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395" r:id="rId2"/>
    <p:sldId id="447" r:id="rId3"/>
    <p:sldId id="448" r:id="rId4"/>
    <p:sldId id="371" r:id="rId5"/>
    <p:sldId id="372" r:id="rId6"/>
    <p:sldId id="386" r:id="rId7"/>
    <p:sldId id="374" r:id="rId8"/>
    <p:sldId id="373" r:id="rId9"/>
    <p:sldId id="387" r:id="rId10"/>
    <p:sldId id="382" r:id="rId11"/>
    <p:sldId id="383" r:id="rId12"/>
    <p:sldId id="384" r:id="rId13"/>
    <p:sldId id="385" r:id="rId14"/>
    <p:sldId id="375" r:id="rId15"/>
    <p:sldId id="388" r:id="rId16"/>
    <p:sldId id="378" r:id="rId17"/>
    <p:sldId id="379" r:id="rId18"/>
    <p:sldId id="389" r:id="rId19"/>
    <p:sldId id="401" r:id="rId20"/>
    <p:sldId id="402" r:id="rId21"/>
    <p:sldId id="403" r:id="rId22"/>
    <p:sldId id="404" r:id="rId23"/>
    <p:sldId id="449" r:id="rId24"/>
    <p:sldId id="450" r:id="rId25"/>
    <p:sldId id="451" r:id="rId26"/>
    <p:sldId id="452" r:id="rId27"/>
    <p:sldId id="453" r:id="rId28"/>
    <p:sldId id="454" r:id="rId29"/>
    <p:sldId id="455" r:id="rId30"/>
    <p:sldId id="456" r:id="rId31"/>
    <p:sldId id="457" r:id="rId32"/>
    <p:sldId id="458" r:id="rId33"/>
    <p:sldId id="459" r:id="rId34"/>
    <p:sldId id="460" r:id="rId35"/>
    <p:sldId id="461" r:id="rId36"/>
    <p:sldId id="419" r:id="rId37"/>
    <p:sldId id="422" r:id="rId38"/>
    <p:sldId id="425" r:id="rId39"/>
    <p:sldId id="426" r:id="rId40"/>
    <p:sldId id="427" r:id="rId41"/>
    <p:sldId id="428" r:id="rId42"/>
    <p:sldId id="429" r:id="rId43"/>
    <p:sldId id="430" r:id="rId44"/>
    <p:sldId id="431" r:id="rId45"/>
    <p:sldId id="432" r:id="rId46"/>
    <p:sldId id="423" r:id="rId47"/>
    <p:sldId id="445" r:id="rId48"/>
    <p:sldId id="446" r:id="rId49"/>
    <p:sldId id="462" r:id="rId50"/>
    <p:sldId id="434" r:id="rId51"/>
    <p:sldId id="435" r:id="rId52"/>
    <p:sldId id="436" r:id="rId53"/>
    <p:sldId id="437" r:id="rId54"/>
    <p:sldId id="438" r:id="rId55"/>
    <p:sldId id="439" r:id="rId56"/>
    <p:sldId id="440" r:id="rId57"/>
    <p:sldId id="441" r:id="rId58"/>
    <p:sldId id="442"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7814" autoAdjust="0"/>
  </p:normalViewPr>
  <p:slideViewPr>
    <p:cSldViewPr>
      <p:cViewPr>
        <p:scale>
          <a:sx n="70" d="100"/>
          <a:sy n="70" d="100"/>
        </p:scale>
        <p:origin x="-1302" y="-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FF1521-A818-4233-A1B0-BF885393314E}" type="datetimeFigureOut">
              <a:rPr lang="zh-CN" altLang="en-US" smtClean="0"/>
              <a:pPr/>
              <a:t>2014/12/5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9094E-2B68-475E-8AFB-7984F6B1E4C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1378" name="Text Box 1"/>
          <p:cNvSpPr txBox="1">
            <a:spLocks noChangeArrowheads="1"/>
          </p:cNvSpPr>
          <p:nvPr/>
        </p:nvSpPr>
        <p:spPr bwMode="auto">
          <a:xfrm>
            <a:off x="1188496" y="692147"/>
            <a:ext cx="4482543" cy="3416767"/>
          </a:xfrm>
          <a:prstGeom prst="rect">
            <a:avLst/>
          </a:prstGeom>
          <a:solidFill>
            <a:srgbClr val="FFFFFF"/>
          </a:solidFill>
          <a:ln w="9525">
            <a:solidFill>
              <a:srgbClr val="000000"/>
            </a:solidFill>
            <a:miter lim="800000"/>
            <a:headEnd/>
            <a:tailEnd/>
          </a:ln>
        </p:spPr>
        <p:txBody>
          <a:bodyPr wrap="none" lIns="84273" tIns="42137" rIns="84273" bIns="42137" anchor="ctr"/>
          <a:lstStyle/>
          <a:p>
            <a:endParaRPr lang="en-US" altLang="zh-CN" sz="2200" b="1" dirty="0">
              <a:latin typeface="Arial Narrow" pitchFamily="34" charset="0"/>
            </a:endParaRPr>
          </a:p>
        </p:txBody>
      </p:sp>
      <p:sp>
        <p:nvSpPr>
          <p:cNvPr id="741379" name="Rectangle 2"/>
          <p:cNvSpPr txBox="1">
            <a:spLocks noGrp="1" noChangeArrowheads="1"/>
          </p:cNvSpPr>
          <p:nvPr>
            <p:ph type="body"/>
          </p:nvPr>
        </p:nvSpPr>
        <p:spPr>
          <a:xfrm>
            <a:off x="913991" y="4344358"/>
            <a:ext cx="5030018" cy="4117423"/>
          </a:xfrm>
          <a:noFill/>
          <a:ln/>
        </p:spPr>
        <p:txBody>
          <a:bodyPr wrap="none" lIns="84408" tIns="42204" rIns="84408" bIns="42204" anchor="ctr"/>
          <a:lstStyle/>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3426" name="Text Box 1"/>
          <p:cNvSpPr txBox="1">
            <a:spLocks noChangeArrowheads="1"/>
          </p:cNvSpPr>
          <p:nvPr/>
        </p:nvSpPr>
        <p:spPr bwMode="auto">
          <a:xfrm>
            <a:off x="1188496" y="692147"/>
            <a:ext cx="4482543" cy="3416767"/>
          </a:xfrm>
          <a:prstGeom prst="rect">
            <a:avLst/>
          </a:prstGeom>
          <a:solidFill>
            <a:srgbClr val="FFFFFF"/>
          </a:solidFill>
          <a:ln w="9525">
            <a:solidFill>
              <a:srgbClr val="000000"/>
            </a:solidFill>
            <a:miter lim="800000"/>
            <a:headEnd/>
            <a:tailEnd/>
          </a:ln>
        </p:spPr>
        <p:txBody>
          <a:bodyPr wrap="none" lIns="84273" tIns="42137" rIns="84273" bIns="42137" anchor="ctr"/>
          <a:lstStyle/>
          <a:p>
            <a:endParaRPr lang="en-US" altLang="zh-CN" sz="2200" b="1" dirty="0">
              <a:latin typeface="Arial Narrow" pitchFamily="34" charset="0"/>
            </a:endParaRPr>
          </a:p>
        </p:txBody>
      </p:sp>
      <p:sp>
        <p:nvSpPr>
          <p:cNvPr id="743427" name="Rectangle 2"/>
          <p:cNvSpPr txBox="1">
            <a:spLocks noGrp="1" noChangeArrowheads="1"/>
          </p:cNvSpPr>
          <p:nvPr>
            <p:ph type="body"/>
          </p:nvPr>
        </p:nvSpPr>
        <p:spPr>
          <a:xfrm>
            <a:off x="913991" y="4344358"/>
            <a:ext cx="5030018" cy="4117423"/>
          </a:xfrm>
          <a:noFill/>
          <a:ln/>
        </p:spPr>
        <p:txBody>
          <a:bodyPr wrap="none" lIns="84408" tIns="42204" rIns="84408" bIns="42204" anchor="ctr"/>
          <a:lstStyle/>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22" name="Text Box 1"/>
          <p:cNvSpPr txBox="1">
            <a:spLocks noChangeArrowheads="1"/>
          </p:cNvSpPr>
          <p:nvPr/>
        </p:nvSpPr>
        <p:spPr bwMode="auto">
          <a:xfrm>
            <a:off x="1188496" y="692147"/>
            <a:ext cx="4482543" cy="3416767"/>
          </a:xfrm>
          <a:prstGeom prst="rect">
            <a:avLst/>
          </a:prstGeom>
          <a:solidFill>
            <a:srgbClr val="FFFFFF"/>
          </a:solidFill>
          <a:ln w="9525">
            <a:solidFill>
              <a:srgbClr val="000000"/>
            </a:solidFill>
            <a:miter lim="800000"/>
            <a:headEnd/>
            <a:tailEnd/>
          </a:ln>
        </p:spPr>
        <p:txBody>
          <a:bodyPr wrap="none" lIns="84273" tIns="42137" rIns="84273" bIns="42137" anchor="ctr"/>
          <a:lstStyle/>
          <a:p>
            <a:endParaRPr lang="en-US" altLang="zh-CN" sz="2200" b="1" dirty="0">
              <a:latin typeface="Arial Narrow" pitchFamily="34" charset="0"/>
            </a:endParaRPr>
          </a:p>
        </p:txBody>
      </p:sp>
      <p:sp>
        <p:nvSpPr>
          <p:cNvPr id="747523" name="Rectangle 2"/>
          <p:cNvSpPr txBox="1">
            <a:spLocks noGrp="1" noChangeArrowheads="1"/>
          </p:cNvSpPr>
          <p:nvPr>
            <p:ph type="body"/>
          </p:nvPr>
        </p:nvSpPr>
        <p:spPr>
          <a:xfrm>
            <a:off x="913991" y="4344358"/>
            <a:ext cx="5030018" cy="4117423"/>
          </a:xfrm>
          <a:noFill/>
          <a:ln/>
        </p:spPr>
        <p:txBody>
          <a:bodyPr wrap="none" lIns="84408" tIns="42204" rIns="84408" bIns="42204" anchor="ctr"/>
          <a:lstStyle/>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9570" name="Text Box 1"/>
          <p:cNvSpPr txBox="1">
            <a:spLocks noChangeArrowheads="1"/>
          </p:cNvSpPr>
          <p:nvPr/>
        </p:nvSpPr>
        <p:spPr bwMode="auto">
          <a:xfrm>
            <a:off x="1188496" y="692147"/>
            <a:ext cx="4482543" cy="3416767"/>
          </a:xfrm>
          <a:prstGeom prst="rect">
            <a:avLst/>
          </a:prstGeom>
          <a:solidFill>
            <a:srgbClr val="FFFFFF"/>
          </a:solidFill>
          <a:ln w="9525">
            <a:solidFill>
              <a:srgbClr val="000000"/>
            </a:solidFill>
            <a:miter lim="800000"/>
            <a:headEnd/>
            <a:tailEnd/>
          </a:ln>
        </p:spPr>
        <p:txBody>
          <a:bodyPr wrap="none" lIns="84273" tIns="42137" rIns="84273" bIns="42137" anchor="ctr"/>
          <a:lstStyle/>
          <a:p>
            <a:endParaRPr lang="en-US" altLang="zh-CN" sz="2200" b="1" dirty="0">
              <a:latin typeface="Arial Narrow" pitchFamily="34" charset="0"/>
            </a:endParaRPr>
          </a:p>
        </p:txBody>
      </p:sp>
      <p:sp>
        <p:nvSpPr>
          <p:cNvPr id="749571" name="Rectangle 2"/>
          <p:cNvSpPr txBox="1">
            <a:spLocks noGrp="1" noChangeArrowheads="1"/>
          </p:cNvSpPr>
          <p:nvPr>
            <p:ph type="body"/>
          </p:nvPr>
        </p:nvSpPr>
        <p:spPr>
          <a:xfrm>
            <a:off x="913991" y="4344358"/>
            <a:ext cx="5030018" cy="4117423"/>
          </a:xfrm>
          <a:noFill/>
          <a:ln/>
        </p:spPr>
        <p:txBody>
          <a:bodyPr wrap="none" lIns="84408" tIns="42204" rIns="84408" bIns="42204" anchor="ctr"/>
          <a:lstStyle/>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82" name="Text Box 1"/>
          <p:cNvSpPr txBox="1">
            <a:spLocks noChangeArrowheads="1"/>
          </p:cNvSpPr>
          <p:nvPr/>
        </p:nvSpPr>
        <p:spPr bwMode="auto">
          <a:xfrm>
            <a:off x="1265173" y="692147"/>
            <a:ext cx="4329189" cy="3416767"/>
          </a:xfrm>
          <a:prstGeom prst="rect">
            <a:avLst/>
          </a:prstGeom>
          <a:solidFill>
            <a:srgbClr val="FFFFFF"/>
          </a:solidFill>
          <a:ln w="9525">
            <a:solidFill>
              <a:srgbClr val="000000"/>
            </a:solidFill>
            <a:miter lim="800000"/>
            <a:headEnd/>
            <a:tailEnd/>
          </a:ln>
        </p:spPr>
        <p:txBody>
          <a:bodyPr wrap="none" lIns="91701" tIns="45850" rIns="91701" bIns="45850" anchor="ctr"/>
          <a:lstStyle/>
          <a:p>
            <a:endParaRPr lang="en-US" altLang="zh-CN" sz="2200" b="1" dirty="0">
              <a:latin typeface="Arial Narrow" pitchFamily="34" charset="0"/>
            </a:endParaRPr>
          </a:p>
        </p:txBody>
      </p:sp>
      <p:sp>
        <p:nvSpPr>
          <p:cNvPr id="686083" name="Rectangle 2"/>
          <p:cNvSpPr txBox="1">
            <a:spLocks noGrp="1" noChangeArrowheads="1"/>
          </p:cNvSpPr>
          <p:nvPr>
            <p:ph type="body"/>
          </p:nvPr>
        </p:nvSpPr>
        <p:spPr>
          <a:xfrm>
            <a:off x="913991" y="4342939"/>
            <a:ext cx="5030018" cy="4118842"/>
          </a:xfrm>
          <a:noFill/>
          <a:ln/>
        </p:spPr>
        <p:txBody>
          <a:bodyPr wrap="none" lIns="84408" tIns="42204" rIns="84408" bIns="42204" anchor="ctr"/>
          <a:lstStyle/>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8130" name="Text Box 1"/>
          <p:cNvSpPr txBox="1">
            <a:spLocks noChangeArrowheads="1"/>
          </p:cNvSpPr>
          <p:nvPr/>
        </p:nvSpPr>
        <p:spPr bwMode="auto">
          <a:xfrm>
            <a:off x="1265173" y="692147"/>
            <a:ext cx="4329189" cy="3416767"/>
          </a:xfrm>
          <a:prstGeom prst="rect">
            <a:avLst/>
          </a:prstGeom>
          <a:solidFill>
            <a:srgbClr val="FFFFFF"/>
          </a:solidFill>
          <a:ln w="9525">
            <a:solidFill>
              <a:srgbClr val="000000"/>
            </a:solidFill>
            <a:miter lim="800000"/>
            <a:headEnd/>
            <a:tailEnd/>
          </a:ln>
        </p:spPr>
        <p:txBody>
          <a:bodyPr wrap="none" lIns="91701" tIns="45850" rIns="91701" bIns="45850" anchor="ctr"/>
          <a:lstStyle/>
          <a:p>
            <a:endParaRPr lang="en-US" altLang="zh-CN" sz="2200" b="1" dirty="0">
              <a:latin typeface="Arial Narrow" pitchFamily="34" charset="0"/>
            </a:endParaRPr>
          </a:p>
        </p:txBody>
      </p:sp>
      <p:sp>
        <p:nvSpPr>
          <p:cNvPr id="688131" name="Rectangle 2"/>
          <p:cNvSpPr txBox="1">
            <a:spLocks noGrp="1" noChangeArrowheads="1"/>
          </p:cNvSpPr>
          <p:nvPr>
            <p:ph type="body"/>
          </p:nvPr>
        </p:nvSpPr>
        <p:spPr>
          <a:xfrm>
            <a:off x="913991" y="4342939"/>
            <a:ext cx="5030018" cy="4118842"/>
          </a:xfrm>
          <a:noFill/>
          <a:ln/>
        </p:spPr>
        <p:txBody>
          <a:bodyPr wrap="none" lIns="84408" tIns="42204" rIns="84408" bIns="42204" anchor="ctr"/>
          <a:lstStyle/>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2162" name="Text Box 1"/>
          <p:cNvSpPr txBox="1">
            <a:spLocks noChangeArrowheads="1"/>
          </p:cNvSpPr>
          <p:nvPr/>
        </p:nvSpPr>
        <p:spPr bwMode="auto">
          <a:xfrm>
            <a:off x="1265173" y="692147"/>
            <a:ext cx="4329189" cy="3416767"/>
          </a:xfrm>
          <a:prstGeom prst="rect">
            <a:avLst/>
          </a:prstGeom>
          <a:solidFill>
            <a:srgbClr val="FFFFFF"/>
          </a:solidFill>
          <a:ln w="9525">
            <a:solidFill>
              <a:srgbClr val="000000"/>
            </a:solidFill>
            <a:miter lim="800000"/>
            <a:headEnd/>
            <a:tailEnd/>
          </a:ln>
        </p:spPr>
        <p:txBody>
          <a:bodyPr wrap="none" lIns="91701" tIns="45850" rIns="91701" bIns="45850" anchor="ctr"/>
          <a:lstStyle/>
          <a:p>
            <a:endParaRPr lang="en-US" altLang="zh-CN" sz="2200" b="1" dirty="0">
              <a:latin typeface="Arial Narrow" pitchFamily="34" charset="0"/>
            </a:endParaRPr>
          </a:p>
        </p:txBody>
      </p:sp>
      <p:sp>
        <p:nvSpPr>
          <p:cNvPr id="732163" name="Rectangle 2"/>
          <p:cNvSpPr txBox="1">
            <a:spLocks noGrp="1" noChangeArrowheads="1"/>
          </p:cNvSpPr>
          <p:nvPr>
            <p:ph type="body"/>
          </p:nvPr>
        </p:nvSpPr>
        <p:spPr>
          <a:xfrm>
            <a:off x="913991" y="4342939"/>
            <a:ext cx="5030018" cy="4118842"/>
          </a:xfrm>
          <a:noFill/>
          <a:ln/>
        </p:spPr>
        <p:txBody>
          <a:bodyPr wrap="none" lIns="84408" tIns="42204" rIns="84408" bIns="42204" anchor="ctr"/>
          <a:lstStyle/>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4498" name="Text Box 1"/>
          <p:cNvSpPr txBox="1">
            <a:spLocks noChangeArrowheads="1"/>
          </p:cNvSpPr>
          <p:nvPr/>
        </p:nvSpPr>
        <p:spPr bwMode="auto">
          <a:xfrm>
            <a:off x="1265173" y="692147"/>
            <a:ext cx="4329189" cy="3416767"/>
          </a:xfrm>
          <a:prstGeom prst="rect">
            <a:avLst/>
          </a:prstGeom>
          <a:solidFill>
            <a:srgbClr val="FFFFFF"/>
          </a:solidFill>
          <a:ln w="9525">
            <a:solidFill>
              <a:srgbClr val="000000"/>
            </a:solidFill>
            <a:miter lim="800000"/>
            <a:headEnd/>
            <a:tailEnd/>
          </a:ln>
        </p:spPr>
        <p:txBody>
          <a:bodyPr wrap="none" lIns="91701" tIns="45850" rIns="91701" bIns="45850" anchor="ctr"/>
          <a:lstStyle/>
          <a:p>
            <a:endParaRPr lang="en-US" altLang="zh-CN" sz="2200" b="1" dirty="0">
              <a:latin typeface="Arial Narrow" pitchFamily="34" charset="0"/>
            </a:endParaRPr>
          </a:p>
        </p:txBody>
      </p:sp>
      <p:sp>
        <p:nvSpPr>
          <p:cNvPr id="874499" name="Rectangle 2"/>
          <p:cNvSpPr txBox="1">
            <a:spLocks noGrp="1" noChangeArrowheads="1"/>
          </p:cNvSpPr>
          <p:nvPr>
            <p:ph type="body"/>
          </p:nvPr>
        </p:nvSpPr>
        <p:spPr>
          <a:xfrm>
            <a:off x="913991" y="4342939"/>
            <a:ext cx="5030018" cy="4118842"/>
          </a:xfrm>
          <a:noFill/>
          <a:ln/>
        </p:spPr>
        <p:txBody>
          <a:bodyPr wrap="none" lIns="84408" tIns="42204" rIns="84408" bIns="42204" anchor="ctr"/>
          <a:lstStyle/>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82" name="Text Box 1"/>
          <p:cNvSpPr txBox="1">
            <a:spLocks noChangeArrowheads="1"/>
          </p:cNvSpPr>
          <p:nvPr/>
        </p:nvSpPr>
        <p:spPr bwMode="auto">
          <a:xfrm>
            <a:off x="1265173" y="692147"/>
            <a:ext cx="4329189" cy="3416767"/>
          </a:xfrm>
          <a:prstGeom prst="rect">
            <a:avLst/>
          </a:prstGeom>
          <a:solidFill>
            <a:srgbClr val="FFFFFF"/>
          </a:solidFill>
          <a:ln w="9525">
            <a:solidFill>
              <a:srgbClr val="000000"/>
            </a:solidFill>
            <a:miter lim="800000"/>
            <a:headEnd/>
            <a:tailEnd/>
          </a:ln>
        </p:spPr>
        <p:txBody>
          <a:bodyPr wrap="none" lIns="91701" tIns="45850" rIns="91701" bIns="45850" anchor="ctr"/>
          <a:lstStyle/>
          <a:p>
            <a:endParaRPr lang="en-US" altLang="zh-CN" sz="2200" b="1" dirty="0">
              <a:latin typeface="Arial Narrow" pitchFamily="34" charset="0"/>
            </a:endParaRPr>
          </a:p>
        </p:txBody>
      </p:sp>
      <p:sp>
        <p:nvSpPr>
          <p:cNvPr id="737283" name="Rectangle 2"/>
          <p:cNvSpPr txBox="1">
            <a:spLocks noGrp="1" noChangeArrowheads="1"/>
          </p:cNvSpPr>
          <p:nvPr>
            <p:ph type="body"/>
          </p:nvPr>
        </p:nvSpPr>
        <p:spPr>
          <a:xfrm>
            <a:off x="913991" y="4342939"/>
            <a:ext cx="5030018" cy="4118842"/>
          </a:xfrm>
          <a:noFill/>
          <a:ln/>
        </p:spPr>
        <p:txBody>
          <a:bodyPr wrap="none" lIns="84408" tIns="42204" rIns="84408" bIns="42204" anchor="ctr"/>
          <a:lstStyle/>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0B21629-95A7-42B7-BB47-F7485BD3C616}" type="datetimeFigureOut">
              <a:rPr lang="zh-CN" altLang="en-US" smtClean="0"/>
              <a:pPr/>
              <a:t>2014/12/5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BF974B-34D0-4452-B049-4D941EEEE69F}"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B21629-95A7-42B7-BB47-F7485BD3C616}" type="datetimeFigureOut">
              <a:rPr lang="zh-CN" altLang="en-US" smtClean="0"/>
              <a:pPr/>
              <a:t>2014/12/5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BF974B-34D0-4452-B049-4D941EEEE69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B21629-95A7-42B7-BB47-F7485BD3C616}" type="datetimeFigureOut">
              <a:rPr lang="zh-CN" altLang="en-US" smtClean="0"/>
              <a:pPr/>
              <a:t>2014/12/5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BF974B-34D0-4452-B049-4D941EEEE69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B21629-95A7-42B7-BB47-F7485BD3C616}" type="datetimeFigureOut">
              <a:rPr lang="zh-CN" altLang="en-US" smtClean="0"/>
              <a:pPr/>
              <a:t>2014/12/5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BF974B-34D0-4452-B049-4D941EEEE69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0B21629-95A7-42B7-BB47-F7485BD3C616}" type="datetimeFigureOut">
              <a:rPr lang="zh-CN" altLang="en-US" smtClean="0"/>
              <a:pPr/>
              <a:t>2014/12/5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BF974B-34D0-4452-B049-4D941EEEE69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B21629-95A7-42B7-BB47-F7485BD3C616}" type="datetimeFigureOut">
              <a:rPr lang="zh-CN" altLang="en-US" smtClean="0"/>
              <a:pPr/>
              <a:t>2014/12/5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BF974B-34D0-4452-B049-4D941EEEE69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B21629-95A7-42B7-BB47-F7485BD3C616}" type="datetimeFigureOut">
              <a:rPr lang="zh-CN" altLang="en-US" smtClean="0"/>
              <a:pPr/>
              <a:t>2014/12/5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BF974B-34D0-4452-B049-4D941EEEE69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B21629-95A7-42B7-BB47-F7485BD3C616}" type="datetimeFigureOut">
              <a:rPr lang="zh-CN" altLang="en-US" smtClean="0"/>
              <a:pPr/>
              <a:t>2014/12/5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BF974B-34D0-4452-B049-4D941EEEE69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B21629-95A7-42B7-BB47-F7485BD3C616}" type="datetimeFigureOut">
              <a:rPr lang="zh-CN" altLang="en-US" smtClean="0"/>
              <a:pPr/>
              <a:t>2014/12/5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BF974B-34D0-4452-B049-4D941EEEE69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0B21629-95A7-42B7-BB47-F7485BD3C616}" type="datetimeFigureOut">
              <a:rPr lang="zh-CN" altLang="en-US" smtClean="0"/>
              <a:pPr/>
              <a:t>2014/12/5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BF974B-34D0-4452-B049-4D941EEEE69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0B21629-95A7-42B7-BB47-F7485BD3C616}" type="datetimeFigureOut">
              <a:rPr lang="zh-CN" altLang="en-US" smtClean="0"/>
              <a:pPr/>
              <a:t>2014/12/5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BF974B-34D0-4452-B049-4D941EEEE69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B21629-95A7-42B7-BB47-F7485BD3C616}" type="datetimeFigureOut">
              <a:rPr lang="zh-CN" altLang="en-US" smtClean="0"/>
              <a:pPr/>
              <a:t>2014/12/5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BF974B-34D0-4452-B049-4D941EEEE69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1" name="Rectangle 3"/>
          <p:cNvSpPr>
            <a:spLocks noGrp="1" noChangeArrowheads="1"/>
          </p:cNvSpPr>
          <p:nvPr>
            <p:ph type="body" idx="1"/>
          </p:nvPr>
        </p:nvSpPr>
        <p:spPr>
          <a:xfrm>
            <a:off x="454025" y="2479661"/>
            <a:ext cx="8229600" cy="1387495"/>
          </a:xfrm>
          <a:noFill/>
          <a:ln/>
        </p:spPr>
        <p:txBody>
          <a:bodyPr>
            <a:normAutofit/>
          </a:bodyPr>
          <a:lstStyle/>
          <a:p>
            <a:pPr>
              <a:spcBef>
                <a:spcPct val="30000"/>
              </a:spcBef>
              <a:buNone/>
            </a:pPr>
            <a:r>
              <a:rPr lang="zh-CN" altLang="en-US" sz="2400" dirty="0" smtClean="0">
                <a:solidFill>
                  <a:schemeClr val="accent1"/>
                </a:solidFill>
                <a:latin typeface="微软雅黑" pitchFamily="34" charset="-122"/>
                <a:ea typeface="微软雅黑" pitchFamily="34" charset="-122"/>
              </a:rPr>
              <a:t>第五</a:t>
            </a:r>
            <a:r>
              <a:rPr lang="zh-CN" altLang="en-US" sz="2400" dirty="0">
                <a:solidFill>
                  <a:schemeClr val="accent1"/>
                </a:solidFill>
                <a:latin typeface="微软雅黑" pitchFamily="34" charset="-122"/>
                <a:ea typeface="微软雅黑" pitchFamily="34" charset="-122"/>
              </a:rPr>
              <a:t>讲：虚拟存储器（</a:t>
            </a:r>
            <a:r>
              <a:rPr lang="en-US" altLang="zh-CN" sz="2400" dirty="0">
                <a:solidFill>
                  <a:schemeClr val="accent1"/>
                </a:solidFill>
                <a:latin typeface="微软雅黑" pitchFamily="34" charset="-122"/>
                <a:ea typeface="微软雅黑" pitchFamily="34" charset="-122"/>
              </a:rPr>
              <a:t>Virtual Memory</a:t>
            </a:r>
            <a:r>
              <a:rPr lang="zh-CN" altLang="en-US" sz="2400" dirty="0">
                <a:solidFill>
                  <a:schemeClr val="accent1"/>
                </a:solidFill>
                <a:latin typeface="微软雅黑" pitchFamily="34" charset="-122"/>
                <a:ea typeface="微软雅黑" pitchFamily="34" charset="-122"/>
              </a:rPr>
              <a:t>）</a:t>
            </a:r>
          </a:p>
          <a:p>
            <a:pPr lvl="1">
              <a:spcBef>
                <a:spcPct val="30000"/>
              </a:spcBef>
            </a:pPr>
            <a:r>
              <a:rPr lang="zh-CN" altLang="en-US" dirty="0">
                <a:solidFill>
                  <a:srgbClr val="006600"/>
                </a:solidFill>
                <a:latin typeface="微软雅黑" pitchFamily="34" charset="-122"/>
                <a:ea typeface="微软雅黑" pitchFamily="34" charset="-122"/>
              </a:rPr>
              <a:t>虚拟地址空间、虚拟存储器的实现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1"/>
          <p:cNvSpPr>
            <a:spLocks noGrp="1" noChangeArrowheads="1"/>
          </p:cNvSpPr>
          <p:nvPr>
            <p:ph type="title" idx="4294967295"/>
          </p:nvPr>
        </p:nvSpPr>
        <p:spPr>
          <a:xfrm>
            <a:off x="244475" y="96838"/>
            <a:ext cx="8478838" cy="569912"/>
          </a:xfrm>
        </p:spPr>
        <p:txBody>
          <a:bodyPr lIns="91440" tIns="45720" rIns="91440" bIns="45720" anchor="ctr">
            <a:normAutofit fontScale="90000"/>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一个简化的存储系统举例</a:t>
            </a:r>
          </a:p>
        </p:txBody>
      </p:sp>
      <p:sp>
        <p:nvSpPr>
          <p:cNvPr id="740355" name="Rectangle 2"/>
          <p:cNvSpPr>
            <a:spLocks noGrp="1" noChangeArrowheads="1"/>
          </p:cNvSpPr>
          <p:nvPr>
            <p:ph type="body" idx="4294967295"/>
          </p:nvPr>
        </p:nvSpPr>
        <p:spPr>
          <a:xfrm>
            <a:off x="350838" y="785813"/>
            <a:ext cx="8307387" cy="1630362"/>
          </a:xfrm>
        </p:spPr>
        <p:txBody>
          <a:bodyPr lIns="91440" tIns="45720" rIns="91440" bIns="45720"/>
          <a:lstStyle/>
          <a:p>
            <a:pPr marL="342900" indent="-3429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000">
                <a:latin typeface="微软雅黑" pitchFamily="34" charset="-122"/>
                <a:ea typeface="微软雅黑" pitchFamily="34" charset="-122"/>
              </a:rPr>
              <a:t>假定以下参数，则虚拟地址和物理地址如何划分？共多少页表项？</a:t>
            </a:r>
          </a:p>
          <a:p>
            <a:pPr marL="742950" lvl="1" indent="-28575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a:latin typeface="微软雅黑" pitchFamily="34" charset="-122"/>
                <a:ea typeface="微软雅黑" pitchFamily="34" charset="-122"/>
              </a:rPr>
              <a:t>14-bit virtual addresses</a:t>
            </a:r>
            <a:r>
              <a:rPr lang="zh-CN" altLang="en-GB" sz="2000">
                <a:solidFill>
                  <a:srgbClr val="D10F0F"/>
                </a:solidFill>
                <a:latin typeface="微软雅黑" pitchFamily="34" charset="-122"/>
                <a:ea typeface="微软雅黑" pitchFamily="34" charset="-122"/>
              </a:rPr>
              <a:t>（虚拟地址</a:t>
            </a:r>
            <a:r>
              <a:rPr lang="en-GB" altLang="zh-CN" sz="2000">
                <a:solidFill>
                  <a:srgbClr val="D10F0F"/>
                </a:solidFill>
                <a:latin typeface="微软雅黑" pitchFamily="34" charset="-122"/>
                <a:ea typeface="微软雅黑" pitchFamily="34" charset="-122"/>
              </a:rPr>
              <a:t>14</a:t>
            </a:r>
            <a:r>
              <a:rPr lang="zh-CN" altLang="en-GB" sz="2000">
                <a:solidFill>
                  <a:srgbClr val="D10F0F"/>
                </a:solidFill>
                <a:latin typeface="微软雅黑" pitchFamily="34" charset="-122"/>
                <a:ea typeface="微软雅黑" pitchFamily="34" charset="-122"/>
              </a:rPr>
              <a:t>位）</a:t>
            </a:r>
          </a:p>
          <a:p>
            <a:pPr marL="742950" lvl="1" indent="-28575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a:latin typeface="微软雅黑" pitchFamily="34" charset="-122"/>
                <a:ea typeface="微软雅黑" pitchFamily="34" charset="-122"/>
              </a:rPr>
              <a:t>12-bit physical address</a:t>
            </a:r>
            <a:r>
              <a:rPr lang="zh-CN" altLang="en-GB" sz="2000">
                <a:solidFill>
                  <a:srgbClr val="D10F0F"/>
                </a:solidFill>
                <a:latin typeface="微软雅黑" pitchFamily="34" charset="-122"/>
                <a:ea typeface="微软雅黑" pitchFamily="34" charset="-122"/>
              </a:rPr>
              <a:t>（物理地址</a:t>
            </a:r>
            <a:r>
              <a:rPr lang="en-GB" altLang="zh-CN" sz="2000">
                <a:solidFill>
                  <a:srgbClr val="D10F0F"/>
                </a:solidFill>
                <a:latin typeface="微软雅黑" pitchFamily="34" charset="-122"/>
                <a:ea typeface="微软雅黑" pitchFamily="34" charset="-122"/>
              </a:rPr>
              <a:t>12</a:t>
            </a:r>
            <a:r>
              <a:rPr lang="zh-CN" altLang="en-GB" sz="2000">
                <a:solidFill>
                  <a:srgbClr val="D10F0F"/>
                </a:solidFill>
                <a:latin typeface="微软雅黑" pitchFamily="34" charset="-122"/>
                <a:ea typeface="微软雅黑" pitchFamily="34" charset="-122"/>
              </a:rPr>
              <a:t>位）</a:t>
            </a:r>
          </a:p>
          <a:p>
            <a:pPr marL="742950" lvl="1" indent="-28575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a:latin typeface="微软雅黑" pitchFamily="34" charset="-122"/>
                <a:ea typeface="微软雅黑" pitchFamily="34" charset="-122"/>
              </a:rPr>
              <a:t>Page size = 64 bytes</a:t>
            </a:r>
            <a:r>
              <a:rPr lang="zh-CN" altLang="en-GB" sz="2000">
                <a:solidFill>
                  <a:srgbClr val="D10F0F"/>
                </a:solidFill>
                <a:latin typeface="微软雅黑" pitchFamily="34" charset="-122"/>
                <a:ea typeface="微软雅黑" pitchFamily="34" charset="-122"/>
              </a:rPr>
              <a:t>（页大小</a:t>
            </a:r>
            <a:r>
              <a:rPr lang="en-GB" altLang="zh-CN" sz="2000">
                <a:solidFill>
                  <a:srgbClr val="D10F0F"/>
                </a:solidFill>
                <a:latin typeface="微软雅黑" pitchFamily="34" charset="-122"/>
                <a:ea typeface="微软雅黑" pitchFamily="34" charset="-122"/>
              </a:rPr>
              <a:t>64B</a:t>
            </a:r>
            <a:r>
              <a:rPr lang="zh-CN" altLang="en-GB" sz="2000">
                <a:solidFill>
                  <a:srgbClr val="D10F0F"/>
                </a:solidFill>
                <a:latin typeface="微软雅黑" pitchFamily="34" charset="-122"/>
                <a:ea typeface="微软雅黑" pitchFamily="34" charset="-122"/>
              </a:rPr>
              <a:t>）</a:t>
            </a:r>
          </a:p>
        </p:txBody>
      </p:sp>
      <p:grpSp>
        <p:nvGrpSpPr>
          <p:cNvPr id="2" name="Group 72"/>
          <p:cNvGrpSpPr>
            <a:grpSpLocks/>
          </p:cNvGrpSpPr>
          <p:nvPr/>
        </p:nvGrpSpPr>
        <p:grpSpPr bwMode="auto">
          <a:xfrm>
            <a:off x="192088" y="2581275"/>
            <a:ext cx="8707437" cy="2103438"/>
            <a:chOff x="605" y="1947"/>
            <a:chExt cx="4298" cy="896"/>
          </a:xfrm>
        </p:grpSpPr>
        <p:sp>
          <p:nvSpPr>
            <p:cNvPr id="33797" name="Rectangle 5"/>
            <p:cNvSpPr>
              <a:spLocks noChangeArrowheads="1"/>
            </p:cNvSpPr>
            <p:nvPr/>
          </p:nvSpPr>
          <p:spPr bwMode="auto">
            <a:xfrm>
              <a:off x="605" y="2139"/>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57" name="Rectangle 6"/>
            <p:cNvSpPr>
              <a:spLocks noChangeArrowheads="1"/>
            </p:cNvSpPr>
            <p:nvPr/>
          </p:nvSpPr>
          <p:spPr bwMode="auto">
            <a:xfrm>
              <a:off x="605"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13</a:t>
              </a:r>
            </a:p>
          </p:txBody>
        </p:sp>
        <p:sp>
          <p:nvSpPr>
            <p:cNvPr id="33800" name="Rectangle 8"/>
            <p:cNvSpPr>
              <a:spLocks noChangeArrowheads="1"/>
            </p:cNvSpPr>
            <p:nvPr/>
          </p:nvSpPr>
          <p:spPr bwMode="auto">
            <a:xfrm>
              <a:off x="912" y="2139"/>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59" name="Rectangle 9"/>
            <p:cNvSpPr>
              <a:spLocks noChangeArrowheads="1"/>
            </p:cNvSpPr>
            <p:nvPr/>
          </p:nvSpPr>
          <p:spPr bwMode="auto">
            <a:xfrm>
              <a:off x="912"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12</a:t>
              </a:r>
            </a:p>
          </p:txBody>
        </p:sp>
        <p:sp>
          <p:nvSpPr>
            <p:cNvPr id="33803" name="Rectangle 11"/>
            <p:cNvSpPr>
              <a:spLocks noChangeArrowheads="1"/>
            </p:cNvSpPr>
            <p:nvPr/>
          </p:nvSpPr>
          <p:spPr bwMode="auto">
            <a:xfrm>
              <a:off x="1219" y="2139"/>
              <a:ext cx="306"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61" name="Rectangle 12"/>
            <p:cNvSpPr>
              <a:spLocks noChangeArrowheads="1"/>
            </p:cNvSpPr>
            <p:nvPr/>
          </p:nvSpPr>
          <p:spPr bwMode="auto">
            <a:xfrm>
              <a:off x="1219"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33806" name="Rectangle 14"/>
            <p:cNvSpPr>
              <a:spLocks noChangeArrowheads="1"/>
            </p:cNvSpPr>
            <p:nvPr/>
          </p:nvSpPr>
          <p:spPr bwMode="auto">
            <a:xfrm>
              <a:off x="1526" y="2139"/>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63" name="Rectangle 15"/>
            <p:cNvSpPr>
              <a:spLocks noChangeArrowheads="1"/>
            </p:cNvSpPr>
            <p:nvPr/>
          </p:nvSpPr>
          <p:spPr bwMode="auto">
            <a:xfrm>
              <a:off x="1526"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10</a:t>
              </a:r>
            </a:p>
          </p:txBody>
        </p:sp>
        <p:sp>
          <p:nvSpPr>
            <p:cNvPr id="33809" name="Rectangle 17"/>
            <p:cNvSpPr>
              <a:spLocks noChangeArrowheads="1"/>
            </p:cNvSpPr>
            <p:nvPr/>
          </p:nvSpPr>
          <p:spPr bwMode="auto">
            <a:xfrm>
              <a:off x="1833" y="2139"/>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65" name="Rectangle 18"/>
            <p:cNvSpPr>
              <a:spLocks noChangeArrowheads="1"/>
            </p:cNvSpPr>
            <p:nvPr/>
          </p:nvSpPr>
          <p:spPr bwMode="auto">
            <a:xfrm>
              <a:off x="1833"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a:t>
              </a:r>
            </a:p>
          </p:txBody>
        </p:sp>
        <p:sp>
          <p:nvSpPr>
            <p:cNvPr id="33812" name="Rectangle 20"/>
            <p:cNvSpPr>
              <a:spLocks noChangeArrowheads="1"/>
            </p:cNvSpPr>
            <p:nvPr/>
          </p:nvSpPr>
          <p:spPr bwMode="auto">
            <a:xfrm>
              <a:off x="2140" y="2139"/>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67" name="Rectangle 21"/>
            <p:cNvSpPr>
              <a:spLocks noChangeArrowheads="1"/>
            </p:cNvSpPr>
            <p:nvPr/>
          </p:nvSpPr>
          <p:spPr bwMode="auto">
            <a:xfrm>
              <a:off x="2140"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a:t>
              </a:r>
            </a:p>
          </p:txBody>
        </p:sp>
        <p:sp>
          <p:nvSpPr>
            <p:cNvPr id="33815" name="Rectangle 23"/>
            <p:cNvSpPr>
              <a:spLocks noChangeArrowheads="1"/>
            </p:cNvSpPr>
            <p:nvPr/>
          </p:nvSpPr>
          <p:spPr bwMode="auto">
            <a:xfrm>
              <a:off x="2447" y="2139"/>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69" name="Rectangle 24"/>
            <p:cNvSpPr>
              <a:spLocks noChangeArrowheads="1"/>
            </p:cNvSpPr>
            <p:nvPr/>
          </p:nvSpPr>
          <p:spPr bwMode="auto">
            <a:xfrm>
              <a:off x="2447"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7</a:t>
              </a:r>
            </a:p>
          </p:txBody>
        </p:sp>
        <p:sp>
          <p:nvSpPr>
            <p:cNvPr id="33818" name="Rectangle 26"/>
            <p:cNvSpPr>
              <a:spLocks noChangeArrowheads="1"/>
            </p:cNvSpPr>
            <p:nvPr/>
          </p:nvSpPr>
          <p:spPr bwMode="auto">
            <a:xfrm>
              <a:off x="2754" y="2139"/>
              <a:ext cx="306"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71" name="Rectangle 27"/>
            <p:cNvSpPr>
              <a:spLocks noChangeArrowheads="1"/>
            </p:cNvSpPr>
            <p:nvPr/>
          </p:nvSpPr>
          <p:spPr bwMode="auto">
            <a:xfrm>
              <a:off x="2754"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6</a:t>
              </a:r>
            </a:p>
          </p:txBody>
        </p:sp>
        <p:sp>
          <p:nvSpPr>
            <p:cNvPr id="33821" name="Rectangle 29"/>
            <p:cNvSpPr>
              <a:spLocks noChangeArrowheads="1"/>
            </p:cNvSpPr>
            <p:nvPr/>
          </p:nvSpPr>
          <p:spPr bwMode="auto">
            <a:xfrm>
              <a:off x="3061" y="2139"/>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73" name="Rectangle 30"/>
            <p:cNvSpPr>
              <a:spLocks noChangeArrowheads="1"/>
            </p:cNvSpPr>
            <p:nvPr/>
          </p:nvSpPr>
          <p:spPr bwMode="auto">
            <a:xfrm>
              <a:off x="3061"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5</a:t>
              </a:r>
            </a:p>
          </p:txBody>
        </p:sp>
        <p:sp>
          <p:nvSpPr>
            <p:cNvPr id="33824" name="Rectangle 32"/>
            <p:cNvSpPr>
              <a:spLocks noChangeArrowheads="1"/>
            </p:cNvSpPr>
            <p:nvPr/>
          </p:nvSpPr>
          <p:spPr bwMode="auto">
            <a:xfrm>
              <a:off x="3368" y="2139"/>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75" name="Rectangle 33"/>
            <p:cNvSpPr>
              <a:spLocks noChangeArrowheads="1"/>
            </p:cNvSpPr>
            <p:nvPr/>
          </p:nvSpPr>
          <p:spPr bwMode="auto">
            <a:xfrm>
              <a:off x="3368"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4</a:t>
              </a:r>
            </a:p>
          </p:txBody>
        </p:sp>
        <p:sp>
          <p:nvSpPr>
            <p:cNvPr id="33827" name="Rectangle 35"/>
            <p:cNvSpPr>
              <a:spLocks noChangeArrowheads="1"/>
            </p:cNvSpPr>
            <p:nvPr/>
          </p:nvSpPr>
          <p:spPr bwMode="auto">
            <a:xfrm>
              <a:off x="3675" y="2139"/>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77" name="Rectangle 36"/>
            <p:cNvSpPr>
              <a:spLocks noChangeArrowheads="1"/>
            </p:cNvSpPr>
            <p:nvPr/>
          </p:nvSpPr>
          <p:spPr bwMode="auto">
            <a:xfrm>
              <a:off x="3675"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a:t>
              </a:r>
            </a:p>
          </p:txBody>
        </p:sp>
        <p:sp>
          <p:nvSpPr>
            <p:cNvPr id="33830" name="Rectangle 38"/>
            <p:cNvSpPr>
              <a:spLocks noChangeArrowheads="1"/>
            </p:cNvSpPr>
            <p:nvPr/>
          </p:nvSpPr>
          <p:spPr bwMode="auto">
            <a:xfrm>
              <a:off x="3982" y="2139"/>
              <a:ext cx="306"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79" name="Rectangle 39"/>
            <p:cNvSpPr>
              <a:spLocks noChangeArrowheads="1"/>
            </p:cNvSpPr>
            <p:nvPr/>
          </p:nvSpPr>
          <p:spPr bwMode="auto">
            <a:xfrm>
              <a:off x="3982"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a:t>
              </a:r>
            </a:p>
          </p:txBody>
        </p:sp>
        <p:sp>
          <p:nvSpPr>
            <p:cNvPr id="33833" name="Rectangle 41"/>
            <p:cNvSpPr>
              <a:spLocks noChangeArrowheads="1"/>
            </p:cNvSpPr>
            <p:nvPr/>
          </p:nvSpPr>
          <p:spPr bwMode="auto">
            <a:xfrm>
              <a:off x="4289" y="2139"/>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81" name="Rectangle 42"/>
            <p:cNvSpPr>
              <a:spLocks noChangeArrowheads="1"/>
            </p:cNvSpPr>
            <p:nvPr/>
          </p:nvSpPr>
          <p:spPr bwMode="auto">
            <a:xfrm>
              <a:off x="4289"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33836" name="Rectangle 44"/>
            <p:cNvSpPr>
              <a:spLocks noChangeArrowheads="1"/>
            </p:cNvSpPr>
            <p:nvPr/>
          </p:nvSpPr>
          <p:spPr bwMode="auto">
            <a:xfrm>
              <a:off x="4596" y="2139"/>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83" name="Rectangle 45"/>
            <p:cNvSpPr>
              <a:spLocks noChangeArrowheads="1"/>
            </p:cNvSpPr>
            <p:nvPr/>
          </p:nvSpPr>
          <p:spPr bwMode="auto">
            <a:xfrm>
              <a:off x="4596"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grpSp>
          <p:nvGrpSpPr>
            <p:cNvPr id="3" name="Group 83"/>
            <p:cNvGrpSpPr>
              <a:grpSpLocks/>
            </p:cNvGrpSpPr>
            <p:nvPr/>
          </p:nvGrpSpPr>
          <p:grpSpPr bwMode="auto">
            <a:xfrm>
              <a:off x="3061" y="2432"/>
              <a:ext cx="1842" cy="141"/>
              <a:chOff x="3061" y="2261"/>
              <a:chExt cx="1842" cy="141"/>
            </a:xfrm>
          </p:grpSpPr>
          <p:sp>
            <p:nvSpPr>
              <p:cNvPr id="740409" name="Line 84"/>
              <p:cNvSpPr>
                <a:spLocks noChangeShapeType="1"/>
              </p:cNvSpPr>
              <p:nvPr/>
            </p:nvSpPr>
            <p:spPr bwMode="auto">
              <a:xfrm>
                <a:off x="3061" y="2352"/>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0410" name="Text Box 85"/>
              <p:cNvSpPr txBox="1">
                <a:spLocks noChangeArrowheads="1"/>
              </p:cNvSpPr>
              <p:nvPr/>
            </p:nvSpPr>
            <p:spPr bwMode="auto">
              <a:xfrm>
                <a:off x="3768" y="2261"/>
                <a:ext cx="337" cy="141"/>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VPO</a:t>
                </a:r>
              </a:p>
            </p:txBody>
          </p:sp>
        </p:grpSp>
        <p:grpSp>
          <p:nvGrpSpPr>
            <p:cNvPr id="4" name="Group 92"/>
            <p:cNvGrpSpPr>
              <a:grpSpLocks/>
            </p:cNvGrpSpPr>
            <p:nvPr/>
          </p:nvGrpSpPr>
          <p:grpSpPr bwMode="auto">
            <a:xfrm>
              <a:off x="605" y="2427"/>
              <a:ext cx="2467" cy="141"/>
              <a:chOff x="605" y="2256"/>
              <a:chExt cx="2467" cy="141"/>
            </a:xfrm>
          </p:grpSpPr>
          <p:sp>
            <p:nvSpPr>
              <p:cNvPr id="740418" name="Line 93"/>
              <p:cNvSpPr>
                <a:spLocks noChangeShapeType="1"/>
              </p:cNvSpPr>
              <p:nvPr/>
            </p:nvSpPr>
            <p:spPr bwMode="auto">
              <a:xfrm>
                <a:off x="605" y="2347"/>
                <a:ext cx="2467"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0419" name="Text Box 94"/>
              <p:cNvSpPr txBox="1">
                <a:spLocks noChangeArrowheads="1"/>
              </p:cNvSpPr>
              <p:nvPr/>
            </p:nvSpPr>
            <p:spPr bwMode="auto">
              <a:xfrm>
                <a:off x="1553" y="2256"/>
                <a:ext cx="340" cy="141"/>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VPN</a:t>
                </a:r>
              </a:p>
            </p:txBody>
          </p:sp>
        </p:grpSp>
        <p:sp>
          <p:nvSpPr>
            <p:cNvPr id="33887" name="Text Box 95"/>
            <p:cNvSpPr txBox="1">
              <a:spLocks noChangeArrowheads="1"/>
            </p:cNvSpPr>
            <p:nvPr/>
          </p:nvSpPr>
          <p:spPr bwMode="auto">
            <a:xfrm>
              <a:off x="1044" y="2702"/>
              <a:ext cx="1270" cy="141"/>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Virtual</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Page</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Number</a:t>
              </a:r>
            </a:p>
          </p:txBody>
        </p:sp>
        <p:sp>
          <p:nvSpPr>
            <p:cNvPr id="33888" name="Text Box 96"/>
            <p:cNvSpPr txBox="1">
              <a:spLocks noChangeArrowheads="1"/>
            </p:cNvSpPr>
            <p:nvPr/>
          </p:nvSpPr>
          <p:spPr bwMode="auto">
            <a:xfrm>
              <a:off x="3333" y="2696"/>
              <a:ext cx="1154" cy="14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Virtual</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Page</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Offset</a:t>
              </a:r>
            </a:p>
          </p:txBody>
        </p:sp>
      </p:grpSp>
      <p:grpSp>
        <p:nvGrpSpPr>
          <p:cNvPr id="5" name="Group 73"/>
          <p:cNvGrpSpPr>
            <a:grpSpLocks/>
          </p:cNvGrpSpPr>
          <p:nvPr/>
        </p:nvGrpSpPr>
        <p:grpSpPr bwMode="auto">
          <a:xfrm>
            <a:off x="265113" y="4822825"/>
            <a:ext cx="8697912" cy="1739900"/>
            <a:chOff x="1219" y="3230"/>
            <a:chExt cx="3695" cy="830"/>
          </a:xfrm>
        </p:grpSpPr>
        <p:sp>
          <p:nvSpPr>
            <p:cNvPr id="740384" name="Rectangle 48"/>
            <p:cNvSpPr>
              <a:spLocks noChangeArrowheads="1"/>
            </p:cNvSpPr>
            <p:nvPr/>
          </p:nvSpPr>
          <p:spPr bwMode="auto">
            <a:xfrm>
              <a:off x="1219" y="3422"/>
              <a:ext cx="307" cy="192"/>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0385" name="Rectangle 49"/>
            <p:cNvSpPr>
              <a:spLocks noChangeArrowheads="1"/>
            </p:cNvSpPr>
            <p:nvPr/>
          </p:nvSpPr>
          <p:spPr bwMode="auto">
            <a:xfrm>
              <a:off x="1219"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740386" name="Rectangle 51"/>
            <p:cNvSpPr>
              <a:spLocks noChangeArrowheads="1"/>
            </p:cNvSpPr>
            <p:nvPr/>
          </p:nvSpPr>
          <p:spPr bwMode="auto">
            <a:xfrm>
              <a:off x="1526" y="3422"/>
              <a:ext cx="307" cy="192"/>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0387" name="Rectangle 52"/>
            <p:cNvSpPr>
              <a:spLocks noChangeArrowheads="1"/>
            </p:cNvSpPr>
            <p:nvPr/>
          </p:nvSpPr>
          <p:spPr bwMode="auto">
            <a:xfrm>
              <a:off x="1526"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10</a:t>
              </a:r>
            </a:p>
          </p:txBody>
        </p:sp>
        <p:sp>
          <p:nvSpPr>
            <p:cNvPr id="740388" name="Rectangle 54"/>
            <p:cNvSpPr>
              <a:spLocks noChangeArrowheads="1"/>
            </p:cNvSpPr>
            <p:nvPr/>
          </p:nvSpPr>
          <p:spPr bwMode="auto">
            <a:xfrm>
              <a:off x="1833" y="3422"/>
              <a:ext cx="307" cy="192"/>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0389" name="Rectangle 55"/>
            <p:cNvSpPr>
              <a:spLocks noChangeArrowheads="1"/>
            </p:cNvSpPr>
            <p:nvPr/>
          </p:nvSpPr>
          <p:spPr bwMode="auto">
            <a:xfrm>
              <a:off x="1833"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a:t>
              </a:r>
            </a:p>
          </p:txBody>
        </p:sp>
        <p:sp>
          <p:nvSpPr>
            <p:cNvPr id="740390" name="Rectangle 57"/>
            <p:cNvSpPr>
              <a:spLocks noChangeArrowheads="1"/>
            </p:cNvSpPr>
            <p:nvPr/>
          </p:nvSpPr>
          <p:spPr bwMode="auto">
            <a:xfrm>
              <a:off x="2140" y="3422"/>
              <a:ext cx="307" cy="192"/>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0391" name="Rectangle 58"/>
            <p:cNvSpPr>
              <a:spLocks noChangeArrowheads="1"/>
            </p:cNvSpPr>
            <p:nvPr/>
          </p:nvSpPr>
          <p:spPr bwMode="auto">
            <a:xfrm>
              <a:off x="2140"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a:t>
              </a:r>
            </a:p>
          </p:txBody>
        </p:sp>
        <p:sp>
          <p:nvSpPr>
            <p:cNvPr id="740392" name="Rectangle 60"/>
            <p:cNvSpPr>
              <a:spLocks noChangeArrowheads="1"/>
            </p:cNvSpPr>
            <p:nvPr/>
          </p:nvSpPr>
          <p:spPr bwMode="auto">
            <a:xfrm>
              <a:off x="2447" y="3422"/>
              <a:ext cx="307" cy="192"/>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0393" name="Rectangle 61"/>
            <p:cNvSpPr>
              <a:spLocks noChangeArrowheads="1"/>
            </p:cNvSpPr>
            <p:nvPr/>
          </p:nvSpPr>
          <p:spPr bwMode="auto">
            <a:xfrm>
              <a:off x="2447"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7</a:t>
              </a:r>
            </a:p>
          </p:txBody>
        </p:sp>
        <p:sp>
          <p:nvSpPr>
            <p:cNvPr id="740394" name="Rectangle 63"/>
            <p:cNvSpPr>
              <a:spLocks noChangeArrowheads="1"/>
            </p:cNvSpPr>
            <p:nvPr/>
          </p:nvSpPr>
          <p:spPr bwMode="auto">
            <a:xfrm>
              <a:off x="2754" y="3422"/>
              <a:ext cx="307" cy="192"/>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0395" name="Rectangle 64"/>
            <p:cNvSpPr>
              <a:spLocks noChangeArrowheads="1"/>
            </p:cNvSpPr>
            <p:nvPr/>
          </p:nvSpPr>
          <p:spPr bwMode="auto">
            <a:xfrm>
              <a:off x="2754"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6</a:t>
              </a:r>
            </a:p>
          </p:txBody>
        </p:sp>
        <p:sp>
          <p:nvSpPr>
            <p:cNvPr id="33858" name="Rectangle 66"/>
            <p:cNvSpPr>
              <a:spLocks noChangeArrowheads="1"/>
            </p:cNvSpPr>
            <p:nvPr/>
          </p:nvSpPr>
          <p:spPr bwMode="auto">
            <a:xfrm>
              <a:off x="3061" y="3422"/>
              <a:ext cx="308"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97" name="Rectangle 67"/>
            <p:cNvSpPr>
              <a:spLocks noChangeArrowheads="1"/>
            </p:cNvSpPr>
            <p:nvPr/>
          </p:nvSpPr>
          <p:spPr bwMode="auto">
            <a:xfrm>
              <a:off x="3061"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5</a:t>
              </a:r>
            </a:p>
          </p:txBody>
        </p:sp>
        <p:sp>
          <p:nvSpPr>
            <p:cNvPr id="33861" name="Rectangle 69"/>
            <p:cNvSpPr>
              <a:spLocks noChangeArrowheads="1"/>
            </p:cNvSpPr>
            <p:nvPr/>
          </p:nvSpPr>
          <p:spPr bwMode="auto">
            <a:xfrm>
              <a:off x="3368" y="342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99" name="Rectangle 70"/>
            <p:cNvSpPr>
              <a:spLocks noChangeArrowheads="1"/>
            </p:cNvSpPr>
            <p:nvPr/>
          </p:nvSpPr>
          <p:spPr bwMode="auto">
            <a:xfrm>
              <a:off x="3368"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4</a:t>
              </a:r>
            </a:p>
          </p:txBody>
        </p:sp>
        <p:sp>
          <p:nvSpPr>
            <p:cNvPr id="33864" name="Rectangle 72"/>
            <p:cNvSpPr>
              <a:spLocks noChangeArrowheads="1"/>
            </p:cNvSpPr>
            <p:nvPr/>
          </p:nvSpPr>
          <p:spPr bwMode="auto">
            <a:xfrm>
              <a:off x="3675" y="342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401" name="Rectangle 73"/>
            <p:cNvSpPr>
              <a:spLocks noChangeArrowheads="1"/>
            </p:cNvSpPr>
            <p:nvPr/>
          </p:nvSpPr>
          <p:spPr bwMode="auto">
            <a:xfrm>
              <a:off x="3675"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a:t>
              </a:r>
            </a:p>
          </p:txBody>
        </p:sp>
        <p:sp>
          <p:nvSpPr>
            <p:cNvPr id="33867" name="Rectangle 75"/>
            <p:cNvSpPr>
              <a:spLocks noChangeArrowheads="1"/>
            </p:cNvSpPr>
            <p:nvPr/>
          </p:nvSpPr>
          <p:spPr bwMode="auto">
            <a:xfrm>
              <a:off x="3982" y="342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403" name="Rectangle 76"/>
            <p:cNvSpPr>
              <a:spLocks noChangeArrowheads="1"/>
            </p:cNvSpPr>
            <p:nvPr/>
          </p:nvSpPr>
          <p:spPr bwMode="auto">
            <a:xfrm>
              <a:off x="3982"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a:t>
              </a:r>
            </a:p>
          </p:txBody>
        </p:sp>
        <p:sp>
          <p:nvSpPr>
            <p:cNvPr id="33870" name="Rectangle 78"/>
            <p:cNvSpPr>
              <a:spLocks noChangeArrowheads="1"/>
            </p:cNvSpPr>
            <p:nvPr/>
          </p:nvSpPr>
          <p:spPr bwMode="auto">
            <a:xfrm>
              <a:off x="4289" y="342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405" name="Rectangle 79"/>
            <p:cNvSpPr>
              <a:spLocks noChangeArrowheads="1"/>
            </p:cNvSpPr>
            <p:nvPr/>
          </p:nvSpPr>
          <p:spPr bwMode="auto">
            <a:xfrm>
              <a:off x="4289"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33873" name="Rectangle 81"/>
            <p:cNvSpPr>
              <a:spLocks noChangeArrowheads="1"/>
            </p:cNvSpPr>
            <p:nvPr/>
          </p:nvSpPr>
          <p:spPr bwMode="auto">
            <a:xfrm>
              <a:off x="4596" y="3422"/>
              <a:ext cx="308"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407" name="Rectangle 82"/>
            <p:cNvSpPr>
              <a:spLocks noChangeArrowheads="1"/>
            </p:cNvSpPr>
            <p:nvPr/>
          </p:nvSpPr>
          <p:spPr bwMode="auto">
            <a:xfrm>
              <a:off x="4596"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grpSp>
          <p:nvGrpSpPr>
            <p:cNvPr id="6" name="Group 86"/>
            <p:cNvGrpSpPr>
              <a:grpSpLocks/>
            </p:cNvGrpSpPr>
            <p:nvPr/>
          </p:nvGrpSpPr>
          <p:grpSpPr bwMode="auto">
            <a:xfrm>
              <a:off x="3072" y="3663"/>
              <a:ext cx="1842" cy="157"/>
              <a:chOff x="3072" y="3313"/>
              <a:chExt cx="1842" cy="157"/>
            </a:xfrm>
          </p:grpSpPr>
          <p:sp>
            <p:nvSpPr>
              <p:cNvPr id="740412" name="Line 87"/>
              <p:cNvSpPr>
                <a:spLocks noChangeShapeType="1"/>
              </p:cNvSpPr>
              <p:nvPr/>
            </p:nvSpPr>
            <p:spPr bwMode="auto">
              <a:xfrm>
                <a:off x="3072" y="3403"/>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0413" name="Text Box 88"/>
              <p:cNvSpPr txBox="1">
                <a:spLocks noChangeArrowheads="1"/>
              </p:cNvSpPr>
              <p:nvPr/>
            </p:nvSpPr>
            <p:spPr bwMode="auto">
              <a:xfrm>
                <a:off x="3779" y="3313"/>
                <a:ext cx="284" cy="157"/>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PPO</a:t>
                </a:r>
              </a:p>
            </p:txBody>
          </p:sp>
        </p:grpSp>
        <p:grpSp>
          <p:nvGrpSpPr>
            <p:cNvPr id="7" name="Group 89"/>
            <p:cNvGrpSpPr>
              <a:grpSpLocks/>
            </p:cNvGrpSpPr>
            <p:nvPr/>
          </p:nvGrpSpPr>
          <p:grpSpPr bwMode="auto">
            <a:xfrm>
              <a:off x="1248" y="3663"/>
              <a:ext cx="1842" cy="157"/>
              <a:chOff x="1248" y="3313"/>
              <a:chExt cx="1842" cy="157"/>
            </a:xfrm>
          </p:grpSpPr>
          <p:sp>
            <p:nvSpPr>
              <p:cNvPr id="740415" name="Line 90"/>
              <p:cNvSpPr>
                <a:spLocks noChangeShapeType="1"/>
              </p:cNvSpPr>
              <p:nvPr/>
            </p:nvSpPr>
            <p:spPr bwMode="auto">
              <a:xfrm>
                <a:off x="1248" y="3403"/>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0416" name="Text Box 91"/>
              <p:cNvSpPr txBox="1">
                <a:spLocks noChangeArrowheads="1"/>
              </p:cNvSpPr>
              <p:nvPr/>
            </p:nvSpPr>
            <p:spPr bwMode="auto">
              <a:xfrm>
                <a:off x="1955" y="3313"/>
                <a:ext cx="287" cy="157"/>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PPN</a:t>
                </a:r>
              </a:p>
            </p:txBody>
          </p:sp>
        </p:grpSp>
        <p:sp>
          <p:nvSpPr>
            <p:cNvPr id="33889" name="Text Box 97"/>
            <p:cNvSpPr txBox="1">
              <a:spLocks noChangeArrowheads="1"/>
            </p:cNvSpPr>
            <p:nvPr/>
          </p:nvSpPr>
          <p:spPr bwMode="auto">
            <a:xfrm>
              <a:off x="1388" y="3882"/>
              <a:ext cx="1442" cy="157"/>
            </a:xfrm>
            <a:prstGeom prst="rect">
              <a:avLst/>
            </a:prstGeom>
            <a:noFill/>
            <a:ln w="9525">
              <a:noFill/>
              <a:round/>
              <a:headEnd/>
              <a:tailEnd/>
            </a:ln>
          </p:spPr>
          <p:txBody>
            <a:bodyPr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Physical</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Page</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Number</a:t>
              </a:r>
            </a:p>
          </p:txBody>
        </p:sp>
        <p:sp>
          <p:nvSpPr>
            <p:cNvPr id="33890" name="Text Box 98"/>
            <p:cNvSpPr txBox="1">
              <a:spLocks noChangeArrowheads="1"/>
            </p:cNvSpPr>
            <p:nvPr/>
          </p:nvSpPr>
          <p:spPr bwMode="auto">
            <a:xfrm>
              <a:off x="3421" y="3902"/>
              <a:ext cx="1067" cy="158"/>
            </a:xfrm>
            <a:prstGeom prst="rect">
              <a:avLst/>
            </a:prstGeom>
            <a:noFill/>
            <a:ln w="9525">
              <a:noFill/>
              <a:round/>
              <a:headEnd/>
              <a:tailEnd/>
            </a:ln>
            <a:effectLst/>
          </p:spPr>
          <p:txBody>
            <a:bodyPr wrap="none" lIns="90360" tIns="44280" rIns="90360" bIns="44280">
              <a:spAutoFit/>
            </a:bodyPr>
            <a:lstStyle/>
            <a:p>
              <a:pPr algn="ct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Physical Page</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Offset</a:t>
              </a:r>
            </a:p>
          </p:txBody>
        </p:sp>
      </p:grpSp>
      <p:sp>
        <p:nvSpPr>
          <p:cNvPr id="740426" name="Text Box 74"/>
          <p:cNvSpPr txBox="1">
            <a:spLocks noChangeArrowheads="1"/>
          </p:cNvSpPr>
          <p:nvPr/>
        </p:nvSpPr>
        <p:spPr bwMode="auto">
          <a:xfrm>
            <a:off x="6677025" y="1479550"/>
            <a:ext cx="2032000" cy="701675"/>
          </a:xfrm>
          <a:prstGeom prst="rect">
            <a:avLst/>
          </a:prstGeom>
          <a:noFill/>
          <a:ln w="50800">
            <a:noFill/>
            <a:miter lim="800000"/>
            <a:headEnd/>
            <a:tailEnd/>
          </a:ln>
          <a:effectLst/>
        </p:spPr>
        <p:txBody>
          <a:bodyPr>
            <a:spAutoFit/>
          </a:bodyPr>
          <a:lstStyle/>
          <a:p>
            <a:pPr>
              <a:spcBef>
                <a:spcPct val="50000"/>
              </a:spcBef>
            </a:pPr>
            <a:r>
              <a:rPr lang="zh-CN" altLang="en-US" sz="2000" b="1">
                <a:solidFill>
                  <a:srgbClr val="006600"/>
                </a:solidFill>
                <a:latin typeface="微软雅黑" pitchFamily="34" charset="-122"/>
                <a:ea typeface="微软雅黑" pitchFamily="34" charset="-122"/>
              </a:rPr>
              <a:t>页表项数应为：</a:t>
            </a:r>
            <a:r>
              <a:rPr lang="en-US" altLang="zh-CN" sz="2000" b="1">
                <a:solidFill>
                  <a:srgbClr val="006600"/>
                </a:solidFill>
                <a:latin typeface="微软雅黑" pitchFamily="34" charset="-122"/>
                <a:ea typeface="微软雅黑" pitchFamily="34" charset="-122"/>
              </a:rPr>
              <a:t>2</a:t>
            </a:r>
            <a:r>
              <a:rPr lang="en-US" altLang="zh-CN" sz="2000" b="1" baseline="30000">
                <a:solidFill>
                  <a:srgbClr val="006600"/>
                </a:solidFill>
                <a:latin typeface="微软雅黑" pitchFamily="34" charset="-122"/>
                <a:ea typeface="微软雅黑" pitchFamily="34" charset="-122"/>
              </a:rPr>
              <a:t>14-6</a:t>
            </a:r>
            <a:r>
              <a:rPr lang="en-US" altLang="zh-CN" sz="2000" b="1">
                <a:solidFill>
                  <a:srgbClr val="006600"/>
                </a:solidFill>
                <a:latin typeface="微软雅黑" pitchFamily="34" charset="-122"/>
                <a:ea typeface="微软雅黑" pitchFamily="34" charset="-122"/>
              </a:rPr>
              <a:t>=256</a:t>
            </a:r>
            <a:endParaRPr lang="zh-CN" altLang="en-US" sz="2000" b="1">
              <a:solidFill>
                <a:srgbClr val="006600"/>
              </a:solidFill>
              <a:latin typeface="微软雅黑" pitchFamily="34" charset="-122"/>
              <a:ea typeface="微软雅黑" pitchFamily="34" charset="-122"/>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1"/>
          <p:cNvSpPr>
            <a:spLocks noGrp="1" noChangeArrowheads="1"/>
          </p:cNvSpPr>
          <p:nvPr>
            <p:ph type="title" idx="4294967295"/>
          </p:nvPr>
        </p:nvSpPr>
        <p:spPr>
          <a:xfrm>
            <a:off x="431800" y="119063"/>
            <a:ext cx="8110538" cy="569912"/>
          </a:xfrm>
        </p:spPr>
        <p:txBody>
          <a:bodyPr lIns="91440" tIns="45720" rIns="91440" bIns="45720" anchor="ctr">
            <a:normAutofit fontScale="90000"/>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一个简化的存储系统举例（续）</a:t>
            </a:r>
            <a:endParaRPr lang="en-GB" altLang="zh-CN"/>
          </a:p>
        </p:txBody>
      </p:sp>
      <p:grpSp>
        <p:nvGrpSpPr>
          <p:cNvPr id="2" name="Group 88"/>
          <p:cNvGrpSpPr>
            <a:grpSpLocks/>
          </p:cNvGrpSpPr>
          <p:nvPr/>
        </p:nvGrpSpPr>
        <p:grpSpPr bwMode="auto">
          <a:xfrm>
            <a:off x="6230938" y="692150"/>
            <a:ext cx="2855912" cy="2655888"/>
            <a:chOff x="3021" y="2263"/>
            <a:chExt cx="1325" cy="1746"/>
          </a:xfrm>
        </p:grpSpPr>
        <p:sp>
          <p:nvSpPr>
            <p:cNvPr id="742404" name="Rectangle 4"/>
            <p:cNvSpPr>
              <a:spLocks noChangeArrowheads="1"/>
            </p:cNvSpPr>
            <p:nvPr/>
          </p:nvSpPr>
          <p:spPr bwMode="auto">
            <a:xfrm>
              <a:off x="3894" y="381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05" name="Rectangle 5"/>
            <p:cNvSpPr>
              <a:spLocks noChangeArrowheads="1"/>
            </p:cNvSpPr>
            <p:nvPr/>
          </p:nvSpPr>
          <p:spPr bwMode="auto">
            <a:xfrm>
              <a:off x="3458" y="381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0D</a:t>
              </a:r>
            </a:p>
          </p:txBody>
        </p:sp>
        <p:sp>
          <p:nvSpPr>
            <p:cNvPr id="742406" name="Rectangle 6"/>
            <p:cNvSpPr>
              <a:spLocks noChangeArrowheads="1"/>
            </p:cNvSpPr>
            <p:nvPr/>
          </p:nvSpPr>
          <p:spPr bwMode="auto">
            <a:xfrm>
              <a:off x="3021" y="3810"/>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dirty="0">
                  <a:solidFill>
                    <a:srgbClr val="990000"/>
                  </a:solidFill>
                  <a:latin typeface="微软雅黑" pitchFamily="34" charset="-122"/>
                  <a:ea typeface="微软雅黑" pitchFamily="34" charset="-122"/>
                </a:rPr>
                <a:t>02F</a:t>
              </a:r>
            </a:p>
          </p:txBody>
        </p:sp>
        <p:sp>
          <p:nvSpPr>
            <p:cNvPr id="742407" name="Rectangle 10"/>
            <p:cNvSpPr>
              <a:spLocks noChangeArrowheads="1"/>
            </p:cNvSpPr>
            <p:nvPr/>
          </p:nvSpPr>
          <p:spPr bwMode="auto">
            <a:xfrm>
              <a:off x="3894" y="3617"/>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08" name="Rectangle 11"/>
            <p:cNvSpPr>
              <a:spLocks noChangeArrowheads="1"/>
            </p:cNvSpPr>
            <p:nvPr/>
          </p:nvSpPr>
          <p:spPr bwMode="auto">
            <a:xfrm>
              <a:off x="3458" y="3617"/>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742409" name="Rectangle 12"/>
            <p:cNvSpPr>
              <a:spLocks noChangeArrowheads="1"/>
            </p:cNvSpPr>
            <p:nvPr/>
          </p:nvSpPr>
          <p:spPr bwMode="auto">
            <a:xfrm>
              <a:off x="3021" y="3617"/>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dirty="0">
                  <a:solidFill>
                    <a:srgbClr val="990000"/>
                  </a:solidFill>
                  <a:latin typeface="微软雅黑" pitchFamily="34" charset="-122"/>
                  <a:ea typeface="微软雅黑" pitchFamily="34" charset="-122"/>
                </a:rPr>
                <a:t>02E</a:t>
              </a:r>
            </a:p>
          </p:txBody>
        </p:sp>
        <p:sp>
          <p:nvSpPr>
            <p:cNvPr id="742410" name="Rectangle 16"/>
            <p:cNvSpPr>
              <a:spLocks noChangeArrowheads="1"/>
            </p:cNvSpPr>
            <p:nvPr/>
          </p:nvSpPr>
          <p:spPr bwMode="auto">
            <a:xfrm>
              <a:off x="3894" y="3424"/>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11" name="Rectangle 17"/>
            <p:cNvSpPr>
              <a:spLocks noChangeArrowheads="1"/>
            </p:cNvSpPr>
            <p:nvPr/>
          </p:nvSpPr>
          <p:spPr bwMode="auto">
            <a:xfrm>
              <a:off x="3458" y="3424"/>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2D</a:t>
              </a:r>
            </a:p>
          </p:txBody>
        </p:sp>
        <p:sp>
          <p:nvSpPr>
            <p:cNvPr id="742412" name="Rectangle 18"/>
            <p:cNvSpPr>
              <a:spLocks noChangeArrowheads="1"/>
            </p:cNvSpPr>
            <p:nvPr/>
          </p:nvSpPr>
          <p:spPr bwMode="auto">
            <a:xfrm>
              <a:off x="3021" y="3424"/>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dirty="0">
                  <a:solidFill>
                    <a:srgbClr val="990000"/>
                  </a:solidFill>
                  <a:latin typeface="微软雅黑" pitchFamily="34" charset="-122"/>
                  <a:ea typeface="微软雅黑" pitchFamily="34" charset="-122"/>
                </a:rPr>
                <a:t>02D</a:t>
              </a:r>
            </a:p>
          </p:txBody>
        </p:sp>
        <p:sp>
          <p:nvSpPr>
            <p:cNvPr id="742413" name="Rectangle 22"/>
            <p:cNvSpPr>
              <a:spLocks noChangeArrowheads="1"/>
            </p:cNvSpPr>
            <p:nvPr/>
          </p:nvSpPr>
          <p:spPr bwMode="auto">
            <a:xfrm>
              <a:off x="3894" y="323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14" name="Rectangle 23"/>
            <p:cNvSpPr>
              <a:spLocks noChangeArrowheads="1"/>
            </p:cNvSpPr>
            <p:nvPr/>
          </p:nvSpPr>
          <p:spPr bwMode="auto">
            <a:xfrm>
              <a:off x="3458" y="323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15" name="Rectangle 24"/>
            <p:cNvSpPr>
              <a:spLocks noChangeArrowheads="1"/>
            </p:cNvSpPr>
            <p:nvPr/>
          </p:nvSpPr>
          <p:spPr bwMode="auto">
            <a:xfrm>
              <a:off x="3021" y="3230"/>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dirty="0">
                  <a:solidFill>
                    <a:srgbClr val="990000"/>
                  </a:solidFill>
                  <a:latin typeface="微软雅黑" pitchFamily="34" charset="-122"/>
                  <a:ea typeface="微软雅黑" pitchFamily="34" charset="-122"/>
                </a:rPr>
                <a:t>02C</a:t>
              </a:r>
            </a:p>
          </p:txBody>
        </p:sp>
        <p:sp>
          <p:nvSpPr>
            <p:cNvPr id="742416" name="Rectangle 28"/>
            <p:cNvSpPr>
              <a:spLocks noChangeArrowheads="1"/>
            </p:cNvSpPr>
            <p:nvPr/>
          </p:nvSpPr>
          <p:spPr bwMode="auto">
            <a:xfrm>
              <a:off x="3894" y="303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17" name="Rectangle 29"/>
            <p:cNvSpPr>
              <a:spLocks noChangeArrowheads="1"/>
            </p:cNvSpPr>
            <p:nvPr/>
          </p:nvSpPr>
          <p:spPr bwMode="auto">
            <a:xfrm>
              <a:off x="3458" y="303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18" name="Rectangle 30"/>
            <p:cNvSpPr>
              <a:spLocks noChangeArrowheads="1"/>
            </p:cNvSpPr>
            <p:nvPr/>
          </p:nvSpPr>
          <p:spPr bwMode="auto">
            <a:xfrm>
              <a:off x="3021" y="3036"/>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dirty="0">
                  <a:solidFill>
                    <a:srgbClr val="990000"/>
                  </a:solidFill>
                  <a:latin typeface="微软雅黑" pitchFamily="34" charset="-122"/>
                  <a:ea typeface="微软雅黑" pitchFamily="34" charset="-122"/>
                </a:rPr>
                <a:t>02B</a:t>
              </a:r>
            </a:p>
          </p:txBody>
        </p:sp>
        <p:sp>
          <p:nvSpPr>
            <p:cNvPr id="742419" name="Rectangle 34"/>
            <p:cNvSpPr>
              <a:spLocks noChangeArrowheads="1"/>
            </p:cNvSpPr>
            <p:nvPr/>
          </p:nvSpPr>
          <p:spPr bwMode="auto">
            <a:xfrm>
              <a:off x="3894" y="2843"/>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20" name="Rectangle 35"/>
            <p:cNvSpPr>
              <a:spLocks noChangeArrowheads="1"/>
            </p:cNvSpPr>
            <p:nvPr/>
          </p:nvSpPr>
          <p:spPr bwMode="auto">
            <a:xfrm>
              <a:off x="3458" y="2843"/>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09</a:t>
              </a:r>
            </a:p>
          </p:txBody>
        </p:sp>
        <p:sp>
          <p:nvSpPr>
            <p:cNvPr id="742421" name="Rectangle 36"/>
            <p:cNvSpPr>
              <a:spLocks noChangeArrowheads="1"/>
            </p:cNvSpPr>
            <p:nvPr/>
          </p:nvSpPr>
          <p:spPr bwMode="auto">
            <a:xfrm>
              <a:off x="3021" y="2843"/>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dirty="0">
                  <a:solidFill>
                    <a:srgbClr val="990000"/>
                  </a:solidFill>
                  <a:latin typeface="微软雅黑" pitchFamily="34" charset="-122"/>
                  <a:ea typeface="微软雅黑" pitchFamily="34" charset="-122"/>
                </a:rPr>
                <a:t>02A</a:t>
              </a:r>
            </a:p>
          </p:txBody>
        </p:sp>
        <p:sp>
          <p:nvSpPr>
            <p:cNvPr id="742422" name="Rectangle 40"/>
            <p:cNvSpPr>
              <a:spLocks noChangeArrowheads="1"/>
            </p:cNvSpPr>
            <p:nvPr/>
          </p:nvSpPr>
          <p:spPr bwMode="auto">
            <a:xfrm>
              <a:off x="3894" y="265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23" name="Rectangle 41"/>
            <p:cNvSpPr>
              <a:spLocks noChangeArrowheads="1"/>
            </p:cNvSpPr>
            <p:nvPr/>
          </p:nvSpPr>
          <p:spPr bwMode="auto">
            <a:xfrm>
              <a:off x="3458" y="265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17</a:t>
              </a:r>
            </a:p>
          </p:txBody>
        </p:sp>
        <p:sp>
          <p:nvSpPr>
            <p:cNvPr id="742424" name="Rectangle 42"/>
            <p:cNvSpPr>
              <a:spLocks noChangeArrowheads="1"/>
            </p:cNvSpPr>
            <p:nvPr/>
          </p:nvSpPr>
          <p:spPr bwMode="auto">
            <a:xfrm>
              <a:off x="3021" y="2650"/>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dirty="0">
                  <a:solidFill>
                    <a:srgbClr val="990000"/>
                  </a:solidFill>
                  <a:latin typeface="微软雅黑" pitchFamily="34" charset="-122"/>
                  <a:ea typeface="微软雅黑" pitchFamily="34" charset="-122"/>
                </a:rPr>
                <a:t>029</a:t>
              </a:r>
            </a:p>
          </p:txBody>
        </p:sp>
        <p:sp>
          <p:nvSpPr>
            <p:cNvPr id="742425" name="Rectangle 46"/>
            <p:cNvSpPr>
              <a:spLocks noChangeArrowheads="1"/>
            </p:cNvSpPr>
            <p:nvPr/>
          </p:nvSpPr>
          <p:spPr bwMode="auto">
            <a:xfrm>
              <a:off x="3894" y="245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26" name="Rectangle 47"/>
            <p:cNvSpPr>
              <a:spLocks noChangeArrowheads="1"/>
            </p:cNvSpPr>
            <p:nvPr/>
          </p:nvSpPr>
          <p:spPr bwMode="auto">
            <a:xfrm>
              <a:off x="3458" y="245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13</a:t>
              </a:r>
            </a:p>
          </p:txBody>
        </p:sp>
        <p:sp>
          <p:nvSpPr>
            <p:cNvPr id="742427" name="Rectangle 48"/>
            <p:cNvSpPr>
              <a:spLocks noChangeArrowheads="1"/>
            </p:cNvSpPr>
            <p:nvPr/>
          </p:nvSpPr>
          <p:spPr bwMode="auto">
            <a:xfrm>
              <a:off x="3021" y="2456"/>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028</a:t>
              </a:r>
            </a:p>
          </p:txBody>
        </p:sp>
        <p:sp>
          <p:nvSpPr>
            <p:cNvPr id="34868" name="Rectangle 52"/>
            <p:cNvSpPr>
              <a:spLocks noChangeArrowheads="1"/>
            </p:cNvSpPr>
            <p:nvPr/>
          </p:nvSpPr>
          <p:spPr bwMode="auto">
            <a:xfrm>
              <a:off x="3894" y="2263"/>
              <a:ext cx="436" cy="193"/>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Valid</a:t>
              </a:r>
            </a:p>
          </p:txBody>
        </p:sp>
        <p:sp>
          <p:nvSpPr>
            <p:cNvPr id="34869" name="Rectangle 53"/>
            <p:cNvSpPr>
              <a:spLocks noChangeArrowheads="1"/>
            </p:cNvSpPr>
            <p:nvPr/>
          </p:nvSpPr>
          <p:spPr bwMode="auto">
            <a:xfrm>
              <a:off x="3458" y="2263"/>
              <a:ext cx="436" cy="193"/>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PPN</a:t>
              </a:r>
            </a:p>
          </p:txBody>
        </p:sp>
        <p:sp>
          <p:nvSpPr>
            <p:cNvPr id="34870" name="Rectangle 54"/>
            <p:cNvSpPr>
              <a:spLocks noChangeArrowheads="1"/>
            </p:cNvSpPr>
            <p:nvPr/>
          </p:nvSpPr>
          <p:spPr bwMode="auto">
            <a:xfrm>
              <a:off x="3021" y="2263"/>
              <a:ext cx="437" cy="193"/>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VPN</a:t>
              </a:r>
            </a:p>
          </p:txBody>
        </p:sp>
        <p:sp>
          <p:nvSpPr>
            <p:cNvPr id="742431" name="Line 58"/>
            <p:cNvSpPr>
              <a:spLocks noChangeShapeType="1"/>
            </p:cNvSpPr>
            <p:nvPr/>
          </p:nvSpPr>
          <p:spPr bwMode="auto">
            <a:xfrm>
              <a:off x="3021" y="2456"/>
              <a:ext cx="1325" cy="1"/>
            </a:xfrm>
            <a:prstGeom prst="line">
              <a:avLst/>
            </a:prstGeom>
            <a:noFill/>
            <a:ln w="12600">
              <a:solidFill>
                <a:srgbClr val="000066"/>
              </a:solidFill>
              <a:miter lim="800000"/>
              <a:headEnd/>
              <a:tailEnd/>
            </a:ln>
          </p:spPr>
          <p:txBody>
            <a:bodyPr/>
            <a:lstStyle/>
            <a:p>
              <a:endParaRPr lang="zh-CN" altLang="en-US"/>
            </a:p>
          </p:txBody>
        </p:sp>
        <p:sp>
          <p:nvSpPr>
            <p:cNvPr id="742432" name="Line 59"/>
            <p:cNvSpPr>
              <a:spLocks noChangeShapeType="1"/>
            </p:cNvSpPr>
            <p:nvPr/>
          </p:nvSpPr>
          <p:spPr bwMode="auto">
            <a:xfrm>
              <a:off x="3021" y="2650"/>
              <a:ext cx="1325" cy="1"/>
            </a:xfrm>
            <a:prstGeom prst="line">
              <a:avLst/>
            </a:prstGeom>
            <a:noFill/>
            <a:ln w="12600">
              <a:solidFill>
                <a:srgbClr val="000066"/>
              </a:solidFill>
              <a:miter lim="800000"/>
              <a:headEnd/>
              <a:tailEnd/>
            </a:ln>
          </p:spPr>
          <p:txBody>
            <a:bodyPr/>
            <a:lstStyle/>
            <a:p>
              <a:endParaRPr lang="zh-CN" altLang="en-US"/>
            </a:p>
          </p:txBody>
        </p:sp>
        <p:sp>
          <p:nvSpPr>
            <p:cNvPr id="742433" name="Line 60"/>
            <p:cNvSpPr>
              <a:spLocks noChangeShapeType="1"/>
            </p:cNvSpPr>
            <p:nvPr/>
          </p:nvSpPr>
          <p:spPr bwMode="auto">
            <a:xfrm>
              <a:off x="3021" y="2845"/>
              <a:ext cx="1325" cy="1"/>
            </a:xfrm>
            <a:prstGeom prst="line">
              <a:avLst/>
            </a:prstGeom>
            <a:noFill/>
            <a:ln w="12600">
              <a:solidFill>
                <a:srgbClr val="000066"/>
              </a:solidFill>
              <a:miter lim="800000"/>
              <a:headEnd/>
              <a:tailEnd/>
            </a:ln>
          </p:spPr>
          <p:txBody>
            <a:bodyPr/>
            <a:lstStyle/>
            <a:p>
              <a:endParaRPr lang="zh-CN" altLang="en-US"/>
            </a:p>
          </p:txBody>
        </p:sp>
        <p:sp>
          <p:nvSpPr>
            <p:cNvPr id="742434" name="Line 61"/>
            <p:cNvSpPr>
              <a:spLocks noChangeShapeType="1"/>
            </p:cNvSpPr>
            <p:nvPr/>
          </p:nvSpPr>
          <p:spPr bwMode="auto">
            <a:xfrm>
              <a:off x="3021" y="3036"/>
              <a:ext cx="1325" cy="1"/>
            </a:xfrm>
            <a:prstGeom prst="line">
              <a:avLst/>
            </a:prstGeom>
            <a:noFill/>
            <a:ln w="12600">
              <a:solidFill>
                <a:srgbClr val="000066"/>
              </a:solidFill>
              <a:miter lim="800000"/>
              <a:headEnd/>
              <a:tailEnd/>
            </a:ln>
          </p:spPr>
          <p:txBody>
            <a:bodyPr/>
            <a:lstStyle/>
            <a:p>
              <a:endParaRPr lang="zh-CN" altLang="en-US"/>
            </a:p>
          </p:txBody>
        </p:sp>
        <p:sp>
          <p:nvSpPr>
            <p:cNvPr id="742435" name="Line 62"/>
            <p:cNvSpPr>
              <a:spLocks noChangeShapeType="1"/>
            </p:cNvSpPr>
            <p:nvPr/>
          </p:nvSpPr>
          <p:spPr bwMode="auto">
            <a:xfrm>
              <a:off x="3021" y="3230"/>
              <a:ext cx="1325" cy="1"/>
            </a:xfrm>
            <a:prstGeom prst="line">
              <a:avLst/>
            </a:prstGeom>
            <a:noFill/>
            <a:ln w="12600">
              <a:solidFill>
                <a:srgbClr val="000066"/>
              </a:solidFill>
              <a:miter lim="800000"/>
              <a:headEnd/>
              <a:tailEnd/>
            </a:ln>
          </p:spPr>
          <p:txBody>
            <a:bodyPr/>
            <a:lstStyle/>
            <a:p>
              <a:endParaRPr lang="zh-CN" altLang="en-US"/>
            </a:p>
          </p:txBody>
        </p:sp>
        <p:sp>
          <p:nvSpPr>
            <p:cNvPr id="742436" name="Line 63"/>
            <p:cNvSpPr>
              <a:spLocks noChangeShapeType="1"/>
            </p:cNvSpPr>
            <p:nvPr/>
          </p:nvSpPr>
          <p:spPr bwMode="auto">
            <a:xfrm>
              <a:off x="3021" y="3417"/>
              <a:ext cx="1325" cy="1"/>
            </a:xfrm>
            <a:prstGeom prst="line">
              <a:avLst/>
            </a:prstGeom>
            <a:noFill/>
            <a:ln w="12600">
              <a:solidFill>
                <a:srgbClr val="000066"/>
              </a:solidFill>
              <a:miter lim="800000"/>
              <a:headEnd/>
              <a:tailEnd/>
            </a:ln>
          </p:spPr>
          <p:txBody>
            <a:bodyPr/>
            <a:lstStyle/>
            <a:p>
              <a:endParaRPr lang="zh-CN" altLang="en-US"/>
            </a:p>
          </p:txBody>
        </p:sp>
        <p:sp>
          <p:nvSpPr>
            <p:cNvPr id="742437" name="Line 64"/>
            <p:cNvSpPr>
              <a:spLocks noChangeShapeType="1"/>
            </p:cNvSpPr>
            <p:nvPr/>
          </p:nvSpPr>
          <p:spPr bwMode="auto">
            <a:xfrm>
              <a:off x="3021" y="3617"/>
              <a:ext cx="1325" cy="1"/>
            </a:xfrm>
            <a:prstGeom prst="line">
              <a:avLst/>
            </a:prstGeom>
            <a:noFill/>
            <a:ln w="12600">
              <a:solidFill>
                <a:srgbClr val="000066"/>
              </a:solidFill>
              <a:miter lim="800000"/>
              <a:headEnd/>
              <a:tailEnd/>
            </a:ln>
          </p:spPr>
          <p:txBody>
            <a:bodyPr/>
            <a:lstStyle/>
            <a:p>
              <a:endParaRPr lang="zh-CN" altLang="en-US"/>
            </a:p>
          </p:txBody>
        </p:sp>
        <p:sp>
          <p:nvSpPr>
            <p:cNvPr id="742438" name="Line 65"/>
            <p:cNvSpPr>
              <a:spLocks noChangeShapeType="1"/>
            </p:cNvSpPr>
            <p:nvPr/>
          </p:nvSpPr>
          <p:spPr bwMode="auto">
            <a:xfrm>
              <a:off x="3021" y="3810"/>
              <a:ext cx="1325" cy="1"/>
            </a:xfrm>
            <a:prstGeom prst="line">
              <a:avLst/>
            </a:prstGeom>
            <a:noFill/>
            <a:ln w="12600">
              <a:solidFill>
                <a:srgbClr val="000066"/>
              </a:solidFill>
              <a:miter lim="800000"/>
              <a:headEnd/>
              <a:tailEnd/>
            </a:ln>
          </p:spPr>
          <p:txBody>
            <a:bodyPr/>
            <a:lstStyle/>
            <a:p>
              <a:endParaRPr lang="zh-CN" altLang="en-US"/>
            </a:p>
          </p:txBody>
        </p:sp>
        <p:sp>
          <p:nvSpPr>
            <p:cNvPr id="742439" name="Line 68"/>
            <p:cNvSpPr>
              <a:spLocks noChangeShapeType="1"/>
            </p:cNvSpPr>
            <p:nvPr/>
          </p:nvSpPr>
          <p:spPr bwMode="auto">
            <a:xfrm>
              <a:off x="3458" y="2263"/>
              <a:ext cx="1" cy="1741"/>
            </a:xfrm>
            <a:prstGeom prst="line">
              <a:avLst/>
            </a:prstGeom>
            <a:noFill/>
            <a:ln w="12600">
              <a:solidFill>
                <a:srgbClr val="000066"/>
              </a:solidFill>
              <a:miter lim="800000"/>
              <a:headEnd/>
              <a:tailEnd/>
            </a:ln>
          </p:spPr>
          <p:txBody>
            <a:bodyPr/>
            <a:lstStyle/>
            <a:p>
              <a:endParaRPr lang="zh-CN" altLang="en-US"/>
            </a:p>
          </p:txBody>
        </p:sp>
        <p:sp>
          <p:nvSpPr>
            <p:cNvPr id="742440" name="Line 69"/>
            <p:cNvSpPr>
              <a:spLocks noChangeShapeType="1"/>
            </p:cNvSpPr>
            <p:nvPr/>
          </p:nvSpPr>
          <p:spPr bwMode="auto">
            <a:xfrm>
              <a:off x="3894" y="2263"/>
              <a:ext cx="1" cy="1741"/>
            </a:xfrm>
            <a:prstGeom prst="line">
              <a:avLst/>
            </a:prstGeom>
            <a:noFill/>
            <a:ln w="12600">
              <a:solidFill>
                <a:srgbClr val="000066"/>
              </a:solidFill>
              <a:miter lim="800000"/>
              <a:headEnd/>
              <a:tailEnd/>
            </a:ln>
          </p:spPr>
          <p:txBody>
            <a:bodyPr/>
            <a:lstStyle/>
            <a:p>
              <a:endParaRPr lang="zh-CN" altLang="en-US"/>
            </a:p>
          </p:txBody>
        </p:sp>
        <p:sp>
          <p:nvSpPr>
            <p:cNvPr id="742441" name="Line 72"/>
            <p:cNvSpPr>
              <a:spLocks noChangeShapeType="1"/>
            </p:cNvSpPr>
            <p:nvPr/>
          </p:nvSpPr>
          <p:spPr bwMode="auto">
            <a:xfrm>
              <a:off x="3021" y="2263"/>
              <a:ext cx="1325" cy="1"/>
            </a:xfrm>
            <a:prstGeom prst="line">
              <a:avLst/>
            </a:prstGeom>
            <a:noFill/>
            <a:ln w="12700">
              <a:solidFill>
                <a:srgbClr val="000066"/>
              </a:solidFill>
              <a:miter lim="800000"/>
              <a:headEnd/>
              <a:tailEnd/>
            </a:ln>
          </p:spPr>
          <p:txBody>
            <a:bodyPr/>
            <a:lstStyle/>
            <a:p>
              <a:endParaRPr lang="zh-CN" altLang="en-US"/>
            </a:p>
          </p:txBody>
        </p:sp>
        <p:sp>
          <p:nvSpPr>
            <p:cNvPr id="742442" name="Line 73"/>
            <p:cNvSpPr>
              <a:spLocks noChangeShapeType="1"/>
            </p:cNvSpPr>
            <p:nvPr/>
          </p:nvSpPr>
          <p:spPr bwMode="auto">
            <a:xfrm>
              <a:off x="4335" y="2263"/>
              <a:ext cx="1" cy="1741"/>
            </a:xfrm>
            <a:prstGeom prst="line">
              <a:avLst/>
            </a:prstGeom>
            <a:noFill/>
            <a:ln w="12700">
              <a:solidFill>
                <a:srgbClr val="000066"/>
              </a:solidFill>
              <a:miter lim="800000"/>
              <a:headEnd/>
              <a:tailEnd/>
            </a:ln>
          </p:spPr>
          <p:txBody>
            <a:bodyPr/>
            <a:lstStyle/>
            <a:p>
              <a:endParaRPr lang="zh-CN" altLang="en-US"/>
            </a:p>
          </p:txBody>
        </p:sp>
        <p:sp>
          <p:nvSpPr>
            <p:cNvPr id="742443" name="Line 74"/>
            <p:cNvSpPr>
              <a:spLocks noChangeShapeType="1"/>
            </p:cNvSpPr>
            <p:nvPr/>
          </p:nvSpPr>
          <p:spPr bwMode="auto">
            <a:xfrm>
              <a:off x="3021" y="4004"/>
              <a:ext cx="1325" cy="1"/>
            </a:xfrm>
            <a:prstGeom prst="line">
              <a:avLst/>
            </a:prstGeom>
            <a:noFill/>
            <a:ln w="12700">
              <a:solidFill>
                <a:srgbClr val="000066"/>
              </a:solidFill>
              <a:miter lim="800000"/>
              <a:headEnd/>
              <a:tailEnd/>
            </a:ln>
          </p:spPr>
          <p:txBody>
            <a:bodyPr/>
            <a:lstStyle/>
            <a:p>
              <a:endParaRPr lang="zh-CN" altLang="en-US"/>
            </a:p>
          </p:txBody>
        </p:sp>
        <p:sp>
          <p:nvSpPr>
            <p:cNvPr id="742444" name="Line 73"/>
            <p:cNvSpPr>
              <a:spLocks noChangeShapeType="1"/>
            </p:cNvSpPr>
            <p:nvPr/>
          </p:nvSpPr>
          <p:spPr bwMode="auto">
            <a:xfrm>
              <a:off x="3021" y="2268"/>
              <a:ext cx="1" cy="1741"/>
            </a:xfrm>
            <a:prstGeom prst="line">
              <a:avLst/>
            </a:prstGeom>
            <a:noFill/>
            <a:ln w="12700">
              <a:solidFill>
                <a:srgbClr val="000066"/>
              </a:solidFill>
              <a:miter lim="800000"/>
              <a:headEnd/>
              <a:tailEnd/>
            </a:ln>
          </p:spPr>
          <p:txBody>
            <a:bodyPr/>
            <a:lstStyle/>
            <a:p>
              <a:endParaRPr lang="zh-CN" altLang="en-US"/>
            </a:p>
          </p:txBody>
        </p:sp>
      </p:grpSp>
      <p:grpSp>
        <p:nvGrpSpPr>
          <p:cNvPr id="3" name="Group 87"/>
          <p:cNvGrpSpPr>
            <a:grpSpLocks/>
          </p:cNvGrpSpPr>
          <p:nvPr/>
        </p:nvGrpSpPr>
        <p:grpSpPr bwMode="auto">
          <a:xfrm>
            <a:off x="3284538" y="679450"/>
            <a:ext cx="2825750" cy="2659063"/>
            <a:chOff x="1245" y="2257"/>
            <a:chExt cx="1314" cy="1757"/>
          </a:xfrm>
        </p:grpSpPr>
        <p:sp>
          <p:nvSpPr>
            <p:cNvPr id="742445" name="Rectangle 7"/>
            <p:cNvSpPr>
              <a:spLocks noChangeArrowheads="1"/>
            </p:cNvSpPr>
            <p:nvPr/>
          </p:nvSpPr>
          <p:spPr bwMode="auto">
            <a:xfrm>
              <a:off x="2118" y="381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46" name="Rectangle 8"/>
            <p:cNvSpPr>
              <a:spLocks noChangeArrowheads="1"/>
            </p:cNvSpPr>
            <p:nvPr/>
          </p:nvSpPr>
          <p:spPr bwMode="auto">
            <a:xfrm>
              <a:off x="1682" y="381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47" name="Rectangle 9"/>
            <p:cNvSpPr>
              <a:spLocks noChangeArrowheads="1"/>
            </p:cNvSpPr>
            <p:nvPr/>
          </p:nvSpPr>
          <p:spPr bwMode="auto">
            <a:xfrm>
              <a:off x="1245" y="3810"/>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007</a:t>
              </a:r>
            </a:p>
          </p:txBody>
        </p:sp>
        <p:sp>
          <p:nvSpPr>
            <p:cNvPr id="742448" name="Rectangle 13"/>
            <p:cNvSpPr>
              <a:spLocks noChangeArrowheads="1"/>
            </p:cNvSpPr>
            <p:nvPr/>
          </p:nvSpPr>
          <p:spPr bwMode="auto">
            <a:xfrm>
              <a:off x="2118" y="3617"/>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49" name="Rectangle 14"/>
            <p:cNvSpPr>
              <a:spLocks noChangeArrowheads="1"/>
            </p:cNvSpPr>
            <p:nvPr/>
          </p:nvSpPr>
          <p:spPr bwMode="auto">
            <a:xfrm>
              <a:off x="1682" y="3617"/>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50" name="Rectangle 15"/>
            <p:cNvSpPr>
              <a:spLocks noChangeArrowheads="1"/>
            </p:cNvSpPr>
            <p:nvPr/>
          </p:nvSpPr>
          <p:spPr bwMode="auto">
            <a:xfrm>
              <a:off x="1245" y="3617"/>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006</a:t>
              </a:r>
            </a:p>
          </p:txBody>
        </p:sp>
        <p:sp>
          <p:nvSpPr>
            <p:cNvPr id="742451" name="Rectangle 19"/>
            <p:cNvSpPr>
              <a:spLocks noChangeArrowheads="1"/>
            </p:cNvSpPr>
            <p:nvPr/>
          </p:nvSpPr>
          <p:spPr bwMode="auto">
            <a:xfrm>
              <a:off x="2118" y="3424"/>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52" name="Rectangle 20"/>
            <p:cNvSpPr>
              <a:spLocks noChangeArrowheads="1"/>
            </p:cNvSpPr>
            <p:nvPr/>
          </p:nvSpPr>
          <p:spPr bwMode="auto">
            <a:xfrm>
              <a:off x="1682" y="3424"/>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16</a:t>
              </a:r>
            </a:p>
          </p:txBody>
        </p:sp>
        <p:sp>
          <p:nvSpPr>
            <p:cNvPr id="742453" name="Rectangle 21"/>
            <p:cNvSpPr>
              <a:spLocks noChangeArrowheads="1"/>
            </p:cNvSpPr>
            <p:nvPr/>
          </p:nvSpPr>
          <p:spPr bwMode="auto">
            <a:xfrm>
              <a:off x="1245" y="3424"/>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005</a:t>
              </a:r>
            </a:p>
          </p:txBody>
        </p:sp>
        <p:sp>
          <p:nvSpPr>
            <p:cNvPr id="742454" name="Rectangle 25"/>
            <p:cNvSpPr>
              <a:spLocks noChangeArrowheads="1"/>
            </p:cNvSpPr>
            <p:nvPr/>
          </p:nvSpPr>
          <p:spPr bwMode="auto">
            <a:xfrm>
              <a:off x="2118" y="323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55" name="Rectangle 26"/>
            <p:cNvSpPr>
              <a:spLocks noChangeArrowheads="1"/>
            </p:cNvSpPr>
            <p:nvPr/>
          </p:nvSpPr>
          <p:spPr bwMode="auto">
            <a:xfrm>
              <a:off x="1682" y="323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56" name="Rectangle 27"/>
            <p:cNvSpPr>
              <a:spLocks noChangeArrowheads="1"/>
            </p:cNvSpPr>
            <p:nvPr/>
          </p:nvSpPr>
          <p:spPr bwMode="auto">
            <a:xfrm>
              <a:off x="1245" y="3230"/>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004</a:t>
              </a:r>
            </a:p>
          </p:txBody>
        </p:sp>
        <p:sp>
          <p:nvSpPr>
            <p:cNvPr id="742457" name="Rectangle 31"/>
            <p:cNvSpPr>
              <a:spLocks noChangeArrowheads="1"/>
            </p:cNvSpPr>
            <p:nvPr/>
          </p:nvSpPr>
          <p:spPr bwMode="auto">
            <a:xfrm>
              <a:off x="2118" y="303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58" name="Rectangle 32"/>
            <p:cNvSpPr>
              <a:spLocks noChangeArrowheads="1"/>
            </p:cNvSpPr>
            <p:nvPr/>
          </p:nvSpPr>
          <p:spPr bwMode="auto">
            <a:xfrm>
              <a:off x="1682" y="303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02</a:t>
              </a:r>
            </a:p>
          </p:txBody>
        </p:sp>
        <p:sp>
          <p:nvSpPr>
            <p:cNvPr id="742459" name="Rectangle 33"/>
            <p:cNvSpPr>
              <a:spLocks noChangeArrowheads="1"/>
            </p:cNvSpPr>
            <p:nvPr/>
          </p:nvSpPr>
          <p:spPr bwMode="auto">
            <a:xfrm>
              <a:off x="1245" y="3036"/>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003</a:t>
              </a:r>
            </a:p>
          </p:txBody>
        </p:sp>
        <p:sp>
          <p:nvSpPr>
            <p:cNvPr id="742460" name="Rectangle 37"/>
            <p:cNvSpPr>
              <a:spLocks noChangeArrowheads="1"/>
            </p:cNvSpPr>
            <p:nvPr/>
          </p:nvSpPr>
          <p:spPr bwMode="auto">
            <a:xfrm>
              <a:off x="2118" y="2843"/>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61" name="Rectangle 38"/>
            <p:cNvSpPr>
              <a:spLocks noChangeArrowheads="1"/>
            </p:cNvSpPr>
            <p:nvPr/>
          </p:nvSpPr>
          <p:spPr bwMode="auto">
            <a:xfrm>
              <a:off x="1682" y="2843"/>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33</a:t>
              </a:r>
            </a:p>
          </p:txBody>
        </p:sp>
        <p:sp>
          <p:nvSpPr>
            <p:cNvPr id="742462" name="Rectangle 39"/>
            <p:cNvSpPr>
              <a:spLocks noChangeArrowheads="1"/>
            </p:cNvSpPr>
            <p:nvPr/>
          </p:nvSpPr>
          <p:spPr bwMode="auto">
            <a:xfrm>
              <a:off x="1245" y="2843"/>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002</a:t>
              </a:r>
            </a:p>
          </p:txBody>
        </p:sp>
        <p:sp>
          <p:nvSpPr>
            <p:cNvPr id="742463" name="Rectangle 43"/>
            <p:cNvSpPr>
              <a:spLocks noChangeArrowheads="1"/>
            </p:cNvSpPr>
            <p:nvPr/>
          </p:nvSpPr>
          <p:spPr bwMode="auto">
            <a:xfrm>
              <a:off x="2118" y="265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64" name="Rectangle 44"/>
            <p:cNvSpPr>
              <a:spLocks noChangeArrowheads="1"/>
            </p:cNvSpPr>
            <p:nvPr/>
          </p:nvSpPr>
          <p:spPr bwMode="auto">
            <a:xfrm>
              <a:off x="1682" y="265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65" name="Rectangle 45"/>
            <p:cNvSpPr>
              <a:spLocks noChangeArrowheads="1"/>
            </p:cNvSpPr>
            <p:nvPr/>
          </p:nvSpPr>
          <p:spPr bwMode="auto">
            <a:xfrm>
              <a:off x="1245" y="2650"/>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001</a:t>
              </a:r>
            </a:p>
          </p:txBody>
        </p:sp>
        <p:sp>
          <p:nvSpPr>
            <p:cNvPr id="742466" name="Rectangle 49"/>
            <p:cNvSpPr>
              <a:spLocks noChangeArrowheads="1"/>
            </p:cNvSpPr>
            <p:nvPr/>
          </p:nvSpPr>
          <p:spPr bwMode="auto">
            <a:xfrm>
              <a:off x="2118" y="245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67" name="Rectangle 50"/>
            <p:cNvSpPr>
              <a:spLocks noChangeArrowheads="1"/>
            </p:cNvSpPr>
            <p:nvPr/>
          </p:nvSpPr>
          <p:spPr bwMode="auto">
            <a:xfrm>
              <a:off x="1682" y="245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28</a:t>
              </a:r>
            </a:p>
          </p:txBody>
        </p:sp>
        <p:sp>
          <p:nvSpPr>
            <p:cNvPr id="742468" name="Rectangle 51"/>
            <p:cNvSpPr>
              <a:spLocks noChangeArrowheads="1"/>
            </p:cNvSpPr>
            <p:nvPr/>
          </p:nvSpPr>
          <p:spPr bwMode="auto">
            <a:xfrm>
              <a:off x="1245" y="2456"/>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000</a:t>
              </a:r>
            </a:p>
          </p:txBody>
        </p:sp>
        <p:sp>
          <p:nvSpPr>
            <p:cNvPr id="172" name="Rectangle 55"/>
            <p:cNvSpPr>
              <a:spLocks noChangeArrowheads="1"/>
            </p:cNvSpPr>
            <p:nvPr/>
          </p:nvSpPr>
          <p:spPr bwMode="auto">
            <a:xfrm>
              <a:off x="2118" y="2263"/>
              <a:ext cx="436" cy="193"/>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Valid</a:t>
              </a:r>
            </a:p>
          </p:txBody>
        </p:sp>
        <p:sp>
          <p:nvSpPr>
            <p:cNvPr id="173" name="Rectangle 56"/>
            <p:cNvSpPr>
              <a:spLocks noChangeArrowheads="1"/>
            </p:cNvSpPr>
            <p:nvPr/>
          </p:nvSpPr>
          <p:spPr bwMode="auto">
            <a:xfrm>
              <a:off x="1682" y="2263"/>
              <a:ext cx="436" cy="193"/>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PPN</a:t>
              </a:r>
            </a:p>
          </p:txBody>
        </p:sp>
        <p:sp>
          <p:nvSpPr>
            <p:cNvPr id="174" name="Rectangle 57"/>
            <p:cNvSpPr>
              <a:spLocks noChangeArrowheads="1"/>
            </p:cNvSpPr>
            <p:nvPr/>
          </p:nvSpPr>
          <p:spPr bwMode="auto">
            <a:xfrm>
              <a:off x="1245" y="2263"/>
              <a:ext cx="437" cy="193"/>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VPN</a:t>
              </a:r>
            </a:p>
          </p:txBody>
        </p:sp>
        <p:sp>
          <p:nvSpPr>
            <p:cNvPr id="742472" name="Line 58"/>
            <p:cNvSpPr>
              <a:spLocks noChangeShapeType="1"/>
            </p:cNvSpPr>
            <p:nvPr/>
          </p:nvSpPr>
          <p:spPr bwMode="auto">
            <a:xfrm>
              <a:off x="1245" y="2456"/>
              <a:ext cx="1308" cy="1"/>
            </a:xfrm>
            <a:prstGeom prst="line">
              <a:avLst/>
            </a:prstGeom>
            <a:noFill/>
            <a:ln w="12600">
              <a:solidFill>
                <a:srgbClr val="000066"/>
              </a:solidFill>
              <a:miter lim="800000"/>
              <a:headEnd/>
              <a:tailEnd/>
            </a:ln>
          </p:spPr>
          <p:txBody>
            <a:bodyPr/>
            <a:lstStyle/>
            <a:p>
              <a:endParaRPr lang="zh-CN" altLang="en-US"/>
            </a:p>
          </p:txBody>
        </p:sp>
        <p:sp>
          <p:nvSpPr>
            <p:cNvPr id="742473" name="Line 59"/>
            <p:cNvSpPr>
              <a:spLocks noChangeShapeType="1"/>
            </p:cNvSpPr>
            <p:nvPr/>
          </p:nvSpPr>
          <p:spPr bwMode="auto">
            <a:xfrm>
              <a:off x="1245" y="2650"/>
              <a:ext cx="1308" cy="1"/>
            </a:xfrm>
            <a:prstGeom prst="line">
              <a:avLst/>
            </a:prstGeom>
            <a:noFill/>
            <a:ln w="12600">
              <a:solidFill>
                <a:srgbClr val="000066"/>
              </a:solidFill>
              <a:miter lim="800000"/>
              <a:headEnd/>
              <a:tailEnd/>
            </a:ln>
          </p:spPr>
          <p:txBody>
            <a:bodyPr/>
            <a:lstStyle/>
            <a:p>
              <a:endParaRPr lang="zh-CN" altLang="en-US"/>
            </a:p>
          </p:txBody>
        </p:sp>
        <p:sp>
          <p:nvSpPr>
            <p:cNvPr id="742474" name="Line 60"/>
            <p:cNvSpPr>
              <a:spLocks noChangeShapeType="1"/>
            </p:cNvSpPr>
            <p:nvPr/>
          </p:nvSpPr>
          <p:spPr bwMode="auto">
            <a:xfrm>
              <a:off x="1245" y="2845"/>
              <a:ext cx="1308" cy="1"/>
            </a:xfrm>
            <a:prstGeom prst="line">
              <a:avLst/>
            </a:prstGeom>
            <a:noFill/>
            <a:ln w="12600">
              <a:solidFill>
                <a:srgbClr val="000066"/>
              </a:solidFill>
              <a:miter lim="800000"/>
              <a:headEnd/>
              <a:tailEnd/>
            </a:ln>
          </p:spPr>
          <p:txBody>
            <a:bodyPr/>
            <a:lstStyle/>
            <a:p>
              <a:endParaRPr lang="zh-CN" altLang="en-US"/>
            </a:p>
          </p:txBody>
        </p:sp>
        <p:sp>
          <p:nvSpPr>
            <p:cNvPr id="742475" name="Line 61"/>
            <p:cNvSpPr>
              <a:spLocks noChangeShapeType="1"/>
            </p:cNvSpPr>
            <p:nvPr/>
          </p:nvSpPr>
          <p:spPr bwMode="auto">
            <a:xfrm>
              <a:off x="1245" y="3036"/>
              <a:ext cx="1308" cy="1"/>
            </a:xfrm>
            <a:prstGeom prst="line">
              <a:avLst/>
            </a:prstGeom>
            <a:noFill/>
            <a:ln w="12600">
              <a:solidFill>
                <a:srgbClr val="000066"/>
              </a:solidFill>
              <a:miter lim="800000"/>
              <a:headEnd/>
              <a:tailEnd/>
            </a:ln>
          </p:spPr>
          <p:txBody>
            <a:bodyPr/>
            <a:lstStyle/>
            <a:p>
              <a:endParaRPr lang="zh-CN" altLang="en-US"/>
            </a:p>
          </p:txBody>
        </p:sp>
        <p:sp>
          <p:nvSpPr>
            <p:cNvPr id="742476" name="Line 62"/>
            <p:cNvSpPr>
              <a:spLocks noChangeShapeType="1"/>
            </p:cNvSpPr>
            <p:nvPr/>
          </p:nvSpPr>
          <p:spPr bwMode="auto">
            <a:xfrm>
              <a:off x="1245" y="3230"/>
              <a:ext cx="1308" cy="1"/>
            </a:xfrm>
            <a:prstGeom prst="line">
              <a:avLst/>
            </a:prstGeom>
            <a:noFill/>
            <a:ln w="12600">
              <a:solidFill>
                <a:srgbClr val="000066"/>
              </a:solidFill>
              <a:miter lim="800000"/>
              <a:headEnd/>
              <a:tailEnd/>
            </a:ln>
          </p:spPr>
          <p:txBody>
            <a:bodyPr/>
            <a:lstStyle/>
            <a:p>
              <a:endParaRPr lang="zh-CN" altLang="en-US"/>
            </a:p>
          </p:txBody>
        </p:sp>
        <p:sp>
          <p:nvSpPr>
            <p:cNvPr id="742477" name="Line 63"/>
            <p:cNvSpPr>
              <a:spLocks noChangeShapeType="1"/>
            </p:cNvSpPr>
            <p:nvPr/>
          </p:nvSpPr>
          <p:spPr bwMode="auto">
            <a:xfrm>
              <a:off x="1245" y="3426"/>
              <a:ext cx="1308" cy="1"/>
            </a:xfrm>
            <a:prstGeom prst="line">
              <a:avLst/>
            </a:prstGeom>
            <a:noFill/>
            <a:ln w="12600">
              <a:solidFill>
                <a:srgbClr val="000066"/>
              </a:solidFill>
              <a:miter lim="800000"/>
              <a:headEnd/>
              <a:tailEnd/>
            </a:ln>
          </p:spPr>
          <p:txBody>
            <a:bodyPr/>
            <a:lstStyle/>
            <a:p>
              <a:endParaRPr lang="zh-CN" altLang="en-US"/>
            </a:p>
          </p:txBody>
        </p:sp>
        <p:sp>
          <p:nvSpPr>
            <p:cNvPr id="742478" name="Line 64"/>
            <p:cNvSpPr>
              <a:spLocks noChangeShapeType="1"/>
            </p:cNvSpPr>
            <p:nvPr/>
          </p:nvSpPr>
          <p:spPr bwMode="auto">
            <a:xfrm>
              <a:off x="1245" y="3617"/>
              <a:ext cx="1308" cy="1"/>
            </a:xfrm>
            <a:prstGeom prst="line">
              <a:avLst/>
            </a:prstGeom>
            <a:noFill/>
            <a:ln w="12600">
              <a:solidFill>
                <a:srgbClr val="000066"/>
              </a:solidFill>
              <a:miter lim="800000"/>
              <a:headEnd/>
              <a:tailEnd/>
            </a:ln>
          </p:spPr>
          <p:txBody>
            <a:bodyPr/>
            <a:lstStyle/>
            <a:p>
              <a:endParaRPr lang="zh-CN" altLang="en-US"/>
            </a:p>
          </p:txBody>
        </p:sp>
        <p:sp>
          <p:nvSpPr>
            <p:cNvPr id="742479" name="Line 65"/>
            <p:cNvSpPr>
              <a:spLocks noChangeShapeType="1"/>
            </p:cNvSpPr>
            <p:nvPr/>
          </p:nvSpPr>
          <p:spPr bwMode="auto">
            <a:xfrm>
              <a:off x="1245" y="3810"/>
              <a:ext cx="1308" cy="1"/>
            </a:xfrm>
            <a:prstGeom prst="line">
              <a:avLst/>
            </a:prstGeom>
            <a:noFill/>
            <a:ln w="12600">
              <a:solidFill>
                <a:srgbClr val="000066"/>
              </a:solidFill>
              <a:miter lim="800000"/>
              <a:headEnd/>
              <a:tailEnd/>
            </a:ln>
          </p:spPr>
          <p:txBody>
            <a:bodyPr/>
            <a:lstStyle/>
            <a:p>
              <a:endParaRPr lang="zh-CN" altLang="en-US"/>
            </a:p>
          </p:txBody>
        </p:sp>
        <p:sp>
          <p:nvSpPr>
            <p:cNvPr id="742480" name="Line 66"/>
            <p:cNvSpPr>
              <a:spLocks noChangeShapeType="1"/>
            </p:cNvSpPr>
            <p:nvPr/>
          </p:nvSpPr>
          <p:spPr bwMode="auto">
            <a:xfrm>
              <a:off x="1676" y="2263"/>
              <a:ext cx="1" cy="1741"/>
            </a:xfrm>
            <a:prstGeom prst="line">
              <a:avLst/>
            </a:prstGeom>
            <a:noFill/>
            <a:ln w="12600">
              <a:solidFill>
                <a:srgbClr val="000066"/>
              </a:solidFill>
              <a:miter lim="800000"/>
              <a:headEnd/>
              <a:tailEnd/>
            </a:ln>
          </p:spPr>
          <p:txBody>
            <a:bodyPr/>
            <a:lstStyle/>
            <a:p>
              <a:endParaRPr lang="zh-CN" altLang="en-US"/>
            </a:p>
          </p:txBody>
        </p:sp>
        <p:sp>
          <p:nvSpPr>
            <p:cNvPr id="742481" name="Line 67"/>
            <p:cNvSpPr>
              <a:spLocks noChangeShapeType="1"/>
            </p:cNvSpPr>
            <p:nvPr/>
          </p:nvSpPr>
          <p:spPr bwMode="auto">
            <a:xfrm>
              <a:off x="2118" y="2263"/>
              <a:ext cx="1" cy="1741"/>
            </a:xfrm>
            <a:prstGeom prst="line">
              <a:avLst/>
            </a:prstGeom>
            <a:noFill/>
            <a:ln w="12600">
              <a:solidFill>
                <a:srgbClr val="000066"/>
              </a:solidFill>
              <a:miter lim="800000"/>
              <a:headEnd/>
              <a:tailEnd/>
            </a:ln>
          </p:spPr>
          <p:txBody>
            <a:bodyPr/>
            <a:lstStyle/>
            <a:p>
              <a:endParaRPr lang="zh-CN" altLang="en-US"/>
            </a:p>
          </p:txBody>
        </p:sp>
        <p:sp>
          <p:nvSpPr>
            <p:cNvPr id="742482" name="Line 70"/>
            <p:cNvSpPr>
              <a:spLocks noChangeShapeType="1"/>
            </p:cNvSpPr>
            <p:nvPr/>
          </p:nvSpPr>
          <p:spPr bwMode="auto">
            <a:xfrm>
              <a:off x="1245" y="2263"/>
              <a:ext cx="1" cy="1741"/>
            </a:xfrm>
            <a:prstGeom prst="line">
              <a:avLst/>
            </a:prstGeom>
            <a:noFill/>
            <a:ln w="12700">
              <a:solidFill>
                <a:srgbClr val="000066"/>
              </a:solidFill>
              <a:miter lim="800000"/>
              <a:headEnd/>
              <a:tailEnd/>
            </a:ln>
          </p:spPr>
          <p:txBody>
            <a:bodyPr/>
            <a:lstStyle/>
            <a:p>
              <a:endParaRPr lang="zh-CN" altLang="en-US"/>
            </a:p>
          </p:txBody>
        </p:sp>
        <p:sp>
          <p:nvSpPr>
            <p:cNvPr id="742483" name="Line 72"/>
            <p:cNvSpPr>
              <a:spLocks noChangeShapeType="1"/>
            </p:cNvSpPr>
            <p:nvPr/>
          </p:nvSpPr>
          <p:spPr bwMode="auto">
            <a:xfrm>
              <a:off x="1245" y="2263"/>
              <a:ext cx="1308" cy="1"/>
            </a:xfrm>
            <a:prstGeom prst="line">
              <a:avLst/>
            </a:prstGeom>
            <a:noFill/>
            <a:ln w="12700">
              <a:solidFill>
                <a:srgbClr val="000066"/>
              </a:solidFill>
              <a:miter lim="800000"/>
              <a:headEnd/>
              <a:tailEnd/>
            </a:ln>
          </p:spPr>
          <p:txBody>
            <a:bodyPr/>
            <a:lstStyle/>
            <a:p>
              <a:endParaRPr lang="zh-CN" altLang="en-US"/>
            </a:p>
          </p:txBody>
        </p:sp>
        <p:sp>
          <p:nvSpPr>
            <p:cNvPr id="742484" name="Line 74"/>
            <p:cNvSpPr>
              <a:spLocks noChangeShapeType="1"/>
            </p:cNvSpPr>
            <p:nvPr/>
          </p:nvSpPr>
          <p:spPr bwMode="auto">
            <a:xfrm>
              <a:off x="1245" y="4004"/>
              <a:ext cx="1308" cy="1"/>
            </a:xfrm>
            <a:prstGeom prst="line">
              <a:avLst/>
            </a:prstGeom>
            <a:noFill/>
            <a:ln w="12700">
              <a:solidFill>
                <a:srgbClr val="000066"/>
              </a:solidFill>
              <a:miter lim="800000"/>
              <a:headEnd/>
              <a:tailEnd/>
            </a:ln>
          </p:spPr>
          <p:txBody>
            <a:bodyPr/>
            <a:lstStyle/>
            <a:p>
              <a:endParaRPr lang="zh-CN" altLang="en-US"/>
            </a:p>
          </p:txBody>
        </p:sp>
        <p:sp>
          <p:nvSpPr>
            <p:cNvPr id="742485" name="Line 70"/>
            <p:cNvSpPr>
              <a:spLocks noChangeShapeType="1"/>
            </p:cNvSpPr>
            <p:nvPr/>
          </p:nvSpPr>
          <p:spPr bwMode="auto">
            <a:xfrm>
              <a:off x="2558" y="2257"/>
              <a:ext cx="1" cy="1757"/>
            </a:xfrm>
            <a:prstGeom prst="line">
              <a:avLst/>
            </a:prstGeom>
            <a:noFill/>
            <a:ln w="12700">
              <a:solidFill>
                <a:srgbClr val="000066"/>
              </a:solidFill>
              <a:miter lim="800000"/>
              <a:headEnd/>
              <a:tailEnd/>
            </a:ln>
          </p:spPr>
          <p:txBody>
            <a:bodyPr/>
            <a:lstStyle/>
            <a:p>
              <a:endParaRPr lang="zh-CN" altLang="en-US"/>
            </a:p>
          </p:txBody>
        </p:sp>
      </p:grpSp>
      <p:grpSp>
        <p:nvGrpSpPr>
          <p:cNvPr id="4" name="Group 89"/>
          <p:cNvGrpSpPr>
            <a:grpSpLocks/>
          </p:cNvGrpSpPr>
          <p:nvPr/>
        </p:nvGrpSpPr>
        <p:grpSpPr bwMode="auto">
          <a:xfrm>
            <a:off x="209550" y="4811713"/>
            <a:ext cx="8848725" cy="1903412"/>
            <a:chOff x="337" y="2976"/>
            <a:chExt cx="5137" cy="1025"/>
          </a:xfrm>
        </p:grpSpPr>
        <p:sp>
          <p:nvSpPr>
            <p:cNvPr id="742490" name="Rectangle 60"/>
            <p:cNvSpPr>
              <a:spLocks noChangeArrowheads="1"/>
            </p:cNvSpPr>
            <p:nvPr/>
          </p:nvSpPr>
          <p:spPr bwMode="auto">
            <a:xfrm>
              <a:off x="5079" y="3795"/>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91" name="Rectangle 61"/>
            <p:cNvSpPr>
              <a:spLocks noChangeArrowheads="1"/>
            </p:cNvSpPr>
            <p:nvPr/>
          </p:nvSpPr>
          <p:spPr bwMode="auto">
            <a:xfrm>
              <a:off x="4682" y="3795"/>
              <a:ext cx="397"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92" name="Rectangle 62"/>
            <p:cNvSpPr>
              <a:spLocks noChangeArrowheads="1"/>
            </p:cNvSpPr>
            <p:nvPr/>
          </p:nvSpPr>
          <p:spPr bwMode="auto">
            <a:xfrm>
              <a:off x="4288" y="3795"/>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02</a:t>
              </a:r>
            </a:p>
          </p:txBody>
        </p:sp>
        <p:sp>
          <p:nvSpPr>
            <p:cNvPr id="742493" name="Rectangle 63"/>
            <p:cNvSpPr>
              <a:spLocks noChangeArrowheads="1"/>
            </p:cNvSpPr>
            <p:nvPr/>
          </p:nvSpPr>
          <p:spPr bwMode="auto">
            <a:xfrm>
              <a:off x="3892" y="3795"/>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94" name="Rectangle 64"/>
            <p:cNvSpPr>
              <a:spLocks noChangeArrowheads="1"/>
            </p:cNvSpPr>
            <p:nvPr/>
          </p:nvSpPr>
          <p:spPr bwMode="auto">
            <a:xfrm>
              <a:off x="3498" y="3795"/>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34</a:t>
              </a:r>
            </a:p>
          </p:txBody>
        </p:sp>
        <p:sp>
          <p:nvSpPr>
            <p:cNvPr id="742495" name="Rectangle 65"/>
            <p:cNvSpPr>
              <a:spLocks noChangeArrowheads="1"/>
            </p:cNvSpPr>
            <p:nvPr/>
          </p:nvSpPr>
          <p:spPr bwMode="auto">
            <a:xfrm>
              <a:off x="3103" y="3795"/>
              <a:ext cx="395"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a:t>
              </a:r>
            </a:p>
          </p:txBody>
        </p:sp>
        <p:sp>
          <p:nvSpPr>
            <p:cNvPr id="742496" name="Rectangle 66"/>
            <p:cNvSpPr>
              <a:spLocks noChangeArrowheads="1"/>
            </p:cNvSpPr>
            <p:nvPr/>
          </p:nvSpPr>
          <p:spPr bwMode="auto">
            <a:xfrm>
              <a:off x="2707" y="3795"/>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97" name="Rectangle 67"/>
            <p:cNvSpPr>
              <a:spLocks noChangeArrowheads="1"/>
            </p:cNvSpPr>
            <p:nvPr/>
          </p:nvSpPr>
          <p:spPr bwMode="auto">
            <a:xfrm>
              <a:off x="2312" y="3795"/>
              <a:ext cx="395"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0D</a:t>
              </a:r>
            </a:p>
          </p:txBody>
        </p:sp>
        <p:sp>
          <p:nvSpPr>
            <p:cNvPr id="742498" name="Rectangle 68"/>
            <p:cNvSpPr>
              <a:spLocks noChangeArrowheads="1"/>
            </p:cNvSpPr>
            <p:nvPr/>
          </p:nvSpPr>
          <p:spPr bwMode="auto">
            <a:xfrm>
              <a:off x="1918" y="3795"/>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03</a:t>
              </a:r>
            </a:p>
          </p:txBody>
        </p:sp>
        <p:sp>
          <p:nvSpPr>
            <p:cNvPr id="742499" name="Rectangle 69"/>
            <p:cNvSpPr>
              <a:spLocks noChangeArrowheads="1"/>
            </p:cNvSpPr>
            <p:nvPr/>
          </p:nvSpPr>
          <p:spPr bwMode="auto">
            <a:xfrm>
              <a:off x="1522" y="3795"/>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00" name="Rectangle 70"/>
            <p:cNvSpPr>
              <a:spLocks noChangeArrowheads="1"/>
            </p:cNvSpPr>
            <p:nvPr/>
          </p:nvSpPr>
          <p:spPr bwMode="auto">
            <a:xfrm>
              <a:off x="1128" y="3795"/>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01" name="Rectangle 71"/>
            <p:cNvSpPr>
              <a:spLocks noChangeArrowheads="1"/>
            </p:cNvSpPr>
            <p:nvPr/>
          </p:nvSpPr>
          <p:spPr bwMode="auto">
            <a:xfrm>
              <a:off x="731" y="3795"/>
              <a:ext cx="397"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07</a:t>
              </a:r>
            </a:p>
          </p:txBody>
        </p:sp>
        <p:sp>
          <p:nvSpPr>
            <p:cNvPr id="742502" name="Rectangle 72"/>
            <p:cNvSpPr>
              <a:spLocks noChangeArrowheads="1"/>
            </p:cNvSpPr>
            <p:nvPr/>
          </p:nvSpPr>
          <p:spPr bwMode="auto">
            <a:xfrm>
              <a:off x="337" y="3795"/>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3</a:t>
              </a:r>
            </a:p>
          </p:txBody>
        </p:sp>
        <p:sp>
          <p:nvSpPr>
            <p:cNvPr id="742503" name="Rectangle 73"/>
            <p:cNvSpPr>
              <a:spLocks noChangeArrowheads="1"/>
            </p:cNvSpPr>
            <p:nvPr/>
          </p:nvSpPr>
          <p:spPr bwMode="auto">
            <a:xfrm>
              <a:off x="5079" y="3590"/>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04" name="Rectangle 74"/>
            <p:cNvSpPr>
              <a:spLocks noChangeArrowheads="1"/>
            </p:cNvSpPr>
            <p:nvPr/>
          </p:nvSpPr>
          <p:spPr bwMode="auto">
            <a:xfrm>
              <a:off x="4682" y="3590"/>
              <a:ext cx="397"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05" name="Rectangle 75"/>
            <p:cNvSpPr>
              <a:spLocks noChangeArrowheads="1"/>
            </p:cNvSpPr>
            <p:nvPr/>
          </p:nvSpPr>
          <p:spPr bwMode="auto">
            <a:xfrm>
              <a:off x="4288" y="3590"/>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03</a:t>
              </a:r>
            </a:p>
          </p:txBody>
        </p:sp>
        <p:sp>
          <p:nvSpPr>
            <p:cNvPr id="742506" name="Rectangle 76"/>
            <p:cNvSpPr>
              <a:spLocks noChangeArrowheads="1"/>
            </p:cNvSpPr>
            <p:nvPr/>
          </p:nvSpPr>
          <p:spPr bwMode="auto">
            <a:xfrm>
              <a:off x="3892" y="3590"/>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07" name="Rectangle 77"/>
            <p:cNvSpPr>
              <a:spLocks noChangeArrowheads="1"/>
            </p:cNvSpPr>
            <p:nvPr/>
          </p:nvSpPr>
          <p:spPr bwMode="auto">
            <a:xfrm>
              <a:off x="3498" y="3590"/>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08" name="Rectangle 78"/>
            <p:cNvSpPr>
              <a:spLocks noChangeArrowheads="1"/>
            </p:cNvSpPr>
            <p:nvPr/>
          </p:nvSpPr>
          <p:spPr bwMode="auto">
            <a:xfrm>
              <a:off x="3103" y="3590"/>
              <a:ext cx="395"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06</a:t>
              </a:r>
            </a:p>
          </p:txBody>
        </p:sp>
        <p:sp>
          <p:nvSpPr>
            <p:cNvPr id="742509" name="Rectangle 79"/>
            <p:cNvSpPr>
              <a:spLocks noChangeArrowheads="1"/>
            </p:cNvSpPr>
            <p:nvPr/>
          </p:nvSpPr>
          <p:spPr bwMode="auto">
            <a:xfrm>
              <a:off x="2707" y="3590"/>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10" name="Rectangle 80"/>
            <p:cNvSpPr>
              <a:spLocks noChangeArrowheads="1"/>
            </p:cNvSpPr>
            <p:nvPr/>
          </p:nvSpPr>
          <p:spPr bwMode="auto">
            <a:xfrm>
              <a:off x="2312" y="3590"/>
              <a:ext cx="395"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11" name="Rectangle 81"/>
            <p:cNvSpPr>
              <a:spLocks noChangeArrowheads="1"/>
            </p:cNvSpPr>
            <p:nvPr/>
          </p:nvSpPr>
          <p:spPr bwMode="auto">
            <a:xfrm>
              <a:off x="1918" y="3590"/>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08</a:t>
              </a:r>
            </a:p>
          </p:txBody>
        </p:sp>
        <p:sp>
          <p:nvSpPr>
            <p:cNvPr id="742512" name="Rectangle 82"/>
            <p:cNvSpPr>
              <a:spLocks noChangeArrowheads="1"/>
            </p:cNvSpPr>
            <p:nvPr/>
          </p:nvSpPr>
          <p:spPr bwMode="auto">
            <a:xfrm>
              <a:off x="1522" y="3590"/>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13" name="Rectangle 83"/>
            <p:cNvSpPr>
              <a:spLocks noChangeArrowheads="1"/>
            </p:cNvSpPr>
            <p:nvPr/>
          </p:nvSpPr>
          <p:spPr bwMode="auto">
            <a:xfrm>
              <a:off x="1128" y="3590"/>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14" name="Rectangle 84"/>
            <p:cNvSpPr>
              <a:spLocks noChangeArrowheads="1"/>
            </p:cNvSpPr>
            <p:nvPr/>
          </p:nvSpPr>
          <p:spPr bwMode="auto">
            <a:xfrm>
              <a:off x="731" y="3590"/>
              <a:ext cx="397"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02</a:t>
              </a:r>
            </a:p>
          </p:txBody>
        </p:sp>
        <p:sp>
          <p:nvSpPr>
            <p:cNvPr id="742515" name="Rectangle 85"/>
            <p:cNvSpPr>
              <a:spLocks noChangeArrowheads="1"/>
            </p:cNvSpPr>
            <p:nvPr/>
          </p:nvSpPr>
          <p:spPr bwMode="auto">
            <a:xfrm>
              <a:off x="337" y="3590"/>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2</a:t>
              </a:r>
            </a:p>
          </p:txBody>
        </p:sp>
        <p:sp>
          <p:nvSpPr>
            <p:cNvPr id="742516" name="Rectangle 86"/>
            <p:cNvSpPr>
              <a:spLocks noChangeArrowheads="1"/>
            </p:cNvSpPr>
            <p:nvPr/>
          </p:nvSpPr>
          <p:spPr bwMode="auto">
            <a:xfrm>
              <a:off x="5079" y="3386"/>
              <a:ext cx="394"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17" name="Rectangle 87"/>
            <p:cNvSpPr>
              <a:spLocks noChangeArrowheads="1"/>
            </p:cNvSpPr>
            <p:nvPr/>
          </p:nvSpPr>
          <p:spPr bwMode="auto">
            <a:xfrm>
              <a:off x="4682" y="3386"/>
              <a:ext cx="397"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18" name="Rectangle 88"/>
            <p:cNvSpPr>
              <a:spLocks noChangeArrowheads="1"/>
            </p:cNvSpPr>
            <p:nvPr/>
          </p:nvSpPr>
          <p:spPr bwMode="auto">
            <a:xfrm>
              <a:off x="4288" y="3386"/>
              <a:ext cx="394"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a:t>
              </a:r>
            </a:p>
          </p:txBody>
        </p:sp>
        <p:sp>
          <p:nvSpPr>
            <p:cNvPr id="742519" name="Rectangle 89"/>
            <p:cNvSpPr>
              <a:spLocks noChangeArrowheads="1"/>
            </p:cNvSpPr>
            <p:nvPr/>
          </p:nvSpPr>
          <p:spPr bwMode="auto">
            <a:xfrm>
              <a:off x="3892" y="3386"/>
              <a:ext cx="396"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20" name="Rectangle 90"/>
            <p:cNvSpPr>
              <a:spLocks noChangeArrowheads="1"/>
            </p:cNvSpPr>
            <p:nvPr/>
          </p:nvSpPr>
          <p:spPr bwMode="auto">
            <a:xfrm>
              <a:off x="3498" y="3386"/>
              <a:ext cx="394"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21" name="Rectangle 91"/>
            <p:cNvSpPr>
              <a:spLocks noChangeArrowheads="1"/>
            </p:cNvSpPr>
            <p:nvPr/>
          </p:nvSpPr>
          <p:spPr bwMode="auto">
            <a:xfrm>
              <a:off x="3103" y="3386"/>
              <a:ext cx="395"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04</a:t>
              </a:r>
            </a:p>
          </p:txBody>
        </p:sp>
        <p:sp>
          <p:nvSpPr>
            <p:cNvPr id="742522" name="Rectangle 92"/>
            <p:cNvSpPr>
              <a:spLocks noChangeArrowheads="1"/>
            </p:cNvSpPr>
            <p:nvPr/>
          </p:nvSpPr>
          <p:spPr bwMode="auto">
            <a:xfrm>
              <a:off x="2707" y="3386"/>
              <a:ext cx="396"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23" name="Rectangle 93"/>
            <p:cNvSpPr>
              <a:spLocks noChangeArrowheads="1"/>
            </p:cNvSpPr>
            <p:nvPr/>
          </p:nvSpPr>
          <p:spPr bwMode="auto">
            <a:xfrm>
              <a:off x="2312" y="3386"/>
              <a:ext cx="395"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24" name="Rectangle 94"/>
            <p:cNvSpPr>
              <a:spLocks noChangeArrowheads="1"/>
            </p:cNvSpPr>
            <p:nvPr/>
          </p:nvSpPr>
          <p:spPr bwMode="auto">
            <a:xfrm>
              <a:off x="1918" y="3386"/>
              <a:ext cx="394"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02</a:t>
              </a:r>
            </a:p>
          </p:txBody>
        </p:sp>
        <p:sp>
          <p:nvSpPr>
            <p:cNvPr id="742525" name="Rectangle 95"/>
            <p:cNvSpPr>
              <a:spLocks noChangeArrowheads="1"/>
            </p:cNvSpPr>
            <p:nvPr/>
          </p:nvSpPr>
          <p:spPr bwMode="auto">
            <a:xfrm>
              <a:off x="1522" y="3386"/>
              <a:ext cx="396"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526" name="Rectangle 96"/>
            <p:cNvSpPr>
              <a:spLocks noChangeArrowheads="1"/>
            </p:cNvSpPr>
            <p:nvPr/>
          </p:nvSpPr>
          <p:spPr bwMode="auto">
            <a:xfrm>
              <a:off x="1128" y="3386"/>
              <a:ext cx="394"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2D</a:t>
              </a:r>
            </a:p>
          </p:txBody>
        </p:sp>
        <p:sp>
          <p:nvSpPr>
            <p:cNvPr id="742527" name="Rectangle 97"/>
            <p:cNvSpPr>
              <a:spLocks noChangeArrowheads="1"/>
            </p:cNvSpPr>
            <p:nvPr/>
          </p:nvSpPr>
          <p:spPr bwMode="auto">
            <a:xfrm>
              <a:off x="731" y="3386"/>
              <a:ext cx="397"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03</a:t>
              </a:r>
            </a:p>
          </p:txBody>
        </p:sp>
        <p:sp>
          <p:nvSpPr>
            <p:cNvPr id="742528" name="Rectangle 98"/>
            <p:cNvSpPr>
              <a:spLocks noChangeArrowheads="1"/>
            </p:cNvSpPr>
            <p:nvPr/>
          </p:nvSpPr>
          <p:spPr bwMode="auto">
            <a:xfrm>
              <a:off x="337" y="3386"/>
              <a:ext cx="394"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1</a:t>
              </a:r>
            </a:p>
          </p:txBody>
        </p:sp>
        <p:sp>
          <p:nvSpPr>
            <p:cNvPr id="742529" name="Rectangle 99"/>
            <p:cNvSpPr>
              <a:spLocks noChangeArrowheads="1"/>
            </p:cNvSpPr>
            <p:nvPr/>
          </p:nvSpPr>
          <p:spPr bwMode="auto">
            <a:xfrm>
              <a:off x="5079" y="3181"/>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530" name="Rectangle 100"/>
            <p:cNvSpPr>
              <a:spLocks noChangeArrowheads="1"/>
            </p:cNvSpPr>
            <p:nvPr/>
          </p:nvSpPr>
          <p:spPr bwMode="auto">
            <a:xfrm>
              <a:off x="4682" y="3181"/>
              <a:ext cx="397"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02</a:t>
              </a:r>
            </a:p>
          </p:txBody>
        </p:sp>
        <p:sp>
          <p:nvSpPr>
            <p:cNvPr id="742531" name="Rectangle 101"/>
            <p:cNvSpPr>
              <a:spLocks noChangeArrowheads="1"/>
            </p:cNvSpPr>
            <p:nvPr/>
          </p:nvSpPr>
          <p:spPr bwMode="auto">
            <a:xfrm>
              <a:off x="4288" y="3181"/>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07</a:t>
              </a:r>
            </a:p>
          </p:txBody>
        </p:sp>
        <p:sp>
          <p:nvSpPr>
            <p:cNvPr id="742532" name="Rectangle 102"/>
            <p:cNvSpPr>
              <a:spLocks noChangeArrowheads="1"/>
            </p:cNvSpPr>
            <p:nvPr/>
          </p:nvSpPr>
          <p:spPr bwMode="auto">
            <a:xfrm>
              <a:off x="3892" y="3181"/>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33" name="Rectangle 103"/>
            <p:cNvSpPr>
              <a:spLocks noChangeArrowheads="1"/>
            </p:cNvSpPr>
            <p:nvPr/>
          </p:nvSpPr>
          <p:spPr bwMode="auto">
            <a:xfrm>
              <a:off x="3498" y="3181"/>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34" name="Rectangle 104"/>
            <p:cNvSpPr>
              <a:spLocks noChangeArrowheads="1"/>
            </p:cNvSpPr>
            <p:nvPr/>
          </p:nvSpPr>
          <p:spPr bwMode="auto">
            <a:xfrm>
              <a:off x="3103" y="3181"/>
              <a:ext cx="395"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00</a:t>
              </a:r>
            </a:p>
          </p:txBody>
        </p:sp>
        <p:sp>
          <p:nvSpPr>
            <p:cNvPr id="742535" name="Rectangle 105"/>
            <p:cNvSpPr>
              <a:spLocks noChangeArrowheads="1"/>
            </p:cNvSpPr>
            <p:nvPr/>
          </p:nvSpPr>
          <p:spPr bwMode="auto">
            <a:xfrm>
              <a:off x="2707" y="3181"/>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536" name="Rectangle 106"/>
            <p:cNvSpPr>
              <a:spLocks noChangeArrowheads="1"/>
            </p:cNvSpPr>
            <p:nvPr/>
          </p:nvSpPr>
          <p:spPr bwMode="auto">
            <a:xfrm>
              <a:off x="2312" y="3181"/>
              <a:ext cx="395"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0D</a:t>
              </a:r>
            </a:p>
          </p:txBody>
        </p:sp>
        <p:sp>
          <p:nvSpPr>
            <p:cNvPr id="742537" name="Rectangle 107"/>
            <p:cNvSpPr>
              <a:spLocks noChangeArrowheads="1"/>
            </p:cNvSpPr>
            <p:nvPr/>
          </p:nvSpPr>
          <p:spPr bwMode="auto">
            <a:xfrm>
              <a:off x="1918" y="3181"/>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09</a:t>
              </a:r>
            </a:p>
          </p:txBody>
        </p:sp>
        <p:sp>
          <p:nvSpPr>
            <p:cNvPr id="742538" name="Rectangle 108"/>
            <p:cNvSpPr>
              <a:spLocks noChangeArrowheads="1"/>
            </p:cNvSpPr>
            <p:nvPr/>
          </p:nvSpPr>
          <p:spPr bwMode="auto">
            <a:xfrm>
              <a:off x="1522" y="3181"/>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39" name="Rectangle 109"/>
            <p:cNvSpPr>
              <a:spLocks noChangeArrowheads="1"/>
            </p:cNvSpPr>
            <p:nvPr/>
          </p:nvSpPr>
          <p:spPr bwMode="auto">
            <a:xfrm>
              <a:off x="1128" y="3181"/>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40" name="Rectangle 110"/>
            <p:cNvSpPr>
              <a:spLocks noChangeArrowheads="1"/>
            </p:cNvSpPr>
            <p:nvPr/>
          </p:nvSpPr>
          <p:spPr bwMode="auto">
            <a:xfrm>
              <a:off x="731" y="3181"/>
              <a:ext cx="397"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03</a:t>
              </a:r>
            </a:p>
          </p:txBody>
        </p:sp>
        <p:sp>
          <p:nvSpPr>
            <p:cNvPr id="742541" name="Rectangle 111"/>
            <p:cNvSpPr>
              <a:spLocks noChangeArrowheads="1"/>
            </p:cNvSpPr>
            <p:nvPr/>
          </p:nvSpPr>
          <p:spPr bwMode="auto">
            <a:xfrm>
              <a:off x="337" y="3181"/>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a:t>
              </a:r>
            </a:p>
          </p:txBody>
        </p:sp>
        <p:sp>
          <p:nvSpPr>
            <p:cNvPr id="35952" name="Rectangle 112"/>
            <p:cNvSpPr>
              <a:spLocks noChangeArrowheads="1"/>
            </p:cNvSpPr>
            <p:nvPr/>
          </p:nvSpPr>
          <p:spPr bwMode="auto">
            <a:xfrm>
              <a:off x="5079"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i="1">
                  <a:solidFill>
                    <a:srgbClr val="990000"/>
                  </a:solidFill>
                  <a:latin typeface="微软雅黑" pitchFamily="34" charset="-122"/>
                  <a:ea typeface="微软雅黑" pitchFamily="34" charset="-122"/>
                </a:rPr>
                <a:t>Valid</a:t>
              </a:r>
            </a:p>
          </p:txBody>
        </p:sp>
        <p:sp>
          <p:nvSpPr>
            <p:cNvPr id="35953" name="Rectangle 113"/>
            <p:cNvSpPr>
              <a:spLocks noChangeArrowheads="1"/>
            </p:cNvSpPr>
            <p:nvPr/>
          </p:nvSpPr>
          <p:spPr bwMode="auto">
            <a:xfrm>
              <a:off x="4682" y="2976"/>
              <a:ext cx="396"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PPN</a:t>
              </a:r>
            </a:p>
          </p:txBody>
        </p:sp>
        <p:sp>
          <p:nvSpPr>
            <p:cNvPr id="35954" name="Rectangle 114"/>
            <p:cNvSpPr>
              <a:spLocks noChangeArrowheads="1"/>
            </p:cNvSpPr>
            <p:nvPr/>
          </p:nvSpPr>
          <p:spPr bwMode="auto">
            <a:xfrm>
              <a:off x="4288"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Tag</a:t>
              </a:r>
            </a:p>
          </p:txBody>
        </p:sp>
        <p:sp>
          <p:nvSpPr>
            <p:cNvPr id="35955" name="Rectangle 115"/>
            <p:cNvSpPr>
              <a:spLocks noChangeArrowheads="1"/>
            </p:cNvSpPr>
            <p:nvPr/>
          </p:nvSpPr>
          <p:spPr bwMode="auto">
            <a:xfrm>
              <a:off x="3892" y="2976"/>
              <a:ext cx="396"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i="1">
                  <a:solidFill>
                    <a:srgbClr val="990000"/>
                  </a:solidFill>
                  <a:latin typeface="微软雅黑" pitchFamily="34" charset="-122"/>
                  <a:ea typeface="微软雅黑" pitchFamily="34" charset="-122"/>
                </a:rPr>
                <a:t>Valid</a:t>
              </a:r>
            </a:p>
          </p:txBody>
        </p:sp>
        <p:sp>
          <p:nvSpPr>
            <p:cNvPr id="35956" name="Rectangle 116"/>
            <p:cNvSpPr>
              <a:spLocks noChangeArrowheads="1"/>
            </p:cNvSpPr>
            <p:nvPr/>
          </p:nvSpPr>
          <p:spPr bwMode="auto">
            <a:xfrm>
              <a:off x="3498"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PPN</a:t>
              </a:r>
            </a:p>
          </p:txBody>
        </p:sp>
        <p:sp>
          <p:nvSpPr>
            <p:cNvPr id="35957" name="Rectangle 117"/>
            <p:cNvSpPr>
              <a:spLocks noChangeArrowheads="1"/>
            </p:cNvSpPr>
            <p:nvPr/>
          </p:nvSpPr>
          <p:spPr bwMode="auto">
            <a:xfrm>
              <a:off x="3103" y="2976"/>
              <a:ext cx="395"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Tag</a:t>
              </a:r>
            </a:p>
          </p:txBody>
        </p:sp>
        <p:sp>
          <p:nvSpPr>
            <p:cNvPr id="35958" name="Rectangle 118"/>
            <p:cNvSpPr>
              <a:spLocks noChangeArrowheads="1"/>
            </p:cNvSpPr>
            <p:nvPr/>
          </p:nvSpPr>
          <p:spPr bwMode="auto">
            <a:xfrm>
              <a:off x="2707" y="2976"/>
              <a:ext cx="395"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i="1">
                  <a:solidFill>
                    <a:srgbClr val="990000"/>
                  </a:solidFill>
                  <a:latin typeface="微软雅黑" pitchFamily="34" charset="-122"/>
                  <a:ea typeface="微软雅黑" pitchFamily="34" charset="-122"/>
                </a:rPr>
                <a:t>Valid</a:t>
              </a:r>
            </a:p>
          </p:txBody>
        </p:sp>
        <p:sp>
          <p:nvSpPr>
            <p:cNvPr id="35959" name="Rectangle 119"/>
            <p:cNvSpPr>
              <a:spLocks noChangeArrowheads="1"/>
            </p:cNvSpPr>
            <p:nvPr/>
          </p:nvSpPr>
          <p:spPr bwMode="auto">
            <a:xfrm>
              <a:off x="2312" y="2976"/>
              <a:ext cx="395"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PPN</a:t>
              </a:r>
            </a:p>
          </p:txBody>
        </p:sp>
        <p:sp>
          <p:nvSpPr>
            <p:cNvPr id="35960" name="Rectangle 120"/>
            <p:cNvSpPr>
              <a:spLocks noChangeArrowheads="1"/>
            </p:cNvSpPr>
            <p:nvPr/>
          </p:nvSpPr>
          <p:spPr bwMode="auto">
            <a:xfrm>
              <a:off x="1918"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Tag</a:t>
              </a:r>
            </a:p>
          </p:txBody>
        </p:sp>
        <p:sp>
          <p:nvSpPr>
            <p:cNvPr id="35961" name="Rectangle 121"/>
            <p:cNvSpPr>
              <a:spLocks noChangeArrowheads="1"/>
            </p:cNvSpPr>
            <p:nvPr/>
          </p:nvSpPr>
          <p:spPr bwMode="auto">
            <a:xfrm>
              <a:off x="1522" y="2976"/>
              <a:ext cx="395"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i="1">
                  <a:solidFill>
                    <a:srgbClr val="990000"/>
                  </a:solidFill>
                  <a:latin typeface="微软雅黑" pitchFamily="34" charset="-122"/>
                  <a:ea typeface="微软雅黑" pitchFamily="34" charset="-122"/>
                </a:rPr>
                <a:t>Valid</a:t>
              </a:r>
            </a:p>
          </p:txBody>
        </p:sp>
        <p:sp>
          <p:nvSpPr>
            <p:cNvPr id="35962" name="Rectangle 122"/>
            <p:cNvSpPr>
              <a:spLocks noChangeArrowheads="1"/>
            </p:cNvSpPr>
            <p:nvPr/>
          </p:nvSpPr>
          <p:spPr bwMode="auto">
            <a:xfrm>
              <a:off x="1128"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PPN</a:t>
              </a:r>
            </a:p>
          </p:txBody>
        </p:sp>
        <p:sp>
          <p:nvSpPr>
            <p:cNvPr id="35963" name="Rectangle 123"/>
            <p:cNvSpPr>
              <a:spLocks noChangeArrowheads="1"/>
            </p:cNvSpPr>
            <p:nvPr/>
          </p:nvSpPr>
          <p:spPr bwMode="auto">
            <a:xfrm>
              <a:off x="731" y="2976"/>
              <a:ext cx="396"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Tag</a:t>
              </a:r>
            </a:p>
          </p:txBody>
        </p:sp>
        <p:sp>
          <p:nvSpPr>
            <p:cNvPr id="35964" name="Rectangle 124"/>
            <p:cNvSpPr>
              <a:spLocks noChangeArrowheads="1"/>
            </p:cNvSpPr>
            <p:nvPr/>
          </p:nvSpPr>
          <p:spPr bwMode="auto">
            <a:xfrm>
              <a:off x="337"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Set</a:t>
              </a:r>
            </a:p>
          </p:txBody>
        </p:sp>
        <p:sp>
          <p:nvSpPr>
            <p:cNvPr id="742555" name="Line 125"/>
            <p:cNvSpPr>
              <a:spLocks noChangeShapeType="1"/>
            </p:cNvSpPr>
            <p:nvPr/>
          </p:nvSpPr>
          <p:spPr bwMode="auto">
            <a:xfrm>
              <a:off x="337" y="3181"/>
              <a:ext cx="5136" cy="1"/>
            </a:xfrm>
            <a:prstGeom prst="line">
              <a:avLst/>
            </a:prstGeom>
            <a:noFill/>
            <a:ln w="12600">
              <a:solidFill>
                <a:srgbClr val="000066"/>
              </a:solidFill>
              <a:miter lim="800000"/>
              <a:headEnd/>
              <a:tailEnd/>
            </a:ln>
          </p:spPr>
          <p:txBody>
            <a:bodyPr/>
            <a:lstStyle/>
            <a:p>
              <a:endParaRPr lang="zh-CN" altLang="en-US"/>
            </a:p>
          </p:txBody>
        </p:sp>
        <p:sp>
          <p:nvSpPr>
            <p:cNvPr id="742556" name="Line 126"/>
            <p:cNvSpPr>
              <a:spLocks noChangeShapeType="1"/>
            </p:cNvSpPr>
            <p:nvPr/>
          </p:nvSpPr>
          <p:spPr bwMode="auto">
            <a:xfrm>
              <a:off x="337" y="3386"/>
              <a:ext cx="5136" cy="1"/>
            </a:xfrm>
            <a:prstGeom prst="line">
              <a:avLst/>
            </a:prstGeom>
            <a:noFill/>
            <a:ln w="12600">
              <a:solidFill>
                <a:srgbClr val="000066"/>
              </a:solidFill>
              <a:miter lim="800000"/>
              <a:headEnd/>
              <a:tailEnd/>
            </a:ln>
          </p:spPr>
          <p:txBody>
            <a:bodyPr/>
            <a:lstStyle/>
            <a:p>
              <a:endParaRPr lang="zh-CN" altLang="en-US"/>
            </a:p>
          </p:txBody>
        </p:sp>
        <p:sp>
          <p:nvSpPr>
            <p:cNvPr id="742557" name="Line 127"/>
            <p:cNvSpPr>
              <a:spLocks noChangeShapeType="1"/>
            </p:cNvSpPr>
            <p:nvPr/>
          </p:nvSpPr>
          <p:spPr bwMode="auto">
            <a:xfrm>
              <a:off x="337" y="3590"/>
              <a:ext cx="5136" cy="1"/>
            </a:xfrm>
            <a:prstGeom prst="line">
              <a:avLst/>
            </a:prstGeom>
            <a:noFill/>
            <a:ln w="12600">
              <a:solidFill>
                <a:srgbClr val="000066"/>
              </a:solidFill>
              <a:miter lim="800000"/>
              <a:headEnd/>
              <a:tailEnd/>
            </a:ln>
          </p:spPr>
          <p:txBody>
            <a:bodyPr/>
            <a:lstStyle/>
            <a:p>
              <a:endParaRPr lang="zh-CN" altLang="en-US"/>
            </a:p>
          </p:txBody>
        </p:sp>
        <p:sp>
          <p:nvSpPr>
            <p:cNvPr id="742558" name="Line 128"/>
            <p:cNvSpPr>
              <a:spLocks noChangeShapeType="1"/>
            </p:cNvSpPr>
            <p:nvPr/>
          </p:nvSpPr>
          <p:spPr bwMode="auto">
            <a:xfrm>
              <a:off x="337" y="3795"/>
              <a:ext cx="5136" cy="1"/>
            </a:xfrm>
            <a:prstGeom prst="line">
              <a:avLst/>
            </a:prstGeom>
            <a:noFill/>
            <a:ln w="12600">
              <a:solidFill>
                <a:srgbClr val="000066"/>
              </a:solidFill>
              <a:miter lim="800000"/>
              <a:headEnd/>
              <a:tailEnd/>
            </a:ln>
          </p:spPr>
          <p:txBody>
            <a:bodyPr/>
            <a:lstStyle/>
            <a:p>
              <a:endParaRPr lang="zh-CN" altLang="en-US"/>
            </a:p>
          </p:txBody>
        </p:sp>
        <p:sp>
          <p:nvSpPr>
            <p:cNvPr id="742559" name="Line 129"/>
            <p:cNvSpPr>
              <a:spLocks noChangeShapeType="1"/>
            </p:cNvSpPr>
            <p:nvPr/>
          </p:nvSpPr>
          <p:spPr bwMode="auto">
            <a:xfrm>
              <a:off x="1128" y="2976"/>
              <a:ext cx="1" cy="1024"/>
            </a:xfrm>
            <a:prstGeom prst="line">
              <a:avLst/>
            </a:prstGeom>
            <a:noFill/>
            <a:ln w="12600">
              <a:solidFill>
                <a:srgbClr val="000066"/>
              </a:solidFill>
              <a:miter lim="800000"/>
              <a:headEnd/>
              <a:tailEnd/>
            </a:ln>
          </p:spPr>
          <p:txBody>
            <a:bodyPr/>
            <a:lstStyle/>
            <a:p>
              <a:endParaRPr lang="zh-CN" altLang="en-US"/>
            </a:p>
          </p:txBody>
        </p:sp>
        <p:sp>
          <p:nvSpPr>
            <p:cNvPr id="742560" name="Line 130"/>
            <p:cNvSpPr>
              <a:spLocks noChangeShapeType="1"/>
            </p:cNvSpPr>
            <p:nvPr/>
          </p:nvSpPr>
          <p:spPr bwMode="auto">
            <a:xfrm>
              <a:off x="1522" y="2976"/>
              <a:ext cx="1" cy="1024"/>
            </a:xfrm>
            <a:prstGeom prst="line">
              <a:avLst/>
            </a:prstGeom>
            <a:noFill/>
            <a:ln w="12600">
              <a:solidFill>
                <a:srgbClr val="000066"/>
              </a:solidFill>
              <a:miter lim="800000"/>
              <a:headEnd/>
              <a:tailEnd/>
            </a:ln>
          </p:spPr>
          <p:txBody>
            <a:bodyPr/>
            <a:lstStyle/>
            <a:p>
              <a:endParaRPr lang="zh-CN" altLang="en-US"/>
            </a:p>
          </p:txBody>
        </p:sp>
        <p:sp>
          <p:nvSpPr>
            <p:cNvPr id="742561" name="Line 131"/>
            <p:cNvSpPr>
              <a:spLocks noChangeShapeType="1"/>
            </p:cNvSpPr>
            <p:nvPr/>
          </p:nvSpPr>
          <p:spPr bwMode="auto">
            <a:xfrm>
              <a:off x="2312" y="2976"/>
              <a:ext cx="1" cy="1024"/>
            </a:xfrm>
            <a:prstGeom prst="line">
              <a:avLst/>
            </a:prstGeom>
            <a:noFill/>
            <a:ln w="12600">
              <a:solidFill>
                <a:srgbClr val="000066"/>
              </a:solidFill>
              <a:miter lim="800000"/>
              <a:headEnd/>
              <a:tailEnd/>
            </a:ln>
          </p:spPr>
          <p:txBody>
            <a:bodyPr/>
            <a:lstStyle/>
            <a:p>
              <a:endParaRPr lang="zh-CN" altLang="en-US"/>
            </a:p>
          </p:txBody>
        </p:sp>
        <p:sp>
          <p:nvSpPr>
            <p:cNvPr id="742562" name="Line 132"/>
            <p:cNvSpPr>
              <a:spLocks noChangeShapeType="1"/>
            </p:cNvSpPr>
            <p:nvPr/>
          </p:nvSpPr>
          <p:spPr bwMode="auto">
            <a:xfrm>
              <a:off x="2707" y="2976"/>
              <a:ext cx="1" cy="1024"/>
            </a:xfrm>
            <a:prstGeom prst="line">
              <a:avLst/>
            </a:prstGeom>
            <a:noFill/>
            <a:ln w="12600">
              <a:solidFill>
                <a:srgbClr val="000066"/>
              </a:solidFill>
              <a:miter lim="800000"/>
              <a:headEnd/>
              <a:tailEnd/>
            </a:ln>
          </p:spPr>
          <p:txBody>
            <a:bodyPr/>
            <a:lstStyle/>
            <a:p>
              <a:endParaRPr lang="zh-CN" altLang="en-US"/>
            </a:p>
          </p:txBody>
        </p:sp>
        <p:sp>
          <p:nvSpPr>
            <p:cNvPr id="742563" name="Line 133"/>
            <p:cNvSpPr>
              <a:spLocks noChangeShapeType="1"/>
            </p:cNvSpPr>
            <p:nvPr/>
          </p:nvSpPr>
          <p:spPr bwMode="auto">
            <a:xfrm>
              <a:off x="3498" y="2976"/>
              <a:ext cx="1" cy="1024"/>
            </a:xfrm>
            <a:prstGeom prst="line">
              <a:avLst/>
            </a:prstGeom>
            <a:noFill/>
            <a:ln w="12600">
              <a:solidFill>
                <a:srgbClr val="000066"/>
              </a:solidFill>
              <a:miter lim="800000"/>
              <a:headEnd/>
              <a:tailEnd/>
            </a:ln>
          </p:spPr>
          <p:txBody>
            <a:bodyPr/>
            <a:lstStyle/>
            <a:p>
              <a:endParaRPr lang="zh-CN" altLang="en-US"/>
            </a:p>
          </p:txBody>
        </p:sp>
        <p:sp>
          <p:nvSpPr>
            <p:cNvPr id="742564" name="Line 134"/>
            <p:cNvSpPr>
              <a:spLocks noChangeShapeType="1"/>
            </p:cNvSpPr>
            <p:nvPr/>
          </p:nvSpPr>
          <p:spPr bwMode="auto">
            <a:xfrm>
              <a:off x="3892" y="2976"/>
              <a:ext cx="1" cy="1024"/>
            </a:xfrm>
            <a:prstGeom prst="line">
              <a:avLst/>
            </a:prstGeom>
            <a:noFill/>
            <a:ln w="12600">
              <a:solidFill>
                <a:srgbClr val="000066"/>
              </a:solidFill>
              <a:miter lim="800000"/>
              <a:headEnd/>
              <a:tailEnd/>
            </a:ln>
          </p:spPr>
          <p:txBody>
            <a:bodyPr/>
            <a:lstStyle/>
            <a:p>
              <a:endParaRPr lang="zh-CN" altLang="en-US"/>
            </a:p>
          </p:txBody>
        </p:sp>
        <p:sp>
          <p:nvSpPr>
            <p:cNvPr id="742565" name="Line 135"/>
            <p:cNvSpPr>
              <a:spLocks noChangeShapeType="1"/>
            </p:cNvSpPr>
            <p:nvPr/>
          </p:nvSpPr>
          <p:spPr bwMode="auto">
            <a:xfrm>
              <a:off x="4682" y="2976"/>
              <a:ext cx="1" cy="1024"/>
            </a:xfrm>
            <a:prstGeom prst="line">
              <a:avLst/>
            </a:prstGeom>
            <a:noFill/>
            <a:ln w="12600">
              <a:solidFill>
                <a:srgbClr val="000066"/>
              </a:solidFill>
              <a:miter lim="800000"/>
              <a:headEnd/>
              <a:tailEnd/>
            </a:ln>
          </p:spPr>
          <p:txBody>
            <a:bodyPr/>
            <a:lstStyle/>
            <a:p>
              <a:endParaRPr lang="zh-CN" altLang="en-US"/>
            </a:p>
          </p:txBody>
        </p:sp>
        <p:sp>
          <p:nvSpPr>
            <p:cNvPr id="742566" name="Line 136"/>
            <p:cNvSpPr>
              <a:spLocks noChangeShapeType="1"/>
            </p:cNvSpPr>
            <p:nvPr/>
          </p:nvSpPr>
          <p:spPr bwMode="auto">
            <a:xfrm>
              <a:off x="5079" y="2976"/>
              <a:ext cx="1" cy="1024"/>
            </a:xfrm>
            <a:prstGeom prst="line">
              <a:avLst/>
            </a:prstGeom>
            <a:noFill/>
            <a:ln w="12600">
              <a:solidFill>
                <a:srgbClr val="000066"/>
              </a:solidFill>
              <a:miter lim="800000"/>
              <a:headEnd/>
              <a:tailEnd/>
            </a:ln>
          </p:spPr>
          <p:txBody>
            <a:bodyPr/>
            <a:lstStyle/>
            <a:p>
              <a:endParaRPr lang="zh-CN" altLang="en-US"/>
            </a:p>
          </p:txBody>
        </p:sp>
        <p:sp>
          <p:nvSpPr>
            <p:cNvPr id="742567" name="Line 137"/>
            <p:cNvSpPr>
              <a:spLocks noChangeShapeType="1"/>
            </p:cNvSpPr>
            <p:nvPr/>
          </p:nvSpPr>
          <p:spPr bwMode="auto">
            <a:xfrm>
              <a:off x="731" y="2976"/>
              <a:ext cx="1" cy="1024"/>
            </a:xfrm>
            <a:prstGeom prst="line">
              <a:avLst/>
            </a:prstGeom>
            <a:noFill/>
            <a:ln w="28575">
              <a:solidFill>
                <a:srgbClr val="000066"/>
              </a:solidFill>
              <a:miter lim="800000"/>
              <a:headEnd/>
              <a:tailEnd/>
            </a:ln>
          </p:spPr>
          <p:txBody>
            <a:bodyPr/>
            <a:lstStyle/>
            <a:p>
              <a:endParaRPr lang="zh-CN" altLang="en-US"/>
            </a:p>
          </p:txBody>
        </p:sp>
        <p:sp>
          <p:nvSpPr>
            <p:cNvPr id="742568" name="Line 138"/>
            <p:cNvSpPr>
              <a:spLocks noChangeShapeType="1"/>
            </p:cNvSpPr>
            <p:nvPr/>
          </p:nvSpPr>
          <p:spPr bwMode="auto">
            <a:xfrm>
              <a:off x="1918" y="2976"/>
              <a:ext cx="1" cy="1024"/>
            </a:xfrm>
            <a:prstGeom prst="line">
              <a:avLst/>
            </a:prstGeom>
            <a:noFill/>
            <a:ln w="28575">
              <a:solidFill>
                <a:srgbClr val="000066"/>
              </a:solidFill>
              <a:miter lim="800000"/>
              <a:headEnd/>
              <a:tailEnd/>
            </a:ln>
          </p:spPr>
          <p:txBody>
            <a:bodyPr/>
            <a:lstStyle/>
            <a:p>
              <a:endParaRPr lang="zh-CN" altLang="en-US"/>
            </a:p>
          </p:txBody>
        </p:sp>
        <p:sp>
          <p:nvSpPr>
            <p:cNvPr id="742569" name="Line 139"/>
            <p:cNvSpPr>
              <a:spLocks noChangeShapeType="1"/>
            </p:cNvSpPr>
            <p:nvPr/>
          </p:nvSpPr>
          <p:spPr bwMode="auto">
            <a:xfrm>
              <a:off x="337" y="2976"/>
              <a:ext cx="1" cy="1024"/>
            </a:xfrm>
            <a:prstGeom prst="line">
              <a:avLst/>
            </a:prstGeom>
            <a:noFill/>
            <a:ln w="28575">
              <a:solidFill>
                <a:srgbClr val="000066"/>
              </a:solidFill>
              <a:miter lim="800000"/>
              <a:headEnd/>
              <a:tailEnd/>
            </a:ln>
          </p:spPr>
          <p:txBody>
            <a:bodyPr/>
            <a:lstStyle/>
            <a:p>
              <a:endParaRPr lang="zh-CN" altLang="en-US"/>
            </a:p>
          </p:txBody>
        </p:sp>
        <p:sp>
          <p:nvSpPr>
            <p:cNvPr id="742570" name="Line 140"/>
            <p:cNvSpPr>
              <a:spLocks noChangeShapeType="1"/>
            </p:cNvSpPr>
            <p:nvPr/>
          </p:nvSpPr>
          <p:spPr bwMode="auto">
            <a:xfrm>
              <a:off x="3103" y="2976"/>
              <a:ext cx="1" cy="1024"/>
            </a:xfrm>
            <a:prstGeom prst="line">
              <a:avLst/>
            </a:prstGeom>
            <a:noFill/>
            <a:ln w="28575">
              <a:solidFill>
                <a:srgbClr val="000066"/>
              </a:solidFill>
              <a:miter lim="800000"/>
              <a:headEnd/>
              <a:tailEnd/>
            </a:ln>
          </p:spPr>
          <p:txBody>
            <a:bodyPr/>
            <a:lstStyle/>
            <a:p>
              <a:endParaRPr lang="zh-CN" altLang="en-US"/>
            </a:p>
          </p:txBody>
        </p:sp>
        <p:sp>
          <p:nvSpPr>
            <p:cNvPr id="742571" name="Line 141"/>
            <p:cNvSpPr>
              <a:spLocks noChangeShapeType="1"/>
            </p:cNvSpPr>
            <p:nvPr/>
          </p:nvSpPr>
          <p:spPr bwMode="auto">
            <a:xfrm>
              <a:off x="4288" y="2976"/>
              <a:ext cx="1" cy="1024"/>
            </a:xfrm>
            <a:prstGeom prst="line">
              <a:avLst/>
            </a:prstGeom>
            <a:noFill/>
            <a:ln w="28575">
              <a:solidFill>
                <a:srgbClr val="000066"/>
              </a:solidFill>
              <a:miter lim="800000"/>
              <a:headEnd/>
              <a:tailEnd/>
            </a:ln>
          </p:spPr>
          <p:txBody>
            <a:bodyPr/>
            <a:lstStyle/>
            <a:p>
              <a:endParaRPr lang="zh-CN" altLang="en-US"/>
            </a:p>
          </p:txBody>
        </p:sp>
        <p:sp>
          <p:nvSpPr>
            <p:cNvPr id="742572" name="Line 142"/>
            <p:cNvSpPr>
              <a:spLocks noChangeShapeType="1"/>
            </p:cNvSpPr>
            <p:nvPr/>
          </p:nvSpPr>
          <p:spPr bwMode="auto">
            <a:xfrm>
              <a:off x="337" y="2976"/>
              <a:ext cx="5136" cy="1"/>
            </a:xfrm>
            <a:prstGeom prst="line">
              <a:avLst/>
            </a:prstGeom>
            <a:noFill/>
            <a:ln w="28575">
              <a:solidFill>
                <a:srgbClr val="000066"/>
              </a:solidFill>
              <a:miter lim="800000"/>
              <a:headEnd/>
              <a:tailEnd/>
            </a:ln>
          </p:spPr>
          <p:txBody>
            <a:bodyPr/>
            <a:lstStyle/>
            <a:p>
              <a:endParaRPr lang="zh-CN" altLang="en-US"/>
            </a:p>
          </p:txBody>
        </p:sp>
        <p:sp>
          <p:nvSpPr>
            <p:cNvPr id="742573" name="Line 143"/>
            <p:cNvSpPr>
              <a:spLocks noChangeShapeType="1"/>
            </p:cNvSpPr>
            <p:nvPr/>
          </p:nvSpPr>
          <p:spPr bwMode="auto">
            <a:xfrm>
              <a:off x="5473" y="2976"/>
              <a:ext cx="1" cy="1024"/>
            </a:xfrm>
            <a:prstGeom prst="line">
              <a:avLst/>
            </a:prstGeom>
            <a:noFill/>
            <a:ln w="28575">
              <a:solidFill>
                <a:srgbClr val="000066"/>
              </a:solidFill>
              <a:miter lim="800000"/>
              <a:headEnd/>
              <a:tailEnd/>
            </a:ln>
          </p:spPr>
          <p:txBody>
            <a:bodyPr/>
            <a:lstStyle/>
            <a:p>
              <a:endParaRPr lang="zh-CN" altLang="en-US"/>
            </a:p>
          </p:txBody>
        </p:sp>
        <p:sp>
          <p:nvSpPr>
            <p:cNvPr id="742574" name="Line 144"/>
            <p:cNvSpPr>
              <a:spLocks noChangeShapeType="1"/>
            </p:cNvSpPr>
            <p:nvPr/>
          </p:nvSpPr>
          <p:spPr bwMode="auto">
            <a:xfrm>
              <a:off x="337" y="4000"/>
              <a:ext cx="5136" cy="1"/>
            </a:xfrm>
            <a:prstGeom prst="line">
              <a:avLst/>
            </a:prstGeom>
            <a:noFill/>
            <a:ln w="28575">
              <a:solidFill>
                <a:srgbClr val="000066"/>
              </a:solidFill>
              <a:miter lim="800000"/>
              <a:headEnd/>
              <a:tailEnd/>
            </a:ln>
          </p:spPr>
          <p:txBody>
            <a:bodyPr/>
            <a:lstStyle/>
            <a:p>
              <a:endParaRPr lang="zh-CN" altLang="en-US"/>
            </a:p>
          </p:txBody>
        </p:sp>
      </p:grpSp>
      <p:sp>
        <p:nvSpPr>
          <p:cNvPr id="742576" name="Rectangle 176"/>
          <p:cNvSpPr>
            <a:spLocks noChangeArrowheads="1"/>
          </p:cNvSpPr>
          <p:nvPr/>
        </p:nvSpPr>
        <p:spPr bwMode="auto">
          <a:xfrm>
            <a:off x="85725" y="2252663"/>
            <a:ext cx="3033713" cy="1006475"/>
          </a:xfrm>
          <a:prstGeom prst="rect">
            <a:avLst/>
          </a:prstGeom>
          <a:noFill/>
          <a:ln w="50800">
            <a:noFill/>
            <a:miter lim="800000"/>
            <a:headEnd/>
            <a:tailEnd/>
          </a:ln>
          <a:effectLst/>
        </p:spPr>
        <p:txBody>
          <a:bodyPr>
            <a:spAutoFit/>
          </a:bodyPr>
          <a:lstStyle/>
          <a:p>
            <a:pPr>
              <a:spcBef>
                <a:spcPct val="35000"/>
              </a:spcBef>
              <a:buSzPct val="100000"/>
            </a:pPr>
            <a:r>
              <a:rPr lang="zh-CN" altLang="en-GB" sz="2000" b="1">
                <a:latin typeface="微软雅黑" pitchFamily="34" charset="-122"/>
                <a:ea typeface="微软雅黑" pitchFamily="34" charset="-122"/>
              </a:rPr>
              <a:t>假定</a:t>
            </a:r>
            <a:r>
              <a:rPr lang="en-GB" altLang="zh-CN" sz="2000" b="1">
                <a:latin typeface="微软雅黑" pitchFamily="34" charset="-122"/>
                <a:ea typeface="微软雅黑" pitchFamily="34" charset="-122"/>
              </a:rPr>
              <a:t>TLB</a:t>
            </a:r>
            <a:r>
              <a:rPr lang="zh-CN" altLang="en-GB" sz="2000" b="1">
                <a:latin typeface="微软雅黑" pitchFamily="34" charset="-122"/>
                <a:ea typeface="微软雅黑" pitchFamily="34" charset="-122"/>
              </a:rPr>
              <a:t>如下：</a:t>
            </a:r>
            <a:r>
              <a:rPr lang="en-GB" altLang="zh-CN" sz="2000" b="1">
                <a:solidFill>
                  <a:schemeClr val="accent2"/>
                </a:solidFill>
                <a:latin typeface="微软雅黑" pitchFamily="34" charset="-122"/>
                <a:ea typeface="微软雅黑" pitchFamily="34" charset="-122"/>
              </a:rPr>
              <a:t>16 </a:t>
            </a:r>
            <a:r>
              <a:rPr lang="zh-CN" altLang="en-GB" sz="2000" b="1">
                <a:solidFill>
                  <a:schemeClr val="accent2"/>
                </a:solidFill>
                <a:latin typeface="微软雅黑" pitchFamily="34" charset="-122"/>
                <a:ea typeface="微软雅黑" pitchFamily="34" charset="-122"/>
              </a:rPr>
              <a:t>个</a:t>
            </a:r>
            <a:r>
              <a:rPr lang="en-GB" altLang="zh-CN" sz="2000" b="1">
                <a:solidFill>
                  <a:schemeClr val="accent2"/>
                </a:solidFill>
                <a:latin typeface="微软雅黑" pitchFamily="34" charset="-122"/>
                <a:ea typeface="微软雅黑" pitchFamily="34" charset="-122"/>
              </a:rPr>
              <a:t>TLB</a:t>
            </a:r>
            <a:r>
              <a:rPr lang="zh-CN" altLang="en-GB" sz="2000" b="1">
                <a:solidFill>
                  <a:schemeClr val="accent2"/>
                </a:solidFill>
                <a:latin typeface="微软雅黑" pitchFamily="34" charset="-122"/>
                <a:ea typeface="微软雅黑" pitchFamily="34" charset="-122"/>
              </a:rPr>
              <a:t>项，</a:t>
            </a:r>
            <a:r>
              <a:rPr lang="en-GB" altLang="zh-CN" sz="2000" b="1">
                <a:solidFill>
                  <a:schemeClr val="accent2"/>
                </a:solidFill>
                <a:latin typeface="微软雅黑" pitchFamily="34" charset="-122"/>
                <a:ea typeface="微软雅黑" pitchFamily="34" charset="-122"/>
              </a:rPr>
              <a:t>4</a:t>
            </a:r>
            <a:r>
              <a:rPr lang="zh-CN" altLang="en-GB" sz="2000" b="1">
                <a:solidFill>
                  <a:schemeClr val="accent2"/>
                </a:solidFill>
                <a:latin typeface="微软雅黑" pitchFamily="34" charset="-122"/>
                <a:ea typeface="微软雅黑" pitchFamily="34" charset="-122"/>
              </a:rPr>
              <a:t>路组相联，则</a:t>
            </a:r>
            <a:r>
              <a:rPr lang="en-GB" altLang="zh-CN" sz="2000" b="1">
                <a:solidFill>
                  <a:schemeClr val="accent2"/>
                </a:solidFill>
                <a:latin typeface="微软雅黑" pitchFamily="34" charset="-122"/>
                <a:ea typeface="微软雅黑" pitchFamily="34" charset="-122"/>
              </a:rPr>
              <a:t>TLBT</a:t>
            </a:r>
            <a:r>
              <a:rPr lang="zh-CN" altLang="en-GB" sz="2000" b="1">
                <a:solidFill>
                  <a:schemeClr val="accent2"/>
                </a:solidFill>
                <a:latin typeface="微软雅黑" pitchFamily="34" charset="-122"/>
                <a:ea typeface="微软雅黑" pitchFamily="34" charset="-122"/>
              </a:rPr>
              <a:t>和</a:t>
            </a:r>
            <a:r>
              <a:rPr lang="en-GB" altLang="zh-CN" sz="2000" b="1">
                <a:solidFill>
                  <a:schemeClr val="accent2"/>
                </a:solidFill>
                <a:latin typeface="微软雅黑" pitchFamily="34" charset="-122"/>
                <a:ea typeface="微软雅黑" pitchFamily="34" charset="-122"/>
              </a:rPr>
              <a:t>TLBI</a:t>
            </a:r>
            <a:r>
              <a:rPr lang="zh-CN" altLang="en-GB" sz="2000" b="1">
                <a:solidFill>
                  <a:schemeClr val="accent2"/>
                </a:solidFill>
                <a:latin typeface="微软雅黑" pitchFamily="34" charset="-122"/>
                <a:ea typeface="微软雅黑" pitchFamily="34" charset="-122"/>
              </a:rPr>
              <a:t>各占几位？</a:t>
            </a:r>
            <a:endParaRPr lang="zh-CN" altLang="en-GB" sz="2000" b="1">
              <a:solidFill>
                <a:srgbClr val="D10F0F"/>
              </a:solidFill>
              <a:latin typeface="微软雅黑" pitchFamily="34" charset="-122"/>
              <a:ea typeface="微软雅黑" pitchFamily="34" charset="-122"/>
            </a:endParaRPr>
          </a:p>
        </p:txBody>
      </p:sp>
      <p:sp>
        <p:nvSpPr>
          <p:cNvPr id="742618" name="Rectangle 218"/>
          <p:cNvSpPr>
            <a:spLocks noChangeArrowheads="1"/>
          </p:cNvSpPr>
          <p:nvPr/>
        </p:nvSpPr>
        <p:spPr bwMode="auto">
          <a:xfrm>
            <a:off x="185738" y="1039813"/>
            <a:ext cx="2835275" cy="701675"/>
          </a:xfrm>
          <a:prstGeom prst="rect">
            <a:avLst/>
          </a:prstGeom>
          <a:noFill/>
          <a:ln w="50800">
            <a:noFill/>
            <a:miter lim="800000"/>
            <a:headEnd/>
            <a:tailEnd/>
          </a:ln>
          <a:effectLst/>
        </p:spPr>
        <p:txBody>
          <a:bodyPr>
            <a:spAutoFit/>
          </a:bodyPr>
          <a:lstStyle/>
          <a:p>
            <a:r>
              <a:rPr lang="zh-CN" altLang="en-GB" sz="2000" b="1">
                <a:ea typeface="微软雅黑" pitchFamily="34" charset="-122"/>
              </a:rPr>
              <a:t>假定部分页表项内容（十六进制表示）如右：</a:t>
            </a:r>
            <a:endParaRPr lang="zh-CN" altLang="en-US" sz="2000" b="1">
              <a:ea typeface="微软雅黑" pitchFamily="34" charset="-122"/>
            </a:endParaRPr>
          </a:p>
        </p:txBody>
      </p:sp>
      <p:grpSp>
        <p:nvGrpSpPr>
          <p:cNvPr id="5" name="Group 222"/>
          <p:cNvGrpSpPr>
            <a:grpSpLocks/>
          </p:cNvGrpSpPr>
          <p:nvPr/>
        </p:nvGrpSpPr>
        <p:grpSpPr bwMode="auto">
          <a:xfrm>
            <a:off x="320675" y="3475038"/>
            <a:ext cx="8556625" cy="1214437"/>
            <a:chOff x="202" y="2189"/>
            <a:chExt cx="5390" cy="765"/>
          </a:xfrm>
        </p:grpSpPr>
        <p:grpSp>
          <p:nvGrpSpPr>
            <p:cNvPr id="6" name="Group 220"/>
            <p:cNvGrpSpPr>
              <a:grpSpLocks/>
            </p:cNvGrpSpPr>
            <p:nvPr/>
          </p:nvGrpSpPr>
          <p:grpSpPr bwMode="auto">
            <a:xfrm>
              <a:off x="202" y="2189"/>
              <a:ext cx="5390" cy="765"/>
              <a:chOff x="202" y="2171"/>
              <a:chExt cx="5390" cy="765"/>
            </a:xfrm>
          </p:grpSpPr>
          <p:sp>
            <p:nvSpPr>
              <p:cNvPr id="35846" name="Rectangle 6"/>
              <p:cNvSpPr>
                <a:spLocks noChangeArrowheads="1"/>
              </p:cNvSpPr>
              <p:nvPr/>
            </p:nvSpPr>
            <p:spPr bwMode="auto">
              <a:xfrm>
                <a:off x="208" y="2530"/>
                <a:ext cx="384"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79" name="Rectangle 7"/>
              <p:cNvSpPr>
                <a:spLocks noChangeArrowheads="1"/>
              </p:cNvSpPr>
              <p:nvPr/>
            </p:nvSpPr>
            <p:spPr bwMode="auto">
              <a:xfrm>
                <a:off x="208"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13</a:t>
                </a:r>
              </a:p>
            </p:txBody>
          </p:sp>
          <p:sp>
            <p:nvSpPr>
              <p:cNvPr id="35849" name="Rectangle 9"/>
              <p:cNvSpPr>
                <a:spLocks noChangeArrowheads="1"/>
              </p:cNvSpPr>
              <p:nvPr/>
            </p:nvSpPr>
            <p:spPr bwMode="auto">
              <a:xfrm>
                <a:off x="592" y="2530"/>
                <a:ext cx="384"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81" name="Rectangle 10"/>
              <p:cNvSpPr>
                <a:spLocks noChangeArrowheads="1"/>
              </p:cNvSpPr>
              <p:nvPr/>
            </p:nvSpPr>
            <p:spPr bwMode="auto">
              <a:xfrm>
                <a:off x="592"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12</a:t>
                </a:r>
              </a:p>
            </p:txBody>
          </p:sp>
          <p:sp>
            <p:nvSpPr>
              <p:cNvPr id="35852" name="Rectangle 12"/>
              <p:cNvSpPr>
                <a:spLocks noChangeArrowheads="1"/>
              </p:cNvSpPr>
              <p:nvPr/>
            </p:nvSpPr>
            <p:spPr bwMode="auto">
              <a:xfrm>
                <a:off x="976" y="2530"/>
                <a:ext cx="384"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83" name="Rectangle 13"/>
              <p:cNvSpPr>
                <a:spLocks noChangeArrowheads="1"/>
              </p:cNvSpPr>
              <p:nvPr/>
            </p:nvSpPr>
            <p:spPr bwMode="auto">
              <a:xfrm>
                <a:off x="976"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35855" name="Rectangle 15"/>
              <p:cNvSpPr>
                <a:spLocks noChangeArrowheads="1"/>
              </p:cNvSpPr>
              <p:nvPr/>
            </p:nvSpPr>
            <p:spPr bwMode="auto">
              <a:xfrm>
                <a:off x="1360" y="2530"/>
                <a:ext cx="384"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85" name="Rectangle 16"/>
              <p:cNvSpPr>
                <a:spLocks noChangeArrowheads="1"/>
              </p:cNvSpPr>
              <p:nvPr/>
            </p:nvSpPr>
            <p:spPr bwMode="auto">
              <a:xfrm>
                <a:off x="1360" y="2329"/>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10</a:t>
                </a:r>
              </a:p>
            </p:txBody>
          </p:sp>
          <p:sp>
            <p:nvSpPr>
              <p:cNvPr id="35858" name="Rectangle 18"/>
              <p:cNvSpPr>
                <a:spLocks noChangeArrowheads="1"/>
              </p:cNvSpPr>
              <p:nvPr/>
            </p:nvSpPr>
            <p:spPr bwMode="auto">
              <a:xfrm>
                <a:off x="1744" y="2530"/>
                <a:ext cx="384"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87" name="Rectangle 19"/>
              <p:cNvSpPr>
                <a:spLocks noChangeArrowheads="1"/>
              </p:cNvSpPr>
              <p:nvPr/>
            </p:nvSpPr>
            <p:spPr bwMode="auto">
              <a:xfrm>
                <a:off x="1744"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a:t>
                </a:r>
              </a:p>
            </p:txBody>
          </p:sp>
          <p:sp>
            <p:nvSpPr>
              <p:cNvPr id="35861" name="Rectangle 21"/>
              <p:cNvSpPr>
                <a:spLocks noChangeArrowheads="1"/>
              </p:cNvSpPr>
              <p:nvPr/>
            </p:nvSpPr>
            <p:spPr bwMode="auto">
              <a:xfrm>
                <a:off x="2128" y="2530"/>
                <a:ext cx="384"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89" name="Rectangle 22"/>
              <p:cNvSpPr>
                <a:spLocks noChangeArrowheads="1"/>
              </p:cNvSpPr>
              <p:nvPr/>
            </p:nvSpPr>
            <p:spPr bwMode="auto">
              <a:xfrm>
                <a:off x="2128"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a:t>
                </a:r>
              </a:p>
            </p:txBody>
          </p:sp>
          <p:sp>
            <p:nvSpPr>
              <p:cNvPr id="35864" name="Rectangle 24"/>
              <p:cNvSpPr>
                <a:spLocks noChangeArrowheads="1"/>
              </p:cNvSpPr>
              <p:nvPr/>
            </p:nvSpPr>
            <p:spPr bwMode="auto">
              <a:xfrm>
                <a:off x="2512" y="2530"/>
                <a:ext cx="384"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91" name="Rectangle 25"/>
              <p:cNvSpPr>
                <a:spLocks noChangeArrowheads="1"/>
              </p:cNvSpPr>
              <p:nvPr/>
            </p:nvSpPr>
            <p:spPr bwMode="auto">
              <a:xfrm>
                <a:off x="2512"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7</a:t>
                </a:r>
              </a:p>
            </p:txBody>
          </p:sp>
          <p:sp>
            <p:nvSpPr>
              <p:cNvPr id="35867" name="Rectangle 27"/>
              <p:cNvSpPr>
                <a:spLocks noChangeArrowheads="1"/>
              </p:cNvSpPr>
              <p:nvPr/>
            </p:nvSpPr>
            <p:spPr bwMode="auto">
              <a:xfrm>
                <a:off x="2896" y="2530"/>
                <a:ext cx="383"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93" name="Rectangle 28"/>
              <p:cNvSpPr>
                <a:spLocks noChangeArrowheads="1"/>
              </p:cNvSpPr>
              <p:nvPr/>
            </p:nvSpPr>
            <p:spPr bwMode="auto">
              <a:xfrm>
                <a:off x="2896" y="2338"/>
                <a:ext cx="383"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6</a:t>
                </a:r>
              </a:p>
            </p:txBody>
          </p:sp>
          <p:sp>
            <p:nvSpPr>
              <p:cNvPr id="35870" name="Rectangle 30"/>
              <p:cNvSpPr>
                <a:spLocks noChangeArrowheads="1"/>
              </p:cNvSpPr>
              <p:nvPr/>
            </p:nvSpPr>
            <p:spPr bwMode="auto">
              <a:xfrm>
                <a:off x="3279" y="2530"/>
                <a:ext cx="384"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95" name="Rectangle 31"/>
              <p:cNvSpPr>
                <a:spLocks noChangeArrowheads="1"/>
              </p:cNvSpPr>
              <p:nvPr/>
            </p:nvSpPr>
            <p:spPr bwMode="auto">
              <a:xfrm>
                <a:off x="3279"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5</a:t>
                </a:r>
              </a:p>
            </p:txBody>
          </p:sp>
          <p:sp>
            <p:nvSpPr>
              <p:cNvPr id="35873" name="Rectangle 33"/>
              <p:cNvSpPr>
                <a:spLocks noChangeArrowheads="1"/>
              </p:cNvSpPr>
              <p:nvPr/>
            </p:nvSpPr>
            <p:spPr bwMode="auto">
              <a:xfrm>
                <a:off x="3663" y="2530"/>
                <a:ext cx="384"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97" name="Rectangle 34"/>
              <p:cNvSpPr>
                <a:spLocks noChangeArrowheads="1"/>
              </p:cNvSpPr>
              <p:nvPr/>
            </p:nvSpPr>
            <p:spPr bwMode="auto">
              <a:xfrm>
                <a:off x="3663"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4</a:t>
                </a:r>
              </a:p>
            </p:txBody>
          </p:sp>
          <p:sp>
            <p:nvSpPr>
              <p:cNvPr id="35876" name="Rectangle 36"/>
              <p:cNvSpPr>
                <a:spLocks noChangeArrowheads="1"/>
              </p:cNvSpPr>
              <p:nvPr/>
            </p:nvSpPr>
            <p:spPr bwMode="auto">
              <a:xfrm>
                <a:off x="4047" y="2530"/>
                <a:ext cx="384"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99" name="Rectangle 37"/>
              <p:cNvSpPr>
                <a:spLocks noChangeArrowheads="1"/>
              </p:cNvSpPr>
              <p:nvPr/>
            </p:nvSpPr>
            <p:spPr bwMode="auto">
              <a:xfrm>
                <a:off x="4047"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a:t>
                </a:r>
              </a:p>
            </p:txBody>
          </p:sp>
          <p:sp>
            <p:nvSpPr>
              <p:cNvPr id="35879" name="Rectangle 39"/>
              <p:cNvSpPr>
                <a:spLocks noChangeArrowheads="1"/>
              </p:cNvSpPr>
              <p:nvPr/>
            </p:nvSpPr>
            <p:spPr bwMode="auto">
              <a:xfrm>
                <a:off x="4431" y="2530"/>
                <a:ext cx="384"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601" name="Rectangle 40"/>
              <p:cNvSpPr>
                <a:spLocks noChangeArrowheads="1"/>
              </p:cNvSpPr>
              <p:nvPr/>
            </p:nvSpPr>
            <p:spPr bwMode="auto">
              <a:xfrm>
                <a:off x="4431"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a:t>
                </a:r>
              </a:p>
            </p:txBody>
          </p:sp>
          <p:sp>
            <p:nvSpPr>
              <p:cNvPr id="35882" name="Rectangle 42"/>
              <p:cNvSpPr>
                <a:spLocks noChangeArrowheads="1"/>
              </p:cNvSpPr>
              <p:nvPr/>
            </p:nvSpPr>
            <p:spPr bwMode="auto">
              <a:xfrm>
                <a:off x="4815" y="2530"/>
                <a:ext cx="384"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603" name="Rectangle 43"/>
              <p:cNvSpPr>
                <a:spLocks noChangeArrowheads="1"/>
              </p:cNvSpPr>
              <p:nvPr/>
            </p:nvSpPr>
            <p:spPr bwMode="auto">
              <a:xfrm>
                <a:off x="4815"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35885" name="Rectangle 45"/>
              <p:cNvSpPr>
                <a:spLocks noChangeArrowheads="1"/>
              </p:cNvSpPr>
              <p:nvPr/>
            </p:nvSpPr>
            <p:spPr bwMode="auto">
              <a:xfrm>
                <a:off x="5199" y="2530"/>
                <a:ext cx="384"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605" name="Rectangle 46"/>
              <p:cNvSpPr>
                <a:spLocks noChangeArrowheads="1"/>
              </p:cNvSpPr>
              <p:nvPr/>
            </p:nvSpPr>
            <p:spPr bwMode="auto">
              <a:xfrm>
                <a:off x="5199"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grpSp>
            <p:nvGrpSpPr>
              <p:cNvPr id="7" name="Group 47"/>
              <p:cNvGrpSpPr>
                <a:grpSpLocks/>
              </p:cNvGrpSpPr>
              <p:nvPr/>
            </p:nvGrpSpPr>
            <p:grpSpPr bwMode="auto">
              <a:xfrm>
                <a:off x="3288" y="2728"/>
                <a:ext cx="2304" cy="208"/>
                <a:chOff x="3061" y="2140"/>
                <a:chExt cx="1842" cy="208"/>
              </a:xfrm>
            </p:grpSpPr>
            <p:sp>
              <p:nvSpPr>
                <p:cNvPr id="742607" name="Line 48"/>
                <p:cNvSpPr>
                  <a:spLocks noChangeShapeType="1"/>
                </p:cNvSpPr>
                <p:nvPr/>
              </p:nvSpPr>
              <p:spPr bwMode="auto">
                <a:xfrm>
                  <a:off x="3061" y="2231"/>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2608" name="Text Box 49"/>
                <p:cNvSpPr txBox="1">
                  <a:spLocks noChangeArrowheads="1"/>
                </p:cNvSpPr>
                <p:nvPr/>
              </p:nvSpPr>
              <p:spPr bwMode="auto">
                <a:xfrm>
                  <a:off x="3768" y="2140"/>
                  <a:ext cx="344" cy="208"/>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VPO</a:t>
                  </a:r>
                </a:p>
              </p:txBody>
            </p:sp>
          </p:grpSp>
          <p:grpSp>
            <p:nvGrpSpPr>
              <p:cNvPr id="8" name="Group 50"/>
              <p:cNvGrpSpPr>
                <a:grpSpLocks/>
              </p:cNvGrpSpPr>
              <p:nvPr/>
            </p:nvGrpSpPr>
            <p:grpSpPr bwMode="auto">
              <a:xfrm>
                <a:off x="202" y="2728"/>
                <a:ext cx="3086" cy="208"/>
                <a:chOff x="605" y="2135"/>
                <a:chExt cx="2467" cy="208"/>
              </a:xfrm>
            </p:grpSpPr>
            <p:sp>
              <p:nvSpPr>
                <p:cNvPr id="742610" name="Line 51"/>
                <p:cNvSpPr>
                  <a:spLocks noChangeShapeType="1"/>
                </p:cNvSpPr>
                <p:nvPr/>
              </p:nvSpPr>
              <p:spPr bwMode="auto">
                <a:xfrm>
                  <a:off x="605" y="2226"/>
                  <a:ext cx="2467"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2611" name="Text Box 52"/>
                <p:cNvSpPr txBox="1">
                  <a:spLocks noChangeArrowheads="1"/>
                </p:cNvSpPr>
                <p:nvPr/>
              </p:nvSpPr>
              <p:spPr bwMode="auto">
                <a:xfrm>
                  <a:off x="1543" y="2135"/>
                  <a:ext cx="347" cy="208"/>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VPN</a:t>
                  </a:r>
                </a:p>
              </p:txBody>
            </p:sp>
          </p:grpSp>
          <p:sp>
            <p:nvSpPr>
              <p:cNvPr id="742613" name="Line 54"/>
              <p:cNvSpPr>
                <a:spLocks noChangeShapeType="1"/>
              </p:cNvSpPr>
              <p:nvPr/>
            </p:nvSpPr>
            <p:spPr bwMode="auto">
              <a:xfrm>
                <a:off x="2528" y="2287"/>
                <a:ext cx="781"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2614" name="Text Box 55"/>
              <p:cNvSpPr txBox="1">
                <a:spLocks noChangeArrowheads="1"/>
              </p:cNvSpPr>
              <p:nvPr/>
            </p:nvSpPr>
            <p:spPr bwMode="auto">
              <a:xfrm>
                <a:off x="2738" y="2200"/>
                <a:ext cx="315" cy="152"/>
              </a:xfrm>
              <a:prstGeom prst="rect">
                <a:avLst/>
              </a:prstGeom>
              <a:solidFill>
                <a:srgbClr val="FFFFFF"/>
              </a:solidFill>
              <a:ln w="9525">
                <a:noFill/>
                <a:round/>
                <a:headEnd/>
                <a:tailEnd/>
              </a:ln>
            </p:spPr>
            <p:txBody>
              <a:bodyPr lIns="0" tIns="0" rIns="0" bIns="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TLBI</a:t>
                </a:r>
              </a:p>
            </p:txBody>
          </p:sp>
          <p:sp>
            <p:nvSpPr>
              <p:cNvPr id="742616" name="Line 57"/>
              <p:cNvSpPr>
                <a:spLocks noChangeShapeType="1"/>
              </p:cNvSpPr>
              <p:nvPr/>
            </p:nvSpPr>
            <p:spPr bwMode="auto">
              <a:xfrm>
                <a:off x="208" y="2285"/>
                <a:ext cx="2305"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2617" name="Text Box 58"/>
              <p:cNvSpPr txBox="1">
                <a:spLocks noChangeArrowheads="1"/>
              </p:cNvSpPr>
              <p:nvPr/>
            </p:nvSpPr>
            <p:spPr bwMode="auto">
              <a:xfrm>
                <a:off x="1169" y="2171"/>
                <a:ext cx="577" cy="152"/>
              </a:xfrm>
              <a:prstGeom prst="rect">
                <a:avLst/>
              </a:prstGeom>
              <a:solidFill>
                <a:srgbClr val="FFFFFF"/>
              </a:solidFill>
              <a:ln w="9525">
                <a:noFill/>
                <a:round/>
                <a:headEnd/>
                <a:tailEnd/>
              </a:ln>
            </p:spPr>
            <p:txBody>
              <a:bodyPr lIns="0" tIns="0" rIns="0" bIns="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TLBT</a:t>
                </a:r>
              </a:p>
            </p:txBody>
          </p:sp>
        </p:grpSp>
        <p:sp>
          <p:nvSpPr>
            <p:cNvPr id="742621" name="Rectangle 221"/>
            <p:cNvSpPr>
              <a:spLocks noChangeArrowheads="1"/>
            </p:cNvSpPr>
            <p:nvPr/>
          </p:nvSpPr>
          <p:spPr bwMode="auto">
            <a:xfrm>
              <a:off x="2514" y="2541"/>
              <a:ext cx="768" cy="192"/>
            </a:xfrm>
            <a:prstGeom prst="rect">
              <a:avLst/>
            </a:prstGeom>
            <a:solidFill>
              <a:schemeClr val="accent1">
                <a:alpha val="22000"/>
              </a:schemeClr>
            </a:solidFill>
            <a:ln w="50800">
              <a:noFill/>
              <a:miter lim="800000"/>
              <a:headEnd/>
              <a:tailEnd/>
            </a:ln>
            <a:effectLst/>
          </p:spPr>
          <p:txBody>
            <a:bodyPr wrap="none" anchor="ctr"/>
            <a:lstStyle/>
            <a:p>
              <a:endParaRPr lang="zh-CN" altLang="en-US"/>
            </a:p>
          </p:txBody>
        </p:sp>
      </p:grpSp>
      <p:sp>
        <p:nvSpPr>
          <p:cNvPr id="742624" name="Rectangle 224"/>
          <p:cNvSpPr>
            <a:spLocks noChangeArrowheads="1"/>
          </p:cNvSpPr>
          <p:nvPr/>
        </p:nvSpPr>
        <p:spPr bwMode="auto">
          <a:xfrm>
            <a:off x="885825" y="4833938"/>
            <a:ext cx="2017713" cy="1843087"/>
          </a:xfrm>
          <a:prstGeom prst="rect">
            <a:avLst/>
          </a:prstGeom>
          <a:noFill/>
          <a:ln w="50800">
            <a:solidFill>
              <a:schemeClr val="accent1"/>
            </a:solidFill>
            <a:miter lim="800000"/>
            <a:headEnd/>
            <a:tailEnd/>
          </a:ln>
          <a:effectLst/>
        </p:spPr>
        <p:txBody>
          <a:bodyPr wrap="none" anchor="ctr"/>
          <a:lstStyle/>
          <a:p>
            <a:endParaRPr lang="zh-CN" altLang="en-US"/>
          </a:p>
        </p:txBody>
      </p:sp>
      <p:sp>
        <p:nvSpPr>
          <p:cNvPr id="742625" name="Rectangle 225"/>
          <p:cNvSpPr>
            <a:spLocks noChangeArrowheads="1"/>
          </p:cNvSpPr>
          <p:nvPr/>
        </p:nvSpPr>
        <p:spPr bwMode="auto">
          <a:xfrm>
            <a:off x="2951163" y="4829175"/>
            <a:ext cx="2017712" cy="1843088"/>
          </a:xfrm>
          <a:prstGeom prst="rect">
            <a:avLst/>
          </a:prstGeom>
          <a:noFill/>
          <a:ln w="50800">
            <a:solidFill>
              <a:schemeClr val="accent1"/>
            </a:solidFill>
            <a:miter lim="800000"/>
            <a:headEnd/>
            <a:tailEnd/>
          </a:ln>
          <a:effectLst/>
        </p:spPr>
        <p:txBody>
          <a:bodyPr wrap="none" anchor="ctr"/>
          <a:lstStyle/>
          <a:p>
            <a:endParaRPr lang="zh-CN" altLang="en-US"/>
          </a:p>
        </p:txBody>
      </p:sp>
      <p:sp>
        <p:nvSpPr>
          <p:cNvPr id="742626" name="Rectangle 226"/>
          <p:cNvSpPr>
            <a:spLocks noChangeArrowheads="1"/>
          </p:cNvSpPr>
          <p:nvPr/>
        </p:nvSpPr>
        <p:spPr bwMode="auto">
          <a:xfrm>
            <a:off x="5008563" y="4829175"/>
            <a:ext cx="2017712" cy="1843088"/>
          </a:xfrm>
          <a:prstGeom prst="rect">
            <a:avLst/>
          </a:prstGeom>
          <a:noFill/>
          <a:ln w="50800">
            <a:solidFill>
              <a:schemeClr val="accent1"/>
            </a:solidFill>
            <a:miter lim="800000"/>
            <a:headEnd/>
            <a:tailEnd/>
          </a:ln>
          <a:effectLst/>
        </p:spPr>
        <p:txBody>
          <a:bodyPr wrap="none" anchor="ctr"/>
          <a:lstStyle/>
          <a:p>
            <a:endParaRPr lang="zh-CN" altLang="en-US"/>
          </a:p>
        </p:txBody>
      </p:sp>
      <p:sp>
        <p:nvSpPr>
          <p:cNvPr id="742627" name="Rectangle 227"/>
          <p:cNvSpPr>
            <a:spLocks noChangeArrowheads="1"/>
          </p:cNvSpPr>
          <p:nvPr/>
        </p:nvSpPr>
        <p:spPr bwMode="auto">
          <a:xfrm>
            <a:off x="7040563" y="4837113"/>
            <a:ext cx="2017712" cy="1843087"/>
          </a:xfrm>
          <a:prstGeom prst="rect">
            <a:avLst/>
          </a:prstGeom>
          <a:noFill/>
          <a:ln w="50800">
            <a:solidFill>
              <a:schemeClr val="accent1"/>
            </a:solidFill>
            <a:miter lim="800000"/>
            <a:headEnd/>
            <a:tailEnd/>
          </a:ln>
          <a:effectLst/>
        </p:spPr>
        <p:txBody>
          <a:bodyPr wrap="none" anchor="ctr"/>
          <a:lstStyle/>
          <a:p>
            <a:endParaRPr lang="zh-CN" altLang="en-US"/>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9"/>
          <p:cNvGrpSpPr>
            <a:grpSpLocks/>
          </p:cNvGrpSpPr>
          <p:nvPr/>
        </p:nvGrpSpPr>
        <p:grpSpPr bwMode="auto">
          <a:xfrm>
            <a:off x="100013" y="3540125"/>
            <a:ext cx="4343400" cy="3097213"/>
            <a:chOff x="96" y="2568"/>
            <a:chExt cx="2736" cy="1613"/>
          </a:xfrm>
        </p:grpSpPr>
        <p:sp>
          <p:nvSpPr>
            <p:cNvPr id="746539" name="Rectangle 64"/>
            <p:cNvSpPr>
              <a:spLocks noChangeArrowheads="1"/>
            </p:cNvSpPr>
            <p:nvPr/>
          </p:nvSpPr>
          <p:spPr bwMode="auto">
            <a:xfrm>
              <a:off x="2441"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03</a:t>
              </a:r>
            </a:p>
          </p:txBody>
        </p:sp>
        <p:sp>
          <p:nvSpPr>
            <p:cNvPr id="746540" name="Rectangle 65"/>
            <p:cNvSpPr>
              <a:spLocks noChangeArrowheads="1"/>
            </p:cNvSpPr>
            <p:nvPr/>
          </p:nvSpPr>
          <p:spPr bwMode="auto">
            <a:xfrm>
              <a:off x="2051" y="4000"/>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DF</a:t>
              </a:r>
            </a:p>
          </p:txBody>
        </p:sp>
        <p:sp>
          <p:nvSpPr>
            <p:cNvPr id="746541" name="Rectangle 66"/>
            <p:cNvSpPr>
              <a:spLocks noChangeArrowheads="1"/>
            </p:cNvSpPr>
            <p:nvPr/>
          </p:nvSpPr>
          <p:spPr bwMode="auto">
            <a:xfrm>
              <a:off x="1660"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C2</a:t>
              </a:r>
            </a:p>
          </p:txBody>
        </p:sp>
        <p:sp>
          <p:nvSpPr>
            <p:cNvPr id="746542" name="Rectangle 67"/>
            <p:cNvSpPr>
              <a:spLocks noChangeArrowheads="1"/>
            </p:cNvSpPr>
            <p:nvPr/>
          </p:nvSpPr>
          <p:spPr bwMode="auto">
            <a:xfrm>
              <a:off x="1268" y="4000"/>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746543" name="Rectangle 68"/>
            <p:cNvSpPr>
              <a:spLocks noChangeArrowheads="1"/>
            </p:cNvSpPr>
            <p:nvPr/>
          </p:nvSpPr>
          <p:spPr bwMode="auto">
            <a:xfrm>
              <a:off x="877"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544" name="Rectangle 69"/>
            <p:cNvSpPr>
              <a:spLocks noChangeArrowheads="1"/>
            </p:cNvSpPr>
            <p:nvPr/>
          </p:nvSpPr>
          <p:spPr bwMode="auto">
            <a:xfrm>
              <a:off x="487" y="4000"/>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16</a:t>
              </a:r>
            </a:p>
          </p:txBody>
        </p:sp>
        <p:sp>
          <p:nvSpPr>
            <p:cNvPr id="746545" name="Rectangle 70"/>
            <p:cNvSpPr>
              <a:spLocks noChangeArrowheads="1"/>
            </p:cNvSpPr>
            <p:nvPr/>
          </p:nvSpPr>
          <p:spPr bwMode="auto">
            <a:xfrm>
              <a:off x="96"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7</a:t>
              </a:r>
            </a:p>
          </p:txBody>
        </p:sp>
        <p:sp>
          <p:nvSpPr>
            <p:cNvPr id="746546" name="Rectangle 78"/>
            <p:cNvSpPr>
              <a:spLocks noChangeArrowheads="1"/>
            </p:cNvSpPr>
            <p:nvPr/>
          </p:nvSpPr>
          <p:spPr bwMode="auto">
            <a:xfrm>
              <a:off x="2441"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47" name="Rectangle 79"/>
            <p:cNvSpPr>
              <a:spLocks noChangeArrowheads="1"/>
            </p:cNvSpPr>
            <p:nvPr/>
          </p:nvSpPr>
          <p:spPr bwMode="auto">
            <a:xfrm>
              <a:off x="2051" y="3823"/>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48" name="Rectangle 80"/>
            <p:cNvSpPr>
              <a:spLocks noChangeArrowheads="1"/>
            </p:cNvSpPr>
            <p:nvPr/>
          </p:nvSpPr>
          <p:spPr bwMode="auto">
            <a:xfrm>
              <a:off x="1660"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49" name="Rectangle 81"/>
            <p:cNvSpPr>
              <a:spLocks noChangeArrowheads="1"/>
            </p:cNvSpPr>
            <p:nvPr/>
          </p:nvSpPr>
          <p:spPr bwMode="auto">
            <a:xfrm>
              <a:off x="1268" y="3823"/>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50" name="Rectangle 82"/>
            <p:cNvSpPr>
              <a:spLocks noChangeArrowheads="1"/>
            </p:cNvSpPr>
            <p:nvPr/>
          </p:nvSpPr>
          <p:spPr bwMode="auto">
            <a:xfrm>
              <a:off x="877"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551" name="Rectangle 83"/>
            <p:cNvSpPr>
              <a:spLocks noChangeArrowheads="1"/>
            </p:cNvSpPr>
            <p:nvPr/>
          </p:nvSpPr>
          <p:spPr bwMode="auto">
            <a:xfrm>
              <a:off x="487" y="3823"/>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31</a:t>
              </a:r>
            </a:p>
          </p:txBody>
        </p:sp>
        <p:sp>
          <p:nvSpPr>
            <p:cNvPr id="746552" name="Rectangle 84"/>
            <p:cNvSpPr>
              <a:spLocks noChangeArrowheads="1"/>
            </p:cNvSpPr>
            <p:nvPr/>
          </p:nvSpPr>
          <p:spPr bwMode="auto">
            <a:xfrm>
              <a:off x="96"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6</a:t>
              </a:r>
            </a:p>
          </p:txBody>
        </p:sp>
        <p:sp>
          <p:nvSpPr>
            <p:cNvPr id="746553" name="Rectangle 92"/>
            <p:cNvSpPr>
              <a:spLocks noChangeArrowheads="1"/>
            </p:cNvSpPr>
            <p:nvPr/>
          </p:nvSpPr>
          <p:spPr bwMode="auto">
            <a:xfrm>
              <a:off x="2441"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1D</a:t>
              </a:r>
            </a:p>
          </p:txBody>
        </p:sp>
        <p:sp>
          <p:nvSpPr>
            <p:cNvPr id="746554" name="Rectangle 93"/>
            <p:cNvSpPr>
              <a:spLocks noChangeArrowheads="1"/>
            </p:cNvSpPr>
            <p:nvPr/>
          </p:nvSpPr>
          <p:spPr bwMode="auto">
            <a:xfrm>
              <a:off x="2051" y="364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F0</a:t>
              </a:r>
            </a:p>
          </p:txBody>
        </p:sp>
        <p:sp>
          <p:nvSpPr>
            <p:cNvPr id="746555" name="Rectangle 94"/>
            <p:cNvSpPr>
              <a:spLocks noChangeArrowheads="1"/>
            </p:cNvSpPr>
            <p:nvPr/>
          </p:nvSpPr>
          <p:spPr bwMode="auto">
            <a:xfrm>
              <a:off x="1660"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72</a:t>
              </a:r>
            </a:p>
          </p:txBody>
        </p:sp>
        <p:sp>
          <p:nvSpPr>
            <p:cNvPr id="746556" name="Rectangle 95"/>
            <p:cNvSpPr>
              <a:spLocks noChangeArrowheads="1"/>
            </p:cNvSpPr>
            <p:nvPr/>
          </p:nvSpPr>
          <p:spPr bwMode="auto">
            <a:xfrm>
              <a:off x="1268" y="3646"/>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36</a:t>
              </a:r>
            </a:p>
          </p:txBody>
        </p:sp>
        <p:sp>
          <p:nvSpPr>
            <p:cNvPr id="746557" name="Rectangle 96"/>
            <p:cNvSpPr>
              <a:spLocks noChangeArrowheads="1"/>
            </p:cNvSpPr>
            <p:nvPr/>
          </p:nvSpPr>
          <p:spPr bwMode="auto">
            <a:xfrm>
              <a:off x="877"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558" name="Rectangle 97"/>
            <p:cNvSpPr>
              <a:spLocks noChangeArrowheads="1"/>
            </p:cNvSpPr>
            <p:nvPr/>
          </p:nvSpPr>
          <p:spPr bwMode="auto">
            <a:xfrm>
              <a:off x="487" y="364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0D</a:t>
              </a:r>
            </a:p>
          </p:txBody>
        </p:sp>
        <p:sp>
          <p:nvSpPr>
            <p:cNvPr id="746559" name="Rectangle 98"/>
            <p:cNvSpPr>
              <a:spLocks noChangeArrowheads="1"/>
            </p:cNvSpPr>
            <p:nvPr/>
          </p:nvSpPr>
          <p:spPr bwMode="auto">
            <a:xfrm>
              <a:off x="96"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5</a:t>
              </a:r>
            </a:p>
          </p:txBody>
        </p:sp>
        <p:sp>
          <p:nvSpPr>
            <p:cNvPr id="746560" name="Rectangle 106"/>
            <p:cNvSpPr>
              <a:spLocks noChangeArrowheads="1"/>
            </p:cNvSpPr>
            <p:nvPr/>
          </p:nvSpPr>
          <p:spPr bwMode="auto">
            <a:xfrm>
              <a:off x="2441"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09</a:t>
              </a:r>
            </a:p>
          </p:txBody>
        </p:sp>
        <p:sp>
          <p:nvSpPr>
            <p:cNvPr id="746561" name="Rectangle 107"/>
            <p:cNvSpPr>
              <a:spLocks noChangeArrowheads="1"/>
            </p:cNvSpPr>
            <p:nvPr/>
          </p:nvSpPr>
          <p:spPr bwMode="auto">
            <a:xfrm>
              <a:off x="2051" y="3453"/>
              <a:ext cx="390"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8F</a:t>
              </a:r>
            </a:p>
          </p:txBody>
        </p:sp>
        <p:sp>
          <p:nvSpPr>
            <p:cNvPr id="746562" name="Rectangle 108"/>
            <p:cNvSpPr>
              <a:spLocks noChangeArrowheads="1"/>
            </p:cNvSpPr>
            <p:nvPr/>
          </p:nvSpPr>
          <p:spPr bwMode="auto">
            <a:xfrm>
              <a:off x="1660"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6D</a:t>
              </a:r>
            </a:p>
          </p:txBody>
        </p:sp>
        <p:sp>
          <p:nvSpPr>
            <p:cNvPr id="746563" name="Rectangle 109"/>
            <p:cNvSpPr>
              <a:spLocks noChangeArrowheads="1"/>
            </p:cNvSpPr>
            <p:nvPr/>
          </p:nvSpPr>
          <p:spPr bwMode="auto">
            <a:xfrm>
              <a:off x="1268" y="3453"/>
              <a:ext cx="392"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43</a:t>
              </a:r>
            </a:p>
          </p:txBody>
        </p:sp>
        <p:sp>
          <p:nvSpPr>
            <p:cNvPr id="746564" name="Rectangle 110"/>
            <p:cNvSpPr>
              <a:spLocks noChangeArrowheads="1"/>
            </p:cNvSpPr>
            <p:nvPr/>
          </p:nvSpPr>
          <p:spPr bwMode="auto">
            <a:xfrm>
              <a:off x="877"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565" name="Rectangle 111"/>
            <p:cNvSpPr>
              <a:spLocks noChangeArrowheads="1"/>
            </p:cNvSpPr>
            <p:nvPr/>
          </p:nvSpPr>
          <p:spPr bwMode="auto">
            <a:xfrm>
              <a:off x="487" y="3453"/>
              <a:ext cx="390"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32</a:t>
              </a:r>
            </a:p>
          </p:txBody>
        </p:sp>
        <p:sp>
          <p:nvSpPr>
            <p:cNvPr id="746566" name="Rectangle 112"/>
            <p:cNvSpPr>
              <a:spLocks noChangeArrowheads="1"/>
            </p:cNvSpPr>
            <p:nvPr/>
          </p:nvSpPr>
          <p:spPr bwMode="auto">
            <a:xfrm>
              <a:off x="96"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4</a:t>
              </a:r>
            </a:p>
          </p:txBody>
        </p:sp>
        <p:sp>
          <p:nvSpPr>
            <p:cNvPr id="746567" name="Rectangle 120"/>
            <p:cNvSpPr>
              <a:spLocks noChangeArrowheads="1"/>
            </p:cNvSpPr>
            <p:nvPr/>
          </p:nvSpPr>
          <p:spPr bwMode="auto">
            <a:xfrm>
              <a:off x="2441"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68" name="Rectangle 121"/>
            <p:cNvSpPr>
              <a:spLocks noChangeArrowheads="1"/>
            </p:cNvSpPr>
            <p:nvPr/>
          </p:nvSpPr>
          <p:spPr bwMode="auto">
            <a:xfrm>
              <a:off x="2051" y="327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69" name="Rectangle 122"/>
            <p:cNvSpPr>
              <a:spLocks noChangeArrowheads="1"/>
            </p:cNvSpPr>
            <p:nvPr/>
          </p:nvSpPr>
          <p:spPr bwMode="auto">
            <a:xfrm>
              <a:off x="1660"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70" name="Rectangle 123"/>
            <p:cNvSpPr>
              <a:spLocks noChangeArrowheads="1"/>
            </p:cNvSpPr>
            <p:nvPr/>
          </p:nvSpPr>
          <p:spPr bwMode="auto">
            <a:xfrm>
              <a:off x="1268" y="3276"/>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71" name="Rectangle 124"/>
            <p:cNvSpPr>
              <a:spLocks noChangeArrowheads="1"/>
            </p:cNvSpPr>
            <p:nvPr/>
          </p:nvSpPr>
          <p:spPr bwMode="auto">
            <a:xfrm>
              <a:off x="877"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572" name="Rectangle 125"/>
            <p:cNvSpPr>
              <a:spLocks noChangeArrowheads="1"/>
            </p:cNvSpPr>
            <p:nvPr/>
          </p:nvSpPr>
          <p:spPr bwMode="auto">
            <a:xfrm>
              <a:off x="487" y="327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36</a:t>
              </a:r>
            </a:p>
          </p:txBody>
        </p:sp>
        <p:sp>
          <p:nvSpPr>
            <p:cNvPr id="746573" name="Rectangle 126"/>
            <p:cNvSpPr>
              <a:spLocks noChangeArrowheads="1"/>
            </p:cNvSpPr>
            <p:nvPr/>
          </p:nvSpPr>
          <p:spPr bwMode="auto">
            <a:xfrm>
              <a:off x="96"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3</a:t>
              </a:r>
            </a:p>
          </p:txBody>
        </p:sp>
        <p:sp>
          <p:nvSpPr>
            <p:cNvPr id="746574" name="Rectangle 134"/>
            <p:cNvSpPr>
              <a:spLocks noChangeArrowheads="1"/>
            </p:cNvSpPr>
            <p:nvPr/>
          </p:nvSpPr>
          <p:spPr bwMode="auto">
            <a:xfrm>
              <a:off x="2441"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08</a:t>
              </a:r>
            </a:p>
          </p:txBody>
        </p:sp>
        <p:sp>
          <p:nvSpPr>
            <p:cNvPr id="746575" name="Rectangle 135"/>
            <p:cNvSpPr>
              <a:spLocks noChangeArrowheads="1"/>
            </p:cNvSpPr>
            <p:nvPr/>
          </p:nvSpPr>
          <p:spPr bwMode="auto">
            <a:xfrm>
              <a:off x="2051" y="3099"/>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04</a:t>
              </a:r>
            </a:p>
          </p:txBody>
        </p:sp>
        <p:sp>
          <p:nvSpPr>
            <p:cNvPr id="746576" name="Rectangle 136"/>
            <p:cNvSpPr>
              <a:spLocks noChangeArrowheads="1"/>
            </p:cNvSpPr>
            <p:nvPr/>
          </p:nvSpPr>
          <p:spPr bwMode="auto">
            <a:xfrm>
              <a:off x="1660"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02</a:t>
              </a:r>
            </a:p>
          </p:txBody>
        </p:sp>
        <p:sp>
          <p:nvSpPr>
            <p:cNvPr id="746577" name="Rectangle 137"/>
            <p:cNvSpPr>
              <a:spLocks noChangeArrowheads="1"/>
            </p:cNvSpPr>
            <p:nvPr/>
          </p:nvSpPr>
          <p:spPr bwMode="auto">
            <a:xfrm>
              <a:off x="1268" y="3099"/>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00</a:t>
              </a:r>
            </a:p>
          </p:txBody>
        </p:sp>
        <p:sp>
          <p:nvSpPr>
            <p:cNvPr id="746578" name="Rectangle 138"/>
            <p:cNvSpPr>
              <a:spLocks noChangeArrowheads="1"/>
            </p:cNvSpPr>
            <p:nvPr/>
          </p:nvSpPr>
          <p:spPr bwMode="auto">
            <a:xfrm>
              <a:off x="877"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579" name="Rectangle 139"/>
            <p:cNvSpPr>
              <a:spLocks noChangeArrowheads="1"/>
            </p:cNvSpPr>
            <p:nvPr/>
          </p:nvSpPr>
          <p:spPr bwMode="auto">
            <a:xfrm>
              <a:off x="487" y="3099"/>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1B</a:t>
              </a:r>
            </a:p>
          </p:txBody>
        </p:sp>
        <p:sp>
          <p:nvSpPr>
            <p:cNvPr id="746580" name="Rectangle 140"/>
            <p:cNvSpPr>
              <a:spLocks noChangeArrowheads="1"/>
            </p:cNvSpPr>
            <p:nvPr/>
          </p:nvSpPr>
          <p:spPr bwMode="auto">
            <a:xfrm>
              <a:off x="96"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2</a:t>
              </a:r>
            </a:p>
          </p:txBody>
        </p:sp>
        <p:sp>
          <p:nvSpPr>
            <p:cNvPr id="746581" name="Rectangle 148"/>
            <p:cNvSpPr>
              <a:spLocks noChangeArrowheads="1"/>
            </p:cNvSpPr>
            <p:nvPr/>
          </p:nvSpPr>
          <p:spPr bwMode="auto">
            <a:xfrm>
              <a:off x="2441"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82" name="Rectangle 149"/>
            <p:cNvSpPr>
              <a:spLocks noChangeArrowheads="1"/>
            </p:cNvSpPr>
            <p:nvPr/>
          </p:nvSpPr>
          <p:spPr bwMode="auto">
            <a:xfrm>
              <a:off x="2051" y="2922"/>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83" name="Rectangle 150"/>
            <p:cNvSpPr>
              <a:spLocks noChangeArrowheads="1"/>
            </p:cNvSpPr>
            <p:nvPr/>
          </p:nvSpPr>
          <p:spPr bwMode="auto">
            <a:xfrm>
              <a:off x="1660"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84" name="Rectangle 151"/>
            <p:cNvSpPr>
              <a:spLocks noChangeArrowheads="1"/>
            </p:cNvSpPr>
            <p:nvPr/>
          </p:nvSpPr>
          <p:spPr bwMode="auto">
            <a:xfrm>
              <a:off x="1268" y="2922"/>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85" name="Rectangle 152"/>
            <p:cNvSpPr>
              <a:spLocks noChangeArrowheads="1"/>
            </p:cNvSpPr>
            <p:nvPr/>
          </p:nvSpPr>
          <p:spPr bwMode="auto">
            <a:xfrm>
              <a:off x="877"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586" name="Rectangle 153"/>
            <p:cNvSpPr>
              <a:spLocks noChangeArrowheads="1"/>
            </p:cNvSpPr>
            <p:nvPr/>
          </p:nvSpPr>
          <p:spPr bwMode="auto">
            <a:xfrm>
              <a:off x="487" y="2922"/>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15</a:t>
              </a:r>
            </a:p>
          </p:txBody>
        </p:sp>
        <p:sp>
          <p:nvSpPr>
            <p:cNvPr id="746587" name="Rectangle 154"/>
            <p:cNvSpPr>
              <a:spLocks noChangeArrowheads="1"/>
            </p:cNvSpPr>
            <p:nvPr/>
          </p:nvSpPr>
          <p:spPr bwMode="auto">
            <a:xfrm>
              <a:off x="96"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1</a:t>
              </a:r>
            </a:p>
          </p:txBody>
        </p:sp>
        <p:sp>
          <p:nvSpPr>
            <p:cNvPr id="746588" name="Rectangle 162"/>
            <p:cNvSpPr>
              <a:spLocks noChangeArrowheads="1"/>
            </p:cNvSpPr>
            <p:nvPr/>
          </p:nvSpPr>
          <p:spPr bwMode="auto">
            <a:xfrm>
              <a:off x="2441"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746589" name="Rectangle 163"/>
            <p:cNvSpPr>
              <a:spLocks noChangeArrowheads="1"/>
            </p:cNvSpPr>
            <p:nvPr/>
          </p:nvSpPr>
          <p:spPr bwMode="auto">
            <a:xfrm>
              <a:off x="2051" y="2745"/>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23</a:t>
              </a:r>
            </a:p>
          </p:txBody>
        </p:sp>
        <p:sp>
          <p:nvSpPr>
            <p:cNvPr id="746590" name="Rectangle 164"/>
            <p:cNvSpPr>
              <a:spLocks noChangeArrowheads="1"/>
            </p:cNvSpPr>
            <p:nvPr/>
          </p:nvSpPr>
          <p:spPr bwMode="auto">
            <a:xfrm>
              <a:off x="1660"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746591" name="Rectangle 165"/>
            <p:cNvSpPr>
              <a:spLocks noChangeArrowheads="1"/>
            </p:cNvSpPr>
            <p:nvPr/>
          </p:nvSpPr>
          <p:spPr bwMode="auto">
            <a:xfrm>
              <a:off x="1268" y="2745"/>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99</a:t>
              </a:r>
            </a:p>
          </p:txBody>
        </p:sp>
        <p:sp>
          <p:nvSpPr>
            <p:cNvPr id="746592" name="Rectangle 166"/>
            <p:cNvSpPr>
              <a:spLocks noChangeArrowheads="1"/>
            </p:cNvSpPr>
            <p:nvPr/>
          </p:nvSpPr>
          <p:spPr bwMode="auto">
            <a:xfrm>
              <a:off x="877"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593" name="Rectangle 167"/>
            <p:cNvSpPr>
              <a:spLocks noChangeArrowheads="1"/>
            </p:cNvSpPr>
            <p:nvPr/>
          </p:nvSpPr>
          <p:spPr bwMode="auto">
            <a:xfrm>
              <a:off x="487" y="2745"/>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19</a:t>
              </a:r>
            </a:p>
          </p:txBody>
        </p:sp>
        <p:sp>
          <p:nvSpPr>
            <p:cNvPr id="746594" name="Rectangle 168"/>
            <p:cNvSpPr>
              <a:spLocks noChangeArrowheads="1"/>
            </p:cNvSpPr>
            <p:nvPr/>
          </p:nvSpPr>
          <p:spPr bwMode="auto">
            <a:xfrm>
              <a:off x="96"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a:t>
              </a:r>
            </a:p>
          </p:txBody>
        </p:sp>
        <p:sp>
          <p:nvSpPr>
            <p:cNvPr id="37040" name="Rectangle 176"/>
            <p:cNvSpPr>
              <a:spLocks noChangeArrowheads="1"/>
            </p:cNvSpPr>
            <p:nvPr/>
          </p:nvSpPr>
          <p:spPr bwMode="auto">
            <a:xfrm>
              <a:off x="2441"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B3</a:t>
              </a:r>
            </a:p>
          </p:txBody>
        </p:sp>
        <p:sp>
          <p:nvSpPr>
            <p:cNvPr id="37041" name="Rectangle 177"/>
            <p:cNvSpPr>
              <a:spLocks noChangeArrowheads="1"/>
            </p:cNvSpPr>
            <p:nvPr/>
          </p:nvSpPr>
          <p:spPr bwMode="auto">
            <a:xfrm>
              <a:off x="2051" y="2568"/>
              <a:ext cx="390"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B2</a:t>
              </a:r>
            </a:p>
          </p:txBody>
        </p:sp>
        <p:sp>
          <p:nvSpPr>
            <p:cNvPr id="37042" name="Rectangle 178"/>
            <p:cNvSpPr>
              <a:spLocks noChangeArrowheads="1"/>
            </p:cNvSpPr>
            <p:nvPr/>
          </p:nvSpPr>
          <p:spPr bwMode="auto">
            <a:xfrm>
              <a:off x="1660"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B1</a:t>
              </a:r>
            </a:p>
          </p:txBody>
        </p:sp>
        <p:sp>
          <p:nvSpPr>
            <p:cNvPr id="37043" name="Rectangle 179"/>
            <p:cNvSpPr>
              <a:spLocks noChangeArrowheads="1"/>
            </p:cNvSpPr>
            <p:nvPr/>
          </p:nvSpPr>
          <p:spPr bwMode="auto">
            <a:xfrm>
              <a:off x="1268" y="2568"/>
              <a:ext cx="392"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B0</a:t>
              </a:r>
            </a:p>
          </p:txBody>
        </p:sp>
        <p:sp>
          <p:nvSpPr>
            <p:cNvPr id="37044" name="Rectangle 180"/>
            <p:cNvSpPr>
              <a:spLocks noChangeArrowheads="1"/>
            </p:cNvSpPr>
            <p:nvPr/>
          </p:nvSpPr>
          <p:spPr bwMode="auto">
            <a:xfrm>
              <a:off x="877"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V</a:t>
              </a:r>
            </a:p>
          </p:txBody>
        </p:sp>
        <p:sp>
          <p:nvSpPr>
            <p:cNvPr id="37045" name="Rectangle 181"/>
            <p:cNvSpPr>
              <a:spLocks noChangeArrowheads="1"/>
            </p:cNvSpPr>
            <p:nvPr/>
          </p:nvSpPr>
          <p:spPr bwMode="auto">
            <a:xfrm>
              <a:off x="487" y="2568"/>
              <a:ext cx="390"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Tag</a:t>
              </a:r>
            </a:p>
          </p:txBody>
        </p:sp>
        <p:sp>
          <p:nvSpPr>
            <p:cNvPr id="37046" name="Rectangle 182"/>
            <p:cNvSpPr>
              <a:spLocks noChangeArrowheads="1"/>
            </p:cNvSpPr>
            <p:nvPr/>
          </p:nvSpPr>
          <p:spPr bwMode="auto">
            <a:xfrm>
              <a:off x="96"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Idx</a:t>
              </a:r>
            </a:p>
          </p:txBody>
        </p:sp>
        <p:sp>
          <p:nvSpPr>
            <p:cNvPr id="746602" name="Line 183"/>
            <p:cNvSpPr>
              <a:spLocks noChangeShapeType="1"/>
            </p:cNvSpPr>
            <p:nvPr/>
          </p:nvSpPr>
          <p:spPr bwMode="auto">
            <a:xfrm>
              <a:off x="96" y="2745"/>
              <a:ext cx="2724" cy="1"/>
            </a:xfrm>
            <a:prstGeom prst="line">
              <a:avLst/>
            </a:prstGeom>
            <a:noFill/>
            <a:ln w="12600">
              <a:solidFill>
                <a:srgbClr val="000066"/>
              </a:solidFill>
              <a:miter lim="800000"/>
              <a:headEnd/>
              <a:tailEnd/>
            </a:ln>
          </p:spPr>
          <p:txBody>
            <a:bodyPr/>
            <a:lstStyle/>
            <a:p>
              <a:endParaRPr lang="zh-CN" altLang="en-US"/>
            </a:p>
          </p:txBody>
        </p:sp>
        <p:sp>
          <p:nvSpPr>
            <p:cNvPr id="746603" name="Line 184"/>
            <p:cNvSpPr>
              <a:spLocks noChangeShapeType="1"/>
            </p:cNvSpPr>
            <p:nvPr/>
          </p:nvSpPr>
          <p:spPr bwMode="auto">
            <a:xfrm>
              <a:off x="96" y="2922"/>
              <a:ext cx="2724" cy="1"/>
            </a:xfrm>
            <a:prstGeom prst="line">
              <a:avLst/>
            </a:prstGeom>
            <a:noFill/>
            <a:ln w="12600">
              <a:solidFill>
                <a:srgbClr val="000066"/>
              </a:solidFill>
              <a:miter lim="800000"/>
              <a:headEnd/>
              <a:tailEnd/>
            </a:ln>
          </p:spPr>
          <p:txBody>
            <a:bodyPr/>
            <a:lstStyle/>
            <a:p>
              <a:endParaRPr lang="zh-CN" altLang="en-US"/>
            </a:p>
          </p:txBody>
        </p:sp>
        <p:sp>
          <p:nvSpPr>
            <p:cNvPr id="746604" name="Line 185"/>
            <p:cNvSpPr>
              <a:spLocks noChangeShapeType="1"/>
            </p:cNvSpPr>
            <p:nvPr/>
          </p:nvSpPr>
          <p:spPr bwMode="auto">
            <a:xfrm>
              <a:off x="96" y="3099"/>
              <a:ext cx="2724" cy="1"/>
            </a:xfrm>
            <a:prstGeom prst="line">
              <a:avLst/>
            </a:prstGeom>
            <a:noFill/>
            <a:ln w="12600">
              <a:solidFill>
                <a:srgbClr val="000066"/>
              </a:solidFill>
              <a:miter lim="800000"/>
              <a:headEnd/>
              <a:tailEnd/>
            </a:ln>
          </p:spPr>
          <p:txBody>
            <a:bodyPr/>
            <a:lstStyle/>
            <a:p>
              <a:endParaRPr lang="zh-CN" altLang="en-US"/>
            </a:p>
          </p:txBody>
        </p:sp>
        <p:sp>
          <p:nvSpPr>
            <p:cNvPr id="746605" name="Line 186"/>
            <p:cNvSpPr>
              <a:spLocks noChangeShapeType="1"/>
            </p:cNvSpPr>
            <p:nvPr/>
          </p:nvSpPr>
          <p:spPr bwMode="auto">
            <a:xfrm>
              <a:off x="96" y="3276"/>
              <a:ext cx="2724" cy="1"/>
            </a:xfrm>
            <a:prstGeom prst="line">
              <a:avLst/>
            </a:prstGeom>
            <a:noFill/>
            <a:ln w="12600">
              <a:solidFill>
                <a:srgbClr val="000066"/>
              </a:solidFill>
              <a:miter lim="800000"/>
              <a:headEnd/>
              <a:tailEnd/>
            </a:ln>
          </p:spPr>
          <p:txBody>
            <a:bodyPr/>
            <a:lstStyle/>
            <a:p>
              <a:endParaRPr lang="zh-CN" altLang="en-US"/>
            </a:p>
          </p:txBody>
        </p:sp>
        <p:sp>
          <p:nvSpPr>
            <p:cNvPr id="746606" name="Line 187"/>
            <p:cNvSpPr>
              <a:spLocks noChangeShapeType="1"/>
            </p:cNvSpPr>
            <p:nvPr/>
          </p:nvSpPr>
          <p:spPr bwMode="auto">
            <a:xfrm>
              <a:off x="96" y="3455"/>
              <a:ext cx="2724" cy="1"/>
            </a:xfrm>
            <a:prstGeom prst="line">
              <a:avLst/>
            </a:prstGeom>
            <a:noFill/>
            <a:ln w="12600">
              <a:solidFill>
                <a:srgbClr val="000066"/>
              </a:solidFill>
              <a:miter lim="800000"/>
              <a:headEnd/>
              <a:tailEnd/>
            </a:ln>
          </p:spPr>
          <p:txBody>
            <a:bodyPr/>
            <a:lstStyle/>
            <a:p>
              <a:endParaRPr lang="zh-CN" altLang="en-US"/>
            </a:p>
          </p:txBody>
        </p:sp>
        <p:sp>
          <p:nvSpPr>
            <p:cNvPr id="746607" name="Line 188"/>
            <p:cNvSpPr>
              <a:spLocks noChangeShapeType="1"/>
            </p:cNvSpPr>
            <p:nvPr/>
          </p:nvSpPr>
          <p:spPr bwMode="auto">
            <a:xfrm>
              <a:off x="96" y="3646"/>
              <a:ext cx="2724" cy="1"/>
            </a:xfrm>
            <a:prstGeom prst="line">
              <a:avLst/>
            </a:prstGeom>
            <a:noFill/>
            <a:ln w="12600">
              <a:solidFill>
                <a:srgbClr val="000066"/>
              </a:solidFill>
              <a:miter lim="800000"/>
              <a:headEnd/>
              <a:tailEnd/>
            </a:ln>
          </p:spPr>
          <p:txBody>
            <a:bodyPr/>
            <a:lstStyle/>
            <a:p>
              <a:endParaRPr lang="zh-CN" altLang="en-US"/>
            </a:p>
          </p:txBody>
        </p:sp>
        <p:sp>
          <p:nvSpPr>
            <p:cNvPr id="746608" name="Line 189"/>
            <p:cNvSpPr>
              <a:spLocks noChangeShapeType="1"/>
            </p:cNvSpPr>
            <p:nvPr/>
          </p:nvSpPr>
          <p:spPr bwMode="auto">
            <a:xfrm>
              <a:off x="96" y="3823"/>
              <a:ext cx="2724" cy="1"/>
            </a:xfrm>
            <a:prstGeom prst="line">
              <a:avLst/>
            </a:prstGeom>
            <a:noFill/>
            <a:ln w="12600">
              <a:solidFill>
                <a:srgbClr val="000066"/>
              </a:solidFill>
              <a:miter lim="800000"/>
              <a:headEnd/>
              <a:tailEnd/>
            </a:ln>
          </p:spPr>
          <p:txBody>
            <a:bodyPr/>
            <a:lstStyle/>
            <a:p>
              <a:endParaRPr lang="zh-CN" altLang="en-US"/>
            </a:p>
          </p:txBody>
        </p:sp>
        <p:sp>
          <p:nvSpPr>
            <p:cNvPr id="746609" name="Line 190"/>
            <p:cNvSpPr>
              <a:spLocks noChangeShapeType="1"/>
            </p:cNvSpPr>
            <p:nvPr/>
          </p:nvSpPr>
          <p:spPr bwMode="auto">
            <a:xfrm>
              <a:off x="96" y="4000"/>
              <a:ext cx="2724" cy="1"/>
            </a:xfrm>
            <a:prstGeom prst="line">
              <a:avLst/>
            </a:prstGeom>
            <a:noFill/>
            <a:ln w="12600">
              <a:solidFill>
                <a:srgbClr val="000066"/>
              </a:solidFill>
              <a:miter lim="800000"/>
              <a:headEnd/>
              <a:tailEnd/>
            </a:ln>
          </p:spPr>
          <p:txBody>
            <a:bodyPr/>
            <a:lstStyle/>
            <a:p>
              <a:endParaRPr lang="zh-CN" altLang="en-US"/>
            </a:p>
          </p:txBody>
        </p:sp>
        <p:sp>
          <p:nvSpPr>
            <p:cNvPr id="746610" name="Line 191"/>
            <p:cNvSpPr>
              <a:spLocks noChangeShapeType="1"/>
            </p:cNvSpPr>
            <p:nvPr/>
          </p:nvSpPr>
          <p:spPr bwMode="auto">
            <a:xfrm>
              <a:off x="487" y="2568"/>
              <a:ext cx="1" cy="1609"/>
            </a:xfrm>
            <a:prstGeom prst="line">
              <a:avLst/>
            </a:prstGeom>
            <a:noFill/>
            <a:ln w="12600">
              <a:solidFill>
                <a:srgbClr val="000066"/>
              </a:solidFill>
              <a:miter lim="800000"/>
              <a:headEnd/>
              <a:tailEnd/>
            </a:ln>
          </p:spPr>
          <p:txBody>
            <a:bodyPr/>
            <a:lstStyle/>
            <a:p>
              <a:endParaRPr lang="zh-CN" altLang="en-US"/>
            </a:p>
          </p:txBody>
        </p:sp>
        <p:sp>
          <p:nvSpPr>
            <p:cNvPr id="746611" name="Line 192"/>
            <p:cNvSpPr>
              <a:spLocks noChangeShapeType="1"/>
            </p:cNvSpPr>
            <p:nvPr/>
          </p:nvSpPr>
          <p:spPr bwMode="auto">
            <a:xfrm>
              <a:off x="877" y="2568"/>
              <a:ext cx="1" cy="1609"/>
            </a:xfrm>
            <a:prstGeom prst="line">
              <a:avLst/>
            </a:prstGeom>
            <a:noFill/>
            <a:ln w="12600">
              <a:solidFill>
                <a:srgbClr val="000066"/>
              </a:solidFill>
              <a:miter lim="800000"/>
              <a:headEnd/>
              <a:tailEnd/>
            </a:ln>
          </p:spPr>
          <p:txBody>
            <a:bodyPr/>
            <a:lstStyle/>
            <a:p>
              <a:endParaRPr lang="zh-CN" altLang="en-US"/>
            </a:p>
          </p:txBody>
        </p:sp>
        <p:sp>
          <p:nvSpPr>
            <p:cNvPr id="746612" name="Line 193"/>
            <p:cNvSpPr>
              <a:spLocks noChangeShapeType="1"/>
            </p:cNvSpPr>
            <p:nvPr/>
          </p:nvSpPr>
          <p:spPr bwMode="auto">
            <a:xfrm>
              <a:off x="1268" y="2568"/>
              <a:ext cx="1" cy="1609"/>
            </a:xfrm>
            <a:prstGeom prst="line">
              <a:avLst/>
            </a:prstGeom>
            <a:noFill/>
            <a:ln w="12600">
              <a:solidFill>
                <a:srgbClr val="000066"/>
              </a:solidFill>
              <a:miter lim="800000"/>
              <a:headEnd/>
              <a:tailEnd/>
            </a:ln>
          </p:spPr>
          <p:txBody>
            <a:bodyPr/>
            <a:lstStyle/>
            <a:p>
              <a:endParaRPr lang="zh-CN" altLang="en-US"/>
            </a:p>
          </p:txBody>
        </p:sp>
        <p:sp>
          <p:nvSpPr>
            <p:cNvPr id="746613" name="Line 194"/>
            <p:cNvSpPr>
              <a:spLocks noChangeShapeType="1"/>
            </p:cNvSpPr>
            <p:nvPr/>
          </p:nvSpPr>
          <p:spPr bwMode="auto">
            <a:xfrm>
              <a:off x="1660" y="2568"/>
              <a:ext cx="1" cy="1609"/>
            </a:xfrm>
            <a:prstGeom prst="line">
              <a:avLst/>
            </a:prstGeom>
            <a:noFill/>
            <a:ln w="12600">
              <a:solidFill>
                <a:srgbClr val="000066"/>
              </a:solidFill>
              <a:miter lim="800000"/>
              <a:headEnd/>
              <a:tailEnd/>
            </a:ln>
          </p:spPr>
          <p:txBody>
            <a:bodyPr/>
            <a:lstStyle/>
            <a:p>
              <a:endParaRPr lang="zh-CN" altLang="en-US"/>
            </a:p>
          </p:txBody>
        </p:sp>
        <p:sp>
          <p:nvSpPr>
            <p:cNvPr id="746614" name="Line 195"/>
            <p:cNvSpPr>
              <a:spLocks noChangeShapeType="1"/>
            </p:cNvSpPr>
            <p:nvPr/>
          </p:nvSpPr>
          <p:spPr bwMode="auto">
            <a:xfrm>
              <a:off x="2051" y="2568"/>
              <a:ext cx="1" cy="1609"/>
            </a:xfrm>
            <a:prstGeom prst="line">
              <a:avLst/>
            </a:prstGeom>
            <a:noFill/>
            <a:ln w="12600">
              <a:solidFill>
                <a:srgbClr val="000066"/>
              </a:solidFill>
              <a:miter lim="800000"/>
              <a:headEnd/>
              <a:tailEnd/>
            </a:ln>
          </p:spPr>
          <p:txBody>
            <a:bodyPr/>
            <a:lstStyle/>
            <a:p>
              <a:endParaRPr lang="zh-CN" altLang="en-US"/>
            </a:p>
          </p:txBody>
        </p:sp>
        <p:sp>
          <p:nvSpPr>
            <p:cNvPr id="746615" name="Line 196"/>
            <p:cNvSpPr>
              <a:spLocks noChangeShapeType="1"/>
            </p:cNvSpPr>
            <p:nvPr/>
          </p:nvSpPr>
          <p:spPr bwMode="auto">
            <a:xfrm>
              <a:off x="2441" y="2568"/>
              <a:ext cx="1" cy="1609"/>
            </a:xfrm>
            <a:prstGeom prst="line">
              <a:avLst/>
            </a:prstGeom>
            <a:noFill/>
            <a:ln w="12600">
              <a:solidFill>
                <a:srgbClr val="000066"/>
              </a:solidFill>
              <a:miter lim="800000"/>
              <a:headEnd/>
              <a:tailEnd/>
            </a:ln>
          </p:spPr>
          <p:txBody>
            <a:bodyPr/>
            <a:lstStyle/>
            <a:p>
              <a:endParaRPr lang="zh-CN" altLang="en-US"/>
            </a:p>
          </p:txBody>
        </p:sp>
        <p:sp>
          <p:nvSpPr>
            <p:cNvPr id="746616" name="Line 203"/>
            <p:cNvSpPr>
              <a:spLocks noChangeShapeType="1"/>
            </p:cNvSpPr>
            <p:nvPr/>
          </p:nvSpPr>
          <p:spPr bwMode="auto">
            <a:xfrm>
              <a:off x="96" y="2568"/>
              <a:ext cx="1" cy="1609"/>
            </a:xfrm>
            <a:prstGeom prst="line">
              <a:avLst/>
            </a:prstGeom>
            <a:noFill/>
            <a:ln w="28575">
              <a:solidFill>
                <a:srgbClr val="000066"/>
              </a:solidFill>
              <a:miter lim="800000"/>
              <a:headEnd/>
              <a:tailEnd/>
            </a:ln>
          </p:spPr>
          <p:txBody>
            <a:bodyPr/>
            <a:lstStyle/>
            <a:p>
              <a:endParaRPr lang="zh-CN" altLang="en-US"/>
            </a:p>
          </p:txBody>
        </p:sp>
        <p:sp>
          <p:nvSpPr>
            <p:cNvPr id="746617" name="Line 205"/>
            <p:cNvSpPr>
              <a:spLocks noChangeShapeType="1"/>
            </p:cNvSpPr>
            <p:nvPr/>
          </p:nvSpPr>
          <p:spPr bwMode="auto">
            <a:xfrm>
              <a:off x="96" y="2568"/>
              <a:ext cx="2724" cy="1"/>
            </a:xfrm>
            <a:prstGeom prst="line">
              <a:avLst/>
            </a:prstGeom>
            <a:noFill/>
            <a:ln w="28575">
              <a:solidFill>
                <a:srgbClr val="000066"/>
              </a:solidFill>
              <a:miter lim="800000"/>
              <a:headEnd/>
              <a:tailEnd/>
            </a:ln>
          </p:spPr>
          <p:txBody>
            <a:bodyPr/>
            <a:lstStyle/>
            <a:p>
              <a:endParaRPr lang="zh-CN" altLang="en-US"/>
            </a:p>
          </p:txBody>
        </p:sp>
        <p:sp>
          <p:nvSpPr>
            <p:cNvPr id="746618" name="Line 207"/>
            <p:cNvSpPr>
              <a:spLocks noChangeShapeType="1"/>
            </p:cNvSpPr>
            <p:nvPr/>
          </p:nvSpPr>
          <p:spPr bwMode="auto">
            <a:xfrm>
              <a:off x="96" y="4177"/>
              <a:ext cx="2724" cy="1"/>
            </a:xfrm>
            <a:prstGeom prst="line">
              <a:avLst/>
            </a:prstGeom>
            <a:noFill/>
            <a:ln w="28575">
              <a:solidFill>
                <a:srgbClr val="000066"/>
              </a:solidFill>
              <a:miter lim="800000"/>
              <a:headEnd/>
              <a:tailEnd/>
            </a:ln>
          </p:spPr>
          <p:txBody>
            <a:bodyPr/>
            <a:lstStyle/>
            <a:p>
              <a:endParaRPr lang="zh-CN" altLang="en-US"/>
            </a:p>
          </p:txBody>
        </p:sp>
        <p:sp>
          <p:nvSpPr>
            <p:cNvPr id="746619" name="Line 203"/>
            <p:cNvSpPr>
              <a:spLocks noChangeShapeType="1"/>
            </p:cNvSpPr>
            <p:nvPr/>
          </p:nvSpPr>
          <p:spPr bwMode="auto">
            <a:xfrm>
              <a:off x="2827" y="2572"/>
              <a:ext cx="1" cy="1609"/>
            </a:xfrm>
            <a:prstGeom prst="line">
              <a:avLst/>
            </a:prstGeom>
            <a:noFill/>
            <a:ln w="28575">
              <a:solidFill>
                <a:srgbClr val="000066"/>
              </a:solidFill>
              <a:miter lim="800000"/>
              <a:headEnd/>
              <a:tailEnd/>
            </a:ln>
          </p:spPr>
          <p:txBody>
            <a:bodyPr/>
            <a:lstStyle/>
            <a:p>
              <a:endParaRPr lang="zh-CN" altLang="en-US"/>
            </a:p>
          </p:txBody>
        </p:sp>
      </p:grpSp>
      <p:grpSp>
        <p:nvGrpSpPr>
          <p:cNvPr id="3" name="Group 208"/>
          <p:cNvGrpSpPr>
            <a:grpSpLocks/>
          </p:cNvGrpSpPr>
          <p:nvPr/>
        </p:nvGrpSpPr>
        <p:grpSpPr bwMode="auto">
          <a:xfrm>
            <a:off x="376238" y="1697038"/>
            <a:ext cx="7985125" cy="1574800"/>
            <a:chOff x="90" y="1171"/>
            <a:chExt cx="4564" cy="1047"/>
          </a:xfrm>
        </p:grpSpPr>
        <p:sp>
          <p:nvSpPr>
            <p:cNvPr id="746500" name="Rectangle 6"/>
            <p:cNvSpPr>
              <a:spLocks noChangeArrowheads="1"/>
            </p:cNvSpPr>
            <p:nvPr/>
          </p:nvSpPr>
          <p:spPr bwMode="auto">
            <a:xfrm>
              <a:off x="90" y="1663"/>
              <a:ext cx="379" cy="290"/>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6501" name="Rectangle 7"/>
            <p:cNvSpPr>
              <a:spLocks noChangeArrowheads="1"/>
            </p:cNvSpPr>
            <p:nvPr/>
          </p:nvSpPr>
          <p:spPr bwMode="auto">
            <a:xfrm>
              <a:off x="90"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746502" name="Rectangle 9"/>
            <p:cNvSpPr>
              <a:spLocks noChangeArrowheads="1"/>
            </p:cNvSpPr>
            <p:nvPr/>
          </p:nvSpPr>
          <p:spPr bwMode="auto">
            <a:xfrm>
              <a:off x="469" y="1663"/>
              <a:ext cx="379" cy="290"/>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6503" name="Rectangle 10"/>
            <p:cNvSpPr>
              <a:spLocks noChangeArrowheads="1"/>
            </p:cNvSpPr>
            <p:nvPr/>
          </p:nvSpPr>
          <p:spPr bwMode="auto">
            <a:xfrm>
              <a:off x="469"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10</a:t>
              </a:r>
            </a:p>
          </p:txBody>
        </p:sp>
        <p:sp>
          <p:nvSpPr>
            <p:cNvPr id="746504" name="Rectangle 12"/>
            <p:cNvSpPr>
              <a:spLocks noChangeArrowheads="1"/>
            </p:cNvSpPr>
            <p:nvPr/>
          </p:nvSpPr>
          <p:spPr bwMode="auto">
            <a:xfrm>
              <a:off x="848" y="1663"/>
              <a:ext cx="379" cy="290"/>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6505" name="Rectangle 13"/>
            <p:cNvSpPr>
              <a:spLocks noChangeArrowheads="1"/>
            </p:cNvSpPr>
            <p:nvPr/>
          </p:nvSpPr>
          <p:spPr bwMode="auto">
            <a:xfrm>
              <a:off x="848"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a:t>
              </a:r>
            </a:p>
          </p:txBody>
        </p:sp>
        <p:sp>
          <p:nvSpPr>
            <p:cNvPr id="746506" name="Rectangle 15"/>
            <p:cNvSpPr>
              <a:spLocks noChangeArrowheads="1"/>
            </p:cNvSpPr>
            <p:nvPr/>
          </p:nvSpPr>
          <p:spPr bwMode="auto">
            <a:xfrm>
              <a:off x="1227" y="1663"/>
              <a:ext cx="380" cy="290"/>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6507" name="Rectangle 16"/>
            <p:cNvSpPr>
              <a:spLocks noChangeArrowheads="1"/>
            </p:cNvSpPr>
            <p:nvPr/>
          </p:nvSpPr>
          <p:spPr bwMode="auto">
            <a:xfrm>
              <a:off x="1227" y="1373"/>
              <a:ext cx="380"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a:t>
              </a:r>
            </a:p>
          </p:txBody>
        </p:sp>
        <p:sp>
          <p:nvSpPr>
            <p:cNvPr id="746508" name="Rectangle 18"/>
            <p:cNvSpPr>
              <a:spLocks noChangeArrowheads="1"/>
            </p:cNvSpPr>
            <p:nvPr/>
          </p:nvSpPr>
          <p:spPr bwMode="auto">
            <a:xfrm>
              <a:off x="1607" y="1663"/>
              <a:ext cx="379" cy="290"/>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6509" name="Rectangle 19"/>
            <p:cNvSpPr>
              <a:spLocks noChangeArrowheads="1"/>
            </p:cNvSpPr>
            <p:nvPr/>
          </p:nvSpPr>
          <p:spPr bwMode="auto">
            <a:xfrm>
              <a:off x="1607"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7</a:t>
              </a:r>
            </a:p>
          </p:txBody>
        </p:sp>
        <p:sp>
          <p:nvSpPr>
            <p:cNvPr id="746510" name="Rectangle 21"/>
            <p:cNvSpPr>
              <a:spLocks noChangeArrowheads="1"/>
            </p:cNvSpPr>
            <p:nvPr/>
          </p:nvSpPr>
          <p:spPr bwMode="auto">
            <a:xfrm>
              <a:off x="1986" y="1663"/>
              <a:ext cx="379" cy="290"/>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6511" name="Rectangle 22"/>
            <p:cNvSpPr>
              <a:spLocks noChangeArrowheads="1"/>
            </p:cNvSpPr>
            <p:nvPr/>
          </p:nvSpPr>
          <p:spPr bwMode="auto">
            <a:xfrm>
              <a:off x="1986"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6</a:t>
              </a:r>
            </a:p>
          </p:txBody>
        </p:sp>
        <p:sp>
          <p:nvSpPr>
            <p:cNvPr id="36888" name="Rectangle 24"/>
            <p:cNvSpPr>
              <a:spLocks noChangeArrowheads="1"/>
            </p:cNvSpPr>
            <p:nvPr/>
          </p:nvSpPr>
          <p:spPr bwMode="auto">
            <a:xfrm>
              <a:off x="2365" y="1663"/>
              <a:ext cx="379" cy="29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6513" name="Rectangle 25"/>
            <p:cNvSpPr>
              <a:spLocks noChangeArrowheads="1"/>
            </p:cNvSpPr>
            <p:nvPr/>
          </p:nvSpPr>
          <p:spPr bwMode="auto">
            <a:xfrm>
              <a:off x="2365"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5</a:t>
              </a:r>
            </a:p>
          </p:txBody>
        </p:sp>
        <p:sp>
          <p:nvSpPr>
            <p:cNvPr id="36891" name="Rectangle 27"/>
            <p:cNvSpPr>
              <a:spLocks noChangeArrowheads="1"/>
            </p:cNvSpPr>
            <p:nvPr/>
          </p:nvSpPr>
          <p:spPr bwMode="auto">
            <a:xfrm>
              <a:off x="2744" y="1663"/>
              <a:ext cx="379" cy="29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6515" name="Rectangle 28"/>
            <p:cNvSpPr>
              <a:spLocks noChangeArrowheads="1"/>
            </p:cNvSpPr>
            <p:nvPr/>
          </p:nvSpPr>
          <p:spPr bwMode="auto">
            <a:xfrm>
              <a:off x="2744"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4</a:t>
              </a:r>
            </a:p>
          </p:txBody>
        </p:sp>
        <p:sp>
          <p:nvSpPr>
            <p:cNvPr id="36894" name="Rectangle 30"/>
            <p:cNvSpPr>
              <a:spLocks noChangeArrowheads="1"/>
            </p:cNvSpPr>
            <p:nvPr/>
          </p:nvSpPr>
          <p:spPr bwMode="auto">
            <a:xfrm>
              <a:off x="3123" y="1663"/>
              <a:ext cx="378" cy="29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6517" name="Rectangle 31"/>
            <p:cNvSpPr>
              <a:spLocks noChangeArrowheads="1"/>
            </p:cNvSpPr>
            <p:nvPr/>
          </p:nvSpPr>
          <p:spPr bwMode="auto">
            <a:xfrm>
              <a:off x="3123"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a:t>
              </a:r>
            </a:p>
          </p:txBody>
        </p:sp>
        <p:sp>
          <p:nvSpPr>
            <p:cNvPr id="36897" name="Rectangle 33"/>
            <p:cNvSpPr>
              <a:spLocks noChangeArrowheads="1"/>
            </p:cNvSpPr>
            <p:nvPr/>
          </p:nvSpPr>
          <p:spPr bwMode="auto">
            <a:xfrm>
              <a:off x="3502" y="1663"/>
              <a:ext cx="380" cy="29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6519" name="Rectangle 34"/>
            <p:cNvSpPr>
              <a:spLocks noChangeArrowheads="1"/>
            </p:cNvSpPr>
            <p:nvPr/>
          </p:nvSpPr>
          <p:spPr bwMode="auto">
            <a:xfrm>
              <a:off x="3502" y="1373"/>
              <a:ext cx="380"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a:t>
              </a:r>
            </a:p>
          </p:txBody>
        </p:sp>
        <p:sp>
          <p:nvSpPr>
            <p:cNvPr id="36900" name="Rectangle 36"/>
            <p:cNvSpPr>
              <a:spLocks noChangeArrowheads="1"/>
            </p:cNvSpPr>
            <p:nvPr/>
          </p:nvSpPr>
          <p:spPr bwMode="auto">
            <a:xfrm>
              <a:off x="3882" y="1663"/>
              <a:ext cx="379" cy="290"/>
            </a:xfrm>
            <a:prstGeom prst="rect">
              <a:avLst/>
            </a:prstGeom>
            <a:solidFill>
              <a:schemeClr val="accent2">
                <a:lumMod val="40000"/>
                <a:lumOff val="6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6521" name="Rectangle 37"/>
            <p:cNvSpPr>
              <a:spLocks noChangeArrowheads="1"/>
            </p:cNvSpPr>
            <p:nvPr/>
          </p:nvSpPr>
          <p:spPr bwMode="auto">
            <a:xfrm>
              <a:off x="3882"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36903" name="Rectangle 39"/>
            <p:cNvSpPr>
              <a:spLocks noChangeArrowheads="1"/>
            </p:cNvSpPr>
            <p:nvPr/>
          </p:nvSpPr>
          <p:spPr bwMode="auto">
            <a:xfrm>
              <a:off x="4261" y="1663"/>
              <a:ext cx="379" cy="290"/>
            </a:xfrm>
            <a:prstGeom prst="rect">
              <a:avLst/>
            </a:prstGeom>
            <a:solidFill>
              <a:schemeClr val="accent2">
                <a:lumMod val="40000"/>
                <a:lumOff val="6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6523" name="Rectangle 40"/>
            <p:cNvSpPr>
              <a:spLocks noChangeArrowheads="1"/>
            </p:cNvSpPr>
            <p:nvPr/>
          </p:nvSpPr>
          <p:spPr bwMode="auto">
            <a:xfrm>
              <a:off x="4261"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grpSp>
          <p:nvGrpSpPr>
            <p:cNvPr id="4" name="Group 41"/>
            <p:cNvGrpSpPr>
              <a:grpSpLocks/>
            </p:cNvGrpSpPr>
            <p:nvPr/>
          </p:nvGrpSpPr>
          <p:grpSpPr bwMode="auto">
            <a:xfrm>
              <a:off x="2379" y="1998"/>
              <a:ext cx="2275" cy="220"/>
              <a:chOff x="2931" y="2156"/>
              <a:chExt cx="1842" cy="146"/>
            </a:xfrm>
          </p:grpSpPr>
          <p:sp>
            <p:nvSpPr>
              <p:cNvPr id="746525" name="Line 42"/>
              <p:cNvSpPr>
                <a:spLocks noChangeShapeType="1"/>
              </p:cNvSpPr>
              <p:nvPr/>
            </p:nvSpPr>
            <p:spPr bwMode="auto">
              <a:xfrm>
                <a:off x="2931" y="2247"/>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6526" name="Text Box 43"/>
              <p:cNvSpPr txBox="1">
                <a:spLocks noChangeArrowheads="1"/>
              </p:cNvSpPr>
              <p:nvPr/>
            </p:nvSpPr>
            <p:spPr bwMode="auto">
              <a:xfrm>
                <a:off x="3638" y="2156"/>
                <a:ext cx="310" cy="146"/>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PPO</a:t>
                </a:r>
              </a:p>
            </p:txBody>
          </p:sp>
        </p:grpSp>
        <p:grpSp>
          <p:nvGrpSpPr>
            <p:cNvPr id="5" name="Group 44"/>
            <p:cNvGrpSpPr>
              <a:grpSpLocks/>
            </p:cNvGrpSpPr>
            <p:nvPr/>
          </p:nvGrpSpPr>
          <p:grpSpPr bwMode="auto">
            <a:xfrm>
              <a:off x="126" y="1998"/>
              <a:ext cx="2275" cy="220"/>
              <a:chOff x="1107" y="2156"/>
              <a:chExt cx="1842" cy="146"/>
            </a:xfrm>
          </p:grpSpPr>
          <p:sp>
            <p:nvSpPr>
              <p:cNvPr id="746528" name="Line 45"/>
              <p:cNvSpPr>
                <a:spLocks noChangeShapeType="1"/>
              </p:cNvSpPr>
              <p:nvPr/>
            </p:nvSpPr>
            <p:spPr bwMode="auto">
              <a:xfrm>
                <a:off x="1107" y="2247"/>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6529" name="Text Box 46"/>
              <p:cNvSpPr txBox="1">
                <a:spLocks noChangeArrowheads="1"/>
              </p:cNvSpPr>
              <p:nvPr/>
            </p:nvSpPr>
            <p:spPr bwMode="auto">
              <a:xfrm>
                <a:off x="1814" y="2156"/>
                <a:ext cx="313" cy="146"/>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PPN</a:t>
                </a:r>
              </a:p>
            </p:txBody>
          </p:sp>
        </p:grpSp>
        <p:grpSp>
          <p:nvGrpSpPr>
            <p:cNvPr id="6" name="Group 47"/>
            <p:cNvGrpSpPr>
              <a:grpSpLocks/>
            </p:cNvGrpSpPr>
            <p:nvPr/>
          </p:nvGrpSpPr>
          <p:grpSpPr bwMode="auto">
            <a:xfrm>
              <a:off x="3859" y="1179"/>
              <a:ext cx="772" cy="220"/>
              <a:chOff x="4130" y="1501"/>
              <a:chExt cx="625" cy="146"/>
            </a:xfrm>
          </p:grpSpPr>
          <p:sp>
            <p:nvSpPr>
              <p:cNvPr id="746531" name="Line 48"/>
              <p:cNvSpPr>
                <a:spLocks noChangeShapeType="1"/>
              </p:cNvSpPr>
              <p:nvPr/>
            </p:nvSpPr>
            <p:spPr bwMode="auto">
              <a:xfrm>
                <a:off x="4130" y="1579"/>
                <a:ext cx="625"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6532" name="Text Box 49"/>
              <p:cNvSpPr txBox="1">
                <a:spLocks noChangeArrowheads="1"/>
              </p:cNvSpPr>
              <p:nvPr/>
            </p:nvSpPr>
            <p:spPr bwMode="auto">
              <a:xfrm>
                <a:off x="4330" y="1501"/>
                <a:ext cx="242" cy="146"/>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CO</a:t>
                </a:r>
              </a:p>
            </p:txBody>
          </p:sp>
        </p:grpSp>
        <p:grpSp>
          <p:nvGrpSpPr>
            <p:cNvPr id="7" name="Group 50"/>
            <p:cNvGrpSpPr>
              <a:grpSpLocks/>
            </p:cNvGrpSpPr>
            <p:nvPr/>
          </p:nvGrpSpPr>
          <p:grpSpPr bwMode="auto">
            <a:xfrm>
              <a:off x="2359" y="1176"/>
              <a:ext cx="1499" cy="220"/>
              <a:chOff x="2920" y="1488"/>
              <a:chExt cx="1214" cy="146"/>
            </a:xfrm>
          </p:grpSpPr>
          <p:sp>
            <p:nvSpPr>
              <p:cNvPr id="746534" name="Line 51"/>
              <p:cNvSpPr>
                <a:spLocks noChangeShapeType="1"/>
              </p:cNvSpPr>
              <p:nvPr/>
            </p:nvSpPr>
            <p:spPr bwMode="auto">
              <a:xfrm>
                <a:off x="2920" y="1566"/>
                <a:ext cx="1214"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6535" name="Text Box 52"/>
              <p:cNvSpPr txBox="1">
                <a:spLocks noChangeArrowheads="1"/>
              </p:cNvSpPr>
              <p:nvPr/>
            </p:nvSpPr>
            <p:spPr bwMode="auto">
              <a:xfrm>
                <a:off x="3473" y="1488"/>
                <a:ext cx="191" cy="146"/>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CI</a:t>
                </a:r>
              </a:p>
            </p:txBody>
          </p:sp>
        </p:grpSp>
        <p:grpSp>
          <p:nvGrpSpPr>
            <p:cNvPr id="8" name="Group 53"/>
            <p:cNvGrpSpPr>
              <a:grpSpLocks/>
            </p:cNvGrpSpPr>
            <p:nvPr/>
          </p:nvGrpSpPr>
          <p:grpSpPr bwMode="auto">
            <a:xfrm>
              <a:off x="90" y="1171"/>
              <a:ext cx="2252" cy="220"/>
              <a:chOff x="1078" y="1501"/>
              <a:chExt cx="1823" cy="145"/>
            </a:xfrm>
          </p:grpSpPr>
          <p:sp>
            <p:nvSpPr>
              <p:cNvPr id="746537" name="Line 54"/>
              <p:cNvSpPr>
                <a:spLocks noChangeShapeType="1"/>
              </p:cNvSpPr>
              <p:nvPr/>
            </p:nvSpPr>
            <p:spPr bwMode="auto">
              <a:xfrm>
                <a:off x="1078" y="1579"/>
                <a:ext cx="1823"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6538" name="Text Box 55"/>
              <p:cNvSpPr txBox="1">
                <a:spLocks noChangeArrowheads="1"/>
              </p:cNvSpPr>
              <p:nvPr/>
            </p:nvSpPr>
            <p:spPr bwMode="auto">
              <a:xfrm>
                <a:off x="1942" y="1501"/>
                <a:ext cx="222" cy="145"/>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CT</a:t>
                </a:r>
              </a:p>
            </p:txBody>
          </p:sp>
        </p:grpSp>
      </p:grpSp>
      <p:sp>
        <p:nvSpPr>
          <p:cNvPr id="746701" name="Rectangle 1"/>
          <p:cNvSpPr>
            <a:spLocks noChangeArrowheads="1"/>
          </p:cNvSpPr>
          <p:nvPr/>
        </p:nvSpPr>
        <p:spPr bwMode="auto">
          <a:xfrm>
            <a:off x="431800" y="119063"/>
            <a:ext cx="8110538" cy="569912"/>
          </a:xfrm>
          <a:prstGeom prst="rect">
            <a:avLst/>
          </a:prstGeom>
          <a:noFill/>
          <a:ln w="12700">
            <a:noFill/>
            <a:miter lim="800000"/>
            <a:headEnd/>
            <a:tailEnd/>
          </a:ln>
          <a:effectLst/>
        </p:spPr>
        <p:txBody>
          <a:bodyPr anchor="ctr">
            <a:spAutoFit/>
          </a:bodyPr>
          <a:lstStyle/>
          <a:p>
            <a:pPr marL="119063" indent="-119063" algn="ct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3600" b="1">
                <a:solidFill>
                  <a:srgbClr val="CC3300"/>
                </a:solidFill>
                <a:ea typeface="黑体" pitchFamily="49" charset="-122"/>
              </a:rPr>
              <a:t>一个简化的存储系统举例（续）</a:t>
            </a:r>
            <a:endParaRPr lang="en-GB" altLang="zh-CN" sz="3600" b="1">
              <a:solidFill>
                <a:srgbClr val="CC3300"/>
              </a:solidFill>
              <a:ea typeface="黑体" pitchFamily="49" charset="-122"/>
            </a:endParaRPr>
          </a:p>
        </p:txBody>
      </p:sp>
      <p:sp>
        <p:nvSpPr>
          <p:cNvPr id="746702" name="Rectangle 206"/>
          <p:cNvSpPr>
            <a:spLocks noChangeArrowheads="1"/>
          </p:cNvSpPr>
          <p:nvPr/>
        </p:nvSpPr>
        <p:spPr bwMode="auto">
          <a:xfrm>
            <a:off x="301625" y="830263"/>
            <a:ext cx="8520113" cy="701675"/>
          </a:xfrm>
          <a:prstGeom prst="rect">
            <a:avLst/>
          </a:prstGeom>
          <a:noFill/>
          <a:ln w="50800">
            <a:noFill/>
            <a:miter lim="800000"/>
            <a:headEnd/>
            <a:tailEnd/>
          </a:ln>
          <a:effectLst/>
        </p:spPr>
        <p:txBody>
          <a:bodyPr>
            <a:spAutoFit/>
          </a:bodyPr>
          <a:lstStyle/>
          <a:p>
            <a:pPr>
              <a:spcBef>
                <a:spcPct val="35000"/>
              </a:spcBef>
              <a:buSzPct val="100000"/>
            </a:pPr>
            <a:r>
              <a:rPr lang="zh-CN" altLang="en-GB" sz="2000" b="1">
                <a:latin typeface="微软雅黑" pitchFamily="34" charset="-122"/>
                <a:ea typeface="微软雅黑" pitchFamily="34" charset="-122"/>
              </a:rPr>
              <a:t>假定</a:t>
            </a:r>
            <a:r>
              <a:rPr lang="en-GB" altLang="zh-CN" sz="2000" b="1">
                <a:latin typeface="微软雅黑" pitchFamily="34" charset="-122"/>
                <a:ea typeface="微软雅黑" pitchFamily="34" charset="-122"/>
              </a:rPr>
              <a:t>Cache</a:t>
            </a:r>
            <a:r>
              <a:rPr lang="zh-CN" altLang="en-GB" sz="2000" b="1">
                <a:latin typeface="微软雅黑" pitchFamily="34" charset="-122"/>
                <a:ea typeface="微软雅黑" pitchFamily="34" charset="-122"/>
              </a:rPr>
              <a:t>的参数和内容（十六进制）如下：</a:t>
            </a:r>
            <a:r>
              <a:rPr lang="en-GB" altLang="zh-CN" sz="2000" b="1">
                <a:solidFill>
                  <a:schemeClr val="accent2"/>
                </a:solidFill>
                <a:latin typeface="微软雅黑" pitchFamily="34" charset="-122"/>
                <a:ea typeface="微软雅黑" pitchFamily="34" charset="-122"/>
              </a:rPr>
              <a:t>16 </a:t>
            </a:r>
            <a:r>
              <a:rPr lang="zh-CN" altLang="en-GB" sz="2000" b="1">
                <a:solidFill>
                  <a:schemeClr val="accent2"/>
                </a:solidFill>
                <a:latin typeface="微软雅黑" pitchFamily="34" charset="-122"/>
                <a:ea typeface="微软雅黑" pitchFamily="34" charset="-122"/>
              </a:rPr>
              <a:t>行，主存块大小为</a:t>
            </a:r>
            <a:r>
              <a:rPr lang="en-GB" altLang="zh-CN" sz="2000" b="1">
                <a:solidFill>
                  <a:schemeClr val="accent2"/>
                </a:solidFill>
                <a:latin typeface="微软雅黑" pitchFamily="34" charset="-122"/>
                <a:ea typeface="微软雅黑" pitchFamily="34" charset="-122"/>
              </a:rPr>
              <a:t>4B</a:t>
            </a:r>
            <a:r>
              <a:rPr lang="zh-CN" altLang="en-GB" sz="2000" b="1">
                <a:solidFill>
                  <a:schemeClr val="accent2"/>
                </a:solidFill>
                <a:latin typeface="微软雅黑" pitchFamily="34" charset="-122"/>
                <a:ea typeface="微软雅黑" pitchFamily="34" charset="-122"/>
              </a:rPr>
              <a:t>，</a:t>
            </a:r>
            <a:r>
              <a:rPr lang="zh-CN" altLang="en-GB" sz="2000" b="1">
                <a:solidFill>
                  <a:schemeClr val="accent1"/>
                </a:solidFill>
                <a:latin typeface="微软雅黑" pitchFamily="34" charset="-122"/>
                <a:ea typeface="微软雅黑" pitchFamily="34" charset="-122"/>
              </a:rPr>
              <a:t>直接映射</a:t>
            </a:r>
            <a:r>
              <a:rPr lang="zh-CN" altLang="en-GB" sz="2000" b="1">
                <a:solidFill>
                  <a:schemeClr val="accent2"/>
                </a:solidFill>
                <a:latin typeface="微软雅黑" pitchFamily="34" charset="-122"/>
                <a:ea typeface="微软雅黑" pitchFamily="34" charset="-122"/>
              </a:rPr>
              <a:t>，则主存地址如何划分？</a:t>
            </a:r>
            <a:endParaRPr lang="zh-CN" altLang="en-GB" sz="2000" b="1">
              <a:solidFill>
                <a:srgbClr val="D10F0F"/>
              </a:solidFill>
              <a:latin typeface="微软雅黑" pitchFamily="34" charset="-122"/>
              <a:ea typeface="微软雅黑" pitchFamily="34" charset="-122"/>
            </a:endParaRPr>
          </a:p>
        </p:txBody>
      </p:sp>
      <p:grpSp>
        <p:nvGrpSpPr>
          <p:cNvPr id="9" name="Group 211"/>
          <p:cNvGrpSpPr>
            <a:grpSpLocks/>
          </p:cNvGrpSpPr>
          <p:nvPr/>
        </p:nvGrpSpPr>
        <p:grpSpPr bwMode="auto">
          <a:xfrm>
            <a:off x="4583113" y="3538538"/>
            <a:ext cx="4460875" cy="3111500"/>
            <a:chOff x="2928" y="2568"/>
            <a:chExt cx="2737" cy="1613"/>
          </a:xfrm>
        </p:grpSpPr>
        <p:sp>
          <p:nvSpPr>
            <p:cNvPr id="746620" name="Rectangle 57"/>
            <p:cNvSpPr>
              <a:spLocks noChangeArrowheads="1"/>
            </p:cNvSpPr>
            <p:nvPr/>
          </p:nvSpPr>
          <p:spPr bwMode="auto">
            <a:xfrm>
              <a:off x="5273"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21" name="Rectangle 58"/>
            <p:cNvSpPr>
              <a:spLocks noChangeArrowheads="1"/>
            </p:cNvSpPr>
            <p:nvPr/>
          </p:nvSpPr>
          <p:spPr bwMode="auto">
            <a:xfrm>
              <a:off x="4883" y="4000"/>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22" name="Rectangle 59"/>
            <p:cNvSpPr>
              <a:spLocks noChangeArrowheads="1"/>
            </p:cNvSpPr>
            <p:nvPr/>
          </p:nvSpPr>
          <p:spPr bwMode="auto">
            <a:xfrm>
              <a:off x="4492"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23" name="Rectangle 60"/>
            <p:cNvSpPr>
              <a:spLocks noChangeArrowheads="1"/>
            </p:cNvSpPr>
            <p:nvPr/>
          </p:nvSpPr>
          <p:spPr bwMode="auto">
            <a:xfrm>
              <a:off x="4100" y="4000"/>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24" name="Rectangle 61"/>
            <p:cNvSpPr>
              <a:spLocks noChangeArrowheads="1"/>
            </p:cNvSpPr>
            <p:nvPr/>
          </p:nvSpPr>
          <p:spPr bwMode="auto">
            <a:xfrm>
              <a:off x="3709"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625" name="Rectangle 62"/>
            <p:cNvSpPr>
              <a:spLocks noChangeArrowheads="1"/>
            </p:cNvSpPr>
            <p:nvPr/>
          </p:nvSpPr>
          <p:spPr bwMode="auto">
            <a:xfrm>
              <a:off x="3319" y="4000"/>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14</a:t>
              </a:r>
            </a:p>
          </p:txBody>
        </p:sp>
        <p:sp>
          <p:nvSpPr>
            <p:cNvPr id="746626" name="Rectangle 63"/>
            <p:cNvSpPr>
              <a:spLocks noChangeArrowheads="1"/>
            </p:cNvSpPr>
            <p:nvPr/>
          </p:nvSpPr>
          <p:spPr bwMode="auto">
            <a:xfrm>
              <a:off x="2928"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F</a:t>
              </a:r>
            </a:p>
          </p:txBody>
        </p:sp>
        <p:sp>
          <p:nvSpPr>
            <p:cNvPr id="746627" name="Rectangle 71"/>
            <p:cNvSpPr>
              <a:spLocks noChangeArrowheads="1"/>
            </p:cNvSpPr>
            <p:nvPr/>
          </p:nvSpPr>
          <p:spPr bwMode="auto">
            <a:xfrm>
              <a:off x="5273"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D3</a:t>
              </a:r>
            </a:p>
          </p:txBody>
        </p:sp>
        <p:sp>
          <p:nvSpPr>
            <p:cNvPr id="746628" name="Rectangle 72"/>
            <p:cNvSpPr>
              <a:spLocks noChangeArrowheads="1"/>
            </p:cNvSpPr>
            <p:nvPr/>
          </p:nvSpPr>
          <p:spPr bwMode="auto">
            <a:xfrm>
              <a:off x="4883" y="3823"/>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1B</a:t>
              </a:r>
            </a:p>
          </p:txBody>
        </p:sp>
        <p:sp>
          <p:nvSpPr>
            <p:cNvPr id="746629" name="Rectangle 73"/>
            <p:cNvSpPr>
              <a:spLocks noChangeArrowheads="1"/>
            </p:cNvSpPr>
            <p:nvPr/>
          </p:nvSpPr>
          <p:spPr bwMode="auto">
            <a:xfrm>
              <a:off x="4492"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77</a:t>
              </a:r>
            </a:p>
          </p:txBody>
        </p:sp>
        <p:sp>
          <p:nvSpPr>
            <p:cNvPr id="746630" name="Rectangle 74"/>
            <p:cNvSpPr>
              <a:spLocks noChangeArrowheads="1"/>
            </p:cNvSpPr>
            <p:nvPr/>
          </p:nvSpPr>
          <p:spPr bwMode="auto">
            <a:xfrm>
              <a:off x="4100" y="3823"/>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83</a:t>
              </a:r>
            </a:p>
          </p:txBody>
        </p:sp>
        <p:sp>
          <p:nvSpPr>
            <p:cNvPr id="746631" name="Rectangle 75"/>
            <p:cNvSpPr>
              <a:spLocks noChangeArrowheads="1"/>
            </p:cNvSpPr>
            <p:nvPr/>
          </p:nvSpPr>
          <p:spPr bwMode="auto">
            <a:xfrm>
              <a:off x="3709"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632" name="Rectangle 76"/>
            <p:cNvSpPr>
              <a:spLocks noChangeArrowheads="1"/>
            </p:cNvSpPr>
            <p:nvPr/>
          </p:nvSpPr>
          <p:spPr bwMode="auto">
            <a:xfrm>
              <a:off x="3319" y="3823"/>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13</a:t>
              </a:r>
            </a:p>
          </p:txBody>
        </p:sp>
        <p:sp>
          <p:nvSpPr>
            <p:cNvPr id="746633" name="Rectangle 77"/>
            <p:cNvSpPr>
              <a:spLocks noChangeArrowheads="1"/>
            </p:cNvSpPr>
            <p:nvPr/>
          </p:nvSpPr>
          <p:spPr bwMode="auto">
            <a:xfrm>
              <a:off x="2928"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E</a:t>
              </a:r>
            </a:p>
          </p:txBody>
        </p:sp>
        <p:sp>
          <p:nvSpPr>
            <p:cNvPr id="746634" name="Rectangle 85"/>
            <p:cNvSpPr>
              <a:spLocks noChangeArrowheads="1"/>
            </p:cNvSpPr>
            <p:nvPr/>
          </p:nvSpPr>
          <p:spPr bwMode="auto">
            <a:xfrm>
              <a:off x="5273"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15</a:t>
              </a:r>
            </a:p>
          </p:txBody>
        </p:sp>
        <p:sp>
          <p:nvSpPr>
            <p:cNvPr id="746635" name="Rectangle 86"/>
            <p:cNvSpPr>
              <a:spLocks noChangeArrowheads="1"/>
            </p:cNvSpPr>
            <p:nvPr/>
          </p:nvSpPr>
          <p:spPr bwMode="auto">
            <a:xfrm>
              <a:off x="4883" y="364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34</a:t>
              </a:r>
            </a:p>
          </p:txBody>
        </p:sp>
        <p:sp>
          <p:nvSpPr>
            <p:cNvPr id="746636" name="Rectangle 87"/>
            <p:cNvSpPr>
              <a:spLocks noChangeArrowheads="1"/>
            </p:cNvSpPr>
            <p:nvPr/>
          </p:nvSpPr>
          <p:spPr bwMode="auto">
            <a:xfrm>
              <a:off x="4492"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96</a:t>
              </a:r>
            </a:p>
          </p:txBody>
        </p:sp>
        <p:sp>
          <p:nvSpPr>
            <p:cNvPr id="746637" name="Rectangle 88"/>
            <p:cNvSpPr>
              <a:spLocks noChangeArrowheads="1"/>
            </p:cNvSpPr>
            <p:nvPr/>
          </p:nvSpPr>
          <p:spPr bwMode="auto">
            <a:xfrm>
              <a:off x="4100" y="3646"/>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04</a:t>
              </a:r>
            </a:p>
          </p:txBody>
        </p:sp>
        <p:sp>
          <p:nvSpPr>
            <p:cNvPr id="746638" name="Rectangle 89"/>
            <p:cNvSpPr>
              <a:spLocks noChangeArrowheads="1"/>
            </p:cNvSpPr>
            <p:nvPr/>
          </p:nvSpPr>
          <p:spPr bwMode="auto">
            <a:xfrm>
              <a:off x="3709"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639" name="Rectangle 90"/>
            <p:cNvSpPr>
              <a:spLocks noChangeArrowheads="1"/>
            </p:cNvSpPr>
            <p:nvPr/>
          </p:nvSpPr>
          <p:spPr bwMode="auto">
            <a:xfrm>
              <a:off x="3319" y="364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16</a:t>
              </a:r>
            </a:p>
          </p:txBody>
        </p:sp>
        <p:sp>
          <p:nvSpPr>
            <p:cNvPr id="746640" name="Rectangle 91"/>
            <p:cNvSpPr>
              <a:spLocks noChangeArrowheads="1"/>
            </p:cNvSpPr>
            <p:nvPr/>
          </p:nvSpPr>
          <p:spPr bwMode="auto">
            <a:xfrm>
              <a:off x="2928"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D</a:t>
              </a:r>
            </a:p>
          </p:txBody>
        </p:sp>
        <p:sp>
          <p:nvSpPr>
            <p:cNvPr id="746641" name="Rectangle 99"/>
            <p:cNvSpPr>
              <a:spLocks noChangeArrowheads="1"/>
            </p:cNvSpPr>
            <p:nvPr/>
          </p:nvSpPr>
          <p:spPr bwMode="auto">
            <a:xfrm>
              <a:off x="5273"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42" name="Rectangle 100"/>
            <p:cNvSpPr>
              <a:spLocks noChangeArrowheads="1"/>
            </p:cNvSpPr>
            <p:nvPr/>
          </p:nvSpPr>
          <p:spPr bwMode="auto">
            <a:xfrm>
              <a:off x="4883" y="3453"/>
              <a:ext cx="390"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43" name="Rectangle 101"/>
            <p:cNvSpPr>
              <a:spLocks noChangeArrowheads="1"/>
            </p:cNvSpPr>
            <p:nvPr/>
          </p:nvSpPr>
          <p:spPr bwMode="auto">
            <a:xfrm>
              <a:off x="4492"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44" name="Rectangle 102"/>
            <p:cNvSpPr>
              <a:spLocks noChangeArrowheads="1"/>
            </p:cNvSpPr>
            <p:nvPr/>
          </p:nvSpPr>
          <p:spPr bwMode="auto">
            <a:xfrm>
              <a:off x="4100" y="3453"/>
              <a:ext cx="392"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45" name="Rectangle 103"/>
            <p:cNvSpPr>
              <a:spLocks noChangeArrowheads="1"/>
            </p:cNvSpPr>
            <p:nvPr/>
          </p:nvSpPr>
          <p:spPr bwMode="auto">
            <a:xfrm>
              <a:off x="3709"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646" name="Rectangle 104"/>
            <p:cNvSpPr>
              <a:spLocks noChangeArrowheads="1"/>
            </p:cNvSpPr>
            <p:nvPr/>
          </p:nvSpPr>
          <p:spPr bwMode="auto">
            <a:xfrm>
              <a:off x="3319" y="3453"/>
              <a:ext cx="390"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12</a:t>
              </a:r>
            </a:p>
          </p:txBody>
        </p:sp>
        <p:sp>
          <p:nvSpPr>
            <p:cNvPr id="746647" name="Rectangle 105"/>
            <p:cNvSpPr>
              <a:spLocks noChangeArrowheads="1"/>
            </p:cNvSpPr>
            <p:nvPr/>
          </p:nvSpPr>
          <p:spPr bwMode="auto">
            <a:xfrm>
              <a:off x="2928"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C</a:t>
              </a:r>
            </a:p>
          </p:txBody>
        </p:sp>
        <p:sp>
          <p:nvSpPr>
            <p:cNvPr id="746648" name="Rectangle 113"/>
            <p:cNvSpPr>
              <a:spLocks noChangeArrowheads="1"/>
            </p:cNvSpPr>
            <p:nvPr/>
          </p:nvSpPr>
          <p:spPr bwMode="auto">
            <a:xfrm>
              <a:off x="5273"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49" name="Rectangle 114"/>
            <p:cNvSpPr>
              <a:spLocks noChangeArrowheads="1"/>
            </p:cNvSpPr>
            <p:nvPr/>
          </p:nvSpPr>
          <p:spPr bwMode="auto">
            <a:xfrm>
              <a:off x="4883" y="327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50" name="Rectangle 115"/>
            <p:cNvSpPr>
              <a:spLocks noChangeArrowheads="1"/>
            </p:cNvSpPr>
            <p:nvPr/>
          </p:nvSpPr>
          <p:spPr bwMode="auto">
            <a:xfrm>
              <a:off x="4492"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51" name="Rectangle 116"/>
            <p:cNvSpPr>
              <a:spLocks noChangeArrowheads="1"/>
            </p:cNvSpPr>
            <p:nvPr/>
          </p:nvSpPr>
          <p:spPr bwMode="auto">
            <a:xfrm>
              <a:off x="4100" y="3276"/>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微软雅黑" pitchFamily="34" charset="-122"/>
                <a:ea typeface="微软雅黑" pitchFamily="34" charset="-122"/>
              </a:endParaRPr>
            </a:p>
          </p:txBody>
        </p:sp>
        <p:sp>
          <p:nvSpPr>
            <p:cNvPr id="746652" name="Rectangle 117"/>
            <p:cNvSpPr>
              <a:spLocks noChangeArrowheads="1"/>
            </p:cNvSpPr>
            <p:nvPr/>
          </p:nvSpPr>
          <p:spPr bwMode="auto">
            <a:xfrm>
              <a:off x="3709"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653" name="Rectangle 118"/>
            <p:cNvSpPr>
              <a:spLocks noChangeArrowheads="1"/>
            </p:cNvSpPr>
            <p:nvPr/>
          </p:nvSpPr>
          <p:spPr bwMode="auto">
            <a:xfrm>
              <a:off x="3319" y="327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0B</a:t>
              </a:r>
            </a:p>
          </p:txBody>
        </p:sp>
        <p:sp>
          <p:nvSpPr>
            <p:cNvPr id="746654" name="Rectangle 119"/>
            <p:cNvSpPr>
              <a:spLocks noChangeArrowheads="1"/>
            </p:cNvSpPr>
            <p:nvPr/>
          </p:nvSpPr>
          <p:spPr bwMode="auto">
            <a:xfrm>
              <a:off x="2928"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B</a:t>
              </a:r>
            </a:p>
          </p:txBody>
        </p:sp>
        <p:sp>
          <p:nvSpPr>
            <p:cNvPr id="746655" name="Rectangle 127"/>
            <p:cNvSpPr>
              <a:spLocks noChangeArrowheads="1"/>
            </p:cNvSpPr>
            <p:nvPr/>
          </p:nvSpPr>
          <p:spPr bwMode="auto">
            <a:xfrm>
              <a:off x="5273"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3B</a:t>
              </a:r>
            </a:p>
          </p:txBody>
        </p:sp>
        <p:sp>
          <p:nvSpPr>
            <p:cNvPr id="746656" name="Rectangle 128"/>
            <p:cNvSpPr>
              <a:spLocks noChangeArrowheads="1"/>
            </p:cNvSpPr>
            <p:nvPr/>
          </p:nvSpPr>
          <p:spPr bwMode="auto">
            <a:xfrm>
              <a:off x="4883" y="3099"/>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DA</a:t>
              </a:r>
            </a:p>
          </p:txBody>
        </p:sp>
        <p:sp>
          <p:nvSpPr>
            <p:cNvPr id="746657" name="Rectangle 129"/>
            <p:cNvSpPr>
              <a:spLocks noChangeArrowheads="1"/>
            </p:cNvSpPr>
            <p:nvPr/>
          </p:nvSpPr>
          <p:spPr bwMode="auto">
            <a:xfrm>
              <a:off x="4492"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15</a:t>
              </a:r>
            </a:p>
          </p:txBody>
        </p:sp>
        <p:sp>
          <p:nvSpPr>
            <p:cNvPr id="746658" name="Rectangle 130"/>
            <p:cNvSpPr>
              <a:spLocks noChangeArrowheads="1"/>
            </p:cNvSpPr>
            <p:nvPr/>
          </p:nvSpPr>
          <p:spPr bwMode="auto">
            <a:xfrm>
              <a:off x="4100" y="3099"/>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93</a:t>
              </a:r>
            </a:p>
          </p:txBody>
        </p:sp>
        <p:sp>
          <p:nvSpPr>
            <p:cNvPr id="746659" name="Rectangle 131"/>
            <p:cNvSpPr>
              <a:spLocks noChangeArrowheads="1"/>
            </p:cNvSpPr>
            <p:nvPr/>
          </p:nvSpPr>
          <p:spPr bwMode="auto">
            <a:xfrm>
              <a:off x="3709"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660" name="Rectangle 132"/>
            <p:cNvSpPr>
              <a:spLocks noChangeArrowheads="1"/>
            </p:cNvSpPr>
            <p:nvPr/>
          </p:nvSpPr>
          <p:spPr bwMode="auto">
            <a:xfrm>
              <a:off x="3319" y="3099"/>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2D</a:t>
              </a:r>
            </a:p>
          </p:txBody>
        </p:sp>
        <p:sp>
          <p:nvSpPr>
            <p:cNvPr id="746661" name="Rectangle 133"/>
            <p:cNvSpPr>
              <a:spLocks noChangeArrowheads="1"/>
            </p:cNvSpPr>
            <p:nvPr/>
          </p:nvSpPr>
          <p:spPr bwMode="auto">
            <a:xfrm>
              <a:off x="2928"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A</a:t>
              </a:r>
            </a:p>
          </p:txBody>
        </p:sp>
        <p:sp>
          <p:nvSpPr>
            <p:cNvPr id="746662" name="Rectangle 141"/>
            <p:cNvSpPr>
              <a:spLocks noChangeArrowheads="1"/>
            </p:cNvSpPr>
            <p:nvPr/>
          </p:nvSpPr>
          <p:spPr bwMode="auto">
            <a:xfrm>
              <a:off x="5273"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63" name="Rectangle 142"/>
            <p:cNvSpPr>
              <a:spLocks noChangeArrowheads="1"/>
            </p:cNvSpPr>
            <p:nvPr/>
          </p:nvSpPr>
          <p:spPr bwMode="auto">
            <a:xfrm>
              <a:off x="4883" y="2922"/>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64" name="Rectangle 143"/>
            <p:cNvSpPr>
              <a:spLocks noChangeArrowheads="1"/>
            </p:cNvSpPr>
            <p:nvPr/>
          </p:nvSpPr>
          <p:spPr bwMode="auto">
            <a:xfrm>
              <a:off x="4492"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65" name="Rectangle 144"/>
            <p:cNvSpPr>
              <a:spLocks noChangeArrowheads="1"/>
            </p:cNvSpPr>
            <p:nvPr/>
          </p:nvSpPr>
          <p:spPr bwMode="auto">
            <a:xfrm>
              <a:off x="4100" y="2922"/>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66" name="Rectangle 145"/>
            <p:cNvSpPr>
              <a:spLocks noChangeArrowheads="1"/>
            </p:cNvSpPr>
            <p:nvPr/>
          </p:nvSpPr>
          <p:spPr bwMode="auto">
            <a:xfrm>
              <a:off x="3709"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667" name="Rectangle 146"/>
            <p:cNvSpPr>
              <a:spLocks noChangeArrowheads="1"/>
            </p:cNvSpPr>
            <p:nvPr/>
          </p:nvSpPr>
          <p:spPr bwMode="auto">
            <a:xfrm>
              <a:off x="3319" y="2922"/>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2D</a:t>
              </a:r>
            </a:p>
          </p:txBody>
        </p:sp>
        <p:sp>
          <p:nvSpPr>
            <p:cNvPr id="746668" name="Rectangle 147"/>
            <p:cNvSpPr>
              <a:spLocks noChangeArrowheads="1"/>
            </p:cNvSpPr>
            <p:nvPr/>
          </p:nvSpPr>
          <p:spPr bwMode="auto">
            <a:xfrm>
              <a:off x="2928"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9</a:t>
              </a:r>
            </a:p>
          </p:txBody>
        </p:sp>
        <p:sp>
          <p:nvSpPr>
            <p:cNvPr id="746669" name="Rectangle 155"/>
            <p:cNvSpPr>
              <a:spLocks noChangeArrowheads="1"/>
            </p:cNvSpPr>
            <p:nvPr/>
          </p:nvSpPr>
          <p:spPr bwMode="auto">
            <a:xfrm>
              <a:off x="5273"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89</a:t>
              </a:r>
            </a:p>
          </p:txBody>
        </p:sp>
        <p:sp>
          <p:nvSpPr>
            <p:cNvPr id="746670" name="Rectangle 156"/>
            <p:cNvSpPr>
              <a:spLocks noChangeArrowheads="1"/>
            </p:cNvSpPr>
            <p:nvPr/>
          </p:nvSpPr>
          <p:spPr bwMode="auto">
            <a:xfrm>
              <a:off x="4883" y="2745"/>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51</a:t>
              </a:r>
            </a:p>
          </p:txBody>
        </p:sp>
        <p:sp>
          <p:nvSpPr>
            <p:cNvPr id="746671" name="Rectangle 157"/>
            <p:cNvSpPr>
              <a:spLocks noChangeArrowheads="1"/>
            </p:cNvSpPr>
            <p:nvPr/>
          </p:nvSpPr>
          <p:spPr bwMode="auto">
            <a:xfrm>
              <a:off x="4492"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00</a:t>
              </a:r>
            </a:p>
          </p:txBody>
        </p:sp>
        <p:sp>
          <p:nvSpPr>
            <p:cNvPr id="746672" name="Rectangle 158"/>
            <p:cNvSpPr>
              <a:spLocks noChangeArrowheads="1"/>
            </p:cNvSpPr>
            <p:nvPr/>
          </p:nvSpPr>
          <p:spPr bwMode="auto">
            <a:xfrm>
              <a:off x="4100" y="2745"/>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3A</a:t>
              </a:r>
            </a:p>
          </p:txBody>
        </p:sp>
        <p:sp>
          <p:nvSpPr>
            <p:cNvPr id="746673" name="Rectangle 159"/>
            <p:cNvSpPr>
              <a:spLocks noChangeArrowheads="1"/>
            </p:cNvSpPr>
            <p:nvPr/>
          </p:nvSpPr>
          <p:spPr bwMode="auto">
            <a:xfrm>
              <a:off x="3709"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674" name="Rectangle 160"/>
            <p:cNvSpPr>
              <a:spLocks noChangeArrowheads="1"/>
            </p:cNvSpPr>
            <p:nvPr/>
          </p:nvSpPr>
          <p:spPr bwMode="auto">
            <a:xfrm>
              <a:off x="3319" y="2745"/>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24</a:t>
              </a:r>
            </a:p>
          </p:txBody>
        </p:sp>
        <p:sp>
          <p:nvSpPr>
            <p:cNvPr id="746675" name="Rectangle 161"/>
            <p:cNvSpPr>
              <a:spLocks noChangeArrowheads="1"/>
            </p:cNvSpPr>
            <p:nvPr/>
          </p:nvSpPr>
          <p:spPr bwMode="auto">
            <a:xfrm>
              <a:off x="2928"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8</a:t>
              </a:r>
            </a:p>
          </p:txBody>
        </p:sp>
        <p:sp>
          <p:nvSpPr>
            <p:cNvPr id="266" name="Rectangle 169"/>
            <p:cNvSpPr>
              <a:spLocks noChangeArrowheads="1"/>
            </p:cNvSpPr>
            <p:nvPr/>
          </p:nvSpPr>
          <p:spPr bwMode="auto">
            <a:xfrm>
              <a:off x="5273"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B3</a:t>
              </a:r>
            </a:p>
          </p:txBody>
        </p:sp>
        <p:sp>
          <p:nvSpPr>
            <p:cNvPr id="267" name="Rectangle 170"/>
            <p:cNvSpPr>
              <a:spLocks noChangeArrowheads="1"/>
            </p:cNvSpPr>
            <p:nvPr/>
          </p:nvSpPr>
          <p:spPr bwMode="auto">
            <a:xfrm>
              <a:off x="4883"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B2</a:t>
              </a:r>
            </a:p>
          </p:txBody>
        </p:sp>
        <p:sp>
          <p:nvSpPr>
            <p:cNvPr id="268" name="Rectangle 171"/>
            <p:cNvSpPr>
              <a:spLocks noChangeArrowheads="1"/>
            </p:cNvSpPr>
            <p:nvPr/>
          </p:nvSpPr>
          <p:spPr bwMode="auto">
            <a:xfrm>
              <a:off x="4492"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B1</a:t>
              </a:r>
            </a:p>
          </p:txBody>
        </p:sp>
        <p:sp>
          <p:nvSpPr>
            <p:cNvPr id="269" name="Rectangle 172"/>
            <p:cNvSpPr>
              <a:spLocks noChangeArrowheads="1"/>
            </p:cNvSpPr>
            <p:nvPr/>
          </p:nvSpPr>
          <p:spPr bwMode="auto">
            <a:xfrm>
              <a:off x="4100" y="2568"/>
              <a:ext cx="393"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B0</a:t>
              </a:r>
            </a:p>
          </p:txBody>
        </p:sp>
        <p:sp>
          <p:nvSpPr>
            <p:cNvPr id="270" name="Rectangle 173"/>
            <p:cNvSpPr>
              <a:spLocks noChangeArrowheads="1"/>
            </p:cNvSpPr>
            <p:nvPr/>
          </p:nvSpPr>
          <p:spPr bwMode="auto">
            <a:xfrm>
              <a:off x="3709"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V</a:t>
              </a:r>
            </a:p>
          </p:txBody>
        </p:sp>
        <p:sp>
          <p:nvSpPr>
            <p:cNvPr id="271" name="Rectangle 174"/>
            <p:cNvSpPr>
              <a:spLocks noChangeArrowheads="1"/>
            </p:cNvSpPr>
            <p:nvPr/>
          </p:nvSpPr>
          <p:spPr bwMode="auto">
            <a:xfrm>
              <a:off x="3319"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Tag</a:t>
              </a:r>
            </a:p>
          </p:txBody>
        </p:sp>
        <p:sp>
          <p:nvSpPr>
            <p:cNvPr id="272" name="Rectangle 175"/>
            <p:cNvSpPr>
              <a:spLocks noChangeArrowheads="1"/>
            </p:cNvSpPr>
            <p:nvPr/>
          </p:nvSpPr>
          <p:spPr bwMode="auto">
            <a:xfrm>
              <a:off x="2928"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Idx</a:t>
              </a:r>
            </a:p>
          </p:txBody>
        </p:sp>
        <p:sp>
          <p:nvSpPr>
            <p:cNvPr id="746683" name="Line 183"/>
            <p:cNvSpPr>
              <a:spLocks noChangeShapeType="1"/>
            </p:cNvSpPr>
            <p:nvPr/>
          </p:nvSpPr>
          <p:spPr bwMode="auto">
            <a:xfrm>
              <a:off x="2940" y="2745"/>
              <a:ext cx="2724" cy="1"/>
            </a:xfrm>
            <a:prstGeom prst="line">
              <a:avLst/>
            </a:prstGeom>
            <a:noFill/>
            <a:ln w="12600">
              <a:solidFill>
                <a:srgbClr val="000066"/>
              </a:solidFill>
              <a:miter lim="800000"/>
              <a:headEnd/>
              <a:tailEnd/>
            </a:ln>
          </p:spPr>
          <p:txBody>
            <a:bodyPr/>
            <a:lstStyle/>
            <a:p>
              <a:endParaRPr lang="zh-CN" altLang="en-US"/>
            </a:p>
          </p:txBody>
        </p:sp>
        <p:sp>
          <p:nvSpPr>
            <p:cNvPr id="746684" name="Line 184"/>
            <p:cNvSpPr>
              <a:spLocks noChangeShapeType="1"/>
            </p:cNvSpPr>
            <p:nvPr/>
          </p:nvSpPr>
          <p:spPr bwMode="auto">
            <a:xfrm>
              <a:off x="2940" y="2922"/>
              <a:ext cx="2724" cy="1"/>
            </a:xfrm>
            <a:prstGeom prst="line">
              <a:avLst/>
            </a:prstGeom>
            <a:noFill/>
            <a:ln w="12600">
              <a:solidFill>
                <a:srgbClr val="000066"/>
              </a:solidFill>
              <a:miter lim="800000"/>
              <a:headEnd/>
              <a:tailEnd/>
            </a:ln>
          </p:spPr>
          <p:txBody>
            <a:bodyPr/>
            <a:lstStyle/>
            <a:p>
              <a:endParaRPr lang="zh-CN" altLang="en-US"/>
            </a:p>
          </p:txBody>
        </p:sp>
        <p:sp>
          <p:nvSpPr>
            <p:cNvPr id="746685" name="Line 185"/>
            <p:cNvSpPr>
              <a:spLocks noChangeShapeType="1"/>
            </p:cNvSpPr>
            <p:nvPr/>
          </p:nvSpPr>
          <p:spPr bwMode="auto">
            <a:xfrm>
              <a:off x="2940" y="3099"/>
              <a:ext cx="2724" cy="1"/>
            </a:xfrm>
            <a:prstGeom prst="line">
              <a:avLst/>
            </a:prstGeom>
            <a:noFill/>
            <a:ln w="12600">
              <a:solidFill>
                <a:srgbClr val="000066"/>
              </a:solidFill>
              <a:miter lim="800000"/>
              <a:headEnd/>
              <a:tailEnd/>
            </a:ln>
          </p:spPr>
          <p:txBody>
            <a:bodyPr/>
            <a:lstStyle/>
            <a:p>
              <a:endParaRPr lang="zh-CN" altLang="en-US"/>
            </a:p>
          </p:txBody>
        </p:sp>
        <p:sp>
          <p:nvSpPr>
            <p:cNvPr id="746686" name="Line 186"/>
            <p:cNvSpPr>
              <a:spLocks noChangeShapeType="1"/>
            </p:cNvSpPr>
            <p:nvPr/>
          </p:nvSpPr>
          <p:spPr bwMode="auto">
            <a:xfrm>
              <a:off x="2940" y="3276"/>
              <a:ext cx="2724" cy="1"/>
            </a:xfrm>
            <a:prstGeom prst="line">
              <a:avLst/>
            </a:prstGeom>
            <a:noFill/>
            <a:ln w="12600">
              <a:solidFill>
                <a:srgbClr val="000066"/>
              </a:solidFill>
              <a:miter lim="800000"/>
              <a:headEnd/>
              <a:tailEnd/>
            </a:ln>
          </p:spPr>
          <p:txBody>
            <a:bodyPr/>
            <a:lstStyle/>
            <a:p>
              <a:endParaRPr lang="zh-CN" altLang="en-US"/>
            </a:p>
          </p:txBody>
        </p:sp>
        <p:sp>
          <p:nvSpPr>
            <p:cNvPr id="746687" name="Line 187"/>
            <p:cNvSpPr>
              <a:spLocks noChangeShapeType="1"/>
            </p:cNvSpPr>
            <p:nvPr/>
          </p:nvSpPr>
          <p:spPr bwMode="auto">
            <a:xfrm>
              <a:off x="2940" y="3455"/>
              <a:ext cx="2724" cy="1"/>
            </a:xfrm>
            <a:prstGeom prst="line">
              <a:avLst/>
            </a:prstGeom>
            <a:noFill/>
            <a:ln w="12600">
              <a:solidFill>
                <a:srgbClr val="000066"/>
              </a:solidFill>
              <a:miter lim="800000"/>
              <a:headEnd/>
              <a:tailEnd/>
            </a:ln>
          </p:spPr>
          <p:txBody>
            <a:bodyPr/>
            <a:lstStyle/>
            <a:p>
              <a:endParaRPr lang="zh-CN" altLang="en-US"/>
            </a:p>
          </p:txBody>
        </p:sp>
        <p:sp>
          <p:nvSpPr>
            <p:cNvPr id="746688" name="Line 188"/>
            <p:cNvSpPr>
              <a:spLocks noChangeShapeType="1"/>
            </p:cNvSpPr>
            <p:nvPr/>
          </p:nvSpPr>
          <p:spPr bwMode="auto">
            <a:xfrm>
              <a:off x="2940" y="3646"/>
              <a:ext cx="2724" cy="1"/>
            </a:xfrm>
            <a:prstGeom prst="line">
              <a:avLst/>
            </a:prstGeom>
            <a:noFill/>
            <a:ln w="12600">
              <a:solidFill>
                <a:srgbClr val="000066"/>
              </a:solidFill>
              <a:miter lim="800000"/>
              <a:headEnd/>
              <a:tailEnd/>
            </a:ln>
          </p:spPr>
          <p:txBody>
            <a:bodyPr/>
            <a:lstStyle/>
            <a:p>
              <a:endParaRPr lang="zh-CN" altLang="en-US"/>
            </a:p>
          </p:txBody>
        </p:sp>
        <p:sp>
          <p:nvSpPr>
            <p:cNvPr id="746689" name="Line 189"/>
            <p:cNvSpPr>
              <a:spLocks noChangeShapeType="1"/>
            </p:cNvSpPr>
            <p:nvPr/>
          </p:nvSpPr>
          <p:spPr bwMode="auto">
            <a:xfrm>
              <a:off x="2940" y="3823"/>
              <a:ext cx="2724" cy="1"/>
            </a:xfrm>
            <a:prstGeom prst="line">
              <a:avLst/>
            </a:prstGeom>
            <a:noFill/>
            <a:ln w="12600">
              <a:solidFill>
                <a:srgbClr val="000066"/>
              </a:solidFill>
              <a:miter lim="800000"/>
              <a:headEnd/>
              <a:tailEnd/>
            </a:ln>
          </p:spPr>
          <p:txBody>
            <a:bodyPr/>
            <a:lstStyle/>
            <a:p>
              <a:endParaRPr lang="zh-CN" altLang="en-US"/>
            </a:p>
          </p:txBody>
        </p:sp>
        <p:sp>
          <p:nvSpPr>
            <p:cNvPr id="746690" name="Line 190"/>
            <p:cNvSpPr>
              <a:spLocks noChangeShapeType="1"/>
            </p:cNvSpPr>
            <p:nvPr/>
          </p:nvSpPr>
          <p:spPr bwMode="auto">
            <a:xfrm>
              <a:off x="2940" y="4000"/>
              <a:ext cx="2724" cy="1"/>
            </a:xfrm>
            <a:prstGeom prst="line">
              <a:avLst/>
            </a:prstGeom>
            <a:noFill/>
            <a:ln w="12600">
              <a:solidFill>
                <a:srgbClr val="000066"/>
              </a:solidFill>
              <a:miter lim="800000"/>
              <a:headEnd/>
              <a:tailEnd/>
            </a:ln>
          </p:spPr>
          <p:txBody>
            <a:bodyPr/>
            <a:lstStyle/>
            <a:p>
              <a:endParaRPr lang="zh-CN" altLang="en-US"/>
            </a:p>
          </p:txBody>
        </p:sp>
        <p:sp>
          <p:nvSpPr>
            <p:cNvPr id="746691" name="Line 197"/>
            <p:cNvSpPr>
              <a:spLocks noChangeShapeType="1"/>
            </p:cNvSpPr>
            <p:nvPr/>
          </p:nvSpPr>
          <p:spPr bwMode="auto">
            <a:xfrm>
              <a:off x="3319" y="2568"/>
              <a:ext cx="1" cy="1609"/>
            </a:xfrm>
            <a:prstGeom prst="line">
              <a:avLst/>
            </a:prstGeom>
            <a:noFill/>
            <a:ln w="12600">
              <a:solidFill>
                <a:srgbClr val="000066"/>
              </a:solidFill>
              <a:miter lim="800000"/>
              <a:headEnd/>
              <a:tailEnd/>
            </a:ln>
          </p:spPr>
          <p:txBody>
            <a:bodyPr/>
            <a:lstStyle/>
            <a:p>
              <a:endParaRPr lang="zh-CN" altLang="en-US"/>
            </a:p>
          </p:txBody>
        </p:sp>
        <p:sp>
          <p:nvSpPr>
            <p:cNvPr id="746692" name="Line 198"/>
            <p:cNvSpPr>
              <a:spLocks noChangeShapeType="1"/>
            </p:cNvSpPr>
            <p:nvPr/>
          </p:nvSpPr>
          <p:spPr bwMode="auto">
            <a:xfrm>
              <a:off x="3709" y="2568"/>
              <a:ext cx="1" cy="1609"/>
            </a:xfrm>
            <a:prstGeom prst="line">
              <a:avLst/>
            </a:prstGeom>
            <a:noFill/>
            <a:ln w="12600">
              <a:solidFill>
                <a:srgbClr val="000066"/>
              </a:solidFill>
              <a:miter lim="800000"/>
              <a:headEnd/>
              <a:tailEnd/>
            </a:ln>
          </p:spPr>
          <p:txBody>
            <a:bodyPr/>
            <a:lstStyle/>
            <a:p>
              <a:endParaRPr lang="zh-CN" altLang="en-US"/>
            </a:p>
          </p:txBody>
        </p:sp>
        <p:sp>
          <p:nvSpPr>
            <p:cNvPr id="746693" name="Line 199"/>
            <p:cNvSpPr>
              <a:spLocks noChangeShapeType="1"/>
            </p:cNvSpPr>
            <p:nvPr/>
          </p:nvSpPr>
          <p:spPr bwMode="auto">
            <a:xfrm>
              <a:off x="4100" y="2568"/>
              <a:ext cx="1" cy="1609"/>
            </a:xfrm>
            <a:prstGeom prst="line">
              <a:avLst/>
            </a:prstGeom>
            <a:noFill/>
            <a:ln w="12600">
              <a:solidFill>
                <a:srgbClr val="000066"/>
              </a:solidFill>
              <a:miter lim="800000"/>
              <a:headEnd/>
              <a:tailEnd/>
            </a:ln>
          </p:spPr>
          <p:txBody>
            <a:bodyPr/>
            <a:lstStyle/>
            <a:p>
              <a:endParaRPr lang="zh-CN" altLang="en-US"/>
            </a:p>
          </p:txBody>
        </p:sp>
        <p:sp>
          <p:nvSpPr>
            <p:cNvPr id="746694" name="Line 200"/>
            <p:cNvSpPr>
              <a:spLocks noChangeShapeType="1"/>
            </p:cNvSpPr>
            <p:nvPr/>
          </p:nvSpPr>
          <p:spPr bwMode="auto">
            <a:xfrm>
              <a:off x="4492" y="2568"/>
              <a:ext cx="1" cy="1609"/>
            </a:xfrm>
            <a:prstGeom prst="line">
              <a:avLst/>
            </a:prstGeom>
            <a:noFill/>
            <a:ln w="12600">
              <a:solidFill>
                <a:srgbClr val="000066"/>
              </a:solidFill>
              <a:miter lim="800000"/>
              <a:headEnd/>
              <a:tailEnd/>
            </a:ln>
          </p:spPr>
          <p:txBody>
            <a:bodyPr/>
            <a:lstStyle/>
            <a:p>
              <a:endParaRPr lang="zh-CN" altLang="en-US"/>
            </a:p>
          </p:txBody>
        </p:sp>
        <p:sp>
          <p:nvSpPr>
            <p:cNvPr id="746695" name="Line 201"/>
            <p:cNvSpPr>
              <a:spLocks noChangeShapeType="1"/>
            </p:cNvSpPr>
            <p:nvPr/>
          </p:nvSpPr>
          <p:spPr bwMode="auto">
            <a:xfrm>
              <a:off x="4883" y="2568"/>
              <a:ext cx="1" cy="1609"/>
            </a:xfrm>
            <a:prstGeom prst="line">
              <a:avLst/>
            </a:prstGeom>
            <a:noFill/>
            <a:ln w="12600">
              <a:solidFill>
                <a:srgbClr val="000066"/>
              </a:solidFill>
              <a:miter lim="800000"/>
              <a:headEnd/>
              <a:tailEnd/>
            </a:ln>
          </p:spPr>
          <p:txBody>
            <a:bodyPr/>
            <a:lstStyle/>
            <a:p>
              <a:endParaRPr lang="zh-CN" altLang="en-US"/>
            </a:p>
          </p:txBody>
        </p:sp>
        <p:sp>
          <p:nvSpPr>
            <p:cNvPr id="746696" name="Line 202"/>
            <p:cNvSpPr>
              <a:spLocks noChangeShapeType="1"/>
            </p:cNvSpPr>
            <p:nvPr/>
          </p:nvSpPr>
          <p:spPr bwMode="auto">
            <a:xfrm>
              <a:off x="5273" y="2568"/>
              <a:ext cx="1" cy="1609"/>
            </a:xfrm>
            <a:prstGeom prst="line">
              <a:avLst/>
            </a:prstGeom>
            <a:noFill/>
            <a:ln w="12600">
              <a:solidFill>
                <a:srgbClr val="000066"/>
              </a:solidFill>
              <a:miter lim="800000"/>
              <a:headEnd/>
              <a:tailEnd/>
            </a:ln>
          </p:spPr>
          <p:txBody>
            <a:bodyPr/>
            <a:lstStyle/>
            <a:p>
              <a:endParaRPr lang="zh-CN" altLang="en-US"/>
            </a:p>
          </p:txBody>
        </p:sp>
        <p:sp>
          <p:nvSpPr>
            <p:cNvPr id="746698" name="Line 206"/>
            <p:cNvSpPr>
              <a:spLocks noChangeShapeType="1"/>
            </p:cNvSpPr>
            <p:nvPr/>
          </p:nvSpPr>
          <p:spPr bwMode="auto">
            <a:xfrm>
              <a:off x="5664" y="2568"/>
              <a:ext cx="1" cy="1609"/>
            </a:xfrm>
            <a:prstGeom prst="line">
              <a:avLst/>
            </a:prstGeom>
            <a:noFill/>
            <a:ln w="28575">
              <a:solidFill>
                <a:srgbClr val="000066"/>
              </a:solidFill>
              <a:miter lim="800000"/>
              <a:headEnd/>
              <a:tailEnd/>
            </a:ln>
          </p:spPr>
          <p:txBody>
            <a:bodyPr/>
            <a:lstStyle/>
            <a:p>
              <a:endParaRPr lang="zh-CN" altLang="en-US"/>
            </a:p>
          </p:txBody>
        </p:sp>
        <p:sp>
          <p:nvSpPr>
            <p:cNvPr id="746699" name="Line 207"/>
            <p:cNvSpPr>
              <a:spLocks noChangeShapeType="1"/>
            </p:cNvSpPr>
            <p:nvPr/>
          </p:nvSpPr>
          <p:spPr bwMode="auto">
            <a:xfrm>
              <a:off x="2940" y="4177"/>
              <a:ext cx="2724" cy="1"/>
            </a:xfrm>
            <a:prstGeom prst="line">
              <a:avLst/>
            </a:prstGeom>
            <a:noFill/>
            <a:ln w="28575">
              <a:solidFill>
                <a:srgbClr val="000066"/>
              </a:solidFill>
              <a:miter lim="800000"/>
              <a:headEnd/>
              <a:tailEnd/>
            </a:ln>
          </p:spPr>
          <p:txBody>
            <a:bodyPr/>
            <a:lstStyle/>
            <a:p>
              <a:endParaRPr lang="zh-CN" altLang="en-US"/>
            </a:p>
          </p:txBody>
        </p:sp>
        <p:sp>
          <p:nvSpPr>
            <p:cNvPr id="746700" name="Line 206"/>
            <p:cNvSpPr>
              <a:spLocks noChangeShapeType="1"/>
            </p:cNvSpPr>
            <p:nvPr/>
          </p:nvSpPr>
          <p:spPr bwMode="auto">
            <a:xfrm>
              <a:off x="2928" y="2572"/>
              <a:ext cx="1" cy="1609"/>
            </a:xfrm>
            <a:prstGeom prst="line">
              <a:avLst/>
            </a:prstGeom>
            <a:noFill/>
            <a:ln w="28575">
              <a:solidFill>
                <a:srgbClr val="000066"/>
              </a:solidFill>
              <a:miter lim="800000"/>
              <a:headEnd/>
              <a:tailEnd/>
            </a:ln>
          </p:spPr>
          <p:txBody>
            <a:bodyPr/>
            <a:lstStyle/>
            <a:p>
              <a:endParaRPr lang="zh-CN" altLang="en-US"/>
            </a:p>
          </p:txBody>
        </p:sp>
        <p:sp>
          <p:nvSpPr>
            <p:cNvPr id="746706" name="Line 207"/>
            <p:cNvSpPr>
              <a:spLocks noChangeShapeType="1"/>
            </p:cNvSpPr>
            <p:nvPr/>
          </p:nvSpPr>
          <p:spPr bwMode="auto">
            <a:xfrm>
              <a:off x="2928" y="2580"/>
              <a:ext cx="2724" cy="1"/>
            </a:xfrm>
            <a:prstGeom prst="line">
              <a:avLst/>
            </a:prstGeom>
            <a:noFill/>
            <a:ln w="28575">
              <a:solidFill>
                <a:srgbClr val="000066"/>
              </a:solidFill>
              <a:miter lim="800000"/>
              <a:headEnd/>
              <a:tailEnd/>
            </a:ln>
          </p:spPr>
          <p:txBody>
            <a:bodyPr/>
            <a:lstStyle/>
            <a:p>
              <a:endParaRPr lang="zh-CN" altLang="en-US"/>
            </a:p>
          </p:txBody>
        </p:sp>
      </p:gr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1"/>
          <p:cNvSpPr>
            <a:spLocks noGrp="1" noChangeArrowheads="1"/>
          </p:cNvSpPr>
          <p:nvPr>
            <p:ph type="title" idx="4294967295"/>
          </p:nvPr>
        </p:nvSpPr>
        <p:spPr>
          <a:xfrm>
            <a:off x="244475" y="127000"/>
            <a:ext cx="8521700" cy="569913"/>
          </a:xfrm>
        </p:spPr>
        <p:txBody>
          <a:bodyPr lIns="91440" tIns="45720" rIns="91440" bIns="45720" anchor="ctr">
            <a:normAutofit fontScale="90000"/>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一个简化的存储系统举例（续）</a:t>
            </a:r>
            <a:endParaRPr lang="en-GB" altLang="zh-CN"/>
          </a:p>
        </p:txBody>
      </p:sp>
      <p:sp>
        <p:nvSpPr>
          <p:cNvPr id="748547" name="Rectangle 2"/>
          <p:cNvSpPr>
            <a:spLocks noGrp="1" noChangeArrowheads="1"/>
          </p:cNvSpPr>
          <p:nvPr>
            <p:ph type="body" idx="4294967295"/>
          </p:nvPr>
        </p:nvSpPr>
        <p:spPr>
          <a:xfrm>
            <a:off x="322263" y="800100"/>
            <a:ext cx="8307387" cy="5781675"/>
          </a:xfrm>
        </p:spPr>
        <p:txBody>
          <a:bodyPr lIns="91440" tIns="45720" rIns="91440" bIns="45720">
            <a:normAutofit lnSpcReduction="10000"/>
          </a:bodyPr>
          <a:lstStyle/>
          <a:p>
            <a:pPr marL="222250" indent="-222250">
              <a:lnSpc>
                <a:spcPct val="120000"/>
              </a:lnSpc>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GB" sz="2000">
                <a:latin typeface="微软雅黑" pitchFamily="34" charset="-122"/>
                <a:ea typeface="微软雅黑" pitchFamily="34" charset="-122"/>
              </a:rPr>
              <a:t>   假设该存储系统所在计算机采用小端方式， </a:t>
            </a:r>
            <a:r>
              <a:rPr lang="en-GB" altLang="zh-CN" sz="2000">
                <a:latin typeface="微软雅黑" pitchFamily="34" charset="-122"/>
                <a:ea typeface="微软雅黑" pitchFamily="34" charset="-122"/>
              </a:rPr>
              <a:t>CPU</a:t>
            </a:r>
            <a:r>
              <a:rPr lang="zh-CN" altLang="en-GB" sz="2000">
                <a:latin typeface="微软雅黑" pitchFamily="34" charset="-122"/>
                <a:ea typeface="微软雅黑" pitchFamily="34" charset="-122"/>
              </a:rPr>
              <a:t>执行某指令过程中要求访问一个</a:t>
            </a:r>
            <a:r>
              <a:rPr lang="en-GB" altLang="zh-CN" sz="2000">
                <a:solidFill>
                  <a:schemeClr val="accent1"/>
                </a:solidFill>
                <a:latin typeface="微软雅黑" pitchFamily="34" charset="-122"/>
                <a:ea typeface="微软雅黑" pitchFamily="34" charset="-122"/>
              </a:rPr>
              <a:t>16</a:t>
            </a:r>
            <a:r>
              <a:rPr lang="zh-CN" altLang="en-GB" sz="2000">
                <a:solidFill>
                  <a:schemeClr val="accent1"/>
                </a:solidFill>
                <a:latin typeface="微软雅黑" pitchFamily="34" charset="-122"/>
                <a:ea typeface="微软雅黑" pitchFamily="34" charset="-122"/>
              </a:rPr>
              <a:t>位数据</a:t>
            </a:r>
            <a:r>
              <a:rPr lang="zh-CN" altLang="en-GB" sz="2000">
                <a:latin typeface="微软雅黑" pitchFamily="34" charset="-122"/>
                <a:ea typeface="微软雅黑" pitchFamily="34" charset="-122"/>
              </a:rPr>
              <a:t>，给出的逻辑地址为</a:t>
            </a:r>
            <a:r>
              <a:rPr lang="en-GB" altLang="zh-CN" sz="2000">
                <a:latin typeface="微软雅黑" pitchFamily="34" charset="-122"/>
                <a:ea typeface="微软雅黑" pitchFamily="34" charset="-122"/>
              </a:rPr>
              <a:t>0x03D4</a:t>
            </a:r>
            <a:r>
              <a:rPr lang="zh-CN" altLang="en-GB" sz="2000">
                <a:latin typeface="微软雅黑" pitchFamily="34" charset="-122"/>
                <a:ea typeface="微软雅黑" pitchFamily="34" charset="-122"/>
              </a:rPr>
              <a:t>，说明访存过程。</a:t>
            </a:r>
          </a:p>
          <a:p>
            <a:pPr marL="222250" indent="-222250">
              <a:lnSpc>
                <a:spcPct val="12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2000">
              <a:latin typeface="微软雅黑" pitchFamily="34" charset="-122"/>
              <a:ea typeface="微软雅黑" pitchFamily="34" charset="-122"/>
            </a:endParaRPr>
          </a:p>
          <a:p>
            <a:pPr marL="222250" indent="-222250">
              <a:lnSpc>
                <a:spcPct val="12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2000">
              <a:latin typeface="微软雅黑" pitchFamily="34" charset="-122"/>
              <a:ea typeface="微软雅黑" pitchFamily="34" charset="-122"/>
            </a:endParaRPr>
          </a:p>
          <a:p>
            <a:pPr marL="222250" indent="-222250">
              <a:lnSpc>
                <a:spcPct val="12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2000">
              <a:latin typeface="微软雅黑" pitchFamily="34" charset="-122"/>
              <a:ea typeface="微软雅黑" pitchFamily="34" charset="-122"/>
            </a:endParaRPr>
          </a:p>
          <a:p>
            <a:pPr marL="222250" indent="-222250">
              <a:lnSpc>
                <a:spcPct val="9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1200">
              <a:ea typeface="宋体" pitchFamily="2" charset="-122"/>
            </a:endParaRPr>
          </a:p>
          <a:p>
            <a:pPr marL="558800" lvl="1" indent="-220663">
              <a:lnSpc>
                <a:spcPct val="78000"/>
              </a:lnSpc>
              <a:spcBef>
                <a:spcPts val="500"/>
              </a:spcBef>
              <a:buSzPct val="75000"/>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1400">
              <a:ea typeface="宋体" pitchFamily="2" charset="-122"/>
            </a:endParaRPr>
          </a:p>
          <a:p>
            <a:pPr marL="558800" lvl="1" indent="-220663">
              <a:lnSpc>
                <a:spcPct val="78000"/>
              </a:lnSpc>
              <a:spcBef>
                <a:spcPts val="500"/>
              </a:spcBef>
              <a:buSzPct val="75000"/>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altLang="zh-CN" sz="1600">
                <a:latin typeface="Arial Black" pitchFamily="34" charset="0"/>
                <a:ea typeface="宋体" pitchFamily="2" charset="-122"/>
              </a:rPr>
              <a:t>VPN ___  TLBI ___  TLBT ____  TLB Hit? __  Page Fault? __   PPN: ____</a:t>
            </a:r>
          </a:p>
          <a:p>
            <a:pPr marL="222250" indent="-222250">
              <a:lnSpc>
                <a:spcPct val="15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GB" sz="2000">
                <a:ea typeface="微软雅黑" pitchFamily="34" charset="-122"/>
              </a:rPr>
              <a:t>物理地址为</a:t>
            </a:r>
          </a:p>
          <a:p>
            <a:pPr marL="222250" indent="-222250">
              <a:lnSpc>
                <a:spcPct val="15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900">
              <a:ea typeface="宋体" pitchFamily="2" charset="-122"/>
            </a:endParaRPr>
          </a:p>
          <a:p>
            <a:pPr marL="222250" indent="-222250">
              <a:lnSpc>
                <a:spcPct val="15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900">
              <a:ea typeface="宋体" pitchFamily="2" charset="-122"/>
            </a:endParaRPr>
          </a:p>
          <a:p>
            <a:pPr marL="222250" indent="-222250">
              <a:lnSpc>
                <a:spcPct val="15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900">
              <a:ea typeface="宋体" pitchFamily="2" charset="-122"/>
            </a:endParaRPr>
          </a:p>
          <a:p>
            <a:pPr marL="222250" indent="-222250">
              <a:lnSpc>
                <a:spcPct val="15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a:ea typeface="宋体" pitchFamily="2" charset="-122"/>
            </a:endParaRPr>
          </a:p>
          <a:p>
            <a:pPr marL="558800" lvl="1" indent="-220663">
              <a:lnSpc>
                <a:spcPct val="78000"/>
              </a:lnSpc>
              <a:buSzPct val="75000"/>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1400">
              <a:ea typeface="宋体" pitchFamily="2" charset="-122"/>
            </a:endParaRPr>
          </a:p>
          <a:p>
            <a:pPr marL="558800" lvl="1" indent="-220663">
              <a:lnSpc>
                <a:spcPct val="78000"/>
              </a:lnSpc>
              <a:buSzPct val="75000"/>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1400">
              <a:ea typeface="宋体" pitchFamily="2" charset="-122"/>
            </a:endParaRPr>
          </a:p>
          <a:p>
            <a:pPr marL="558800" lvl="1" indent="-220663">
              <a:lnSpc>
                <a:spcPct val="78000"/>
              </a:lnSpc>
              <a:buSzPct val="75000"/>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1400">
              <a:ea typeface="宋体" pitchFamily="2" charset="-122"/>
            </a:endParaRPr>
          </a:p>
          <a:p>
            <a:pPr marL="558800" lvl="1" indent="-220663">
              <a:lnSpc>
                <a:spcPct val="78000"/>
              </a:lnSpc>
              <a:spcBef>
                <a:spcPts val="500"/>
              </a:spcBef>
              <a:buSzPct val="75000"/>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altLang="zh-CN" sz="1400">
                <a:ea typeface="宋体" pitchFamily="2" charset="-122"/>
              </a:rPr>
              <a:t>	</a:t>
            </a:r>
            <a:r>
              <a:rPr lang="en-GB" altLang="zh-CN" sz="1600">
                <a:latin typeface="Arial Black" pitchFamily="34" charset="0"/>
                <a:ea typeface="宋体" pitchFamily="2" charset="-122"/>
              </a:rPr>
              <a:t>CO ___	CI___	CT ____	     cache Hit? __              </a:t>
            </a:r>
            <a:r>
              <a:rPr lang="zh-CN" altLang="en-GB">
                <a:latin typeface="微软雅黑" pitchFamily="34" charset="-122"/>
                <a:ea typeface="微软雅黑" pitchFamily="34" charset="-122"/>
              </a:rPr>
              <a:t>数据</a:t>
            </a:r>
            <a:r>
              <a:rPr lang="en-GB" altLang="zh-CN">
                <a:latin typeface="微软雅黑" pitchFamily="34" charset="-122"/>
                <a:ea typeface="微软雅黑" pitchFamily="34" charset="-122"/>
              </a:rPr>
              <a:t>: ____</a:t>
            </a:r>
          </a:p>
        </p:txBody>
      </p:sp>
      <p:sp>
        <p:nvSpPr>
          <p:cNvPr id="38016" name="Text Box 128"/>
          <p:cNvSpPr txBox="1">
            <a:spLocks noChangeArrowheads="1"/>
          </p:cNvSpPr>
          <p:nvPr/>
        </p:nvSpPr>
        <p:spPr bwMode="auto">
          <a:xfrm>
            <a:off x="1173163" y="3260725"/>
            <a:ext cx="631825"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0x0F</a:t>
            </a:r>
          </a:p>
        </p:txBody>
      </p:sp>
      <p:sp>
        <p:nvSpPr>
          <p:cNvPr id="38017" name="Text Box 129"/>
          <p:cNvSpPr txBox="1">
            <a:spLocks noChangeArrowheads="1"/>
          </p:cNvSpPr>
          <p:nvPr/>
        </p:nvSpPr>
        <p:spPr bwMode="auto">
          <a:xfrm>
            <a:off x="2293938" y="3275013"/>
            <a:ext cx="496887"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0x3</a:t>
            </a:r>
          </a:p>
        </p:txBody>
      </p:sp>
      <p:sp>
        <p:nvSpPr>
          <p:cNvPr id="38018" name="Text Box 130"/>
          <p:cNvSpPr txBox="1">
            <a:spLocks noChangeArrowheads="1"/>
          </p:cNvSpPr>
          <p:nvPr/>
        </p:nvSpPr>
        <p:spPr bwMode="auto">
          <a:xfrm>
            <a:off x="3373438" y="3332163"/>
            <a:ext cx="631825" cy="307975"/>
          </a:xfrm>
          <a:prstGeom prst="rect">
            <a:avLst/>
          </a:prstGeom>
          <a:noFill/>
          <a:ln w="9525">
            <a:noFill/>
            <a:round/>
            <a:headEnd/>
            <a:tailEnd/>
          </a:ln>
        </p:spPr>
        <p:txBody>
          <a:bodyPr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0x03</a:t>
            </a:r>
          </a:p>
        </p:txBody>
      </p:sp>
      <p:sp>
        <p:nvSpPr>
          <p:cNvPr id="38019" name="Text Box 131"/>
          <p:cNvSpPr txBox="1">
            <a:spLocks noChangeArrowheads="1"/>
          </p:cNvSpPr>
          <p:nvPr/>
        </p:nvSpPr>
        <p:spPr bwMode="auto">
          <a:xfrm>
            <a:off x="4973638" y="3405188"/>
            <a:ext cx="250825"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Y</a:t>
            </a:r>
          </a:p>
        </p:txBody>
      </p:sp>
      <p:sp>
        <p:nvSpPr>
          <p:cNvPr id="38021" name="Text Box 133"/>
          <p:cNvSpPr txBox="1">
            <a:spLocks noChangeArrowheads="1"/>
          </p:cNvSpPr>
          <p:nvPr/>
        </p:nvSpPr>
        <p:spPr bwMode="auto">
          <a:xfrm>
            <a:off x="6691313" y="3375025"/>
            <a:ext cx="261937"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N</a:t>
            </a:r>
          </a:p>
        </p:txBody>
      </p:sp>
      <p:sp>
        <p:nvSpPr>
          <p:cNvPr id="38022" name="Text Box 134"/>
          <p:cNvSpPr txBox="1">
            <a:spLocks noChangeArrowheads="1"/>
          </p:cNvSpPr>
          <p:nvPr/>
        </p:nvSpPr>
        <p:spPr bwMode="auto">
          <a:xfrm>
            <a:off x="7637463" y="3348038"/>
            <a:ext cx="655637"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0x0D</a:t>
            </a:r>
          </a:p>
        </p:txBody>
      </p:sp>
      <p:sp>
        <p:nvSpPr>
          <p:cNvPr id="38037" name="Text Box 149"/>
          <p:cNvSpPr txBox="1">
            <a:spLocks noChangeArrowheads="1"/>
          </p:cNvSpPr>
          <p:nvPr/>
        </p:nvSpPr>
        <p:spPr bwMode="auto">
          <a:xfrm>
            <a:off x="1401763" y="6134100"/>
            <a:ext cx="227012"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a:t>
            </a:r>
          </a:p>
        </p:txBody>
      </p:sp>
      <p:sp>
        <p:nvSpPr>
          <p:cNvPr id="38038" name="Text Box 150"/>
          <p:cNvSpPr txBox="1">
            <a:spLocks noChangeArrowheads="1"/>
          </p:cNvSpPr>
          <p:nvPr/>
        </p:nvSpPr>
        <p:spPr bwMode="auto">
          <a:xfrm>
            <a:off x="2349500" y="6105525"/>
            <a:ext cx="496888"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0x5</a:t>
            </a:r>
          </a:p>
        </p:txBody>
      </p:sp>
      <p:sp>
        <p:nvSpPr>
          <p:cNvPr id="38039" name="Text Box 151"/>
          <p:cNvSpPr txBox="1">
            <a:spLocks noChangeArrowheads="1"/>
          </p:cNvSpPr>
          <p:nvPr/>
        </p:nvSpPr>
        <p:spPr bwMode="auto">
          <a:xfrm>
            <a:off x="3336925" y="6107113"/>
            <a:ext cx="655638"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0x0D</a:t>
            </a:r>
          </a:p>
        </p:txBody>
      </p:sp>
      <p:sp>
        <p:nvSpPr>
          <p:cNvPr id="38041" name="Text Box 153"/>
          <p:cNvSpPr txBox="1">
            <a:spLocks noChangeArrowheads="1"/>
          </p:cNvSpPr>
          <p:nvPr/>
        </p:nvSpPr>
        <p:spPr bwMode="auto">
          <a:xfrm>
            <a:off x="5586413" y="6148388"/>
            <a:ext cx="250825"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Y</a:t>
            </a:r>
          </a:p>
        </p:txBody>
      </p:sp>
      <p:sp>
        <p:nvSpPr>
          <p:cNvPr id="38042" name="Text Box 154"/>
          <p:cNvSpPr txBox="1">
            <a:spLocks noChangeArrowheads="1"/>
          </p:cNvSpPr>
          <p:nvPr/>
        </p:nvSpPr>
        <p:spPr bwMode="auto">
          <a:xfrm>
            <a:off x="7185025" y="6134100"/>
            <a:ext cx="901700"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0x7236</a:t>
            </a:r>
          </a:p>
        </p:txBody>
      </p:sp>
      <p:grpSp>
        <p:nvGrpSpPr>
          <p:cNvPr id="2" name="Group 122"/>
          <p:cNvGrpSpPr>
            <a:grpSpLocks/>
          </p:cNvGrpSpPr>
          <p:nvPr/>
        </p:nvGrpSpPr>
        <p:grpSpPr bwMode="auto">
          <a:xfrm>
            <a:off x="220663" y="1778000"/>
            <a:ext cx="8766175" cy="1431925"/>
            <a:chOff x="157" y="1102"/>
            <a:chExt cx="5522" cy="902"/>
          </a:xfrm>
        </p:grpSpPr>
        <p:grpSp>
          <p:nvGrpSpPr>
            <p:cNvPr id="3" name="Group 119"/>
            <p:cNvGrpSpPr>
              <a:grpSpLocks/>
            </p:cNvGrpSpPr>
            <p:nvPr/>
          </p:nvGrpSpPr>
          <p:grpSpPr bwMode="auto">
            <a:xfrm>
              <a:off x="157" y="1102"/>
              <a:ext cx="5522" cy="902"/>
              <a:chOff x="686" y="1432"/>
              <a:chExt cx="4298" cy="849"/>
            </a:xfrm>
          </p:grpSpPr>
          <p:sp>
            <p:nvSpPr>
              <p:cNvPr id="37894" name="Rectangle 6"/>
              <p:cNvSpPr>
                <a:spLocks noChangeArrowheads="1"/>
              </p:cNvSpPr>
              <p:nvPr/>
            </p:nvSpPr>
            <p:spPr bwMode="auto">
              <a:xfrm>
                <a:off x="686" y="1792"/>
                <a:ext cx="307"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49" name="Rectangle 7"/>
              <p:cNvSpPr>
                <a:spLocks noChangeArrowheads="1"/>
              </p:cNvSpPr>
              <p:nvPr/>
            </p:nvSpPr>
            <p:spPr bwMode="auto">
              <a:xfrm>
                <a:off x="686"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13</a:t>
                </a:r>
              </a:p>
            </p:txBody>
          </p:sp>
          <p:sp>
            <p:nvSpPr>
              <p:cNvPr id="37897" name="Rectangle 9"/>
              <p:cNvSpPr>
                <a:spLocks noChangeArrowheads="1"/>
              </p:cNvSpPr>
              <p:nvPr/>
            </p:nvSpPr>
            <p:spPr bwMode="auto">
              <a:xfrm>
                <a:off x="993" y="1792"/>
                <a:ext cx="307"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51" name="Rectangle 10"/>
              <p:cNvSpPr>
                <a:spLocks noChangeArrowheads="1"/>
              </p:cNvSpPr>
              <p:nvPr/>
            </p:nvSpPr>
            <p:spPr bwMode="auto">
              <a:xfrm>
                <a:off x="993"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12</a:t>
                </a:r>
              </a:p>
            </p:txBody>
          </p:sp>
          <p:sp>
            <p:nvSpPr>
              <p:cNvPr id="37900" name="Rectangle 12"/>
              <p:cNvSpPr>
                <a:spLocks noChangeArrowheads="1"/>
              </p:cNvSpPr>
              <p:nvPr/>
            </p:nvSpPr>
            <p:spPr bwMode="auto">
              <a:xfrm>
                <a:off x="1300" y="1792"/>
                <a:ext cx="307"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53" name="Rectangle 13"/>
              <p:cNvSpPr>
                <a:spLocks noChangeArrowheads="1"/>
              </p:cNvSpPr>
              <p:nvPr/>
            </p:nvSpPr>
            <p:spPr bwMode="auto">
              <a:xfrm>
                <a:off x="1300"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11</a:t>
                </a:r>
              </a:p>
            </p:txBody>
          </p:sp>
          <p:sp>
            <p:nvSpPr>
              <p:cNvPr id="37903" name="Rectangle 15"/>
              <p:cNvSpPr>
                <a:spLocks noChangeArrowheads="1"/>
              </p:cNvSpPr>
              <p:nvPr/>
            </p:nvSpPr>
            <p:spPr bwMode="auto">
              <a:xfrm>
                <a:off x="1607" y="1792"/>
                <a:ext cx="307"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55" name="Rectangle 16"/>
              <p:cNvSpPr>
                <a:spLocks noChangeArrowheads="1"/>
              </p:cNvSpPr>
              <p:nvPr/>
            </p:nvSpPr>
            <p:spPr bwMode="auto">
              <a:xfrm>
                <a:off x="1607"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10</a:t>
                </a:r>
              </a:p>
            </p:txBody>
          </p:sp>
          <p:sp>
            <p:nvSpPr>
              <p:cNvPr id="37906" name="Rectangle 18"/>
              <p:cNvSpPr>
                <a:spLocks noChangeArrowheads="1"/>
              </p:cNvSpPr>
              <p:nvPr/>
            </p:nvSpPr>
            <p:spPr bwMode="auto">
              <a:xfrm>
                <a:off x="1914" y="1792"/>
                <a:ext cx="307"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57" name="Rectangle 19"/>
              <p:cNvSpPr>
                <a:spLocks noChangeArrowheads="1"/>
              </p:cNvSpPr>
              <p:nvPr/>
            </p:nvSpPr>
            <p:spPr bwMode="auto">
              <a:xfrm>
                <a:off x="1914"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9</a:t>
                </a:r>
              </a:p>
            </p:txBody>
          </p:sp>
          <p:sp>
            <p:nvSpPr>
              <p:cNvPr id="37909" name="Rectangle 21"/>
              <p:cNvSpPr>
                <a:spLocks noChangeArrowheads="1"/>
              </p:cNvSpPr>
              <p:nvPr/>
            </p:nvSpPr>
            <p:spPr bwMode="auto">
              <a:xfrm>
                <a:off x="2221" y="1792"/>
                <a:ext cx="307"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59" name="Rectangle 22"/>
              <p:cNvSpPr>
                <a:spLocks noChangeArrowheads="1"/>
              </p:cNvSpPr>
              <p:nvPr/>
            </p:nvSpPr>
            <p:spPr bwMode="auto">
              <a:xfrm>
                <a:off x="2221"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8</a:t>
                </a:r>
              </a:p>
            </p:txBody>
          </p:sp>
          <p:sp>
            <p:nvSpPr>
              <p:cNvPr id="37912" name="Rectangle 24"/>
              <p:cNvSpPr>
                <a:spLocks noChangeArrowheads="1"/>
              </p:cNvSpPr>
              <p:nvPr/>
            </p:nvSpPr>
            <p:spPr bwMode="auto">
              <a:xfrm>
                <a:off x="2528" y="1792"/>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61" name="Rectangle 25"/>
              <p:cNvSpPr>
                <a:spLocks noChangeArrowheads="1"/>
              </p:cNvSpPr>
              <p:nvPr/>
            </p:nvSpPr>
            <p:spPr bwMode="auto">
              <a:xfrm>
                <a:off x="2528"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7</a:t>
                </a:r>
              </a:p>
            </p:txBody>
          </p:sp>
          <p:sp>
            <p:nvSpPr>
              <p:cNvPr id="37915" name="Rectangle 27"/>
              <p:cNvSpPr>
                <a:spLocks noChangeArrowheads="1"/>
              </p:cNvSpPr>
              <p:nvPr/>
            </p:nvSpPr>
            <p:spPr bwMode="auto">
              <a:xfrm>
                <a:off x="2835" y="1792"/>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63" name="Rectangle 28"/>
              <p:cNvSpPr>
                <a:spLocks noChangeArrowheads="1"/>
              </p:cNvSpPr>
              <p:nvPr/>
            </p:nvSpPr>
            <p:spPr bwMode="auto">
              <a:xfrm>
                <a:off x="2835"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6</a:t>
                </a:r>
              </a:p>
            </p:txBody>
          </p:sp>
          <p:sp>
            <p:nvSpPr>
              <p:cNvPr id="37918" name="Rectangle 30"/>
              <p:cNvSpPr>
                <a:spLocks noChangeArrowheads="1"/>
              </p:cNvSpPr>
              <p:nvPr/>
            </p:nvSpPr>
            <p:spPr bwMode="auto">
              <a:xfrm>
                <a:off x="3142" y="179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65" name="Rectangle 31"/>
              <p:cNvSpPr>
                <a:spLocks noChangeArrowheads="1"/>
              </p:cNvSpPr>
              <p:nvPr/>
            </p:nvSpPr>
            <p:spPr bwMode="auto">
              <a:xfrm>
                <a:off x="3142"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5</a:t>
                </a:r>
              </a:p>
            </p:txBody>
          </p:sp>
          <p:sp>
            <p:nvSpPr>
              <p:cNvPr id="37921" name="Rectangle 33"/>
              <p:cNvSpPr>
                <a:spLocks noChangeArrowheads="1"/>
              </p:cNvSpPr>
              <p:nvPr/>
            </p:nvSpPr>
            <p:spPr bwMode="auto">
              <a:xfrm>
                <a:off x="3449" y="179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67" name="Rectangle 34"/>
              <p:cNvSpPr>
                <a:spLocks noChangeArrowheads="1"/>
              </p:cNvSpPr>
              <p:nvPr/>
            </p:nvSpPr>
            <p:spPr bwMode="auto">
              <a:xfrm>
                <a:off x="3449"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4</a:t>
                </a:r>
              </a:p>
            </p:txBody>
          </p:sp>
          <p:sp>
            <p:nvSpPr>
              <p:cNvPr id="37924" name="Rectangle 36"/>
              <p:cNvSpPr>
                <a:spLocks noChangeArrowheads="1"/>
              </p:cNvSpPr>
              <p:nvPr/>
            </p:nvSpPr>
            <p:spPr bwMode="auto">
              <a:xfrm>
                <a:off x="3756" y="179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69" name="Rectangle 37"/>
              <p:cNvSpPr>
                <a:spLocks noChangeArrowheads="1"/>
              </p:cNvSpPr>
              <p:nvPr/>
            </p:nvSpPr>
            <p:spPr bwMode="auto">
              <a:xfrm>
                <a:off x="3756"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3</a:t>
                </a:r>
              </a:p>
            </p:txBody>
          </p:sp>
          <p:sp>
            <p:nvSpPr>
              <p:cNvPr id="37927" name="Rectangle 39"/>
              <p:cNvSpPr>
                <a:spLocks noChangeArrowheads="1"/>
              </p:cNvSpPr>
              <p:nvPr/>
            </p:nvSpPr>
            <p:spPr bwMode="auto">
              <a:xfrm>
                <a:off x="4063" y="179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71" name="Rectangle 40"/>
              <p:cNvSpPr>
                <a:spLocks noChangeArrowheads="1"/>
              </p:cNvSpPr>
              <p:nvPr/>
            </p:nvSpPr>
            <p:spPr bwMode="auto">
              <a:xfrm>
                <a:off x="4063"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2</a:t>
                </a:r>
              </a:p>
            </p:txBody>
          </p:sp>
          <p:sp>
            <p:nvSpPr>
              <p:cNvPr id="37930" name="Rectangle 42"/>
              <p:cNvSpPr>
                <a:spLocks noChangeArrowheads="1"/>
              </p:cNvSpPr>
              <p:nvPr/>
            </p:nvSpPr>
            <p:spPr bwMode="auto">
              <a:xfrm>
                <a:off x="4370" y="179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73" name="Rectangle 43"/>
              <p:cNvSpPr>
                <a:spLocks noChangeArrowheads="1"/>
              </p:cNvSpPr>
              <p:nvPr/>
            </p:nvSpPr>
            <p:spPr bwMode="auto">
              <a:xfrm>
                <a:off x="4370"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a:t>
                </a:r>
              </a:p>
            </p:txBody>
          </p:sp>
          <p:sp>
            <p:nvSpPr>
              <p:cNvPr id="37933" name="Rectangle 45"/>
              <p:cNvSpPr>
                <a:spLocks noChangeArrowheads="1"/>
              </p:cNvSpPr>
              <p:nvPr/>
            </p:nvSpPr>
            <p:spPr bwMode="auto">
              <a:xfrm>
                <a:off x="4677" y="179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75" name="Rectangle 46"/>
              <p:cNvSpPr>
                <a:spLocks noChangeArrowheads="1"/>
              </p:cNvSpPr>
              <p:nvPr/>
            </p:nvSpPr>
            <p:spPr bwMode="auto">
              <a:xfrm>
                <a:off x="4677"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0</a:t>
                </a:r>
              </a:p>
            </p:txBody>
          </p:sp>
          <p:grpSp>
            <p:nvGrpSpPr>
              <p:cNvPr id="4" name="Group 47"/>
              <p:cNvGrpSpPr>
                <a:grpSpLocks/>
              </p:cNvGrpSpPr>
              <p:nvPr/>
            </p:nvGrpSpPr>
            <p:grpSpPr bwMode="auto">
              <a:xfrm>
                <a:off x="3142" y="2085"/>
                <a:ext cx="1842" cy="196"/>
                <a:chOff x="3085" y="1661"/>
                <a:chExt cx="1842" cy="196"/>
              </a:xfrm>
            </p:grpSpPr>
            <p:sp>
              <p:nvSpPr>
                <p:cNvPr id="748577" name="Line 48"/>
                <p:cNvSpPr>
                  <a:spLocks noChangeShapeType="1"/>
                </p:cNvSpPr>
                <p:nvPr/>
              </p:nvSpPr>
              <p:spPr bwMode="auto">
                <a:xfrm>
                  <a:off x="3085" y="1752"/>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578" name="Text Box 49"/>
                <p:cNvSpPr txBox="1">
                  <a:spLocks noChangeArrowheads="1"/>
                </p:cNvSpPr>
                <p:nvPr/>
              </p:nvSpPr>
              <p:spPr bwMode="auto">
                <a:xfrm>
                  <a:off x="3792" y="1661"/>
                  <a:ext cx="351" cy="196"/>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003300"/>
                      </a:solidFill>
                      <a:latin typeface="Arial Black" pitchFamily="34" charset="0"/>
                      <a:ea typeface="宋体" pitchFamily="2" charset="-122"/>
                    </a:rPr>
                    <a:t>VPO</a:t>
                  </a:r>
                </a:p>
              </p:txBody>
            </p:sp>
          </p:grpSp>
          <p:grpSp>
            <p:nvGrpSpPr>
              <p:cNvPr id="5" name="Group 50"/>
              <p:cNvGrpSpPr>
                <a:grpSpLocks/>
              </p:cNvGrpSpPr>
              <p:nvPr/>
            </p:nvGrpSpPr>
            <p:grpSpPr bwMode="auto">
              <a:xfrm>
                <a:off x="686" y="2081"/>
                <a:ext cx="2467" cy="195"/>
                <a:chOff x="629" y="1657"/>
                <a:chExt cx="2467" cy="195"/>
              </a:xfrm>
            </p:grpSpPr>
            <p:sp>
              <p:nvSpPr>
                <p:cNvPr id="748580" name="Line 51"/>
                <p:cNvSpPr>
                  <a:spLocks noChangeShapeType="1"/>
                </p:cNvSpPr>
                <p:nvPr/>
              </p:nvSpPr>
              <p:spPr bwMode="auto">
                <a:xfrm>
                  <a:off x="629" y="1747"/>
                  <a:ext cx="2467"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581" name="Text Box 52"/>
                <p:cNvSpPr txBox="1">
                  <a:spLocks noChangeArrowheads="1"/>
                </p:cNvSpPr>
                <p:nvPr/>
              </p:nvSpPr>
              <p:spPr bwMode="auto">
                <a:xfrm>
                  <a:off x="1577" y="1657"/>
                  <a:ext cx="350" cy="195"/>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003300"/>
                      </a:solidFill>
                      <a:latin typeface="Arial Black" pitchFamily="34" charset="0"/>
                      <a:ea typeface="宋体" pitchFamily="2" charset="-122"/>
                    </a:rPr>
                    <a:t>VPN</a:t>
                  </a:r>
                </a:p>
              </p:txBody>
            </p:sp>
          </p:grpSp>
          <p:sp>
            <p:nvSpPr>
              <p:cNvPr id="37942" name="Line 54"/>
              <p:cNvSpPr>
                <a:spLocks noChangeShapeType="1"/>
              </p:cNvSpPr>
              <p:nvPr/>
            </p:nvSpPr>
            <p:spPr bwMode="auto">
              <a:xfrm>
                <a:off x="2526" y="1512"/>
                <a:ext cx="625"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37943" name="Text Box 55"/>
              <p:cNvSpPr txBox="1">
                <a:spLocks noChangeArrowheads="1"/>
              </p:cNvSpPr>
              <p:nvPr/>
            </p:nvSpPr>
            <p:spPr bwMode="auto">
              <a:xfrm>
                <a:off x="2664" y="1434"/>
                <a:ext cx="343" cy="181"/>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3300"/>
                    </a:solidFill>
                    <a:latin typeface="Arial Black" pitchFamily="34" charset="0"/>
                    <a:ea typeface="宋体" pitchFamily="2" charset="-122"/>
                  </a:rPr>
                  <a:t>TLBI</a:t>
                </a:r>
              </a:p>
            </p:txBody>
          </p:sp>
          <p:sp>
            <p:nvSpPr>
              <p:cNvPr id="37945" name="Line 57"/>
              <p:cNvSpPr>
                <a:spLocks noChangeShapeType="1"/>
              </p:cNvSpPr>
              <p:nvPr/>
            </p:nvSpPr>
            <p:spPr bwMode="auto">
              <a:xfrm>
                <a:off x="686" y="1510"/>
                <a:ext cx="1844"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37946" name="Text Box 58"/>
              <p:cNvSpPr txBox="1">
                <a:spLocks noChangeArrowheads="1"/>
              </p:cNvSpPr>
              <p:nvPr/>
            </p:nvSpPr>
            <p:spPr bwMode="auto">
              <a:xfrm>
                <a:off x="1464" y="1432"/>
                <a:ext cx="376" cy="181"/>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3300"/>
                    </a:solidFill>
                    <a:latin typeface="Arial Black" pitchFamily="34" charset="0"/>
                    <a:ea typeface="宋体" pitchFamily="2" charset="-122"/>
                  </a:rPr>
                  <a:t>TLBT</a:t>
                </a:r>
              </a:p>
            </p:txBody>
          </p:sp>
          <p:sp>
            <p:nvSpPr>
              <p:cNvPr id="748625" name="Text Box 113"/>
              <p:cNvSpPr txBox="1">
                <a:spLocks noChangeArrowheads="1"/>
              </p:cNvSpPr>
              <p:nvPr/>
            </p:nvSpPr>
            <p:spPr bwMode="auto">
              <a:xfrm>
                <a:off x="4766" y="1786"/>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26" name="Text Box 114"/>
              <p:cNvSpPr txBox="1">
                <a:spLocks noChangeArrowheads="1"/>
              </p:cNvSpPr>
              <p:nvPr/>
            </p:nvSpPr>
            <p:spPr bwMode="auto">
              <a:xfrm>
                <a:off x="4459" y="1785"/>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27" name="Text Box 115"/>
              <p:cNvSpPr txBox="1">
                <a:spLocks noChangeArrowheads="1"/>
              </p:cNvSpPr>
              <p:nvPr/>
            </p:nvSpPr>
            <p:spPr bwMode="auto">
              <a:xfrm>
                <a:off x="4154" y="1785"/>
                <a:ext cx="119"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28" name="Text Box 116"/>
              <p:cNvSpPr txBox="1">
                <a:spLocks noChangeArrowheads="1"/>
              </p:cNvSpPr>
              <p:nvPr/>
            </p:nvSpPr>
            <p:spPr bwMode="auto">
              <a:xfrm>
                <a:off x="3846" y="1785"/>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29" name="Text Box 117"/>
              <p:cNvSpPr txBox="1">
                <a:spLocks noChangeArrowheads="1"/>
              </p:cNvSpPr>
              <p:nvPr/>
            </p:nvSpPr>
            <p:spPr bwMode="auto">
              <a:xfrm>
                <a:off x="3540" y="1785"/>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30" name="Text Box 118"/>
              <p:cNvSpPr txBox="1">
                <a:spLocks noChangeArrowheads="1"/>
              </p:cNvSpPr>
              <p:nvPr/>
            </p:nvSpPr>
            <p:spPr bwMode="auto">
              <a:xfrm>
                <a:off x="3234" y="1785"/>
                <a:ext cx="119"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31" name="Text Box 119"/>
              <p:cNvSpPr txBox="1">
                <a:spLocks noChangeArrowheads="1"/>
              </p:cNvSpPr>
              <p:nvPr/>
            </p:nvSpPr>
            <p:spPr bwMode="auto">
              <a:xfrm>
                <a:off x="2936" y="1786"/>
                <a:ext cx="102" cy="197"/>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Calibri" pitchFamily="34" charset="0"/>
                    <a:ea typeface="宋体" pitchFamily="2" charset="-122"/>
                  </a:rPr>
                  <a:t>1</a:t>
                </a:r>
              </a:p>
            </p:txBody>
          </p:sp>
          <p:sp>
            <p:nvSpPr>
              <p:cNvPr id="748632" name="Text Box 120"/>
              <p:cNvSpPr txBox="1">
                <a:spLocks noChangeArrowheads="1"/>
              </p:cNvSpPr>
              <p:nvPr/>
            </p:nvSpPr>
            <p:spPr bwMode="auto">
              <a:xfrm>
                <a:off x="2630" y="1786"/>
                <a:ext cx="101" cy="197"/>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Calibri" pitchFamily="34" charset="0"/>
                    <a:ea typeface="宋体" pitchFamily="2" charset="-122"/>
                  </a:rPr>
                  <a:t>1</a:t>
                </a:r>
              </a:p>
            </p:txBody>
          </p:sp>
          <p:sp>
            <p:nvSpPr>
              <p:cNvPr id="748633" name="Text Box 121"/>
              <p:cNvSpPr txBox="1">
                <a:spLocks noChangeArrowheads="1"/>
              </p:cNvSpPr>
              <p:nvPr/>
            </p:nvSpPr>
            <p:spPr bwMode="auto">
              <a:xfrm>
                <a:off x="2314" y="1786"/>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34" name="Text Box 122"/>
              <p:cNvSpPr txBox="1">
                <a:spLocks noChangeArrowheads="1"/>
              </p:cNvSpPr>
              <p:nvPr/>
            </p:nvSpPr>
            <p:spPr bwMode="auto">
              <a:xfrm>
                <a:off x="2006" y="1786"/>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35" name="Text Box 123"/>
              <p:cNvSpPr txBox="1">
                <a:spLocks noChangeArrowheads="1"/>
              </p:cNvSpPr>
              <p:nvPr/>
            </p:nvSpPr>
            <p:spPr bwMode="auto">
              <a:xfrm>
                <a:off x="1702" y="1786"/>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36" name="Text Box 124"/>
              <p:cNvSpPr txBox="1">
                <a:spLocks noChangeArrowheads="1"/>
              </p:cNvSpPr>
              <p:nvPr/>
            </p:nvSpPr>
            <p:spPr bwMode="auto">
              <a:xfrm>
                <a:off x="1395" y="1786"/>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37" name="Text Box 125"/>
              <p:cNvSpPr txBox="1">
                <a:spLocks noChangeArrowheads="1"/>
              </p:cNvSpPr>
              <p:nvPr/>
            </p:nvSpPr>
            <p:spPr bwMode="auto">
              <a:xfrm>
                <a:off x="1088" y="1786"/>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38" name="Text Box 126"/>
              <p:cNvSpPr txBox="1">
                <a:spLocks noChangeArrowheads="1"/>
              </p:cNvSpPr>
              <p:nvPr/>
            </p:nvSpPr>
            <p:spPr bwMode="auto">
              <a:xfrm>
                <a:off x="783" y="1786"/>
                <a:ext cx="119"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grpSp>
        <p:sp>
          <p:nvSpPr>
            <p:cNvPr id="748664" name="Rectangle 120"/>
            <p:cNvSpPr>
              <a:spLocks noChangeArrowheads="1"/>
            </p:cNvSpPr>
            <p:nvPr/>
          </p:nvSpPr>
          <p:spPr bwMode="auto">
            <a:xfrm>
              <a:off x="2514" y="1489"/>
              <a:ext cx="804" cy="192"/>
            </a:xfrm>
            <a:prstGeom prst="rect">
              <a:avLst/>
            </a:prstGeom>
            <a:solidFill>
              <a:schemeClr val="accent1">
                <a:alpha val="22000"/>
              </a:schemeClr>
            </a:solidFill>
            <a:ln w="50800">
              <a:noFill/>
              <a:miter lim="800000"/>
              <a:headEnd/>
              <a:tailEnd/>
            </a:ln>
            <a:effectLst/>
          </p:spPr>
          <p:txBody>
            <a:bodyPr wrap="none" anchor="ctr"/>
            <a:lstStyle/>
            <a:p>
              <a:endParaRPr lang="zh-CN" altLang="en-US"/>
            </a:p>
          </p:txBody>
        </p:sp>
      </p:grpSp>
      <p:grpSp>
        <p:nvGrpSpPr>
          <p:cNvPr id="6" name="Group 124"/>
          <p:cNvGrpSpPr>
            <a:grpSpLocks/>
          </p:cNvGrpSpPr>
          <p:nvPr/>
        </p:nvGrpSpPr>
        <p:grpSpPr bwMode="auto">
          <a:xfrm>
            <a:off x="433388" y="4664075"/>
            <a:ext cx="8137525" cy="1401763"/>
            <a:chOff x="381" y="2857"/>
            <a:chExt cx="5126" cy="883"/>
          </a:xfrm>
        </p:grpSpPr>
        <p:sp>
          <p:nvSpPr>
            <p:cNvPr id="37950" name="Rectangle 62"/>
            <p:cNvSpPr>
              <a:spLocks noChangeArrowheads="1"/>
            </p:cNvSpPr>
            <p:nvPr/>
          </p:nvSpPr>
          <p:spPr bwMode="auto">
            <a:xfrm>
              <a:off x="381" y="3271"/>
              <a:ext cx="426" cy="245"/>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37951" name="Rectangle 63"/>
            <p:cNvSpPr>
              <a:spLocks noChangeArrowheads="1"/>
            </p:cNvSpPr>
            <p:nvPr/>
          </p:nvSpPr>
          <p:spPr bwMode="auto">
            <a:xfrm>
              <a:off x="381" y="3027"/>
              <a:ext cx="426"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11</a:t>
              </a:r>
            </a:p>
          </p:txBody>
        </p:sp>
        <p:sp>
          <p:nvSpPr>
            <p:cNvPr id="37953" name="Rectangle 65"/>
            <p:cNvSpPr>
              <a:spLocks noChangeArrowheads="1"/>
            </p:cNvSpPr>
            <p:nvPr/>
          </p:nvSpPr>
          <p:spPr bwMode="auto">
            <a:xfrm>
              <a:off x="807" y="3271"/>
              <a:ext cx="427" cy="245"/>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37954" name="Rectangle 66"/>
            <p:cNvSpPr>
              <a:spLocks noChangeArrowheads="1"/>
            </p:cNvSpPr>
            <p:nvPr/>
          </p:nvSpPr>
          <p:spPr bwMode="auto">
            <a:xfrm>
              <a:off x="807" y="3027"/>
              <a:ext cx="427"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10</a:t>
              </a:r>
            </a:p>
          </p:txBody>
        </p:sp>
        <p:sp>
          <p:nvSpPr>
            <p:cNvPr id="37956" name="Rectangle 68"/>
            <p:cNvSpPr>
              <a:spLocks noChangeArrowheads="1"/>
            </p:cNvSpPr>
            <p:nvPr/>
          </p:nvSpPr>
          <p:spPr bwMode="auto">
            <a:xfrm>
              <a:off x="1234" y="3271"/>
              <a:ext cx="426" cy="245"/>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37957" name="Rectangle 69"/>
            <p:cNvSpPr>
              <a:spLocks noChangeArrowheads="1"/>
            </p:cNvSpPr>
            <p:nvPr/>
          </p:nvSpPr>
          <p:spPr bwMode="auto">
            <a:xfrm>
              <a:off x="1234" y="3027"/>
              <a:ext cx="426"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9</a:t>
              </a:r>
            </a:p>
          </p:txBody>
        </p:sp>
        <p:sp>
          <p:nvSpPr>
            <p:cNvPr id="37959" name="Rectangle 71"/>
            <p:cNvSpPr>
              <a:spLocks noChangeArrowheads="1"/>
            </p:cNvSpPr>
            <p:nvPr/>
          </p:nvSpPr>
          <p:spPr bwMode="auto">
            <a:xfrm>
              <a:off x="1660" y="3271"/>
              <a:ext cx="427" cy="245"/>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37960" name="Rectangle 72"/>
            <p:cNvSpPr>
              <a:spLocks noChangeArrowheads="1"/>
            </p:cNvSpPr>
            <p:nvPr/>
          </p:nvSpPr>
          <p:spPr bwMode="auto">
            <a:xfrm>
              <a:off x="1660" y="3027"/>
              <a:ext cx="427"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8</a:t>
              </a:r>
            </a:p>
          </p:txBody>
        </p:sp>
        <p:sp>
          <p:nvSpPr>
            <p:cNvPr id="37962" name="Rectangle 74"/>
            <p:cNvSpPr>
              <a:spLocks noChangeArrowheads="1"/>
            </p:cNvSpPr>
            <p:nvPr/>
          </p:nvSpPr>
          <p:spPr bwMode="auto">
            <a:xfrm>
              <a:off x="2087" y="3271"/>
              <a:ext cx="426" cy="245"/>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37963" name="Rectangle 75"/>
            <p:cNvSpPr>
              <a:spLocks noChangeArrowheads="1"/>
            </p:cNvSpPr>
            <p:nvPr/>
          </p:nvSpPr>
          <p:spPr bwMode="auto">
            <a:xfrm>
              <a:off x="2087" y="3027"/>
              <a:ext cx="426"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7</a:t>
              </a:r>
            </a:p>
          </p:txBody>
        </p:sp>
        <p:sp>
          <p:nvSpPr>
            <p:cNvPr id="37965" name="Rectangle 77"/>
            <p:cNvSpPr>
              <a:spLocks noChangeArrowheads="1"/>
            </p:cNvSpPr>
            <p:nvPr/>
          </p:nvSpPr>
          <p:spPr bwMode="auto">
            <a:xfrm>
              <a:off x="2513" y="3271"/>
              <a:ext cx="427" cy="245"/>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37966" name="Rectangle 78"/>
            <p:cNvSpPr>
              <a:spLocks noChangeArrowheads="1"/>
            </p:cNvSpPr>
            <p:nvPr/>
          </p:nvSpPr>
          <p:spPr bwMode="auto">
            <a:xfrm>
              <a:off x="2513" y="3027"/>
              <a:ext cx="427"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6</a:t>
              </a:r>
            </a:p>
          </p:txBody>
        </p:sp>
        <p:sp>
          <p:nvSpPr>
            <p:cNvPr id="37968" name="Rectangle 80"/>
            <p:cNvSpPr>
              <a:spLocks noChangeArrowheads="1"/>
            </p:cNvSpPr>
            <p:nvPr/>
          </p:nvSpPr>
          <p:spPr bwMode="auto">
            <a:xfrm>
              <a:off x="2940" y="3271"/>
              <a:ext cx="426" cy="245"/>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37969" name="Rectangle 81"/>
            <p:cNvSpPr>
              <a:spLocks noChangeArrowheads="1"/>
            </p:cNvSpPr>
            <p:nvPr/>
          </p:nvSpPr>
          <p:spPr bwMode="auto">
            <a:xfrm>
              <a:off x="2940" y="3027"/>
              <a:ext cx="426"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5</a:t>
              </a:r>
            </a:p>
          </p:txBody>
        </p:sp>
        <p:sp>
          <p:nvSpPr>
            <p:cNvPr id="37971" name="Rectangle 83"/>
            <p:cNvSpPr>
              <a:spLocks noChangeArrowheads="1"/>
            </p:cNvSpPr>
            <p:nvPr/>
          </p:nvSpPr>
          <p:spPr bwMode="auto">
            <a:xfrm>
              <a:off x="3366" y="3271"/>
              <a:ext cx="427" cy="245"/>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37972" name="Rectangle 84"/>
            <p:cNvSpPr>
              <a:spLocks noChangeArrowheads="1"/>
            </p:cNvSpPr>
            <p:nvPr/>
          </p:nvSpPr>
          <p:spPr bwMode="auto">
            <a:xfrm>
              <a:off x="3366" y="3027"/>
              <a:ext cx="427"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4</a:t>
              </a:r>
            </a:p>
          </p:txBody>
        </p:sp>
        <p:sp>
          <p:nvSpPr>
            <p:cNvPr id="37974" name="Rectangle 86"/>
            <p:cNvSpPr>
              <a:spLocks noChangeArrowheads="1"/>
            </p:cNvSpPr>
            <p:nvPr/>
          </p:nvSpPr>
          <p:spPr bwMode="auto">
            <a:xfrm>
              <a:off x="3793" y="3271"/>
              <a:ext cx="426" cy="245"/>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37975" name="Rectangle 87"/>
            <p:cNvSpPr>
              <a:spLocks noChangeArrowheads="1"/>
            </p:cNvSpPr>
            <p:nvPr/>
          </p:nvSpPr>
          <p:spPr bwMode="auto">
            <a:xfrm>
              <a:off x="3793" y="3027"/>
              <a:ext cx="426"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3</a:t>
              </a:r>
            </a:p>
          </p:txBody>
        </p:sp>
        <p:sp>
          <p:nvSpPr>
            <p:cNvPr id="37977" name="Rectangle 89"/>
            <p:cNvSpPr>
              <a:spLocks noChangeArrowheads="1"/>
            </p:cNvSpPr>
            <p:nvPr/>
          </p:nvSpPr>
          <p:spPr bwMode="auto">
            <a:xfrm>
              <a:off x="4219" y="3271"/>
              <a:ext cx="427" cy="245"/>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37978" name="Rectangle 90"/>
            <p:cNvSpPr>
              <a:spLocks noChangeArrowheads="1"/>
            </p:cNvSpPr>
            <p:nvPr/>
          </p:nvSpPr>
          <p:spPr bwMode="auto">
            <a:xfrm>
              <a:off x="4219" y="3027"/>
              <a:ext cx="427"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2</a:t>
              </a:r>
            </a:p>
          </p:txBody>
        </p:sp>
        <p:sp>
          <p:nvSpPr>
            <p:cNvPr id="37980" name="Rectangle 92"/>
            <p:cNvSpPr>
              <a:spLocks noChangeArrowheads="1"/>
            </p:cNvSpPr>
            <p:nvPr/>
          </p:nvSpPr>
          <p:spPr bwMode="auto">
            <a:xfrm>
              <a:off x="4646" y="3271"/>
              <a:ext cx="426" cy="245"/>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37981" name="Rectangle 93"/>
            <p:cNvSpPr>
              <a:spLocks noChangeArrowheads="1"/>
            </p:cNvSpPr>
            <p:nvPr/>
          </p:nvSpPr>
          <p:spPr bwMode="auto">
            <a:xfrm>
              <a:off x="4646" y="3027"/>
              <a:ext cx="426"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a:t>
              </a:r>
            </a:p>
          </p:txBody>
        </p:sp>
        <p:sp>
          <p:nvSpPr>
            <p:cNvPr id="37983" name="Rectangle 95"/>
            <p:cNvSpPr>
              <a:spLocks noChangeArrowheads="1"/>
            </p:cNvSpPr>
            <p:nvPr/>
          </p:nvSpPr>
          <p:spPr bwMode="auto">
            <a:xfrm>
              <a:off x="5072" y="3271"/>
              <a:ext cx="427" cy="245"/>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37984" name="Rectangle 96"/>
            <p:cNvSpPr>
              <a:spLocks noChangeArrowheads="1"/>
            </p:cNvSpPr>
            <p:nvPr/>
          </p:nvSpPr>
          <p:spPr bwMode="auto">
            <a:xfrm>
              <a:off x="5072" y="3027"/>
              <a:ext cx="427"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0</a:t>
              </a:r>
            </a:p>
          </p:txBody>
        </p:sp>
        <p:grpSp>
          <p:nvGrpSpPr>
            <p:cNvPr id="7" name="Group 97"/>
            <p:cNvGrpSpPr>
              <a:grpSpLocks/>
            </p:cNvGrpSpPr>
            <p:nvPr/>
          </p:nvGrpSpPr>
          <p:grpSpPr bwMode="auto">
            <a:xfrm>
              <a:off x="2948" y="3549"/>
              <a:ext cx="2559" cy="191"/>
              <a:chOff x="3101" y="3292"/>
              <a:chExt cx="1842" cy="150"/>
            </a:xfrm>
          </p:grpSpPr>
          <p:sp>
            <p:nvSpPr>
              <p:cNvPr id="748611" name="Line 98"/>
              <p:cNvSpPr>
                <a:spLocks noChangeShapeType="1"/>
              </p:cNvSpPr>
              <p:nvPr/>
            </p:nvSpPr>
            <p:spPr bwMode="auto">
              <a:xfrm>
                <a:off x="3101" y="3383"/>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612" name="Text Box 99"/>
              <p:cNvSpPr txBox="1">
                <a:spLocks noChangeArrowheads="1"/>
              </p:cNvSpPr>
              <p:nvPr/>
            </p:nvSpPr>
            <p:spPr bwMode="auto">
              <a:xfrm>
                <a:off x="3808" y="3292"/>
                <a:ext cx="291" cy="150"/>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PPO</a:t>
                </a:r>
              </a:p>
            </p:txBody>
          </p:sp>
        </p:grpSp>
        <p:grpSp>
          <p:nvGrpSpPr>
            <p:cNvPr id="8" name="Group 100"/>
            <p:cNvGrpSpPr>
              <a:grpSpLocks/>
            </p:cNvGrpSpPr>
            <p:nvPr/>
          </p:nvGrpSpPr>
          <p:grpSpPr bwMode="auto">
            <a:xfrm>
              <a:off x="399" y="3543"/>
              <a:ext cx="2559" cy="191"/>
              <a:chOff x="1277" y="3292"/>
              <a:chExt cx="1842" cy="150"/>
            </a:xfrm>
          </p:grpSpPr>
          <p:sp>
            <p:nvSpPr>
              <p:cNvPr id="748614" name="Line 101"/>
              <p:cNvSpPr>
                <a:spLocks noChangeShapeType="1"/>
              </p:cNvSpPr>
              <p:nvPr/>
            </p:nvSpPr>
            <p:spPr bwMode="auto">
              <a:xfrm>
                <a:off x="1277" y="3383"/>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615" name="Text Box 102"/>
              <p:cNvSpPr txBox="1">
                <a:spLocks noChangeArrowheads="1"/>
              </p:cNvSpPr>
              <p:nvPr/>
            </p:nvSpPr>
            <p:spPr bwMode="auto">
              <a:xfrm>
                <a:off x="1984" y="3292"/>
                <a:ext cx="291" cy="150"/>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PPN</a:t>
                </a:r>
              </a:p>
            </p:txBody>
          </p:sp>
        </p:grpSp>
        <p:grpSp>
          <p:nvGrpSpPr>
            <p:cNvPr id="9" name="Group 103"/>
            <p:cNvGrpSpPr>
              <a:grpSpLocks/>
            </p:cNvGrpSpPr>
            <p:nvPr/>
          </p:nvGrpSpPr>
          <p:grpSpPr bwMode="auto">
            <a:xfrm>
              <a:off x="4628" y="2860"/>
              <a:ext cx="868" cy="192"/>
              <a:chOff x="4300" y="2637"/>
              <a:chExt cx="625" cy="151"/>
            </a:xfrm>
          </p:grpSpPr>
          <p:sp>
            <p:nvSpPr>
              <p:cNvPr id="748617" name="Line 104"/>
              <p:cNvSpPr>
                <a:spLocks noChangeShapeType="1"/>
              </p:cNvSpPr>
              <p:nvPr/>
            </p:nvSpPr>
            <p:spPr bwMode="auto">
              <a:xfrm>
                <a:off x="4300" y="2715"/>
                <a:ext cx="625"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618" name="Text Box 105"/>
              <p:cNvSpPr txBox="1">
                <a:spLocks noChangeArrowheads="1"/>
              </p:cNvSpPr>
              <p:nvPr/>
            </p:nvSpPr>
            <p:spPr bwMode="auto">
              <a:xfrm>
                <a:off x="4506" y="2637"/>
                <a:ext cx="231" cy="151"/>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CO</a:t>
                </a:r>
              </a:p>
            </p:txBody>
          </p:sp>
        </p:grpSp>
        <p:grpSp>
          <p:nvGrpSpPr>
            <p:cNvPr id="10" name="Group 106"/>
            <p:cNvGrpSpPr>
              <a:grpSpLocks/>
            </p:cNvGrpSpPr>
            <p:nvPr/>
          </p:nvGrpSpPr>
          <p:grpSpPr bwMode="auto">
            <a:xfrm>
              <a:off x="2933" y="2857"/>
              <a:ext cx="1686" cy="192"/>
              <a:chOff x="3090" y="2624"/>
              <a:chExt cx="1214" cy="151"/>
            </a:xfrm>
          </p:grpSpPr>
          <p:sp>
            <p:nvSpPr>
              <p:cNvPr id="748620" name="Line 107"/>
              <p:cNvSpPr>
                <a:spLocks noChangeShapeType="1"/>
              </p:cNvSpPr>
              <p:nvPr/>
            </p:nvSpPr>
            <p:spPr bwMode="auto">
              <a:xfrm>
                <a:off x="3090" y="2702"/>
                <a:ext cx="1214"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621" name="Text Box 108"/>
              <p:cNvSpPr txBox="1">
                <a:spLocks noChangeArrowheads="1"/>
              </p:cNvSpPr>
              <p:nvPr/>
            </p:nvSpPr>
            <p:spPr bwMode="auto">
              <a:xfrm>
                <a:off x="3643" y="2624"/>
                <a:ext cx="190" cy="151"/>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CI</a:t>
                </a:r>
              </a:p>
            </p:txBody>
          </p:sp>
        </p:grpSp>
        <p:grpSp>
          <p:nvGrpSpPr>
            <p:cNvPr id="11" name="Group 109"/>
            <p:cNvGrpSpPr>
              <a:grpSpLocks/>
            </p:cNvGrpSpPr>
            <p:nvPr/>
          </p:nvGrpSpPr>
          <p:grpSpPr bwMode="auto">
            <a:xfrm>
              <a:off x="381" y="2860"/>
              <a:ext cx="2532" cy="192"/>
              <a:chOff x="1248" y="2637"/>
              <a:chExt cx="1823" cy="151"/>
            </a:xfrm>
          </p:grpSpPr>
          <p:sp>
            <p:nvSpPr>
              <p:cNvPr id="748623" name="Line 110"/>
              <p:cNvSpPr>
                <a:spLocks noChangeShapeType="1"/>
              </p:cNvSpPr>
              <p:nvPr/>
            </p:nvSpPr>
            <p:spPr bwMode="auto">
              <a:xfrm>
                <a:off x="1248" y="2715"/>
                <a:ext cx="1823"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624" name="Text Box 111"/>
              <p:cNvSpPr txBox="1">
                <a:spLocks noChangeArrowheads="1"/>
              </p:cNvSpPr>
              <p:nvPr/>
            </p:nvSpPr>
            <p:spPr bwMode="auto">
              <a:xfrm>
                <a:off x="2111" y="2637"/>
                <a:ext cx="221" cy="151"/>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CT</a:t>
                </a:r>
              </a:p>
            </p:txBody>
          </p:sp>
        </p:grpSp>
        <p:grpSp>
          <p:nvGrpSpPr>
            <p:cNvPr id="12" name="Group 135"/>
            <p:cNvGrpSpPr>
              <a:grpSpLocks/>
            </p:cNvGrpSpPr>
            <p:nvPr/>
          </p:nvGrpSpPr>
          <p:grpSpPr bwMode="auto">
            <a:xfrm>
              <a:off x="502" y="3287"/>
              <a:ext cx="4852" cy="211"/>
              <a:chOff x="1354" y="3030"/>
              <a:chExt cx="3492" cy="165"/>
            </a:xfrm>
          </p:grpSpPr>
          <p:sp>
            <p:nvSpPr>
              <p:cNvPr id="748646" name="Text Box 136"/>
              <p:cNvSpPr txBox="1">
                <a:spLocks noChangeArrowheads="1"/>
              </p:cNvSpPr>
              <p:nvPr/>
            </p:nvSpPr>
            <p:spPr bwMode="auto">
              <a:xfrm>
                <a:off x="4735" y="3031"/>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47" name="Text Box 137"/>
              <p:cNvSpPr txBox="1">
                <a:spLocks noChangeArrowheads="1"/>
              </p:cNvSpPr>
              <p:nvPr/>
            </p:nvSpPr>
            <p:spPr bwMode="auto">
              <a:xfrm>
                <a:off x="4427"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48" name="Text Box 138"/>
              <p:cNvSpPr txBox="1">
                <a:spLocks noChangeArrowheads="1"/>
              </p:cNvSpPr>
              <p:nvPr/>
            </p:nvSpPr>
            <p:spPr bwMode="auto">
              <a:xfrm>
                <a:off x="3812"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49" name="Text Box 139"/>
              <p:cNvSpPr txBox="1">
                <a:spLocks noChangeArrowheads="1"/>
              </p:cNvSpPr>
              <p:nvPr/>
            </p:nvSpPr>
            <p:spPr bwMode="auto">
              <a:xfrm>
                <a:off x="2890"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50" name="Text Box 140"/>
              <p:cNvSpPr txBox="1">
                <a:spLocks noChangeArrowheads="1"/>
              </p:cNvSpPr>
              <p:nvPr/>
            </p:nvSpPr>
            <p:spPr bwMode="auto">
              <a:xfrm>
                <a:off x="2582"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51" name="Text Box 141"/>
              <p:cNvSpPr txBox="1">
                <a:spLocks noChangeArrowheads="1"/>
              </p:cNvSpPr>
              <p:nvPr/>
            </p:nvSpPr>
            <p:spPr bwMode="auto">
              <a:xfrm>
                <a:off x="2275"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52" name="Text Box 142"/>
              <p:cNvSpPr txBox="1">
                <a:spLocks noChangeArrowheads="1"/>
              </p:cNvSpPr>
              <p:nvPr/>
            </p:nvSpPr>
            <p:spPr bwMode="auto">
              <a:xfrm>
                <a:off x="1661"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53" name="Text Box 143"/>
              <p:cNvSpPr txBox="1">
                <a:spLocks noChangeArrowheads="1"/>
              </p:cNvSpPr>
              <p:nvPr/>
            </p:nvSpPr>
            <p:spPr bwMode="auto">
              <a:xfrm>
                <a:off x="4120"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54" name="Text Box 144"/>
              <p:cNvSpPr txBox="1">
                <a:spLocks noChangeArrowheads="1"/>
              </p:cNvSpPr>
              <p:nvPr/>
            </p:nvSpPr>
            <p:spPr bwMode="auto">
              <a:xfrm>
                <a:off x="3505"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55" name="Text Box 145"/>
              <p:cNvSpPr txBox="1">
                <a:spLocks noChangeArrowheads="1"/>
              </p:cNvSpPr>
              <p:nvPr/>
            </p:nvSpPr>
            <p:spPr bwMode="auto">
              <a:xfrm>
                <a:off x="3197"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56" name="Text Box 146"/>
              <p:cNvSpPr txBox="1">
                <a:spLocks noChangeArrowheads="1"/>
              </p:cNvSpPr>
              <p:nvPr/>
            </p:nvSpPr>
            <p:spPr bwMode="auto">
              <a:xfrm>
                <a:off x="1967"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57" name="Text Box 147"/>
              <p:cNvSpPr txBox="1">
                <a:spLocks noChangeArrowheads="1"/>
              </p:cNvSpPr>
              <p:nvPr/>
            </p:nvSpPr>
            <p:spPr bwMode="auto">
              <a:xfrm>
                <a:off x="1354"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grpSp>
        <p:sp>
          <p:nvSpPr>
            <p:cNvPr id="748667" name="Rectangle 123"/>
            <p:cNvSpPr>
              <a:spLocks noChangeArrowheads="1"/>
            </p:cNvSpPr>
            <p:nvPr/>
          </p:nvSpPr>
          <p:spPr bwMode="auto">
            <a:xfrm>
              <a:off x="2944" y="3282"/>
              <a:ext cx="1700" cy="229"/>
            </a:xfrm>
            <a:prstGeom prst="rect">
              <a:avLst/>
            </a:prstGeom>
            <a:solidFill>
              <a:schemeClr val="accent1">
                <a:alpha val="25000"/>
              </a:schemeClr>
            </a:solidFill>
            <a:ln w="50800">
              <a:noFill/>
              <a:miter lim="800000"/>
              <a:headEnd/>
              <a:tailEnd/>
            </a:ln>
            <a:effectLst/>
          </p:spPr>
          <p:txBody>
            <a:bodyPr wrap="none" anchor="ctr"/>
            <a:lstStyle/>
            <a:p>
              <a:endParaRPr lang="zh-CN" altLang="en-US"/>
            </a:p>
          </p:txBody>
        </p:sp>
      </p:grpSp>
      <p:sp>
        <p:nvSpPr>
          <p:cNvPr id="748669" name="Text Box 125"/>
          <p:cNvSpPr txBox="1">
            <a:spLocks noChangeArrowheads="1"/>
          </p:cNvSpPr>
          <p:nvPr/>
        </p:nvSpPr>
        <p:spPr bwMode="auto">
          <a:xfrm>
            <a:off x="2016125" y="3889375"/>
            <a:ext cx="6837363" cy="731838"/>
          </a:xfrm>
          <a:prstGeom prst="rect">
            <a:avLst/>
          </a:prstGeom>
          <a:noFill/>
          <a:ln w="50800">
            <a:noFill/>
            <a:miter lim="800000"/>
            <a:headEnd/>
            <a:tailEnd/>
          </a:ln>
          <a:effectLst/>
        </p:spPr>
        <p:txBody>
          <a:bodyPr>
            <a:spAutoFit/>
          </a:bodyPr>
          <a:lstStyle/>
          <a:p>
            <a:pPr>
              <a:spcBef>
                <a:spcPct val="10000"/>
              </a:spcBef>
            </a:pPr>
            <a:r>
              <a:rPr lang="zh-CN" altLang="en-US" sz="2000" b="1">
                <a:solidFill>
                  <a:schemeClr val="accent1"/>
                </a:solidFill>
                <a:latin typeface="微软雅黑" pitchFamily="34" charset="-122"/>
                <a:ea typeface="微软雅黑" pitchFamily="34" charset="-122"/>
              </a:rPr>
              <a:t>问题：逻辑地址为</a:t>
            </a:r>
            <a:r>
              <a:rPr lang="en-US" altLang="zh-CN" sz="2000" b="1">
                <a:solidFill>
                  <a:schemeClr val="accent1"/>
                </a:solidFill>
                <a:latin typeface="微软雅黑" pitchFamily="34" charset="-122"/>
                <a:ea typeface="微软雅黑" pitchFamily="34" charset="-122"/>
              </a:rPr>
              <a:t>0x0A7A</a:t>
            </a:r>
            <a:r>
              <a:rPr lang="zh-CN" altLang="en-US" sz="2000" b="1">
                <a:solidFill>
                  <a:schemeClr val="accent1"/>
                </a:solidFill>
                <a:latin typeface="微软雅黑" pitchFamily="34" charset="-122"/>
                <a:ea typeface="微软雅黑" pitchFamily="34" charset="-122"/>
              </a:rPr>
              <a:t>、</a:t>
            </a:r>
            <a:r>
              <a:rPr lang="en-US" altLang="zh-CN" sz="2000" b="1">
                <a:solidFill>
                  <a:schemeClr val="accent1"/>
                </a:solidFill>
                <a:latin typeface="微软雅黑" pitchFamily="34" charset="-122"/>
                <a:ea typeface="微软雅黑" pitchFamily="34" charset="-122"/>
              </a:rPr>
              <a:t>0x0507</a:t>
            </a:r>
            <a:r>
              <a:rPr lang="zh-CN" altLang="en-US" sz="2000" b="1">
                <a:solidFill>
                  <a:schemeClr val="accent1"/>
                </a:solidFill>
                <a:latin typeface="微软雅黑" pitchFamily="34" charset="-122"/>
                <a:ea typeface="微软雅黑" pitchFamily="34" charset="-122"/>
              </a:rPr>
              <a:t>时的访存过程如何？</a:t>
            </a:r>
          </a:p>
          <a:p>
            <a:pPr>
              <a:spcBef>
                <a:spcPct val="10000"/>
              </a:spcBef>
            </a:pPr>
            <a:r>
              <a:rPr lang="zh-CN" altLang="en-US" sz="2000" b="1">
                <a:solidFill>
                  <a:schemeClr val="accent1"/>
                </a:solidFill>
                <a:latin typeface="微软雅黑" pitchFamily="34" charset="-122"/>
                <a:ea typeface="微软雅黑" pitchFamily="34" charset="-122"/>
              </a:rPr>
              <a:t>          </a:t>
            </a:r>
            <a:r>
              <a:rPr lang="en-US" altLang="zh-CN" sz="2000" b="1">
                <a:solidFill>
                  <a:schemeClr val="accent2"/>
                </a:solidFill>
                <a:latin typeface="微软雅黑" pitchFamily="34" charset="-122"/>
                <a:ea typeface="微软雅黑" pitchFamily="34" charset="-122"/>
              </a:rPr>
              <a:t>TLB</a:t>
            </a:r>
            <a:r>
              <a:rPr lang="zh-CN" altLang="en-US" sz="2000" b="1">
                <a:solidFill>
                  <a:schemeClr val="accent2"/>
                </a:solidFill>
                <a:latin typeface="微软雅黑" pitchFamily="34" charset="-122"/>
                <a:ea typeface="微软雅黑" pitchFamily="34" charset="-122"/>
              </a:rPr>
              <a:t>缺失</a:t>
            </a:r>
            <a:r>
              <a:rPr lang="en-US" altLang="zh-CN" sz="2000" b="1">
                <a:solidFill>
                  <a:schemeClr val="accent2"/>
                </a:solidFill>
                <a:latin typeface="微软雅黑" pitchFamily="34" charset="-122"/>
                <a:ea typeface="微软雅黑" pitchFamily="34" charset="-122"/>
              </a:rPr>
              <a:t>/cache</a:t>
            </a:r>
            <a:r>
              <a:rPr lang="zh-CN" altLang="en-US" sz="2000" b="1">
                <a:solidFill>
                  <a:schemeClr val="accent2"/>
                </a:solidFill>
                <a:latin typeface="微软雅黑" pitchFamily="34" charset="-122"/>
                <a:ea typeface="微软雅黑" pitchFamily="34" charset="-122"/>
              </a:rPr>
              <a:t>缺失、</a:t>
            </a:r>
            <a:r>
              <a:rPr lang="en-US" altLang="zh-CN" sz="2000" b="1">
                <a:solidFill>
                  <a:schemeClr val="accent2"/>
                </a:solidFill>
                <a:latin typeface="微软雅黑" pitchFamily="34" charset="-122"/>
                <a:ea typeface="微软雅黑" pitchFamily="34" charset="-122"/>
              </a:rPr>
              <a:t>TLB</a:t>
            </a:r>
            <a:r>
              <a:rPr lang="zh-CN" altLang="en-US" sz="2000" b="1">
                <a:solidFill>
                  <a:schemeClr val="accent2"/>
                </a:solidFill>
                <a:latin typeface="微软雅黑" pitchFamily="34" charset="-122"/>
                <a:ea typeface="微软雅黑" pitchFamily="34" charset="-122"/>
              </a:rPr>
              <a:t>缺失</a:t>
            </a:r>
            <a:r>
              <a:rPr lang="en-US" altLang="zh-CN" sz="2000" b="1">
                <a:solidFill>
                  <a:schemeClr val="accent2"/>
                </a:solidFill>
                <a:latin typeface="微软雅黑" pitchFamily="34" charset="-122"/>
                <a:ea typeface="微软雅黑" pitchFamily="34" charset="-122"/>
              </a:rPr>
              <a:t>/</a:t>
            </a:r>
            <a:r>
              <a:rPr lang="zh-CN" altLang="en-US" sz="2000" b="1">
                <a:solidFill>
                  <a:schemeClr val="accent2"/>
                </a:solidFill>
                <a:latin typeface="微软雅黑" pitchFamily="34" charset="-122"/>
                <a:ea typeface="微软雅黑" pitchFamily="34" charset="-122"/>
              </a:rPr>
              <a:t>缺页</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016"/>
                                        </p:tgtEl>
                                        <p:attrNameLst>
                                          <p:attrName>style.visibility</p:attrName>
                                        </p:attrNameLst>
                                      </p:cBhvr>
                                      <p:to>
                                        <p:strVal val="visible"/>
                                      </p:to>
                                    </p:set>
                                    <p:animEffect transition="in" filter="blinds(horizontal)">
                                      <p:cBhvr>
                                        <p:cTn id="12" dur="500"/>
                                        <p:tgtEl>
                                          <p:spTgt spid="380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017"/>
                                        </p:tgtEl>
                                        <p:attrNameLst>
                                          <p:attrName>style.visibility</p:attrName>
                                        </p:attrNameLst>
                                      </p:cBhvr>
                                      <p:to>
                                        <p:strVal val="visible"/>
                                      </p:to>
                                    </p:set>
                                    <p:animEffect transition="in" filter="blinds(horizontal)">
                                      <p:cBhvr>
                                        <p:cTn id="17" dur="500"/>
                                        <p:tgtEl>
                                          <p:spTgt spid="380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018"/>
                                        </p:tgtEl>
                                        <p:attrNameLst>
                                          <p:attrName>style.visibility</p:attrName>
                                        </p:attrNameLst>
                                      </p:cBhvr>
                                      <p:to>
                                        <p:strVal val="visible"/>
                                      </p:to>
                                    </p:set>
                                    <p:animEffect transition="in" filter="blinds(horizontal)">
                                      <p:cBhvr>
                                        <p:cTn id="22" dur="500"/>
                                        <p:tgtEl>
                                          <p:spTgt spid="380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8019"/>
                                        </p:tgtEl>
                                        <p:attrNameLst>
                                          <p:attrName>style.visibility</p:attrName>
                                        </p:attrNameLst>
                                      </p:cBhvr>
                                      <p:to>
                                        <p:strVal val="visible"/>
                                      </p:to>
                                    </p:set>
                                    <p:animEffect transition="in" filter="blinds(horizontal)">
                                      <p:cBhvr>
                                        <p:cTn id="27" dur="500"/>
                                        <p:tgtEl>
                                          <p:spTgt spid="380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8021"/>
                                        </p:tgtEl>
                                        <p:attrNameLst>
                                          <p:attrName>style.visibility</p:attrName>
                                        </p:attrNameLst>
                                      </p:cBhvr>
                                      <p:to>
                                        <p:strVal val="visible"/>
                                      </p:to>
                                    </p:set>
                                    <p:animEffect transition="in" filter="blinds(horizontal)">
                                      <p:cBhvr>
                                        <p:cTn id="32" dur="500"/>
                                        <p:tgtEl>
                                          <p:spTgt spid="3802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8022"/>
                                        </p:tgtEl>
                                        <p:attrNameLst>
                                          <p:attrName>style.visibility</p:attrName>
                                        </p:attrNameLst>
                                      </p:cBhvr>
                                      <p:to>
                                        <p:strVal val="visible"/>
                                      </p:to>
                                    </p:set>
                                    <p:animEffect transition="in" filter="blinds(horizontal)">
                                      <p:cBhvr>
                                        <p:cTn id="37" dur="500"/>
                                        <p:tgtEl>
                                          <p:spTgt spid="3802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8037"/>
                                        </p:tgtEl>
                                        <p:attrNameLst>
                                          <p:attrName>style.visibility</p:attrName>
                                        </p:attrNameLst>
                                      </p:cBhvr>
                                      <p:to>
                                        <p:strVal val="visible"/>
                                      </p:to>
                                    </p:set>
                                    <p:animEffect transition="in" filter="blinds(horizontal)">
                                      <p:cBhvr>
                                        <p:cTn id="47" dur="500"/>
                                        <p:tgtEl>
                                          <p:spTgt spid="3803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8038"/>
                                        </p:tgtEl>
                                        <p:attrNameLst>
                                          <p:attrName>style.visibility</p:attrName>
                                        </p:attrNameLst>
                                      </p:cBhvr>
                                      <p:to>
                                        <p:strVal val="visible"/>
                                      </p:to>
                                    </p:set>
                                    <p:animEffect transition="in" filter="blinds(horizontal)">
                                      <p:cBhvr>
                                        <p:cTn id="52" dur="500"/>
                                        <p:tgtEl>
                                          <p:spTgt spid="3803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8039"/>
                                        </p:tgtEl>
                                        <p:attrNameLst>
                                          <p:attrName>style.visibility</p:attrName>
                                        </p:attrNameLst>
                                      </p:cBhvr>
                                      <p:to>
                                        <p:strVal val="visible"/>
                                      </p:to>
                                    </p:set>
                                    <p:animEffect transition="in" filter="blinds(horizontal)">
                                      <p:cBhvr>
                                        <p:cTn id="57" dur="500"/>
                                        <p:tgtEl>
                                          <p:spTgt spid="3803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8041"/>
                                        </p:tgtEl>
                                        <p:attrNameLst>
                                          <p:attrName>style.visibility</p:attrName>
                                        </p:attrNameLst>
                                      </p:cBhvr>
                                      <p:to>
                                        <p:strVal val="visible"/>
                                      </p:to>
                                    </p:set>
                                    <p:animEffect transition="in" filter="blinds(horizontal)">
                                      <p:cBhvr>
                                        <p:cTn id="62" dur="500"/>
                                        <p:tgtEl>
                                          <p:spTgt spid="3804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8042"/>
                                        </p:tgtEl>
                                        <p:attrNameLst>
                                          <p:attrName>style.visibility</p:attrName>
                                        </p:attrNameLst>
                                      </p:cBhvr>
                                      <p:to>
                                        <p:strVal val="visible"/>
                                      </p:to>
                                    </p:set>
                                    <p:animEffect transition="in" filter="blinds(horizontal)">
                                      <p:cBhvr>
                                        <p:cTn id="67" dur="500"/>
                                        <p:tgtEl>
                                          <p:spTgt spid="3804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48669"/>
                                        </p:tgtEl>
                                        <p:attrNameLst>
                                          <p:attrName>style.visibility</p:attrName>
                                        </p:attrNameLst>
                                      </p:cBhvr>
                                      <p:to>
                                        <p:strVal val="visible"/>
                                      </p:to>
                                    </p:set>
                                    <p:animEffect transition="in" filter="blinds(horizontal)">
                                      <p:cBhvr>
                                        <p:cTn id="72" dur="500"/>
                                        <p:tgtEl>
                                          <p:spTgt spid="748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16" grpId="0"/>
      <p:bldP spid="38017" grpId="0"/>
      <p:bldP spid="38018" grpId="0"/>
      <p:bldP spid="38019" grpId="0"/>
      <p:bldP spid="38021" grpId="0"/>
      <p:bldP spid="38022" grpId="0"/>
      <p:bldP spid="38037" grpId="0"/>
      <p:bldP spid="38038" grpId="0"/>
      <p:bldP spid="38039" grpId="0"/>
      <p:bldP spid="38041" grpId="0"/>
      <p:bldP spid="38042" grpId="0"/>
      <p:bldP spid="74866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页表存储</a:t>
            </a:r>
            <a:endParaRPr lang="zh-CN" altLang="en-US" dirty="0"/>
          </a:p>
        </p:txBody>
      </p:sp>
      <p:sp>
        <p:nvSpPr>
          <p:cNvPr id="3" name="内容占位符 2"/>
          <p:cNvSpPr>
            <a:spLocks noGrp="1"/>
          </p:cNvSpPr>
          <p:nvPr>
            <p:ph idx="1"/>
          </p:nvPr>
        </p:nvSpPr>
        <p:spPr>
          <a:xfrm>
            <a:off x="457200" y="1311246"/>
            <a:ext cx="8229600" cy="5038794"/>
          </a:xfrm>
        </p:spPr>
        <p:txBody>
          <a:bodyPr>
            <a:noAutofit/>
          </a:bodyPr>
          <a:lstStyle/>
          <a:p>
            <a:r>
              <a:rPr lang="zh-CN" altLang="en-US" sz="2800" dirty="0" smtClean="0"/>
              <a:t>大多数虚存实现方案将页表存储于虚存而不是实存（主存）中，即页表自身也会发生</a:t>
            </a:r>
            <a:r>
              <a:rPr lang="en-US" altLang="zh-CN" sz="2800" dirty="0" smtClean="0"/>
              <a:t>paging</a:t>
            </a:r>
            <a:r>
              <a:rPr lang="zh-CN" altLang="en-US" sz="2800" dirty="0" smtClean="0"/>
              <a:t>。</a:t>
            </a:r>
            <a:endParaRPr lang="en-US" altLang="zh-CN" sz="2800" dirty="0" smtClean="0"/>
          </a:p>
          <a:p>
            <a:pPr lvl="1"/>
            <a:r>
              <a:rPr lang="zh-CN" altLang="en-US" sz="2400" dirty="0" smtClean="0"/>
              <a:t>当一个进程运行时，至少一部分它的页表（包括当前执行使用到的页表项）要装入主存中</a:t>
            </a:r>
            <a:endParaRPr lang="en-US" altLang="zh-CN" sz="2400" dirty="0" smtClean="0"/>
          </a:p>
          <a:p>
            <a:pPr lvl="1"/>
            <a:r>
              <a:rPr lang="zh-CN" altLang="en-US" sz="2400" dirty="0" smtClean="0"/>
              <a:t>典型情况下，一个页表的最大尺寸与一页的大小相同</a:t>
            </a:r>
            <a:endParaRPr lang="en-US" altLang="zh-CN" sz="2400" dirty="0" smtClean="0"/>
          </a:p>
          <a:p>
            <a:pPr lvl="1"/>
            <a:endParaRPr lang="en-US" altLang="zh-CN" sz="2400" dirty="0" smtClean="0"/>
          </a:p>
          <a:p>
            <a:r>
              <a:rPr lang="zh-CN" altLang="en-US" sz="2800" dirty="0" smtClean="0"/>
              <a:t>为减少页表的大小，一些处理器使用两级的页表组织：</a:t>
            </a:r>
            <a:endParaRPr lang="en-US" altLang="zh-CN" sz="2800" dirty="0" smtClean="0"/>
          </a:p>
          <a:p>
            <a:pPr lvl="1"/>
            <a:r>
              <a:rPr lang="zh-CN" altLang="en-US" sz="2400" dirty="0" smtClean="0"/>
              <a:t>第一级为页目录（</a:t>
            </a:r>
            <a:r>
              <a:rPr lang="en-US" altLang="zh-CN" sz="2400" dirty="0" smtClean="0"/>
              <a:t>page directory</a:t>
            </a:r>
            <a:r>
              <a:rPr lang="zh-CN" altLang="en-US" sz="2400" dirty="0" smtClean="0"/>
              <a:t>），其中每一目录项指向一个页表（第二级）</a:t>
            </a:r>
            <a:endParaRPr lang="en-US" altLang="zh-CN" sz="2400" dirty="0" smtClean="0"/>
          </a:p>
          <a:p>
            <a:pPr lvl="1"/>
            <a:r>
              <a:rPr lang="zh-CN" altLang="en-US" sz="2400" dirty="0" smtClean="0"/>
              <a:t>如果一页目录额长度为</a:t>
            </a:r>
            <a:r>
              <a:rPr lang="en-US" altLang="zh-CN" sz="2400" dirty="0" smtClean="0"/>
              <a:t>X</a:t>
            </a:r>
            <a:r>
              <a:rPr lang="zh-CN" altLang="en-US" sz="2400" dirty="0" smtClean="0"/>
              <a:t>且页表的最大长度为</a:t>
            </a:r>
            <a:r>
              <a:rPr lang="en-US" altLang="zh-CN" sz="2400" dirty="0" smtClean="0"/>
              <a:t>Y</a:t>
            </a:r>
            <a:r>
              <a:rPr lang="zh-CN" altLang="en-US" sz="2400" dirty="0" smtClean="0"/>
              <a:t>，则一个进程最大可访问</a:t>
            </a:r>
            <a:r>
              <a:rPr lang="en-US" altLang="zh-CN" sz="2400" dirty="0" smtClean="0"/>
              <a:t>X*Y</a:t>
            </a:r>
            <a:r>
              <a:rPr lang="zh-CN" altLang="en-US" sz="2400" dirty="0" smtClean="0"/>
              <a:t>个页</a:t>
            </a:r>
            <a:endParaRPr lang="en-US" altLang="zh-CN"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30"/>
            <a:ext cx="8229600" cy="927069"/>
          </a:xfrm>
        </p:spPr>
        <p:txBody>
          <a:bodyPr/>
          <a:lstStyle/>
          <a:p>
            <a:r>
              <a:rPr lang="zh-CN" altLang="en-US" dirty="0" smtClean="0"/>
              <a:t>两级页表层次结构</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776288" y="1358943"/>
            <a:ext cx="7591425" cy="5210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8229600" cy="781017"/>
          </a:xfrm>
        </p:spPr>
        <p:txBody>
          <a:bodyPr>
            <a:normAutofit/>
          </a:bodyPr>
          <a:lstStyle/>
          <a:p>
            <a:r>
              <a:rPr lang="zh-CN" altLang="en-US" sz="4000" dirty="0" smtClean="0"/>
              <a:t>两级页表结构实例（</a:t>
            </a:r>
            <a:r>
              <a:rPr lang="en-US" altLang="zh-CN" sz="4000" dirty="0" smtClean="0"/>
              <a:t>ARM</a:t>
            </a:r>
            <a:r>
              <a:rPr lang="zh-CN" altLang="en-US" sz="4000" dirty="0" smtClean="0"/>
              <a:t>处理器）</a:t>
            </a:r>
            <a:endParaRPr lang="zh-CN" altLang="en-US" sz="4000" dirty="0"/>
          </a:p>
        </p:txBody>
      </p:sp>
      <p:pic>
        <p:nvPicPr>
          <p:cNvPr id="6147" name="Picture 3"/>
          <p:cNvPicPr>
            <a:picLocks noChangeAspect="1" noChangeArrowheads="1"/>
          </p:cNvPicPr>
          <p:nvPr/>
        </p:nvPicPr>
        <p:blipFill>
          <a:blip r:embed="rId2"/>
          <a:srcRect/>
          <a:stretch>
            <a:fillRect/>
          </a:stretch>
        </p:blipFill>
        <p:spPr bwMode="auto">
          <a:xfrm>
            <a:off x="1143999" y="1162093"/>
            <a:ext cx="6823710" cy="54435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8229600" cy="781017"/>
          </a:xfrm>
        </p:spPr>
        <p:txBody>
          <a:bodyPr>
            <a:normAutofit/>
          </a:bodyPr>
          <a:lstStyle/>
          <a:p>
            <a:r>
              <a:rPr lang="zh-CN" altLang="en-US" sz="4000" dirty="0" smtClean="0"/>
              <a:t>两级页表结构实例（</a:t>
            </a:r>
            <a:r>
              <a:rPr lang="en-US" altLang="zh-CN" sz="4000" dirty="0" smtClean="0"/>
              <a:t>Pentium</a:t>
            </a:r>
            <a:r>
              <a:rPr lang="zh-CN" altLang="en-US" sz="4000" dirty="0" smtClean="0"/>
              <a:t>处理器）</a:t>
            </a:r>
            <a:endParaRPr lang="zh-CN" altLang="en-US" sz="4000" dirty="0"/>
          </a:p>
        </p:txBody>
      </p:sp>
      <p:pic>
        <p:nvPicPr>
          <p:cNvPr id="6146" name="Picture 2"/>
          <p:cNvPicPr>
            <a:picLocks noChangeAspect="1" noChangeArrowheads="1"/>
          </p:cNvPicPr>
          <p:nvPr/>
        </p:nvPicPr>
        <p:blipFill>
          <a:blip r:embed="rId2"/>
          <a:srcRect/>
          <a:stretch>
            <a:fillRect/>
          </a:stretch>
        </p:blipFill>
        <p:spPr bwMode="auto">
          <a:xfrm>
            <a:off x="104775" y="1128681"/>
            <a:ext cx="8934450" cy="5495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a:t>
            </a:r>
            <a:r>
              <a:rPr lang="zh-CN" altLang="en-US" dirty="0" smtClean="0"/>
              <a:t>级页表结构</a:t>
            </a:r>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1895475" y="1738313"/>
            <a:ext cx="5353050" cy="3381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段式虚拟存储器</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Segmentation is usually </a:t>
            </a:r>
            <a:r>
              <a:rPr lang="en-US" altLang="zh-CN" b="1" dirty="0" smtClean="0">
                <a:solidFill>
                  <a:srgbClr val="FF0000"/>
                </a:solidFill>
              </a:rPr>
              <a:t>visible</a:t>
            </a:r>
            <a:r>
              <a:rPr lang="en-US" altLang="zh-CN" dirty="0" smtClean="0"/>
              <a:t> to the programmer and is provided as a convenience for </a:t>
            </a:r>
            <a:r>
              <a:rPr lang="en-US" altLang="zh-CN" b="1" dirty="0" smtClean="0">
                <a:solidFill>
                  <a:srgbClr val="FF0000"/>
                </a:solidFill>
              </a:rPr>
              <a:t>organizing</a:t>
            </a:r>
            <a:r>
              <a:rPr lang="en-US" altLang="zh-CN" dirty="0" smtClean="0"/>
              <a:t> programs and data and as a means for associating </a:t>
            </a:r>
            <a:r>
              <a:rPr lang="en-US" altLang="zh-CN" b="1" dirty="0" smtClean="0">
                <a:solidFill>
                  <a:srgbClr val="FF0000"/>
                </a:solidFill>
              </a:rPr>
              <a:t>privilege</a:t>
            </a:r>
            <a:r>
              <a:rPr lang="en-US" altLang="zh-CN" dirty="0" smtClean="0"/>
              <a:t> and </a:t>
            </a:r>
            <a:r>
              <a:rPr lang="en-US" altLang="zh-CN" b="1" dirty="0" smtClean="0">
                <a:solidFill>
                  <a:srgbClr val="FF0000"/>
                </a:solidFill>
              </a:rPr>
              <a:t>protection</a:t>
            </a:r>
            <a:r>
              <a:rPr lang="en-US" altLang="zh-CN" dirty="0" smtClean="0"/>
              <a:t> attributes with instructions and data.</a:t>
            </a:r>
          </a:p>
          <a:p>
            <a:r>
              <a:rPr lang="en-US" altLang="zh-CN" dirty="0" smtClean="0"/>
              <a:t>Segmentation allows the programmer to view memory as consisting of multiple address spaces or segments.</a:t>
            </a:r>
          </a:p>
          <a:p>
            <a:r>
              <a:rPr lang="zh-CN" altLang="en-US" dirty="0" smtClean="0"/>
              <a:t>优点：</a:t>
            </a:r>
            <a:endParaRPr lang="en-US" altLang="zh-CN" dirty="0" smtClean="0"/>
          </a:p>
          <a:p>
            <a:pPr lvl="1"/>
            <a:r>
              <a:rPr lang="zh-CN" altLang="en-US" dirty="0" smtClean="0"/>
              <a:t>简化动态增长数据结构的处理</a:t>
            </a:r>
            <a:endParaRPr lang="en-US" altLang="zh-CN" dirty="0" smtClean="0"/>
          </a:p>
          <a:p>
            <a:pPr lvl="1"/>
            <a:r>
              <a:rPr lang="zh-CN" altLang="en-US" dirty="0" smtClean="0"/>
              <a:t>通过将程序分为多个段，可允许程序各部分独立进行修改和重编译，而无需整个程序重新链接和加载</a:t>
            </a:r>
            <a:endParaRPr lang="en-US" altLang="zh-CN" dirty="0" smtClean="0"/>
          </a:p>
          <a:p>
            <a:pPr lvl="1"/>
            <a:r>
              <a:rPr lang="zh-CN" altLang="en-US" dirty="0" smtClean="0"/>
              <a:t>易于共享和保护</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idx="4294967295"/>
          </p:nvPr>
        </p:nvSpPr>
        <p:spPr>
          <a:xfrm>
            <a:off x="457200" y="142830"/>
            <a:ext cx="8229600" cy="744504"/>
          </a:xfrm>
        </p:spPr>
        <p:txBody>
          <a:bodyPr lIns="91440" tIns="45720" rIns="91440" bIns="45720" anchor="ctr"/>
          <a:lstStyle/>
          <a:p>
            <a:pPr eaLnBrk="1" hangingPunct="1"/>
            <a:r>
              <a:rPr lang="zh-CN" altLang="en-US" sz="4000" dirty="0"/>
              <a:t>分页（</a:t>
            </a:r>
            <a:r>
              <a:rPr lang="en-US" altLang="zh-CN" sz="4000" dirty="0"/>
              <a:t>Paging</a:t>
            </a:r>
            <a:r>
              <a:rPr lang="zh-CN" altLang="en-US" sz="4000" dirty="0"/>
              <a:t>）</a:t>
            </a:r>
          </a:p>
        </p:txBody>
      </p:sp>
      <p:sp>
        <p:nvSpPr>
          <p:cNvPr id="492547" name="Rectangle 3"/>
          <p:cNvSpPr>
            <a:spLocks noGrp="1" noChangeArrowheads="1"/>
          </p:cNvSpPr>
          <p:nvPr>
            <p:ph type="body" sz="half" idx="4294967295"/>
          </p:nvPr>
        </p:nvSpPr>
        <p:spPr>
          <a:xfrm>
            <a:off x="252413" y="863600"/>
            <a:ext cx="8640762" cy="4893647"/>
          </a:xfrm>
        </p:spPr>
        <p:txBody>
          <a:bodyPr lIns="91440" tIns="45720" rIns="91440" bIns="45720"/>
          <a:lstStyle/>
          <a:p>
            <a:pPr eaLnBrk="1" hangingPunct="1">
              <a:lnSpc>
                <a:spcPct val="110000"/>
              </a:lnSpc>
            </a:pPr>
            <a:r>
              <a:rPr lang="zh-CN" altLang="en-US" sz="2000" dirty="0">
                <a:latin typeface="微软雅黑" pitchFamily="34" charset="-122"/>
                <a:ea typeface="微软雅黑" pitchFamily="34" charset="-122"/>
              </a:rPr>
              <a:t>基本思想：</a:t>
            </a:r>
          </a:p>
          <a:p>
            <a:pPr lvl="1" eaLnBrk="1" hangingPunct="1">
              <a:lnSpc>
                <a:spcPct val="110000"/>
              </a:lnSpc>
            </a:pPr>
            <a:r>
              <a:rPr lang="zh-CN" altLang="en-US" sz="2000" dirty="0">
                <a:latin typeface="微软雅黑" pitchFamily="34" charset="-122"/>
                <a:ea typeface="微软雅黑" pitchFamily="34" charset="-122"/>
              </a:rPr>
              <a:t>内存被分成固定长且比较小的存储块</a:t>
            </a:r>
            <a:r>
              <a:rPr lang="zh-CN" altLang="en-US" sz="2000" dirty="0">
                <a:solidFill>
                  <a:srgbClr val="FF0000"/>
                </a:solidFill>
                <a:latin typeface="微软雅黑" pitchFamily="34" charset="-122"/>
                <a:ea typeface="微软雅黑" pitchFamily="34" charset="-122"/>
              </a:rPr>
              <a:t>（页框、实页、物理</a:t>
            </a:r>
            <a:r>
              <a:rPr lang="zh-CN" altLang="en-US" sz="2000" dirty="0" smtClean="0">
                <a:solidFill>
                  <a:srgbClr val="FF0000"/>
                </a:solidFill>
                <a:latin typeface="微软雅黑" pitchFamily="34" charset="-122"/>
                <a:ea typeface="微软雅黑" pitchFamily="34" charset="-122"/>
              </a:rPr>
              <a:t>页、</a:t>
            </a:r>
            <a:r>
              <a:rPr lang="en-US" altLang="zh-CN" sz="2000" dirty="0" smtClean="0">
                <a:solidFill>
                  <a:srgbClr val="FF0000"/>
                </a:solidFill>
                <a:latin typeface="微软雅黑" pitchFamily="34" charset="-122"/>
                <a:ea typeface="微软雅黑" pitchFamily="34" charset="-122"/>
              </a:rPr>
              <a:t>PP</a:t>
            </a:r>
            <a:r>
              <a:rPr lang="zh-CN" altLang="en-US" sz="2000" dirty="0" smtClean="0">
                <a:solidFill>
                  <a:srgbClr val="FF0000"/>
                </a:solidFill>
                <a:latin typeface="微软雅黑" pitchFamily="34" charset="-122"/>
                <a:ea typeface="微软雅黑" pitchFamily="34" charset="-122"/>
              </a:rPr>
              <a:t>）</a:t>
            </a:r>
            <a:endParaRPr lang="zh-CN" altLang="en-US" sz="2000" dirty="0">
              <a:solidFill>
                <a:srgbClr val="FF0000"/>
              </a:solidFill>
              <a:latin typeface="微软雅黑" pitchFamily="34" charset="-122"/>
              <a:ea typeface="微软雅黑" pitchFamily="34" charset="-122"/>
            </a:endParaRPr>
          </a:p>
          <a:p>
            <a:pPr lvl="1" eaLnBrk="1" hangingPunct="1">
              <a:lnSpc>
                <a:spcPct val="110000"/>
              </a:lnSpc>
            </a:pPr>
            <a:r>
              <a:rPr lang="zh-CN" altLang="en-US" sz="2000" dirty="0">
                <a:latin typeface="微软雅黑" pitchFamily="34" charset="-122"/>
                <a:ea typeface="微软雅黑" pitchFamily="34" charset="-122"/>
              </a:rPr>
              <a:t>每个进程也被划分成固定长的程序块</a:t>
            </a:r>
            <a:r>
              <a:rPr lang="zh-CN" altLang="en-US" sz="2000" dirty="0">
                <a:solidFill>
                  <a:srgbClr val="FF0000"/>
                </a:solidFill>
                <a:latin typeface="微软雅黑" pitchFamily="34" charset="-122"/>
                <a:ea typeface="微软雅黑" pitchFamily="34" charset="-122"/>
              </a:rPr>
              <a:t>（页、虚页、逻辑</a:t>
            </a:r>
            <a:r>
              <a:rPr lang="zh-CN" altLang="en-US" sz="2000" dirty="0" smtClean="0">
                <a:solidFill>
                  <a:srgbClr val="FF0000"/>
                </a:solidFill>
                <a:latin typeface="微软雅黑" pitchFamily="34" charset="-122"/>
                <a:ea typeface="微软雅黑" pitchFamily="34" charset="-122"/>
              </a:rPr>
              <a:t>页、</a:t>
            </a:r>
            <a:r>
              <a:rPr lang="en-US" altLang="zh-CN" sz="2000" dirty="0" smtClean="0">
                <a:solidFill>
                  <a:srgbClr val="FF0000"/>
                </a:solidFill>
                <a:latin typeface="微软雅黑" pitchFamily="34" charset="-122"/>
                <a:ea typeface="微软雅黑" pitchFamily="34" charset="-122"/>
              </a:rPr>
              <a:t>VP</a:t>
            </a:r>
            <a:r>
              <a:rPr lang="zh-CN" altLang="en-US" sz="2000" dirty="0" smtClean="0">
                <a:solidFill>
                  <a:srgbClr val="FF0000"/>
                </a:solidFill>
                <a:latin typeface="微软雅黑" pitchFamily="34" charset="-122"/>
                <a:ea typeface="微软雅黑" pitchFamily="34" charset="-122"/>
              </a:rPr>
              <a:t>）</a:t>
            </a:r>
            <a:endParaRPr lang="en-US" altLang="zh-CN" sz="2000" dirty="0" smtClean="0">
              <a:solidFill>
                <a:srgbClr val="FF0000"/>
              </a:solidFill>
              <a:latin typeface="微软雅黑" pitchFamily="34" charset="-122"/>
              <a:ea typeface="微软雅黑" pitchFamily="34" charset="-122"/>
            </a:endParaRPr>
          </a:p>
          <a:p>
            <a:pPr lvl="1" eaLnBrk="1" hangingPunct="1">
              <a:lnSpc>
                <a:spcPct val="110000"/>
              </a:lnSpc>
            </a:pPr>
            <a:r>
              <a:rPr lang="zh-CN" altLang="en-US" sz="2000" dirty="0">
                <a:latin typeface="微软雅黑" pitchFamily="34" charset="-122"/>
                <a:ea typeface="微软雅黑" pitchFamily="34" charset="-122"/>
              </a:rPr>
              <a:t>物理页与逻辑页通常保持同样大小</a:t>
            </a:r>
            <a:endParaRPr lang="en-US" altLang="zh-CN" sz="2000" dirty="0">
              <a:latin typeface="微软雅黑" pitchFamily="34" charset="-122"/>
              <a:ea typeface="微软雅黑" pitchFamily="34" charset="-122"/>
            </a:endParaRPr>
          </a:p>
          <a:p>
            <a:pPr lvl="1" eaLnBrk="1" hangingPunct="1">
              <a:lnSpc>
                <a:spcPct val="110000"/>
              </a:lnSpc>
            </a:pPr>
            <a:r>
              <a:rPr lang="zh-CN" altLang="en-US" sz="2000" dirty="0">
                <a:solidFill>
                  <a:srgbClr val="A50021"/>
                </a:solidFill>
                <a:latin typeface="微软雅黑" pitchFamily="34" charset="-122"/>
                <a:ea typeface="微软雅黑" pitchFamily="34" charset="-122"/>
              </a:rPr>
              <a:t>程序块</a:t>
            </a:r>
            <a:r>
              <a:rPr lang="zh-CN" altLang="en-US" sz="2000" dirty="0">
                <a:latin typeface="微软雅黑" pitchFamily="34" charset="-122"/>
                <a:ea typeface="微软雅黑" pitchFamily="34" charset="-122"/>
              </a:rPr>
              <a:t>可装到存储器中可用的</a:t>
            </a:r>
            <a:r>
              <a:rPr lang="zh-CN" altLang="en-US" sz="2000" dirty="0">
                <a:solidFill>
                  <a:srgbClr val="A50021"/>
                </a:solidFill>
                <a:latin typeface="微软雅黑" pitchFamily="34" charset="-122"/>
                <a:ea typeface="微软雅黑" pitchFamily="34" charset="-122"/>
              </a:rPr>
              <a:t>存储块</a:t>
            </a:r>
            <a:r>
              <a:rPr lang="zh-CN" altLang="en-US" sz="2000" dirty="0">
                <a:latin typeface="微软雅黑" pitchFamily="34" charset="-122"/>
                <a:ea typeface="微软雅黑" pitchFamily="34" charset="-122"/>
              </a:rPr>
              <a:t>中</a:t>
            </a:r>
          </a:p>
          <a:p>
            <a:pPr lvl="1" eaLnBrk="1" hangingPunct="1">
              <a:lnSpc>
                <a:spcPct val="110000"/>
              </a:lnSpc>
            </a:pPr>
            <a:r>
              <a:rPr lang="zh-CN" altLang="en-US" sz="2000" dirty="0">
                <a:latin typeface="微软雅黑" pitchFamily="34" charset="-122"/>
                <a:ea typeface="微软雅黑" pitchFamily="34" charset="-122"/>
              </a:rPr>
              <a:t>无需用连续页框来存放一个</a:t>
            </a:r>
            <a:r>
              <a:rPr lang="zh-CN" altLang="en-US" sz="2000" dirty="0" smtClean="0">
                <a:latin typeface="微软雅黑" pitchFamily="34" charset="-122"/>
                <a:ea typeface="微软雅黑" pitchFamily="34" charset="-122"/>
              </a:rPr>
              <a:t>进程</a:t>
            </a:r>
            <a:endParaRPr lang="en-US" altLang="zh-CN" sz="2000" dirty="0" smtClean="0">
              <a:latin typeface="微软雅黑" pitchFamily="34" charset="-122"/>
              <a:ea typeface="微软雅黑" pitchFamily="34" charset="-122"/>
            </a:endParaRPr>
          </a:p>
          <a:p>
            <a:pPr eaLnBrk="1" hangingPunct="1">
              <a:lnSpc>
                <a:spcPct val="110000"/>
              </a:lnSpc>
            </a:pPr>
            <a:endParaRPr lang="en-US" altLang="zh-CN" sz="2000" dirty="0">
              <a:latin typeface="微软雅黑" pitchFamily="34" charset="-122"/>
              <a:ea typeface="微软雅黑" pitchFamily="34" charset="-122"/>
            </a:endParaRPr>
          </a:p>
          <a:p>
            <a:pPr eaLnBrk="1" hangingPunct="1">
              <a:lnSpc>
                <a:spcPct val="110000"/>
              </a:lnSpc>
            </a:pPr>
            <a:r>
              <a:rPr lang="zh-CN" altLang="en-US" sz="2000" dirty="0" smtClean="0">
                <a:latin typeface="微软雅黑" pitchFamily="34" charset="-122"/>
                <a:ea typeface="微软雅黑" pitchFamily="34" charset="-122"/>
              </a:rPr>
              <a:t>三种页</a:t>
            </a:r>
            <a:endParaRPr lang="en-US" altLang="zh-CN" sz="2000" dirty="0" smtClean="0">
              <a:latin typeface="微软雅黑" pitchFamily="34" charset="-122"/>
              <a:ea typeface="微软雅黑" pitchFamily="34" charset="-122"/>
            </a:endParaRPr>
          </a:p>
          <a:p>
            <a:pPr lvl="1" eaLnBrk="1" hangingPunct="1">
              <a:lnSpc>
                <a:spcPct val="110000"/>
              </a:lnSpc>
            </a:pPr>
            <a:r>
              <a:rPr lang="en-US" altLang="zh-CN" sz="2000" dirty="0" smtClean="0">
                <a:latin typeface="微软雅黑" pitchFamily="34" charset="-122"/>
                <a:ea typeface="微软雅黑" pitchFamily="34" charset="-122"/>
              </a:rPr>
              <a:t>Cached</a:t>
            </a:r>
          </a:p>
          <a:p>
            <a:pPr lvl="1" eaLnBrk="1" hangingPunct="1">
              <a:lnSpc>
                <a:spcPct val="110000"/>
              </a:lnSpc>
            </a:pPr>
            <a:r>
              <a:rPr lang="en-US" altLang="zh-CN" sz="2000" dirty="0" err="1" smtClean="0">
                <a:latin typeface="微软雅黑" pitchFamily="34" charset="-122"/>
                <a:ea typeface="微软雅黑" pitchFamily="34" charset="-122"/>
              </a:rPr>
              <a:t>Uncached</a:t>
            </a:r>
            <a:endParaRPr lang="en-US" altLang="zh-CN" sz="2000" dirty="0" smtClean="0">
              <a:latin typeface="微软雅黑" pitchFamily="34" charset="-122"/>
              <a:ea typeface="微软雅黑" pitchFamily="34" charset="-122"/>
            </a:endParaRPr>
          </a:p>
          <a:p>
            <a:pPr lvl="1" eaLnBrk="1" hangingPunct="1">
              <a:lnSpc>
                <a:spcPct val="110000"/>
              </a:lnSpc>
            </a:pPr>
            <a:r>
              <a:rPr lang="en-US" altLang="zh-CN" sz="2000" dirty="0">
                <a:latin typeface="微软雅黑" pitchFamily="34" charset="-122"/>
                <a:ea typeface="微软雅黑" pitchFamily="34" charset="-122"/>
              </a:rPr>
              <a:t>Unallocated</a:t>
            </a:r>
            <a:endParaRPr lang="zh-CN" altLang="en-US" sz="2000" dirty="0">
              <a:latin typeface="微软雅黑" pitchFamily="34" charset="-122"/>
              <a:ea typeface="微软雅黑" pitchFamily="34" charset="-122"/>
            </a:endParaRPr>
          </a:p>
        </p:txBody>
      </p:sp>
      <p:pic>
        <p:nvPicPr>
          <p:cNvPr id="65433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863970" y="3640214"/>
            <a:ext cx="6060955" cy="287379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8643258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Pentium II</a:t>
            </a:r>
            <a:r>
              <a:rPr lang="zh-CN" altLang="en-US" dirty="0" smtClean="0"/>
              <a:t>的多种虚存模式支持</a:t>
            </a:r>
            <a:endParaRPr lang="zh-CN" altLang="en-US" dirty="0"/>
          </a:p>
        </p:txBody>
      </p:sp>
      <p:sp>
        <p:nvSpPr>
          <p:cNvPr id="3" name="内容占位符 2"/>
          <p:cNvSpPr>
            <a:spLocks noGrp="1"/>
          </p:cNvSpPr>
          <p:nvPr>
            <p:ph idx="1"/>
          </p:nvPr>
        </p:nvSpPr>
        <p:spPr>
          <a:xfrm>
            <a:off x="446031" y="1566837"/>
            <a:ext cx="8229600" cy="5078457"/>
          </a:xfrm>
        </p:spPr>
        <p:txBody>
          <a:bodyPr>
            <a:normAutofit fontScale="70000" lnSpcReduction="20000"/>
          </a:bodyPr>
          <a:lstStyle/>
          <a:p>
            <a:pPr marL="0" indent="0">
              <a:buNone/>
            </a:pPr>
            <a:r>
              <a:rPr lang="en-US" altLang="zh-CN" dirty="0" smtClean="0"/>
              <a:t>The Pentium II includes hardware for both segmentation and paging. Both mechanisms can be disabled, allowing the user to choose from four distinct views of memory:</a:t>
            </a:r>
          </a:p>
          <a:p>
            <a:pPr lvl="1"/>
            <a:r>
              <a:rPr lang="en-US" altLang="zh-CN" b="1" i="1" dirty="0" err="1" smtClean="0"/>
              <a:t>Unsegmented</a:t>
            </a:r>
            <a:r>
              <a:rPr lang="en-US" altLang="zh-CN" b="1" i="1" dirty="0" smtClean="0"/>
              <a:t> unpaged memory</a:t>
            </a:r>
            <a:r>
              <a:rPr lang="en-US" altLang="zh-CN" dirty="0" smtClean="0"/>
              <a:t>: In this case, the virtual address is the same as the physical address. This is useful, for example, in low-complexity, high performance controller applications.</a:t>
            </a:r>
          </a:p>
          <a:p>
            <a:pPr lvl="1"/>
            <a:r>
              <a:rPr lang="en-US" altLang="zh-CN" b="1" i="1" dirty="0" err="1" smtClean="0"/>
              <a:t>Unsegmented</a:t>
            </a:r>
            <a:r>
              <a:rPr lang="en-US" altLang="zh-CN" b="1" i="1" dirty="0" smtClean="0"/>
              <a:t> paged memory</a:t>
            </a:r>
            <a:r>
              <a:rPr lang="en-US" altLang="zh-CN" dirty="0" smtClean="0"/>
              <a:t>: Here memory is viewed as a paged linear address space. Protection and management of memory is done via paging. This is favored by some operating systems (e.g., Berkeley UNIX).</a:t>
            </a:r>
          </a:p>
          <a:p>
            <a:pPr lvl="1"/>
            <a:r>
              <a:rPr lang="en-US" altLang="zh-CN" b="1" i="1" dirty="0" smtClean="0"/>
              <a:t>Segmented unpaged memory</a:t>
            </a:r>
            <a:r>
              <a:rPr lang="en-US" altLang="zh-CN" dirty="0" smtClean="0"/>
              <a:t>: Here memory is viewed as a collection of logical address spaces. The advantage of this view over a paged approach is that it affords protection down to the level of a single byte, if necessary.</a:t>
            </a:r>
          </a:p>
          <a:p>
            <a:pPr lvl="1"/>
            <a:r>
              <a:rPr lang="en-US" altLang="zh-CN" b="1" i="1" dirty="0" smtClean="0"/>
              <a:t>Segmented paged memory</a:t>
            </a:r>
            <a:r>
              <a:rPr lang="en-US" altLang="zh-CN" dirty="0" smtClean="0"/>
              <a:t>: Segmentation is used to define logical memory partitions subject to access control, and paging is used to manage the allocation of memory within the partitions. Operating systems such as UNIX System V favor this view.</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页表存储</a:t>
            </a:r>
            <a:r>
              <a:rPr lang="en-US" altLang="zh-CN" dirty="0" smtClean="0"/>
              <a:t>——Inverted Page Table</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组织一级或两级页表的另外一种形式是使用一种</a:t>
            </a:r>
            <a:r>
              <a:rPr lang="en-US" altLang="zh-CN" dirty="0" smtClean="0"/>
              <a:t>inverted page table</a:t>
            </a:r>
            <a:r>
              <a:rPr lang="zh-CN" altLang="en-US" dirty="0" smtClean="0"/>
              <a:t>结构，其中：</a:t>
            </a:r>
            <a:endParaRPr lang="en-US" altLang="zh-CN" dirty="0" smtClean="0"/>
          </a:p>
          <a:p>
            <a:pPr lvl="1"/>
            <a:r>
              <a:rPr lang="zh-CN" altLang="en-US" dirty="0" smtClean="0"/>
              <a:t>虚地址中的虚页号部分通过一简单的</a:t>
            </a:r>
            <a:r>
              <a:rPr lang="en-US" altLang="zh-CN" dirty="0" smtClean="0"/>
              <a:t>Hash</a:t>
            </a:r>
            <a:r>
              <a:rPr lang="zh-CN" altLang="en-US" dirty="0" smtClean="0"/>
              <a:t>函数映射到一</a:t>
            </a:r>
            <a:r>
              <a:rPr lang="en-US" altLang="zh-CN" dirty="0" smtClean="0"/>
              <a:t>Hash</a:t>
            </a:r>
            <a:r>
              <a:rPr lang="zh-CN" altLang="en-US" dirty="0" smtClean="0"/>
              <a:t>值，该值指向</a:t>
            </a:r>
            <a:r>
              <a:rPr lang="en-US" altLang="zh-CN" dirty="0" smtClean="0"/>
              <a:t>inverted page table</a:t>
            </a:r>
            <a:r>
              <a:rPr lang="zh-CN" altLang="en-US" dirty="0" smtClean="0"/>
              <a:t>中的某一页表项</a:t>
            </a:r>
            <a:endParaRPr lang="en-US" altLang="zh-CN" dirty="0" smtClean="0"/>
          </a:p>
          <a:p>
            <a:pPr lvl="1"/>
            <a:r>
              <a:rPr lang="zh-CN" altLang="en-US" dirty="0" smtClean="0"/>
              <a:t>该</a:t>
            </a:r>
            <a:r>
              <a:rPr lang="en-US" altLang="zh-CN" dirty="0" smtClean="0"/>
              <a:t>inverted page table</a:t>
            </a:r>
            <a:r>
              <a:rPr lang="zh-CN" altLang="en-US" dirty="0" smtClean="0"/>
              <a:t>中为每一实存中的页框（</a:t>
            </a:r>
            <a:r>
              <a:rPr lang="zh-CN" altLang="en-US" b="1" dirty="0" smtClean="0">
                <a:solidFill>
                  <a:srgbClr val="FF0000"/>
                </a:solidFill>
              </a:rPr>
              <a:t>注意不是虚存页</a:t>
            </a:r>
            <a:r>
              <a:rPr lang="zh-CN" altLang="en-US" dirty="0" smtClean="0"/>
              <a:t>）维护一个表项。因此无论虚地址空间多大，页表（及其所占存储）的大小是固定的。</a:t>
            </a:r>
            <a:endParaRPr lang="en-US" altLang="zh-CN" dirty="0" smtClean="0"/>
          </a:p>
          <a:p>
            <a:pPr lvl="1"/>
            <a:r>
              <a:rPr lang="zh-CN" altLang="en-US" dirty="0" smtClean="0"/>
              <a:t>由于多个虚地址可能映射到同一</a:t>
            </a:r>
            <a:r>
              <a:rPr lang="en-US" altLang="zh-CN" dirty="0" smtClean="0"/>
              <a:t>Hash</a:t>
            </a:r>
            <a:r>
              <a:rPr lang="zh-CN" altLang="en-US" dirty="0" smtClean="0"/>
              <a:t>表项，需要使用一种</a:t>
            </a:r>
            <a:r>
              <a:rPr lang="en-US" altLang="zh-CN" dirty="0" smtClean="0"/>
              <a:t>chaining</a:t>
            </a:r>
            <a:r>
              <a:rPr lang="zh-CN" altLang="en-US" dirty="0" smtClean="0"/>
              <a:t>机制来处理此种情况，同时为加快查找速度，该</a:t>
            </a:r>
            <a:r>
              <a:rPr lang="en-US" altLang="zh-CN" dirty="0" smtClean="0"/>
              <a:t>Hash</a:t>
            </a:r>
            <a:r>
              <a:rPr lang="zh-CN" altLang="en-US" dirty="0" smtClean="0"/>
              <a:t>函数将</a:t>
            </a:r>
            <a:r>
              <a:rPr lang="en-US" altLang="zh-CN" dirty="0" smtClean="0"/>
              <a:t> chain</a:t>
            </a:r>
            <a:r>
              <a:rPr lang="zh-CN" altLang="en-US" dirty="0" smtClean="0"/>
              <a:t>保持在较短的长度（典型情况下介于</a:t>
            </a:r>
            <a:r>
              <a:rPr lang="en-US" altLang="zh-CN" dirty="0" smtClean="0"/>
              <a:t>1-2</a:t>
            </a:r>
            <a:r>
              <a:rPr lang="zh-CN" altLang="en-US" dirty="0" smtClean="0"/>
              <a:t>项之间</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804"/>
            <a:ext cx="8229600" cy="707991"/>
          </a:xfrm>
        </p:spPr>
        <p:txBody>
          <a:bodyPr>
            <a:normAutofit/>
          </a:bodyPr>
          <a:lstStyle/>
          <a:p>
            <a:r>
              <a:rPr lang="en-US" altLang="zh-CN" sz="2800" dirty="0" smtClean="0"/>
              <a:t>Inverted Page Table Structure</a:t>
            </a:r>
            <a:endParaRPr lang="zh-CN" altLang="en-US" sz="2800" dirty="0"/>
          </a:p>
        </p:txBody>
      </p:sp>
      <p:pic>
        <p:nvPicPr>
          <p:cNvPr id="5122" name="Picture 2"/>
          <p:cNvPicPr>
            <a:picLocks noChangeAspect="1" noChangeArrowheads="1"/>
          </p:cNvPicPr>
          <p:nvPr/>
        </p:nvPicPr>
        <p:blipFill>
          <a:blip r:embed="rId2"/>
          <a:srcRect/>
          <a:stretch>
            <a:fillRect/>
          </a:stretch>
        </p:blipFill>
        <p:spPr bwMode="auto">
          <a:xfrm>
            <a:off x="623888" y="868407"/>
            <a:ext cx="7896225" cy="5810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1" name="Rectangle 3"/>
          <p:cNvSpPr>
            <a:spLocks noGrp="1" noChangeArrowheads="1"/>
          </p:cNvSpPr>
          <p:nvPr>
            <p:ph type="body" idx="1"/>
          </p:nvPr>
        </p:nvSpPr>
        <p:spPr>
          <a:xfrm>
            <a:off x="454025" y="2479661"/>
            <a:ext cx="8229600" cy="1387495"/>
          </a:xfrm>
          <a:noFill/>
          <a:ln/>
        </p:spPr>
        <p:txBody>
          <a:bodyPr>
            <a:normAutofit fontScale="92500" lnSpcReduction="10000"/>
          </a:bodyPr>
          <a:lstStyle/>
          <a:p>
            <a:pPr>
              <a:spcBef>
                <a:spcPct val="30000"/>
              </a:spcBef>
              <a:buNone/>
            </a:pPr>
            <a:r>
              <a:rPr lang="zh-CN" altLang="en-US" sz="2400" dirty="0" smtClean="0">
                <a:solidFill>
                  <a:schemeClr val="accent1"/>
                </a:solidFill>
                <a:latin typeface="微软雅黑" pitchFamily="34" charset="-122"/>
                <a:ea typeface="微软雅黑" pitchFamily="34" charset="-122"/>
              </a:rPr>
              <a:t>第五</a:t>
            </a:r>
            <a:r>
              <a:rPr lang="zh-CN" altLang="en-US" sz="2400" dirty="0">
                <a:solidFill>
                  <a:schemeClr val="accent1"/>
                </a:solidFill>
                <a:latin typeface="微软雅黑" pitchFamily="34" charset="-122"/>
                <a:ea typeface="微软雅黑" pitchFamily="34" charset="-122"/>
              </a:rPr>
              <a:t>讲：虚拟存储器（</a:t>
            </a:r>
            <a:r>
              <a:rPr lang="en-US" altLang="zh-CN" sz="2400" dirty="0">
                <a:solidFill>
                  <a:schemeClr val="accent1"/>
                </a:solidFill>
                <a:latin typeface="微软雅黑" pitchFamily="34" charset="-122"/>
                <a:ea typeface="微软雅黑" pitchFamily="34" charset="-122"/>
              </a:rPr>
              <a:t>Virtual Memory</a:t>
            </a:r>
            <a:r>
              <a:rPr lang="zh-CN" altLang="en-US" sz="2400" dirty="0">
                <a:solidFill>
                  <a:schemeClr val="accent1"/>
                </a:solidFill>
                <a:latin typeface="微软雅黑" pitchFamily="34" charset="-122"/>
                <a:ea typeface="微软雅黑" pitchFamily="34" charset="-122"/>
              </a:rPr>
              <a:t>）</a:t>
            </a:r>
          </a:p>
          <a:p>
            <a:pPr lvl="1">
              <a:spcBef>
                <a:spcPct val="30000"/>
              </a:spcBef>
            </a:pPr>
            <a:r>
              <a:rPr lang="zh-CN" altLang="en-US" dirty="0" smtClean="0">
                <a:solidFill>
                  <a:srgbClr val="006600"/>
                </a:solidFill>
                <a:latin typeface="微软雅黑" pitchFamily="34" charset="-122"/>
                <a:ea typeface="微软雅黑" pitchFamily="34" charset="-122"/>
              </a:rPr>
              <a:t>存储器映射</a:t>
            </a:r>
            <a:endParaRPr lang="en-US" altLang="zh-CN" dirty="0" smtClean="0">
              <a:solidFill>
                <a:srgbClr val="006600"/>
              </a:solidFill>
              <a:latin typeface="微软雅黑" pitchFamily="34" charset="-122"/>
              <a:ea typeface="微软雅黑" pitchFamily="34" charset="-122"/>
            </a:endParaRPr>
          </a:p>
          <a:p>
            <a:pPr lvl="1">
              <a:spcBef>
                <a:spcPct val="30000"/>
              </a:spcBef>
            </a:pPr>
            <a:r>
              <a:rPr lang="zh-CN" altLang="en-US" dirty="0" smtClean="0">
                <a:solidFill>
                  <a:srgbClr val="006600"/>
                </a:solidFill>
                <a:latin typeface="微软雅黑" pitchFamily="34" charset="-122"/>
                <a:ea typeface="微软雅黑" pitchFamily="34" charset="-122"/>
              </a:rPr>
              <a:t>动态存储器分配 </a:t>
            </a:r>
            <a:endParaRPr lang="zh-CN" altLang="en-US" dirty="0">
              <a:solidFill>
                <a:srgbClr val="0066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存储器映射</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通过将一个虚拟存储器区域与一个磁盘上的对象关联起来，实现虚拟存储器区域内容的初始化。</a:t>
            </a:r>
            <a:endParaRPr lang="en-US" altLang="zh-CN" dirty="0" smtClean="0"/>
          </a:p>
          <a:p>
            <a:r>
              <a:rPr lang="zh-CN" altLang="en-US" dirty="0" smtClean="0"/>
              <a:t>虚拟存储器区域可以映射到两种类型的磁盘对象：</a:t>
            </a:r>
            <a:endParaRPr lang="en-US" altLang="zh-CN" dirty="0" smtClean="0"/>
          </a:p>
          <a:p>
            <a:pPr lvl="1"/>
            <a:r>
              <a:rPr lang="en-US" altLang="zh-CN" dirty="0" smtClean="0"/>
              <a:t>Unix</a:t>
            </a:r>
            <a:r>
              <a:rPr lang="zh-CN" altLang="en-US" dirty="0" smtClean="0"/>
              <a:t>文件系统中的普通文件：区域映射至普通磁盘文件的连续部分</a:t>
            </a:r>
            <a:r>
              <a:rPr lang="en-US" altLang="zh-CN" dirty="0" smtClean="0"/>
              <a:t>——</a:t>
            </a:r>
            <a:r>
              <a:rPr lang="zh-CN" altLang="en-US" dirty="0" smtClean="0"/>
              <a:t>文件的节划分为页面大小的块，其中包含虚存页的初始内容</a:t>
            </a:r>
            <a:endParaRPr lang="en-US" altLang="zh-CN" dirty="0" smtClean="0"/>
          </a:p>
          <a:p>
            <a:pPr lvl="1"/>
            <a:r>
              <a:rPr lang="zh-CN" altLang="en-US" dirty="0" smtClean="0"/>
              <a:t>匿名文件：第一次引用与之关联的虚存页时，由内核创建（即分配并初始化一全</a:t>
            </a:r>
            <a:r>
              <a:rPr lang="en-US" altLang="zh-CN" dirty="0" smtClean="0"/>
              <a:t>0 </a:t>
            </a:r>
            <a:r>
              <a:rPr lang="zh-CN" altLang="en-US" dirty="0" smtClean="0"/>
              <a:t>的物理页）</a:t>
            </a:r>
            <a:endParaRPr lang="en-US" altLang="zh-CN" dirty="0" smtClean="0"/>
          </a:p>
          <a:p>
            <a:r>
              <a:rPr lang="zh-CN" altLang="en-US" dirty="0" smtClean="0"/>
              <a:t>虚存页初始化后将在实存与内核维护的一交换文件</a:t>
            </a:r>
            <a:r>
              <a:rPr lang="en-US" altLang="zh-CN" dirty="0" smtClean="0"/>
              <a:t>/</a:t>
            </a:r>
            <a:r>
              <a:rPr lang="zh-CN" altLang="en-US" dirty="0" smtClean="0"/>
              <a:t>空间（</a:t>
            </a:r>
            <a:r>
              <a:rPr lang="en-US" altLang="zh-CN" dirty="0" smtClean="0"/>
              <a:t>swap file</a:t>
            </a:r>
            <a:r>
              <a:rPr lang="zh-CN" altLang="en-US" dirty="0" smtClean="0"/>
              <a:t>或</a:t>
            </a:r>
            <a:r>
              <a:rPr lang="en-US" altLang="zh-CN" dirty="0" smtClean="0"/>
              <a:t>swap space</a:t>
            </a:r>
            <a:r>
              <a:rPr lang="zh-CN" altLang="en-US" dirty="0" smtClean="0"/>
              <a:t>）之间换入和换出</a:t>
            </a:r>
            <a:endParaRPr lang="en-US" altLang="zh-CN" dirty="0" smtClean="0"/>
          </a:p>
          <a:p>
            <a:r>
              <a:rPr lang="zh-CN" altLang="en-US" dirty="0" smtClean="0"/>
              <a:t>任何时候，交换空间的大小决定了当前运行进程能够分配和访问的虚存页的总数</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共享对象（</a:t>
            </a:r>
            <a:r>
              <a:rPr lang="en-US" altLang="zh-CN" dirty="0" smtClean="0"/>
              <a:t>Shared Objects</a:t>
            </a:r>
            <a:r>
              <a:rPr lang="zh-CN" altLang="en-US" dirty="0" smtClean="0"/>
              <a:t>）</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虚存系统为每个进程提供了私有的虚拟地址空间，但不同进程可能包含同样的只读代码（文本）区域，例如</a:t>
            </a:r>
            <a:r>
              <a:rPr lang="en-US" altLang="zh-CN" dirty="0" err="1" smtClean="0"/>
              <a:t>printf</a:t>
            </a:r>
            <a:r>
              <a:rPr lang="zh-CN" altLang="en-US" dirty="0" smtClean="0"/>
              <a:t>库代码。</a:t>
            </a:r>
            <a:endParaRPr lang="en-US" altLang="zh-CN" dirty="0" smtClean="0"/>
          </a:p>
          <a:p>
            <a:r>
              <a:rPr lang="zh-CN" altLang="en-US" dirty="0" smtClean="0"/>
              <a:t>存储器映射提供了简洁清晰的机制来控制对象在多个进程间共享</a:t>
            </a:r>
            <a:r>
              <a:rPr lang="en-US" altLang="zh-CN" dirty="0" smtClean="0"/>
              <a:t>——</a:t>
            </a:r>
            <a:r>
              <a:rPr lang="zh-CN" altLang="en-US" dirty="0" smtClean="0"/>
              <a:t>共享对象 </a:t>
            </a:r>
            <a:r>
              <a:rPr lang="en-US" altLang="zh-CN" dirty="0" err="1" smtClean="0"/>
              <a:t>vs</a:t>
            </a:r>
            <a:r>
              <a:rPr lang="en-US" altLang="zh-CN" dirty="0" smtClean="0"/>
              <a:t> </a:t>
            </a:r>
            <a:r>
              <a:rPr lang="zh-CN" altLang="en-US" dirty="0" smtClean="0"/>
              <a:t>私有对象</a:t>
            </a:r>
            <a:endParaRPr lang="en-US" altLang="zh-CN" dirty="0" smtClean="0"/>
          </a:p>
          <a:p>
            <a:pPr lvl="1"/>
            <a:r>
              <a:rPr lang="zh-CN" altLang="en-US" b="1" dirty="0" smtClean="0"/>
              <a:t>共享对象</a:t>
            </a:r>
            <a:r>
              <a:rPr lang="zh-CN" altLang="en-US" dirty="0" smtClean="0"/>
              <a:t>被映射到进程的虚拟地址空间中的一个区域。对该区域的写操作对其他同样映射了该共享对象的进程是可见的，并反映到磁盘中的原始对象上</a:t>
            </a:r>
            <a:endParaRPr lang="en-US" altLang="zh-CN" dirty="0" smtClean="0"/>
          </a:p>
          <a:p>
            <a:pPr lvl="1"/>
            <a:r>
              <a:rPr lang="zh-CN" altLang="en-US" dirty="0" smtClean="0"/>
              <a:t>对</a:t>
            </a:r>
            <a:r>
              <a:rPr lang="zh-CN" altLang="en-US" b="1" dirty="0" smtClean="0"/>
              <a:t>私有对象</a:t>
            </a:r>
            <a:r>
              <a:rPr lang="zh-CN" altLang="en-US" dirty="0" smtClean="0"/>
              <a:t>的改变对其他进程不可见，且之上的写操作不反映至磁盘</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2830"/>
            <a:ext cx="8229600" cy="1022364"/>
          </a:xfrm>
        </p:spPr>
        <p:txBody>
          <a:bodyPr>
            <a:normAutofit fontScale="70000" lnSpcReduction="20000"/>
          </a:bodyPr>
          <a:lstStyle/>
          <a:p>
            <a:r>
              <a:rPr lang="zh-CN" altLang="en-US" dirty="0" smtClean="0"/>
              <a:t>进程</a:t>
            </a:r>
            <a:r>
              <a:rPr lang="en-US" altLang="zh-CN" dirty="0" smtClean="0"/>
              <a:t>1</a:t>
            </a:r>
            <a:r>
              <a:rPr lang="zh-CN" altLang="en-US" dirty="0" smtClean="0"/>
              <a:t>和</a:t>
            </a:r>
            <a:r>
              <a:rPr lang="en-US" altLang="zh-CN" dirty="0" smtClean="0"/>
              <a:t>2</a:t>
            </a:r>
            <a:r>
              <a:rPr lang="zh-CN" altLang="en-US" dirty="0" smtClean="0"/>
              <a:t>将同一</a:t>
            </a:r>
            <a:r>
              <a:rPr lang="zh-CN" altLang="en-US" b="1" dirty="0" smtClean="0"/>
              <a:t>共享对象</a:t>
            </a:r>
            <a:r>
              <a:rPr lang="zh-CN" altLang="en-US" dirty="0" smtClean="0"/>
              <a:t>（由唯一的对象文件名标识）映射至自己的地址空间，并可能具有不同的虚拟地址（左图）。</a:t>
            </a:r>
            <a:endParaRPr lang="en-US" altLang="zh-CN" dirty="0" smtClean="0"/>
          </a:p>
          <a:p>
            <a:r>
              <a:rPr lang="zh-CN" altLang="en-US" dirty="0" smtClean="0"/>
              <a:t>物理存储器中只有共享对象的一个拷贝</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0" y="1128681"/>
            <a:ext cx="4048125" cy="3838575"/>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4010025" y="1639863"/>
            <a:ext cx="5133975" cy="3857625"/>
          </a:xfrm>
          <a:prstGeom prst="rect">
            <a:avLst/>
          </a:prstGeom>
          <a:noFill/>
          <a:ln w="9525">
            <a:noFill/>
            <a:miter lim="800000"/>
            <a:headEnd/>
            <a:tailEnd/>
          </a:ln>
          <a:effectLst/>
        </p:spPr>
      </p:pic>
      <p:sp>
        <p:nvSpPr>
          <p:cNvPr id="6" name="内容占位符 2"/>
          <p:cNvSpPr txBox="1">
            <a:spLocks/>
          </p:cNvSpPr>
          <p:nvPr/>
        </p:nvSpPr>
        <p:spPr>
          <a:xfrm>
            <a:off x="446031" y="5181624"/>
            <a:ext cx="8229600" cy="1676377"/>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私有对象</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的</a:t>
            </a:r>
            <a:r>
              <a:rPr kumimoji="0" lang="zh-CN" altLang="en-US" sz="3200" b="1" i="0" u="none" strike="noStrike" kern="1200" cap="none" spc="0" normalizeH="0" baseline="0" noProof="0" dirty="0" smtClean="0">
                <a:ln>
                  <a:noFill/>
                </a:ln>
                <a:solidFill>
                  <a:srgbClr val="FF0000"/>
                </a:solidFill>
                <a:effectLst/>
                <a:uLnTx/>
                <a:uFillTx/>
                <a:latin typeface="+mn-lt"/>
                <a:ea typeface="+mn-ea"/>
                <a:cs typeface="+mn-cs"/>
              </a:rPr>
              <a:t>写时拷贝</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800100" lvl="1" indent="-342900">
              <a:spcBef>
                <a:spcPct val="20000"/>
              </a:spcBef>
              <a:buFont typeface="Wingdings" pitchFamily="2" charset="2"/>
              <a:buChar char="p"/>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初始时进程共享私有对象在物理存储器中的同一拷贝（相应页表项标记为只读，区域结构标记为私有写时拷贝）。</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800100" lvl="1" indent="-342900">
              <a:spcBef>
                <a:spcPct val="20000"/>
              </a:spcBef>
              <a:buFont typeface="Wingdings" pitchFamily="2" charset="2"/>
              <a:buChar char="p"/>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一进程首次试图写该区域的某页面时，将触发保护故障</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800100" lvl="1" indent="-342900">
              <a:spcBef>
                <a:spcPct val="20000"/>
              </a:spcBef>
              <a:buFont typeface="Wingdings" pitchFamily="2" charset="2"/>
              <a:buChar char="p"/>
            </a:pPr>
            <a:r>
              <a:rPr lang="zh-CN" altLang="en-US" sz="3200" dirty="0" smtClean="0"/>
              <a:t>故障处理程序在物理存储器中创建该页面的一个新拷贝，并更新页表条目指向该拷贝并设置可写权限。</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创建新进程</a:t>
            </a:r>
            <a:r>
              <a:rPr lang="en-US" altLang="zh-CN" dirty="0" smtClean="0"/>
              <a:t>——fork</a:t>
            </a:r>
            <a:endParaRPr lang="zh-CN" altLang="en-US" dirty="0"/>
          </a:p>
        </p:txBody>
      </p:sp>
      <p:sp>
        <p:nvSpPr>
          <p:cNvPr id="3" name="内容占位符 2"/>
          <p:cNvSpPr>
            <a:spLocks noGrp="1"/>
          </p:cNvSpPr>
          <p:nvPr>
            <p:ph idx="1"/>
          </p:nvPr>
        </p:nvSpPr>
        <p:spPr/>
        <p:txBody>
          <a:bodyPr/>
          <a:lstStyle/>
          <a:p>
            <a:r>
              <a:rPr lang="zh-CN" altLang="en-US" dirty="0" smtClean="0"/>
              <a:t>当前进程调用</a:t>
            </a:r>
            <a:r>
              <a:rPr lang="en-US" altLang="zh-CN" dirty="0" smtClean="0"/>
              <a:t>fork</a:t>
            </a:r>
          </a:p>
          <a:p>
            <a:pPr lvl="1">
              <a:buFont typeface="Wingdings" pitchFamily="2" charset="2"/>
              <a:buChar char="Ø"/>
            </a:pPr>
            <a:r>
              <a:rPr lang="zh-CN" altLang="en-US" dirty="0" smtClean="0"/>
              <a:t>内核创建新进程的相关数据结构，分配唯一</a:t>
            </a:r>
            <a:r>
              <a:rPr lang="en-US" altLang="zh-CN" dirty="0" smtClean="0"/>
              <a:t>PID</a:t>
            </a:r>
          </a:p>
          <a:p>
            <a:pPr lvl="1">
              <a:buFont typeface="Wingdings" pitchFamily="2" charset="2"/>
              <a:buChar char="Ø"/>
            </a:pPr>
            <a:r>
              <a:rPr lang="zh-CN" altLang="en-US" dirty="0" smtClean="0"/>
              <a:t>创建当前进程的</a:t>
            </a:r>
            <a:r>
              <a:rPr lang="en-US" altLang="zh-CN" dirty="0" err="1" smtClean="0"/>
              <a:t>mm_struct</a:t>
            </a:r>
            <a:r>
              <a:rPr lang="zh-CN" altLang="en-US" dirty="0" smtClean="0"/>
              <a:t>、区域结构和页表的拷贝，并标记每个页为只读、每个区域结构为私有写时拷贝</a:t>
            </a:r>
            <a:endParaRPr lang="en-US" altLang="zh-CN" dirty="0" smtClean="0"/>
          </a:p>
          <a:p>
            <a:pPr lvl="1">
              <a:buFont typeface="Wingdings" pitchFamily="2" charset="2"/>
              <a:buChar char="Ø"/>
            </a:pPr>
            <a:r>
              <a:rPr lang="zh-CN" altLang="en-US" dirty="0" smtClean="0"/>
              <a:t>当</a:t>
            </a:r>
            <a:r>
              <a:rPr lang="en-US" altLang="zh-CN" dirty="0" smtClean="0"/>
              <a:t>fork</a:t>
            </a:r>
            <a:r>
              <a:rPr lang="zh-CN" altLang="en-US" dirty="0" smtClean="0"/>
              <a:t>返回至新进程时，其虚拟存储器与</a:t>
            </a:r>
            <a:r>
              <a:rPr lang="en-US" altLang="zh-CN" dirty="0" smtClean="0"/>
              <a:t>fork</a:t>
            </a:r>
            <a:r>
              <a:rPr lang="zh-CN" altLang="en-US" dirty="0" smtClean="0"/>
              <a:t>调用前的当前进程的虚存一致。其后，任一进程进行写操作时，写时拷贝机制将创建新页面，使每一进程拥有私有的地址空间</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加载和运行程序</a:t>
            </a:r>
            <a:r>
              <a:rPr lang="en-US" altLang="zh-CN" dirty="0" smtClean="0"/>
              <a:t>——</a:t>
            </a:r>
            <a:r>
              <a:rPr lang="en-US" altLang="zh-CN" dirty="0" err="1" smtClean="0"/>
              <a:t>execve</a:t>
            </a:r>
            <a:endParaRPr lang="zh-CN" altLang="en-US" dirty="0"/>
          </a:p>
        </p:txBody>
      </p:sp>
      <p:sp>
        <p:nvSpPr>
          <p:cNvPr id="3" name="内容占位符 2"/>
          <p:cNvSpPr>
            <a:spLocks noGrp="1"/>
          </p:cNvSpPr>
          <p:nvPr>
            <p:ph idx="1"/>
          </p:nvPr>
        </p:nvSpPr>
        <p:spPr>
          <a:xfrm>
            <a:off x="7875" y="1600200"/>
            <a:ext cx="4345047" cy="4525963"/>
          </a:xfrm>
        </p:spPr>
        <p:txBody>
          <a:bodyPr>
            <a:normAutofit fontScale="92500" lnSpcReduction="10000"/>
          </a:bodyPr>
          <a:lstStyle/>
          <a:p>
            <a:r>
              <a:rPr lang="zh-CN" altLang="en-US" sz="2800" dirty="0" smtClean="0"/>
              <a:t>当前进程调用</a:t>
            </a:r>
            <a:r>
              <a:rPr lang="en-US" altLang="zh-CN" sz="2800" dirty="0" err="1" smtClean="0"/>
              <a:t>execve</a:t>
            </a:r>
            <a:r>
              <a:rPr lang="en-US" altLang="zh-CN" sz="2800" dirty="0" smtClean="0"/>
              <a:t>(“</a:t>
            </a:r>
            <a:r>
              <a:rPr lang="en-US" altLang="zh-CN" sz="2800" dirty="0" err="1" smtClean="0"/>
              <a:t>a.out</a:t>
            </a:r>
            <a:r>
              <a:rPr lang="en-US" altLang="zh-CN" sz="2800" dirty="0" smtClean="0"/>
              <a:t>”, NULL, NULL)</a:t>
            </a:r>
            <a:r>
              <a:rPr lang="zh-CN" altLang="en-US" sz="2800" dirty="0" smtClean="0"/>
              <a:t>，后者在当前进程中加载并运行</a:t>
            </a:r>
            <a:r>
              <a:rPr lang="en-US" altLang="zh-CN" sz="2800" dirty="0" err="1" smtClean="0"/>
              <a:t>a.out</a:t>
            </a:r>
            <a:r>
              <a:rPr lang="zh-CN" altLang="en-US" sz="2800" dirty="0" smtClean="0"/>
              <a:t>中的程序</a:t>
            </a:r>
            <a:endParaRPr lang="en-US" altLang="zh-CN" sz="2800" dirty="0" smtClean="0"/>
          </a:p>
          <a:p>
            <a:pPr lvl="1">
              <a:buFont typeface="Wingdings" pitchFamily="2" charset="2"/>
              <a:buChar char="Ø"/>
            </a:pPr>
            <a:r>
              <a:rPr lang="zh-CN" altLang="en-US" sz="2400" dirty="0" smtClean="0"/>
              <a:t>删除当前进程虚拟地址的用户部分中已存在的区域</a:t>
            </a:r>
            <a:endParaRPr lang="en-US" altLang="zh-CN" sz="2400" dirty="0" smtClean="0"/>
          </a:p>
          <a:p>
            <a:pPr lvl="1">
              <a:buFont typeface="Wingdings" pitchFamily="2" charset="2"/>
              <a:buChar char="Ø"/>
            </a:pPr>
            <a:r>
              <a:rPr lang="zh-CN" altLang="en-US" sz="2400" dirty="0" smtClean="0"/>
              <a:t>创建并映射新程序的私有区域（写时拷贝），其中</a:t>
            </a:r>
            <a:r>
              <a:rPr lang="en-US" altLang="zh-CN" sz="2400" dirty="0" err="1" smtClean="0"/>
              <a:t>bss</a:t>
            </a:r>
            <a:r>
              <a:rPr lang="zh-CN" altLang="en-US" sz="2400" dirty="0" smtClean="0"/>
              <a:t>区域映射到匿名文件</a:t>
            </a:r>
            <a:endParaRPr lang="en-US" altLang="zh-CN" sz="2400" dirty="0" smtClean="0"/>
          </a:p>
          <a:p>
            <a:pPr lvl="1">
              <a:buFont typeface="Wingdings" pitchFamily="2" charset="2"/>
              <a:buChar char="Ø"/>
            </a:pPr>
            <a:r>
              <a:rPr lang="zh-CN" altLang="en-US" sz="2400" dirty="0" smtClean="0"/>
              <a:t>映射共享区域（如</a:t>
            </a:r>
            <a:r>
              <a:rPr lang="en-US" altLang="zh-CN" sz="2400" dirty="0" err="1" smtClean="0"/>
              <a:t>libc.so</a:t>
            </a:r>
            <a:r>
              <a:rPr lang="zh-CN" altLang="en-US" sz="2400" dirty="0" smtClean="0"/>
              <a:t>）</a:t>
            </a:r>
            <a:endParaRPr lang="en-US" altLang="zh-CN" sz="2400" dirty="0" smtClean="0"/>
          </a:p>
          <a:p>
            <a:pPr lvl="1">
              <a:buFont typeface="Wingdings" pitchFamily="2" charset="2"/>
              <a:buChar char="Ø"/>
            </a:pPr>
            <a:r>
              <a:rPr lang="zh-CN" altLang="en-US" sz="2400" dirty="0" smtClean="0"/>
              <a:t>设置程序计数器（</a:t>
            </a:r>
            <a:r>
              <a:rPr lang="en-US" altLang="zh-CN" sz="2400" dirty="0" smtClean="0"/>
              <a:t>PC</a:t>
            </a:r>
            <a:r>
              <a:rPr lang="zh-CN" altLang="en-US" sz="2400" dirty="0" smtClean="0"/>
              <a:t>）指向代码入口点</a:t>
            </a:r>
            <a:endParaRPr lang="en-US" altLang="zh-CN" sz="2400" dirty="0" smtClean="0"/>
          </a:p>
        </p:txBody>
      </p:sp>
      <p:pic>
        <p:nvPicPr>
          <p:cNvPr id="4" name="Picture 3"/>
          <p:cNvPicPr>
            <a:picLocks noChangeAspect="1" noChangeArrowheads="1"/>
          </p:cNvPicPr>
          <p:nvPr/>
        </p:nvPicPr>
        <p:blipFill>
          <a:blip r:embed="rId2"/>
          <a:srcRect/>
          <a:stretch>
            <a:fillRect/>
          </a:stretch>
        </p:blipFill>
        <p:spPr bwMode="auto">
          <a:xfrm>
            <a:off x="4219575" y="1712889"/>
            <a:ext cx="4924425" cy="4124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用户级存储器映射</a:t>
            </a:r>
            <a:endParaRPr lang="zh-CN" altLang="en-US" dirty="0"/>
          </a:p>
        </p:txBody>
      </p:sp>
      <p:sp>
        <p:nvSpPr>
          <p:cNvPr id="3" name="内容占位符 2"/>
          <p:cNvSpPr>
            <a:spLocks noGrp="1"/>
          </p:cNvSpPr>
          <p:nvPr>
            <p:ph idx="1"/>
          </p:nvPr>
        </p:nvSpPr>
        <p:spPr>
          <a:xfrm>
            <a:off x="457200" y="1600201"/>
            <a:ext cx="8229600" cy="1025514"/>
          </a:xfrm>
        </p:spPr>
        <p:txBody>
          <a:bodyPr>
            <a:normAutofit lnSpcReduction="10000"/>
          </a:bodyPr>
          <a:lstStyle/>
          <a:p>
            <a:r>
              <a:rPr lang="zh-CN" altLang="en-US" dirty="0" smtClean="0"/>
              <a:t>可使用</a:t>
            </a:r>
            <a:r>
              <a:rPr lang="en-US" altLang="zh-CN" dirty="0" err="1" smtClean="0"/>
              <a:t>mmap</a:t>
            </a:r>
            <a:r>
              <a:rPr lang="zh-CN" altLang="en-US" dirty="0" smtClean="0"/>
              <a:t>函数创建新的存储器区域，并将对象映射到区域</a:t>
            </a:r>
            <a:endParaRPr lang="zh-CN" altLang="en-US" dirty="0"/>
          </a:p>
        </p:txBody>
      </p:sp>
      <p:pic>
        <p:nvPicPr>
          <p:cNvPr id="3075" name="Picture 3"/>
          <p:cNvPicPr>
            <a:picLocks noChangeAspect="1" noChangeArrowheads="1"/>
          </p:cNvPicPr>
          <p:nvPr/>
        </p:nvPicPr>
        <p:blipFill>
          <a:blip r:embed="rId2"/>
          <a:srcRect/>
          <a:stretch>
            <a:fillRect/>
          </a:stretch>
        </p:blipFill>
        <p:spPr bwMode="auto">
          <a:xfrm>
            <a:off x="885879" y="2589201"/>
            <a:ext cx="7629525" cy="1819275"/>
          </a:xfrm>
          <a:prstGeom prst="rect">
            <a:avLst/>
          </a:prstGeom>
          <a:noFill/>
          <a:ln w="9525">
            <a:noFill/>
            <a:miter lim="800000"/>
            <a:headEnd/>
            <a:tailEnd/>
          </a:ln>
          <a:effectLst/>
        </p:spPr>
      </p:pic>
      <p:sp>
        <p:nvSpPr>
          <p:cNvPr id="6" name="内容占位符 2"/>
          <p:cNvSpPr txBox="1">
            <a:spLocks/>
          </p:cNvSpPr>
          <p:nvPr/>
        </p:nvSpPr>
        <p:spPr>
          <a:xfrm>
            <a:off x="446031" y="4448213"/>
            <a:ext cx="8229600" cy="2157417"/>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mmap</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函数请求内核创建一新的虚存区域，期望起始于地址</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start</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，并将文件描述符</a:t>
            </a: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fd</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指定的对象的一个连续片（</a:t>
            </a:r>
            <a:r>
              <a:rPr lang="zh-CN" altLang="en-US" sz="3200" dirty="0" smtClean="0"/>
              <a:t>长度</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为</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length</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，开始于文件偏移量</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offset</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）映射到该新区域。</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800100" lvl="1" indent="-342900">
              <a:spcBef>
                <a:spcPct val="20000"/>
              </a:spcBef>
              <a:buFont typeface="Arial" pitchFamily="34" charset="0"/>
              <a:buChar char="•"/>
            </a:pPr>
            <a:r>
              <a:rPr lang="en-US" altLang="zh-CN" sz="3200" dirty="0" smtClean="0"/>
              <a:t>Prot</a:t>
            </a:r>
            <a:r>
              <a:rPr lang="zh-CN" altLang="en-US" sz="3200" dirty="0" smtClean="0"/>
              <a:t>指定区域的访问权限位：可读</a:t>
            </a:r>
            <a:r>
              <a:rPr lang="en-US" altLang="zh-CN" sz="3200" dirty="0" smtClean="0"/>
              <a:t>/</a:t>
            </a:r>
            <a:r>
              <a:rPr lang="zh-CN" altLang="en-US" sz="3200" dirty="0" smtClean="0"/>
              <a:t>可写</a:t>
            </a:r>
            <a:r>
              <a:rPr lang="en-US" altLang="zh-CN" sz="3200" dirty="0" smtClean="0"/>
              <a:t>/</a:t>
            </a:r>
            <a:r>
              <a:rPr lang="zh-CN" altLang="en-US" sz="3200" dirty="0" smtClean="0"/>
              <a:t>可执行</a:t>
            </a:r>
            <a:endParaRPr lang="en-US" altLang="zh-CN" sz="3200" dirty="0" smtClean="0"/>
          </a:p>
          <a:p>
            <a:pPr marL="800100" lvl="1" indent="-342900">
              <a:spcBef>
                <a:spcPct val="20000"/>
              </a:spcBef>
              <a:buFont typeface="Arial" pitchFamily="34" charset="0"/>
              <a:buChar cha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Flags</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指定被映射对象的类型：匿名对象、私有写时拷贝、共享对象</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indent="-342900">
              <a:spcBef>
                <a:spcPct val="20000"/>
              </a:spcBef>
              <a:buFont typeface="Arial" pitchFamily="34" charset="0"/>
              <a:buChar char="•"/>
            </a:pPr>
            <a:r>
              <a:rPr lang="en-US" altLang="zh-CN" sz="3200" dirty="0" err="1" smtClean="0"/>
              <a:t>munmap</a:t>
            </a:r>
            <a:r>
              <a:rPr lang="zh-CN" altLang="en-US" sz="3200" dirty="0" smtClean="0"/>
              <a:t>函数删除指定区域</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idx="4294967295"/>
          </p:nvPr>
        </p:nvSpPr>
        <p:spPr>
          <a:xfrm>
            <a:off x="701675" y="87488"/>
            <a:ext cx="7772400" cy="574324"/>
          </a:xfrm>
          <a:noFill/>
        </p:spPr>
        <p:txBody>
          <a:bodyPr lIns="91440" tIns="45720" rIns="91440" bIns="45720" anchor="ctr">
            <a:normAutofit fontScale="90000"/>
          </a:bodyPr>
          <a:lstStyle/>
          <a:p>
            <a:pPr eaLnBrk="1" hangingPunct="1"/>
            <a:r>
              <a:rPr lang="zh-CN" altLang="en-US" dirty="0">
                <a:latin typeface="黑体"/>
              </a:rPr>
              <a:t>“</a:t>
            </a:r>
            <a:r>
              <a:rPr lang="zh-CN" altLang="en-US" dirty="0"/>
              <a:t>主存</a:t>
            </a:r>
            <a:r>
              <a:rPr lang="en-US" altLang="zh-CN" dirty="0"/>
              <a:t>--</a:t>
            </a:r>
            <a:r>
              <a:rPr lang="zh-CN" altLang="en-US" dirty="0"/>
              <a:t>磁盘</a:t>
            </a:r>
            <a:r>
              <a:rPr lang="zh-CN" altLang="en-US" dirty="0" smtClean="0">
                <a:latin typeface="黑体"/>
              </a:rPr>
              <a:t>”</a:t>
            </a:r>
            <a:r>
              <a:rPr lang="zh-CN" altLang="en-US" dirty="0" smtClean="0"/>
              <a:t>的“</a:t>
            </a:r>
            <a:r>
              <a:rPr lang="en-US" altLang="zh-CN" dirty="0" smtClean="0"/>
              <a:t>Cache</a:t>
            </a:r>
            <a:r>
              <a:rPr lang="zh-CN" altLang="en-US" dirty="0" smtClean="0"/>
              <a:t>”</a:t>
            </a:r>
            <a:endParaRPr lang="zh-CN" altLang="en-US" dirty="0"/>
          </a:p>
        </p:txBody>
      </p:sp>
      <p:sp>
        <p:nvSpPr>
          <p:cNvPr id="500866" name="Text Box 130"/>
          <p:cNvSpPr txBox="1">
            <a:spLocks noChangeArrowheads="1"/>
          </p:cNvSpPr>
          <p:nvPr/>
        </p:nvSpPr>
        <p:spPr bwMode="auto">
          <a:xfrm>
            <a:off x="385763" y="954088"/>
            <a:ext cx="8507412" cy="5296835"/>
          </a:xfrm>
          <a:prstGeom prst="rect">
            <a:avLst/>
          </a:prstGeom>
          <a:noFill/>
          <a:ln w="9525">
            <a:noFill/>
            <a:miter lim="800000"/>
            <a:headEnd/>
            <a:tailEnd/>
          </a:ln>
        </p:spPr>
        <p:txBody>
          <a:bodyPr lIns="0" tIns="0" rIns="0" bIns="0">
            <a:spAutoFit/>
          </a:bodyPr>
          <a:lstStyle/>
          <a:p>
            <a:pPr eaLnBrk="1" hangingPunct="1">
              <a:lnSpc>
                <a:spcPct val="120000"/>
              </a:lnSpc>
              <a:spcBef>
                <a:spcPts val="600"/>
              </a:spcBef>
            </a:pPr>
            <a:r>
              <a:rPr kumimoji="1" lang="zh-CN" altLang="en-US" sz="2200" b="1" dirty="0">
                <a:solidFill>
                  <a:srgbClr val="0000FF"/>
                </a:solidFill>
                <a:latin typeface="微软雅黑" pitchFamily="34" charset="-122"/>
                <a:ea typeface="微软雅黑" pitchFamily="34" charset="-122"/>
                <a:cs typeface="Arial" pitchFamily="34" charset="0"/>
              </a:rPr>
              <a:t>与“</a:t>
            </a:r>
            <a:r>
              <a:rPr kumimoji="1" lang="en-US" altLang="zh-CN" sz="2200" b="1" dirty="0">
                <a:solidFill>
                  <a:srgbClr val="0000FF"/>
                </a:solidFill>
                <a:latin typeface="微软雅黑" pitchFamily="34" charset="-122"/>
                <a:ea typeface="微软雅黑" pitchFamily="34" charset="-122"/>
                <a:cs typeface="Arial" pitchFamily="34" charset="0"/>
              </a:rPr>
              <a:t>Cache--</a:t>
            </a:r>
            <a:r>
              <a:rPr kumimoji="1" lang="zh-CN" altLang="en-US" sz="2200" b="1" dirty="0">
                <a:solidFill>
                  <a:srgbClr val="0000FF"/>
                </a:solidFill>
                <a:latin typeface="微软雅黑" pitchFamily="34" charset="-122"/>
                <a:ea typeface="微软雅黑" pitchFamily="34" charset="-122"/>
                <a:cs typeface="Arial" pitchFamily="34" charset="0"/>
              </a:rPr>
              <a:t>主存”层次相比：</a:t>
            </a:r>
          </a:p>
          <a:p>
            <a:pPr eaLnBrk="1" hangingPunct="1">
              <a:spcBef>
                <a:spcPts val="600"/>
              </a:spcBef>
            </a:pPr>
            <a:r>
              <a:rPr kumimoji="1" lang="zh-CN" altLang="en-US" sz="2200" b="1" dirty="0">
                <a:solidFill>
                  <a:srgbClr val="CC0000"/>
                </a:solidFill>
                <a:latin typeface="微软雅黑" pitchFamily="34" charset="-122"/>
                <a:ea typeface="微软雅黑" pitchFamily="34" charset="-122"/>
                <a:cs typeface="Arial" pitchFamily="34" charset="0"/>
              </a:rPr>
              <a:t>页大小（</a:t>
            </a:r>
            <a:r>
              <a:rPr kumimoji="1" lang="en-US" altLang="zh-CN" sz="2200" b="1" dirty="0">
                <a:solidFill>
                  <a:srgbClr val="CC0000"/>
                </a:solidFill>
                <a:latin typeface="微软雅黑" pitchFamily="34" charset="-122"/>
                <a:ea typeface="微软雅黑" pitchFamily="34" charset="-122"/>
                <a:cs typeface="Arial" pitchFamily="34" charset="0"/>
              </a:rPr>
              <a:t>2KB~64KB</a:t>
            </a:r>
            <a:r>
              <a:rPr kumimoji="1" lang="zh-CN" altLang="en-US" sz="2200" b="1" dirty="0">
                <a:solidFill>
                  <a:srgbClr val="CC0000"/>
                </a:solidFill>
                <a:latin typeface="微软雅黑" pitchFamily="34" charset="-122"/>
                <a:ea typeface="微软雅黑" pitchFamily="34" charset="-122"/>
                <a:cs typeface="Arial" pitchFamily="34" charset="0"/>
              </a:rPr>
              <a:t>）比</a:t>
            </a:r>
            <a:r>
              <a:rPr kumimoji="1" lang="en-US" altLang="zh-CN" sz="2200" b="1" dirty="0">
                <a:solidFill>
                  <a:srgbClr val="CC0000"/>
                </a:solidFill>
                <a:latin typeface="微软雅黑" pitchFamily="34" charset="-122"/>
                <a:ea typeface="微软雅黑" pitchFamily="34" charset="-122"/>
                <a:cs typeface="Arial" pitchFamily="34" charset="0"/>
              </a:rPr>
              <a:t>Cache</a:t>
            </a:r>
            <a:r>
              <a:rPr kumimoji="1" lang="zh-CN" altLang="en-US" sz="2200" b="1" dirty="0">
                <a:solidFill>
                  <a:srgbClr val="CC0000"/>
                </a:solidFill>
                <a:latin typeface="微软雅黑" pitchFamily="34" charset="-122"/>
                <a:ea typeface="微软雅黑" pitchFamily="34" charset="-122"/>
                <a:cs typeface="Arial" pitchFamily="34" charset="0"/>
              </a:rPr>
              <a:t>中的</a:t>
            </a:r>
            <a:r>
              <a:rPr kumimoji="1" lang="en-US" altLang="zh-CN" sz="2200" b="1" dirty="0">
                <a:solidFill>
                  <a:srgbClr val="CC0000"/>
                </a:solidFill>
                <a:latin typeface="微软雅黑" pitchFamily="34" charset="-122"/>
                <a:ea typeface="微软雅黑" pitchFamily="34" charset="-122"/>
                <a:cs typeface="Arial" pitchFamily="34" charset="0"/>
              </a:rPr>
              <a:t>Block</a:t>
            </a:r>
            <a:r>
              <a:rPr kumimoji="1" lang="zh-CN" altLang="en-US" sz="2200" b="1" dirty="0">
                <a:solidFill>
                  <a:srgbClr val="CC0000"/>
                </a:solidFill>
                <a:latin typeface="微软雅黑" pitchFamily="34" charset="-122"/>
                <a:ea typeface="微软雅黑" pitchFamily="34" charset="-122"/>
                <a:cs typeface="Arial" pitchFamily="34" charset="0"/>
              </a:rPr>
              <a:t>大得多！</a:t>
            </a:r>
            <a:r>
              <a:rPr kumimoji="1" lang="en-US" altLang="zh-CN" sz="2200" b="1" dirty="0">
                <a:solidFill>
                  <a:srgbClr val="CC0000"/>
                </a:solidFill>
                <a:latin typeface="微软雅黑" pitchFamily="34" charset="-122"/>
                <a:ea typeface="微软雅黑" pitchFamily="34" charset="-122"/>
                <a:cs typeface="Arial" pitchFamily="34" charset="0"/>
              </a:rPr>
              <a:t> </a:t>
            </a:r>
            <a:endParaRPr kumimoji="1" lang="en-US" altLang="zh-CN" sz="2200" b="1" dirty="0" smtClean="0">
              <a:solidFill>
                <a:srgbClr val="CC0000"/>
              </a:solidFill>
              <a:latin typeface="微软雅黑" pitchFamily="34" charset="-122"/>
              <a:ea typeface="微软雅黑" pitchFamily="34" charset="-122"/>
              <a:cs typeface="Arial" pitchFamily="34" charset="0"/>
            </a:endParaRPr>
          </a:p>
          <a:p>
            <a:pPr eaLnBrk="1" hangingPunct="1">
              <a:spcBef>
                <a:spcPts val="600"/>
              </a:spcBef>
            </a:pPr>
            <a:r>
              <a:rPr kumimoji="1" lang="zh-CN" altLang="en-US" sz="2200" b="1" dirty="0" smtClean="0">
                <a:solidFill>
                  <a:srgbClr val="CC0000"/>
                </a:solidFill>
                <a:latin typeface="微软雅黑" pitchFamily="34" charset="-122"/>
                <a:ea typeface="微软雅黑" pitchFamily="34" charset="-122"/>
                <a:cs typeface="Arial" pitchFamily="34" charset="0"/>
              </a:rPr>
              <a:t>采用</a:t>
            </a:r>
            <a:r>
              <a:rPr kumimoji="1" lang="zh-CN" altLang="en-US" sz="2200" b="1" dirty="0">
                <a:solidFill>
                  <a:srgbClr val="CC0000"/>
                </a:solidFill>
                <a:latin typeface="微软雅黑" pitchFamily="34" charset="-122"/>
                <a:ea typeface="微软雅黑" pitchFamily="34" charset="-122"/>
                <a:cs typeface="Arial" pitchFamily="34" charset="0"/>
              </a:rPr>
              <a:t>全相联映射</a:t>
            </a:r>
            <a:r>
              <a:rPr kumimoji="1" lang="zh-CN" altLang="en-US" sz="2200" b="1" dirty="0" smtClean="0">
                <a:solidFill>
                  <a:srgbClr val="CC0000"/>
                </a:solidFill>
                <a:latin typeface="微软雅黑" pitchFamily="34" charset="-122"/>
                <a:ea typeface="微软雅黑" pitchFamily="34" charset="-122"/>
                <a:cs typeface="Arial" pitchFamily="34" charset="0"/>
              </a:rPr>
              <a:t>！</a:t>
            </a:r>
            <a:endParaRPr kumimoji="1" lang="en-US" altLang="zh-CN" sz="2200" b="1" dirty="0">
              <a:solidFill>
                <a:srgbClr val="CC0000"/>
              </a:solidFill>
              <a:latin typeface="微软雅黑" pitchFamily="34" charset="-122"/>
              <a:ea typeface="微软雅黑" pitchFamily="34" charset="-122"/>
              <a:cs typeface="Arial" pitchFamily="34" charset="0"/>
            </a:endParaRPr>
          </a:p>
          <a:p>
            <a:pPr eaLnBrk="1" hangingPunct="1">
              <a:spcBef>
                <a:spcPts val="600"/>
              </a:spcBef>
            </a:pPr>
            <a:r>
              <a:rPr kumimoji="1" lang="zh-CN" altLang="en-US" sz="2200" b="1" dirty="0">
                <a:solidFill>
                  <a:srgbClr val="006600"/>
                </a:solidFill>
                <a:latin typeface="微软雅黑" pitchFamily="34" charset="-122"/>
                <a:ea typeface="微软雅黑" pitchFamily="34" charset="-122"/>
                <a:cs typeface="Arial" pitchFamily="34" charset="0"/>
              </a:rPr>
              <a:t>因为缺页的开销比</a:t>
            </a:r>
            <a:r>
              <a:rPr kumimoji="1" lang="en-US" altLang="zh-CN" sz="2200" b="1" dirty="0">
                <a:solidFill>
                  <a:srgbClr val="006600"/>
                </a:solidFill>
                <a:latin typeface="微软雅黑" pitchFamily="34" charset="-122"/>
                <a:ea typeface="微软雅黑" pitchFamily="34" charset="-122"/>
                <a:cs typeface="Arial" pitchFamily="34" charset="0"/>
              </a:rPr>
              <a:t>Cache</a:t>
            </a:r>
            <a:r>
              <a:rPr kumimoji="1" lang="zh-CN" altLang="en-US" sz="2200" b="1" dirty="0">
                <a:solidFill>
                  <a:srgbClr val="006600"/>
                </a:solidFill>
                <a:latin typeface="微软雅黑" pitchFamily="34" charset="-122"/>
                <a:ea typeface="微软雅黑" pitchFamily="34" charset="-122"/>
                <a:cs typeface="Arial" pitchFamily="34" charset="0"/>
              </a:rPr>
              <a:t>缺失开销大的多！缺页时需要访问磁盘（约几百万个时钟周期），而</a:t>
            </a:r>
            <a:r>
              <a:rPr kumimoji="1" lang="en-US" altLang="zh-CN" sz="2200" b="1" dirty="0">
                <a:solidFill>
                  <a:srgbClr val="006600"/>
                </a:solidFill>
                <a:latin typeface="微软雅黑" pitchFamily="34" charset="-122"/>
                <a:ea typeface="微软雅黑" pitchFamily="34" charset="-122"/>
                <a:cs typeface="Arial" pitchFamily="34" charset="0"/>
              </a:rPr>
              <a:t>cache</a:t>
            </a:r>
            <a:r>
              <a:rPr kumimoji="1" lang="zh-CN" altLang="en-US" sz="2200" b="1" dirty="0">
                <a:solidFill>
                  <a:srgbClr val="006600"/>
                </a:solidFill>
                <a:latin typeface="微软雅黑" pitchFamily="34" charset="-122"/>
                <a:ea typeface="微软雅黑" pitchFamily="34" charset="-122"/>
                <a:cs typeface="Arial" pitchFamily="34" charset="0"/>
              </a:rPr>
              <a:t>缺失时，访问主存仅需几十到几百个时钟周期！因此，页命中率比</a:t>
            </a:r>
            <a:r>
              <a:rPr kumimoji="1" lang="en-US" altLang="zh-CN" sz="2200" b="1" dirty="0">
                <a:solidFill>
                  <a:srgbClr val="006600"/>
                </a:solidFill>
                <a:latin typeface="微软雅黑" pitchFamily="34" charset="-122"/>
                <a:ea typeface="微软雅黑" pitchFamily="34" charset="-122"/>
                <a:cs typeface="Arial" pitchFamily="34" charset="0"/>
              </a:rPr>
              <a:t>cache</a:t>
            </a:r>
            <a:r>
              <a:rPr kumimoji="1" lang="zh-CN" altLang="en-US" sz="2200" b="1" dirty="0">
                <a:solidFill>
                  <a:srgbClr val="006600"/>
                </a:solidFill>
                <a:latin typeface="微软雅黑" pitchFamily="34" charset="-122"/>
                <a:ea typeface="微软雅黑" pitchFamily="34" charset="-122"/>
                <a:cs typeface="Arial" pitchFamily="34" charset="0"/>
              </a:rPr>
              <a:t>命中率更重要！“大页面”和“全相联”可提高页命中率。</a:t>
            </a:r>
            <a:endParaRPr lang="zh-CN" altLang="en-US" sz="2200" b="1" dirty="0">
              <a:solidFill>
                <a:srgbClr val="CC0000"/>
              </a:solidFill>
              <a:latin typeface="微软雅黑" pitchFamily="34" charset="-122"/>
              <a:ea typeface="微软雅黑" pitchFamily="34" charset="-122"/>
              <a:cs typeface="Arial" pitchFamily="34" charset="0"/>
            </a:endParaRPr>
          </a:p>
          <a:p>
            <a:pPr eaLnBrk="1" hangingPunct="1">
              <a:lnSpc>
                <a:spcPct val="120000"/>
              </a:lnSpc>
              <a:spcBef>
                <a:spcPts val="600"/>
              </a:spcBef>
            </a:pPr>
            <a:r>
              <a:rPr lang="zh-CN" altLang="en-US" sz="2200" b="1" dirty="0">
                <a:solidFill>
                  <a:srgbClr val="CC0000"/>
                </a:solidFill>
                <a:latin typeface="微软雅黑" pitchFamily="34" charset="-122"/>
                <a:ea typeface="微软雅黑" pitchFamily="34" charset="-122"/>
                <a:cs typeface="Arial" pitchFamily="34" charset="0"/>
              </a:rPr>
              <a:t>通过软件来处理“缺页”</a:t>
            </a:r>
            <a:r>
              <a:rPr lang="zh-CN" altLang="en-US" sz="2200" b="1" dirty="0" smtClean="0">
                <a:solidFill>
                  <a:srgbClr val="CC0000"/>
                </a:solidFill>
                <a:latin typeface="微软雅黑" pitchFamily="34" charset="-122"/>
                <a:ea typeface="微软雅黑" pitchFamily="34" charset="-122"/>
                <a:cs typeface="Arial" pitchFamily="34" charset="0"/>
              </a:rPr>
              <a:t>！</a:t>
            </a:r>
            <a:endParaRPr lang="en-US" altLang="zh-CN" sz="2200" b="1" dirty="0">
              <a:solidFill>
                <a:srgbClr val="CC0000"/>
              </a:solidFill>
              <a:latin typeface="微软雅黑" pitchFamily="34" charset="-122"/>
              <a:ea typeface="微软雅黑" pitchFamily="34" charset="-122"/>
              <a:cs typeface="Arial" pitchFamily="34" charset="0"/>
            </a:endParaRPr>
          </a:p>
          <a:p>
            <a:pPr eaLnBrk="1" hangingPunct="1">
              <a:lnSpc>
                <a:spcPct val="120000"/>
              </a:lnSpc>
              <a:spcBef>
                <a:spcPts val="600"/>
              </a:spcBef>
            </a:pPr>
            <a:r>
              <a:rPr kumimoji="1" lang="zh-CN" altLang="en-US" sz="2200" b="1" dirty="0">
                <a:solidFill>
                  <a:srgbClr val="006600"/>
                </a:solidFill>
                <a:latin typeface="微软雅黑" pitchFamily="34" charset="-122"/>
                <a:ea typeface="微软雅黑" pitchFamily="34" charset="-122"/>
                <a:cs typeface="Arial" pitchFamily="34" charset="0"/>
              </a:rPr>
              <a:t>缺页时需要访问磁盘（约几百万个时钟周期），慢！不能用硬件实现。</a:t>
            </a:r>
            <a:endParaRPr lang="en-US" altLang="zh-CN" sz="2200" b="1" dirty="0">
              <a:solidFill>
                <a:srgbClr val="CC0000"/>
              </a:solidFill>
              <a:latin typeface="微软雅黑" pitchFamily="34" charset="-122"/>
              <a:ea typeface="微软雅黑" pitchFamily="34" charset="-122"/>
              <a:cs typeface="Arial" pitchFamily="34" charset="0"/>
            </a:endParaRPr>
          </a:p>
          <a:p>
            <a:pPr eaLnBrk="1" hangingPunct="1">
              <a:spcBef>
                <a:spcPts val="600"/>
              </a:spcBef>
            </a:pPr>
            <a:r>
              <a:rPr kumimoji="1" lang="zh-CN" altLang="en-US" sz="2200" b="1" dirty="0">
                <a:solidFill>
                  <a:srgbClr val="CC0000"/>
                </a:solidFill>
                <a:latin typeface="微软雅黑" pitchFamily="34" charset="-122"/>
                <a:ea typeface="微软雅黑" pitchFamily="34" charset="-122"/>
                <a:cs typeface="Arial" pitchFamily="34" charset="0"/>
              </a:rPr>
              <a:t>采用</a:t>
            </a:r>
            <a:r>
              <a:rPr kumimoji="1" lang="en-US" altLang="zh-CN" sz="2200" b="1" dirty="0">
                <a:solidFill>
                  <a:srgbClr val="CC0000"/>
                </a:solidFill>
                <a:latin typeface="微软雅黑" pitchFamily="34" charset="-122"/>
                <a:ea typeface="微软雅黑" pitchFamily="34" charset="-122"/>
                <a:cs typeface="Arial" pitchFamily="34" charset="0"/>
              </a:rPr>
              <a:t>Write Back</a:t>
            </a:r>
            <a:r>
              <a:rPr kumimoji="1" lang="zh-CN" altLang="en-US" sz="2200" b="1" dirty="0">
                <a:solidFill>
                  <a:srgbClr val="CC0000"/>
                </a:solidFill>
                <a:latin typeface="微软雅黑" pitchFamily="34" charset="-122"/>
                <a:ea typeface="微软雅黑" pitchFamily="34" charset="-122"/>
                <a:cs typeface="Arial" pitchFamily="34" charset="0"/>
              </a:rPr>
              <a:t>写策略</a:t>
            </a:r>
            <a:r>
              <a:rPr kumimoji="1" lang="zh-CN" altLang="en-US" sz="2200" b="1" dirty="0" smtClean="0">
                <a:solidFill>
                  <a:srgbClr val="CC0000"/>
                </a:solidFill>
                <a:latin typeface="微软雅黑" pitchFamily="34" charset="-122"/>
                <a:ea typeface="微软雅黑" pitchFamily="34" charset="-122"/>
                <a:cs typeface="Arial" pitchFamily="34" charset="0"/>
              </a:rPr>
              <a:t>！</a:t>
            </a:r>
            <a:endParaRPr kumimoji="1" lang="en-US" altLang="zh-CN" sz="2200" b="1" dirty="0">
              <a:solidFill>
                <a:srgbClr val="CC0000"/>
              </a:solidFill>
              <a:latin typeface="微软雅黑" pitchFamily="34" charset="-122"/>
              <a:ea typeface="微软雅黑" pitchFamily="34" charset="-122"/>
              <a:cs typeface="Arial" pitchFamily="34" charset="0"/>
            </a:endParaRPr>
          </a:p>
          <a:p>
            <a:pPr eaLnBrk="1" hangingPunct="1">
              <a:spcBef>
                <a:spcPts val="600"/>
              </a:spcBef>
            </a:pPr>
            <a:r>
              <a:rPr kumimoji="1" lang="zh-CN" altLang="en-US" sz="2200" b="1" dirty="0">
                <a:solidFill>
                  <a:srgbClr val="006600"/>
                </a:solidFill>
                <a:latin typeface="微软雅黑" pitchFamily="34" charset="-122"/>
                <a:ea typeface="微软雅黑" pitchFamily="34" charset="-122"/>
                <a:cs typeface="Arial" pitchFamily="34" charset="0"/>
              </a:rPr>
              <a:t>避免频繁的慢速磁盘访问操作。</a:t>
            </a:r>
          </a:p>
          <a:p>
            <a:pPr eaLnBrk="1" hangingPunct="1">
              <a:spcBef>
                <a:spcPts val="600"/>
              </a:spcBef>
            </a:pPr>
            <a:r>
              <a:rPr kumimoji="1" lang="zh-CN" altLang="en-US" sz="2200" b="1" dirty="0">
                <a:solidFill>
                  <a:srgbClr val="CC0000"/>
                </a:solidFill>
                <a:latin typeface="微软雅黑" pitchFamily="34" charset="-122"/>
                <a:ea typeface="微软雅黑" pitchFamily="34" charset="-122"/>
                <a:cs typeface="Arial" pitchFamily="34" charset="0"/>
              </a:rPr>
              <a:t>地址转换用硬件实现</a:t>
            </a:r>
            <a:r>
              <a:rPr kumimoji="1" lang="zh-CN" altLang="en-US" sz="2200" b="1" dirty="0" smtClean="0">
                <a:solidFill>
                  <a:srgbClr val="CC0000"/>
                </a:solidFill>
                <a:latin typeface="微软雅黑" pitchFamily="34" charset="-122"/>
                <a:ea typeface="微软雅黑" pitchFamily="34" charset="-122"/>
                <a:cs typeface="Arial" pitchFamily="34" charset="0"/>
              </a:rPr>
              <a:t>！</a:t>
            </a:r>
            <a:endParaRPr kumimoji="1" lang="en-US" altLang="zh-CN" sz="2200" b="1" dirty="0">
              <a:solidFill>
                <a:srgbClr val="CC0000"/>
              </a:solidFill>
              <a:latin typeface="微软雅黑" pitchFamily="34" charset="-122"/>
              <a:ea typeface="微软雅黑" pitchFamily="34" charset="-122"/>
              <a:cs typeface="Arial" pitchFamily="34" charset="0"/>
            </a:endParaRPr>
          </a:p>
          <a:p>
            <a:pPr eaLnBrk="1" hangingPunct="1">
              <a:spcBef>
                <a:spcPts val="600"/>
              </a:spcBef>
            </a:pPr>
            <a:r>
              <a:rPr kumimoji="1" lang="zh-CN" altLang="en-US" sz="2200" b="1" dirty="0">
                <a:solidFill>
                  <a:srgbClr val="006600"/>
                </a:solidFill>
                <a:latin typeface="微软雅黑" pitchFamily="34" charset="-122"/>
                <a:ea typeface="微软雅黑" pitchFamily="34" charset="-122"/>
                <a:cs typeface="Arial" pitchFamily="34" charset="0"/>
              </a:rPr>
              <a:t>加快指令执行</a:t>
            </a:r>
            <a:endParaRPr kumimoji="1" lang="zh-CN" altLang="en-US" sz="2200" b="1" dirty="0">
              <a:solidFill>
                <a:srgbClr val="CC0000"/>
              </a:solidFill>
              <a:latin typeface="微软雅黑" pitchFamily="34" charset="-122"/>
              <a:ea typeface="微软雅黑" pitchFamily="34" charset="-122"/>
              <a:cs typeface="Arial" pitchFamily="34" charset="0"/>
            </a:endParaRPr>
          </a:p>
        </p:txBody>
      </p:sp>
    </p:spTree>
    <p:extLst>
      <p:ext uri="{BB962C8B-B14F-4D97-AF65-F5344CB8AC3E}">
        <p14:creationId xmlns="" xmlns:p14="http://schemas.microsoft.com/office/powerpoint/2010/main" val="105069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0866">
                                            <p:txEl>
                                              <p:pRg st="0" end="0"/>
                                            </p:txEl>
                                          </p:spTgt>
                                        </p:tgtEl>
                                        <p:attrNameLst>
                                          <p:attrName>style.visibility</p:attrName>
                                        </p:attrNameLst>
                                      </p:cBhvr>
                                      <p:to>
                                        <p:strVal val="visible"/>
                                      </p:to>
                                    </p:set>
                                    <p:animEffect transition="in" filter="blinds(horizontal)">
                                      <p:cBhvr>
                                        <p:cTn id="7" dur="500"/>
                                        <p:tgtEl>
                                          <p:spTgt spid="5008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00866">
                                            <p:txEl>
                                              <p:pRg st="1" end="1"/>
                                            </p:txEl>
                                          </p:spTgt>
                                        </p:tgtEl>
                                        <p:attrNameLst>
                                          <p:attrName>style.visibility</p:attrName>
                                        </p:attrNameLst>
                                      </p:cBhvr>
                                      <p:to>
                                        <p:strVal val="visible"/>
                                      </p:to>
                                    </p:set>
                                    <p:animEffect transition="in" filter="blinds(horizontal)">
                                      <p:cBhvr>
                                        <p:cTn id="12" dur="500"/>
                                        <p:tgtEl>
                                          <p:spTgt spid="5008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00866">
                                            <p:txEl>
                                              <p:pRg st="2" end="2"/>
                                            </p:txEl>
                                          </p:spTgt>
                                        </p:tgtEl>
                                        <p:attrNameLst>
                                          <p:attrName>style.visibility</p:attrName>
                                        </p:attrNameLst>
                                      </p:cBhvr>
                                      <p:to>
                                        <p:strVal val="visible"/>
                                      </p:to>
                                    </p:set>
                                    <p:animEffect transition="in" filter="blinds(horizontal)">
                                      <p:cBhvr>
                                        <p:cTn id="17" dur="500"/>
                                        <p:tgtEl>
                                          <p:spTgt spid="5008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00866">
                                            <p:txEl>
                                              <p:pRg st="3" end="3"/>
                                            </p:txEl>
                                          </p:spTgt>
                                        </p:tgtEl>
                                        <p:attrNameLst>
                                          <p:attrName>style.visibility</p:attrName>
                                        </p:attrNameLst>
                                      </p:cBhvr>
                                      <p:to>
                                        <p:strVal val="visible"/>
                                      </p:to>
                                    </p:set>
                                    <p:animEffect transition="in" filter="blinds(horizontal)">
                                      <p:cBhvr>
                                        <p:cTn id="22" dur="500"/>
                                        <p:tgtEl>
                                          <p:spTgt spid="5008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00866">
                                            <p:txEl>
                                              <p:pRg st="4" end="4"/>
                                            </p:txEl>
                                          </p:spTgt>
                                        </p:tgtEl>
                                        <p:attrNameLst>
                                          <p:attrName>style.visibility</p:attrName>
                                        </p:attrNameLst>
                                      </p:cBhvr>
                                      <p:to>
                                        <p:strVal val="visible"/>
                                      </p:to>
                                    </p:set>
                                    <p:animEffect transition="in" filter="blinds(horizontal)">
                                      <p:cBhvr>
                                        <p:cTn id="27" dur="500"/>
                                        <p:tgtEl>
                                          <p:spTgt spid="5008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00866">
                                            <p:txEl>
                                              <p:pRg st="5" end="5"/>
                                            </p:txEl>
                                          </p:spTgt>
                                        </p:tgtEl>
                                        <p:attrNameLst>
                                          <p:attrName>style.visibility</p:attrName>
                                        </p:attrNameLst>
                                      </p:cBhvr>
                                      <p:to>
                                        <p:strVal val="visible"/>
                                      </p:to>
                                    </p:set>
                                    <p:animEffect transition="in" filter="blinds(horizontal)">
                                      <p:cBhvr>
                                        <p:cTn id="32" dur="500"/>
                                        <p:tgtEl>
                                          <p:spTgt spid="50086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00866">
                                            <p:txEl>
                                              <p:pRg st="6" end="6"/>
                                            </p:txEl>
                                          </p:spTgt>
                                        </p:tgtEl>
                                        <p:attrNameLst>
                                          <p:attrName>style.visibility</p:attrName>
                                        </p:attrNameLst>
                                      </p:cBhvr>
                                      <p:to>
                                        <p:strVal val="visible"/>
                                      </p:to>
                                    </p:set>
                                    <p:animEffect transition="in" filter="blinds(horizontal)">
                                      <p:cBhvr>
                                        <p:cTn id="37" dur="500"/>
                                        <p:tgtEl>
                                          <p:spTgt spid="50086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00866">
                                            <p:txEl>
                                              <p:pRg st="7" end="7"/>
                                            </p:txEl>
                                          </p:spTgt>
                                        </p:tgtEl>
                                        <p:attrNameLst>
                                          <p:attrName>style.visibility</p:attrName>
                                        </p:attrNameLst>
                                      </p:cBhvr>
                                      <p:to>
                                        <p:strVal val="visible"/>
                                      </p:to>
                                    </p:set>
                                    <p:animEffect transition="in" filter="blinds(horizontal)">
                                      <p:cBhvr>
                                        <p:cTn id="42" dur="500"/>
                                        <p:tgtEl>
                                          <p:spTgt spid="50086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00866">
                                            <p:txEl>
                                              <p:pRg st="8" end="8"/>
                                            </p:txEl>
                                          </p:spTgt>
                                        </p:tgtEl>
                                        <p:attrNameLst>
                                          <p:attrName>style.visibility</p:attrName>
                                        </p:attrNameLst>
                                      </p:cBhvr>
                                      <p:to>
                                        <p:strVal val="visible"/>
                                      </p:to>
                                    </p:set>
                                    <p:animEffect transition="in" filter="blinds(horizontal)">
                                      <p:cBhvr>
                                        <p:cTn id="47" dur="500"/>
                                        <p:tgtEl>
                                          <p:spTgt spid="50086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00866">
                                            <p:txEl>
                                              <p:pRg st="9" end="9"/>
                                            </p:txEl>
                                          </p:spTgt>
                                        </p:tgtEl>
                                        <p:attrNameLst>
                                          <p:attrName>style.visibility</p:attrName>
                                        </p:attrNameLst>
                                      </p:cBhvr>
                                      <p:to>
                                        <p:strVal val="visible"/>
                                      </p:to>
                                    </p:set>
                                    <p:animEffect transition="in" filter="blinds(horizontal)">
                                      <p:cBhvr>
                                        <p:cTn id="52" dur="500"/>
                                        <p:tgtEl>
                                          <p:spTgt spid="50086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Mmap</a:t>
            </a:r>
            <a:r>
              <a:rPr lang="zh-CN" altLang="en-US" smtClean="0"/>
              <a:t>函数参数含义</a:t>
            </a:r>
            <a:endParaRPr lang="zh-CN" altLang="en-US"/>
          </a:p>
        </p:txBody>
      </p:sp>
      <p:pic>
        <p:nvPicPr>
          <p:cNvPr id="4098" name="Picture 2"/>
          <p:cNvPicPr>
            <a:picLocks noChangeAspect="1" noChangeArrowheads="1"/>
          </p:cNvPicPr>
          <p:nvPr/>
        </p:nvPicPr>
        <p:blipFill>
          <a:blip r:embed="rId2"/>
          <a:srcRect/>
          <a:stretch>
            <a:fillRect/>
          </a:stretch>
        </p:blipFill>
        <p:spPr bwMode="auto">
          <a:xfrm>
            <a:off x="1876425" y="1781175"/>
            <a:ext cx="5391150" cy="3295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动态存储器分配</a:t>
            </a:r>
            <a:endParaRPr lang="zh-CN" altLang="en-US" dirty="0"/>
          </a:p>
        </p:txBody>
      </p:sp>
      <p:sp>
        <p:nvSpPr>
          <p:cNvPr id="3" name="内容占位符 2"/>
          <p:cNvSpPr>
            <a:spLocks noGrp="1"/>
          </p:cNvSpPr>
          <p:nvPr>
            <p:ph idx="1"/>
          </p:nvPr>
        </p:nvSpPr>
        <p:spPr>
          <a:xfrm>
            <a:off x="457200" y="1600200"/>
            <a:ext cx="4662495" cy="4525963"/>
          </a:xfrm>
        </p:spPr>
        <p:txBody>
          <a:bodyPr>
            <a:normAutofit fontScale="92500" lnSpcReduction="10000"/>
          </a:bodyPr>
          <a:lstStyle/>
          <a:p>
            <a:r>
              <a:rPr lang="zh-CN" altLang="en-US" dirty="0" smtClean="0"/>
              <a:t>动态存储分配器：维护进程的一个称为堆的虚拟存储器区域，紧接在</a:t>
            </a:r>
            <a:r>
              <a:rPr lang="en-US" altLang="zh-CN" dirty="0" err="1" smtClean="0"/>
              <a:t>bss</a:t>
            </a:r>
            <a:r>
              <a:rPr lang="zh-CN" altLang="en-US" dirty="0" smtClean="0"/>
              <a:t>区域后向更高地址生长。</a:t>
            </a:r>
            <a:endParaRPr lang="en-US" altLang="zh-CN" dirty="0" smtClean="0"/>
          </a:p>
          <a:p>
            <a:pPr lvl="1"/>
            <a:r>
              <a:rPr lang="zh-CN" altLang="en-US" dirty="0" smtClean="0"/>
              <a:t>内核维护一变量</a:t>
            </a:r>
            <a:r>
              <a:rPr lang="en-US" altLang="zh-CN" dirty="0" err="1" smtClean="0"/>
              <a:t>brk</a:t>
            </a:r>
            <a:r>
              <a:rPr lang="zh-CN" altLang="en-US" dirty="0" smtClean="0"/>
              <a:t>指向堆的顶部</a:t>
            </a:r>
            <a:endParaRPr lang="en-US" altLang="zh-CN" dirty="0" smtClean="0"/>
          </a:p>
          <a:p>
            <a:r>
              <a:rPr lang="zh-CN" altLang="en-US" dirty="0" smtClean="0"/>
              <a:t>分配器将堆视为一组不同大小的块的集合，块是连续的虚存片</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095875" y="1420785"/>
            <a:ext cx="4048125" cy="4791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malloc</a:t>
            </a:r>
            <a:r>
              <a:rPr lang="zh-CN" altLang="en-US" dirty="0" smtClean="0"/>
              <a:t>和</a:t>
            </a:r>
            <a:r>
              <a:rPr lang="en-US" altLang="zh-CN" dirty="0" smtClean="0"/>
              <a:t>free</a:t>
            </a:r>
            <a:endParaRPr lang="zh-CN" altLang="en-US" dirty="0"/>
          </a:p>
        </p:txBody>
      </p:sp>
      <p:sp>
        <p:nvSpPr>
          <p:cNvPr id="3" name="内容占位符 2"/>
          <p:cNvSpPr>
            <a:spLocks noGrp="1"/>
          </p:cNvSpPr>
          <p:nvPr>
            <p:ph idx="1"/>
          </p:nvPr>
        </p:nvSpPr>
        <p:spPr>
          <a:xfrm>
            <a:off x="457200" y="1600200"/>
            <a:ext cx="8229600" cy="989001"/>
          </a:xfrm>
        </p:spPr>
        <p:txBody>
          <a:bodyPr>
            <a:normAutofit lnSpcReduction="10000"/>
          </a:bodyPr>
          <a:lstStyle/>
          <a:p>
            <a:r>
              <a:rPr lang="en-US" altLang="zh-CN" dirty="0" smtClean="0"/>
              <a:t>C</a:t>
            </a:r>
            <a:r>
              <a:rPr lang="zh-CN" altLang="en-US" dirty="0" smtClean="0"/>
              <a:t>标准库提供</a:t>
            </a:r>
            <a:r>
              <a:rPr lang="en-US" altLang="zh-CN" dirty="0" err="1" smtClean="0"/>
              <a:t>malloc</a:t>
            </a:r>
            <a:r>
              <a:rPr lang="zh-CN" altLang="en-US" dirty="0" smtClean="0"/>
              <a:t>显式分配器，供程序调用来从堆中分配块</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723900" y="2578107"/>
            <a:ext cx="7696200" cy="1362075"/>
          </a:xfrm>
          <a:prstGeom prst="rect">
            <a:avLst/>
          </a:prstGeom>
          <a:noFill/>
          <a:ln w="9525">
            <a:noFill/>
            <a:miter lim="800000"/>
            <a:headEnd/>
            <a:tailEnd/>
          </a:ln>
          <a:effectLst/>
        </p:spPr>
      </p:pic>
      <p:sp>
        <p:nvSpPr>
          <p:cNvPr id="5" name="内容占位符 2"/>
          <p:cNvSpPr txBox="1">
            <a:spLocks/>
          </p:cNvSpPr>
          <p:nvPr/>
        </p:nvSpPr>
        <p:spPr>
          <a:xfrm>
            <a:off x="468369" y="4083084"/>
            <a:ext cx="8229600" cy="2486034"/>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malloc</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函数返回指向大小至少为</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size</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字节的存储器块的指针，并且该</a:t>
            </a:r>
            <a:r>
              <a:rPr kumimoji="0" lang="zh-CN" altLang="en-US" sz="3200" b="0" i="0" u="none" strike="noStrike" kern="1200" cap="none" spc="0" normalizeH="0" noProof="0" dirty="0" smtClean="0">
                <a:ln>
                  <a:noFill/>
                </a:ln>
                <a:solidFill>
                  <a:schemeClr val="tx1"/>
                </a:solidFill>
                <a:effectLst/>
                <a:uLnTx/>
                <a:uFillTx/>
                <a:latin typeface="+mn-lt"/>
                <a:ea typeface="+mn-ea"/>
                <a:cs typeface="+mn-cs"/>
              </a:rPr>
              <a:t>块按可能包含在块中的数据对象类型对齐</a:t>
            </a:r>
            <a:r>
              <a:rPr lang="zh-CN" altLang="en-US" sz="3200" dirty="0" smtClean="0"/>
              <a:t>（</a:t>
            </a:r>
            <a:r>
              <a:rPr lang="en-US" altLang="zh-CN" sz="3200" dirty="0" smtClean="0"/>
              <a:t>Unix</a:t>
            </a:r>
            <a:r>
              <a:rPr lang="zh-CN" altLang="en-US" sz="3200" dirty="0" smtClean="0"/>
              <a:t>系统上按</a:t>
            </a:r>
            <a:r>
              <a:rPr lang="en-US" altLang="zh-CN" sz="3200" dirty="0" smtClean="0"/>
              <a:t>8</a:t>
            </a:r>
            <a:r>
              <a:rPr lang="zh-CN" altLang="en-US" sz="3200" dirty="0" smtClean="0"/>
              <a:t>字节双字边界对齐）</a:t>
            </a:r>
            <a:endParaRPr lang="en-US" altLang="zh-CN" sz="3200" dirty="0" smtClean="0"/>
          </a:p>
          <a:p>
            <a:pPr marL="800100" lvl="1" indent="-342900">
              <a:spcBef>
                <a:spcPct val="20000"/>
              </a:spcBef>
              <a:buFont typeface="Arial" pitchFamily="34" charset="0"/>
              <a:buChar char="•"/>
            </a:pPr>
            <a:r>
              <a:rPr lang="en-US" altLang="zh-CN" sz="3200" dirty="0" err="1" smtClean="0"/>
              <a:t>malloc</a:t>
            </a:r>
            <a:r>
              <a:rPr lang="zh-CN" altLang="en-US" sz="3200" dirty="0" smtClean="0"/>
              <a:t>不初始化分配的块</a:t>
            </a:r>
            <a:endParaRPr lang="en-US" altLang="zh-CN" sz="32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zh-CN" sz="3200" dirty="0" err="1" smtClean="0"/>
              <a:t>calloc</a:t>
            </a:r>
            <a:r>
              <a:rPr lang="zh-CN" altLang="en-US" sz="3200" dirty="0" smtClean="0"/>
              <a:t>函数将分配的存储器块初始化为</a:t>
            </a:r>
            <a:r>
              <a:rPr lang="en-US" altLang="zh-CN" sz="3200" dirty="0" smtClean="0"/>
              <a:t>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zh-CN" sz="3200" dirty="0" err="1" smtClean="0"/>
              <a:t>realloc</a:t>
            </a:r>
            <a:r>
              <a:rPr lang="zh-CN" altLang="en-US" sz="3200" dirty="0" smtClean="0"/>
              <a:t>函数可以来改变已分配块的大小</a:t>
            </a:r>
            <a:endParaRPr lang="en-US" altLang="zh-CN" sz="32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malloc</a:t>
            </a:r>
            <a:r>
              <a:rPr lang="zh-CN" altLang="en-US" dirty="0" smtClean="0"/>
              <a:t>和</a:t>
            </a:r>
            <a:r>
              <a:rPr lang="en-US" altLang="zh-CN" dirty="0" smtClean="0"/>
              <a:t>free</a:t>
            </a:r>
            <a:endParaRPr lang="zh-CN" altLang="en-US" dirty="0"/>
          </a:p>
        </p:txBody>
      </p:sp>
      <p:sp>
        <p:nvSpPr>
          <p:cNvPr id="3" name="内容占位符 2"/>
          <p:cNvSpPr>
            <a:spLocks noGrp="1"/>
          </p:cNvSpPr>
          <p:nvPr>
            <p:ph idx="1"/>
          </p:nvPr>
        </p:nvSpPr>
        <p:spPr>
          <a:xfrm>
            <a:off x="457200" y="1384272"/>
            <a:ext cx="8229600" cy="876312"/>
          </a:xfrm>
        </p:spPr>
        <p:txBody>
          <a:bodyPr>
            <a:normAutofit fontScale="92500" lnSpcReduction="20000"/>
          </a:bodyPr>
          <a:lstStyle/>
          <a:p>
            <a:r>
              <a:rPr lang="en-US" altLang="zh-CN" dirty="0" smtClean="0"/>
              <a:t>free</a:t>
            </a:r>
            <a:r>
              <a:rPr lang="zh-CN" altLang="en-US" dirty="0" smtClean="0"/>
              <a:t>函数释放已分配的堆块</a:t>
            </a:r>
            <a:endParaRPr lang="en-US" altLang="zh-CN" dirty="0" smtClean="0"/>
          </a:p>
          <a:p>
            <a:pPr lvl="1"/>
            <a:r>
              <a:rPr lang="zh-CN" altLang="en-US" dirty="0" smtClean="0"/>
              <a:t>实质上是将块标记为“</a:t>
            </a:r>
            <a:r>
              <a:rPr lang="en-US" altLang="zh-CN" dirty="0" smtClean="0"/>
              <a:t>free</a:t>
            </a:r>
            <a:r>
              <a:rPr lang="zh-CN" altLang="en-US" dirty="0" smtClean="0"/>
              <a:t>”</a:t>
            </a:r>
            <a:endParaRPr lang="zh-CN" altLang="en-US" dirty="0"/>
          </a:p>
        </p:txBody>
      </p:sp>
      <p:sp>
        <p:nvSpPr>
          <p:cNvPr id="5" name="内容占位符 2"/>
          <p:cNvSpPr txBox="1">
            <a:spLocks/>
          </p:cNvSpPr>
          <p:nvPr/>
        </p:nvSpPr>
        <p:spPr>
          <a:xfrm>
            <a:off x="468369" y="3575052"/>
            <a:ext cx="8229600" cy="3140118"/>
          </a:xfrm>
          <a:prstGeom prst="rect">
            <a:avLst/>
          </a:prstGeom>
        </p:spPr>
        <p:txBody>
          <a:bodyPr vert="horz" lIns="91440" tIns="45720" rIns="91440" bIns="45720" rtlCol="0">
            <a:normAutofit fontScale="70000" lnSpcReduction="20000"/>
          </a:bodyPr>
          <a:lstStyle/>
          <a:p>
            <a:pPr marL="342900" lvl="0" indent="-342900">
              <a:spcBef>
                <a:spcPct val="20000"/>
              </a:spcBef>
              <a:buFont typeface="Arial" pitchFamily="34" charset="0"/>
              <a:buChar char="•"/>
            </a:pP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malloc</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和</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free</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函数优点在于简单高效，缺点是可能造成两种类型的（存储器）碎片化“</a:t>
            </a:r>
            <a:r>
              <a:rPr lang="en-US" altLang="zh-CN" sz="3200" dirty="0" smtClean="0"/>
              <a:t>fragmentation</a:t>
            </a:r>
            <a:r>
              <a:rPr lang="zh-CN" altLang="en-US" sz="3200" dirty="0" smtClean="0"/>
              <a:t>”</a:t>
            </a:r>
            <a:endParaRPr lang="en-US" altLang="zh-CN" sz="3200" dirty="0" smtClean="0"/>
          </a:p>
          <a:p>
            <a:pPr marL="800100" lvl="1" indent="-342900">
              <a:spcBef>
                <a:spcPct val="20000"/>
              </a:spcBef>
              <a:buFont typeface="Arial" pitchFamily="34" charset="0"/>
              <a:buChar char="•"/>
            </a:pPr>
            <a:r>
              <a:rPr lang="en-US" altLang="zh-CN" sz="3200" dirty="0" smtClean="0"/>
              <a:t>Internal fragmentation</a:t>
            </a:r>
            <a:r>
              <a:rPr lang="zh-CN" altLang="en-US" sz="3200" dirty="0" smtClean="0"/>
              <a:t>：</a:t>
            </a:r>
            <a:r>
              <a:rPr lang="en-US" altLang="zh-CN" sz="3200" dirty="0" err="1" smtClean="0"/>
              <a:t>malloc</a:t>
            </a:r>
            <a:r>
              <a:rPr lang="zh-CN" altLang="en-US" sz="3200" dirty="0" smtClean="0"/>
              <a:t>一次分配满足所需且为</a:t>
            </a:r>
            <a:r>
              <a:rPr lang="en-US" altLang="zh-CN" sz="3200" dirty="0" smtClean="0"/>
              <a:t>2</a:t>
            </a:r>
            <a:r>
              <a:rPr lang="zh-CN" altLang="en-US" sz="3200" dirty="0" smtClean="0"/>
              <a:t>的指数大小的存储器块，因此可能分配超出所需的额外的空间，从而导致对可用存储器的浪费</a:t>
            </a:r>
            <a:endParaRPr lang="en-US" altLang="zh-CN" sz="3200" dirty="0" smtClean="0"/>
          </a:p>
          <a:p>
            <a:pPr marL="800100" lvl="1" indent="-342900">
              <a:spcBef>
                <a:spcPct val="20000"/>
              </a:spcBef>
              <a:buFont typeface="Arial" pitchFamily="34" charset="0"/>
              <a:buChar char="•"/>
            </a:pPr>
            <a:r>
              <a:rPr lang="en-US" altLang="zh-CN" sz="3200" dirty="0" smtClean="0"/>
              <a:t>External fragmentation</a:t>
            </a:r>
            <a:r>
              <a:rPr lang="zh-CN" altLang="en-US" sz="3200" dirty="0" smtClean="0"/>
              <a:t>：</a:t>
            </a:r>
            <a:r>
              <a:rPr lang="en-US" altLang="zh-CN" sz="3200" dirty="0" smtClean="0"/>
              <a:t>free</a:t>
            </a:r>
            <a:r>
              <a:rPr lang="zh-CN" altLang="en-US" sz="3200" dirty="0" smtClean="0"/>
              <a:t>只是将释放的块比较为</a:t>
            </a:r>
            <a:r>
              <a:rPr lang="en-US" altLang="zh-CN" sz="3200" dirty="0" smtClean="0"/>
              <a:t>free</a:t>
            </a:r>
            <a:r>
              <a:rPr lang="zh-CN" altLang="en-US" sz="3200" dirty="0" smtClean="0"/>
              <a:t>，使得尽管总的空闲存储器满足分配请求，但可能分散于多个不连续的片（</a:t>
            </a:r>
            <a:r>
              <a:rPr lang="en-US" altLang="zh-CN" sz="3200" dirty="0" smtClean="0"/>
              <a:t>chunks</a:t>
            </a:r>
            <a:r>
              <a:rPr lang="zh-CN" altLang="en-US" sz="3200" dirty="0" smtClean="0"/>
              <a:t>）中，因此导致无法满足分配需求或被迫低效地转而分配更大的块（</a:t>
            </a:r>
            <a:r>
              <a:rPr lang="en-US" altLang="zh-CN" sz="3200" dirty="0" smtClean="0"/>
              <a:t>internal fragmentation</a:t>
            </a:r>
            <a:r>
              <a:rPr lang="zh-CN" altLang="en-US" sz="3200" dirty="0" smtClean="0"/>
              <a:t>）</a:t>
            </a:r>
            <a:endParaRPr lang="en-US" altLang="zh-CN" sz="32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altLang="zh-CN" sz="32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2050" name="Picture 2"/>
          <p:cNvPicPr>
            <a:picLocks noChangeAspect="1" noChangeArrowheads="1"/>
          </p:cNvPicPr>
          <p:nvPr/>
        </p:nvPicPr>
        <p:blipFill>
          <a:blip r:embed="rId2"/>
          <a:srcRect/>
          <a:stretch>
            <a:fillRect/>
          </a:stretch>
        </p:blipFill>
        <p:spPr bwMode="auto">
          <a:xfrm>
            <a:off x="757238" y="2224089"/>
            <a:ext cx="7629525" cy="1314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err="1" smtClean="0"/>
              <a:t>mmap</a:t>
            </a:r>
            <a:r>
              <a:rPr lang="zh-CN" altLang="en-US" dirty="0" smtClean="0"/>
              <a:t>动态分配存储器</a:t>
            </a:r>
            <a:endParaRPr lang="zh-CN" altLang="en-US" dirty="0"/>
          </a:p>
        </p:txBody>
      </p:sp>
      <p:sp>
        <p:nvSpPr>
          <p:cNvPr id="3" name="内容占位符 2"/>
          <p:cNvSpPr>
            <a:spLocks noGrp="1"/>
          </p:cNvSpPr>
          <p:nvPr>
            <p:ph idx="1"/>
          </p:nvPr>
        </p:nvSpPr>
        <p:spPr>
          <a:xfrm>
            <a:off x="457200" y="1384271"/>
            <a:ext cx="8229600" cy="1643086"/>
          </a:xfrm>
        </p:spPr>
        <p:txBody>
          <a:bodyPr>
            <a:normAutofit fontScale="70000" lnSpcReduction="20000"/>
          </a:bodyPr>
          <a:lstStyle/>
          <a:p>
            <a:r>
              <a:rPr lang="zh-CN" altLang="en-US" dirty="0" smtClean="0"/>
              <a:t>对于大块的存储器分配，可利用前述</a:t>
            </a:r>
            <a:r>
              <a:rPr lang="en-US" altLang="zh-CN" dirty="0" err="1" smtClean="0"/>
              <a:t>glibc</a:t>
            </a:r>
            <a:r>
              <a:rPr lang="zh-CN" altLang="en-US" dirty="0" smtClean="0"/>
              <a:t>的匿名存储器映射（</a:t>
            </a:r>
            <a:r>
              <a:rPr lang="en-US" altLang="zh-CN" dirty="0" smtClean="0"/>
              <a:t>anonymous memory mapping</a:t>
            </a:r>
            <a:r>
              <a:rPr lang="zh-CN" altLang="en-US" dirty="0" smtClean="0"/>
              <a:t>）来满足分配需求</a:t>
            </a:r>
            <a:endParaRPr lang="en-US" altLang="zh-CN" dirty="0" smtClean="0"/>
          </a:p>
          <a:p>
            <a:pPr lvl="1"/>
            <a:r>
              <a:rPr lang="zh-CN" altLang="en-US" dirty="0" smtClean="0"/>
              <a:t>可获得一大且初始化为</a:t>
            </a:r>
            <a:r>
              <a:rPr lang="en-US" altLang="zh-CN" dirty="0" smtClean="0"/>
              <a:t>0</a:t>
            </a:r>
            <a:r>
              <a:rPr lang="zh-CN" altLang="en-US" dirty="0" smtClean="0"/>
              <a:t>的内存块，可视为一个新的、一次性分配的堆</a:t>
            </a:r>
            <a:endParaRPr lang="en-US" altLang="zh-CN" dirty="0" smtClean="0"/>
          </a:p>
          <a:p>
            <a:pPr lvl="1"/>
            <a:r>
              <a:rPr lang="zh-CN" altLang="en-US" dirty="0" smtClean="0"/>
              <a:t>由于分配在堆外的存储器空间，不会造成堆空间的</a:t>
            </a:r>
            <a:r>
              <a:rPr lang="en-US" altLang="zh-CN" dirty="0" smtClean="0"/>
              <a:t>fragmentation</a:t>
            </a:r>
            <a:endParaRPr lang="zh-CN" altLang="en-US" dirty="0"/>
          </a:p>
        </p:txBody>
      </p:sp>
      <p:sp>
        <p:nvSpPr>
          <p:cNvPr id="5" name="内容占位符 2"/>
          <p:cNvSpPr txBox="1">
            <a:spLocks/>
          </p:cNvSpPr>
          <p:nvPr/>
        </p:nvSpPr>
        <p:spPr>
          <a:xfrm>
            <a:off x="468369" y="5656293"/>
            <a:ext cx="8229600" cy="1058876"/>
          </a:xfrm>
          <a:prstGeom prst="rect">
            <a:avLst/>
          </a:prstGeom>
        </p:spPr>
        <p:txBody>
          <a:bodyPr vert="horz" lIns="91440" tIns="45720" rIns="91440" bIns="45720" rtlCol="0">
            <a:normAutofit fontScale="77500" lnSpcReduction="20000"/>
          </a:bodyPr>
          <a:lstStyle/>
          <a:p>
            <a:pPr marL="342900" lvl="0" indent="-342900">
              <a:spcBef>
                <a:spcPct val="20000"/>
              </a:spcBef>
              <a:buFont typeface="Arial" pitchFamily="34" charset="0"/>
              <a:buChar cha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分配一由内核决定开始位置（</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start=NULL</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）的、可读可写的、匿名、私有的块在于简单高效，缺点是可能造成两、种类型的（存储器）碎片化“</a:t>
            </a:r>
            <a:r>
              <a:rPr lang="en-US" altLang="zh-CN" sz="3200" dirty="0" smtClean="0"/>
              <a:t>fragmentation</a:t>
            </a:r>
            <a:r>
              <a:rPr lang="zh-CN" altLang="en-US" sz="3200" dirty="0" smtClean="0"/>
              <a:t>”</a:t>
            </a:r>
            <a:endParaRPr lang="en-US" altLang="zh-CN" sz="32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altLang="zh-CN" sz="32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3074" name="Picture 2"/>
          <p:cNvPicPr>
            <a:picLocks noChangeAspect="1" noChangeArrowheads="1"/>
          </p:cNvPicPr>
          <p:nvPr/>
        </p:nvPicPr>
        <p:blipFill>
          <a:blip r:embed="rId2"/>
          <a:srcRect/>
          <a:stretch>
            <a:fillRect/>
          </a:stretch>
        </p:blipFill>
        <p:spPr bwMode="auto">
          <a:xfrm>
            <a:off x="1538288" y="2884522"/>
            <a:ext cx="5460683" cy="26917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err="1" smtClean="0"/>
              <a:t>mmap</a:t>
            </a:r>
            <a:r>
              <a:rPr lang="zh-CN" altLang="en-US" dirty="0" smtClean="0"/>
              <a:t>动态分配存储器</a:t>
            </a:r>
            <a:endParaRPr lang="zh-CN" altLang="en-US" dirty="0"/>
          </a:p>
        </p:txBody>
      </p:sp>
      <p:sp>
        <p:nvSpPr>
          <p:cNvPr id="3" name="内容占位符 2"/>
          <p:cNvSpPr>
            <a:spLocks noGrp="1"/>
          </p:cNvSpPr>
          <p:nvPr>
            <p:ph idx="1"/>
          </p:nvPr>
        </p:nvSpPr>
        <p:spPr>
          <a:xfrm>
            <a:off x="457200" y="1384271"/>
            <a:ext cx="8229600" cy="5221360"/>
          </a:xfrm>
        </p:spPr>
        <p:txBody>
          <a:bodyPr>
            <a:normAutofit fontScale="85000" lnSpcReduction="20000"/>
          </a:bodyPr>
          <a:lstStyle/>
          <a:p>
            <a:r>
              <a:rPr lang="zh-CN" altLang="en-US" dirty="0" smtClean="0"/>
              <a:t>优点：</a:t>
            </a:r>
            <a:endParaRPr lang="en-US" altLang="zh-CN" dirty="0" smtClean="0"/>
          </a:p>
          <a:p>
            <a:pPr lvl="1"/>
            <a:r>
              <a:rPr lang="zh-CN" altLang="en-US" dirty="0" smtClean="0"/>
              <a:t>没有</a:t>
            </a:r>
            <a:r>
              <a:rPr lang="en-US" altLang="zh-CN" dirty="0" smtClean="0"/>
              <a:t>fragmentation</a:t>
            </a:r>
            <a:r>
              <a:rPr lang="zh-CN" altLang="en-US" dirty="0" smtClean="0"/>
              <a:t>问题。当程序不再需要分配的存储器空间时，可使用</a:t>
            </a:r>
            <a:r>
              <a:rPr lang="en-US" altLang="zh-CN" dirty="0" err="1" smtClean="0"/>
              <a:t>munmap</a:t>
            </a:r>
            <a:r>
              <a:rPr lang="zh-CN" altLang="en-US" dirty="0" smtClean="0"/>
              <a:t>将其立即释放返回给系统。</a:t>
            </a:r>
            <a:endParaRPr lang="en-US" altLang="zh-CN" dirty="0" smtClean="0"/>
          </a:p>
          <a:p>
            <a:pPr lvl="1"/>
            <a:r>
              <a:rPr lang="en-US" altLang="zh-CN" dirty="0" smtClean="0"/>
              <a:t>Anonymous memory mapping</a:t>
            </a:r>
            <a:r>
              <a:rPr lang="zh-CN" altLang="en-US" dirty="0" smtClean="0"/>
              <a:t>分配的块可修改大小、权限等属性</a:t>
            </a:r>
            <a:endParaRPr lang="en-US" altLang="zh-CN" dirty="0" smtClean="0"/>
          </a:p>
          <a:p>
            <a:pPr lvl="1"/>
            <a:r>
              <a:rPr lang="zh-CN" altLang="en-US" dirty="0" smtClean="0"/>
              <a:t>每次分配到的存储器空间位于不同的存储器映射中，无需维护一个全局堆</a:t>
            </a:r>
            <a:endParaRPr lang="en-US" altLang="zh-CN" dirty="0" smtClean="0"/>
          </a:p>
          <a:p>
            <a:r>
              <a:rPr lang="zh-CN" altLang="en-US" dirty="0" smtClean="0"/>
              <a:t>缺点：</a:t>
            </a:r>
            <a:endParaRPr lang="en-US" altLang="zh-CN" dirty="0" smtClean="0"/>
          </a:p>
          <a:p>
            <a:pPr lvl="1"/>
            <a:r>
              <a:rPr lang="zh-CN" altLang="en-US" dirty="0" smtClean="0"/>
              <a:t>分配的块大小为系统页面大小的整数倍，因此可能造成超出所需的空间的闲置浪费，尤其是在所需的空间相对（闲置部分）较小时</a:t>
            </a:r>
            <a:endParaRPr lang="en-US" altLang="zh-CN" dirty="0" smtClean="0"/>
          </a:p>
          <a:p>
            <a:pPr lvl="1"/>
            <a:r>
              <a:rPr lang="zh-CN" altLang="en-US" dirty="0" smtClean="0"/>
              <a:t>创建</a:t>
            </a:r>
            <a:r>
              <a:rPr lang="en-US" altLang="zh-CN" dirty="0" smtClean="0"/>
              <a:t>memory mapping</a:t>
            </a:r>
            <a:r>
              <a:rPr lang="zh-CN" altLang="en-US" dirty="0" smtClean="0"/>
              <a:t>比通过堆进行动态分配需要更多的处理开销</a:t>
            </a:r>
            <a:r>
              <a:rPr lang="en-US" altLang="zh-CN" dirty="0" smtClean="0"/>
              <a:t> </a:t>
            </a:r>
            <a:r>
              <a:rPr lang="zh-CN" altLang="en-US" dirty="0" smtClean="0"/>
              <a:t>，因前者需要与内核交互而后者无需。分配的块越小，该不利之处越突出。</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ctrTitle" idx="4294967295"/>
          </p:nvPr>
        </p:nvSpPr>
        <p:spPr>
          <a:xfrm>
            <a:off x="476250" y="2399878"/>
            <a:ext cx="8145463" cy="2234458"/>
          </a:xfrm>
        </p:spPr>
        <p:txBody>
          <a:bodyPr lIns="91440" tIns="45720" rIns="91440" bIns="45720" anchor="ctr">
            <a:normAutofit fontScale="90000"/>
          </a:bodyPr>
          <a:lstStyle/>
          <a:p>
            <a:pPr eaLnBrk="1" hangingPunct="1">
              <a:lnSpc>
                <a:spcPct val="120000"/>
              </a:lnSpc>
            </a:pPr>
            <a:r>
              <a:rPr lang="zh-CN" altLang="en-US" dirty="0">
                <a:solidFill>
                  <a:srgbClr val="FF0000"/>
                </a:solidFill>
              </a:rPr>
              <a:t/>
            </a:r>
            <a:br>
              <a:rPr lang="zh-CN" altLang="en-US" dirty="0">
                <a:solidFill>
                  <a:srgbClr val="FF0000"/>
                </a:solidFill>
              </a:rPr>
            </a:br>
            <a:r>
              <a:rPr lang="en-US" altLang="zh-CN" sz="4000" dirty="0" smtClean="0">
                <a:solidFill>
                  <a:schemeClr val="accent1"/>
                </a:solidFill>
                <a:latin typeface="微软雅黑" pitchFamily="34" charset="-122"/>
                <a:ea typeface="微软雅黑" pitchFamily="34" charset="-122"/>
              </a:rPr>
              <a:t>IA32</a:t>
            </a:r>
            <a:r>
              <a:rPr lang="zh-CN" altLang="en-US" sz="4000" dirty="0" smtClean="0">
                <a:solidFill>
                  <a:schemeClr val="accent1"/>
                </a:solidFill>
                <a:latin typeface="微软雅黑" pitchFamily="34" charset="-122"/>
                <a:ea typeface="微软雅黑" pitchFamily="34" charset="-122"/>
              </a:rPr>
              <a:t>存储访问</a:t>
            </a:r>
            <a:r>
              <a:rPr lang="zh-CN" altLang="en-US" sz="4000" dirty="0">
                <a:solidFill>
                  <a:schemeClr val="accent2"/>
                </a:solidFill>
                <a:latin typeface="微软雅黑" pitchFamily="34" charset="-122"/>
                <a:ea typeface="微软雅黑" pitchFamily="34" charset="-122"/>
              </a:rPr>
              <a:t/>
            </a:r>
            <a:br>
              <a:rPr lang="zh-CN" altLang="en-US" sz="4000" dirty="0">
                <a:solidFill>
                  <a:schemeClr val="accent2"/>
                </a:solidFill>
                <a:latin typeface="微软雅黑" pitchFamily="34" charset="-122"/>
                <a:ea typeface="微软雅黑" pitchFamily="34" charset="-122"/>
              </a:rPr>
            </a:br>
            <a:endParaRPr lang="zh-CN" altLang="en-US" sz="4000" dirty="0">
              <a:solidFill>
                <a:schemeClr val="accent2"/>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ChangeArrowheads="1"/>
          </p:cNvSpPr>
          <p:nvPr>
            <p:ph type="title"/>
          </p:nvPr>
        </p:nvSpPr>
        <p:spPr>
          <a:xfrm>
            <a:off x="457200" y="142830"/>
            <a:ext cx="8229600" cy="634965"/>
          </a:xfrm>
        </p:spPr>
        <p:txBody>
          <a:bodyPr>
            <a:normAutofit fontScale="90000"/>
          </a:bodyPr>
          <a:lstStyle/>
          <a:p>
            <a:r>
              <a:rPr lang="en-US" altLang="zh-CN" dirty="0"/>
              <a:t>IA-32</a:t>
            </a:r>
            <a:r>
              <a:rPr lang="zh-CN" altLang="en-US" dirty="0"/>
              <a:t>的存储管理</a:t>
            </a:r>
          </a:p>
        </p:txBody>
      </p:sp>
      <p:sp>
        <p:nvSpPr>
          <p:cNvPr id="869379" name="Rectangle 3"/>
          <p:cNvSpPr>
            <a:spLocks noChangeArrowheads="1"/>
          </p:cNvSpPr>
          <p:nvPr/>
        </p:nvSpPr>
        <p:spPr bwMode="auto">
          <a:xfrm>
            <a:off x="257175" y="881063"/>
            <a:ext cx="8677275" cy="5682133"/>
          </a:xfrm>
          <a:prstGeom prst="rect">
            <a:avLst/>
          </a:prstGeom>
          <a:noFill/>
          <a:ln w="50800">
            <a:noFill/>
            <a:miter lim="800000"/>
            <a:headEnd/>
            <a:tailEnd/>
          </a:ln>
          <a:effectLst/>
        </p:spPr>
        <p:txBody>
          <a:bodyPr>
            <a:spAutoFit/>
          </a:bodyPr>
          <a:lstStyle/>
          <a:p>
            <a:pPr>
              <a:lnSpc>
                <a:spcPct val="115000"/>
              </a:lnSpc>
              <a:spcBef>
                <a:spcPct val="35000"/>
              </a:spcBef>
              <a:buSzPct val="100000"/>
              <a:buFontTx/>
              <a:buChar char="°"/>
            </a:pPr>
            <a:r>
              <a:rPr lang="zh-CN" altLang="en-US" sz="2200" b="1" dirty="0">
                <a:latin typeface="微软雅黑" pitchFamily="34" charset="-122"/>
                <a:ea typeface="微软雅黑" pitchFamily="34" charset="-122"/>
              </a:rPr>
              <a:t> 按字节编址（通用计算机大都是）</a:t>
            </a:r>
          </a:p>
          <a:p>
            <a:pPr>
              <a:lnSpc>
                <a:spcPct val="115000"/>
              </a:lnSpc>
              <a:spcBef>
                <a:spcPct val="35000"/>
              </a:spcBef>
              <a:buSzPct val="100000"/>
              <a:buFontTx/>
              <a:buChar char="°"/>
            </a:pPr>
            <a:r>
              <a:rPr lang="zh-CN" altLang="en-US" sz="2200" b="1" dirty="0">
                <a:latin typeface="微软雅黑" pitchFamily="34" charset="-122"/>
                <a:ea typeface="微软雅黑" pitchFamily="34" charset="-122"/>
              </a:rPr>
              <a:t> 在保护模式下，</a:t>
            </a:r>
            <a:r>
              <a:rPr lang="en-US" altLang="zh-CN" sz="2200" b="1" dirty="0">
                <a:latin typeface="微软雅黑" pitchFamily="34" charset="-122"/>
                <a:ea typeface="微软雅黑" pitchFamily="34" charset="-122"/>
              </a:rPr>
              <a:t>IA-32</a:t>
            </a:r>
            <a:r>
              <a:rPr lang="zh-CN" altLang="en-US" sz="2200" b="1" dirty="0">
                <a:latin typeface="微软雅黑" pitchFamily="34" charset="-122"/>
                <a:ea typeface="微软雅黑" pitchFamily="34" charset="-122"/>
              </a:rPr>
              <a:t>采用</a:t>
            </a:r>
            <a:r>
              <a:rPr lang="zh-CN" altLang="en-US" sz="2200" b="1" dirty="0">
                <a:solidFill>
                  <a:schemeClr val="accent1"/>
                </a:solidFill>
                <a:latin typeface="微软雅黑" pitchFamily="34" charset="-122"/>
                <a:ea typeface="微软雅黑" pitchFamily="34" charset="-122"/>
              </a:rPr>
              <a:t>段页式</a:t>
            </a:r>
            <a:r>
              <a:rPr lang="zh-CN" altLang="en-US" sz="2200" b="1" dirty="0">
                <a:latin typeface="微软雅黑" pitchFamily="34" charset="-122"/>
                <a:ea typeface="微软雅黑" pitchFamily="34" charset="-122"/>
              </a:rPr>
              <a:t>虚拟存储管理方式</a:t>
            </a:r>
          </a:p>
          <a:p>
            <a:pPr>
              <a:lnSpc>
                <a:spcPct val="115000"/>
              </a:lnSpc>
              <a:spcBef>
                <a:spcPct val="35000"/>
              </a:spcBef>
              <a:buSzPct val="100000"/>
              <a:buFontTx/>
              <a:buChar char="°"/>
            </a:pPr>
            <a:r>
              <a:rPr lang="zh-CN" altLang="en-US" sz="2200" b="1" dirty="0">
                <a:latin typeface="微软雅黑" pitchFamily="34" charset="-122"/>
                <a:ea typeface="微软雅黑" pitchFamily="34" charset="-122"/>
              </a:rPr>
              <a:t> 存储地址采用</a:t>
            </a:r>
            <a:r>
              <a:rPr lang="zh-CN" altLang="en-US" sz="2200" b="1" dirty="0">
                <a:solidFill>
                  <a:srgbClr val="FF0000"/>
                </a:solidFill>
                <a:latin typeface="微软雅黑" pitchFamily="34" charset="-122"/>
                <a:ea typeface="微软雅黑" pitchFamily="34" charset="-122"/>
              </a:rPr>
              <a:t>逻辑地址</a:t>
            </a:r>
            <a:r>
              <a:rPr lang="zh-CN" altLang="en-US" sz="2200" b="1" dirty="0">
                <a:latin typeface="微软雅黑" pitchFamily="34" charset="-122"/>
                <a:ea typeface="微软雅黑" pitchFamily="34" charset="-122"/>
              </a:rPr>
              <a:t>、</a:t>
            </a:r>
            <a:r>
              <a:rPr lang="zh-CN" altLang="en-US" sz="2200" b="1" dirty="0">
                <a:solidFill>
                  <a:srgbClr val="FF0000"/>
                </a:solidFill>
                <a:latin typeface="微软雅黑" pitchFamily="34" charset="-122"/>
                <a:ea typeface="微软雅黑" pitchFamily="34" charset="-122"/>
              </a:rPr>
              <a:t>线性地址</a:t>
            </a:r>
            <a:r>
              <a:rPr lang="zh-CN" altLang="en-US" sz="2200" b="1" dirty="0">
                <a:latin typeface="微软雅黑" pitchFamily="34" charset="-122"/>
                <a:ea typeface="微软雅黑" pitchFamily="34" charset="-122"/>
              </a:rPr>
              <a:t>和</a:t>
            </a:r>
            <a:r>
              <a:rPr lang="zh-CN" altLang="en-US" sz="2200" b="1" dirty="0">
                <a:solidFill>
                  <a:srgbClr val="FF0000"/>
                </a:solidFill>
                <a:latin typeface="微软雅黑" pitchFamily="34" charset="-122"/>
                <a:ea typeface="微软雅黑" pitchFamily="34" charset="-122"/>
              </a:rPr>
              <a:t>物理地址</a:t>
            </a:r>
            <a:r>
              <a:rPr lang="zh-CN" altLang="en-US" sz="2200" b="1" dirty="0">
                <a:latin typeface="微软雅黑" pitchFamily="34" charset="-122"/>
                <a:ea typeface="微软雅黑" pitchFamily="34" charset="-122"/>
              </a:rPr>
              <a:t>来进行描述，其中，逻辑地址和线性地址是虚拟地址的两种不同表示形式，描述的都是</a:t>
            </a:r>
            <a:r>
              <a:rPr lang="en-US" altLang="zh-CN" sz="2200" b="1" dirty="0">
                <a:latin typeface="微软雅黑" pitchFamily="34" charset="-122"/>
                <a:ea typeface="微软雅黑" pitchFamily="34" charset="-122"/>
              </a:rPr>
              <a:t>4GB</a:t>
            </a:r>
            <a:r>
              <a:rPr lang="zh-CN" altLang="en-US" sz="2200" b="1" dirty="0">
                <a:latin typeface="微软雅黑" pitchFamily="34" charset="-122"/>
                <a:ea typeface="微软雅黑" pitchFamily="34" charset="-122"/>
              </a:rPr>
              <a:t>虚拟地址空间中的一个存储地址</a:t>
            </a:r>
          </a:p>
          <a:p>
            <a:pPr lvl="1">
              <a:lnSpc>
                <a:spcPct val="115000"/>
              </a:lnSpc>
              <a:spcBef>
                <a:spcPct val="35000"/>
              </a:spcBef>
              <a:buSzPct val="100000"/>
              <a:buFont typeface="Wingdings" pitchFamily="2" charset="2"/>
              <a:buChar char="ü"/>
            </a:pPr>
            <a:r>
              <a:rPr lang="zh-CN" altLang="en-US" sz="2200" b="1" dirty="0">
                <a:solidFill>
                  <a:schemeClr val="accent2"/>
                </a:solidFill>
                <a:latin typeface="微软雅黑" pitchFamily="34" charset="-122"/>
                <a:ea typeface="微软雅黑" pitchFamily="34" charset="-122"/>
              </a:rPr>
              <a:t>逻辑地址由</a:t>
            </a:r>
            <a:r>
              <a:rPr lang="en-US" altLang="zh-CN" sz="2200" b="1" dirty="0">
                <a:solidFill>
                  <a:schemeClr val="accent2"/>
                </a:solidFill>
                <a:latin typeface="微软雅黑" pitchFamily="34" charset="-122"/>
                <a:ea typeface="微软雅黑" pitchFamily="34" charset="-122"/>
              </a:rPr>
              <a:t>48</a:t>
            </a:r>
            <a:r>
              <a:rPr lang="zh-CN" altLang="en-US" sz="2200" b="1" dirty="0">
                <a:solidFill>
                  <a:schemeClr val="accent2"/>
                </a:solidFill>
                <a:latin typeface="微软雅黑" pitchFamily="34" charset="-122"/>
                <a:ea typeface="微软雅黑" pitchFamily="34" charset="-122"/>
              </a:rPr>
              <a:t>位组成，包含</a:t>
            </a:r>
            <a:r>
              <a:rPr lang="en-US" altLang="zh-CN" sz="2200" b="1" dirty="0">
                <a:solidFill>
                  <a:schemeClr val="accent2"/>
                </a:solidFill>
                <a:latin typeface="微软雅黑" pitchFamily="34" charset="-122"/>
                <a:ea typeface="微软雅黑" pitchFamily="34" charset="-122"/>
              </a:rPr>
              <a:t>16</a:t>
            </a:r>
            <a:r>
              <a:rPr lang="zh-CN" altLang="en-US" sz="2200" b="1" dirty="0">
                <a:solidFill>
                  <a:schemeClr val="accent2"/>
                </a:solidFill>
                <a:latin typeface="微软雅黑" pitchFamily="34" charset="-122"/>
                <a:ea typeface="微软雅黑" pitchFamily="34" charset="-122"/>
              </a:rPr>
              <a:t>位段选择符和</a:t>
            </a:r>
            <a:r>
              <a:rPr lang="en-US" altLang="zh-CN" sz="2200" b="1" dirty="0">
                <a:solidFill>
                  <a:schemeClr val="accent2"/>
                </a:solidFill>
                <a:latin typeface="微软雅黑" pitchFamily="34" charset="-122"/>
                <a:ea typeface="微软雅黑" pitchFamily="34" charset="-122"/>
              </a:rPr>
              <a:t>32</a:t>
            </a:r>
            <a:r>
              <a:rPr lang="zh-CN" altLang="en-US" sz="2200" b="1" dirty="0">
                <a:solidFill>
                  <a:schemeClr val="accent2"/>
                </a:solidFill>
                <a:latin typeface="微软雅黑" pitchFamily="34" charset="-122"/>
                <a:ea typeface="微软雅黑" pitchFamily="34" charset="-122"/>
              </a:rPr>
              <a:t>位段内偏移量（即</a:t>
            </a:r>
            <a:r>
              <a:rPr lang="zh-CN" altLang="en-US" sz="2200" b="1" dirty="0">
                <a:solidFill>
                  <a:srgbClr val="D10F0F"/>
                </a:solidFill>
                <a:latin typeface="微软雅黑" pitchFamily="34" charset="-122"/>
                <a:ea typeface="微软雅黑" pitchFamily="34" charset="-122"/>
              </a:rPr>
              <a:t>有效地址</a:t>
            </a:r>
            <a:r>
              <a:rPr lang="zh-CN" altLang="en-US" sz="2200" b="1" dirty="0">
                <a:solidFill>
                  <a:schemeClr val="accent2"/>
                </a:solidFill>
                <a:latin typeface="微软雅黑" pitchFamily="34" charset="-122"/>
                <a:ea typeface="微软雅黑" pitchFamily="34" charset="-122"/>
              </a:rPr>
              <a:t>）</a:t>
            </a:r>
          </a:p>
          <a:p>
            <a:pPr lvl="1">
              <a:lnSpc>
                <a:spcPct val="115000"/>
              </a:lnSpc>
              <a:spcBef>
                <a:spcPct val="35000"/>
              </a:spcBef>
              <a:buSzPct val="100000"/>
              <a:buFont typeface="Wingdings" pitchFamily="2" charset="2"/>
              <a:buChar char="ü"/>
            </a:pPr>
            <a:r>
              <a:rPr lang="zh-CN" altLang="en-US" sz="2200" b="1" dirty="0">
                <a:solidFill>
                  <a:schemeClr val="accent2"/>
                </a:solidFill>
                <a:latin typeface="微软雅黑" pitchFamily="34" charset="-122"/>
                <a:ea typeface="微软雅黑" pitchFamily="34" charset="-122"/>
              </a:rPr>
              <a:t>线性地址</a:t>
            </a:r>
            <a:r>
              <a:rPr lang="en-US" altLang="zh-CN" sz="2200" b="1" dirty="0">
                <a:solidFill>
                  <a:schemeClr val="accent2"/>
                </a:solidFill>
                <a:latin typeface="微软雅黑" pitchFamily="34" charset="-122"/>
                <a:ea typeface="微软雅黑" pitchFamily="34" charset="-122"/>
              </a:rPr>
              <a:t>32</a:t>
            </a:r>
            <a:r>
              <a:rPr lang="zh-CN" altLang="en-US" sz="2200" b="1" dirty="0">
                <a:solidFill>
                  <a:schemeClr val="accent2"/>
                </a:solidFill>
                <a:latin typeface="微软雅黑" pitchFamily="34" charset="-122"/>
                <a:ea typeface="微软雅黑" pitchFamily="34" charset="-122"/>
              </a:rPr>
              <a:t>位（其位数由虚拟地址空间大小决定）</a:t>
            </a:r>
          </a:p>
          <a:p>
            <a:pPr lvl="1">
              <a:lnSpc>
                <a:spcPct val="115000"/>
              </a:lnSpc>
              <a:spcBef>
                <a:spcPct val="35000"/>
              </a:spcBef>
              <a:buSzPct val="100000"/>
              <a:buFont typeface="Wingdings" pitchFamily="2" charset="2"/>
              <a:buChar char="ü"/>
            </a:pPr>
            <a:r>
              <a:rPr lang="zh-CN" altLang="en-US" sz="2200" b="1" dirty="0">
                <a:solidFill>
                  <a:schemeClr val="accent2"/>
                </a:solidFill>
                <a:latin typeface="微软雅黑" pitchFamily="34" charset="-122"/>
                <a:ea typeface="微软雅黑" pitchFamily="34" charset="-122"/>
              </a:rPr>
              <a:t>物理地址</a:t>
            </a:r>
            <a:r>
              <a:rPr lang="en-US" altLang="zh-CN" sz="2200" b="1" dirty="0">
                <a:solidFill>
                  <a:schemeClr val="accent2"/>
                </a:solidFill>
                <a:latin typeface="微软雅黑" pitchFamily="34" charset="-122"/>
                <a:ea typeface="微软雅黑" pitchFamily="34" charset="-122"/>
              </a:rPr>
              <a:t>32</a:t>
            </a:r>
            <a:r>
              <a:rPr lang="zh-CN" altLang="en-US" sz="2200" b="1" dirty="0">
                <a:solidFill>
                  <a:schemeClr val="accent2"/>
                </a:solidFill>
                <a:latin typeface="微软雅黑" pitchFamily="34" charset="-122"/>
                <a:ea typeface="微软雅黑" pitchFamily="34" charset="-122"/>
              </a:rPr>
              <a:t>位（其位数由存储器总线中的地址线条数决定）</a:t>
            </a:r>
          </a:p>
          <a:p>
            <a:pPr>
              <a:lnSpc>
                <a:spcPct val="115000"/>
              </a:lnSpc>
              <a:spcBef>
                <a:spcPct val="35000"/>
              </a:spcBef>
              <a:buSzPct val="100000"/>
              <a:buFontTx/>
              <a:buChar char="°"/>
            </a:pPr>
            <a:r>
              <a:rPr lang="zh-CN" altLang="en-US" sz="2200" b="1" dirty="0">
                <a:latin typeface="微软雅黑" pitchFamily="34" charset="-122"/>
                <a:ea typeface="微软雅黑" pitchFamily="34" charset="-122"/>
              </a:rPr>
              <a:t> 分段过程实现将</a:t>
            </a:r>
            <a:r>
              <a:rPr lang="zh-CN" altLang="en-US" sz="2200" b="1" dirty="0">
                <a:solidFill>
                  <a:srgbClr val="FF0000"/>
                </a:solidFill>
                <a:latin typeface="微软雅黑" pitchFamily="34" charset="-122"/>
                <a:ea typeface="微软雅黑" pitchFamily="34" charset="-122"/>
              </a:rPr>
              <a:t>逻辑地址</a:t>
            </a:r>
            <a:r>
              <a:rPr lang="zh-CN" altLang="en-US" sz="2200" b="1" dirty="0">
                <a:latin typeface="微软雅黑" pitchFamily="34" charset="-122"/>
                <a:ea typeface="微软雅黑" pitchFamily="34" charset="-122"/>
              </a:rPr>
              <a:t>转换为</a:t>
            </a:r>
            <a:r>
              <a:rPr lang="zh-CN" altLang="en-US" sz="2200" b="1" dirty="0">
                <a:solidFill>
                  <a:srgbClr val="FF0000"/>
                </a:solidFill>
                <a:latin typeface="微软雅黑" pitchFamily="34" charset="-122"/>
                <a:ea typeface="微软雅黑" pitchFamily="34" charset="-122"/>
              </a:rPr>
              <a:t>线性地址</a:t>
            </a:r>
          </a:p>
          <a:p>
            <a:pPr>
              <a:lnSpc>
                <a:spcPct val="115000"/>
              </a:lnSpc>
              <a:spcBef>
                <a:spcPct val="35000"/>
              </a:spcBef>
              <a:buSzPct val="100000"/>
              <a:buFontTx/>
              <a:buChar char="°"/>
            </a:pPr>
            <a:r>
              <a:rPr lang="zh-CN" altLang="en-US" sz="2200" b="1" dirty="0">
                <a:latin typeface="微软雅黑" pitchFamily="34" charset="-122"/>
                <a:ea typeface="微软雅黑" pitchFamily="34" charset="-122"/>
              </a:rPr>
              <a:t> 分页过程实现将</a:t>
            </a:r>
            <a:r>
              <a:rPr lang="zh-CN" altLang="en-US" sz="2200" b="1" dirty="0">
                <a:solidFill>
                  <a:srgbClr val="FF0000"/>
                </a:solidFill>
                <a:latin typeface="微软雅黑" pitchFamily="34" charset="-122"/>
                <a:ea typeface="微软雅黑" pitchFamily="34" charset="-122"/>
              </a:rPr>
              <a:t>线性地址</a:t>
            </a:r>
            <a:r>
              <a:rPr lang="zh-CN" altLang="en-US" sz="2200" b="1" dirty="0">
                <a:latin typeface="微软雅黑" pitchFamily="34" charset="-122"/>
                <a:ea typeface="微软雅黑" pitchFamily="34" charset="-122"/>
              </a:rPr>
              <a:t>转换为</a:t>
            </a:r>
            <a:r>
              <a:rPr lang="zh-CN" altLang="en-US" sz="2200" b="1" dirty="0">
                <a:solidFill>
                  <a:srgbClr val="FF0000"/>
                </a:solidFill>
                <a:latin typeface="微软雅黑" pitchFamily="34" charset="-122"/>
                <a:ea typeface="微软雅黑" pitchFamily="34" charset="-122"/>
              </a:rPr>
              <a:t>物理</a:t>
            </a:r>
            <a:r>
              <a:rPr lang="zh-CN" altLang="en-US" sz="2200" b="1" dirty="0" smtClean="0">
                <a:solidFill>
                  <a:srgbClr val="FF0000"/>
                </a:solidFill>
                <a:latin typeface="微软雅黑" pitchFamily="34" charset="-122"/>
                <a:ea typeface="微软雅黑" pitchFamily="34" charset="-122"/>
              </a:rPr>
              <a:t>地址</a:t>
            </a:r>
            <a:endParaRPr lang="en-US" altLang="zh-CN" sz="2200" b="1" dirty="0" smtClean="0">
              <a:solidFill>
                <a:srgbClr val="FF0000"/>
              </a:solidFill>
              <a:latin typeface="微软雅黑" pitchFamily="34" charset="-122"/>
              <a:ea typeface="微软雅黑" pitchFamily="34" charset="-122"/>
            </a:endParaRPr>
          </a:p>
          <a:p>
            <a:pPr>
              <a:lnSpc>
                <a:spcPct val="115000"/>
              </a:lnSpc>
              <a:spcBef>
                <a:spcPct val="35000"/>
              </a:spcBef>
              <a:buSzPct val="100000"/>
              <a:buFontTx/>
              <a:buChar char="°"/>
            </a:pPr>
            <a:r>
              <a:rPr lang="en-US" altLang="zh-CN" sz="2200" b="1" dirty="0" smtClean="0">
                <a:latin typeface="微软雅黑" pitchFamily="34" charset="-122"/>
                <a:ea typeface="微软雅黑" pitchFamily="34" charset="-122"/>
              </a:rPr>
              <a:t> </a:t>
            </a:r>
            <a:r>
              <a:rPr lang="en-US" altLang="zh-CN" sz="2200" b="1" dirty="0" smtClean="0">
                <a:solidFill>
                  <a:srgbClr val="FF0000"/>
                </a:solidFill>
                <a:latin typeface="微软雅黑" pitchFamily="34" charset="-122"/>
                <a:ea typeface="微软雅黑" pitchFamily="34" charset="-122"/>
              </a:rPr>
              <a:t>Cache</a:t>
            </a:r>
            <a:r>
              <a:rPr lang="zh-CN" altLang="en-US" sz="2200" b="1" dirty="0" smtClean="0">
                <a:latin typeface="微软雅黑" pitchFamily="34" charset="-122"/>
                <a:ea typeface="微软雅黑" pitchFamily="34" charset="-122"/>
              </a:rPr>
              <a:t>提供高速的访存</a:t>
            </a:r>
            <a:endParaRPr lang="zh-CN" altLang="en-US" sz="2200" b="1" dirty="0">
              <a:latin typeface="微软雅黑" pitchFamily="34" charset="-122"/>
              <a:ea typeface="微软雅黑" pitchFamily="34" charset="-122"/>
            </a:endParaRPr>
          </a:p>
        </p:txBody>
      </p:sp>
    </p:spTree>
    <p:extLst>
      <p:ext uri="{BB962C8B-B14F-4D97-AF65-F5344CB8AC3E}">
        <p14:creationId xmlns:p14="http://schemas.microsoft.com/office/powerpoint/2010/main" xmlns="" val="380024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9379">
                                            <p:txEl>
                                              <p:pRg st="0" end="0"/>
                                            </p:txEl>
                                          </p:spTgt>
                                        </p:tgtEl>
                                        <p:attrNameLst>
                                          <p:attrName>style.visibility</p:attrName>
                                        </p:attrNameLst>
                                      </p:cBhvr>
                                      <p:to>
                                        <p:strVal val="visible"/>
                                      </p:to>
                                    </p:set>
                                    <p:animEffect transition="in" filter="blinds(horizontal)">
                                      <p:cBhvr>
                                        <p:cTn id="7" dur="500"/>
                                        <p:tgtEl>
                                          <p:spTgt spid="8693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69379">
                                            <p:txEl>
                                              <p:pRg st="1" end="1"/>
                                            </p:txEl>
                                          </p:spTgt>
                                        </p:tgtEl>
                                        <p:attrNameLst>
                                          <p:attrName>style.visibility</p:attrName>
                                        </p:attrNameLst>
                                      </p:cBhvr>
                                      <p:to>
                                        <p:strVal val="visible"/>
                                      </p:to>
                                    </p:set>
                                    <p:animEffect transition="in" filter="blinds(horizontal)">
                                      <p:cBhvr>
                                        <p:cTn id="12" dur="500"/>
                                        <p:tgtEl>
                                          <p:spTgt spid="8693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69379">
                                            <p:txEl>
                                              <p:pRg st="2" end="2"/>
                                            </p:txEl>
                                          </p:spTgt>
                                        </p:tgtEl>
                                        <p:attrNameLst>
                                          <p:attrName>style.visibility</p:attrName>
                                        </p:attrNameLst>
                                      </p:cBhvr>
                                      <p:to>
                                        <p:strVal val="visible"/>
                                      </p:to>
                                    </p:set>
                                    <p:animEffect transition="in" filter="blinds(horizontal)">
                                      <p:cBhvr>
                                        <p:cTn id="17" dur="500"/>
                                        <p:tgtEl>
                                          <p:spTgt spid="8693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69379">
                                            <p:txEl>
                                              <p:pRg st="3" end="3"/>
                                            </p:txEl>
                                          </p:spTgt>
                                        </p:tgtEl>
                                        <p:attrNameLst>
                                          <p:attrName>style.visibility</p:attrName>
                                        </p:attrNameLst>
                                      </p:cBhvr>
                                      <p:to>
                                        <p:strVal val="visible"/>
                                      </p:to>
                                    </p:set>
                                    <p:animEffect transition="in" filter="blinds(horizontal)">
                                      <p:cBhvr>
                                        <p:cTn id="22" dur="500"/>
                                        <p:tgtEl>
                                          <p:spTgt spid="8693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69379">
                                            <p:txEl>
                                              <p:pRg st="4" end="4"/>
                                            </p:txEl>
                                          </p:spTgt>
                                        </p:tgtEl>
                                        <p:attrNameLst>
                                          <p:attrName>style.visibility</p:attrName>
                                        </p:attrNameLst>
                                      </p:cBhvr>
                                      <p:to>
                                        <p:strVal val="visible"/>
                                      </p:to>
                                    </p:set>
                                    <p:animEffect transition="in" filter="blinds(horizontal)">
                                      <p:cBhvr>
                                        <p:cTn id="27" dur="500"/>
                                        <p:tgtEl>
                                          <p:spTgt spid="8693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69379">
                                            <p:txEl>
                                              <p:pRg st="5" end="5"/>
                                            </p:txEl>
                                          </p:spTgt>
                                        </p:tgtEl>
                                        <p:attrNameLst>
                                          <p:attrName>style.visibility</p:attrName>
                                        </p:attrNameLst>
                                      </p:cBhvr>
                                      <p:to>
                                        <p:strVal val="visible"/>
                                      </p:to>
                                    </p:set>
                                    <p:animEffect transition="in" filter="blinds(horizontal)">
                                      <p:cBhvr>
                                        <p:cTn id="32" dur="500"/>
                                        <p:tgtEl>
                                          <p:spTgt spid="8693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69379">
                                            <p:txEl>
                                              <p:pRg st="6" end="6"/>
                                            </p:txEl>
                                          </p:spTgt>
                                        </p:tgtEl>
                                        <p:attrNameLst>
                                          <p:attrName>style.visibility</p:attrName>
                                        </p:attrNameLst>
                                      </p:cBhvr>
                                      <p:to>
                                        <p:strVal val="visible"/>
                                      </p:to>
                                    </p:set>
                                    <p:animEffect transition="in" filter="blinds(horizontal)">
                                      <p:cBhvr>
                                        <p:cTn id="37" dur="500"/>
                                        <p:tgtEl>
                                          <p:spTgt spid="86937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69379">
                                            <p:txEl>
                                              <p:pRg st="7" end="7"/>
                                            </p:txEl>
                                          </p:spTgt>
                                        </p:tgtEl>
                                        <p:attrNameLst>
                                          <p:attrName>style.visibility</p:attrName>
                                        </p:attrNameLst>
                                      </p:cBhvr>
                                      <p:to>
                                        <p:strVal val="visible"/>
                                      </p:to>
                                    </p:set>
                                    <p:animEffect transition="in" filter="blinds(horizontal)">
                                      <p:cBhvr>
                                        <p:cTn id="42" dur="500"/>
                                        <p:tgtEl>
                                          <p:spTgt spid="86937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69379">
                                            <p:txEl>
                                              <p:pRg st="8" end="8"/>
                                            </p:txEl>
                                          </p:spTgt>
                                        </p:tgtEl>
                                        <p:attrNameLst>
                                          <p:attrName>style.visibility</p:attrName>
                                        </p:attrNameLst>
                                      </p:cBhvr>
                                      <p:to>
                                        <p:strVal val="visible"/>
                                      </p:to>
                                    </p:set>
                                    <p:animEffect transition="in" filter="blinds(horizontal)">
                                      <p:cBhvr>
                                        <p:cTn id="47" dur="500"/>
                                        <p:tgtEl>
                                          <p:spTgt spid="8693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idx="4294967295"/>
          </p:nvPr>
        </p:nvSpPr>
        <p:spPr>
          <a:xfrm>
            <a:off x="755650" y="171450"/>
            <a:ext cx="6583363" cy="515938"/>
          </a:xfrm>
        </p:spPr>
        <p:txBody>
          <a:bodyPr lIns="91440" tIns="45720" rIns="91440" bIns="45720" anchor="ctr">
            <a:normAutofit fontScale="90000"/>
          </a:bodyPr>
          <a:lstStyle/>
          <a:p>
            <a:pPr eaLnBrk="1" hangingPunct="1"/>
            <a:r>
              <a:rPr lang="en-US" altLang="zh-CN" sz="3200"/>
              <a:t>IA-32</a:t>
            </a:r>
            <a:r>
              <a:rPr lang="zh-CN" altLang="en-US" sz="3200"/>
              <a:t>处理器的存储器寻址</a:t>
            </a:r>
          </a:p>
        </p:txBody>
      </p:sp>
      <p:sp>
        <p:nvSpPr>
          <p:cNvPr id="678915" name="AutoShape 3"/>
          <p:cNvSpPr>
            <a:spLocks noChangeArrowheads="1"/>
          </p:cNvSpPr>
          <p:nvPr/>
        </p:nvSpPr>
        <p:spPr bwMode="auto">
          <a:xfrm>
            <a:off x="6800850" y="1814513"/>
            <a:ext cx="1600200" cy="3657600"/>
          </a:xfrm>
          <a:prstGeom prst="wave">
            <a:avLst>
              <a:gd name="adj1" fmla="val 4167"/>
              <a:gd name="adj2" fmla="val 0"/>
            </a:avLst>
          </a:prstGeom>
          <a:noFill/>
          <a:ln w="9525">
            <a:solidFill>
              <a:schemeClr val="tx1"/>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16" name="Rectangle 4" descr="宽下对角线"/>
          <p:cNvSpPr>
            <a:spLocks noChangeArrowheads="1"/>
          </p:cNvSpPr>
          <p:nvPr/>
        </p:nvSpPr>
        <p:spPr bwMode="auto">
          <a:xfrm>
            <a:off x="6800850" y="2957513"/>
            <a:ext cx="1600200" cy="609600"/>
          </a:xfrm>
          <a:prstGeom prst="rect">
            <a:avLst/>
          </a:prstGeom>
          <a:pattFill prst="wdDnDiag">
            <a:fgClr>
              <a:srgbClr val="5378DF"/>
            </a:fgClr>
            <a:bgClr>
              <a:schemeClr val="bg1"/>
            </a:bgClr>
          </a:patt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17" name="Rectangle 5" descr="宽下对角线"/>
          <p:cNvSpPr>
            <a:spLocks noChangeArrowheads="1"/>
          </p:cNvSpPr>
          <p:nvPr/>
        </p:nvSpPr>
        <p:spPr bwMode="auto">
          <a:xfrm>
            <a:off x="6800850" y="3871913"/>
            <a:ext cx="1600200" cy="914400"/>
          </a:xfrm>
          <a:prstGeom prst="rect">
            <a:avLst/>
          </a:prstGeom>
          <a:pattFill prst="wdDnDiag">
            <a:fgClr>
              <a:srgbClr val="5378DF"/>
            </a:fgClr>
            <a:bgClr>
              <a:schemeClr val="bg1"/>
            </a:bgClr>
          </a:patt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18" name="Rectangle 6"/>
          <p:cNvSpPr>
            <a:spLocks noChangeArrowheads="1"/>
          </p:cNvSpPr>
          <p:nvPr/>
        </p:nvSpPr>
        <p:spPr bwMode="auto">
          <a:xfrm>
            <a:off x="704850" y="1433513"/>
            <a:ext cx="1905000" cy="838200"/>
          </a:xfrm>
          <a:prstGeom prst="rect">
            <a:avLst/>
          </a:prstGeom>
          <a:no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07239" name="Text Box 7"/>
          <p:cNvSpPr txBox="1">
            <a:spLocks noChangeArrowheads="1"/>
          </p:cNvSpPr>
          <p:nvPr/>
        </p:nvSpPr>
        <p:spPr bwMode="auto">
          <a:xfrm>
            <a:off x="781050" y="976313"/>
            <a:ext cx="1905000" cy="427037"/>
          </a:xfrm>
          <a:prstGeom prst="rect">
            <a:avLst/>
          </a:prstGeom>
          <a:noFill/>
          <a:ln w="9525">
            <a:noFill/>
            <a:miter lim="800000"/>
            <a:headEnd/>
            <a:tailEnd/>
          </a:ln>
          <a:effectLst/>
        </p:spPr>
        <p:txBody>
          <a:bodyPr>
            <a:spAutoFit/>
          </a:bodyPr>
          <a:lstStyle/>
          <a:p>
            <a:pPr>
              <a:spcBef>
                <a:spcPct val="50000"/>
              </a:spcBef>
            </a:pPr>
            <a:r>
              <a:rPr lang="zh-CN" altLang="en-US" sz="2200" b="1">
                <a:solidFill>
                  <a:srgbClr val="C2228D"/>
                </a:solidFill>
                <a:latin typeface="Times New Roman" pitchFamily="18" charset="0"/>
                <a:ea typeface="微软雅黑" pitchFamily="34" charset="-122"/>
              </a:rPr>
              <a:t>段寄存器</a:t>
            </a:r>
          </a:p>
        </p:txBody>
      </p:sp>
      <p:sp>
        <p:nvSpPr>
          <p:cNvPr id="678920" name="Rectangle 8"/>
          <p:cNvSpPr>
            <a:spLocks noChangeArrowheads="1"/>
          </p:cNvSpPr>
          <p:nvPr/>
        </p:nvSpPr>
        <p:spPr bwMode="auto">
          <a:xfrm>
            <a:off x="857250" y="1585913"/>
            <a:ext cx="1905000" cy="838200"/>
          </a:xfrm>
          <a:prstGeom prst="rect">
            <a:avLst/>
          </a:prstGeom>
          <a:solidFill>
            <a:srgbClr val="DDFCFB"/>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21" name="Rectangle 9"/>
          <p:cNvSpPr>
            <a:spLocks noChangeArrowheads="1"/>
          </p:cNvSpPr>
          <p:nvPr/>
        </p:nvSpPr>
        <p:spPr bwMode="auto">
          <a:xfrm>
            <a:off x="1009650" y="1738313"/>
            <a:ext cx="1905000" cy="838200"/>
          </a:xfrm>
          <a:prstGeom prst="rect">
            <a:avLst/>
          </a:prstGeom>
          <a:solidFill>
            <a:srgbClr val="DDFCFB"/>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22" name="Rectangle 10"/>
          <p:cNvSpPr>
            <a:spLocks noChangeArrowheads="1"/>
          </p:cNvSpPr>
          <p:nvPr/>
        </p:nvSpPr>
        <p:spPr bwMode="auto">
          <a:xfrm>
            <a:off x="1162050" y="1890713"/>
            <a:ext cx="1905000" cy="838200"/>
          </a:xfrm>
          <a:prstGeom prst="rect">
            <a:avLst/>
          </a:prstGeom>
          <a:solidFill>
            <a:srgbClr val="DDFCFB"/>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23" name="Rectangle 11"/>
          <p:cNvSpPr>
            <a:spLocks noChangeArrowheads="1"/>
          </p:cNvSpPr>
          <p:nvPr/>
        </p:nvSpPr>
        <p:spPr bwMode="auto">
          <a:xfrm>
            <a:off x="1314450" y="2043113"/>
            <a:ext cx="1905000" cy="838200"/>
          </a:xfrm>
          <a:prstGeom prst="rect">
            <a:avLst/>
          </a:prstGeom>
          <a:solidFill>
            <a:srgbClr val="DDFCFB"/>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24" name="Rectangle 12"/>
          <p:cNvSpPr>
            <a:spLocks noChangeArrowheads="1"/>
          </p:cNvSpPr>
          <p:nvPr/>
        </p:nvSpPr>
        <p:spPr bwMode="auto">
          <a:xfrm>
            <a:off x="1466850" y="2195513"/>
            <a:ext cx="1905000" cy="838200"/>
          </a:xfrm>
          <a:prstGeom prst="rect">
            <a:avLst/>
          </a:prstGeom>
          <a:solidFill>
            <a:srgbClr val="DDFCFB"/>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25" name="Text Box 13"/>
          <p:cNvSpPr txBox="1">
            <a:spLocks noChangeArrowheads="1"/>
          </p:cNvSpPr>
          <p:nvPr/>
        </p:nvSpPr>
        <p:spPr bwMode="auto">
          <a:xfrm>
            <a:off x="142875" y="1579563"/>
            <a:ext cx="685800" cy="427037"/>
          </a:xfrm>
          <a:prstGeom prst="rect">
            <a:avLst/>
          </a:prstGeom>
          <a:noFill/>
          <a:ln w="9525">
            <a:noFill/>
            <a:miter lim="800000"/>
            <a:headEnd/>
            <a:tailEnd/>
          </a:ln>
        </p:spPr>
        <p:txBody>
          <a:bodyPr>
            <a:spAutoFit/>
          </a:bodyPr>
          <a:lstStyle/>
          <a:p>
            <a:pPr>
              <a:spcBef>
                <a:spcPct val="50000"/>
              </a:spcBef>
            </a:pPr>
            <a:r>
              <a:rPr lang="en-US" altLang="zh-CN" sz="2200" b="1">
                <a:latin typeface="微软雅黑" pitchFamily="34" charset="-122"/>
                <a:ea typeface="微软雅黑" pitchFamily="34" charset="-122"/>
              </a:rPr>
              <a:t>SS</a:t>
            </a:r>
          </a:p>
        </p:txBody>
      </p:sp>
      <p:sp>
        <p:nvSpPr>
          <p:cNvPr id="678926" name="Text Box 14"/>
          <p:cNvSpPr txBox="1">
            <a:spLocks noChangeArrowheads="1"/>
          </p:cNvSpPr>
          <p:nvPr/>
        </p:nvSpPr>
        <p:spPr bwMode="auto">
          <a:xfrm>
            <a:off x="781050" y="2652713"/>
            <a:ext cx="685800" cy="427037"/>
          </a:xfrm>
          <a:prstGeom prst="rect">
            <a:avLst/>
          </a:prstGeom>
          <a:noFill/>
          <a:ln w="9525">
            <a:noFill/>
            <a:miter lim="800000"/>
            <a:headEnd/>
            <a:tailEnd/>
          </a:ln>
        </p:spPr>
        <p:txBody>
          <a:bodyPr>
            <a:spAutoFit/>
          </a:bodyPr>
          <a:lstStyle/>
          <a:p>
            <a:pPr>
              <a:spcBef>
                <a:spcPct val="50000"/>
              </a:spcBef>
            </a:pPr>
            <a:r>
              <a:rPr lang="en-US" altLang="zh-CN" sz="2200" b="1">
                <a:latin typeface="微软雅黑" pitchFamily="34" charset="-122"/>
                <a:ea typeface="微软雅黑" pitchFamily="34" charset="-122"/>
              </a:rPr>
              <a:t>CS</a:t>
            </a:r>
          </a:p>
        </p:txBody>
      </p:sp>
      <p:sp>
        <p:nvSpPr>
          <p:cNvPr id="607247" name="Text Box 15"/>
          <p:cNvSpPr txBox="1">
            <a:spLocks noChangeArrowheads="1"/>
          </p:cNvSpPr>
          <p:nvPr/>
        </p:nvSpPr>
        <p:spPr bwMode="auto">
          <a:xfrm>
            <a:off x="1771650" y="2271713"/>
            <a:ext cx="1447800" cy="427037"/>
          </a:xfrm>
          <a:prstGeom prst="rect">
            <a:avLst/>
          </a:prstGeom>
          <a:noFill/>
          <a:ln w="9525">
            <a:noFill/>
            <a:miter lim="800000"/>
            <a:headEnd/>
            <a:tailEnd/>
          </a:ln>
          <a:effectLst/>
        </p:spPr>
        <p:txBody>
          <a:bodyPr>
            <a:spAutoFit/>
          </a:bodyPr>
          <a:lstStyle/>
          <a:p>
            <a:pPr>
              <a:spcBef>
                <a:spcPct val="50000"/>
              </a:spcBef>
            </a:pPr>
            <a:r>
              <a:rPr lang="zh-CN" altLang="en-US" sz="2200" b="1">
                <a:solidFill>
                  <a:srgbClr val="0000FF"/>
                </a:solidFill>
                <a:latin typeface="Times New Roman" pitchFamily="18" charset="0"/>
                <a:ea typeface="微软雅黑" pitchFamily="34" charset="-122"/>
              </a:rPr>
              <a:t>段选择符</a:t>
            </a:r>
          </a:p>
        </p:txBody>
      </p:sp>
      <p:sp>
        <p:nvSpPr>
          <p:cNvPr id="607248" name="Text Box 16"/>
          <p:cNvSpPr txBox="1">
            <a:spLocks noChangeArrowheads="1"/>
          </p:cNvSpPr>
          <p:nvPr/>
        </p:nvSpPr>
        <p:spPr bwMode="auto">
          <a:xfrm>
            <a:off x="704850" y="3609975"/>
            <a:ext cx="2705100" cy="427038"/>
          </a:xfrm>
          <a:prstGeom prst="rect">
            <a:avLst/>
          </a:prstGeom>
          <a:noFill/>
          <a:ln w="9525">
            <a:noFill/>
            <a:miter lim="800000"/>
            <a:headEnd/>
            <a:tailEnd/>
          </a:ln>
          <a:effectLst/>
        </p:spPr>
        <p:txBody>
          <a:bodyPr>
            <a:spAutoFit/>
          </a:bodyPr>
          <a:lstStyle/>
          <a:p>
            <a:pPr>
              <a:spcBef>
                <a:spcPct val="50000"/>
              </a:spcBef>
            </a:pPr>
            <a:r>
              <a:rPr lang="zh-CN" altLang="en-US" sz="2200" b="1">
                <a:solidFill>
                  <a:srgbClr val="C2228D"/>
                </a:solidFill>
                <a:latin typeface="微软雅黑" pitchFamily="34" charset="-122"/>
                <a:ea typeface="微软雅黑" pitchFamily="34" charset="-122"/>
              </a:rPr>
              <a:t>段表项(段描述符 )</a:t>
            </a:r>
          </a:p>
        </p:txBody>
      </p:sp>
      <p:grpSp>
        <p:nvGrpSpPr>
          <p:cNvPr id="2" name="Group 17"/>
          <p:cNvGrpSpPr>
            <a:grpSpLocks/>
          </p:cNvGrpSpPr>
          <p:nvPr/>
        </p:nvGrpSpPr>
        <p:grpSpPr bwMode="auto">
          <a:xfrm>
            <a:off x="400050" y="3033713"/>
            <a:ext cx="1905000" cy="3165475"/>
            <a:chOff x="288" y="1920"/>
            <a:chExt cx="1200" cy="2031"/>
          </a:xfrm>
        </p:grpSpPr>
        <p:sp>
          <p:nvSpPr>
            <p:cNvPr id="678930" name="Line 18"/>
            <p:cNvSpPr>
              <a:spLocks noChangeShapeType="1"/>
            </p:cNvSpPr>
            <p:nvPr/>
          </p:nvSpPr>
          <p:spPr bwMode="auto">
            <a:xfrm>
              <a:off x="1488" y="1920"/>
              <a:ext cx="0" cy="336"/>
            </a:xfrm>
            <a:prstGeom prst="line">
              <a:avLst/>
            </a:prstGeom>
            <a:noFill/>
            <a:ln w="28575">
              <a:solidFill>
                <a:schemeClr val="accent2"/>
              </a:solidFill>
              <a:round/>
              <a:headEnd/>
              <a:tailEnd/>
            </a:ln>
          </p:spPr>
          <p:txBody>
            <a:bodyPr/>
            <a:lstStyle/>
            <a:p>
              <a:endParaRPr lang="zh-CN" altLang="en-US"/>
            </a:p>
          </p:txBody>
        </p:sp>
        <p:sp>
          <p:nvSpPr>
            <p:cNvPr id="678931" name="Line 19"/>
            <p:cNvSpPr>
              <a:spLocks noChangeShapeType="1"/>
            </p:cNvSpPr>
            <p:nvPr/>
          </p:nvSpPr>
          <p:spPr bwMode="auto">
            <a:xfrm>
              <a:off x="288" y="2247"/>
              <a:ext cx="1200" cy="0"/>
            </a:xfrm>
            <a:prstGeom prst="line">
              <a:avLst/>
            </a:prstGeom>
            <a:noFill/>
            <a:ln w="28575">
              <a:solidFill>
                <a:schemeClr val="accent2"/>
              </a:solidFill>
              <a:round/>
              <a:headEnd/>
              <a:tailEnd/>
            </a:ln>
          </p:spPr>
          <p:txBody>
            <a:bodyPr/>
            <a:lstStyle/>
            <a:p>
              <a:endParaRPr lang="zh-CN" altLang="en-US"/>
            </a:p>
          </p:txBody>
        </p:sp>
        <p:sp>
          <p:nvSpPr>
            <p:cNvPr id="678932" name="Line 20"/>
            <p:cNvSpPr>
              <a:spLocks noChangeShapeType="1"/>
            </p:cNvSpPr>
            <p:nvPr/>
          </p:nvSpPr>
          <p:spPr bwMode="auto">
            <a:xfrm>
              <a:off x="306" y="2256"/>
              <a:ext cx="0" cy="1695"/>
            </a:xfrm>
            <a:prstGeom prst="line">
              <a:avLst/>
            </a:prstGeom>
            <a:noFill/>
            <a:ln w="28575">
              <a:solidFill>
                <a:schemeClr val="accent2"/>
              </a:solidFill>
              <a:round/>
              <a:headEnd/>
              <a:tailEnd/>
            </a:ln>
          </p:spPr>
          <p:txBody>
            <a:bodyPr/>
            <a:lstStyle/>
            <a:p>
              <a:endParaRPr lang="zh-CN" altLang="en-US"/>
            </a:p>
          </p:txBody>
        </p:sp>
        <p:sp>
          <p:nvSpPr>
            <p:cNvPr id="678933" name="Line 21"/>
            <p:cNvSpPr>
              <a:spLocks noChangeShapeType="1"/>
            </p:cNvSpPr>
            <p:nvPr/>
          </p:nvSpPr>
          <p:spPr bwMode="auto">
            <a:xfrm>
              <a:off x="306" y="3951"/>
              <a:ext cx="774" cy="0"/>
            </a:xfrm>
            <a:prstGeom prst="line">
              <a:avLst/>
            </a:prstGeom>
            <a:noFill/>
            <a:ln w="28575">
              <a:solidFill>
                <a:schemeClr val="accent2"/>
              </a:solidFill>
              <a:round/>
              <a:headEnd/>
              <a:tailEnd type="triangle" w="med" len="med"/>
            </a:ln>
          </p:spPr>
          <p:txBody>
            <a:bodyPr/>
            <a:lstStyle/>
            <a:p>
              <a:endParaRPr lang="zh-CN" altLang="en-US"/>
            </a:p>
          </p:txBody>
        </p:sp>
      </p:grpSp>
      <p:sp>
        <p:nvSpPr>
          <p:cNvPr id="678934" name="Rectangle 22"/>
          <p:cNvSpPr>
            <a:spLocks noChangeArrowheads="1"/>
          </p:cNvSpPr>
          <p:nvPr/>
        </p:nvSpPr>
        <p:spPr bwMode="auto">
          <a:xfrm>
            <a:off x="895350" y="4071938"/>
            <a:ext cx="1905000" cy="1165225"/>
          </a:xfrm>
          <a:prstGeom prst="rect">
            <a:avLst/>
          </a:prstGeom>
          <a:no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35" name="Rectangle 23"/>
          <p:cNvSpPr>
            <a:spLocks noChangeArrowheads="1"/>
          </p:cNvSpPr>
          <p:nvPr/>
        </p:nvSpPr>
        <p:spPr bwMode="auto">
          <a:xfrm>
            <a:off x="1047750" y="4283075"/>
            <a:ext cx="1905000" cy="1165225"/>
          </a:xfrm>
          <a:prstGeom prst="rect">
            <a:avLst/>
          </a:prstGeom>
          <a:solidFill>
            <a:srgbClr val="DDFCFB"/>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36" name="Rectangle 24"/>
          <p:cNvSpPr>
            <a:spLocks noChangeArrowheads="1"/>
          </p:cNvSpPr>
          <p:nvPr/>
        </p:nvSpPr>
        <p:spPr bwMode="auto">
          <a:xfrm>
            <a:off x="1200150" y="4495800"/>
            <a:ext cx="1905000" cy="1163638"/>
          </a:xfrm>
          <a:prstGeom prst="rect">
            <a:avLst/>
          </a:prstGeom>
          <a:solidFill>
            <a:srgbClr val="DDFCFB"/>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37" name="Rectangle 25"/>
          <p:cNvSpPr>
            <a:spLocks noChangeArrowheads="1"/>
          </p:cNvSpPr>
          <p:nvPr/>
        </p:nvSpPr>
        <p:spPr bwMode="auto">
          <a:xfrm>
            <a:off x="1352550" y="4706938"/>
            <a:ext cx="1905000" cy="1165225"/>
          </a:xfrm>
          <a:prstGeom prst="rect">
            <a:avLst/>
          </a:prstGeom>
          <a:solidFill>
            <a:srgbClr val="DDFCFB"/>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38" name="Rectangle 26"/>
          <p:cNvSpPr>
            <a:spLocks noChangeArrowheads="1"/>
          </p:cNvSpPr>
          <p:nvPr/>
        </p:nvSpPr>
        <p:spPr bwMode="auto">
          <a:xfrm>
            <a:off x="1504950" y="4919663"/>
            <a:ext cx="1905000" cy="1163637"/>
          </a:xfrm>
          <a:prstGeom prst="rect">
            <a:avLst/>
          </a:prstGeom>
          <a:solidFill>
            <a:srgbClr val="DDFCFB"/>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39" name="Rectangle 27"/>
          <p:cNvSpPr>
            <a:spLocks noChangeArrowheads="1"/>
          </p:cNvSpPr>
          <p:nvPr/>
        </p:nvSpPr>
        <p:spPr bwMode="auto">
          <a:xfrm>
            <a:off x="1657350" y="5149850"/>
            <a:ext cx="1905000" cy="1165225"/>
          </a:xfrm>
          <a:prstGeom prst="rect">
            <a:avLst/>
          </a:prstGeom>
          <a:solidFill>
            <a:srgbClr val="DDFCFB"/>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40" name="Line 28"/>
          <p:cNvSpPr>
            <a:spLocks noChangeShapeType="1"/>
          </p:cNvSpPr>
          <p:nvPr/>
        </p:nvSpPr>
        <p:spPr bwMode="auto">
          <a:xfrm>
            <a:off x="1657350" y="5532438"/>
            <a:ext cx="1905000" cy="0"/>
          </a:xfrm>
          <a:prstGeom prst="line">
            <a:avLst/>
          </a:prstGeom>
          <a:noFill/>
          <a:ln w="9525">
            <a:solidFill>
              <a:schemeClr val="tx1"/>
            </a:solidFill>
            <a:round/>
            <a:headEnd/>
            <a:tailEnd/>
          </a:ln>
        </p:spPr>
        <p:txBody>
          <a:bodyPr/>
          <a:lstStyle/>
          <a:p>
            <a:endParaRPr lang="zh-CN" altLang="en-US"/>
          </a:p>
        </p:txBody>
      </p:sp>
      <p:sp>
        <p:nvSpPr>
          <p:cNvPr id="678941" name="Line 29"/>
          <p:cNvSpPr>
            <a:spLocks noChangeShapeType="1"/>
          </p:cNvSpPr>
          <p:nvPr/>
        </p:nvSpPr>
        <p:spPr bwMode="auto">
          <a:xfrm>
            <a:off x="1666875" y="5899150"/>
            <a:ext cx="1905000" cy="0"/>
          </a:xfrm>
          <a:prstGeom prst="line">
            <a:avLst/>
          </a:prstGeom>
          <a:noFill/>
          <a:ln w="9525">
            <a:solidFill>
              <a:schemeClr val="tx1"/>
            </a:solidFill>
            <a:round/>
            <a:headEnd/>
            <a:tailEnd/>
          </a:ln>
        </p:spPr>
        <p:txBody>
          <a:bodyPr/>
          <a:lstStyle/>
          <a:p>
            <a:endParaRPr lang="zh-CN" altLang="en-US"/>
          </a:p>
        </p:txBody>
      </p:sp>
      <p:sp>
        <p:nvSpPr>
          <p:cNvPr id="607262" name="Text Box 30"/>
          <p:cNvSpPr txBox="1">
            <a:spLocks noChangeArrowheads="1"/>
          </p:cNvSpPr>
          <p:nvPr/>
        </p:nvSpPr>
        <p:spPr bwMode="auto">
          <a:xfrm>
            <a:off x="2085975" y="5135563"/>
            <a:ext cx="148590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00FF"/>
                </a:solidFill>
                <a:latin typeface="Times New Roman" pitchFamily="18" charset="0"/>
                <a:ea typeface="微软雅黑" pitchFamily="34" charset="-122"/>
              </a:rPr>
              <a:t>存取权限</a:t>
            </a:r>
          </a:p>
        </p:txBody>
      </p:sp>
      <p:sp>
        <p:nvSpPr>
          <p:cNvPr id="607263" name="Text Box 31"/>
          <p:cNvSpPr txBox="1">
            <a:spLocks noChangeArrowheads="1"/>
          </p:cNvSpPr>
          <p:nvPr/>
        </p:nvSpPr>
        <p:spPr bwMode="auto">
          <a:xfrm>
            <a:off x="2095500" y="5516563"/>
            <a:ext cx="1147763"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00FF"/>
                </a:solidFill>
                <a:latin typeface="Times New Roman" pitchFamily="18" charset="0"/>
                <a:ea typeface="微软雅黑" pitchFamily="34" charset="-122"/>
              </a:rPr>
              <a:t>段限</a:t>
            </a:r>
          </a:p>
        </p:txBody>
      </p:sp>
      <p:sp>
        <p:nvSpPr>
          <p:cNvPr id="607264" name="Text Box 32"/>
          <p:cNvSpPr txBox="1">
            <a:spLocks noChangeArrowheads="1"/>
          </p:cNvSpPr>
          <p:nvPr/>
        </p:nvSpPr>
        <p:spPr bwMode="auto">
          <a:xfrm>
            <a:off x="2090738" y="5926138"/>
            <a:ext cx="1138237"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00FF"/>
                </a:solidFill>
                <a:latin typeface="Times New Roman" pitchFamily="18" charset="0"/>
                <a:ea typeface="微软雅黑" pitchFamily="34" charset="-122"/>
              </a:rPr>
              <a:t>段基址</a:t>
            </a:r>
          </a:p>
        </p:txBody>
      </p:sp>
      <p:sp>
        <p:nvSpPr>
          <p:cNvPr id="678945" name="Text Box 33" descr="新闻纸"/>
          <p:cNvSpPr txBox="1">
            <a:spLocks noChangeArrowheads="1"/>
          </p:cNvSpPr>
          <p:nvPr/>
        </p:nvSpPr>
        <p:spPr bwMode="auto">
          <a:xfrm>
            <a:off x="4573588" y="1033463"/>
            <a:ext cx="1770062" cy="436562"/>
          </a:xfrm>
          <a:prstGeom prst="rect">
            <a:avLst/>
          </a:prstGeom>
          <a:blipFill dpi="0" rotWithShape="0">
            <a:blip r:embed="rId2"/>
            <a:srcRect/>
            <a:tile tx="0" ty="0" sx="100000" sy="100000" flip="none" algn="tl"/>
          </a:blipFill>
          <a:ln w="9525">
            <a:solidFill>
              <a:schemeClr val="tx1"/>
            </a:solidFill>
            <a:miter lim="800000"/>
            <a:headEnd/>
            <a:tailEnd/>
          </a:ln>
        </p:spPr>
        <p:txBody>
          <a:bodyPr>
            <a:spAutoFit/>
          </a:bodyPr>
          <a:lstStyle/>
          <a:p>
            <a:pPr>
              <a:spcBef>
                <a:spcPct val="50000"/>
              </a:spcBef>
            </a:pPr>
            <a:r>
              <a:rPr lang="zh-CN" altLang="en-US" sz="2200" b="1">
                <a:solidFill>
                  <a:srgbClr val="009900"/>
                </a:solidFill>
                <a:latin typeface="Times New Roman" pitchFamily="18" charset="0"/>
                <a:ea typeface="微软雅黑" pitchFamily="34" charset="-122"/>
              </a:rPr>
              <a:t>基址寄存器</a:t>
            </a:r>
          </a:p>
        </p:txBody>
      </p:sp>
      <p:sp>
        <p:nvSpPr>
          <p:cNvPr id="678946" name="Text Box 34" descr="粉色砂纸"/>
          <p:cNvSpPr txBox="1">
            <a:spLocks noChangeArrowheads="1"/>
          </p:cNvSpPr>
          <p:nvPr/>
        </p:nvSpPr>
        <p:spPr bwMode="auto">
          <a:xfrm>
            <a:off x="4573588" y="1638300"/>
            <a:ext cx="1770062" cy="436563"/>
          </a:xfrm>
          <a:prstGeom prst="rect">
            <a:avLst/>
          </a:prstGeom>
          <a:blipFill dpi="0" rotWithShape="0">
            <a:blip r:embed="rId3"/>
            <a:srcRect/>
            <a:tile tx="0" ty="0" sx="100000" sy="100000" flip="none" algn="tl"/>
          </a:blipFill>
          <a:ln w="9525">
            <a:solidFill>
              <a:schemeClr val="tx1"/>
            </a:solidFill>
            <a:miter lim="800000"/>
            <a:headEnd/>
            <a:tailEnd/>
          </a:ln>
        </p:spPr>
        <p:txBody>
          <a:bodyPr>
            <a:spAutoFit/>
          </a:bodyPr>
          <a:lstStyle/>
          <a:p>
            <a:pPr>
              <a:spcBef>
                <a:spcPct val="50000"/>
              </a:spcBef>
            </a:pPr>
            <a:r>
              <a:rPr lang="zh-CN" altLang="en-US" sz="2200" b="1">
                <a:solidFill>
                  <a:srgbClr val="009900"/>
                </a:solidFill>
                <a:latin typeface="Times New Roman" pitchFamily="18" charset="0"/>
                <a:ea typeface="微软雅黑" pitchFamily="34" charset="-122"/>
              </a:rPr>
              <a:t>变址寄存器</a:t>
            </a:r>
          </a:p>
        </p:txBody>
      </p:sp>
      <p:sp>
        <p:nvSpPr>
          <p:cNvPr id="678947" name="Text Box 35" descr="粉色砂纸"/>
          <p:cNvSpPr txBox="1">
            <a:spLocks noChangeArrowheads="1"/>
          </p:cNvSpPr>
          <p:nvPr/>
        </p:nvSpPr>
        <p:spPr bwMode="auto">
          <a:xfrm>
            <a:off x="4730750" y="2943225"/>
            <a:ext cx="1481138" cy="641350"/>
          </a:xfrm>
          <a:prstGeom prst="rect">
            <a:avLst/>
          </a:prstGeom>
          <a:blipFill dpi="0" rotWithShape="0">
            <a:blip r:embed="rId3"/>
            <a:srcRect/>
            <a:tile tx="0" ty="0" sx="100000" sy="100000" flip="none" algn="tl"/>
          </a:blipFill>
          <a:ln w="9525">
            <a:solidFill>
              <a:schemeClr val="tx1"/>
            </a:solidFill>
            <a:miter lim="800000"/>
            <a:headEnd/>
            <a:tailEnd/>
          </a:ln>
        </p:spPr>
        <p:txBody>
          <a:bodyPr tIns="10800" bIns="10800">
            <a:spAutoFit/>
          </a:bodyPr>
          <a:lstStyle/>
          <a:p>
            <a:pPr algn="ctr">
              <a:spcBef>
                <a:spcPct val="50000"/>
              </a:spcBef>
            </a:pPr>
            <a:r>
              <a:rPr lang="zh-CN" altLang="en-US" sz="2000" b="1">
                <a:solidFill>
                  <a:srgbClr val="009900"/>
                </a:solidFill>
                <a:latin typeface="微软雅黑" pitchFamily="34" charset="-122"/>
                <a:ea typeface="微软雅黑" pitchFamily="34" charset="-122"/>
              </a:rPr>
              <a:t>比例因子1/2/4/8</a:t>
            </a:r>
          </a:p>
        </p:txBody>
      </p:sp>
      <p:sp>
        <p:nvSpPr>
          <p:cNvPr id="678948" name="Text Box 36" descr="花束"/>
          <p:cNvSpPr txBox="1">
            <a:spLocks noChangeArrowheads="1"/>
          </p:cNvSpPr>
          <p:nvPr/>
        </p:nvSpPr>
        <p:spPr bwMode="auto">
          <a:xfrm>
            <a:off x="4730750" y="3919538"/>
            <a:ext cx="1481138" cy="711200"/>
          </a:xfrm>
          <a:prstGeom prst="rect">
            <a:avLst/>
          </a:prstGeom>
          <a:blipFill dpi="0" rotWithShape="0">
            <a:blip r:embed="rId4"/>
            <a:srcRect/>
            <a:tile tx="0" ty="0" sx="100000" sy="100000" flip="none" algn="tl"/>
          </a:blipFill>
          <a:ln w="9525">
            <a:solidFill>
              <a:schemeClr val="tx1"/>
            </a:solidFill>
            <a:miter lim="800000"/>
            <a:headEnd/>
            <a:tailEnd/>
          </a:ln>
        </p:spPr>
        <p:txBody>
          <a:bodyPr>
            <a:spAutoFit/>
          </a:bodyPr>
          <a:lstStyle/>
          <a:p>
            <a:pPr algn="ctr">
              <a:spcBef>
                <a:spcPct val="50000"/>
              </a:spcBef>
            </a:pPr>
            <a:r>
              <a:rPr lang="zh-CN" altLang="en-US" sz="2000" b="1">
                <a:solidFill>
                  <a:schemeClr val="tx2"/>
                </a:solidFill>
                <a:latin typeface="微软雅黑" pitchFamily="34" charset="-122"/>
                <a:ea typeface="微软雅黑" pitchFamily="34" charset="-122"/>
              </a:rPr>
              <a:t>偏移量8/16/32位</a:t>
            </a:r>
          </a:p>
        </p:txBody>
      </p:sp>
      <p:sp>
        <p:nvSpPr>
          <p:cNvPr id="678949" name="Oval 37"/>
          <p:cNvSpPr>
            <a:spLocks noChangeArrowheads="1"/>
          </p:cNvSpPr>
          <p:nvPr/>
        </p:nvSpPr>
        <p:spPr bwMode="auto">
          <a:xfrm>
            <a:off x="5291138" y="2395538"/>
            <a:ext cx="385762" cy="323850"/>
          </a:xfrm>
          <a:prstGeom prst="ellipse">
            <a:avLst/>
          </a:prstGeom>
          <a:solidFill>
            <a:schemeClr val="hlink"/>
          </a:solidFill>
          <a:ln w="9525">
            <a:solidFill>
              <a:schemeClr val="tx1"/>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50" name="Text Box 38"/>
          <p:cNvSpPr txBox="1">
            <a:spLocks noChangeArrowheads="1"/>
          </p:cNvSpPr>
          <p:nvPr/>
        </p:nvSpPr>
        <p:spPr bwMode="auto">
          <a:xfrm>
            <a:off x="5305425" y="2305050"/>
            <a:ext cx="276225" cy="457200"/>
          </a:xfrm>
          <a:prstGeom prst="rect">
            <a:avLst/>
          </a:prstGeom>
          <a:noFill/>
          <a:ln w="9525">
            <a:noFill/>
            <a:miter lim="800000"/>
            <a:headEnd/>
            <a:tailEnd/>
          </a:ln>
        </p:spPr>
        <p:txBody>
          <a:bodyPr>
            <a:spAutoFit/>
          </a:bodyPr>
          <a:lstStyle/>
          <a:p>
            <a:pPr>
              <a:spcBef>
                <a:spcPct val="50000"/>
              </a:spcBef>
            </a:pPr>
            <a:r>
              <a:rPr lang="en-US" altLang="zh-CN" sz="2400" b="1">
                <a:ea typeface="宋体" pitchFamily="2" charset="-122"/>
                <a:cs typeface="Arial" pitchFamily="34" charset="0"/>
              </a:rPr>
              <a:t>x</a:t>
            </a:r>
          </a:p>
        </p:txBody>
      </p:sp>
      <p:sp>
        <p:nvSpPr>
          <p:cNvPr id="678951" name="Oval 39"/>
          <p:cNvSpPr>
            <a:spLocks noChangeArrowheads="1"/>
          </p:cNvSpPr>
          <p:nvPr/>
        </p:nvSpPr>
        <p:spPr bwMode="auto">
          <a:xfrm>
            <a:off x="3976688" y="4214813"/>
            <a:ext cx="385762" cy="323850"/>
          </a:xfrm>
          <a:prstGeom prst="ellipse">
            <a:avLst/>
          </a:prstGeom>
          <a:solidFill>
            <a:schemeClr val="hlink"/>
          </a:solidFill>
          <a:ln w="9525">
            <a:solidFill>
              <a:schemeClr val="tx1"/>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52" name="Text Box 40"/>
          <p:cNvSpPr txBox="1">
            <a:spLocks noChangeArrowheads="1"/>
          </p:cNvSpPr>
          <p:nvPr/>
        </p:nvSpPr>
        <p:spPr bwMode="auto">
          <a:xfrm>
            <a:off x="3992563" y="4152900"/>
            <a:ext cx="342900" cy="457200"/>
          </a:xfrm>
          <a:prstGeom prst="rect">
            <a:avLst/>
          </a:prstGeom>
          <a:noFill/>
          <a:ln w="9525">
            <a:noFill/>
            <a:miter lim="800000"/>
            <a:headEnd/>
            <a:tailEnd/>
          </a:ln>
        </p:spPr>
        <p:txBody>
          <a:bodyPr>
            <a:spAutoFit/>
          </a:bodyPr>
          <a:lstStyle/>
          <a:p>
            <a:pPr>
              <a:spcBef>
                <a:spcPct val="50000"/>
              </a:spcBef>
            </a:pPr>
            <a:r>
              <a:rPr lang="zh-CN" altLang="en-US" sz="2400" b="1">
                <a:ea typeface="宋体" pitchFamily="2" charset="-122"/>
                <a:cs typeface="Arial" pitchFamily="34" charset="0"/>
              </a:rPr>
              <a:t>+</a:t>
            </a:r>
          </a:p>
        </p:txBody>
      </p:sp>
      <p:grpSp>
        <p:nvGrpSpPr>
          <p:cNvPr id="3" name="Group 41"/>
          <p:cNvGrpSpPr>
            <a:grpSpLocks/>
          </p:cNvGrpSpPr>
          <p:nvPr/>
        </p:nvGrpSpPr>
        <p:grpSpPr bwMode="auto">
          <a:xfrm>
            <a:off x="3606800" y="1247775"/>
            <a:ext cx="1846263" cy="3106738"/>
            <a:chOff x="2317" y="795"/>
            <a:chExt cx="1163" cy="1957"/>
          </a:xfrm>
        </p:grpSpPr>
        <p:sp>
          <p:nvSpPr>
            <p:cNvPr id="678954" name="Line 42"/>
            <p:cNvSpPr>
              <a:spLocks noChangeShapeType="1"/>
            </p:cNvSpPr>
            <p:nvPr/>
          </p:nvSpPr>
          <p:spPr bwMode="auto">
            <a:xfrm>
              <a:off x="3474" y="1338"/>
              <a:ext cx="0" cy="180"/>
            </a:xfrm>
            <a:prstGeom prst="line">
              <a:avLst/>
            </a:prstGeom>
            <a:noFill/>
            <a:ln w="28575">
              <a:solidFill>
                <a:srgbClr val="A50021"/>
              </a:solidFill>
              <a:round/>
              <a:headEnd/>
              <a:tailEnd type="triangle" w="med" len="med"/>
            </a:ln>
          </p:spPr>
          <p:txBody>
            <a:bodyPr/>
            <a:lstStyle/>
            <a:p>
              <a:endParaRPr lang="zh-CN" altLang="en-US"/>
            </a:p>
          </p:txBody>
        </p:sp>
        <p:sp>
          <p:nvSpPr>
            <p:cNvPr id="678955" name="Line 43"/>
            <p:cNvSpPr>
              <a:spLocks noChangeShapeType="1"/>
            </p:cNvSpPr>
            <p:nvPr/>
          </p:nvSpPr>
          <p:spPr bwMode="auto">
            <a:xfrm>
              <a:off x="3480" y="1695"/>
              <a:ext cx="0" cy="180"/>
            </a:xfrm>
            <a:prstGeom prst="line">
              <a:avLst/>
            </a:prstGeom>
            <a:noFill/>
            <a:ln w="28575">
              <a:solidFill>
                <a:srgbClr val="A50021"/>
              </a:solidFill>
              <a:round/>
              <a:headEnd type="triangle" w="med" len="med"/>
              <a:tailEnd/>
            </a:ln>
          </p:spPr>
          <p:txBody>
            <a:bodyPr/>
            <a:lstStyle/>
            <a:p>
              <a:endParaRPr lang="zh-CN" altLang="en-US"/>
            </a:p>
          </p:txBody>
        </p:sp>
        <p:grpSp>
          <p:nvGrpSpPr>
            <p:cNvPr id="4" name="Group 44"/>
            <p:cNvGrpSpPr>
              <a:grpSpLocks/>
            </p:cNvGrpSpPr>
            <p:nvPr/>
          </p:nvGrpSpPr>
          <p:grpSpPr bwMode="auto">
            <a:xfrm>
              <a:off x="2317" y="795"/>
              <a:ext cx="1001" cy="1957"/>
              <a:chOff x="2317" y="795"/>
              <a:chExt cx="1001" cy="1957"/>
            </a:xfrm>
          </p:grpSpPr>
          <p:sp>
            <p:nvSpPr>
              <p:cNvPr id="678957" name="Line 45"/>
              <p:cNvSpPr>
                <a:spLocks noChangeShapeType="1"/>
              </p:cNvSpPr>
              <p:nvPr/>
            </p:nvSpPr>
            <p:spPr bwMode="auto">
              <a:xfrm flipH="1">
                <a:off x="2326" y="795"/>
                <a:ext cx="591" cy="0"/>
              </a:xfrm>
              <a:prstGeom prst="line">
                <a:avLst/>
              </a:prstGeom>
              <a:noFill/>
              <a:ln w="28575">
                <a:solidFill>
                  <a:srgbClr val="A50021"/>
                </a:solidFill>
                <a:round/>
                <a:headEnd/>
                <a:tailEnd/>
              </a:ln>
            </p:spPr>
            <p:txBody>
              <a:bodyPr/>
              <a:lstStyle/>
              <a:p>
                <a:endParaRPr lang="zh-CN" altLang="en-US"/>
              </a:p>
            </p:txBody>
          </p:sp>
          <p:sp>
            <p:nvSpPr>
              <p:cNvPr id="678958" name="Line 46"/>
              <p:cNvSpPr>
                <a:spLocks noChangeShapeType="1"/>
              </p:cNvSpPr>
              <p:nvPr/>
            </p:nvSpPr>
            <p:spPr bwMode="auto">
              <a:xfrm>
                <a:off x="2326" y="795"/>
                <a:ext cx="0" cy="1957"/>
              </a:xfrm>
              <a:prstGeom prst="line">
                <a:avLst/>
              </a:prstGeom>
              <a:noFill/>
              <a:ln w="28575">
                <a:solidFill>
                  <a:srgbClr val="A50021"/>
                </a:solidFill>
                <a:round/>
                <a:headEnd/>
                <a:tailEnd/>
              </a:ln>
            </p:spPr>
            <p:txBody>
              <a:bodyPr/>
              <a:lstStyle/>
              <a:p>
                <a:endParaRPr lang="zh-CN" altLang="en-US"/>
              </a:p>
            </p:txBody>
          </p:sp>
          <p:sp>
            <p:nvSpPr>
              <p:cNvPr id="678959" name="Line 47"/>
              <p:cNvSpPr>
                <a:spLocks noChangeShapeType="1"/>
              </p:cNvSpPr>
              <p:nvPr/>
            </p:nvSpPr>
            <p:spPr bwMode="auto">
              <a:xfrm flipH="1">
                <a:off x="2661" y="1614"/>
                <a:ext cx="657" cy="0"/>
              </a:xfrm>
              <a:prstGeom prst="line">
                <a:avLst/>
              </a:prstGeom>
              <a:noFill/>
              <a:ln w="28575">
                <a:solidFill>
                  <a:srgbClr val="A50021"/>
                </a:solidFill>
                <a:round/>
                <a:headEnd/>
                <a:tailEnd/>
              </a:ln>
            </p:spPr>
            <p:txBody>
              <a:bodyPr/>
              <a:lstStyle/>
              <a:p>
                <a:endParaRPr lang="zh-CN" altLang="en-US"/>
              </a:p>
            </p:txBody>
          </p:sp>
          <p:sp>
            <p:nvSpPr>
              <p:cNvPr id="678960" name="Line 48"/>
              <p:cNvSpPr>
                <a:spLocks noChangeShapeType="1"/>
              </p:cNvSpPr>
              <p:nvPr/>
            </p:nvSpPr>
            <p:spPr bwMode="auto">
              <a:xfrm flipH="1">
                <a:off x="2776" y="2752"/>
                <a:ext cx="240" cy="0"/>
              </a:xfrm>
              <a:prstGeom prst="line">
                <a:avLst/>
              </a:prstGeom>
              <a:noFill/>
              <a:ln w="28575">
                <a:solidFill>
                  <a:srgbClr val="A50021"/>
                </a:solidFill>
                <a:round/>
                <a:headEnd/>
                <a:tailEnd type="triangle" w="med" len="med"/>
              </a:ln>
            </p:spPr>
            <p:txBody>
              <a:bodyPr/>
              <a:lstStyle/>
              <a:p>
                <a:endParaRPr lang="zh-CN" altLang="en-US"/>
              </a:p>
            </p:txBody>
          </p:sp>
          <p:sp>
            <p:nvSpPr>
              <p:cNvPr id="678961" name="Line 49"/>
              <p:cNvSpPr>
                <a:spLocks noChangeShapeType="1"/>
              </p:cNvSpPr>
              <p:nvPr/>
            </p:nvSpPr>
            <p:spPr bwMode="auto">
              <a:xfrm>
                <a:off x="2661" y="1614"/>
                <a:ext cx="0" cy="1050"/>
              </a:xfrm>
              <a:prstGeom prst="line">
                <a:avLst/>
              </a:prstGeom>
              <a:noFill/>
              <a:ln w="28575">
                <a:solidFill>
                  <a:srgbClr val="A50021"/>
                </a:solidFill>
                <a:round/>
                <a:headEnd/>
                <a:tailEnd type="triangle" w="med" len="med"/>
              </a:ln>
            </p:spPr>
            <p:txBody>
              <a:bodyPr/>
              <a:lstStyle/>
              <a:p>
                <a:endParaRPr lang="zh-CN" altLang="en-US"/>
              </a:p>
            </p:txBody>
          </p:sp>
          <p:sp>
            <p:nvSpPr>
              <p:cNvPr id="678962" name="Line 50"/>
              <p:cNvSpPr>
                <a:spLocks noChangeShapeType="1"/>
              </p:cNvSpPr>
              <p:nvPr/>
            </p:nvSpPr>
            <p:spPr bwMode="auto">
              <a:xfrm>
                <a:off x="2317" y="2752"/>
                <a:ext cx="216" cy="0"/>
              </a:xfrm>
              <a:prstGeom prst="line">
                <a:avLst/>
              </a:prstGeom>
              <a:noFill/>
              <a:ln w="28575">
                <a:solidFill>
                  <a:srgbClr val="A50021"/>
                </a:solidFill>
                <a:round/>
                <a:headEnd/>
                <a:tailEnd type="triangle" w="med" len="med"/>
              </a:ln>
            </p:spPr>
            <p:txBody>
              <a:bodyPr/>
              <a:lstStyle/>
              <a:p>
                <a:endParaRPr lang="zh-CN" altLang="en-US"/>
              </a:p>
            </p:txBody>
          </p:sp>
        </p:grpSp>
      </p:grpSp>
      <p:sp>
        <p:nvSpPr>
          <p:cNvPr id="678963" name="Oval 51"/>
          <p:cNvSpPr>
            <a:spLocks noChangeArrowheads="1"/>
          </p:cNvSpPr>
          <p:nvPr/>
        </p:nvSpPr>
        <p:spPr bwMode="auto">
          <a:xfrm>
            <a:off x="5353050" y="5138738"/>
            <a:ext cx="385763" cy="323850"/>
          </a:xfrm>
          <a:prstGeom prst="ellipse">
            <a:avLst/>
          </a:prstGeom>
          <a:solidFill>
            <a:schemeClr val="hlink"/>
          </a:solidFill>
          <a:ln w="9525">
            <a:solidFill>
              <a:schemeClr val="tx1"/>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64" name="Text Box 52"/>
          <p:cNvSpPr txBox="1">
            <a:spLocks noChangeArrowheads="1"/>
          </p:cNvSpPr>
          <p:nvPr/>
        </p:nvSpPr>
        <p:spPr bwMode="auto">
          <a:xfrm>
            <a:off x="5367338" y="5062538"/>
            <a:ext cx="342900" cy="457200"/>
          </a:xfrm>
          <a:prstGeom prst="rect">
            <a:avLst/>
          </a:prstGeom>
          <a:noFill/>
          <a:ln w="9525">
            <a:noFill/>
            <a:miter lim="800000"/>
            <a:headEnd/>
            <a:tailEnd/>
          </a:ln>
        </p:spPr>
        <p:txBody>
          <a:bodyPr>
            <a:spAutoFit/>
          </a:bodyPr>
          <a:lstStyle/>
          <a:p>
            <a:pPr>
              <a:spcBef>
                <a:spcPct val="50000"/>
              </a:spcBef>
            </a:pPr>
            <a:r>
              <a:rPr lang="zh-CN" altLang="en-US" sz="2400" b="1">
                <a:ea typeface="宋体" pitchFamily="2" charset="-122"/>
                <a:cs typeface="Arial" pitchFamily="34" charset="0"/>
              </a:rPr>
              <a:t>+</a:t>
            </a:r>
          </a:p>
        </p:txBody>
      </p:sp>
      <p:sp>
        <p:nvSpPr>
          <p:cNvPr id="678966" name="Line 54"/>
          <p:cNvSpPr>
            <a:spLocks noChangeShapeType="1"/>
          </p:cNvSpPr>
          <p:nvPr/>
        </p:nvSpPr>
        <p:spPr bwMode="auto">
          <a:xfrm>
            <a:off x="4167188" y="4537075"/>
            <a:ext cx="0" cy="701675"/>
          </a:xfrm>
          <a:prstGeom prst="line">
            <a:avLst/>
          </a:prstGeom>
          <a:noFill/>
          <a:ln w="28575">
            <a:solidFill>
              <a:schemeClr val="accent2"/>
            </a:solidFill>
            <a:round/>
            <a:headEnd/>
            <a:tailEnd/>
          </a:ln>
        </p:spPr>
        <p:txBody>
          <a:bodyPr/>
          <a:lstStyle/>
          <a:p>
            <a:endParaRPr lang="zh-CN" altLang="en-US"/>
          </a:p>
        </p:txBody>
      </p:sp>
      <p:sp>
        <p:nvSpPr>
          <p:cNvPr id="678967" name="Line 55"/>
          <p:cNvSpPr>
            <a:spLocks noChangeShapeType="1"/>
          </p:cNvSpPr>
          <p:nvPr/>
        </p:nvSpPr>
        <p:spPr bwMode="auto">
          <a:xfrm>
            <a:off x="3562350" y="6097588"/>
            <a:ext cx="2019300" cy="0"/>
          </a:xfrm>
          <a:prstGeom prst="line">
            <a:avLst/>
          </a:prstGeom>
          <a:noFill/>
          <a:ln w="28575">
            <a:solidFill>
              <a:schemeClr val="accent2"/>
            </a:solidFill>
            <a:round/>
            <a:headEnd/>
            <a:tailEnd/>
          </a:ln>
        </p:spPr>
        <p:txBody>
          <a:bodyPr/>
          <a:lstStyle/>
          <a:p>
            <a:endParaRPr lang="zh-CN" altLang="en-US"/>
          </a:p>
        </p:txBody>
      </p:sp>
      <p:sp>
        <p:nvSpPr>
          <p:cNvPr id="678968" name="Line 56"/>
          <p:cNvSpPr>
            <a:spLocks noChangeShapeType="1"/>
          </p:cNvSpPr>
          <p:nvPr/>
        </p:nvSpPr>
        <p:spPr bwMode="auto">
          <a:xfrm flipV="1">
            <a:off x="4164013" y="5224463"/>
            <a:ext cx="1217612" cy="0"/>
          </a:xfrm>
          <a:prstGeom prst="line">
            <a:avLst/>
          </a:prstGeom>
          <a:noFill/>
          <a:ln w="28575">
            <a:solidFill>
              <a:schemeClr val="accent2"/>
            </a:solidFill>
            <a:round/>
            <a:headEnd/>
            <a:tailEnd type="triangle" w="med" len="med"/>
          </a:ln>
        </p:spPr>
        <p:txBody>
          <a:bodyPr/>
          <a:lstStyle/>
          <a:p>
            <a:endParaRPr lang="zh-CN" altLang="en-US"/>
          </a:p>
        </p:txBody>
      </p:sp>
      <p:sp>
        <p:nvSpPr>
          <p:cNvPr id="678969" name="Line 57"/>
          <p:cNvSpPr>
            <a:spLocks noChangeShapeType="1"/>
          </p:cNvSpPr>
          <p:nvPr/>
        </p:nvSpPr>
        <p:spPr bwMode="auto">
          <a:xfrm>
            <a:off x="5553075" y="5473700"/>
            <a:ext cx="0" cy="623888"/>
          </a:xfrm>
          <a:prstGeom prst="line">
            <a:avLst/>
          </a:prstGeom>
          <a:noFill/>
          <a:ln w="28575">
            <a:solidFill>
              <a:schemeClr val="accent2"/>
            </a:solidFill>
            <a:round/>
            <a:headEnd type="triangle" w="med" len="med"/>
            <a:tailEnd/>
          </a:ln>
        </p:spPr>
        <p:txBody>
          <a:bodyPr/>
          <a:lstStyle/>
          <a:p>
            <a:endParaRPr lang="zh-CN" altLang="en-US"/>
          </a:p>
        </p:txBody>
      </p:sp>
      <p:grpSp>
        <p:nvGrpSpPr>
          <p:cNvPr id="5" name="Group 58"/>
          <p:cNvGrpSpPr>
            <a:grpSpLocks/>
          </p:cNvGrpSpPr>
          <p:nvPr/>
        </p:nvGrpSpPr>
        <p:grpSpPr bwMode="auto">
          <a:xfrm>
            <a:off x="5738813" y="3719513"/>
            <a:ext cx="1062037" cy="1573212"/>
            <a:chOff x="3651" y="2352"/>
            <a:chExt cx="669" cy="991"/>
          </a:xfrm>
        </p:grpSpPr>
        <p:sp>
          <p:nvSpPr>
            <p:cNvPr id="678971" name="Line 59"/>
            <p:cNvSpPr>
              <a:spLocks noChangeShapeType="1"/>
            </p:cNvSpPr>
            <p:nvPr/>
          </p:nvSpPr>
          <p:spPr bwMode="auto">
            <a:xfrm flipH="1">
              <a:off x="3651" y="3334"/>
              <a:ext cx="489" cy="0"/>
            </a:xfrm>
            <a:prstGeom prst="line">
              <a:avLst/>
            </a:prstGeom>
            <a:noFill/>
            <a:ln w="28575">
              <a:solidFill>
                <a:schemeClr val="tx1"/>
              </a:solidFill>
              <a:round/>
              <a:headEnd/>
              <a:tailEnd/>
            </a:ln>
          </p:spPr>
          <p:txBody>
            <a:bodyPr/>
            <a:lstStyle/>
            <a:p>
              <a:endParaRPr lang="zh-CN" altLang="en-US"/>
            </a:p>
          </p:txBody>
        </p:sp>
        <p:sp>
          <p:nvSpPr>
            <p:cNvPr id="678972" name="Line 60"/>
            <p:cNvSpPr>
              <a:spLocks noChangeShapeType="1"/>
            </p:cNvSpPr>
            <p:nvPr/>
          </p:nvSpPr>
          <p:spPr bwMode="auto">
            <a:xfrm>
              <a:off x="4140" y="2352"/>
              <a:ext cx="0" cy="991"/>
            </a:xfrm>
            <a:prstGeom prst="line">
              <a:avLst/>
            </a:prstGeom>
            <a:noFill/>
            <a:ln w="28575">
              <a:solidFill>
                <a:schemeClr val="tx1"/>
              </a:solidFill>
              <a:round/>
              <a:headEnd/>
              <a:tailEnd/>
            </a:ln>
          </p:spPr>
          <p:txBody>
            <a:bodyPr/>
            <a:lstStyle/>
            <a:p>
              <a:endParaRPr lang="zh-CN" altLang="en-US"/>
            </a:p>
          </p:txBody>
        </p:sp>
        <p:sp>
          <p:nvSpPr>
            <p:cNvPr id="678973" name="Line 61"/>
            <p:cNvSpPr>
              <a:spLocks noChangeShapeType="1"/>
            </p:cNvSpPr>
            <p:nvPr/>
          </p:nvSpPr>
          <p:spPr bwMode="auto">
            <a:xfrm>
              <a:off x="4140" y="2352"/>
              <a:ext cx="180" cy="0"/>
            </a:xfrm>
            <a:prstGeom prst="line">
              <a:avLst/>
            </a:prstGeom>
            <a:noFill/>
            <a:ln w="28575">
              <a:solidFill>
                <a:schemeClr val="tx1"/>
              </a:solidFill>
              <a:round/>
              <a:headEnd/>
              <a:tailEnd type="triangle" w="med" len="med"/>
            </a:ln>
          </p:spPr>
          <p:txBody>
            <a:bodyPr/>
            <a:lstStyle/>
            <a:p>
              <a:endParaRPr lang="zh-CN" altLang="en-US"/>
            </a:p>
          </p:txBody>
        </p:sp>
      </p:grpSp>
      <p:sp>
        <p:nvSpPr>
          <p:cNvPr id="607294" name="Text Box 62"/>
          <p:cNvSpPr txBox="1">
            <a:spLocks noChangeArrowheads="1"/>
          </p:cNvSpPr>
          <p:nvPr/>
        </p:nvSpPr>
        <p:spPr bwMode="auto">
          <a:xfrm>
            <a:off x="5621338" y="5276850"/>
            <a:ext cx="1722437" cy="396875"/>
          </a:xfrm>
          <a:prstGeom prst="rect">
            <a:avLst/>
          </a:prstGeom>
          <a:noFill/>
          <a:ln w="9525">
            <a:noFill/>
            <a:miter lim="800000"/>
            <a:headEnd/>
            <a:tailEnd/>
          </a:ln>
        </p:spPr>
        <p:txBody>
          <a:bodyPr>
            <a:spAutoFit/>
          </a:bodyPr>
          <a:lstStyle/>
          <a:p>
            <a:pPr>
              <a:spcBef>
                <a:spcPct val="50000"/>
              </a:spcBef>
            </a:pPr>
            <a:r>
              <a:rPr lang="zh-CN" altLang="en-US" sz="2000" b="1">
                <a:solidFill>
                  <a:srgbClr val="0000FF"/>
                </a:solidFill>
                <a:latin typeface="Times New Roman" pitchFamily="18" charset="0"/>
                <a:ea typeface="微软雅黑" pitchFamily="34" charset="-122"/>
              </a:rPr>
              <a:t>线性地址</a:t>
            </a:r>
          </a:p>
        </p:txBody>
      </p:sp>
      <p:sp>
        <p:nvSpPr>
          <p:cNvPr id="607295" name="Text Box 63"/>
          <p:cNvSpPr txBox="1">
            <a:spLocks noChangeArrowheads="1"/>
          </p:cNvSpPr>
          <p:nvPr/>
        </p:nvSpPr>
        <p:spPr bwMode="auto">
          <a:xfrm>
            <a:off x="4208463" y="4806950"/>
            <a:ext cx="1722437" cy="396875"/>
          </a:xfrm>
          <a:prstGeom prst="rect">
            <a:avLst/>
          </a:prstGeom>
          <a:noFill/>
          <a:ln w="9525">
            <a:noFill/>
            <a:miter lim="800000"/>
            <a:headEnd/>
            <a:tailEnd/>
          </a:ln>
        </p:spPr>
        <p:txBody>
          <a:bodyPr>
            <a:spAutoFit/>
          </a:bodyPr>
          <a:lstStyle/>
          <a:p>
            <a:pPr>
              <a:spcBef>
                <a:spcPct val="50000"/>
              </a:spcBef>
            </a:pPr>
            <a:r>
              <a:rPr lang="zh-CN" altLang="en-US" sz="2000" b="1">
                <a:solidFill>
                  <a:srgbClr val="0000FF"/>
                </a:solidFill>
                <a:latin typeface="Times New Roman" pitchFamily="18" charset="0"/>
                <a:ea typeface="微软雅黑" pitchFamily="34" charset="-122"/>
              </a:rPr>
              <a:t>有效地址</a:t>
            </a:r>
          </a:p>
        </p:txBody>
      </p:sp>
      <p:sp>
        <p:nvSpPr>
          <p:cNvPr id="678976" name="Rectangle 64"/>
          <p:cNvSpPr>
            <a:spLocks noChangeArrowheads="1"/>
          </p:cNvSpPr>
          <p:nvPr/>
        </p:nvSpPr>
        <p:spPr bwMode="auto">
          <a:xfrm>
            <a:off x="6800850" y="3567113"/>
            <a:ext cx="1600200" cy="304800"/>
          </a:xfrm>
          <a:prstGeom prst="rect">
            <a:avLst/>
          </a:prstGeom>
          <a:solidFill>
            <a:schemeClr val="accent1"/>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77" name="Line 65"/>
          <p:cNvSpPr>
            <a:spLocks noChangeShapeType="1"/>
          </p:cNvSpPr>
          <p:nvPr/>
        </p:nvSpPr>
        <p:spPr bwMode="auto">
          <a:xfrm flipV="1">
            <a:off x="8401050" y="2962275"/>
            <a:ext cx="482600" cy="0"/>
          </a:xfrm>
          <a:prstGeom prst="line">
            <a:avLst/>
          </a:prstGeom>
          <a:noFill/>
          <a:ln w="9525">
            <a:solidFill>
              <a:srgbClr val="CC3300"/>
            </a:solidFill>
            <a:round/>
            <a:headEnd/>
            <a:tailEnd/>
          </a:ln>
        </p:spPr>
        <p:txBody>
          <a:bodyPr/>
          <a:lstStyle/>
          <a:p>
            <a:endParaRPr lang="zh-CN" altLang="en-US"/>
          </a:p>
        </p:txBody>
      </p:sp>
      <p:sp>
        <p:nvSpPr>
          <p:cNvPr id="678978" name="Line 66"/>
          <p:cNvSpPr>
            <a:spLocks noChangeShapeType="1"/>
          </p:cNvSpPr>
          <p:nvPr/>
        </p:nvSpPr>
        <p:spPr bwMode="auto">
          <a:xfrm>
            <a:off x="8401050" y="4792663"/>
            <a:ext cx="482600" cy="0"/>
          </a:xfrm>
          <a:prstGeom prst="line">
            <a:avLst/>
          </a:prstGeom>
          <a:noFill/>
          <a:ln w="19050">
            <a:solidFill>
              <a:srgbClr val="CC3300"/>
            </a:solidFill>
            <a:round/>
            <a:headEnd/>
            <a:tailEnd/>
          </a:ln>
        </p:spPr>
        <p:txBody>
          <a:bodyPr/>
          <a:lstStyle/>
          <a:p>
            <a:endParaRPr lang="zh-CN" altLang="en-US"/>
          </a:p>
        </p:txBody>
      </p:sp>
      <p:sp>
        <p:nvSpPr>
          <p:cNvPr id="678979" name="Line 67"/>
          <p:cNvSpPr>
            <a:spLocks noChangeShapeType="1"/>
          </p:cNvSpPr>
          <p:nvPr/>
        </p:nvSpPr>
        <p:spPr bwMode="auto">
          <a:xfrm>
            <a:off x="8651875" y="2962275"/>
            <a:ext cx="0" cy="742950"/>
          </a:xfrm>
          <a:prstGeom prst="line">
            <a:avLst/>
          </a:prstGeom>
          <a:noFill/>
          <a:ln w="19050">
            <a:solidFill>
              <a:srgbClr val="CC3300"/>
            </a:solidFill>
            <a:round/>
            <a:headEnd/>
            <a:tailEnd type="triangle" w="med" len="med"/>
          </a:ln>
        </p:spPr>
        <p:txBody>
          <a:bodyPr/>
          <a:lstStyle/>
          <a:p>
            <a:endParaRPr lang="zh-CN" altLang="en-US"/>
          </a:p>
        </p:txBody>
      </p:sp>
      <p:sp>
        <p:nvSpPr>
          <p:cNvPr id="678980" name="Line 68"/>
          <p:cNvSpPr>
            <a:spLocks noChangeShapeType="1"/>
          </p:cNvSpPr>
          <p:nvPr/>
        </p:nvSpPr>
        <p:spPr bwMode="auto">
          <a:xfrm>
            <a:off x="8651875" y="4067175"/>
            <a:ext cx="0" cy="723900"/>
          </a:xfrm>
          <a:prstGeom prst="line">
            <a:avLst/>
          </a:prstGeom>
          <a:noFill/>
          <a:ln w="19050">
            <a:solidFill>
              <a:srgbClr val="CC3300"/>
            </a:solidFill>
            <a:round/>
            <a:headEnd type="triangle" w="med" len="med"/>
            <a:tailEnd/>
          </a:ln>
        </p:spPr>
        <p:txBody>
          <a:bodyPr/>
          <a:lstStyle/>
          <a:p>
            <a:endParaRPr lang="zh-CN" altLang="en-US"/>
          </a:p>
        </p:txBody>
      </p:sp>
      <p:sp>
        <p:nvSpPr>
          <p:cNvPr id="607301" name="Text Box 69"/>
          <p:cNvSpPr txBox="1">
            <a:spLocks noChangeArrowheads="1"/>
          </p:cNvSpPr>
          <p:nvPr/>
        </p:nvSpPr>
        <p:spPr bwMode="auto">
          <a:xfrm>
            <a:off x="8439150" y="3684588"/>
            <a:ext cx="561975" cy="396875"/>
          </a:xfrm>
          <a:prstGeom prst="rect">
            <a:avLst/>
          </a:prstGeom>
          <a:noFill/>
          <a:ln w="9525">
            <a:noFill/>
            <a:miter lim="800000"/>
            <a:headEnd/>
            <a:tailEnd/>
          </a:ln>
        </p:spPr>
        <p:txBody>
          <a:bodyPr wrap="none" lIns="0" rIns="0"/>
          <a:lstStyle/>
          <a:p>
            <a:pPr>
              <a:spcBef>
                <a:spcPct val="50000"/>
              </a:spcBef>
            </a:pPr>
            <a:r>
              <a:rPr lang="zh-CN" altLang="en-US" sz="2000" b="1">
                <a:solidFill>
                  <a:srgbClr val="C2228D"/>
                </a:solidFill>
                <a:latin typeface="Times New Roman" pitchFamily="18" charset="0"/>
                <a:ea typeface="微软雅黑" pitchFamily="34" charset="-122"/>
              </a:rPr>
              <a:t>段限</a:t>
            </a:r>
          </a:p>
        </p:txBody>
      </p:sp>
      <p:sp>
        <p:nvSpPr>
          <p:cNvPr id="607302" name="Text Box 70"/>
          <p:cNvSpPr txBox="1">
            <a:spLocks noChangeArrowheads="1"/>
          </p:cNvSpPr>
          <p:nvPr/>
        </p:nvSpPr>
        <p:spPr bwMode="auto">
          <a:xfrm>
            <a:off x="8466138" y="4768850"/>
            <a:ext cx="563562" cy="396875"/>
          </a:xfrm>
          <a:prstGeom prst="rect">
            <a:avLst/>
          </a:prstGeom>
          <a:noFill/>
          <a:ln w="9525">
            <a:noFill/>
            <a:miter lim="800000"/>
            <a:headEnd/>
            <a:tailEnd/>
          </a:ln>
          <a:effectLst/>
        </p:spPr>
        <p:txBody>
          <a:bodyPr lIns="0" rIns="0">
            <a:spAutoFit/>
          </a:bodyPr>
          <a:lstStyle/>
          <a:p>
            <a:pPr>
              <a:spcBef>
                <a:spcPct val="50000"/>
              </a:spcBef>
            </a:pPr>
            <a:r>
              <a:rPr lang="zh-CN" altLang="en-US" sz="2000" b="1">
                <a:solidFill>
                  <a:srgbClr val="C2228D"/>
                </a:solidFill>
                <a:latin typeface="Times New Roman" pitchFamily="18" charset="0"/>
                <a:ea typeface="微软雅黑" pitchFamily="34" charset="-122"/>
              </a:rPr>
              <a:t>基址</a:t>
            </a:r>
          </a:p>
        </p:txBody>
      </p:sp>
      <p:sp>
        <p:nvSpPr>
          <p:cNvPr id="678983" name="Text Box 71"/>
          <p:cNvSpPr txBox="1">
            <a:spLocks noChangeArrowheads="1"/>
          </p:cNvSpPr>
          <p:nvPr/>
        </p:nvSpPr>
        <p:spPr bwMode="auto">
          <a:xfrm>
            <a:off x="6737350" y="1312863"/>
            <a:ext cx="1722438" cy="396875"/>
          </a:xfrm>
          <a:prstGeom prst="rect">
            <a:avLst/>
          </a:prstGeom>
          <a:noFill/>
          <a:ln w="9525">
            <a:noFill/>
            <a:miter lim="800000"/>
            <a:headEnd/>
            <a:tailEnd/>
          </a:ln>
        </p:spPr>
        <p:txBody>
          <a:bodyPr>
            <a:spAutoFit/>
          </a:bodyPr>
          <a:lstStyle/>
          <a:p>
            <a:pPr>
              <a:spcBef>
                <a:spcPct val="50000"/>
              </a:spcBef>
            </a:pPr>
            <a:r>
              <a:rPr lang="zh-CN" altLang="en-US" sz="2000" b="1">
                <a:solidFill>
                  <a:srgbClr val="0000FF"/>
                </a:solidFill>
                <a:latin typeface="Times New Roman" pitchFamily="18" charset="0"/>
                <a:ea typeface="微软雅黑" pitchFamily="34" charset="-122"/>
              </a:rPr>
              <a:t>线性地址空间</a:t>
            </a:r>
          </a:p>
        </p:txBody>
      </p:sp>
      <p:sp>
        <p:nvSpPr>
          <p:cNvPr id="678984" name="Text Box 72"/>
          <p:cNvSpPr txBox="1">
            <a:spLocks noChangeArrowheads="1"/>
          </p:cNvSpPr>
          <p:nvPr/>
        </p:nvSpPr>
        <p:spPr bwMode="auto">
          <a:xfrm>
            <a:off x="6618288" y="509588"/>
            <a:ext cx="2525712" cy="701675"/>
          </a:xfrm>
          <a:prstGeom prst="rect">
            <a:avLst/>
          </a:prstGeom>
          <a:solidFill>
            <a:schemeClr val="bg1"/>
          </a:solidFill>
          <a:ln w="50800">
            <a:noFill/>
            <a:miter lim="800000"/>
            <a:headEnd/>
            <a:tailEnd/>
          </a:ln>
          <a:effectLst/>
        </p:spPr>
        <p:txBody>
          <a:bodyPr>
            <a:spAutoFit/>
          </a:bodyPr>
          <a:lstStyle/>
          <a:p>
            <a:pPr>
              <a:spcBef>
                <a:spcPct val="50000"/>
              </a:spcBef>
            </a:pPr>
            <a:r>
              <a:rPr lang="zh-CN" altLang="en-US" sz="2000" b="1">
                <a:solidFill>
                  <a:schemeClr val="accent1"/>
                </a:solidFill>
                <a:latin typeface="微软雅黑" pitchFamily="34" charset="-122"/>
                <a:ea typeface="微软雅黑" pitchFamily="34" charset="-122"/>
              </a:rPr>
              <a:t>线性地址到主存地址转换再</a:t>
            </a:r>
            <a:r>
              <a:rPr lang="zh-CN" altLang="en-US" sz="2000" b="1">
                <a:solidFill>
                  <a:srgbClr val="006600"/>
                </a:solidFill>
                <a:latin typeface="微软雅黑" pitchFamily="34" charset="-122"/>
                <a:ea typeface="微软雅黑" pitchFamily="34" charset="-122"/>
              </a:rPr>
              <a:t>通过分页完成</a:t>
            </a:r>
            <a:endParaRPr lang="zh-CN" altLang="en-US" sz="2000" b="1">
              <a:solidFill>
                <a:schemeClr val="accent1"/>
              </a:solidFill>
              <a:latin typeface="微软雅黑" pitchFamily="34" charset="-122"/>
              <a:ea typeface="微软雅黑" pitchFamily="34" charset="-122"/>
            </a:endParaRPr>
          </a:p>
        </p:txBody>
      </p:sp>
      <p:sp>
        <p:nvSpPr>
          <p:cNvPr id="678985" name="Text Box 73"/>
          <p:cNvSpPr txBox="1">
            <a:spLocks noChangeArrowheads="1"/>
          </p:cNvSpPr>
          <p:nvPr/>
        </p:nvSpPr>
        <p:spPr bwMode="auto">
          <a:xfrm>
            <a:off x="5503863" y="6135688"/>
            <a:ext cx="3625850" cy="609600"/>
          </a:xfrm>
          <a:prstGeom prst="rect">
            <a:avLst/>
          </a:prstGeom>
          <a:noFill/>
          <a:ln w="50800">
            <a:noFill/>
            <a:miter lim="800000"/>
            <a:headEnd/>
            <a:tailEnd/>
          </a:ln>
          <a:effectLst/>
        </p:spPr>
        <p:txBody>
          <a:bodyPr lIns="0" tIns="0" rIns="0" bIns="0">
            <a:spAutoFit/>
          </a:bodyPr>
          <a:lstStyle/>
          <a:p>
            <a:pPr>
              <a:spcBef>
                <a:spcPct val="50000"/>
              </a:spcBef>
            </a:pPr>
            <a:r>
              <a:rPr lang="zh-CN" altLang="en-US" sz="2000" b="1">
                <a:solidFill>
                  <a:schemeClr val="accent1"/>
                </a:solidFill>
                <a:latin typeface="微软雅黑" pitchFamily="34" charset="-122"/>
                <a:ea typeface="微软雅黑" pitchFamily="34" charset="-122"/>
              </a:rPr>
              <a:t>如何从段寄存器获得段选择符，再从段选择符获得段描述符？</a:t>
            </a:r>
          </a:p>
        </p:txBody>
      </p:sp>
    </p:spTree>
    <p:extLst>
      <p:ext uri="{BB962C8B-B14F-4D97-AF65-F5344CB8AC3E}">
        <p14:creationId xmlns:p14="http://schemas.microsoft.com/office/powerpoint/2010/main" xmlns="" val="217756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8984"/>
                                        </p:tgtEl>
                                        <p:attrNameLst>
                                          <p:attrName>style.visibility</p:attrName>
                                        </p:attrNameLst>
                                      </p:cBhvr>
                                      <p:to>
                                        <p:strVal val="visible"/>
                                      </p:to>
                                    </p:set>
                                    <p:animEffect transition="in" filter="blinds(horizontal)">
                                      <p:cBhvr>
                                        <p:cTn id="7" dur="500"/>
                                        <p:tgtEl>
                                          <p:spTgt spid="6789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8985"/>
                                        </p:tgtEl>
                                        <p:attrNameLst>
                                          <p:attrName>style.visibility</p:attrName>
                                        </p:attrNameLst>
                                      </p:cBhvr>
                                      <p:to>
                                        <p:strVal val="visible"/>
                                      </p:to>
                                    </p:set>
                                    <p:animEffect transition="in" filter="blinds(horizontal)">
                                      <p:cBhvr>
                                        <p:cTn id="12" dur="500"/>
                                        <p:tgtEl>
                                          <p:spTgt spid="678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84" grpId="0" animBg="1"/>
      <p:bldP spid="67898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noChangeArrowheads="1"/>
          </p:cNvSpPr>
          <p:nvPr>
            <p:ph type="title"/>
          </p:nvPr>
        </p:nvSpPr>
        <p:spPr>
          <a:xfrm>
            <a:off x="457200" y="215856"/>
            <a:ext cx="8229600" cy="598452"/>
          </a:xfrm>
        </p:spPr>
        <p:txBody>
          <a:bodyPr>
            <a:normAutofit fontScale="90000"/>
          </a:bodyPr>
          <a:lstStyle/>
          <a:p>
            <a:r>
              <a:rPr lang="zh-CN" altLang="en-US" dirty="0"/>
              <a:t>段选择符和段寄存器 </a:t>
            </a:r>
          </a:p>
        </p:txBody>
      </p:sp>
      <p:sp>
        <p:nvSpPr>
          <p:cNvPr id="855043" name="Rectangle 3"/>
          <p:cNvSpPr>
            <a:spLocks noGrp="1" noChangeArrowheads="1"/>
          </p:cNvSpPr>
          <p:nvPr>
            <p:ph type="body" idx="1"/>
          </p:nvPr>
        </p:nvSpPr>
        <p:spPr>
          <a:xfrm>
            <a:off x="147638" y="917575"/>
            <a:ext cx="8512175" cy="2000250"/>
          </a:xfrm>
        </p:spPr>
        <p:txBody>
          <a:bodyPr/>
          <a:lstStyle/>
          <a:p>
            <a:r>
              <a:rPr lang="zh-CN" altLang="en-US" sz="2000" dirty="0">
                <a:latin typeface="微软雅黑" pitchFamily="34" charset="-122"/>
                <a:ea typeface="微软雅黑" pitchFamily="34" charset="-122"/>
              </a:rPr>
              <a:t>段寄存器（</a:t>
            </a:r>
            <a:r>
              <a:rPr lang="en-US" altLang="zh-CN" sz="2000" dirty="0">
                <a:latin typeface="微软雅黑" pitchFamily="34" charset="-122"/>
                <a:ea typeface="微软雅黑" pitchFamily="34" charset="-122"/>
              </a:rPr>
              <a:t>16</a:t>
            </a:r>
            <a:r>
              <a:rPr lang="zh-CN" altLang="en-US" sz="2000" dirty="0">
                <a:latin typeface="微软雅黑" pitchFamily="34" charset="-122"/>
                <a:ea typeface="微软雅黑" pitchFamily="34" charset="-122"/>
              </a:rPr>
              <a:t>位），用于存放段选择符</a:t>
            </a:r>
          </a:p>
          <a:p>
            <a:pPr lvl="1"/>
            <a:r>
              <a:rPr lang="en-US" altLang="zh-CN" sz="2000" dirty="0">
                <a:latin typeface="微软雅黑" pitchFamily="34" charset="-122"/>
                <a:ea typeface="微软雅黑" pitchFamily="34" charset="-122"/>
              </a:rPr>
              <a:t>CS(</a:t>
            </a:r>
            <a:r>
              <a:rPr lang="zh-CN" altLang="en-US" sz="2000" dirty="0">
                <a:latin typeface="微软雅黑" pitchFamily="34" charset="-122"/>
                <a:ea typeface="微软雅黑" pitchFamily="34" charset="-122"/>
              </a:rPr>
              <a:t>代码段</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：程序代码所在段</a:t>
            </a:r>
          </a:p>
          <a:p>
            <a:pPr lvl="1"/>
            <a:r>
              <a:rPr lang="en-US" altLang="zh-CN" sz="2000" dirty="0">
                <a:latin typeface="微软雅黑" pitchFamily="34" charset="-122"/>
                <a:ea typeface="微软雅黑" pitchFamily="34" charset="-122"/>
              </a:rPr>
              <a:t>SS(</a:t>
            </a:r>
            <a:r>
              <a:rPr lang="zh-CN" altLang="en-US" sz="2000" dirty="0">
                <a:latin typeface="微软雅黑" pitchFamily="34" charset="-122"/>
                <a:ea typeface="微软雅黑" pitchFamily="34" charset="-122"/>
              </a:rPr>
              <a:t>栈段</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：栈区所在段</a:t>
            </a:r>
          </a:p>
          <a:p>
            <a:pPr lvl="1"/>
            <a:r>
              <a:rPr lang="en-US" altLang="zh-CN" sz="2000" dirty="0">
                <a:latin typeface="微软雅黑" pitchFamily="34" charset="-122"/>
                <a:ea typeface="微软雅黑" pitchFamily="34" charset="-122"/>
              </a:rPr>
              <a:t>DS(</a:t>
            </a:r>
            <a:r>
              <a:rPr lang="zh-CN" altLang="en-US" sz="2000" dirty="0">
                <a:latin typeface="微软雅黑" pitchFamily="34" charset="-122"/>
                <a:ea typeface="微软雅黑" pitchFamily="34" charset="-122"/>
              </a:rPr>
              <a:t>数据段</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：全局静态数据区所在段</a:t>
            </a:r>
          </a:p>
          <a:p>
            <a:pPr lvl="1"/>
            <a:r>
              <a:rPr lang="zh-CN" altLang="en-US" sz="2000" dirty="0">
                <a:latin typeface="微软雅黑" pitchFamily="34" charset="-122"/>
                <a:ea typeface="微软雅黑" pitchFamily="34" charset="-122"/>
              </a:rPr>
              <a:t>其他</a:t>
            </a:r>
            <a:r>
              <a:rPr lang="en-US" altLang="zh-CN" sz="2000" dirty="0">
                <a:latin typeface="微软雅黑" pitchFamily="34" charset="-122"/>
                <a:ea typeface="微软雅黑" pitchFamily="34" charset="-122"/>
              </a:rPr>
              <a:t>3</a:t>
            </a:r>
            <a:r>
              <a:rPr lang="zh-CN" altLang="en-US" sz="2000" dirty="0">
                <a:latin typeface="微软雅黑" pitchFamily="34" charset="-122"/>
                <a:ea typeface="微软雅黑" pitchFamily="34" charset="-122"/>
              </a:rPr>
              <a:t>个段寄存器</a:t>
            </a:r>
            <a:r>
              <a:rPr lang="en-US" altLang="zh-CN" sz="2000" dirty="0">
                <a:latin typeface="微软雅黑" pitchFamily="34" charset="-122"/>
                <a:ea typeface="微软雅黑" pitchFamily="34" charset="-122"/>
              </a:rPr>
              <a:t>ES</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GS</a:t>
            </a:r>
            <a:r>
              <a:rPr lang="zh-CN" altLang="en-US" sz="2000" dirty="0">
                <a:latin typeface="微软雅黑" pitchFamily="34" charset="-122"/>
                <a:ea typeface="微软雅黑" pitchFamily="34" charset="-122"/>
              </a:rPr>
              <a:t>和</a:t>
            </a:r>
            <a:r>
              <a:rPr lang="en-US" altLang="zh-CN" sz="2000" dirty="0">
                <a:latin typeface="微软雅黑" pitchFamily="34" charset="-122"/>
                <a:ea typeface="微软雅黑" pitchFamily="34" charset="-122"/>
              </a:rPr>
              <a:t>FS</a:t>
            </a:r>
            <a:r>
              <a:rPr lang="zh-CN" altLang="en-US" sz="2000" dirty="0">
                <a:latin typeface="微软雅黑" pitchFamily="34" charset="-122"/>
                <a:ea typeface="微软雅黑" pitchFamily="34" charset="-122"/>
              </a:rPr>
              <a:t>可指向任意数据段</a:t>
            </a:r>
          </a:p>
        </p:txBody>
      </p:sp>
      <p:pic>
        <p:nvPicPr>
          <p:cNvPr id="855045" name="Picture 5"/>
          <p:cNvPicPr>
            <a:picLocks noChangeAspect="1" noChangeArrowheads="1"/>
          </p:cNvPicPr>
          <p:nvPr/>
        </p:nvPicPr>
        <p:blipFill>
          <a:blip r:embed="rId2"/>
          <a:srcRect/>
          <a:stretch>
            <a:fillRect/>
          </a:stretch>
        </p:blipFill>
        <p:spPr bwMode="auto">
          <a:xfrm>
            <a:off x="1311275" y="3533775"/>
            <a:ext cx="3355975" cy="917575"/>
          </a:xfrm>
          <a:prstGeom prst="rect">
            <a:avLst/>
          </a:prstGeom>
          <a:noFill/>
        </p:spPr>
      </p:pic>
      <p:sp>
        <p:nvSpPr>
          <p:cNvPr id="855046" name="Rectangle 6"/>
          <p:cNvSpPr>
            <a:spLocks noChangeArrowheads="1"/>
          </p:cNvSpPr>
          <p:nvPr/>
        </p:nvSpPr>
        <p:spPr bwMode="auto">
          <a:xfrm>
            <a:off x="211138" y="3013075"/>
            <a:ext cx="8723312" cy="3308598"/>
          </a:xfrm>
          <a:prstGeom prst="rect">
            <a:avLst/>
          </a:prstGeom>
          <a:noFill/>
          <a:ln w="50800">
            <a:noFill/>
            <a:miter lim="800000"/>
            <a:headEnd/>
            <a:tailEnd/>
          </a:ln>
          <a:effectLst/>
        </p:spPr>
        <p:txBody>
          <a:bodyPr>
            <a:spAutoFit/>
          </a:bodyPr>
          <a:lstStyle/>
          <a:p>
            <a:pPr>
              <a:spcBef>
                <a:spcPct val="35000"/>
              </a:spcBef>
              <a:buSzPct val="100000"/>
            </a:pPr>
            <a:r>
              <a:rPr lang="zh-CN" altLang="en-US" sz="2000" b="1" dirty="0">
                <a:latin typeface="微软雅黑" pitchFamily="34" charset="-122"/>
                <a:ea typeface="微软雅黑" pitchFamily="34" charset="-122"/>
              </a:rPr>
              <a:t>段选择符各字段含义：</a:t>
            </a:r>
          </a:p>
          <a:p>
            <a:pPr>
              <a:spcBef>
                <a:spcPct val="35000"/>
              </a:spcBef>
              <a:buSzPct val="100000"/>
              <a:buFontTx/>
              <a:buChar char="°"/>
            </a:pPr>
            <a:endParaRPr lang="zh-CN" altLang="en-US" sz="2000" b="1" dirty="0">
              <a:latin typeface="微软雅黑" pitchFamily="34" charset="-122"/>
              <a:ea typeface="微软雅黑" pitchFamily="34" charset="-122"/>
            </a:endParaRPr>
          </a:p>
          <a:p>
            <a:pPr>
              <a:spcBef>
                <a:spcPct val="35000"/>
              </a:spcBef>
              <a:buSzPct val="100000"/>
              <a:buFontTx/>
              <a:buChar char="°"/>
            </a:pPr>
            <a:endParaRPr lang="zh-CN" altLang="en-US" sz="2000" b="1" dirty="0">
              <a:latin typeface="微软雅黑" pitchFamily="34" charset="-122"/>
              <a:ea typeface="微软雅黑" pitchFamily="34" charset="-122"/>
            </a:endParaRPr>
          </a:p>
          <a:p>
            <a:pPr>
              <a:spcBef>
                <a:spcPct val="35000"/>
              </a:spcBef>
              <a:buSzPct val="100000"/>
              <a:buFontTx/>
              <a:buChar char="°"/>
            </a:pPr>
            <a:endParaRPr lang="zh-CN" altLang="en-US" sz="2000" b="1" dirty="0">
              <a:latin typeface="微软雅黑" pitchFamily="34" charset="-122"/>
              <a:ea typeface="微软雅黑" pitchFamily="34" charset="-122"/>
            </a:endParaRPr>
          </a:p>
          <a:p>
            <a:pPr lvl="1">
              <a:spcBef>
                <a:spcPct val="35000"/>
              </a:spcBef>
              <a:buSzPct val="90000"/>
              <a:buFont typeface="Symbol" pitchFamily="18" charset="2"/>
              <a:buChar char="·"/>
            </a:pPr>
            <a:r>
              <a:rPr lang="zh-CN" altLang="en-US" sz="2000" b="1" dirty="0">
                <a:solidFill>
                  <a:schemeClr val="accent2"/>
                </a:solidFill>
                <a:latin typeface="微软雅黑" pitchFamily="34" charset="-122"/>
                <a:ea typeface="微软雅黑" pitchFamily="34" charset="-122"/>
              </a:rPr>
              <a:t>  </a:t>
            </a:r>
            <a:r>
              <a:rPr lang="en-US" altLang="zh-CN" sz="2000" b="1" dirty="0">
                <a:solidFill>
                  <a:schemeClr val="accent2"/>
                </a:solidFill>
                <a:latin typeface="微软雅黑" pitchFamily="34" charset="-122"/>
                <a:ea typeface="微软雅黑" pitchFamily="34" charset="-122"/>
              </a:rPr>
              <a:t>TI=0</a:t>
            </a:r>
            <a:r>
              <a:rPr lang="zh-CN" altLang="en-US" sz="2000" b="1" dirty="0">
                <a:solidFill>
                  <a:schemeClr val="accent2"/>
                </a:solidFill>
                <a:latin typeface="微软雅黑" pitchFamily="34" charset="-122"/>
                <a:ea typeface="微软雅黑" pitchFamily="34" charset="-122"/>
              </a:rPr>
              <a:t>，选择</a:t>
            </a:r>
            <a:r>
              <a:rPr lang="zh-CN" altLang="en-US" sz="2000" b="1" dirty="0">
                <a:solidFill>
                  <a:schemeClr val="accent1"/>
                </a:solidFill>
                <a:latin typeface="微软雅黑" pitchFamily="34" charset="-122"/>
                <a:ea typeface="微软雅黑" pitchFamily="34" charset="-122"/>
              </a:rPr>
              <a:t>全局描述符表</a:t>
            </a:r>
            <a:r>
              <a:rPr lang="en-US" altLang="zh-CN" sz="2000" b="1" dirty="0">
                <a:solidFill>
                  <a:schemeClr val="accent1"/>
                </a:solidFill>
                <a:latin typeface="微软雅黑" pitchFamily="34" charset="-122"/>
                <a:ea typeface="微软雅黑" pitchFamily="34" charset="-122"/>
              </a:rPr>
              <a:t>(GDT)</a:t>
            </a:r>
            <a:r>
              <a:rPr lang="zh-CN" altLang="en-US" sz="2000" b="1" dirty="0">
                <a:solidFill>
                  <a:schemeClr val="accent2"/>
                </a:solidFill>
                <a:latin typeface="微软雅黑" pitchFamily="34" charset="-122"/>
                <a:ea typeface="微软雅黑" pitchFamily="34" charset="-122"/>
              </a:rPr>
              <a:t>，</a:t>
            </a:r>
            <a:r>
              <a:rPr lang="en-US" altLang="zh-CN" sz="2000" b="1" dirty="0">
                <a:solidFill>
                  <a:schemeClr val="accent2"/>
                </a:solidFill>
                <a:latin typeface="微软雅黑" pitchFamily="34" charset="-122"/>
                <a:ea typeface="微软雅黑" pitchFamily="34" charset="-122"/>
              </a:rPr>
              <a:t>TI=1</a:t>
            </a:r>
            <a:r>
              <a:rPr lang="zh-CN" altLang="en-US" sz="2000" b="1" dirty="0">
                <a:solidFill>
                  <a:schemeClr val="accent2"/>
                </a:solidFill>
                <a:latin typeface="微软雅黑" pitchFamily="34" charset="-122"/>
                <a:ea typeface="微软雅黑" pitchFamily="34" charset="-122"/>
              </a:rPr>
              <a:t>，选择</a:t>
            </a:r>
            <a:r>
              <a:rPr lang="zh-CN" altLang="en-US" sz="2000" b="1" dirty="0">
                <a:solidFill>
                  <a:schemeClr val="accent1"/>
                </a:solidFill>
                <a:latin typeface="微软雅黑" pitchFamily="34" charset="-122"/>
                <a:ea typeface="微软雅黑" pitchFamily="34" charset="-122"/>
              </a:rPr>
              <a:t>局部描述符表</a:t>
            </a:r>
            <a:r>
              <a:rPr lang="en-US" altLang="zh-CN" sz="2000" b="1" dirty="0">
                <a:solidFill>
                  <a:schemeClr val="accent1"/>
                </a:solidFill>
                <a:latin typeface="微软雅黑" pitchFamily="34" charset="-122"/>
                <a:ea typeface="微软雅黑" pitchFamily="34" charset="-122"/>
              </a:rPr>
              <a:t>(LDT)</a:t>
            </a:r>
            <a:endParaRPr lang="zh-CN" altLang="en-US" sz="2000" b="1" dirty="0">
              <a:solidFill>
                <a:schemeClr val="accent1"/>
              </a:solidFill>
              <a:latin typeface="微软雅黑" pitchFamily="34" charset="-122"/>
              <a:ea typeface="微软雅黑" pitchFamily="34" charset="-122"/>
            </a:endParaRPr>
          </a:p>
          <a:p>
            <a:pPr lvl="1">
              <a:spcBef>
                <a:spcPct val="35000"/>
              </a:spcBef>
              <a:buSzPct val="90000"/>
              <a:buFont typeface="Symbol" pitchFamily="18" charset="2"/>
              <a:buChar char="·"/>
            </a:pPr>
            <a:r>
              <a:rPr lang="en-US" altLang="zh-CN" sz="2000" b="1" dirty="0">
                <a:solidFill>
                  <a:schemeClr val="accent2"/>
                </a:solidFill>
                <a:latin typeface="微软雅黑" pitchFamily="34" charset="-122"/>
                <a:ea typeface="微软雅黑" pitchFamily="34" charset="-122"/>
              </a:rPr>
              <a:t>  RPL=00</a:t>
            </a:r>
            <a:r>
              <a:rPr lang="zh-CN" altLang="en-US" sz="2000" b="1" dirty="0">
                <a:solidFill>
                  <a:schemeClr val="accent2"/>
                </a:solidFill>
                <a:latin typeface="微软雅黑" pitchFamily="34" charset="-122"/>
                <a:ea typeface="微软雅黑" pitchFamily="34" charset="-122"/>
              </a:rPr>
              <a:t>，为第</a:t>
            </a:r>
            <a:r>
              <a:rPr lang="en-US" altLang="zh-CN" sz="2000" b="1" dirty="0">
                <a:solidFill>
                  <a:schemeClr val="accent2"/>
                </a:solidFill>
                <a:latin typeface="微软雅黑" pitchFamily="34" charset="-122"/>
                <a:ea typeface="微软雅黑" pitchFamily="34" charset="-122"/>
              </a:rPr>
              <a:t>0</a:t>
            </a:r>
            <a:r>
              <a:rPr lang="zh-CN" altLang="en-US" sz="2000" b="1" dirty="0">
                <a:solidFill>
                  <a:schemeClr val="accent2"/>
                </a:solidFill>
                <a:latin typeface="微软雅黑" pitchFamily="34" charset="-122"/>
                <a:ea typeface="微软雅黑" pitchFamily="34" charset="-122"/>
              </a:rPr>
              <a:t>级，位于最高级的内核态，</a:t>
            </a:r>
            <a:r>
              <a:rPr lang="en-US" altLang="zh-CN" sz="2000" b="1" dirty="0">
                <a:solidFill>
                  <a:schemeClr val="accent2"/>
                </a:solidFill>
                <a:latin typeface="微软雅黑" pitchFamily="34" charset="-122"/>
                <a:ea typeface="微软雅黑" pitchFamily="34" charset="-122"/>
              </a:rPr>
              <a:t>RPL=11</a:t>
            </a:r>
            <a:r>
              <a:rPr lang="zh-CN" altLang="en-US" sz="2000" b="1" dirty="0">
                <a:solidFill>
                  <a:schemeClr val="accent2"/>
                </a:solidFill>
                <a:latin typeface="微软雅黑" pitchFamily="34" charset="-122"/>
                <a:ea typeface="微软雅黑" pitchFamily="34" charset="-122"/>
              </a:rPr>
              <a:t>，为第</a:t>
            </a:r>
            <a:r>
              <a:rPr lang="en-US" altLang="zh-CN" sz="2000" b="1" dirty="0">
                <a:solidFill>
                  <a:schemeClr val="accent2"/>
                </a:solidFill>
                <a:latin typeface="微软雅黑" pitchFamily="34" charset="-122"/>
                <a:ea typeface="微软雅黑" pitchFamily="34" charset="-122"/>
              </a:rPr>
              <a:t>3</a:t>
            </a:r>
            <a:r>
              <a:rPr lang="zh-CN" altLang="en-US" sz="2000" b="1" dirty="0">
                <a:solidFill>
                  <a:schemeClr val="accent2"/>
                </a:solidFill>
                <a:latin typeface="微软雅黑" pitchFamily="34" charset="-122"/>
                <a:ea typeface="微软雅黑" pitchFamily="34" charset="-122"/>
              </a:rPr>
              <a:t>级，位</a:t>
            </a:r>
          </a:p>
          <a:p>
            <a:pPr lvl="1">
              <a:spcBef>
                <a:spcPct val="35000"/>
              </a:spcBef>
              <a:buSzPct val="90000"/>
              <a:buFont typeface="Symbol" pitchFamily="18" charset="2"/>
              <a:buNone/>
            </a:pPr>
            <a:r>
              <a:rPr lang="zh-CN" altLang="en-US" sz="2000" b="1" dirty="0">
                <a:solidFill>
                  <a:schemeClr val="accent2"/>
                </a:solidFill>
                <a:latin typeface="微软雅黑" pitchFamily="34" charset="-122"/>
                <a:ea typeface="微软雅黑" pitchFamily="34" charset="-122"/>
              </a:rPr>
              <a:t>   于最低级的用户态</a:t>
            </a:r>
          </a:p>
          <a:p>
            <a:pPr lvl="1">
              <a:spcBef>
                <a:spcPct val="35000"/>
              </a:spcBef>
              <a:buSzPct val="90000"/>
              <a:buFont typeface="Symbol" pitchFamily="18" charset="2"/>
              <a:buChar char="·"/>
            </a:pPr>
            <a:r>
              <a:rPr lang="zh-CN" altLang="en-US" sz="2000" b="1" dirty="0">
                <a:solidFill>
                  <a:schemeClr val="accent2"/>
                </a:solidFill>
                <a:latin typeface="微软雅黑" pitchFamily="34" charset="-122"/>
                <a:ea typeface="微软雅黑" pitchFamily="34" charset="-122"/>
              </a:rPr>
              <a:t>  高</a:t>
            </a:r>
            <a:r>
              <a:rPr lang="en-US" altLang="zh-CN" sz="2000" b="1" dirty="0">
                <a:solidFill>
                  <a:schemeClr val="accent2"/>
                </a:solidFill>
                <a:latin typeface="微软雅黑" pitchFamily="34" charset="-122"/>
                <a:ea typeface="微软雅黑" pitchFamily="34" charset="-122"/>
              </a:rPr>
              <a:t>13</a:t>
            </a:r>
            <a:r>
              <a:rPr lang="zh-CN" altLang="en-US" sz="2000" b="1" dirty="0">
                <a:solidFill>
                  <a:schemeClr val="accent2"/>
                </a:solidFill>
                <a:latin typeface="微软雅黑" pitchFamily="34" charset="-122"/>
                <a:ea typeface="微软雅黑" pitchFamily="34" charset="-122"/>
              </a:rPr>
              <a:t>位索引用来确定当前使用的</a:t>
            </a:r>
            <a:r>
              <a:rPr lang="zh-CN" altLang="en-US" sz="2000" b="1" dirty="0">
                <a:solidFill>
                  <a:schemeClr val="accent1"/>
                </a:solidFill>
                <a:latin typeface="微软雅黑" pitchFamily="34" charset="-122"/>
                <a:ea typeface="微软雅黑" pitchFamily="34" charset="-122"/>
              </a:rPr>
              <a:t>段描述符</a:t>
            </a:r>
            <a:r>
              <a:rPr lang="zh-CN" altLang="en-US" sz="2000" b="1" dirty="0">
                <a:solidFill>
                  <a:schemeClr val="accent2"/>
                </a:solidFill>
                <a:latin typeface="微软雅黑" pitchFamily="34" charset="-122"/>
                <a:ea typeface="微软雅黑" pitchFamily="34" charset="-122"/>
              </a:rPr>
              <a:t>在描述表中的位置</a:t>
            </a:r>
          </a:p>
        </p:txBody>
      </p:sp>
      <p:sp>
        <p:nvSpPr>
          <p:cNvPr id="855047" name="Rectangle 7"/>
          <p:cNvSpPr>
            <a:spLocks noChangeArrowheads="1"/>
          </p:cNvSpPr>
          <p:nvPr/>
        </p:nvSpPr>
        <p:spPr bwMode="auto">
          <a:xfrm>
            <a:off x="5067300" y="3163888"/>
            <a:ext cx="3552825" cy="1144587"/>
          </a:xfrm>
          <a:prstGeom prst="rect">
            <a:avLst/>
          </a:prstGeom>
          <a:noFill/>
          <a:ln w="50800">
            <a:noFill/>
            <a:miter lim="800000"/>
            <a:headEnd/>
            <a:tailEnd/>
          </a:ln>
          <a:effectLst/>
        </p:spPr>
        <p:txBody>
          <a:bodyPr anchor="ctr">
            <a:spAutoFit/>
          </a:bodyPr>
          <a:lstStyle/>
          <a:p>
            <a:pPr>
              <a:lnSpc>
                <a:spcPct val="115000"/>
              </a:lnSpc>
            </a:pPr>
            <a:r>
              <a:rPr lang="en-US" altLang="zh-CN" sz="2000" b="1" dirty="0">
                <a:latin typeface="微软雅黑" pitchFamily="34" charset="-122"/>
                <a:ea typeface="微软雅黑" pitchFamily="34" charset="-122"/>
              </a:rPr>
              <a:t>CS</a:t>
            </a:r>
            <a:r>
              <a:rPr lang="zh-CN" altLang="en-US" sz="2000" b="1" dirty="0">
                <a:latin typeface="微软雅黑" pitchFamily="34" charset="-122"/>
                <a:ea typeface="微软雅黑" pitchFamily="34" charset="-122"/>
              </a:rPr>
              <a:t>寄存器中的</a:t>
            </a:r>
            <a:r>
              <a:rPr lang="en-US" altLang="zh-CN" sz="2000" b="1" dirty="0">
                <a:latin typeface="微软雅黑" pitchFamily="34" charset="-122"/>
                <a:ea typeface="微软雅黑" pitchFamily="34" charset="-122"/>
              </a:rPr>
              <a:t>RPL</a:t>
            </a:r>
            <a:r>
              <a:rPr lang="zh-CN" altLang="en-US" sz="2000" b="1" dirty="0">
                <a:latin typeface="微软雅黑" pitchFamily="34" charset="-122"/>
                <a:ea typeface="微软雅黑" pitchFamily="34" charset="-122"/>
              </a:rPr>
              <a:t>字段表示</a:t>
            </a:r>
            <a:r>
              <a:rPr lang="en-US" altLang="zh-CN" sz="2000" b="1" dirty="0">
                <a:latin typeface="微软雅黑" pitchFamily="34" charset="-122"/>
                <a:ea typeface="微软雅黑" pitchFamily="34" charset="-122"/>
              </a:rPr>
              <a:t>CPU</a:t>
            </a:r>
            <a:r>
              <a:rPr lang="zh-CN" altLang="en-US" sz="2000" b="1" dirty="0">
                <a:latin typeface="微软雅黑" pitchFamily="34" charset="-122"/>
                <a:ea typeface="微软雅黑" pitchFamily="34" charset="-122"/>
              </a:rPr>
              <a:t>的</a:t>
            </a:r>
            <a:r>
              <a:rPr lang="zh-CN" altLang="en-US" sz="2000" b="1" dirty="0">
                <a:solidFill>
                  <a:schemeClr val="accent1"/>
                </a:solidFill>
                <a:latin typeface="微软雅黑" pitchFamily="34" charset="-122"/>
                <a:ea typeface="微软雅黑" pitchFamily="34" charset="-122"/>
              </a:rPr>
              <a:t>当前特权级</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Current Privilege Level</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CPL</a:t>
            </a:r>
            <a:r>
              <a:rPr lang="zh-CN" altLang="en-US" sz="2000" b="1" dirty="0">
                <a:latin typeface="微软雅黑" pitchFamily="34" charset="-122"/>
                <a:ea typeface="微软雅黑" pitchFamily="34" charset="-122"/>
              </a:rPr>
              <a:t>）</a:t>
            </a:r>
            <a:r>
              <a:rPr lang="zh-CN" altLang="en-US" dirty="0">
                <a:ea typeface="宋体" pitchFamily="2" charset="-122"/>
              </a:rPr>
              <a:t> </a:t>
            </a:r>
          </a:p>
        </p:txBody>
      </p:sp>
    </p:spTree>
    <p:extLst>
      <p:ext uri="{BB962C8B-B14F-4D97-AF65-F5344CB8AC3E}">
        <p14:creationId xmlns:p14="http://schemas.microsoft.com/office/powerpoint/2010/main" xmlns="" val="266599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55043">
                                            <p:txEl>
                                              <p:pRg st="1" end="1"/>
                                            </p:txEl>
                                          </p:spTgt>
                                        </p:tgtEl>
                                        <p:attrNameLst>
                                          <p:attrName>style.visibility</p:attrName>
                                        </p:attrNameLst>
                                      </p:cBhvr>
                                      <p:to>
                                        <p:strVal val="visible"/>
                                      </p:to>
                                    </p:set>
                                    <p:animEffect transition="in" filter="blinds(horizontal)">
                                      <p:cBhvr>
                                        <p:cTn id="7" dur="500"/>
                                        <p:tgtEl>
                                          <p:spTgt spid="8550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55043">
                                            <p:txEl>
                                              <p:pRg st="2" end="2"/>
                                            </p:txEl>
                                          </p:spTgt>
                                        </p:tgtEl>
                                        <p:attrNameLst>
                                          <p:attrName>style.visibility</p:attrName>
                                        </p:attrNameLst>
                                      </p:cBhvr>
                                      <p:to>
                                        <p:strVal val="visible"/>
                                      </p:to>
                                    </p:set>
                                    <p:animEffect transition="in" filter="blinds(horizontal)">
                                      <p:cBhvr>
                                        <p:cTn id="12" dur="500"/>
                                        <p:tgtEl>
                                          <p:spTgt spid="8550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55043">
                                            <p:txEl>
                                              <p:pRg st="3" end="3"/>
                                            </p:txEl>
                                          </p:spTgt>
                                        </p:tgtEl>
                                        <p:attrNameLst>
                                          <p:attrName>style.visibility</p:attrName>
                                        </p:attrNameLst>
                                      </p:cBhvr>
                                      <p:to>
                                        <p:strVal val="visible"/>
                                      </p:to>
                                    </p:set>
                                    <p:animEffect transition="in" filter="blinds(horizontal)">
                                      <p:cBhvr>
                                        <p:cTn id="17" dur="500"/>
                                        <p:tgtEl>
                                          <p:spTgt spid="8550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55043">
                                            <p:txEl>
                                              <p:pRg st="4" end="4"/>
                                            </p:txEl>
                                          </p:spTgt>
                                        </p:tgtEl>
                                        <p:attrNameLst>
                                          <p:attrName>style.visibility</p:attrName>
                                        </p:attrNameLst>
                                      </p:cBhvr>
                                      <p:to>
                                        <p:strVal val="visible"/>
                                      </p:to>
                                    </p:set>
                                    <p:animEffect transition="in" filter="blinds(horizontal)">
                                      <p:cBhvr>
                                        <p:cTn id="22" dur="500"/>
                                        <p:tgtEl>
                                          <p:spTgt spid="8550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55045"/>
                                        </p:tgtEl>
                                        <p:attrNameLst>
                                          <p:attrName>style.visibility</p:attrName>
                                        </p:attrNameLst>
                                      </p:cBhvr>
                                      <p:to>
                                        <p:strVal val="visible"/>
                                      </p:to>
                                    </p:set>
                                    <p:animEffect transition="in" filter="blinds(horizontal)">
                                      <p:cBhvr>
                                        <p:cTn id="27" dur="500"/>
                                        <p:tgtEl>
                                          <p:spTgt spid="85504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55046">
                                            <p:txEl>
                                              <p:pRg st="4" end="4"/>
                                            </p:txEl>
                                          </p:spTgt>
                                        </p:tgtEl>
                                        <p:attrNameLst>
                                          <p:attrName>style.visibility</p:attrName>
                                        </p:attrNameLst>
                                      </p:cBhvr>
                                      <p:to>
                                        <p:strVal val="visible"/>
                                      </p:to>
                                    </p:set>
                                    <p:animEffect transition="in" filter="blinds(horizontal)">
                                      <p:cBhvr>
                                        <p:cTn id="32" dur="500"/>
                                        <p:tgtEl>
                                          <p:spTgt spid="85504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55046">
                                            <p:txEl>
                                              <p:pRg st="5" end="5"/>
                                            </p:txEl>
                                          </p:spTgt>
                                        </p:tgtEl>
                                        <p:attrNameLst>
                                          <p:attrName>style.visibility</p:attrName>
                                        </p:attrNameLst>
                                      </p:cBhvr>
                                      <p:to>
                                        <p:strVal val="visible"/>
                                      </p:to>
                                    </p:set>
                                    <p:animEffect transition="in" filter="blinds(horizontal)">
                                      <p:cBhvr>
                                        <p:cTn id="37" dur="500"/>
                                        <p:tgtEl>
                                          <p:spTgt spid="855046">
                                            <p:txEl>
                                              <p:pRg st="5" end="5"/>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855046">
                                            <p:txEl>
                                              <p:pRg st="6" end="6"/>
                                            </p:txEl>
                                          </p:spTgt>
                                        </p:tgtEl>
                                        <p:attrNameLst>
                                          <p:attrName>style.visibility</p:attrName>
                                        </p:attrNameLst>
                                      </p:cBhvr>
                                      <p:to>
                                        <p:strVal val="visible"/>
                                      </p:to>
                                    </p:set>
                                    <p:animEffect transition="in" filter="blinds(horizontal)">
                                      <p:cBhvr>
                                        <p:cTn id="40" dur="500"/>
                                        <p:tgtEl>
                                          <p:spTgt spid="855046">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855047"/>
                                        </p:tgtEl>
                                        <p:attrNameLst>
                                          <p:attrName>style.visibility</p:attrName>
                                        </p:attrNameLst>
                                      </p:cBhvr>
                                      <p:to>
                                        <p:strVal val="visible"/>
                                      </p:to>
                                    </p:set>
                                    <p:animEffect transition="in" filter="blinds(horizontal)">
                                      <p:cBhvr>
                                        <p:cTn id="45" dur="500"/>
                                        <p:tgtEl>
                                          <p:spTgt spid="855047"/>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855046">
                                            <p:txEl>
                                              <p:pRg st="7" end="7"/>
                                            </p:txEl>
                                          </p:spTgt>
                                        </p:tgtEl>
                                        <p:attrNameLst>
                                          <p:attrName>style.visibility</p:attrName>
                                        </p:attrNameLst>
                                      </p:cBhvr>
                                      <p:to>
                                        <p:strVal val="visible"/>
                                      </p:to>
                                    </p:set>
                                    <p:animEffect transition="in" filter="blinds(horizontal)">
                                      <p:cBhvr>
                                        <p:cTn id="50" dur="500"/>
                                        <p:tgtEl>
                                          <p:spTgt spid="85504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9518" y="5900787"/>
            <a:ext cx="8229600" cy="522279"/>
          </a:xfrm>
        </p:spPr>
        <p:txBody>
          <a:bodyPr>
            <a:normAutofit/>
          </a:bodyPr>
          <a:lstStyle/>
          <a:p>
            <a:r>
              <a:rPr lang="zh-CN" altLang="en-US" sz="2400" dirty="0" smtClean="0"/>
              <a:t>虚地址到物理地址的映射</a:t>
            </a:r>
            <a:endParaRPr lang="zh-CN" altLang="en-US" sz="2400" dirty="0"/>
          </a:p>
        </p:txBody>
      </p:sp>
      <p:pic>
        <p:nvPicPr>
          <p:cNvPr id="1028" name="Picture 4"/>
          <p:cNvPicPr>
            <a:picLocks noChangeAspect="1" noChangeArrowheads="1"/>
          </p:cNvPicPr>
          <p:nvPr/>
        </p:nvPicPr>
        <p:blipFill>
          <a:blip r:embed="rId2"/>
          <a:srcRect/>
          <a:stretch>
            <a:fillRect/>
          </a:stretch>
        </p:blipFill>
        <p:spPr bwMode="auto">
          <a:xfrm>
            <a:off x="1338263" y="215856"/>
            <a:ext cx="6467475" cy="5610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2"/>
          <p:cNvSpPr>
            <a:spLocks noGrp="1" noChangeArrowheads="1"/>
          </p:cNvSpPr>
          <p:nvPr>
            <p:ph type="title"/>
          </p:nvPr>
        </p:nvSpPr>
        <p:spPr>
          <a:xfrm>
            <a:off x="4906963" y="114300"/>
            <a:ext cx="3830637" cy="528638"/>
          </a:xfrm>
        </p:spPr>
        <p:txBody>
          <a:bodyPr>
            <a:normAutofit fontScale="90000"/>
          </a:bodyPr>
          <a:lstStyle/>
          <a:p>
            <a:pPr algn="l"/>
            <a:r>
              <a:rPr lang="zh-CN" altLang="en-US"/>
              <a:t>段寄存器的含义</a:t>
            </a:r>
          </a:p>
        </p:txBody>
      </p:sp>
      <p:grpSp>
        <p:nvGrpSpPr>
          <p:cNvPr id="2" name="Group 4"/>
          <p:cNvGrpSpPr>
            <a:grpSpLocks/>
          </p:cNvGrpSpPr>
          <p:nvPr/>
        </p:nvGrpSpPr>
        <p:grpSpPr bwMode="auto">
          <a:xfrm>
            <a:off x="0" y="188913"/>
            <a:ext cx="5673725" cy="6669087"/>
            <a:chOff x="2008" y="576"/>
            <a:chExt cx="3574" cy="3720"/>
          </a:xfrm>
        </p:grpSpPr>
        <p:sp>
          <p:nvSpPr>
            <p:cNvPr id="856069" name="Text Box 25"/>
            <p:cNvSpPr txBox="1">
              <a:spLocks noChangeArrowheads="1"/>
            </p:cNvSpPr>
            <p:nvPr/>
          </p:nvSpPr>
          <p:spPr bwMode="auto">
            <a:xfrm>
              <a:off x="4990" y="1165"/>
              <a:ext cx="592" cy="346"/>
            </a:xfrm>
            <a:prstGeom prst="rect">
              <a:avLst/>
            </a:prstGeom>
            <a:noFill/>
            <a:ln w="9525">
              <a:noFill/>
              <a:round/>
              <a:headEnd/>
              <a:tailEnd/>
            </a:ln>
          </p:spPr>
          <p:txBody>
            <a:bodyPr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%esp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a:t>
              </a:r>
              <a:r>
                <a:rPr lang="zh-CN" altLang="en-GB" sz="1800" b="1">
                  <a:latin typeface="微软雅黑" pitchFamily="34" charset="-122"/>
                  <a:ea typeface="微软雅黑" pitchFamily="34" charset="-122"/>
                  <a:cs typeface="msgothic"/>
                </a:rPr>
                <a:t>栈顶</a:t>
              </a:r>
              <a:r>
                <a:rPr lang="en-GB" altLang="zh-CN" sz="1800" b="1">
                  <a:latin typeface="微软雅黑" pitchFamily="34" charset="-122"/>
                  <a:ea typeface="微软雅黑" pitchFamily="34" charset="-122"/>
                  <a:cs typeface="msgothic"/>
                </a:rPr>
                <a:t>)</a:t>
              </a:r>
            </a:p>
          </p:txBody>
        </p:sp>
        <p:sp>
          <p:nvSpPr>
            <p:cNvPr id="856070" name="Line 26"/>
            <p:cNvSpPr>
              <a:spLocks noChangeShapeType="1"/>
            </p:cNvSpPr>
            <p:nvPr/>
          </p:nvSpPr>
          <p:spPr bwMode="auto">
            <a:xfrm flipH="1">
              <a:off x="4751" y="1271"/>
              <a:ext cx="242" cy="1"/>
            </a:xfrm>
            <a:prstGeom prst="line">
              <a:avLst/>
            </a:prstGeom>
            <a:noFill/>
            <a:ln w="3240">
              <a:solidFill>
                <a:srgbClr val="000066"/>
              </a:solidFill>
              <a:miter lim="800000"/>
              <a:headEnd/>
              <a:tailEnd type="triangle" w="med" len="med"/>
            </a:ln>
          </p:spPr>
          <p:txBody>
            <a:bodyPr/>
            <a:lstStyle/>
            <a:p>
              <a:endParaRPr lang="zh-CN" altLang="en-US"/>
            </a:p>
          </p:txBody>
        </p:sp>
        <p:sp>
          <p:nvSpPr>
            <p:cNvPr id="856071" name="Line 28"/>
            <p:cNvSpPr>
              <a:spLocks noChangeShapeType="1"/>
            </p:cNvSpPr>
            <p:nvPr/>
          </p:nvSpPr>
          <p:spPr bwMode="auto">
            <a:xfrm flipV="1">
              <a:off x="4797" y="576"/>
              <a:ext cx="1" cy="290"/>
            </a:xfrm>
            <a:prstGeom prst="line">
              <a:avLst/>
            </a:prstGeom>
            <a:noFill/>
            <a:ln w="3240">
              <a:solidFill>
                <a:schemeClr val="tx1"/>
              </a:solidFill>
              <a:miter lim="800000"/>
              <a:headEnd/>
              <a:tailEnd type="triangle" w="med" len="med"/>
            </a:ln>
          </p:spPr>
          <p:txBody>
            <a:bodyPr/>
            <a:lstStyle/>
            <a:p>
              <a:endParaRPr lang="zh-CN" altLang="en-US"/>
            </a:p>
          </p:txBody>
        </p:sp>
        <p:sp>
          <p:nvSpPr>
            <p:cNvPr id="856072" name="Text Box 29"/>
            <p:cNvSpPr txBox="1">
              <a:spLocks noChangeArrowheads="1"/>
            </p:cNvSpPr>
            <p:nvPr/>
          </p:nvSpPr>
          <p:spPr bwMode="auto">
            <a:xfrm>
              <a:off x="5005" y="2566"/>
              <a:ext cx="370" cy="203"/>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itchFamily="34" charset="-122"/>
                  <a:ea typeface="微软雅黑" pitchFamily="34" charset="-122"/>
                  <a:cs typeface="msgothic"/>
                </a:rPr>
                <a:t>brk</a:t>
              </a:r>
            </a:p>
          </p:txBody>
        </p:sp>
        <p:sp>
          <p:nvSpPr>
            <p:cNvPr id="856073" name="Line 30"/>
            <p:cNvSpPr>
              <a:spLocks noChangeShapeType="1"/>
            </p:cNvSpPr>
            <p:nvPr/>
          </p:nvSpPr>
          <p:spPr bwMode="auto">
            <a:xfrm flipH="1">
              <a:off x="4763" y="2671"/>
              <a:ext cx="242" cy="1"/>
            </a:xfrm>
            <a:prstGeom prst="line">
              <a:avLst/>
            </a:prstGeom>
            <a:noFill/>
            <a:ln w="3240">
              <a:solidFill>
                <a:srgbClr val="000066"/>
              </a:solidFill>
              <a:miter lim="800000"/>
              <a:headEnd/>
              <a:tailEnd type="triangle" w="med" len="med"/>
            </a:ln>
          </p:spPr>
          <p:txBody>
            <a:bodyPr/>
            <a:lstStyle/>
            <a:p>
              <a:endParaRPr lang="zh-CN" altLang="en-US"/>
            </a:p>
          </p:txBody>
        </p:sp>
        <p:sp>
          <p:nvSpPr>
            <p:cNvPr id="856074" name="Text Box 31"/>
            <p:cNvSpPr txBox="1">
              <a:spLocks noChangeArrowheads="1"/>
            </p:cNvSpPr>
            <p:nvPr/>
          </p:nvSpPr>
          <p:spPr bwMode="auto">
            <a:xfrm>
              <a:off x="2008" y="750"/>
              <a:ext cx="931" cy="170"/>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0xC00000000</a:t>
              </a:r>
            </a:p>
          </p:txBody>
        </p:sp>
        <p:sp>
          <p:nvSpPr>
            <p:cNvPr id="856075" name="Text Box 32"/>
            <p:cNvSpPr txBox="1">
              <a:spLocks noChangeArrowheads="1"/>
            </p:cNvSpPr>
            <p:nvPr/>
          </p:nvSpPr>
          <p:spPr bwMode="auto">
            <a:xfrm>
              <a:off x="2083" y="3799"/>
              <a:ext cx="850" cy="171"/>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0x08048000</a:t>
              </a:r>
            </a:p>
          </p:txBody>
        </p:sp>
        <p:grpSp>
          <p:nvGrpSpPr>
            <p:cNvPr id="3" name="Group 12"/>
            <p:cNvGrpSpPr>
              <a:grpSpLocks/>
            </p:cNvGrpSpPr>
            <p:nvPr/>
          </p:nvGrpSpPr>
          <p:grpSpPr bwMode="auto">
            <a:xfrm>
              <a:off x="2767" y="585"/>
              <a:ext cx="1952" cy="3711"/>
              <a:chOff x="2785" y="795"/>
              <a:chExt cx="1924" cy="3493"/>
            </a:xfrm>
          </p:grpSpPr>
          <p:sp>
            <p:nvSpPr>
              <p:cNvPr id="856077" name="Rectangle 14"/>
              <p:cNvSpPr>
                <a:spLocks noChangeArrowheads="1"/>
              </p:cNvSpPr>
              <p:nvPr/>
            </p:nvSpPr>
            <p:spPr bwMode="auto">
              <a:xfrm>
                <a:off x="2952" y="795"/>
                <a:ext cx="1757" cy="307"/>
              </a:xfrm>
              <a:prstGeom prst="rect">
                <a:avLst/>
              </a:prstGeom>
              <a:solidFill>
                <a:srgbClr val="F1C7C7"/>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Kernel virtual memory</a:t>
                </a:r>
              </a:p>
            </p:txBody>
          </p:sp>
          <p:sp>
            <p:nvSpPr>
              <p:cNvPr id="856078" name="Rectangle 15"/>
              <p:cNvSpPr>
                <a:spLocks noChangeArrowheads="1"/>
              </p:cNvSpPr>
              <p:nvPr/>
            </p:nvSpPr>
            <p:spPr bwMode="auto">
              <a:xfrm>
                <a:off x="2952" y="1867"/>
                <a:ext cx="1757" cy="422"/>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Memory-mapped region</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 for shared</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libraries</a:t>
                </a:r>
              </a:p>
            </p:txBody>
          </p:sp>
          <p:sp>
            <p:nvSpPr>
              <p:cNvPr id="33808" name="Rectangle 16"/>
              <p:cNvSpPr>
                <a:spLocks noChangeArrowheads="1"/>
              </p:cNvSpPr>
              <p:nvPr/>
            </p:nvSpPr>
            <p:spPr bwMode="auto">
              <a:xfrm>
                <a:off x="2952" y="2286"/>
                <a:ext cx="1757" cy="456"/>
              </a:xfrm>
              <a:prstGeom prst="rect">
                <a:avLst/>
              </a:prstGeom>
              <a:solidFill>
                <a:schemeClr val="bg1">
                  <a:lumMod val="75000"/>
                </a:schemeClr>
              </a:solidFill>
              <a:ln w="3240">
                <a:solidFill>
                  <a:schemeClr val="tx1"/>
                </a:solidFill>
                <a:miter lim="800000"/>
                <a:headEnd/>
                <a:tailEnd/>
              </a:ln>
              <a:effectLst/>
            </p:spPr>
            <p:txBody>
              <a:bodyPr wrap="none" anchor="ctr"/>
              <a:lstStyle/>
              <a:p>
                <a:pPr>
                  <a:defRPr/>
                </a:pPr>
                <a:endParaRPr lang="en-US" sz="2400" b="1">
                  <a:latin typeface="Arial Narrow" pitchFamily="34" charset="0"/>
                </a:endParaRPr>
              </a:p>
            </p:txBody>
          </p:sp>
          <p:sp>
            <p:nvSpPr>
              <p:cNvPr id="856080" name="Rectangle 17"/>
              <p:cNvSpPr>
                <a:spLocks noChangeArrowheads="1"/>
              </p:cNvSpPr>
              <p:nvPr/>
            </p:nvSpPr>
            <p:spPr bwMode="auto">
              <a:xfrm>
                <a:off x="2952" y="2741"/>
                <a:ext cx="1757" cy="422"/>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Run-time heap</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(created by</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malloc</a:t>
                </a:r>
                <a:r>
                  <a:rPr lang="en-GB" altLang="zh-CN" b="1">
                    <a:latin typeface="微软雅黑" pitchFamily="34" charset="-122"/>
                    <a:ea typeface="微软雅黑" pitchFamily="34" charset="-122"/>
                    <a:cs typeface="msgothic"/>
                  </a:rPr>
                  <a:t>)</a:t>
                </a:r>
              </a:p>
            </p:txBody>
          </p:sp>
          <p:sp>
            <p:nvSpPr>
              <p:cNvPr id="33810" name="Rectangle 18"/>
              <p:cNvSpPr>
                <a:spLocks noChangeArrowheads="1"/>
              </p:cNvSpPr>
              <p:nvPr/>
            </p:nvSpPr>
            <p:spPr bwMode="auto">
              <a:xfrm>
                <a:off x="2952" y="1294"/>
                <a:ext cx="1757" cy="571"/>
              </a:xfrm>
              <a:prstGeom prst="rect">
                <a:avLst/>
              </a:prstGeom>
              <a:solidFill>
                <a:schemeClr val="bg1">
                  <a:lumMod val="75000"/>
                </a:schemeClr>
              </a:solidFill>
              <a:ln w="3240">
                <a:solidFill>
                  <a:schemeClr val="tx1"/>
                </a:solidFill>
                <a:miter lim="800000"/>
                <a:headEnd/>
                <a:tailEnd/>
              </a:ln>
              <a:effectLst/>
            </p:spPr>
            <p:txBody>
              <a:bodyPr wrap="none" anchor="ctr"/>
              <a:lstStyle/>
              <a:p>
                <a:pPr>
                  <a:defRPr/>
                </a:pPr>
                <a:endParaRPr lang="en-US" sz="2400" b="1">
                  <a:latin typeface="Arial Narrow" pitchFamily="34" charset="0"/>
                </a:endParaRPr>
              </a:p>
            </p:txBody>
          </p:sp>
          <p:sp>
            <p:nvSpPr>
              <p:cNvPr id="856082" name="Line 19"/>
              <p:cNvSpPr>
                <a:spLocks noChangeShapeType="1"/>
              </p:cNvSpPr>
              <p:nvPr/>
            </p:nvSpPr>
            <p:spPr bwMode="auto">
              <a:xfrm flipV="1">
                <a:off x="3828" y="2493"/>
                <a:ext cx="1" cy="242"/>
              </a:xfrm>
              <a:prstGeom prst="line">
                <a:avLst/>
              </a:prstGeom>
              <a:noFill/>
              <a:ln w="3240">
                <a:solidFill>
                  <a:schemeClr val="tx1"/>
                </a:solidFill>
                <a:miter lim="800000"/>
                <a:headEnd/>
                <a:tailEnd type="triangle" w="med" len="med"/>
              </a:ln>
            </p:spPr>
            <p:txBody>
              <a:bodyPr/>
              <a:lstStyle/>
              <a:p>
                <a:endParaRPr lang="zh-CN" altLang="en-US"/>
              </a:p>
            </p:txBody>
          </p:sp>
          <p:sp>
            <p:nvSpPr>
              <p:cNvPr id="856083" name="Rectangle 20"/>
              <p:cNvSpPr>
                <a:spLocks noChangeArrowheads="1"/>
              </p:cNvSpPr>
              <p:nvPr/>
            </p:nvSpPr>
            <p:spPr bwMode="auto">
              <a:xfrm>
                <a:off x="2952" y="1083"/>
                <a:ext cx="1757" cy="355"/>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User</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stack</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Calibri" pitchFamily="34" charset="0"/>
                    <a:ea typeface="微软雅黑" pitchFamily="34" charset="-122"/>
                    <a:cs typeface="msgothic"/>
                  </a:rPr>
                  <a:t>(</a:t>
                </a:r>
                <a:r>
                  <a:rPr lang="en-GB" altLang="zh-CN" sz="1800" b="1">
                    <a:latin typeface="微软雅黑" pitchFamily="34" charset="-122"/>
                    <a:ea typeface="微软雅黑" pitchFamily="34" charset="-122"/>
                    <a:cs typeface="msgothic"/>
                  </a:rPr>
                  <a:t>created</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at</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runtime</a:t>
                </a:r>
                <a:r>
                  <a:rPr lang="en-GB" altLang="zh-CN" b="1">
                    <a:latin typeface="Calibri" pitchFamily="34" charset="0"/>
                    <a:ea typeface="微软雅黑" pitchFamily="34" charset="-122"/>
                    <a:cs typeface="msgothic"/>
                  </a:rPr>
                  <a:t>)</a:t>
                </a:r>
              </a:p>
            </p:txBody>
          </p:sp>
          <p:sp>
            <p:nvSpPr>
              <p:cNvPr id="856084" name="Line 21"/>
              <p:cNvSpPr>
                <a:spLocks noChangeShapeType="1"/>
              </p:cNvSpPr>
              <p:nvPr/>
            </p:nvSpPr>
            <p:spPr bwMode="auto">
              <a:xfrm flipV="1">
                <a:off x="3828" y="1725"/>
                <a:ext cx="1" cy="146"/>
              </a:xfrm>
              <a:prstGeom prst="line">
                <a:avLst/>
              </a:prstGeom>
              <a:noFill/>
              <a:ln w="3240">
                <a:solidFill>
                  <a:schemeClr val="tx1"/>
                </a:solidFill>
                <a:miter lim="800000"/>
                <a:headEnd/>
                <a:tailEnd type="triangle" w="med" len="med"/>
              </a:ln>
            </p:spPr>
            <p:txBody>
              <a:bodyPr/>
              <a:lstStyle/>
              <a:p>
                <a:endParaRPr lang="zh-CN" altLang="en-US"/>
              </a:p>
            </p:txBody>
          </p:sp>
          <p:sp>
            <p:nvSpPr>
              <p:cNvPr id="856085" name="Line 22"/>
              <p:cNvSpPr>
                <a:spLocks noChangeShapeType="1"/>
              </p:cNvSpPr>
              <p:nvPr/>
            </p:nvSpPr>
            <p:spPr bwMode="auto">
              <a:xfrm>
                <a:off x="3828" y="1438"/>
                <a:ext cx="1" cy="144"/>
              </a:xfrm>
              <a:prstGeom prst="line">
                <a:avLst/>
              </a:prstGeom>
              <a:noFill/>
              <a:ln w="3240">
                <a:solidFill>
                  <a:schemeClr val="tx1"/>
                </a:solidFill>
                <a:miter lim="800000"/>
                <a:headEnd/>
                <a:tailEnd type="triangle" w="med" len="med"/>
              </a:ln>
            </p:spPr>
            <p:txBody>
              <a:bodyPr/>
              <a:lstStyle/>
              <a:p>
                <a:endParaRPr lang="zh-CN" altLang="en-US"/>
              </a:p>
            </p:txBody>
          </p:sp>
          <p:sp>
            <p:nvSpPr>
              <p:cNvPr id="33815" name="Rectangle 23"/>
              <p:cNvSpPr>
                <a:spLocks noChangeArrowheads="1"/>
              </p:cNvSpPr>
              <p:nvPr/>
            </p:nvSpPr>
            <p:spPr bwMode="auto">
              <a:xfrm>
                <a:off x="2952" y="3977"/>
                <a:ext cx="1757" cy="250"/>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Unused</a:t>
                </a:r>
              </a:p>
            </p:txBody>
          </p:sp>
          <p:sp>
            <p:nvSpPr>
              <p:cNvPr id="856087" name="Text Box 24"/>
              <p:cNvSpPr txBox="1">
                <a:spLocks noChangeArrowheads="1"/>
              </p:cNvSpPr>
              <p:nvPr/>
            </p:nvSpPr>
            <p:spPr bwMode="auto">
              <a:xfrm>
                <a:off x="2785" y="4114"/>
                <a:ext cx="190" cy="174"/>
              </a:xfrm>
              <a:prstGeom prst="rect">
                <a:avLst/>
              </a:prstGeom>
              <a:noFill/>
              <a:ln w="9525">
                <a:noFill/>
                <a:round/>
                <a:headEnd/>
                <a:tailEnd/>
              </a:ln>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0</a:t>
                </a:r>
              </a:p>
            </p:txBody>
          </p:sp>
          <p:sp>
            <p:nvSpPr>
              <p:cNvPr id="33826" name="Rectangle 34"/>
              <p:cNvSpPr>
                <a:spLocks noChangeArrowheads="1"/>
              </p:cNvSpPr>
              <p:nvPr/>
            </p:nvSpPr>
            <p:spPr bwMode="auto">
              <a:xfrm>
                <a:off x="2952" y="3161"/>
                <a:ext cx="1757" cy="422"/>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Read/write</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(.data, .bss)</a:t>
                </a:r>
              </a:p>
            </p:txBody>
          </p:sp>
          <p:sp>
            <p:nvSpPr>
              <p:cNvPr id="856089" name="Rectangle 35"/>
              <p:cNvSpPr>
                <a:spLocks noChangeArrowheads="1"/>
              </p:cNvSpPr>
              <p:nvPr/>
            </p:nvSpPr>
            <p:spPr bwMode="auto">
              <a:xfrm>
                <a:off x="2952" y="3555"/>
                <a:ext cx="1757" cy="422"/>
              </a:xfrm>
              <a:prstGeom prst="rect">
                <a:avLst/>
              </a:prstGeom>
              <a:solidFill>
                <a:srgbClr val="F6F5BD"/>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Read-only 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(.init, .text</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.rodata</a:t>
                </a:r>
                <a:r>
                  <a:rPr lang="en-GB" altLang="zh-CN" b="1">
                    <a:latin typeface="Calibri" pitchFamily="34" charset="0"/>
                    <a:ea typeface="微软雅黑" pitchFamily="34" charset="-122"/>
                    <a:cs typeface="msgothic"/>
                  </a:rPr>
                  <a:t>)</a:t>
                </a:r>
              </a:p>
            </p:txBody>
          </p:sp>
        </p:grpSp>
      </p:grpSp>
      <p:sp>
        <p:nvSpPr>
          <p:cNvPr id="856090" name="Text Box 26"/>
          <p:cNvSpPr txBox="1">
            <a:spLocks noChangeArrowheads="1"/>
          </p:cNvSpPr>
          <p:nvPr/>
        </p:nvSpPr>
        <p:spPr bwMode="auto">
          <a:xfrm>
            <a:off x="5978525" y="1477963"/>
            <a:ext cx="2655888" cy="396875"/>
          </a:xfrm>
          <a:prstGeom prst="rect">
            <a:avLst/>
          </a:prstGeom>
          <a:noFill/>
          <a:ln w="50800">
            <a:noFill/>
            <a:miter lim="800000"/>
            <a:headEnd/>
            <a:tailEnd/>
          </a:ln>
          <a:effectLst/>
        </p:spPr>
        <p:txBody>
          <a:bodyPr>
            <a:spAutoFit/>
          </a:bodyPr>
          <a:lstStyle/>
          <a:p>
            <a:pPr>
              <a:spcBef>
                <a:spcPct val="50000"/>
              </a:spcBef>
            </a:pPr>
            <a:r>
              <a:rPr lang="en-US" altLang="zh-CN" sz="2000" b="1">
                <a:solidFill>
                  <a:schemeClr val="accent1"/>
                </a:solidFill>
                <a:latin typeface="微软雅黑" pitchFamily="34" charset="-122"/>
                <a:ea typeface="微软雅黑" pitchFamily="34" charset="-122"/>
              </a:rPr>
              <a:t>SS</a:t>
            </a:r>
            <a:r>
              <a:rPr lang="zh-CN" altLang="en-US" sz="2000" b="1">
                <a:solidFill>
                  <a:schemeClr val="accent1"/>
                </a:solidFill>
                <a:latin typeface="微软雅黑" pitchFamily="34" charset="-122"/>
                <a:ea typeface="微软雅黑" pitchFamily="34" charset="-122"/>
              </a:rPr>
              <a:t>（栈段寄存器）</a:t>
            </a:r>
          </a:p>
        </p:txBody>
      </p:sp>
      <p:sp>
        <p:nvSpPr>
          <p:cNvPr id="856091" name="Text Box 27"/>
          <p:cNvSpPr txBox="1">
            <a:spLocks noChangeArrowheads="1"/>
          </p:cNvSpPr>
          <p:nvPr/>
        </p:nvSpPr>
        <p:spPr bwMode="auto">
          <a:xfrm>
            <a:off x="5751513" y="5384800"/>
            <a:ext cx="2655887" cy="396875"/>
          </a:xfrm>
          <a:prstGeom prst="rect">
            <a:avLst/>
          </a:prstGeom>
          <a:noFill/>
          <a:ln w="50800">
            <a:noFill/>
            <a:miter lim="800000"/>
            <a:headEnd/>
            <a:tailEnd/>
          </a:ln>
          <a:effectLst/>
        </p:spPr>
        <p:txBody>
          <a:bodyPr>
            <a:spAutoFit/>
          </a:bodyPr>
          <a:lstStyle/>
          <a:p>
            <a:pPr>
              <a:spcBef>
                <a:spcPct val="50000"/>
              </a:spcBef>
            </a:pPr>
            <a:r>
              <a:rPr lang="en-US" altLang="zh-CN" sz="2000" b="1">
                <a:solidFill>
                  <a:schemeClr val="accent1"/>
                </a:solidFill>
                <a:latin typeface="微软雅黑" pitchFamily="34" charset="-122"/>
                <a:ea typeface="微软雅黑" pitchFamily="34" charset="-122"/>
              </a:rPr>
              <a:t>CS</a:t>
            </a:r>
            <a:r>
              <a:rPr lang="zh-CN" altLang="en-US" sz="2000" b="1">
                <a:solidFill>
                  <a:schemeClr val="accent1"/>
                </a:solidFill>
                <a:latin typeface="微软雅黑" pitchFamily="34" charset="-122"/>
                <a:ea typeface="微软雅黑" pitchFamily="34" charset="-122"/>
              </a:rPr>
              <a:t>（代码段寄存器）</a:t>
            </a:r>
          </a:p>
        </p:txBody>
      </p:sp>
      <p:sp>
        <p:nvSpPr>
          <p:cNvPr id="856092" name="Text Box 28"/>
          <p:cNvSpPr txBox="1">
            <a:spLocks noChangeArrowheads="1"/>
          </p:cNvSpPr>
          <p:nvPr/>
        </p:nvSpPr>
        <p:spPr bwMode="auto">
          <a:xfrm>
            <a:off x="5786438" y="4227513"/>
            <a:ext cx="2655887" cy="396875"/>
          </a:xfrm>
          <a:prstGeom prst="rect">
            <a:avLst/>
          </a:prstGeom>
          <a:noFill/>
          <a:ln w="50800">
            <a:noFill/>
            <a:miter lim="800000"/>
            <a:headEnd/>
            <a:tailEnd/>
          </a:ln>
          <a:effectLst/>
        </p:spPr>
        <p:txBody>
          <a:bodyPr>
            <a:spAutoFit/>
          </a:bodyPr>
          <a:lstStyle/>
          <a:p>
            <a:pPr>
              <a:spcBef>
                <a:spcPct val="50000"/>
              </a:spcBef>
            </a:pPr>
            <a:r>
              <a:rPr lang="en-US" altLang="zh-CN" sz="2000" b="1">
                <a:solidFill>
                  <a:schemeClr val="accent1"/>
                </a:solidFill>
                <a:latin typeface="微软雅黑" pitchFamily="34" charset="-122"/>
                <a:ea typeface="微软雅黑" pitchFamily="34" charset="-122"/>
              </a:rPr>
              <a:t>DS</a:t>
            </a:r>
            <a:r>
              <a:rPr lang="zh-CN" altLang="en-US" sz="2000" b="1">
                <a:solidFill>
                  <a:schemeClr val="accent1"/>
                </a:solidFill>
                <a:latin typeface="微软雅黑" pitchFamily="34" charset="-122"/>
                <a:ea typeface="微软雅黑" pitchFamily="34" charset="-122"/>
              </a:rPr>
              <a:t>（数据段寄存器）</a:t>
            </a:r>
          </a:p>
        </p:txBody>
      </p:sp>
      <p:sp>
        <p:nvSpPr>
          <p:cNvPr id="856093" name="Text Box 29"/>
          <p:cNvSpPr txBox="1">
            <a:spLocks noChangeArrowheads="1"/>
          </p:cNvSpPr>
          <p:nvPr/>
        </p:nvSpPr>
        <p:spPr bwMode="auto">
          <a:xfrm>
            <a:off x="5368925" y="3186113"/>
            <a:ext cx="3440113" cy="396875"/>
          </a:xfrm>
          <a:prstGeom prst="rect">
            <a:avLst/>
          </a:prstGeom>
          <a:noFill/>
          <a:ln w="50800">
            <a:noFill/>
            <a:miter lim="800000"/>
            <a:headEnd/>
            <a:tailEnd/>
          </a:ln>
          <a:effectLst/>
        </p:spPr>
        <p:txBody>
          <a:bodyPr>
            <a:spAutoFit/>
          </a:bodyPr>
          <a:lstStyle/>
          <a:p>
            <a:pPr>
              <a:spcBef>
                <a:spcPct val="50000"/>
              </a:spcBef>
            </a:pPr>
            <a:r>
              <a:rPr lang="en-US" altLang="zh-CN" sz="2000" b="1">
                <a:solidFill>
                  <a:schemeClr val="accent1"/>
                </a:solidFill>
                <a:latin typeface="微软雅黑" pitchFamily="34" charset="-122"/>
                <a:ea typeface="微软雅黑" pitchFamily="34" charset="-122"/>
              </a:rPr>
              <a:t>ES/GS/FS</a:t>
            </a:r>
            <a:r>
              <a:rPr lang="zh-CN" altLang="en-US" sz="2000" b="1">
                <a:solidFill>
                  <a:schemeClr val="accent1"/>
                </a:solidFill>
                <a:latin typeface="微软雅黑" pitchFamily="34" charset="-122"/>
                <a:ea typeface="微软雅黑" pitchFamily="34" charset="-122"/>
              </a:rPr>
              <a:t>（辅助段寄存器）</a:t>
            </a:r>
          </a:p>
        </p:txBody>
      </p:sp>
      <p:sp>
        <p:nvSpPr>
          <p:cNvPr id="856094" name="Line 30"/>
          <p:cNvSpPr>
            <a:spLocks noChangeShapeType="1"/>
          </p:cNvSpPr>
          <p:nvPr/>
        </p:nvSpPr>
        <p:spPr bwMode="auto">
          <a:xfrm flipH="1" flipV="1">
            <a:off x="4354513" y="1030288"/>
            <a:ext cx="1639887" cy="609600"/>
          </a:xfrm>
          <a:prstGeom prst="line">
            <a:avLst/>
          </a:prstGeom>
          <a:noFill/>
          <a:ln w="50800">
            <a:solidFill>
              <a:srgbClr val="FE9AAB"/>
            </a:solidFill>
            <a:round/>
            <a:headEnd/>
            <a:tailEnd type="triangle" w="med" len="med"/>
          </a:ln>
          <a:effectLst/>
        </p:spPr>
        <p:txBody>
          <a:bodyPr/>
          <a:lstStyle/>
          <a:p>
            <a:endParaRPr lang="zh-CN" altLang="en-US"/>
          </a:p>
        </p:txBody>
      </p:sp>
      <p:sp>
        <p:nvSpPr>
          <p:cNvPr id="856095" name="Line 31"/>
          <p:cNvSpPr>
            <a:spLocks noChangeShapeType="1"/>
          </p:cNvSpPr>
          <p:nvPr/>
        </p:nvSpPr>
        <p:spPr bwMode="auto">
          <a:xfrm flipH="1">
            <a:off x="4310063" y="4411663"/>
            <a:ext cx="1509712" cy="682625"/>
          </a:xfrm>
          <a:prstGeom prst="line">
            <a:avLst/>
          </a:prstGeom>
          <a:noFill/>
          <a:ln w="50800">
            <a:solidFill>
              <a:srgbClr val="FE9AAB"/>
            </a:solidFill>
            <a:round/>
            <a:headEnd/>
            <a:tailEnd type="triangle" w="med" len="med"/>
          </a:ln>
          <a:effectLst/>
        </p:spPr>
        <p:txBody>
          <a:bodyPr/>
          <a:lstStyle/>
          <a:p>
            <a:endParaRPr lang="zh-CN" altLang="en-US"/>
          </a:p>
        </p:txBody>
      </p:sp>
      <p:sp>
        <p:nvSpPr>
          <p:cNvPr id="856096" name="Line 32"/>
          <p:cNvSpPr>
            <a:spLocks noChangeShapeType="1"/>
          </p:cNvSpPr>
          <p:nvPr/>
        </p:nvSpPr>
        <p:spPr bwMode="auto">
          <a:xfrm flipH="1">
            <a:off x="4267200" y="5602288"/>
            <a:ext cx="1552575" cy="377825"/>
          </a:xfrm>
          <a:prstGeom prst="line">
            <a:avLst/>
          </a:prstGeom>
          <a:noFill/>
          <a:ln w="50800">
            <a:solidFill>
              <a:srgbClr val="FE9AAB"/>
            </a:solidFill>
            <a:round/>
            <a:headEnd/>
            <a:tailEnd type="triangle" w="med" len="med"/>
          </a:ln>
          <a:effectLst/>
        </p:spPr>
        <p:txBody>
          <a:bodyPr/>
          <a:lstStyle/>
          <a:p>
            <a:endParaRPr lang="zh-CN" altLang="en-US"/>
          </a:p>
        </p:txBody>
      </p:sp>
      <p:sp>
        <p:nvSpPr>
          <p:cNvPr id="856097" name="Line 33"/>
          <p:cNvSpPr>
            <a:spLocks noChangeShapeType="1"/>
          </p:cNvSpPr>
          <p:nvPr/>
        </p:nvSpPr>
        <p:spPr bwMode="auto">
          <a:xfrm flipH="1">
            <a:off x="4281488" y="3338513"/>
            <a:ext cx="1089025" cy="1044575"/>
          </a:xfrm>
          <a:prstGeom prst="line">
            <a:avLst/>
          </a:prstGeom>
          <a:noFill/>
          <a:ln w="50800">
            <a:solidFill>
              <a:srgbClr val="FE9AAB"/>
            </a:solidFill>
            <a:round/>
            <a:headEnd/>
            <a:tailEnd type="triangle" w="med" len="med"/>
          </a:ln>
          <a:effectLst/>
        </p:spPr>
        <p:txBody>
          <a:bodyPr/>
          <a:lstStyle/>
          <a:p>
            <a:endParaRPr lang="zh-CN" altLang="en-US"/>
          </a:p>
        </p:txBody>
      </p:sp>
      <p:sp>
        <p:nvSpPr>
          <p:cNvPr id="856098" name="Line 34"/>
          <p:cNvSpPr>
            <a:spLocks noChangeShapeType="1"/>
          </p:cNvSpPr>
          <p:nvPr/>
        </p:nvSpPr>
        <p:spPr bwMode="auto">
          <a:xfrm flipH="1" flipV="1">
            <a:off x="4441825" y="2613025"/>
            <a:ext cx="971550" cy="652463"/>
          </a:xfrm>
          <a:prstGeom prst="line">
            <a:avLst/>
          </a:prstGeom>
          <a:noFill/>
          <a:ln w="50800">
            <a:solidFill>
              <a:srgbClr val="FE9AAB"/>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xmlns="" val="2551621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p:cNvSpPr>
            <a:spLocks noGrp="1" noChangeArrowheads="1"/>
          </p:cNvSpPr>
          <p:nvPr>
            <p:ph type="title"/>
          </p:nvPr>
        </p:nvSpPr>
        <p:spPr>
          <a:xfrm>
            <a:off x="457200" y="142830"/>
            <a:ext cx="8229600" cy="598452"/>
          </a:xfrm>
        </p:spPr>
        <p:txBody>
          <a:bodyPr>
            <a:normAutofit fontScale="90000"/>
          </a:bodyPr>
          <a:lstStyle/>
          <a:p>
            <a:r>
              <a:rPr lang="zh-CN" altLang="en-US" dirty="0"/>
              <a:t>段描述符和段描述符表</a:t>
            </a:r>
          </a:p>
        </p:txBody>
      </p:sp>
      <p:sp>
        <p:nvSpPr>
          <p:cNvPr id="857091" name="Rectangle 3"/>
          <p:cNvSpPr>
            <a:spLocks noGrp="1" noChangeArrowheads="1"/>
          </p:cNvSpPr>
          <p:nvPr>
            <p:ph type="body" idx="1"/>
          </p:nvPr>
        </p:nvSpPr>
        <p:spPr>
          <a:xfrm>
            <a:off x="152400" y="919163"/>
            <a:ext cx="8791575" cy="5345112"/>
          </a:xfrm>
        </p:spPr>
        <p:txBody>
          <a:bodyPr/>
          <a:lstStyle/>
          <a:p>
            <a:r>
              <a:rPr lang="zh-CN" altLang="en-US" sz="2200">
                <a:latin typeface="微软雅黑" pitchFamily="34" charset="-122"/>
                <a:ea typeface="微软雅黑" pitchFamily="34" charset="-122"/>
              </a:rPr>
              <a:t>段描述符是一种数据结构，实际上就是段表项，分两类：</a:t>
            </a:r>
          </a:p>
          <a:p>
            <a:pPr lvl="1"/>
            <a:r>
              <a:rPr lang="zh-CN" altLang="en-US" sz="2200">
                <a:latin typeface="微软雅黑" pitchFamily="34" charset="-122"/>
                <a:ea typeface="微软雅黑" pitchFamily="34" charset="-122"/>
              </a:rPr>
              <a:t>用户进程的代码段和数据段描述符</a:t>
            </a:r>
          </a:p>
          <a:p>
            <a:pPr lvl="1"/>
            <a:r>
              <a:rPr lang="zh-CN" altLang="en-US" sz="2200">
                <a:latin typeface="微软雅黑" pitchFamily="34" charset="-122"/>
                <a:ea typeface="微软雅黑" pitchFamily="34" charset="-122"/>
              </a:rPr>
              <a:t>系统控制段描述符，又分两种：</a:t>
            </a:r>
          </a:p>
          <a:p>
            <a:pPr lvl="2"/>
            <a:r>
              <a:rPr lang="zh-CN" altLang="en-US" sz="2200">
                <a:latin typeface="微软雅黑" pitchFamily="34" charset="-122"/>
                <a:ea typeface="微软雅黑" pitchFamily="34" charset="-122"/>
              </a:rPr>
              <a:t>特殊系统控制段描述符，包括：局部描述符表（</a:t>
            </a:r>
            <a:r>
              <a:rPr lang="en-US" altLang="zh-CN" sz="2200">
                <a:latin typeface="微软雅黑" pitchFamily="34" charset="-122"/>
                <a:ea typeface="微软雅黑" pitchFamily="34" charset="-122"/>
              </a:rPr>
              <a:t>LDT</a:t>
            </a:r>
            <a:r>
              <a:rPr lang="zh-CN" altLang="en-US" sz="2200">
                <a:latin typeface="微软雅黑" pitchFamily="34" charset="-122"/>
                <a:ea typeface="微软雅黑" pitchFamily="34" charset="-122"/>
              </a:rPr>
              <a:t>）描述符和任务状态段（</a:t>
            </a:r>
            <a:r>
              <a:rPr lang="en-US" altLang="zh-CN" sz="2200">
                <a:latin typeface="微软雅黑" pitchFamily="34" charset="-122"/>
                <a:ea typeface="微软雅黑" pitchFamily="34" charset="-122"/>
              </a:rPr>
              <a:t>TSS</a:t>
            </a:r>
            <a:r>
              <a:rPr lang="zh-CN" altLang="en-US" sz="2200">
                <a:latin typeface="微软雅黑" pitchFamily="34" charset="-122"/>
                <a:ea typeface="微软雅黑" pitchFamily="34" charset="-122"/>
              </a:rPr>
              <a:t>）描述符</a:t>
            </a:r>
          </a:p>
          <a:p>
            <a:pPr lvl="2"/>
            <a:r>
              <a:rPr lang="zh-CN" altLang="en-US" sz="2200">
                <a:latin typeface="微软雅黑" pitchFamily="34" charset="-122"/>
                <a:ea typeface="微软雅黑" pitchFamily="34" charset="-122"/>
              </a:rPr>
              <a:t>控制转移类描述符，包括：调用门描述符、任务门描述符、中断门描述符和陷阱门描述符</a:t>
            </a:r>
          </a:p>
          <a:p>
            <a:r>
              <a:rPr lang="zh-CN" altLang="en-US" sz="2200">
                <a:latin typeface="微软雅黑" pitchFamily="34" charset="-122"/>
                <a:ea typeface="微软雅黑" pitchFamily="34" charset="-122"/>
              </a:rPr>
              <a:t>描述符表实际上就是段表，由段描述符组成。有三种类型：</a:t>
            </a:r>
          </a:p>
          <a:p>
            <a:pPr lvl="1"/>
            <a:r>
              <a:rPr lang="zh-CN" altLang="en-US" sz="2200">
                <a:latin typeface="微软雅黑" pitchFamily="34" charset="-122"/>
                <a:ea typeface="微软雅黑" pitchFamily="34" charset="-122"/>
              </a:rPr>
              <a:t>全局描述符表</a:t>
            </a:r>
            <a:r>
              <a:rPr lang="en-US" altLang="zh-CN" sz="2200">
                <a:latin typeface="微软雅黑" pitchFamily="34" charset="-122"/>
                <a:ea typeface="微软雅黑" pitchFamily="34" charset="-122"/>
              </a:rPr>
              <a:t>GDT</a:t>
            </a:r>
            <a:r>
              <a:rPr lang="zh-CN" altLang="en-US" sz="2200">
                <a:latin typeface="微软雅黑" pitchFamily="34" charset="-122"/>
                <a:ea typeface="微软雅黑" pitchFamily="34" charset="-122"/>
              </a:rPr>
              <a:t>：</a:t>
            </a:r>
            <a:r>
              <a:rPr lang="zh-CN" altLang="en-US" sz="2200">
                <a:solidFill>
                  <a:srgbClr val="A50021"/>
                </a:solidFill>
                <a:latin typeface="微软雅黑" pitchFamily="34" charset="-122"/>
                <a:ea typeface="微软雅黑" pitchFamily="34" charset="-122"/>
              </a:rPr>
              <a:t>只有一个，用来存放系统内每个任务都可能访问的描述符，例如，内核代码段、内核数据段、用户代码段、用户数据段以及</a:t>
            </a:r>
            <a:r>
              <a:rPr lang="en-US" altLang="zh-CN" sz="2200">
                <a:solidFill>
                  <a:srgbClr val="A50021"/>
                </a:solidFill>
                <a:latin typeface="微软雅黑" pitchFamily="34" charset="-122"/>
                <a:ea typeface="微软雅黑" pitchFamily="34" charset="-122"/>
              </a:rPr>
              <a:t>TSS</a:t>
            </a:r>
            <a:r>
              <a:rPr lang="zh-CN" altLang="en-US" sz="2200">
                <a:solidFill>
                  <a:srgbClr val="A50021"/>
                </a:solidFill>
                <a:latin typeface="微软雅黑" pitchFamily="34" charset="-122"/>
                <a:ea typeface="微软雅黑" pitchFamily="34" charset="-122"/>
              </a:rPr>
              <a:t>（任务状态段）等都属于</a:t>
            </a:r>
            <a:r>
              <a:rPr lang="en-US" altLang="zh-CN" sz="2200">
                <a:solidFill>
                  <a:srgbClr val="A50021"/>
                </a:solidFill>
                <a:latin typeface="微软雅黑" pitchFamily="34" charset="-122"/>
                <a:ea typeface="微软雅黑" pitchFamily="34" charset="-122"/>
              </a:rPr>
              <a:t>GDT</a:t>
            </a:r>
            <a:r>
              <a:rPr lang="zh-CN" altLang="en-US" sz="2200">
                <a:solidFill>
                  <a:srgbClr val="A50021"/>
                </a:solidFill>
                <a:latin typeface="微软雅黑" pitchFamily="34" charset="-122"/>
                <a:ea typeface="微软雅黑" pitchFamily="34" charset="-122"/>
              </a:rPr>
              <a:t>中描述的段</a:t>
            </a:r>
          </a:p>
          <a:p>
            <a:pPr lvl="1"/>
            <a:r>
              <a:rPr lang="zh-CN" altLang="en-US" sz="2200">
                <a:latin typeface="微软雅黑" pitchFamily="34" charset="-122"/>
                <a:ea typeface="微软雅黑" pitchFamily="34" charset="-122"/>
              </a:rPr>
              <a:t>局部描述符表</a:t>
            </a:r>
            <a:r>
              <a:rPr lang="en-US" altLang="zh-CN" sz="2200">
                <a:latin typeface="微软雅黑" pitchFamily="34" charset="-122"/>
                <a:ea typeface="微软雅黑" pitchFamily="34" charset="-122"/>
              </a:rPr>
              <a:t>LDT</a:t>
            </a:r>
            <a:r>
              <a:rPr lang="zh-CN" altLang="en-US" sz="2200">
                <a:latin typeface="微软雅黑" pitchFamily="34" charset="-122"/>
                <a:ea typeface="微软雅黑" pitchFamily="34" charset="-122"/>
              </a:rPr>
              <a:t>：</a:t>
            </a:r>
            <a:r>
              <a:rPr lang="zh-CN" altLang="en-US" sz="2200">
                <a:solidFill>
                  <a:srgbClr val="A50021"/>
                </a:solidFill>
                <a:latin typeface="微软雅黑" pitchFamily="34" charset="-122"/>
                <a:ea typeface="微软雅黑" pitchFamily="34" charset="-122"/>
              </a:rPr>
              <a:t>存放某任务（即用户进程）专用的描述符</a:t>
            </a:r>
            <a:endParaRPr lang="en-US" altLang="zh-CN" sz="2200">
              <a:solidFill>
                <a:srgbClr val="A50021"/>
              </a:solidFill>
              <a:latin typeface="微软雅黑" pitchFamily="34" charset="-122"/>
              <a:ea typeface="微软雅黑" pitchFamily="34" charset="-122"/>
            </a:endParaRPr>
          </a:p>
          <a:p>
            <a:pPr lvl="1"/>
            <a:r>
              <a:rPr lang="zh-CN" altLang="en-US" sz="2200">
                <a:latin typeface="微软雅黑" pitchFamily="34" charset="-122"/>
                <a:ea typeface="微软雅黑" pitchFamily="34" charset="-122"/>
              </a:rPr>
              <a:t>中断描述符表</a:t>
            </a:r>
            <a:r>
              <a:rPr lang="en-US" altLang="zh-CN" sz="2200">
                <a:latin typeface="微软雅黑" pitchFamily="34" charset="-122"/>
                <a:ea typeface="微软雅黑" pitchFamily="34" charset="-122"/>
              </a:rPr>
              <a:t>IDT</a:t>
            </a:r>
            <a:r>
              <a:rPr lang="zh-CN" altLang="en-US" sz="2200">
                <a:latin typeface="微软雅黑" pitchFamily="34" charset="-122"/>
                <a:ea typeface="微软雅黑" pitchFamily="34" charset="-122"/>
              </a:rPr>
              <a:t>：</a:t>
            </a:r>
            <a:r>
              <a:rPr lang="zh-CN" altLang="en-US" sz="2200">
                <a:solidFill>
                  <a:srgbClr val="A50021"/>
                </a:solidFill>
                <a:latin typeface="微软雅黑" pitchFamily="34" charset="-122"/>
                <a:ea typeface="微软雅黑" pitchFamily="34" charset="-122"/>
              </a:rPr>
              <a:t>包含</a:t>
            </a:r>
            <a:r>
              <a:rPr lang="en-US" altLang="zh-CN" sz="2200">
                <a:solidFill>
                  <a:srgbClr val="A50021"/>
                </a:solidFill>
                <a:latin typeface="微软雅黑" pitchFamily="34" charset="-122"/>
                <a:ea typeface="微软雅黑" pitchFamily="34" charset="-122"/>
              </a:rPr>
              <a:t>256</a:t>
            </a:r>
            <a:r>
              <a:rPr lang="zh-CN" altLang="en-US" sz="2200">
                <a:solidFill>
                  <a:srgbClr val="A50021"/>
                </a:solidFill>
                <a:latin typeface="微软雅黑" pitchFamily="34" charset="-122"/>
                <a:ea typeface="微软雅黑" pitchFamily="34" charset="-122"/>
              </a:rPr>
              <a:t>个中断门、陷阱门和任务门描述符</a:t>
            </a:r>
          </a:p>
        </p:txBody>
      </p:sp>
      <p:sp>
        <p:nvSpPr>
          <p:cNvPr id="857092" name="Text Box 4"/>
          <p:cNvSpPr txBox="1">
            <a:spLocks noChangeArrowheads="1"/>
          </p:cNvSpPr>
          <p:nvPr/>
        </p:nvSpPr>
        <p:spPr bwMode="auto">
          <a:xfrm>
            <a:off x="730250" y="6334125"/>
            <a:ext cx="3352800" cy="366713"/>
          </a:xfrm>
          <a:prstGeom prst="rect">
            <a:avLst/>
          </a:prstGeom>
          <a:noFill/>
          <a:ln w="50800">
            <a:noFill/>
            <a:miter lim="800000"/>
            <a:headEnd/>
            <a:tailEnd/>
          </a:ln>
          <a:effectLst/>
        </p:spPr>
        <p:txBody>
          <a:bodyPr>
            <a:spAutoFit/>
          </a:bodyPr>
          <a:lstStyle/>
          <a:p>
            <a:pPr>
              <a:spcBef>
                <a:spcPct val="50000"/>
              </a:spcBef>
            </a:pPr>
            <a:r>
              <a:rPr lang="en-US" altLang="zh-CN" sz="1800" b="1">
                <a:latin typeface="微软雅黑" pitchFamily="34" charset="-122"/>
                <a:ea typeface="微软雅黑" pitchFamily="34" charset="-122"/>
              </a:rPr>
              <a:t>IDT</a:t>
            </a:r>
            <a:r>
              <a:rPr lang="zh-CN" altLang="en-US" sz="1800" b="1">
                <a:latin typeface="微软雅黑" pitchFamily="34" charset="-122"/>
                <a:ea typeface="微软雅黑" pitchFamily="34" charset="-122"/>
              </a:rPr>
              <a:t>将在第</a:t>
            </a:r>
            <a:r>
              <a:rPr lang="en-US" altLang="zh-CN" sz="1800" b="1">
                <a:latin typeface="微软雅黑" pitchFamily="34" charset="-122"/>
                <a:ea typeface="微软雅黑" pitchFamily="34" charset="-122"/>
              </a:rPr>
              <a:t>7</a:t>
            </a:r>
            <a:r>
              <a:rPr lang="zh-CN" altLang="en-US" sz="1800" b="1">
                <a:latin typeface="微软雅黑" pitchFamily="34" charset="-122"/>
                <a:ea typeface="微软雅黑" pitchFamily="34" charset="-122"/>
              </a:rPr>
              <a:t>章介绍</a:t>
            </a:r>
          </a:p>
        </p:txBody>
      </p:sp>
    </p:spTree>
    <p:extLst>
      <p:ext uri="{BB962C8B-B14F-4D97-AF65-F5344CB8AC3E}">
        <p14:creationId xmlns:p14="http://schemas.microsoft.com/office/powerpoint/2010/main" xmlns="" val="223818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57091">
                                            <p:txEl>
                                              <p:pRg st="1" end="1"/>
                                            </p:txEl>
                                          </p:spTgt>
                                        </p:tgtEl>
                                        <p:attrNameLst>
                                          <p:attrName>style.visibility</p:attrName>
                                        </p:attrNameLst>
                                      </p:cBhvr>
                                      <p:to>
                                        <p:strVal val="visible"/>
                                      </p:to>
                                    </p:set>
                                    <p:animEffect transition="in" filter="blinds(horizontal)">
                                      <p:cBhvr>
                                        <p:cTn id="7" dur="500"/>
                                        <p:tgtEl>
                                          <p:spTgt spid="8570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57091">
                                            <p:txEl>
                                              <p:pRg st="2" end="2"/>
                                            </p:txEl>
                                          </p:spTgt>
                                        </p:tgtEl>
                                        <p:attrNameLst>
                                          <p:attrName>style.visibility</p:attrName>
                                        </p:attrNameLst>
                                      </p:cBhvr>
                                      <p:to>
                                        <p:strVal val="visible"/>
                                      </p:to>
                                    </p:set>
                                    <p:animEffect transition="in" filter="blinds(horizontal)">
                                      <p:cBhvr>
                                        <p:cTn id="12" dur="500"/>
                                        <p:tgtEl>
                                          <p:spTgt spid="8570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57091">
                                            <p:txEl>
                                              <p:pRg st="3" end="3"/>
                                            </p:txEl>
                                          </p:spTgt>
                                        </p:tgtEl>
                                        <p:attrNameLst>
                                          <p:attrName>style.visibility</p:attrName>
                                        </p:attrNameLst>
                                      </p:cBhvr>
                                      <p:to>
                                        <p:strVal val="visible"/>
                                      </p:to>
                                    </p:set>
                                    <p:animEffect transition="in" filter="blinds(horizontal)">
                                      <p:cBhvr>
                                        <p:cTn id="17" dur="500"/>
                                        <p:tgtEl>
                                          <p:spTgt spid="8570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57091">
                                            <p:txEl>
                                              <p:pRg st="4" end="4"/>
                                            </p:txEl>
                                          </p:spTgt>
                                        </p:tgtEl>
                                        <p:attrNameLst>
                                          <p:attrName>style.visibility</p:attrName>
                                        </p:attrNameLst>
                                      </p:cBhvr>
                                      <p:to>
                                        <p:strVal val="visible"/>
                                      </p:to>
                                    </p:set>
                                    <p:animEffect transition="in" filter="blinds(horizontal)">
                                      <p:cBhvr>
                                        <p:cTn id="22" dur="500"/>
                                        <p:tgtEl>
                                          <p:spTgt spid="8570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57091">
                                            <p:txEl>
                                              <p:pRg st="6" end="6"/>
                                            </p:txEl>
                                          </p:spTgt>
                                        </p:tgtEl>
                                        <p:attrNameLst>
                                          <p:attrName>style.visibility</p:attrName>
                                        </p:attrNameLst>
                                      </p:cBhvr>
                                      <p:to>
                                        <p:strVal val="visible"/>
                                      </p:to>
                                    </p:set>
                                    <p:animEffect transition="in" filter="blinds(horizontal)">
                                      <p:cBhvr>
                                        <p:cTn id="27" dur="500"/>
                                        <p:tgtEl>
                                          <p:spTgt spid="85709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57091">
                                            <p:txEl>
                                              <p:pRg st="7" end="7"/>
                                            </p:txEl>
                                          </p:spTgt>
                                        </p:tgtEl>
                                        <p:attrNameLst>
                                          <p:attrName>style.visibility</p:attrName>
                                        </p:attrNameLst>
                                      </p:cBhvr>
                                      <p:to>
                                        <p:strVal val="visible"/>
                                      </p:to>
                                    </p:set>
                                    <p:animEffect transition="in" filter="blinds(horizontal)">
                                      <p:cBhvr>
                                        <p:cTn id="32" dur="500"/>
                                        <p:tgtEl>
                                          <p:spTgt spid="85709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57091">
                                            <p:txEl>
                                              <p:pRg st="8" end="8"/>
                                            </p:txEl>
                                          </p:spTgt>
                                        </p:tgtEl>
                                        <p:attrNameLst>
                                          <p:attrName>style.visibility</p:attrName>
                                        </p:attrNameLst>
                                      </p:cBhvr>
                                      <p:to>
                                        <p:strVal val="visible"/>
                                      </p:to>
                                    </p:set>
                                    <p:animEffect transition="in" filter="blinds(horizontal)">
                                      <p:cBhvr>
                                        <p:cTn id="37" dur="500"/>
                                        <p:tgtEl>
                                          <p:spTgt spid="857091">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57092"/>
                                        </p:tgtEl>
                                        <p:attrNameLst>
                                          <p:attrName>style.visibility</p:attrName>
                                        </p:attrNameLst>
                                      </p:cBhvr>
                                      <p:to>
                                        <p:strVal val="visible"/>
                                      </p:to>
                                    </p:set>
                                    <p:animEffect transition="in" filter="blinds(horizontal)">
                                      <p:cBhvr>
                                        <p:cTn id="42" dur="500"/>
                                        <p:tgtEl>
                                          <p:spTgt spid="857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09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ChangeArrowheads="1"/>
          </p:cNvSpPr>
          <p:nvPr>
            <p:ph type="title"/>
          </p:nvPr>
        </p:nvSpPr>
        <p:spPr>
          <a:xfrm>
            <a:off x="457200" y="128586"/>
            <a:ext cx="8229600" cy="561939"/>
          </a:xfrm>
        </p:spPr>
        <p:txBody>
          <a:bodyPr>
            <a:normAutofit fontScale="90000"/>
          </a:bodyPr>
          <a:lstStyle/>
          <a:p>
            <a:r>
              <a:rPr lang="zh-CN" altLang="en-US" dirty="0"/>
              <a:t>段描述符的定义</a:t>
            </a:r>
          </a:p>
        </p:txBody>
      </p:sp>
      <p:sp>
        <p:nvSpPr>
          <p:cNvPr id="858115" name="Rectangle 3"/>
          <p:cNvSpPr>
            <a:spLocks noGrp="1" noChangeArrowheads="1"/>
          </p:cNvSpPr>
          <p:nvPr>
            <p:ph type="body" idx="1"/>
          </p:nvPr>
        </p:nvSpPr>
        <p:spPr>
          <a:xfrm>
            <a:off x="128588" y="3368675"/>
            <a:ext cx="8875712" cy="3340100"/>
          </a:xfrm>
        </p:spPr>
        <p:txBody>
          <a:bodyPr>
            <a:normAutofit lnSpcReduction="10000"/>
          </a:bodyPr>
          <a:lstStyle/>
          <a:p>
            <a:pPr>
              <a:spcBef>
                <a:spcPct val="20000"/>
              </a:spcBef>
            </a:pPr>
            <a:r>
              <a:rPr lang="en-US" altLang="zh-CN" sz="1900">
                <a:latin typeface="微软雅黑" pitchFamily="34" charset="-122"/>
                <a:ea typeface="微软雅黑" pitchFamily="34" charset="-122"/>
              </a:rPr>
              <a:t>B31~B0</a:t>
            </a:r>
            <a:r>
              <a:rPr lang="zh-CN" altLang="en-US" sz="1900">
                <a:latin typeface="微软雅黑" pitchFamily="34" charset="-122"/>
                <a:ea typeface="微软雅黑" pitchFamily="34" charset="-122"/>
              </a:rPr>
              <a:t>： </a:t>
            </a:r>
            <a:r>
              <a:rPr lang="en-US" altLang="zh-CN" sz="1900">
                <a:latin typeface="微软雅黑" pitchFamily="34" charset="-122"/>
                <a:ea typeface="微软雅黑" pitchFamily="34" charset="-122"/>
              </a:rPr>
              <a:t>32</a:t>
            </a:r>
            <a:r>
              <a:rPr lang="zh-CN" altLang="en-US" sz="1900">
                <a:latin typeface="微软雅黑" pitchFamily="34" charset="-122"/>
                <a:ea typeface="微软雅黑" pitchFamily="34" charset="-122"/>
              </a:rPr>
              <a:t>位基地址； </a:t>
            </a:r>
            <a:r>
              <a:rPr lang="en-US" altLang="zh-CN" sz="1900">
                <a:latin typeface="微软雅黑" pitchFamily="34" charset="-122"/>
                <a:ea typeface="微软雅黑" pitchFamily="34" charset="-122"/>
              </a:rPr>
              <a:t>L19~L0</a:t>
            </a:r>
            <a:r>
              <a:rPr lang="zh-CN" altLang="en-US" sz="1900">
                <a:latin typeface="微软雅黑" pitchFamily="34" charset="-122"/>
                <a:ea typeface="微软雅黑" pitchFamily="34" charset="-122"/>
              </a:rPr>
              <a:t>：</a:t>
            </a:r>
            <a:r>
              <a:rPr lang="en-US" altLang="zh-CN" sz="1900">
                <a:latin typeface="微软雅黑" pitchFamily="34" charset="-122"/>
                <a:ea typeface="微软雅黑" pitchFamily="34" charset="-122"/>
              </a:rPr>
              <a:t>20</a:t>
            </a:r>
            <a:r>
              <a:rPr lang="zh-CN" altLang="en-US" sz="1900">
                <a:latin typeface="微软雅黑" pitchFamily="34" charset="-122"/>
                <a:ea typeface="微软雅黑" pitchFamily="34" charset="-122"/>
              </a:rPr>
              <a:t>位限界，表示段中最大页号</a:t>
            </a:r>
          </a:p>
          <a:p>
            <a:pPr>
              <a:spcBef>
                <a:spcPct val="20000"/>
              </a:spcBef>
            </a:pPr>
            <a:r>
              <a:rPr lang="en-US" altLang="zh-CN" sz="1900">
                <a:solidFill>
                  <a:schemeClr val="accent2"/>
                </a:solidFill>
                <a:latin typeface="微软雅黑" pitchFamily="34" charset="-122"/>
                <a:ea typeface="微软雅黑" pitchFamily="34" charset="-122"/>
              </a:rPr>
              <a:t>G</a:t>
            </a:r>
            <a:r>
              <a:rPr lang="zh-CN" altLang="en-US" sz="1900">
                <a:solidFill>
                  <a:schemeClr val="accent2"/>
                </a:solidFill>
                <a:latin typeface="微软雅黑" pitchFamily="34" charset="-122"/>
                <a:ea typeface="微软雅黑" pitchFamily="34" charset="-122"/>
              </a:rPr>
              <a:t>：粒度。</a:t>
            </a:r>
            <a:r>
              <a:rPr lang="en-US" altLang="zh-CN" sz="1900">
                <a:solidFill>
                  <a:schemeClr val="accent2"/>
                </a:solidFill>
                <a:latin typeface="微软雅黑" pitchFamily="34" charset="-122"/>
                <a:ea typeface="微软雅黑" pitchFamily="34" charset="-122"/>
              </a:rPr>
              <a:t>G=1</a:t>
            </a:r>
            <a:r>
              <a:rPr lang="zh-CN" altLang="en-US" sz="1900">
                <a:solidFill>
                  <a:schemeClr val="accent2"/>
                </a:solidFill>
                <a:latin typeface="微软雅黑" pitchFamily="34" charset="-122"/>
                <a:ea typeface="微软雅黑" pitchFamily="34" charset="-122"/>
              </a:rPr>
              <a:t>以页（</a:t>
            </a:r>
            <a:r>
              <a:rPr lang="en-US" altLang="zh-CN" sz="1900">
                <a:solidFill>
                  <a:schemeClr val="accent2"/>
                </a:solidFill>
                <a:latin typeface="微软雅黑" pitchFamily="34" charset="-122"/>
                <a:ea typeface="微软雅黑" pitchFamily="34" charset="-122"/>
              </a:rPr>
              <a:t>4KB</a:t>
            </a:r>
            <a:r>
              <a:rPr lang="zh-CN" altLang="en-US" sz="1900">
                <a:solidFill>
                  <a:schemeClr val="accent2"/>
                </a:solidFill>
                <a:latin typeface="微软雅黑" pitchFamily="34" charset="-122"/>
                <a:ea typeface="微软雅黑" pitchFamily="34" charset="-122"/>
              </a:rPr>
              <a:t>）为单位；</a:t>
            </a:r>
            <a:r>
              <a:rPr lang="en-US" altLang="zh-CN" sz="1900">
                <a:solidFill>
                  <a:schemeClr val="accent2"/>
                </a:solidFill>
                <a:latin typeface="微软雅黑" pitchFamily="34" charset="-122"/>
                <a:ea typeface="微软雅黑" pitchFamily="34" charset="-122"/>
              </a:rPr>
              <a:t>G=0</a:t>
            </a:r>
            <a:r>
              <a:rPr lang="zh-CN" altLang="en-US" sz="1900">
                <a:solidFill>
                  <a:schemeClr val="accent2"/>
                </a:solidFill>
                <a:latin typeface="微软雅黑" pitchFamily="34" charset="-122"/>
                <a:ea typeface="微软雅黑" pitchFamily="34" charset="-122"/>
              </a:rPr>
              <a:t>以字节为单位。因为界限为</a:t>
            </a:r>
            <a:r>
              <a:rPr lang="en-US" altLang="zh-CN" sz="1900">
                <a:solidFill>
                  <a:schemeClr val="accent2"/>
                </a:solidFill>
                <a:latin typeface="微软雅黑" pitchFamily="34" charset="-122"/>
                <a:ea typeface="微软雅黑" pitchFamily="34" charset="-122"/>
              </a:rPr>
              <a:t>20</a:t>
            </a:r>
            <a:r>
              <a:rPr lang="zh-CN" altLang="en-US" sz="1900">
                <a:solidFill>
                  <a:schemeClr val="accent2"/>
                </a:solidFill>
                <a:latin typeface="微软雅黑" pitchFamily="34" charset="-122"/>
                <a:ea typeface="微软雅黑" pitchFamily="34" charset="-122"/>
              </a:rPr>
              <a:t>位，故当</a:t>
            </a:r>
            <a:r>
              <a:rPr lang="en-US" altLang="zh-CN" sz="1900">
                <a:solidFill>
                  <a:schemeClr val="accent2"/>
                </a:solidFill>
                <a:latin typeface="微软雅黑" pitchFamily="34" charset="-122"/>
                <a:ea typeface="微软雅黑" pitchFamily="34" charset="-122"/>
              </a:rPr>
              <a:t>G=0</a:t>
            </a:r>
            <a:r>
              <a:rPr lang="zh-CN" altLang="en-US" sz="1900">
                <a:solidFill>
                  <a:schemeClr val="accent2"/>
                </a:solidFill>
                <a:latin typeface="微软雅黑" pitchFamily="34" charset="-122"/>
                <a:ea typeface="微软雅黑" pitchFamily="34" charset="-122"/>
              </a:rPr>
              <a:t>时最大的段为</a:t>
            </a:r>
            <a:r>
              <a:rPr lang="en-US" altLang="zh-CN" sz="1900">
                <a:solidFill>
                  <a:schemeClr val="accent2"/>
                </a:solidFill>
                <a:latin typeface="微软雅黑" pitchFamily="34" charset="-122"/>
                <a:ea typeface="微软雅黑" pitchFamily="34" charset="-122"/>
              </a:rPr>
              <a:t>1MB</a:t>
            </a:r>
            <a:r>
              <a:rPr lang="zh-CN" altLang="en-US" sz="1900">
                <a:solidFill>
                  <a:schemeClr val="accent2"/>
                </a:solidFill>
                <a:latin typeface="微软雅黑" pitchFamily="34" charset="-122"/>
                <a:ea typeface="微软雅黑" pitchFamily="34" charset="-122"/>
              </a:rPr>
              <a:t>；当</a:t>
            </a:r>
            <a:r>
              <a:rPr lang="en-US" altLang="zh-CN" sz="1900">
                <a:solidFill>
                  <a:schemeClr val="accent2"/>
                </a:solidFill>
                <a:latin typeface="微软雅黑" pitchFamily="34" charset="-122"/>
                <a:ea typeface="微软雅黑" pitchFamily="34" charset="-122"/>
              </a:rPr>
              <a:t>G=1</a:t>
            </a:r>
            <a:r>
              <a:rPr lang="zh-CN" altLang="en-US" sz="1900">
                <a:solidFill>
                  <a:schemeClr val="accent2"/>
                </a:solidFill>
                <a:latin typeface="微软雅黑" pitchFamily="34" charset="-122"/>
                <a:ea typeface="微软雅黑" pitchFamily="34" charset="-122"/>
              </a:rPr>
              <a:t>时，最大段为</a:t>
            </a:r>
            <a:r>
              <a:rPr lang="en-US" altLang="zh-CN" sz="1900">
                <a:solidFill>
                  <a:schemeClr val="accent2"/>
                </a:solidFill>
                <a:latin typeface="微软雅黑" pitchFamily="34" charset="-122"/>
                <a:ea typeface="微软雅黑" pitchFamily="34" charset="-122"/>
              </a:rPr>
              <a:t>4KB×2</a:t>
            </a:r>
            <a:r>
              <a:rPr lang="en-US" altLang="zh-CN" sz="1900" baseline="30000">
                <a:solidFill>
                  <a:schemeClr val="accent2"/>
                </a:solidFill>
                <a:latin typeface="微软雅黑" pitchFamily="34" charset="-122"/>
                <a:ea typeface="微软雅黑" pitchFamily="34" charset="-122"/>
              </a:rPr>
              <a:t>20</a:t>
            </a:r>
            <a:r>
              <a:rPr lang="en-US" altLang="zh-CN" sz="1900">
                <a:solidFill>
                  <a:schemeClr val="accent2"/>
                </a:solidFill>
                <a:latin typeface="微软雅黑" pitchFamily="34" charset="-122"/>
                <a:ea typeface="微软雅黑" pitchFamily="34" charset="-122"/>
              </a:rPr>
              <a:t> =4GB</a:t>
            </a:r>
            <a:endParaRPr lang="zh-CN" altLang="en-US" sz="1900">
              <a:solidFill>
                <a:schemeClr val="accent2"/>
              </a:solidFill>
              <a:latin typeface="微软雅黑" pitchFamily="34" charset="-122"/>
              <a:ea typeface="微软雅黑" pitchFamily="34" charset="-122"/>
            </a:endParaRPr>
          </a:p>
          <a:p>
            <a:pPr>
              <a:spcBef>
                <a:spcPct val="20000"/>
              </a:spcBef>
            </a:pPr>
            <a:r>
              <a:rPr lang="en-US" altLang="zh-CN" sz="1900">
                <a:latin typeface="微软雅黑" pitchFamily="34" charset="-122"/>
                <a:ea typeface="微软雅黑" pitchFamily="34" charset="-122"/>
              </a:rPr>
              <a:t>D</a:t>
            </a:r>
            <a:r>
              <a:rPr lang="zh-CN" altLang="en-US" sz="1900">
                <a:latin typeface="微软雅黑" pitchFamily="34" charset="-122"/>
                <a:ea typeface="微软雅黑" pitchFamily="34" charset="-122"/>
              </a:rPr>
              <a:t>：</a:t>
            </a:r>
            <a:r>
              <a:rPr lang="en-US" altLang="zh-CN" sz="1900">
                <a:latin typeface="微软雅黑" pitchFamily="34" charset="-122"/>
                <a:ea typeface="微软雅黑" pitchFamily="34" charset="-122"/>
              </a:rPr>
              <a:t>D=1</a:t>
            </a:r>
            <a:r>
              <a:rPr lang="zh-CN" altLang="en-US" sz="1900">
                <a:latin typeface="微软雅黑" pitchFamily="34" charset="-122"/>
                <a:ea typeface="微软雅黑" pitchFamily="34" charset="-122"/>
              </a:rPr>
              <a:t>表示段内偏移量为</a:t>
            </a:r>
            <a:r>
              <a:rPr lang="en-US" altLang="zh-CN" sz="1900">
                <a:latin typeface="微软雅黑" pitchFamily="34" charset="-122"/>
                <a:ea typeface="微软雅黑" pitchFamily="34" charset="-122"/>
              </a:rPr>
              <a:t>32</a:t>
            </a:r>
            <a:r>
              <a:rPr lang="zh-CN" altLang="en-US" sz="1900">
                <a:latin typeface="微软雅黑" pitchFamily="34" charset="-122"/>
                <a:ea typeface="微软雅黑" pitchFamily="34" charset="-122"/>
              </a:rPr>
              <a:t>位宽，</a:t>
            </a:r>
            <a:r>
              <a:rPr lang="en-US" altLang="zh-CN" sz="1900">
                <a:latin typeface="微软雅黑" pitchFamily="34" charset="-122"/>
                <a:ea typeface="微软雅黑" pitchFamily="34" charset="-122"/>
              </a:rPr>
              <a:t>D=0</a:t>
            </a:r>
            <a:r>
              <a:rPr lang="zh-CN" altLang="en-US" sz="1900">
                <a:latin typeface="微软雅黑" pitchFamily="34" charset="-122"/>
                <a:ea typeface="微软雅黑" pitchFamily="34" charset="-122"/>
              </a:rPr>
              <a:t>表示段内偏移量为</a:t>
            </a:r>
            <a:r>
              <a:rPr lang="en-US" altLang="zh-CN" sz="1900">
                <a:latin typeface="微软雅黑" pitchFamily="34" charset="-122"/>
                <a:ea typeface="微软雅黑" pitchFamily="34" charset="-122"/>
              </a:rPr>
              <a:t>16</a:t>
            </a:r>
            <a:r>
              <a:rPr lang="zh-CN" altLang="en-US" sz="1900">
                <a:latin typeface="微软雅黑" pitchFamily="34" charset="-122"/>
                <a:ea typeface="微软雅黑" pitchFamily="34" charset="-122"/>
              </a:rPr>
              <a:t>位宽</a:t>
            </a:r>
          </a:p>
          <a:p>
            <a:pPr>
              <a:spcBef>
                <a:spcPct val="20000"/>
              </a:spcBef>
            </a:pPr>
            <a:r>
              <a:rPr lang="en-US" altLang="zh-CN" sz="1900">
                <a:solidFill>
                  <a:schemeClr val="accent2"/>
                </a:solidFill>
                <a:latin typeface="微软雅黑" pitchFamily="34" charset="-122"/>
                <a:ea typeface="微软雅黑" pitchFamily="34" charset="-122"/>
              </a:rPr>
              <a:t>P</a:t>
            </a:r>
            <a:r>
              <a:rPr lang="zh-CN" altLang="en-US" sz="1900">
                <a:solidFill>
                  <a:schemeClr val="accent2"/>
                </a:solidFill>
                <a:latin typeface="微软雅黑" pitchFamily="34" charset="-122"/>
                <a:ea typeface="微软雅黑" pitchFamily="34" charset="-122"/>
              </a:rPr>
              <a:t>：</a:t>
            </a:r>
            <a:r>
              <a:rPr lang="en-US" altLang="zh-CN" sz="1900">
                <a:solidFill>
                  <a:schemeClr val="accent2"/>
                </a:solidFill>
                <a:latin typeface="微软雅黑" pitchFamily="34" charset="-122"/>
                <a:ea typeface="微软雅黑" pitchFamily="34" charset="-122"/>
              </a:rPr>
              <a:t>P=1</a:t>
            </a:r>
            <a:r>
              <a:rPr lang="zh-CN" altLang="en-US" sz="1900">
                <a:solidFill>
                  <a:schemeClr val="accent2"/>
                </a:solidFill>
                <a:latin typeface="微软雅黑" pitchFamily="34" charset="-122"/>
                <a:ea typeface="微软雅黑" pitchFamily="34" charset="-122"/>
              </a:rPr>
              <a:t>表示存在，</a:t>
            </a:r>
            <a:r>
              <a:rPr lang="en-US" altLang="zh-CN" sz="1900">
                <a:solidFill>
                  <a:schemeClr val="accent2"/>
                </a:solidFill>
                <a:latin typeface="微软雅黑" pitchFamily="34" charset="-122"/>
                <a:ea typeface="微软雅黑" pitchFamily="34" charset="-122"/>
              </a:rPr>
              <a:t>P=0</a:t>
            </a:r>
            <a:r>
              <a:rPr lang="zh-CN" altLang="en-US" sz="1900">
                <a:solidFill>
                  <a:schemeClr val="accent2"/>
                </a:solidFill>
                <a:latin typeface="微软雅黑" pitchFamily="34" charset="-122"/>
                <a:ea typeface="微软雅黑" pitchFamily="34" charset="-122"/>
              </a:rPr>
              <a:t>表示不存在。</a:t>
            </a:r>
            <a:r>
              <a:rPr lang="en-US" altLang="zh-CN" sz="1900">
                <a:solidFill>
                  <a:schemeClr val="accent2"/>
                </a:solidFill>
                <a:latin typeface="微软雅黑" pitchFamily="34" charset="-122"/>
                <a:ea typeface="微软雅黑" pitchFamily="34" charset="-122"/>
              </a:rPr>
              <a:t>Linux</a:t>
            </a:r>
            <a:r>
              <a:rPr lang="zh-CN" altLang="en-US" sz="1900">
                <a:solidFill>
                  <a:schemeClr val="accent2"/>
                </a:solidFill>
                <a:latin typeface="微软雅黑" pitchFamily="34" charset="-122"/>
                <a:ea typeface="微软雅黑" pitchFamily="34" charset="-122"/>
              </a:rPr>
              <a:t>总把</a:t>
            </a:r>
            <a:r>
              <a:rPr lang="en-US" altLang="zh-CN" sz="1900">
                <a:solidFill>
                  <a:schemeClr val="accent2"/>
                </a:solidFill>
                <a:latin typeface="微软雅黑" pitchFamily="34" charset="-122"/>
                <a:ea typeface="微软雅黑" pitchFamily="34" charset="-122"/>
              </a:rPr>
              <a:t>P</a:t>
            </a:r>
            <a:r>
              <a:rPr lang="zh-CN" altLang="en-US" sz="1900">
                <a:solidFill>
                  <a:schemeClr val="accent2"/>
                </a:solidFill>
                <a:latin typeface="微软雅黑" pitchFamily="34" charset="-122"/>
                <a:ea typeface="微软雅黑" pitchFamily="34" charset="-122"/>
              </a:rPr>
              <a:t>置</a:t>
            </a:r>
            <a:r>
              <a:rPr lang="en-US" altLang="zh-CN" sz="1900">
                <a:solidFill>
                  <a:schemeClr val="accent2"/>
                </a:solidFill>
                <a:latin typeface="微软雅黑" pitchFamily="34" charset="-122"/>
                <a:ea typeface="微软雅黑" pitchFamily="34" charset="-122"/>
              </a:rPr>
              <a:t>1</a:t>
            </a:r>
            <a:r>
              <a:rPr lang="zh-CN" altLang="en-US" sz="1900">
                <a:solidFill>
                  <a:schemeClr val="accent2"/>
                </a:solidFill>
                <a:latin typeface="微软雅黑" pitchFamily="34" charset="-122"/>
                <a:ea typeface="微软雅黑" pitchFamily="34" charset="-122"/>
              </a:rPr>
              <a:t>，不会以段为单位淘汰</a:t>
            </a:r>
          </a:p>
          <a:p>
            <a:pPr>
              <a:spcBef>
                <a:spcPct val="20000"/>
              </a:spcBef>
            </a:pPr>
            <a:r>
              <a:rPr lang="en-US" altLang="zh-CN" sz="1900">
                <a:latin typeface="微软雅黑" pitchFamily="34" charset="-122"/>
                <a:ea typeface="微软雅黑" pitchFamily="34" charset="-122"/>
              </a:rPr>
              <a:t>DPL</a:t>
            </a:r>
            <a:r>
              <a:rPr lang="zh-CN" altLang="en-US" sz="1900">
                <a:latin typeface="微软雅黑" pitchFamily="34" charset="-122"/>
                <a:ea typeface="微软雅黑" pitchFamily="34" charset="-122"/>
              </a:rPr>
              <a:t>：访问段时对当前特权级的最低等级要求。因此，只有</a:t>
            </a:r>
            <a:r>
              <a:rPr lang="en-US" altLang="zh-CN" sz="1900">
                <a:latin typeface="微软雅黑" pitchFamily="34" charset="-122"/>
                <a:ea typeface="微软雅黑" pitchFamily="34" charset="-122"/>
              </a:rPr>
              <a:t>CPL</a:t>
            </a:r>
            <a:r>
              <a:rPr lang="zh-CN" altLang="en-US" sz="1900">
                <a:latin typeface="微软雅黑" pitchFamily="34" charset="-122"/>
                <a:ea typeface="微软雅黑" pitchFamily="34" charset="-122"/>
              </a:rPr>
              <a:t>为</a:t>
            </a:r>
            <a:r>
              <a:rPr lang="en-US" altLang="zh-CN" sz="1900">
                <a:latin typeface="微软雅黑" pitchFamily="34" charset="-122"/>
                <a:ea typeface="微软雅黑" pitchFamily="34" charset="-122"/>
              </a:rPr>
              <a:t>0</a:t>
            </a:r>
            <a:r>
              <a:rPr lang="zh-CN" altLang="en-US" sz="1900">
                <a:latin typeface="微软雅黑" pitchFamily="34" charset="-122"/>
                <a:ea typeface="微软雅黑" pitchFamily="34" charset="-122"/>
              </a:rPr>
              <a:t>（内核态）时才可访问</a:t>
            </a:r>
            <a:r>
              <a:rPr lang="en-US" altLang="zh-CN" sz="1900">
                <a:latin typeface="微软雅黑" pitchFamily="34" charset="-122"/>
                <a:ea typeface="微软雅黑" pitchFamily="34" charset="-122"/>
              </a:rPr>
              <a:t>DPL</a:t>
            </a:r>
            <a:r>
              <a:rPr lang="zh-CN" altLang="en-US" sz="1900">
                <a:latin typeface="微软雅黑" pitchFamily="34" charset="-122"/>
                <a:ea typeface="微软雅黑" pitchFamily="34" charset="-122"/>
              </a:rPr>
              <a:t>为</a:t>
            </a:r>
            <a:r>
              <a:rPr lang="en-US" altLang="zh-CN" sz="1900">
                <a:latin typeface="微软雅黑" pitchFamily="34" charset="-122"/>
                <a:ea typeface="微软雅黑" pitchFamily="34" charset="-122"/>
              </a:rPr>
              <a:t>0</a:t>
            </a:r>
            <a:r>
              <a:rPr lang="zh-CN" altLang="en-US" sz="1900">
                <a:latin typeface="微软雅黑" pitchFamily="34" charset="-122"/>
                <a:ea typeface="微软雅黑" pitchFamily="34" charset="-122"/>
              </a:rPr>
              <a:t>的段，任何进程都可访问</a:t>
            </a:r>
            <a:r>
              <a:rPr lang="en-US" altLang="zh-CN" sz="1900">
                <a:latin typeface="微软雅黑" pitchFamily="34" charset="-122"/>
                <a:ea typeface="微软雅黑" pitchFamily="34" charset="-122"/>
              </a:rPr>
              <a:t>DPL</a:t>
            </a:r>
            <a:r>
              <a:rPr lang="zh-CN" altLang="en-US" sz="1900">
                <a:latin typeface="微软雅黑" pitchFamily="34" charset="-122"/>
                <a:ea typeface="微软雅黑" pitchFamily="34" charset="-122"/>
              </a:rPr>
              <a:t>为</a:t>
            </a:r>
            <a:r>
              <a:rPr lang="en-US" altLang="zh-CN" sz="1900">
                <a:latin typeface="微软雅黑" pitchFamily="34" charset="-122"/>
                <a:ea typeface="微软雅黑" pitchFamily="34" charset="-122"/>
              </a:rPr>
              <a:t>3</a:t>
            </a:r>
            <a:r>
              <a:rPr lang="zh-CN" altLang="en-US" sz="1900">
                <a:latin typeface="微软雅黑" pitchFamily="34" charset="-122"/>
                <a:ea typeface="微软雅黑" pitchFamily="34" charset="-122"/>
              </a:rPr>
              <a:t>的段</a:t>
            </a:r>
            <a:r>
              <a:rPr lang="zh-CN" altLang="en-US" sz="1900">
                <a:solidFill>
                  <a:schemeClr val="accent1"/>
                </a:solidFill>
                <a:latin typeface="微软雅黑" pitchFamily="34" charset="-122"/>
                <a:ea typeface="微软雅黑" pitchFamily="34" charset="-122"/>
              </a:rPr>
              <a:t>（</a:t>
            </a:r>
            <a:r>
              <a:rPr lang="en-US" altLang="zh-CN" sz="1900">
                <a:solidFill>
                  <a:schemeClr val="accent1"/>
                </a:solidFill>
                <a:latin typeface="微软雅黑" pitchFamily="34" charset="-122"/>
                <a:ea typeface="微软雅黑" pitchFamily="34" charset="-122"/>
              </a:rPr>
              <a:t>0</a:t>
            </a:r>
            <a:r>
              <a:rPr lang="zh-CN" altLang="en-US" sz="1900">
                <a:solidFill>
                  <a:schemeClr val="accent1"/>
                </a:solidFill>
                <a:latin typeface="微软雅黑" pitchFamily="34" charset="-122"/>
                <a:ea typeface="微软雅黑" pitchFamily="34" charset="-122"/>
              </a:rPr>
              <a:t>最高、</a:t>
            </a:r>
            <a:r>
              <a:rPr lang="en-US" altLang="zh-CN" sz="1900">
                <a:solidFill>
                  <a:schemeClr val="accent1"/>
                </a:solidFill>
                <a:latin typeface="微软雅黑" pitchFamily="34" charset="-122"/>
                <a:ea typeface="微软雅黑" pitchFamily="34" charset="-122"/>
              </a:rPr>
              <a:t>3</a:t>
            </a:r>
            <a:r>
              <a:rPr lang="zh-CN" altLang="en-US" sz="1900">
                <a:solidFill>
                  <a:schemeClr val="accent1"/>
                </a:solidFill>
                <a:latin typeface="微软雅黑" pitchFamily="34" charset="-122"/>
                <a:ea typeface="微软雅黑" pitchFamily="34" charset="-122"/>
              </a:rPr>
              <a:t>最低）</a:t>
            </a:r>
          </a:p>
          <a:p>
            <a:pPr>
              <a:spcBef>
                <a:spcPct val="20000"/>
              </a:spcBef>
            </a:pPr>
            <a:r>
              <a:rPr lang="en-US" altLang="zh-CN" sz="1900">
                <a:solidFill>
                  <a:schemeClr val="accent2"/>
                </a:solidFill>
                <a:latin typeface="微软雅黑" pitchFamily="34" charset="-122"/>
                <a:ea typeface="微软雅黑" pitchFamily="34" charset="-122"/>
              </a:rPr>
              <a:t>S</a:t>
            </a:r>
            <a:r>
              <a:rPr lang="zh-CN" altLang="en-US" sz="1900">
                <a:solidFill>
                  <a:schemeClr val="accent2"/>
                </a:solidFill>
                <a:latin typeface="微软雅黑" pitchFamily="34" charset="-122"/>
                <a:ea typeface="微软雅黑" pitchFamily="34" charset="-122"/>
              </a:rPr>
              <a:t>：</a:t>
            </a:r>
            <a:r>
              <a:rPr lang="en-US" altLang="zh-CN" sz="1900">
                <a:solidFill>
                  <a:schemeClr val="accent2"/>
                </a:solidFill>
                <a:latin typeface="微软雅黑" pitchFamily="34" charset="-122"/>
                <a:ea typeface="微软雅黑" pitchFamily="34" charset="-122"/>
              </a:rPr>
              <a:t>S=0</a:t>
            </a:r>
            <a:r>
              <a:rPr lang="zh-CN" altLang="en-US" sz="1900">
                <a:solidFill>
                  <a:schemeClr val="accent2"/>
                </a:solidFill>
                <a:latin typeface="微软雅黑" pitchFamily="34" charset="-122"/>
                <a:ea typeface="微软雅黑" pitchFamily="34" charset="-122"/>
              </a:rPr>
              <a:t>系统控制描述符，</a:t>
            </a:r>
            <a:r>
              <a:rPr lang="en-US" altLang="zh-CN" sz="1900">
                <a:solidFill>
                  <a:schemeClr val="accent2"/>
                </a:solidFill>
                <a:latin typeface="微软雅黑" pitchFamily="34" charset="-122"/>
                <a:ea typeface="微软雅黑" pitchFamily="34" charset="-122"/>
              </a:rPr>
              <a:t>S=1</a:t>
            </a:r>
            <a:r>
              <a:rPr lang="zh-CN" altLang="en-US" sz="1900">
                <a:solidFill>
                  <a:schemeClr val="accent2"/>
                </a:solidFill>
                <a:latin typeface="微软雅黑" pitchFamily="34" charset="-122"/>
                <a:ea typeface="微软雅黑" pitchFamily="34" charset="-122"/>
              </a:rPr>
              <a:t>普通的代码段或数据段描述符</a:t>
            </a:r>
          </a:p>
          <a:p>
            <a:pPr>
              <a:spcBef>
                <a:spcPct val="20000"/>
              </a:spcBef>
            </a:pPr>
            <a:r>
              <a:rPr lang="en-US" altLang="zh-CN" sz="1900">
                <a:latin typeface="微软雅黑" pitchFamily="34" charset="-122"/>
                <a:ea typeface="微软雅黑" pitchFamily="34" charset="-122"/>
              </a:rPr>
              <a:t>TYPE</a:t>
            </a:r>
            <a:r>
              <a:rPr lang="zh-CN" altLang="en-US" sz="1900">
                <a:latin typeface="微软雅黑" pitchFamily="34" charset="-122"/>
                <a:ea typeface="微软雅黑" pitchFamily="34" charset="-122"/>
              </a:rPr>
              <a:t>：段的访问权限或系统控制描述符类型</a:t>
            </a:r>
          </a:p>
          <a:p>
            <a:pPr>
              <a:spcBef>
                <a:spcPct val="20000"/>
              </a:spcBef>
            </a:pPr>
            <a:r>
              <a:rPr lang="en-US" altLang="zh-CN" sz="1900">
                <a:solidFill>
                  <a:schemeClr val="accent2"/>
                </a:solidFill>
                <a:latin typeface="微软雅黑" pitchFamily="34" charset="-122"/>
                <a:ea typeface="微软雅黑" pitchFamily="34" charset="-122"/>
              </a:rPr>
              <a:t>A</a:t>
            </a:r>
            <a:r>
              <a:rPr lang="zh-CN" altLang="en-US" sz="1900">
                <a:solidFill>
                  <a:schemeClr val="accent2"/>
                </a:solidFill>
                <a:latin typeface="微软雅黑" pitchFamily="34" charset="-122"/>
                <a:ea typeface="微软雅黑" pitchFamily="34" charset="-122"/>
              </a:rPr>
              <a:t>：</a:t>
            </a:r>
            <a:r>
              <a:rPr lang="en-US" altLang="zh-CN" sz="1900">
                <a:solidFill>
                  <a:schemeClr val="accent2"/>
                </a:solidFill>
                <a:latin typeface="微软雅黑" pitchFamily="34" charset="-122"/>
                <a:ea typeface="微软雅黑" pitchFamily="34" charset="-122"/>
              </a:rPr>
              <a:t>A=1</a:t>
            </a:r>
            <a:r>
              <a:rPr lang="zh-CN" altLang="en-US" sz="1900">
                <a:solidFill>
                  <a:schemeClr val="accent2"/>
                </a:solidFill>
                <a:latin typeface="微软雅黑" pitchFamily="34" charset="-122"/>
                <a:ea typeface="微软雅黑" pitchFamily="34" charset="-122"/>
              </a:rPr>
              <a:t>已被访问过，</a:t>
            </a:r>
            <a:r>
              <a:rPr lang="en-US" altLang="zh-CN" sz="1900">
                <a:solidFill>
                  <a:schemeClr val="accent2"/>
                </a:solidFill>
                <a:latin typeface="微软雅黑" pitchFamily="34" charset="-122"/>
                <a:ea typeface="微软雅黑" pitchFamily="34" charset="-122"/>
              </a:rPr>
              <a:t>A=0</a:t>
            </a:r>
            <a:r>
              <a:rPr lang="zh-CN" altLang="en-US" sz="1900">
                <a:solidFill>
                  <a:schemeClr val="accent2"/>
                </a:solidFill>
                <a:latin typeface="微软雅黑" pitchFamily="34" charset="-122"/>
                <a:ea typeface="微软雅黑" pitchFamily="34" charset="-122"/>
              </a:rPr>
              <a:t>未被访问过。（通常</a:t>
            </a:r>
            <a:r>
              <a:rPr lang="en-US" altLang="zh-CN" sz="1900">
                <a:solidFill>
                  <a:schemeClr val="accent2"/>
                </a:solidFill>
                <a:latin typeface="微软雅黑" pitchFamily="34" charset="-122"/>
                <a:ea typeface="微软雅黑" pitchFamily="34" charset="-122"/>
              </a:rPr>
              <a:t>A</a:t>
            </a:r>
            <a:r>
              <a:rPr lang="zh-CN" altLang="en-US" sz="1900">
                <a:solidFill>
                  <a:schemeClr val="accent2"/>
                </a:solidFill>
                <a:latin typeface="微软雅黑" pitchFamily="34" charset="-122"/>
                <a:ea typeface="微软雅黑" pitchFamily="34" charset="-122"/>
              </a:rPr>
              <a:t>包含在</a:t>
            </a:r>
            <a:r>
              <a:rPr lang="en-US" altLang="zh-CN" sz="1900">
                <a:solidFill>
                  <a:schemeClr val="accent2"/>
                </a:solidFill>
                <a:latin typeface="微软雅黑" pitchFamily="34" charset="-122"/>
                <a:ea typeface="微软雅黑" pitchFamily="34" charset="-122"/>
              </a:rPr>
              <a:t>TYPE</a:t>
            </a:r>
            <a:r>
              <a:rPr lang="zh-CN" altLang="en-US" sz="1900">
                <a:solidFill>
                  <a:schemeClr val="accent2"/>
                </a:solidFill>
                <a:latin typeface="微软雅黑" pitchFamily="34" charset="-122"/>
                <a:ea typeface="微软雅黑" pitchFamily="34" charset="-122"/>
              </a:rPr>
              <a:t>字段中）</a:t>
            </a:r>
            <a:r>
              <a:rPr lang="zh-CN" altLang="en-US" sz="1900">
                <a:latin typeface="微软雅黑" pitchFamily="34" charset="-122"/>
                <a:ea typeface="微软雅黑" pitchFamily="34" charset="-122"/>
              </a:rPr>
              <a:t> </a:t>
            </a:r>
          </a:p>
        </p:txBody>
      </p:sp>
      <p:pic>
        <p:nvPicPr>
          <p:cNvPr id="858116" name="Picture 4"/>
          <p:cNvPicPr>
            <a:picLocks noChangeAspect="1" noChangeArrowheads="1"/>
          </p:cNvPicPr>
          <p:nvPr/>
        </p:nvPicPr>
        <p:blipFill>
          <a:blip r:embed="rId2"/>
          <a:srcRect/>
          <a:stretch>
            <a:fillRect/>
          </a:stretch>
        </p:blipFill>
        <p:spPr bwMode="auto">
          <a:xfrm>
            <a:off x="269875" y="815975"/>
            <a:ext cx="8585200" cy="2387600"/>
          </a:xfrm>
          <a:prstGeom prst="rect">
            <a:avLst/>
          </a:prstGeom>
          <a:noFill/>
        </p:spPr>
      </p:pic>
      <p:sp>
        <p:nvSpPr>
          <p:cNvPr id="858120" name="Text Box 8"/>
          <p:cNvSpPr txBox="1">
            <a:spLocks noChangeArrowheads="1"/>
          </p:cNvSpPr>
          <p:nvPr/>
        </p:nvSpPr>
        <p:spPr bwMode="auto">
          <a:xfrm>
            <a:off x="5791200" y="2293938"/>
            <a:ext cx="2393950" cy="336550"/>
          </a:xfrm>
          <a:prstGeom prst="rect">
            <a:avLst/>
          </a:prstGeom>
          <a:noFill/>
          <a:ln w="50800">
            <a:noFill/>
            <a:miter lim="800000"/>
            <a:headEnd/>
            <a:tailEnd/>
          </a:ln>
          <a:effectLst/>
        </p:spPr>
        <p:txBody>
          <a:bodyPr>
            <a:spAutoFit/>
          </a:bodyPr>
          <a:lstStyle/>
          <a:p>
            <a:pPr>
              <a:spcBef>
                <a:spcPct val="50000"/>
              </a:spcBef>
            </a:pPr>
            <a:endParaRPr lang="zh-CN" altLang="en-US">
              <a:ea typeface="宋体" pitchFamily="2" charset="-122"/>
            </a:endParaRPr>
          </a:p>
        </p:txBody>
      </p:sp>
      <p:sp>
        <p:nvSpPr>
          <p:cNvPr id="858121" name="Text Box 9"/>
          <p:cNvSpPr txBox="1">
            <a:spLocks noChangeArrowheads="1"/>
          </p:cNvSpPr>
          <p:nvPr/>
        </p:nvSpPr>
        <p:spPr bwMode="auto">
          <a:xfrm>
            <a:off x="582613" y="2136775"/>
            <a:ext cx="2886075" cy="958850"/>
          </a:xfrm>
          <a:prstGeom prst="rect">
            <a:avLst/>
          </a:prstGeom>
          <a:solidFill>
            <a:schemeClr val="bg1"/>
          </a:solidFill>
          <a:ln w="50800">
            <a:noFill/>
            <a:miter lim="800000"/>
            <a:headEnd/>
            <a:tailEnd/>
          </a:ln>
          <a:effectLst/>
        </p:spPr>
        <p:txBody>
          <a:bodyPr>
            <a:spAutoFit/>
          </a:bodyPr>
          <a:lstStyle/>
          <a:p>
            <a:pPr>
              <a:spcBef>
                <a:spcPct val="50000"/>
              </a:spcBef>
            </a:pPr>
            <a:r>
              <a:rPr lang="zh-CN" altLang="en-US" sz="1900" b="1">
                <a:solidFill>
                  <a:schemeClr val="accent1"/>
                </a:solidFill>
                <a:latin typeface="微软雅黑" pitchFamily="34" charset="-122"/>
                <a:ea typeface="微软雅黑" pitchFamily="34" charset="-122"/>
              </a:rPr>
              <a:t>当</a:t>
            </a:r>
            <a:r>
              <a:rPr lang="en-US" altLang="zh-CN" sz="1900" b="1">
                <a:solidFill>
                  <a:schemeClr val="accent1"/>
                </a:solidFill>
                <a:latin typeface="微软雅黑" pitchFamily="34" charset="-122"/>
                <a:ea typeface="微软雅黑" pitchFamily="34" charset="-122"/>
              </a:rPr>
              <a:t>CPL&gt;DPL</a:t>
            </a:r>
            <a:r>
              <a:rPr lang="zh-CN" altLang="en-US" sz="1900" b="1">
                <a:solidFill>
                  <a:schemeClr val="accent1"/>
                </a:solidFill>
                <a:latin typeface="微软雅黑" pitchFamily="34" charset="-122"/>
                <a:ea typeface="微软雅黑" pitchFamily="34" charset="-122"/>
              </a:rPr>
              <a:t>时，说明当前特权级比所要求的最低等级更低，故访问越权</a:t>
            </a:r>
          </a:p>
        </p:txBody>
      </p:sp>
    </p:spTree>
    <p:extLst>
      <p:ext uri="{BB962C8B-B14F-4D97-AF65-F5344CB8AC3E}">
        <p14:creationId xmlns:p14="http://schemas.microsoft.com/office/powerpoint/2010/main" xmlns="" val="26294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58115">
                                            <p:txEl>
                                              <p:pRg st="0" end="0"/>
                                            </p:txEl>
                                          </p:spTgt>
                                        </p:tgtEl>
                                        <p:attrNameLst>
                                          <p:attrName>style.visibility</p:attrName>
                                        </p:attrNameLst>
                                      </p:cBhvr>
                                      <p:to>
                                        <p:strVal val="visible"/>
                                      </p:to>
                                    </p:set>
                                    <p:animEffect transition="in" filter="blinds(horizontal)">
                                      <p:cBhvr>
                                        <p:cTn id="7" dur="500"/>
                                        <p:tgtEl>
                                          <p:spTgt spid="858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58115">
                                            <p:txEl>
                                              <p:pRg st="1" end="1"/>
                                            </p:txEl>
                                          </p:spTgt>
                                        </p:tgtEl>
                                        <p:attrNameLst>
                                          <p:attrName>style.visibility</p:attrName>
                                        </p:attrNameLst>
                                      </p:cBhvr>
                                      <p:to>
                                        <p:strVal val="visible"/>
                                      </p:to>
                                    </p:set>
                                    <p:animEffect transition="in" filter="blinds(horizontal)">
                                      <p:cBhvr>
                                        <p:cTn id="12" dur="500"/>
                                        <p:tgtEl>
                                          <p:spTgt spid="858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58115">
                                            <p:txEl>
                                              <p:pRg st="2" end="2"/>
                                            </p:txEl>
                                          </p:spTgt>
                                        </p:tgtEl>
                                        <p:attrNameLst>
                                          <p:attrName>style.visibility</p:attrName>
                                        </p:attrNameLst>
                                      </p:cBhvr>
                                      <p:to>
                                        <p:strVal val="visible"/>
                                      </p:to>
                                    </p:set>
                                    <p:animEffect transition="in" filter="blinds(horizontal)">
                                      <p:cBhvr>
                                        <p:cTn id="17" dur="500"/>
                                        <p:tgtEl>
                                          <p:spTgt spid="858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58115">
                                            <p:txEl>
                                              <p:pRg st="3" end="3"/>
                                            </p:txEl>
                                          </p:spTgt>
                                        </p:tgtEl>
                                        <p:attrNameLst>
                                          <p:attrName>style.visibility</p:attrName>
                                        </p:attrNameLst>
                                      </p:cBhvr>
                                      <p:to>
                                        <p:strVal val="visible"/>
                                      </p:to>
                                    </p:set>
                                    <p:animEffect transition="in" filter="blinds(horizontal)">
                                      <p:cBhvr>
                                        <p:cTn id="22" dur="500"/>
                                        <p:tgtEl>
                                          <p:spTgt spid="8581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58115">
                                            <p:txEl>
                                              <p:pRg st="4" end="4"/>
                                            </p:txEl>
                                          </p:spTgt>
                                        </p:tgtEl>
                                        <p:attrNameLst>
                                          <p:attrName>style.visibility</p:attrName>
                                        </p:attrNameLst>
                                      </p:cBhvr>
                                      <p:to>
                                        <p:strVal val="visible"/>
                                      </p:to>
                                    </p:set>
                                    <p:animEffect transition="in" filter="blinds(horizontal)">
                                      <p:cBhvr>
                                        <p:cTn id="27" dur="500"/>
                                        <p:tgtEl>
                                          <p:spTgt spid="8581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58121"/>
                                        </p:tgtEl>
                                        <p:attrNameLst>
                                          <p:attrName>style.visibility</p:attrName>
                                        </p:attrNameLst>
                                      </p:cBhvr>
                                      <p:to>
                                        <p:strVal val="visible"/>
                                      </p:to>
                                    </p:set>
                                    <p:animEffect transition="in" filter="blinds(horizontal)">
                                      <p:cBhvr>
                                        <p:cTn id="32" dur="500"/>
                                        <p:tgtEl>
                                          <p:spTgt spid="85812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58115">
                                            <p:txEl>
                                              <p:pRg st="5" end="5"/>
                                            </p:txEl>
                                          </p:spTgt>
                                        </p:tgtEl>
                                        <p:attrNameLst>
                                          <p:attrName>style.visibility</p:attrName>
                                        </p:attrNameLst>
                                      </p:cBhvr>
                                      <p:to>
                                        <p:strVal val="visible"/>
                                      </p:to>
                                    </p:set>
                                    <p:animEffect transition="in" filter="blinds(horizontal)">
                                      <p:cBhvr>
                                        <p:cTn id="37" dur="500"/>
                                        <p:tgtEl>
                                          <p:spTgt spid="85811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58115">
                                            <p:txEl>
                                              <p:pRg st="6" end="6"/>
                                            </p:txEl>
                                          </p:spTgt>
                                        </p:tgtEl>
                                        <p:attrNameLst>
                                          <p:attrName>style.visibility</p:attrName>
                                        </p:attrNameLst>
                                      </p:cBhvr>
                                      <p:to>
                                        <p:strVal val="visible"/>
                                      </p:to>
                                    </p:set>
                                    <p:animEffect transition="in" filter="blinds(horizontal)">
                                      <p:cBhvr>
                                        <p:cTn id="42" dur="500"/>
                                        <p:tgtEl>
                                          <p:spTgt spid="85811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58115">
                                            <p:txEl>
                                              <p:pRg st="7" end="7"/>
                                            </p:txEl>
                                          </p:spTgt>
                                        </p:tgtEl>
                                        <p:attrNameLst>
                                          <p:attrName>style.visibility</p:attrName>
                                        </p:attrNameLst>
                                      </p:cBhvr>
                                      <p:to>
                                        <p:strVal val="visible"/>
                                      </p:to>
                                    </p:set>
                                    <p:animEffect transition="in" filter="blinds(horizontal)">
                                      <p:cBhvr>
                                        <p:cTn id="47" dur="500"/>
                                        <p:tgtEl>
                                          <p:spTgt spid="8581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812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ChangeArrowheads="1"/>
          </p:cNvSpPr>
          <p:nvPr>
            <p:ph type="title"/>
          </p:nvPr>
        </p:nvSpPr>
        <p:spPr>
          <a:xfrm>
            <a:off x="457200" y="69804"/>
            <a:ext cx="8229600" cy="707991"/>
          </a:xfrm>
        </p:spPr>
        <p:txBody>
          <a:bodyPr>
            <a:normAutofit fontScale="90000"/>
          </a:bodyPr>
          <a:lstStyle/>
          <a:p>
            <a:r>
              <a:rPr lang="zh-CN" altLang="en-US" dirty="0"/>
              <a:t>用户不可见寄存器 </a:t>
            </a:r>
          </a:p>
        </p:txBody>
      </p:sp>
      <p:sp>
        <p:nvSpPr>
          <p:cNvPr id="859139" name="Rectangle 3"/>
          <p:cNvSpPr>
            <a:spLocks noGrp="1" noChangeArrowheads="1"/>
          </p:cNvSpPr>
          <p:nvPr>
            <p:ph type="body" idx="1"/>
          </p:nvPr>
        </p:nvSpPr>
        <p:spPr>
          <a:xfrm>
            <a:off x="495300" y="860425"/>
            <a:ext cx="8307388" cy="660400"/>
          </a:xfrm>
        </p:spPr>
        <p:txBody>
          <a:bodyPr>
            <a:normAutofit lnSpcReduction="10000"/>
          </a:bodyPr>
          <a:lstStyle/>
          <a:p>
            <a:r>
              <a:rPr lang="zh-CN" altLang="en-US" sz="2000">
                <a:latin typeface="微软雅黑" pitchFamily="34" charset="-122"/>
                <a:ea typeface="微软雅黑" pitchFamily="34" charset="-122"/>
              </a:rPr>
              <a:t>为支持分段机制，</a:t>
            </a: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中有多个用户进程不可访问的内部寄存器，操作系统通过特权指令可对寄存器</a:t>
            </a:r>
            <a:r>
              <a:rPr lang="en-US" altLang="zh-CN" sz="2000">
                <a:latin typeface="微软雅黑" pitchFamily="34" charset="-122"/>
                <a:ea typeface="微软雅黑" pitchFamily="34" charset="-122"/>
              </a:rPr>
              <a:t>TR</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LDTR</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GDTR</a:t>
            </a:r>
            <a:r>
              <a:rPr lang="zh-CN" altLang="en-US" sz="2000">
                <a:latin typeface="微软雅黑" pitchFamily="34" charset="-122"/>
                <a:ea typeface="微软雅黑" pitchFamily="34" charset="-122"/>
              </a:rPr>
              <a:t>和</a:t>
            </a:r>
            <a:r>
              <a:rPr lang="en-US" altLang="zh-CN" sz="2000">
                <a:latin typeface="微软雅黑" pitchFamily="34" charset="-122"/>
                <a:ea typeface="微软雅黑" pitchFamily="34" charset="-122"/>
              </a:rPr>
              <a:t>IDTR</a:t>
            </a:r>
            <a:r>
              <a:rPr lang="zh-CN" altLang="en-US" sz="2000">
                <a:latin typeface="微软雅黑" pitchFamily="34" charset="-122"/>
                <a:ea typeface="微软雅黑" pitchFamily="34" charset="-122"/>
              </a:rPr>
              <a:t>进行读写</a:t>
            </a:r>
          </a:p>
        </p:txBody>
      </p:sp>
      <p:pic>
        <p:nvPicPr>
          <p:cNvPr id="859140" name="Picture 4"/>
          <p:cNvPicPr>
            <a:picLocks noChangeAspect="1" noChangeArrowheads="1"/>
          </p:cNvPicPr>
          <p:nvPr/>
        </p:nvPicPr>
        <p:blipFill>
          <a:blip r:embed="rId2"/>
          <a:srcRect/>
          <a:stretch>
            <a:fillRect/>
          </a:stretch>
        </p:blipFill>
        <p:spPr bwMode="auto">
          <a:xfrm>
            <a:off x="427038" y="1749425"/>
            <a:ext cx="8462962" cy="4840288"/>
          </a:xfrm>
          <a:prstGeom prst="rect">
            <a:avLst/>
          </a:prstGeom>
          <a:noFill/>
        </p:spPr>
      </p:pic>
      <p:sp>
        <p:nvSpPr>
          <p:cNvPr id="859141" name="Rectangle 5"/>
          <p:cNvSpPr>
            <a:spLocks noChangeArrowheads="1"/>
          </p:cNvSpPr>
          <p:nvPr/>
        </p:nvSpPr>
        <p:spPr bwMode="auto">
          <a:xfrm>
            <a:off x="3205163" y="2589213"/>
            <a:ext cx="5561012" cy="2087562"/>
          </a:xfrm>
          <a:prstGeom prst="rect">
            <a:avLst/>
          </a:prstGeom>
          <a:solidFill>
            <a:schemeClr val="bg1"/>
          </a:solidFill>
          <a:ln w="50800">
            <a:noFill/>
            <a:miter lim="800000"/>
            <a:headEnd/>
            <a:tailEnd/>
          </a:ln>
          <a:effectLst/>
        </p:spPr>
        <p:txBody>
          <a:bodyPr anchor="ctr">
            <a:spAutoFit/>
          </a:bodyPr>
          <a:lstStyle/>
          <a:p>
            <a:pPr>
              <a:spcBef>
                <a:spcPct val="30000"/>
              </a:spcBef>
            </a:pPr>
            <a:r>
              <a:rPr lang="zh-CN" altLang="en-US" sz="1900" b="1">
                <a:solidFill>
                  <a:schemeClr val="accent2"/>
                </a:solidFill>
                <a:latin typeface="微软雅黑" pitchFamily="34" charset="-122"/>
                <a:ea typeface="微软雅黑" pitchFamily="34" charset="-122"/>
              </a:rPr>
              <a:t>每次段寄存器装入新选择符时，新描述符装入</a:t>
            </a:r>
            <a:r>
              <a:rPr lang="zh-CN" altLang="en-US" sz="1900" b="1">
                <a:solidFill>
                  <a:schemeClr val="accent1"/>
                </a:solidFill>
                <a:latin typeface="微软雅黑" pitchFamily="34" charset="-122"/>
                <a:ea typeface="微软雅黑" pitchFamily="34" charset="-122"/>
              </a:rPr>
              <a:t>描述符</a:t>
            </a:r>
            <a:r>
              <a:rPr lang="en-US" altLang="zh-CN" sz="1900" b="1">
                <a:solidFill>
                  <a:schemeClr val="accent1"/>
                </a:solidFill>
                <a:latin typeface="微软雅黑" pitchFamily="34" charset="-122"/>
                <a:ea typeface="微软雅黑" pitchFamily="34" charset="-122"/>
              </a:rPr>
              <a:t>cache</a:t>
            </a:r>
            <a:r>
              <a:rPr lang="zh-CN" altLang="en-US" sz="1900" b="1">
                <a:solidFill>
                  <a:schemeClr val="accent2"/>
                </a:solidFill>
                <a:latin typeface="微软雅黑" pitchFamily="34" charset="-122"/>
                <a:ea typeface="微软雅黑" pitchFamily="34" charset="-122"/>
              </a:rPr>
              <a:t>，在逻辑地址到线性地址转换时，</a:t>
            </a:r>
            <a:r>
              <a:rPr lang="en-US" altLang="zh-CN" sz="1900" b="1">
                <a:solidFill>
                  <a:schemeClr val="accent2"/>
                </a:solidFill>
                <a:latin typeface="微软雅黑" pitchFamily="34" charset="-122"/>
                <a:ea typeface="微软雅黑" pitchFamily="34" charset="-122"/>
              </a:rPr>
              <a:t>MMU</a:t>
            </a:r>
            <a:r>
              <a:rPr lang="zh-CN" altLang="en-US" sz="1900" b="1">
                <a:solidFill>
                  <a:schemeClr val="accent2"/>
                </a:solidFill>
                <a:latin typeface="微软雅黑" pitchFamily="34" charset="-122"/>
                <a:ea typeface="微软雅黑" pitchFamily="34" charset="-122"/>
              </a:rPr>
              <a:t>直接用描述符</a:t>
            </a:r>
            <a:r>
              <a:rPr lang="en-US" altLang="zh-CN" sz="1900" b="1">
                <a:solidFill>
                  <a:schemeClr val="accent2"/>
                </a:solidFill>
                <a:latin typeface="微软雅黑" pitchFamily="34" charset="-122"/>
                <a:ea typeface="微软雅黑" pitchFamily="34" charset="-122"/>
              </a:rPr>
              <a:t>cache</a:t>
            </a:r>
            <a:r>
              <a:rPr lang="zh-CN" altLang="en-US" sz="1900" b="1">
                <a:solidFill>
                  <a:schemeClr val="accent2"/>
                </a:solidFill>
                <a:latin typeface="微软雅黑" pitchFamily="34" charset="-122"/>
                <a:ea typeface="微软雅黑" pitchFamily="34" charset="-122"/>
              </a:rPr>
              <a:t>中的信息，不必访问主存段表</a:t>
            </a:r>
          </a:p>
          <a:p>
            <a:pPr>
              <a:spcBef>
                <a:spcPct val="30000"/>
              </a:spcBef>
            </a:pPr>
            <a:r>
              <a:rPr lang="en-US" altLang="zh-CN" sz="1900" b="1">
                <a:solidFill>
                  <a:schemeClr val="accent1"/>
                </a:solidFill>
                <a:latin typeface="微软雅黑" pitchFamily="34" charset="-122"/>
                <a:ea typeface="微软雅黑" pitchFamily="34" charset="-122"/>
              </a:rPr>
              <a:t>TR(</a:t>
            </a:r>
            <a:r>
              <a:rPr lang="zh-CN" altLang="en-US" sz="1900" b="1">
                <a:solidFill>
                  <a:schemeClr val="accent1"/>
                </a:solidFill>
                <a:latin typeface="微软雅黑" pitchFamily="34" charset="-122"/>
                <a:ea typeface="微软雅黑" pitchFamily="34" charset="-122"/>
              </a:rPr>
              <a:t>任务寄存器</a:t>
            </a:r>
            <a:r>
              <a:rPr lang="en-US" altLang="zh-CN" sz="1900" b="1">
                <a:solidFill>
                  <a:schemeClr val="accent1"/>
                </a:solidFill>
                <a:latin typeface="微软雅黑" pitchFamily="34" charset="-122"/>
                <a:ea typeface="微软雅黑" pitchFamily="34" charset="-122"/>
              </a:rPr>
              <a:t>)</a:t>
            </a:r>
            <a:r>
              <a:rPr lang="zh-CN" altLang="en-US" sz="1900" b="1">
                <a:solidFill>
                  <a:schemeClr val="accent2"/>
                </a:solidFill>
                <a:latin typeface="微软雅黑" pitchFamily="34" charset="-122"/>
                <a:ea typeface="微软雅黑" pitchFamily="34" charset="-122"/>
              </a:rPr>
              <a:t>存放</a:t>
            </a:r>
            <a:r>
              <a:rPr lang="en-US" altLang="zh-CN" sz="1900" b="1">
                <a:solidFill>
                  <a:schemeClr val="accent1"/>
                </a:solidFill>
                <a:latin typeface="微软雅黑" pitchFamily="34" charset="-122"/>
                <a:ea typeface="微软雅黑" pitchFamily="34" charset="-122"/>
              </a:rPr>
              <a:t>TSS</a:t>
            </a:r>
            <a:r>
              <a:rPr lang="zh-CN" altLang="en-US" sz="1900" b="1">
                <a:solidFill>
                  <a:schemeClr val="accent1"/>
                </a:solidFill>
                <a:latin typeface="微软雅黑" pitchFamily="34" charset="-122"/>
                <a:ea typeface="微软雅黑" pitchFamily="34" charset="-122"/>
              </a:rPr>
              <a:t>描述符</a:t>
            </a:r>
            <a:r>
              <a:rPr lang="zh-CN" altLang="en-US" sz="1900" b="1">
                <a:solidFill>
                  <a:schemeClr val="accent2"/>
                </a:solidFill>
                <a:latin typeface="微软雅黑" pitchFamily="34" charset="-122"/>
                <a:ea typeface="微软雅黑" pitchFamily="34" charset="-122"/>
              </a:rPr>
              <a:t>的段选择符</a:t>
            </a:r>
          </a:p>
          <a:p>
            <a:pPr>
              <a:spcBef>
                <a:spcPct val="30000"/>
              </a:spcBef>
            </a:pPr>
            <a:r>
              <a:rPr lang="en-US" altLang="zh-CN" sz="1900" b="1">
                <a:solidFill>
                  <a:schemeClr val="accent1"/>
                </a:solidFill>
                <a:latin typeface="微软雅黑" pitchFamily="34" charset="-122"/>
                <a:ea typeface="微软雅黑" pitchFamily="34" charset="-122"/>
              </a:rPr>
              <a:t>LDTR(LDT</a:t>
            </a:r>
            <a:r>
              <a:rPr lang="zh-CN" altLang="en-US" sz="1900" b="1">
                <a:solidFill>
                  <a:schemeClr val="accent1"/>
                </a:solidFill>
                <a:latin typeface="微软雅黑" pitchFamily="34" charset="-122"/>
                <a:ea typeface="微软雅黑" pitchFamily="34" charset="-122"/>
              </a:rPr>
              <a:t>寄存器</a:t>
            </a:r>
            <a:r>
              <a:rPr lang="en-US" altLang="zh-CN" sz="1900" b="1">
                <a:solidFill>
                  <a:schemeClr val="accent1"/>
                </a:solidFill>
                <a:latin typeface="微软雅黑" pitchFamily="34" charset="-122"/>
                <a:ea typeface="微软雅黑" pitchFamily="34" charset="-122"/>
              </a:rPr>
              <a:t>)</a:t>
            </a:r>
            <a:r>
              <a:rPr lang="zh-CN" altLang="en-US" sz="1900" b="1">
                <a:solidFill>
                  <a:schemeClr val="accent2"/>
                </a:solidFill>
                <a:latin typeface="微软雅黑" pitchFamily="34" charset="-122"/>
                <a:ea typeface="微软雅黑" pitchFamily="34" charset="-122"/>
              </a:rPr>
              <a:t>存放</a:t>
            </a:r>
            <a:r>
              <a:rPr lang="en-US" altLang="zh-CN" sz="1900" b="1">
                <a:solidFill>
                  <a:schemeClr val="accent1"/>
                </a:solidFill>
                <a:latin typeface="微软雅黑" pitchFamily="34" charset="-122"/>
                <a:ea typeface="微软雅黑" pitchFamily="34" charset="-122"/>
              </a:rPr>
              <a:t>LDT</a:t>
            </a:r>
            <a:r>
              <a:rPr lang="zh-CN" altLang="en-US" sz="1900" b="1">
                <a:solidFill>
                  <a:schemeClr val="accent1"/>
                </a:solidFill>
                <a:latin typeface="微软雅黑" pitchFamily="34" charset="-122"/>
                <a:ea typeface="微软雅黑" pitchFamily="34" charset="-122"/>
              </a:rPr>
              <a:t>描述符</a:t>
            </a:r>
            <a:r>
              <a:rPr lang="zh-CN" altLang="en-US" sz="1900" b="1">
                <a:solidFill>
                  <a:schemeClr val="accent2"/>
                </a:solidFill>
                <a:latin typeface="微软雅黑" pitchFamily="34" charset="-122"/>
                <a:ea typeface="微软雅黑" pitchFamily="34" charset="-122"/>
              </a:rPr>
              <a:t>的段选择符</a:t>
            </a:r>
          </a:p>
          <a:p>
            <a:pPr>
              <a:spcBef>
                <a:spcPct val="30000"/>
              </a:spcBef>
            </a:pPr>
            <a:r>
              <a:rPr lang="en-US" altLang="zh-CN" sz="1900" b="1">
                <a:solidFill>
                  <a:schemeClr val="accent2"/>
                </a:solidFill>
                <a:latin typeface="微软雅黑" pitchFamily="34" charset="-122"/>
                <a:ea typeface="微软雅黑" pitchFamily="34" charset="-122"/>
              </a:rPr>
              <a:t>TSS</a:t>
            </a:r>
            <a:r>
              <a:rPr lang="zh-CN" altLang="en-US" sz="1900" b="1">
                <a:solidFill>
                  <a:schemeClr val="accent2"/>
                </a:solidFill>
                <a:latin typeface="微软雅黑" pitchFamily="34" charset="-122"/>
                <a:ea typeface="微软雅黑" pitchFamily="34" charset="-122"/>
              </a:rPr>
              <a:t>描述符和</a:t>
            </a:r>
            <a:r>
              <a:rPr lang="en-US" altLang="zh-CN" sz="1900" b="1">
                <a:solidFill>
                  <a:schemeClr val="accent2"/>
                </a:solidFill>
                <a:latin typeface="微软雅黑" pitchFamily="34" charset="-122"/>
                <a:ea typeface="微软雅黑" pitchFamily="34" charset="-122"/>
              </a:rPr>
              <a:t>LDT</a:t>
            </a:r>
            <a:r>
              <a:rPr lang="zh-CN" altLang="en-US" sz="1900" b="1">
                <a:solidFill>
                  <a:schemeClr val="accent2"/>
                </a:solidFill>
                <a:latin typeface="微软雅黑" pitchFamily="34" charset="-122"/>
                <a:ea typeface="微软雅黑" pitchFamily="34" charset="-122"/>
              </a:rPr>
              <a:t>描述符在</a:t>
            </a:r>
            <a:r>
              <a:rPr lang="en-US" altLang="zh-CN" sz="1900" b="1">
                <a:solidFill>
                  <a:schemeClr val="accent2"/>
                </a:solidFill>
                <a:latin typeface="微软雅黑" pitchFamily="34" charset="-122"/>
                <a:ea typeface="微软雅黑" pitchFamily="34" charset="-122"/>
              </a:rPr>
              <a:t>GDT</a:t>
            </a:r>
            <a:r>
              <a:rPr lang="zh-CN" altLang="en-US" sz="1900" b="1">
                <a:solidFill>
                  <a:schemeClr val="accent2"/>
                </a:solidFill>
                <a:latin typeface="微软雅黑" pitchFamily="34" charset="-122"/>
                <a:ea typeface="微软雅黑" pitchFamily="34" charset="-122"/>
              </a:rPr>
              <a:t>中</a:t>
            </a:r>
            <a:endParaRPr lang="zh-CN" altLang="en-US">
              <a:ea typeface="宋体" pitchFamily="2" charset="-122"/>
            </a:endParaRPr>
          </a:p>
        </p:txBody>
      </p:sp>
      <p:sp>
        <p:nvSpPr>
          <p:cNvPr id="859142" name="Text Box 6"/>
          <p:cNvSpPr txBox="1">
            <a:spLocks noChangeArrowheads="1"/>
          </p:cNvSpPr>
          <p:nvPr/>
        </p:nvSpPr>
        <p:spPr bwMode="auto">
          <a:xfrm>
            <a:off x="5748338" y="5427663"/>
            <a:ext cx="3395662" cy="1247775"/>
          </a:xfrm>
          <a:prstGeom prst="rect">
            <a:avLst/>
          </a:prstGeom>
          <a:solidFill>
            <a:schemeClr val="bg1"/>
          </a:solidFill>
          <a:ln w="50800">
            <a:noFill/>
            <a:miter lim="800000"/>
            <a:headEnd/>
            <a:tailEnd/>
          </a:ln>
          <a:effectLst/>
        </p:spPr>
        <p:txBody>
          <a:bodyPr>
            <a:spAutoFit/>
          </a:bodyPr>
          <a:lstStyle/>
          <a:p>
            <a:pPr>
              <a:spcBef>
                <a:spcPct val="50000"/>
              </a:spcBef>
            </a:pPr>
            <a:r>
              <a:rPr lang="en-US" altLang="zh-CN" sz="1900" b="1">
                <a:solidFill>
                  <a:schemeClr val="accent2"/>
                </a:solidFill>
                <a:latin typeface="微软雅黑" pitchFamily="34" charset="-122"/>
                <a:ea typeface="微软雅黑" pitchFamily="34" charset="-122"/>
              </a:rPr>
              <a:t>GDT</a:t>
            </a:r>
            <a:r>
              <a:rPr lang="zh-CN" altLang="en-US" sz="1900" b="1">
                <a:solidFill>
                  <a:schemeClr val="accent2"/>
                </a:solidFill>
                <a:latin typeface="微软雅黑" pitchFamily="34" charset="-122"/>
                <a:ea typeface="微软雅黑" pitchFamily="34" charset="-122"/>
              </a:rPr>
              <a:t>和</a:t>
            </a:r>
            <a:r>
              <a:rPr lang="en-US" altLang="zh-CN" sz="1900" b="1">
                <a:solidFill>
                  <a:schemeClr val="accent2"/>
                </a:solidFill>
                <a:latin typeface="微软雅黑" pitchFamily="34" charset="-122"/>
                <a:ea typeface="微软雅黑" pitchFamily="34" charset="-122"/>
              </a:rPr>
              <a:t>IDT</a:t>
            </a:r>
            <a:r>
              <a:rPr lang="zh-CN" altLang="en-US" sz="1900" b="1">
                <a:solidFill>
                  <a:schemeClr val="accent2"/>
                </a:solidFill>
                <a:latin typeface="微软雅黑" pitchFamily="34" charset="-122"/>
                <a:ea typeface="微软雅黑" pitchFamily="34" charset="-122"/>
              </a:rPr>
              <a:t>只有一个，</a:t>
            </a:r>
            <a:r>
              <a:rPr lang="en-US" altLang="zh-CN" sz="1900" b="1">
                <a:solidFill>
                  <a:schemeClr val="accent2"/>
                </a:solidFill>
                <a:latin typeface="微软雅黑" pitchFamily="34" charset="-122"/>
                <a:ea typeface="微软雅黑" pitchFamily="34" charset="-122"/>
              </a:rPr>
              <a:t>GDTR</a:t>
            </a:r>
            <a:r>
              <a:rPr lang="zh-CN" altLang="en-US" sz="1900" b="1">
                <a:solidFill>
                  <a:schemeClr val="accent2"/>
                </a:solidFill>
                <a:latin typeface="微软雅黑" pitchFamily="34" charset="-122"/>
                <a:ea typeface="微软雅黑" pitchFamily="34" charset="-122"/>
              </a:rPr>
              <a:t>和</a:t>
            </a:r>
            <a:r>
              <a:rPr lang="en-US" altLang="zh-CN" sz="1900" b="1">
                <a:solidFill>
                  <a:schemeClr val="accent2"/>
                </a:solidFill>
                <a:latin typeface="微软雅黑" pitchFamily="34" charset="-122"/>
                <a:ea typeface="微软雅黑" pitchFamily="34" charset="-122"/>
              </a:rPr>
              <a:t>IDTR</a:t>
            </a:r>
            <a:r>
              <a:rPr lang="zh-CN" altLang="en-US" sz="1900" b="1">
                <a:solidFill>
                  <a:schemeClr val="accent2"/>
                </a:solidFill>
                <a:latin typeface="微软雅黑" pitchFamily="34" charset="-122"/>
                <a:ea typeface="微软雅黑" pitchFamily="34" charset="-122"/>
              </a:rPr>
              <a:t>指向各自起始处。例如，根据</a:t>
            </a:r>
            <a:r>
              <a:rPr lang="en-US" altLang="zh-CN" sz="1900" b="1">
                <a:solidFill>
                  <a:schemeClr val="accent2"/>
                </a:solidFill>
                <a:latin typeface="微软雅黑" pitchFamily="34" charset="-122"/>
                <a:ea typeface="微软雅黑" pitchFamily="34" charset="-122"/>
              </a:rPr>
              <a:t>TR</a:t>
            </a:r>
            <a:r>
              <a:rPr lang="zh-CN" altLang="en-US" sz="1900" b="1">
                <a:solidFill>
                  <a:schemeClr val="accent2"/>
                </a:solidFill>
                <a:latin typeface="微软雅黑" pitchFamily="34" charset="-122"/>
                <a:ea typeface="微软雅黑" pitchFamily="34" charset="-122"/>
              </a:rPr>
              <a:t>取</a:t>
            </a:r>
            <a:r>
              <a:rPr lang="en-US" altLang="zh-CN" sz="1900" b="1">
                <a:solidFill>
                  <a:schemeClr val="accent2"/>
                </a:solidFill>
                <a:latin typeface="微软雅黑" pitchFamily="34" charset="-122"/>
                <a:ea typeface="微软雅黑" pitchFamily="34" charset="-122"/>
              </a:rPr>
              <a:t>GDT</a:t>
            </a:r>
            <a:r>
              <a:rPr lang="zh-CN" altLang="en-US" sz="1900" b="1">
                <a:solidFill>
                  <a:schemeClr val="accent2"/>
                </a:solidFill>
                <a:latin typeface="微软雅黑" pitchFamily="34" charset="-122"/>
                <a:ea typeface="微软雅黑" pitchFamily="34" charset="-122"/>
              </a:rPr>
              <a:t>中的</a:t>
            </a:r>
            <a:r>
              <a:rPr lang="en-US" altLang="zh-CN" sz="1900" b="1">
                <a:solidFill>
                  <a:schemeClr val="accent2"/>
                </a:solidFill>
                <a:latin typeface="微软雅黑" pitchFamily="34" charset="-122"/>
                <a:ea typeface="微软雅黑" pitchFamily="34" charset="-122"/>
              </a:rPr>
              <a:t>TSS</a:t>
            </a:r>
            <a:r>
              <a:rPr lang="zh-CN" altLang="en-US" sz="1900" b="1">
                <a:solidFill>
                  <a:schemeClr val="accent2"/>
                </a:solidFill>
                <a:latin typeface="微软雅黑" pitchFamily="34" charset="-122"/>
                <a:ea typeface="微软雅黑" pitchFamily="34" charset="-122"/>
              </a:rPr>
              <a:t>描述符时，</a:t>
            </a:r>
            <a:r>
              <a:rPr lang="en-US" altLang="zh-CN" sz="1900" b="1">
                <a:solidFill>
                  <a:schemeClr val="accent2"/>
                </a:solidFill>
                <a:latin typeface="微软雅黑" pitchFamily="34" charset="-122"/>
                <a:ea typeface="微软雅黑" pitchFamily="34" charset="-122"/>
              </a:rPr>
              <a:t>GDTR</a:t>
            </a:r>
            <a:r>
              <a:rPr lang="zh-CN" altLang="en-US" sz="1900" b="1">
                <a:solidFill>
                  <a:schemeClr val="accent2"/>
                </a:solidFill>
                <a:latin typeface="微软雅黑" pitchFamily="34" charset="-122"/>
                <a:ea typeface="微软雅黑" pitchFamily="34" charset="-122"/>
              </a:rPr>
              <a:t>给出首址</a:t>
            </a:r>
          </a:p>
        </p:txBody>
      </p:sp>
      <p:sp>
        <p:nvSpPr>
          <p:cNvPr id="859143" name="Text Box 7"/>
          <p:cNvSpPr txBox="1">
            <a:spLocks noChangeArrowheads="1"/>
          </p:cNvSpPr>
          <p:nvPr/>
        </p:nvSpPr>
        <p:spPr bwMode="auto">
          <a:xfrm>
            <a:off x="1927225" y="5718175"/>
            <a:ext cx="1828800" cy="274638"/>
          </a:xfrm>
          <a:prstGeom prst="rect">
            <a:avLst/>
          </a:prstGeom>
          <a:solidFill>
            <a:schemeClr val="bg1"/>
          </a:solidFill>
          <a:ln w="50800">
            <a:noFill/>
            <a:miter lim="800000"/>
            <a:headEnd/>
            <a:tailEnd/>
          </a:ln>
          <a:effectLst/>
        </p:spPr>
        <p:txBody>
          <a:bodyPr lIns="0" tIns="0" rIns="0" bIns="0">
            <a:spAutoFit/>
          </a:bodyPr>
          <a:lstStyle/>
          <a:p>
            <a:pPr>
              <a:spcBef>
                <a:spcPct val="50000"/>
              </a:spcBef>
            </a:pPr>
            <a:r>
              <a:rPr lang="en-US" altLang="zh-CN" sz="1800" b="1">
                <a:solidFill>
                  <a:schemeClr val="accent1"/>
                </a:solidFill>
                <a:latin typeface="微软雅黑" pitchFamily="34" charset="-122"/>
                <a:ea typeface="微软雅黑" pitchFamily="34" charset="-122"/>
              </a:rPr>
              <a:t>GDT</a:t>
            </a:r>
            <a:r>
              <a:rPr lang="zh-CN" altLang="en-US" sz="1800" b="1">
                <a:solidFill>
                  <a:schemeClr val="accent1"/>
                </a:solidFill>
                <a:latin typeface="微软雅黑" pitchFamily="34" charset="-122"/>
                <a:ea typeface="微软雅黑" pitchFamily="34" charset="-122"/>
              </a:rPr>
              <a:t>首地址</a:t>
            </a:r>
          </a:p>
        </p:txBody>
      </p:sp>
      <p:sp>
        <p:nvSpPr>
          <p:cNvPr id="859144" name="Text Box 8"/>
          <p:cNvSpPr txBox="1">
            <a:spLocks noChangeArrowheads="1"/>
          </p:cNvSpPr>
          <p:nvPr/>
        </p:nvSpPr>
        <p:spPr bwMode="auto">
          <a:xfrm>
            <a:off x="3994150" y="5141913"/>
            <a:ext cx="1377950" cy="219075"/>
          </a:xfrm>
          <a:prstGeom prst="rect">
            <a:avLst/>
          </a:prstGeom>
          <a:solidFill>
            <a:schemeClr val="bg1"/>
          </a:solidFill>
          <a:ln w="50800">
            <a:noFill/>
            <a:miter lim="800000"/>
            <a:headEnd/>
            <a:tailEnd/>
          </a:ln>
          <a:effectLst/>
        </p:spPr>
        <p:txBody>
          <a:bodyPr lIns="0" tIns="0" rIns="0" bIns="0">
            <a:spAutoFit/>
          </a:bodyPr>
          <a:lstStyle/>
          <a:p>
            <a:pPr>
              <a:lnSpc>
                <a:spcPct val="80000"/>
              </a:lnSpc>
              <a:spcBef>
                <a:spcPct val="50000"/>
              </a:spcBef>
            </a:pPr>
            <a:r>
              <a:rPr lang="en-US" altLang="zh-CN" sz="1800" b="1">
                <a:solidFill>
                  <a:schemeClr val="accent1"/>
                </a:solidFill>
                <a:latin typeface="微软雅黑" pitchFamily="34" charset="-122"/>
                <a:ea typeface="微软雅黑" pitchFamily="34" charset="-122"/>
              </a:rPr>
              <a:t>LDT</a:t>
            </a:r>
            <a:r>
              <a:rPr lang="zh-CN" altLang="en-US" sz="1800" b="1">
                <a:solidFill>
                  <a:schemeClr val="accent1"/>
                </a:solidFill>
                <a:latin typeface="微软雅黑" pitchFamily="34" charset="-122"/>
                <a:ea typeface="微软雅黑" pitchFamily="34" charset="-122"/>
              </a:rPr>
              <a:t>首地址</a:t>
            </a:r>
          </a:p>
        </p:txBody>
      </p:sp>
    </p:spTree>
    <p:extLst>
      <p:ext uri="{BB962C8B-B14F-4D97-AF65-F5344CB8AC3E}">
        <p14:creationId xmlns:p14="http://schemas.microsoft.com/office/powerpoint/2010/main" xmlns="" val="180773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9139">
                                            <p:txEl>
                                              <p:pRg st="0" end="0"/>
                                            </p:txEl>
                                          </p:spTgt>
                                        </p:tgtEl>
                                        <p:attrNameLst>
                                          <p:attrName>style.visibility</p:attrName>
                                        </p:attrNameLst>
                                      </p:cBhvr>
                                      <p:to>
                                        <p:strVal val="visible"/>
                                      </p:to>
                                    </p:set>
                                    <p:animEffect transition="in" filter="blinds(horizontal)">
                                      <p:cBhvr>
                                        <p:cTn id="7" dur="500"/>
                                        <p:tgtEl>
                                          <p:spTgt spid="859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59140"/>
                                        </p:tgtEl>
                                        <p:attrNameLst>
                                          <p:attrName>style.visibility</p:attrName>
                                        </p:attrNameLst>
                                      </p:cBhvr>
                                      <p:to>
                                        <p:strVal val="visible"/>
                                      </p:to>
                                    </p:set>
                                    <p:animEffect transition="in" filter="blinds(horizontal)">
                                      <p:cBhvr>
                                        <p:cTn id="12" dur="500"/>
                                        <p:tgtEl>
                                          <p:spTgt spid="8591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59141">
                                            <p:txEl>
                                              <p:pRg st="0" end="0"/>
                                            </p:txEl>
                                          </p:spTgt>
                                        </p:tgtEl>
                                        <p:attrNameLst>
                                          <p:attrName>style.visibility</p:attrName>
                                        </p:attrNameLst>
                                      </p:cBhvr>
                                      <p:to>
                                        <p:strVal val="visible"/>
                                      </p:to>
                                    </p:set>
                                    <p:animEffect transition="in" filter="blinds(horizontal)">
                                      <p:cBhvr>
                                        <p:cTn id="17" dur="500"/>
                                        <p:tgtEl>
                                          <p:spTgt spid="85914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59141">
                                            <p:txEl>
                                              <p:pRg st="1" end="1"/>
                                            </p:txEl>
                                          </p:spTgt>
                                        </p:tgtEl>
                                        <p:attrNameLst>
                                          <p:attrName>style.visibility</p:attrName>
                                        </p:attrNameLst>
                                      </p:cBhvr>
                                      <p:to>
                                        <p:strVal val="visible"/>
                                      </p:to>
                                    </p:set>
                                    <p:animEffect transition="in" filter="blinds(horizontal)">
                                      <p:cBhvr>
                                        <p:cTn id="22" dur="500"/>
                                        <p:tgtEl>
                                          <p:spTgt spid="85914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59141">
                                            <p:txEl>
                                              <p:pRg st="2" end="2"/>
                                            </p:txEl>
                                          </p:spTgt>
                                        </p:tgtEl>
                                        <p:attrNameLst>
                                          <p:attrName>style.visibility</p:attrName>
                                        </p:attrNameLst>
                                      </p:cBhvr>
                                      <p:to>
                                        <p:strVal val="visible"/>
                                      </p:to>
                                    </p:set>
                                    <p:animEffect transition="in" filter="blinds(horizontal)">
                                      <p:cBhvr>
                                        <p:cTn id="27" dur="500"/>
                                        <p:tgtEl>
                                          <p:spTgt spid="85914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59141">
                                            <p:txEl>
                                              <p:pRg st="3" end="3"/>
                                            </p:txEl>
                                          </p:spTgt>
                                        </p:tgtEl>
                                        <p:attrNameLst>
                                          <p:attrName>style.visibility</p:attrName>
                                        </p:attrNameLst>
                                      </p:cBhvr>
                                      <p:to>
                                        <p:strVal val="visible"/>
                                      </p:to>
                                    </p:set>
                                    <p:animEffect transition="in" filter="blinds(horizontal)">
                                      <p:cBhvr>
                                        <p:cTn id="32" dur="500"/>
                                        <p:tgtEl>
                                          <p:spTgt spid="85914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59144"/>
                                        </p:tgtEl>
                                        <p:attrNameLst>
                                          <p:attrName>style.visibility</p:attrName>
                                        </p:attrNameLst>
                                      </p:cBhvr>
                                      <p:to>
                                        <p:strVal val="visible"/>
                                      </p:to>
                                    </p:set>
                                    <p:animEffect transition="in" filter="blinds(horizontal)">
                                      <p:cBhvr>
                                        <p:cTn id="37" dur="500"/>
                                        <p:tgtEl>
                                          <p:spTgt spid="85914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59142">
                                            <p:txEl>
                                              <p:pRg st="0" end="0"/>
                                            </p:txEl>
                                          </p:spTgt>
                                        </p:tgtEl>
                                        <p:attrNameLst>
                                          <p:attrName>style.visibility</p:attrName>
                                        </p:attrNameLst>
                                      </p:cBhvr>
                                      <p:to>
                                        <p:strVal val="visible"/>
                                      </p:to>
                                    </p:set>
                                    <p:animEffect transition="in" filter="blinds(horizontal)">
                                      <p:cBhvr>
                                        <p:cTn id="42" dur="500"/>
                                        <p:tgtEl>
                                          <p:spTgt spid="85914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59143"/>
                                        </p:tgtEl>
                                        <p:attrNameLst>
                                          <p:attrName>style.visibility</p:attrName>
                                        </p:attrNameLst>
                                      </p:cBhvr>
                                      <p:to>
                                        <p:strVal val="visible"/>
                                      </p:to>
                                    </p:set>
                                    <p:animEffect transition="in" filter="blinds(horizontal)">
                                      <p:cBhvr>
                                        <p:cTn id="47" dur="500"/>
                                        <p:tgtEl>
                                          <p:spTgt spid="859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9139" grpId="0" build="p"/>
      <p:bldP spid="859143" grpId="0" animBg="1"/>
      <p:bldP spid="85914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Rectangle 2"/>
          <p:cNvSpPr>
            <a:spLocks noGrp="1" noChangeArrowheads="1"/>
          </p:cNvSpPr>
          <p:nvPr>
            <p:ph type="title"/>
          </p:nvPr>
        </p:nvSpPr>
        <p:spPr>
          <a:xfrm>
            <a:off x="457200" y="142830"/>
            <a:ext cx="8229600" cy="598452"/>
          </a:xfrm>
        </p:spPr>
        <p:txBody>
          <a:bodyPr>
            <a:normAutofit fontScale="90000"/>
          </a:bodyPr>
          <a:lstStyle/>
          <a:p>
            <a:r>
              <a:rPr lang="zh-CN" altLang="en-US" dirty="0"/>
              <a:t>逻辑地址向线性地址转换</a:t>
            </a:r>
          </a:p>
        </p:txBody>
      </p:sp>
      <p:sp>
        <p:nvSpPr>
          <p:cNvPr id="861187" name="Rectangle 3"/>
          <p:cNvSpPr>
            <a:spLocks noGrp="1" noChangeArrowheads="1"/>
          </p:cNvSpPr>
          <p:nvPr>
            <p:ph type="body" idx="1"/>
          </p:nvPr>
        </p:nvSpPr>
        <p:spPr>
          <a:xfrm>
            <a:off x="334963" y="873125"/>
            <a:ext cx="8191500" cy="660400"/>
          </a:xfrm>
        </p:spPr>
        <p:txBody>
          <a:bodyPr>
            <a:normAutofit lnSpcReduction="10000"/>
          </a:bodyPr>
          <a:lstStyle/>
          <a:p>
            <a:pPr>
              <a:spcBef>
                <a:spcPct val="10000"/>
              </a:spcBef>
            </a:pPr>
            <a:r>
              <a:rPr lang="zh-CN" altLang="en-US" sz="2000">
                <a:solidFill>
                  <a:schemeClr val="accent2"/>
                </a:solidFill>
                <a:latin typeface="微软雅黑" pitchFamily="34" charset="-122"/>
                <a:ea typeface="微软雅黑" pitchFamily="34" charset="-122"/>
              </a:rPr>
              <a:t>被选中的段描述符先被送至描述符</a:t>
            </a:r>
            <a:r>
              <a:rPr lang="en-US" altLang="zh-CN" sz="2000">
                <a:solidFill>
                  <a:schemeClr val="accent2"/>
                </a:solidFill>
                <a:latin typeface="微软雅黑" pitchFamily="34" charset="-122"/>
                <a:ea typeface="微软雅黑" pitchFamily="34" charset="-122"/>
              </a:rPr>
              <a:t>cache</a:t>
            </a:r>
            <a:r>
              <a:rPr lang="zh-CN" altLang="en-US" sz="2000">
                <a:solidFill>
                  <a:schemeClr val="accent2"/>
                </a:solidFill>
                <a:latin typeface="微软雅黑" pitchFamily="34" charset="-122"/>
                <a:ea typeface="微软雅黑" pitchFamily="34" charset="-122"/>
              </a:rPr>
              <a:t>，每次</a:t>
            </a:r>
            <a:r>
              <a:rPr lang="zh-CN" altLang="en-US" sz="2000">
                <a:solidFill>
                  <a:schemeClr val="accent1"/>
                </a:solidFill>
                <a:latin typeface="微软雅黑" pitchFamily="34" charset="-122"/>
                <a:ea typeface="微软雅黑" pitchFamily="34" charset="-122"/>
              </a:rPr>
              <a:t>从描述符</a:t>
            </a:r>
            <a:r>
              <a:rPr lang="en-US" altLang="zh-CN" sz="2000">
                <a:solidFill>
                  <a:schemeClr val="accent1"/>
                </a:solidFill>
                <a:latin typeface="微软雅黑" pitchFamily="34" charset="-122"/>
                <a:ea typeface="微软雅黑" pitchFamily="34" charset="-122"/>
              </a:rPr>
              <a:t>cache</a:t>
            </a:r>
            <a:r>
              <a:rPr lang="zh-CN" altLang="en-US" sz="2000">
                <a:solidFill>
                  <a:schemeClr val="accent1"/>
                </a:solidFill>
                <a:latin typeface="微软雅黑" pitchFamily="34" charset="-122"/>
                <a:ea typeface="微软雅黑" pitchFamily="34" charset="-122"/>
              </a:rPr>
              <a:t>中取</a:t>
            </a:r>
            <a:r>
              <a:rPr lang="en-US" altLang="zh-CN" sz="2000">
                <a:solidFill>
                  <a:schemeClr val="accent1"/>
                </a:solidFill>
                <a:latin typeface="微软雅黑" pitchFamily="34" charset="-122"/>
                <a:ea typeface="微软雅黑" pitchFamily="34" charset="-122"/>
              </a:rPr>
              <a:t>32</a:t>
            </a:r>
            <a:r>
              <a:rPr lang="zh-CN" altLang="en-US" sz="2000">
                <a:solidFill>
                  <a:schemeClr val="accent1"/>
                </a:solidFill>
                <a:latin typeface="微软雅黑" pitchFamily="34" charset="-122"/>
                <a:ea typeface="微软雅黑" pitchFamily="34" charset="-122"/>
              </a:rPr>
              <a:t>位段基址</a:t>
            </a:r>
            <a:r>
              <a:rPr lang="zh-CN" altLang="en-US" sz="2000">
                <a:solidFill>
                  <a:schemeClr val="accent2"/>
                </a:solidFill>
                <a:latin typeface="微软雅黑" pitchFamily="34" charset="-122"/>
                <a:ea typeface="微软雅黑" pitchFamily="34" charset="-122"/>
              </a:rPr>
              <a:t>，与</a:t>
            </a:r>
            <a:r>
              <a:rPr lang="en-US" altLang="zh-CN" sz="2000">
                <a:solidFill>
                  <a:schemeClr val="accent2"/>
                </a:solidFill>
                <a:latin typeface="微软雅黑" pitchFamily="34" charset="-122"/>
                <a:ea typeface="微软雅黑" pitchFamily="34" charset="-122"/>
              </a:rPr>
              <a:t>32</a:t>
            </a:r>
            <a:r>
              <a:rPr lang="zh-CN" altLang="en-US" sz="2000">
                <a:solidFill>
                  <a:schemeClr val="accent2"/>
                </a:solidFill>
                <a:latin typeface="微软雅黑" pitchFamily="34" charset="-122"/>
                <a:ea typeface="微软雅黑" pitchFamily="34" charset="-122"/>
              </a:rPr>
              <a:t>位段内偏移量（</a:t>
            </a:r>
            <a:r>
              <a:rPr lang="zh-CN" altLang="en-US" sz="2000">
                <a:solidFill>
                  <a:schemeClr val="accent1"/>
                </a:solidFill>
                <a:latin typeface="微软雅黑" pitchFamily="34" charset="-122"/>
                <a:ea typeface="微软雅黑" pitchFamily="34" charset="-122"/>
              </a:rPr>
              <a:t>有效地址</a:t>
            </a:r>
            <a:r>
              <a:rPr lang="zh-CN" altLang="en-US" sz="2000">
                <a:solidFill>
                  <a:schemeClr val="accent2"/>
                </a:solidFill>
                <a:latin typeface="微软雅黑" pitchFamily="34" charset="-122"/>
                <a:ea typeface="微软雅黑" pitchFamily="34" charset="-122"/>
              </a:rPr>
              <a:t>）相加得到线性地址</a:t>
            </a:r>
          </a:p>
        </p:txBody>
      </p:sp>
      <p:pic>
        <p:nvPicPr>
          <p:cNvPr id="861190" name="Picture 6"/>
          <p:cNvPicPr>
            <a:picLocks noChangeAspect="1" noChangeArrowheads="1"/>
          </p:cNvPicPr>
          <p:nvPr/>
        </p:nvPicPr>
        <p:blipFill>
          <a:blip r:embed="rId2"/>
          <a:srcRect/>
          <a:stretch>
            <a:fillRect/>
          </a:stretch>
        </p:blipFill>
        <p:spPr bwMode="auto">
          <a:xfrm>
            <a:off x="160338" y="1701800"/>
            <a:ext cx="8840787" cy="5156200"/>
          </a:xfrm>
          <a:prstGeom prst="rect">
            <a:avLst/>
          </a:prstGeom>
          <a:noFill/>
        </p:spPr>
      </p:pic>
      <p:sp>
        <p:nvSpPr>
          <p:cNvPr id="861191" name="Text Box 7"/>
          <p:cNvSpPr txBox="1">
            <a:spLocks noChangeArrowheads="1"/>
          </p:cNvSpPr>
          <p:nvPr/>
        </p:nvSpPr>
        <p:spPr bwMode="auto">
          <a:xfrm>
            <a:off x="1944688" y="3990975"/>
            <a:ext cx="1639887" cy="366713"/>
          </a:xfrm>
          <a:prstGeom prst="rect">
            <a:avLst/>
          </a:prstGeom>
          <a:solidFill>
            <a:schemeClr val="bg1"/>
          </a:solidFill>
          <a:ln w="50800">
            <a:noFill/>
            <a:miter lim="800000"/>
            <a:headEnd/>
            <a:tailEnd/>
          </a:ln>
          <a:effectLst/>
        </p:spPr>
        <p:txBody>
          <a:bodyPr>
            <a:spAutoFit/>
          </a:bodyPr>
          <a:lstStyle/>
          <a:p>
            <a:pPr>
              <a:spcBef>
                <a:spcPct val="50000"/>
              </a:spcBef>
            </a:pPr>
            <a:r>
              <a:rPr lang="zh-CN" altLang="en-US">
                <a:ea typeface="宋体" pitchFamily="2" charset="-122"/>
              </a:rPr>
              <a:t>        </a:t>
            </a:r>
            <a:r>
              <a:rPr lang="en-US" altLang="zh-CN" sz="1800" b="1">
                <a:latin typeface="微软雅黑" pitchFamily="34" charset="-122"/>
                <a:ea typeface="微软雅黑" pitchFamily="34" charset="-122"/>
              </a:rPr>
              <a:t>GDT</a:t>
            </a:r>
          </a:p>
        </p:txBody>
      </p:sp>
      <p:sp>
        <p:nvSpPr>
          <p:cNvPr id="861192" name="Text Box 8"/>
          <p:cNvSpPr txBox="1">
            <a:spLocks noChangeArrowheads="1"/>
          </p:cNvSpPr>
          <p:nvPr/>
        </p:nvSpPr>
        <p:spPr bwMode="auto">
          <a:xfrm>
            <a:off x="5332413" y="4010025"/>
            <a:ext cx="1639887" cy="366713"/>
          </a:xfrm>
          <a:prstGeom prst="rect">
            <a:avLst/>
          </a:prstGeom>
          <a:solidFill>
            <a:schemeClr val="bg1"/>
          </a:solidFill>
          <a:ln w="50800">
            <a:noFill/>
            <a:miter lim="800000"/>
            <a:headEnd/>
            <a:tailEnd/>
          </a:ln>
          <a:effectLst/>
        </p:spPr>
        <p:txBody>
          <a:bodyPr>
            <a:spAutoFit/>
          </a:bodyPr>
          <a:lstStyle/>
          <a:p>
            <a:pPr>
              <a:spcBef>
                <a:spcPct val="50000"/>
              </a:spcBef>
            </a:pPr>
            <a:r>
              <a:rPr lang="zh-CN" altLang="en-US">
                <a:ea typeface="宋体" pitchFamily="2" charset="-122"/>
              </a:rPr>
              <a:t>        </a:t>
            </a:r>
            <a:r>
              <a:rPr lang="en-US" altLang="zh-CN" sz="1800" b="1">
                <a:latin typeface="微软雅黑" pitchFamily="34" charset="-122"/>
                <a:ea typeface="微软雅黑" pitchFamily="34" charset="-122"/>
              </a:rPr>
              <a:t>LDT</a:t>
            </a:r>
          </a:p>
        </p:txBody>
      </p:sp>
    </p:spTree>
    <p:extLst>
      <p:ext uri="{BB962C8B-B14F-4D97-AF65-F5344CB8AC3E}">
        <p14:creationId xmlns:p14="http://schemas.microsoft.com/office/powerpoint/2010/main" xmlns="" val="15274320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a:xfrm>
            <a:off x="457200" y="179343"/>
            <a:ext cx="8229600" cy="598452"/>
          </a:xfrm>
        </p:spPr>
        <p:txBody>
          <a:bodyPr>
            <a:normAutofit fontScale="90000"/>
          </a:bodyPr>
          <a:lstStyle/>
          <a:p>
            <a:r>
              <a:rPr lang="en-US" altLang="zh-CN" dirty="0"/>
              <a:t>IA-32/Linux</a:t>
            </a:r>
            <a:r>
              <a:rPr lang="zh-CN" altLang="en-US" dirty="0"/>
              <a:t>中的分段机制</a:t>
            </a:r>
            <a:endParaRPr lang="en-US" altLang="zh-CN" dirty="0"/>
          </a:p>
        </p:txBody>
      </p:sp>
      <p:sp>
        <p:nvSpPr>
          <p:cNvPr id="862211" name="Rectangle 3"/>
          <p:cNvSpPr>
            <a:spLocks noGrp="1" noChangeArrowheads="1"/>
          </p:cNvSpPr>
          <p:nvPr>
            <p:ph type="body" idx="1"/>
          </p:nvPr>
        </p:nvSpPr>
        <p:spPr>
          <a:xfrm>
            <a:off x="217488" y="844550"/>
            <a:ext cx="8731250" cy="2690813"/>
          </a:xfrm>
        </p:spPr>
        <p:txBody>
          <a:bodyPr>
            <a:normAutofit lnSpcReduction="10000"/>
          </a:bodyPr>
          <a:lstStyle/>
          <a:p>
            <a:pPr>
              <a:lnSpc>
                <a:spcPct val="115000"/>
              </a:lnSpc>
              <a:spcBef>
                <a:spcPct val="30000"/>
              </a:spcBef>
            </a:pPr>
            <a:r>
              <a:rPr lang="zh-CN" altLang="en-US" sz="2000" dirty="0">
                <a:latin typeface="微软雅黑" pitchFamily="34" charset="-122"/>
                <a:ea typeface="微软雅黑" pitchFamily="34" charset="-122"/>
              </a:rPr>
              <a:t>为使能移植到绝大多数流行处理器平台， </a:t>
            </a:r>
            <a:r>
              <a:rPr lang="en-US" altLang="zh-CN" sz="2000" dirty="0">
                <a:latin typeface="微软雅黑" pitchFamily="34" charset="-122"/>
                <a:ea typeface="微软雅黑" pitchFamily="34" charset="-122"/>
              </a:rPr>
              <a:t>Linux</a:t>
            </a:r>
            <a:r>
              <a:rPr lang="zh-CN" altLang="en-US" sz="2000" dirty="0">
                <a:latin typeface="微软雅黑" pitchFamily="34" charset="-122"/>
                <a:ea typeface="微软雅黑" pitchFamily="34" charset="-122"/>
              </a:rPr>
              <a:t>简化了分段机制</a:t>
            </a:r>
          </a:p>
          <a:p>
            <a:pPr>
              <a:lnSpc>
                <a:spcPct val="115000"/>
              </a:lnSpc>
              <a:spcBef>
                <a:spcPct val="30000"/>
              </a:spcBef>
            </a:pPr>
            <a:r>
              <a:rPr lang="en-US" altLang="zh-CN" sz="2000" dirty="0">
                <a:latin typeface="微软雅黑" pitchFamily="34" charset="-122"/>
                <a:ea typeface="微软雅黑" pitchFamily="34" charset="-122"/>
              </a:rPr>
              <a:t>RISC</a:t>
            </a:r>
            <a:r>
              <a:rPr lang="zh-CN" altLang="en-US" sz="2000" dirty="0">
                <a:latin typeface="微软雅黑" pitchFamily="34" charset="-122"/>
                <a:ea typeface="微软雅黑" pitchFamily="34" charset="-122"/>
              </a:rPr>
              <a:t>对分段支持非常有限，因此</a:t>
            </a:r>
            <a:r>
              <a:rPr lang="en-US" altLang="zh-CN" sz="2000" dirty="0">
                <a:latin typeface="微软雅黑" pitchFamily="34" charset="-122"/>
                <a:ea typeface="微软雅黑" pitchFamily="34" charset="-122"/>
              </a:rPr>
              <a:t>Linux</a:t>
            </a:r>
            <a:r>
              <a:rPr lang="zh-CN" altLang="en-US" sz="2000" dirty="0">
                <a:latin typeface="微软雅黑" pitchFamily="34" charset="-122"/>
                <a:ea typeface="微软雅黑" pitchFamily="34" charset="-122"/>
              </a:rPr>
              <a:t>仅使用</a:t>
            </a:r>
            <a:r>
              <a:rPr lang="en-US" altLang="zh-CN" sz="2000" dirty="0">
                <a:latin typeface="微软雅黑" pitchFamily="34" charset="-122"/>
                <a:ea typeface="微软雅黑" pitchFamily="34" charset="-122"/>
              </a:rPr>
              <a:t>IA-32</a:t>
            </a:r>
            <a:r>
              <a:rPr lang="zh-CN" altLang="en-US" sz="2000" dirty="0">
                <a:latin typeface="微软雅黑" pitchFamily="34" charset="-122"/>
                <a:ea typeface="微软雅黑" pitchFamily="34" charset="-122"/>
              </a:rPr>
              <a:t>的分页机制，而对于分段，则通过在初始化时将所有段描述符的基址设为</a:t>
            </a:r>
            <a:r>
              <a:rPr lang="en-US" altLang="zh-CN" sz="2000" dirty="0">
                <a:latin typeface="微软雅黑" pitchFamily="34" charset="-122"/>
                <a:ea typeface="微软雅黑" pitchFamily="34" charset="-122"/>
              </a:rPr>
              <a:t>0</a:t>
            </a:r>
            <a:r>
              <a:rPr lang="zh-CN" altLang="en-US" sz="2000" dirty="0">
                <a:latin typeface="微软雅黑" pitchFamily="34" charset="-122"/>
                <a:ea typeface="微软雅黑" pitchFamily="34" charset="-122"/>
              </a:rPr>
              <a:t>来简化</a:t>
            </a:r>
          </a:p>
          <a:p>
            <a:pPr>
              <a:lnSpc>
                <a:spcPct val="115000"/>
              </a:lnSpc>
              <a:spcBef>
                <a:spcPct val="30000"/>
              </a:spcBef>
            </a:pPr>
            <a:r>
              <a:rPr lang="zh-CN" altLang="en-US" sz="2000" dirty="0">
                <a:latin typeface="微软雅黑" pitchFamily="34" charset="-122"/>
                <a:ea typeface="微软雅黑" pitchFamily="34" charset="-122"/>
              </a:rPr>
              <a:t>若把运行在用户态的所有</a:t>
            </a:r>
            <a:r>
              <a:rPr lang="en-US" altLang="zh-CN" sz="2000" dirty="0">
                <a:latin typeface="微软雅黑" pitchFamily="34" charset="-122"/>
                <a:ea typeface="微软雅黑" pitchFamily="34" charset="-122"/>
              </a:rPr>
              <a:t>Linux</a:t>
            </a:r>
            <a:r>
              <a:rPr lang="zh-CN" altLang="en-US" sz="2000" dirty="0">
                <a:latin typeface="微软雅黑" pitchFamily="34" charset="-122"/>
                <a:ea typeface="微软雅黑" pitchFamily="34" charset="-122"/>
              </a:rPr>
              <a:t>进程使用的代码段和数据段分别称为用户代码段和用户数据段；把运行在内核态的所有</a:t>
            </a:r>
            <a:r>
              <a:rPr lang="en-US" altLang="zh-CN" sz="2000" dirty="0">
                <a:latin typeface="微软雅黑" pitchFamily="34" charset="-122"/>
                <a:ea typeface="微软雅黑" pitchFamily="34" charset="-122"/>
              </a:rPr>
              <a:t>Linux</a:t>
            </a:r>
            <a:r>
              <a:rPr lang="zh-CN" altLang="en-US" sz="2000" dirty="0">
                <a:latin typeface="微软雅黑" pitchFamily="34" charset="-122"/>
                <a:ea typeface="微软雅黑" pitchFamily="34" charset="-122"/>
              </a:rPr>
              <a:t>进程使用的代码段和数据段分别称为内核代码段和内核数据段，则</a:t>
            </a:r>
            <a:r>
              <a:rPr lang="en-US" altLang="zh-CN" sz="2000" dirty="0">
                <a:latin typeface="微软雅黑" pitchFamily="34" charset="-122"/>
                <a:ea typeface="微软雅黑" pitchFamily="34" charset="-122"/>
              </a:rPr>
              <a:t>Linux</a:t>
            </a:r>
            <a:r>
              <a:rPr lang="zh-CN" altLang="en-US" sz="2000" dirty="0">
                <a:latin typeface="微软雅黑" pitchFamily="34" charset="-122"/>
                <a:ea typeface="微软雅黑" pitchFamily="34" charset="-122"/>
              </a:rPr>
              <a:t>初始化时，将上述</a:t>
            </a:r>
            <a:r>
              <a:rPr lang="en-US" altLang="zh-CN" sz="2000" dirty="0">
                <a:latin typeface="微软雅黑" pitchFamily="34" charset="-122"/>
                <a:ea typeface="微软雅黑" pitchFamily="34" charset="-122"/>
              </a:rPr>
              <a:t>4</a:t>
            </a:r>
            <a:r>
              <a:rPr lang="zh-CN" altLang="en-US" sz="2000" dirty="0">
                <a:latin typeface="微软雅黑" pitchFamily="34" charset="-122"/>
                <a:ea typeface="微软雅黑" pitchFamily="34" charset="-122"/>
              </a:rPr>
              <a:t>个段的段描述符中各字段设置成下表中的信息：</a:t>
            </a:r>
          </a:p>
        </p:txBody>
      </p:sp>
      <p:pic>
        <p:nvPicPr>
          <p:cNvPr id="862212" name="Picture 4"/>
          <p:cNvPicPr>
            <a:picLocks noChangeAspect="1" noChangeArrowheads="1"/>
          </p:cNvPicPr>
          <p:nvPr/>
        </p:nvPicPr>
        <p:blipFill>
          <a:blip r:embed="rId2"/>
          <a:srcRect/>
          <a:stretch>
            <a:fillRect/>
          </a:stretch>
        </p:blipFill>
        <p:spPr bwMode="auto">
          <a:xfrm>
            <a:off x="261938" y="3665538"/>
            <a:ext cx="8616950" cy="2273300"/>
          </a:xfrm>
          <a:prstGeom prst="rect">
            <a:avLst/>
          </a:prstGeom>
          <a:noFill/>
        </p:spPr>
      </p:pic>
      <p:sp>
        <p:nvSpPr>
          <p:cNvPr id="862213" name="Text Box 5"/>
          <p:cNvSpPr txBox="1">
            <a:spLocks noChangeArrowheads="1"/>
          </p:cNvSpPr>
          <p:nvPr/>
        </p:nvSpPr>
        <p:spPr bwMode="auto">
          <a:xfrm>
            <a:off x="434975" y="6081713"/>
            <a:ext cx="5414963" cy="396875"/>
          </a:xfrm>
          <a:prstGeom prst="rect">
            <a:avLst/>
          </a:prstGeom>
          <a:noFill/>
          <a:ln w="50800">
            <a:noFill/>
            <a:miter lim="800000"/>
            <a:headEnd/>
            <a:tailEnd/>
          </a:ln>
          <a:effectLst/>
        </p:spPr>
        <p:txBody>
          <a:bodyPr>
            <a:spAutoFit/>
          </a:bodyPr>
          <a:lstStyle/>
          <a:p>
            <a:pPr>
              <a:spcBef>
                <a:spcPct val="50000"/>
              </a:spcBef>
            </a:pPr>
            <a:r>
              <a:rPr lang="zh-CN" altLang="en-US" sz="2000" b="1">
                <a:solidFill>
                  <a:schemeClr val="accent1"/>
                </a:solidFill>
                <a:latin typeface="微软雅黑" pitchFamily="34" charset="-122"/>
                <a:ea typeface="微软雅黑" pitchFamily="34" charset="-122"/>
              </a:rPr>
              <a:t>初始化时，上述</a:t>
            </a:r>
            <a:r>
              <a:rPr lang="en-US" altLang="zh-CN" sz="2000" b="1">
                <a:solidFill>
                  <a:schemeClr val="accent1"/>
                </a:solidFill>
                <a:latin typeface="微软雅黑" pitchFamily="34" charset="-122"/>
                <a:ea typeface="微软雅黑" pitchFamily="34" charset="-122"/>
              </a:rPr>
              <a:t>4</a:t>
            </a:r>
            <a:r>
              <a:rPr lang="zh-CN" altLang="en-US" sz="2000" b="1">
                <a:solidFill>
                  <a:schemeClr val="accent1"/>
                </a:solidFill>
                <a:latin typeface="微软雅黑" pitchFamily="34" charset="-122"/>
                <a:ea typeface="微软雅黑" pitchFamily="34" charset="-122"/>
              </a:rPr>
              <a:t>个</a:t>
            </a:r>
            <a:r>
              <a:rPr lang="zh-CN" altLang="en-US" sz="2000" b="1">
                <a:solidFill>
                  <a:schemeClr val="accent1"/>
                </a:solidFill>
                <a:latin typeface="微软雅黑" pitchFamily="34" charset="-122"/>
                <a:ea typeface="微软雅黑" pitchFamily="34" charset="-122"/>
                <a:hlinkClick r:id="" action="ppaction://hlinkshowjump?jump=nextslide"/>
              </a:rPr>
              <a:t>段描述符被存放在</a:t>
            </a:r>
            <a:r>
              <a:rPr lang="en-US" altLang="zh-CN" sz="2000" b="1">
                <a:solidFill>
                  <a:schemeClr val="accent1"/>
                </a:solidFill>
                <a:latin typeface="微软雅黑" pitchFamily="34" charset="-122"/>
                <a:ea typeface="微软雅黑" pitchFamily="34" charset="-122"/>
                <a:hlinkClick r:id="" action="ppaction://hlinkshowjump?jump=nextslide"/>
              </a:rPr>
              <a:t>GDT</a:t>
            </a:r>
            <a:r>
              <a:rPr lang="zh-CN" altLang="en-US" sz="2000" b="1">
                <a:solidFill>
                  <a:schemeClr val="accent1"/>
                </a:solidFill>
                <a:latin typeface="微软雅黑" pitchFamily="34" charset="-122"/>
                <a:ea typeface="微软雅黑" pitchFamily="34" charset="-122"/>
                <a:hlinkClick r:id="" action="ppaction://hlinkshowjump?jump=nextslide"/>
              </a:rPr>
              <a:t>中</a:t>
            </a:r>
            <a:endParaRPr lang="zh-CN" altLang="en-US" sz="2000" b="1">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4095723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noChangeArrowheads="1"/>
          </p:cNvSpPr>
          <p:nvPr>
            <p:ph type="title"/>
          </p:nvPr>
        </p:nvSpPr>
        <p:spPr>
          <a:xfrm>
            <a:off x="457200" y="142830"/>
            <a:ext cx="8229600" cy="620721"/>
          </a:xfrm>
        </p:spPr>
        <p:txBody>
          <a:bodyPr>
            <a:normAutofit fontScale="90000"/>
          </a:bodyPr>
          <a:lstStyle/>
          <a:p>
            <a:r>
              <a:rPr lang="en-US" altLang="zh-CN" dirty="0"/>
              <a:t>IA-32</a:t>
            </a:r>
            <a:r>
              <a:rPr lang="zh-CN" altLang="en-US" dirty="0" smtClean="0"/>
              <a:t>中的分页与控制</a:t>
            </a:r>
            <a:r>
              <a:rPr lang="zh-CN" altLang="en-US" dirty="0"/>
              <a:t>寄存器 </a:t>
            </a:r>
          </a:p>
        </p:txBody>
      </p:sp>
      <p:sp>
        <p:nvSpPr>
          <p:cNvPr id="871427" name="Rectangle 3"/>
          <p:cNvSpPr>
            <a:spLocks noGrp="1" noChangeArrowheads="1"/>
          </p:cNvSpPr>
          <p:nvPr>
            <p:ph type="body" idx="1"/>
          </p:nvPr>
        </p:nvSpPr>
        <p:spPr>
          <a:xfrm>
            <a:off x="119063" y="788988"/>
            <a:ext cx="8850312" cy="5403850"/>
          </a:xfrm>
        </p:spPr>
        <p:txBody>
          <a:bodyPr>
            <a:normAutofit lnSpcReduction="10000"/>
          </a:bodyPr>
          <a:lstStyle/>
          <a:p>
            <a:pPr>
              <a:lnSpc>
                <a:spcPct val="125000"/>
              </a:lnSpc>
            </a:pPr>
            <a:r>
              <a:rPr lang="zh-CN" altLang="en-US" sz="2000" dirty="0">
                <a:latin typeface="微软雅黑" pitchFamily="34" charset="-122"/>
                <a:ea typeface="微软雅黑" pitchFamily="34" charset="-122"/>
              </a:rPr>
              <a:t>控制寄存器保存机器的各种控制和状态信息，它们将影响系统所有任务的运行，操作系统进行任务控制或存储管理时使用这些控制和状态信息。 </a:t>
            </a:r>
          </a:p>
          <a:p>
            <a:pPr lvl="1">
              <a:lnSpc>
                <a:spcPct val="120000"/>
              </a:lnSpc>
              <a:spcBef>
                <a:spcPct val="25000"/>
              </a:spcBef>
            </a:pPr>
            <a:r>
              <a:rPr lang="en-US" altLang="zh-CN" sz="1900" dirty="0">
                <a:latin typeface="微软雅黑" pitchFamily="34" charset="-122"/>
                <a:ea typeface="微软雅黑" pitchFamily="34" charset="-122"/>
              </a:rPr>
              <a:t>CR0</a:t>
            </a:r>
            <a:r>
              <a:rPr lang="zh-CN" altLang="en-US" sz="1900" dirty="0">
                <a:latin typeface="微软雅黑" pitchFamily="34" charset="-122"/>
                <a:ea typeface="微软雅黑" pitchFamily="34" charset="-122"/>
              </a:rPr>
              <a:t>：控制寄存器</a:t>
            </a:r>
          </a:p>
          <a:p>
            <a:pPr lvl="2">
              <a:lnSpc>
                <a:spcPct val="120000"/>
              </a:lnSpc>
              <a:spcBef>
                <a:spcPct val="25000"/>
              </a:spcBef>
            </a:pPr>
            <a:r>
              <a:rPr lang="zh-CN" altLang="en-US" sz="1900" dirty="0">
                <a:latin typeface="微软雅黑" pitchFamily="34" charset="-122"/>
                <a:ea typeface="微软雅黑" pitchFamily="34" charset="-122"/>
              </a:rPr>
              <a:t>① </a:t>
            </a:r>
            <a:r>
              <a:rPr lang="en-US" altLang="zh-CN" sz="1900" dirty="0">
                <a:latin typeface="微软雅黑" pitchFamily="34" charset="-122"/>
                <a:ea typeface="微软雅黑" pitchFamily="34" charset="-122"/>
              </a:rPr>
              <a:t>PE: 1</a:t>
            </a:r>
            <a:r>
              <a:rPr lang="zh-CN" altLang="en-US" sz="1900" dirty="0">
                <a:latin typeface="微软雅黑" pitchFamily="34" charset="-122"/>
                <a:ea typeface="微软雅黑" pitchFamily="34" charset="-122"/>
              </a:rPr>
              <a:t>为保护模式。一旦在保护模式，不能再将</a:t>
            </a:r>
            <a:r>
              <a:rPr lang="en-US" altLang="zh-CN" sz="1900" dirty="0">
                <a:latin typeface="微软雅黑" pitchFamily="34" charset="-122"/>
                <a:ea typeface="微软雅黑" pitchFamily="34" charset="-122"/>
              </a:rPr>
              <a:t>PE</a:t>
            </a:r>
            <a:r>
              <a:rPr lang="zh-CN" altLang="en-US" sz="1900" dirty="0">
                <a:latin typeface="微软雅黑" pitchFamily="34" charset="-122"/>
                <a:ea typeface="微软雅黑" pitchFamily="34" charset="-122"/>
              </a:rPr>
              <a:t>清</a:t>
            </a:r>
            <a:r>
              <a:rPr lang="en-US" altLang="zh-CN" sz="1900" dirty="0">
                <a:latin typeface="微软雅黑" pitchFamily="34" charset="-122"/>
                <a:ea typeface="微软雅黑" pitchFamily="34" charset="-122"/>
              </a:rPr>
              <a:t>0</a:t>
            </a:r>
            <a:r>
              <a:rPr lang="zh-CN" altLang="en-US" sz="1900" dirty="0">
                <a:latin typeface="微软雅黑" pitchFamily="34" charset="-122"/>
                <a:ea typeface="微软雅黑" pitchFamily="34" charset="-122"/>
              </a:rPr>
              <a:t>，只能重启系统以回到实模式。② </a:t>
            </a:r>
            <a:r>
              <a:rPr lang="en-US" altLang="zh-CN" sz="1900" dirty="0">
                <a:latin typeface="微软雅黑" pitchFamily="34" charset="-122"/>
                <a:ea typeface="微软雅黑" pitchFamily="34" charset="-122"/>
              </a:rPr>
              <a:t>PG</a:t>
            </a:r>
            <a:r>
              <a:rPr lang="zh-CN" altLang="en-US" sz="1900" dirty="0">
                <a:latin typeface="微软雅黑" pitchFamily="34" charset="-122"/>
                <a:ea typeface="微软雅黑" pitchFamily="34" charset="-122"/>
              </a:rPr>
              <a:t>：</a:t>
            </a:r>
            <a:r>
              <a:rPr lang="en-US" altLang="zh-CN" sz="1900" dirty="0">
                <a:latin typeface="微软雅黑" pitchFamily="34" charset="-122"/>
                <a:ea typeface="微软雅黑" pitchFamily="34" charset="-122"/>
              </a:rPr>
              <a:t>1-</a:t>
            </a:r>
            <a:r>
              <a:rPr lang="zh-CN" altLang="en-US" sz="1900" dirty="0">
                <a:latin typeface="微软雅黑" pitchFamily="34" charset="-122"/>
                <a:ea typeface="微软雅黑" pitchFamily="34" charset="-122"/>
              </a:rPr>
              <a:t>启用分页；</a:t>
            </a:r>
            <a:r>
              <a:rPr lang="en-US" altLang="zh-CN" sz="1900" dirty="0">
                <a:latin typeface="微软雅黑" pitchFamily="34" charset="-122"/>
                <a:ea typeface="微软雅黑" pitchFamily="34" charset="-122"/>
              </a:rPr>
              <a:t>0-</a:t>
            </a:r>
            <a:r>
              <a:rPr lang="zh-CN" altLang="en-US" sz="1900" dirty="0">
                <a:latin typeface="微软雅黑" pitchFamily="34" charset="-122"/>
                <a:ea typeface="微软雅黑" pitchFamily="34" charset="-122"/>
              </a:rPr>
              <a:t>禁止分页，此时</a:t>
            </a:r>
            <a:r>
              <a:rPr lang="zh-CN" altLang="en-US" sz="1900" dirty="0">
                <a:solidFill>
                  <a:schemeClr val="accent2"/>
                </a:solidFill>
                <a:latin typeface="微软雅黑" pitchFamily="34" charset="-122"/>
                <a:ea typeface="微软雅黑" pitchFamily="34" charset="-122"/>
              </a:rPr>
              <a:t>线性地址</a:t>
            </a:r>
            <a:r>
              <a:rPr lang="zh-CN" altLang="en-US" sz="1900" dirty="0">
                <a:latin typeface="微软雅黑" pitchFamily="34" charset="-122"/>
                <a:ea typeface="微软雅黑" pitchFamily="34" charset="-122"/>
              </a:rPr>
              <a:t>被直接作为</a:t>
            </a:r>
            <a:r>
              <a:rPr lang="zh-CN" altLang="en-US" sz="1900" dirty="0">
                <a:solidFill>
                  <a:schemeClr val="accent2"/>
                </a:solidFill>
                <a:latin typeface="微软雅黑" pitchFamily="34" charset="-122"/>
                <a:ea typeface="微软雅黑" pitchFamily="34" charset="-122"/>
              </a:rPr>
              <a:t>物理地址</a:t>
            </a:r>
            <a:r>
              <a:rPr lang="zh-CN" altLang="en-US" sz="1900" dirty="0">
                <a:latin typeface="微软雅黑" pitchFamily="34" charset="-122"/>
                <a:ea typeface="微软雅黑" pitchFamily="34" charset="-122"/>
              </a:rPr>
              <a:t>使用。若要启用分页机制，则</a:t>
            </a:r>
            <a:r>
              <a:rPr lang="en-US" altLang="zh-CN" sz="1900" dirty="0">
                <a:latin typeface="微软雅黑" pitchFamily="34" charset="-122"/>
                <a:ea typeface="微软雅黑" pitchFamily="34" charset="-122"/>
              </a:rPr>
              <a:t>PE</a:t>
            </a:r>
            <a:r>
              <a:rPr lang="zh-CN" altLang="en-US" sz="1900" dirty="0">
                <a:latin typeface="微软雅黑" pitchFamily="34" charset="-122"/>
                <a:ea typeface="微软雅黑" pitchFamily="34" charset="-122"/>
              </a:rPr>
              <a:t>和</a:t>
            </a:r>
            <a:r>
              <a:rPr lang="en-US" altLang="zh-CN" sz="1900" dirty="0">
                <a:latin typeface="微软雅黑" pitchFamily="34" charset="-122"/>
                <a:ea typeface="微软雅黑" pitchFamily="34" charset="-122"/>
              </a:rPr>
              <a:t>PG</a:t>
            </a:r>
            <a:r>
              <a:rPr lang="zh-CN" altLang="en-US" sz="1900" dirty="0">
                <a:latin typeface="微软雅黑" pitchFamily="34" charset="-122"/>
                <a:ea typeface="微软雅黑" pitchFamily="34" charset="-122"/>
              </a:rPr>
              <a:t>都要置</a:t>
            </a:r>
            <a:r>
              <a:rPr lang="en-US" altLang="zh-CN" sz="1900" dirty="0">
                <a:latin typeface="微软雅黑" pitchFamily="34" charset="-122"/>
                <a:ea typeface="微软雅黑" pitchFamily="34" charset="-122"/>
              </a:rPr>
              <a:t>1</a:t>
            </a:r>
            <a:r>
              <a:rPr lang="zh-CN" altLang="en-US" sz="1900" dirty="0">
                <a:latin typeface="微软雅黑" pitchFamily="34" charset="-122"/>
                <a:ea typeface="微软雅黑" pitchFamily="34" charset="-122"/>
              </a:rPr>
              <a:t>。③任务切换位</a:t>
            </a:r>
            <a:r>
              <a:rPr lang="en-US" altLang="zh-CN" sz="1900" dirty="0">
                <a:latin typeface="微软雅黑" pitchFamily="34" charset="-122"/>
                <a:ea typeface="微软雅黑" pitchFamily="34" charset="-122"/>
              </a:rPr>
              <a:t>TS</a:t>
            </a:r>
            <a:r>
              <a:rPr lang="zh-CN" altLang="en-US" sz="1900" dirty="0">
                <a:latin typeface="微软雅黑" pitchFamily="34" charset="-122"/>
                <a:ea typeface="微软雅黑" pitchFamily="34" charset="-122"/>
              </a:rPr>
              <a:t>：任务切换时将其置</a:t>
            </a:r>
            <a:r>
              <a:rPr lang="en-US" altLang="zh-CN" sz="1900" dirty="0">
                <a:latin typeface="微软雅黑" pitchFamily="34" charset="-122"/>
                <a:ea typeface="微软雅黑" pitchFamily="34" charset="-122"/>
              </a:rPr>
              <a:t>1</a:t>
            </a:r>
            <a:r>
              <a:rPr lang="zh-CN" altLang="en-US" sz="1900" dirty="0">
                <a:latin typeface="微软雅黑" pitchFamily="34" charset="-122"/>
                <a:ea typeface="微软雅黑" pitchFamily="34" charset="-122"/>
              </a:rPr>
              <a:t>，切换完毕则清</a:t>
            </a:r>
            <a:r>
              <a:rPr lang="en-US" altLang="zh-CN" sz="1900" dirty="0">
                <a:latin typeface="微软雅黑" pitchFamily="34" charset="-122"/>
                <a:ea typeface="微软雅黑" pitchFamily="34" charset="-122"/>
              </a:rPr>
              <a:t>0</a:t>
            </a:r>
            <a:r>
              <a:rPr lang="zh-CN" altLang="en-US" sz="1900" dirty="0">
                <a:latin typeface="微软雅黑" pitchFamily="34" charset="-122"/>
                <a:ea typeface="微软雅黑" pitchFamily="34" charset="-122"/>
              </a:rPr>
              <a:t>，可用</a:t>
            </a:r>
            <a:r>
              <a:rPr lang="en-US" altLang="zh-CN" sz="1900" dirty="0">
                <a:latin typeface="微软雅黑" pitchFamily="34" charset="-122"/>
                <a:ea typeface="微软雅黑" pitchFamily="34" charset="-122"/>
              </a:rPr>
              <a:t>CLTS</a:t>
            </a:r>
            <a:r>
              <a:rPr lang="zh-CN" altLang="en-US" sz="1900" dirty="0">
                <a:latin typeface="微软雅黑" pitchFamily="34" charset="-122"/>
                <a:ea typeface="微软雅黑" pitchFamily="34" charset="-122"/>
              </a:rPr>
              <a:t>指令将其清</a:t>
            </a:r>
            <a:r>
              <a:rPr lang="en-US" altLang="zh-CN" sz="1900" dirty="0">
                <a:latin typeface="微软雅黑" pitchFamily="34" charset="-122"/>
                <a:ea typeface="微软雅黑" pitchFamily="34" charset="-122"/>
              </a:rPr>
              <a:t>0</a:t>
            </a:r>
            <a:r>
              <a:rPr lang="zh-CN" altLang="en-US" sz="1900" dirty="0">
                <a:latin typeface="微软雅黑" pitchFamily="34" charset="-122"/>
                <a:ea typeface="微软雅黑" pitchFamily="34" charset="-122"/>
              </a:rPr>
              <a:t>。④ 对齐屏蔽位</a:t>
            </a:r>
            <a:r>
              <a:rPr lang="en-US" altLang="zh-CN" sz="1900" dirty="0">
                <a:latin typeface="微软雅黑" pitchFamily="34" charset="-122"/>
                <a:ea typeface="微软雅黑" pitchFamily="34" charset="-122"/>
              </a:rPr>
              <a:t>AM</a:t>
            </a:r>
            <a:r>
              <a:rPr lang="zh-CN" altLang="en-US" sz="1900" dirty="0">
                <a:latin typeface="微软雅黑" pitchFamily="34" charset="-122"/>
                <a:ea typeface="微软雅黑" pitchFamily="34" charset="-122"/>
              </a:rPr>
              <a:t>。⑤ </a:t>
            </a:r>
            <a:r>
              <a:rPr lang="en-US" altLang="zh-CN" sz="1900" dirty="0">
                <a:latin typeface="微软雅黑" pitchFamily="34" charset="-122"/>
                <a:ea typeface="微软雅黑" pitchFamily="34" charset="-122"/>
              </a:rPr>
              <a:t>cache</a:t>
            </a:r>
            <a:r>
              <a:rPr lang="zh-CN" altLang="en-US" sz="1900" dirty="0">
                <a:latin typeface="微软雅黑" pitchFamily="34" charset="-122"/>
                <a:ea typeface="微软雅黑" pitchFamily="34" charset="-122"/>
              </a:rPr>
              <a:t>功能控制位</a:t>
            </a:r>
            <a:r>
              <a:rPr lang="en-US" altLang="zh-CN" sz="1900" dirty="0">
                <a:latin typeface="微软雅黑" pitchFamily="34" charset="-122"/>
                <a:ea typeface="微软雅黑" pitchFamily="34" charset="-122"/>
              </a:rPr>
              <a:t>NW</a:t>
            </a:r>
            <a:r>
              <a:rPr lang="zh-CN" altLang="en-US" sz="1900" dirty="0">
                <a:latin typeface="微软雅黑" pitchFamily="34" charset="-122"/>
                <a:ea typeface="微软雅黑" pitchFamily="34" charset="-122"/>
              </a:rPr>
              <a:t>（（</a:t>
            </a:r>
            <a:r>
              <a:rPr lang="en-US" altLang="zh-CN" sz="1900" dirty="0">
                <a:latin typeface="微软雅黑" pitchFamily="34" charset="-122"/>
                <a:ea typeface="微软雅黑" pitchFamily="34" charset="-122"/>
              </a:rPr>
              <a:t>Not Write-through</a:t>
            </a:r>
            <a:r>
              <a:rPr lang="zh-CN" altLang="en-US" sz="1900" dirty="0">
                <a:latin typeface="微软雅黑" pitchFamily="34" charset="-122"/>
                <a:ea typeface="微软雅黑" pitchFamily="34" charset="-122"/>
              </a:rPr>
              <a:t>）和</a:t>
            </a:r>
            <a:r>
              <a:rPr lang="en-US" altLang="zh-CN" sz="1900" dirty="0">
                <a:latin typeface="微软雅黑" pitchFamily="34" charset="-122"/>
                <a:ea typeface="微软雅黑" pitchFamily="34" charset="-122"/>
              </a:rPr>
              <a:t>CD</a:t>
            </a:r>
            <a:r>
              <a:rPr lang="zh-CN" altLang="en-US" sz="1900" dirty="0">
                <a:latin typeface="微软雅黑" pitchFamily="34" charset="-122"/>
                <a:ea typeface="微软雅黑" pitchFamily="34" charset="-122"/>
              </a:rPr>
              <a:t>（</a:t>
            </a:r>
            <a:r>
              <a:rPr lang="en-US" altLang="zh-CN" sz="1900" dirty="0">
                <a:latin typeface="微软雅黑" pitchFamily="34" charset="-122"/>
                <a:ea typeface="微软雅黑" pitchFamily="34" charset="-122"/>
              </a:rPr>
              <a:t>Cache Disable</a:t>
            </a:r>
            <a:r>
              <a:rPr lang="zh-CN" altLang="en-US" sz="1900" dirty="0">
                <a:latin typeface="微软雅黑" pitchFamily="34" charset="-122"/>
                <a:ea typeface="微软雅黑" pitchFamily="34" charset="-122"/>
              </a:rPr>
              <a:t>）。只有当</a:t>
            </a:r>
            <a:r>
              <a:rPr lang="en-US" altLang="zh-CN" sz="1900" dirty="0">
                <a:latin typeface="微软雅黑" pitchFamily="34" charset="-122"/>
                <a:ea typeface="微软雅黑" pitchFamily="34" charset="-122"/>
              </a:rPr>
              <a:t>NW</a:t>
            </a:r>
            <a:r>
              <a:rPr lang="zh-CN" altLang="en-US" sz="1900" dirty="0">
                <a:latin typeface="微软雅黑" pitchFamily="34" charset="-122"/>
                <a:ea typeface="微软雅黑" pitchFamily="34" charset="-122"/>
              </a:rPr>
              <a:t>和</a:t>
            </a:r>
            <a:r>
              <a:rPr lang="en-US" altLang="zh-CN" sz="1900" dirty="0">
                <a:latin typeface="微软雅黑" pitchFamily="34" charset="-122"/>
                <a:ea typeface="微软雅黑" pitchFamily="34" charset="-122"/>
              </a:rPr>
              <a:t>CD</a:t>
            </a:r>
            <a:r>
              <a:rPr lang="zh-CN" altLang="en-US" sz="1900" dirty="0">
                <a:latin typeface="微软雅黑" pitchFamily="34" charset="-122"/>
                <a:ea typeface="微软雅黑" pitchFamily="34" charset="-122"/>
              </a:rPr>
              <a:t>均为</a:t>
            </a:r>
            <a:r>
              <a:rPr lang="en-US" altLang="zh-CN" sz="1900" dirty="0">
                <a:latin typeface="微软雅黑" pitchFamily="34" charset="-122"/>
                <a:ea typeface="微软雅黑" pitchFamily="34" charset="-122"/>
              </a:rPr>
              <a:t>0</a:t>
            </a:r>
            <a:r>
              <a:rPr lang="zh-CN" altLang="en-US" sz="1900" dirty="0">
                <a:latin typeface="微软雅黑" pitchFamily="34" charset="-122"/>
                <a:ea typeface="微软雅黑" pitchFamily="34" charset="-122"/>
              </a:rPr>
              <a:t>时，</a:t>
            </a:r>
            <a:r>
              <a:rPr lang="en-US" altLang="zh-CN" sz="1900" dirty="0">
                <a:latin typeface="微软雅黑" pitchFamily="34" charset="-122"/>
                <a:ea typeface="微软雅黑" pitchFamily="34" charset="-122"/>
              </a:rPr>
              <a:t>cache</a:t>
            </a:r>
            <a:r>
              <a:rPr lang="zh-CN" altLang="en-US" sz="1900" dirty="0">
                <a:latin typeface="微软雅黑" pitchFamily="34" charset="-122"/>
                <a:ea typeface="微软雅黑" pitchFamily="34" charset="-122"/>
              </a:rPr>
              <a:t>才能工作。</a:t>
            </a:r>
          </a:p>
          <a:p>
            <a:pPr lvl="1">
              <a:lnSpc>
                <a:spcPct val="120000"/>
              </a:lnSpc>
              <a:spcBef>
                <a:spcPct val="25000"/>
              </a:spcBef>
            </a:pPr>
            <a:r>
              <a:rPr lang="en-US" altLang="zh-CN" sz="1900" dirty="0">
                <a:latin typeface="微软雅黑" pitchFamily="34" charset="-122"/>
                <a:ea typeface="微软雅黑" pitchFamily="34" charset="-122"/>
              </a:rPr>
              <a:t>CR2</a:t>
            </a:r>
            <a:r>
              <a:rPr lang="zh-CN" altLang="en-US" sz="1900" dirty="0">
                <a:latin typeface="微软雅黑" pitchFamily="34" charset="-122"/>
                <a:ea typeface="微软雅黑" pitchFamily="34" charset="-122"/>
              </a:rPr>
              <a:t>：页故障线性地址寄存器</a:t>
            </a:r>
          </a:p>
          <a:p>
            <a:pPr lvl="2">
              <a:lnSpc>
                <a:spcPct val="120000"/>
              </a:lnSpc>
              <a:spcBef>
                <a:spcPct val="25000"/>
              </a:spcBef>
            </a:pPr>
            <a:r>
              <a:rPr lang="zh-CN" altLang="en-US" sz="1900" dirty="0">
                <a:latin typeface="微软雅黑" pitchFamily="34" charset="-122"/>
                <a:ea typeface="微软雅黑" pitchFamily="34" charset="-122"/>
              </a:rPr>
              <a:t>存放引起页故障的线性地址。只有在</a:t>
            </a:r>
            <a:r>
              <a:rPr lang="en-US" altLang="zh-CN" sz="1900" dirty="0">
                <a:latin typeface="微软雅黑" pitchFamily="34" charset="-122"/>
                <a:ea typeface="微软雅黑" pitchFamily="34" charset="-122"/>
              </a:rPr>
              <a:t>CR0</a:t>
            </a:r>
            <a:r>
              <a:rPr lang="zh-CN" altLang="en-US" sz="1900" dirty="0">
                <a:latin typeface="微软雅黑" pitchFamily="34" charset="-122"/>
                <a:ea typeface="微软雅黑" pitchFamily="34" charset="-122"/>
              </a:rPr>
              <a:t>中的</a:t>
            </a:r>
            <a:r>
              <a:rPr lang="en-US" altLang="zh-CN" sz="1900" dirty="0">
                <a:latin typeface="微软雅黑" pitchFamily="34" charset="-122"/>
                <a:ea typeface="微软雅黑" pitchFamily="34" charset="-122"/>
              </a:rPr>
              <a:t>PG=1</a:t>
            </a:r>
            <a:r>
              <a:rPr lang="zh-CN" altLang="en-US" sz="1900" dirty="0">
                <a:latin typeface="微软雅黑" pitchFamily="34" charset="-122"/>
                <a:ea typeface="微软雅黑" pitchFamily="34" charset="-122"/>
              </a:rPr>
              <a:t>时，</a:t>
            </a:r>
            <a:r>
              <a:rPr lang="en-US" altLang="zh-CN" sz="1900" dirty="0">
                <a:latin typeface="微软雅黑" pitchFamily="34" charset="-122"/>
                <a:ea typeface="微软雅黑" pitchFamily="34" charset="-122"/>
              </a:rPr>
              <a:t>CR2</a:t>
            </a:r>
            <a:r>
              <a:rPr lang="zh-CN" altLang="en-US" sz="1900" dirty="0">
                <a:latin typeface="微软雅黑" pitchFamily="34" charset="-122"/>
                <a:ea typeface="微软雅黑" pitchFamily="34" charset="-122"/>
              </a:rPr>
              <a:t>才有效。</a:t>
            </a:r>
          </a:p>
          <a:p>
            <a:pPr lvl="1">
              <a:lnSpc>
                <a:spcPct val="120000"/>
              </a:lnSpc>
              <a:spcBef>
                <a:spcPct val="25000"/>
              </a:spcBef>
            </a:pPr>
            <a:r>
              <a:rPr lang="en-US" altLang="zh-CN" sz="1900" dirty="0">
                <a:latin typeface="微软雅黑" pitchFamily="34" charset="-122"/>
                <a:ea typeface="微软雅黑" pitchFamily="34" charset="-122"/>
              </a:rPr>
              <a:t>CR3</a:t>
            </a:r>
            <a:r>
              <a:rPr lang="zh-CN" altLang="en-US" sz="1900" dirty="0">
                <a:latin typeface="微软雅黑" pitchFamily="34" charset="-122"/>
                <a:ea typeface="微软雅黑" pitchFamily="34" charset="-122"/>
              </a:rPr>
              <a:t>：页目录基址寄存器 </a:t>
            </a:r>
          </a:p>
          <a:p>
            <a:pPr lvl="2">
              <a:lnSpc>
                <a:spcPct val="120000"/>
              </a:lnSpc>
              <a:spcBef>
                <a:spcPct val="25000"/>
              </a:spcBef>
            </a:pPr>
            <a:r>
              <a:rPr lang="zh-CN" altLang="en-US" sz="1900" dirty="0">
                <a:latin typeface="微软雅黑" pitchFamily="34" charset="-122"/>
                <a:ea typeface="微软雅黑" pitchFamily="34" charset="-122"/>
              </a:rPr>
              <a:t>保存页目录表的起始地址。只有当</a:t>
            </a:r>
            <a:r>
              <a:rPr lang="en-US" altLang="zh-CN" sz="1900" dirty="0">
                <a:latin typeface="微软雅黑" pitchFamily="34" charset="-122"/>
                <a:ea typeface="微软雅黑" pitchFamily="34" charset="-122"/>
              </a:rPr>
              <a:t>CR0</a:t>
            </a:r>
            <a:r>
              <a:rPr lang="zh-CN" altLang="en-US" sz="1900" dirty="0">
                <a:latin typeface="微软雅黑" pitchFamily="34" charset="-122"/>
                <a:ea typeface="微软雅黑" pitchFamily="34" charset="-122"/>
              </a:rPr>
              <a:t>中的</a:t>
            </a:r>
            <a:r>
              <a:rPr lang="en-US" altLang="zh-CN" sz="1900" dirty="0">
                <a:latin typeface="微软雅黑" pitchFamily="34" charset="-122"/>
                <a:ea typeface="微软雅黑" pitchFamily="34" charset="-122"/>
              </a:rPr>
              <a:t>PG=1</a:t>
            </a:r>
            <a:r>
              <a:rPr lang="zh-CN" altLang="en-US" sz="1900" dirty="0">
                <a:latin typeface="微软雅黑" pitchFamily="34" charset="-122"/>
                <a:ea typeface="微软雅黑" pitchFamily="34" charset="-122"/>
              </a:rPr>
              <a:t>时，</a:t>
            </a:r>
            <a:r>
              <a:rPr lang="en-US" altLang="zh-CN" sz="1900" dirty="0">
                <a:latin typeface="微软雅黑" pitchFamily="34" charset="-122"/>
                <a:ea typeface="微软雅黑" pitchFamily="34" charset="-122"/>
              </a:rPr>
              <a:t>CR3</a:t>
            </a:r>
            <a:r>
              <a:rPr lang="zh-CN" altLang="en-US" sz="1900" dirty="0">
                <a:latin typeface="微软雅黑" pitchFamily="34" charset="-122"/>
                <a:ea typeface="微软雅黑" pitchFamily="34" charset="-122"/>
              </a:rPr>
              <a:t>才有效。</a:t>
            </a:r>
          </a:p>
        </p:txBody>
      </p:sp>
    </p:spTree>
    <p:extLst>
      <p:ext uri="{BB962C8B-B14F-4D97-AF65-F5344CB8AC3E}">
        <p14:creationId xmlns:p14="http://schemas.microsoft.com/office/powerpoint/2010/main" xmlns="" val="23059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71427">
                                            <p:txEl>
                                              <p:pRg st="0" end="0"/>
                                            </p:txEl>
                                          </p:spTgt>
                                        </p:tgtEl>
                                        <p:attrNameLst>
                                          <p:attrName>style.visibility</p:attrName>
                                        </p:attrNameLst>
                                      </p:cBhvr>
                                      <p:to>
                                        <p:strVal val="visible"/>
                                      </p:to>
                                    </p:set>
                                    <p:animEffect transition="in" filter="blinds(horizontal)">
                                      <p:cBhvr>
                                        <p:cTn id="7" dur="500"/>
                                        <p:tgtEl>
                                          <p:spTgt spid="871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71427">
                                            <p:txEl>
                                              <p:pRg st="1" end="1"/>
                                            </p:txEl>
                                          </p:spTgt>
                                        </p:tgtEl>
                                        <p:attrNameLst>
                                          <p:attrName>style.visibility</p:attrName>
                                        </p:attrNameLst>
                                      </p:cBhvr>
                                      <p:to>
                                        <p:strVal val="visible"/>
                                      </p:to>
                                    </p:set>
                                    <p:animEffect transition="in" filter="blinds(horizontal)">
                                      <p:cBhvr>
                                        <p:cTn id="12" dur="500"/>
                                        <p:tgtEl>
                                          <p:spTgt spid="8714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71427">
                                            <p:txEl>
                                              <p:pRg st="2" end="2"/>
                                            </p:txEl>
                                          </p:spTgt>
                                        </p:tgtEl>
                                        <p:attrNameLst>
                                          <p:attrName>style.visibility</p:attrName>
                                        </p:attrNameLst>
                                      </p:cBhvr>
                                      <p:to>
                                        <p:strVal val="visible"/>
                                      </p:to>
                                    </p:set>
                                    <p:animEffect transition="in" filter="blinds(horizontal)">
                                      <p:cBhvr>
                                        <p:cTn id="17" dur="500"/>
                                        <p:tgtEl>
                                          <p:spTgt spid="8714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71427">
                                            <p:txEl>
                                              <p:pRg st="3" end="3"/>
                                            </p:txEl>
                                          </p:spTgt>
                                        </p:tgtEl>
                                        <p:attrNameLst>
                                          <p:attrName>style.visibility</p:attrName>
                                        </p:attrNameLst>
                                      </p:cBhvr>
                                      <p:to>
                                        <p:strVal val="visible"/>
                                      </p:to>
                                    </p:set>
                                    <p:animEffect transition="in" filter="blinds(horizontal)">
                                      <p:cBhvr>
                                        <p:cTn id="22" dur="500"/>
                                        <p:tgtEl>
                                          <p:spTgt spid="8714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71427">
                                            <p:txEl>
                                              <p:pRg st="4" end="4"/>
                                            </p:txEl>
                                          </p:spTgt>
                                        </p:tgtEl>
                                        <p:attrNameLst>
                                          <p:attrName>style.visibility</p:attrName>
                                        </p:attrNameLst>
                                      </p:cBhvr>
                                      <p:to>
                                        <p:strVal val="visible"/>
                                      </p:to>
                                    </p:set>
                                    <p:animEffect transition="in" filter="blinds(horizontal)">
                                      <p:cBhvr>
                                        <p:cTn id="27" dur="500"/>
                                        <p:tgtEl>
                                          <p:spTgt spid="8714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71427">
                                            <p:txEl>
                                              <p:pRg st="5" end="5"/>
                                            </p:txEl>
                                          </p:spTgt>
                                        </p:tgtEl>
                                        <p:attrNameLst>
                                          <p:attrName>style.visibility</p:attrName>
                                        </p:attrNameLst>
                                      </p:cBhvr>
                                      <p:to>
                                        <p:strVal val="visible"/>
                                      </p:to>
                                    </p:set>
                                    <p:animEffect transition="in" filter="blinds(horizontal)">
                                      <p:cBhvr>
                                        <p:cTn id="32" dur="500"/>
                                        <p:tgtEl>
                                          <p:spTgt spid="8714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71427">
                                            <p:txEl>
                                              <p:pRg st="0" end="0"/>
                                            </p:txEl>
                                          </p:spTgt>
                                        </p:tgtEl>
                                        <p:attrNameLst>
                                          <p:attrName>style.visibility</p:attrName>
                                        </p:attrNameLst>
                                      </p:cBhvr>
                                      <p:to>
                                        <p:strVal val="visible"/>
                                      </p:to>
                                    </p:set>
                                    <p:animEffect transition="in" filter="blinds(horizontal)">
                                      <p:cBhvr>
                                        <p:cTn id="37" dur="500"/>
                                        <p:tgtEl>
                                          <p:spTgt spid="871427">
                                            <p:txEl>
                                              <p:pRg st="0" end="0"/>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871427">
                                            <p:txEl>
                                              <p:pRg st="1" end="1"/>
                                            </p:txEl>
                                          </p:spTgt>
                                        </p:tgtEl>
                                        <p:attrNameLst>
                                          <p:attrName>style.visibility</p:attrName>
                                        </p:attrNameLst>
                                      </p:cBhvr>
                                      <p:to>
                                        <p:strVal val="visible"/>
                                      </p:to>
                                    </p:set>
                                    <p:animEffect transition="in" filter="blinds(horizontal)">
                                      <p:cBhvr>
                                        <p:cTn id="40" dur="500"/>
                                        <p:tgtEl>
                                          <p:spTgt spid="871427">
                                            <p:txEl>
                                              <p:pRg st="1" end="1"/>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871427">
                                            <p:txEl>
                                              <p:pRg st="2" end="2"/>
                                            </p:txEl>
                                          </p:spTgt>
                                        </p:tgtEl>
                                        <p:attrNameLst>
                                          <p:attrName>style.visibility</p:attrName>
                                        </p:attrNameLst>
                                      </p:cBhvr>
                                      <p:to>
                                        <p:strVal val="visible"/>
                                      </p:to>
                                    </p:set>
                                    <p:animEffect transition="in" filter="blinds(horizontal)">
                                      <p:cBhvr>
                                        <p:cTn id="43" dur="500"/>
                                        <p:tgtEl>
                                          <p:spTgt spid="871427">
                                            <p:txEl>
                                              <p:pRg st="2" end="2"/>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871427">
                                            <p:txEl>
                                              <p:pRg st="3" end="3"/>
                                            </p:txEl>
                                          </p:spTgt>
                                        </p:tgtEl>
                                        <p:attrNameLst>
                                          <p:attrName>style.visibility</p:attrName>
                                        </p:attrNameLst>
                                      </p:cBhvr>
                                      <p:to>
                                        <p:strVal val="visible"/>
                                      </p:to>
                                    </p:set>
                                    <p:animEffect transition="in" filter="blinds(horizontal)">
                                      <p:cBhvr>
                                        <p:cTn id="46" dur="500"/>
                                        <p:tgtEl>
                                          <p:spTgt spid="871427">
                                            <p:txEl>
                                              <p:pRg st="3" end="3"/>
                                            </p:txEl>
                                          </p:spTgt>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871427">
                                            <p:txEl>
                                              <p:pRg st="4" end="4"/>
                                            </p:txEl>
                                          </p:spTgt>
                                        </p:tgtEl>
                                        <p:attrNameLst>
                                          <p:attrName>style.visibility</p:attrName>
                                        </p:attrNameLst>
                                      </p:cBhvr>
                                      <p:to>
                                        <p:strVal val="visible"/>
                                      </p:to>
                                    </p:set>
                                    <p:animEffect transition="in" filter="blinds(horizontal)">
                                      <p:cBhvr>
                                        <p:cTn id="49" dur="500"/>
                                        <p:tgtEl>
                                          <p:spTgt spid="871427">
                                            <p:txEl>
                                              <p:pRg st="4" end="4"/>
                                            </p:txEl>
                                          </p:spTgt>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871427">
                                            <p:txEl>
                                              <p:pRg st="5" end="5"/>
                                            </p:txEl>
                                          </p:spTgt>
                                        </p:tgtEl>
                                        <p:attrNameLst>
                                          <p:attrName>style.visibility</p:attrName>
                                        </p:attrNameLst>
                                      </p:cBhvr>
                                      <p:to>
                                        <p:strVal val="visible"/>
                                      </p:to>
                                    </p:set>
                                    <p:animEffect transition="in" filter="blinds(horizontal)">
                                      <p:cBhvr>
                                        <p:cTn id="52" dur="500"/>
                                        <p:tgtEl>
                                          <p:spTgt spid="871427">
                                            <p:txEl>
                                              <p:pRg st="5" end="5"/>
                                            </p:txEl>
                                          </p:spTgt>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871427">
                                            <p:txEl>
                                              <p:pRg st="6" end="6"/>
                                            </p:txEl>
                                          </p:spTgt>
                                        </p:tgtEl>
                                        <p:attrNameLst>
                                          <p:attrName>style.visibility</p:attrName>
                                        </p:attrNameLst>
                                      </p:cBhvr>
                                      <p:to>
                                        <p:strVal val="visible"/>
                                      </p:to>
                                    </p:set>
                                    <p:animEffect transition="in" filter="blinds(horizontal)">
                                      <p:cBhvr>
                                        <p:cTn id="55" dur="500"/>
                                        <p:tgtEl>
                                          <p:spTgt spid="8714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42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457200" y="106317"/>
            <a:ext cx="8229600" cy="634965"/>
          </a:xfrm>
        </p:spPr>
        <p:txBody>
          <a:bodyPr>
            <a:normAutofit fontScale="90000"/>
          </a:bodyPr>
          <a:lstStyle/>
          <a:p>
            <a:r>
              <a:rPr lang="zh-CN" altLang="en-US" dirty="0"/>
              <a:t>线性地址向物理地址转换</a:t>
            </a:r>
            <a:endParaRPr lang="en-US" altLang="zh-CN" dirty="0"/>
          </a:p>
        </p:txBody>
      </p:sp>
      <p:pic>
        <p:nvPicPr>
          <p:cNvPr id="867332" name="Picture 4"/>
          <p:cNvPicPr>
            <a:picLocks noChangeAspect="1" noChangeArrowheads="1"/>
          </p:cNvPicPr>
          <p:nvPr/>
        </p:nvPicPr>
        <p:blipFill>
          <a:blip r:embed="rId2"/>
          <a:srcRect/>
          <a:stretch>
            <a:fillRect/>
          </a:stretch>
        </p:blipFill>
        <p:spPr bwMode="auto">
          <a:xfrm>
            <a:off x="71438" y="1327150"/>
            <a:ext cx="8939212" cy="5264150"/>
          </a:xfrm>
          <a:prstGeom prst="rect">
            <a:avLst/>
          </a:prstGeom>
          <a:noFill/>
        </p:spPr>
      </p:pic>
      <p:sp>
        <p:nvSpPr>
          <p:cNvPr id="867333" name="Rectangle 5"/>
          <p:cNvSpPr>
            <a:spLocks noChangeArrowheads="1"/>
          </p:cNvSpPr>
          <p:nvPr/>
        </p:nvSpPr>
        <p:spPr bwMode="auto">
          <a:xfrm>
            <a:off x="1973263" y="2808288"/>
            <a:ext cx="985837" cy="401637"/>
          </a:xfrm>
          <a:prstGeom prst="rect">
            <a:avLst/>
          </a:prstGeom>
          <a:noFill/>
          <a:ln w="50800">
            <a:solidFill>
              <a:srgbClr val="FE9AAB"/>
            </a:solidFill>
            <a:miter lim="800000"/>
            <a:headEnd/>
            <a:tailEnd/>
          </a:ln>
          <a:effectLst/>
        </p:spPr>
        <p:txBody>
          <a:bodyPr wrap="none" anchor="ctr"/>
          <a:lstStyle/>
          <a:p>
            <a:endParaRPr lang="zh-CN" altLang="en-US"/>
          </a:p>
        </p:txBody>
      </p:sp>
      <p:sp>
        <p:nvSpPr>
          <p:cNvPr id="867334" name="Rectangle 6"/>
          <p:cNvSpPr>
            <a:spLocks noChangeArrowheads="1"/>
          </p:cNvSpPr>
          <p:nvPr/>
        </p:nvSpPr>
        <p:spPr bwMode="auto">
          <a:xfrm>
            <a:off x="4846638" y="2638425"/>
            <a:ext cx="566737" cy="371475"/>
          </a:xfrm>
          <a:prstGeom prst="rect">
            <a:avLst/>
          </a:prstGeom>
          <a:noFill/>
          <a:ln w="50800">
            <a:solidFill>
              <a:srgbClr val="FE9AAB"/>
            </a:solidFill>
            <a:miter lim="800000"/>
            <a:headEnd/>
            <a:tailEnd/>
          </a:ln>
          <a:effectLst/>
        </p:spPr>
        <p:txBody>
          <a:bodyPr wrap="none" anchor="ctr"/>
          <a:lstStyle/>
          <a:p>
            <a:endParaRPr lang="zh-CN" altLang="en-US"/>
          </a:p>
        </p:txBody>
      </p:sp>
      <p:sp>
        <p:nvSpPr>
          <p:cNvPr id="867335" name="Rectangle 7"/>
          <p:cNvSpPr>
            <a:spLocks noChangeArrowheads="1"/>
          </p:cNvSpPr>
          <p:nvPr/>
        </p:nvSpPr>
        <p:spPr bwMode="auto">
          <a:xfrm>
            <a:off x="85725" y="5521325"/>
            <a:ext cx="550863" cy="371475"/>
          </a:xfrm>
          <a:prstGeom prst="rect">
            <a:avLst/>
          </a:prstGeom>
          <a:noFill/>
          <a:ln w="50800">
            <a:solidFill>
              <a:srgbClr val="FE9AAB"/>
            </a:solidFill>
            <a:miter lim="800000"/>
            <a:headEnd/>
            <a:tailEnd/>
          </a:ln>
          <a:effectLst/>
        </p:spPr>
        <p:txBody>
          <a:bodyPr wrap="none" anchor="ctr"/>
          <a:lstStyle/>
          <a:p>
            <a:endParaRPr lang="zh-CN" altLang="en-US"/>
          </a:p>
        </p:txBody>
      </p:sp>
      <p:sp>
        <p:nvSpPr>
          <p:cNvPr id="867336" name="Rectangle 8"/>
          <p:cNvSpPr>
            <a:spLocks noChangeArrowheads="1"/>
          </p:cNvSpPr>
          <p:nvPr/>
        </p:nvSpPr>
        <p:spPr bwMode="auto">
          <a:xfrm>
            <a:off x="1973263" y="4295775"/>
            <a:ext cx="1204912" cy="419100"/>
          </a:xfrm>
          <a:prstGeom prst="rect">
            <a:avLst/>
          </a:prstGeom>
          <a:noFill/>
          <a:ln w="50800">
            <a:solidFill>
              <a:schemeClr val="accent2"/>
            </a:solidFill>
            <a:miter lim="800000"/>
            <a:headEnd/>
            <a:tailEnd/>
          </a:ln>
          <a:effectLst/>
        </p:spPr>
        <p:txBody>
          <a:bodyPr wrap="none" anchor="ctr"/>
          <a:lstStyle/>
          <a:p>
            <a:endParaRPr lang="zh-CN" altLang="en-US"/>
          </a:p>
        </p:txBody>
      </p:sp>
      <p:sp>
        <p:nvSpPr>
          <p:cNvPr id="867337" name="Rectangle 9"/>
          <p:cNvSpPr>
            <a:spLocks noChangeArrowheads="1"/>
          </p:cNvSpPr>
          <p:nvPr/>
        </p:nvSpPr>
        <p:spPr bwMode="auto">
          <a:xfrm>
            <a:off x="4489450" y="4098925"/>
            <a:ext cx="1204913" cy="419100"/>
          </a:xfrm>
          <a:prstGeom prst="rect">
            <a:avLst/>
          </a:prstGeom>
          <a:noFill/>
          <a:ln w="50800">
            <a:solidFill>
              <a:schemeClr val="accent2"/>
            </a:solidFill>
            <a:miter lim="800000"/>
            <a:headEnd/>
            <a:tailEnd/>
          </a:ln>
          <a:effectLst/>
        </p:spPr>
        <p:txBody>
          <a:bodyPr wrap="none" anchor="ctr"/>
          <a:lstStyle/>
          <a:p>
            <a:endParaRPr lang="zh-CN" altLang="en-US"/>
          </a:p>
        </p:txBody>
      </p:sp>
      <p:sp>
        <p:nvSpPr>
          <p:cNvPr id="867338" name="Rectangle 10"/>
          <p:cNvSpPr>
            <a:spLocks noChangeArrowheads="1"/>
          </p:cNvSpPr>
          <p:nvPr/>
        </p:nvSpPr>
        <p:spPr bwMode="auto">
          <a:xfrm>
            <a:off x="7067550" y="3227388"/>
            <a:ext cx="1146175" cy="2014537"/>
          </a:xfrm>
          <a:prstGeom prst="rect">
            <a:avLst/>
          </a:prstGeom>
          <a:solidFill>
            <a:schemeClr val="accent1">
              <a:alpha val="14000"/>
            </a:schemeClr>
          </a:solidFill>
          <a:ln w="50800">
            <a:noFill/>
            <a:miter lim="800000"/>
            <a:headEnd/>
            <a:tailEnd/>
          </a:ln>
          <a:effectLst/>
        </p:spPr>
        <p:txBody>
          <a:bodyPr wrap="none" anchor="ctr"/>
          <a:lstStyle/>
          <a:p>
            <a:endParaRPr lang="zh-CN" altLang="en-US"/>
          </a:p>
        </p:txBody>
      </p:sp>
      <p:sp>
        <p:nvSpPr>
          <p:cNvPr id="867340" name="Text Box 12"/>
          <p:cNvSpPr txBox="1">
            <a:spLocks noChangeArrowheads="1"/>
          </p:cNvSpPr>
          <p:nvPr/>
        </p:nvSpPr>
        <p:spPr bwMode="auto">
          <a:xfrm>
            <a:off x="5481638" y="814388"/>
            <a:ext cx="184150" cy="336550"/>
          </a:xfrm>
          <a:prstGeom prst="rect">
            <a:avLst/>
          </a:prstGeom>
          <a:noFill/>
          <a:ln w="50800">
            <a:noFill/>
            <a:miter lim="800000"/>
            <a:headEnd/>
            <a:tailEnd/>
          </a:ln>
          <a:effectLst/>
        </p:spPr>
        <p:txBody>
          <a:bodyPr wrap="none">
            <a:spAutoFit/>
          </a:bodyPr>
          <a:lstStyle/>
          <a:p>
            <a:endParaRPr lang="zh-CN" altLang="en-US">
              <a:ea typeface="宋体" pitchFamily="2" charset="-122"/>
            </a:endParaRPr>
          </a:p>
        </p:txBody>
      </p:sp>
      <p:sp>
        <p:nvSpPr>
          <p:cNvPr id="867331" name="Rectangle 3"/>
          <p:cNvSpPr>
            <a:spLocks noGrp="1" noChangeArrowheads="1"/>
          </p:cNvSpPr>
          <p:nvPr>
            <p:ph type="body" idx="1"/>
          </p:nvPr>
        </p:nvSpPr>
        <p:spPr>
          <a:xfrm>
            <a:off x="322263" y="815975"/>
            <a:ext cx="8191500" cy="385763"/>
          </a:xfrm>
        </p:spPr>
        <p:txBody>
          <a:bodyPr>
            <a:normAutofit fontScale="92500" lnSpcReduction="10000"/>
          </a:bodyPr>
          <a:lstStyle/>
          <a:p>
            <a:pPr>
              <a:spcBef>
                <a:spcPct val="15000"/>
              </a:spcBef>
            </a:pPr>
            <a:r>
              <a:rPr lang="zh-CN" altLang="en-US" sz="2200" dirty="0">
                <a:latin typeface="微软雅黑" pitchFamily="34" charset="-122"/>
                <a:ea typeface="微软雅黑" pitchFamily="34" charset="-122"/>
              </a:rPr>
              <a:t>页目录项和页表项格式一样，有</a:t>
            </a:r>
            <a:r>
              <a:rPr lang="en-US" altLang="zh-CN" sz="2200" dirty="0">
                <a:latin typeface="微软雅黑" pitchFamily="34" charset="-122"/>
                <a:ea typeface="微软雅黑" pitchFamily="34" charset="-122"/>
              </a:rPr>
              <a:t>32</a:t>
            </a:r>
            <a:r>
              <a:rPr lang="zh-CN" altLang="en-US" sz="2200" dirty="0">
                <a:latin typeface="微软雅黑" pitchFamily="34" charset="-122"/>
                <a:ea typeface="微软雅黑" pitchFamily="34" charset="-122"/>
              </a:rPr>
              <a:t>位（</a:t>
            </a:r>
            <a:r>
              <a:rPr lang="en-US" altLang="zh-CN" sz="2200" dirty="0">
                <a:latin typeface="微软雅黑" pitchFamily="34" charset="-122"/>
                <a:ea typeface="微软雅黑" pitchFamily="34" charset="-122"/>
              </a:rPr>
              <a:t>4B</a:t>
            </a:r>
            <a:r>
              <a:rPr lang="zh-CN" altLang="en-US" sz="2200" dirty="0">
                <a:latin typeface="微软雅黑" pitchFamily="34" charset="-122"/>
                <a:ea typeface="微软雅黑" pitchFamily="34" charset="-122"/>
              </a:rPr>
              <a:t>）</a:t>
            </a:r>
          </a:p>
        </p:txBody>
      </p:sp>
      <p:grpSp>
        <p:nvGrpSpPr>
          <p:cNvPr id="2" name="Group 16"/>
          <p:cNvGrpSpPr>
            <a:grpSpLocks/>
          </p:cNvGrpSpPr>
          <p:nvPr/>
        </p:nvGrpSpPr>
        <p:grpSpPr bwMode="auto">
          <a:xfrm>
            <a:off x="798513" y="1481138"/>
            <a:ext cx="6240462" cy="585787"/>
            <a:chOff x="503" y="933"/>
            <a:chExt cx="3931" cy="369"/>
          </a:xfrm>
        </p:grpSpPr>
        <p:sp>
          <p:nvSpPr>
            <p:cNvPr id="867341" name="Rectangle 13"/>
            <p:cNvSpPr>
              <a:spLocks noChangeArrowheads="1"/>
            </p:cNvSpPr>
            <p:nvPr/>
          </p:nvSpPr>
          <p:spPr bwMode="auto">
            <a:xfrm>
              <a:off x="503" y="951"/>
              <a:ext cx="3931" cy="329"/>
            </a:xfrm>
            <a:prstGeom prst="rect">
              <a:avLst/>
            </a:prstGeom>
            <a:noFill/>
            <a:ln w="50800">
              <a:solidFill>
                <a:schemeClr val="accent1"/>
              </a:solidFill>
              <a:miter lim="800000"/>
              <a:headEnd/>
              <a:tailEnd/>
            </a:ln>
            <a:effectLst/>
          </p:spPr>
          <p:txBody>
            <a:bodyPr wrap="none" anchor="ctr"/>
            <a:lstStyle/>
            <a:p>
              <a:pPr algn="ctr"/>
              <a:endParaRPr lang="zh-CN" altLang="en-US">
                <a:solidFill>
                  <a:schemeClr val="accent1"/>
                </a:solidFill>
                <a:ea typeface="宋体" pitchFamily="2" charset="-122"/>
              </a:endParaRPr>
            </a:p>
          </p:txBody>
        </p:sp>
        <p:sp>
          <p:nvSpPr>
            <p:cNvPr id="867342" name="Line 14"/>
            <p:cNvSpPr>
              <a:spLocks noChangeShapeType="1"/>
            </p:cNvSpPr>
            <p:nvPr/>
          </p:nvSpPr>
          <p:spPr bwMode="auto">
            <a:xfrm>
              <a:off x="1645" y="933"/>
              <a:ext cx="0" cy="338"/>
            </a:xfrm>
            <a:prstGeom prst="line">
              <a:avLst/>
            </a:prstGeom>
            <a:noFill/>
            <a:ln w="50800">
              <a:solidFill>
                <a:schemeClr val="accent1"/>
              </a:solidFill>
              <a:round/>
              <a:headEnd/>
              <a:tailEnd/>
            </a:ln>
            <a:effectLst/>
          </p:spPr>
          <p:txBody>
            <a:bodyPr/>
            <a:lstStyle/>
            <a:p>
              <a:endParaRPr lang="zh-CN" altLang="en-US"/>
            </a:p>
          </p:txBody>
        </p:sp>
        <p:sp>
          <p:nvSpPr>
            <p:cNvPr id="867343" name="Line 15"/>
            <p:cNvSpPr>
              <a:spLocks noChangeShapeType="1"/>
            </p:cNvSpPr>
            <p:nvPr/>
          </p:nvSpPr>
          <p:spPr bwMode="auto">
            <a:xfrm>
              <a:off x="2773" y="964"/>
              <a:ext cx="0" cy="338"/>
            </a:xfrm>
            <a:prstGeom prst="line">
              <a:avLst/>
            </a:prstGeom>
            <a:noFill/>
            <a:ln w="50800">
              <a:solidFill>
                <a:schemeClr val="accent1"/>
              </a:solidFill>
              <a:round/>
              <a:headEnd/>
              <a:tailEnd/>
            </a:ln>
            <a:effectLst/>
          </p:spPr>
          <p:txBody>
            <a:bodyPr/>
            <a:lstStyle/>
            <a:p>
              <a:endParaRPr lang="zh-CN" altLang="en-US"/>
            </a:p>
          </p:txBody>
        </p:sp>
      </p:grpSp>
    </p:spTree>
    <p:extLst>
      <p:ext uri="{BB962C8B-B14F-4D97-AF65-F5344CB8AC3E}">
        <p14:creationId xmlns="" xmlns:p14="http://schemas.microsoft.com/office/powerpoint/2010/main" val="296288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7333"/>
                                        </p:tgtEl>
                                        <p:attrNameLst>
                                          <p:attrName>style.visibility</p:attrName>
                                        </p:attrNameLst>
                                      </p:cBhvr>
                                      <p:to>
                                        <p:strVal val="visible"/>
                                      </p:to>
                                    </p:set>
                                    <p:animEffect transition="in" filter="blinds(horizontal)">
                                      <p:cBhvr>
                                        <p:cTn id="12" dur="500"/>
                                        <p:tgtEl>
                                          <p:spTgt spid="8673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67334"/>
                                        </p:tgtEl>
                                        <p:attrNameLst>
                                          <p:attrName>style.visibility</p:attrName>
                                        </p:attrNameLst>
                                      </p:cBhvr>
                                      <p:to>
                                        <p:strVal val="visible"/>
                                      </p:to>
                                    </p:set>
                                    <p:animEffect transition="in" filter="blinds(horizontal)">
                                      <p:cBhvr>
                                        <p:cTn id="17" dur="500"/>
                                        <p:tgtEl>
                                          <p:spTgt spid="86733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67338"/>
                                        </p:tgtEl>
                                        <p:attrNameLst>
                                          <p:attrName>style.visibility</p:attrName>
                                        </p:attrNameLst>
                                      </p:cBhvr>
                                      <p:to>
                                        <p:strVal val="visible"/>
                                      </p:to>
                                    </p:set>
                                    <p:animEffect transition="in" filter="blinds(horizontal)">
                                      <p:cBhvr>
                                        <p:cTn id="22" dur="500"/>
                                        <p:tgtEl>
                                          <p:spTgt spid="86733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67335"/>
                                        </p:tgtEl>
                                        <p:attrNameLst>
                                          <p:attrName>style.visibility</p:attrName>
                                        </p:attrNameLst>
                                      </p:cBhvr>
                                      <p:to>
                                        <p:strVal val="visible"/>
                                      </p:to>
                                    </p:set>
                                    <p:animEffect transition="in" filter="blinds(horizontal)">
                                      <p:cBhvr>
                                        <p:cTn id="27" dur="500"/>
                                        <p:tgtEl>
                                          <p:spTgt spid="86733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67331">
                                            <p:txEl>
                                              <p:pRg st="0" end="0"/>
                                            </p:txEl>
                                          </p:spTgt>
                                        </p:tgtEl>
                                        <p:attrNameLst>
                                          <p:attrName>style.visibility</p:attrName>
                                        </p:attrNameLst>
                                      </p:cBhvr>
                                      <p:to>
                                        <p:strVal val="visible"/>
                                      </p:to>
                                    </p:set>
                                    <p:animEffect transition="in" filter="blinds(horizontal)">
                                      <p:cBhvr>
                                        <p:cTn id="32" dur="500"/>
                                        <p:tgtEl>
                                          <p:spTgt spid="86733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67336"/>
                                        </p:tgtEl>
                                        <p:attrNameLst>
                                          <p:attrName>style.visibility</p:attrName>
                                        </p:attrNameLst>
                                      </p:cBhvr>
                                      <p:to>
                                        <p:strVal val="visible"/>
                                      </p:to>
                                    </p:set>
                                    <p:animEffect transition="in" filter="blinds(horizontal)">
                                      <p:cBhvr>
                                        <p:cTn id="37" dur="500"/>
                                        <p:tgtEl>
                                          <p:spTgt spid="86733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67337"/>
                                        </p:tgtEl>
                                        <p:attrNameLst>
                                          <p:attrName>style.visibility</p:attrName>
                                        </p:attrNameLst>
                                      </p:cBhvr>
                                      <p:to>
                                        <p:strVal val="visible"/>
                                      </p:to>
                                    </p:set>
                                    <p:animEffect transition="in" filter="blinds(horizontal)">
                                      <p:cBhvr>
                                        <p:cTn id="42" dur="500"/>
                                        <p:tgtEl>
                                          <p:spTgt spid="867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7333" grpId="0" animBg="1"/>
      <p:bldP spid="867334" grpId="0" animBg="1"/>
      <p:bldP spid="867335" grpId="0" animBg="1"/>
      <p:bldP spid="867336" grpId="0" animBg="1"/>
      <p:bldP spid="867337" grpId="0" animBg="1"/>
      <p:bldP spid="867338" grpId="0" animBg="1"/>
      <p:bldP spid="86733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
          <p:cNvSpPr>
            <a:spLocks noGrp="1" noChangeArrowheads="1"/>
          </p:cNvSpPr>
          <p:nvPr>
            <p:ph type="title"/>
          </p:nvPr>
        </p:nvSpPr>
        <p:spPr>
          <a:xfrm>
            <a:off x="457200" y="179343"/>
            <a:ext cx="8229600" cy="598452"/>
          </a:xfrm>
        </p:spPr>
        <p:txBody>
          <a:bodyPr>
            <a:normAutofit fontScale="90000"/>
          </a:bodyPr>
          <a:lstStyle/>
          <a:p>
            <a:r>
              <a:rPr lang="zh-CN" altLang="en-US" dirty="0"/>
              <a:t>页目录项和页表项</a:t>
            </a:r>
          </a:p>
        </p:txBody>
      </p:sp>
      <p:sp>
        <p:nvSpPr>
          <p:cNvPr id="872451" name="Rectangle 3"/>
          <p:cNvSpPr>
            <a:spLocks noGrp="1" noChangeArrowheads="1"/>
          </p:cNvSpPr>
          <p:nvPr>
            <p:ph type="body" idx="1"/>
          </p:nvPr>
        </p:nvSpPr>
        <p:spPr>
          <a:xfrm>
            <a:off x="452438" y="2138363"/>
            <a:ext cx="8364537" cy="4518025"/>
          </a:xfrm>
        </p:spPr>
        <p:txBody>
          <a:bodyPr/>
          <a:lstStyle/>
          <a:p>
            <a:pPr>
              <a:buSzPct val="80000"/>
              <a:buFont typeface="Wingdings" pitchFamily="2" charset="2"/>
              <a:buChar char="l"/>
            </a:pPr>
            <a:r>
              <a:rPr lang="en-US" altLang="zh-CN" sz="1900">
                <a:latin typeface="微软雅黑" pitchFamily="34" charset="-122"/>
                <a:ea typeface="微软雅黑" pitchFamily="34" charset="-122"/>
              </a:rPr>
              <a:t>P</a:t>
            </a:r>
            <a:r>
              <a:rPr lang="zh-CN" altLang="en-US" sz="1900">
                <a:latin typeface="微软雅黑" pitchFamily="34" charset="-122"/>
                <a:ea typeface="微软雅黑" pitchFamily="34" charset="-122"/>
              </a:rPr>
              <a:t>：</a:t>
            </a:r>
            <a:r>
              <a:rPr lang="en-US" altLang="zh-CN" sz="1900">
                <a:latin typeface="微软雅黑" pitchFamily="34" charset="-122"/>
                <a:ea typeface="微软雅黑" pitchFamily="34" charset="-122"/>
              </a:rPr>
              <a:t>1</a:t>
            </a:r>
            <a:r>
              <a:rPr lang="zh-CN" altLang="en-US" sz="1900">
                <a:latin typeface="微软雅黑" pitchFamily="34" charset="-122"/>
                <a:ea typeface="微软雅黑" pitchFamily="34" charset="-122"/>
              </a:rPr>
              <a:t>表示页表或页在主存中；</a:t>
            </a:r>
            <a:r>
              <a:rPr lang="en-US" altLang="zh-CN" sz="1900">
                <a:latin typeface="微软雅黑" pitchFamily="34" charset="-122"/>
                <a:ea typeface="微软雅黑" pitchFamily="34" charset="-122"/>
              </a:rPr>
              <a:t>P=0</a:t>
            </a:r>
            <a:r>
              <a:rPr lang="zh-CN" altLang="en-US" sz="1900">
                <a:latin typeface="微软雅黑" pitchFamily="34" charset="-122"/>
                <a:ea typeface="微软雅黑" pitchFamily="34" charset="-122"/>
              </a:rPr>
              <a:t>表示页表或页不在主存，即缺页，此时需将页故障线性地址保存到</a:t>
            </a:r>
            <a:r>
              <a:rPr lang="en-US" altLang="zh-CN" sz="1900">
                <a:latin typeface="微软雅黑" pitchFamily="34" charset="-122"/>
                <a:ea typeface="微软雅黑" pitchFamily="34" charset="-122"/>
              </a:rPr>
              <a:t>CR2</a:t>
            </a:r>
            <a:r>
              <a:rPr lang="zh-CN" altLang="en-US" sz="1900">
                <a:latin typeface="微软雅黑" pitchFamily="34" charset="-122"/>
                <a:ea typeface="微软雅黑" pitchFamily="34" charset="-122"/>
              </a:rPr>
              <a:t>。</a:t>
            </a:r>
          </a:p>
          <a:p>
            <a:pPr>
              <a:buSzPct val="80000"/>
              <a:buFont typeface="Wingdings" pitchFamily="2" charset="2"/>
              <a:buChar char="l"/>
            </a:pPr>
            <a:r>
              <a:rPr lang="en-US" altLang="zh-CN" sz="1900">
                <a:latin typeface="微软雅黑" pitchFamily="34" charset="-122"/>
                <a:ea typeface="微软雅黑" pitchFamily="34" charset="-122"/>
              </a:rPr>
              <a:t>R/W</a:t>
            </a:r>
            <a:r>
              <a:rPr lang="zh-CN" altLang="en-US" sz="1900">
                <a:latin typeface="微软雅黑" pitchFamily="34" charset="-122"/>
                <a:ea typeface="微软雅黑" pitchFamily="34" charset="-122"/>
              </a:rPr>
              <a:t>：</a:t>
            </a:r>
            <a:r>
              <a:rPr lang="en-US" altLang="zh-CN" sz="1900">
                <a:latin typeface="微软雅黑" pitchFamily="34" charset="-122"/>
                <a:ea typeface="微软雅黑" pitchFamily="34" charset="-122"/>
              </a:rPr>
              <a:t>0</a:t>
            </a:r>
            <a:r>
              <a:rPr lang="zh-CN" altLang="en-US" sz="1900">
                <a:latin typeface="微软雅黑" pitchFamily="34" charset="-122"/>
                <a:ea typeface="微软雅黑" pitchFamily="34" charset="-122"/>
              </a:rPr>
              <a:t>表示页表或页只能读不能写；</a:t>
            </a:r>
            <a:r>
              <a:rPr lang="en-US" altLang="zh-CN" sz="1900">
                <a:latin typeface="微软雅黑" pitchFamily="34" charset="-122"/>
                <a:ea typeface="微软雅黑" pitchFamily="34" charset="-122"/>
              </a:rPr>
              <a:t>1</a:t>
            </a:r>
            <a:r>
              <a:rPr lang="zh-CN" altLang="en-US" sz="1900">
                <a:latin typeface="微软雅黑" pitchFamily="34" charset="-122"/>
                <a:ea typeface="微软雅黑" pitchFamily="34" charset="-122"/>
              </a:rPr>
              <a:t>表示可读可写。</a:t>
            </a:r>
          </a:p>
          <a:p>
            <a:pPr>
              <a:buSzPct val="80000"/>
              <a:buFont typeface="Wingdings" pitchFamily="2" charset="2"/>
              <a:buChar char="l"/>
            </a:pPr>
            <a:r>
              <a:rPr lang="en-US" altLang="zh-CN" sz="1900">
                <a:latin typeface="微软雅黑" pitchFamily="34" charset="-122"/>
                <a:ea typeface="微软雅黑" pitchFamily="34" charset="-122"/>
              </a:rPr>
              <a:t>U/S</a:t>
            </a:r>
            <a:r>
              <a:rPr lang="zh-CN" altLang="en-US" sz="1900">
                <a:latin typeface="微软雅黑" pitchFamily="34" charset="-122"/>
                <a:ea typeface="微软雅黑" pitchFamily="34" charset="-122"/>
              </a:rPr>
              <a:t>：</a:t>
            </a:r>
            <a:r>
              <a:rPr lang="en-US" altLang="zh-CN" sz="1900">
                <a:latin typeface="微软雅黑" pitchFamily="34" charset="-122"/>
                <a:ea typeface="微软雅黑" pitchFamily="34" charset="-122"/>
              </a:rPr>
              <a:t>0</a:t>
            </a:r>
            <a:r>
              <a:rPr lang="zh-CN" altLang="en-US" sz="1900">
                <a:latin typeface="微软雅黑" pitchFamily="34" charset="-122"/>
                <a:ea typeface="微软雅黑" pitchFamily="34" charset="-122"/>
              </a:rPr>
              <a:t>表示用户进程不能访问；</a:t>
            </a:r>
            <a:r>
              <a:rPr lang="en-US" altLang="zh-CN" sz="1900">
                <a:latin typeface="微软雅黑" pitchFamily="34" charset="-122"/>
                <a:ea typeface="微软雅黑" pitchFamily="34" charset="-122"/>
              </a:rPr>
              <a:t>1</a:t>
            </a:r>
            <a:r>
              <a:rPr lang="zh-CN" altLang="en-US" sz="1900">
                <a:latin typeface="微软雅黑" pitchFamily="34" charset="-122"/>
                <a:ea typeface="微软雅黑" pitchFamily="34" charset="-122"/>
              </a:rPr>
              <a:t>表示允许访问。</a:t>
            </a:r>
          </a:p>
          <a:p>
            <a:pPr>
              <a:buSzPct val="80000"/>
              <a:buFont typeface="Wingdings" pitchFamily="2" charset="2"/>
              <a:buChar char="l"/>
            </a:pPr>
            <a:r>
              <a:rPr lang="en-US" altLang="zh-CN" sz="1900">
                <a:latin typeface="微软雅黑" pitchFamily="34" charset="-122"/>
                <a:ea typeface="微软雅黑" pitchFamily="34" charset="-122"/>
              </a:rPr>
              <a:t>PWT</a:t>
            </a:r>
            <a:r>
              <a:rPr lang="zh-CN" altLang="en-US" sz="1900">
                <a:latin typeface="微软雅黑" pitchFamily="34" charset="-122"/>
                <a:ea typeface="微软雅黑" pitchFamily="34" charset="-122"/>
              </a:rPr>
              <a:t>：控制页表或页的</a:t>
            </a:r>
            <a:r>
              <a:rPr lang="en-US" altLang="zh-CN" sz="1900">
                <a:latin typeface="微软雅黑" pitchFamily="34" charset="-122"/>
                <a:ea typeface="微软雅黑" pitchFamily="34" charset="-122"/>
              </a:rPr>
              <a:t>cache</a:t>
            </a:r>
            <a:r>
              <a:rPr lang="zh-CN" altLang="en-US" sz="1900">
                <a:latin typeface="微软雅黑" pitchFamily="34" charset="-122"/>
                <a:ea typeface="微软雅黑" pitchFamily="34" charset="-122"/>
              </a:rPr>
              <a:t>写策略是全写还是回写（</a:t>
            </a:r>
            <a:r>
              <a:rPr lang="en-US" altLang="zh-CN" sz="1900">
                <a:latin typeface="微软雅黑" pitchFamily="34" charset="-122"/>
                <a:ea typeface="微软雅黑" pitchFamily="34" charset="-122"/>
              </a:rPr>
              <a:t>Write Back</a:t>
            </a:r>
            <a:r>
              <a:rPr lang="zh-CN" altLang="en-US" sz="1900">
                <a:latin typeface="微软雅黑" pitchFamily="34" charset="-122"/>
                <a:ea typeface="微软雅黑" pitchFamily="34" charset="-122"/>
              </a:rPr>
              <a:t>）。</a:t>
            </a:r>
          </a:p>
          <a:p>
            <a:pPr>
              <a:buSzPct val="80000"/>
              <a:buFont typeface="Wingdings" pitchFamily="2" charset="2"/>
              <a:buChar char="l"/>
            </a:pPr>
            <a:r>
              <a:rPr lang="en-US" altLang="zh-CN" sz="1900">
                <a:latin typeface="微软雅黑" pitchFamily="34" charset="-122"/>
                <a:ea typeface="微软雅黑" pitchFamily="34" charset="-122"/>
              </a:rPr>
              <a:t>PCD</a:t>
            </a:r>
            <a:r>
              <a:rPr lang="zh-CN" altLang="en-US" sz="1900">
                <a:latin typeface="微软雅黑" pitchFamily="34" charset="-122"/>
                <a:ea typeface="微软雅黑" pitchFamily="34" charset="-122"/>
              </a:rPr>
              <a:t>：控制页表或页能否被缓存到</a:t>
            </a:r>
            <a:r>
              <a:rPr lang="en-US" altLang="zh-CN" sz="1900">
                <a:latin typeface="微软雅黑" pitchFamily="34" charset="-122"/>
                <a:ea typeface="微软雅黑" pitchFamily="34" charset="-122"/>
              </a:rPr>
              <a:t>cache</a:t>
            </a:r>
            <a:r>
              <a:rPr lang="zh-CN" altLang="en-US" sz="1900">
                <a:latin typeface="微软雅黑" pitchFamily="34" charset="-122"/>
                <a:ea typeface="微软雅黑" pitchFamily="34" charset="-122"/>
              </a:rPr>
              <a:t>中。</a:t>
            </a:r>
          </a:p>
          <a:p>
            <a:pPr>
              <a:buSzPct val="80000"/>
              <a:buFont typeface="Wingdings" pitchFamily="2" charset="2"/>
              <a:buChar char="l"/>
            </a:pPr>
            <a:r>
              <a:rPr lang="en-US" altLang="zh-CN" sz="1900">
                <a:latin typeface="微软雅黑" pitchFamily="34" charset="-122"/>
                <a:ea typeface="微软雅黑" pitchFamily="34" charset="-122"/>
              </a:rPr>
              <a:t>A</a:t>
            </a:r>
            <a:r>
              <a:rPr lang="zh-CN" altLang="en-US" sz="1900">
                <a:latin typeface="微软雅黑" pitchFamily="34" charset="-122"/>
                <a:ea typeface="微软雅黑" pitchFamily="34" charset="-122"/>
              </a:rPr>
              <a:t>：</a:t>
            </a:r>
            <a:r>
              <a:rPr lang="en-US" altLang="zh-CN" sz="1900">
                <a:latin typeface="微软雅黑" pitchFamily="34" charset="-122"/>
                <a:ea typeface="微软雅黑" pitchFamily="34" charset="-122"/>
              </a:rPr>
              <a:t>1</a:t>
            </a:r>
            <a:r>
              <a:rPr lang="zh-CN" altLang="en-US" sz="1900">
                <a:latin typeface="微软雅黑" pitchFamily="34" charset="-122"/>
                <a:ea typeface="微软雅黑" pitchFamily="34" charset="-122"/>
              </a:rPr>
              <a:t>表示指定页表或页被访问过，初始化时</a:t>
            </a:r>
            <a:r>
              <a:rPr lang="en-US" altLang="zh-CN" sz="1900">
                <a:latin typeface="微软雅黑" pitchFamily="34" charset="-122"/>
                <a:ea typeface="微软雅黑" pitchFamily="34" charset="-122"/>
              </a:rPr>
              <a:t>OS</a:t>
            </a:r>
            <a:r>
              <a:rPr lang="zh-CN" altLang="en-US" sz="1900">
                <a:latin typeface="微软雅黑" pitchFamily="34" charset="-122"/>
                <a:ea typeface="微软雅黑" pitchFamily="34" charset="-122"/>
              </a:rPr>
              <a:t>将其清</a:t>
            </a:r>
            <a:r>
              <a:rPr lang="en-US" altLang="zh-CN" sz="1900">
                <a:latin typeface="微软雅黑" pitchFamily="34" charset="-122"/>
                <a:ea typeface="微软雅黑" pitchFamily="34" charset="-122"/>
              </a:rPr>
              <a:t>0</a:t>
            </a:r>
            <a:r>
              <a:rPr lang="zh-CN" altLang="en-US" sz="1900">
                <a:latin typeface="微软雅黑" pitchFamily="34" charset="-122"/>
                <a:ea typeface="微软雅黑" pitchFamily="34" charset="-122"/>
              </a:rPr>
              <a:t>。利用该标志，</a:t>
            </a:r>
            <a:r>
              <a:rPr lang="en-US" altLang="zh-CN" sz="1900">
                <a:latin typeface="微软雅黑" pitchFamily="34" charset="-122"/>
                <a:ea typeface="微软雅黑" pitchFamily="34" charset="-122"/>
              </a:rPr>
              <a:t>OS</a:t>
            </a:r>
            <a:r>
              <a:rPr lang="zh-CN" altLang="en-US" sz="1900">
                <a:latin typeface="微软雅黑" pitchFamily="34" charset="-122"/>
                <a:ea typeface="微软雅黑" pitchFamily="34" charset="-122"/>
              </a:rPr>
              <a:t>可清楚了解哪些页表或页正在使用，一般选择长期未用的页或近来最少使用的页调出主存。由</a:t>
            </a:r>
            <a:r>
              <a:rPr lang="en-US" altLang="zh-CN" sz="1900">
                <a:latin typeface="微软雅黑" pitchFamily="34" charset="-122"/>
                <a:ea typeface="微软雅黑" pitchFamily="34" charset="-122"/>
              </a:rPr>
              <a:t>MMU</a:t>
            </a:r>
            <a:r>
              <a:rPr lang="zh-CN" altLang="en-US" sz="1900">
                <a:latin typeface="微软雅黑" pitchFamily="34" charset="-122"/>
                <a:ea typeface="微软雅黑" pitchFamily="34" charset="-122"/>
              </a:rPr>
              <a:t>在进行地址转换时将该位置</a:t>
            </a:r>
            <a:r>
              <a:rPr lang="en-US" altLang="zh-CN" sz="1900">
                <a:latin typeface="微软雅黑" pitchFamily="34" charset="-122"/>
                <a:ea typeface="微软雅黑" pitchFamily="34" charset="-122"/>
              </a:rPr>
              <a:t>1</a:t>
            </a:r>
            <a:r>
              <a:rPr lang="zh-CN" altLang="en-US" sz="1900">
                <a:latin typeface="微软雅黑" pitchFamily="34" charset="-122"/>
                <a:ea typeface="微软雅黑" pitchFamily="34" charset="-122"/>
              </a:rPr>
              <a:t>。</a:t>
            </a:r>
          </a:p>
          <a:p>
            <a:pPr>
              <a:buSzPct val="80000"/>
              <a:buFont typeface="Wingdings" pitchFamily="2" charset="2"/>
              <a:buChar char="l"/>
            </a:pPr>
            <a:r>
              <a:rPr lang="en-US" altLang="zh-CN" sz="1900">
                <a:latin typeface="微软雅黑" pitchFamily="34" charset="-122"/>
                <a:ea typeface="微软雅黑" pitchFamily="34" charset="-122"/>
              </a:rPr>
              <a:t>D</a:t>
            </a:r>
            <a:r>
              <a:rPr lang="zh-CN" altLang="en-US" sz="1900">
                <a:latin typeface="微软雅黑" pitchFamily="34" charset="-122"/>
                <a:ea typeface="微软雅黑" pitchFamily="34" charset="-122"/>
              </a:rPr>
              <a:t>：修改位</a:t>
            </a:r>
            <a:r>
              <a:rPr lang="en-US" altLang="zh-CN" sz="1900">
                <a:latin typeface="微软雅黑" pitchFamily="34" charset="-122"/>
                <a:ea typeface="微软雅黑" pitchFamily="34" charset="-122"/>
              </a:rPr>
              <a:t>(</a:t>
            </a:r>
            <a:r>
              <a:rPr lang="zh-CN" altLang="en-US" sz="1900">
                <a:latin typeface="微软雅黑" pitchFamily="34" charset="-122"/>
                <a:ea typeface="微软雅黑" pitchFamily="34" charset="-122"/>
              </a:rPr>
              <a:t>脏位</a:t>
            </a:r>
            <a:r>
              <a:rPr lang="en-US" altLang="zh-CN" sz="1900">
                <a:latin typeface="微软雅黑" pitchFamily="34" charset="-122"/>
                <a:ea typeface="微软雅黑" pitchFamily="34" charset="-122"/>
              </a:rPr>
              <a:t>dirty bit)</a:t>
            </a:r>
            <a:r>
              <a:rPr lang="zh-CN" altLang="en-US" sz="1900">
                <a:latin typeface="微软雅黑" pitchFamily="34" charset="-122"/>
                <a:ea typeface="微软雅黑" pitchFamily="34" charset="-122"/>
              </a:rPr>
              <a:t>。页目录项中无意义，只在页表项中有意义。初始化时</a:t>
            </a:r>
            <a:r>
              <a:rPr lang="en-US" altLang="zh-CN" sz="1900">
                <a:latin typeface="微软雅黑" pitchFamily="34" charset="-122"/>
                <a:ea typeface="微软雅黑" pitchFamily="34" charset="-122"/>
              </a:rPr>
              <a:t>OS</a:t>
            </a:r>
            <a:r>
              <a:rPr lang="zh-CN" altLang="en-US" sz="1900">
                <a:latin typeface="微软雅黑" pitchFamily="34" charset="-122"/>
                <a:ea typeface="微软雅黑" pitchFamily="34" charset="-122"/>
              </a:rPr>
              <a:t>将其清</a:t>
            </a:r>
            <a:r>
              <a:rPr lang="en-US" altLang="zh-CN" sz="1900">
                <a:latin typeface="微软雅黑" pitchFamily="34" charset="-122"/>
                <a:ea typeface="微软雅黑" pitchFamily="34" charset="-122"/>
              </a:rPr>
              <a:t>0</a:t>
            </a:r>
            <a:r>
              <a:rPr lang="zh-CN" altLang="en-US" sz="1900">
                <a:latin typeface="微软雅黑" pitchFamily="34" charset="-122"/>
                <a:ea typeface="微软雅黑" pitchFamily="34" charset="-122"/>
              </a:rPr>
              <a:t>，由</a:t>
            </a:r>
            <a:r>
              <a:rPr lang="en-US" altLang="zh-CN" sz="1900">
                <a:latin typeface="微软雅黑" pitchFamily="34" charset="-122"/>
                <a:ea typeface="微软雅黑" pitchFamily="34" charset="-122"/>
              </a:rPr>
              <a:t>MMU</a:t>
            </a:r>
            <a:r>
              <a:rPr lang="zh-CN" altLang="en-US" sz="1900">
                <a:latin typeface="微软雅黑" pitchFamily="34" charset="-122"/>
                <a:ea typeface="微软雅黑" pitchFamily="34" charset="-122"/>
              </a:rPr>
              <a:t>在进行写操作的地址转换时将该位置</a:t>
            </a:r>
            <a:r>
              <a:rPr lang="en-US" altLang="zh-CN" sz="1900">
                <a:latin typeface="微软雅黑" pitchFamily="34" charset="-122"/>
                <a:ea typeface="微软雅黑" pitchFamily="34" charset="-122"/>
              </a:rPr>
              <a:t>1</a:t>
            </a:r>
            <a:r>
              <a:rPr lang="zh-CN" altLang="en-US" sz="1900">
                <a:latin typeface="微软雅黑" pitchFamily="34" charset="-122"/>
                <a:ea typeface="微软雅黑" pitchFamily="34" charset="-122"/>
              </a:rPr>
              <a:t>。</a:t>
            </a:r>
          </a:p>
          <a:p>
            <a:pPr>
              <a:buSzPct val="80000"/>
              <a:buFont typeface="Wingdings" pitchFamily="2" charset="2"/>
              <a:buChar char="l"/>
            </a:pPr>
            <a:r>
              <a:rPr lang="zh-CN" altLang="en-US" sz="1900">
                <a:latin typeface="微软雅黑" pitchFamily="34" charset="-122"/>
                <a:ea typeface="微软雅黑" pitchFamily="34" charset="-122"/>
              </a:rPr>
              <a:t>高</a:t>
            </a:r>
            <a:r>
              <a:rPr lang="en-US" altLang="zh-CN" sz="1900">
                <a:latin typeface="微软雅黑" pitchFamily="34" charset="-122"/>
                <a:ea typeface="微软雅黑" pitchFamily="34" charset="-122"/>
              </a:rPr>
              <a:t>20</a:t>
            </a:r>
            <a:r>
              <a:rPr lang="zh-CN" altLang="en-US" sz="1900">
                <a:latin typeface="微软雅黑" pitchFamily="34" charset="-122"/>
                <a:ea typeface="微软雅黑" pitchFamily="34" charset="-122"/>
              </a:rPr>
              <a:t>位是页表或页在主存中的首地址对应的页框号，即首地址的高</a:t>
            </a:r>
            <a:r>
              <a:rPr lang="en-US" altLang="zh-CN" sz="1900">
                <a:latin typeface="微软雅黑" pitchFamily="34" charset="-122"/>
                <a:ea typeface="微软雅黑" pitchFamily="34" charset="-122"/>
              </a:rPr>
              <a:t>20</a:t>
            </a:r>
            <a:r>
              <a:rPr lang="zh-CN" altLang="en-US" sz="1900">
                <a:latin typeface="微软雅黑" pitchFamily="34" charset="-122"/>
                <a:ea typeface="微软雅黑" pitchFamily="34" charset="-122"/>
              </a:rPr>
              <a:t>位。</a:t>
            </a:r>
            <a:r>
              <a:rPr lang="zh-CN" altLang="en-US" sz="1900">
                <a:solidFill>
                  <a:schemeClr val="accent2"/>
                </a:solidFill>
                <a:latin typeface="微软雅黑" pitchFamily="34" charset="-122"/>
                <a:ea typeface="微软雅黑" pitchFamily="34" charset="-122"/>
              </a:rPr>
              <a:t>每个页表的起始位置都按</a:t>
            </a:r>
            <a:r>
              <a:rPr lang="en-US" altLang="zh-CN" sz="1900">
                <a:solidFill>
                  <a:schemeClr val="accent2"/>
                </a:solidFill>
                <a:latin typeface="微软雅黑" pitchFamily="34" charset="-122"/>
                <a:ea typeface="微软雅黑" pitchFamily="34" charset="-122"/>
              </a:rPr>
              <a:t>4KB</a:t>
            </a:r>
            <a:r>
              <a:rPr lang="zh-CN" altLang="en-US" sz="1900">
                <a:solidFill>
                  <a:schemeClr val="accent2"/>
                </a:solidFill>
                <a:latin typeface="微软雅黑" pitchFamily="34" charset="-122"/>
                <a:ea typeface="微软雅黑" pitchFamily="34" charset="-122"/>
              </a:rPr>
              <a:t>对齐。 </a:t>
            </a:r>
          </a:p>
        </p:txBody>
      </p:sp>
      <p:pic>
        <p:nvPicPr>
          <p:cNvPr id="872452" name="Picture 4"/>
          <p:cNvPicPr>
            <a:picLocks noChangeAspect="1" noChangeArrowheads="1"/>
          </p:cNvPicPr>
          <p:nvPr/>
        </p:nvPicPr>
        <p:blipFill>
          <a:blip r:embed="rId2"/>
          <a:srcRect/>
          <a:stretch>
            <a:fillRect/>
          </a:stretch>
        </p:blipFill>
        <p:spPr bwMode="auto">
          <a:xfrm>
            <a:off x="198438" y="993775"/>
            <a:ext cx="8736012" cy="846138"/>
          </a:xfrm>
          <a:prstGeom prst="rect">
            <a:avLst/>
          </a:prstGeom>
          <a:noFill/>
        </p:spPr>
      </p:pic>
    </p:spTree>
    <p:extLst>
      <p:ext uri="{BB962C8B-B14F-4D97-AF65-F5344CB8AC3E}">
        <p14:creationId xmlns="" xmlns:p14="http://schemas.microsoft.com/office/powerpoint/2010/main" val="143990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72451">
                                            <p:txEl>
                                              <p:pRg st="0" end="0"/>
                                            </p:txEl>
                                          </p:spTgt>
                                        </p:tgtEl>
                                        <p:attrNameLst>
                                          <p:attrName>style.visibility</p:attrName>
                                        </p:attrNameLst>
                                      </p:cBhvr>
                                      <p:to>
                                        <p:strVal val="visible"/>
                                      </p:to>
                                    </p:set>
                                    <p:animEffect transition="in" filter="blinds(horizontal)">
                                      <p:cBhvr>
                                        <p:cTn id="7" dur="500"/>
                                        <p:tgtEl>
                                          <p:spTgt spid="8724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72451">
                                            <p:txEl>
                                              <p:pRg st="1" end="1"/>
                                            </p:txEl>
                                          </p:spTgt>
                                        </p:tgtEl>
                                        <p:attrNameLst>
                                          <p:attrName>style.visibility</p:attrName>
                                        </p:attrNameLst>
                                      </p:cBhvr>
                                      <p:to>
                                        <p:strVal val="visible"/>
                                      </p:to>
                                    </p:set>
                                    <p:animEffect transition="in" filter="blinds(horizontal)">
                                      <p:cBhvr>
                                        <p:cTn id="12" dur="500"/>
                                        <p:tgtEl>
                                          <p:spTgt spid="8724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72451">
                                            <p:txEl>
                                              <p:pRg st="2" end="2"/>
                                            </p:txEl>
                                          </p:spTgt>
                                        </p:tgtEl>
                                        <p:attrNameLst>
                                          <p:attrName>style.visibility</p:attrName>
                                        </p:attrNameLst>
                                      </p:cBhvr>
                                      <p:to>
                                        <p:strVal val="visible"/>
                                      </p:to>
                                    </p:set>
                                    <p:animEffect transition="in" filter="blinds(horizontal)">
                                      <p:cBhvr>
                                        <p:cTn id="17" dur="500"/>
                                        <p:tgtEl>
                                          <p:spTgt spid="8724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72451">
                                            <p:txEl>
                                              <p:pRg st="3" end="3"/>
                                            </p:txEl>
                                          </p:spTgt>
                                        </p:tgtEl>
                                        <p:attrNameLst>
                                          <p:attrName>style.visibility</p:attrName>
                                        </p:attrNameLst>
                                      </p:cBhvr>
                                      <p:to>
                                        <p:strVal val="visible"/>
                                      </p:to>
                                    </p:set>
                                    <p:animEffect transition="in" filter="blinds(horizontal)">
                                      <p:cBhvr>
                                        <p:cTn id="22" dur="500"/>
                                        <p:tgtEl>
                                          <p:spTgt spid="8724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72451">
                                            <p:txEl>
                                              <p:pRg st="4" end="4"/>
                                            </p:txEl>
                                          </p:spTgt>
                                        </p:tgtEl>
                                        <p:attrNameLst>
                                          <p:attrName>style.visibility</p:attrName>
                                        </p:attrNameLst>
                                      </p:cBhvr>
                                      <p:to>
                                        <p:strVal val="visible"/>
                                      </p:to>
                                    </p:set>
                                    <p:animEffect transition="in" filter="blinds(horizontal)">
                                      <p:cBhvr>
                                        <p:cTn id="27" dur="500"/>
                                        <p:tgtEl>
                                          <p:spTgt spid="8724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72451">
                                            <p:txEl>
                                              <p:pRg st="5" end="5"/>
                                            </p:txEl>
                                          </p:spTgt>
                                        </p:tgtEl>
                                        <p:attrNameLst>
                                          <p:attrName>style.visibility</p:attrName>
                                        </p:attrNameLst>
                                      </p:cBhvr>
                                      <p:to>
                                        <p:strVal val="visible"/>
                                      </p:to>
                                    </p:set>
                                    <p:animEffect transition="in" filter="blinds(horizontal)">
                                      <p:cBhvr>
                                        <p:cTn id="32" dur="500"/>
                                        <p:tgtEl>
                                          <p:spTgt spid="8724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72451">
                                            <p:txEl>
                                              <p:pRg st="6" end="6"/>
                                            </p:txEl>
                                          </p:spTgt>
                                        </p:tgtEl>
                                        <p:attrNameLst>
                                          <p:attrName>style.visibility</p:attrName>
                                        </p:attrNameLst>
                                      </p:cBhvr>
                                      <p:to>
                                        <p:strVal val="visible"/>
                                      </p:to>
                                    </p:set>
                                    <p:animEffect transition="in" filter="blinds(horizontal)">
                                      <p:cBhvr>
                                        <p:cTn id="37" dur="500"/>
                                        <p:tgtEl>
                                          <p:spTgt spid="87245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72451">
                                            <p:txEl>
                                              <p:pRg st="7" end="7"/>
                                            </p:txEl>
                                          </p:spTgt>
                                        </p:tgtEl>
                                        <p:attrNameLst>
                                          <p:attrName>style.visibility</p:attrName>
                                        </p:attrNameLst>
                                      </p:cBhvr>
                                      <p:to>
                                        <p:strVal val="visible"/>
                                      </p:to>
                                    </p:set>
                                    <p:animEffect transition="in" filter="blinds(horizontal)">
                                      <p:cBhvr>
                                        <p:cTn id="42" dur="500"/>
                                        <p:tgtEl>
                                          <p:spTgt spid="8724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41591"/>
            <a:ext cx="8229600" cy="1143000"/>
          </a:xfrm>
        </p:spPr>
        <p:txBody>
          <a:bodyPr/>
          <a:lstStyle/>
          <a:p>
            <a:r>
              <a:rPr lang="zh-CN" altLang="en-US" b="1" dirty="0" smtClean="0">
                <a:solidFill>
                  <a:schemeClr val="accent1"/>
                </a:solidFill>
                <a:latin typeface="Arial Black" pitchFamily="34" charset="0"/>
                <a:ea typeface="微软雅黑" pitchFamily="34" charset="-122"/>
              </a:rPr>
              <a:t>补  充</a:t>
            </a:r>
            <a:endParaRPr lang="zh-CN" alt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4051935" y="4380547"/>
            <a:ext cx="5092065" cy="2477453"/>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3383280" y="0"/>
            <a:ext cx="5760720" cy="4397693"/>
          </a:xfrm>
          <a:prstGeom prst="rect">
            <a:avLst/>
          </a:prstGeom>
          <a:noFill/>
          <a:ln w="9525">
            <a:noFill/>
            <a:miter lim="800000"/>
            <a:headEnd/>
            <a:tailEnd/>
          </a:ln>
          <a:effectLst/>
        </p:spPr>
      </p:pic>
      <p:sp>
        <p:nvSpPr>
          <p:cNvPr id="7" name="标题 1"/>
          <p:cNvSpPr>
            <a:spLocks noGrp="1"/>
          </p:cNvSpPr>
          <p:nvPr>
            <p:ph type="title"/>
          </p:nvPr>
        </p:nvSpPr>
        <p:spPr>
          <a:xfrm>
            <a:off x="263466" y="5426119"/>
            <a:ext cx="3578274" cy="485765"/>
          </a:xfrm>
        </p:spPr>
        <p:txBody>
          <a:bodyPr>
            <a:normAutofit/>
          </a:bodyPr>
          <a:lstStyle/>
          <a:p>
            <a:r>
              <a:rPr lang="zh-CN" altLang="en-US" sz="2400" dirty="0" smtClean="0"/>
              <a:t>页表项示例</a:t>
            </a:r>
            <a:endParaRPr lang="zh-CN" altLang="en-US" sz="2400" dirty="0"/>
          </a:p>
        </p:txBody>
      </p:sp>
      <p:sp>
        <p:nvSpPr>
          <p:cNvPr id="8" name="标题 1"/>
          <p:cNvSpPr txBox="1">
            <a:spLocks/>
          </p:cNvSpPr>
          <p:nvPr/>
        </p:nvSpPr>
        <p:spPr>
          <a:xfrm>
            <a:off x="263466" y="1738306"/>
            <a:ext cx="3578274" cy="48576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400" b="0" i="0" u="none" strike="noStrike" kern="1200" cap="none" spc="0" normalizeH="0" baseline="0" noProof="0" dirty="0" smtClean="0">
                <a:ln>
                  <a:noFill/>
                </a:ln>
                <a:solidFill>
                  <a:schemeClr val="tx1"/>
                </a:solidFill>
                <a:effectLst/>
                <a:uLnTx/>
                <a:uFillTx/>
                <a:latin typeface="+mj-lt"/>
                <a:ea typeface="+mj-ea"/>
                <a:cs typeface="+mj-cs"/>
              </a:rPr>
              <a:t>页表</a:t>
            </a:r>
            <a:endParaRPr kumimoji="0" lang="zh-CN" altLang="en-US"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193675" y="71438"/>
            <a:ext cx="8807450" cy="528637"/>
          </a:xfrm>
        </p:spPr>
        <p:txBody>
          <a:bodyPr>
            <a:normAutofit fontScale="90000"/>
          </a:bodyPr>
          <a:lstStyle/>
          <a:p>
            <a:r>
              <a:rPr lang="en-US" altLang="zh-CN">
                <a:ea typeface="宋体" pitchFamily="2" charset="-122"/>
              </a:rPr>
              <a:t>Virtual Memory of a Linux Process</a:t>
            </a:r>
            <a:endParaRPr lang="zh-CN" altLang="en-US">
              <a:ea typeface="宋体" pitchFamily="2" charset="-122"/>
            </a:endParaRPr>
          </a:p>
        </p:txBody>
      </p:sp>
      <p:sp>
        <p:nvSpPr>
          <p:cNvPr id="4" name="Rectangle 379"/>
          <p:cNvSpPr>
            <a:spLocks noChangeAspect="1" noChangeArrowheads="1"/>
          </p:cNvSpPr>
          <p:nvPr/>
        </p:nvSpPr>
        <p:spPr bwMode="auto">
          <a:xfrm>
            <a:off x="3452813" y="2662238"/>
            <a:ext cx="3236912" cy="523875"/>
          </a:xfrm>
          <a:prstGeom prst="rect">
            <a:avLst/>
          </a:prstGeom>
          <a:solidFill>
            <a:srgbClr val="F6D2D2"/>
          </a:solidFill>
          <a:ln w="12700">
            <a:solidFill>
              <a:schemeClr val="tx1"/>
            </a:solidFill>
            <a:miter lim="800000"/>
            <a:headEnd/>
            <a:tailEnd/>
          </a:ln>
          <a:effectLst/>
        </p:spPr>
        <p:txBody>
          <a:bodyPr wrap="none" anchor="ctr"/>
          <a:lstStyle/>
          <a:p>
            <a:pPr algn="ctr"/>
            <a:r>
              <a:rPr lang="en-US" altLang="zh-CN" b="1">
                <a:latin typeface="Arial Black" pitchFamily="34" charset="0"/>
                <a:ea typeface="宋体" pitchFamily="2" charset="-122"/>
              </a:rPr>
              <a:t>Kernel code and data</a:t>
            </a:r>
          </a:p>
        </p:txBody>
      </p:sp>
      <p:sp>
        <p:nvSpPr>
          <p:cNvPr id="5" name="Rectangle 380"/>
          <p:cNvSpPr>
            <a:spLocks noChangeAspect="1" noChangeArrowheads="1"/>
          </p:cNvSpPr>
          <p:nvPr/>
        </p:nvSpPr>
        <p:spPr bwMode="auto">
          <a:xfrm>
            <a:off x="3452813" y="4011613"/>
            <a:ext cx="3236912" cy="455612"/>
          </a:xfrm>
          <a:prstGeom prst="rect">
            <a:avLst/>
          </a:prstGeom>
          <a:solidFill>
            <a:srgbClr val="DBF2DA"/>
          </a:solidFill>
          <a:ln w="12700">
            <a:solidFill>
              <a:schemeClr val="tx1"/>
            </a:solidFill>
            <a:miter lim="800000"/>
            <a:headEnd/>
            <a:tailEnd/>
          </a:ln>
          <a:effectLst/>
        </p:spPr>
        <p:txBody>
          <a:bodyPr wrap="none" anchor="ctr"/>
          <a:lstStyle/>
          <a:p>
            <a:pPr algn="ctr"/>
            <a:r>
              <a:rPr lang="en-US" altLang="zh-CN" b="1">
                <a:latin typeface="Arial Black" pitchFamily="34" charset="0"/>
                <a:ea typeface="宋体" pitchFamily="2" charset="-122"/>
              </a:rPr>
              <a:t>Memory mapped region </a:t>
            </a:r>
          </a:p>
          <a:p>
            <a:pPr algn="ctr"/>
            <a:r>
              <a:rPr lang="en-US" altLang="zh-CN" b="1">
                <a:latin typeface="Arial Black" pitchFamily="34" charset="0"/>
                <a:ea typeface="宋体" pitchFamily="2" charset="-122"/>
              </a:rPr>
              <a:t>for shared libraries</a:t>
            </a:r>
          </a:p>
        </p:txBody>
      </p:sp>
      <p:sp>
        <p:nvSpPr>
          <p:cNvPr id="6" name="Rectangle 381"/>
          <p:cNvSpPr>
            <a:spLocks noChangeAspect="1" noChangeArrowheads="1"/>
          </p:cNvSpPr>
          <p:nvPr/>
        </p:nvSpPr>
        <p:spPr bwMode="auto">
          <a:xfrm>
            <a:off x="3452813" y="4464050"/>
            <a:ext cx="3236912" cy="492125"/>
          </a:xfrm>
          <a:prstGeom prst="rect">
            <a:avLst/>
          </a:prstGeom>
          <a:solidFill>
            <a:srgbClr val="C0C0C0"/>
          </a:solidFill>
          <a:ln w="12700">
            <a:solidFill>
              <a:schemeClr val="tx1"/>
            </a:solidFill>
            <a:miter lim="800000"/>
            <a:headEnd/>
            <a:tailEnd/>
          </a:ln>
          <a:effectLst/>
        </p:spPr>
        <p:txBody>
          <a:bodyPr wrap="none" anchor="ctr"/>
          <a:lstStyle/>
          <a:p>
            <a:pPr>
              <a:defRPr/>
            </a:pPr>
            <a:endParaRPr lang="en-US" sz="1400" b="1">
              <a:latin typeface="+mn-lt"/>
            </a:endParaRPr>
          </a:p>
        </p:txBody>
      </p:sp>
      <p:sp>
        <p:nvSpPr>
          <p:cNvPr id="7" name="Rectangle 382"/>
          <p:cNvSpPr>
            <a:spLocks noChangeAspect="1" noChangeArrowheads="1"/>
          </p:cNvSpPr>
          <p:nvPr/>
        </p:nvSpPr>
        <p:spPr bwMode="auto">
          <a:xfrm>
            <a:off x="3452813" y="4959350"/>
            <a:ext cx="3236912" cy="454025"/>
          </a:xfrm>
          <a:prstGeom prst="rect">
            <a:avLst/>
          </a:prstGeom>
          <a:solidFill>
            <a:srgbClr val="DBF2DA"/>
          </a:solidFill>
          <a:ln w="12700">
            <a:solidFill>
              <a:schemeClr val="tx1"/>
            </a:solidFill>
            <a:miter lim="800000"/>
            <a:headEnd/>
            <a:tailEnd/>
          </a:ln>
          <a:effectLst/>
        </p:spPr>
        <p:txBody>
          <a:bodyPr wrap="none" anchor="ctr"/>
          <a:lstStyle/>
          <a:p>
            <a:pPr algn="ctr"/>
            <a:r>
              <a:rPr lang="en-US" altLang="zh-CN" b="1">
                <a:latin typeface="Arial Black" pitchFamily="34" charset="0"/>
                <a:ea typeface="宋体" pitchFamily="2" charset="-122"/>
              </a:rPr>
              <a:t>Runtime heap (malloc)</a:t>
            </a:r>
          </a:p>
        </p:txBody>
      </p:sp>
      <p:sp>
        <p:nvSpPr>
          <p:cNvPr id="8" name="Rectangle 383"/>
          <p:cNvSpPr>
            <a:spLocks noChangeAspect="1" noChangeArrowheads="1"/>
          </p:cNvSpPr>
          <p:nvPr/>
        </p:nvSpPr>
        <p:spPr bwMode="auto">
          <a:xfrm>
            <a:off x="3452813" y="3394075"/>
            <a:ext cx="3236912" cy="615950"/>
          </a:xfrm>
          <a:prstGeom prst="rect">
            <a:avLst/>
          </a:prstGeom>
          <a:solidFill>
            <a:srgbClr val="C0C0C0"/>
          </a:solidFill>
          <a:ln w="12700">
            <a:solidFill>
              <a:schemeClr val="tx1"/>
            </a:solidFill>
            <a:miter lim="800000"/>
            <a:headEnd/>
            <a:tailEnd/>
          </a:ln>
          <a:effectLst/>
        </p:spPr>
        <p:txBody>
          <a:bodyPr wrap="none" anchor="ctr"/>
          <a:lstStyle/>
          <a:p>
            <a:pPr>
              <a:defRPr/>
            </a:pPr>
            <a:endParaRPr lang="en-US" sz="1400" b="1">
              <a:latin typeface="+mn-lt"/>
            </a:endParaRPr>
          </a:p>
        </p:txBody>
      </p:sp>
      <p:sp>
        <p:nvSpPr>
          <p:cNvPr id="9" name="Rectangle 384"/>
          <p:cNvSpPr>
            <a:spLocks noChangeAspect="1" noChangeArrowheads="1"/>
          </p:cNvSpPr>
          <p:nvPr/>
        </p:nvSpPr>
        <p:spPr bwMode="auto">
          <a:xfrm>
            <a:off x="3452813" y="5921375"/>
            <a:ext cx="3236912" cy="269875"/>
          </a:xfrm>
          <a:prstGeom prst="rect">
            <a:avLst/>
          </a:prstGeom>
          <a:solidFill>
            <a:srgbClr val="F6F5BD"/>
          </a:solidFill>
          <a:ln w="12700">
            <a:solidFill>
              <a:schemeClr val="tx1"/>
            </a:solidFill>
            <a:miter lim="800000"/>
            <a:headEnd/>
            <a:tailEnd/>
          </a:ln>
          <a:effectLst/>
        </p:spPr>
        <p:txBody>
          <a:bodyPr wrap="none" anchor="ctr"/>
          <a:lstStyle/>
          <a:p>
            <a:pPr algn="ctr"/>
            <a:r>
              <a:rPr lang="en-US" altLang="zh-CN" b="1">
                <a:latin typeface="Arial Black" pitchFamily="34" charset="0"/>
                <a:ea typeface="宋体" pitchFamily="2" charset="-122"/>
              </a:rPr>
              <a:t>Program text (.text)</a:t>
            </a:r>
          </a:p>
        </p:txBody>
      </p:sp>
      <p:sp>
        <p:nvSpPr>
          <p:cNvPr id="10" name="Rectangle 385"/>
          <p:cNvSpPr>
            <a:spLocks noChangeAspect="1" noChangeArrowheads="1"/>
          </p:cNvSpPr>
          <p:nvPr/>
        </p:nvSpPr>
        <p:spPr bwMode="auto">
          <a:xfrm>
            <a:off x="3452813" y="5662613"/>
            <a:ext cx="3236912" cy="269875"/>
          </a:xfrm>
          <a:prstGeom prst="rect">
            <a:avLst/>
          </a:prstGeom>
          <a:solidFill>
            <a:srgbClr val="DEDFF5"/>
          </a:solidFill>
          <a:ln w="12700">
            <a:solidFill>
              <a:schemeClr val="tx1"/>
            </a:solidFill>
            <a:miter lim="800000"/>
            <a:headEnd/>
            <a:tailEnd/>
          </a:ln>
          <a:effectLst/>
        </p:spPr>
        <p:txBody>
          <a:bodyPr wrap="none" anchor="ctr"/>
          <a:lstStyle/>
          <a:p>
            <a:pPr algn="ctr"/>
            <a:r>
              <a:rPr lang="en-US" altLang="zh-CN" b="1">
                <a:latin typeface="Arial Black" pitchFamily="34" charset="0"/>
                <a:ea typeface="宋体" pitchFamily="2" charset="-122"/>
              </a:rPr>
              <a:t>Initialized data (.data)</a:t>
            </a:r>
          </a:p>
        </p:txBody>
      </p:sp>
      <p:sp>
        <p:nvSpPr>
          <p:cNvPr id="11" name="Rectangle 386"/>
          <p:cNvSpPr>
            <a:spLocks noChangeAspect="1" noChangeArrowheads="1"/>
          </p:cNvSpPr>
          <p:nvPr/>
        </p:nvSpPr>
        <p:spPr bwMode="auto">
          <a:xfrm>
            <a:off x="3452813" y="5403850"/>
            <a:ext cx="3236912" cy="268288"/>
          </a:xfrm>
          <a:prstGeom prst="rect">
            <a:avLst/>
          </a:prstGeom>
          <a:solidFill>
            <a:srgbClr val="DEDFF5"/>
          </a:solidFill>
          <a:ln w="12700">
            <a:solidFill>
              <a:schemeClr val="tx1"/>
            </a:solidFill>
            <a:miter lim="800000"/>
            <a:headEnd/>
            <a:tailEnd/>
          </a:ln>
          <a:effectLst/>
        </p:spPr>
        <p:txBody>
          <a:bodyPr wrap="none" anchor="ctr"/>
          <a:lstStyle/>
          <a:p>
            <a:pPr algn="ctr"/>
            <a:r>
              <a:rPr lang="en-US" altLang="zh-CN" b="1" dirty="0">
                <a:latin typeface="Arial Black" pitchFamily="34" charset="0"/>
                <a:ea typeface="宋体" pitchFamily="2" charset="-122"/>
              </a:rPr>
              <a:t>Uninitialized data (.</a:t>
            </a:r>
            <a:r>
              <a:rPr lang="en-US" altLang="zh-CN" b="1" dirty="0" err="1">
                <a:latin typeface="Arial Black" pitchFamily="34" charset="0"/>
                <a:ea typeface="宋体" pitchFamily="2" charset="-122"/>
              </a:rPr>
              <a:t>bss</a:t>
            </a:r>
            <a:r>
              <a:rPr lang="en-US" altLang="zh-CN" b="1" dirty="0">
                <a:latin typeface="Arial Black" pitchFamily="34" charset="0"/>
                <a:ea typeface="宋体" pitchFamily="2" charset="-122"/>
              </a:rPr>
              <a:t>)</a:t>
            </a:r>
          </a:p>
        </p:txBody>
      </p:sp>
      <p:sp>
        <p:nvSpPr>
          <p:cNvPr id="12" name="Line 387"/>
          <p:cNvSpPr>
            <a:spLocks noChangeAspect="1" noChangeShapeType="1"/>
          </p:cNvSpPr>
          <p:nvPr/>
        </p:nvSpPr>
        <p:spPr bwMode="auto">
          <a:xfrm flipV="1">
            <a:off x="4979988" y="4711700"/>
            <a:ext cx="0" cy="239713"/>
          </a:xfrm>
          <a:prstGeom prst="line">
            <a:avLst/>
          </a:prstGeom>
          <a:noFill/>
          <a:ln w="38100">
            <a:solidFill>
              <a:schemeClr val="tx1"/>
            </a:solidFill>
            <a:round/>
            <a:headEnd/>
            <a:tailEnd type="triangle" w="med" len="med"/>
          </a:ln>
          <a:effectLst/>
        </p:spPr>
        <p:txBody>
          <a:bodyPr wrap="none" anchor="ctr"/>
          <a:lstStyle/>
          <a:p>
            <a:pPr>
              <a:defRPr/>
            </a:pPr>
            <a:endParaRPr lang="en-US" sz="2400" b="1">
              <a:latin typeface="+mn-lt"/>
            </a:endParaRPr>
          </a:p>
        </p:txBody>
      </p:sp>
      <p:sp>
        <p:nvSpPr>
          <p:cNvPr id="13" name="Rectangle 388"/>
          <p:cNvSpPr>
            <a:spLocks noChangeAspect="1" noChangeArrowheads="1"/>
          </p:cNvSpPr>
          <p:nvPr/>
        </p:nvSpPr>
        <p:spPr bwMode="auto">
          <a:xfrm>
            <a:off x="3452813" y="3165475"/>
            <a:ext cx="3236912" cy="325438"/>
          </a:xfrm>
          <a:prstGeom prst="rect">
            <a:avLst/>
          </a:prstGeom>
          <a:solidFill>
            <a:srgbClr val="DBF2DA"/>
          </a:solidFill>
          <a:ln w="12700">
            <a:solidFill>
              <a:schemeClr val="tx1"/>
            </a:solidFill>
            <a:miter lim="800000"/>
            <a:headEnd/>
            <a:tailEnd/>
          </a:ln>
          <a:effectLst/>
        </p:spPr>
        <p:txBody>
          <a:bodyPr wrap="none" anchor="ctr"/>
          <a:lstStyle/>
          <a:p>
            <a:pPr algn="ctr"/>
            <a:r>
              <a:rPr lang="en-US" altLang="zh-CN" b="1">
                <a:latin typeface="Arial Black" pitchFamily="34" charset="0"/>
                <a:ea typeface="宋体" pitchFamily="2" charset="-122"/>
              </a:rPr>
              <a:t>User stack</a:t>
            </a:r>
          </a:p>
        </p:txBody>
      </p:sp>
      <p:sp>
        <p:nvSpPr>
          <p:cNvPr id="15" name="Line 390"/>
          <p:cNvSpPr>
            <a:spLocks noChangeAspect="1" noChangeShapeType="1"/>
          </p:cNvSpPr>
          <p:nvPr/>
        </p:nvSpPr>
        <p:spPr bwMode="auto">
          <a:xfrm>
            <a:off x="5010150" y="3490913"/>
            <a:ext cx="0" cy="239712"/>
          </a:xfrm>
          <a:prstGeom prst="line">
            <a:avLst/>
          </a:prstGeom>
          <a:noFill/>
          <a:ln w="38100">
            <a:solidFill>
              <a:schemeClr val="tx1"/>
            </a:solidFill>
            <a:round/>
            <a:headEnd/>
            <a:tailEnd type="triangle" w="med" len="med"/>
          </a:ln>
          <a:effectLst/>
        </p:spPr>
        <p:txBody>
          <a:bodyPr wrap="none" anchor="ctr"/>
          <a:lstStyle/>
          <a:p>
            <a:pPr>
              <a:defRPr/>
            </a:pPr>
            <a:endParaRPr lang="en-US" sz="2400" b="1">
              <a:latin typeface="+mn-lt"/>
            </a:endParaRPr>
          </a:p>
        </p:txBody>
      </p:sp>
      <p:sp>
        <p:nvSpPr>
          <p:cNvPr id="16" name="Rectangle 391"/>
          <p:cNvSpPr>
            <a:spLocks noChangeAspect="1" noChangeArrowheads="1"/>
          </p:cNvSpPr>
          <p:nvPr/>
        </p:nvSpPr>
        <p:spPr bwMode="auto">
          <a:xfrm>
            <a:off x="3452813" y="6180138"/>
            <a:ext cx="3236912" cy="269875"/>
          </a:xfrm>
          <a:prstGeom prst="rect">
            <a:avLst/>
          </a:prstGeom>
          <a:solidFill>
            <a:srgbClr val="C0C0C0"/>
          </a:solidFill>
          <a:ln w="12700">
            <a:solidFill>
              <a:schemeClr val="tx1"/>
            </a:solidFill>
            <a:miter lim="800000"/>
            <a:headEnd/>
            <a:tailEnd/>
          </a:ln>
          <a:effectLst/>
        </p:spPr>
        <p:txBody>
          <a:bodyPr wrap="none" anchor="ctr"/>
          <a:lstStyle/>
          <a:p>
            <a:pPr>
              <a:defRPr/>
            </a:pPr>
            <a:endParaRPr lang="en-US" sz="1400" b="1">
              <a:latin typeface="+mn-lt"/>
            </a:endParaRPr>
          </a:p>
        </p:txBody>
      </p:sp>
      <p:sp>
        <p:nvSpPr>
          <p:cNvPr id="17" name="Text Box 392"/>
          <p:cNvSpPr txBox="1">
            <a:spLocks noChangeAspect="1" noChangeArrowheads="1"/>
          </p:cNvSpPr>
          <p:nvPr/>
        </p:nvSpPr>
        <p:spPr bwMode="auto">
          <a:xfrm>
            <a:off x="3146425" y="6273800"/>
            <a:ext cx="303213" cy="304800"/>
          </a:xfrm>
          <a:prstGeom prst="rect">
            <a:avLst/>
          </a:prstGeom>
          <a:noFill/>
          <a:ln w="25400">
            <a:noFill/>
            <a:miter lim="800000"/>
            <a:headEnd/>
            <a:tailEnd/>
          </a:ln>
          <a:effectLst/>
        </p:spPr>
        <p:txBody>
          <a:bodyPr wrap="none">
            <a:spAutoFit/>
          </a:bodyPr>
          <a:lstStyle/>
          <a:p>
            <a:r>
              <a:rPr lang="en-US" altLang="zh-CN" sz="1400" b="1">
                <a:latin typeface="Arial Black" pitchFamily="34" charset="0"/>
                <a:ea typeface="宋体" pitchFamily="2" charset="-122"/>
              </a:rPr>
              <a:t>0</a:t>
            </a:r>
          </a:p>
        </p:txBody>
      </p:sp>
      <p:sp>
        <p:nvSpPr>
          <p:cNvPr id="18" name="Text Box 393"/>
          <p:cNvSpPr txBox="1">
            <a:spLocks noChangeAspect="1" noChangeArrowheads="1"/>
          </p:cNvSpPr>
          <p:nvPr/>
        </p:nvSpPr>
        <p:spPr bwMode="auto">
          <a:xfrm>
            <a:off x="2128838" y="3306763"/>
            <a:ext cx="806450" cy="366712"/>
          </a:xfrm>
          <a:prstGeom prst="rect">
            <a:avLst/>
          </a:prstGeom>
          <a:noFill/>
          <a:ln w="25400">
            <a:noFill/>
            <a:miter lim="800000"/>
            <a:headEnd/>
            <a:tailEnd/>
          </a:ln>
          <a:effectLst/>
        </p:spPr>
        <p:txBody>
          <a:bodyPr wrap="none">
            <a:spAutoFit/>
          </a:bodyPr>
          <a:lstStyle/>
          <a:p>
            <a:r>
              <a:rPr lang="en-US" altLang="zh-CN" sz="1400" b="1">
                <a:latin typeface="Arial Black" pitchFamily="34" charset="0"/>
                <a:ea typeface="宋体" pitchFamily="2" charset="-122"/>
              </a:rPr>
              <a:t>%</a:t>
            </a:r>
            <a:r>
              <a:rPr lang="en-US" altLang="zh-CN" sz="1800" b="1">
                <a:latin typeface="Arial Black" pitchFamily="34" charset="0"/>
                <a:ea typeface="宋体" pitchFamily="2" charset="-122"/>
                <a:cs typeface="Courier New" pitchFamily="49" charset="0"/>
              </a:rPr>
              <a:t>esp</a:t>
            </a:r>
          </a:p>
        </p:txBody>
      </p:sp>
      <p:sp>
        <p:nvSpPr>
          <p:cNvPr id="19" name="Line 394"/>
          <p:cNvSpPr>
            <a:spLocks noChangeAspect="1" noChangeShapeType="1"/>
          </p:cNvSpPr>
          <p:nvPr/>
        </p:nvSpPr>
        <p:spPr bwMode="auto">
          <a:xfrm>
            <a:off x="3068638" y="3494088"/>
            <a:ext cx="384175" cy="1587"/>
          </a:xfrm>
          <a:prstGeom prst="line">
            <a:avLst/>
          </a:prstGeom>
          <a:noFill/>
          <a:ln w="25400">
            <a:solidFill>
              <a:schemeClr val="tx1"/>
            </a:solidFill>
            <a:round/>
            <a:headEnd/>
            <a:tailEnd type="triangle" w="med" len="med"/>
          </a:ln>
          <a:effectLst/>
        </p:spPr>
        <p:txBody>
          <a:bodyPr wrap="none" anchor="ctr"/>
          <a:lstStyle/>
          <a:p>
            <a:pPr>
              <a:defRPr/>
            </a:pPr>
            <a:endParaRPr lang="en-US" sz="2400" b="1">
              <a:latin typeface="+mn-lt"/>
            </a:endParaRPr>
          </a:p>
        </p:txBody>
      </p:sp>
      <p:sp>
        <p:nvSpPr>
          <p:cNvPr id="20" name="Text Box 395"/>
          <p:cNvSpPr txBox="1">
            <a:spLocks noChangeAspect="1" noChangeArrowheads="1"/>
          </p:cNvSpPr>
          <p:nvPr/>
        </p:nvSpPr>
        <p:spPr bwMode="auto">
          <a:xfrm>
            <a:off x="7192963" y="4418013"/>
            <a:ext cx="1550987" cy="915987"/>
          </a:xfrm>
          <a:prstGeom prst="rect">
            <a:avLst/>
          </a:prstGeom>
          <a:noFill/>
          <a:ln w="25400">
            <a:noFill/>
            <a:miter lim="800000"/>
            <a:headEnd/>
            <a:tailEnd/>
          </a:ln>
        </p:spPr>
        <p:txBody>
          <a:bodyPr>
            <a:spAutoFit/>
          </a:bodyPr>
          <a:lstStyle/>
          <a:p>
            <a:r>
              <a:rPr lang="en-US" altLang="zh-CN" sz="1800" b="1" i="1">
                <a:latin typeface="Arial Black" pitchFamily="34" charset="0"/>
                <a:ea typeface="宋体" pitchFamily="2" charset="-122"/>
              </a:rPr>
              <a:t>Process</a:t>
            </a:r>
          </a:p>
          <a:p>
            <a:r>
              <a:rPr lang="en-US" altLang="zh-CN" sz="1800" b="1" i="1">
                <a:latin typeface="Arial Black" pitchFamily="34" charset="0"/>
                <a:ea typeface="宋体" pitchFamily="2" charset="-122"/>
              </a:rPr>
              <a:t>virtual</a:t>
            </a:r>
          </a:p>
          <a:p>
            <a:r>
              <a:rPr lang="en-US" altLang="zh-CN" sz="1800" b="1" i="1">
                <a:latin typeface="Arial Black" pitchFamily="34" charset="0"/>
                <a:ea typeface="宋体" pitchFamily="2" charset="-122"/>
              </a:rPr>
              <a:t>memory</a:t>
            </a:r>
          </a:p>
        </p:txBody>
      </p:sp>
      <p:sp>
        <p:nvSpPr>
          <p:cNvPr id="684053" name="Text Box 397"/>
          <p:cNvSpPr txBox="1">
            <a:spLocks noChangeAspect="1" noChangeArrowheads="1"/>
          </p:cNvSpPr>
          <p:nvPr/>
        </p:nvSpPr>
        <p:spPr bwMode="auto">
          <a:xfrm>
            <a:off x="2311400" y="4721225"/>
            <a:ext cx="590550" cy="366713"/>
          </a:xfrm>
          <a:prstGeom prst="rect">
            <a:avLst/>
          </a:prstGeom>
          <a:noFill/>
          <a:ln w="25400">
            <a:noFill/>
            <a:miter lim="800000"/>
            <a:headEnd/>
            <a:tailEnd/>
          </a:ln>
        </p:spPr>
        <p:txBody>
          <a:bodyPr wrap="none">
            <a:spAutoFit/>
          </a:bodyPr>
          <a:lstStyle/>
          <a:p>
            <a:r>
              <a:rPr lang="en-US" altLang="zh-CN" sz="1800" b="1">
                <a:latin typeface="Arial Black" pitchFamily="34" charset="0"/>
                <a:ea typeface="宋体" pitchFamily="2" charset="-122"/>
                <a:cs typeface="Courier New" pitchFamily="49" charset="0"/>
              </a:rPr>
              <a:t>brk</a:t>
            </a:r>
          </a:p>
        </p:txBody>
      </p:sp>
      <p:sp>
        <p:nvSpPr>
          <p:cNvPr id="22" name="Line 398"/>
          <p:cNvSpPr>
            <a:spLocks noChangeAspect="1" noChangeShapeType="1"/>
          </p:cNvSpPr>
          <p:nvPr/>
        </p:nvSpPr>
        <p:spPr bwMode="auto">
          <a:xfrm>
            <a:off x="3046413" y="4948238"/>
            <a:ext cx="385762" cy="0"/>
          </a:xfrm>
          <a:prstGeom prst="line">
            <a:avLst/>
          </a:prstGeom>
          <a:noFill/>
          <a:ln w="25400">
            <a:solidFill>
              <a:schemeClr val="tx1"/>
            </a:solidFill>
            <a:round/>
            <a:headEnd/>
            <a:tailEnd type="triangle" w="med" len="med"/>
          </a:ln>
          <a:effectLst/>
        </p:spPr>
        <p:txBody>
          <a:bodyPr wrap="none" anchor="ctr"/>
          <a:lstStyle/>
          <a:p>
            <a:pPr>
              <a:defRPr/>
            </a:pPr>
            <a:endParaRPr lang="en-US" sz="2400" b="1">
              <a:latin typeface="+mn-lt"/>
            </a:endParaRPr>
          </a:p>
        </p:txBody>
      </p:sp>
      <p:sp>
        <p:nvSpPr>
          <p:cNvPr id="23" name="Rectangle 400"/>
          <p:cNvSpPr>
            <a:spLocks noChangeAspect="1" noChangeArrowheads="1"/>
          </p:cNvSpPr>
          <p:nvPr/>
        </p:nvSpPr>
        <p:spPr bwMode="auto">
          <a:xfrm>
            <a:off x="3452813" y="2265363"/>
            <a:ext cx="3236912" cy="400050"/>
          </a:xfrm>
          <a:prstGeom prst="rect">
            <a:avLst/>
          </a:prstGeom>
          <a:solidFill>
            <a:srgbClr val="F6D2D2"/>
          </a:solidFill>
          <a:ln w="12700">
            <a:solidFill>
              <a:schemeClr val="tx1"/>
            </a:solidFill>
            <a:miter lim="800000"/>
            <a:headEnd/>
            <a:tailEnd/>
          </a:ln>
          <a:effectLst/>
        </p:spPr>
        <p:txBody>
          <a:bodyPr wrap="none" anchor="ctr"/>
          <a:lstStyle/>
          <a:p>
            <a:pPr algn="ctr"/>
            <a:r>
              <a:rPr lang="en-US" altLang="zh-CN" b="1">
                <a:latin typeface="Arial Black" pitchFamily="34" charset="0"/>
                <a:ea typeface="宋体" pitchFamily="2" charset="-122"/>
              </a:rPr>
              <a:t>Physical memory</a:t>
            </a:r>
          </a:p>
        </p:txBody>
      </p:sp>
      <p:sp>
        <p:nvSpPr>
          <p:cNvPr id="24" name="AutoShape 401"/>
          <p:cNvSpPr>
            <a:spLocks/>
          </p:cNvSpPr>
          <p:nvPr/>
        </p:nvSpPr>
        <p:spPr bwMode="auto">
          <a:xfrm flipH="1">
            <a:off x="3092450" y="2265363"/>
            <a:ext cx="223838" cy="879475"/>
          </a:xfrm>
          <a:prstGeom prst="rightBrace">
            <a:avLst>
              <a:gd name="adj1" fmla="val 55438"/>
              <a:gd name="adj2" fmla="val 50000"/>
            </a:avLst>
          </a:prstGeom>
          <a:noFill/>
          <a:ln w="9525">
            <a:solidFill>
              <a:srgbClr val="000000"/>
            </a:solidFill>
            <a:round/>
            <a:headEnd/>
            <a:tailEnd/>
          </a:ln>
          <a:effectLst/>
        </p:spPr>
        <p:txBody>
          <a:bodyPr wrap="none" lIns="90487" tIns="44450" rIns="90487" bIns="44450" anchor="ctr"/>
          <a:lstStyle/>
          <a:p>
            <a:pPr>
              <a:defRPr/>
            </a:pPr>
            <a:endParaRPr lang="en-US" sz="2400" b="1">
              <a:latin typeface="+mn-lt"/>
            </a:endParaRPr>
          </a:p>
        </p:txBody>
      </p:sp>
      <p:sp>
        <p:nvSpPr>
          <p:cNvPr id="25" name="Text Box 402"/>
          <p:cNvSpPr txBox="1">
            <a:spLocks noChangeArrowheads="1"/>
          </p:cNvSpPr>
          <p:nvPr/>
        </p:nvSpPr>
        <p:spPr bwMode="auto">
          <a:xfrm>
            <a:off x="677863" y="2347913"/>
            <a:ext cx="2363787" cy="584200"/>
          </a:xfrm>
          <a:prstGeom prst="rect">
            <a:avLst/>
          </a:prstGeom>
          <a:noFill/>
          <a:ln w="9525">
            <a:noFill/>
            <a:miter lim="800000"/>
            <a:headEnd/>
            <a:tailEnd/>
          </a:ln>
          <a:effectLst/>
        </p:spPr>
        <p:txBody>
          <a:bodyPr lIns="90487" tIns="44450" rIns="90487" bIns="44450">
            <a:spAutoFit/>
          </a:bodyPr>
          <a:lstStyle/>
          <a:p>
            <a:pPr algn="r">
              <a:lnSpc>
                <a:spcPct val="90000"/>
              </a:lnSpc>
              <a:spcBef>
                <a:spcPct val="30000"/>
              </a:spcBef>
            </a:pPr>
            <a:r>
              <a:rPr lang="en-US" altLang="zh-CN" sz="1800" b="1" i="1">
                <a:solidFill>
                  <a:schemeClr val="tx2"/>
                </a:solidFill>
                <a:latin typeface="Arial Black" pitchFamily="34" charset="0"/>
                <a:ea typeface="宋体" pitchFamily="2" charset="-122"/>
              </a:rPr>
              <a:t>Identical  for each process</a:t>
            </a:r>
          </a:p>
        </p:txBody>
      </p:sp>
      <p:sp>
        <p:nvSpPr>
          <p:cNvPr id="26" name="Rectangle 403"/>
          <p:cNvSpPr>
            <a:spLocks noChangeAspect="1" noChangeArrowheads="1"/>
          </p:cNvSpPr>
          <p:nvPr/>
        </p:nvSpPr>
        <p:spPr bwMode="auto">
          <a:xfrm>
            <a:off x="3451225" y="942975"/>
            <a:ext cx="3232150" cy="1322388"/>
          </a:xfrm>
          <a:prstGeom prst="rect">
            <a:avLst/>
          </a:prstGeom>
          <a:solidFill>
            <a:srgbClr val="F6D2D2"/>
          </a:solidFill>
          <a:ln w="12700">
            <a:solidFill>
              <a:schemeClr val="tx1"/>
            </a:solidFill>
            <a:miter lim="800000"/>
            <a:headEnd/>
            <a:tailEnd/>
          </a:ln>
          <a:effectLst/>
        </p:spPr>
        <p:txBody>
          <a:bodyPr anchor="ctr"/>
          <a:lstStyle/>
          <a:p>
            <a:pPr algn="ctr"/>
            <a:r>
              <a:rPr lang="en-US" altLang="zh-CN" b="1">
                <a:latin typeface="Arial Black" pitchFamily="34" charset="0"/>
                <a:ea typeface="宋体" pitchFamily="2" charset="-122"/>
              </a:rPr>
              <a:t>Process-specific data</a:t>
            </a:r>
          </a:p>
          <a:p>
            <a:pPr algn="ctr"/>
            <a:r>
              <a:rPr lang="en-US" altLang="zh-CN" b="1">
                <a:latin typeface="Arial Black" pitchFamily="34" charset="0"/>
                <a:ea typeface="宋体" pitchFamily="2" charset="-122"/>
              </a:rPr>
              <a:t> structs  (ptables,</a:t>
            </a:r>
          </a:p>
          <a:p>
            <a:pPr algn="ctr"/>
            <a:r>
              <a:rPr lang="en-US" altLang="zh-CN" b="1">
                <a:latin typeface="Arial Black" pitchFamily="34" charset="0"/>
                <a:ea typeface="宋体" pitchFamily="2" charset="-122"/>
              </a:rPr>
              <a:t>task and mm structs, kernel stack)</a:t>
            </a:r>
          </a:p>
        </p:txBody>
      </p:sp>
      <p:sp>
        <p:nvSpPr>
          <p:cNvPr id="27" name="Text Box 405"/>
          <p:cNvSpPr txBox="1">
            <a:spLocks noChangeAspect="1" noChangeArrowheads="1"/>
          </p:cNvSpPr>
          <p:nvPr/>
        </p:nvSpPr>
        <p:spPr bwMode="auto">
          <a:xfrm>
            <a:off x="7250113" y="1673225"/>
            <a:ext cx="1346200" cy="915988"/>
          </a:xfrm>
          <a:prstGeom prst="rect">
            <a:avLst/>
          </a:prstGeom>
          <a:noFill/>
          <a:ln w="25400">
            <a:noFill/>
            <a:miter lim="800000"/>
            <a:headEnd/>
            <a:tailEnd/>
          </a:ln>
        </p:spPr>
        <p:txBody>
          <a:bodyPr>
            <a:spAutoFit/>
          </a:bodyPr>
          <a:lstStyle/>
          <a:p>
            <a:r>
              <a:rPr lang="en-US" altLang="zh-CN" sz="1800" b="1" i="1">
                <a:latin typeface="Arial Black" pitchFamily="34" charset="0"/>
                <a:ea typeface="宋体" pitchFamily="2" charset="-122"/>
              </a:rPr>
              <a:t>Kernel</a:t>
            </a:r>
          </a:p>
          <a:p>
            <a:r>
              <a:rPr lang="en-US" altLang="zh-CN" sz="1800" b="1" i="1">
                <a:latin typeface="Arial Black" pitchFamily="34" charset="0"/>
                <a:ea typeface="宋体" pitchFamily="2" charset="-122"/>
              </a:rPr>
              <a:t>virtual </a:t>
            </a:r>
          </a:p>
          <a:p>
            <a:r>
              <a:rPr lang="en-US" altLang="zh-CN" sz="1800" b="1" i="1">
                <a:latin typeface="Arial Black" pitchFamily="34" charset="0"/>
                <a:ea typeface="宋体" pitchFamily="2" charset="-122"/>
              </a:rPr>
              <a:t>memory</a:t>
            </a:r>
          </a:p>
        </p:txBody>
      </p:sp>
      <p:sp>
        <p:nvSpPr>
          <p:cNvPr id="28" name="AutoShape 421"/>
          <p:cNvSpPr>
            <a:spLocks/>
          </p:cNvSpPr>
          <p:nvPr/>
        </p:nvSpPr>
        <p:spPr bwMode="auto">
          <a:xfrm>
            <a:off x="6834188" y="3170238"/>
            <a:ext cx="284162" cy="3289300"/>
          </a:xfrm>
          <a:prstGeom prst="rightBrace">
            <a:avLst>
              <a:gd name="adj1" fmla="val 143889"/>
              <a:gd name="adj2" fmla="val 50000"/>
            </a:avLst>
          </a:prstGeom>
          <a:noFill/>
          <a:ln w="12700">
            <a:solidFill>
              <a:schemeClr val="tx1"/>
            </a:solidFill>
            <a:round/>
            <a:headEnd/>
            <a:tailEnd/>
          </a:ln>
          <a:effectLst/>
        </p:spPr>
        <p:txBody>
          <a:bodyPr wrap="none" anchor="ctr"/>
          <a:lstStyle/>
          <a:p>
            <a:pPr>
              <a:defRPr/>
            </a:pPr>
            <a:endParaRPr lang="en-US" sz="2400" b="1">
              <a:latin typeface="+mn-lt"/>
            </a:endParaRPr>
          </a:p>
        </p:txBody>
      </p:sp>
      <p:sp>
        <p:nvSpPr>
          <p:cNvPr id="29" name="AutoShape 422"/>
          <p:cNvSpPr>
            <a:spLocks/>
          </p:cNvSpPr>
          <p:nvPr/>
        </p:nvSpPr>
        <p:spPr bwMode="auto">
          <a:xfrm>
            <a:off x="6815138" y="1074738"/>
            <a:ext cx="320675" cy="2032000"/>
          </a:xfrm>
          <a:prstGeom prst="rightBrace">
            <a:avLst>
              <a:gd name="adj1" fmla="val 78431"/>
              <a:gd name="adj2" fmla="val 50000"/>
            </a:avLst>
          </a:prstGeom>
          <a:noFill/>
          <a:ln w="12700">
            <a:solidFill>
              <a:schemeClr val="tx1"/>
            </a:solidFill>
            <a:round/>
            <a:headEnd/>
            <a:tailEnd/>
          </a:ln>
          <a:effectLst/>
        </p:spPr>
        <p:txBody>
          <a:bodyPr wrap="none" anchor="ctr"/>
          <a:lstStyle/>
          <a:p>
            <a:pPr>
              <a:defRPr/>
            </a:pPr>
            <a:endParaRPr lang="en-US" sz="2400" b="1">
              <a:latin typeface="+mn-lt"/>
            </a:endParaRPr>
          </a:p>
        </p:txBody>
      </p:sp>
      <p:sp>
        <p:nvSpPr>
          <p:cNvPr id="684062" name="Text Box 424"/>
          <p:cNvSpPr txBox="1">
            <a:spLocks noChangeArrowheads="1"/>
          </p:cNvSpPr>
          <p:nvPr/>
        </p:nvSpPr>
        <p:spPr bwMode="auto">
          <a:xfrm>
            <a:off x="1241425" y="5829300"/>
            <a:ext cx="1806575" cy="536575"/>
          </a:xfrm>
          <a:prstGeom prst="rect">
            <a:avLst/>
          </a:prstGeom>
          <a:noFill/>
          <a:ln w="9525">
            <a:noFill/>
            <a:miter lim="800000"/>
            <a:headEnd/>
            <a:tailEnd/>
          </a:ln>
        </p:spPr>
        <p:txBody>
          <a:bodyPr wrap="none" lIns="90487" tIns="44450" rIns="90487" bIns="44450">
            <a:spAutoFit/>
          </a:bodyPr>
          <a:lstStyle/>
          <a:p>
            <a:pPr>
              <a:lnSpc>
                <a:spcPct val="90000"/>
              </a:lnSpc>
              <a:spcBef>
                <a:spcPct val="30000"/>
              </a:spcBef>
            </a:pPr>
            <a:r>
              <a:rPr lang="en-US" altLang="zh-CN" sz="1400" b="1">
                <a:solidFill>
                  <a:schemeClr val="tx2"/>
                </a:solidFill>
                <a:latin typeface="Arial Black" pitchFamily="34" charset="0"/>
                <a:ea typeface="宋体" pitchFamily="2" charset="-122"/>
                <a:cs typeface="Courier New" pitchFamily="49" charset="0"/>
              </a:rPr>
              <a:t>0x08048000 (32)</a:t>
            </a:r>
          </a:p>
          <a:p>
            <a:pPr>
              <a:lnSpc>
                <a:spcPct val="90000"/>
              </a:lnSpc>
              <a:spcBef>
                <a:spcPct val="30000"/>
              </a:spcBef>
            </a:pPr>
            <a:r>
              <a:rPr lang="en-US" altLang="zh-CN" sz="1400" b="1">
                <a:solidFill>
                  <a:schemeClr val="tx2"/>
                </a:solidFill>
                <a:latin typeface="Arial Black" pitchFamily="34" charset="0"/>
                <a:ea typeface="宋体" pitchFamily="2" charset="-122"/>
                <a:cs typeface="Courier New" pitchFamily="49" charset="0"/>
              </a:rPr>
              <a:t>0x40000000 (64)</a:t>
            </a:r>
          </a:p>
        </p:txBody>
      </p:sp>
      <p:sp>
        <p:nvSpPr>
          <p:cNvPr id="31" name="AutoShape 425"/>
          <p:cNvSpPr>
            <a:spLocks/>
          </p:cNvSpPr>
          <p:nvPr/>
        </p:nvSpPr>
        <p:spPr bwMode="auto">
          <a:xfrm flipH="1">
            <a:off x="3054350" y="965200"/>
            <a:ext cx="261938" cy="1163638"/>
          </a:xfrm>
          <a:prstGeom prst="rightBrace">
            <a:avLst>
              <a:gd name="adj1" fmla="val 50000"/>
              <a:gd name="adj2" fmla="val 50000"/>
            </a:avLst>
          </a:prstGeom>
          <a:noFill/>
          <a:ln w="9525">
            <a:solidFill>
              <a:srgbClr val="000000"/>
            </a:solidFill>
            <a:round/>
            <a:headEnd/>
            <a:tailEnd/>
          </a:ln>
          <a:effectLst/>
        </p:spPr>
        <p:txBody>
          <a:bodyPr wrap="none" lIns="90487" tIns="44450" rIns="90487" bIns="44450" anchor="ctr"/>
          <a:lstStyle/>
          <a:p>
            <a:pPr>
              <a:defRPr/>
            </a:pPr>
            <a:endParaRPr lang="en-US" sz="2400" b="1">
              <a:latin typeface="+mn-lt"/>
            </a:endParaRPr>
          </a:p>
        </p:txBody>
      </p:sp>
      <p:sp>
        <p:nvSpPr>
          <p:cNvPr id="32" name="Text Box 426"/>
          <p:cNvSpPr txBox="1">
            <a:spLocks noChangeArrowheads="1"/>
          </p:cNvSpPr>
          <p:nvPr/>
        </p:nvSpPr>
        <p:spPr bwMode="auto">
          <a:xfrm>
            <a:off x="692150" y="1312863"/>
            <a:ext cx="2346325" cy="584200"/>
          </a:xfrm>
          <a:prstGeom prst="rect">
            <a:avLst/>
          </a:prstGeom>
          <a:noFill/>
          <a:ln w="9525">
            <a:noFill/>
            <a:miter lim="800000"/>
            <a:headEnd/>
            <a:tailEnd/>
          </a:ln>
          <a:effectLst/>
        </p:spPr>
        <p:txBody>
          <a:bodyPr lIns="90487" tIns="44450" rIns="90487" bIns="44450">
            <a:spAutoFit/>
          </a:bodyPr>
          <a:lstStyle/>
          <a:p>
            <a:pPr algn="r">
              <a:lnSpc>
                <a:spcPct val="90000"/>
              </a:lnSpc>
              <a:spcBef>
                <a:spcPct val="30000"/>
              </a:spcBef>
            </a:pPr>
            <a:r>
              <a:rPr lang="en-US" altLang="zh-CN" sz="1800" b="1" i="1">
                <a:solidFill>
                  <a:schemeClr val="tx2"/>
                </a:solidFill>
                <a:latin typeface="Arial Black" pitchFamily="34" charset="0"/>
                <a:ea typeface="宋体" pitchFamily="2" charset="-122"/>
              </a:rPr>
              <a:t>Different for each process</a:t>
            </a:r>
          </a:p>
        </p:txBody>
      </p:sp>
      <p:sp>
        <p:nvSpPr>
          <p:cNvPr id="33" name="Line 427"/>
          <p:cNvSpPr>
            <a:spLocks noChangeShapeType="1"/>
          </p:cNvSpPr>
          <p:nvPr/>
        </p:nvSpPr>
        <p:spPr bwMode="auto">
          <a:xfrm>
            <a:off x="3432175" y="3159125"/>
            <a:ext cx="3251200" cy="0"/>
          </a:xfrm>
          <a:prstGeom prst="line">
            <a:avLst/>
          </a:prstGeom>
          <a:noFill/>
          <a:ln w="38100">
            <a:solidFill>
              <a:schemeClr val="tx1"/>
            </a:solidFill>
            <a:round/>
            <a:headEnd/>
            <a:tailEnd/>
          </a:ln>
          <a:effectLst/>
        </p:spPr>
        <p:txBody>
          <a:bodyPr wrap="none" anchor="ctr"/>
          <a:lstStyle/>
          <a:p>
            <a:pPr>
              <a:defRPr/>
            </a:pPr>
            <a:endParaRPr lang="en-US" sz="2400" b="1">
              <a:latin typeface="+mn-lt"/>
            </a:endParaRPr>
          </a:p>
        </p:txBody>
      </p:sp>
      <p:sp>
        <p:nvSpPr>
          <p:cNvPr id="34" name="Line 428"/>
          <p:cNvSpPr>
            <a:spLocks noChangeAspect="1" noChangeShapeType="1"/>
          </p:cNvSpPr>
          <p:nvPr/>
        </p:nvSpPr>
        <p:spPr bwMode="auto">
          <a:xfrm>
            <a:off x="3065463" y="6167438"/>
            <a:ext cx="385762" cy="0"/>
          </a:xfrm>
          <a:prstGeom prst="line">
            <a:avLst/>
          </a:prstGeom>
          <a:noFill/>
          <a:ln w="25400">
            <a:solidFill>
              <a:schemeClr val="tx1"/>
            </a:solidFill>
            <a:round/>
            <a:headEnd/>
            <a:tailEnd type="triangle" w="med" len="med"/>
          </a:ln>
          <a:effectLst/>
        </p:spPr>
        <p:txBody>
          <a:bodyPr wrap="none" anchor="ctr"/>
          <a:lstStyle/>
          <a:p>
            <a:pPr>
              <a:defRPr/>
            </a:pPr>
            <a:endParaRPr lang="en-US" b="1">
              <a:latin typeface="+mn-lt"/>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60" name="Rectangle 3"/>
          <p:cNvSpPr>
            <a:spLocks noGrp="1" noChangeArrowheads="1"/>
          </p:cNvSpPr>
          <p:nvPr>
            <p:ph type="title" idx="4294967295"/>
          </p:nvPr>
        </p:nvSpPr>
        <p:spPr>
          <a:xfrm>
            <a:off x="623888" y="211138"/>
            <a:ext cx="8243887" cy="515937"/>
          </a:xfrm>
          <a:noFill/>
        </p:spPr>
        <p:txBody>
          <a:bodyPr lIns="91440" tIns="45720" rIns="91440" bIns="45720" anchor="ctr">
            <a:normAutofit fontScale="90000"/>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3200"/>
              <a:t>Linux</a:t>
            </a:r>
            <a:r>
              <a:rPr lang="zh-CN" altLang="en-GB" sz="3200"/>
              <a:t>将</a:t>
            </a:r>
            <a:r>
              <a:rPr lang="zh-CN" altLang="en-GB" sz="3200">
                <a:solidFill>
                  <a:schemeClr val="accent1"/>
                </a:solidFill>
              </a:rPr>
              <a:t>虚存空间</a:t>
            </a:r>
            <a:r>
              <a:rPr lang="zh-CN" altLang="en-GB" sz="3200"/>
              <a:t>组织成“区域</a:t>
            </a:r>
            <a:r>
              <a:rPr lang="en-GB" altLang="zh-CN" sz="3200"/>
              <a:t>(area)”</a:t>
            </a:r>
            <a:r>
              <a:rPr lang="zh-CN" altLang="en-GB" sz="3200"/>
              <a:t>的集合</a:t>
            </a:r>
          </a:p>
        </p:txBody>
      </p:sp>
      <p:sp>
        <p:nvSpPr>
          <p:cNvPr id="685100" name="Rectangle 50"/>
          <p:cNvSpPr>
            <a:spLocks noGrp="1" noChangeArrowheads="1"/>
          </p:cNvSpPr>
          <p:nvPr>
            <p:ph type="body" idx="4294967295"/>
          </p:nvPr>
        </p:nvSpPr>
        <p:spPr>
          <a:xfrm>
            <a:off x="57150" y="3454400"/>
            <a:ext cx="3962400" cy="3303588"/>
          </a:xfrm>
        </p:spPr>
        <p:txBody>
          <a:bodyPr lIns="91440" tIns="45720" rIns="91440" bIns="45720">
            <a:normAutofit fontScale="70000" lnSpcReduction="20000"/>
          </a:bodyPr>
          <a:lstStyle/>
          <a:p>
            <a:pPr marL="342900" indent="-342900">
              <a:lnSpc>
                <a:spcPct val="90000"/>
              </a:lnSpc>
              <a:spcBef>
                <a:spcPts val="563"/>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sz="2400">
                <a:latin typeface="Arial Black" pitchFamily="34" charset="0"/>
                <a:ea typeface="宋体" pitchFamily="2" charset="-122"/>
              </a:rPr>
              <a:t>pgd: </a:t>
            </a:r>
          </a:p>
          <a:p>
            <a:pPr marL="576263" lvl="1" indent="-228600">
              <a:lnSpc>
                <a:spcPct val="90000"/>
              </a:lnSpc>
              <a:spcBef>
                <a:spcPts val="200"/>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a:latin typeface="Arial Black" pitchFamily="34" charset="0"/>
                <a:ea typeface="宋体" pitchFamily="2" charset="-122"/>
              </a:rPr>
              <a:t>Page global directory address</a:t>
            </a:r>
          </a:p>
          <a:p>
            <a:pPr marL="576263" lvl="1" indent="-228600">
              <a:lnSpc>
                <a:spcPct val="90000"/>
              </a:lnSpc>
              <a:spcBef>
                <a:spcPts val="200"/>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a:latin typeface="Arial Black" pitchFamily="34" charset="0"/>
                <a:ea typeface="宋体" pitchFamily="2" charset="-122"/>
              </a:rPr>
              <a:t>Points to L1 page table</a:t>
            </a:r>
          </a:p>
          <a:p>
            <a:pPr marL="342900" indent="-342900">
              <a:lnSpc>
                <a:spcPct val="90000"/>
              </a:lnSpc>
              <a:spcBef>
                <a:spcPts val="563"/>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sz="2400">
                <a:latin typeface="Arial Black" pitchFamily="34" charset="0"/>
                <a:ea typeface="宋体" pitchFamily="2" charset="-122"/>
              </a:rPr>
              <a:t>vm_prot:</a:t>
            </a:r>
          </a:p>
          <a:p>
            <a:pPr marL="576263" lvl="1" indent="-228600">
              <a:lnSpc>
                <a:spcPct val="90000"/>
              </a:lnSpc>
              <a:spcBef>
                <a:spcPts val="200"/>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a:latin typeface="Arial Black" pitchFamily="34" charset="0"/>
                <a:ea typeface="宋体" pitchFamily="2" charset="-122"/>
              </a:rPr>
              <a:t>Read/write permissions for this area</a:t>
            </a:r>
          </a:p>
          <a:p>
            <a:pPr marL="342900" indent="-342900">
              <a:lnSpc>
                <a:spcPct val="90000"/>
              </a:lnSpc>
              <a:spcBef>
                <a:spcPts val="563"/>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sz="2400">
                <a:latin typeface="Arial Black" pitchFamily="34" charset="0"/>
                <a:ea typeface="宋体" pitchFamily="2" charset="-122"/>
              </a:rPr>
              <a:t>vm_flags</a:t>
            </a:r>
          </a:p>
          <a:p>
            <a:pPr marL="576263" lvl="1" indent="-228600">
              <a:lnSpc>
                <a:spcPct val="90000"/>
              </a:lnSpc>
              <a:spcBef>
                <a:spcPts val="200"/>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a:latin typeface="Arial Black" pitchFamily="34" charset="0"/>
                <a:ea typeface="宋体" pitchFamily="2" charset="-122"/>
              </a:rPr>
              <a:t>Pages </a:t>
            </a:r>
            <a:r>
              <a:rPr lang="en-GB" altLang="zh-CN" b="0">
                <a:latin typeface="Arial Black" pitchFamily="34" charset="0"/>
                <a:ea typeface="宋体" pitchFamily="2" charset="-122"/>
              </a:rPr>
              <a:t>shared</a:t>
            </a:r>
            <a:r>
              <a:rPr lang="en-GB" altLang="zh-CN">
                <a:latin typeface="Arial Black" pitchFamily="34" charset="0"/>
                <a:ea typeface="宋体" pitchFamily="2" charset="-122"/>
              </a:rPr>
              <a:t> with other processes or </a:t>
            </a:r>
            <a:r>
              <a:rPr lang="en-GB" altLang="zh-CN" b="0">
                <a:latin typeface="Arial Black" pitchFamily="34" charset="0"/>
                <a:ea typeface="宋体" pitchFamily="2" charset="-122"/>
              </a:rPr>
              <a:t>private</a:t>
            </a:r>
            <a:r>
              <a:rPr lang="en-GB" altLang="zh-CN">
                <a:latin typeface="Arial Black" pitchFamily="34" charset="0"/>
                <a:ea typeface="宋体" pitchFamily="2" charset="-122"/>
              </a:rPr>
              <a:t> to this process</a:t>
            </a:r>
          </a:p>
        </p:txBody>
      </p:sp>
      <p:grpSp>
        <p:nvGrpSpPr>
          <p:cNvPr id="2" name="Group 50"/>
          <p:cNvGrpSpPr>
            <a:grpSpLocks/>
          </p:cNvGrpSpPr>
          <p:nvPr/>
        </p:nvGrpSpPr>
        <p:grpSpPr bwMode="auto">
          <a:xfrm>
            <a:off x="223838" y="771525"/>
            <a:ext cx="8934450" cy="5334000"/>
            <a:chOff x="222" y="531"/>
            <a:chExt cx="5000" cy="3360"/>
          </a:xfrm>
        </p:grpSpPr>
        <p:sp>
          <p:nvSpPr>
            <p:cNvPr id="29697" name="Rectangle 1"/>
            <p:cNvSpPr>
              <a:spLocks noChangeArrowheads="1"/>
            </p:cNvSpPr>
            <p:nvPr/>
          </p:nvSpPr>
          <p:spPr bwMode="auto">
            <a:xfrm>
              <a:off x="2557" y="2739"/>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Calibri" pitchFamily="34" charset="0"/>
                </a:rPr>
                <a:t>vm_next</a:t>
              </a:r>
              <a:endParaRPr lang="en-GB" b="1" dirty="0">
                <a:latin typeface="Calibri" pitchFamily="34" charset="0"/>
              </a:endParaRPr>
            </a:p>
          </p:txBody>
        </p:sp>
        <p:sp>
          <p:nvSpPr>
            <p:cNvPr id="29698" name="Rectangle 2"/>
            <p:cNvSpPr>
              <a:spLocks noChangeArrowheads="1"/>
            </p:cNvSpPr>
            <p:nvPr/>
          </p:nvSpPr>
          <p:spPr bwMode="auto">
            <a:xfrm>
              <a:off x="2557" y="1587"/>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Calibri" pitchFamily="34" charset="0"/>
                </a:rPr>
                <a:t>vm_next</a:t>
              </a:r>
              <a:endParaRPr lang="en-GB" b="1" dirty="0">
                <a:latin typeface="Calibri" pitchFamily="34" charset="0"/>
              </a:endParaRPr>
            </a:p>
          </p:txBody>
        </p:sp>
        <p:sp>
          <p:nvSpPr>
            <p:cNvPr id="685061" name="Text Box 5"/>
            <p:cNvSpPr txBox="1">
              <a:spLocks noChangeArrowheads="1"/>
            </p:cNvSpPr>
            <p:nvPr/>
          </p:nvSpPr>
          <p:spPr bwMode="auto">
            <a:xfrm>
              <a:off x="222" y="720"/>
              <a:ext cx="801" cy="192"/>
            </a:xfrm>
            <a:prstGeom prst="rect">
              <a:avLst/>
            </a:prstGeom>
            <a:no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cs typeface="Courier New" pitchFamily="49" charset="0"/>
                </a:rPr>
                <a:t>task_struct</a:t>
              </a:r>
            </a:p>
          </p:txBody>
        </p:sp>
        <p:sp>
          <p:nvSpPr>
            <p:cNvPr id="685062" name="Text Box 6"/>
            <p:cNvSpPr txBox="1">
              <a:spLocks noChangeArrowheads="1"/>
            </p:cNvSpPr>
            <p:nvPr/>
          </p:nvSpPr>
          <p:spPr bwMode="auto">
            <a:xfrm>
              <a:off x="1381" y="819"/>
              <a:ext cx="758" cy="192"/>
            </a:xfrm>
            <a:prstGeom prst="rect">
              <a:avLst/>
            </a:prstGeom>
            <a:no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cs typeface="Courier New" pitchFamily="49" charset="0"/>
                </a:rPr>
                <a:t>mm_struct</a:t>
              </a:r>
            </a:p>
          </p:txBody>
        </p:sp>
        <p:sp>
          <p:nvSpPr>
            <p:cNvPr id="685063" name="Rectangle 7"/>
            <p:cNvSpPr>
              <a:spLocks noChangeArrowheads="1"/>
            </p:cNvSpPr>
            <p:nvPr/>
          </p:nvSpPr>
          <p:spPr bwMode="auto">
            <a:xfrm>
              <a:off x="1405" y="1075"/>
              <a:ext cx="672" cy="992"/>
            </a:xfrm>
            <a:prstGeom prst="rect">
              <a:avLst/>
            </a:prstGeom>
            <a:solidFill>
              <a:srgbClr val="FFFFFF"/>
            </a:solidFill>
            <a:ln w="9360">
              <a:solidFill>
                <a:srgbClr val="000000"/>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29704" name="Rectangle 8"/>
            <p:cNvSpPr>
              <a:spLocks noChangeArrowheads="1"/>
            </p:cNvSpPr>
            <p:nvPr/>
          </p:nvSpPr>
          <p:spPr bwMode="auto">
            <a:xfrm>
              <a:off x="1405" y="1059"/>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cs typeface="Courier New" pitchFamily="49" charset="0"/>
                </a:rPr>
                <a:t>pgd</a:t>
              </a:r>
            </a:p>
          </p:txBody>
        </p:sp>
        <p:sp>
          <p:nvSpPr>
            <p:cNvPr id="685065" name="Rectangle 9"/>
            <p:cNvSpPr>
              <a:spLocks noChangeArrowheads="1"/>
            </p:cNvSpPr>
            <p:nvPr/>
          </p:nvSpPr>
          <p:spPr bwMode="auto">
            <a:xfrm>
              <a:off x="445" y="931"/>
              <a:ext cx="480" cy="1136"/>
            </a:xfrm>
            <a:prstGeom prst="rect">
              <a:avLst/>
            </a:prstGeom>
            <a:solidFill>
              <a:srgbClr val="FFFFFF"/>
            </a:solidFill>
            <a:ln w="9360">
              <a:solidFill>
                <a:srgbClr val="000000"/>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29706" name="Rectangle 10"/>
            <p:cNvSpPr>
              <a:spLocks noChangeArrowheads="1"/>
            </p:cNvSpPr>
            <p:nvPr/>
          </p:nvSpPr>
          <p:spPr bwMode="auto">
            <a:xfrm>
              <a:off x="445" y="1059"/>
              <a:ext cx="480"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cs typeface="Courier New" pitchFamily="49" charset="0"/>
                </a:rPr>
                <a:t>mm</a:t>
              </a:r>
            </a:p>
          </p:txBody>
        </p:sp>
        <p:sp>
          <p:nvSpPr>
            <p:cNvPr id="29707" name="Rectangle 11"/>
            <p:cNvSpPr>
              <a:spLocks noChangeArrowheads="1"/>
            </p:cNvSpPr>
            <p:nvPr/>
          </p:nvSpPr>
          <p:spPr bwMode="auto">
            <a:xfrm>
              <a:off x="1405" y="1347"/>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cs typeface="Courier New" pitchFamily="49" charset="0"/>
                </a:rPr>
                <a:t>mmap</a:t>
              </a:r>
            </a:p>
          </p:txBody>
        </p:sp>
        <p:sp>
          <p:nvSpPr>
            <p:cNvPr id="685068" name="Text Box 12"/>
            <p:cNvSpPr txBox="1">
              <a:spLocks noChangeArrowheads="1"/>
            </p:cNvSpPr>
            <p:nvPr/>
          </p:nvSpPr>
          <p:spPr bwMode="auto">
            <a:xfrm>
              <a:off x="2363" y="627"/>
              <a:ext cx="1048" cy="192"/>
            </a:xfrm>
            <a:prstGeom prst="rect">
              <a:avLst/>
            </a:prstGeom>
            <a:noFill/>
            <a:ln w="9525">
              <a:noFill/>
              <a:round/>
              <a:headEnd/>
              <a:tailEnd/>
            </a:ln>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cs typeface="Courier New" pitchFamily="49" charset="0"/>
                </a:rPr>
                <a:t>vm_area_struct</a:t>
              </a:r>
            </a:p>
          </p:txBody>
        </p:sp>
        <p:sp>
          <p:nvSpPr>
            <p:cNvPr id="29709" name="Rectangle 13"/>
            <p:cNvSpPr>
              <a:spLocks noChangeArrowheads="1"/>
            </p:cNvSpPr>
            <p:nvPr/>
          </p:nvSpPr>
          <p:spPr bwMode="auto">
            <a:xfrm>
              <a:off x="2557" y="883"/>
              <a:ext cx="673" cy="848"/>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pPr>
                <a:defRPr/>
              </a:pPr>
              <a:endParaRPr lang="en-US" sz="2400" b="1">
                <a:latin typeface="Arial Narrow" pitchFamily="34" charset="0"/>
              </a:endParaRPr>
            </a:p>
          </p:txBody>
        </p:sp>
        <p:sp>
          <p:nvSpPr>
            <p:cNvPr id="29710" name="Rectangle 14"/>
            <p:cNvSpPr>
              <a:spLocks noChangeArrowheads="1"/>
            </p:cNvSpPr>
            <p:nvPr/>
          </p:nvSpPr>
          <p:spPr bwMode="auto">
            <a:xfrm>
              <a:off x="2557" y="867"/>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cs typeface="Courier New" pitchFamily="49" charset="0"/>
                </a:rPr>
                <a:t>vm_end</a:t>
              </a:r>
            </a:p>
          </p:txBody>
        </p:sp>
        <p:sp>
          <p:nvSpPr>
            <p:cNvPr id="29711" name="Rectangle 15"/>
            <p:cNvSpPr>
              <a:spLocks noChangeArrowheads="1"/>
            </p:cNvSpPr>
            <p:nvPr/>
          </p:nvSpPr>
          <p:spPr bwMode="auto">
            <a:xfrm>
              <a:off x="2557" y="1155"/>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vm_prot</a:t>
              </a:r>
            </a:p>
          </p:txBody>
        </p:sp>
        <p:sp>
          <p:nvSpPr>
            <p:cNvPr id="29712" name="Rectangle 16"/>
            <p:cNvSpPr>
              <a:spLocks noChangeArrowheads="1"/>
            </p:cNvSpPr>
            <p:nvPr/>
          </p:nvSpPr>
          <p:spPr bwMode="auto">
            <a:xfrm>
              <a:off x="2557" y="1011"/>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cs typeface="Courier New" pitchFamily="49" charset="0"/>
                </a:rPr>
                <a:t>vm_start</a:t>
              </a:r>
            </a:p>
          </p:txBody>
        </p:sp>
        <p:sp>
          <p:nvSpPr>
            <p:cNvPr id="29716" name="Rectangle 20"/>
            <p:cNvSpPr>
              <a:spLocks noChangeArrowheads="1"/>
            </p:cNvSpPr>
            <p:nvPr/>
          </p:nvSpPr>
          <p:spPr bwMode="auto">
            <a:xfrm>
              <a:off x="2557" y="2035"/>
              <a:ext cx="673" cy="848"/>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pPr>
                <a:defRPr/>
              </a:pPr>
              <a:endParaRPr lang="en-US" sz="2400" b="1">
                <a:latin typeface="Arial Narrow" pitchFamily="34" charset="0"/>
              </a:endParaRPr>
            </a:p>
          </p:txBody>
        </p:sp>
        <p:sp>
          <p:nvSpPr>
            <p:cNvPr id="29717" name="Rectangle 21"/>
            <p:cNvSpPr>
              <a:spLocks noChangeArrowheads="1"/>
            </p:cNvSpPr>
            <p:nvPr/>
          </p:nvSpPr>
          <p:spPr bwMode="auto">
            <a:xfrm>
              <a:off x="2557" y="2019"/>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vm_end</a:t>
              </a:r>
            </a:p>
          </p:txBody>
        </p:sp>
        <p:sp>
          <p:nvSpPr>
            <p:cNvPr id="29718" name="Rectangle 22"/>
            <p:cNvSpPr>
              <a:spLocks noChangeArrowheads="1"/>
            </p:cNvSpPr>
            <p:nvPr/>
          </p:nvSpPr>
          <p:spPr bwMode="auto">
            <a:xfrm>
              <a:off x="2557" y="2307"/>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vm_prot</a:t>
              </a:r>
            </a:p>
          </p:txBody>
        </p:sp>
        <p:sp>
          <p:nvSpPr>
            <p:cNvPr id="29719" name="Rectangle 23"/>
            <p:cNvSpPr>
              <a:spLocks noChangeArrowheads="1"/>
            </p:cNvSpPr>
            <p:nvPr/>
          </p:nvSpPr>
          <p:spPr bwMode="auto">
            <a:xfrm>
              <a:off x="2557" y="2163"/>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vm_start</a:t>
              </a:r>
            </a:p>
          </p:txBody>
        </p:sp>
        <p:sp>
          <p:nvSpPr>
            <p:cNvPr id="29720" name="Rectangle 24"/>
            <p:cNvSpPr>
              <a:spLocks noChangeArrowheads="1"/>
            </p:cNvSpPr>
            <p:nvPr/>
          </p:nvSpPr>
          <p:spPr bwMode="auto">
            <a:xfrm>
              <a:off x="2557" y="3187"/>
              <a:ext cx="673" cy="704"/>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pPr>
                <a:defRPr/>
              </a:pPr>
              <a:endParaRPr lang="en-US" sz="2400" b="1">
                <a:latin typeface="Arial Narrow" pitchFamily="34" charset="0"/>
              </a:endParaRPr>
            </a:p>
          </p:txBody>
        </p:sp>
        <p:sp>
          <p:nvSpPr>
            <p:cNvPr id="29721" name="Rectangle 25"/>
            <p:cNvSpPr>
              <a:spLocks noChangeArrowheads="1"/>
            </p:cNvSpPr>
            <p:nvPr/>
          </p:nvSpPr>
          <p:spPr bwMode="auto">
            <a:xfrm>
              <a:off x="2557" y="3171"/>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vm_end</a:t>
              </a:r>
            </a:p>
          </p:txBody>
        </p:sp>
        <p:sp>
          <p:nvSpPr>
            <p:cNvPr id="29722" name="Rectangle 26"/>
            <p:cNvSpPr>
              <a:spLocks noChangeArrowheads="1"/>
            </p:cNvSpPr>
            <p:nvPr/>
          </p:nvSpPr>
          <p:spPr bwMode="auto">
            <a:xfrm>
              <a:off x="2557" y="3459"/>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vm_prot</a:t>
              </a:r>
            </a:p>
          </p:txBody>
        </p:sp>
        <p:sp>
          <p:nvSpPr>
            <p:cNvPr id="29723" name="Rectangle 27"/>
            <p:cNvSpPr>
              <a:spLocks noChangeArrowheads="1"/>
            </p:cNvSpPr>
            <p:nvPr/>
          </p:nvSpPr>
          <p:spPr bwMode="auto">
            <a:xfrm>
              <a:off x="2557" y="3747"/>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vm_next</a:t>
              </a:r>
            </a:p>
          </p:txBody>
        </p:sp>
        <p:sp>
          <p:nvSpPr>
            <p:cNvPr id="29724" name="Rectangle 28"/>
            <p:cNvSpPr>
              <a:spLocks noChangeArrowheads="1"/>
            </p:cNvSpPr>
            <p:nvPr/>
          </p:nvSpPr>
          <p:spPr bwMode="auto">
            <a:xfrm>
              <a:off x="2557" y="3315"/>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vm_start</a:t>
              </a:r>
            </a:p>
          </p:txBody>
        </p:sp>
        <p:sp>
          <p:nvSpPr>
            <p:cNvPr id="685082" name="Rectangle 29"/>
            <p:cNvSpPr>
              <a:spLocks noChangeArrowheads="1"/>
            </p:cNvSpPr>
            <p:nvPr/>
          </p:nvSpPr>
          <p:spPr bwMode="auto">
            <a:xfrm>
              <a:off x="3757" y="771"/>
              <a:ext cx="1248" cy="3024"/>
            </a:xfrm>
            <a:prstGeom prst="rect">
              <a:avLst/>
            </a:prstGeom>
            <a:solidFill>
              <a:srgbClr val="FFFFFF"/>
            </a:solidFill>
            <a:ln w="9360">
              <a:solidFill>
                <a:srgbClr val="000000"/>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685083" name="Text Box 30"/>
            <p:cNvSpPr txBox="1">
              <a:spLocks noChangeArrowheads="1"/>
            </p:cNvSpPr>
            <p:nvPr/>
          </p:nvSpPr>
          <p:spPr bwMode="auto">
            <a:xfrm>
              <a:off x="3675" y="531"/>
              <a:ext cx="1547" cy="192"/>
            </a:xfrm>
            <a:prstGeom prst="rect">
              <a:avLst/>
            </a:prstGeom>
            <a:noFill/>
            <a:ln w="9525">
              <a:noFill/>
              <a:round/>
              <a:headEnd/>
              <a:tailEnd/>
            </a:ln>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Process</a:t>
              </a:r>
              <a:r>
                <a:rPr lang="en-GB" altLang="zh-CN" b="1">
                  <a:latin typeface="Calibri" pitchFamily="34" charset="0"/>
                  <a:ea typeface="宋体" pitchFamily="2" charset="-122"/>
                </a:rPr>
                <a:t> </a:t>
              </a:r>
              <a:r>
                <a:rPr lang="en-GB" altLang="zh-CN" b="1">
                  <a:latin typeface="Arial Black" pitchFamily="34" charset="0"/>
                  <a:ea typeface="宋体" pitchFamily="2" charset="-122"/>
                </a:rPr>
                <a:t>virtual</a:t>
              </a:r>
              <a:r>
                <a:rPr lang="en-GB" altLang="zh-CN" b="1">
                  <a:latin typeface="Calibri" pitchFamily="34" charset="0"/>
                  <a:ea typeface="宋体" pitchFamily="2" charset="-122"/>
                </a:rPr>
                <a:t> </a:t>
              </a:r>
              <a:r>
                <a:rPr lang="en-GB" altLang="zh-CN" b="1">
                  <a:latin typeface="Arial Black" pitchFamily="34" charset="0"/>
                  <a:ea typeface="宋体" pitchFamily="2" charset="-122"/>
                </a:rPr>
                <a:t>memory</a:t>
              </a:r>
            </a:p>
          </p:txBody>
        </p:sp>
        <p:sp>
          <p:nvSpPr>
            <p:cNvPr id="29727" name="Rectangle 31"/>
            <p:cNvSpPr>
              <a:spLocks noChangeArrowheads="1"/>
            </p:cNvSpPr>
            <p:nvPr/>
          </p:nvSpPr>
          <p:spPr bwMode="auto">
            <a:xfrm>
              <a:off x="3757" y="2691"/>
              <a:ext cx="1248" cy="72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Text</a:t>
              </a:r>
            </a:p>
          </p:txBody>
        </p:sp>
        <p:sp>
          <p:nvSpPr>
            <p:cNvPr id="29728" name="Rectangle 32"/>
            <p:cNvSpPr>
              <a:spLocks noChangeArrowheads="1"/>
            </p:cNvSpPr>
            <p:nvPr/>
          </p:nvSpPr>
          <p:spPr bwMode="auto">
            <a:xfrm>
              <a:off x="3757" y="2211"/>
              <a:ext cx="1248" cy="48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Data</a:t>
              </a:r>
            </a:p>
          </p:txBody>
        </p:sp>
        <p:sp>
          <p:nvSpPr>
            <p:cNvPr id="29729" name="Rectangle 33"/>
            <p:cNvSpPr>
              <a:spLocks noChangeArrowheads="1"/>
            </p:cNvSpPr>
            <p:nvPr/>
          </p:nvSpPr>
          <p:spPr bwMode="auto">
            <a:xfrm>
              <a:off x="3757" y="1395"/>
              <a:ext cx="1248" cy="336"/>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Shared</a:t>
              </a:r>
              <a:r>
                <a:rPr lang="en-GB" altLang="zh-CN" b="1">
                  <a:latin typeface="Calibri" pitchFamily="34" charset="0"/>
                  <a:ea typeface="宋体" pitchFamily="2" charset="-122"/>
                </a:rPr>
                <a:t> </a:t>
              </a:r>
              <a:r>
                <a:rPr lang="en-GB" altLang="zh-CN" b="1">
                  <a:latin typeface="Arial Black" pitchFamily="34" charset="0"/>
                  <a:ea typeface="宋体" pitchFamily="2" charset="-122"/>
                </a:rPr>
                <a:t>libraries</a:t>
              </a:r>
            </a:p>
          </p:txBody>
        </p:sp>
        <p:sp>
          <p:nvSpPr>
            <p:cNvPr id="685087" name="Line 34"/>
            <p:cNvSpPr>
              <a:spLocks noChangeShapeType="1"/>
            </p:cNvSpPr>
            <p:nvPr/>
          </p:nvSpPr>
          <p:spPr bwMode="auto">
            <a:xfrm>
              <a:off x="3229" y="963"/>
              <a:ext cx="528" cy="432"/>
            </a:xfrm>
            <a:prstGeom prst="line">
              <a:avLst/>
            </a:prstGeom>
            <a:noFill/>
            <a:ln w="9360">
              <a:solidFill>
                <a:srgbClr val="000000"/>
              </a:solidFill>
              <a:miter lim="800000"/>
              <a:headEnd/>
              <a:tailEnd type="triangle" w="med" len="med"/>
            </a:ln>
          </p:spPr>
          <p:txBody>
            <a:bodyPr/>
            <a:lstStyle/>
            <a:p>
              <a:endParaRPr lang="zh-CN" altLang="en-US"/>
            </a:p>
          </p:txBody>
        </p:sp>
        <p:sp>
          <p:nvSpPr>
            <p:cNvPr id="685088" name="Line 35"/>
            <p:cNvSpPr>
              <a:spLocks noChangeShapeType="1"/>
            </p:cNvSpPr>
            <p:nvPr/>
          </p:nvSpPr>
          <p:spPr bwMode="auto">
            <a:xfrm>
              <a:off x="3229" y="1107"/>
              <a:ext cx="528" cy="624"/>
            </a:xfrm>
            <a:prstGeom prst="line">
              <a:avLst/>
            </a:prstGeom>
            <a:noFill/>
            <a:ln w="9360">
              <a:solidFill>
                <a:srgbClr val="000000"/>
              </a:solidFill>
              <a:miter lim="800000"/>
              <a:headEnd/>
              <a:tailEnd type="triangle" w="med" len="med"/>
            </a:ln>
          </p:spPr>
          <p:txBody>
            <a:bodyPr/>
            <a:lstStyle/>
            <a:p>
              <a:endParaRPr lang="zh-CN" altLang="en-US"/>
            </a:p>
          </p:txBody>
        </p:sp>
        <p:sp>
          <p:nvSpPr>
            <p:cNvPr id="685089" name="Line 36"/>
            <p:cNvSpPr>
              <a:spLocks noChangeShapeType="1"/>
            </p:cNvSpPr>
            <p:nvPr/>
          </p:nvSpPr>
          <p:spPr bwMode="auto">
            <a:xfrm>
              <a:off x="3229" y="2115"/>
              <a:ext cx="528" cy="96"/>
            </a:xfrm>
            <a:prstGeom prst="line">
              <a:avLst/>
            </a:prstGeom>
            <a:noFill/>
            <a:ln w="9360">
              <a:solidFill>
                <a:srgbClr val="000000"/>
              </a:solidFill>
              <a:miter lim="800000"/>
              <a:headEnd/>
              <a:tailEnd type="triangle" w="med" len="med"/>
            </a:ln>
          </p:spPr>
          <p:txBody>
            <a:bodyPr/>
            <a:lstStyle/>
            <a:p>
              <a:endParaRPr lang="zh-CN" altLang="en-US"/>
            </a:p>
          </p:txBody>
        </p:sp>
        <p:sp>
          <p:nvSpPr>
            <p:cNvPr id="685090" name="Line 37"/>
            <p:cNvSpPr>
              <a:spLocks noChangeShapeType="1"/>
            </p:cNvSpPr>
            <p:nvPr/>
          </p:nvSpPr>
          <p:spPr bwMode="auto">
            <a:xfrm>
              <a:off x="3229" y="2211"/>
              <a:ext cx="528" cy="480"/>
            </a:xfrm>
            <a:prstGeom prst="line">
              <a:avLst/>
            </a:prstGeom>
            <a:noFill/>
            <a:ln w="9360">
              <a:solidFill>
                <a:srgbClr val="000000"/>
              </a:solidFill>
              <a:miter lim="800000"/>
              <a:headEnd/>
              <a:tailEnd type="triangle" w="med" len="med"/>
            </a:ln>
          </p:spPr>
          <p:txBody>
            <a:bodyPr/>
            <a:lstStyle/>
            <a:p>
              <a:endParaRPr lang="zh-CN" altLang="en-US"/>
            </a:p>
          </p:txBody>
        </p:sp>
        <p:sp>
          <p:nvSpPr>
            <p:cNvPr id="685091" name="Line 38"/>
            <p:cNvSpPr>
              <a:spLocks noChangeShapeType="1"/>
            </p:cNvSpPr>
            <p:nvPr/>
          </p:nvSpPr>
          <p:spPr bwMode="auto">
            <a:xfrm flipV="1">
              <a:off x="3229" y="2691"/>
              <a:ext cx="528" cy="576"/>
            </a:xfrm>
            <a:prstGeom prst="line">
              <a:avLst/>
            </a:prstGeom>
            <a:noFill/>
            <a:ln w="9360">
              <a:solidFill>
                <a:srgbClr val="000000"/>
              </a:solidFill>
              <a:miter lim="800000"/>
              <a:headEnd/>
              <a:tailEnd type="triangle" w="med" len="med"/>
            </a:ln>
          </p:spPr>
          <p:txBody>
            <a:bodyPr/>
            <a:lstStyle/>
            <a:p>
              <a:endParaRPr lang="zh-CN" altLang="en-US"/>
            </a:p>
          </p:txBody>
        </p:sp>
        <p:sp>
          <p:nvSpPr>
            <p:cNvPr id="685092" name="Line 39"/>
            <p:cNvSpPr>
              <a:spLocks noChangeShapeType="1"/>
            </p:cNvSpPr>
            <p:nvPr/>
          </p:nvSpPr>
          <p:spPr bwMode="auto">
            <a:xfrm>
              <a:off x="3229" y="3411"/>
              <a:ext cx="528" cy="0"/>
            </a:xfrm>
            <a:prstGeom prst="line">
              <a:avLst/>
            </a:prstGeom>
            <a:noFill/>
            <a:ln w="9360">
              <a:solidFill>
                <a:srgbClr val="000000"/>
              </a:solidFill>
              <a:miter lim="800000"/>
              <a:headEnd/>
              <a:tailEnd type="triangle" w="med" len="med"/>
            </a:ln>
          </p:spPr>
          <p:txBody>
            <a:bodyPr/>
            <a:lstStyle/>
            <a:p>
              <a:endParaRPr lang="zh-CN" altLang="en-US"/>
            </a:p>
          </p:txBody>
        </p:sp>
        <p:sp>
          <p:nvSpPr>
            <p:cNvPr id="685093" name="Line 40"/>
            <p:cNvSpPr>
              <a:spLocks noChangeShapeType="1"/>
            </p:cNvSpPr>
            <p:nvPr/>
          </p:nvSpPr>
          <p:spPr bwMode="auto">
            <a:xfrm flipH="1">
              <a:off x="2412" y="1683"/>
              <a:ext cx="146" cy="1"/>
            </a:xfrm>
            <a:prstGeom prst="line">
              <a:avLst/>
            </a:prstGeom>
            <a:noFill/>
            <a:ln w="9360">
              <a:solidFill>
                <a:srgbClr val="000000"/>
              </a:solidFill>
              <a:miter lim="800000"/>
              <a:headEnd/>
              <a:tailEnd/>
            </a:ln>
          </p:spPr>
          <p:txBody>
            <a:bodyPr/>
            <a:lstStyle/>
            <a:p>
              <a:endParaRPr lang="zh-CN" altLang="en-US"/>
            </a:p>
          </p:txBody>
        </p:sp>
        <p:sp>
          <p:nvSpPr>
            <p:cNvPr id="685094" name="Line 41"/>
            <p:cNvSpPr>
              <a:spLocks noChangeShapeType="1"/>
            </p:cNvSpPr>
            <p:nvPr/>
          </p:nvSpPr>
          <p:spPr bwMode="auto">
            <a:xfrm>
              <a:off x="2413" y="1683"/>
              <a:ext cx="1" cy="336"/>
            </a:xfrm>
            <a:prstGeom prst="line">
              <a:avLst/>
            </a:prstGeom>
            <a:noFill/>
            <a:ln w="9360">
              <a:solidFill>
                <a:srgbClr val="000000"/>
              </a:solidFill>
              <a:miter lim="800000"/>
              <a:headEnd/>
              <a:tailEnd/>
            </a:ln>
          </p:spPr>
          <p:txBody>
            <a:bodyPr/>
            <a:lstStyle/>
            <a:p>
              <a:endParaRPr lang="zh-CN" altLang="en-US"/>
            </a:p>
          </p:txBody>
        </p:sp>
        <p:sp>
          <p:nvSpPr>
            <p:cNvPr id="685095" name="Line 42"/>
            <p:cNvSpPr>
              <a:spLocks noChangeShapeType="1"/>
            </p:cNvSpPr>
            <p:nvPr/>
          </p:nvSpPr>
          <p:spPr bwMode="auto">
            <a:xfrm>
              <a:off x="2413" y="2019"/>
              <a:ext cx="144" cy="1"/>
            </a:xfrm>
            <a:prstGeom prst="line">
              <a:avLst/>
            </a:prstGeom>
            <a:noFill/>
            <a:ln w="9360">
              <a:solidFill>
                <a:srgbClr val="000000"/>
              </a:solidFill>
              <a:miter lim="800000"/>
              <a:headEnd/>
              <a:tailEnd type="triangle" w="med" len="med"/>
            </a:ln>
          </p:spPr>
          <p:txBody>
            <a:bodyPr/>
            <a:lstStyle/>
            <a:p>
              <a:endParaRPr lang="zh-CN" altLang="en-US"/>
            </a:p>
          </p:txBody>
        </p:sp>
        <p:sp>
          <p:nvSpPr>
            <p:cNvPr id="685096" name="Line 43"/>
            <p:cNvSpPr>
              <a:spLocks noChangeShapeType="1"/>
            </p:cNvSpPr>
            <p:nvPr/>
          </p:nvSpPr>
          <p:spPr bwMode="auto">
            <a:xfrm flipH="1">
              <a:off x="2412" y="2787"/>
              <a:ext cx="146" cy="1"/>
            </a:xfrm>
            <a:prstGeom prst="line">
              <a:avLst/>
            </a:prstGeom>
            <a:noFill/>
            <a:ln w="9360">
              <a:solidFill>
                <a:srgbClr val="000000"/>
              </a:solidFill>
              <a:miter lim="800000"/>
              <a:headEnd/>
              <a:tailEnd/>
            </a:ln>
          </p:spPr>
          <p:txBody>
            <a:bodyPr/>
            <a:lstStyle/>
            <a:p>
              <a:endParaRPr lang="zh-CN" altLang="en-US"/>
            </a:p>
          </p:txBody>
        </p:sp>
        <p:sp>
          <p:nvSpPr>
            <p:cNvPr id="685097" name="Line 44"/>
            <p:cNvSpPr>
              <a:spLocks noChangeShapeType="1"/>
            </p:cNvSpPr>
            <p:nvPr/>
          </p:nvSpPr>
          <p:spPr bwMode="auto">
            <a:xfrm>
              <a:off x="2413" y="2787"/>
              <a:ext cx="1" cy="384"/>
            </a:xfrm>
            <a:prstGeom prst="line">
              <a:avLst/>
            </a:prstGeom>
            <a:noFill/>
            <a:ln w="9360">
              <a:solidFill>
                <a:srgbClr val="000000"/>
              </a:solidFill>
              <a:miter lim="800000"/>
              <a:headEnd/>
              <a:tailEnd/>
            </a:ln>
          </p:spPr>
          <p:txBody>
            <a:bodyPr/>
            <a:lstStyle/>
            <a:p>
              <a:endParaRPr lang="zh-CN" altLang="en-US"/>
            </a:p>
          </p:txBody>
        </p:sp>
        <p:sp>
          <p:nvSpPr>
            <p:cNvPr id="685098" name="Line 45"/>
            <p:cNvSpPr>
              <a:spLocks noChangeShapeType="1"/>
            </p:cNvSpPr>
            <p:nvPr/>
          </p:nvSpPr>
          <p:spPr bwMode="auto">
            <a:xfrm>
              <a:off x="2413" y="3171"/>
              <a:ext cx="144" cy="1"/>
            </a:xfrm>
            <a:prstGeom prst="line">
              <a:avLst/>
            </a:prstGeom>
            <a:noFill/>
            <a:ln w="9360">
              <a:solidFill>
                <a:srgbClr val="000000"/>
              </a:solidFill>
              <a:miter lim="800000"/>
              <a:headEnd/>
              <a:tailEnd type="triangle" w="med" len="med"/>
            </a:ln>
          </p:spPr>
          <p:txBody>
            <a:bodyPr/>
            <a:lstStyle/>
            <a:p>
              <a:endParaRPr lang="zh-CN" altLang="en-US"/>
            </a:p>
          </p:txBody>
        </p:sp>
        <p:sp>
          <p:nvSpPr>
            <p:cNvPr id="685099" name="Text Box 46"/>
            <p:cNvSpPr txBox="1">
              <a:spLocks noChangeArrowheads="1"/>
            </p:cNvSpPr>
            <p:nvPr/>
          </p:nvSpPr>
          <p:spPr bwMode="auto">
            <a:xfrm>
              <a:off x="5024" y="3698"/>
              <a:ext cx="152" cy="174"/>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宋体" pitchFamily="2" charset="-122"/>
                </a:rPr>
                <a:t>0</a:t>
              </a:r>
            </a:p>
          </p:txBody>
        </p:sp>
        <p:sp>
          <p:nvSpPr>
            <p:cNvPr id="29747" name="Rectangle 51"/>
            <p:cNvSpPr>
              <a:spLocks noChangeArrowheads="1"/>
            </p:cNvSpPr>
            <p:nvPr/>
          </p:nvSpPr>
          <p:spPr bwMode="auto">
            <a:xfrm>
              <a:off x="2557" y="1299"/>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vm_flags</a:t>
              </a:r>
            </a:p>
          </p:txBody>
        </p:sp>
        <p:sp>
          <p:nvSpPr>
            <p:cNvPr id="29748" name="Rectangle 52"/>
            <p:cNvSpPr>
              <a:spLocks noChangeArrowheads="1"/>
            </p:cNvSpPr>
            <p:nvPr/>
          </p:nvSpPr>
          <p:spPr bwMode="auto">
            <a:xfrm>
              <a:off x="2557" y="2451"/>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vm_flags</a:t>
              </a:r>
            </a:p>
          </p:txBody>
        </p:sp>
        <p:sp>
          <p:nvSpPr>
            <p:cNvPr id="29749" name="Rectangle 53"/>
            <p:cNvSpPr>
              <a:spLocks noChangeArrowheads="1"/>
            </p:cNvSpPr>
            <p:nvPr/>
          </p:nvSpPr>
          <p:spPr bwMode="auto">
            <a:xfrm>
              <a:off x="2557" y="3603"/>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vm_flags</a:t>
              </a:r>
            </a:p>
          </p:txBody>
        </p:sp>
        <p:cxnSp>
          <p:nvCxnSpPr>
            <p:cNvPr id="685104" name="Elbow Connector 62"/>
            <p:cNvCxnSpPr>
              <a:cxnSpLocks noChangeShapeType="1"/>
              <a:stCxn id="29707" idx="3"/>
            </p:cNvCxnSpPr>
            <p:nvPr/>
          </p:nvCxnSpPr>
          <p:spPr bwMode="auto">
            <a:xfrm flipV="1">
              <a:off x="2077" y="867"/>
              <a:ext cx="478" cy="552"/>
            </a:xfrm>
            <a:prstGeom prst="bentConnector3">
              <a:avLst>
                <a:gd name="adj1" fmla="val 50000"/>
              </a:avLst>
            </a:prstGeom>
            <a:noFill/>
            <a:ln w="9360">
              <a:solidFill>
                <a:srgbClr val="000000"/>
              </a:solidFill>
              <a:miter lim="800000"/>
              <a:headEnd/>
              <a:tailEnd type="triangle" w="med" len="med"/>
            </a:ln>
          </p:spPr>
        </p:cxnSp>
        <p:cxnSp>
          <p:nvCxnSpPr>
            <p:cNvPr id="685105" name="Straight Arrow Connector 65"/>
            <p:cNvCxnSpPr>
              <a:cxnSpLocks noChangeShapeType="1"/>
              <a:stCxn id="29706" idx="3"/>
            </p:cNvCxnSpPr>
            <p:nvPr/>
          </p:nvCxnSpPr>
          <p:spPr bwMode="auto">
            <a:xfrm flipV="1">
              <a:off x="925" y="1059"/>
              <a:ext cx="480" cy="72"/>
            </a:xfrm>
            <a:prstGeom prst="straightConnector1">
              <a:avLst/>
            </a:prstGeom>
            <a:noFill/>
            <a:ln w="9360">
              <a:solidFill>
                <a:srgbClr val="000000"/>
              </a:solidFill>
              <a:miter lim="800000"/>
              <a:headEnd/>
              <a:tailEnd type="triangle" w="med" len="med"/>
            </a:ln>
          </p:spPr>
        </p:cxnSp>
      </p:grpSp>
      <p:sp>
        <p:nvSpPr>
          <p:cNvPr id="685107" name="Text Box 51"/>
          <p:cNvSpPr txBox="1">
            <a:spLocks noChangeArrowheads="1"/>
          </p:cNvSpPr>
          <p:nvPr/>
        </p:nvSpPr>
        <p:spPr bwMode="auto">
          <a:xfrm>
            <a:off x="2409825" y="6391275"/>
            <a:ext cx="3467100" cy="381000"/>
          </a:xfrm>
          <a:prstGeom prst="rect">
            <a:avLst/>
          </a:prstGeom>
          <a:noFill/>
          <a:ln w="50800">
            <a:noFill/>
            <a:miter lim="800000"/>
            <a:headEnd/>
            <a:tailEnd/>
          </a:ln>
          <a:effectLst/>
        </p:spPr>
        <p:txBody>
          <a:bodyPr>
            <a:spAutoFit/>
          </a:bodyPr>
          <a:lstStyle/>
          <a:p>
            <a:pPr>
              <a:spcBef>
                <a:spcPct val="50000"/>
              </a:spcBef>
            </a:pPr>
            <a:r>
              <a:rPr lang="zh-CN" altLang="en-US" sz="1900" b="1">
                <a:solidFill>
                  <a:schemeClr val="accent1"/>
                </a:solidFill>
                <a:latin typeface="微软雅黑" pitchFamily="34" charset="-122"/>
                <a:ea typeface="微软雅黑" pitchFamily="34" charset="-122"/>
              </a:rPr>
              <a:t>是共享还是本进程私有</a:t>
            </a:r>
          </a:p>
        </p:txBody>
      </p:sp>
      <p:sp>
        <p:nvSpPr>
          <p:cNvPr id="685108" name="Text Box 52"/>
          <p:cNvSpPr txBox="1">
            <a:spLocks noChangeArrowheads="1"/>
          </p:cNvSpPr>
          <p:nvPr/>
        </p:nvSpPr>
        <p:spPr bwMode="auto">
          <a:xfrm>
            <a:off x="2325688" y="5311806"/>
            <a:ext cx="1274762" cy="381000"/>
          </a:xfrm>
          <a:prstGeom prst="rect">
            <a:avLst/>
          </a:prstGeom>
          <a:noFill/>
          <a:ln w="50800">
            <a:noFill/>
            <a:miter lim="800000"/>
            <a:headEnd/>
            <a:tailEnd/>
          </a:ln>
          <a:effectLst/>
        </p:spPr>
        <p:txBody>
          <a:bodyPr>
            <a:spAutoFit/>
          </a:bodyPr>
          <a:lstStyle/>
          <a:p>
            <a:pPr>
              <a:spcBef>
                <a:spcPct val="50000"/>
              </a:spcBef>
            </a:pPr>
            <a:r>
              <a:rPr lang="zh-CN" altLang="en-US" sz="1900" b="1" dirty="0">
                <a:solidFill>
                  <a:schemeClr val="accent1"/>
                </a:solidFill>
                <a:latin typeface="微软雅黑" pitchFamily="34" charset="-122"/>
                <a:ea typeface="微软雅黑" pitchFamily="34" charset="-122"/>
              </a:rPr>
              <a:t>访问权限</a:t>
            </a:r>
          </a:p>
        </p:txBody>
      </p:sp>
      <p:sp>
        <p:nvSpPr>
          <p:cNvPr id="685109" name="Text Box 53"/>
          <p:cNvSpPr txBox="1">
            <a:spLocks noChangeArrowheads="1"/>
          </p:cNvSpPr>
          <p:nvPr/>
        </p:nvSpPr>
        <p:spPr bwMode="auto">
          <a:xfrm>
            <a:off x="1330325" y="3282948"/>
            <a:ext cx="2101850" cy="381000"/>
          </a:xfrm>
          <a:prstGeom prst="rect">
            <a:avLst/>
          </a:prstGeom>
          <a:noFill/>
          <a:ln w="50800">
            <a:noFill/>
            <a:miter lim="800000"/>
            <a:headEnd/>
            <a:tailEnd/>
          </a:ln>
          <a:effectLst/>
        </p:spPr>
        <p:txBody>
          <a:bodyPr>
            <a:spAutoFit/>
          </a:bodyPr>
          <a:lstStyle/>
          <a:p>
            <a:pPr>
              <a:spcBef>
                <a:spcPct val="50000"/>
              </a:spcBef>
            </a:pPr>
            <a:r>
              <a:rPr lang="zh-CN" altLang="en-US" sz="1900" b="1" dirty="0">
                <a:solidFill>
                  <a:schemeClr val="accent1"/>
                </a:solidFill>
                <a:latin typeface="微软雅黑" pitchFamily="34" charset="-122"/>
                <a:ea typeface="微软雅黑" pitchFamily="34" charset="-122"/>
              </a:rPr>
              <a:t>全局页目录地址</a:t>
            </a:r>
          </a:p>
        </p:txBody>
      </p:sp>
      <p:sp>
        <p:nvSpPr>
          <p:cNvPr id="685110" name="Text Box 54"/>
          <p:cNvSpPr txBox="1">
            <a:spLocks noChangeArrowheads="1"/>
          </p:cNvSpPr>
          <p:nvPr/>
        </p:nvSpPr>
        <p:spPr bwMode="auto">
          <a:xfrm>
            <a:off x="1700213" y="4378338"/>
            <a:ext cx="3003550" cy="381000"/>
          </a:xfrm>
          <a:prstGeom prst="rect">
            <a:avLst/>
          </a:prstGeom>
          <a:noFill/>
          <a:ln w="50800">
            <a:noFill/>
            <a:miter lim="800000"/>
            <a:headEnd/>
            <a:tailEnd/>
          </a:ln>
          <a:effectLst/>
        </p:spPr>
        <p:txBody>
          <a:bodyPr>
            <a:spAutoFit/>
          </a:bodyPr>
          <a:lstStyle/>
          <a:p>
            <a:pPr>
              <a:spcBef>
                <a:spcPct val="50000"/>
              </a:spcBef>
            </a:pPr>
            <a:r>
              <a:rPr lang="zh-CN" altLang="en-US" sz="1900" b="1" dirty="0">
                <a:solidFill>
                  <a:schemeClr val="accent1"/>
                </a:solidFill>
                <a:latin typeface="微软雅黑" pitchFamily="34" charset="-122"/>
                <a:ea typeface="微软雅黑" pitchFamily="34" charset="-122"/>
              </a:rPr>
              <a:t>指向</a:t>
            </a:r>
            <a:r>
              <a:rPr lang="en-US" altLang="zh-CN" sz="1900" b="1" dirty="0">
                <a:solidFill>
                  <a:schemeClr val="accent1"/>
                </a:solidFill>
                <a:latin typeface="微软雅黑" pitchFamily="34" charset="-122"/>
                <a:ea typeface="微软雅黑" pitchFamily="34" charset="-122"/>
              </a:rPr>
              <a:t>L1</a:t>
            </a:r>
            <a:r>
              <a:rPr lang="zh-CN" altLang="en-US" sz="1900" b="1" dirty="0">
                <a:solidFill>
                  <a:schemeClr val="accent1"/>
                </a:solidFill>
                <a:latin typeface="微软雅黑" pitchFamily="34" charset="-122"/>
                <a:ea typeface="微软雅黑" pitchFamily="34" charset="-122"/>
              </a:rPr>
              <a:t>页表</a:t>
            </a:r>
            <a:r>
              <a:rPr lang="en-US" altLang="zh-CN" sz="1900" b="1" dirty="0">
                <a:solidFill>
                  <a:schemeClr val="accent1"/>
                </a:solidFill>
                <a:latin typeface="微软雅黑" pitchFamily="34" charset="-122"/>
                <a:ea typeface="微软雅黑" pitchFamily="34" charset="-122"/>
              </a:rPr>
              <a:t>(</a:t>
            </a:r>
            <a:r>
              <a:rPr lang="zh-CN" altLang="en-US" sz="1900" b="1" dirty="0">
                <a:solidFill>
                  <a:schemeClr val="accent1"/>
                </a:solidFill>
                <a:latin typeface="微软雅黑" pitchFamily="34" charset="-122"/>
                <a:ea typeface="微软雅黑" pitchFamily="34" charset="-122"/>
              </a:rPr>
              <a:t>装入</a:t>
            </a:r>
            <a:r>
              <a:rPr lang="en-US" altLang="zh-CN" sz="1900" b="1" dirty="0">
                <a:solidFill>
                  <a:schemeClr val="accent1"/>
                </a:solidFill>
                <a:latin typeface="微软雅黑" pitchFamily="34" charset="-122"/>
                <a:ea typeface="微软雅黑" pitchFamily="34" charset="-122"/>
              </a:rPr>
              <a:t>CR3)</a:t>
            </a:r>
            <a:endParaRPr lang="zh-CN" altLang="en-US" sz="1900" b="1" dirty="0">
              <a:solidFill>
                <a:schemeClr val="accent1"/>
              </a:solidFill>
              <a:latin typeface="微软雅黑" pitchFamily="34" charset="-122"/>
              <a:ea typeface="微软雅黑" pitchFamily="34" charset="-122"/>
            </a:endParaRPr>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1"/>
          <p:cNvSpPr>
            <a:spLocks noGrp="1" noChangeArrowheads="1"/>
          </p:cNvSpPr>
          <p:nvPr>
            <p:ph type="title" idx="4294967295"/>
          </p:nvPr>
        </p:nvSpPr>
        <p:spPr>
          <a:xfrm>
            <a:off x="396875" y="101600"/>
            <a:ext cx="8156575" cy="569913"/>
          </a:xfrm>
        </p:spPr>
        <p:txBody>
          <a:bodyPr lIns="91440" tIns="45720" rIns="91440" bIns="45720" anchor="ctr">
            <a:normAutofit fontScale="90000"/>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ea typeface="宋体" pitchFamily="2" charset="-122"/>
              </a:rPr>
              <a:t>Linux Page Fault Handling</a:t>
            </a:r>
          </a:p>
        </p:txBody>
      </p:sp>
      <p:grpSp>
        <p:nvGrpSpPr>
          <p:cNvPr id="2" name="Group 54"/>
          <p:cNvGrpSpPr>
            <a:grpSpLocks/>
          </p:cNvGrpSpPr>
          <p:nvPr/>
        </p:nvGrpSpPr>
        <p:grpSpPr bwMode="auto">
          <a:xfrm>
            <a:off x="71438" y="844550"/>
            <a:ext cx="5437187" cy="5475288"/>
            <a:chOff x="96" y="669"/>
            <a:chExt cx="3169" cy="3312"/>
          </a:xfrm>
        </p:grpSpPr>
        <p:grpSp>
          <p:nvGrpSpPr>
            <p:cNvPr id="3" name="Group 91"/>
            <p:cNvGrpSpPr>
              <a:grpSpLocks/>
            </p:cNvGrpSpPr>
            <p:nvPr/>
          </p:nvGrpSpPr>
          <p:grpSpPr bwMode="auto">
            <a:xfrm>
              <a:off x="2736" y="1725"/>
              <a:ext cx="528" cy="329"/>
              <a:chOff x="4343400" y="2895600"/>
              <a:chExt cx="838200" cy="522443"/>
            </a:xfrm>
          </p:grpSpPr>
          <p:sp>
            <p:nvSpPr>
              <p:cNvPr id="687108" name="Line 44"/>
              <p:cNvSpPr>
                <a:spLocks noChangeShapeType="1"/>
              </p:cNvSpPr>
              <p:nvPr/>
            </p:nvSpPr>
            <p:spPr bwMode="auto">
              <a:xfrm>
                <a:off x="4343400" y="3362325"/>
                <a:ext cx="838200" cy="1588"/>
              </a:xfrm>
              <a:prstGeom prst="line">
                <a:avLst/>
              </a:prstGeom>
              <a:noFill/>
              <a:ln w="9360">
                <a:solidFill>
                  <a:srgbClr val="000000"/>
                </a:solidFill>
                <a:miter lim="800000"/>
                <a:headEnd type="triangle" w="med" len="med"/>
                <a:tailEnd/>
              </a:ln>
            </p:spPr>
            <p:txBody>
              <a:bodyPr/>
              <a:lstStyle/>
              <a:p>
                <a:endParaRPr lang="zh-CN" altLang="en-US"/>
              </a:p>
            </p:txBody>
          </p:sp>
          <p:sp>
            <p:nvSpPr>
              <p:cNvPr id="687109" name="Text Box 45"/>
              <p:cNvSpPr txBox="1">
                <a:spLocks noChangeArrowheads="1"/>
              </p:cNvSpPr>
              <p:nvPr/>
            </p:nvSpPr>
            <p:spPr bwMode="auto">
              <a:xfrm>
                <a:off x="4479919" y="3124742"/>
                <a:ext cx="625348" cy="293301"/>
              </a:xfrm>
              <a:prstGeom prst="rect">
                <a:avLst/>
              </a:prstGeom>
              <a:noFill/>
              <a:ln w="9525">
                <a:noFill/>
                <a:round/>
                <a:headEnd/>
                <a:tailEnd/>
              </a:ln>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read</a:t>
                </a:r>
              </a:p>
            </p:txBody>
          </p:sp>
          <p:sp>
            <p:nvSpPr>
              <p:cNvPr id="30766" name="Oval 46"/>
              <p:cNvSpPr>
                <a:spLocks noChangeArrowheads="1"/>
              </p:cNvSpPr>
              <p:nvPr/>
            </p:nvSpPr>
            <p:spPr bwMode="auto">
              <a:xfrm>
                <a:off x="4648529" y="2896086"/>
                <a:ext cx="304051" cy="304979"/>
              </a:xfrm>
              <a:prstGeom prst="ellipse">
                <a:avLst/>
              </a:prstGeom>
              <a:solidFill>
                <a:schemeClr val="bg1">
                  <a:lumMod val="50000"/>
                </a:schemeClr>
              </a:solidFill>
              <a:ln w="9360">
                <a:noFill/>
                <a:miter lim="800000"/>
                <a:headEnd/>
                <a:tailEnd/>
              </a:ln>
              <a:effectLst/>
            </p:spPr>
            <p:txBody>
              <a:bodyPr wrap="none" lIns="90360" tIns="44280" rIns="90360" bIns="44280" anchor="ctr"/>
              <a:lstStyle/>
              <a:p>
                <a:pPr algn="ct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chemeClr val="bg1"/>
                    </a:solidFill>
                    <a:latin typeface="Calibri" pitchFamily="34" charset="0"/>
                  </a:rPr>
                  <a:t>1</a:t>
                </a:r>
              </a:p>
            </p:txBody>
          </p:sp>
        </p:grpSp>
        <p:grpSp>
          <p:nvGrpSpPr>
            <p:cNvPr id="4" name="Group 89"/>
            <p:cNvGrpSpPr>
              <a:grpSpLocks/>
            </p:cNvGrpSpPr>
            <p:nvPr/>
          </p:nvGrpSpPr>
          <p:grpSpPr bwMode="auto">
            <a:xfrm>
              <a:off x="2736" y="2975"/>
              <a:ext cx="529" cy="373"/>
              <a:chOff x="4343400" y="4880275"/>
              <a:chExt cx="839668" cy="592356"/>
            </a:xfrm>
          </p:grpSpPr>
          <p:sp>
            <p:nvSpPr>
              <p:cNvPr id="687112" name="Line 40"/>
              <p:cNvSpPr>
                <a:spLocks noChangeShapeType="1"/>
              </p:cNvSpPr>
              <p:nvPr/>
            </p:nvSpPr>
            <p:spPr bwMode="auto">
              <a:xfrm>
                <a:off x="4343400" y="5413675"/>
                <a:ext cx="838200" cy="1588"/>
              </a:xfrm>
              <a:prstGeom prst="line">
                <a:avLst/>
              </a:prstGeom>
              <a:noFill/>
              <a:ln w="9360">
                <a:solidFill>
                  <a:srgbClr val="000000"/>
                </a:solidFill>
                <a:miter lim="800000"/>
                <a:headEnd type="triangle" w="med" len="med"/>
                <a:tailEnd/>
              </a:ln>
            </p:spPr>
            <p:txBody>
              <a:bodyPr/>
              <a:lstStyle/>
              <a:p>
                <a:endParaRPr lang="zh-CN" altLang="en-US"/>
              </a:p>
            </p:txBody>
          </p:sp>
          <p:sp>
            <p:nvSpPr>
              <p:cNvPr id="687113" name="Text Box 41"/>
              <p:cNvSpPr txBox="1">
                <a:spLocks noChangeArrowheads="1"/>
              </p:cNvSpPr>
              <p:nvPr/>
            </p:nvSpPr>
            <p:spPr bwMode="auto">
              <a:xfrm>
                <a:off x="4482855" y="5180260"/>
                <a:ext cx="700213" cy="292371"/>
              </a:xfrm>
              <a:prstGeom prst="rect">
                <a:avLst/>
              </a:prstGeom>
              <a:noFill/>
              <a:ln w="9525">
                <a:noFill/>
                <a:round/>
                <a:headEnd/>
                <a:tailEnd/>
              </a:ln>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write</a:t>
                </a:r>
              </a:p>
            </p:txBody>
          </p:sp>
          <p:sp>
            <p:nvSpPr>
              <p:cNvPr id="30767" name="Oval 47"/>
              <p:cNvSpPr>
                <a:spLocks noChangeArrowheads="1"/>
              </p:cNvSpPr>
              <p:nvPr/>
            </p:nvSpPr>
            <p:spPr bwMode="auto">
              <a:xfrm>
                <a:off x="4648485" y="4879685"/>
                <a:ext cx="304008" cy="305001"/>
              </a:xfrm>
              <a:prstGeom prst="ellipse">
                <a:avLst/>
              </a:prstGeom>
              <a:solidFill>
                <a:schemeClr val="bg1">
                  <a:lumMod val="50000"/>
                </a:schemeClr>
              </a:solidFill>
              <a:ln w="9360">
                <a:noFill/>
                <a:miter lim="800000"/>
                <a:headEnd/>
                <a:tailEnd/>
              </a:ln>
              <a:effectLst/>
            </p:spPr>
            <p:txBody>
              <a:bodyPr wrap="none" lIns="90360" tIns="44280" rIns="90360" bIns="44280" anchor="ctr"/>
              <a:lstStyle/>
              <a:p>
                <a:pPr algn="ct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chemeClr val="bg1"/>
                    </a:solidFill>
                    <a:latin typeface="Calibri" pitchFamily="34" charset="0"/>
                  </a:rPr>
                  <a:t>2</a:t>
                </a:r>
              </a:p>
            </p:txBody>
          </p:sp>
        </p:grpSp>
        <p:grpSp>
          <p:nvGrpSpPr>
            <p:cNvPr id="5" name="Group 90"/>
            <p:cNvGrpSpPr>
              <a:grpSpLocks/>
            </p:cNvGrpSpPr>
            <p:nvPr/>
          </p:nvGrpSpPr>
          <p:grpSpPr bwMode="auto">
            <a:xfrm>
              <a:off x="2736" y="2255"/>
              <a:ext cx="528" cy="373"/>
              <a:chOff x="4343400" y="3737275"/>
              <a:chExt cx="838200" cy="592325"/>
            </a:xfrm>
          </p:grpSpPr>
          <p:sp>
            <p:nvSpPr>
              <p:cNvPr id="687116" name="Line 42"/>
              <p:cNvSpPr>
                <a:spLocks noChangeShapeType="1"/>
              </p:cNvSpPr>
              <p:nvPr/>
            </p:nvSpPr>
            <p:spPr bwMode="auto">
              <a:xfrm>
                <a:off x="4343400" y="4275438"/>
                <a:ext cx="838200" cy="1587"/>
              </a:xfrm>
              <a:prstGeom prst="line">
                <a:avLst/>
              </a:prstGeom>
              <a:noFill/>
              <a:ln w="9360">
                <a:solidFill>
                  <a:srgbClr val="000000"/>
                </a:solidFill>
                <a:miter lim="800000"/>
                <a:headEnd type="triangle" w="med" len="med"/>
                <a:tailEnd/>
              </a:ln>
            </p:spPr>
            <p:txBody>
              <a:bodyPr/>
              <a:lstStyle/>
              <a:p>
                <a:endParaRPr lang="zh-CN" altLang="en-US"/>
              </a:p>
            </p:txBody>
          </p:sp>
          <p:sp>
            <p:nvSpPr>
              <p:cNvPr id="687117" name="Text Box 43"/>
              <p:cNvSpPr txBox="1">
                <a:spLocks noChangeArrowheads="1"/>
              </p:cNvSpPr>
              <p:nvPr/>
            </p:nvSpPr>
            <p:spPr bwMode="auto">
              <a:xfrm>
                <a:off x="4479919" y="4036491"/>
                <a:ext cx="625348" cy="293109"/>
              </a:xfrm>
              <a:prstGeom prst="rect">
                <a:avLst/>
              </a:prstGeom>
              <a:noFill/>
              <a:ln w="9525">
                <a:noFill/>
                <a:round/>
                <a:headEnd/>
                <a:tailEnd/>
              </a:ln>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read</a:t>
                </a:r>
              </a:p>
            </p:txBody>
          </p:sp>
          <p:sp>
            <p:nvSpPr>
              <p:cNvPr id="30768" name="Oval 48"/>
              <p:cNvSpPr>
                <a:spLocks noChangeArrowheads="1"/>
              </p:cNvSpPr>
              <p:nvPr/>
            </p:nvSpPr>
            <p:spPr bwMode="auto">
              <a:xfrm>
                <a:off x="4648529" y="3737878"/>
                <a:ext cx="304051" cy="304985"/>
              </a:xfrm>
              <a:prstGeom prst="ellipse">
                <a:avLst/>
              </a:prstGeom>
              <a:solidFill>
                <a:schemeClr val="bg1">
                  <a:lumMod val="50000"/>
                </a:schemeClr>
              </a:solidFill>
              <a:ln w="9360">
                <a:noFill/>
                <a:miter lim="800000"/>
                <a:headEnd/>
                <a:tailEnd/>
              </a:ln>
              <a:effectLst/>
            </p:spPr>
            <p:txBody>
              <a:bodyPr wrap="none" lIns="90360" tIns="44280" rIns="90360" bIns="44280" anchor="ctr"/>
              <a:lstStyle/>
              <a:p>
                <a:pPr algn="ct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chemeClr val="bg1"/>
                    </a:solidFill>
                    <a:latin typeface="Calibri" pitchFamily="34" charset="0"/>
                  </a:rPr>
                  <a:t>3</a:t>
                </a:r>
              </a:p>
            </p:txBody>
          </p:sp>
        </p:grpSp>
        <p:sp>
          <p:nvSpPr>
            <p:cNvPr id="50" name="Rectangle 1"/>
            <p:cNvSpPr>
              <a:spLocks noChangeArrowheads="1"/>
            </p:cNvSpPr>
            <p:nvPr/>
          </p:nvSpPr>
          <p:spPr bwMode="auto">
            <a:xfrm>
              <a:off x="290" y="2829"/>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Calibri" pitchFamily="34" charset="0"/>
                </a:rPr>
                <a:t>vm_next</a:t>
              </a:r>
              <a:endParaRPr lang="en-GB" b="1" dirty="0">
                <a:latin typeface="Calibri" pitchFamily="34" charset="0"/>
              </a:endParaRPr>
            </a:p>
          </p:txBody>
        </p:sp>
        <p:sp>
          <p:nvSpPr>
            <p:cNvPr id="51" name="Rectangle 2"/>
            <p:cNvSpPr>
              <a:spLocks noChangeArrowheads="1"/>
            </p:cNvSpPr>
            <p:nvPr/>
          </p:nvSpPr>
          <p:spPr bwMode="auto">
            <a:xfrm>
              <a:off x="290" y="1677"/>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Calibri" pitchFamily="34" charset="0"/>
                </a:rPr>
                <a:t>vm_next</a:t>
              </a:r>
              <a:endParaRPr lang="en-GB" b="1" dirty="0">
                <a:latin typeface="Calibri" pitchFamily="34" charset="0"/>
              </a:endParaRPr>
            </a:p>
          </p:txBody>
        </p:sp>
        <p:sp>
          <p:nvSpPr>
            <p:cNvPr id="687121" name="Text Box 12"/>
            <p:cNvSpPr txBox="1">
              <a:spLocks noChangeArrowheads="1"/>
            </p:cNvSpPr>
            <p:nvPr/>
          </p:nvSpPr>
          <p:spPr bwMode="auto">
            <a:xfrm>
              <a:off x="96" y="717"/>
              <a:ext cx="1091" cy="184"/>
            </a:xfrm>
            <a:prstGeom prst="rect">
              <a:avLst/>
            </a:prstGeom>
            <a:noFill/>
            <a:ln w="9525">
              <a:noFill/>
              <a:round/>
              <a:headEnd/>
              <a:tailEnd/>
            </a:ln>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vm_area_struct</a:t>
              </a:r>
            </a:p>
          </p:txBody>
        </p:sp>
        <p:sp>
          <p:nvSpPr>
            <p:cNvPr id="53" name="Rectangle 13"/>
            <p:cNvSpPr>
              <a:spLocks noChangeArrowheads="1"/>
            </p:cNvSpPr>
            <p:nvPr/>
          </p:nvSpPr>
          <p:spPr bwMode="auto">
            <a:xfrm>
              <a:off x="290" y="973"/>
              <a:ext cx="672" cy="848"/>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pPr>
                <a:defRPr/>
              </a:pPr>
              <a:endParaRPr lang="en-US" sz="2400" b="1">
                <a:latin typeface="Arial Narrow" pitchFamily="34" charset="0"/>
              </a:endParaRPr>
            </a:p>
          </p:txBody>
        </p:sp>
        <p:sp>
          <p:nvSpPr>
            <p:cNvPr id="54" name="Rectangle 14"/>
            <p:cNvSpPr>
              <a:spLocks noChangeArrowheads="1"/>
            </p:cNvSpPr>
            <p:nvPr/>
          </p:nvSpPr>
          <p:spPr bwMode="auto">
            <a:xfrm>
              <a:off x="290" y="957"/>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vm_end</a:t>
              </a:r>
            </a:p>
          </p:txBody>
        </p:sp>
        <p:sp>
          <p:nvSpPr>
            <p:cNvPr id="55" name="Rectangle 15"/>
            <p:cNvSpPr>
              <a:spLocks noChangeArrowheads="1"/>
            </p:cNvSpPr>
            <p:nvPr/>
          </p:nvSpPr>
          <p:spPr bwMode="auto">
            <a:xfrm>
              <a:off x="290" y="1245"/>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vm_prot</a:t>
              </a:r>
            </a:p>
          </p:txBody>
        </p:sp>
        <p:sp>
          <p:nvSpPr>
            <p:cNvPr id="56" name="Rectangle 16"/>
            <p:cNvSpPr>
              <a:spLocks noChangeArrowheads="1"/>
            </p:cNvSpPr>
            <p:nvPr/>
          </p:nvSpPr>
          <p:spPr bwMode="auto">
            <a:xfrm>
              <a:off x="290" y="1101"/>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vm_start</a:t>
              </a:r>
            </a:p>
          </p:txBody>
        </p:sp>
        <p:sp>
          <p:nvSpPr>
            <p:cNvPr id="57" name="Rectangle 20"/>
            <p:cNvSpPr>
              <a:spLocks noChangeArrowheads="1"/>
            </p:cNvSpPr>
            <p:nvPr/>
          </p:nvSpPr>
          <p:spPr bwMode="auto">
            <a:xfrm>
              <a:off x="290" y="2125"/>
              <a:ext cx="672" cy="848"/>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pPr>
                <a:defRPr/>
              </a:pPr>
              <a:endParaRPr lang="en-US" sz="2400" b="1">
                <a:latin typeface="Arial Narrow" pitchFamily="34" charset="0"/>
              </a:endParaRPr>
            </a:p>
          </p:txBody>
        </p:sp>
        <p:sp>
          <p:nvSpPr>
            <p:cNvPr id="58" name="Rectangle 21"/>
            <p:cNvSpPr>
              <a:spLocks noChangeArrowheads="1"/>
            </p:cNvSpPr>
            <p:nvPr/>
          </p:nvSpPr>
          <p:spPr bwMode="auto">
            <a:xfrm>
              <a:off x="290" y="2109"/>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vm_end</a:t>
              </a:r>
            </a:p>
          </p:txBody>
        </p:sp>
        <p:sp>
          <p:nvSpPr>
            <p:cNvPr id="59" name="Rectangle 22"/>
            <p:cNvSpPr>
              <a:spLocks noChangeArrowheads="1"/>
            </p:cNvSpPr>
            <p:nvPr/>
          </p:nvSpPr>
          <p:spPr bwMode="auto">
            <a:xfrm>
              <a:off x="290" y="2397"/>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vm_prot</a:t>
              </a:r>
            </a:p>
          </p:txBody>
        </p:sp>
        <p:sp>
          <p:nvSpPr>
            <p:cNvPr id="60" name="Rectangle 23"/>
            <p:cNvSpPr>
              <a:spLocks noChangeArrowheads="1"/>
            </p:cNvSpPr>
            <p:nvPr/>
          </p:nvSpPr>
          <p:spPr bwMode="auto">
            <a:xfrm>
              <a:off x="290" y="2253"/>
              <a:ext cx="672" cy="143"/>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vm_start</a:t>
              </a:r>
            </a:p>
          </p:txBody>
        </p:sp>
        <p:sp>
          <p:nvSpPr>
            <p:cNvPr id="61" name="Rectangle 24"/>
            <p:cNvSpPr>
              <a:spLocks noChangeArrowheads="1"/>
            </p:cNvSpPr>
            <p:nvPr/>
          </p:nvSpPr>
          <p:spPr bwMode="auto">
            <a:xfrm>
              <a:off x="290" y="3277"/>
              <a:ext cx="672" cy="704"/>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pPr>
                <a:defRPr/>
              </a:pPr>
              <a:endParaRPr lang="en-US" sz="2400" b="1">
                <a:latin typeface="Arial Narrow" pitchFamily="34" charset="0"/>
              </a:endParaRPr>
            </a:p>
          </p:txBody>
        </p:sp>
        <p:sp>
          <p:nvSpPr>
            <p:cNvPr id="62" name="Rectangle 25"/>
            <p:cNvSpPr>
              <a:spLocks noChangeArrowheads="1"/>
            </p:cNvSpPr>
            <p:nvPr/>
          </p:nvSpPr>
          <p:spPr bwMode="auto">
            <a:xfrm>
              <a:off x="290" y="3261"/>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vm_end</a:t>
              </a:r>
            </a:p>
          </p:txBody>
        </p:sp>
        <p:sp>
          <p:nvSpPr>
            <p:cNvPr id="63" name="Rectangle 26"/>
            <p:cNvSpPr>
              <a:spLocks noChangeArrowheads="1"/>
            </p:cNvSpPr>
            <p:nvPr/>
          </p:nvSpPr>
          <p:spPr bwMode="auto">
            <a:xfrm>
              <a:off x="290" y="3549"/>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vm_prot</a:t>
              </a:r>
            </a:p>
          </p:txBody>
        </p:sp>
        <p:sp>
          <p:nvSpPr>
            <p:cNvPr id="64" name="Rectangle 27"/>
            <p:cNvSpPr>
              <a:spLocks noChangeArrowheads="1"/>
            </p:cNvSpPr>
            <p:nvPr/>
          </p:nvSpPr>
          <p:spPr bwMode="auto">
            <a:xfrm>
              <a:off x="290" y="3837"/>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vm_next</a:t>
              </a:r>
            </a:p>
          </p:txBody>
        </p:sp>
        <p:sp>
          <p:nvSpPr>
            <p:cNvPr id="65" name="Rectangle 28"/>
            <p:cNvSpPr>
              <a:spLocks noChangeArrowheads="1"/>
            </p:cNvSpPr>
            <p:nvPr/>
          </p:nvSpPr>
          <p:spPr bwMode="auto">
            <a:xfrm>
              <a:off x="290" y="3405"/>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vm_start</a:t>
              </a:r>
            </a:p>
          </p:txBody>
        </p:sp>
        <p:sp>
          <p:nvSpPr>
            <p:cNvPr id="687135" name="Rectangle 29"/>
            <p:cNvSpPr>
              <a:spLocks noChangeArrowheads="1"/>
            </p:cNvSpPr>
            <p:nvPr/>
          </p:nvSpPr>
          <p:spPr bwMode="auto">
            <a:xfrm>
              <a:off x="1490" y="861"/>
              <a:ext cx="1248" cy="3024"/>
            </a:xfrm>
            <a:prstGeom prst="rect">
              <a:avLst/>
            </a:prstGeom>
            <a:solidFill>
              <a:srgbClr val="FFFFFF"/>
            </a:solidFill>
            <a:ln w="9360">
              <a:solidFill>
                <a:srgbClr val="000000"/>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687136" name="Text Box 30"/>
            <p:cNvSpPr txBox="1">
              <a:spLocks noChangeArrowheads="1"/>
            </p:cNvSpPr>
            <p:nvPr/>
          </p:nvSpPr>
          <p:spPr bwMode="auto">
            <a:xfrm>
              <a:off x="1419" y="669"/>
              <a:ext cx="1637" cy="184"/>
            </a:xfrm>
            <a:prstGeom prst="rect">
              <a:avLst/>
            </a:prstGeom>
            <a:noFill/>
            <a:ln w="9525">
              <a:noFill/>
              <a:round/>
              <a:headEnd/>
              <a:tailEnd/>
            </a:ln>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Process virtual memory</a:t>
              </a:r>
            </a:p>
          </p:txBody>
        </p:sp>
        <p:sp>
          <p:nvSpPr>
            <p:cNvPr id="68" name="Rectangle 31"/>
            <p:cNvSpPr>
              <a:spLocks noChangeArrowheads="1"/>
            </p:cNvSpPr>
            <p:nvPr/>
          </p:nvSpPr>
          <p:spPr bwMode="auto">
            <a:xfrm>
              <a:off x="1490" y="2781"/>
              <a:ext cx="1247" cy="72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text</a:t>
              </a:r>
            </a:p>
          </p:txBody>
        </p:sp>
        <p:sp>
          <p:nvSpPr>
            <p:cNvPr id="69" name="Rectangle 32"/>
            <p:cNvSpPr>
              <a:spLocks noChangeArrowheads="1"/>
            </p:cNvSpPr>
            <p:nvPr/>
          </p:nvSpPr>
          <p:spPr bwMode="auto">
            <a:xfrm>
              <a:off x="1490" y="2301"/>
              <a:ext cx="1247" cy="479"/>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data</a:t>
              </a:r>
            </a:p>
          </p:txBody>
        </p:sp>
        <p:sp>
          <p:nvSpPr>
            <p:cNvPr id="70" name="Rectangle 33"/>
            <p:cNvSpPr>
              <a:spLocks noChangeArrowheads="1"/>
            </p:cNvSpPr>
            <p:nvPr/>
          </p:nvSpPr>
          <p:spPr bwMode="auto">
            <a:xfrm>
              <a:off x="1490" y="1485"/>
              <a:ext cx="1247" cy="336"/>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shared libraries</a:t>
              </a:r>
            </a:p>
          </p:txBody>
        </p:sp>
        <p:sp>
          <p:nvSpPr>
            <p:cNvPr id="687140" name="Line 34"/>
            <p:cNvSpPr>
              <a:spLocks noChangeShapeType="1"/>
            </p:cNvSpPr>
            <p:nvPr/>
          </p:nvSpPr>
          <p:spPr bwMode="auto">
            <a:xfrm>
              <a:off x="962" y="1053"/>
              <a:ext cx="528" cy="432"/>
            </a:xfrm>
            <a:prstGeom prst="line">
              <a:avLst/>
            </a:prstGeom>
            <a:noFill/>
            <a:ln w="9360">
              <a:solidFill>
                <a:srgbClr val="000000"/>
              </a:solidFill>
              <a:miter lim="800000"/>
              <a:headEnd/>
              <a:tailEnd type="triangle" w="med" len="med"/>
            </a:ln>
          </p:spPr>
          <p:txBody>
            <a:bodyPr/>
            <a:lstStyle/>
            <a:p>
              <a:endParaRPr lang="zh-CN" altLang="en-US"/>
            </a:p>
          </p:txBody>
        </p:sp>
        <p:sp>
          <p:nvSpPr>
            <p:cNvPr id="687141" name="Line 35"/>
            <p:cNvSpPr>
              <a:spLocks noChangeShapeType="1"/>
            </p:cNvSpPr>
            <p:nvPr/>
          </p:nvSpPr>
          <p:spPr bwMode="auto">
            <a:xfrm>
              <a:off x="962" y="1197"/>
              <a:ext cx="528" cy="624"/>
            </a:xfrm>
            <a:prstGeom prst="line">
              <a:avLst/>
            </a:prstGeom>
            <a:noFill/>
            <a:ln w="9360">
              <a:solidFill>
                <a:srgbClr val="000000"/>
              </a:solidFill>
              <a:miter lim="800000"/>
              <a:headEnd/>
              <a:tailEnd type="triangle" w="med" len="med"/>
            </a:ln>
          </p:spPr>
          <p:txBody>
            <a:bodyPr/>
            <a:lstStyle/>
            <a:p>
              <a:endParaRPr lang="zh-CN" altLang="en-US"/>
            </a:p>
          </p:txBody>
        </p:sp>
        <p:sp>
          <p:nvSpPr>
            <p:cNvPr id="687142" name="Line 36"/>
            <p:cNvSpPr>
              <a:spLocks noChangeShapeType="1"/>
            </p:cNvSpPr>
            <p:nvPr/>
          </p:nvSpPr>
          <p:spPr bwMode="auto">
            <a:xfrm>
              <a:off x="962" y="2205"/>
              <a:ext cx="528" cy="96"/>
            </a:xfrm>
            <a:prstGeom prst="line">
              <a:avLst/>
            </a:prstGeom>
            <a:noFill/>
            <a:ln w="9360">
              <a:solidFill>
                <a:srgbClr val="000000"/>
              </a:solidFill>
              <a:miter lim="800000"/>
              <a:headEnd/>
              <a:tailEnd type="triangle" w="med" len="med"/>
            </a:ln>
          </p:spPr>
          <p:txBody>
            <a:bodyPr/>
            <a:lstStyle/>
            <a:p>
              <a:endParaRPr lang="zh-CN" altLang="en-US"/>
            </a:p>
          </p:txBody>
        </p:sp>
        <p:sp>
          <p:nvSpPr>
            <p:cNvPr id="687143" name="Line 37"/>
            <p:cNvSpPr>
              <a:spLocks noChangeShapeType="1"/>
            </p:cNvSpPr>
            <p:nvPr/>
          </p:nvSpPr>
          <p:spPr bwMode="auto">
            <a:xfrm>
              <a:off x="962" y="2301"/>
              <a:ext cx="528" cy="480"/>
            </a:xfrm>
            <a:prstGeom prst="line">
              <a:avLst/>
            </a:prstGeom>
            <a:noFill/>
            <a:ln w="9360">
              <a:solidFill>
                <a:srgbClr val="000000"/>
              </a:solidFill>
              <a:miter lim="800000"/>
              <a:headEnd/>
              <a:tailEnd type="triangle" w="med" len="med"/>
            </a:ln>
          </p:spPr>
          <p:txBody>
            <a:bodyPr/>
            <a:lstStyle/>
            <a:p>
              <a:endParaRPr lang="zh-CN" altLang="en-US"/>
            </a:p>
          </p:txBody>
        </p:sp>
        <p:sp>
          <p:nvSpPr>
            <p:cNvPr id="687144" name="Line 38"/>
            <p:cNvSpPr>
              <a:spLocks noChangeShapeType="1"/>
            </p:cNvSpPr>
            <p:nvPr/>
          </p:nvSpPr>
          <p:spPr bwMode="auto">
            <a:xfrm flipV="1">
              <a:off x="962" y="2781"/>
              <a:ext cx="528" cy="576"/>
            </a:xfrm>
            <a:prstGeom prst="line">
              <a:avLst/>
            </a:prstGeom>
            <a:noFill/>
            <a:ln w="9360">
              <a:solidFill>
                <a:srgbClr val="000000"/>
              </a:solidFill>
              <a:miter lim="800000"/>
              <a:headEnd/>
              <a:tailEnd type="triangle" w="med" len="med"/>
            </a:ln>
          </p:spPr>
          <p:txBody>
            <a:bodyPr/>
            <a:lstStyle/>
            <a:p>
              <a:endParaRPr lang="zh-CN" altLang="en-US"/>
            </a:p>
          </p:txBody>
        </p:sp>
        <p:sp>
          <p:nvSpPr>
            <p:cNvPr id="687145" name="Line 39"/>
            <p:cNvSpPr>
              <a:spLocks noChangeShapeType="1"/>
            </p:cNvSpPr>
            <p:nvPr/>
          </p:nvSpPr>
          <p:spPr bwMode="auto">
            <a:xfrm>
              <a:off x="962" y="3453"/>
              <a:ext cx="528" cy="48"/>
            </a:xfrm>
            <a:prstGeom prst="line">
              <a:avLst/>
            </a:prstGeom>
            <a:noFill/>
            <a:ln w="9360">
              <a:solidFill>
                <a:srgbClr val="000000"/>
              </a:solidFill>
              <a:miter lim="800000"/>
              <a:headEnd/>
              <a:tailEnd type="triangle" w="med" len="med"/>
            </a:ln>
          </p:spPr>
          <p:txBody>
            <a:bodyPr/>
            <a:lstStyle/>
            <a:p>
              <a:endParaRPr lang="zh-CN" altLang="en-US"/>
            </a:p>
          </p:txBody>
        </p:sp>
        <p:sp>
          <p:nvSpPr>
            <p:cNvPr id="687146" name="Line 40"/>
            <p:cNvSpPr>
              <a:spLocks noChangeShapeType="1"/>
            </p:cNvSpPr>
            <p:nvPr/>
          </p:nvSpPr>
          <p:spPr bwMode="auto">
            <a:xfrm flipH="1">
              <a:off x="145" y="1773"/>
              <a:ext cx="146" cy="1"/>
            </a:xfrm>
            <a:prstGeom prst="line">
              <a:avLst/>
            </a:prstGeom>
            <a:noFill/>
            <a:ln w="9360">
              <a:solidFill>
                <a:srgbClr val="000000"/>
              </a:solidFill>
              <a:miter lim="800000"/>
              <a:headEnd/>
              <a:tailEnd/>
            </a:ln>
          </p:spPr>
          <p:txBody>
            <a:bodyPr/>
            <a:lstStyle/>
            <a:p>
              <a:endParaRPr lang="zh-CN" altLang="en-US"/>
            </a:p>
          </p:txBody>
        </p:sp>
        <p:sp>
          <p:nvSpPr>
            <p:cNvPr id="687147" name="Line 41"/>
            <p:cNvSpPr>
              <a:spLocks noChangeShapeType="1"/>
            </p:cNvSpPr>
            <p:nvPr/>
          </p:nvSpPr>
          <p:spPr bwMode="auto">
            <a:xfrm>
              <a:off x="146" y="1773"/>
              <a:ext cx="1" cy="336"/>
            </a:xfrm>
            <a:prstGeom prst="line">
              <a:avLst/>
            </a:prstGeom>
            <a:noFill/>
            <a:ln w="9360">
              <a:solidFill>
                <a:srgbClr val="000000"/>
              </a:solidFill>
              <a:miter lim="800000"/>
              <a:headEnd/>
              <a:tailEnd/>
            </a:ln>
          </p:spPr>
          <p:txBody>
            <a:bodyPr/>
            <a:lstStyle/>
            <a:p>
              <a:endParaRPr lang="zh-CN" altLang="en-US"/>
            </a:p>
          </p:txBody>
        </p:sp>
        <p:sp>
          <p:nvSpPr>
            <p:cNvPr id="687148" name="Line 42"/>
            <p:cNvSpPr>
              <a:spLocks noChangeShapeType="1"/>
            </p:cNvSpPr>
            <p:nvPr/>
          </p:nvSpPr>
          <p:spPr bwMode="auto">
            <a:xfrm>
              <a:off x="146" y="2109"/>
              <a:ext cx="144" cy="1"/>
            </a:xfrm>
            <a:prstGeom prst="line">
              <a:avLst/>
            </a:prstGeom>
            <a:noFill/>
            <a:ln w="9360">
              <a:solidFill>
                <a:srgbClr val="000000"/>
              </a:solidFill>
              <a:miter lim="800000"/>
              <a:headEnd/>
              <a:tailEnd type="triangle" w="med" len="med"/>
            </a:ln>
          </p:spPr>
          <p:txBody>
            <a:bodyPr/>
            <a:lstStyle/>
            <a:p>
              <a:endParaRPr lang="zh-CN" altLang="en-US"/>
            </a:p>
          </p:txBody>
        </p:sp>
        <p:sp>
          <p:nvSpPr>
            <p:cNvPr id="687149" name="Line 43"/>
            <p:cNvSpPr>
              <a:spLocks noChangeShapeType="1"/>
            </p:cNvSpPr>
            <p:nvPr/>
          </p:nvSpPr>
          <p:spPr bwMode="auto">
            <a:xfrm flipH="1">
              <a:off x="145" y="2877"/>
              <a:ext cx="146" cy="1"/>
            </a:xfrm>
            <a:prstGeom prst="line">
              <a:avLst/>
            </a:prstGeom>
            <a:noFill/>
            <a:ln w="9360">
              <a:solidFill>
                <a:srgbClr val="000000"/>
              </a:solidFill>
              <a:miter lim="800000"/>
              <a:headEnd/>
              <a:tailEnd/>
            </a:ln>
          </p:spPr>
          <p:txBody>
            <a:bodyPr/>
            <a:lstStyle/>
            <a:p>
              <a:endParaRPr lang="zh-CN" altLang="en-US"/>
            </a:p>
          </p:txBody>
        </p:sp>
        <p:sp>
          <p:nvSpPr>
            <p:cNvPr id="687150" name="Line 44"/>
            <p:cNvSpPr>
              <a:spLocks noChangeShapeType="1"/>
            </p:cNvSpPr>
            <p:nvPr/>
          </p:nvSpPr>
          <p:spPr bwMode="auto">
            <a:xfrm>
              <a:off x="146" y="2877"/>
              <a:ext cx="1" cy="384"/>
            </a:xfrm>
            <a:prstGeom prst="line">
              <a:avLst/>
            </a:prstGeom>
            <a:noFill/>
            <a:ln w="9360">
              <a:solidFill>
                <a:srgbClr val="000000"/>
              </a:solidFill>
              <a:miter lim="800000"/>
              <a:headEnd/>
              <a:tailEnd/>
            </a:ln>
          </p:spPr>
          <p:txBody>
            <a:bodyPr/>
            <a:lstStyle/>
            <a:p>
              <a:endParaRPr lang="zh-CN" altLang="en-US"/>
            </a:p>
          </p:txBody>
        </p:sp>
        <p:sp>
          <p:nvSpPr>
            <p:cNvPr id="687151" name="Line 45"/>
            <p:cNvSpPr>
              <a:spLocks noChangeShapeType="1"/>
            </p:cNvSpPr>
            <p:nvPr/>
          </p:nvSpPr>
          <p:spPr bwMode="auto">
            <a:xfrm>
              <a:off x="146" y="3261"/>
              <a:ext cx="144" cy="1"/>
            </a:xfrm>
            <a:prstGeom prst="line">
              <a:avLst/>
            </a:prstGeom>
            <a:noFill/>
            <a:ln w="9360">
              <a:solidFill>
                <a:srgbClr val="000000"/>
              </a:solidFill>
              <a:miter lim="800000"/>
              <a:headEnd/>
              <a:tailEnd type="triangle" w="med" len="med"/>
            </a:ln>
          </p:spPr>
          <p:txBody>
            <a:bodyPr/>
            <a:lstStyle/>
            <a:p>
              <a:endParaRPr lang="zh-CN" altLang="en-US"/>
            </a:p>
          </p:txBody>
        </p:sp>
        <p:sp>
          <p:nvSpPr>
            <p:cNvPr id="83" name="Rectangle 51"/>
            <p:cNvSpPr>
              <a:spLocks noChangeArrowheads="1"/>
            </p:cNvSpPr>
            <p:nvPr/>
          </p:nvSpPr>
          <p:spPr bwMode="auto">
            <a:xfrm>
              <a:off x="290" y="1389"/>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vm_flags</a:t>
              </a:r>
            </a:p>
          </p:txBody>
        </p:sp>
        <p:sp>
          <p:nvSpPr>
            <p:cNvPr id="84" name="Rectangle 52"/>
            <p:cNvSpPr>
              <a:spLocks noChangeArrowheads="1"/>
            </p:cNvSpPr>
            <p:nvPr/>
          </p:nvSpPr>
          <p:spPr bwMode="auto">
            <a:xfrm>
              <a:off x="290" y="2541"/>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vm_flags</a:t>
              </a:r>
            </a:p>
          </p:txBody>
        </p:sp>
        <p:sp>
          <p:nvSpPr>
            <p:cNvPr id="85" name="Rectangle 53"/>
            <p:cNvSpPr>
              <a:spLocks noChangeArrowheads="1"/>
            </p:cNvSpPr>
            <p:nvPr/>
          </p:nvSpPr>
          <p:spPr bwMode="auto">
            <a:xfrm>
              <a:off x="290" y="3693"/>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vm_flags</a:t>
              </a:r>
            </a:p>
          </p:txBody>
        </p:sp>
      </p:grpSp>
      <p:sp>
        <p:nvSpPr>
          <p:cNvPr id="86" name="TextBox 85"/>
          <p:cNvSpPr txBox="1">
            <a:spLocks noChangeArrowheads="1"/>
          </p:cNvSpPr>
          <p:nvPr/>
        </p:nvSpPr>
        <p:spPr bwMode="auto">
          <a:xfrm>
            <a:off x="5545138" y="2700338"/>
            <a:ext cx="3498850" cy="915987"/>
          </a:xfrm>
          <a:prstGeom prst="rect">
            <a:avLst/>
          </a:prstGeom>
          <a:noFill/>
          <a:ln w="9525">
            <a:noFill/>
            <a:miter lim="800000"/>
            <a:headEnd/>
            <a:tailEnd/>
          </a:ln>
        </p:spPr>
        <p:txBody>
          <a:bodyPr>
            <a:spAutoFit/>
          </a:bodyPr>
          <a:lstStyle/>
          <a:p>
            <a:r>
              <a:rPr lang="en-US" altLang="zh-CN" sz="1800" b="1">
                <a:solidFill>
                  <a:srgbClr val="990000"/>
                </a:solidFill>
                <a:latin typeface="Arial Black" pitchFamily="34" charset="0"/>
                <a:ea typeface="宋体" pitchFamily="2" charset="-122"/>
              </a:rPr>
              <a:t>Segmentation fault:</a:t>
            </a:r>
          </a:p>
          <a:p>
            <a:r>
              <a:rPr lang="en-US" altLang="zh-CN" sz="1800" b="1">
                <a:latin typeface="Arial Black" pitchFamily="34" charset="0"/>
                <a:ea typeface="宋体" pitchFamily="2" charset="-122"/>
              </a:rPr>
              <a:t>accessing a non-existing page</a:t>
            </a:r>
          </a:p>
        </p:txBody>
      </p:sp>
      <p:sp>
        <p:nvSpPr>
          <p:cNvPr id="87" name="TextBox 86"/>
          <p:cNvSpPr txBox="1">
            <a:spLocks noChangeArrowheads="1"/>
          </p:cNvSpPr>
          <p:nvPr/>
        </p:nvSpPr>
        <p:spPr bwMode="auto">
          <a:xfrm>
            <a:off x="5614988" y="3863975"/>
            <a:ext cx="2419350" cy="641350"/>
          </a:xfrm>
          <a:prstGeom prst="rect">
            <a:avLst/>
          </a:prstGeom>
          <a:noFill/>
          <a:ln w="9525">
            <a:noFill/>
            <a:miter lim="800000"/>
            <a:headEnd/>
            <a:tailEnd/>
          </a:ln>
        </p:spPr>
        <p:txBody>
          <a:bodyPr wrap="none">
            <a:spAutoFit/>
          </a:bodyPr>
          <a:lstStyle/>
          <a:p>
            <a:r>
              <a:rPr lang="en-US" altLang="zh-CN" sz="1800" b="1">
                <a:solidFill>
                  <a:srgbClr val="990000"/>
                </a:solidFill>
                <a:latin typeface="Arial Black" pitchFamily="34" charset="0"/>
                <a:ea typeface="宋体" pitchFamily="2" charset="-122"/>
              </a:rPr>
              <a:t>Normal page fault</a:t>
            </a:r>
          </a:p>
          <a:p>
            <a:r>
              <a:rPr lang="en-US" altLang="zh-CN" sz="1800" b="1">
                <a:latin typeface="Arial Black" pitchFamily="34" charset="0"/>
                <a:ea typeface="宋体" pitchFamily="2" charset="-122"/>
              </a:rPr>
              <a:t>not in memory</a:t>
            </a:r>
          </a:p>
        </p:txBody>
      </p:sp>
      <p:sp>
        <p:nvSpPr>
          <p:cNvPr id="88" name="TextBox 87"/>
          <p:cNvSpPr txBox="1">
            <a:spLocks noChangeArrowheads="1"/>
          </p:cNvSpPr>
          <p:nvPr/>
        </p:nvSpPr>
        <p:spPr bwMode="auto">
          <a:xfrm>
            <a:off x="5600700" y="4719638"/>
            <a:ext cx="3386138" cy="1465262"/>
          </a:xfrm>
          <a:prstGeom prst="rect">
            <a:avLst/>
          </a:prstGeom>
          <a:noFill/>
          <a:ln w="9525">
            <a:noFill/>
            <a:miter lim="800000"/>
            <a:headEnd/>
            <a:tailEnd/>
          </a:ln>
        </p:spPr>
        <p:txBody>
          <a:bodyPr>
            <a:spAutoFit/>
          </a:bodyPr>
          <a:lstStyle/>
          <a:p>
            <a:r>
              <a:rPr lang="en-US" altLang="zh-CN" sz="1800" b="1" dirty="0">
                <a:solidFill>
                  <a:srgbClr val="990000"/>
                </a:solidFill>
                <a:latin typeface="Arial Black" pitchFamily="34" charset="0"/>
                <a:ea typeface="宋体" pitchFamily="2" charset="-122"/>
              </a:rPr>
              <a:t>Protection exception:</a:t>
            </a:r>
          </a:p>
          <a:p>
            <a:r>
              <a:rPr lang="en-US" altLang="zh-CN" sz="1800" b="1" dirty="0">
                <a:latin typeface="Arial Black" pitchFamily="34" charset="0"/>
                <a:ea typeface="宋体" pitchFamily="2" charset="-122"/>
              </a:rPr>
              <a:t>e.g., violating permission by writing to a read-only page (Linux reports as </a:t>
            </a:r>
            <a:r>
              <a:rPr lang="en-US" altLang="zh-CN" sz="1800" b="1" dirty="0">
                <a:solidFill>
                  <a:srgbClr val="A50021"/>
                </a:solidFill>
                <a:latin typeface="Arial Black" pitchFamily="34" charset="0"/>
                <a:ea typeface="宋体" pitchFamily="2" charset="-122"/>
              </a:rPr>
              <a:t>Segmentation fault</a:t>
            </a:r>
            <a:r>
              <a:rPr lang="en-US" altLang="zh-CN" sz="1800" b="1" dirty="0">
                <a:latin typeface="Arial Black" pitchFamily="34" charset="0"/>
                <a:ea typeface="宋体" pitchFamily="2" charset="-122"/>
              </a:rPr>
              <a:t>)</a:t>
            </a:r>
          </a:p>
        </p:txBody>
      </p:sp>
      <p:sp>
        <p:nvSpPr>
          <p:cNvPr id="687159" name="Text Box 55"/>
          <p:cNvSpPr txBox="1">
            <a:spLocks noChangeArrowheads="1"/>
          </p:cNvSpPr>
          <p:nvPr/>
        </p:nvSpPr>
        <p:spPr bwMode="auto">
          <a:xfrm>
            <a:off x="5443538" y="1857375"/>
            <a:ext cx="2859087" cy="396875"/>
          </a:xfrm>
          <a:prstGeom prst="rect">
            <a:avLst/>
          </a:prstGeom>
          <a:noFill/>
          <a:ln w="50800">
            <a:noFill/>
            <a:miter lim="800000"/>
            <a:headEnd/>
            <a:tailEnd/>
          </a:ln>
          <a:effectLst/>
        </p:spPr>
        <p:txBody>
          <a:bodyPr>
            <a:spAutoFit/>
          </a:bodyPr>
          <a:lstStyle/>
          <a:p>
            <a:pPr>
              <a:spcBef>
                <a:spcPct val="50000"/>
              </a:spcBef>
            </a:pPr>
            <a:r>
              <a:rPr lang="en-US" altLang="zh-CN" sz="2000" b="1">
                <a:solidFill>
                  <a:schemeClr val="accent1"/>
                </a:solidFill>
                <a:latin typeface="微软雅黑" pitchFamily="34" charset="-122"/>
                <a:ea typeface="微软雅黑" pitchFamily="34" charset="-122"/>
              </a:rPr>
              <a:t>Linux</a:t>
            </a:r>
            <a:r>
              <a:rPr lang="zh-CN" altLang="en-US" sz="2000" b="1">
                <a:solidFill>
                  <a:schemeClr val="accent1"/>
                </a:solidFill>
                <a:latin typeface="微软雅黑" pitchFamily="34" charset="-122"/>
                <a:ea typeface="微软雅黑" pitchFamily="34" charset="-122"/>
              </a:rPr>
              <a:t>页故障类型</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P spid="8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457200" y="106317"/>
            <a:ext cx="8229600" cy="744504"/>
          </a:xfrm>
        </p:spPr>
        <p:txBody>
          <a:bodyPr>
            <a:normAutofit fontScale="90000"/>
          </a:bodyPr>
          <a:lstStyle/>
          <a:p>
            <a:r>
              <a:rPr lang="en-US" altLang="zh-CN" dirty="0" smtClean="0">
                <a:ea typeface="宋体" pitchFamily="2" charset="-122"/>
              </a:rPr>
              <a:t>Intel </a:t>
            </a:r>
            <a:r>
              <a:rPr lang="en-US" altLang="zh-CN" dirty="0">
                <a:ea typeface="宋体" pitchFamily="2" charset="-122"/>
              </a:rPr>
              <a:t>Core i7 Memory System</a:t>
            </a:r>
            <a:endParaRPr lang="zh-CN" altLang="en-US" dirty="0">
              <a:ea typeface="宋体" pitchFamily="2" charset="-122"/>
            </a:endParaRPr>
          </a:p>
        </p:txBody>
      </p:sp>
      <p:sp>
        <p:nvSpPr>
          <p:cNvPr id="43" name="Rectangle 406"/>
          <p:cNvSpPr>
            <a:spLocks noChangeArrowheads="1"/>
          </p:cNvSpPr>
          <p:nvPr/>
        </p:nvSpPr>
        <p:spPr bwMode="auto">
          <a:xfrm>
            <a:off x="512763" y="2300288"/>
            <a:ext cx="1481137" cy="469900"/>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wrap="none" anchor="ctr"/>
          <a:lstStyle/>
          <a:p>
            <a:pPr algn="ctr" eaLnBrk="1" hangingPunct="1"/>
            <a:r>
              <a:rPr lang="en-US" altLang="zh-CN" b="1">
                <a:solidFill>
                  <a:srgbClr val="000000"/>
                </a:solidFill>
                <a:latin typeface="Arial Black" pitchFamily="34" charset="0"/>
                <a:ea typeface="宋体" pitchFamily="2" charset="-122"/>
              </a:rPr>
              <a:t>L1 d-cache</a:t>
            </a:r>
          </a:p>
          <a:p>
            <a:pPr algn="ctr" eaLnBrk="1" hangingPunct="1"/>
            <a:r>
              <a:rPr lang="en-US" altLang="zh-CN" b="1">
                <a:solidFill>
                  <a:srgbClr val="000000"/>
                </a:solidFill>
                <a:latin typeface="Calibri" pitchFamily="34" charset="0"/>
                <a:ea typeface="宋体" pitchFamily="2" charset="-122"/>
              </a:rPr>
              <a:t>32 KB, 8-way</a:t>
            </a:r>
          </a:p>
        </p:txBody>
      </p:sp>
      <p:sp>
        <p:nvSpPr>
          <p:cNvPr id="44" name="Rectangle 408"/>
          <p:cNvSpPr>
            <a:spLocks noChangeArrowheads="1"/>
          </p:cNvSpPr>
          <p:nvPr/>
        </p:nvSpPr>
        <p:spPr bwMode="auto">
          <a:xfrm>
            <a:off x="809625" y="3054350"/>
            <a:ext cx="2578100" cy="471488"/>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anchor="ctr"/>
          <a:lstStyle/>
          <a:p>
            <a:pPr algn="ctr" eaLnBrk="1" hangingPunct="1"/>
            <a:r>
              <a:rPr lang="en-US" altLang="zh-CN" b="1">
                <a:solidFill>
                  <a:srgbClr val="000000"/>
                </a:solidFill>
                <a:latin typeface="Arial Black" pitchFamily="34" charset="0"/>
                <a:ea typeface="宋体" pitchFamily="2" charset="-122"/>
              </a:rPr>
              <a:t>L2 unified cache</a:t>
            </a:r>
          </a:p>
          <a:p>
            <a:pPr algn="ctr" eaLnBrk="1" hangingPunct="1"/>
            <a:r>
              <a:rPr lang="en-US" altLang="zh-CN" b="1">
                <a:solidFill>
                  <a:srgbClr val="000000"/>
                </a:solidFill>
                <a:latin typeface="Calibri" pitchFamily="34" charset="0"/>
                <a:ea typeface="宋体" pitchFamily="2" charset="-122"/>
              </a:rPr>
              <a:t>256 KB, 8-way</a:t>
            </a:r>
          </a:p>
        </p:txBody>
      </p:sp>
      <p:sp>
        <p:nvSpPr>
          <p:cNvPr id="45" name="Line 409"/>
          <p:cNvSpPr>
            <a:spLocks noChangeShapeType="1"/>
          </p:cNvSpPr>
          <p:nvPr/>
        </p:nvSpPr>
        <p:spPr bwMode="auto">
          <a:xfrm>
            <a:off x="1257300" y="2001838"/>
            <a:ext cx="0" cy="28257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46" name="Line 410"/>
          <p:cNvSpPr>
            <a:spLocks noChangeShapeType="1"/>
          </p:cNvSpPr>
          <p:nvPr/>
        </p:nvSpPr>
        <p:spPr bwMode="auto">
          <a:xfrm>
            <a:off x="1244600" y="2770188"/>
            <a:ext cx="0" cy="28257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47" name="Line 411"/>
          <p:cNvSpPr>
            <a:spLocks noChangeShapeType="1"/>
          </p:cNvSpPr>
          <p:nvPr/>
        </p:nvSpPr>
        <p:spPr bwMode="auto">
          <a:xfrm>
            <a:off x="2938463" y="2770188"/>
            <a:ext cx="0" cy="28257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48" name="Rectangle 426"/>
          <p:cNvSpPr>
            <a:spLocks noChangeArrowheads="1"/>
          </p:cNvSpPr>
          <p:nvPr/>
        </p:nvSpPr>
        <p:spPr bwMode="auto">
          <a:xfrm>
            <a:off x="1008063" y="4759325"/>
            <a:ext cx="2166937" cy="755650"/>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anchor="ctr"/>
          <a:lstStyle/>
          <a:p>
            <a:pPr algn="ctr" eaLnBrk="1" hangingPunct="1"/>
            <a:r>
              <a:rPr lang="en-US" altLang="zh-CN" b="1">
                <a:solidFill>
                  <a:srgbClr val="000000"/>
                </a:solidFill>
                <a:latin typeface="Arial Black" pitchFamily="34" charset="0"/>
                <a:ea typeface="宋体" pitchFamily="2" charset="-122"/>
              </a:rPr>
              <a:t>L3 unified</a:t>
            </a:r>
            <a:r>
              <a:rPr lang="en-US" altLang="zh-CN" b="1">
                <a:solidFill>
                  <a:srgbClr val="000000"/>
                </a:solidFill>
                <a:latin typeface="Calibri" pitchFamily="34" charset="0"/>
                <a:ea typeface="宋体" pitchFamily="2" charset="-122"/>
              </a:rPr>
              <a:t> </a:t>
            </a:r>
            <a:r>
              <a:rPr lang="en-US" altLang="zh-CN" b="1">
                <a:solidFill>
                  <a:srgbClr val="000000"/>
                </a:solidFill>
                <a:latin typeface="Arial Black" pitchFamily="34" charset="0"/>
                <a:ea typeface="宋体" pitchFamily="2" charset="-122"/>
              </a:rPr>
              <a:t>cache</a:t>
            </a:r>
          </a:p>
          <a:p>
            <a:pPr algn="ctr" eaLnBrk="1" hangingPunct="1"/>
            <a:r>
              <a:rPr lang="en-US" altLang="zh-CN" b="1">
                <a:solidFill>
                  <a:srgbClr val="000000"/>
                </a:solidFill>
                <a:latin typeface="Calibri" pitchFamily="34" charset="0"/>
                <a:ea typeface="宋体" pitchFamily="2" charset="-122"/>
              </a:rPr>
              <a:t>8 MB, 16-way </a:t>
            </a:r>
          </a:p>
          <a:p>
            <a:pPr algn="ctr" eaLnBrk="1" hangingPunct="1"/>
            <a:r>
              <a:rPr lang="en-US" altLang="zh-CN" b="1">
                <a:solidFill>
                  <a:srgbClr val="000000"/>
                </a:solidFill>
                <a:latin typeface="Calibri" pitchFamily="34" charset="0"/>
                <a:ea typeface="宋体" pitchFamily="2" charset="-122"/>
              </a:rPr>
              <a:t>(shared by all cores)</a:t>
            </a:r>
          </a:p>
        </p:txBody>
      </p:sp>
      <p:sp>
        <p:nvSpPr>
          <p:cNvPr id="50" name="Line 432"/>
          <p:cNvSpPr>
            <a:spLocks noChangeShapeType="1"/>
          </p:cNvSpPr>
          <p:nvPr/>
        </p:nvSpPr>
        <p:spPr bwMode="auto">
          <a:xfrm>
            <a:off x="2938463" y="2017713"/>
            <a:ext cx="0" cy="282575"/>
          </a:xfrm>
          <a:prstGeom prst="line">
            <a:avLst/>
          </a:prstGeom>
          <a:noFill/>
          <a:ln w="12700">
            <a:solidFill>
              <a:srgbClr val="000000"/>
            </a:solidFill>
            <a:round/>
            <a:headEnd type="triangle" w="med" len="med"/>
            <a:tailEn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51" name="Rectangle 434"/>
          <p:cNvSpPr>
            <a:spLocks noChangeArrowheads="1"/>
          </p:cNvSpPr>
          <p:nvPr/>
        </p:nvSpPr>
        <p:spPr bwMode="auto">
          <a:xfrm>
            <a:off x="754063" y="1536700"/>
            <a:ext cx="1243012" cy="471488"/>
          </a:xfrm>
          <a:prstGeom prst="rect">
            <a:avLst/>
          </a:prstGeom>
          <a:solidFill>
            <a:srgbClr val="DBF2DA"/>
          </a:solidFill>
          <a:ln w="12700">
            <a:solidFill>
              <a:srgbClr val="000000"/>
            </a:solidFill>
            <a:miter lim="800000"/>
            <a:headEnd/>
            <a:tailEnd/>
          </a:ln>
          <a:effectLst>
            <a:outerShdw blurRad="50800" dist="38100" dir="2700000">
              <a:srgbClr val="000000">
                <a:alpha val="43000"/>
              </a:srgbClr>
            </a:outerShdw>
          </a:effectLst>
        </p:spPr>
        <p:txBody>
          <a:bodyPr wrap="none" anchor="ctr"/>
          <a:lstStyle/>
          <a:p>
            <a:pPr algn="ctr" eaLnBrk="1" hangingPunct="1"/>
            <a:r>
              <a:rPr lang="en-US" altLang="zh-CN" b="1">
                <a:solidFill>
                  <a:srgbClr val="000000"/>
                </a:solidFill>
                <a:latin typeface="Arial Black" pitchFamily="34" charset="0"/>
                <a:ea typeface="宋体" pitchFamily="2" charset="-122"/>
              </a:rPr>
              <a:t>Registers</a:t>
            </a:r>
          </a:p>
        </p:txBody>
      </p:sp>
      <p:sp>
        <p:nvSpPr>
          <p:cNvPr id="52" name="Rectangle 435"/>
          <p:cNvSpPr>
            <a:spLocks noChangeArrowheads="1"/>
          </p:cNvSpPr>
          <p:nvPr/>
        </p:nvSpPr>
        <p:spPr bwMode="auto">
          <a:xfrm>
            <a:off x="4064000" y="2300288"/>
            <a:ext cx="1824038" cy="469900"/>
          </a:xfrm>
          <a:prstGeom prst="rect">
            <a:avLst/>
          </a:prstGeom>
          <a:solidFill>
            <a:srgbClr val="F6D2D2"/>
          </a:solidFill>
          <a:ln w="12700">
            <a:solidFill>
              <a:srgbClr val="000000"/>
            </a:solidFill>
            <a:miter lim="800000"/>
            <a:headEnd/>
            <a:tailEnd/>
          </a:ln>
          <a:effectLst>
            <a:outerShdw blurRad="50800" dist="38100" dir="2700000">
              <a:srgbClr val="000000">
                <a:alpha val="43000"/>
              </a:srgbClr>
            </a:outerShdw>
          </a:effectLst>
        </p:spPr>
        <p:txBody>
          <a:bodyPr wrap="none" anchor="ctr"/>
          <a:lstStyle/>
          <a:p>
            <a:pPr algn="ctr" eaLnBrk="1" hangingPunct="1"/>
            <a:r>
              <a:rPr lang="en-US" altLang="zh-CN" b="1">
                <a:solidFill>
                  <a:srgbClr val="000000"/>
                </a:solidFill>
                <a:latin typeface="Arial Black" pitchFamily="34" charset="0"/>
                <a:ea typeface="宋体" pitchFamily="2" charset="-122"/>
              </a:rPr>
              <a:t>L1 d-TLB</a:t>
            </a:r>
          </a:p>
          <a:p>
            <a:pPr algn="ctr" eaLnBrk="1" hangingPunct="1"/>
            <a:r>
              <a:rPr lang="en-US" altLang="zh-CN" b="1">
                <a:solidFill>
                  <a:srgbClr val="000000"/>
                </a:solidFill>
                <a:latin typeface="Calibri" pitchFamily="34" charset="0"/>
                <a:ea typeface="宋体" pitchFamily="2" charset="-122"/>
              </a:rPr>
              <a:t>64 entries, 4-way</a:t>
            </a:r>
          </a:p>
        </p:txBody>
      </p:sp>
      <p:sp>
        <p:nvSpPr>
          <p:cNvPr id="53" name="Rectangle 436"/>
          <p:cNvSpPr>
            <a:spLocks noChangeArrowheads="1"/>
          </p:cNvSpPr>
          <p:nvPr/>
        </p:nvSpPr>
        <p:spPr bwMode="auto">
          <a:xfrm>
            <a:off x="6045200" y="2300288"/>
            <a:ext cx="1824038" cy="469900"/>
          </a:xfrm>
          <a:prstGeom prst="rect">
            <a:avLst/>
          </a:prstGeom>
          <a:solidFill>
            <a:srgbClr val="F6D2D2"/>
          </a:solidFill>
          <a:ln w="12700">
            <a:solidFill>
              <a:srgbClr val="000000"/>
            </a:solidFill>
            <a:miter lim="800000"/>
            <a:headEnd/>
            <a:tailEnd/>
          </a:ln>
          <a:effectLst>
            <a:outerShdw blurRad="50800" dist="38100" dir="2700000">
              <a:srgbClr val="000000">
                <a:alpha val="43000"/>
              </a:srgbClr>
            </a:outerShdw>
          </a:effectLst>
        </p:spPr>
        <p:txBody>
          <a:bodyPr wrap="none" anchor="ctr"/>
          <a:lstStyle/>
          <a:p>
            <a:pPr algn="ctr" eaLnBrk="1" hangingPunct="1"/>
            <a:r>
              <a:rPr lang="en-US" altLang="zh-CN" b="1">
                <a:solidFill>
                  <a:srgbClr val="000000"/>
                </a:solidFill>
                <a:latin typeface="Arial Black" pitchFamily="34" charset="0"/>
                <a:ea typeface="宋体" pitchFamily="2" charset="-122"/>
              </a:rPr>
              <a:t>L1 i-TLB</a:t>
            </a:r>
          </a:p>
          <a:p>
            <a:pPr algn="ctr" eaLnBrk="1" hangingPunct="1"/>
            <a:r>
              <a:rPr lang="en-US" altLang="zh-CN" b="1">
                <a:solidFill>
                  <a:srgbClr val="000000"/>
                </a:solidFill>
                <a:latin typeface="Calibri" pitchFamily="34" charset="0"/>
                <a:ea typeface="宋体" pitchFamily="2" charset="-122"/>
              </a:rPr>
              <a:t>128 entries, 4-way</a:t>
            </a:r>
          </a:p>
        </p:txBody>
      </p:sp>
      <p:sp>
        <p:nvSpPr>
          <p:cNvPr id="54" name="Rectangle 438"/>
          <p:cNvSpPr>
            <a:spLocks noChangeArrowheads="1"/>
          </p:cNvSpPr>
          <p:nvPr/>
        </p:nvSpPr>
        <p:spPr bwMode="auto">
          <a:xfrm>
            <a:off x="4394200" y="3063875"/>
            <a:ext cx="3157538" cy="469900"/>
          </a:xfrm>
          <a:prstGeom prst="rect">
            <a:avLst/>
          </a:prstGeom>
          <a:solidFill>
            <a:srgbClr val="F6D2D2"/>
          </a:solidFill>
          <a:ln w="12700">
            <a:solidFill>
              <a:srgbClr val="000000"/>
            </a:solidFill>
            <a:miter lim="800000"/>
            <a:headEnd/>
            <a:tailEnd/>
          </a:ln>
          <a:effectLst>
            <a:outerShdw blurRad="50800" dist="38100" dir="2700000">
              <a:srgbClr val="000000">
                <a:alpha val="43000"/>
              </a:srgbClr>
            </a:outerShdw>
          </a:effectLst>
        </p:spPr>
        <p:txBody>
          <a:bodyPr wrap="none" anchor="ctr"/>
          <a:lstStyle/>
          <a:p>
            <a:pPr algn="ctr" eaLnBrk="1" hangingPunct="1"/>
            <a:r>
              <a:rPr lang="en-US" altLang="zh-CN" b="1">
                <a:solidFill>
                  <a:srgbClr val="000000"/>
                </a:solidFill>
                <a:latin typeface="Arial Black" pitchFamily="34" charset="0"/>
                <a:ea typeface="宋体" pitchFamily="2" charset="-122"/>
              </a:rPr>
              <a:t>L2  unified TLB</a:t>
            </a:r>
          </a:p>
          <a:p>
            <a:pPr algn="ctr" eaLnBrk="1" hangingPunct="1"/>
            <a:r>
              <a:rPr lang="en-US" altLang="zh-CN" b="1">
                <a:solidFill>
                  <a:srgbClr val="000000"/>
                </a:solidFill>
                <a:latin typeface="Calibri" pitchFamily="34" charset="0"/>
                <a:ea typeface="宋体" pitchFamily="2" charset="-122"/>
              </a:rPr>
              <a:t>512 entries, 4-way</a:t>
            </a:r>
          </a:p>
        </p:txBody>
      </p:sp>
      <p:sp>
        <p:nvSpPr>
          <p:cNvPr id="55" name="Line 439"/>
          <p:cNvSpPr>
            <a:spLocks noChangeShapeType="1"/>
          </p:cNvSpPr>
          <p:nvPr/>
        </p:nvSpPr>
        <p:spPr bwMode="auto">
          <a:xfrm>
            <a:off x="4983163" y="2776538"/>
            <a:ext cx="0" cy="28257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56" name="Line 440"/>
          <p:cNvSpPr>
            <a:spLocks noChangeShapeType="1"/>
          </p:cNvSpPr>
          <p:nvPr/>
        </p:nvSpPr>
        <p:spPr bwMode="auto">
          <a:xfrm>
            <a:off x="6964363" y="2781300"/>
            <a:ext cx="0" cy="28257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57" name="Rectangle 441"/>
          <p:cNvSpPr>
            <a:spLocks noChangeArrowheads="1"/>
          </p:cNvSpPr>
          <p:nvPr/>
        </p:nvSpPr>
        <p:spPr bwMode="auto">
          <a:xfrm>
            <a:off x="2201863" y="2311400"/>
            <a:ext cx="1481137" cy="469900"/>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wrap="none" anchor="ctr"/>
          <a:lstStyle/>
          <a:p>
            <a:pPr algn="ctr" eaLnBrk="1" hangingPunct="1"/>
            <a:r>
              <a:rPr lang="en-US" altLang="zh-CN" b="1">
                <a:solidFill>
                  <a:srgbClr val="000000"/>
                </a:solidFill>
                <a:latin typeface="Arial Black" pitchFamily="34" charset="0"/>
                <a:ea typeface="宋体" pitchFamily="2" charset="-122"/>
              </a:rPr>
              <a:t>L1 i-cache</a:t>
            </a:r>
          </a:p>
          <a:p>
            <a:pPr algn="ctr" eaLnBrk="1" hangingPunct="1"/>
            <a:r>
              <a:rPr lang="en-US" altLang="zh-CN" b="1">
                <a:solidFill>
                  <a:srgbClr val="000000"/>
                </a:solidFill>
                <a:latin typeface="Calibri" pitchFamily="34" charset="0"/>
                <a:ea typeface="宋体" pitchFamily="2" charset="-122"/>
              </a:rPr>
              <a:t>32 KB, 8-way</a:t>
            </a:r>
          </a:p>
        </p:txBody>
      </p:sp>
      <p:sp>
        <p:nvSpPr>
          <p:cNvPr id="58" name="Line 442"/>
          <p:cNvSpPr>
            <a:spLocks noChangeShapeType="1"/>
          </p:cNvSpPr>
          <p:nvPr/>
        </p:nvSpPr>
        <p:spPr bwMode="auto">
          <a:xfrm>
            <a:off x="4995863" y="2016125"/>
            <a:ext cx="0" cy="28257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59" name="Line 444"/>
          <p:cNvSpPr>
            <a:spLocks noChangeShapeType="1"/>
          </p:cNvSpPr>
          <p:nvPr/>
        </p:nvSpPr>
        <p:spPr bwMode="auto">
          <a:xfrm>
            <a:off x="6964363" y="2017713"/>
            <a:ext cx="0" cy="282575"/>
          </a:xfrm>
          <a:prstGeom prst="line">
            <a:avLst/>
          </a:prstGeom>
          <a:noFill/>
          <a:ln w="12700">
            <a:solidFill>
              <a:srgbClr val="000000"/>
            </a:solidFill>
            <a:round/>
            <a:headEnd type="triangle" w="med" len="med"/>
            <a:tailEn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60" name="Rectangle 445"/>
          <p:cNvSpPr>
            <a:spLocks noChangeArrowheads="1"/>
          </p:cNvSpPr>
          <p:nvPr/>
        </p:nvSpPr>
        <p:spPr bwMode="auto">
          <a:xfrm>
            <a:off x="4813300" y="1533525"/>
            <a:ext cx="2336800" cy="469900"/>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wrap="none" anchor="ctr"/>
          <a:lstStyle/>
          <a:p>
            <a:pPr algn="ctr" eaLnBrk="1" hangingPunct="1"/>
            <a:r>
              <a:rPr lang="en-US" altLang="zh-CN" b="1">
                <a:solidFill>
                  <a:srgbClr val="000000"/>
                </a:solidFill>
                <a:latin typeface="Arial Black" pitchFamily="34" charset="0"/>
                <a:ea typeface="宋体" pitchFamily="2" charset="-122"/>
              </a:rPr>
              <a:t>MMU </a:t>
            </a:r>
          </a:p>
          <a:p>
            <a:pPr algn="ctr" eaLnBrk="1" hangingPunct="1"/>
            <a:r>
              <a:rPr lang="en-US" altLang="zh-CN" b="1">
                <a:solidFill>
                  <a:srgbClr val="000000"/>
                </a:solidFill>
                <a:latin typeface="Calibri" pitchFamily="34" charset="0"/>
                <a:ea typeface="宋体" pitchFamily="2" charset="-122"/>
              </a:rPr>
              <a:t>(addr translation)</a:t>
            </a:r>
          </a:p>
        </p:txBody>
      </p:sp>
      <p:sp>
        <p:nvSpPr>
          <p:cNvPr id="61" name="Rectangle 450"/>
          <p:cNvSpPr>
            <a:spLocks noChangeArrowheads="1"/>
          </p:cNvSpPr>
          <p:nvPr/>
        </p:nvSpPr>
        <p:spPr bwMode="auto">
          <a:xfrm>
            <a:off x="2274888" y="1536700"/>
            <a:ext cx="1387475" cy="471488"/>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wrap="none" anchor="ctr"/>
          <a:lstStyle/>
          <a:p>
            <a:pPr algn="ctr" eaLnBrk="1" hangingPunct="1"/>
            <a:r>
              <a:rPr lang="en-US" altLang="zh-CN" b="1">
                <a:solidFill>
                  <a:srgbClr val="000000"/>
                </a:solidFill>
                <a:latin typeface="Arial Black" pitchFamily="34" charset="0"/>
                <a:ea typeface="宋体" pitchFamily="2" charset="-122"/>
              </a:rPr>
              <a:t>Instruction</a:t>
            </a:r>
          </a:p>
          <a:p>
            <a:pPr algn="ctr" eaLnBrk="1" hangingPunct="1"/>
            <a:r>
              <a:rPr lang="en-US" altLang="zh-CN" b="1">
                <a:solidFill>
                  <a:srgbClr val="000000"/>
                </a:solidFill>
                <a:latin typeface="Arial Black" pitchFamily="34" charset="0"/>
                <a:ea typeface="宋体" pitchFamily="2" charset="-122"/>
              </a:rPr>
              <a:t>fetch</a:t>
            </a:r>
          </a:p>
        </p:txBody>
      </p:sp>
      <p:sp>
        <p:nvSpPr>
          <p:cNvPr id="62" name="Rectangle 452"/>
          <p:cNvSpPr>
            <a:spLocks noChangeArrowheads="1"/>
          </p:cNvSpPr>
          <p:nvPr/>
        </p:nvSpPr>
        <p:spPr bwMode="auto">
          <a:xfrm>
            <a:off x="368300" y="1463675"/>
            <a:ext cx="7607300" cy="3116263"/>
          </a:xfrm>
          <a:prstGeom prst="rect">
            <a:avLst/>
          </a:prstGeom>
          <a:noFill/>
          <a:ln w="12700">
            <a:solidFill>
              <a:schemeClr val="accent1"/>
            </a:solidFill>
            <a:miter lim="800000"/>
            <a:headEnd/>
            <a:tailEnd/>
          </a:ln>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63" name="Text Box 458"/>
          <p:cNvSpPr txBox="1">
            <a:spLocks noChangeArrowheads="1"/>
          </p:cNvSpPr>
          <p:nvPr/>
        </p:nvSpPr>
        <p:spPr bwMode="auto">
          <a:xfrm>
            <a:off x="250825" y="1147763"/>
            <a:ext cx="1196975" cy="338137"/>
          </a:xfrm>
          <a:prstGeom prst="rect">
            <a:avLst/>
          </a:prstGeom>
          <a:noFill/>
          <a:ln w="12700">
            <a:noFill/>
            <a:miter lim="800000"/>
            <a:headEnd/>
            <a:tailEnd/>
          </a:ln>
          <a:effectLst/>
        </p:spPr>
        <p:txBody>
          <a:bodyPr>
            <a:spAutoFit/>
          </a:bodyPr>
          <a:lstStyle/>
          <a:p>
            <a:pPr eaLnBrk="1" hangingPunct="1"/>
            <a:r>
              <a:rPr lang="en-US" altLang="zh-CN" b="1">
                <a:solidFill>
                  <a:schemeClr val="accent1"/>
                </a:solidFill>
                <a:latin typeface="Arial Black" pitchFamily="34" charset="0"/>
                <a:ea typeface="宋体" pitchFamily="2" charset="-122"/>
              </a:rPr>
              <a:t>Core x4</a:t>
            </a:r>
          </a:p>
        </p:txBody>
      </p:sp>
      <p:sp>
        <p:nvSpPr>
          <p:cNvPr id="64" name="Rectangle 459"/>
          <p:cNvSpPr>
            <a:spLocks noChangeArrowheads="1"/>
          </p:cNvSpPr>
          <p:nvPr/>
        </p:nvSpPr>
        <p:spPr bwMode="auto">
          <a:xfrm>
            <a:off x="4216400" y="4759325"/>
            <a:ext cx="3441700" cy="755650"/>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anchor="ctr"/>
          <a:lstStyle/>
          <a:p>
            <a:pPr algn="ctr" eaLnBrk="1" hangingPunct="1"/>
            <a:r>
              <a:rPr lang="en-US" altLang="zh-CN" b="1">
                <a:solidFill>
                  <a:srgbClr val="000000"/>
                </a:solidFill>
                <a:latin typeface="Arial Black" pitchFamily="34" charset="0"/>
                <a:ea typeface="宋体" pitchFamily="2" charset="-122"/>
              </a:rPr>
              <a:t>DDR3 Memory controller</a:t>
            </a:r>
          </a:p>
          <a:p>
            <a:pPr algn="ctr" eaLnBrk="1" hangingPunct="1"/>
            <a:r>
              <a:rPr lang="en-US" altLang="zh-CN" b="1">
                <a:solidFill>
                  <a:srgbClr val="000000"/>
                </a:solidFill>
                <a:latin typeface="Calibri" pitchFamily="34" charset="0"/>
                <a:ea typeface="宋体" pitchFamily="2" charset="-122"/>
              </a:rPr>
              <a:t>3 x 64 bit @ 10.66 GB/s</a:t>
            </a:r>
          </a:p>
          <a:p>
            <a:pPr algn="ctr" eaLnBrk="1" hangingPunct="1"/>
            <a:r>
              <a:rPr lang="en-US" altLang="zh-CN" b="1">
                <a:solidFill>
                  <a:srgbClr val="000000"/>
                </a:solidFill>
                <a:latin typeface="Calibri" pitchFamily="34" charset="0"/>
                <a:ea typeface="宋体" pitchFamily="2" charset="-122"/>
              </a:rPr>
              <a:t>32 GB/s total (shared by all cores)</a:t>
            </a:r>
          </a:p>
        </p:txBody>
      </p:sp>
      <p:sp>
        <p:nvSpPr>
          <p:cNvPr id="65" name="Rectangle 460"/>
          <p:cNvSpPr>
            <a:spLocks noChangeArrowheads="1"/>
          </p:cNvSpPr>
          <p:nvPr/>
        </p:nvSpPr>
        <p:spPr bwMode="auto">
          <a:xfrm>
            <a:off x="139700" y="1171575"/>
            <a:ext cx="8064500" cy="4548188"/>
          </a:xfrm>
          <a:prstGeom prst="rect">
            <a:avLst/>
          </a:prstGeom>
          <a:noFill/>
          <a:ln w="12700">
            <a:solidFill>
              <a:srgbClr val="000000"/>
            </a:solidFill>
            <a:prstDash val="dash"/>
            <a:miter lim="800000"/>
            <a:headEnd/>
            <a:tailEn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66" name="Text Box 461"/>
          <p:cNvSpPr txBox="1">
            <a:spLocks noChangeArrowheads="1"/>
          </p:cNvSpPr>
          <p:nvPr/>
        </p:nvSpPr>
        <p:spPr bwMode="auto">
          <a:xfrm>
            <a:off x="0" y="812800"/>
            <a:ext cx="2936875" cy="338138"/>
          </a:xfrm>
          <a:prstGeom prst="rect">
            <a:avLst/>
          </a:prstGeom>
          <a:noFill/>
          <a:ln w="12700">
            <a:noFill/>
            <a:miter lim="800000"/>
            <a:headEnd/>
            <a:tailEnd/>
          </a:ln>
          <a:effectLst/>
        </p:spPr>
        <p:txBody>
          <a:bodyPr>
            <a:spAutoFit/>
          </a:bodyPr>
          <a:lstStyle/>
          <a:p>
            <a:pPr eaLnBrk="1" hangingPunct="1"/>
            <a:r>
              <a:rPr lang="en-US" altLang="zh-CN" b="1">
                <a:solidFill>
                  <a:srgbClr val="000000"/>
                </a:solidFill>
                <a:latin typeface="Arial Black" pitchFamily="34" charset="0"/>
                <a:ea typeface="宋体" pitchFamily="2" charset="-122"/>
              </a:rPr>
              <a:t>Processor package</a:t>
            </a:r>
          </a:p>
        </p:txBody>
      </p:sp>
      <p:sp>
        <p:nvSpPr>
          <p:cNvPr id="67" name="Rectangle 462"/>
          <p:cNvSpPr>
            <a:spLocks noChangeArrowheads="1"/>
          </p:cNvSpPr>
          <p:nvPr/>
        </p:nvSpPr>
        <p:spPr bwMode="auto">
          <a:xfrm>
            <a:off x="5422900" y="3754438"/>
            <a:ext cx="2328863" cy="647700"/>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anchor="ctr"/>
          <a:lstStyle/>
          <a:p>
            <a:pPr algn="ctr" eaLnBrk="1" fontAlgn="auto" hangingPunct="1">
              <a:spcBef>
                <a:spcPts val="0"/>
              </a:spcBef>
              <a:spcAft>
                <a:spcPts val="0"/>
              </a:spcAft>
              <a:defRPr/>
            </a:pPr>
            <a:r>
              <a:rPr lang="en-US" b="1" kern="0" dirty="0" err="1">
                <a:solidFill>
                  <a:sysClr val="windowText" lastClr="000000"/>
                </a:solidFill>
                <a:latin typeface="+mn-lt"/>
              </a:rPr>
              <a:t>QuickPath</a:t>
            </a:r>
            <a:r>
              <a:rPr lang="en-US" b="1" kern="0" dirty="0">
                <a:solidFill>
                  <a:sysClr val="windowText" lastClr="000000"/>
                </a:solidFill>
                <a:latin typeface="+mn-lt"/>
              </a:rPr>
              <a:t> interconnect</a:t>
            </a:r>
          </a:p>
          <a:p>
            <a:pPr algn="ctr" eaLnBrk="1" fontAlgn="auto" hangingPunct="1">
              <a:spcBef>
                <a:spcPts val="0"/>
              </a:spcBef>
              <a:spcAft>
                <a:spcPts val="0"/>
              </a:spcAft>
              <a:defRPr/>
            </a:pPr>
            <a:r>
              <a:rPr lang="en-US" b="1" kern="0" dirty="0">
                <a:solidFill>
                  <a:sysClr val="windowText" lastClr="000000"/>
                </a:solidFill>
                <a:latin typeface="+mn-lt"/>
              </a:rPr>
              <a:t>4 links @ 25.6 GB/</a:t>
            </a:r>
            <a:r>
              <a:rPr lang="en-US" b="1" kern="0" dirty="0" err="1">
                <a:solidFill>
                  <a:sysClr val="windowText" lastClr="000000"/>
                </a:solidFill>
                <a:latin typeface="+mn-lt"/>
              </a:rPr>
              <a:t>s</a:t>
            </a:r>
            <a:r>
              <a:rPr lang="en-US" b="1" kern="0" dirty="0">
                <a:solidFill>
                  <a:sysClr val="windowText" lastClr="000000"/>
                </a:solidFill>
                <a:latin typeface="+mn-lt"/>
              </a:rPr>
              <a:t> each</a:t>
            </a:r>
          </a:p>
        </p:txBody>
      </p:sp>
      <p:sp>
        <p:nvSpPr>
          <p:cNvPr id="68" name="Line 464"/>
          <p:cNvSpPr>
            <a:spLocks noChangeShapeType="1"/>
          </p:cNvSpPr>
          <p:nvPr/>
        </p:nvSpPr>
        <p:spPr bwMode="auto">
          <a:xfrm>
            <a:off x="2074863" y="3513138"/>
            <a:ext cx="0" cy="1233487"/>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69" name="Line 474"/>
          <p:cNvSpPr>
            <a:spLocks noChangeShapeType="1"/>
          </p:cNvSpPr>
          <p:nvPr/>
        </p:nvSpPr>
        <p:spPr bwMode="auto">
          <a:xfrm flipH="1">
            <a:off x="5805488" y="5514975"/>
            <a:ext cx="7937" cy="433388"/>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70" name="Line 475"/>
          <p:cNvSpPr>
            <a:spLocks noChangeShapeType="1"/>
          </p:cNvSpPr>
          <p:nvPr/>
        </p:nvSpPr>
        <p:spPr bwMode="auto">
          <a:xfrm>
            <a:off x="5965825" y="5514975"/>
            <a:ext cx="0" cy="433388"/>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71" name="Line 476"/>
          <p:cNvSpPr>
            <a:spLocks noChangeShapeType="1"/>
          </p:cNvSpPr>
          <p:nvPr/>
        </p:nvSpPr>
        <p:spPr bwMode="auto">
          <a:xfrm>
            <a:off x="6118225" y="5507038"/>
            <a:ext cx="0" cy="44132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72" name="Line 479"/>
          <p:cNvSpPr>
            <a:spLocks noChangeShapeType="1"/>
          </p:cNvSpPr>
          <p:nvPr/>
        </p:nvSpPr>
        <p:spPr bwMode="auto">
          <a:xfrm>
            <a:off x="4957763" y="3533775"/>
            <a:ext cx="0" cy="1223963"/>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73" name="Text Box 497"/>
          <p:cNvSpPr txBox="1">
            <a:spLocks noChangeArrowheads="1"/>
          </p:cNvSpPr>
          <p:nvPr/>
        </p:nvSpPr>
        <p:spPr bwMode="auto">
          <a:xfrm>
            <a:off x="8369300" y="3395663"/>
            <a:ext cx="646113" cy="754062"/>
          </a:xfrm>
          <a:prstGeom prst="rect">
            <a:avLst/>
          </a:prstGeom>
          <a:noFill/>
          <a:ln w="12700">
            <a:noFill/>
            <a:miter lim="800000"/>
            <a:headEnd/>
            <a:tailEnd/>
          </a:ln>
        </p:spPr>
        <p:txBody>
          <a:bodyPr lIns="0" rIns="0">
            <a:spAutoFit/>
          </a:bodyPr>
          <a:lstStyle/>
          <a:p>
            <a:pPr eaLnBrk="1" hangingPunct="1">
              <a:lnSpc>
                <a:spcPct val="90000"/>
              </a:lnSpc>
            </a:pPr>
            <a:r>
              <a:rPr lang="en-US" altLang="zh-CN" b="1">
                <a:solidFill>
                  <a:schemeClr val="accent2"/>
                </a:solidFill>
                <a:latin typeface="Arial Black" pitchFamily="34" charset="0"/>
                <a:ea typeface="宋体" pitchFamily="2" charset="-122"/>
              </a:rPr>
              <a:t>To other </a:t>
            </a:r>
          </a:p>
          <a:p>
            <a:pPr eaLnBrk="1" hangingPunct="1">
              <a:lnSpc>
                <a:spcPct val="90000"/>
              </a:lnSpc>
            </a:pPr>
            <a:r>
              <a:rPr lang="en-US" altLang="zh-CN" b="1">
                <a:solidFill>
                  <a:schemeClr val="accent2"/>
                </a:solidFill>
                <a:latin typeface="Arial Black" pitchFamily="34" charset="0"/>
                <a:ea typeface="宋体" pitchFamily="2" charset="-122"/>
              </a:rPr>
              <a:t>cores</a:t>
            </a:r>
          </a:p>
        </p:txBody>
      </p:sp>
      <p:grpSp>
        <p:nvGrpSpPr>
          <p:cNvPr id="2" name="Group 501"/>
          <p:cNvGrpSpPr>
            <a:grpSpLocks/>
          </p:cNvGrpSpPr>
          <p:nvPr/>
        </p:nvGrpSpPr>
        <p:grpSpPr bwMode="auto">
          <a:xfrm>
            <a:off x="7735888" y="3811588"/>
            <a:ext cx="595312" cy="501650"/>
            <a:chOff x="4785" y="2300"/>
            <a:chExt cx="343" cy="384"/>
          </a:xfrm>
        </p:grpSpPr>
        <p:sp>
          <p:nvSpPr>
            <p:cNvPr id="75" name="Line 480"/>
            <p:cNvSpPr>
              <a:spLocks noChangeShapeType="1"/>
            </p:cNvSpPr>
            <p:nvPr/>
          </p:nvSpPr>
          <p:spPr bwMode="auto">
            <a:xfrm rot="5400000">
              <a:off x="4952" y="2133"/>
              <a:ext cx="0" cy="33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76" name="Line 495"/>
            <p:cNvSpPr>
              <a:spLocks noChangeShapeType="1"/>
            </p:cNvSpPr>
            <p:nvPr/>
          </p:nvSpPr>
          <p:spPr bwMode="auto">
            <a:xfrm rot="5400000">
              <a:off x="4952" y="2209"/>
              <a:ext cx="0" cy="33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77" name="Line 496"/>
            <p:cNvSpPr>
              <a:spLocks noChangeShapeType="1"/>
            </p:cNvSpPr>
            <p:nvPr/>
          </p:nvSpPr>
          <p:spPr bwMode="auto">
            <a:xfrm rot="5400000">
              <a:off x="4952" y="2285"/>
              <a:ext cx="0" cy="33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78" name="Line 498"/>
            <p:cNvSpPr>
              <a:spLocks noChangeShapeType="1"/>
            </p:cNvSpPr>
            <p:nvPr/>
          </p:nvSpPr>
          <p:spPr bwMode="auto">
            <a:xfrm rot="5400000">
              <a:off x="4961" y="2517"/>
              <a:ext cx="0" cy="33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grpSp>
      <p:sp>
        <p:nvSpPr>
          <p:cNvPr id="79" name="Text Box 499"/>
          <p:cNvSpPr txBox="1">
            <a:spLocks noChangeArrowheads="1"/>
          </p:cNvSpPr>
          <p:nvPr/>
        </p:nvSpPr>
        <p:spPr bwMode="auto">
          <a:xfrm>
            <a:off x="8291513" y="4133850"/>
            <a:ext cx="766762" cy="415925"/>
          </a:xfrm>
          <a:prstGeom prst="rect">
            <a:avLst/>
          </a:prstGeom>
          <a:noFill/>
          <a:ln w="12700">
            <a:noFill/>
            <a:miter lim="800000"/>
            <a:headEnd/>
            <a:tailEnd/>
          </a:ln>
        </p:spPr>
        <p:txBody>
          <a:bodyPr lIns="0" tIns="0" rIns="0" bIns="0">
            <a:spAutoFit/>
          </a:bodyPr>
          <a:lstStyle/>
          <a:p>
            <a:pPr eaLnBrk="1" hangingPunct="1">
              <a:lnSpc>
                <a:spcPct val="85000"/>
              </a:lnSpc>
            </a:pPr>
            <a:r>
              <a:rPr lang="en-US" altLang="zh-CN" b="1">
                <a:solidFill>
                  <a:srgbClr val="006600"/>
                </a:solidFill>
                <a:latin typeface="Arial Black" pitchFamily="34" charset="0"/>
                <a:ea typeface="宋体" pitchFamily="2" charset="-122"/>
              </a:rPr>
              <a:t>To I/O</a:t>
            </a:r>
          </a:p>
          <a:p>
            <a:pPr eaLnBrk="1" hangingPunct="1">
              <a:lnSpc>
                <a:spcPct val="85000"/>
              </a:lnSpc>
            </a:pPr>
            <a:r>
              <a:rPr lang="en-US" altLang="zh-CN" b="1">
                <a:solidFill>
                  <a:srgbClr val="006600"/>
                </a:solidFill>
                <a:latin typeface="Arial Black" pitchFamily="34" charset="0"/>
                <a:ea typeface="宋体" pitchFamily="2" charset="-122"/>
              </a:rPr>
              <a:t>bridge</a:t>
            </a:r>
          </a:p>
        </p:txBody>
      </p:sp>
      <p:sp>
        <p:nvSpPr>
          <p:cNvPr id="80" name="Line 500"/>
          <p:cNvSpPr>
            <a:spLocks noChangeShapeType="1"/>
          </p:cNvSpPr>
          <p:nvPr/>
        </p:nvSpPr>
        <p:spPr bwMode="auto">
          <a:xfrm>
            <a:off x="6565900" y="4391025"/>
            <a:ext cx="0" cy="355600"/>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81" name="Line 502"/>
          <p:cNvSpPr>
            <a:spLocks noChangeShapeType="1"/>
          </p:cNvSpPr>
          <p:nvPr/>
        </p:nvSpPr>
        <p:spPr bwMode="auto">
          <a:xfrm flipV="1">
            <a:off x="3175000" y="5081588"/>
            <a:ext cx="1041400" cy="0"/>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49" name="Rectangle 427"/>
          <p:cNvSpPr>
            <a:spLocks noChangeArrowheads="1"/>
          </p:cNvSpPr>
          <p:nvPr/>
        </p:nvSpPr>
        <p:spPr bwMode="auto">
          <a:xfrm>
            <a:off x="4533900" y="5970588"/>
            <a:ext cx="2781300" cy="554037"/>
          </a:xfrm>
          <a:prstGeom prst="rect">
            <a:avLst/>
          </a:prstGeom>
          <a:solidFill>
            <a:srgbClr val="E5E6F6"/>
          </a:solidFill>
          <a:ln w="12700">
            <a:solidFill>
              <a:srgbClr val="000000"/>
            </a:solidFill>
            <a:miter lim="800000"/>
            <a:headEnd/>
            <a:tailEnd/>
          </a:ln>
          <a:effectLst>
            <a:outerShdw blurRad="50800" dist="38100" dir="2700000">
              <a:srgbClr val="000000">
                <a:alpha val="43000"/>
              </a:srgbClr>
            </a:outerShdw>
          </a:effectLst>
        </p:spPr>
        <p:txBody>
          <a:bodyPr anchor="ctr"/>
          <a:lstStyle/>
          <a:p>
            <a:pPr algn="ctr" eaLnBrk="1" hangingPunct="1"/>
            <a:r>
              <a:rPr lang="en-US" altLang="zh-CN" b="1">
                <a:solidFill>
                  <a:srgbClr val="000000"/>
                </a:solidFill>
                <a:latin typeface="Arial Black" pitchFamily="34" charset="0"/>
                <a:ea typeface="宋体" pitchFamily="2" charset="-122"/>
              </a:rPr>
              <a:t>Main memory</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Title 1"/>
          <p:cNvSpPr>
            <a:spLocks noGrp="1"/>
          </p:cNvSpPr>
          <p:nvPr>
            <p:ph type="title" idx="4294967295"/>
          </p:nvPr>
        </p:nvSpPr>
        <p:spPr>
          <a:xfrm>
            <a:off x="458788" y="198438"/>
            <a:ext cx="7935912" cy="515937"/>
          </a:xfrm>
        </p:spPr>
        <p:txBody>
          <a:bodyPr lIns="91440" tIns="45720" rIns="91440" bIns="45720" anchor="ctr">
            <a:normAutofit fontScale="90000"/>
          </a:bodyPr>
          <a:lstStyle/>
          <a:p>
            <a:r>
              <a:rPr lang="en-US" altLang="zh-CN" sz="3200">
                <a:ea typeface="宋体" pitchFamily="2" charset="-122"/>
              </a:rPr>
              <a:t>End-to-end Core i7 Address Translation</a:t>
            </a:r>
          </a:p>
        </p:txBody>
      </p:sp>
      <p:sp>
        <p:nvSpPr>
          <p:cNvPr id="4" name="Rectangle 379"/>
          <p:cNvSpPr>
            <a:spLocks noChangeArrowheads="1"/>
          </p:cNvSpPr>
          <p:nvPr/>
        </p:nvSpPr>
        <p:spPr bwMode="auto">
          <a:xfrm>
            <a:off x="1177925" y="1066800"/>
            <a:ext cx="609600" cy="457200"/>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b="1">
                <a:solidFill>
                  <a:schemeClr val="tx2"/>
                </a:solidFill>
                <a:latin typeface="Arial Black" pitchFamily="34" charset="0"/>
                <a:ea typeface="宋体" pitchFamily="2" charset="-122"/>
              </a:rPr>
              <a:t>CPU</a:t>
            </a:r>
          </a:p>
        </p:txBody>
      </p:sp>
      <p:sp>
        <p:nvSpPr>
          <p:cNvPr id="5" name="Rectangle 380"/>
          <p:cNvSpPr>
            <a:spLocks noChangeArrowheads="1"/>
          </p:cNvSpPr>
          <p:nvPr/>
        </p:nvSpPr>
        <p:spPr bwMode="auto">
          <a:xfrm>
            <a:off x="568325" y="1981200"/>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b="1">
                <a:solidFill>
                  <a:schemeClr val="tx2"/>
                </a:solidFill>
                <a:latin typeface="Arial Black" pitchFamily="34" charset="0"/>
                <a:ea typeface="宋体" pitchFamily="2" charset="-122"/>
              </a:rPr>
              <a:t>VPN</a:t>
            </a:r>
          </a:p>
        </p:txBody>
      </p:sp>
      <p:sp>
        <p:nvSpPr>
          <p:cNvPr id="6" name="Rectangle 381"/>
          <p:cNvSpPr>
            <a:spLocks noChangeArrowheads="1"/>
          </p:cNvSpPr>
          <p:nvPr/>
        </p:nvSpPr>
        <p:spPr bwMode="auto">
          <a:xfrm>
            <a:off x="1635125" y="19812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b="1">
                <a:solidFill>
                  <a:schemeClr val="tx2"/>
                </a:solidFill>
                <a:latin typeface="Arial Black" pitchFamily="34" charset="0"/>
                <a:ea typeface="宋体" pitchFamily="2" charset="-122"/>
              </a:rPr>
              <a:t>VPO</a:t>
            </a:r>
          </a:p>
        </p:txBody>
      </p:sp>
      <p:sp>
        <p:nvSpPr>
          <p:cNvPr id="7" name="Text Box 382"/>
          <p:cNvSpPr txBox="1">
            <a:spLocks noChangeArrowheads="1"/>
          </p:cNvSpPr>
          <p:nvPr/>
        </p:nvSpPr>
        <p:spPr bwMode="auto">
          <a:xfrm>
            <a:off x="876300" y="1752600"/>
            <a:ext cx="384175" cy="254000"/>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200" b="1">
                <a:solidFill>
                  <a:schemeClr val="tx2"/>
                </a:solidFill>
                <a:latin typeface="Arial Black" pitchFamily="34" charset="0"/>
                <a:ea typeface="宋体" pitchFamily="2" charset="-122"/>
              </a:rPr>
              <a:t>36</a:t>
            </a:r>
          </a:p>
        </p:txBody>
      </p:sp>
      <p:sp>
        <p:nvSpPr>
          <p:cNvPr id="8" name="Text Box 383"/>
          <p:cNvSpPr txBox="1">
            <a:spLocks noChangeArrowheads="1"/>
          </p:cNvSpPr>
          <p:nvPr/>
        </p:nvSpPr>
        <p:spPr bwMode="auto">
          <a:xfrm>
            <a:off x="1714500" y="1752600"/>
            <a:ext cx="384175" cy="254000"/>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200" b="1">
                <a:solidFill>
                  <a:schemeClr val="tx2"/>
                </a:solidFill>
                <a:latin typeface="Arial Black" pitchFamily="34" charset="0"/>
                <a:ea typeface="宋体" pitchFamily="2" charset="-122"/>
              </a:rPr>
              <a:t>12</a:t>
            </a:r>
          </a:p>
        </p:txBody>
      </p:sp>
      <p:sp>
        <p:nvSpPr>
          <p:cNvPr id="9" name="Line 384"/>
          <p:cNvSpPr>
            <a:spLocks noChangeShapeType="1"/>
          </p:cNvSpPr>
          <p:nvPr/>
        </p:nvSpPr>
        <p:spPr bwMode="auto">
          <a:xfrm>
            <a:off x="1406525" y="2286000"/>
            <a:ext cx="0" cy="3810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10" name="Rectangle 385"/>
          <p:cNvSpPr>
            <a:spLocks noChangeArrowheads="1"/>
          </p:cNvSpPr>
          <p:nvPr/>
        </p:nvSpPr>
        <p:spPr bwMode="auto">
          <a:xfrm>
            <a:off x="949325" y="26670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b="1">
                <a:solidFill>
                  <a:schemeClr val="tx2"/>
                </a:solidFill>
                <a:latin typeface="Arial Black" pitchFamily="34" charset="0"/>
                <a:ea typeface="宋体" pitchFamily="2" charset="-122"/>
              </a:rPr>
              <a:t>TLBT</a:t>
            </a:r>
          </a:p>
        </p:txBody>
      </p:sp>
      <p:sp>
        <p:nvSpPr>
          <p:cNvPr id="11" name="Rectangle 386"/>
          <p:cNvSpPr>
            <a:spLocks noChangeArrowheads="1"/>
          </p:cNvSpPr>
          <p:nvPr/>
        </p:nvSpPr>
        <p:spPr bwMode="auto">
          <a:xfrm>
            <a:off x="1482725" y="26670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b="1">
                <a:solidFill>
                  <a:schemeClr val="tx2"/>
                </a:solidFill>
                <a:latin typeface="Arial Black" pitchFamily="34" charset="0"/>
                <a:ea typeface="宋体" pitchFamily="2" charset="-122"/>
              </a:rPr>
              <a:t>TLBI</a:t>
            </a:r>
          </a:p>
        </p:txBody>
      </p:sp>
      <p:sp>
        <p:nvSpPr>
          <p:cNvPr id="12" name="Text Box 387"/>
          <p:cNvSpPr txBox="1">
            <a:spLocks noChangeArrowheads="1"/>
          </p:cNvSpPr>
          <p:nvPr/>
        </p:nvSpPr>
        <p:spPr bwMode="auto">
          <a:xfrm>
            <a:off x="1635125" y="2438400"/>
            <a:ext cx="282575" cy="254000"/>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200" b="1">
                <a:solidFill>
                  <a:schemeClr val="tx2"/>
                </a:solidFill>
                <a:latin typeface="Arial Black" pitchFamily="34" charset="0"/>
                <a:ea typeface="宋体" pitchFamily="2" charset="-122"/>
              </a:rPr>
              <a:t>4</a:t>
            </a:r>
          </a:p>
        </p:txBody>
      </p:sp>
      <p:sp>
        <p:nvSpPr>
          <p:cNvPr id="13" name="Text Box 388"/>
          <p:cNvSpPr txBox="1">
            <a:spLocks noChangeArrowheads="1"/>
          </p:cNvSpPr>
          <p:nvPr/>
        </p:nvSpPr>
        <p:spPr bwMode="auto">
          <a:xfrm>
            <a:off x="1025525" y="2438400"/>
            <a:ext cx="384175" cy="254000"/>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200" b="1">
                <a:solidFill>
                  <a:schemeClr val="tx2"/>
                </a:solidFill>
                <a:latin typeface="Arial Black" pitchFamily="34" charset="0"/>
                <a:ea typeface="宋体" pitchFamily="2" charset="-122"/>
              </a:rPr>
              <a:t>32</a:t>
            </a:r>
          </a:p>
        </p:txBody>
      </p:sp>
      <p:sp>
        <p:nvSpPr>
          <p:cNvPr id="14" name="Rectangle 390"/>
          <p:cNvSpPr>
            <a:spLocks noChangeArrowheads="1"/>
          </p:cNvSpPr>
          <p:nvPr/>
        </p:nvSpPr>
        <p:spPr bwMode="auto">
          <a:xfrm>
            <a:off x="22447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15" name="Rectangle 391"/>
          <p:cNvSpPr>
            <a:spLocks noChangeArrowheads="1"/>
          </p:cNvSpPr>
          <p:nvPr/>
        </p:nvSpPr>
        <p:spPr bwMode="auto">
          <a:xfrm>
            <a:off x="27781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16" name="Rectangle 392"/>
          <p:cNvSpPr>
            <a:spLocks noChangeArrowheads="1"/>
          </p:cNvSpPr>
          <p:nvPr/>
        </p:nvSpPr>
        <p:spPr bwMode="auto">
          <a:xfrm>
            <a:off x="33115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17" name="Rectangle 393"/>
          <p:cNvSpPr>
            <a:spLocks noChangeArrowheads="1"/>
          </p:cNvSpPr>
          <p:nvPr/>
        </p:nvSpPr>
        <p:spPr bwMode="auto">
          <a:xfrm>
            <a:off x="38449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18" name="Rectangle 394"/>
          <p:cNvSpPr>
            <a:spLocks noChangeArrowheads="1"/>
          </p:cNvSpPr>
          <p:nvPr/>
        </p:nvSpPr>
        <p:spPr bwMode="auto">
          <a:xfrm>
            <a:off x="22447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19" name="Rectangle 395"/>
          <p:cNvSpPr>
            <a:spLocks noChangeArrowheads="1"/>
          </p:cNvSpPr>
          <p:nvPr/>
        </p:nvSpPr>
        <p:spPr bwMode="auto">
          <a:xfrm>
            <a:off x="27781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20" name="Rectangle 396"/>
          <p:cNvSpPr>
            <a:spLocks noChangeArrowheads="1"/>
          </p:cNvSpPr>
          <p:nvPr/>
        </p:nvSpPr>
        <p:spPr bwMode="auto">
          <a:xfrm>
            <a:off x="33115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21" name="Rectangle 397"/>
          <p:cNvSpPr>
            <a:spLocks noChangeArrowheads="1"/>
          </p:cNvSpPr>
          <p:nvPr/>
        </p:nvSpPr>
        <p:spPr bwMode="auto">
          <a:xfrm>
            <a:off x="38449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22" name="Rectangle 398"/>
          <p:cNvSpPr>
            <a:spLocks noChangeArrowheads="1"/>
          </p:cNvSpPr>
          <p:nvPr/>
        </p:nvSpPr>
        <p:spPr bwMode="auto">
          <a:xfrm>
            <a:off x="22447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23" name="Rectangle 399"/>
          <p:cNvSpPr>
            <a:spLocks noChangeArrowheads="1"/>
          </p:cNvSpPr>
          <p:nvPr/>
        </p:nvSpPr>
        <p:spPr bwMode="auto">
          <a:xfrm>
            <a:off x="27781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24" name="Rectangle 400"/>
          <p:cNvSpPr>
            <a:spLocks noChangeArrowheads="1"/>
          </p:cNvSpPr>
          <p:nvPr/>
        </p:nvSpPr>
        <p:spPr bwMode="auto">
          <a:xfrm>
            <a:off x="33115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25" name="Rectangle 401"/>
          <p:cNvSpPr>
            <a:spLocks noChangeArrowheads="1"/>
          </p:cNvSpPr>
          <p:nvPr/>
        </p:nvSpPr>
        <p:spPr bwMode="auto">
          <a:xfrm>
            <a:off x="38449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26" name="Rectangle 402"/>
          <p:cNvSpPr>
            <a:spLocks noChangeArrowheads="1"/>
          </p:cNvSpPr>
          <p:nvPr/>
        </p:nvSpPr>
        <p:spPr bwMode="auto">
          <a:xfrm>
            <a:off x="22447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27" name="Rectangle 403"/>
          <p:cNvSpPr>
            <a:spLocks noChangeArrowheads="1"/>
          </p:cNvSpPr>
          <p:nvPr/>
        </p:nvSpPr>
        <p:spPr bwMode="auto">
          <a:xfrm>
            <a:off x="27781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28" name="Rectangle 404"/>
          <p:cNvSpPr>
            <a:spLocks noChangeArrowheads="1"/>
          </p:cNvSpPr>
          <p:nvPr/>
        </p:nvSpPr>
        <p:spPr bwMode="auto">
          <a:xfrm>
            <a:off x="33115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29" name="Rectangle 405"/>
          <p:cNvSpPr>
            <a:spLocks noChangeArrowheads="1"/>
          </p:cNvSpPr>
          <p:nvPr/>
        </p:nvSpPr>
        <p:spPr bwMode="auto">
          <a:xfrm>
            <a:off x="38449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30" name="Text Box 406"/>
          <p:cNvSpPr txBox="1">
            <a:spLocks noChangeArrowheads="1"/>
          </p:cNvSpPr>
          <p:nvPr/>
        </p:nvSpPr>
        <p:spPr bwMode="auto">
          <a:xfrm>
            <a:off x="3214688" y="3863975"/>
            <a:ext cx="407987" cy="257175"/>
          </a:xfrm>
          <a:prstGeom prst="rect">
            <a:avLst/>
          </a:prstGeom>
          <a:noFill/>
          <a:ln w="9525">
            <a:noFill/>
            <a:miter lim="800000"/>
            <a:headEnd/>
            <a:tailEnd/>
          </a:ln>
          <a:effectLst/>
        </p:spPr>
        <p:txBody>
          <a:bodyPr vert="eaVert" wrap="none" lIns="90487" tIns="44450" rIns="90487" bIns="44450">
            <a:spAutoFit/>
          </a:bodyPr>
          <a:lstStyle/>
          <a:p>
            <a:pPr>
              <a:lnSpc>
                <a:spcPct val="90000"/>
              </a:lnSpc>
              <a:spcBef>
                <a:spcPct val="30000"/>
              </a:spcBef>
              <a:defRPr/>
            </a:pPr>
            <a:r>
              <a:rPr lang="en-US" b="1">
                <a:solidFill>
                  <a:schemeClr val="tx2"/>
                </a:solidFill>
                <a:latin typeface="+mn-lt"/>
              </a:rPr>
              <a:t>...</a:t>
            </a:r>
          </a:p>
        </p:txBody>
      </p:sp>
      <p:sp>
        <p:nvSpPr>
          <p:cNvPr id="31" name="Line 407"/>
          <p:cNvSpPr>
            <a:spLocks noChangeShapeType="1"/>
          </p:cNvSpPr>
          <p:nvPr/>
        </p:nvSpPr>
        <p:spPr bwMode="auto">
          <a:xfrm>
            <a:off x="1787525" y="2971800"/>
            <a:ext cx="0" cy="121920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32" name="Line 408"/>
          <p:cNvSpPr>
            <a:spLocks noChangeShapeType="1"/>
          </p:cNvSpPr>
          <p:nvPr/>
        </p:nvSpPr>
        <p:spPr bwMode="auto">
          <a:xfrm>
            <a:off x="1787525" y="3505200"/>
            <a:ext cx="457200" cy="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33" name="Line 409"/>
          <p:cNvSpPr>
            <a:spLocks noChangeShapeType="1"/>
          </p:cNvSpPr>
          <p:nvPr/>
        </p:nvSpPr>
        <p:spPr bwMode="auto">
          <a:xfrm>
            <a:off x="1787525" y="4191000"/>
            <a:ext cx="457200" cy="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34" name="Line 410"/>
          <p:cNvSpPr>
            <a:spLocks noChangeShapeType="1"/>
          </p:cNvSpPr>
          <p:nvPr/>
        </p:nvSpPr>
        <p:spPr bwMode="auto">
          <a:xfrm>
            <a:off x="1787525" y="3657600"/>
            <a:ext cx="457200" cy="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35" name="Line 411"/>
          <p:cNvSpPr>
            <a:spLocks noChangeShapeType="1"/>
          </p:cNvSpPr>
          <p:nvPr/>
        </p:nvSpPr>
        <p:spPr bwMode="auto">
          <a:xfrm>
            <a:off x="1787525" y="3810000"/>
            <a:ext cx="457200" cy="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36" name="Line 412"/>
          <p:cNvSpPr>
            <a:spLocks noChangeShapeType="1"/>
          </p:cNvSpPr>
          <p:nvPr/>
        </p:nvSpPr>
        <p:spPr bwMode="auto">
          <a:xfrm>
            <a:off x="1254125" y="2971800"/>
            <a:ext cx="0" cy="15240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37" name="Line 413"/>
          <p:cNvSpPr>
            <a:spLocks noChangeShapeType="1"/>
          </p:cNvSpPr>
          <p:nvPr/>
        </p:nvSpPr>
        <p:spPr bwMode="auto">
          <a:xfrm>
            <a:off x="1254125" y="3124200"/>
            <a:ext cx="2895600" cy="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38" name="Line 414"/>
          <p:cNvSpPr>
            <a:spLocks noChangeShapeType="1"/>
          </p:cNvSpPr>
          <p:nvPr/>
        </p:nvSpPr>
        <p:spPr bwMode="auto">
          <a:xfrm>
            <a:off x="2549525" y="3124200"/>
            <a:ext cx="0" cy="3048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39" name="Line 415"/>
          <p:cNvSpPr>
            <a:spLocks noChangeShapeType="1"/>
          </p:cNvSpPr>
          <p:nvPr/>
        </p:nvSpPr>
        <p:spPr bwMode="auto">
          <a:xfrm>
            <a:off x="3082925" y="3124200"/>
            <a:ext cx="0" cy="3048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40" name="Line 416"/>
          <p:cNvSpPr>
            <a:spLocks noChangeShapeType="1"/>
          </p:cNvSpPr>
          <p:nvPr/>
        </p:nvSpPr>
        <p:spPr bwMode="auto">
          <a:xfrm>
            <a:off x="3616325" y="3124200"/>
            <a:ext cx="0" cy="3048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41" name="Line 417"/>
          <p:cNvSpPr>
            <a:spLocks noChangeShapeType="1"/>
          </p:cNvSpPr>
          <p:nvPr/>
        </p:nvSpPr>
        <p:spPr bwMode="auto">
          <a:xfrm>
            <a:off x="4149725" y="3124200"/>
            <a:ext cx="0" cy="3048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42" name="Line 418"/>
          <p:cNvSpPr>
            <a:spLocks noChangeShapeType="1"/>
          </p:cNvSpPr>
          <p:nvPr/>
        </p:nvSpPr>
        <p:spPr bwMode="auto">
          <a:xfrm>
            <a:off x="720725" y="2286000"/>
            <a:ext cx="0" cy="26543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43" name="Line 419"/>
          <p:cNvSpPr>
            <a:spLocks noChangeShapeType="1"/>
          </p:cNvSpPr>
          <p:nvPr/>
        </p:nvSpPr>
        <p:spPr bwMode="auto">
          <a:xfrm>
            <a:off x="1482725" y="1524000"/>
            <a:ext cx="0" cy="4572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44" name="Text Box 420"/>
          <p:cNvSpPr txBox="1">
            <a:spLocks noChangeArrowheads="1"/>
          </p:cNvSpPr>
          <p:nvPr/>
        </p:nvSpPr>
        <p:spPr bwMode="auto">
          <a:xfrm>
            <a:off x="1712913" y="4311650"/>
            <a:ext cx="3078162" cy="530225"/>
          </a:xfrm>
          <a:prstGeom prst="rect">
            <a:avLst/>
          </a:prstGeom>
          <a:noFill/>
          <a:ln w="9525">
            <a:noFill/>
            <a:miter lim="800000"/>
            <a:headEnd/>
            <a:tailEnd/>
          </a:ln>
          <a:effectLst/>
        </p:spPr>
        <p:txBody>
          <a:bodyPr lIns="90487" tIns="44450" rIns="90487" bIns="44450">
            <a:spAutoFit/>
          </a:bodyPr>
          <a:lstStyle/>
          <a:p>
            <a:pPr algn="ctr">
              <a:lnSpc>
                <a:spcPct val="90000"/>
              </a:lnSpc>
              <a:spcBef>
                <a:spcPct val="30000"/>
              </a:spcBef>
            </a:pPr>
            <a:r>
              <a:rPr lang="en-US" altLang="zh-CN" b="1">
                <a:solidFill>
                  <a:schemeClr val="tx2"/>
                </a:solidFill>
                <a:latin typeface="Arial Black" pitchFamily="34" charset="0"/>
                <a:ea typeface="宋体" pitchFamily="2" charset="-122"/>
              </a:rPr>
              <a:t>L1 TLB (16 sets, 4 entries/set)</a:t>
            </a:r>
          </a:p>
        </p:txBody>
      </p:sp>
      <p:sp>
        <p:nvSpPr>
          <p:cNvPr id="45" name="Rectangle 421"/>
          <p:cNvSpPr>
            <a:spLocks noChangeArrowheads="1"/>
          </p:cNvSpPr>
          <p:nvPr/>
        </p:nvSpPr>
        <p:spPr bwMode="auto">
          <a:xfrm>
            <a:off x="5683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VPN1</a:t>
            </a:r>
          </a:p>
        </p:txBody>
      </p:sp>
      <p:sp>
        <p:nvSpPr>
          <p:cNvPr id="46" name="Rectangle 422"/>
          <p:cNvSpPr>
            <a:spLocks noChangeArrowheads="1"/>
          </p:cNvSpPr>
          <p:nvPr/>
        </p:nvSpPr>
        <p:spPr bwMode="auto">
          <a:xfrm>
            <a:off x="11017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VPN2</a:t>
            </a:r>
          </a:p>
        </p:txBody>
      </p:sp>
      <p:sp>
        <p:nvSpPr>
          <p:cNvPr id="47" name="Text Box 423"/>
          <p:cNvSpPr txBox="1">
            <a:spLocks noChangeArrowheads="1"/>
          </p:cNvSpPr>
          <p:nvPr/>
        </p:nvSpPr>
        <p:spPr bwMode="auto">
          <a:xfrm>
            <a:off x="1181100" y="4724400"/>
            <a:ext cx="300038" cy="280988"/>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400" b="1">
                <a:solidFill>
                  <a:schemeClr val="tx2"/>
                </a:solidFill>
                <a:latin typeface="Arial Black" pitchFamily="34" charset="0"/>
                <a:ea typeface="宋体" pitchFamily="2" charset="-122"/>
              </a:rPr>
              <a:t>9</a:t>
            </a:r>
          </a:p>
        </p:txBody>
      </p:sp>
      <p:sp>
        <p:nvSpPr>
          <p:cNvPr id="48" name="Text Box 424"/>
          <p:cNvSpPr txBox="1">
            <a:spLocks noChangeArrowheads="1"/>
          </p:cNvSpPr>
          <p:nvPr/>
        </p:nvSpPr>
        <p:spPr bwMode="auto">
          <a:xfrm>
            <a:off x="720725" y="4724400"/>
            <a:ext cx="300038" cy="280988"/>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400" b="1">
                <a:solidFill>
                  <a:schemeClr val="tx2"/>
                </a:solidFill>
                <a:latin typeface="Arial Black" pitchFamily="34" charset="0"/>
                <a:ea typeface="宋体" pitchFamily="2" charset="-122"/>
              </a:rPr>
              <a:t>9</a:t>
            </a:r>
          </a:p>
        </p:txBody>
      </p:sp>
      <p:sp>
        <p:nvSpPr>
          <p:cNvPr id="50" name="Rectangle 425"/>
          <p:cNvSpPr>
            <a:spLocks noChangeArrowheads="1"/>
          </p:cNvSpPr>
          <p:nvPr/>
        </p:nvSpPr>
        <p:spPr bwMode="auto">
          <a:xfrm>
            <a:off x="792163" y="5626100"/>
            <a:ext cx="315912" cy="914400"/>
          </a:xfrm>
          <a:prstGeom prst="rect">
            <a:avLst/>
          </a:prstGeom>
          <a:solidFill>
            <a:srgbClr val="DEDFF5"/>
          </a:solidFill>
          <a:ln w="9525">
            <a:solidFill>
              <a:srgbClr val="000000"/>
            </a:solidFill>
            <a:miter lim="800000"/>
            <a:headEnd/>
            <a:tailEnd/>
          </a:ln>
          <a:effectLst/>
        </p:spPr>
        <p:txBody>
          <a:bodyPr wrap="none" lIns="90487" tIns="44450" rIns="90487" bIns="44450" anchor="ctr"/>
          <a:lstStyle/>
          <a:p>
            <a:pPr>
              <a:defRPr/>
            </a:pPr>
            <a:endParaRPr lang="en-US" b="1">
              <a:latin typeface="+mn-lt"/>
            </a:endParaRPr>
          </a:p>
        </p:txBody>
      </p:sp>
      <p:sp>
        <p:nvSpPr>
          <p:cNvPr id="51" name="Rectangle 426"/>
          <p:cNvSpPr>
            <a:spLocks noChangeArrowheads="1"/>
          </p:cNvSpPr>
          <p:nvPr/>
        </p:nvSpPr>
        <p:spPr bwMode="auto">
          <a:xfrm>
            <a:off x="792163" y="5905500"/>
            <a:ext cx="315912" cy="2540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300" b="1">
                <a:solidFill>
                  <a:schemeClr val="tx2"/>
                </a:solidFill>
                <a:latin typeface="Arial Black" pitchFamily="34" charset="0"/>
                <a:ea typeface="宋体" pitchFamily="2" charset="-122"/>
              </a:rPr>
              <a:t>PTE</a:t>
            </a:r>
          </a:p>
        </p:txBody>
      </p:sp>
      <p:sp>
        <p:nvSpPr>
          <p:cNvPr id="52" name="Text Box 431"/>
          <p:cNvSpPr txBox="1">
            <a:spLocks noChangeArrowheads="1"/>
          </p:cNvSpPr>
          <p:nvPr/>
        </p:nvSpPr>
        <p:spPr bwMode="auto">
          <a:xfrm>
            <a:off x="0" y="5497513"/>
            <a:ext cx="741363" cy="309562"/>
          </a:xfrm>
          <a:prstGeom prst="rect">
            <a:avLst/>
          </a:prstGeom>
          <a:noFill/>
          <a:ln w="9525">
            <a:noFill/>
            <a:miter lim="800000"/>
            <a:headEnd/>
            <a:tailEnd/>
          </a:ln>
          <a:effectLst/>
        </p:spPr>
        <p:txBody>
          <a:bodyPr lIns="90487" tIns="44450" rIns="90487" bIns="44450">
            <a:spAutoFit/>
          </a:bodyPr>
          <a:lstStyle/>
          <a:p>
            <a:pPr>
              <a:lnSpc>
                <a:spcPct val="90000"/>
              </a:lnSpc>
              <a:spcBef>
                <a:spcPct val="30000"/>
              </a:spcBef>
            </a:pPr>
            <a:r>
              <a:rPr lang="en-US" altLang="zh-CN" b="1">
                <a:solidFill>
                  <a:schemeClr val="tx2"/>
                </a:solidFill>
                <a:latin typeface="Arial Black" pitchFamily="34" charset="0"/>
                <a:ea typeface="宋体" pitchFamily="2" charset="-122"/>
              </a:rPr>
              <a:t>CR3</a:t>
            </a:r>
          </a:p>
        </p:txBody>
      </p:sp>
      <p:sp>
        <p:nvSpPr>
          <p:cNvPr id="53" name="Rectangle 436"/>
          <p:cNvSpPr>
            <a:spLocks noChangeArrowheads="1"/>
          </p:cNvSpPr>
          <p:nvPr/>
        </p:nvSpPr>
        <p:spPr bwMode="auto">
          <a:xfrm>
            <a:off x="4302125" y="5040313"/>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b="1">
                <a:solidFill>
                  <a:schemeClr val="tx2"/>
                </a:solidFill>
                <a:latin typeface="Arial Black" pitchFamily="34" charset="0"/>
                <a:ea typeface="宋体" pitchFamily="2" charset="-122"/>
              </a:rPr>
              <a:t>PPN</a:t>
            </a:r>
          </a:p>
        </p:txBody>
      </p:sp>
      <p:sp>
        <p:nvSpPr>
          <p:cNvPr id="54" name="Rectangle 437"/>
          <p:cNvSpPr>
            <a:spLocks noChangeArrowheads="1"/>
          </p:cNvSpPr>
          <p:nvPr/>
        </p:nvSpPr>
        <p:spPr bwMode="auto">
          <a:xfrm>
            <a:off x="5368925" y="5040313"/>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b="1">
                <a:solidFill>
                  <a:schemeClr val="tx2"/>
                </a:solidFill>
                <a:latin typeface="Arial Black" pitchFamily="34" charset="0"/>
                <a:ea typeface="宋体" pitchFamily="2" charset="-122"/>
              </a:rPr>
              <a:t>PPO</a:t>
            </a:r>
          </a:p>
        </p:txBody>
      </p:sp>
      <p:sp>
        <p:nvSpPr>
          <p:cNvPr id="55" name="Text Box 438"/>
          <p:cNvSpPr txBox="1">
            <a:spLocks noChangeArrowheads="1"/>
          </p:cNvSpPr>
          <p:nvPr/>
        </p:nvSpPr>
        <p:spPr bwMode="auto">
          <a:xfrm>
            <a:off x="4610100" y="4800600"/>
            <a:ext cx="419100" cy="280988"/>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400" b="1">
                <a:solidFill>
                  <a:schemeClr val="tx2"/>
                </a:solidFill>
                <a:latin typeface="Arial Black" pitchFamily="34" charset="0"/>
                <a:ea typeface="宋体" pitchFamily="2" charset="-122"/>
              </a:rPr>
              <a:t>40</a:t>
            </a:r>
          </a:p>
        </p:txBody>
      </p:sp>
      <p:sp>
        <p:nvSpPr>
          <p:cNvPr id="56" name="Text Box 439"/>
          <p:cNvSpPr txBox="1">
            <a:spLocks noChangeArrowheads="1"/>
          </p:cNvSpPr>
          <p:nvPr/>
        </p:nvSpPr>
        <p:spPr bwMode="auto">
          <a:xfrm>
            <a:off x="5486400" y="4800600"/>
            <a:ext cx="419100" cy="280988"/>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400" b="1">
                <a:solidFill>
                  <a:schemeClr val="tx2"/>
                </a:solidFill>
                <a:latin typeface="Arial Black" pitchFamily="34" charset="0"/>
                <a:ea typeface="宋体" pitchFamily="2" charset="-122"/>
              </a:rPr>
              <a:t>12</a:t>
            </a:r>
          </a:p>
        </p:txBody>
      </p:sp>
      <p:sp>
        <p:nvSpPr>
          <p:cNvPr id="57" name="Line 440"/>
          <p:cNvSpPr>
            <a:spLocks noChangeShapeType="1"/>
          </p:cNvSpPr>
          <p:nvPr/>
        </p:nvSpPr>
        <p:spPr bwMode="auto">
          <a:xfrm>
            <a:off x="4378325" y="3762375"/>
            <a:ext cx="609600" cy="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58" name="Line 441"/>
          <p:cNvSpPr>
            <a:spLocks noChangeShapeType="1"/>
          </p:cNvSpPr>
          <p:nvPr/>
        </p:nvSpPr>
        <p:spPr bwMode="auto">
          <a:xfrm>
            <a:off x="4987925" y="3759200"/>
            <a:ext cx="0" cy="12700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59" name="Line 442"/>
          <p:cNvSpPr>
            <a:spLocks noChangeShapeType="1"/>
          </p:cNvSpPr>
          <p:nvPr/>
        </p:nvSpPr>
        <p:spPr bwMode="auto">
          <a:xfrm>
            <a:off x="3035300" y="6083300"/>
            <a:ext cx="1952625" cy="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60" name="Line 443"/>
          <p:cNvSpPr>
            <a:spLocks noChangeShapeType="1"/>
          </p:cNvSpPr>
          <p:nvPr/>
        </p:nvSpPr>
        <p:spPr bwMode="auto">
          <a:xfrm flipH="1" flipV="1">
            <a:off x="4978400" y="5349875"/>
            <a:ext cx="9525" cy="733425"/>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61" name="Text Box 448"/>
          <p:cNvSpPr txBox="1">
            <a:spLocks noChangeArrowheads="1"/>
          </p:cNvSpPr>
          <p:nvPr/>
        </p:nvSpPr>
        <p:spPr bwMode="auto">
          <a:xfrm>
            <a:off x="1244600" y="6477000"/>
            <a:ext cx="1487488" cy="309563"/>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b="1">
                <a:solidFill>
                  <a:schemeClr val="tx2"/>
                </a:solidFill>
                <a:latin typeface="Arial Black" pitchFamily="34" charset="0"/>
                <a:ea typeface="宋体" pitchFamily="2" charset="-122"/>
              </a:rPr>
              <a:t>Page tables</a:t>
            </a:r>
          </a:p>
        </p:txBody>
      </p:sp>
      <p:sp>
        <p:nvSpPr>
          <p:cNvPr id="62" name="Text Box 449"/>
          <p:cNvSpPr txBox="1">
            <a:spLocks noChangeArrowheads="1"/>
          </p:cNvSpPr>
          <p:nvPr/>
        </p:nvSpPr>
        <p:spPr bwMode="auto">
          <a:xfrm>
            <a:off x="685800" y="3613150"/>
            <a:ext cx="700088" cy="603250"/>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b="1">
                <a:solidFill>
                  <a:schemeClr val="tx2"/>
                </a:solidFill>
                <a:latin typeface="Arial Black" pitchFamily="34" charset="0"/>
                <a:ea typeface="宋体" pitchFamily="2" charset="-122"/>
              </a:rPr>
              <a:t>TLB</a:t>
            </a:r>
          </a:p>
          <a:p>
            <a:pPr>
              <a:lnSpc>
                <a:spcPct val="90000"/>
              </a:lnSpc>
              <a:spcBef>
                <a:spcPct val="30000"/>
              </a:spcBef>
            </a:pPr>
            <a:r>
              <a:rPr lang="en-US" altLang="zh-CN" b="1">
                <a:solidFill>
                  <a:schemeClr val="tx2"/>
                </a:solidFill>
                <a:latin typeface="Arial Black" pitchFamily="34" charset="0"/>
                <a:ea typeface="宋体" pitchFamily="2" charset="-122"/>
              </a:rPr>
              <a:t>miss</a:t>
            </a:r>
          </a:p>
        </p:txBody>
      </p:sp>
      <p:sp>
        <p:nvSpPr>
          <p:cNvPr id="63" name="Text Box 450"/>
          <p:cNvSpPr txBox="1">
            <a:spLocks noChangeArrowheads="1"/>
          </p:cNvSpPr>
          <p:nvPr/>
        </p:nvSpPr>
        <p:spPr bwMode="auto">
          <a:xfrm>
            <a:off x="4478338" y="3175000"/>
            <a:ext cx="620712" cy="60325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b="1">
                <a:solidFill>
                  <a:schemeClr val="tx2"/>
                </a:solidFill>
                <a:latin typeface="Arial Black" pitchFamily="34" charset="0"/>
                <a:ea typeface="宋体" pitchFamily="2" charset="-122"/>
              </a:rPr>
              <a:t>TLB</a:t>
            </a:r>
          </a:p>
          <a:p>
            <a:pPr algn="ctr">
              <a:lnSpc>
                <a:spcPct val="90000"/>
              </a:lnSpc>
              <a:spcBef>
                <a:spcPct val="30000"/>
              </a:spcBef>
            </a:pPr>
            <a:r>
              <a:rPr lang="en-US" altLang="zh-CN" b="1">
                <a:solidFill>
                  <a:schemeClr val="tx2"/>
                </a:solidFill>
                <a:latin typeface="Arial Black" pitchFamily="34" charset="0"/>
                <a:ea typeface="宋体" pitchFamily="2" charset="-122"/>
              </a:rPr>
              <a:t>hit</a:t>
            </a:r>
          </a:p>
        </p:txBody>
      </p:sp>
      <p:sp>
        <p:nvSpPr>
          <p:cNvPr id="64" name="Line 451"/>
          <p:cNvSpPr>
            <a:spLocks noChangeShapeType="1"/>
          </p:cNvSpPr>
          <p:nvPr/>
        </p:nvSpPr>
        <p:spPr bwMode="auto">
          <a:xfrm>
            <a:off x="2168525" y="2195513"/>
            <a:ext cx="3276600" cy="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65" name="Line 452"/>
          <p:cNvSpPr>
            <a:spLocks noChangeShapeType="1"/>
          </p:cNvSpPr>
          <p:nvPr/>
        </p:nvSpPr>
        <p:spPr bwMode="auto">
          <a:xfrm>
            <a:off x="5445125" y="2209800"/>
            <a:ext cx="0" cy="28194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66" name="Text Box 453"/>
          <p:cNvSpPr txBox="1">
            <a:spLocks noChangeArrowheads="1"/>
          </p:cNvSpPr>
          <p:nvPr/>
        </p:nvSpPr>
        <p:spPr bwMode="auto">
          <a:xfrm>
            <a:off x="5786438" y="5283200"/>
            <a:ext cx="1127125" cy="896938"/>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b="1">
                <a:solidFill>
                  <a:schemeClr val="tx2"/>
                </a:solidFill>
                <a:latin typeface="Arial Black" pitchFamily="34" charset="0"/>
                <a:ea typeface="宋体" pitchFamily="2" charset="-122"/>
              </a:rPr>
              <a:t>Physical</a:t>
            </a:r>
          </a:p>
          <a:p>
            <a:pPr algn="ctr">
              <a:lnSpc>
                <a:spcPct val="90000"/>
              </a:lnSpc>
              <a:spcBef>
                <a:spcPct val="30000"/>
              </a:spcBef>
            </a:pPr>
            <a:r>
              <a:rPr lang="en-US" altLang="zh-CN" b="1">
                <a:solidFill>
                  <a:schemeClr val="tx2"/>
                </a:solidFill>
                <a:latin typeface="Arial Black" pitchFamily="34" charset="0"/>
                <a:ea typeface="宋体" pitchFamily="2" charset="-122"/>
              </a:rPr>
              <a:t>address </a:t>
            </a:r>
          </a:p>
          <a:p>
            <a:pPr algn="ctr">
              <a:lnSpc>
                <a:spcPct val="90000"/>
              </a:lnSpc>
              <a:spcBef>
                <a:spcPct val="30000"/>
              </a:spcBef>
            </a:pPr>
            <a:r>
              <a:rPr lang="en-US" altLang="zh-CN" b="1">
                <a:solidFill>
                  <a:schemeClr val="tx2"/>
                </a:solidFill>
                <a:latin typeface="Arial Black" pitchFamily="34" charset="0"/>
                <a:ea typeface="宋体" pitchFamily="2" charset="-122"/>
              </a:rPr>
              <a:t>(PA)</a:t>
            </a:r>
          </a:p>
        </p:txBody>
      </p:sp>
      <p:sp>
        <p:nvSpPr>
          <p:cNvPr id="67" name="Rectangle 454"/>
          <p:cNvSpPr>
            <a:spLocks noChangeArrowheads="1"/>
          </p:cNvSpPr>
          <p:nvPr/>
        </p:nvSpPr>
        <p:spPr bwMode="auto">
          <a:xfrm>
            <a:off x="5445125" y="1295400"/>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b="1">
                <a:solidFill>
                  <a:schemeClr val="tx2"/>
                </a:solidFill>
                <a:latin typeface="Arial Black" pitchFamily="34" charset="0"/>
                <a:ea typeface="宋体" pitchFamily="2" charset="-122"/>
              </a:rPr>
              <a:t>Result</a:t>
            </a:r>
          </a:p>
        </p:txBody>
      </p:sp>
      <p:sp>
        <p:nvSpPr>
          <p:cNvPr id="68" name="Text Box 455"/>
          <p:cNvSpPr txBox="1">
            <a:spLocks noChangeArrowheads="1"/>
          </p:cNvSpPr>
          <p:nvPr/>
        </p:nvSpPr>
        <p:spPr bwMode="auto">
          <a:xfrm>
            <a:off x="5810250" y="1066800"/>
            <a:ext cx="630238" cy="254000"/>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200" b="1">
                <a:solidFill>
                  <a:schemeClr val="tx2"/>
                </a:solidFill>
                <a:latin typeface="Arial Black" pitchFamily="34" charset="0"/>
                <a:ea typeface="宋体" pitchFamily="2" charset="-122"/>
              </a:rPr>
              <a:t>32/64</a:t>
            </a:r>
          </a:p>
        </p:txBody>
      </p:sp>
      <p:sp>
        <p:nvSpPr>
          <p:cNvPr id="69" name="Rectangle 456"/>
          <p:cNvSpPr>
            <a:spLocks noChangeArrowheads="1"/>
          </p:cNvSpPr>
          <p:nvPr/>
        </p:nvSpPr>
        <p:spPr bwMode="auto">
          <a:xfrm>
            <a:off x="57499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70" name="Rectangle 457"/>
          <p:cNvSpPr>
            <a:spLocks noChangeArrowheads="1"/>
          </p:cNvSpPr>
          <p:nvPr/>
        </p:nvSpPr>
        <p:spPr bwMode="auto">
          <a:xfrm>
            <a:off x="62833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71" name="Rectangle 458"/>
          <p:cNvSpPr>
            <a:spLocks noChangeArrowheads="1"/>
          </p:cNvSpPr>
          <p:nvPr/>
        </p:nvSpPr>
        <p:spPr bwMode="auto">
          <a:xfrm>
            <a:off x="68167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72" name="Rectangle 459"/>
          <p:cNvSpPr>
            <a:spLocks noChangeArrowheads="1"/>
          </p:cNvSpPr>
          <p:nvPr/>
        </p:nvSpPr>
        <p:spPr bwMode="auto">
          <a:xfrm>
            <a:off x="73501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73" name="Rectangle 460"/>
          <p:cNvSpPr>
            <a:spLocks noChangeArrowheads="1"/>
          </p:cNvSpPr>
          <p:nvPr/>
        </p:nvSpPr>
        <p:spPr bwMode="auto">
          <a:xfrm>
            <a:off x="57499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74" name="Rectangle 461"/>
          <p:cNvSpPr>
            <a:spLocks noChangeArrowheads="1"/>
          </p:cNvSpPr>
          <p:nvPr/>
        </p:nvSpPr>
        <p:spPr bwMode="auto">
          <a:xfrm>
            <a:off x="62833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75" name="Rectangle 462"/>
          <p:cNvSpPr>
            <a:spLocks noChangeArrowheads="1"/>
          </p:cNvSpPr>
          <p:nvPr/>
        </p:nvSpPr>
        <p:spPr bwMode="auto">
          <a:xfrm>
            <a:off x="68167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76" name="Rectangle 463"/>
          <p:cNvSpPr>
            <a:spLocks noChangeArrowheads="1"/>
          </p:cNvSpPr>
          <p:nvPr/>
        </p:nvSpPr>
        <p:spPr bwMode="auto">
          <a:xfrm>
            <a:off x="73501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77" name="Rectangle 464"/>
          <p:cNvSpPr>
            <a:spLocks noChangeArrowheads="1"/>
          </p:cNvSpPr>
          <p:nvPr/>
        </p:nvSpPr>
        <p:spPr bwMode="auto">
          <a:xfrm>
            <a:off x="57499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78" name="Rectangle 465"/>
          <p:cNvSpPr>
            <a:spLocks noChangeArrowheads="1"/>
          </p:cNvSpPr>
          <p:nvPr/>
        </p:nvSpPr>
        <p:spPr bwMode="auto">
          <a:xfrm>
            <a:off x="62833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79" name="Rectangle 466"/>
          <p:cNvSpPr>
            <a:spLocks noChangeArrowheads="1"/>
          </p:cNvSpPr>
          <p:nvPr/>
        </p:nvSpPr>
        <p:spPr bwMode="auto">
          <a:xfrm>
            <a:off x="68167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80" name="Rectangle 467"/>
          <p:cNvSpPr>
            <a:spLocks noChangeArrowheads="1"/>
          </p:cNvSpPr>
          <p:nvPr/>
        </p:nvSpPr>
        <p:spPr bwMode="auto">
          <a:xfrm>
            <a:off x="73501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81" name="Rectangle 468"/>
          <p:cNvSpPr>
            <a:spLocks noChangeArrowheads="1"/>
          </p:cNvSpPr>
          <p:nvPr/>
        </p:nvSpPr>
        <p:spPr bwMode="auto">
          <a:xfrm>
            <a:off x="57499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82" name="Rectangle 469"/>
          <p:cNvSpPr>
            <a:spLocks noChangeArrowheads="1"/>
          </p:cNvSpPr>
          <p:nvPr/>
        </p:nvSpPr>
        <p:spPr bwMode="auto">
          <a:xfrm>
            <a:off x="62833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83" name="Rectangle 470"/>
          <p:cNvSpPr>
            <a:spLocks noChangeArrowheads="1"/>
          </p:cNvSpPr>
          <p:nvPr/>
        </p:nvSpPr>
        <p:spPr bwMode="auto">
          <a:xfrm>
            <a:off x="68167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84" name="Rectangle 471"/>
          <p:cNvSpPr>
            <a:spLocks noChangeArrowheads="1"/>
          </p:cNvSpPr>
          <p:nvPr/>
        </p:nvSpPr>
        <p:spPr bwMode="auto">
          <a:xfrm>
            <a:off x="73501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85" name="Text Box 472"/>
          <p:cNvSpPr txBox="1">
            <a:spLocks noChangeArrowheads="1"/>
          </p:cNvSpPr>
          <p:nvPr/>
        </p:nvSpPr>
        <p:spPr bwMode="auto">
          <a:xfrm>
            <a:off x="6719888" y="3863975"/>
            <a:ext cx="407987" cy="257175"/>
          </a:xfrm>
          <a:prstGeom prst="rect">
            <a:avLst/>
          </a:prstGeom>
          <a:noFill/>
          <a:ln w="9525">
            <a:noFill/>
            <a:miter lim="800000"/>
            <a:headEnd/>
            <a:tailEnd/>
          </a:ln>
          <a:effectLst/>
        </p:spPr>
        <p:txBody>
          <a:bodyPr vert="eaVert" wrap="none" lIns="90487" tIns="44450" rIns="90487" bIns="44450">
            <a:spAutoFit/>
          </a:bodyPr>
          <a:lstStyle/>
          <a:p>
            <a:pPr>
              <a:lnSpc>
                <a:spcPct val="90000"/>
              </a:lnSpc>
              <a:spcBef>
                <a:spcPct val="30000"/>
              </a:spcBef>
              <a:defRPr/>
            </a:pPr>
            <a:r>
              <a:rPr lang="en-US" b="1">
                <a:solidFill>
                  <a:schemeClr val="tx2"/>
                </a:solidFill>
                <a:latin typeface="+mn-lt"/>
              </a:rPr>
              <a:t>...</a:t>
            </a:r>
          </a:p>
        </p:txBody>
      </p:sp>
      <p:sp>
        <p:nvSpPr>
          <p:cNvPr id="86" name="Line 473"/>
          <p:cNvSpPr>
            <a:spLocks noChangeShapeType="1"/>
          </p:cNvSpPr>
          <p:nvPr/>
        </p:nvSpPr>
        <p:spPr bwMode="auto">
          <a:xfrm>
            <a:off x="6130925" y="5181600"/>
            <a:ext cx="457200" cy="0"/>
          </a:xfrm>
          <a:prstGeom prst="line">
            <a:avLst/>
          </a:prstGeom>
          <a:noFill/>
          <a:ln w="57150">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87" name="Line 474"/>
          <p:cNvSpPr>
            <a:spLocks noChangeShapeType="1"/>
          </p:cNvSpPr>
          <p:nvPr/>
        </p:nvSpPr>
        <p:spPr bwMode="auto">
          <a:xfrm flipV="1">
            <a:off x="7121525" y="4648200"/>
            <a:ext cx="0" cy="38100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88" name="Line 475"/>
          <p:cNvSpPr>
            <a:spLocks noChangeShapeType="1"/>
          </p:cNvSpPr>
          <p:nvPr/>
        </p:nvSpPr>
        <p:spPr bwMode="auto">
          <a:xfrm flipV="1">
            <a:off x="8493125" y="4648200"/>
            <a:ext cx="0" cy="38100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89" name="Line 476"/>
          <p:cNvSpPr>
            <a:spLocks noChangeShapeType="1"/>
          </p:cNvSpPr>
          <p:nvPr/>
        </p:nvSpPr>
        <p:spPr bwMode="auto">
          <a:xfrm>
            <a:off x="5888038" y="4643438"/>
            <a:ext cx="2605087" cy="4762"/>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90" name="Line 477"/>
          <p:cNvSpPr>
            <a:spLocks noChangeShapeType="1"/>
          </p:cNvSpPr>
          <p:nvPr/>
        </p:nvSpPr>
        <p:spPr bwMode="auto">
          <a:xfrm flipV="1">
            <a:off x="5889625" y="4267200"/>
            <a:ext cx="0" cy="3810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91" name="Line 478"/>
          <p:cNvSpPr>
            <a:spLocks noChangeShapeType="1"/>
          </p:cNvSpPr>
          <p:nvPr/>
        </p:nvSpPr>
        <p:spPr bwMode="auto">
          <a:xfrm flipV="1">
            <a:off x="6435725" y="4267200"/>
            <a:ext cx="0" cy="37465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92" name="Line 479"/>
          <p:cNvSpPr>
            <a:spLocks noChangeShapeType="1"/>
          </p:cNvSpPr>
          <p:nvPr/>
        </p:nvSpPr>
        <p:spPr bwMode="auto">
          <a:xfrm flipV="1">
            <a:off x="6959600" y="4267200"/>
            <a:ext cx="0" cy="3810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93" name="Line 480"/>
          <p:cNvSpPr>
            <a:spLocks noChangeShapeType="1"/>
          </p:cNvSpPr>
          <p:nvPr/>
        </p:nvSpPr>
        <p:spPr bwMode="auto">
          <a:xfrm flipV="1">
            <a:off x="7493000" y="4267200"/>
            <a:ext cx="0" cy="3810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94" name="Line 481"/>
          <p:cNvSpPr>
            <a:spLocks noChangeShapeType="1"/>
          </p:cNvSpPr>
          <p:nvPr/>
        </p:nvSpPr>
        <p:spPr bwMode="auto">
          <a:xfrm flipV="1">
            <a:off x="8188325" y="3505200"/>
            <a:ext cx="0" cy="152400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95" name="Line 482"/>
          <p:cNvSpPr>
            <a:spLocks noChangeShapeType="1"/>
          </p:cNvSpPr>
          <p:nvPr/>
        </p:nvSpPr>
        <p:spPr bwMode="auto">
          <a:xfrm flipH="1">
            <a:off x="7883525" y="3505200"/>
            <a:ext cx="304800" cy="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96" name="Line 483"/>
          <p:cNvSpPr>
            <a:spLocks noChangeShapeType="1"/>
          </p:cNvSpPr>
          <p:nvPr/>
        </p:nvSpPr>
        <p:spPr bwMode="auto">
          <a:xfrm flipH="1">
            <a:off x="7883525" y="3657600"/>
            <a:ext cx="304800" cy="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97" name="Line 484"/>
          <p:cNvSpPr>
            <a:spLocks noChangeShapeType="1"/>
          </p:cNvSpPr>
          <p:nvPr/>
        </p:nvSpPr>
        <p:spPr bwMode="auto">
          <a:xfrm flipH="1">
            <a:off x="7883525" y="3810000"/>
            <a:ext cx="304800" cy="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98" name="Line 485"/>
          <p:cNvSpPr>
            <a:spLocks noChangeShapeType="1"/>
          </p:cNvSpPr>
          <p:nvPr/>
        </p:nvSpPr>
        <p:spPr bwMode="auto">
          <a:xfrm flipH="1">
            <a:off x="7883525" y="4191000"/>
            <a:ext cx="304800" cy="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99" name="Line 429"/>
          <p:cNvSpPr>
            <a:spLocks noChangeShapeType="1"/>
          </p:cNvSpPr>
          <p:nvPr/>
        </p:nvSpPr>
        <p:spPr bwMode="auto">
          <a:xfrm>
            <a:off x="658813" y="5245100"/>
            <a:ext cx="0" cy="776288"/>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00" name="Line 430"/>
          <p:cNvSpPr>
            <a:spLocks noChangeShapeType="1"/>
          </p:cNvSpPr>
          <p:nvPr/>
        </p:nvSpPr>
        <p:spPr bwMode="auto">
          <a:xfrm flipV="1">
            <a:off x="658813" y="6021388"/>
            <a:ext cx="133350" cy="9525"/>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1400" b="1">
              <a:latin typeface="+mn-lt"/>
            </a:endParaRPr>
          </a:p>
        </p:txBody>
      </p:sp>
      <p:sp>
        <p:nvSpPr>
          <p:cNvPr id="101" name="Oval 486"/>
          <p:cNvSpPr>
            <a:spLocks noChangeArrowheads="1"/>
          </p:cNvSpPr>
          <p:nvPr/>
        </p:nvSpPr>
        <p:spPr bwMode="auto">
          <a:xfrm>
            <a:off x="623888" y="52070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02" name="Oval 487"/>
          <p:cNvSpPr>
            <a:spLocks noChangeArrowheads="1"/>
          </p:cNvSpPr>
          <p:nvPr/>
        </p:nvSpPr>
        <p:spPr bwMode="auto">
          <a:xfrm>
            <a:off x="695325" y="22606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03" name="Oval 488"/>
          <p:cNvSpPr>
            <a:spLocks noChangeArrowheads="1"/>
          </p:cNvSpPr>
          <p:nvPr/>
        </p:nvSpPr>
        <p:spPr bwMode="auto">
          <a:xfrm>
            <a:off x="2130425" y="21590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04" name="Oval 489"/>
          <p:cNvSpPr>
            <a:spLocks noChangeArrowheads="1"/>
          </p:cNvSpPr>
          <p:nvPr/>
        </p:nvSpPr>
        <p:spPr bwMode="auto">
          <a:xfrm>
            <a:off x="1368425" y="22606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05" name="Line 491"/>
          <p:cNvSpPr>
            <a:spLocks noChangeShapeType="1"/>
          </p:cNvSpPr>
          <p:nvPr/>
        </p:nvSpPr>
        <p:spPr bwMode="auto">
          <a:xfrm flipH="1" flipV="1">
            <a:off x="6054725" y="1600200"/>
            <a:ext cx="0" cy="18288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106" name="Rectangle 492"/>
          <p:cNvSpPr>
            <a:spLocks noChangeArrowheads="1"/>
          </p:cNvSpPr>
          <p:nvPr/>
        </p:nvSpPr>
        <p:spPr bwMode="auto">
          <a:xfrm>
            <a:off x="6892925" y="5029200"/>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CT</a:t>
            </a:r>
          </a:p>
        </p:txBody>
      </p:sp>
      <p:sp>
        <p:nvSpPr>
          <p:cNvPr id="107" name="Rectangle 493"/>
          <p:cNvSpPr>
            <a:spLocks noChangeArrowheads="1"/>
          </p:cNvSpPr>
          <p:nvPr/>
        </p:nvSpPr>
        <p:spPr bwMode="auto">
          <a:xfrm>
            <a:off x="8264525" y="5029200"/>
            <a:ext cx="3048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CO</a:t>
            </a:r>
          </a:p>
        </p:txBody>
      </p:sp>
      <p:sp>
        <p:nvSpPr>
          <p:cNvPr id="108" name="Text Box 494"/>
          <p:cNvSpPr txBox="1">
            <a:spLocks noChangeArrowheads="1"/>
          </p:cNvSpPr>
          <p:nvPr/>
        </p:nvSpPr>
        <p:spPr bwMode="auto">
          <a:xfrm>
            <a:off x="7237413" y="4770438"/>
            <a:ext cx="384175" cy="254000"/>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200" b="1">
                <a:solidFill>
                  <a:schemeClr val="tx2"/>
                </a:solidFill>
                <a:latin typeface="Arial Black" pitchFamily="34" charset="0"/>
                <a:ea typeface="宋体" pitchFamily="2" charset="-122"/>
              </a:rPr>
              <a:t>40</a:t>
            </a:r>
          </a:p>
        </p:txBody>
      </p:sp>
      <p:sp>
        <p:nvSpPr>
          <p:cNvPr id="109" name="Text Box 495"/>
          <p:cNvSpPr txBox="1">
            <a:spLocks noChangeArrowheads="1"/>
          </p:cNvSpPr>
          <p:nvPr/>
        </p:nvSpPr>
        <p:spPr bwMode="auto">
          <a:xfrm>
            <a:off x="8289925" y="4800600"/>
            <a:ext cx="282575" cy="254000"/>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200" b="1">
                <a:solidFill>
                  <a:schemeClr val="tx2"/>
                </a:solidFill>
                <a:latin typeface="Arial Black" pitchFamily="34" charset="0"/>
                <a:ea typeface="宋体" pitchFamily="2" charset="-122"/>
              </a:rPr>
              <a:t>6</a:t>
            </a:r>
          </a:p>
        </p:txBody>
      </p:sp>
      <p:sp>
        <p:nvSpPr>
          <p:cNvPr id="110" name="Rectangle 496"/>
          <p:cNvSpPr>
            <a:spLocks noChangeArrowheads="1"/>
          </p:cNvSpPr>
          <p:nvPr/>
        </p:nvSpPr>
        <p:spPr bwMode="auto">
          <a:xfrm>
            <a:off x="7959725" y="5029200"/>
            <a:ext cx="3048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CI</a:t>
            </a:r>
          </a:p>
        </p:txBody>
      </p:sp>
      <p:sp>
        <p:nvSpPr>
          <p:cNvPr id="111" name="Text Box 497"/>
          <p:cNvSpPr txBox="1">
            <a:spLocks noChangeArrowheads="1"/>
          </p:cNvSpPr>
          <p:nvPr/>
        </p:nvSpPr>
        <p:spPr bwMode="auto">
          <a:xfrm>
            <a:off x="7959725" y="4800600"/>
            <a:ext cx="282575" cy="254000"/>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200" b="1">
                <a:solidFill>
                  <a:schemeClr val="tx2"/>
                </a:solidFill>
                <a:latin typeface="Arial Black" pitchFamily="34" charset="0"/>
                <a:ea typeface="宋体" pitchFamily="2" charset="-122"/>
              </a:rPr>
              <a:t>6</a:t>
            </a:r>
          </a:p>
        </p:txBody>
      </p:sp>
      <p:sp>
        <p:nvSpPr>
          <p:cNvPr id="112" name="Oval 498"/>
          <p:cNvSpPr>
            <a:spLocks noChangeArrowheads="1"/>
          </p:cNvSpPr>
          <p:nvPr/>
        </p:nvSpPr>
        <p:spPr bwMode="auto">
          <a:xfrm>
            <a:off x="7083425" y="49911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13" name="Oval 499"/>
          <p:cNvSpPr>
            <a:spLocks noChangeArrowheads="1"/>
          </p:cNvSpPr>
          <p:nvPr/>
        </p:nvSpPr>
        <p:spPr bwMode="auto">
          <a:xfrm>
            <a:off x="8137525" y="49911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14" name="Oval 500"/>
          <p:cNvSpPr>
            <a:spLocks noChangeArrowheads="1"/>
          </p:cNvSpPr>
          <p:nvPr/>
        </p:nvSpPr>
        <p:spPr bwMode="auto">
          <a:xfrm>
            <a:off x="8455025" y="49911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15" name="Line 501"/>
          <p:cNvSpPr>
            <a:spLocks noChangeShapeType="1"/>
          </p:cNvSpPr>
          <p:nvPr/>
        </p:nvSpPr>
        <p:spPr bwMode="auto">
          <a:xfrm>
            <a:off x="7883525" y="5715000"/>
            <a:ext cx="990600" cy="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16" name="Line 502"/>
          <p:cNvSpPr>
            <a:spLocks noChangeShapeType="1"/>
          </p:cNvSpPr>
          <p:nvPr/>
        </p:nvSpPr>
        <p:spPr bwMode="auto">
          <a:xfrm flipV="1">
            <a:off x="8874125" y="2590800"/>
            <a:ext cx="0" cy="312420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17" name="Rectangle 503"/>
          <p:cNvSpPr>
            <a:spLocks noChangeArrowheads="1"/>
          </p:cNvSpPr>
          <p:nvPr/>
        </p:nvSpPr>
        <p:spPr bwMode="auto">
          <a:xfrm>
            <a:off x="7426325" y="1066800"/>
            <a:ext cx="1524000" cy="838200"/>
          </a:xfrm>
          <a:prstGeom prst="rect">
            <a:avLst/>
          </a:prstGeom>
          <a:solidFill>
            <a:srgbClr val="DEDFF5"/>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b="1">
                <a:solidFill>
                  <a:schemeClr val="tx2"/>
                </a:solidFill>
                <a:latin typeface="Arial Black" pitchFamily="34" charset="0"/>
                <a:ea typeface="宋体" pitchFamily="2" charset="-122"/>
              </a:rPr>
              <a:t>L2, L3, and </a:t>
            </a:r>
          </a:p>
          <a:p>
            <a:pPr algn="ctr">
              <a:lnSpc>
                <a:spcPct val="90000"/>
              </a:lnSpc>
              <a:spcBef>
                <a:spcPct val="30000"/>
              </a:spcBef>
            </a:pPr>
            <a:r>
              <a:rPr lang="en-US" altLang="zh-CN" b="1">
                <a:solidFill>
                  <a:schemeClr val="tx2"/>
                </a:solidFill>
                <a:latin typeface="Arial Black" pitchFamily="34" charset="0"/>
                <a:ea typeface="宋体" pitchFamily="2" charset="-122"/>
              </a:rPr>
              <a:t>main memory</a:t>
            </a:r>
          </a:p>
        </p:txBody>
      </p:sp>
      <p:sp>
        <p:nvSpPr>
          <p:cNvPr id="118" name="Text Box 504"/>
          <p:cNvSpPr txBox="1">
            <a:spLocks noChangeArrowheads="1"/>
          </p:cNvSpPr>
          <p:nvPr/>
        </p:nvSpPr>
        <p:spPr bwMode="auto">
          <a:xfrm>
            <a:off x="5724525" y="2806700"/>
            <a:ext cx="2773363" cy="603250"/>
          </a:xfrm>
          <a:prstGeom prst="rect">
            <a:avLst/>
          </a:prstGeom>
          <a:noFill/>
          <a:ln w="9525">
            <a:noFill/>
            <a:miter lim="800000"/>
            <a:headEnd/>
            <a:tailEnd/>
          </a:ln>
          <a:effectLst/>
        </p:spPr>
        <p:txBody>
          <a:bodyPr lIns="90487" tIns="44450" rIns="90487" bIns="44450">
            <a:spAutoFit/>
          </a:bodyPr>
          <a:lstStyle/>
          <a:p>
            <a:pPr algn="ctr">
              <a:lnSpc>
                <a:spcPct val="90000"/>
              </a:lnSpc>
              <a:spcBef>
                <a:spcPct val="30000"/>
              </a:spcBef>
            </a:pPr>
            <a:r>
              <a:rPr lang="en-US" altLang="zh-CN" b="1">
                <a:solidFill>
                  <a:schemeClr val="tx2"/>
                </a:solidFill>
                <a:latin typeface="Arial Black" pitchFamily="34" charset="0"/>
                <a:ea typeface="宋体" pitchFamily="2" charset="-122"/>
              </a:rPr>
              <a:t>L1 d-cache</a:t>
            </a:r>
            <a:r>
              <a:rPr lang="en-US" altLang="zh-CN" b="1">
                <a:solidFill>
                  <a:schemeClr val="tx2"/>
                </a:solidFill>
                <a:latin typeface="Calibri" pitchFamily="34" charset="0"/>
                <a:ea typeface="宋体" pitchFamily="2" charset="-122"/>
              </a:rPr>
              <a:t> </a:t>
            </a:r>
          </a:p>
          <a:p>
            <a:pPr algn="ctr">
              <a:lnSpc>
                <a:spcPct val="90000"/>
              </a:lnSpc>
              <a:spcBef>
                <a:spcPct val="30000"/>
              </a:spcBef>
            </a:pPr>
            <a:r>
              <a:rPr lang="en-US" altLang="zh-CN" b="1">
                <a:solidFill>
                  <a:schemeClr val="tx2"/>
                </a:solidFill>
                <a:latin typeface="Arial Black" pitchFamily="34" charset="0"/>
                <a:ea typeface="宋体" pitchFamily="2" charset="-122"/>
              </a:rPr>
              <a:t>(64 sets, 8 lines/set)</a:t>
            </a:r>
          </a:p>
        </p:txBody>
      </p:sp>
      <p:sp>
        <p:nvSpPr>
          <p:cNvPr id="119" name="Line 505"/>
          <p:cNvSpPr>
            <a:spLocks noChangeShapeType="1"/>
          </p:cNvSpPr>
          <p:nvPr/>
        </p:nvSpPr>
        <p:spPr bwMode="auto">
          <a:xfrm flipH="1">
            <a:off x="8264525" y="2590800"/>
            <a:ext cx="609600" cy="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20" name="Line 506"/>
          <p:cNvSpPr>
            <a:spLocks noChangeShapeType="1"/>
          </p:cNvSpPr>
          <p:nvPr/>
        </p:nvSpPr>
        <p:spPr bwMode="auto">
          <a:xfrm flipV="1">
            <a:off x="8264525" y="1905000"/>
            <a:ext cx="0" cy="6858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121" name="Line 507"/>
          <p:cNvSpPr>
            <a:spLocks noChangeShapeType="1"/>
          </p:cNvSpPr>
          <p:nvPr/>
        </p:nvSpPr>
        <p:spPr bwMode="auto">
          <a:xfrm flipH="1">
            <a:off x="6511925" y="1447800"/>
            <a:ext cx="914400" cy="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122" name="Text Box 508"/>
          <p:cNvSpPr txBox="1">
            <a:spLocks noChangeArrowheads="1"/>
          </p:cNvSpPr>
          <p:nvPr/>
        </p:nvSpPr>
        <p:spPr bwMode="auto">
          <a:xfrm>
            <a:off x="6007100" y="2057400"/>
            <a:ext cx="474663" cy="60325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b="1">
                <a:solidFill>
                  <a:schemeClr val="tx2"/>
                </a:solidFill>
                <a:latin typeface="Arial Black" pitchFamily="34" charset="0"/>
                <a:ea typeface="宋体" pitchFamily="2" charset="-122"/>
              </a:rPr>
              <a:t>L1</a:t>
            </a:r>
          </a:p>
          <a:p>
            <a:pPr algn="ctr">
              <a:lnSpc>
                <a:spcPct val="90000"/>
              </a:lnSpc>
              <a:spcBef>
                <a:spcPct val="30000"/>
              </a:spcBef>
            </a:pPr>
            <a:r>
              <a:rPr lang="en-US" altLang="zh-CN" b="1">
                <a:solidFill>
                  <a:schemeClr val="tx2"/>
                </a:solidFill>
                <a:latin typeface="Arial Black" pitchFamily="34" charset="0"/>
                <a:ea typeface="宋体" pitchFamily="2" charset="-122"/>
              </a:rPr>
              <a:t>hit</a:t>
            </a:r>
          </a:p>
        </p:txBody>
      </p:sp>
      <p:sp>
        <p:nvSpPr>
          <p:cNvPr id="123" name="Text Box 509"/>
          <p:cNvSpPr txBox="1">
            <a:spLocks noChangeArrowheads="1"/>
          </p:cNvSpPr>
          <p:nvPr/>
        </p:nvSpPr>
        <p:spPr bwMode="auto">
          <a:xfrm>
            <a:off x="8183563" y="1981200"/>
            <a:ext cx="700087" cy="60325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b="1">
                <a:solidFill>
                  <a:schemeClr val="tx2"/>
                </a:solidFill>
                <a:latin typeface="Arial Black" pitchFamily="34" charset="0"/>
                <a:ea typeface="宋体" pitchFamily="2" charset="-122"/>
              </a:rPr>
              <a:t>L1</a:t>
            </a:r>
          </a:p>
          <a:p>
            <a:pPr algn="ctr">
              <a:lnSpc>
                <a:spcPct val="90000"/>
              </a:lnSpc>
              <a:spcBef>
                <a:spcPct val="30000"/>
              </a:spcBef>
            </a:pPr>
            <a:r>
              <a:rPr lang="en-US" altLang="zh-CN" b="1">
                <a:solidFill>
                  <a:schemeClr val="tx2"/>
                </a:solidFill>
                <a:latin typeface="Arial Black" pitchFamily="34" charset="0"/>
                <a:ea typeface="宋体" pitchFamily="2" charset="-122"/>
              </a:rPr>
              <a:t>miss</a:t>
            </a:r>
          </a:p>
        </p:txBody>
      </p:sp>
      <p:sp>
        <p:nvSpPr>
          <p:cNvPr id="124" name="Line 510"/>
          <p:cNvSpPr>
            <a:spLocks noChangeShapeType="1"/>
          </p:cNvSpPr>
          <p:nvPr/>
        </p:nvSpPr>
        <p:spPr bwMode="auto">
          <a:xfrm flipH="1">
            <a:off x="1787525" y="1447800"/>
            <a:ext cx="3657600" cy="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125" name="Line 511"/>
          <p:cNvSpPr>
            <a:spLocks noChangeShapeType="1"/>
          </p:cNvSpPr>
          <p:nvPr/>
        </p:nvSpPr>
        <p:spPr bwMode="auto">
          <a:xfrm flipV="1">
            <a:off x="7731125" y="5486400"/>
            <a:ext cx="381000" cy="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26" name="Line 512"/>
          <p:cNvSpPr>
            <a:spLocks noChangeShapeType="1"/>
          </p:cNvSpPr>
          <p:nvPr/>
        </p:nvSpPr>
        <p:spPr bwMode="auto">
          <a:xfrm>
            <a:off x="7883525" y="5486400"/>
            <a:ext cx="0" cy="22860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27" name="Text Box 513"/>
          <p:cNvSpPr txBox="1">
            <a:spLocks noChangeArrowheads="1"/>
          </p:cNvSpPr>
          <p:nvPr/>
        </p:nvSpPr>
        <p:spPr bwMode="auto">
          <a:xfrm>
            <a:off x="1411288" y="1530350"/>
            <a:ext cx="2376487" cy="336550"/>
          </a:xfrm>
          <a:prstGeom prst="rect">
            <a:avLst/>
          </a:prstGeom>
          <a:noFill/>
          <a:ln w="12700">
            <a:noFill/>
            <a:miter lim="800000"/>
            <a:headEnd/>
            <a:tailEnd/>
          </a:ln>
          <a:effectLst/>
        </p:spPr>
        <p:txBody>
          <a:bodyPr wrap="none" anchor="ctr">
            <a:spAutoFit/>
          </a:bodyPr>
          <a:lstStyle/>
          <a:p>
            <a:r>
              <a:rPr lang="en-US" altLang="zh-CN" b="1">
                <a:solidFill>
                  <a:schemeClr val="tx2"/>
                </a:solidFill>
                <a:latin typeface="Arial Black" pitchFamily="34" charset="0"/>
                <a:ea typeface="宋体" pitchFamily="2" charset="-122"/>
              </a:rPr>
              <a:t>Virtual</a:t>
            </a:r>
            <a:r>
              <a:rPr lang="en-US" altLang="zh-CN" b="1">
                <a:latin typeface="Calibri" pitchFamily="34" charset="0"/>
                <a:ea typeface="宋体" pitchFamily="2" charset="-122"/>
              </a:rPr>
              <a:t> </a:t>
            </a:r>
            <a:r>
              <a:rPr lang="en-US" altLang="zh-CN" b="1">
                <a:solidFill>
                  <a:schemeClr val="tx2"/>
                </a:solidFill>
                <a:latin typeface="Arial Black" pitchFamily="34" charset="0"/>
                <a:ea typeface="宋体" pitchFamily="2" charset="-122"/>
              </a:rPr>
              <a:t>address</a:t>
            </a:r>
            <a:r>
              <a:rPr lang="en-US" altLang="zh-CN" b="1">
                <a:latin typeface="Calibri" pitchFamily="34" charset="0"/>
                <a:ea typeface="宋体" pitchFamily="2" charset="-122"/>
              </a:rPr>
              <a:t> </a:t>
            </a:r>
            <a:r>
              <a:rPr lang="en-US" altLang="zh-CN" b="1">
                <a:latin typeface="Arial Black" pitchFamily="34" charset="0"/>
                <a:ea typeface="宋体" pitchFamily="2" charset="-122"/>
              </a:rPr>
              <a:t>(VA)</a:t>
            </a:r>
          </a:p>
        </p:txBody>
      </p:sp>
      <p:sp>
        <p:nvSpPr>
          <p:cNvPr id="128" name="Rectangle 514"/>
          <p:cNvSpPr>
            <a:spLocks noChangeArrowheads="1"/>
          </p:cNvSpPr>
          <p:nvPr/>
        </p:nvSpPr>
        <p:spPr bwMode="auto">
          <a:xfrm>
            <a:off x="16351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VPN3</a:t>
            </a:r>
          </a:p>
        </p:txBody>
      </p:sp>
      <p:sp>
        <p:nvSpPr>
          <p:cNvPr id="129" name="Rectangle 515"/>
          <p:cNvSpPr>
            <a:spLocks noChangeArrowheads="1"/>
          </p:cNvSpPr>
          <p:nvPr/>
        </p:nvSpPr>
        <p:spPr bwMode="auto">
          <a:xfrm>
            <a:off x="21685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VPN4</a:t>
            </a:r>
          </a:p>
        </p:txBody>
      </p:sp>
      <p:sp>
        <p:nvSpPr>
          <p:cNvPr id="130" name="Text Box 516"/>
          <p:cNvSpPr txBox="1">
            <a:spLocks noChangeArrowheads="1"/>
          </p:cNvSpPr>
          <p:nvPr/>
        </p:nvSpPr>
        <p:spPr bwMode="auto">
          <a:xfrm>
            <a:off x="2247900" y="4724400"/>
            <a:ext cx="300038" cy="280988"/>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400" b="1">
                <a:solidFill>
                  <a:schemeClr val="tx2"/>
                </a:solidFill>
                <a:latin typeface="Arial Black" pitchFamily="34" charset="0"/>
                <a:ea typeface="宋体" pitchFamily="2" charset="-122"/>
              </a:rPr>
              <a:t>9</a:t>
            </a:r>
          </a:p>
        </p:txBody>
      </p:sp>
      <p:sp>
        <p:nvSpPr>
          <p:cNvPr id="131" name="Text Box 517"/>
          <p:cNvSpPr txBox="1">
            <a:spLocks noChangeArrowheads="1"/>
          </p:cNvSpPr>
          <p:nvPr/>
        </p:nvSpPr>
        <p:spPr bwMode="auto">
          <a:xfrm>
            <a:off x="1758950" y="4724400"/>
            <a:ext cx="300038" cy="280988"/>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400" b="1">
                <a:solidFill>
                  <a:schemeClr val="tx2"/>
                </a:solidFill>
                <a:latin typeface="Arial Black" pitchFamily="34" charset="0"/>
                <a:ea typeface="宋体" pitchFamily="2" charset="-122"/>
              </a:rPr>
              <a:t>9</a:t>
            </a:r>
          </a:p>
        </p:txBody>
      </p:sp>
      <p:grpSp>
        <p:nvGrpSpPr>
          <p:cNvPr id="2" name="Group 641"/>
          <p:cNvGrpSpPr>
            <a:grpSpLocks/>
          </p:cNvGrpSpPr>
          <p:nvPr/>
        </p:nvGrpSpPr>
        <p:grpSpPr bwMode="auto">
          <a:xfrm>
            <a:off x="1106488" y="5632450"/>
            <a:ext cx="276225" cy="450850"/>
            <a:chOff x="739" y="2900"/>
            <a:chExt cx="174" cy="284"/>
          </a:xfrm>
        </p:grpSpPr>
        <p:sp>
          <p:nvSpPr>
            <p:cNvPr id="133" name="Line 433"/>
            <p:cNvSpPr>
              <a:spLocks noChangeShapeType="1"/>
            </p:cNvSpPr>
            <p:nvPr/>
          </p:nvSpPr>
          <p:spPr bwMode="auto">
            <a:xfrm flipV="1">
              <a:off x="739" y="3181"/>
              <a:ext cx="40" cy="3"/>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34" name="Line 434"/>
            <p:cNvSpPr>
              <a:spLocks noChangeShapeType="1"/>
            </p:cNvSpPr>
            <p:nvPr/>
          </p:nvSpPr>
          <p:spPr bwMode="auto">
            <a:xfrm flipV="1">
              <a:off x="779" y="2900"/>
              <a:ext cx="0" cy="281"/>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35" name="Line 523"/>
            <p:cNvSpPr>
              <a:spLocks noChangeShapeType="1"/>
            </p:cNvSpPr>
            <p:nvPr/>
          </p:nvSpPr>
          <p:spPr bwMode="auto">
            <a:xfrm>
              <a:off x="779" y="2900"/>
              <a:ext cx="134" cy="3"/>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grpSp>
      <p:sp>
        <p:nvSpPr>
          <p:cNvPr id="136" name="Rectangle 525"/>
          <p:cNvSpPr>
            <a:spLocks noChangeArrowheads="1"/>
          </p:cNvSpPr>
          <p:nvPr/>
        </p:nvSpPr>
        <p:spPr bwMode="auto">
          <a:xfrm>
            <a:off x="1387475" y="5626100"/>
            <a:ext cx="368300" cy="914400"/>
          </a:xfrm>
          <a:prstGeom prst="rect">
            <a:avLst/>
          </a:prstGeom>
          <a:solidFill>
            <a:srgbClr val="DEDFF5"/>
          </a:solidFill>
          <a:ln w="9525">
            <a:solidFill>
              <a:srgbClr val="000000"/>
            </a:solidFill>
            <a:miter lim="800000"/>
            <a:headEnd/>
            <a:tailEnd/>
          </a:ln>
          <a:effectLst/>
        </p:spPr>
        <p:txBody>
          <a:bodyPr wrap="none" lIns="90487" tIns="44450" rIns="90487" bIns="44450" anchor="ctr"/>
          <a:lstStyle/>
          <a:p>
            <a:pPr>
              <a:defRPr/>
            </a:pPr>
            <a:endParaRPr lang="en-US" b="1">
              <a:latin typeface="+mn-lt"/>
            </a:endParaRPr>
          </a:p>
        </p:txBody>
      </p:sp>
      <p:sp>
        <p:nvSpPr>
          <p:cNvPr id="137" name="Rectangle 526"/>
          <p:cNvSpPr>
            <a:spLocks noChangeArrowheads="1"/>
          </p:cNvSpPr>
          <p:nvPr/>
        </p:nvSpPr>
        <p:spPr bwMode="auto">
          <a:xfrm>
            <a:off x="1387475" y="5905500"/>
            <a:ext cx="368300" cy="2540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300" b="1">
                <a:solidFill>
                  <a:schemeClr val="tx2"/>
                </a:solidFill>
                <a:latin typeface="Arial Black" pitchFamily="34" charset="0"/>
                <a:ea typeface="宋体" pitchFamily="2" charset="-122"/>
              </a:rPr>
              <a:t>PTE</a:t>
            </a:r>
          </a:p>
        </p:txBody>
      </p:sp>
      <p:sp>
        <p:nvSpPr>
          <p:cNvPr id="138" name="Line 542"/>
          <p:cNvSpPr>
            <a:spLocks noChangeShapeType="1"/>
          </p:cNvSpPr>
          <p:nvPr/>
        </p:nvSpPr>
        <p:spPr bwMode="auto">
          <a:xfrm>
            <a:off x="1249363" y="5254625"/>
            <a:ext cx="0" cy="784225"/>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39" name="Line 543"/>
          <p:cNvSpPr>
            <a:spLocks noChangeShapeType="1"/>
          </p:cNvSpPr>
          <p:nvPr/>
        </p:nvSpPr>
        <p:spPr bwMode="auto">
          <a:xfrm flipV="1">
            <a:off x="1249363" y="6030913"/>
            <a:ext cx="133350" cy="9525"/>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1400" b="1">
              <a:latin typeface="+mn-lt"/>
            </a:endParaRPr>
          </a:p>
        </p:txBody>
      </p:sp>
      <p:sp>
        <p:nvSpPr>
          <p:cNvPr id="140" name="Oval 544"/>
          <p:cNvSpPr>
            <a:spLocks noChangeArrowheads="1"/>
          </p:cNvSpPr>
          <p:nvPr/>
        </p:nvSpPr>
        <p:spPr bwMode="auto">
          <a:xfrm>
            <a:off x="1214438" y="5216525"/>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41" name="Rectangle 610"/>
          <p:cNvSpPr>
            <a:spLocks noChangeArrowheads="1"/>
          </p:cNvSpPr>
          <p:nvPr/>
        </p:nvSpPr>
        <p:spPr bwMode="auto">
          <a:xfrm>
            <a:off x="2025650" y="5626100"/>
            <a:ext cx="368300" cy="914400"/>
          </a:xfrm>
          <a:prstGeom prst="rect">
            <a:avLst/>
          </a:prstGeom>
          <a:solidFill>
            <a:srgbClr val="DEDFF5"/>
          </a:solidFill>
          <a:ln w="9525">
            <a:solidFill>
              <a:srgbClr val="000000"/>
            </a:solidFill>
            <a:miter lim="800000"/>
            <a:headEnd/>
            <a:tailEnd/>
          </a:ln>
          <a:effectLst/>
        </p:spPr>
        <p:txBody>
          <a:bodyPr wrap="none" lIns="90487" tIns="44450" rIns="90487" bIns="44450" anchor="ctr"/>
          <a:lstStyle/>
          <a:p>
            <a:pPr>
              <a:defRPr/>
            </a:pPr>
            <a:endParaRPr lang="en-US" b="1">
              <a:latin typeface="+mn-lt"/>
            </a:endParaRPr>
          </a:p>
        </p:txBody>
      </p:sp>
      <p:sp>
        <p:nvSpPr>
          <p:cNvPr id="142" name="Rectangle 611"/>
          <p:cNvSpPr>
            <a:spLocks noChangeArrowheads="1"/>
          </p:cNvSpPr>
          <p:nvPr/>
        </p:nvSpPr>
        <p:spPr bwMode="auto">
          <a:xfrm>
            <a:off x="2025650" y="5905500"/>
            <a:ext cx="368300" cy="2540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300" b="1">
                <a:solidFill>
                  <a:schemeClr val="tx2"/>
                </a:solidFill>
                <a:latin typeface="Arial Black" pitchFamily="34" charset="0"/>
                <a:ea typeface="宋体" pitchFamily="2" charset="-122"/>
              </a:rPr>
              <a:t>PTE</a:t>
            </a:r>
          </a:p>
        </p:txBody>
      </p:sp>
      <p:sp>
        <p:nvSpPr>
          <p:cNvPr id="143" name="Line 612"/>
          <p:cNvSpPr>
            <a:spLocks noChangeShapeType="1"/>
          </p:cNvSpPr>
          <p:nvPr/>
        </p:nvSpPr>
        <p:spPr bwMode="auto">
          <a:xfrm flipH="1">
            <a:off x="1885950" y="5254625"/>
            <a:ext cx="1588" cy="790575"/>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44" name="Line 613"/>
          <p:cNvSpPr>
            <a:spLocks noChangeShapeType="1"/>
          </p:cNvSpPr>
          <p:nvPr/>
        </p:nvSpPr>
        <p:spPr bwMode="auto">
          <a:xfrm flipV="1">
            <a:off x="1887538" y="6035675"/>
            <a:ext cx="133350" cy="9525"/>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1400" b="1">
              <a:latin typeface="+mn-lt"/>
            </a:endParaRPr>
          </a:p>
        </p:txBody>
      </p:sp>
      <p:sp>
        <p:nvSpPr>
          <p:cNvPr id="145" name="Oval 614"/>
          <p:cNvSpPr>
            <a:spLocks noChangeArrowheads="1"/>
          </p:cNvSpPr>
          <p:nvPr/>
        </p:nvSpPr>
        <p:spPr bwMode="auto">
          <a:xfrm>
            <a:off x="1852613" y="5202238"/>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46" name="Rectangle 619"/>
          <p:cNvSpPr>
            <a:spLocks noChangeArrowheads="1"/>
          </p:cNvSpPr>
          <p:nvPr/>
        </p:nvSpPr>
        <p:spPr bwMode="auto">
          <a:xfrm>
            <a:off x="2663825" y="5621338"/>
            <a:ext cx="368300" cy="914400"/>
          </a:xfrm>
          <a:prstGeom prst="rect">
            <a:avLst/>
          </a:prstGeom>
          <a:solidFill>
            <a:srgbClr val="DEDFF5"/>
          </a:solidFill>
          <a:ln w="9525">
            <a:solidFill>
              <a:srgbClr val="000000"/>
            </a:solidFill>
            <a:miter lim="800000"/>
            <a:headEnd/>
            <a:tailEnd/>
          </a:ln>
          <a:effectLst/>
        </p:spPr>
        <p:txBody>
          <a:bodyPr wrap="none" lIns="90487" tIns="44450" rIns="90487" bIns="44450" anchor="ctr"/>
          <a:lstStyle/>
          <a:p>
            <a:pPr>
              <a:defRPr/>
            </a:pPr>
            <a:endParaRPr lang="en-US" b="1">
              <a:latin typeface="+mn-lt"/>
            </a:endParaRPr>
          </a:p>
        </p:txBody>
      </p:sp>
      <p:sp>
        <p:nvSpPr>
          <p:cNvPr id="147" name="Rectangle 620"/>
          <p:cNvSpPr>
            <a:spLocks noChangeArrowheads="1"/>
          </p:cNvSpPr>
          <p:nvPr/>
        </p:nvSpPr>
        <p:spPr bwMode="auto">
          <a:xfrm>
            <a:off x="2663825" y="5900738"/>
            <a:ext cx="368300" cy="2540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300" b="1">
                <a:solidFill>
                  <a:schemeClr val="tx2"/>
                </a:solidFill>
                <a:latin typeface="Arial Black" pitchFamily="34" charset="0"/>
                <a:ea typeface="宋体" pitchFamily="2" charset="-122"/>
              </a:rPr>
              <a:t>PTE</a:t>
            </a:r>
          </a:p>
        </p:txBody>
      </p:sp>
      <p:sp>
        <p:nvSpPr>
          <p:cNvPr id="148" name="Line 621"/>
          <p:cNvSpPr>
            <a:spLocks noChangeShapeType="1"/>
          </p:cNvSpPr>
          <p:nvPr/>
        </p:nvSpPr>
        <p:spPr bwMode="auto">
          <a:xfrm>
            <a:off x="2525713" y="5249863"/>
            <a:ext cx="0" cy="788987"/>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49" name="Line 622"/>
          <p:cNvSpPr>
            <a:spLocks noChangeShapeType="1"/>
          </p:cNvSpPr>
          <p:nvPr/>
        </p:nvSpPr>
        <p:spPr bwMode="auto">
          <a:xfrm flipV="1">
            <a:off x="2525713" y="6035675"/>
            <a:ext cx="133350" cy="9525"/>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1400" b="1">
              <a:latin typeface="+mn-lt"/>
            </a:endParaRPr>
          </a:p>
        </p:txBody>
      </p:sp>
      <p:sp>
        <p:nvSpPr>
          <p:cNvPr id="150" name="Oval 623"/>
          <p:cNvSpPr>
            <a:spLocks noChangeArrowheads="1"/>
          </p:cNvSpPr>
          <p:nvPr/>
        </p:nvSpPr>
        <p:spPr bwMode="auto">
          <a:xfrm>
            <a:off x="2490788" y="5211763"/>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51" name="Line 626"/>
          <p:cNvSpPr>
            <a:spLocks noChangeShapeType="1"/>
          </p:cNvSpPr>
          <p:nvPr/>
        </p:nvSpPr>
        <p:spPr bwMode="auto">
          <a:xfrm>
            <a:off x="6016625" y="3438525"/>
            <a:ext cx="0" cy="447675"/>
          </a:xfrm>
          <a:prstGeom prst="line">
            <a:avLst/>
          </a:prstGeom>
          <a:noFill/>
          <a:ln w="9525">
            <a:solidFill>
              <a:schemeClr val="tx1"/>
            </a:solidFill>
            <a:round/>
            <a:headEnd/>
            <a:tailEnd/>
          </a:ln>
          <a:effectLst/>
        </p:spPr>
        <p:txBody>
          <a:bodyPr wrap="none" anchor="ctr"/>
          <a:lstStyle/>
          <a:p>
            <a:pPr>
              <a:defRPr/>
            </a:pPr>
            <a:endParaRPr lang="en-US" b="1">
              <a:latin typeface="+mn-lt"/>
            </a:endParaRPr>
          </a:p>
        </p:txBody>
      </p:sp>
      <p:sp>
        <p:nvSpPr>
          <p:cNvPr id="152" name="Line 627"/>
          <p:cNvSpPr>
            <a:spLocks noChangeShapeType="1"/>
          </p:cNvSpPr>
          <p:nvPr/>
        </p:nvSpPr>
        <p:spPr bwMode="auto">
          <a:xfrm>
            <a:off x="6540500" y="3438525"/>
            <a:ext cx="0" cy="447675"/>
          </a:xfrm>
          <a:prstGeom prst="line">
            <a:avLst/>
          </a:prstGeom>
          <a:noFill/>
          <a:ln w="9525">
            <a:solidFill>
              <a:schemeClr val="tx1"/>
            </a:solidFill>
            <a:round/>
            <a:headEnd/>
            <a:tailEnd/>
          </a:ln>
          <a:effectLst/>
        </p:spPr>
        <p:txBody>
          <a:bodyPr wrap="none" anchor="ctr"/>
          <a:lstStyle/>
          <a:p>
            <a:pPr>
              <a:defRPr/>
            </a:pPr>
            <a:endParaRPr lang="en-US" b="1">
              <a:latin typeface="+mn-lt"/>
            </a:endParaRPr>
          </a:p>
        </p:txBody>
      </p:sp>
      <p:sp>
        <p:nvSpPr>
          <p:cNvPr id="153" name="Line 628"/>
          <p:cNvSpPr>
            <a:spLocks noChangeShapeType="1"/>
          </p:cNvSpPr>
          <p:nvPr/>
        </p:nvSpPr>
        <p:spPr bwMode="auto">
          <a:xfrm>
            <a:off x="7064375" y="3429000"/>
            <a:ext cx="0" cy="447675"/>
          </a:xfrm>
          <a:prstGeom prst="line">
            <a:avLst/>
          </a:prstGeom>
          <a:noFill/>
          <a:ln w="9525">
            <a:solidFill>
              <a:schemeClr val="tx1"/>
            </a:solidFill>
            <a:round/>
            <a:headEnd/>
            <a:tailEnd/>
          </a:ln>
          <a:effectLst/>
        </p:spPr>
        <p:txBody>
          <a:bodyPr wrap="none" anchor="ctr"/>
          <a:lstStyle/>
          <a:p>
            <a:pPr>
              <a:defRPr/>
            </a:pPr>
            <a:endParaRPr lang="en-US" b="1">
              <a:latin typeface="+mn-lt"/>
            </a:endParaRPr>
          </a:p>
        </p:txBody>
      </p:sp>
      <p:sp>
        <p:nvSpPr>
          <p:cNvPr id="154" name="Line 629"/>
          <p:cNvSpPr>
            <a:spLocks noChangeShapeType="1"/>
          </p:cNvSpPr>
          <p:nvPr/>
        </p:nvSpPr>
        <p:spPr bwMode="auto">
          <a:xfrm>
            <a:off x="7616825" y="3438525"/>
            <a:ext cx="0" cy="447675"/>
          </a:xfrm>
          <a:prstGeom prst="line">
            <a:avLst/>
          </a:prstGeom>
          <a:noFill/>
          <a:ln w="9525">
            <a:solidFill>
              <a:schemeClr val="tx1"/>
            </a:solidFill>
            <a:round/>
            <a:headEnd/>
            <a:tailEnd/>
          </a:ln>
          <a:effectLst/>
        </p:spPr>
        <p:txBody>
          <a:bodyPr wrap="none" anchor="ctr"/>
          <a:lstStyle/>
          <a:p>
            <a:pPr>
              <a:defRPr/>
            </a:pPr>
            <a:endParaRPr lang="en-US" b="1">
              <a:latin typeface="+mn-lt"/>
            </a:endParaRPr>
          </a:p>
        </p:txBody>
      </p:sp>
      <p:sp>
        <p:nvSpPr>
          <p:cNvPr id="155" name="Line 631"/>
          <p:cNvSpPr>
            <a:spLocks noChangeShapeType="1"/>
          </p:cNvSpPr>
          <p:nvPr/>
        </p:nvSpPr>
        <p:spPr bwMode="auto">
          <a:xfrm>
            <a:off x="6019800" y="4114800"/>
            <a:ext cx="0" cy="152400"/>
          </a:xfrm>
          <a:prstGeom prst="line">
            <a:avLst/>
          </a:prstGeom>
          <a:noFill/>
          <a:ln w="9525">
            <a:solidFill>
              <a:schemeClr val="tx1"/>
            </a:solidFill>
            <a:round/>
            <a:headEnd/>
            <a:tailEnd/>
          </a:ln>
          <a:effectLst/>
        </p:spPr>
        <p:txBody>
          <a:bodyPr wrap="none" anchor="ctr"/>
          <a:lstStyle/>
          <a:p>
            <a:pPr>
              <a:defRPr/>
            </a:pPr>
            <a:endParaRPr lang="en-US" b="1">
              <a:latin typeface="+mn-lt"/>
            </a:endParaRPr>
          </a:p>
        </p:txBody>
      </p:sp>
      <p:sp>
        <p:nvSpPr>
          <p:cNvPr id="156" name="Line 632"/>
          <p:cNvSpPr>
            <a:spLocks noChangeShapeType="1"/>
          </p:cNvSpPr>
          <p:nvPr/>
        </p:nvSpPr>
        <p:spPr bwMode="auto">
          <a:xfrm>
            <a:off x="6550025" y="4119563"/>
            <a:ext cx="0" cy="147637"/>
          </a:xfrm>
          <a:prstGeom prst="line">
            <a:avLst/>
          </a:prstGeom>
          <a:noFill/>
          <a:ln w="9525">
            <a:solidFill>
              <a:schemeClr val="tx1"/>
            </a:solidFill>
            <a:round/>
            <a:headEnd/>
            <a:tailEnd/>
          </a:ln>
          <a:effectLst/>
        </p:spPr>
        <p:txBody>
          <a:bodyPr wrap="none" anchor="ctr"/>
          <a:lstStyle/>
          <a:p>
            <a:pPr>
              <a:defRPr/>
            </a:pPr>
            <a:endParaRPr lang="en-US" b="1">
              <a:latin typeface="+mn-lt"/>
            </a:endParaRPr>
          </a:p>
        </p:txBody>
      </p:sp>
      <p:sp>
        <p:nvSpPr>
          <p:cNvPr id="157" name="Line 633"/>
          <p:cNvSpPr>
            <a:spLocks noChangeShapeType="1"/>
          </p:cNvSpPr>
          <p:nvPr/>
        </p:nvSpPr>
        <p:spPr bwMode="auto">
          <a:xfrm>
            <a:off x="7086600" y="4117975"/>
            <a:ext cx="0" cy="152400"/>
          </a:xfrm>
          <a:prstGeom prst="line">
            <a:avLst/>
          </a:prstGeom>
          <a:noFill/>
          <a:ln w="9525">
            <a:solidFill>
              <a:schemeClr val="tx1"/>
            </a:solidFill>
            <a:round/>
            <a:headEnd/>
            <a:tailEnd/>
          </a:ln>
          <a:effectLst/>
        </p:spPr>
        <p:txBody>
          <a:bodyPr wrap="none" anchor="ctr"/>
          <a:lstStyle/>
          <a:p>
            <a:pPr>
              <a:defRPr/>
            </a:pPr>
            <a:endParaRPr lang="en-US" b="1">
              <a:latin typeface="+mn-lt"/>
            </a:endParaRPr>
          </a:p>
        </p:txBody>
      </p:sp>
      <p:sp>
        <p:nvSpPr>
          <p:cNvPr id="158" name="Line 634"/>
          <p:cNvSpPr>
            <a:spLocks noChangeShapeType="1"/>
          </p:cNvSpPr>
          <p:nvPr/>
        </p:nvSpPr>
        <p:spPr bwMode="auto">
          <a:xfrm>
            <a:off x="7616825" y="4117975"/>
            <a:ext cx="0" cy="152400"/>
          </a:xfrm>
          <a:prstGeom prst="line">
            <a:avLst/>
          </a:prstGeom>
          <a:noFill/>
          <a:ln w="9525">
            <a:solidFill>
              <a:schemeClr val="tx1"/>
            </a:solidFill>
            <a:round/>
            <a:headEnd/>
            <a:tailEnd/>
          </a:ln>
          <a:effectLst/>
        </p:spPr>
        <p:txBody>
          <a:bodyPr wrap="none" anchor="ctr"/>
          <a:lstStyle/>
          <a:p>
            <a:pPr>
              <a:defRPr/>
            </a:pPr>
            <a:endParaRPr lang="en-US" b="1">
              <a:latin typeface="+mn-lt"/>
            </a:endParaRPr>
          </a:p>
        </p:txBody>
      </p:sp>
      <p:sp>
        <p:nvSpPr>
          <p:cNvPr id="159" name="Line 635"/>
          <p:cNvSpPr>
            <a:spLocks noChangeShapeType="1"/>
          </p:cNvSpPr>
          <p:nvPr/>
        </p:nvSpPr>
        <p:spPr bwMode="auto">
          <a:xfrm flipV="1">
            <a:off x="6162675" y="4267200"/>
            <a:ext cx="0" cy="3810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160" name="Line 636"/>
          <p:cNvSpPr>
            <a:spLocks noChangeShapeType="1"/>
          </p:cNvSpPr>
          <p:nvPr/>
        </p:nvSpPr>
        <p:spPr bwMode="auto">
          <a:xfrm flipV="1">
            <a:off x="6683375" y="4268788"/>
            <a:ext cx="0" cy="37465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161" name="Line 637"/>
          <p:cNvSpPr>
            <a:spLocks noChangeShapeType="1"/>
          </p:cNvSpPr>
          <p:nvPr/>
        </p:nvSpPr>
        <p:spPr bwMode="auto">
          <a:xfrm flipV="1">
            <a:off x="7223125" y="4260850"/>
            <a:ext cx="0" cy="3810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162" name="Line 638"/>
          <p:cNvSpPr>
            <a:spLocks noChangeShapeType="1"/>
          </p:cNvSpPr>
          <p:nvPr/>
        </p:nvSpPr>
        <p:spPr bwMode="auto">
          <a:xfrm flipV="1">
            <a:off x="7759700" y="4270375"/>
            <a:ext cx="0" cy="373063"/>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163" name="Line 639"/>
          <p:cNvSpPr>
            <a:spLocks noChangeShapeType="1"/>
          </p:cNvSpPr>
          <p:nvPr/>
        </p:nvSpPr>
        <p:spPr bwMode="auto">
          <a:xfrm>
            <a:off x="536575" y="5626100"/>
            <a:ext cx="234950" cy="0"/>
          </a:xfrm>
          <a:prstGeom prst="line">
            <a:avLst/>
          </a:prstGeom>
          <a:noFill/>
          <a:ln w="12700">
            <a:solidFill>
              <a:schemeClr val="tx1"/>
            </a:solidFill>
            <a:round/>
            <a:headEnd/>
            <a:tailEnd type="triangle" w="med" len="med"/>
          </a:ln>
          <a:effectLst/>
        </p:spPr>
        <p:txBody>
          <a:bodyPr wrap="none" anchor="ctr"/>
          <a:lstStyle/>
          <a:p>
            <a:pPr>
              <a:defRPr/>
            </a:pPr>
            <a:endParaRPr lang="en-US" b="1">
              <a:latin typeface="+mn-lt"/>
            </a:endParaRPr>
          </a:p>
        </p:txBody>
      </p:sp>
      <p:grpSp>
        <p:nvGrpSpPr>
          <p:cNvPr id="3" name="Group 642"/>
          <p:cNvGrpSpPr>
            <a:grpSpLocks/>
          </p:cNvGrpSpPr>
          <p:nvPr/>
        </p:nvGrpSpPr>
        <p:grpSpPr bwMode="auto">
          <a:xfrm>
            <a:off x="1754188" y="5627688"/>
            <a:ext cx="276225" cy="450850"/>
            <a:chOff x="739" y="2900"/>
            <a:chExt cx="174" cy="284"/>
          </a:xfrm>
        </p:grpSpPr>
        <p:sp>
          <p:nvSpPr>
            <p:cNvPr id="165" name="Line 643"/>
            <p:cNvSpPr>
              <a:spLocks noChangeShapeType="1"/>
            </p:cNvSpPr>
            <p:nvPr/>
          </p:nvSpPr>
          <p:spPr bwMode="auto">
            <a:xfrm flipV="1">
              <a:off x="739" y="3181"/>
              <a:ext cx="40" cy="3"/>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66" name="Line 644"/>
            <p:cNvSpPr>
              <a:spLocks noChangeShapeType="1"/>
            </p:cNvSpPr>
            <p:nvPr/>
          </p:nvSpPr>
          <p:spPr bwMode="auto">
            <a:xfrm flipV="1">
              <a:off x="779" y="2900"/>
              <a:ext cx="0" cy="281"/>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67" name="Line 645"/>
            <p:cNvSpPr>
              <a:spLocks noChangeShapeType="1"/>
            </p:cNvSpPr>
            <p:nvPr/>
          </p:nvSpPr>
          <p:spPr bwMode="auto">
            <a:xfrm>
              <a:off x="779" y="2900"/>
              <a:ext cx="134" cy="3"/>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grpSp>
      <p:grpSp>
        <p:nvGrpSpPr>
          <p:cNvPr id="49" name="Group 646"/>
          <p:cNvGrpSpPr>
            <a:grpSpLocks/>
          </p:cNvGrpSpPr>
          <p:nvPr/>
        </p:nvGrpSpPr>
        <p:grpSpPr bwMode="auto">
          <a:xfrm>
            <a:off x="2392363" y="5627688"/>
            <a:ext cx="276225" cy="450850"/>
            <a:chOff x="739" y="2900"/>
            <a:chExt cx="174" cy="284"/>
          </a:xfrm>
        </p:grpSpPr>
        <p:sp>
          <p:nvSpPr>
            <p:cNvPr id="169" name="Line 647"/>
            <p:cNvSpPr>
              <a:spLocks noChangeShapeType="1"/>
            </p:cNvSpPr>
            <p:nvPr/>
          </p:nvSpPr>
          <p:spPr bwMode="auto">
            <a:xfrm flipV="1">
              <a:off x="739" y="3181"/>
              <a:ext cx="40" cy="3"/>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70" name="Line 648"/>
            <p:cNvSpPr>
              <a:spLocks noChangeShapeType="1"/>
            </p:cNvSpPr>
            <p:nvPr/>
          </p:nvSpPr>
          <p:spPr bwMode="auto">
            <a:xfrm flipV="1">
              <a:off x="779" y="2900"/>
              <a:ext cx="0" cy="281"/>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71" name="Line 649"/>
            <p:cNvSpPr>
              <a:spLocks noChangeShapeType="1"/>
            </p:cNvSpPr>
            <p:nvPr/>
          </p:nvSpPr>
          <p:spPr bwMode="auto">
            <a:xfrm>
              <a:off x="779" y="2900"/>
              <a:ext cx="134" cy="3"/>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grpSp>
      <p:sp>
        <p:nvSpPr>
          <p:cNvPr id="730282" name="Text Box 170"/>
          <p:cNvSpPr txBox="1">
            <a:spLocks noChangeArrowheads="1"/>
          </p:cNvSpPr>
          <p:nvPr/>
        </p:nvSpPr>
        <p:spPr bwMode="auto">
          <a:xfrm>
            <a:off x="3411538" y="6245225"/>
            <a:ext cx="5456237" cy="381000"/>
          </a:xfrm>
          <a:prstGeom prst="rect">
            <a:avLst/>
          </a:prstGeom>
          <a:noFill/>
          <a:ln w="50800">
            <a:noFill/>
            <a:miter lim="800000"/>
            <a:headEnd/>
            <a:tailEnd/>
          </a:ln>
          <a:effectLst/>
        </p:spPr>
        <p:txBody>
          <a:bodyPr>
            <a:spAutoFit/>
          </a:bodyPr>
          <a:lstStyle/>
          <a:p>
            <a:pPr>
              <a:spcBef>
                <a:spcPct val="50000"/>
              </a:spcBef>
            </a:pPr>
            <a:r>
              <a:rPr lang="zh-CN" altLang="en-US" sz="1900" b="1">
                <a:solidFill>
                  <a:schemeClr val="accent1"/>
                </a:solidFill>
                <a:latin typeface="微软雅黑" pitchFamily="34" charset="-122"/>
                <a:ea typeface="微软雅黑" pitchFamily="34" charset="-122"/>
              </a:rPr>
              <a:t>页表项</a:t>
            </a:r>
            <a:r>
              <a:rPr lang="en-US" altLang="zh-CN" sz="1900" b="1">
                <a:solidFill>
                  <a:schemeClr val="accent1"/>
                </a:solidFill>
                <a:latin typeface="微软雅黑" pitchFamily="34" charset="-122"/>
                <a:ea typeface="微软雅黑" pitchFamily="34" charset="-122"/>
              </a:rPr>
              <a:t>PTE</a:t>
            </a:r>
            <a:r>
              <a:rPr lang="zh-CN" altLang="en-US" sz="1900" b="1">
                <a:solidFill>
                  <a:schemeClr val="accent1"/>
                </a:solidFill>
                <a:latin typeface="微软雅黑" pitchFamily="34" charset="-122"/>
                <a:ea typeface="微软雅黑" pitchFamily="34" charset="-122"/>
              </a:rPr>
              <a:t>：占</a:t>
            </a:r>
            <a:r>
              <a:rPr lang="en-US" altLang="zh-CN" sz="1900" b="1">
                <a:solidFill>
                  <a:schemeClr val="accent1"/>
                </a:solidFill>
                <a:latin typeface="微软雅黑" pitchFamily="34" charset="-122"/>
                <a:ea typeface="微软雅黑" pitchFamily="34" charset="-122"/>
              </a:rPr>
              <a:t>64</a:t>
            </a:r>
            <a:r>
              <a:rPr lang="zh-CN" altLang="en-US" sz="1900" b="1">
                <a:solidFill>
                  <a:schemeClr val="accent1"/>
                </a:solidFill>
                <a:latin typeface="微软雅黑" pitchFamily="34" charset="-122"/>
                <a:ea typeface="微软雅黑" pitchFamily="34" charset="-122"/>
              </a:rPr>
              <a:t>位</a:t>
            </a:r>
            <a:r>
              <a:rPr lang="en-US" altLang="zh-CN" sz="1900" b="1">
                <a:solidFill>
                  <a:schemeClr val="accent1"/>
                </a:solidFill>
                <a:latin typeface="微软雅黑" pitchFamily="34" charset="-122"/>
                <a:ea typeface="微软雅黑" pitchFamily="34" charset="-122"/>
              </a:rPr>
              <a:t>=8B</a:t>
            </a:r>
            <a:r>
              <a:rPr lang="zh-CN" altLang="en-US" sz="1900" b="1">
                <a:solidFill>
                  <a:schemeClr val="accent1"/>
                </a:solidFill>
                <a:latin typeface="微软雅黑" pitchFamily="34" charset="-122"/>
                <a:ea typeface="微软雅黑" pitchFamily="34" charset="-122"/>
              </a:rPr>
              <a:t>，</a:t>
            </a:r>
            <a:r>
              <a:rPr lang="en-US" altLang="zh-CN" sz="1900" b="1">
                <a:solidFill>
                  <a:schemeClr val="accent1"/>
                </a:solidFill>
                <a:latin typeface="微软雅黑" pitchFamily="34" charset="-122"/>
                <a:ea typeface="微软雅黑" pitchFamily="34" charset="-122"/>
              </a:rPr>
              <a:t>512</a:t>
            </a:r>
            <a:r>
              <a:rPr lang="zh-CN" altLang="en-US" sz="1900" b="1">
                <a:solidFill>
                  <a:schemeClr val="accent1"/>
                </a:solidFill>
                <a:latin typeface="微软雅黑" pitchFamily="34" charset="-122"/>
                <a:ea typeface="微软雅黑" pitchFamily="34" charset="-122"/>
              </a:rPr>
              <a:t>项</a:t>
            </a:r>
            <a:r>
              <a:rPr lang="en-US" altLang="zh-CN" sz="1900" b="1">
                <a:solidFill>
                  <a:schemeClr val="accent1"/>
                </a:solidFill>
                <a:latin typeface="微软雅黑" pitchFamily="34" charset="-122"/>
                <a:ea typeface="微软雅黑" pitchFamily="34" charset="-122"/>
              </a:rPr>
              <a:t>x8B=4KB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0282"/>
                                        </p:tgtEl>
                                        <p:attrNameLst>
                                          <p:attrName>style.visibility</p:attrName>
                                        </p:attrNameLst>
                                      </p:cBhvr>
                                      <p:to>
                                        <p:strVal val="visible"/>
                                      </p:to>
                                    </p:set>
                                    <p:animEffect transition="in" filter="blinds(horizontal)">
                                      <p:cBhvr>
                                        <p:cTn id="7" dur="500"/>
                                        <p:tgtEl>
                                          <p:spTgt spid="730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28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1"/>
          <p:cNvSpPr>
            <a:spLocks noGrp="1" noChangeArrowheads="1"/>
          </p:cNvSpPr>
          <p:nvPr>
            <p:ph type="title" idx="4294967295"/>
          </p:nvPr>
        </p:nvSpPr>
        <p:spPr>
          <a:xfrm>
            <a:off x="244475" y="152400"/>
            <a:ext cx="8524875" cy="569913"/>
          </a:xfrm>
        </p:spPr>
        <p:txBody>
          <a:bodyPr lIns="91440" tIns="45720" rIns="91440" bIns="45720" anchor="ctr">
            <a:normAutofit fontScale="90000"/>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ea typeface="宋体" pitchFamily="2" charset="-122"/>
              </a:rPr>
              <a:t>Core i7 Level 1-3 Page Table Entries</a:t>
            </a:r>
          </a:p>
        </p:txBody>
      </p:sp>
      <p:sp>
        <p:nvSpPr>
          <p:cNvPr id="731150" name="Text Box 13"/>
          <p:cNvSpPr txBox="1">
            <a:spLocks noChangeArrowheads="1"/>
          </p:cNvSpPr>
          <p:nvPr/>
        </p:nvSpPr>
        <p:spPr bwMode="auto">
          <a:xfrm>
            <a:off x="0" y="2466975"/>
            <a:ext cx="9144000" cy="3887788"/>
          </a:xfrm>
          <a:prstGeom prst="rect">
            <a:avLst/>
          </a:prstGeom>
          <a:noFill/>
          <a:ln w="9525">
            <a:noFill/>
            <a:round/>
            <a:headEnd/>
            <a:tailEnd/>
          </a:ln>
        </p:spPr>
        <p:txBody>
          <a:bodyPr lIns="90360" tIns="44280" rIns="90360" bIns="44280">
            <a:spAutoFit/>
          </a:bodyPr>
          <a:lstStyle/>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2000" b="1">
                <a:latin typeface="Arial Black" pitchFamily="34" charset="0"/>
                <a:ea typeface="msgothic"/>
                <a:cs typeface="msgothic"/>
              </a:rPr>
              <a:t>Each entry references </a:t>
            </a:r>
            <a:r>
              <a:rPr lang="en-GB" altLang="zh-CN" sz="2000" b="1">
                <a:solidFill>
                  <a:schemeClr val="accent1"/>
                </a:solidFill>
                <a:latin typeface="Arial Black" pitchFamily="34" charset="0"/>
                <a:ea typeface="msgothic"/>
                <a:cs typeface="msgothic"/>
              </a:rPr>
              <a:t>a 4KB child page table</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P: </a:t>
            </a:r>
            <a:r>
              <a:rPr lang="en-GB" altLang="zh-CN">
                <a:solidFill>
                  <a:schemeClr val="accent2"/>
                </a:solidFill>
                <a:latin typeface="Arial Black" pitchFamily="34" charset="0"/>
                <a:ea typeface="msgothic"/>
                <a:cs typeface="msgothic"/>
              </a:rPr>
              <a:t>Child page table present in physical memory (1) or not (0).</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R/W: </a:t>
            </a:r>
            <a:r>
              <a:rPr lang="en-GB" altLang="zh-CN">
                <a:solidFill>
                  <a:schemeClr val="accent2"/>
                </a:solidFill>
                <a:latin typeface="Arial Black" pitchFamily="34" charset="0"/>
                <a:ea typeface="msgothic"/>
                <a:cs typeface="msgothic"/>
              </a:rPr>
              <a:t>Read-only or read-write access permission for all reachable pages.</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U/S: </a:t>
            </a:r>
            <a:r>
              <a:rPr lang="en-GB" altLang="zh-CN">
                <a:solidFill>
                  <a:schemeClr val="accent2"/>
                </a:solidFill>
                <a:latin typeface="Arial Black" pitchFamily="34" charset="0"/>
                <a:ea typeface="msgothic"/>
                <a:cs typeface="msgothic"/>
              </a:rPr>
              <a:t>user or supervisor (kernel) mode access permission for all reachable pages.</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WT: </a:t>
            </a:r>
            <a:r>
              <a:rPr lang="en-GB" altLang="zh-CN">
                <a:solidFill>
                  <a:schemeClr val="accent2"/>
                </a:solidFill>
                <a:latin typeface="Arial Black" pitchFamily="34" charset="0"/>
                <a:ea typeface="msgothic"/>
                <a:cs typeface="msgothic"/>
              </a:rPr>
              <a:t>Write-through or write-back cache policy for the child page table. </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CD: </a:t>
            </a:r>
            <a:r>
              <a:rPr lang="en-GB" altLang="zh-CN">
                <a:solidFill>
                  <a:schemeClr val="accent2"/>
                </a:solidFill>
                <a:latin typeface="Arial Black" pitchFamily="34" charset="0"/>
                <a:ea typeface="msgothic"/>
                <a:cs typeface="msgothic"/>
              </a:rPr>
              <a:t>Caching disabled or enabled for the child page table. </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A:  </a:t>
            </a:r>
            <a:r>
              <a:rPr lang="en-GB" altLang="zh-CN">
                <a:solidFill>
                  <a:schemeClr val="accent2"/>
                </a:solidFill>
                <a:latin typeface="Arial Black" pitchFamily="34" charset="0"/>
                <a:ea typeface="msgothic"/>
                <a:cs typeface="msgothic"/>
              </a:rPr>
              <a:t>Reference bit (set by MMU on reads and writes, cleared by software).</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PS:  </a:t>
            </a:r>
            <a:r>
              <a:rPr lang="en-GB" altLang="zh-CN">
                <a:solidFill>
                  <a:schemeClr val="accent2"/>
                </a:solidFill>
                <a:latin typeface="Arial Black" pitchFamily="34" charset="0"/>
                <a:ea typeface="msgothic"/>
                <a:cs typeface="msgothic"/>
              </a:rPr>
              <a:t>Page size either 4 KB or 4 MB (defined for Level 1 PTEs only).</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G: </a:t>
            </a:r>
            <a:r>
              <a:rPr lang="en-GB" altLang="zh-CN">
                <a:solidFill>
                  <a:schemeClr val="accent2"/>
                </a:solidFill>
                <a:latin typeface="Arial Black" pitchFamily="34" charset="0"/>
                <a:ea typeface="msgothic"/>
                <a:cs typeface="msgothic"/>
              </a:rPr>
              <a:t>Global page (don’t evict from TLB on task switch)</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Page table physical base address: </a:t>
            </a:r>
            <a:r>
              <a:rPr lang="en-GB" altLang="zh-CN">
                <a:solidFill>
                  <a:schemeClr val="accent2"/>
                </a:solidFill>
                <a:latin typeface="Arial Black" pitchFamily="34" charset="0"/>
                <a:ea typeface="msgothic"/>
                <a:cs typeface="msgothic"/>
              </a:rPr>
              <a:t>40 most significant bits of physical page table address (forces page tables to be 4KB aligned)</a:t>
            </a:r>
          </a:p>
        </p:txBody>
      </p:sp>
      <p:grpSp>
        <p:nvGrpSpPr>
          <p:cNvPr id="2" name="Group 35"/>
          <p:cNvGrpSpPr>
            <a:grpSpLocks/>
          </p:cNvGrpSpPr>
          <p:nvPr/>
        </p:nvGrpSpPr>
        <p:grpSpPr bwMode="auto">
          <a:xfrm>
            <a:off x="0" y="808038"/>
            <a:ext cx="9144000" cy="1450975"/>
            <a:chOff x="252" y="546"/>
            <a:chExt cx="5338" cy="768"/>
          </a:xfrm>
        </p:grpSpPr>
        <p:sp>
          <p:nvSpPr>
            <p:cNvPr id="731139" name="Rectangle 2"/>
            <p:cNvSpPr>
              <a:spLocks noChangeArrowheads="1"/>
            </p:cNvSpPr>
            <p:nvPr/>
          </p:nvSpPr>
          <p:spPr bwMode="auto">
            <a:xfrm>
              <a:off x="1116" y="690"/>
              <a:ext cx="1680" cy="240"/>
            </a:xfrm>
            <a:prstGeom prst="rect">
              <a:avLst/>
            </a:prstGeom>
            <a:solidFill>
              <a:srgbClr val="D5F1CF"/>
            </a:solidFill>
            <a:ln w="9360">
              <a:solidFill>
                <a:srgbClr val="000000"/>
              </a:solidFill>
              <a:miter lim="800000"/>
              <a:headEnd/>
              <a:tailEnd/>
            </a:ln>
          </p:spPr>
          <p:txBody>
            <a:bodyPr wrap="none" lIns="90360" tIns="44280" rIns="90360" bIns="44280" anchor="ctr"/>
            <a:lstStyle/>
            <a:p>
              <a:pPr algn="ctr">
                <a:lnSpc>
                  <a:spcPct val="120000"/>
                </a:lnSpc>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b="1">
                  <a:latin typeface="微软雅黑" pitchFamily="34" charset="-122"/>
                  <a:ea typeface="微软雅黑" pitchFamily="34" charset="-122"/>
                  <a:cs typeface="msgothic"/>
                </a:rPr>
                <a:t>下级页表的物理基地址</a:t>
              </a:r>
            </a:p>
          </p:txBody>
        </p:sp>
        <p:sp>
          <p:nvSpPr>
            <p:cNvPr id="731140" name="Rectangle 3"/>
            <p:cNvSpPr>
              <a:spLocks noChangeArrowheads="1"/>
            </p:cNvSpPr>
            <p:nvPr/>
          </p:nvSpPr>
          <p:spPr bwMode="auto">
            <a:xfrm>
              <a:off x="2796" y="690"/>
              <a:ext cx="624" cy="240"/>
            </a:xfrm>
            <a:prstGeom prst="rect">
              <a:avLst/>
            </a:prstGeom>
            <a:solidFill>
              <a:srgbClr val="FFFFFF"/>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Unused</a:t>
              </a:r>
            </a:p>
          </p:txBody>
        </p:sp>
        <p:sp>
          <p:nvSpPr>
            <p:cNvPr id="731141" name="Rectangle 4"/>
            <p:cNvSpPr>
              <a:spLocks noChangeArrowheads="1"/>
            </p:cNvSpPr>
            <p:nvPr/>
          </p:nvSpPr>
          <p:spPr bwMode="auto">
            <a:xfrm>
              <a:off x="3420" y="690"/>
              <a:ext cx="240" cy="240"/>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G</a:t>
              </a:r>
            </a:p>
          </p:txBody>
        </p:sp>
        <p:sp>
          <p:nvSpPr>
            <p:cNvPr id="731142" name="Rectangle 5"/>
            <p:cNvSpPr>
              <a:spLocks noChangeArrowheads="1"/>
            </p:cNvSpPr>
            <p:nvPr/>
          </p:nvSpPr>
          <p:spPr bwMode="auto">
            <a:xfrm>
              <a:off x="3660" y="690"/>
              <a:ext cx="240" cy="240"/>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PS</a:t>
              </a:r>
            </a:p>
          </p:txBody>
        </p:sp>
        <p:sp>
          <p:nvSpPr>
            <p:cNvPr id="731143" name="Rectangle 6"/>
            <p:cNvSpPr>
              <a:spLocks noChangeArrowheads="1"/>
            </p:cNvSpPr>
            <p:nvPr/>
          </p:nvSpPr>
          <p:spPr bwMode="auto">
            <a:xfrm>
              <a:off x="3900" y="690"/>
              <a:ext cx="240" cy="240"/>
            </a:xfrm>
            <a:prstGeom prst="rect">
              <a:avLst/>
            </a:prstGeom>
            <a:solidFill>
              <a:srgbClr val="FFFFFF"/>
            </a:solidFill>
            <a:ln w="9360">
              <a:solidFill>
                <a:srgbClr val="000000"/>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31144" name="Rectangle 7"/>
            <p:cNvSpPr>
              <a:spLocks noChangeArrowheads="1"/>
            </p:cNvSpPr>
            <p:nvPr/>
          </p:nvSpPr>
          <p:spPr bwMode="auto">
            <a:xfrm>
              <a:off x="4140" y="690"/>
              <a:ext cx="240" cy="240"/>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A</a:t>
              </a:r>
            </a:p>
          </p:txBody>
        </p:sp>
        <p:sp>
          <p:nvSpPr>
            <p:cNvPr id="731145" name="Rectangle 8"/>
            <p:cNvSpPr>
              <a:spLocks noChangeArrowheads="1"/>
            </p:cNvSpPr>
            <p:nvPr/>
          </p:nvSpPr>
          <p:spPr bwMode="auto">
            <a:xfrm>
              <a:off x="4380" y="690"/>
              <a:ext cx="240" cy="240"/>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CD</a:t>
              </a:r>
            </a:p>
          </p:txBody>
        </p:sp>
        <p:sp>
          <p:nvSpPr>
            <p:cNvPr id="731146" name="Rectangle 9"/>
            <p:cNvSpPr>
              <a:spLocks noChangeArrowheads="1"/>
            </p:cNvSpPr>
            <p:nvPr/>
          </p:nvSpPr>
          <p:spPr bwMode="auto">
            <a:xfrm>
              <a:off x="4620" y="690"/>
              <a:ext cx="240" cy="240"/>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WT</a:t>
              </a:r>
            </a:p>
          </p:txBody>
        </p:sp>
        <p:sp>
          <p:nvSpPr>
            <p:cNvPr id="731147" name="Rectangle 10"/>
            <p:cNvSpPr>
              <a:spLocks noChangeArrowheads="1"/>
            </p:cNvSpPr>
            <p:nvPr/>
          </p:nvSpPr>
          <p:spPr bwMode="auto">
            <a:xfrm>
              <a:off x="4860" y="690"/>
              <a:ext cx="240" cy="240"/>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U/S</a:t>
              </a:r>
            </a:p>
          </p:txBody>
        </p:sp>
        <p:sp>
          <p:nvSpPr>
            <p:cNvPr id="731148" name="Rectangle 11"/>
            <p:cNvSpPr>
              <a:spLocks noChangeArrowheads="1"/>
            </p:cNvSpPr>
            <p:nvPr/>
          </p:nvSpPr>
          <p:spPr bwMode="auto">
            <a:xfrm>
              <a:off x="5100" y="690"/>
              <a:ext cx="240" cy="240"/>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R/W</a:t>
              </a:r>
            </a:p>
          </p:txBody>
        </p:sp>
        <p:sp>
          <p:nvSpPr>
            <p:cNvPr id="731149" name="Rectangle 12"/>
            <p:cNvSpPr>
              <a:spLocks noChangeArrowheads="1"/>
            </p:cNvSpPr>
            <p:nvPr/>
          </p:nvSpPr>
          <p:spPr bwMode="auto">
            <a:xfrm>
              <a:off x="5340" y="690"/>
              <a:ext cx="240" cy="240"/>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P=1</a:t>
              </a:r>
            </a:p>
          </p:txBody>
        </p:sp>
        <p:sp>
          <p:nvSpPr>
            <p:cNvPr id="731151" name="Text Box 14"/>
            <p:cNvSpPr txBox="1">
              <a:spLocks noChangeArrowheads="1"/>
            </p:cNvSpPr>
            <p:nvPr/>
          </p:nvSpPr>
          <p:spPr bwMode="auto">
            <a:xfrm>
              <a:off x="1078" y="546"/>
              <a:ext cx="211" cy="146"/>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51</a:t>
              </a:r>
            </a:p>
          </p:txBody>
        </p:sp>
        <p:sp>
          <p:nvSpPr>
            <p:cNvPr id="731152" name="Text Box 15"/>
            <p:cNvSpPr txBox="1">
              <a:spLocks noChangeArrowheads="1"/>
            </p:cNvSpPr>
            <p:nvPr/>
          </p:nvSpPr>
          <p:spPr bwMode="auto">
            <a:xfrm>
              <a:off x="2603" y="549"/>
              <a:ext cx="211"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12</a:t>
              </a:r>
            </a:p>
          </p:txBody>
        </p:sp>
        <p:sp>
          <p:nvSpPr>
            <p:cNvPr id="731153" name="Text Box 16"/>
            <p:cNvSpPr txBox="1">
              <a:spLocks noChangeArrowheads="1"/>
            </p:cNvSpPr>
            <p:nvPr/>
          </p:nvSpPr>
          <p:spPr bwMode="auto">
            <a:xfrm>
              <a:off x="2750" y="549"/>
              <a:ext cx="211"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11</a:t>
              </a:r>
            </a:p>
          </p:txBody>
        </p:sp>
        <p:sp>
          <p:nvSpPr>
            <p:cNvPr id="731154" name="Text Box 17"/>
            <p:cNvSpPr txBox="1">
              <a:spLocks noChangeArrowheads="1"/>
            </p:cNvSpPr>
            <p:nvPr/>
          </p:nvSpPr>
          <p:spPr bwMode="auto">
            <a:xfrm>
              <a:off x="3275" y="549"/>
              <a:ext cx="158"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9</a:t>
              </a:r>
            </a:p>
          </p:txBody>
        </p:sp>
        <p:sp>
          <p:nvSpPr>
            <p:cNvPr id="731155" name="Text Box 18"/>
            <p:cNvSpPr txBox="1">
              <a:spLocks noChangeArrowheads="1"/>
            </p:cNvSpPr>
            <p:nvPr/>
          </p:nvSpPr>
          <p:spPr bwMode="auto">
            <a:xfrm>
              <a:off x="3468" y="549"/>
              <a:ext cx="158"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8</a:t>
              </a:r>
            </a:p>
          </p:txBody>
        </p:sp>
        <p:sp>
          <p:nvSpPr>
            <p:cNvPr id="731156" name="Text Box 19"/>
            <p:cNvSpPr txBox="1">
              <a:spLocks noChangeArrowheads="1"/>
            </p:cNvSpPr>
            <p:nvPr/>
          </p:nvSpPr>
          <p:spPr bwMode="auto">
            <a:xfrm>
              <a:off x="3708" y="549"/>
              <a:ext cx="158"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7</a:t>
              </a:r>
            </a:p>
          </p:txBody>
        </p:sp>
        <p:sp>
          <p:nvSpPr>
            <p:cNvPr id="731157" name="Text Box 20"/>
            <p:cNvSpPr txBox="1">
              <a:spLocks noChangeArrowheads="1"/>
            </p:cNvSpPr>
            <p:nvPr/>
          </p:nvSpPr>
          <p:spPr bwMode="auto">
            <a:xfrm>
              <a:off x="3916" y="549"/>
              <a:ext cx="159"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6</a:t>
              </a:r>
            </a:p>
          </p:txBody>
        </p:sp>
        <p:sp>
          <p:nvSpPr>
            <p:cNvPr id="731158" name="Text Box 21"/>
            <p:cNvSpPr txBox="1">
              <a:spLocks noChangeArrowheads="1"/>
            </p:cNvSpPr>
            <p:nvPr/>
          </p:nvSpPr>
          <p:spPr bwMode="auto">
            <a:xfrm>
              <a:off x="4180" y="549"/>
              <a:ext cx="159"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5</a:t>
              </a:r>
            </a:p>
          </p:txBody>
        </p:sp>
        <p:sp>
          <p:nvSpPr>
            <p:cNvPr id="731159" name="Text Box 22"/>
            <p:cNvSpPr txBox="1">
              <a:spLocks noChangeArrowheads="1"/>
            </p:cNvSpPr>
            <p:nvPr/>
          </p:nvSpPr>
          <p:spPr bwMode="auto">
            <a:xfrm>
              <a:off x="4428" y="549"/>
              <a:ext cx="158"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4</a:t>
              </a:r>
            </a:p>
          </p:txBody>
        </p:sp>
        <p:sp>
          <p:nvSpPr>
            <p:cNvPr id="731160" name="Text Box 23"/>
            <p:cNvSpPr txBox="1">
              <a:spLocks noChangeArrowheads="1"/>
            </p:cNvSpPr>
            <p:nvPr/>
          </p:nvSpPr>
          <p:spPr bwMode="auto">
            <a:xfrm>
              <a:off x="4668" y="549"/>
              <a:ext cx="158"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3</a:t>
              </a:r>
            </a:p>
          </p:txBody>
        </p:sp>
        <p:sp>
          <p:nvSpPr>
            <p:cNvPr id="731161" name="Text Box 24"/>
            <p:cNvSpPr txBox="1">
              <a:spLocks noChangeArrowheads="1"/>
            </p:cNvSpPr>
            <p:nvPr/>
          </p:nvSpPr>
          <p:spPr bwMode="auto">
            <a:xfrm>
              <a:off x="4907" y="549"/>
              <a:ext cx="158"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2</a:t>
              </a:r>
            </a:p>
          </p:txBody>
        </p:sp>
        <p:sp>
          <p:nvSpPr>
            <p:cNvPr id="731162" name="Text Box 25"/>
            <p:cNvSpPr txBox="1">
              <a:spLocks noChangeArrowheads="1"/>
            </p:cNvSpPr>
            <p:nvPr/>
          </p:nvSpPr>
          <p:spPr bwMode="auto">
            <a:xfrm>
              <a:off x="5148" y="549"/>
              <a:ext cx="158"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1</a:t>
              </a:r>
            </a:p>
          </p:txBody>
        </p:sp>
        <p:sp>
          <p:nvSpPr>
            <p:cNvPr id="731163" name="Text Box 26"/>
            <p:cNvSpPr txBox="1">
              <a:spLocks noChangeArrowheads="1"/>
            </p:cNvSpPr>
            <p:nvPr/>
          </p:nvSpPr>
          <p:spPr bwMode="auto">
            <a:xfrm>
              <a:off x="5388" y="549"/>
              <a:ext cx="158"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0</a:t>
              </a:r>
            </a:p>
          </p:txBody>
        </p:sp>
        <p:sp>
          <p:nvSpPr>
            <p:cNvPr id="731164" name="Rectangle 3"/>
            <p:cNvSpPr>
              <a:spLocks noChangeArrowheads="1"/>
            </p:cNvSpPr>
            <p:nvPr/>
          </p:nvSpPr>
          <p:spPr bwMode="auto">
            <a:xfrm>
              <a:off x="492" y="690"/>
              <a:ext cx="624" cy="240"/>
            </a:xfrm>
            <a:prstGeom prst="rect">
              <a:avLst/>
            </a:prstGeom>
            <a:solidFill>
              <a:srgbClr val="FFFFFF"/>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Unused</a:t>
              </a:r>
            </a:p>
          </p:txBody>
        </p:sp>
        <p:sp>
          <p:nvSpPr>
            <p:cNvPr id="731165" name="Rectangle 4"/>
            <p:cNvSpPr>
              <a:spLocks noChangeArrowheads="1"/>
            </p:cNvSpPr>
            <p:nvPr/>
          </p:nvSpPr>
          <p:spPr bwMode="auto">
            <a:xfrm>
              <a:off x="252" y="690"/>
              <a:ext cx="240" cy="240"/>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XD</a:t>
              </a:r>
            </a:p>
          </p:txBody>
        </p:sp>
        <p:sp>
          <p:nvSpPr>
            <p:cNvPr id="731166" name="Rectangle 27"/>
            <p:cNvSpPr>
              <a:spLocks noChangeArrowheads="1"/>
            </p:cNvSpPr>
            <p:nvPr/>
          </p:nvSpPr>
          <p:spPr bwMode="auto">
            <a:xfrm>
              <a:off x="252" y="1074"/>
              <a:ext cx="5098" cy="240"/>
            </a:xfrm>
            <a:prstGeom prst="rect">
              <a:avLst/>
            </a:prstGeom>
            <a:solidFill>
              <a:srgbClr val="FFFFFF"/>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Available for OS (page table location on disk)</a:t>
              </a:r>
            </a:p>
          </p:txBody>
        </p:sp>
        <p:sp>
          <p:nvSpPr>
            <p:cNvPr id="731167" name="Rectangle 28"/>
            <p:cNvSpPr>
              <a:spLocks noChangeArrowheads="1"/>
            </p:cNvSpPr>
            <p:nvPr/>
          </p:nvSpPr>
          <p:spPr bwMode="auto">
            <a:xfrm>
              <a:off x="5350" y="1074"/>
              <a:ext cx="240" cy="240"/>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P=0</a:t>
              </a:r>
            </a:p>
          </p:txBody>
        </p:sp>
        <p:sp>
          <p:nvSpPr>
            <p:cNvPr id="731168" name="Text Box 29"/>
            <p:cNvSpPr txBox="1">
              <a:spLocks noChangeArrowheads="1"/>
            </p:cNvSpPr>
            <p:nvPr/>
          </p:nvSpPr>
          <p:spPr bwMode="auto">
            <a:xfrm>
              <a:off x="924" y="546"/>
              <a:ext cx="211" cy="146"/>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52</a:t>
              </a:r>
            </a:p>
          </p:txBody>
        </p:sp>
        <p:sp>
          <p:nvSpPr>
            <p:cNvPr id="731169" name="Text Box 29"/>
            <p:cNvSpPr txBox="1">
              <a:spLocks noChangeArrowheads="1"/>
            </p:cNvSpPr>
            <p:nvPr/>
          </p:nvSpPr>
          <p:spPr bwMode="auto">
            <a:xfrm>
              <a:off x="444" y="546"/>
              <a:ext cx="211" cy="146"/>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62</a:t>
              </a:r>
            </a:p>
          </p:txBody>
        </p:sp>
        <p:sp>
          <p:nvSpPr>
            <p:cNvPr id="731170" name="Text Box 29"/>
            <p:cNvSpPr txBox="1">
              <a:spLocks noChangeArrowheads="1"/>
            </p:cNvSpPr>
            <p:nvPr/>
          </p:nvSpPr>
          <p:spPr bwMode="auto">
            <a:xfrm>
              <a:off x="252" y="546"/>
              <a:ext cx="211" cy="146"/>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63</a:t>
              </a:r>
            </a:p>
          </p:txBody>
        </p:sp>
      </p:gr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1"/>
          <p:cNvSpPr>
            <a:spLocks noGrp="1" noChangeArrowheads="1"/>
          </p:cNvSpPr>
          <p:nvPr>
            <p:ph type="title" idx="4294967295"/>
          </p:nvPr>
        </p:nvSpPr>
        <p:spPr>
          <a:xfrm>
            <a:off x="244475" y="152400"/>
            <a:ext cx="8524875" cy="569913"/>
          </a:xfrm>
        </p:spPr>
        <p:txBody>
          <a:bodyPr lIns="91440" tIns="45720" rIns="91440" bIns="45720" anchor="ctr">
            <a:normAutofit fontScale="90000"/>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ea typeface="宋体" pitchFamily="2" charset="-122"/>
              </a:rPr>
              <a:t>Core i7 Level 4 Page Table Entries</a:t>
            </a:r>
          </a:p>
        </p:txBody>
      </p:sp>
      <p:sp>
        <p:nvSpPr>
          <p:cNvPr id="873475" name="Text Box 13"/>
          <p:cNvSpPr txBox="1">
            <a:spLocks noChangeArrowheads="1"/>
          </p:cNvSpPr>
          <p:nvPr/>
        </p:nvSpPr>
        <p:spPr bwMode="auto">
          <a:xfrm>
            <a:off x="0" y="2466975"/>
            <a:ext cx="9144000" cy="3887788"/>
          </a:xfrm>
          <a:prstGeom prst="rect">
            <a:avLst/>
          </a:prstGeom>
          <a:noFill/>
          <a:ln w="9525">
            <a:noFill/>
            <a:round/>
            <a:headEnd/>
            <a:tailEnd/>
          </a:ln>
        </p:spPr>
        <p:txBody>
          <a:bodyPr lIns="90360" tIns="44280" rIns="90360" bIns="44280">
            <a:spAutoFit/>
          </a:bodyPr>
          <a:lstStyle/>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2000" b="1">
                <a:latin typeface="Arial Black" pitchFamily="34" charset="0"/>
                <a:ea typeface="msgothic"/>
                <a:cs typeface="msgothic"/>
              </a:rPr>
              <a:t>Each entry references </a:t>
            </a:r>
            <a:r>
              <a:rPr lang="en-GB" altLang="zh-CN" sz="2000" b="1">
                <a:solidFill>
                  <a:schemeClr val="accent1"/>
                </a:solidFill>
                <a:latin typeface="Arial Black" pitchFamily="34" charset="0"/>
                <a:ea typeface="msgothic"/>
                <a:cs typeface="msgothic"/>
              </a:rPr>
              <a:t>a 4KB child page</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P: </a:t>
            </a:r>
            <a:r>
              <a:rPr lang="en-GB" altLang="zh-CN">
                <a:solidFill>
                  <a:schemeClr val="accent2"/>
                </a:solidFill>
                <a:latin typeface="Arial Black" pitchFamily="34" charset="0"/>
                <a:ea typeface="msgothic"/>
                <a:cs typeface="msgothic"/>
              </a:rPr>
              <a:t>Child page table present in physical memory (1) or not (0).</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R/W: </a:t>
            </a:r>
            <a:r>
              <a:rPr lang="en-GB" altLang="zh-CN">
                <a:solidFill>
                  <a:schemeClr val="accent2"/>
                </a:solidFill>
                <a:latin typeface="Arial Black" pitchFamily="34" charset="0"/>
                <a:ea typeface="msgothic"/>
                <a:cs typeface="msgothic"/>
              </a:rPr>
              <a:t>Read-only or read-write access permission for all reachable pages.</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U/S: </a:t>
            </a:r>
            <a:r>
              <a:rPr lang="en-GB" altLang="zh-CN">
                <a:solidFill>
                  <a:schemeClr val="accent2"/>
                </a:solidFill>
                <a:latin typeface="Arial Black" pitchFamily="34" charset="0"/>
                <a:ea typeface="msgothic"/>
                <a:cs typeface="msgothic"/>
              </a:rPr>
              <a:t>user or supervisor (kernel) mode access permission for all reachable pages.</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WT: </a:t>
            </a:r>
            <a:r>
              <a:rPr lang="en-GB" altLang="zh-CN">
                <a:solidFill>
                  <a:schemeClr val="accent2"/>
                </a:solidFill>
                <a:latin typeface="Arial Black" pitchFamily="34" charset="0"/>
                <a:ea typeface="msgothic"/>
                <a:cs typeface="msgothic"/>
              </a:rPr>
              <a:t>Write-through or write-back cache policy for the child page table. </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CD: </a:t>
            </a:r>
            <a:r>
              <a:rPr lang="en-GB" altLang="zh-CN">
                <a:solidFill>
                  <a:schemeClr val="accent2"/>
                </a:solidFill>
                <a:latin typeface="Arial Black" pitchFamily="34" charset="0"/>
                <a:ea typeface="msgothic"/>
                <a:cs typeface="msgothic"/>
              </a:rPr>
              <a:t>Caching disabled or enabled for the child page table. </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A:  </a:t>
            </a:r>
            <a:r>
              <a:rPr lang="en-GB" altLang="zh-CN">
                <a:solidFill>
                  <a:schemeClr val="accent2"/>
                </a:solidFill>
                <a:latin typeface="Arial Black" pitchFamily="34" charset="0"/>
                <a:ea typeface="msgothic"/>
                <a:cs typeface="msgothic"/>
              </a:rPr>
              <a:t>Reference bit (set by MMU on reads and writes, cleared by software).</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ltLang="zh-CN" b="1">
                <a:solidFill>
                  <a:schemeClr val="accent2"/>
                </a:solidFill>
                <a:latin typeface="Arial Black" pitchFamily="34" charset="0"/>
                <a:ea typeface="msgothic"/>
                <a:cs typeface="msgothic"/>
              </a:rPr>
              <a:t>D: Dirty bit (set by MMU on writes, cleared by software)</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G: </a:t>
            </a:r>
            <a:r>
              <a:rPr lang="en-GB" altLang="zh-CN">
                <a:solidFill>
                  <a:schemeClr val="accent2"/>
                </a:solidFill>
                <a:latin typeface="Arial Black" pitchFamily="34" charset="0"/>
                <a:ea typeface="msgothic"/>
                <a:cs typeface="msgothic"/>
              </a:rPr>
              <a:t>Global page (don’t evict from TLB on task switch)</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ltLang="zh-CN">
                <a:solidFill>
                  <a:schemeClr val="accent2"/>
                </a:solidFill>
                <a:latin typeface="Arial Black" pitchFamily="34" charset="0"/>
                <a:ea typeface="msgothic"/>
                <a:cs typeface="msgothic"/>
              </a:rPr>
              <a:t>Page physical base address: 40 most significant bits of physical page address (forces pages to be 4KB aligned)</a:t>
            </a:r>
            <a:endParaRPr lang="en-GB" altLang="zh-CN">
              <a:solidFill>
                <a:schemeClr val="accent2"/>
              </a:solidFill>
              <a:latin typeface="Arial Black" pitchFamily="34" charset="0"/>
              <a:ea typeface="msgothic"/>
              <a:cs typeface="msgothic"/>
            </a:endParaRPr>
          </a:p>
        </p:txBody>
      </p:sp>
      <p:sp>
        <p:nvSpPr>
          <p:cNvPr id="873477" name="Rectangle 2"/>
          <p:cNvSpPr>
            <a:spLocks noChangeArrowheads="1"/>
          </p:cNvSpPr>
          <p:nvPr/>
        </p:nvSpPr>
        <p:spPr bwMode="auto">
          <a:xfrm>
            <a:off x="1479550" y="1079500"/>
            <a:ext cx="2878138" cy="454025"/>
          </a:xfrm>
          <a:prstGeom prst="rect">
            <a:avLst/>
          </a:prstGeom>
          <a:solidFill>
            <a:srgbClr val="D5F1CF"/>
          </a:solidFill>
          <a:ln w="9360">
            <a:solidFill>
              <a:srgbClr val="000000"/>
            </a:solidFill>
            <a:miter lim="800000"/>
            <a:headEnd/>
            <a:tailEnd/>
          </a:ln>
        </p:spPr>
        <p:txBody>
          <a:bodyPr wrap="none" lIns="90360" tIns="44280" rIns="90360" bIns="44280" anchor="ctr"/>
          <a:lstStyle/>
          <a:p>
            <a:pPr algn="ctr">
              <a:lnSpc>
                <a:spcPct val="120000"/>
              </a:lnSpc>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b="1">
                <a:latin typeface="微软雅黑" pitchFamily="34" charset="-122"/>
                <a:ea typeface="微软雅黑" pitchFamily="34" charset="-122"/>
                <a:cs typeface="msgothic"/>
              </a:rPr>
              <a:t>物理页</a:t>
            </a:r>
            <a:r>
              <a:rPr lang="en-GB" altLang="zh-CN" sz="1800" b="1">
                <a:latin typeface="微软雅黑" pitchFamily="34" charset="-122"/>
                <a:ea typeface="微软雅黑" pitchFamily="34" charset="-122"/>
                <a:cs typeface="msgothic"/>
              </a:rPr>
              <a:t>(</a:t>
            </a:r>
            <a:r>
              <a:rPr lang="zh-CN" altLang="en-GB" sz="1800" b="1">
                <a:latin typeface="微软雅黑" pitchFamily="34" charset="-122"/>
                <a:ea typeface="微软雅黑" pitchFamily="34" charset="-122"/>
                <a:cs typeface="msgothic"/>
              </a:rPr>
              <a:t>页框</a:t>
            </a:r>
            <a:r>
              <a:rPr lang="en-GB" altLang="zh-CN" sz="1800" b="1">
                <a:latin typeface="微软雅黑" pitchFamily="34" charset="-122"/>
                <a:ea typeface="微软雅黑" pitchFamily="34" charset="-122"/>
                <a:cs typeface="msgothic"/>
              </a:rPr>
              <a:t>)</a:t>
            </a:r>
            <a:r>
              <a:rPr lang="zh-CN" altLang="en-GB" sz="1800" b="1">
                <a:latin typeface="微软雅黑" pitchFamily="34" charset="-122"/>
                <a:ea typeface="微软雅黑" pitchFamily="34" charset="-122"/>
                <a:cs typeface="msgothic"/>
              </a:rPr>
              <a:t>的物理基地址</a:t>
            </a:r>
          </a:p>
        </p:txBody>
      </p:sp>
      <p:sp>
        <p:nvSpPr>
          <p:cNvPr id="873478" name="Rectangle 3"/>
          <p:cNvSpPr>
            <a:spLocks noChangeArrowheads="1"/>
          </p:cNvSpPr>
          <p:nvPr/>
        </p:nvSpPr>
        <p:spPr bwMode="auto">
          <a:xfrm>
            <a:off x="4357688" y="1079500"/>
            <a:ext cx="1068387" cy="454025"/>
          </a:xfrm>
          <a:prstGeom prst="rect">
            <a:avLst/>
          </a:prstGeom>
          <a:solidFill>
            <a:srgbClr val="FFFFFF"/>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Unused</a:t>
            </a:r>
          </a:p>
        </p:txBody>
      </p:sp>
      <p:sp>
        <p:nvSpPr>
          <p:cNvPr id="873479" name="Rectangle 4"/>
          <p:cNvSpPr>
            <a:spLocks noChangeArrowheads="1"/>
          </p:cNvSpPr>
          <p:nvPr/>
        </p:nvSpPr>
        <p:spPr bwMode="auto">
          <a:xfrm>
            <a:off x="5426075" y="1079500"/>
            <a:ext cx="411163" cy="454025"/>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G</a:t>
            </a:r>
          </a:p>
        </p:txBody>
      </p:sp>
      <p:sp>
        <p:nvSpPr>
          <p:cNvPr id="873480" name="Rectangle 5"/>
          <p:cNvSpPr>
            <a:spLocks noChangeArrowheads="1"/>
          </p:cNvSpPr>
          <p:nvPr/>
        </p:nvSpPr>
        <p:spPr bwMode="auto">
          <a:xfrm>
            <a:off x="6242050" y="1079500"/>
            <a:ext cx="411163" cy="454025"/>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
            </a:r>
          </a:p>
        </p:txBody>
      </p:sp>
      <p:sp>
        <p:nvSpPr>
          <p:cNvPr id="873481" name="Rectangle 6"/>
          <p:cNvSpPr>
            <a:spLocks noChangeArrowheads="1"/>
          </p:cNvSpPr>
          <p:nvPr/>
        </p:nvSpPr>
        <p:spPr bwMode="auto">
          <a:xfrm>
            <a:off x="5842000" y="1079500"/>
            <a:ext cx="411163" cy="454025"/>
          </a:xfrm>
          <a:prstGeom prst="rect">
            <a:avLst/>
          </a:prstGeom>
          <a:solidFill>
            <a:srgbClr val="FFFFFF"/>
          </a:solidFill>
          <a:ln w="9360">
            <a:solidFill>
              <a:srgbClr val="000000"/>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73482" name="Rectangle 7"/>
          <p:cNvSpPr>
            <a:spLocks noChangeArrowheads="1"/>
          </p:cNvSpPr>
          <p:nvPr/>
        </p:nvSpPr>
        <p:spPr bwMode="auto">
          <a:xfrm>
            <a:off x="6659563" y="1079500"/>
            <a:ext cx="411162" cy="454025"/>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A</a:t>
            </a:r>
          </a:p>
        </p:txBody>
      </p:sp>
      <p:sp>
        <p:nvSpPr>
          <p:cNvPr id="873483" name="Rectangle 8"/>
          <p:cNvSpPr>
            <a:spLocks noChangeArrowheads="1"/>
          </p:cNvSpPr>
          <p:nvPr/>
        </p:nvSpPr>
        <p:spPr bwMode="auto">
          <a:xfrm>
            <a:off x="7070725" y="1079500"/>
            <a:ext cx="411163" cy="454025"/>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CD</a:t>
            </a:r>
          </a:p>
        </p:txBody>
      </p:sp>
      <p:sp>
        <p:nvSpPr>
          <p:cNvPr id="873484" name="Rectangle 9"/>
          <p:cNvSpPr>
            <a:spLocks noChangeArrowheads="1"/>
          </p:cNvSpPr>
          <p:nvPr/>
        </p:nvSpPr>
        <p:spPr bwMode="auto">
          <a:xfrm>
            <a:off x="7481888" y="1079500"/>
            <a:ext cx="411162" cy="454025"/>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WT</a:t>
            </a:r>
          </a:p>
        </p:txBody>
      </p:sp>
      <p:sp>
        <p:nvSpPr>
          <p:cNvPr id="873485" name="Rectangle 10"/>
          <p:cNvSpPr>
            <a:spLocks noChangeArrowheads="1"/>
          </p:cNvSpPr>
          <p:nvPr/>
        </p:nvSpPr>
        <p:spPr bwMode="auto">
          <a:xfrm>
            <a:off x="7893050" y="1079500"/>
            <a:ext cx="411163" cy="454025"/>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U/S</a:t>
            </a:r>
          </a:p>
        </p:txBody>
      </p:sp>
      <p:sp>
        <p:nvSpPr>
          <p:cNvPr id="873486" name="Rectangle 11"/>
          <p:cNvSpPr>
            <a:spLocks noChangeArrowheads="1"/>
          </p:cNvSpPr>
          <p:nvPr/>
        </p:nvSpPr>
        <p:spPr bwMode="auto">
          <a:xfrm>
            <a:off x="8304213" y="1079500"/>
            <a:ext cx="411162" cy="454025"/>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R/W</a:t>
            </a:r>
          </a:p>
        </p:txBody>
      </p:sp>
      <p:sp>
        <p:nvSpPr>
          <p:cNvPr id="873487" name="Rectangle 12"/>
          <p:cNvSpPr>
            <a:spLocks noChangeArrowheads="1"/>
          </p:cNvSpPr>
          <p:nvPr/>
        </p:nvSpPr>
        <p:spPr bwMode="auto">
          <a:xfrm>
            <a:off x="8715375" y="1079500"/>
            <a:ext cx="411163" cy="454025"/>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P=1</a:t>
            </a:r>
          </a:p>
        </p:txBody>
      </p:sp>
      <p:sp>
        <p:nvSpPr>
          <p:cNvPr id="873488" name="Text Box 14"/>
          <p:cNvSpPr txBox="1">
            <a:spLocks noChangeArrowheads="1"/>
          </p:cNvSpPr>
          <p:nvPr/>
        </p:nvSpPr>
        <p:spPr bwMode="auto">
          <a:xfrm>
            <a:off x="1414463" y="808038"/>
            <a:ext cx="361950" cy="276225"/>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51</a:t>
            </a:r>
          </a:p>
        </p:txBody>
      </p:sp>
      <p:sp>
        <p:nvSpPr>
          <p:cNvPr id="873489" name="Text Box 15"/>
          <p:cNvSpPr txBox="1">
            <a:spLocks noChangeArrowheads="1"/>
          </p:cNvSpPr>
          <p:nvPr/>
        </p:nvSpPr>
        <p:spPr bwMode="auto">
          <a:xfrm>
            <a:off x="4027488" y="814388"/>
            <a:ext cx="361950"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12</a:t>
            </a:r>
          </a:p>
        </p:txBody>
      </p:sp>
      <p:sp>
        <p:nvSpPr>
          <p:cNvPr id="873490" name="Text Box 16"/>
          <p:cNvSpPr txBox="1">
            <a:spLocks noChangeArrowheads="1"/>
          </p:cNvSpPr>
          <p:nvPr/>
        </p:nvSpPr>
        <p:spPr bwMode="auto">
          <a:xfrm>
            <a:off x="4278313" y="814388"/>
            <a:ext cx="361950"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11</a:t>
            </a:r>
          </a:p>
        </p:txBody>
      </p:sp>
      <p:sp>
        <p:nvSpPr>
          <p:cNvPr id="873491" name="Text Box 17"/>
          <p:cNvSpPr txBox="1">
            <a:spLocks noChangeArrowheads="1"/>
          </p:cNvSpPr>
          <p:nvPr/>
        </p:nvSpPr>
        <p:spPr bwMode="auto">
          <a:xfrm>
            <a:off x="5178425" y="814388"/>
            <a:ext cx="269875"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9</a:t>
            </a:r>
          </a:p>
        </p:txBody>
      </p:sp>
      <p:sp>
        <p:nvSpPr>
          <p:cNvPr id="873492" name="Text Box 18"/>
          <p:cNvSpPr txBox="1">
            <a:spLocks noChangeArrowheads="1"/>
          </p:cNvSpPr>
          <p:nvPr/>
        </p:nvSpPr>
        <p:spPr bwMode="auto">
          <a:xfrm>
            <a:off x="5508625" y="814388"/>
            <a:ext cx="271463"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8</a:t>
            </a:r>
          </a:p>
        </p:txBody>
      </p:sp>
      <p:sp>
        <p:nvSpPr>
          <p:cNvPr id="873493" name="Text Box 19"/>
          <p:cNvSpPr txBox="1">
            <a:spLocks noChangeArrowheads="1"/>
          </p:cNvSpPr>
          <p:nvPr/>
        </p:nvSpPr>
        <p:spPr bwMode="auto">
          <a:xfrm>
            <a:off x="5919788" y="814388"/>
            <a:ext cx="271462"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7</a:t>
            </a:r>
          </a:p>
        </p:txBody>
      </p:sp>
      <p:sp>
        <p:nvSpPr>
          <p:cNvPr id="873494" name="Text Box 20"/>
          <p:cNvSpPr txBox="1">
            <a:spLocks noChangeArrowheads="1"/>
          </p:cNvSpPr>
          <p:nvPr/>
        </p:nvSpPr>
        <p:spPr bwMode="auto">
          <a:xfrm>
            <a:off x="6276975" y="814388"/>
            <a:ext cx="271463"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6</a:t>
            </a:r>
          </a:p>
        </p:txBody>
      </p:sp>
      <p:sp>
        <p:nvSpPr>
          <p:cNvPr id="873495" name="Text Box 21"/>
          <p:cNvSpPr txBox="1">
            <a:spLocks noChangeArrowheads="1"/>
          </p:cNvSpPr>
          <p:nvPr/>
        </p:nvSpPr>
        <p:spPr bwMode="auto">
          <a:xfrm>
            <a:off x="6729413" y="814388"/>
            <a:ext cx="271462"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5</a:t>
            </a:r>
          </a:p>
        </p:txBody>
      </p:sp>
      <p:sp>
        <p:nvSpPr>
          <p:cNvPr id="873496" name="Text Box 22"/>
          <p:cNvSpPr txBox="1">
            <a:spLocks noChangeArrowheads="1"/>
          </p:cNvSpPr>
          <p:nvPr/>
        </p:nvSpPr>
        <p:spPr bwMode="auto">
          <a:xfrm>
            <a:off x="7153275" y="814388"/>
            <a:ext cx="271463"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4</a:t>
            </a:r>
          </a:p>
        </p:txBody>
      </p:sp>
      <p:sp>
        <p:nvSpPr>
          <p:cNvPr id="873497" name="Text Box 23"/>
          <p:cNvSpPr txBox="1">
            <a:spLocks noChangeArrowheads="1"/>
          </p:cNvSpPr>
          <p:nvPr/>
        </p:nvSpPr>
        <p:spPr bwMode="auto">
          <a:xfrm>
            <a:off x="7564438" y="814388"/>
            <a:ext cx="271462"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3</a:t>
            </a:r>
          </a:p>
        </p:txBody>
      </p:sp>
      <p:sp>
        <p:nvSpPr>
          <p:cNvPr id="873498" name="Text Box 24"/>
          <p:cNvSpPr txBox="1">
            <a:spLocks noChangeArrowheads="1"/>
          </p:cNvSpPr>
          <p:nvPr/>
        </p:nvSpPr>
        <p:spPr bwMode="auto">
          <a:xfrm>
            <a:off x="7974013" y="814388"/>
            <a:ext cx="269875"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2</a:t>
            </a:r>
          </a:p>
        </p:txBody>
      </p:sp>
      <p:sp>
        <p:nvSpPr>
          <p:cNvPr id="873499" name="Text Box 25"/>
          <p:cNvSpPr txBox="1">
            <a:spLocks noChangeArrowheads="1"/>
          </p:cNvSpPr>
          <p:nvPr/>
        </p:nvSpPr>
        <p:spPr bwMode="auto">
          <a:xfrm>
            <a:off x="8386763" y="814388"/>
            <a:ext cx="271462"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1</a:t>
            </a:r>
          </a:p>
        </p:txBody>
      </p:sp>
      <p:sp>
        <p:nvSpPr>
          <p:cNvPr id="873500" name="Text Box 26"/>
          <p:cNvSpPr txBox="1">
            <a:spLocks noChangeArrowheads="1"/>
          </p:cNvSpPr>
          <p:nvPr/>
        </p:nvSpPr>
        <p:spPr bwMode="auto">
          <a:xfrm>
            <a:off x="8797925" y="814388"/>
            <a:ext cx="271463"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0</a:t>
            </a:r>
          </a:p>
        </p:txBody>
      </p:sp>
      <p:sp>
        <p:nvSpPr>
          <p:cNvPr id="873501" name="Rectangle 3"/>
          <p:cNvSpPr>
            <a:spLocks noChangeArrowheads="1"/>
          </p:cNvSpPr>
          <p:nvPr/>
        </p:nvSpPr>
        <p:spPr bwMode="auto">
          <a:xfrm>
            <a:off x="411163" y="1079500"/>
            <a:ext cx="1068387" cy="454025"/>
          </a:xfrm>
          <a:prstGeom prst="rect">
            <a:avLst/>
          </a:prstGeom>
          <a:solidFill>
            <a:srgbClr val="FFFFFF"/>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Unused</a:t>
            </a:r>
          </a:p>
        </p:txBody>
      </p:sp>
      <p:sp>
        <p:nvSpPr>
          <p:cNvPr id="873502" name="Rectangle 4"/>
          <p:cNvSpPr>
            <a:spLocks noChangeArrowheads="1"/>
          </p:cNvSpPr>
          <p:nvPr/>
        </p:nvSpPr>
        <p:spPr bwMode="auto">
          <a:xfrm>
            <a:off x="0" y="1079500"/>
            <a:ext cx="411163" cy="454025"/>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XD</a:t>
            </a:r>
          </a:p>
        </p:txBody>
      </p:sp>
      <p:sp>
        <p:nvSpPr>
          <p:cNvPr id="873503" name="Rectangle 27"/>
          <p:cNvSpPr>
            <a:spLocks noChangeArrowheads="1"/>
          </p:cNvSpPr>
          <p:nvPr/>
        </p:nvSpPr>
        <p:spPr bwMode="auto">
          <a:xfrm>
            <a:off x="0" y="1804988"/>
            <a:ext cx="8732838" cy="454025"/>
          </a:xfrm>
          <a:prstGeom prst="rect">
            <a:avLst/>
          </a:prstGeom>
          <a:solidFill>
            <a:srgbClr val="FFFFFF"/>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Available for OS (page table location on disk)</a:t>
            </a:r>
          </a:p>
        </p:txBody>
      </p:sp>
      <p:sp>
        <p:nvSpPr>
          <p:cNvPr id="873504" name="Rectangle 28"/>
          <p:cNvSpPr>
            <a:spLocks noChangeArrowheads="1"/>
          </p:cNvSpPr>
          <p:nvPr/>
        </p:nvSpPr>
        <p:spPr bwMode="auto">
          <a:xfrm>
            <a:off x="8732838" y="1804988"/>
            <a:ext cx="411162" cy="454025"/>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P=0</a:t>
            </a:r>
          </a:p>
        </p:txBody>
      </p:sp>
      <p:sp>
        <p:nvSpPr>
          <p:cNvPr id="873505" name="Text Box 29"/>
          <p:cNvSpPr txBox="1">
            <a:spLocks noChangeArrowheads="1"/>
          </p:cNvSpPr>
          <p:nvPr/>
        </p:nvSpPr>
        <p:spPr bwMode="auto">
          <a:xfrm>
            <a:off x="1150938" y="808038"/>
            <a:ext cx="361950" cy="276225"/>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52</a:t>
            </a:r>
          </a:p>
        </p:txBody>
      </p:sp>
      <p:sp>
        <p:nvSpPr>
          <p:cNvPr id="873506" name="Text Box 29"/>
          <p:cNvSpPr txBox="1">
            <a:spLocks noChangeArrowheads="1"/>
          </p:cNvSpPr>
          <p:nvPr/>
        </p:nvSpPr>
        <p:spPr bwMode="auto">
          <a:xfrm>
            <a:off x="328613" y="808038"/>
            <a:ext cx="361950" cy="276225"/>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62</a:t>
            </a:r>
          </a:p>
        </p:txBody>
      </p:sp>
      <p:sp>
        <p:nvSpPr>
          <p:cNvPr id="873507" name="Text Box 29"/>
          <p:cNvSpPr txBox="1">
            <a:spLocks noChangeArrowheads="1"/>
          </p:cNvSpPr>
          <p:nvPr/>
        </p:nvSpPr>
        <p:spPr bwMode="auto">
          <a:xfrm>
            <a:off x="0" y="808038"/>
            <a:ext cx="361950" cy="276225"/>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63</a:t>
            </a:r>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Title 1"/>
          <p:cNvSpPr>
            <a:spLocks noGrp="1"/>
          </p:cNvSpPr>
          <p:nvPr>
            <p:ph type="title" idx="4294967295"/>
          </p:nvPr>
        </p:nvSpPr>
        <p:spPr>
          <a:xfrm>
            <a:off x="369888" y="149225"/>
            <a:ext cx="7591425" cy="569913"/>
          </a:xfrm>
        </p:spPr>
        <p:txBody>
          <a:bodyPr lIns="91440" tIns="45720" rIns="91440" bIns="45720" anchor="ctr">
            <a:normAutofit fontScale="90000"/>
          </a:bodyPr>
          <a:lstStyle/>
          <a:p>
            <a:r>
              <a:rPr lang="en-US" altLang="zh-CN">
                <a:ea typeface="宋体" pitchFamily="2" charset="-122"/>
              </a:rPr>
              <a:t>Core i7 Page Table Translation</a:t>
            </a:r>
          </a:p>
        </p:txBody>
      </p:sp>
      <p:sp>
        <p:nvSpPr>
          <p:cNvPr id="4" name="Text Box 381"/>
          <p:cNvSpPr txBox="1">
            <a:spLocks noChangeArrowheads="1"/>
          </p:cNvSpPr>
          <p:nvPr/>
        </p:nvSpPr>
        <p:spPr bwMode="auto">
          <a:xfrm>
            <a:off x="104775" y="2700338"/>
            <a:ext cx="576263" cy="280987"/>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400" b="1">
                <a:solidFill>
                  <a:schemeClr val="tx2"/>
                </a:solidFill>
                <a:latin typeface="Arial Black" pitchFamily="34" charset="0"/>
                <a:ea typeface="宋体" pitchFamily="2" charset="-122"/>
              </a:rPr>
              <a:t>CR3</a:t>
            </a:r>
          </a:p>
        </p:txBody>
      </p:sp>
      <p:sp>
        <p:nvSpPr>
          <p:cNvPr id="5" name="Text Box 387"/>
          <p:cNvSpPr txBox="1">
            <a:spLocks noChangeArrowheads="1"/>
          </p:cNvSpPr>
          <p:nvPr/>
        </p:nvSpPr>
        <p:spPr bwMode="auto">
          <a:xfrm>
            <a:off x="6389688" y="3957638"/>
            <a:ext cx="1117600" cy="792162"/>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400" b="1">
                <a:solidFill>
                  <a:schemeClr val="tx2"/>
                </a:solidFill>
                <a:latin typeface="Arial Black" pitchFamily="34" charset="0"/>
                <a:ea typeface="宋体" pitchFamily="2" charset="-122"/>
              </a:rPr>
              <a:t>Physical  </a:t>
            </a:r>
          </a:p>
          <a:p>
            <a:pPr>
              <a:lnSpc>
                <a:spcPct val="90000"/>
              </a:lnSpc>
              <a:spcBef>
                <a:spcPct val="30000"/>
              </a:spcBef>
            </a:pPr>
            <a:r>
              <a:rPr lang="en-US" altLang="zh-CN" sz="1400" b="1">
                <a:solidFill>
                  <a:schemeClr val="tx2"/>
                </a:solidFill>
                <a:latin typeface="Arial Black" pitchFamily="34" charset="0"/>
                <a:ea typeface="宋体" pitchFamily="2" charset="-122"/>
              </a:rPr>
              <a:t>address</a:t>
            </a:r>
          </a:p>
          <a:p>
            <a:pPr>
              <a:lnSpc>
                <a:spcPct val="90000"/>
              </a:lnSpc>
              <a:spcBef>
                <a:spcPct val="30000"/>
              </a:spcBef>
            </a:pPr>
            <a:r>
              <a:rPr lang="en-US" altLang="zh-CN" sz="1400" b="1">
                <a:solidFill>
                  <a:schemeClr val="tx2"/>
                </a:solidFill>
                <a:latin typeface="Arial Black" pitchFamily="34" charset="0"/>
                <a:ea typeface="宋体" pitchFamily="2" charset="-122"/>
              </a:rPr>
              <a:t>of page</a:t>
            </a:r>
          </a:p>
        </p:txBody>
      </p:sp>
      <p:sp>
        <p:nvSpPr>
          <p:cNvPr id="6" name="Text Box 388"/>
          <p:cNvSpPr txBox="1">
            <a:spLocks noChangeArrowheads="1"/>
          </p:cNvSpPr>
          <p:nvPr/>
        </p:nvSpPr>
        <p:spPr bwMode="auto">
          <a:xfrm>
            <a:off x="85725" y="2971800"/>
            <a:ext cx="1058863" cy="792163"/>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400" b="1">
                <a:solidFill>
                  <a:schemeClr val="tx2"/>
                </a:solidFill>
                <a:latin typeface="Arial Black" pitchFamily="34" charset="0"/>
                <a:ea typeface="宋体" pitchFamily="2" charset="-122"/>
              </a:rPr>
              <a:t>Physical </a:t>
            </a:r>
          </a:p>
          <a:p>
            <a:pPr>
              <a:lnSpc>
                <a:spcPct val="90000"/>
              </a:lnSpc>
              <a:spcBef>
                <a:spcPct val="30000"/>
              </a:spcBef>
            </a:pPr>
            <a:r>
              <a:rPr lang="en-US" altLang="zh-CN" sz="1400" b="1">
                <a:solidFill>
                  <a:schemeClr val="tx2"/>
                </a:solidFill>
                <a:latin typeface="Arial Black" pitchFamily="34" charset="0"/>
                <a:ea typeface="宋体" pitchFamily="2" charset="-122"/>
              </a:rPr>
              <a:t>address</a:t>
            </a:r>
          </a:p>
          <a:p>
            <a:pPr>
              <a:lnSpc>
                <a:spcPct val="90000"/>
              </a:lnSpc>
              <a:spcBef>
                <a:spcPct val="30000"/>
              </a:spcBef>
            </a:pPr>
            <a:r>
              <a:rPr lang="en-US" altLang="zh-CN" sz="1400" b="1">
                <a:solidFill>
                  <a:schemeClr val="tx2"/>
                </a:solidFill>
                <a:latin typeface="Arial Black" pitchFamily="34" charset="0"/>
                <a:ea typeface="宋体" pitchFamily="2" charset="-122"/>
              </a:rPr>
              <a:t>of L1 PT</a:t>
            </a:r>
          </a:p>
        </p:txBody>
      </p:sp>
      <p:sp>
        <p:nvSpPr>
          <p:cNvPr id="7" name="Text Box 394"/>
          <p:cNvSpPr txBox="1">
            <a:spLocks noChangeAspect="1" noChangeArrowheads="1"/>
          </p:cNvSpPr>
          <p:nvPr/>
        </p:nvSpPr>
        <p:spPr bwMode="auto">
          <a:xfrm>
            <a:off x="2881313" y="985838"/>
            <a:ext cx="300037" cy="280987"/>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400" b="1">
                <a:solidFill>
                  <a:schemeClr val="tx2"/>
                </a:solidFill>
                <a:latin typeface="Arial Black" pitchFamily="34" charset="0"/>
                <a:ea typeface="宋体" pitchFamily="2" charset="-122"/>
              </a:rPr>
              <a:t>9</a:t>
            </a:r>
          </a:p>
        </p:txBody>
      </p:sp>
      <p:sp>
        <p:nvSpPr>
          <p:cNvPr id="8" name="Rectangle 395"/>
          <p:cNvSpPr>
            <a:spLocks noChangeAspect="1" noChangeArrowheads="1"/>
          </p:cNvSpPr>
          <p:nvPr/>
        </p:nvSpPr>
        <p:spPr bwMode="auto">
          <a:xfrm>
            <a:off x="6142038" y="1258888"/>
            <a:ext cx="1843087" cy="273050"/>
          </a:xfrm>
          <a:prstGeom prst="rect">
            <a:avLst/>
          </a:prstGeom>
          <a:solidFill>
            <a:srgbClr val="DEDFF5"/>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VPO</a:t>
            </a:r>
          </a:p>
        </p:txBody>
      </p:sp>
      <p:sp>
        <p:nvSpPr>
          <p:cNvPr id="9" name="Text Box 396"/>
          <p:cNvSpPr txBox="1">
            <a:spLocks noChangeAspect="1" noChangeArrowheads="1"/>
          </p:cNvSpPr>
          <p:nvPr/>
        </p:nvSpPr>
        <p:spPr bwMode="auto">
          <a:xfrm>
            <a:off x="5434013" y="995363"/>
            <a:ext cx="300037" cy="280987"/>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400" b="1">
                <a:solidFill>
                  <a:schemeClr val="tx2"/>
                </a:solidFill>
                <a:latin typeface="Arial Black" pitchFamily="34" charset="0"/>
                <a:ea typeface="宋体" pitchFamily="2" charset="-122"/>
              </a:rPr>
              <a:t>9</a:t>
            </a:r>
          </a:p>
        </p:txBody>
      </p:sp>
      <p:sp>
        <p:nvSpPr>
          <p:cNvPr id="10" name="Text Box 397"/>
          <p:cNvSpPr txBox="1">
            <a:spLocks noChangeAspect="1" noChangeArrowheads="1"/>
          </p:cNvSpPr>
          <p:nvPr/>
        </p:nvSpPr>
        <p:spPr bwMode="auto">
          <a:xfrm>
            <a:off x="6837363" y="995363"/>
            <a:ext cx="419100" cy="280987"/>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400" b="1">
                <a:solidFill>
                  <a:schemeClr val="tx2"/>
                </a:solidFill>
                <a:latin typeface="Arial Black" pitchFamily="34" charset="0"/>
                <a:ea typeface="宋体" pitchFamily="2" charset="-122"/>
              </a:rPr>
              <a:t>12</a:t>
            </a:r>
          </a:p>
        </p:txBody>
      </p:sp>
      <p:sp>
        <p:nvSpPr>
          <p:cNvPr id="11" name="Text Box 399"/>
          <p:cNvSpPr txBox="1">
            <a:spLocks noChangeAspect="1" noChangeArrowheads="1"/>
          </p:cNvSpPr>
          <p:nvPr/>
        </p:nvSpPr>
        <p:spPr bwMode="auto">
          <a:xfrm>
            <a:off x="7931150" y="1039813"/>
            <a:ext cx="1171575" cy="66675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800" b="1">
                <a:solidFill>
                  <a:schemeClr val="tx2"/>
                </a:solidFill>
                <a:latin typeface="Arial Black" pitchFamily="34" charset="0"/>
                <a:ea typeface="宋体" pitchFamily="2" charset="-122"/>
              </a:rPr>
              <a:t>Virtual </a:t>
            </a:r>
          </a:p>
          <a:p>
            <a:pPr algn="ctr">
              <a:lnSpc>
                <a:spcPct val="90000"/>
              </a:lnSpc>
              <a:spcBef>
                <a:spcPct val="30000"/>
              </a:spcBef>
            </a:pPr>
            <a:r>
              <a:rPr lang="en-US" altLang="zh-CN" sz="1800" b="1">
                <a:solidFill>
                  <a:schemeClr val="tx2"/>
                </a:solidFill>
                <a:latin typeface="Arial Black" pitchFamily="34" charset="0"/>
                <a:ea typeface="宋体" pitchFamily="2" charset="-122"/>
              </a:rPr>
              <a:t>address</a:t>
            </a:r>
          </a:p>
        </p:txBody>
      </p:sp>
      <p:sp>
        <p:nvSpPr>
          <p:cNvPr id="12" name="Line 403"/>
          <p:cNvSpPr>
            <a:spLocks noChangeShapeType="1"/>
          </p:cNvSpPr>
          <p:nvPr/>
        </p:nvSpPr>
        <p:spPr bwMode="auto">
          <a:xfrm>
            <a:off x="6102350" y="3678238"/>
            <a:ext cx="304800" cy="0"/>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13" name="Line 404"/>
          <p:cNvSpPr>
            <a:spLocks noChangeShapeType="1"/>
          </p:cNvSpPr>
          <p:nvPr/>
        </p:nvSpPr>
        <p:spPr bwMode="auto">
          <a:xfrm>
            <a:off x="6407150" y="3678238"/>
            <a:ext cx="0" cy="1839912"/>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14" name="Line 406"/>
          <p:cNvSpPr>
            <a:spLocks noChangeShapeType="1"/>
          </p:cNvSpPr>
          <p:nvPr/>
        </p:nvSpPr>
        <p:spPr bwMode="auto">
          <a:xfrm>
            <a:off x="5113338" y="3703638"/>
            <a:ext cx="265112" cy="0"/>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2400" b="1">
              <a:latin typeface="+mn-lt"/>
            </a:endParaRPr>
          </a:p>
        </p:txBody>
      </p:sp>
      <p:sp>
        <p:nvSpPr>
          <p:cNvPr id="15" name="Rectangle 382"/>
          <p:cNvSpPr>
            <a:spLocks noChangeArrowheads="1"/>
          </p:cNvSpPr>
          <p:nvPr/>
        </p:nvSpPr>
        <p:spPr bwMode="auto">
          <a:xfrm>
            <a:off x="5378450" y="2814638"/>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defRPr/>
            </a:pPr>
            <a:endParaRPr lang="en-US" sz="2400" b="1">
              <a:latin typeface="+mn-lt"/>
            </a:endParaRPr>
          </a:p>
        </p:txBody>
      </p:sp>
      <p:sp>
        <p:nvSpPr>
          <p:cNvPr id="16" name="Text Box 392"/>
          <p:cNvSpPr txBox="1">
            <a:spLocks noChangeArrowheads="1"/>
          </p:cNvSpPr>
          <p:nvPr/>
        </p:nvSpPr>
        <p:spPr bwMode="auto">
          <a:xfrm>
            <a:off x="5383213" y="1927225"/>
            <a:ext cx="735012" cy="792163"/>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400" b="1">
                <a:solidFill>
                  <a:schemeClr val="tx2"/>
                </a:solidFill>
                <a:latin typeface="Arial Black" pitchFamily="34" charset="0"/>
                <a:ea typeface="宋体" pitchFamily="2" charset="-122"/>
              </a:rPr>
              <a:t>L4 PT</a:t>
            </a:r>
          </a:p>
          <a:p>
            <a:pPr algn="ctr">
              <a:lnSpc>
                <a:spcPct val="90000"/>
              </a:lnSpc>
              <a:spcBef>
                <a:spcPct val="30000"/>
              </a:spcBef>
            </a:pPr>
            <a:r>
              <a:rPr lang="en-US" altLang="zh-CN" sz="1400" b="1">
                <a:solidFill>
                  <a:schemeClr val="tx2"/>
                </a:solidFill>
                <a:latin typeface="Arial Black" pitchFamily="34" charset="0"/>
                <a:ea typeface="宋体" pitchFamily="2" charset="-122"/>
              </a:rPr>
              <a:t>Page </a:t>
            </a:r>
          </a:p>
          <a:p>
            <a:pPr algn="ctr">
              <a:lnSpc>
                <a:spcPct val="90000"/>
              </a:lnSpc>
              <a:spcBef>
                <a:spcPct val="30000"/>
              </a:spcBef>
            </a:pPr>
            <a:r>
              <a:rPr lang="en-US" altLang="zh-CN" sz="1400" b="1">
                <a:solidFill>
                  <a:schemeClr val="tx2"/>
                </a:solidFill>
                <a:latin typeface="Arial Black" pitchFamily="34" charset="0"/>
                <a:ea typeface="宋体" pitchFamily="2" charset="-122"/>
              </a:rPr>
              <a:t>table</a:t>
            </a:r>
          </a:p>
        </p:txBody>
      </p:sp>
      <p:sp>
        <p:nvSpPr>
          <p:cNvPr id="17" name="Rectangle 405"/>
          <p:cNvSpPr>
            <a:spLocks noChangeArrowheads="1"/>
          </p:cNvSpPr>
          <p:nvPr/>
        </p:nvSpPr>
        <p:spPr bwMode="auto">
          <a:xfrm>
            <a:off x="5381625" y="3576638"/>
            <a:ext cx="758825" cy="2286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L4 PTE</a:t>
            </a:r>
          </a:p>
        </p:txBody>
      </p:sp>
      <p:sp>
        <p:nvSpPr>
          <p:cNvPr id="18" name="Line 407"/>
          <p:cNvSpPr>
            <a:spLocks noChangeShapeType="1"/>
          </p:cNvSpPr>
          <p:nvPr/>
        </p:nvSpPr>
        <p:spPr bwMode="auto">
          <a:xfrm>
            <a:off x="5113338" y="1531938"/>
            <a:ext cx="7937" cy="2168525"/>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19" name="Line 408"/>
          <p:cNvSpPr>
            <a:spLocks noChangeShapeType="1"/>
          </p:cNvSpPr>
          <p:nvPr/>
        </p:nvSpPr>
        <p:spPr bwMode="auto">
          <a:xfrm>
            <a:off x="7639050" y="1531938"/>
            <a:ext cx="0" cy="4437062"/>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2400" b="1">
              <a:latin typeface="+mn-lt"/>
            </a:endParaRPr>
          </a:p>
        </p:txBody>
      </p:sp>
      <p:sp>
        <p:nvSpPr>
          <p:cNvPr id="20" name="Rectangle 409"/>
          <p:cNvSpPr>
            <a:spLocks noChangeAspect="1" noChangeArrowheads="1"/>
          </p:cNvSpPr>
          <p:nvPr/>
        </p:nvSpPr>
        <p:spPr bwMode="auto">
          <a:xfrm>
            <a:off x="1589088" y="5969000"/>
            <a:ext cx="4495800" cy="287338"/>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PPN</a:t>
            </a:r>
          </a:p>
        </p:txBody>
      </p:sp>
      <p:sp>
        <p:nvSpPr>
          <p:cNvPr id="21" name="Rectangle 410"/>
          <p:cNvSpPr>
            <a:spLocks noChangeAspect="1" noChangeArrowheads="1"/>
          </p:cNvSpPr>
          <p:nvPr/>
        </p:nvSpPr>
        <p:spPr bwMode="auto">
          <a:xfrm>
            <a:off x="6084888" y="5969000"/>
            <a:ext cx="1874837" cy="287338"/>
          </a:xfrm>
          <a:prstGeom prst="rect">
            <a:avLst/>
          </a:prstGeom>
          <a:solidFill>
            <a:srgbClr val="DEDFF5"/>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PPO</a:t>
            </a:r>
          </a:p>
        </p:txBody>
      </p:sp>
      <p:sp>
        <p:nvSpPr>
          <p:cNvPr id="22" name="Text Box 411"/>
          <p:cNvSpPr txBox="1">
            <a:spLocks noChangeAspect="1" noChangeArrowheads="1"/>
          </p:cNvSpPr>
          <p:nvPr/>
        </p:nvSpPr>
        <p:spPr bwMode="auto">
          <a:xfrm>
            <a:off x="3656013" y="5759450"/>
            <a:ext cx="384175" cy="25400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200" b="1">
                <a:solidFill>
                  <a:schemeClr val="tx2"/>
                </a:solidFill>
                <a:latin typeface="Arial Black" pitchFamily="34" charset="0"/>
                <a:ea typeface="宋体" pitchFamily="2" charset="-122"/>
              </a:rPr>
              <a:t>40</a:t>
            </a:r>
          </a:p>
        </p:txBody>
      </p:sp>
      <p:sp>
        <p:nvSpPr>
          <p:cNvPr id="23" name="Text Box 412"/>
          <p:cNvSpPr txBox="1">
            <a:spLocks noChangeAspect="1" noChangeArrowheads="1"/>
          </p:cNvSpPr>
          <p:nvPr/>
        </p:nvSpPr>
        <p:spPr bwMode="auto">
          <a:xfrm>
            <a:off x="6829425" y="5759450"/>
            <a:ext cx="384175" cy="25400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200" b="1">
                <a:solidFill>
                  <a:schemeClr val="tx2"/>
                </a:solidFill>
                <a:latin typeface="Arial Black" pitchFamily="34" charset="0"/>
                <a:ea typeface="宋体" pitchFamily="2" charset="-122"/>
              </a:rPr>
              <a:t>12</a:t>
            </a:r>
          </a:p>
        </p:txBody>
      </p:sp>
      <p:sp>
        <p:nvSpPr>
          <p:cNvPr id="24" name="Text Box 413"/>
          <p:cNvSpPr txBox="1">
            <a:spLocks noChangeAspect="1" noChangeArrowheads="1"/>
          </p:cNvSpPr>
          <p:nvPr/>
        </p:nvSpPr>
        <p:spPr bwMode="auto">
          <a:xfrm>
            <a:off x="8029575" y="5772150"/>
            <a:ext cx="995363" cy="66675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defRPr/>
            </a:pPr>
            <a:r>
              <a:rPr lang="en-US" sz="1800" b="1">
                <a:solidFill>
                  <a:schemeClr val="tx2"/>
                </a:solidFill>
                <a:latin typeface="+mn-lt"/>
              </a:rPr>
              <a:t>Physical </a:t>
            </a:r>
          </a:p>
          <a:p>
            <a:pPr algn="ctr">
              <a:lnSpc>
                <a:spcPct val="90000"/>
              </a:lnSpc>
              <a:spcBef>
                <a:spcPct val="30000"/>
              </a:spcBef>
              <a:defRPr/>
            </a:pPr>
            <a:r>
              <a:rPr lang="en-US" sz="1800" b="1">
                <a:solidFill>
                  <a:schemeClr val="tx2"/>
                </a:solidFill>
                <a:latin typeface="+mn-lt"/>
              </a:rPr>
              <a:t>address</a:t>
            </a:r>
          </a:p>
        </p:txBody>
      </p:sp>
      <p:sp>
        <p:nvSpPr>
          <p:cNvPr id="25" name="Line 414"/>
          <p:cNvSpPr>
            <a:spLocks noChangeShapeType="1"/>
          </p:cNvSpPr>
          <p:nvPr/>
        </p:nvSpPr>
        <p:spPr bwMode="auto">
          <a:xfrm flipH="1">
            <a:off x="4578350" y="5519738"/>
            <a:ext cx="1828800" cy="0"/>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26" name="Line 415"/>
          <p:cNvSpPr>
            <a:spLocks noChangeShapeType="1"/>
          </p:cNvSpPr>
          <p:nvPr/>
        </p:nvSpPr>
        <p:spPr bwMode="auto">
          <a:xfrm>
            <a:off x="4578350" y="5518150"/>
            <a:ext cx="0" cy="433388"/>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2400" b="1">
              <a:latin typeface="+mn-lt"/>
            </a:endParaRPr>
          </a:p>
        </p:txBody>
      </p:sp>
      <p:sp>
        <p:nvSpPr>
          <p:cNvPr id="27" name="Text Box 416"/>
          <p:cNvSpPr txBox="1">
            <a:spLocks noChangeArrowheads="1"/>
          </p:cNvSpPr>
          <p:nvPr/>
        </p:nvSpPr>
        <p:spPr bwMode="auto">
          <a:xfrm>
            <a:off x="7678738" y="3179763"/>
            <a:ext cx="1465262" cy="792162"/>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400" b="1">
                <a:solidFill>
                  <a:schemeClr val="tx2"/>
                </a:solidFill>
                <a:latin typeface="Arial Black" pitchFamily="34" charset="0"/>
                <a:ea typeface="宋体" pitchFamily="2" charset="-122"/>
              </a:rPr>
              <a:t>Offset into </a:t>
            </a:r>
          </a:p>
          <a:p>
            <a:pPr>
              <a:lnSpc>
                <a:spcPct val="90000"/>
              </a:lnSpc>
              <a:spcBef>
                <a:spcPct val="30000"/>
              </a:spcBef>
            </a:pPr>
            <a:r>
              <a:rPr lang="en-US" altLang="zh-CN" sz="1400" b="1">
                <a:solidFill>
                  <a:schemeClr val="tx2"/>
                </a:solidFill>
                <a:latin typeface="Arial Black" pitchFamily="34" charset="0"/>
                <a:ea typeface="宋体" pitchFamily="2" charset="-122"/>
              </a:rPr>
              <a:t>physical and </a:t>
            </a:r>
          </a:p>
          <a:p>
            <a:pPr>
              <a:lnSpc>
                <a:spcPct val="90000"/>
              </a:lnSpc>
              <a:spcBef>
                <a:spcPct val="30000"/>
              </a:spcBef>
            </a:pPr>
            <a:r>
              <a:rPr lang="en-US" altLang="zh-CN" sz="1400" b="1">
                <a:solidFill>
                  <a:schemeClr val="tx2"/>
                </a:solidFill>
                <a:latin typeface="Arial Black" pitchFamily="34" charset="0"/>
                <a:ea typeface="宋体" pitchFamily="2" charset="-122"/>
              </a:rPr>
              <a:t>virtual page</a:t>
            </a:r>
          </a:p>
        </p:txBody>
      </p:sp>
      <p:sp>
        <p:nvSpPr>
          <p:cNvPr id="28" name="Rectangle 417"/>
          <p:cNvSpPr>
            <a:spLocks noChangeAspect="1" noChangeArrowheads="1"/>
          </p:cNvSpPr>
          <p:nvPr/>
        </p:nvSpPr>
        <p:spPr bwMode="auto">
          <a:xfrm>
            <a:off x="3586163" y="1252538"/>
            <a:ext cx="1277937" cy="280987"/>
          </a:xfrm>
          <a:prstGeom prst="rect">
            <a:avLst/>
          </a:prstGeom>
          <a:solidFill>
            <a:srgbClr val="E6E6E6"/>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VPN 3</a:t>
            </a:r>
          </a:p>
        </p:txBody>
      </p:sp>
      <p:sp>
        <p:nvSpPr>
          <p:cNvPr id="29" name="Rectangle 418"/>
          <p:cNvSpPr>
            <a:spLocks noChangeAspect="1" noChangeArrowheads="1"/>
          </p:cNvSpPr>
          <p:nvPr/>
        </p:nvSpPr>
        <p:spPr bwMode="auto">
          <a:xfrm>
            <a:off x="4864100" y="1258888"/>
            <a:ext cx="1277938" cy="27305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VPN</a:t>
            </a:r>
            <a:r>
              <a:rPr lang="en-US" altLang="zh-CN" sz="1400" b="1">
                <a:solidFill>
                  <a:schemeClr val="tx2"/>
                </a:solidFill>
                <a:latin typeface="Calibri" pitchFamily="34" charset="0"/>
                <a:ea typeface="宋体" pitchFamily="2" charset="-122"/>
              </a:rPr>
              <a:t> </a:t>
            </a:r>
            <a:r>
              <a:rPr lang="en-US" altLang="zh-CN" sz="1400" b="1">
                <a:solidFill>
                  <a:schemeClr val="tx2"/>
                </a:solidFill>
                <a:latin typeface="Arial Black" pitchFamily="34" charset="0"/>
                <a:ea typeface="宋体" pitchFamily="2" charset="-122"/>
              </a:rPr>
              <a:t>4</a:t>
            </a:r>
          </a:p>
        </p:txBody>
      </p:sp>
      <p:sp>
        <p:nvSpPr>
          <p:cNvPr id="30" name="Rectangle 419"/>
          <p:cNvSpPr>
            <a:spLocks noChangeAspect="1" noChangeArrowheads="1"/>
          </p:cNvSpPr>
          <p:nvPr/>
        </p:nvSpPr>
        <p:spPr bwMode="auto">
          <a:xfrm>
            <a:off x="2314575" y="1252538"/>
            <a:ext cx="1277938" cy="280987"/>
          </a:xfrm>
          <a:prstGeom prst="rect">
            <a:avLst/>
          </a:prstGeom>
          <a:solidFill>
            <a:srgbClr val="DBF2DA"/>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VPN 2</a:t>
            </a:r>
          </a:p>
        </p:txBody>
      </p:sp>
      <p:sp>
        <p:nvSpPr>
          <p:cNvPr id="31" name="Rectangle 420"/>
          <p:cNvSpPr>
            <a:spLocks noChangeAspect="1" noChangeArrowheads="1"/>
          </p:cNvSpPr>
          <p:nvPr/>
        </p:nvSpPr>
        <p:spPr bwMode="auto">
          <a:xfrm>
            <a:off x="1036638" y="1250950"/>
            <a:ext cx="1277937" cy="280988"/>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VPN 1</a:t>
            </a:r>
          </a:p>
        </p:txBody>
      </p:sp>
      <p:sp>
        <p:nvSpPr>
          <p:cNvPr id="32" name="Line 430"/>
          <p:cNvSpPr>
            <a:spLocks noChangeShapeType="1"/>
          </p:cNvSpPr>
          <p:nvPr/>
        </p:nvSpPr>
        <p:spPr bwMode="auto">
          <a:xfrm>
            <a:off x="4841875" y="3700463"/>
            <a:ext cx="179388" cy="0"/>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33" name="Line 431"/>
          <p:cNvSpPr>
            <a:spLocks noChangeShapeType="1"/>
          </p:cNvSpPr>
          <p:nvPr/>
        </p:nvSpPr>
        <p:spPr bwMode="auto">
          <a:xfrm>
            <a:off x="5021263" y="2819400"/>
            <a:ext cx="9525" cy="881063"/>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34" name="Line 432"/>
          <p:cNvSpPr>
            <a:spLocks noChangeShapeType="1"/>
          </p:cNvSpPr>
          <p:nvPr/>
        </p:nvSpPr>
        <p:spPr bwMode="auto">
          <a:xfrm>
            <a:off x="5030788" y="2819400"/>
            <a:ext cx="344487" cy="4763"/>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2400" b="1">
              <a:latin typeface="+mn-lt"/>
            </a:endParaRPr>
          </a:p>
        </p:txBody>
      </p:sp>
      <p:sp>
        <p:nvSpPr>
          <p:cNvPr id="35" name="Rectangle 435"/>
          <p:cNvSpPr>
            <a:spLocks noChangeArrowheads="1"/>
          </p:cNvSpPr>
          <p:nvPr/>
        </p:nvSpPr>
        <p:spPr bwMode="auto">
          <a:xfrm>
            <a:off x="4102100" y="2824163"/>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defRPr/>
            </a:pPr>
            <a:endParaRPr lang="en-US" sz="2400" b="1">
              <a:latin typeface="+mn-lt"/>
            </a:endParaRPr>
          </a:p>
        </p:txBody>
      </p:sp>
      <p:sp>
        <p:nvSpPr>
          <p:cNvPr id="36" name="Text Box 437"/>
          <p:cNvSpPr txBox="1">
            <a:spLocks noChangeArrowheads="1"/>
          </p:cNvSpPr>
          <p:nvPr/>
        </p:nvSpPr>
        <p:spPr bwMode="auto">
          <a:xfrm>
            <a:off x="3802063" y="1914525"/>
            <a:ext cx="1377950" cy="792163"/>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400" b="1">
                <a:solidFill>
                  <a:schemeClr val="tx2"/>
                </a:solidFill>
                <a:latin typeface="Arial Black" pitchFamily="34" charset="0"/>
                <a:ea typeface="宋体" pitchFamily="2" charset="-122"/>
              </a:rPr>
              <a:t>L3 PT</a:t>
            </a:r>
          </a:p>
          <a:p>
            <a:pPr algn="ctr">
              <a:lnSpc>
                <a:spcPct val="90000"/>
              </a:lnSpc>
              <a:spcBef>
                <a:spcPct val="30000"/>
              </a:spcBef>
            </a:pPr>
            <a:r>
              <a:rPr lang="en-US" altLang="zh-CN" sz="1400" b="1">
                <a:solidFill>
                  <a:schemeClr val="tx2"/>
                </a:solidFill>
                <a:latin typeface="Arial Black" pitchFamily="34" charset="0"/>
                <a:ea typeface="宋体" pitchFamily="2" charset="-122"/>
              </a:rPr>
              <a:t>Page middle</a:t>
            </a:r>
          </a:p>
          <a:p>
            <a:pPr algn="ctr">
              <a:lnSpc>
                <a:spcPct val="90000"/>
              </a:lnSpc>
              <a:spcBef>
                <a:spcPct val="30000"/>
              </a:spcBef>
            </a:pPr>
            <a:r>
              <a:rPr lang="en-US" altLang="zh-CN" sz="1400" b="1">
                <a:solidFill>
                  <a:schemeClr val="tx2"/>
                </a:solidFill>
                <a:latin typeface="Arial Black" pitchFamily="34" charset="0"/>
                <a:ea typeface="宋体" pitchFamily="2" charset="-122"/>
              </a:rPr>
              <a:t>directory</a:t>
            </a:r>
          </a:p>
        </p:txBody>
      </p:sp>
      <p:sp>
        <p:nvSpPr>
          <p:cNvPr id="37" name="Rectangle 438"/>
          <p:cNvSpPr>
            <a:spLocks noChangeArrowheads="1"/>
          </p:cNvSpPr>
          <p:nvPr/>
        </p:nvSpPr>
        <p:spPr bwMode="auto">
          <a:xfrm>
            <a:off x="4105275" y="3586163"/>
            <a:ext cx="758825" cy="228600"/>
          </a:xfrm>
          <a:prstGeom prst="rect">
            <a:avLst/>
          </a:prstGeom>
          <a:solidFill>
            <a:srgbClr val="E6E6E6"/>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L3 PTE</a:t>
            </a:r>
          </a:p>
        </p:txBody>
      </p:sp>
      <p:sp>
        <p:nvSpPr>
          <p:cNvPr id="38" name="Line 439"/>
          <p:cNvSpPr>
            <a:spLocks noChangeShapeType="1"/>
          </p:cNvSpPr>
          <p:nvPr/>
        </p:nvSpPr>
        <p:spPr bwMode="auto">
          <a:xfrm flipH="1">
            <a:off x="3833813" y="1541463"/>
            <a:ext cx="11112" cy="2159000"/>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39" name="Line 440"/>
          <p:cNvSpPr>
            <a:spLocks noChangeShapeType="1"/>
          </p:cNvSpPr>
          <p:nvPr/>
        </p:nvSpPr>
        <p:spPr bwMode="auto">
          <a:xfrm>
            <a:off x="3844925" y="3706813"/>
            <a:ext cx="257175" cy="0"/>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2400" b="1">
              <a:latin typeface="+mn-lt"/>
            </a:endParaRPr>
          </a:p>
        </p:txBody>
      </p:sp>
      <p:sp>
        <p:nvSpPr>
          <p:cNvPr id="40" name="Line 444"/>
          <p:cNvSpPr>
            <a:spLocks noChangeShapeType="1"/>
          </p:cNvSpPr>
          <p:nvPr/>
        </p:nvSpPr>
        <p:spPr bwMode="auto">
          <a:xfrm>
            <a:off x="3546475" y="3705225"/>
            <a:ext cx="179388" cy="0"/>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41" name="Line 445"/>
          <p:cNvSpPr>
            <a:spLocks noChangeShapeType="1"/>
          </p:cNvSpPr>
          <p:nvPr/>
        </p:nvSpPr>
        <p:spPr bwMode="auto">
          <a:xfrm>
            <a:off x="3727450" y="2822575"/>
            <a:ext cx="0" cy="881063"/>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42" name="Rectangle 447"/>
          <p:cNvSpPr>
            <a:spLocks noChangeArrowheads="1"/>
          </p:cNvSpPr>
          <p:nvPr/>
        </p:nvSpPr>
        <p:spPr bwMode="auto">
          <a:xfrm>
            <a:off x="2806700" y="2824163"/>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defRPr/>
            </a:pPr>
            <a:endParaRPr lang="en-US" sz="2400" b="1">
              <a:latin typeface="+mn-lt"/>
            </a:endParaRPr>
          </a:p>
        </p:txBody>
      </p:sp>
      <p:sp>
        <p:nvSpPr>
          <p:cNvPr id="43" name="Text Box 449"/>
          <p:cNvSpPr txBox="1">
            <a:spLocks noChangeArrowheads="1"/>
          </p:cNvSpPr>
          <p:nvPr/>
        </p:nvSpPr>
        <p:spPr bwMode="auto">
          <a:xfrm>
            <a:off x="2549525" y="1914525"/>
            <a:ext cx="1281113" cy="792163"/>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400" b="1">
                <a:solidFill>
                  <a:schemeClr val="tx2"/>
                </a:solidFill>
                <a:latin typeface="Arial Black" pitchFamily="34" charset="0"/>
                <a:ea typeface="宋体" pitchFamily="2" charset="-122"/>
              </a:rPr>
              <a:t>L2 PT</a:t>
            </a:r>
          </a:p>
          <a:p>
            <a:pPr algn="ctr">
              <a:lnSpc>
                <a:spcPct val="90000"/>
              </a:lnSpc>
              <a:spcBef>
                <a:spcPct val="30000"/>
              </a:spcBef>
            </a:pPr>
            <a:r>
              <a:rPr lang="en-US" altLang="zh-CN" sz="1400" b="1">
                <a:solidFill>
                  <a:schemeClr val="tx2"/>
                </a:solidFill>
                <a:latin typeface="Arial Black" pitchFamily="34" charset="0"/>
                <a:ea typeface="宋体" pitchFamily="2" charset="-122"/>
              </a:rPr>
              <a:t>Page upper</a:t>
            </a:r>
          </a:p>
          <a:p>
            <a:pPr algn="ctr">
              <a:lnSpc>
                <a:spcPct val="90000"/>
              </a:lnSpc>
              <a:spcBef>
                <a:spcPct val="30000"/>
              </a:spcBef>
            </a:pPr>
            <a:r>
              <a:rPr lang="en-US" altLang="zh-CN" sz="1400" b="1">
                <a:solidFill>
                  <a:schemeClr val="tx2"/>
                </a:solidFill>
                <a:latin typeface="Arial Black" pitchFamily="34" charset="0"/>
                <a:ea typeface="宋体" pitchFamily="2" charset="-122"/>
              </a:rPr>
              <a:t>directory</a:t>
            </a:r>
          </a:p>
        </p:txBody>
      </p:sp>
      <p:sp>
        <p:nvSpPr>
          <p:cNvPr id="44" name="Rectangle 450"/>
          <p:cNvSpPr>
            <a:spLocks noChangeArrowheads="1"/>
          </p:cNvSpPr>
          <p:nvPr/>
        </p:nvSpPr>
        <p:spPr bwMode="auto">
          <a:xfrm>
            <a:off x="2809875" y="3586163"/>
            <a:ext cx="758825" cy="228600"/>
          </a:xfrm>
          <a:prstGeom prst="rect">
            <a:avLst/>
          </a:prstGeom>
          <a:solidFill>
            <a:srgbClr val="DBF2DA"/>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L2 PTE</a:t>
            </a:r>
          </a:p>
        </p:txBody>
      </p:sp>
      <p:sp>
        <p:nvSpPr>
          <p:cNvPr id="45" name="Line 451"/>
          <p:cNvSpPr>
            <a:spLocks noChangeShapeType="1"/>
          </p:cNvSpPr>
          <p:nvPr/>
        </p:nvSpPr>
        <p:spPr bwMode="auto">
          <a:xfrm>
            <a:off x="2549525" y="1541463"/>
            <a:ext cx="0" cy="2147887"/>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46" name="Line 452"/>
          <p:cNvSpPr>
            <a:spLocks noChangeShapeType="1"/>
          </p:cNvSpPr>
          <p:nvPr/>
        </p:nvSpPr>
        <p:spPr bwMode="auto">
          <a:xfrm>
            <a:off x="2549525" y="3700463"/>
            <a:ext cx="257175" cy="0"/>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2400" b="1">
              <a:latin typeface="+mn-lt"/>
            </a:endParaRPr>
          </a:p>
        </p:txBody>
      </p:sp>
      <p:sp>
        <p:nvSpPr>
          <p:cNvPr id="47" name="Line 456"/>
          <p:cNvSpPr>
            <a:spLocks noChangeShapeType="1"/>
          </p:cNvSpPr>
          <p:nvPr/>
        </p:nvSpPr>
        <p:spPr bwMode="auto">
          <a:xfrm>
            <a:off x="2270125" y="3700463"/>
            <a:ext cx="179388" cy="0"/>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48" name="Rectangle 459"/>
          <p:cNvSpPr>
            <a:spLocks noChangeArrowheads="1"/>
          </p:cNvSpPr>
          <p:nvPr/>
        </p:nvSpPr>
        <p:spPr bwMode="auto">
          <a:xfrm>
            <a:off x="1530350" y="2824163"/>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defRPr/>
            </a:pPr>
            <a:endParaRPr lang="en-US" sz="2400" b="1">
              <a:latin typeface="+mn-lt"/>
            </a:endParaRPr>
          </a:p>
        </p:txBody>
      </p:sp>
      <p:sp>
        <p:nvSpPr>
          <p:cNvPr id="49" name="Text Box 461"/>
          <p:cNvSpPr txBox="1">
            <a:spLocks noChangeArrowheads="1"/>
          </p:cNvSpPr>
          <p:nvPr/>
        </p:nvSpPr>
        <p:spPr bwMode="auto">
          <a:xfrm>
            <a:off x="1249363" y="1900238"/>
            <a:ext cx="1319212" cy="792162"/>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400" b="1">
                <a:solidFill>
                  <a:schemeClr val="tx2"/>
                </a:solidFill>
                <a:latin typeface="Arial Black" pitchFamily="34" charset="0"/>
                <a:ea typeface="宋体" pitchFamily="2" charset="-122"/>
              </a:rPr>
              <a:t>L1 PT</a:t>
            </a:r>
          </a:p>
          <a:p>
            <a:pPr algn="ctr">
              <a:lnSpc>
                <a:spcPct val="90000"/>
              </a:lnSpc>
              <a:spcBef>
                <a:spcPct val="30000"/>
              </a:spcBef>
            </a:pPr>
            <a:r>
              <a:rPr lang="en-US" altLang="zh-CN" sz="1400" b="1">
                <a:solidFill>
                  <a:schemeClr val="tx2"/>
                </a:solidFill>
                <a:latin typeface="Arial Black" pitchFamily="34" charset="0"/>
                <a:ea typeface="宋体" pitchFamily="2" charset="-122"/>
              </a:rPr>
              <a:t>Page global</a:t>
            </a:r>
          </a:p>
          <a:p>
            <a:pPr algn="ctr">
              <a:lnSpc>
                <a:spcPct val="90000"/>
              </a:lnSpc>
              <a:spcBef>
                <a:spcPct val="30000"/>
              </a:spcBef>
            </a:pPr>
            <a:r>
              <a:rPr lang="en-US" altLang="zh-CN" sz="1400" b="1">
                <a:solidFill>
                  <a:schemeClr val="tx2"/>
                </a:solidFill>
                <a:latin typeface="Arial Black" pitchFamily="34" charset="0"/>
                <a:ea typeface="宋体" pitchFamily="2" charset="-122"/>
              </a:rPr>
              <a:t>directory</a:t>
            </a:r>
          </a:p>
        </p:txBody>
      </p:sp>
      <p:sp>
        <p:nvSpPr>
          <p:cNvPr id="50" name="Rectangle 462"/>
          <p:cNvSpPr>
            <a:spLocks noChangeArrowheads="1"/>
          </p:cNvSpPr>
          <p:nvPr/>
        </p:nvSpPr>
        <p:spPr bwMode="auto">
          <a:xfrm>
            <a:off x="1533525" y="3586163"/>
            <a:ext cx="758825" cy="2286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L1 PTE</a:t>
            </a:r>
          </a:p>
        </p:txBody>
      </p:sp>
      <p:sp>
        <p:nvSpPr>
          <p:cNvPr id="51" name="Line 463"/>
          <p:cNvSpPr>
            <a:spLocks noChangeShapeType="1"/>
          </p:cNvSpPr>
          <p:nvPr/>
        </p:nvSpPr>
        <p:spPr bwMode="auto">
          <a:xfrm flipH="1">
            <a:off x="1260475" y="1541463"/>
            <a:ext cx="12700" cy="2147887"/>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52" name="Line 464"/>
          <p:cNvSpPr>
            <a:spLocks noChangeShapeType="1"/>
          </p:cNvSpPr>
          <p:nvPr/>
        </p:nvSpPr>
        <p:spPr bwMode="auto">
          <a:xfrm>
            <a:off x="1273175" y="3694113"/>
            <a:ext cx="257175" cy="0"/>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2400" b="1">
              <a:latin typeface="+mn-lt"/>
            </a:endParaRPr>
          </a:p>
        </p:txBody>
      </p:sp>
      <p:sp>
        <p:nvSpPr>
          <p:cNvPr id="53" name="Text Box 465"/>
          <p:cNvSpPr txBox="1">
            <a:spLocks noChangeAspect="1" noChangeArrowheads="1"/>
          </p:cNvSpPr>
          <p:nvPr/>
        </p:nvSpPr>
        <p:spPr bwMode="auto">
          <a:xfrm>
            <a:off x="4138613" y="985838"/>
            <a:ext cx="300037" cy="280987"/>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400" b="1">
                <a:solidFill>
                  <a:schemeClr val="tx2"/>
                </a:solidFill>
                <a:latin typeface="Arial Black" pitchFamily="34" charset="0"/>
                <a:ea typeface="宋体" pitchFamily="2" charset="-122"/>
              </a:rPr>
              <a:t>9</a:t>
            </a:r>
          </a:p>
        </p:txBody>
      </p:sp>
      <p:sp>
        <p:nvSpPr>
          <p:cNvPr id="54" name="Text Box 466"/>
          <p:cNvSpPr txBox="1">
            <a:spLocks noChangeAspect="1" noChangeArrowheads="1"/>
          </p:cNvSpPr>
          <p:nvPr/>
        </p:nvSpPr>
        <p:spPr bwMode="auto">
          <a:xfrm>
            <a:off x="1549400" y="985838"/>
            <a:ext cx="300038" cy="280987"/>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400" b="1">
                <a:solidFill>
                  <a:schemeClr val="tx2"/>
                </a:solidFill>
                <a:latin typeface="Arial Black" pitchFamily="34" charset="0"/>
                <a:ea typeface="宋体" pitchFamily="2" charset="-122"/>
              </a:rPr>
              <a:t>9</a:t>
            </a:r>
          </a:p>
        </p:txBody>
      </p:sp>
      <p:sp>
        <p:nvSpPr>
          <p:cNvPr id="55" name="Line 467"/>
          <p:cNvSpPr>
            <a:spLocks noChangeShapeType="1"/>
          </p:cNvSpPr>
          <p:nvPr/>
        </p:nvSpPr>
        <p:spPr bwMode="auto">
          <a:xfrm flipV="1">
            <a:off x="695325" y="2840038"/>
            <a:ext cx="822325" cy="0"/>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2400" b="1">
              <a:latin typeface="+mn-lt"/>
            </a:endParaRPr>
          </a:p>
        </p:txBody>
      </p:sp>
      <p:sp>
        <p:nvSpPr>
          <p:cNvPr id="56" name="Text Box 471"/>
          <p:cNvSpPr txBox="1">
            <a:spLocks noChangeAspect="1" noChangeArrowheads="1"/>
          </p:cNvSpPr>
          <p:nvPr/>
        </p:nvSpPr>
        <p:spPr bwMode="auto">
          <a:xfrm>
            <a:off x="914400" y="2571750"/>
            <a:ext cx="384175" cy="25400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200" b="1">
                <a:solidFill>
                  <a:schemeClr val="tx2"/>
                </a:solidFill>
                <a:latin typeface="Arial Black" pitchFamily="34" charset="0"/>
                <a:ea typeface="宋体" pitchFamily="2" charset="-122"/>
              </a:rPr>
              <a:t>40</a:t>
            </a:r>
          </a:p>
        </p:txBody>
      </p:sp>
      <p:sp>
        <p:nvSpPr>
          <p:cNvPr id="57" name="Text Box 473"/>
          <p:cNvSpPr txBox="1">
            <a:spLocks noChangeArrowheads="1"/>
          </p:cNvSpPr>
          <p:nvPr/>
        </p:nvSpPr>
        <p:spPr bwMode="auto">
          <a:xfrm>
            <a:off x="1022350" y="2730500"/>
            <a:ext cx="249238" cy="274638"/>
          </a:xfrm>
          <a:prstGeom prst="rect">
            <a:avLst/>
          </a:prstGeom>
          <a:noFill/>
          <a:ln w="12700">
            <a:noFill/>
            <a:miter lim="800000"/>
            <a:headEnd/>
            <a:tailEnd/>
          </a:ln>
          <a:effectLst/>
        </p:spPr>
        <p:txBody>
          <a:bodyPr wrap="none">
            <a:spAutoFit/>
          </a:bodyPr>
          <a:lstStyle/>
          <a:p>
            <a:pPr algn="ctr">
              <a:defRPr/>
            </a:pPr>
            <a:r>
              <a:rPr lang="en-US" sz="1200" b="1">
                <a:latin typeface="+mn-lt"/>
              </a:rPr>
              <a:t>/</a:t>
            </a:r>
          </a:p>
        </p:txBody>
      </p:sp>
      <p:sp>
        <p:nvSpPr>
          <p:cNvPr id="58" name="Line 457"/>
          <p:cNvSpPr>
            <a:spLocks noChangeShapeType="1"/>
          </p:cNvSpPr>
          <p:nvPr/>
        </p:nvSpPr>
        <p:spPr bwMode="auto">
          <a:xfrm>
            <a:off x="2449513" y="2822575"/>
            <a:ext cx="0" cy="877888"/>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59" name="Line 458"/>
          <p:cNvSpPr>
            <a:spLocks noChangeShapeType="1"/>
          </p:cNvSpPr>
          <p:nvPr/>
        </p:nvSpPr>
        <p:spPr bwMode="auto">
          <a:xfrm>
            <a:off x="2459038" y="2824163"/>
            <a:ext cx="344487" cy="4762"/>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2400" b="1">
              <a:latin typeface="+mn-lt"/>
            </a:endParaRPr>
          </a:p>
        </p:txBody>
      </p:sp>
      <p:sp>
        <p:nvSpPr>
          <p:cNvPr id="60" name="Text Box 476"/>
          <p:cNvSpPr txBox="1">
            <a:spLocks noChangeAspect="1" noChangeArrowheads="1"/>
          </p:cNvSpPr>
          <p:nvPr/>
        </p:nvSpPr>
        <p:spPr bwMode="auto">
          <a:xfrm>
            <a:off x="2443163" y="2592388"/>
            <a:ext cx="384175" cy="25400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200" b="1">
                <a:solidFill>
                  <a:schemeClr val="tx2"/>
                </a:solidFill>
                <a:latin typeface="Arial Black" pitchFamily="34" charset="0"/>
                <a:ea typeface="宋体" pitchFamily="2" charset="-122"/>
              </a:rPr>
              <a:t>40</a:t>
            </a:r>
          </a:p>
        </p:txBody>
      </p:sp>
      <p:sp>
        <p:nvSpPr>
          <p:cNvPr id="61" name="Text Box 477"/>
          <p:cNvSpPr txBox="1">
            <a:spLocks noChangeArrowheads="1"/>
          </p:cNvSpPr>
          <p:nvPr/>
        </p:nvSpPr>
        <p:spPr bwMode="auto">
          <a:xfrm>
            <a:off x="2532063" y="2693988"/>
            <a:ext cx="249237" cy="274637"/>
          </a:xfrm>
          <a:prstGeom prst="rect">
            <a:avLst/>
          </a:prstGeom>
          <a:noFill/>
          <a:ln w="12700">
            <a:noFill/>
            <a:miter lim="800000"/>
            <a:headEnd/>
            <a:tailEnd/>
          </a:ln>
          <a:effectLst/>
        </p:spPr>
        <p:txBody>
          <a:bodyPr wrap="none">
            <a:spAutoFit/>
          </a:bodyPr>
          <a:lstStyle/>
          <a:p>
            <a:pPr algn="ctr">
              <a:defRPr/>
            </a:pPr>
            <a:r>
              <a:rPr lang="en-US" sz="1200" b="1">
                <a:latin typeface="+mn-lt"/>
              </a:rPr>
              <a:t>/</a:t>
            </a:r>
          </a:p>
        </p:txBody>
      </p:sp>
      <p:sp>
        <p:nvSpPr>
          <p:cNvPr id="62" name="Line 446"/>
          <p:cNvSpPr>
            <a:spLocks noChangeShapeType="1"/>
          </p:cNvSpPr>
          <p:nvPr/>
        </p:nvSpPr>
        <p:spPr bwMode="auto">
          <a:xfrm>
            <a:off x="3725863" y="2822575"/>
            <a:ext cx="392112" cy="12700"/>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2400" b="1">
              <a:latin typeface="+mn-lt"/>
            </a:endParaRPr>
          </a:p>
        </p:txBody>
      </p:sp>
      <p:sp>
        <p:nvSpPr>
          <p:cNvPr id="63" name="Text Box 479"/>
          <p:cNvSpPr txBox="1">
            <a:spLocks noChangeAspect="1" noChangeArrowheads="1"/>
          </p:cNvSpPr>
          <p:nvPr/>
        </p:nvSpPr>
        <p:spPr bwMode="auto">
          <a:xfrm>
            <a:off x="3763963" y="2611438"/>
            <a:ext cx="384175" cy="25400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200" b="1">
                <a:solidFill>
                  <a:schemeClr val="tx2"/>
                </a:solidFill>
                <a:latin typeface="Arial Black" pitchFamily="34" charset="0"/>
                <a:ea typeface="宋体" pitchFamily="2" charset="-122"/>
              </a:rPr>
              <a:t>40</a:t>
            </a:r>
          </a:p>
        </p:txBody>
      </p:sp>
      <p:sp>
        <p:nvSpPr>
          <p:cNvPr id="64" name="Text Box 480"/>
          <p:cNvSpPr txBox="1">
            <a:spLocks noChangeArrowheads="1"/>
          </p:cNvSpPr>
          <p:nvPr/>
        </p:nvSpPr>
        <p:spPr bwMode="auto">
          <a:xfrm>
            <a:off x="3840163" y="2713038"/>
            <a:ext cx="249237" cy="274637"/>
          </a:xfrm>
          <a:prstGeom prst="rect">
            <a:avLst/>
          </a:prstGeom>
          <a:noFill/>
          <a:ln w="12700">
            <a:noFill/>
            <a:miter lim="800000"/>
            <a:headEnd/>
            <a:tailEnd/>
          </a:ln>
          <a:effectLst/>
        </p:spPr>
        <p:txBody>
          <a:bodyPr wrap="none">
            <a:spAutoFit/>
          </a:bodyPr>
          <a:lstStyle/>
          <a:p>
            <a:pPr algn="ctr">
              <a:defRPr/>
            </a:pPr>
            <a:r>
              <a:rPr lang="en-US" sz="1200" b="1">
                <a:latin typeface="+mn-lt"/>
              </a:rPr>
              <a:t>/</a:t>
            </a:r>
          </a:p>
        </p:txBody>
      </p:sp>
      <p:sp>
        <p:nvSpPr>
          <p:cNvPr id="65" name="Text Box 482"/>
          <p:cNvSpPr txBox="1">
            <a:spLocks noChangeAspect="1" noChangeArrowheads="1"/>
          </p:cNvSpPr>
          <p:nvPr/>
        </p:nvSpPr>
        <p:spPr bwMode="auto">
          <a:xfrm>
            <a:off x="5038725" y="2587625"/>
            <a:ext cx="384175" cy="25400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200" b="1">
                <a:solidFill>
                  <a:schemeClr val="tx2"/>
                </a:solidFill>
                <a:latin typeface="Arial Black" pitchFamily="34" charset="0"/>
                <a:ea typeface="宋体" pitchFamily="2" charset="-122"/>
              </a:rPr>
              <a:t>40</a:t>
            </a:r>
          </a:p>
        </p:txBody>
      </p:sp>
      <p:sp>
        <p:nvSpPr>
          <p:cNvPr id="66" name="Text Box 483"/>
          <p:cNvSpPr txBox="1">
            <a:spLocks noChangeArrowheads="1"/>
          </p:cNvSpPr>
          <p:nvPr/>
        </p:nvSpPr>
        <p:spPr bwMode="auto">
          <a:xfrm>
            <a:off x="5127625" y="2689225"/>
            <a:ext cx="249238" cy="274638"/>
          </a:xfrm>
          <a:prstGeom prst="rect">
            <a:avLst/>
          </a:prstGeom>
          <a:noFill/>
          <a:ln w="12700">
            <a:noFill/>
            <a:miter lim="800000"/>
            <a:headEnd/>
            <a:tailEnd/>
          </a:ln>
          <a:effectLst/>
        </p:spPr>
        <p:txBody>
          <a:bodyPr wrap="none">
            <a:spAutoFit/>
          </a:bodyPr>
          <a:lstStyle/>
          <a:p>
            <a:pPr algn="ctr">
              <a:defRPr/>
            </a:pPr>
            <a:r>
              <a:rPr lang="en-US" sz="1200" b="1">
                <a:latin typeface="+mn-lt"/>
              </a:rPr>
              <a:t>/</a:t>
            </a:r>
          </a:p>
        </p:txBody>
      </p:sp>
      <p:sp>
        <p:nvSpPr>
          <p:cNvPr id="67" name="Text Box 485"/>
          <p:cNvSpPr txBox="1">
            <a:spLocks noChangeAspect="1" noChangeArrowheads="1"/>
          </p:cNvSpPr>
          <p:nvPr/>
        </p:nvSpPr>
        <p:spPr bwMode="auto">
          <a:xfrm>
            <a:off x="5184775" y="5292725"/>
            <a:ext cx="384175" cy="25400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200" b="1">
                <a:solidFill>
                  <a:schemeClr val="tx2"/>
                </a:solidFill>
                <a:latin typeface="Arial Black" pitchFamily="34" charset="0"/>
                <a:ea typeface="宋体" pitchFamily="2" charset="-122"/>
              </a:rPr>
              <a:t>40</a:t>
            </a:r>
          </a:p>
        </p:txBody>
      </p:sp>
      <p:sp>
        <p:nvSpPr>
          <p:cNvPr id="68" name="Text Box 486"/>
          <p:cNvSpPr txBox="1">
            <a:spLocks noChangeArrowheads="1"/>
          </p:cNvSpPr>
          <p:nvPr/>
        </p:nvSpPr>
        <p:spPr bwMode="auto">
          <a:xfrm>
            <a:off x="5273675" y="5367338"/>
            <a:ext cx="249238" cy="274637"/>
          </a:xfrm>
          <a:prstGeom prst="rect">
            <a:avLst/>
          </a:prstGeom>
          <a:noFill/>
          <a:ln w="12700">
            <a:noFill/>
            <a:miter lim="800000"/>
            <a:headEnd/>
            <a:tailEnd/>
          </a:ln>
          <a:effectLst/>
        </p:spPr>
        <p:txBody>
          <a:bodyPr wrap="none">
            <a:spAutoFit/>
          </a:bodyPr>
          <a:lstStyle/>
          <a:p>
            <a:pPr algn="ctr">
              <a:defRPr/>
            </a:pPr>
            <a:r>
              <a:rPr lang="en-US" sz="1200" b="1">
                <a:latin typeface="+mn-lt"/>
              </a:rPr>
              <a:t>/</a:t>
            </a:r>
          </a:p>
        </p:txBody>
      </p:sp>
      <p:sp>
        <p:nvSpPr>
          <p:cNvPr id="69" name="Text Box 488"/>
          <p:cNvSpPr txBox="1">
            <a:spLocks noChangeAspect="1" noChangeArrowheads="1"/>
          </p:cNvSpPr>
          <p:nvPr/>
        </p:nvSpPr>
        <p:spPr bwMode="auto">
          <a:xfrm>
            <a:off x="7367588" y="2921000"/>
            <a:ext cx="936625" cy="254000"/>
          </a:xfrm>
          <a:prstGeom prst="rect">
            <a:avLst/>
          </a:prstGeom>
          <a:noFill/>
          <a:ln w="9525">
            <a:noFill/>
            <a:miter lim="800000"/>
            <a:headEnd/>
            <a:tailEnd/>
          </a:ln>
        </p:spPr>
        <p:txBody>
          <a:bodyPr lIns="90487" tIns="44450" rIns="90487" bIns="44450">
            <a:spAutoFit/>
          </a:bodyPr>
          <a:lstStyle/>
          <a:p>
            <a:pPr algn="ctr">
              <a:lnSpc>
                <a:spcPct val="90000"/>
              </a:lnSpc>
              <a:spcBef>
                <a:spcPct val="30000"/>
              </a:spcBef>
            </a:pPr>
            <a:r>
              <a:rPr lang="en-US" altLang="zh-CN" sz="1200" b="1">
                <a:solidFill>
                  <a:schemeClr val="tx2"/>
                </a:solidFill>
                <a:latin typeface="Arial Black" pitchFamily="34" charset="0"/>
                <a:ea typeface="宋体" pitchFamily="2" charset="-122"/>
              </a:rPr>
              <a:t>12</a:t>
            </a:r>
          </a:p>
        </p:txBody>
      </p:sp>
      <p:sp>
        <p:nvSpPr>
          <p:cNvPr id="70" name="Text Box 489"/>
          <p:cNvSpPr txBox="1">
            <a:spLocks noChangeArrowheads="1"/>
          </p:cNvSpPr>
          <p:nvPr/>
        </p:nvSpPr>
        <p:spPr bwMode="auto">
          <a:xfrm>
            <a:off x="7518400" y="2874963"/>
            <a:ext cx="280988" cy="336550"/>
          </a:xfrm>
          <a:prstGeom prst="rect">
            <a:avLst/>
          </a:prstGeom>
          <a:noFill/>
          <a:ln w="12700">
            <a:noFill/>
            <a:miter lim="800000"/>
            <a:headEnd/>
            <a:tailEnd/>
          </a:ln>
          <a:effectLst/>
        </p:spPr>
        <p:txBody>
          <a:bodyPr wrap="none">
            <a:spAutoFit/>
          </a:bodyPr>
          <a:lstStyle/>
          <a:p>
            <a:pPr algn="ctr"/>
            <a:r>
              <a:rPr lang="en-US" altLang="zh-CN" b="1">
                <a:latin typeface="微软雅黑" pitchFamily="34" charset="-122"/>
                <a:ea typeface="微软雅黑" pitchFamily="34" charset="-122"/>
              </a:rPr>
              <a:t>/</a:t>
            </a:r>
          </a:p>
        </p:txBody>
      </p:sp>
      <p:sp>
        <p:nvSpPr>
          <p:cNvPr id="79" name="Text Box 505"/>
          <p:cNvSpPr txBox="1">
            <a:spLocks noChangeArrowheads="1"/>
          </p:cNvSpPr>
          <p:nvPr/>
        </p:nvSpPr>
        <p:spPr bwMode="auto">
          <a:xfrm>
            <a:off x="1419225" y="4422775"/>
            <a:ext cx="1136650" cy="730250"/>
          </a:xfrm>
          <a:prstGeom prst="rect">
            <a:avLst/>
          </a:prstGeom>
          <a:noFill/>
          <a:ln w="12700">
            <a:noFill/>
            <a:miter lim="800000"/>
            <a:headEnd/>
            <a:tailEnd/>
          </a:ln>
          <a:effectLst/>
        </p:spPr>
        <p:txBody>
          <a:bodyPr>
            <a:spAutoFit/>
          </a:bodyPr>
          <a:lstStyle/>
          <a:p>
            <a:pPr marL="457200" indent="-457200"/>
            <a:r>
              <a:rPr lang="en-US" altLang="zh-CN" sz="1400" b="1">
                <a:latin typeface="Arial Black" pitchFamily="34" charset="0"/>
                <a:ea typeface="宋体" pitchFamily="2" charset="-122"/>
              </a:rPr>
              <a:t>512 GB </a:t>
            </a:r>
          </a:p>
          <a:p>
            <a:pPr marL="457200" indent="-457200"/>
            <a:r>
              <a:rPr lang="en-US" altLang="zh-CN" sz="1400" b="1">
                <a:latin typeface="Arial Black" pitchFamily="34" charset="0"/>
                <a:ea typeface="宋体" pitchFamily="2" charset="-122"/>
              </a:rPr>
              <a:t>region </a:t>
            </a:r>
          </a:p>
          <a:p>
            <a:pPr marL="457200" indent="-457200"/>
            <a:r>
              <a:rPr lang="en-US" altLang="zh-CN" sz="1400" b="1">
                <a:latin typeface="Arial Black" pitchFamily="34" charset="0"/>
                <a:ea typeface="宋体" pitchFamily="2" charset="-122"/>
              </a:rPr>
              <a:t>per entry</a:t>
            </a:r>
          </a:p>
        </p:txBody>
      </p:sp>
      <p:sp>
        <p:nvSpPr>
          <p:cNvPr id="80" name="Text Box 507"/>
          <p:cNvSpPr txBox="1">
            <a:spLocks noChangeArrowheads="1"/>
          </p:cNvSpPr>
          <p:nvPr/>
        </p:nvSpPr>
        <p:spPr bwMode="auto">
          <a:xfrm>
            <a:off x="2849563" y="4422775"/>
            <a:ext cx="1208087" cy="730250"/>
          </a:xfrm>
          <a:prstGeom prst="rect">
            <a:avLst/>
          </a:prstGeom>
          <a:noFill/>
          <a:ln w="12700">
            <a:noFill/>
            <a:miter lim="800000"/>
            <a:headEnd/>
            <a:tailEnd/>
          </a:ln>
          <a:effectLst/>
        </p:spPr>
        <p:txBody>
          <a:bodyPr>
            <a:spAutoFit/>
          </a:bodyPr>
          <a:lstStyle/>
          <a:p>
            <a:pPr marL="457200" indent="-457200"/>
            <a:r>
              <a:rPr lang="en-US" altLang="zh-CN" sz="1400" b="1">
                <a:latin typeface="Arial Black" pitchFamily="34" charset="0"/>
                <a:ea typeface="宋体" pitchFamily="2" charset="-122"/>
              </a:rPr>
              <a:t>1 GB </a:t>
            </a:r>
          </a:p>
          <a:p>
            <a:pPr marL="457200" indent="-457200"/>
            <a:r>
              <a:rPr lang="en-US" altLang="zh-CN" sz="1400" b="1">
                <a:latin typeface="Arial Black" pitchFamily="34" charset="0"/>
                <a:ea typeface="宋体" pitchFamily="2" charset="-122"/>
              </a:rPr>
              <a:t>region </a:t>
            </a:r>
          </a:p>
          <a:p>
            <a:pPr marL="457200" indent="-457200"/>
            <a:r>
              <a:rPr lang="en-US" altLang="zh-CN" sz="1400" b="1">
                <a:latin typeface="Arial Black" pitchFamily="34" charset="0"/>
                <a:ea typeface="宋体" pitchFamily="2" charset="-122"/>
              </a:rPr>
              <a:t>per entry</a:t>
            </a:r>
          </a:p>
        </p:txBody>
      </p:sp>
      <p:sp>
        <p:nvSpPr>
          <p:cNvPr id="81" name="Text Box 508"/>
          <p:cNvSpPr txBox="1">
            <a:spLocks noChangeArrowheads="1"/>
          </p:cNvSpPr>
          <p:nvPr/>
        </p:nvSpPr>
        <p:spPr bwMode="auto">
          <a:xfrm>
            <a:off x="4071938" y="4449763"/>
            <a:ext cx="1250950" cy="730250"/>
          </a:xfrm>
          <a:prstGeom prst="rect">
            <a:avLst/>
          </a:prstGeom>
          <a:noFill/>
          <a:ln w="12700">
            <a:noFill/>
            <a:miter lim="800000"/>
            <a:headEnd/>
            <a:tailEnd/>
          </a:ln>
          <a:effectLst/>
        </p:spPr>
        <p:txBody>
          <a:bodyPr>
            <a:spAutoFit/>
          </a:bodyPr>
          <a:lstStyle/>
          <a:p>
            <a:pPr marL="457200" indent="-457200"/>
            <a:r>
              <a:rPr lang="en-US" altLang="zh-CN" sz="1400" b="1">
                <a:latin typeface="Arial Black" pitchFamily="34" charset="0"/>
                <a:ea typeface="宋体" pitchFamily="2" charset="-122"/>
              </a:rPr>
              <a:t>2 MB </a:t>
            </a:r>
          </a:p>
          <a:p>
            <a:pPr marL="457200" indent="-457200"/>
            <a:r>
              <a:rPr lang="en-US" altLang="zh-CN" sz="1400" b="1">
                <a:latin typeface="Arial Black" pitchFamily="34" charset="0"/>
                <a:ea typeface="宋体" pitchFamily="2" charset="-122"/>
              </a:rPr>
              <a:t>region</a:t>
            </a:r>
            <a:r>
              <a:rPr lang="en-US" altLang="zh-CN" sz="1400" b="1" i="1">
                <a:latin typeface="Calibri" pitchFamily="34" charset="0"/>
                <a:ea typeface="宋体" pitchFamily="2" charset="-122"/>
              </a:rPr>
              <a:t> </a:t>
            </a:r>
          </a:p>
          <a:p>
            <a:pPr marL="457200" indent="-457200"/>
            <a:r>
              <a:rPr lang="en-US" altLang="zh-CN" sz="1400" b="1">
                <a:latin typeface="Arial Black" pitchFamily="34" charset="0"/>
                <a:ea typeface="宋体" pitchFamily="2" charset="-122"/>
              </a:rPr>
              <a:t>per</a:t>
            </a:r>
            <a:r>
              <a:rPr lang="en-US" altLang="zh-CN" sz="1400" b="1" i="1">
                <a:latin typeface="Calibri" pitchFamily="34" charset="0"/>
                <a:ea typeface="宋体" pitchFamily="2" charset="-122"/>
              </a:rPr>
              <a:t> </a:t>
            </a:r>
            <a:r>
              <a:rPr lang="en-US" altLang="zh-CN" sz="1400" b="1">
                <a:latin typeface="Arial Black" pitchFamily="34" charset="0"/>
                <a:ea typeface="宋体" pitchFamily="2" charset="-122"/>
              </a:rPr>
              <a:t>entry</a:t>
            </a:r>
          </a:p>
        </p:txBody>
      </p:sp>
      <p:sp>
        <p:nvSpPr>
          <p:cNvPr id="82" name="Text Box 509"/>
          <p:cNvSpPr txBox="1">
            <a:spLocks noChangeArrowheads="1"/>
          </p:cNvSpPr>
          <p:nvPr/>
        </p:nvSpPr>
        <p:spPr bwMode="auto">
          <a:xfrm>
            <a:off x="5407025" y="4422775"/>
            <a:ext cx="1120775" cy="730250"/>
          </a:xfrm>
          <a:prstGeom prst="rect">
            <a:avLst/>
          </a:prstGeom>
          <a:noFill/>
          <a:ln w="12700">
            <a:noFill/>
            <a:miter lim="800000"/>
            <a:headEnd/>
            <a:tailEnd/>
          </a:ln>
          <a:effectLst/>
        </p:spPr>
        <p:txBody>
          <a:bodyPr>
            <a:spAutoFit/>
          </a:bodyPr>
          <a:lstStyle/>
          <a:p>
            <a:pPr marL="457200" indent="-457200"/>
            <a:r>
              <a:rPr lang="en-US" altLang="zh-CN" sz="1400" b="1">
                <a:latin typeface="Arial Black" pitchFamily="34" charset="0"/>
                <a:ea typeface="宋体" pitchFamily="2" charset="-122"/>
              </a:rPr>
              <a:t>4 KB</a:t>
            </a:r>
          </a:p>
          <a:p>
            <a:pPr marL="457200" indent="-457200"/>
            <a:r>
              <a:rPr lang="en-US" altLang="zh-CN" sz="1400" b="1">
                <a:latin typeface="Arial Black" pitchFamily="34" charset="0"/>
                <a:ea typeface="宋体" pitchFamily="2" charset="-122"/>
              </a:rPr>
              <a:t>region </a:t>
            </a:r>
          </a:p>
          <a:p>
            <a:pPr marL="457200" indent="-457200"/>
            <a:r>
              <a:rPr lang="en-US" altLang="zh-CN" sz="1400" b="1">
                <a:latin typeface="Arial Black" pitchFamily="34" charset="0"/>
                <a:ea typeface="宋体" pitchFamily="2" charset="-122"/>
              </a:rPr>
              <a:t>per entry</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1"/>
          <p:cNvSpPr>
            <a:spLocks noGrp="1" noChangeArrowheads="1"/>
          </p:cNvSpPr>
          <p:nvPr>
            <p:ph type="title" idx="4294967295"/>
          </p:nvPr>
        </p:nvSpPr>
        <p:spPr>
          <a:xfrm>
            <a:off x="241300" y="114300"/>
            <a:ext cx="8483600" cy="573088"/>
          </a:xfrm>
        </p:spPr>
        <p:txBody>
          <a:bodyPr lIns="91440" tIns="45720" rIns="91440" bIns="45720" anchor="ctr">
            <a:normAutofit fontScale="90000"/>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ea typeface="宋体" pitchFamily="2" charset="-122"/>
              </a:rPr>
              <a:t>Cute Trick for Speeding Up L1 Access</a:t>
            </a:r>
          </a:p>
        </p:txBody>
      </p:sp>
      <p:sp>
        <p:nvSpPr>
          <p:cNvPr id="736259" name="Rectangle 2"/>
          <p:cNvSpPr>
            <a:spLocks noGrp="1" noChangeArrowheads="1"/>
          </p:cNvSpPr>
          <p:nvPr>
            <p:ph type="body" idx="4294967295"/>
          </p:nvPr>
        </p:nvSpPr>
        <p:spPr>
          <a:xfrm>
            <a:off x="322263" y="4083050"/>
            <a:ext cx="8548687" cy="2498725"/>
          </a:xfrm>
        </p:spPr>
        <p:txBody>
          <a:bodyPr lIns="91440" tIns="45720" rIns="91440" bIns="45720">
            <a:normAutofit fontScale="62500" lnSpcReduction="20000"/>
          </a:bodyPr>
          <a:lstStyle/>
          <a:p>
            <a:pPr marL="342900" indent="-3429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a:latin typeface="Arial Black" pitchFamily="34" charset="0"/>
                <a:ea typeface="宋体" pitchFamily="2" charset="-122"/>
              </a:rPr>
              <a:t>Observation</a:t>
            </a:r>
          </a:p>
          <a:p>
            <a:pPr marL="742950" lvl="1" indent="-28575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a:latin typeface="Arial Black" pitchFamily="34" charset="0"/>
                <a:ea typeface="宋体" pitchFamily="2" charset="-122"/>
              </a:rPr>
              <a:t>Bits that determine CI </a:t>
            </a:r>
            <a:r>
              <a:rPr lang="en-GB" altLang="zh-CN">
                <a:solidFill>
                  <a:schemeClr val="accent1"/>
                </a:solidFill>
                <a:latin typeface="Arial Black" pitchFamily="34" charset="0"/>
                <a:ea typeface="宋体" pitchFamily="2" charset="-122"/>
              </a:rPr>
              <a:t>identical</a:t>
            </a:r>
            <a:r>
              <a:rPr lang="en-GB" altLang="zh-CN">
                <a:latin typeface="Arial Black" pitchFamily="34" charset="0"/>
                <a:ea typeface="宋体" pitchFamily="2" charset="-122"/>
              </a:rPr>
              <a:t> in virtual and physical address</a:t>
            </a:r>
          </a:p>
          <a:p>
            <a:pPr marL="742950" lvl="1" indent="-28575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a:latin typeface="Arial Black" pitchFamily="34" charset="0"/>
                <a:ea typeface="宋体" pitchFamily="2" charset="-122"/>
              </a:rPr>
              <a:t>Can </a:t>
            </a:r>
            <a:r>
              <a:rPr lang="en-GB" altLang="zh-CN">
                <a:solidFill>
                  <a:schemeClr val="accent1"/>
                </a:solidFill>
                <a:latin typeface="Arial Black" pitchFamily="34" charset="0"/>
                <a:ea typeface="宋体" pitchFamily="2" charset="-122"/>
              </a:rPr>
              <a:t>index into cache while address translation taking place</a:t>
            </a:r>
          </a:p>
          <a:p>
            <a:pPr marL="742950" lvl="1" indent="-28575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a:solidFill>
                  <a:schemeClr val="accent1"/>
                </a:solidFill>
                <a:latin typeface="Arial Black" pitchFamily="34" charset="0"/>
                <a:ea typeface="宋体" pitchFamily="2" charset="-122"/>
              </a:rPr>
              <a:t>Generally we hit in TLB</a:t>
            </a:r>
            <a:r>
              <a:rPr lang="en-GB" altLang="zh-CN">
                <a:latin typeface="Arial Black" pitchFamily="34" charset="0"/>
                <a:ea typeface="宋体" pitchFamily="2" charset="-122"/>
              </a:rPr>
              <a:t>, so PPN bits (CT bits) available next</a:t>
            </a:r>
          </a:p>
          <a:p>
            <a:pPr marL="742950" lvl="1" indent="-28575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a:latin typeface="Arial Black" pitchFamily="34" charset="0"/>
                <a:ea typeface="宋体" pitchFamily="2" charset="-122"/>
              </a:rPr>
              <a:t>“Virtually indexed, physically tagged”</a:t>
            </a:r>
          </a:p>
          <a:p>
            <a:pPr marL="742950" lvl="1" indent="-28575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a:solidFill>
                  <a:schemeClr val="accent1"/>
                </a:solidFill>
                <a:latin typeface="Arial Black" pitchFamily="34" charset="0"/>
                <a:ea typeface="宋体" pitchFamily="2" charset="-122"/>
              </a:rPr>
              <a:t>Cache carefully sized to make this possible</a:t>
            </a:r>
          </a:p>
        </p:txBody>
      </p:sp>
      <p:grpSp>
        <p:nvGrpSpPr>
          <p:cNvPr id="2" name="Group 47"/>
          <p:cNvGrpSpPr>
            <a:grpSpLocks/>
          </p:cNvGrpSpPr>
          <p:nvPr/>
        </p:nvGrpSpPr>
        <p:grpSpPr bwMode="auto">
          <a:xfrm>
            <a:off x="931863" y="823913"/>
            <a:ext cx="7059612" cy="3297237"/>
            <a:chOff x="807" y="600"/>
            <a:chExt cx="4172" cy="2077"/>
          </a:xfrm>
        </p:grpSpPr>
        <p:sp>
          <p:nvSpPr>
            <p:cNvPr id="736260" name="Text Box 3"/>
            <p:cNvSpPr txBox="1">
              <a:spLocks noChangeArrowheads="1"/>
            </p:cNvSpPr>
            <p:nvPr/>
          </p:nvSpPr>
          <p:spPr bwMode="auto">
            <a:xfrm>
              <a:off x="807" y="1050"/>
              <a:ext cx="798" cy="560"/>
            </a:xfrm>
            <a:prstGeom prst="rect">
              <a:avLst/>
            </a:prstGeom>
            <a:noFill/>
            <a:ln w="9525">
              <a:noFill/>
              <a:round/>
              <a:headEnd/>
              <a:tailEnd/>
            </a:ln>
          </p:spPr>
          <p:txBody>
            <a:bodyPr lIns="90360" tIns="44280" rIns="90360" bIns="44280">
              <a:spAutoFit/>
            </a:bodyPr>
            <a:lstStyle/>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3300"/>
                  </a:solidFill>
                  <a:latin typeface="Arial Black" pitchFamily="34" charset="0"/>
                  <a:ea typeface="msgothic"/>
                  <a:cs typeface="msgothic"/>
                </a:rPr>
                <a:t>Physical </a:t>
              </a:r>
            </a:p>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3300"/>
                  </a:solidFill>
                  <a:latin typeface="Arial Black" pitchFamily="34" charset="0"/>
                  <a:ea typeface="msgothic"/>
                  <a:cs typeface="msgothic"/>
                </a:rPr>
                <a:t>address </a:t>
              </a:r>
            </a:p>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3300"/>
                  </a:solidFill>
                  <a:latin typeface="Arial Black" pitchFamily="34" charset="0"/>
                  <a:ea typeface="msgothic"/>
                  <a:cs typeface="msgothic"/>
                </a:rPr>
                <a:t>(PA)</a:t>
              </a:r>
            </a:p>
          </p:txBody>
        </p:sp>
        <p:sp>
          <p:nvSpPr>
            <p:cNvPr id="736261" name="Rectangle 4"/>
            <p:cNvSpPr>
              <a:spLocks noChangeArrowheads="1"/>
            </p:cNvSpPr>
            <p:nvPr/>
          </p:nvSpPr>
          <p:spPr bwMode="auto">
            <a:xfrm>
              <a:off x="1811" y="1063"/>
              <a:ext cx="672" cy="192"/>
            </a:xfrm>
            <a:prstGeom prst="rect">
              <a:avLst/>
            </a:prstGeom>
            <a:solidFill>
              <a:srgbClr val="D5F1CF"/>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CT</a:t>
              </a:r>
            </a:p>
          </p:txBody>
        </p:sp>
        <p:sp>
          <p:nvSpPr>
            <p:cNvPr id="26629" name="Rectangle 5"/>
            <p:cNvSpPr>
              <a:spLocks noChangeArrowheads="1"/>
            </p:cNvSpPr>
            <p:nvPr/>
          </p:nvSpPr>
          <p:spPr bwMode="auto">
            <a:xfrm>
              <a:off x="2675" y="1063"/>
              <a:ext cx="192" cy="192"/>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CO</a:t>
              </a:r>
            </a:p>
          </p:txBody>
        </p:sp>
        <p:sp>
          <p:nvSpPr>
            <p:cNvPr id="736263" name="Text Box 6"/>
            <p:cNvSpPr txBox="1">
              <a:spLocks noChangeArrowheads="1"/>
            </p:cNvSpPr>
            <p:nvPr/>
          </p:nvSpPr>
          <p:spPr bwMode="auto">
            <a:xfrm>
              <a:off x="2004" y="919"/>
              <a:ext cx="248" cy="174"/>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36</a:t>
              </a:r>
            </a:p>
          </p:txBody>
        </p:sp>
        <p:sp>
          <p:nvSpPr>
            <p:cNvPr id="736264" name="Text Box 7"/>
            <p:cNvSpPr txBox="1">
              <a:spLocks noChangeArrowheads="1"/>
            </p:cNvSpPr>
            <p:nvPr/>
          </p:nvSpPr>
          <p:spPr bwMode="auto">
            <a:xfrm>
              <a:off x="2691" y="919"/>
              <a:ext cx="177" cy="174"/>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6</a:t>
              </a:r>
            </a:p>
          </p:txBody>
        </p:sp>
        <p:sp>
          <p:nvSpPr>
            <p:cNvPr id="26632" name="Rectangle 8"/>
            <p:cNvSpPr>
              <a:spLocks noChangeArrowheads="1"/>
            </p:cNvSpPr>
            <p:nvPr/>
          </p:nvSpPr>
          <p:spPr bwMode="auto">
            <a:xfrm>
              <a:off x="2483" y="1063"/>
              <a:ext cx="192" cy="192"/>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CI</a:t>
              </a:r>
            </a:p>
          </p:txBody>
        </p:sp>
        <p:sp>
          <p:nvSpPr>
            <p:cNvPr id="736266" name="Text Box 9"/>
            <p:cNvSpPr txBox="1">
              <a:spLocks noChangeArrowheads="1"/>
            </p:cNvSpPr>
            <p:nvPr/>
          </p:nvSpPr>
          <p:spPr bwMode="auto">
            <a:xfrm>
              <a:off x="2483" y="919"/>
              <a:ext cx="177" cy="174"/>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6</a:t>
              </a:r>
            </a:p>
          </p:txBody>
        </p:sp>
        <p:sp>
          <p:nvSpPr>
            <p:cNvPr id="736267" name="Text Box 10"/>
            <p:cNvSpPr txBox="1">
              <a:spLocks noChangeArrowheads="1"/>
            </p:cNvSpPr>
            <p:nvPr/>
          </p:nvSpPr>
          <p:spPr bwMode="auto">
            <a:xfrm>
              <a:off x="947" y="1972"/>
              <a:ext cx="676" cy="560"/>
            </a:xfrm>
            <a:prstGeom prst="rect">
              <a:avLst/>
            </a:prstGeom>
            <a:noFill/>
            <a:ln w="9525">
              <a:noFill/>
              <a:round/>
              <a:headEnd/>
              <a:tailEnd/>
            </a:ln>
          </p:spPr>
          <p:txBody>
            <a:bodyPr lIns="90360" tIns="44280" rIns="90360" bIns="44280">
              <a:spAutoFit/>
            </a:bodyPr>
            <a:lstStyle/>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3300"/>
                  </a:solidFill>
                  <a:latin typeface="Arial Black" pitchFamily="34" charset="0"/>
                  <a:ea typeface="msgothic"/>
                  <a:cs typeface="msgothic"/>
                </a:rPr>
                <a:t>Virtual </a:t>
              </a:r>
            </a:p>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3300"/>
                  </a:solidFill>
                  <a:latin typeface="Arial Black" pitchFamily="34" charset="0"/>
                  <a:ea typeface="msgothic"/>
                  <a:cs typeface="msgothic"/>
                </a:rPr>
                <a:t>address </a:t>
              </a:r>
            </a:p>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3300"/>
                  </a:solidFill>
                  <a:latin typeface="Arial Black" pitchFamily="34" charset="0"/>
                  <a:ea typeface="msgothic"/>
                  <a:cs typeface="msgothic"/>
                </a:rPr>
                <a:t>(VA)</a:t>
              </a:r>
            </a:p>
          </p:txBody>
        </p:sp>
        <p:sp>
          <p:nvSpPr>
            <p:cNvPr id="736268" name="Rectangle 11"/>
            <p:cNvSpPr>
              <a:spLocks noChangeArrowheads="1"/>
            </p:cNvSpPr>
            <p:nvPr/>
          </p:nvSpPr>
          <p:spPr bwMode="auto">
            <a:xfrm>
              <a:off x="1811" y="2263"/>
              <a:ext cx="672" cy="192"/>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VPN</a:t>
              </a:r>
            </a:p>
          </p:txBody>
        </p:sp>
        <p:sp>
          <p:nvSpPr>
            <p:cNvPr id="26636" name="Rectangle 12"/>
            <p:cNvSpPr>
              <a:spLocks noChangeArrowheads="1"/>
            </p:cNvSpPr>
            <p:nvPr/>
          </p:nvSpPr>
          <p:spPr bwMode="auto">
            <a:xfrm>
              <a:off x="2483" y="2263"/>
              <a:ext cx="385" cy="192"/>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VPO</a:t>
              </a:r>
            </a:p>
          </p:txBody>
        </p:sp>
        <p:sp>
          <p:nvSpPr>
            <p:cNvPr id="736270" name="Text Box 13"/>
            <p:cNvSpPr txBox="1">
              <a:spLocks noChangeArrowheads="1"/>
            </p:cNvSpPr>
            <p:nvPr/>
          </p:nvSpPr>
          <p:spPr bwMode="auto">
            <a:xfrm>
              <a:off x="2002" y="2503"/>
              <a:ext cx="248" cy="174"/>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36</a:t>
              </a:r>
            </a:p>
          </p:txBody>
        </p:sp>
        <p:sp>
          <p:nvSpPr>
            <p:cNvPr id="736271" name="Text Box 14"/>
            <p:cNvSpPr txBox="1">
              <a:spLocks noChangeArrowheads="1"/>
            </p:cNvSpPr>
            <p:nvPr/>
          </p:nvSpPr>
          <p:spPr bwMode="auto">
            <a:xfrm>
              <a:off x="2481" y="2503"/>
              <a:ext cx="384" cy="174"/>
            </a:xfrm>
            <a:prstGeom prst="rect">
              <a:avLst/>
            </a:prstGeom>
            <a:noFill/>
            <a:ln w="9525">
              <a:noFill/>
              <a:round/>
              <a:headEnd/>
              <a:tailEnd/>
            </a:ln>
          </p:spPr>
          <p:txBody>
            <a:bodyPr lIns="90360" tIns="44280" rIns="90360" bIns="44280">
              <a:spAutoFit/>
            </a:bodyP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12</a:t>
              </a:r>
            </a:p>
          </p:txBody>
        </p:sp>
        <p:sp>
          <p:nvSpPr>
            <p:cNvPr id="26639" name="Rectangle 15"/>
            <p:cNvSpPr>
              <a:spLocks noChangeArrowheads="1"/>
            </p:cNvSpPr>
            <p:nvPr/>
          </p:nvSpPr>
          <p:spPr bwMode="auto">
            <a:xfrm>
              <a:off x="2483" y="1447"/>
              <a:ext cx="385" cy="192"/>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PPO</a:t>
              </a:r>
            </a:p>
          </p:txBody>
        </p:sp>
        <p:sp>
          <p:nvSpPr>
            <p:cNvPr id="736273" name="Rectangle 16"/>
            <p:cNvSpPr>
              <a:spLocks noChangeArrowheads="1"/>
            </p:cNvSpPr>
            <p:nvPr/>
          </p:nvSpPr>
          <p:spPr bwMode="auto">
            <a:xfrm>
              <a:off x="1811" y="1447"/>
              <a:ext cx="672" cy="192"/>
            </a:xfrm>
            <a:prstGeom prst="rect">
              <a:avLst/>
            </a:prstGeom>
            <a:solidFill>
              <a:srgbClr val="D5F1CF"/>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PPN</a:t>
              </a:r>
            </a:p>
          </p:txBody>
        </p:sp>
        <p:sp>
          <p:nvSpPr>
            <p:cNvPr id="736274" name="AutoShape 17"/>
            <p:cNvSpPr>
              <a:spLocks/>
            </p:cNvSpPr>
            <p:nvPr/>
          </p:nvSpPr>
          <p:spPr bwMode="auto">
            <a:xfrm>
              <a:off x="1619" y="1063"/>
              <a:ext cx="144" cy="576"/>
            </a:xfrm>
            <a:prstGeom prst="leftBrace">
              <a:avLst>
                <a:gd name="adj1" fmla="val 33333"/>
                <a:gd name="adj2" fmla="val 50000"/>
              </a:avLst>
            </a:prstGeom>
            <a:noFill/>
            <a:ln w="936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36275" name="Line 18"/>
            <p:cNvSpPr>
              <a:spLocks noChangeShapeType="1"/>
            </p:cNvSpPr>
            <p:nvPr/>
          </p:nvSpPr>
          <p:spPr bwMode="auto">
            <a:xfrm flipV="1">
              <a:off x="2195" y="2118"/>
              <a:ext cx="1" cy="146"/>
            </a:xfrm>
            <a:prstGeom prst="line">
              <a:avLst/>
            </a:prstGeom>
            <a:noFill/>
            <a:ln w="9360">
              <a:solidFill>
                <a:srgbClr val="000066"/>
              </a:solidFill>
              <a:miter lim="800000"/>
              <a:headEnd type="oval" w="med" len="med"/>
              <a:tailEnd type="triangle" w="med" len="med"/>
            </a:ln>
          </p:spPr>
          <p:txBody>
            <a:bodyPr/>
            <a:lstStyle/>
            <a:p>
              <a:endParaRPr lang="zh-CN" altLang="en-US"/>
            </a:p>
          </p:txBody>
        </p:sp>
        <p:sp>
          <p:nvSpPr>
            <p:cNvPr id="736276" name="AutoShape 19"/>
            <p:cNvSpPr>
              <a:spLocks noChangeArrowheads="1"/>
            </p:cNvSpPr>
            <p:nvPr/>
          </p:nvSpPr>
          <p:spPr bwMode="auto">
            <a:xfrm>
              <a:off x="1763" y="1783"/>
              <a:ext cx="720" cy="384"/>
            </a:xfrm>
            <a:prstGeom prst="roundRect">
              <a:avLst>
                <a:gd name="adj" fmla="val 16667"/>
              </a:avLst>
            </a:prstGeom>
            <a:solidFill>
              <a:srgbClr val="D9D9D9"/>
            </a:solidFill>
            <a:ln w="19080">
              <a:no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Address</a:t>
              </a:r>
            </a:p>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Translation</a:t>
              </a:r>
            </a:p>
          </p:txBody>
        </p:sp>
        <p:sp>
          <p:nvSpPr>
            <p:cNvPr id="736277" name="Line 20"/>
            <p:cNvSpPr>
              <a:spLocks noChangeShapeType="1"/>
            </p:cNvSpPr>
            <p:nvPr/>
          </p:nvSpPr>
          <p:spPr bwMode="auto">
            <a:xfrm flipV="1">
              <a:off x="2195" y="1638"/>
              <a:ext cx="1" cy="173"/>
            </a:xfrm>
            <a:prstGeom prst="line">
              <a:avLst/>
            </a:prstGeom>
            <a:noFill/>
            <a:ln w="9360">
              <a:solidFill>
                <a:srgbClr val="000066"/>
              </a:solidFill>
              <a:miter lim="800000"/>
              <a:headEnd/>
              <a:tailEnd type="triangle" w="med" len="med"/>
            </a:ln>
          </p:spPr>
          <p:txBody>
            <a:bodyPr/>
            <a:lstStyle/>
            <a:p>
              <a:endParaRPr lang="zh-CN" altLang="en-US"/>
            </a:p>
          </p:txBody>
        </p:sp>
        <p:sp>
          <p:nvSpPr>
            <p:cNvPr id="736278" name="Line 21"/>
            <p:cNvSpPr>
              <a:spLocks noChangeShapeType="1"/>
            </p:cNvSpPr>
            <p:nvPr/>
          </p:nvSpPr>
          <p:spPr bwMode="auto">
            <a:xfrm flipV="1">
              <a:off x="2675" y="1639"/>
              <a:ext cx="1" cy="626"/>
            </a:xfrm>
            <a:prstGeom prst="line">
              <a:avLst/>
            </a:prstGeom>
            <a:noFill/>
            <a:ln w="9360">
              <a:solidFill>
                <a:srgbClr val="000066"/>
              </a:solidFill>
              <a:miter lim="800000"/>
              <a:headEnd type="oval" w="med" len="med"/>
              <a:tailEnd type="triangle" w="med" len="med"/>
            </a:ln>
          </p:spPr>
          <p:txBody>
            <a:bodyPr/>
            <a:lstStyle/>
            <a:p>
              <a:endParaRPr lang="zh-CN" altLang="en-US"/>
            </a:p>
          </p:txBody>
        </p:sp>
        <p:sp>
          <p:nvSpPr>
            <p:cNvPr id="736279" name="Text Box 22"/>
            <p:cNvSpPr txBox="1">
              <a:spLocks noChangeArrowheads="1"/>
            </p:cNvSpPr>
            <p:nvPr/>
          </p:nvSpPr>
          <p:spPr bwMode="auto">
            <a:xfrm>
              <a:off x="2673" y="1765"/>
              <a:ext cx="540" cy="334"/>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No</a:t>
              </a:r>
            </a:p>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Change</a:t>
              </a:r>
            </a:p>
          </p:txBody>
        </p:sp>
        <p:sp>
          <p:nvSpPr>
            <p:cNvPr id="736280" name="Rectangle 23"/>
            <p:cNvSpPr>
              <a:spLocks noChangeArrowheads="1"/>
            </p:cNvSpPr>
            <p:nvPr/>
          </p:nvSpPr>
          <p:spPr bwMode="auto">
            <a:xfrm>
              <a:off x="3299" y="1447"/>
              <a:ext cx="1680" cy="720"/>
            </a:xfrm>
            <a:prstGeom prst="rect">
              <a:avLst/>
            </a:prstGeom>
            <a:solidFill>
              <a:srgbClr val="F6F5BD"/>
            </a:solidFill>
            <a:ln w="1908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36281" name="Line 28"/>
            <p:cNvSpPr>
              <a:spLocks noChangeShapeType="1"/>
            </p:cNvSpPr>
            <p:nvPr/>
          </p:nvSpPr>
          <p:spPr bwMode="auto">
            <a:xfrm flipV="1">
              <a:off x="2867" y="1735"/>
              <a:ext cx="589" cy="625"/>
            </a:xfrm>
            <a:prstGeom prst="line">
              <a:avLst/>
            </a:prstGeom>
            <a:noFill/>
            <a:ln w="19080">
              <a:solidFill>
                <a:srgbClr val="000066"/>
              </a:solidFill>
              <a:prstDash val="sysDot"/>
              <a:miter lim="800000"/>
              <a:headEnd type="oval" w="med" len="med"/>
              <a:tailEnd type="triangle" w="med" len="med"/>
            </a:ln>
          </p:spPr>
          <p:txBody>
            <a:bodyPr/>
            <a:lstStyle/>
            <a:p>
              <a:endParaRPr lang="zh-CN" altLang="en-US"/>
            </a:p>
          </p:txBody>
        </p:sp>
        <p:sp>
          <p:nvSpPr>
            <p:cNvPr id="736282" name="Rectangle 29"/>
            <p:cNvSpPr>
              <a:spLocks noChangeArrowheads="1"/>
            </p:cNvSpPr>
            <p:nvPr/>
          </p:nvSpPr>
          <p:spPr bwMode="auto">
            <a:xfrm>
              <a:off x="3046" y="2088"/>
              <a:ext cx="230" cy="174"/>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CI</a:t>
              </a:r>
            </a:p>
          </p:txBody>
        </p:sp>
        <p:sp>
          <p:nvSpPr>
            <p:cNvPr id="736283" name="Freeform 34"/>
            <p:cNvSpPr>
              <a:spLocks/>
            </p:cNvSpPr>
            <p:nvPr/>
          </p:nvSpPr>
          <p:spPr bwMode="auto">
            <a:xfrm>
              <a:off x="2291" y="775"/>
              <a:ext cx="1008" cy="384"/>
            </a:xfrm>
            <a:custGeom>
              <a:avLst/>
              <a:gdLst>
                <a:gd name="T0" fmla="*/ 0 w 1200"/>
                <a:gd name="T1" fmla="*/ 240 h 240"/>
                <a:gd name="T2" fmla="*/ 192 w 1200"/>
                <a:gd name="T3" fmla="*/ 0 h 240"/>
                <a:gd name="T4" fmla="*/ 1200 w 1200"/>
                <a:gd name="T5" fmla="*/ 0 h 240"/>
                <a:gd name="T6" fmla="*/ 0 60000 65536"/>
                <a:gd name="T7" fmla="*/ 0 60000 65536"/>
                <a:gd name="T8" fmla="*/ 0 60000 65536"/>
                <a:gd name="T9" fmla="*/ 0 w 1200"/>
                <a:gd name="T10" fmla="*/ 0 h 240"/>
                <a:gd name="T11" fmla="*/ 1200 w 1200"/>
                <a:gd name="T12" fmla="*/ 240 h 240"/>
              </a:gdLst>
              <a:ahLst/>
              <a:cxnLst>
                <a:cxn ang="T6">
                  <a:pos x="T0" y="T1"/>
                </a:cxn>
                <a:cxn ang="T7">
                  <a:pos x="T2" y="T3"/>
                </a:cxn>
                <a:cxn ang="T8">
                  <a:pos x="T4" y="T5"/>
                </a:cxn>
              </a:cxnLst>
              <a:rect l="T9" t="T10" r="T11" b="T12"/>
              <a:pathLst>
                <a:path w="1200" h="240">
                  <a:moveTo>
                    <a:pt x="0" y="240"/>
                  </a:moveTo>
                  <a:lnTo>
                    <a:pt x="192" y="0"/>
                  </a:lnTo>
                  <a:lnTo>
                    <a:pt x="1200" y="0"/>
                  </a:lnTo>
                </a:path>
              </a:pathLst>
            </a:custGeom>
            <a:noFill/>
            <a:ln w="19080">
              <a:solidFill>
                <a:srgbClr val="000066"/>
              </a:solidFill>
              <a:prstDash val="sysDot"/>
              <a:round/>
              <a:headEnd type="oval" w="med" len="med"/>
              <a:tailEnd type="triangle" w="med" len="med"/>
            </a:ln>
          </p:spPr>
          <p:txBody>
            <a:bodyPr wrap="none" anchor="ctr"/>
            <a:lstStyle/>
            <a:p>
              <a:endParaRPr lang="zh-CN" altLang="en-US"/>
            </a:p>
          </p:txBody>
        </p:sp>
        <p:sp>
          <p:nvSpPr>
            <p:cNvPr id="736284" name="TextBox 36"/>
            <p:cNvSpPr txBox="1">
              <a:spLocks noChangeArrowheads="1"/>
            </p:cNvSpPr>
            <p:nvPr/>
          </p:nvSpPr>
          <p:spPr bwMode="auto">
            <a:xfrm>
              <a:off x="3827" y="2223"/>
              <a:ext cx="768" cy="192"/>
            </a:xfrm>
            <a:prstGeom prst="rect">
              <a:avLst/>
            </a:prstGeom>
            <a:noFill/>
            <a:ln w="9525">
              <a:noFill/>
              <a:miter lim="800000"/>
              <a:headEnd/>
              <a:tailEnd/>
            </a:ln>
          </p:spPr>
          <p:txBody>
            <a:bodyPr>
              <a:spAutoFit/>
            </a:bodyPr>
            <a:lstStyle/>
            <a:p>
              <a:pPr algn="ctr"/>
              <a:r>
                <a:rPr lang="en-US" altLang="zh-CN" sz="1400" b="1">
                  <a:solidFill>
                    <a:srgbClr val="003300"/>
                  </a:solidFill>
                  <a:latin typeface="Arial Black" pitchFamily="34" charset="0"/>
                  <a:ea typeface="宋体" pitchFamily="2" charset="-122"/>
                </a:rPr>
                <a:t>L1 Cache</a:t>
              </a:r>
            </a:p>
          </p:txBody>
        </p:sp>
        <p:sp>
          <p:nvSpPr>
            <p:cNvPr id="736285" name="Rectangle 29"/>
            <p:cNvSpPr>
              <a:spLocks noChangeArrowheads="1"/>
            </p:cNvSpPr>
            <p:nvPr/>
          </p:nvSpPr>
          <p:spPr bwMode="auto">
            <a:xfrm>
              <a:off x="2764" y="600"/>
              <a:ext cx="265" cy="174"/>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CT</a:t>
              </a:r>
            </a:p>
          </p:txBody>
        </p:sp>
        <p:sp>
          <p:nvSpPr>
            <p:cNvPr id="50" name="Rectangle 49"/>
            <p:cNvSpPr/>
            <p:nvPr/>
          </p:nvSpPr>
          <p:spPr bwMode="auto">
            <a:xfrm>
              <a:off x="3456" y="1658"/>
              <a:ext cx="178" cy="125"/>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anchor="ctr"/>
            <a:lstStyle/>
            <a:p>
              <a:pPr algn="ctr">
                <a:defRPr/>
              </a:pPr>
              <a:endParaRPr lang="en-US" b="1" dirty="0">
                <a:latin typeface="+mn-lt"/>
              </a:endParaRPr>
            </a:p>
          </p:txBody>
        </p:sp>
        <p:sp>
          <p:nvSpPr>
            <p:cNvPr id="51" name="Rectangle 50"/>
            <p:cNvSpPr/>
            <p:nvPr/>
          </p:nvSpPr>
          <p:spPr bwMode="auto">
            <a:xfrm>
              <a:off x="3635" y="1658"/>
              <a:ext cx="179" cy="125"/>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anchor="ctr"/>
            <a:lstStyle/>
            <a:p>
              <a:pPr algn="ctr">
                <a:defRPr/>
              </a:pPr>
              <a:endParaRPr lang="en-US" b="1" dirty="0">
                <a:latin typeface="+mn-lt"/>
              </a:endParaRPr>
            </a:p>
          </p:txBody>
        </p:sp>
        <p:sp>
          <p:nvSpPr>
            <p:cNvPr id="52" name="Rectangle 51"/>
            <p:cNvSpPr/>
            <p:nvPr/>
          </p:nvSpPr>
          <p:spPr bwMode="auto">
            <a:xfrm>
              <a:off x="3792" y="1658"/>
              <a:ext cx="179" cy="125"/>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anchor="ctr"/>
            <a:lstStyle/>
            <a:p>
              <a:pPr algn="ctr">
                <a:defRPr/>
              </a:pPr>
              <a:endParaRPr lang="en-US" b="1" dirty="0">
                <a:latin typeface="+mn-lt"/>
              </a:endParaRPr>
            </a:p>
          </p:txBody>
        </p:sp>
        <p:sp>
          <p:nvSpPr>
            <p:cNvPr id="53" name="Rectangle 52"/>
            <p:cNvSpPr/>
            <p:nvPr/>
          </p:nvSpPr>
          <p:spPr bwMode="auto">
            <a:xfrm>
              <a:off x="3971" y="1658"/>
              <a:ext cx="178" cy="125"/>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anchor="ctr"/>
            <a:lstStyle/>
            <a:p>
              <a:pPr algn="ctr">
                <a:defRPr/>
              </a:pPr>
              <a:endParaRPr lang="en-US" b="1" dirty="0">
                <a:latin typeface="+mn-lt"/>
              </a:endParaRPr>
            </a:p>
          </p:txBody>
        </p:sp>
        <p:sp>
          <p:nvSpPr>
            <p:cNvPr id="55" name="Rectangle 54"/>
            <p:cNvSpPr/>
            <p:nvPr/>
          </p:nvSpPr>
          <p:spPr bwMode="auto">
            <a:xfrm>
              <a:off x="4140" y="1658"/>
              <a:ext cx="180" cy="125"/>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anchor="ctr"/>
            <a:lstStyle/>
            <a:p>
              <a:pPr algn="ctr">
                <a:defRPr/>
              </a:pPr>
              <a:endParaRPr lang="en-US" b="1" dirty="0">
                <a:latin typeface="+mn-lt"/>
              </a:endParaRPr>
            </a:p>
          </p:txBody>
        </p:sp>
        <p:sp>
          <p:nvSpPr>
            <p:cNvPr id="56" name="Rectangle 55"/>
            <p:cNvSpPr/>
            <p:nvPr/>
          </p:nvSpPr>
          <p:spPr bwMode="auto">
            <a:xfrm>
              <a:off x="4320" y="1658"/>
              <a:ext cx="178" cy="125"/>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anchor="ctr"/>
            <a:lstStyle/>
            <a:p>
              <a:pPr algn="ctr">
                <a:defRPr/>
              </a:pPr>
              <a:endParaRPr lang="en-US" b="1" dirty="0">
                <a:latin typeface="+mn-lt"/>
              </a:endParaRPr>
            </a:p>
          </p:txBody>
        </p:sp>
        <p:sp>
          <p:nvSpPr>
            <p:cNvPr id="57" name="Rectangle 56"/>
            <p:cNvSpPr/>
            <p:nvPr/>
          </p:nvSpPr>
          <p:spPr bwMode="auto">
            <a:xfrm>
              <a:off x="4476" y="1658"/>
              <a:ext cx="180" cy="125"/>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anchor="ctr"/>
            <a:lstStyle/>
            <a:p>
              <a:pPr algn="ctr">
                <a:defRPr/>
              </a:pPr>
              <a:endParaRPr lang="en-US" b="1" dirty="0">
                <a:latin typeface="+mn-lt"/>
              </a:endParaRPr>
            </a:p>
          </p:txBody>
        </p:sp>
        <p:sp>
          <p:nvSpPr>
            <p:cNvPr id="58" name="Rectangle 57"/>
            <p:cNvSpPr/>
            <p:nvPr/>
          </p:nvSpPr>
          <p:spPr bwMode="auto">
            <a:xfrm>
              <a:off x="4656" y="1658"/>
              <a:ext cx="179" cy="125"/>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anchor="ctr"/>
            <a:lstStyle/>
            <a:p>
              <a:pPr algn="ctr">
                <a:defRPr/>
              </a:pPr>
              <a:endParaRPr lang="en-US" b="1" dirty="0">
                <a:latin typeface="+mn-lt"/>
              </a:endParaRPr>
            </a:p>
          </p:txBody>
        </p:sp>
        <p:sp>
          <p:nvSpPr>
            <p:cNvPr id="736294" name="Line 30"/>
            <p:cNvSpPr>
              <a:spLocks noChangeShapeType="1"/>
            </p:cNvSpPr>
            <p:nvPr/>
          </p:nvSpPr>
          <p:spPr bwMode="auto">
            <a:xfrm flipV="1">
              <a:off x="3730" y="872"/>
              <a:ext cx="1" cy="863"/>
            </a:xfrm>
            <a:prstGeom prst="line">
              <a:avLst/>
            </a:prstGeom>
            <a:noFill/>
            <a:ln w="9360">
              <a:solidFill>
                <a:srgbClr val="000066"/>
              </a:solidFill>
              <a:miter lim="800000"/>
              <a:headEnd type="oval" w="med" len="med"/>
              <a:tailEnd type="triangle" w="med" len="med"/>
            </a:ln>
          </p:spPr>
          <p:txBody>
            <a:bodyPr/>
            <a:lstStyle/>
            <a:p>
              <a:endParaRPr lang="zh-CN" altLang="en-US"/>
            </a:p>
          </p:txBody>
        </p:sp>
        <p:sp>
          <p:nvSpPr>
            <p:cNvPr id="736295" name="Line 30"/>
            <p:cNvSpPr>
              <a:spLocks noChangeShapeType="1"/>
            </p:cNvSpPr>
            <p:nvPr/>
          </p:nvSpPr>
          <p:spPr bwMode="auto">
            <a:xfrm flipV="1">
              <a:off x="3874" y="872"/>
              <a:ext cx="1" cy="863"/>
            </a:xfrm>
            <a:prstGeom prst="line">
              <a:avLst/>
            </a:prstGeom>
            <a:noFill/>
            <a:ln w="9360">
              <a:solidFill>
                <a:srgbClr val="000066"/>
              </a:solidFill>
              <a:miter lim="800000"/>
              <a:headEnd type="oval" w="med" len="med"/>
              <a:tailEnd type="triangle" w="med" len="med"/>
            </a:ln>
          </p:spPr>
          <p:txBody>
            <a:bodyPr/>
            <a:lstStyle/>
            <a:p>
              <a:endParaRPr lang="zh-CN" altLang="en-US"/>
            </a:p>
          </p:txBody>
        </p:sp>
        <p:sp>
          <p:nvSpPr>
            <p:cNvPr id="736296" name="Line 30"/>
            <p:cNvSpPr>
              <a:spLocks noChangeShapeType="1"/>
            </p:cNvSpPr>
            <p:nvPr/>
          </p:nvSpPr>
          <p:spPr bwMode="auto">
            <a:xfrm flipV="1">
              <a:off x="4066" y="872"/>
              <a:ext cx="1" cy="863"/>
            </a:xfrm>
            <a:prstGeom prst="line">
              <a:avLst/>
            </a:prstGeom>
            <a:noFill/>
            <a:ln w="9360">
              <a:solidFill>
                <a:srgbClr val="000066"/>
              </a:solidFill>
              <a:miter lim="800000"/>
              <a:headEnd type="oval" w="med" len="med"/>
              <a:tailEnd type="triangle" w="med" len="med"/>
            </a:ln>
          </p:spPr>
          <p:txBody>
            <a:bodyPr/>
            <a:lstStyle/>
            <a:p>
              <a:endParaRPr lang="zh-CN" altLang="en-US"/>
            </a:p>
          </p:txBody>
        </p:sp>
        <p:sp>
          <p:nvSpPr>
            <p:cNvPr id="736297" name="Line 30"/>
            <p:cNvSpPr>
              <a:spLocks noChangeShapeType="1"/>
            </p:cNvSpPr>
            <p:nvPr/>
          </p:nvSpPr>
          <p:spPr bwMode="auto">
            <a:xfrm flipV="1">
              <a:off x="3538" y="873"/>
              <a:ext cx="1" cy="862"/>
            </a:xfrm>
            <a:prstGeom prst="line">
              <a:avLst/>
            </a:prstGeom>
            <a:noFill/>
            <a:ln w="9360">
              <a:solidFill>
                <a:srgbClr val="000066"/>
              </a:solidFill>
              <a:miter lim="800000"/>
              <a:headEnd type="oval" w="med" len="med"/>
              <a:tailEnd type="triangle" w="med" len="med"/>
            </a:ln>
          </p:spPr>
          <p:txBody>
            <a:bodyPr/>
            <a:lstStyle/>
            <a:p>
              <a:endParaRPr lang="zh-CN" altLang="en-US"/>
            </a:p>
          </p:txBody>
        </p:sp>
        <p:sp>
          <p:nvSpPr>
            <p:cNvPr id="736298" name="Line 30"/>
            <p:cNvSpPr>
              <a:spLocks noChangeShapeType="1"/>
            </p:cNvSpPr>
            <p:nvPr/>
          </p:nvSpPr>
          <p:spPr bwMode="auto">
            <a:xfrm flipV="1">
              <a:off x="4739" y="873"/>
              <a:ext cx="1" cy="862"/>
            </a:xfrm>
            <a:prstGeom prst="line">
              <a:avLst/>
            </a:prstGeom>
            <a:noFill/>
            <a:ln w="9360">
              <a:solidFill>
                <a:srgbClr val="000066"/>
              </a:solidFill>
              <a:miter lim="800000"/>
              <a:headEnd type="oval" w="med" len="med"/>
              <a:tailEnd type="triangle" w="med" len="med"/>
            </a:ln>
          </p:spPr>
          <p:txBody>
            <a:bodyPr/>
            <a:lstStyle/>
            <a:p>
              <a:endParaRPr lang="zh-CN" altLang="en-US"/>
            </a:p>
          </p:txBody>
        </p:sp>
        <p:sp>
          <p:nvSpPr>
            <p:cNvPr id="736299" name="Line 30"/>
            <p:cNvSpPr>
              <a:spLocks noChangeShapeType="1"/>
            </p:cNvSpPr>
            <p:nvPr/>
          </p:nvSpPr>
          <p:spPr bwMode="auto">
            <a:xfrm flipV="1">
              <a:off x="4211" y="872"/>
              <a:ext cx="1" cy="863"/>
            </a:xfrm>
            <a:prstGeom prst="line">
              <a:avLst/>
            </a:prstGeom>
            <a:noFill/>
            <a:ln w="9360">
              <a:solidFill>
                <a:srgbClr val="000066"/>
              </a:solidFill>
              <a:miter lim="800000"/>
              <a:headEnd type="oval" w="med" len="med"/>
              <a:tailEnd type="triangle" w="med" len="med"/>
            </a:ln>
          </p:spPr>
          <p:txBody>
            <a:bodyPr/>
            <a:lstStyle/>
            <a:p>
              <a:endParaRPr lang="zh-CN" altLang="en-US"/>
            </a:p>
          </p:txBody>
        </p:sp>
        <p:sp>
          <p:nvSpPr>
            <p:cNvPr id="736300" name="Line 30"/>
            <p:cNvSpPr>
              <a:spLocks noChangeShapeType="1"/>
            </p:cNvSpPr>
            <p:nvPr/>
          </p:nvSpPr>
          <p:spPr bwMode="auto">
            <a:xfrm flipV="1">
              <a:off x="4403" y="872"/>
              <a:ext cx="1" cy="863"/>
            </a:xfrm>
            <a:prstGeom prst="line">
              <a:avLst/>
            </a:prstGeom>
            <a:noFill/>
            <a:ln w="9360">
              <a:solidFill>
                <a:srgbClr val="000066"/>
              </a:solidFill>
              <a:miter lim="800000"/>
              <a:headEnd type="oval" w="med" len="med"/>
              <a:tailEnd type="triangle" w="med" len="med"/>
            </a:ln>
          </p:spPr>
          <p:txBody>
            <a:bodyPr/>
            <a:lstStyle/>
            <a:p>
              <a:endParaRPr lang="zh-CN" altLang="en-US"/>
            </a:p>
          </p:txBody>
        </p:sp>
        <p:sp>
          <p:nvSpPr>
            <p:cNvPr id="736301" name="Line 30"/>
            <p:cNvSpPr>
              <a:spLocks noChangeShapeType="1"/>
            </p:cNvSpPr>
            <p:nvPr/>
          </p:nvSpPr>
          <p:spPr bwMode="auto">
            <a:xfrm flipV="1">
              <a:off x="4547" y="872"/>
              <a:ext cx="1" cy="863"/>
            </a:xfrm>
            <a:prstGeom prst="line">
              <a:avLst/>
            </a:prstGeom>
            <a:noFill/>
            <a:ln w="9360">
              <a:solidFill>
                <a:srgbClr val="000066"/>
              </a:solidFill>
              <a:miter lim="800000"/>
              <a:headEnd type="oval" w="med" len="med"/>
              <a:tailEnd type="triangle" w="med" len="med"/>
            </a:ln>
          </p:spPr>
          <p:txBody>
            <a:bodyPr/>
            <a:lstStyle/>
            <a:p>
              <a:endParaRPr lang="zh-CN" altLang="en-US"/>
            </a:p>
          </p:txBody>
        </p:sp>
        <p:sp>
          <p:nvSpPr>
            <p:cNvPr id="736302" name="AutoShape 19"/>
            <p:cNvSpPr>
              <a:spLocks noChangeArrowheads="1"/>
            </p:cNvSpPr>
            <p:nvPr/>
          </p:nvSpPr>
          <p:spPr bwMode="auto">
            <a:xfrm>
              <a:off x="3299" y="600"/>
              <a:ext cx="1680" cy="272"/>
            </a:xfrm>
            <a:prstGeom prst="roundRect">
              <a:avLst>
                <a:gd name="adj" fmla="val 16667"/>
              </a:avLst>
            </a:prstGeom>
            <a:solidFill>
              <a:srgbClr val="D9D9D9"/>
            </a:solidFill>
            <a:ln w="19080">
              <a:no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Tag</a:t>
              </a:r>
              <a:r>
                <a:rPr lang="en-GB" altLang="zh-CN" b="1">
                  <a:solidFill>
                    <a:srgbClr val="003300"/>
                  </a:solidFill>
                  <a:latin typeface="Calibri" pitchFamily="34" charset="0"/>
                  <a:ea typeface="msgothic"/>
                  <a:cs typeface="msgothic"/>
                </a:rPr>
                <a:t> </a:t>
              </a:r>
              <a:r>
                <a:rPr lang="en-GB" altLang="zh-CN" sz="1400" b="1">
                  <a:solidFill>
                    <a:srgbClr val="003300"/>
                  </a:solidFill>
                  <a:latin typeface="Arial Black" pitchFamily="34" charset="0"/>
                  <a:ea typeface="msgothic"/>
                  <a:cs typeface="msgothic"/>
                </a:rPr>
                <a:t>Check</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6317"/>
            <a:ext cx="8229600" cy="817530"/>
          </a:xfrm>
        </p:spPr>
        <p:txBody>
          <a:bodyPr/>
          <a:lstStyle/>
          <a:p>
            <a:r>
              <a:rPr lang="zh-CN" altLang="en-US" dirty="0" smtClean="0"/>
              <a:t>虚存与进程</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3221100" y="836577"/>
            <a:ext cx="5915025" cy="2931795"/>
          </a:xfrm>
          <a:prstGeom prst="rect">
            <a:avLst/>
          </a:prstGeom>
          <a:noFill/>
          <a:ln w="9525">
            <a:noFill/>
            <a:miter lim="800000"/>
            <a:headEnd/>
            <a:tailEnd/>
          </a:ln>
          <a:effectLst/>
        </p:spPr>
      </p:pic>
      <p:sp>
        <p:nvSpPr>
          <p:cNvPr id="4" name="标题 1"/>
          <p:cNvSpPr txBox="1">
            <a:spLocks/>
          </p:cNvSpPr>
          <p:nvPr/>
        </p:nvSpPr>
        <p:spPr>
          <a:xfrm>
            <a:off x="7874" y="873090"/>
            <a:ext cx="3249657" cy="1931967"/>
          </a:xfrm>
          <a:prstGeom prst="rect">
            <a:avLst/>
          </a:prstGeom>
        </p:spPr>
        <p:txBody>
          <a:bodyPr vert="horz" lIns="91440" tIns="45720" rIns="91440" bIns="45720" rtlCol="0" anchor="ctr">
            <a:normAutofit/>
          </a:bodyPr>
          <a:lstStyle/>
          <a:p>
            <a:pPr lvl="0">
              <a:spcBef>
                <a:spcPct val="0"/>
              </a:spcBef>
            </a:pPr>
            <a:r>
              <a:rPr lang="zh-CN" altLang="en-US" sz="2400" dirty="0" smtClean="0">
                <a:latin typeface="+mj-lt"/>
                <a:ea typeface="+mj-ea"/>
                <a:cs typeface="+mj-cs"/>
              </a:rPr>
              <a:t>虚存是每一进程具有独立的地址空间，同时支持不同进程对同一物理地址的</a:t>
            </a:r>
            <a:r>
              <a:rPr lang="zh-CN" altLang="en-US" sz="2400" dirty="0" smtClean="0"/>
              <a:t>共享</a:t>
            </a:r>
            <a:r>
              <a:rPr lang="zh-CN" altLang="en-US" sz="2400" dirty="0" smtClean="0">
                <a:latin typeface="+mj-lt"/>
                <a:ea typeface="+mj-ea"/>
                <a:cs typeface="+mj-cs"/>
              </a:rPr>
              <a:t>访问。</a:t>
            </a:r>
            <a:endParaRPr kumimoji="0" lang="zh-CN" altLang="en-US" sz="2400" b="0" i="0" u="none" strike="noStrike" kern="1200" cap="none" spc="0" normalizeH="0" baseline="0" noProof="0" dirty="0">
              <a:ln>
                <a:noFill/>
              </a:ln>
              <a:solidFill>
                <a:schemeClr val="tx1"/>
              </a:solidFill>
              <a:effectLst/>
              <a:uLnTx/>
              <a:uFillTx/>
              <a:latin typeface="+mj-lt"/>
              <a:ea typeface="+mj-ea"/>
              <a:cs typeface="+mj-cs"/>
            </a:endParaRPr>
          </a:p>
        </p:txBody>
      </p:sp>
      <p:pic>
        <p:nvPicPr>
          <p:cNvPr id="1027" name="Picture 3"/>
          <p:cNvPicPr>
            <a:picLocks noChangeAspect="1" noChangeArrowheads="1"/>
          </p:cNvPicPr>
          <p:nvPr/>
        </p:nvPicPr>
        <p:blipFill>
          <a:blip r:embed="rId3"/>
          <a:srcRect/>
          <a:stretch>
            <a:fillRect/>
          </a:stretch>
        </p:blipFill>
        <p:spPr bwMode="auto">
          <a:xfrm>
            <a:off x="2706750" y="3757977"/>
            <a:ext cx="6429375" cy="3103245"/>
          </a:xfrm>
          <a:prstGeom prst="rect">
            <a:avLst/>
          </a:prstGeom>
          <a:noFill/>
          <a:ln w="9525">
            <a:noFill/>
            <a:miter lim="800000"/>
            <a:headEnd/>
            <a:tailEnd/>
          </a:ln>
          <a:effectLst/>
        </p:spPr>
      </p:pic>
      <p:sp>
        <p:nvSpPr>
          <p:cNvPr id="6" name="标题 1"/>
          <p:cNvSpPr txBox="1">
            <a:spLocks/>
          </p:cNvSpPr>
          <p:nvPr/>
        </p:nvSpPr>
        <p:spPr>
          <a:xfrm>
            <a:off x="0" y="3611566"/>
            <a:ext cx="2673324" cy="1424006"/>
          </a:xfrm>
          <a:prstGeom prst="rect">
            <a:avLst/>
          </a:prstGeom>
        </p:spPr>
        <p:txBody>
          <a:bodyPr vert="horz" lIns="91440" tIns="45720" rIns="91440" bIns="45720" rtlCol="0" anchor="ctr">
            <a:normAutofit/>
          </a:bodyPr>
          <a:lstStyle/>
          <a:p>
            <a:pPr lvl="0">
              <a:spcBef>
                <a:spcPct val="0"/>
              </a:spcBef>
            </a:pPr>
            <a:r>
              <a:rPr lang="zh-CN" altLang="en-US" sz="2400" dirty="0" smtClean="0">
                <a:latin typeface="+mj-lt"/>
                <a:ea typeface="+mj-ea"/>
                <a:cs typeface="+mj-cs"/>
              </a:rPr>
              <a:t>虚存方便实现针对进程的页级内存访问保护。</a:t>
            </a:r>
            <a:endParaRPr kumimoji="0" lang="zh-CN" altLang="en-US"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23"/>
            <a:ext cx="8229600" cy="693747"/>
          </a:xfrm>
        </p:spPr>
        <p:txBody>
          <a:bodyPr>
            <a:normAutofit/>
          </a:bodyPr>
          <a:lstStyle/>
          <a:p>
            <a:r>
              <a:rPr lang="zh-CN" altLang="en-US" sz="3200" dirty="0" smtClean="0"/>
              <a:t>页命中与页缺失处理流程</a:t>
            </a:r>
            <a:endParaRPr lang="zh-CN" altLang="en-US" sz="3200" dirty="0"/>
          </a:p>
        </p:txBody>
      </p:sp>
      <p:pic>
        <p:nvPicPr>
          <p:cNvPr id="4098" name="Picture 2"/>
          <p:cNvPicPr>
            <a:picLocks noChangeAspect="1" noChangeArrowheads="1"/>
          </p:cNvPicPr>
          <p:nvPr/>
        </p:nvPicPr>
        <p:blipFill>
          <a:blip r:embed="rId2"/>
          <a:srcRect/>
          <a:stretch>
            <a:fillRect/>
          </a:stretch>
        </p:blipFill>
        <p:spPr bwMode="auto">
          <a:xfrm>
            <a:off x="1309688" y="860472"/>
            <a:ext cx="6524625" cy="6000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440" y="252369"/>
            <a:ext cx="8763119" cy="927069"/>
          </a:xfrm>
        </p:spPr>
        <p:txBody>
          <a:bodyPr>
            <a:noAutofit/>
          </a:bodyPr>
          <a:lstStyle/>
          <a:p>
            <a:r>
              <a:rPr lang="en-US" altLang="zh-CN" dirty="0" smtClean="0"/>
              <a:t>TLB</a:t>
            </a:r>
            <a:r>
              <a:rPr lang="zh-CN" altLang="en-US" dirty="0" smtClean="0"/>
              <a:t> </a:t>
            </a:r>
            <a:r>
              <a:rPr lang="en-US" altLang="zh-CN" dirty="0" smtClean="0"/>
              <a:t>- translation </a:t>
            </a:r>
            <a:r>
              <a:rPr lang="en-US" altLang="zh-CN" dirty="0" err="1" smtClean="0"/>
              <a:t>lookaside</a:t>
            </a:r>
            <a:r>
              <a:rPr lang="en-US" altLang="zh-CN" dirty="0" smtClean="0"/>
              <a:t> buffer</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3662107" y="1712889"/>
            <a:ext cx="5474018" cy="3780472"/>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7875" y="2947995"/>
            <a:ext cx="3933825" cy="1028700"/>
          </a:xfrm>
          <a:prstGeom prst="rect">
            <a:avLst/>
          </a:prstGeom>
          <a:noFill/>
          <a:ln w="9525">
            <a:noFill/>
            <a:miter lim="800000"/>
            <a:headEnd/>
            <a:tailEnd/>
          </a:ln>
          <a:effectLst/>
        </p:spPr>
      </p:pic>
      <p:sp>
        <p:nvSpPr>
          <p:cNvPr id="5" name="Text Box 220"/>
          <p:cNvSpPr txBox="1">
            <a:spLocks noChangeArrowheads="1"/>
          </p:cNvSpPr>
          <p:nvPr/>
        </p:nvSpPr>
        <p:spPr bwMode="auto">
          <a:xfrm>
            <a:off x="206375" y="6421438"/>
            <a:ext cx="4051300" cy="338137"/>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dirty="0">
                <a:solidFill>
                  <a:srgbClr val="CC0000"/>
                </a:solidFill>
                <a:ea typeface="宋体" pitchFamily="2" charset="-122"/>
              </a:rPr>
              <a:t>问题：引入</a:t>
            </a:r>
            <a:r>
              <a:rPr kumimoji="1" lang="en-US" altLang="zh-CN" sz="2200" b="1" dirty="0">
                <a:solidFill>
                  <a:srgbClr val="CC0000"/>
                </a:solidFill>
                <a:ea typeface="宋体" pitchFamily="2" charset="-122"/>
              </a:rPr>
              <a:t>TLB</a:t>
            </a:r>
            <a:r>
              <a:rPr kumimoji="1" lang="zh-CN" altLang="en-US" sz="2200" b="1" dirty="0">
                <a:solidFill>
                  <a:srgbClr val="CC0000"/>
                </a:solidFill>
                <a:ea typeface="宋体" pitchFamily="2" charset="-122"/>
              </a:rPr>
              <a:t>的目的是什么？</a:t>
            </a:r>
          </a:p>
        </p:txBody>
      </p:sp>
      <p:sp>
        <p:nvSpPr>
          <p:cNvPr id="6" name="Text Box 221"/>
          <p:cNvSpPr txBox="1">
            <a:spLocks noChangeArrowheads="1"/>
          </p:cNvSpPr>
          <p:nvPr/>
        </p:nvSpPr>
        <p:spPr bwMode="auto">
          <a:xfrm>
            <a:off x="4437063" y="6399213"/>
            <a:ext cx="3735387"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dirty="0">
                <a:solidFill>
                  <a:srgbClr val="0000FF"/>
                </a:solidFill>
                <a:ea typeface="黑体" pitchFamily="49" charset="-122"/>
              </a:rPr>
              <a:t>减少到内存查页表的次数！</a:t>
            </a:r>
            <a:endParaRPr kumimoji="1" lang="en-US" altLang="zh-CN" sz="2000" b="1" dirty="0">
              <a:solidFill>
                <a:srgbClr val="0000FF"/>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4105" y="-3222"/>
            <a:ext cx="4272020" cy="927069"/>
          </a:xfrm>
        </p:spPr>
        <p:txBody>
          <a:bodyPr>
            <a:noAutofit/>
          </a:bodyPr>
          <a:lstStyle/>
          <a:p>
            <a:r>
              <a:rPr lang="en-US" altLang="zh-CN" sz="4000" dirty="0" smtClean="0"/>
              <a:t>TLB</a:t>
            </a:r>
            <a:r>
              <a:rPr lang="zh-CN" altLang="en-US" sz="4000" dirty="0" smtClean="0"/>
              <a:t>命中与缺失</a:t>
            </a:r>
            <a:endParaRPr lang="zh-CN" altLang="en-US" sz="4000" dirty="0"/>
          </a:p>
        </p:txBody>
      </p:sp>
      <p:pic>
        <p:nvPicPr>
          <p:cNvPr id="3075" name="Picture 3"/>
          <p:cNvPicPr>
            <a:picLocks noChangeAspect="1" noChangeArrowheads="1"/>
          </p:cNvPicPr>
          <p:nvPr/>
        </p:nvPicPr>
        <p:blipFill>
          <a:blip r:embed="rId2"/>
          <a:srcRect/>
          <a:stretch>
            <a:fillRect/>
          </a:stretch>
        </p:blipFill>
        <p:spPr bwMode="auto">
          <a:xfrm>
            <a:off x="5306599" y="1420785"/>
            <a:ext cx="3829526" cy="4954905"/>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745804" y="3475084"/>
            <a:ext cx="3864769" cy="3386138"/>
          </a:xfrm>
          <a:prstGeom prst="rect">
            <a:avLst/>
          </a:prstGeom>
          <a:noFill/>
          <a:ln w="9525">
            <a:noFill/>
            <a:miter lim="800000"/>
            <a:headEnd/>
            <a:tailEnd/>
          </a:ln>
          <a:effectLst/>
        </p:spPr>
      </p:pic>
      <p:pic>
        <p:nvPicPr>
          <p:cNvPr id="4" name="Picture 3"/>
          <p:cNvPicPr>
            <a:picLocks noChangeAspect="1" noChangeArrowheads="1"/>
          </p:cNvPicPr>
          <p:nvPr/>
        </p:nvPicPr>
        <p:blipFill>
          <a:blip r:embed="rId4"/>
          <a:srcRect/>
          <a:stretch>
            <a:fillRect/>
          </a:stretch>
        </p:blipFill>
        <p:spPr bwMode="auto">
          <a:xfrm>
            <a:off x="738134" y="-3222"/>
            <a:ext cx="3843338" cy="32646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7945</TotalTime>
  <Words>5523</Words>
  <Application>Microsoft Office PowerPoint</Application>
  <PresentationFormat>全屏显示(4:3)</PresentationFormat>
  <Paragraphs>1053</Paragraphs>
  <Slides>58</Slides>
  <Notes>9</Notes>
  <HiddenSlides>0</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Office 主题</vt:lpstr>
      <vt:lpstr>幻灯片 1</vt:lpstr>
      <vt:lpstr>分页（Paging）</vt:lpstr>
      <vt:lpstr>“主存--磁盘”的“Cache”</vt:lpstr>
      <vt:lpstr>虚地址到物理地址的映射</vt:lpstr>
      <vt:lpstr>页表项示例</vt:lpstr>
      <vt:lpstr>虚存与进程</vt:lpstr>
      <vt:lpstr>页命中与页缺失处理流程</vt:lpstr>
      <vt:lpstr>TLB - translation lookaside buffer</vt:lpstr>
      <vt:lpstr>TLB命中与缺失</vt:lpstr>
      <vt:lpstr>一个简化的存储系统举例</vt:lpstr>
      <vt:lpstr>一个简化的存储系统举例（续）</vt:lpstr>
      <vt:lpstr>幻灯片 12</vt:lpstr>
      <vt:lpstr>一个简化的存储系统举例（续）</vt:lpstr>
      <vt:lpstr>页表存储</vt:lpstr>
      <vt:lpstr>两级页表层次结构</vt:lpstr>
      <vt:lpstr>两级页表结构实例（ARM处理器）</vt:lpstr>
      <vt:lpstr>两级页表结构实例（Pentium处理器）</vt:lpstr>
      <vt:lpstr>K级页表结构</vt:lpstr>
      <vt:lpstr>段式虚拟存储器</vt:lpstr>
      <vt:lpstr>Pentium II的多种虚存模式支持</vt:lpstr>
      <vt:lpstr>页表存储——Inverted Page Table</vt:lpstr>
      <vt:lpstr>Inverted Page Table Structure</vt:lpstr>
      <vt:lpstr>幻灯片 23</vt:lpstr>
      <vt:lpstr>存储器映射</vt:lpstr>
      <vt:lpstr>共享对象（Shared Objects）</vt:lpstr>
      <vt:lpstr>幻灯片 26</vt:lpstr>
      <vt:lpstr>创建新进程——fork</vt:lpstr>
      <vt:lpstr>加载和运行程序——execve</vt:lpstr>
      <vt:lpstr>用户级存储器映射</vt:lpstr>
      <vt:lpstr>Mmap函数参数含义</vt:lpstr>
      <vt:lpstr>动态存储器分配</vt:lpstr>
      <vt:lpstr>malloc和free</vt:lpstr>
      <vt:lpstr>malloc和free</vt:lpstr>
      <vt:lpstr>使用mmap动态分配存储器</vt:lpstr>
      <vt:lpstr>使用mmap动态分配存储器</vt:lpstr>
      <vt:lpstr> IA32存储访问 </vt:lpstr>
      <vt:lpstr>IA-32的存储管理</vt:lpstr>
      <vt:lpstr>IA-32处理器的存储器寻址</vt:lpstr>
      <vt:lpstr>段选择符和段寄存器 </vt:lpstr>
      <vt:lpstr>段寄存器的含义</vt:lpstr>
      <vt:lpstr>段描述符和段描述符表</vt:lpstr>
      <vt:lpstr>段描述符的定义</vt:lpstr>
      <vt:lpstr>用户不可见寄存器 </vt:lpstr>
      <vt:lpstr>逻辑地址向线性地址转换</vt:lpstr>
      <vt:lpstr>IA-32/Linux中的分段机制</vt:lpstr>
      <vt:lpstr>IA-32中的分页与控制寄存器 </vt:lpstr>
      <vt:lpstr>线性地址向物理地址转换</vt:lpstr>
      <vt:lpstr>页目录项和页表项</vt:lpstr>
      <vt:lpstr>补  充</vt:lpstr>
      <vt:lpstr>Virtual Memory of a Linux Process</vt:lpstr>
      <vt:lpstr>Linux将虚存空间组织成“区域(area)”的集合</vt:lpstr>
      <vt:lpstr>Linux Page Fault Handling</vt:lpstr>
      <vt:lpstr>Intel Core i7 Memory System</vt:lpstr>
      <vt:lpstr>End-to-end Core i7 Address Translation</vt:lpstr>
      <vt:lpstr>Core i7 Level 1-3 Page Table Entries</vt:lpstr>
      <vt:lpstr>Core i7 Level 4 Page Table Entries</vt:lpstr>
      <vt:lpstr>Core i7 Page Table Translation</vt:lpstr>
      <vt:lpstr>Cute Trick for Speeding Up L1 Access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程序的链接</dc:title>
  <dc:creator>SU</dc:creator>
  <cp:lastModifiedBy>SU</cp:lastModifiedBy>
  <cp:revision>505</cp:revision>
  <dcterms:created xsi:type="dcterms:W3CDTF">2014-10-27T06:10:27Z</dcterms:created>
  <dcterms:modified xsi:type="dcterms:W3CDTF">2014-12-05T03:02:19Z</dcterms:modified>
</cp:coreProperties>
</file>