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605" r:id="rId3"/>
    <p:sldId id="947" r:id="rId4"/>
    <p:sldId id="1026" r:id="rId5"/>
    <p:sldId id="1027" r:id="rId6"/>
    <p:sldId id="964" r:id="rId7"/>
    <p:sldId id="1046" r:id="rId8"/>
    <p:sldId id="1047" r:id="rId9"/>
    <p:sldId id="1029" r:id="rId10"/>
    <p:sldId id="1043" r:id="rId11"/>
    <p:sldId id="1030" r:id="rId12"/>
    <p:sldId id="1041" r:id="rId13"/>
    <p:sldId id="1032" r:id="rId14"/>
    <p:sldId id="1033" r:id="rId15"/>
    <p:sldId id="1034" r:id="rId16"/>
    <p:sldId id="1035" r:id="rId17"/>
    <p:sldId id="1011" r:id="rId18"/>
    <p:sldId id="1012" r:id="rId19"/>
    <p:sldId id="1013" r:id="rId20"/>
    <p:sldId id="1014" r:id="rId21"/>
    <p:sldId id="1015" r:id="rId22"/>
    <p:sldId id="1016" r:id="rId23"/>
    <p:sldId id="1017" r:id="rId24"/>
    <p:sldId id="948" r:id="rId25"/>
    <p:sldId id="1018" r:id="rId26"/>
    <p:sldId id="1019" r:id="rId27"/>
    <p:sldId id="1039" r:id="rId28"/>
    <p:sldId id="1020" r:id="rId29"/>
    <p:sldId id="1021" r:id="rId30"/>
    <p:sldId id="1048" r:id="rId31"/>
    <p:sldId id="1036" r:id="rId32"/>
    <p:sldId id="1022" r:id="rId33"/>
    <p:sldId id="1023" r:id="rId34"/>
    <p:sldId id="1024" r:id="rId35"/>
    <p:sldId id="1037" r:id="rId36"/>
    <p:sldId id="1038" r:id="rId37"/>
    <p:sldId id="1044" r:id="rId38"/>
    <p:sldId id="1045" r:id="rId39"/>
    <p:sldId id="1025" r:id="rId4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a:srgbClr val="0066CC"/>
    <a:srgbClr val="0066FF"/>
    <a:srgbClr val="009242"/>
    <a:srgbClr val="FF0000"/>
    <a:srgbClr val="3366FF"/>
    <a:srgbClr val="0033CC"/>
    <a:srgbClr val="008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vertBarState="maximized">
    <p:restoredLeft sz="27822" autoAdjust="0"/>
    <p:restoredTop sz="92361" autoAdjust="0"/>
  </p:normalViewPr>
  <p:slideViewPr>
    <p:cSldViewPr>
      <p:cViewPr varScale="1">
        <p:scale>
          <a:sx n="73" d="100"/>
          <a:sy n="73" d="100"/>
        </p:scale>
        <p:origin x="-372"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4198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56362ED-108D-4563-B865-A4DFD835ED0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Rot="1" noChangeArrowheads="1" noTextEdit="1"/>
          </p:cNvSpPr>
          <p:nvPr>
            <p:ph type="sldImg"/>
          </p:nvPr>
        </p:nvSpPr>
        <p:spPr>
          <a:ln/>
        </p:spPr>
      </p:sp>
      <p:sp>
        <p:nvSpPr>
          <p:cNvPr id="43011" name="Rectangle 3"/>
          <p:cNvSpPr>
            <a:spLocks noChangeArrowheads="1"/>
          </p:cNvSpPr>
          <p:nvPr>
            <p:ph type="body" idx="1"/>
          </p:nvPr>
        </p:nvSpPr>
        <p:spPr>
          <a:noFill/>
          <a:ln/>
        </p:spPr>
        <p:txBody>
          <a:bodyPr/>
          <a:lstStyle/>
          <a:p>
            <a:pPr>
              <a:spcBef>
                <a:spcPts val="1300"/>
              </a:spcBef>
            </a:pPr>
            <a:r>
              <a:rPr lang="zh-CN" altLang="en-US" smtClean="0">
                <a:latin typeface="Arial" pitchFamily="34" charset="0"/>
                <a:ea typeface="黑体" pitchFamily="49" charset="-122"/>
              </a:rPr>
              <a:t>存在问题</a:t>
            </a:r>
            <a:endParaRPr lang="zh-CN" altLang="en-US" sz="1000" smtClean="0">
              <a:latin typeface="Arial" pitchFamily="34" charset="0"/>
            </a:endParaRPr>
          </a:p>
          <a:p>
            <a:pPr lvl="1" algn="just"/>
            <a:r>
              <a:rPr lang="zh-CN" altLang="en-US" smtClean="0">
                <a:latin typeface="Arial" pitchFamily="34" charset="0"/>
              </a:rPr>
              <a:t>学生缺乏将机器级数据表示和程序设计及程序调试工作相互关联的意识。许多学生也许对机器级数据表示的基本原理和概念很了解，但在程序设计和调试工作中，往往不会运用所学知识解决实际问题，不会把高级语言中的类型定义、数值范围、数据类型转换等问题和本课程所学的知识联系起来，因而，所学知识没有起到真正的作用。</a:t>
            </a:r>
          </a:p>
          <a:p>
            <a:pPr>
              <a:spcBef>
                <a:spcPts val="1300"/>
              </a:spcBef>
            </a:pPr>
            <a:r>
              <a:rPr lang="zh-CN" altLang="en-US" smtClean="0">
                <a:latin typeface="Arial" pitchFamily="34" charset="0"/>
                <a:ea typeface="黑体" pitchFamily="49" charset="-122"/>
              </a:rPr>
              <a:t>解决方法</a:t>
            </a:r>
          </a:p>
          <a:p>
            <a:pPr lvl="1" algn="just"/>
            <a:r>
              <a:rPr lang="zh-CN" altLang="en-US" smtClean="0">
                <a:latin typeface="Arial" pitchFamily="34" charset="0"/>
              </a:rPr>
              <a:t>为了增强学生对机器级数据表示的认识，可以让学生亲自编写相关的程序，通过程序的执行结果来理解本章所学的知识。</a:t>
            </a:r>
          </a:p>
          <a:p>
            <a:pPr lvl="1" algn="just"/>
            <a:r>
              <a:rPr lang="zh-CN" altLang="en-US" smtClean="0">
                <a:latin typeface="Arial" pitchFamily="34" charset="0"/>
              </a:rPr>
              <a:t>例如：确定</a:t>
            </a:r>
            <a:r>
              <a:rPr lang="en-US" altLang="zh-CN" smtClean="0">
                <a:latin typeface="Arial" pitchFamily="34" charset="0"/>
              </a:rPr>
              <a:t>float</a:t>
            </a:r>
            <a:r>
              <a:rPr lang="zh-CN" altLang="en-US" smtClean="0">
                <a:latin typeface="Arial" pitchFamily="34" charset="0"/>
              </a:rPr>
              <a:t>型变量和</a:t>
            </a:r>
            <a:r>
              <a:rPr lang="en-US" altLang="zh-CN" smtClean="0">
                <a:latin typeface="Arial" pitchFamily="34" charset="0"/>
              </a:rPr>
              <a:t>double</a:t>
            </a:r>
            <a:r>
              <a:rPr lang="zh-CN" altLang="en-US" smtClean="0">
                <a:latin typeface="Arial" pitchFamily="34" charset="0"/>
              </a:rPr>
              <a:t>型变量的精度；检查一些特殊表达式的运行结果，如一个非零整数除以</a:t>
            </a:r>
            <a:r>
              <a:rPr lang="en-US" altLang="zh-CN" smtClean="0">
                <a:latin typeface="Arial" pitchFamily="34" charset="0"/>
              </a:rPr>
              <a:t>0</a:t>
            </a:r>
            <a:r>
              <a:rPr lang="zh-CN" altLang="en-US" smtClean="0">
                <a:latin typeface="Arial" pitchFamily="34" charset="0"/>
              </a:rPr>
              <a:t>、一个非零实数除以</a:t>
            </a:r>
            <a:r>
              <a:rPr lang="en-US" altLang="zh-CN" smtClean="0">
                <a:latin typeface="Arial" pitchFamily="34" charset="0"/>
              </a:rPr>
              <a:t>0</a:t>
            </a:r>
            <a:r>
              <a:rPr lang="zh-CN" altLang="en-US" smtClean="0">
                <a:latin typeface="Arial" pitchFamily="34" charset="0"/>
              </a:rPr>
              <a:t>、</a:t>
            </a:r>
            <a:r>
              <a:rPr lang="en-US" altLang="zh-CN" smtClean="0">
                <a:latin typeface="Arial" pitchFamily="34" charset="0"/>
              </a:rPr>
              <a:t>0</a:t>
            </a:r>
            <a:r>
              <a:rPr lang="zh-CN" altLang="en-US" smtClean="0">
                <a:latin typeface="Arial" pitchFamily="34" charset="0"/>
              </a:rPr>
              <a:t>除以</a:t>
            </a:r>
            <a:r>
              <a:rPr lang="en-US" altLang="zh-CN" smtClean="0">
                <a:latin typeface="Arial" pitchFamily="34" charset="0"/>
              </a:rPr>
              <a:t>0</a:t>
            </a:r>
            <a:r>
              <a:rPr lang="zh-CN" altLang="en-US" smtClean="0">
                <a:latin typeface="Arial" pitchFamily="34" charset="0"/>
              </a:rPr>
              <a:t>、负数开平方等等；</a:t>
            </a:r>
            <a:r>
              <a:rPr lang="en-US" altLang="zh-CN" smtClean="0">
                <a:latin typeface="Arial" pitchFamily="34" charset="0"/>
              </a:rPr>
              <a:t>(3) </a:t>
            </a:r>
            <a:r>
              <a:rPr lang="zh-CN" altLang="en-US" smtClean="0">
                <a:latin typeface="Arial" pitchFamily="34" charset="0"/>
              </a:rPr>
              <a:t>编程检查机器是大端还是小端方式，数据是对齐存放还是不对齐存放。</a:t>
            </a:r>
          </a:p>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a:ln/>
        </p:spPr>
      </p:sp>
      <p:sp>
        <p:nvSpPr>
          <p:cNvPr id="5222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Do you know the infinity symbol </a:t>
            </a:r>
            <a:r>
              <a:rPr lang="en-US" altLang="zh-CN" sz="1100" smtClean="0">
                <a:solidFill>
                  <a:srgbClr val="063DE9"/>
                </a:solidFill>
                <a:latin typeface="宋体" pitchFamily="2" charset="-122"/>
              </a:rPr>
              <a:t>∞? Who can tell me the meaning of this symbol? As we know, if x!=0, when y tend to 0, then x/y tend to ∞. So IEEE 754 suggested x/0 (any finite number divided by 0)should produce infinity, not overflow. Because we can do further computations with infinity, For example, if a program have comparison X/0 &gt; Y, it won’t produce overflow, it can be a valid comparison.   </a:t>
            </a:r>
          </a:p>
          <a:p>
            <a:r>
              <a:rPr lang="en-US" altLang="zh-CN" smtClean="0">
                <a:latin typeface="Arial" pitchFamily="34" charset="0"/>
              </a:rPr>
              <a:t>If exponent bits are all ones and significand bits are all zeros, the value is infinity. It could be positive infinity or negative infinity. They are not equal. There are some operations with infinity. Any finite number add infinity will be infinity. </a:t>
            </a:r>
            <a:endParaRPr lang="en-US" altLang="zh-CN" sz="1100" smtClean="0">
              <a:solidFill>
                <a:srgbClr val="063DE9"/>
              </a:solidFill>
              <a:latin typeface="宋体" pitchFamily="2" charset="-122"/>
            </a:endParaRPr>
          </a:p>
          <a:p>
            <a:endParaRPr lang="zh-CN" altLang="en-US" sz="1100" smtClean="0">
              <a:solidFill>
                <a:srgbClr val="063DE9"/>
              </a:solidFill>
              <a:latin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Who can tell me what is the result of the square root of –4.0 ? Yes, the result is undefined. 0 divided by 0, infinity divided by infinity are all the same. If infinity is not an error, these should not be either. We call them Not a Number. We read it NaN. In this situation,  the exponent bits will be all ones, the significand will be nonzero bit pattern.    </a:t>
            </a:r>
          </a:p>
          <a:p>
            <a:r>
              <a:rPr lang="en-US" altLang="zh-CN" smtClean="0">
                <a:latin typeface="Arial" pitchFamily="34" charset="0"/>
              </a:rPr>
              <a:t>We can use NaN to help with debugging. If the calculating result is NaN, we can set some test point to see what happened. </a:t>
            </a:r>
          </a:p>
          <a:p>
            <a:r>
              <a:rPr lang="en-US" altLang="zh-CN" smtClean="0">
                <a:latin typeface="Arial" pitchFamily="34" charset="0"/>
              </a:rPr>
              <a:t>There are some operations which may produce NaN. We can define any finite number operate with NaN will produce NaN. Infinity minus infinity will produce NaN, and so 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a:ln/>
        </p:spPr>
      </p:sp>
      <p:sp>
        <p:nvSpPr>
          <p:cNvPr id="5427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We have defined normalized number, we briefly call them norms, we also  have defined 0, infinity and NaN, we have know that: …….. we have used all combination except for this one, we can use this combination to represent denormalized numbers.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zh-CN" altLang="en-US" smtClean="0">
                <a:latin typeface="Arial" pitchFamily="34" charset="0"/>
              </a:rPr>
              <a:t>可以适当举一些例子</a:t>
            </a:r>
          </a:p>
        </p:txBody>
      </p:sp>
      <p:sp>
        <p:nvSpPr>
          <p:cNvPr id="44036" name="灯片编号占位符 3"/>
          <p:cNvSpPr>
            <a:spLocks noGrp="1"/>
          </p:cNvSpPr>
          <p:nvPr>
            <p:ph type="sldNum" sz="quarter" idx="5"/>
          </p:nvPr>
        </p:nvSpPr>
        <p:spPr>
          <a:noFill/>
        </p:spPr>
        <p:txBody>
          <a:bodyPr/>
          <a:lstStyle/>
          <a:p>
            <a:fld id="{D03E3938-1FEA-4AE8-A190-0296E8040CB5}" type="slidenum">
              <a:rPr lang="en-US" altLang="zh-CN" smtClean="0"/>
              <a:pPr/>
              <a:t>5</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5060" name="灯片编号占位符 3"/>
          <p:cNvSpPr>
            <a:spLocks noGrp="1"/>
          </p:cNvSpPr>
          <p:nvPr>
            <p:ph type="sldNum" sz="quarter" idx="5"/>
          </p:nvPr>
        </p:nvSpPr>
        <p:spPr>
          <a:noFill/>
        </p:spPr>
        <p:txBody>
          <a:bodyPr/>
          <a:lstStyle/>
          <a:p>
            <a:fld id="{431730B8-7D55-4F9F-AE80-F5E106A406A3}" type="slidenum">
              <a:rPr lang="en-US" altLang="zh-CN" smtClean="0"/>
              <a:pPr/>
              <a:t>9</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endParaRPr lang="zh-CN" altLang="en-US" smtClean="0">
              <a:latin typeface="Arial" pitchFamily="34" charset="0"/>
            </a:endParaRPr>
          </a:p>
        </p:txBody>
      </p:sp>
      <p:sp>
        <p:nvSpPr>
          <p:cNvPr id="46084" name="灯片编号占位符 3"/>
          <p:cNvSpPr>
            <a:spLocks noGrp="1"/>
          </p:cNvSpPr>
          <p:nvPr>
            <p:ph type="sldNum" sz="quarter" idx="5"/>
          </p:nvPr>
        </p:nvSpPr>
        <p:spPr>
          <a:noFill/>
        </p:spPr>
        <p:txBody>
          <a:bodyPr/>
          <a:lstStyle/>
          <a:p>
            <a:fld id="{E1FC37EF-D4A9-43BB-AFF6-406826C48D6F}" type="slidenum">
              <a:rPr lang="en-US" altLang="zh-CN" smtClean="0"/>
              <a:pPr/>
              <a:t>10</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smtClean="0">
                <a:latin typeface="Arial" pitchFamily="34" charset="0"/>
              </a:rPr>
              <a:t>Any question for this? </a:t>
            </a:r>
          </a:p>
          <a:p>
            <a:r>
              <a:rPr lang="en-US" altLang="zh-CN" smtClean="0">
                <a:latin typeface="Arial" pitchFamily="34" charset="0"/>
              </a:rPr>
              <a:t>If we know the bit pattern of an normalized floating-point number, we can calculate the value of this number using the formula.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a:ln/>
        </p:spPr>
      </p:sp>
      <p:sp>
        <p:nvSpPr>
          <p:cNvPr id="48131"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itchFamily="34" charset="0"/>
              </a:rPr>
              <a:t>Step 1: sign bit is 1, it means the number is negative</a:t>
            </a:r>
          </a:p>
          <a:p>
            <a:r>
              <a:rPr lang="en-US" altLang="zh-CN" smtClean="0">
                <a:latin typeface="Arial" pitchFamily="34" charset="0"/>
              </a:rPr>
              <a:t>Step 2: exponent is 01111101=2</a:t>
            </a:r>
            <a:r>
              <a:rPr lang="en-US" altLang="zh-CN" baseline="30000" smtClean="0">
                <a:latin typeface="Arial" pitchFamily="34" charset="0"/>
              </a:rPr>
              <a:t>6 </a:t>
            </a:r>
            <a:r>
              <a:rPr lang="en-US" altLang="zh-CN" smtClean="0">
                <a:latin typeface="Arial" pitchFamily="34" charset="0"/>
              </a:rPr>
              <a:t>+2</a:t>
            </a:r>
            <a:r>
              <a:rPr lang="en-US" altLang="zh-CN" baseline="30000" smtClean="0">
                <a:latin typeface="Arial" pitchFamily="34" charset="0"/>
              </a:rPr>
              <a:t>5 </a:t>
            </a:r>
            <a:r>
              <a:rPr lang="en-US" altLang="zh-CN" smtClean="0">
                <a:latin typeface="Arial" pitchFamily="34" charset="0"/>
              </a:rPr>
              <a:t>+</a:t>
            </a:r>
            <a:r>
              <a:rPr lang="en-US" altLang="zh-CN" baseline="-25000" smtClean="0">
                <a:latin typeface="Arial" pitchFamily="34" charset="0"/>
              </a:rPr>
              <a:t> </a:t>
            </a:r>
            <a:r>
              <a:rPr lang="en-US" altLang="zh-CN" smtClean="0">
                <a:latin typeface="Arial" pitchFamily="34" charset="0"/>
              </a:rPr>
              <a:t>2</a:t>
            </a:r>
            <a:r>
              <a:rPr lang="en-US" altLang="zh-CN" baseline="30000" smtClean="0">
                <a:latin typeface="Arial" pitchFamily="34" charset="0"/>
              </a:rPr>
              <a:t>4 </a:t>
            </a:r>
            <a:r>
              <a:rPr lang="en-US" altLang="zh-CN" smtClean="0">
                <a:latin typeface="Arial" pitchFamily="34" charset="0"/>
              </a:rPr>
              <a:t>+2</a:t>
            </a:r>
            <a:r>
              <a:rPr lang="en-US" altLang="zh-CN" baseline="30000" smtClean="0">
                <a:latin typeface="Arial" pitchFamily="34" charset="0"/>
              </a:rPr>
              <a:t>3 </a:t>
            </a:r>
            <a:r>
              <a:rPr lang="en-US" altLang="zh-CN" smtClean="0">
                <a:latin typeface="Arial" pitchFamily="34" charset="0"/>
              </a:rPr>
              <a:t>+2</a:t>
            </a:r>
            <a:r>
              <a:rPr lang="en-US" altLang="zh-CN" baseline="30000" smtClean="0">
                <a:latin typeface="Arial" pitchFamily="34" charset="0"/>
              </a:rPr>
              <a:t>1 </a:t>
            </a:r>
            <a:r>
              <a:rPr lang="en-US" altLang="zh-CN" smtClean="0">
                <a:latin typeface="Arial" pitchFamily="34" charset="0"/>
              </a:rPr>
              <a:t>=64+32+16+8+1=125, because we use excess 127, so we should subtract 127 to get the actual value of exponent. 125-127=-2</a:t>
            </a:r>
          </a:p>
          <a:p>
            <a:r>
              <a:rPr lang="en-US" altLang="zh-CN" smtClean="0">
                <a:latin typeface="Arial" pitchFamily="34" charset="0"/>
              </a:rPr>
              <a:t>Step 3: here actual mantissa is 1.1100..0, so the value should be 1+….,  ….  The result is 1.75</a:t>
            </a:r>
          </a:p>
          <a:p>
            <a:r>
              <a:rPr lang="en-US" altLang="zh-CN" smtClean="0">
                <a:latin typeface="Arial" pitchFamily="34" charset="0"/>
              </a:rPr>
              <a:t>Step 4: So the actual value is  </a:t>
            </a:r>
          </a:p>
          <a:p>
            <a:endParaRPr lang="en-US" altLang="zh-CN" smtClean="0">
              <a:latin typeface="Arial" pitchFamily="34" charset="0"/>
            </a:endParaRPr>
          </a:p>
          <a:p>
            <a:r>
              <a:rPr lang="en-US" altLang="zh-CN" smtClean="0">
                <a:latin typeface="Arial" pitchFamily="34" charset="0"/>
              </a:rPr>
              <a:t>Any question about that?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we know the value of an number, how to represent it in floating-point form? Here is an exercise. Please spend 4 minutes to try it.</a:t>
            </a:r>
          </a:p>
          <a:p>
            <a:r>
              <a:rPr lang="en-US" altLang="zh-CN" smtClean="0">
                <a:latin typeface="Arial" pitchFamily="34" charset="0"/>
              </a:rPr>
              <a:t>Let’s check your answers. Firstly,  then, and then, finally, the result is C14C0000H. Have you got that? Any question?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a:xfrm>
            <a:off x="914400" y="4343400"/>
            <a:ext cx="5029200" cy="4114800"/>
          </a:xfrm>
          <a:noFill/>
          <a:ln/>
        </p:spPr>
        <p:txBody>
          <a:bodyPr lIns="86657" tIns="43328" rIns="86657" bIns="43328"/>
          <a:lstStyle/>
          <a:p>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a:ln/>
        </p:spPr>
        <p:txBody>
          <a:bodyPr lIns="86657" tIns="43328" rIns="86657" bIns="43328"/>
          <a:lstStyle/>
          <a:p>
            <a:r>
              <a:rPr lang="en-US" altLang="zh-CN" smtClean="0">
                <a:latin typeface="Arial" pitchFamily="34" charset="0"/>
              </a:rPr>
              <a:t>If exponent and significand bits are all zeros, it means the value is 0. It could be positive 0 or negative 0. They are equal.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370E7F-B153-4435-920B-D8AC6D3A8BD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D39D1F-0CDC-42B4-84BE-7FDC960CA97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1A0BA2-6442-4499-AA73-4A5846573219}"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29ED87-D72C-4297-8CCA-81F2CE515F1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6C8538-9A93-4702-BA74-4BD45CC4248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3C6BC71-C627-4219-85F3-ED6E704C030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67A907C-AF14-499D-8989-6E91F6A2120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9ED402A-96FC-4D0C-B595-BE0594ECC7B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A5847C2-4397-44E8-AB5C-2B17823E796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06EA02-01A7-40EA-BFF8-CBD5072A767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012B23-1F1F-4B9F-9203-38B68F594E63}"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3ADFCB0-CB03-4B51-AFA0-418FE8926C94}"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45000"/>
              </a:lnSpc>
              <a:spcBef>
                <a:spcPct val="75000"/>
              </a:spcBef>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第二讲 数值的表示</a:t>
            </a:r>
            <a:br>
              <a:rPr lang="zh-CN" altLang="en-US" smtClean="0">
                <a:solidFill>
                  <a:srgbClr val="FF0000"/>
                </a:solidFill>
              </a:rPr>
            </a:br>
            <a:r>
              <a:rPr lang="zh-CN" altLang="en-US" smtClean="0"/>
              <a:t/>
            </a:r>
            <a:br>
              <a:rPr lang="zh-CN" altLang="en-US" smtClean="0"/>
            </a:br>
            <a:endParaRPr lang="en-US" altLang="zh-CN" sz="280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64</a:t>
            </a:r>
            <a:r>
              <a:rPr lang="zh-CN" altLang="en-US" smtClean="0"/>
              <a:t>位）</a:t>
            </a:r>
          </a:p>
        </p:txBody>
      </p:sp>
      <p:sp>
        <p:nvSpPr>
          <p:cNvPr id="11267"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a:t>
            </a:r>
          </a:p>
          <a:p>
            <a:pPr marL="0" indent="0">
              <a:buFontTx/>
              <a:buNone/>
            </a:pPr>
            <a:r>
              <a:rPr lang="en-US" altLang="zh-CN" smtClean="0"/>
              <a:t>       ↑          ↑             </a:t>
            </a:r>
          </a:p>
          <a:p>
            <a:pPr marL="0" indent="0">
              <a:buFontTx/>
              <a:buNone/>
            </a:pPr>
            <a:r>
              <a:rPr lang="en-US" altLang="zh-CN" smtClean="0"/>
              <a:t>       ↑         long  </a:t>
            </a:r>
          </a:p>
          <a:p>
            <a:pPr marL="0" indent="0">
              <a:buFontTx/>
              <a:buNone/>
            </a:pPr>
            <a:r>
              <a:rPr lang="en-US" altLang="zh-CN" smtClean="0"/>
              <a:t>       ↑          ↑</a:t>
            </a:r>
          </a:p>
          <a:p>
            <a:pPr marL="0" indent="0">
              <a:buFontTx/>
              <a:buNone/>
            </a:pPr>
            <a:r>
              <a:rPr lang="en-US" altLang="zh-CN" smtClean="0"/>
              <a:t>       ↑         unsigned int</a:t>
            </a:r>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类型转换实例</a:t>
            </a:r>
          </a:p>
        </p:txBody>
      </p:sp>
      <p:sp>
        <p:nvSpPr>
          <p:cNvPr id="12291" name="内容占位符 2"/>
          <p:cNvSpPr>
            <a:spLocks noGrp="1"/>
          </p:cNvSpPr>
          <p:nvPr>
            <p:ph idx="1"/>
          </p:nvPr>
        </p:nvSpPr>
        <p:spPr>
          <a:xfrm>
            <a:off x="5876925" y="819150"/>
            <a:ext cx="2955925" cy="5218113"/>
          </a:xfrm>
        </p:spPr>
        <p:txBody>
          <a:bodyPr/>
          <a:lstStyle/>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endParaRPr lang="en-US" altLang="zh-CN" smtClean="0"/>
          </a:p>
          <a:p>
            <a:pPr marL="0" indent="0">
              <a:buFontTx/>
              <a:buNone/>
            </a:pPr>
            <a:r>
              <a:rPr lang="zh-CN" altLang="en-US" smtClean="0">
                <a:solidFill>
                  <a:srgbClr val="C00000"/>
                </a:solidFill>
                <a:latin typeface="微软雅黑" pitchFamily="34" charset="-122"/>
                <a:ea typeface="微软雅黑" pitchFamily="34" charset="-122"/>
              </a:rPr>
              <a:t>       结果跟你想的一样吗，为什么？</a:t>
            </a:r>
            <a:endParaRPr lang="en-US" altLang="zh-CN" smtClean="0">
              <a:solidFill>
                <a:srgbClr val="C00000"/>
              </a:solidFill>
              <a:latin typeface="微软雅黑" pitchFamily="34" charset="-122"/>
              <a:ea typeface="微软雅黑" pitchFamily="34" charset="-122"/>
            </a:endParaRPr>
          </a:p>
        </p:txBody>
      </p:sp>
      <p:pic>
        <p:nvPicPr>
          <p:cNvPr id="12292" name="Picture 5"/>
          <p:cNvPicPr>
            <a:picLocks noChangeAspect="1" noChangeArrowheads="1"/>
          </p:cNvPicPr>
          <p:nvPr/>
        </p:nvPicPr>
        <p:blipFill>
          <a:blip r:embed="rId2"/>
          <a:srcRect/>
          <a:stretch>
            <a:fillRect/>
          </a:stretch>
        </p:blipFill>
        <p:spPr bwMode="auto">
          <a:xfrm>
            <a:off x="115888" y="819150"/>
            <a:ext cx="5264150" cy="5199063"/>
          </a:xfrm>
          <a:prstGeom prst="rect">
            <a:avLst/>
          </a:prstGeom>
          <a:noFill/>
          <a:ln w="9525">
            <a:noFill/>
            <a:miter lim="800000"/>
            <a:headEnd/>
            <a:tailEnd/>
          </a:ln>
        </p:spPr>
      </p:pic>
      <p:pic>
        <p:nvPicPr>
          <p:cNvPr id="12293" name="Picture 6"/>
          <p:cNvPicPr>
            <a:picLocks noChangeAspect="1" noChangeArrowheads="1"/>
          </p:cNvPicPr>
          <p:nvPr/>
        </p:nvPicPr>
        <p:blipFill>
          <a:blip r:embed="rId3"/>
          <a:srcRect/>
          <a:stretch>
            <a:fillRect/>
          </a:stretch>
        </p:blipFill>
        <p:spPr bwMode="auto">
          <a:xfrm>
            <a:off x="3733800" y="955675"/>
            <a:ext cx="5410200" cy="2352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一个例子</a:t>
            </a:r>
          </a:p>
        </p:txBody>
      </p:sp>
      <p:sp>
        <p:nvSpPr>
          <p:cNvPr id="13315" name="内容占位符 2"/>
          <p:cNvSpPr>
            <a:spLocks noGrp="1"/>
          </p:cNvSpPr>
          <p:nvPr>
            <p:ph idx="1"/>
          </p:nvPr>
        </p:nvSpPr>
        <p:spPr/>
        <p:txBody>
          <a:bodyPr/>
          <a:lstStyle/>
          <a:p>
            <a:endParaRPr lang="zh-CN" altLang="en-US" smtClean="0"/>
          </a:p>
        </p:txBody>
      </p:sp>
      <p:pic>
        <p:nvPicPr>
          <p:cNvPr id="58370" name="Picture 2"/>
          <p:cNvPicPr>
            <a:picLocks noChangeAspect="1" noChangeArrowheads="1"/>
          </p:cNvPicPr>
          <p:nvPr/>
        </p:nvPicPr>
        <p:blipFill>
          <a:blip r:embed="rId2"/>
          <a:srcRect/>
          <a:stretch>
            <a:fillRect/>
          </a:stretch>
        </p:blipFill>
        <p:spPr bwMode="auto">
          <a:xfrm>
            <a:off x="4662488" y="992188"/>
            <a:ext cx="4321175" cy="3609975"/>
          </a:xfrm>
          <a:prstGeom prst="rect">
            <a:avLst/>
          </a:prstGeom>
          <a:noFill/>
          <a:ln w="9525">
            <a:noFill/>
            <a:miter lim="800000"/>
            <a:headEnd/>
            <a:tailEnd/>
          </a:ln>
        </p:spPr>
      </p:pic>
      <p:pic>
        <p:nvPicPr>
          <p:cNvPr id="13317" name="Picture 3"/>
          <p:cNvPicPr>
            <a:picLocks noChangeAspect="1" noChangeArrowheads="1"/>
          </p:cNvPicPr>
          <p:nvPr/>
        </p:nvPicPr>
        <p:blipFill>
          <a:blip r:embed="rId3"/>
          <a:srcRect/>
          <a:stretch>
            <a:fillRect/>
          </a:stretch>
        </p:blipFill>
        <p:spPr bwMode="auto">
          <a:xfrm>
            <a:off x="142875" y="971550"/>
            <a:ext cx="4354513" cy="3736975"/>
          </a:xfrm>
          <a:prstGeom prst="rect">
            <a:avLst/>
          </a:prstGeom>
          <a:noFill/>
          <a:ln w="9525">
            <a:noFill/>
            <a:miter lim="800000"/>
            <a:headEnd/>
            <a:tailEnd/>
          </a:ln>
        </p:spPr>
      </p:pic>
      <p:pic>
        <p:nvPicPr>
          <p:cNvPr id="58372" name="Picture 4"/>
          <p:cNvPicPr>
            <a:picLocks noChangeAspect="1" noChangeArrowheads="1"/>
          </p:cNvPicPr>
          <p:nvPr/>
        </p:nvPicPr>
        <p:blipFill>
          <a:blip r:embed="rId4"/>
          <a:srcRect/>
          <a:stretch>
            <a:fillRect/>
          </a:stretch>
        </p:blipFill>
        <p:spPr bwMode="auto">
          <a:xfrm>
            <a:off x="987425" y="919163"/>
            <a:ext cx="7021513" cy="5672137"/>
          </a:xfrm>
          <a:prstGeom prst="rect">
            <a:avLst/>
          </a:prstGeom>
          <a:noFill/>
          <a:ln w="9525">
            <a:noFill/>
            <a:miter lim="800000"/>
            <a:headEnd/>
            <a:tailEnd/>
          </a:ln>
        </p:spPr>
      </p:pic>
      <p:sp>
        <p:nvSpPr>
          <p:cNvPr id="4" name="矩形 3"/>
          <p:cNvSpPr/>
          <p:nvPr/>
        </p:nvSpPr>
        <p:spPr>
          <a:xfrm>
            <a:off x="4527550" y="3924300"/>
            <a:ext cx="1169988" cy="1793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4497388" y="4778375"/>
            <a:ext cx="1200150" cy="1809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p:txBody>
          <a:bodyPr/>
          <a:lstStyle/>
          <a:p>
            <a:r>
              <a:rPr lang="en-US" altLang="zh-CN" smtClean="0"/>
              <a:t>2 </a:t>
            </a:r>
            <a:r>
              <a:rPr lang="zh-CN" altLang="en-US" smtClean="0"/>
              <a:t>浮点数的表示</a:t>
            </a:r>
          </a:p>
        </p:txBody>
      </p:sp>
      <p:sp>
        <p:nvSpPr>
          <p:cNvPr id="14339"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smtClean="0">
                <a:ea typeface="宋体" pitchFamily="2" charset="-122"/>
              </a:rPr>
              <a:t>    IEEE 754</a:t>
            </a:r>
            <a:r>
              <a:rPr lang="zh-CN" altLang="en-US" sz="3600" smtClean="0">
                <a:ea typeface="宋体" pitchFamily="2" charset="-122"/>
              </a:rPr>
              <a:t>标准</a:t>
            </a:r>
          </a:p>
        </p:txBody>
      </p:sp>
      <p:sp>
        <p:nvSpPr>
          <p:cNvPr id="15363" name="Rectangle 3"/>
          <p:cNvSpPr>
            <a:spLocks noGrp="1" noChangeArrowheads="1"/>
          </p:cNvSpPr>
          <p:nvPr>
            <p:ph type="body" idx="4294967295"/>
          </p:nvPr>
        </p:nvSpPr>
        <p:spPr>
          <a:xfrm>
            <a:off x="519113" y="860425"/>
            <a:ext cx="8183562" cy="1993900"/>
          </a:xfrm>
        </p:spPr>
        <p:txBody>
          <a:bodyPr lIns="63500" tIns="25400" rIns="63500" bIns="25400">
            <a:spAutoFit/>
          </a:bodyPr>
          <a:lstStyle/>
          <a:p>
            <a:pPr>
              <a:lnSpc>
                <a:spcPct val="90000"/>
              </a:lnSpc>
              <a:buFontTx/>
              <a:buNone/>
            </a:pPr>
            <a:r>
              <a:rPr lang="zh-CN" altLang="en-US" sz="2200" b="0" smtClean="0"/>
              <a:t>    </a:t>
            </a:r>
          </a:p>
          <a:p>
            <a:pPr>
              <a:lnSpc>
                <a:spcPct val="90000"/>
              </a:lnSpc>
              <a:buFontTx/>
              <a:buNone/>
            </a:pPr>
            <a:r>
              <a:rPr lang="en-US" altLang="zh-CN" sz="2500" smtClean="0"/>
              <a:t>Single Precision </a:t>
            </a:r>
            <a:r>
              <a:rPr lang="en-US" altLang="zh-CN" sz="2500" smtClean="0">
                <a:solidFill>
                  <a:srgbClr val="000000"/>
                </a:solidFill>
              </a:rPr>
              <a:t>： </a:t>
            </a:r>
            <a:endParaRPr lang="en-US" altLang="zh-CN" sz="2500" smtClean="0">
              <a:solidFill>
                <a:srgbClr val="990000"/>
              </a:solidFill>
            </a:endParaRPr>
          </a:p>
          <a:p>
            <a:pPr>
              <a:lnSpc>
                <a:spcPct val="90000"/>
              </a:lnSpc>
              <a:buFontTx/>
              <a:buNone/>
            </a:pPr>
            <a:r>
              <a:rPr lang="en-US" altLang="zh-CN" sz="2500" smtClean="0">
                <a:solidFill>
                  <a:srgbClr val="FF6600"/>
                </a:solidFill>
              </a:rPr>
              <a:t>		  </a:t>
            </a:r>
            <a:r>
              <a:rPr lang="en-US" altLang="zh-CN" smtClean="0">
                <a:solidFill>
                  <a:srgbClr val="FF6600"/>
                </a:solidFill>
              </a:rPr>
              <a:t>S</a:t>
            </a:r>
            <a:r>
              <a:rPr lang="en-US" altLang="zh-CN" smtClean="0">
                <a:solidFill>
                  <a:srgbClr val="00E0CB"/>
                </a:solidFill>
              </a:rPr>
              <a:t>     </a:t>
            </a:r>
            <a:r>
              <a:rPr lang="en-US" altLang="zh-CN" smtClean="0">
                <a:solidFill>
                  <a:srgbClr val="009242"/>
                </a:solidFill>
              </a:rPr>
              <a:t>Exponent</a:t>
            </a:r>
            <a:r>
              <a:rPr lang="en-US" altLang="zh-CN" smtClean="0">
                <a:solidFill>
                  <a:srgbClr val="FD0128"/>
                </a:solidFill>
              </a:rPr>
              <a:t>                </a:t>
            </a:r>
            <a:r>
              <a:rPr lang="en-US" altLang="zh-CN" smtClean="0">
                <a:solidFill>
                  <a:srgbClr val="063DE9"/>
                </a:solidFill>
              </a:rPr>
              <a:t>Significand</a:t>
            </a:r>
            <a:endParaRPr lang="en-US" altLang="zh-CN" smtClean="0">
              <a:solidFill>
                <a:srgbClr val="FD0128"/>
              </a:solidFill>
            </a:endParaRPr>
          </a:p>
          <a:p>
            <a:pPr>
              <a:lnSpc>
                <a:spcPct val="90000"/>
              </a:lnSpc>
              <a:buFontTx/>
              <a:buNone/>
            </a:pPr>
            <a:r>
              <a:rPr lang="en-US" altLang="zh-CN" smtClean="0">
                <a:solidFill>
                  <a:srgbClr val="000000"/>
                </a:solidFill>
                <a:latin typeface="Arial,Bold" charset="0"/>
              </a:rPr>
              <a:t>          </a:t>
            </a:r>
            <a:r>
              <a:rPr lang="en-US" altLang="zh-CN" smtClean="0">
                <a:solidFill>
                  <a:srgbClr val="000000"/>
                </a:solidFill>
              </a:rPr>
              <a:t>1 bit      8 bits                       23 bits</a:t>
            </a:r>
          </a:p>
          <a:p>
            <a:pPr>
              <a:lnSpc>
                <a:spcPct val="90000"/>
              </a:lnSpc>
              <a:buFontTx/>
              <a:buNone/>
            </a:pPr>
            <a:endParaRPr lang="zh-CN" altLang="en-US" smtClean="0">
              <a:solidFill>
                <a:srgbClr val="CCCC00"/>
              </a:solidFill>
            </a:endParaRPr>
          </a:p>
        </p:txBody>
      </p:sp>
      <p:grpSp>
        <p:nvGrpSpPr>
          <p:cNvPr id="15364" name="Group 13"/>
          <p:cNvGrpSpPr>
            <a:grpSpLocks/>
          </p:cNvGrpSpPr>
          <p:nvPr/>
        </p:nvGrpSpPr>
        <p:grpSpPr bwMode="auto">
          <a:xfrm>
            <a:off x="1300163" y="2033588"/>
            <a:ext cx="6781800" cy="368300"/>
            <a:chOff x="611" y="1221"/>
            <a:chExt cx="4272" cy="295"/>
          </a:xfrm>
        </p:grpSpPr>
        <p:sp>
          <p:nvSpPr>
            <p:cNvPr id="15377" name="Rectangle 4"/>
            <p:cNvSpPr>
              <a:spLocks noChangeArrowheads="1"/>
            </p:cNvSpPr>
            <p:nvPr/>
          </p:nvSpPr>
          <p:spPr bwMode="auto">
            <a:xfrm>
              <a:off x="611" y="1228"/>
              <a:ext cx="4272" cy="288"/>
            </a:xfrm>
            <a:prstGeom prst="rect">
              <a:avLst/>
            </a:prstGeom>
            <a:noFill/>
            <a:ln w="28575">
              <a:solidFill>
                <a:schemeClr val="tx1"/>
              </a:solidFill>
              <a:miter lim="800000"/>
              <a:headEnd/>
              <a:tailEnd/>
            </a:ln>
          </p:spPr>
          <p:txBody>
            <a:bodyPr wrap="none" anchor="ctr"/>
            <a:lstStyle/>
            <a:p>
              <a:endParaRPr lang="zh-CN" altLang="en-US" sz="1600" b="1">
                <a:latin typeface="Times New Roman" pitchFamily="18" charset="0"/>
              </a:endParaRPr>
            </a:p>
          </p:txBody>
        </p:sp>
        <p:sp>
          <p:nvSpPr>
            <p:cNvPr id="15378" name="Line 5"/>
            <p:cNvSpPr>
              <a:spLocks noChangeShapeType="1"/>
            </p:cNvSpPr>
            <p:nvPr/>
          </p:nvSpPr>
          <p:spPr bwMode="auto">
            <a:xfrm>
              <a:off x="1152" y="1221"/>
              <a:ext cx="0" cy="288"/>
            </a:xfrm>
            <a:prstGeom prst="line">
              <a:avLst/>
            </a:prstGeom>
            <a:noFill/>
            <a:ln w="28575">
              <a:solidFill>
                <a:schemeClr val="tx1"/>
              </a:solidFill>
              <a:miter lim="800000"/>
              <a:headEnd/>
              <a:tailEnd/>
            </a:ln>
          </p:spPr>
          <p:txBody>
            <a:bodyPr wrap="none"/>
            <a:lstStyle/>
            <a:p>
              <a:endParaRPr lang="zh-CN" altLang="en-US"/>
            </a:p>
          </p:txBody>
        </p:sp>
        <p:sp>
          <p:nvSpPr>
            <p:cNvPr id="15379" name="Line 6"/>
            <p:cNvSpPr>
              <a:spLocks noChangeShapeType="1"/>
            </p:cNvSpPr>
            <p:nvPr/>
          </p:nvSpPr>
          <p:spPr bwMode="auto">
            <a:xfrm>
              <a:off x="2544" y="1221"/>
              <a:ext cx="0" cy="288"/>
            </a:xfrm>
            <a:prstGeom prst="line">
              <a:avLst/>
            </a:prstGeom>
            <a:noFill/>
            <a:ln w="28575">
              <a:solidFill>
                <a:schemeClr val="tx1"/>
              </a:solidFill>
              <a:miter lim="800000"/>
              <a:headEnd/>
              <a:tailEnd/>
            </a:ln>
          </p:spPr>
          <p:txBody>
            <a:bodyPr wrap="none"/>
            <a:lstStyle/>
            <a:p>
              <a:endParaRPr lang="zh-CN" altLang="en-US"/>
            </a:p>
          </p:txBody>
        </p:sp>
      </p:grpSp>
      <p:sp>
        <p:nvSpPr>
          <p:cNvPr id="310279" name="Text Box 7"/>
          <p:cNvSpPr txBox="1">
            <a:spLocks noChangeArrowheads="1"/>
          </p:cNvSpPr>
          <p:nvPr/>
        </p:nvSpPr>
        <p:spPr bwMode="auto">
          <a:xfrm>
            <a:off x="201613" y="2406650"/>
            <a:ext cx="7091362" cy="420688"/>
          </a:xfrm>
          <a:prstGeom prst="rect">
            <a:avLst/>
          </a:prstGeom>
          <a:noFill/>
          <a:ln w="9525">
            <a:noFill/>
            <a:miter lim="800000"/>
            <a:headEnd/>
            <a:tailEnd/>
          </a:ln>
        </p:spPr>
        <p:txBody>
          <a:bodyPr>
            <a:spAutoFit/>
          </a:bodyPr>
          <a:lstStyle/>
          <a:p>
            <a:pPr eaLnBrk="1" hangingPunct="1">
              <a:lnSpc>
                <a:spcPct val="90000"/>
              </a:lnSpc>
              <a:spcBef>
                <a:spcPct val="20000"/>
              </a:spcBef>
              <a:buClr>
                <a:schemeClr val="folHlink"/>
              </a:buClr>
              <a:buSzPct val="60000"/>
              <a:buFont typeface="Wingdings" pitchFamily="2" charset="2"/>
              <a:buNone/>
            </a:pPr>
            <a:r>
              <a:rPr kumimoji="1" lang="zh-CN" altLang="en-US" sz="2000" b="1">
                <a:cs typeface="Arial" pitchFamily="34" charset="0"/>
              </a:rPr>
              <a:t>° </a:t>
            </a:r>
            <a:r>
              <a:rPr kumimoji="1" lang="en-US" altLang="zh-CN" sz="2400" b="1">
                <a:solidFill>
                  <a:srgbClr val="FF6600"/>
                </a:solidFill>
                <a:cs typeface="Arial" pitchFamily="34" charset="0"/>
              </a:rPr>
              <a:t>Sign bit: 1 </a:t>
            </a:r>
            <a:r>
              <a:rPr kumimoji="1" lang="zh-CN" altLang="en-US" sz="2400" b="1">
                <a:solidFill>
                  <a:srgbClr val="FF6600"/>
                </a:solidFill>
                <a:cs typeface="Arial" pitchFamily="34" charset="0"/>
              </a:rPr>
              <a:t>表示</a:t>
            </a:r>
            <a:r>
              <a:rPr kumimoji="1" lang="en-US" altLang="zh-CN" sz="2400" b="1">
                <a:solidFill>
                  <a:srgbClr val="FF6600"/>
                </a:solidFill>
                <a:cs typeface="Arial" pitchFamily="34" charset="0"/>
              </a:rPr>
              <a:t>negative ; 0</a:t>
            </a:r>
            <a:r>
              <a:rPr kumimoji="1" lang="zh-CN" altLang="en-US" sz="2400" b="1">
                <a:solidFill>
                  <a:srgbClr val="FF6600"/>
                </a:solidFill>
                <a:cs typeface="Arial" pitchFamily="34" charset="0"/>
              </a:rPr>
              <a:t>表示 </a:t>
            </a:r>
            <a:r>
              <a:rPr kumimoji="1" lang="en-US" altLang="zh-CN" sz="2400" b="1">
                <a:solidFill>
                  <a:srgbClr val="FF6600"/>
                </a:solidFill>
                <a:cs typeface="Arial" pitchFamily="34" charset="0"/>
              </a:rPr>
              <a:t>positive</a:t>
            </a:r>
          </a:p>
        </p:txBody>
      </p:sp>
      <p:sp>
        <p:nvSpPr>
          <p:cNvPr id="310280" name="Text Box 8"/>
          <p:cNvSpPr txBox="1">
            <a:spLocks noChangeArrowheads="1"/>
          </p:cNvSpPr>
          <p:nvPr/>
        </p:nvSpPr>
        <p:spPr bwMode="auto">
          <a:xfrm>
            <a:off x="206375" y="4233863"/>
            <a:ext cx="7962900" cy="1395412"/>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3333FF"/>
                </a:solidFill>
                <a:cs typeface="Arial" pitchFamily="34" charset="0"/>
              </a:rPr>
              <a:t>Significand</a:t>
            </a:r>
            <a:r>
              <a:rPr kumimoji="1" lang="zh-CN" altLang="en-US" sz="2400" b="1">
                <a:solidFill>
                  <a:srgbClr val="3333FF"/>
                </a:solidFill>
                <a:cs typeface="Arial" pitchFamily="34" charset="0"/>
              </a:rPr>
              <a:t>（尾数）</a:t>
            </a:r>
            <a:r>
              <a:rPr kumimoji="1" lang="en-US" altLang="zh-CN" sz="2400" b="1">
                <a:solidFill>
                  <a:srgbClr val="3333FF"/>
                </a:solidFill>
                <a:cs typeface="Arial" pitchFamily="34" charset="0"/>
              </a:rPr>
              <a:t>:</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a:t>
            </a:r>
            <a:r>
              <a:rPr kumimoji="1" lang="zh-CN" altLang="en-US" sz="2400" b="1">
                <a:solidFill>
                  <a:srgbClr val="3333FF"/>
                </a:solidFill>
                <a:cs typeface="Arial" pitchFamily="34" charset="0"/>
              </a:rPr>
              <a:t>规格化尾数最高位总是</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，所以隐含表示，省</a:t>
            </a:r>
            <a:r>
              <a:rPr kumimoji="1" lang="en-US" altLang="zh-CN" sz="2400" b="1">
                <a:solidFill>
                  <a:srgbClr val="3333FF"/>
                </a:solidFill>
                <a:cs typeface="Arial" pitchFamily="34" charset="0"/>
              </a:rPr>
              <a:t>1</a:t>
            </a:r>
            <a:r>
              <a:rPr kumimoji="1" lang="zh-CN" altLang="en-US" sz="2400" b="1">
                <a:solidFill>
                  <a:srgbClr val="3333FF"/>
                </a:solidFill>
                <a:cs typeface="Arial" pitchFamily="34" charset="0"/>
              </a:rPr>
              <a:t>位</a:t>
            </a:r>
          </a:p>
          <a:p>
            <a:pPr eaLnBrk="1" hangingPunct="1">
              <a:spcBef>
                <a:spcPct val="20000"/>
              </a:spcBef>
              <a:buClr>
                <a:schemeClr val="folHlink"/>
              </a:buClr>
              <a:buSzPct val="60000"/>
              <a:buFont typeface="Wingdings" pitchFamily="2" charset="2"/>
              <a:buNone/>
            </a:pPr>
            <a:r>
              <a:rPr kumimoji="1" lang="en-US" altLang="zh-CN" sz="2400" b="1">
                <a:solidFill>
                  <a:srgbClr val="3333FF"/>
                </a:solidFill>
                <a:cs typeface="Arial" pitchFamily="34" charset="0"/>
              </a:rPr>
              <a:t>   • 1 + 23 bits </a:t>
            </a:r>
            <a:r>
              <a:rPr kumimoji="1" lang="zh-CN" altLang="en-US" sz="2400" b="1">
                <a:solidFill>
                  <a:srgbClr val="3333FF"/>
                </a:solidFill>
                <a:cs typeface="Arial" pitchFamily="34" charset="0"/>
              </a:rPr>
              <a:t>（ </a:t>
            </a:r>
            <a:r>
              <a:rPr kumimoji="1" lang="en-US" altLang="zh-CN" sz="2400" b="1">
                <a:solidFill>
                  <a:srgbClr val="3333FF"/>
                </a:solidFill>
                <a:cs typeface="Arial" pitchFamily="34" charset="0"/>
              </a:rPr>
              <a:t>single</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1 + 52 bits </a:t>
            </a:r>
            <a:r>
              <a:rPr kumimoji="1" lang="zh-CN" altLang="en-US" sz="2400" b="1">
                <a:solidFill>
                  <a:srgbClr val="3333FF"/>
                </a:solidFill>
                <a:cs typeface="Arial" pitchFamily="34" charset="0"/>
              </a:rPr>
              <a:t>（</a:t>
            </a:r>
            <a:r>
              <a:rPr kumimoji="1" lang="en-US" altLang="zh-CN" sz="2400" b="1">
                <a:solidFill>
                  <a:srgbClr val="3333FF"/>
                </a:solidFill>
                <a:cs typeface="Arial" pitchFamily="34" charset="0"/>
              </a:rPr>
              <a:t>double</a:t>
            </a:r>
            <a:r>
              <a:rPr kumimoji="1" lang="zh-CN" altLang="en-US" sz="2400" b="1">
                <a:solidFill>
                  <a:srgbClr val="3333FF"/>
                </a:solidFill>
                <a:cs typeface="Arial" pitchFamily="34" charset="0"/>
              </a:rPr>
              <a:t>）</a:t>
            </a:r>
          </a:p>
        </p:txBody>
      </p:sp>
      <p:sp>
        <p:nvSpPr>
          <p:cNvPr id="310281" name="Text Box 9"/>
          <p:cNvSpPr txBox="1">
            <a:spLocks noChangeArrowheads="1"/>
          </p:cNvSpPr>
          <p:nvPr/>
        </p:nvSpPr>
        <p:spPr bwMode="auto">
          <a:xfrm>
            <a:off x="182563" y="2767013"/>
            <a:ext cx="8961437" cy="1481137"/>
          </a:xfrm>
          <a:prstGeom prst="rect">
            <a:avLst/>
          </a:prstGeom>
          <a:noFill/>
          <a:ln w="9525">
            <a:noFill/>
            <a:miter lim="800000"/>
            <a:headEnd/>
            <a:tailEnd/>
          </a:ln>
        </p:spPr>
        <p:txBody>
          <a:bodyPr>
            <a:spAutoFit/>
          </a:bodyPr>
          <a:lstStyle/>
          <a:p>
            <a:pPr eaLnBrk="1" hangingPunct="1">
              <a:lnSpc>
                <a:spcPct val="120000"/>
              </a:lnSpc>
              <a:buClr>
                <a:schemeClr val="folHlink"/>
              </a:buClr>
              <a:buSzPct val="60000"/>
              <a:buFont typeface="Wingdings" pitchFamily="2" charset="2"/>
              <a:buNone/>
            </a:pPr>
            <a:r>
              <a:rPr kumimoji="1" lang="zh-CN" altLang="en-US" sz="2800">
                <a:latin typeface="Times New Roman" pitchFamily="18" charset="0"/>
              </a:rPr>
              <a:t>°</a:t>
            </a:r>
            <a:r>
              <a:rPr kumimoji="1" lang="en-US" altLang="zh-CN" sz="2400" b="1">
                <a:solidFill>
                  <a:srgbClr val="006600"/>
                </a:solidFill>
                <a:cs typeface="Arial" pitchFamily="34" charset="0"/>
              </a:rPr>
              <a:t>Exponent</a:t>
            </a:r>
            <a:r>
              <a:rPr kumimoji="1" lang="zh-CN" altLang="en-US" sz="2400" b="1">
                <a:solidFill>
                  <a:srgbClr val="006600"/>
                </a:solidFill>
                <a:cs typeface="Arial" pitchFamily="34" charset="0"/>
              </a:rPr>
              <a:t>（阶码 </a:t>
            </a:r>
            <a:r>
              <a:rPr kumimoji="1" lang="en-US" altLang="zh-CN" sz="2400" b="1">
                <a:solidFill>
                  <a:srgbClr val="006600"/>
                </a:solidFill>
                <a:cs typeface="Arial" pitchFamily="34" charset="0"/>
              </a:rPr>
              <a:t>/ </a:t>
            </a:r>
            <a:r>
              <a:rPr kumimoji="1" lang="zh-CN" altLang="en-US" sz="2400" b="1">
                <a:solidFill>
                  <a:srgbClr val="006600"/>
                </a:solidFill>
                <a:cs typeface="Arial" pitchFamily="34" charset="0"/>
              </a:rPr>
              <a:t>指数）</a:t>
            </a:r>
            <a:r>
              <a:rPr kumimoji="1" lang="en-US" altLang="zh-CN" sz="2400" b="1">
                <a:solidFill>
                  <a:srgbClr val="006600"/>
                </a:solidFill>
                <a:cs typeface="Arial" pitchFamily="34" charset="0"/>
              </a:rPr>
              <a:t>:  </a:t>
            </a:r>
          </a:p>
          <a:p>
            <a:pPr lvl="1" eaLnBrk="1" hangingPunct="1">
              <a:lnSpc>
                <a:spcPct val="120000"/>
              </a:lnSpc>
              <a:buClr>
                <a:srgbClr val="006600"/>
              </a:buClr>
              <a:buFontTx/>
              <a:buChar char="•"/>
            </a:pPr>
            <a:r>
              <a:rPr kumimoji="1" lang="en-US" altLang="zh-CN" sz="2400" b="1">
                <a:solidFill>
                  <a:srgbClr val="006600"/>
                </a:solidFill>
                <a:cs typeface="Arial" pitchFamily="34" charset="0"/>
              </a:rPr>
              <a:t>SP</a:t>
            </a:r>
            <a:r>
              <a:rPr kumimoji="1" lang="zh-CN" altLang="en-US" sz="2400" b="1">
                <a:solidFill>
                  <a:srgbClr val="006600"/>
                </a:solidFill>
                <a:cs typeface="Arial" pitchFamily="34" charset="0"/>
              </a:rPr>
              <a:t>规格化数阶码范围为</a:t>
            </a:r>
            <a:r>
              <a:rPr kumimoji="1" lang="en-US" altLang="zh-CN" sz="2400" b="1">
                <a:solidFill>
                  <a:srgbClr val="006600"/>
                </a:solidFill>
                <a:cs typeface="Arial" pitchFamily="34" charset="0"/>
              </a:rPr>
              <a:t>0000 0001 (-126) ~ 1111 1110 (127)</a:t>
            </a:r>
          </a:p>
          <a:p>
            <a:pPr lvl="1" eaLnBrk="1" hangingPunct="1">
              <a:lnSpc>
                <a:spcPct val="120000"/>
              </a:lnSpc>
              <a:buClr>
                <a:srgbClr val="006600"/>
              </a:buClr>
              <a:buFontTx/>
              <a:buChar char="•"/>
            </a:pPr>
            <a:r>
              <a:rPr kumimoji="1" lang="en-US" altLang="zh-CN" sz="2400" b="1">
                <a:solidFill>
                  <a:srgbClr val="006600"/>
                </a:solidFill>
                <a:cs typeface="Arial" pitchFamily="34" charset="0"/>
              </a:rPr>
              <a:t>bias</a:t>
            </a:r>
            <a:r>
              <a:rPr kumimoji="1" lang="zh-CN" altLang="en-US" sz="2400" b="1">
                <a:solidFill>
                  <a:srgbClr val="006600"/>
                </a:solidFill>
                <a:cs typeface="Arial" pitchFamily="34" charset="0"/>
              </a:rPr>
              <a:t>为</a:t>
            </a:r>
            <a:r>
              <a:rPr kumimoji="1" lang="en-US" altLang="zh-CN" sz="2400" b="1">
                <a:solidFill>
                  <a:srgbClr val="006600"/>
                </a:solidFill>
                <a:cs typeface="Arial" pitchFamily="34" charset="0"/>
              </a:rPr>
              <a:t>127 (single), 1023 (double)</a:t>
            </a:r>
            <a:endParaRPr kumimoji="1" lang="zh-CN" altLang="en-US" sz="2400" b="1">
              <a:solidFill>
                <a:srgbClr val="006600"/>
              </a:solidFill>
            </a:endParaRPr>
          </a:p>
        </p:txBody>
      </p:sp>
      <p:sp>
        <p:nvSpPr>
          <p:cNvPr id="310282" name="Text Box 10"/>
          <p:cNvSpPr txBox="1">
            <a:spLocks noChangeArrowheads="1"/>
          </p:cNvSpPr>
          <p:nvPr/>
        </p:nvSpPr>
        <p:spPr bwMode="auto">
          <a:xfrm>
            <a:off x="130175" y="5627688"/>
            <a:ext cx="7239000"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SP: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-127)</a:t>
            </a:r>
          </a:p>
        </p:txBody>
      </p:sp>
      <p:sp>
        <p:nvSpPr>
          <p:cNvPr id="310283" name="Text Box 11"/>
          <p:cNvSpPr txBox="1">
            <a:spLocks noChangeArrowheads="1"/>
          </p:cNvSpPr>
          <p:nvPr/>
        </p:nvSpPr>
        <p:spPr bwMode="auto">
          <a:xfrm>
            <a:off x="130175" y="6092825"/>
            <a:ext cx="6511925" cy="457200"/>
          </a:xfrm>
          <a:prstGeom prst="rect">
            <a:avLst/>
          </a:prstGeom>
          <a:noFill/>
          <a:ln w="9525">
            <a:noFill/>
            <a:miter lim="800000"/>
            <a:headEnd/>
            <a:tailEnd/>
          </a:ln>
        </p:spPr>
        <p:txBody>
          <a:bodyPr>
            <a:spAutoFit/>
          </a:bodyPr>
          <a:lstStyle/>
          <a:p>
            <a:pPr eaLnBrk="1" hangingPunct="1">
              <a:spcBef>
                <a:spcPct val="20000"/>
              </a:spcBef>
              <a:buClr>
                <a:schemeClr val="folHlink"/>
              </a:buClr>
              <a:buSzPct val="60000"/>
              <a:buFont typeface="Wingdings" pitchFamily="2" charset="2"/>
              <a:buNone/>
            </a:pPr>
            <a:r>
              <a:rPr kumimoji="1" lang="en-US" altLang="zh-CN" sz="2400" b="1">
                <a:solidFill>
                  <a:srgbClr val="990000"/>
                </a:solidFill>
                <a:cs typeface="Arial" pitchFamily="34" charset="0"/>
              </a:rPr>
              <a:t>DP:  (-1)</a:t>
            </a:r>
            <a:r>
              <a:rPr kumimoji="1" lang="en-US" altLang="zh-CN" sz="2400" b="1" baseline="30000">
                <a:solidFill>
                  <a:srgbClr val="FF9900"/>
                </a:solidFill>
                <a:cs typeface="Arial" pitchFamily="34" charset="0"/>
              </a:rPr>
              <a:t>S</a:t>
            </a:r>
            <a:r>
              <a:rPr kumimoji="1" lang="en-US" altLang="zh-CN" sz="2400" b="1">
                <a:solidFill>
                  <a:srgbClr val="990000"/>
                </a:solidFill>
                <a:cs typeface="Arial" pitchFamily="34" charset="0"/>
              </a:rPr>
              <a:t> x (1 + </a:t>
            </a:r>
            <a:r>
              <a:rPr kumimoji="1" lang="en-US" altLang="zh-CN" sz="2400" b="1">
                <a:solidFill>
                  <a:schemeClr val="accent2"/>
                </a:solidFill>
                <a:cs typeface="Arial" pitchFamily="34" charset="0"/>
              </a:rPr>
              <a:t>Significand</a:t>
            </a:r>
            <a:r>
              <a:rPr kumimoji="1" lang="en-US" altLang="zh-CN" sz="2400" b="1">
                <a:solidFill>
                  <a:srgbClr val="990000"/>
                </a:solidFill>
                <a:cs typeface="Arial" pitchFamily="34" charset="0"/>
              </a:rPr>
              <a:t>) x 2</a:t>
            </a:r>
            <a:r>
              <a:rPr kumimoji="1" lang="en-US" altLang="zh-CN" sz="2400" b="1" baseline="30000">
                <a:solidFill>
                  <a:srgbClr val="990000"/>
                </a:solidFill>
                <a:cs typeface="Arial" pitchFamily="34" charset="0"/>
              </a:rPr>
              <a:t>(</a:t>
            </a:r>
            <a:r>
              <a:rPr kumimoji="1" lang="en-US" altLang="zh-CN" sz="2400" b="1" baseline="30000">
                <a:solidFill>
                  <a:srgbClr val="009242"/>
                </a:solidFill>
                <a:cs typeface="Arial" pitchFamily="34" charset="0"/>
              </a:rPr>
              <a:t>Exponent</a:t>
            </a:r>
            <a:r>
              <a:rPr kumimoji="1" lang="en-US" altLang="zh-CN" sz="2400" b="1" baseline="30000">
                <a:solidFill>
                  <a:srgbClr val="990000"/>
                </a:solidFill>
                <a:cs typeface="Arial" pitchFamily="34" charset="0"/>
              </a:rPr>
              <a:t>-1023)</a:t>
            </a:r>
          </a:p>
        </p:txBody>
      </p:sp>
      <p:sp>
        <p:nvSpPr>
          <p:cNvPr id="310284" name="Text Box 12"/>
          <p:cNvSpPr txBox="1">
            <a:spLocks noChangeArrowheads="1"/>
          </p:cNvSpPr>
          <p:nvPr/>
        </p:nvSpPr>
        <p:spPr bwMode="auto">
          <a:xfrm>
            <a:off x="5118100" y="2890838"/>
            <a:ext cx="3878263" cy="457200"/>
          </a:xfrm>
          <a:prstGeom prst="rect">
            <a:avLst/>
          </a:prstGeom>
          <a:noFill/>
          <a:ln w="12700">
            <a:noFill/>
            <a:miter lim="800000"/>
            <a:headEnd/>
            <a:tailEnd/>
          </a:ln>
        </p:spPr>
        <p:txBody>
          <a:bodyPr>
            <a:spAutoFit/>
          </a:bodyPr>
          <a:lstStyle/>
          <a:p>
            <a:pPr>
              <a:spcBef>
                <a:spcPct val="50000"/>
              </a:spcBef>
            </a:pPr>
            <a:r>
              <a:rPr lang="zh-CN" altLang="en-US" sz="2400" b="1">
                <a:solidFill>
                  <a:srgbClr val="CC0000"/>
                </a:solidFill>
                <a:latin typeface="黑体" pitchFamily="49" charset="-122"/>
                <a:ea typeface="黑体" pitchFamily="49" charset="-122"/>
                <a:cs typeface="Arial" pitchFamily="34" charset="0"/>
              </a:rPr>
              <a:t>全</a:t>
            </a:r>
            <a:r>
              <a:rPr lang="en-US" altLang="zh-CN" sz="2400" b="1">
                <a:solidFill>
                  <a:srgbClr val="CC0000"/>
                </a:solidFill>
                <a:latin typeface="黑体" pitchFamily="49" charset="-122"/>
                <a:ea typeface="黑体" pitchFamily="49" charset="-122"/>
                <a:cs typeface="Arial" pitchFamily="34" charset="0"/>
              </a:rPr>
              <a:t>0</a:t>
            </a:r>
            <a:r>
              <a:rPr lang="zh-CN" altLang="en-US" sz="2400" b="1">
                <a:solidFill>
                  <a:srgbClr val="CC0000"/>
                </a:solidFill>
                <a:latin typeface="黑体" pitchFamily="49" charset="-122"/>
                <a:ea typeface="黑体" pitchFamily="49" charset="-122"/>
                <a:cs typeface="Arial" pitchFamily="34" charset="0"/>
              </a:rPr>
              <a:t>和全</a:t>
            </a:r>
            <a:r>
              <a:rPr lang="en-US" altLang="zh-CN" sz="2400" b="1">
                <a:solidFill>
                  <a:srgbClr val="CC0000"/>
                </a:solidFill>
                <a:latin typeface="黑体" pitchFamily="49" charset="-122"/>
                <a:ea typeface="黑体" pitchFamily="49" charset="-122"/>
                <a:cs typeface="Arial" pitchFamily="34" charset="0"/>
              </a:rPr>
              <a:t>1</a:t>
            </a:r>
            <a:r>
              <a:rPr lang="zh-CN" altLang="en-US" sz="2400" b="1">
                <a:solidFill>
                  <a:srgbClr val="CC0000"/>
                </a:solidFill>
                <a:latin typeface="黑体" pitchFamily="49" charset="-122"/>
                <a:ea typeface="黑体" pitchFamily="49" charset="-122"/>
                <a:cs typeface="Arial" pitchFamily="34" charset="0"/>
              </a:rPr>
              <a:t>用来表示特殊值！</a:t>
            </a:r>
          </a:p>
        </p:txBody>
      </p:sp>
      <p:sp>
        <p:nvSpPr>
          <p:cNvPr id="310286" name="Rectangle 14"/>
          <p:cNvSpPr>
            <a:spLocks noChangeArrowheads="1"/>
          </p:cNvSpPr>
          <p:nvPr/>
        </p:nvSpPr>
        <p:spPr bwMode="auto">
          <a:xfrm>
            <a:off x="5434013" y="3851275"/>
            <a:ext cx="3367087" cy="822325"/>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zh-CN" altLang="en-US" sz="2000" b="1">
                <a:solidFill>
                  <a:srgbClr val="CC0000"/>
                </a:solidFill>
                <a:latin typeface="黑体" pitchFamily="49" charset="-122"/>
                <a:ea typeface="黑体" pitchFamily="49" charset="-122"/>
              </a:rPr>
              <a:t>为什么用</a:t>
            </a:r>
            <a:r>
              <a:rPr kumimoji="1" lang="en-US" altLang="zh-CN" sz="2000" b="1">
                <a:solidFill>
                  <a:srgbClr val="CC0000"/>
                </a:solidFill>
                <a:latin typeface="黑体" pitchFamily="49" charset="-122"/>
                <a:ea typeface="黑体" pitchFamily="49" charset="-122"/>
              </a:rPr>
              <a:t>127</a:t>
            </a:r>
            <a:r>
              <a:rPr kumimoji="1" lang="zh-CN" altLang="en-US" sz="2000" b="1">
                <a:solidFill>
                  <a:srgbClr val="CC0000"/>
                </a:solidFill>
                <a:latin typeface="黑体" pitchFamily="49" charset="-122"/>
                <a:ea typeface="黑体" pitchFamily="49" charset="-122"/>
              </a:rPr>
              <a:t>？若用</a:t>
            </a:r>
            <a:r>
              <a:rPr kumimoji="1" lang="en-US" altLang="zh-CN" sz="2000" b="1">
                <a:solidFill>
                  <a:srgbClr val="CC0000"/>
                </a:solidFill>
                <a:latin typeface="黑体" pitchFamily="49" charset="-122"/>
                <a:ea typeface="黑体" pitchFamily="49" charset="-122"/>
              </a:rPr>
              <a:t>128,</a:t>
            </a:r>
            <a:r>
              <a:rPr kumimoji="1" lang="zh-CN" altLang="en-US" sz="2000" b="1">
                <a:solidFill>
                  <a:srgbClr val="CC0000"/>
                </a:solidFill>
                <a:latin typeface="黑体" pitchFamily="49" charset="-122"/>
                <a:ea typeface="黑体" pitchFamily="49" charset="-122"/>
              </a:rPr>
              <a:t>则阶码范围为多少？</a:t>
            </a:r>
          </a:p>
        </p:txBody>
      </p:sp>
      <p:grpSp>
        <p:nvGrpSpPr>
          <p:cNvPr id="3" name="Group 17"/>
          <p:cNvGrpSpPr>
            <a:grpSpLocks/>
          </p:cNvGrpSpPr>
          <p:nvPr/>
        </p:nvGrpSpPr>
        <p:grpSpPr bwMode="auto">
          <a:xfrm>
            <a:off x="6007100" y="4678363"/>
            <a:ext cx="2963863" cy="1681162"/>
            <a:chOff x="3912" y="2947"/>
            <a:chExt cx="1721" cy="1097"/>
          </a:xfrm>
        </p:grpSpPr>
        <p:sp>
          <p:nvSpPr>
            <p:cNvPr id="15375" name="Rectangle 15"/>
            <p:cNvSpPr>
              <a:spLocks noChangeArrowheads="1"/>
            </p:cNvSpPr>
            <p:nvPr/>
          </p:nvSpPr>
          <p:spPr bwMode="auto">
            <a:xfrm>
              <a:off x="3912" y="3507"/>
              <a:ext cx="1721" cy="537"/>
            </a:xfrm>
            <a:prstGeom prst="rect">
              <a:avLst/>
            </a:prstGeom>
            <a:noFill/>
            <a:ln w="12700">
              <a:noFill/>
              <a:miter lim="800000"/>
              <a:headEnd/>
              <a:tailEnd/>
            </a:ln>
          </p:spPr>
          <p:txBody>
            <a:bodyPr>
              <a:spAutoFit/>
            </a:bodyPr>
            <a:lstStyle/>
            <a:p>
              <a:pPr lvl="1" eaLnBrk="1" hangingPunct="1">
                <a:lnSpc>
                  <a:spcPct val="120000"/>
                </a:lnSpc>
                <a:buClr>
                  <a:srgbClr val="006600"/>
                </a:buClr>
              </a:pPr>
              <a:r>
                <a:rPr kumimoji="1" lang="en-US" altLang="zh-CN" sz="2000" b="1">
                  <a:solidFill>
                    <a:srgbClr val="FF0066"/>
                  </a:solidFill>
                </a:rPr>
                <a:t>0000 0001 (-127) </a:t>
              </a:r>
              <a:r>
                <a:rPr kumimoji="1" lang="zh-CN" altLang="en-US" sz="2000" b="1">
                  <a:solidFill>
                    <a:srgbClr val="FF0066"/>
                  </a:solidFill>
                </a:rPr>
                <a:t>～ </a:t>
              </a:r>
              <a:r>
                <a:rPr kumimoji="1" lang="en-US" altLang="zh-CN" sz="2000" b="1">
                  <a:solidFill>
                    <a:srgbClr val="FF0066"/>
                  </a:solidFill>
                </a:rPr>
                <a:t>1111 1110 (126)</a:t>
              </a:r>
            </a:p>
          </p:txBody>
        </p:sp>
        <p:sp>
          <p:nvSpPr>
            <p:cNvPr id="153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p:spPr>
          <p:txBody>
            <a:bodyPr/>
            <a:lstStyle/>
            <a:p>
              <a:endParaRPr lang="zh-CN" altLang="en-US"/>
            </a:p>
          </p:txBody>
        </p:sp>
      </p:grpSp>
      <p:sp>
        <p:nvSpPr>
          <p:cNvPr id="15373" name="Rectangle 18"/>
          <p:cNvSpPr>
            <a:spLocks noChangeArrowheads="1"/>
          </p:cNvSpPr>
          <p:nvPr/>
        </p:nvSpPr>
        <p:spPr bwMode="auto">
          <a:xfrm>
            <a:off x="174625" y="703263"/>
            <a:ext cx="5164138" cy="396875"/>
          </a:xfrm>
          <a:prstGeom prst="rect">
            <a:avLst/>
          </a:prstGeom>
          <a:noFill/>
          <a:ln w="12700">
            <a:noFill/>
            <a:miter lim="800000"/>
            <a:headEnd/>
            <a:tailEnd/>
          </a:ln>
          <a:effectLst/>
        </p:spPr>
        <p:txBody>
          <a:bodyPr wrap="none">
            <a:spAutoFit/>
          </a:bodyPr>
          <a:lstStyle/>
          <a:p>
            <a:r>
              <a:rPr lang="zh-CN" altLang="en-US" sz="2000" b="1">
                <a:solidFill>
                  <a:srgbClr val="FF6600"/>
                </a:solidFill>
                <a:latin typeface="微软雅黑" pitchFamily="34" charset="-122"/>
                <a:ea typeface="微软雅黑" pitchFamily="34" charset="-122"/>
              </a:rPr>
              <a:t>规格化数：</a:t>
            </a:r>
            <a:r>
              <a:rPr lang="en-US" altLang="zh-CN" sz="2000" b="1">
                <a:solidFill>
                  <a:srgbClr val="FF6600"/>
                </a:solidFill>
                <a:latin typeface="微软雅黑" pitchFamily="34" charset="-122"/>
                <a:ea typeface="微软雅黑" pitchFamily="34" charset="-122"/>
              </a:rPr>
              <a:t>+/-</a:t>
            </a:r>
            <a:r>
              <a:rPr lang="en-US" altLang="zh-CN" sz="2000" b="1">
                <a:latin typeface="微软雅黑" pitchFamily="34" charset="-122"/>
                <a:ea typeface="微软雅黑" pitchFamily="34" charset="-122"/>
              </a:rPr>
              <a:t>1.</a:t>
            </a:r>
            <a:r>
              <a:rPr lang="en-US" altLang="zh-CN" sz="2000" b="1">
                <a:solidFill>
                  <a:srgbClr val="063DE9"/>
                </a:solidFill>
                <a:latin typeface="微软雅黑" pitchFamily="34" charset="-122"/>
                <a:ea typeface="微软雅黑" pitchFamily="34" charset="-122"/>
              </a:rPr>
              <a:t>xxxxxxxxxx</a:t>
            </a:r>
            <a:r>
              <a:rPr lang="en-US" altLang="zh-CN" sz="2000" b="1" baseline="-25000">
                <a:solidFill>
                  <a:srgbClr val="000000"/>
                </a:solidFill>
                <a:latin typeface="微软雅黑" pitchFamily="34" charset="-122"/>
                <a:ea typeface="微软雅黑" pitchFamily="34" charset="-122"/>
              </a:rPr>
              <a:t>two</a:t>
            </a:r>
            <a:r>
              <a:rPr lang="en-US" altLang="zh-CN" sz="2000" b="1">
                <a:solidFill>
                  <a:srgbClr val="000000"/>
                </a:solidFill>
                <a:latin typeface="微软雅黑" pitchFamily="34" charset="-122"/>
                <a:ea typeface="微软雅黑" pitchFamily="34" charset="-122"/>
              </a:rPr>
              <a:t> x 2</a:t>
            </a:r>
            <a:r>
              <a:rPr lang="en-US" altLang="zh-CN" sz="2000" b="1" baseline="30000">
                <a:solidFill>
                  <a:srgbClr val="009242"/>
                </a:solidFill>
                <a:latin typeface="微软雅黑" pitchFamily="34" charset="-122"/>
                <a:ea typeface="微软雅黑" pitchFamily="34" charset="-122"/>
              </a:rPr>
              <a:t>Exponent</a:t>
            </a:r>
            <a:endParaRPr lang="zh-CN" altLang="en-US" sz="2000" b="1" baseline="30000">
              <a:solidFill>
                <a:srgbClr val="009242"/>
              </a:solidFill>
              <a:latin typeface="微软雅黑" pitchFamily="34" charset="-122"/>
              <a:ea typeface="微软雅黑" pitchFamily="34" charset="-122"/>
            </a:endParaRPr>
          </a:p>
        </p:txBody>
      </p:sp>
      <p:sp>
        <p:nvSpPr>
          <p:cNvPr id="304138" name="Text Box 10"/>
          <p:cNvSpPr txBox="1">
            <a:spLocks noChangeArrowheads="1"/>
          </p:cNvSpPr>
          <p:nvPr/>
        </p:nvSpPr>
        <p:spPr bwMode="auto">
          <a:xfrm>
            <a:off x="5967413" y="174625"/>
            <a:ext cx="2768600" cy="1311275"/>
          </a:xfrm>
          <a:prstGeom prst="rect">
            <a:avLst/>
          </a:prstGeom>
          <a:solidFill>
            <a:srgbClr val="FFFFFF"/>
          </a:solidFill>
          <a:ln w="12700">
            <a:noFill/>
            <a:miter lim="800000"/>
            <a:headEnd/>
            <a:tailEnd/>
          </a:ln>
        </p:spPr>
        <p:txBody>
          <a:bodyPr>
            <a:spAutoFit/>
          </a:bodyPr>
          <a:lstStyle/>
          <a:p>
            <a:pPr>
              <a:spcBef>
                <a:spcPct val="50000"/>
              </a:spcBef>
            </a:pPr>
            <a:r>
              <a:rPr lang="zh-CN" altLang="en-US" sz="2000" b="1">
                <a:solidFill>
                  <a:srgbClr val="FF0066"/>
                </a:solidFill>
                <a:latin typeface="黑体" pitchFamily="49" charset="-122"/>
                <a:ea typeface="黑体" pitchFamily="49" charset="-122"/>
              </a:rPr>
              <a:t>规定：</a:t>
            </a:r>
            <a:r>
              <a:rPr lang="zh-CN" altLang="en-US" sz="2000" b="1">
                <a:solidFill>
                  <a:srgbClr val="3333FF"/>
                </a:solidFill>
                <a:latin typeface="黑体" pitchFamily="49" charset="-122"/>
                <a:ea typeface="黑体" pitchFamily="49" charset="-122"/>
              </a:rPr>
              <a:t>小数点前总是</a:t>
            </a:r>
            <a:r>
              <a:rPr lang="zh-CN" altLang="en-US" sz="2000" b="1">
                <a:solidFill>
                  <a:srgbClr val="3333FF"/>
                </a:solidFill>
                <a:latin typeface="Times New Roman" pitchFamily="18" charset="0"/>
                <a:ea typeface="黑体" pitchFamily="49" charset="-122"/>
              </a:rPr>
              <a:t>“</a:t>
            </a:r>
            <a:r>
              <a:rPr lang="en-US" altLang="zh-CN" sz="2000" b="1">
                <a:solidFill>
                  <a:srgbClr val="3333FF"/>
                </a:solidFill>
                <a:latin typeface="黑体" pitchFamily="49" charset="-122"/>
                <a:ea typeface="黑体" pitchFamily="49" charset="-122"/>
              </a:rPr>
              <a:t>1</a:t>
            </a:r>
            <a:r>
              <a:rPr lang="en-US" altLang="zh-CN" sz="2000" b="1">
                <a:solidFill>
                  <a:srgbClr val="3333FF"/>
                </a:solidFill>
                <a:latin typeface="Times New Roman" pitchFamily="18" charset="0"/>
                <a:ea typeface="黑体" pitchFamily="49" charset="-122"/>
              </a:rPr>
              <a:t>”</a:t>
            </a:r>
            <a:r>
              <a:rPr lang="zh-CN" altLang="en-US" sz="2000" b="1">
                <a:solidFill>
                  <a:srgbClr val="3333FF"/>
                </a:solidFill>
                <a:latin typeface="黑体" pitchFamily="49" charset="-122"/>
                <a:ea typeface="黑体" pitchFamily="49" charset="-122"/>
              </a:rPr>
              <a:t>，故可隐含表示。</a:t>
            </a:r>
            <a:r>
              <a:rPr lang="zh-CN" altLang="en-US" sz="2000" b="1">
                <a:solidFill>
                  <a:srgbClr val="009242"/>
                </a:solidFill>
                <a:latin typeface="黑体" pitchFamily="49" charset="-122"/>
                <a:ea typeface="黑体" pitchFamily="49" charset="-122"/>
              </a:rPr>
              <a:t>注意：和前面例子规定不一样</a:t>
            </a:r>
            <a:r>
              <a:rPr lang="en-US" altLang="zh-CN" sz="2000" b="1">
                <a:solidFill>
                  <a:srgbClr val="009242"/>
                </a:solidFill>
                <a:latin typeface="黑体" pitchFamily="49" charset="-122"/>
                <a:ea typeface="黑体" pitchFamily="49" charset="-122"/>
              </a:rPr>
              <a:t>,</a:t>
            </a:r>
            <a:r>
              <a:rPr lang="zh-CN" altLang="en-US" sz="2000" b="1">
                <a:solidFill>
                  <a:srgbClr val="009242"/>
                </a:solidFill>
                <a:latin typeface="黑体" pitchFamily="49" charset="-122"/>
                <a:ea typeface="黑体" pitchFamily="49" charset="-122"/>
              </a:rPr>
              <a:t>这里更合理</a:t>
            </a:r>
            <a:r>
              <a:rPr lang="en-US" altLang="zh-CN" sz="2000" b="1">
                <a:solidFill>
                  <a:srgbClr val="009242"/>
                </a:solidFill>
                <a:latin typeface="黑体" pitchFamily="49" charset="-122"/>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16388" name="Group 13"/>
          <p:cNvGrpSpPr>
            <a:grpSpLocks/>
          </p:cNvGrpSpPr>
          <p:nvPr/>
        </p:nvGrpSpPr>
        <p:grpSpPr bwMode="auto">
          <a:xfrm>
            <a:off x="522288" y="1584325"/>
            <a:ext cx="7605712" cy="457200"/>
            <a:chOff x="336" y="1063"/>
            <a:chExt cx="4608" cy="288"/>
          </a:xfrm>
        </p:grpSpPr>
        <p:sp>
          <p:nvSpPr>
            <p:cNvPr id="16395" name="Rectangle 4"/>
            <p:cNvSpPr>
              <a:spLocks noChangeArrowheads="1"/>
            </p:cNvSpPr>
            <p:nvPr/>
          </p:nvSpPr>
          <p:spPr bwMode="auto">
            <a:xfrm>
              <a:off x="336" y="1063"/>
              <a:ext cx="4608" cy="288"/>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6396" name="Line 5"/>
            <p:cNvSpPr>
              <a:spLocks noChangeShapeType="1"/>
            </p:cNvSpPr>
            <p:nvPr/>
          </p:nvSpPr>
          <p:spPr bwMode="auto">
            <a:xfrm>
              <a:off x="463" y="1063"/>
              <a:ext cx="1" cy="288"/>
            </a:xfrm>
            <a:prstGeom prst="line">
              <a:avLst/>
            </a:prstGeom>
            <a:noFill/>
            <a:ln w="28575">
              <a:solidFill>
                <a:schemeClr val="accent1"/>
              </a:solidFill>
              <a:miter lim="800000"/>
              <a:headEnd/>
              <a:tailEnd/>
            </a:ln>
          </p:spPr>
          <p:txBody>
            <a:bodyPr wrap="none"/>
            <a:lstStyle/>
            <a:p>
              <a:endParaRPr lang="zh-CN" altLang="en-US"/>
            </a:p>
          </p:txBody>
        </p:sp>
        <p:sp>
          <p:nvSpPr>
            <p:cNvPr id="16397" name="Line 6"/>
            <p:cNvSpPr>
              <a:spLocks noChangeShapeType="1"/>
            </p:cNvSpPr>
            <p:nvPr/>
          </p:nvSpPr>
          <p:spPr bwMode="auto">
            <a:xfrm>
              <a:off x="1532" y="1063"/>
              <a:ext cx="1" cy="288"/>
            </a:xfrm>
            <a:prstGeom prst="line">
              <a:avLst/>
            </a:prstGeom>
            <a:noFill/>
            <a:ln w="28575">
              <a:solidFill>
                <a:schemeClr val="accent1"/>
              </a:solidFill>
              <a:miter lim="800000"/>
              <a:headEnd/>
              <a:tailEnd/>
            </a:ln>
          </p:spPr>
          <p:txBody>
            <a:bodyPr wrap="none"/>
            <a:lstStyle/>
            <a:p>
              <a:endParaRPr lang="zh-CN" altLang="en-US"/>
            </a:p>
          </p:txBody>
        </p:sp>
      </p:grpSp>
      <p:sp>
        <p:nvSpPr>
          <p:cNvPr id="312327" name="Text Box 7"/>
          <p:cNvSpPr txBox="1">
            <a:spLocks noChangeArrowheads="1"/>
          </p:cNvSpPr>
          <p:nvPr/>
        </p:nvSpPr>
        <p:spPr bwMode="auto">
          <a:xfrm>
            <a:off x="358775" y="2714625"/>
            <a:ext cx="70104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latin typeface="Times New Roman" pitchFamily="18" charset="0"/>
              </a:rPr>
              <a:t>°</a:t>
            </a:r>
            <a:r>
              <a:rPr kumimoji="1" lang="en-US" altLang="zh-CN" sz="2400" b="1">
                <a:solidFill>
                  <a:srgbClr val="CC0000"/>
                </a:solidFill>
              </a:rPr>
              <a:t>Sign</a:t>
            </a:r>
            <a:r>
              <a:rPr kumimoji="1" lang="en-US" altLang="zh-CN" sz="2400" b="1"/>
              <a:t>: 1 =&gt; negative</a:t>
            </a:r>
            <a:endParaRPr kumimoji="1" lang="en-US" altLang="zh-CN" sz="2400"/>
          </a:p>
        </p:txBody>
      </p:sp>
      <p:sp>
        <p:nvSpPr>
          <p:cNvPr id="312328" name="Text Box 8"/>
          <p:cNvSpPr txBox="1">
            <a:spLocks noChangeArrowheads="1"/>
          </p:cNvSpPr>
          <p:nvPr/>
        </p:nvSpPr>
        <p:spPr bwMode="auto">
          <a:xfrm>
            <a:off x="347663" y="3240088"/>
            <a:ext cx="73152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Exponent</a:t>
            </a:r>
            <a:r>
              <a:rPr kumimoji="1" lang="en-US" altLang="zh-CN" sz="2400" b="1"/>
              <a:t>:</a:t>
            </a:r>
          </a:p>
          <a:p>
            <a:pPr eaLnBrk="1" hangingPunct="1">
              <a:spcBef>
                <a:spcPct val="10000"/>
              </a:spcBef>
            </a:pPr>
            <a:r>
              <a:rPr kumimoji="1" lang="en-US" altLang="zh-CN" sz="2400"/>
              <a:t>               • </a:t>
            </a:r>
            <a:r>
              <a:rPr kumimoji="1" lang="en-US" altLang="zh-CN" sz="2400" b="1"/>
              <a:t>0111 1101</a:t>
            </a:r>
            <a:r>
              <a:rPr kumimoji="1" lang="en-US" altLang="zh-CN" sz="2400" b="1" baseline="-25000"/>
              <a:t>two</a:t>
            </a:r>
            <a:r>
              <a:rPr kumimoji="1" lang="en-US" altLang="zh-CN" sz="2400" b="1"/>
              <a:t> = 125</a:t>
            </a:r>
            <a:r>
              <a:rPr kumimoji="1" lang="en-US" altLang="zh-CN" sz="2400" b="1" baseline="-25000"/>
              <a:t>ten</a:t>
            </a:r>
          </a:p>
          <a:p>
            <a:pPr eaLnBrk="1" hangingPunct="1">
              <a:spcBef>
                <a:spcPct val="10000"/>
              </a:spcBef>
            </a:pPr>
            <a:r>
              <a:rPr kumimoji="1" lang="en-US" altLang="zh-CN" sz="2400"/>
              <a:t>               • </a:t>
            </a:r>
            <a:r>
              <a:rPr kumimoji="1" lang="en-US" altLang="zh-CN" sz="2400" b="1"/>
              <a:t>Bias adjustment: 125 - 127 = -2</a:t>
            </a:r>
            <a:endParaRPr kumimoji="1" lang="en-US" altLang="zh-CN" sz="2400"/>
          </a:p>
        </p:txBody>
      </p:sp>
      <p:sp>
        <p:nvSpPr>
          <p:cNvPr id="312329" name="Text Box 9"/>
          <p:cNvSpPr txBox="1">
            <a:spLocks noChangeArrowheads="1"/>
          </p:cNvSpPr>
          <p:nvPr/>
        </p:nvSpPr>
        <p:spPr bwMode="auto">
          <a:xfrm>
            <a:off x="336550" y="4559300"/>
            <a:ext cx="8229600" cy="1260475"/>
          </a:xfrm>
          <a:prstGeom prst="rect">
            <a:avLst/>
          </a:prstGeom>
          <a:noFill/>
          <a:ln w="9525">
            <a:noFill/>
            <a:miter lim="800000"/>
            <a:headEnd/>
            <a:tailEnd/>
          </a:ln>
        </p:spPr>
        <p:txBody>
          <a:bodyPr>
            <a:spAutoFit/>
          </a:bodyPr>
          <a:lstStyle/>
          <a:p>
            <a:pPr eaLnBrk="1" hangingPunct="1">
              <a:spcBef>
                <a:spcPct val="10000"/>
              </a:spcBef>
            </a:pPr>
            <a:r>
              <a:rPr kumimoji="1" lang="zh-CN" altLang="en-US" sz="2400"/>
              <a:t>°</a:t>
            </a:r>
            <a:r>
              <a:rPr kumimoji="1" lang="en-US" altLang="zh-CN" sz="2400" b="1">
                <a:solidFill>
                  <a:srgbClr val="CC0000"/>
                </a:solidFill>
              </a:rPr>
              <a:t>Significand</a:t>
            </a:r>
            <a:r>
              <a:rPr kumimoji="1" lang="en-US" altLang="zh-CN" sz="2400" b="1"/>
              <a:t>:</a:t>
            </a:r>
          </a:p>
          <a:p>
            <a:pPr eaLnBrk="1" hangingPunct="1">
              <a:spcBef>
                <a:spcPct val="10000"/>
              </a:spcBef>
            </a:pPr>
            <a:r>
              <a:rPr kumimoji="1" lang="en-US" altLang="zh-CN" sz="2400" b="1"/>
              <a:t>           </a:t>
            </a:r>
            <a:r>
              <a:rPr kumimoji="1" lang="en-US" altLang="zh-CN" sz="2400" b="1">
                <a:solidFill>
                  <a:srgbClr val="FF0066"/>
                </a:solidFill>
              </a:rPr>
              <a:t>1 +</a:t>
            </a:r>
            <a:r>
              <a:rPr kumimoji="1" lang="en-US" altLang="zh-CN" sz="2400" b="1"/>
              <a:t> 1</a:t>
            </a:r>
            <a:r>
              <a:rPr kumimoji="1" lang="en-US" altLang="zh-CN" sz="2400"/>
              <a:t>x</a:t>
            </a:r>
            <a:r>
              <a:rPr kumimoji="1" lang="en-US" altLang="zh-CN" sz="2400" b="1"/>
              <a:t>2</a:t>
            </a:r>
            <a:r>
              <a:rPr kumimoji="1" lang="en-US" altLang="zh-CN" sz="2400" b="1" baseline="30000"/>
              <a:t>-1</a:t>
            </a:r>
            <a:r>
              <a:rPr kumimoji="1" lang="en-US" altLang="zh-CN" sz="2400" b="1"/>
              <a:t>+ 1</a:t>
            </a:r>
            <a:r>
              <a:rPr kumimoji="1" lang="en-US" altLang="zh-CN" sz="2400"/>
              <a:t>x</a:t>
            </a:r>
            <a:r>
              <a:rPr kumimoji="1" lang="en-US" altLang="zh-CN" sz="2400" b="1"/>
              <a:t>2</a:t>
            </a:r>
            <a:r>
              <a:rPr kumimoji="1" lang="en-US" altLang="zh-CN" sz="2400" b="1" baseline="30000"/>
              <a:t>-2</a:t>
            </a:r>
            <a:r>
              <a:rPr kumimoji="1" lang="en-US" altLang="zh-CN" sz="2400" b="1"/>
              <a:t> + 0</a:t>
            </a:r>
            <a:r>
              <a:rPr kumimoji="1" lang="en-US" altLang="zh-CN" sz="2400"/>
              <a:t>x</a:t>
            </a:r>
            <a:r>
              <a:rPr kumimoji="1" lang="en-US" altLang="zh-CN" sz="2400" b="1"/>
              <a:t>2</a:t>
            </a:r>
            <a:r>
              <a:rPr kumimoji="1" lang="en-US" altLang="zh-CN" sz="2400" b="1" baseline="30000"/>
              <a:t>-3</a:t>
            </a:r>
            <a:r>
              <a:rPr kumimoji="1" lang="en-US" altLang="zh-CN" sz="2400" b="1"/>
              <a:t> + 0</a:t>
            </a:r>
            <a:r>
              <a:rPr kumimoji="1" lang="en-US" altLang="zh-CN" sz="2400"/>
              <a:t>x</a:t>
            </a:r>
            <a:r>
              <a:rPr kumimoji="1" lang="en-US" altLang="zh-CN" sz="2400" b="1"/>
              <a:t>2</a:t>
            </a:r>
            <a:r>
              <a:rPr kumimoji="1" lang="en-US" altLang="zh-CN" sz="2400" b="1" baseline="30000"/>
              <a:t>-4</a:t>
            </a:r>
            <a:r>
              <a:rPr kumimoji="1" lang="en-US" altLang="zh-CN" sz="2400" b="1"/>
              <a:t> + 0</a:t>
            </a:r>
            <a:r>
              <a:rPr kumimoji="1" lang="en-US" altLang="zh-CN" sz="2400"/>
              <a:t>x</a:t>
            </a:r>
            <a:r>
              <a:rPr kumimoji="1" lang="en-US" altLang="zh-CN" sz="2400" b="1"/>
              <a:t>2</a:t>
            </a:r>
            <a:r>
              <a:rPr kumimoji="1" lang="en-US" altLang="zh-CN" sz="2400" b="1" baseline="30000"/>
              <a:t>-5</a:t>
            </a:r>
            <a:r>
              <a:rPr kumimoji="1" lang="en-US" altLang="zh-CN" sz="2400" b="1"/>
              <a:t> +...</a:t>
            </a:r>
          </a:p>
          <a:p>
            <a:pPr eaLnBrk="1" hangingPunct="1">
              <a:spcBef>
                <a:spcPct val="10000"/>
              </a:spcBef>
            </a:pPr>
            <a:r>
              <a:rPr kumimoji="1" lang="en-US" altLang="zh-CN" sz="2400" b="1"/>
              <a:t>         =1+2</a:t>
            </a:r>
            <a:r>
              <a:rPr kumimoji="1" lang="en-US" altLang="zh-CN" sz="2400" b="1" baseline="30000"/>
              <a:t>-1</a:t>
            </a:r>
            <a:r>
              <a:rPr kumimoji="1" lang="en-US" altLang="zh-CN" sz="2400" b="1"/>
              <a:t> +2</a:t>
            </a:r>
            <a:r>
              <a:rPr kumimoji="1" lang="en-US" altLang="zh-CN" sz="2400" b="1" baseline="30000"/>
              <a:t>-2</a:t>
            </a:r>
            <a:r>
              <a:rPr kumimoji="1" lang="en-US" altLang="zh-CN" sz="2400" b="1"/>
              <a:t> = 1+0.5 +0.25 = 1.75</a:t>
            </a:r>
          </a:p>
        </p:txBody>
      </p:sp>
      <p:sp>
        <p:nvSpPr>
          <p:cNvPr id="312330" name="Text Box 10"/>
          <p:cNvSpPr txBox="1">
            <a:spLocks noChangeArrowheads="1"/>
          </p:cNvSpPr>
          <p:nvPr/>
        </p:nvSpPr>
        <p:spPr bwMode="auto">
          <a:xfrm>
            <a:off x="381000" y="590867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a:t>°</a:t>
            </a:r>
            <a:r>
              <a:rPr kumimoji="1" lang="en-US" altLang="zh-CN" sz="2400" b="1">
                <a:solidFill>
                  <a:srgbClr val="CC0000"/>
                </a:solidFill>
              </a:rPr>
              <a:t>Represents</a:t>
            </a:r>
            <a:r>
              <a:rPr kumimoji="1" lang="en-US" altLang="zh-CN" sz="2400" b="1"/>
              <a:t>: -1.75</a:t>
            </a:r>
            <a:r>
              <a:rPr kumimoji="1" lang="en-US" altLang="zh-CN" sz="2400" b="1" baseline="-25000"/>
              <a:t>ten</a:t>
            </a:r>
            <a:r>
              <a:rPr kumimoji="1" lang="en-US" altLang="zh-CN" sz="2400"/>
              <a:t>x</a:t>
            </a:r>
            <a:r>
              <a:rPr kumimoji="1" lang="en-US" altLang="zh-CN" sz="2400" b="1"/>
              <a:t>2</a:t>
            </a:r>
            <a:r>
              <a:rPr kumimoji="1" lang="en-US" altLang="zh-CN" sz="2400" b="1" baseline="30000"/>
              <a:t>-2</a:t>
            </a:r>
            <a:r>
              <a:rPr kumimoji="1" lang="en-US" altLang="zh-CN" sz="2400" b="1"/>
              <a:t> = - 0.4375</a:t>
            </a:r>
          </a:p>
        </p:txBody>
      </p:sp>
      <p:sp>
        <p:nvSpPr>
          <p:cNvPr id="312331" name="Rectangle 11"/>
          <p:cNvSpPr>
            <a:spLocks noChangeArrowheads="1"/>
          </p:cNvSpPr>
          <p:nvPr/>
        </p:nvSpPr>
        <p:spPr bwMode="auto">
          <a:xfrm>
            <a:off x="1295400" y="2193925"/>
            <a:ext cx="6356350" cy="519113"/>
          </a:xfrm>
          <a:prstGeom prst="rect">
            <a:avLst/>
          </a:prstGeom>
          <a:noFill/>
          <a:ln w="9525">
            <a:noFill/>
            <a:miter lim="800000"/>
            <a:headEnd/>
            <a:tailEnd/>
          </a:ln>
        </p:spPr>
        <p:txBody>
          <a:bodyPr wrap="none">
            <a:spAutoFit/>
          </a:bodyPr>
          <a:lstStyle/>
          <a:p>
            <a:pPr eaLnBrk="1" hangingPunct="1"/>
            <a:r>
              <a:rPr kumimoji="1" lang="zh-CN" altLang="en-US" sz="2800" b="1">
                <a:solidFill>
                  <a:srgbClr val="996633"/>
                </a:solidFill>
              </a:rPr>
              <a:t>(-1)</a:t>
            </a:r>
            <a:r>
              <a:rPr kumimoji="1" lang="en-US" altLang="zh-CN" sz="2800" b="1" baseline="30000">
                <a:solidFill>
                  <a:srgbClr val="996633"/>
                </a:solidFill>
              </a:rPr>
              <a:t>S</a:t>
            </a:r>
            <a:r>
              <a:rPr kumimoji="1" lang="en-US" altLang="zh-CN" sz="2800" b="1">
                <a:solidFill>
                  <a:srgbClr val="996633"/>
                </a:solidFill>
              </a:rPr>
              <a:t> </a:t>
            </a:r>
            <a:r>
              <a:rPr kumimoji="1" lang="en-US" altLang="zh-CN" sz="2800">
                <a:solidFill>
                  <a:srgbClr val="996633"/>
                </a:solidFill>
              </a:rPr>
              <a:t>x</a:t>
            </a:r>
            <a:r>
              <a:rPr kumimoji="1" lang="en-US" altLang="zh-CN" sz="2800" b="1">
                <a:solidFill>
                  <a:srgbClr val="996633"/>
                </a:solidFill>
              </a:rPr>
              <a:t> (</a:t>
            </a:r>
            <a:r>
              <a:rPr kumimoji="1" lang="en-US" altLang="zh-CN" sz="2800" b="1">
                <a:solidFill>
                  <a:srgbClr val="FF0066"/>
                </a:solidFill>
              </a:rPr>
              <a:t>1 +</a:t>
            </a:r>
            <a:r>
              <a:rPr kumimoji="1" lang="en-US" altLang="zh-CN" sz="2800" b="1">
                <a:solidFill>
                  <a:srgbClr val="996633"/>
                </a:solidFill>
              </a:rPr>
              <a:t> Significand) </a:t>
            </a:r>
            <a:r>
              <a:rPr kumimoji="1" lang="en-US" altLang="zh-CN" sz="2800">
                <a:solidFill>
                  <a:srgbClr val="996633"/>
                </a:solidFill>
              </a:rPr>
              <a:t>x</a:t>
            </a:r>
            <a:r>
              <a:rPr kumimoji="1" lang="en-US" altLang="zh-CN" sz="2800" b="1">
                <a:solidFill>
                  <a:srgbClr val="996633"/>
                </a:solidFill>
              </a:rPr>
              <a:t> 2</a:t>
            </a:r>
            <a:r>
              <a:rPr kumimoji="1" lang="en-US" altLang="zh-CN" sz="2800" b="1" baseline="30000">
                <a:solidFill>
                  <a:srgbClr val="996633"/>
                </a:solidFill>
              </a:rPr>
              <a:t>(Exponent-127)</a:t>
            </a:r>
          </a:p>
        </p:txBody>
      </p:sp>
      <p:sp>
        <p:nvSpPr>
          <p:cNvPr id="16394" name="Text Box 12"/>
          <p:cNvSpPr txBox="1">
            <a:spLocks noChangeArrowheads="1"/>
          </p:cNvSpPr>
          <p:nvPr/>
        </p:nvSpPr>
        <p:spPr bwMode="auto">
          <a:xfrm>
            <a:off x="144463" y="827088"/>
            <a:ext cx="8667750" cy="457200"/>
          </a:xfrm>
          <a:prstGeom prst="rect">
            <a:avLst/>
          </a:prstGeom>
          <a:noFill/>
          <a:ln w="9525">
            <a:noFill/>
            <a:miter lim="800000"/>
            <a:headEnd/>
            <a:tailEnd/>
          </a:ln>
        </p:spPr>
        <p:txBody>
          <a:bodyPr>
            <a:spAutoFit/>
          </a:bodyPr>
          <a:lstStyle/>
          <a:p>
            <a:pPr eaLnBrk="1" hangingPunct="1">
              <a:spcBef>
                <a:spcPct val="50000"/>
              </a:spcBef>
            </a:pPr>
            <a:r>
              <a:rPr kumimoji="1" lang="en-GB" altLang="zh-CN" sz="2400" b="1"/>
              <a:t>BEE00000H</a:t>
            </a:r>
            <a:r>
              <a:rPr kumimoji="1" lang="en-GB" altLang="zh-CN" sz="2400" b="1" baseline="-30000"/>
              <a:t> </a:t>
            </a:r>
            <a:r>
              <a:rPr kumimoji="1" lang="en-GB" altLang="zh-CN" sz="2400" b="1"/>
              <a:t>is the hex. Rep. Of an IEEE 754 SP FP number</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itchFamily="2" charset="-122"/>
              </a:rPr>
              <a:t>Ex: Converting Decimal to FP</a:t>
            </a:r>
          </a:p>
        </p:txBody>
      </p:sp>
      <p:sp>
        <p:nvSpPr>
          <p:cNvPr id="17411"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1. </a:t>
            </a:r>
            <a:r>
              <a:rPr kumimoji="1" lang="en-US" altLang="zh-CN" sz="2400" b="1"/>
              <a:t>Denormalize: -12.75</a:t>
            </a:r>
            <a:endParaRPr kumimoji="1" lang="en-US" altLang="zh-CN" sz="2400"/>
          </a:p>
        </p:txBody>
      </p:sp>
      <p:sp>
        <p:nvSpPr>
          <p:cNvPr id="314373" name="Text Box 5"/>
          <p:cNvSpPr txBox="1">
            <a:spLocks noChangeArrowheads="1"/>
          </p:cNvSpPr>
          <p:nvPr/>
        </p:nvSpPr>
        <p:spPr bwMode="auto">
          <a:xfrm>
            <a:off x="457200" y="1833563"/>
            <a:ext cx="8077200" cy="858837"/>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2. </a:t>
            </a:r>
            <a:r>
              <a:rPr kumimoji="1" lang="en-US" altLang="zh-CN" sz="2400" b="1">
                <a:solidFill>
                  <a:srgbClr val="000000"/>
                </a:solidFill>
              </a:rPr>
              <a:t>Convert integer part:</a:t>
            </a:r>
          </a:p>
          <a:p>
            <a:pPr eaLnBrk="1" hangingPunct="1">
              <a:spcBef>
                <a:spcPct val="10000"/>
              </a:spcBef>
            </a:pPr>
            <a:r>
              <a:rPr kumimoji="1" lang="en-US" altLang="zh-CN" sz="2400" b="1">
                <a:solidFill>
                  <a:srgbClr val="000000"/>
                </a:solidFill>
              </a:rPr>
              <a:t>           12 = </a:t>
            </a:r>
            <a:r>
              <a:rPr kumimoji="1" lang="en-US" altLang="zh-CN" sz="2400" b="1">
                <a:solidFill>
                  <a:srgbClr val="063DE9"/>
                </a:solidFill>
              </a:rPr>
              <a:t>8 </a:t>
            </a:r>
            <a:r>
              <a:rPr kumimoji="1" lang="en-US" altLang="zh-CN" sz="2400" b="1">
                <a:solidFill>
                  <a:srgbClr val="000000"/>
                </a:solidFill>
              </a:rPr>
              <a:t>+ </a:t>
            </a:r>
            <a:r>
              <a:rPr kumimoji="1" lang="en-US" altLang="zh-CN" sz="2400" b="1">
                <a:solidFill>
                  <a:srgbClr val="063DE9"/>
                </a:solidFill>
              </a:rPr>
              <a:t>4 </a:t>
            </a:r>
            <a:r>
              <a:rPr kumimoji="1" lang="en-US" altLang="zh-CN" sz="2400" b="1">
                <a:solidFill>
                  <a:srgbClr val="000000"/>
                </a:solidFill>
              </a:rPr>
              <a:t>= </a:t>
            </a:r>
            <a:r>
              <a:rPr kumimoji="1" lang="en-US" altLang="zh-CN" sz="2400" b="1">
                <a:solidFill>
                  <a:srgbClr val="063DE9"/>
                </a:solidFill>
              </a:rPr>
              <a:t>1100</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4" name="Text Box 6"/>
          <p:cNvSpPr txBox="1">
            <a:spLocks noChangeArrowheads="1"/>
          </p:cNvSpPr>
          <p:nvPr/>
        </p:nvSpPr>
        <p:spPr bwMode="auto">
          <a:xfrm>
            <a:off x="457200" y="2686050"/>
            <a:ext cx="82296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solidFill>
                  <a:srgbClr val="000000"/>
                </a:solidFill>
              </a:rPr>
              <a:t>3. </a:t>
            </a:r>
            <a:r>
              <a:rPr kumimoji="1" lang="en-US" altLang="zh-CN" sz="2400" b="1">
                <a:solidFill>
                  <a:srgbClr val="000000"/>
                </a:solidFill>
              </a:rPr>
              <a:t>Convert fractional part:</a:t>
            </a:r>
          </a:p>
          <a:p>
            <a:pPr eaLnBrk="1" hangingPunct="1">
              <a:spcBef>
                <a:spcPct val="10000"/>
              </a:spcBef>
            </a:pPr>
            <a:r>
              <a:rPr kumimoji="1" lang="en-US" altLang="zh-CN" sz="2400" b="1">
                <a:solidFill>
                  <a:srgbClr val="000000"/>
                </a:solidFill>
              </a:rPr>
              <a:t>           .75 = </a:t>
            </a:r>
            <a:r>
              <a:rPr kumimoji="1" lang="en-US" altLang="zh-CN" sz="2400" b="1">
                <a:solidFill>
                  <a:srgbClr val="063DE9"/>
                </a:solidFill>
              </a:rPr>
              <a:t>.5 + .25 = .11</a:t>
            </a:r>
            <a:r>
              <a:rPr kumimoji="1" lang="en-US" altLang="zh-CN" sz="2400" b="1" baseline="-25000">
                <a:solidFill>
                  <a:srgbClr val="000000"/>
                </a:solidFill>
              </a:rPr>
              <a:t>2</a:t>
            </a:r>
            <a:endParaRPr kumimoji="1" lang="en-US" altLang="zh-CN" sz="2400" baseline="-25000">
              <a:solidFill>
                <a:srgbClr val="000000"/>
              </a:solidFill>
            </a:endParaRPr>
          </a:p>
        </p:txBody>
      </p:sp>
      <p:sp>
        <p:nvSpPr>
          <p:cNvPr id="314375" name="Text Box 7"/>
          <p:cNvSpPr txBox="1">
            <a:spLocks noChangeArrowheads="1"/>
          </p:cNvSpPr>
          <p:nvPr/>
        </p:nvSpPr>
        <p:spPr bwMode="auto">
          <a:xfrm>
            <a:off x="457200" y="3600450"/>
            <a:ext cx="7696200" cy="858838"/>
          </a:xfrm>
          <a:prstGeom prst="rect">
            <a:avLst/>
          </a:prstGeom>
          <a:noFill/>
          <a:ln w="9525">
            <a:noFill/>
            <a:miter lim="800000"/>
            <a:headEnd/>
            <a:tailEnd/>
          </a:ln>
        </p:spPr>
        <p:txBody>
          <a:bodyPr>
            <a:spAutoFit/>
          </a:bodyPr>
          <a:lstStyle/>
          <a:p>
            <a:pPr eaLnBrk="1" hangingPunct="1">
              <a:spcBef>
                <a:spcPct val="10000"/>
              </a:spcBef>
            </a:pPr>
            <a:r>
              <a:rPr kumimoji="1" lang="zh-CN" altLang="en-US" sz="2400" b="1"/>
              <a:t>4. </a:t>
            </a:r>
            <a:r>
              <a:rPr kumimoji="1" lang="en-US" altLang="zh-CN" sz="2400" b="1"/>
              <a:t>Put parts together and normalize:</a:t>
            </a:r>
          </a:p>
          <a:p>
            <a:pPr eaLnBrk="1" hangingPunct="1">
              <a:spcBef>
                <a:spcPct val="10000"/>
              </a:spcBef>
            </a:pPr>
            <a:r>
              <a:rPr kumimoji="1" lang="en-US" altLang="zh-CN" sz="2400" b="1"/>
              <a:t>           1100.11 = </a:t>
            </a:r>
            <a:r>
              <a:rPr kumimoji="1" lang="en-US" altLang="zh-CN" sz="2400" b="1">
                <a:solidFill>
                  <a:srgbClr val="FF0066"/>
                </a:solidFill>
              </a:rPr>
              <a:t>1.</a:t>
            </a:r>
            <a:r>
              <a:rPr kumimoji="1" lang="en-US" altLang="zh-CN" sz="2400" b="1"/>
              <a:t>10011</a:t>
            </a:r>
            <a:r>
              <a:rPr kumimoji="1" lang="en-US" altLang="zh-CN" sz="2400"/>
              <a:t> x</a:t>
            </a:r>
            <a:r>
              <a:rPr kumimoji="1" lang="en-US" altLang="zh-CN" sz="2400" b="1"/>
              <a:t> 2</a:t>
            </a:r>
            <a:r>
              <a:rPr kumimoji="1" lang="en-US" altLang="zh-CN" sz="2400" b="1" baseline="30000"/>
              <a:t>3</a:t>
            </a:r>
            <a:endParaRPr kumimoji="1" lang="en-US" altLang="zh-CN" sz="2400" baseline="30000"/>
          </a:p>
        </p:txBody>
      </p:sp>
      <p:sp>
        <p:nvSpPr>
          <p:cNvPr id="314376" name="Text Box 8"/>
          <p:cNvSpPr txBox="1">
            <a:spLocks noChangeArrowheads="1"/>
          </p:cNvSpPr>
          <p:nvPr/>
        </p:nvSpPr>
        <p:spPr bwMode="auto">
          <a:xfrm>
            <a:off x="457200" y="4514850"/>
            <a:ext cx="7883525" cy="457200"/>
          </a:xfrm>
          <a:prstGeom prst="rect">
            <a:avLst/>
          </a:prstGeom>
          <a:noFill/>
          <a:ln w="9525">
            <a:noFill/>
            <a:miter lim="800000"/>
            <a:headEnd/>
            <a:tailEnd/>
          </a:ln>
        </p:spPr>
        <p:txBody>
          <a:bodyPr>
            <a:spAutoFit/>
          </a:bodyPr>
          <a:lstStyle/>
          <a:p>
            <a:pPr eaLnBrk="1" hangingPunct="1">
              <a:spcBef>
                <a:spcPct val="50000"/>
              </a:spcBef>
            </a:pPr>
            <a:r>
              <a:rPr kumimoji="1" lang="zh-CN" altLang="en-US" sz="2400" b="1"/>
              <a:t>5. </a:t>
            </a:r>
            <a:r>
              <a:rPr kumimoji="1" lang="en-US" altLang="zh-CN" sz="2400" b="1"/>
              <a:t>Convert exponent: 127 + 3 = </a:t>
            </a:r>
            <a:r>
              <a:rPr kumimoji="1" lang="en-US" altLang="zh-CN" sz="2400" b="1">
                <a:solidFill>
                  <a:srgbClr val="3333FF"/>
                </a:solidFill>
              </a:rPr>
              <a:t>128 </a:t>
            </a:r>
            <a:r>
              <a:rPr kumimoji="1" lang="en-US" altLang="zh-CN" sz="2400" b="1"/>
              <a:t>+ </a:t>
            </a:r>
            <a:r>
              <a:rPr kumimoji="1" lang="en-US" altLang="zh-CN" sz="2400" b="1">
                <a:solidFill>
                  <a:srgbClr val="3333FF"/>
                </a:solidFill>
              </a:rPr>
              <a:t>2 </a:t>
            </a:r>
            <a:r>
              <a:rPr kumimoji="1" lang="en-US" altLang="zh-CN" sz="2400" b="1"/>
              <a:t>= </a:t>
            </a:r>
            <a:r>
              <a:rPr kumimoji="1" lang="en-US" altLang="zh-CN" sz="2400" b="1">
                <a:solidFill>
                  <a:srgbClr val="3333FF"/>
                </a:solidFill>
              </a:rPr>
              <a:t>1000 0010</a:t>
            </a:r>
            <a:r>
              <a:rPr kumimoji="1" lang="en-US" altLang="zh-CN" sz="2400" b="1" baseline="-25000"/>
              <a:t>2</a:t>
            </a:r>
            <a:endParaRPr kumimoji="1" lang="en-US" altLang="zh-CN" sz="2400"/>
          </a:p>
        </p:txBody>
      </p:sp>
      <p:sp>
        <p:nvSpPr>
          <p:cNvPr id="314377" name="Text Box 9"/>
          <p:cNvSpPr txBox="1">
            <a:spLocks noChangeArrowheads="1"/>
          </p:cNvSpPr>
          <p:nvPr/>
        </p:nvSpPr>
        <p:spPr bwMode="auto">
          <a:xfrm>
            <a:off x="674688" y="5256213"/>
            <a:ext cx="6764337" cy="519112"/>
          </a:xfrm>
          <a:prstGeom prst="rect">
            <a:avLst/>
          </a:prstGeom>
          <a:noFill/>
          <a:ln w="9525">
            <a:noFill/>
            <a:miter lim="800000"/>
            <a:headEnd/>
            <a:tailEnd/>
          </a:ln>
        </p:spPr>
        <p:txBody>
          <a:bodyPr>
            <a:spAutoFit/>
          </a:bodyPr>
          <a:lstStyle/>
          <a:p>
            <a:pPr eaLnBrk="1" hangingPunct="1">
              <a:spcBef>
                <a:spcPct val="50000"/>
              </a:spcBef>
            </a:pPr>
            <a:r>
              <a:rPr kumimoji="1" lang="zh-CN" altLang="en-US" sz="2800" b="1">
                <a:latin typeface="Times New Roman" pitchFamily="18" charset="0"/>
              </a:rPr>
              <a:t>11000 0010 100 1100 0000 0000 0000 0000</a:t>
            </a:r>
            <a:endParaRPr kumimoji="1" lang="zh-CN" altLang="en-US" sz="2800">
              <a:latin typeface="Times New Roman" pitchFamily="18" charset="0"/>
            </a:endParaRPr>
          </a:p>
        </p:txBody>
      </p:sp>
      <p:sp>
        <p:nvSpPr>
          <p:cNvPr id="17418"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p:spPr>
        <p:txBody>
          <a:bodyPr wrap="none" anchor="ctr"/>
          <a:lstStyle/>
          <a:p>
            <a:endParaRPr lang="zh-CN" altLang="en-US" sz="1600" b="1">
              <a:latin typeface="Times New Roman" pitchFamily="18" charset="0"/>
            </a:endParaRPr>
          </a:p>
        </p:txBody>
      </p:sp>
      <p:sp>
        <p:nvSpPr>
          <p:cNvPr id="17419"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p:spPr>
        <p:txBody>
          <a:bodyPr wrap="none"/>
          <a:lstStyle/>
          <a:p>
            <a:endParaRPr lang="zh-CN" altLang="en-US"/>
          </a:p>
        </p:txBody>
      </p:sp>
      <p:sp>
        <p:nvSpPr>
          <p:cNvPr id="17420"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p:spPr>
        <p:txBody>
          <a:bodyPr wrap="none"/>
          <a:lstStyle/>
          <a:p>
            <a:endParaRPr lang="zh-CN" altLang="en-US"/>
          </a:p>
        </p:txBody>
      </p:sp>
      <p:sp>
        <p:nvSpPr>
          <p:cNvPr id="314381" name="Text Box 13"/>
          <p:cNvSpPr txBox="1">
            <a:spLocks noChangeArrowheads="1"/>
          </p:cNvSpPr>
          <p:nvPr/>
        </p:nvSpPr>
        <p:spPr bwMode="auto">
          <a:xfrm>
            <a:off x="717550" y="5997575"/>
            <a:ext cx="5029200" cy="457200"/>
          </a:xfrm>
          <a:prstGeom prst="rect">
            <a:avLst/>
          </a:prstGeom>
          <a:noFill/>
          <a:ln w="9525">
            <a:noFill/>
            <a:miter lim="800000"/>
            <a:headEnd/>
            <a:tailEnd/>
          </a:ln>
        </p:spPr>
        <p:txBody>
          <a:bodyPr>
            <a:spAutoFit/>
          </a:bodyPr>
          <a:lstStyle/>
          <a:p>
            <a:pPr eaLnBrk="1" hangingPunct="1">
              <a:spcBef>
                <a:spcPct val="50000"/>
              </a:spcBef>
            </a:pPr>
            <a:r>
              <a:rPr kumimoji="1" lang="en-US" altLang="zh-CN" sz="2400" b="1"/>
              <a:t>The Hex rep.  is  C14C0000H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itchFamily="2" charset="-122"/>
              </a:rPr>
              <a:t>Normalized numbers</a:t>
            </a:r>
            <a:r>
              <a:rPr lang="zh-CN" altLang="en-US" sz="3600" smtClean="0">
                <a:ea typeface="宋体"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rgbClr val="CC0000"/>
                </a:solidFill>
              </a:rPr>
              <a:t>1-254            anything               Norms</a:t>
            </a:r>
          </a:p>
          <a:p>
            <a:pPr eaLnBrk="1" hangingPunct="1"/>
            <a:r>
              <a:rPr kumimoji="1" lang="en-US" altLang="zh-CN" sz="2800" b="1">
                <a:solidFill>
                  <a:srgbClr val="CC0000"/>
                </a:solidFill>
              </a:rPr>
              <a:t>               implicit leading 1</a:t>
            </a:r>
          </a:p>
          <a:p>
            <a:r>
              <a:rPr kumimoji="1" lang="en-US" altLang="zh-CN" sz="2800" b="1">
                <a:cs typeface="Tahoma" pitchFamily="34" charset="0"/>
              </a:rPr>
              <a:t>0                    0                               ?</a:t>
            </a:r>
          </a:p>
          <a:p>
            <a:r>
              <a:rPr kumimoji="1" lang="en-US" altLang="zh-CN" sz="2800" b="1">
                <a:cs typeface="Tahoma" pitchFamily="34" charset="0"/>
              </a:rPr>
              <a:t>0                    nonzero                   ? </a:t>
            </a:r>
            <a:endParaRPr kumimoji="1" lang="en-US" altLang="zh-CN" sz="2800" b="1">
              <a:solidFill>
                <a:srgbClr val="CC0000"/>
              </a:solidFill>
              <a:cs typeface="Tahoma" pitchFamily="34" charset="0"/>
            </a:endParaRPr>
          </a:p>
          <a:p>
            <a:pPr eaLnBrk="1" hangingPunct="1">
              <a:spcBef>
                <a:spcPct val="50000"/>
              </a:spcBef>
            </a:pPr>
            <a:r>
              <a:rPr kumimoji="1" lang="en-US" altLang="zh-CN" sz="2800" b="1"/>
              <a:t>255                0                               ?</a:t>
            </a:r>
          </a:p>
          <a:p>
            <a:pPr eaLnBrk="1" hangingPunct="1">
              <a:spcBef>
                <a:spcPct val="50000"/>
              </a:spcBef>
            </a:pPr>
            <a:r>
              <a:rPr kumimoji="1" lang="en-US" altLang="zh-CN" sz="2800" b="1"/>
              <a:t>255                nonzero                   ?</a:t>
            </a:r>
          </a:p>
        </p:txBody>
      </p:sp>
      <p:sp>
        <p:nvSpPr>
          <p:cNvPr id="18436" name="Text Box 4"/>
          <p:cNvSpPr txBox="1">
            <a:spLocks noChangeArrowheads="1"/>
          </p:cNvSpPr>
          <p:nvPr/>
        </p:nvSpPr>
        <p:spPr bwMode="auto">
          <a:xfrm>
            <a:off x="381000" y="963613"/>
            <a:ext cx="8763000" cy="1160462"/>
          </a:xfrm>
          <a:prstGeom prst="rect">
            <a:avLst/>
          </a:prstGeom>
          <a:noFill/>
          <a:ln w="9525">
            <a:noFill/>
            <a:miter lim="800000"/>
            <a:headEnd/>
            <a:tailEnd/>
          </a:ln>
        </p:spPr>
        <p:txBody>
          <a:bodyPr>
            <a:spAutoFit/>
          </a:bodyPr>
          <a:lstStyle/>
          <a:p>
            <a:pPr eaLnBrk="1" hangingPunct="1">
              <a:spcBef>
                <a:spcPct val="50000"/>
              </a:spcBef>
            </a:pPr>
            <a:r>
              <a:rPr kumimoji="1" lang="zh-CN" altLang="en-US" sz="2800" b="1">
                <a:solidFill>
                  <a:schemeClr val="accent2"/>
                </a:solidFill>
                <a:ea typeface="黑体" pitchFamily="49" charset="-122"/>
              </a:rPr>
              <a:t>前面的定义都是针对规格化数（</a:t>
            </a:r>
            <a:r>
              <a:rPr kumimoji="1" lang="en-US" altLang="zh-CN" sz="2800" b="1">
                <a:solidFill>
                  <a:schemeClr val="accent2"/>
                </a:solidFill>
                <a:ea typeface="黑体" pitchFamily="49" charset="-122"/>
              </a:rPr>
              <a:t>normalized form</a:t>
            </a:r>
            <a:r>
              <a:rPr kumimoji="1" lang="zh-CN" altLang="en-US" sz="2800" b="1">
                <a:solidFill>
                  <a:schemeClr val="accent2"/>
                </a:solidFill>
                <a:ea typeface="黑体" pitchFamily="49" charset="-122"/>
              </a:rPr>
              <a:t>）</a:t>
            </a:r>
          </a:p>
          <a:p>
            <a:pPr eaLnBrk="1" hangingPunct="1">
              <a:spcBef>
                <a:spcPct val="50000"/>
              </a:spcBef>
            </a:pPr>
            <a:r>
              <a:rPr kumimoji="1" lang="en-US" altLang="zh-CN" sz="2800" b="1">
                <a:ea typeface="黑体" pitchFamily="49" charset="-122"/>
              </a:rPr>
              <a:t>How about other patterns?</a:t>
            </a:r>
          </a:p>
        </p:txBody>
      </p:sp>
      <p:sp>
        <p:nvSpPr>
          <p:cNvPr id="18437" name="Line 5"/>
          <p:cNvSpPr>
            <a:spLocks noChangeShapeType="1"/>
          </p:cNvSpPr>
          <p:nvPr/>
        </p:nvSpPr>
        <p:spPr bwMode="auto">
          <a:xfrm>
            <a:off x="1500188" y="2960688"/>
            <a:ext cx="6478587" cy="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en-US" altLang="zh-CN" smtClean="0">
                <a:ea typeface="宋体" pitchFamily="2" charset="-122"/>
              </a:rPr>
              <a:t>Representation for 0</a:t>
            </a:r>
          </a:p>
        </p:txBody>
      </p:sp>
      <p:sp>
        <p:nvSpPr>
          <p:cNvPr id="318467" name="Rectangle 3"/>
          <p:cNvSpPr>
            <a:spLocks noGrp="1" noChangeArrowheads="1"/>
          </p:cNvSpPr>
          <p:nvPr>
            <p:ph type="body" idx="4294967295"/>
          </p:nvPr>
        </p:nvSpPr>
        <p:spPr>
          <a:xfrm>
            <a:off x="268288" y="1081088"/>
            <a:ext cx="7902575" cy="3897312"/>
          </a:xfrm>
        </p:spPr>
        <p:txBody>
          <a:bodyPr lIns="63500" tIns="25400" rIns="63500" bIns="25400">
            <a:spAutoFit/>
          </a:bodyPr>
          <a:lstStyle/>
          <a:p>
            <a:pPr>
              <a:buFontTx/>
              <a:buNone/>
            </a:pPr>
            <a:r>
              <a:rPr lang="en-US" altLang="zh-CN" sz="2900" smtClean="0"/>
              <a:t>How to represent 0?</a:t>
            </a:r>
          </a:p>
          <a:p>
            <a:pPr>
              <a:buFontTx/>
              <a:buNone/>
            </a:pPr>
            <a:r>
              <a:rPr lang="en-US" altLang="zh-CN" sz="2900" smtClean="0"/>
              <a:t>     </a:t>
            </a:r>
            <a:r>
              <a:rPr lang="en-US" altLang="zh-CN" sz="2900" smtClean="0">
                <a:solidFill>
                  <a:srgbClr val="CC0000"/>
                </a:solidFill>
              </a:rPr>
              <a:t>exponent</a:t>
            </a:r>
            <a:r>
              <a:rPr lang="en-US" altLang="zh-CN" sz="2900" smtClean="0"/>
              <a:t>: all zeros</a:t>
            </a:r>
          </a:p>
          <a:p>
            <a:pPr>
              <a:buFontTx/>
              <a:buNone/>
            </a:pPr>
            <a:r>
              <a:rPr lang="en-US" altLang="zh-CN" sz="2900" smtClean="0"/>
              <a:t>     </a:t>
            </a:r>
            <a:r>
              <a:rPr lang="en-US" altLang="zh-CN" sz="2900" smtClean="0">
                <a:solidFill>
                  <a:srgbClr val="3333FF"/>
                </a:solidFill>
              </a:rPr>
              <a:t>significand</a:t>
            </a:r>
            <a:r>
              <a:rPr lang="en-US" altLang="zh-CN" sz="2900" smtClean="0"/>
              <a:t>: all zeros</a:t>
            </a:r>
          </a:p>
          <a:p>
            <a:pPr>
              <a:buFontTx/>
              <a:buNone/>
            </a:pPr>
            <a:r>
              <a:rPr lang="en-US" altLang="zh-CN" sz="2900" smtClean="0"/>
              <a:t>     </a:t>
            </a:r>
            <a:r>
              <a:rPr lang="en-US" altLang="zh-CN" sz="2900" smtClean="0">
                <a:solidFill>
                  <a:srgbClr val="FF6600"/>
                </a:solidFill>
              </a:rPr>
              <a:t>What about sign?</a:t>
            </a:r>
            <a:r>
              <a:rPr lang="en-US" altLang="zh-CN" sz="2900" smtClean="0"/>
              <a:t> Both cases valid.</a:t>
            </a:r>
          </a:p>
          <a:p>
            <a:pPr>
              <a:buFontTx/>
              <a:buNone/>
            </a:pPr>
            <a:r>
              <a:rPr lang="en-US" altLang="zh-CN" sz="2900" smtClean="0"/>
              <a:t>  +0: 0 00000000 00000000000000000000000</a:t>
            </a:r>
          </a:p>
          <a:p>
            <a:pPr>
              <a:buFontTx/>
              <a:buNone/>
            </a:pPr>
            <a:r>
              <a:rPr lang="en-US" altLang="zh-CN" sz="2900" smtClean="0"/>
              <a:t>   -0: 1 00000000 00000000000000000000000</a:t>
            </a:r>
          </a:p>
          <a:p>
            <a:endParaRPr lang="zh-CN" altLang="en-US" sz="29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7" dur="500"/>
                                        <p:tgtEl>
                                          <p:spTgt spid="318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0" dur="500"/>
                                        <p:tgtEl>
                                          <p:spTgt spid="31846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5" dur="500"/>
                                        <p:tgtEl>
                                          <p:spTgt spid="3184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0" dur="500"/>
                                        <p:tgtEl>
                                          <p:spTgt spid="318467">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18467">
                                            <p:txEl>
                                              <p:pRg st="5" end="5"/>
                                            </p:txEl>
                                          </p:spTgt>
                                        </p:tgtEl>
                                        <p:attrNameLst>
                                          <p:attrName>style.visibility</p:attrName>
                                        </p:attrNameLst>
                                      </p:cBhvr>
                                      <p:to>
                                        <p:strVal val="visible"/>
                                      </p:to>
                                    </p:set>
                                    <p:animEffect transition="in" filter="blinds(horizontal)">
                                      <p:cBhvr>
                                        <p:cTn id="23" dur="500"/>
                                        <p:tgtEl>
                                          <p:spTgt spid="318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92163" y="-7938"/>
            <a:ext cx="6705600" cy="660401"/>
          </a:xfrm>
          <a:noFill/>
        </p:spPr>
        <p:txBody>
          <a:bodyPr lIns="63500" tIns="25400" rIns="63500" bIns="25400" anchor="b">
            <a:spAutoFit/>
          </a:bodyPr>
          <a:lstStyle/>
          <a:p>
            <a:r>
              <a:rPr lang="en-US" altLang="zh-CN" smtClean="0">
                <a:ea typeface="宋体" pitchFamily="2" charset="-122"/>
              </a:rPr>
              <a:t>Representation for +</a:t>
            </a:r>
            <a:r>
              <a:rPr lang="en-US" altLang="zh-CN" smtClean="0">
                <a:latin typeface="宋体" pitchFamily="2" charset="-122"/>
                <a:ea typeface="宋体" pitchFamily="2" charset="-122"/>
              </a:rPr>
              <a:t>∞</a:t>
            </a:r>
            <a:r>
              <a:rPr lang="en-US" altLang="zh-CN" smtClean="0">
                <a:ea typeface="宋体" pitchFamily="2" charset="-122"/>
              </a:rPr>
              <a:t>/-</a:t>
            </a:r>
            <a:r>
              <a:rPr lang="en-US" altLang="zh-CN" smtClean="0">
                <a:latin typeface="宋体" pitchFamily="2" charset="-122"/>
                <a:ea typeface="宋体" pitchFamily="2" charset="-122"/>
              </a:rPr>
              <a:t>∞</a:t>
            </a:r>
            <a:r>
              <a:rPr lang="en-US" altLang="zh-CN" b="0" smtClean="0">
                <a:solidFill>
                  <a:srgbClr val="063DE9"/>
                </a:solidFill>
                <a:ea typeface="宋体" pitchFamily="2" charset="-122"/>
              </a:rPr>
              <a:t> </a:t>
            </a:r>
          </a:p>
        </p:txBody>
      </p:sp>
      <p:sp>
        <p:nvSpPr>
          <p:cNvPr id="320515" name="Rectangle 3"/>
          <p:cNvSpPr>
            <a:spLocks noChangeArrowheads="1"/>
          </p:cNvSpPr>
          <p:nvPr/>
        </p:nvSpPr>
        <p:spPr bwMode="auto">
          <a:xfrm>
            <a:off x="365125" y="2570163"/>
            <a:ext cx="8153400" cy="1917700"/>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How to represent +∞/-∞?</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Exponent</a:t>
            </a:r>
            <a:r>
              <a:rPr kumimoji="1" lang="en-US" altLang="zh-CN" sz="2400" b="1"/>
              <a:t> :</a:t>
            </a:r>
            <a:r>
              <a:rPr kumimoji="1" lang="en-US" altLang="zh-CN" sz="2400"/>
              <a:t> </a:t>
            </a:r>
            <a:r>
              <a:rPr kumimoji="1" lang="en-US" altLang="zh-CN" sz="2400" b="1"/>
              <a:t>all ones (11111111B = 255)</a:t>
            </a:r>
          </a:p>
          <a:p>
            <a:pPr eaLnBrk="1" hangingPunct="1">
              <a:buClr>
                <a:schemeClr val="folHlink"/>
              </a:buClr>
              <a:buSzPct val="60000"/>
              <a:buFont typeface="Wingdings" pitchFamily="2" charset="2"/>
              <a:buNone/>
            </a:pPr>
            <a:r>
              <a:rPr kumimoji="1" lang="en-US" altLang="zh-CN" sz="2400"/>
              <a:t>     • </a:t>
            </a:r>
            <a:r>
              <a:rPr kumimoji="1" lang="en-US" altLang="zh-CN" sz="2400" b="1">
                <a:solidFill>
                  <a:srgbClr val="CC0000"/>
                </a:solidFill>
              </a:rPr>
              <a:t>Significand</a:t>
            </a:r>
            <a:r>
              <a:rPr kumimoji="1" lang="en-US" altLang="zh-CN" sz="2400" b="1"/>
              <a:t>: all zeros</a:t>
            </a:r>
          </a:p>
          <a:p>
            <a:pPr eaLnBrk="1" hangingPunct="1">
              <a:buClr>
                <a:schemeClr val="folHlink"/>
              </a:buClr>
              <a:buSzPct val="60000"/>
              <a:buFont typeface="Wingdings" pitchFamily="2" charset="2"/>
              <a:buNone/>
            </a:pPr>
            <a:r>
              <a:rPr kumimoji="1" lang="en-US" altLang="zh-CN" sz="2400"/>
              <a:t>        </a:t>
            </a:r>
            <a:r>
              <a:rPr kumimoji="1" lang="en-US" altLang="zh-CN" sz="2400" b="1"/>
              <a:t>+</a:t>
            </a:r>
            <a:r>
              <a:rPr kumimoji="1" lang="en-US" altLang="zh-CN" sz="2400" b="1">
                <a:solidFill>
                  <a:srgbClr val="063DE9"/>
                </a:solidFill>
              </a:rPr>
              <a:t>∞</a:t>
            </a:r>
            <a:r>
              <a:rPr kumimoji="1" lang="en-US" altLang="zh-CN" sz="2400" b="1"/>
              <a:t> : 0 11111111 00000000000000000000000</a:t>
            </a:r>
          </a:p>
          <a:p>
            <a:pPr eaLnBrk="1" hangingPunct="1">
              <a:buClr>
                <a:schemeClr val="folHlink"/>
              </a:buClr>
              <a:buSzPct val="60000"/>
              <a:buFont typeface="Wingdings" pitchFamily="2" charset="2"/>
              <a:buNone/>
            </a:pPr>
            <a:r>
              <a:rPr kumimoji="1" lang="en-US" altLang="zh-CN" sz="2400" b="1"/>
              <a:t>         -</a:t>
            </a:r>
            <a:r>
              <a:rPr kumimoji="1" lang="en-US" altLang="zh-CN" sz="2400" b="1">
                <a:solidFill>
                  <a:srgbClr val="063DE9"/>
                </a:solidFill>
              </a:rPr>
              <a:t>∞</a:t>
            </a:r>
            <a:r>
              <a:rPr kumimoji="1" lang="en-US" altLang="zh-CN" sz="2400" b="1"/>
              <a:t> : 1 11111111 00000000000000000000000</a:t>
            </a:r>
          </a:p>
        </p:txBody>
      </p:sp>
      <p:sp>
        <p:nvSpPr>
          <p:cNvPr id="320516" name="Rectangle 4"/>
          <p:cNvSpPr>
            <a:spLocks noChangeArrowheads="1"/>
          </p:cNvSpPr>
          <p:nvPr/>
        </p:nvSpPr>
        <p:spPr bwMode="auto">
          <a:xfrm>
            <a:off x="412750" y="4573588"/>
            <a:ext cx="7391400" cy="1552575"/>
          </a:xfrm>
          <a:prstGeom prst="rect">
            <a:avLst/>
          </a:prstGeom>
          <a:noFill/>
          <a:ln w="9525">
            <a:noFill/>
            <a:miter lim="800000"/>
            <a:headEnd/>
            <a:tailEnd/>
          </a:ln>
        </p:spPr>
        <p:txBody>
          <a:bodyPr>
            <a:spAutoFit/>
          </a:bodyPr>
          <a:lstStyle/>
          <a:p>
            <a:pPr eaLnBrk="1" hangingPunct="1">
              <a:buClr>
                <a:schemeClr val="folHlink"/>
              </a:buClr>
              <a:buSzPct val="60000"/>
              <a:buFont typeface="Wingdings" pitchFamily="2" charset="2"/>
              <a:buNone/>
            </a:pPr>
            <a:r>
              <a:rPr kumimoji="1" lang="en-US" altLang="zh-CN" sz="2400" b="1"/>
              <a:t>Operations </a:t>
            </a:r>
          </a:p>
          <a:p>
            <a:pPr eaLnBrk="1" hangingPunct="1">
              <a:buClr>
                <a:schemeClr val="folHlink"/>
              </a:buClr>
              <a:buSzPct val="60000"/>
              <a:buFont typeface="Wingdings" pitchFamily="2" charset="2"/>
              <a:buNone/>
            </a:pPr>
            <a:r>
              <a:rPr kumimoji="1" lang="en-US" altLang="zh-CN" sz="2400" b="1"/>
              <a:t>          5.0 / 0 = +∞,            -5.0 / 0 =  -∞ </a:t>
            </a:r>
          </a:p>
          <a:p>
            <a:pPr eaLnBrk="1" hangingPunct="1">
              <a:buClr>
                <a:schemeClr val="folHlink"/>
              </a:buClr>
              <a:buSzPct val="60000"/>
              <a:buFont typeface="Wingdings" pitchFamily="2" charset="2"/>
              <a:buNone/>
            </a:pPr>
            <a:r>
              <a:rPr kumimoji="1" lang="en-US" altLang="zh-CN" sz="2400" b="1"/>
              <a:t>          5+(+∞) = +∞,      (+∞)+(+∞) = +∞</a:t>
            </a:r>
          </a:p>
          <a:p>
            <a:pPr eaLnBrk="1" hangingPunct="1">
              <a:buClr>
                <a:schemeClr val="folHlink"/>
              </a:buClr>
              <a:buSzPct val="60000"/>
              <a:buFont typeface="Monotype Sorts" pitchFamily="2" charset="2"/>
              <a:buChar char=" "/>
            </a:pPr>
            <a:r>
              <a:rPr kumimoji="1" lang="en-US" altLang="zh-CN" sz="2400" b="1"/>
              <a:t>        5 - (+∞) = -∞,       (-∞) - (+∞) = -∞     etc</a:t>
            </a:r>
          </a:p>
        </p:txBody>
      </p:sp>
      <p:sp>
        <p:nvSpPr>
          <p:cNvPr id="320517" name="Rectangle 5"/>
          <p:cNvSpPr>
            <a:spLocks noChangeArrowheads="1"/>
          </p:cNvSpPr>
          <p:nvPr/>
        </p:nvSpPr>
        <p:spPr bwMode="auto">
          <a:xfrm>
            <a:off x="290513" y="1624013"/>
            <a:ext cx="8670925" cy="822325"/>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zh-CN" altLang="en-US" sz="2400" b="1">
                <a:ea typeface="黑体" pitchFamily="49" charset="-122"/>
              </a:rPr>
              <a:t>为什么要这样处理</a:t>
            </a:r>
            <a:r>
              <a:rPr kumimoji="1" lang="en-US" altLang="zh-CN" sz="2400" b="1">
                <a:ea typeface="黑体" pitchFamily="49" charset="-122"/>
              </a:rPr>
              <a:t>?</a:t>
            </a:r>
          </a:p>
          <a:p>
            <a:pPr lvl="1" eaLnBrk="1" hangingPunct="1">
              <a:buClr>
                <a:schemeClr val="folHlink"/>
              </a:buClr>
              <a:buSzPct val="65000"/>
            </a:pPr>
            <a:r>
              <a:rPr kumimoji="1" lang="en-US" altLang="zh-CN" sz="2400" b="1">
                <a:ea typeface="黑体" pitchFamily="49" charset="-122"/>
              </a:rPr>
              <a:t>• </a:t>
            </a:r>
            <a:r>
              <a:rPr kumimoji="1" lang="zh-CN" altLang="en-US" sz="2400" b="1">
                <a:solidFill>
                  <a:schemeClr val="accent2"/>
                </a:solidFill>
                <a:ea typeface="黑体" pitchFamily="49" charset="-122"/>
                <a:cs typeface="Arial" pitchFamily="34" charset="0"/>
              </a:rPr>
              <a:t>可以利用</a:t>
            </a:r>
            <a:r>
              <a:rPr kumimoji="1" lang="en-US" altLang="zh-CN" sz="2400" b="1">
                <a:solidFill>
                  <a:schemeClr val="accent2"/>
                </a:solidFill>
                <a:ea typeface="黑体" pitchFamily="49" charset="-122"/>
                <a:cs typeface="Arial" pitchFamily="34" charset="0"/>
              </a:rPr>
              <a:t>+∞</a:t>
            </a:r>
            <a:r>
              <a:rPr kumimoji="1" lang="en-US" altLang="zh-CN" sz="2400" b="1">
                <a:solidFill>
                  <a:schemeClr val="accent2"/>
                </a:solidFill>
                <a:ea typeface="黑体" pitchFamily="49" charset="-122"/>
                <a:cs typeface="Times New Roman" pitchFamily="18" charset="0"/>
              </a:rPr>
              <a:t>/-</a:t>
            </a:r>
            <a:r>
              <a:rPr kumimoji="1" lang="en-US" altLang="zh-CN" sz="2400" b="1">
                <a:solidFill>
                  <a:schemeClr val="accent2"/>
                </a:solidFill>
                <a:ea typeface="黑体" pitchFamily="49" charset="-122"/>
                <a:cs typeface="Arial" pitchFamily="34" charset="0"/>
              </a:rPr>
              <a:t>∞</a:t>
            </a:r>
            <a:r>
              <a:rPr kumimoji="1" lang="zh-CN" altLang="en-US" sz="2400" b="1">
                <a:solidFill>
                  <a:schemeClr val="accent2"/>
                </a:solidFill>
                <a:ea typeface="黑体" pitchFamily="49" charset="-122"/>
              </a:rPr>
              <a:t>作比较。 例如：</a:t>
            </a:r>
            <a:r>
              <a:rPr kumimoji="1" lang="en-US" altLang="zh-CN" sz="2400" b="1">
                <a:solidFill>
                  <a:schemeClr val="accent2"/>
                </a:solidFill>
                <a:ea typeface="黑体" pitchFamily="49" charset="-122"/>
              </a:rPr>
              <a:t>X/0&gt;Y</a:t>
            </a:r>
            <a:r>
              <a:rPr kumimoji="1" lang="zh-CN" altLang="en-US" sz="2400" b="1">
                <a:solidFill>
                  <a:schemeClr val="accent2"/>
                </a:solidFill>
                <a:ea typeface="黑体" pitchFamily="49" charset="-122"/>
              </a:rPr>
              <a:t>可作为有效比较</a:t>
            </a:r>
          </a:p>
        </p:txBody>
      </p:sp>
      <p:sp>
        <p:nvSpPr>
          <p:cNvPr id="320518" name="Rectangle 6"/>
          <p:cNvSpPr>
            <a:spLocks noChangeArrowheads="1"/>
          </p:cNvSpPr>
          <p:nvPr/>
        </p:nvSpPr>
        <p:spPr bwMode="auto">
          <a:xfrm>
            <a:off x="201613" y="952500"/>
            <a:ext cx="8794750" cy="457200"/>
          </a:xfrm>
          <a:prstGeom prst="rect">
            <a:avLst/>
          </a:prstGeom>
          <a:noFill/>
          <a:ln w="9525">
            <a:noFill/>
            <a:miter lim="800000"/>
            <a:headEnd/>
            <a:tailEnd/>
          </a:ln>
        </p:spPr>
        <p:txBody>
          <a:bodyPr>
            <a:spAutoFit/>
          </a:bodyPr>
          <a:lstStyle/>
          <a:p>
            <a:pPr eaLnBrk="1" hangingPunct="1">
              <a:buClr>
                <a:schemeClr val="folHlink"/>
              </a:buClr>
              <a:buSzPct val="65000"/>
              <a:buFont typeface="Wingdings" pitchFamily="2" charset="2"/>
              <a:buNone/>
            </a:pPr>
            <a:r>
              <a:rPr kumimoji="1" lang="en-US" altLang="zh-CN" sz="2400" b="1">
                <a:ea typeface="黑体" pitchFamily="49" charset="-122"/>
              </a:rPr>
              <a:t>In FP, </a:t>
            </a:r>
            <a:r>
              <a:rPr kumimoji="1" lang="zh-CN" altLang="en-US" sz="2400" b="1">
                <a:ea typeface="黑体" pitchFamily="49" charset="-122"/>
              </a:rPr>
              <a:t>除数为</a:t>
            </a:r>
            <a:r>
              <a:rPr kumimoji="1" lang="en-US" altLang="zh-CN" sz="2400" b="1">
                <a:ea typeface="黑体" pitchFamily="49" charset="-122"/>
              </a:rPr>
              <a:t>0</a:t>
            </a:r>
            <a:r>
              <a:rPr kumimoji="1" lang="zh-CN" altLang="en-US" sz="2400" b="1">
                <a:ea typeface="黑体" pitchFamily="49" charset="-122"/>
              </a:rPr>
              <a:t>的结果是 </a:t>
            </a:r>
            <a:r>
              <a:rPr kumimoji="1" lang="en-US" altLang="zh-CN" sz="2400" b="1">
                <a:ea typeface="黑体" pitchFamily="49" charset="-122"/>
              </a:rPr>
              <a:t>+/- ∞, </a:t>
            </a:r>
            <a:r>
              <a:rPr kumimoji="1" lang="zh-CN" altLang="en-US" sz="2400" b="1">
                <a:ea typeface="黑体" pitchFamily="49" charset="-122"/>
              </a:rPr>
              <a:t>不是溢出异常</a:t>
            </a:r>
            <a:r>
              <a:rPr kumimoji="1" lang="en-US" altLang="zh-CN" sz="2400" b="1">
                <a:ea typeface="黑体" pitchFamily="49" charset="-122"/>
              </a:rPr>
              <a:t>.</a:t>
            </a:r>
            <a:r>
              <a:rPr kumimoji="1" lang="zh-CN" altLang="en-US" sz="2400" b="1">
                <a:ea typeface="黑体" pitchFamily="49" charset="-122"/>
              </a:rPr>
              <a:t>（整数除</a:t>
            </a:r>
            <a:r>
              <a:rPr kumimoji="1" lang="en-US" altLang="zh-CN" sz="2400" b="1">
                <a:ea typeface="黑体" pitchFamily="49" charset="-122"/>
              </a:rPr>
              <a:t>0</a:t>
            </a:r>
            <a:r>
              <a:rPr kumimoji="1" lang="zh-CN" altLang="en-US" sz="2400" b="1">
                <a:ea typeface="黑体" pitchFamily="49" charset="-122"/>
              </a:rPr>
              <a:t>为异常）</a:t>
            </a:r>
          </a:p>
        </p:txBody>
      </p:sp>
      <p:sp>
        <p:nvSpPr>
          <p:cNvPr id="20487" name="Rectangle 7"/>
          <p:cNvSpPr>
            <a:spLocks noChangeArrowheads="1"/>
          </p:cNvSpPr>
          <p:nvPr/>
        </p:nvSpPr>
        <p:spPr bwMode="auto">
          <a:xfrm>
            <a:off x="6281738" y="1493838"/>
            <a:ext cx="1822450" cy="457200"/>
          </a:xfrm>
          <a:prstGeom prst="rect">
            <a:avLst/>
          </a:prstGeom>
          <a:noFill/>
          <a:ln w="12700">
            <a:noFill/>
            <a:miter lim="800000"/>
            <a:headEnd/>
            <a:tailEnd/>
          </a:ln>
        </p:spPr>
        <p:txBody>
          <a:bodyPr>
            <a:spAutoFit/>
          </a:bodyPr>
          <a:lstStyle/>
          <a:p>
            <a:r>
              <a:rPr kumimoji="1" lang="en-US" altLang="zh-CN" sz="2400" b="1">
                <a:solidFill>
                  <a:srgbClr val="FF0066"/>
                </a:solidFill>
                <a:latin typeface="Times New Roman" pitchFamily="18" charset="0"/>
              </a:rPr>
              <a:t>∞ </a:t>
            </a:r>
            <a:r>
              <a:rPr kumimoji="1" lang="zh-CN" altLang="en-US" sz="2400" b="1">
                <a:solidFill>
                  <a:srgbClr val="FF0066"/>
                </a:solidFill>
                <a:latin typeface="Times New Roman" pitchFamily="18" charset="0"/>
              </a:rPr>
              <a:t>：</a:t>
            </a:r>
            <a:r>
              <a:rPr kumimoji="1" lang="en-US" altLang="zh-CN" sz="2400" b="1">
                <a:solidFill>
                  <a:srgbClr val="FF0066"/>
                </a:solidFill>
                <a:latin typeface="Times New Roman" pitchFamily="18" charset="0"/>
              </a:rPr>
              <a:t>infinity</a:t>
            </a:r>
            <a:endParaRPr kumimoji="1" lang="zh-CN" altLang="en-US" sz="2400" b="1">
              <a:solidFill>
                <a:srgbClr val="FF0066"/>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8"/>
                                        </p:tgtEl>
                                        <p:attrNameLst>
                                          <p:attrName>style.visibility</p:attrName>
                                        </p:attrNameLst>
                                      </p:cBhvr>
                                      <p:to>
                                        <p:strVal val="visible"/>
                                      </p:to>
                                    </p:set>
                                    <p:animEffect transition="in" filter="blinds(horizontal)">
                                      <p:cBhvr>
                                        <p:cTn id="7" dur="500"/>
                                        <p:tgtEl>
                                          <p:spTgt spid="3205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05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0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autoUpdateAnimBg="0"/>
      <p:bldP spid="320516" grpId="0" autoUpdateAnimBg="0"/>
      <p:bldP spid="320517" grpId="0"/>
      <p:bldP spid="3205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98425"/>
            <a:ext cx="8229600" cy="561975"/>
          </a:xfrm>
        </p:spPr>
        <p:txBody>
          <a:bodyPr/>
          <a:lstStyle/>
          <a:p>
            <a:r>
              <a:rPr lang="zh-CN" altLang="en-US" sz="3200" smtClean="0"/>
              <a:t>数据的表示和运算</a:t>
            </a:r>
          </a:p>
        </p:txBody>
      </p:sp>
      <p:sp>
        <p:nvSpPr>
          <p:cNvPr id="3075" name="Rectangle 3"/>
          <p:cNvSpPr>
            <a:spLocks noGrp="1" noChangeArrowheads="1"/>
          </p:cNvSpPr>
          <p:nvPr>
            <p:ph type="body" idx="4294967295"/>
          </p:nvPr>
        </p:nvSpPr>
        <p:spPr>
          <a:xfrm>
            <a:off x="250825" y="863600"/>
            <a:ext cx="8551863" cy="5400675"/>
          </a:xfrm>
        </p:spPr>
        <p:txBody>
          <a:bodyPr/>
          <a:lstStyle/>
          <a:p>
            <a:pPr marL="457200" indent="-457200">
              <a:lnSpc>
                <a:spcPct val="100000"/>
              </a:lnSpc>
              <a:spcBef>
                <a:spcPts val="1300"/>
              </a:spcBef>
            </a:pPr>
            <a:r>
              <a:rPr lang="zh-CN" altLang="en-US" sz="2800" smtClean="0">
                <a:ea typeface="黑体" pitchFamily="49" charset="-122"/>
              </a:rPr>
              <a:t>主要教学目标</a:t>
            </a:r>
          </a:p>
          <a:p>
            <a:pPr marL="838200" lvl="1" indent="-381000">
              <a:lnSpc>
                <a:spcPct val="150000"/>
              </a:lnSpc>
              <a:spcBef>
                <a:spcPct val="35000"/>
              </a:spcBef>
            </a:pPr>
            <a:r>
              <a:rPr lang="zh-CN" altLang="en-US" sz="2400" smtClean="0">
                <a:latin typeface="微软雅黑" pitchFamily="34" charset="-122"/>
                <a:ea typeface="微软雅黑" pitchFamily="34" charset="-122"/>
              </a:rPr>
              <a:t>掌握计算机内部各种数据的编码表示及其运算方法</a:t>
            </a:r>
          </a:p>
          <a:p>
            <a:pPr marL="838200" lvl="1" indent="-381000">
              <a:lnSpc>
                <a:spcPct val="150000"/>
              </a:lnSpc>
              <a:spcBef>
                <a:spcPct val="35000"/>
              </a:spcBef>
            </a:pPr>
            <a:r>
              <a:rPr lang="zh-CN" altLang="en-US" sz="2400" smtClean="0">
                <a:latin typeface="微软雅黑" pitchFamily="34" charset="-122"/>
                <a:ea typeface="微软雅黑" pitchFamily="34" charset="-122"/>
              </a:rPr>
              <a:t>了解高级语言程序中的各种类型变量对应的表示形式</a:t>
            </a:r>
          </a:p>
          <a:p>
            <a:pPr marL="838200" lvl="1" indent="-381000">
              <a:lnSpc>
                <a:spcPct val="150000"/>
              </a:lnSpc>
              <a:spcBef>
                <a:spcPct val="35000"/>
              </a:spcBef>
            </a:pPr>
            <a:r>
              <a:rPr lang="zh-CN" altLang="en-US" sz="2400" smtClean="0">
                <a:latin typeface="微软雅黑" pitchFamily="34" charset="-122"/>
                <a:ea typeface="微软雅黑" pitchFamily="34" charset="-122"/>
              </a:rPr>
              <a:t>在高级语言程序中的</a:t>
            </a:r>
            <a:r>
              <a:rPr lang="zh-CN" altLang="en-US" sz="2400" smtClean="0">
                <a:solidFill>
                  <a:srgbClr val="FF0000"/>
                </a:solidFill>
                <a:latin typeface="微软雅黑" pitchFamily="34" charset="-122"/>
                <a:ea typeface="微软雅黑" pitchFamily="34" charset="-122"/>
              </a:rPr>
              <a:t>变量</a:t>
            </a:r>
            <a:r>
              <a:rPr lang="zh-CN" altLang="en-US" sz="2400" smtClean="0">
                <a:latin typeface="微软雅黑" pitchFamily="34" charset="-122"/>
                <a:ea typeface="微软雅黑" pitchFamily="34" charset="-122"/>
              </a:rPr>
              <a:t>、</a:t>
            </a:r>
            <a:r>
              <a:rPr lang="zh-CN" altLang="en-US" sz="2400" smtClean="0">
                <a:solidFill>
                  <a:srgbClr val="FF0000"/>
                </a:solidFill>
                <a:latin typeface="微软雅黑" pitchFamily="34" charset="-122"/>
                <a:ea typeface="微软雅黑" pitchFamily="34" charset="-122"/>
              </a:rPr>
              <a:t>机器数</a:t>
            </a:r>
            <a:r>
              <a:rPr lang="zh-CN" altLang="en-US" sz="2400" smtClean="0">
                <a:latin typeface="微软雅黑" pitchFamily="34" charset="-122"/>
                <a:ea typeface="微软雅黑" pitchFamily="34" charset="-122"/>
              </a:rPr>
              <a:t>和</a:t>
            </a:r>
            <a:r>
              <a:rPr lang="zh-CN" altLang="en-US" sz="2400" smtClean="0">
                <a:solidFill>
                  <a:srgbClr val="FF0000"/>
                </a:solidFill>
                <a:latin typeface="微软雅黑" pitchFamily="34" charset="-122"/>
                <a:ea typeface="微软雅黑" pitchFamily="34" charset="-122"/>
              </a:rPr>
              <a:t>底层硬件</a:t>
            </a:r>
            <a:r>
              <a:rPr lang="zh-CN" altLang="en-US" sz="2400" smtClean="0">
                <a:latin typeface="微软雅黑" pitchFamily="34" charset="-122"/>
                <a:ea typeface="微软雅黑" pitchFamily="34" charset="-122"/>
              </a:rPr>
              <a:t>（寄存器、加法器、</a:t>
            </a:r>
            <a:r>
              <a:rPr lang="en-US" altLang="zh-CN" sz="2400" smtClean="0">
                <a:latin typeface="微软雅黑" pitchFamily="34" charset="-122"/>
                <a:ea typeface="微软雅黑" pitchFamily="34" charset="-122"/>
              </a:rPr>
              <a:t>ALU</a:t>
            </a:r>
            <a:r>
              <a:rPr lang="zh-CN" altLang="en-US" sz="2400" smtClean="0">
                <a:latin typeface="微软雅黑" pitchFamily="34" charset="-122"/>
                <a:ea typeface="微软雅黑" pitchFamily="34" charset="-122"/>
              </a:rPr>
              <a:t>等）</a:t>
            </a:r>
            <a:r>
              <a:rPr lang="zh-CN" altLang="en-US" sz="2400" smtClean="0">
                <a:solidFill>
                  <a:srgbClr val="FF0000"/>
                </a:solidFill>
                <a:latin typeface="微软雅黑" pitchFamily="34" charset="-122"/>
                <a:ea typeface="微软雅黑" pitchFamily="34" charset="-122"/>
              </a:rPr>
              <a:t>之间建立关联</a:t>
            </a:r>
          </a:p>
          <a:p>
            <a:pPr marL="838200" lvl="1" indent="-381000">
              <a:lnSpc>
                <a:spcPct val="150000"/>
              </a:lnSpc>
              <a:spcBef>
                <a:spcPct val="35000"/>
              </a:spcBef>
            </a:pPr>
            <a:r>
              <a:rPr lang="zh-CN" altLang="en-US" sz="2400" smtClean="0">
                <a:latin typeface="微软雅黑" pitchFamily="34" charset="-122"/>
                <a:ea typeface="微软雅黑" pitchFamily="34" charset="-122"/>
              </a:rPr>
              <a:t>综合运用所学知识，分析高级语言和机器级语言程序设计中遇到的各种与数据表示和运算相关的问题，解释相应的执行结果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06375" y="142875"/>
            <a:ext cx="8551863" cy="600075"/>
          </a:xfrm>
        </p:spPr>
        <p:txBody>
          <a:bodyPr lIns="63500" tIns="25400" rIns="63500" bIns="25400" anchor="t">
            <a:spAutoFit/>
          </a:bodyPr>
          <a:lstStyle/>
          <a:p>
            <a:r>
              <a:rPr lang="en-US" altLang="zh-CN" sz="3600" smtClean="0">
                <a:ea typeface="宋体" pitchFamily="2" charset="-122"/>
              </a:rPr>
              <a:t>Representation for“Not a Number”</a:t>
            </a:r>
          </a:p>
        </p:txBody>
      </p:sp>
      <p:sp>
        <p:nvSpPr>
          <p:cNvPr id="322563" name="Rectangle 3"/>
          <p:cNvSpPr>
            <a:spLocks noGrp="1" noChangeArrowheads="1"/>
          </p:cNvSpPr>
          <p:nvPr>
            <p:ph type="body" idx="4294967295"/>
          </p:nvPr>
        </p:nvSpPr>
        <p:spPr>
          <a:xfrm>
            <a:off x="817563" y="795338"/>
            <a:ext cx="7464425" cy="1119187"/>
          </a:xfrm>
        </p:spPr>
        <p:txBody>
          <a:bodyPr lIns="63500" tIns="25400" rIns="63500" bIns="25400">
            <a:spAutoFit/>
          </a:bodyPr>
          <a:lstStyle/>
          <a:p>
            <a:pPr>
              <a:buFontTx/>
              <a:buNone/>
            </a:pPr>
            <a:r>
              <a:rPr lang="en-US" altLang="zh-CN" sz="2900" smtClean="0">
                <a:ea typeface="Dotum" pitchFamily="34" charset="-127"/>
              </a:rPr>
              <a:t>Sqrt (- 4.0) = ?         0/0 = ?</a:t>
            </a:r>
          </a:p>
          <a:p>
            <a:pPr lvl="1"/>
            <a:r>
              <a:rPr lang="en-US" altLang="zh-CN" sz="2800" smtClean="0">
                <a:solidFill>
                  <a:srgbClr val="000000"/>
                </a:solidFill>
              </a:rPr>
              <a:t> Called </a:t>
            </a:r>
            <a:r>
              <a:rPr lang="en-US" altLang="zh-CN" sz="2800" smtClean="0">
                <a:solidFill>
                  <a:srgbClr val="FD0128"/>
                </a:solidFill>
              </a:rPr>
              <a:t>N</a:t>
            </a:r>
            <a:r>
              <a:rPr lang="en-US" altLang="zh-CN" sz="2800" smtClean="0">
                <a:solidFill>
                  <a:srgbClr val="000000"/>
                </a:solidFill>
              </a:rPr>
              <a:t>ot </a:t>
            </a:r>
            <a:r>
              <a:rPr lang="en-US" altLang="zh-CN" sz="2800" smtClean="0">
                <a:solidFill>
                  <a:srgbClr val="FD0128"/>
                </a:solidFill>
              </a:rPr>
              <a:t>a N</a:t>
            </a:r>
            <a:r>
              <a:rPr lang="en-US" altLang="zh-CN" sz="2800" smtClean="0">
                <a:solidFill>
                  <a:srgbClr val="000000"/>
                </a:solidFill>
              </a:rPr>
              <a:t>umber (</a:t>
            </a:r>
            <a:r>
              <a:rPr lang="en-US" altLang="zh-CN" sz="2800" smtClean="0">
                <a:solidFill>
                  <a:srgbClr val="FD0128"/>
                </a:solidFill>
              </a:rPr>
              <a:t>NaN</a:t>
            </a:r>
            <a:r>
              <a:rPr lang="en-US" altLang="zh-CN" sz="2800" smtClean="0">
                <a:solidFill>
                  <a:srgbClr val="000000"/>
                </a:solidFill>
              </a:rPr>
              <a:t>)  -  “</a:t>
            </a:r>
            <a:r>
              <a:rPr lang="zh-CN" altLang="en-US" sz="2800" smtClean="0">
                <a:solidFill>
                  <a:srgbClr val="000000"/>
                </a:solidFill>
              </a:rPr>
              <a:t>非数”</a:t>
            </a:r>
          </a:p>
        </p:txBody>
      </p:sp>
      <p:sp>
        <p:nvSpPr>
          <p:cNvPr id="322564" name="Rectangle 4"/>
          <p:cNvSpPr>
            <a:spLocks noChangeArrowheads="1"/>
          </p:cNvSpPr>
          <p:nvPr/>
        </p:nvSpPr>
        <p:spPr bwMode="auto">
          <a:xfrm>
            <a:off x="803275" y="4160838"/>
            <a:ext cx="7512050" cy="2355850"/>
          </a:xfrm>
          <a:prstGeom prst="rect">
            <a:avLst/>
          </a:prstGeom>
          <a:noFill/>
          <a:ln w="9525">
            <a:noFill/>
            <a:miter lim="800000"/>
            <a:headEnd/>
            <a:tailEnd/>
          </a:ln>
        </p:spPr>
        <p:txBody>
          <a:bodyPr>
            <a:spAutoFit/>
          </a:bodyPr>
          <a:lstStyle/>
          <a:p>
            <a:pPr eaLnBrk="1" hangingPunct="1">
              <a:lnSpc>
                <a:spcPct val="90000"/>
              </a:lnSpc>
              <a:spcBef>
                <a:spcPct val="40000"/>
              </a:spcBef>
              <a:buClr>
                <a:schemeClr val="tx1"/>
              </a:buClr>
              <a:buSzPct val="60000"/>
              <a:buFont typeface="Wingdings" pitchFamily="2" charset="2"/>
              <a:buNone/>
            </a:pPr>
            <a:r>
              <a:rPr kumimoji="1" lang="en-US" altLang="zh-CN" sz="2800" b="1">
                <a:solidFill>
                  <a:srgbClr val="000000"/>
                </a:solidFill>
              </a:rPr>
              <a:t>Operations</a:t>
            </a:r>
          </a:p>
          <a:p>
            <a:pPr eaLnBrk="1" hangingPunct="1">
              <a:lnSpc>
                <a:spcPct val="90000"/>
              </a:lnSpc>
              <a:spcBef>
                <a:spcPct val="20000"/>
              </a:spcBef>
              <a:buClr>
                <a:schemeClr val="folHlink"/>
              </a:buClr>
              <a:buSzPct val="60000"/>
              <a:buFont typeface="Wingdings" pitchFamily="2" charset="2"/>
              <a:buNone/>
            </a:pPr>
            <a:r>
              <a:rPr kumimoji="1" lang="en-US" altLang="zh-CN" sz="2800">
                <a:ea typeface="Dotum" pitchFamily="34" charset="-127"/>
                <a:cs typeface="Arial" pitchFamily="34" charset="0"/>
              </a:rPr>
              <a:t>    </a:t>
            </a:r>
            <a:r>
              <a:rPr kumimoji="1" lang="en-US" altLang="zh-CN" sz="2800" b="1">
                <a:solidFill>
                  <a:schemeClr val="accent2"/>
                </a:solidFill>
                <a:ea typeface="Dotum" pitchFamily="34" charset="-127"/>
                <a:cs typeface="Arial" pitchFamily="34" charset="0"/>
              </a:rPr>
              <a:t>sqrt (-4.0) = NaN               0/0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op (NaN,x) = NaN             +∞+(-∞) = NaN</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 (+∞) = NaN               ∞/∞ = NaN  </a:t>
            </a:r>
          </a:p>
          <a:p>
            <a:pPr eaLnBrk="1" hangingPunct="1">
              <a:lnSpc>
                <a:spcPct val="90000"/>
              </a:lnSpc>
              <a:spcBef>
                <a:spcPct val="20000"/>
              </a:spcBef>
              <a:buClr>
                <a:schemeClr val="folHlink"/>
              </a:buClr>
              <a:buSzPct val="60000"/>
              <a:buFont typeface="Wingdings" pitchFamily="2" charset="2"/>
              <a:buNone/>
            </a:pPr>
            <a:r>
              <a:rPr kumimoji="1" lang="en-US" altLang="zh-CN" sz="2800" b="1">
                <a:solidFill>
                  <a:schemeClr val="accent2"/>
                </a:solidFill>
                <a:ea typeface="Dotum" pitchFamily="34" charset="-127"/>
                <a:cs typeface="Arial" pitchFamily="34" charset="0"/>
              </a:rPr>
              <a:t>      etc.  </a:t>
            </a:r>
          </a:p>
        </p:txBody>
      </p:sp>
      <p:sp>
        <p:nvSpPr>
          <p:cNvPr id="322565" name="Rectangle 5"/>
          <p:cNvSpPr>
            <a:spLocks noChangeArrowheads="1"/>
          </p:cNvSpPr>
          <p:nvPr/>
        </p:nvSpPr>
        <p:spPr bwMode="auto">
          <a:xfrm>
            <a:off x="769938" y="1541463"/>
            <a:ext cx="6786562" cy="2471737"/>
          </a:xfrm>
          <a:prstGeom prst="rect">
            <a:avLst/>
          </a:prstGeom>
          <a:noFill/>
          <a:ln w="9525">
            <a:noFill/>
            <a:miter lim="800000"/>
            <a:headEnd/>
            <a:tailEnd/>
          </a:ln>
        </p:spPr>
        <p:txBody>
          <a:bodyPr>
            <a:spAutoFit/>
          </a:bodyPr>
          <a:lstStyle/>
          <a:p>
            <a:pPr lvl="1" eaLnBrk="1" hangingPunct="1">
              <a:lnSpc>
                <a:spcPct val="90000"/>
              </a:lnSpc>
              <a:spcBef>
                <a:spcPct val="50000"/>
              </a:spcBef>
              <a:buClr>
                <a:schemeClr val="hlink"/>
              </a:buClr>
              <a:buSzPct val="55000"/>
              <a:buFont typeface="Wingdings" pitchFamily="2" charset="2"/>
              <a:buNone/>
            </a:pPr>
            <a:endParaRPr kumimoji="1" lang="zh-CN" altLang="en-US" sz="2400" b="1">
              <a:solidFill>
                <a:srgbClr val="000000"/>
              </a:solidFill>
              <a:latin typeface="Times New Roman" pitchFamily="18" charset="0"/>
            </a:endParaRPr>
          </a:p>
          <a:p>
            <a:pPr eaLnBrk="1" hangingPunct="1">
              <a:lnSpc>
                <a:spcPct val="110000"/>
              </a:lnSpc>
              <a:spcBef>
                <a:spcPct val="10000"/>
              </a:spcBef>
              <a:buClr>
                <a:schemeClr val="tx1"/>
              </a:buClr>
              <a:buSzPct val="60000"/>
              <a:buFont typeface="Wingdings" pitchFamily="2" charset="2"/>
              <a:buNone/>
            </a:pPr>
            <a:r>
              <a:rPr kumimoji="1" lang="en-US" altLang="zh-CN" sz="2800" b="1">
                <a:solidFill>
                  <a:srgbClr val="000000"/>
                </a:solidFill>
              </a:rPr>
              <a:t>How to represent </a:t>
            </a:r>
            <a:r>
              <a:rPr kumimoji="1" lang="en-US" altLang="zh-CN" sz="2800" b="1"/>
              <a:t>NaN</a:t>
            </a:r>
            <a:r>
              <a:rPr kumimoji="1" lang="en-US" altLang="zh-CN" sz="2800">
                <a:solidFill>
                  <a:srgbClr val="000000"/>
                </a:solidFill>
              </a:rPr>
              <a:t> </a:t>
            </a:r>
          </a:p>
          <a:p>
            <a:pPr eaLnBrk="1" hangingPunct="1">
              <a:lnSpc>
                <a:spcPct val="110000"/>
              </a:lnSpc>
              <a:spcBef>
                <a:spcPct val="10000"/>
              </a:spcBef>
              <a:buClr>
                <a:schemeClr val="folHlink"/>
              </a:buClr>
              <a:buSzPct val="60000"/>
              <a:buFont typeface="Wingdings" pitchFamily="2" charset="2"/>
              <a:buNone/>
            </a:pPr>
            <a:r>
              <a:rPr kumimoji="1" lang="en-US" altLang="zh-CN" sz="2800">
                <a:solidFill>
                  <a:srgbClr val="000000"/>
                </a:solidFill>
              </a:rPr>
              <a:t>    </a:t>
            </a:r>
            <a:r>
              <a:rPr kumimoji="1" lang="en-US" altLang="zh-CN" sz="2800" b="1">
                <a:solidFill>
                  <a:schemeClr val="accent2"/>
                </a:solidFill>
              </a:rPr>
              <a:t>Exponent</a:t>
            </a:r>
            <a:r>
              <a:rPr kumimoji="1" lang="en-US" altLang="zh-CN" sz="2800" b="1">
                <a:solidFill>
                  <a:srgbClr val="000000"/>
                </a:solidFill>
              </a:rPr>
              <a:t> = 255</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000000"/>
                </a:solidFill>
              </a:rPr>
              <a:t>    </a:t>
            </a:r>
            <a:r>
              <a:rPr kumimoji="1" lang="en-US" altLang="zh-CN" sz="2800" b="1">
                <a:solidFill>
                  <a:srgbClr val="3333FF"/>
                </a:solidFill>
              </a:rPr>
              <a:t>Significand</a:t>
            </a:r>
            <a:r>
              <a:rPr kumimoji="1" lang="en-US" altLang="zh-CN" sz="2800" b="1">
                <a:solidFill>
                  <a:srgbClr val="000000"/>
                </a:solidFill>
              </a:rPr>
              <a:t>: nonzero</a:t>
            </a:r>
          </a:p>
          <a:p>
            <a:pPr eaLnBrk="1" hangingPunct="1">
              <a:lnSpc>
                <a:spcPct val="110000"/>
              </a:lnSpc>
              <a:spcBef>
                <a:spcPct val="10000"/>
              </a:spcBef>
              <a:buClr>
                <a:schemeClr val="folHlink"/>
              </a:buClr>
              <a:buSzPct val="60000"/>
              <a:buFont typeface="Wingdings" pitchFamily="2" charset="2"/>
              <a:buNone/>
            </a:pPr>
            <a:r>
              <a:rPr kumimoji="1" lang="en-US" altLang="zh-CN" sz="2800" b="1">
                <a:solidFill>
                  <a:srgbClr val="DE2916"/>
                </a:solidFill>
              </a:rPr>
              <a:t>    NaNs can help with debugging</a:t>
            </a:r>
            <a:endParaRPr kumimoji="1"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25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225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2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P spid="322564" grpId="0" autoUpdateAnimBg="0"/>
      <p:bldP spid="32256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7050" y="908050"/>
            <a:ext cx="8616950" cy="609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kumimoji="1" lang="en-US" altLang="zh-CN" sz="2800" b="1">
                <a:solidFill>
                  <a:srgbClr val="990000"/>
                </a:solidFill>
                <a:ea typeface="黑体" pitchFamily="49" charset="-122"/>
              </a:rPr>
              <a:t>What have we defined so far? (for SP)</a:t>
            </a:r>
          </a:p>
        </p:txBody>
      </p:sp>
      <p:sp>
        <p:nvSpPr>
          <p:cNvPr id="22531" name="Rectangle 4"/>
          <p:cNvSpPr>
            <a:spLocks noGrp="1" noChangeArrowheads="1"/>
          </p:cNvSpPr>
          <p:nvPr>
            <p:ph type="title" idx="4294967295"/>
          </p:nvPr>
        </p:nvSpPr>
        <p:spPr>
          <a:xfrm>
            <a:off x="566738" y="127000"/>
            <a:ext cx="8078787" cy="538163"/>
          </a:xfrm>
          <a:noFill/>
        </p:spPr>
        <p:txBody>
          <a:bodyPr lIns="63500" tIns="25400" rIns="63500" bIns="25400" anchor="b">
            <a:spAutoFit/>
          </a:bodyPr>
          <a:lstStyle/>
          <a:p>
            <a:r>
              <a:rPr lang="en-US" altLang="zh-CN" sz="3200" smtClean="0">
                <a:ea typeface="宋体" pitchFamily="2" charset="-122"/>
              </a:rPr>
              <a:t>Representation for Denorms(</a:t>
            </a:r>
            <a:r>
              <a:rPr lang="zh-CN" altLang="en-US" sz="3200" smtClean="0">
                <a:ea typeface="宋体" pitchFamily="2" charset="-122"/>
              </a:rPr>
              <a:t>非规格化数</a:t>
            </a:r>
            <a:r>
              <a:rPr lang="en-US" altLang="zh-CN" sz="3200" smtClean="0">
                <a:ea typeface="宋体" pitchFamily="2" charset="-122"/>
              </a:rPr>
              <a:t>)</a:t>
            </a:r>
            <a:endParaRPr lang="zh-CN" altLang="en-US" sz="3200" smtClean="0">
              <a:ea typeface="宋体" pitchFamily="2" charset="-122"/>
            </a:endParaRPr>
          </a:p>
        </p:txBody>
      </p:sp>
      <p:sp>
        <p:nvSpPr>
          <p:cNvPr id="324614" name="AutoShape 6"/>
          <p:cNvSpPr>
            <a:spLocks noChangeArrowheads="1"/>
          </p:cNvSpPr>
          <p:nvPr/>
        </p:nvSpPr>
        <p:spPr bwMode="auto">
          <a:xfrm>
            <a:off x="6630988" y="1497013"/>
            <a:ext cx="2362200" cy="1533525"/>
          </a:xfrm>
          <a:prstGeom prst="wedgeEllipseCallout">
            <a:avLst>
              <a:gd name="adj1" fmla="val -49259"/>
              <a:gd name="adj2" fmla="val 49588"/>
            </a:avLst>
          </a:prstGeom>
          <a:noFill/>
          <a:ln w="28575">
            <a:solidFill>
              <a:srgbClr val="FF3300"/>
            </a:solidFill>
            <a:miter lim="800000"/>
            <a:headEnd type="none" w="sm" len="sm"/>
            <a:tailEnd type="none" w="sm" len="sm"/>
          </a:ln>
        </p:spPr>
        <p:txBody>
          <a:bodyPr wrap="none" anchor="ctr"/>
          <a:lstStyle/>
          <a:p>
            <a:pPr algn="ctr"/>
            <a:r>
              <a:rPr lang="zh-CN" altLang="en-US" sz="2200" b="1">
                <a:solidFill>
                  <a:srgbClr val="CC0000"/>
                </a:solidFill>
                <a:latin typeface="Times New Roman" pitchFamily="18" charset="0"/>
                <a:ea typeface="Dotum" pitchFamily="34" charset="-127"/>
              </a:rPr>
              <a:t> </a:t>
            </a:r>
            <a:r>
              <a:rPr lang="en-US" altLang="zh-CN" sz="2000" b="1">
                <a:solidFill>
                  <a:srgbClr val="CC0000"/>
                </a:solidFill>
                <a:ea typeface="Dotum" pitchFamily="34" charset="-127"/>
                <a:cs typeface="Arial" pitchFamily="34" charset="0"/>
              </a:rPr>
              <a:t>Used to represent </a:t>
            </a:r>
          </a:p>
          <a:p>
            <a:pPr algn="ctr"/>
            <a:r>
              <a:rPr lang="en-US" altLang="zh-CN" sz="2000" b="1">
                <a:solidFill>
                  <a:srgbClr val="CC0000"/>
                </a:solidFill>
                <a:ea typeface="Dotum" pitchFamily="34" charset="-127"/>
                <a:cs typeface="Arial" pitchFamily="34" charset="0"/>
              </a:rPr>
              <a:t>Denormalized </a:t>
            </a:r>
          </a:p>
          <a:p>
            <a:pPr algn="ctr"/>
            <a:r>
              <a:rPr lang="en-US" altLang="zh-CN" sz="2000" b="1">
                <a:solidFill>
                  <a:srgbClr val="CC0000"/>
                </a:solidFill>
                <a:ea typeface="Dotum" pitchFamily="34" charset="-127"/>
                <a:cs typeface="Arial" pitchFamily="34" charset="0"/>
              </a:rPr>
              <a:t>numbers </a:t>
            </a:r>
          </a:p>
        </p:txBody>
      </p:sp>
      <p:sp>
        <p:nvSpPr>
          <p:cNvPr id="324615" name="Text Box 7"/>
          <p:cNvSpPr txBox="1">
            <a:spLocks noChangeArrowheads="1"/>
          </p:cNvSpPr>
          <p:nvPr/>
        </p:nvSpPr>
        <p:spPr bwMode="auto">
          <a:xfrm>
            <a:off x="427038" y="1616075"/>
            <a:ext cx="7348537" cy="4152900"/>
          </a:xfrm>
          <a:prstGeom prst="rect">
            <a:avLst/>
          </a:prstGeom>
          <a:noFill/>
          <a:ln w="9525">
            <a:noFill/>
            <a:miter lim="800000"/>
            <a:headEnd/>
            <a:tailEnd/>
          </a:ln>
        </p:spPr>
        <p:txBody>
          <a:bodyPr>
            <a:spAutoFit/>
          </a:bodyPr>
          <a:lstStyle/>
          <a:p>
            <a:pPr eaLnBrk="1" hangingPunct="1">
              <a:spcBef>
                <a:spcPct val="50000"/>
              </a:spcBef>
            </a:pPr>
            <a:r>
              <a:rPr kumimoji="1" lang="en-US" altLang="zh-CN" sz="2800" b="1">
                <a:solidFill>
                  <a:schemeClr val="tx2"/>
                </a:solidFill>
              </a:rPr>
              <a:t>Exponent    Significand          Object</a:t>
            </a:r>
          </a:p>
          <a:p>
            <a:pPr eaLnBrk="1" hangingPunct="1">
              <a:spcBef>
                <a:spcPct val="50000"/>
              </a:spcBef>
            </a:pPr>
            <a:r>
              <a:rPr kumimoji="1" lang="en-US" altLang="zh-CN" sz="2800" b="1">
                <a:solidFill>
                  <a:schemeClr val="accent2"/>
                </a:solidFill>
              </a:rPr>
              <a:t>0                    0                            +/-0</a:t>
            </a:r>
          </a:p>
          <a:p>
            <a:pPr eaLnBrk="1" hangingPunct="1">
              <a:spcBef>
                <a:spcPct val="50000"/>
              </a:spcBef>
            </a:pPr>
            <a:r>
              <a:rPr kumimoji="1" lang="en-US" altLang="zh-CN" sz="2800" b="1">
                <a:solidFill>
                  <a:srgbClr val="CC0000"/>
                </a:solidFill>
              </a:rPr>
              <a:t>0                    nonzero                Denorms</a:t>
            </a:r>
            <a:r>
              <a:rPr kumimoji="1" lang="en-US" altLang="zh-CN" sz="2800" b="1"/>
              <a:t> </a:t>
            </a:r>
          </a:p>
          <a:p>
            <a:pPr eaLnBrk="1" hangingPunct="1">
              <a:spcBef>
                <a:spcPct val="50000"/>
              </a:spcBef>
            </a:pPr>
            <a:r>
              <a:rPr kumimoji="1" lang="en-US" altLang="zh-CN" sz="2800" b="1">
                <a:solidFill>
                  <a:schemeClr val="accent2"/>
                </a:solidFill>
              </a:rPr>
              <a:t>1-254            anything               Norms</a:t>
            </a:r>
          </a:p>
          <a:p>
            <a:pPr eaLnBrk="1" hangingPunct="1"/>
            <a:r>
              <a:rPr kumimoji="1" lang="en-US" altLang="zh-CN" sz="2800" b="1">
                <a:solidFill>
                  <a:schemeClr val="accent2"/>
                </a:solidFill>
              </a:rPr>
              <a:t>               implicit leading 1</a:t>
            </a:r>
          </a:p>
          <a:p>
            <a:pPr eaLnBrk="1" hangingPunct="1">
              <a:spcBef>
                <a:spcPct val="50000"/>
              </a:spcBef>
            </a:pPr>
            <a:r>
              <a:rPr kumimoji="1" lang="en-US" altLang="zh-CN" sz="2800" b="1">
                <a:solidFill>
                  <a:schemeClr val="accent2"/>
                </a:solidFill>
              </a:rPr>
              <a:t>255                0                            +/- infinity</a:t>
            </a:r>
          </a:p>
          <a:p>
            <a:pPr eaLnBrk="1" hangingPunct="1">
              <a:spcBef>
                <a:spcPct val="50000"/>
              </a:spcBef>
            </a:pPr>
            <a:r>
              <a:rPr kumimoji="1" lang="en-US" altLang="zh-CN" sz="2800" b="1">
                <a:solidFill>
                  <a:schemeClr val="accent2"/>
                </a:solidFill>
              </a:rPr>
              <a:t>255                nonzero                NaN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4615">
                                            <p:txEl>
                                              <p:pRg st="1" end="1"/>
                                            </p:txEl>
                                          </p:spTgt>
                                        </p:tgtEl>
                                        <p:attrNameLst>
                                          <p:attrName>style.visibility</p:attrName>
                                        </p:attrNameLst>
                                      </p:cBhvr>
                                      <p:to>
                                        <p:strVal val="visible"/>
                                      </p:to>
                                    </p:set>
                                    <p:animEffect transition="in" filter="blinds(horizontal)">
                                      <p:cBhvr>
                                        <p:cTn id="7" dur="500"/>
                                        <p:tgtEl>
                                          <p:spTgt spid="3246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5">
                                            <p:txEl>
                                              <p:pRg st="3" end="3"/>
                                            </p:txEl>
                                          </p:spTgt>
                                        </p:tgtEl>
                                        <p:attrNameLst>
                                          <p:attrName>style.visibility</p:attrName>
                                        </p:attrNameLst>
                                      </p:cBhvr>
                                      <p:to>
                                        <p:strVal val="visible"/>
                                      </p:to>
                                    </p:set>
                                    <p:animEffect transition="in" filter="blinds(horizontal)">
                                      <p:cBhvr>
                                        <p:cTn id="12" dur="500"/>
                                        <p:tgtEl>
                                          <p:spTgt spid="32461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5">
                                            <p:txEl>
                                              <p:pRg st="4" end="4"/>
                                            </p:txEl>
                                          </p:spTgt>
                                        </p:tgtEl>
                                        <p:attrNameLst>
                                          <p:attrName>style.visibility</p:attrName>
                                        </p:attrNameLst>
                                      </p:cBhvr>
                                      <p:to>
                                        <p:strVal val="visible"/>
                                      </p:to>
                                    </p:set>
                                    <p:animEffect transition="in" filter="blinds(horizontal)">
                                      <p:cBhvr>
                                        <p:cTn id="15" dur="500"/>
                                        <p:tgtEl>
                                          <p:spTgt spid="3246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5">
                                            <p:txEl>
                                              <p:pRg st="5" end="5"/>
                                            </p:txEl>
                                          </p:spTgt>
                                        </p:tgtEl>
                                        <p:attrNameLst>
                                          <p:attrName>style.visibility</p:attrName>
                                        </p:attrNameLst>
                                      </p:cBhvr>
                                      <p:to>
                                        <p:strVal val="visible"/>
                                      </p:to>
                                    </p:set>
                                    <p:animEffect transition="in" filter="blinds(horizontal)">
                                      <p:cBhvr>
                                        <p:cTn id="20" dur="500"/>
                                        <p:tgtEl>
                                          <p:spTgt spid="32461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xEl>
                                              <p:pRg st="6" end="6"/>
                                            </p:txEl>
                                          </p:spTgt>
                                        </p:tgtEl>
                                        <p:attrNameLst>
                                          <p:attrName>style.visibility</p:attrName>
                                        </p:attrNameLst>
                                      </p:cBhvr>
                                      <p:to>
                                        <p:strVal val="visible"/>
                                      </p:to>
                                    </p:set>
                                    <p:animEffect transition="in" filter="blinds(horizontal)">
                                      <p:cBhvr>
                                        <p:cTn id="25" dur="500"/>
                                        <p:tgtEl>
                                          <p:spTgt spid="32461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5">
                                            <p:txEl>
                                              <p:pRg st="2" end="2"/>
                                            </p:txEl>
                                          </p:spTgt>
                                        </p:tgtEl>
                                        <p:attrNameLst>
                                          <p:attrName>style.visibility</p:attrName>
                                        </p:attrNameLst>
                                      </p:cBhvr>
                                      <p:to>
                                        <p:strVal val="visible"/>
                                      </p:to>
                                    </p:set>
                                    <p:animEffect transition="in" filter="blinds(horizontal)">
                                      <p:cBhvr>
                                        <p:cTn id="30" dur="500"/>
                                        <p:tgtEl>
                                          <p:spTgt spid="32461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4614"/>
                                        </p:tgtEl>
                                        <p:attrNameLst>
                                          <p:attrName>style.visibility</p:attrName>
                                        </p:attrNameLst>
                                      </p:cBhvr>
                                      <p:to>
                                        <p:strVal val="visible"/>
                                      </p:to>
                                    </p:set>
                                    <p:animEffect transition="in" filter="blinds(horizontal)">
                                      <p:cBhvr>
                                        <p:cTn id="35" dur="500"/>
                                        <p:tgtEl>
                                          <p:spTgt spid="324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316288" y="3084513"/>
            <a:ext cx="2479675" cy="449262"/>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pic>
        <p:nvPicPr>
          <p:cNvPr id="23555" name="Picture 3" descr="非规格化数的密度"/>
          <p:cNvPicPr>
            <a:picLocks noChangeAspect="1" noChangeArrowheads="1"/>
          </p:cNvPicPr>
          <p:nvPr/>
        </p:nvPicPr>
        <p:blipFill>
          <a:blip r:embed="rId3"/>
          <a:srcRect/>
          <a:stretch>
            <a:fillRect/>
          </a:stretch>
        </p:blipFill>
        <p:spPr bwMode="auto">
          <a:xfrm>
            <a:off x="212725" y="1120775"/>
            <a:ext cx="8915400" cy="5232400"/>
          </a:xfrm>
          <a:prstGeom prst="rect">
            <a:avLst/>
          </a:prstGeom>
          <a:noFill/>
          <a:ln w="9525">
            <a:noFill/>
            <a:miter lim="800000"/>
            <a:headEnd/>
            <a:tailEnd/>
          </a:ln>
        </p:spPr>
      </p:pic>
      <p:sp>
        <p:nvSpPr>
          <p:cNvPr id="23556"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326661" name="Text Box 5"/>
          <p:cNvSpPr txBox="1">
            <a:spLocks noChangeArrowheads="1"/>
          </p:cNvSpPr>
          <p:nvPr/>
        </p:nvSpPr>
        <p:spPr bwMode="auto">
          <a:xfrm>
            <a:off x="1550988" y="2324100"/>
            <a:ext cx="8524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2</a:t>
            </a:r>
            <a:r>
              <a:rPr kumimoji="1" lang="zh-CN" altLang="en-US" sz="2400" b="1" baseline="30000">
                <a:solidFill>
                  <a:srgbClr val="3333FF"/>
                </a:solidFill>
                <a:latin typeface="Tahoma" pitchFamily="34" charset="0"/>
              </a:rPr>
              <a:t>-126</a:t>
            </a:r>
          </a:p>
        </p:txBody>
      </p:sp>
      <p:sp>
        <p:nvSpPr>
          <p:cNvPr id="23558" name="Text Box 6"/>
          <p:cNvSpPr txBox="1">
            <a:spLocks noChangeArrowheads="1"/>
          </p:cNvSpPr>
          <p:nvPr/>
        </p:nvSpPr>
        <p:spPr bwMode="auto">
          <a:xfrm>
            <a:off x="2576513" y="2241550"/>
            <a:ext cx="1352550"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59" name="Text Box 7"/>
          <p:cNvSpPr txBox="1">
            <a:spLocks noChangeArrowheads="1"/>
          </p:cNvSpPr>
          <p:nvPr/>
        </p:nvSpPr>
        <p:spPr bwMode="auto">
          <a:xfrm>
            <a:off x="4375150" y="2271713"/>
            <a:ext cx="13096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60" name="Text Box 8"/>
          <p:cNvSpPr txBox="1">
            <a:spLocks noChangeArrowheads="1"/>
          </p:cNvSpPr>
          <p:nvPr/>
        </p:nvSpPr>
        <p:spPr bwMode="auto">
          <a:xfrm>
            <a:off x="7891463" y="2268538"/>
            <a:ext cx="1096962"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1.0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1.1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2" name="Rectangle 10"/>
          <p:cNvSpPr>
            <a:spLocks noChangeArrowheads="1"/>
          </p:cNvSpPr>
          <p:nvPr/>
        </p:nvSpPr>
        <p:spPr bwMode="auto">
          <a:xfrm>
            <a:off x="2665413" y="1458913"/>
            <a:ext cx="774700" cy="387350"/>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3"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0.0</a:t>
            </a:r>
            <a:r>
              <a:rPr kumimoji="1" lang="zh-CN" altLang="en-US" sz="2400" b="1">
                <a:latin typeface="Times New Roman" pitchFamily="18" charset="0"/>
              </a:rPr>
              <a:t>…</a:t>
            </a:r>
            <a:r>
              <a:rPr kumimoji="1" lang="zh-CN" altLang="en-US" sz="2400" b="1">
                <a:latin typeface="Tahoma" pitchFamily="34" charset="0"/>
              </a:rPr>
              <a:t>0</a:t>
            </a:r>
            <a:r>
              <a:rPr kumimoji="1" lang="en-US" altLang="zh-CN" sz="2400" b="1">
                <a:latin typeface="Tahoma" pitchFamily="34" charset="0"/>
              </a:rPr>
              <a:t>x2</a:t>
            </a:r>
            <a:r>
              <a:rPr kumimoji="1" lang="en-US" altLang="zh-CN" sz="2400" b="1" baseline="30000">
                <a:latin typeface="Tahoma" pitchFamily="34" charset="0"/>
              </a:rPr>
              <a:t>-126</a:t>
            </a:r>
            <a:r>
              <a:rPr kumimoji="1" lang="en-US" altLang="zh-CN" sz="2400" b="1">
                <a:latin typeface="Tahoma" pitchFamily="34" charset="0"/>
              </a:rPr>
              <a:t>~ 0.1</a:t>
            </a:r>
            <a:r>
              <a:rPr kumimoji="1" lang="en-US" altLang="zh-CN" sz="2400" b="1">
                <a:latin typeface="Times New Roman" pitchFamily="18" charset="0"/>
              </a:rPr>
              <a:t>…</a:t>
            </a:r>
            <a:r>
              <a:rPr kumimoji="1" lang="en-US" altLang="zh-CN" sz="2400" b="1">
                <a:latin typeface="Tahoma" pitchFamily="34" charset="0"/>
              </a:rPr>
              <a:t>1x2</a:t>
            </a:r>
            <a:r>
              <a:rPr kumimoji="1" lang="en-US" altLang="zh-CN" sz="2400" b="1" baseline="30000">
                <a:latin typeface="Tahoma" pitchFamily="34" charset="0"/>
              </a:rPr>
              <a:t>-126</a:t>
            </a:r>
          </a:p>
        </p:txBody>
      </p:sp>
      <p:sp>
        <p:nvSpPr>
          <p:cNvPr id="23565" name="Rectangle 13"/>
          <p:cNvSpPr>
            <a:spLocks noChangeArrowheads="1"/>
          </p:cNvSpPr>
          <p:nvPr/>
        </p:nvSpPr>
        <p:spPr bwMode="auto">
          <a:xfrm>
            <a:off x="1736725" y="3892550"/>
            <a:ext cx="944563" cy="479425"/>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23566"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p:spPr>
        <p:txBody>
          <a:bodyPr wrap="none"/>
          <a:lstStyle/>
          <a:p>
            <a:endParaRPr lang="zh-CN" altLang="en-US"/>
          </a:p>
        </p:txBody>
      </p:sp>
      <p:sp>
        <p:nvSpPr>
          <p:cNvPr id="23567" name="Text Box 15"/>
          <p:cNvSpPr txBox="1">
            <a:spLocks noChangeArrowheads="1"/>
          </p:cNvSpPr>
          <p:nvPr/>
        </p:nvSpPr>
        <p:spPr bwMode="auto">
          <a:xfrm>
            <a:off x="1546225" y="4848225"/>
            <a:ext cx="85248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solidFill>
                  <a:srgbClr val="3333FF"/>
                </a:solidFill>
              </a:rPr>
              <a:t>2</a:t>
            </a:r>
            <a:r>
              <a:rPr kumimoji="1" lang="zh-CN" altLang="en-US" sz="2400" b="1" baseline="30000">
                <a:solidFill>
                  <a:srgbClr val="3333FF"/>
                </a:solidFill>
              </a:rPr>
              <a:t>-126</a:t>
            </a:r>
          </a:p>
        </p:txBody>
      </p:sp>
      <p:sp>
        <p:nvSpPr>
          <p:cNvPr id="23568" name="Text Box 16"/>
          <p:cNvSpPr txBox="1">
            <a:spLocks noChangeArrowheads="1"/>
          </p:cNvSpPr>
          <p:nvPr/>
        </p:nvSpPr>
        <p:spPr bwMode="auto">
          <a:xfrm>
            <a:off x="2492375" y="4813300"/>
            <a:ext cx="1087438"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-125</a:t>
            </a:r>
          </a:p>
        </p:txBody>
      </p:sp>
      <p:sp>
        <p:nvSpPr>
          <p:cNvPr id="23569" name="Text Box 17"/>
          <p:cNvSpPr txBox="1">
            <a:spLocks noChangeArrowheads="1"/>
          </p:cNvSpPr>
          <p:nvPr/>
        </p:nvSpPr>
        <p:spPr bwMode="auto">
          <a:xfrm>
            <a:off x="4227513" y="4795838"/>
            <a:ext cx="118268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-124</a:t>
            </a:r>
          </a:p>
        </p:txBody>
      </p:sp>
      <p:sp>
        <p:nvSpPr>
          <p:cNvPr id="23570" name="Text Box 18"/>
          <p:cNvSpPr txBox="1">
            <a:spLocks noChangeArrowheads="1"/>
          </p:cNvSpPr>
          <p:nvPr/>
        </p:nvSpPr>
        <p:spPr bwMode="auto">
          <a:xfrm>
            <a:off x="7870825" y="4840288"/>
            <a:ext cx="1108075"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b="1">
                <a:latin typeface="Tahoma" pitchFamily="34" charset="0"/>
              </a:rPr>
              <a:t>2</a:t>
            </a:r>
            <a:r>
              <a:rPr kumimoji="1" lang="zh-CN" altLang="en-US" sz="2400" b="1" baseline="30000">
                <a:latin typeface="Tahoma" pitchFamily="34" charset="0"/>
              </a:rPr>
              <a:t>-123</a:t>
            </a:r>
          </a:p>
        </p:txBody>
      </p:sp>
      <p:sp>
        <p:nvSpPr>
          <p:cNvPr id="23571" name="Text Box 19"/>
          <p:cNvSpPr txBox="1">
            <a:spLocks noChangeArrowheads="1"/>
          </p:cNvSpPr>
          <p:nvPr/>
        </p:nvSpPr>
        <p:spPr bwMode="auto">
          <a:xfrm>
            <a:off x="760413" y="49276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326676" name="Text Box 20"/>
          <p:cNvSpPr txBox="1">
            <a:spLocks noChangeArrowheads="1"/>
          </p:cNvSpPr>
          <p:nvPr/>
        </p:nvSpPr>
        <p:spPr bwMode="auto">
          <a:xfrm>
            <a:off x="836613" y="2336800"/>
            <a:ext cx="465137" cy="457200"/>
          </a:xfrm>
          <a:prstGeom prst="rect">
            <a:avLst/>
          </a:prstGeom>
          <a:solidFill>
            <a:schemeClr val="bg1"/>
          </a:solidFill>
          <a:ln w="9525">
            <a:noFill/>
            <a:miter lim="800000"/>
            <a:headEnd/>
            <a:tailEnd/>
          </a:ln>
        </p:spPr>
        <p:txBody>
          <a:bodyPr>
            <a:spAutoFit/>
          </a:bodyPr>
          <a:lstStyle/>
          <a:p>
            <a:pPr eaLnBrk="1" hangingPunct="1">
              <a:spcBef>
                <a:spcPct val="50000"/>
              </a:spcBef>
            </a:pPr>
            <a:r>
              <a:rPr kumimoji="1" lang="zh-CN" altLang="en-US" sz="2400">
                <a:solidFill>
                  <a:srgbClr val="3333FF"/>
                </a:solidFill>
                <a:latin typeface="Tahoma" pitchFamily="34" charset="0"/>
              </a:rPr>
              <a:t>0</a:t>
            </a:r>
          </a:p>
        </p:txBody>
      </p:sp>
      <p:sp>
        <p:nvSpPr>
          <p:cNvPr id="23573" name="Text Box 21"/>
          <p:cNvSpPr txBox="1">
            <a:spLocks noChangeArrowheads="1"/>
          </p:cNvSpPr>
          <p:nvPr/>
        </p:nvSpPr>
        <p:spPr bwMode="auto">
          <a:xfrm>
            <a:off x="3162300" y="5672138"/>
            <a:ext cx="3021013" cy="457200"/>
          </a:xfrm>
          <a:prstGeom prst="rect">
            <a:avLst/>
          </a:prstGeom>
          <a:noFill/>
          <a:ln w="9525">
            <a:noFill/>
            <a:miter lim="800000"/>
            <a:headEnd/>
            <a:tailEnd/>
          </a:ln>
        </p:spPr>
        <p:txBody>
          <a:bodyPr>
            <a:spAutoFit/>
          </a:bodyPr>
          <a:lstStyle/>
          <a:p>
            <a:pPr eaLnBrk="1" hangingPunct="1">
              <a:spcBef>
                <a:spcPct val="50000"/>
              </a:spcBef>
            </a:pPr>
            <a:endParaRPr kumimoji="1" lang="zh-CN" altLang="en-US" sz="2400">
              <a:latin typeface="Tahoma" pitchFamily="34" charset="0"/>
            </a:endParaRPr>
          </a:p>
        </p:txBody>
      </p:sp>
      <p:sp>
        <p:nvSpPr>
          <p:cNvPr id="23574"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5"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p:spPr>
        <p:txBody>
          <a:bodyPr wrap="none"/>
          <a:lstStyle/>
          <a:p>
            <a:endParaRPr lang="zh-CN" altLang="en-US"/>
          </a:p>
        </p:txBody>
      </p:sp>
      <p:sp>
        <p:nvSpPr>
          <p:cNvPr id="23576" name="Rectangle 25"/>
          <p:cNvSpPr>
            <a:spLocks noChangeArrowheads="1"/>
          </p:cNvSpPr>
          <p:nvPr/>
        </p:nvSpPr>
        <p:spPr bwMode="auto">
          <a:xfrm>
            <a:off x="3394075" y="3068638"/>
            <a:ext cx="2511425" cy="465137"/>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p:spPr>
        <p:txBody>
          <a:bodyPr wrap="none" anchor="ctr"/>
          <a:lstStyle/>
          <a:p>
            <a:endParaRPr lang="zh-CN" altLang="en-US" sz="1600" b="1">
              <a:latin typeface="Times New Roman" pitchFamily="18" charset="0"/>
            </a:endParaRPr>
          </a:p>
        </p:txBody>
      </p:sp>
      <p:sp>
        <p:nvSpPr>
          <p:cNvPr id="23578" name="Text Box 27"/>
          <p:cNvSpPr txBox="1">
            <a:spLocks noChangeArrowheads="1"/>
          </p:cNvSpPr>
          <p:nvPr/>
        </p:nvSpPr>
        <p:spPr bwMode="auto">
          <a:xfrm>
            <a:off x="1069975" y="2003425"/>
            <a:ext cx="836613" cy="396875"/>
          </a:xfrm>
          <a:prstGeom prst="rect">
            <a:avLst/>
          </a:prstGeom>
          <a:noFill/>
          <a:ln w="9525">
            <a:noFill/>
            <a:miter lim="800000"/>
            <a:headEnd/>
            <a:tailEnd/>
          </a:ln>
        </p:spPr>
        <p:txBody>
          <a:bodyPr>
            <a:spAutoFit/>
          </a:bodyPr>
          <a:lstStyle/>
          <a:p>
            <a:pPr eaLnBrk="1" hangingPunct="1">
              <a:spcBef>
                <a:spcPct val="50000"/>
              </a:spcBef>
            </a:pPr>
            <a:r>
              <a:rPr kumimoji="1" lang="en-US" altLang="zh-CN" sz="2000" b="1">
                <a:latin typeface="Tahoma" pitchFamily="34" charset="0"/>
              </a:rPr>
              <a:t>GAP</a:t>
            </a:r>
          </a:p>
        </p:txBody>
      </p:sp>
      <p:grpSp>
        <p:nvGrpSpPr>
          <p:cNvPr id="2" name="Group 28"/>
          <p:cNvGrpSpPr>
            <a:grpSpLocks/>
          </p:cNvGrpSpPr>
          <p:nvPr/>
        </p:nvGrpSpPr>
        <p:grpSpPr bwMode="auto">
          <a:xfrm>
            <a:off x="1903413" y="2797175"/>
            <a:ext cx="4595812" cy="688975"/>
            <a:chOff x="1199" y="2017"/>
            <a:chExt cx="2895" cy="434"/>
          </a:xfrm>
        </p:grpSpPr>
        <p:sp>
          <p:nvSpPr>
            <p:cNvPr id="23585" name="Text Box 29"/>
            <p:cNvSpPr txBox="1">
              <a:spLocks noChangeArrowheads="1"/>
            </p:cNvSpPr>
            <p:nvPr/>
          </p:nvSpPr>
          <p:spPr bwMode="auto">
            <a:xfrm>
              <a:off x="1550" y="2017"/>
              <a:ext cx="2544" cy="434"/>
            </a:xfrm>
            <a:prstGeom prst="rect">
              <a:avLst/>
            </a:prstGeom>
            <a:noFill/>
            <a:ln w="9525">
              <a:noFill/>
              <a:miter lim="800000"/>
              <a:headEnd/>
              <a:tailEnd/>
            </a:ln>
          </p:spPr>
          <p:txBody>
            <a:bodyPr bIns="216000">
              <a:spAutoFit/>
            </a:bodyPr>
            <a:lstStyle/>
            <a:p>
              <a:pPr eaLnBrk="1" hangingPunct="1">
                <a:spcBef>
                  <a:spcPct val="50000"/>
                </a:spcBef>
              </a:pPr>
              <a:r>
                <a:rPr kumimoji="1" lang="zh-CN" altLang="en-US" sz="2400" b="1">
                  <a:latin typeface="Tahoma" pitchFamily="34" charset="0"/>
                </a:rPr>
                <a:t> </a:t>
              </a:r>
              <a:r>
                <a:rPr kumimoji="1" lang="en-US" altLang="zh-CN" sz="2800" b="1">
                  <a:solidFill>
                    <a:srgbClr val="CC0000"/>
                  </a:solidFill>
                </a:rPr>
                <a:t>Normalized numbers</a:t>
              </a:r>
            </a:p>
          </p:txBody>
        </p:sp>
        <p:sp>
          <p:nvSpPr>
            <p:cNvPr id="23586"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p:spPr>
          <p:txBody>
            <a:bodyPr wrap="none"/>
            <a:lstStyle/>
            <a:p>
              <a:endParaRPr lang="zh-CN" altLang="en-US"/>
            </a:p>
          </p:txBody>
        </p:sp>
      </p:grpSp>
      <p:sp>
        <p:nvSpPr>
          <p:cNvPr id="23580" name="Rectangle 31"/>
          <p:cNvSpPr>
            <a:spLocks noChangeArrowheads="1"/>
          </p:cNvSpPr>
          <p:nvPr/>
        </p:nvSpPr>
        <p:spPr bwMode="auto">
          <a:xfrm>
            <a:off x="3409950" y="5749925"/>
            <a:ext cx="2355850" cy="481013"/>
          </a:xfrm>
          <a:prstGeom prst="rect">
            <a:avLst/>
          </a:prstGeom>
          <a:solidFill>
            <a:schemeClr val="bg1"/>
          </a:solidFill>
          <a:ln w="9525">
            <a:noFill/>
            <a:miter lim="800000"/>
            <a:headEnd/>
            <a:tailEnd/>
          </a:ln>
        </p:spPr>
        <p:txBody>
          <a:bodyPr wrap="none" anchor="ctr"/>
          <a:lstStyle/>
          <a:p>
            <a:endParaRPr lang="zh-CN" altLang="en-US" sz="1600" b="1">
              <a:latin typeface="Times New Roman"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23583"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p:spPr>
          <p:txBody>
            <a:bodyPr wrap="none"/>
            <a:lstStyle/>
            <a:p>
              <a:endParaRPr lang="zh-CN" altLang="en-US"/>
            </a:p>
          </p:txBody>
        </p:sp>
        <p:sp>
          <p:nvSpPr>
            <p:cNvPr id="23584"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p>
              <a:pPr algn="ctr"/>
              <a:r>
                <a:rPr kumimoji="1" lang="en-US" altLang="zh-CN" sz="2400" b="1"/>
                <a:t>Denorms</a:t>
              </a:r>
            </a:p>
          </p:txBody>
        </p:sp>
      </p:grpSp>
      <p:sp>
        <p:nvSpPr>
          <p:cNvPr id="326689" name="Rectangle 33"/>
          <p:cNvSpPr>
            <a:spLocks noChangeArrowheads="1"/>
          </p:cNvSpPr>
          <p:nvPr/>
        </p:nvSpPr>
        <p:spPr bwMode="auto">
          <a:xfrm>
            <a:off x="4252913" y="5603875"/>
            <a:ext cx="4192587" cy="519113"/>
          </a:xfrm>
          <a:prstGeom prst="rect">
            <a:avLst/>
          </a:prstGeom>
          <a:noFill/>
          <a:ln w="9525">
            <a:noFill/>
            <a:miter lim="800000"/>
            <a:headEnd/>
            <a:tailEnd/>
          </a:ln>
        </p:spPr>
        <p:txBody>
          <a:bodyPr>
            <a:spAutoFit/>
          </a:body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676"/>
                                        </p:tgtEl>
                                        <p:attrNameLst>
                                          <p:attrName>style.visibility</p:attrName>
                                        </p:attrNameLst>
                                      </p:cBhvr>
                                      <p:to>
                                        <p:strVal val="visible"/>
                                      </p:to>
                                    </p:set>
                                    <p:animEffect transition="in" filter="blinds(horizontal)">
                                      <p:cBhvr>
                                        <p:cTn id="7" dur="500"/>
                                        <p:tgtEl>
                                          <p:spTgt spid="326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1"/>
                                        </p:tgtEl>
                                        <p:attrNameLst>
                                          <p:attrName>style.visibility</p:attrName>
                                        </p:attrNameLst>
                                      </p:cBhvr>
                                      <p:to>
                                        <p:strVal val="visible"/>
                                      </p:to>
                                    </p:set>
                                    <p:animEffect transition="in" filter="blinds(horizontal)">
                                      <p:cBhvr>
                                        <p:cTn id="12" dur="500"/>
                                        <p:tgtEl>
                                          <p:spTgt spid="3266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5"/>
                                        </p:tgtEl>
                                        <p:attrNameLst>
                                          <p:attrName>style.visibility</p:attrName>
                                        </p:attrNameLst>
                                      </p:cBhvr>
                                      <p:to>
                                        <p:strVal val="visible"/>
                                      </p:to>
                                    </p:set>
                                    <p:animEffect transition="in" filter="blinds(horizontal)">
                                      <p:cBhvr>
                                        <p:cTn id="22" dur="500"/>
                                        <p:tgtEl>
                                          <p:spTgt spid="326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2"/>
                                        </p:tgtEl>
                                        <p:attrNameLst>
                                          <p:attrName>style.visibility</p:attrName>
                                        </p:attrNameLst>
                                      </p:cBhvr>
                                      <p:to>
                                        <p:strVal val="visible"/>
                                      </p:to>
                                    </p:set>
                                    <p:animEffect transition="in" filter="blinds(horizontal)">
                                      <p:cBhvr>
                                        <p:cTn id="27" dur="500"/>
                                        <p:tgtEl>
                                          <p:spTgt spid="326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6668"/>
                                        </p:tgtEl>
                                        <p:attrNameLst>
                                          <p:attrName>style.visibility</p:attrName>
                                        </p:attrNameLst>
                                      </p:cBhvr>
                                      <p:to>
                                        <p:strVal val="visible"/>
                                      </p:to>
                                    </p:set>
                                    <p:animEffect transition="in" filter="blinds(horizontal)">
                                      <p:cBhvr>
                                        <p:cTn id="32" dur="500"/>
                                        <p:tgtEl>
                                          <p:spTgt spid="3266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6689"/>
                                        </p:tgtEl>
                                        <p:attrNameLst>
                                          <p:attrName>style.visibility</p:attrName>
                                        </p:attrNameLst>
                                      </p:cBhvr>
                                      <p:to>
                                        <p:strVal val="visible"/>
                                      </p:to>
                                    </p:set>
                                    <p:animEffect transition="in" filter="blinds(horizontal)">
                                      <p:cBhvr>
                                        <p:cTn id="42" dur="500"/>
                                        <p:tgtEl>
                                          <p:spTgt spid="32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1" grpId="0" animBg="1"/>
      <p:bldP spid="326665" grpId="0" animBg="1"/>
      <p:bldP spid="326668" grpId="0" animBg="1"/>
      <p:bldP spid="326676" grpId="0" animBg="1"/>
      <p:bldP spid="326682" grpId="0" animBg="1"/>
      <p:bldP spid="3266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0"/>
          <p:cNvPicPr>
            <a:picLocks noChangeAspect="1" noChangeArrowheads="1"/>
          </p:cNvPicPr>
          <p:nvPr/>
        </p:nvPicPr>
        <p:blipFill>
          <a:blip r:embed="rId2"/>
          <a:srcRect/>
          <a:stretch>
            <a:fillRect/>
          </a:stretch>
        </p:blipFill>
        <p:spPr bwMode="auto">
          <a:xfrm>
            <a:off x="166688" y="781050"/>
            <a:ext cx="5657850" cy="6076950"/>
          </a:xfrm>
          <a:prstGeom prst="rect">
            <a:avLst/>
          </a:prstGeom>
          <a:noFill/>
          <a:ln w="9525">
            <a:noFill/>
            <a:miter lim="800000"/>
            <a:headEnd/>
            <a:tailEnd/>
          </a:ln>
        </p:spPr>
      </p:pic>
      <p:sp>
        <p:nvSpPr>
          <p:cNvPr id="24579"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24580" name="Rectangle 3"/>
          <p:cNvSpPr>
            <a:spLocks noChangeArrowheads="1"/>
          </p:cNvSpPr>
          <p:nvPr/>
        </p:nvSpPr>
        <p:spPr bwMode="auto">
          <a:xfrm>
            <a:off x="0" y="18732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4581" name="Rectangle 5"/>
          <p:cNvSpPr>
            <a:spLocks noChangeArrowheads="1"/>
          </p:cNvSpPr>
          <p:nvPr/>
        </p:nvSpPr>
        <p:spPr bwMode="auto">
          <a:xfrm>
            <a:off x="0" y="4740275"/>
            <a:ext cx="374650" cy="244475"/>
          </a:xfrm>
          <a:prstGeom prst="rect">
            <a:avLst/>
          </a:prstGeom>
          <a:noFill/>
          <a:ln w="9525">
            <a:noFill/>
            <a:miter lim="800000"/>
            <a:headEnd/>
            <a:tailEnd/>
          </a:ln>
          <a:effectLst/>
        </p:spPr>
        <p:txBody>
          <a:bodyPr wrap="none" anchor="ctr">
            <a:spAutoFit/>
          </a:bodyPr>
          <a:lstStyle/>
          <a:p>
            <a:r>
              <a:rPr lang="zh-CN" altLang="en-US" sz="1000">
                <a:latin typeface="Times New Roman" pitchFamily="18" charset="0"/>
                <a:cs typeface="Times New Roman" pitchFamily="18" charset="0"/>
              </a:rPr>
              <a:t>      </a:t>
            </a:r>
            <a:endParaRPr lang="zh-CN" altLang="en-US"/>
          </a:p>
        </p:txBody>
      </p:sp>
      <p:sp>
        <p:nvSpPr>
          <p:cNvPr id="21511" name="Rectangle 7"/>
          <p:cNvSpPr>
            <a:spLocks noChangeArrowheads="1"/>
          </p:cNvSpPr>
          <p:nvPr/>
        </p:nvSpPr>
        <p:spPr bwMode="auto">
          <a:xfrm>
            <a:off x="1062038" y="4438650"/>
            <a:ext cx="3286125" cy="18161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en-US" altLang="zh-CN" b="1">
                <a:solidFill>
                  <a:srgbClr val="FF0000"/>
                </a:solidFill>
                <a:latin typeface="微软雅黑" pitchFamily="34" charset="-122"/>
                <a:ea typeface="微软雅黑" pitchFamily="34" charset="-122"/>
              </a:rPr>
              <a:t>61.419998</a:t>
            </a:r>
            <a:r>
              <a:rPr lang="zh-CN" altLang="en-US" b="1">
                <a:solidFill>
                  <a:srgbClr val="FF0000"/>
                </a:solidFill>
                <a:latin typeface="微软雅黑" pitchFamily="34" charset="-122"/>
                <a:ea typeface="微软雅黑" pitchFamily="34" charset="-122"/>
              </a:rPr>
              <a:t>和</a:t>
            </a:r>
            <a:r>
              <a:rPr lang="en-US" altLang="zh-CN" b="1">
                <a:solidFill>
                  <a:srgbClr val="FF0000"/>
                </a:solidFill>
                <a:latin typeface="微软雅黑" pitchFamily="34" charset="-122"/>
                <a:ea typeface="微软雅黑" pitchFamily="34" charset="-122"/>
              </a:rPr>
              <a:t>61.420002</a:t>
            </a:r>
            <a:r>
              <a:rPr lang="zh-CN" altLang="en-US" b="1">
                <a:solidFill>
                  <a:srgbClr val="FF0000"/>
                </a:solidFill>
                <a:latin typeface="微软雅黑" pitchFamily="34" charset="-122"/>
                <a:ea typeface="微软雅黑" pitchFamily="34" charset="-122"/>
              </a:rPr>
              <a:t>是两个可表示数，两者之间相差</a:t>
            </a:r>
            <a:r>
              <a:rPr lang="en-US" altLang="zh-CN" b="1">
                <a:solidFill>
                  <a:srgbClr val="FF0000"/>
                </a:solidFill>
                <a:latin typeface="微软雅黑" pitchFamily="34" charset="-122"/>
                <a:ea typeface="微软雅黑" pitchFamily="34" charset="-122"/>
              </a:rPr>
              <a:t>0.000004</a:t>
            </a:r>
            <a:r>
              <a:rPr lang="zh-CN" altLang="en-US" b="1">
                <a:solidFill>
                  <a:srgbClr val="FF0000"/>
                </a:solidFill>
                <a:latin typeface="微软雅黑" pitchFamily="34" charset="-122"/>
                <a:ea typeface="微软雅黑" pitchFamily="34" charset="-122"/>
              </a:rPr>
              <a:t>。当输入数据是一个不可表示数时，机器将其转换为最邻近的可表示数。</a:t>
            </a:r>
          </a:p>
        </p:txBody>
      </p:sp>
      <p:sp>
        <p:nvSpPr>
          <p:cNvPr id="9" name="Rectangle 7"/>
          <p:cNvSpPr>
            <a:spLocks noChangeArrowheads="1"/>
          </p:cNvSpPr>
          <p:nvPr/>
        </p:nvSpPr>
        <p:spPr bwMode="auto">
          <a:xfrm>
            <a:off x="5381625" y="4578350"/>
            <a:ext cx="3286125" cy="406400"/>
          </a:xfrm>
          <a:prstGeom prst="rect">
            <a:avLst/>
          </a:prstGeom>
          <a:solidFill>
            <a:schemeClr val="bg1"/>
          </a:solidFill>
          <a:ln w="9525">
            <a:solidFill>
              <a:schemeClr val="tx1"/>
            </a:solidFill>
            <a:miter lim="800000"/>
            <a:headEnd/>
            <a:tailEnd/>
          </a:ln>
          <a:effectLst/>
        </p:spPr>
        <p:txBody>
          <a:bodyPr anchor="ctr">
            <a:spAutoFit/>
          </a:bodyPr>
          <a:lstStyle/>
          <a:p>
            <a:pPr>
              <a:lnSpc>
                <a:spcPct val="125000"/>
              </a:lnSpc>
            </a:pPr>
            <a:r>
              <a:rPr lang="zh-CN" altLang="en-US" b="1">
                <a:solidFill>
                  <a:srgbClr val="FF0000"/>
                </a:solidFill>
                <a:latin typeface="微软雅黑" pitchFamily="34" charset="-122"/>
                <a:ea typeface="微软雅黑" pitchFamily="34" charset="-122"/>
              </a:rPr>
              <a:t>单精度浮点数的有效位数为</a:t>
            </a:r>
            <a:r>
              <a:rPr lang="en-US" altLang="zh-CN" b="1">
                <a:solidFill>
                  <a:srgbClr val="FF0000"/>
                </a:solidFill>
                <a:latin typeface="微软雅黑" pitchFamily="34" charset="-122"/>
                <a:ea typeface="微软雅黑" pitchFamily="34" charset="-122"/>
              </a:rPr>
              <a:t>7</a:t>
            </a:r>
            <a:endParaRPr lang="zh-CN" altLang="en-US" b="1">
              <a:solidFill>
                <a:srgbClr val="FF0000"/>
              </a:solidFill>
              <a:latin typeface="微软雅黑" pitchFamily="34" charset="-122"/>
              <a:ea typeface="微软雅黑" pitchFamily="34" charset="-122"/>
            </a:endParaRPr>
          </a:p>
        </p:txBody>
      </p:sp>
      <p:pic>
        <p:nvPicPr>
          <p:cNvPr id="21513" name="Picture 9"/>
          <p:cNvPicPr>
            <a:picLocks noChangeAspect="1" noChangeArrowheads="1"/>
          </p:cNvPicPr>
          <p:nvPr/>
        </p:nvPicPr>
        <p:blipFill>
          <a:blip r:embed="rId3"/>
          <a:srcRect/>
          <a:stretch>
            <a:fillRect/>
          </a:stretch>
        </p:blipFill>
        <p:spPr bwMode="auto">
          <a:xfrm>
            <a:off x="3671888" y="1042988"/>
            <a:ext cx="5410200" cy="3009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p:cNvSpPr>
          <p:nvPr>
            <p:ph type="ctrTitle"/>
          </p:nvPr>
        </p:nvSpPr>
        <p:spPr/>
        <p:txBody>
          <a:bodyPr/>
          <a:lstStyle/>
          <a:p>
            <a:r>
              <a:rPr lang="en-US" altLang="zh-CN" smtClean="0"/>
              <a:t>3 </a:t>
            </a:r>
            <a:r>
              <a:rPr lang="zh-CN" altLang="en-US" smtClean="0"/>
              <a:t>数据的宽度与顺序</a:t>
            </a:r>
          </a:p>
        </p:txBody>
      </p:sp>
      <p:sp>
        <p:nvSpPr>
          <p:cNvPr id="2560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457200" y="53975"/>
            <a:ext cx="8229600" cy="660400"/>
          </a:xfrm>
        </p:spPr>
        <p:txBody>
          <a:bodyPr lIns="63500" tIns="25400" rIns="63500" bIns="25400" anchor="t">
            <a:spAutoFit/>
          </a:bodyPr>
          <a:lstStyle/>
          <a:p>
            <a:r>
              <a:rPr lang="zh-CN" altLang="en-US" smtClean="0">
                <a:ea typeface="宋体" pitchFamily="2" charset="-122"/>
              </a:rPr>
              <a:t>程序中数据类型的宽度</a:t>
            </a:r>
          </a:p>
        </p:txBody>
      </p:sp>
      <p:sp>
        <p:nvSpPr>
          <p:cNvPr id="423939" name="Rectangle 3"/>
          <p:cNvSpPr>
            <a:spLocks noGrp="1" noChangeArrowheads="1"/>
          </p:cNvSpPr>
          <p:nvPr>
            <p:ph type="body" idx="4294967295"/>
          </p:nvPr>
        </p:nvSpPr>
        <p:spPr>
          <a:xfrm>
            <a:off x="76200" y="825500"/>
            <a:ext cx="4192588" cy="4338638"/>
          </a:xfrm>
        </p:spPr>
        <p:txBody>
          <a:bodyPr lIns="63500" tIns="25400" rIns="63500" bIns="25400">
            <a:spAutoFit/>
          </a:bodyPr>
          <a:lstStyle/>
          <a:p>
            <a:pPr marL="203200" indent="-203200"/>
            <a:r>
              <a:rPr lang="zh-CN" altLang="en-US" sz="2200" smtClean="0">
                <a:ea typeface="黑体" pitchFamily="49" charset="-122"/>
              </a:rPr>
              <a:t>高级语言支持多种类型、多种长度的数据</a:t>
            </a:r>
          </a:p>
          <a:p>
            <a:pPr marL="685800" lvl="1" indent="-190500"/>
            <a:r>
              <a:rPr lang="zh-CN" altLang="en-US" smtClean="0">
                <a:ea typeface="黑体" pitchFamily="49" charset="-122"/>
              </a:rPr>
              <a:t>例如，</a:t>
            </a:r>
            <a:r>
              <a:rPr lang="en-US" altLang="zh-CN" smtClean="0">
                <a:ea typeface="黑体" pitchFamily="49" charset="-122"/>
              </a:rPr>
              <a:t>C</a:t>
            </a:r>
            <a:r>
              <a:rPr lang="zh-CN" altLang="en-US" smtClean="0">
                <a:ea typeface="黑体" pitchFamily="49" charset="-122"/>
              </a:rPr>
              <a:t>语言中</a:t>
            </a:r>
            <a:r>
              <a:rPr lang="en-US" altLang="zh-CN" smtClean="0">
                <a:ea typeface="黑体" pitchFamily="49" charset="-122"/>
              </a:rPr>
              <a:t>char</a:t>
            </a:r>
            <a:r>
              <a:rPr lang="zh-CN" altLang="en-US" smtClean="0">
                <a:ea typeface="黑体" pitchFamily="49" charset="-122"/>
              </a:rPr>
              <a:t>类型的宽度为</a:t>
            </a:r>
            <a:r>
              <a:rPr lang="en-US" altLang="zh-CN" smtClean="0">
                <a:ea typeface="黑体" pitchFamily="49" charset="-122"/>
              </a:rPr>
              <a:t>1</a:t>
            </a:r>
            <a:r>
              <a:rPr lang="zh-CN" altLang="en-US" smtClean="0">
                <a:ea typeface="黑体" pitchFamily="49" charset="-122"/>
              </a:rPr>
              <a:t>个字节，可表示一个字符（非数值数据），也可表示一个</a:t>
            </a:r>
            <a:r>
              <a:rPr lang="en-US" altLang="zh-CN" smtClean="0">
                <a:ea typeface="黑体" pitchFamily="49" charset="-122"/>
              </a:rPr>
              <a:t>8</a:t>
            </a:r>
            <a:r>
              <a:rPr lang="zh-CN" altLang="en-US" smtClean="0">
                <a:ea typeface="黑体" pitchFamily="49" charset="-122"/>
              </a:rPr>
              <a:t>位的整数（数值数据）</a:t>
            </a:r>
          </a:p>
          <a:p>
            <a:pPr marL="685800" lvl="1" indent="-190500"/>
            <a:r>
              <a:rPr lang="zh-CN" altLang="en-US" smtClean="0">
                <a:solidFill>
                  <a:srgbClr val="009242"/>
                </a:solidFill>
                <a:ea typeface="黑体" pitchFamily="49" charset="-122"/>
              </a:rPr>
              <a:t>不同机器上表示的同一种类型的数据可能宽度不同</a:t>
            </a:r>
          </a:p>
          <a:p>
            <a:pPr marL="203200" indent="-203200"/>
            <a:r>
              <a:rPr lang="zh-CN" altLang="en-US" sz="2200" smtClean="0">
                <a:ea typeface="黑体" pitchFamily="49" charset="-122"/>
              </a:rPr>
              <a:t>必须确定相应的机器级数据表示方式和相应的处理指令</a:t>
            </a:r>
          </a:p>
          <a:p>
            <a:pPr marL="203200" indent="-203200">
              <a:buFontTx/>
              <a:buNone/>
            </a:pPr>
            <a:r>
              <a:rPr lang="zh-CN" altLang="en-US" sz="2200" smtClean="0">
                <a:ea typeface="黑体" pitchFamily="49" charset="-122"/>
              </a:rPr>
              <a:t>    </a:t>
            </a:r>
            <a:endParaRPr lang="en-US" altLang="zh-CN" sz="2200" smtClean="0">
              <a:solidFill>
                <a:srgbClr val="CC0000"/>
              </a:solidFill>
              <a:ea typeface="黑体" pitchFamily="49" charset="-122"/>
            </a:endParaRPr>
          </a:p>
        </p:txBody>
      </p:sp>
      <p:sp>
        <p:nvSpPr>
          <p:cNvPr id="26628" name="Rectangle 4"/>
          <p:cNvSpPr>
            <a:spLocks noChangeArrowheads="1"/>
          </p:cNvSpPr>
          <p:nvPr/>
        </p:nvSpPr>
        <p:spPr bwMode="auto">
          <a:xfrm>
            <a:off x="1296988" y="2409825"/>
            <a:ext cx="184150" cy="579438"/>
          </a:xfrm>
          <a:prstGeom prst="rect">
            <a:avLst/>
          </a:prstGeom>
          <a:noFill/>
          <a:ln w="12700">
            <a:noFill/>
            <a:miter lim="800000"/>
            <a:headEnd/>
            <a:tailEnd/>
          </a:ln>
        </p:spPr>
        <p:txBody>
          <a:bodyPr wrap="none" anchor="ctr">
            <a:spAutoFit/>
          </a:bodyPr>
          <a:lstStyle/>
          <a:p>
            <a:endParaRPr lang="zh-CN" altLang="en-US" sz="800">
              <a:latin typeface="Times New Roman" pitchFamily="18" charset="0"/>
            </a:endParaRPr>
          </a:p>
          <a:p>
            <a:endParaRPr lang="zh-CN" altLang="en-US" sz="2400">
              <a:latin typeface="Times New Roman" pitchFamily="18" charset="0"/>
            </a:endParaRPr>
          </a:p>
        </p:txBody>
      </p:sp>
      <p:graphicFrame>
        <p:nvGraphicFramePr>
          <p:cNvPr id="424055" name="Group 119"/>
          <p:cNvGraphicFramePr>
            <a:graphicFrameLocks noGrp="1"/>
          </p:cNvGraphicFramePr>
          <p:nvPr/>
        </p:nvGraphicFramePr>
        <p:xfrm>
          <a:off x="4279900" y="1573213"/>
          <a:ext cx="4721225" cy="3476626"/>
        </p:xfrm>
        <a:graphic>
          <a:graphicData uri="http://schemas.openxmlformats.org/drawingml/2006/table">
            <a:tbl>
              <a:tblPr/>
              <a:tblGrid>
                <a:gridCol w="1379538"/>
                <a:gridCol w="1490662"/>
                <a:gridCol w="1851025"/>
              </a:tblGrid>
              <a:tr h="1006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声明</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典型</a:t>
                      </a:r>
                      <a:r>
                        <a:rPr kumimoji="0" lang="en-US" altLang="zh-CN" sz="2000" b="1" i="0" u="none" strike="noStrike" cap="none" normalizeH="0" baseline="0" smtClean="0">
                          <a:ln>
                            <a:noFill/>
                          </a:ln>
                          <a:solidFill>
                            <a:schemeClr val="tx1"/>
                          </a:solidFill>
                          <a:effectLst/>
                          <a:latin typeface="Arial" pitchFamily="34" charset="0"/>
                          <a:ea typeface="黑体" pitchFamily="49" charset="-122"/>
                        </a:rPr>
                        <a:t>32</a:t>
                      </a:r>
                      <a:r>
                        <a:rPr kumimoji="0" lang="zh-CN" altLang="en-US" sz="2000" b="1" i="0" u="none" strike="noStrike" cap="none" normalizeH="0" baseline="0" smtClean="0">
                          <a:ln>
                            <a:noFill/>
                          </a:ln>
                          <a:solidFill>
                            <a:schemeClr val="tx1"/>
                          </a:solidFill>
                          <a:effectLst/>
                          <a:latin typeface="Arial" pitchFamily="34" charset="0"/>
                          <a:ea typeface="黑体" pitchFamily="49" charset="-122"/>
                        </a:rPr>
                        <a:t>位</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Compaq Alpha</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黑体" pitchFamily="49" charset="-122"/>
                        </a:rPr>
                        <a:t>机器</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1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short 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int</a:t>
                      </a: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long int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1</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char*</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rgbClr val="CC0000"/>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6438">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float</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double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4</a:t>
                      </a:r>
                      <a:endParaRPr kumimoji="0" lang="en-US" altLang="zh-CN" sz="2000" b="1" i="0" u="none" strike="noStrike" cap="none" normalizeH="0" baseline="0" smtClean="0">
                        <a:ln>
                          <a:noFill/>
                        </a:ln>
                        <a:solidFill>
                          <a:schemeClr val="tx1"/>
                        </a:solidFill>
                        <a:effectLst/>
                        <a:latin typeface="Arial" pitchFamily="34" charset="0"/>
                        <a:ea typeface="黑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itchFamily="34" charset="0"/>
                          <a:ea typeface="黑体" pitchFamily="49" charset="-122"/>
                        </a:rPr>
                        <a:t>8</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24026" name="Rectangle 90"/>
          <p:cNvSpPr>
            <a:spLocks noChangeArrowheads="1"/>
          </p:cNvSpPr>
          <p:nvPr/>
        </p:nvSpPr>
        <p:spPr bwMode="auto">
          <a:xfrm>
            <a:off x="4362450" y="1073150"/>
            <a:ext cx="4508500" cy="366713"/>
          </a:xfrm>
          <a:prstGeom prst="rect">
            <a:avLst/>
          </a:prstGeom>
          <a:noFill/>
          <a:ln w="12700">
            <a:noFill/>
            <a:miter lim="800000"/>
            <a:headEnd/>
            <a:tailEnd/>
          </a:ln>
        </p:spPr>
        <p:txBody>
          <a:bodyPr>
            <a:spAutoFit/>
          </a:bodyPr>
          <a:lstStyle/>
          <a:p>
            <a:r>
              <a:rPr lang="en-US" altLang="zh-CN" b="1">
                <a:solidFill>
                  <a:srgbClr val="FF0066"/>
                </a:solidFill>
                <a:ea typeface="黑体" pitchFamily="49" charset="-122"/>
              </a:rPr>
              <a:t>C</a:t>
            </a:r>
            <a:r>
              <a:rPr lang="zh-CN" altLang="en-US" b="1">
                <a:solidFill>
                  <a:srgbClr val="FF0066"/>
                </a:solidFill>
                <a:ea typeface="黑体" pitchFamily="49" charset="-122"/>
              </a:rPr>
              <a:t>语言中数值数据类型的宽度 </a:t>
            </a:r>
            <a:r>
              <a:rPr lang="en-US" altLang="zh-CN" b="1">
                <a:solidFill>
                  <a:srgbClr val="FF0066"/>
                </a:solidFill>
                <a:ea typeface="黑体" pitchFamily="49" charset="-122"/>
              </a:rPr>
              <a:t>(</a:t>
            </a:r>
            <a:r>
              <a:rPr lang="zh-CN" altLang="en-US" b="1">
                <a:solidFill>
                  <a:srgbClr val="FF0066"/>
                </a:solidFill>
                <a:ea typeface="黑体" pitchFamily="49" charset="-122"/>
              </a:rPr>
              <a:t>单位：字节</a:t>
            </a:r>
            <a:r>
              <a:rPr lang="en-US" altLang="zh-CN" b="1">
                <a:solidFill>
                  <a:srgbClr val="FF0066"/>
                </a:solidFill>
                <a:ea typeface="黑体" pitchFamily="49" charset="-122"/>
              </a:rPr>
              <a:t>)</a:t>
            </a:r>
          </a:p>
        </p:txBody>
      </p:sp>
      <p:sp>
        <p:nvSpPr>
          <p:cNvPr id="424027" name="Rectangle 91"/>
          <p:cNvSpPr>
            <a:spLocks noChangeArrowheads="1"/>
          </p:cNvSpPr>
          <p:nvPr/>
        </p:nvSpPr>
        <p:spPr bwMode="auto">
          <a:xfrm>
            <a:off x="158750" y="5111750"/>
            <a:ext cx="3814763" cy="1552575"/>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zh-CN" altLang="en-US" sz="2000" b="1">
                <a:solidFill>
                  <a:schemeClr val="accent2"/>
                </a:solidFill>
                <a:ea typeface="黑体" pitchFamily="49" charset="-122"/>
              </a:rPr>
              <a:t>从表中看出：同类型数据并不是所有机器都采用相同的宽度，分配的字节数</a:t>
            </a:r>
            <a:r>
              <a:rPr lang="zh-CN" altLang="en-US" sz="2000" b="1">
                <a:solidFill>
                  <a:srgbClr val="FF0066"/>
                </a:solidFill>
                <a:ea typeface="黑体" pitchFamily="49" charset="-122"/>
              </a:rPr>
              <a:t>随机器字长和编译器</a:t>
            </a:r>
            <a:r>
              <a:rPr lang="zh-CN" altLang="en-US" sz="2000" b="1">
                <a:solidFill>
                  <a:schemeClr val="accent2"/>
                </a:solidFill>
                <a:ea typeface="黑体" pitchFamily="49" charset="-122"/>
              </a:rPr>
              <a:t>的不同而不同。</a:t>
            </a:r>
            <a:r>
              <a:rPr lang="zh-CN" altLang="en-US" sz="2000" b="1">
                <a:ea typeface="黑体" pitchFamily="49" charset="-122"/>
              </a:rPr>
              <a:t> </a:t>
            </a:r>
          </a:p>
        </p:txBody>
      </p:sp>
      <p:sp>
        <p:nvSpPr>
          <p:cNvPr id="424030" name="Rectangle 94"/>
          <p:cNvSpPr>
            <a:spLocks noChangeArrowheads="1"/>
          </p:cNvSpPr>
          <p:nvPr/>
        </p:nvSpPr>
        <p:spPr bwMode="auto">
          <a:xfrm>
            <a:off x="4624388" y="5130800"/>
            <a:ext cx="4376737" cy="895350"/>
          </a:xfrm>
          <a:prstGeom prst="rect">
            <a:avLst/>
          </a:prstGeom>
          <a:noFill/>
          <a:ln w="12700">
            <a:noFill/>
            <a:miter lim="800000"/>
            <a:headEnd/>
            <a:tailEnd/>
          </a:ln>
        </p:spPr>
        <p:txBody>
          <a:bodyPr>
            <a:spAutoFit/>
          </a:bodyPr>
          <a:lstStyle/>
          <a:p>
            <a:pPr>
              <a:lnSpc>
                <a:spcPct val="120000"/>
              </a:lnSpc>
              <a:spcBef>
                <a:spcPct val="10000"/>
              </a:spcBef>
              <a:buClr>
                <a:schemeClr val="tx1"/>
              </a:buClr>
              <a:buFont typeface="Wingdings" pitchFamily="2" charset="2"/>
              <a:buNone/>
            </a:pPr>
            <a:r>
              <a:rPr lang="en-US" altLang="zh-CN" sz="2200" b="1">
                <a:ea typeface="黑体" pitchFamily="49" charset="-122"/>
              </a:rPr>
              <a:t>Compaq Alpha</a:t>
            </a:r>
            <a:r>
              <a:rPr lang="zh-CN" altLang="en-US" sz="2200" b="1">
                <a:ea typeface="黑体" pitchFamily="49" charset="-122"/>
              </a:rPr>
              <a:t>是一个针对高端应用的</a:t>
            </a:r>
            <a:r>
              <a:rPr lang="en-US" altLang="zh-CN" sz="2200" b="1">
                <a:ea typeface="黑体" pitchFamily="49" charset="-122"/>
              </a:rPr>
              <a:t>64</a:t>
            </a:r>
            <a:r>
              <a:rPr lang="zh-CN" altLang="en-US" sz="2200" b="1">
                <a:ea typeface="黑体" pitchFamily="49" charset="-122"/>
              </a:rPr>
              <a:t>位机器，即字长为</a:t>
            </a:r>
            <a:r>
              <a:rPr lang="en-US" altLang="zh-CN" sz="2200" b="1">
                <a:ea typeface="黑体" pitchFamily="49" charset="-122"/>
              </a:rPr>
              <a:t>64</a:t>
            </a:r>
            <a:r>
              <a:rPr lang="zh-CN" altLang="en-US" sz="2200" b="1">
                <a:ea typeface="黑体" pitchFamily="49" charset="-122"/>
              </a:rPr>
              <a:t>位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2" dur="500"/>
                                        <p:tgtEl>
                                          <p:spTgt spid="4239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4055"/>
                                        </p:tgtEl>
                                        <p:attrNameLst>
                                          <p:attrName>style.visibility</p:attrName>
                                        </p:attrNameLst>
                                      </p:cBhvr>
                                      <p:to>
                                        <p:strVal val="visible"/>
                                      </p:to>
                                    </p:set>
                                    <p:animEffect transition="in" filter="blinds(horizontal)">
                                      <p:cBhvr>
                                        <p:cTn id="22" dur="500"/>
                                        <p:tgtEl>
                                          <p:spTgt spid="424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32" dur="500"/>
                                        <p:tgtEl>
                                          <p:spTgt spid="423939">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23939">
                                            <p:txEl>
                                              <p:pRg st="4" end="4"/>
                                            </p:txEl>
                                          </p:spTgt>
                                        </p:tgtEl>
                                        <p:attrNameLst>
                                          <p:attrName>style.visibility</p:attrName>
                                        </p:attrNameLst>
                                      </p:cBhvr>
                                      <p:to>
                                        <p:strVal val="visible"/>
                                      </p:to>
                                    </p:set>
                                    <p:animEffect transition="in" filter="blinds(horizontal)">
                                      <p:cBhvr>
                                        <p:cTn id="35" dur="500"/>
                                        <p:tgtEl>
                                          <p:spTgt spid="423939">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24027"/>
                                        </p:tgtEl>
                                        <p:attrNameLst>
                                          <p:attrName>style.visibility</p:attrName>
                                        </p:attrNameLst>
                                      </p:cBhvr>
                                      <p:to>
                                        <p:strVal val="visible"/>
                                      </p:to>
                                    </p:set>
                                    <p:animEffect transition="in" filter="blinds(horizontal)">
                                      <p:cBhvr>
                                        <p:cTn id="40"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11200" y="98425"/>
            <a:ext cx="7264400" cy="600075"/>
          </a:xfrm>
        </p:spPr>
        <p:txBody>
          <a:bodyPr lIns="63500" tIns="25400" rIns="63500" bIns="25400" anchor="t">
            <a:spAutoFit/>
          </a:bodyPr>
          <a:lstStyle/>
          <a:p>
            <a:r>
              <a:rPr lang="zh-CN" altLang="en-US" sz="3600" smtClean="0">
                <a:ea typeface="宋体" pitchFamily="2" charset="-122"/>
              </a:rPr>
              <a:t>数据的存储和排列顺序</a:t>
            </a:r>
            <a:endParaRPr lang="en-US" altLang="zh-CN" sz="3600" smtClean="0">
              <a:ea typeface="宋体" pitchFamily="2" charset="-122"/>
            </a:endParaRPr>
          </a:p>
        </p:txBody>
      </p:sp>
      <p:sp>
        <p:nvSpPr>
          <p:cNvPr id="425987" name="Rectangle 3"/>
          <p:cNvSpPr>
            <a:spLocks noGrp="1" noChangeArrowheads="1"/>
          </p:cNvSpPr>
          <p:nvPr>
            <p:ph type="body" idx="4294967295"/>
          </p:nvPr>
        </p:nvSpPr>
        <p:spPr>
          <a:xfrm>
            <a:off x="225425" y="763588"/>
            <a:ext cx="7772400" cy="1450975"/>
          </a:xfrm>
          <a:noFill/>
        </p:spPr>
        <p:txBody>
          <a:bodyPr lIns="63500" tIns="25400" rIns="63500" bIns="25400">
            <a:spAutoFit/>
          </a:bodyPr>
          <a:lstStyle/>
          <a:p>
            <a:pPr marL="203200" indent="-203200">
              <a:lnSpc>
                <a:spcPct val="100000"/>
              </a:lnSpc>
            </a:pPr>
            <a:r>
              <a:rPr lang="en-US" altLang="zh-CN" sz="2200" smtClean="0">
                <a:ea typeface="黑体" pitchFamily="49" charset="-122"/>
              </a:rPr>
              <a:t>80</a:t>
            </a:r>
            <a:r>
              <a:rPr lang="zh-CN" altLang="en-US" sz="2200" smtClean="0">
                <a:ea typeface="黑体" pitchFamily="49" charset="-122"/>
              </a:rPr>
              <a:t>年代开始，几乎所有机器都用</a:t>
            </a:r>
            <a:r>
              <a:rPr lang="zh-CN" altLang="en-US" sz="2200" smtClean="0">
                <a:solidFill>
                  <a:srgbClr val="CC0000"/>
                </a:solidFill>
                <a:ea typeface="黑体" pitchFamily="49" charset="-122"/>
              </a:rPr>
              <a:t>字节编址</a:t>
            </a:r>
            <a:endParaRPr lang="en-US" altLang="zh-CN" sz="2200" smtClean="0">
              <a:solidFill>
                <a:srgbClr val="CC0000"/>
              </a:solidFill>
              <a:ea typeface="黑体" pitchFamily="49" charset="-122"/>
            </a:endParaRPr>
          </a:p>
          <a:p>
            <a:pPr marL="203200" indent="-203200">
              <a:lnSpc>
                <a:spcPct val="100000"/>
              </a:lnSpc>
            </a:pPr>
            <a:r>
              <a:rPr lang="en-US" altLang="zh-CN" sz="2200" smtClean="0">
                <a:ea typeface="黑体" pitchFamily="49" charset="-122"/>
              </a:rPr>
              <a:t>ISA</a:t>
            </a:r>
            <a:r>
              <a:rPr lang="zh-CN" altLang="en-US" sz="2200" smtClean="0">
                <a:ea typeface="黑体" pitchFamily="49" charset="-122"/>
              </a:rPr>
              <a:t>设计时要考虑的两个问题：</a:t>
            </a:r>
          </a:p>
          <a:p>
            <a:pPr marL="685800" lvl="1" indent="-190500">
              <a:lnSpc>
                <a:spcPct val="100000"/>
              </a:lnSpc>
            </a:pPr>
            <a:r>
              <a:rPr lang="zh-CN" altLang="en-US" smtClean="0">
                <a:ea typeface="黑体" pitchFamily="49" charset="-122"/>
              </a:rPr>
              <a:t>如何根据一个字节地址取到一个</a:t>
            </a:r>
            <a:r>
              <a:rPr lang="en-US" altLang="zh-CN" smtClean="0">
                <a:ea typeface="黑体" pitchFamily="49" charset="-122"/>
              </a:rPr>
              <a:t>32</a:t>
            </a:r>
            <a:r>
              <a:rPr lang="zh-CN" altLang="en-US" smtClean="0">
                <a:ea typeface="黑体" pitchFamily="49" charset="-122"/>
              </a:rPr>
              <a:t>位的字？</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字的存放问题</a:t>
            </a:r>
          </a:p>
          <a:p>
            <a:pPr marL="685800" lvl="1" indent="-190500">
              <a:lnSpc>
                <a:spcPct val="100000"/>
              </a:lnSpc>
            </a:pPr>
            <a:r>
              <a:rPr lang="zh-CN" altLang="en-US" smtClean="0">
                <a:solidFill>
                  <a:schemeClr val="accent2"/>
                </a:solidFill>
                <a:ea typeface="黑体" pitchFamily="49" charset="-122"/>
              </a:rPr>
              <a:t>一个字能否存放在任何字节边界？</a:t>
            </a:r>
            <a:r>
              <a:rPr lang="en-US" altLang="zh-CN" smtClean="0">
                <a:solidFill>
                  <a:srgbClr val="009900"/>
                </a:solidFill>
                <a:ea typeface="黑体" pitchFamily="49" charset="-122"/>
              </a:rPr>
              <a:t>- </a:t>
            </a:r>
            <a:r>
              <a:rPr lang="zh-CN" altLang="en-US" smtClean="0">
                <a:solidFill>
                  <a:srgbClr val="009900"/>
                </a:solidFill>
                <a:ea typeface="黑体" pitchFamily="49" charset="-122"/>
              </a:rPr>
              <a:t>字的边界对齐问题</a:t>
            </a:r>
          </a:p>
        </p:txBody>
      </p:sp>
      <p:sp>
        <p:nvSpPr>
          <p:cNvPr id="425988" name="Text Box 4"/>
          <p:cNvSpPr txBox="1">
            <a:spLocks noChangeArrowheads="1"/>
          </p:cNvSpPr>
          <p:nvPr/>
        </p:nvSpPr>
        <p:spPr bwMode="auto">
          <a:xfrm>
            <a:off x="249238" y="2320925"/>
            <a:ext cx="8234362" cy="600075"/>
          </a:xfrm>
          <a:prstGeom prst="rect">
            <a:avLst/>
          </a:prstGeom>
          <a:noFill/>
          <a:ln w="12700">
            <a:noFill/>
            <a:miter lim="800000"/>
            <a:headEnd/>
            <a:tailEnd/>
          </a:ln>
        </p:spPr>
        <p:txBody>
          <a:bodyPr lIns="63500" tIns="25400" rIns="63500" bIns="25400">
            <a:spAutoFit/>
          </a:bodyPr>
          <a:lstStyle/>
          <a:p>
            <a:pPr>
              <a:spcBef>
                <a:spcPct val="50000"/>
              </a:spcBef>
            </a:pPr>
            <a:r>
              <a:rPr lang="zh-CN" altLang="en-US" b="1">
                <a:latin typeface="微软雅黑" pitchFamily="34" charset="-122"/>
                <a:ea typeface="微软雅黑" pitchFamily="34" charset="-122"/>
                <a:cs typeface="Times New Roman" pitchFamily="18" charset="0"/>
              </a:rPr>
              <a:t>例如，若 </a:t>
            </a:r>
            <a:r>
              <a:rPr lang="en-US" altLang="zh-CN" b="1">
                <a:latin typeface="微软雅黑" pitchFamily="34" charset="-122"/>
                <a:ea typeface="微软雅黑" pitchFamily="34" charset="-122"/>
                <a:cs typeface="Times New Roman" pitchFamily="18" charset="0"/>
              </a:rPr>
              <a:t>int i = -65535</a:t>
            </a:r>
            <a:r>
              <a:rPr lang="zh-CN" altLang="en-US" b="1">
                <a:latin typeface="微软雅黑" pitchFamily="34" charset="-122"/>
                <a:ea typeface="微软雅黑" pitchFamily="34" charset="-122"/>
                <a:cs typeface="Times New Roman" pitchFamily="18" charset="0"/>
              </a:rPr>
              <a:t>，存放在内存</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号单元（即占</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a:t>
            </a:r>
            <a:r>
              <a:rPr lang="en-US" altLang="zh-CN" b="1">
                <a:latin typeface="微软雅黑" pitchFamily="34" charset="-122"/>
                <a:ea typeface="微软雅黑" pitchFamily="34" charset="-122"/>
                <a:cs typeface="Times New Roman" pitchFamily="18" charset="0"/>
              </a:rPr>
              <a:t>103#</a:t>
            </a:r>
            <a:r>
              <a:rPr lang="zh-CN" altLang="en-US" b="1">
                <a:latin typeface="微软雅黑" pitchFamily="34" charset="-122"/>
                <a:ea typeface="微软雅黑" pitchFamily="34" charset="-122"/>
                <a:cs typeface="Times New Roman" pitchFamily="18" charset="0"/>
              </a:rPr>
              <a:t>），则用“取数”指令访问</a:t>
            </a:r>
            <a:r>
              <a:rPr lang="en-US" altLang="zh-CN" b="1">
                <a:latin typeface="微软雅黑" pitchFamily="34" charset="-122"/>
                <a:ea typeface="微软雅黑" pitchFamily="34" charset="-122"/>
                <a:cs typeface="Times New Roman" pitchFamily="18" charset="0"/>
              </a:rPr>
              <a:t>100</a:t>
            </a:r>
            <a:r>
              <a:rPr lang="zh-CN" altLang="en-US" b="1">
                <a:latin typeface="微软雅黑" pitchFamily="34" charset="-122"/>
                <a:ea typeface="微软雅黑" pitchFamily="34" charset="-122"/>
                <a:cs typeface="Times New Roman" pitchFamily="18" charset="0"/>
              </a:rPr>
              <a:t>号单元取出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时，必须清楚 </a:t>
            </a:r>
            <a:r>
              <a:rPr lang="en-US" altLang="zh-CN" b="1">
                <a:latin typeface="微软雅黑" pitchFamily="34" charset="-122"/>
                <a:ea typeface="微软雅黑" pitchFamily="34" charset="-122"/>
                <a:cs typeface="Times New Roman" pitchFamily="18" charset="0"/>
              </a:rPr>
              <a:t>i </a:t>
            </a:r>
            <a:r>
              <a:rPr lang="zh-CN" altLang="en-US" b="1">
                <a:latin typeface="微软雅黑" pitchFamily="34" charset="-122"/>
                <a:ea typeface="微软雅黑" pitchFamily="34" charset="-122"/>
                <a:cs typeface="Times New Roman" pitchFamily="18" charset="0"/>
              </a:rPr>
              <a:t>的</a:t>
            </a:r>
            <a:r>
              <a:rPr lang="en-US" altLang="zh-CN" b="1">
                <a:latin typeface="微软雅黑" pitchFamily="34" charset="-122"/>
                <a:ea typeface="微软雅黑" pitchFamily="34" charset="-122"/>
                <a:cs typeface="Times New Roman" pitchFamily="18" charset="0"/>
              </a:rPr>
              <a:t>4</a:t>
            </a:r>
            <a:r>
              <a:rPr lang="zh-CN" altLang="en-US" b="1">
                <a:latin typeface="微软雅黑" pitchFamily="34" charset="-122"/>
                <a:ea typeface="微软雅黑" pitchFamily="34" charset="-122"/>
                <a:cs typeface="Times New Roman" pitchFamily="18" charset="0"/>
              </a:rPr>
              <a:t>个字节是如何存放的。</a:t>
            </a:r>
          </a:p>
        </p:txBody>
      </p:sp>
      <p:grpSp>
        <p:nvGrpSpPr>
          <p:cNvPr id="2" name="Group 5"/>
          <p:cNvGrpSpPr>
            <a:grpSpLocks/>
          </p:cNvGrpSpPr>
          <p:nvPr/>
        </p:nvGrpSpPr>
        <p:grpSpPr bwMode="auto">
          <a:xfrm>
            <a:off x="984250" y="3116263"/>
            <a:ext cx="7431088" cy="1593850"/>
            <a:chOff x="620" y="2082"/>
            <a:chExt cx="4681" cy="1004"/>
          </a:xfrm>
        </p:grpSpPr>
        <p:grpSp>
          <p:nvGrpSpPr>
            <p:cNvPr id="27657" name="Group 6"/>
            <p:cNvGrpSpPr>
              <a:grpSpLocks/>
            </p:cNvGrpSpPr>
            <p:nvPr/>
          </p:nvGrpSpPr>
          <p:grpSpPr bwMode="auto">
            <a:xfrm>
              <a:off x="620" y="2082"/>
              <a:ext cx="4681" cy="1004"/>
              <a:chOff x="432" y="2136"/>
              <a:chExt cx="4681" cy="1004"/>
            </a:xfrm>
          </p:grpSpPr>
          <p:sp>
            <p:nvSpPr>
              <p:cNvPr id="27659" name="Rectangle 7"/>
              <p:cNvSpPr>
                <a:spLocks noChangeArrowheads="1"/>
              </p:cNvSpPr>
              <p:nvPr/>
            </p:nvSpPr>
            <p:spPr bwMode="auto">
              <a:xfrm>
                <a:off x="1252" y="2136"/>
                <a:ext cx="1960" cy="1004"/>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0" name="Rectangle 8"/>
              <p:cNvSpPr>
                <a:spLocks noChangeArrowheads="1"/>
              </p:cNvSpPr>
              <p:nvPr/>
            </p:nvSpPr>
            <p:spPr bwMode="auto">
              <a:xfrm>
                <a:off x="1252" y="2524"/>
                <a:ext cx="1960" cy="28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27661" name="Line 9"/>
              <p:cNvSpPr>
                <a:spLocks noChangeShapeType="1"/>
              </p:cNvSpPr>
              <p:nvPr/>
            </p:nvSpPr>
            <p:spPr bwMode="auto">
              <a:xfrm>
                <a:off x="220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2" name="Line 10"/>
              <p:cNvSpPr>
                <a:spLocks noChangeShapeType="1"/>
              </p:cNvSpPr>
              <p:nvPr/>
            </p:nvSpPr>
            <p:spPr bwMode="auto">
              <a:xfrm>
                <a:off x="172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3" name="Line 11"/>
              <p:cNvSpPr>
                <a:spLocks noChangeShapeType="1"/>
              </p:cNvSpPr>
              <p:nvPr/>
            </p:nvSpPr>
            <p:spPr bwMode="auto">
              <a:xfrm>
                <a:off x="2688" y="2524"/>
                <a:ext cx="0" cy="280"/>
              </a:xfrm>
              <a:prstGeom prst="line">
                <a:avLst/>
              </a:prstGeom>
              <a:noFill/>
              <a:ln w="12700">
                <a:solidFill>
                  <a:schemeClr val="tx1"/>
                </a:solidFill>
                <a:round/>
                <a:headEnd/>
                <a:tailEnd/>
              </a:ln>
            </p:spPr>
            <p:txBody>
              <a:bodyPr wrap="none" anchor="ctr"/>
              <a:lstStyle/>
              <a:p>
                <a:endParaRPr lang="zh-CN" altLang="en-US"/>
              </a:p>
            </p:txBody>
          </p:sp>
          <p:sp>
            <p:nvSpPr>
              <p:cNvPr id="27664" name="Rectangle 12"/>
              <p:cNvSpPr>
                <a:spLocks noChangeArrowheads="1"/>
              </p:cNvSpPr>
              <p:nvPr/>
            </p:nvSpPr>
            <p:spPr bwMode="auto">
              <a:xfrm>
                <a:off x="1296" y="2568"/>
                <a:ext cx="376"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msb</a:t>
                </a:r>
              </a:p>
            </p:txBody>
          </p:sp>
          <p:sp>
            <p:nvSpPr>
              <p:cNvPr id="27665" name="Rectangle 13"/>
              <p:cNvSpPr>
                <a:spLocks noChangeArrowheads="1"/>
              </p:cNvSpPr>
              <p:nvPr/>
            </p:nvSpPr>
            <p:spPr bwMode="auto">
              <a:xfrm>
                <a:off x="2784" y="2568"/>
                <a:ext cx="288"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lsb</a:t>
                </a:r>
              </a:p>
            </p:txBody>
          </p:sp>
          <p:sp>
            <p:nvSpPr>
              <p:cNvPr id="27666" name="Rectangle 14"/>
              <p:cNvSpPr>
                <a:spLocks noChangeArrowheads="1"/>
              </p:cNvSpPr>
              <p:nvPr/>
            </p:nvSpPr>
            <p:spPr bwMode="auto">
              <a:xfrm>
                <a:off x="1400" y="2344"/>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103     102     101      </a:t>
                </a:r>
                <a:r>
                  <a:rPr lang="en-US" altLang="zh-CN" b="1">
                    <a:solidFill>
                      <a:srgbClr val="CC0000"/>
                    </a:solidFill>
                  </a:rPr>
                  <a:t>100</a:t>
                </a:r>
              </a:p>
            </p:txBody>
          </p:sp>
          <p:sp>
            <p:nvSpPr>
              <p:cNvPr id="27667" name="Rectangle 15"/>
              <p:cNvSpPr>
                <a:spLocks noChangeArrowheads="1"/>
              </p:cNvSpPr>
              <p:nvPr/>
            </p:nvSpPr>
            <p:spPr bwMode="auto">
              <a:xfrm>
                <a:off x="3320" y="2344"/>
                <a:ext cx="1793"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little endian word 100#</a:t>
                </a:r>
              </a:p>
            </p:txBody>
          </p:sp>
          <p:sp>
            <p:nvSpPr>
              <p:cNvPr id="27668" name="Rectangle 16"/>
              <p:cNvSpPr>
                <a:spLocks noChangeArrowheads="1"/>
              </p:cNvSpPr>
              <p:nvPr/>
            </p:nvSpPr>
            <p:spPr bwMode="auto">
              <a:xfrm>
                <a:off x="1400" y="2872"/>
                <a:ext cx="1680" cy="179"/>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solidFill>
                      <a:srgbClr val="CC0000"/>
                    </a:solidFill>
                  </a:rPr>
                  <a:t>100</a:t>
                </a:r>
                <a:r>
                  <a:rPr lang="en-US" altLang="zh-CN" b="1"/>
                  <a:t>     101     102      103</a:t>
                </a:r>
              </a:p>
            </p:txBody>
          </p:sp>
          <p:sp>
            <p:nvSpPr>
              <p:cNvPr id="27669" name="Rectangle 17"/>
              <p:cNvSpPr>
                <a:spLocks noChangeArrowheads="1"/>
              </p:cNvSpPr>
              <p:nvPr/>
            </p:nvSpPr>
            <p:spPr bwMode="auto">
              <a:xfrm>
                <a:off x="3320" y="2824"/>
                <a:ext cx="1706" cy="195"/>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big endian word 100#</a:t>
                </a:r>
              </a:p>
            </p:txBody>
          </p:sp>
          <p:sp>
            <p:nvSpPr>
              <p:cNvPr id="27670" name="Text Box 18"/>
              <p:cNvSpPr txBox="1">
                <a:spLocks noChangeArrowheads="1"/>
              </p:cNvSpPr>
              <p:nvPr/>
            </p:nvSpPr>
            <p:spPr bwMode="auto">
              <a:xfrm>
                <a:off x="432" y="2520"/>
                <a:ext cx="578" cy="231"/>
              </a:xfrm>
              <a:prstGeom prst="rect">
                <a:avLst/>
              </a:prstGeom>
              <a:noFill/>
              <a:ln w="12700">
                <a:noFill/>
                <a:miter lim="800000"/>
                <a:headEnd/>
                <a:tailEnd/>
              </a:ln>
            </p:spPr>
            <p:txBody>
              <a:bodyPr wrap="none">
                <a:spAutoFit/>
              </a:bodyPr>
              <a:lstStyle/>
              <a:p>
                <a:pPr>
                  <a:lnSpc>
                    <a:spcPct val="90000"/>
                  </a:lnSpc>
                </a:pPr>
                <a:r>
                  <a:rPr lang="en-US" altLang="zh-CN" sz="2000" b="1"/>
                  <a:t>Word:</a:t>
                </a:r>
              </a:p>
            </p:txBody>
          </p:sp>
        </p:grpSp>
        <p:sp>
          <p:nvSpPr>
            <p:cNvPr id="27658" name="Text Box 19"/>
            <p:cNvSpPr txBox="1">
              <a:spLocks noChangeArrowheads="1"/>
            </p:cNvSpPr>
            <p:nvPr/>
          </p:nvSpPr>
          <p:spPr bwMode="auto">
            <a:xfrm>
              <a:off x="1506" y="2096"/>
              <a:ext cx="1811" cy="205"/>
            </a:xfrm>
            <a:prstGeom prst="rect">
              <a:avLst/>
            </a:prstGeom>
            <a:noFill/>
            <a:ln w="12700">
              <a:noFill/>
              <a:miter lim="800000"/>
              <a:headEnd/>
              <a:tailEnd/>
            </a:ln>
          </p:spPr>
          <p:txBody>
            <a:bodyPr lIns="63500" tIns="25400" rIns="63500" bIns="25400">
              <a:spAutoFit/>
            </a:bodyPr>
            <a:lstStyle/>
            <a:p>
              <a:pPr>
                <a:spcBef>
                  <a:spcPct val="50000"/>
                </a:spcBef>
              </a:pPr>
              <a:r>
                <a:rPr lang="en-US" altLang="zh-CN" b="1">
                  <a:solidFill>
                    <a:schemeClr val="accent2"/>
                  </a:solidFill>
                </a:rPr>
                <a:t>    FF      FF       00        01</a:t>
              </a:r>
            </a:p>
          </p:txBody>
        </p:sp>
      </p:grpSp>
      <p:sp>
        <p:nvSpPr>
          <p:cNvPr id="426004" name="Rectangle 20"/>
          <p:cNvSpPr>
            <a:spLocks noChangeArrowheads="1"/>
          </p:cNvSpPr>
          <p:nvPr/>
        </p:nvSpPr>
        <p:spPr bwMode="auto">
          <a:xfrm>
            <a:off x="442913" y="4821238"/>
            <a:ext cx="8183562" cy="1500187"/>
          </a:xfrm>
          <a:prstGeom prst="rect">
            <a:avLst/>
          </a:prstGeom>
          <a:noFill/>
          <a:ln w="12700">
            <a:noFill/>
            <a:miter lim="800000"/>
            <a:headEnd/>
            <a:tailEnd/>
          </a:ln>
        </p:spPr>
        <p:txBody>
          <a:bodyPr lIns="63500" tIns="25400" rIns="63500" bIns="25400">
            <a:spAutoFit/>
          </a:bodyPr>
          <a:lstStyle/>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大端方式（</a:t>
            </a:r>
            <a:r>
              <a:rPr lang="en-US" altLang="zh-CN" sz="2000" b="1">
                <a:solidFill>
                  <a:schemeClr val="accent2"/>
                </a:solidFill>
              </a:rPr>
              <a:t>Big Endian</a:t>
            </a:r>
            <a:r>
              <a:rPr lang="zh-CN" altLang="en-US" sz="2000" b="1">
                <a:solidFill>
                  <a:schemeClr val="accent2"/>
                </a:solidFill>
              </a:rPr>
              <a:t>）</a:t>
            </a:r>
            <a:r>
              <a:rPr lang="en-US" altLang="zh-CN" sz="2000" b="1">
                <a:solidFill>
                  <a:schemeClr val="accent2"/>
                </a:solidFill>
              </a:rPr>
              <a:t>:  MSB</a:t>
            </a:r>
            <a:r>
              <a:rPr lang="zh-CN" altLang="en-US" sz="2000" b="1">
                <a:solidFill>
                  <a:schemeClr val="accent2"/>
                </a:solidFill>
              </a:rPr>
              <a:t>所在的地址是数的地址</a:t>
            </a:r>
            <a:endParaRPr lang="en-US" altLang="zh-CN" sz="2000" b="1">
              <a:solidFill>
                <a:schemeClr val="accent2"/>
              </a:solidFill>
            </a:endParaRP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t>                      </a:t>
            </a:r>
            <a:r>
              <a:rPr lang="en-US" altLang="zh-CN" sz="2000" b="1">
                <a:solidFill>
                  <a:srgbClr val="A50021"/>
                </a:solidFill>
              </a:rPr>
              <a:t>e.g. IBM 360/370, Motorola 68k, MIPS, Sparc, TCP/IP</a:t>
            </a:r>
          </a:p>
          <a:p>
            <a:pPr marL="342900" indent="-342900">
              <a:lnSpc>
                <a:spcPct val="87000"/>
              </a:lnSpc>
              <a:spcBef>
                <a:spcPct val="41000"/>
              </a:spcBef>
              <a:buClr>
                <a:schemeClr val="tx1"/>
              </a:buClr>
              <a:buSzPct val="60000"/>
              <a:buFont typeface="Wingdings" pitchFamily="2" charset="2"/>
              <a:buNone/>
              <a:tabLst>
                <a:tab pos="1600200" algn="l"/>
              </a:tabLst>
            </a:pPr>
            <a:r>
              <a:rPr lang="zh-CN" altLang="en-US" sz="2000" b="1">
                <a:solidFill>
                  <a:schemeClr val="accent2"/>
                </a:solidFill>
              </a:rPr>
              <a:t>小端方式（</a:t>
            </a:r>
            <a:r>
              <a:rPr lang="en-US" altLang="zh-CN" sz="2000" b="1">
                <a:solidFill>
                  <a:schemeClr val="accent2"/>
                </a:solidFill>
              </a:rPr>
              <a:t> Little Endian</a:t>
            </a:r>
            <a:r>
              <a:rPr lang="zh-CN" altLang="en-US" sz="2000" b="1">
                <a:solidFill>
                  <a:schemeClr val="accent2"/>
                </a:solidFill>
              </a:rPr>
              <a:t>）</a:t>
            </a:r>
            <a:r>
              <a:rPr lang="en-US" altLang="zh-CN" sz="2000" b="1">
                <a:solidFill>
                  <a:schemeClr val="accent2"/>
                </a:solidFill>
              </a:rPr>
              <a:t>:  LSB</a:t>
            </a:r>
            <a:r>
              <a:rPr lang="zh-CN" altLang="en-US" sz="2000" b="1">
                <a:solidFill>
                  <a:schemeClr val="accent2"/>
                </a:solidFill>
              </a:rPr>
              <a:t>所在的地址是数的地址</a:t>
            </a:r>
          </a:p>
          <a:p>
            <a:pPr marL="342900" indent="-342900">
              <a:lnSpc>
                <a:spcPct val="87000"/>
              </a:lnSpc>
              <a:spcBef>
                <a:spcPct val="41000"/>
              </a:spcBef>
              <a:buClr>
                <a:schemeClr val="tx1"/>
              </a:buClr>
              <a:buSzPct val="60000"/>
              <a:buFont typeface="Wingdings" pitchFamily="2" charset="2"/>
              <a:buNone/>
              <a:tabLst>
                <a:tab pos="1600200" algn="l"/>
              </a:tabLst>
            </a:pPr>
            <a:r>
              <a:rPr lang="en-US" altLang="zh-CN" sz="2000" b="1">
                <a:solidFill>
                  <a:schemeClr val="accent2"/>
                </a:solidFill>
              </a:rPr>
              <a:t>                      </a:t>
            </a:r>
            <a:r>
              <a:rPr lang="en-US" altLang="zh-CN" sz="2000" b="1">
                <a:solidFill>
                  <a:srgbClr val="A50021"/>
                </a:solidFill>
              </a:rPr>
              <a:t>e.g. Intel 80x86, AMD</a:t>
            </a:r>
            <a:r>
              <a:rPr lang="zh-CN" altLang="en-US" sz="2000" b="1">
                <a:solidFill>
                  <a:srgbClr val="A50021"/>
                </a:solidFill>
              </a:rPr>
              <a:t>，</a:t>
            </a:r>
            <a:r>
              <a:rPr lang="en-US" altLang="zh-CN" sz="2000" b="1">
                <a:solidFill>
                  <a:srgbClr val="A50021"/>
                </a:solidFill>
              </a:rPr>
              <a:t>DEC VAX</a:t>
            </a:r>
            <a:r>
              <a:rPr lang="en-US" altLang="zh-CN" sz="2000" b="1"/>
              <a:t> </a:t>
            </a:r>
          </a:p>
        </p:txBody>
      </p:sp>
      <p:sp>
        <p:nvSpPr>
          <p:cNvPr id="426006" name="Text Box 22"/>
          <p:cNvSpPr txBox="1">
            <a:spLocks noChangeArrowheads="1"/>
          </p:cNvSpPr>
          <p:nvPr/>
        </p:nvSpPr>
        <p:spPr bwMode="auto">
          <a:xfrm>
            <a:off x="292100" y="6384925"/>
            <a:ext cx="8008938" cy="401638"/>
          </a:xfrm>
          <a:prstGeom prst="rect">
            <a:avLst/>
          </a:prstGeom>
          <a:noFill/>
          <a:ln w="12700">
            <a:noFill/>
            <a:miter lim="800000"/>
            <a:headEnd/>
            <a:tailEnd/>
          </a:ln>
        </p:spPr>
        <p:txBody>
          <a:bodyPr>
            <a:spAutoFit/>
          </a:bodyPr>
          <a:lstStyle/>
          <a:p>
            <a:pPr>
              <a:spcBef>
                <a:spcPct val="50000"/>
              </a:spcBef>
            </a:pPr>
            <a:r>
              <a:rPr lang="zh-CN" altLang="en-US" sz="2000" b="1">
                <a:latin typeface="Times New Roman" pitchFamily="18" charset="0"/>
              </a:rPr>
              <a:t>有些机器两种方式都支持，可通过特定控制位来设定采用哪种方式。</a:t>
            </a:r>
          </a:p>
        </p:txBody>
      </p:sp>
      <p:sp>
        <p:nvSpPr>
          <p:cNvPr id="76822" name="Text Box 22"/>
          <p:cNvSpPr txBox="1">
            <a:spLocks noChangeArrowheads="1"/>
          </p:cNvSpPr>
          <p:nvPr/>
        </p:nvSpPr>
        <p:spPr bwMode="auto">
          <a:xfrm>
            <a:off x="5876925" y="723900"/>
            <a:ext cx="2990850" cy="814388"/>
          </a:xfrm>
          <a:prstGeom prst="rect">
            <a:avLst/>
          </a:prstGeom>
          <a:solidFill>
            <a:schemeClr val="bg1"/>
          </a:solidFill>
          <a:ln w="12700">
            <a:noFill/>
            <a:miter lim="800000"/>
            <a:headEnd/>
            <a:tailEnd/>
          </a:ln>
          <a:effectLst/>
        </p:spPr>
        <p:txBody>
          <a:bodyPr>
            <a:spAutoFit/>
          </a:bodyPr>
          <a:lstStyle/>
          <a:p>
            <a:pPr>
              <a:spcBef>
                <a:spcPct val="50000"/>
              </a:spcBef>
            </a:pPr>
            <a:r>
              <a:rPr lang="en-US" altLang="zh-CN" sz="1900" b="1">
                <a:latin typeface="微软雅黑" pitchFamily="34" charset="-122"/>
                <a:ea typeface="微软雅黑" pitchFamily="34" charset="-122"/>
              </a:rPr>
              <a:t>65535=2</a:t>
            </a:r>
            <a:r>
              <a:rPr lang="en-US" altLang="zh-CN" sz="1900" b="1" baseline="30000">
                <a:latin typeface="微软雅黑" pitchFamily="34" charset="-122"/>
                <a:ea typeface="微软雅黑" pitchFamily="34" charset="-122"/>
              </a:rPr>
              <a:t>16</a:t>
            </a:r>
            <a:r>
              <a:rPr lang="en-US" altLang="zh-CN" sz="1900" b="1">
                <a:latin typeface="微软雅黑" pitchFamily="34" charset="-122"/>
                <a:ea typeface="微软雅黑" pitchFamily="34" charset="-122"/>
              </a:rPr>
              <a:t>-1</a:t>
            </a:r>
          </a:p>
          <a:p>
            <a:pPr>
              <a:spcBef>
                <a:spcPct val="50000"/>
              </a:spcBef>
            </a:pPr>
            <a:r>
              <a:rPr lang="en-US" altLang="zh-CN" sz="1900" b="1">
                <a:latin typeface="微软雅黑" pitchFamily="34" charset="-122"/>
                <a:ea typeface="微软雅黑" pitchFamily="34" charset="-122"/>
              </a:rPr>
              <a:t>[-65535]</a:t>
            </a:r>
            <a:r>
              <a:rPr lang="zh-CN" altLang="en-US" sz="1900" b="1" baseline="-25000">
                <a:latin typeface="微软雅黑" pitchFamily="34" charset="-122"/>
                <a:ea typeface="微软雅黑" pitchFamily="34" charset="-122"/>
              </a:rPr>
              <a:t>补</a:t>
            </a:r>
            <a:r>
              <a:rPr lang="en-US" altLang="zh-CN" sz="1900" b="1">
                <a:latin typeface="微软雅黑" pitchFamily="34" charset="-122"/>
                <a:ea typeface="微软雅黑" pitchFamily="34" charset="-122"/>
              </a:rPr>
              <a:t>=FFFF0001H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blinds(horizontal)">
                                      <p:cBhvr>
                                        <p:cTn id="7" dur="500"/>
                                        <p:tgtEl>
                                          <p:spTgt spid="425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12" dur="500"/>
                                        <p:tgtEl>
                                          <p:spTgt spid="425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7" dur="500"/>
                                        <p:tgtEl>
                                          <p:spTgt spid="425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22" dur="500"/>
                                        <p:tgtEl>
                                          <p:spTgt spid="425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27" dur="500"/>
                                        <p:tgtEl>
                                          <p:spTgt spid="42598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6822"/>
                                        </p:tgtEl>
                                        <p:attrNameLst>
                                          <p:attrName>style.visibility</p:attrName>
                                        </p:attrNameLst>
                                      </p:cBhvr>
                                      <p:to>
                                        <p:strVal val="visible"/>
                                      </p:to>
                                    </p:set>
                                    <p:animEffect transition="in" filter="blinds(horizontal)">
                                      <p:cBhvr>
                                        <p:cTn id="32" dur="500"/>
                                        <p:tgtEl>
                                          <p:spTgt spid="768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6004">
                                            <p:txEl>
                                              <p:pRg st="0" end="0"/>
                                            </p:txEl>
                                          </p:spTgt>
                                        </p:tgtEl>
                                        <p:attrNameLst>
                                          <p:attrName>style.visibility</p:attrName>
                                        </p:attrNameLst>
                                      </p:cBhvr>
                                      <p:to>
                                        <p:strVal val="visible"/>
                                      </p:to>
                                    </p:set>
                                    <p:animEffect transition="in" filter="blinds(horizontal)">
                                      <p:cBhvr>
                                        <p:cTn id="42" dur="500"/>
                                        <p:tgtEl>
                                          <p:spTgt spid="42600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6004">
                                            <p:txEl>
                                              <p:pRg st="1" end="1"/>
                                            </p:txEl>
                                          </p:spTgt>
                                        </p:tgtEl>
                                        <p:attrNameLst>
                                          <p:attrName>style.visibility</p:attrName>
                                        </p:attrNameLst>
                                      </p:cBhvr>
                                      <p:to>
                                        <p:strVal val="visible"/>
                                      </p:to>
                                    </p:set>
                                    <p:animEffect transition="in" filter="blinds(horizontal)">
                                      <p:cBhvr>
                                        <p:cTn id="47" dur="500"/>
                                        <p:tgtEl>
                                          <p:spTgt spid="42600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6004">
                                            <p:txEl>
                                              <p:pRg st="2" end="2"/>
                                            </p:txEl>
                                          </p:spTgt>
                                        </p:tgtEl>
                                        <p:attrNameLst>
                                          <p:attrName>style.visibility</p:attrName>
                                        </p:attrNameLst>
                                      </p:cBhvr>
                                      <p:to>
                                        <p:strVal val="visible"/>
                                      </p:to>
                                    </p:set>
                                    <p:animEffect transition="in" filter="blinds(horizontal)">
                                      <p:cBhvr>
                                        <p:cTn id="52" dur="500"/>
                                        <p:tgtEl>
                                          <p:spTgt spid="426004">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6004">
                                            <p:txEl>
                                              <p:pRg st="3" end="3"/>
                                            </p:txEl>
                                          </p:spTgt>
                                        </p:tgtEl>
                                        <p:attrNameLst>
                                          <p:attrName>style.visibility</p:attrName>
                                        </p:attrNameLst>
                                      </p:cBhvr>
                                      <p:to>
                                        <p:strVal val="visible"/>
                                      </p:to>
                                    </p:set>
                                    <p:animEffect transition="in" filter="blinds(horizontal)">
                                      <p:cBhvr>
                                        <p:cTn id="57" dur="500"/>
                                        <p:tgtEl>
                                          <p:spTgt spid="426004">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6006"/>
                                        </p:tgtEl>
                                        <p:attrNameLst>
                                          <p:attrName>style.visibility</p:attrName>
                                        </p:attrNameLst>
                                      </p:cBhvr>
                                      <p:to>
                                        <p:strVal val="visible"/>
                                      </p:to>
                                    </p:set>
                                    <p:animEffect transition="in" filter="blinds(horizontal)">
                                      <p:cBhvr>
                                        <p:cTn id="62" dur="500"/>
                                        <p:tgtEl>
                                          <p:spTgt spid="42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6" grpId="0"/>
      <p:bldP spid="768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大端模式和小端模式的起源</a:t>
            </a:r>
          </a:p>
        </p:txBody>
      </p:sp>
      <p:sp>
        <p:nvSpPr>
          <p:cNvPr id="28675" name="内容占位符 2"/>
          <p:cNvSpPr>
            <a:spLocks noGrp="1"/>
          </p:cNvSpPr>
          <p:nvPr>
            <p:ph idx="1"/>
          </p:nvPr>
        </p:nvSpPr>
        <p:spPr/>
        <p:txBody>
          <a:bodyPr/>
          <a:lstStyle/>
          <a:p>
            <a:pPr algn="just"/>
            <a:r>
              <a:rPr lang="zh-CN" altLang="en-US" sz="2000" smtClean="0"/>
              <a:t>关于大端小端名词的由来，有一个有趣的故事，来自于</a:t>
            </a:r>
            <a:r>
              <a:rPr lang="en-US" altLang="zh-CN" sz="2000" smtClean="0"/>
              <a:t>Jonathan Swift</a:t>
            </a:r>
            <a:r>
              <a:rPr lang="zh-CN" altLang="en-US" sz="2000" smtClean="0"/>
              <a:t>的</a:t>
            </a:r>
            <a:r>
              <a:rPr lang="en-US" altLang="zh-CN" sz="2000" smtClean="0"/>
              <a:t>《</a:t>
            </a:r>
            <a:r>
              <a:rPr lang="zh-CN" altLang="en-US" sz="2000" smtClean="0"/>
              <a:t>格利佛游记</a:t>
            </a:r>
            <a:r>
              <a:rPr lang="en-US" altLang="zh-CN" sz="2000" smtClean="0"/>
              <a:t>》</a:t>
            </a:r>
            <a:r>
              <a:rPr lang="zh-CN" altLang="en-US" sz="2000" smtClean="0"/>
              <a:t>：</a:t>
            </a:r>
            <a:r>
              <a:rPr lang="en-US" altLang="zh-CN" sz="2000" smtClean="0"/>
              <a:t>Lilliput</a:t>
            </a:r>
            <a:r>
              <a:rPr lang="zh-CN" altLang="en-US" sz="2000" smtClean="0"/>
              <a:t>和</a:t>
            </a:r>
            <a:r>
              <a:rPr lang="en-US" altLang="zh-CN" sz="2000" smtClean="0"/>
              <a:t>Blefuscu</a:t>
            </a:r>
            <a:r>
              <a:rPr lang="zh-CN" altLang="en-US" sz="2000" smtClean="0"/>
              <a:t>这两个强国在过去的</a:t>
            </a:r>
            <a:r>
              <a:rPr lang="en-US" altLang="zh-CN" sz="2000" smtClean="0"/>
              <a:t>36</a:t>
            </a:r>
            <a:r>
              <a:rPr lang="zh-CN" altLang="en-US" sz="2000" smtClean="0"/>
              <a:t>个月中一直在苦战。战争的原因：大家都知道，吃鸡蛋的时候，原始的方法是打破鸡蛋较大的一端，可是那时的皇帝的祖父由于小时侯吃鸡蛋，按这种方法把手指弄破了，因此他的父亲，就下令，命令所有的子民吃鸡蛋的时候，必须先打破鸡蛋较小的一端，违令者重罚。然后老百姓对此法令极为反感，期间发生了多次叛乱，其中一个皇帝因此送命，另一个丢了王位，产生叛乱的原因就是另一个国家</a:t>
            </a:r>
            <a:r>
              <a:rPr lang="en-US" altLang="zh-CN" sz="2000" smtClean="0"/>
              <a:t>Blefuscu</a:t>
            </a:r>
            <a:r>
              <a:rPr lang="zh-CN" altLang="en-US" sz="2000" smtClean="0"/>
              <a:t>的国王大臣煽动起来的，叛乱平息后，就逃到这个帝国避难。据估计，先后几次有</a:t>
            </a:r>
            <a:r>
              <a:rPr lang="en-US" altLang="zh-CN" sz="2000" smtClean="0"/>
              <a:t>11000</a:t>
            </a:r>
            <a:r>
              <a:rPr lang="zh-CN" altLang="en-US" sz="2000" smtClean="0"/>
              <a:t>余人情愿死也不肯去打破鸡蛋较小的端吃鸡蛋。这个其实讽刺当时英国和法国之间持续的冲突。</a:t>
            </a:r>
            <a:endParaRPr lang="en-US" altLang="zh-CN" sz="2000" smtClean="0"/>
          </a:p>
          <a:p>
            <a:pPr algn="just"/>
            <a:r>
              <a:rPr lang="en-US" altLang="zh-CN" sz="2000" smtClean="0"/>
              <a:t>Danny Cohen</a:t>
            </a:r>
            <a:r>
              <a:rPr lang="zh-CN" altLang="en-US" sz="2000" smtClean="0"/>
              <a:t>一位网络协议的开创者，第一次使用这两个术语指代字节顺序，后来就被大家广泛接受。</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11200" y="53975"/>
            <a:ext cx="7048500" cy="660400"/>
          </a:xfrm>
        </p:spPr>
        <p:txBody>
          <a:bodyPr lIns="63500" tIns="25400" rIns="63500" bIns="25400" anchor="t">
            <a:spAutoFit/>
          </a:bodyPr>
          <a:lstStyle/>
          <a:p>
            <a:r>
              <a:rPr lang="en-US" altLang="zh-CN" sz="3200" smtClean="0">
                <a:ea typeface="宋体" pitchFamily="2" charset="-122"/>
              </a:rPr>
              <a:t>BIG Endian versus Little Endian</a:t>
            </a:r>
            <a:r>
              <a:rPr lang="en-US" altLang="zh-CN" smtClean="0">
                <a:ea typeface="宋体" pitchFamily="2" charset="-122"/>
              </a:rPr>
              <a:t> </a:t>
            </a:r>
            <a:endParaRPr lang="en-US" altLang="zh-CN" sz="2800" smtClean="0">
              <a:ea typeface="宋体" pitchFamily="2" charset="-122"/>
            </a:endParaRPr>
          </a:p>
        </p:txBody>
      </p:sp>
      <p:sp>
        <p:nvSpPr>
          <p:cNvPr id="473114" name="Text Box 26"/>
          <p:cNvSpPr txBox="1">
            <a:spLocks noChangeArrowheads="1"/>
          </p:cNvSpPr>
          <p:nvPr/>
        </p:nvSpPr>
        <p:spPr bwMode="auto">
          <a:xfrm>
            <a:off x="557213" y="1006475"/>
            <a:ext cx="7997825" cy="425450"/>
          </a:xfrm>
          <a:prstGeom prst="rect">
            <a:avLst/>
          </a:prstGeom>
          <a:noFill/>
          <a:ln w="12700">
            <a:noFill/>
            <a:miter lim="800000"/>
            <a:headEnd/>
            <a:tailEnd/>
          </a:ln>
        </p:spPr>
        <p:txBody>
          <a:bodyPr>
            <a:spAutoFit/>
          </a:bodyPr>
          <a:lstStyle/>
          <a:p>
            <a:pPr>
              <a:lnSpc>
                <a:spcPct val="90000"/>
              </a:lnSpc>
            </a:pPr>
            <a:r>
              <a:rPr lang="en-US" altLang="zh-CN" sz="2400" b="1"/>
              <a:t>Ex3: Memory layout of a instruction  located in 1000</a:t>
            </a:r>
          </a:p>
        </p:txBody>
      </p:sp>
      <p:sp>
        <p:nvSpPr>
          <p:cNvPr id="29700" name="Text Box 27"/>
          <p:cNvSpPr txBox="1">
            <a:spLocks noChangeArrowheads="1"/>
          </p:cNvSpPr>
          <p:nvPr/>
        </p:nvSpPr>
        <p:spPr bwMode="auto">
          <a:xfrm>
            <a:off x="1155700" y="3438525"/>
            <a:ext cx="62261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b="1">
              <a:solidFill>
                <a:schemeClr val="accent2"/>
              </a:solidFill>
            </a:endParaRPr>
          </a:p>
        </p:txBody>
      </p:sp>
      <p:sp>
        <p:nvSpPr>
          <p:cNvPr id="473116" name="Text Box 28"/>
          <p:cNvSpPr txBox="1">
            <a:spLocks noChangeArrowheads="1"/>
          </p:cNvSpPr>
          <p:nvPr/>
        </p:nvSpPr>
        <p:spPr bwMode="auto">
          <a:xfrm>
            <a:off x="530225" y="1503363"/>
            <a:ext cx="8343900" cy="1374775"/>
          </a:xfrm>
          <a:prstGeom prst="rect">
            <a:avLst/>
          </a:prstGeom>
          <a:noFill/>
          <a:ln w="12700">
            <a:noFill/>
            <a:miter lim="800000"/>
            <a:headEnd/>
            <a:tailEnd/>
          </a:ln>
        </p:spPr>
        <p:txBody>
          <a:bodyPr lIns="63500" tIns="25400" rIns="63500" bIns="25400">
            <a:spAutoFit/>
          </a:bodyPr>
          <a:lstStyle/>
          <a:p>
            <a:pPr>
              <a:lnSpc>
                <a:spcPct val="125000"/>
              </a:lnSpc>
              <a:spcBef>
                <a:spcPct val="20000"/>
              </a:spcBef>
            </a:pPr>
            <a:r>
              <a:rPr lang="zh-CN" altLang="en-US" sz="2200" b="1">
                <a:solidFill>
                  <a:schemeClr val="accent2"/>
                </a:solidFill>
                <a:ea typeface="黑体" pitchFamily="49" charset="-122"/>
              </a:rPr>
              <a:t>假定小端机器中指令：</a:t>
            </a:r>
            <a:r>
              <a:rPr lang="en-US" altLang="zh-CN" sz="2200" b="1">
                <a:solidFill>
                  <a:schemeClr val="accent2"/>
                </a:solidFill>
                <a:ea typeface="黑体" pitchFamily="49" charset="-122"/>
              </a:rPr>
              <a:t>mov AX, 0x12345(BX)</a:t>
            </a:r>
          </a:p>
          <a:p>
            <a:pPr>
              <a:lnSpc>
                <a:spcPct val="125000"/>
              </a:lnSpc>
              <a:spcBef>
                <a:spcPct val="20000"/>
              </a:spcBef>
            </a:pPr>
            <a:r>
              <a:rPr lang="zh-CN" altLang="en-US" sz="2200" b="1">
                <a:solidFill>
                  <a:srgbClr val="FF0066"/>
                </a:solidFill>
                <a:ea typeface="黑体" pitchFamily="49" charset="-122"/>
              </a:rPr>
              <a:t>其中操作码</a:t>
            </a:r>
            <a:r>
              <a:rPr lang="en-US" altLang="zh-CN" sz="2200" b="1">
                <a:solidFill>
                  <a:srgbClr val="FF0066"/>
                </a:solidFill>
                <a:ea typeface="黑体" pitchFamily="49" charset="-122"/>
              </a:rPr>
              <a:t>mov</a:t>
            </a:r>
            <a:r>
              <a:rPr lang="zh-CN" altLang="en-US" sz="2200" b="1">
                <a:solidFill>
                  <a:srgbClr val="FF0066"/>
                </a:solidFill>
                <a:ea typeface="黑体" pitchFamily="49" charset="-122"/>
              </a:rPr>
              <a:t>为</a:t>
            </a:r>
            <a:r>
              <a:rPr lang="en-US" altLang="zh-CN" sz="2200" b="1">
                <a:solidFill>
                  <a:srgbClr val="FF0066"/>
                </a:solidFill>
                <a:ea typeface="黑体" pitchFamily="49" charset="-122"/>
              </a:rPr>
              <a:t>40H</a:t>
            </a:r>
            <a:r>
              <a:rPr lang="zh-CN" altLang="en-US" sz="2200" b="1">
                <a:solidFill>
                  <a:srgbClr val="FF0066"/>
                </a:solidFill>
                <a:ea typeface="黑体" pitchFamily="49" charset="-122"/>
              </a:rPr>
              <a:t>，寄存器</a:t>
            </a:r>
            <a:r>
              <a:rPr lang="en-US" altLang="zh-CN" sz="2200" b="1">
                <a:solidFill>
                  <a:srgbClr val="FF0066"/>
                </a:solidFill>
                <a:ea typeface="黑体" pitchFamily="49" charset="-122"/>
              </a:rPr>
              <a:t>AX</a:t>
            </a:r>
            <a:r>
              <a:rPr lang="zh-CN" altLang="en-US" sz="2200" b="1">
                <a:solidFill>
                  <a:srgbClr val="FF0066"/>
                </a:solidFill>
                <a:ea typeface="黑体" pitchFamily="49" charset="-122"/>
              </a:rPr>
              <a:t>和</a:t>
            </a:r>
            <a:r>
              <a:rPr lang="en-US" altLang="zh-CN" sz="2200" b="1">
                <a:solidFill>
                  <a:srgbClr val="FF0066"/>
                </a:solidFill>
                <a:ea typeface="黑体" pitchFamily="49" charset="-122"/>
              </a:rPr>
              <a:t>BX</a:t>
            </a:r>
            <a:r>
              <a:rPr lang="zh-CN" altLang="en-US" sz="2200" b="1">
                <a:solidFill>
                  <a:srgbClr val="FF0066"/>
                </a:solidFill>
                <a:ea typeface="黑体" pitchFamily="49" charset="-122"/>
              </a:rPr>
              <a:t>的编号分别为</a:t>
            </a:r>
            <a:r>
              <a:rPr lang="en-US" altLang="zh-CN" sz="2200" b="1">
                <a:solidFill>
                  <a:srgbClr val="FF0066"/>
                </a:solidFill>
                <a:ea typeface="黑体" pitchFamily="49" charset="-122"/>
              </a:rPr>
              <a:t>0001B</a:t>
            </a:r>
            <a:r>
              <a:rPr lang="zh-CN" altLang="en-US" sz="2200" b="1">
                <a:solidFill>
                  <a:srgbClr val="FF0066"/>
                </a:solidFill>
                <a:ea typeface="黑体" pitchFamily="49" charset="-122"/>
              </a:rPr>
              <a:t>和</a:t>
            </a:r>
            <a:r>
              <a:rPr lang="en-US" altLang="zh-CN" sz="2200" b="1">
                <a:solidFill>
                  <a:srgbClr val="FF0066"/>
                </a:solidFill>
                <a:ea typeface="黑体" pitchFamily="49" charset="-122"/>
              </a:rPr>
              <a:t>0010B</a:t>
            </a:r>
            <a:r>
              <a:rPr lang="zh-CN" altLang="en-US" sz="2200" b="1">
                <a:solidFill>
                  <a:srgbClr val="FF0066"/>
                </a:solidFill>
                <a:ea typeface="黑体" pitchFamily="49" charset="-122"/>
              </a:rPr>
              <a:t>，立即数占</a:t>
            </a:r>
            <a:r>
              <a:rPr lang="en-US" altLang="zh-CN" sz="2200" b="1">
                <a:solidFill>
                  <a:srgbClr val="FF0066"/>
                </a:solidFill>
                <a:ea typeface="黑体" pitchFamily="49" charset="-122"/>
              </a:rPr>
              <a:t>32</a:t>
            </a:r>
            <a:r>
              <a:rPr lang="zh-CN" altLang="en-US" sz="2200" b="1">
                <a:solidFill>
                  <a:srgbClr val="FF0066"/>
                </a:solidFill>
                <a:ea typeface="黑体" pitchFamily="49" charset="-122"/>
              </a:rPr>
              <a:t>位，则存放顺序为：</a:t>
            </a:r>
            <a:r>
              <a:rPr lang="zh-CN" altLang="en-US" sz="2200" b="1">
                <a:solidFill>
                  <a:schemeClr val="accent2"/>
                </a:solidFill>
                <a:ea typeface="黑体" pitchFamily="49" charset="-122"/>
              </a:rPr>
              <a:t> </a:t>
            </a:r>
          </a:p>
        </p:txBody>
      </p:sp>
      <p:sp>
        <p:nvSpPr>
          <p:cNvPr id="473127" name="Text Box 39"/>
          <p:cNvSpPr txBox="1">
            <a:spLocks noChangeArrowheads="1"/>
          </p:cNvSpPr>
          <p:nvPr/>
        </p:nvSpPr>
        <p:spPr bwMode="auto">
          <a:xfrm>
            <a:off x="379413" y="4054475"/>
            <a:ext cx="4919662"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solidFill>
                  <a:srgbClr val="CC0000"/>
                </a:solidFill>
                <a:ea typeface="黑体" pitchFamily="49" charset="-122"/>
              </a:rPr>
              <a:t>若在大端机器上，则存放顺序如何？</a:t>
            </a:r>
          </a:p>
        </p:txBody>
      </p:sp>
      <p:grpSp>
        <p:nvGrpSpPr>
          <p:cNvPr id="2" name="Group 40"/>
          <p:cNvGrpSpPr>
            <a:grpSpLocks/>
          </p:cNvGrpSpPr>
          <p:nvPr/>
        </p:nvGrpSpPr>
        <p:grpSpPr bwMode="auto">
          <a:xfrm>
            <a:off x="946150" y="4621213"/>
            <a:ext cx="3744913" cy="458787"/>
            <a:chOff x="3270" y="2978"/>
            <a:chExt cx="2359" cy="330"/>
          </a:xfrm>
        </p:grpSpPr>
        <p:sp>
          <p:nvSpPr>
            <p:cNvPr id="29723" name="Rectangle 41"/>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24" name="Line 42"/>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5" name="Text Box 43"/>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26" name="Line 44"/>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7" name="Text Box 45"/>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8" name="Text Box 46"/>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9" name="Line 47"/>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30" name="Text Box 48"/>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00 01 23 45</a:t>
              </a:r>
            </a:p>
          </p:txBody>
        </p:sp>
      </p:grpSp>
      <p:grpSp>
        <p:nvGrpSpPr>
          <p:cNvPr id="3" name="Group 49"/>
          <p:cNvGrpSpPr>
            <a:grpSpLocks/>
          </p:cNvGrpSpPr>
          <p:nvPr/>
        </p:nvGrpSpPr>
        <p:grpSpPr bwMode="auto">
          <a:xfrm>
            <a:off x="908050" y="3252788"/>
            <a:ext cx="3744913" cy="458787"/>
            <a:chOff x="3270" y="2978"/>
            <a:chExt cx="2359" cy="330"/>
          </a:xfrm>
        </p:grpSpPr>
        <p:sp>
          <p:nvSpPr>
            <p:cNvPr id="29715" name="Rectangle 50"/>
            <p:cNvSpPr>
              <a:spLocks noChangeArrowheads="1"/>
            </p:cNvSpPr>
            <p:nvPr/>
          </p:nvSpPr>
          <p:spPr bwMode="auto">
            <a:xfrm>
              <a:off x="3270" y="2986"/>
              <a:ext cx="2359" cy="274"/>
            </a:xfrm>
            <a:prstGeom prst="rect">
              <a:avLst/>
            </a:prstGeom>
            <a:noFill/>
            <a:ln w="12700">
              <a:solidFill>
                <a:srgbClr val="0033CC"/>
              </a:solidFill>
              <a:miter lim="800000"/>
              <a:headEnd/>
              <a:tailEnd/>
            </a:ln>
          </p:spPr>
          <p:txBody>
            <a:bodyPr lIns="63500" tIns="25400" rIns="63500" bIns="25400" anchor="ctr">
              <a:spAutoFit/>
            </a:bodyPr>
            <a:lstStyle/>
            <a:p>
              <a:endParaRPr lang="zh-CN" altLang="en-US" sz="1600" b="1">
                <a:latin typeface="Times New Roman" pitchFamily="18" charset="0"/>
              </a:endParaRPr>
            </a:p>
          </p:txBody>
        </p:sp>
        <p:sp>
          <p:nvSpPr>
            <p:cNvPr id="29716" name="Line 51"/>
            <p:cNvSpPr>
              <a:spLocks noChangeShapeType="1"/>
            </p:cNvSpPr>
            <p:nvPr/>
          </p:nvSpPr>
          <p:spPr bwMode="auto">
            <a:xfrm>
              <a:off x="3808" y="297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7" name="Text Box 52"/>
            <p:cNvSpPr txBox="1">
              <a:spLocks noChangeArrowheads="1"/>
            </p:cNvSpPr>
            <p:nvPr/>
          </p:nvSpPr>
          <p:spPr bwMode="auto">
            <a:xfrm>
              <a:off x="3325" y="3021"/>
              <a:ext cx="42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40</a:t>
              </a:r>
            </a:p>
          </p:txBody>
        </p:sp>
        <p:sp>
          <p:nvSpPr>
            <p:cNvPr id="29718" name="Line 53"/>
            <p:cNvSpPr>
              <a:spLocks noChangeShapeType="1"/>
            </p:cNvSpPr>
            <p:nvPr/>
          </p:nvSpPr>
          <p:spPr bwMode="auto">
            <a:xfrm>
              <a:off x="4070" y="2988"/>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19" name="Text Box 54"/>
            <p:cNvSpPr txBox="1">
              <a:spLocks noChangeArrowheads="1"/>
            </p:cNvSpPr>
            <p:nvPr/>
          </p:nvSpPr>
          <p:spPr bwMode="auto">
            <a:xfrm>
              <a:off x="3821" y="3023"/>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1</a:t>
              </a:r>
            </a:p>
          </p:txBody>
        </p:sp>
        <p:sp>
          <p:nvSpPr>
            <p:cNvPr id="29720" name="Text Box 55"/>
            <p:cNvSpPr txBox="1">
              <a:spLocks noChangeArrowheads="1"/>
            </p:cNvSpPr>
            <p:nvPr/>
          </p:nvSpPr>
          <p:spPr bwMode="auto">
            <a:xfrm>
              <a:off x="4105" y="3031"/>
              <a:ext cx="329" cy="277"/>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2</a:t>
              </a:r>
            </a:p>
          </p:txBody>
        </p:sp>
        <p:sp>
          <p:nvSpPr>
            <p:cNvPr id="29721" name="Line 56"/>
            <p:cNvSpPr>
              <a:spLocks noChangeShapeType="1"/>
            </p:cNvSpPr>
            <p:nvPr/>
          </p:nvSpPr>
          <p:spPr bwMode="auto">
            <a:xfrm>
              <a:off x="4359" y="2989"/>
              <a:ext cx="0" cy="283"/>
            </a:xfrm>
            <a:prstGeom prst="line">
              <a:avLst/>
            </a:prstGeom>
            <a:noFill/>
            <a:ln w="12700">
              <a:solidFill>
                <a:srgbClr val="0033CC"/>
              </a:solidFill>
              <a:round/>
              <a:headEnd/>
              <a:tailEnd/>
            </a:ln>
          </p:spPr>
          <p:txBody>
            <a:bodyPr wrap="none" lIns="63500" tIns="25400" rIns="63500" bIns="25400">
              <a:spAutoFit/>
            </a:bodyPr>
            <a:lstStyle/>
            <a:p>
              <a:endParaRPr lang="zh-CN" altLang="en-US"/>
            </a:p>
          </p:txBody>
        </p:sp>
        <p:sp>
          <p:nvSpPr>
            <p:cNvPr id="29722" name="Text Box 57"/>
            <p:cNvSpPr txBox="1">
              <a:spLocks noChangeArrowheads="1"/>
            </p:cNvSpPr>
            <p:nvPr/>
          </p:nvSpPr>
          <p:spPr bwMode="auto">
            <a:xfrm>
              <a:off x="4466" y="3029"/>
              <a:ext cx="1061" cy="278"/>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45 23 01 00</a:t>
              </a:r>
            </a:p>
          </p:txBody>
        </p:sp>
      </p:grpSp>
      <p:grpSp>
        <p:nvGrpSpPr>
          <p:cNvPr id="4" name="Group 58"/>
          <p:cNvGrpSpPr>
            <a:grpSpLocks/>
          </p:cNvGrpSpPr>
          <p:nvPr/>
        </p:nvGrpSpPr>
        <p:grpSpPr bwMode="auto">
          <a:xfrm>
            <a:off x="4718050" y="3136900"/>
            <a:ext cx="1184275" cy="1901825"/>
            <a:chOff x="2947" y="3206"/>
            <a:chExt cx="746" cy="1198"/>
          </a:xfrm>
        </p:grpSpPr>
        <p:sp>
          <p:nvSpPr>
            <p:cNvPr id="29713" name="Rectangle 59"/>
            <p:cNvSpPr>
              <a:spLocks noChangeArrowheads="1"/>
            </p:cNvSpPr>
            <p:nvPr/>
          </p:nvSpPr>
          <p:spPr bwMode="auto">
            <a:xfrm>
              <a:off x="3381" y="3206"/>
              <a:ext cx="312" cy="1198"/>
            </a:xfrm>
            <a:prstGeom prst="rect">
              <a:avLst/>
            </a:prstGeom>
            <a:noFill/>
            <a:ln w="12700">
              <a:noFill/>
              <a:miter lim="800000"/>
              <a:headEnd/>
              <a:tailEnd/>
            </a:ln>
          </p:spPr>
          <p:txBody>
            <a:bodyPr wrap="none">
              <a:spAutoFit/>
            </a:bodyPr>
            <a:lstStyle/>
            <a:p>
              <a:pPr>
                <a:lnSpc>
                  <a:spcPct val="90000"/>
                </a:lnSpc>
              </a:pPr>
              <a:r>
                <a:rPr lang="en-US" altLang="zh-CN" sz="2200" b="1"/>
                <a:t>00</a:t>
              </a:r>
            </a:p>
            <a:p>
              <a:pPr>
                <a:lnSpc>
                  <a:spcPct val="90000"/>
                </a:lnSpc>
              </a:pPr>
              <a:r>
                <a:rPr lang="en-US" altLang="zh-CN" sz="2200" b="1"/>
                <a:t>01</a:t>
              </a:r>
            </a:p>
            <a:p>
              <a:pPr>
                <a:lnSpc>
                  <a:spcPct val="90000"/>
                </a:lnSpc>
              </a:pPr>
              <a:r>
                <a:rPr lang="en-US" altLang="zh-CN" sz="2200" b="1"/>
                <a:t>23</a:t>
              </a:r>
            </a:p>
            <a:p>
              <a:pPr>
                <a:lnSpc>
                  <a:spcPct val="90000"/>
                </a:lnSpc>
              </a:pPr>
              <a:r>
                <a:rPr lang="en-US" altLang="zh-CN" sz="2200" b="1"/>
                <a:t>45</a:t>
              </a:r>
            </a:p>
            <a:p>
              <a:pPr>
                <a:lnSpc>
                  <a:spcPct val="90000"/>
                </a:lnSpc>
              </a:pPr>
              <a:r>
                <a:rPr lang="en-US" altLang="zh-CN" sz="2200" b="1"/>
                <a:t>12</a:t>
              </a:r>
            </a:p>
            <a:p>
              <a:pPr>
                <a:lnSpc>
                  <a:spcPct val="90000"/>
                </a:lnSpc>
              </a:pPr>
              <a:r>
                <a:rPr lang="en-US" altLang="zh-CN" sz="2200" b="1"/>
                <a:t>40</a:t>
              </a:r>
            </a:p>
          </p:txBody>
        </p:sp>
        <p:sp>
          <p:nvSpPr>
            <p:cNvPr id="29714"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p:spPr>
          <p:txBody>
            <a:bodyPr/>
            <a:lstStyle/>
            <a:p>
              <a:endParaRPr lang="zh-CN" altLang="en-US"/>
            </a:p>
          </p:txBody>
        </p:sp>
      </p:grpSp>
      <p:grpSp>
        <p:nvGrpSpPr>
          <p:cNvPr id="5" name="Group 61"/>
          <p:cNvGrpSpPr>
            <a:grpSpLocks/>
          </p:cNvGrpSpPr>
          <p:nvPr/>
        </p:nvGrpSpPr>
        <p:grpSpPr bwMode="auto">
          <a:xfrm>
            <a:off x="4781550" y="3135313"/>
            <a:ext cx="2452688" cy="1901825"/>
            <a:chOff x="2907" y="3211"/>
            <a:chExt cx="1545" cy="1198"/>
          </a:xfrm>
        </p:grpSpPr>
        <p:sp>
          <p:nvSpPr>
            <p:cNvPr id="29711" name="Rectangle 62"/>
            <p:cNvSpPr>
              <a:spLocks noChangeArrowheads="1"/>
            </p:cNvSpPr>
            <p:nvPr/>
          </p:nvSpPr>
          <p:spPr bwMode="auto">
            <a:xfrm>
              <a:off x="4140" y="3211"/>
              <a:ext cx="312" cy="1198"/>
            </a:xfrm>
            <a:prstGeom prst="rect">
              <a:avLst/>
            </a:prstGeom>
            <a:noFill/>
            <a:ln w="12700">
              <a:noFill/>
              <a:miter lim="800000"/>
              <a:headEnd/>
              <a:tailEnd/>
            </a:ln>
          </p:spPr>
          <p:txBody>
            <a:bodyPr wrap="none">
              <a:spAutoFit/>
            </a:bodyPr>
            <a:lstStyle/>
            <a:p>
              <a:pPr>
                <a:lnSpc>
                  <a:spcPct val="90000"/>
                </a:lnSpc>
              </a:pPr>
              <a:r>
                <a:rPr lang="en-US" altLang="zh-CN" sz="2200" b="1"/>
                <a:t>45</a:t>
              </a:r>
            </a:p>
            <a:p>
              <a:pPr>
                <a:lnSpc>
                  <a:spcPct val="90000"/>
                </a:lnSpc>
              </a:pPr>
              <a:r>
                <a:rPr lang="en-US" altLang="zh-CN" sz="2200" b="1"/>
                <a:t>23</a:t>
              </a:r>
            </a:p>
            <a:p>
              <a:pPr>
                <a:lnSpc>
                  <a:spcPct val="90000"/>
                </a:lnSpc>
              </a:pPr>
              <a:r>
                <a:rPr lang="en-US" altLang="zh-CN" sz="2200" b="1"/>
                <a:t>01</a:t>
              </a:r>
            </a:p>
            <a:p>
              <a:pPr>
                <a:lnSpc>
                  <a:spcPct val="90000"/>
                </a:lnSpc>
              </a:pPr>
              <a:r>
                <a:rPr lang="en-US" altLang="zh-CN" sz="2200" b="1"/>
                <a:t>00</a:t>
              </a:r>
            </a:p>
            <a:p>
              <a:pPr>
                <a:lnSpc>
                  <a:spcPct val="90000"/>
                </a:lnSpc>
              </a:pPr>
              <a:r>
                <a:rPr lang="en-US" altLang="zh-CN" sz="2200" b="1"/>
                <a:t>12</a:t>
              </a:r>
            </a:p>
            <a:p>
              <a:pPr>
                <a:lnSpc>
                  <a:spcPct val="90000"/>
                </a:lnSpc>
              </a:pPr>
              <a:r>
                <a:rPr lang="en-US" altLang="zh-CN" sz="2200" b="1"/>
                <a:t>40</a:t>
              </a:r>
            </a:p>
          </p:txBody>
        </p:sp>
        <p:sp>
          <p:nvSpPr>
            <p:cNvPr id="29712"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p:spPr>
          <p:txBody>
            <a:bodyPr/>
            <a:lstStyle/>
            <a:p>
              <a:endParaRPr lang="zh-CN" altLang="en-US"/>
            </a:p>
          </p:txBody>
        </p:sp>
      </p:grpSp>
      <p:grpSp>
        <p:nvGrpSpPr>
          <p:cNvPr id="6" name="Group 65"/>
          <p:cNvGrpSpPr>
            <a:grpSpLocks/>
          </p:cNvGrpSpPr>
          <p:nvPr/>
        </p:nvGrpSpPr>
        <p:grpSpPr bwMode="auto">
          <a:xfrm>
            <a:off x="5922963" y="3127375"/>
            <a:ext cx="901700" cy="2344738"/>
            <a:chOff x="3731" y="2409"/>
            <a:chExt cx="521" cy="1477"/>
          </a:xfrm>
        </p:grpSpPr>
        <p:sp>
          <p:nvSpPr>
            <p:cNvPr id="29709" name="Rectangle 38"/>
            <p:cNvSpPr>
              <a:spLocks noChangeArrowheads="1"/>
            </p:cNvSpPr>
            <p:nvPr/>
          </p:nvSpPr>
          <p:spPr bwMode="auto">
            <a:xfrm>
              <a:off x="3731" y="2409"/>
              <a:ext cx="466" cy="1198"/>
            </a:xfrm>
            <a:prstGeom prst="rect">
              <a:avLst/>
            </a:prstGeom>
            <a:noFill/>
            <a:ln w="12700">
              <a:noFill/>
              <a:miter lim="800000"/>
              <a:headEnd/>
              <a:tailEnd/>
            </a:ln>
          </p:spPr>
          <p:txBody>
            <a:bodyPr wrap="none">
              <a:spAutoFit/>
            </a:bodyPr>
            <a:lstStyle/>
            <a:p>
              <a:pPr>
                <a:lnSpc>
                  <a:spcPct val="90000"/>
                </a:lnSpc>
              </a:pPr>
              <a:r>
                <a:rPr lang="en-US" altLang="zh-CN" sz="2200" b="1">
                  <a:solidFill>
                    <a:schemeClr val="accent2"/>
                  </a:solidFill>
                </a:rPr>
                <a:t>1005</a:t>
              </a:r>
            </a:p>
            <a:p>
              <a:pPr>
                <a:lnSpc>
                  <a:spcPct val="90000"/>
                </a:lnSpc>
              </a:pPr>
              <a:r>
                <a:rPr lang="en-US" altLang="zh-CN" sz="2200" b="1">
                  <a:solidFill>
                    <a:schemeClr val="accent2"/>
                  </a:solidFill>
                </a:rPr>
                <a:t>1004</a:t>
              </a:r>
            </a:p>
            <a:p>
              <a:pPr>
                <a:lnSpc>
                  <a:spcPct val="90000"/>
                </a:lnSpc>
              </a:pPr>
              <a:r>
                <a:rPr lang="en-US" altLang="zh-CN" sz="2200" b="1">
                  <a:solidFill>
                    <a:schemeClr val="accent2"/>
                  </a:solidFill>
                </a:rPr>
                <a:t>1003</a:t>
              </a:r>
            </a:p>
            <a:p>
              <a:pPr>
                <a:lnSpc>
                  <a:spcPct val="90000"/>
                </a:lnSpc>
              </a:pPr>
              <a:r>
                <a:rPr lang="zh-CN" altLang="en-US" sz="2200" b="1">
                  <a:solidFill>
                    <a:schemeClr val="accent2"/>
                  </a:solidFill>
                </a:rPr>
                <a:t>100</a:t>
              </a:r>
              <a:r>
                <a:rPr lang="en-US" altLang="zh-CN" sz="2200" b="1">
                  <a:solidFill>
                    <a:schemeClr val="accent2"/>
                  </a:solidFill>
                </a:rPr>
                <a:t>2</a:t>
              </a:r>
            </a:p>
            <a:p>
              <a:pPr>
                <a:lnSpc>
                  <a:spcPct val="90000"/>
                </a:lnSpc>
              </a:pPr>
              <a:r>
                <a:rPr lang="en-US" altLang="zh-CN" sz="2200" b="1">
                  <a:solidFill>
                    <a:schemeClr val="accent2"/>
                  </a:solidFill>
                </a:rPr>
                <a:t>1001</a:t>
              </a:r>
            </a:p>
            <a:p>
              <a:pPr>
                <a:lnSpc>
                  <a:spcPct val="90000"/>
                </a:lnSpc>
              </a:pPr>
              <a:r>
                <a:rPr lang="en-US" altLang="zh-CN" sz="2200" b="1">
                  <a:solidFill>
                    <a:schemeClr val="accent2"/>
                  </a:solidFill>
                </a:rPr>
                <a:t>1000</a:t>
              </a:r>
            </a:p>
          </p:txBody>
        </p:sp>
        <p:sp>
          <p:nvSpPr>
            <p:cNvPr id="29710" name="Text Box 64"/>
            <p:cNvSpPr txBox="1">
              <a:spLocks noChangeArrowheads="1"/>
            </p:cNvSpPr>
            <p:nvPr/>
          </p:nvSpPr>
          <p:spPr bwMode="auto">
            <a:xfrm>
              <a:off x="3783" y="3617"/>
              <a:ext cx="469" cy="269"/>
            </a:xfrm>
            <a:prstGeom prst="rect">
              <a:avLst/>
            </a:prstGeom>
            <a:noFill/>
            <a:ln w="12700">
              <a:noFill/>
              <a:miter lim="800000"/>
              <a:headEnd/>
              <a:tailEnd/>
            </a:ln>
          </p:spPr>
          <p:txBody>
            <a:bodyPr>
              <a:spAutoFit/>
            </a:bodyPr>
            <a:lstStyle/>
            <a:p>
              <a:pPr>
                <a:spcBef>
                  <a:spcPct val="50000"/>
                </a:spcBef>
              </a:pPr>
              <a:r>
                <a:rPr lang="zh-CN" altLang="en-US" sz="2200" b="1">
                  <a:latin typeface="Times New Roman" pitchFamily="18" charset="0"/>
                </a:rPr>
                <a:t>地址</a:t>
              </a:r>
            </a:p>
          </p:txBody>
        </p:sp>
      </p:grpSp>
      <p:sp>
        <p:nvSpPr>
          <p:cNvPr id="43" name="TextBox 42"/>
          <p:cNvSpPr txBox="1">
            <a:spLocks noChangeArrowheads="1"/>
          </p:cNvSpPr>
          <p:nvPr/>
        </p:nvSpPr>
        <p:spPr bwMode="auto">
          <a:xfrm>
            <a:off x="231775" y="5457825"/>
            <a:ext cx="5429250" cy="461963"/>
          </a:xfrm>
          <a:prstGeom prst="rect">
            <a:avLst/>
          </a:prstGeom>
          <a:noFill/>
          <a:ln w="9525">
            <a:noFill/>
            <a:miter lim="800000"/>
            <a:headEnd/>
            <a:tailEnd/>
          </a:ln>
        </p:spPr>
        <p:txBody>
          <a:bodyPr>
            <a:spAutoFit/>
          </a:bodyPr>
          <a:lstStyle/>
          <a:p>
            <a:r>
              <a:rPr lang="zh-CN" altLang="en-US" sz="2400" b="1">
                <a:latin typeface="黑体" pitchFamily="49" charset="-122"/>
                <a:ea typeface="黑体" pitchFamily="49" charset="-122"/>
              </a:rPr>
              <a:t>只需要考虑指令中立即数的顺序！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2" dur="500"/>
                                        <p:tgtEl>
                                          <p:spTgt spid="47311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17" dur="500"/>
                                        <p:tgtEl>
                                          <p:spTgt spid="47311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3127"/>
                                        </p:tgtEl>
                                        <p:attrNameLst>
                                          <p:attrName>style.visibility</p:attrName>
                                        </p:attrNameLst>
                                      </p:cBhvr>
                                      <p:to>
                                        <p:strVal val="visible"/>
                                      </p:to>
                                    </p:set>
                                    <p:animEffect transition="in" filter="blinds(horizontal)">
                                      <p:cBhvr>
                                        <p:cTn id="37" dur="500"/>
                                        <p:tgtEl>
                                          <p:spTgt spid="473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blinds(horizontal)">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11200" y="114300"/>
            <a:ext cx="7858125" cy="538163"/>
          </a:xfrm>
          <a:noFill/>
        </p:spPr>
        <p:txBody>
          <a:bodyPr lIns="63500" tIns="25400" rIns="63500" bIns="25400" anchor="t">
            <a:spAutoFit/>
          </a:bodyPr>
          <a:lstStyle/>
          <a:p>
            <a:r>
              <a:rPr lang="en-US" altLang="zh-CN" sz="3200" smtClean="0">
                <a:ea typeface="宋体" pitchFamily="2" charset="-122"/>
              </a:rPr>
              <a:t>Byte Swap Problem</a:t>
            </a:r>
            <a:r>
              <a:rPr lang="zh-CN" altLang="en-US" sz="3200" smtClean="0">
                <a:ea typeface="宋体" pitchFamily="2" charset="-122"/>
              </a:rPr>
              <a:t>（字节交换问题）</a:t>
            </a:r>
          </a:p>
        </p:txBody>
      </p:sp>
      <p:sp>
        <p:nvSpPr>
          <p:cNvPr id="30723" name="Rectangle 3"/>
          <p:cNvSpPr>
            <a:spLocks noChangeArrowheads="1"/>
          </p:cNvSpPr>
          <p:nvPr/>
        </p:nvSpPr>
        <p:spPr bwMode="auto">
          <a:xfrm>
            <a:off x="1606550" y="808038"/>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24" name="Line 4"/>
          <p:cNvSpPr>
            <a:spLocks noChangeShapeType="1"/>
          </p:cNvSpPr>
          <p:nvPr/>
        </p:nvSpPr>
        <p:spPr bwMode="auto">
          <a:xfrm>
            <a:off x="1606550" y="1563688"/>
            <a:ext cx="520700" cy="0"/>
          </a:xfrm>
          <a:prstGeom prst="line">
            <a:avLst/>
          </a:prstGeom>
          <a:noFill/>
          <a:ln w="12700">
            <a:solidFill>
              <a:schemeClr val="tx1"/>
            </a:solidFill>
            <a:round/>
            <a:headEnd/>
            <a:tailEnd/>
          </a:ln>
        </p:spPr>
        <p:txBody>
          <a:bodyPr wrap="none" anchor="ctr"/>
          <a:lstStyle/>
          <a:p>
            <a:endParaRPr lang="zh-CN" altLang="en-US"/>
          </a:p>
        </p:txBody>
      </p:sp>
      <p:sp>
        <p:nvSpPr>
          <p:cNvPr id="30725" name="Line 5"/>
          <p:cNvSpPr>
            <a:spLocks noChangeShapeType="1"/>
          </p:cNvSpPr>
          <p:nvPr/>
        </p:nvSpPr>
        <p:spPr bwMode="auto">
          <a:xfrm>
            <a:off x="1606550" y="1182688"/>
            <a:ext cx="520700" cy="0"/>
          </a:xfrm>
          <a:prstGeom prst="line">
            <a:avLst/>
          </a:prstGeom>
          <a:noFill/>
          <a:ln w="12700">
            <a:solidFill>
              <a:schemeClr val="tx1"/>
            </a:solidFill>
            <a:round/>
            <a:headEnd/>
            <a:tailEnd/>
          </a:ln>
        </p:spPr>
        <p:txBody>
          <a:bodyPr wrap="none" anchor="ctr"/>
          <a:lstStyle/>
          <a:p>
            <a:endParaRPr lang="zh-CN" altLang="en-US"/>
          </a:p>
        </p:txBody>
      </p:sp>
      <p:sp>
        <p:nvSpPr>
          <p:cNvPr id="30726" name="Line 6"/>
          <p:cNvSpPr>
            <a:spLocks noChangeShapeType="1"/>
          </p:cNvSpPr>
          <p:nvPr/>
        </p:nvSpPr>
        <p:spPr bwMode="auto">
          <a:xfrm>
            <a:off x="1606550" y="1944688"/>
            <a:ext cx="520700" cy="0"/>
          </a:xfrm>
          <a:prstGeom prst="line">
            <a:avLst/>
          </a:prstGeom>
          <a:noFill/>
          <a:ln w="12700">
            <a:solidFill>
              <a:schemeClr val="tx1"/>
            </a:solidFill>
            <a:round/>
            <a:headEnd/>
            <a:tailEnd/>
          </a:ln>
        </p:spPr>
        <p:txBody>
          <a:bodyPr wrap="none" anchor="ctr"/>
          <a:lstStyle/>
          <a:p>
            <a:endParaRPr lang="zh-CN" altLang="en-US"/>
          </a:p>
        </p:txBody>
      </p:sp>
      <p:sp>
        <p:nvSpPr>
          <p:cNvPr id="30727" name="Rectangle 7"/>
          <p:cNvSpPr>
            <a:spLocks noChangeArrowheads="1"/>
          </p:cNvSpPr>
          <p:nvPr/>
        </p:nvSpPr>
        <p:spPr bwMode="auto">
          <a:xfrm>
            <a:off x="1676400" y="8651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28" name="Rectangle 8"/>
          <p:cNvSpPr>
            <a:spLocks noChangeArrowheads="1"/>
          </p:cNvSpPr>
          <p:nvPr/>
        </p:nvSpPr>
        <p:spPr bwMode="auto">
          <a:xfrm>
            <a:off x="1676400" y="1233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29" name="Rectangle 9"/>
          <p:cNvSpPr>
            <a:spLocks noChangeArrowheads="1"/>
          </p:cNvSpPr>
          <p:nvPr/>
        </p:nvSpPr>
        <p:spPr bwMode="auto">
          <a:xfrm>
            <a:off x="1676400" y="16144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30" name="Rectangle 10"/>
          <p:cNvSpPr>
            <a:spLocks noChangeArrowheads="1"/>
          </p:cNvSpPr>
          <p:nvPr/>
        </p:nvSpPr>
        <p:spPr bwMode="auto">
          <a:xfrm>
            <a:off x="1676400" y="2046288"/>
            <a:ext cx="438150" cy="3349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31" name="Rectangle 11"/>
          <p:cNvSpPr>
            <a:spLocks noChangeArrowheads="1"/>
          </p:cNvSpPr>
          <p:nvPr/>
        </p:nvSpPr>
        <p:spPr bwMode="auto">
          <a:xfrm>
            <a:off x="2311400" y="20589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0</a:t>
            </a:r>
          </a:p>
        </p:txBody>
      </p:sp>
      <p:sp>
        <p:nvSpPr>
          <p:cNvPr id="30732" name="Rectangle 12"/>
          <p:cNvSpPr>
            <a:spLocks noChangeArrowheads="1"/>
          </p:cNvSpPr>
          <p:nvPr/>
        </p:nvSpPr>
        <p:spPr bwMode="auto">
          <a:xfrm>
            <a:off x="2298700" y="1639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1</a:t>
            </a:r>
          </a:p>
        </p:txBody>
      </p:sp>
      <p:sp>
        <p:nvSpPr>
          <p:cNvPr id="30733" name="Rectangle 13"/>
          <p:cNvSpPr>
            <a:spLocks noChangeArrowheads="1"/>
          </p:cNvSpPr>
          <p:nvPr/>
        </p:nvSpPr>
        <p:spPr bwMode="auto">
          <a:xfrm>
            <a:off x="2298700" y="1258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2</a:t>
            </a:r>
          </a:p>
        </p:txBody>
      </p:sp>
      <p:sp>
        <p:nvSpPr>
          <p:cNvPr id="30734" name="Rectangle 14"/>
          <p:cNvSpPr>
            <a:spLocks noChangeArrowheads="1"/>
          </p:cNvSpPr>
          <p:nvPr/>
        </p:nvSpPr>
        <p:spPr bwMode="auto">
          <a:xfrm>
            <a:off x="2298700" y="877888"/>
            <a:ext cx="254000" cy="284162"/>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b="1"/>
              <a:t>3</a:t>
            </a:r>
          </a:p>
        </p:txBody>
      </p:sp>
      <p:sp>
        <p:nvSpPr>
          <p:cNvPr id="30735" name="Rectangle 15"/>
          <p:cNvSpPr>
            <a:spLocks noChangeArrowheads="1"/>
          </p:cNvSpPr>
          <p:nvPr/>
        </p:nvSpPr>
        <p:spPr bwMode="auto">
          <a:xfrm>
            <a:off x="3263900" y="1639888"/>
            <a:ext cx="1397000" cy="827087"/>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000" b="1"/>
              <a:t>increasing</a:t>
            </a:r>
          </a:p>
          <a:p>
            <a:pPr>
              <a:lnSpc>
                <a:spcPct val="85000"/>
              </a:lnSpc>
            </a:pPr>
            <a:r>
              <a:rPr lang="en-US" altLang="zh-CN" sz="2000" b="1"/>
              <a:t>byte</a:t>
            </a:r>
          </a:p>
          <a:p>
            <a:pPr>
              <a:lnSpc>
                <a:spcPct val="85000"/>
              </a:lnSpc>
            </a:pPr>
            <a:r>
              <a:rPr lang="en-US" altLang="zh-CN" sz="2000" b="1"/>
              <a:t>address</a:t>
            </a:r>
          </a:p>
        </p:txBody>
      </p:sp>
      <p:sp>
        <p:nvSpPr>
          <p:cNvPr id="30736" name="Line 16"/>
          <p:cNvSpPr>
            <a:spLocks noChangeShapeType="1"/>
          </p:cNvSpPr>
          <p:nvPr/>
        </p:nvSpPr>
        <p:spPr bwMode="auto">
          <a:xfrm flipV="1">
            <a:off x="3771900" y="1074738"/>
            <a:ext cx="0" cy="5461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30737" name="Rectangle 17"/>
          <p:cNvSpPr>
            <a:spLocks noChangeArrowheads="1"/>
          </p:cNvSpPr>
          <p:nvPr/>
        </p:nvSpPr>
        <p:spPr bwMode="auto">
          <a:xfrm>
            <a:off x="1168400" y="2605088"/>
            <a:ext cx="13208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Big Endian</a:t>
            </a:r>
          </a:p>
        </p:txBody>
      </p:sp>
      <p:sp>
        <p:nvSpPr>
          <p:cNvPr id="30738" name="Rectangle 18"/>
          <p:cNvSpPr>
            <a:spLocks noChangeArrowheads="1"/>
          </p:cNvSpPr>
          <p:nvPr/>
        </p:nvSpPr>
        <p:spPr bwMode="auto">
          <a:xfrm>
            <a:off x="5353050" y="815975"/>
            <a:ext cx="520700" cy="1587500"/>
          </a:xfrm>
          <a:prstGeom prst="rect">
            <a:avLst/>
          </a:prstGeom>
          <a:noFill/>
          <a:ln w="127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0739" name="Line 19"/>
          <p:cNvSpPr>
            <a:spLocks noChangeShapeType="1"/>
          </p:cNvSpPr>
          <p:nvPr/>
        </p:nvSpPr>
        <p:spPr bwMode="auto">
          <a:xfrm>
            <a:off x="5353050" y="1616075"/>
            <a:ext cx="520700" cy="0"/>
          </a:xfrm>
          <a:prstGeom prst="line">
            <a:avLst/>
          </a:prstGeom>
          <a:noFill/>
          <a:ln w="12700">
            <a:solidFill>
              <a:schemeClr val="tx1"/>
            </a:solidFill>
            <a:round/>
            <a:headEnd/>
            <a:tailEnd/>
          </a:ln>
        </p:spPr>
        <p:txBody>
          <a:bodyPr wrap="none" anchor="ctr"/>
          <a:lstStyle/>
          <a:p>
            <a:endParaRPr lang="zh-CN" altLang="en-US"/>
          </a:p>
        </p:txBody>
      </p:sp>
      <p:sp>
        <p:nvSpPr>
          <p:cNvPr id="30740" name="Line 20"/>
          <p:cNvSpPr>
            <a:spLocks noChangeShapeType="1"/>
          </p:cNvSpPr>
          <p:nvPr/>
        </p:nvSpPr>
        <p:spPr bwMode="auto">
          <a:xfrm>
            <a:off x="5353050" y="1235075"/>
            <a:ext cx="520700" cy="0"/>
          </a:xfrm>
          <a:prstGeom prst="line">
            <a:avLst/>
          </a:prstGeom>
          <a:noFill/>
          <a:ln w="12700">
            <a:solidFill>
              <a:schemeClr val="tx1"/>
            </a:solidFill>
            <a:round/>
            <a:headEnd/>
            <a:tailEnd/>
          </a:ln>
        </p:spPr>
        <p:txBody>
          <a:bodyPr wrap="none" anchor="ctr"/>
          <a:lstStyle/>
          <a:p>
            <a:endParaRPr lang="zh-CN" altLang="en-US"/>
          </a:p>
        </p:txBody>
      </p:sp>
      <p:sp>
        <p:nvSpPr>
          <p:cNvPr id="30741" name="Line 21"/>
          <p:cNvSpPr>
            <a:spLocks noChangeShapeType="1"/>
          </p:cNvSpPr>
          <p:nvPr/>
        </p:nvSpPr>
        <p:spPr bwMode="auto">
          <a:xfrm>
            <a:off x="5353050" y="1997075"/>
            <a:ext cx="520700" cy="0"/>
          </a:xfrm>
          <a:prstGeom prst="line">
            <a:avLst/>
          </a:prstGeom>
          <a:noFill/>
          <a:ln w="12700">
            <a:solidFill>
              <a:schemeClr val="tx1"/>
            </a:solidFill>
            <a:round/>
            <a:headEnd/>
            <a:tailEnd/>
          </a:ln>
        </p:spPr>
        <p:txBody>
          <a:bodyPr wrap="none" anchor="ctr"/>
          <a:lstStyle/>
          <a:p>
            <a:endParaRPr lang="zh-CN" altLang="en-US"/>
          </a:p>
        </p:txBody>
      </p:sp>
      <p:sp>
        <p:nvSpPr>
          <p:cNvPr id="30742" name="Rectangle 22"/>
          <p:cNvSpPr>
            <a:spLocks noChangeArrowheads="1"/>
          </p:cNvSpPr>
          <p:nvPr/>
        </p:nvSpPr>
        <p:spPr bwMode="auto">
          <a:xfrm>
            <a:off x="5410200" y="9175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12</a:t>
            </a:r>
          </a:p>
        </p:txBody>
      </p:sp>
      <p:sp>
        <p:nvSpPr>
          <p:cNvPr id="30743" name="Rectangle 23"/>
          <p:cNvSpPr>
            <a:spLocks noChangeArrowheads="1"/>
          </p:cNvSpPr>
          <p:nvPr/>
        </p:nvSpPr>
        <p:spPr bwMode="auto">
          <a:xfrm>
            <a:off x="5410200" y="1285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34</a:t>
            </a:r>
          </a:p>
        </p:txBody>
      </p:sp>
      <p:sp>
        <p:nvSpPr>
          <p:cNvPr id="30744" name="Rectangle 24"/>
          <p:cNvSpPr>
            <a:spLocks noChangeArrowheads="1"/>
          </p:cNvSpPr>
          <p:nvPr/>
        </p:nvSpPr>
        <p:spPr bwMode="auto">
          <a:xfrm>
            <a:off x="5410200" y="16668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56</a:t>
            </a:r>
          </a:p>
        </p:txBody>
      </p:sp>
      <p:sp>
        <p:nvSpPr>
          <p:cNvPr id="30745" name="Rectangle 25"/>
          <p:cNvSpPr>
            <a:spLocks noChangeArrowheads="1"/>
          </p:cNvSpPr>
          <p:nvPr/>
        </p:nvSpPr>
        <p:spPr bwMode="auto">
          <a:xfrm>
            <a:off x="5410200" y="2098675"/>
            <a:ext cx="438150" cy="334963"/>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sz="2200" b="1"/>
              <a:t>78</a:t>
            </a:r>
          </a:p>
        </p:txBody>
      </p:sp>
      <p:sp>
        <p:nvSpPr>
          <p:cNvPr id="30746" name="Rectangle 26"/>
          <p:cNvSpPr>
            <a:spLocks noChangeArrowheads="1"/>
          </p:cNvSpPr>
          <p:nvPr/>
        </p:nvSpPr>
        <p:spPr bwMode="auto">
          <a:xfrm>
            <a:off x="6057900" y="21113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0</a:t>
            </a:r>
          </a:p>
        </p:txBody>
      </p:sp>
      <p:sp>
        <p:nvSpPr>
          <p:cNvPr id="30747" name="Rectangle 27"/>
          <p:cNvSpPr>
            <a:spLocks noChangeArrowheads="1"/>
          </p:cNvSpPr>
          <p:nvPr/>
        </p:nvSpPr>
        <p:spPr bwMode="auto">
          <a:xfrm>
            <a:off x="6045200" y="1692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1</a:t>
            </a:r>
          </a:p>
        </p:txBody>
      </p:sp>
      <p:sp>
        <p:nvSpPr>
          <p:cNvPr id="30748" name="Rectangle 28"/>
          <p:cNvSpPr>
            <a:spLocks noChangeArrowheads="1"/>
          </p:cNvSpPr>
          <p:nvPr/>
        </p:nvSpPr>
        <p:spPr bwMode="auto">
          <a:xfrm>
            <a:off x="6045200" y="1311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2</a:t>
            </a:r>
          </a:p>
        </p:txBody>
      </p:sp>
      <p:sp>
        <p:nvSpPr>
          <p:cNvPr id="30749" name="Rectangle 29"/>
          <p:cNvSpPr>
            <a:spLocks noChangeArrowheads="1"/>
          </p:cNvSpPr>
          <p:nvPr/>
        </p:nvSpPr>
        <p:spPr bwMode="auto">
          <a:xfrm>
            <a:off x="6045200" y="930275"/>
            <a:ext cx="282575" cy="334963"/>
          </a:xfrm>
          <a:prstGeom prst="rect">
            <a:avLst/>
          </a:prstGeom>
          <a:noFill/>
          <a:ln w="12700">
            <a:noFill/>
            <a:miter lim="800000"/>
            <a:headEnd/>
            <a:tailEnd/>
          </a:ln>
        </p:spPr>
        <p:txBody>
          <a:bodyPr wrap="none" lIns="63500" tIns="25400" rIns="63500" bIns="25400">
            <a:spAutoFit/>
          </a:bodyPr>
          <a:lstStyle/>
          <a:p>
            <a:pPr>
              <a:lnSpc>
                <a:spcPct val="85000"/>
              </a:lnSpc>
            </a:pPr>
            <a:r>
              <a:rPr lang="zh-CN" altLang="en-US" sz="2200" b="1"/>
              <a:t>3</a:t>
            </a:r>
          </a:p>
        </p:txBody>
      </p:sp>
      <p:sp>
        <p:nvSpPr>
          <p:cNvPr id="30750" name="Rectangle 30"/>
          <p:cNvSpPr>
            <a:spLocks noChangeArrowheads="1"/>
          </p:cNvSpPr>
          <p:nvPr/>
        </p:nvSpPr>
        <p:spPr bwMode="auto">
          <a:xfrm>
            <a:off x="4914900" y="2611438"/>
            <a:ext cx="1498600" cy="284162"/>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b="1"/>
              <a:t>Little Endian</a:t>
            </a:r>
          </a:p>
        </p:txBody>
      </p:sp>
      <p:sp>
        <p:nvSpPr>
          <p:cNvPr id="428063" name="Rectangle 31"/>
          <p:cNvSpPr>
            <a:spLocks noChangeArrowheads="1"/>
          </p:cNvSpPr>
          <p:nvPr/>
        </p:nvSpPr>
        <p:spPr bwMode="auto">
          <a:xfrm>
            <a:off x="292100" y="3852863"/>
            <a:ext cx="8505825" cy="2619375"/>
          </a:xfrm>
          <a:prstGeom prst="rect">
            <a:avLst/>
          </a:prstGeom>
          <a:noFill/>
          <a:ln w="12700">
            <a:noFill/>
            <a:miter lim="800000"/>
            <a:headEnd/>
            <a:tailEnd/>
          </a:ln>
        </p:spPr>
        <p:txBody>
          <a:bodyPr lIns="63500" tIns="25400" rIns="63500" bIns="25400">
            <a:spAutoFit/>
          </a:bodyPr>
          <a:lstStyle/>
          <a:p>
            <a:pPr>
              <a:lnSpc>
                <a:spcPct val="115000"/>
              </a:lnSpc>
              <a:spcBef>
                <a:spcPct val="15000"/>
              </a:spcBef>
              <a:buClr>
                <a:schemeClr val="tx1"/>
              </a:buClr>
              <a:buSzPct val="60000"/>
              <a:buFont typeface="Wingdings" pitchFamily="2" charset="2"/>
              <a:buChar char="u"/>
            </a:pPr>
            <a:r>
              <a:rPr lang="zh-CN" altLang="en-US" b="1">
                <a:solidFill>
                  <a:schemeClr val="accent2"/>
                </a:solidFill>
              </a:rPr>
              <a:t> </a:t>
            </a:r>
            <a:r>
              <a:rPr lang="zh-CN" altLang="en-US" sz="2200" b="1">
                <a:solidFill>
                  <a:schemeClr val="accent2"/>
                </a:solidFill>
                <a:ea typeface="黑体" pitchFamily="49" charset="-122"/>
                <a:cs typeface="Arial" pitchFamily="34" charset="0"/>
              </a:rPr>
              <a:t>每个系统内部是一致的，但在系统间通信时可能会发生问题！</a:t>
            </a:r>
          </a:p>
          <a:p>
            <a:pPr>
              <a:lnSpc>
                <a:spcPct val="115000"/>
              </a:lnSpc>
              <a:spcBef>
                <a:spcPct val="15000"/>
              </a:spcBef>
              <a:buClr>
                <a:schemeClr val="tx1"/>
              </a:buClr>
              <a:buSzPct val="60000"/>
              <a:buFont typeface="Wingdings" pitchFamily="2" charset="2"/>
              <a:buChar char="u"/>
            </a:pPr>
            <a:r>
              <a:rPr lang="zh-CN" altLang="en-US" sz="2200" b="1">
                <a:solidFill>
                  <a:schemeClr val="accent2"/>
                </a:solidFill>
                <a:ea typeface="黑体" pitchFamily="49" charset="-122"/>
                <a:cs typeface="Arial" pitchFamily="34" charset="0"/>
              </a:rPr>
              <a:t> 因为顺序不同，需要进行顺序转换</a:t>
            </a:r>
            <a:endParaRPr lang="en-US" altLang="zh-CN" sz="2200" b="1">
              <a:solidFill>
                <a:schemeClr val="accent2"/>
              </a:solidFill>
              <a:ea typeface="黑体" pitchFamily="49" charset="-122"/>
              <a:cs typeface="Arial" pitchFamily="34" charset="0"/>
            </a:endParaRPr>
          </a:p>
          <a:p>
            <a:pPr>
              <a:lnSpc>
                <a:spcPct val="115000"/>
              </a:lnSpc>
              <a:spcBef>
                <a:spcPct val="15000"/>
              </a:spcBef>
              <a:buClr>
                <a:schemeClr val="tx1"/>
              </a:buClr>
              <a:buSzPct val="60000"/>
              <a:buFont typeface="Wingdings" pitchFamily="2" charset="2"/>
              <a:buNone/>
            </a:pPr>
            <a:r>
              <a:rPr lang="zh-CN" altLang="en-US" sz="2200" b="1">
                <a:ea typeface="黑体" pitchFamily="49" charset="-122"/>
                <a:cs typeface="Arial" pitchFamily="34" charset="0"/>
              </a:rPr>
              <a:t>音、视频和图像等文件格式或处理程序都涉及到字节顺序问题</a:t>
            </a:r>
            <a:endParaRPr lang="en-US" altLang="zh-CN" sz="2200" b="1">
              <a:ea typeface="黑体" pitchFamily="49" charset="-122"/>
              <a:cs typeface="Arial" pitchFamily="34" charset="0"/>
            </a:endParaRPr>
          </a:p>
          <a:p>
            <a:pPr>
              <a:lnSpc>
                <a:spcPct val="115000"/>
              </a:lnSpc>
              <a:spcBef>
                <a:spcPct val="15000"/>
              </a:spcBef>
              <a:buSzPct val="60000"/>
              <a:buFont typeface="Wingdings" pitchFamily="2" charset="2"/>
              <a:buNone/>
            </a:pPr>
            <a:r>
              <a:rPr lang="en-US" altLang="zh-CN" sz="2200" b="1">
                <a:solidFill>
                  <a:schemeClr val="accent2"/>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ex. Little endian: GIF, PC Paintbrush, Microsoft RTF,etc </a:t>
            </a:r>
            <a:endParaRPr lang="zh-CN" altLang="en-US" sz="2200" b="1">
              <a:solidFill>
                <a:srgbClr val="CC0000"/>
              </a:solidFill>
              <a:ea typeface="黑体" pitchFamily="49" charset="-122"/>
              <a:cs typeface="Arial" pitchFamily="34" charset="0"/>
            </a:endParaRPr>
          </a:p>
          <a:p>
            <a:pPr>
              <a:lnSpc>
                <a:spcPct val="115000"/>
              </a:lnSpc>
              <a:spcBef>
                <a:spcPct val="15000"/>
              </a:spcBef>
              <a:buSzPct val="60000"/>
              <a:buFont typeface="Wingdings" pitchFamily="2" charset="2"/>
              <a:buNone/>
            </a:pPr>
            <a:r>
              <a:rPr lang="zh-CN" altLang="en-US" sz="2200" b="1">
                <a:solidFill>
                  <a:srgbClr val="CC0000"/>
                </a:solidFill>
                <a:ea typeface="黑体" pitchFamily="49" charset="-122"/>
                <a:cs typeface="Arial" pitchFamily="34" charset="0"/>
              </a:rPr>
              <a:t>           </a:t>
            </a:r>
            <a:r>
              <a:rPr lang="en-US" altLang="zh-CN" sz="2200" b="1">
                <a:solidFill>
                  <a:srgbClr val="CC0000"/>
                </a:solidFill>
                <a:ea typeface="黑体" pitchFamily="49" charset="-122"/>
                <a:cs typeface="Arial" pitchFamily="34" charset="0"/>
              </a:rPr>
              <a:t>Big endian:  Adobe Photoshop, JPEG, MacPaint, etc</a:t>
            </a:r>
            <a:r>
              <a:rPr lang="en-US" altLang="zh-CN" sz="2200" b="1">
                <a:cs typeface="Arial" pitchFamily="34" charset="0"/>
              </a:rPr>
              <a:t>  </a:t>
            </a:r>
          </a:p>
          <a:p>
            <a:pPr>
              <a:lnSpc>
                <a:spcPct val="115000"/>
              </a:lnSpc>
              <a:spcBef>
                <a:spcPct val="15000"/>
              </a:spcBef>
            </a:pPr>
            <a:endParaRPr lang="zh-CN" altLang="en-US" sz="2200" b="1">
              <a:cs typeface="Arial" pitchFamily="34" charset="0"/>
            </a:endParaRPr>
          </a:p>
        </p:txBody>
      </p:sp>
      <p:sp>
        <p:nvSpPr>
          <p:cNvPr id="428064" name="Text Box 32"/>
          <p:cNvSpPr txBox="1">
            <a:spLocks noChangeArrowheads="1"/>
          </p:cNvSpPr>
          <p:nvPr/>
        </p:nvSpPr>
        <p:spPr bwMode="auto">
          <a:xfrm>
            <a:off x="203200" y="3021013"/>
            <a:ext cx="5502275" cy="393700"/>
          </a:xfrm>
          <a:prstGeom prst="rect">
            <a:avLst/>
          </a:prstGeom>
          <a:noFill/>
          <a:ln w="12700">
            <a:noFill/>
            <a:miter lim="800000"/>
            <a:headEnd/>
            <a:tailEnd/>
          </a:ln>
        </p:spPr>
        <p:txBody>
          <a:bodyPr>
            <a:spAutoFit/>
          </a:bodyPr>
          <a:lstStyle/>
          <a:p>
            <a:pPr>
              <a:lnSpc>
                <a:spcPct val="90000"/>
              </a:lnSpc>
            </a:pPr>
            <a:r>
              <a:rPr lang="zh-CN" altLang="en-US" sz="2200" b="1">
                <a:solidFill>
                  <a:schemeClr val="accent2"/>
                </a:solidFill>
                <a:latin typeface="黑体" pitchFamily="49" charset="-122"/>
                <a:ea typeface="黑体" pitchFamily="49" charset="-122"/>
                <a:cs typeface="Arial" pitchFamily="34" charset="0"/>
              </a:rPr>
              <a:t>上述存放在</a:t>
            </a:r>
            <a:r>
              <a:rPr lang="en-US" altLang="zh-CN" sz="2200" b="1">
                <a:solidFill>
                  <a:schemeClr val="accent2"/>
                </a:solidFill>
                <a:latin typeface="黑体" pitchFamily="49" charset="-122"/>
                <a:ea typeface="黑体" pitchFamily="49" charset="-122"/>
                <a:cs typeface="Arial" pitchFamily="34" charset="0"/>
              </a:rPr>
              <a:t>0</a:t>
            </a:r>
            <a:r>
              <a:rPr lang="zh-CN" altLang="en-US" sz="2200" b="1">
                <a:solidFill>
                  <a:schemeClr val="accent2"/>
                </a:solidFill>
                <a:latin typeface="黑体" pitchFamily="49" charset="-122"/>
                <a:ea typeface="黑体" pitchFamily="49" charset="-122"/>
                <a:cs typeface="Arial" pitchFamily="34" charset="0"/>
              </a:rPr>
              <a:t>号单元的数据（字）是什么？</a:t>
            </a:r>
          </a:p>
        </p:txBody>
      </p:sp>
      <p:sp>
        <p:nvSpPr>
          <p:cNvPr id="428065" name="Text Box 33"/>
          <p:cNvSpPr txBox="1">
            <a:spLocks noChangeArrowheads="1"/>
          </p:cNvSpPr>
          <p:nvPr/>
        </p:nvSpPr>
        <p:spPr bwMode="auto">
          <a:xfrm>
            <a:off x="5432425" y="3044825"/>
            <a:ext cx="371157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rgbClr val="FF0066"/>
                </a:solidFill>
              </a:rPr>
              <a:t>12345678H</a:t>
            </a:r>
            <a:r>
              <a:rPr lang="zh-CN" altLang="en-US" sz="2200" b="1">
                <a:solidFill>
                  <a:srgbClr val="FF0066"/>
                </a:solidFill>
              </a:rPr>
              <a:t>？ </a:t>
            </a:r>
            <a:r>
              <a:rPr lang="en-US" altLang="zh-CN" sz="2200" b="1">
                <a:solidFill>
                  <a:srgbClr val="FF0066"/>
                </a:solidFill>
              </a:rPr>
              <a:t>78563412H</a:t>
            </a:r>
            <a:r>
              <a:rPr lang="zh-CN" altLang="en-US" sz="2200" b="1">
                <a:solidFill>
                  <a:srgbClr val="FF0066"/>
                </a:solidFill>
              </a:rPr>
              <a:t>？</a:t>
            </a:r>
          </a:p>
        </p:txBody>
      </p:sp>
      <p:sp>
        <p:nvSpPr>
          <p:cNvPr id="428066" name="Text Box 34"/>
          <p:cNvSpPr txBox="1">
            <a:spLocks noChangeArrowheads="1"/>
          </p:cNvSpPr>
          <p:nvPr/>
        </p:nvSpPr>
        <p:spPr bwMode="auto">
          <a:xfrm>
            <a:off x="323850" y="3508375"/>
            <a:ext cx="8375650" cy="385763"/>
          </a:xfrm>
          <a:prstGeom prst="rect">
            <a:avLst/>
          </a:prstGeom>
          <a:noFill/>
          <a:ln w="12700">
            <a:noFill/>
            <a:miter lim="800000"/>
            <a:headEnd/>
            <a:tailEnd/>
          </a:ln>
        </p:spPr>
        <p:txBody>
          <a:bodyPr lIns="63500" tIns="25400" rIns="63500" bIns="25400">
            <a:spAutoFit/>
          </a:bodyPr>
          <a:lstStyle/>
          <a:p>
            <a:pPr>
              <a:spcBef>
                <a:spcPct val="50000"/>
              </a:spcBef>
            </a:pPr>
            <a:r>
              <a:rPr lang="zh-CN" altLang="en-US" sz="2200" b="1">
                <a:latin typeface="黑体" pitchFamily="49" charset="-122"/>
                <a:ea typeface="黑体" pitchFamily="49" charset="-122"/>
                <a:cs typeface="Arial" pitchFamily="34" charset="0"/>
              </a:rPr>
              <a:t>存放方式不同的机器间程序移植或数据通信时，会发生什么问题？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8064"/>
                                        </p:tgtEl>
                                        <p:attrNameLst>
                                          <p:attrName>style.visibility</p:attrName>
                                        </p:attrNameLst>
                                      </p:cBhvr>
                                      <p:to>
                                        <p:strVal val="visible"/>
                                      </p:to>
                                    </p:set>
                                    <p:animEffect transition="in" filter="blinds(horizontal)">
                                      <p:cBhvr>
                                        <p:cTn id="7" dur="500"/>
                                        <p:tgtEl>
                                          <p:spTgt spid="428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8065"/>
                                        </p:tgtEl>
                                        <p:attrNameLst>
                                          <p:attrName>style.visibility</p:attrName>
                                        </p:attrNameLst>
                                      </p:cBhvr>
                                      <p:to>
                                        <p:strVal val="visible"/>
                                      </p:to>
                                    </p:set>
                                    <p:animEffect transition="in" filter="blinds(horizontal)">
                                      <p:cBhvr>
                                        <p:cTn id="12" dur="500"/>
                                        <p:tgtEl>
                                          <p:spTgt spid="428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8066"/>
                                        </p:tgtEl>
                                        <p:attrNameLst>
                                          <p:attrName>style.visibility</p:attrName>
                                        </p:attrNameLst>
                                      </p:cBhvr>
                                      <p:to>
                                        <p:strVal val="visible"/>
                                      </p:to>
                                    </p:set>
                                    <p:animEffect transition="in" filter="blinds(horizontal)">
                                      <p:cBhvr>
                                        <p:cTn id="17" dur="500"/>
                                        <p:tgtEl>
                                          <p:spTgt spid="4280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8063">
                                            <p:txEl>
                                              <p:pRg st="0" end="0"/>
                                            </p:txEl>
                                          </p:spTgt>
                                        </p:tgtEl>
                                        <p:attrNameLst>
                                          <p:attrName>style.visibility</p:attrName>
                                        </p:attrNameLst>
                                      </p:cBhvr>
                                      <p:to>
                                        <p:strVal val="visible"/>
                                      </p:to>
                                    </p:set>
                                    <p:animEffect transition="in" filter="blinds(horizontal)">
                                      <p:cBhvr>
                                        <p:cTn id="22" dur="500"/>
                                        <p:tgtEl>
                                          <p:spTgt spid="428063">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8063">
                                            <p:txEl>
                                              <p:pRg st="1" end="1"/>
                                            </p:txEl>
                                          </p:spTgt>
                                        </p:tgtEl>
                                        <p:attrNameLst>
                                          <p:attrName>style.visibility</p:attrName>
                                        </p:attrNameLst>
                                      </p:cBhvr>
                                      <p:to>
                                        <p:strVal val="visible"/>
                                      </p:to>
                                    </p:set>
                                    <p:animEffect transition="in" filter="blinds(horizontal)">
                                      <p:cBhvr>
                                        <p:cTn id="25" dur="500"/>
                                        <p:tgtEl>
                                          <p:spTgt spid="42806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8063">
                                            <p:txEl>
                                              <p:pRg st="2" end="2"/>
                                            </p:txEl>
                                          </p:spTgt>
                                        </p:tgtEl>
                                        <p:attrNameLst>
                                          <p:attrName>style.visibility</p:attrName>
                                        </p:attrNameLst>
                                      </p:cBhvr>
                                      <p:to>
                                        <p:strVal val="visible"/>
                                      </p:to>
                                    </p:set>
                                    <p:animEffect transition="in" filter="blinds(horizontal)">
                                      <p:cBhvr>
                                        <p:cTn id="30" dur="500"/>
                                        <p:tgtEl>
                                          <p:spTgt spid="428063">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28063">
                                            <p:txEl>
                                              <p:pRg st="3" end="3"/>
                                            </p:txEl>
                                          </p:spTgt>
                                        </p:tgtEl>
                                        <p:attrNameLst>
                                          <p:attrName>style.visibility</p:attrName>
                                        </p:attrNameLst>
                                      </p:cBhvr>
                                      <p:to>
                                        <p:strVal val="visible"/>
                                      </p:to>
                                    </p:set>
                                    <p:animEffect transition="in" filter="blinds(horizontal)">
                                      <p:cBhvr>
                                        <p:cTn id="35" dur="500"/>
                                        <p:tgtEl>
                                          <p:spTgt spid="428063">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28063">
                                            <p:txEl>
                                              <p:pRg st="4" end="4"/>
                                            </p:txEl>
                                          </p:spTgt>
                                        </p:tgtEl>
                                        <p:attrNameLst>
                                          <p:attrName>style.visibility</p:attrName>
                                        </p:attrNameLst>
                                      </p:cBhvr>
                                      <p:to>
                                        <p:strVal val="visible"/>
                                      </p:to>
                                    </p:set>
                                    <p:animEffect transition="in" filter="blinds(horizontal)">
                                      <p:cBhvr>
                                        <p:cTn id="40" dur="500"/>
                                        <p:tgtEl>
                                          <p:spTgt spid="4280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64" grpId="0"/>
      <p:bldP spid="428065" grpId="0"/>
      <p:bldP spid="4280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98425"/>
            <a:ext cx="8229600" cy="561975"/>
          </a:xfrm>
        </p:spPr>
        <p:txBody>
          <a:bodyPr/>
          <a:lstStyle/>
          <a:p>
            <a:r>
              <a:rPr lang="zh-CN" altLang="en-US" sz="3200" smtClean="0"/>
              <a:t>内容</a:t>
            </a:r>
          </a:p>
        </p:txBody>
      </p:sp>
      <p:sp>
        <p:nvSpPr>
          <p:cNvPr id="4099" name="Rectangle 3"/>
          <p:cNvSpPr>
            <a:spLocks noGrp="1" noChangeArrowheads="1"/>
          </p:cNvSpPr>
          <p:nvPr>
            <p:ph type="body" idx="1"/>
          </p:nvPr>
        </p:nvSpPr>
        <p:spPr>
          <a:xfrm>
            <a:off x="476250" y="998538"/>
            <a:ext cx="8378825" cy="5445125"/>
          </a:xfrm>
        </p:spPr>
        <p:txBody>
          <a:bodyPr/>
          <a:lstStyle/>
          <a:p>
            <a:pPr marL="457200" indent="-457200">
              <a:lnSpc>
                <a:spcPct val="150000"/>
              </a:lnSpc>
              <a:buFontTx/>
              <a:buAutoNum type="arabicPeriod"/>
            </a:pPr>
            <a:r>
              <a:rPr lang="zh-CN" altLang="en-US" smtClean="0">
                <a:latin typeface="微软雅黑" pitchFamily="34" charset="-122"/>
                <a:ea typeface="微软雅黑" pitchFamily="34" charset="-122"/>
              </a:rPr>
              <a:t>整数的表示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浮点数的表示</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数据的宽度与顺序</a:t>
            </a:r>
            <a:endParaRPr lang="en-US" altLang="zh-CN" smtClean="0">
              <a:latin typeface="微软雅黑" pitchFamily="34" charset="-122"/>
              <a:ea typeface="微软雅黑" pitchFamily="34" charset="-122"/>
            </a:endParaRPr>
          </a:p>
          <a:p>
            <a:pPr marL="457200" indent="-457200">
              <a:lnSpc>
                <a:spcPct val="150000"/>
              </a:lnSpc>
              <a:buFontTx/>
              <a:buAutoNum type="arabicPeriod"/>
            </a:pPr>
            <a:r>
              <a:rPr lang="zh-CN" altLang="en-US" smtClean="0">
                <a:latin typeface="微软雅黑" pitchFamily="34" charset="-122"/>
                <a:ea typeface="微软雅黑" pitchFamily="34" charset="-122"/>
              </a:rPr>
              <a:t>数据的对齐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idx="4294967295"/>
          </p:nvPr>
        </p:nvSpPr>
        <p:spPr>
          <a:xfrm>
            <a:off x="457200" y="53975"/>
            <a:ext cx="8229600" cy="561975"/>
          </a:xfrm>
        </p:spPr>
        <p:txBody>
          <a:bodyPr/>
          <a:lstStyle/>
          <a:p>
            <a:r>
              <a:rPr lang="zh-CN" altLang="en-US" smtClean="0"/>
              <a:t>检测系统的字节顺序</a:t>
            </a:r>
          </a:p>
        </p:txBody>
      </p:sp>
      <p:sp>
        <p:nvSpPr>
          <p:cNvPr id="69635" name="内容占位符 2"/>
          <p:cNvSpPr>
            <a:spLocks noGrp="1"/>
          </p:cNvSpPr>
          <p:nvPr>
            <p:ph idx="4294967295"/>
          </p:nvPr>
        </p:nvSpPr>
        <p:spPr>
          <a:xfrm>
            <a:off x="341313" y="773113"/>
            <a:ext cx="8229600" cy="5218112"/>
          </a:xfrm>
        </p:spPr>
        <p:txBody>
          <a:bodyPr/>
          <a:lstStyle/>
          <a:p>
            <a:r>
              <a:rPr lang="en-US" altLang="zh-CN" smtClean="0">
                <a:latin typeface="微软雅黑" pitchFamily="34" charset="-122"/>
                <a:ea typeface="微软雅黑" pitchFamily="34" charset="-122"/>
              </a:rPr>
              <a:t>union</a:t>
            </a:r>
            <a:r>
              <a:rPr lang="zh-CN" altLang="en-US" smtClean="0">
                <a:latin typeface="微软雅黑" pitchFamily="34" charset="-122"/>
                <a:ea typeface="微软雅黑" pitchFamily="34" charset="-122"/>
              </a:rPr>
              <a:t>的存放顺序是所有成员从低地址开始，利用该特性可测试</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的大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小端方式。</a:t>
            </a:r>
          </a:p>
        </p:txBody>
      </p:sp>
      <p:pic>
        <p:nvPicPr>
          <p:cNvPr id="69636" name="Picture 4"/>
          <p:cNvPicPr>
            <a:picLocks noChangeAspect="1" noChangeArrowheads="1"/>
          </p:cNvPicPr>
          <p:nvPr/>
        </p:nvPicPr>
        <p:blipFill>
          <a:blip r:embed="rId2"/>
          <a:srcRect/>
          <a:stretch>
            <a:fillRect/>
          </a:stretch>
        </p:blipFill>
        <p:spPr bwMode="auto">
          <a:xfrm>
            <a:off x="206375" y="1854200"/>
            <a:ext cx="5626100" cy="4364038"/>
          </a:xfrm>
          <a:prstGeom prst="rect">
            <a:avLst/>
          </a:prstGeom>
          <a:noFill/>
        </p:spPr>
      </p:pic>
      <p:sp>
        <p:nvSpPr>
          <p:cNvPr id="69637" name="Text Box 5"/>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b="1">
                <a:solidFill>
                  <a:srgbClr val="FF3300"/>
                </a:solidFill>
                <a:latin typeface="微软雅黑" pitchFamily="34" charset="-122"/>
                <a:ea typeface="微软雅黑" pitchFamily="34" charset="-122"/>
              </a:rPr>
              <a:t>请猜测在</a:t>
            </a:r>
            <a:r>
              <a:rPr lang="en-US" altLang="zh-CN" sz="2000" b="1">
                <a:solidFill>
                  <a:srgbClr val="FF3300"/>
                </a:solidFill>
                <a:latin typeface="微软雅黑" pitchFamily="34" charset="-122"/>
                <a:ea typeface="微软雅黑" pitchFamily="34" charset="-122"/>
              </a:rPr>
              <a:t>IA-32</a:t>
            </a:r>
            <a:r>
              <a:rPr lang="zh-CN" altLang="en-US" sz="2000" b="1">
                <a:solidFill>
                  <a:srgbClr val="FF3300"/>
                </a:solidFill>
                <a:latin typeface="微软雅黑" pitchFamily="34" charset="-122"/>
                <a:ea typeface="微软雅黑" pitchFamily="34" charset="-122"/>
              </a:rPr>
              <a:t>上的打印结果。</a:t>
            </a:r>
          </a:p>
        </p:txBody>
      </p:sp>
      <p:pic>
        <p:nvPicPr>
          <p:cNvPr id="69638" name="Picture 6"/>
          <p:cNvPicPr>
            <a:picLocks noChangeAspect="1" noChangeArrowheads="1"/>
          </p:cNvPicPr>
          <p:nvPr/>
        </p:nvPicPr>
        <p:blipFill>
          <a:blip r:embed="rId3"/>
          <a:srcRect/>
          <a:stretch>
            <a:fillRect/>
          </a:stretch>
        </p:blipFill>
        <p:spPr bwMode="auto">
          <a:xfrm>
            <a:off x="6011863" y="3654425"/>
            <a:ext cx="2416175" cy="7207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blinds(horizontal)">
                                      <p:cBhvr>
                                        <p:cTn id="12" dur="5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8"/>
                                        </p:tgtEl>
                                        <p:attrNameLst>
                                          <p:attrName>style.visibility</p:attrName>
                                        </p:attrNameLst>
                                      </p:cBhvr>
                                      <p:to>
                                        <p:strVal val="visible"/>
                                      </p:to>
                                    </p:set>
                                    <p:animEffect transition="in" filter="blinds(horizontal)">
                                      <p:cBhvr>
                                        <p:cTn id="1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ctrTitle"/>
          </p:nvPr>
        </p:nvSpPr>
        <p:spPr/>
        <p:txBody>
          <a:bodyPr/>
          <a:lstStyle/>
          <a:p>
            <a:r>
              <a:rPr lang="en-US" altLang="zh-CN" smtClean="0"/>
              <a:t>4 </a:t>
            </a:r>
            <a:r>
              <a:rPr lang="zh-CN" altLang="en-US" smtClean="0"/>
              <a:t>数据的对齐</a:t>
            </a:r>
          </a:p>
        </p:txBody>
      </p:sp>
      <p:sp>
        <p:nvSpPr>
          <p:cNvPr id="32771" name="副标题 2"/>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11200" y="53975"/>
            <a:ext cx="7137400" cy="660400"/>
          </a:xfrm>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429059" name="Rectangle 3"/>
          <p:cNvSpPr>
            <a:spLocks noGrp="1" noChangeArrowheads="1"/>
          </p:cNvSpPr>
          <p:nvPr>
            <p:ph type="body" idx="4294967295"/>
          </p:nvPr>
        </p:nvSpPr>
        <p:spPr>
          <a:xfrm>
            <a:off x="249238" y="1381125"/>
            <a:ext cx="8737600" cy="4457700"/>
          </a:xfrm>
          <a:noFill/>
        </p:spPr>
        <p:txBody>
          <a:bodyPr lIns="63500" tIns="25400" rIns="63500" bIns="25400">
            <a:spAutoFit/>
          </a:bodyPr>
          <a:lstStyle/>
          <a:p>
            <a:pPr>
              <a:lnSpc>
                <a:spcPct val="100000"/>
              </a:lnSpc>
              <a:spcBef>
                <a:spcPct val="35000"/>
              </a:spcBef>
              <a:buSzPct val="75000"/>
            </a:pPr>
            <a:r>
              <a:rPr lang="zh-CN" altLang="en-US" sz="2200" smtClean="0">
                <a:latin typeface="黑体" pitchFamily="49" charset="-122"/>
                <a:ea typeface="黑体" pitchFamily="49" charset="-122"/>
              </a:rPr>
              <a:t>目前机器字长一般为</a:t>
            </a:r>
            <a:r>
              <a:rPr lang="en-US" altLang="zh-CN" sz="2200" smtClean="0">
                <a:latin typeface="黑体" pitchFamily="49" charset="-122"/>
                <a:ea typeface="黑体" pitchFamily="49" charset="-122"/>
              </a:rPr>
              <a:t>32</a:t>
            </a:r>
            <a:r>
              <a:rPr lang="zh-CN" altLang="en-US" sz="2200" smtClean="0">
                <a:latin typeface="黑体" pitchFamily="49" charset="-122"/>
                <a:ea typeface="黑体" pitchFamily="49" charset="-122"/>
              </a:rPr>
              <a:t>位或</a:t>
            </a:r>
            <a:r>
              <a:rPr lang="en-US" altLang="zh-CN" sz="2200" smtClean="0">
                <a:latin typeface="黑体" pitchFamily="49" charset="-122"/>
                <a:ea typeface="黑体" pitchFamily="49" charset="-122"/>
              </a:rPr>
              <a:t>64</a:t>
            </a:r>
            <a:r>
              <a:rPr lang="zh-CN" altLang="en-US" sz="2200" smtClean="0">
                <a:latin typeface="黑体" pitchFamily="49" charset="-122"/>
                <a:ea typeface="黑体" pitchFamily="49" charset="-122"/>
              </a:rPr>
              <a:t>位，而存储器地址按字节编址</a:t>
            </a:r>
          </a:p>
          <a:p>
            <a:pPr>
              <a:lnSpc>
                <a:spcPct val="100000"/>
              </a:lnSpc>
              <a:spcBef>
                <a:spcPct val="35000"/>
              </a:spcBef>
              <a:buSzPct val="75000"/>
            </a:pPr>
            <a:r>
              <a:rPr lang="zh-CN" altLang="en-US" sz="2200" smtClean="0">
                <a:latin typeface="黑体" pitchFamily="49" charset="-122"/>
                <a:ea typeface="黑体" pitchFamily="49" charset="-122"/>
              </a:rPr>
              <a:t>指令系统支持对字节、半字、字及双字的运算，也有位处理指令</a:t>
            </a:r>
          </a:p>
          <a:p>
            <a:pPr>
              <a:lnSpc>
                <a:spcPct val="100000"/>
              </a:lnSpc>
              <a:spcBef>
                <a:spcPct val="35000"/>
              </a:spcBef>
              <a:buSzPct val="75000"/>
            </a:pPr>
            <a:r>
              <a:rPr lang="zh-CN" altLang="en-US" sz="2200" smtClean="0">
                <a:latin typeface="黑体" pitchFamily="49" charset="-122"/>
                <a:ea typeface="黑体" pitchFamily="49" charset="-122"/>
              </a:rPr>
              <a:t>各种不同长度的数据存放时，有两种处理方式</a:t>
            </a:r>
            <a:r>
              <a:rPr lang="en-US" altLang="zh-CN" sz="2200" smtClean="0">
                <a:latin typeface="黑体" pitchFamily="49" charset="-122"/>
                <a:ea typeface="黑体" pitchFamily="49" charset="-122"/>
              </a:rPr>
              <a:t>:</a:t>
            </a:r>
          </a:p>
          <a:p>
            <a:pPr lvl="1">
              <a:lnSpc>
                <a:spcPct val="100000"/>
              </a:lnSpc>
              <a:spcBef>
                <a:spcPct val="35000"/>
              </a:spcBef>
              <a:buClr>
                <a:schemeClr val="accent2"/>
              </a:buClr>
            </a:pPr>
            <a:r>
              <a:rPr lang="zh-CN" altLang="en-US" sz="2200" smtClean="0">
                <a:latin typeface="黑体" pitchFamily="49" charset="-122"/>
                <a:ea typeface="黑体" pitchFamily="49" charset="-122"/>
              </a:rPr>
              <a:t> </a:t>
            </a:r>
            <a:r>
              <a:rPr lang="zh-CN" altLang="en-US" sz="2200" smtClean="0">
                <a:solidFill>
                  <a:srgbClr val="3333FF"/>
                </a:solidFill>
                <a:latin typeface="黑体" pitchFamily="49" charset="-122"/>
                <a:ea typeface="黑体" pitchFamily="49" charset="-122"/>
              </a:rPr>
              <a:t>按边界对齐 （假定</a:t>
            </a:r>
            <a:r>
              <a:rPr lang="zh-CN" altLang="en-US" sz="2200" smtClean="0">
                <a:solidFill>
                  <a:srgbClr val="CC0000"/>
                </a:solidFill>
                <a:latin typeface="黑体" pitchFamily="49" charset="-122"/>
                <a:ea typeface="黑体" pitchFamily="49" charset="-122"/>
              </a:rPr>
              <a:t>存储字</a:t>
            </a:r>
            <a:r>
              <a:rPr lang="zh-CN" altLang="en-US" sz="2200" smtClean="0">
                <a:solidFill>
                  <a:srgbClr val="3333FF"/>
                </a:solidFill>
                <a:latin typeface="黑体" pitchFamily="49" charset="-122"/>
                <a:ea typeface="黑体" pitchFamily="49" charset="-122"/>
              </a:rPr>
              <a:t>的宽度为</a:t>
            </a:r>
            <a:r>
              <a:rPr lang="en-US" altLang="zh-CN" sz="2200" smtClean="0">
                <a:solidFill>
                  <a:srgbClr val="3333FF"/>
                </a:solidFill>
                <a:latin typeface="黑体" pitchFamily="49" charset="-122"/>
                <a:ea typeface="黑体" pitchFamily="49" charset="-122"/>
              </a:rPr>
              <a:t>32</a:t>
            </a:r>
            <a:r>
              <a:rPr lang="zh-CN" altLang="en-US" sz="2200" smtClean="0">
                <a:solidFill>
                  <a:srgbClr val="3333FF"/>
                </a:solidFill>
                <a:latin typeface="黑体" pitchFamily="49" charset="-122"/>
                <a:ea typeface="黑体" pitchFamily="49" charset="-122"/>
              </a:rPr>
              <a:t>位，按字节编址）</a:t>
            </a:r>
            <a:endParaRPr lang="en-US" altLang="zh-CN" sz="2200" smtClean="0">
              <a:solidFill>
                <a:srgbClr val="3333FF"/>
              </a:solidFill>
              <a:latin typeface="黑体" pitchFamily="49" charset="-122"/>
              <a:ea typeface="黑体" pitchFamily="49" charset="-122"/>
            </a:endParaRPr>
          </a:p>
          <a:p>
            <a:pPr lvl="2">
              <a:lnSpc>
                <a:spcPct val="100000"/>
              </a:lnSpc>
              <a:spcBef>
                <a:spcPct val="35000"/>
              </a:spcBef>
            </a:pPr>
            <a:r>
              <a:rPr lang="zh-CN" altLang="en-US" sz="2200" smtClean="0">
                <a:latin typeface="黑体" pitchFamily="49" charset="-122"/>
                <a:ea typeface="黑体" pitchFamily="49" charset="-122"/>
              </a:rPr>
              <a:t>字地址：</a:t>
            </a:r>
            <a:r>
              <a:rPr lang="en-US" altLang="zh-CN" sz="2200" smtClean="0">
                <a:latin typeface="黑体" pitchFamily="49" charset="-122"/>
                <a:ea typeface="黑体" pitchFamily="49" charset="-122"/>
              </a:rPr>
              <a:t>4</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低两位为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半字地址：</a:t>
            </a:r>
            <a:r>
              <a:rPr lang="en-US" altLang="zh-CN" sz="2200" smtClean="0">
                <a:latin typeface="黑体" pitchFamily="49" charset="-122"/>
                <a:ea typeface="黑体" pitchFamily="49" charset="-122"/>
              </a:rPr>
              <a:t>2</a:t>
            </a:r>
            <a:r>
              <a:rPr lang="zh-CN" altLang="en-US" sz="2200" smtClean="0">
                <a:latin typeface="黑体" pitchFamily="49" charset="-122"/>
                <a:ea typeface="黑体" pitchFamily="49" charset="-122"/>
              </a:rPr>
              <a:t>的倍数</a:t>
            </a:r>
            <a:r>
              <a:rPr lang="en-US" altLang="zh-CN" sz="2200" smtClean="0">
                <a:latin typeface="黑体" pitchFamily="49" charset="-122"/>
                <a:ea typeface="黑体" pitchFamily="49" charset="-122"/>
              </a:rPr>
              <a:t>(</a:t>
            </a:r>
            <a:r>
              <a:rPr lang="zh-CN" altLang="en-US" sz="2200" smtClean="0">
                <a:latin typeface="黑体" pitchFamily="49" charset="-122"/>
                <a:ea typeface="黑体" pitchFamily="49" charset="-122"/>
              </a:rPr>
              <a:t>低位为</a:t>
            </a:r>
            <a:r>
              <a:rPr lang="en-US" altLang="zh-CN" sz="2200" smtClean="0">
                <a:latin typeface="黑体" pitchFamily="49" charset="-122"/>
                <a:ea typeface="黑体" pitchFamily="49" charset="-122"/>
              </a:rPr>
              <a:t>0)</a:t>
            </a:r>
          </a:p>
          <a:p>
            <a:pPr lvl="2">
              <a:lnSpc>
                <a:spcPct val="100000"/>
              </a:lnSpc>
              <a:spcBef>
                <a:spcPct val="35000"/>
              </a:spcBef>
            </a:pPr>
            <a:r>
              <a:rPr lang="zh-CN" altLang="en-US" sz="2200" smtClean="0">
                <a:latin typeface="黑体" pitchFamily="49" charset="-122"/>
                <a:ea typeface="黑体" pitchFamily="49" charset="-122"/>
              </a:rPr>
              <a:t>字节地址：任意</a:t>
            </a:r>
          </a:p>
          <a:p>
            <a:pPr lvl="1">
              <a:lnSpc>
                <a:spcPct val="100000"/>
              </a:lnSpc>
              <a:spcBef>
                <a:spcPct val="35000"/>
              </a:spcBef>
              <a:buClr>
                <a:srgbClr val="3333FF"/>
              </a:buClr>
            </a:pPr>
            <a:r>
              <a:rPr lang="zh-CN" altLang="en-US" sz="2200" smtClean="0">
                <a:solidFill>
                  <a:srgbClr val="3333FF"/>
                </a:solidFill>
                <a:latin typeface="黑体" pitchFamily="49" charset="-122"/>
                <a:ea typeface="黑体" pitchFamily="49" charset="-122"/>
              </a:rPr>
              <a:t>不按边界对齐</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坏处：可能会增加访存次数！</a:t>
            </a:r>
          </a:p>
          <a:p>
            <a:pPr lvl="2">
              <a:lnSpc>
                <a:spcPct val="100000"/>
              </a:lnSpc>
              <a:spcBef>
                <a:spcPct val="35000"/>
              </a:spcBef>
              <a:buFontTx/>
              <a:buNone/>
            </a:pPr>
            <a:r>
              <a:rPr lang="zh-CN" altLang="en-US" sz="2200" smtClean="0">
                <a:solidFill>
                  <a:srgbClr val="CC0000"/>
                </a:solidFill>
                <a:latin typeface="黑体" pitchFamily="49" charset="-122"/>
                <a:ea typeface="黑体" pitchFamily="49" charset="-122"/>
              </a:rPr>
              <a:t>（学了存储器组织后会更明白！）</a:t>
            </a:r>
            <a:endParaRPr lang="en-US" altLang="zh-CN" sz="2200" smtClean="0">
              <a:solidFill>
                <a:srgbClr val="CC0000"/>
              </a:solidFill>
              <a:latin typeface="黑体" pitchFamily="49" charset="-122"/>
              <a:ea typeface="黑体" pitchFamily="49" charset="-122"/>
            </a:endParaRPr>
          </a:p>
        </p:txBody>
      </p:sp>
      <p:sp>
        <p:nvSpPr>
          <p:cNvPr id="33796" name="Rectangle 4"/>
          <p:cNvSpPr>
            <a:spLocks noChangeArrowheads="1"/>
          </p:cNvSpPr>
          <p:nvPr/>
        </p:nvSpPr>
        <p:spPr bwMode="auto">
          <a:xfrm>
            <a:off x="255588" y="850900"/>
            <a:ext cx="8472487" cy="361950"/>
          </a:xfrm>
          <a:prstGeom prst="rect">
            <a:avLst/>
          </a:prstGeom>
          <a:noFill/>
          <a:ln w="12700">
            <a:noFill/>
            <a:miter lim="800000"/>
            <a:headEnd/>
            <a:tailEnd/>
          </a:ln>
        </p:spPr>
        <p:txBody>
          <a:bodyPr lIns="63500" tIns="25400" rIns="63500" bIns="25400">
            <a:spAutoFit/>
          </a:bodyPr>
          <a:lstStyle/>
          <a:p>
            <a:pPr>
              <a:lnSpc>
                <a:spcPct val="85000"/>
              </a:lnSpc>
            </a:pPr>
            <a:r>
              <a:rPr lang="en-US" altLang="zh-CN" sz="2400" b="1">
                <a:ea typeface="黑体" pitchFamily="49" charset="-122"/>
              </a:rPr>
              <a:t>Alignment: </a:t>
            </a:r>
            <a:r>
              <a:rPr lang="zh-CN" altLang="en-US" sz="2400" b="1">
                <a:solidFill>
                  <a:schemeClr val="accent2"/>
                </a:solidFill>
                <a:ea typeface="黑体" pitchFamily="49" charset="-122"/>
              </a:rPr>
              <a:t>要求数据的地址是相应的边界地址</a:t>
            </a:r>
            <a:endParaRPr lang="en-US" altLang="zh-CN" sz="2400" b="1">
              <a:solidFill>
                <a:schemeClr val="accent2"/>
              </a:solidFill>
              <a:ea typeface="黑体" pitchFamily="49" charset="-122"/>
            </a:endParaRPr>
          </a:p>
        </p:txBody>
      </p:sp>
      <p:grpSp>
        <p:nvGrpSpPr>
          <p:cNvPr id="79877" name="Group 5"/>
          <p:cNvGrpSpPr>
            <a:grpSpLocks/>
          </p:cNvGrpSpPr>
          <p:nvPr/>
        </p:nvGrpSpPr>
        <p:grpSpPr bwMode="auto">
          <a:xfrm>
            <a:off x="3627438" y="3159125"/>
            <a:ext cx="4967287" cy="803275"/>
            <a:chOff x="2267" y="2048"/>
            <a:chExt cx="3129" cy="506"/>
          </a:xfrm>
        </p:grpSpPr>
        <p:sp>
          <p:nvSpPr>
            <p:cNvPr id="33798" name="Text Box 6"/>
            <p:cNvSpPr txBox="1">
              <a:spLocks noChangeArrowheads="1"/>
            </p:cNvSpPr>
            <p:nvPr/>
          </p:nvSpPr>
          <p:spPr bwMode="auto">
            <a:xfrm>
              <a:off x="3677" y="2304"/>
              <a:ext cx="1719" cy="250"/>
            </a:xfrm>
            <a:prstGeom prst="rect">
              <a:avLst/>
            </a:prstGeom>
            <a:noFill/>
            <a:ln w="127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每</a:t>
              </a:r>
              <a:r>
                <a:rPr lang="en-US" altLang="zh-CN" sz="2000" b="1">
                  <a:latin typeface="微软雅黑" pitchFamily="34" charset="-122"/>
                  <a:ea typeface="微软雅黑" pitchFamily="34" charset="-122"/>
                </a:rPr>
                <a:t>4</a:t>
              </a:r>
              <a:r>
                <a:rPr lang="zh-CN" altLang="en-US" sz="2000" b="1">
                  <a:latin typeface="微软雅黑" pitchFamily="34" charset="-122"/>
                  <a:ea typeface="微软雅黑" pitchFamily="34" charset="-122"/>
                </a:rPr>
                <a:t>个字节可同时读写</a:t>
              </a:r>
            </a:p>
          </p:txBody>
        </p:sp>
        <p:sp>
          <p:nvSpPr>
            <p:cNvPr id="33799" name="Line 7"/>
            <p:cNvSpPr>
              <a:spLocks noChangeShapeType="1"/>
            </p:cNvSpPr>
            <p:nvPr/>
          </p:nvSpPr>
          <p:spPr bwMode="auto">
            <a:xfrm flipH="1" flipV="1">
              <a:off x="4508" y="2048"/>
              <a:ext cx="27" cy="264"/>
            </a:xfrm>
            <a:prstGeom prst="line">
              <a:avLst/>
            </a:prstGeom>
            <a:noFill/>
            <a:ln w="12700">
              <a:solidFill>
                <a:srgbClr val="000000"/>
              </a:solidFill>
              <a:round/>
              <a:headEnd/>
              <a:tailEnd type="triangle" w="med" len="med"/>
            </a:ln>
            <a:effectLst/>
          </p:spPr>
          <p:txBody>
            <a:bodyPr/>
            <a:lstStyle/>
            <a:p>
              <a:endParaRPr lang="zh-CN" altLang="en-US"/>
            </a:p>
          </p:txBody>
        </p:sp>
        <p:sp>
          <p:nvSpPr>
            <p:cNvPr id="33800" name="Line 8"/>
            <p:cNvSpPr>
              <a:spLocks noChangeShapeType="1"/>
            </p:cNvSpPr>
            <p:nvPr/>
          </p:nvSpPr>
          <p:spPr bwMode="auto">
            <a:xfrm>
              <a:off x="2267" y="2048"/>
              <a:ext cx="2606" cy="0"/>
            </a:xfrm>
            <a:prstGeom prst="line">
              <a:avLst/>
            </a:prstGeom>
            <a:noFill/>
            <a:ln w="12700">
              <a:solidFill>
                <a:srgbClr val="00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877"/>
                                        </p:tgtEl>
                                        <p:attrNameLst>
                                          <p:attrName>style.visibility</p:attrName>
                                        </p:attrNameLst>
                                      </p:cBhvr>
                                      <p:to>
                                        <p:strVal val="visible"/>
                                      </p:to>
                                    </p:set>
                                    <p:animEffect transition="in" filter="blinds(horizontal)">
                                      <p:cBhvr>
                                        <p:cTn id="27" dur="500"/>
                                        <p:tgtEl>
                                          <p:spTgt spid="79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32" dur="500"/>
                                        <p:tgtEl>
                                          <p:spTgt spid="4290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7" dur="500"/>
                                        <p:tgtEl>
                                          <p:spTgt spid="42905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42" dur="500"/>
                                        <p:tgtEl>
                                          <p:spTgt spid="42905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7" dur="500"/>
                                        <p:tgtEl>
                                          <p:spTgt spid="42905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52" dur="500"/>
                                        <p:tgtEl>
                                          <p:spTgt spid="429059">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29059">
                                            <p:txEl>
                                              <p:pRg st="9" end="9"/>
                                            </p:txEl>
                                          </p:spTgt>
                                        </p:tgtEl>
                                        <p:attrNameLst>
                                          <p:attrName>style.visibility</p:attrName>
                                        </p:attrNameLst>
                                      </p:cBhvr>
                                      <p:to>
                                        <p:strVal val="visible"/>
                                      </p:to>
                                    </p:set>
                                    <p:animEffect transition="in" filter="blinds(horizontal)">
                                      <p:cBhvr>
                                        <p:cTn id="57" dur="500"/>
                                        <p:tgtEl>
                                          <p:spTgt spid="42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750888" y="476250"/>
            <a:ext cx="7924800" cy="5410200"/>
          </a:xfrm>
          <a:prstGeom prst="rect">
            <a:avLst/>
          </a:prstGeom>
          <a:noFill/>
          <a:ln w="38100">
            <a:noFill/>
            <a:miter lim="800000"/>
            <a:headEnd/>
            <a:tailEnd/>
          </a:ln>
          <a:effec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spcBef>
                <a:spcPct val="10000"/>
              </a:spcBef>
              <a:buClr>
                <a:schemeClr val="tx1"/>
              </a:buClr>
              <a:buSzPct val="60000"/>
              <a:buFont typeface="Wingdings" pitchFamily="2" charset="2"/>
              <a:buNone/>
              <a:defRPr/>
            </a:pPr>
            <a:endParaRPr lang="en-US" altLang="zh-CN" sz="2200" b="1" smtClean="0">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endParaRPr lang="zh-CN" altLang="en-US" sz="2200" b="1" smtClean="0">
              <a:effectLst>
                <a:outerShdw blurRad="38100" dist="38100" dir="2700000" algn="tl">
                  <a:srgbClr val="C0C0C0"/>
                </a:outerShdw>
              </a:effectLst>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按边界对齐</a:t>
            </a:r>
            <a:r>
              <a:rPr lang="zh-CN" altLang="en-US" sz="2200" b="1" smtClean="0">
                <a:ea typeface="黑体" pitchFamily="49" charset="-122"/>
              </a:rPr>
              <a:t> </a:t>
            </a: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None/>
              <a:defRPr/>
            </a:pPr>
            <a:r>
              <a:rPr lang="zh-CN" altLang="en-US" sz="2200" b="1" smtClean="0">
                <a:solidFill>
                  <a:srgbClr val="CC3300"/>
                </a:solidFill>
                <a:effectLst>
                  <a:outerShdw blurRad="38100" dist="38100" dir="2700000" algn="tl">
                    <a:srgbClr val="C0C0C0"/>
                  </a:outerShdw>
                </a:effectLst>
                <a:ea typeface="黑体" pitchFamily="49" charset="-122"/>
              </a:rPr>
              <a:t>                     边界不对齐</a:t>
            </a:r>
            <a:endParaRPr lang="zh-CN" altLang="en-US" sz="2200" b="1" smtClean="0">
              <a:solidFill>
                <a:srgbClr val="CC3300"/>
              </a:solidFill>
              <a:ea typeface="黑体" pitchFamily="49" charset="-122"/>
            </a:endParaRPr>
          </a:p>
          <a:p>
            <a:pPr>
              <a:lnSpc>
                <a:spcPct val="120000"/>
              </a:lnSpc>
              <a:spcBef>
                <a:spcPct val="10000"/>
              </a:spcBef>
              <a:buClr>
                <a:schemeClr val="tx1"/>
              </a:buClr>
              <a:buSzPct val="60000"/>
              <a:buFont typeface="Monotype Sorts" pitchFamily="2" charset="2"/>
              <a:buChar char=" "/>
              <a:defRPr/>
            </a:pPr>
            <a:endParaRPr lang="zh-CN" altLang="en-US" sz="2200" b="1" smtClean="0">
              <a:ea typeface="黑体" pitchFamily="49" charset="-122"/>
            </a:endParaRPr>
          </a:p>
          <a:p>
            <a:pPr>
              <a:lnSpc>
                <a:spcPct val="120000"/>
              </a:lnSpc>
              <a:spcBef>
                <a:spcPct val="10000"/>
              </a:spcBef>
              <a:buClr>
                <a:schemeClr val="tx1"/>
              </a:buClr>
              <a:buSzPct val="60000"/>
              <a:buFont typeface="Monotype Sorts" pitchFamily="2" charset="2"/>
              <a:buChar char="l"/>
              <a:defRPr/>
            </a:pPr>
            <a:endParaRPr lang="zh-CN" altLang="en-US" sz="2200" b="1" smtClean="0">
              <a:ea typeface="黑体" pitchFamily="49" charset="-122"/>
            </a:endParaRPr>
          </a:p>
        </p:txBody>
      </p:sp>
      <p:grpSp>
        <p:nvGrpSpPr>
          <p:cNvPr id="34819" name="Group 3"/>
          <p:cNvGrpSpPr>
            <a:grpSpLocks/>
          </p:cNvGrpSpPr>
          <p:nvPr/>
        </p:nvGrpSpPr>
        <p:grpSpPr bwMode="auto">
          <a:xfrm>
            <a:off x="4103688" y="1328738"/>
            <a:ext cx="4419600" cy="1997075"/>
            <a:chOff x="1497" y="981"/>
            <a:chExt cx="2784" cy="1258"/>
          </a:xfrm>
        </p:grpSpPr>
        <p:sp>
          <p:nvSpPr>
            <p:cNvPr id="34856" name="Rectangle 4"/>
            <p:cNvSpPr>
              <a:spLocks noChangeArrowheads="1"/>
            </p:cNvSpPr>
            <p:nvPr/>
          </p:nvSpPr>
          <p:spPr bwMode="auto">
            <a:xfrm>
              <a:off x="1881" y="1231"/>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57" name="Line 5"/>
            <p:cNvSpPr>
              <a:spLocks noChangeShapeType="1"/>
            </p:cNvSpPr>
            <p:nvPr/>
          </p:nvSpPr>
          <p:spPr bwMode="auto">
            <a:xfrm>
              <a:off x="1881" y="1423"/>
              <a:ext cx="2400" cy="0"/>
            </a:xfrm>
            <a:prstGeom prst="line">
              <a:avLst/>
            </a:prstGeom>
            <a:noFill/>
            <a:ln w="38100">
              <a:solidFill>
                <a:schemeClr val="tx1"/>
              </a:solidFill>
              <a:round/>
              <a:headEnd/>
              <a:tailEnd/>
            </a:ln>
          </p:spPr>
          <p:txBody>
            <a:bodyPr wrap="none" anchor="ctr"/>
            <a:lstStyle/>
            <a:p>
              <a:endParaRPr lang="zh-CN" altLang="en-US"/>
            </a:p>
          </p:txBody>
        </p:sp>
        <p:sp>
          <p:nvSpPr>
            <p:cNvPr id="34858" name="Line 6"/>
            <p:cNvSpPr>
              <a:spLocks noChangeShapeType="1"/>
            </p:cNvSpPr>
            <p:nvPr/>
          </p:nvSpPr>
          <p:spPr bwMode="auto">
            <a:xfrm>
              <a:off x="1881" y="1615"/>
              <a:ext cx="2400" cy="0"/>
            </a:xfrm>
            <a:prstGeom prst="line">
              <a:avLst/>
            </a:prstGeom>
            <a:noFill/>
            <a:ln w="9525">
              <a:solidFill>
                <a:schemeClr val="tx1"/>
              </a:solidFill>
              <a:round/>
              <a:headEnd/>
              <a:tailEnd/>
            </a:ln>
          </p:spPr>
          <p:txBody>
            <a:bodyPr wrap="none" anchor="ctr"/>
            <a:lstStyle/>
            <a:p>
              <a:endParaRPr lang="zh-CN" altLang="en-US"/>
            </a:p>
          </p:txBody>
        </p:sp>
        <p:sp>
          <p:nvSpPr>
            <p:cNvPr id="34859" name="Line 7"/>
            <p:cNvSpPr>
              <a:spLocks noChangeShapeType="1"/>
            </p:cNvSpPr>
            <p:nvPr/>
          </p:nvSpPr>
          <p:spPr bwMode="auto">
            <a:xfrm>
              <a:off x="1881" y="1615"/>
              <a:ext cx="2400" cy="0"/>
            </a:xfrm>
            <a:prstGeom prst="line">
              <a:avLst/>
            </a:prstGeom>
            <a:noFill/>
            <a:ln w="38100">
              <a:solidFill>
                <a:schemeClr val="tx1"/>
              </a:solidFill>
              <a:round/>
              <a:headEnd/>
              <a:tailEnd/>
            </a:ln>
          </p:spPr>
          <p:txBody>
            <a:bodyPr wrap="none" anchor="ctr"/>
            <a:lstStyle/>
            <a:p>
              <a:endParaRPr lang="zh-CN" altLang="en-US"/>
            </a:p>
          </p:txBody>
        </p:sp>
        <p:sp>
          <p:nvSpPr>
            <p:cNvPr id="34860" name="Line 8"/>
            <p:cNvSpPr>
              <a:spLocks noChangeShapeType="1"/>
            </p:cNvSpPr>
            <p:nvPr/>
          </p:nvSpPr>
          <p:spPr bwMode="auto">
            <a:xfrm>
              <a:off x="1881" y="1807"/>
              <a:ext cx="2400" cy="0"/>
            </a:xfrm>
            <a:prstGeom prst="line">
              <a:avLst/>
            </a:prstGeom>
            <a:noFill/>
            <a:ln w="9525">
              <a:solidFill>
                <a:schemeClr val="tx1"/>
              </a:solidFill>
              <a:round/>
              <a:headEnd/>
              <a:tailEnd/>
            </a:ln>
          </p:spPr>
          <p:txBody>
            <a:bodyPr wrap="none" anchor="ctr"/>
            <a:lstStyle/>
            <a:p>
              <a:endParaRPr lang="zh-CN" altLang="en-US"/>
            </a:p>
          </p:txBody>
        </p:sp>
        <p:sp>
          <p:nvSpPr>
            <p:cNvPr id="34861" name="Line 9"/>
            <p:cNvSpPr>
              <a:spLocks noChangeShapeType="1"/>
            </p:cNvSpPr>
            <p:nvPr/>
          </p:nvSpPr>
          <p:spPr bwMode="auto">
            <a:xfrm>
              <a:off x="1881" y="1999"/>
              <a:ext cx="2400" cy="0"/>
            </a:xfrm>
            <a:prstGeom prst="line">
              <a:avLst/>
            </a:prstGeom>
            <a:noFill/>
            <a:ln w="38100">
              <a:solidFill>
                <a:schemeClr val="tx1"/>
              </a:solidFill>
              <a:round/>
              <a:headEnd/>
              <a:tailEnd/>
            </a:ln>
          </p:spPr>
          <p:txBody>
            <a:bodyPr wrap="none" anchor="ctr"/>
            <a:lstStyle/>
            <a:p>
              <a:endParaRPr lang="zh-CN" altLang="en-US"/>
            </a:p>
          </p:txBody>
        </p:sp>
        <p:sp>
          <p:nvSpPr>
            <p:cNvPr id="34862" name="Line 10"/>
            <p:cNvSpPr>
              <a:spLocks noChangeShapeType="1"/>
            </p:cNvSpPr>
            <p:nvPr/>
          </p:nvSpPr>
          <p:spPr bwMode="auto">
            <a:xfrm>
              <a:off x="3033" y="1231"/>
              <a:ext cx="0" cy="960"/>
            </a:xfrm>
            <a:prstGeom prst="line">
              <a:avLst/>
            </a:prstGeom>
            <a:noFill/>
            <a:ln w="38100">
              <a:solidFill>
                <a:schemeClr val="tx1"/>
              </a:solidFill>
              <a:round/>
              <a:headEnd/>
              <a:tailEnd/>
            </a:ln>
          </p:spPr>
          <p:txBody>
            <a:bodyPr wrap="none" anchor="ctr"/>
            <a:lstStyle/>
            <a:p>
              <a:endParaRPr lang="zh-CN" altLang="en-US"/>
            </a:p>
          </p:txBody>
        </p:sp>
        <p:sp>
          <p:nvSpPr>
            <p:cNvPr id="34863" name="Line 11"/>
            <p:cNvSpPr>
              <a:spLocks noChangeShapeType="1"/>
            </p:cNvSpPr>
            <p:nvPr/>
          </p:nvSpPr>
          <p:spPr bwMode="auto">
            <a:xfrm>
              <a:off x="24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4" name="Line 12"/>
            <p:cNvSpPr>
              <a:spLocks noChangeShapeType="1"/>
            </p:cNvSpPr>
            <p:nvPr/>
          </p:nvSpPr>
          <p:spPr bwMode="auto">
            <a:xfrm>
              <a:off x="3657" y="1231"/>
              <a:ext cx="0" cy="960"/>
            </a:xfrm>
            <a:prstGeom prst="line">
              <a:avLst/>
            </a:prstGeom>
            <a:noFill/>
            <a:ln w="38100">
              <a:solidFill>
                <a:schemeClr val="tx1"/>
              </a:solidFill>
              <a:round/>
              <a:headEnd/>
              <a:tailEnd/>
            </a:ln>
          </p:spPr>
          <p:txBody>
            <a:bodyPr wrap="none" anchor="ctr"/>
            <a:lstStyle/>
            <a:p>
              <a:endParaRPr lang="zh-CN" altLang="en-US"/>
            </a:p>
          </p:txBody>
        </p:sp>
        <p:sp>
          <p:nvSpPr>
            <p:cNvPr id="34865" name="Line 13"/>
            <p:cNvSpPr>
              <a:spLocks noChangeShapeType="1"/>
            </p:cNvSpPr>
            <p:nvPr/>
          </p:nvSpPr>
          <p:spPr bwMode="auto">
            <a:xfrm>
              <a:off x="2457" y="1231"/>
              <a:ext cx="0" cy="768"/>
            </a:xfrm>
            <a:prstGeom prst="line">
              <a:avLst/>
            </a:prstGeom>
            <a:noFill/>
            <a:ln w="28575">
              <a:solidFill>
                <a:schemeClr val="tx1"/>
              </a:solidFill>
              <a:prstDash val="sysDot"/>
              <a:round/>
              <a:headEnd/>
              <a:tailEnd/>
            </a:ln>
          </p:spPr>
          <p:txBody>
            <a:bodyPr wrap="none" anchor="ctr"/>
            <a:lstStyle/>
            <a:p>
              <a:endParaRPr lang="zh-CN" altLang="en-US"/>
            </a:p>
          </p:txBody>
        </p:sp>
        <p:sp>
          <p:nvSpPr>
            <p:cNvPr id="34866" name="Line 14"/>
            <p:cNvSpPr>
              <a:spLocks noChangeShapeType="1"/>
            </p:cNvSpPr>
            <p:nvPr/>
          </p:nvSpPr>
          <p:spPr bwMode="auto">
            <a:xfrm>
              <a:off x="1881" y="1807"/>
              <a:ext cx="2400" cy="0"/>
            </a:xfrm>
            <a:prstGeom prst="line">
              <a:avLst/>
            </a:prstGeom>
            <a:noFill/>
            <a:ln w="28575">
              <a:solidFill>
                <a:schemeClr val="tx1"/>
              </a:solidFill>
              <a:prstDash val="sysDot"/>
              <a:round/>
              <a:headEnd/>
              <a:tailEnd/>
            </a:ln>
          </p:spPr>
          <p:txBody>
            <a:bodyPr wrap="none" anchor="ctr"/>
            <a:lstStyle/>
            <a:p>
              <a:endParaRPr lang="zh-CN" altLang="en-US"/>
            </a:p>
          </p:txBody>
        </p:sp>
        <p:sp>
          <p:nvSpPr>
            <p:cNvPr id="34867" name="Line 15"/>
            <p:cNvSpPr>
              <a:spLocks noChangeShapeType="1"/>
            </p:cNvSpPr>
            <p:nvPr/>
          </p:nvSpPr>
          <p:spPr bwMode="auto">
            <a:xfrm>
              <a:off x="3033"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8" name="Line 16"/>
            <p:cNvSpPr>
              <a:spLocks noChangeShapeType="1"/>
            </p:cNvSpPr>
            <p:nvPr/>
          </p:nvSpPr>
          <p:spPr bwMode="auto">
            <a:xfrm>
              <a:off x="3657" y="1231"/>
              <a:ext cx="0" cy="192"/>
            </a:xfrm>
            <a:prstGeom prst="line">
              <a:avLst/>
            </a:prstGeom>
            <a:noFill/>
            <a:ln w="28575">
              <a:solidFill>
                <a:schemeClr val="tx1"/>
              </a:solidFill>
              <a:prstDash val="sysDot"/>
              <a:round/>
              <a:headEnd/>
              <a:tailEnd/>
            </a:ln>
          </p:spPr>
          <p:txBody>
            <a:bodyPr wrap="none" anchor="ctr"/>
            <a:lstStyle/>
            <a:p>
              <a:endParaRPr lang="zh-CN" altLang="en-US"/>
            </a:p>
          </p:txBody>
        </p:sp>
        <p:sp>
          <p:nvSpPr>
            <p:cNvPr id="34869" name="Line 17"/>
            <p:cNvSpPr>
              <a:spLocks noChangeShapeType="1"/>
            </p:cNvSpPr>
            <p:nvPr/>
          </p:nvSpPr>
          <p:spPr bwMode="auto">
            <a:xfrm>
              <a:off x="1881" y="2191"/>
              <a:ext cx="2400" cy="0"/>
            </a:xfrm>
            <a:prstGeom prst="line">
              <a:avLst/>
            </a:prstGeom>
            <a:noFill/>
            <a:ln w="38100">
              <a:solidFill>
                <a:schemeClr val="tx1"/>
              </a:solidFill>
              <a:round/>
              <a:headEnd/>
              <a:tailEnd/>
            </a:ln>
          </p:spPr>
          <p:txBody>
            <a:bodyPr wrap="none" anchor="ctr"/>
            <a:lstStyle/>
            <a:p>
              <a:endParaRPr lang="zh-CN" altLang="en-US"/>
            </a:p>
          </p:txBody>
        </p:sp>
        <p:sp>
          <p:nvSpPr>
            <p:cNvPr id="34870"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1"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2"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73"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430102"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75" name="Text Box 23"/>
            <p:cNvSpPr txBox="1">
              <a:spLocks noChangeArrowheads="1"/>
            </p:cNvSpPr>
            <p:nvPr/>
          </p:nvSpPr>
          <p:spPr bwMode="auto">
            <a:xfrm>
              <a:off x="1497" y="1261"/>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76" name="Text Box 24"/>
            <p:cNvSpPr txBox="1">
              <a:spLocks noChangeArrowheads="1"/>
            </p:cNvSpPr>
            <p:nvPr/>
          </p:nvSpPr>
          <p:spPr bwMode="auto">
            <a:xfrm>
              <a:off x="1881" y="981"/>
              <a:ext cx="2400" cy="250"/>
            </a:xfrm>
            <a:prstGeom prst="rect">
              <a:avLst/>
            </a:prstGeom>
            <a:noFill/>
            <a:ln w="9525">
              <a:noFill/>
              <a:miter lim="800000"/>
              <a:headEnd/>
              <a:tailEnd/>
            </a:ln>
          </p:spPr>
          <p:txBody>
            <a:bodyPr>
              <a:spAutoFit/>
            </a:bodyPr>
            <a:lstStyle/>
            <a:p>
              <a:pPr eaLnBrk="1" hangingPunct="1">
                <a:spcBef>
                  <a:spcPct val="50000"/>
                </a:spcBef>
              </a:pPr>
              <a:r>
                <a:rPr kumimoji="1" lang="en-US" altLang="zh-CN" sz="2000">
                  <a:latin typeface="Times New Roman" pitchFamily="18" charset="0"/>
                </a:rPr>
                <a:t>0</a:t>
              </a:r>
              <a:r>
                <a:rPr kumimoji="1" lang="zh-CN" altLang="zh-CN" sz="2000">
                  <a:latin typeface="Times New Roman" pitchFamily="18" charset="0"/>
                </a:rPr>
                <a:t> 字节    1字节     2字节     3字节</a:t>
              </a:r>
              <a:endParaRPr kumimoji="1" lang="zh-CN" altLang="en-US" sz="2400">
                <a:latin typeface="Times New Roman" pitchFamily="18" charset="0"/>
              </a:endParaRPr>
            </a:p>
          </p:txBody>
        </p:sp>
        <p:sp>
          <p:nvSpPr>
            <p:cNvPr id="34877" name="Line 25"/>
            <p:cNvSpPr>
              <a:spLocks noChangeShapeType="1"/>
            </p:cNvSpPr>
            <p:nvPr/>
          </p:nvSpPr>
          <p:spPr bwMode="auto">
            <a:xfrm>
              <a:off x="2457" y="1231"/>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78" name="Line 26"/>
            <p:cNvSpPr>
              <a:spLocks noChangeShapeType="1"/>
            </p:cNvSpPr>
            <p:nvPr/>
          </p:nvSpPr>
          <p:spPr bwMode="auto">
            <a:xfrm>
              <a:off x="3033"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79" name="Line 27"/>
            <p:cNvSpPr>
              <a:spLocks noChangeShapeType="1"/>
            </p:cNvSpPr>
            <p:nvPr/>
          </p:nvSpPr>
          <p:spPr bwMode="auto">
            <a:xfrm>
              <a:off x="3033"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0" name="Line 28"/>
            <p:cNvSpPr>
              <a:spLocks noChangeShapeType="1"/>
            </p:cNvSpPr>
            <p:nvPr/>
          </p:nvSpPr>
          <p:spPr bwMode="auto">
            <a:xfrm>
              <a:off x="3657" y="1615"/>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81" name="Line 29"/>
            <p:cNvSpPr>
              <a:spLocks noChangeShapeType="1"/>
            </p:cNvSpPr>
            <p:nvPr/>
          </p:nvSpPr>
          <p:spPr bwMode="auto">
            <a:xfrm>
              <a:off x="3657" y="1231"/>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82" name="Line 30"/>
            <p:cNvSpPr>
              <a:spLocks noChangeShapeType="1"/>
            </p:cNvSpPr>
            <p:nvPr/>
          </p:nvSpPr>
          <p:spPr bwMode="auto">
            <a:xfrm>
              <a:off x="1881" y="1807"/>
              <a:ext cx="2400" cy="0"/>
            </a:xfrm>
            <a:prstGeom prst="line">
              <a:avLst/>
            </a:prstGeom>
            <a:noFill/>
            <a:ln w="9525">
              <a:solidFill>
                <a:schemeClr val="tx1"/>
              </a:solidFill>
              <a:prstDash val="sysDot"/>
              <a:round/>
              <a:headEnd/>
              <a:tailEnd/>
            </a:ln>
          </p:spPr>
          <p:txBody>
            <a:bodyPr wrap="none" anchor="ctr"/>
            <a:lstStyle/>
            <a:p>
              <a:endParaRPr lang="zh-CN" altLang="en-US"/>
            </a:p>
          </p:txBody>
        </p:sp>
      </p:grpSp>
      <p:grpSp>
        <p:nvGrpSpPr>
          <p:cNvPr id="34820" name="Group 31"/>
          <p:cNvGrpSpPr>
            <a:grpSpLocks/>
          </p:cNvGrpSpPr>
          <p:nvPr/>
        </p:nvGrpSpPr>
        <p:grpSpPr bwMode="auto">
          <a:xfrm>
            <a:off x="4057650" y="3786188"/>
            <a:ext cx="4770438" cy="2085975"/>
            <a:chOff x="1488" y="2556"/>
            <a:chExt cx="2784" cy="1314"/>
          </a:xfrm>
        </p:grpSpPr>
        <p:sp>
          <p:nvSpPr>
            <p:cNvPr id="34829" name="Text Box 32"/>
            <p:cNvSpPr txBox="1">
              <a:spLocks noChangeArrowheads="1"/>
            </p:cNvSpPr>
            <p:nvPr/>
          </p:nvSpPr>
          <p:spPr bwMode="auto">
            <a:xfrm>
              <a:off x="1488" y="2892"/>
              <a:ext cx="336" cy="978"/>
            </a:xfrm>
            <a:prstGeom prst="rect">
              <a:avLst/>
            </a:prstGeom>
            <a:noFill/>
            <a:ln w="9525">
              <a:noFill/>
              <a:miter lim="800000"/>
              <a:headEnd/>
              <a:tailEnd/>
            </a:ln>
          </p:spPr>
          <p:txBody>
            <a:bodyPr>
              <a:spAutoFit/>
            </a:bodyPr>
            <a:lstStyle/>
            <a:p>
              <a:pPr eaLnBrk="1" hangingPunct="1">
                <a:lnSpc>
                  <a:spcPct val="80000"/>
                </a:lnSpc>
                <a:spcBef>
                  <a:spcPct val="50000"/>
                </a:spcBef>
              </a:pPr>
              <a:r>
                <a:rPr kumimoji="1" lang="en-US" altLang="zh-CN" sz="2400">
                  <a:latin typeface="Times New Roman" pitchFamily="18" charset="0"/>
                </a:rPr>
                <a:t>0004081216</a:t>
              </a:r>
            </a:p>
          </p:txBody>
        </p:sp>
        <p:sp>
          <p:nvSpPr>
            <p:cNvPr id="34830" name="Line 33"/>
            <p:cNvSpPr>
              <a:spLocks noChangeShapeType="1"/>
            </p:cNvSpPr>
            <p:nvPr/>
          </p:nvSpPr>
          <p:spPr bwMode="auto">
            <a:xfrm>
              <a:off x="1872" y="3822"/>
              <a:ext cx="2400" cy="0"/>
            </a:xfrm>
            <a:prstGeom prst="line">
              <a:avLst/>
            </a:prstGeom>
            <a:noFill/>
            <a:ln w="38100">
              <a:solidFill>
                <a:schemeClr val="tx1"/>
              </a:solidFill>
              <a:round/>
              <a:headEnd/>
              <a:tailEnd/>
            </a:ln>
          </p:spPr>
          <p:txBody>
            <a:bodyPr wrap="none" anchor="ctr"/>
            <a:lstStyle/>
            <a:p>
              <a:endParaRPr lang="zh-CN" altLang="en-US"/>
            </a:p>
          </p:txBody>
        </p:sp>
        <p:sp>
          <p:nvSpPr>
            <p:cNvPr id="34831"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2"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3"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4"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35" name="Text Box 38"/>
            <p:cNvSpPr txBox="1">
              <a:spLocks noChangeArrowheads="1"/>
            </p:cNvSpPr>
            <p:nvPr/>
          </p:nvSpPr>
          <p:spPr bwMode="auto">
            <a:xfrm>
              <a:off x="1872" y="2556"/>
              <a:ext cx="2400" cy="250"/>
            </a:xfrm>
            <a:prstGeom prst="rect">
              <a:avLst/>
            </a:prstGeom>
            <a:noFill/>
            <a:ln w="9525">
              <a:noFill/>
              <a:miter lim="800000"/>
              <a:headEnd/>
              <a:tailEnd/>
            </a:ln>
          </p:spPr>
          <p:txBody>
            <a:bodyPr>
              <a:spAutoFit/>
            </a:bodyPr>
            <a:lstStyle/>
            <a:p>
              <a:pPr eaLnBrk="1" hangingPunct="1">
                <a:spcBef>
                  <a:spcPct val="50000"/>
                </a:spcBef>
              </a:pPr>
              <a:r>
                <a:rPr kumimoji="1" lang="zh-CN" altLang="zh-CN" sz="2000">
                  <a:ea typeface="黑体" pitchFamily="49" charset="-122"/>
                </a:rPr>
                <a:t>字节</a:t>
              </a:r>
              <a:r>
                <a:rPr kumimoji="1" lang="en-US" altLang="zh-CN" sz="2000">
                  <a:ea typeface="黑体" pitchFamily="49" charset="-122"/>
                </a:rPr>
                <a:t>0     </a:t>
              </a:r>
              <a:r>
                <a:rPr kumimoji="1" lang="zh-CN" altLang="zh-CN" sz="2000">
                  <a:ea typeface="黑体" pitchFamily="49" charset="-122"/>
                </a:rPr>
                <a:t>字节1</a:t>
              </a:r>
              <a:r>
                <a:rPr kumimoji="1" lang="zh-CN" altLang="en-US" sz="2000">
                  <a:ea typeface="黑体" pitchFamily="49" charset="-122"/>
                </a:rPr>
                <a:t>      </a:t>
              </a:r>
              <a:r>
                <a:rPr kumimoji="1" lang="zh-CN" altLang="zh-CN" sz="2000">
                  <a:ea typeface="黑体" pitchFamily="49" charset="-122"/>
                </a:rPr>
                <a:t>字节2</a:t>
              </a:r>
              <a:r>
                <a:rPr kumimoji="1" lang="zh-CN" altLang="en-US" sz="2000">
                  <a:ea typeface="黑体" pitchFamily="49" charset="-122"/>
                </a:rPr>
                <a:t>     </a:t>
              </a:r>
              <a:r>
                <a:rPr kumimoji="1" lang="zh-CN" altLang="zh-CN" sz="2000">
                  <a:ea typeface="黑体" pitchFamily="49" charset="-122"/>
                </a:rPr>
                <a:t>字节3</a:t>
              </a:r>
              <a:endParaRPr kumimoji="1" lang="zh-CN" altLang="en-US" sz="2000">
                <a:ea typeface="黑体" pitchFamily="49" charset="-122"/>
              </a:endParaRPr>
            </a:p>
          </p:txBody>
        </p:sp>
        <p:sp>
          <p:nvSpPr>
            <p:cNvPr id="34836" name="Rectangle 39"/>
            <p:cNvSpPr>
              <a:spLocks noChangeArrowheads="1"/>
            </p:cNvSpPr>
            <p:nvPr/>
          </p:nvSpPr>
          <p:spPr bwMode="auto">
            <a:xfrm>
              <a:off x="1872" y="2862"/>
              <a:ext cx="2400" cy="960"/>
            </a:xfrm>
            <a:prstGeom prst="rect">
              <a:avLst/>
            </a:prstGeom>
            <a:noFill/>
            <a:ln w="38100">
              <a:solidFill>
                <a:schemeClr val="tx1"/>
              </a:solidFill>
              <a:miter lim="800000"/>
              <a:headEnd/>
              <a:tailEnd/>
            </a:ln>
          </p:spPr>
          <p:txBody>
            <a:bodyPr wrap="none" anchor="ctr"/>
            <a:lstStyle/>
            <a:p>
              <a:endParaRPr lang="zh-CN" altLang="en-US" sz="1600" b="1">
                <a:latin typeface="Times New Roman" pitchFamily="18" charset="0"/>
              </a:endParaRPr>
            </a:p>
          </p:txBody>
        </p:sp>
        <p:sp>
          <p:nvSpPr>
            <p:cNvPr id="34837" name="Line 40"/>
            <p:cNvSpPr>
              <a:spLocks noChangeShapeType="1"/>
            </p:cNvSpPr>
            <p:nvPr/>
          </p:nvSpPr>
          <p:spPr bwMode="auto">
            <a:xfrm>
              <a:off x="3024" y="2862"/>
              <a:ext cx="0" cy="192"/>
            </a:xfrm>
            <a:prstGeom prst="line">
              <a:avLst/>
            </a:prstGeom>
            <a:noFill/>
            <a:ln w="9525">
              <a:solidFill>
                <a:schemeClr val="tx1"/>
              </a:solidFill>
              <a:prstDash val="sysDot"/>
              <a:round/>
              <a:headEnd/>
              <a:tailEnd/>
            </a:ln>
          </p:spPr>
          <p:txBody>
            <a:bodyPr wrap="none" anchor="ctr"/>
            <a:lstStyle/>
            <a:p>
              <a:endParaRPr lang="zh-CN" altLang="en-US"/>
            </a:p>
          </p:txBody>
        </p:sp>
        <p:sp>
          <p:nvSpPr>
            <p:cNvPr id="34838" name="Line 41"/>
            <p:cNvSpPr>
              <a:spLocks noChangeShapeType="1"/>
            </p:cNvSpPr>
            <p:nvPr/>
          </p:nvSpPr>
          <p:spPr bwMode="auto">
            <a:xfrm>
              <a:off x="3024" y="3246"/>
              <a:ext cx="0" cy="384"/>
            </a:xfrm>
            <a:prstGeom prst="line">
              <a:avLst/>
            </a:prstGeom>
            <a:noFill/>
            <a:ln w="9525">
              <a:solidFill>
                <a:schemeClr val="tx1"/>
              </a:solidFill>
              <a:prstDash val="sysDot"/>
              <a:round/>
              <a:headEnd/>
              <a:tailEnd/>
            </a:ln>
          </p:spPr>
          <p:txBody>
            <a:bodyPr wrap="none" anchor="ctr"/>
            <a:lstStyle/>
            <a:p>
              <a:endParaRPr lang="zh-CN" altLang="en-US"/>
            </a:p>
          </p:txBody>
        </p:sp>
        <p:sp>
          <p:nvSpPr>
            <p:cNvPr id="34839" name="Line 42"/>
            <p:cNvSpPr>
              <a:spLocks noChangeShapeType="1"/>
            </p:cNvSpPr>
            <p:nvPr/>
          </p:nvSpPr>
          <p:spPr bwMode="auto">
            <a:xfrm>
              <a:off x="1872" y="3438"/>
              <a:ext cx="2400" cy="0"/>
            </a:xfrm>
            <a:prstGeom prst="line">
              <a:avLst/>
            </a:prstGeom>
            <a:noFill/>
            <a:ln w="9525">
              <a:solidFill>
                <a:schemeClr val="tx1"/>
              </a:solidFill>
              <a:prstDash val="sysDot"/>
              <a:round/>
              <a:headEnd/>
              <a:tailEnd/>
            </a:ln>
          </p:spPr>
          <p:txBody>
            <a:bodyPr wrap="none" anchor="ctr"/>
            <a:lstStyle/>
            <a:p>
              <a:endParaRPr lang="zh-CN" altLang="en-US"/>
            </a:p>
          </p:txBody>
        </p:sp>
        <p:sp>
          <p:nvSpPr>
            <p:cNvPr id="34840"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1"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w="38100">
              <a:no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42" name="Line 45"/>
            <p:cNvSpPr>
              <a:spLocks noChangeShapeType="1"/>
            </p:cNvSpPr>
            <p:nvPr/>
          </p:nvSpPr>
          <p:spPr bwMode="auto">
            <a:xfrm>
              <a:off x="3024" y="3054"/>
              <a:ext cx="1248" cy="0"/>
            </a:xfrm>
            <a:prstGeom prst="line">
              <a:avLst/>
            </a:prstGeom>
            <a:noFill/>
            <a:ln w="38100">
              <a:solidFill>
                <a:schemeClr val="tx1"/>
              </a:solidFill>
              <a:round/>
              <a:headEnd/>
              <a:tailEnd/>
            </a:ln>
          </p:spPr>
          <p:txBody>
            <a:bodyPr wrap="none" anchor="ctr"/>
            <a:lstStyle/>
            <a:p>
              <a:endParaRPr lang="zh-CN" altLang="en-US"/>
            </a:p>
          </p:txBody>
        </p:sp>
        <p:sp>
          <p:nvSpPr>
            <p:cNvPr id="34843" name="Line 46"/>
            <p:cNvSpPr>
              <a:spLocks noChangeShapeType="1"/>
            </p:cNvSpPr>
            <p:nvPr/>
          </p:nvSpPr>
          <p:spPr bwMode="auto">
            <a:xfrm>
              <a:off x="3024" y="3054"/>
              <a:ext cx="0" cy="192"/>
            </a:xfrm>
            <a:prstGeom prst="line">
              <a:avLst/>
            </a:prstGeom>
            <a:noFill/>
            <a:ln w="38100">
              <a:solidFill>
                <a:schemeClr val="tx1"/>
              </a:solidFill>
              <a:round/>
              <a:headEnd/>
              <a:tailEnd/>
            </a:ln>
          </p:spPr>
          <p:txBody>
            <a:bodyPr wrap="none" anchor="ctr"/>
            <a:lstStyle/>
            <a:p>
              <a:endParaRPr lang="zh-CN" altLang="en-US"/>
            </a:p>
          </p:txBody>
        </p:sp>
        <p:sp>
          <p:nvSpPr>
            <p:cNvPr id="34844" name="Line 47"/>
            <p:cNvSpPr>
              <a:spLocks noChangeShapeType="1"/>
            </p:cNvSpPr>
            <p:nvPr/>
          </p:nvSpPr>
          <p:spPr bwMode="auto">
            <a:xfrm>
              <a:off x="3024" y="3438"/>
              <a:ext cx="0" cy="192"/>
            </a:xfrm>
            <a:prstGeom prst="line">
              <a:avLst/>
            </a:prstGeom>
            <a:noFill/>
            <a:ln w="38100">
              <a:solidFill>
                <a:schemeClr val="tx1"/>
              </a:solidFill>
              <a:round/>
              <a:headEnd/>
              <a:tailEnd/>
            </a:ln>
          </p:spPr>
          <p:txBody>
            <a:bodyPr wrap="none" anchor="ctr"/>
            <a:lstStyle/>
            <a:p>
              <a:endParaRPr lang="zh-CN" altLang="en-US"/>
            </a:p>
          </p:txBody>
        </p:sp>
        <p:sp>
          <p:nvSpPr>
            <p:cNvPr id="34845" name="Line 48"/>
            <p:cNvSpPr>
              <a:spLocks noChangeShapeType="1"/>
            </p:cNvSpPr>
            <p:nvPr/>
          </p:nvSpPr>
          <p:spPr bwMode="auto">
            <a:xfrm>
              <a:off x="1872" y="3438"/>
              <a:ext cx="0" cy="192"/>
            </a:xfrm>
            <a:prstGeom prst="line">
              <a:avLst/>
            </a:prstGeom>
            <a:noFill/>
            <a:ln w="38100">
              <a:solidFill>
                <a:schemeClr val="tx1"/>
              </a:solidFill>
              <a:round/>
              <a:headEnd/>
              <a:tailEnd/>
            </a:ln>
          </p:spPr>
          <p:txBody>
            <a:bodyPr wrap="none" anchor="ctr"/>
            <a:lstStyle/>
            <a:p>
              <a:endParaRPr lang="zh-CN" altLang="en-US"/>
            </a:p>
          </p:txBody>
        </p:sp>
        <p:sp>
          <p:nvSpPr>
            <p:cNvPr id="34846" name="Line 49"/>
            <p:cNvSpPr>
              <a:spLocks noChangeShapeType="1"/>
            </p:cNvSpPr>
            <p:nvPr/>
          </p:nvSpPr>
          <p:spPr bwMode="auto">
            <a:xfrm>
              <a:off x="3024" y="3438"/>
              <a:ext cx="1248" cy="0"/>
            </a:xfrm>
            <a:prstGeom prst="line">
              <a:avLst/>
            </a:prstGeom>
            <a:noFill/>
            <a:ln w="38100">
              <a:solidFill>
                <a:schemeClr val="tx1"/>
              </a:solidFill>
              <a:round/>
              <a:headEnd/>
              <a:tailEnd/>
            </a:ln>
          </p:spPr>
          <p:txBody>
            <a:bodyPr wrap="none" anchor="ctr"/>
            <a:lstStyle/>
            <a:p>
              <a:endParaRPr lang="zh-CN" altLang="en-US"/>
            </a:p>
          </p:txBody>
        </p:sp>
        <p:sp>
          <p:nvSpPr>
            <p:cNvPr id="34847" name="Line 50"/>
            <p:cNvSpPr>
              <a:spLocks noChangeShapeType="1"/>
            </p:cNvSpPr>
            <p:nvPr/>
          </p:nvSpPr>
          <p:spPr bwMode="auto">
            <a:xfrm>
              <a:off x="4272" y="3054"/>
              <a:ext cx="0" cy="192"/>
            </a:xfrm>
            <a:prstGeom prst="line">
              <a:avLst/>
            </a:prstGeom>
            <a:noFill/>
            <a:ln w="38100">
              <a:solidFill>
                <a:schemeClr val="tx1"/>
              </a:solidFill>
              <a:round/>
              <a:headEnd/>
              <a:tailEnd/>
            </a:ln>
          </p:spPr>
          <p:txBody>
            <a:bodyPr wrap="none" anchor="ctr"/>
            <a:lstStyle/>
            <a:p>
              <a:endParaRPr lang="zh-CN" altLang="en-US"/>
            </a:p>
          </p:txBody>
        </p:sp>
        <p:sp>
          <p:nvSpPr>
            <p:cNvPr id="34848" name="Line 51"/>
            <p:cNvSpPr>
              <a:spLocks noChangeShapeType="1"/>
            </p:cNvSpPr>
            <p:nvPr/>
          </p:nvSpPr>
          <p:spPr bwMode="auto">
            <a:xfrm>
              <a:off x="1872" y="3246"/>
              <a:ext cx="1152" cy="0"/>
            </a:xfrm>
            <a:prstGeom prst="line">
              <a:avLst/>
            </a:prstGeom>
            <a:noFill/>
            <a:ln w="38100">
              <a:solidFill>
                <a:schemeClr val="tx1"/>
              </a:solidFill>
              <a:round/>
              <a:headEnd/>
              <a:tailEnd/>
            </a:ln>
          </p:spPr>
          <p:txBody>
            <a:bodyPr wrap="none" anchor="ctr"/>
            <a:lstStyle/>
            <a:p>
              <a:endParaRPr lang="zh-CN" altLang="en-US"/>
            </a:p>
          </p:txBody>
        </p:sp>
        <p:sp>
          <p:nvSpPr>
            <p:cNvPr id="34849" name="Line 52"/>
            <p:cNvSpPr>
              <a:spLocks noChangeShapeType="1"/>
            </p:cNvSpPr>
            <p:nvPr/>
          </p:nvSpPr>
          <p:spPr bwMode="auto">
            <a:xfrm>
              <a:off x="1872" y="3630"/>
              <a:ext cx="1152" cy="0"/>
            </a:xfrm>
            <a:prstGeom prst="line">
              <a:avLst/>
            </a:prstGeom>
            <a:noFill/>
            <a:ln w="38100">
              <a:solidFill>
                <a:schemeClr val="tx1"/>
              </a:solidFill>
              <a:round/>
              <a:headEnd/>
              <a:tailEnd/>
            </a:ln>
          </p:spPr>
          <p:txBody>
            <a:bodyPr wrap="none" anchor="ctr"/>
            <a:lstStyle/>
            <a:p>
              <a:endParaRPr lang="zh-CN" altLang="en-US"/>
            </a:p>
          </p:txBody>
        </p:sp>
        <p:sp>
          <p:nvSpPr>
            <p:cNvPr id="34850" name="Line 53"/>
            <p:cNvSpPr>
              <a:spLocks noChangeShapeType="1"/>
            </p:cNvSpPr>
            <p:nvPr/>
          </p:nvSpPr>
          <p:spPr bwMode="auto">
            <a:xfrm>
              <a:off x="24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1" name="Line 54"/>
            <p:cNvSpPr>
              <a:spLocks noChangeShapeType="1"/>
            </p:cNvSpPr>
            <p:nvPr/>
          </p:nvSpPr>
          <p:spPr bwMode="auto">
            <a:xfrm>
              <a:off x="3648" y="2862"/>
              <a:ext cx="0" cy="768"/>
            </a:xfrm>
            <a:prstGeom prst="line">
              <a:avLst/>
            </a:prstGeom>
            <a:noFill/>
            <a:ln w="9525">
              <a:solidFill>
                <a:schemeClr val="tx1"/>
              </a:solidFill>
              <a:prstDash val="sysDot"/>
              <a:round/>
              <a:headEnd/>
              <a:tailEnd/>
            </a:ln>
          </p:spPr>
          <p:txBody>
            <a:bodyPr wrap="none" anchor="ctr"/>
            <a:lstStyle/>
            <a:p>
              <a:endParaRPr lang="zh-CN" altLang="en-US"/>
            </a:p>
          </p:txBody>
        </p:sp>
        <p:sp>
          <p:nvSpPr>
            <p:cNvPr id="34852" name="Line 55"/>
            <p:cNvSpPr>
              <a:spLocks noChangeShapeType="1"/>
            </p:cNvSpPr>
            <p:nvPr/>
          </p:nvSpPr>
          <p:spPr bwMode="auto">
            <a:xfrm>
              <a:off x="1872" y="3438"/>
              <a:ext cx="1152" cy="0"/>
            </a:xfrm>
            <a:prstGeom prst="line">
              <a:avLst/>
            </a:prstGeom>
            <a:noFill/>
            <a:ln w="9525">
              <a:solidFill>
                <a:schemeClr val="tx1"/>
              </a:solidFill>
              <a:prstDash val="sysDot"/>
              <a:round/>
              <a:headEnd/>
              <a:tailEnd/>
            </a:ln>
          </p:spPr>
          <p:txBody>
            <a:bodyPr wrap="none" anchor="ctr"/>
            <a:lstStyle/>
            <a:p>
              <a:endParaRPr lang="zh-CN" altLang="en-US"/>
            </a:p>
          </p:txBody>
        </p:sp>
        <p:sp>
          <p:nvSpPr>
            <p:cNvPr id="430136"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p:spPr>
          <p:txBody>
            <a:bodyPr/>
            <a:lstStyle/>
            <a:p>
              <a:pPr eaLnBrk="1" hangingPunct="1">
                <a:spcBef>
                  <a:spcPct val="50000"/>
                </a:spcBef>
                <a:defRPr/>
              </a:pPr>
              <a:endParaRPr kumimoji="1" lang="zh-CN" altLang="en-US" sz="2400">
                <a:latin typeface="Times New Roman" pitchFamily="18" charset="0"/>
              </a:endParaRPr>
            </a:p>
          </p:txBody>
        </p:sp>
        <p:sp>
          <p:nvSpPr>
            <p:cNvPr id="34854"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p:spPr>
          <p:txBody>
            <a:bodyPr/>
            <a:lstStyle/>
            <a:p>
              <a:pPr eaLnBrk="1" hangingPunct="1">
                <a:spcBef>
                  <a:spcPct val="50000"/>
                </a:spcBef>
              </a:pPr>
              <a:endParaRPr kumimoji="1" lang="zh-CN" altLang="en-US" sz="2400">
                <a:latin typeface="Times New Roman" pitchFamily="18" charset="0"/>
              </a:endParaRPr>
            </a:p>
          </p:txBody>
        </p:sp>
        <p:sp>
          <p:nvSpPr>
            <p:cNvPr id="34855" name="Line 58"/>
            <p:cNvSpPr>
              <a:spLocks noChangeShapeType="1"/>
            </p:cNvSpPr>
            <p:nvPr/>
          </p:nvSpPr>
          <p:spPr bwMode="auto">
            <a:xfrm>
              <a:off x="3024" y="3246"/>
              <a:ext cx="1248" cy="0"/>
            </a:xfrm>
            <a:prstGeom prst="line">
              <a:avLst/>
            </a:prstGeom>
            <a:noFill/>
            <a:ln w="9525">
              <a:solidFill>
                <a:schemeClr val="tx1"/>
              </a:solidFill>
              <a:prstDash val="sysDot"/>
              <a:round/>
              <a:headEnd/>
              <a:tailEnd/>
            </a:ln>
          </p:spPr>
          <p:txBody>
            <a:bodyPr wrap="none" anchor="ctr"/>
            <a:lstStyle/>
            <a:p>
              <a:endParaRPr lang="zh-CN" altLang="en-US"/>
            </a:p>
          </p:txBody>
        </p:sp>
      </p:grpSp>
      <p:sp>
        <p:nvSpPr>
          <p:cNvPr id="34821" name="Rectangle 59"/>
          <p:cNvSpPr>
            <a:spLocks noGrp="1" noChangeArrowheads="1"/>
          </p:cNvSpPr>
          <p:nvPr>
            <p:ph type="title" idx="4294967295"/>
          </p:nvPr>
        </p:nvSpPr>
        <p:spPr>
          <a:xfrm>
            <a:off x="711200" y="100013"/>
            <a:ext cx="4113213" cy="474662"/>
          </a:xfrm>
          <a:noFill/>
        </p:spPr>
        <p:txBody>
          <a:bodyPr lIns="63500" tIns="25400" rIns="63500" bIns="25400" anchor="t">
            <a:spAutoFit/>
          </a:bodyPr>
          <a:lstStyle/>
          <a:p>
            <a:r>
              <a:rPr lang="en-US" altLang="zh-CN" smtClean="0">
                <a:ea typeface="宋体" pitchFamily="2" charset="-122"/>
              </a:rPr>
              <a:t>Alignment(</a:t>
            </a:r>
            <a:r>
              <a:rPr lang="zh-CN" altLang="en-US" smtClean="0">
                <a:ea typeface="宋体" pitchFamily="2" charset="-122"/>
              </a:rPr>
              <a:t>对齐</a:t>
            </a:r>
            <a:r>
              <a:rPr lang="en-US" altLang="zh-CN" smtClean="0">
                <a:ea typeface="宋体" pitchFamily="2" charset="-122"/>
              </a:rPr>
              <a:t>)</a:t>
            </a:r>
            <a:endParaRPr lang="zh-CN" altLang="en-US" smtClean="0">
              <a:ea typeface="宋体" pitchFamily="2" charset="-122"/>
            </a:endParaRPr>
          </a:p>
        </p:txBody>
      </p:sp>
      <p:sp>
        <p:nvSpPr>
          <p:cNvPr id="34822" name="Text Box 60"/>
          <p:cNvSpPr txBox="1">
            <a:spLocks noChangeArrowheads="1"/>
          </p:cNvSpPr>
          <p:nvPr/>
        </p:nvSpPr>
        <p:spPr bwMode="auto">
          <a:xfrm>
            <a:off x="2713038" y="746125"/>
            <a:ext cx="6359525"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ea typeface="黑体" pitchFamily="49" charset="-122"/>
              </a:rPr>
              <a:t> </a:t>
            </a:r>
            <a:r>
              <a:rPr lang="zh-CN" altLang="en-US" sz="2200" b="1">
                <a:solidFill>
                  <a:schemeClr val="accent2"/>
                </a:solidFill>
                <a:ea typeface="黑体" pitchFamily="49" charset="-122"/>
              </a:rPr>
              <a:t>如：</a:t>
            </a:r>
            <a:r>
              <a:rPr lang="en-US" altLang="zh-CN" sz="2200" b="1">
                <a:solidFill>
                  <a:schemeClr val="accent2"/>
                </a:solidFill>
                <a:ea typeface="黑体" pitchFamily="49" charset="-122"/>
              </a:rPr>
              <a:t>int i, short k, double x, char c, short j,……</a:t>
            </a:r>
            <a:r>
              <a:rPr lang="en-US" altLang="zh-CN" b="1">
                <a:solidFill>
                  <a:schemeClr val="accent2"/>
                </a:solidFill>
              </a:rPr>
              <a:t>  </a:t>
            </a:r>
            <a:endParaRPr lang="zh-CN" altLang="en-US" b="1">
              <a:solidFill>
                <a:schemeClr val="accent2"/>
              </a:solidFill>
            </a:endParaRPr>
          </a:p>
        </p:txBody>
      </p:sp>
      <p:sp>
        <p:nvSpPr>
          <p:cNvPr id="430141" name="Text Box 61"/>
          <p:cNvSpPr txBox="1">
            <a:spLocks noChangeArrowheads="1"/>
          </p:cNvSpPr>
          <p:nvPr/>
        </p:nvSpPr>
        <p:spPr bwMode="auto">
          <a:xfrm>
            <a:off x="3090863" y="3373438"/>
            <a:ext cx="5849937" cy="385762"/>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a:t>
            </a:r>
            <a:r>
              <a:rPr lang="en-US" altLang="zh-CN" sz="2200" b="1">
                <a:solidFill>
                  <a:schemeClr val="accent2"/>
                </a:solidFill>
              </a:rPr>
              <a:t>&amp;i=0; &amp;k=4; &amp;x=8; &amp;c=16; &amp;j=18;……</a:t>
            </a:r>
            <a:endParaRPr lang="zh-CN" altLang="en-US" sz="2200" b="1">
              <a:solidFill>
                <a:schemeClr val="accent2"/>
              </a:solidFill>
            </a:endParaRPr>
          </a:p>
        </p:txBody>
      </p:sp>
      <p:sp>
        <p:nvSpPr>
          <p:cNvPr id="430142" name="Text Box 62"/>
          <p:cNvSpPr txBox="1">
            <a:spLocks noChangeArrowheads="1"/>
          </p:cNvSpPr>
          <p:nvPr/>
        </p:nvSpPr>
        <p:spPr bwMode="auto">
          <a:xfrm>
            <a:off x="3255963" y="5956300"/>
            <a:ext cx="5888037" cy="385763"/>
          </a:xfrm>
          <a:prstGeom prst="rect">
            <a:avLst/>
          </a:prstGeom>
          <a:noFill/>
          <a:ln w="12700">
            <a:noFill/>
            <a:miter lim="800000"/>
            <a:headEnd/>
            <a:tailEnd/>
          </a:ln>
        </p:spPr>
        <p:txBody>
          <a:bodyPr lIns="63500" tIns="25400" rIns="63500" bIns="25400">
            <a:spAutoFit/>
          </a:bodyPr>
          <a:lstStyle/>
          <a:p>
            <a:pPr>
              <a:spcBef>
                <a:spcPct val="50000"/>
              </a:spcBef>
            </a:pPr>
            <a:r>
              <a:rPr lang="en-US" altLang="zh-CN" sz="2200" b="1">
                <a:solidFill>
                  <a:schemeClr val="accent2"/>
                </a:solidFill>
              </a:rPr>
              <a:t> </a:t>
            </a:r>
            <a:r>
              <a:rPr lang="zh-CN" altLang="en-US" sz="2200" b="1">
                <a:solidFill>
                  <a:schemeClr val="accent2"/>
                </a:solidFill>
              </a:rPr>
              <a:t>则： </a:t>
            </a:r>
            <a:r>
              <a:rPr lang="en-US" altLang="zh-CN" sz="2200" b="1">
                <a:solidFill>
                  <a:schemeClr val="accent2"/>
                </a:solidFill>
              </a:rPr>
              <a:t>&amp;i=0; &amp;k=4; &amp;x=6; &amp;c=14; &amp;j=15;……</a:t>
            </a:r>
            <a:endParaRPr lang="zh-CN" altLang="en-US" sz="2200" b="1">
              <a:solidFill>
                <a:schemeClr val="accent2"/>
              </a:solidFill>
            </a:endParaRPr>
          </a:p>
        </p:txBody>
      </p:sp>
      <p:sp>
        <p:nvSpPr>
          <p:cNvPr id="430143" name="Text Box 63"/>
          <p:cNvSpPr txBox="1">
            <a:spLocks noChangeArrowheads="1"/>
          </p:cNvSpPr>
          <p:nvPr/>
        </p:nvSpPr>
        <p:spPr bwMode="auto">
          <a:xfrm>
            <a:off x="2460625" y="488950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3</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p:txBody>
      </p:sp>
      <p:sp>
        <p:nvSpPr>
          <p:cNvPr id="430144" name="Text Box 64"/>
          <p:cNvSpPr txBox="1">
            <a:spLocks noChangeArrowheads="1"/>
          </p:cNvSpPr>
          <p:nvPr/>
        </p:nvSpPr>
        <p:spPr bwMode="auto">
          <a:xfrm>
            <a:off x="2335213" y="2368550"/>
            <a:ext cx="1698625" cy="787400"/>
          </a:xfrm>
          <a:prstGeom prst="rect">
            <a:avLst/>
          </a:prstGeom>
          <a:noFill/>
          <a:ln w="12700">
            <a:noFill/>
            <a:miter lim="800000"/>
            <a:headEnd/>
            <a:tailEnd/>
          </a:ln>
        </p:spPr>
        <p:txBody>
          <a:bodyPr lIns="63500" tIns="25400" rIns="63500" bIns="25400">
            <a:spAutoFit/>
          </a:bodyPr>
          <a:lstStyle/>
          <a:p>
            <a:pPr>
              <a:spcBef>
                <a:spcPct val="20000"/>
              </a:spcBef>
            </a:pPr>
            <a:r>
              <a:rPr lang="en-US" altLang="zh-CN" sz="2200" b="1">
                <a:solidFill>
                  <a:srgbClr val="3333FF"/>
                </a:solidFill>
                <a:ea typeface="黑体" pitchFamily="49" charset="-122"/>
              </a:rPr>
              <a:t>x</a:t>
            </a:r>
            <a:r>
              <a:rPr lang="zh-CN" altLang="en-US" sz="2200" b="1">
                <a:solidFill>
                  <a:srgbClr val="3333FF"/>
                </a:solidFill>
                <a:ea typeface="黑体" pitchFamily="49" charset="-122"/>
              </a:rPr>
              <a:t>：</a:t>
            </a:r>
            <a:r>
              <a:rPr lang="en-US" altLang="zh-CN" sz="2200" b="1">
                <a:solidFill>
                  <a:srgbClr val="3333FF"/>
                </a:solidFill>
                <a:ea typeface="黑体" pitchFamily="49" charset="-122"/>
              </a:rPr>
              <a:t>2</a:t>
            </a:r>
            <a:r>
              <a:rPr lang="zh-CN" altLang="en-US" sz="2200" b="1">
                <a:solidFill>
                  <a:srgbClr val="3333FF"/>
                </a:solidFill>
                <a:ea typeface="黑体" pitchFamily="49" charset="-122"/>
              </a:rPr>
              <a:t>个周期</a:t>
            </a:r>
          </a:p>
          <a:p>
            <a:pPr>
              <a:spcBef>
                <a:spcPct val="20000"/>
              </a:spcBef>
            </a:pPr>
            <a:r>
              <a:rPr lang="en-US" altLang="zh-CN" sz="2200" b="1">
                <a:solidFill>
                  <a:srgbClr val="3333FF"/>
                </a:solidFill>
                <a:ea typeface="黑体" pitchFamily="49" charset="-122"/>
              </a:rPr>
              <a:t>j</a:t>
            </a:r>
            <a:r>
              <a:rPr lang="zh-CN" altLang="en-US" sz="2200" b="1">
                <a:solidFill>
                  <a:srgbClr val="3333FF"/>
                </a:solidFill>
                <a:ea typeface="黑体" pitchFamily="49" charset="-122"/>
              </a:rPr>
              <a:t>：</a:t>
            </a:r>
            <a:r>
              <a:rPr lang="en-US" altLang="zh-CN" sz="2200" b="1">
                <a:solidFill>
                  <a:srgbClr val="3333FF"/>
                </a:solidFill>
                <a:ea typeface="黑体" pitchFamily="49" charset="-122"/>
              </a:rPr>
              <a:t>1</a:t>
            </a:r>
            <a:r>
              <a:rPr lang="zh-CN" altLang="en-US" sz="2200" b="1">
                <a:solidFill>
                  <a:srgbClr val="3333FF"/>
                </a:solidFill>
                <a:ea typeface="黑体" pitchFamily="49" charset="-122"/>
              </a:rPr>
              <a:t>个周期</a:t>
            </a:r>
          </a:p>
        </p:txBody>
      </p:sp>
      <p:sp>
        <p:nvSpPr>
          <p:cNvPr id="430145" name="Text Box 65"/>
          <p:cNvSpPr txBox="1">
            <a:spLocks noChangeArrowheads="1"/>
          </p:cNvSpPr>
          <p:nvPr/>
        </p:nvSpPr>
        <p:spPr bwMode="auto">
          <a:xfrm>
            <a:off x="203200" y="4421188"/>
            <a:ext cx="1943100" cy="2336800"/>
          </a:xfrm>
          <a:prstGeom prst="rect">
            <a:avLst/>
          </a:prstGeom>
          <a:noFill/>
          <a:ln w="12700">
            <a:noFill/>
            <a:miter lim="800000"/>
            <a:headEnd/>
            <a:tailEnd/>
          </a:ln>
        </p:spPr>
        <p:txBody>
          <a:bodyPr lIns="63500" tIns="25400" rIns="63500" bIns="25400">
            <a:spAutoFit/>
          </a:bodyPr>
          <a:lstStyle/>
          <a:p>
            <a:pPr>
              <a:spcBef>
                <a:spcPct val="50000"/>
              </a:spcBef>
            </a:pPr>
            <a:r>
              <a:rPr lang="zh-CN" altLang="en-US" sz="2000" b="1">
                <a:solidFill>
                  <a:srgbClr val="CC0000"/>
                </a:solidFill>
                <a:ea typeface="黑体" pitchFamily="49" charset="-122"/>
              </a:rPr>
              <a:t>虽节省了空间，但增加了访存次数！</a:t>
            </a:r>
          </a:p>
          <a:p>
            <a:pPr>
              <a:spcBef>
                <a:spcPct val="50000"/>
              </a:spcBef>
            </a:pPr>
            <a:r>
              <a:rPr lang="zh-CN" altLang="en-US" sz="2000" b="1">
                <a:solidFill>
                  <a:srgbClr val="CC0000"/>
                </a:solidFill>
                <a:ea typeface="黑体" pitchFamily="49" charset="-122"/>
              </a:rPr>
              <a:t>需要权衡，目前来看，浪费一点存储空间没有关系！ </a:t>
            </a:r>
            <a:endParaRPr lang="en-US" altLang="zh-CN" sz="2000" b="1">
              <a:solidFill>
                <a:srgbClr val="CC0000"/>
              </a:solidFill>
              <a:ea typeface="黑体" pitchFamily="49" charset="-122"/>
            </a:endParaRPr>
          </a:p>
        </p:txBody>
      </p:sp>
      <p:sp>
        <p:nvSpPr>
          <p:cNvPr id="80962" name="Text Box 66"/>
          <p:cNvSpPr txBox="1">
            <a:spLocks noChangeArrowheads="1"/>
          </p:cNvSpPr>
          <p:nvPr/>
        </p:nvSpPr>
        <p:spPr bwMode="auto">
          <a:xfrm>
            <a:off x="180975" y="1016000"/>
            <a:ext cx="1928813" cy="3292475"/>
          </a:xfrm>
          <a:prstGeom prst="rect">
            <a:avLst/>
          </a:prstGeom>
          <a:noFill/>
          <a:ln w="12700">
            <a:noFill/>
            <a:miter lim="800000"/>
            <a:headEnd/>
            <a:tailEnd/>
          </a:ln>
          <a:effectLst/>
        </p:spPr>
        <p:txBody>
          <a:bodyPr>
            <a:spAutoFit/>
          </a:bodyPr>
          <a:lstStyle/>
          <a:p>
            <a:pPr>
              <a:lnSpc>
                <a:spcPct val="125000"/>
              </a:lnSpc>
              <a:spcBef>
                <a:spcPct val="50000"/>
              </a:spcBef>
            </a:pPr>
            <a:r>
              <a:rPr lang="zh-CN" altLang="en-US" sz="2000" b="1">
                <a:ea typeface="黑体" pitchFamily="49" charset="-122"/>
              </a:rPr>
              <a:t>存储器按字节编址</a:t>
            </a:r>
          </a:p>
          <a:p>
            <a:pPr>
              <a:lnSpc>
                <a:spcPct val="125000"/>
              </a:lnSpc>
              <a:spcBef>
                <a:spcPct val="50000"/>
              </a:spcBef>
            </a:pPr>
            <a:r>
              <a:rPr lang="zh-CN" altLang="en-US" sz="2000" b="1">
                <a:ea typeface="黑体" pitchFamily="49" charset="-122"/>
              </a:rPr>
              <a:t>每次只能读写某个字地址开始的</a:t>
            </a:r>
            <a:r>
              <a:rPr lang="en-US" altLang="zh-CN" sz="2000" b="1">
                <a:ea typeface="黑体" pitchFamily="49" charset="-122"/>
              </a:rPr>
              <a:t>4</a:t>
            </a:r>
            <a:r>
              <a:rPr lang="zh-CN" altLang="en-US" sz="2000" b="1">
                <a:ea typeface="黑体" pitchFamily="49" charset="-122"/>
              </a:rPr>
              <a:t>个单元中连续的</a:t>
            </a:r>
            <a:r>
              <a:rPr lang="en-US" altLang="zh-CN" sz="2000" b="1">
                <a:ea typeface="黑体" pitchFamily="49" charset="-122"/>
              </a:rPr>
              <a:t>1</a:t>
            </a:r>
            <a:r>
              <a:rPr lang="zh-CN" altLang="en-US" sz="2000" b="1">
                <a:ea typeface="黑体" pitchFamily="49" charset="-122"/>
              </a:rPr>
              <a:t>个、</a:t>
            </a:r>
            <a:r>
              <a:rPr lang="en-US" altLang="zh-CN" sz="2000" b="1">
                <a:ea typeface="黑体" pitchFamily="49" charset="-122"/>
              </a:rPr>
              <a:t>2</a:t>
            </a:r>
            <a:r>
              <a:rPr lang="zh-CN" altLang="en-US" sz="2000" b="1">
                <a:ea typeface="黑体" pitchFamily="49" charset="-122"/>
              </a:rPr>
              <a:t>个、</a:t>
            </a:r>
            <a:r>
              <a:rPr lang="en-US" altLang="zh-CN" sz="2000" b="1">
                <a:ea typeface="黑体" pitchFamily="49" charset="-122"/>
              </a:rPr>
              <a:t>3</a:t>
            </a:r>
            <a:r>
              <a:rPr lang="zh-CN" altLang="en-US" sz="2000" b="1">
                <a:ea typeface="黑体" pitchFamily="49" charset="-122"/>
              </a:rPr>
              <a:t>个或</a:t>
            </a:r>
            <a:r>
              <a:rPr lang="en-US" altLang="zh-CN" sz="2000" b="1">
                <a:ea typeface="黑体" pitchFamily="49" charset="-122"/>
              </a:rPr>
              <a:t>4</a:t>
            </a:r>
            <a:r>
              <a:rPr lang="zh-CN" altLang="en-US" sz="2000" b="1">
                <a:ea typeface="黑体" pitchFamily="49" charset="-122"/>
              </a:rPr>
              <a:t>个字节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1"/>
                                        </p:tgtEl>
                                        <p:attrNameLst>
                                          <p:attrName>style.visibility</p:attrName>
                                        </p:attrNameLst>
                                      </p:cBhvr>
                                      <p:to>
                                        <p:strVal val="visible"/>
                                      </p:to>
                                    </p:set>
                                    <p:animEffect transition="in" filter="blinds(horizontal)">
                                      <p:cBhvr>
                                        <p:cTn id="7" dur="500"/>
                                        <p:tgtEl>
                                          <p:spTgt spid="430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42"/>
                                        </p:tgtEl>
                                        <p:attrNameLst>
                                          <p:attrName>style.visibility</p:attrName>
                                        </p:attrNameLst>
                                      </p:cBhvr>
                                      <p:to>
                                        <p:strVal val="visible"/>
                                      </p:to>
                                    </p:set>
                                    <p:animEffect transition="in" filter="blinds(horizontal)">
                                      <p:cBhvr>
                                        <p:cTn id="12" dur="500"/>
                                        <p:tgtEl>
                                          <p:spTgt spid="430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962">
                                            <p:txEl>
                                              <p:pRg st="1" end="1"/>
                                            </p:txEl>
                                          </p:spTgt>
                                        </p:tgtEl>
                                        <p:attrNameLst>
                                          <p:attrName>style.visibility</p:attrName>
                                        </p:attrNameLst>
                                      </p:cBhvr>
                                      <p:to>
                                        <p:strVal val="visible"/>
                                      </p:to>
                                    </p:set>
                                    <p:animEffect transition="in" filter="blinds(horizontal)">
                                      <p:cBhvr>
                                        <p:cTn id="17" dur="500"/>
                                        <p:tgtEl>
                                          <p:spTgt spid="809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0144">
                                            <p:txEl>
                                              <p:pRg st="0" end="0"/>
                                            </p:txEl>
                                          </p:spTgt>
                                        </p:tgtEl>
                                        <p:attrNameLst>
                                          <p:attrName>style.visibility</p:attrName>
                                        </p:attrNameLst>
                                      </p:cBhvr>
                                      <p:to>
                                        <p:strVal val="visible"/>
                                      </p:to>
                                    </p:set>
                                    <p:animEffect transition="in" filter="blinds(horizontal)">
                                      <p:cBhvr>
                                        <p:cTn id="22" dur="500"/>
                                        <p:tgtEl>
                                          <p:spTgt spid="430144">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30144">
                                            <p:txEl>
                                              <p:pRg st="1" end="1"/>
                                            </p:txEl>
                                          </p:spTgt>
                                        </p:tgtEl>
                                        <p:attrNameLst>
                                          <p:attrName>style.visibility</p:attrName>
                                        </p:attrNameLst>
                                      </p:cBhvr>
                                      <p:to>
                                        <p:strVal val="visible"/>
                                      </p:to>
                                    </p:set>
                                    <p:animEffect transition="in" filter="blinds(horizontal)">
                                      <p:cBhvr>
                                        <p:cTn id="25" dur="500"/>
                                        <p:tgtEl>
                                          <p:spTgt spid="43014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0143">
                                            <p:txEl>
                                              <p:pRg st="0" end="0"/>
                                            </p:txEl>
                                          </p:spTgt>
                                        </p:tgtEl>
                                        <p:attrNameLst>
                                          <p:attrName>style.visibility</p:attrName>
                                        </p:attrNameLst>
                                      </p:cBhvr>
                                      <p:to>
                                        <p:strVal val="visible"/>
                                      </p:to>
                                    </p:set>
                                    <p:animEffect transition="in" filter="blinds(horizontal)">
                                      <p:cBhvr>
                                        <p:cTn id="30" dur="500"/>
                                        <p:tgtEl>
                                          <p:spTgt spid="430143">
                                            <p:txEl>
                                              <p:pRg st="0" end="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30143">
                                            <p:txEl>
                                              <p:pRg st="1" end="1"/>
                                            </p:txEl>
                                          </p:spTgt>
                                        </p:tgtEl>
                                        <p:attrNameLst>
                                          <p:attrName>style.visibility</p:attrName>
                                        </p:attrNameLst>
                                      </p:cBhvr>
                                      <p:to>
                                        <p:strVal val="visible"/>
                                      </p:to>
                                    </p:set>
                                    <p:animEffect transition="in" filter="blinds(horizontal)">
                                      <p:cBhvr>
                                        <p:cTn id="33" dur="500"/>
                                        <p:tgtEl>
                                          <p:spTgt spid="430143">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0145"/>
                                        </p:tgtEl>
                                        <p:attrNameLst>
                                          <p:attrName>style.visibility</p:attrName>
                                        </p:attrNameLst>
                                      </p:cBhvr>
                                      <p:to>
                                        <p:strVal val="visible"/>
                                      </p:to>
                                    </p:set>
                                    <p:animEffect transition="in" filter="blinds(horizontal)">
                                      <p:cBhvr>
                                        <p:cTn id="38" dur="500"/>
                                        <p:tgtEl>
                                          <p:spTgt spid="4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1" grpId="0"/>
      <p:bldP spid="430142" grpId="0"/>
      <p:bldP spid="430143" grpId="0" build="allAtOnce"/>
      <p:bldP spid="4301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975"/>
            <a:ext cx="8229600" cy="561975"/>
          </a:xfrm>
        </p:spPr>
        <p:txBody>
          <a:bodyPr/>
          <a:lstStyle/>
          <a:p>
            <a:r>
              <a:rPr lang="en-US" altLang="zh-CN" sz="3600" smtClean="0">
                <a:ea typeface="宋体" pitchFamily="2" charset="-122"/>
              </a:rPr>
              <a:t>Alignment(</a:t>
            </a:r>
            <a:r>
              <a:rPr lang="zh-CN" altLang="en-US" sz="3600" smtClean="0">
                <a:ea typeface="宋体" pitchFamily="2" charset="-122"/>
              </a:rPr>
              <a:t>对齐</a:t>
            </a:r>
            <a:r>
              <a:rPr lang="en-US" altLang="zh-CN" sz="3600" smtClean="0">
                <a:ea typeface="宋体" pitchFamily="2" charset="-122"/>
              </a:rPr>
              <a:t>) </a:t>
            </a:r>
            <a:r>
              <a:rPr lang="zh-CN" altLang="en-US" sz="3600" smtClean="0">
                <a:ea typeface="宋体" pitchFamily="2" charset="-122"/>
              </a:rPr>
              <a:t>举例</a:t>
            </a:r>
          </a:p>
        </p:txBody>
      </p:sp>
      <p:sp>
        <p:nvSpPr>
          <p:cNvPr id="35843" name="Rectangle 3"/>
          <p:cNvSpPr>
            <a:spLocks noGrp="1" noChangeArrowheads="1"/>
          </p:cNvSpPr>
          <p:nvPr>
            <p:ph type="body" idx="1"/>
          </p:nvPr>
        </p:nvSpPr>
        <p:spPr>
          <a:xfrm>
            <a:off x="431800" y="865188"/>
            <a:ext cx="4641850" cy="2293937"/>
          </a:xfrm>
        </p:spPr>
        <p:txBody>
          <a:bodyPr/>
          <a:lstStyle/>
          <a:p>
            <a:pPr>
              <a:lnSpc>
                <a:spcPct val="100000"/>
              </a:lnSpc>
              <a:spcBef>
                <a:spcPct val="0"/>
              </a:spcBef>
              <a:buFontTx/>
              <a:buNone/>
            </a:pPr>
            <a:r>
              <a:rPr lang="zh-CN" altLang="en-US" smtClean="0"/>
              <a:t>例如，考虑下列两个结构声明：</a:t>
            </a:r>
          </a:p>
          <a:p>
            <a:pPr>
              <a:lnSpc>
                <a:spcPct val="100000"/>
              </a:lnSpc>
              <a:spcBef>
                <a:spcPct val="0"/>
              </a:spcBef>
              <a:buFontTx/>
              <a:buNone/>
            </a:pPr>
            <a:r>
              <a:rPr lang="en-US" altLang="zh-CN" smtClean="0"/>
              <a:t>struct  S1 {</a:t>
            </a:r>
          </a:p>
          <a:p>
            <a:pPr>
              <a:lnSpc>
                <a:spcPct val="100000"/>
              </a:lnSpc>
              <a:spcBef>
                <a:spcPct val="0"/>
              </a:spcBef>
              <a:buFontTx/>
              <a:buNone/>
            </a:pPr>
            <a:r>
              <a:rPr lang="en-US" altLang="zh-CN" smtClean="0"/>
              <a:t>		short	i</a:t>
            </a:r>
            <a:r>
              <a:rPr lang="zh-CN" altLang="en-US" smtClean="0"/>
              <a:t>；</a:t>
            </a:r>
          </a:p>
          <a:p>
            <a:pPr>
              <a:lnSpc>
                <a:spcPct val="100000"/>
              </a:lnSpc>
              <a:spcBef>
                <a:spcPct val="0"/>
              </a:spcBef>
              <a:buFontTx/>
              <a:buNone/>
            </a:pPr>
            <a:r>
              <a:rPr lang="zh-CN" altLang="en-US" smtClean="0"/>
              <a:t>		</a:t>
            </a:r>
            <a:r>
              <a:rPr lang="en-US" altLang="zh-CN" smtClean="0"/>
              <a:t>char	c</a:t>
            </a:r>
            <a:r>
              <a:rPr lang="zh-CN" altLang="en-US" smtClean="0"/>
              <a:t>；</a:t>
            </a:r>
          </a:p>
          <a:p>
            <a:pPr>
              <a:lnSpc>
                <a:spcPct val="100000"/>
              </a:lnSpc>
              <a:spcBef>
                <a:spcPct val="0"/>
              </a:spcBef>
              <a:buFontTx/>
              <a:buNone/>
            </a:pPr>
            <a:r>
              <a:rPr lang="zh-CN" altLang="en-US" smtClean="0"/>
              <a:t>		</a:t>
            </a:r>
            <a:r>
              <a:rPr lang="en-US" altLang="zh-CN" smtClean="0"/>
              <a:t>int	j</a:t>
            </a:r>
            <a:r>
              <a:rPr lang="zh-CN" altLang="en-US" smtClean="0"/>
              <a:t>；</a:t>
            </a:r>
          </a:p>
          <a:p>
            <a:pPr>
              <a:lnSpc>
                <a:spcPct val="100000"/>
              </a:lnSpc>
              <a:spcBef>
                <a:spcPct val="0"/>
              </a:spcBef>
              <a:buFontTx/>
              <a:buNone/>
            </a:pPr>
            <a:r>
              <a:rPr lang="en-US" altLang="zh-CN" smtClean="0"/>
              <a:t>}</a:t>
            </a:r>
            <a:r>
              <a:rPr lang="zh-CN" altLang="en-US" smtClean="0"/>
              <a:t>；</a:t>
            </a:r>
          </a:p>
        </p:txBody>
      </p:sp>
      <p:sp>
        <p:nvSpPr>
          <p:cNvPr id="35844" name="Rectangle 4"/>
          <p:cNvSpPr>
            <a:spLocks noChangeArrowheads="1"/>
          </p:cNvSpPr>
          <p:nvPr/>
        </p:nvSpPr>
        <p:spPr bwMode="auto">
          <a:xfrm>
            <a:off x="5202238" y="549275"/>
            <a:ext cx="2779712" cy="26924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endParaRPr lang="zh-CN" altLang="en-US" sz="2400" b="1"/>
          </a:p>
          <a:p>
            <a:pPr marL="342900" indent="-342900">
              <a:spcBef>
                <a:spcPct val="20000"/>
              </a:spcBef>
            </a:pPr>
            <a:r>
              <a:rPr lang="en-US" altLang="zh-CN" sz="2400" b="1"/>
              <a:t>struct  S2 {</a:t>
            </a:r>
          </a:p>
          <a:p>
            <a:pPr marL="342900" indent="-342900">
              <a:spcBef>
                <a:spcPct val="20000"/>
              </a:spcBef>
            </a:pPr>
            <a:r>
              <a:rPr lang="en-US" altLang="zh-CN" sz="2400" b="1"/>
              <a:t>		short	i</a:t>
            </a:r>
            <a:r>
              <a:rPr lang="zh-CN" altLang="en-US" sz="2400" b="1"/>
              <a:t>；</a:t>
            </a:r>
          </a:p>
          <a:p>
            <a:pPr marL="342900" indent="-342900">
              <a:spcBef>
                <a:spcPct val="20000"/>
              </a:spcBef>
            </a:pPr>
            <a:r>
              <a:rPr lang="zh-CN" altLang="en-US" sz="2400" b="1"/>
              <a:t>		</a:t>
            </a:r>
            <a:r>
              <a:rPr lang="en-US" altLang="zh-CN" sz="2400" b="1"/>
              <a:t>int	j</a:t>
            </a:r>
            <a:r>
              <a:rPr lang="zh-CN" altLang="en-US" sz="2400" b="1"/>
              <a:t>；</a:t>
            </a:r>
          </a:p>
          <a:p>
            <a:pPr marL="342900" indent="-342900">
              <a:spcBef>
                <a:spcPct val="20000"/>
              </a:spcBef>
            </a:pPr>
            <a:r>
              <a:rPr lang="zh-CN" altLang="en-US" sz="2400" b="1"/>
              <a:t>		</a:t>
            </a:r>
            <a:r>
              <a:rPr lang="en-US" altLang="zh-CN" sz="2400" b="1"/>
              <a:t>char	c</a:t>
            </a:r>
            <a:r>
              <a:rPr lang="zh-CN" altLang="en-US" sz="2400" b="1"/>
              <a:t>；</a:t>
            </a:r>
          </a:p>
          <a:p>
            <a:pPr marL="342900" indent="-342900">
              <a:spcBef>
                <a:spcPct val="20000"/>
              </a:spcBef>
            </a:pPr>
            <a:r>
              <a:rPr lang="en-US" altLang="zh-CN" sz="2400" b="1"/>
              <a:t>}</a:t>
            </a:r>
            <a:r>
              <a:rPr lang="zh-CN" altLang="en-US" sz="2400" b="1"/>
              <a:t>；</a:t>
            </a:r>
          </a:p>
        </p:txBody>
      </p:sp>
      <p:sp>
        <p:nvSpPr>
          <p:cNvPr id="81925" name="Text Box 5"/>
          <p:cNvSpPr txBox="1">
            <a:spLocks noChangeArrowheads="1"/>
          </p:cNvSpPr>
          <p:nvPr/>
        </p:nvSpPr>
        <p:spPr bwMode="auto">
          <a:xfrm>
            <a:off x="274638" y="3362325"/>
            <a:ext cx="6953250" cy="427038"/>
          </a:xfrm>
          <a:prstGeom prst="rect">
            <a:avLst/>
          </a:prstGeom>
          <a:noFill/>
          <a:ln w="12700">
            <a:noFill/>
            <a:miter lim="800000"/>
            <a:headEnd/>
            <a:tailEnd/>
          </a:ln>
          <a:effectLst/>
        </p:spPr>
        <p:txBody>
          <a:bodyPr>
            <a:spAutoFit/>
          </a:bodyPr>
          <a:lstStyle/>
          <a:p>
            <a:pPr>
              <a:spcBef>
                <a:spcPct val="50000"/>
              </a:spcBef>
            </a:pPr>
            <a:r>
              <a:rPr lang="zh-CN" altLang="en-US" sz="2200" b="1">
                <a:solidFill>
                  <a:schemeClr val="accent2"/>
                </a:solidFill>
                <a:ea typeface="黑体" pitchFamily="49" charset="-122"/>
              </a:rPr>
              <a:t>在要求对齐的情况下，哪种结构声明更好？</a:t>
            </a:r>
          </a:p>
        </p:txBody>
      </p:sp>
      <p:grpSp>
        <p:nvGrpSpPr>
          <p:cNvPr id="81926" name="Group 6"/>
          <p:cNvGrpSpPr>
            <a:grpSpLocks/>
          </p:cNvGrpSpPr>
          <p:nvPr/>
        </p:nvGrpSpPr>
        <p:grpSpPr bwMode="auto">
          <a:xfrm>
            <a:off x="377825" y="3725863"/>
            <a:ext cx="4827588" cy="852487"/>
            <a:chOff x="301" y="2411"/>
            <a:chExt cx="3041" cy="537"/>
          </a:xfrm>
        </p:grpSpPr>
        <p:sp>
          <p:nvSpPr>
            <p:cNvPr id="35860" name="Rectangle 7"/>
            <p:cNvSpPr>
              <a:spLocks noChangeArrowheads="1"/>
            </p:cNvSpPr>
            <p:nvPr/>
          </p:nvSpPr>
          <p:spPr bwMode="auto">
            <a:xfrm>
              <a:off x="796" y="2641"/>
              <a:ext cx="2085"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61" name="Text Box 8"/>
            <p:cNvSpPr txBox="1">
              <a:spLocks noChangeArrowheads="1"/>
            </p:cNvSpPr>
            <p:nvPr/>
          </p:nvSpPr>
          <p:spPr bwMode="auto">
            <a:xfrm>
              <a:off x="301" y="2624"/>
              <a:ext cx="612" cy="288"/>
            </a:xfrm>
            <a:prstGeom prst="rect">
              <a:avLst/>
            </a:prstGeom>
            <a:noFill/>
            <a:ln w="12700">
              <a:noFill/>
              <a:miter lim="800000"/>
              <a:headEnd/>
              <a:tailEnd/>
            </a:ln>
            <a:effectLst/>
          </p:spPr>
          <p:txBody>
            <a:bodyPr>
              <a:spAutoFit/>
            </a:bodyPr>
            <a:lstStyle/>
            <a:p>
              <a:pPr>
                <a:spcBef>
                  <a:spcPct val="50000"/>
                </a:spcBef>
              </a:pPr>
              <a:r>
                <a:rPr lang="en-US" altLang="zh-CN" sz="2400" b="1"/>
                <a:t>S1</a:t>
              </a:r>
              <a:r>
                <a:rPr lang="zh-CN" altLang="en-US" sz="2400" b="1"/>
                <a:t>：</a:t>
              </a:r>
            </a:p>
          </p:txBody>
        </p:sp>
        <p:sp>
          <p:nvSpPr>
            <p:cNvPr id="35862" name="Line 9"/>
            <p:cNvSpPr>
              <a:spLocks noChangeShapeType="1"/>
            </p:cNvSpPr>
            <p:nvPr/>
          </p:nvSpPr>
          <p:spPr bwMode="auto">
            <a:xfrm>
              <a:off x="1355" y="2642"/>
              <a:ext cx="0" cy="302"/>
            </a:xfrm>
            <a:prstGeom prst="line">
              <a:avLst/>
            </a:prstGeom>
            <a:noFill/>
            <a:ln w="28575">
              <a:solidFill>
                <a:srgbClr val="000000"/>
              </a:solidFill>
              <a:round/>
              <a:headEnd/>
              <a:tailEnd/>
            </a:ln>
            <a:effectLst/>
          </p:spPr>
          <p:txBody>
            <a:bodyPr/>
            <a:lstStyle/>
            <a:p>
              <a:endParaRPr lang="zh-CN" altLang="en-US"/>
            </a:p>
          </p:txBody>
        </p:sp>
        <p:sp>
          <p:nvSpPr>
            <p:cNvPr id="35863" name="Line 10"/>
            <p:cNvSpPr>
              <a:spLocks noChangeShapeType="1"/>
            </p:cNvSpPr>
            <p:nvPr/>
          </p:nvSpPr>
          <p:spPr bwMode="auto">
            <a:xfrm>
              <a:off x="1837" y="2632"/>
              <a:ext cx="0" cy="302"/>
            </a:xfrm>
            <a:prstGeom prst="line">
              <a:avLst/>
            </a:prstGeom>
            <a:noFill/>
            <a:ln w="28575">
              <a:solidFill>
                <a:srgbClr val="000000"/>
              </a:solidFill>
              <a:round/>
              <a:headEnd/>
              <a:tailEnd/>
            </a:ln>
            <a:effectLst/>
          </p:spPr>
          <p:txBody>
            <a:bodyPr/>
            <a:lstStyle/>
            <a:p>
              <a:endParaRPr lang="zh-CN" altLang="en-US"/>
            </a:p>
          </p:txBody>
        </p:sp>
        <p:sp>
          <p:nvSpPr>
            <p:cNvPr id="35864" name="Text Box 11"/>
            <p:cNvSpPr txBox="1">
              <a:spLocks noChangeArrowheads="1"/>
            </p:cNvSpPr>
            <p:nvPr/>
          </p:nvSpPr>
          <p:spPr bwMode="auto">
            <a:xfrm>
              <a:off x="944" y="2659"/>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65" name="Text Box 12"/>
            <p:cNvSpPr txBox="1">
              <a:spLocks noChangeArrowheads="1"/>
            </p:cNvSpPr>
            <p:nvPr/>
          </p:nvSpPr>
          <p:spPr bwMode="auto">
            <a:xfrm>
              <a:off x="1412" y="2641"/>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66" name="Line 13"/>
            <p:cNvSpPr>
              <a:spLocks noChangeShapeType="1"/>
            </p:cNvSpPr>
            <p:nvPr/>
          </p:nvSpPr>
          <p:spPr bwMode="auto">
            <a:xfrm>
              <a:off x="2881" y="2646"/>
              <a:ext cx="0" cy="302"/>
            </a:xfrm>
            <a:prstGeom prst="line">
              <a:avLst/>
            </a:prstGeom>
            <a:noFill/>
            <a:ln w="28575">
              <a:solidFill>
                <a:srgbClr val="000000"/>
              </a:solidFill>
              <a:round/>
              <a:headEnd/>
              <a:tailEnd/>
            </a:ln>
            <a:effectLst/>
          </p:spPr>
          <p:txBody>
            <a:bodyPr/>
            <a:lstStyle/>
            <a:p>
              <a:endParaRPr lang="zh-CN" altLang="en-US"/>
            </a:p>
          </p:txBody>
        </p:sp>
        <p:sp>
          <p:nvSpPr>
            <p:cNvPr id="35867" name="Text Box 14"/>
            <p:cNvSpPr txBox="1">
              <a:spLocks noChangeArrowheads="1"/>
            </p:cNvSpPr>
            <p:nvPr/>
          </p:nvSpPr>
          <p:spPr bwMode="auto">
            <a:xfrm>
              <a:off x="1582" y="2694"/>
              <a:ext cx="301" cy="231"/>
            </a:xfrm>
            <a:prstGeom prst="rect">
              <a:avLst/>
            </a:prstGeom>
            <a:noFill/>
            <a:ln w="12700">
              <a:noFill/>
              <a:miter lim="800000"/>
              <a:headEnd/>
              <a:tailEnd/>
            </a:ln>
            <a:effectLst/>
          </p:spPr>
          <p:txBody>
            <a:bodyPr>
              <a:spAutoFit/>
            </a:bodyPr>
            <a:lstStyle/>
            <a:p>
              <a:pPr>
                <a:spcBef>
                  <a:spcPct val="50000"/>
                </a:spcBef>
              </a:pPr>
              <a:r>
                <a:rPr lang="en-US" altLang="zh-CN" b="1"/>
                <a:t>X </a:t>
              </a:r>
            </a:p>
          </p:txBody>
        </p:sp>
        <p:sp>
          <p:nvSpPr>
            <p:cNvPr id="35868" name="Text Box 15"/>
            <p:cNvSpPr txBox="1">
              <a:spLocks noChangeArrowheads="1"/>
            </p:cNvSpPr>
            <p:nvPr/>
          </p:nvSpPr>
          <p:spPr bwMode="auto">
            <a:xfrm>
              <a:off x="2149" y="2649"/>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69" name="Text Box 16"/>
            <p:cNvSpPr txBox="1">
              <a:spLocks noChangeArrowheads="1"/>
            </p:cNvSpPr>
            <p:nvPr/>
          </p:nvSpPr>
          <p:spPr bwMode="auto">
            <a:xfrm>
              <a:off x="826" y="2411"/>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70" name="Text Box 17"/>
            <p:cNvSpPr txBox="1">
              <a:spLocks noChangeArrowheads="1"/>
            </p:cNvSpPr>
            <p:nvPr/>
          </p:nvSpPr>
          <p:spPr bwMode="auto">
            <a:xfrm>
              <a:off x="1900" y="2418"/>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71" name="Text Box 18"/>
            <p:cNvSpPr txBox="1">
              <a:spLocks noChangeArrowheads="1"/>
            </p:cNvSpPr>
            <p:nvPr/>
          </p:nvSpPr>
          <p:spPr bwMode="auto">
            <a:xfrm>
              <a:off x="2959" y="2417"/>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grpSp>
        <p:nvGrpSpPr>
          <p:cNvPr id="81939" name="Group 19"/>
          <p:cNvGrpSpPr>
            <a:grpSpLocks/>
          </p:cNvGrpSpPr>
          <p:nvPr/>
        </p:nvGrpSpPr>
        <p:grpSpPr bwMode="auto">
          <a:xfrm>
            <a:off x="376238" y="4640263"/>
            <a:ext cx="5816600" cy="858837"/>
            <a:chOff x="309" y="2977"/>
            <a:chExt cx="3664" cy="541"/>
          </a:xfrm>
        </p:grpSpPr>
        <p:sp>
          <p:nvSpPr>
            <p:cNvPr id="35850" name="Rectangle 20"/>
            <p:cNvSpPr>
              <a:spLocks noChangeArrowheads="1"/>
            </p:cNvSpPr>
            <p:nvPr/>
          </p:nvSpPr>
          <p:spPr bwMode="auto">
            <a:xfrm>
              <a:off x="804" y="3207"/>
              <a:ext cx="3169" cy="302"/>
            </a:xfrm>
            <a:prstGeom prst="rect">
              <a:avLst/>
            </a:prstGeom>
            <a:noFill/>
            <a:ln w="28575">
              <a:solidFill>
                <a:srgbClr val="000000"/>
              </a:solidFill>
              <a:miter lim="800000"/>
              <a:headEnd/>
              <a:tailEnd/>
            </a:ln>
            <a:effectLst/>
          </p:spPr>
          <p:txBody>
            <a:bodyPr wrap="none" anchor="ctr"/>
            <a:lstStyle/>
            <a:p>
              <a:endParaRPr lang="zh-CN" altLang="en-US"/>
            </a:p>
          </p:txBody>
        </p:sp>
        <p:sp>
          <p:nvSpPr>
            <p:cNvPr id="35851" name="Text Box 21"/>
            <p:cNvSpPr txBox="1">
              <a:spLocks noChangeArrowheads="1"/>
            </p:cNvSpPr>
            <p:nvPr/>
          </p:nvSpPr>
          <p:spPr bwMode="auto">
            <a:xfrm>
              <a:off x="309" y="3190"/>
              <a:ext cx="612" cy="288"/>
            </a:xfrm>
            <a:prstGeom prst="rect">
              <a:avLst/>
            </a:prstGeom>
            <a:noFill/>
            <a:ln w="12700">
              <a:noFill/>
              <a:miter lim="800000"/>
              <a:headEnd/>
              <a:tailEnd/>
            </a:ln>
            <a:effectLst/>
          </p:spPr>
          <p:txBody>
            <a:bodyPr>
              <a:spAutoFit/>
            </a:bodyPr>
            <a:lstStyle/>
            <a:p>
              <a:pPr>
                <a:spcBef>
                  <a:spcPct val="50000"/>
                </a:spcBef>
              </a:pPr>
              <a:r>
                <a:rPr lang="en-US" altLang="zh-CN" sz="2400" b="1"/>
                <a:t>S2</a:t>
              </a:r>
              <a:r>
                <a:rPr lang="zh-CN" altLang="en-US" sz="2400" b="1"/>
                <a:t>：</a:t>
              </a:r>
            </a:p>
          </p:txBody>
        </p:sp>
        <p:sp>
          <p:nvSpPr>
            <p:cNvPr id="35852" name="Line 22"/>
            <p:cNvSpPr>
              <a:spLocks noChangeShapeType="1"/>
            </p:cNvSpPr>
            <p:nvPr/>
          </p:nvSpPr>
          <p:spPr bwMode="auto">
            <a:xfrm>
              <a:off x="1845" y="3216"/>
              <a:ext cx="0" cy="302"/>
            </a:xfrm>
            <a:prstGeom prst="line">
              <a:avLst/>
            </a:prstGeom>
            <a:noFill/>
            <a:ln w="28575">
              <a:solidFill>
                <a:srgbClr val="000000"/>
              </a:solidFill>
              <a:round/>
              <a:headEnd/>
              <a:tailEnd/>
            </a:ln>
            <a:effectLst/>
          </p:spPr>
          <p:txBody>
            <a:bodyPr/>
            <a:lstStyle/>
            <a:p>
              <a:endParaRPr lang="zh-CN" altLang="en-US"/>
            </a:p>
          </p:txBody>
        </p:sp>
        <p:sp>
          <p:nvSpPr>
            <p:cNvPr id="35853" name="Text Box 23"/>
            <p:cNvSpPr txBox="1">
              <a:spLocks noChangeArrowheads="1"/>
            </p:cNvSpPr>
            <p:nvPr/>
          </p:nvSpPr>
          <p:spPr bwMode="auto">
            <a:xfrm>
              <a:off x="953" y="3206"/>
              <a:ext cx="383" cy="288"/>
            </a:xfrm>
            <a:prstGeom prst="rect">
              <a:avLst/>
            </a:prstGeom>
            <a:noFill/>
            <a:ln w="12700">
              <a:noFill/>
              <a:miter lim="800000"/>
              <a:headEnd/>
              <a:tailEnd/>
            </a:ln>
            <a:effectLst/>
          </p:spPr>
          <p:txBody>
            <a:bodyPr>
              <a:spAutoFit/>
            </a:bodyPr>
            <a:lstStyle/>
            <a:p>
              <a:pPr>
                <a:spcBef>
                  <a:spcPct val="50000"/>
                </a:spcBef>
              </a:pPr>
              <a:r>
                <a:rPr lang="en-US" altLang="zh-CN" sz="2400" b="1"/>
                <a:t>i</a:t>
              </a:r>
            </a:p>
          </p:txBody>
        </p:sp>
        <p:sp>
          <p:nvSpPr>
            <p:cNvPr id="35854" name="Text Box 24"/>
            <p:cNvSpPr txBox="1">
              <a:spLocks noChangeArrowheads="1"/>
            </p:cNvSpPr>
            <p:nvPr/>
          </p:nvSpPr>
          <p:spPr bwMode="auto">
            <a:xfrm>
              <a:off x="2929" y="3217"/>
              <a:ext cx="383" cy="288"/>
            </a:xfrm>
            <a:prstGeom prst="rect">
              <a:avLst/>
            </a:prstGeom>
            <a:noFill/>
            <a:ln w="12700">
              <a:noFill/>
              <a:miter lim="800000"/>
              <a:headEnd/>
              <a:tailEnd/>
            </a:ln>
            <a:effectLst/>
          </p:spPr>
          <p:txBody>
            <a:bodyPr>
              <a:spAutoFit/>
            </a:bodyPr>
            <a:lstStyle/>
            <a:p>
              <a:pPr>
                <a:spcBef>
                  <a:spcPct val="50000"/>
                </a:spcBef>
              </a:pPr>
              <a:r>
                <a:rPr lang="en-US" altLang="zh-CN" sz="2400" b="1"/>
                <a:t>c</a:t>
              </a:r>
            </a:p>
          </p:txBody>
        </p:sp>
        <p:sp>
          <p:nvSpPr>
            <p:cNvPr id="35855" name="Line 25"/>
            <p:cNvSpPr>
              <a:spLocks noChangeShapeType="1"/>
            </p:cNvSpPr>
            <p:nvPr/>
          </p:nvSpPr>
          <p:spPr bwMode="auto">
            <a:xfrm>
              <a:off x="2889" y="3212"/>
              <a:ext cx="0" cy="302"/>
            </a:xfrm>
            <a:prstGeom prst="line">
              <a:avLst/>
            </a:prstGeom>
            <a:noFill/>
            <a:ln w="28575">
              <a:solidFill>
                <a:srgbClr val="000000"/>
              </a:solidFill>
              <a:round/>
              <a:headEnd/>
              <a:tailEnd/>
            </a:ln>
            <a:effectLst/>
          </p:spPr>
          <p:txBody>
            <a:bodyPr/>
            <a:lstStyle/>
            <a:p>
              <a:endParaRPr lang="zh-CN" altLang="en-US"/>
            </a:p>
          </p:txBody>
        </p:sp>
        <p:sp>
          <p:nvSpPr>
            <p:cNvPr id="35856" name="Text Box 26"/>
            <p:cNvSpPr txBox="1">
              <a:spLocks noChangeArrowheads="1"/>
            </p:cNvSpPr>
            <p:nvPr/>
          </p:nvSpPr>
          <p:spPr bwMode="auto">
            <a:xfrm>
              <a:off x="2272" y="3197"/>
              <a:ext cx="383" cy="288"/>
            </a:xfrm>
            <a:prstGeom prst="rect">
              <a:avLst/>
            </a:prstGeom>
            <a:noFill/>
            <a:ln w="12700">
              <a:noFill/>
              <a:miter lim="800000"/>
              <a:headEnd/>
              <a:tailEnd/>
            </a:ln>
            <a:effectLst/>
          </p:spPr>
          <p:txBody>
            <a:bodyPr>
              <a:spAutoFit/>
            </a:bodyPr>
            <a:lstStyle/>
            <a:p>
              <a:pPr>
                <a:spcBef>
                  <a:spcPct val="50000"/>
                </a:spcBef>
              </a:pPr>
              <a:r>
                <a:rPr lang="en-US" altLang="zh-CN" sz="2400" b="1"/>
                <a:t>j</a:t>
              </a:r>
            </a:p>
          </p:txBody>
        </p:sp>
        <p:sp>
          <p:nvSpPr>
            <p:cNvPr id="35857" name="Text Box 27"/>
            <p:cNvSpPr txBox="1">
              <a:spLocks noChangeArrowheads="1"/>
            </p:cNvSpPr>
            <p:nvPr/>
          </p:nvSpPr>
          <p:spPr bwMode="auto">
            <a:xfrm>
              <a:off x="834" y="2977"/>
              <a:ext cx="383" cy="250"/>
            </a:xfrm>
            <a:prstGeom prst="rect">
              <a:avLst/>
            </a:prstGeom>
            <a:noFill/>
            <a:ln w="12700">
              <a:noFill/>
              <a:miter lim="800000"/>
              <a:headEnd/>
              <a:tailEnd/>
            </a:ln>
            <a:effectLst/>
          </p:spPr>
          <p:txBody>
            <a:bodyPr>
              <a:spAutoFit/>
            </a:bodyPr>
            <a:lstStyle/>
            <a:p>
              <a:pPr>
                <a:spcBef>
                  <a:spcPct val="50000"/>
                </a:spcBef>
              </a:pPr>
              <a:r>
                <a:rPr lang="en-US" altLang="zh-CN" sz="2000" b="1"/>
                <a:t>0</a:t>
              </a:r>
            </a:p>
          </p:txBody>
        </p:sp>
        <p:sp>
          <p:nvSpPr>
            <p:cNvPr id="35858" name="Text Box 28"/>
            <p:cNvSpPr txBox="1">
              <a:spLocks noChangeArrowheads="1"/>
            </p:cNvSpPr>
            <p:nvPr/>
          </p:nvSpPr>
          <p:spPr bwMode="auto">
            <a:xfrm>
              <a:off x="1908" y="2984"/>
              <a:ext cx="383" cy="250"/>
            </a:xfrm>
            <a:prstGeom prst="rect">
              <a:avLst/>
            </a:prstGeom>
            <a:noFill/>
            <a:ln w="12700">
              <a:noFill/>
              <a:miter lim="800000"/>
              <a:headEnd/>
              <a:tailEnd/>
            </a:ln>
            <a:effectLst/>
          </p:spPr>
          <p:txBody>
            <a:bodyPr>
              <a:spAutoFit/>
            </a:bodyPr>
            <a:lstStyle/>
            <a:p>
              <a:pPr>
                <a:spcBef>
                  <a:spcPct val="50000"/>
                </a:spcBef>
              </a:pPr>
              <a:r>
                <a:rPr lang="en-US" altLang="zh-CN" sz="2000" b="1"/>
                <a:t>4</a:t>
              </a:r>
            </a:p>
          </p:txBody>
        </p:sp>
        <p:sp>
          <p:nvSpPr>
            <p:cNvPr id="35859" name="Text Box 29"/>
            <p:cNvSpPr txBox="1">
              <a:spLocks noChangeArrowheads="1"/>
            </p:cNvSpPr>
            <p:nvPr/>
          </p:nvSpPr>
          <p:spPr bwMode="auto">
            <a:xfrm>
              <a:off x="2967" y="2983"/>
              <a:ext cx="383" cy="250"/>
            </a:xfrm>
            <a:prstGeom prst="rect">
              <a:avLst/>
            </a:prstGeom>
            <a:noFill/>
            <a:ln w="12700">
              <a:noFill/>
              <a:miter lim="800000"/>
              <a:headEnd/>
              <a:tailEnd/>
            </a:ln>
            <a:effectLst/>
          </p:spPr>
          <p:txBody>
            <a:bodyPr>
              <a:spAutoFit/>
            </a:bodyPr>
            <a:lstStyle/>
            <a:p>
              <a:pPr>
                <a:spcBef>
                  <a:spcPct val="50000"/>
                </a:spcBef>
              </a:pPr>
              <a:r>
                <a:rPr lang="en-US" altLang="zh-CN" sz="2000" b="1"/>
                <a:t>8</a:t>
              </a:r>
            </a:p>
          </p:txBody>
        </p:sp>
      </p:grpSp>
      <p:sp>
        <p:nvSpPr>
          <p:cNvPr id="35848" name="Text Box 14"/>
          <p:cNvSpPr txBox="1">
            <a:spLocks noChangeArrowheads="1"/>
          </p:cNvSpPr>
          <p:nvPr/>
        </p:nvSpPr>
        <p:spPr bwMode="auto">
          <a:xfrm>
            <a:off x="2051050" y="5062538"/>
            <a:ext cx="698500" cy="365125"/>
          </a:xfrm>
          <a:prstGeom prst="rect">
            <a:avLst/>
          </a:prstGeom>
          <a:noFill/>
          <a:ln w="12700">
            <a:noFill/>
            <a:miter lim="800000"/>
            <a:headEnd/>
            <a:tailEnd/>
          </a:ln>
          <a:effectLst/>
        </p:spPr>
        <p:txBody>
          <a:bodyPr>
            <a:spAutoFit/>
          </a:bodyPr>
          <a:lstStyle/>
          <a:p>
            <a:pPr>
              <a:spcBef>
                <a:spcPct val="50000"/>
              </a:spcBef>
            </a:pPr>
            <a:r>
              <a:rPr lang="en-US" altLang="zh-CN" b="1"/>
              <a:t>  X X </a:t>
            </a:r>
          </a:p>
        </p:txBody>
      </p:sp>
      <p:sp>
        <p:nvSpPr>
          <p:cNvPr id="35849" name="Text Box 14"/>
          <p:cNvSpPr txBox="1">
            <a:spLocks noChangeArrowheads="1"/>
          </p:cNvSpPr>
          <p:nvPr/>
        </p:nvSpPr>
        <p:spPr bwMode="auto">
          <a:xfrm>
            <a:off x="4889500" y="5075238"/>
            <a:ext cx="1212850" cy="366712"/>
          </a:xfrm>
          <a:prstGeom prst="rect">
            <a:avLst/>
          </a:prstGeom>
          <a:noFill/>
          <a:ln w="12700">
            <a:noFill/>
            <a:miter lim="800000"/>
            <a:headEnd/>
            <a:tailEnd/>
          </a:ln>
          <a:effectLst/>
        </p:spPr>
        <p:txBody>
          <a:bodyPr>
            <a:spAutoFit/>
          </a:bodyPr>
          <a:lstStyle/>
          <a:p>
            <a:pPr>
              <a:spcBef>
                <a:spcPct val="50000"/>
              </a:spcBef>
            </a:pPr>
            <a:r>
              <a:rPr lang="en-US" altLang="zh-CN" b="1"/>
              <a:t>  X X 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animEffect transition="in" filter="blinds(horizontal)">
                                      <p:cBhvr>
                                        <p:cTn id="7" dur="500"/>
                                        <p:tgtEl>
                                          <p:spTgt spid="819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26"/>
                                        </p:tgtEl>
                                        <p:attrNameLst>
                                          <p:attrName>style.visibility</p:attrName>
                                        </p:attrNameLst>
                                      </p:cBhvr>
                                      <p:to>
                                        <p:strVal val="visible"/>
                                      </p:to>
                                    </p:set>
                                    <p:animEffect transition="in" filter="blinds(horizontal)">
                                      <p:cBhvr>
                                        <p:cTn id="12" dur="500"/>
                                        <p:tgtEl>
                                          <p:spTgt spid="81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939"/>
                                        </p:tgtEl>
                                        <p:attrNameLst>
                                          <p:attrName>style.visibility</p:attrName>
                                        </p:attrNameLst>
                                      </p:cBhvr>
                                      <p:to>
                                        <p:strVal val="visible"/>
                                      </p:to>
                                    </p:set>
                                    <p:animEffect transition="in" filter="blinds(horizontal)">
                                      <p:cBhvr>
                                        <p:cTn id="17" dur="500"/>
                                        <p:tgtEl>
                                          <p:spTgt spid="8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
          <p:cNvSpPr>
            <a:spLocks noGrp="1"/>
          </p:cNvSpPr>
          <p:nvPr>
            <p:ph type="title"/>
          </p:nvPr>
        </p:nvSpPr>
        <p:spPr>
          <a:xfrm>
            <a:off x="457200" y="98425"/>
            <a:ext cx="8229600" cy="561975"/>
          </a:xfrm>
        </p:spPr>
        <p:txBody>
          <a:bodyPr/>
          <a:lstStyle/>
          <a:p>
            <a:r>
              <a:rPr lang="zh-CN" altLang="en-US" smtClean="0"/>
              <a:t>字节对齐方式的修改</a:t>
            </a:r>
          </a:p>
        </p:txBody>
      </p:sp>
      <p:sp>
        <p:nvSpPr>
          <p:cNvPr id="36867" name="内容占位符 4"/>
          <p:cNvSpPr>
            <a:spLocks noGrp="1"/>
          </p:cNvSpPr>
          <p:nvPr>
            <p:ph idx="1"/>
          </p:nvPr>
        </p:nvSpPr>
        <p:spPr/>
        <p:txBody>
          <a:bodyPr/>
          <a:lstStyle/>
          <a:p>
            <a:r>
              <a:rPr lang="zh-CN" altLang="en-US" smtClean="0">
                <a:latin typeface="微软雅黑" pitchFamily="34" charset="-122"/>
                <a:ea typeface="微软雅黑" pitchFamily="34" charset="-122"/>
              </a:rPr>
              <a:t>自然对齐边界</a:t>
            </a:r>
            <a:endParaRPr lang="en-US" altLang="zh-CN" smtClean="0">
              <a:latin typeface="微软雅黑" pitchFamily="34" charset="-122"/>
              <a:ea typeface="微软雅黑" pitchFamily="34" charset="-122"/>
            </a:endParaRPr>
          </a:p>
          <a:p>
            <a:pPr lvl="1"/>
            <a:r>
              <a:rPr lang="zh-CN" altLang="en-US" smtClean="0"/>
              <a:t>数据按照自身的数据宽度进行对齐</a:t>
            </a:r>
            <a:endParaRPr lang="en-US" altLang="zh-CN" smtClean="0"/>
          </a:p>
          <a:p>
            <a:r>
              <a:rPr lang="en-US" altLang="zh-CN" smtClean="0"/>
              <a:t>#pragma pack</a:t>
            </a:r>
            <a:r>
              <a:rPr lang="zh-CN" altLang="en-US" smtClean="0"/>
              <a:t>（</a:t>
            </a:r>
            <a:r>
              <a:rPr lang="en-US" altLang="zh-CN" smtClean="0"/>
              <a:t>n</a:t>
            </a:r>
            <a:r>
              <a:rPr lang="zh-CN" altLang="en-US" smtClean="0"/>
              <a:t>）</a:t>
            </a:r>
            <a:endParaRPr lang="en-US" altLang="zh-CN" smtClean="0"/>
          </a:p>
          <a:p>
            <a:r>
              <a:rPr lang="en-US" altLang="zh-CN" smtClean="0"/>
              <a:t>#pragma pack</a:t>
            </a:r>
            <a:r>
              <a:rPr lang="zh-CN" altLang="en-US" smtClean="0"/>
              <a:t>（）</a:t>
            </a:r>
            <a:endParaRPr lang="en-US" altLang="zh-CN" smtClean="0"/>
          </a:p>
          <a:p>
            <a:pPr lvl="1"/>
            <a:r>
              <a:rPr lang="zh-CN" altLang="en-US" smtClean="0"/>
              <a:t>按照自然对齐边界和</a:t>
            </a:r>
            <a:r>
              <a:rPr lang="en-US" altLang="zh-CN" smtClean="0"/>
              <a:t>pragma</a:t>
            </a:r>
            <a:r>
              <a:rPr lang="zh-CN" altLang="en-US" smtClean="0"/>
              <a:t>宏定义指定边界的较小值对齐</a:t>
            </a:r>
            <a:endParaRPr lang="en-US" altLang="zh-CN" smtClean="0"/>
          </a:p>
          <a:p>
            <a:endParaRPr lang="en-US" altLang="zh-CN" smtClean="0"/>
          </a:p>
          <a:p>
            <a:r>
              <a:rPr lang="en-US" altLang="zh-CN" smtClean="0"/>
              <a:t>__attribute__((aligned(2)));</a:t>
            </a:r>
          </a:p>
          <a:p>
            <a:pPr lvl="1"/>
            <a:endParaRPr lang="en-US" altLang="zh-CN" smtClean="0"/>
          </a:p>
          <a:p>
            <a:r>
              <a:rPr lang="en-US" altLang="zh-CN" smtClean="0"/>
              <a:t>__attribute__((packed));</a:t>
            </a:r>
          </a:p>
          <a:p>
            <a:pPr lvl="1"/>
            <a:r>
              <a:rPr lang="zh-CN" altLang="en-US" smtClean="0"/>
              <a:t>按照紧凑方式对齐</a:t>
            </a:r>
            <a:endParaRPr lang="en-US" altLang="zh-CN" smtClean="0"/>
          </a:p>
          <a:p>
            <a:endParaRPr lang="en-US" altLang="zh-CN" smtClean="0"/>
          </a:p>
          <a:p>
            <a:endParaRPr lang="en-US" altLang="zh-CN"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37891" name="文本占位符 2"/>
          <p:cNvSpPr>
            <a:spLocks noGrp="1"/>
          </p:cNvSpPr>
          <p:nvPr>
            <p:ph type="body" idx="1"/>
          </p:nvPr>
        </p:nvSpPr>
        <p:spPr>
          <a:xfrm>
            <a:off x="6327775" y="998538"/>
            <a:ext cx="2519363" cy="1304925"/>
          </a:xfrm>
        </p:spPr>
        <p:txBody>
          <a:bodyPr/>
          <a:lstStyle/>
          <a:p>
            <a:r>
              <a:rPr lang="zh-CN" altLang="en-US" smtClean="0"/>
              <a:t>输出结果是什么？</a:t>
            </a:r>
            <a:endParaRPr lang="en-US" altLang="zh-CN" smtClean="0"/>
          </a:p>
          <a:p>
            <a:r>
              <a:rPr lang="zh-CN" altLang="en-US" smtClean="0"/>
              <a:t>如果设置了</a:t>
            </a:r>
            <a:r>
              <a:rPr lang="en-US" altLang="zh-CN" smtClean="0"/>
              <a:t>pragma</a:t>
            </a:r>
            <a:r>
              <a:rPr lang="zh-CN" altLang="en-US" smtClean="0"/>
              <a:t>，结果又是什么？</a:t>
            </a:r>
            <a:endParaRPr lang="en-US" altLang="zh-CN" smtClean="0"/>
          </a:p>
        </p:txBody>
      </p:sp>
      <p:pic>
        <p:nvPicPr>
          <p:cNvPr id="37892" name="Picture 2"/>
          <p:cNvPicPr>
            <a:picLocks noChangeAspect="1" noChangeArrowheads="1"/>
          </p:cNvPicPr>
          <p:nvPr/>
        </p:nvPicPr>
        <p:blipFill>
          <a:blip r:embed="rId2"/>
          <a:srcRect/>
          <a:stretch>
            <a:fillRect/>
          </a:stretch>
        </p:blipFill>
        <p:spPr bwMode="auto">
          <a:xfrm>
            <a:off x="611188" y="84138"/>
            <a:ext cx="5537200" cy="6638925"/>
          </a:xfrm>
          <a:prstGeom prst="rect">
            <a:avLst/>
          </a:prstGeom>
          <a:noFill/>
          <a:ln w="9525">
            <a:noFill/>
            <a:miter lim="800000"/>
            <a:headEnd/>
            <a:tailEnd/>
          </a:ln>
        </p:spPr>
      </p:pic>
      <p:pic>
        <p:nvPicPr>
          <p:cNvPr id="37893" name="Picture 5"/>
          <p:cNvPicPr>
            <a:picLocks noChangeAspect="1" noChangeArrowheads="1"/>
          </p:cNvPicPr>
          <p:nvPr/>
        </p:nvPicPr>
        <p:blipFill>
          <a:blip r:embed="rId3"/>
          <a:srcRect/>
          <a:stretch>
            <a:fillRect/>
          </a:stretch>
        </p:blipFill>
        <p:spPr bwMode="auto">
          <a:xfrm>
            <a:off x="3825875" y="998538"/>
            <a:ext cx="5162550" cy="2571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5" name="文本占位符 2"/>
          <p:cNvSpPr>
            <a:spLocks noGrp="1"/>
          </p:cNvSpPr>
          <p:nvPr>
            <p:ph type="body" idx="1"/>
          </p:nvPr>
        </p:nvSpPr>
        <p:spPr/>
        <p:txBody>
          <a:bodyPr/>
          <a:lstStyle/>
          <a:p>
            <a:endParaRPr lang="zh-CN" altLang="en-US" smtClean="0"/>
          </a:p>
        </p:txBody>
      </p:sp>
      <p:pic>
        <p:nvPicPr>
          <p:cNvPr id="38916" name="Picture 2"/>
          <p:cNvPicPr>
            <a:picLocks noChangeAspect="1" noChangeArrowheads="1"/>
          </p:cNvPicPr>
          <p:nvPr/>
        </p:nvPicPr>
        <p:blipFill>
          <a:blip r:embed="rId2"/>
          <a:srcRect/>
          <a:stretch>
            <a:fillRect/>
          </a:stretch>
        </p:blipFill>
        <p:spPr bwMode="auto">
          <a:xfrm>
            <a:off x="296863" y="188913"/>
            <a:ext cx="6038850" cy="6432550"/>
          </a:xfrm>
          <a:prstGeom prst="rect">
            <a:avLst/>
          </a:prstGeom>
          <a:noFill/>
          <a:ln w="9525">
            <a:noFill/>
            <a:miter lim="800000"/>
            <a:headEnd/>
            <a:tailEnd/>
          </a:ln>
        </p:spPr>
      </p:pic>
      <p:pic>
        <p:nvPicPr>
          <p:cNvPr id="65539" name="Picture 3"/>
          <p:cNvPicPr>
            <a:picLocks noChangeAspect="1" noChangeArrowheads="1"/>
          </p:cNvPicPr>
          <p:nvPr/>
        </p:nvPicPr>
        <p:blipFill>
          <a:blip r:embed="rId3"/>
          <a:srcRect/>
          <a:stretch>
            <a:fillRect/>
          </a:stretch>
        </p:blipFill>
        <p:spPr bwMode="auto">
          <a:xfrm>
            <a:off x="3330575" y="908050"/>
            <a:ext cx="5657850"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9939" name="文本占位符 2"/>
          <p:cNvSpPr>
            <a:spLocks noGrp="1"/>
          </p:cNvSpPr>
          <p:nvPr>
            <p:ph type="body" idx="1"/>
          </p:nvPr>
        </p:nvSpPr>
        <p:spPr/>
        <p:txBody>
          <a:bodyPr/>
          <a:lstStyle/>
          <a:p>
            <a:endParaRPr lang="zh-CN" altLang="en-US" smtClean="0"/>
          </a:p>
        </p:txBody>
      </p:sp>
      <p:pic>
        <p:nvPicPr>
          <p:cNvPr id="39940" name="Picture 2"/>
          <p:cNvPicPr>
            <a:picLocks noChangeAspect="1" noChangeArrowheads="1"/>
          </p:cNvPicPr>
          <p:nvPr/>
        </p:nvPicPr>
        <p:blipFill>
          <a:blip r:embed="rId2"/>
          <a:srcRect/>
          <a:stretch>
            <a:fillRect/>
          </a:stretch>
        </p:blipFill>
        <p:spPr bwMode="auto">
          <a:xfrm>
            <a:off x="161925" y="98425"/>
            <a:ext cx="5842000" cy="6534150"/>
          </a:xfrm>
          <a:prstGeom prst="rect">
            <a:avLst/>
          </a:prstGeom>
          <a:noFill/>
          <a:ln w="9525">
            <a:noFill/>
            <a:miter lim="800000"/>
            <a:headEnd/>
            <a:tailEnd/>
          </a:ln>
        </p:spPr>
      </p:pic>
      <p:pic>
        <p:nvPicPr>
          <p:cNvPr id="66563" name="Picture 3"/>
          <p:cNvPicPr>
            <a:picLocks noChangeAspect="1" noChangeArrowheads="1"/>
          </p:cNvPicPr>
          <p:nvPr/>
        </p:nvPicPr>
        <p:blipFill>
          <a:blip r:embed="rId3"/>
          <a:srcRect/>
          <a:stretch>
            <a:fillRect/>
          </a:stretch>
        </p:blipFill>
        <p:spPr bwMode="auto">
          <a:xfrm>
            <a:off x="3263900" y="819150"/>
            <a:ext cx="5857875" cy="1822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小结</a:t>
            </a:r>
          </a:p>
        </p:txBody>
      </p:sp>
      <p:sp>
        <p:nvSpPr>
          <p:cNvPr id="36867" name="Rectangle 3"/>
          <p:cNvSpPr>
            <a:spLocks noGrp="1" noChangeArrowheads="1"/>
          </p:cNvSpPr>
          <p:nvPr>
            <p:ph type="body" idx="4294967295"/>
          </p:nvPr>
        </p:nvSpPr>
        <p:spPr>
          <a:xfrm>
            <a:off x="122238" y="819150"/>
            <a:ext cx="8950325" cy="5059363"/>
          </a:xfrm>
        </p:spPr>
        <p:txBody>
          <a:bodyPr lIns="63500" tIns="25400" rIns="63500" bIns="25400">
            <a:spAutoFit/>
          </a:bodyPr>
          <a:lstStyle/>
          <a:p>
            <a:pPr marL="203200" indent="-203200">
              <a:defRPr/>
            </a:pPr>
            <a:r>
              <a:rPr lang="zh-CN" altLang="en-US" sz="2000" dirty="0" smtClean="0">
                <a:latin typeface="微软雅黑" pitchFamily="34" charset="-122"/>
                <a:ea typeface="微软雅黑" pitchFamily="34" charset="-122"/>
              </a:rPr>
              <a:t>整数的表示</a:t>
            </a:r>
          </a:p>
          <a:p>
            <a:pPr marL="685800" lvl="1" indent="-190500">
              <a:defRPr/>
            </a:pPr>
            <a:r>
              <a:rPr lang="zh-CN" altLang="en-US" dirty="0" smtClean="0">
                <a:latin typeface="微软雅黑" pitchFamily="34" charset="-122"/>
                <a:ea typeface="微软雅黑" pitchFamily="34" charset="-122"/>
              </a:rPr>
              <a:t>无符号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带符号</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一些问题</a:t>
            </a:r>
          </a:p>
          <a:p>
            <a:pPr marL="203200" indent="-203200">
              <a:defRPr/>
            </a:pPr>
            <a:r>
              <a:rPr lang="zh-CN" altLang="en-US" sz="2000" dirty="0" smtClean="0">
                <a:latin typeface="微软雅黑" pitchFamily="34" charset="-122"/>
                <a:ea typeface="微软雅黑" pitchFamily="34" charset="-122"/>
              </a:rPr>
              <a:t>浮点数的表示</a:t>
            </a:r>
          </a:p>
          <a:p>
            <a:pPr marL="685800" lvl="1" indent="-190500">
              <a:defRPr/>
            </a:pPr>
            <a:r>
              <a:rPr lang="zh-CN" altLang="en-US" dirty="0" smtClean="0">
                <a:latin typeface="微软雅黑" pitchFamily="34" charset="-122"/>
                <a:ea typeface="微软雅黑" pitchFamily="34" charset="-122"/>
              </a:rPr>
              <a:t>规格化、非规格化的表示</a:t>
            </a:r>
          </a:p>
          <a:p>
            <a:pPr marL="685800" lvl="1" indent="-190500">
              <a:defRPr/>
            </a:pPr>
            <a:r>
              <a:rPr lang="zh-CN" altLang="en-US" dirty="0" smtClean="0">
                <a:latin typeface="微软雅黑" pitchFamily="34" charset="-122"/>
                <a:ea typeface="微软雅黑" pitchFamily="34" charset="-122"/>
              </a:rPr>
              <a:t>浮点数的精度</a:t>
            </a:r>
          </a:p>
          <a:p>
            <a:pPr marL="203200" indent="-203200">
              <a:defRPr/>
            </a:pPr>
            <a:r>
              <a:rPr lang="zh-CN" altLang="en-US" sz="2000" dirty="0" smtClean="0">
                <a:latin typeface="微软雅黑" pitchFamily="34" charset="-122"/>
                <a:ea typeface="微软雅黑" pitchFamily="34" charset="-122"/>
              </a:rPr>
              <a:t>数据的存储排列</a:t>
            </a:r>
          </a:p>
          <a:p>
            <a:pPr marL="685800" lvl="1" indent="-190500">
              <a:defRPr/>
            </a:pPr>
            <a:r>
              <a:rPr lang="zh-CN" altLang="en-US" dirty="0" smtClean="0">
                <a:latin typeface="微软雅黑" pitchFamily="34" charset="-122"/>
                <a:ea typeface="微软雅黑" pitchFamily="34" charset="-122"/>
              </a:rPr>
              <a:t>大端方式：用</a:t>
            </a:r>
            <a:r>
              <a:rPr lang="en-US" altLang="zh-CN" dirty="0" smtClean="0">
                <a:latin typeface="微软雅黑" pitchFamily="34" charset="-122"/>
                <a:ea typeface="微软雅黑" pitchFamily="34" charset="-122"/>
              </a:rPr>
              <a:t>MSB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685800" lvl="1" indent="-190500">
              <a:defRPr/>
            </a:pPr>
            <a:r>
              <a:rPr lang="zh-CN" altLang="en-US" dirty="0" smtClean="0">
                <a:latin typeface="微软雅黑" pitchFamily="34" charset="-122"/>
                <a:ea typeface="微软雅黑" pitchFamily="34" charset="-122"/>
              </a:rPr>
              <a:t>小端方式：用</a:t>
            </a:r>
            <a:r>
              <a:rPr lang="en-US" altLang="zh-CN" dirty="0" smtClean="0">
                <a:latin typeface="微软雅黑" pitchFamily="34" charset="-122"/>
                <a:ea typeface="微软雅黑" pitchFamily="34" charset="-122"/>
              </a:rPr>
              <a:t>LSB</a:t>
            </a:r>
            <a:r>
              <a:rPr lang="zh-CN" altLang="en-US" dirty="0" smtClean="0">
                <a:latin typeface="微软雅黑" pitchFamily="34" charset="-122"/>
                <a:ea typeface="微软雅黑" pitchFamily="34" charset="-122"/>
              </a:rPr>
              <a:t>存放的地址表示数据的地址</a:t>
            </a:r>
            <a:endParaRPr lang="en-US" altLang="zh-CN" dirty="0" smtClean="0">
              <a:latin typeface="微软雅黑" pitchFamily="34" charset="-122"/>
              <a:ea typeface="微软雅黑" pitchFamily="34" charset="-122"/>
            </a:endParaRPr>
          </a:p>
          <a:p>
            <a:pPr marL="285750" indent="-190500">
              <a:defRPr/>
            </a:pPr>
            <a:r>
              <a:rPr lang="zh-CN" altLang="en-US" dirty="0" smtClean="0">
                <a:latin typeface="微软雅黑" pitchFamily="34" charset="-122"/>
                <a:ea typeface="微软雅黑" pitchFamily="34" charset="-122"/>
              </a:rPr>
              <a:t>数据的对齐</a:t>
            </a:r>
          </a:p>
          <a:p>
            <a:pPr marL="685800" lvl="1" indent="-190500">
              <a:defRPr/>
            </a:pPr>
            <a:r>
              <a:rPr lang="zh-CN" altLang="en-US" dirty="0" smtClean="0">
                <a:latin typeface="微软雅黑" pitchFamily="34" charset="-122"/>
                <a:ea typeface="微软雅黑" pitchFamily="34" charset="-122"/>
              </a:rPr>
              <a:t>按边界对齐可减少访存次数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p:txBody>
          <a:bodyPr/>
          <a:lstStyle/>
          <a:p>
            <a:r>
              <a:rPr lang="en-US" altLang="zh-CN" smtClean="0"/>
              <a:t>1 </a:t>
            </a:r>
            <a:r>
              <a:rPr lang="zh-CN" altLang="en-US" smtClean="0"/>
              <a:t>整数的表示</a:t>
            </a:r>
          </a:p>
        </p:txBody>
      </p:sp>
      <p:sp>
        <p:nvSpPr>
          <p:cNvPr id="5123"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整数的表示</a:t>
            </a:r>
          </a:p>
        </p:txBody>
      </p:sp>
      <p:sp>
        <p:nvSpPr>
          <p:cNvPr id="6147" name="内容占位符 2"/>
          <p:cNvSpPr>
            <a:spLocks noGrp="1"/>
          </p:cNvSpPr>
          <p:nvPr>
            <p:ph idx="1"/>
          </p:nvPr>
        </p:nvSpPr>
        <p:spPr/>
        <p:txBody>
          <a:bodyPr/>
          <a:lstStyle/>
          <a:p>
            <a:r>
              <a:rPr lang="zh-CN" altLang="en-US" smtClean="0">
                <a:solidFill>
                  <a:srgbClr val="C00000"/>
                </a:solidFill>
                <a:latin typeface="微软雅黑" pitchFamily="34" charset="-122"/>
                <a:ea typeface="微软雅黑" pitchFamily="34" charset="-122"/>
              </a:rPr>
              <a:t>无符号整数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使用自然二进制表示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solidFill>
                  <a:srgbClr val="C00000"/>
                </a:solidFill>
                <a:latin typeface="微软雅黑" pitchFamily="34" charset="-122"/>
                <a:ea typeface="微软雅黑" pitchFamily="34" charset="-122"/>
              </a:rPr>
              <a:t>带符号整数</a:t>
            </a:r>
            <a:endParaRPr lang="en-US" altLang="zh-CN" smtClean="0">
              <a:solidFill>
                <a:srgbClr val="C00000"/>
              </a:solidFill>
              <a:latin typeface="微软雅黑" pitchFamily="34" charset="-122"/>
              <a:ea typeface="微软雅黑" pitchFamily="34" charset="-122"/>
            </a:endParaRPr>
          </a:p>
          <a:p>
            <a:pPr lvl="1"/>
            <a:r>
              <a:rPr lang="zh-CN" altLang="en-US" smtClean="0">
                <a:latin typeface="微软雅黑" pitchFamily="34" charset="-122"/>
                <a:ea typeface="微软雅黑" pitchFamily="34" charset="-122"/>
              </a:rPr>
              <a:t>使用补码表示</a:t>
            </a:r>
            <a:endParaRPr lang="en-US" altLang="zh-CN" smtClean="0">
              <a:latin typeface="微软雅黑" pitchFamily="34" charset="-122"/>
              <a:ea typeface="微软雅黑" pitchFamily="34" charset="-122"/>
            </a:endParaRPr>
          </a:p>
        </p:txBody>
      </p:sp>
      <p:graphicFrame>
        <p:nvGraphicFramePr>
          <p:cNvPr id="4" name="表格 3"/>
          <p:cNvGraphicFramePr>
            <a:graphicFrameLocks noGrp="1"/>
          </p:cNvGraphicFramePr>
          <p:nvPr/>
        </p:nvGraphicFramePr>
        <p:xfrm>
          <a:off x="1016000" y="1808163"/>
          <a:ext cx="7246938" cy="1854200"/>
        </p:xfrm>
        <a:graphic>
          <a:graphicData uri="http://schemas.openxmlformats.org/drawingml/2006/table">
            <a:tbl>
              <a:tblPr firstRow="1" bandRow="1">
                <a:tableStyleId>{ED083AE6-46FA-4A59-8FB0-9F97EB10719F}</a:tableStyleId>
              </a:tblPr>
              <a:tblGrid>
                <a:gridCol w="1800482"/>
                <a:gridCol w="1305349"/>
                <a:gridCol w="1935518"/>
                <a:gridCol w="2205589"/>
              </a:tblGrid>
              <a:tr h="370840">
                <a:tc>
                  <a:txBody>
                    <a:bodyPr/>
                    <a:lstStyle/>
                    <a:p>
                      <a:pPr algn="ctr"/>
                      <a:endParaRPr lang="zh-CN" altLang="en-US" dirty="0">
                        <a:solidFill>
                          <a:schemeClr val="tx1"/>
                        </a:solidFill>
                      </a:endParaRPr>
                    </a:p>
                  </a:txBody>
                  <a:tcPr marL="91454" marR="91454"/>
                </a:tc>
                <a:tc>
                  <a:txBody>
                    <a:bodyPr/>
                    <a:lstStyle/>
                    <a:p>
                      <a:pPr algn="ctr"/>
                      <a:r>
                        <a:rPr lang="zh-CN" altLang="en-US" dirty="0" smtClean="0"/>
                        <a:t>宽度</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最大值</a:t>
                      </a:r>
                      <a:endParaRPr lang="zh-CN" altLang="en-US" dirty="0">
                        <a:solidFill>
                          <a:schemeClr val="tx1"/>
                        </a:solidFill>
                      </a:endParaRPr>
                    </a:p>
                  </a:txBody>
                  <a:tcPr marL="91454" marR="91454"/>
                </a:tc>
                <a:tc>
                  <a:txBody>
                    <a:bodyPr/>
                    <a:lstStyle/>
                    <a:p>
                      <a:pPr algn="ctr"/>
                      <a:r>
                        <a:rPr lang="zh-CN" altLang="en-US" dirty="0" smtClean="0">
                          <a:solidFill>
                            <a:schemeClr val="tx1"/>
                          </a:solidFill>
                        </a:rPr>
                        <a:t>最小值</a:t>
                      </a:r>
                      <a:endParaRPr lang="zh-CN" altLang="en-US" dirty="0">
                        <a:solidFill>
                          <a:schemeClr val="tx1"/>
                        </a:solidFill>
                      </a:endParaRPr>
                    </a:p>
                  </a:txBody>
                  <a:tcPr marL="91454" marR="91454"/>
                </a:tc>
              </a:tr>
              <a:tr h="370840">
                <a:tc>
                  <a:txBody>
                    <a:bodyPr/>
                    <a:lstStyle/>
                    <a:p>
                      <a:pPr algn="ctr"/>
                      <a:r>
                        <a:rPr lang="en-US" altLang="zh-CN" dirty="0" smtClean="0"/>
                        <a:t>unsigned char</a:t>
                      </a:r>
                      <a:endParaRPr lang="zh-CN" altLang="en-US" dirty="0">
                        <a:solidFill>
                          <a:schemeClr val="tx1"/>
                        </a:solidFill>
                      </a:endParaRPr>
                    </a:p>
                  </a:txBody>
                  <a:tcPr marL="91454" marR="91454"/>
                </a:tc>
                <a:tc>
                  <a:txBody>
                    <a:bodyPr/>
                    <a:lstStyle/>
                    <a:p>
                      <a:pPr algn="ctr"/>
                      <a:r>
                        <a:rPr lang="en-US" altLang="zh-CN" dirty="0" smtClean="0">
                          <a:solidFill>
                            <a:schemeClr val="tx1"/>
                          </a:solidFill>
                        </a:rPr>
                        <a:t>1</a:t>
                      </a:r>
                      <a:endParaRPr lang="zh-CN" altLang="en-US" dirty="0">
                        <a:solidFill>
                          <a:schemeClr val="tx1"/>
                        </a:solidFill>
                      </a:endParaRPr>
                    </a:p>
                  </a:txBody>
                  <a:tcPr marL="91454" marR="91454"/>
                </a:tc>
                <a:tc>
                  <a:txBody>
                    <a:bodyPr/>
                    <a:lstStyle/>
                    <a:p>
                      <a:pPr algn="ctr"/>
                      <a:r>
                        <a:rPr lang="en-US" altLang="zh-CN" dirty="0" smtClean="0">
                          <a:solidFill>
                            <a:schemeClr val="tx1"/>
                          </a:solidFill>
                        </a:rPr>
                        <a:t>255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unsigned short</a:t>
                      </a:r>
                      <a:endParaRPr lang="zh-CN" altLang="en-US" dirty="0" smtClean="0">
                        <a:solidFill>
                          <a:schemeClr val="tx1"/>
                        </a:solidFill>
                      </a:endParaRPr>
                    </a:p>
                  </a:txBody>
                  <a:tcPr marL="91454" marR="91454"/>
                </a:tc>
                <a:tc>
                  <a:txBody>
                    <a:bodyPr/>
                    <a:lstStyle/>
                    <a:p>
                      <a:pPr algn="ctr"/>
                      <a:r>
                        <a:rPr lang="en-US" altLang="zh-CN" dirty="0" smtClean="0">
                          <a:solidFill>
                            <a:schemeClr val="tx1"/>
                          </a:solidFill>
                        </a:rPr>
                        <a:t>2</a:t>
                      </a:r>
                      <a:endParaRPr lang="zh-CN" altLang="en-US" dirty="0">
                        <a:solidFill>
                          <a:schemeClr val="tx1"/>
                        </a:solidFill>
                      </a:endParaRPr>
                    </a:p>
                  </a:txBody>
                  <a:tcPr marL="91454" marR="91454"/>
                </a:tc>
                <a:tc>
                  <a:txBody>
                    <a:bodyPr/>
                    <a:lstStyle/>
                    <a:p>
                      <a:pPr algn="ctr"/>
                      <a:r>
                        <a:rPr lang="en-US" altLang="zh-CN" dirty="0" smtClean="0">
                          <a:solidFill>
                            <a:schemeClr val="tx1"/>
                          </a:solidFill>
                        </a:rPr>
                        <a:t>65536</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a:t>
                      </a:r>
                      <a:r>
                        <a:rPr lang="en-US" altLang="zh-CN" dirty="0" err="1" smtClean="0"/>
                        <a:t>int</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r h="370840">
                <a:tc>
                  <a:txBody>
                    <a:bodyPr/>
                    <a:lstStyle/>
                    <a:p>
                      <a:pPr algn="ctr"/>
                      <a:r>
                        <a:rPr lang="en-US" altLang="zh-CN" dirty="0" smtClean="0"/>
                        <a:t>unsigned long</a:t>
                      </a:r>
                      <a:endParaRPr lang="zh-CN" altLang="en-US" dirty="0">
                        <a:solidFill>
                          <a:schemeClr val="tx1"/>
                        </a:solidFill>
                      </a:endParaRPr>
                    </a:p>
                  </a:txBody>
                  <a:tcPr marL="91454" marR="91454"/>
                </a:tc>
                <a:tc>
                  <a:txBody>
                    <a:bodyPr/>
                    <a:lstStyle/>
                    <a:p>
                      <a:pPr algn="ctr"/>
                      <a:r>
                        <a:rPr lang="en-US" altLang="zh-CN" dirty="0" smtClean="0">
                          <a:solidFill>
                            <a:schemeClr val="tx1"/>
                          </a:solidFill>
                        </a:rPr>
                        <a:t>4</a:t>
                      </a:r>
                      <a:endParaRPr lang="zh-CN" altLang="en-US" dirty="0">
                        <a:solidFill>
                          <a:schemeClr val="tx1"/>
                        </a:solidFill>
                      </a:endParaRPr>
                    </a:p>
                  </a:txBody>
                  <a:tcPr marL="91454" marR="91454"/>
                </a:tc>
                <a:tc>
                  <a:txBody>
                    <a:bodyPr/>
                    <a:lstStyle/>
                    <a:p>
                      <a:pPr algn="ctr"/>
                      <a:r>
                        <a:rPr lang="en-US" altLang="zh-CN" dirty="0" smtClean="0">
                          <a:solidFill>
                            <a:schemeClr val="tx1"/>
                          </a:solidFill>
                        </a:rPr>
                        <a:t>4294967295</a:t>
                      </a:r>
                      <a:endParaRPr lang="zh-CN" altLang="en-US" dirty="0">
                        <a:solidFill>
                          <a:schemeClr val="tx1"/>
                        </a:solidFill>
                      </a:endParaRPr>
                    </a:p>
                  </a:txBody>
                  <a:tcPr marL="91454" marR="91454"/>
                </a:tc>
                <a:tc>
                  <a:txBody>
                    <a:bodyPr/>
                    <a:lstStyle/>
                    <a:p>
                      <a:pPr algn="ctr"/>
                      <a:r>
                        <a:rPr lang="en-US" altLang="zh-CN" dirty="0" smtClean="0">
                          <a:solidFill>
                            <a:schemeClr val="tx1"/>
                          </a:solidFill>
                        </a:rPr>
                        <a:t>0</a:t>
                      </a:r>
                      <a:endParaRPr lang="zh-CN" altLang="en-US" dirty="0">
                        <a:solidFill>
                          <a:schemeClr val="tx1"/>
                        </a:solidFill>
                      </a:endParaRPr>
                    </a:p>
                  </a:txBody>
                  <a:tcPr marL="91454" marR="91454"/>
                </a:tc>
              </a:tr>
            </a:tbl>
          </a:graphicData>
        </a:graphic>
      </p:graphicFrame>
      <p:graphicFrame>
        <p:nvGraphicFramePr>
          <p:cNvPr id="5" name="表格 4"/>
          <p:cNvGraphicFramePr>
            <a:graphicFrameLocks noGrp="1"/>
          </p:cNvGraphicFramePr>
          <p:nvPr/>
        </p:nvGraphicFramePr>
        <p:xfrm>
          <a:off x="971550" y="4689475"/>
          <a:ext cx="7291387" cy="1854200"/>
        </p:xfrm>
        <a:graphic>
          <a:graphicData uri="http://schemas.openxmlformats.org/drawingml/2006/table">
            <a:tbl>
              <a:tblPr firstRow="1" bandRow="1">
                <a:tableStyleId>{ED083AE6-46FA-4A59-8FB0-9F97EB10719F}</a:tableStyleId>
              </a:tblPr>
              <a:tblGrid>
                <a:gridCol w="1822847"/>
                <a:gridCol w="1282743"/>
                <a:gridCol w="1980376"/>
                <a:gridCol w="2205421"/>
              </a:tblGrid>
              <a:tr h="370840">
                <a:tc>
                  <a:txBody>
                    <a:bodyPr/>
                    <a:lstStyle/>
                    <a:p>
                      <a:pPr algn="ctr"/>
                      <a:endParaRPr lang="zh-CN" altLang="en-US" dirty="0">
                        <a:solidFill>
                          <a:schemeClr val="tx1"/>
                        </a:solidFill>
                      </a:endParaRPr>
                    </a:p>
                  </a:txBody>
                  <a:tcPr marL="91447" marR="91447"/>
                </a:tc>
                <a:tc>
                  <a:txBody>
                    <a:bodyPr/>
                    <a:lstStyle/>
                    <a:p>
                      <a:pPr algn="ctr"/>
                      <a:r>
                        <a:rPr lang="zh-CN" altLang="en-US" dirty="0" smtClean="0"/>
                        <a:t>宽度</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最大值</a:t>
                      </a:r>
                      <a:endParaRPr lang="zh-CN" altLang="en-US" dirty="0">
                        <a:solidFill>
                          <a:schemeClr val="tx1"/>
                        </a:solidFill>
                      </a:endParaRPr>
                    </a:p>
                  </a:txBody>
                  <a:tcPr marL="91447" marR="91447"/>
                </a:tc>
                <a:tc>
                  <a:txBody>
                    <a:bodyPr/>
                    <a:lstStyle/>
                    <a:p>
                      <a:pPr algn="ctr"/>
                      <a:r>
                        <a:rPr lang="zh-CN" altLang="en-US" dirty="0" smtClean="0">
                          <a:solidFill>
                            <a:schemeClr val="tx1"/>
                          </a:solidFill>
                        </a:rPr>
                        <a:t>最小值</a:t>
                      </a:r>
                      <a:endParaRPr lang="zh-CN" altLang="en-US" dirty="0">
                        <a:solidFill>
                          <a:schemeClr val="tx1"/>
                        </a:solidFill>
                      </a:endParaRPr>
                    </a:p>
                  </a:txBody>
                  <a:tcPr marL="91447" marR="91447"/>
                </a:tc>
              </a:tr>
              <a:tr h="370840">
                <a:tc>
                  <a:txBody>
                    <a:bodyPr/>
                    <a:lstStyle/>
                    <a:p>
                      <a:pPr algn="ctr"/>
                      <a:r>
                        <a:rPr lang="en-US" altLang="zh-CN" dirty="0" smtClean="0"/>
                        <a:t>char</a:t>
                      </a:r>
                      <a:endParaRPr lang="zh-CN" altLang="en-US" dirty="0">
                        <a:solidFill>
                          <a:schemeClr val="tx1"/>
                        </a:solidFill>
                      </a:endParaRPr>
                    </a:p>
                  </a:txBody>
                  <a:tcPr marL="91447" marR="91447"/>
                </a:tc>
                <a:tc>
                  <a:txBody>
                    <a:bodyPr/>
                    <a:lstStyle/>
                    <a:p>
                      <a:pPr algn="ctr"/>
                      <a:r>
                        <a:rPr lang="en-US" altLang="zh-CN" dirty="0" smtClean="0">
                          <a:solidFill>
                            <a:schemeClr val="tx1"/>
                          </a:solidFill>
                        </a:rPr>
                        <a:t>1</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127</a:t>
                      </a:r>
                      <a:endParaRPr lang="zh-CN" altLang="en-US" dirty="0">
                        <a:solidFill>
                          <a:schemeClr val="tx1"/>
                        </a:solidFill>
                      </a:endParaRPr>
                    </a:p>
                  </a:txBody>
                  <a:tcPr marL="91447" marR="91447"/>
                </a:tc>
                <a:tc>
                  <a:txBody>
                    <a:bodyPr/>
                    <a:lstStyle/>
                    <a:p>
                      <a:pPr algn="ctr"/>
                      <a:r>
                        <a:rPr lang="en-US" altLang="zh-CN" dirty="0" smtClean="0">
                          <a:solidFill>
                            <a:schemeClr val="tx1"/>
                          </a:solidFill>
                        </a:rPr>
                        <a:t>-128</a:t>
                      </a:r>
                      <a:endParaRPr lang="zh-CN" altLang="en-US" dirty="0">
                        <a:solidFill>
                          <a:schemeClr val="tx1"/>
                        </a:solidFill>
                      </a:endParaRPr>
                    </a:p>
                  </a:txBody>
                  <a:tcPr marL="91447" marR="91447"/>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short</a:t>
                      </a:r>
                      <a:endParaRPr lang="zh-CN" altLang="en-US" dirty="0" smtClean="0">
                        <a:solidFill>
                          <a:schemeClr val="tx1"/>
                        </a:solidFill>
                      </a:endParaRPr>
                    </a:p>
                  </a:txBody>
                  <a:tcPr marL="91447" marR="91447"/>
                </a:tc>
                <a:tc>
                  <a:txBody>
                    <a:bodyPr/>
                    <a:lstStyle/>
                    <a:p>
                      <a:pPr algn="ctr"/>
                      <a:r>
                        <a:rPr lang="en-US" altLang="zh-CN" dirty="0" smtClean="0">
                          <a:solidFill>
                            <a:schemeClr val="tx1"/>
                          </a:solidFill>
                        </a:rPr>
                        <a:t>2</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32767</a:t>
                      </a:r>
                      <a:endParaRPr lang="zh-CN" altLang="en-US" dirty="0">
                        <a:solidFill>
                          <a:schemeClr val="tx1"/>
                        </a:solidFill>
                      </a:endParaRPr>
                    </a:p>
                  </a:txBody>
                  <a:tcPr marL="91447" marR="91447"/>
                </a:tc>
                <a:tc>
                  <a:txBody>
                    <a:bodyPr/>
                    <a:lstStyle/>
                    <a:p>
                      <a:pPr algn="ctr"/>
                      <a:r>
                        <a:rPr lang="en-US" altLang="zh-CN" dirty="0" smtClean="0">
                          <a:solidFill>
                            <a:schemeClr val="tx1"/>
                          </a:solidFill>
                        </a:rPr>
                        <a:t>-32768</a:t>
                      </a:r>
                      <a:endParaRPr lang="zh-CN" altLang="en-US" dirty="0">
                        <a:solidFill>
                          <a:schemeClr val="tx1"/>
                        </a:solidFill>
                      </a:endParaRPr>
                    </a:p>
                  </a:txBody>
                  <a:tcPr marL="91447" marR="91447"/>
                </a:tc>
              </a:tr>
              <a:tr h="370840">
                <a:tc>
                  <a:txBody>
                    <a:bodyPr/>
                    <a:lstStyle/>
                    <a:p>
                      <a:pPr algn="ctr"/>
                      <a:r>
                        <a:rPr lang="en-US" altLang="zh-CN" dirty="0" err="1" smtClean="0"/>
                        <a:t>int</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r h="370840">
                <a:tc>
                  <a:txBody>
                    <a:bodyPr/>
                    <a:lstStyle/>
                    <a:p>
                      <a:pPr algn="ctr"/>
                      <a:r>
                        <a:rPr lang="en-US" altLang="zh-CN" dirty="0" smtClean="0"/>
                        <a:t>long</a:t>
                      </a:r>
                      <a:endParaRPr lang="zh-CN" altLang="en-US" dirty="0">
                        <a:solidFill>
                          <a:schemeClr val="tx1"/>
                        </a:solidFill>
                      </a:endParaRPr>
                    </a:p>
                  </a:txBody>
                  <a:tcPr marL="91447" marR="91447"/>
                </a:tc>
                <a:tc>
                  <a:txBody>
                    <a:bodyPr/>
                    <a:lstStyle/>
                    <a:p>
                      <a:pPr algn="ctr"/>
                      <a:r>
                        <a:rPr lang="en-US" altLang="zh-CN" dirty="0" smtClean="0">
                          <a:solidFill>
                            <a:schemeClr val="tx1"/>
                          </a:solidFill>
                        </a:rPr>
                        <a:t>4</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2147483647</a:t>
                      </a:r>
                      <a:endParaRPr lang="zh-CN" altLang="en-US" dirty="0">
                        <a:solidFill>
                          <a:schemeClr val="tx1"/>
                        </a:solidFill>
                      </a:endParaRPr>
                    </a:p>
                  </a:txBody>
                  <a:tcPr marL="91447" marR="91447"/>
                </a:tc>
                <a:tc>
                  <a:txBody>
                    <a:bodyPr/>
                    <a:lstStyle/>
                    <a:p>
                      <a:pPr algn="ctr"/>
                      <a:r>
                        <a:rPr lang="en-US" altLang="zh-CN" dirty="0" smtClean="0">
                          <a:solidFill>
                            <a:schemeClr val="tx1"/>
                          </a:solidFill>
                        </a:rPr>
                        <a:t>-2147483648</a:t>
                      </a:r>
                      <a:endParaRPr lang="zh-CN" altLang="en-US" dirty="0">
                        <a:solidFill>
                          <a:schemeClr val="tx1"/>
                        </a:solidFill>
                      </a:endParaRPr>
                    </a:p>
                  </a:txBody>
                  <a:tcPr marL="91447" marR="91447"/>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8425"/>
            <a:ext cx="8229600" cy="561975"/>
          </a:xfrm>
        </p:spPr>
        <p:txBody>
          <a:bodyPr/>
          <a:lstStyle/>
          <a:p>
            <a:r>
              <a:rPr lang="en-US" altLang="zh-CN" sz="3600" smtClean="0">
                <a:ea typeface="宋体" pitchFamily="2" charset="-122"/>
              </a:rPr>
              <a:t>C</a:t>
            </a:r>
            <a:r>
              <a:rPr lang="zh-CN" altLang="en-US" sz="3600" smtClean="0">
                <a:ea typeface="宋体" pitchFamily="2" charset="-122"/>
              </a:rPr>
              <a:t>语言程序中的整数</a:t>
            </a:r>
          </a:p>
        </p:txBody>
      </p:sp>
      <p:sp>
        <p:nvSpPr>
          <p:cNvPr id="623619" name="Rectangle 3"/>
          <p:cNvSpPr>
            <a:spLocks noGrp="1" noChangeArrowheads="1"/>
          </p:cNvSpPr>
          <p:nvPr>
            <p:ph type="body" idx="1"/>
          </p:nvPr>
        </p:nvSpPr>
        <p:spPr>
          <a:xfrm>
            <a:off x="250825" y="773113"/>
            <a:ext cx="8731250" cy="6084887"/>
          </a:xfrm>
        </p:spPr>
        <p:txBody>
          <a:bodyPr/>
          <a:lstStyle/>
          <a:p>
            <a:pPr>
              <a:spcBef>
                <a:spcPct val="25000"/>
              </a:spcBef>
              <a:buFontTx/>
              <a:buNone/>
            </a:pP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表达式</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）若定义变量“</a:t>
            </a:r>
            <a:r>
              <a:rPr lang="en-US" altLang="zh-CN" sz="2000" smtClean="0">
                <a:latin typeface="微软雅黑" pitchFamily="34" charset="-122"/>
                <a:ea typeface="微软雅黑" pitchFamily="34" charset="-122"/>
              </a:rPr>
              <a:t>int i=-2147483648;”</a:t>
            </a:r>
            <a:r>
              <a:rPr lang="zh-CN" altLang="en-US" sz="2000" smtClean="0">
                <a:latin typeface="微软雅黑" pitchFamily="34" charset="-122"/>
                <a:ea typeface="微软雅黑" pitchFamily="34" charset="-122"/>
              </a:rPr>
              <a:t>，则“</a:t>
            </a:r>
            <a:r>
              <a:rPr lang="en-US" altLang="zh-CN" sz="2000" smtClean="0">
                <a:solidFill>
                  <a:srgbClr val="0033CC"/>
                </a:solidFill>
                <a:latin typeface="微软雅黑" pitchFamily="34" charset="-122"/>
                <a:ea typeface="微软雅黑" pitchFamily="34" charset="-122"/>
              </a:rPr>
              <a:t>i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的执行结果为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latin typeface="微软雅黑" pitchFamily="34" charset="-122"/>
                <a:ea typeface="微软雅黑" pitchFamily="34" charset="-122"/>
              </a:rPr>
              <a:t>3</a:t>
            </a:r>
            <a:r>
              <a:rPr lang="zh-CN" altLang="en-US" sz="2000" smtClean="0">
                <a:latin typeface="微软雅黑" pitchFamily="34" charset="-122"/>
                <a:ea typeface="微软雅黑" pitchFamily="34" charset="-122"/>
              </a:rPr>
              <a:t>）如果将表达式写成“</a:t>
            </a:r>
            <a:r>
              <a:rPr lang="en-US" altLang="zh-CN" sz="2000" smtClean="0">
                <a:solidFill>
                  <a:srgbClr val="0033CC"/>
                </a:solidFill>
                <a:latin typeface="微软雅黑" pitchFamily="34" charset="-122"/>
                <a:ea typeface="微软雅黑" pitchFamily="34" charset="-122"/>
              </a:rPr>
              <a:t>-2147483647-1 &lt; 2147483647</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，则结果会怎样呢？</a:t>
            </a:r>
            <a:r>
              <a:rPr lang="en-US" altLang="zh-CN" sz="2000" smtClean="0">
                <a:latin typeface="微软雅黑" pitchFamily="34" charset="-122"/>
                <a:ea typeface="微软雅黑" pitchFamily="34" charset="-122"/>
              </a:rPr>
              <a:t>Why</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1</a:t>
            </a:r>
            <a:r>
              <a:rPr lang="zh-CN" altLang="en-US" sz="2000" smtClean="0">
                <a:solidFill>
                  <a:srgbClr val="CC3300"/>
                </a:solidFill>
              </a:rPr>
              <a:t>）在</a:t>
            </a:r>
            <a:r>
              <a:rPr lang="en-US" altLang="zh-CN" sz="2000" smtClean="0">
                <a:solidFill>
                  <a:srgbClr val="CC3300"/>
                </a:solidFill>
              </a:rPr>
              <a:t>ISO C90</a:t>
            </a:r>
            <a:r>
              <a:rPr lang="zh-CN" altLang="en-US" sz="2000" smtClean="0">
                <a:solidFill>
                  <a:srgbClr val="CC3300"/>
                </a:solidFill>
              </a:rPr>
              <a:t>标准下 ，</a:t>
            </a:r>
            <a:r>
              <a:rPr lang="en-US" altLang="zh-CN" sz="2000" smtClean="0">
                <a:solidFill>
                  <a:srgbClr val="CC3300"/>
                </a:solidFill>
                <a:latin typeface="微软雅黑" pitchFamily="34" charset="-122"/>
                <a:ea typeface="微软雅黑" pitchFamily="34" charset="-122"/>
              </a:rPr>
              <a:t>2147483648</a:t>
            </a:r>
            <a:r>
              <a:rPr lang="zh-CN" altLang="en-US" sz="2000" smtClean="0">
                <a:solidFill>
                  <a:srgbClr val="CC3300"/>
                </a:solidFill>
                <a:latin typeface="微软雅黑" pitchFamily="34" charset="-122"/>
                <a:ea typeface="微软雅黑" pitchFamily="34" charset="-122"/>
              </a:rPr>
              <a:t>为</a:t>
            </a:r>
            <a:r>
              <a:rPr lang="en-US" altLang="zh-CN" sz="2000" smtClean="0">
                <a:solidFill>
                  <a:srgbClr val="CC3300"/>
                </a:solidFill>
                <a:latin typeface="微软雅黑" pitchFamily="34" charset="-122"/>
                <a:ea typeface="微软雅黑" pitchFamily="34" charset="-122"/>
              </a:rPr>
              <a:t>unsigned</a:t>
            </a:r>
            <a:r>
              <a:rPr lang="zh-CN" altLang="en-US" sz="2000" smtClean="0">
                <a:solidFill>
                  <a:srgbClr val="CC3300"/>
                </a:solidFill>
                <a:latin typeface="微软雅黑" pitchFamily="34" charset="-122"/>
                <a:ea typeface="微软雅黑" pitchFamily="34" charset="-122"/>
              </a:rPr>
              <a:t>类型，因此</a:t>
            </a:r>
          </a:p>
          <a:p>
            <a:pPr>
              <a:spcBef>
                <a:spcPct val="25000"/>
              </a:spcBef>
              <a:buFontTx/>
              <a:buNone/>
            </a:pPr>
            <a:r>
              <a:rPr lang="zh-CN" altLang="en-US" sz="2000" smtClean="0">
                <a:solidFill>
                  <a:srgbClr val="CC33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CC3300"/>
                </a:solidFill>
                <a:latin typeface="微软雅黑" pitchFamily="34" charset="-122"/>
                <a:ea typeface="微软雅黑" pitchFamily="34" charset="-122"/>
              </a:rPr>
              <a:t>按无符号数比较，</a:t>
            </a:r>
          </a:p>
          <a:p>
            <a:pPr>
              <a:spcBef>
                <a:spcPct val="25000"/>
              </a:spcBef>
              <a:buFontTx/>
              <a:buNone/>
            </a:pPr>
            <a:r>
              <a:rPr lang="en-US" altLang="zh-CN" sz="2000" smtClean="0">
                <a:solidFill>
                  <a:srgbClr val="CC3300"/>
                </a:solidFill>
                <a:latin typeface="微软雅黑" pitchFamily="34" charset="-122"/>
                <a:ea typeface="微软雅黑" pitchFamily="34" charset="-122"/>
              </a:rPr>
              <a:t>     10……0B</a:t>
            </a:r>
            <a:r>
              <a:rPr lang="zh-CN" altLang="en-US" sz="2000" smtClean="0">
                <a:solidFill>
                  <a:srgbClr val="CC3300"/>
                </a:solidFill>
                <a:latin typeface="微软雅黑" pitchFamily="34" charset="-122"/>
                <a:ea typeface="微软雅黑" pitchFamily="34" charset="-122"/>
              </a:rPr>
              <a:t>比</a:t>
            </a:r>
            <a:r>
              <a:rPr lang="en-US" altLang="zh-CN" sz="2000" smtClean="0">
                <a:solidFill>
                  <a:srgbClr val="CC3300"/>
                </a:solidFill>
                <a:latin typeface="微软雅黑" pitchFamily="34" charset="-122"/>
                <a:ea typeface="微软雅黑" pitchFamily="34" charset="-122"/>
              </a:rPr>
              <a:t>01……1</a:t>
            </a:r>
            <a:r>
              <a:rPr lang="zh-CN" altLang="en-US" sz="2000" smtClean="0">
                <a:solidFill>
                  <a:srgbClr val="CC3300"/>
                </a:solidFill>
                <a:latin typeface="微软雅黑" pitchFamily="34" charset="-122"/>
                <a:ea typeface="微软雅黑" pitchFamily="34" charset="-122"/>
              </a:rPr>
              <a:t>大，结果为</a:t>
            </a:r>
            <a:r>
              <a:rPr lang="en-US" altLang="zh-CN" sz="2000" smtClean="0">
                <a:solidFill>
                  <a:srgbClr val="CC3300"/>
                </a:solidFill>
                <a:latin typeface="微软雅黑" pitchFamily="34" charset="-122"/>
                <a:ea typeface="微软雅黑" pitchFamily="34" charset="-122"/>
              </a:rPr>
              <a:t>false</a:t>
            </a:r>
            <a:r>
              <a:rPr lang="zh-CN" altLang="en-US" sz="2000" smtClean="0">
                <a:solidFill>
                  <a:srgbClr val="CC3300"/>
                </a:solidFill>
                <a:latin typeface="微软雅黑" pitchFamily="34" charset="-122"/>
                <a:ea typeface="微软雅黑" pitchFamily="34" charset="-122"/>
              </a:rPr>
              <a:t>。</a:t>
            </a:r>
          </a:p>
          <a:p>
            <a:pPr>
              <a:spcBef>
                <a:spcPct val="25000"/>
              </a:spcBef>
              <a:buFontTx/>
              <a:buNone/>
            </a:pPr>
            <a:r>
              <a:rPr lang="zh-CN" altLang="en-US" sz="2000" smtClean="0">
                <a:solidFill>
                  <a:srgbClr val="CC3300"/>
                </a:solidFill>
              </a:rPr>
              <a:t>     </a:t>
            </a:r>
            <a:r>
              <a:rPr lang="zh-CN" altLang="en-US" sz="2000" smtClean="0">
                <a:solidFill>
                  <a:srgbClr val="008000"/>
                </a:solidFill>
              </a:rPr>
              <a:t>在</a:t>
            </a:r>
            <a:r>
              <a:rPr lang="en-US" altLang="zh-CN" sz="2000" smtClean="0">
                <a:solidFill>
                  <a:srgbClr val="008000"/>
                </a:solidFill>
              </a:rPr>
              <a:t>ISO C99</a:t>
            </a:r>
            <a:r>
              <a:rPr lang="zh-CN" altLang="en-US" sz="2000" smtClean="0">
                <a:solidFill>
                  <a:srgbClr val="008000"/>
                </a:solidFill>
              </a:rPr>
              <a:t>标准下 ，</a:t>
            </a:r>
            <a:r>
              <a:rPr lang="en-US" altLang="zh-CN" sz="2000" smtClean="0">
                <a:solidFill>
                  <a:srgbClr val="008000"/>
                </a:solidFill>
                <a:latin typeface="微软雅黑" pitchFamily="34" charset="-122"/>
                <a:ea typeface="微软雅黑" pitchFamily="34" charset="-122"/>
              </a:rPr>
              <a:t>2147483648</a:t>
            </a:r>
            <a:r>
              <a:rPr lang="zh-CN" altLang="en-US" sz="2000" smtClean="0">
                <a:solidFill>
                  <a:srgbClr val="008000"/>
                </a:solidFill>
                <a:latin typeface="微软雅黑" pitchFamily="34" charset="-122"/>
                <a:ea typeface="微软雅黑" pitchFamily="34" charset="-122"/>
              </a:rPr>
              <a:t>为</a:t>
            </a:r>
            <a:r>
              <a:rPr lang="en-US" altLang="zh-CN" sz="2000" smtClean="0">
                <a:solidFill>
                  <a:srgbClr val="008000"/>
                </a:solidFill>
                <a:latin typeface="微软雅黑" pitchFamily="34" charset="-122"/>
                <a:ea typeface="微软雅黑" pitchFamily="34" charset="-122"/>
              </a:rPr>
              <a:t>int</a:t>
            </a:r>
            <a:r>
              <a:rPr lang="zh-CN" altLang="en-US" sz="2000" smtClean="0">
                <a:solidFill>
                  <a:srgbClr val="008000"/>
                </a:solidFill>
                <a:latin typeface="微软雅黑" pitchFamily="34" charset="-122"/>
                <a:ea typeface="微软雅黑" pitchFamily="34" charset="-122"/>
              </a:rPr>
              <a:t>类型，因此</a:t>
            </a:r>
          </a:p>
          <a:p>
            <a:pPr>
              <a:spcBef>
                <a:spcPct val="25000"/>
              </a:spcBef>
              <a:buFontTx/>
              <a:buNone/>
            </a:pPr>
            <a:r>
              <a:rPr lang="zh-CN" altLang="en-US" sz="2000" smtClean="0">
                <a:solidFill>
                  <a:srgbClr val="008000"/>
                </a:solidFill>
                <a:latin typeface="微软雅黑" pitchFamily="34" charset="-122"/>
                <a:ea typeface="微软雅黑" pitchFamily="34" charset="-122"/>
              </a:rPr>
              <a:t>    </a:t>
            </a:r>
            <a:r>
              <a:rPr lang="zh-CN" altLang="en-US" sz="2000" smtClean="0">
                <a:solidFill>
                  <a:srgbClr val="0033CC"/>
                </a:solidFill>
                <a:latin typeface="微软雅黑" pitchFamily="34" charset="-122"/>
                <a:ea typeface="微软雅黑" pitchFamily="34" charset="-122"/>
              </a:rPr>
              <a:t>“</a:t>
            </a:r>
            <a:r>
              <a:rPr lang="en-US" altLang="zh-CN" sz="2000" smtClean="0">
                <a:solidFill>
                  <a:srgbClr val="0033CC"/>
                </a:solidFill>
                <a:latin typeface="微软雅黑" pitchFamily="34" charset="-122"/>
                <a:ea typeface="微软雅黑" pitchFamily="34" charset="-122"/>
              </a:rPr>
              <a:t>-2147483648 &lt; 2147483647”</a:t>
            </a:r>
            <a:r>
              <a:rPr lang="zh-CN" altLang="en-US" sz="2000" smtClean="0">
                <a:solidFill>
                  <a:srgbClr val="008000"/>
                </a:solidFill>
                <a:latin typeface="微软雅黑" pitchFamily="34" charset="-122"/>
                <a:ea typeface="微软雅黑" pitchFamily="34" charset="-122"/>
              </a:rPr>
              <a:t>按带符号整数比较，</a:t>
            </a:r>
          </a:p>
          <a:p>
            <a:pPr>
              <a:spcBef>
                <a:spcPct val="25000"/>
              </a:spcBef>
              <a:buFontTx/>
              <a:buNone/>
            </a:pPr>
            <a:r>
              <a:rPr lang="en-US" altLang="zh-CN" sz="2000" smtClean="0">
                <a:solidFill>
                  <a:srgbClr val="008000"/>
                </a:solidFill>
                <a:latin typeface="微软雅黑" pitchFamily="34" charset="-122"/>
                <a:ea typeface="微软雅黑" pitchFamily="34" charset="-122"/>
              </a:rPr>
              <a:t>     10……0B</a:t>
            </a:r>
            <a:r>
              <a:rPr lang="zh-CN" altLang="en-US" sz="2000" smtClean="0">
                <a:solidFill>
                  <a:srgbClr val="008000"/>
                </a:solidFill>
                <a:latin typeface="微软雅黑" pitchFamily="34" charset="-122"/>
                <a:ea typeface="微软雅黑" pitchFamily="34" charset="-122"/>
              </a:rPr>
              <a:t>比</a:t>
            </a:r>
            <a:r>
              <a:rPr lang="en-US" altLang="zh-CN" sz="2000" smtClean="0">
                <a:solidFill>
                  <a:srgbClr val="008000"/>
                </a:solidFill>
                <a:latin typeface="微软雅黑" pitchFamily="34" charset="-122"/>
                <a:ea typeface="微软雅黑" pitchFamily="34" charset="-122"/>
              </a:rPr>
              <a:t>01……1</a:t>
            </a:r>
            <a:r>
              <a:rPr lang="zh-CN" altLang="en-US" sz="2000" smtClean="0">
                <a:solidFill>
                  <a:srgbClr val="008000"/>
                </a:solidFill>
                <a:latin typeface="微软雅黑" pitchFamily="34" charset="-122"/>
                <a:ea typeface="微软雅黑" pitchFamily="34" charset="-122"/>
              </a:rPr>
              <a:t>小，结果为</a:t>
            </a:r>
            <a:r>
              <a:rPr lang="en-US" altLang="zh-CN" sz="2000" smtClean="0">
                <a:solidFill>
                  <a:srgbClr val="008000"/>
                </a:solidFill>
                <a:latin typeface="微软雅黑" pitchFamily="34" charset="-122"/>
                <a:ea typeface="微软雅黑" pitchFamily="34" charset="-122"/>
              </a:rPr>
              <a:t>true</a:t>
            </a:r>
            <a:r>
              <a:rPr lang="zh-CN" altLang="en-US" sz="2000" smtClean="0">
                <a:solidFill>
                  <a:srgbClr val="008000"/>
                </a:solidFill>
                <a:latin typeface="微软雅黑" pitchFamily="34" charset="-122"/>
                <a:ea typeface="微软雅黑" pitchFamily="34" charset="-122"/>
              </a:rPr>
              <a:t>。</a:t>
            </a:r>
          </a:p>
          <a:p>
            <a:pPr>
              <a:spcBef>
                <a:spcPct val="25000"/>
              </a:spcBef>
              <a:buFontTx/>
              <a:buNone/>
            </a:pPr>
            <a:r>
              <a:rPr lang="en-US" altLang="zh-CN" sz="2000" smtClean="0">
                <a:solidFill>
                  <a:srgbClr val="CC3300"/>
                </a:solidFill>
              </a:rPr>
              <a:t>2</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i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型数比较，结果为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a:p>
            <a:pPr>
              <a:spcBef>
                <a:spcPct val="25000"/>
              </a:spcBef>
              <a:buFontTx/>
              <a:buNone/>
            </a:pPr>
            <a:r>
              <a:rPr lang="en-US" altLang="zh-CN" sz="2000" smtClean="0">
                <a:solidFill>
                  <a:srgbClr val="CC3300"/>
                </a:solidFill>
              </a:rPr>
              <a:t>3</a:t>
            </a:r>
            <a:r>
              <a:rPr lang="zh-CN" altLang="en-US" sz="2000" smtClean="0">
                <a:solidFill>
                  <a:srgbClr val="CC3300"/>
                </a:solidFill>
              </a:rPr>
              <a:t>）</a:t>
            </a:r>
            <a:r>
              <a:rPr lang="en-US" altLang="zh-CN" sz="2000" smtClean="0">
                <a:solidFill>
                  <a:srgbClr val="0033CC"/>
                </a:solidFill>
                <a:latin typeface="微软雅黑" pitchFamily="34" charset="-122"/>
                <a:ea typeface="微软雅黑" pitchFamily="34" charset="-122"/>
              </a:rPr>
              <a:t>-2147483647-1 &lt; 2147483647 </a:t>
            </a:r>
            <a:r>
              <a:rPr lang="zh-CN" altLang="en-US" sz="2000" smtClean="0">
                <a:latin typeface="微软雅黑" pitchFamily="34" charset="-122"/>
                <a:ea typeface="微软雅黑" pitchFamily="34" charset="-122"/>
              </a:rPr>
              <a:t>按</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型比较，结果为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blinds(horizontal)">
                                      <p:cBhvr>
                                        <p:cTn id="7" dur="500"/>
                                        <p:tgtEl>
                                          <p:spTgt spid="623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12" dur="500"/>
                                        <p:tgtEl>
                                          <p:spTgt spid="623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7" dur="500"/>
                                        <p:tgtEl>
                                          <p:spTgt spid="623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22" dur="500"/>
                                        <p:tgtEl>
                                          <p:spTgt spid="62361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3619">
                                            <p:txEl>
                                              <p:pRg st="4" end="4"/>
                                            </p:txEl>
                                          </p:spTgt>
                                        </p:tgtEl>
                                        <p:attrNameLst>
                                          <p:attrName>style.visibility</p:attrName>
                                        </p:attrNameLst>
                                      </p:cBhvr>
                                      <p:to>
                                        <p:strVal val="visible"/>
                                      </p:to>
                                    </p:set>
                                    <p:animEffect transition="in" filter="blinds(horizontal)">
                                      <p:cBhvr>
                                        <p:cTn id="25" dur="500"/>
                                        <p:tgtEl>
                                          <p:spTgt spid="62361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8" dur="500"/>
                                        <p:tgtEl>
                                          <p:spTgt spid="6236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33" dur="500"/>
                                        <p:tgtEl>
                                          <p:spTgt spid="62361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6" dur="500"/>
                                        <p:tgtEl>
                                          <p:spTgt spid="62361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3619">
                                            <p:txEl>
                                              <p:pRg st="8" end="8"/>
                                            </p:txEl>
                                          </p:spTgt>
                                        </p:tgtEl>
                                        <p:attrNameLst>
                                          <p:attrName>style.visibility</p:attrName>
                                        </p:attrNameLst>
                                      </p:cBhvr>
                                      <p:to>
                                        <p:strVal val="visible"/>
                                      </p:to>
                                    </p:set>
                                    <p:animEffect transition="in" filter="blinds(horizontal)">
                                      <p:cBhvr>
                                        <p:cTn id="39" dur="500"/>
                                        <p:tgtEl>
                                          <p:spTgt spid="623619">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23619">
                                            <p:txEl>
                                              <p:pRg st="9" end="9"/>
                                            </p:txEl>
                                          </p:spTgt>
                                        </p:tgtEl>
                                        <p:attrNameLst>
                                          <p:attrName>style.visibility</p:attrName>
                                        </p:attrNameLst>
                                      </p:cBhvr>
                                      <p:to>
                                        <p:strVal val="visible"/>
                                      </p:to>
                                    </p:set>
                                    <p:animEffect transition="in" filter="blinds(horizontal)">
                                      <p:cBhvr>
                                        <p:cTn id="44" dur="500"/>
                                        <p:tgtEl>
                                          <p:spTgt spid="62361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623619">
                                            <p:txEl>
                                              <p:pRg st="10" end="10"/>
                                            </p:txEl>
                                          </p:spTgt>
                                        </p:tgtEl>
                                        <p:attrNameLst>
                                          <p:attrName>style.visibility</p:attrName>
                                        </p:attrNameLst>
                                      </p:cBhvr>
                                      <p:to>
                                        <p:strVal val="visible"/>
                                      </p:to>
                                    </p:set>
                                    <p:animEffect transition="in" filter="blinds(horizontal)">
                                      <p:cBhvr>
                                        <p:cTn id="49" dur="500"/>
                                        <p:tgtEl>
                                          <p:spTgt spid="6236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lstStyle/>
          <a:p>
            <a:endParaRPr lang="zh-CN" altLang="en-US" smtClean="0"/>
          </a:p>
        </p:txBody>
      </p:sp>
      <p:sp>
        <p:nvSpPr>
          <p:cNvPr id="67587" name="内容占位符 2"/>
          <p:cNvSpPr>
            <a:spLocks noGrp="1"/>
          </p:cNvSpPr>
          <p:nvPr>
            <p:ph idx="4294967295"/>
          </p:nvPr>
        </p:nvSpPr>
        <p:spPr>
          <a:xfrm>
            <a:off x="476250" y="773113"/>
            <a:ext cx="8229600" cy="5218112"/>
          </a:xfrm>
        </p:spPr>
        <p:txBody>
          <a:bodyPr/>
          <a:lstStyle/>
          <a:p>
            <a:endParaRPr lang="zh-CN" altLang="en-US" smtClean="0"/>
          </a:p>
        </p:txBody>
      </p:sp>
      <p:sp>
        <p:nvSpPr>
          <p:cNvPr id="67588" name="Text Box 4"/>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b="1">
                <a:solidFill>
                  <a:srgbClr val="FF3300"/>
                </a:solidFill>
                <a:latin typeface="微软雅黑" pitchFamily="34" charset="-122"/>
                <a:ea typeface="微软雅黑" pitchFamily="34" charset="-122"/>
              </a:rPr>
              <a:t>    C90</a:t>
            </a:r>
            <a:r>
              <a:rPr lang="zh-CN" altLang="en-US" sz="2200" b="1">
                <a:solidFill>
                  <a:srgbClr val="FF3300"/>
                </a:solidFill>
                <a:latin typeface="微软雅黑" pitchFamily="34" charset="-122"/>
                <a:ea typeface="微软雅黑" pitchFamily="34" charset="-122"/>
              </a:rPr>
              <a:t>上的运行结果是什么？</a:t>
            </a:r>
          </a:p>
        </p:txBody>
      </p:sp>
      <p:pic>
        <p:nvPicPr>
          <p:cNvPr id="67589" name="Picture 5"/>
          <p:cNvPicPr>
            <a:picLocks noChangeAspect="1" noChangeArrowheads="1"/>
          </p:cNvPicPr>
          <p:nvPr/>
        </p:nvPicPr>
        <p:blipFill>
          <a:blip r:embed="rId2"/>
          <a:srcRect/>
          <a:stretch>
            <a:fillRect/>
          </a:stretch>
        </p:blipFill>
        <p:spPr bwMode="auto">
          <a:xfrm>
            <a:off x="0" y="0"/>
            <a:ext cx="8232775" cy="5221288"/>
          </a:xfrm>
          <a:prstGeom prst="rect">
            <a:avLst/>
          </a:prstGeom>
          <a:noFill/>
        </p:spPr>
      </p:pic>
      <p:pic>
        <p:nvPicPr>
          <p:cNvPr id="67590" name="Picture 6"/>
          <p:cNvPicPr>
            <a:picLocks noChangeAspect="1" noChangeArrowheads="1"/>
          </p:cNvPicPr>
          <p:nvPr/>
        </p:nvPicPr>
        <p:blipFill>
          <a:blip r:embed="rId3"/>
          <a:srcRect/>
          <a:stretch>
            <a:fillRect/>
          </a:stretch>
        </p:blipFill>
        <p:spPr bwMode="auto">
          <a:xfrm>
            <a:off x="2997200" y="5229225"/>
            <a:ext cx="5805488" cy="1439863"/>
          </a:xfrm>
          <a:prstGeom prst="rect">
            <a:avLst/>
          </a:prstGeom>
          <a:noFill/>
          <a:ln w="9525">
            <a:solidFill>
              <a:schemeClr val="tx1"/>
            </a:solidFill>
            <a:miter lim="800000"/>
            <a:headEnd/>
            <a:tailEnd/>
          </a:ln>
        </p:spPr>
      </p:pic>
      <p:sp>
        <p:nvSpPr>
          <p:cNvPr id="67591" name="Text Box 7"/>
          <p:cNvSpPr txBox="1">
            <a:spLocks noChangeArrowheads="1"/>
          </p:cNvSpPr>
          <p:nvPr/>
        </p:nvSpPr>
        <p:spPr bwMode="auto">
          <a:xfrm>
            <a:off x="6192838" y="1089025"/>
            <a:ext cx="2159000" cy="7016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b="1">
                <a:solidFill>
                  <a:srgbClr val="FF3300"/>
                </a:solidFill>
                <a:latin typeface="微软雅黑" pitchFamily="34" charset="-122"/>
                <a:ea typeface="微软雅黑" pitchFamily="34" charset="-122"/>
              </a:rPr>
              <a:t>    C99</a:t>
            </a:r>
            <a:r>
              <a:rPr lang="zh-CN" altLang="en-US" sz="2000" b="1">
                <a:solidFill>
                  <a:srgbClr val="FF3300"/>
                </a:solidFill>
                <a:latin typeface="微软雅黑" pitchFamily="34" charset="-122"/>
                <a:ea typeface="微软雅黑" pitchFamily="34" charset="-122"/>
              </a:rPr>
              <a:t>的结果大家回去试试。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blinds(horizontal)">
                                      <p:cBhvr>
                                        <p:cTn id="7" dur="500"/>
                                        <p:tgtEl>
                                          <p:spTgt spid="675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91"/>
                                        </p:tgtEl>
                                        <p:attrNameLst>
                                          <p:attrName>style.visibility</p:attrName>
                                        </p:attrNameLst>
                                      </p:cBhvr>
                                      <p:to>
                                        <p:strVal val="visible"/>
                                      </p:to>
                                    </p:set>
                                    <p:animEffect transition="in" filter="blinds(horizontal)">
                                      <p:cBhvr>
                                        <p:cTn id="17"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a:xfrm>
            <a:off x="457200" y="98425"/>
            <a:ext cx="8229600" cy="561975"/>
          </a:xfrm>
        </p:spPr>
        <p:txBody>
          <a:bodyPr/>
          <a:lstStyle/>
          <a:p>
            <a:r>
              <a:rPr lang="zh-CN" altLang="en-US" smtClean="0"/>
              <a:t>常量的默认类型</a:t>
            </a:r>
          </a:p>
        </p:txBody>
      </p:sp>
      <p:sp>
        <p:nvSpPr>
          <p:cNvPr id="68611"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68612" name="Group 4"/>
          <p:cNvGraphicFramePr>
            <a:graphicFrameLocks noGrp="1"/>
          </p:cNvGraphicFramePr>
          <p:nvPr/>
        </p:nvGraphicFramePr>
        <p:xfrm>
          <a:off x="1827213" y="863600"/>
          <a:ext cx="6884987" cy="2590800"/>
        </p:xfrm>
        <a:graphic>
          <a:graphicData uri="http://schemas.openxmlformats.org/drawingml/2006/table">
            <a:tbl>
              <a:tblPr/>
              <a:tblGrid>
                <a:gridCol w="3443287"/>
                <a:gridCol w="34417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68632"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b="1"/>
              <a:t>C99</a:t>
            </a:r>
            <a:endParaRPr lang="zh-CN" altLang="en-US" sz="2400" b="1"/>
          </a:p>
        </p:txBody>
      </p:sp>
      <p:graphicFrame>
        <p:nvGraphicFramePr>
          <p:cNvPr id="68633" name="Group 25"/>
          <p:cNvGraphicFramePr>
            <a:graphicFrameLocks noGrp="1"/>
          </p:cNvGraphicFramePr>
          <p:nvPr/>
        </p:nvGraphicFramePr>
        <p:xfrm>
          <a:off x="1782763" y="4192588"/>
          <a:ext cx="6884987" cy="2073593"/>
        </p:xfrm>
        <a:graphic>
          <a:graphicData uri="http://schemas.openxmlformats.org/drawingml/2006/table">
            <a:tbl>
              <a:tblPr/>
              <a:tblGrid>
                <a:gridCol w="3444875"/>
                <a:gridCol w="344011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C</a:t>
            </a:r>
            <a:r>
              <a:rPr lang="zh-CN" altLang="en-US" smtClean="0"/>
              <a:t>语言默认类型转换顺序（</a:t>
            </a:r>
            <a:r>
              <a:rPr lang="en-US" altLang="zh-CN" smtClean="0"/>
              <a:t>32</a:t>
            </a:r>
            <a:r>
              <a:rPr lang="zh-CN" altLang="en-US" smtClean="0"/>
              <a:t>位）</a:t>
            </a:r>
          </a:p>
        </p:txBody>
      </p:sp>
      <p:sp>
        <p:nvSpPr>
          <p:cNvPr id="10243" name="内容占位符 2"/>
          <p:cNvSpPr>
            <a:spLocks noGrp="1"/>
          </p:cNvSpPr>
          <p:nvPr>
            <p:ph idx="1"/>
          </p:nvPr>
        </p:nvSpPr>
        <p:spPr>
          <a:xfrm>
            <a:off x="476250" y="908050"/>
            <a:ext cx="8667750" cy="5218113"/>
          </a:xfrm>
        </p:spPr>
        <p:txBody>
          <a:bodyPr/>
          <a:lstStyle/>
          <a:p>
            <a:pPr marL="0" indent="0">
              <a:buFontTx/>
              <a:buNone/>
            </a:pPr>
            <a:r>
              <a:rPr lang="zh-CN" altLang="en-US" smtClean="0"/>
              <a:t>      高        </a:t>
            </a:r>
            <a:r>
              <a:rPr lang="en-US" altLang="zh-CN" smtClean="0"/>
              <a:t>double    ←←    float</a:t>
            </a:r>
          </a:p>
          <a:p>
            <a:pPr marL="0" indent="0">
              <a:buFontTx/>
              <a:buNone/>
            </a:pPr>
            <a:r>
              <a:rPr lang="en-US" altLang="zh-CN" smtClean="0"/>
              <a:t>       ↑          ↑             </a:t>
            </a:r>
          </a:p>
          <a:p>
            <a:pPr marL="0" indent="0">
              <a:buFontTx/>
              <a:buNone/>
            </a:pPr>
            <a:r>
              <a:rPr lang="en-US" altLang="zh-CN" smtClean="0"/>
              <a:t>       ↑         unsigned long long  </a:t>
            </a:r>
          </a:p>
          <a:p>
            <a:pPr marL="0" indent="0">
              <a:buFontTx/>
              <a:buNone/>
            </a:pPr>
            <a:r>
              <a:rPr lang="en-US" altLang="zh-CN" smtClean="0"/>
              <a:t>       ↑          ↑             </a:t>
            </a:r>
          </a:p>
          <a:p>
            <a:pPr marL="0" indent="0">
              <a:buFontTx/>
              <a:buNone/>
            </a:pPr>
            <a:r>
              <a:rPr lang="en-US" altLang="zh-CN" smtClean="0"/>
              <a:t>       ↑         long long  </a:t>
            </a:r>
          </a:p>
          <a:p>
            <a:pPr marL="0" indent="0">
              <a:buFontTx/>
              <a:buNone/>
            </a:pPr>
            <a:r>
              <a:rPr lang="en-US" altLang="zh-CN" smtClean="0"/>
              <a:t>       ↑          ↑</a:t>
            </a:r>
          </a:p>
          <a:p>
            <a:pPr marL="0" indent="0">
              <a:buFontTx/>
              <a:buNone/>
            </a:pPr>
            <a:r>
              <a:rPr lang="en-US" altLang="zh-CN" smtClean="0"/>
              <a:t>       ↑         unsigned int</a:t>
            </a:r>
            <a:r>
              <a:rPr lang="zh-CN" altLang="en-US" smtClean="0"/>
              <a:t>（</a:t>
            </a:r>
            <a:r>
              <a:rPr lang="en-US" altLang="zh-CN" smtClean="0"/>
              <a:t>unsigned long</a:t>
            </a:r>
            <a:r>
              <a:rPr lang="zh-CN" altLang="en-US" smtClean="0"/>
              <a:t>）</a:t>
            </a:r>
            <a:endParaRPr lang="en-US" altLang="zh-CN" smtClean="0"/>
          </a:p>
          <a:p>
            <a:pPr marL="0" indent="0">
              <a:buFontTx/>
              <a:buNone/>
            </a:pPr>
            <a:r>
              <a:rPr lang="en-US" altLang="zh-CN" smtClean="0"/>
              <a:t>       ↑          ↑</a:t>
            </a:r>
          </a:p>
          <a:p>
            <a:pPr marL="0" indent="0">
              <a:buFontTx/>
              <a:buNone/>
            </a:pPr>
            <a:r>
              <a:rPr lang="en-US" altLang="zh-CN" smtClean="0"/>
              <a:t>      </a:t>
            </a:r>
            <a:r>
              <a:rPr lang="zh-CN" altLang="en-US" smtClean="0"/>
              <a:t>低         </a:t>
            </a:r>
            <a:r>
              <a:rPr lang="en-US" altLang="zh-CN" smtClean="0"/>
              <a:t>int </a:t>
            </a:r>
            <a:r>
              <a:rPr lang="zh-CN" altLang="en-US" smtClean="0"/>
              <a:t>（</a:t>
            </a:r>
            <a:r>
              <a:rPr lang="en-US" altLang="zh-CN" smtClean="0"/>
              <a:t>long</a:t>
            </a:r>
            <a:r>
              <a:rPr lang="zh-CN" altLang="en-US" smtClean="0"/>
              <a:t>）</a:t>
            </a:r>
            <a:r>
              <a:rPr lang="en-US" altLang="zh-CN" smtClean="0"/>
              <a:t>  ←←   char, short</a:t>
            </a:r>
            <a:r>
              <a:rPr lang="zh-CN" altLang="en-US" smtClean="0"/>
              <a:t>，</a:t>
            </a:r>
            <a:r>
              <a:rPr lang="en-US" altLang="zh-CN" smtClean="0"/>
              <a:t>unsigned short</a:t>
            </a:r>
          </a:p>
          <a:p>
            <a:pPr marL="0" indent="0">
              <a:buFontTx/>
              <a:buNone/>
            </a:pPr>
            <a:r>
              <a:rPr lang="en-US" altLang="zh-CN" smtClean="0">
                <a:solidFill>
                  <a:srgbClr val="C00000"/>
                </a:solidFill>
              </a:rPr>
              <a:t>float</a:t>
            </a:r>
            <a:r>
              <a:rPr lang="zh-CN" altLang="en-US" smtClean="0">
                <a:solidFill>
                  <a:srgbClr val="C00000"/>
                </a:solidFill>
              </a:rPr>
              <a:t>计算前必然转换为</a:t>
            </a:r>
            <a:r>
              <a:rPr lang="en-US" altLang="zh-CN" smtClean="0">
                <a:solidFill>
                  <a:srgbClr val="C00000"/>
                </a:solidFill>
              </a:rPr>
              <a:t>double</a:t>
            </a:r>
            <a:r>
              <a:rPr lang="zh-CN" altLang="en-US" smtClean="0">
                <a:solidFill>
                  <a:srgbClr val="C00000"/>
                </a:solidFill>
              </a:rPr>
              <a:t>；</a:t>
            </a:r>
            <a:endParaRPr lang="en-US" altLang="zh-CN" smtClean="0">
              <a:solidFill>
                <a:srgbClr val="C00000"/>
              </a:solidFill>
            </a:endParaRPr>
          </a:p>
          <a:p>
            <a:pPr marL="0" indent="0">
              <a:buFontTx/>
              <a:buNone/>
            </a:pPr>
            <a:r>
              <a:rPr lang="en-US" altLang="zh-CN" smtClean="0">
                <a:solidFill>
                  <a:srgbClr val="C00000"/>
                </a:solidFill>
              </a:rPr>
              <a:t>char</a:t>
            </a:r>
            <a:r>
              <a:rPr lang="zh-CN" altLang="en-US" smtClean="0">
                <a:solidFill>
                  <a:srgbClr val="C00000"/>
                </a:solidFill>
              </a:rPr>
              <a:t>，</a:t>
            </a:r>
            <a:r>
              <a:rPr lang="en-US" altLang="zh-CN" smtClean="0">
                <a:solidFill>
                  <a:srgbClr val="C00000"/>
                </a:solidFill>
              </a:rPr>
              <a:t>short</a:t>
            </a:r>
            <a:r>
              <a:rPr lang="zh-CN" altLang="en-US" smtClean="0">
                <a:solidFill>
                  <a:srgbClr val="C00000"/>
                </a:solidFill>
              </a:rPr>
              <a:t>计算前必然转换为</a:t>
            </a:r>
            <a:r>
              <a:rPr lang="en-US" altLang="zh-CN" smtClean="0">
                <a:solidFill>
                  <a:srgbClr val="C00000"/>
                </a:solidFill>
              </a:rPr>
              <a:t>int</a:t>
            </a:r>
            <a:r>
              <a:rPr lang="zh-CN" altLang="en-US" smtClean="0">
                <a:solidFill>
                  <a:srgbClr val="C00000"/>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24805</TotalTime>
  <Words>4144</Words>
  <Application>Microsoft Office PowerPoint</Application>
  <PresentationFormat>全屏显示(4:3)</PresentationFormat>
  <Paragraphs>504</Paragraphs>
  <Slides>39</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宋体</vt:lpstr>
      <vt:lpstr>黑体</vt:lpstr>
      <vt:lpstr>微软雅黑</vt:lpstr>
      <vt:lpstr>Arial,Bold</vt:lpstr>
      <vt:lpstr>Times New Roman</vt:lpstr>
      <vt:lpstr>Wingdings</vt:lpstr>
      <vt:lpstr>Tahoma</vt:lpstr>
      <vt:lpstr>Monotype Sorts</vt:lpstr>
      <vt:lpstr>Dotum</vt:lpstr>
      <vt:lpstr>默认设计模板</vt:lpstr>
      <vt:lpstr>  第二讲 数值的表示  </vt:lpstr>
      <vt:lpstr>数据的表示和运算</vt:lpstr>
      <vt:lpstr>内容</vt:lpstr>
      <vt:lpstr>1 整数的表示</vt:lpstr>
      <vt:lpstr>整数的表示</vt:lpstr>
      <vt:lpstr>C语言程序中的整数</vt:lpstr>
      <vt:lpstr>幻灯片 7</vt:lpstr>
      <vt:lpstr>常量的默认类型</vt:lpstr>
      <vt:lpstr>C语言默认类型转换顺序（32位）</vt:lpstr>
      <vt:lpstr>C语言默认类型转换顺序（64位）</vt:lpstr>
      <vt:lpstr>类型转换实例</vt:lpstr>
      <vt:lpstr>一个例子</vt:lpstr>
      <vt:lpstr>2 浮点数的表示</vt:lpstr>
      <vt:lpstr>    IEEE 754标准</vt:lpstr>
      <vt:lpstr>Ex: Converting Binary FP to Decimal</vt:lpstr>
      <vt:lpstr>Ex: Converting Decimal to FP</vt:lpstr>
      <vt:lpstr>Normalized numbers（规格化数）</vt:lpstr>
      <vt:lpstr>Representation for 0</vt:lpstr>
      <vt:lpstr>Representation for +∞/-∞ </vt:lpstr>
      <vt:lpstr>Representation for“Not a Number”</vt:lpstr>
      <vt:lpstr>Representation for Denorms(非规格化数)</vt:lpstr>
      <vt:lpstr>Representation for Denorms</vt:lpstr>
      <vt:lpstr>关于浮点数精度的一个例子</vt:lpstr>
      <vt:lpstr>3 数据的宽度与顺序</vt:lpstr>
      <vt:lpstr>程序中数据类型的宽度</vt:lpstr>
      <vt:lpstr>数据的存储和排列顺序</vt:lpstr>
      <vt:lpstr>大端模式和小端模式的起源</vt:lpstr>
      <vt:lpstr>BIG Endian versus Little Endian </vt:lpstr>
      <vt:lpstr>Byte Swap Problem（字节交换问题）</vt:lpstr>
      <vt:lpstr>检测系统的字节顺序</vt:lpstr>
      <vt:lpstr>4 数据的对齐</vt:lpstr>
      <vt:lpstr>Alignment(对齐)</vt:lpstr>
      <vt:lpstr>Alignment(对齐)</vt:lpstr>
      <vt:lpstr>Alignment(对齐) 举例</vt:lpstr>
      <vt:lpstr>字节对齐方式的修改</vt:lpstr>
      <vt:lpstr>幻灯片 36</vt:lpstr>
      <vt:lpstr>幻灯片 37</vt:lpstr>
      <vt:lpstr>幻灯片 38</vt:lpstr>
      <vt:lpstr>小结</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1882</cp:revision>
  <dcterms:created xsi:type="dcterms:W3CDTF">2008-04-26T09:05:28Z</dcterms:created>
  <dcterms:modified xsi:type="dcterms:W3CDTF">2014-09-10T02:32:15Z</dcterms:modified>
</cp:coreProperties>
</file>