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1065" r:id="rId2"/>
    <p:sldId id="1066" r:id="rId3"/>
    <p:sldId id="1067" r:id="rId4"/>
    <p:sldId id="1068" r:id="rId5"/>
    <p:sldId id="1069" r:id="rId6"/>
    <p:sldId id="1070" r:id="rId7"/>
    <p:sldId id="1071" r:id="rId8"/>
    <p:sldId id="1072" r:id="rId9"/>
    <p:sldId id="1073" r:id="rId10"/>
    <p:sldId id="1074" r:id="rId11"/>
    <p:sldId id="1075" r:id="rId12"/>
    <p:sldId id="1076" r:id="rId13"/>
    <p:sldId id="1077" r:id="rId14"/>
    <p:sldId id="1078" r:id="rId15"/>
    <p:sldId id="1079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66CC"/>
    <a:srgbClr val="0066FF"/>
    <a:srgbClr val="FF3300"/>
    <a:srgbClr val="008000"/>
    <a:srgbClr val="3333CC"/>
    <a:srgbClr val="005024"/>
    <a:srgbClr val="00763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81933" autoAdjust="0"/>
  </p:normalViewPr>
  <p:slideViewPr>
    <p:cSldViewPr>
      <p:cViewPr>
        <p:scale>
          <a:sx n="66" d="100"/>
          <a:sy n="66" d="100"/>
        </p:scale>
        <p:origin x="-138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2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02AB142-70E9-4E79-9148-61DBD63563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BCA3F-E1C3-425B-9783-556C919B36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F687A-59BE-462A-B850-5BCC2619A5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201AE-DEC5-4ED9-91C9-7474F75E94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9AB01-BA65-4A51-896C-D6D4EE8139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5E58E-4F7B-413E-90D9-8ADC6C6A29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6333E-06E5-4276-8244-AB83DCF4C1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618D6-A7AC-46A0-8B86-DDFBA31F47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A39F7-3C3B-4D27-BEAB-9A16D71626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7472C-6C2B-49E6-A0B5-ECE52B3900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20678-F7A4-4CC0-803A-2098DF7FA3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862EF-9841-4E96-AFC9-806E65CC1C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3BD58B9-3F1A-49F4-8098-13FF03DC19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b="0">
              <a:latin typeface="Arial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smtClean="0"/>
              <a:t>程序的机器级表示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728663"/>
            <a:ext cx="8229600" cy="59404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分以下五个部分介绍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第一讲：程序转换概述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机器指令和汇编指令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机器级程序员感觉到的属性和功能特性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高级语言程序转换为机器代码的过程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第二讲：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IA-32 /x86-64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指令系统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第三讲：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C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语言程序的机器级表示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过程调用的机器级表示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选择语句的机器级表示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循环结构的机器级表示 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第四讲：复杂数据类型的分配和访问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数组的分配和访问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结构体数据的分配和访问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联合体数据的分配和访问 </a:t>
            </a:r>
          </a:p>
          <a:p>
            <a:pPr lvl="2">
              <a:lnSpc>
                <a:spcPct val="10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数据的对齐 </a:t>
            </a:r>
          </a:p>
          <a:p>
            <a:pPr lvl="1">
              <a:lnSpc>
                <a:spcPct val="100000"/>
              </a:lnSpc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第五讲：越界访问和缓冲区溢出 </a:t>
            </a:r>
          </a:p>
        </p:txBody>
      </p:sp>
      <p:sp>
        <p:nvSpPr>
          <p:cNvPr id="733188" name="Text Box 4"/>
          <p:cNvSpPr txBox="1">
            <a:spLocks noChangeArrowheads="1"/>
          </p:cNvSpPr>
          <p:nvPr/>
        </p:nvSpPr>
        <p:spPr bwMode="auto">
          <a:xfrm>
            <a:off x="6416675" y="1042988"/>
            <a:ext cx="23399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Arial" pitchFamily="34" charset="0"/>
              </a:rPr>
              <a:t>从高级语言程序出发，用其对应的机器级代码以及内存（栈）中信息的变化来说明底层实现</a:t>
            </a:r>
            <a:endParaRPr lang="en-US" altLang="zh-CN" sz="200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733189" name="AutoShape 5"/>
          <p:cNvSpPr>
            <a:spLocks/>
          </p:cNvSpPr>
          <p:nvPr/>
        </p:nvSpPr>
        <p:spPr bwMode="auto">
          <a:xfrm>
            <a:off x="5472113" y="3114675"/>
            <a:ext cx="630237" cy="3195638"/>
          </a:xfrm>
          <a:prstGeom prst="rightBrace">
            <a:avLst>
              <a:gd name="adj1" fmla="val 4225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3190" name="Text Box 6"/>
          <p:cNvSpPr txBox="1">
            <a:spLocks noChangeArrowheads="1"/>
          </p:cNvSpPr>
          <p:nvPr/>
        </p:nvSpPr>
        <p:spPr bwMode="auto">
          <a:xfrm>
            <a:off x="6146800" y="3878263"/>
            <a:ext cx="2386013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/>
              <a:t>围绕</a:t>
            </a:r>
            <a:r>
              <a:rPr lang="en-US" altLang="zh-CN" sz="2000"/>
              <a:t>C</a:t>
            </a:r>
            <a:r>
              <a:rPr lang="zh-CN" altLang="en-US" sz="2000"/>
              <a:t>语言中的语句和复杂数据类型，解释其在底层机器级的实现方法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入口参数的位置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819150"/>
            <a:ext cx="4321175" cy="5849938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4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每个过程开始两条指令总是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pushl %ebp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movl %esp, %ebp</a:t>
            </a:r>
          </a:p>
          <a:p>
            <a:pPr>
              <a:lnSpc>
                <a:spcPct val="125000"/>
              </a:lnSpc>
              <a:spcBef>
                <a:spcPct val="4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中，若栈中存放的参数的类型是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unsigned char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short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unsigned short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，也都分配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个字节。</a:t>
            </a:r>
          </a:p>
          <a:p>
            <a:pPr>
              <a:lnSpc>
                <a:spcPct val="125000"/>
              </a:lnSpc>
              <a:spcBef>
                <a:spcPct val="4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因而，在被调用函数的执行过程中，可以使用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R[ebp]+8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R[ebp]+12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R[ebp]+16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…… 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作为有效地址来访问函数的入口参数。 </a:t>
            </a:r>
          </a:p>
        </p:txBody>
      </p:sp>
      <p:pic>
        <p:nvPicPr>
          <p:cNvPr id="7424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6938" y="2484438"/>
            <a:ext cx="3825875" cy="4230687"/>
          </a:xfrm>
          <a:prstGeom prst="rect">
            <a:avLst/>
          </a:prstGeom>
          <a:noFill/>
        </p:spPr>
      </p:pic>
      <p:grpSp>
        <p:nvGrpSpPr>
          <p:cNvPr id="742405" name="Group 5"/>
          <p:cNvGrpSpPr>
            <a:grpSpLocks/>
          </p:cNvGrpSpPr>
          <p:nvPr/>
        </p:nvGrpSpPr>
        <p:grpSpPr bwMode="auto">
          <a:xfrm>
            <a:off x="5472113" y="5403850"/>
            <a:ext cx="2249487" cy="320675"/>
            <a:chOff x="3674" y="2752"/>
            <a:chExt cx="1417" cy="202"/>
          </a:xfrm>
        </p:grpSpPr>
        <p:sp>
          <p:nvSpPr>
            <p:cNvPr id="742406" name="Line 6"/>
            <p:cNvSpPr>
              <a:spLocks noChangeShapeType="1"/>
            </p:cNvSpPr>
            <p:nvPr/>
          </p:nvSpPr>
          <p:spPr bwMode="auto">
            <a:xfrm>
              <a:off x="3674" y="2954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07" name="Text Box 7"/>
            <p:cNvSpPr txBox="1">
              <a:spLocks noChangeArrowheads="1"/>
            </p:cNvSpPr>
            <p:nvPr/>
          </p:nvSpPr>
          <p:spPr bwMode="auto">
            <a:xfrm>
              <a:off x="4042" y="2752"/>
              <a:ext cx="709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</a:rPr>
                <a:t>返回地址</a:t>
              </a:r>
            </a:p>
          </p:txBody>
        </p:sp>
      </p:grpSp>
      <p:grpSp>
        <p:nvGrpSpPr>
          <p:cNvPr id="742408" name="Group 8"/>
          <p:cNvGrpSpPr>
            <a:grpSpLocks/>
          </p:cNvGrpSpPr>
          <p:nvPr/>
        </p:nvGrpSpPr>
        <p:grpSpPr bwMode="auto">
          <a:xfrm>
            <a:off x="5472113" y="5770563"/>
            <a:ext cx="2249487" cy="320675"/>
            <a:chOff x="3674" y="2979"/>
            <a:chExt cx="1417" cy="202"/>
          </a:xfrm>
        </p:grpSpPr>
        <p:sp>
          <p:nvSpPr>
            <p:cNvPr id="742409" name="Line 9"/>
            <p:cNvSpPr>
              <a:spLocks noChangeShapeType="1"/>
            </p:cNvSpPr>
            <p:nvPr/>
          </p:nvSpPr>
          <p:spPr bwMode="auto">
            <a:xfrm>
              <a:off x="3674" y="3181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410" name="Text Box 10"/>
            <p:cNvSpPr txBox="1">
              <a:spLocks noChangeArrowheads="1"/>
            </p:cNvSpPr>
            <p:nvPr/>
          </p:nvSpPr>
          <p:spPr bwMode="auto">
            <a:xfrm>
              <a:off x="3730" y="2979"/>
              <a:ext cx="1333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  <a:r>
                <a:rPr lang="zh-CN" altLang="en-US">
                  <a:solidFill>
                    <a:srgbClr val="FF3300"/>
                  </a:solidFill>
                </a:rPr>
                <a:t>在</a:t>
              </a:r>
              <a:r>
                <a:rPr lang="en-US" altLang="zh-CN">
                  <a:solidFill>
                    <a:srgbClr val="FF3300"/>
                  </a:solidFill>
                </a:rPr>
                <a:t>main</a:t>
              </a:r>
              <a:r>
                <a:rPr lang="zh-CN" altLang="en-US">
                  <a:solidFill>
                    <a:srgbClr val="FF3300"/>
                  </a:solidFill>
                </a:rPr>
                <a:t>中的值</a:t>
              </a:r>
            </a:p>
          </p:txBody>
        </p:sp>
      </p:grpSp>
      <p:grpSp>
        <p:nvGrpSpPr>
          <p:cNvPr id="742411" name="Group 11"/>
          <p:cNvGrpSpPr>
            <a:grpSpLocks/>
          </p:cNvGrpSpPr>
          <p:nvPr/>
        </p:nvGrpSpPr>
        <p:grpSpPr bwMode="auto">
          <a:xfrm>
            <a:off x="4572000" y="5770563"/>
            <a:ext cx="854075" cy="366712"/>
            <a:chOff x="3334" y="3861"/>
            <a:chExt cx="538" cy="231"/>
          </a:xfrm>
        </p:grpSpPr>
        <p:sp>
          <p:nvSpPr>
            <p:cNvPr id="742412" name="Text Box 12"/>
            <p:cNvSpPr txBox="1">
              <a:spLocks noChangeArrowheads="1"/>
            </p:cNvSpPr>
            <p:nvPr/>
          </p:nvSpPr>
          <p:spPr bwMode="auto">
            <a:xfrm>
              <a:off x="3334" y="3861"/>
              <a:ext cx="45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</a:p>
          </p:txBody>
        </p:sp>
        <p:sp>
          <p:nvSpPr>
            <p:cNvPr id="742413" name="Line 13"/>
            <p:cNvSpPr>
              <a:spLocks noChangeShapeType="1"/>
            </p:cNvSpPr>
            <p:nvPr/>
          </p:nvSpPr>
          <p:spPr bwMode="auto">
            <a:xfrm>
              <a:off x="3702" y="3974"/>
              <a:ext cx="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2414" name="Text Box 14"/>
          <p:cNvSpPr txBox="1">
            <a:spLocks noChangeArrowheads="1"/>
          </p:cNvSpPr>
          <p:nvPr/>
        </p:nvSpPr>
        <p:spPr bwMode="auto">
          <a:xfrm>
            <a:off x="7694613" y="4997450"/>
            <a:ext cx="1035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EBP+8</a:t>
            </a:r>
          </a:p>
        </p:txBody>
      </p:sp>
      <p:sp>
        <p:nvSpPr>
          <p:cNvPr id="742415" name="Text Box 15"/>
          <p:cNvSpPr txBox="1">
            <a:spLocks noChangeArrowheads="1"/>
          </p:cNvSpPr>
          <p:nvPr/>
        </p:nvSpPr>
        <p:spPr bwMode="auto">
          <a:xfrm>
            <a:off x="7677150" y="4502150"/>
            <a:ext cx="1123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EBP+12</a:t>
            </a:r>
          </a:p>
        </p:txBody>
      </p:sp>
      <p:sp>
        <p:nvSpPr>
          <p:cNvPr id="742416" name="Text Box 16"/>
          <p:cNvSpPr txBox="1">
            <a:spLocks noChangeArrowheads="1"/>
          </p:cNvSpPr>
          <p:nvPr/>
        </p:nvSpPr>
        <p:spPr bwMode="auto">
          <a:xfrm>
            <a:off x="5921375" y="5045075"/>
            <a:ext cx="1306513" cy="2746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入口参数</a:t>
            </a:r>
            <a:r>
              <a:rPr lang="en-US" altLang="zh-CN"/>
              <a:t>1</a:t>
            </a:r>
          </a:p>
        </p:txBody>
      </p:sp>
      <p:sp>
        <p:nvSpPr>
          <p:cNvPr id="742417" name="Text Box 17"/>
          <p:cNvSpPr txBox="1">
            <a:spLocks noChangeArrowheads="1"/>
          </p:cNvSpPr>
          <p:nvPr/>
        </p:nvSpPr>
        <p:spPr bwMode="auto">
          <a:xfrm>
            <a:off x="5921375" y="4640263"/>
            <a:ext cx="1306513" cy="274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入口参数</a:t>
            </a:r>
            <a:r>
              <a:rPr lang="en-US" altLang="zh-CN"/>
              <a:t>2</a:t>
            </a:r>
          </a:p>
        </p:txBody>
      </p:sp>
      <p:sp>
        <p:nvSpPr>
          <p:cNvPr id="742418" name="Text Box 18"/>
          <p:cNvSpPr txBox="1">
            <a:spLocks noChangeArrowheads="1"/>
          </p:cNvSpPr>
          <p:nvPr/>
        </p:nvSpPr>
        <p:spPr bwMode="auto">
          <a:xfrm>
            <a:off x="5967413" y="4240213"/>
            <a:ext cx="1306512" cy="274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入口参数</a:t>
            </a:r>
            <a:r>
              <a:rPr lang="en-US" altLang="zh-CN"/>
              <a:t>3</a:t>
            </a:r>
          </a:p>
        </p:txBody>
      </p:sp>
      <p:sp>
        <p:nvSpPr>
          <p:cNvPr id="742419" name="Text Box 19"/>
          <p:cNvSpPr txBox="1">
            <a:spLocks noChangeArrowheads="1"/>
          </p:cNvSpPr>
          <p:nvPr/>
        </p:nvSpPr>
        <p:spPr bwMode="auto">
          <a:xfrm>
            <a:off x="7677150" y="4149725"/>
            <a:ext cx="1123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EBP+16</a:t>
            </a:r>
          </a:p>
        </p:txBody>
      </p:sp>
      <p:sp>
        <p:nvSpPr>
          <p:cNvPr id="742420" name="Line 20"/>
          <p:cNvSpPr>
            <a:spLocks noChangeShapeType="1"/>
          </p:cNvSpPr>
          <p:nvPr/>
        </p:nvSpPr>
        <p:spPr bwMode="auto">
          <a:xfrm>
            <a:off x="2997200" y="2079625"/>
            <a:ext cx="1619250" cy="37353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2421" name="Text Box 21"/>
          <p:cNvSpPr txBox="1">
            <a:spLocks noChangeArrowheads="1"/>
          </p:cNvSpPr>
          <p:nvPr/>
        </p:nvSpPr>
        <p:spPr bwMode="auto">
          <a:xfrm>
            <a:off x="4886325" y="1089025"/>
            <a:ext cx="3376613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movl …….  </a:t>
            </a:r>
            <a:r>
              <a:rPr lang="zh-CN" altLang="en-US">
                <a:solidFill>
                  <a:srgbClr val="3333CC"/>
                </a:solidFill>
              </a:rPr>
              <a:t>准备入口参数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call   …….</a:t>
            </a:r>
          </a:p>
        </p:txBody>
      </p:sp>
      <p:sp>
        <p:nvSpPr>
          <p:cNvPr id="742422" name="Line 22"/>
          <p:cNvSpPr>
            <a:spLocks noChangeShapeType="1"/>
          </p:cNvSpPr>
          <p:nvPr/>
        </p:nvSpPr>
        <p:spPr bwMode="auto">
          <a:xfrm>
            <a:off x="5516563" y="1808163"/>
            <a:ext cx="495300" cy="36909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4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4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4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4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4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4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4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4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4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4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14" grpId="0"/>
      <p:bldP spid="742415" grpId="0"/>
      <p:bldP spid="742419" grpId="0"/>
      <p:bldP spid="742420" grpId="0" animBg="1"/>
      <p:bldP spid="742421" grpId="0"/>
      <p:bldP spid="7424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过程调用举例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728663"/>
            <a:ext cx="8559800" cy="598646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1  void test ( int x, int *ptr 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2  {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3 	     if  ( x&gt;0 &amp;&amp; *ptr&gt;0 )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4	     *ptr+=x;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5	}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6				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7  void caller (int a, int y 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8 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9         int x = a&gt;0 ? a : a+100;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10	      </a:t>
            </a:r>
            <a:r>
              <a:rPr lang="en-US" altLang="zh-CN" sz="18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test (x, &amp;y)</a:t>
            </a:r>
            <a:r>
              <a:rPr lang="zh-CN" altLang="en-US" sz="18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11  }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     调用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caller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的过程为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中给出形参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的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实参分别是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，画出相应栈帧中的状态，并回答下列问题。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的形参是按值传递还是按地址传递？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的形参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ptr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对应的实参是一个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         什么类型的值？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test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中被改变的*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ptr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的结果如何返回给它的调用过程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caller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？</a:t>
            </a:r>
          </a:p>
          <a:p>
            <a:pPr>
              <a:lnSpc>
                <a:spcPct val="120000"/>
              </a:lnSpc>
              <a:buFontTx/>
              <a:buNone/>
            </a:pPr>
            <a:endParaRPr lang="zh-CN" altLang="en-US" sz="18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caller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中被改变的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的结果能否返回给过程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？为什么？</a:t>
            </a:r>
          </a:p>
        </p:txBody>
      </p:sp>
      <p:grpSp>
        <p:nvGrpSpPr>
          <p:cNvPr id="743428" name="Group 4"/>
          <p:cNvGrpSpPr>
            <a:grpSpLocks/>
          </p:cNvGrpSpPr>
          <p:nvPr/>
        </p:nvGrpSpPr>
        <p:grpSpPr bwMode="auto">
          <a:xfrm>
            <a:off x="4076700" y="998538"/>
            <a:ext cx="1081088" cy="2151062"/>
            <a:chOff x="2171" y="119"/>
            <a:chExt cx="681" cy="1355"/>
          </a:xfrm>
        </p:grpSpPr>
        <p:sp>
          <p:nvSpPr>
            <p:cNvPr id="743429" name="Text Box 5"/>
            <p:cNvSpPr txBox="1">
              <a:spLocks noChangeArrowheads="1"/>
            </p:cNvSpPr>
            <p:nvPr/>
          </p:nvSpPr>
          <p:spPr bwMode="auto">
            <a:xfrm>
              <a:off x="2171" y="119"/>
              <a:ext cx="681" cy="135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25000"/>
                </a:spcBef>
              </a:pPr>
              <a:r>
                <a:rPr lang="en-US" altLang="zh-CN"/>
                <a:t> </a:t>
              </a:r>
              <a:r>
                <a:rPr lang="en-US" altLang="zh-CN">
                  <a:solidFill>
                    <a:srgbClr val="3333CC"/>
                  </a:solidFill>
                </a:rPr>
                <a:t>test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>
                <a:solidFill>
                  <a:srgbClr val="3333CC"/>
                </a:solidFill>
              </a:endParaRPr>
            </a:p>
            <a:p>
              <a:pPr marL="342900" indent="-342900">
                <a:spcBef>
                  <a:spcPct val="25000"/>
                </a:spcBef>
              </a:pPr>
              <a:r>
                <a:rPr lang="en-US" altLang="zh-CN">
                  <a:solidFill>
                    <a:srgbClr val="3333CC"/>
                  </a:solidFill>
                </a:rPr>
                <a:t>caller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>
                <a:solidFill>
                  <a:srgbClr val="3333CC"/>
                </a:solidFill>
              </a:endParaRPr>
            </a:p>
            <a:p>
              <a:pPr marL="342900" indent="-342900">
                <a:spcBef>
                  <a:spcPct val="25000"/>
                </a:spcBef>
              </a:pPr>
              <a:r>
                <a:rPr lang="en-US" altLang="zh-CN">
                  <a:solidFill>
                    <a:srgbClr val="3333CC"/>
                  </a:solidFill>
                </a:rPr>
                <a:t>  P</a:t>
              </a:r>
            </a:p>
            <a:p>
              <a:pPr marL="342900" indent="-342900">
                <a:spcBef>
                  <a:spcPct val="50000"/>
                </a:spcBef>
              </a:pPr>
              <a:endParaRPr lang="en-US" altLang="zh-CN"/>
            </a:p>
          </p:txBody>
        </p:sp>
        <p:sp>
          <p:nvSpPr>
            <p:cNvPr id="743430" name="Line 6"/>
            <p:cNvSpPr>
              <a:spLocks noChangeShapeType="1"/>
            </p:cNvSpPr>
            <p:nvPr/>
          </p:nvSpPr>
          <p:spPr bwMode="auto">
            <a:xfrm flipV="1">
              <a:off x="2370" y="743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3431" name="Line 7"/>
            <p:cNvSpPr>
              <a:spLocks noChangeShapeType="1"/>
            </p:cNvSpPr>
            <p:nvPr/>
          </p:nvSpPr>
          <p:spPr bwMode="auto">
            <a:xfrm flipV="1">
              <a:off x="2370" y="289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74343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854075"/>
            <a:ext cx="3375025" cy="2655888"/>
          </a:xfrm>
          <a:prstGeom prst="rect">
            <a:avLst/>
          </a:prstGeom>
          <a:noFill/>
        </p:spPr>
      </p:pic>
      <p:sp>
        <p:nvSpPr>
          <p:cNvPr id="743433" name="Text Box 9"/>
          <p:cNvSpPr txBox="1">
            <a:spLocks noChangeArrowheads="1"/>
          </p:cNvSpPr>
          <p:nvPr/>
        </p:nvSpPr>
        <p:spPr bwMode="auto">
          <a:xfrm>
            <a:off x="5876925" y="2789238"/>
            <a:ext cx="2971800" cy="9159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     </a:t>
            </a:r>
            <a:r>
              <a:rPr lang="en-US" altLang="zh-CN">
                <a:solidFill>
                  <a:srgbClr val="FF3300"/>
                </a:solidFill>
              </a:rPr>
              <a:t>caller</a:t>
            </a:r>
            <a:r>
              <a:rPr lang="zh-CN" altLang="en-US">
                <a:solidFill>
                  <a:srgbClr val="FF3300"/>
                </a:solidFill>
              </a:rPr>
              <a:t>执行过程中，在进入</a:t>
            </a:r>
            <a:r>
              <a:rPr lang="en-US" altLang="zh-CN">
                <a:solidFill>
                  <a:srgbClr val="FF3300"/>
                </a:solidFill>
              </a:rPr>
              <a:t>test</a:t>
            </a:r>
            <a:r>
              <a:rPr lang="zh-CN" altLang="en-US">
                <a:solidFill>
                  <a:srgbClr val="FF3300"/>
                </a:solidFill>
              </a:rPr>
              <a:t>之前一刻栈中的状态如何？</a:t>
            </a:r>
          </a:p>
        </p:txBody>
      </p:sp>
      <p:pic>
        <p:nvPicPr>
          <p:cNvPr id="74343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2725" y="134938"/>
            <a:ext cx="3644900" cy="3946525"/>
          </a:xfrm>
          <a:prstGeom prst="rect">
            <a:avLst/>
          </a:prstGeom>
          <a:noFill/>
        </p:spPr>
      </p:pic>
      <p:sp>
        <p:nvSpPr>
          <p:cNvPr id="743435" name="Text Box 11"/>
          <p:cNvSpPr txBox="1">
            <a:spLocks noChangeArrowheads="1"/>
          </p:cNvSpPr>
          <p:nvPr/>
        </p:nvSpPr>
        <p:spPr bwMode="auto">
          <a:xfrm>
            <a:off x="5697538" y="3375025"/>
            <a:ext cx="2835275" cy="6413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     进入</a:t>
            </a:r>
            <a:r>
              <a:rPr lang="en-US" altLang="zh-CN">
                <a:solidFill>
                  <a:srgbClr val="FF3300"/>
                </a:solidFill>
              </a:rPr>
              <a:t>test</a:t>
            </a:r>
            <a:r>
              <a:rPr lang="zh-CN" altLang="en-US">
                <a:solidFill>
                  <a:srgbClr val="FF3300"/>
                </a:solidFill>
              </a:rPr>
              <a:t>并生成其栈帧后，栈中状态如何？</a:t>
            </a:r>
          </a:p>
        </p:txBody>
      </p:sp>
      <p:pic>
        <p:nvPicPr>
          <p:cNvPr id="743436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11750" y="179388"/>
            <a:ext cx="3781425" cy="4059237"/>
          </a:xfrm>
          <a:prstGeom prst="rect">
            <a:avLst/>
          </a:prstGeom>
          <a:noFill/>
        </p:spPr>
      </p:pic>
      <p:grpSp>
        <p:nvGrpSpPr>
          <p:cNvPr id="743437" name="Group 13"/>
          <p:cNvGrpSpPr>
            <a:grpSpLocks/>
          </p:cNvGrpSpPr>
          <p:nvPr/>
        </p:nvGrpSpPr>
        <p:grpSpPr bwMode="auto">
          <a:xfrm>
            <a:off x="5832475" y="584200"/>
            <a:ext cx="674688" cy="720725"/>
            <a:chOff x="3617" y="402"/>
            <a:chExt cx="425" cy="454"/>
          </a:xfrm>
        </p:grpSpPr>
        <p:sp>
          <p:nvSpPr>
            <p:cNvPr id="743438" name="Text Box 14"/>
            <p:cNvSpPr txBox="1">
              <a:spLocks noChangeArrowheads="1"/>
            </p:cNvSpPr>
            <p:nvPr/>
          </p:nvSpPr>
          <p:spPr bwMode="auto">
            <a:xfrm>
              <a:off x="3617" y="402"/>
              <a:ext cx="425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&amp;y:</a:t>
              </a:r>
            </a:p>
          </p:txBody>
        </p:sp>
        <p:sp>
          <p:nvSpPr>
            <p:cNvPr id="743439" name="Text Box 15"/>
            <p:cNvSpPr txBox="1">
              <a:spLocks noChangeArrowheads="1"/>
            </p:cNvSpPr>
            <p:nvPr/>
          </p:nvSpPr>
          <p:spPr bwMode="auto">
            <a:xfrm>
              <a:off x="3617" y="625"/>
              <a:ext cx="425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&amp;a:</a:t>
              </a:r>
            </a:p>
          </p:txBody>
        </p:sp>
      </p:grpSp>
      <p:grpSp>
        <p:nvGrpSpPr>
          <p:cNvPr id="743440" name="Group 16"/>
          <p:cNvGrpSpPr>
            <a:grpSpLocks/>
          </p:cNvGrpSpPr>
          <p:nvPr/>
        </p:nvGrpSpPr>
        <p:grpSpPr bwMode="auto">
          <a:xfrm>
            <a:off x="8488363" y="539750"/>
            <a:ext cx="539750" cy="1079500"/>
            <a:chOff x="5290" y="374"/>
            <a:chExt cx="340" cy="680"/>
          </a:xfrm>
        </p:grpSpPr>
        <p:sp>
          <p:nvSpPr>
            <p:cNvPr id="743441" name="AutoShape 17"/>
            <p:cNvSpPr>
              <a:spLocks/>
            </p:cNvSpPr>
            <p:nvPr/>
          </p:nvSpPr>
          <p:spPr bwMode="auto">
            <a:xfrm>
              <a:off x="5290" y="374"/>
              <a:ext cx="113" cy="680"/>
            </a:xfrm>
            <a:prstGeom prst="rightBrace">
              <a:avLst>
                <a:gd name="adj1" fmla="val 5014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42" name="Text Box 18"/>
            <p:cNvSpPr txBox="1">
              <a:spLocks noChangeArrowheads="1"/>
            </p:cNvSpPr>
            <p:nvPr/>
          </p:nvSpPr>
          <p:spPr bwMode="auto">
            <a:xfrm>
              <a:off x="5403" y="601"/>
              <a:ext cx="22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P</a:t>
              </a:r>
            </a:p>
          </p:txBody>
        </p:sp>
      </p:grpSp>
      <p:grpSp>
        <p:nvGrpSpPr>
          <p:cNvPr id="743443" name="Group 19"/>
          <p:cNvGrpSpPr>
            <a:grpSpLocks/>
          </p:cNvGrpSpPr>
          <p:nvPr/>
        </p:nvGrpSpPr>
        <p:grpSpPr bwMode="auto">
          <a:xfrm>
            <a:off x="8488363" y="1754188"/>
            <a:ext cx="539750" cy="1371600"/>
            <a:chOff x="5290" y="1139"/>
            <a:chExt cx="340" cy="864"/>
          </a:xfrm>
        </p:grpSpPr>
        <p:sp>
          <p:nvSpPr>
            <p:cNvPr id="743444" name="AutoShape 20"/>
            <p:cNvSpPr>
              <a:spLocks/>
            </p:cNvSpPr>
            <p:nvPr/>
          </p:nvSpPr>
          <p:spPr bwMode="auto">
            <a:xfrm>
              <a:off x="5290" y="1139"/>
              <a:ext cx="113" cy="794"/>
            </a:xfrm>
            <a:prstGeom prst="rightBrace">
              <a:avLst>
                <a:gd name="adj1" fmla="val 58555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45" name="Text Box 21"/>
            <p:cNvSpPr txBox="1">
              <a:spLocks noChangeArrowheads="1"/>
            </p:cNvSpPr>
            <p:nvPr/>
          </p:nvSpPr>
          <p:spPr bwMode="auto">
            <a:xfrm>
              <a:off x="5341" y="1253"/>
              <a:ext cx="289" cy="7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caller</a:t>
              </a:r>
            </a:p>
          </p:txBody>
        </p:sp>
      </p:grpSp>
      <p:sp>
        <p:nvSpPr>
          <p:cNvPr id="743446" name="Text Box 22"/>
          <p:cNvSpPr txBox="1">
            <a:spLocks noChangeArrowheads="1"/>
          </p:cNvSpPr>
          <p:nvPr/>
        </p:nvSpPr>
        <p:spPr bwMode="auto">
          <a:xfrm>
            <a:off x="1827213" y="1943100"/>
            <a:ext cx="1304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100   200</a:t>
            </a:r>
          </a:p>
        </p:txBody>
      </p:sp>
      <p:sp>
        <p:nvSpPr>
          <p:cNvPr id="743447" name="Text Box 23"/>
          <p:cNvSpPr txBox="1">
            <a:spLocks noChangeArrowheads="1"/>
          </p:cNvSpPr>
          <p:nvPr/>
        </p:nvSpPr>
        <p:spPr bwMode="auto">
          <a:xfrm>
            <a:off x="7048500" y="630238"/>
            <a:ext cx="809625" cy="274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300</a:t>
            </a:r>
          </a:p>
        </p:txBody>
      </p:sp>
      <p:sp>
        <p:nvSpPr>
          <p:cNvPr id="743448" name="Line 24"/>
          <p:cNvSpPr>
            <a:spLocks noChangeShapeType="1"/>
          </p:cNvSpPr>
          <p:nvPr/>
        </p:nvSpPr>
        <p:spPr bwMode="auto">
          <a:xfrm flipV="1">
            <a:off x="2097088" y="819150"/>
            <a:ext cx="4995862" cy="8540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3449" name="Rectangle 25"/>
          <p:cNvSpPr>
            <a:spLocks noChangeArrowheads="1"/>
          </p:cNvSpPr>
          <p:nvPr/>
        </p:nvSpPr>
        <p:spPr bwMode="auto">
          <a:xfrm>
            <a:off x="2862263" y="4689475"/>
            <a:ext cx="4298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前者按值、后者按地址。一定是一个地址</a:t>
            </a:r>
          </a:p>
        </p:txBody>
      </p:sp>
      <p:sp>
        <p:nvSpPr>
          <p:cNvPr id="743450" name="Rectangle 26"/>
          <p:cNvSpPr>
            <a:spLocks noChangeArrowheads="1"/>
          </p:cNvSpPr>
          <p:nvPr/>
        </p:nvSpPr>
        <p:spPr bwMode="auto">
          <a:xfrm>
            <a:off x="566738" y="5499100"/>
            <a:ext cx="8147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第</a:t>
            </a:r>
            <a:r>
              <a:rPr lang="en-US" altLang="zh-CN">
                <a:solidFill>
                  <a:srgbClr val="FF3300"/>
                </a:solidFill>
              </a:rPr>
              <a:t>10</a:t>
            </a:r>
            <a:r>
              <a:rPr lang="zh-CN" altLang="en-US">
                <a:solidFill>
                  <a:srgbClr val="FF3300"/>
                </a:solidFill>
              </a:rPr>
              <a:t>行执行后，</a:t>
            </a:r>
            <a:r>
              <a:rPr lang="en-US" altLang="zh-CN">
                <a:solidFill>
                  <a:srgbClr val="FF3300"/>
                </a:solidFill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帧中</a:t>
            </a:r>
            <a:r>
              <a:rPr lang="en-US" altLang="zh-CN">
                <a:solidFill>
                  <a:srgbClr val="FF3300"/>
                </a:solidFill>
              </a:rPr>
              <a:t>200</a:t>
            </a:r>
            <a:r>
              <a:rPr lang="zh-CN" altLang="en-US">
                <a:solidFill>
                  <a:srgbClr val="FF3300"/>
                </a:solidFill>
              </a:rPr>
              <a:t>变成</a:t>
            </a:r>
            <a:r>
              <a:rPr lang="en-US" altLang="zh-CN">
                <a:solidFill>
                  <a:srgbClr val="FF3300"/>
                </a:solidFill>
              </a:rPr>
              <a:t>300</a:t>
            </a:r>
            <a:r>
              <a:rPr lang="zh-CN" altLang="en-US">
                <a:solidFill>
                  <a:srgbClr val="FF3300"/>
                </a:solidFill>
              </a:rPr>
              <a:t>，</a:t>
            </a:r>
            <a:r>
              <a:rPr lang="en-US" altLang="zh-CN">
                <a:solidFill>
                  <a:srgbClr val="FF3300"/>
                </a:solidFill>
              </a:rPr>
              <a:t>test</a:t>
            </a:r>
            <a:r>
              <a:rPr lang="zh-CN" altLang="en-US">
                <a:solidFill>
                  <a:srgbClr val="FF3300"/>
                </a:solidFill>
              </a:rPr>
              <a:t>退帧后，</a:t>
            </a:r>
            <a:r>
              <a:rPr lang="en-US" altLang="zh-CN">
                <a:solidFill>
                  <a:srgbClr val="FF3300"/>
                </a:solidFill>
              </a:rPr>
              <a:t>caller</a:t>
            </a:r>
            <a:r>
              <a:rPr lang="zh-CN" altLang="en-US">
                <a:solidFill>
                  <a:srgbClr val="FF3300"/>
                </a:solidFill>
              </a:rPr>
              <a:t>中通过</a:t>
            </a:r>
            <a:r>
              <a:rPr lang="en-US" altLang="zh-CN">
                <a:solidFill>
                  <a:srgbClr val="FF3300"/>
                </a:solidFill>
              </a:rPr>
              <a:t>y</a:t>
            </a:r>
            <a:r>
              <a:rPr lang="zh-CN" altLang="en-US">
                <a:solidFill>
                  <a:srgbClr val="FF3300"/>
                </a:solidFill>
              </a:rPr>
              <a:t>引用该值</a:t>
            </a:r>
            <a:r>
              <a:rPr lang="en-US" altLang="zh-CN">
                <a:solidFill>
                  <a:srgbClr val="FF3300"/>
                </a:solidFill>
              </a:rPr>
              <a:t>300</a:t>
            </a:r>
          </a:p>
        </p:txBody>
      </p:sp>
      <p:sp>
        <p:nvSpPr>
          <p:cNvPr id="743451" name="Rectangle 27"/>
          <p:cNvSpPr>
            <a:spLocks noChangeArrowheads="1"/>
          </p:cNvSpPr>
          <p:nvPr/>
        </p:nvSpPr>
        <p:spPr bwMode="auto">
          <a:xfrm>
            <a:off x="522288" y="6257925"/>
            <a:ext cx="8415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第</a:t>
            </a:r>
            <a:r>
              <a:rPr lang="en-US" altLang="zh-CN">
                <a:solidFill>
                  <a:srgbClr val="FF3300"/>
                </a:solidFill>
              </a:rPr>
              <a:t>11</a:t>
            </a:r>
            <a:r>
              <a:rPr lang="zh-CN" altLang="en-US">
                <a:solidFill>
                  <a:srgbClr val="FF3300"/>
                </a:solidFill>
              </a:rPr>
              <a:t>行执行后</a:t>
            </a:r>
            <a:r>
              <a:rPr lang="en-US" altLang="zh-CN">
                <a:solidFill>
                  <a:srgbClr val="FF3300"/>
                </a:solidFill>
              </a:rPr>
              <a:t>caller</a:t>
            </a:r>
            <a:r>
              <a:rPr lang="zh-CN" altLang="en-US">
                <a:solidFill>
                  <a:srgbClr val="FF3300"/>
                </a:solidFill>
              </a:rPr>
              <a:t>退帧并返回</a:t>
            </a:r>
            <a:r>
              <a:rPr lang="en-US" altLang="zh-CN">
                <a:solidFill>
                  <a:srgbClr val="FF3300"/>
                </a:solidFill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，因</a:t>
            </a:r>
            <a:r>
              <a:rPr lang="en-US" altLang="zh-CN">
                <a:solidFill>
                  <a:srgbClr val="FF3300"/>
                </a:solidFill>
              </a:rPr>
              <a:t>P</a:t>
            </a:r>
            <a:r>
              <a:rPr lang="zh-CN" altLang="en-US">
                <a:solidFill>
                  <a:srgbClr val="FF3300"/>
                </a:solidFill>
              </a:rPr>
              <a:t>中无变量与之对应，故无法引用该值</a:t>
            </a:r>
            <a:r>
              <a:rPr lang="en-US" altLang="zh-CN">
                <a:solidFill>
                  <a:srgbClr val="FF3300"/>
                </a:solidFill>
              </a:rPr>
              <a:t>300</a:t>
            </a:r>
          </a:p>
        </p:txBody>
      </p:sp>
      <p:grpSp>
        <p:nvGrpSpPr>
          <p:cNvPr id="743454" name="Group 30"/>
          <p:cNvGrpSpPr>
            <a:grpSpLocks/>
          </p:cNvGrpSpPr>
          <p:nvPr/>
        </p:nvGrpSpPr>
        <p:grpSpPr bwMode="auto">
          <a:xfrm>
            <a:off x="2501900" y="3114675"/>
            <a:ext cx="4679950" cy="2428875"/>
            <a:chOff x="1718" y="1962"/>
            <a:chExt cx="2806" cy="1530"/>
          </a:xfrm>
        </p:grpSpPr>
        <p:sp>
          <p:nvSpPr>
            <p:cNvPr id="743452" name="Text Box 28"/>
            <p:cNvSpPr txBox="1">
              <a:spLocks noChangeArrowheads="1"/>
            </p:cNvSpPr>
            <p:nvPr/>
          </p:nvSpPr>
          <p:spPr bwMode="auto">
            <a:xfrm>
              <a:off x="1718" y="1962"/>
              <a:ext cx="116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>
                  <a:solidFill>
                    <a:srgbClr val="3333CC"/>
                  </a:solidFill>
                </a:rPr>
                <a:t>若</a:t>
              </a:r>
              <a:r>
                <a:rPr lang="en-US" altLang="zh-CN">
                  <a:solidFill>
                    <a:srgbClr val="3333CC"/>
                  </a:solidFill>
                </a:rPr>
                <a:t>return x+y</a:t>
              </a:r>
              <a:r>
                <a:rPr lang="zh-CN" altLang="en-US">
                  <a:solidFill>
                    <a:srgbClr val="3333CC"/>
                  </a:solidFill>
                </a:rPr>
                <a:t>；</a:t>
              </a:r>
            </a:p>
          </p:txBody>
        </p:sp>
        <p:sp>
          <p:nvSpPr>
            <p:cNvPr id="743453" name="Line 29"/>
            <p:cNvSpPr>
              <a:spLocks noChangeShapeType="1"/>
            </p:cNvSpPr>
            <p:nvPr/>
          </p:nvSpPr>
          <p:spPr bwMode="auto">
            <a:xfrm flipH="1" flipV="1">
              <a:off x="2228" y="2160"/>
              <a:ext cx="2296" cy="133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3455" name="Text Box 31"/>
          <p:cNvSpPr txBox="1">
            <a:spLocks noChangeArrowheads="1"/>
          </p:cNvSpPr>
          <p:nvPr/>
        </p:nvSpPr>
        <p:spPr bwMode="auto">
          <a:xfrm>
            <a:off x="4122738" y="2889250"/>
            <a:ext cx="17541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>
                <a:solidFill>
                  <a:srgbClr val="3333CC"/>
                </a:solidFill>
              </a:rPr>
              <a:t>则函数返回</a:t>
            </a:r>
            <a:r>
              <a:rPr lang="en-US" altLang="zh-CN">
                <a:solidFill>
                  <a:srgbClr val="3333CC"/>
                </a:solidFill>
              </a:rPr>
              <a:t>400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4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4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4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4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33" grpId="0" animBg="1"/>
      <p:bldP spid="743435" grpId="0" animBg="1"/>
      <p:bldP spid="743446" grpId="0"/>
      <p:bldP spid="743447" grpId="0" animBg="1"/>
      <p:bldP spid="743448" grpId="0" animBg="1"/>
      <p:bldP spid="743449" grpId="0"/>
      <p:bldP spid="743450" grpId="0"/>
      <p:bldP spid="743451" grpId="0"/>
      <p:bldP spid="7434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ChangeArrowheads="1"/>
          </p:cNvSpPr>
          <p:nvPr/>
        </p:nvSpPr>
        <p:spPr bwMode="auto">
          <a:xfrm>
            <a:off x="161925" y="98425"/>
            <a:ext cx="3825875" cy="23209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int  nn_sum ( int n) 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{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	int result;	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	if  (n&lt;=0 )  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	    result=0;   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	else	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	    result=n+nn_sum(n-1); 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	return  result</a:t>
            </a:r>
            <a:r>
              <a:rPr lang="zh-CN" altLang="en-US">
                <a:solidFill>
                  <a:srgbClr val="CC3300"/>
                </a:solidFill>
              </a:rPr>
              <a:t>；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>
                <a:solidFill>
                  <a:srgbClr val="CC3300"/>
                </a:solidFill>
              </a:rPr>
              <a:t>}</a:t>
            </a:r>
          </a:p>
        </p:txBody>
      </p:sp>
      <p:pic>
        <p:nvPicPr>
          <p:cNvPr id="7444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2393950"/>
            <a:ext cx="3267075" cy="4464050"/>
          </a:xfrm>
          <a:prstGeom prst="rect">
            <a:avLst/>
          </a:prstGeom>
          <a:noFill/>
        </p:spPr>
      </p:pic>
      <p:sp>
        <p:nvSpPr>
          <p:cNvPr id="744452" name="Rectangle 4"/>
          <p:cNvSpPr>
            <a:spLocks noGrp="1" noChangeArrowheads="1"/>
          </p:cNvSpPr>
          <p:nvPr>
            <p:ph type="title"/>
          </p:nvPr>
        </p:nvSpPr>
        <p:spPr>
          <a:xfrm>
            <a:off x="476250" y="0"/>
            <a:ext cx="8229600" cy="561975"/>
          </a:xfrm>
        </p:spPr>
        <p:txBody>
          <a:bodyPr/>
          <a:lstStyle/>
          <a:p>
            <a:pPr algn="r"/>
            <a:r>
              <a:rPr lang="zh-CN" altLang="en-US" sz="3600" smtClean="0"/>
              <a:t>递归过程调用举例</a:t>
            </a:r>
          </a:p>
        </p:txBody>
      </p:sp>
      <p:pic>
        <p:nvPicPr>
          <p:cNvPr id="7444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2238" y="90488"/>
            <a:ext cx="3330575" cy="4868862"/>
          </a:xfrm>
          <a:prstGeom prst="rect">
            <a:avLst/>
          </a:prstGeom>
          <a:noFill/>
        </p:spPr>
      </p:pic>
      <p:grpSp>
        <p:nvGrpSpPr>
          <p:cNvPr id="744454" name="Group 6"/>
          <p:cNvGrpSpPr>
            <a:grpSpLocks/>
          </p:cNvGrpSpPr>
          <p:nvPr/>
        </p:nvGrpSpPr>
        <p:grpSpPr bwMode="auto">
          <a:xfrm>
            <a:off x="8532813" y="368300"/>
            <a:ext cx="539750" cy="1125538"/>
            <a:chOff x="5290" y="374"/>
            <a:chExt cx="340" cy="680"/>
          </a:xfrm>
        </p:grpSpPr>
        <p:sp>
          <p:nvSpPr>
            <p:cNvPr id="744455" name="AutoShape 7"/>
            <p:cNvSpPr>
              <a:spLocks/>
            </p:cNvSpPr>
            <p:nvPr/>
          </p:nvSpPr>
          <p:spPr bwMode="auto">
            <a:xfrm>
              <a:off x="5290" y="374"/>
              <a:ext cx="113" cy="680"/>
            </a:xfrm>
            <a:prstGeom prst="rightBrace">
              <a:avLst>
                <a:gd name="adj1" fmla="val 50147"/>
                <a:gd name="adj2" fmla="val 50000"/>
              </a:avLst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4456" name="Text Box 8"/>
            <p:cNvSpPr txBox="1">
              <a:spLocks noChangeArrowheads="1"/>
            </p:cNvSpPr>
            <p:nvPr/>
          </p:nvSpPr>
          <p:spPr bwMode="auto">
            <a:xfrm>
              <a:off x="5403" y="601"/>
              <a:ext cx="227" cy="22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P</a:t>
              </a:r>
            </a:p>
          </p:txBody>
        </p:sp>
      </p:grpSp>
      <p:grpSp>
        <p:nvGrpSpPr>
          <p:cNvPr id="744457" name="Group 9"/>
          <p:cNvGrpSpPr>
            <a:grpSpLocks/>
          </p:cNvGrpSpPr>
          <p:nvPr/>
        </p:nvGrpSpPr>
        <p:grpSpPr bwMode="auto">
          <a:xfrm>
            <a:off x="3581400" y="0"/>
            <a:ext cx="1665288" cy="2363788"/>
            <a:chOff x="2171" y="119"/>
            <a:chExt cx="681" cy="1343"/>
          </a:xfrm>
        </p:grpSpPr>
        <p:sp>
          <p:nvSpPr>
            <p:cNvPr id="744458" name="Text Box 10"/>
            <p:cNvSpPr txBox="1">
              <a:spLocks noChangeArrowheads="1"/>
            </p:cNvSpPr>
            <p:nvPr/>
          </p:nvSpPr>
          <p:spPr bwMode="auto">
            <a:xfrm>
              <a:off x="2171" y="119"/>
              <a:ext cx="681" cy="134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25000"/>
                </a:spcBef>
              </a:pPr>
              <a:r>
                <a:rPr lang="en-US" altLang="zh-CN" sz="1700">
                  <a:solidFill>
                    <a:srgbClr val="3333CC"/>
                  </a:solidFill>
                </a:rPr>
                <a:t>nn_sum(n-1)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 sz="1700">
                <a:solidFill>
                  <a:srgbClr val="3333CC"/>
                </a:solidFill>
              </a:endParaRPr>
            </a:p>
            <a:p>
              <a:pPr marL="342900" indent="-342900">
                <a:lnSpc>
                  <a:spcPct val="120000"/>
                </a:lnSpc>
                <a:spcBef>
                  <a:spcPct val="25000"/>
                </a:spcBef>
              </a:pPr>
              <a:r>
                <a:rPr lang="en-US" altLang="zh-CN">
                  <a:solidFill>
                    <a:srgbClr val="3333CC"/>
                  </a:solidFill>
                </a:rPr>
                <a:t>nn_sum(n)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>
                <a:solidFill>
                  <a:srgbClr val="3333CC"/>
                </a:solidFill>
              </a:endParaRPr>
            </a:p>
            <a:p>
              <a:pPr marL="342900" indent="-342900">
                <a:lnSpc>
                  <a:spcPct val="130000"/>
                </a:lnSpc>
                <a:spcBef>
                  <a:spcPct val="65000"/>
                </a:spcBef>
              </a:pPr>
              <a:r>
                <a:rPr lang="en-US" altLang="zh-CN">
                  <a:solidFill>
                    <a:srgbClr val="3333CC"/>
                  </a:solidFill>
                </a:rPr>
                <a:t>     P</a:t>
              </a:r>
            </a:p>
            <a:p>
              <a:pPr marL="342900" indent="-342900">
                <a:spcBef>
                  <a:spcPct val="50000"/>
                </a:spcBef>
              </a:pPr>
              <a:endParaRPr lang="en-US" altLang="zh-CN"/>
            </a:p>
          </p:txBody>
        </p:sp>
        <p:sp>
          <p:nvSpPr>
            <p:cNvPr id="744459" name="Line 11"/>
            <p:cNvSpPr>
              <a:spLocks noChangeShapeType="1"/>
            </p:cNvSpPr>
            <p:nvPr/>
          </p:nvSpPr>
          <p:spPr bwMode="auto">
            <a:xfrm flipV="1">
              <a:off x="2370" y="743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60" name="Line 12"/>
            <p:cNvSpPr>
              <a:spLocks noChangeShapeType="1"/>
            </p:cNvSpPr>
            <p:nvPr/>
          </p:nvSpPr>
          <p:spPr bwMode="auto">
            <a:xfrm flipV="1">
              <a:off x="2370" y="289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4461" name="Group 13"/>
          <p:cNvGrpSpPr>
            <a:grpSpLocks/>
          </p:cNvGrpSpPr>
          <p:nvPr/>
        </p:nvGrpSpPr>
        <p:grpSpPr bwMode="auto">
          <a:xfrm>
            <a:off x="8532813" y="1584325"/>
            <a:ext cx="539750" cy="1371600"/>
            <a:chOff x="5290" y="1139"/>
            <a:chExt cx="340" cy="864"/>
          </a:xfrm>
        </p:grpSpPr>
        <p:sp>
          <p:nvSpPr>
            <p:cNvPr id="744462" name="AutoShape 14"/>
            <p:cNvSpPr>
              <a:spLocks/>
            </p:cNvSpPr>
            <p:nvPr/>
          </p:nvSpPr>
          <p:spPr bwMode="auto">
            <a:xfrm>
              <a:off x="5290" y="1139"/>
              <a:ext cx="113" cy="794"/>
            </a:xfrm>
            <a:prstGeom prst="rightBrace">
              <a:avLst>
                <a:gd name="adj1" fmla="val 58555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4463" name="Text Box 15"/>
            <p:cNvSpPr txBox="1">
              <a:spLocks noChangeArrowheads="1"/>
            </p:cNvSpPr>
            <p:nvPr/>
          </p:nvSpPr>
          <p:spPr bwMode="auto">
            <a:xfrm>
              <a:off x="5341" y="1253"/>
              <a:ext cx="289" cy="7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Sum(n)</a:t>
              </a:r>
            </a:p>
          </p:txBody>
        </p:sp>
      </p:grpSp>
      <p:grpSp>
        <p:nvGrpSpPr>
          <p:cNvPr id="744464" name="Group 16"/>
          <p:cNvGrpSpPr>
            <a:grpSpLocks/>
          </p:cNvGrpSpPr>
          <p:nvPr/>
        </p:nvGrpSpPr>
        <p:grpSpPr bwMode="auto">
          <a:xfrm>
            <a:off x="8532813" y="2933700"/>
            <a:ext cx="539750" cy="1439863"/>
            <a:chOff x="5290" y="1139"/>
            <a:chExt cx="340" cy="864"/>
          </a:xfrm>
        </p:grpSpPr>
        <p:sp>
          <p:nvSpPr>
            <p:cNvPr id="744465" name="AutoShape 17"/>
            <p:cNvSpPr>
              <a:spLocks/>
            </p:cNvSpPr>
            <p:nvPr/>
          </p:nvSpPr>
          <p:spPr bwMode="auto">
            <a:xfrm>
              <a:off x="5290" y="1139"/>
              <a:ext cx="113" cy="794"/>
            </a:xfrm>
            <a:prstGeom prst="rightBrace">
              <a:avLst>
                <a:gd name="adj1" fmla="val 58555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4466" name="Text Box 18"/>
            <p:cNvSpPr txBox="1">
              <a:spLocks noChangeArrowheads="1"/>
            </p:cNvSpPr>
            <p:nvPr/>
          </p:nvSpPr>
          <p:spPr bwMode="auto">
            <a:xfrm>
              <a:off x="5341" y="1253"/>
              <a:ext cx="289" cy="7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Sum(n-1)</a:t>
              </a:r>
            </a:p>
          </p:txBody>
        </p:sp>
      </p:grpSp>
      <p:sp>
        <p:nvSpPr>
          <p:cNvPr id="744467" name="Line 19"/>
          <p:cNvSpPr>
            <a:spLocks noChangeShapeType="1"/>
          </p:cNvSpPr>
          <p:nvPr/>
        </p:nvSpPr>
        <p:spPr bwMode="auto">
          <a:xfrm flipV="1">
            <a:off x="2232025" y="1673225"/>
            <a:ext cx="3014663" cy="81121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68" name="Line 20"/>
          <p:cNvSpPr>
            <a:spLocks noChangeShapeType="1"/>
          </p:cNvSpPr>
          <p:nvPr/>
        </p:nvSpPr>
        <p:spPr bwMode="auto">
          <a:xfrm flipV="1">
            <a:off x="2366963" y="2033588"/>
            <a:ext cx="2879725" cy="990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69" name="Text Box 21"/>
          <p:cNvSpPr txBox="1">
            <a:spLocks noChangeArrowheads="1"/>
          </p:cNvSpPr>
          <p:nvPr/>
        </p:nvSpPr>
        <p:spPr bwMode="auto">
          <a:xfrm>
            <a:off x="3492500" y="3338513"/>
            <a:ext cx="15303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R[ebx]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>
                <a:solidFill>
                  <a:srgbClr val="FF3300"/>
                </a:solidFill>
                <a:cs typeface="Times New Roman" pitchFamily="18" charset="0"/>
              </a:rPr>
              <a:t>n</a:t>
            </a:r>
          </a:p>
        </p:txBody>
      </p:sp>
      <p:grpSp>
        <p:nvGrpSpPr>
          <p:cNvPr id="744470" name="Group 22"/>
          <p:cNvGrpSpPr>
            <a:grpSpLocks/>
          </p:cNvGrpSpPr>
          <p:nvPr/>
        </p:nvGrpSpPr>
        <p:grpSpPr bwMode="auto">
          <a:xfrm>
            <a:off x="2636838" y="4111625"/>
            <a:ext cx="2474912" cy="404813"/>
            <a:chOff x="1519" y="2590"/>
            <a:chExt cx="1559" cy="255"/>
          </a:xfrm>
        </p:grpSpPr>
        <p:sp>
          <p:nvSpPr>
            <p:cNvPr id="744471" name="Text Box 23"/>
            <p:cNvSpPr txBox="1">
              <a:spLocks noChangeArrowheads="1"/>
            </p:cNvSpPr>
            <p:nvPr/>
          </p:nvSpPr>
          <p:spPr bwMode="auto">
            <a:xfrm>
              <a:off x="1604" y="2614"/>
              <a:ext cx="14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if (</a:t>
              </a:r>
              <a:r>
                <a:rPr lang="en-US" altLang="zh-CN">
                  <a:solidFill>
                    <a:srgbClr val="FF3300"/>
                  </a:solidFill>
                  <a:cs typeface="Times New Roman" pitchFamily="18" charset="0"/>
                </a:rPr>
                <a:t>n≤0</a:t>
              </a:r>
              <a:r>
                <a:rPr lang="zh-CN" altLang="en-US">
                  <a:solidFill>
                    <a:srgbClr val="FF3300"/>
                  </a:solidFill>
                  <a:cs typeface="Times New Roman" pitchFamily="18" charset="0"/>
                </a:rPr>
                <a:t>）转</a:t>
              </a:r>
              <a:r>
                <a:rPr lang="en-US" altLang="zh-CN">
                  <a:solidFill>
                    <a:srgbClr val="FF3300"/>
                  </a:solidFill>
                  <a:cs typeface="Times New Roman" pitchFamily="18" charset="0"/>
                </a:rPr>
                <a:t>L2</a:t>
              </a:r>
            </a:p>
          </p:txBody>
        </p:sp>
        <p:sp>
          <p:nvSpPr>
            <p:cNvPr id="744472" name="AutoShape 24"/>
            <p:cNvSpPr>
              <a:spLocks/>
            </p:cNvSpPr>
            <p:nvPr/>
          </p:nvSpPr>
          <p:spPr bwMode="auto">
            <a:xfrm>
              <a:off x="1519" y="2590"/>
              <a:ext cx="57" cy="227"/>
            </a:xfrm>
            <a:prstGeom prst="rightBracket">
              <a:avLst>
                <a:gd name="adj" fmla="val 33187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4473" name="Text Box 25"/>
          <p:cNvSpPr txBox="1">
            <a:spLocks noChangeArrowheads="1"/>
          </p:cNvSpPr>
          <p:nvPr/>
        </p:nvSpPr>
        <p:spPr bwMode="auto">
          <a:xfrm>
            <a:off x="2862263" y="3698875"/>
            <a:ext cx="1530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R[eax]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>
                <a:solidFill>
                  <a:srgbClr val="FF3300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744474" name="Text Box 26"/>
          <p:cNvSpPr txBox="1">
            <a:spLocks noChangeArrowheads="1"/>
          </p:cNvSpPr>
          <p:nvPr/>
        </p:nvSpPr>
        <p:spPr bwMode="auto">
          <a:xfrm>
            <a:off x="3492500" y="4464050"/>
            <a:ext cx="1619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R[eax]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>
                <a:solidFill>
                  <a:srgbClr val="FF3300"/>
                </a:solidFill>
                <a:cs typeface="Times New Roman" pitchFamily="18" charset="0"/>
              </a:rPr>
              <a:t>n-1</a:t>
            </a:r>
          </a:p>
        </p:txBody>
      </p:sp>
      <p:sp>
        <p:nvSpPr>
          <p:cNvPr id="744475" name="Line 27"/>
          <p:cNvSpPr>
            <a:spLocks noChangeShapeType="1"/>
          </p:cNvSpPr>
          <p:nvPr/>
        </p:nvSpPr>
        <p:spPr bwMode="auto">
          <a:xfrm flipV="1">
            <a:off x="2232025" y="2393950"/>
            <a:ext cx="3014663" cy="2430463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76" name="Line 28"/>
          <p:cNvSpPr>
            <a:spLocks noChangeShapeType="1"/>
          </p:cNvSpPr>
          <p:nvPr/>
        </p:nvSpPr>
        <p:spPr bwMode="auto">
          <a:xfrm flipV="1">
            <a:off x="2411413" y="2754313"/>
            <a:ext cx="2835275" cy="238442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44477" name="Group 29"/>
          <p:cNvGrpSpPr>
            <a:grpSpLocks/>
          </p:cNvGrpSpPr>
          <p:nvPr/>
        </p:nvGrpSpPr>
        <p:grpSpPr bwMode="auto">
          <a:xfrm>
            <a:off x="206375" y="2484438"/>
            <a:ext cx="269875" cy="2700337"/>
            <a:chOff x="130" y="1565"/>
            <a:chExt cx="170" cy="1701"/>
          </a:xfrm>
        </p:grpSpPr>
        <p:sp>
          <p:nvSpPr>
            <p:cNvPr id="744478" name="Line 30"/>
            <p:cNvSpPr>
              <a:spLocks noChangeShapeType="1"/>
            </p:cNvSpPr>
            <p:nvPr/>
          </p:nvSpPr>
          <p:spPr bwMode="auto">
            <a:xfrm>
              <a:off x="130" y="3266"/>
              <a:ext cx="17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79" name="Line 31"/>
            <p:cNvSpPr>
              <a:spLocks noChangeShapeType="1"/>
            </p:cNvSpPr>
            <p:nvPr/>
          </p:nvSpPr>
          <p:spPr bwMode="auto">
            <a:xfrm flipH="1">
              <a:off x="130" y="1565"/>
              <a:ext cx="0" cy="170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80" name="Line 32"/>
            <p:cNvSpPr>
              <a:spLocks noChangeShapeType="1"/>
            </p:cNvSpPr>
            <p:nvPr/>
          </p:nvSpPr>
          <p:spPr bwMode="auto">
            <a:xfrm>
              <a:off x="130" y="1565"/>
              <a:ext cx="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4481" name="Line 33"/>
          <p:cNvSpPr>
            <a:spLocks noChangeShapeType="1"/>
          </p:cNvSpPr>
          <p:nvPr/>
        </p:nvSpPr>
        <p:spPr bwMode="auto">
          <a:xfrm>
            <a:off x="2232025" y="2484438"/>
            <a:ext cx="3014663" cy="5397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82" name="Line 34"/>
          <p:cNvSpPr>
            <a:spLocks noChangeShapeType="1"/>
          </p:cNvSpPr>
          <p:nvPr/>
        </p:nvSpPr>
        <p:spPr bwMode="auto">
          <a:xfrm>
            <a:off x="2322513" y="3024188"/>
            <a:ext cx="2924175" cy="40481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83" name="Line 35"/>
          <p:cNvSpPr>
            <a:spLocks noChangeShapeType="1"/>
          </p:cNvSpPr>
          <p:nvPr/>
        </p:nvSpPr>
        <p:spPr bwMode="auto">
          <a:xfrm flipV="1">
            <a:off x="2232025" y="3698875"/>
            <a:ext cx="2970213" cy="1125538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84" name="Line 36"/>
          <p:cNvSpPr>
            <a:spLocks noChangeShapeType="1"/>
          </p:cNvSpPr>
          <p:nvPr/>
        </p:nvSpPr>
        <p:spPr bwMode="auto">
          <a:xfrm flipV="1">
            <a:off x="2411413" y="4059238"/>
            <a:ext cx="2881312" cy="10795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4485" name="Text Box 37"/>
          <p:cNvSpPr txBox="1">
            <a:spLocks noChangeArrowheads="1"/>
          </p:cNvSpPr>
          <p:nvPr/>
        </p:nvSpPr>
        <p:spPr bwMode="auto">
          <a:xfrm>
            <a:off x="3086100" y="5229225"/>
            <a:ext cx="36004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R[eax] </a:t>
            </a:r>
            <a:r>
              <a:rPr lang="en-US" altLang="zh-CN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zh-CN">
                <a:solidFill>
                  <a:srgbClr val="FF3300"/>
                </a:solidFill>
              </a:rPr>
              <a:t>0+1+2+…+(n-1)+n</a:t>
            </a:r>
          </a:p>
        </p:txBody>
      </p:sp>
      <p:sp>
        <p:nvSpPr>
          <p:cNvPr id="744486" name="Text Box 38"/>
          <p:cNvSpPr txBox="1">
            <a:spLocks noChangeArrowheads="1"/>
          </p:cNvSpPr>
          <p:nvPr/>
        </p:nvSpPr>
        <p:spPr bwMode="auto">
          <a:xfrm>
            <a:off x="8172450" y="3203575"/>
            <a:ext cx="2254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n</a:t>
            </a:r>
          </a:p>
        </p:txBody>
      </p:sp>
      <p:grpSp>
        <p:nvGrpSpPr>
          <p:cNvPr id="744487" name="Group 39"/>
          <p:cNvGrpSpPr>
            <a:grpSpLocks/>
          </p:cNvGrpSpPr>
          <p:nvPr/>
        </p:nvGrpSpPr>
        <p:grpSpPr bwMode="auto">
          <a:xfrm>
            <a:off x="160338" y="5408613"/>
            <a:ext cx="271462" cy="1358900"/>
            <a:chOff x="130" y="1565"/>
            <a:chExt cx="170" cy="1701"/>
          </a:xfrm>
        </p:grpSpPr>
        <p:sp>
          <p:nvSpPr>
            <p:cNvPr id="744488" name="Line 40"/>
            <p:cNvSpPr>
              <a:spLocks noChangeShapeType="1"/>
            </p:cNvSpPr>
            <p:nvPr/>
          </p:nvSpPr>
          <p:spPr bwMode="auto">
            <a:xfrm>
              <a:off x="130" y="3266"/>
              <a:ext cx="17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89" name="Line 41"/>
            <p:cNvSpPr>
              <a:spLocks noChangeShapeType="1"/>
            </p:cNvSpPr>
            <p:nvPr/>
          </p:nvSpPr>
          <p:spPr bwMode="auto">
            <a:xfrm flipH="1">
              <a:off x="130" y="1565"/>
              <a:ext cx="0" cy="170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90" name="Line 42"/>
            <p:cNvSpPr>
              <a:spLocks noChangeShapeType="1"/>
            </p:cNvSpPr>
            <p:nvPr/>
          </p:nvSpPr>
          <p:spPr bwMode="auto">
            <a:xfrm>
              <a:off x="130" y="1565"/>
              <a:ext cx="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4491" name="Text Box 43"/>
          <p:cNvSpPr txBox="1">
            <a:spLocks noChangeArrowheads="1"/>
          </p:cNvSpPr>
          <p:nvPr/>
        </p:nvSpPr>
        <p:spPr bwMode="auto">
          <a:xfrm>
            <a:off x="6327775" y="5118100"/>
            <a:ext cx="256540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     </a:t>
            </a:r>
            <a:r>
              <a:rPr lang="zh-CN" altLang="en-US" sz="2000"/>
              <a:t>每次递归调用都会增加一个栈帧，所以空间开销很大。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4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4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4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4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4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4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4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4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67" grpId="0" animBg="1"/>
      <p:bldP spid="744468" grpId="0" animBg="1"/>
      <p:bldP spid="744469" grpId="0"/>
      <p:bldP spid="744473" grpId="0"/>
      <p:bldP spid="744474" grpId="0"/>
      <p:bldP spid="744475" grpId="0" animBg="1"/>
      <p:bldP spid="744476" grpId="0" animBg="1"/>
      <p:bldP spid="744481" grpId="0" animBg="1"/>
      <p:bldP spid="744482" grpId="0" animBg="1"/>
      <p:bldP spid="744483" grpId="0" animBg="1"/>
      <p:bldP spid="744484" grpId="0" animBg="1"/>
      <p:bldP spid="744485" grpId="0"/>
      <p:bldP spid="7444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过程调用的机器级表示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773113"/>
            <a:ext cx="8229600" cy="2592387"/>
          </a:xfrm>
        </p:spPr>
        <p:txBody>
          <a:bodyPr/>
          <a:lstStyle/>
          <a:p>
            <a:r>
              <a:rPr lang="zh-CN" altLang="en-US" smtClean="0"/>
              <a:t>递归函数</a:t>
            </a:r>
            <a:r>
              <a:rPr lang="en-US" altLang="zh-CN" smtClean="0"/>
              <a:t>nn_sum</a:t>
            </a:r>
            <a:r>
              <a:rPr lang="zh-CN" altLang="en-US" smtClean="0"/>
              <a:t>的执行流程</a:t>
            </a:r>
            <a:endParaRPr lang="en-US" altLang="zh-CN" smtClean="0"/>
          </a:p>
        </p:txBody>
      </p:sp>
      <p:sp>
        <p:nvSpPr>
          <p:cNvPr id="745476" name="Rectangle 4"/>
          <p:cNvSpPr>
            <a:spLocks noChangeArrowheads="1"/>
          </p:cNvSpPr>
          <p:nvPr/>
        </p:nvSpPr>
        <p:spPr bwMode="auto">
          <a:xfrm>
            <a:off x="250825" y="5721350"/>
            <a:ext cx="88026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>
                <a:solidFill>
                  <a:srgbClr val="3333CC"/>
                </a:solidFill>
                <a:latin typeface="Arial" pitchFamily="34" charset="0"/>
              </a:rPr>
              <a:t>过程功能由过程体实现，为支持过程调用，每个过程包含准备阶段和结束阶段。因而</a:t>
            </a:r>
            <a:r>
              <a:rPr lang="zh-CN" altLang="en-US">
                <a:solidFill>
                  <a:srgbClr val="FF3300"/>
                </a:solidFill>
                <a:latin typeface="Arial" pitchFamily="34" charset="0"/>
              </a:rPr>
              <a:t>每增加一次过程调用，就要增加许多条包含在准备阶段和结束阶段的额外指令</a:t>
            </a:r>
            <a:r>
              <a:rPr lang="zh-CN" altLang="en-US">
                <a:solidFill>
                  <a:srgbClr val="3333CC"/>
                </a:solidFill>
                <a:latin typeface="Arial" pitchFamily="34" charset="0"/>
              </a:rPr>
              <a:t>，它们对程序性能影响很大，应尽量避免不必要的过程调用，特别是递归调用。</a:t>
            </a: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 </a:t>
            </a:r>
          </a:p>
        </p:txBody>
      </p:sp>
      <p:pic>
        <p:nvPicPr>
          <p:cNvPr id="7454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5" y="1358900"/>
            <a:ext cx="8937625" cy="4230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过程调用举例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819150"/>
            <a:ext cx="8229600" cy="98901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/>
              <a:t>例：应始终返回</a:t>
            </a:r>
            <a:r>
              <a:rPr lang="en-US" altLang="zh-CN" smtClean="0"/>
              <a:t>d[0]</a:t>
            </a:r>
            <a:r>
              <a:rPr lang="zh-CN" altLang="en-US" smtClean="0"/>
              <a:t>中的</a:t>
            </a:r>
            <a:r>
              <a:rPr lang="en-US" altLang="zh-CN" smtClean="0"/>
              <a:t>3.14</a:t>
            </a:r>
            <a:r>
              <a:rPr lang="zh-CN" altLang="en-US" smtClean="0"/>
              <a:t>，但并非如此。</a:t>
            </a:r>
            <a:r>
              <a:rPr lang="en-US" altLang="zh-CN" smtClean="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746500" name="Rectangle 4"/>
          <p:cNvSpPr>
            <a:spLocks/>
          </p:cNvSpPr>
          <p:nvPr/>
        </p:nvSpPr>
        <p:spPr bwMode="auto">
          <a:xfrm>
            <a:off x="476250" y="1314450"/>
            <a:ext cx="7650163" cy="2114550"/>
          </a:xfrm>
          <a:prstGeom prst="rect">
            <a:avLst/>
          </a:prstGeom>
          <a:solidFill>
            <a:srgbClr val="F8F6D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63500" tIns="63500" rIns="63500" bIns="63500"/>
          <a:lstStyle/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double fun(int i)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{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volatile double d[1] = {3.14};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volatile long int a[2];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a[i] = 1073741824; /* Possibly out of bounds */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return d[0];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}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341313" y="3784600"/>
            <a:ext cx="7327900" cy="13716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38100" tIns="38100" rIns="38100" bIns="38100"/>
          <a:lstStyle/>
          <a:p>
            <a:pPr eaLnBrk="1" hangingPunct="1"/>
            <a:r>
              <a:rPr lang="en-US" altLang="zh-CN" sz="2000">
                <a:latin typeface="Courier New" pitchFamily="49" charset="0"/>
                <a:ea typeface="Zapf Dingbats"/>
                <a:cs typeface="Zapf Dingbats"/>
                <a:sym typeface="Courier New" pitchFamily="49" charset="0"/>
              </a:rPr>
              <a:t>fun(0)  </a:t>
            </a:r>
            <a:r>
              <a:rPr lang="en-US" altLang="zh-CN" sz="2000">
                <a:latin typeface="Courier New" pitchFamily="49" charset="0"/>
                <a:ea typeface="Zapf Dingbats"/>
                <a:cs typeface="Zapf Dingbats"/>
                <a:sym typeface="Wingdings" pitchFamily="2" charset="2"/>
              </a:rPr>
              <a:t></a:t>
            </a:r>
            <a:r>
              <a:rPr lang="en-US" altLang="zh-CN" sz="2000">
                <a:latin typeface="Courier New" pitchFamily="49" charset="0"/>
                <a:ea typeface="Zapf Dingbats"/>
                <a:cs typeface="Zapf Dingbats"/>
                <a:sym typeface="Courier New" pitchFamily="49" charset="0"/>
              </a:rPr>
              <a:t>	3.14</a:t>
            </a:r>
            <a:endParaRPr lang="en-US" altLang="zh-CN" sz="2000">
              <a:latin typeface="Arial Narrow" pitchFamily="34" charset="0"/>
              <a:ea typeface="Lucida Grande"/>
              <a:cs typeface="Lucida Grande"/>
              <a:sym typeface="Arial Narrow" pitchFamily="34" charset="0"/>
            </a:endParaRPr>
          </a:p>
          <a:p>
            <a:pPr eaLnBrk="1" hangingPunct="1"/>
            <a:r>
              <a:rPr lang="en-US" altLang="zh-CN" sz="2000">
                <a:latin typeface="Courier New" pitchFamily="49" charset="0"/>
                <a:ea typeface="ヒラギノ角ゴ ProN W3"/>
                <a:cs typeface="Courier New" pitchFamily="49" charset="0"/>
                <a:sym typeface="Courier New" pitchFamily="49" charset="0"/>
              </a:rPr>
              <a:t>fun(1)  </a:t>
            </a:r>
            <a:r>
              <a:rPr lang="en-US" altLang="zh-CN" sz="2000">
                <a:latin typeface="Courier New" pitchFamily="49" charset="0"/>
                <a:ea typeface="ヒラギノ角ゴ ProN W3"/>
                <a:cs typeface="Courier New" pitchFamily="49" charset="0"/>
                <a:sym typeface="Wingdings" pitchFamily="2" charset="2"/>
              </a:rPr>
              <a:t></a:t>
            </a:r>
            <a:r>
              <a:rPr lang="en-US" altLang="zh-CN" sz="2000">
                <a:latin typeface="Courier New" pitchFamily="49" charset="0"/>
                <a:ea typeface="Monaco"/>
                <a:cs typeface="Monaco"/>
                <a:sym typeface="Courier New" pitchFamily="49" charset="0"/>
              </a:rPr>
              <a:t>	3.14</a:t>
            </a:r>
            <a:endParaRPr lang="en-US" altLang="zh-CN" sz="2000">
              <a:latin typeface="Arial Narrow" pitchFamily="34" charset="0"/>
              <a:ea typeface="Lucida Grande"/>
              <a:cs typeface="Lucida Grande"/>
              <a:sym typeface="Arial Narrow" pitchFamily="34" charset="0"/>
            </a:endParaRPr>
          </a:p>
          <a:p>
            <a:pPr eaLnBrk="1" hangingPunct="1"/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Courier New" pitchFamily="49" charset="0"/>
              </a:rPr>
              <a:t>fun(2)  </a:t>
            </a:r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Wingdings" pitchFamily="2" charset="2"/>
              </a:rPr>
              <a:t></a:t>
            </a:r>
            <a:r>
              <a:rPr lang="en-US" altLang="zh-CN" sz="2000">
                <a:latin typeface="Courier New" pitchFamily="49" charset="0"/>
                <a:ea typeface="Monaco"/>
                <a:cs typeface="Monaco"/>
                <a:sym typeface="Courier New" pitchFamily="49" charset="0"/>
              </a:rPr>
              <a:t>	3.1399998664856</a:t>
            </a:r>
            <a:endParaRPr lang="en-US" altLang="zh-CN" sz="2000">
              <a:latin typeface="Arial Narrow" pitchFamily="34" charset="0"/>
              <a:ea typeface="Lucida Grande"/>
              <a:cs typeface="Lucida Grande"/>
              <a:sym typeface="Arial Narrow" pitchFamily="34" charset="0"/>
            </a:endParaRPr>
          </a:p>
          <a:p>
            <a:pPr eaLnBrk="1" hangingPunct="1"/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Courier New" pitchFamily="49" charset="0"/>
              </a:rPr>
              <a:t>fun(3)  </a:t>
            </a:r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Wingdings" pitchFamily="2" charset="2"/>
              </a:rPr>
              <a:t></a:t>
            </a:r>
            <a:r>
              <a:rPr lang="en-US" altLang="zh-CN" sz="2000">
                <a:latin typeface="Courier New" pitchFamily="49" charset="0"/>
                <a:ea typeface="Monaco"/>
                <a:cs typeface="Monaco"/>
                <a:sym typeface="Courier New" pitchFamily="49" charset="0"/>
              </a:rPr>
              <a:t>	2.00000061035156</a:t>
            </a:r>
            <a:endParaRPr lang="en-US" altLang="zh-CN" sz="2000">
              <a:latin typeface="Arial Narrow" pitchFamily="34" charset="0"/>
              <a:ea typeface="Lucida Grande"/>
              <a:cs typeface="Lucida Grande"/>
              <a:sym typeface="Arial Narrow" pitchFamily="34" charset="0"/>
            </a:endParaRPr>
          </a:p>
          <a:p>
            <a:pPr eaLnBrk="1" hangingPunct="1"/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Courier New" pitchFamily="49" charset="0"/>
              </a:rPr>
              <a:t>fun(4)  </a:t>
            </a:r>
            <a:r>
              <a:rPr lang="en-US" altLang="zh-CN" sz="2000">
                <a:latin typeface="Courier New" pitchFamily="49" charset="0"/>
                <a:ea typeface="ヒラギノ角ゴ ProN W3"/>
                <a:cs typeface="ヒラギノ角ゴ ProN W3"/>
                <a:sym typeface="Wingdings" pitchFamily="2" charset="2"/>
              </a:rPr>
              <a:t></a:t>
            </a:r>
            <a:r>
              <a:rPr lang="en-US" altLang="zh-CN" sz="2000">
                <a:latin typeface="Courier New" pitchFamily="49" charset="0"/>
                <a:ea typeface="Monaco"/>
                <a:cs typeface="Monaco"/>
                <a:sym typeface="Courier New" pitchFamily="49" charset="0"/>
              </a:rPr>
              <a:t>	3.14, </a:t>
            </a:r>
            <a:r>
              <a:rPr lang="zh-CN" altLang="en-US" sz="2000">
                <a:latin typeface="Courier New" pitchFamily="49" charset="0"/>
                <a:ea typeface="Monaco"/>
                <a:cs typeface="Monaco"/>
                <a:sym typeface="Courier New" pitchFamily="49" charset="0"/>
              </a:rPr>
              <a:t>然后存储保护错</a:t>
            </a:r>
          </a:p>
        </p:txBody>
      </p:sp>
      <p:sp>
        <p:nvSpPr>
          <p:cNvPr id="746502" name="Rectangle 6"/>
          <p:cNvSpPr>
            <a:spLocks noChangeArrowheads="1"/>
          </p:cNvSpPr>
          <p:nvPr/>
        </p:nvSpPr>
        <p:spPr bwMode="auto">
          <a:xfrm>
            <a:off x="296863" y="5584825"/>
            <a:ext cx="490537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/>
          <a:lstStyle/>
          <a:p>
            <a:pPr marL="165100" indent="-165100" eaLnBrk="1" hangingPunct="1"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>
                <a:solidFill>
                  <a:srgbClr val="3333CC"/>
                </a:solidFill>
                <a:latin typeface="Arial" pitchFamily="34" charset="0"/>
                <a:ea typeface="宋体" pitchFamily="2" charset="-122"/>
              </a:rPr>
              <a:t>  </a:t>
            </a:r>
            <a:r>
              <a:rPr lang="zh-CN" altLang="en-US" sz="2200">
                <a:solidFill>
                  <a:srgbClr val="3333CC"/>
                </a:solidFill>
                <a:latin typeface="Arial" pitchFamily="34" charset="0"/>
                <a:ea typeface="宋体" pitchFamily="2" charset="-122"/>
              </a:rPr>
              <a:t>不同系统上执行结果可能不同</a:t>
            </a:r>
          </a:p>
        </p:txBody>
      </p:sp>
      <p:sp>
        <p:nvSpPr>
          <p:cNvPr id="746503" name="Text Box 7"/>
          <p:cNvSpPr txBox="1">
            <a:spLocks noChangeArrowheads="1"/>
          </p:cNvSpPr>
          <p:nvPr/>
        </p:nvSpPr>
        <p:spPr bwMode="auto">
          <a:xfrm>
            <a:off x="5472113" y="3789363"/>
            <a:ext cx="3421062" cy="1900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习题课讨论题</a:t>
            </a:r>
          </a:p>
          <a:p>
            <a:pPr marL="342900" indent="-342900"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    为何每次返回不一样？为什么会引起保护错？栈帧中的状态如何？</a:t>
            </a:r>
          </a:p>
        </p:txBody>
      </p:sp>
      <p:pic>
        <p:nvPicPr>
          <p:cNvPr id="74650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6688" y="3743325"/>
            <a:ext cx="3419475" cy="2206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47526" name="Rectangle 4"/>
          <p:cNvSpPr>
            <a:spLocks/>
          </p:cNvSpPr>
          <p:nvPr/>
        </p:nvSpPr>
        <p:spPr bwMode="auto">
          <a:xfrm>
            <a:off x="161925" y="188913"/>
            <a:ext cx="5086350" cy="2114550"/>
          </a:xfrm>
          <a:prstGeom prst="rect">
            <a:avLst/>
          </a:prstGeom>
          <a:solidFill>
            <a:srgbClr val="F8F6D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63500" tIns="63500" rIns="63500" bIns="63500"/>
          <a:lstStyle/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double fun(int i)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{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volatile double d[1] = {3.14};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volatile long int a[2];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a[i] = 1073741824; 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  return d[0];</a:t>
            </a:r>
          </a:p>
          <a:p>
            <a:pPr eaLnBrk="1" hangingPunct="1">
              <a:lnSpc>
                <a:spcPct val="95000"/>
              </a:lnSpc>
              <a:tabLst>
                <a:tab pos="914400" algn="l"/>
                <a:tab pos="2286000" algn="l"/>
              </a:tabLst>
            </a:pPr>
            <a:r>
              <a:rPr lang="en-US" altLang="zh-CN" sz="2000">
                <a:latin typeface="Courier New" pitchFamily="49" charset="0"/>
                <a:ea typeface="Monaco"/>
                <a:cs typeface="Courier New" pitchFamily="49" charset="0"/>
                <a:sym typeface="Monaco"/>
              </a:rPr>
              <a:t>}</a:t>
            </a:r>
          </a:p>
        </p:txBody>
      </p:sp>
      <p:pic>
        <p:nvPicPr>
          <p:cNvPr id="7475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2484438"/>
            <a:ext cx="5491163" cy="4141787"/>
          </a:xfrm>
          <a:prstGeom prst="rect">
            <a:avLst/>
          </a:prstGeom>
          <a:noFill/>
        </p:spPr>
      </p:pic>
      <p:pic>
        <p:nvPicPr>
          <p:cNvPr id="74752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4525" y="1943100"/>
            <a:ext cx="3419475" cy="2206625"/>
          </a:xfrm>
          <a:prstGeom prst="rect">
            <a:avLst/>
          </a:prstGeom>
          <a:noFill/>
        </p:spPr>
      </p:pic>
      <p:sp>
        <p:nvSpPr>
          <p:cNvPr id="747530" name="Rectangle 10"/>
          <p:cNvSpPr>
            <a:spLocks noChangeArrowheads="1"/>
          </p:cNvSpPr>
          <p:nvPr/>
        </p:nvSpPr>
        <p:spPr bwMode="auto">
          <a:xfrm>
            <a:off x="792163" y="3924300"/>
            <a:ext cx="2339975" cy="71913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31" name="Line 11"/>
          <p:cNvSpPr>
            <a:spLocks noChangeShapeType="1"/>
          </p:cNvSpPr>
          <p:nvPr/>
        </p:nvSpPr>
        <p:spPr bwMode="auto">
          <a:xfrm flipV="1">
            <a:off x="3132138" y="3024188"/>
            <a:ext cx="2654300" cy="11699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532" name="Line 12"/>
          <p:cNvSpPr>
            <a:spLocks noChangeShapeType="1"/>
          </p:cNvSpPr>
          <p:nvPr/>
        </p:nvSpPr>
        <p:spPr bwMode="auto">
          <a:xfrm>
            <a:off x="3132138" y="3789363"/>
            <a:ext cx="2565400" cy="889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534" name="Rectangle 14"/>
          <p:cNvSpPr>
            <a:spLocks noChangeArrowheads="1"/>
          </p:cNvSpPr>
          <p:nvPr/>
        </p:nvSpPr>
        <p:spPr bwMode="auto">
          <a:xfrm>
            <a:off x="792163" y="4689475"/>
            <a:ext cx="4905375" cy="71913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35" name="Line 15"/>
          <p:cNvSpPr>
            <a:spLocks noChangeShapeType="1"/>
          </p:cNvSpPr>
          <p:nvPr/>
        </p:nvSpPr>
        <p:spPr bwMode="auto">
          <a:xfrm flipV="1">
            <a:off x="5021263" y="3789363"/>
            <a:ext cx="765175" cy="8540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7536" name="Text Box 16"/>
          <p:cNvSpPr txBox="1">
            <a:spLocks noChangeArrowheads="1"/>
          </p:cNvSpPr>
          <p:nvPr/>
        </p:nvSpPr>
        <p:spPr bwMode="auto">
          <a:xfrm>
            <a:off x="3897313" y="5994400"/>
            <a:ext cx="39608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/>
              <a:t>以后讲浮点指令时再详细介绍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过程调用的机器级表示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229600" cy="1601787"/>
          </a:xfrm>
        </p:spPr>
        <p:txBody>
          <a:bodyPr/>
          <a:lstStyle/>
          <a:p>
            <a:r>
              <a:rPr lang="zh-CN" altLang="en-US" smtClean="0">
                <a:ea typeface="微软雅黑" pitchFamily="34" charset="-122"/>
              </a:rPr>
              <a:t>以下过程（函数）调用对应的机器级代码是什么？</a:t>
            </a:r>
          </a:p>
          <a:p>
            <a:r>
              <a:rPr lang="zh-CN" altLang="en-US" smtClean="0">
                <a:ea typeface="微软雅黑" pitchFamily="34" charset="-122"/>
              </a:rPr>
              <a:t>如何将</a:t>
            </a:r>
            <a:r>
              <a:rPr lang="en-US" altLang="zh-CN" smtClean="0">
                <a:ea typeface="微软雅黑" pitchFamily="34" charset="-122"/>
              </a:rPr>
              <a:t>t1(125)</a:t>
            </a:r>
            <a:r>
              <a:rPr lang="zh-CN" altLang="en-US" smtClean="0">
                <a:ea typeface="微软雅黑" pitchFamily="34" charset="-122"/>
              </a:rPr>
              <a:t>、</a:t>
            </a:r>
            <a:r>
              <a:rPr lang="en-US" altLang="zh-CN" smtClean="0">
                <a:ea typeface="微软雅黑" pitchFamily="34" charset="-122"/>
              </a:rPr>
              <a:t>t2(80)</a:t>
            </a:r>
            <a:r>
              <a:rPr lang="zh-CN" altLang="en-US" smtClean="0">
                <a:ea typeface="微软雅黑" pitchFamily="34" charset="-122"/>
              </a:rPr>
              <a:t>分别传递给</a:t>
            </a:r>
            <a:r>
              <a:rPr lang="en-US" altLang="zh-CN" smtClean="0">
                <a:ea typeface="微软雅黑" pitchFamily="34" charset="-122"/>
              </a:rPr>
              <a:t>add</a:t>
            </a:r>
            <a:r>
              <a:rPr lang="zh-CN" altLang="en-US" smtClean="0">
                <a:ea typeface="微软雅黑" pitchFamily="34" charset="-122"/>
              </a:rPr>
              <a:t>中的形式参数</a:t>
            </a:r>
            <a:r>
              <a:rPr lang="en-US" altLang="zh-CN" smtClean="0">
                <a:ea typeface="微软雅黑" pitchFamily="34" charset="-122"/>
              </a:rPr>
              <a:t>x</a:t>
            </a:r>
            <a:r>
              <a:rPr lang="zh-CN" altLang="en-US" smtClean="0">
                <a:ea typeface="微软雅黑" pitchFamily="34" charset="-122"/>
              </a:rPr>
              <a:t>、</a:t>
            </a:r>
            <a:r>
              <a:rPr lang="en-US" altLang="zh-CN" smtClean="0">
                <a:ea typeface="微软雅黑" pitchFamily="34" charset="-122"/>
              </a:rPr>
              <a:t>y</a:t>
            </a:r>
          </a:p>
          <a:p>
            <a:r>
              <a:rPr lang="en-US" altLang="zh-CN" smtClean="0">
                <a:ea typeface="微软雅黑" pitchFamily="34" charset="-122"/>
              </a:rPr>
              <a:t>add</a:t>
            </a:r>
            <a:r>
              <a:rPr lang="zh-CN" altLang="en-US" smtClean="0">
                <a:ea typeface="微软雅黑" pitchFamily="34" charset="-122"/>
              </a:rPr>
              <a:t>函数执行的结果如何返回给</a:t>
            </a:r>
            <a:r>
              <a:rPr lang="en-US" altLang="zh-CN" smtClean="0">
                <a:ea typeface="微软雅黑" pitchFamily="34" charset="-122"/>
              </a:rPr>
              <a:t>caller?</a:t>
            </a:r>
          </a:p>
        </p:txBody>
      </p:sp>
      <p:sp>
        <p:nvSpPr>
          <p:cNvPr id="734212" name="Text Box 4"/>
          <p:cNvSpPr txBox="1">
            <a:spLocks noChangeArrowheads="1"/>
          </p:cNvSpPr>
          <p:nvPr/>
        </p:nvSpPr>
        <p:spPr bwMode="auto">
          <a:xfrm>
            <a:off x="431800" y="2843213"/>
            <a:ext cx="4095750" cy="34512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200"/>
              <a:t>int add ( int x, int y ) {</a:t>
            </a:r>
          </a:p>
          <a:p>
            <a:pPr marL="342900" indent="-342900"/>
            <a:r>
              <a:rPr lang="en-US" altLang="zh-CN" sz="2200"/>
              <a:t>	 return x+y;</a:t>
            </a:r>
          </a:p>
          <a:p>
            <a:pPr marL="342900" indent="-342900"/>
            <a:r>
              <a:rPr lang="en-US" altLang="zh-CN" sz="2200"/>
              <a:t>}</a:t>
            </a:r>
          </a:p>
          <a:p>
            <a:pPr marL="342900" indent="-342900"/>
            <a:endParaRPr lang="en-US" altLang="zh-CN" sz="2200"/>
          </a:p>
          <a:p>
            <a:pPr marL="342900" indent="-342900"/>
            <a:r>
              <a:rPr lang="en-US" altLang="zh-CN" sz="2200"/>
              <a:t>int caller ( ) {	</a:t>
            </a:r>
          </a:p>
          <a:p>
            <a:pPr marL="342900" indent="-342900"/>
            <a:r>
              <a:rPr lang="en-US" altLang="zh-CN" sz="2200"/>
              <a:t>	 int	t1 = 125;</a:t>
            </a:r>
          </a:p>
          <a:p>
            <a:pPr marL="342900" indent="-342900"/>
            <a:r>
              <a:rPr lang="en-US" altLang="zh-CN" sz="2200"/>
              <a:t>      int t2 = 80;</a:t>
            </a:r>
          </a:p>
          <a:p>
            <a:pPr marL="342900" indent="-342900"/>
            <a:r>
              <a:rPr lang="en-US" altLang="zh-CN" sz="2200"/>
              <a:t>	 int	sum = </a:t>
            </a:r>
            <a:r>
              <a:rPr lang="en-US" altLang="zh-CN" sz="2200">
                <a:solidFill>
                  <a:srgbClr val="FF3300"/>
                </a:solidFill>
              </a:rPr>
              <a:t>add (t1, t2)</a:t>
            </a:r>
            <a:r>
              <a:rPr lang="en-US" altLang="zh-CN" sz="2200"/>
              <a:t>;</a:t>
            </a:r>
          </a:p>
          <a:p>
            <a:pPr marL="342900" indent="-342900"/>
            <a:r>
              <a:rPr lang="en-US" altLang="zh-CN" sz="2200"/>
              <a:t>	 return sum;</a:t>
            </a:r>
            <a:endParaRPr lang="zh-CN" altLang="en-US" sz="2200"/>
          </a:p>
          <a:p>
            <a:pPr marL="342900" indent="-342900"/>
            <a:r>
              <a:rPr lang="en-US" altLang="zh-CN" sz="2200"/>
              <a:t>}</a:t>
            </a:r>
            <a:endParaRPr lang="zh-CN" altLang="en-US" sz="2200"/>
          </a:p>
        </p:txBody>
      </p:sp>
      <p:grpSp>
        <p:nvGrpSpPr>
          <p:cNvPr id="734213" name="Group 5"/>
          <p:cNvGrpSpPr>
            <a:grpSpLocks/>
          </p:cNvGrpSpPr>
          <p:nvPr/>
        </p:nvGrpSpPr>
        <p:grpSpPr bwMode="auto">
          <a:xfrm>
            <a:off x="4841875" y="2889250"/>
            <a:ext cx="1081088" cy="2833688"/>
            <a:chOff x="3050" y="1820"/>
            <a:chExt cx="681" cy="1785"/>
          </a:xfrm>
        </p:grpSpPr>
        <p:sp>
          <p:nvSpPr>
            <p:cNvPr id="734214" name="Text Box 6"/>
            <p:cNvSpPr txBox="1">
              <a:spLocks noChangeArrowheads="1"/>
            </p:cNvSpPr>
            <p:nvPr/>
          </p:nvSpPr>
          <p:spPr bwMode="auto">
            <a:xfrm>
              <a:off x="3050" y="1820"/>
              <a:ext cx="681" cy="178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25000"/>
                </a:spcBef>
              </a:pPr>
              <a:r>
                <a:rPr lang="en-US" altLang="zh-CN"/>
                <a:t> </a:t>
              </a:r>
              <a:r>
                <a:rPr lang="en-US" altLang="zh-CN" sz="2400">
                  <a:solidFill>
                    <a:srgbClr val="3333CC"/>
                  </a:solidFill>
                </a:rPr>
                <a:t>add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 sz="2400">
                <a:solidFill>
                  <a:srgbClr val="3333CC"/>
                </a:solidFill>
              </a:endParaRPr>
            </a:p>
            <a:p>
              <a:pPr marL="342900" indent="-342900">
                <a:spcBef>
                  <a:spcPct val="25000"/>
                </a:spcBef>
              </a:pPr>
              <a:r>
                <a:rPr lang="en-US" altLang="zh-CN" sz="2400">
                  <a:solidFill>
                    <a:srgbClr val="3333CC"/>
                  </a:solidFill>
                </a:rPr>
                <a:t>caller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 sz="2400">
                <a:solidFill>
                  <a:srgbClr val="3333CC"/>
                </a:solidFill>
              </a:endParaRPr>
            </a:p>
            <a:p>
              <a:pPr marL="342900" indent="-342900">
                <a:spcBef>
                  <a:spcPct val="25000"/>
                </a:spcBef>
              </a:pPr>
              <a:r>
                <a:rPr lang="en-US" altLang="zh-CN" sz="2400">
                  <a:solidFill>
                    <a:srgbClr val="3333CC"/>
                  </a:solidFill>
                </a:rPr>
                <a:t>  P</a:t>
              </a:r>
            </a:p>
            <a:p>
              <a:pPr marL="342900" indent="-342900">
                <a:spcBef>
                  <a:spcPct val="50000"/>
                </a:spcBef>
              </a:pPr>
              <a:endParaRPr lang="en-US" altLang="zh-CN" sz="2400"/>
            </a:p>
          </p:txBody>
        </p:sp>
        <p:sp>
          <p:nvSpPr>
            <p:cNvPr id="734215" name="Line 7"/>
            <p:cNvSpPr>
              <a:spLocks noChangeShapeType="1"/>
            </p:cNvSpPr>
            <p:nvPr/>
          </p:nvSpPr>
          <p:spPr bwMode="auto">
            <a:xfrm flipV="1">
              <a:off x="3277" y="2699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216" name="Line 8"/>
            <p:cNvSpPr>
              <a:spLocks noChangeShapeType="1"/>
            </p:cNvSpPr>
            <p:nvPr/>
          </p:nvSpPr>
          <p:spPr bwMode="auto">
            <a:xfrm flipV="1">
              <a:off x="3277" y="2132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 lIns="38100" tIns="38100" rIns="38100" bIns="38100"/>
          <a:lstStyle/>
          <a:p>
            <a:pPr marL="119063" indent="-119063" eaLnBrk="1" hangingPunct="1"/>
            <a:r>
              <a:rPr lang="zh-CN" altLang="en-US" sz="3600" smtClean="0"/>
              <a:t>过程调用的机器级表示</a:t>
            </a:r>
          </a:p>
        </p:txBody>
      </p:sp>
      <p:sp>
        <p:nvSpPr>
          <p:cNvPr id="73523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06375" y="998538"/>
            <a:ext cx="8937625" cy="4275137"/>
          </a:xfrm>
        </p:spPr>
        <p:txBody>
          <a:bodyPr lIns="38100" tIns="38100" rIns="38100" bIns="38100"/>
          <a:lstStyle/>
          <a:p>
            <a:pPr marL="254000" indent="-254000"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200" smtClean="0"/>
              <a:t>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过程调用的执行步骤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(P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称为调用者，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称为被调用者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552450" lvl="1" indent="-234950">
              <a:spcBef>
                <a:spcPct val="50000"/>
              </a:spcBef>
              <a:buFontTx/>
              <a:buNone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将入口参数（实参）放到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能访问到的地方；</a:t>
            </a:r>
            <a:endParaRPr lang="en-US" altLang="zh-CN" smtClean="0">
              <a:solidFill>
                <a:srgbClr val="99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2450" lvl="1" indent="-234950">
              <a:spcBef>
                <a:spcPct val="50000"/>
              </a:spcBef>
              <a:buFontTx/>
              <a:buNone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保存返回地址，然后将控制转移到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mtClean="0">
              <a:solidFill>
                <a:srgbClr val="99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2450" lvl="1" indent="-234950">
              <a:spcBef>
                <a:spcPct val="50000"/>
              </a:spcBef>
              <a:buFontTx/>
              <a:buNone/>
            </a:pP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的现场，并为自己的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非静态局部变量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分配空间；</a:t>
            </a:r>
          </a:p>
          <a:p>
            <a:pPr marL="552450" lvl="1" indent="-234950">
              <a:spcBef>
                <a:spcPct val="50000"/>
              </a:spcBef>
              <a:buFontTx/>
              <a:buNone/>
            </a:pP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）执行</a:t>
            </a:r>
            <a:r>
              <a:rPr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的过程体（函数体）；</a:t>
            </a:r>
          </a:p>
          <a:p>
            <a:pPr marL="552450" lvl="1" indent="-234950">
              <a:spcBef>
                <a:spcPct val="50000"/>
              </a:spcBef>
              <a:buFontTx/>
              <a:buNone/>
            </a:pP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恢复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的现场，释放局部变量空间；</a:t>
            </a:r>
          </a:p>
          <a:p>
            <a:pPr marL="552450" lvl="1" indent="-234950">
              <a:spcBef>
                <a:spcPct val="50000"/>
              </a:spcBef>
              <a:buFontTx/>
              <a:buNone/>
            </a:pP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取出返回地址，将控制转移到</a:t>
            </a:r>
            <a:r>
              <a:rPr lang="en-US" altLang="zh-CN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solidFill>
                <a:srgbClr val="00763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35236" name="Group 4"/>
          <p:cNvGrpSpPr>
            <a:grpSpLocks/>
          </p:cNvGrpSpPr>
          <p:nvPr/>
        </p:nvGrpSpPr>
        <p:grpSpPr bwMode="auto">
          <a:xfrm>
            <a:off x="6057900" y="3743325"/>
            <a:ext cx="1574800" cy="630238"/>
            <a:chOff x="3816" y="2358"/>
            <a:chExt cx="992" cy="397"/>
          </a:xfrm>
        </p:grpSpPr>
        <p:sp>
          <p:nvSpPr>
            <p:cNvPr id="735237" name="AutoShape 5"/>
            <p:cNvSpPr>
              <a:spLocks/>
            </p:cNvSpPr>
            <p:nvPr/>
          </p:nvSpPr>
          <p:spPr bwMode="auto">
            <a:xfrm>
              <a:off x="3816" y="2358"/>
              <a:ext cx="84" cy="397"/>
            </a:xfrm>
            <a:prstGeom prst="rightBracket">
              <a:avLst>
                <a:gd name="adj" fmla="val 39385"/>
              </a:avLst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5238" name="Text Box 6"/>
            <p:cNvSpPr txBox="1">
              <a:spLocks noChangeArrowheads="1"/>
            </p:cNvSpPr>
            <p:nvPr/>
          </p:nvSpPr>
          <p:spPr bwMode="auto">
            <a:xfrm>
              <a:off x="3901" y="241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sz="2000">
                  <a:solidFill>
                    <a:srgbClr val="CC3300"/>
                  </a:solidFill>
                </a:rPr>
                <a:t>结束阶段</a:t>
              </a:r>
            </a:p>
          </p:txBody>
        </p:sp>
      </p:grpSp>
      <p:sp>
        <p:nvSpPr>
          <p:cNvPr id="735239" name="Text Box 7"/>
          <p:cNvSpPr txBox="1">
            <a:spLocks noChangeArrowheads="1"/>
          </p:cNvSpPr>
          <p:nvPr/>
        </p:nvSpPr>
        <p:spPr bwMode="auto">
          <a:xfrm>
            <a:off x="7588250" y="2635250"/>
            <a:ext cx="14398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</a:rPr>
              <a:t>准备阶段</a:t>
            </a:r>
          </a:p>
        </p:txBody>
      </p:sp>
      <p:grpSp>
        <p:nvGrpSpPr>
          <p:cNvPr id="735240" name="Group 8"/>
          <p:cNvGrpSpPr>
            <a:grpSpLocks/>
          </p:cNvGrpSpPr>
          <p:nvPr/>
        </p:nvGrpSpPr>
        <p:grpSpPr bwMode="auto">
          <a:xfrm>
            <a:off x="7407275" y="2782888"/>
            <a:ext cx="1349375" cy="1574800"/>
            <a:chOff x="4666" y="1753"/>
            <a:chExt cx="850" cy="992"/>
          </a:xfrm>
        </p:grpSpPr>
        <p:sp>
          <p:nvSpPr>
            <p:cNvPr id="735241" name="AutoShape 9"/>
            <p:cNvSpPr>
              <a:spLocks/>
            </p:cNvSpPr>
            <p:nvPr/>
          </p:nvSpPr>
          <p:spPr bwMode="auto">
            <a:xfrm>
              <a:off x="4666" y="1753"/>
              <a:ext cx="227" cy="992"/>
            </a:xfrm>
            <a:prstGeom prst="rightBrace">
              <a:avLst>
                <a:gd name="adj1" fmla="val 36417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5242" name="Text Box 10"/>
            <p:cNvSpPr txBox="1">
              <a:spLocks noChangeArrowheads="1"/>
            </p:cNvSpPr>
            <p:nvPr/>
          </p:nvSpPr>
          <p:spPr bwMode="auto">
            <a:xfrm>
              <a:off x="4893" y="2132"/>
              <a:ext cx="62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Q</a:t>
              </a:r>
              <a:r>
                <a:rPr lang="zh-CN" altLang="en-US" sz="2000">
                  <a:solidFill>
                    <a:srgbClr val="FF3300"/>
                  </a:solidFill>
                </a:rPr>
                <a:t>过程</a:t>
              </a:r>
            </a:p>
          </p:txBody>
        </p:sp>
      </p:grpSp>
      <p:grpSp>
        <p:nvGrpSpPr>
          <p:cNvPr id="735243" name="Group 11"/>
          <p:cNvGrpSpPr>
            <a:grpSpLocks/>
          </p:cNvGrpSpPr>
          <p:nvPr/>
        </p:nvGrpSpPr>
        <p:grpSpPr bwMode="auto">
          <a:xfrm>
            <a:off x="7046913" y="1628775"/>
            <a:ext cx="1304925" cy="765175"/>
            <a:chOff x="4439" y="1026"/>
            <a:chExt cx="822" cy="482"/>
          </a:xfrm>
        </p:grpSpPr>
        <p:sp>
          <p:nvSpPr>
            <p:cNvPr id="735244" name="AutoShape 12"/>
            <p:cNvSpPr>
              <a:spLocks/>
            </p:cNvSpPr>
            <p:nvPr/>
          </p:nvSpPr>
          <p:spPr bwMode="auto">
            <a:xfrm>
              <a:off x="4439" y="1026"/>
              <a:ext cx="170" cy="482"/>
            </a:xfrm>
            <a:prstGeom prst="rightBrace">
              <a:avLst>
                <a:gd name="adj1" fmla="val 23627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5245" name="Text Box 13"/>
            <p:cNvSpPr txBox="1">
              <a:spLocks noChangeArrowheads="1"/>
            </p:cNvSpPr>
            <p:nvPr/>
          </p:nvSpPr>
          <p:spPr bwMode="auto">
            <a:xfrm>
              <a:off x="4638" y="1139"/>
              <a:ext cx="62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>
                  <a:solidFill>
                    <a:srgbClr val="FF3300"/>
                  </a:solidFill>
                </a:rPr>
                <a:t>P</a:t>
              </a:r>
              <a:r>
                <a:rPr lang="zh-CN" altLang="en-US" sz="2000">
                  <a:solidFill>
                    <a:srgbClr val="FF3300"/>
                  </a:solidFill>
                </a:rPr>
                <a:t>过程</a:t>
              </a:r>
            </a:p>
          </p:txBody>
        </p:sp>
      </p:grpSp>
      <p:sp>
        <p:nvSpPr>
          <p:cNvPr id="735246" name="Text Box 14"/>
          <p:cNvSpPr txBox="1">
            <a:spLocks noChangeArrowheads="1"/>
          </p:cNvSpPr>
          <p:nvPr/>
        </p:nvSpPr>
        <p:spPr bwMode="auto">
          <a:xfrm>
            <a:off x="4527550" y="3068638"/>
            <a:ext cx="14398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</a:rPr>
              <a:t>处理阶段</a:t>
            </a:r>
          </a:p>
        </p:txBody>
      </p:sp>
      <p:sp>
        <p:nvSpPr>
          <p:cNvPr id="735247" name="Text Box 15"/>
          <p:cNvSpPr txBox="1">
            <a:spLocks noChangeArrowheads="1"/>
          </p:cNvSpPr>
          <p:nvPr/>
        </p:nvSpPr>
        <p:spPr bwMode="auto">
          <a:xfrm>
            <a:off x="5562600" y="2079625"/>
            <a:ext cx="14398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CALL</a:t>
            </a:r>
            <a:r>
              <a:rPr lang="zh-CN" altLang="en-US" sz="2000">
                <a:solidFill>
                  <a:srgbClr val="CC3300"/>
                </a:solidFill>
              </a:rPr>
              <a:t>指令</a:t>
            </a:r>
          </a:p>
        </p:txBody>
      </p:sp>
      <p:sp>
        <p:nvSpPr>
          <p:cNvPr id="735248" name="Text Box 16"/>
          <p:cNvSpPr txBox="1">
            <a:spLocks noChangeArrowheads="1"/>
          </p:cNvSpPr>
          <p:nvPr/>
        </p:nvSpPr>
        <p:spPr bwMode="auto">
          <a:xfrm>
            <a:off x="4932363" y="4059238"/>
            <a:ext cx="14398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CC3300"/>
                </a:solidFill>
              </a:rPr>
              <a:t>RET</a:t>
            </a:r>
            <a:r>
              <a:rPr lang="zh-CN" altLang="en-US" sz="2000">
                <a:solidFill>
                  <a:srgbClr val="CC3300"/>
                </a:solidFill>
              </a:rPr>
              <a:t>指令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3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3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3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3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3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3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3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3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3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3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9" grpId="0"/>
      <p:bldP spid="735246" grpId="0"/>
      <p:bldP spid="735247" grpId="0"/>
      <p:bldP spid="7352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过程调用的机器级表示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84213"/>
            <a:ext cx="8229600" cy="5218112"/>
          </a:xfrm>
        </p:spPr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过程调用过程中栈和栈帧的变化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(Q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为被调用过程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pic>
        <p:nvPicPr>
          <p:cNvPr id="7362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8900"/>
            <a:ext cx="9144000" cy="549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6261" name="Text Box 5"/>
          <p:cNvSpPr txBox="1">
            <a:spLocks noChangeArrowheads="1"/>
          </p:cNvSpPr>
          <p:nvPr/>
        </p:nvSpPr>
        <p:spPr bwMode="auto">
          <a:xfrm>
            <a:off x="341313" y="2798763"/>
            <a:ext cx="900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①</a:t>
            </a:r>
          </a:p>
        </p:txBody>
      </p:sp>
      <p:sp>
        <p:nvSpPr>
          <p:cNvPr id="736262" name="Text Box 6"/>
          <p:cNvSpPr txBox="1">
            <a:spLocks noChangeArrowheads="1"/>
          </p:cNvSpPr>
          <p:nvPr/>
        </p:nvSpPr>
        <p:spPr bwMode="auto">
          <a:xfrm>
            <a:off x="2322513" y="3338513"/>
            <a:ext cx="900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②</a:t>
            </a:r>
          </a:p>
        </p:txBody>
      </p:sp>
      <p:sp>
        <p:nvSpPr>
          <p:cNvPr id="736263" name="Text Box 7"/>
          <p:cNvSpPr txBox="1">
            <a:spLocks noChangeArrowheads="1"/>
          </p:cNvSpPr>
          <p:nvPr/>
        </p:nvSpPr>
        <p:spPr bwMode="auto">
          <a:xfrm>
            <a:off x="5697538" y="4598988"/>
            <a:ext cx="900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③</a:t>
            </a:r>
          </a:p>
        </p:txBody>
      </p:sp>
      <p:sp>
        <p:nvSpPr>
          <p:cNvPr id="736264" name="Text Box 8"/>
          <p:cNvSpPr txBox="1">
            <a:spLocks noChangeArrowheads="1"/>
          </p:cNvSpPr>
          <p:nvPr/>
        </p:nvSpPr>
        <p:spPr bwMode="auto">
          <a:xfrm>
            <a:off x="6642100" y="3743325"/>
            <a:ext cx="900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⑤</a:t>
            </a:r>
          </a:p>
        </p:txBody>
      </p:sp>
      <p:sp>
        <p:nvSpPr>
          <p:cNvPr id="736265" name="Text Box 9"/>
          <p:cNvSpPr txBox="1">
            <a:spLocks noChangeArrowheads="1"/>
          </p:cNvSpPr>
          <p:nvPr/>
        </p:nvSpPr>
        <p:spPr bwMode="auto">
          <a:xfrm>
            <a:off x="385763" y="5003800"/>
            <a:ext cx="2925762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Q(</a:t>
            </a:r>
            <a:r>
              <a:rPr lang="zh-CN" altLang="en-US">
                <a:solidFill>
                  <a:srgbClr val="FF3300"/>
                </a:solidFill>
              </a:rPr>
              <a:t>参数</a:t>
            </a:r>
            <a:r>
              <a:rPr lang="en-US" altLang="zh-CN">
                <a:solidFill>
                  <a:srgbClr val="FF3300"/>
                </a:solidFill>
              </a:rPr>
              <a:t>1</a:t>
            </a:r>
            <a:r>
              <a:rPr lang="zh-CN" altLang="en-US">
                <a:solidFill>
                  <a:srgbClr val="FF3300"/>
                </a:solidFill>
              </a:rPr>
              <a:t>，</a:t>
            </a:r>
            <a:r>
              <a:rPr lang="en-US" altLang="zh-CN">
                <a:solidFill>
                  <a:srgbClr val="FF3300"/>
                </a:solidFill>
              </a:rPr>
              <a:t>…</a:t>
            </a:r>
            <a:r>
              <a:rPr lang="zh-CN" altLang="en-US">
                <a:solidFill>
                  <a:srgbClr val="FF3300"/>
                </a:solidFill>
              </a:rPr>
              <a:t>，参数</a:t>
            </a:r>
            <a:r>
              <a:rPr lang="en-US" altLang="zh-CN">
                <a:solidFill>
                  <a:srgbClr val="FF3300"/>
                </a:solidFill>
              </a:rPr>
              <a:t>n);</a:t>
            </a:r>
            <a:endParaRPr lang="zh-CN" altLang="en-US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过程调用的机器级表示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447088" cy="521811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25000"/>
              </a:spcBef>
            </a:pPr>
            <a:r>
              <a:rPr lang="en-US" altLang="zh-CN" smtClean="0"/>
              <a:t>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的寄存器使用约定 </a:t>
            </a:r>
          </a:p>
          <a:p>
            <a:pPr lvl="1" algn="just"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调用者保存寄存器：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EDX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ECX</a:t>
            </a:r>
          </a:p>
          <a:p>
            <a:pPr lvl="1" algn="just" eaLnBrk="1" hangingPunct="1">
              <a:lnSpc>
                <a:spcPct val="120000"/>
              </a:lnSpc>
              <a:spcBef>
                <a:spcPct val="25000"/>
              </a:spcBef>
              <a:buFontTx/>
              <a:buNone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当过程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调用过程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可以直接使用这三个寄存器，不用将它们的值保存到栈中。如果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在从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返回后还要用这三个寄存器的话，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应在转到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之前先保存，并在从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返回后先恢复它们的值再使用。</a:t>
            </a:r>
          </a:p>
          <a:p>
            <a:pPr lvl="1" algn="just"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被调用者保存寄存器：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EBX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ESI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EDI</a:t>
            </a:r>
          </a:p>
          <a:p>
            <a:pPr lvl="1" algn="just" eaLnBrk="1" hangingPunct="1">
              <a:lnSpc>
                <a:spcPct val="120000"/>
              </a:lnSpc>
              <a:spcBef>
                <a:spcPct val="25000"/>
              </a:spcBef>
              <a:buFontTx/>
              <a:buNone/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必须先将它们的值保存到栈中再使用它们，并在返回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之前恢复它们的值。</a:t>
            </a:r>
          </a:p>
          <a:p>
            <a:pPr lvl="1" algn="just" eaLnBrk="1" hangingPunct="1">
              <a:lnSpc>
                <a:spcPct val="120000"/>
              </a:lnSpc>
              <a:spcBef>
                <a:spcPct val="25000"/>
              </a:spcBef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EBP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ESP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分别是帧指针寄存器和栈指针寄存器，分别用来指向当前栈帧的底部和顶部。 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7284" name="Text Box 4"/>
          <p:cNvSpPr txBox="1">
            <a:spLocks noChangeArrowheads="1"/>
          </p:cNvSpPr>
          <p:nvPr/>
        </p:nvSpPr>
        <p:spPr bwMode="auto">
          <a:xfrm>
            <a:off x="341313" y="5859463"/>
            <a:ext cx="83708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问题：为减少准备和结束阶段的开销，每个过程应先使用哪些寄存器？</a:t>
            </a:r>
          </a:p>
        </p:txBody>
      </p:sp>
      <p:sp>
        <p:nvSpPr>
          <p:cNvPr id="737285" name="Text Box 5"/>
          <p:cNvSpPr txBox="1">
            <a:spLocks noChangeArrowheads="1"/>
          </p:cNvSpPr>
          <p:nvPr/>
        </p:nvSpPr>
        <p:spPr bwMode="auto">
          <a:xfrm>
            <a:off x="792163" y="6308725"/>
            <a:ext cx="29702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chemeClr val="accent2"/>
                </a:solidFill>
              </a:rPr>
              <a:t>EAX</a:t>
            </a:r>
            <a:r>
              <a:rPr lang="zh-CN" altLang="en-US" sz="2000">
                <a:solidFill>
                  <a:schemeClr val="accent2"/>
                </a:solidFill>
              </a:rPr>
              <a:t>、</a:t>
            </a:r>
            <a:r>
              <a:rPr lang="en-US" altLang="zh-CN" sz="2000">
                <a:solidFill>
                  <a:schemeClr val="accent2"/>
                </a:solidFill>
              </a:rPr>
              <a:t>ECX</a:t>
            </a:r>
            <a:r>
              <a:rPr lang="zh-CN" altLang="en-US" sz="2000">
                <a:solidFill>
                  <a:schemeClr val="accent2"/>
                </a:solidFill>
              </a:rPr>
              <a:t>、</a:t>
            </a:r>
            <a:r>
              <a:rPr lang="en-US" altLang="zh-CN" sz="2000">
                <a:solidFill>
                  <a:schemeClr val="accent2"/>
                </a:solidFill>
              </a:rPr>
              <a:t>EDX</a:t>
            </a:r>
            <a:r>
              <a:rPr lang="zh-CN" altLang="en-US" sz="2000">
                <a:solidFill>
                  <a:schemeClr val="accent2"/>
                </a:solidFill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4" grpId="0"/>
      <p:bldP spid="7372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一个简单的过程调用例子</a:t>
            </a:r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0" y="2738438"/>
            <a:ext cx="2970213" cy="411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caller</a:t>
            </a:r>
            <a:r>
              <a:rPr lang="zh-CN" altLang="en-US">
                <a:solidFill>
                  <a:srgbClr val="3333CC"/>
                </a:solidFill>
              </a:rPr>
              <a:t>：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pushl	%ebp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 	%esp, %ebp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subl	$24, %esp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$125, -12(%ebp)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$80, -8(%ebp) 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     -8(%ebp), %eax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%eax, 4(%esp)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-12(%ebp), %eax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%eax, (%esp)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call	add	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%eax, -4(%ebp) 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movl	-4(%ebp), %eax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leave	</a:t>
            </a:r>
          </a:p>
          <a:p>
            <a:pPr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 ret</a:t>
            </a:r>
            <a:r>
              <a:rPr lang="en-US" altLang="zh-CN" b="0">
                <a:latin typeface="Arial" pitchFamily="34" charset="0"/>
                <a:ea typeface="宋体" pitchFamily="2" charset="-122"/>
              </a:rPr>
              <a:t> </a:t>
            </a:r>
            <a:endParaRPr lang="zh-CN" altLang="en-US" b="0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738308" name="Group 4"/>
          <p:cNvGrpSpPr>
            <a:grpSpLocks/>
          </p:cNvGrpSpPr>
          <p:nvPr/>
        </p:nvGrpSpPr>
        <p:grpSpPr bwMode="auto">
          <a:xfrm>
            <a:off x="2322513" y="3114675"/>
            <a:ext cx="1035050" cy="687388"/>
            <a:chOff x="1746" y="1848"/>
            <a:chExt cx="652" cy="433"/>
          </a:xfrm>
        </p:grpSpPr>
        <p:sp>
          <p:nvSpPr>
            <p:cNvPr id="738309" name="AutoShape 5"/>
            <p:cNvSpPr>
              <a:spLocks/>
            </p:cNvSpPr>
            <p:nvPr/>
          </p:nvSpPr>
          <p:spPr bwMode="auto">
            <a:xfrm>
              <a:off x="1746" y="1848"/>
              <a:ext cx="170" cy="425"/>
            </a:xfrm>
            <a:prstGeom prst="rightBrace">
              <a:avLst>
                <a:gd name="adj1" fmla="val 20833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8310" name="Text Box 6"/>
            <p:cNvSpPr txBox="1">
              <a:spLocks noChangeArrowheads="1"/>
            </p:cNvSpPr>
            <p:nvPr/>
          </p:nvSpPr>
          <p:spPr bwMode="auto">
            <a:xfrm>
              <a:off x="1916" y="1877"/>
              <a:ext cx="48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准备阶段</a:t>
              </a:r>
            </a:p>
          </p:txBody>
        </p:sp>
      </p:grpSp>
      <p:grpSp>
        <p:nvGrpSpPr>
          <p:cNvPr id="738311" name="Group 7"/>
          <p:cNvGrpSpPr>
            <a:grpSpLocks/>
          </p:cNvGrpSpPr>
          <p:nvPr/>
        </p:nvGrpSpPr>
        <p:grpSpPr bwMode="auto">
          <a:xfrm>
            <a:off x="881063" y="6264275"/>
            <a:ext cx="989012" cy="587375"/>
            <a:chOff x="584" y="3916"/>
            <a:chExt cx="623" cy="370"/>
          </a:xfrm>
        </p:grpSpPr>
        <p:sp>
          <p:nvSpPr>
            <p:cNvPr id="738312" name="AutoShape 8"/>
            <p:cNvSpPr>
              <a:spLocks/>
            </p:cNvSpPr>
            <p:nvPr/>
          </p:nvSpPr>
          <p:spPr bwMode="auto">
            <a:xfrm>
              <a:off x="584" y="3973"/>
              <a:ext cx="170" cy="308"/>
            </a:xfrm>
            <a:prstGeom prst="rightBrace">
              <a:avLst>
                <a:gd name="adj1" fmla="val 15098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8313" name="Text Box 9"/>
            <p:cNvSpPr txBox="1">
              <a:spLocks noChangeArrowheads="1"/>
            </p:cNvSpPr>
            <p:nvPr/>
          </p:nvSpPr>
          <p:spPr bwMode="auto">
            <a:xfrm>
              <a:off x="725" y="3916"/>
              <a:ext cx="482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1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结束阶段</a:t>
              </a:r>
            </a:p>
          </p:txBody>
        </p:sp>
      </p:grpSp>
      <p:pic>
        <p:nvPicPr>
          <p:cNvPr id="73831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1513" y="0"/>
            <a:ext cx="4662487" cy="5805488"/>
          </a:xfrm>
          <a:prstGeom prst="rect">
            <a:avLst/>
          </a:prstGeom>
          <a:noFill/>
        </p:spPr>
      </p:pic>
      <p:sp>
        <p:nvSpPr>
          <p:cNvPr id="738315" name="Text Box 11"/>
          <p:cNvSpPr txBox="1">
            <a:spLocks noChangeArrowheads="1"/>
          </p:cNvSpPr>
          <p:nvPr/>
        </p:nvSpPr>
        <p:spPr bwMode="auto">
          <a:xfrm>
            <a:off x="7902575" y="98425"/>
            <a:ext cx="9445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2000">
                <a:solidFill>
                  <a:srgbClr val="FF3300"/>
                </a:solidFill>
              </a:rPr>
              <a:t>caller</a:t>
            </a:r>
          </a:p>
          <a:p>
            <a:pPr eaLnBrk="1" hangingPunct="1"/>
            <a:r>
              <a:rPr lang="zh-CN" altLang="en-US" sz="2000">
                <a:solidFill>
                  <a:srgbClr val="FF3300"/>
                </a:solidFill>
              </a:rPr>
              <a:t>帧底</a:t>
            </a:r>
          </a:p>
        </p:txBody>
      </p:sp>
      <p:sp>
        <p:nvSpPr>
          <p:cNvPr id="738316" name="Text Box 12"/>
          <p:cNvSpPr txBox="1">
            <a:spLocks noChangeArrowheads="1"/>
          </p:cNvSpPr>
          <p:nvPr/>
        </p:nvSpPr>
        <p:spPr bwMode="auto">
          <a:xfrm>
            <a:off x="115888" y="46038"/>
            <a:ext cx="3286125" cy="25733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/>
              <a:t>int add ( int x, int y ) {</a:t>
            </a:r>
          </a:p>
          <a:p>
            <a:pPr marL="342900" indent="-342900"/>
            <a:r>
              <a:rPr lang="en-US" altLang="zh-CN"/>
              <a:t>	 return x+y;</a:t>
            </a:r>
          </a:p>
          <a:p>
            <a:pPr marL="342900" indent="-342900"/>
            <a:r>
              <a:rPr lang="en-US" altLang="zh-CN"/>
              <a:t>}</a:t>
            </a:r>
          </a:p>
          <a:p>
            <a:pPr marL="342900" indent="-342900"/>
            <a:r>
              <a:rPr lang="en-US" altLang="zh-CN"/>
              <a:t>int	 caller ( ) {	</a:t>
            </a:r>
          </a:p>
          <a:p>
            <a:pPr marL="342900" indent="-342900"/>
            <a:r>
              <a:rPr lang="en-US" altLang="zh-CN"/>
              <a:t>	 int	t1 = 125;</a:t>
            </a:r>
          </a:p>
          <a:p>
            <a:pPr marL="342900" indent="-342900"/>
            <a:r>
              <a:rPr lang="en-US" altLang="zh-CN"/>
              <a:t>      int 	t2 = 80;</a:t>
            </a:r>
          </a:p>
          <a:p>
            <a:pPr marL="342900" indent="-342900"/>
            <a:r>
              <a:rPr lang="en-US" altLang="zh-CN"/>
              <a:t>	 int	sum = </a:t>
            </a:r>
            <a:r>
              <a:rPr lang="en-US" altLang="zh-CN">
                <a:solidFill>
                  <a:srgbClr val="FF3300"/>
                </a:solidFill>
              </a:rPr>
              <a:t>add (t1, t2)</a:t>
            </a:r>
            <a:r>
              <a:rPr lang="en-US" altLang="zh-CN"/>
              <a:t>;</a:t>
            </a:r>
          </a:p>
          <a:p>
            <a:pPr marL="342900" indent="-342900"/>
            <a:r>
              <a:rPr lang="en-US" altLang="zh-CN"/>
              <a:t>	 return sum;</a:t>
            </a:r>
            <a:endParaRPr lang="zh-CN" altLang="en-US"/>
          </a:p>
          <a:p>
            <a:pPr marL="342900" indent="-342900"/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738317" name="Text Box 13"/>
          <p:cNvSpPr txBox="1">
            <a:spLocks noChangeArrowheads="1"/>
          </p:cNvSpPr>
          <p:nvPr/>
        </p:nvSpPr>
        <p:spPr bwMode="auto">
          <a:xfrm>
            <a:off x="7858125" y="3024188"/>
            <a:ext cx="10795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ESP+4</a:t>
            </a:r>
          </a:p>
        </p:txBody>
      </p:sp>
      <p:grpSp>
        <p:nvGrpSpPr>
          <p:cNvPr id="738318" name="Group 14"/>
          <p:cNvGrpSpPr>
            <a:grpSpLocks/>
          </p:cNvGrpSpPr>
          <p:nvPr/>
        </p:nvGrpSpPr>
        <p:grpSpPr bwMode="auto">
          <a:xfrm>
            <a:off x="2771775" y="3789363"/>
            <a:ext cx="1125538" cy="641350"/>
            <a:chOff x="1746" y="2387"/>
            <a:chExt cx="709" cy="404"/>
          </a:xfrm>
        </p:grpSpPr>
        <p:sp>
          <p:nvSpPr>
            <p:cNvPr id="738319" name="AutoShape 15"/>
            <p:cNvSpPr>
              <a:spLocks/>
            </p:cNvSpPr>
            <p:nvPr/>
          </p:nvSpPr>
          <p:spPr bwMode="auto">
            <a:xfrm>
              <a:off x="1746" y="2443"/>
              <a:ext cx="170" cy="306"/>
            </a:xfrm>
            <a:prstGeom prst="rightBrace">
              <a:avLst>
                <a:gd name="adj1" fmla="val 15000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8320" name="Text Box 16"/>
            <p:cNvSpPr txBox="1">
              <a:spLocks noChangeArrowheads="1"/>
            </p:cNvSpPr>
            <p:nvPr/>
          </p:nvSpPr>
          <p:spPr bwMode="auto">
            <a:xfrm>
              <a:off x="1888" y="2387"/>
              <a:ext cx="56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分配局部变量</a:t>
              </a:r>
            </a:p>
          </p:txBody>
        </p:sp>
      </p:grpSp>
      <p:grpSp>
        <p:nvGrpSpPr>
          <p:cNvPr id="738321" name="Group 17"/>
          <p:cNvGrpSpPr>
            <a:grpSpLocks/>
          </p:cNvGrpSpPr>
          <p:nvPr/>
        </p:nvGrpSpPr>
        <p:grpSpPr bwMode="auto">
          <a:xfrm>
            <a:off x="2771775" y="4464050"/>
            <a:ext cx="1125538" cy="927100"/>
            <a:chOff x="1746" y="2812"/>
            <a:chExt cx="709" cy="584"/>
          </a:xfrm>
        </p:grpSpPr>
        <p:sp>
          <p:nvSpPr>
            <p:cNvPr id="738322" name="AutoShape 18"/>
            <p:cNvSpPr>
              <a:spLocks/>
            </p:cNvSpPr>
            <p:nvPr/>
          </p:nvSpPr>
          <p:spPr bwMode="auto">
            <a:xfrm>
              <a:off x="1746" y="2812"/>
              <a:ext cx="170" cy="584"/>
            </a:xfrm>
            <a:prstGeom prst="rightBrace">
              <a:avLst>
                <a:gd name="adj1" fmla="val 2862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8323" name="Text Box 19"/>
            <p:cNvSpPr txBox="1">
              <a:spLocks noChangeArrowheads="1"/>
            </p:cNvSpPr>
            <p:nvPr/>
          </p:nvSpPr>
          <p:spPr bwMode="auto">
            <a:xfrm>
              <a:off x="1888" y="2897"/>
              <a:ext cx="56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准备入口参数</a:t>
              </a:r>
            </a:p>
          </p:txBody>
        </p:sp>
      </p:grpSp>
      <p:grpSp>
        <p:nvGrpSpPr>
          <p:cNvPr id="738324" name="Group 20"/>
          <p:cNvGrpSpPr>
            <a:grpSpLocks/>
          </p:cNvGrpSpPr>
          <p:nvPr/>
        </p:nvGrpSpPr>
        <p:grpSpPr bwMode="auto">
          <a:xfrm>
            <a:off x="4706938" y="765175"/>
            <a:ext cx="809625" cy="2746375"/>
            <a:chOff x="2965" y="482"/>
            <a:chExt cx="510" cy="1730"/>
          </a:xfrm>
        </p:grpSpPr>
        <p:sp>
          <p:nvSpPr>
            <p:cNvPr id="738325" name="Text Box 21"/>
            <p:cNvSpPr txBox="1">
              <a:spLocks noChangeArrowheads="1"/>
            </p:cNvSpPr>
            <p:nvPr/>
          </p:nvSpPr>
          <p:spPr bwMode="auto">
            <a:xfrm>
              <a:off x="3050" y="482"/>
              <a:ext cx="39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/>
                <a:t>-4</a:t>
              </a:r>
            </a:p>
          </p:txBody>
        </p:sp>
        <p:sp>
          <p:nvSpPr>
            <p:cNvPr id="738326" name="Text Box 22"/>
            <p:cNvSpPr txBox="1">
              <a:spLocks noChangeArrowheads="1"/>
            </p:cNvSpPr>
            <p:nvPr/>
          </p:nvSpPr>
          <p:spPr bwMode="auto">
            <a:xfrm>
              <a:off x="3050" y="794"/>
              <a:ext cx="39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/>
                <a:t>-8</a:t>
              </a:r>
            </a:p>
          </p:txBody>
        </p:sp>
        <p:sp>
          <p:nvSpPr>
            <p:cNvPr id="738327" name="Text Box 23"/>
            <p:cNvSpPr txBox="1">
              <a:spLocks noChangeArrowheads="1"/>
            </p:cNvSpPr>
            <p:nvPr/>
          </p:nvSpPr>
          <p:spPr bwMode="auto">
            <a:xfrm>
              <a:off x="2965" y="1219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/>
                <a:t>-12</a:t>
              </a:r>
            </a:p>
          </p:txBody>
        </p:sp>
        <p:sp>
          <p:nvSpPr>
            <p:cNvPr id="738328" name="Text Box 24"/>
            <p:cNvSpPr txBox="1">
              <a:spLocks noChangeArrowheads="1"/>
            </p:cNvSpPr>
            <p:nvPr/>
          </p:nvSpPr>
          <p:spPr bwMode="auto">
            <a:xfrm>
              <a:off x="2965" y="1565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/>
                <a:t>-16</a:t>
              </a:r>
            </a:p>
          </p:txBody>
        </p:sp>
        <p:sp>
          <p:nvSpPr>
            <p:cNvPr id="738329" name="Text Box 25"/>
            <p:cNvSpPr txBox="1">
              <a:spLocks noChangeArrowheads="1"/>
            </p:cNvSpPr>
            <p:nvPr/>
          </p:nvSpPr>
          <p:spPr bwMode="auto">
            <a:xfrm>
              <a:off x="2993" y="1962"/>
              <a:ext cx="48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sz="2000"/>
                <a:t>-20</a:t>
              </a:r>
            </a:p>
          </p:txBody>
        </p:sp>
      </p:grpSp>
      <p:grpSp>
        <p:nvGrpSpPr>
          <p:cNvPr id="738330" name="Group 26"/>
          <p:cNvGrpSpPr>
            <a:grpSpLocks/>
          </p:cNvGrpSpPr>
          <p:nvPr/>
        </p:nvGrpSpPr>
        <p:grpSpPr bwMode="auto">
          <a:xfrm>
            <a:off x="1781175" y="5454650"/>
            <a:ext cx="3060700" cy="366713"/>
            <a:chOff x="1122" y="3436"/>
            <a:chExt cx="1928" cy="231"/>
          </a:xfrm>
        </p:grpSpPr>
        <p:sp>
          <p:nvSpPr>
            <p:cNvPr id="738331" name="Text Box 27"/>
            <p:cNvSpPr txBox="1">
              <a:spLocks noChangeArrowheads="1"/>
            </p:cNvSpPr>
            <p:nvPr/>
          </p:nvSpPr>
          <p:spPr bwMode="auto">
            <a:xfrm>
              <a:off x="1377" y="3436"/>
              <a:ext cx="167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</a:rPr>
                <a:t>返回参数总在</a:t>
              </a:r>
              <a:r>
                <a:rPr lang="en-US" altLang="zh-CN">
                  <a:solidFill>
                    <a:srgbClr val="FF3300"/>
                  </a:solidFill>
                </a:rPr>
                <a:t>EAX</a:t>
              </a:r>
              <a:r>
                <a:rPr lang="zh-CN" altLang="en-US">
                  <a:solidFill>
                    <a:srgbClr val="FF3300"/>
                  </a:solidFill>
                </a:rPr>
                <a:t>中</a:t>
              </a:r>
            </a:p>
          </p:txBody>
        </p:sp>
        <p:sp>
          <p:nvSpPr>
            <p:cNvPr id="738332" name="Line 28"/>
            <p:cNvSpPr>
              <a:spLocks noChangeShapeType="1"/>
            </p:cNvSpPr>
            <p:nvPr/>
          </p:nvSpPr>
          <p:spPr bwMode="auto">
            <a:xfrm flipH="1">
              <a:off x="1122" y="3549"/>
              <a:ext cx="28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8333" name="Group 29"/>
          <p:cNvGrpSpPr>
            <a:grpSpLocks/>
          </p:cNvGrpSpPr>
          <p:nvPr/>
        </p:nvGrpSpPr>
        <p:grpSpPr bwMode="auto">
          <a:xfrm>
            <a:off x="2771775" y="5768975"/>
            <a:ext cx="1125538" cy="641350"/>
            <a:chOff x="1746" y="3634"/>
            <a:chExt cx="709" cy="404"/>
          </a:xfrm>
        </p:grpSpPr>
        <p:sp>
          <p:nvSpPr>
            <p:cNvPr id="738334" name="AutoShape 30"/>
            <p:cNvSpPr>
              <a:spLocks/>
            </p:cNvSpPr>
            <p:nvPr/>
          </p:nvSpPr>
          <p:spPr bwMode="auto">
            <a:xfrm>
              <a:off x="1746" y="3677"/>
              <a:ext cx="142" cy="269"/>
            </a:xfrm>
            <a:prstGeom prst="rightBrace">
              <a:avLst>
                <a:gd name="adj1" fmla="val 15786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 b="0">
                <a:solidFill>
                  <a:srgbClr val="FF33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8335" name="Text Box 31"/>
            <p:cNvSpPr txBox="1">
              <a:spLocks noChangeArrowheads="1"/>
            </p:cNvSpPr>
            <p:nvPr/>
          </p:nvSpPr>
          <p:spPr bwMode="auto">
            <a:xfrm>
              <a:off x="1888" y="3634"/>
              <a:ext cx="56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Arial" pitchFamily="34" charset="0"/>
                </a:rPr>
                <a:t>准备返回参数</a:t>
              </a:r>
            </a:p>
          </p:txBody>
        </p:sp>
      </p:grpSp>
      <p:sp>
        <p:nvSpPr>
          <p:cNvPr id="738336" name="Text Box 32"/>
          <p:cNvSpPr txBox="1">
            <a:spLocks noChangeArrowheads="1"/>
          </p:cNvSpPr>
          <p:nvPr/>
        </p:nvSpPr>
        <p:spPr bwMode="auto">
          <a:xfrm>
            <a:off x="6372225" y="5770563"/>
            <a:ext cx="2744788" cy="944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"/>
              </a:spcBef>
            </a:pPr>
            <a:r>
              <a:rPr lang="en-US" altLang="zh-CN">
                <a:solidFill>
                  <a:srgbClr val="3333CC"/>
                </a:solidFill>
              </a:rPr>
              <a:t>add</a:t>
            </a:r>
            <a:r>
              <a:rPr lang="zh-CN" altLang="en-US">
                <a:solidFill>
                  <a:srgbClr val="3333CC"/>
                </a:solidFill>
              </a:rPr>
              <a:t>函数开始是什么？</a:t>
            </a:r>
          </a:p>
          <a:p>
            <a:pPr marL="342900" indent="-342900">
              <a:spcBef>
                <a:spcPct val="5000"/>
              </a:spcBef>
            </a:pPr>
            <a:r>
              <a:rPr lang="en-US" altLang="zh-CN">
                <a:solidFill>
                  <a:srgbClr val="FF3300"/>
                </a:solidFill>
              </a:rPr>
              <a:t>pushl   %ebp</a:t>
            </a:r>
          </a:p>
          <a:p>
            <a:pPr marL="342900" indent="-342900">
              <a:spcBef>
                <a:spcPct val="5000"/>
              </a:spcBef>
            </a:pPr>
            <a:r>
              <a:rPr lang="en-US" altLang="zh-CN">
                <a:solidFill>
                  <a:srgbClr val="FF3300"/>
                </a:solidFill>
              </a:rPr>
              <a:t>movl   %esp, %ebp</a:t>
            </a:r>
          </a:p>
        </p:txBody>
      </p:sp>
      <p:sp>
        <p:nvSpPr>
          <p:cNvPr id="738337" name="Line 33"/>
          <p:cNvSpPr>
            <a:spLocks noChangeShapeType="1"/>
          </p:cNvSpPr>
          <p:nvPr/>
        </p:nvSpPr>
        <p:spPr bwMode="auto">
          <a:xfrm flipH="1" flipV="1">
            <a:off x="5786438" y="5003800"/>
            <a:ext cx="1711325" cy="11699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38338" name="Group 34"/>
          <p:cNvGrpSpPr>
            <a:grpSpLocks/>
          </p:cNvGrpSpPr>
          <p:nvPr/>
        </p:nvGrpSpPr>
        <p:grpSpPr bwMode="auto">
          <a:xfrm>
            <a:off x="3446463" y="142875"/>
            <a:ext cx="1081087" cy="2151063"/>
            <a:chOff x="2171" y="119"/>
            <a:chExt cx="681" cy="1355"/>
          </a:xfrm>
        </p:grpSpPr>
        <p:sp>
          <p:nvSpPr>
            <p:cNvPr id="738339" name="Text Box 35"/>
            <p:cNvSpPr txBox="1">
              <a:spLocks noChangeArrowheads="1"/>
            </p:cNvSpPr>
            <p:nvPr/>
          </p:nvSpPr>
          <p:spPr bwMode="auto">
            <a:xfrm>
              <a:off x="2171" y="119"/>
              <a:ext cx="681" cy="135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25000"/>
                </a:spcBef>
              </a:pPr>
              <a:r>
                <a:rPr lang="en-US" altLang="zh-CN"/>
                <a:t> </a:t>
              </a:r>
              <a:r>
                <a:rPr lang="en-US" altLang="zh-CN">
                  <a:solidFill>
                    <a:srgbClr val="3333CC"/>
                  </a:solidFill>
                </a:rPr>
                <a:t>add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>
                <a:solidFill>
                  <a:srgbClr val="3333CC"/>
                </a:solidFill>
              </a:endParaRPr>
            </a:p>
            <a:p>
              <a:pPr marL="342900" indent="-342900">
                <a:spcBef>
                  <a:spcPct val="25000"/>
                </a:spcBef>
              </a:pPr>
              <a:r>
                <a:rPr lang="en-US" altLang="zh-CN">
                  <a:solidFill>
                    <a:srgbClr val="3333CC"/>
                  </a:solidFill>
                </a:rPr>
                <a:t>caller</a:t>
              </a:r>
            </a:p>
            <a:p>
              <a:pPr marL="342900" indent="-342900">
                <a:spcBef>
                  <a:spcPct val="25000"/>
                </a:spcBef>
              </a:pPr>
              <a:endParaRPr lang="en-US" altLang="zh-CN">
                <a:solidFill>
                  <a:srgbClr val="3333CC"/>
                </a:solidFill>
              </a:endParaRPr>
            </a:p>
            <a:p>
              <a:pPr marL="342900" indent="-342900">
                <a:spcBef>
                  <a:spcPct val="25000"/>
                </a:spcBef>
              </a:pPr>
              <a:r>
                <a:rPr lang="en-US" altLang="zh-CN">
                  <a:solidFill>
                    <a:srgbClr val="3333CC"/>
                  </a:solidFill>
                </a:rPr>
                <a:t>  P</a:t>
              </a:r>
            </a:p>
            <a:p>
              <a:pPr marL="342900" indent="-342900">
                <a:spcBef>
                  <a:spcPct val="50000"/>
                </a:spcBef>
              </a:pPr>
              <a:endParaRPr lang="en-US" altLang="zh-CN"/>
            </a:p>
          </p:txBody>
        </p:sp>
        <p:sp>
          <p:nvSpPr>
            <p:cNvPr id="738340" name="Line 36"/>
            <p:cNvSpPr>
              <a:spLocks noChangeShapeType="1"/>
            </p:cNvSpPr>
            <p:nvPr/>
          </p:nvSpPr>
          <p:spPr bwMode="auto">
            <a:xfrm flipV="1">
              <a:off x="2370" y="743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341" name="Line 37"/>
            <p:cNvSpPr>
              <a:spLocks noChangeShapeType="1"/>
            </p:cNvSpPr>
            <p:nvPr/>
          </p:nvSpPr>
          <p:spPr bwMode="auto">
            <a:xfrm flipV="1">
              <a:off x="2370" y="289"/>
              <a:ext cx="0" cy="28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8342" name="Line 38"/>
          <p:cNvSpPr>
            <a:spLocks noChangeShapeType="1"/>
          </p:cNvSpPr>
          <p:nvPr/>
        </p:nvSpPr>
        <p:spPr bwMode="auto">
          <a:xfrm>
            <a:off x="2185988" y="3698875"/>
            <a:ext cx="2295525" cy="134938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43" name="Line 39"/>
          <p:cNvSpPr>
            <a:spLocks noChangeShapeType="1"/>
          </p:cNvSpPr>
          <p:nvPr/>
        </p:nvSpPr>
        <p:spPr bwMode="auto">
          <a:xfrm flipV="1">
            <a:off x="2727325" y="2214563"/>
            <a:ext cx="2565400" cy="16637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44" name="Line 40"/>
          <p:cNvSpPr>
            <a:spLocks noChangeShapeType="1"/>
          </p:cNvSpPr>
          <p:nvPr/>
        </p:nvSpPr>
        <p:spPr bwMode="auto">
          <a:xfrm flipV="1">
            <a:off x="2501900" y="1538288"/>
            <a:ext cx="2835275" cy="2746375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45" name="Line 41"/>
          <p:cNvSpPr>
            <a:spLocks noChangeShapeType="1"/>
          </p:cNvSpPr>
          <p:nvPr/>
        </p:nvSpPr>
        <p:spPr bwMode="auto">
          <a:xfrm flipV="1">
            <a:off x="2592388" y="3294063"/>
            <a:ext cx="2789237" cy="1484312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46" name="Line 42"/>
          <p:cNvSpPr>
            <a:spLocks noChangeShapeType="1"/>
          </p:cNvSpPr>
          <p:nvPr/>
        </p:nvSpPr>
        <p:spPr bwMode="auto">
          <a:xfrm flipV="1">
            <a:off x="2501900" y="3924300"/>
            <a:ext cx="2835275" cy="1439863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8347" name="Rectangle 43"/>
          <p:cNvSpPr>
            <a:spLocks noChangeArrowheads="1"/>
          </p:cNvSpPr>
          <p:nvPr/>
        </p:nvSpPr>
        <p:spPr bwMode="auto">
          <a:xfrm>
            <a:off x="3402013" y="6345238"/>
            <a:ext cx="2493962" cy="466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indent="269875">
              <a:lnSpc>
                <a:spcPct val="85000"/>
              </a:lnSpc>
            </a:pPr>
            <a:r>
              <a:rPr lang="en-US" altLang="zh-CN">
                <a:solidFill>
                  <a:srgbClr val="3333CC"/>
                </a:solidFill>
              </a:rPr>
              <a:t>movl 	%ebp, %esp</a:t>
            </a:r>
          </a:p>
          <a:p>
            <a:pPr indent="269875">
              <a:lnSpc>
                <a:spcPct val="85000"/>
              </a:lnSpc>
            </a:pPr>
            <a:r>
              <a:rPr lang="en-US" altLang="zh-CN">
                <a:solidFill>
                  <a:srgbClr val="3333CC"/>
                </a:solidFill>
              </a:rPr>
              <a:t>popl	%ebp</a:t>
            </a:r>
          </a:p>
        </p:txBody>
      </p:sp>
      <p:sp>
        <p:nvSpPr>
          <p:cNvPr id="738348" name="Line 44"/>
          <p:cNvSpPr>
            <a:spLocks noChangeShapeType="1"/>
          </p:cNvSpPr>
          <p:nvPr/>
        </p:nvSpPr>
        <p:spPr bwMode="auto">
          <a:xfrm>
            <a:off x="746125" y="6489700"/>
            <a:ext cx="2700338" cy="4445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3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3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3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3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3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3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38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38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38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3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3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3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3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3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07" grpId="0"/>
      <p:bldP spid="738315" grpId="0"/>
      <p:bldP spid="738316" grpId="0" animBg="1"/>
      <p:bldP spid="738317" grpId="0"/>
      <p:bldP spid="738337" grpId="0" animBg="1"/>
      <p:bldP spid="738342" grpId="0" animBg="1"/>
      <p:bldP spid="738343" grpId="0" animBg="1"/>
      <p:bldP spid="738344" grpId="0" animBg="1"/>
      <p:bldP spid="738345" grpId="0" animBg="1"/>
      <p:bldP spid="738346" grpId="0" animBg="1"/>
      <p:bldP spid="738347" grpId="0"/>
      <p:bldP spid="7383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过程调用参数传递举例</a:t>
            </a:r>
          </a:p>
        </p:txBody>
      </p:sp>
      <p:sp>
        <p:nvSpPr>
          <p:cNvPr id="739331" name="Text Box 3"/>
          <p:cNvSpPr txBox="1">
            <a:spLocks noChangeArrowheads="1"/>
          </p:cNvSpPr>
          <p:nvPr/>
        </p:nvSpPr>
        <p:spPr bwMode="auto">
          <a:xfrm>
            <a:off x="746125" y="5753100"/>
            <a:ext cx="2338388" cy="871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tIns="0" bIns="0"/>
          <a:lstStyle/>
          <a:p>
            <a:pPr algn="just" eaLnBrk="1" hangingPunct="1"/>
            <a:r>
              <a:rPr lang="zh-CN" altLang="en-US" sz="2000"/>
              <a:t>程序一的输出：</a:t>
            </a:r>
          </a:p>
          <a:p>
            <a:pPr algn="just" eaLnBrk="1" hangingPunct="1"/>
            <a:r>
              <a:rPr lang="en-US" altLang="zh-CN" sz="2000"/>
              <a:t>a=15	b=22</a:t>
            </a:r>
          </a:p>
          <a:p>
            <a:pPr algn="just" eaLnBrk="1" hangingPunct="1"/>
            <a:r>
              <a:rPr lang="en-US" altLang="zh-CN" sz="2000"/>
              <a:t>a=22	b=15</a:t>
            </a:r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5697538" y="5724525"/>
            <a:ext cx="2212975" cy="90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/>
          <a:lstStyle/>
          <a:p>
            <a:pPr algn="just" eaLnBrk="1" hangingPunct="1"/>
            <a:r>
              <a:rPr lang="zh-CN" altLang="en-US" sz="2000"/>
              <a:t>程序二的输出：</a:t>
            </a:r>
          </a:p>
          <a:p>
            <a:pPr algn="just" eaLnBrk="1" hangingPunct="1"/>
            <a:r>
              <a:rPr lang="en-US" altLang="zh-CN" sz="2000"/>
              <a:t>a=15	b=22</a:t>
            </a:r>
          </a:p>
          <a:p>
            <a:pPr algn="just" eaLnBrk="1" hangingPunct="1"/>
            <a:r>
              <a:rPr lang="en-US" altLang="zh-CN" sz="2000"/>
              <a:t>a=15	b=22</a:t>
            </a:r>
          </a:p>
        </p:txBody>
      </p:sp>
      <p:sp>
        <p:nvSpPr>
          <p:cNvPr id="739333" name="Text Box 5"/>
          <p:cNvSpPr txBox="1">
            <a:spLocks noChangeArrowheads="1"/>
          </p:cNvSpPr>
          <p:nvPr/>
        </p:nvSpPr>
        <p:spPr bwMode="auto">
          <a:xfrm>
            <a:off x="161925" y="908050"/>
            <a:ext cx="4184650" cy="47244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/>
            <a:r>
              <a:rPr lang="zh-CN" altLang="en-US" sz="2000">
                <a:latin typeface="Arial" pitchFamily="34" charset="0"/>
              </a:rPr>
              <a:t>程序一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#include &lt;stdio.h&gt;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main ( )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{ 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int a=15, b=22;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printf (“a=%d\tb=%d\n”, 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</a:t>
            </a:r>
            <a:r>
              <a:rPr lang="en-US" altLang="zh-CN" sz="2000">
                <a:solidFill>
                  <a:srgbClr val="FF3300"/>
                </a:solidFill>
                <a:latin typeface="Arial" pitchFamily="34" charset="0"/>
              </a:rPr>
              <a:t>swap (&amp;a, &amp;b);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printf (“a=%d\tb=%d\n”, 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}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swap (int *x, int *y )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{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int t=*x;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*x=*y;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*y=t;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}</a:t>
            </a:r>
          </a:p>
          <a:p>
            <a:pPr marL="342900" indent="-342900"/>
            <a:endParaRPr lang="en-US" altLang="zh-CN" sz="2000">
              <a:latin typeface="Arial" pitchFamily="34" charset="0"/>
            </a:endParaRPr>
          </a:p>
        </p:txBody>
      </p:sp>
      <p:sp>
        <p:nvSpPr>
          <p:cNvPr id="739334" name="Text Box 6"/>
          <p:cNvSpPr txBox="1">
            <a:spLocks noChangeArrowheads="1"/>
          </p:cNvSpPr>
          <p:nvPr/>
        </p:nvSpPr>
        <p:spPr bwMode="auto">
          <a:xfrm>
            <a:off x="4751388" y="863600"/>
            <a:ext cx="4186237" cy="47244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/>
            <a:r>
              <a:rPr lang="zh-CN" altLang="en-US" sz="2000">
                <a:latin typeface="Arial" pitchFamily="34" charset="0"/>
              </a:rPr>
              <a:t>程序二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#include &lt;stdio.h&gt;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main ( )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{ 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int a=15, b=22;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printf (“a=%d\tb=%d\n”, 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</a:t>
            </a:r>
            <a:r>
              <a:rPr lang="en-US" altLang="zh-CN" sz="2000">
                <a:solidFill>
                  <a:srgbClr val="FF3300"/>
                </a:solidFill>
                <a:latin typeface="Arial" pitchFamily="34" charset="0"/>
              </a:rPr>
              <a:t>swap (a,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printf (“a=%d\tb=%d\n”, 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}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swap (int x, int y )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{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int t=x;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x=y;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y=t;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}</a:t>
            </a:r>
          </a:p>
          <a:p>
            <a:pPr marL="342900" indent="-342900"/>
            <a:endParaRPr lang="en-US" altLang="zh-CN" sz="2000">
              <a:latin typeface="Arial" pitchFamily="34" charset="0"/>
            </a:endParaRPr>
          </a:p>
        </p:txBody>
      </p:sp>
      <p:sp>
        <p:nvSpPr>
          <p:cNvPr id="739335" name="Rectangle 7"/>
          <p:cNvSpPr>
            <a:spLocks noChangeArrowheads="1"/>
          </p:cNvSpPr>
          <p:nvPr/>
        </p:nvSpPr>
        <p:spPr bwMode="auto">
          <a:xfrm>
            <a:off x="1827213" y="4508500"/>
            <a:ext cx="213995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200">
                <a:solidFill>
                  <a:srgbClr val="FF3300"/>
                </a:solidFill>
              </a:rPr>
              <a:t>按地址传递参数</a:t>
            </a:r>
          </a:p>
        </p:txBody>
      </p:sp>
      <p:sp>
        <p:nvSpPr>
          <p:cNvPr id="739336" name="Rectangle 8"/>
          <p:cNvSpPr>
            <a:spLocks noChangeArrowheads="1"/>
          </p:cNvSpPr>
          <p:nvPr/>
        </p:nvSpPr>
        <p:spPr bwMode="auto">
          <a:xfrm>
            <a:off x="6597650" y="4554538"/>
            <a:ext cx="1860550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200">
                <a:solidFill>
                  <a:srgbClr val="FF3300"/>
                </a:solidFill>
              </a:rPr>
              <a:t>按值传递参数</a:t>
            </a:r>
          </a:p>
        </p:txBody>
      </p:sp>
      <p:sp>
        <p:nvSpPr>
          <p:cNvPr id="739337" name="Text Box 9"/>
          <p:cNvSpPr txBox="1">
            <a:spLocks noChangeArrowheads="1"/>
          </p:cNvSpPr>
          <p:nvPr/>
        </p:nvSpPr>
        <p:spPr bwMode="auto">
          <a:xfrm>
            <a:off x="1692275" y="5138738"/>
            <a:ext cx="2700338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执行结果？为什么？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1" grpId="0"/>
      <p:bldP spid="739332" grpId="0" animBg="1"/>
      <p:bldP spid="739335" grpId="0"/>
      <p:bldP spid="7393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1875" y="863600"/>
            <a:ext cx="3825875" cy="4230688"/>
          </a:xfrm>
          <a:prstGeom prst="rect">
            <a:avLst/>
          </a:prstGeom>
          <a:noFill/>
        </p:spPr>
      </p:pic>
      <p:sp>
        <p:nvSpPr>
          <p:cNvPr id="74035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过程调用参数传递举例</a:t>
            </a:r>
          </a:p>
        </p:txBody>
      </p:sp>
      <p:pic>
        <p:nvPicPr>
          <p:cNvPr id="7403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838" y="638175"/>
            <a:ext cx="4662487" cy="6038850"/>
          </a:xfrm>
          <a:prstGeom prst="rect">
            <a:avLst/>
          </a:prstGeom>
          <a:noFill/>
        </p:spPr>
      </p:pic>
      <p:grpSp>
        <p:nvGrpSpPr>
          <p:cNvPr id="740357" name="Group 5"/>
          <p:cNvGrpSpPr>
            <a:grpSpLocks/>
          </p:cNvGrpSpPr>
          <p:nvPr/>
        </p:nvGrpSpPr>
        <p:grpSpPr bwMode="auto">
          <a:xfrm>
            <a:off x="5607050" y="3783013"/>
            <a:ext cx="2249488" cy="320675"/>
            <a:chOff x="3674" y="2752"/>
            <a:chExt cx="1417" cy="202"/>
          </a:xfrm>
        </p:grpSpPr>
        <p:sp>
          <p:nvSpPr>
            <p:cNvPr id="740358" name="Line 6"/>
            <p:cNvSpPr>
              <a:spLocks noChangeShapeType="1"/>
            </p:cNvSpPr>
            <p:nvPr/>
          </p:nvSpPr>
          <p:spPr bwMode="auto">
            <a:xfrm>
              <a:off x="3674" y="2954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59" name="Text Box 7"/>
            <p:cNvSpPr txBox="1">
              <a:spLocks noChangeArrowheads="1"/>
            </p:cNvSpPr>
            <p:nvPr/>
          </p:nvSpPr>
          <p:spPr bwMode="auto">
            <a:xfrm>
              <a:off x="4042" y="2752"/>
              <a:ext cx="709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</a:rPr>
                <a:t>返回地址</a:t>
              </a:r>
            </a:p>
          </p:txBody>
        </p:sp>
      </p:grpSp>
      <p:grpSp>
        <p:nvGrpSpPr>
          <p:cNvPr id="740360" name="Group 8"/>
          <p:cNvGrpSpPr>
            <a:grpSpLocks/>
          </p:cNvGrpSpPr>
          <p:nvPr/>
        </p:nvGrpSpPr>
        <p:grpSpPr bwMode="auto">
          <a:xfrm>
            <a:off x="5607050" y="4149725"/>
            <a:ext cx="2249488" cy="320675"/>
            <a:chOff x="3674" y="2979"/>
            <a:chExt cx="1417" cy="202"/>
          </a:xfrm>
        </p:grpSpPr>
        <p:sp>
          <p:nvSpPr>
            <p:cNvPr id="740361" name="Line 9"/>
            <p:cNvSpPr>
              <a:spLocks noChangeShapeType="1"/>
            </p:cNvSpPr>
            <p:nvPr/>
          </p:nvSpPr>
          <p:spPr bwMode="auto">
            <a:xfrm>
              <a:off x="3674" y="3181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62" name="Text Box 10"/>
            <p:cNvSpPr txBox="1">
              <a:spLocks noChangeArrowheads="1"/>
            </p:cNvSpPr>
            <p:nvPr/>
          </p:nvSpPr>
          <p:spPr bwMode="auto">
            <a:xfrm>
              <a:off x="3730" y="2979"/>
              <a:ext cx="1333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  <a:r>
                <a:rPr lang="zh-CN" altLang="en-US">
                  <a:solidFill>
                    <a:srgbClr val="FF3300"/>
                  </a:solidFill>
                </a:rPr>
                <a:t>在</a:t>
              </a:r>
              <a:r>
                <a:rPr lang="en-US" altLang="zh-CN">
                  <a:solidFill>
                    <a:srgbClr val="FF3300"/>
                  </a:solidFill>
                </a:rPr>
                <a:t>main</a:t>
              </a:r>
              <a:r>
                <a:rPr lang="zh-CN" altLang="en-US">
                  <a:solidFill>
                    <a:srgbClr val="FF3300"/>
                  </a:solidFill>
                </a:rPr>
                <a:t>中的值</a:t>
              </a:r>
            </a:p>
          </p:txBody>
        </p:sp>
      </p:grpSp>
      <p:grpSp>
        <p:nvGrpSpPr>
          <p:cNvPr id="740363" name="Group 11"/>
          <p:cNvGrpSpPr>
            <a:grpSpLocks/>
          </p:cNvGrpSpPr>
          <p:nvPr/>
        </p:nvGrpSpPr>
        <p:grpSpPr bwMode="auto">
          <a:xfrm>
            <a:off x="4706938" y="4149725"/>
            <a:ext cx="854075" cy="366713"/>
            <a:chOff x="3334" y="3861"/>
            <a:chExt cx="538" cy="231"/>
          </a:xfrm>
        </p:grpSpPr>
        <p:sp>
          <p:nvSpPr>
            <p:cNvPr id="740364" name="Text Box 12"/>
            <p:cNvSpPr txBox="1">
              <a:spLocks noChangeArrowheads="1"/>
            </p:cNvSpPr>
            <p:nvPr/>
          </p:nvSpPr>
          <p:spPr bwMode="auto">
            <a:xfrm>
              <a:off x="3334" y="3861"/>
              <a:ext cx="45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</a:p>
          </p:txBody>
        </p:sp>
        <p:sp>
          <p:nvSpPr>
            <p:cNvPr id="740365" name="Line 13"/>
            <p:cNvSpPr>
              <a:spLocks noChangeShapeType="1"/>
            </p:cNvSpPr>
            <p:nvPr/>
          </p:nvSpPr>
          <p:spPr bwMode="auto">
            <a:xfrm>
              <a:off x="3702" y="3974"/>
              <a:ext cx="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0366" name="Line 14"/>
          <p:cNvSpPr>
            <a:spLocks noChangeShapeType="1"/>
          </p:cNvSpPr>
          <p:nvPr/>
        </p:nvSpPr>
        <p:spPr bwMode="auto">
          <a:xfrm>
            <a:off x="2906713" y="4329113"/>
            <a:ext cx="1844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0367" name="Text Box 15"/>
          <p:cNvSpPr txBox="1">
            <a:spLocks noChangeArrowheads="1"/>
          </p:cNvSpPr>
          <p:nvPr/>
        </p:nvSpPr>
        <p:spPr bwMode="auto">
          <a:xfrm>
            <a:off x="7829550" y="3376613"/>
            <a:ext cx="10350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EBP+8</a:t>
            </a:r>
          </a:p>
        </p:txBody>
      </p:sp>
      <p:sp>
        <p:nvSpPr>
          <p:cNvPr id="740368" name="Text Box 16"/>
          <p:cNvSpPr txBox="1">
            <a:spLocks noChangeArrowheads="1"/>
          </p:cNvSpPr>
          <p:nvPr/>
        </p:nvSpPr>
        <p:spPr bwMode="auto">
          <a:xfrm>
            <a:off x="7812088" y="2881313"/>
            <a:ext cx="11239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EBP+12</a:t>
            </a:r>
          </a:p>
        </p:txBody>
      </p:sp>
      <p:grpSp>
        <p:nvGrpSpPr>
          <p:cNvPr id="740369" name="Group 17"/>
          <p:cNvGrpSpPr>
            <a:grpSpLocks/>
          </p:cNvGrpSpPr>
          <p:nvPr/>
        </p:nvGrpSpPr>
        <p:grpSpPr bwMode="auto">
          <a:xfrm>
            <a:off x="5607050" y="4503738"/>
            <a:ext cx="2249488" cy="320675"/>
            <a:chOff x="3674" y="2979"/>
            <a:chExt cx="1417" cy="202"/>
          </a:xfrm>
        </p:grpSpPr>
        <p:sp>
          <p:nvSpPr>
            <p:cNvPr id="740370" name="Line 18"/>
            <p:cNvSpPr>
              <a:spLocks noChangeShapeType="1"/>
            </p:cNvSpPr>
            <p:nvPr/>
          </p:nvSpPr>
          <p:spPr bwMode="auto">
            <a:xfrm>
              <a:off x="3674" y="3181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371" name="Text Box 19"/>
            <p:cNvSpPr txBox="1">
              <a:spLocks noChangeArrowheads="1"/>
            </p:cNvSpPr>
            <p:nvPr/>
          </p:nvSpPr>
          <p:spPr bwMode="auto">
            <a:xfrm>
              <a:off x="3730" y="2979"/>
              <a:ext cx="1333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EBX</a:t>
              </a:r>
              <a:r>
                <a:rPr lang="zh-CN" altLang="en-US">
                  <a:solidFill>
                    <a:srgbClr val="FF3300"/>
                  </a:solidFill>
                </a:rPr>
                <a:t>在</a:t>
              </a:r>
              <a:r>
                <a:rPr lang="en-US" altLang="zh-CN">
                  <a:solidFill>
                    <a:srgbClr val="FF3300"/>
                  </a:solidFill>
                </a:rPr>
                <a:t>main</a:t>
              </a:r>
              <a:r>
                <a:rPr lang="zh-CN" altLang="en-US">
                  <a:solidFill>
                    <a:srgbClr val="FF3300"/>
                  </a:solidFill>
                </a:rPr>
                <a:t>中的值</a:t>
              </a:r>
            </a:p>
          </p:txBody>
        </p:sp>
      </p:grpSp>
      <p:sp>
        <p:nvSpPr>
          <p:cNvPr id="740372" name="Text Box 20"/>
          <p:cNvSpPr txBox="1">
            <a:spLocks noChangeArrowheads="1"/>
          </p:cNvSpPr>
          <p:nvPr/>
        </p:nvSpPr>
        <p:spPr bwMode="auto">
          <a:xfrm>
            <a:off x="3446463" y="5003800"/>
            <a:ext cx="28352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R[ecx]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←M[&amp;a]=</a:t>
            </a:r>
            <a:r>
              <a:rPr lang="en-US" altLang="zh-CN">
                <a:solidFill>
                  <a:srgbClr val="3333CC"/>
                </a:solidFill>
              </a:rPr>
              <a:t>15</a:t>
            </a:r>
          </a:p>
        </p:txBody>
      </p:sp>
      <p:sp>
        <p:nvSpPr>
          <p:cNvPr id="740373" name="Text Box 21"/>
          <p:cNvSpPr txBox="1">
            <a:spLocks noChangeArrowheads="1"/>
          </p:cNvSpPr>
          <p:nvPr/>
        </p:nvSpPr>
        <p:spPr bwMode="auto">
          <a:xfrm>
            <a:off x="3627438" y="5543550"/>
            <a:ext cx="37798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R[ebx]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←M[&amp;b]=22</a:t>
            </a:r>
            <a:endParaRPr lang="en-US" altLang="zh-CN">
              <a:solidFill>
                <a:srgbClr val="3333CC"/>
              </a:solidFill>
            </a:endParaRP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3446463" y="5949950"/>
            <a:ext cx="37353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M[&amp;a] ←</a:t>
            </a:r>
            <a:r>
              <a:rPr lang="en-US" altLang="zh-CN"/>
              <a:t> </a:t>
            </a:r>
            <a:r>
              <a:rPr lang="en-US" altLang="zh-CN">
                <a:solidFill>
                  <a:srgbClr val="3333CC"/>
                </a:solidFill>
              </a:rPr>
              <a:t>R[ebx] 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=</a:t>
            </a:r>
            <a:r>
              <a:rPr lang="en-US" altLang="zh-CN">
                <a:solidFill>
                  <a:srgbClr val="3333CC"/>
                </a:solidFill>
              </a:rPr>
              <a:t>22</a:t>
            </a:r>
          </a:p>
        </p:txBody>
      </p:sp>
      <p:sp>
        <p:nvSpPr>
          <p:cNvPr id="740375" name="Text Box 23"/>
          <p:cNvSpPr txBox="1">
            <a:spLocks noChangeArrowheads="1"/>
          </p:cNvSpPr>
          <p:nvPr/>
        </p:nvSpPr>
        <p:spPr bwMode="auto">
          <a:xfrm>
            <a:off x="3446463" y="6348413"/>
            <a:ext cx="37353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M[&amp;b] ←</a:t>
            </a:r>
            <a:r>
              <a:rPr lang="en-US" altLang="zh-CN"/>
              <a:t> </a:t>
            </a:r>
            <a:r>
              <a:rPr lang="en-US" altLang="zh-CN">
                <a:solidFill>
                  <a:srgbClr val="3333CC"/>
                </a:solidFill>
              </a:rPr>
              <a:t>R[ecx] 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= </a:t>
            </a:r>
            <a:r>
              <a:rPr lang="en-US" altLang="zh-CN">
                <a:solidFill>
                  <a:srgbClr val="3333CC"/>
                </a:solidFill>
              </a:rPr>
              <a:t>15</a:t>
            </a:r>
          </a:p>
        </p:txBody>
      </p:sp>
      <p:sp>
        <p:nvSpPr>
          <p:cNvPr id="740376" name="AutoShape 24"/>
          <p:cNvSpPr>
            <a:spLocks/>
          </p:cNvSpPr>
          <p:nvPr/>
        </p:nvSpPr>
        <p:spPr bwMode="auto">
          <a:xfrm>
            <a:off x="3222625" y="4914900"/>
            <a:ext cx="223838" cy="493713"/>
          </a:xfrm>
          <a:prstGeom prst="rightBrace">
            <a:avLst>
              <a:gd name="adj1" fmla="val 18381"/>
              <a:gd name="adj2" fmla="val 50000"/>
            </a:avLst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0377" name="AutoShape 25"/>
          <p:cNvSpPr>
            <a:spLocks/>
          </p:cNvSpPr>
          <p:nvPr/>
        </p:nvSpPr>
        <p:spPr bwMode="auto">
          <a:xfrm>
            <a:off x="3267075" y="5499100"/>
            <a:ext cx="225425" cy="450850"/>
          </a:xfrm>
          <a:prstGeom prst="rightBrace">
            <a:avLst>
              <a:gd name="adj1" fmla="val 16667"/>
              <a:gd name="adj2" fmla="val 50000"/>
            </a:avLst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0378" name="Text Box 26"/>
          <p:cNvSpPr txBox="1">
            <a:spLocks noChangeArrowheads="1"/>
          </p:cNvSpPr>
          <p:nvPr/>
        </p:nvSpPr>
        <p:spPr bwMode="auto">
          <a:xfrm>
            <a:off x="6686550" y="1444625"/>
            <a:ext cx="314325" cy="2746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22</a:t>
            </a:r>
          </a:p>
        </p:txBody>
      </p:sp>
      <p:sp>
        <p:nvSpPr>
          <p:cNvPr id="740379" name="Text Box 27"/>
          <p:cNvSpPr txBox="1">
            <a:spLocks noChangeArrowheads="1"/>
          </p:cNvSpPr>
          <p:nvPr/>
        </p:nvSpPr>
        <p:spPr bwMode="auto">
          <a:xfrm>
            <a:off x="6686550" y="1854200"/>
            <a:ext cx="314325" cy="2746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15</a:t>
            </a:r>
          </a:p>
        </p:txBody>
      </p:sp>
      <p:sp>
        <p:nvSpPr>
          <p:cNvPr id="740380" name="Text Box 28"/>
          <p:cNvSpPr txBox="1">
            <a:spLocks noChangeArrowheads="1"/>
          </p:cNvSpPr>
          <p:nvPr/>
        </p:nvSpPr>
        <p:spPr bwMode="auto">
          <a:xfrm>
            <a:off x="6102350" y="5184775"/>
            <a:ext cx="30416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/>
              <a:t>局部变量</a:t>
            </a:r>
            <a:r>
              <a:rPr lang="en-US" altLang="zh-CN" sz="2000"/>
              <a:t>a</a:t>
            </a:r>
            <a:r>
              <a:rPr lang="zh-CN" altLang="en-US" sz="2000"/>
              <a:t>和</a:t>
            </a:r>
            <a:r>
              <a:rPr lang="en-US" altLang="zh-CN" sz="2000"/>
              <a:t>b</a:t>
            </a:r>
            <a:r>
              <a:rPr lang="zh-CN" altLang="en-US" sz="2000"/>
              <a:t>确实交换</a:t>
            </a:r>
          </a:p>
        </p:txBody>
      </p:sp>
      <p:sp>
        <p:nvSpPr>
          <p:cNvPr id="740381" name="Line 29"/>
          <p:cNvSpPr>
            <a:spLocks noChangeShapeType="1"/>
          </p:cNvSpPr>
          <p:nvPr/>
        </p:nvSpPr>
        <p:spPr bwMode="auto">
          <a:xfrm>
            <a:off x="3222625" y="1854200"/>
            <a:ext cx="2384425" cy="1260475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0382" name="Line 30"/>
          <p:cNvSpPr>
            <a:spLocks noChangeShapeType="1"/>
          </p:cNvSpPr>
          <p:nvPr/>
        </p:nvSpPr>
        <p:spPr bwMode="auto">
          <a:xfrm>
            <a:off x="3041650" y="2484438"/>
            <a:ext cx="2520950" cy="10795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4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66" grpId="0" animBg="1"/>
      <p:bldP spid="740367" grpId="0"/>
      <p:bldP spid="740368" grpId="0"/>
      <p:bldP spid="740372" grpId="0"/>
      <p:bldP spid="740373" grpId="0"/>
      <p:bldP spid="740374" grpId="0"/>
      <p:bldP spid="740375" grpId="0"/>
      <p:bldP spid="740378" grpId="0" animBg="1"/>
      <p:bldP spid="740379" grpId="0" animBg="1"/>
      <p:bldP spid="7403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3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76813" y="773113"/>
            <a:ext cx="3871912" cy="4410075"/>
          </a:xfrm>
          <a:prstGeom prst="rect">
            <a:avLst/>
          </a:prstGeom>
          <a:noFill/>
        </p:spPr>
      </p:pic>
      <p:sp>
        <p:nvSpPr>
          <p:cNvPr id="74137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过程调用参数传递举例</a:t>
            </a:r>
          </a:p>
        </p:txBody>
      </p:sp>
      <p:pic>
        <p:nvPicPr>
          <p:cNvPr id="7413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" y="819150"/>
            <a:ext cx="4365625" cy="5849938"/>
          </a:xfrm>
          <a:prstGeom prst="rect">
            <a:avLst/>
          </a:prstGeom>
          <a:noFill/>
        </p:spPr>
      </p:pic>
      <p:grpSp>
        <p:nvGrpSpPr>
          <p:cNvPr id="741381" name="Group 5"/>
          <p:cNvGrpSpPr>
            <a:grpSpLocks/>
          </p:cNvGrpSpPr>
          <p:nvPr/>
        </p:nvGrpSpPr>
        <p:grpSpPr bwMode="auto">
          <a:xfrm>
            <a:off x="5741988" y="4192588"/>
            <a:ext cx="2249487" cy="320675"/>
            <a:chOff x="3674" y="2752"/>
            <a:chExt cx="1417" cy="202"/>
          </a:xfrm>
        </p:grpSpPr>
        <p:sp>
          <p:nvSpPr>
            <p:cNvPr id="741382" name="Line 6"/>
            <p:cNvSpPr>
              <a:spLocks noChangeShapeType="1"/>
            </p:cNvSpPr>
            <p:nvPr/>
          </p:nvSpPr>
          <p:spPr bwMode="auto">
            <a:xfrm>
              <a:off x="3674" y="2954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1383" name="Text Box 7"/>
            <p:cNvSpPr txBox="1">
              <a:spLocks noChangeArrowheads="1"/>
            </p:cNvSpPr>
            <p:nvPr/>
          </p:nvSpPr>
          <p:spPr bwMode="auto">
            <a:xfrm>
              <a:off x="4042" y="2752"/>
              <a:ext cx="709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</a:rPr>
                <a:t>返回地址</a:t>
              </a:r>
            </a:p>
          </p:txBody>
        </p:sp>
      </p:grpSp>
      <p:grpSp>
        <p:nvGrpSpPr>
          <p:cNvPr id="741384" name="Group 8"/>
          <p:cNvGrpSpPr>
            <a:grpSpLocks/>
          </p:cNvGrpSpPr>
          <p:nvPr/>
        </p:nvGrpSpPr>
        <p:grpSpPr bwMode="auto">
          <a:xfrm>
            <a:off x="5741988" y="4552950"/>
            <a:ext cx="2249487" cy="320675"/>
            <a:chOff x="3674" y="2979"/>
            <a:chExt cx="1417" cy="202"/>
          </a:xfrm>
        </p:grpSpPr>
        <p:sp>
          <p:nvSpPr>
            <p:cNvPr id="741385" name="Line 9"/>
            <p:cNvSpPr>
              <a:spLocks noChangeShapeType="1"/>
            </p:cNvSpPr>
            <p:nvPr/>
          </p:nvSpPr>
          <p:spPr bwMode="auto">
            <a:xfrm>
              <a:off x="3674" y="3181"/>
              <a:ext cx="1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1386" name="Text Box 10"/>
            <p:cNvSpPr txBox="1">
              <a:spLocks noChangeArrowheads="1"/>
            </p:cNvSpPr>
            <p:nvPr/>
          </p:nvSpPr>
          <p:spPr bwMode="auto">
            <a:xfrm>
              <a:off x="3730" y="2979"/>
              <a:ext cx="1333" cy="17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0" b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  <a:r>
                <a:rPr lang="zh-CN" altLang="en-US">
                  <a:solidFill>
                    <a:srgbClr val="FF3300"/>
                  </a:solidFill>
                </a:rPr>
                <a:t>在</a:t>
              </a:r>
              <a:r>
                <a:rPr lang="en-US" altLang="zh-CN">
                  <a:solidFill>
                    <a:srgbClr val="FF3300"/>
                  </a:solidFill>
                </a:rPr>
                <a:t>main</a:t>
              </a:r>
              <a:r>
                <a:rPr lang="zh-CN" altLang="en-US">
                  <a:solidFill>
                    <a:srgbClr val="FF3300"/>
                  </a:solidFill>
                </a:rPr>
                <a:t>中的值</a:t>
              </a:r>
            </a:p>
          </p:txBody>
        </p:sp>
      </p:grpSp>
      <p:grpSp>
        <p:nvGrpSpPr>
          <p:cNvPr id="741387" name="Group 11"/>
          <p:cNvGrpSpPr>
            <a:grpSpLocks/>
          </p:cNvGrpSpPr>
          <p:nvPr/>
        </p:nvGrpSpPr>
        <p:grpSpPr bwMode="auto">
          <a:xfrm>
            <a:off x="4841875" y="4508500"/>
            <a:ext cx="854075" cy="366713"/>
            <a:chOff x="3334" y="3861"/>
            <a:chExt cx="538" cy="231"/>
          </a:xfrm>
        </p:grpSpPr>
        <p:sp>
          <p:nvSpPr>
            <p:cNvPr id="741388" name="Text Box 12"/>
            <p:cNvSpPr txBox="1">
              <a:spLocks noChangeArrowheads="1"/>
            </p:cNvSpPr>
            <p:nvPr/>
          </p:nvSpPr>
          <p:spPr bwMode="auto">
            <a:xfrm>
              <a:off x="3334" y="3861"/>
              <a:ext cx="45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EBP</a:t>
              </a:r>
            </a:p>
          </p:txBody>
        </p:sp>
        <p:sp>
          <p:nvSpPr>
            <p:cNvPr id="741389" name="Line 13"/>
            <p:cNvSpPr>
              <a:spLocks noChangeShapeType="1"/>
            </p:cNvSpPr>
            <p:nvPr/>
          </p:nvSpPr>
          <p:spPr bwMode="auto">
            <a:xfrm>
              <a:off x="3702" y="3974"/>
              <a:ext cx="1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1390" name="Text Box 14"/>
          <p:cNvSpPr txBox="1">
            <a:spLocks noChangeArrowheads="1"/>
          </p:cNvSpPr>
          <p:nvPr/>
        </p:nvSpPr>
        <p:spPr bwMode="auto">
          <a:xfrm>
            <a:off x="8010525" y="3697288"/>
            <a:ext cx="10350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EBP+8</a:t>
            </a:r>
          </a:p>
        </p:txBody>
      </p:sp>
      <p:sp>
        <p:nvSpPr>
          <p:cNvPr id="741391" name="Text Box 15"/>
          <p:cNvSpPr txBox="1">
            <a:spLocks noChangeArrowheads="1"/>
          </p:cNvSpPr>
          <p:nvPr/>
        </p:nvSpPr>
        <p:spPr bwMode="auto">
          <a:xfrm>
            <a:off x="7993063" y="3203575"/>
            <a:ext cx="1123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EBP+12</a:t>
            </a:r>
          </a:p>
        </p:txBody>
      </p:sp>
      <p:sp>
        <p:nvSpPr>
          <p:cNvPr id="741392" name="Line 16"/>
          <p:cNvSpPr>
            <a:spLocks noChangeShapeType="1"/>
          </p:cNvSpPr>
          <p:nvPr/>
        </p:nvSpPr>
        <p:spPr bwMode="auto">
          <a:xfrm flipV="1">
            <a:off x="3492500" y="4914900"/>
            <a:ext cx="1304925" cy="1349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1393" name="Text Box 17"/>
          <p:cNvSpPr txBox="1">
            <a:spLocks noChangeArrowheads="1"/>
          </p:cNvSpPr>
          <p:nvPr/>
        </p:nvSpPr>
        <p:spPr bwMode="auto">
          <a:xfrm>
            <a:off x="3986213" y="5184775"/>
            <a:ext cx="18446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R[edx]</a:t>
            </a:r>
            <a:r>
              <a:rPr lang="en-US" altLang="zh-CN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>
                <a:solidFill>
                  <a:srgbClr val="3333CC"/>
                </a:solidFill>
              </a:rPr>
              <a:t>15</a:t>
            </a:r>
          </a:p>
        </p:txBody>
      </p:sp>
      <p:sp>
        <p:nvSpPr>
          <p:cNvPr id="741394" name="Text Box 18"/>
          <p:cNvSpPr txBox="1">
            <a:spLocks noChangeArrowheads="1"/>
          </p:cNvSpPr>
          <p:nvPr/>
        </p:nvSpPr>
        <p:spPr bwMode="auto">
          <a:xfrm>
            <a:off x="4122738" y="5543550"/>
            <a:ext cx="18446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R[eax]</a:t>
            </a:r>
            <a:r>
              <a:rPr lang="en-US" altLang="zh-CN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zh-CN">
                <a:solidFill>
                  <a:srgbClr val="3333CC"/>
                </a:solidFill>
              </a:rPr>
              <a:t>22</a:t>
            </a:r>
          </a:p>
        </p:txBody>
      </p:sp>
      <p:sp>
        <p:nvSpPr>
          <p:cNvPr id="741395" name="Text Box 19"/>
          <p:cNvSpPr txBox="1">
            <a:spLocks noChangeArrowheads="1"/>
          </p:cNvSpPr>
          <p:nvPr/>
        </p:nvSpPr>
        <p:spPr bwMode="auto">
          <a:xfrm>
            <a:off x="6642100" y="3743325"/>
            <a:ext cx="676275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22</a:t>
            </a:r>
          </a:p>
        </p:txBody>
      </p:sp>
      <p:sp>
        <p:nvSpPr>
          <p:cNvPr id="741396" name="Text Box 20"/>
          <p:cNvSpPr txBox="1">
            <a:spLocks noChangeArrowheads="1"/>
          </p:cNvSpPr>
          <p:nvPr/>
        </p:nvSpPr>
        <p:spPr bwMode="auto">
          <a:xfrm>
            <a:off x="6643688" y="3248025"/>
            <a:ext cx="676275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15</a:t>
            </a:r>
          </a:p>
        </p:txBody>
      </p:sp>
      <p:sp>
        <p:nvSpPr>
          <p:cNvPr id="741397" name="Text Box 21"/>
          <p:cNvSpPr txBox="1">
            <a:spLocks noChangeArrowheads="1"/>
          </p:cNvSpPr>
          <p:nvPr/>
        </p:nvSpPr>
        <p:spPr bwMode="auto">
          <a:xfrm>
            <a:off x="4527550" y="5859463"/>
            <a:ext cx="37353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M[R[ebp]+8] ←</a:t>
            </a:r>
            <a:r>
              <a:rPr lang="en-US" altLang="zh-CN"/>
              <a:t> </a:t>
            </a:r>
            <a:r>
              <a:rPr lang="en-US" altLang="zh-CN">
                <a:solidFill>
                  <a:srgbClr val="3333CC"/>
                </a:solidFill>
              </a:rPr>
              <a:t>R[eax] 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=</a:t>
            </a:r>
            <a:r>
              <a:rPr lang="en-US" altLang="zh-CN">
                <a:solidFill>
                  <a:srgbClr val="3333CC"/>
                </a:solidFill>
              </a:rPr>
              <a:t>22</a:t>
            </a:r>
          </a:p>
        </p:txBody>
      </p:sp>
      <p:sp>
        <p:nvSpPr>
          <p:cNvPr id="741398" name="Text Box 22"/>
          <p:cNvSpPr txBox="1">
            <a:spLocks noChangeArrowheads="1"/>
          </p:cNvSpPr>
          <p:nvPr/>
        </p:nvSpPr>
        <p:spPr bwMode="auto">
          <a:xfrm>
            <a:off x="4481513" y="6264275"/>
            <a:ext cx="37353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</a:rPr>
              <a:t>M[R[ebp]+12] ←</a:t>
            </a:r>
            <a:r>
              <a:rPr lang="en-US" altLang="zh-CN"/>
              <a:t> </a:t>
            </a:r>
            <a:r>
              <a:rPr lang="en-US" altLang="zh-CN">
                <a:solidFill>
                  <a:srgbClr val="3333CC"/>
                </a:solidFill>
              </a:rPr>
              <a:t>R[edx] </a:t>
            </a:r>
            <a:r>
              <a:rPr lang="en-US" altLang="zh-CN">
                <a:solidFill>
                  <a:srgbClr val="3333CC"/>
                </a:solidFill>
                <a:cs typeface="Times New Roman" pitchFamily="18" charset="0"/>
              </a:rPr>
              <a:t>=</a:t>
            </a:r>
            <a:r>
              <a:rPr lang="en-US" altLang="zh-CN">
                <a:solidFill>
                  <a:srgbClr val="3333CC"/>
                </a:solidFill>
              </a:rPr>
              <a:t>15</a:t>
            </a:r>
          </a:p>
        </p:txBody>
      </p:sp>
      <p:sp>
        <p:nvSpPr>
          <p:cNvPr id="741399" name="Text Box 23"/>
          <p:cNvSpPr txBox="1">
            <a:spLocks noChangeArrowheads="1"/>
          </p:cNvSpPr>
          <p:nvPr/>
        </p:nvSpPr>
        <p:spPr bwMode="auto">
          <a:xfrm>
            <a:off x="5516563" y="5094288"/>
            <a:ext cx="31956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/>
              <a:t>     局部变量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没有交换，交换的仅是入口参数！</a:t>
            </a:r>
          </a:p>
        </p:txBody>
      </p:sp>
      <p:sp>
        <p:nvSpPr>
          <p:cNvPr id="741400" name="Line 24"/>
          <p:cNvSpPr>
            <a:spLocks noChangeShapeType="1"/>
          </p:cNvSpPr>
          <p:nvPr/>
        </p:nvSpPr>
        <p:spPr bwMode="auto">
          <a:xfrm>
            <a:off x="3627438" y="2079625"/>
            <a:ext cx="2159000" cy="1304925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1401" name="Line 25"/>
          <p:cNvSpPr>
            <a:spLocks noChangeShapeType="1"/>
          </p:cNvSpPr>
          <p:nvPr/>
        </p:nvSpPr>
        <p:spPr bwMode="auto">
          <a:xfrm>
            <a:off x="3446463" y="2708275"/>
            <a:ext cx="2251075" cy="1125538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90" grpId="0"/>
      <p:bldP spid="741391" grpId="0"/>
      <p:bldP spid="741392" grpId="0" animBg="1"/>
      <p:bldP spid="741393" grpId="0"/>
      <p:bldP spid="741394" grpId="0"/>
      <p:bldP spid="741395" grpId="0" animBg="1"/>
      <p:bldP spid="741396" grpId="0" animBg="1"/>
      <p:bldP spid="741397" grpId="0"/>
      <p:bldP spid="741398" grpId="0"/>
      <p:bldP spid="741399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27061</TotalTime>
  <Words>1407</Words>
  <Application>Microsoft Office PowerPoint</Application>
  <PresentationFormat>全屏显示(4:3)</PresentationFormat>
  <Paragraphs>292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黑体</vt:lpstr>
      <vt:lpstr>微软雅黑</vt:lpstr>
      <vt:lpstr>Times New Roman</vt:lpstr>
      <vt:lpstr>Courier New</vt:lpstr>
      <vt:lpstr>Monaco</vt:lpstr>
      <vt:lpstr>Zapf Dingbats</vt:lpstr>
      <vt:lpstr>Wingdings</vt:lpstr>
      <vt:lpstr>Arial Narrow</vt:lpstr>
      <vt:lpstr>Lucida Grande</vt:lpstr>
      <vt:lpstr>ヒラギノ角ゴ ProN W3</vt:lpstr>
      <vt:lpstr>默认设计模板</vt:lpstr>
      <vt:lpstr>程序的机器级表示</vt:lpstr>
      <vt:lpstr>过程调用的机器级表示</vt:lpstr>
      <vt:lpstr>过程调用的机器级表示</vt:lpstr>
      <vt:lpstr>过程调用的机器级表示</vt:lpstr>
      <vt:lpstr>过程调用的机器级表示</vt:lpstr>
      <vt:lpstr>一个简单的过程调用例子</vt:lpstr>
      <vt:lpstr>过程调用参数传递举例</vt:lpstr>
      <vt:lpstr>过程调用参数传递举例</vt:lpstr>
      <vt:lpstr>过程调用参数传递举例</vt:lpstr>
      <vt:lpstr>入口参数的位置</vt:lpstr>
      <vt:lpstr>过程调用举例</vt:lpstr>
      <vt:lpstr>递归过程调用举例</vt:lpstr>
      <vt:lpstr>过程调用的机器级表示</vt:lpstr>
      <vt:lpstr>过程调用举例</vt:lpstr>
      <vt:lpstr>幻灯片 15</vt:lpstr>
    </vt:vector>
  </TitlesOfParts>
  <Company>Nanjing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SU</cp:lastModifiedBy>
  <cp:revision>2883</cp:revision>
  <dcterms:created xsi:type="dcterms:W3CDTF">2008-04-26T09:05:28Z</dcterms:created>
  <dcterms:modified xsi:type="dcterms:W3CDTF">2014-09-17T01:54:08Z</dcterms:modified>
</cp:coreProperties>
</file>