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1065" r:id="rId2"/>
    <p:sldId id="1080" r:id="rId3"/>
    <p:sldId id="1081" r:id="rId4"/>
    <p:sldId id="1082" r:id="rId5"/>
    <p:sldId id="1083" r:id="rId6"/>
    <p:sldId id="1084" r:id="rId7"/>
    <p:sldId id="1085" r:id="rId8"/>
    <p:sldId id="1086" r:id="rId9"/>
    <p:sldId id="1090" r:id="rId10"/>
    <p:sldId id="1092" r:id="rId11"/>
    <p:sldId id="1094" r:id="rId12"/>
    <p:sldId id="1091" r:id="rId13"/>
    <p:sldId id="1095" r:id="rId14"/>
    <p:sldId id="1087" r:id="rId15"/>
    <p:sldId id="1088" r:id="rId16"/>
    <p:sldId id="1098" r:id="rId17"/>
    <p:sldId id="1089" r:id="rId18"/>
    <p:sldId id="1093" r:id="rId19"/>
    <p:sldId id="1097" r:id="rId20"/>
    <p:sldId id="1099" r:id="rId21"/>
    <p:sldId id="1100" r:id="rId22"/>
    <p:sldId id="1101" r:id="rId23"/>
    <p:sldId id="1102" r:id="rId24"/>
    <p:sldId id="1103" r:id="rId25"/>
    <p:sldId id="1104" r:id="rId26"/>
    <p:sldId id="1105" r:id="rId27"/>
    <p:sldId id="1106" r:id="rId28"/>
    <p:sldId id="1107" r:id="rId29"/>
    <p:sldId id="1066" r:id="rId30"/>
    <p:sldId id="1067" r:id="rId31"/>
    <p:sldId id="1068" r:id="rId32"/>
    <p:sldId id="1069" r:id="rId33"/>
    <p:sldId id="1070" r:id="rId34"/>
    <p:sldId id="1071" r:id="rId35"/>
    <p:sldId id="1072" r:id="rId36"/>
    <p:sldId id="1073" r:id="rId37"/>
    <p:sldId id="1074" r:id="rId38"/>
    <p:sldId id="1075" r:id="rId39"/>
    <p:sldId id="1076" r:id="rId40"/>
    <p:sldId id="1077" r:id="rId41"/>
    <p:sldId id="1078" r:id="rId42"/>
    <p:sldId id="1079" r:id="rId43"/>
  </p:sldIdLst>
  <p:sldSz cx="9144000" cy="6858000" type="screen4x3"/>
  <p:notesSz cx="6858000" cy="9144000"/>
  <p:defaultTextStyle>
    <a:defPPr>
      <a:defRPr lang="zh-CN"/>
    </a:defPPr>
    <a:lvl1pPr algn="l" rtl="0" eaLnBrk="0" fontAlgn="base" hangingPunct="0">
      <a:spcBef>
        <a:spcPct val="0"/>
      </a:spcBef>
      <a:spcAft>
        <a:spcPct val="0"/>
      </a:spcAft>
      <a:defRPr b="1" kern="1200">
        <a:solidFill>
          <a:schemeClr val="tx1"/>
        </a:solidFill>
        <a:latin typeface="微软雅黑" pitchFamily="34" charset="-122"/>
        <a:ea typeface="微软雅黑" pitchFamily="34" charset="-122"/>
        <a:cs typeface="+mn-cs"/>
      </a:defRPr>
    </a:lvl1pPr>
    <a:lvl2pPr marL="457200" algn="l" rtl="0" eaLnBrk="0" fontAlgn="base" hangingPunct="0">
      <a:spcBef>
        <a:spcPct val="0"/>
      </a:spcBef>
      <a:spcAft>
        <a:spcPct val="0"/>
      </a:spcAft>
      <a:defRPr b="1" kern="1200">
        <a:solidFill>
          <a:schemeClr val="tx1"/>
        </a:solidFill>
        <a:latin typeface="微软雅黑" pitchFamily="34" charset="-122"/>
        <a:ea typeface="微软雅黑" pitchFamily="34" charset="-122"/>
        <a:cs typeface="+mn-cs"/>
      </a:defRPr>
    </a:lvl2pPr>
    <a:lvl3pPr marL="914400" algn="l" rtl="0" eaLnBrk="0" fontAlgn="base" hangingPunct="0">
      <a:spcBef>
        <a:spcPct val="0"/>
      </a:spcBef>
      <a:spcAft>
        <a:spcPct val="0"/>
      </a:spcAft>
      <a:defRPr b="1" kern="1200">
        <a:solidFill>
          <a:schemeClr val="tx1"/>
        </a:solidFill>
        <a:latin typeface="微软雅黑" pitchFamily="34" charset="-122"/>
        <a:ea typeface="微软雅黑" pitchFamily="34" charset="-122"/>
        <a:cs typeface="+mn-cs"/>
      </a:defRPr>
    </a:lvl3pPr>
    <a:lvl4pPr marL="1371600" algn="l" rtl="0" eaLnBrk="0" fontAlgn="base" hangingPunct="0">
      <a:spcBef>
        <a:spcPct val="0"/>
      </a:spcBef>
      <a:spcAft>
        <a:spcPct val="0"/>
      </a:spcAft>
      <a:defRPr b="1" kern="1200">
        <a:solidFill>
          <a:schemeClr val="tx1"/>
        </a:solidFill>
        <a:latin typeface="微软雅黑" pitchFamily="34" charset="-122"/>
        <a:ea typeface="微软雅黑" pitchFamily="34" charset="-122"/>
        <a:cs typeface="+mn-cs"/>
      </a:defRPr>
    </a:lvl4pPr>
    <a:lvl5pPr marL="1828800" algn="l" rtl="0" eaLnBrk="0" fontAlgn="base" hangingPunct="0">
      <a:spcBef>
        <a:spcPct val="0"/>
      </a:spcBef>
      <a:spcAft>
        <a:spcPct val="0"/>
      </a:spcAft>
      <a:defRPr b="1" kern="1200">
        <a:solidFill>
          <a:schemeClr val="tx1"/>
        </a:solidFill>
        <a:latin typeface="微软雅黑" pitchFamily="34" charset="-122"/>
        <a:ea typeface="微软雅黑" pitchFamily="34" charset="-122"/>
        <a:cs typeface="+mn-cs"/>
      </a:defRPr>
    </a:lvl5pPr>
    <a:lvl6pPr marL="2286000" algn="l" defTabSz="914400" rtl="0" eaLnBrk="1" latinLnBrk="0" hangingPunct="1">
      <a:defRPr b="1" kern="1200">
        <a:solidFill>
          <a:schemeClr val="tx1"/>
        </a:solidFill>
        <a:latin typeface="微软雅黑" pitchFamily="34" charset="-122"/>
        <a:ea typeface="微软雅黑" pitchFamily="34" charset="-122"/>
        <a:cs typeface="+mn-cs"/>
      </a:defRPr>
    </a:lvl6pPr>
    <a:lvl7pPr marL="2743200" algn="l" defTabSz="914400" rtl="0" eaLnBrk="1" latinLnBrk="0" hangingPunct="1">
      <a:defRPr b="1" kern="1200">
        <a:solidFill>
          <a:schemeClr val="tx1"/>
        </a:solidFill>
        <a:latin typeface="微软雅黑" pitchFamily="34" charset="-122"/>
        <a:ea typeface="微软雅黑" pitchFamily="34" charset="-122"/>
        <a:cs typeface="+mn-cs"/>
      </a:defRPr>
    </a:lvl7pPr>
    <a:lvl8pPr marL="3200400" algn="l" defTabSz="914400" rtl="0" eaLnBrk="1" latinLnBrk="0" hangingPunct="1">
      <a:defRPr b="1" kern="1200">
        <a:solidFill>
          <a:schemeClr val="tx1"/>
        </a:solidFill>
        <a:latin typeface="微软雅黑" pitchFamily="34" charset="-122"/>
        <a:ea typeface="微软雅黑" pitchFamily="34" charset="-122"/>
        <a:cs typeface="+mn-cs"/>
      </a:defRPr>
    </a:lvl8pPr>
    <a:lvl9pPr marL="3657600" algn="l" defTabSz="914400" rtl="0" eaLnBrk="1" latinLnBrk="0" hangingPunct="1">
      <a:defRPr b="1" kern="1200">
        <a:solidFill>
          <a:schemeClr val="tx1"/>
        </a:solidFill>
        <a:latin typeface="微软雅黑" pitchFamily="34" charset="-122"/>
        <a:ea typeface="微软雅黑"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0066CC"/>
    <a:srgbClr val="0066FF"/>
    <a:srgbClr val="FF3300"/>
    <a:srgbClr val="008000"/>
    <a:srgbClr val="3333CC"/>
    <a:srgbClr val="005024"/>
    <a:srgbClr val="00763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546" autoAdjust="0"/>
    <p:restoredTop sz="81933" autoAdjust="0"/>
  </p:normalViewPr>
  <p:slideViewPr>
    <p:cSldViewPr>
      <p:cViewPr>
        <p:scale>
          <a:sx n="50" d="100"/>
          <a:sy n="50" d="100"/>
        </p:scale>
        <p:origin x="-1836" y="-81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8" d="100"/>
          <a:sy n="68" d="100"/>
        </p:scale>
        <p:origin x="-3288" y="-108"/>
      </p:cViewPr>
      <p:guideLst>
        <p:guide orient="horz" pos="2880"/>
        <p:guide pos="2160"/>
      </p:guideLst>
    </p:cSldViewPr>
  </p:notesViewPr>
  <p:gridSpacing cx="46085125" cy="4608512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Arial" charset="0"/>
                <a:ea typeface="宋体" pitchFamily="2" charset="-122"/>
              </a:defRPr>
            </a:lvl1pPr>
          </a:lstStyle>
          <a:p>
            <a:pPr>
              <a:defRPr/>
            </a:pPr>
            <a:endParaRPr lang="en-US" altLang="zh-CN"/>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charset="0"/>
                <a:ea typeface="宋体" pitchFamily="2" charset="-122"/>
              </a:defRPr>
            </a:lvl1pPr>
          </a:lstStyle>
          <a:p>
            <a:pPr>
              <a:defRPr/>
            </a:pPr>
            <a:endParaRPr lang="en-US" altLang="zh-CN"/>
          </a:p>
        </p:txBody>
      </p:sp>
      <p:sp>
        <p:nvSpPr>
          <p:cNvPr id="3174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Arial" charset="0"/>
                <a:ea typeface="宋体" pitchFamily="2" charset="-122"/>
              </a:defRPr>
            </a:lvl1pPr>
          </a:lstStyle>
          <a:p>
            <a:pPr>
              <a:defRPr/>
            </a:pPr>
            <a:endParaRPr lang="en-US" altLang="zh-CN"/>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ea typeface="宋体" pitchFamily="2" charset="-122"/>
              </a:defRPr>
            </a:lvl1pPr>
          </a:lstStyle>
          <a:p>
            <a:pPr>
              <a:defRPr/>
            </a:pPr>
            <a:fld id="{3A097C80-52C2-4530-ACA0-4453AC29366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A097C80-52C2-4530-ACA0-4453AC293664}" type="slidenum">
              <a:rPr lang="en-US" altLang="zh-CN" smtClean="0"/>
              <a:pPr>
                <a:defRPr/>
              </a:pPr>
              <a:t>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496BC77-42FD-481D-BACC-6E6F4677DE6A}"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D801BF4-358B-4FC7-9E42-D38A448715A9}"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DB08492-7796-4277-ADCF-0F047D6F9323}"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F84CDE3-7BEF-4197-91EA-880B2EF42AE7}"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85BD384-9EF1-46A5-8D00-77D08B35512C}"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B91006C-BD31-4ED6-B9B8-E1BBEC3C8541}"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1EF535F6-2FC3-4A58-970B-2DC2EF4ED477}"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B89DCCF3-7395-4C37-9835-CD36B0E87AB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C414F01A-C922-40ED-ABFE-26480F923836}"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1DB72B3-95EC-4330-8E3E-5510277AD080}"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A99BD5A-EF2F-48B9-B535-3DC7BC96B50C}"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atin typeface="Arial" charset="0"/>
                <a:ea typeface="宋体" pitchFamily="2" charset="-122"/>
              </a:defRPr>
            </a:lvl1pPr>
          </a:lstStyle>
          <a:p>
            <a:pPr>
              <a:defRPr/>
            </a:pPr>
            <a:fld id="{3F638434-D487-4C9E-802E-29846CA82FEF}" type="slidenum">
              <a:rPr lang="en-US" altLang="zh-CN"/>
              <a:pPr>
                <a:defRPr/>
              </a:pPr>
              <a:t>‹#›</a:t>
            </a:fld>
            <a:endParaRPr lang="en-US" altLang="zh-CN"/>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eaLnBrk="1" hangingPunct="1">
              <a:defRPr/>
            </a:pPr>
            <a:endParaRPr lang="zh-CN" altLang="en-US" b="0">
              <a:latin typeface="Arial" charset="0"/>
              <a:ea typeface="宋体" pitchFamily="2" charset="-122"/>
            </a:endParaRP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iming>
    <p:tnLst>
      <p:par>
        <p:cTn id="1" dur="indefinite" restart="never" nodeType="tmRoot"/>
      </p:par>
    </p:tnLst>
  </p:timing>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23454;&#39564;/PA/PA1/src/exec/exec.c"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a:xfrm>
            <a:off x="457200" y="98425"/>
            <a:ext cx="8229600" cy="561975"/>
          </a:xfrm>
        </p:spPr>
        <p:txBody>
          <a:bodyPr/>
          <a:lstStyle/>
          <a:p>
            <a:r>
              <a:rPr lang="zh-CN" altLang="en-US" sz="3200" smtClean="0"/>
              <a:t>程序的机器级表示</a:t>
            </a:r>
          </a:p>
        </p:txBody>
      </p:sp>
      <p:sp>
        <p:nvSpPr>
          <p:cNvPr id="733187" name="Rectangle 3"/>
          <p:cNvSpPr>
            <a:spLocks noGrp="1" noChangeArrowheads="1"/>
          </p:cNvSpPr>
          <p:nvPr>
            <p:ph type="body" idx="1"/>
          </p:nvPr>
        </p:nvSpPr>
        <p:spPr>
          <a:xfrm>
            <a:off x="476250" y="728663"/>
            <a:ext cx="8229600" cy="5940425"/>
          </a:xfrm>
        </p:spPr>
        <p:txBody>
          <a:bodyPr/>
          <a:lstStyle/>
          <a:p>
            <a:pPr>
              <a:lnSpc>
                <a:spcPct val="100000"/>
              </a:lnSpc>
            </a:pPr>
            <a:r>
              <a:rPr lang="zh-CN" altLang="en-US" sz="2000" smtClean="0">
                <a:latin typeface="微软雅黑" pitchFamily="34" charset="-122"/>
                <a:ea typeface="微软雅黑" pitchFamily="34" charset="-122"/>
              </a:rPr>
              <a:t>分以下五个部分介绍</a:t>
            </a:r>
          </a:p>
          <a:p>
            <a:pPr lvl="1">
              <a:lnSpc>
                <a:spcPct val="100000"/>
              </a:lnSpc>
            </a:pPr>
            <a:r>
              <a:rPr lang="zh-CN" altLang="en-US" smtClean="0">
                <a:solidFill>
                  <a:srgbClr val="3333CC"/>
                </a:solidFill>
                <a:latin typeface="微软雅黑" pitchFamily="34" charset="-122"/>
                <a:ea typeface="微软雅黑" pitchFamily="34" charset="-122"/>
              </a:rPr>
              <a:t>第一讲：程序转换概述</a:t>
            </a:r>
          </a:p>
          <a:p>
            <a:pPr lvl="2">
              <a:lnSpc>
                <a:spcPct val="100000"/>
              </a:lnSpc>
            </a:pPr>
            <a:r>
              <a:rPr lang="zh-CN" altLang="en-US" sz="2000" smtClean="0">
                <a:latin typeface="微软雅黑" pitchFamily="34" charset="-122"/>
                <a:ea typeface="微软雅黑" pitchFamily="34" charset="-122"/>
              </a:rPr>
              <a:t>机器指令和汇编指令</a:t>
            </a:r>
          </a:p>
          <a:p>
            <a:pPr lvl="2">
              <a:lnSpc>
                <a:spcPct val="100000"/>
              </a:lnSpc>
            </a:pPr>
            <a:r>
              <a:rPr lang="zh-CN" altLang="en-US" sz="2000" smtClean="0">
                <a:latin typeface="微软雅黑" pitchFamily="34" charset="-122"/>
                <a:ea typeface="微软雅黑" pitchFamily="34" charset="-122"/>
              </a:rPr>
              <a:t>机器级程序员感觉到的属性和功能特性</a:t>
            </a:r>
          </a:p>
          <a:p>
            <a:pPr lvl="2">
              <a:lnSpc>
                <a:spcPct val="100000"/>
              </a:lnSpc>
            </a:pPr>
            <a:r>
              <a:rPr lang="zh-CN" altLang="en-US" sz="2000" smtClean="0">
                <a:latin typeface="微软雅黑" pitchFamily="34" charset="-122"/>
                <a:ea typeface="微软雅黑" pitchFamily="34" charset="-122"/>
              </a:rPr>
              <a:t>高级语言程序转换为机器代码的过程</a:t>
            </a:r>
          </a:p>
          <a:p>
            <a:pPr lvl="1">
              <a:lnSpc>
                <a:spcPct val="100000"/>
              </a:lnSpc>
            </a:pPr>
            <a:r>
              <a:rPr lang="zh-CN" altLang="en-US" smtClean="0">
                <a:latin typeface="微软雅黑" pitchFamily="34" charset="-122"/>
                <a:ea typeface="微软雅黑" pitchFamily="34" charset="-122"/>
              </a:rPr>
              <a:t>第二讲：</a:t>
            </a:r>
            <a:r>
              <a:rPr lang="en-US" altLang="zh-CN" smtClean="0">
                <a:latin typeface="微软雅黑" pitchFamily="34" charset="-122"/>
                <a:ea typeface="微软雅黑" pitchFamily="34" charset="-122"/>
              </a:rPr>
              <a:t>IA-32 /x86-64</a:t>
            </a:r>
            <a:r>
              <a:rPr lang="zh-CN" altLang="en-US" smtClean="0">
                <a:latin typeface="微软雅黑" pitchFamily="34" charset="-122"/>
                <a:ea typeface="微软雅黑" pitchFamily="34" charset="-122"/>
              </a:rPr>
              <a:t>指令系统</a:t>
            </a:r>
            <a:endParaRPr lang="en-US" altLang="zh-CN" smtClean="0">
              <a:latin typeface="微软雅黑" pitchFamily="34" charset="-122"/>
              <a:ea typeface="微软雅黑" pitchFamily="34" charset="-122"/>
            </a:endParaRPr>
          </a:p>
          <a:p>
            <a:pPr lvl="1">
              <a:lnSpc>
                <a:spcPct val="100000"/>
              </a:lnSpc>
            </a:pPr>
            <a:r>
              <a:rPr lang="zh-CN" altLang="en-US" smtClean="0">
                <a:solidFill>
                  <a:srgbClr val="FF3300"/>
                </a:solidFill>
                <a:latin typeface="微软雅黑" pitchFamily="34" charset="-122"/>
                <a:ea typeface="微软雅黑" pitchFamily="34" charset="-122"/>
              </a:rPr>
              <a:t>第三讲：</a:t>
            </a:r>
            <a:r>
              <a:rPr lang="en-US" altLang="zh-CN" smtClean="0">
                <a:solidFill>
                  <a:srgbClr val="FF3300"/>
                </a:solidFill>
                <a:latin typeface="微软雅黑" pitchFamily="34" charset="-122"/>
                <a:ea typeface="微软雅黑" pitchFamily="34" charset="-122"/>
              </a:rPr>
              <a:t> C</a:t>
            </a:r>
            <a:r>
              <a:rPr lang="zh-CN" altLang="en-US" smtClean="0">
                <a:solidFill>
                  <a:srgbClr val="FF3300"/>
                </a:solidFill>
                <a:latin typeface="微软雅黑" pitchFamily="34" charset="-122"/>
                <a:ea typeface="微软雅黑" pitchFamily="34" charset="-122"/>
              </a:rPr>
              <a:t>语言程序的机器级表示</a:t>
            </a:r>
            <a:r>
              <a:rPr lang="zh-CN" altLang="en-US" smtClean="0">
                <a:latin typeface="微软雅黑" pitchFamily="34" charset="-122"/>
                <a:ea typeface="微软雅黑" pitchFamily="34" charset="-122"/>
              </a:rPr>
              <a:t>  </a:t>
            </a:r>
          </a:p>
          <a:p>
            <a:pPr lvl="2">
              <a:lnSpc>
                <a:spcPct val="100000"/>
              </a:lnSpc>
            </a:pPr>
            <a:r>
              <a:rPr lang="zh-CN" altLang="en-US" sz="2000" smtClean="0">
                <a:latin typeface="微软雅黑" pitchFamily="34" charset="-122"/>
                <a:ea typeface="微软雅黑" pitchFamily="34" charset="-122"/>
              </a:rPr>
              <a:t>过程调用的机器级表示</a:t>
            </a:r>
          </a:p>
          <a:p>
            <a:pPr lvl="2">
              <a:lnSpc>
                <a:spcPct val="100000"/>
              </a:lnSpc>
            </a:pPr>
            <a:r>
              <a:rPr lang="zh-CN" altLang="en-US" sz="2000" smtClean="0">
                <a:latin typeface="微软雅黑" pitchFamily="34" charset="-122"/>
                <a:ea typeface="微软雅黑" pitchFamily="34" charset="-122"/>
              </a:rPr>
              <a:t>选择语句的机器级表示</a:t>
            </a:r>
          </a:p>
          <a:p>
            <a:pPr lvl="2">
              <a:lnSpc>
                <a:spcPct val="100000"/>
              </a:lnSpc>
            </a:pPr>
            <a:r>
              <a:rPr lang="zh-CN" altLang="en-US" sz="2000" smtClean="0">
                <a:latin typeface="微软雅黑" pitchFamily="34" charset="-122"/>
                <a:ea typeface="微软雅黑" pitchFamily="34" charset="-122"/>
              </a:rPr>
              <a:t>循环结构的机器级表示 </a:t>
            </a:r>
          </a:p>
          <a:p>
            <a:pPr lvl="1">
              <a:lnSpc>
                <a:spcPct val="100000"/>
              </a:lnSpc>
            </a:pPr>
            <a:r>
              <a:rPr lang="zh-CN" altLang="en-US" smtClean="0">
                <a:latin typeface="微软雅黑" pitchFamily="34" charset="-122"/>
                <a:ea typeface="微软雅黑" pitchFamily="34" charset="-122"/>
              </a:rPr>
              <a:t>第四讲：复杂数据类型的分配和访问 </a:t>
            </a:r>
          </a:p>
          <a:p>
            <a:pPr lvl="2">
              <a:lnSpc>
                <a:spcPct val="100000"/>
              </a:lnSpc>
            </a:pPr>
            <a:r>
              <a:rPr lang="zh-CN" altLang="en-US" sz="2000" smtClean="0">
                <a:latin typeface="微软雅黑" pitchFamily="34" charset="-122"/>
                <a:ea typeface="微软雅黑" pitchFamily="34" charset="-122"/>
              </a:rPr>
              <a:t>数组的分配和访问 </a:t>
            </a:r>
          </a:p>
          <a:p>
            <a:pPr lvl="2">
              <a:lnSpc>
                <a:spcPct val="100000"/>
              </a:lnSpc>
            </a:pPr>
            <a:r>
              <a:rPr lang="zh-CN" altLang="en-US" sz="2000" smtClean="0">
                <a:latin typeface="微软雅黑" pitchFamily="34" charset="-122"/>
                <a:ea typeface="微软雅黑" pitchFamily="34" charset="-122"/>
              </a:rPr>
              <a:t>结构体数据的分配和访问 </a:t>
            </a:r>
          </a:p>
          <a:p>
            <a:pPr lvl="2">
              <a:lnSpc>
                <a:spcPct val="100000"/>
              </a:lnSpc>
            </a:pPr>
            <a:r>
              <a:rPr lang="zh-CN" altLang="en-US" sz="2000" smtClean="0">
                <a:latin typeface="微软雅黑" pitchFamily="34" charset="-122"/>
                <a:ea typeface="微软雅黑" pitchFamily="34" charset="-122"/>
              </a:rPr>
              <a:t>联合体数据的分配和访问 </a:t>
            </a:r>
          </a:p>
          <a:p>
            <a:pPr lvl="2">
              <a:lnSpc>
                <a:spcPct val="100000"/>
              </a:lnSpc>
            </a:pPr>
            <a:r>
              <a:rPr lang="zh-CN" altLang="en-US" sz="2000" smtClean="0">
                <a:latin typeface="微软雅黑" pitchFamily="34" charset="-122"/>
                <a:ea typeface="微软雅黑" pitchFamily="34" charset="-122"/>
              </a:rPr>
              <a:t>数据的对齐 </a:t>
            </a:r>
          </a:p>
          <a:p>
            <a:pPr lvl="1">
              <a:lnSpc>
                <a:spcPct val="100000"/>
              </a:lnSpc>
            </a:pPr>
            <a:r>
              <a:rPr lang="zh-CN" altLang="en-US" smtClean="0">
                <a:latin typeface="微软雅黑" pitchFamily="34" charset="-122"/>
                <a:ea typeface="微软雅黑" pitchFamily="34" charset="-122"/>
              </a:rPr>
              <a:t>第五讲：越界访问和缓冲区溢出 </a:t>
            </a:r>
          </a:p>
        </p:txBody>
      </p:sp>
      <p:sp>
        <p:nvSpPr>
          <p:cNvPr id="733188" name="Text Box 4"/>
          <p:cNvSpPr txBox="1">
            <a:spLocks noChangeArrowheads="1"/>
          </p:cNvSpPr>
          <p:nvPr/>
        </p:nvSpPr>
        <p:spPr bwMode="auto">
          <a:xfrm>
            <a:off x="6416675" y="1042988"/>
            <a:ext cx="2339975" cy="1917700"/>
          </a:xfrm>
          <a:prstGeom prst="rect">
            <a:avLst/>
          </a:prstGeom>
          <a:noFill/>
          <a:ln w="9525">
            <a:noFill/>
            <a:miter lim="800000"/>
            <a:headEnd/>
            <a:tailEnd/>
          </a:ln>
          <a:effectLst/>
        </p:spPr>
        <p:txBody>
          <a:bodyPr>
            <a:spAutoFit/>
          </a:bodyPr>
          <a:lstStyle/>
          <a:p>
            <a:pPr eaLnBrk="1" hangingPunct="1">
              <a:lnSpc>
                <a:spcPct val="120000"/>
              </a:lnSpc>
              <a:spcBef>
                <a:spcPct val="50000"/>
              </a:spcBef>
            </a:pPr>
            <a:r>
              <a:rPr lang="zh-CN" altLang="en-US" sz="2000">
                <a:solidFill>
                  <a:srgbClr val="FF0000"/>
                </a:solidFill>
                <a:latin typeface="Arial" pitchFamily="34" charset="0"/>
              </a:rPr>
              <a:t>从高级语言程序出发，用其对应的机器级代码以及内存（栈）中信息的变化来说明底层实现</a:t>
            </a:r>
            <a:endParaRPr lang="en-US" altLang="zh-CN" sz="2000">
              <a:solidFill>
                <a:srgbClr val="FF0000"/>
              </a:solidFill>
              <a:latin typeface="Arial" pitchFamily="34" charset="0"/>
            </a:endParaRPr>
          </a:p>
        </p:txBody>
      </p:sp>
      <p:sp>
        <p:nvSpPr>
          <p:cNvPr id="733189" name="AutoShape 5"/>
          <p:cNvSpPr>
            <a:spLocks/>
          </p:cNvSpPr>
          <p:nvPr/>
        </p:nvSpPr>
        <p:spPr bwMode="auto">
          <a:xfrm>
            <a:off x="5472113" y="3114675"/>
            <a:ext cx="630237" cy="3195638"/>
          </a:xfrm>
          <a:prstGeom prst="rightBrace">
            <a:avLst>
              <a:gd name="adj1" fmla="val 42254"/>
              <a:gd name="adj2" fmla="val 50000"/>
            </a:avLst>
          </a:prstGeom>
          <a:noFill/>
          <a:ln w="28575">
            <a:solidFill>
              <a:schemeClr val="tx1"/>
            </a:solidFill>
            <a:round/>
            <a:headEnd/>
            <a:tailEnd/>
          </a:ln>
          <a:effectLst/>
        </p:spPr>
        <p:txBody>
          <a:bodyPr wrap="none" anchor="ctr"/>
          <a:lstStyle/>
          <a:p>
            <a:endParaRPr lang="zh-CN" altLang="en-US"/>
          </a:p>
        </p:txBody>
      </p:sp>
      <p:sp>
        <p:nvSpPr>
          <p:cNvPr id="733190" name="Text Box 6"/>
          <p:cNvSpPr txBox="1">
            <a:spLocks noChangeArrowheads="1"/>
          </p:cNvSpPr>
          <p:nvPr/>
        </p:nvSpPr>
        <p:spPr bwMode="auto">
          <a:xfrm>
            <a:off x="6146800" y="3878263"/>
            <a:ext cx="2386013" cy="1679575"/>
          </a:xfrm>
          <a:prstGeom prst="rect">
            <a:avLst/>
          </a:prstGeom>
          <a:noFill/>
          <a:ln w="9525">
            <a:noFill/>
            <a:miter lim="800000"/>
            <a:headEnd/>
            <a:tailEnd/>
          </a:ln>
          <a:effectLst/>
        </p:spPr>
        <p:txBody>
          <a:bodyPr>
            <a:spAutoFit/>
          </a:bodyPr>
          <a:lstStyle/>
          <a:p>
            <a:pPr eaLnBrk="1" hangingPunct="1">
              <a:lnSpc>
                <a:spcPct val="130000"/>
              </a:lnSpc>
              <a:spcBef>
                <a:spcPct val="50000"/>
              </a:spcBef>
            </a:pPr>
            <a:r>
              <a:rPr lang="zh-CN" altLang="en-US" sz="2000"/>
              <a:t>围绕</a:t>
            </a:r>
            <a:r>
              <a:rPr lang="en-US" altLang="zh-CN" sz="2000"/>
              <a:t>C</a:t>
            </a:r>
            <a:r>
              <a:rPr lang="zh-CN" altLang="en-US" sz="2000"/>
              <a:t>语言中的语句和复杂数据类型，解释其在底层机器级的实现方法</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a:xfrm>
            <a:off x="457200" y="98425"/>
            <a:ext cx="8229600" cy="561975"/>
          </a:xfrm>
        </p:spPr>
        <p:txBody>
          <a:bodyPr/>
          <a:lstStyle/>
          <a:p>
            <a:r>
              <a:rPr lang="en-US" altLang="zh-CN" sz="3600" smtClean="0"/>
              <a:t>IA-32</a:t>
            </a:r>
            <a:r>
              <a:rPr lang="zh-CN" altLang="en-US" sz="3600" smtClean="0"/>
              <a:t>的寄存器组织</a:t>
            </a:r>
          </a:p>
        </p:txBody>
      </p:sp>
      <p:sp>
        <p:nvSpPr>
          <p:cNvPr id="769027" name="Rectangle 3"/>
          <p:cNvSpPr>
            <a:spLocks noGrp="1" noChangeArrowheads="1"/>
          </p:cNvSpPr>
          <p:nvPr>
            <p:ph type="body" idx="1"/>
          </p:nvPr>
        </p:nvSpPr>
        <p:spPr>
          <a:xfrm>
            <a:off x="296863" y="5589588"/>
            <a:ext cx="8505825" cy="900112"/>
          </a:xfrm>
        </p:spPr>
        <p:txBody>
          <a:bodyPr/>
          <a:lstStyle/>
          <a:p>
            <a:pPr>
              <a:buFontTx/>
              <a:buNone/>
            </a:pPr>
            <a:r>
              <a:rPr lang="zh-CN" altLang="en-US" sz="2200" smtClean="0">
                <a:solidFill>
                  <a:srgbClr val="FF3300"/>
                </a:solidFill>
                <a:ea typeface="微软雅黑" pitchFamily="34" charset="-122"/>
              </a:rPr>
              <a:t>反映了体系结构发展的轨迹，字长不断扩充，指令保持兼容</a:t>
            </a:r>
          </a:p>
          <a:p>
            <a:pPr>
              <a:buFontTx/>
              <a:buNone/>
            </a:pPr>
            <a:r>
              <a:rPr lang="en-US" altLang="zh-CN" sz="2200" smtClean="0">
                <a:solidFill>
                  <a:srgbClr val="FF3300"/>
                </a:solidFill>
                <a:ea typeface="微软雅黑" pitchFamily="34" charset="-122"/>
              </a:rPr>
              <a:t>ST</a:t>
            </a:r>
            <a:r>
              <a:rPr lang="zh-CN" altLang="en-US" sz="2200" smtClean="0">
                <a:solidFill>
                  <a:srgbClr val="FF3300"/>
                </a:solidFill>
                <a:ea typeface="微软雅黑" pitchFamily="34" charset="-122"/>
              </a:rPr>
              <a:t>（</a:t>
            </a:r>
            <a:r>
              <a:rPr lang="en-US" altLang="zh-CN" sz="2200" smtClean="0">
                <a:solidFill>
                  <a:srgbClr val="FF3300"/>
                </a:solidFill>
                <a:ea typeface="微软雅黑" pitchFamily="34" charset="-122"/>
              </a:rPr>
              <a:t>0</a:t>
            </a:r>
            <a:r>
              <a:rPr lang="zh-CN" altLang="en-US" sz="2200" smtClean="0">
                <a:solidFill>
                  <a:srgbClr val="FF3300"/>
                </a:solidFill>
                <a:ea typeface="微软雅黑" pitchFamily="34" charset="-122"/>
              </a:rPr>
              <a:t>）</a:t>
            </a:r>
            <a:r>
              <a:rPr lang="en-US" altLang="zh-CN" sz="2200" smtClean="0">
                <a:solidFill>
                  <a:srgbClr val="FF3300"/>
                </a:solidFill>
                <a:ea typeface="微软雅黑" pitchFamily="34" charset="-122"/>
                <a:cs typeface="Arial" pitchFamily="34" charset="0"/>
              </a:rPr>
              <a:t>~ ST</a:t>
            </a:r>
            <a:r>
              <a:rPr lang="zh-CN" altLang="en-US" sz="2200" smtClean="0">
                <a:solidFill>
                  <a:srgbClr val="FF3300"/>
                </a:solidFill>
                <a:ea typeface="微软雅黑" pitchFamily="34" charset="-122"/>
                <a:cs typeface="Arial" pitchFamily="34" charset="0"/>
              </a:rPr>
              <a:t>（</a:t>
            </a:r>
            <a:r>
              <a:rPr lang="en-US" altLang="zh-CN" sz="2200" smtClean="0">
                <a:solidFill>
                  <a:srgbClr val="FF3300"/>
                </a:solidFill>
                <a:ea typeface="微软雅黑" pitchFamily="34" charset="-122"/>
                <a:cs typeface="Arial" pitchFamily="34" charset="0"/>
              </a:rPr>
              <a:t>7</a:t>
            </a:r>
            <a:r>
              <a:rPr lang="zh-CN" altLang="en-US" sz="2200" smtClean="0">
                <a:solidFill>
                  <a:srgbClr val="FF3300"/>
                </a:solidFill>
                <a:ea typeface="微软雅黑" pitchFamily="34" charset="-122"/>
                <a:cs typeface="Arial" pitchFamily="34" charset="0"/>
              </a:rPr>
              <a:t>）是</a:t>
            </a:r>
            <a:r>
              <a:rPr lang="en-US" altLang="zh-CN" sz="2200" smtClean="0">
                <a:solidFill>
                  <a:srgbClr val="FF3300"/>
                </a:solidFill>
                <a:ea typeface="微软雅黑" pitchFamily="34" charset="-122"/>
                <a:cs typeface="Arial" pitchFamily="34" charset="0"/>
              </a:rPr>
              <a:t>80</a:t>
            </a:r>
            <a:r>
              <a:rPr lang="zh-CN" altLang="en-US" sz="2200" smtClean="0">
                <a:solidFill>
                  <a:srgbClr val="FF3300"/>
                </a:solidFill>
                <a:ea typeface="微软雅黑" pitchFamily="34" charset="-122"/>
                <a:cs typeface="Arial" pitchFamily="34" charset="0"/>
              </a:rPr>
              <a:t>位，</a:t>
            </a:r>
            <a:r>
              <a:rPr lang="en-US" altLang="zh-CN" sz="2200" smtClean="0">
                <a:solidFill>
                  <a:srgbClr val="FF3300"/>
                </a:solidFill>
                <a:ea typeface="微软雅黑" pitchFamily="34" charset="-122"/>
                <a:cs typeface="Arial" pitchFamily="34" charset="0"/>
              </a:rPr>
              <a:t>MM0 ~MM7</a:t>
            </a:r>
            <a:r>
              <a:rPr lang="zh-CN" altLang="en-US" sz="2200" smtClean="0">
                <a:solidFill>
                  <a:srgbClr val="FF3300"/>
                </a:solidFill>
                <a:ea typeface="微软雅黑" pitchFamily="34" charset="-122"/>
                <a:cs typeface="Arial" pitchFamily="34" charset="0"/>
              </a:rPr>
              <a:t>使用其低</a:t>
            </a:r>
            <a:r>
              <a:rPr lang="en-US" altLang="zh-CN" sz="2200" smtClean="0">
                <a:solidFill>
                  <a:srgbClr val="FF3300"/>
                </a:solidFill>
                <a:ea typeface="微软雅黑" pitchFamily="34" charset="-122"/>
                <a:cs typeface="Arial" pitchFamily="34" charset="0"/>
              </a:rPr>
              <a:t>64</a:t>
            </a:r>
            <a:r>
              <a:rPr lang="zh-CN" altLang="en-US" sz="2200" smtClean="0">
                <a:solidFill>
                  <a:srgbClr val="FF3300"/>
                </a:solidFill>
                <a:ea typeface="微软雅黑" pitchFamily="34" charset="-122"/>
                <a:cs typeface="Arial" pitchFamily="34" charset="0"/>
              </a:rPr>
              <a:t>位</a:t>
            </a:r>
          </a:p>
        </p:txBody>
      </p:sp>
      <p:pic>
        <p:nvPicPr>
          <p:cNvPr id="769028" name="Picture 4"/>
          <p:cNvPicPr>
            <a:picLocks noChangeAspect="1" noChangeArrowheads="1"/>
          </p:cNvPicPr>
          <p:nvPr/>
        </p:nvPicPr>
        <p:blipFill>
          <a:blip r:embed="rId2"/>
          <a:srcRect/>
          <a:stretch>
            <a:fillRect/>
          </a:stretch>
        </p:blipFill>
        <p:spPr bwMode="auto">
          <a:xfrm>
            <a:off x="206375" y="863600"/>
            <a:ext cx="8596313" cy="4725988"/>
          </a:xfrm>
          <a:prstGeom prst="rect">
            <a:avLst/>
          </a:prstGeom>
          <a:noFill/>
        </p:spPr>
      </p:pic>
      <p:sp>
        <p:nvSpPr>
          <p:cNvPr id="769030" name="Rectangle 6"/>
          <p:cNvSpPr>
            <a:spLocks noChangeArrowheads="1"/>
          </p:cNvSpPr>
          <p:nvPr/>
        </p:nvSpPr>
        <p:spPr bwMode="auto">
          <a:xfrm>
            <a:off x="250825" y="954088"/>
            <a:ext cx="5086350" cy="4454525"/>
          </a:xfrm>
          <a:prstGeom prst="rect">
            <a:avLst/>
          </a:prstGeom>
          <a:solidFill>
            <a:srgbClr val="3366FF">
              <a:alpha val="25999"/>
            </a:srgbClr>
          </a:solidFill>
          <a:ln w="9525" algn="ctr">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1075" name="Rectangle 3"/>
          <p:cNvSpPr>
            <a:spLocks noGrp="1" noChangeArrowheads="1"/>
          </p:cNvSpPr>
          <p:nvPr>
            <p:ph type="body" idx="1"/>
          </p:nvPr>
        </p:nvSpPr>
        <p:spPr>
          <a:xfrm>
            <a:off x="206375" y="0"/>
            <a:ext cx="8280400" cy="6858000"/>
          </a:xfrm>
        </p:spPr>
        <p:txBody>
          <a:bodyPr/>
          <a:lstStyle/>
          <a:p>
            <a:pPr>
              <a:lnSpc>
                <a:spcPct val="95000"/>
              </a:lnSpc>
              <a:spcBef>
                <a:spcPct val="0"/>
              </a:spcBef>
              <a:buFontTx/>
              <a:buNone/>
            </a:pPr>
            <a:r>
              <a:rPr lang="en-US" altLang="zh-CN" sz="1700" smtClean="0">
                <a:latin typeface="微软雅黑" pitchFamily="34" charset="-122"/>
                <a:ea typeface="微软雅黑" pitchFamily="34" charset="-122"/>
              </a:rPr>
              <a:t>typedef struct{</a:t>
            </a:r>
          </a:p>
          <a:p>
            <a:pPr>
              <a:lnSpc>
                <a:spcPct val="95000"/>
              </a:lnSpc>
              <a:spcBef>
                <a:spcPct val="0"/>
              </a:spcBef>
              <a:buFontTx/>
              <a:buNone/>
            </a:pPr>
            <a:r>
              <a:rPr lang="en-US" altLang="zh-CN" sz="1700" smtClean="0">
                <a:latin typeface="微软雅黑" pitchFamily="34" charset="-122"/>
                <a:ea typeface="微软雅黑" pitchFamily="34" charset="-122"/>
              </a:rPr>
              <a:t>union{</a:t>
            </a:r>
          </a:p>
          <a:p>
            <a:pPr>
              <a:lnSpc>
                <a:spcPct val="95000"/>
              </a:lnSpc>
              <a:spcBef>
                <a:spcPct val="0"/>
              </a:spcBef>
              <a:buFontTx/>
              <a:buNone/>
            </a:pPr>
            <a:r>
              <a:rPr lang="en-US" altLang="zh-CN" sz="1700" smtClean="0">
                <a:latin typeface="微软雅黑" pitchFamily="34" charset="-122"/>
                <a:ea typeface="微软雅黑" pitchFamily="34" charset="-122"/>
              </a:rPr>
              <a:t>	 </a:t>
            </a:r>
            <a:r>
              <a:rPr lang="en-US" altLang="zh-CN" sz="1700" smtClean="0">
                <a:solidFill>
                  <a:srgbClr val="3333CC"/>
                </a:solidFill>
                <a:latin typeface="微软雅黑" pitchFamily="34" charset="-122"/>
                <a:ea typeface="微软雅黑" pitchFamily="34" charset="-122"/>
              </a:rPr>
              <a:t>struct {          uint32_t  eax;</a:t>
            </a:r>
          </a:p>
          <a:p>
            <a:pPr>
              <a:lnSpc>
                <a:spcPct val="95000"/>
              </a:lnSpc>
              <a:spcBef>
                <a:spcPct val="0"/>
              </a:spcBef>
              <a:buFontTx/>
              <a:buNone/>
            </a:pPr>
            <a:r>
              <a:rPr lang="en-US" altLang="zh-CN" sz="1700" smtClean="0">
                <a:solidFill>
                  <a:srgbClr val="3333CC"/>
                </a:solidFill>
                <a:latin typeface="微软雅黑" pitchFamily="34" charset="-122"/>
                <a:ea typeface="微软雅黑" pitchFamily="34" charset="-122"/>
              </a:rPr>
              <a:t>			uint32_t  ecx;</a:t>
            </a:r>
          </a:p>
          <a:p>
            <a:pPr>
              <a:lnSpc>
                <a:spcPct val="95000"/>
              </a:lnSpc>
              <a:spcBef>
                <a:spcPct val="0"/>
              </a:spcBef>
              <a:buFontTx/>
              <a:buNone/>
            </a:pPr>
            <a:r>
              <a:rPr lang="en-US" altLang="zh-CN" sz="1700" smtClean="0">
                <a:solidFill>
                  <a:srgbClr val="3333CC"/>
                </a:solidFill>
                <a:latin typeface="微软雅黑" pitchFamily="34" charset="-122"/>
                <a:ea typeface="微软雅黑" pitchFamily="34" charset="-122"/>
              </a:rPr>
              <a:t>			uint32_t  edx;</a:t>
            </a:r>
          </a:p>
          <a:p>
            <a:pPr>
              <a:lnSpc>
                <a:spcPct val="95000"/>
              </a:lnSpc>
              <a:spcBef>
                <a:spcPct val="0"/>
              </a:spcBef>
              <a:buFontTx/>
              <a:buNone/>
            </a:pPr>
            <a:r>
              <a:rPr lang="en-US" altLang="zh-CN" sz="1700" smtClean="0">
                <a:solidFill>
                  <a:srgbClr val="3333CC"/>
                </a:solidFill>
                <a:latin typeface="微软雅黑" pitchFamily="34" charset="-122"/>
                <a:ea typeface="微软雅黑" pitchFamily="34" charset="-122"/>
              </a:rPr>
              <a:t>			uint32_t  ebx;</a:t>
            </a:r>
          </a:p>
          <a:p>
            <a:pPr>
              <a:lnSpc>
                <a:spcPct val="95000"/>
              </a:lnSpc>
              <a:spcBef>
                <a:spcPct val="0"/>
              </a:spcBef>
              <a:buFontTx/>
              <a:buNone/>
            </a:pPr>
            <a:r>
              <a:rPr lang="en-US" altLang="zh-CN" sz="1700" smtClean="0">
                <a:solidFill>
                  <a:srgbClr val="3333CC"/>
                </a:solidFill>
                <a:latin typeface="微软雅黑" pitchFamily="34" charset="-122"/>
                <a:ea typeface="微软雅黑" pitchFamily="34" charset="-122"/>
              </a:rPr>
              <a:t>			uint32_t  esp;</a:t>
            </a:r>
          </a:p>
          <a:p>
            <a:pPr>
              <a:lnSpc>
                <a:spcPct val="95000"/>
              </a:lnSpc>
              <a:spcBef>
                <a:spcPct val="0"/>
              </a:spcBef>
              <a:buFontTx/>
              <a:buNone/>
            </a:pPr>
            <a:r>
              <a:rPr lang="en-US" altLang="zh-CN" sz="1700" smtClean="0">
                <a:solidFill>
                  <a:srgbClr val="3333CC"/>
                </a:solidFill>
                <a:latin typeface="微软雅黑" pitchFamily="34" charset="-122"/>
                <a:ea typeface="微软雅黑" pitchFamily="34" charset="-122"/>
              </a:rPr>
              <a:t>			uint32_t  ebp;</a:t>
            </a:r>
          </a:p>
          <a:p>
            <a:pPr>
              <a:lnSpc>
                <a:spcPct val="95000"/>
              </a:lnSpc>
              <a:spcBef>
                <a:spcPct val="0"/>
              </a:spcBef>
              <a:buFontTx/>
              <a:buNone/>
            </a:pPr>
            <a:r>
              <a:rPr lang="en-US" altLang="zh-CN" sz="1700" smtClean="0">
                <a:solidFill>
                  <a:srgbClr val="3333CC"/>
                </a:solidFill>
                <a:latin typeface="微软雅黑" pitchFamily="34" charset="-122"/>
                <a:ea typeface="微软雅黑" pitchFamily="34" charset="-122"/>
              </a:rPr>
              <a:t>			uint32_t  esi;</a:t>
            </a:r>
          </a:p>
          <a:p>
            <a:pPr>
              <a:lnSpc>
                <a:spcPct val="95000"/>
              </a:lnSpc>
              <a:spcBef>
                <a:spcPct val="0"/>
              </a:spcBef>
              <a:buFontTx/>
              <a:buNone/>
            </a:pPr>
            <a:r>
              <a:rPr lang="en-US" altLang="zh-CN" sz="1700" smtClean="0">
                <a:solidFill>
                  <a:srgbClr val="3333CC"/>
                </a:solidFill>
                <a:latin typeface="微软雅黑" pitchFamily="34" charset="-122"/>
                <a:ea typeface="微软雅黑" pitchFamily="34" charset="-122"/>
              </a:rPr>
              <a:t>			uint32_t  edi;};</a:t>
            </a:r>
          </a:p>
          <a:p>
            <a:pPr>
              <a:lnSpc>
                <a:spcPct val="95000"/>
              </a:lnSpc>
              <a:spcBef>
                <a:spcPct val="0"/>
              </a:spcBef>
              <a:buFontTx/>
              <a:buNone/>
            </a:pPr>
            <a:r>
              <a:rPr lang="en-US" altLang="zh-CN" sz="1700" smtClean="0">
                <a:latin typeface="微软雅黑" pitchFamily="34" charset="-122"/>
                <a:ea typeface="微软雅黑" pitchFamily="34" charset="-122"/>
              </a:rPr>
              <a:t>	 union{</a:t>
            </a:r>
          </a:p>
          <a:p>
            <a:pPr>
              <a:lnSpc>
                <a:spcPct val="95000"/>
              </a:lnSpc>
              <a:spcBef>
                <a:spcPct val="0"/>
              </a:spcBef>
              <a:buFontTx/>
              <a:buNone/>
            </a:pPr>
            <a:r>
              <a:rPr lang="en-US" altLang="zh-CN" sz="1700" smtClean="0">
                <a:latin typeface="微软雅黑" pitchFamily="34" charset="-122"/>
                <a:ea typeface="微软雅黑" pitchFamily="34" charset="-122"/>
              </a:rPr>
              <a:t>			uint32_t  _32;</a:t>
            </a:r>
          </a:p>
          <a:p>
            <a:pPr>
              <a:lnSpc>
                <a:spcPct val="95000"/>
              </a:lnSpc>
              <a:spcBef>
                <a:spcPct val="0"/>
              </a:spcBef>
              <a:buFontTx/>
              <a:buNone/>
            </a:pPr>
            <a:r>
              <a:rPr lang="en-US" altLang="zh-CN" sz="1700" smtClean="0">
                <a:latin typeface="微软雅黑" pitchFamily="34" charset="-122"/>
                <a:ea typeface="微软雅黑" pitchFamily="34" charset="-122"/>
              </a:rPr>
              <a:t>			uint16_t  _16;</a:t>
            </a:r>
          </a:p>
          <a:p>
            <a:pPr>
              <a:lnSpc>
                <a:spcPct val="95000"/>
              </a:lnSpc>
              <a:spcBef>
                <a:spcPct val="0"/>
              </a:spcBef>
              <a:buFontTx/>
              <a:buNone/>
            </a:pPr>
            <a:r>
              <a:rPr lang="en-US" altLang="zh-CN" sz="1700" smtClean="0">
                <a:latin typeface="微软雅黑" pitchFamily="34" charset="-122"/>
                <a:ea typeface="微软雅黑" pitchFamily="34" charset="-122"/>
              </a:rPr>
              <a:t>			uint8_t  _8[2];</a:t>
            </a:r>
          </a:p>
          <a:p>
            <a:pPr>
              <a:lnSpc>
                <a:spcPct val="95000"/>
              </a:lnSpc>
              <a:spcBef>
                <a:spcPct val="0"/>
              </a:spcBef>
              <a:buFontTx/>
              <a:buNone/>
            </a:pPr>
            <a:r>
              <a:rPr lang="en-US" altLang="zh-CN" sz="1700" smtClean="0">
                <a:latin typeface="微软雅黑" pitchFamily="34" charset="-122"/>
                <a:ea typeface="微软雅黑" pitchFamily="34" charset="-122"/>
              </a:rPr>
              <a:t>		 } gpr[8];</a:t>
            </a:r>
          </a:p>
          <a:p>
            <a:pPr>
              <a:lnSpc>
                <a:spcPct val="95000"/>
              </a:lnSpc>
              <a:spcBef>
                <a:spcPct val="0"/>
              </a:spcBef>
              <a:buFontTx/>
              <a:buNone/>
            </a:pPr>
            <a:r>
              <a:rPr lang="en-US" altLang="zh-CN" sz="1700" smtClean="0">
                <a:latin typeface="微软雅黑" pitchFamily="34" charset="-122"/>
                <a:ea typeface="微软雅黑" pitchFamily="34" charset="-122"/>
              </a:rPr>
              <a:t>	};</a:t>
            </a:r>
          </a:p>
          <a:p>
            <a:pPr>
              <a:lnSpc>
                <a:spcPct val="95000"/>
              </a:lnSpc>
              <a:spcBef>
                <a:spcPct val="0"/>
              </a:spcBef>
              <a:buFontTx/>
              <a:buNone/>
            </a:pPr>
            <a:r>
              <a:rPr lang="en-US" altLang="zh-CN" sz="1700" smtClean="0">
                <a:solidFill>
                  <a:srgbClr val="FF3300"/>
                </a:solidFill>
                <a:latin typeface="微软雅黑" pitchFamily="34" charset="-122"/>
                <a:ea typeface="微软雅黑" pitchFamily="34" charset="-122"/>
              </a:rPr>
              <a:t>swaddr_t  eip;</a:t>
            </a:r>
          </a:p>
          <a:p>
            <a:pPr>
              <a:lnSpc>
                <a:spcPct val="95000"/>
              </a:lnSpc>
              <a:spcBef>
                <a:spcPct val="0"/>
              </a:spcBef>
              <a:buFontTx/>
              <a:buNone/>
            </a:pPr>
            <a:r>
              <a:rPr lang="en-US" altLang="zh-CN" sz="1700" smtClean="0">
                <a:latin typeface="微软雅黑" pitchFamily="34" charset="-122"/>
                <a:ea typeface="微软雅黑" pitchFamily="34" charset="-122"/>
              </a:rPr>
              <a:t>} CPU_state;</a:t>
            </a:r>
          </a:p>
          <a:p>
            <a:pPr>
              <a:lnSpc>
                <a:spcPct val="95000"/>
              </a:lnSpc>
              <a:spcBef>
                <a:spcPct val="0"/>
              </a:spcBef>
              <a:buFontTx/>
              <a:buNone/>
            </a:pPr>
            <a:endParaRPr lang="en-US" altLang="zh-CN" sz="1700" smtClean="0">
              <a:latin typeface="微软雅黑" pitchFamily="34" charset="-122"/>
              <a:ea typeface="微软雅黑" pitchFamily="34" charset="-122"/>
            </a:endParaRPr>
          </a:p>
          <a:p>
            <a:pPr>
              <a:lnSpc>
                <a:spcPct val="95000"/>
              </a:lnSpc>
              <a:spcBef>
                <a:spcPct val="0"/>
              </a:spcBef>
              <a:buFontTx/>
              <a:buNone/>
            </a:pPr>
            <a:r>
              <a:rPr lang="en-US" altLang="zh-CN" sz="1700" smtClean="0">
                <a:latin typeface="微软雅黑" pitchFamily="34" charset="-122"/>
                <a:ea typeface="微软雅黑" pitchFamily="34" charset="-122"/>
              </a:rPr>
              <a:t>extern CPU_state cpu;</a:t>
            </a:r>
          </a:p>
          <a:p>
            <a:pPr>
              <a:lnSpc>
                <a:spcPct val="95000"/>
              </a:lnSpc>
              <a:spcBef>
                <a:spcPct val="0"/>
              </a:spcBef>
              <a:buFontTx/>
              <a:buNone/>
            </a:pPr>
            <a:r>
              <a:rPr lang="en-US" altLang="zh-CN" sz="1700" smtClean="0">
                <a:latin typeface="微软雅黑" pitchFamily="34" charset="-122"/>
                <a:ea typeface="微软雅黑" pitchFamily="34" charset="-122"/>
              </a:rPr>
              <a:t>enum { R_EAX, R_ECX, R_EDX, R_EBX, R_ESP, R_EBP, R_ESI, R_EDI };</a:t>
            </a:r>
          </a:p>
          <a:p>
            <a:pPr>
              <a:lnSpc>
                <a:spcPct val="95000"/>
              </a:lnSpc>
              <a:spcBef>
                <a:spcPct val="0"/>
              </a:spcBef>
              <a:buFontTx/>
              <a:buNone/>
            </a:pPr>
            <a:r>
              <a:rPr lang="en-US" altLang="zh-CN" sz="1700" smtClean="0">
                <a:latin typeface="微软雅黑" pitchFamily="34" charset="-122"/>
                <a:ea typeface="微软雅黑" pitchFamily="34" charset="-122"/>
              </a:rPr>
              <a:t>enum { R_AX, R_CX, R_DX, R_BX, R_SP, R_BP, R_SI, R_DI };</a:t>
            </a:r>
          </a:p>
          <a:p>
            <a:pPr>
              <a:lnSpc>
                <a:spcPct val="95000"/>
              </a:lnSpc>
              <a:spcBef>
                <a:spcPct val="0"/>
              </a:spcBef>
              <a:buFontTx/>
              <a:buNone/>
            </a:pPr>
            <a:r>
              <a:rPr lang="en-US" altLang="zh-CN" sz="1700" smtClean="0">
                <a:latin typeface="微软雅黑" pitchFamily="34" charset="-122"/>
                <a:ea typeface="微软雅黑" pitchFamily="34" charset="-122"/>
              </a:rPr>
              <a:t>enum { R_AL, R_CL, R_DL, R_BL, R_AH, R_CH, R_DH, R_BH };</a:t>
            </a:r>
          </a:p>
          <a:p>
            <a:pPr>
              <a:lnSpc>
                <a:spcPct val="95000"/>
              </a:lnSpc>
              <a:spcBef>
                <a:spcPct val="0"/>
              </a:spcBef>
              <a:buFontTx/>
              <a:buNone/>
            </a:pPr>
            <a:endParaRPr lang="en-US" altLang="zh-CN" sz="1700" smtClean="0">
              <a:latin typeface="微软雅黑" pitchFamily="34" charset="-122"/>
              <a:ea typeface="微软雅黑" pitchFamily="34" charset="-122"/>
            </a:endParaRPr>
          </a:p>
          <a:p>
            <a:pPr>
              <a:lnSpc>
                <a:spcPct val="95000"/>
              </a:lnSpc>
              <a:spcBef>
                <a:spcPct val="0"/>
              </a:spcBef>
              <a:buFontTx/>
              <a:buNone/>
            </a:pPr>
            <a:r>
              <a:rPr lang="en-US" altLang="zh-CN" sz="1700" smtClean="0">
                <a:latin typeface="微软雅黑" pitchFamily="34" charset="-122"/>
                <a:ea typeface="微软雅黑" pitchFamily="34" charset="-122"/>
              </a:rPr>
              <a:t>#define reg_l(index)   (cpu.gpr[index]._32)</a:t>
            </a:r>
          </a:p>
          <a:p>
            <a:pPr>
              <a:lnSpc>
                <a:spcPct val="95000"/>
              </a:lnSpc>
              <a:spcBef>
                <a:spcPct val="0"/>
              </a:spcBef>
              <a:buFontTx/>
              <a:buNone/>
            </a:pPr>
            <a:r>
              <a:rPr lang="en-US" altLang="zh-CN" sz="1700" smtClean="0">
                <a:latin typeface="微软雅黑" pitchFamily="34" charset="-122"/>
                <a:ea typeface="微软雅黑" pitchFamily="34" charset="-122"/>
              </a:rPr>
              <a:t>#define reg_w(index)  (cpu.gpr[index]._16)</a:t>
            </a:r>
          </a:p>
          <a:p>
            <a:pPr>
              <a:lnSpc>
                <a:spcPct val="95000"/>
              </a:lnSpc>
              <a:spcBef>
                <a:spcPct val="0"/>
              </a:spcBef>
              <a:buFontTx/>
              <a:buNone/>
            </a:pPr>
            <a:r>
              <a:rPr lang="en-US" altLang="zh-CN" sz="1700" smtClean="0">
                <a:latin typeface="微软雅黑" pitchFamily="34" charset="-122"/>
                <a:ea typeface="微软雅黑" pitchFamily="34" charset="-122"/>
              </a:rPr>
              <a:t>#define reg_b(index)  (cpu.gpr[index &amp; 0x3]._8[index &gt;&gt; 2])</a:t>
            </a:r>
            <a:endParaRPr lang="zh-CN" altLang="en-US" sz="1700" smtClean="0">
              <a:latin typeface="微软雅黑" pitchFamily="34" charset="-122"/>
              <a:ea typeface="微软雅黑" pitchFamily="34" charset="-122"/>
            </a:endParaRPr>
          </a:p>
        </p:txBody>
      </p:sp>
      <p:sp>
        <p:nvSpPr>
          <p:cNvPr id="771076" name="Rectangle 4"/>
          <p:cNvSpPr>
            <a:spLocks noGrp="1" noChangeArrowheads="1"/>
          </p:cNvSpPr>
          <p:nvPr>
            <p:ph type="title"/>
          </p:nvPr>
        </p:nvSpPr>
        <p:spPr>
          <a:xfrm>
            <a:off x="4302125" y="593725"/>
            <a:ext cx="4340225" cy="561975"/>
          </a:xfrm>
          <a:noFill/>
          <a:ln/>
        </p:spPr>
        <p:txBody>
          <a:bodyPr/>
          <a:lstStyle/>
          <a:p>
            <a:r>
              <a:rPr lang="en-US" altLang="zh-CN" sz="3600" smtClean="0"/>
              <a:t>PA</a:t>
            </a:r>
            <a:r>
              <a:rPr lang="zh-CN" altLang="en-US" sz="3600" smtClean="0"/>
              <a:t>中模拟的</a:t>
            </a:r>
            <a:br>
              <a:rPr lang="zh-CN" altLang="en-US" sz="3600" smtClean="0"/>
            </a:br>
            <a:r>
              <a:rPr lang="en-US" altLang="zh-CN" sz="3600" smtClean="0"/>
              <a:t>IA-32</a:t>
            </a:r>
            <a:r>
              <a:rPr lang="zh-CN" altLang="en-US" sz="3600" smtClean="0"/>
              <a:t>的寄存器组织</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ChangeArrowheads="1"/>
          </p:cNvSpPr>
          <p:nvPr>
            <p:ph type="title"/>
          </p:nvPr>
        </p:nvSpPr>
        <p:spPr>
          <a:xfrm>
            <a:off x="457200" y="142875"/>
            <a:ext cx="8229600" cy="561975"/>
          </a:xfrm>
        </p:spPr>
        <p:txBody>
          <a:bodyPr/>
          <a:lstStyle/>
          <a:p>
            <a:r>
              <a:rPr lang="en-US" altLang="zh-CN" sz="3600" smtClean="0"/>
              <a:t>IA-32</a:t>
            </a:r>
            <a:r>
              <a:rPr lang="zh-CN" altLang="en-US" sz="3600" smtClean="0"/>
              <a:t>的标志寄存器</a:t>
            </a:r>
          </a:p>
        </p:txBody>
      </p:sp>
      <p:sp>
        <p:nvSpPr>
          <p:cNvPr id="768003" name="Rectangle 3"/>
          <p:cNvSpPr>
            <a:spLocks noGrp="1" noChangeArrowheads="1"/>
          </p:cNvSpPr>
          <p:nvPr>
            <p:ph type="body" idx="1"/>
          </p:nvPr>
        </p:nvSpPr>
        <p:spPr>
          <a:xfrm>
            <a:off x="161925" y="2520950"/>
            <a:ext cx="8686800" cy="4329113"/>
          </a:xfrm>
        </p:spPr>
        <p:txBody>
          <a:bodyPr/>
          <a:lstStyle/>
          <a:p>
            <a:pPr>
              <a:lnSpc>
                <a:spcPct val="105000"/>
              </a:lnSpc>
              <a:spcBef>
                <a:spcPct val="40000"/>
              </a:spcBef>
            </a:pPr>
            <a:r>
              <a:rPr lang="en-US" altLang="zh-CN" sz="2200" smtClean="0">
                <a:latin typeface="微软雅黑" pitchFamily="34" charset="-122"/>
                <a:ea typeface="微软雅黑" pitchFamily="34" charset="-122"/>
              </a:rPr>
              <a:t>6</a:t>
            </a:r>
            <a:r>
              <a:rPr lang="zh-CN" altLang="en-US" sz="2200" smtClean="0">
                <a:latin typeface="微软雅黑" pitchFamily="34" charset="-122"/>
                <a:ea typeface="微软雅黑" pitchFamily="34" charset="-122"/>
              </a:rPr>
              <a:t>个条件标志</a:t>
            </a:r>
          </a:p>
          <a:p>
            <a:pPr lvl="1">
              <a:lnSpc>
                <a:spcPct val="105000"/>
              </a:lnSpc>
              <a:spcBef>
                <a:spcPct val="40000"/>
              </a:spcBef>
            </a:pPr>
            <a:r>
              <a:rPr lang="en-US" altLang="zh-CN" smtClean="0">
                <a:solidFill>
                  <a:srgbClr val="FF3300"/>
                </a:solidFill>
                <a:latin typeface="微软雅黑" pitchFamily="34" charset="-122"/>
                <a:ea typeface="微软雅黑" pitchFamily="34" charset="-122"/>
              </a:rPr>
              <a:t>OF</a:t>
            </a:r>
            <a:r>
              <a:rPr lang="zh-CN" altLang="en-US" smtClean="0">
                <a:solidFill>
                  <a:srgbClr val="FF3300"/>
                </a:solidFill>
                <a:latin typeface="微软雅黑" pitchFamily="34" charset="-122"/>
                <a:ea typeface="微软雅黑" pitchFamily="34" charset="-122"/>
              </a:rPr>
              <a:t>、</a:t>
            </a:r>
            <a:r>
              <a:rPr lang="en-US" altLang="zh-CN" smtClean="0">
                <a:solidFill>
                  <a:srgbClr val="FF3300"/>
                </a:solidFill>
                <a:latin typeface="微软雅黑" pitchFamily="34" charset="-122"/>
                <a:ea typeface="微软雅黑" pitchFamily="34" charset="-122"/>
              </a:rPr>
              <a:t>SF</a:t>
            </a:r>
            <a:r>
              <a:rPr lang="zh-CN" altLang="en-US" smtClean="0">
                <a:solidFill>
                  <a:srgbClr val="FF3300"/>
                </a:solidFill>
                <a:latin typeface="微软雅黑" pitchFamily="34" charset="-122"/>
                <a:ea typeface="微软雅黑" pitchFamily="34" charset="-122"/>
              </a:rPr>
              <a:t>、</a:t>
            </a:r>
            <a:r>
              <a:rPr lang="en-US" altLang="zh-CN" smtClean="0">
                <a:solidFill>
                  <a:srgbClr val="FF3300"/>
                </a:solidFill>
                <a:latin typeface="微软雅黑" pitchFamily="34" charset="-122"/>
                <a:ea typeface="微软雅黑" pitchFamily="34" charset="-122"/>
              </a:rPr>
              <a:t>ZF</a:t>
            </a:r>
            <a:r>
              <a:rPr lang="zh-CN" altLang="en-US" smtClean="0">
                <a:solidFill>
                  <a:srgbClr val="FF3300"/>
                </a:solidFill>
                <a:latin typeface="微软雅黑" pitchFamily="34" charset="-122"/>
                <a:ea typeface="微软雅黑" pitchFamily="34" charset="-122"/>
              </a:rPr>
              <a:t>、</a:t>
            </a:r>
            <a:r>
              <a:rPr lang="en-US" altLang="zh-CN" smtClean="0">
                <a:solidFill>
                  <a:srgbClr val="FF3300"/>
                </a:solidFill>
                <a:latin typeface="微软雅黑" pitchFamily="34" charset="-122"/>
                <a:ea typeface="微软雅黑" pitchFamily="34" charset="-122"/>
              </a:rPr>
              <a:t>CF</a:t>
            </a:r>
            <a:r>
              <a:rPr lang="zh-CN" altLang="en-US" smtClean="0">
                <a:latin typeface="微软雅黑" pitchFamily="34" charset="-122"/>
                <a:ea typeface="微软雅黑" pitchFamily="34" charset="-122"/>
              </a:rPr>
              <a:t>各是什么标志（条件码）？</a:t>
            </a:r>
          </a:p>
          <a:p>
            <a:pPr lvl="1">
              <a:lnSpc>
                <a:spcPct val="105000"/>
              </a:lnSpc>
              <a:spcBef>
                <a:spcPct val="40000"/>
              </a:spcBef>
            </a:pPr>
            <a:r>
              <a:rPr lang="en-US" altLang="zh-CN" smtClean="0">
                <a:latin typeface="微软雅黑" pitchFamily="34" charset="-122"/>
                <a:ea typeface="微软雅黑" pitchFamily="34" charset="-122"/>
              </a:rPr>
              <a:t>AF</a:t>
            </a:r>
            <a:r>
              <a:rPr lang="zh-CN" altLang="en-US" smtClean="0">
                <a:latin typeface="微软雅黑" pitchFamily="34" charset="-122"/>
                <a:ea typeface="微软雅黑" pitchFamily="34" charset="-122"/>
              </a:rPr>
              <a:t>：辅助进位标志（</a:t>
            </a:r>
            <a:r>
              <a:rPr lang="en-US" altLang="zh-CN" smtClean="0">
                <a:latin typeface="微软雅黑" pitchFamily="34" charset="-122"/>
                <a:ea typeface="微软雅黑" pitchFamily="34" charset="-122"/>
              </a:rPr>
              <a:t>BCD</a:t>
            </a:r>
            <a:r>
              <a:rPr lang="zh-CN" altLang="en-US" smtClean="0">
                <a:latin typeface="微软雅黑" pitchFamily="34" charset="-122"/>
                <a:ea typeface="微软雅黑" pitchFamily="34" charset="-122"/>
              </a:rPr>
              <a:t>码运算时才有意义）</a:t>
            </a:r>
          </a:p>
          <a:p>
            <a:pPr lvl="1">
              <a:lnSpc>
                <a:spcPct val="105000"/>
              </a:lnSpc>
              <a:spcBef>
                <a:spcPct val="40000"/>
              </a:spcBef>
            </a:pPr>
            <a:r>
              <a:rPr lang="en-US" altLang="zh-CN" smtClean="0">
                <a:latin typeface="微软雅黑" pitchFamily="34" charset="-122"/>
                <a:ea typeface="微软雅黑" pitchFamily="34" charset="-122"/>
              </a:rPr>
              <a:t>PF</a:t>
            </a:r>
            <a:r>
              <a:rPr lang="zh-CN" altLang="en-US" smtClean="0">
                <a:latin typeface="微软雅黑" pitchFamily="34" charset="-122"/>
                <a:ea typeface="微软雅黑" pitchFamily="34" charset="-122"/>
              </a:rPr>
              <a:t>：奇偶标志</a:t>
            </a:r>
            <a:endParaRPr lang="en-US" altLang="zh-CN" smtClean="0">
              <a:latin typeface="微软雅黑" pitchFamily="34" charset="-122"/>
              <a:ea typeface="微软雅黑" pitchFamily="34" charset="-122"/>
            </a:endParaRPr>
          </a:p>
          <a:p>
            <a:pPr>
              <a:lnSpc>
                <a:spcPct val="105000"/>
              </a:lnSpc>
              <a:spcBef>
                <a:spcPct val="40000"/>
              </a:spcBef>
            </a:pPr>
            <a:r>
              <a:rPr lang="en-US" altLang="zh-CN" sz="2200" smtClean="0">
                <a:latin typeface="微软雅黑" pitchFamily="34" charset="-122"/>
                <a:ea typeface="微软雅黑" pitchFamily="34" charset="-122"/>
              </a:rPr>
              <a:t>3</a:t>
            </a:r>
            <a:r>
              <a:rPr lang="zh-CN" altLang="en-US" sz="2200" smtClean="0">
                <a:latin typeface="微软雅黑" pitchFamily="34" charset="-122"/>
                <a:ea typeface="微软雅黑" pitchFamily="34" charset="-122"/>
              </a:rPr>
              <a:t>个控制标志</a:t>
            </a:r>
          </a:p>
          <a:p>
            <a:pPr lvl="1">
              <a:lnSpc>
                <a:spcPct val="105000"/>
              </a:lnSpc>
              <a:spcBef>
                <a:spcPct val="40000"/>
              </a:spcBef>
            </a:pPr>
            <a:r>
              <a:rPr lang="en-US" altLang="zh-CN" smtClean="0">
                <a:latin typeface="微软雅黑" pitchFamily="34" charset="-122"/>
                <a:ea typeface="微软雅黑" pitchFamily="34" charset="-122"/>
              </a:rPr>
              <a:t>DF</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Direction Flag</a:t>
            </a:r>
            <a:r>
              <a:rPr lang="zh-CN" altLang="en-US" smtClean="0">
                <a:latin typeface="微软雅黑" pitchFamily="34" charset="-122"/>
                <a:ea typeface="微软雅黑" pitchFamily="34" charset="-122"/>
              </a:rPr>
              <a:t>）：方向标志（自动变址方向是增还是减）</a:t>
            </a:r>
          </a:p>
          <a:p>
            <a:pPr lvl="1">
              <a:lnSpc>
                <a:spcPct val="105000"/>
              </a:lnSpc>
              <a:spcBef>
                <a:spcPct val="40000"/>
              </a:spcBef>
            </a:pPr>
            <a:r>
              <a:rPr lang="en-US" altLang="zh-CN" smtClean="0">
                <a:latin typeface="微软雅黑" pitchFamily="34" charset="-122"/>
                <a:ea typeface="微软雅黑" pitchFamily="34" charset="-122"/>
              </a:rPr>
              <a:t>IF</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Interrupt Flag</a:t>
            </a:r>
            <a:r>
              <a:rPr lang="zh-CN" altLang="en-US" smtClean="0">
                <a:latin typeface="微软雅黑" pitchFamily="34" charset="-122"/>
                <a:ea typeface="微软雅黑" pitchFamily="34" charset="-122"/>
              </a:rPr>
              <a:t>）：中断允许标志 （仅对外部可屏蔽中断有用）</a:t>
            </a:r>
          </a:p>
          <a:p>
            <a:pPr lvl="1">
              <a:lnSpc>
                <a:spcPct val="105000"/>
              </a:lnSpc>
              <a:spcBef>
                <a:spcPct val="40000"/>
              </a:spcBef>
            </a:pPr>
            <a:r>
              <a:rPr lang="en-US" altLang="zh-CN" smtClean="0">
                <a:latin typeface="微软雅黑" pitchFamily="34" charset="-122"/>
                <a:ea typeface="微软雅黑" pitchFamily="34" charset="-122"/>
              </a:rPr>
              <a:t>TF</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Trap Flag</a:t>
            </a:r>
            <a:r>
              <a:rPr lang="zh-CN" altLang="en-US" smtClean="0">
                <a:latin typeface="微软雅黑" pitchFamily="34" charset="-122"/>
                <a:ea typeface="微软雅黑" pitchFamily="34" charset="-122"/>
              </a:rPr>
              <a:t>）：陷阱标志（是否是单步跟踪状态）</a:t>
            </a:r>
          </a:p>
          <a:p>
            <a:pPr>
              <a:lnSpc>
                <a:spcPct val="105000"/>
              </a:lnSpc>
              <a:spcBef>
                <a:spcPct val="40000"/>
              </a:spcBef>
            </a:pPr>
            <a:r>
              <a:rPr lang="en-US" altLang="zh-CN" smtClean="0">
                <a:latin typeface="微软雅黑" pitchFamily="34" charset="-122"/>
                <a:ea typeface="微软雅黑" pitchFamily="34" charset="-122"/>
              </a:rPr>
              <a:t>……</a:t>
            </a:r>
          </a:p>
        </p:txBody>
      </p:sp>
      <p:pic>
        <p:nvPicPr>
          <p:cNvPr id="768004" name="Picture 4"/>
          <p:cNvPicPr>
            <a:picLocks noChangeAspect="1" noChangeArrowheads="1"/>
          </p:cNvPicPr>
          <p:nvPr/>
        </p:nvPicPr>
        <p:blipFill>
          <a:blip r:embed="rId2"/>
          <a:srcRect/>
          <a:stretch>
            <a:fillRect/>
          </a:stretch>
        </p:blipFill>
        <p:spPr bwMode="auto">
          <a:xfrm>
            <a:off x="0" y="863600"/>
            <a:ext cx="9144000" cy="1349375"/>
          </a:xfrm>
          <a:prstGeom prst="rect">
            <a:avLst/>
          </a:prstGeom>
          <a:noFill/>
        </p:spPr>
      </p:pic>
      <p:grpSp>
        <p:nvGrpSpPr>
          <p:cNvPr id="768005" name="Group 5"/>
          <p:cNvGrpSpPr>
            <a:grpSpLocks/>
          </p:cNvGrpSpPr>
          <p:nvPr/>
        </p:nvGrpSpPr>
        <p:grpSpPr bwMode="auto">
          <a:xfrm>
            <a:off x="5400675" y="2168525"/>
            <a:ext cx="3671888" cy="274638"/>
            <a:chOff x="3419" y="1363"/>
            <a:chExt cx="2313" cy="173"/>
          </a:xfrm>
        </p:grpSpPr>
        <p:sp>
          <p:nvSpPr>
            <p:cNvPr id="768006" name="Line 6"/>
            <p:cNvSpPr>
              <a:spLocks noChangeShapeType="1"/>
            </p:cNvSpPr>
            <p:nvPr/>
          </p:nvSpPr>
          <p:spPr bwMode="auto">
            <a:xfrm flipH="1">
              <a:off x="3419" y="1423"/>
              <a:ext cx="2313" cy="0"/>
            </a:xfrm>
            <a:prstGeom prst="line">
              <a:avLst/>
            </a:prstGeom>
            <a:noFill/>
            <a:ln w="9525">
              <a:solidFill>
                <a:schemeClr val="tx1"/>
              </a:solidFill>
              <a:round/>
              <a:headEnd type="triangle" w="med" len="med"/>
              <a:tailEnd type="triangle" w="med" len="med"/>
            </a:ln>
            <a:effectLst/>
          </p:spPr>
          <p:txBody>
            <a:bodyPr/>
            <a:lstStyle/>
            <a:p>
              <a:endParaRPr lang="zh-CN" altLang="en-US"/>
            </a:p>
          </p:txBody>
        </p:sp>
        <p:sp>
          <p:nvSpPr>
            <p:cNvPr id="768007" name="Text Box 7"/>
            <p:cNvSpPr txBox="1">
              <a:spLocks noChangeArrowheads="1"/>
            </p:cNvSpPr>
            <p:nvPr/>
          </p:nvSpPr>
          <p:spPr bwMode="auto">
            <a:xfrm>
              <a:off x="4496" y="1363"/>
              <a:ext cx="341" cy="173"/>
            </a:xfrm>
            <a:prstGeom prst="rect">
              <a:avLst/>
            </a:prstGeom>
            <a:solidFill>
              <a:schemeClr val="bg1"/>
            </a:solidFill>
            <a:ln w="9525">
              <a:noFill/>
              <a:miter lim="800000"/>
              <a:headEnd/>
              <a:tailEnd/>
            </a:ln>
            <a:effectLst/>
          </p:spPr>
          <p:txBody>
            <a:bodyPr lIns="0" tIns="0" rIns="0" bIns="0">
              <a:spAutoFit/>
            </a:bodyPr>
            <a:lstStyle/>
            <a:p>
              <a:pPr eaLnBrk="1" hangingPunct="1">
                <a:spcBef>
                  <a:spcPct val="50000"/>
                </a:spcBef>
              </a:pPr>
              <a:r>
                <a:rPr lang="en-US" altLang="zh-CN">
                  <a:latin typeface="Arial" pitchFamily="34" charset="0"/>
                  <a:ea typeface="宋体" pitchFamily="2" charset="-122"/>
                </a:rPr>
                <a:t>8086</a:t>
              </a:r>
            </a:p>
          </p:txBody>
        </p:sp>
      </p:grpSp>
      <p:grpSp>
        <p:nvGrpSpPr>
          <p:cNvPr id="768008" name="Group 8"/>
          <p:cNvGrpSpPr>
            <a:grpSpLocks/>
          </p:cNvGrpSpPr>
          <p:nvPr/>
        </p:nvGrpSpPr>
        <p:grpSpPr bwMode="auto">
          <a:xfrm>
            <a:off x="1665288" y="2349500"/>
            <a:ext cx="7407275" cy="274638"/>
            <a:chOff x="3419" y="1363"/>
            <a:chExt cx="2313" cy="211"/>
          </a:xfrm>
        </p:grpSpPr>
        <p:sp>
          <p:nvSpPr>
            <p:cNvPr id="768009" name="Line 9"/>
            <p:cNvSpPr>
              <a:spLocks noChangeShapeType="1"/>
            </p:cNvSpPr>
            <p:nvPr/>
          </p:nvSpPr>
          <p:spPr bwMode="auto">
            <a:xfrm flipH="1">
              <a:off x="3419" y="1423"/>
              <a:ext cx="2313" cy="0"/>
            </a:xfrm>
            <a:prstGeom prst="line">
              <a:avLst/>
            </a:prstGeom>
            <a:noFill/>
            <a:ln w="9525">
              <a:solidFill>
                <a:schemeClr val="tx1"/>
              </a:solidFill>
              <a:round/>
              <a:headEnd type="triangle" w="med" len="med"/>
              <a:tailEnd type="triangle" w="med" len="med"/>
            </a:ln>
            <a:effectLst/>
          </p:spPr>
          <p:txBody>
            <a:bodyPr/>
            <a:lstStyle/>
            <a:p>
              <a:endParaRPr lang="zh-CN" altLang="en-US"/>
            </a:p>
          </p:txBody>
        </p:sp>
        <p:sp>
          <p:nvSpPr>
            <p:cNvPr id="768010" name="Text Box 10"/>
            <p:cNvSpPr txBox="1">
              <a:spLocks noChangeArrowheads="1"/>
            </p:cNvSpPr>
            <p:nvPr/>
          </p:nvSpPr>
          <p:spPr bwMode="auto">
            <a:xfrm>
              <a:off x="4496" y="1363"/>
              <a:ext cx="341" cy="211"/>
            </a:xfrm>
            <a:prstGeom prst="rect">
              <a:avLst/>
            </a:prstGeom>
            <a:solidFill>
              <a:schemeClr val="bg1"/>
            </a:solidFill>
            <a:ln w="9525">
              <a:noFill/>
              <a:miter lim="800000"/>
              <a:headEnd/>
              <a:tailEnd/>
            </a:ln>
            <a:effectLst/>
          </p:spPr>
          <p:txBody>
            <a:bodyPr lIns="0" tIns="0" rIns="0" bIns="0">
              <a:spAutoFit/>
            </a:bodyPr>
            <a:lstStyle/>
            <a:p>
              <a:pPr eaLnBrk="1" hangingPunct="1">
                <a:spcBef>
                  <a:spcPct val="50000"/>
                </a:spcBef>
              </a:pPr>
              <a:r>
                <a:rPr lang="en-US" altLang="zh-CN">
                  <a:latin typeface="Arial" pitchFamily="34" charset="0"/>
                  <a:ea typeface="宋体" pitchFamily="2" charset="-122"/>
                </a:rPr>
                <a:t>80286/386</a:t>
              </a: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ChangeArrowheads="1"/>
          </p:cNvSpPr>
          <p:nvPr>
            <p:ph type="title"/>
          </p:nvPr>
        </p:nvSpPr>
        <p:spPr>
          <a:xfrm>
            <a:off x="457200" y="98425"/>
            <a:ext cx="8229600" cy="561975"/>
          </a:xfrm>
        </p:spPr>
        <p:txBody>
          <a:bodyPr/>
          <a:lstStyle/>
          <a:p>
            <a:r>
              <a:rPr lang="zh-CN" altLang="en-US" sz="3600" smtClean="0"/>
              <a:t>存储器操作数的寻址方式</a:t>
            </a:r>
          </a:p>
        </p:txBody>
      </p:sp>
      <p:sp>
        <p:nvSpPr>
          <p:cNvPr id="772099" name="Rectangle 3"/>
          <p:cNvSpPr>
            <a:spLocks noGrp="1" noChangeArrowheads="1"/>
          </p:cNvSpPr>
          <p:nvPr>
            <p:ph type="body" idx="1"/>
          </p:nvPr>
        </p:nvSpPr>
        <p:spPr>
          <a:xfrm>
            <a:off x="468313" y="684213"/>
            <a:ext cx="3113087" cy="2278062"/>
          </a:xfrm>
        </p:spPr>
        <p:txBody>
          <a:bodyPr/>
          <a:lstStyle/>
          <a:p>
            <a:pPr>
              <a:lnSpc>
                <a:spcPct val="100000"/>
              </a:lnSpc>
              <a:buFontTx/>
              <a:buNone/>
            </a:pPr>
            <a:r>
              <a:rPr lang="en-US" altLang="zh-CN" smtClean="0"/>
              <a:t>int x</a:t>
            </a:r>
            <a:r>
              <a:rPr lang="zh-CN" altLang="en-US" smtClean="0"/>
              <a:t>；</a:t>
            </a:r>
          </a:p>
          <a:p>
            <a:pPr>
              <a:lnSpc>
                <a:spcPct val="100000"/>
              </a:lnSpc>
              <a:buFontTx/>
              <a:buNone/>
            </a:pPr>
            <a:r>
              <a:rPr lang="en-US" altLang="zh-CN" smtClean="0"/>
              <a:t>float a[100];</a:t>
            </a:r>
          </a:p>
          <a:p>
            <a:pPr>
              <a:lnSpc>
                <a:spcPct val="100000"/>
              </a:lnSpc>
              <a:buFontTx/>
              <a:buNone/>
            </a:pPr>
            <a:r>
              <a:rPr lang="en-US" altLang="zh-CN" smtClean="0"/>
              <a:t>short b[4][4];</a:t>
            </a:r>
          </a:p>
          <a:p>
            <a:pPr>
              <a:lnSpc>
                <a:spcPct val="100000"/>
              </a:lnSpc>
              <a:buFontTx/>
              <a:buNone/>
            </a:pPr>
            <a:r>
              <a:rPr lang="en-US" altLang="zh-CN" smtClean="0"/>
              <a:t>char c;</a:t>
            </a:r>
          </a:p>
          <a:p>
            <a:pPr>
              <a:lnSpc>
                <a:spcPct val="100000"/>
              </a:lnSpc>
              <a:buFontTx/>
              <a:buNone/>
            </a:pPr>
            <a:r>
              <a:rPr lang="en-US" altLang="zh-CN" smtClean="0"/>
              <a:t>double d[10]; </a:t>
            </a:r>
          </a:p>
        </p:txBody>
      </p:sp>
      <p:sp>
        <p:nvSpPr>
          <p:cNvPr id="772100" name="Text Box 4"/>
          <p:cNvSpPr txBox="1">
            <a:spLocks noChangeArrowheads="1"/>
          </p:cNvSpPr>
          <p:nvPr/>
        </p:nvSpPr>
        <p:spPr bwMode="auto">
          <a:xfrm>
            <a:off x="296863" y="3203575"/>
            <a:ext cx="4275137" cy="3409950"/>
          </a:xfrm>
          <a:prstGeom prst="rect">
            <a:avLst/>
          </a:prstGeom>
          <a:noFill/>
          <a:ln w="9525">
            <a:noFill/>
            <a:miter lim="800000"/>
            <a:headEnd/>
            <a:tailEnd/>
          </a:ln>
          <a:effectLst/>
        </p:spPr>
        <p:txBody>
          <a:bodyPr>
            <a:spAutoFit/>
          </a:bodyPr>
          <a:lstStyle/>
          <a:p>
            <a:pPr eaLnBrk="1" hangingPunct="1">
              <a:spcBef>
                <a:spcPct val="5000"/>
              </a:spcBef>
            </a:pPr>
            <a:r>
              <a:rPr lang="en-US" altLang="zh-CN" sz="2200">
                <a:solidFill>
                  <a:srgbClr val="CC3300"/>
                </a:solidFill>
              </a:rPr>
              <a:t>a[i]</a:t>
            </a:r>
            <a:r>
              <a:rPr lang="zh-CN" altLang="en-US" sz="2200">
                <a:solidFill>
                  <a:srgbClr val="CC3300"/>
                </a:solidFill>
              </a:rPr>
              <a:t>的地址如何计算？</a:t>
            </a:r>
          </a:p>
          <a:p>
            <a:pPr eaLnBrk="1" hangingPunct="1">
              <a:spcBef>
                <a:spcPct val="5000"/>
              </a:spcBef>
            </a:pPr>
            <a:r>
              <a:rPr lang="en-US" altLang="zh-CN" sz="2200">
                <a:solidFill>
                  <a:srgbClr val="008000"/>
                </a:solidFill>
              </a:rPr>
              <a:t>104</a:t>
            </a:r>
            <a:r>
              <a:rPr lang="en-US" altLang="zh-CN" sz="2200"/>
              <a:t>+i×</a:t>
            </a:r>
            <a:r>
              <a:rPr lang="en-US" altLang="zh-CN" sz="2200">
                <a:solidFill>
                  <a:srgbClr val="FF3300"/>
                </a:solidFill>
              </a:rPr>
              <a:t>4</a:t>
            </a:r>
          </a:p>
          <a:p>
            <a:pPr eaLnBrk="1" hangingPunct="1">
              <a:spcBef>
                <a:spcPct val="5000"/>
              </a:spcBef>
            </a:pPr>
            <a:r>
              <a:rPr lang="en-US" altLang="zh-CN" sz="2200"/>
              <a:t>i=99</a:t>
            </a:r>
            <a:r>
              <a:rPr lang="zh-CN" altLang="en-US" sz="2200"/>
              <a:t>时，</a:t>
            </a:r>
            <a:r>
              <a:rPr lang="en-US" altLang="zh-CN" sz="2200"/>
              <a:t>104+99×4=500</a:t>
            </a:r>
          </a:p>
          <a:p>
            <a:pPr eaLnBrk="1" hangingPunct="1">
              <a:spcBef>
                <a:spcPct val="30000"/>
              </a:spcBef>
            </a:pPr>
            <a:r>
              <a:rPr lang="en-US" altLang="zh-CN" sz="2200">
                <a:solidFill>
                  <a:srgbClr val="CC3300"/>
                </a:solidFill>
              </a:rPr>
              <a:t>b[i][j]</a:t>
            </a:r>
            <a:r>
              <a:rPr lang="zh-CN" altLang="en-US" sz="2200">
                <a:solidFill>
                  <a:srgbClr val="CC3300"/>
                </a:solidFill>
              </a:rPr>
              <a:t>的地址如何计算？</a:t>
            </a:r>
          </a:p>
          <a:p>
            <a:pPr eaLnBrk="1" hangingPunct="1">
              <a:spcBef>
                <a:spcPct val="5000"/>
              </a:spcBef>
            </a:pPr>
            <a:r>
              <a:rPr lang="en-US" altLang="zh-CN" sz="2200">
                <a:solidFill>
                  <a:srgbClr val="008000"/>
                </a:solidFill>
              </a:rPr>
              <a:t>504</a:t>
            </a:r>
            <a:r>
              <a:rPr lang="en-US" altLang="zh-CN" sz="2200"/>
              <a:t>+</a:t>
            </a:r>
            <a:r>
              <a:rPr lang="en-US" altLang="zh-CN" sz="2200">
                <a:solidFill>
                  <a:srgbClr val="3333CC"/>
                </a:solidFill>
              </a:rPr>
              <a:t>i×8</a:t>
            </a:r>
            <a:r>
              <a:rPr lang="en-US" altLang="zh-CN" sz="2200"/>
              <a:t>+j×</a:t>
            </a:r>
            <a:r>
              <a:rPr lang="en-US" altLang="zh-CN" sz="2200">
                <a:solidFill>
                  <a:srgbClr val="FF3300"/>
                </a:solidFill>
              </a:rPr>
              <a:t>2</a:t>
            </a:r>
          </a:p>
          <a:p>
            <a:pPr eaLnBrk="1" hangingPunct="1">
              <a:spcBef>
                <a:spcPct val="5000"/>
              </a:spcBef>
            </a:pPr>
            <a:r>
              <a:rPr lang="en-US" altLang="zh-CN" sz="2200"/>
              <a:t>i=3</a:t>
            </a:r>
            <a:r>
              <a:rPr lang="zh-CN" altLang="en-US" sz="2200"/>
              <a:t>、</a:t>
            </a:r>
            <a:r>
              <a:rPr lang="en-US" altLang="zh-CN" sz="2200"/>
              <a:t>j=2</a:t>
            </a:r>
            <a:r>
              <a:rPr lang="zh-CN" altLang="en-US" sz="2200"/>
              <a:t>时，</a:t>
            </a:r>
            <a:r>
              <a:rPr lang="en-US" altLang="zh-CN" sz="2200"/>
              <a:t>504+24+4=532</a:t>
            </a:r>
          </a:p>
          <a:p>
            <a:pPr eaLnBrk="1" hangingPunct="1">
              <a:spcBef>
                <a:spcPct val="40000"/>
              </a:spcBef>
            </a:pPr>
            <a:r>
              <a:rPr lang="en-US" altLang="zh-CN" sz="2200">
                <a:solidFill>
                  <a:srgbClr val="CC3300"/>
                </a:solidFill>
              </a:rPr>
              <a:t>d[i]</a:t>
            </a:r>
            <a:r>
              <a:rPr lang="zh-CN" altLang="en-US" sz="2200">
                <a:solidFill>
                  <a:srgbClr val="CC3300"/>
                </a:solidFill>
              </a:rPr>
              <a:t>的地址如何计算？</a:t>
            </a:r>
          </a:p>
          <a:p>
            <a:pPr eaLnBrk="1" hangingPunct="1"/>
            <a:r>
              <a:rPr lang="en-US" altLang="zh-CN" sz="2200">
                <a:solidFill>
                  <a:srgbClr val="008000"/>
                </a:solidFill>
              </a:rPr>
              <a:t>544</a:t>
            </a:r>
            <a:r>
              <a:rPr lang="en-US" altLang="zh-CN" sz="2200"/>
              <a:t>+i×</a:t>
            </a:r>
            <a:r>
              <a:rPr lang="en-US" altLang="zh-CN" sz="2200">
                <a:solidFill>
                  <a:srgbClr val="FF3300"/>
                </a:solidFill>
              </a:rPr>
              <a:t>8</a:t>
            </a:r>
          </a:p>
          <a:p>
            <a:pPr eaLnBrk="1" hangingPunct="1"/>
            <a:r>
              <a:rPr lang="en-US" altLang="zh-CN" sz="2200"/>
              <a:t>i=9</a:t>
            </a:r>
            <a:r>
              <a:rPr lang="zh-CN" altLang="en-US" sz="2200"/>
              <a:t>时，</a:t>
            </a:r>
            <a:r>
              <a:rPr lang="en-US" altLang="zh-CN" sz="2200"/>
              <a:t>544+9×8=616</a:t>
            </a:r>
          </a:p>
        </p:txBody>
      </p:sp>
      <p:grpSp>
        <p:nvGrpSpPr>
          <p:cNvPr id="772101" name="Group 5"/>
          <p:cNvGrpSpPr>
            <a:grpSpLocks/>
          </p:cNvGrpSpPr>
          <p:nvPr/>
        </p:nvGrpSpPr>
        <p:grpSpPr bwMode="auto">
          <a:xfrm>
            <a:off x="4886325" y="684213"/>
            <a:ext cx="4211638" cy="6030912"/>
            <a:chOff x="3022" y="459"/>
            <a:chExt cx="2653" cy="3799"/>
          </a:xfrm>
        </p:grpSpPr>
        <p:sp>
          <p:nvSpPr>
            <p:cNvPr id="772102" name="Rectangle 6"/>
            <p:cNvSpPr>
              <a:spLocks noChangeArrowheads="1"/>
            </p:cNvSpPr>
            <p:nvPr/>
          </p:nvSpPr>
          <p:spPr bwMode="auto">
            <a:xfrm>
              <a:off x="3050" y="657"/>
              <a:ext cx="2155" cy="3601"/>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772103" name="Text Box 7"/>
            <p:cNvSpPr txBox="1">
              <a:spLocks noChangeArrowheads="1"/>
            </p:cNvSpPr>
            <p:nvPr/>
          </p:nvSpPr>
          <p:spPr bwMode="auto">
            <a:xfrm>
              <a:off x="3022" y="459"/>
              <a:ext cx="2296" cy="231"/>
            </a:xfrm>
            <a:prstGeom prst="rect">
              <a:avLst/>
            </a:prstGeom>
            <a:noFill/>
            <a:ln w="9525">
              <a:noFill/>
              <a:miter lim="800000"/>
              <a:headEnd/>
              <a:tailEnd/>
            </a:ln>
            <a:effectLst/>
          </p:spPr>
          <p:txBody>
            <a:bodyPr>
              <a:spAutoFit/>
            </a:bodyPr>
            <a:lstStyle/>
            <a:p>
              <a:pPr eaLnBrk="1" hangingPunct="1">
                <a:spcBef>
                  <a:spcPct val="50000"/>
                </a:spcBef>
              </a:pPr>
              <a:r>
                <a:rPr lang="en-US" altLang="zh-CN">
                  <a:solidFill>
                    <a:srgbClr val="3333CC"/>
                  </a:solidFill>
                  <a:latin typeface="Arial" pitchFamily="34" charset="0"/>
                  <a:ea typeface="宋体" pitchFamily="2" charset="-122"/>
                </a:rPr>
                <a:t>b31			     b0</a:t>
              </a:r>
            </a:p>
          </p:txBody>
        </p:sp>
        <p:sp>
          <p:nvSpPr>
            <p:cNvPr id="772104" name="Line 8"/>
            <p:cNvSpPr>
              <a:spLocks noChangeShapeType="1"/>
            </p:cNvSpPr>
            <p:nvPr/>
          </p:nvSpPr>
          <p:spPr bwMode="auto">
            <a:xfrm flipV="1">
              <a:off x="3050" y="3975"/>
              <a:ext cx="2155" cy="0"/>
            </a:xfrm>
            <a:prstGeom prst="line">
              <a:avLst/>
            </a:prstGeom>
            <a:noFill/>
            <a:ln w="9525">
              <a:solidFill>
                <a:schemeClr val="tx1"/>
              </a:solidFill>
              <a:round/>
              <a:headEnd/>
              <a:tailEnd/>
            </a:ln>
            <a:effectLst/>
          </p:spPr>
          <p:txBody>
            <a:bodyPr/>
            <a:lstStyle/>
            <a:p>
              <a:endParaRPr lang="zh-CN" altLang="en-US"/>
            </a:p>
          </p:txBody>
        </p:sp>
        <p:sp>
          <p:nvSpPr>
            <p:cNvPr id="772105" name="Line 9"/>
            <p:cNvSpPr>
              <a:spLocks noChangeShapeType="1"/>
            </p:cNvSpPr>
            <p:nvPr/>
          </p:nvSpPr>
          <p:spPr bwMode="auto">
            <a:xfrm flipV="1">
              <a:off x="3050" y="3266"/>
              <a:ext cx="2155" cy="0"/>
            </a:xfrm>
            <a:prstGeom prst="line">
              <a:avLst/>
            </a:prstGeom>
            <a:noFill/>
            <a:ln w="9525">
              <a:solidFill>
                <a:schemeClr val="tx1"/>
              </a:solidFill>
              <a:round/>
              <a:headEnd/>
              <a:tailEnd/>
            </a:ln>
            <a:effectLst/>
          </p:spPr>
          <p:txBody>
            <a:bodyPr/>
            <a:lstStyle/>
            <a:p>
              <a:endParaRPr lang="zh-CN" altLang="en-US"/>
            </a:p>
          </p:txBody>
        </p:sp>
        <p:sp>
          <p:nvSpPr>
            <p:cNvPr id="772106" name="Text Box 10"/>
            <p:cNvSpPr txBox="1">
              <a:spLocks noChangeArrowheads="1"/>
            </p:cNvSpPr>
            <p:nvPr/>
          </p:nvSpPr>
          <p:spPr bwMode="auto">
            <a:xfrm>
              <a:off x="3929" y="3725"/>
              <a:ext cx="255"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pitchFamily="34" charset="0"/>
                </a:rPr>
                <a:t>x</a:t>
              </a:r>
            </a:p>
          </p:txBody>
        </p:sp>
        <p:sp>
          <p:nvSpPr>
            <p:cNvPr id="772107" name="Line 11"/>
            <p:cNvSpPr>
              <a:spLocks noChangeShapeType="1"/>
            </p:cNvSpPr>
            <p:nvPr/>
          </p:nvSpPr>
          <p:spPr bwMode="auto">
            <a:xfrm flipV="1">
              <a:off x="3050" y="3744"/>
              <a:ext cx="2155" cy="0"/>
            </a:xfrm>
            <a:prstGeom prst="line">
              <a:avLst/>
            </a:prstGeom>
            <a:noFill/>
            <a:ln w="9525">
              <a:solidFill>
                <a:schemeClr val="tx1"/>
              </a:solidFill>
              <a:round/>
              <a:headEnd/>
              <a:tailEnd/>
            </a:ln>
            <a:effectLst/>
          </p:spPr>
          <p:txBody>
            <a:bodyPr/>
            <a:lstStyle/>
            <a:p>
              <a:endParaRPr lang="zh-CN" altLang="en-US"/>
            </a:p>
          </p:txBody>
        </p:sp>
        <p:sp>
          <p:nvSpPr>
            <p:cNvPr id="772108" name="Line 12"/>
            <p:cNvSpPr>
              <a:spLocks noChangeShapeType="1"/>
            </p:cNvSpPr>
            <p:nvPr/>
          </p:nvSpPr>
          <p:spPr bwMode="auto">
            <a:xfrm flipV="1">
              <a:off x="3050" y="3489"/>
              <a:ext cx="2155" cy="0"/>
            </a:xfrm>
            <a:prstGeom prst="line">
              <a:avLst/>
            </a:prstGeom>
            <a:noFill/>
            <a:ln w="9525">
              <a:solidFill>
                <a:schemeClr val="tx1"/>
              </a:solidFill>
              <a:round/>
              <a:headEnd/>
              <a:tailEnd/>
            </a:ln>
            <a:effectLst/>
          </p:spPr>
          <p:txBody>
            <a:bodyPr/>
            <a:lstStyle/>
            <a:p>
              <a:endParaRPr lang="zh-CN" altLang="en-US"/>
            </a:p>
          </p:txBody>
        </p:sp>
        <p:sp>
          <p:nvSpPr>
            <p:cNvPr id="772109" name="Text Box 13"/>
            <p:cNvSpPr txBox="1">
              <a:spLocks noChangeArrowheads="1"/>
            </p:cNvSpPr>
            <p:nvPr/>
          </p:nvSpPr>
          <p:spPr bwMode="auto">
            <a:xfrm>
              <a:off x="3816" y="3489"/>
              <a:ext cx="510"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pitchFamily="34" charset="0"/>
                </a:rPr>
                <a:t>a[0]</a:t>
              </a:r>
            </a:p>
          </p:txBody>
        </p:sp>
        <p:sp>
          <p:nvSpPr>
            <p:cNvPr id="772110" name="Line 14"/>
            <p:cNvSpPr>
              <a:spLocks noChangeShapeType="1"/>
            </p:cNvSpPr>
            <p:nvPr/>
          </p:nvSpPr>
          <p:spPr bwMode="auto">
            <a:xfrm flipV="1">
              <a:off x="3050" y="2982"/>
              <a:ext cx="2155" cy="0"/>
            </a:xfrm>
            <a:prstGeom prst="line">
              <a:avLst/>
            </a:prstGeom>
            <a:noFill/>
            <a:ln w="9525">
              <a:solidFill>
                <a:schemeClr val="tx1"/>
              </a:solidFill>
              <a:round/>
              <a:headEnd/>
              <a:tailEnd/>
            </a:ln>
            <a:effectLst/>
          </p:spPr>
          <p:txBody>
            <a:bodyPr/>
            <a:lstStyle/>
            <a:p>
              <a:endParaRPr lang="zh-CN" altLang="en-US"/>
            </a:p>
          </p:txBody>
        </p:sp>
        <p:sp>
          <p:nvSpPr>
            <p:cNvPr id="772111" name="Text Box 15"/>
            <p:cNvSpPr txBox="1">
              <a:spLocks noChangeArrowheads="1"/>
            </p:cNvSpPr>
            <p:nvPr/>
          </p:nvSpPr>
          <p:spPr bwMode="auto">
            <a:xfrm>
              <a:off x="3787" y="3011"/>
              <a:ext cx="510"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pitchFamily="34" charset="0"/>
                </a:rPr>
                <a:t>a[99]</a:t>
              </a:r>
            </a:p>
          </p:txBody>
        </p:sp>
        <p:sp>
          <p:nvSpPr>
            <p:cNvPr id="772112" name="Line 16"/>
            <p:cNvSpPr>
              <a:spLocks noChangeShapeType="1"/>
            </p:cNvSpPr>
            <p:nvPr/>
          </p:nvSpPr>
          <p:spPr bwMode="auto">
            <a:xfrm>
              <a:off x="4071" y="3294"/>
              <a:ext cx="0" cy="170"/>
            </a:xfrm>
            <a:prstGeom prst="line">
              <a:avLst/>
            </a:prstGeom>
            <a:noFill/>
            <a:ln w="38100">
              <a:solidFill>
                <a:schemeClr val="tx1"/>
              </a:solidFill>
              <a:prstDash val="sysDot"/>
              <a:round/>
              <a:headEnd/>
              <a:tailEnd/>
            </a:ln>
            <a:effectLst/>
          </p:spPr>
          <p:txBody>
            <a:bodyPr/>
            <a:lstStyle/>
            <a:p>
              <a:endParaRPr lang="zh-CN" altLang="en-US"/>
            </a:p>
          </p:txBody>
        </p:sp>
        <p:sp>
          <p:nvSpPr>
            <p:cNvPr id="772113" name="Line 17"/>
            <p:cNvSpPr>
              <a:spLocks noChangeShapeType="1"/>
            </p:cNvSpPr>
            <p:nvPr/>
          </p:nvSpPr>
          <p:spPr bwMode="auto">
            <a:xfrm flipV="1">
              <a:off x="3050" y="2727"/>
              <a:ext cx="2155" cy="0"/>
            </a:xfrm>
            <a:prstGeom prst="line">
              <a:avLst/>
            </a:prstGeom>
            <a:noFill/>
            <a:ln w="9525">
              <a:solidFill>
                <a:schemeClr val="tx1"/>
              </a:solidFill>
              <a:round/>
              <a:headEnd/>
              <a:tailEnd/>
            </a:ln>
            <a:effectLst/>
          </p:spPr>
          <p:txBody>
            <a:bodyPr/>
            <a:lstStyle/>
            <a:p>
              <a:endParaRPr lang="zh-CN" altLang="en-US"/>
            </a:p>
          </p:txBody>
        </p:sp>
        <p:sp>
          <p:nvSpPr>
            <p:cNvPr id="772114" name="Text Box 18"/>
            <p:cNvSpPr txBox="1">
              <a:spLocks noChangeArrowheads="1"/>
            </p:cNvSpPr>
            <p:nvPr/>
          </p:nvSpPr>
          <p:spPr bwMode="auto">
            <a:xfrm>
              <a:off x="3220" y="2727"/>
              <a:ext cx="709"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pitchFamily="34" charset="0"/>
                </a:rPr>
                <a:t>b[0][1]</a:t>
              </a:r>
            </a:p>
          </p:txBody>
        </p:sp>
        <p:sp>
          <p:nvSpPr>
            <p:cNvPr id="772115" name="Line 19"/>
            <p:cNvSpPr>
              <a:spLocks noChangeShapeType="1"/>
            </p:cNvSpPr>
            <p:nvPr/>
          </p:nvSpPr>
          <p:spPr bwMode="auto">
            <a:xfrm>
              <a:off x="4099" y="2727"/>
              <a:ext cx="0" cy="255"/>
            </a:xfrm>
            <a:prstGeom prst="line">
              <a:avLst/>
            </a:prstGeom>
            <a:noFill/>
            <a:ln w="9525">
              <a:solidFill>
                <a:schemeClr val="tx1"/>
              </a:solidFill>
              <a:round/>
              <a:headEnd/>
              <a:tailEnd/>
            </a:ln>
            <a:effectLst/>
          </p:spPr>
          <p:txBody>
            <a:bodyPr/>
            <a:lstStyle/>
            <a:p>
              <a:endParaRPr lang="zh-CN" altLang="en-US"/>
            </a:p>
          </p:txBody>
        </p:sp>
        <p:sp>
          <p:nvSpPr>
            <p:cNvPr id="772116" name="Text Box 20"/>
            <p:cNvSpPr txBox="1">
              <a:spLocks noChangeArrowheads="1"/>
            </p:cNvSpPr>
            <p:nvPr/>
          </p:nvSpPr>
          <p:spPr bwMode="auto">
            <a:xfrm>
              <a:off x="5176" y="3744"/>
              <a:ext cx="49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pitchFamily="34" charset="0"/>
                  <a:ea typeface="宋体" pitchFamily="2" charset="-122"/>
                </a:rPr>
                <a:t>100</a:t>
              </a:r>
            </a:p>
          </p:txBody>
        </p:sp>
        <p:sp>
          <p:nvSpPr>
            <p:cNvPr id="772117" name="Text Box 21"/>
            <p:cNvSpPr txBox="1">
              <a:spLocks noChangeArrowheads="1"/>
            </p:cNvSpPr>
            <p:nvPr/>
          </p:nvSpPr>
          <p:spPr bwMode="auto">
            <a:xfrm>
              <a:off x="5176" y="3517"/>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pitchFamily="34" charset="0"/>
                  <a:ea typeface="宋体" pitchFamily="2" charset="-122"/>
                </a:rPr>
                <a:t>104</a:t>
              </a:r>
            </a:p>
          </p:txBody>
        </p:sp>
        <p:sp>
          <p:nvSpPr>
            <p:cNvPr id="772118" name="Text Box 22"/>
            <p:cNvSpPr txBox="1">
              <a:spLocks noChangeArrowheads="1"/>
            </p:cNvSpPr>
            <p:nvPr/>
          </p:nvSpPr>
          <p:spPr bwMode="auto">
            <a:xfrm>
              <a:off x="4269" y="2727"/>
              <a:ext cx="709"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pitchFamily="34" charset="0"/>
                </a:rPr>
                <a:t>b[0][0]</a:t>
              </a:r>
            </a:p>
          </p:txBody>
        </p:sp>
        <p:sp>
          <p:nvSpPr>
            <p:cNvPr id="772119" name="Line 23"/>
            <p:cNvSpPr>
              <a:spLocks noChangeShapeType="1"/>
            </p:cNvSpPr>
            <p:nvPr/>
          </p:nvSpPr>
          <p:spPr bwMode="auto">
            <a:xfrm flipV="1">
              <a:off x="3050" y="2444"/>
              <a:ext cx="2155" cy="0"/>
            </a:xfrm>
            <a:prstGeom prst="line">
              <a:avLst/>
            </a:prstGeom>
            <a:noFill/>
            <a:ln w="9525">
              <a:solidFill>
                <a:schemeClr val="tx1"/>
              </a:solidFill>
              <a:round/>
              <a:headEnd/>
              <a:tailEnd/>
            </a:ln>
            <a:effectLst/>
          </p:spPr>
          <p:txBody>
            <a:bodyPr/>
            <a:lstStyle/>
            <a:p>
              <a:endParaRPr lang="zh-CN" altLang="en-US"/>
            </a:p>
          </p:txBody>
        </p:sp>
        <p:sp>
          <p:nvSpPr>
            <p:cNvPr id="772120" name="Line 24"/>
            <p:cNvSpPr>
              <a:spLocks noChangeShapeType="1"/>
            </p:cNvSpPr>
            <p:nvPr/>
          </p:nvSpPr>
          <p:spPr bwMode="auto">
            <a:xfrm flipV="1">
              <a:off x="3050" y="2189"/>
              <a:ext cx="2155" cy="0"/>
            </a:xfrm>
            <a:prstGeom prst="line">
              <a:avLst/>
            </a:prstGeom>
            <a:noFill/>
            <a:ln w="9525">
              <a:solidFill>
                <a:schemeClr val="tx1"/>
              </a:solidFill>
              <a:round/>
              <a:headEnd/>
              <a:tailEnd/>
            </a:ln>
            <a:effectLst/>
          </p:spPr>
          <p:txBody>
            <a:bodyPr/>
            <a:lstStyle/>
            <a:p>
              <a:endParaRPr lang="zh-CN" altLang="en-US"/>
            </a:p>
          </p:txBody>
        </p:sp>
        <p:sp>
          <p:nvSpPr>
            <p:cNvPr id="772121" name="Text Box 25"/>
            <p:cNvSpPr txBox="1">
              <a:spLocks noChangeArrowheads="1"/>
            </p:cNvSpPr>
            <p:nvPr/>
          </p:nvSpPr>
          <p:spPr bwMode="auto">
            <a:xfrm>
              <a:off x="3220" y="2189"/>
              <a:ext cx="709"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pitchFamily="34" charset="0"/>
                </a:rPr>
                <a:t>b[3][3]</a:t>
              </a:r>
            </a:p>
          </p:txBody>
        </p:sp>
        <p:sp>
          <p:nvSpPr>
            <p:cNvPr id="772122" name="Line 26"/>
            <p:cNvSpPr>
              <a:spLocks noChangeShapeType="1"/>
            </p:cNvSpPr>
            <p:nvPr/>
          </p:nvSpPr>
          <p:spPr bwMode="auto">
            <a:xfrm>
              <a:off x="4099" y="2189"/>
              <a:ext cx="0" cy="255"/>
            </a:xfrm>
            <a:prstGeom prst="line">
              <a:avLst/>
            </a:prstGeom>
            <a:noFill/>
            <a:ln w="9525">
              <a:solidFill>
                <a:schemeClr val="tx1"/>
              </a:solidFill>
              <a:round/>
              <a:headEnd/>
              <a:tailEnd/>
            </a:ln>
            <a:effectLst/>
          </p:spPr>
          <p:txBody>
            <a:bodyPr/>
            <a:lstStyle/>
            <a:p>
              <a:endParaRPr lang="zh-CN" altLang="en-US"/>
            </a:p>
          </p:txBody>
        </p:sp>
        <p:sp>
          <p:nvSpPr>
            <p:cNvPr id="772123" name="Text Box 27"/>
            <p:cNvSpPr txBox="1">
              <a:spLocks noChangeArrowheads="1"/>
            </p:cNvSpPr>
            <p:nvPr/>
          </p:nvSpPr>
          <p:spPr bwMode="auto">
            <a:xfrm>
              <a:off x="4269" y="2189"/>
              <a:ext cx="709"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pitchFamily="34" charset="0"/>
                </a:rPr>
                <a:t>b[3][2]</a:t>
              </a:r>
            </a:p>
          </p:txBody>
        </p:sp>
        <p:sp>
          <p:nvSpPr>
            <p:cNvPr id="772124" name="Line 28"/>
            <p:cNvSpPr>
              <a:spLocks noChangeShapeType="1"/>
            </p:cNvSpPr>
            <p:nvPr/>
          </p:nvSpPr>
          <p:spPr bwMode="auto">
            <a:xfrm>
              <a:off x="4099" y="2500"/>
              <a:ext cx="0" cy="170"/>
            </a:xfrm>
            <a:prstGeom prst="line">
              <a:avLst/>
            </a:prstGeom>
            <a:noFill/>
            <a:ln w="38100">
              <a:solidFill>
                <a:schemeClr val="tx1"/>
              </a:solidFill>
              <a:prstDash val="sysDot"/>
              <a:round/>
              <a:headEnd/>
              <a:tailEnd/>
            </a:ln>
            <a:effectLst/>
          </p:spPr>
          <p:txBody>
            <a:bodyPr/>
            <a:lstStyle/>
            <a:p>
              <a:endParaRPr lang="zh-CN" altLang="en-US"/>
            </a:p>
          </p:txBody>
        </p:sp>
        <p:sp>
          <p:nvSpPr>
            <p:cNvPr id="772125" name="Line 29"/>
            <p:cNvSpPr>
              <a:spLocks noChangeShapeType="1"/>
            </p:cNvSpPr>
            <p:nvPr/>
          </p:nvSpPr>
          <p:spPr bwMode="auto">
            <a:xfrm flipV="1">
              <a:off x="3050" y="1962"/>
              <a:ext cx="2155" cy="0"/>
            </a:xfrm>
            <a:prstGeom prst="line">
              <a:avLst/>
            </a:prstGeom>
            <a:noFill/>
            <a:ln w="9525">
              <a:solidFill>
                <a:schemeClr val="tx1"/>
              </a:solidFill>
              <a:round/>
              <a:headEnd/>
              <a:tailEnd/>
            </a:ln>
            <a:effectLst/>
          </p:spPr>
          <p:txBody>
            <a:bodyPr/>
            <a:lstStyle/>
            <a:p>
              <a:endParaRPr lang="zh-CN" altLang="en-US"/>
            </a:p>
          </p:txBody>
        </p:sp>
        <p:sp>
          <p:nvSpPr>
            <p:cNvPr id="772126" name="Line 30"/>
            <p:cNvSpPr>
              <a:spLocks noChangeShapeType="1"/>
            </p:cNvSpPr>
            <p:nvPr/>
          </p:nvSpPr>
          <p:spPr bwMode="auto">
            <a:xfrm>
              <a:off x="4638" y="1962"/>
              <a:ext cx="0" cy="227"/>
            </a:xfrm>
            <a:prstGeom prst="line">
              <a:avLst/>
            </a:prstGeom>
            <a:noFill/>
            <a:ln w="9525">
              <a:solidFill>
                <a:schemeClr val="tx1"/>
              </a:solidFill>
              <a:round/>
              <a:headEnd/>
              <a:tailEnd/>
            </a:ln>
            <a:effectLst/>
          </p:spPr>
          <p:txBody>
            <a:bodyPr/>
            <a:lstStyle/>
            <a:p>
              <a:endParaRPr lang="zh-CN" altLang="en-US"/>
            </a:p>
          </p:txBody>
        </p:sp>
        <p:sp>
          <p:nvSpPr>
            <p:cNvPr id="772127" name="Text Box 31"/>
            <p:cNvSpPr txBox="1">
              <a:spLocks noChangeArrowheads="1"/>
            </p:cNvSpPr>
            <p:nvPr/>
          </p:nvSpPr>
          <p:spPr bwMode="auto">
            <a:xfrm>
              <a:off x="4779" y="1934"/>
              <a:ext cx="255"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pitchFamily="34" charset="0"/>
                </a:rPr>
                <a:t>c</a:t>
              </a:r>
            </a:p>
          </p:txBody>
        </p:sp>
        <p:sp>
          <p:nvSpPr>
            <p:cNvPr id="772128" name="Text Box 32"/>
            <p:cNvSpPr txBox="1">
              <a:spLocks noChangeArrowheads="1"/>
            </p:cNvSpPr>
            <p:nvPr/>
          </p:nvSpPr>
          <p:spPr bwMode="auto">
            <a:xfrm>
              <a:off x="5176" y="3011"/>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pitchFamily="34" charset="0"/>
                  <a:ea typeface="宋体" pitchFamily="2" charset="-122"/>
                </a:rPr>
                <a:t>500</a:t>
              </a:r>
            </a:p>
          </p:txBody>
        </p:sp>
        <p:sp>
          <p:nvSpPr>
            <p:cNvPr id="772129" name="Text Box 33"/>
            <p:cNvSpPr txBox="1">
              <a:spLocks noChangeArrowheads="1"/>
            </p:cNvSpPr>
            <p:nvPr/>
          </p:nvSpPr>
          <p:spPr bwMode="auto">
            <a:xfrm>
              <a:off x="5176" y="2755"/>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pitchFamily="34" charset="0"/>
                  <a:ea typeface="宋体" pitchFamily="2" charset="-122"/>
                </a:rPr>
                <a:t>504</a:t>
              </a:r>
            </a:p>
          </p:txBody>
        </p:sp>
        <p:sp>
          <p:nvSpPr>
            <p:cNvPr id="772130" name="Text Box 34"/>
            <p:cNvSpPr txBox="1">
              <a:spLocks noChangeArrowheads="1"/>
            </p:cNvSpPr>
            <p:nvPr/>
          </p:nvSpPr>
          <p:spPr bwMode="auto">
            <a:xfrm>
              <a:off x="5176" y="2213"/>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pitchFamily="34" charset="0"/>
                  <a:ea typeface="宋体" pitchFamily="2" charset="-122"/>
                </a:rPr>
                <a:t>532</a:t>
              </a:r>
            </a:p>
          </p:txBody>
        </p:sp>
        <p:sp>
          <p:nvSpPr>
            <p:cNvPr id="772131" name="Text Box 35"/>
            <p:cNvSpPr txBox="1">
              <a:spLocks noChangeArrowheads="1"/>
            </p:cNvSpPr>
            <p:nvPr/>
          </p:nvSpPr>
          <p:spPr bwMode="auto">
            <a:xfrm>
              <a:off x="5176" y="1962"/>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pitchFamily="34" charset="0"/>
                  <a:ea typeface="宋体" pitchFamily="2" charset="-122"/>
                </a:rPr>
                <a:t>536</a:t>
              </a:r>
            </a:p>
          </p:txBody>
        </p:sp>
        <p:sp>
          <p:nvSpPr>
            <p:cNvPr id="772132" name="Line 36"/>
            <p:cNvSpPr>
              <a:spLocks noChangeShapeType="1"/>
            </p:cNvSpPr>
            <p:nvPr/>
          </p:nvSpPr>
          <p:spPr bwMode="auto">
            <a:xfrm flipV="1">
              <a:off x="3050" y="1735"/>
              <a:ext cx="2155" cy="0"/>
            </a:xfrm>
            <a:prstGeom prst="line">
              <a:avLst/>
            </a:prstGeom>
            <a:noFill/>
            <a:ln w="9525">
              <a:solidFill>
                <a:schemeClr val="tx1"/>
              </a:solidFill>
              <a:round/>
              <a:headEnd/>
              <a:tailEnd/>
            </a:ln>
            <a:effectLst/>
          </p:spPr>
          <p:txBody>
            <a:bodyPr/>
            <a:lstStyle/>
            <a:p>
              <a:endParaRPr lang="zh-CN" altLang="en-US"/>
            </a:p>
          </p:txBody>
        </p:sp>
        <p:sp>
          <p:nvSpPr>
            <p:cNvPr id="772133" name="Line 37"/>
            <p:cNvSpPr>
              <a:spLocks noChangeShapeType="1"/>
            </p:cNvSpPr>
            <p:nvPr/>
          </p:nvSpPr>
          <p:spPr bwMode="auto">
            <a:xfrm flipV="1">
              <a:off x="3050" y="1367"/>
              <a:ext cx="2155" cy="0"/>
            </a:xfrm>
            <a:prstGeom prst="line">
              <a:avLst/>
            </a:prstGeom>
            <a:noFill/>
            <a:ln w="9525">
              <a:solidFill>
                <a:schemeClr val="tx1"/>
              </a:solidFill>
              <a:round/>
              <a:headEnd/>
              <a:tailEnd/>
            </a:ln>
            <a:effectLst/>
          </p:spPr>
          <p:txBody>
            <a:bodyPr/>
            <a:lstStyle/>
            <a:p>
              <a:endParaRPr lang="zh-CN" altLang="en-US"/>
            </a:p>
          </p:txBody>
        </p:sp>
        <p:sp>
          <p:nvSpPr>
            <p:cNvPr id="772134" name="Text Box 38"/>
            <p:cNvSpPr txBox="1">
              <a:spLocks noChangeArrowheads="1"/>
            </p:cNvSpPr>
            <p:nvPr/>
          </p:nvSpPr>
          <p:spPr bwMode="auto">
            <a:xfrm>
              <a:off x="5176" y="1537"/>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pitchFamily="34" charset="0"/>
                  <a:ea typeface="宋体" pitchFamily="2" charset="-122"/>
                </a:rPr>
                <a:t>544</a:t>
              </a:r>
            </a:p>
          </p:txBody>
        </p:sp>
        <p:sp>
          <p:nvSpPr>
            <p:cNvPr id="772135" name="Line 39"/>
            <p:cNvSpPr>
              <a:spLocks noChangeShapeType="1"/>
            </p:cNvSpPr>
            <p:nvPr/>
          </p:nvSpPr>
          <p:spPr bwMode="auto">
            <a:xfrm flipV="1">
              <a:off x="3050" y="998"/>
              <a:ext cx="2155" cy="0"/>
            </a:xfrm>
            <a:prstGeom prst="line">
              <a:avLst/>
            </a:prstGeom>
            <a:noFill/>
            <a:ln w="9525">
              <a:solidFill>
                <a:schemeClr val="tx1"/>
              </a:solidFill>
              <a:round/>
              <a:headEnd/>
              <a:tailEnd/>
            </a:ln>
            <a:effectLst/>
          </p:spPr>
          <p:txBody>
            <a:bodyPr/>
            <a:lstStyle/>
            <a:p>
              <a:endParaRPr lang="zh-CN" altLang="en-US"/>
            </a:p>
          </p:txBody>
        </p:sp>
        <p:sp>
          <p:nvSpPr>
            <p:cNvPr id="772136" name="Line 40"/>
            <p:cNvSpPr>
              <a:spLocks noChangeShapeType="1"/>
            </p:cNvSpPr>
            <p:nvPr/>
          </p:nvSpPr>
          <p:spPr bwMode="auto">
            <a:xfrm>
              <a:off x="4071" y="4031"/>
              <a:ext cx="0" cy="170"/>
            </a:xfrm>
            <a:prstGeom prst="line">
              <a:avLst/>
            </a:prstGeom>
            <a:noFill/>
            <a:ln w="38100">
              <a:solidFill>
                <a:schemeClr val="tx1"/>
              </a:solidFill>
              <a:prstDash val="sysDot"/>
              <a:round/>
              <a:headEnd/>
              <a:tailEnd/>
            </a:ln>
            <a:effectLst/>
          </p:spPr>
          <p:txBody>
            <a:bodyPr/>
            <a:lstStyle/>
            <a:p>
              <a:endParaRPr lang="zh-CN" altLang="en-US"/>
            </a:p>
          </p:txBody>
        </p:sp>
        <p:sp>
          <p:nvSpPr>
            <p:cNvPr id="772137" name="Line 41"/>
            <p:cNvSpPr>
              <a:spLocks noChangeShapeType="1"/>
            </p:cNvSpPr>
            <p:nvPr/>
          </p:nvSpPr>
          <p:spPr bwMode="auto">
            <a:xfrm>
              <a:off x="3050" y="1565"/>
              <a:ext cx="2155" cy="0"/>
            </a:xfrm>
            <a:prstGeom prst="line">
              <a:avLst/>
            </a:prstGeom>
            <a:noFill/>
            <a:ln w="9525">
              <a:solidFill>
                <a:schemeClr val="tx1"/>
              </a:solidFill>
              <a:round/>
              <a:headEnd/>
              <a:tailEnd/>
            </a:ln>
            <a:effectLst/>
          </p:spPr>
          <p:txBody>
            <a:bodyPr/>
            <a:lstStyle/>
            <a:p>
              <a:endParaRPr lang="zh-CN" altLang="en-US"/>
            </a:p>
          </p:txBody>
        </p:sp>
        <p:sp>
          <p:nvSpPr>
            <p:cNvPr id="772138" name="Text Box 42"/>
            <p:cNvSpPr txBox="1">
              <a:spLocks noChangeArrowheads="1"/>
            </p:cNvSpPr>
            <p:nvPr/>
          </p:nvSpPr>
          <p:spPr bwMode="auto">
            <a:xfrm>
              <a:off x="3986" y="1423"/>
              <a:ext cx="311" cy="250"/>
            </a:xfrm>
            <a:prstGeom prst="rect">
              <a:avLst/>
            </a:prstGeom>
            <a:solidFill>
              <a:schemeClr val="bg1"/>
            </a:solidFill>
            <a:ln w="9525">
              <a:noFill/>
              <a:miter lim="800000"/>
              <a:headEnd/>
              <a:tailEnd/>
            </a:ln>
            <a:effectLst/>
          </p:spPr>
          <p:txBody>
            <a:bodyPr lIns="0" rIns="0">
              <a:spAutoFit/>
            </a:bodyPr>
            <a:lstStyle/>
            <a:p>
              <a:pPr eaLnBrk="1" hangingPunct="1">
                <a:spcBef>
                  <a:spcPct val="50000"/>
                </a:spcBef>
              </a:pPr>
              <a:r>
                <a:rPr lang="en-US" altLang="zh-CN" sz="2000">
                  <a:latin typeface="Arial" pitchFamily="34" charset="0"/>
                </a:rPr>
                <a:t>d[0]</a:t>
              </a:r>
            </a:p>
          </p:txBody>
        </p:sp>
        <p:sp>
          <p:nvSpPr>
            <p:cNvPr id="772139" name="Text Box 43"/>
            <p:cNvSpPr txBox="1">
              <a:spLocks noChangeArrowheads="1"/>
            </p:cNvSpPr>
            <p:nvPr/>
          </p:nvSpPr>
          <p:spPr bwMode="auto">
            <a:xfrm>
              <a:off x="4042" y="828"/>
              <a:ext cx="311" cy="250"/>
            </a:xfrm>
            <a:prstGeom prst="rect">
              <a:avLst/>
            </a:prstGeom>
            <a:solidFill>
              <a:schemeClr val="bg1"/>
            </a:solidFill>
            <a:ln w="9525">
              <a:noFill/>
              <a:miter lim="800000"/>
              <a:headEnd/>
              <a:tailEnd/>
            </a:ln>
            <a:effectLst/>
          </p:spPr>
          <p:txBody>
            <a:bodyPr lIns="0" rIns="0">
              <a:spAutoFit/>
            </a:bodyPr>
            <a:lstStyle/>
            <a:p>
              <a:pPr eaLnBrk="1" hangingPunct="1">
                <a:spcBef>
                  <a:spcPct val="50000"/>
                </a:spcBef>
              </a:pPr>
              <a:r>
                <a:rPr lang="en-US" altLang="zh-CN" sz="2000">
                  <a:latin typeface="Arial" pitchFamily="34" charset="0"/>
                </a:rPr>
                <a:t>d[9]</a:t>
              </a:r>
            </a:p>
          </p:txBody>
        </p:sp>
        <p:sp>
          <p:nvSpPr>
            <p:cNvPr id="772140" name="Line 44"/>
            <p:cNvSpPr>
              <a:spLocks noChangeShapeType="1"/>
            </p:cNvSpPr>
            <p:nvPr/>
          </p:nvSpPr>
          <p:spPr bwMode="auto">
            <a:xfrm flipV="1">
              <a:off x="3050" y="1140"/>
              <a:ext cx="2155" cy="0"/>
            </a:xfrm>
            <a:prstGeom prst="line">
              <a:avLst/>
            </a:prstGeom>
            <a:noFill/>
            <a:ln w="9525">
              <a:solidFill>
                <a:schemeClr val="tx1"/>
              </a:solidFill>
              <a:round/>
              <a:headEnd/>
              <a:tailEnd/>
            </a:ln>
            <a:effectLst/>
          </p:spPr>
          <p:txBody>
            <a:bodyPr/>
            <a:lstStyle/>
            <a:p>
              <a:endParaRPr lang="zh-CN" altLang="en-US"/>
            </a:p>
          </p:txBody>
        </p:sp>
        <p:sp>
          <p:nvSpPr>
            <p:cNvPr id="772141" name="Line 45"/>
            <p:cNvSpPr>
              <a:spLocks noChangeShapeType="1"/>
            </p:cNvSpPr>
            <p:nvPr/>
          </p:nvSpPr>
          <p:spPr bwMode="auto">
            <a:xfrm>
              <a:off x="4127" y="1168"/>
              <a:ext cx="0" cy="170"/>
            </a:xfrm>
            <a:prstGeom prst="line">
              <a:avLst/>
            </a:prstGeom>
            <a:noFill/>
            <a:ln w="38100">
              <a:solidFill>
                <a:schemeClr val="tx1"/>
              </a:solidFill>
              <a:prstDash val="sysDot"/>
              <a:round/>
              <a:headEnd/>
              <a:tailEnd/>
            </a:ln>
            <a:effectLst/>
          </p:spPr>
          <p:txBody>
            <a:bodyPr/>
            <a:lstStyle/>
            <a:p>
              <a:endParaRPr lang="zh-CN" altLang="en-US"/>
            </a:p>
          </p:txBody>
        </p:sp>
        <p:sp>
          <p:nvSpPr>
            <p:cNvPr id="772142" name="Line 46"/>
            <p:cNvSpPr>
              <a:spLocks noChangeShapeType="1"/>
            </p:cNvSpPr>
            <p:nvPr/>
          </p:nvSpPr>
          <p:spPr bwMode="auto">
            <a:xfrm flipV="1">
              <a:off x="3050" y="828"/>
              <a:ext cx="2155" cy="0"/>
            </a:xfrm>
            <a:prstGeom prst="line">
              <a:avLst/>
            </a:prstGeom>
            <a:noFill/>
            <a:ln w="9525">
              <a:solidFill>
                <a:schemeClr val="tx1"/>
              </a:solidFill>
              <a:round/>
              <a:headEnd/>
              <a:tailEnd/>
            </a:ln>
            <a:effectLst/>
          </p:spPr>
          <p:txBody>
            <a:bodyPr/>
            <a:lstStyle/>
            <a:p>
              <a:endParaRPr lang="zh-CN" altLang="en-US"/>
            </a:p>
          </p:txBody>
        </p:sp>
        <p:sp>
          <p:nvSpPr>
            <p:cNvPr id="772143" name="Text Box 47"/>
            <p:cNvSpPr txBox="1">
              <a:spLocks noChangeArrowheads="1"/>
            </p:cNvSpPr>
            <p:nvPr/>
          </p:nvSpPr>
          <p:spPr bwMode="auto">
            <a:xfrm>
              <a:off x="5176" y="941"/>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pitchFamily="34" charset="0"/>
                  <a:ea typeface="宋体" pitchFamily="2" charset="-122"/>
                </a:rPr>
                <a:t>616</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2099">
                                            <p:txEl>
                                              <p:pRg st="0" end="0"/>
                                            </p:txEl>
                                          </p:spTgt>
                                        </p:tgtEl>
                                        <p:attrNameLst>
                                          <p:attrName>style.visibility</p:attrName>
                                        </p:attrNameLst>
                                      </p:cBhvr>
                                      <p:to>
                                        <p:strVal val="visible"/>
                                      </p:to>
                                    </p:set>
                                    <p:animEffect transition="in" filter="blinds(horizontal)">
                                      <p:cBhvr>
                                        <p:cTn id="7" dur="500"/>
                                        <p:tgtEl>
                                          <p:spTgt spid="772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2099">
                                            <p:txEl>
                                              <p:pRg st="1" end="1"/>
                                            </p:txEl>
                                          </p:spTgt>
                                        </p:tgtEl>
                                        <p:attrNameLst>
                                          <p:attrName>style.visibility</p:attrName>
                                        </p:attrNameLst>
                                      </p:cBhvr>
                                      <p:to>
                                        <p:strVal val="visible"/>
                                      </p:to>
                                    </p:set>
                                    <p:animEffect transition="in" filter="blinds(horizontal)">
                                      <p:cBhvr>
                                        <p:cTn id="12" dur="500"/>
                                        <p:tgtEl>
                                          <p:spTgt spid="772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72099">
                                            <p:txEl>
                                              <p:pRg st="2" end="2"/>
                                            </p:txEl>
                                          </p:spTgt>
                                        </p:tgtEl>
                                        <p:attrNameLst>
                                          <p:attrName>style.visibility</p:attrName>
                                        </p:attrNameLst>
                                      </p:cBhvr>
                                      <p:to>
                                        <p:strVal val="visible"/>
                                      </p:to>
                                    </p:set>
                                    <p:animEffect transition="in" filter="blinds(horizontal)">
                                      <p:cBhvr>
                                        <p:cTn id="17" dur="500"/>
                                        <p:tgtEl>
                                          <p:spTgt spid="772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72099">
                                            <p:txEl>
                                              <p:pRg st="3" end="3"/>
                                            </p:txEl>
                                          </p:spTgt>
                                        </p:tgtEl>
                                        <p:attrNameLst>
                                          <p:attrName>style.visibility</p:attrName>
                                        </p:attrNameLst>
                                      </p:cBhvr>
                                      <p:to>
                                        <p:strVal val="visible"/>
                                      </p:to>
                                    </p:set>
                                    <p:animEffect transition="in" filter="blinds(horizontal)">
                                      <p:cBhvr>
                                        <p:cTn id="22" dur="500"/>
                                        <p:tgtEl>
                                          <p:spTgt spid="772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72099">
                                            <p:txEl>
                                              <p:pRg st="4" end="4"/>
                                            </p:txEl>
                                          </p:spTgt>
                                        </p:tgtEl>
                                        <p:attrNameLst>
                                          <p:attrName>style.visibility</p:attrName>
                                        </p:attrNameLst>
                                      </p:cBhvr>
                                      <p:to>
                                        <p:strVal val="visible"/>
                                      </p:to>
                                    </p:set>
                                    <p:animEffect transition="in" filter="blinds(horizontal)">
                                      <p:cBhvr>
                                        <p:cTn id="27" dur="500"/>
                                        <p:tgtEl>
                                          <p:spTgt spid="7720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72101"/>
                                        </p:tgtEl>
                                        <p:attrNameLst>
                                          <p:attrName>style.visibility</p:attrName>
                                        </p:attrNameLst>
                                      </p:cBhvr>
                                      <p:to>
                                        <p:strVal val="visible"/>
                                      </p:to>
                                    </p:set>
                                    <p:animEffect transition="in" filter="blinds(horizontal)">
                                      <p:cBhvr>
                                        <p:cTn id="32" dur="500"/>
                                        <p:tgtEl>
                                          <p:spTgt spid="77210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72100">
                                            <p:txEl>
                                              <p:pRg st="0" end="0"/>
                                            </p:txEl>
                                          </p:spTgt>
                                        </p:tgtEl>
                                        <p:attrNameLst>
                                          <p:attrName>style.visibility</p:attrName>
                                        </p:attrNameLst>
                                      </p:cBhvr>
                                      <p:to>
                                        <p:strVal val="visible"/>
                                      </p:to>
                                    </p:set>
                                    <p:animEffect transition="in" filter="blinds(horizontal)">
                                      <p:cBhvr>
                                        <p:cTn id="37" dur="500"/>
                                        <p:tgtEl>
                                          <p:spTgt spid="772100">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72100">
                                            <p:txEl>
                                              <p:pRg st="1" end="1"/>
                                            </p:txEl>
                                          </p:spTgt>
                                        </p:tgtEl>
                                        <p:attrNameLst>
                                          <p:attrName>style.visibility</p:attrName>
                                        </p:attrNameLst>
                                      </p:cBhvr>
                                      <p:to>
                                        <p:strVal val="visible"/>
                                      </p:to>
                                    </p:set>
                                    <p:animEffect transition="in" filter="blinds(horizontal)">
                                      <p:cBhvr>
                                        <p:cTn id="42" dur="500"/>
                                        <p:tgtEl>
                                          <p:spTgt spid="772100">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72100">
                                            <p:txEl>
                                              <p:pRg st="2" end="2"/>
                                            </p:txEl>
                                          </p:spTgt>
                                        </p:tgtEl>
                                        <p:attrNameLst>
                                          <p:attrName>style.visibility</p:attrName>
                                        </p:attrNameLst>
                                      </p:cBhvr>
                                      <p:to>
                                        <p:strVal val="visible"/>
                                      </p:to>
                                    </p:set>
                                    <p:animEffect transition="in" filter="blinds(horizontal)">
                                      <p:cBhvr>
                                        <p:cTn id="47" dur="500"/>
                                        <p:tgtEl>
                                          <p:spTgt spid="772100">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72100">
                                            <p:txEl>
                                              <p:pRg st="3" end="3"/>
                                            </p:txEl>
                                          </p:spTgt>
                                        </p:tgtEl>
                                        <p:attrNameLst>
                                          <p:attrName>style.visibility</p:attrName>
                                        </p:attrNameLst>
                                      </p:cBhvr>
                                      <p:to>
                                        <p:strVal val="visible"/>
                                      </p:to>
                                    </p:set>
                                    <p:animEffect transition="in" filter="blinds(horizontal)">
                                      <p:cBhvr>
                                        <p:cTn id="52" dur="500"/>
                                        <p:tgtEl>
                                          <p:spTgt spid="772100">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72100">
                                            <p:txEl>
                                              <p:pRg st="4" end="4"/>
                                            </p:txEl>
                                          </p:spTgt>
                                        </p:tgtEl>
                                        <p:attrNameLst>
                                          <p:attrName>style.visibility</p:attrName>
                                        </p:attrNameLst>
                                      </p:cBhvr>
                                      <p:to>
                                        <p:strVal val="visible"/>
                                      </p:to>
                                    </p:set>
                                    <p:animEffect transition="in" filter="blinds(horizontal)">
                                      <p:cBhvr>
                                        <p:cTn id="57" dur="500"/>
                                        <p:tgtEl>
                                          <p:spTgt spid="772100">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72100">
                                            <p:txEl>
                                              <p:pRg st="5" end="5"/>
                                            </p:txEl>
                                          </p:spTgt>
                                        </p:tgtEl>
                                        <p:attrNameLst>
                                          <p:attrName>style.visibility</p:attrName>
                                        </p:attrNameLst>
                                      </p:cBhvr>
                                      <p:to>
                                        <p:strVal val="visible"/>
                                      </p:to>
                                    </p:set>
                                    <p:animEffect transition="in" filter="blinds(horizontal)">
                                      <p:cBhvr>
                                        <p:cTn id="62" dur="500"/>
                                        <p:tgtEl>
                                          <p:spTgt spid="772100">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772100">
                                            <p:txEl>
                                              <p:pRg st="6" end="6"/>
                                            </p:txEl>
                                          </p:spTgt>
                                        </p:tgtEl>
                                        <p:attrNameLst>
                                          <p:attrName>style.visibility</p:attrName>
                                        </p:attrNameLst>
                                      </p:cBhvr>
                                      <p:to>
                                        <p:strVal val="visible"/>
                                      </p:to>
                                    </p:set>
                                    <p:animEffect transition="in" filter="blinds(horizontal)">
                                      <p:cBhvr>
                                        <p:cTn id="67" dur="500"/>
                                        <p:tgtEl>
                                          <p:spTgt spid="772100">
                                            <p:txEl>
                                              <p:pRg st="6" end="6"/>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72100">
                                            <p:txEl>
                                              <p:pRg st="7" end="7"/>
                                            </p:txEl>
                                          </p:spTgt>
                                        </p:tgtEl>
                                        <p:attrNameLst>
                                          <p:attrName>style.visibility</p:attrName>
                                        </p:attrNameLst>
                                      </p:cBhvr>
                                      <p:to>
                                        <p:strVal val="visible"/>
                                      </p:to>
                                    </p:set>
                                    <p:animEffect transition="in" filter="blinds(horizontal)">
                                      <p:cBhvr>
                                        <p:cTn id="72" dur="500"/>
                                        <p:tgtEl>
                                          <p:spTgt spid="772100">
                                            <p:txEl>
                                              <p:pRg st="7" end="7"/>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772100">
                                            <p:txEl>
                                              <p:pRg st="8" end="8"/>
                                            </p:txEl>
                                          </p:spTgt>
                                        </p:tgtEl>
                                        <p:attrNameLst>
                                          <p:attrName>style.visibility</p:attrName>
                                        </p:attrNameLst>
                                      </p:cBhvr>
                                      <p:to>
                                        <p:strVal val="visible"/>
                                      </p:to>
                                    </p:set>
                                    <p:animEffect transition="in" filter="blinds(horizontal)">
                                      <p:cBhvr>
                                        <p:cTn id="77" dur="500"/>
                                        <p:tgtEl>
                                          <p:spTgt spid="77210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09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a:xfrm>
            <a:off x="457200" y="98425"/>
            <a:ext cx="8229600" cy="561975"/>
          </a:xfrm>
        </p:spPr>
        <p:txBody>
          <a:bodyPr/>
          <a:lstStyle/>
          <a:p>
            <a:r>
              <a:rPr lang="zh-CN" altLang="en-US" sz="3600" smtClean="0"/>
              <a:t>机器级指令</a:t>
            </a:r>
          </a:p>
        </p:txBody>
      </p:sp>
      <p:sp>
        <p:nvSpPr>
          <p:cNvPr id="763907" name="Rectangle 3"/>
          <p:cNvSpPr>
            <a:spLocks noGrp="1" noChangeArrowheads="1"/>
          </p:cNvSpPr>
          <p:nvPr>
            <p:ph type="body" idx="1"/>
          </p:nvPr>
        </p:nvSpPr>
        <p:spPr>
          <a:xfrm>
            <a:off x="250825" y="773113"/>
            <a:ext cx="8229600" cy="5788025"/>
          </a:xfrm>
        </p:spPr>
        <p:txBody>
          <a:bodyPr/>
          <a:lstStyle/>
          <a:p>
            <a:r>
              <a:rPr lang="zh-CN" altLang="en-US" sz="2200" smtClean="0">
                <a:solidFill>
                  <a:srgbClr val="CC3300"/>
                </a:solidFill>
                <a:ea typeface="微软雅黑" pitchFamily="34" charset="-122"/>
              </a:rPr>
              <a:t>机器指令</a:t>
            </a:r>
            <a:r>
              <a:rPr lang="zh-CN" altLang="en-US" sz="2200" smtClean="0">
                <a:ea typeface="微软雅黑" pitchFamily="34" charset="-122"/>
              </a:rPr>
              <a:t>和</a:t>
            </a:r>
            <a:r>
              <a:rPr lang="zh-CN" altLang="en-US" sz="2200" smtClean="0">
                <a:solidFill>
                  <a:srgbClr val="CC3300"/>
                </a:solidFill>
                <a:ea typeface="微软雅黑" pitchFamily="34" charset="-122"/>
              </a:rPr>
              <a:t>汇编指令</a:t>
            </a:r>
            <a:r>
              <a:rPr lang="zh-CN" altLang="en-US" sz="2200" smtClean="0">
                <a:ea typeface="微软雅黑" pitchFamily="34" charset="-122"/>
              </a:rPr>
              <a:t>一一对应，都是机器级指令</a:t>
            </a:r>
          </a:p>
          <a:p>
            <a:r>
              <a:rPr lang="zh-CN" altLang="en-US" sz="2200" smtClean="0">
                <a:ea typeface="微软雅黑" pitchFamily="34" charset="-122"/>
              </a:rPr>
              <a:t>机器指令是一个</a:t>
            </a:r>
            <a:r>
              <a:rPr lang="en-US" altLang="zh-CN" sz="2200" smtClean="0">
                <a:ea typeface="微软雅黑" pitchFamily="34" charset="-122"/>
              </a:rPr>
              <a:t>0/1</a:t>
            </a:r>
            <a:r>
              <a:rPr lang="zh-CN" altLang="en-US" sz="2200" smtClean="0">
                <a:ea typeface="微软雅黑" pitchFamily="34" charset="-122"/>
              </a:rPr>
              <a:t>序列，由若干</a:t>
            </a:r>
            <a:r>
              <a:rPr lang="zh-CN" altLang="en-US" sz="2200" smtClean="0">
                <a:solidFill>
                  <a:srgbClr val="FF0000"/>
                </a:solidFill>
                <a:ea typeface="微软雅黑" pitchFamily="34" charset="-122"/>
              </a:rPr>
              <a:t>字段</a:t>
            </a:r>
            <a:r>
              <a:rPr lang="zh-CN" altLang="en-US" sz="2200" smtClean="0">
                <a:ea typeface="微软雅黑" pitchFamily="34" charset="-122"/>
              </a:rPr>
              <a:t>组成</a:t>
            </a:r>
          </a:p>
          <a:p>
            <a:endParaRPr lang="zh-CN" altLang="en-US" sz="2200" smtClean="0">
              <a:ea typeface="微软雅黑" pitchFamily="34" charset="-122"/>
            </a:endParaRPr>
          </a:p>
          <a:p>
            <a:endParaRPr lang="zh-CN" altLang="en-US" smtClean="0">
              <a:ea typeface="微软雅黑" pitchFamily="34" charset="-122"/>
            </a:endParaRPr>
          </a:p>
          <a:p>
            <a:endParaRPr lang="zh-CN" altLang="en-US" smtClean="0">
              <a:ea typeface="微软雅黑" pitchFamily="34" charset="-122"/>
            </a:endParaRPr>
          </a:p>
          <a:p>
            <a:endParaRPr lang="zh-CN" altLang="en-US" smtClean="0">
              <a:ea typeface="微软雅黑" pitchFamily="34" charset="-122"/>
            </a:endParaRPr>
          </a:p>
          <a:p>
            <a:r>
              <a:rPr lang="zh-CN" altLang="en-US" sz="2200" smtClean="0">
                <a:ea typeface="微软雅黑" pitchFamily="34" charset="-122"/>
              </a:rPr>
              <a:t>汇编指令是机器指令的符号表示（</a:t>
            </a:r>
            <a:r>
              <a:rPr lang="zh-CN" altLang="en-US" sz="2200" smtClean="0">
                <a:solidFill>
                  <a:srgbClr val="0000FF"/>
                </a:solidFill>
                <a:ea typeface="微软雅黑" pitchFamily="34" charset="-122"/>
              </a:rPr>
              <a:t>可能有不同的格式</a:t>
            </a:r>
            <a:r>
              <a:rPr lang="zh-CN" altLang="en-US" sz="2200" smtClean="0">
                <a:ea typeface="微软雅黑" pitchFamily="34" charset="-122"/>
              </a:rPr>
              <a:t>）</a:t>
            </a:r>
          </a:p>
          <a:p>
            <a:endParaRPr lang="en-US" altLang="zh-CN" sz="2200" smtClean="0">
              <a:ea typeface="微软雅黑" pitchFamily="34" charset="-122"/>
            </a:endParaRPr>
          </a:p>
          <a:p>
            <a:endParaRPr lang="en-US" altLang="zh-CN" smtClean="0">
              <a:ea typeface="微软雅黑" pitchFamily="34" charset="-122"/>
            </a:endParaRPr>
          </a:p>
          <a:p>
            <a:pPr lvl="1">
              <a:buFontTx/>
              <a:buNone/>
            </a:pPr>
            <a:r>
              <a:rPr lang="en-US" altLang="zh-CN" sz="2200" smtClean="0">
                <a:latin typeface="微软雅黑" pitchFamily="34" charset="-122"/>
                <a:ea typeface="微软雅黑" pitchFamily="34" charset="-122"/>
              </a:rPr>
              <a:t>mov</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movb</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bx</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%bx</a:t>
            </a:r>
            <a:r>
              <a:rPr lang="zh-CN" altLang="en-US" sz="2200" smtClean="0">
                <a:latin typeface="微软雅黑" pitchFamily="34" charset="-122"/>
                <a:ea typeface="微软雅黑" pitchFamily="34" charset="-122"/>
              </a:rPr>
              <a:t>等都是</a:t>
            </a:r>
            <a:r>
              <a:rPr lang="zh-CN" altLang="en-US" sz="2200" smtClean="0">
                <a:solidFill>
                  <a:srgbClr val="FF0000"/>
                </a:solidFill>
                <a:latin typeface="微软雅黑" pitchFamily="34" charset="-122"/>
                <a:ea typeface="微软雅黑" pitchFamily="34" charset="-122"/>
              </a:rPr>
              <a:t>助记符</a:t>
            </a:r>
          </a:p>
          <a:p>
            <a:pPr lvl="1">
              <a:buFontTx/>
              <a:buNone/>
            </a:pPr>
            <a:r>
              <a:rPr lang="zh-CN" altLang="en-US" sz="2200" smtClean="0">
                <a:solidFill>
                  <a:schemeClr val="tx1"/>
                </a:solidFill>
                <a:latin typeface="微软雅黑" pitchFamily="34" charset="-122"/>
                <a:ea typeface="微软雅黑" pitchFamily="34" charset="-122"/>
              </a:rPr>
              <a:t>指令的功能为：</a:t>
            </a:r>
            <a:r>
              <a:rPr lang="en-US" altLang="zh-CN" sz="2200" smtClean="0">
                <a:solidFill>
                  <a:srgbClr val="007635"/>
                </a:solidFill>
                <a:latin typeface="微软雅黑" pitchFamily="34" charset="-122"/>
                <a:ea typeface="微软雅黑" pitchFamily="34" charset="-122"/>
              </a:rPr>
              <a:t>M[</a:t>
            </a:r>
            <a:r>
              <a:rPr lang="en-US" altLang="zh-CN" sz="2200" smtClean="0">
                <a:solidFill>
                  <a:schemeClr val="tx1"/>
                </a:solidFill>
                <a:latin typeface="微软雅黑" pitchFamily="34" charset="-122"/>
                <a:ea typeface="微软雅黑" pitchFamily="34" charset="-122"/>
              </a:rPr>
              <a:t>R[bx]+R[di]-6</a:t>
            </a:r>
            <a:r>
              <a:rPr lang="en-US" altLang="zh-CN" sz="2200" smtClean="0">
                <a:solidFill>
                  <a:srgbClr val="007635"/>
                </a:solidFill>
                <a:latin typeface="微软雅黑" pitchFamily="34" charset="-122"/>
                <a:ea typeface="微软雅黑" pitchFamily="34" charset="-122"/>
              </a:rPr>
              <a:t>]</a:t>
            </a:r>
            <a:r>
              <a:rPr lang="en-US" altLang="zh-CN" sz="2400" smtClean="0">
                <a:solidFill>
                  <a:srgbClr val="007635"/>
                </a:solidFill>
                <a:latin typeface="微软雅黑" pitchFamily="34" charset="-122"/>
                <a:ea typeface="微软雅黑" pitchFamily="34" charset="-122"/>
              </a:rPr>
              <a:t>←</a:t>
            </a:r>
            <a:r>
              <a:rPr lang="en-US" altLang="zh-CN" sz="2200" smtClean="0">
                <a:solidFill>
                  <a:srgbClr val="CC3300"/>
                </a:solidFill>
                <a:latin typeface="微软雅黑" pitchFamily="34" charset="-122"/>
                <a:ea typeface="微软雅黑" pitchFamily="34" charset="-122"/>
              </a:rPr>
              <a:t>R[cl]</a:t>
            </a:r>
            <a:r>
              <a:rPr lang="en-US" altLang="zh-CN" sz="2400" smtClean="0">
                <a:solidFill>
                  <a:srgbClr val="CC3300"/>
                </a:solidFill>
                <a:latin typeface="微软雅黑" pitchFamily="34" charset="-122"/>
                <a:ea typeface="微软雅黑" pitchFamily="34" charset="-122"/>
              </a:rPr>
              <a:t> </a:t>
            </a:r>
            <a:endParaRPr lang="zh-CN" altLang="en-US" sz="2400" smtClean="0">
              <a:solidFill>
                <a:srgbClr val="CC3300"/>
              </a:solidFill>
              <a:latin typeface="微软雅黑" pitchFamily="34" charset="-122"/>
              <a:ea typeface="微软雅黑" pitchFamily="34" charset="-122"/>
            </a:endParaRPr>
          </a:p>
        </p:txBody>
      </p:sp>
      <p:grpSp>
        <p:nvGrpSpPr>
          <p:cNvPr id="763908" name="Group 4"/>
          <p:cNvGrpSpPr>
            <a:grpSpLocks/>
          </p:cNvGrpSpPr>
          <p:nvPr/>
        </p:nvGrpSpPr>
        <p:grpSpPr bwMode="auto">
          <a:xfrm>
            <a:off x="1196975" y="1900238"/>
            <a:ext cx="6840538" cy="1560512"/>
            <a:chOff x="867" y="1253"/>
            <a:chExt cx="4026" cy="983"/>
          </a:xfrm>
        </p:grpSpPr>
        <p:pic>
          <p:nvPicPr>
            <p:cNvPr id="763909" name="Picture 5"/>
            <p:cNvPicPr>
              <a:picLocks noChangeAspect="1" noChangeArrowheads="1"/>
            </p:cNvPicPr>
            <p:nvPr/>
          </p:nvPicPr>
          <p:blipFill>
            <a:blip r:embed="rId2"/>
            <a:srcRect/>
            <a:stretch>
              <a:fillRect/>
            </a:stretch>
          </p:blipFill>
          <p:spPr bwMode="auto">
            <a:xfrm>
              <a:off x="867" y="1253"/>
              <a:ext cx="3799" cy="510"/>
            </a:xfrm>
            <a:prstGeom prst="rect">
              <a:avLst/>
            </a:prstGeom>
            <a:noFill/>
            <a:ln w="9525">
              <a:noFill/>
              <a:miter lim="800000"/>
              <a:headEnd/>
              <a:tailEnd/>
            </a:ln>
          </p:spPr>
        </p:pic>
        <p:sp>
          <p:nvSpPr>
            <p:cNvPr id="763910" name="Text Box 6"/>
            <p:cNvSpPr txBox="1">
              <a:spLocks noChangeArrowheads="1"/>
            </p:cNvSpPr>
            <p:nvPr/>
          </p:nvSpPr>
          <p:spPr bwMode="auto">
            <a:xfrm>
              <a:off x="867" y="1986"/>
              <a:ext cx="4026" cy="250"/>
            </a:xfrm>
            <a:prstGeom prst="rect">
              <a:avLst/>
            </a:prstGeom>
            <a:noFill/>
            <a:ln w="9525">
              <a:noFill/>
              <a:miter lim="800000"/>
              <a:headEnd/>
              <a:tailEnd/>
            </a:ln>
            <a:effectLst/>
          </p:spPr>
          <p:txBody>
            <a:bodyPr>
              <a:spAutoFit/>
            </a:bodyPr>
            <a:lstStyle/>
            <a:p>
              <a:pPr eaLnBrk="1" hangingPunct="1">
                <a:spcBef>
                  <a:spcPct val="50000"/>
                </a:spcBef>
              </a:pPr>
              <a:r>
                <a:rPr lang="zh-CN" altLang="en-US" sz="2000">
                  <a:solidFill>
                    <a:srgbClr val="007635"/>
                  </a:solidFill>
                </a:rPr>
                <a:t>操作码            寻址方式  寄存器编号            立即数</a:t>
              </a:r>
              <a:r>
                <a:rPr lang="en-US" altLang="zh-CN" sz="2000">
                  <a:solidFill>
                    <a:srgbClr val="007635"/>
                  </a:solidFill>
                </a:rPr>
                <a:t>(</a:t>
              </a:r>
              <a:r>
                <a:rPr lang="zh-CN" altLang="en-US" sz="2000">
                  <a:solidFill>
                    <a:srgbClr val="007635"/>
                  </a:solidFill>
                </a:rPr>
                <a:t>位移量</a:t>
              </a:r>
              <a:r>
                <a:rPr lang="en-US" altLang="zh-CN" sz="2000">
                  <a:solidFill>
                    <a:srgbClr val="007635"/>
                  </a:solidFill>
                </a:rPr>
                <a:t>)</a:t>
              </a:r>
            </a:p>
          </p:txBody>
        </p:sp>
        <p:sp>
          <p:nvSpPr>
            <p:cNvPr id="763911" name="Line 7"/>
            <p:cNvSpPr>
              <a:spLocks noChangeShapeType="1"/>
            </p:cNvSpPr>
            <p:nvPr/>
          </p:nvSpPr>
          <p:spPr bwMode="auto">
            <a:xfrm flipV="1">
              <a:off x="1207" y="1735"/>
              <a:ext cx="114" cy="255"/>
            </a:xfrm>
            <a:prstGeom prst="line">
              <a:avLst/>
            </a:prstGeom>
            <a:noFill/>
            <a:ln w="38100">
              <a:solidFill>
                <a:srgbClr val="FF0000"/>
              </a:solidFill>
              <a:round/>
              <a:headEnd/>
              <a:tailEnd type="triangle" w="med" len="med"/>
            </a:ln>
            <a:effectLst/>
          </p:spPr>
          <p:txBody>
            <a:bodyPr/>
            <a:lstStyle/>
            <a:p>
              <a:endParaRPr lang="zh-CN" altLang="en-US"/>
            </a:p>
          </p:txBody>
        </p:sp>
        <p:sp>
          <p:nvSpPr>
            <p:cNvPr id="763912" name="Line 8"/>
            <p:cNvSpPr>
              <a:spLocks noChangeShapeType="1"/>
            </p:cNvSpPr>
            <p:nvPr/>
          </p:nvSpPr>
          <p:spPr bwMode="auto">
            <a:xfrm flipV="1">
              <a:off x="2171" y="1735"/>
              <a:ext cx="0" cy="283"/>
            </a:xfrm>
            <a:prstGeom prst="line">
              <a:avLst/>
            </a:prstGeom>
            <a:noFill/>
            <a:ln w="38100">
              <a:solidFill>
                <a:srgbClr val="FF0000"/>
              </a:solidFill>
              <a:round/>
              <a:headEnd/>
              <a:tailEnd type="triangle" w="med" len="med"/>
            </a:ln>
            <a:effectLst/>
          </p:spPr>
          <p:txBody>
            <a:bodyPr/>
            <a:lstStyle/>
            <a:p>
              <a:endParaRPr lang="zh-CN" altLang="en-US"/>
            </a:p>
          </p:txBody>
        </p:sp>
        <p:sp>
          <p:nvSpPr>
            <p:cNvPr id="763913" name="Line 9"/>
            <p:cNvSpPr>
              <a:spLocks noChangeShapeType="1"/>
            </p:cNvSpPr>
            <p:nvPr/>
          </p:nvSpPr>
          <p:spPr bwMode="auto">
            <a:xfrm flipH="1" flipV="1">
              <a:off x="2795" y="1735"/>
              <a:ext cx="28" cy="255"/>
            </a:xfrm>
            <a:prstGeom prst="line">
              <a:avLst/>
            </a:prstGeom>
            <a:noFill/>
            <a:ln w="38100">
              <a:solidFill>
                <a:srgbClr val="FF0000"/>
              </a:solidFill>
              <a:round/>
              <a:headEnd/>
              <a:tailEnd type="triangle" w="med" len="med"/>
            </a:ln>
            <a:effectLst/>
          </p:spPr>
          <p:txBody>
            <a:bodyPr/>
            <a:lstStyle/>
            <a:p>
              <a:endParaRPr lang="zh-CN" altLang="en-US"/>
            </a:p>
          </p:txBody>
        </p:sp>
        <p:sp>
          <p:nvSpPr>
            <p:cNvPr id="763914" name="Line 10"/>
            <p:cNvSpPr>
              <a:spLocks noChangeShapeType="1"/>
            </p:cNvSpPr>
            <p:nvPr/>
          </p:nvSpPr>
          <p:spPr bwMode="auto">
            <a:xfrm flipV="1">
              <a:off x="2852" y="1735"/>
              <a:ext cx="340" cy="255"/>
            </a:xfrm>
            <a:prstGeom prst="line">
              <a:avLst/>
            </a:prstGeom>
            <a:noFill/>
            <a:ln w="38100">
              <a:solidFill>
                <a:srgbClr val="FF0000"/>
              </a:solidFill>
              <a:round/>
              <a:headEnd/>
              <a:tailEnd type="triangle" w="med" len="med"/>
            </a:ln>
            <a:effectLst/>
          </p:spPr>
          <p:txBody>
            <a:bodyPr/>
            <a:lstStyle/>
            <a:p>
              <a:endParaRPr lang="zh-CN" altLang="en-US"/>
            </a:p>
          </p:txBody>
        </p:sp>
        <p:sp>
          <p:nvSpPr>
            <p:cNvPr id="763915" name="Line 11"/>
            <p:cNvSpPr>
              <a:spLocks noChangeShapeType="1"/>
            </p:cNvSpPr>
            <p:nvPr/>
          </p:nvSpPr>
          <p:spPr bwMode="auto">
            <a:xfrm flipV="1">
              <a:off x="4269" y="1735"/>
              <a:ext cx="28" cy="255"/>
            </a:xfrm>
            <a:prstGeom prst="line">
              <a:avLst/>
            </a:prstGeom>
            <a:noFill/>
            <a:ln w="38100">
              <a:solidFill>
                <a:srgbClr val="FF0000"/>
              </a:solidFill>
              <a:round/>
              <a:headEnd/>
              <a:tailEnd type="triangle" w="med" len="med"/>
            </a:ln>
            <a:effectLst/>
          </p:spPr>
          <p:txBody>
            <a:bodyPr/>
            <a:lstStyle/>
            <a:p>
              <a:endParaRPr lang="zh-CN" altLang="en-US"/>
            </a:p>
          </p:txBody>
        </p:sp>
      </p:grpSp>
      <p:grpSp>
        <p:nvGrpSpPr>
          <p:cNvPr id="763916" name="Group 12"/>
          <p:cNvGrpSpPr>
            <a:grpSpLocks/>
          </p:cNvGrpSpPr>
          <p:nvPr/>
        </p:nvGrpSpPr>
        <p:grpSpPr bwMode="auto">
          <a:xfrm>
            <a:off x="1150938" y="4149725"/>
            <a:ext cx="7470775" cy="862013"/>
            <a:chOff x="725" y="2755"/>
            <a:chExt cx="4706" cy="543"/>
          </a:xfrm>
        </p:grpSpPr>
        <p:sp>
          <p:nvSpPr>
            <p:cNvPr id="763917" name="Rectangle 13"/>
            <p:cNvSpPr>
              <a:spLocks noChangeArrowheads="1"/>
            </p:cNvSpPr>
            <p:nvPr/>
          </p:nvSpPr>
          <p:spPr bwMode="auto">
            <a:xfrm>
              <a:off x="725" y="2755"/>
              <a:ext cx="1635" cy="288"/>
            </a:xfrm>
            <a:prstGeom prst="rect">
              <a:avLst/>
            </a:prstGeom>
            <a:noFill/>
            <a:ln w="9525">
              <a:noFill/>
              <a:miter lim="800000"/>
              <a:headEnd/>
              <a:tailEnd/>
            </a:ln>
            <a:effectLst/>
          </p:spPr>
          <p:txBody>
            <a:bodyPr wrap="none">
              <a:spAutoFit/>
            </a:bodyPr>
            <a:lstStyle/>
            <a:p>
              <a:pPr eaLnBrk="1" hangingPunct="1"/>
              <a:r>
                <a:rPr lang="en-US" altLang="zh-CN" sz="2400">
                  <a:solidFill>
                    <a:srgbClr val="FF0000"/>
                  </a:solidFill>
                  <a:latin typeface="Arial" pitchFamily="34" charset="0"/>
                  <a:ea typeface="宋体" pitchFamily="2" charset="-122"/>
                </a:rPr>
                <a:t>mov [bx+di-6], cl</a:t>
              </a:r>
              <a:endParaRPr lang="zh-CN" altLang="en-US" sz="2400">
                <a:solidFill>
                  <a:srgbClr val="FF0000"/>
                </a:solidFill>
                <a:latin typeface="Arial" pitchFamily="34" charset="0"/>
                <a:ea typeface="宋体" pitchFamily="2" charset="-122"/>
              </a:endParaRPr>
            </a:p>
          </p:txBody>
        </p:sp>
        <p:sp>
          <p:nvSpPr>
            <p:cNvPr id="763918" name="Rectangle 14"/>
            <p:cNvSpPr>
              <a:spLocks noChangeArrowheads="1"/>
            </p:cNvSpPr>
            <p:nvPr/>
          </p:nvSpPr>
          <p:spPr bwMode="auto">
            <a:xfrm>
              <a:off x="2993" y="2779"/>
              <a:ext cx="2438" cy="288"/>
            </a:xfrm>
            <a:prstGeom prst="rect">
              <a:avLst/>
            </a:prstGeom>
            <a:noFill/>
            <a:ln w="9525">
              <a:noFill/>
              <a:miter lim="800000"/>
              <a:headEnd/>
              <a:tailEnd/>
            </a:ln>
            <a:effectLst/>
          </p:spPr>
          <p:txBody>
            <a:bodyPr>
              <a:spAutoFit/>
            </a:bodyPr>
            <a:lstStyle/>
            <a:p>
              <a:pPr eaLnBrk="1" hangingPunct="1"/>
              <a:r>
                <a:rPr lang="en-US" altLang="zh-CN" sz="2400">
                  <a:solidFill>
                    <a:srgbClr val="FF0000"/>
                  </a:solidFill>
                  <a:latin typeface="Arial" pitchFamily="34" charset="0"/>
                  <a:ea typeface="宋体" pitchFamily="2" charset="-122"/>
                </a:rPr>
                <a:t>movb %cl, -6(%bx,%di)</a:t>
              </a:r>
              <a:endParaRPr lang="zh-CN" altLang="en-US" sz="2400">
                <a:solidFill>
                  <a:srgbClr val="FF0000"/>
                </a:solidFill>
                <a:latin typeface="Arial" pitchFamily="34" charset="0"/>
                <a:ea typeface="宋体" pitchFamily="2" charset="-122"/>
              </a:endParaRPr>
            </a:p>
          </p:txBody>
        </p:sp>
        <p:sp>
          <p:nvSpPr>
            <p:cNvPr id="763919" name="Text Box 15"/>
            <p:cNvSpPr txBox="1">
              <a:spLocks noChangeArrowheads="1"/>
            </p:cNvSpPr>
            <p:nvPr/>
          </p:nvSpPr>
          <p:spPr bwMode="auto">
            <a:xfrm>
              <a:off x="2511" y="2784"/>
              <a:ext cx="312" cy="288"/>
            </a:xfrm>
            <a:prstGeom prst="rect">
              <a:avLst/>
            </a:prstGeom>
            <a:noFill/>
            <a:ln w="9525">
              <a:noFill/>
              <a:miter lim="800000"/>
              <a:headEnd/>
              <a:tailEnd/>
            </a:ln>
            <a:effectLst/>
          </p:spPr>
          <p:txBody>
            <a:bodyPr>
              <a:spAutoFit/>
            </a:bodyPr>
            <a:lstStyle/>
            <a:p>
              <a:pPr eaLnBrk="1" hangingPunct="1">
                <a:spcBef>
                  <a:spcPct val="50000"/>
                </a:spcBef>
              </a:pPr>
              <a:r>
                <a:rPr lang="zh-CN" altLang="en-US" sz="2400">
                  <a:latin typeface="Arial" pitchFamily="34" charset="0"/>
                </a:rPr>
                <a:t>或</a:t>
              </a:r>
            </a:p>
          </p:txBody>
        </p:sp>
        <p:sp>
          <p:nvSpPr>
            <p:cNvPr id="763920" name="Text Box 16"/>
            <p:cNvSpPr txBox="1">
              <a:spLocks noChangeArrowheads="1"/>
            </p:cNvSpPr>
            <p:nvPr/>
          </p:nvSpPr>
          <p:spPr bwMode="auto">
            <a:xfrm>
              <a:off x="1151" y="3067"/>
              <a:ext cx="1134" cy="231"/>
            </a:xfrm>
            <a:prstGeom prst="rect">
              <a:avLst/>
            </a:prstGeom>
            <a:noFill/>
            <a:ln w="9525">
              <a:noFill/>
              <a:miter lim="800000"/>
              <a:headEnd/>
              <a:tailEnd/>
            </a:ln>
            <a:effectLst/>
          </p:spPr>
          <p:txBody>
            <a:bodyPr>
              <a:spAutoFit/>
            </a:bodyPr>
            <a:lstStyle/>
            <a:p>
              <a:pPr eaLnBrk="1" hangingPunct="1">
                <a:spcBef>
                  <a:spcPct val="50000"/>
                </a:spcBef>
              </a:pPr>
              <a:r>
                <a:rPr lang="en-US" altLang="zh-CN">
                  <a:solidFill>
                    <a:srgbClr val="0000FF"/>
                  </a:solidFill>
                </a:rPr>
                <a:t>Intel</a:t>
              </a:r>
              <a:r>
                <a:rPr lang="zh-CN" altLang="en-US">
                  <a:solidFill>
                    <a:srgbClr val="0000FF"/>
                  </a:solidFill>
                </a:rPr>
                <a:t>格式</a:t>
              </a:r>
            </a:p>
          </p:txBody>
        </p:sp>
        <p:sp>
          <p:nvSpPr>
            <p:cNvPr id="763921" name="Text Box 17"/>
            <p:cNvSpPr txBox="1">
              <a:spLocks noChangeArrowheads="1"/>
            </p:cNvSpPr>
            <p:nvPr/>
          </p:nvSpPr>
          <p:spPr bwMode="auto">
            <a:xfrm>
              <a:off x="3560" y="3067"/>
              <a:ext cx="1134" cy="231"/>
            </a:xfrm>
            <a:prstGeom prst="rect">
              <a:avLst/>
            </a:prstGeom>
            <a:noFill/>
            <a:ln w="9525">
              <a:noFill/>
              <a:miter lim="800000"/>
              <a:headEnd/>
              <a:tailEnd/>
            </a:ln>
            <a:effectLst/>
          </p:spPr>
          <p:txBody>
            <a:bodyPr>
              <a:spAutoFit/>
            </a:bodyPr>
            <a:lstStyle/>
            <a:p>
              <a:pPr eaLnBrk="1" hangingPunct="1">
                <a:spcBef>
                  <a:spcPct val="50000"/>
                </a:spcBef>
              </a:pPr>
              <a:r>
                <a:rPr lang="en-US" altLang="zh-CN">
                  <a:solidFill>
                    <a:srgbClr val="0000FF"/>
                  </a:solidFill>
                </a:rPr>
                <a:t>AT&amp;T </a:t>
              </a:r>
              <a:r>
                <a:rPr lang="zh-CN" altLang="en-US">
                  <a:solidFill>
                    <a:srgbClr val="0000FF"/>
                  </a:solidFill>
                </a:rPr>
                <a:t>格式</a:t>
              </a:r>
            </a:p>
          </p:txBody>
        </p:sp>
      </p:grpSp>
      <p:sp>
        <p:nvSpPr>
          <p:cNvPr id="763922" name="Text Box 18"/>
          <p:cNvSpPr txBox="1">
            <a:spLocks noChangeArrowheads="1"/>
          </p:cNvSpPr>
          <p:nvPr/>
        </p:nvSpPr>
        <p:spPr bwMode="auto">
          <a:xfrm>
            <a:off x="6642100" y="1223963"/>
            <a:ext cx="1979613" cy="669925"/>
          </a:xfrm>
          <a:prstGeom prst="rect">
            <a:avLst/>
          </a:prstGeom>
          <a:noFill/>
          <a:ln w="9525">
            <a:noFill/>
            <a:miter lim="800000"/>
            <a:headEnd/>
            <a:tailEnd/>
          </a:ln>
          <a:effectLst/>
        </p:spPr>
        <p:txBody>
          <a:bodyPr>
            <a:spAutoFit/>
          </a:bodyPr>
          <a:lstStyle/>
          <a:p>
            <a:pPr eaLnBrk="1" hangingPunct="1">
              <a:spcBef>
                <a:spcPct val="50000"/>
              </a:spcBef>
            </a:pPr>
            <a:r>
              <a:rPr lang="zh-CN" altLang="en-US" sz="1900">
                <a:solidFill>
                  <a:srgbClr val="005024"/>
                </a:solidFill>
              </a:rPr>
              <a:t>补码</a:t>
            </a:r>
            <a:r>
              <a:rPr lang="en-US" altLang="zh-CN" sz="1900">
                <a:solidFill>
                  <a:srgbClr val="FF0000"/>
                </a:solidFill>
              </a:rPr>
              <a:t>11111010</a:t>
            </a:r>
            <a:r>
              <a:rPr lang="zh-CN" altLang="en-US" sz="1900">
                <a:solidFill>
                  <a:srgbClr val="005024"/>
                </a:solidFill>
              </a:rPr>
              <a:t>的真值为多少？</a:t>
            </a:r>
            <a:endParaRPr lang="en-US" altLang="zh-CN" sz="1900">
              <a:solidFill>
                <a:srgbClr val="005024"/>
              </a:solidFill>
            </a:endParaRPr>
          </a:p>
        </p:txBody>
      </p:sp>
      <p:grpSp>
        <p:nvGrpSpPr>
          <p:cNvPr id="763923" name="Group 19"/>
          <p:cNvGrpSpPr>
            <a:grpSpLocks/>
          </p:cNvGrpSpPr>
          <p:nvPr/>
        </p:nvGrpSpPr>
        <p:grpSpPr bwMode="auto">
          <a:xfrm>
            <a:off x="0" y="5903913"/>
            <a:ext cx="6345238" cy="666750"/>
            <a:chOff x="0" y="3719"/>
            <a:chExt cx="3997" cy="420"/>
          </a:xfrm>
        </p:grpSpPr>
        <p:sp>
          <p:nvSpPr>
            <p:cNvPr id="763924" name="Text Box 20"/>
            <p:cNvSpPr txBox="1">
              <a:spLocks noChangeArrowheads="1"/>
            </p:cNvSpPr>
            <p:nvPr/>
          </p:nvSpPr>
          <p:spPr bwMode="auto">
            <a:xfrm>
              <a:off x="0" y="3889"/>
              <a:ext cx="3997" cy="250"/>
            </a:xfrm>
            <a:prstGeom prst="rect">
              <a:avLst/>
            </a:prstGeom>
            <a:noFill/>
            <a:ln w="9525">
              <a:noFill/>
              <a:miter lim="800000"/>
              <a:headEnd/>
              <a:tailEnd/>
            </a:ln>
            <a:effectLst/>
          </p:spPr>
          <p:txBody>
            <a:bodyPr>
              <a:spAutoFit/>
            </a:bodyPr>
            <a:lstStyle/>
            <a:p>
              <a:pPr eaLnBrk="1" hangingPunct="1">
                <a:spcBef>
                  <a:spcPct val="50000"/>
                </a:spcBef>
              </a:pPr>
              <a:r>
                <a:rPr lang="zh-CN" altLang="en-US" sz="2000">
                  <a:solidFill>
                    <a:srgbClr val="CC3300"/>
                  </a:solidFill>
                </a:rPr>
                <a:t>寄存器传送语言 </a:t>
              </a:r>
              <a:r>
                <a:rPr lang="en-US" altLang="zh-CN" sz="2000">
                  <a:solidFill>
                    <a:srgbClr val="CC3300"/>
                  </a:solidFill>
                </a:rPr>
                <a:t>RLT</a:t>
              </a:r>
              <a:r>
                <a:rPr lang="zh-CN" altLang="en-US" sz="2000">
                  <a:solidFill>
                    <a:srgbClr val="CC3300"/>
                  </a:solidFill>
                </a:rPr>
                <a:t>（</a:t>
              </a:r>
              <a:r>
                <a:rPr lang="en-US" altLang="zh-CN" sz="2000">
                  <a:solidFill>
                    <a:srgbClr val="CC3300"/>
                  </a:solidFill>
                </a:rPr>
                <a:t>Register Transfer Language</a:t>
              </a:r>
              <a:r>
                <a:rPr lang="zh-CN" altLang="en-US" sz="2000">
                  <a:solidFill>
                    <a:srgbClr val="CC3300"/>
                  </a:solidFill>
                </a:rPr>
                <a:t>）</a:t>
              </a:r>
              <a:r>
                <a:rPr lang="zh-CN" altLang="en-US" b="0">
                  <a:latin typeface="Arial" pitchFamily="34" charset="0"/>
                  <a:ea typeface="宋体" pitchFamily="2" charset="-122"/>
                </a:rPr>
                <a:t> </a:t>
              </a:r>
            </a:p>
          </p:txBody>
        </p:sp>
        <p:sp>
          <p:nvSpPr>
            <p:cNvPr id="763925" name="Line 21"/>
            <p:cNvSpPr>
              <a:spLocks noChangeShapeType="1"/>
            </p:cNvSpPr>
            <p:nvPr/>
          </p:nvSpPr>
          <p:spPr bwMode="auto">
            <a:xfrm flipV="1">
              <a:off x="1531" y="3719"/>
              <a:ext cx="199" cy="199"/>
            </a:xfrm>
            <a:prstGeom prst="line">
              <a:avLst/>
            </a:prstGeom>
            <a:noFill/>
            <a:ln w="38100">
              <a:solidFill>
                <a:srgbClr val="FF0000"/>
              </a:solidFill>
              <a:round/>
              <a:headEnd/>
              <a:tailEnd type="triangle" w="med" len="med"/>
            </a:ln>
            <a:effectLst/>
          </p:spPr>
          <p:txBody>
            <a:bodyPr/>
            <a:lstStyle/>
            <a:p>
              <a:endParaRPr lang="zh-CN" altLang="en-US"/>
            </a:p>
          </p:txBody>
        </p:sp>
      </p:grpSp>
      <p:sp>
        <p:nvSpPr>
          <p:cNvPr id="763926" name="Text Box 22"/>
          <p:cNvSpPr txBox="1">
            <a:spLocks noChangeArrowheads="1"/>
          </p:cNvSpPr>
          <p:nvPr/>
        </p:nvSpPr>
        <p:spPr bwMode="auto">
          <a:xfrm>
            <a:off x="6597650" y="5229225"/>
            <a:ext cx="2249488" cy="863600"/>
          </a:xfrm>
          <a:prstGeom prst="rect">
            <a:avLst/>
          </a:prstGeom>
          <a:noFill/>
          <a:ln w="9525">
            <a:solidFill>
              <a:schemeClr val="tx1"/>
            </a:solidFill>
            <a:miter lim="800000"/>
            <a:headEnd/>
            <a:tailEnd/>
          </a:ln>
          <a:effectLst/>
        </p:spPr>
        <p:txBody>
          <a:bodyPr>
            <a:spAutoFit/>
          </a:bodyPr>
          <a:lstStyle/>
          <a:p>
            <a:pPr eaLnBrk="1" hangingPunct="1">
              <a:spcBef>
                <a:spcPct val="50000"/>
              </a:spcBef>
            </a:pPr>
            <a:r>
              <a:rPr lang="en-US" altLang="zh-CN" sz="2000">
                <a:solidFill>
                  <a:srgbClr val="CC3300"/>
                </a:solidFill>
              </a:rPr>
              <a:t>R</a:t>
            </a:r>
            <a:r>
              <a:rPr lang="zh-CN" altLang="en-US" sz="2000">
                <a:solidFill>
                  <a:srgbClr val="CC3300"/>
                </a:solidFill>
              </a:rPr>
              <a:t>：寄存器内容</a:t>
            </a:r>
          </a:p>
          <a:p>
            <a:pPr eaLnBrk="1" hangingPunct="1">
              <a:spcBef>
                <a:spcPct val="50000"/>
              </a:spcBef>
            </a:pPr>
            <a:r>
              <a:rPr lang="en-US" altLang="zh-CN" sz="2000">
                <a:solidFill>
                  <a:srgbClr val="007635"/>
                </a:solidFill>
              </a:rPr>
              <a:t>M</a:t>
            </a:r>
            <a:r>
              <a:rPr lang="zh-CN" altLang="en-US" sz="2000">
                <a:solidFill>
                  <a:srgbClr val="007635"/>
                </a:solidFill>
              </a:rPr>
              <a:t>：存储单元内容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3908"/>
                                        </p:tgtEl>
                                        <p:attrNameLst>
                                          <p:attrName>style.visibility</p:attrName>
                                        </p:attrNameLst>
                                      </p:cBhvr>
                                      <p:to>
                                        <p:strVal val="visible"/>
                                      </p:to>
                                    </p:set>
                                    <p:animEffect transition="in" filter="blinds(horizontal)">
                                      <p:cBhvr>
                                        <p:cTn id="7" dur="500"/>
                                        <p:tgtEl>
                                          <p:spTgt spid="7639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63922"/>
                                        </p:tgtEl>
                                        <p:attrNameLst>
                                          <p:attrName>style.visibility</p:attrName>
                                        </p:attrNameLst>
                                      </p:cBhvr>
                                      <p:to>
                                        <p:strVal val="visible"/>
                                      </p:to>
                                    </p:set>
                                    <p:animEffect transition="in" filter="blinds(horizontal)">
                                      <p:cBhvr>
                                        <p:cTn id="12" dur="500"/>
                                        <p:tgtEl>
                                          <p:spTgt spid="7639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63916"/>
                                        </p:tgtEl>
                                        <p:attrNameLst>
                                          <p:attrName>style.visibility</p:attrName>
                                        </p:attrNameLst>
                                      </p:cBhvr>
                                      <p:to>
                                        <p:strVal val="visible"/>
                                      </p:to>
                                    </p:set>
                                    <p:animEffect transition="in" filter="blinds(horizontal)">
                                      <p:cBhvr>
                                        <p:cTn id="17" dur="500"/>
                                        <p:tgtEl>
                                          <p:spTgt spid="76391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63907">
                                            <p:txEl>
                                              <p:pRg st="9" end="9"/>
                                            </p:txEl>
                                          </p:spTgt>
                                        </p:tgtEl>
                                        <p:attrNameLst>
                                          <p:attrName>style.visibility</p:attrName>
                                        </p:attrNameLst>
                                      </p:cBhvr>
                                      <p:to>
                                        <p:strVal val="visible"/>
                                      </p:to>
                                    </p:set>
                                    <p:animEffect transition="in" filter="blinds(horizontal)">
                                      <p:cBhvr>
                                        <p:cTn id="22" dur="500"/>
                                        <p:tgtEl>
                                          <p:spTgt spid="763907">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63907">
                                            <p:txEl>
                                              <p:pRg st="10" end="10"/>
                                            </p:txEl>
                                          </p:spTgt>
                                        </p:tgtEl>
                                        <p:attrNameLst>
                                          <p:attrName>style.visibility</p:attrName>
                                        </p:attrNameLst>
                                      </p:cBhvr>
                                      <p:to>
                                        <p:strVal val="visible"/>
                                      </p:to>
                                    </p:set>
                                    <p:animEffect transition="in" filter="blinds(horizontal)">
                                      <p:cBhvr>
                                        <p:cTn id="27" dur="500"/>
                                        <p:tgtEl>
                                          <p:spTgt spid="763907">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63923"/>
                                        </p:tgtEl>
                                        <p:attrNameLst>
                                          <p:attrName>style.visibility</p:attrName>
                                        </p:attrNameLst>
                                      </p:cBhvr>
                                      <p:to>
                                        <p:strVal val="visible"/>
                                      </p:to>
                                    </p:set>
                                    <p:animEffect transition="in" filter="blinds(horizontal)">
                                      <p:cBhvr>
                                        <p:cTn id="32" dur="500"/>
                                        <p:tgtEl>
                                          <p:spTgt spid="76392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63926"/>
                                        </p:tgtEl>
                                        <p:attrNameLst>
                                          <p:attrName>style.visibility</p:attrName>
                                        </p:attrNameLst>
                                      </p:cBhvr>
                                      <p:to>
                                        <p:strVal val="visible"/>
                                      </p:to>
                                    </p:set>
                                    <p:animEffect transition="in" filter="blinds(horizontal)">
                                      <p:cBhvr>
                                        <p:cTn id="37" dur="500"/>
                                        <p:tgtEl>
                                          <p:spTgt spid="763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22" grpId="0"/>
      <p:bldP spid="76392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5"/>
          <p:cNvSpPr>
            <a:spLocks noChangeArrowheads="1"/>
          </p:cNvSpPr>
          <p:nvPr/>
        </p:nvSpPr>
        <p:spPr bwMode="auto">
          <a:xfrm>
            <a:off x="0" y="3219450"/>
            <a:ext cx="9144000" cy="0"/>
          </a:xfrm>
          <a:prstGeom prst="rect">
            <a:avLst/>
          </a:prstGeom>
          <a:noFill/>
          <a:ln w="12700">
            <a:noFill/>
            <a:miter lim="800000"/>
            <a:headEnd/>
            <a:tailEnd/>
          </a:ln>
        </p:spPr>
        <p:txBody>
          <a:bodyPr wrap="none" lIns="63500" tIns="25400" rIns="63500" bIns="25400" anchor="ctr">
            <a:spAutoFit/>
          </a:bodyPr>
          <a:lstStyle/>
          <a:p>
            <a:endParaRPr lang="zh-CN" altLang="en-US" sz="800">
              <a:solidFill>
                <a:schemeClr val="accent2"/>
              </a:solidFill>
              <a:latin typeface="Arial" pitchFamily="34" charset="0"/>
              <a:ea typeface="宋体" pitchFamily="2" charset="-122"/>
            </a:endParaRPr>
          </a:p>
        </p:txBody>
      </p:sp>
      <p:graphicFrame>
        <p:nvGraphicFramePr>
          <p:cNvPr id="422916" name="Object 4"/>
          <p:cNvGraphicFramePr>
            <a:graphicFrameLocks noChangeAspect="1"/>
          </p:cNvGraphicFramePr>
          <p:nvPr/>
        </p:nvGraphicFramePr>
        <p:xfrm>
          <a:off x="296863" y="908050"/>
          <a:ext cx="8275637" cy="760413"/>
        </p:xfrm>
        <a:graphic>
          <a:graphicData uri="http://schemas.openxmlformats.org/presentationml/2006/ole">
            <p:oleObj spid="_x0000_s764931" r:id="rId3" imgW="3816096" imgH="396240" progId="Visio.Drawing.5">
              <p:embed/>
            </p:oleObj>
          </a:graphicData>
        </a:graphic>
      </p:graphicFrame>
      <p:pic>
        <p:nvPicPr>
          <p:cNvPr id="422918" name="Picture 6"/>
          <p:cNvPicPr>
            <a:picLocks noChangeAspect="1" noChangeArrowheads="1"/>
          </p:cNvPicPr>
          <p:nvPr/>
        </p:nvPicPr>
        <p:blipFill>
          <a:blip r:embed="rId4"/>
          <a:srcRect/>
          <a:stretch>
            <a:fillRect/>
          </a:stretch>
        </p:blipFill>
        <p:spPr bwMode="auto">
          <a:xfrm>
            <a:off x="341313" y="1898650"/>
            <a:ext cx="8410575" cy="2384425"/>
          </a:xfrm>
          <a:prstGeom prst="rect">
            <a:avLst/>
          </a:prstGeom>
          <a:noFill/>
          <a:ln w="9525">
            <a:noFill/>
            <a:miter lim="800000"/>
            <a:headEnd/>
            <a:tailEnd/>
          </a:ln>
        </p:spPr>
      </p:pic>
      <p:sp>
        <p:nvSpPr>
          <p:cNvPr id="764933" name="Text Box 8"/>
          <p:cNvSpPr txBox="1">
            <a:spLocks noChangeArrowheads="1"/>
          </p:cNvSpPr>
          <p:nvPr/>
        </p:nvSpPr>
        <p:spPr bwMode="auto">
          <a:xfrm>
            <a:off x="781050" y="800100"/>
            <a:ext cx="2009775" cy="173038"/>
          </a:xfrm>
          <a:prstGeom prst="rect">
            <a:avLst/>
          </a:prstGeom>
          <a:noFill/>
          <a:ln w="12700">
            <a:noFill/>
            <a:miter lim="800000"/>
            <a:headEnd/>
            <a:tailEnd/>
          </a:ln>
        </p:spPr>
        <p:txBody>
          <a:bodyPr lIns="63500" tIns="25400" rIns="63500" bIns="25400">
            <a:spAutoFit/>
          </a:bodyPr>
          <a:lstStyle/>
          <a:p>
            <a:pPr>
              <a:spcBef>
                <a:spcPct val="50000"/>
              </a:spcBef>
            </a:pPr>
            <a:endParaRPr lang="zh-CN" altLang="en-US" sz="800">
              <a:solidFill>
                <a:schemeClr val="accent2"/>
              </a:solidFill>
              <a:latin typeface="Arial" pitchFamily="34" charset="0"/>
              <a:ea typeface="宋体" pitchFamily="2" charset="-122"/>
            </a:endParaRPr>
          </a:p>
        </p:txBody>
      </p:sp>
      <p:sp>
        <p:nvSpPr>
          <p:cNvPr id="764934" name="Text Box 12"/>
          <p:cNvSpPr txBox="1">
            <a:spLocks noChangeArrowheads="1"/>
          </p:cNvSpPr>
          <p:nvPr/>
        </p:nvSpPr>
        <p:spPr bwMode="auto">
          <a:xfrm>
            <a:off x="341313" y="4419600"/>
            <a:ext cx="8496300" cy="2017713"/>
          </a:xfrm>
          <a:prstGeom prst="rect">
            <a:avLst/>
          </a:prstGeom>
          <a:noFill/>
          <a:ln w="12700">
            <a:noFill/>
            <a:miter lim="800000"/>
            <a:headEnd/>
            <a:tailEnd/>
          </a:ln>
        </p:spPr>
        <p:txBody>
          <a:bodyPr lIns="63500" tIns="25400" rIns="63500" bIns="25400">
            <a:spAutoFit/>
          </a:bodyPr>
          <a:lstStyle/>
          <a:p>
            <a:pPr>
              <a:spcBef>
                <a:spcPct val="15000"/>
              </a:spcBef>
            </a:pPr>
            <a:r>
              <a:rPr lang="zh-CN" altLang="en-US" sz="2000">
                <a:solidFill>
                  <a:srgbClr val="FF3300"/>
                </a:solidFill>
              </a:rPr>
              <a:t>位移量</a:t>
            </a:r>
            <a:r>
              <a:rPr lang="zh-CN" altLang="en-US" sz="2000">
                <a:solidFill>
                  <a:schemeClr val="accent2"/>
                </a:solidFill>
              </a:rPr>
              <a:t>和</a:t>
            </a:r>
            <a:r>
              <a:rPr lang="zh-CN" altLang="en-US" sz="2000">
                <a:solidFill>
                  <a:srgbClr val="FF3300"/>
                </a:solidFill>
              </a:rPr>
              <a:t>立即数</a:t>
            </a:r>
            <a:r>
              <a:rPr lang="zh-CN" altLang="en-US" sz="2000">
                <a:solidFill>
                  <a:schemeClr val="accent2"/>
                </a:solidFill>
              </a:rPr>
              <a:t>都可以是：</a:t>
            </a:r>
            <a:r>
              <a:rPr lang="en-US" altLang="zh-CN" sz="2000">
                <a:solidFill>
                  <a:schemeClr val="accent2"/>
                </a:solidFill>
              </a:rPr>
              <a:t>1B/2B/4B</a:t>
            </a:r>
          </a:p>
          <a:p>
            <a:pPr>
              <a:spcBef>
                <a:spcPct val="15000"/>
              </a:spcBef>
            </a:pPr>
            <a:r>
              <a:rPr lang="en-US" altLang="zh-CN" sz="2000">
                <a:solidFill>
                  <a:srgbClr val="FF3300"/>
                </a:solidFill>
              </a:rPr>
              <a:t>SIB</a:t>
            </a:r>
            <a:r>
              <a:rPr lang="zh-CN" altLang="en-US" sz="2000">
                <a:solidFill>
                  <a:schemeClr val="accent2"/>
                </a:solidFill>
              </a:rPr>
              <a:t>中基址</a:t>
            </a:r>
            <a:r>
              <a:rPr lang="en-US" altLang="zh-CN" sz="2000">
                <a:solidFill>
                  <a:schemeClr val="accent2"/>
                </a:solidFill>
              </a:rPr>
              <a:t>B</a:t>
            </a:r>
            <a:r>
              <a:rPr lang="zh-CN" altLang="en-US" sz="2000">
                <a:solidFill>
                  <a:schemeClr val="accent2"/>
                </a:solidFill>
              </a:rPr>
              <a:t>和变址</a:t>
            </a:r>
            <a:r>
              <a:rPr lang="en-US" altLang="zh-CN" sz="2000">
                <a:solidFill>
                  <a:schemeClr val="accent2"/>
                </a:solidFill>
              </a:rPr>
              <a:t>I</a:t>
            </a:r>
            <a:r>
              <a:rPr lang="zh-CN" altLang="en-US" sz="2000">
                <a:solidFill>
                  <a:schemeClr val="accent2"/>
                </a:solidFill>
              </a:rPr>
              <a:t>都可是</a:t>
            </a:r>
            <a:r>
              <a:rPr lang="en-US" altLang="zh-CN" sz="2000">
                <a:solidFill>
                  <a:schemeClr val="accent2"/>
                </a:solidFill>
              </a:rPr>
              <a:t>8</a:t>
            </a:r>
            <a:r>
              <a:rPr lang="zh-CN" altLang="en-US" sz="2000">
                <a:solidFill>
                  <a:schemeClr val="accent2"/>
                </a:solidFill>
              </a:rPr>
              <a:t>个</a:t>
            </a:r>
            <a:r>
              <a:rPr lang="en-US" altLang="zh-CN" sz="2000">
                <a:solidFill>
                  <a:schemeClr val="accent2"/>
                </a:solidFill>
              </a:rPr>
              <a:t>GRS</a:t>
            </a:r>
            <a:r>
              <a:rPr lang="zh-CN" altLang="en-US" sz="2000">
                <a:solidFill>
                  <a:schemeClr val="accent2"/>
                </a:solidFill>
              </a:rPr>
              <a:t>中任一个；</a:t>
            </a:r>
            <a:r>
              <a:rPr lang="en-US" altLang="zh-CN" sz="2000">
                <a:solidFill>
                  <a:schemeClr val="accent2"/>
                </a:solidFill>
              </a:rPr>
              <a:t>SS</a:t>
            </a:r>
            <a:r>
              <a:rPr lang="zh-CN" altLang="en-US" sz="2000">
                <a:solidFill>
                  <a:schemeClr val="accent2"/>
                </a:solidFill>
              </a:rPr>
              <a:t>给出比例因子</a:t>
            </a:r>
          </a:p>
          <a:p>
            <a:pPr>
              <a:spcBef>
                <a:spcPct val="15000"/>
              </a:spcBef>
            </a:pPr>
            <a:r>
              <a:rPr lang="zh-CN" altLang="en-US" sz="2000">
                <a:solidFill>
                  <a:srgbClr val="FF3300"/>
                </a:solidFill>
              </a:rPr>
              <a:t>操作码</a:t>
            </a:r>
            <a:r>
              <a:rPr lang="zh-CN" altLang="en-US" sz="2000">
                <a:solidFill>
                  <a:schemeClr val="accent2"/>
                </a:solidFill>
              </a:rPr>
              <a:t>：</a:t>
            </a:r>
            <a:r>
              <a:rPr lang="en-US" altLang="zh-CN" sz="2000">
                <a:solidFill>
                  <a:srgbClr val="A50021"/>
                </a:solidFill>
              </a:rPr>
              <a:t>opcode; w</a:t>
            </a:r>
            <a:r>
              <a:rPr lang="zh-CN" altLang="en-US" sz="2000">
                <a:solidFill>
                  <a:srgbClr val="A50021"/>
                </a:solidFill>
              </a:rPr>
              <a:t>：与机器模式（</a:t>
            </a:r>
            <a:r>
              <a:rPr lang="en-US" altLang="zh-CN" sz="2000">
                <a:solidFill>
                  <a:srgbClr val="A50021"/>
                </a:solidFill>
              </a:rPr>
              <a:t>16 / 32</a:t>
            </a:r>
            <a:r>
              <a:rPr lang="zh-CN" altLang="en-US" sz="2000">
                <a:solidFill>
                  <a:srgbClr val="A50021"/>
                </a:solidFill>
              </a:rPr>
              <a:t>位）一起确定寄存器位数（</a:t>
            </a:r>
            <a:r>
              <a:rPr lang="en-US" altLang="zh-CN" sz="2000">
                <a:solidFill>
                  <a:srgbClr val="A50021"/>
                </a:solidFill>
              </a:rPr>
              <a:t>AL / AX / EAX</a:t>
            </a:r>
            <a:r>
              <a:rPr lang="zh-CN" altLang="en-US" sz="2000">
                <a:solidFill>
                  <a:srgbClr val="A50021"/>
                </a:solidFill>
              </a:rPr>
              <a:t>）</a:t>
            </a:r>
            <a:r>
              <a:rPr lang="en-US" altLang="zh-CN" sz="2000">
                <a:solidFill>
                  <a:srgbClr val="A50021"/>
                </a:solidFill>
              </a:rPr>
              <a:t>; d</a:t>
            </a:r>
            <a:r>
              <a:rPr lang="zh-CN" altLang="en-US" sz="2000">
                <a:solidFill>
                  <a:srgbClr val="A50021"/>
                </a:solidFill>
              </a:rPr>
              <a:t>：操作方向</a:t>
            </a:r>
          </a:p>
          <a:p>
            <a:pPr>
              <a:spcBef>
                <a:spcPct val="15000"/>
              </a:spcBef>
            </a:pPr>
            <a:r>
              <a:rPr lang="zh-CN" altLang="en-US" sz="2000">
                <a:solidFill>
                  <a:srgbClr val="FF3300"/>
                </a:solidFill>
              </a:rPr>
              <a:t>寻址方式（</a:t>
            </a:r>
            <a:r>
              <a:rPr lang="en-US" altLang="zh-CN" sz="2000">
                <a:solidFill>
                  <a:srgbClr val="FF3300"/>
                </a:solidFill>
              </a:rPr>
              <a:t>ModRM</a:t>
            </a:r>
            <a:r>
              <a:rPr lang="zh-CN" altLang="en-US" sz="2000">
                <a:solidFill>
                  <a:srgbClr val="FF3300"/>
                </a:solidFill>
              </a:rPr>
              <a:t>字节）</a:t>
            </a:r>
            <a:r>
              <a:rPr lang="zh-CN" altLang="en-US" sz="2000">
                <a:solidFill>
                  <a:schemeClr val="accent2"/>
                </a:solidFill>
              </a:rPr>
              <a:t>：</a:t>
            </a:r>
            <a:r>
              <a:rPr lang="en-US" altLang="zh-CN" sz="2000">
                <a:solidFill>
                  <a:srgbClr val="A50021"/>
                </a:solidFill>
              </a:rPr>
              <a:t> mod</a:t>
            </a:r>
            <a:r>
              <a:rPr lang="zh-CN" altLang="en-US" sz="2000">
                <a:solidFill>
                  <a:srgbClr val="A50021"/>
                </a:solidFill>
              </a:rPr>
              <a:t>、</a:t>
            </a:r>
            <a:r>
              <a:rPr lang="en-US" altLang="zh-CN" sz="2000">
                <a:solidFill>
                  <a:srgbClr val="A50021"/>
                </a:solidFill>
              </a:rPr>
              <a:t>r/m</a:t>
            </a:r>
            <a:r>
              <a:rPr lang="zh-CN" altLang="en-US" sz="2000">
                <a:solidFill>
                  <a:srgbClr val="A50021"/>
                </a:solidFill>
              </a:rPr>
              <a:t>、 </a:t>
            </a:r>
            <a:r>
              <a:rPr lang="en-US" altLang="zh-CN" sz="2000">
                <a:solidFill>
                  <a:srgbClr val="A50021"/>
                </a:solidFill>
              </a:rPr>
              <a:t>reg/op</a:t>
            </a:r>
            <a:r>
              <a:rPr lang="zh-CN" altLang="en-US" sz="2000">
                <a:solidFill>
                  <a:srgbClr val="A50021"/>
                </a:solidFill>
              </a:rPr>
              <a:t>三个字段与</a:t>
            </a:r>
            <a:r>
              <a:rPr lang="en-US" altLang="zh-CN" sz="2000">
                <a:solidFill>
                  <a:srgbClr val="A50021"/>
                </a:solidFill>
              </a:rPr>
              <a:t>w</a:t>
            </a:r>
            <a:r>
              <a:rPr lang="zh-CN" altLang="en-US" sz="2000">
                <a:solidFill>
                  <a:srgbClr val="A50021"/>
                </a:solidFill>
              </a:rPr>
              <a:t>字段和机器模式一起确定操作数所在的寄存器编号或有效地址计算方式</a:t>
            </a:r>
          </a:p>
        </p:txBody>
      </p:sp>
      <p:sp>
        <p:nvSpPr>
          <p:cNvPr id="764935" name="Rectangle 7"/>
          <p:cNvSpPr>
            <a:spLocks noChangeArrowheads="1"/>
          </p:cNvSpPr>
          <p:nvPr/>
        </p:nvSpPr>
        <p:spPr bwMode="auto">
          <a:xfrm>
            <a:off x="476250" y="122238"/>
            <a:ext cx="8229600" cy="561975"/>
          </a:xfrm>
          <a:prstGeom prst="rect">
            <a:avLst/>
          </a:prstGeom>
          <a:noFill/>
          <a:ln w="9525">
            <a:noFill/>
            <a:miter lim="800000"/>
            <a:headEnd/>
            <a:tailEnd/>
          </a:ln>
        </p:spPr>
        <p:txBody>
          <a:bodyPr anchor="ctr"/>
          <a:lstStyle/>
          <a:p>
            <a:pPr algn="ctr"/>
            <a:r>
              <a:rPr lang="en-US" altLang="zh-CN" sz="3600">
                <a:solidFill>
                  <a:srgbClr val="CC3300"/>
                </a:solidFill>
                <a:latin typeface="Arial" pitchFamily="34" charset="0"/>
                <a:ea typeface="黑体" pitchFamily="49" charset="-122"/>
              </a:rPr>
              <a:t>IA-32</a:t>
            </a:r>
            <a:r>
              <a:rPr lang="zh-CN" altLang="en-US" sz="3600">
                <a:solidFill>
                  <a:srgbClr val="CC3300"/>
                </a:solidFill>
                <a:latin typeface="Arial" pitchFamily="34" charset="0"/>
                <a:ea typeface="黑体" pitchFamily="49" charset="-122"/>
              </a:rPr>
              <a:t>机器指令格式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2916"/>
                                        </p:tgtEl>
                                        <p:attrNameLst>
                                          <p:attrName>style.visibility</p:attrName>
                                        </p:attrNameLst>
                                      </p:cBhvr>
                                      <p:to>
                                        <p:strVal val="visible"/>
                                      </p:to>
                                    </p:set>
                                    <p:animEffect transition="in" filter="blinds(horizontal)">
                                      <p:cBhvr>
                                        <p:cTn id="7" dur="500"/>
                                        <p:tgtEl>
                                          <p:spTgt spid="4229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2918"/>
                                        </p:tgtEl>
                                        <p:attrNameLst>
                                          <p:attrName>style.visibility</p:attrName>
                                        </p:attrNameLst>
                                      </p:cBhvr>
                                      <p:to>
                                        <p:strVal val="visible"/>
                                      </p:to>
                                    </p:set>
                                    <p:animEffect transition="in" filter="blinds(horizontal)">
                                      <p:cBhvr>
                                        <p:cTn id="12" dur="500"/>
                                        <p:tgtEl>
                                          <p:spTgt spid="4229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64934">
                                            <p:txEl>
                                              <p:pRg st="0" end="0"/>
                                            </p:txEl>
                                          </p:spTgt>
                                        </p:tgtEl>
                                        <p:attrNameLst>
                                          <p:attrName>style.visibility</p:attrName>
                                        </p:attrNameLst>
                                      </p:cBhvr>
                                      <p:to>
                                        <p:strVal val="visible"/>
                                      </p:to>
                                    </p:set>
                                    <p:animEffect transition="in" filter="blinds(horizontal)">
                                      <p:cBhvr>
                                        <p:cTn id="17" dur="500"/>
                                        <p:tgtEl>
                                          <p:spTgt spid="76493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64934">
                                            <p:txEl>
                                              <p:pRg st="1" end="1"/>
                                            </p:txEl>
                                          </p:spTgt>
                                        </p:tgtEl>
                                        <p:attrNameLst>
                                          <p:attrName>style.visibility</p:attrName>
                                        </p:attrNameLst>
                                      </p:cBhvr>
                                      <p:to>
                                        <p:strVal val="visible"/>
                                      </p:to>
                                    </p:set>
                                    <p:animEffect transition="in" filter="blinds(horizontal)">
                                      <p:cBhvr>
                                        <p:cTn id="22" dur="500"/>
                                        <p:tgtEl>
                                          <p:spTgt spid="76493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64934">
                                            <p:txEl>
                                              <p:pRg st="2" end="2"/>
                                            </p:txEl>
                                          </p:spTgt>
                                        </p:tgtEl>
                                        <p:attrNameLst>
                                          <p:attrName>style.visibility</p:attrName>
                                        </p:attrNameLst>
                                      </p:cBhvr>
                                      <p:to>
                                        <p:strVal val="visible"/>
                                      </p:to>
                                    </p:set>
                                    <p:animEffect transition="in" filter="blinds(horizontal)">
                                      <p:cBhvr>
                                        <p:cTn id="27" dur="500"/>
                                        <p:tgtEl>
                                          <p:spTgt spid="76493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64934">
                                            <p:txEl>
                                              <p:pRg st="3" end="3"/>
                                            </p:txEl>
                                          </p:spTgt>
                                        </p:tgtEl>
                                        <p:attrNameLst>
                                          <p:attrName>style.visibility</p:attrName>
                                        </p:attrNameLst>
                                      </p:cBhvr>
                                      <p:to>
                                        <p:strVal val="visible"/>
                                      </p:to>
                                    </p:set>
                                    <p:animEffect transition="in" filter="blinds(horizontal)">
                                      <p:cBhvr>
                                        <p:cTn id="32" dur="500"/>
                                        <p:tgtEl>
                                          <p:spTgt spid="76493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5170" name="Rectangle 2"/>
          <p:cNvSpPr>
            <a:spLocks noGrp="1" noChangeArrowheads="1"/>
          </p:cNvSpPr>
          <p:nvPr>
            <p:ph type="title"/>
          </p:nvPr>
        </p:nvSpPr>
        <p:spPr/>
        <p:txBody>
          <a:bodyPr/>
          <a:lstStyle/>
          <a:p>
            <a:endParaRPr lang="zh-CN" altLang="en-US" smtClean="0"/>
          </a:p>
        </p:txBody>
      </p:sp>
      <p:sp>
        <p:nvSpPr>
          <p:cNvPr id="775171" name="Rectangle 3"/>
          <p:cNvSpPr>
            <a:spLocks noGrp="1" noChangeArrowheads="1"/>
          </p:cNvSpPr>
          <p:nvPr>
            <p:ph type="body" idx="1"/>
          </p:nvPr>
        </p:nvSpPr>
        <p:spPr>
          <a:xfrm>
            <a:off x="250825" y="819150"/>
            <a:ext cx="8229600" cy="5940425"/>
          </a:xfrm>
        </p:spPr>
        <p:txBody>
          <a:bodyPr/>
          <a:lstStyle/>
          <a:p>
            <a:pPr>
              <a:lnSpc>
                <a:spcPct val="95000"/>
              </a:lnSpc>
              <a:spcBef>
                <a:spcPct val="5000"/>
              </a:spcBef>
              <a:buFontTx/>
              <a:buNone/>
            </a:pPr>
            <a:r>
              <a:rPr lang="en-US" altLang="zh-CN" sz="1800" smtClean="0">
                <a:latin typeface="微软雅黑" pitchFamily="34" charset="-122"/>
                <a:ea typeface="微软雅黑" pitchFamily="34" charset="-122"/>
              </a:rPr>
              <a:t>typedef union {</a:t>
            </a:r>
          </a:p>
          <a:p>
            <a:pPr>
              <a:lnSpc>
                <a:spcPct val="95000"/>
              </a:lnSpc>
              <a:spcBef>
                <a:spcPct val="5000"/>
              </a:spcBef>
              <a:buFontTx/>
              <a:buNone/>
            </a:pPr>
            <a:r>
              <a:rPr lang="en-US" altLang="zh-CN" sz="1800" smtClean="0">
                <a:latin typeface="微软雅黑" pitchFamily="34" charset="-122"/>
                <a:ea typeface="微软雅黑" pitchFamily="34" charset="-122"/>
              </a:rPr>
              <a:t>	struct {</a:t>
            </a:r>
          </a:p>
          <a:p>
            <a:pPr>
              <a:lnSpc>
                <a:spcPct val="95000"/>
              </a:lnSpc>
              <a:spcBef>
                <a:spcPct val="5000"/>
              </a:spcBef>
              <a:buFontTx/>
              <a:buNone/>
            </a:pPr>
            <a:r>
              <a:rPr lang="en-US" altLang="zh-CN" sz="1800" smtClean="0">
                <a:latin typeface="微软雅黑" pitchFamily="34" charset="-122"/>
                <a:ea typeface="微软雅黑" pitchFamily="34" charset="-122"/>
              </a:rPr>
              <a:t>		uint8_t R_M	        :3;</a:t>
            </a:r>
          </a:p>
          <a:p>
            <a:pPr>
              <a:lnSpc>
                <a:spcPct val="95000"/>
              </a:lnSpc>
              <a:spcBef>
                <a:spcPct val="5000"/>
              </a:spcBef>
              <a:buFontTx/>
              <a:buNone/>
            </a:pPr>
            <a:r>
              <a:rPr lang="en-US" altLang="zh-CN" sz="1800" smtClean="0">
                <a:latin typeface="微软雅黑" pitchFamily="34" charset="-122"/>
                <a:ea typeface="微软雅黑" pitchFamily="34" charset="-122"/>
              </a:rPr>
              <a:t>		uint8_t reg	        :3;</a:t>
            </a:r>
          </a:p>
          <a:p>
            <a:pPr>
              <a:lnSpc>
                <a:spcPct val="95000"/>
              </a:lnSpc>
              <a:spcBef>
                <a:spcPct val="5000"/>
              </a:spcBef>
              <a:buFontTx/>
              <a:buNone/>
            </a:pPr>
            <a:r>
              <a:rPr lang="en-US" altLang="zh-CN" sz="1800" smtClean="0">
                <a:latin typeface="微软雅黑" pitchFamily="34" charset="-122"/>
                <a:ea typeface="微软雅黑" pitchFamily="34" charset="-122"/>
              </a:rPr>
              <a:t>		uint8_t mod	        :2;</a:t>
            </a:r>
          </a:p>
          <a:p>
            <a:pPr>
              <a:lnSpc>
                <a:spcPct val="95000"/>
              </a:lnSpc>
              <a:spcBef>
                <a:spcPct val="5000"/>
              </a:spcBef>
              <a:buFontTx/>
              <a:buNone/>
            </a:pPr>
            <a:r>
              <a:rPr lang="en-US" altLang="zh-CN" sz="1800" smtClean="0">
                <a:latin typeface="微软雅黑" pitchFamily="34" charset="-122"/>
                <a:ea typeface="微软雅黑" pitchFamily="34" charset="-122"/>
              </a:rPr>
              <a:t>	};</a:t>
            </a:r>
          </a:p>
          <a:p>
            <a:pPr>
              <a:lnSpc>
                <a:spcPct val="95000"/>
              </a:lnSpc>
              <a:spcBef>
                <a:spcPct val="5000"/>
              </a:spcBef>
              <a:buFontTx/>
              <a:buNone/>
            </a:pPr>
            <a:r>
              <a:rPr lang="en-US" altLang="zh-CN" sz="1800" smtClean="0">
                <a:latin typeface="微软雅黑" pitchFamily="34" charset="-122"/>
                <a:ea typeface="微软雅黑" pitchFamily="34" charset="-122"/>
              </a:rPr>
              <a:t>	struct {</a:t>
            </a:r>
          </a:p>
          <a:p>
            <a:pPr>
              <a:lnSpc>
                <a:spcPct val="95000"/>
              </a:lnSpc>
              <a:spcBef>
                <a:spcPct val="5000"/>
              </a:spcBef>
              <a:buFontTx/>
              <a:buNone/>
            </a:pPr>
            <a:r>
              <a:rPr lang="en-US" altLang="zh-CN" sz="1800" smtClean="0">
                <a:latin typeface="微软雅黑" pitchFamily="34" charset="-122"/>
                <a:ea typeface="微软雅黑" pitchFamily="34" charset="-122"/>
              </a:rPr>
              <a:t>		uint8_t dont_care      :3;</a:t>
            </a:r>
          </a:p>
          <a:p>
            <a:pPr>
              <a:lnSpc>
                <a:spcPct val="95000"/>
              </a:lnSpc>
              <a:spcBef>
                <a:spcPct val="5000"/>
              </a:spcBef>
              <a:buFontTx/>
              <a:buNone/>
            </a:pPr>
            <a:r>
              <a:rPr lang="en-US" altLang="zh-CN" sz="1800" smtClean="0">
                <a:latin typeface="微软雅黑" pitchFamily="34" charset="-122"/>
                <a:ea typeface="微软雅黑" pitchFamily="34" charset="-122"/>
              </a:rPr>
              <a:t>		uint8_t opcode	        :3;</a:t>
            </a:r>
          </a:p>
          <a:p>
            <a:pPr>
              <a:lnSpc>
                <a:spcPct val="95000"/>
              </a:lnSpc>
              <a:spcBef>
                <a:spcPct val="5000"/>
              </a:spcBef>
              <a:buFontTx/>
              <a:buNone/>
            </a:pPr>
            <a:r>
              <a:rPr lang="en-US" altLang="zh-CN" sz="1800" smtClean="0">
                <a:latin typeface="微软雅黑" pitchFamily="34" charset="-122"/>
                <a:ea typeface="微软雅黑" pitchFamily="34" charset="-122"/>
              </a:rPr>
              <a:t>	};</a:t>
            </a:r>
          </a:p>
          <a:p>
            <a:pPr>
              <a:lnSpc>
                <a:spcPct val="95000"/>
              </a:lnSpc>
              <a:spcBef>
                <a:spcPct val="5000"/>
              </a:spcBef>
              <a:buFontTx/>
              <a:buNone/>
            </a:pPr>
            <a:r>
              <a:rPr lang="en-US" altLang="zh-CN" sz="1800" smtClean="0">
                <a:latin typeface="微软雅黑" pitchFamily="34" charset="-122"/>
                <a:ea typeface="微软雅黑" pitchFamily="34" charset="-122"/>
              </a:rPr>
              <a:t>	uint8_t val;</a:t>
            </a:r>
          </a:p>
          <a:p>
            <a:pPr>
              <a:lnSpc>
                <a:spcPct val="95000"/>
              </a:lnSpc>
              <a:spcBef>
                <a:spcPct val="5000"/>
              </a:spcBef>
              <a:buFontTx/>
              <a:buNone/>
            </a:pPr>
            <a:r>
              <a:rPr lang="en-US" altLang="zh-CN" sz="1800" smtClean="0">
                <a:latin typeface="微软雅黑" pitchFamily="34" charset="-122"/>
                <a:ea typeface="微软雅黑" pitchFamily="34" charset="-122"/>
              </a:rPr>
              <a:t>} ModR_M;</a:t>
            </a:r>
          </a:p>
          <a:p>
            <a:pPr>
              <a:lnSpc>
                <a:spcPct val="95000"/>
              </a:lnSpc>
              <a:spcBef>
                <a:spcPct val="5000"/>
              </a:spcBef>
              <a:buFontTx/>
              <a:buNone/>
            </a:pPr>
            <a:endParaRPr lang="en-US" altLang="zh-CN" sz="1800" smtClean="0">
              <a:latin typeface="微软雅黑" pitchFamily="34" charset="-122"/>
              <a:ea typeface="微软雅黑" pitchFamily="34" charset="-122"/>
            </a:endParaRPr>
          </a:p>
          <a:p>
            <a:pPr>
              <a:lnSpc>
                <a:spcPct val="95000"/>
              </a:lnSpc>
              <a:spcBef>
                <a:spcPct val="5000"/>
              </a:spcBef>
              <a:buFontTx/>
              <a:buNone/>
            </a:pPr>
            <a:r>
              <a:rPr lang="en-US" altLang="zh-CN" sz="1800" smtClean="0">
                <a:latin typeface="微软雅黑" pitchFamily="34" charset="-122"/>
                <a:ea typeface="微软雅黑" pitchFamily="34" charset="-122"/>
              </a:rPr>
              <a:t>typedef union {</a:t>
            </a:r>
          </a:p>
          <a:p>
            <a:pPr>
              <a:lnSpc>
                <a:spcPct val="95000"/>
              </a:lnSpc>
              <a:spcBef>
                <a:spcPct val="5000"/>
              </a:spcBef>
              <a:buFontTx/>
              <a:buNone/>
            </a:pPr>
            <a:r>
              <a:rPr lang="en-US" altLang="zh-CN" sz="1800" smtClean="0">
                <a:latin typeface="微软雅黑" pitchFamily="34" charset="-122"/>
                <a:ea typeface="微软雅黑" pitchFamily="34" charset="-122"/>
              </a:rPr>
              <a:t>	struct {</a:t>
            </a:r>
          </a:p>
          <a:p>
            <a:pPr>
              <a:lnSpc>
                <a:spcPct val="95000"/>
              </a:lnSpc>
              <a:spcBef>
                <a:spcPct val="5000"/>
              </a:spcBef>
              <a:buFontTx/>
              <a:buNone/>
            </a:pPr>
            <a:r>
              <a:rPr lang="en-US" altLang="zh-CN" sz="1800" smtClean="0">
                <a:latin typeface="微软雅黑" pitchFamily="34" charset="-122"/>
                <a:ea typeface="微软雅黑" pitchFamily="34" charset="-122"/>
              </a:rPr>
              <a:t>		uint8_t base	        :3;</a:t>
            </a:r>
          </a:p>
          <a:p>
            <a:pPr>
              <a:lnSpc>
                <a:spcPct val="95000"/>
              </a:lnSpc>
              <a:spcBef>
                <a:spcPct val="5000"/>
              </a:spcBef>
              <a:buFontTx/>
              <a:buNone/>
            </a:pPr>
            <a:r>
              <a:rPr lang="en-US" altLang="zh-CN" sz="1800" smtClean="0">
                <a:latin typeface="微软雅黑" pitchFamily="34" charset="-122"/>
                <a:ea typeface="微软雅黑" pitchFamily="34" charset="-122"/>
              </a:rPr>
              <a:t>		uint8_t index	        :3;</a:t>
            </a:r>
          </a:p>
          <a:p>
            <a:pPr>
              <a:lnSpc>
                <a:spcPct val="95000"/>
              </a:lnSpc>
              <a:spcBef>
                <a:spcPct val="5000"/>
              </a:spcBef>
              <a:buFontTx/>
              <a:buNone/>
            </a:pPr>
            <a:r>
              <a:rPr lang="en-US" altLang="zh-CN" sz="1800" smtClean="0">
                <a:latin typeface="微软雅黑" pitchFamily="34" charset="-122"/>
                <a:ea typeface="微软雅黑" pitchFamily="34" charset="-122"/>
              </a:rPr>
              <a:t>		uint8_t ss	        :2;</a:t>
            </a:r>
          </a:p>
          <a:p>
            <a:pPr>
              <a:lnSpc>
                <a:spcPct val="95000"/>
              </a:lnSpc>
              <a:spcBef>
                <a:spcPct val="5000"/>
              </a:spcBef>
              <a:buFontTx/>
              <a:buNone/>
            </a:pPr>
            <a:r>
              <a:rPr lang="en-US" altLang="zh-CN" sz="1800" smtClean="0">
                <a:latin typeface="微软雅黑" pitchFamily="34" charset="-122"/>
                <a:ea typeface="微软雅黑" pitchFamily="34" charset="-122"/>
              </a:rPr>
              <a:t>	};</a:t>
            </a:r>
          </a:p>
          <a:p>
            <a:pPr>
              <a:lnSpc>
                <a:spcPct val="95000"/>
              </a:lnSpc>
              <a:spcBef>
                <a:spcPct val="5000"/>
              </a:spcBef>
              <a:buFontTx/>
              <a:buNone/>
            </a:pPr>
            <a:r>
              <a:rPr lang="en-US" altLang="zh-CN" sz="1800" smtClean="0">
                <a:latin typeface="微软雅黑" pitchFamily="34" charset="-122"/>
                <a:ea typeface="微软雅黑" pitchFamily="34" charset="-122"/>
              </a:rPr>
              <a:t>	uint8_t val;</a:t>
            </a:r>
          </a:p>
          <a:p>
            <a:pPr>
              <a:lnSpc>
                <a:spcPct val="95000"/>
              </a:lnSpc>
              <a:spcBef>
                <a:spcPct val="5000"/>
              </a:spcBef>
              <a:buFontTx/>
              <a:buNone/>
            </a:pPr>
            <a:r>
              <a:rPr lang="en-US" altLang="zh-CN" sz="1800" smtClean="0">
                <a:latin typeface="微软雅黑" pitchFamily="34" charset="-122"/>
                <a:ea typeface="微软雅黑" pitchFamily="34" charset="-122"/>
              </a:rPr>
              <a:t>} SIB;</a:t>
            </a:r>
          </a:p>
          <a:p>
            <a:pPr>
              <a:lnSpc>
                <a:spcPct val="95000"/>
              </a:lnSpc>
            </a:pPr>
            <a:endParaRPr lang="zh-CN" altLang="en-US" sz="1800" smtClean="0">
              <a:latin typeface="微软雅黑" pitchFamily="34" charset="-122"/>
              <a:ea typeface="微软雅黑" pitchFamily="34" charset="-122"/>
            </a:endParaRPr>
          </a:p>
        </p:txBody>
      </p:sp>
      <p:sp>
        <p:nvSpPr>
          <p:cNvPr id="775172" name="Rectangle 4"/>
          <p:cNvSpPr>
            <a:spLocks noChangeArrowheads="1"/>
          </p:cNvSpPr>
          <p:nvPr/>
        </p:nvSpPr>
        <p:spPr bwMode="auto">
          <a:xfrm>
            <a:off x="2501900" y="233363"/>
            <a:ext cx="6300788" cy="855662"/>
          </a:xfrm>
          <a:prstGeom prst="rect">
            <a:avLst/>
          </a:prstGeom>
          <a:noFill/>
          <a:ln w="9525">
            <a:noFill/>
            <a:miter lim="800000"/>
            <a:headEnd/>
            <a:tailEnd/>
          </a:ln>
        </p:spPr>
        <p:txBody>
          <a:bodyPr anchor="ctr"/>
          <a:lstStyle/>
          <a:p>
            <a:pPr algn="ctr"/>
            <a:r>
              <a:rPr lang="en-US" altLang="zh-CN" sz="3600">
                <a:solidFill>
                  <a:srgbClr val="CC3300"/>
                </a:solidFill>
                <a:latin typeface="Arial" pitchFamily="34" charset="0"/>
                <a:ea typeface="黑体" pitchFamily="49" charset="-122"/>
              </a:rPr>
              <a:t>PA</a:t>
            </a:r>
            <a:r>
              <a:rPr lang="zh-CN" altLang="en-US" sz="3600">
                <a:solidFill>
                  <a:srgbClr val="CC3300"/>
                </a:solidFill>
                <a:latin typeface="Arial" pitchFamily="34" charset="0"/>
                <a:ea typeface="黑体" pitchFamily="49" charset="-122"/>
              </a:rPr>
              <a:t>中模拟的</a:t>
            </a:r>
            <a:br>
              <a:rPr lang="zh-CN" altLang="en-US" sz="3600">
                <a:solidFill>
                  <a:srgbClr val="CC3300"/>
                </a:solidFill>
                <a:latin typeface="Arial" pitchFamily="34" charset="0"/>
                <a:ea typeface="黑体" pitchFamily="49" charset="-122"/>
              </a:rPr>
            </a:br>
            <a:r>
              <a:rPr lang="en-US" altLang="zh-CN" sz="3600">
                <a:solidFill>
                  <a:srgbClr val="CC3300"/>
                </a:solidFill>
                <a:latin typeface="Arial" pitchFamily="34" charset="0"/>
                <a:ea typeface="黑体" pitchFamily="49" charset="-122"/>
              </a:rPr>
              <a:t>IA-32</a:t>
            </a:r>
            <a:r>
              <a:rPr lang="zh-CN" altLang="en-US" sz="3600">
                <a:solidFill>
                  <a:srgbClr val="CC3300"/>
                </a:solidFill>
                <a:latin typeface="Arial" pitchFamily="34" charset="0"/>
                <a:ea typeface="黑体" pitchFamily="49" charset="-122"/>
              </a:rPr>
              <a:t>指令的</a:t>
            </a:r>
            <a:r>
              <a:rPr lang="en-US" altLang="zh-CN" sz="3600">
                <a:solidFill>
                  <a:srgbClr val="CC3300"/>
                </a:solidFill>
                <a:latin typeface="Arial" pitchFamily="34" charset="0"/>
                <a:ea typeface="黑体" pitchFamily="49" charset="-122"/>
              </a:rPr>
              <a:t>ModRM</a:t>
            </a:r>
            <a:r>
              <a:rPr lang="zh-CN" altLang="en-US" sz="3600">
                <a:solidFill>
                  <a:srgbClr val="CC3300"/>
                </a:solidFill>
                <a:latin typeface="Arial" pitchFamily="34" charset="0"/>
                <a:ea typeface="黑体" pitchFamily="49" charset="-122"/>
              </a:rPr>
              <a:t>和</a:t>
            </a:r>
            <a:r>
              <a:rPr lang="en-US" altLang="zh-CN" sz="3600">
                <a:solidFill>
                  <a:srgbClr val="CC3300"/>
                </a:solidFill>
                <a:latin typeface="Arial" pitchFamily="34" charset="0"/>
                <a:ea typeface="黑体" pitchFamily="49" charset="-122"/>
              </a:rPr>
              <a:t>SIB</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Rectangle 2"/>
          <p:cNvSpPr>
            <a:spLocks noGrp="1" noChangeArrowheads="1"/>
          </p:cNvSpPr>
          <p:nvPr>
            <p:ph type="title"/>
          </p:nvPr>
        </p:nvSpPr>
        <p:spPr/>
        <p:txBody>
          <a:bodyPr/>
          <a:lstStyle/>
          <a:p>
            <a:endParaRPr lang="zh-CN" altLang="en-US" smtClean="0"/>
          </a:p>
        </p:txBody>
      </p:sp>
      <p:sp>
        <p:nvSpPr>
          <p:cNvPr id="765955" name="Rectangle 3"/>
          <p:cNvSpPr>
            <a:spLocks noGrp="1" noChangeArrowheads="1"/>
          </p:cNvSpPr>
          <p:nvPr>
            <p:ph type="body" idx="1"/>
          </p:nvPr>
        </p:nvSpPr>
        <p:spPr/>
        <p:txBody>
          <a:bodyPr/>
          <a:lstStyle/>
          <a:p>
            <a:endParaRPr lang="zh-CN" altLang="en-US" smtClean="0"/>
          </a:p>
        </p:txBody>
      </p:sp>
      <p:pic>
        <p:nvPicPr>
          <p:cNvPr id="765956" name="Picture 4"/>
          <p:cNvPicPr>
            <a:picLocks noChangeAspect="1" noChangeArrowheads="1"/>
          </p:cNvPicPr>
          <p:nvPr/>
        </p:nvPicPr>
        <p:blipFill>
          <a:blip r:embed="rId2"/>
          <a:srcRect/>
          <a:stretch>
            <a:fillRect/>
          </a:stretch>
        </p:blipFill>
        <p:spPr bwMode="auto">
          <a:xfrm>
            <a:off x="206375" y="233363"/>
            <a:ext cx="8731250" cy="6354762"/>
          </a:xfrm>
          <a:prstGeom prst="rect">
            <a:avLst/>
          </a:prstGeom>
          <a:noFill/>
        </p:spPr>
      </p:pic>
      <p:sp>
        <p:nvSpPr>
          <p:cNvPr id="765957" name="Rectangle 5"/>
          <p:cNvSpPr>
            <a:spLocks noChangeArrowheads="1"/>
          </p:cNvSpPr>
          <p:nvPr/>
        </p:nvSpPr>
        <p:spPr bwMode="auto">
          <a:xfrm>
            <a:off x="250825" y="5138738"/>
            <a:ext cx="8686800" cy="1439862"/>
          </a:xfrm>
          <a:prstGeom prst="rect">
            <a:avLst/>
          </a:prstGeom>
          <a:noFill/>
          <a:ln w="38100" algn="ctr">
            <a:solidFill>
              <a:srgbClr val="FF0000"/>
            </a:solidFill>
            <a:miter lim="800000"/>
            <a:headEnd/>
            <a:tailEnd/>
          </a:ln>
          <a:effectLst/>
        </p:spPr>
        <p:txBody>
          <a:bodyPr wrap="none" anchor="ctr"/>
          <a:lstStyle/>
          <a:p>
            <a:endParaRPr lang="zh-CN" altLang="en-US"/>
          </a:p>
        </p:txBody>
      </p:sp>
      <p:pic>
        <p:nvPicPr>
          <p:cNvPr id="765958" name="Picture 6"/>
          <p:cNvPicPr>
            <a:picLocks noChangeAspect="1" noChangeArrowheads="1"/>
          </p:cNvPicPr>
          <p:nvPr/>
        </p:nvPicPr>
        <p:blipFill>
          <a:blip r:embed="rId3"/>
          <a:srcRect/>
          <a:stretch>
            <a:fillRect/>
          </a:stretch>
        </p:blipFill>
        <p:spPr bwMode="auto">
          <a:xfrm>
            <a:off x="4211638" y="76200"/>
            <a:ext cx="3421062" cy="608013"/>
          </a:xfrm>
          <a:prstGeom prst="rect">
            <a:avLst/>
          </a:prstGeom>
          <a:noFill/>
        </p:spPr>
      </p:pic>
      <p:sp>
        <p:nvSpPr>
          <p:cNvPr id="765959" name="Line 7"/>
          <p:cNvSpPr>
            <a:spLocks noChangeShapeType="1"/>
          </p:cNvSpPr>
          <p:nvPr/>
        </p:nvSpPr>
        <p:spPr bwMode="auto">
          <a:xfrm flipH="1">
            <a:off x="2501900" y="233363"/>
            <a:ext cx="1665288" cy="225425"/>
          </a:xfrm>
          <a:prstGeom prst="line">
            <a:avLst/>
          </a:prstGeom>
          <a:noFill/>
          <a:ln w="9525">
            <a:solidFill>
              <a:srgbClr val="FF3300"/>
            </a:solidFill>
            <a:round/>
            <a:headEnd/>
            <a:tailEnd type="triangle" w="med" len="med"/>
          </a:ln>
          <a:effectLst/>
        </p:spPr>
        <p:txBody>
          <a:bodyPr/>
          <a:lstStyle/>
          <a:p>
            <a:endParaRPr lang="zh-CN" altLang="en-US"/>
          </a:p>
        </p:txBody>
      </p:sp>
      <p:sp>
        <p:nvSpPr>
          <p:cNvPr id="765960" name="Line 8"/>
          <p:cNvSpPr>
            <a:spLocks noChangeShapeType="1"/>
          </p:cNvSpPr>
          <p:nvPr/>
        </p:nvSpPr>
        <p:spPr bwMode="auto">
          <a:xfrm flipH="1">
            <a:off x="3222625" y="323850"/>
            <a:ext cx="3330575" cy="269875"/>
          </a:xfrm>
          <a:prstGeom prst="line">
            <a:avLst/>
          </a:prstGeom>
          <a:noFill/>
          <a:ln w="9525">
            <a:solidFill>
              <a:srgbClr val="FF330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5958"/>
                                        </p:tgtEl>
                                        <p:attrNameLst>
                                          <p:attrName>style.visibility</p:attrName>
                                        </p:attrNameLst>
                                      </p:cBhvr>
                                      <p:to>
                                        <p:strVal val="visible"/>
                                      </p:to>
                                    </p:set>
                                    <p:animEffect transition="in" filter="blinds(horizontal)">
                                      <p:cBhvr>
                                        <p:cTn id="7" dur="500"/>
                                        <p:tgtEl>
                                          <p:spTgt spid="76595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65959"/>
                                        </p:tgtEl>
                                        <p:attrNameLst>
                                          <p:attrName>style.visibility</p:attrName>
                                        </p:attrNameLst>
                                      </p:cBhvr>
                                      <p:to>
                                        <p:strVal val="visible"/>
                                      </p:to>
                                    </p:set>
                                    <p:animEffect transition="in" filter="blinds(horizontal)">
                                      <p:cBhvr>
                                        <p:cTn id="12" dur="500"/>
                                        <p:tgtEl>
                                          <p:spTgt spid="76595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65960"/>
                                        </p:tgtEl>
                                        <p:attrNameLst>
                                          <p:attrName>style.visibility</p:attrName>
                                        </p:attrNameLst>
                                      </p:cBhvr>
                                      <p:to>
                                        <p:strVal val="visible"/>
                                      </p:to>
                                    </p:set>
                                    <p:animEffect transition="in" filter="blinds(horizontal)">
                                      <p:cBhvr>
                                        <p:cTn id="17" dur="500"/>
                                        <p:tgtEl>
                                          <p:spTgt spid="7659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5959" grpId="0" animBg="1"/>
      <p:bldP spid="76596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a:xfrm>
            <a:off x="457200" y="98425"/>
            <a:ext cx="8229600" cy="561975"/>
          </a:xfrm>
        </p:spPr>
        <p:txBody>
          <a:bodyPr/>
          <a:lstStyle/>
          <a:p>
            <a:r>
              <a:rPr lang="zh-CN" altLang="en-US" sz="3600" smtClean="0"/>
              <a:t>存储器操作数的寻址方式</a:t>
            </a:r>
          </a:p>
        </p:txBody>
      </p:sp>
      <p:sp>
        <p:nvSpPr>
          <p:cNvPr id="770051" name="Rectangle 3"/>
          <p:cNvSpPr>
            <a:spLocks noGrp="1" noChangeArrowheads="1"/>
          </p:cNvSpPr>
          <p:nvPr>
            <p:ph type="body" idx="1"/>
          </p:nvPr>
        </p:nvSpPr>
        <p:spPr>
          <a:xfrm>
            <a:off x="296863" y="2619375"/>
            <a:ext cx="4095750" cy="2565400"/>
          </a:xfrm>
        </p:spPr>
        <p:txBody>
          <a:bodyPr/>
          <a:lstStyle/>
          <a:p>
            <a:pPr>
              <a:buFontTx/>
              <a:buNone/>
            </a:pPr>
            <a:r>
              <a:rPr lang="zh-CN" altLang="en-US" sz="2000" smtClean="0">
                <a:solidFill>
                  <a:srgbClr val="CC3300"/>
                </a:solidFill>
                <a:latin typeface="微软雅黑" pitchFamily="34" charset="-122"/>
                <a:ea typeface="微软雅黑" pitchFamily="34" charset="-122"/>
              </a:rPr>
              <a:t>各变量应采用什么寻址方式？</a:t>
            </a:r>
          </a:p>
          <a:p>
            <a:pPr>
              <a:buFontTx/>
              <a:buNone/>
            </a:pPr>
            <a:r>
              <a:rPr lang="en-US" altLang="zh-CN" sz="2000" smtClean="0">
                <a:solidFill>
                  <a:srgbClr val="3333CC"/>
                </a:solidFill>
                <a:latin typeface="微软雅黑" pitchFamily="34" charset="-122"/>
                <a:ea typeface="微软雅黑" pitchFamily="34" charset="-122"/>
              </a:rPr>
              <a:t>x</a:t>
            </a:r>
            <a:r>
              <a:rPr lang="zh-CN" altLang="en-US" sz="2000" smtClean="0">
                <a:solidFill>
                  <a:srgbClr val="3333CC"/>
                </a:solidFill>
                <a:latin typeface="微软雅黑" pitchFamily="34" charset="-122"/>
                <a:ea typeface="微软雅黑" pitchFamily="34" charset="-122"/>
              </a:rPr>
              <a:t>、</a:t>
            </a:r>
            <a:r>
              <a:rPr lang="en-US" altLang="zh-CN" sz="2000" smtClean="0">
                <a:solidFill>
                  <a:srgbClr val="3333CC"/>
                </a:solidFill>
                <a:latin typeface="微软雅黑" pitchFamily="34" charset="-122"/>
                <a:ea typeface="微软雅黑" pitchFamily="34" charset="-122"/>
              </a:rPr>
              <a:t>c</a:t>
            </a:r>
            <a:r>
              <a:rPr lang="zh-CN" altLang="en-US" sz="2000" smtClean="0">
                <a:solidFill>
                  <a:srgbClr val="3333CC"/>
                </a:solidFill>
                <a:latin typeface="微软雅黑" pitchFamily="34" charset="-122"/>
                <a:ea typeface="微软雅黑" pitchFamily="34" charset="-122"/>
              </a:rPr>
              <a:t>：位移 </a:t>
            </a:r>
            <a:r>
              <a:rPr lang="en-US" altLang="zh-CN" sz="2000" smtClean="0">
                <a:solidFill>
                  <a:srgbClr val="3333CC"/>
                </a:solidFill>
                <a:latin typeface="微软雅黑" pitchFamily="34" charset="-122"/>
                <a:ea typeface="微软雅黑" pitchFamily="34" charset="-122"/>
              </a:rPr>
              <a:t>/ </a:t>
            </a:r>
            <a:r>
              <a:rPr lang="zh-CN" altLang="en-US" sz="2000" smtClean="0">
                <a:solidFill>
                  <a:srgbClr val="3333CC"/>
                </a:solidFill>
                <a:latin typeface="微软雅黑" pitchFamily="34" charset="-122"/>
                <a:ea typeface="微软雅黑" pitchFamily="34" charset="-122"/>
              </a:rPr>
              <a:t>基址</a:t>
            </a:r>
          </a:p>
          <a:p>
            <a:pPr>
              <a:buFontTx/>
              <a:buNone/>
            </a:pPr>
            <a:r>
              <a:rPr lang="en-US" altLang="zh-CN" sz="2000" smtClean="0">
                <a:solidFill>
                  <a:srgbClr val="3333CC"/>
                </a:solidFill>
                <a:latin typeface="微软雅黑" pitchFamily="34" charset="-122"/>
                <a:ea typeface="微软雅黑" pitchFamily="34" charset="-122"/>
              </a:rPr>
              <a:t>a[i]</a:t>
            </a:r>
            <a:r>
              <a:rPr lang="zh-CN" altLang="en-US" sz="2000" smtClean="0">
                <a:solidFill>
                  <a:srgbClr val="3333CC"/>
                </a:solidFill>
                <a:latin typeface="微软雅黑" pitchFamily="34" charset="-122"/>
                <a:ea typeface="微软雅黑" pitchFamily="34" charset="-122"/>
              </a:rPr>
              <a:t>：</a:t>
            </a:r>
            <a:r>
              <a:rPr lang="en-US" altLang="zh-CN" sz="2000" smtClean="0">
                <a:solidFill>
                  <a:srgbClr val="008000"/>
                </a:solidFill>
                <a:latin typeface="微软雅黑" pitchFamily="34" charset="-122"/>
                <a:ea typeface="微软雅黑" pitchFamily="34" charset="-122"/>
              </a:rPr>
              <a:t>104</a:t>
            </a:r>
            <a:r>
              <a:rPr lang="en-US" altLang="zh-CN" sz="2000" smtClean="0">
                <a:latin typeface="微软雅黑" pitchFamily="34" charset="-122"/>
                <a:ea typeface="微软雅黑" pitchFamily="34" charset="-122"/>
              </a:rPr>
              <a:t>+i×</a:t>
            </a:r>
            <a:r>
              <a:rPr lang="en-US" altLang="zh-CN" sz="2000" smtClean="0">
                <a:solidFill>
                  <a:srgbClr val="FF3300"/>
                </a:solidFill>
                <a:latin typeface="微软雅黑" pitchFamily="34" charset="-122"/>
                <a:ea typeface="微软雅黑" pitchFamily="34" charset="-122"/>
              </a:rPr>
              <a:t>4</a:t>
            </a:r>
            <a:r>
              <a:rPr lang="zh-CN" altLang="en-US" sz="2000" smtClean="0">
                <a:solidFill>
                  <a:srgbClr val="FF3300"/>
                </a:solidFill>
                <a:latin typeface="微软雅黑" pitchFamily="34" charset="-122"/>
                <a:ea typeface="微软雅黑" pitchFamily="34" charset="-122"/>
              </a:rPr>
              <a:t>，比例变址</a:t>
            </a:r>
            <a:r>
              <a:rPr lang="en-US" altLang="zh-CN" sz="2000" smtClean="0">
                <a:solidFill>
                  <a:srgbClr val="3333CC"/>
                </a:solidFill>
                <a:latin typeface="微软雅黑" pitchFamily="34" charset="-122"/>
                <a:ea typeface="微软雅黑" pitchFamily="34" charset="-122"/>
              </a:rPr>
              <a:t>+</a:t>
            </a:r>
            <a:r>
              <a:rPr lang="zh-CN" altLang="en-US" sz="2000" smtClean="0">
                <a:solidFill>
                  <a:srgbClr val="008000"/>
                </a:solidFill>
                <a:latin typeface="微软雅黑" pitchFamily="34" charset="-122"/>
                <a:ea typeface="微软雅黑" pitchFamily="34" charset="-122"/>
              </a:rPr>
              <a:t>位移</a:t>
            </a:r>
          </a:p>
          <a:p>
            <a:pPr>
              <a:buFontTx/>
              <a:buNone/>
            </a:pPr>
            <a:r>
              <a:rPr lang="en-US" altLang="zh-CN" sz="2000" smtClean="0">
                <a:solidFill>
                  <a:srgbClr val="3333CC"/>
                </a:solidFill>
                <a:latin typeface="微软雅黑" pitchFamily="34" charset="-122"/>
                <a:ea typeface="微软雅黑" pitchFamily="34" charset="-122"/>
              </a:rPr>
              <a:t>d[i]</a:t>
            </a:r>
            <a:r>
              <a:rPr lang="zh-CN" altLang="en-US" sz="2000" smtClean="0">
                <a:solidFill>
                  <a:srgbClr val="3333CC"/>
                </a:solidFill>
                <a:latin typeface="微软雅黑" pitchFamily="34" charset="-122"/>
                <a:ea typeface="微软雅黑" pitchFamily="34" charset="-122"/>
              </a:rPr>
              <a:t>：</a:t>
            </a:r>
            <a:r>
              <a:rPr lang="en-US" altLang="zh-CN" sz="2000" smtClean="0">
                <a:solidFill>
                  <a:srgbClr val="008000"/>
                </a:solidFill>
                <a:latin typeface="微软雅黑" pitchFamily="34" charset="-122"/>
                <a:ea typeface="微软雅黑" pitchFamily="34" charset="-122"/>
              </a:rPr>
              <a:t>544</a:t>
            </a:r>
            <a:r>
              <a:rPr lang="en-US" altLang="zh-CN" sz="2000" smtClean="0">
                <a:latin typeface="微软雅黑" pitchFamily="34" charset="-122"/>
                <a:ea typeface="微软雅黑" pitchFamily="34" charset="-122"/>
              </a:rPr>
              <a:t>+i×</a:t>
            </a:r>
            <a:r>
              <a:rPr lang="en-US" altLang="zh-CN" sz="2000" smtClean="0">
                <a:solidFill>
                  <a:srgbClr val="FF3300"/>
                </a:solidFill>
                <a:latin typeface="微软雅黑" pitchFamily="34" charset="-122"/>
                <a:ea typeface="微软雅黑" pitchFamily="34" charset="-122"/>
              </a:rPr>
              <a:t>8</a:t>
            </a:r>
            <a:r>
              <a:rPr lang="zh-CN" altLang="en-US" sz="2000" smtClean="0">
                <a:solidFill>
                  <a:srgbClr val="FF3300"/>
                </a:solidFill>
                <a:latin typeface="微软雅黑" pitchFamily="34" charset="-122"/>
                <a:ea typeface="微软雅黑" pitchFamily="34" charset="-122"/>
              </a:rPr>
              <a:t>，比例变址</a:t>
            </a:r>
            <a:r>
              <a:rPr lang="en-US" altLang="zh-CN" sz="2000" smtClean="0">
                <a:solidFill>
                  <a:srgbClr val="3333CC"/>
                </a:solidFill>
                <a:latin typeface="微软雅黑" pitchFamily="34" charset="-122"/>
                <a:ea typeface="微软雅黑" pitchFamily="34" charset="-122"/>
              </a:rPr>
              <a:t>+</a:t>
            </a:r>
            <a:r>
              <a:rPr lang="zh-CN" altLang="en-US" sz="2000" smtClean="0">
                <a:solidFill>
                  <a:srgbClr val="008000"/>
                </a:solidFill>
                <a:latin typeface="微软雅黑" pitchFamily="34" charset="-122"/>
                <a:ea typeface="微软雅黑" pitchFamily="34" charset="-122"/>
              </a:rPr>
              <a:t>位移</a:t>
            </a:r>
          </a:p>
          <a:p>
            <a:pPr>
              <a:buFontTx/>
              <a:buNone/>
            </a:pPr>
            <a:r>
              <a:rPr lang="en-US" altLang="zh-CN" sz="2000" smtClean="0">
                <a:solidFill>
                  <a:srgbClr val="3333CC"/>
                </a:solidFill>
                <a:latin typeface="微软雅黑" pitchFamily="34" charset="-122"/>
                <a:ea typeface="微软雅黑" pitchFamily="34" charset="-122"/>
              </a:rPr>
              <a:t>b[i][j]</a:t>
            </a:r>
            <a:r>
              <a:rPr lang="zh-CN" altLang="en-US" sz="2000" smtClean="0">
                <a:solidFill>
                  <a:srgbClr val="3333CC"/>
                </a:solidFill>
                <a:latin typeface="微软雅黑" pitchFamily="34" charset="-122"/>
                <a:ea typeface="微软雅黑" pitchFamily="34" charset="-122"/>
              </a:rPr>
              <a:t>： </a:t>
            </a:r>
            <a:r>
              <a:rPr lang="en-US" altLang="zh-CN" sz="2000" smtClean="0">
                <a:solidFill>
                  <a:srgbClr val="008000"/>
                </a:solidFill>
                <a:latin typeface="微软雅黑" pitchFamily="34" charset="-122"/>
                <a:ea typeface="微软雅黑" pitchFamily="34" charset="-122"/>
              </a:rPr>
              <a:t>504</a:t>
            </a:r>
            <a:r>
              <a:rPr lang="en-US" altLang="zh-CN" sz="2000" smtClean="0">
                <a:latin typeface="微软雅黑" pitchFamily="34" charset="-122"/>
                <a:ea typeface="微软雅黑" pitchFamily="34" charset="-122"/>
              </a:rPr>
              <a:t>+</a:t>
            </a:r>
            <a:r>
              <a:rPr lang="en-US" altLang="zh-CN" sz="2000" smtClean="0">
                <a:solidFill>
                  <a:srgbClr val="3333CC"/>
                </a:solidFill>
                <a:latin typeface="微软雅黑" pitchFamily="34" charset="-122"/>
                <a:ea typeface="微软雅黑" pitchFamily="34" charset="-122"/>
              </a:rPr>
              <a:t>i×8</a:t>
            </a:r>
            <a:r>
              <a:rPr lang="en-US" altLang="zh-CN" sz="2000" smtClean="0">
                <a:latin typeface="微软雅黑" pitchFamily="34" charset="-122"/>
                <a:ea typeface="微软雅黑" pitchFamily="34" charset="-122"/>
              </a:rPr>
              <a:t>+j×</a:t>
            </a:r>
            <a:r>
              <a:rPr lang="en-US" altLang="zh-CN" sz="2000" smtClean="0">
                <a:solidFill>
                  <a:srgbClr val="FF3300"/>
                </a:solidFill>
                <a:latin typeface="微软雅黑" pitchFamily="34" charset="-122"/>
                <a:ea typeface="微软雅黑" pitchFamily="34" charset="-122"/>
              </a:rPr>
              <a:t>2</a:t>
            </a:r>
            <a:r>
              <a:rPr lang="zh-CN" altLang="en-US" sz="2000" smtClean="0">
                <a:solidFill>
                  <a:srgbClr val="FF3300"/>
                </a:solidFill>
                <a:latin typeface="微软雅黑" pitchFamily="34" charset="-122"/>
                <a:ea typeface="微软雅黑" pitchFamily="34" charset="-122"/>
              </a:rPr>
              <a:t>，</a:t>
            </a:r>
            <a:endParaRPr lang="zh-CN" altLang="en-US" sz="2000" smtClean="0">
              <a:solidFill>
                <a:srgbClr val="3333CC"/>
              </a:solidFill>
              <a:latin typeface="微软雅黑" pitchFamily="34" charset="-122"/>
              <a:ea typeface="微软雅黑" pitchFamily="34" charset="-122"/>
            </a:endParaRPr>
          </a:p>
          <a:p>
            <a:pPr>
              <a:buFontTx/>
              <a:buNone/>
            </a:pPr>
            <a:r>
              <a:rPr lang="zh-CN" altLang="en-US" sz="2000" smtClean="0">
                <a:solidFill>
                  <a:srgbClr val="3333CC"/>
                </a:solidFill>
                <a:latin typeface="微软雅黑" pitchFamily="34" charset="-122"/>
                <a:ea typeface="微软雅黑" pitchFamily="34" charset="-122"/>
              </a:rPr>
              <a:t>              基址</a:t>
            </a:r>
            <a:r>
              <a:rPr lang="en-US" altLang="zh-CN" sz="2000" smtClean="0">
                <a:solidFill>
                  <a:srgbClr val="3333CC"/>
                </a:solidFill>
                <a:latin typeface="微软雅黑" pitchFamily="34" charset="-122"/>
                <a:ea typeface="微软雅黑" pitchFamily="34" charset="-122"/>
              </a:rPr>
              <a:t>+</a:t>
            </a:r>
            <a:r>
              <a:rPr lang="zh-CN" altLang="en-US" sz="2000" smtClean="0">
                <a:solidFill>
                  <a:srgbClr val="FF3300"/>
                </a:solidFill>
                <a:latin typeface="微软雅黑" pitchFamily="34" charset="-122"/>
                <a:ea typeface="微软雅黑" pitchFamily="34" charset="-122"/>
              </a:rPr>
              <a:t>比例变址</a:t>
            </a:r>
            <a:r>
              <a:rPr lang="en-US" altLang="zh-CN" sz="2000" smtClean="0">
                <a:solidFill>
                  <a:srgbClr val="3333CC"/>
                </a:solidFill>
                <a:latin typeface="微软雅黑" pitchFamily="34" charset="-122"/>
                <a:ea typeface="微软雅黑" pitchFamily="34" charset="-122"/>
              </a:rPr>
              <a:t>+</a:t>
            </a:r>
            <a:r>
              <a:rPr lang="zh-CN" altLang="en-US" sz="2000" smtClean="0">
                <a:solidFill>
                  <a:srgbClr val="008000"/>
                </a:solidFill>
                <a:latin typeface="微软雅黑" pitchFamily="34" charset="-122"/>
                <a:ea typeface="微软雅黑" pitchFamily="34" charset="-122"/>
              </a:rPr>
              <a:t>位移</a:t>
            </a:r>
          </a:p>
          <a:p>
            <a:pPr>
              <a:buFontTx/>
              <a:buNone/>
            </a:pPr>
            <a:endParaRPr lang="en-US" altLang="zh-CN" sz="2000" smtClean="0">
              <a:solidFill>
                <a:srgbClr val="3333CC"/>
              </a:solidFill>
              <a:latin typeface="微软雅黑" pitchFamily="34" charset="-122"/>
              <a:ea typeface="微软雅黑" pitchFamily="34" charset="-122"/>
            </a:endParaRPr>
          </a:p>
          <a:p>
            <a:pPr>
              <a:buFontTx/>
              <a:buNone/>
            </a:pPr>
            <a:endParaRPr lang="zh-CN" altLang="en-US" sz="2000" smtClean="0">
              <a:solidFill>
                <a:srgbClr val="008000"/>
              </a:solidFill>
              <a:latin typeface="微软雅黑" pitchFamily="34" charset="-122"/>
              <a:ea typeface="微软雅黑" pitchFamily="34" charset="-122"/>
            </a:endParaRPr>
          </a:p>
        </p:txBody>
      </p:sp>
      <p:sp>
        <p:nvSpPr>
          <p:cNvPr id="770052" name="Rectangle 4"/>
          <p:cNvSpPr>
            <a:spLocks noChangeArrowheads="1"/>
          </p:cNvSpPr>
          <p:nvPr/>
        </p:nvSpPr>
        <p:spPr bwMode="auto">
          <a:xfrm>
            <a:off x="385763" y="684213"/>
            <a:ext cx="2295525" cy="1844675"/>
          </a:xfrm>
          <a:prstGeom prst="rect">
            <a:avLst/>
          </a:prstGeom>
          <a:noFill/>
          <a:ln w="9525">
            <a:noFill/>
            <a:miter lim="800000"/>
            <a:headEnd/>
            <a:tailEnd/>
          </a:ln>
        </p:spPr>
        <p:txBody>
          <a:bodyPr/>
          <a:lstStyle/>
          <a:p>
            <a:pPr marL="342900" indent="-342900">
              <a:spcBef>
                <a:spcPct val="10000"/>
              </a:spcBef>
            </a:pPr>
            <a:r>
              <a:rPr lang="en-US" altLang="zh-CN" sz="2200">
                <a:latin typeface="Arial" pitchFamily="34" charset="0"/>
                <a:ea typeface="宋体" pitchFamily="2" charset="-122"/>
              </a:rPr>
              <a:t>int x</a:t>
            </a:r>
            <a:r>
              <a:rPr lang="zh-CN" altLang="en-US" sz="2200">
                <a:latin typeface="Arial" pitchFamily="34" charset="0"/>
                <a:ea typeface="宋体" pitchFamily="2" charset="-122"/>
              </a:rPr>
              <a:t>；</a:t>
            </a:r>
          </a:p>
          <a:p>
            <a:pPr marL="342900" indent="-342900">
              <a:spcBef>
                <a:spcPct val="10000"/>
              </a:spcBef>
            </a:pPr>
            <a:r>
              <a:rPr lang="en-US" altLang="zh-CN" sz="2200">
                <a:latin typeface="Arial" pitchFamily="34" charset="0"/>
                <a:ea typeface="宋体" pitchFamily="2" charset="-122"/>
              </a:rPr>
              <a:t>float a[100];</a:t>
            </a:r>
          </a:p>
          <a:p>
            <a:pPr marL="342900" indent="-342900">
              <a:spcBef>
                <a:spcPct val="10000"/>
              </a:spcBef>
            </a:pPr>
            <a:r>
              <a:rPr lang="en-US" altLang="zh-CN" sz="2200">
                <a:latin typeface="Arial" pitchFamily="34" charset="0"/>
                <a:ea typeface="宋体" pitchFamily="2" charset="-122"/>
              </a:rPr>
              <a:t>short b[4][4];</a:t>
            </a:r>
          </a:p>
          <a:p>
            <a:pPr marL="342900" indent="-342900">
              <a:spcBef>
                <a:spcPct val="10000"/>
              </a:spcBef>
            </a:pPr>
            <a:r>
              <a:rPr lang="en-US" altLang="zh-CN" sz="2200">
                <a:latin typeface="Arial" pitchFamily="34" charset="0"/>
                <a:ea typeface="宋体" pitchFamily="2" charset="-122"/>
              </a:rPr>
              <a:t>char c;</a:t>
            </a:r>
          </a:p>
          <a:p>
            <a:pPr marL="342900" indent="-342900">
              <a:spcBef>
                <a:spcPct val="10000"/>
              </a:spcBef>
            </a:pPr>
            <a:r>
              <a:rPr lang="en-US" altLang="zh-CN" sz="2200">
                <a:latin typeface="Arial" pitchFamily="34" charset="0"/>
                <a:ea typeface="宋体" pitchFamily="2" charset="-122"/>
              </a:rPr>
              <a:t>double d[10];</a:t>
            </a:r>
            <a:r>
              <a:rPr lang="en-US" altLang="zh-CN" sz="2300">
                <a:latin typeface="Arial" pitchFamily="34" charset="0"/>
                <a:ea typeface="宋体" pitchFamily="2" charset="-122"/>
              </a:rPr>
              <a:t> </a:t>
            </a:r>
          </a:p>
        </p:txBody>
      </p:sp>
      <p:grpSp>
        <p:nvGrpSpPr>
          <p:cNvPr id="770053" name="Group 5"/>
          <p:cNvGrpSpPr>
            <a:grpSpLocks/>
          </p:cNvGrpSpPr>
          <p:nvPr/>
        </p:nvGrpSpPr>
        <p:grpSpPr bwMode="auto">
          <a:xfrm>
            <a:off x="4932363" y="773113"/>
            <a:ext cx="4211637" cy="6030912"/>
            <a:chOff x="3022" y="459"/>
            <a:chExt cx="2653" cy="3799"/>
          </a:xfrm>
        </p:grpSpPr>
        <p:sp>
          <p:nvSpPr>
            <p:cNvPr id="770054" name="Rectangle 6"/>
            <p:cNvSpPr>
              <a:spLocks noChangeArrowheads="1"/>
            </p:cNvSpPr>
            <p:nvPr/>
          </p:nvSpPr>
          <p:spPr bwMode="auto">
            <a:xfrm>
              <a:off x="3050" y="657"/>
              <a:ext cx="2155" cy="3601"/>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770055" name="Text Box 7"/>
            <p:cNvSpPr txBox="1">
              <a:spLocks noChangeArrowheads="1"/>
            </p:cNvSpPr>
            <p:nvPr/>
          </p:nvSpPr>
          <p:spPr bwMode="auto">
            <a:xfrm>
              <a:off x="3022" y="459"/>
              <a:ext cx="2296" cy="231"/>
            </a:xfrm>
            <a:prstGeom prst="rect">
              <a:avLst/>
            </a:prstGeom>
            <a:noFill/>
            <a:ln w="9525">
              <a:noFill/>
              <a:miter lim="800000"/>
              <a:headEnd/>
              <a:tailEnd/>
            </a:ln>
            <a:effectLst/>
          </p:spPr>
          <p:txBody>
            <a:bodyPr>
              <a:spAutoFit/>
            </a:bodyPr>
            <a:lstStyle/>
            <a:p>
              <a:pPr eaLnBrk="1" hangingPunct="1">
                <a:spcBef>
                  <a:spcPct val="50000"/>
                </a:spcBef>
              </a:pPr>
              <a:r>
                <a:rPr lang="en-US" altLang="zh-CN">
                  <a:solidFill>
                    <a:srgbClr val="3333CC"/>
                  </a:solidFill>
                  <a:latin typeface="Arial" pitchFamily="34" charset="0"/>
                  <a:ea typeface="宋体" pitchFamily="2" charset="-122"/>
                </a:rPr>
                <a:t>b31			     b0</a:t>
              </a:r>
            </a:p>
          </p:txBody>
        </p:sp>
        <p:sp>
          <p:nvSpPr>
            <p:cNvPr id="770056" name="Line 8"/>
            <p:cNvSpPr>
              <a:spLocks noChangeShapeType="1"/>
            </p:cNvSpPr>
            <p:nvPr/>
          </p:nvSpPr>
          <p:spPr bwMode="auto">
            <a:xfrm flipV="1">
              <a:off x="3050" y="3975"/>
              <a:ext cx="2155" cy="0"/>
            </a:xfrm>
            <a:prstGeom prst="line">
              <a:avLst/>
            </a:prstGeom>
            <a:noFill/>
            <a:ln w="9525">
              <a:solidFill>
                <a:schemeClr val="tx1"/>
              </a:solidFill>
              <a:round/>
              <a:headEnd/>
              <a:tailEnd/>
            </a:ln>
            <a:effectLst/>
          </p:spPr>
          <p:txBody>
            <a:bodyPr/>
            <a:lstStyle/>
            <a:p>
              <a:endParaRPr lang="zh-CN" altLang="en-US"/>
            </a:p>
          </p:txBody>
        </p:sp>
        <p:sp>
          <p:nvSpPr>
            <p:cNvPr id="770057" name="Line 9"/>
            <p:cNvSpPr>
              <a:spLocks noChangeShapeType="1"/>
            </p:cNvSpPr>
            <p:nvPr/>
          </p:nvSpPr>
          <p:spPr bwMode="auto">
            <a:xfrm flipV="1">
              <a:off x="3050" y="3266"/>
              <a:ext cx="2155" cy="0"/>
            </a:xfrm>
            <a:prstGeom prst="line">
              <a:avLst/>
            </a:prstGeom>
            <a:noFill/>
            <a:ln w="9525">
              <a:solidFill>
                <a:schemeClr val="tx1"/>
              </a:solidFill>
              <a:round/>
              <a:headEnd/>
              <a:tailEnd/>
            </a:ln>
            <a:effectLst/>
          </p:spPr>
          <p:txBody>
            <a:bodyPr/>
            <a:lstStyle/>
            <a:p>
              <a:endParaRPr lang="zh-CN" altLang="en-US"/>
            </a:p>
          </p:txBody>
        </p:sp>
        <p:sp>
          <p:nvSpPr>
            <p:cNvPr id="770058" name="Text Box 10"/>
            <p:cNvSpPr txBox="1">
              <a:spLocks noChangeArrowheads="1"/>
            </p:cNvSpPr>
            <p:nvPr/>
          </p:nvSpPr>
          <p:spPr bwMode="auto">
            <a:xfrm>
              <a:off x="3929" y="3725"/>
              <a:ext cx="255"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pitchFamily="34" charset="0"/>
                </a:rPr>
                <a:t>x</a:t>
              </a:r>
            </a:p>
          </p:txBody>
        </p:sp>
        <p:sp>
          <p:nvSpPr>
            <p:cNvPr id="770059" name="Line 11"/>
            <p:cNvSpPr>
              <a:spLocks noChangeShapeType="1"/>
            </p:cNvSpPr>
            <p:nvPr/>
          </p:nvSpPr>
          <p:spPr bwMode="auto">
            <a:xfrm flipV="1">
              <a:off x="3050" y="3744"/>
              <a:ext cx="2155" cy="0"/>
            </a:xfrm>
            <a:prstGeom prst="line">
              <a:avLst/>
            </a:prstGeom>
            <a:noFill/>
            <a:ln w="9525">
              <a:solidFill>
                <a:schemeClr val="tx1"/>
              </a:solidFill>
              <a:round/>
              <a:headEnd/>
              <a:tailEnd/>
            </a:ln>
            <a:effectLst/>
          </p:spPr>
          <p:txBody>
            <a:bodyPr/>
            <a:lstStyle/>
            <a:p>
              <a:endParaRPr lang="zh-CN" altLang="en-US"/>
            </a:p>
          </p:txBody>
        </p:sp>
        <p:sp>
          <p:nvSpPr>
            <p:cNvPr id="770060" name="Line 12"/>
            <p:cNvSpPr>
              <a:spLocks noChangeShapeType="1"/>
            </p:cNvSpPr>
            <p:nvPr/>
          </p:nvSpPr>
          <p:spPr bwMode="auto">
            <a:xfrm flipV="1">
              <a:off x="3050" y="3489"/>
              <a:ext cx="2155" cy="0"/>
            </a:xfrm>
            <a:prstGeom prst="line">
              <a:avLst/>
            </a:prstGeom>
            <a:noFill/>
            <a:ln w="9525">
              <a:solidFill>
                <a:schemeClr val="tx1"/>
              </a:solidFill>
              <a:round/>
              <a:headEnd/>
              <a:tailEnd/>
            </a:ln>
            <a:effectLst/>
          </p:spPr>
          <p:txBody>
            <a:bodyPr/>
            <a:lstStyle/>
            <a:p>
              <a:endParaRPr lang="zh-CN" altLang="en-US"/>
            </a:p>
          </p:txBody>
        </p:sp>
        <p:sp>
          <p:nvSpPr>
            <p:cNvPr id="770061" name="Text Box 13"/>
            <p:cNvSpPr txBox="1">
              <a:spLocks noChangeArrowheads="1"/>
            </p:cNvSpPr>
            <p:nvPr/>
          </p:nvSpPr>
          <p:spPr bwMode="auto">
            <a:xfrm>
              <a:off x="3816" y="3489"/>
              <a:ext cx="510"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pitchFamily="34" charset="0"/>
                </a:rPr>
                <a:t>a[0]</a:t>
              </a:r>
            </a:p>
          </p:txBody>
        </p:sp>
        <p:sp>
          <p:nvSpPr>
            <p:cNvPr id="770062" name="Line 14"/>
            <p:cNvSpPr>
              <a:spLocks noChangeShapeType="1"/>
            </p:cNvSpPr>
            <p:nvPr/>
          </p:nvSpPr>
          <p:spPr bwMode="auto">
            <a:xfrm flipV="1">
              <a:off x="3050" y="2982"/>
              <a:ext cx="2155" cy="0"/>
            </a:xfrm>
            <a:prstGeom prst="line">
              <a:avLst/>
            </a:prstGeom>
            <a:noFill/>
            <a:ln w="9525">
              <a:solidFill>
                <a:schemeClr val="tx1"/>
              </a:solidFill>
              <a:round/>
              <a:headEnd/>
              <a:tailEnd/>
            </a:ln>
            <a:effectLst/>
          </p:spPr>
          <p:txBody>
            <a:bodyPr/>
            <a:lstStyle/>
            <a:p>
              <a:endParaRPr lang="zh-CN" altLang="en-US"/>
            </a:p>
          </p:txBody>
        </p:sp>
        <p:sp>
          <p:nvSpPr>
            <p:cNvPr id="770063" name="Text Box 15"/>
            <p:cNvSpPr txBox="1">
              <a:spLocks noChangeArrowheads="1"/>
            </p:cNvSpPr>
            <p:nvPr/>
          </p:nvSpPr>
          <p:spPr bwMode="auto">
            <a:xfrm>
              <a:off x="3787" y="3011"/>
              <a:ext cx="510"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pitchFamily="34" charset="0"/>
                </a:rPr>
                <a:t>a[99]</a:t>
              </a:r>
            </a:p>
          </p:txBody>
        </p:sp>
        <p:sp>
          <p:nvSpPr>
            <p:cNvPr id="770064" name="Line 16"/>
            <p:cNvSpPr>
              <a:spLocks noChangeShapeType="1"/>
            </p:cNvSpPr>
            <p:nvPr/>
          </p:nvSpPr>
          <p:spPr bwMode="auto">
            <a:xfrm>
              <a:off x="4071" y="3294"/>
              <a:ext cx="0" cy="170"/>
            </a:xfrm>
            <a:prstGeom prst="line">
              <a:avLst/>
            </a:prstGeom>
            <a:noFill/>
            <a:ln w="38100">
              <a:solidFill>
                <a:schemeClr val="tx1"/>
              </a:solidFill>
              <a:prstDash val="sysDot"/>
              <a:round/>
              <a:headEnd/>
              <a:tailEnd/>
            </a:ln>
            <a:effectLst/>
          </p:spPr>
          <p:txBody>
            <a:bodyPr/>
            <a:lstStyle/>
            <a:p>
              <a:endParaRPr lang="zh-CN" altLang="en-US"/>
            </a:p>
          </p:txBody>
        </p:sp>
        <p:sp>
          <p:nvSpPr>
            <p:cNvPr id="770065" name="Line 17"/>
            <p:cNvSpPr>
              <a:spLocks noChangeShapeType="1"/>
            </p:cNvSpPr>
            <p:nvPr/>
          </p:nvSpPr>
          <p:spPr bwMode="auto">
            <a:xfrm flipV="1">
              <a:off x="3050" y="2727"/>
              <a:ext cx="2155" cy="0"/>
            </a:xfrm>
            <a:prstGeom prst="line">
              <a:avLst/>
            </a:prstGeom>
            <a:noFill/>
            <a:ln w="9525">
              <a:solidFill>
                <a:schemeClr val="tx1"/>
              </a:solidFill>
              <a:round/>
              <a:headEnd/>
              <a:tailEnd/>
            </a:ln>
            <a:effectLst/>
          </p:spPr>
          <p:txBody>
            <a:bodyPr/>
            <a:lstStyle/>
            <a:p>
              <a:endParaRPr lang="zh-CN" altLang="en-US"/>
            </a:p>
          </p:txBody>
        </p:sp>
        <p:sp>
          <p:nvSpPr>
            <p:cNvPr id="770066" name="Text Box 18"/>
            <p:cNvSpPr txBox="1">
              <a:spLocks noChangeArrowheads="1"/>
            </p:cNvSpPr>
            <p:nvPr/>
          </p:nvSpPr>
          <p:spPr bwMode="auto">
            <a:xfrm>
              <a:off x="3220" y="2727"/>
              <a:ext cx="709"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pitchFamily="34" charset="0"/>
                </a:rPr>
                <a:t>b[0][1]</a:t>
              </a:r>
            </a:p>
          </p:txBody>
        </p:sp>
        <p:sp>
          <p:nvSpPr>
            <p:cNvPr id="770067" name="Line 19"/>
            <p:cNvSpPr>
              <a:spLocks noChangeShapeType="1"/>
            </p:cNvSpPr>
            <p:nvPr/>
          </p:nvSpPr>
          <p:spPr bwMode="auto">
            <a:xfrm>
              <a:off x="4099" y="2727"/>
              <a:ext cx="0" cy="255"/>
            </a:xfrm>
            <a:prstGeom prst="line">
              <a:avLst/>
            </a:prstGeom>
            <a:noFill/>
            <a:ln w="9525">
              <a:solidFill>
                <a:schemeClr val="tx1"/>
              </a:solidFill>
              <a:round/>
              <a:headEnd/>
              <a:tailEnd/>
            </a:ln>
            <a:effectLst/>
          </p:spPr>
          <p:txBody>
            <a:bodyPr/>
            <a:lstStyle/>
            <a:p>
              <a:endParaRPr lang="zh-CN" altLang="en-US"/>
            </a:p>
          </p:txBody>
        </p:sp>
        <p:sp>
          <p:nvSpPr>
            <p:cNvPr id="770068" name="Text Box 20"/>
            <p:cNvSpPr txBox="1">
              <a:spLocks noChangeArrowheads="1"/>
            </p:cNvSpPr>
            <p:nvPr/>
          </p:nvSpPr>
          <p:spPr bwMode="auto">
            <a:xfrm>
              <a:off x="5176" y="3744"/>
              <a:ext cx="49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pitchFamily="34" charset="0"/>
                  <a:ea typeface="宋体" pitchFamily="2" charset="-122"/>
                </a:rPr>
                <a:t>100</a:t>
              </a:r>
            </a:p>
          </p:txBody>
        </p:sp>
        <p:sp>
          <p:nvSpPr>
            <p:cNvPr id="770069" name="Text Box 21"/>
            <p:cNvSpPr txBox="1">
              <a:spLocks noChangeArrowheads="1"/>
            </p:cNvSpPr>
            <p:nvPr/>
          </p:nvSpPr>
          <p:spPr bwMode="auto">
            <a:xfrm>
              <a:off x="5176" y="3517"/>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pitchFamily="34" charset="0"/>
                  <a:ea typeface="宋体" pitchFamily="2" charset="-122"/>
                </a:rPr>
                <a:t>104</a:t>
              </a:r>
            </a:p>
          </p:txBody>
        </p:sp>
        <p:sp>
          <p:nvSpPr>
            <p:cNvPr id="770070" name="Text Box 22"/>
            <p:cNvSpPr txBox="1">
              <a:spLocks noChangeArrowheads="1"/>
            </p:cNvSpPr>
            <p:nvPr/>
          </p:nvSpPr>
          <p:spPr bwMode="auto">
            <a:xfrm>
              <a:off x="4269" y="2727"/>
              <a:ext cx="709"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pitchFamily="34" charset="0"/>
                </a:rPr>
                <a:t>b[0][0]</a:t>
              </a:r>
            </a:p>
          </p:txBody>
        </p:sp>
        <p:sp>
          <p:nvSpPr>
            <p:cNvPr id="770071" name="Line 23"/>
            <p:cNvSpPr>
              <a:spLocks noChangeShapeType="1"/>
            </p:cNvSpPr>
            <p:nvPr/>
          </p:nvSpPr>
          <p:spPr bwMode="auto">
            <a:xfrm flipV="1">
              <a:off x="3050" y="2444"/>
              <a:ext cx="2155" cy="0"/>
            </a:xfrm>
            <a:prstGeom prst="line">
              <a:avLst/>
            </a:prstGeom>
            <a:noFill/>
            <a:ln w="9525">
              <a:solidFill>
                <a:schemeClr val="tx1"/>
              </a:solidFill>
              <a:round/>
              <a:headEnd/>
              <a:tailEnd/>
            </a:ln>
            <a:effectLst/>
          </p:spPr>
          <p:txBody>
            <a:bodyPr/>
            <a:lstStyle/>
            <a:p>
              <a:endParaRPr lang="zh-CN" altLang="en-US"/>
            </a:p>
          </p:txBody>
        </p:sp>
        <p:sp>
          <p:nvSpPr>
            <p:cNvPr id="770072" name="Line 24"/>
            <p:cNvSpPr>
              <a:spLocks noChangeShapeType="1"/>
            </p:cNvSpPr>
            <p:nvPr/>
          </p:nvSpPr>
          <p:spPr bwMode="auto">
            <a:xfrm flipV="1">
              <a:off x="3050" y="2189"/>
              <a:ext cx="2155" cy="0"/>
            </a:xfrm>
            <a:prstGeom prst="line">
              <a:avLst/>
            </a:prstGeom>
            <a:noFill/>
            <a:ln w="9525">
              <a:solidFill>
                <a:schemeClr val="tx1"/>
              </a:solidFill>
              <a:round/>
              <a:headEnd/>
              <a:tailEnd/>
            </a:ln>
            <a:effectLst/>
          </p:spPr>
          <p:txBody>
            <a:bodyPr/>
            <a:lstStyle/>
            <a:p>
              <a:endParaRPr lang="zh-CN" altLang="en-US"/>
            </a:p>
          </p:txBody>
        </p:sp>
        <p:sp>
          <p:nvSpPr>
            <p:cNvPr id="770073" name="Text Box 25"/>
            <p:cNvSpPr txBox="1">
              <a:spLocks noChangeArrowheads="1"/>
            </p:cNvSpPr>
            <p:nvPr/>
          </p:nvSpPr>
          <p:spPr bwMode="auto">
            <a:xfrm>
              <a:off x="3220" y="2189"/>
              <a:ext cx="709"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pitchFamily="34" charset="0"/>
                </a:rPr>
                <a:t>b[3][3]</a:t>
              </a:r>
            </a:p>
          </p:txBody>
        </p:sp>
        <p:sp>
          <p:nvSpPr>
            <p:cNvPr id="770074" name="Line 26"/>
            <p:cNvSpPr>
              <a:spLocks noChangeShapeType="1"/>
            </p:cNvSpPr>
            <p:nvPr/>
          </p:nvSpPr>
          <p:spPr bwMode="auto">
            <a:xfrm>
              <a:off x="4099" y="2189"/>
              <a:ext cx="0" cy="255"/>
            </a:xfrm>
            <a:prstGeom prst="line">
              <a:avLst/>
            </a:prstGeom>
            <a:noFill/>
            <a:ln w="9525">
              <a:solidFill>
                <a:schemeClr val="tx1"/>
              </a:solidFill>
              <a:round/>
              <a:headEnd/>
              <a:tailEnd/>
            </a:ln>
            <a:effectLst/>
          </p:spPr>
          <p:txBody>
            <a:bodyPr/>
            <a:lstStyle/>
            <a:p>
              <a:endParaRPr lang="zh-CN" altLang="en-US"/>
            </a:p>
          </p:txBody>
        </p:sp>
        <p:sp>
          <p:nvSpPr>
            <p:cNvPr id="770075" name="Text Box 27"/>
            <p:cNvSpPr txBox="1">
              <a:spLocks noChangeArrowheads="1"/>
            </p:cNvSpPr>
            <p:nvPr/>
          </p:nvSpPr>
          <p:spPr bwMode="auto">
            <a:xfrm>
              <a:off x="4269" y="2189"/>
              <a:ext cx="709"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pitchFamily="34" charset="0"/>
                </a:rPr>
                <a:t>b[3][2]</a:t>
              </a:r>
            </a:p>
          </p:txBody>
        </p:sp>
        <p:sp>
          <p:nvSpPr>
            <p:cNvPr id="770076" name="Line 28"/>
            <p:cNvSpPr>
              <a:spLocks noChangeShapeType="1"/>
            </p:cNvSpPr>
            <p:nvPr/>
          </p:nvSpPr>
          <p:spPr bwMode="auto">
            <a:xfrm>
              <a:off x="4099" y="2500"/>
              <a:ext cx="0" cy="170"/>
            </a:xfrm>
            <a:prstGeom prst="line">
              <a:avLst/>
            </a:prstGeom>
            <a:noFill/>
            <a:ln w="38100">
              <a:solidFill>
                <a:schemeClr val="tx1"/>
              </a:solidFill>
              <a:prstDash val="sysDot"/>
              <a:round/>
              <a:headEnd/>
              <a:tailEnd/>
            </a:ln>
            <a:effectLst/>
          </p:spPr>
          <p:txBody>
            <a:bodyPr/>
            <a:lstStyle/>
            <a:p>
              <a:endParaRPr lang="zh-CN" altLang="en-US"/>
            </a:p>
          </p:txBody>
        </p:sp>
        <p:sp>
          <p:nvSpPr>
            <p:cNvPr id="770077" name="Line 29"/>
            <p:cNvSpPr>
              <a:spLocks noChangeShapeType="1"/>
            </p:cNvSpPr>
            <p:nvPr/>
          </p:nvSpPr>
          <p:spPr bwMode="auto">
            <a:xfrm flipV="1">
              <a:off x="3050" y="1962"/>
              <a:ext cx="2155" cy="0"/>
            </a:xfrm>
            <a:prstGeom prst="line">
              <a:avLst/>
            </a:prstGeom>
            <a:noFill/>
            <a:ln w="9525">
              <a:solidFill>
                <a:schemeClr val="tx1"/>
              </a:solidFill>
              <a:round/>
              <a:headEnd/>
              <a:tailEnd/>
            </a:ln>
            <a:effectLst/>
          </p:spPr>
          <p:txBody>
            <a:bodyPr/>
            <a:lstStyle/>
            <a:p>
              <a:endParaRPr lang="zh-CN" altLang="en-US"/>
            </a:p>
          </p:txBody>
        </p:sp>
        <p:sp>
          <p:nvSpPr>
            <p:cNvPr id="770078" name="Line 30"/>
            <p:cNvSpPr>
              <a:spLocks noChangeShapeType="1"/>
            </p:cNvSpPr>
            <p:nvPr/>
          </p:nvSpPr>
          <p:spPr bwMode="auto">
            <a:xfrm>
              <a:off x="4638" y="1962"/>
              <a:ext cx="0" cy="227"/>
            </a:xfrm>
            <a:prstGeom prst="line">
              <a:avLst/>
            </a:prstGeom>
            <a:noFill/>
            <a:ln w="9525">
              <a:solidFill>
                <a:schemeClr val="tx1"/>
              </a:solidFill>
              <a:round/>
              <a:headEnd/>
              <a:tailEnd/>
            </a:ln>
            <a:effectLst/>
          </p:spPr>
          <p:txBody>
            <a:bodyPr/>
            <a:lstStyle/>
            <a:p>
              <a:endParaRPr lang="zh-CN" altLang="en-US"/>
            </a:p>
          </p:txBody>
        </p:sp>
        <p:sp>
          <p:nvSpPr>
            <p:cNvPr id="770079" name="Text Box 31"/>
            <p:cNvSpPr txBox="1">
              <a:spLocks noChangeArrowheads="1"/>
            </p:cNvSpPr>
            <p:nvPr/>
          </p:nvSpPr>
          <p:spPr bwMode="auto">
            <a:xfrm>
              <a:off x="4779" y="1934"/>
              <a:ext cx="255"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pitchFamily="34" charset="0"/>
                </a:rPr>
                <a:t>c</a:t>
              </a:r>
            </a:p>
          </p:txBody>
        </p:sp>
        <p:sp>
          <p:nvSpPr>
            <p:cNvPr id="770080" name="Text Box 32"/>
            <p:cNvSpPr txBox="1">
              <a:spLocks noChangeArrowheads="1"/>
            </p:cNvSpPr>
            <p:nvPr/>
          </p:nvSpPr>
          <p:spPr bwMode="auto">
            <a:xfrm>
              <a:off x="5176" y="3011"/>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pitchFamily="34" charset="0"/>
                  <a:ea typeface="宋体" pitchFamily="2" charset="-122"/>
                </a:rPr>
                <a:t>500</a:t>
              </a:r>
            </a:p>
          </p:txBody>
        </p:sp>
        <p:sp>
          <p:nvSpPr>
            <p:cNvPr id="770081" name="Text Box 33"/>
            <p:cNvSpPr txBox="1">
              <a:spLocks noChangeArrowheads="1"/>
            </p:cNvSpPr>
            <p:nvPr/>
          </p:nvSpPr>
          <p:spPr bwMode="auto">
            <a:xfrm>
              <a:off x="5176" y="2755"/>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pitchFamily="34" charset="0"/>
                  <a:ea typeface="宋体" pitchFamily="2" charset="-122"/>
                </a:rPr>
                <a:t>504</a:t>
              </a:r>
            </a:p>
          </p:txBody>
        </p:sp>
        <p:sp>
          <p:nvSpPr>
            <p:cNvPr id="770082" name="Text Box 34"/>
            <p:cNvSpPr txBox="1">
              <a:spLocks noChangeArrowheads="1"/>
            </p:cNvSpPr>
            <p:nvPr/>
          </p:nvSpPr>
          <p:spPr bwMode="auto">
            <a:xfrm>
              <a:off x="5176" y="2213"/>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pitchFamily="34" charset="0"/>
                  <a:ea typeface="宋体" pitchFamily="2" charset="-122"/>
                </a:rPr>
                <a:t>532</a:t>
              </a:r>
            </a:p>
          </p:txBody>
        </p:sp>
        <p:sp>
          <p:nvSpPr>
            <p:cNvPr id="770083" name="Text Box 35"/>
            <p:cNvSpPr txBox="1">
              <a:spLocks noChangeArrowheads="1"/>
            </p:cNvSpPr>
            <p:nvPr/>
          </p:nvSpPr>
          <p:spPr bwMode="auto">
            <a:xfrm>
              <a:off x="5176" y="1962"/>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pitchFamily="34" charset="0"/>
                  <a:ea typeface="宋体" pitchFamily="2" charset="-122"/>
                </a:rPr>
                <a:t>536</a:t>
              </a:r>
            </a:p>
          </p:txBody>
        </p:sp>
        <p:sp>
          <p:nvSpPr>
            <p:cNvPr id="770084" name="Line 36"/>
            <p:cNvSpPr>
              <a:spLocks noChangeShapeType="1"/>
            </p:cNvSpPr>
            <p:nvPr/>
          </p:nvSpPr>
          <p:spPr bwMode="auto">
            <a:xfrm flipV="1">
              <a:off x="3050" y="1735"/>
              <a:ext cx="2155" cy="0"/>
            </a:xfrm>
            <a:prstGeom prst="line">
              <a:avLst/>
            </a:prstGeom>
            <a:noFill/>
            <a:ln w="9525">
              <a:solidFill>
                <a:schemeClr val="tx1"/>
              </a:solidFill>
              <a:round/>
              <a:headEnd/>
              <a:tailEnd/>
            </a:ln>
            <a:effectLst/>
          </p:spPr>
          <p:txBody>
            <a:bodyPr/>
            <a:lstStyle/>
            <a:p>
              <a:endParaRPr lang="zh-CN" altLang="en-US"/>
            </a:p>
          </p:txBody>
        </p:sp>
        <p:sp>
          <p:nvSpPr>
            <p:cNvPr id="770085" name="Line 37"/>
            <p:cNvSpPr>
              <a:spLocks noChangeShapeType="1"/>
            </p:cNvSpPr>
            <p:nvPr/>
          </p:nvSpPr>
          <p:spPr bwMode="auto">
            <a:xfrm flipV="1">
              <a:off x="3050" y="1367"/>
              <a:ext cx="2155" cy="0"/>
            </a:xfrm>
            <a:prstGeom prst="line">
              <a:avLst/>
            </a:prstGeom>
            <a:noFill/>
            <a:ln w="9525">
              <a:solidFill>
                <a:schemeClr val="tx1"/>
              </a:solidFill>
              <a:round/>
              <a:headEnd/>
              <a:tailEnd/>
            </a:ln>
            <a:effectLst/>
          </p:spPr>
          <p:txBody>
            <a:bodyPr/>
            <a:lstStyle/>
            <a:p>
              <a:endParaRPr lang="zh-CN" altLang="en-US"/>
            </a:p>
          </p:txBody>
        </p:sp>
        <p:sp>
          <p:nvSpPr>
            <p:cNvPr id="770086" name="Text Box 38"/>
            <p:cNvSpPr txBox="1">
              <a:spLocks noChangeArrowheads="1"/>
            </p:cNvSpPr>
            <p:nvPr/>
          </p:nvSpPr>
          <p:spPr bwMode="auto">
            <a:xfrm>
              <a:off x="5176" y="1537"/>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pitchFamily="34" charset="0"/>
                  <a:ea typeface="宋体" pitchFamily="2" charset="-122"/>
                </a:rPr>
                <a:t>544</a:t>
              </a:r>
            </a:p>
          </p:txBody>
        </p:sp>
        <p:sp>
          <p:nvSpPr>
            <p:cNvPr id="770087" name="Line 39"/>
            <p:cNvSpPr>
              <a:spLocks noChangeShapeType="1"/>
            </p:cNvSpPr>
            <p:nvPr/>
          </p:nvSpPr>
          <p:spPr bwMode="auto">
            <a:xfrm flipV="1">
              <a:off x="3050" y="998"/>
              <a:ext cx="2155" cy="0"/>
            </a:xfrm>
            <a:prstGeom prst="line">
              <a:avLst/>
            </a:prstGeom>
            <a:noFill/>
            <a:ln w="9525">
              <a:solidFill>
                <a:schemeClr val="tx1"/>
              </a:solidFill>
              <a:round/>
              <a:headEnd/>
              <a:tailEnd/>
            </a:ln>
            <a:effectLst/>
          </p:spPr>
          <p:txBody>
            <a:bodyPr/>
            <a:lstStyle/>
            <a:p>
              <a:endParaRPr lang="zh-CN" altLang="en-US"/>
            </a:p>
          </p:txBody>
        </p:sp>
        <p:sp>
          <p:nvSpPr>
            <p:cNvPr id="770088" name="Line 40"/>
            <p:cNvSpPr>
              <a:spLocks noChangeShapeType="1"/>
            </p:cNvSpPr>
            <p:nvPr/>
          </p:nvSpPr>
          <p:spPr bwMode="auto">
            <a:xfrm>
              <a:off x="4071" y="4031"/>
              <a:ext cx="0" cy="170"/>
            </a:xfrm>
            <a:prstGeom prst="line">
              <a:avLst/>
            </a:prstGeom>
            <a:noFill/>
            <a:ln w="38100">
              <a:solidFill>
                <a:schemeClr val="tx1"/>
              </a:solidFill>
              <a:prstDash val="sysDot"/>
              <a:round/>
              <a:headEnd/>
              <a:tailEnd/>
            </a:ln>
            <a:effectLst/>
          </p:spPr>
          <p:txBody>
            <a:bodyPr/>
            <a:lstStyle/>
            <a:p>
              <a:endParaRPr lang="zh-CN" altLang="en-US"/>
            </a:p>
          </p:txBody>
        </p:sp>
        <p:sp>
          <p:nvSpPr>
            <p:cNvPr id="770089" name="Line 41"/>
            <p:cNvSpPr>
              <a:spLocks noChangeShapeType="1"/>
            </p:cNvSpPr>
            <p:nvPr/>
          </p:nvSpPr>
          <p:spPr bwMode="auto">
            <a:xfrm>
              <a:off x="3050" y="1565"/>
              <a:ext cx="2155" cy="0"/>
            </a:xfrm>
            <a:prstGeom prst="line">
              <a:avLst/>
            </a:prstGeom>
            <a:noFill/>
            <a:ln w="9525">
              <a:solidFill>
                <a:schemeClr val="tx1"/>
              </a:solidFill>
              <a:round/>
              <a:headEnd/>
              <a:tailEnd/>
            </a:ln>
            <a:effectLst/>
          </p:spPr>
          <p:txBody>
            <a:bodyPr/>
            <a:lstStyle/>
            <a:p>
              <a:endParaRPr lang="zh-CN" altLang="en-US"/>
            </a:p>
          </p:txBody>
        </p:sp>
        <p:sp>
          <p:nvSpPr>
            <p:cNvPr id="770090" name="Text Box 42"/>
            <p:cNvSpPr txBox="1">
              <a:spLocks noChangeArrowheads="1"/>
            </p:cNvSpPr>
            <p:nvPr/>
          </p:nvSpPr>
          <p:spPr bwMode="auto">
            <a:xfrm>
              <a:off x="3986" y="1423"/>
              <a:ext cx="311" cy="250"/>
            </a:xfrm>
            <a:prstGeom prst="rect">
              <a:avLst/>
            </a:prstGeom>
            <a:solidFill>
              <a:schemeClr val="bg1"/>
            </a:solidFill>
            <a:ln w="9525">
              <a:noFill/>
              <a:miter lim="800000"/>
              <a:headEnd/>
              <a:tailEnd/>
            </a:ln>
            <a:effectLst/>
          </p:spPr>
          <p:txBody>
            <a:bodyPr lIns="0" rIns="0">
              <a:spAutoFit/>
            </a:bodyPr>
            <a:lstStyle/>
            <a:p>
              <a:pPr eaLnBrk="1" hangingPunct="1">
                <a:spcBef>
                  <a:spcPct val="50000"/>
                </a:spcBef>
              </a:pPr>
              <a:r>
                <a:rPr lang="en-US" altLang="zh-CN" sz="2000">
                  <a:latin typeface="Arial" pitchFamily="34" charset="0"/>
                </a:rPr>
                <a:t>d[0]</a:t>
              </a:r>
            </a:p>
          </p:txBody>
        </p:sp>
        <p:sp>
          <p:nvSpPr>
            <p:cNvPr id="770091" name="Text Box 43"/>
            <p:cNvSpPr txBox="1">
              <a:spLocks noChangeArrowheads="1"/>
            </p:cNvSpPr>
            <p:nvPr/>
          </p:nvSpPr>
          <p:spPr bwMode="auto">
            <a:xfrm>
              <a:off x="4042" y="828"/>
              <a:ext cx="311" cy="250"/>
            </a:xfrm>
            <a:prstGeom prst="rect">
              <a:avLst/>
            </a:prstGeom>
            <a:solidFill>
              <a:schemeClr val="bg1"/>
            </a:solidFill>
            <a:ln w="9525">
              <a:noFill/>
              <a:miter lim="800000"/>
              <a:headEnd/>
              <a:tailEnd/>
            </a:ln>
            <a:effectLst/>
          </p:spPr>
          <p:txBody>
            <a:bodyPr lIns="0" rIns="0">
              <a:spAutoFit/>
            </a:bodyPr>
            <a:lstStyle/>
            <a:p>
              <a:pPr eaLnBrk="1" hangingPunct="1">
                <a:spcBef>
                  <a:spcPct val="50000"/>
                </a:spcBef>
              </a:pPr>
              <a:r>
                <a:rPr lang="en-US" altLang="zh-CN" sz="2000">
                  <a:latin typeface="Arial" pitchFamily="34" charset="0"/>
                </a:rPr>
                <a:t>d[9]</a:t>
              </a:r>
            </a:p>
          </p:txBody>
        </p:sp>
        <p:sp>
          <p:nvSpPr>
            <p:cNvPr id="770092" name="Line 44"/>
            <p:cNvSpPr>
              <a:spLocks noChangeShapeType="1"/>
            </p:cNvSpPr>
            <p:nvPr/>
          </p:nvSpPr>
          <p:spPr bwMode="auto">
            <a:xfrm flipV="1">
              <a:off x="3050" y="1140"/>
              <a:ext cx="2155" cy="0"/>
            </a:xfrm>
            <a:prstGeom prst="line">
              <a:avLst/>
            </a:prstGeom>
            <a:noFill/>
            <a:ln w="9525">
              <a:solidFill>
                <a:schemeClr val="tx1"/>
              </a:solidFill>
              <a:round/>
              <a:headEnd/>
              <a:tailEnd/>
            </a:ln>
            <a:effectLst/>
          </p:spPr>
          <p:txBody>
            <a:bodyPr/>
            <a:lstStyle/>
            <a:p>
              <a:endParaRPr lang="zh-CN" altLang="en-US"/>
            </a:p>
          </p:txBody>
        </p:sp>
        <p:sp>
          <p:nvSpPr>
            <p:cNvPr id="770093" name="Line 45"/>
            <p:cNvSpPr>
              <a:spLocks noChangeShapeType="1"/>
            </p:cNvSpPr>
            <p:nvPr/>
          </p:nvSpPr>
          <p:spPr bwMode="auto">
            <a:xfrm>
              <a:off x="4127" y="1168"/>
              <a:ext cx="0" cy="170"/>
            </a:xfrm>
            <a:prstGeom prst="line">
              <a:avLst/>
            </a:prstGeom>
            <a:noFill/>
            <a:ln w="38100">
              <a:solidFill>
                <a:schemeClr val="tx1"/>
              </a:solidFill>
              <a:prstDash val="sysDot"/>
              <a:round/>
              <a:headEnd/>
              <a:tailEnd/>
            </a:ln>
            <a:effectLst/>
          </p:spPr>
          <p:txBody>
            <a:bodyPr/>
            <a:lstStyle/>
            <a:p>
              <a:endParaRPr lang="zh-CN" altLang="en-US"/>
            </a:p>
          </p:txBody>
        </p:sp>
        <p:sp>
          <p:nvSpPr>
            <p:cNvPr id="770094" name="Line 46"/>
            <p:cNvSpPr>
              <a:spLocks noChangeShapeType="1"/>
            </p:cNvSpPr>
            <p:nvPr/>
          </p:nvSpPr>
          <p:spPr bwMode="auto">
            <a:xfrm flipV="1">
              <a:off x="3050" y="828"/>
              <a:ext cx="2155" cy="0"/>
            </a:xfrm>
            <a:prstGeom prst="line">
              <a:avLst/>
            </a:prstGeom>
            <a:noFill/>
            <a:ln w="9525">
              <a:solidFill>
                <a:schemeClr val="tx1"/>
              </a:solidFill>
              <a:round/>
              <a:headEnd/>
              <a:tailEnd/>
            </a:ln>
            <a:effectLst/>
          </p:spPr>
          <p:txBody>
            <a:bodyPr/>
            <a:lstStyle/>
            <a:p>
              <a:endParaRPr lang="zh-CN" altLang="en-US"/>
            </a:p>
          </p:txBody>
        </p:sp>
        <p:sp>
          <p:nvSpPr>
            <p:cNvPr id="770095" name="Text Box 47"/>
            <p:cNvSpPr txBox="1">
              <a:spLocks noChangeArrowheads="1"/>
            </p:cNvSpPr>
            <p:nvPr/>
          </p:nvSpPr>
          <p:spPr bwMode="auto">
            <a:xfrm>
              <a:off x="5176" y="941"/>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pitchFamily="34" charset="0"/>
                  <a:ea typeface="宋体" pitchFamily="2" charset="-122"/>
                </a:rPr>
                <a:t>616</a:t>
              </a:r>
            </a:p>
          </p:txBody>
        </p:sp>
      </p:grpSp>
      <p:sp>
        <p:nvSpPr>
          <p:cNvPr id="770096" name="Rectangle 48"/>
          <p:cNvSpPr>
            <a:spLocks noChangeArrowheads="1"/>
          </p:cNvSpPr>
          <p:nvPr/>
        </p:nvSpPr>
        <p:spPr bwMode="auto">
          <a:xfrm>
            <a:off x="187325" y="5129213"/>
            <a:ext cx="4699000" cy="1630362"/>
          </a:xfrm>
          <a:prstGeom prst="rect">
            <a:avLst/>
          </a:prstGeom>
          <a:noFill/>
          <a:ln w="9525">
            <a:noFill/>
            <a:miter lim="800000"/>
            <a:headEnd/>
            <a:tailEnd/>
          </a:ln>
          <a:effectLst/>
        </p:spPr>
        <p:txBody>
          <a:bodyPr anchor="ctr">
            <a:spAutoFit/>
          </a:bodyPr>
          <a:lstStyle/>
          <a:p>
            <a:pPr>
              <a:spcBef>
                <a:spcPct val="35000"/>
              </a:spcBef>
            </a:pPr>
            <a:r>
              <a:rPr lang="zh-CN" altLang="en-US" sz="2000"/>
              <a:t>将</a:t>
            </a:r>
            <a:r>
              <a:rPr lang="en-US" altLang="zh-CN" sz="2000"/>
              <a:t>b[i][j]</a:t>
            </a:r>
            <a:r>
              <a:rPr lang="zh-CN" altLang="en-US" sz="2000"/>
              <a:t>取到</a:t>
            </a:r>
            <a:r>
              <a:rPr lang="en-US" altLang="zh-CN" sz="2000"/>
              <a:t>AX</a:t>
            </a:r>
            <a:r>
              <a:rPr lang="zh-CN" altLang="en-US" sz="2000"/>
              <a:t>中的指令可以是：</a:t>
            </a:r>
          </a:p>
          <a:p>
            <a:pPr>
              <a:spcBef>
                <a:spcPct val="35000"/>
              </a:spcBef>
            </a:pPr>
            <a:r>
              <a:rPr lang="zh-CN" altLang="en-US" sz="2000">
                <a:solidFill>
                  <a:srgbClr val="3333CC"/>
                </a:solidFill>
              </a:rPr>
              <a:t>“</a:t>
            </a:r>
            <a:r>
              <a:rPr lang="en-US" altLang="zh-CN" sz="2000">
                <a:solidFill>
                  <a:srgbClr val="3333CC"/>
                </a:solidFill>
              </a:rPr>
              <a:t>movw </a:t>
            </a:r>
            <a:r>
              <a:rPr lang="en-US" altLang="zh-CN" sz="2000">
                <a:solidFill>
                  <a:srgbClr val="007635"/>
                </a:solidFill>
              </a:rPr>
              <a:t>504</a:t>
            </a:r>
            <a:r>
              <a:rPr lang="en-US" altLang="zh-CN" sz="2000">
                <a:solidFill>
                  <a:srgbClr val="3333CC"/>
                </a:solidFill>
              </a:rPr>
              <a:t>(%ebp</a:t>
            </a:r>
            <a:r>
              <a:rPr lang="en-US" altLang="zh-CN" sz="2000"/>
              <a:t>,%esi</a:t>
            </a:r>
            <a:r>
              <a:rPr lang="en-US" altLang="zh-CN" sz="2000">
                <a:solidFill>
                  <a:srgbClr val="3333CC"/>
                </a:solidFill>
              </a:rPr>
              <a:t>,</a:t>
            </a:r>
            <a:r>
              <a:rPr lang="en-US" altLang="zh-CN" sz="2000">
                <a:solidFill>
                  <a:srgbClr val="FF3300"/>
                </a:solidFill>
              </a:rPr>
              <a:t>2</a:t>
            </a:r>
            <a:r>
              <a:rPr lang="en-US" altLang="zh-CN" sz="2000">
                <a:solidFill>
                  <a:srgbClr val="3333CC"/>
                </a:solidFill>
              </a:rPr>
              <a:t>), %ax”</a:t>
            </a:r>
          </a:p>
          <a:p>
            <a:pPr>
              <a:spcBef>
                <a:spcPct val="35000"/>
              </a:spcBef>
            </a:pPr>
            <a:r>
              <a:rPr lang="zh-CN" altLang="en-US" sz="2000">
                <a:solidFill>
                  <a:srgbClr val="3333CC"/>
                </a:solidFill>
              </a:rPr>
              <a:t>其中，</a:t>
            </a:r>
            <a:r>
              <a:rPr lang="zh-CN" altLang="en-US" sz="2000" b="0"/>
              <a:t> </a:t>
            </a:r>
            <a:r>
              <a:rPr lang="en-US" altLang="zh-CN" sz="2000">
                <a:solidFill>
                  <a:srgbClr val="3333CC"/>
                </a:solidFill>
              </a:rPr>
              <a:t>i×8</a:t>
            </a:r>
            <a:r>
              <a:rPr lang="zh-CN" altLang="en-US" sz="2000">
                <a:solidFill>
                  <a:srgbClr val="3333CC"/>
                </a:solidFill>
              </a:rPr>
              <a:t>在</a:t>
            </a:r>
            <a:r>
              <a:rPr lang="en-US" altLang="zh-CN" sz="2000">
                <a:solidFill>
                  <a:srgbClr val="3333CC"/>
                </a:solidFill>
              </a:rPr>
              <a:t>EBP</a:t>
            </a:r>
            <a:r>
              <a:rPr lang="zh-CN" altLang="en-US" sz="2000">
                <a:solidFill>
                  <a:srgbClr val="3333CC"/>
                </a:solidFill>
              </a:rPr>
              <a:t>中，</a:t>
            </a:r>
            <a:r>
              <a:rPr lang="en-US" altLang="zh-CN" sz="2000">
                <a:solidFill>
                  <a:srgbClr val="3333CC"/>
                </a:solidFill>
              </a:rPr>
              <a:t>j</a:t>
            </a:r>
            <a:r>
              <a:rPr lang="zh-CN" altLang="en-US" sz="2000">
                <a:solidFill>
                  <a:srgbClr val="3333CC"/>
                </a:solidFill>
              </a:rPr>
              <a:t>在</a:t>
            </a:r>
            <a:r>
              <a:rPr lang="en-US" altLang="zh-CN" sz="2000">
                <a:solidFill>
                  <a:srgbClr val="3333CC"/>
                </a:solidFill>
              </a:rPr>
              <a:t>ESI</a:t>
            </a:r>
            <a:r>
              <a:rPr lang="zh-CN" altLang="en-US" sz="2000">
                <a:solidFill>
                  <a:srgbClr val="3333CC"/>
                </a:solidFill>
              </a:rPr>
              <a:t>中，</a:t>
            </a:r>
          </a:p>
          <a:p>
            <a:pPr>
              <a:spcBef>
                <a:spcPct val="35000"/>
              </a:spcBef>
            </a:pPr>
            <a:r>
              <a:rPr lang="en-US" altLang="zh-CN" sz="2000">
                <a:solidFill>
                  <a:srgbClr val="3333CC"/>
                </a:solidFill>
              </a:rPr>
              <a:t>           </a:t>
            </a:r>
            <a:r>
              <a:rPr lang="en-US" altLang="zh-CN" sz="2000">
                <a:solidFill>
                  <a:srgbClr val="FF3300"/>
                </a:solidFill>
              </a:rPr>
              <a:t>2</a:t>
            </a:r>
            <a:r>
              <a:rPr lang="zh-CN" altLang="en-US" sz="2000">
                <a:solidFill>
                  <a:srgbClr val="3333CC"/>
                </a:solidFill>
              </a:rPr>
              <a:t>为比例因子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0052"/>
                                        </p:tgtEl>
                                        <p:attrNameLst>
                                          <p:attrName>style.visibility</p:attrName>
                                        </p:attrNameLst>
                                      </p:cBhvr>
                                      <p:to>
                                        <p:strVal val="visible"/>
                                      </p:to>
                                    </p:set>
                                    <p:animEffect transition="in" filter="blinds(horizontal)">
                                      <p:cBhvr>
                                        <p:cTn id="7" dur="500"/>
                                        <p:tgtEl>
                                          <p:spTgt spid="77005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0053"/>
                                        </p:tgtEl>
                                        <p:attrNameLst>
                                          <p:attrName>style.visibility</p:attrName>
                                        </p:attrNameLst>
                                      </p:cBhvr>
                                      <p:to>
                                        <p:strVal val="visible"/>
                                      </p:to>
                                    </p:set>
                                    <p:animEffect transition="in" filter="blinds(horizontal)">
                                      <p:cBhvr>
                                        <p:cTn id="12" dur="500"/>
                                        <p:tgtEl>
                                          <p:spTgt spid="77005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70051">
                                            <p:txEl>
                                              <p:pRg st="0" end="0"/>
                                            </p:txEl>
                                          </p:spTgt>
                                        </p:tgtEl>
                                        <p:attrNameLst>
                                          <p:attrName>style.visibility</p:attrName>
                                        </p:attrNameLst>
                                      </p:cBhvr>
                                      <p:to>
                                        <p:strVal val="visible"/>
                                      </p:to>
                                    </p:set>
                                    <p:animEffect transition="in" filter="blinds(horizontal)">
                                      <p:cBhvr>
                                        <p:cTn id="17" dur="500"/>
                                        <p:tgtEl>
                                          <p:spTgt spid="77005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70051">
                                            <p:txEl>
                                              <p:pRg st="1" end="1"/>
                                            </p:txEl>
                                          </p:spTgt>
                                        </p:tgtEl>
                                        <p:attrNameLst>
                                          <p:attrName>style.visibility</p:attrName>
                                        </p:attrNameLst>
                                      </p:cBhvr>
                                      <p:to>
                                        <p:strVal val="visible"/>
                                      </p:to>
                                    </p:set>
                                    <p:animEffect transition="in" filter="blinds(horizontal)">
                                      <p:cBhvr>
                                        <p:cTn id="22" dur="500"/>
                                        <p:tgtEl>
                                          <p:spTgt spid="77005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70051">
                                            <p:txEl>
                                              <p:pRg st="2" end="2"/>
                                            </p:txEl>
                                          </p:spTgt>
                                        </p:tgtEl>
                                        <p:attrNameLst>
                                          <p:attrName>style.visibility</p:attrName>
                                        </p:attrNameLst>
                                      </p:cBhvr>
                                      <p:to>
                                        <p:strVal val="visible"/>
                                      </p:to>
                                    </p:set>
                                    <p:animEffect transition="in" filter="blinds(horizontal)">
                                      <p:cBhvr>
                                        <p:cTn id="27" dur="500"/>
                                        <p:tgtEl>
                                          <p:spTgt spid="77005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70051">
                                            <p:txEl>
                                              <p:pRg st="3" end="3"/>
                                            </p:txEl>
                                          </p:spTgt>
                                        </p:tgtEl>
                                        <p:attrNameLst>
                                          <p:attrName>style.visibility</p:attrName>
                                        </p:attrNameLst>
                                      </p:cBhvr>
                                      <p:to>
                                        <p:strVal val="visible"/>
                                      </p:to>
                                    </p:set>
                                    <p:animEffect transition="in" filter="blinds(horizontal)">
                                      <p:cBhvr>
                                        <p:cTn id="32" dur="500"/>
                                        <p:tgtEl>
                                          <p:spTgt spid="770051">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70051">
                                            <p:txEl>
                                              <p:pRg st="4" end="4"/>
                                            </p:txEl>
                                          </p:spTgt>
                                        </p:tgtEl>
                                        <p:attrNameLst>
                                          <p:attrName>style.visibility</p:attrName>
                                        </p:attrNameLst>
                                      </p:cBhvr>
                                      <p:to>
                                        <p:strVal val="visible"/>
                                      </p:to>
                                    </p:set>
                                    <p:animEffect transition="in" filter="blinds(horizontal)">
                                      <p:cBhvr>
                                        <p:cTn id="37" dur="500"/>
                                        <p:tgtEl>
                                          <p:spTgt spid="770051">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70051">
                                            <p:txEl>
                                              <p:pRg st="5" end="5"/>
                                            </p:txEl>
                                          </p:spTgt>
                                        </p:tgtEl>
                                        <p:attrNameLst>
                                          <p:attrName>style.visibility</p:attrName>
                                        </p:attrNameLst>
                                      </p:cBhvr>
                                      <p:to>
                                        <p:strVal val="visible"/>
                                      </p:to>
                                    </p:set>
                                    <p:animEffect transition="in" filter="blinds(horizontal)">
                                      <p:cBhvr>
                                        <p:cTn id="42" dur="500"/>
                                        <p:tgtEl>
                                          <p:spTgt spid="770051">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70096">
                                            <p:txEl>
                                              <p:pRg st="0" end="0"/>
                                            </p:txEl>
                                          </p:spTgt>
                                        </p:tgtEl>
                                        <p:attrNameLst>
                                          <p:attrName>style.visibility</p:attrName>
                                        </p:attrNameLst>
                                      </p:cBhvr>
                                      <p:to>
                                        <p:strVal val="visible"/>
                                      </p:to>
                                    </p:set>
                                    <p:animEffect transition="in" filter="blinds(horizontal)">
                                      <p:cBhvr>
                                        <p:cTn id="47" dur="500"/>
                                        <p:tgtEl>
                                          <p:spTgt spid="770096">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70096">
                                            <p:txEl>
                                              <p:pRg st="1" end="1"/>
                                            </p:txEl>
                                          </p:spTgt>
                                        </p:tgtEl>
                                        <p:attrNameLst>
                                          <p:attrName>style.visibility</p:attrName>
                                        </p:attrNameLst>
                                      </p:cBhvr>
                                      <p:to>
                                        <p:strVal val="visible"/>
                                      </p:to>
                                    </p:set>
                                    <p:animEffect transition="in" filter="blinds(horizontal)">
                                      <p:cBhvr>
                                        <p:cTn id="52" dur="500"/>
                                        <p:tgtEl>
                                          <p:spTgt spid="770096">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70096">
                                            <p:txEl>
                                              <p:pRg st="2" end="2"/>
                                            </p:txEl>
                                          </p:spTgt>
                                        </p:tgtEl>
                                        <p:attrNameLst>
                                          <p:attrName>style.visibility</p:attrName>
                                        </p:attrNameLst>
                                      </p:cBhvr>
                                      <p:to>
                                        <p:strVal val="visible"/>
                                      </p:to>
                                    </p:set>
                                    <p:animEffect transition="in" filter="blinds(horizontal)">
                                      <p:cBhvr>
                                        <p:cTn id="57" dur="500"/>
                                        <p:tgtEl>
                                          <p:spTgt spid="770096">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70096">
                                            <p:txEl>
                                              <p:pRg st="3" end="3"/>
                                            </p:txEl>
                                          </p:spTgt>
                                        </p:tgtEl>
                                        <p:attrNameLst>
                                          <p:attrName>style.visibility</p:attrName>
                                        </p:attrNameLst>
                                      </p:cBhvr>
                                      <p:to>
                                        <p:strVal val="visible"/>
                                      </p:to>
                                    </p:set>
                                    <p:animEffect transition="in" filter="blinds(horizontal)">
                                      <p:cBhvr>
                                        <p:cTn id="62" dur="500"/>
                                        <p:tgtEl>
                                          <p:spTgt spid="77009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5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Grp="1" noChangeArrowheads="1"/>
          </p:cNvSpPr>
          <p:nvPr>
            <p:ph type="title"/>
          </p:nvPr>
        </p:nvSpPr>
        <p:spPr>
          <a:xfrm>
            <a:off x="457200" y="98425"/>
            <a:ext cx="8229600" cy="561975"/>
          </a:xfrm>
        </p:spPr>
        <p:txBody>
          <a:bodyPr/>
          <a:lstStyle/>
          <a:p>
            <a:r>
              <a:rPr lang="en-US" altLang="zh-CN" sz="3600" smtClean="0"/>
              <a:t>                        </a:t>
            </a:r>
            <a:r>
              <a:rPr lang="zh-CN" altLang="en-US" sz="3600" smtClean="0"/>
              <a:t>程序由指令序列组成</a:t>
            </a:r>
          </a:p>
        </p:txBody>
      </p:sp>
      <p:pic>
        <p:nvPicPr>
          <p:cNvPr id="774148" name="Picture 4"/>
          <p:cNvPicPr>
            <a:picLocks noChangeAspect="1" noChangeArrowheads="1"/>
          </p:cNvPicPr>
          <p:nvPr/>
        </p:nvPicPr>
        <p:blipFill>
          <a:blip r:embed="rId2"/>
          <a:srcRect/>
          <a:stretch>
            <a:fillRect/>
          </a:stretch>
        </p:blipFill>
        <p:spPr bwMode="auto">
          <a:xfrm>
            <a:off x="0" y="0"/>
            <a:ext cx="3176588" cy="2573338"/>
          </a:xfrm>
          <a:prstGeom prst="rect">
            <a:avLst/>
          </a:prstGeom>
          <a:noFill/>
          <a:ln w="9525">
            <a:noFill/>
            <a:miter lim="800000"/>
            <a:headEnd/>
            <a:tailEnd/>
          </a:ln>
        </p:spPr>
      </p:pic>
      <p:sp>
        <p:nvSpPr>
          <p:cNvPr id="774149" name="Rectangle 5"/>
          <p:cNvSpPr>
            <a:spLocks noChangeArrowheads="1"/>
          </p:cNvSpPr>
          <p:nvPr/>
        </p:nvSpPr>
        <p:spPr bwMode="auto">
          <a:xfrm>
            <a:off x="223838" y="2979738"/>
            <a:ext cx="6192837" cy="3270250"/>
          </a:xfrm>
          <a:prstGeom prst="rect">
            <a:avLst/>
          </a:prstGeom>
          <a:noFill/>
          <a:ln w="9525">
            <a:noFill/>
            <a:miter lim="800000"/>
            <a:headEnd/>
            <a:tailEnd/>
          </a:ln>
          <a:effectLst/>
        </p:spPr>
        <p:txBody>
          <a:bodyPr anchor="ctr">
            <a:spAutoFit/>
          </a:bodyPr>
          <a:lstStyle/>
          <a:p>
            <a:pPr indent="288925" eaLnBrk="1" hangingPunct="1">
              <a:lnSpc>
                <a:spcPct val="105000"/>
              </a:lnSpc>
            </a:pPr>
            <a:r>
              <a:rPr lang="en-US" altLang="zh-CN">
                <a:solidFill>
                  <a:srgbClr val="FF3300"/>
                </a:solidFill>
                <a:latin typeface="Arial" pitchFamily="34" charset="0"/>
                <a:ea typeface="宋体" pitchFamily="2" charset="-122"/>
              </a:rPr>
              <a:t>080483d4</a:t>
            </a:r>
            <a:r>
              <a:rPr lang="zh-CN" altLang="en-US">
                <a:latin typeface="Arial" pitchFamily="34" charset="0"/>
                <a:ea typeface="宋体" pitchFamily="2" charset="-122"/>
              </a:rPr>
              <a:t> </a:t>
            </a:r>
            <a:r>
              <a:rPr lang="en-US" altLang="zh-CN">
                <a:latin typeface="Arial" pitchFamily="34" charset="0"/>
                <a:ea typeface="宋体" pitchFamily="2" charset="-122"/>
              </a:rPr>
              <a:t>&lt;add&gt;: </a:t>
            </a:r>
          </a:p>
          <a:p>
            <a:pPr indent="288925" eaLnBrk="1" hangingPunct="1">
              <a:lnSpc>
                <a:spcPct val="105000"/>
              </a:lnSpc>
            </a:pPr>
            <a:r>
              <a:rPr lang="en-US" altLang="zh-CN">
                <a:latin typeface="Arial" pitchFamily="34" charset="0"/>
                <a:ea typeface="宋体" pitchFamily="2" charset="-122"/>
              </a:rPr>
              <a:t>  80483d4:    	55	   push   %ebp</a:t>
            </a:r>
          </a:p>
          <a:p>
            <a:pPr indent="288925" eaLnBrk="1" hangingPunct="1">
              <a:lnSpc>
                <a:spcPct val="105000"/>
              </a:lnSpc>
            </a:pPr>
            <a:r>
              <a:rPr lang="en-US" altLang="zh-CN">
                <a:latin typeface="Arial" pitchFamily="34" charset="0"/>
                <a:ea typeface="宋体" pitchFamily="2" charset="-122"/>
              </a:rPr>
              <a:t>  80483d5:   	89 e5	   mov   %esp, %ebp</a:t>
            </a:r>
          </a:p>
          <a:p>
            <a:pPr indent="288925" eaLnBrk="1" hangingPunct="1">
              <a:lnSpc>
                <a:spcPct val="105000"/>
              </a:lnSpc>
            </a:pPr>
            <a:r>
              <a:rPr lang="en-US" altLang="zh-CN">
                <a:latin typeface="Arial" pitchFamily="34" charset="0"/>
                <a:ea typeface="宋体" pitchFamily="2" charset="-122"/>
              </a:rPr>
              <a:t>  80483d7:    	83 ec 10   sub    $0x10, %esp</a:t>
            </a:r>
          </a:p>
          <a:p>
            <a:pPr indent="288925" eaLnBrk="1" hangingPunct="1">
              <a:lnSpc>
                <a:spcPct val="105000"/>
              </a:lnSpc>
            </a:pPr>
            <a:r>
              <a:rPr lang="en-US" altLang="zh-CN">
                <a:latin typeface="Arial" pitchFamily="34" charset="0"/>
                <a:ea typeface="宋体" pitchFamily="2" charset="-122"/>
              </a:rPr>
              <a:t>  </a:t>
            </a:r>
            <a:r>
              <a:rPr lang="en-US" altLang="zh-CN">
                <a:latin typeface="Arial" pitchFamily="34" charset="0"/>
              </a:rPr>
              <a:t>80483da</a:t>
            </a:r>
            <a:r>
              <a:rPr lang="en-US" altLang="zh-CN">
                <a:latin typeface="Arial" pitchFamily="34" charset="0"/>
                <a:ea typeface="宋体" pitchFamily="2" charset="-122"/>
              </a:rPr>
              <a:t>:    	8b 45 0c   mov   0xc(%ebp), %eax</a:t>
            </a:r>
          </a:p>
          <a:p>
            <a:pPr indent="288925" eaLnBrk="1" hangingPunct="1">
              <a:lnSpc>
                <a:spcPct val="105000"/>
              </a:lnSpc>
            </a:pPr>
            <a:r>
              <a:rPr lang="en-US" altLang="zh-CN">
                <a:latin typeface="Arial" pitchFamily="34" charset="0"/>
                <a:ea typeface="宋体" pitchFamily="2" charset="-122"/>
              </a:rPr>
              <a:t>  80483dd:    	8b 55 08   mov   0x8(%ebp), %edx</a:t>
            </a:r>
          </a:p>
          <a:p>
            <a:pPr indent="288925" eaLnBrk="1" hangingPunct="1">
              <a:lnSpc>
                <a:spcPct val="105000"/>
              </a:lnSpc>
            </a:pPr>
            <a:r>
              <a:rPr lang="en-US" altLang="zh-CN">
                <a:latin typeface="Arial" pitchFamily="34" charset="0"/>
                <a:ea typeface="宋体" pitchFamily="2" charset="-122"/>
              </a:rPr>
              <a:t>  80483e0:    	8d 04 02   lea     (%edx,%eax,1), %eax</a:t>
            </a:r>
          </a:p>
          <a:p>
            <a:pPr indent="288925" eaLnBrk="1" hangingPunct="1">
              <a:lnSpc>
                <a:spcPct val="105000"/>
              </a:lnSpc>
            </a:pPr>
            <a:r>
              <a:rPr lang="en-US" altLang="zh-CN">
                <a:latin typeface="Arial" pitchFamily="34" charset="0"/>
                <a:ea typeface="宋体" pitchFamily="2" charset="-122"/>
              </a:rPr>
              <a:t>  80483e3:     	89 45 fc    mov   %eax, -0x4(%ebp)</a:t>
            </a:r>
          </a:p>
          <a:p>
            <a:pPr indent="288925" eaLnBrk="1" hangingPunct="1">
              <a:lnSpc>
                <a:spcPct val="105000"/>
              </a:lnSpc>
            </a:pPr>
            <a:r>
              <a:rPr lang="en-US" altLang="zh-CN">
                <a:latin typeface="Arial" pitchFamily="34" charset="0"/>
                <a:ea typeface="宋体" pitchFamily="2" charset="-122"/>
              </a:rPr>
              <a:t>  80483e6:  	8b 45 fc    mov   -0x4(%ebp), %eax</a:t>
            </a:r>
          </a:p>
          <a:p>
            <a:pPr indent="288925" eaLnBrk="1" hangingPunct="1">
              <a:lnSpc>
                <a:spcPct val="105000"/>
              </a:lnSpc>
            </a:pPr>
            <a:r>
              <a:rPr lang="en-US" altLang="zh-CN">
                <a:latin typeface="Arial" pitchFamily="34" charset="0"/>
                <a:ea typeface="宋体" pitchFamily="2" charset="-122"/>
              </a:rPr>
              <a:t>  80483e9:  	c9             leave  </a:t>
            </a:r>
          </a:p>
          <a:p>
            <a:pPr indent="288925" eaLnBrk="1" hangingPunct="1">
              <a:lnSpc>
                <a:spcPct val="105000"/>
              </a:lnSpc>
            </a:pPr>
            <a:r>
              <a:rPr lang="en-US" altLang="zh-CN">
                <a:latin typeface="Arial" pitchFamily="34" charset="0"/>
                <a:ea typeface="宋体" pitchFamily="2" charset="-122"/>
              </a:rPr>
              <a:t>  80483ea:  	c3             ret </a:t>
            </a:r>
          </a:p>
        </p:txBody>
      </p:sp>
      <p:sp>
        <p:nvSpPr>
          <p:cNvPr id="774150" name="Text Box 6"/>
          <p:cNvSpPr txBox="1">
            <a:spLocks noChangeArrowheads="1"/>
          </p:cNvSpPr>
          <p:nvPr/>
        </p:nvSpPr>
        <p:spPr bwMode="auto">
          <a:xfrm>
            <a:off x="296863" y="6362700"/>
            <a:ext cx="7380287" cy="396875"/>
          </a:xfrm>
          <a:prstGeom prst="rect">
            <a:avLst/>
          </a:prstGeom>
          <a:noFill/>
          <a:ln w="9525">
            <a:noFill/>
            <a:miter lim="800000"/>
            <a:headEnd/>
            <a:tailEnd/>
          </a:ln>
          <a:effectLst/>
        </p:spPr>
        <p:txBody>
          <a:bodyPr>
            <a:spAutoFit/>
          </a:bodyPr>
          <a:lstStyle/>
          <a:p>
            <a:pPr eaLnBrk="1" hangingPunct="1">
              <a:spcBef>
                <a:spcPct val="50000"/>
              </a:spcBef>
            </a:pPr>
            <a:r>
              <a:rPr lang="en-US" altLang="zh-CN" sz="2000">
                <a:solidFill>
                  <a:srgbClr val="3333CC"/>
                </a:solidFill>
                <a:latin typeface="Arial" pitchFamily="34" charset="0"/>
              </a:rPr>
              <a:t>test</a:t>
            </a:r>
            <a:r>
              <a:rPr lang="zh-CN" altLang="en-US" sz="2000">
                <a:solidFill>
                  <a:srgbClr val="3333CC"/>
                </a:solidFill>
                <a:latin typeface="Arial" pitchFamily="34" charset="0"/>
              </a:rPr>
              <a:t>代码从</a:t>
            </a:r>
            <a:r>
              <a:rPr lang="en-US" altLang="zh-CN" sz="2000">
                <a:solidFill>
                  <a:srgbClr val="3333CC"/>
                </a:solidFill>
                <a:latin typeface="Arial" pitchFamily="34" charset="0"/>
              </a:rPr>
              <a:t>80483d4</a:t>
            </a:r>
            <a:r>
              <a:rPr lang="zh-CN" altLang="en-US" sz="2000">
                <a:solidFill>
                  <a:srgbClr val="3333CC"/>
                </a:solidFill>
                <a:latin typeface="Arial" pitchFamily="34" charset="0"/>
              </a:rPr>
              <a:t>开始！</a:t>
            </a:r>
          </a:p>
        </p:txBody>
      </p:sp>
      <p:sp>
        <p:nvSpPr>
          <p:cNvPr id="774147" name="Rectangle 3"/>
          <p:cNvSpPr>
            <a:spLocks noGrp="1" noChangeArrowheads="1"/>
          </p:cNvSpPr>
          <p:nvPr>
            <p:ph type="body" idx="1"/>
          </p:nvPr>
        </p:nvSpPr>
        <p:spPr>
          <a:xfrm>
            <a:off x="927100" y="2484438"/>
            <a:ext cx="3735388" cy="495300"/>
          </a:xfrm>
        </p:spPr>
        <p:txBody>
          <a:bodyPr/>
          <a:lstStyle/>
          <a:p>
            <a:pPr>
              <a:lnSpc>
                <a:spcPct val="105000"/>
              </a:lnSpc>
              <a:buFontTx/>
              <a:buNone/>
            </a:pPr>
            <a:r>
              <a:rPr lang="en-US" altLang="zh-CN" sz="2200" smtClean="0">
                <a:solidFill>
                  <a:srgbClr val="007635"/>
                </a:solidFill>
                <a:latin typeface="微软雅黑" pitchFamily="34" charset="-122"/>
                <a:ea typeface="微软雅黑" pitchFamily="34" charset="-122"/>
              </a:rPr>
              <a:t>“objdump -d test” </a:t>
            </a:r>
            <a:r>
              <a:rPr lang="zh-CN" altLang="en-US" sz="2200" smtClean="0">
                <a:solidFill>
                  <a:srgbClr val="007635"/>
                </a:solidFill>
                <a:latin typeface="微软雅黑" pitchFamily="34" charset="-122"/>
                <a:ea typeface="微软雅黑" pitchFamily="34" charset="-122"/>
              </a:rPr>
              <a:t>结果</a:t>
            </a:r>
          </a:p>
        </p:txBody>
      </p:sp>
      <p:sp>
        <p:nvSpPr>
          <p:cNvPr id="774156" name="Text Box 12"/>
          <p:cNvSpPr txBox="1">
            <a:spLocks noChangeArrowheads="1"/>
          </p:cNvSpPr>
          <p:nvPr/>
        </p:nvSpPr>
        <p:spPr bwMode="auto">
          <a:xfrm>
            <a:off x="3627438" y="6399213"/>
            <a:ext cx="3240087"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t>执行</a:t>
            </a:r>
            <a:r>
              <a:rPr lang="en-US" altLang="zh-CN" sz="2000"/>
              <a:t>add</a:t>
            </a:r>
            <a:r>
              <a:rPr lang="zh-CN" altLang="en-US" sz="2000"/>
              <a:t>时，起始</a:t>
            </a:r>
            <a:r>
              <a:rPr lang="en-US" altLang="zh-CN" sz="2000"/>
              <a:t>EIP=?</a:t>
            </a:r>
            <a:endParaRPr lang="zh-CN" altLang="en-US" sz="2000"/>
          </a:p>
        </p:txBody>
      </p:sp>
      <p:sp>
        <p:nvSpPr>
          <p:cNvPr id="774157" name="Text Box 13"/>
          <p:cNvSpPr txBox="1">
            <a:spLocks noChangeArrowheads="1"/>
          </p:cNvSpPr>
          <p:nvPr/>
        </p:nvSpPr>
        <p:spPr bwMode="auto">
          <a:xfrm>
            <a:off x="2771775" y="2979738"/>
            <a:ext cx="2835275" cy="396875"/>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solidFill>
                  <a:srgbClr val="FF3300"/>
                </a:solidFill>
              </a:rPr>
              <a:t>EIP</a:t>
            </a:r>
            <a:r>
              <a:rPr lang="en-US" altLang="zh-CN" sz="2000">
                <a:solidFill>
                  <a:srgbClr val="FF3300"/>
                </a:solidFill>
                <a:latin typeface="Times New Roman" pitchFamily="18" charset="0"/>
                <a:cs typeface="Times New Roman" pitchFamily="18" charset="0"/>
              </a:rPr>
              <a:t>←</a:t>
            </a:r>
            <a:r>
              <a:rPr lang="en-US" altLang="zh-CN" sz="2000">
                <a:solidFill>
                  <a:srgbClr val="FF3300"/>
                </a:solidFill>
              </a:rPr>
              <a:t>0x80483d4</a:t>
            </a:r>
          </a:p>
        </p:txBody>
      </p:sp>
      <p:sp>
        <p:nvSpPr>
          <p:cNvPr id="774158" name="Text Box 14"/>
          <p:cNvSpPr txBox="1">
            <a:spLocks noChangeArrowheads="1"/>
          </p:cNvSpPr>
          <p:nvPr/>
        </p:nvSpPr>
        <p:spPr bwMode="auto">
          <a:xfrm>
            <a:off x="3671888" y="908050"/>
            <a:ext cx="5086350" cy="13112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chemeClr val="accent2"/>
                </a:solidFill>
              </a:rPr>
              <a:t>若 </a:t>
            </a:r>
            <a:r>
              <a:rPr lang="en-US" altLang="zh-CN" sz="2000">
                <a:solidFill>
                  <a:schemeClr val="accent2"/>
                </a:solidFill>
              </a:rPr>
              <a:t>i= 2147483647</a:t>
            </a:r>
            <a:r>
              <a:rPr lang="zh-CN" altLang="en-US" sz="2000">
                <a:solidFill>
                  <a:schemeClr val="accent2"/>
                </a:solidFill>
              </a:rPr>
              <a:t>，</a:t>
            </a:r>
            <a:r>
              <a:rPr lang="en-US" altLang="zh-CN" sz="2000">
                <a:solidFill>
                  <a:schemeClr val="accent2"/>
                </a:solidFill>
              </a:rPr>
              <a:t>j=2</a:t>
            </a:r>
            <a:r>
              <a:rPr lang="zh-CN" altLang="en-US" sz="2000">
                <a:solidFill>
                  <a:schemeClr val="accent2"/>
                </a:solidFill>
              </a:rPr>
              <a:t>，</a:t>
            </a:r>
          </a:p>
          <a:p>
            <a:pPr marL="342900" indent="-342900">
              <a:spcBef>
                <a:spcPct val="50000"/>
              </a:spcBef>
            </a:pPr>
            <a:r>
              <a:rPr lang="zh-CN" altLang="en-US" sz="2000">
                <a:solidFill>
                  <a:schemeClr val="accent2"/>
                </a:solidFill>
              </a:rPr>
              <a:t>则程序执行结果是什么？</a:t>
            </a:r>
          </a:p>
          <a:p>
            <a:pPr marL="342900" indent="-342900">
              <a:spcBef>
                <a:spcPct val="50000"/>
              </a:spcBef>
            </a:pPr>
            <a:r>
              <a:rPr lang="zh-CN" altLang="en-US" sz="2000">
                <a:solidFill>
                  <a:schemeClr val="accent2"/>
                </a:solidFill>
              </a:rPr>
              <a:t>每一步如何执行？</a:t>
            </a:r>
          </a:p>
        </p:txBody>
      </p:sp>
      <p:sp>
        <p:nvSpPr>
          <p:cNvPr id="774159" name="Text Box 15"/>
          <p:cNvSpPr txBox="1">
            <a:spLocks noChangeArrowheads="1"/>
          </p:cNvSpPr>
          <p:nvPr/>
        </p:nvSpPr>
        <p:spPr bwMode="auto">
          <a:xfrm>
            <a:off x="6146800" y="1854200"/>
            <a:ext cx="2790825"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t>想想妈妈怎么做菜的？</a:t>
            </a:r>
          </a:p>
        </p:txBody>
      </p:sp>
      <p:sp>
        <p:nvSpPr>
          <p:cNvPr id="774161" name="Rectangle 17"/>
          <p:cNvSpPr>
            <a:spLocks noChangeArrowheads="1"/>
          </p:cNvSpPr>
          <p:nvPr/>
        </p:nvSpPr>
        <p:spPr bwMode="auto">
          <a:xfrm>
            <a:off x="2051050" y="3294063"/>
            <a:ext cx="406400" cy="2925762"/>
          </a:xfrm>
          <a:prstGeom prst="rect">
            <a:avLst/>
          </a:prstGeom>
          <a:solidFill>
            <a:srgbClr val="800080">
              <a:alpha val="24001"/>
            </a:srgbClr>
          </a:solidFill>
          <a:ln w="9525" algn="ctr">
            <a:noFill/>
            <a:miter lim="800000"/>
            <a:headEnd/>
            <a:tailEnd/>
          </a:ln>
          <a:effectLst/>
        </p:spPr>
        <p:txBody>
          <a:bodyPr wrap="none" anchor="ctr"/>
          <a:lstStyle/>
          <a:p>
            <a:endParaRPr lang="zh-CN" altLang="en-US"/>
          </a:p>
        </p:txBody>
      </p:sp>
      <p:sp>
        <p:nvSpPr>
          <p:cNvPr id="774162" name="Rectangle 18"/>
          <p:cNvSpPr>
            <a:spLocks noChangeArrowheads="1"/>
          </p:cNvSpPr>
          <p:nvPr/>
        </p:nvSpPr>
        <p:spPr bwMode="auto">
          <a:xfrm>
            <a:off x="2457450" y="3608388"/>
            <a:ext cx="314325" cy="2025650"/>
          </a:xfrm>
          <a:prstGeom prst="rect">
            <a:avLst/>
          </a:prstGeom>
          <a:solidFill>
            <a:srgbClr val="339966">
              <a:alpha val="24001"/>
            </a:srgbClr>
          </a:solidFill>
          <a:ln w="9525" algn="ctr">
            <a:noFill/>
            <a:miter lim="800000"/>
            <a:headEnd/>
            <a:tailEnd/>
          </a:ln>
          <a:effectLst/>
        </p:spPr>
        <p:txBody>
          <a:bodyPr wrap="none" anchor="ctr"/>
          <a:lstStyle/>
          <a:p>
            <a:endParaRPr lang="zh-CN" altLang="en-US"/>
          </a:p>
        </p:txBody>
      </p:sp>
      <p:grpSp>
        <p:nvGrpSpPr>
          <p:cNvPr id="774165" name="Group 21"/>
          <p:cNvGrpSpPr>
            <a:grpSpLocks/>
          </p:cNvGrpSpPr>
          <p:nvPr/>
        </p:nvGrpSpPr>
        <p:grpSpPr bwMode="auto">
          <a:xfrm>
            <a:off x="6057900" y="2708275"/>
            <a:ext cx="2790825" cy="1920875"/>
            <a:chOff x="3674" y="1451"/>
            <a:chExt cx="1758" cy="1210"/>
          </a:xfrm>
        </p:grpSpPr>
        <p:sp>
          <p:nvSpPr>
            <p:cNvPr id="774160" name="Rectangle 16"/>
            <p:cNvSpPr>
              <a:spLocks noChangeArrowheads="1"/>
            </p:cNvSpPr>
            <p:nvPr/>
          </p:nvSpPr>
          <p:spPr bwMode="auto">
            <a:xfrm>
              <a:off x="4184" y="1451"/>
              <a:ext cx="1248" cy="1210"/>
            </a:xfrm>
            <a:prstGeom prst="rect">
              <a:avLst/>
            </a:prstGeom>
            <a:noFill/>
            <a:ln w="9525" algn="ctr">
              <a:noFill/>
              <a:miter lim="800000"/>
              <a:headEnd/>
              <a:tailEnd/>
            </a:ln>
            <a:effectLst/>
          </p:spPr>
          <p:txBody>
            <a:bodyPr>
              <a:spAutoFit/>
            </a:bodyPr>
            <a:lstStyle/>
            <a:p>
              <a:pPr marL="342900" indent="-342900"/>
              <a:r>
                <a:rPr lang="zh-CN" altLang="en-US" sz="2000">
                  <a:solidFill>
                    <a:srgbClr val="FF3300"/>
                  </a:solidFill>
                </a:rPr>
                <a:t>根据</a:t>
              </a:r>
              <a:r>
                <a:rPr lang="en-US" altLang="zh-CN" sz="2000">
                  <a:solidFill>
                    <a:srgbClr val="FF3300"/>
                  </a:solidFill>
                </a:rPr>
                <a:t>EIP</a:t>
              </a:r>
              <a:r>
                <a:rPr lang="zh-CN" altLang="en-US" sz="2000">
                  <a:solidFill>
                    <a:srgbClr val="FF3300"/>
                  </a:solidFill>
                </a:rPr>
                <a:t>取指令</a:t>
              </a:r>
              <a:endParaRPr lang="zh-CN" altLang="en-US" sz="2000">
                <a:solidFill>
                  <a:srgbClr val="3333CC"/>
                </a:solidFill>
              </a:endParaRPr>
            </a:p>
            <a:p>
              <a:pPr marL="342900" indent="-342900"/>
              <a:r>
                <a:rPr lang="zh-CN" altLang="en-US" sz="2000">
                  <a:solidFill>
                    <a:srgbClr val="FF3300"/>
                  </a:solidFill>
                </a:rPr>
                <a:t>指令译码</a:t>
              </a:r>
              <a:endParaRPr lang="zh-CN" altLang="en-US" sz="2000">
                <a:solidFill>
                  <a:srgbClr val="3333CC"/>
                </a:solidFill>
              </a:endParaRPr>
            </a:p>
            <a:p>
              <a:pPr marL="342900" indent="-342900"/>
              <a:r>
                <a:rPr lang="zh-CN" altLang="en-US" sz="2000">
                  <a:solidFill>
                    <a:srgbClr val="FF3300"/>
                  </a:solidFill>
                </a:rPr>
                <a:t>取操作数</a:t>
              </a:r>
              <a:endParaRPr lang="zh-CN" altLang="en-US" sz="2000">
                <a:solidFill>
                  <a:srgbClr val="3333CC"/>
                </a:solidFill>
              </a:endParaRPr>
            </a:p>
            <a:p>
              <a:pPr marL="342900" indent="-342900"/>
              <a:r>
                <a:rPr lang="zh-CN" altLang="en-US" sz="2000">
                  <a:solidFill>
                    <a:srgbClr val="FF3300"/>
                  </a:solidFill>
                </a:rPr>
                <a:t>指令执行</a:t>
              </a:r>
              <a:endParaRPr lang="zh-CN" altLang="en-US" sz="2000">
                <a:solidFill>
                  <a:srgbClr val="3333CC"/>
                </a:solidFill>
              </a:endParaRPr>
            </a:p>
            <a:p>
              <a:pPr marL="342900" indent="-342900"/>
              <a:r>
                <a:rPr lang="zh-CN" altLang="en-US" sz="2000">
                  <a:solidFill>
                    <a:srgbClr val="FF3300"/>
                  </a:solidFill>
                </a:rPr>
                <a:t>回写结果</a:t>
              </a:r>
              <a:endParaRPr lang="zh-CN" altLang="en-US" sz="2000">
                <a:solidFill>
                  <a:srgbClr val="3333CC"/>
                </a:solidFill>
              </a:endParaRPr>
            </a:p>
            <a:p>
              <a:pPr marL="342900" indent="-342900"/>
              <a:r>
                <a:rPr lang="zh-CN" altLang="en-US" sz="2000">
                  <a:solidFill>
                    <a:srgbClr val="FF3300"/>
                  </a:solidFill>
                </a:rPr>
                <a:t>修改</a:t>
              </a:r>
              <a:r>
                <a:rPr lang="en-US" altLang="zh-CN" sz="2000">
                  <a:solidFill>
                    <a:srgbClr val="FF3300"/>
                  </a:solidFill>
                </a:rPr>
                <a:t>EIP</a:t>
              </a:r>
              <a:r>
                <a:rPr lang="zh-CN" altLang="en-US" sz="2000">
                  <a:solidFill>
                    <a:srgbClr val="FF3300"/>
                  </a:solidFill>
                </a:rPr>
                <a:t>的值</a:t>
              </a:r>
              <a:endParaRPr lang="zh-CN" altLang="en-US" sz="2000">
                <a:solidFill>
                  <a:schemeClr val="tx2"/>
                </a:solidFill>
              </a:endParaRPr>
            </a:p>
          </p:txBody>
        </p:sp>
        <p:sp>
          <p:nvSpPr>
            <p:cNvPr id="774163" name="AutoShape 19"/>
            <p:cNvSpPr>
              <a:spLocks/>
            </p:cNvSpPr>
            <p:nvPr/>
          </p:nvSpPr>
          <p:spPr bwMode="auto">
            <a:xfrm>
              <a:off x="4099" y="1565"/>
              <a:ext cx="113" cy="992"/>
            </a:xfrm>
            <a:prstGeom prst="leftBrace">
              <a:avLst>
                <a:gd name="adj1" fmla="val 73156"/>
                <a:gd name="adj2" fmla="val 50000"/>
              </a:avLst>
            </a:prstGeom>
            <a:noFill/>
            <a:ln w="28575">
              <a:solidFill>
                <a:schemeClr val="tx1"/>
              </a:solidFill>
              <a:round/>
              <a:headEnd/>
              <a:tailEnd/>
            </a:ln>
            <a:effectLst/>
          </p:spPr>
          <p:txBody>
            <a:bodyPr wrap="none" anchor="ctr"/>
            <a:lstStyle/>
            <a:p>
              <a:endParaRPr lang="zh-CN" altLang="en-US"/>
            </a:p>
          </p:txBody>
        </p:sp>
        <p:sp>
          <p:nvSpPr>
            <p:cNvPr id="774164" name="Text Box 20"/>
            <p:cNvSpPr txBox="1">
              <a:spLocks noChangeArrowheads="1"/>
            </p:cNvSpPr>
            <p:nvPr/>
          </p:nvSpPr>
          <p:spPr bwMode="auto">
            <a:xfrm>
              <a:off x="3674" y="1735"/>
              <a:ext cx="652" cy="634"/>
            </a:xfrm>
            <a:prstGeom prst="rect">
              <a:avLst/>
            </a:prstGeom>
            <a:noFill/>
            <a:ln w="9525" algn="ctr">
              <a:noFill/>
              <a:miter lim="800000"/>
              <a:headEnd/>
              <a:tailEnd/>
            </a:ln>
            <a:effectLst/>
          </p:spPr>
          <p:txBody>
            <a:bodyPr>
              <a:spAutoFit/>
            </a:bodyPr>
            <a:lstStyle/>
            <a:p>
              <a:pPr marL="342900" indent="-342900"/>
              <a:r>
                <a:rPr lang="zh-CN" altLang="en-US" sz="2000"/>
                <a:t>取并</a:t>
              </a:r>
            </a:p>
            <a:p>
              <a:pPr marL="342900" indent="-342900"/>
              <a:r>
                <a:rPr lang="zh-CN" altLang="en-US" sz="2000"/>
                <a:t>执行</a:t>
              </a:r>
            </a:p>
            <a:p>
              <a:pPr marL="342900" indent="-342900"/>
              <a:r>
                <a:rPr lang="zh-CN" altLang="en-US" sz="2000"/>
                <a:t>指令</a:t>
              </a:r>
            </a:p>
          </p:txBody>
        </p:sp>
      </p:grpSp>
      <p:sp>
        <p:nvSpPr>
          <p:cNvPr id="774166" name="Rectangle 22"/>
          <p:cNvSpPr>
            <a:spLocks noChangeArrowheads="1"/>
          </p:cNvSpPr>
          <p:nvPr/>
        </p:nvSpPr>
        <p:spPr bwMode="auto">
          <a:xfrm>
            <a:off x="2771775" y="3787775"/>
            <a:ext cx="314325" cy="2025650"/>
          </a:xfrm>
          <a:prstGeom prst="rect">
            <a:avLst/>
          </a:prstGeom>
          <a:solidFill>
            <a:srgbClr val="FF0000">
              <a:alpha val="24001"/>
            </a:srgbClr>
          </a:solidFill>
          <a:ln w="9525" algn="ctr">
            <a:noFill/>
            <a:miter lim="800000"/>
            <a:headEnd/>
            <a:tailEnd/>
          </a:ln>
          <a:effectLst/>
        </p:spPr>
        <p:txBody>
          <a:bodyPr wrap="none" anchor="ctr"/>
          <a:lstStyle/>
          <a:p>
            <a:endParaRPr lang="zh-CN" altLang="en-US"/>
          </a:p>
        </p:txBody>
      </p:sp>
      <p:grpSp>
        <p:nvGrpSpPr>
          <p:cNvPr id="774169" name="Group 25"/>
          <p:cNvGrpSpPr>
            <a:grpSpLocks/>
          </p:cNvGrpSpPr>
          <p:nvPr/>
        </p:nvGrpSpPr>
        <p:grpSpPr bwMode="auto">
          <a:xfrm>
            <a:off x="2457450" y="6084888"/>
            <a:ext cx="2295525" cy="455612"/>
            <a:chOff x="1548" y="3833"/>
            <a:chExt cx="1446" cy="287"/>
          </a:xfrm>
        </p:grpSpPr>
        <p:sp>
          <p:nvSpPr>
            <p:cNvPr id="774167" name="Line 23"/>
            <p:cNvSpPr>
              <a:spLocks noChangeShapeType="1"/>
            </p:cNvSpPr>
            <p:nvPr/>
          </p:nvSpPr>
          <p:spPr bwMode="auto">
            <a:xfrm>
              <a:off x="1548" y="3833"/>
              <a:ext cx="1077" cy="141"/>
            </a:xfrm>
            <a:prstGeom prst="line">
              <a:avLst/>
            </a:prstGeom>
            <a:noFill/>
            <a:ln w="28575">
              <a:solidFill>
                <a:srgbClr val="FF3300"/>
              </a:solidFill>
              <a:round/>
              <a:headEnd type="triangle" w="med" len="med"/>
              <a:tailEnd/>
            </a:ln>
            <a:effectLst/>
          </p:spPr>
          <p:txBody>
            <a:bodyPr/>
            <a:lstStyle/>
            <a:p>
              <a:endParaRPr lang="zh-CN" altLang="en-US"/>
            </a:p>
          </p:txBody>
        </p:sp>
        <p:sp>
          <p:nvSpPr>
            <p:cNvPr id="774168" name="Text Box 24"/>
            <p:cNvSpPr txBox="1">
              <a:spLocks noChangeArrowheads="1"/>
            </p:cNvSpPr>
            <p:nvPr/>
          </p:nvSpPr>
          <p:spPr bwMode="auto">
            <a:xfrm>
              <a:off x="2597" y="3889"/>
              <a:ext cx="397"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OP</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4148"/>
                                        </p:tgtEl>
                                        <p:attrNameLst>
                                          <p:attrName>style.visibility</p:attrName>
                                        </p:attrNameLst>
                                      </p:cBhvr>
                                      <p:to>
                                        <p:strVal val="visible"/>
                                      </p:to>
                                    </p:set>
                                    <p:animEffect transition="in" filter="blinds(horizontal)">
                                      <p:cBhvr>
                                        <p:cTn id="7" dur="500"/>
                                        <p:tgtEl>
                                          <p:spTgt spid="7741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4147">
                                            <p:txEl>
                                              <p:pRg st="0" end="0"/>
                                            </p:txEl>
                                          </p:spTgt>
                                        </p:tgtEl>
                                        <p:attrNameLst>
                                          <p:attrName>style.visibility</p:attrName>
                                        </p:attrNameLst>
                                      </p:cBhvr>
                                      <p:to>
                                        <p:strVal val="visible"/>
                                      </p:to>
                                    </p:set>
                                    <p:animEffect transition="in" filter="blinds(horizontal)">
                                      <p:cBhvr>
                                        <p:cTn id="12" dur="500"/>
                                        <p:tgtEl>
                                          <p:spTgt spid="77414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74149"/>
                                        </p:tgtEl>
                                        <p:attrNameLst>
                                          <p:attrName>style.visibility</p:attrName>
                                        </p:attrNameLst>
                                      </p:cBhvr>
                                      <p:to>
                                        <p:strVal val="visible"/>
                                      </p:to>
                                    </p:set>
                                    <p:animEffect transition="in" filter="blinds(horizontal)">
                                      <p:cBhvr>
                                        <p:cTn id="17" dur="500"/>
                                        <p:tgtEl>
                                          <p:spTgt spid="77414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74150"/>
                                        </p:tgtEl>
                                        <p:attrNameLst>
                                          <p:attrName>style.visibility</p:attrName>
                                        </p:attrNameLst>
                                      </p:cBhvr>
                                      <p:to>
                                        <p:strVal val="visible"/>
                                      </p:to>
                                    </p:set>
                                    <p:animEffect transition="in" filter="blinds(horizontal)">
                                      <p:cBhvr>
                                        <p:cTn id="22" dur="500"/>
                                        <p:tgtEl>
                                          <p:spTgt spid="77415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74156"/>
                                        </p:tgtEl>
                                        <p:attrNameLst>
                                          <p:attrName>style.visibility</p:attrName>
                                        </p:attrNameLst>
                                      </p:cBhvr>
                                      <p:to>
                                        <p:strVal val="visible"/>
                                      </p:to>
                                    </p:set>
                                    <p:animEffect transition="in" filter="blinds(horizontal)">
                                      <p:cBhvr>
                                        <p:cTn id="27" dur="500"/>
                                        <p:tgtEl>
                                          <p:spTgt spid="77415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74157"/>
                                        </p:tgtEl>
                                        <p:attrNameLst>
                                          <p:attrName>style.visibility</p:attrName>
                                        </p:attrNameLst>
                                      </p:cBhvr>
                                      <p:to>
                                        <p:strVal val="visible"/>
                                      </p:to>
                                    </p:set>
                                    <p:animEffect transition="in" filter="blinds(horizontal)">
                                      <p:cBhvr>
                                        <p:cTn id="32" dur="500"/>
                                        <p:tgtEl>
                                          <p:spTgt spid="77415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74158">
                                            <p:txEl>
                                              <p:pRg st="0" end="0"/>
                                            </p:txEl>
                                          </p:spTgt>
                                        </p:tgtEl>
                                        <p:attrNameLst>
                                          <p:attrName>style.visibility</p:attrName>
                                        </p:attrNameLst>
                                      </p:cBhvr>
                                      <p:to>
                                        <p:strVal val="visible"/>
                                      </p:to>
                                    </p:set>
                                    <p:animEffect transition="in" filter="blinds(horizontal)">
                                      <p:cBhvr>
                                        <p:cTn id="37" dur="500"/>
                                        <p:tgtEl>
                                          <p:spTgt spid="77415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74158">
                                            <p:txEl>
                                              <p:pRg st="1" end="1"/>
                                            </p:txEl>
                                          </p:spTgt>
                                        </p:tgtEl>
                                        <p:attrNameLst>
                                          <p:attrName>style.visibility</p:attrName>
                                        </p:attrNameLst>
                                      </p:cBhvr>
                                      <p:to>
                                        <p:strVal val="visible"/>
                                      </p:to>
                                    </p:set>
                                    <p:animEffect transition="in" filter="blinds(horizontal)">
                                      <p:cBhvr>
                                        <p:cTn id="42" dur="500"/>
                                        <p:tgtEl>
                                          <p:spTgt spid="774158">
                                            <p:txEl>
                                              <p:pRg st="1" end="1"/>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774158">
                                            <p:txEl>
                                              <p:pRg st="2" end="2"/>
                                            </p:txEl>
                                          </p:spTgt>
                                        </p:tgtEl>
                                        <p:attrNameLst>
                                          <p:attrName>style.visibility</p:attrName>
                                        </p:attrNameLst>
                                      </p:cBhvr>
                                      <p:to>
                                        <p:strVal val="visible"/>
                                      </p:to>
                                    </p:set>
                                    <p:animEffect transition="in" filter="blinds(horizontal)">
                                      <p:cBhvr>
                                        <p:cTn id="45" dur="500"/>
                                        <p:tgtEl>
                                          <p:spTgt spid="774158">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774159">
                                            <p:txEl>
                                              <p:pRg st="0" end="0"/>
                                            </p:txEl>
                                          </p:spTgt>
                                        </p:tgtEl>
                                        <p:attrNameLst>
                                          <p:attrName>style.visibility</p:attrName>
                                        </p:attrNameLst>
                                      </p:cBhvr>
                                      <p:to>
                                        <p:strVal val="visible"/>
                                      </p:to>
                                    </p:set>
                                    <p:animEffect transition="in" filter="blinds(horizontal)">
                                      <p:cBhvr>
                                        <p:cTn id="50" dur="500"/>
                                        <p:tgtEl>
                                          <p:spTgt spid="774159">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774165"/>
                                        </p:tgtEl>
                                        <p:attrNameLst>
                                          <p:attrName>style.visibility</p:attrName>
                                        </p:attrNameLst>
                                      </p:cBhvr>
                                      <p:to>
                                        <p:strVal val="visible"/>
                                      </p:to>
                                    </p:set>
                                    <p:animEffect transition="in" filter="blinds(horizontal)">
                                      <p:cBhvr>
                                        <p:cTn id="55" dur="500"/>
                                        <p:tgtEl>
                                          <p:spTgt spid="774165"/>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774161"/>
                                        </p:tgtEl>
                                        <p:attrNameLst>
                                          <p:attrName>style.visibility</p:attrName>
                                        </p:attrNameLst>
                                      </p:cBhvr>
                                      <p:to>
                                        <p:strVal val="visible"/>
                                      </p:to>
                                    </p:set>
                                    <p:animEffect transition="in" filter="blinds(horizontal)">
                                      <p:cBhvr>
                                        <p:cTn id="60" dur="500"/>
                                        <p:tgtEl>
                                          <p:spTgt spid="774161"/>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774162"/>
                                        </p:tgtEl>
                                        <p:attrNameLst>
                                          <p:attrName>style.visibility</p:attrName>
                                        </p:attrNameLst>
                                      </p:cBhvr>
                                      <p:to>
                                        <p:strVal val="visible"/>
                                      </p:to>
                                    </p:set>
                                    <p:animEffect transition="in" filter="blinds(horizontal)">
                                      <p:cBhvr>
                                        <p:cTn id="65" dur="500"/>
                                        <p:tgtEl>
                                          <p:spTgt spid="774162"/>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774166"/>
                                        </p:tgtEl>
                                        <p:attrNameLst>
                                          <p:attrName>style.visibility</p:attrName>
                                        </p:attrNameLst>
                                      </p:cBhvr>
                                      <p:to>
                                        <p:strVal val="visible"/>
                                      </p:to>
                                    </p:set>
                                    <p:animEffect transition="in" filter="blinds(horizontal)">
                                      <p:cBhvr>
                                        <p:cTn id="70" dur="500"/>
                                        <p:tgtEl>
                                          <p:spTgt spid="774166"/>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774169"/>
                                        </p:tgtEl>
                                        <p:attrNameLst>
                                          <p:attrName>style.visibility</p:attrName>
                                        </p:attrNameLst>
                                      </p:cBhvr>
                                      <p:to>
                                        <p:strVal val="visible"/>
                                      </p:to>
                                    </p:set>
                                    <p:animEffect transition="in" filter="blinds(horizontal)">
                                      <p:cBhvr>
                                        <p:cTn id="75" dur="500"/>
                                        <p:tgtEl>
                                          <p:spTgt spid="774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149" grpId="0"/>
      <p:bldP spid="774150" grpId="0"/>
      <p:bldP spid="774147" grpId="0" build="p"/>
      <p:bldP spid="774156" grpId="0"/>
      <p:bldP spid="774157" grpId="0"/>
      <p:bldP spid="774161" grpId="0" animBg="1"/>
      <p:bldP spid="774162" grpId="0" animBg="1"/>
      <p:bldP spid="77416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Grp="1" noChangeArrowheads="1"/>
          </p:cNvSpPr>
          <p:nvPr>
            <p:ph type="title"/>
          </p:nvPr>
        </p:nvSpPr>
        <p:spPr>
          <a:xfrm>
            <a:off x="457200" y="142875"/>
            <a:ext cx="8229600" cy="561975"/>
          </a:xfrm>
        </p:spPr>
        <p:txBody>
          <a:bodyPr/>
          <a:lstStyle/>
          <a:p>
            <a:r>
              <a:rPr lang="zh-CN" altLang="en-US" sz="3600" smtClean="0"/>
              <a:t>回顾：冯</a:t>
            </a:r>
            <a:r>
              <a:rPr lang="en-US" altLang="zh-CN" sz="3600" smtClean="0"/>
              <a:t>.</a:t>
            </a:r>
            <a:r>
              <a:rPr lang="zh-CN" altLang="en-US" sz="3600" smtClean="0"/>
              <a:t>诺依曼结构计算机模型</a:t>
            </a:r>
          </a:p>
        </p:txBody>
      </p:sp>
      <p:sp>
        <p:nvSpPr>
          <p:cNvPr id="756739" name="Text Box 3"/>
          <p:cNvSpPr txBox="1">
            <a:spLocks noChangeArrowheads="1"/>
          </p:cNvSpPr>
          <p:nvPr/>
        </p:nvSpPr>
        <p:spPr bwMode="auto">
          <a:xfrm>
            <a:off x="657225" y="2033588"/>
            <a:ext cx="1484313" cy="466725"/>
          </a:xfrm>
          <a:prstGeom prst="rect">
            <a:avLst/>
          </a:prstGeom>
          <a:solidFill>
            <a:srgbClr val="0000FF">
              <a:alpha val="25999"/>
            </a:srgbClr>
          </a:solidFill>
          <a:ln w="9525" algn="ctr">
            <a:solidFill>
              <a:schemeClr val="tx1"/>
            </a:solidFill>
            <a:miter lim="800000"/>
            <a:headEnd/>
            <a:tailEnd/>
          </a:ln>
          <a:effectLst/>
        </p:spPr>
        <p:txBody>
          <a:bodyPr>
            <a:spAutoFit/>
          </a:bodyPr>
          <a:lstStyle/>
          <a:p>
            <a:pPr marL="342900" indent="-342900"/>
            <a:r>
              <a:rPr lang="zh-CN" altLang="en-US" sz="2400"/>
              <a:t>  控制器</a:t>
            </a:r>
          </a:p>
        </p:txBody>
      </p:sp>
      <p:grpSp>
        <p:nvGrpSpPr>
          <p:cNvPr id="756740" name="Group 4"/>
          <p:cNvGrpSpPr>
            <a:grpSpLocks/>
          </p:cNvGrpSpPr>
          <p:nvPr/>
        </p:nvGrpSpPr>
        <p:grpSpPr bwMode="auto">
          <a:xfrm>
            <a:off x="341313" y="1223963"/>
            <a:ext cx="4949825" cy="4591050"/>
            <a:chOff x="215" y="1338"/>
            <a:chExt cx="3118" cy="2892"/>
          </a:xfrm>
        </p:grpSpPr>
        <p:sp>
          <p:nvSpPr>
            <p:cNvPr id="756741" name="Rectangle 5"/>
            <p:cNvSpPr>
              <a:spLocks noChangeArrowheads="1"/>
            </p:cNvSpPr>
            <p:nvPr/>
          </p:nvSpPr>
          <p:spPr bwMode="auto">
            <a:xfrm>
              <a:off x="215" y="1650"/>
              <a:ext cx="3118" cy="2580"/>
            </a:xfrm>
            <a:prstGeom prst="rect">
              <a:avLst/>
            </a:prstGeom>
            <a:noFill/>
            <a:ln w="38100" cap="rnd" algn="ctr">
              <a:solidFill>
                <a:schemeClr val="tx1"/>
              </a:solidFill>
              <a:prstDash val="sysDot"/>
              <a:miter lim="800000"/>
              <a:headEnd/>
              <a:tailEnd/>
            </a:ln>
            <a:effectLst/>
          </p:spPr>
          <p:txBody>
            <a:bodyPr wrap="none" anchor="ctr"/>
            <a:lstStyle/>
            <a:p>
              <a:endParaRPr lang="zh-CN" altLang="en-US"/>
            </a:p>
          </p:txBody>
        </p:sp>
        <p:sp>
          <p:nvSpPr>
            <p:cNvPr id="756742" name="Text Box 6"/>
            <p:cNvSpPr txBox="1">
              <a:spLocks noChangeArrowheads="1"/>
            </p:cNvSpPr>
            <p:nvPr/>
          </p:nvSpPr>
          <p:spPr bwMode="auto">
            <a:xfrm>
              <a:off x="385" y="1338"/>
              <a:ext cx="538" cy="288"/>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400">
                  <a:solidFill>
                    <a:srgbClr val="FF3300"/>
                  </a:solidFill>
                </a:rPr>
                <a:t>CPU</a:t>
              </a:r>
            </a:p>
          </p:txBody>
        </p:sp>
      </p:grpSp>
      <p:sp>
        <p:nvSpPr>
          <p:cNvPr id="756743" name="Text Box 7"/>
          <p:cNvSpPr txBox="1">
            <a:spLocks noChangeArrowheads="1"/>
          </p:cNvSpPr>
          <p:nvPr/>
        </p:nvSpPr>
        <p:spPr bwMode="auto">
          <a:xfrm>
            <a:off x="2681288" y="2124075"/>
            <a:ext cx="1035050" cy="376238"/>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spcBef>
                <a:spcPct val="50000"/>
              </a:spcBef>
            </a:pPr>
            <a:r>
              <a:rPr lang="en-US" altLang="zh-CN">
                <a:solidFill>
                  <a:srgbClr val="008000"/>
                </a:solidFill>
              </a:rPr>
              <a:t>    PC</a:t>
            </a:r>
          </a:p>
        </p:txBody>
      </p:sp>
      <p:grpSp>
        <p:nvGrpSpPr>
          <p:cNvPr id="756744" name="Group 8"/>
          <p:cNvGrpSpPr>
            <a:grpSpLocks/>
          </p:cNvGrpSpPr>
          <p:nvPr/>
        </p:nvGrpSpPr>
        <p:grpSpPr bwMode="auto">
          <a:xfrm>
            <a:off x="7767638" y="2484438"/>
            <a:ext cx="1125537" cy="831850"/>
            <a:chOff x="4893" y="2132"/>
            <a:chExt cx="709" cy="524"/>
          </a:xfrm>
        </p:grpSpPr>
        <p:sp>
          <p:nvSpPr>
            <p:cNvPr id="756745" name="Text Box 9"/>
            <p:cNvSpPr txBox="1">
              <a:spLocks noChangeArrowheads="1"/>
            </p:cNvSpPr>
            <p:nvPr/>
          </p:nvSpPr>
          <p:spPr bwMode="auto">
            <a:xfrm>
              <a:off x="5205" y="2132"/>
              <a:ext cx="397" cy="524"/>
            </a:xfrm>
            <a:prstGeom prst="rect">
              <a:avLst/>
            </a:prstGeom>
            <a:solidFill>
              <a:srgbClr val="0000FF">
                <a:alpha val="25999"/>
              </a:srgbClr>
            </a:solidFill>
            <a:ln w="9525" algn="ctr">
              <a:solidFill>
                <a:schemeClr val="tx1"/>
              </a:solidFill>
              <a:miter lim="800000"/>
              <a:headEnd/>
              <a:tailEnd/>
            </a:ln>
            <a:effectLst/>
          </p:spPr>
          <p:txBody>
            <a:bodyPr lIns="0" rIns="0">
              <a:spAutoFit/>
            </a:bodyPr>
            <a:lstStyle/>
            <a:p>
              <a:pPr marL="342900" indent="-342900"/>
              <a:r>
                <a:rPr lang="zh-CN" altLang="en-US" sz="2400">
                  <a:solidFill>
                    <a:srgbClr val="CC3300"/>
                  </a:solidFill>
                </a:rPr>
                <a:t>输入</a:t>
              </a:r>
            </a:p>
            <a:p>
              <a:pPr marL="342900" indent="-342900"/>
              <a:r>
                <a:rPr lang="zh-CN" altLang="en-US" sz="2400">
                  <a:solidFill>
                    <a:srgbClr val="CC3300"/>
                  </a:solidFill>
                </a:rPr>
                <a:t>设备</a:t>
              </a:r>
            </a:p>
          </p:txBody>
        </p:sp>
        <p:sp>
          <p:nvSpPr>
            <p:cNvPr id="756746" name="AutoShape 10"/>
            <p:cNvSpPr>
              <a:spLocks noChangeArrowheads="1"/>
            </p:cNvSpPr>
            <p:nvPr/>
          </p:nvSpPr>
          <p:spPr bwMode="auto">
            <a:xfrm>
              <a:off x="4893" y="2358"/>
              <a:ext cx="283" cy="141"/>
            </a:xfrm>
            <a:prstGeom prst="leftRightArrow">
              <a:avLst>
                <a:gd name="adj1" fmla="val 50000"/>
                <a:gd name="adj2" fmla="val 40142"/>
              </a:avLst>
            </a:prstGeom>
            <a:solidFill>
              <a:schemeClr val="bg1"/>
            </a:solidFill>
            <a:ln w="28575" algn="ctr">
              <a:solidFill>
                <a:srgbClr val="CC3300"/>
              </a:solidFill>
              <a:miter lim="800000"/>
              <a:headEnd/>
              <a:tailEnd/>
            </a:ln>
            <a:effectLst/>
          </p:spPr>
          <p:txBody>
            <a:bodyPr wrap="none" anchor="ctr"/>
            <a:lstStyle/>
            <a:p>
              <a:pPr marL="342900" indent="-342900" algn="ctr"/>
              <a:endParaRPr lang="zh-CN" altLang="en-US">
                <a:solidFill>
                  <a:srgbClr val="CC3300"/>
                </a:solidFill>
              </a:endParaRPr>
            </a:p>
          </p:txBody>
        </p:sp>
      </p:grpSp>
      <p:grpSp>
        <p:nvGrpSpPr>
          <p:cNvPr id="756747" name="Group 11"/>
          <p:cNvGrpSpPr>
            <a:grpSpLocks/>
          </p:cNvGrpSpPr>
          <p:nvPr/>
        </p:nvGrpSpPr>
        <p:grpSpPr bwMode="auto">
          <a:xfrm>
            <a:off x="7767638" y="3878263"/>
            <a:ext cx="1125537" cy="831850"/>
            <a:chOff x="4893" y="3010"/>
            <a:chExt cx="709" cy="524"/>
          </a:xfrm>
        </p:grpSpPr>
        <p:sp>
          <p:nvSpPr>
            <p:cNvPr id="756748" name="Text Box 12"/>
            <p:cNvSpPr txBox="1">
              <a:spLocks noChangeArrowheads="1"/>
            </p:cNvSpPr>
            <p:nvPr/>
          </p:nvSpPr>
          <p:spPr bwMode="auto">
            <a:xfrm>
              <a:off x="5205" y="3010"/>
              <a:ext cx="397" cy="524"/>
            </a:xfrm>
            <a:prstGeom prst="rect">
              <a:avLst/>
            </a:prstGeom>
            <a:solidFill>
              <a:srgbClr val="0000FF">
                <a:alpha val="25999"/>
              </a:srgbClr>
            </a:solidFill>
            <a:ln w="9525" algn="ctr">
              <a:solidFill>
                <a:schemeClr val="tx1"/>
              </a:solidFill>
              <a:miter lim="800000"/>
              <a:headEnd/>
              <a:tailEnd/>
            </a:ln>
            <a:effectLst/>
          </p:spPr>
          <p:txBody>
            <a:bodyPr lIns="0" rIns="0">
              <a:spAutoFit/>
            </a:bodyPr>
            <a:lstStyle/>
            <a:p>
              <a:pPr marL="342900" indent="-342900"/>
              <a:r>
                <a:rPr lang="zh-CN" altLang="en-US" sz="2400">
                  <a:solidFill>
                    <a:srgbClr val="CC3300"/>
                  </a:solidFill>
                </a:rPr>
                <a:t>输出</a:t>
              </a:r>
              <a:endParaRPr lang="en-US" altLang="zh-CN" sz="2400">
                <a:solidFill>
                  <a:srgbClr val="CC3300"/>
                </a:solidFill>
              </a:endParaRPr>
            </a:p>
            <a:p>
              <a:pPr marL="342900" indent="-342900"/>
              <a:r>
                <a:rPr lang="zh-CN" altLang="en-US" sz="2400">
                  <a:solidFill>
                    <a:srgbClr val="CC3300"/>
                  </a:solidFill>
                </a:rPr>
                <a:t>设备</a:t>
              </a:r>
            </a:p>
          </p:txBody>
        </p:sp>
        <p:sp>
          <p:nvSpPr>
            <p:cNvPr id="756749" name="AutoShape 13"/>
            <p:cNvSpPr>
              <a:spLocks noChangeArrowheads="1"/>
            </p:cNvSpPr>
            <p:nvPr/>
          </p:nvSpPr>
          <p:spPr bwMode="auto">
            <a:xfrm>
              <a:off x="4893" y="3180"/>
              <a:ext cx="283" cy="141"/>
            </a:xfrm>
            <a:prstGeom prst="leftRightArrow">
              <a:avLst>
                <a:gd name="adj1" fmla="val 50000"/>
                <a:gd name="adj2" fmla="val 40142"/>
              </a:avLst>
            </a:prstGeom>
            <a:solidFill>
              <a:schemeClr val="bg1"/>
            </a:solidFill>
            <a:ln w="28575" algn="ctr">
              <a:solidFill>
                <a:srgbClr val="CC3300"/>
              </a:solidFill>
              <a:miter lim="800000"/>
              <a:headEnd/>
              <a:tailEnd/>
            </a:ln>
            <a:effectLst/>
          </p:spPr>
          <p:txBody>
            <a:bodyPr wrap="none" anchor="ctr"/>
            <a:lstStyle/>
            <a:p>
              <a:endParaRPr lang="zh-CN" altLang="en-US"/>
            </a:p>
          </p:txBody>
        </p:sp>
      </p:grpSp>
      <p:sp>
        <p:nvSpPr>
          <p:cNvPr id="756750" name="Text Box 14"/>
          <p:cNvSpPr txBox="1">
            <a:spLocks noChangeArrowheads="1"/>
          </p:cNvSpPr>
          <p:nvPr/>
        </p:nvSpPr>
        <p:spPr bwMode="auto">
          <a:xfrm>
            <a:off x="3986213" y="2124075"/>
            <a:ext cx="1079500" cy="376238"/>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spcBef>
                <a:spcPct val="50000"/>
              </a:spcBef>
            </a:pPr>
            <a:r>
              <a:rPr lang="en-US" altLang="zh-CN">
                <a:solidFill>
                  <a:srgbClr val="008000"/>
                </a:solidFill>
              </a:rPr>
              <a:t>  MAR</a:t>
            </a:r>
          </a:p>
        </p:txBody>
      </p:sp>
      <p:sp>
        <p:nvSpPr>
          <p:cNvPr id="756751" name="Text Box 15"/>
          <p:cNvSpPr txBox="1">
            <a:spLocks noChangeArrowheads="1"/>
          </p:cNvSpPr>
          <p:nvPr/>
        </p:nvSpPr>
        <p:spPr bwMode="auto">
          <a:xfrm>
            <a:off x="4032250" y="5138738"/>
            <a:ext cx="1079500" cy="376237"/>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spcBef>
                <a:spcPct val="50000"/>
              </a:spcBef>
            </a:pPr>
            <a:r>
              <a:rPr lang="en-US" altLang="zh-CN">
                <a:solidFill>
                  <a:schemeClr val="accent2"/>
                </a:solidFill>
              </a:rPr>
              <a:t>  MDR</a:t>
            </a:r>
          </a:p>
        </p:txBody>
      </p:sp>
      <p:sp>
        <p:nvSpPr>
          <p:cNvPr id="756752" name="Line 16"/>
          <p:cNvSpPr>
            <a:spLocks noChangeShapeType="1"/>
          </p:cNvSpPr>
          <p:nvPr/>
        </p:nvSpPr>
        <p:spPr bwMode="auto">
          <a:xfrm>
            <a:off x="2141538" y="2303463"/>
            <a:ext cx="539750" cy="0"/>
          </a:xfrm>
          <a:prstGeom prst="line">
            <a:avLst/>
          </a:prstGeom>
          <a:noFill/>
          <a:ln w="38100">
            <a:solidFill>
              <a:srgbClr val="FF3300"/>
            </a:solidFill>
            <a:prstDash val="dash"/>
            <a:round/>
            <a:headEnd/>
            <a:tailEnd type="triangle" w="med" len="med"/>
          </a:ln>
          <a:effectLst/>
        </p:spPr>
        <p:txBody>
          <a:bodyPr/>
          <a:lstStyle/>
          <a:p>
            <a:endParaRPr lang="zh-CN" altLang="en-US"/>
          </a:p>
        </p:txBody>
      </p:sp>
      <p:sp>
        <p:nvSpPr>
          <p:cNvPr id="756753" name="Line 17"/>
          <p:cNvSpPr>
            <a:spLocks noChangeShapeType="1"/>
          </p:cNvSpPr>
          <p:nvPr/>
        </p:nvSpPr>
        <p:spPr bwMode="auto">
          <a:xfrm>
            <a:off x="3716338" y="2303463"/>
            <a:ext cx="271462" cy="0"/>
          </a:xfrm>
          <a:prstGeom prst="line">
            <a:avLst/>
          </a:prstGeom>
          <a:noFill/>
          <a:ln w="38100">
            <a:solidFill>
              <a:srgbClr val="007635"/>
            </a:solidFill>
            <a:round/>
            <a:headEnd/>
            <a:tailEnd type="triangle" w="med" len="med"/>
          </a:ln>
          <a:effectLst/>
        </p:spPr>
        <p:txBody>
          <a:bodyPr/>
          <a:lstStyle/>
          <a:p>
            <a:endParaRPr lang="zh-CN" altLang="en-US"/>
          </a:p>
        </p:txBody>
      </p:sp>
      <p:sp>
        <p:nvSpPr>
          <p:cNvPr id="756754" name="Line 18"/>
          <p:cNvSpPr>
            <a:spLocks noChangeShapeType="1"/>
          </p:cNvSpPr>
          <p:nvPr/>
        </p:nvSpPr>
        <p:spPr bwMode="auto">
          <a:xfrm>
            <a:off x="4392613" y="4643438"/>
            <a:ext cx="0" cy="495300"/>
          </a:xfrm>
          <a:prstGeom prst="line">
            <a:avLst/>
          </a:prstGeom>
          <a:noFill/>
          <a:ln w="38100">
            <a:solidFill>
              <a:srgbClr val="3333CC"/>
            </a:solidFill>
            <a:round/>
            <a:headEnd type="triangle" w="med" len="med"/>
            <a:tailEnd type="triangle" w="med" len="med"/>
          </a:ln>
          <a:effectLst/>
        </p:spPr>
        <p:txBody>
          <a:bodyPr/>
          <a:lstStyle/>
          <a:p>
            <a:endParaRPr lang="zh-CN" altLang="en-US"/>
          </a:p>
        </p:txBody>
      </p:sp>
      <p:grpSp>
        <p:nvGrpSpPr>
          <p:cNvPr id="756755" name="Group 19"/>
          <p:cNvGrpSpPr>
            <a:grpSpLocks/>
          </p:cNvGrpSpPr>
          <p:nvPr/>
        </p:nvGrpSpPr>
        <p:grpSpPr bwMode="auto">
          <a:xfrm>
            <a:off x="2771775" y="2889250"/>
            <a:ext cx="765175" cy="1484313"/>
            <a:chOff x="3135" y="2472"/>
            <a:chExt cx="454" cy="935"/>
          </a:xfrm>
        </p:grpSpPr>
        <p:grpSp>
          <p:nvGrpSpPr>
            <p:cNvPr id="756756" name="Group 20"/>
            <p:cNvGrpSpPr>
              <a:grpSpLocks/>
            </p:cNvGrpSpPr>
            <p:nvPr/>
          </p:nvGrpSpPr>
          <p:grpSpPr bwMode="auto">
            <a:xfrm flipH="1">
              <a:off x="3135" y="2472"/>
              <a:ext cx="454" cy="935"/>
              <a:chOff x="3078" y="2330"/>
              <a:chExt cx="625" cy="1580"/>
            </a:xfrm>
          </p:grpSpPr>
          <p:sp>
            <p:nvSpPr>
              <p:cNvPr id="756757" name="Line 12"/>
              <p:cNvSpPr>
                <a:spLocks noChangeShapeType="1"/>
              </p:cNvSpPr>
              <p:nvPr/>
            </p:nvSpPr>
            <p:spPr bwMode="auto">
              <a:xfrm flipH="1">
                <a:off x="3078" y="2330"/>
                <a:ext cx="9" cy="691"/>
              </a:xfrm>
              <a:prstGeom prst="line">
                <a:avLst/>
              </a:prstGeom>
              <a:noFill/>
              <a:ln w="25400">
                <a:solidFill>
                  <a:schemeClr val="tx1"/>
                </a:solidFill>
                <a:round/>
                <a:headEnd/>
                <a:tailEnd/>
              </a:ln>
            </p:spPr>
            <p:txBody>
              <a:bodyPr wrap="none" anchor="ctr"/>
              <a:lstStyle/>
              <a:p>
                <a:endParaRPr lang="zh-CN" altLang="en-US"/>
              </a:p>
            </p:txBody>
          </p:sp>
          <p:sp>
            <p:nvSpPr>
              <p:cNvPr id="756758" name="Line 13"/>
              <p:cNvSpPr>
                <a:spLocks noChangeShapeType="1"/>
              </p:cNvSpPr>
              <p:nvPr/>
            </p:nvSpPr>
            <p:spPr bwMode="auto">
              <a:xfrm>
                <a:off x="3107" y="2330"/>
                <a:ext cx="592" cy="307"/>
              </a:xfrm>
              <a:prstGeom prst="line">
                <a:avLst/>
              </a:prstGeom>
              <a:noFill/>
              <a:ln w="25400">
                <a:solidFill>
                  <a:schemeClr val="tx1"/>
                </a:solidFill>
                <a:round/>
                <a:headEnd/>
                <a:tailEnd/>
              </a:ln>
            </p:spPr>
            <p:txBody>
              <a:bodyPr wrap="none" anchor="ctr"/>
              <a:lstStyle/>
              <a:p>
                <a:endParaRPr lang="zh-CN" altLang="en-US"/>
              </a:p>
            </p:txBody>
          </p:sp>
          <p:sp>
            <p:nvSpPr>
              <p:cNvPr id="756759" name="Line 14"/>
              <p:cNvSpPr>
                <a:spLocks noChangeShapeType="1"/>
              </p:cNvSpPr>
              <p:nvPr/>
            </p:nvSpPr>
            <p:spPr bwMode="auto">
              <a:xfrm>
                <a:off x="3087" y="3018"/>
                <a:ext cx="213" cy="110"/>
              </a:xfrm>
              <a:prstGeom prst="line">
                <a:avLst/>
              </a:prstGeom>
              <a:noFill/>
              <a:ln w="25400">
                <a:solidFill>
                  <a:schemeClr val="tx1"/>
                </a:solidFill>
                <a:round/>
                <a:headEnd/>
                <a:tailEnd/>
              </a:ln>
            </p:spPr>
            <p:txBody>
              <a:bodyPr wrap="none" anchor="ctr"/>
              <a:lstStyle/>
              <a:p>
                <a:endParaRPr lang="zh-CN" altLang="en-US"/>
              </a:p>
            </p:txBody>
          </p:sp>
          <p:sp>
            <p:nvSpPr>
              <p:cNvPr id="756760" name="Line 16"/>
              <p:cNvSpPr>
                <a:spLocks noChangeShapeType="1"/>
              </p:cNvSpPr>
              <p:nvPr/>
            </p:nvSpPr>
            <p:spPr bwMode="auto">
              <a:xfrm>
                <a:off x="3693" y="2644"/>
                <a:ext cx="10" cy="457"/>
              </a:xfrm>
              <a:prstGeom prst="line">
                <a:avLst/>
              </a:prstGeom>
              <a:noFill/>
              <a:ln w="25400">
                <a:solidFill>
                  <a:schemeClr val="tx1"/>
                </a:solidFill>
                <a:round/>
                <a:headEnd/>
                <a:tailEnd/>
              </a:ln>
            </p:spPr>
            <p:txBody>
              <a:bodyPr wrap="none" anchor="ctr"/>
              <a:lstStyle/>
              <a:p>
                <a:endParaRPr lang="zh-CN" altLang="en-US"/>
              </a:p>
            </p:txBody>
          </p:sp>
          <p:sp>
            <p:nvSpPr>
              <p:cNvPr id="756761" name="Line 18"/>
              <p:cNvSpPr>
                <a:spLocks noChangeShapeType="1"/>
              </p:cNvSpPr>
              <p:nvPr/>
            </p:nvSpPr>
            <p:spPr bwMode="auto">
              <a:xfrm flipV="1">
                <a:off x="3120" y="3256"/>
                <a:ext cx="0" cy="654"/>
              </a:xfrm>
              <a:prstGeom prst="line">
                <a:avLst/>
              </a:prstGeom>
              <a:noFill/>
              <a:ln w="25400">
                <a:solidFill>
                  <a:schemeClr val="tx1"/>
                </a:solidFill>
                <a:round/>
                <a:headEnd/>
                <a:tailEnd/>
              </a:ln>
            </p:spPr>
            <p:txBody>
              <a:bodyPr wrap="none" anchor="ctr"/>
              <a:lstStyle/>
              <a:p>
                <a:endParaRPr lang="zh-CN" altLang="en-US"/>
              </a:p>
            </p:txBody>
          </p:sp>
          <p:sp>
            <p:nvSpPr>
              <p:cNvPr id="756762" name="Line 19"/>
              <p:cNvSpPr>
                <a:spLocks noChangeShapeType="1"/>
              </p:cNvSpPr>
              <p:nvPr/>
            </p:nvSpPr>
            <p:spPr bwMode="auto">
              <a:xfrm flipV="1">
                <a:off x="3135" y="3549"/>
                <a:ext cx="564" cy="349"/>
              </a:xfrm>
              <a:prstGeom prst="line">
                <a:avLst/>
              </a:prstGeom>
              <a:noFill/>
              <a:ln w="25400">
                <a:solidFill>
                  <a:schemeClr val="tx1"/>
                </a:solidFill>
                <a:round/>
                <a:headEnd/>
                <a:tailEnd/>
              </a:ln>
            </p:spPr>
            <p:txBody>
              <a:bodyPr wrap="none" anchor="ctr"/>
              <a:lstStyle/>
              <a:p>
                <a:endParaRPr lang="zh-CN" altLang="en-US"/>
              </a:p>
            </p:txBody>
          </p:sp>
          <p:sp>
            <p:nvSpPr>
              <p:cNvPr id="756763" name="Line 20"/>
              <p:cNvSpPr>
                <a:spLocks noChangeShapeType="1"/>
              </p:cNvSpPr>
              <p:nvPr/>
            </p:nvSpPr>
            <p:spPr bwMode="auto">
              <a:xfrm flipV="1">
                <a:off x="3121" y="3125"/>
                <a:ext cx="171" cy="124"/>
              </a:xfrm>
              <a:prstGeom prst="line">
                <a:avLst/>
              </a:prstGeom>
              <a:noFill/>
              <a:ln w="25400">
                <a:solidFill>
                  <a:schemeClr val="tx1"/>
                </a:solidFill>
                <a:round/>
                <a:headEnd/>
                <a:tailEnd/>
              </a:ln>
            </p:spPr>
            <p:txBody>
              <a:bodyPr wrap="none" anchor="ctr"/>
              <a:lstStyle/>
              <a:p>
                <a:endParaRPr lang="zh-CN" altLang="en-US"/>
              </a:p>
            </p:txBody>
          </p:sp>
          <p:sp>
            <p:nvSpPr>
              <p:cNvPr id="756764" name="Line 22"/>
              <p:cNvSpPr>
                <a:spLocks noChangeShapeType="1"/>
              </p:cNvSpPr>
              <p:nvPr/>
            </p:nvSpPr>
            <p:spPr bwMode="auto">
              <a:xfrm flipV="1">
                <a:off x="3702" y="3067"/>
                <a:ext cx="0" cy="481"/>
              </a:xfrm>
              <a:prstGeom prst="line">
                <a:avLst/>
              </a:prstGeom>
              <a:noFill/>
              <a:ln w="25400">
                <a:solidFill>
                  <a:schemeClr val="tx1"/>
                </a:solidFill>
                <a:round/>
                <a:headEnd/>
                <a:tailEnd/>
              </a:ln>
            </p:spPr>
            <p:txBody>
              <a:bodyPr wrap="none" anchor="ctr"/>
              <a:lstStyle/>
              <a:p>
                <a:endParaRPr lang="zh-CN" altLang="en-US"/>
              </a:p>
            </p:txBody>
          </p:sp>
        </p:grpSp>
        <p:sp>
          <p:nvSpPr>
            <p:cNvPr id="756765" name="Rectangle 25"/>
            <p:cNvSpPr>
              <a:spLocks noChangeArrowheads="1"/>
            </p:cNvSpPr>
            <p:nvPr/>
          </p:nvSpPr>
          <p:spPr bwMode="auto">
            <a:xfrm rot="16200000" flipH="1">
              <a:off x="3033" y="2830"/>
              <a:ext cx="510" cy="248"/>
            </a:xfrm>
            <a:prstGeom prst="rect">
              <a:avLst/>
            </a:prstGeom>
            <a:noFill/>
            <a:ln w="12700">
              <a:noFill/>
              <a:miter lim="800000"/>
              <a:headEnd/>
              <a:tailEnd/>
            </a:ln>
          </p:spPr>
          <p:txBody>
            <a:bodyPr lIns="90488" tIns="44450" rIns="90488" bIns="44450">
              <a:spAutoFit/>
            </a:bodyPr>
            <a:lstStyle/>
            <a:p>
              <a:pPr>
                <a:lnSpc>
                  <a:spcPct val="90000"/>
                </a:lnSpc>
              </a:pPr>
              <a:r>
                <a:rPr lang="en-US" altLang="zh-CN" sz="2400">
                  <a:latin typeface="Arial" pitchFamily="34" charset="0"/>
                  <a:ea typeface="宋体" pitchFamily="2" charset="-122"/>
                  <a:cs typeface="Arial" pitchFamily="34" charset="0"/>
                </a:rPr>
                <a:t>ALU</a:t>
              </a:r>
            </a:p>
          </p:txBody>
        </p:sp>
      </p:grpSp>
      <p:grpSp>
        <p:nvGrpSpPr>
          <p:cNvPr id="756766" name="Group 30"/>
          <p:cNvGrpSpPr>
            <a:grpSpLocks/>
          </p:cNvGrpSpPr>
          <p:nvPr/>
        </p:nvGrpSpPr>
        <p:grpSpPr bwMode="auto">
          <a:xfrm>
            <a:off x="3492500" y="3294063"/>
            <a:ext cx="404813" cy="809625"/>
            <a:chOff x="2030" y="2415"/>
            <a:chExt cx="341" cy="510"/>
          </a:xfrm>
        </p:grpSpPr>
        <p:sp>
          <p:nvSpPr>
            <p:cNvPr id="756767" name="Line 31"/>
            <p:cNvSpPr>
              <a:spLocks noChangeShapeType="1"/>
            </p:cNvSpPr>
            <p:nvPr/>
          </p:nvSpPr>
          <p:spPr bwMode="auto">
            <a:xfrm flipH="1">
              <a:off x="2031" y="2415"/>
              <a:ext cx="340" cy="0"/>
            </a:xfrm>
            <a:prstGeom prst="line">
              <a:avLst/>
            </a:prstGeom>
            <a:noFill/>
            <a:ln w="38100">
              <a:solidFill>
                <a:srgbClr val="3333CC"/>
              </a:solidFill>
              <a:round/>
              <a:headEnd/>
              <a:tailEnd type="triangle" w="med" len="med"/>
            </a:ln>
            <a:effectLst/>
          </p:spPr>
          <p:txBody>
            <a:bodyPr/>
            <a:lstStyle/>
            <a:p>
              <a:endParaRPr lang="zh-CN" altLang="en-US"/>
            </a:p>
          </p:txBody>
        </p:sp>
        <p:sp>
          <p:nvSpPr>
            <p:cNvPr id="756768" name="Line 32"/>
            <p:cNvSpPr>
              <a:spLocks noChangeShapeType="1"/>
            </p:cNvSpPr>
            <p:nvPr/>
          </p:nvSpPr>
          <p:spPr bwMode="auto">
            <a:xfrm flipH="1">
              <a:off x="2030" y="2925"/>
              <a:ext cx="340" cy="0"/>
            </a:xfrm>
            <a:prstGeom prst="line">
              <a:avLst/>
            </a:prstGeom>
            <a:noFill/>
            <a:ln w="38100">
              <a:solidFill>
                <a:srgbClr val="3333CC"/>
              </a:solidFill>
              <a:round/>
              <a:headEnd/>
              <a:tailEnd type="triangle" w="med" len="med"/>
            </a:ln>
            <a:effectLst/>
          </p:spPr>
          <p:txBody>
            <a:bodyPr/>
            <a:lstStyle/>
            <a:p>
              <a:endParaRPr lang="zh-CN" altLang="en-US"/>
            </a:p>
          </p:txBody>
        </p:sp>
      </p:grpSp>
      <p:sp>
        <p:nvSpPr>
          <p:cNvPr id="756769" name="Text Box 33"/>
          <p:cNvSpPr txBox="1">
            <a:spLocks noChangeArrowheads="1"/>
          </p:cNvSpPr>
          <p:nvPr/>
        </p:nvSpPr>
        <p:spPr bwMode="auto">
          <a:xfrm>
            <a:off x="1781175" y="2798763"/>
            <a:ext cx="450850" cy="1625600"/>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r>
              <a:rPr lang="zh-CN" altLang="en-US" sz="2000"/>
              <a:t>标</a:t>
            </a:r>
          </a:p>
          <a:p>
            <a:pPr marL="342900" indent="-342900"/>
            <a:r>
              <a:rPr lang="zh-CN" altLang="en-US" sz="2000"/>
              <a:t>志</a:t>
            </a:r>
          </a:p>
          <a:p>
            <a:pPr marL="342900" indent="-342900"/>
            <a:r>
              <a:rPr lang="zh-CN" altLang="en-US" sz="2000"/>
              <a:t>寄</a:t>
            </a:r>
          </a:p>
          <a:p>
            <a:pPr marL="342900" indent="-342900"/>
            <a:r>
              <a:rPr lang="zh-CN" altLang="en-US" sz="2000"/>
              <a:t>存</a:t>
            </a:r>
          </a:p>
          <a:p>
            <a:pPr marL="342900" indent="-342900"/>
            <a:r>
              <a:rPr lang="zh-CN" altLang="en-US" sz="2000"/>
              <a:t>器</a:t>
            </a:r>
            <a:endParaRPr lang="en-US" altLang="zh-CN" sz="2000"/>
          </a:p>
        </p:txBody>
      </p:sp>
      <p:sp>
        <p:nvSpPr>
          <p:cNvPr id="756770" name="Line 34"/>
          <p:cNvSpPr>
            <a:spLocks noChangeShapeType="1"/>
          </p:cNvSpPr>
          <p:nvPr/>
        </p:nvSpPr>
        <p:spPr bwMode="auto">
          <a:xfrm flipH="1">
            <a:off x="2232025" y="3384550"/>
            <a:ext cx="539750" cy="0"/>
          </a:xfrm>
          <a:prstGeom prst="line">
            <a:avLst/>
          </a:prstGeom>
          <a:noFill/>
          <a:ln w="38100">
            <a:solidFill>
              <a:srgbClr val="3333CC"/>
            </a:solidFill>
            <a:round/>
            <a:headEnd/>
            <a:tailEnd type="triangle" w="med" len="med"/>
          </a:ln>
          <a:effectLst/>
        </p:spPr>
        <p:txBody>
          <a:bodyPr/>
          <a:lstStyle/>
          <a:p>
            <a:endParaRPr lang="zh-CN" altLang="en-US"/>
          </a:p>
        </p:txBody>
      </p:sp>
      <p:grpSp>
        <p:nvGrpSpPr>
          <p:cNvPr id="756771" name="Group 35"/>
          <p:cNvGrpSpPr>
            <a:grpSpLocks/>
          </p:cNvGrpSpPr>
          <p:nvPr/>
        </p:nvGrpSpPr>
        <p:grpSpPr bwMode="auto">
          <a:xfrm>
            <a:off x="1511300" y="2484438"/>
            <a:ext cx="227013" cy="855662"/>
            <a:chOff x="895" y="1905"/>
            <a:chExt cx="143" cy="539"/>
          </a:xfrm>
        </p:grpSpPr>
        <p:sp>
          <p:nvSpPr>
            <p:cNvPr id="756772" name="Line 36"/>
            <p:cNvSpPr>
              <a:spLocks noChangeShapeType="1"/>
            </p:cNvSpPr>
            <p:nvPr/>
          </p:nvSpPr>
          <p:spPr bwMode="auto">
            <a:xfrm flipH="1">
              <a:off x="896" y="2443"/>
              <a:ext cx="142" cy="0"/>
            </a:xfrm>
            <a:prstGeom prst="line">
              <a:avLst/>
            </a:prstGeom>
            <a:noFill/>
            <a:ln w="28575">
              <a:solidFill>
                <a:srgbClr val="3333CC"/>
              </a:solidFill>
              <a:round/>
              <a:headEnd/>
              <a:tailEnd/>
            </a:ln>
            <a:effectLst/>
          </p:spPr>
          <p:txBody>
            <a:bodyPr/>
            <a:lstStyle/>
            <a:p>
              <a:endParaRPr lang="zh-CN" altLang="en-US"/>
            </a:p>
          </p:txBody>
        </p:sp>
        <p:sp>
          <p:nvSpPr>
            <p:cNvPr id="756773" name="Line 37"/>
            <p:cNvSpPr>
              <a:spLocks noChangeShapeType="1"/>
            </p:cNvSpPr>
            <p:nvPr/>
          </p:nvSpPr>
          <p:spPr bwMode="auto">
            <a:xfrm flipV="1">
              <a:off x="895" y="1905"/>
              <a:ext cx="0" cy="539"/>
            </a:xfrm>
            <a:prstGeom prst="line">
              <a:avLst/>
            </a:prstGeom>
            <a:noFill/>
            <a:ln w="38100">
              <a:solidFill>
                <a:srgbClr val="3333CC"/>
              </a:solidFill>
              <a:round/>
              <a:headEnd/>
              <a:tailEnd type="triangle" w="med" len="med"/>
            </a:ln>
            <a:effectLst/>
          </p:spPr>
          <p:txBody>
            <a:bodyPr/>
            <a:lstStyle/>
            <a:p>
              <a:endParaRPr lang="zh-CN" altLang="en-US"/>
            </a:p>
          </p:txBody>
        </p:sp>
      </p:grpSp>
      <p:sp>
        <p:nvSpPr>
          <p:cNvPr id="756774" name="Line 38"/>
          <p:cNvSpPr>
            <a:spLocks noChangeShapeType="1"/>
          </p:cNvSpPr>
          <p:nvPr/>
        </p:nvSpPr>
        <p:spPr bwMode="auto">
          <a:xfrm flipV="1">
            <a:off x="4527550" y="2528888"/>
            <a:ext cx="0" cy="539750"/>
          </a:xfrm>
          <a:prstGeom prst="line">
            <a:avLst/>
          </a:prstGeom>
          <a:noFill/>
          <a:ln w="38100">
            <a:solidFill>
              <a:srgbClr val="008000"/>
            </a:solidFill>
            <a:round/>
            <a:headEnd/>
            <a:tailEnd type="triangle" w="med" len="med"/>
          </a:ln>
          <a:effectLst/>
        </p:spPr>
        <p:txBody>
          <a:bodyPr/>
          <a:lstStyle/>
          <a:p>
            <a:endParaRPr lang="zh-CN" altLang="en-US"/>
          </a:p>
        </p:txBody>
      </p:sp>
      <p:grpSp>
        <p:nvGrpSpPr>
          <p:cNvPr id="756775" name="Group 39"/>
          <p:cNvGrpSpPr>
            <a:grpSpLocks/>
          </p:cNvGrpSpPr>
          <p:nvPr/>
        </p:nvGrpSpPr>
        <p:grpSpPr bwMode="auto">
          <a:xfrm>
            <a:off x="2501900" y="3741738"/>
            <a:ext cx="1530350" cy="1487487"/>
            <a:chOff x="1576" y="2924"/>
            <a:chExt cx="964" cy="937"/>
          </a:xfrm>
        </p:grpSpPr>
        <p:sp>
          <p:nvSpPr>
            <p:cNvPr id="756776" name="Line 40"/>
            <p:cNvSpPr>
              <a:spLocks noChangeShapeType="1"/>
            </p:cNvSpPr>
            <p:nvPr/>
          </p:nvSpPr>
          <p:spPr bwMode="auto">
            <a:xfrm>
              <a:off x="1576" y="2924"/>
              <a:ext cx="0" cy="935"/>
            </a:xfrm>
            <a:prstGeom prst="line">
              <a:avLst/>
            </a:prstGeom>
            <a:noFill/>
            <a:ln w="38100">
              <a:solidFill>
                <a:srgbClr val="3333CC"/>
              </a:solidFill>
              <a:round/>
              <a:headEnd/>
              <a:tailEnd/>
            </a:ln>
            <a:effectLst/>
          </p:spPr>
          <p:txBody>
            <a:bodyPr/>
            <a:lstStyle/>
            <a:p>
              <a:endParaRPr lang="zh-CN" altLang="en-US"/>
            </a:p>
          </p:txBody>
        </p:sp>
        <p:sp>
          <p:nvSpPr>
            <p:cNvPr id="756777" name="Line 41"/>
            <p:cNvSpPr>
              <a:spLocks noChangeShapeType="1"/>
            </p:cNvSpPr>
            <p:nvPr/>
          </p:nvSpPr>
          <p:spPr bwMode="auto">
            <a:xfrm>
              <a:off x="1576" y="3861"/>
              <a:ext cx="964" cy="0"/>
            </a:xfrm>
            <a:prstGeom prst="line">
              <a:avLst/>
            </a:prstGeom>
            <a:noFill/>
            <a:ln w="38100">
              <a:solidFill>
                <a:srgbClr val="3333CC"/>
              </a:solidFill>
              <a:round/>
              <a:headEnd/>
              <a:tailEnd type="triangle" w="med" len="med"/>
            </a:ln>
            <a:effectLst/>
          </p:spPr>
          <p:txBody>
            <a:bodyPr/>
            <a:lstStyle/>
            <a:p>
              <a:endParaRPr lang="zh-CN" altLang="en-US"/>
            </a:p>
          </p:txBody>
        </p:sp>
        <p:sp>
          <p:nvSpPr>
            <p:cNvPr id="756778" name="Line 42"/>
            <p:cNvSpPr>
              <a:spLocks noChangeShapeType="1"/>
            </p:cNvSpPr>
            <p:nvPr/>
          </p:nvSpPr>
          <p:spPr bwMode="auto">
            <a:xfrm flipH="1">
              <a:off x="1576" y="2924"/>
              <a:ext cx="171" cy="0"/>
            </a:xfrm>
            <a:prstGeom prst="line">
              <a:avLst/>
            </a:prstGeom>
            <a:noFill/>
            <a:ln w="28575">
              <a:solidFill>
                <a:srgbClr val="3333CC"/>
              </a:solidFill>
              <a:round/>
              <a:headEnd/>
              <a:tailEnd/>
            </a:ln>
            <a:effectLst/>
          </p:spPr>
          <p:txBody>
            <a:bodyPr/>
            <a:lstStyle/>
            <a:p>
              <a:endParaRPr lang="zh-CN" altLang="en-US"/>
            </a:p>
          </p:txBody>
        </p:sp>
      </p:grpSp>
      <p:grpSp>
        <p:nvGrpSpPr>
          <p:cNvPr id="756779" name="Group 43"/>
          <p:cNvGrpSpPr>
            <a:grpSpLocks/>
          </p:cNvGrpSpPr>
          <p:nvPr/>
        </p:nvGrpSpPr>
        <p:grpSpPr bwMode="auto">
          <a:xfrm>
            <a:off x="3357563" y="4508500"/>
            <a:ext cx="493712" cy="719138"/>
            <a:chOff x="2115" y="3405"/>
            <a:chExt cx="311" cy="453"/>
          </a:xfrm>
        </p:grpSpPr>
        <p:sp>
          <p:nvSpPr>
            <p:cNvPr id="756780" name="Line 44"/>
            <p:cNvSpPr>
              <a:spLocks noChangeShapeType="1"/>
            </p:cNvSpPr>
            <p:nvPr/>
          </p:nvSpPr>
          <p:spPr bwMode="auto">
            <a:xfrm flipV="1">
              <a:off x="2115" y="3405"/>
              <a:ext cx="0" cy="453"/>
            </a:xfrm>
            <a:prstGeom prst="line">
              <a:avLst/>
            </a:prstGeom>
            <a:noFill/>
            <a:ln w="38100">
              <a:solidFill>
                <a:srgbClr val="3333CC"/>
              </a:solidFill>
              <a:round/>
              <a:headEnd/>
              <a:tailEnd/>
            </a:ln>
            <a:effectLst/>
          </p:spPr>
          <p:txBody>
            <a:bodyPr/>
            <a:lstStyle/>
            <a:p>
              <a:endParaRPr lang="zh-CN" altLang="en-US"/>
            </a:p>
          </p:txBody>
        </p:sp>
        <p:sp>
          <p:nvSpPr>
            <p:cNvPr id="756781" name="Line 45"/>
            <p:cNvSpPr>
              <a:spLocks noChangeShapeType="1"/>
            </p:cNvSpPr>
            <p:nvPr/>
          </p:nvSpPr>
          <p:spPr bwMode="auto">
            <a:xfrm>
              <a:off x="2115" y="3407"/>
              <a:ext cx="311" cy="0"/>
            </a:xfrm>
            <a:prstGeom prst="line">
              <a:avLst/>
            </a:prstGeom>
            <a:noFill/>
            <a:ln w="38100">
              <a:solidFill>
                <a:srgbClr val="3333CC"/>
              </a:solidFill>
              <a:round/>
              <a:headEnd/>
              <a:tailEnd type="triangle" w="med" len="med"/>
            </a:ln>
            <a:effectLst/>
          </p:spPr>
          <p:txBody>
            <a:bodyPr/>
            <a:lstStyle/>
            <a:p>
              <a:endParaRPr lang="zh-CN" altLang="en-US"/>
            </a:p>
          </p:txBody>
        </p:sp>
      </p:grpSp>
      <p:grpSp>
        <p:nvGrpSpPr>
          <p:cNvPr id="756782" name="Group 46"/>
          <p:cNvGrpSpPr>
            <a:grpSpLocks/>
          </p:cNvGrpSpPr>
          <p:nvPr/>
        </p:nvGrpSpPr>
        <p:grpSpPr bwMode="auto">
          <a:xfrm>
            <a:off x="1150938" y="2525713"/>
            <a:ext cx="4725987" cy="2298700"/>
            <a:chOff x="725" y="2158"/>
            <a:chExt cx="2977" cy="1448"/>
          </a:xfrm>
        </p:grpSpPr>
        <p:sp>
          <p:nvSpPr>
            <p:cNvPr id="756783" name="Line 47"/>
            <p:cNvSpPr>
              <a:spLocks noChangeShapeType="1"/>
            </p:cNvSpPr>
            <p:nvPr/>
          </p:nvSpPr>
          <p:spPr bwMode="auto">
            <a:xfrm flipV="1">
              <a:off x="725" y="3606"/>
              <a:ext cx="2977" cy="0"/>
            </a:xfrm>
            <a:prstGeom prst="line">
              <a:avLst/>
            </a:prstGeom>
            <a:noFill/>
            <a:ln w="38100">
              <a:solidFill>
                <a:srgbClr val="FF3300"/>
              </a:solidFill>
              <a:prstDash val="dash"/>
              <a:round/>
              <a:headEnd/>
              <a:tailEnd/>
            </a:ln>
            <a:effectLst/>
          </p:spPr>
          <p:txBody>
            <a:bodyPr/>
            <a:lstStyle/>
            <a:p>
              <a:endParaRPr lang="zh-CN" altLang="en-US"/>
            </a:p>
          </p:txBody>
        </p:sp>
        <p:sp>
          <p:nvSpPr>
            <p:cNvPr id="756784" name="Line 48"/>
            <p:cNvSpPr>
              <a:spLocks noChangeShapeType="1"/>
            </p:cNvSpPr>
            <p:nvPr/>
          </p:nvSpPr>
          <p:spPr bwMode="auto">
            <a:xfrm>
              <a:off x="754" y="2158"/>
              <a:ext cx="0" cy="1389"/>
            </a:xfrm>
            <a:prstGeom prst="line">
              <a:avLst/>
            </a:prstGeom>
            <a:noFill/>
            <a:ln w="38100">
              <a:solidFill>
                <a:srgbClr val="FF3300"/>
              </a:solidFill>
              <a:prstDash val="dash"/>
              <a:round/>
              <a:headEnd/>
              <a:tailEnd/>
            </a:ln>
            <a:effectLst/>
          </p:spPr>
          <p:txBody>
            <a:bodyPr/>
            <a:lstStyle/>
            <a:p>
              <a:endParaRPr lang="zh-CN" altLang="en-US"/>
            </a:p>
          </p:txBody>
        </p:sp>
        <p:sp>
          <p:nvSpPr>
            <p:cNvPr id="756785" name="Line 49"/>
            <p:cNvSpPr>
              <a:spLocks noChangeShapeType="1"/>
            </p:cNvSpPr>
            <p:nvPr/>
          </p:nvSpPr>
          <p:spPr bwMode="auto">
            <a:xfrm flipV="1">
              <a:off x="1916" y="3209"/>
              <a:ext cx="0" cy="369"/>
            </a:xfrm>
            <a:prstGeom prst="line">
              <a:avLst/>
            </a:prstGeom>
            <a:noFill/>
            <a:ln w="38100">
              <a:solidFill>
                <a:srgbClr val="FF3300"/>
              </a:solidFill>
              <a:prstDash val="dash"/>
              <a:round/>
              <a:headEnd/>
              <a:tailEnd type="triangle" w="med" len="med"/>
            </a:ln>
            <a:effectLst/>
          </p:spPr>
          <p:txBody>
            <a:bodyPr/>
            <a:lstStyle/>
            <a:p>
              <a:endParaRPr lang="zh-CN" altLang="en-US"/>
            </a:p>
          </p:txBody>
        </p:sp>
      </p:grpSp>
      <p:sp>
        <p:nvSpPr>
          <p:cNvPr id="756786" name="Text Box 50"/>
          <p:cNvSpPr txBox="1">
            <a:spLocks noChangeArrowheads="1"/>
          </p:cNvSpPr>
          <p:nvPr/>
        </p:nvSpPr>
        <p:spPr bwMode="auto">
          <a:xfrm>
            <a:off x="657225" y="5184775"/>
            <a:ext cx="1035050" cy="376238"/>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spcBef>
                <a:spcPct val="50000"/>
              </a:spcBef>
            </a:pPr>
            <a:r>
              <a:rPr lang="en-US" altLang="zh-CN">
                <a:solidFill>
                  <a:srgbClr val="FF3300"/>
                </a:solidFill>
              </a:rPr>
              <a:t>    </a:t>
            </a:r>
            <a:r>
              <a:rPr lang="en-US" altLang="zh-CN">
                <a:solidFill>
                  <a:schemeClr val="hlink"/>
                </a:solidFill>
              </a:rPr>
              <a:t>IR</a:t>
            </a:r>
          </a:p>
        </p:txBody>
      </p:sp>
      <p:sp>
        <p:nvSpPr>
          <p:cNvPr id="756787" name="Line 51"/>
          <p:cNvSpPr>
            <a:spLocks noChangeShapeType="1"/>
          </p:cNvSpPr>
          <p:nvPr/>
        </p:nvSpPr>
        <p:spPr bwMode="auto">
          <a:xfrm flipH="1">
            <a:off x="1692275" y="5408613"/>
            <a:ext cx="2341563" cy="0"/>
          </a:xfrm>
          <a:prstGeom prst="line">
            <a:avLst/>
          </a:prstGeom>
          <a:noFill/>
          <a:ln w="38100">
            <a:solidFill>
              <a:schemeClr val="hlink"/>
            </a:solidFill>
            <a:round/>
            <a:headEnd/>
            <a:tailEnd type="triangle" w="med" len="med"/>
          </a:ln>
          <a:effectLst/>
        </p:spPr>
        <p:txBody>
          <a:bodyPr/>
          <a:lstStyle/>
          <a:p>
            <a:endParaRPr lang="zh-CN" altLang="en-US"/>
          </a:p>
        </p:txBody>
      </p:sp>
      <p:sp>
        <p:nvSpPr>
          <p:cNvPr id="756788" name="Line 52"/>
          <p:cNvSpPr>
            <a:spLocks noChangeShapeType="1"/>
          </p:cNvSpPr>
          <p:nvPr/>
        </p:nvSpPr>
        <p:spPr bwMode="auto">
          <a:xfrm flipV="1">
            <a:off x="836613" y="2484438"/>
            <a:ext cx="0" cy="2700337"/>
          </a:xfrm>
          <a:prstGeom prst="line">
            <a:avLst/>
          </a:prstGeom>
          <a:noFill/>
          <a:ln w="38100">
            <a:solidFill>
              <a:schemeClr val="hlink"/>
            </a:solidFill>
            <a:round/>
            <a:headEnd/>
            <a:tailEnd type="triangle" w="med" len="med"/>
          </a:ln>
          <a:effectLst/>
        </p:spPr>
        <p:txBody>
          <a:bodyPr/>
          <a:lstStyle/>
          <a:p>
            <a:endParaRPr lang="zh-CN" altLang="en-US"/>
          </a:p>
        </p:txBody>
      </p:sp>
      <p:grpSp>
        <p:nvGrpSpPr>
          <p:cNvPr id="756789" name="Group 53"/>
          <p:cNvGrpSpPr>
            <a:grpSpLocks/>
          </p:cNvGrpSpPr>
          <p:nvPr/>
        </p:nvGrpSpPr>
        <p:grpSpPr bwMode="auto">
          <a:xfrm>
            <a:off x="5292725" y="1719263"/>
            <a:ext cx="1262063" cy="3870325"/>
            <a:chOff x="3333" y="1650"/>
            <a:chExt cx="795" cy="2438"/>
          </a:xfrm>
        </p:grpSpPr>
        <p:sp>
          <p:nvSpPr>
            <p:cNvPr id="756790" name="Text Box 54"/>
            <p:cNvSpPr txBox="1">
              <a:spLocks noChangeArrowheads="1"/>
            </p:cNvSpPr>
            <p:nvPr/>
          </p:nvSpPr>
          <p:spPr bwMode="auto">
            <a:xfrm>
              <a:off x="3447" y="1650"/>
              <a:ext cx="539" cy="250"/>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008000"/>
                  </a:solidFill>
                </a:rPr>
                <a:t>地址</a:t>
              </a:r>
            </a:p>
          </p:txBody>
        </p:sp>
        <p:sp>
          <p:nvSpPr>
            <p:cNvPr id="756791" name="AutoShape 55"/>
            <p:cNvSpPr>
              <a:spLocks noChangeArrowheads="1"/>
            </p:cNvSpPr>
            <p:nvPr/>
          </p:nvSpPr>
          <p:spPr bwMode="auto">
            <a:xfrm>
              <a:off x="3362" y="2756"/>
              <a:ext cx="765" cy="284"/>
            </a:xfrm>
            <a:prstGeom prst="leftRightArrow">
              <a:avLst>
                <a:gd name="adj1" fmla="val 50000"/>
                <a:gd name="adj2" fmla="val 53873"/>
              </a:avLst>
            </a:prstGeom>
            <a:solidFill>
              <a:schemeClr val="bg1"/>
            </a:solidFill>
            <a:ln w="28575" algn="ctr">
              <a:solidFill>
                <a:srgbClr val="FF3300"/>
              </a:solidFill>
              <a:miter lim="800000"/>
              <a:headEnd/>
              <a:tailEnd/>
            </a:ln>
            <a:effectLst/>
          </p:spPr>
          <p:txBody>
            <a:bodyPr wrap="none" anchor="ctr"/>
            <a:lstStyle/>
            <a:p>
              <a:endParaRPr lang="zh-CN" altLang="en-US"/>
            </a:p>
          </p:txBody>
        </p:sp>
        <p:sp>
          <p:nvSpPr>
            <p:cNvPr id="756792" name="Text Box 56"/>
            <p:cNvSpPr txBox="1">
              <a:spLocks noChangeArrowheads="1"/>
            </p:cNvSpPr>
            <p:nvPr/>
          </p:nvSpPr>
          <p:spPr bwMode="auto">
            <a:xfrm>
              <a:off x="3532" y="3634"/>
              <a:ext cx="482" cy="250"/>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3333CC"/>
                  </a:solidFill>
                </a:rPr>
                <a:t>数据</a:t>
              </a:r>
            </a:p>
          </p:txBody>
        </p:sp>
        <p:sp>
          <p:nvSpPr>
            <p:cNvPr id="756793" name="AutoShape 57"/>
            <p:cNvSpPr>
              <a:spLocks noChangeArrowheads="1"/>
            </p:cNvSpPr>
            <p:nvPr/>
          </p:nvSpPr>
          <p:spPr bwMode="auto">
            <a:xfrm>
              <a:off x="3334" y="3804"/>
              <a:ext cx="794" cy="284"/>
            </a:xfrm>
            <a:prstGeom prst="leftRightArrow">
              <a:avLst>
                <a:gd name="adj1" fmla="val 50000"/>
                <a:gd name="adj2" fmla="val 55915"/>
              </a:avLst>
            </a:prstGeom>
            <a:solidFill>
              <a:schemeClr val="bg1"/>
            </a:solidFill>
            <a:ln w="28575" algn="ctr">
              <a:solidFill>
                <a:srgbClr val="3333CC"/>
              </a:solidFill>
              <a:miter lim="800000"/>
              <a:headEnd/>
              <a:tailEnd/>
            </a:ln>
            <a:effectLst/>
          </p:spPr>
          <p:txBody>
            <a:bodyPr wrap="none" anchor="ctr"/>
            <a:lstStyle/>
            <a:p>
              <a:endParaRPr lang="zh-CN" altLang="en-US"/>
            </a:p>
          </p:txBody>
        </p:sp>
        <p:sp>
          <p:nvSpPr>
            <p:cNvPr id="756794" name="Text Box 58"/>
            <p:cNvSpPr txBox="1">
              <a:spLocks noChangeArrowheads="1"/>
            </p:cNvSpPr>
            <p:nvPr/>
          </p:nvSpPr>
          <p:spPr bwMode="auto">
            <a:xfrm>
              <a:off x="3504" y="2534"/>
              <a:ext cx="539" cy="250"/>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FF3300"/>
                  </a:solidFill>
                </a:rPr>
                <a:t>控制</a:t>
              </a:r>
            </a:p>
          </p:txBody>
        </p:sp>
        <p:sp>
          <p:nvSpPr>
            <p:cNvPr id="756795" name="AutoShape 59"/>
            <p:cNvSpPr>
              <a:spLocks noChangeArrowheads="1"/>
            </p:cNvSpPr>
            <p:nvPr/>
          </p:nvSpPr>
          <p:spPr bwMode="auto">
            <a:xfrm>
              <a:off x="3333" y="1843"/>
              <a:ext cx="794" cy="341"/>
            </a:xfrm>
            <a:prstGeom prst="rightArrow">
              <a:avLst>
                <a:gd name="adj1" fmla="val 50000"/>
                <a:gd name="adj2" fmla="val 58211"/>
              </a:avLst>
            </a:prstGeom>
            <a:solidFill>
              <a:schemeClr val="bg1"/>
            </a:solidFill>
            <a:ln w="28575" algn="ctr">
              <a:solidFill>
                <a:srgbClr val="008000"/>
              </a:solidFill>
              <a:miter lim="800000"/>
              <a:headEnd/>
              <a:tailEnd/>
            </a:ln>
            <a:effectLst/>
          </p:spPr>
          <p:txBody>
            <a:bodyPr wrap="none" anchor="ctr"/>
            <a:lstStyle/>
            <a:p>
              <a:endParaRPr lang="zh-CN" altLang="en-US"/>
            </a:p>
          </p:txBody>
        </p:sp>
        <p:sp>
          <p:nvSpPr>
            <p:cNvPr id="756796" name="Line 60"/>
            <p:cNvSpPr>
              <a:spLocks noChangeShapeType="1"/>
            </p:cNvSpPr>
            <p:nvPr/>
          </p:nvSpPr>
          <p:spPr bwMode="auto">
            <a:xfrm flipV="1">
              <a:off x="3731" y="2982"/>
              <a:ext cx="0" cy="624"/>
            </a:xfrm>
            <a:prstGeom prst="line">
              <a:avLst/>
            </a:prstGeom>
            <a:noFill/>
            <a:ln w="38100">
              <a:solidFill>
                <a:srgbClr val="FF3300"/>
              </a:solidFill>
              <a:prstDash val="dash"/>
              <a:round/>
              <a:headEnd/>
              <a:tailEnd type="triangle" w="med" len="med"/>
            </a:ln>
            <a:effectLst/>
          </p:spPr>
          <p:txBody>
            <a:bodyPr/>
            <a:lstStyle/>
            <a:p>
              <a:endParaRPr lang="zh-CN" altLang="en-US"/>
            </a:p>
          </p:txBody>
        </p:sp>
      </p:grpSp>
      <p:grpSp>
        <p:nvGrpSpPr>
          <p:cNvPr id="756797" name="Group 61"/>
          <p:cNvGrpSpPr>
            <a:grpSpLocks/>
          </p:cNvGrpSpPr>
          <p:nvPr/>
        </p:nvGrpSpPr>
        <p:grpSpPr bwMode="auto">
          <a:xfrm>
            <a:off x="3490913" y="2568575"/>
            <a:ext cx="1755775" cy="2127250"/>
            <a:chOff x="2199" y="2185"/>
            <a:chExt cx="1106" cy="1340"/>
          </a:xfrm>
        </p:grpSpPr>
        <p:sp>
          <p:nvSpPr>
            <p:cNvPr id="756798" name="Text Box 62"/>
            <p:cNvSpPr txBox="1">
              <a:spLocks noChangeArrowheads="1"/>
            </p:cNvSpPr>
            <p:nvPr/>
          </p:nvSpPr>
          <p:spPr bwMode="auto">
            <a:xfrm>
              <a:off x="2199" y="2185"/>
              <a:ext cx="737" cy="288"/>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400"/>
                <a:t>GPRs</a:t>
              </a:r>
            </a:p>
          </p:txBody>
        </p:sp>
        <p:grpSp>
          <p:nvGrpSpPr>
            <p:cNvPr id="756799" name="Group 63"/>
            <p:cNvGrpSpPr>
              <a:grpSpLocks/>
            </p:cNvGrpSpPr>
            <p:nvPr/>
          </p:nvGrpSpPr>
          <p:grpSpPr bwMode="auto">
            <a:xfrm>
              <a:off x="2452" y="2500"/>
              <a:ext cx="853" cy="1025"/>
              <a:chOff x="2398" y="2273"/>
              <a:chExt cx="853" cy="1025"/>
            </a:xfrm>
          </p:grpSpPr>
          <p:grpSp>
            <p:nvGrpSpPr>
              <p:cNvPr id="756800" name="Group 64"/>
              <p:cNvGrpSpPr>
                <a:grpSpLocks/>
              </p:cNvGrpSpPr>
              <p:nvPr/>
            </p:nvGrpSpPr>
            <p:grpSpPr bwMode="auto">
              <a:xfrm>
                <a:off x="2398" y="2273"/>
                <a:ext cx="652" cy="992"/>
                <a:chOff x="2228" y="1678"/>
                <a:chExt cx="737" cy="992"/>
              </a:xfrm>
            </p:grpSpPr>
            <p:sp>
              <p:nvSpPr>
                <p:cNvPr id="756801" name="Rectangle 65"/>
                <p:cNvSpPr>
                  <a:spLocks noChangeArrowheads="1"/>
                </p:cNvSpPr>
                <p:nvPr/>
              </p:nvSpPr>
              <p:spPr bwMode="auto">
                <a:xfrm>
                  <a:off x="2228" y="1678"/>
                  <a:ext cx="737" cy="992"/>
                </a:xfrm>
                <a:prstGeom prst="rect">
                  <a:avLst/>
                </a:prstGeom>
                <a:solidFill>
                  <a:schemeClr val="bg1"/>
                </a:solidFill>
                <a:ln w="28575" algn="ctr">
                  <a:solidFill>
                    <a:schemeClr val="tx1"/>
                  </a:solidFill>
                  <a:miter lim="800000"/>
                  <a:headEnd/>
                  <a:tailEnd/>
                </a:ln>
                <a:effectLst/>
              </p:spPr>
              <p:txBody>
                <a:bodyPr wrap="none" anchor="ctr"/>
                <a:lstStyle/>
                <a:p>
                  <a:endParaRPr lang="zh-CN" altLang="en-US"/>
                </a:p>
              </p:txBody>
            </p:sp>
            <p:sp>
              <p:nvSpPr>
                <p:cNvPr id="756802" name="Line 66"/>
                <p:cNvSpPr>
                  <a:spLocks noChangeShapeType="1"/>
                </p:cNvSpPr>
                <p:nvPr/>
              </p:nvSpPr>
              <p:spPr bwMode="auto">
                <a:xfrm>
                  <a:off x="2228" y="1933"/>
                  <a:ext cx="736" cy="0"/>
                </a:xfrm>
                <a:prstGeom prst="line">
                  <a:avLst/>
                </a:prstGeom>
                <a:noFill/>
                <a:ln w="9525">
                  <a:solidFill>
                    <a:schemeClr val="tx1"/>
                  </a:solidFill>
                  <a:round/>
                  <a:headEnd/>
                  <a:tailEnd/>
                </a:ln>
                <a:effectLst/>
              </p:spPr>
              <p:txBody>
                <a:bodyPr/>
                <a:lstStyle/>
                <a:p>
                  <a:endParaRPr lang="zh-CN" altLang="en-US"/>
                </a:p>
              </p:txBody>
            </p:sp>
            <p:sp>
              <p:nvSpPr>
                <p:cNvPr id="756803" name="Line 67"/>
                <p:cNvSpPr>
                  <a:spLocks noChangeShapeType="1"/>
                </p:cNvSpPr>
                <p:nvPr/>
              </p:nvSpPr>
              <p:spPr bwMode="auto">
                <a:xfrm>
                  <a:off x="2228" y="2188"/>
                  <a:ext cx="736" cy="0"/>
                </a:xfrm>
                <a:prstGeom prst="line">
                  <a:avLst/>
                </a:prstGeom>
                <a:noFill/>
                <a:ln w="9525">
                  <a:solidFill>
                    <a:schemeClr val="tx1"/>
                  </a:solidFill>
                  <a:round/>
                  <a:headEnd/>
                  <a:tailEnd/>
                </a:ln>
                <a:effectLst/>
              </p:spPr>
              <p:txBody>
                <a:bodyPr/>
                <a:lstStyle/>
                <a:p>
                  <a:endParaRPr lang="zh-CN" altLang="en-US"/>
                </a:p>
              </p:txBody>
            </p:sp>
            <p:sp>
              <p:nvSpPr>
                <p:cNvPr id="756804" name="Line 68"/>
                <p:cNvSpPr>
                  <a:spLocks noChangeShapeType="1"/>
                </p:cNvSpPr>
                <p:nvPr/>
              </p:nvSpPr>
              <p:spPr bwMode="auto">
                <a:xfrm>
                  <a:off x="2228" y="2415"/>
                  <a:ext cx="736" cy="0"/>
                </a:xfrm>
                <a:prstGeom prst="line">
                  <a:avLst/>
                </a:prstGeom>
                <a:noFill/>
                <a:ln w="9525">
                  <a:solidFill>
                    <a:schemeClr val="tx1"/>
                  </a:solidFill>
                  <a:round/>
                  <a:headEnd/>
                  <a:tailEnd/>
                </a:ln>
                <a:effectLst/>
              </p:spPr>
              <p:txBody>
                <a:bodyPr/>
                <a:lstStyle/>
                <a:p>
                  <a:endParaRPr lang="zh-CN" altLang="en-US"/>
                </a:p>
              </p:txBody>
            </p:sp>
          </p:grpSp>
          <p:sp>
            <p:nvSpPr>
              <p:cNvPr id="756805" name="Text Box 69"/>
              <p:cNvSpPr txBox="1">
                <a:spLocks noChangeArrowheads="1"/>
              </p:cNvSpPr>
              <p:nvPr/>
            </p:nvSpPr>
            <p:spPr bwMode="auto">
              <a:xfrm>
                <a:off x="3051" y="2282"/>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t>0</a:t>
                </a:r>
              </a:p>
            </p:txBody>
          </p:sp>
          <p:sp>
            <p:nvSpPr>
              <p:cNvPr id="756806" name="Text Box 70"/>
              <p:cNvSpPr txBox="1">
                <a:spLocks noChangeArrowheads="1"/>
              </p:cNvSpPr>
              <p:nvPr/>
            </p:nvSpPr>
            <p:spPr bwMode="auto">
              <a:xfrm>
                <a:off x="3052" y="2525"/>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t>1</a:t>
                </a:r>
              </a:p>
            </p:txBody>
          </p:sp>
          <p:sp>
            <p:nvSpPr>
              <p:cNvPr id="756807" name="Text Box 71"/>
              <p:cNvSpPr txBox="1">
                <a:spLocks noChangeArrowheads="1"/>
              </p:cNvSpPr>
              <p:nvPr/>
            </p:nvSpPr>
            <p:spPr bwMode="auto">
              <a:xfrm>
                <a:off x="3052" y="2784"/>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t>2</a:t>
                </a:r>
              </a:p>
            </p:txBody>
          </p:sp>
          <p:sp>
            <p:nvSpPr>
              <p:cNvPr id="756808" name="Text Box 72"/>
              <p:cNvSpPr txBox="1">
                <a:spLocks noChangeArrowheads="1"/>
              </p:cNvSpPr>
              <p:nvPr/>
            </p:nvSpPr>
            <p:spPr bwMode="auto">
              <a:xfrm>
                <a:off x="3051" y="3067"/>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t>3</a:t>
                </a:r>
              </a:p>
            </p:txBody>
          </p:sp>
        </p:grpSp>
        <p:sp>
          <p:nvSpPr>
            <p:cNvPr id="756809" name="Rectangle 73"/>
            <p:cNvSpPr>
              <a:spLocks noChangeArrowheads="1"/>
            </p:cNvSpPr>
            <p:nvPr/>
          </p:nvSpPr>
          <p:spPr bwMode="auto">
            <a:xfrm>
              <a:off x="2455" y="2500"/>
              <a:ext cx="652" cy="992"/>
            </a:xfrm>
            <a:prstGeom prst="rect">
              <a:avLst/>
            </a:prstGeom>
            <a:solidFill>
              <a:srgbClr val="008000">
                <a:alpha val="17000"/>
              </a:srgbClr>
            </a:solidFill>
            <a:ln w="9525" algn="ctr">
              <a:noFill/>
              <a:miter lim="800000"/>
              <a:headEnd/>
              <a:tailEnd/>
            </a:ln>
            <a:effectLst/>
          </p:spPr>
          <p:txBody>
            <a:bodyPr wrap="none" anchor="ctr"/>
            <a:lstStyle/>
            <a:p>
              <a:endParaRPr lang="zh-CN" altLang="en-US"/>
            </a:p>
          </p:txBody>
        </p:sp>
      </p:grpSp>
      <p:grpSp>
        <p:nvGrpSpPr>
          <p:cNvPr id="756810" name="Group 74"/>
          <p:cNvGrpSpPr>
            <a:grpSpLocks/>
          </p:cNvGrpSpPr>
          <p:nvPr/>
        </p:nvGrpSpPr>
        <p:grpSpPr bwMode="auto">
          <a:xfrm>
            <a:off x="6551613" y="1584325"/>
            <a:ext cx="1397000" cy="4049713"/>
            <a:chOff x="4127" y="1565"/>
            <a:chExt cx="880" cy="2551"/>
          </a:xfrm>
        </p:grpSpPr>
        <p:grpSp>
          <p:nvGrpSpPr>
            <p:cNvPr id="756811" name="Group 75"/>
            <p:cNvGrpSpPr>
              <a:grpSpLocks/>
            </p:cNvGrpSpPr>
            <p:nvPr/>
          </p:nvGrpSpPr>
          <p:grpSpPr bwMode="auto">
            <a:xfrm>
              <a:off x="4127" y="1565"/>
              <a:ext cx="880" cy="2551"/>
              <a:chOff x="4156" y="1565"/>
              <a:chExt cx="908" cy="2551"/>
            </a:xfrm>
          </p:grpSpPr>
          <p:sp>
            <p:nvSpPr>
              <p:cNvPr id="756812" name="Text Box 76"/>
              <p:cNvSpPr txBox="1">
                <a:spLocks noChangeArrowheads="1"/>
              </p:cNvSpPr>
              <p:nvPr/>
            </p:nvSpPr>
            <p:spPr bwMode="auto">
              <a:xfrm>
                <a:off x="4156" y="1565"/>
                <a:ext cx="737" cy="288"/>
              </a:xfrm>
              <a:prstGeom prst="rect">
                <a:avLst/>
              </a:prstGeom>
              <a:solidFill>
                <a:srgbClr val="0000FF">
                  <a:alpha val="25999"/>
                </a:srgbClr>
              </a:solidFill>
              <a:ln w="9525" algn="ctr">
                <a:noFill/>
                <a:miter lim="800000"/>
                <a:headEnd/>
                <a:tailEnd/>
              </a:ln>
              <a:effectLst/>
            </p:spPr>
            <p:txBody>
              <a:bodyPr>
                <a:spAutoFit/>
              </a:bodyPr>
              <a:lstStyle/>
              <a:p>
                <a:pPr marL="342900" indent="-342900">
                  <a:spcBef>
                    <a:spcPct val="50000"/>
                  </a:spcBef>
                </a:pPr>
                <a:r>
                  <a:rPr lang="zh-CN" altLang="en-US" sz="2400"/>
                  <a:t>存储器</a:t>
                </a:r>
              </a:p>
            </p:txBody>
          </p:sp>
          <p:grpSp>
            <p:nvGrpSpPr>
              <p:cNvPr id="756813" name="Group 77"/>
              <p:cNvGrpSpPr>
                <a:grpSpLocks/>
              </p:cNvGrpSpPr>
              <p:nvPr/>
            </p:nvGrpSpPr>
            <p:grpSpPr bwMode="auto">
              <a:xfrm>
                <a:off x="4156" y="1877"/>
                <a:ext cx="737" cy="2211"/>
                <a:chOff x="3447" y="1423"/>
                <a:chExt cx="879" cy="2211"/>
              </a:xfrm>
            </p:grpSpPr>
            <p:sp>
              <p:nvSpPr>
                <p:cNvPr id="756814" name="Rectangle 78"/>
                <p:cNvSpPr>
                  <a:spLocks noChangeArrowheads="1"/>
                </p:cNvSpPr>
                <p:nvPr/>
              </p:nvSpPr>
              <p:spPr bwMode="auto">
                <a:xfrm>
                  <a:off x="3447" y="1423"/>
                  <a:ext cx="879" cy="2211"/>
                </a:xfrm>
                <a:prstGeom prst="rect">
                  <a:avLst/>
                </a:prstGeom>
                <a:solidFill>
                  <a:schemeClr val="bg1"/>
                </a:solidFill>
                <a:ln w="28575" algn="ctr">
                  <a:solidFill>
                    <a:schemeClr val="tx1"/>
                  </a:solidFill>
                  <a:miter lim="800000"/>
                  <a:headEnd/>
                  <a:tailEnd/>
                </a:ln>
                <a:effectLst/>
              </p:spPr>
              <p:txBody>
                <a:bodyPr wrap="none" anchor="ctr"/>
                <a:lstStyle/>
                <a:p>
                  <a:endParaRPr lang="zh-CN" altLang="en-US"/>
                </a:p>
              </p:txBody>
            </p:sp>
            <p:sp>
              <p:nvSpPr>
                <p:cNvPr id="756815" name="Line 79"/>
                <p:cNvSpPr>
                  <a:spLocks noChangeShapeType="1"/>
                </p:cNvSpPr>
                <p:nvPr/>
              </p:nvSpPr>
              <p:spPr bwMode="auto">
                <a:xfrm>
                  <a:off x="3447" y="1678"/>
                  <a:ext cx="878" cy="0"/>
                </a:xfrm>
                <a:prstGeom prst="line">
                  <a:avLst/>
                </a:prstGeom>
                <a:noFill/>
                <a:ln w="9525">
                  <a:solidFill>
                    <a:schemeClr val="tx1"/>
                  </a:solidFill>
                  <a:round/>
                  <a:headEnd/>
                  <a:tailEnd/>
                </a:ln>
                <a:effectLst/>
              </p:spPr>
              <p:txBody>
                <a:bodyPr/>
                <a:lstStyle/>
                <a:p>
                  <a:endParaRPr lang="zh-CN" altLang="en-US"/>
                </a:p>
              </p:txBody>
            </p:sp>
            <p:sp>
              <p:nvSpPr>
                <p:cNvPr id="756816" name="Line 80"/>
                <p:cNvSpPr>
                  <a:spLocks noChangeShapeType="1"/>
                </p:cNvSpPr>
                <p:nvPr/>
              </p:nvSpPr>
              <p:spPr bwMode="auto">
                <a:xfrm>
                  <a:off x="3447" y="1962"/>
                  <a:ext cx="878" cy="0"/>
                </a:xfrm>
                <a:prstGeom prst="line">
                  <a:avLst/>
                </a:prstGeom>
                <a:noFill/>
                <a:ln w="9525">
                  <a:solidFill>
                    <a:schemeClr val="tx1"/>
                  </a:solidFill>
                  <a:round/>
                  <a:headEnd/>
                  <a:tailEnd/>
                </a:ln>
                <a:effectLst/>
              </p:spPr>
              <p:txBody>
                <a:bodyPr/>
                <a:lstStyle/>
                <a:p>
                  <a:endParaRPr lang="zh-CN" altLang="en-US"/>
                </a:p>
              </p:txBody>
            </p:sp>
            <p:sp>
              <p:nvSpPr>
                <p:cNvPr id="756817" name="Line 81"/>
                <p:cNvSpPr>
                  <a:spLocks noChangeShapeType="1"/>
                </p:cNvSpPr>
                <p:nvPr/>
              </p:nvSpPr>
              <p:spPr bwMode="auto">
                <a:xfrm>
                  <a:off x="3447" y="2245"/>
                  <a:ext cx="878" cy="0"/>
                </a:xfrm>
                <a:prstGeom prst="line">
                  <a:avLst/>
                </a:prstGeom>
                <a:noFill/>
                <a:ln w="9525">
                  <a:solidFill>
                    <a:schemeClr val="tx1"/>
                  </a:solidFill>
                  <a:round/>
                  <a:headEnd/>
                  <a:tailEnd/>
                </a:ln>
                <a:effectLst/>
              </p:spPr>
              <p:txBody>
                <a:bodyPr/>
                <a:lstStyle/>
                <a:p>
                  <a:endParaRPr lang="zh-CN" altLang="en-US"/>
                </a:p>
              </p:txBody>
            </p:sp>
            <p:sp>
              <p:nvSpPr>
                <p:cNvPr id="756818" name="Line 82"/>
                <p:cNvSpPr>
                  <a:spLocks noChangeShapeType="1"/>
                </p:cNvSpPr>
                <p:nvPr/>
              </p:nvSpPr>
              <p:spPr bwMode="auto">
                <a:xfrm>
                  <a:off x="3447" y="2529"/>
                  <a:ext cx="878" cy="0"/>
                </a:xfrm>
                <a:prstGeom prst="line">
                  <a:avLst/>
                </a:prstGeom>
                <a:noFill/>
                <a:ln w="9525">
                  <a:solidFill>
                    <a:schemeClr val="tx1"/>
                  </a:solidFill>
                  <a:round/>
                  <a:headEnd/>
                  <a:tailEnd/>
                </a:ln>
                <a:effectLst/>
              </p:spPr>
              <p:txBody>
                <a:bodyPr/>
                <a:lstStyle/>
                <a:p>
                  <a:endParaRPr lang="zh-CN" altLang="en-US"/>
                </a:p>
              </p:txBody>
            </p:sp>
            <p:sp>
              <p:nvSpPr>
                <p:cNvPr id="756819" name="Line 83"/>
                <p:cNvSpPr>
                  <a:spLocks noChangeShapeType="1"/>
                </p:cNvSpPr>
                <p:nvPr/>
              </p:nvSpPr>
              <p:spPr bwMode="auto">
                <a:xfrm>
                  <a:off x="3447" y="2812"/>
                  <a:ext cx="878" cy="0"/>
                </a:xfrm>
                <a:prstGeom prst="line">
                  <a:avLst/>
                </a:prstGeom>
                <a:noFill/>
                <a:ln w="9525">
                  <a:solidFill>
                    <a:schemeClr val="tx1"/>
                  </a:solidFill>
                  <a:round/>
                  <a:headEnd/>
                  <a:tailEnd/>
                </a:ln>
                <a:effectLst/>
              </p:spPr>
              <p:txBody>
                <a:bodyPr/>
                <a:lstStyle/>
                <a:p>
                  <a:endParaRPr lang="zh-CN" altLang="en-US"/>
                </a:p>
              </p:txBody>
            </p:sp>
            <p:sp>
              <p:nvSpPr>
                <p:cNvPr id="756820" name="Line 84"/>
                <p:cNvSpPr>
                  <a:spLocks noChangeShapeType="1"/>
                </p:cNvSpPr>
                <p:nvPr/>
              </p:nvSpPr>
              <p:spPr bwMode="auto">
                <a:xfrm>
                  <a:off x="3447" y="3096"/>
                  <a:ext cx="878" cy="0"/>
                </a:xfrm>
                <a:prstGeom prst="line">
                  <a:avLst/>
                </a:prstGeom>
                <a:noFill/>
                <a:ln w="9525">
                  <a:solidFill>
                    <a:schemeClr val="tx1"/>
                  </a:solidFill>
                  <a:round/>
                  <a:headEnd/>
                  <a:tailEnd/>
                </a:ln>
                <a:effectLst/>
              </p:spPr>
              <p:txBody>
                <a:bodyPr/>
                <a:lstStyle/>
                <a:p>
                  <a:endParaRPr lang="zh-CN" altLang="en-US"/>
                </a:p>
              </p:txBody>
            </p:sp>
            <p:sp>
              <p:nvSpPr>
                <p:cNvPr id="756821" name="Line 85"/>
                <p:cNvSpPr>
                  <a:spLocks noChangeShapeType="1"/>
                </p:cNvSpPr>
                <p:nvPr/>
              </p:nvSpPr>
              <p:spPr bwMode="auto">
                <a:xfrm>
                  <a:off x="3447" y="3379"/>
                  <a:ext cx="878" cy="0"/>
                </a:xfrm>
                <a:prstGeom prst="line">
                  <a:avLst/>
                </a:prstGeom>
                <a:noFill/>
                <a:ln w="9525">
                  <a:solidFill>
                    <a:schemeClr val="tx1"/>
                  </a:solidFill>
                  <a:round/>
                  <a:headEnd/>
                  <a:tailEnd/>
                </a:ln>
                <a:effectLst/>
              </p:spPr>
              <p:txBody>
                <a:bodyPr/>
                <a:lstStyle/>
                <a:p>
                  <a:endParaRPr lang="zh-CN" altLang="en-US"/>
                </a:p>
              </p:txBody>
            </p:sp>
          </p:grpSp>
          <p:sp>
            <p:nvSpPr>
              <p:cNvPr id="756822" name="Text Box 86"/>
              <p:cNvSpPr txBox="1">
                <a:spLocks noChangeArrowheads="1"/>
              </p:cNvSpPr>
              <p:nvPr/>
            </p:nvSpPr>
            <p:spPr bwMode="auto">
              <a:xfrm>
                <a:off x="4864" y="1941"/>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0</a:t>
                </a:r>
              </a:p>
            </p:txBody>
          </p:sp>
          <p:sp>
            <p:nvSpPr>
              <p:cNvPr id="756823" name="Text Box 87"/>
              <p:cNvSpPr txBox="1">
                <a:spLocks noChangeArrowheads="1"/>
              </p:cNvSpPr>
              <p:nvPr/>
            </p:nvSpPr>
            <p:spPr bwMode="auto">
              <a:xfrm>
                <a:off x="4865" y="2160"/>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1</a:t>
                </a:r>
              </a:p>
            </p:txBody>
          </p:sp>
          <p:sp>
            <p:nvSpPr>
              <p:cNvPr id="756824" name="Text Box 88"/>
              <p:cNvSpPr txBox="1">
                <a:spLocks noChangeArrowheads="1"/>
              </p:cNvSpPr>
              <p:nvPr/>
            </p:nvSpPr>
            <p:spPr bwMode="auto">
              <a:xfrm>
                <a:off x="4865" y="2472"/>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2</a:t>
                </a:r>
              </a:p>
            </p:txBody>
          </p:sp>
          <p:sp>
            <p:nvSpPr>
              <p:cNvPr id="756825" name="Text Box 89"/>
              <p:cNvSpPr txBox="1">
                <a:spLocks noChangeArrowheads="1"/>
              </p:cNvSpPr>
              <p:nvPr/>
            </p:nvSpPr>
            <p:spPr bwMode="auto">
              <a:xfrm>
                <a:off x="4864" y="2755"/>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3</a:t>
                </a:r>
              </a:p>
            </p:txBody>
          </p:sp>
          <p:sp>
            <p:nvSpPr>
              <p:cNvPr id="756826" name="Text Box 90"/>
              <p:cNvSpPr txBox="1">
                <a:spLocks noChangeArrowheads="1"/>
              </p:cNvSpPr>
              <p:nvPr/>
            </p:nvSpPr>
            <p:spPr bwMode="auto">
              <a:xfrm>
                <a:off x="4865" y="2982"/>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4</a:t>
                </a:r>
              </a:p>
            </p:txBody>
          </p:sp>
          <p:sp>
            <p:nvSpPr>
              <p:cNvPr id="756827" name="Text Box 91"/>
              <p:cNvSpPr txBox="1">
                <a:spLocks noChangeArrowheads="1"/>
              </p:cNvSpPr>
              <p:nvPr/>
            </p:nvSpPr>
            <p:spPr bwMode="auto">
              <a:xfrm>
                <a:off x="4865" y="3322"/>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5</a:t>
                </a:r>
              </a:p>
            </p:txBody>
          </p:sp>
          <p:sp>
            <p:nvSpPr>
              <p:cNvPr id="756828" name="Text Box 92"/>
              <p:cNvSpPr txBox="1">
                <a:spLocks noChangeArrowheads="1"/>
              </p:cNvSpPr>
              <p:nvPr/>
            </p:nvSpPr>
            <p:spPr bwMode="auto">
              <a:xfrm>
                <a:off x="4864" y="3578"/>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6</a:t>
                </a:r>
              </a:p>
            </p:txBody>
          </p:sp>
          <p:sp>
            <p:nvSpPr>
              <p:cNvPr id="756829" name="Text Box 93"/>
              <p:cNvSpPr txBox="1">
                <a:spLocks noChangeArrowheads="1"/>
              </p:cNvSpPr>
              <p:nvPr/>
            </p:nvSpPr>
            <p:spPr bwMode="auto">
              <a:xfrm>
                <a:off x="4864" y="3885"/>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7</a:t>
                </a:r>
              </a:p>
            </p:txBody>
          </p:sp>
        </p:grpSp>
        <p:sp>
          <p:nvSpPr>
            <p:cNvPr id="756830" name="Rectangle 94"/>
            <p:cNvSpPr>
              <a:spLocks noChangeArrowheads="1"/>
            </p:cNvSpPr>
            <p:nvPr/>
          </p:nvSpPr>
          <p:spPr bwMode="auto">
            <a:xfrm>
              <a:off x="4127" y="1877"/>
              <a:ext cx="708" cy="2211"/>
            </a:xfrm>
            <a:prstGeom prst="rect">
              <a:avLst/>
            </a:prstGeom>
            <a:solidFill>
              <a:srgbClr val="008000">
                <a:alpha val="17000"/>
              </a:srgbClr>
            </a:solidFill>
            <a:ln w="9525" algn="ctr">
              <a:noFill/>
              <a:miter lim="800000"/>
              <a:headEnd/>
              <a:tailEnd/>
            </a:ln>
            <a:effectLst/>
          </p:spPr>
          <p:txBody>
            <a:bodyPr wrap="none" anchor="ctr"/>
            <a:lstStyle/>
            <a:p>
              <a:endParaRPr lang="zh-CN" altLang="en-US"/>
            </a:p>
          </p:txBody>
        </p:sp>
      </p:grpSp>
      <p:sp>
        <p:nvSpPr>
          <p:cNvPr id="756831" name="Text Box 95"/>
          <p:cNvSpPr txBox="1">
            <a:spLocks noChangeArrowheads="1"/>
          </p:cNvSpPr>
          <p:nvPr/>
        </p:nvSpPr>
        <p:spPr bwMode="auto">
          <a:xfrm>
            <a:off x="206375" y="773113"/>
            <a:ext cx="6345238" cy="457200"/>
          </a:xfrm>
          <a:prstGeom prst="rect">
            <a:avLst/>
          </a:prstGeom>
          <a:noFill/>
          <a:ln w="9525" algn="ctr">
            <a:noFill/>
            <a:miter lim="800000"/>
            <a:headEnd/>
            <a:tailEnd/>
          </a:ln>
          <a:effectLst/>
        </p:spPr>
        <p:txBody>
          <a:bodyPr>
            <a:spAutoFit/>
          </a:bodyPr>
          <a:lstStyle/>
          <a:p>
            <a:pPr marL="342900" indent="-342900">
              <a:spcBef>
                <a:spcPct val="10000"/>
              </a:spcBef>
            </a:pPr>
            <a:r>
              <a:rPr lang="zh-CN" altLang="en-US" sz="2400"/>
              <a:t>你还记得冯</a:t>
            </a:r>
            <a:r>
              <a:rPr lang="en-US" altLang="zh-CN" sz="2400"/>
              <a:t>.</a:t>
            </a:r>
            <a:r>
              <a:rPr lang="zh-CN" altLang="en-US" sz="2400"/>
              <a:t>诺依曼计算机结构的特点吗？</a:t>
            </a:r>
          </a:p>
        </p:txBody>
      </p:sp>
      <p:sp>
        <p:nvSpPr>
          <p:cNvPr id="756832" name="Rectangle 96"/>
          <p:cNvSpPr>
            <a:spLocks noChangeArrowheads="1"/>
          </p:cNvSpPr>
          <p:nvPr/>
        </p:nvSpPr>
        <p:spPr bwMode="auto">
          <a:xfrm>
            <a:off x="6821488" y="5949950"/>
            <a:ext cx="1860550" cy="427038"/>
          </a:xfrm>
          <a:prstGeom prst="rect">
            <a:avLst/>
          </a:prstGeom>
          <a:noFill/>
          <a:ln w="9525" algn="ctr">
            <a:noFill/>
            <a:miter lim="800000"/>
            <a:headEnd/>
            <a:tailEnd/>
          </a:ln>
          <a:effectLst/>
        </p:spPr>
        <p:txBody>
          <a:bodyPr wrap="none">
            <a:spAutoFit/>
          </a:bodyPr>
          <a:lstStyle/>
          <a:p>
            <a:pPr marL="342900" indent="-342900">
              <a:spcBef>
                <a:spcPct val="50000"/>
              </a:spcBef>
            </a:pPr>
            <a:r>
              <a:rPr lang="zh-CN" altLang="en-US" sz="2200">
                <a:solidFill>
                  <a:srgbClr val="3333CC"/>
                </a:solidFill>
              </a:rPr>
              <a:t>工厂、饭店？</a:t>
            </a:r>
          </a:p>
        </p:txBody>
      </p:sp>
      <p:sp>
        <p:nvSpPr>
          <p:cNvPr id="756833" name="Text Box 97"/>
          <p:cNvSpPr txBox="1">
            <a:spLocks noChangeArrowheads="1"/>
          </p:cNvSpPr>
          <p:nvPr/>
        </p:nvSpPr>
        <p:spPr bwMode="auto">
          <a:xfrm>
            <a:off x="341313" y="6400800"/>
            <a:ext cx="6884987" cy="457200"/>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400">
                <a:solidFill>
                  <a:srgbClr val="3333CC"/>
                </a:solidFill>
              </a:rPr>
              <a:t>计算机是如何工作的呢？</a:t>
            </a:r>
          </a:p>
        </p:txBody>
      </p:sp>
      <p:sp>
        <p:nvSpPr>
          <p:cNvPr id="756834" name="Text Box 98"/>
          <p:cNvSpPr txBox="1">
            <a:spLocks noChangeArrowheads="1"/>
          </p:cNvSpPr>
          <p:nvPr/>
        </p:nvSpPr>
        <p:spPr bwMode="auto">
          <a:xfrm>
            <a:off x="296863" y="5949950"/>
            <a:ext cx="6345237" cy="457200"/>
          </a:xfrm>
          <a:prstGeom prst="rect">
            <a:avLst/>
          </a:prstGeom>
          <a:noFill/>
          <a:ln w="9525" algn="ctr">
            <a:noFill/>
            <a:miter lim="800000"/>
            <a:headEnd/>
            <a:tailEnd/>
          </a:ln>
          <a:effectLst/>
        </p:spPr>
        <p:txBody>
          <a:bodyPr>
            <a:spAutoFit/>
          </a:bodyPr>
          <a:lstStyle/>
          <a:p>
            <a:pPr marL="342900" indent="-342900">
              <a:spcBef>
                <a:spcPct val="10000"/>
              </a:spcBef>
            </a:pPr>
            <a:r>
              <a:rPr lang="zh-CN" altLang="en-US" sz="2400"/>
              <a:t>你能想到计算机相当于现实生活中的什么呢？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6831">
                                            <p:txEl>
                                              <p:pRg st="0" end="0"/>
                                            </p:txEl>
                                          </p:spTgt>
                                        </p:tgtEl>
                                        <p:attrNameLst>
                                          <p:attrName>style.visibility</p:attrName>
                                        </p:attrNameLst>
                                      </p:cBhvr>
                                      <p:to>
                                        <p:strVal val="visible"/>
                                      </p:to>
                                    </p:set>
                                    <p:animEffect transition="in" filter="blinds(horizontal)">
                                      <p:cBhvr>
                                        <p:cTn id="7" dur="500"/>
                                        <p:tgtEl>
                                          <p:spTgt spid="7568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6810"/>
                                        </p:tgtEl>
                                        <p:attrNameLst>
                                          <p:attrName>style.visibility</p:attrName>
                                        </p:attrNameLst>
                                      </p:cBhvr>
                                      <p:to>
                                        <p:strVal val="visible"/>
                                      </p:to>
                                    </p:set>
                                    <p:animEffect transition="in" filter="blinds(horizontal)">
                                      <p:cBhvr>
                                        <p:cTn id="12" dur="500"/>
                                        <p:tgtEl>
                                          <p:spTgt spid="7568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56739"/>
                                        </p:tgtEl>
                                        <p:attrNameLst>
                                          <p:attrName>style.visibility</p:attrName>
                                        </p:attrNameLst>
                                      </p:cBhvr>
                                      <p:to>
                                        <p:strVal val="visible"/>
                                      </p:to>
                                    </p:set>
                                    <p:animEffect transition="in" filter="blinds(horizontal)">
                                      <p:cBhvr>
                                        <p:cTn id="17" dur="500"/>
                                        <p:tgtEl>
                                          <p:spTgt spid="75673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56755"/>
                                        </p:tgtEl>
                                        <p:attrNameLst>
                                          <p:attrName>style.visibility</p:attrName>
                                        </p:attrNameLst>
                                      </p:cBhvr>
                                      <p:to>
                                        <p:strVal val="visible"/>
                                      </p:to>
                                    </p:set>
                                    <p:animEffect transition="in" filter="blinds(horizontal)">
                                      <p:cBhvr>
                                        <p:cTn id="22" dur="500"/>
                                        <p:tgtEl>
                                          <p:spTgt spid="75675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56797"/>
                                        </p:tgtEl>
                                        <p:attrNameLst>
                                          <p:attrName>style.visibility</p:attrName>
                                        </p:attrNameLst>
                                      </p:cBhvr>
                                      <p:to>
                                        <p:strVal val="visible"/>
                                      </p:to>
                                    </p:set>
                                    <p:animEffect transition="in" filter="blinds(horizontal)">
                                      <p:cBhvr>
                                        <p:cTn id="27" dur="500"/>
                                        <p:tgtEl>
                                          <p:spTgt spid="75679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56766"/>
                                        </p:tgtEl>
                                        <p:attrNameLst>
                                          <p:attrName>style.visibility</p:attrName>
                                        </p:attrNameLst>
                                      </p:cBhvr>
                                      <p:to>
                                        <p:strVal val="visible"/>
                                      </p:to>
                                    </p:set>
                                    <p:animEffect transition="in" filter="blinds(horizontal)">
                                      <p:cBhvr>
                                        <p:cTn id="32" dur="500"/>
                                        <p:tgtEl>
                                          <p:spTgt spid="75676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56775"/>
                                        </p:tgtEl>
                                        <p:attrNameLst>
                                          <p:attrName>style.visibility</p:attrName>
                                        </p:attrNameLst>
                                      </p:cBhvr>
                                      <p:to>
                                        <p:strVal val="visible"/>
                                      </p:to>
                                    </p:set>
                                    <p:animEffect transition="in" filter="blinds(horizontal)">
                                      <p:cBhvr>
                                        <p:cTn id="37" dur="500"/>
                                        <p:tgtEl>
                                          <p:spTgt spid="75677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56779"/>
                                        </p:tgtEl>
                                        <p:attrNameLst>
                                          <p:attrName>style.visibility</p:attrName>
                                        </p:attrNameLst>
                                      </p:cBhvr>
                                      <p:to>
                                        <p:strVal val="visible"/>
                                      </p:to>
                                    </p:set>
                                    <p:animEffect transition="in" filter="blinds(horizontal)">
                                      <p:cBhvr>
                                        <p:cTn id="42" dur="500"/>
                                        <p:tgtEl>
                                          <p:spTgt spid="75677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56751"/>
                                        </p:tgtEl>
                                        <p:attrNameLst>
                                          <p:attrName>style.visibility</p:attrName>
                                        </p:attrNameLst>
                                      </p:cBhvr>
                                      <p:to>
                                        <p:strVal val="visible"/>
                                      </p:to>
                                    </p:set>
                                    <p:animEffect transition="in" filter="blinds(horizontal)">
                                      <p:cBhvr>
                                        <p:cTn id="47" dur="500"/>
                                        <p:tgtEl>
                                          <p:spTgt spid="75675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56754"/>
                                        </p:tgtEl>
                                        <p:attrNameLst>
                                          <p:attrName>style.visibility</p:attrName>
                                        </p:attrNameLst>
                                      </p:cBhvr>
                                      <p:to>
                                        <p:strVal val="visible"/>
                                      </p:to>
                                    </p:set>
                                    <p:animEffect transition="in" filter="blinds(horizontal)">
                                      <p:cBhvr>
                                        <p:cTn id="52" dur="500"/>
                                        <p:tgtEl>
                                          <p:spTgt spid="75675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56770"/>
                                        </p:tgtEl>
                                        <p:attrNameLst>
                                          <p:attrName>style.visibility</p:attrName>
                                        </p:attrNameLst>
                                      </p:cBhvr>
                                      <p:to>
                                        <p:strVal val="visible"/>
                                      </p:to>
                                    </p:set>
                                    <p:animEffect transition="in" filter="blinds(horizontal)">
                                      <p:cBhvr>
                                        <p:cTn id="57" dur="500"/>
                                        <p:tgtEl>
                                          <p:spTgt spid="75677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56769"/>
                                        </p:tgtEl>
                                        <p:attrNameLst>
                                          <p:attrName>style.visibility</p:attrName>
                                        </p:attrNameLst>
                                      </p:cBhvr>
                                      <p:to>
                                        <p:strVal val="visible"/>
                                      </p:to>
                                    </p:set>
                                    <p:animEffect transition="in" filter="blinds(horizontal)">
                                      <p:cBhvr>
                                        <p:cTn id="62" dur="500"/>
                                        <p:tgtEl>
                                          <p:spTgt spid="756769"/>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756771"/>
                                        </p:tgtEl>
                                        <p:attrNameLst>
                                          <p:attrName>style.visibility</p:attrName>
                                        </p:attrNameLst>
                                      </p:cBhvr>
                                      <p:to>
                                        <p:strVal val="visible"/>
                                      </p:to>
                                    </p:set>
                                    <p:animEffect transition="in" filter="blinds(horizontal)">
                                      <p:cBhvr>
                                        <p:cTn id="67" dur="500"/>
                                        <p:tgtEl>
                                          <p:spTgt spid="756771"/>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756743"/>
                                        </p:tgtEl>
                                        <p:attrNameLst>
                                          <p:attrName>style.visibility</p:attrName>
                                        </p:attrNameLst>
                                      </p:cBhvr>
                                      <p:to>
                                        <p:strVal val="visible"/>
                                      </p:to>
                                    </p:set>
                                    <p:animEffect transition="in" filter="blinds(horizontal)">
                                      <p:cBhvr>
                                        <p:cTn id="72" dur="500"/>
                                        <p:tgtEl>
                                          <p:spTgt spid="756743"/>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756750"/>
                                        </p:tgtEl>
                                        <p:attrNameLst>
                                          <p:attrName>style.visibility</p:attrName>
                                        </p:attrNameLst>
                                      </p:cBhvr>
                                      <p:to>
                                        <p:strVal val="visible"/>
                                      </p:to>
                                    </p:set>
                                    <p:animEffect transition="in" filter="blinds(horizontal)">
                                      <p:cBhvr>
                                        <p:cTn id="77" dur="500"/>
                                        <p:tgtEl>
                                          <p:spTgt spid="756750"/>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756753"/>
                                        </p:tgtEl>
                                        <p:attrNameLst>
                                          <p:attrName>style.visibility</p:attrName>
                                        </p:attrNameLst>
                                      </p:cBhvr>
                                      <p:to>
                                        <p:strVal val="visible"/>
                                      </p:to>
                                    </p:set>
                                    <p:animEffect transition="in" filter="blinds(horizontal)">
                                      <p:cBhvr>
                                        <p:cTn id="82" dur="500"/>
                                        <p:tgtEl>
                                          <p:spTgt spid="756753"/>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756774"/>
                                        </p:tgtEl>
                                        <p:attrNameLst>
                                          <p:attrName>style.visibility</p:attrName>
                                        </p:attrNameLst>
                                      </p:cBhvr>
                                      <p:to>
                                        <p:strVal val="visible"/>
                                      </p:to>
                                    </p:set>
                                    <p:animEffect transition="in" filter="blinds(horizontal)">
                                      <p:cBhvr>
                                        <p:cTn id="87" dur="500"/>
                                        <p:tgtEl>
                                          <p:spTgt spid="756774"/>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756786"/>
                                        </p:tgtEl>
                                        <p:attrNameLst>
                                          <p:attrName>style.visibility</p:attrName>
                                        </p:attrNameLst>
                                      </p:cBhvr>
                                      <p:to>
                                        <p:strVal val="visible"/>
                                      </p:to>
                                    </p:set>
                                    <p:animEffect transition="in" filter="blinds(horizontal)">
                                      <p:cBhvr>
                                        <p:cTn id="92" dur="500"/>
                                        <p:tgtEl>
                                          <p:spTgt spid="756786"/>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756787"/>
                                        </p:tgtEl>
                                        <p:attrNameLst>
                                          <p:attrName>style.visibility</p:attrName>
                                        </p:attrNameLst>
                                      </p:cBhvr>
                                      <p:to>
                                        <p:strVal val="visible"/>
                                      </p:to>
                                    </p:set>
                                    <p:animEffect transition="in" filter="blinds(horizontal)">
                                      <p:cBhvr>
                                        <p:cTn id="97" dur="500"/>
                                        <p:tgtEl>
                                          <p:spTgt spid="756787"/>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756788"/>
                                        </p:tgtEl>
                                        <p:attrNameLst>
                                          <p:attrName>style.visibility</p:attrName>
                                        </p:attrNameLst>
                                      </p:cBhvr>
                                      <p:to>
                                        <p:strVal val="visible"/>
                                      </p:to>
                                    </p:set>
                                    <p:animEffect transition="in" filter="blinds(horizontal)">
                                      <p:cBhvr>
                                        <p:cTn id="102" dur="500"/>
                                        <p:tgtEl>
                                          <p:spTgt spid="756788"/>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756740"/>
                                        </p:tgtEl>
                                        <p:attrNameLst>
                                          <p:attrName>style.visibility</p:attrName>
                                        </p:attrNameLst>
                                      </p:cBhvr>
                                      <p:to>
                                        <p:strVal val="visible"/>
                                      </p:to>
                                    </p:set>
                                    <p:animEffect transition="in" filter="blinds(horizontal)">
                                      <p:cBhvr>
                                        <p:cTn id="107" dur="500"/>
                                        <p:tgtEl>
                                          <p:spTgt spid="756740"/>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756789"/>
                                        </p:tgtEl>
                                        <p:attrNameLst>
                                          <p:attrName>style.visibility</p:attrName>
                                        </p:attrNameLst>
                                      </p:cBhvr>
                                      <p:to>
                                        <p:strVal val="visible"/>
                                      </p:to>
                                    </p:set>
                                    <p:animEffect transition="in" filter="blinds(horizontal)">
                                      <p:cBhvr>
                                        <p:cTn id="112" dur="500"/>
                                        <p:tgtEl>
                                          <p:spTgt spid="756789"/>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nodeType="clickEffect">
                                  <p:stCondLst>
                                    <p:cond delay="0"/>
                                  </p:stCondLst>
                                  <p:childTnLst>
                                    <p:set>
                                      <p:cBhvr>
                                        <p:cTn id="116" dur="1" fill="hold">
                                          <p:stCondLst>
                                            <p:cond delay="0"/>
                                          </p:stCondLst>
                                        </p:cTn>
                                        <p:tgtEl>
                                          <p:spTgt spid="756744"/>
                                        </p:tgtEl>
                                        <p:attrNameLst>
                                          <p:attrName>style.visibility</p:attrName>
                                        </p:attrNameLst>
                                      </p:cBhvr>
                                      <p:to>
                                        <p:strVal val="visible"/>
                                      </p:to>
                                    </p:set>
                                    <p:animEffect transition="in" filter="blinds(horizontal)">
                                      <p:cBhvr>
                                        <p:cTn id="117" dur="500"/>
                                        <p:tgtEl>
                                          <p:spTgt spid="756744"/>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nodeType="clickEffect">
                                  <p:stCondLst>
                                    <p:cond delay="0"/>
                                  </p:stCondLst>
                                  <p:childTnLst>
                                    <p:set>
                                      <p:cBhvr>
                                        <p:cTn id="121" dur="1" fill="hold">
                                          <p:stCondLst>
                                            <p:cond delay="0"/>
                                          </p:stCondLst>
                                        </p:cTn>
                                        <p:tgtEl>
                                          <p:spTgt spid="756747"/>
                                        </p:tgtEl>
                                        <p:attrNameLst>
                                          <p:attrName>style.visibility</p:attrName>
                                        </p:attrNameLst>
                                      </p:cBhvr>
                                      <p:to>
                                        <p:strVal val="visible"/>
                                      </p:to>
                                    </p:set>
                                    <p:animEffect transition="in" filter="blinds(horizontal)">
                                      <p:cBhvr>
                                        <p:cTn id="122" dur="500"/>
                                        <p:tgtEl>
                                          <p:spTgt spid="756747"/>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756752"/>
                                        </p:tgtEl>
                                        <p:attrNameLst>
                                          <p:attrName>style.visibility</p:attrName>
                                        </p:attrNameLst>
                                      </p:cBhvr>
                                      <p:to>
                                        <p:strVal val="visible"/>
                                      </p:to>
                                    </p:set>
                                    <p:animEffect transition="in" filter="blinds(horizontal)">
                                      <p:cBhvr>
                                        <p:cTn id="127" dur="500"/>
                                        <p:tgtEl>
                                          <p:spTgt spid="756752"/>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nodeType="clickEffect">
                                  <p:stCondLst>
                                    <p:cond delay="0"/>
                                  </p:stCondLst>
                                  <p:childTnLst>
                                    <p:set>
                                      <p:cBhvr>
                                        <p:cTn id="131" dur="1" fill="hold">
                                          <p:stCondLst>
                                            <p:cond delay="0"/>
                                          </p:stCondLst>
                                        </p:cTn>
                                        <p:tgtEl>
                                          <p:spTgt spid="756782"/>
                                        </p:tgtEl>
                                        <p:attrNameLst>
                                          <p:attrName>style.visibility</p:attrName>
                                        </p:attrNameLst>
                                      </p:cBhvr>
                                      <p:to>
                                        <p:strVal val="visible"/>
                                      </p:to>
                                    </p:set>
                                    <p:animEffect transition="in" filter="blinds(horizontal)">
                                      <p:cBhvr>
                                        <p:cTn id="132" dur="500"/>
                                        <p:tgtEl>
                                          <p:spTgt spid="756782"/>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nodeType="clickEffect">
                                  <p:stCondLst>
                                    <p:cond delay="0"/>
                                  </p:stCondLst>
                                  <p:childTnLst>
                                    <p:set>
                                      <p:cBhvr>
                                        <p:cTn id="136" dur="1" fill="hold">
                                          <p:stCondLst>
                                            <p:cond delay="0"/>
                                          </p:stCondLst>
                                        </p:cTn>
                                        <p:tgtEl>
                                          <p:spTgt spid="756834">
                                            <p:txEl>
                                              <p:pRg st="0" end="0"/>
                                            </p:txEl>
                                          </p:spTgt>
                                        </p:tgtEl>
                                        <p:attrNameLst>
                                          <p:attrName>style.visibility</p:attrName>
                                        </p:attrNameLst>
                                      </p:cBhvr>
                                      <p:to>
                                        <p:strVal val="visible"/>
                                      </p:to>
                                    </p:set>
                                    <p:animEffect transition="in" filter="blinds(horizontal)">
                                      <p:cBhvr>
                                        <p:cTn id="137" dur="500"/>
                                        <p:tgtEl>
                                          <p:spTgt spid="756834">
                                            <p:txEl>
                                              <p:pRg st="0" end="0"/>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grpId="0" nodeType="clickEffect">
                                  <p:stCondLst>
                                    <p:cond delay="0"/>
                                  </p:stCondLst>
                                  <p:childTnLst>
                                    <p:set>
                                      <p:cBhvr>
                                        <p:cTn id="141" dur="1" fill="hold">
                                          <p:stCondLst>
                                            <p:cond delay="0"/>
                                          </p:stCondLst>
                                        </p:cTn>
                                        <p:tgtEl>
                                          <p:spTgt spid="756832"/>
                                        </p:tgtEl>
                                        <p:attrNameLst>
                                          <p:attrName>style.visibility</p:attrName>
                                        </p:attrNameLst>
                                      </p:cBhvr>
                                      <p:to>
                                        <p:strVal val="visible"/>
                                      </p:to>
                                    </p:set>
                                    <p:animEffect transition="in" filter="blinds(horizontal)">
                                      <p:cBhvr>
                                        <p:cTn id="142" dur="500"/>
                                        <p:tgtEl>
                                          <p:spTgt spid="756832"/>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grpId="0" nodeType="clickEffect">
                                  <p:stCondLst>
                                    <p:cond delay="0"/>
                                  </p:stCondLst>
                                  <p:childTnLst>
                                    <p:set>
                                      <p:cBhvr>
                                        <p:cTn id="146" dur="1" fill="hold">
                                          <p:stCondLst>
                                            <p:cond delay="0"/>
                                          </p:stCondLst>
                                        </p:cTn>
                                        <p:tgtEl>
                                          <p:spTgt spid="756833"/>
                                        </p:tgtEl>
                                        <p:attrNameLst>
                                          <p:attrName>style.visibility</p:attrName>
                                        </p:attrNameLst>
                                      </p:cBhvr>
                                      <p:to>
                                        <p:strVal val="visible"/>
                                      </p:to>
                                    </p:set>
                                    <p:animEffect transition="in" filter="blinds(horizontal)">
                                      <p:cBhvr>
                                        <p:cTn id="147" dur="500"/>
                                        <p:tgtEl>
                                          <p:spTgt spid="756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6739" grpId="0" animBg="1"/>
      <p:bldP spid="756743" grpId="0" animBg="1"/>
      <p:bldP spid="756750" grpId="0" animBg="1"/>
      <p:bldP spid="756751" grpId="0" animBg="1"/>
      <p:bldP spid="756752" grpId="0" animBg="1"/>
      <p:bldP spid="756753" grpId="0" animBg="1"/>
      <p:bldP spid="756754" grpId="0" animBg="1"/>
      <p:bldP spid="756769" grpId="0" animBg="1"/>
      <p:bldP spid="756770" grpId="0" animBg="1"/>
      <p:bldP spid="756774" grpId="0" animBg="1"/>
      <p:bldP spid="756786" grpId="0" animBg="1"/>
      <p:bldP spid="756787" grpId="0" animBg="1"/>
      <p:bldP spid="756788" grpId="0" animBg="1"/>
      <p:bldP spid="756832" grpId="0"/>
      <p:bldP spid="75683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ChangeArrowheads="1"/>
          </p:cNvSpPr>
          <p:nvPr>
            <p:ph type="title"/>
          </p:nvPr>
        </p:nvSpPr>
        <p:spPr>
          <a:xfrm>
            <a:off x="457200" y="122238"/>
            <a:ext cx="8229600" cy="561975"/>
          </a:xfrm>
        </p:spPr>
        <p:txBody>
          <a:bodyPr/>
          <a:lstStyle/>
          <a:p>
            <a:r>
              <a:rPr lang="zh-CN" altLang="en-US" sz="3600" smtClean="0"/>
              <a:t>指令执行过程</a:t>
            </a:r>
          </a:p>
        </p:txBody>
      </p:sp>
      <p:sp>
        <p:nvSpPr>
          <p:cNvPr id="776195" name="Text Box 3"/>
          <p:cNvSpPr txBox="1">
            <a:spLocks noChangeArrowheads="1"/>
          </p:cNvSpPr>
          <p:nvPr/>
        </p:nvSpPr>
        <p:spPr bwMode="auto">
          <a:xfrm>
            <a:off x="657225" y="3068638"/>
            <a:ext cx="1484313" cy="466725"/>
          </a:xfrm>
          <a:prstGeom prst="rect">
            <a:avLst/>
          </a:prstGeom>
          <a:solidFill>
            <a:srgbClr val="0000FF">
              <a:alpha val="25999"/>
            </a:srgbClr>
          </a:solidFill>
          <a:ln w="9525" algn="ctr">
            <a:solidFill>
              <a:schemeClr val="tx1"/>
            </a:solidFill>
            <a:miter lim="800000"/>
            <a:headEnd/>
            <a:tailEnd/>
          </a:ln>
          <a:effectLst/>
        </p:spPr>
        <p:txBody>
          <a:bodyPr>
            <a:spAutoFit/>
          </a:bodyPr>
          <a:lstStyle/>
          <a:p>
            <a:pPr marL="342900" indent="-342900"/>
            <a:r>
              <a:rPr lang="zh-CN" altLang="en-US" sz="2400"/>
              <a:t>  控制器</a:t>
            </a:r>
          </a:p>
        </p:txBody>
      </p:sp>
      <p:sp>
        <p:nvSpPr>
          <p:cNvPr id="776197" name="Rectangle 5"/>
          <p:cNvSpPr>
            <a:spLocks noChangeArrowheads="1"/>
          </p:cNvSpPr>
          <p:nvPr/>
        </p:nvSpPr>
        <p:spPr bwMode="auto">
          <a:xfrm>
            <a:off x="341313" y="1854200"/>
            <a:ext cx="4949825" cy="4905375"/>
          </a:xfrm>
          <a:prstGeom prst="rect">
            <a:avLst/>
          </a:prstGeom>
          <a:noFill/>
          <a:ln w="38100" cap="rnd" algn="ctr">
            <a:solidFill>
              <a:schemeClr val="tx1"/>
            </a:solidFill>
            <a:prstDash val="sysDot"/>
            <a:miter lim="800000"/>
            <a:headEnd/>
            <a:tailEnd/>
          </a:ln>
          <a:effectLst/>
        </p:spPr>
        <p:txBody>
          <a:bodyPr wrap="none" anchor="ctr"/>
          <a:lstStyle/>
          <a:p>
            <a:endParaRPr lang="zh-CN" altLang="en-US"/>
          </a:p>
        </p:txBody>
      </p:sp>
      <p:sp>
        <p:nvSpPr>
          <p:cNvPr id="776199" name="Text Box 7"/>
          <p:cNvSpPr txBox="1">
            <a:spLocks noChangeArrowheads="1"/>
          </p:cNvSpPr>
          <p:nvPr/>
        </p:nvSpPr>
        <p:spPr bwMode="auto">
          <a:xfrm>
            <a:off x="2592388" y="3159125"/>
            <a:ext cx="1123950" cy="406400"/>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spcBef>
                <a:spcPct val="50000"/>
              </a:spcBef>
            </a:pPr>
            <a:r>
              <a:rPr lang="en-US" altLang="zh-CN" sz="2000">
                <a:solidFill>
                  <a:srgbClr val="008000"/>
                </a:solidFill>
              </a:rPr>
              <a:t>   </a:t>
            </a:r>
          </a:p>
        </p:txBody>
      </p:sp>
      <p:sp>
        <p:nvSpPr>
          <p:cNvPr id="776206" name="Text Box 14"/>
          <p:cNvSpPr txBox="1">
            <a:spLocks noChangeArrowheads="1"/>
          </p:cNvSpPr>
          <p:nvPr/>
        </p:nvSpPr>
        <p:spPr bwMode="auto">
          <a:xfrm>
            <a:off x="3986213" y="3114675"/>
            <a:ext cx="1125537" cy="449263"/>
          </a:xfrm>
          <a:prstGeom prst="rect">
            <a:avLst/>
          </a:prstGeom>
          <a:solidFill>
            <a:srgbClr val="FF0000">
              <a:alpha val="17999"/>
            </a:srgbClr>
          </a:solidFill>
          <a:ln w="9525" algn="ctr">
            <a:solidFill>
              <a:schemeClr val="tx1"/>
            </a:solidFill>
            <a:miter lim="800000"/>
            <a:headEnd/>
            <a:tailEnd/>
          </a:ln>
          <a:effectLst/>
        </p:spPr>
        <p:txBody>
          <a:bodyPr tIns="82800" bIns="82800">
            <a:spAutoFit/>
          </a:bodyPr>
          <a:lstStyle/>
          <a:p>
            <a:pPr marL="342900" indent="-342900">
              <a:spcBef>
                <a:spcPct val="50000"/>
              </a:spcBef>
            </a:pPr>
            <a:r>
              <a:rPr lang="en-US" altLang="zh-CN">
                <a:solidFill>
                  <a:srgbClr val="008000"/>
                </a:solidFill>
              </a:rPr>
              <a:t>  </a:t>
            </a:r>
          </a:p>
        </p:txBody>
      </p:sp>
      <p:sp>
        <p:nvSpPr>
          <p:cNvPr id="776207" name="Text Box 15"/>
          <p:cNvSpPr txBox="1">
            <a:spLocks noChangeArrowheads="1"/>
          </p:cNvSpPr>
          <p:nvPr/>
        </p:nvSpPr>
        <p:spPr bwMode="auto">
          <a:xfrm>
            <a:off x="4032250" y="6173788"/>
            <a:ext cx="1125538" cy="376237"/>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spcBef>
                <a:spcPct val="50000"/>
              </a:spcBef>
            </a:pPr>
            <a:r>
              <a:rPr lang="en-US" altLang="zh-CN">
                <a:solidFill>
                  <a:schemeClr val="accent2"/>
                </a:solidFill>
              </a:rPr>
              <a:t>  </a:t>
            </a:r>
          </a:p>
        </p:txBody>
      </p:sp>
      <p:sp>
        <p:nvSpPr>
          <p:cNvPr id="776208" name="Line 16"/>
          <p:cNvSpPr>
            <a:spLocks noChangeShapeType="1"/>
          </p:cNvSpPr>
          <p:nvPr/>
        </p:nvSpPr>
        <p:spPr bwMode="auto">
          <a:xfrm>
            <a:off x="2141538" y="3338513"/>
            <a:ext cx="450850" cy="0"/>
          </a:xfrm>
          <a:prstGeom prst="line">
            <a:avLst/>
          </a:prstGeom>
          <a:noFill/>
          <a:ln w="38100">
            <a:solidFill>
              <a:srgbClr val="FF3300"/>
            </a:solidFill>
            <a:prstDash val="dash"/>
            <a:round/>
            <a:headEnd/>
            <a:tailEnd type="triangle" w="med" len="med"/>
          </a:ln>
          <a:effectLst/>
        </p:spPr>
        <p:txBody>
          <a:bodyPr/>
          <a:lstStyle/>
          <a:p>
            <a:endParaRPr lang="zh-CN" altLang="en-US"/>
          </a:p>
        </p:txBody>
      </p:sp>
      <p:sp>
        <p:nvSpPr>
          <p:cNvPr id="776209" name="Line 17"/>
          <p:cNvSpPr>
            <a:spLocks noChangeShapeType="1"/>
          </p:cNvSpPr>
          <p:nvPr/>
        </p:nvSpPr>
        <p:spPr bwMode="auto">
          <a:xfrm>
            <a:off x="3716338" y="3338513"/>
            <a:ext cx="271462" cy="0"/>
          </a:xfrm>
          <a:prstGeom prst="line">
            <a:avLst/>
          </a:prstGeom>
          <a:noFill/>
          <a:ln w="38100">
            <a:solidFill>
              <a:srgbClr val="007635"/>
            </a:solidFill>
            <a:round/>
            <a:headEnd/>
            <a:tailEnd type="triangle" w="med" len="med"/>
          </a:ln>
          <a:effectLst/>
        </p:spPr>
        <p:txBody>
          <a:bodyPr/>
          <a:lstStyle/>
          <a:p>
            <a:endParaRPr lang="zh-CN" altLang="en-US"/>
          </a:p>
        </p:txBody>
      </p:sp>
      <p:sp>
        <p:nvSpPr>
          <p:cNvPr id="776210" name="Line 18"/>
          <p:cNvSpPr>
            <a:spLocks noChangeShapeType="1"/>
          </p:cNvSpPr>
          <p:nvPr/>
        </p:nvSpPr>
        <p:spPr bwMode="auto">
          <a:xfrm>
            <a:off x="4392613" y="5678488"/>
            <a:ext cx="0" cy="495300"/>
          </a:xfrm>
          <a:prstGeom prst="line">
            <a:avLst/>
          </a:prstGeom>
          <a:noFill/>
          <a:ln w="38100">
            <a:solidFill>
              <a:srgbClr val="3333CC"/>
            </a:solidFill>
            <a:round/>
            <a:headEnd type="triangle" w="med" len="med"/>
            <a:tailEnd type="triangle" w="med" len="med"/>
          </a:ln>
          <a:effectLst/>
        </p:spPr>
        <p:txBody>
          <a:bodyPr/>
          <a:lstStyle/>
          <a:p>
            <a:endParaRPr lang="zh-CN" altLang="en-US"/>
          </a:p>
        </p:txBody>
      </p:sp>
      <p:grpSp>
        <p:nvGrpSpPr>
          <p:cNvPr id="776211" name="Group 19"/>
          <p:cNvGrpSpPr>
            <a:grpSpLocks/>
          </p:cNvGrpSpPr>
          <p:nvPr/>
        </p:nvGrpSpPr>
        <p:grpSpPr bwMode="auto">
          <a:xfrm>
            <a:off x="2771775" y="3924300"/>
            <a:ext cx="765175" cy="1484313"/>
            <a:chOff x="3135" y="2472"/>
            <a:chExt cx="454" cy="935"/>
          </a:xfrm>
        </p:grpSpPr>
        <p:grpSp>
          <p:nvGrpSpPr>
            <p:cNvPr id="776212" name="Group 20"/>
            <p:cNvGrpSpPr>
              <a:grpSpLocks/>
            </p:cNvGrpSpPr>
            <p:nvPr/>
          </p:nvGrpSpPr>
          <p:grpSpPr bwMode="auto">
            <a:xfrm flipH="1">
              <a:off x="3135" y="2472"/>
              <a:ext cx="454" cy="935"/>
              <a:chOff x="3078" y="2330"/>
              <a:chExt cx="625" cy="1580"/>
            </a:xfrm>
          </p:grpSpPr>
          <p:sp>
            <p:nvSpPr>
              <p:cNvPr id="776213" name="Line 12"/>
              <p:cNvSpPr>
                <a:spLocks noChangeShapeType="1"/>
              </p:cNvSpPr>
              <p:nvPr/>
            </p:nvSpPr>
            <p:spPr bwMode="auto">
              <a:xfrm flipH="1">
                <a:off x="3078" y="2330"/>
                <a:ext cx="9" cy="691"/>
              </a:xfrm>
              <a:prstGeom prst="line">
                <a:avLst/>
              </a:prstGeom>
              <a:noFill/>
              <a:ln w="25400">
                <a:solidFill>
                  <a:schemeClr val="tx1"/>
                </a:solidFill>
                <a:round/>
                <a:headEnd/>
                <a:tailEnd/>
              </a:ln>
            </p:spPr>
            <p:txBody>
              <a:bodyPr wrap="none" anchor="ctr"/>
              <a:lstStyle/>
              <a:p>
                <a:endParaRPr lang="zh-CN" altLang="en-US"/>
              </a:p>
            </p:txBody>
          </p:sp>
          <p:sp>
            <p:nvSpPr>
              <p:cNvPr id="776214" name="Line 13"/>
              <p:cNvSpPr>
                <a:spLocks noChangeShapeType="1"/>
              </p:cNvSpPr>
              <p:nvPr/>
            </p:nvSpPr>
            <p:spPr bwMode="auto">
              <a:xfrm>
                <a:off x="3107" y="2330"/>
                <a:ext cx="592" cy="307"/>
              </a:xfrm>
              <a:prstGeom prst="line">
                <a:avLst/>
              </a:prstGeom>
              <a:noFill/>
              <a:ln w="25400">
                <a:solidFill>
                  <a:schemeClr val="tx1"/>
                </a:solidFill>
                <a:round/>
                <a:headEnd/>
                <a:tailEnd/>
              </a:ln>
            </p:spPr>
            <p:txBody>
              <a:bodyPr wrap="none" anchor="ctr"/>
              <a:lstStyle/>
              <a:p>
                <a:endParaRPr lang="zh-CN" altLang="en-US"/>
              </a:p>
            </p:txBody>
          </p:sp>
          <p:sp>
            <p:nvSpPr>
              <p:cNvPr id="776215" name="Line 14"/>
              <p:cNvSpPr>
                <a:spLocks noChangeShapeType="1"/>
              </p:cNvSpPr>
              <p:nvPr/>
            </p:nvSpPr>
            <p:spPr bwMode="auto">
              <a:xfrm>
                <a:off x="3087" y="3018"/>
                <a:ext cx="213" cy="110"/>
              </a:xfrm>
              <a:prstGeom prst="line">
                <a:avLst/>
              </a:prstGeom>
              <a:noFill/>
              <a:ln w="25400">
                <a:solidFill>
                  <a:schemeClr val="tx1"/>
                </a:solidFill>
                <a:round/>
                <a:headEnd/>
                <a:tailEnd/>
              </a:ln>
            </p:spPr>
            <p:txBody>
              <a:bodyPr wrap="none" anchor="ctr"/>
              <a:lstStyle/>
              <a:p>
                <a:endParaRPr lang="zh-CN" altLang="en-US"/>
              </a:p>
            </p:txBody>
          </p:sp>
          <p:sp>
            <p:nvSpPr>
              <p:cNvPr id="776216" name="Line 16"/>
              <p:cNvSpPr>
                <a:spLocks noChangeShapeType="1"/>
              </p:cNvSpPr>
              <p:nvPr/>
            </p:nvSpPr>
            <p:spPr bwMode="auto">
              <a:xfrm>
                <a:off x="3693" y="2644"/>
                <a:ext cx="10" cy="457"/>
              </a:xfrm>
              <a:prstGeom prst="line">
                <a:avLst/>
              </a:prstGeom>
              <a:noFill/>
              <a:ln w="25400">
                <a:solidFill>
                  <a:schemeClr val="tx1"/>
                </a:solidFill>
                <a:round/>
                <a:headEnd/>
                <a:tailEnd/>
              </a:ln>
            </p:spPr>
            <p:txBody>
              <a:bodyPr wrap="none" anchor="ctr"/>
              <a:lstStyle/>
              <a:p>
                <a:endParaRPr lang="zh-CN" altLang="en-US"/>
              </a:p>
            </p:txBody>
          </p:sp>
          <p:sp>
            <p:nvSpPr>
              <p:cNvPr id="776217" name="Line 18"/>
              <p:cNvSpPr>
                <a:spLocks noChangeShapeType="1"/>
              </p:cNvSpPr>
              <p:nvPr/>
            </p:nvSpPr>
            <p:spPr bwMode="auto">
              <a:xfrm flipV="1">
                <a:off x="3120" y="3256"/>
                <a:ext cx="0" cy="654"/>
              </a:xfrm>
              <a:prstGeom prst="line">
                <a:avLst/>
              </a:prstGeom>
              <a:noFill/>
              <a:ln w="25400">
                <a:solidFill>
                  <a:schemeClr val="tx1"/>
                </a:solidFill>
                <a:round/>
                <a:headEnd/>
                <a:tailEnd/>
              </a:ln>
            </p:spPr>
            <p:txBody>
              <a:bodyPr wrap="none" anchor="ctr"/>
              <a:lstStyle/>
              <a:p>
                <a:endParaRPr lang="zh-CN" altLang="en-US"/>
              </a:p>
            </p:txBody>
          </p:sp>
          <p:sp>
            <p:nvSpPr>
              <p:cNvPr id="776218" name="Line 19"/>
              <p:cNvSpPr>
                <a:spLocks noChangeShapeType="1"/>
              </p:cNvSpPr>
              <p:nvPr/>
            </p:nvSpPr>
            <p:spPr bwMode="auto">
              <a:xfrm flipV="1">
                <a:off x="3135" y="3549"/>
                <a:ext cx="564" cy="349"/>
              </a:xfrm>
              <a:prstGeom prst="line">
                <a:avLst/>
              </a:prstGeom>
              <a:noFill/>
              <a:ln w="25400">
                <a:solidFill>
                  <a:schemeClr val="tx1"/>
                </a:solidFill>
                <a:round/>
                <a:headEnd/>
                <a:tailEnd/>
              </a:ln>
            </p:spPr>
            <p:txBody>
              <a:bodyPr wrap="none" anchor="ctr"/>
              <a:lstStyle/>
              <a:p>
                <a:endParaRPr lang="zh-CN" altLang="en-US"/>
              </a:p>
            </p:txBody>
          </p:sp>
          <p:sp>
            <p:nvSpPr>
              <p:cNvPr id="776219" name="Line 20"/>
              <p:cNvSpPr>
                <a:spLocks noChangeShapeType="1"/>
              </p:cNvSpPr>
              <p:nvPr/>
            </p:nvSpPr>
            <p:spPr bwMode="auto">
              <a:xfrm flipV="1">
                <a:off x="3121" y="3125"/>
                <a:ext cx="171" cy="124"/>
              </a:xfrm>
              <a:prstGeom prst="line">
                <a:avLst/>
              </a:prstGeom>
              <a:noFill/>
              <a:ln w="25400">
                <a:solidFill>
                  <a:schemeClr val="tx1"/>
                </a:solidFill>
                <a:round/>
                <a:headEnd/>
                <a:tailEnd/>
              </a:ln>
            </p:spPr>
            <p:txBody>
              <a:bodyPr wrap="none" anchor="ctr"/>
              <a:lstStyle/>
              <a:p>
                <a:endParaRPr lang="zh-CN" altLang="en-US"/>
              </a:p>
            </p:txBody>
          </p:sp>
          <p:sp>
            <p:nvSpPr>
              <p:cNvPr id="776220" name="Line 22"/>
              <p:cNvSpPr>
                <a:spLocks noChangeShapeType="1"/>
              </p:cNvSpPr>
              <p:nvPr/>
            </p:nvSpPr>
            <p:spPr bwMode="auto">
              <a:xfrm flipV="1">
                <a:off x="3702" y="3067"/>
                <a:ext cx="0" cy="481"/>
              </a:xfrm>
              <a:prstGeom prst="line">
                <a:avLst/>
              </a:prstGeom>
              <a:noFill/>
              <a:ln w="25400">
                <a:solidFill>
                  <a:schemeClr val="tx1"/>
                </a:solidFill>
                <a:round/>
                <a:headEnd/>
                <a:tailEnd/>
              </a:ln>
            </p:spPr>
            <p:txBody>
              <a:bodyPr wrap="none" anchor="ctr"/>
              <a:lstStyle/>
              <a:p>
                <a:endParaRPr lang="zh-CN" altLang="en-US"/>
              </a:p>
            </p:txBody>
          </p:sp>
        </p:grpSp>
        <p:sp>
          <p:nvSpPr>
            <p:cNvPr id="776221" name="Rectangle 25"/>
            <p:cNvSpPr>
              <a:spLocks noChangeArrowheads="1"/>
            </p:cNvSpPr>
            <p:nvPr/>
          </p:nvSpPr>
          <p:spPr bwMode="auto">
            <a:xfrm rot="16200000" flipH="1">
              <a:off x="3033" y="2830"/>
              <a:ext cx="510" cy="248"/>
            </a:xfrm>
            <a:prstGeom prst="rect">
              <a:avLst/>
            </a:prstGeom>
            <a:noFill/>
            <a:ln w="12700">
              <a:noFill/>
              <a:miter lim="800000"/>
              <a:headEnd/>
              <a:tailEnd/>
            </a:ln>
          </p:spPr>
          <p:txBody>
            <a:bodyPr lIns="90488" tIns="44450" rIns="90488" bIns="44450">
              <a:spAutoFit/>
            </a:bodyPr>
            <a:lstStyle/>
            <a:p>
              <a:pPr>
                <a:lnSpc>
                  <a:spcPct val="90000"/>
                </a:lnSpc>
              </a:pPr>
              <a:r>
                <a:rPr lang="en-US" altLang="zh-CN" sz="2400">
                  <a:latin typeface="Arial" pitchFamily="34" charset="0"/>
                  <a:ea typeface="宋体" pitchFamily="2" charset="-122"/>
                  <a:cs typeface="Arial" pitchFamily="34" charset="0"/>
                </a:rPr>
                <a:t>ALU</a:t>
              </a:r>
            </a:p>
          </p:txBody>
        </p:sp>
      </p:grpSp>
      <p:grpSp>
        <p:nvGrpSpPr>
          <p:cNvPr id="776222" name="Group 30"/>
          <p:cNvGrpSpPr>
            <a:grpSpLocks/>
          </p:cNvGrpSpPr>
          <p:nvPr/>
        </p:nvGrpSpPr>
        <p:grpSpPr bwMode="auto">
          <a:xfrm>
            <a:off x="3492500" y="4329113"/>
            <a:ext cx="404813" cy="809625"/>
            <a:chOff x="2030" y="2415"/>
            <a:chExt cx="341" cy="510"/>
          </a:xfrm>
        </p:grpSpPr>
        <p:sp>
          <p:nvSpPr>
            <p:cNvPr id="776223" name="Line 31"/>
            <p:cNvSpPr>
              <a:spLocks noChangeShapeType="1"/>
            </p:cNvSpPr>
            <p:nvPr/>
          </p:nvSpPr>
          <p:spPr bwMode="auto">
            <a:xfrm flipH="1">
              <a:off x="2031" y="2415"/>
              <a:ext cx="340" cy="0"/>
            </a:xfrm>
            <a:prstGeom prst="line">
              <a:avLst/>
            </a:prstGeom>
            <a:noFill/>
            <a:ln w="38100">
              <a:solidFill>
                <a:srgbClr val="3333CC"/>
              </a:solidFill>
              <a:round/>
              <a:headEnd/>
              <a:tailEnd type="triangle" w="med" len="med"/>
            </a:ln>
            <a:effectLst/>
          </p:spPr>
          <p:txBody>
            <a:bodyPr/>
            <a:lstStyle/>
            <a:p>
              <a:endParaRPr lang="zh-CN" altLang="en-US"/>
            </a:p>
          </p:txBody>
        </p:sp>
        <p:sp>
          <p:nvSpPr>
            <p:cNvPr id="776224" name="Line 32"/>
            <p:cNvSpPr>
              <a:spLocks noChangeShapeType="1"/>
            </p:cNvSpPr>
            <p:nvPr/>
          </p:nvSpPr>
          <p:spPr bwMode="auto">
            <a:xfrm flipH="1">
              <a:off x="2030" y="2925"/>
              <a:ext cx="340" cy="0"/>
            </a:xfrm>
            <a:prstGeom prst="line">
              <a:avLst/>
            </a:prstGeom>
            <a:noFill/>
            <a:ln w="38100">
              <a:solidFill>
                <a:srgbClr val="3333CC"/>
              </a:solidFill>
              <a:round/>
              <a:headEnd/>
              <a:tailEnd type="triangle" w="med" len="med"/>
            </a:ln>
            <a:effectLst/>
          </p:spPr>
          <p:txBody>
            <a:bodyPr/>
            <a:lstStyle/>
            <a:p>
              <a:endParaRPr lang="zh-CN" altLang="en-US"/>
            </a:p>
          </p:txBody>
        </p:sp>
      </p:grpSp>
      <p:sp>
        <p:nvSpPr>
          <p:cNvPr id="776225" name="Text Box 33"/>
          <p:cNvSpPr txBox="1">
            <a:spLocks noChangeArrowheads="1"/>
          </p:cNvSpPr>
          <p:nvPr/>
        </p:nvSpPr>
        <p:spPr bwMode="auto">
          <a:xfrm>
            <a:off x="1781175" y="3833813"/>
            <a:ext cx="450850" cy="1625600"/>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r>
              <a:rPr lang="zh-CN" altLang="en-US" sz="2000"/>
              <a:t>标</a:t>
            </a:r>
          </a:p>
          <a:p>
            <a:pPr marL="342900" indent="-342900"/>
            <a:r>
              <a:rPr lang="zh-CN" altLang="en-US" sz="2000"/>
              <a:t>志</a:t>
            </a:r>
          </a:p>
          <a:p>
            <a:pPr marL="342900" indent="-342900"/>
            <a:r>
              <a:rPr lang="zh-CN" altLang="en-US" sz="2000"/>
              <a:t>寄</a:t>
            </a:r>
          </a:p>
          <a:p>
            <a:pPr marL="342900" indent="-342900"/>
            <a:r>
              <a:rPr lang="zh-CN" altLang="en-US" sz="2000"/>
              <a:t>存</a:t>
            </a:r>
          </a:p>
          <a:p>
            <a:pPr marL="342900" indent="-342900"/>
            <a:r>
              <a:rPr lang="zh-CN" altLang="en-US" sz="2000"/>
              <a:t>器</a:t>
            </a:r>
            <a:endParaRPr lang="en-US" altLang="zh-CN" sz="2000"/>
          </a:p>
        </p:txBody>
      </p:sp>
      <p:sp>
        <p:nvSpPr>
          <p:cNvPr id="776226" name="Line 34"/>
          <p:cNvSpPr>
            <a:spLocks noChangeShapeType="1"/>
          </p:cNvSpPr>
          <p:nvPr/>
        </p:nvSpPr>
        <p:spPr bwMode="auto">
          <a:xfrm flipH="1">
            <a:off x="2232025" y="4419600"/>
            <a:ext cx="539750" cy="0"/>
          </a:xfrm>
          <a:prstGeom prst="line">
            <a:avLst/>
          </a:prstGeom>
          <a:noFill/>
          <a:ln w="38100">
            <a:solidFill>
              <a:srgbClr val="3333CC"/>
            </a:solidFill>
            <a:round/>
            <a:headEnd/>
            <a:tailEnd type="triangle" w="med" len="med"/>
          </a:ln>
          <a:effectLst/>
        </p:spPr>
        <p:txBody>
          <a:bodyPr/>
          <a:lstStyle/>
          <a:p>
            <a:endParaRPr lang="zh-CN" altLang="en-US"/>
          </a:p>
        </p:txBody>
      </p:sp>
      <p:grpSp>
        <p:nvGrpSpPr>
          <p:cNvPr id="776227" name="Group 35"/>
          <p:cNvGrpSpPr>
            <a:grpSpLocks/>
          </p:cNvGrpSpPr>
          <p:nvPr/>
        </p:nvGrpSpPr>
        <p:grpSpPr bwMode="auto">
          <a:xfrm>
            <a:off x="1511300" y="3519488"/>
            <a:ext cx="227013" cy="855662"/>
            <a:chOff x="895" y="1905"/>
            <a:chExt cx="143" cy="539"/>
          </a:xfrm>
        </p:grpSpPr>
        <p:sp>
          <p:nvSpPr>
            <p:cNvPr id="776228" name="Line 36"/>
            <p:cNvSpPr>
              <a:spLocks noChangeShapeType="1"/>
            </p:cNvSpPr>
            <p:nvPr/>
          </p:nvSpPr>
          <p:spPr bwMode="auto">
            <a:xfrm flipH="1">
              <a:off x="896" y="2443"/>
              <a:ext cx="142" cy="0"/>
            </a:xfrm>
            <a:prstGeom prst="line">
              <a:avLst/>
            </a:prstGeom>
            <a:noFill/>
            <a:ln w="28575">
              <a:solidFill>
                <a:srgbClr val="3333CC"/>
              </a:solidFill>
              <a:round/>
              <a:headEnd/>
              <a:tailEnd/>
            </a:ln>
            <a:effectLst/>
          </p:spPr>
          <p:txBody>
            <a:bodyPr/>
            <a:lstStyle/>
            <a:p>
              <a:endParaRPr lang="zh-CN" altLang="en-US"/>
            </a:p>
          </p:txBody>
        </p:sp>
        <p:sp>
          <p:nvSpPr>
            <p:cNvPr id="776229" name="Line 37"/>
            <p:cNvSpPr>
              <a:spLocks noChangeShapeType="1"/>
            </p:cNvSpPr>
            <p:nvPr/>
          </p:nvSpPr>
          <p:spPr bwMode="auto">
            <a:xfrm flipV="1">
              <a:off x="895" y="1905"/>
              <a:ext cx="0" cy="539"/>
            </a:xfrm>
            <a:prstGeom prst="line">
              <a:avLst/>
            </a:prstGeom>
            <a:noFill/>
            <a:ln w="38100">
              <a:solidFill>
                <a:srgbClr val="3333CC"/>
              </a:solidFill>
              <a:round/>
              <a:headEnd/>
              <a:tailEnd type="triangle" w="med" len="med"/>
            </a:ln>
            <a:effectLst/>
          </p:spPr>
          <p:txBody>
            <a:bodyPr/>
            <a:lstStyle/>
            <a:p>
              <a:endParaRPr lang="zh-CN" altLang="en-US"/>
            </a:p>
          </p:txBody>
        </p:sp>
      </p:grpSp>
      <p:sp>
        <p:nvSpPr>
          <p:cNvPr id="776230" name="Line 38"/>
          <p:cNvSpPr>
            <a:spLocks noChangeShapeType="1"/>
          </p:cNvSpPr>
          <p:nvPr/>
        </p:nvSpPr>
        <p:spPr bwMode="auto">
          <a:xfrm flipV="1">
            <a:off x="4527550" y="3563938"/>
            <a:ext cx="0" cy="539750"/>
          </a:xfrm>
          <a:prstGeom prst="line">
            <a:avLst/>
          </a:prstGeom>
          <a:noFill/>
          <a:ln w="38100">
            <a:solidFill>
              <a:srgbClr val="008000"/>
            </a:solidFill>
            <a:round/>
            <a:headEnd/>
            <a:tailEnd type="triangle" w="med" len="med"/>
          </a:ln>
          <a:effectLst/>
        </p:spPr>
        <p:txBody>
          <a:bodyPr/>
          <a:lstStyle/>
          <a:p>
            <a:endParaRPr lang="zh-CN" altLang="en-US"/>
          </a:p>
        </p:txBody>
      </p:sp>
      <p:grpSp>
        <p:nvGrpSpPr>
          <p:cNvPr id="776231" name="Group 39"/>
          <p:cNvGrpSpPr>
            <a:grpSpLocks/>
          </p:cNvGrpSpPr>
          <p:nvPr/>
        </p:nvGrpSpPr>
        <p:grpSpPr bwMode="auto">
          <a:xfrm>
            <a:off x="2501900" y="4776788"/>
            <a:ext cx="1530350" cy="1487487"/>
            <a:chOff x="1576" y="2924"/>
            <a:chExt cx="964" cy="937"/>
          </a:xfrm>
        </p:grpSpPr>
        <p:sp>
          <p:nvSpPr>
            <p:cNvPr id="776232" name="Line 40"/>
            <p:cNvSpPr>
              <a:spLocks noChangeShapeType="1"/>
            </p:cNvSpPr>
            <p:nvPr/>
          </p:nvSpPr>
          <p:spPr bwMode="auto">
            <a:xfrm>
              <a:off x="1576" y="2924"/>
              <a:ext cx="0" cy="935"/>
            </a:xfrm>
            <a:prstGeom prst="line">
              <a:avLst/>
            </a:prstGeom>
            <a:noFill/>
            <a:ln w="38100">
              <a:solidFill>
                <a:srgbClr val="3333CC"/>
              </a:solidFill>
              <a:round/>
              <a:headEnd/>
              <a:tailEnd/>
            </a:ln>
            <a:effectLst/>
          </p:spPr>
          <p:txBody>
            <a:bodyPr/>
            <a:lstStyle/>
            <a:p>
              <a:endParaRPr lang="zh-CN" altLang="en-US"/>
            </a:p>
          </p:txBody>
        </p:sp>
        <p:sp>
          <p:nvSpPr>
            <p:cNvPr id="776233" name="Line 41"/>
            <p:cNvSpPr>
              <a:spLocks noChangeShapeType="1"/>
            </p:cNvSpPr>
            <p:nvPr/>
          </p:nvSpPr>
          <p:spPr bwMode="auto">
            <a:xfrm>
              <a:off x="1576" y="3861"/>
              <a:ext cx="964" cy="0"/>
            </a:xfrm>
            <a:prstGeom prst="line">
              <a:avLst/>
            </a:prstGeom>
            <a:noFill/>
            <a:ln w="38100">
              <a:solidFill>
                <a:srgbClr val="3333CC"/>
              </a:solidFill>
              <a:round/>
              <a:headEnd/>
              <a:tailEnd type="triangle" w="med" len="med"/>
            </a:ln>
            <a:effectLst/>
          </p:spPr>
          <p:txBody>
            <a:bodyPr/>
            <a:lstStyle/>
            <a:p>
              <a:endParaRPr lang="zh-CN" altLang="en-US"/>
            </a:p>
          </p:txBody>
        </p:sp>
        <p:sp>
          <p:nvSpPr>
            <p:cNvPr id="776234" name="Line 42"/>
            <p:cNvSpPr>
              <a:spLocks noChangeShapeType="1"/>
            </p:cNvSpPr>
            <p:nvPr/>
          </p:nvSpPr>
          <p:spPr bwMode="auto">
            <a:xfrm flipH="1">
              <a:off x="1576" y="2924"/>
              <a:ext cx="171" cy="0"/>
            </a:xfrm>
            <a:prstGeom prst="line">
              <a:avLst/>
            </a:prstGeom>
            <a:noFill/>
            <a:ln w="28575">
              <a:solidFill>
                <a:srgbClr val="3333CC"/>
              </a:solidFill>
              <a:round/>
              <a:headEnd/>
              <a:tailEnd/>
            </a:ln>
            <a:effectLst/>
          </p:spPr>
          <p:txBody>
            <a:bodyPr/>
            <a:lstStyle/>
            <a:p>
              <a:endParaRPr lang="zh-CN" altLang="en-US"/>
            </a:p>
          </p:txBody>
        </p:sp>
      </p:grpSp>
      <p:grpSp>
        <p:nvGrpSpPr>
          <p:cNvPr id="776235" name="Group 43"/>
          <p:cNvGrpSpPr>
            <a:grpSpLocks/>
          </p:cNvGrpSpPr>
          <p:nvPr/>
        </p:nvGrpSpPr>
        <p:grpSpPr bwMode="auto">
          <a:xfrm>
            <a:off x="3357563" y="5543550"/>
            <a:ext cx="493712" cy="719138"/>
            <a:chOff x="2115" y="3405"/>
            <a:chExt cx="311" cy="453"/>
          </a:xfrm>
        </p:grpSpPr>
        <p:sp>
          <p:nvSpPr>
            <p:cNvPr id="776236" name="Line 44"/>
            <p:cNvSpPr>
              <a:spLocks noChangeShapeType="1"/>
            </p:cNvSpPr>
            <p:nvPr/>
          </p:nvSpPr>
          <p:spPr bwMode="auto">
            <a:xfrm flipV="1">
              <a:off x="2115" y="3405"/>
              <a:ext cx="0" cy="453"/>
            </a:xfrm>
            <a:prstGeom prst="line">
              <a:avLst/>
            </a:prstGeom>
            <a:noFill/>
            <a:ln w="38100">
              <a:solidFill>
                <a:srgbClr val="3333CC"/>
              </a:solidFill>
              <a:round/>
              <a:headEnd/>
              <a:tailEnd/>
            </a:ln>
            <a:effectLst/>
          </p:spPr>
          <p:txBody>
            <a:bodyPr/>
            <a:lstStyle/>
            <a:p>
              <a:endParaRPr lang="zh-CN" altLang="en-US"/>
            </a:p>
          </p:txBody>
        </p:sp>
        <p:sp>
          <p:nvSpPr>
            <p:cNvPr id="776237" name="Line 45"/>
            <p:cNvSpPr>
              <a:spLocks noChangeShapeType="1"/>
            </p:cNvSpPr>
            <p:nvPr/>
          </p:nvSpPr>
          <p:spPr bwMode="auto">
            <a:xfrm>
              <a:off x="2115" y="3407"/>
              <a:ext cx="311" cy="0"/>
            </a:xfrm>
            <a:prstGeom prst="line">
              <a:avLst/>
            </a:prstGeom>
            <a:noFill/>
            <a:ln w="38100">
              <a:solidFill>
                <a:srgbClr val="3333CC"/>
              </a:solidFill>
              <a:round/>
              <a:headEnd/>
              <a:tailEnd type="triangle" w="med" len="med"/>
            </a:ln>
            <a:effectLst/>
          </p:spPr>
          <p:txBody>
            <a:bodyPr/>
            <a:lstStyle/>
            <a:p>
              <a:endParaRPr lang="zh-CN" altLang="en-US"/>
            </a:p>
          </p:txBody>
        </p:sp>
      </p:grpSp>
      <p:grpSp>
        <p:nvGrpSpPr>
          <p:cNvPr id="776238" name="Group 46"/>
          <p:cNvGrpSpPr>
            <a:grpSpLocks/>
          </p:cNvGrpSpPr>
          <p:nvPr/>
        </p:nvGrpSpPr>
        <p:grpSpPr bwMode="auto">
          <a:xfrm>
            <a:off x="1150938" y="3606800"/>
            <a:ext cx="4725987" cy="2208213"/>
            <a:chOff x="725" y="2158"/>
            <a:chExt cx="2977" cy="1448"/>
          </a:xfrm>
        </p:grpSpPr>
        <p:sp>
          <p:nvSpPr>
            <p:cNvPr id="776239" name="Line 47"/>
            <p:cNvSpPr>
              <a:spLocks noChangeShapeType="1"/>
            </p:cNvSpPr>
            <p:nvPr/>
          </p:nvSpPr>
          <p:spPr bwMode="auto">
            <a:xfrm flipV="1">
              <a:off x="725" y="3606"/>
              <a:ext cx="2977" cy="0"/>
            </a:xfrm>
            <a:prstGeom prst="line">
              <a:avLst/>
            </a:prstGeom>
            <a:noFill/>
            <a:ln w="38100">
              <a:solidFill>
                <a:srgbClr val="FF3300"/>
              </a:solidFill>
              <a:prstDash val="dash"/>
              <a:round/>
              <a:headEnd/>
              <a:tailEnd/>
            </a:ln>
            <a:effectLst/>
          </p:spPr>
          <p:txBody>
            <a:bodyPr/>
            <a:lstStyle/>
            <a:p>
              <a:endParaRPr lang="zh-CN" altLang="en-US"/>
            </a:p>
          </p:txBody>
        </p:sp>
        <p:sp>
          <p:nvSpPr>
            <p:cNvPr id="776240" name="Line 48"/>
            <p:cNvSpPr>
              <a:spLocks noChangeShapeType="1"/>
            </p:cNvSpPr>
            <p:nvPr/>
          </p:nvSpPr>
          <p:spPr bwMode="auto">
            <a:xfrm>
              <a:off x="754" y="2158"/>
              <a:ext cx="0" cy="1389"/>
            </a:xfrm>
            <a:prstGeom prst="line">
              <a:avLst/>
            </a:prstGeom>
            <a:noFill/>
            <a:ln w="38100">
              <a:solidFill>
                <a:srgbClr val="FF3300"/>
              </a:solidFill>
              <a:prstDash val="dash"/>
              <a:round/>
              <a:headEnd/>
              <a:tailEnd/>
            </a:ln>
            <a:effectLst/>
          </p:spPr>
          <p:txBody>
            <a:bodyPr/>
            <a:lstStyle/>
            <a:p>
              <a:endParaRPr lang="zh-CN" altLang="en-US"/>
            </a:p>
          </p:txBody>
        </p:sp>
        <p:sp>
          <p:nvSpPr>
            <p:cNvPr id="776241" name="Line 49"/>
            <p:cNvSpPr>
              <a:spLocks noChangeShapeType="1"/>
            </p:cNvSpPr>
            <p:nvPr/>
          </p:nvSpPr>
          <p:spPr bwMode="auto">
            <a:xfrm flipV="1">
              <a:off x="1916" y="3209"/>
              <a:ext cx="0" cy="369"/>
            </a:xfrm>
            <a:prstGeom prst="line">
              <a:avLst/>
            </a:prstGeom>
            <a:noFill/>
            <a:ln w="38100">
              <a:solidFill>
                <a:srgbClr val="FF3300"/>
              </a:solidFill>
              <a:prstDash val="dash"/>
              <a:round/>
              <a:headEnd/>
              <a:tailEnd type="triangle" w="med" len="med"/>
            </a:ln>
            <a:effectLst/>
          </p:spPr>
          <p:txBody>
            <a:bodyPr/>
            <a:lstStyle/>
            <a:p>
              <a:endParaRPr lang="zh-CN" altLang="en-US"/>
            </a:p>
          </p:txBody>
        </p:sp>
      </p:grpSp>
      <p:sp>
        <p:nvSpPr>
          <p:cNvPr id="776242" name="Text Box 50"/>
          <p:cNvSpPr txBox="1">
            <a:spLocks noChangeArrowheads="1"/>
          </p:cNvSpPr>
          <p:nvPr/>
        </p:nvSpPr>
        <p:spPr bwMode="auto">
          <a:xfrm>
            <a:off x="476250" y="6219825"/>
            <a:ext cx="1304925" cy="376238"/>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spcBef>
                <a:spcPct val="50000"/>
              </a:spcBef>
            </a:pPr>
            <a:r>
              <a:rPr lang="en-US" altLang="zh-CN">
                <a:solidFill>
                  <a:srgbClr val="FF3300"/>
                </a:solidFill>
              </a:rPr>
              <a:t>    </a:t>
            </a:r>
            <a:endParaRPr lang="en-US" altLang="zh-CN">
              <a:solidFill>
                <a:schemeClr val="hlink"/>
              </a:solidFill>
            </a:endParaRPr>
          </a:p>
        </p:txBody>
      </p:sp>
      <p:sp>
        <p:nvSpPr>
          <p:cNvPr id="776243" name="Line 51"/>
          <p:cNvSpPr>
            <a:spLocks noChangeShapeType="1"/>
          </p:cNvSpPr>
          <p:nvPr/>
        </p:nvSpPr>
        <p:spPr bwMode="auto">
          <a:xfrm flipH="1">
            <a:off x="1736725" y="6443663"/>
            <a:ext cx="2297113" cy="0"/>
          </a:xfrm>
          <a:prstGeom prst="line">
            <a:avLst/>
          </a:prstGeom>
          <a:noFill/>
          <a:ln w="38100">
            <a:solidFill>
              <a:schemeClr val="hlink"/>
            </a:solidFill>
            <a:round/>
            <a:headEnd/>
            <a:tailEnd type="triangle" w="med" len="med"/>
          </a:ln>
          <a:effectLst/>
        </p:spPr>
        <p:txBody>
          <a:bodyPr/>
          <a:lstStyle/>
          <a:p>
            <a:endParaRPr lang="zh-CN" altLang="en-US"/>
          </a:p>
        </p:txBody>
      </p:sp>
      <p:sp>
        <p:nvSpPr>
          <p:cNvPr id="776244" name="Line 52"/>
          <p:cNvSpPr>
            <a:spLocks noChangeShapeType="1"/>
          </p:cNvSpPr>
          <p:nvPr/>
        </p:nvSpPr>
        <p:spPr bwMode="auto">
          <a:xfrm flipV="1">
            <a:off x="836613" y="3519488"/>
            <a:ext cx="0" cy="2700337"/>
          </a:xfrm>
          <a:prstGeom prst="line">
            <a:avLst/>
          </a:prstGeom>
          <a:noFill/>
          <a:ln w="38100">
            <a:solidFill>
              <a:schemeClr val="hlink"/>
            </a:solidFill>
            <a:round/>
            <a:headEnd/>
            <a:tailEnd type="triangle" w="med" len="med"/>
          </a:ln>
          <a:effectLst/>
        </p:spPr>
        <p:txBody>
          <a:bodyPr/>
          <a:lstStyle/>
          <a:p>
            <a:endParaRPr lang="zh-CN" altLang="en-US"/>
          </a:p>
        </p:txBody>
      </p:sp>
      <p:sp>
        <p:nvSpPr>
          <p:cNvPr id="776246" name="Text Box 54"/>
          <p:cNvSpPr txBox="1">
            <a:spLocks noChangeArrowheads="1"/>
          </p:cNvSpPr>
          <p:nvPr/>
        </p:nvSpPr>
        <p:spPr bwMode="auto">
          <a:xfrm>
            <a:off x="5472113" y="3384550"/>
            <a:ext cx="855662"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008000"/>
                </a:solidFill>
              </a:rPr>
              <a:t>地址</a:t>
            </a:r>
          </a:p>
        </p:txBody>
      </p:sp>
      <p:sp>
        <p:nvSpPr>
          <p:cNvPr id="776247" name="AutoShape 55"/>
          <p:cNvSpPr>
            <a:spLocks noChangeArrowheads="1"/>
          </p:cNvSpPr>
          <p:nvPr/>
        </p:nvSpPr>
        <p:spPr bwMode="auto">
          <a:xfrm>
            <a:off x="5338763" y="4419600"/>
            <a:ext cx="1214437" cy="450850"/>
          </a:xfrm>
          <a:prstGeom prst="leftRightArrow">
            <a:avLst>
              <a:gd name="adj1" fmla="val 50000"/>
              <a:gd name="adj2" fmla="val 53873"/>
            </a:avLst>
          </a:prstGeom>
          <a:solidFill>
            <a:schemeClr val="bg1"/>
          </a:solidFill>
          <a:ln w="28575" algn="ctr">
            <a:solidFill>
              <a:srgbClr val="FF3300"/>
            </a:solidFill>
            <a:miter lim="800000"/>
            <a:headEnd/>
            <a:tailEnd/>
          </a:ln>
          <a:effectLst/>
        </p:spPr>
        <p:txBody>
          <a:bodyPr wrap="none" anchor="ctr"/>
          <a:lstStyle/>
          <a:p>
            <a:endParaRPr lang="zh-CN" altLang="en-US"/>
          </a:p>
        </p:txBody>
      </p:sp>
      <p:sp>
        <p:nvSpPr>
          <p:cNvPr id="776248" name="Text Box 56"/>
          <p:cNvSpPr txBox="1">
            <a:spLocks noChangeArrowheads="1"/>
          </p:cNvSpPr>
          <p:nvPr/>
        </p:nvSpPr>
        <p:spPr bwMode="auto">
          <a:xfrm>
            <a:off x="5608638" y="5813425"/>
            <a:ext cx="765175"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3333CC"/>
                </a:solidFill>
              </a:rPr>
              <a:t>数据</a:t>
            </a:r>
          </a:p>
        </p:txBody>
      </p:sp>
      <p:sp>
        <p:nvSpPr>
          <p:cNvPr id="776249" name="AutoShape 57"/>
          <p:cNvSpPr>
            <a:spLocks noChangeArrowheads="1"/>
          </p:cNvSpPr>
          <p:nvPr/>
        </p:nvSpPr>
        <p:spPr bwMode="auto">
          <a:xfrm>
            <a:off x="5294313" y="6083300"/>
            <a:ext cx="1260475" cy="450850"/>
          </a:xfrm>
          <a:prstGeom prst="leftRightArrow">
            <a:avLst>
              <a:gd name="adj1" fmla="val 50000"/>
              <a:gd name="adj2" fmla="val 55915"/>
            </a:avLst>
          </a:prstGeom>
          <a:solidFill>
            <a:schemeClr val="bg1"/>
          </a:solidFill>
          <a:ln w="28575" algn="ctr">
            <a:solidFill>
              <a:srgbClr val="3333CC"/>
            </a:solidFill>
            <a:miter lim="800000"/>
            <a:headEnd/>
            <a:tailEnd/>
          </a:ln>
          <a:effectLst/>
        </p:spPr>
        <p:txBody>
          <a:bodyPr wrap="none" anchor="ctr"/>
          <a:lstStyle/>
          <a:p>
            <a:endParaRPr lang="zh-CN" altLang="en-US"/>
          </a:p>
        </p:txBody>
      </p:sp>
      <p:sp>
        <p:nvSpPr>
          <p:cNvPr id="776250" name="Text Box 58"/>
          <p:cNvSpPr txBox="1">
            <a:spLocks noChangeArrowheads="1"/>
          </p:cNvSpPr>
          <p:nvPr/>
        </p:nvSpPr>
        <p:spPr bwMode="auto">
          <a:xfrm>
            <a:off x="5564188" y="4111625"/>
            <a:ext cx="855662"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FF3300"/>
                </a:solidFill>
              </a:rPr>
              <a:t>控制</a:t>
            </a:r>
          </a:p>
        </p:txBody>
      </p:sp>
      <p:sp>
        <p:nvSpPr>
          <p:cNvPr id="776251" name="AutoShape 59"/>
          <p:cNvSpPr>
            <a:spLocks noChangeArrowheads="1"/>
          </p:cNvSpPr>
          <p:nvPr/>
        </p:nvSpPr>
        <p:spPr bwMode="auto">
          <a:xfrm>
            <a:off x="5292725" y="2970213"/>
            <a:ext cx="1260475" cy="541337"/>
          </a:xfrm>
          <a:prstGeom prst="rightArrow">
            <a:avLst>
              <a:gd name="adj1" fmla="val 50000"/>
              <a:gd name="adj2" fmla="val 58211"/>
            </a:avLst>
          </a:prstGeom>
          <a:solidFill>
            <a:schemeClr val="bg1"/>
          </a:solidFill>
          <a:ln w="28575" algn="ctr">
            <a:solidFill>
              <a:srgbClr val="008000"/>
            </a:solidFill>
            <a:miter lim="800000"/>
            <a:headEnd/>
            <a:tailEnd/>
          </a:ln>
          <a:effectLst/>
        </p:spPr>
        <p:txBody>
          <a:bodyPr wrap="none" anchor="ctr"/>
          <a:lstStyle/>
          <a:p>
            <a:endParaRPr lang="zh-CN" altLang="en-US"/>
          </a:p>
        </p:txBody>
      </p:sp>
      <p:sp>
        <p:nvSpPr>
          <p:cNvPr id="776252" name="Line 60"/>
          <p:cNvSpPr>
            <a:spLocks noChangeShapeType="1"/>
          </p:cNvSpPr>
          <p:nvPr/>
        </p:nvSpPr>
        <p:spPr bwMode="auto">
          <a:xfrm flipV="1">
            <a:off x="5924550" y="4778375"/>
            <a:ext cx="0" cy="990600"/>
          </a:xfrm>
          <a:prstGeom prst="line">
            <a:avLst/>
          </a:prstGeom>
          <a:noFill/>
          <a:ln w="38100">
            <a:solidFill>
              <a:srgbClr val="FF3300"/>
            </a:solidFill>
            <a:prstDash val="dash"/>
            <a:round/>
            <a:headEnd/>
            <a:tailEnd type="triangle" w="med" len="med"/>
          </a:ln>
          <a:effectLst/>
        </p:spPr>
        <p:txBody>
          <a:bodyPr/>
          <a:lstStyle/>
          <a:p>
            <a:endParaRPr lang="zh-CN" altLang="en-US"/>
          </a:p>
        </p:txBody>
      </p:sp>
      <p:grpSp>
        <p:nvGrpSpPr>
          <p:cNvPr id="776253" name="Group 61"/>
          <p:cNvGrpSpPr>
            <a:grpSpLocks/>
          </p:cNvGrpSpPr>
          <p:nvPr/>
        </p:nvGrpSpPr>
        <p:grpSpPr bwMode="auto">
          <a:xfrm>
            <a:off x="3490913" y="3603625"/>
            <a:ext cx="1755775" cy="2127250"/>
            <a:chOff x="2199" y="2185"/>
            <a:chExt cx="1106" cy="1340"/>
          </a:xfrm>
        </p:grpSpPr>
        <p:sp>
          <p:nvSpPr>
            <p:cNvPr id="776254" name="Text Box 62"/>
            <p:cNvSpPr txBox="1">
              <a:spLocks noChangeArrowheads="1"/>
            </p:cNvSpPr>
            <p:nvPr/>
          </p:nvSpPr>
          <p:spPr bwMode="auto">
            <a:xfrm>
              <a:off x="2199" y="2185"/>
              <a:ext cx="737" cy="288"/>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400">
                  <a:solidFill>
                    <a:schemeClr val="accent2"/>
                  </a:solidFill>
                </a:rPr>
                <a:t>GPRs</a:t>
              </a:r>
            </a:p>
          </p:txBody>
        </p:sp>
        <p:grpSp>
          <p:nvGrpSpPr>
            <p:cNvPr id="776255" name="Group 63"/>
            <p:cNvGrpSpPr>
              <a:grpSpLocks/>
            </p:cNvGrpSpPr>
            <p:nvPr/>
          </p:nvGrpSpPr>
          <p:grpSpPr bwMode="auto">
            <a:xfrm>
              <a:off x="2452" y="2500"/>
              <a:ext cx="853" cy="1025"/>
              <a:chOff x="2398" y="2273"/>
              <a:chExt cx="853" cy="1025"/>
            </a:xfrm>
          </p:grpSpPr>
          <p:grpSp>
            <p:nvGrpSpPr>
              <p:cNvPr id="776256" name="Group 64"/>
              <p:cNvGrpSpPr>
                <a:grpSpLocks/>
              </p:cNvGrpSpPr>
              <p:nvPr/>
            </p:nvGrpSpPr>
            <p:grpSpPr bwMode="auto">
              <a:xfrm>
                <a:off x="2398" y="2273"/>
                <a:ext cx="652" cy="992"/>
                <a:chOff x="2228" y="1678"/>
                <a:chExt cx="737" cy="992"/>
              </a:xfrm>
            </p:grpSpPr>
            <p:sp>
              <p:nvSpPr>
                <p:cNvPr id="776257" name="Rectangle 65"/>
                <p:cNvSpPr>
                  <a:spLocks noChangeArrowheads="1"/>
                </p:cNvSpPr>
                <p:nvPr/>
              </p:nvSpPr>
              <p:spPr bwMode="auto">
                <a:xfrm>
                  <a:off x="2228" y="1678"/>
                  <a:ext cx="737" cy="992"/>
                </a:xfrm>
                <a:prstGeom prst="rect">
                  <a:avLst/>
                </a:prstGeom>
                <a:solidFill>
                  <a:schemeClr val="bg1"/>
                </a:solidFill>
                <a:ln w="28575" algn="ctr">
                  <a:solidFill>
                    <a:schemeClr val="tx1"/>
                  </a:solidFill>
                  <a:miter lim="800000"/>
                  <a:headEnd/>
                  <a:tailEnd/>
                </a:ln>
                <a:effectLst/>
              </p:spPr>
              <p:txBody>
                <a:bodyPr wrap="none" anchor="ctr"/>
                <a:lstStyle/>
                <a:p>
                  <a:endParaRPr lang="zh-CN" altLang="en-US"/>
                </a:p>
              </p:txBody>
            </p:sp>
            <p:sp>
              <p:nvSpPr>
                <p:cNvPr id="776258" name="Line 66"/>
                <p:cNvSpPr>
                  <a:spLocks noChangeShapeType="1"/>
                </p:cNvSpPr>
                <p:nvPr/>
              </p:nvSpPr>
              <p:spPr bwMode="auto">
                <a:xfrm>
                  <a:off x="2228" y="1933"/>
                  <a:ext cx="736" cy="0"/>
                </a:xfrm>
                <a:prstGeom prst="line">
                  <a:avLst/>
                </a:prstGeom>
                <a:noFill/>
                <a:ln w="9525">
                  <a:solidFill>
                    <a:schemeClr val="tx1"/>
                  </a:solidFill>
                  <a:round/>
                  <a:headEnd/>
                  <a:tailEnd/>
                </a:ln>
                <a:effectLst/>
              </p:spPr>
              <p:txBody>
                <a:bodyPr/>
                <a:lstStyle/>
                <a:p>
                  <a:endParaRPr lang="zh-CN" altLang="en-US"/>
                </a:p>
              </p:txBody>
            </p:sp>
            <p:sp>
              <p:nvSpPr>
                <p:cNvPr id="776259" name="Line 67"/>
                <p:cNvSpPr>
                  <a:spLocks noChangeShapeType="1"/>
                </p:cNvSpPr>
                <p:nvPr/>
              </p:nvSpPr>
              <p:spPr bwMode="auto">
                <a:xfrm>
                  <a:off x="2228" y="2188"/>
                  <a:ext cx="736" cy="0"/>
                </a:xfrm>
                <a:prstGeom prst="line">
                  <a:avLst/>
                </a:prstGeom>
                <a:noFill/>
                <a:ln w="9525">
                  <a:solidFill>
                    <a:schemeClr val="tx1"/>
                  </a:solidFill>
                  <a:round/>
                  <a:headEnd/>
                  <a:tailEnd/>
                </a:ln>
                <a:effectLst/>
              </p:spPr>
              <p:txBody>
                <a:bodyPr/>
                <a:lstStyle/>
                <a:p>
                  <a:endParaRPr lang="zh-CN" altLang="en-US"/>
                </a:p>
              </p:txBody>
            </p:sp>
            <p:sp>
              <p:nvSpPr>
                <p:cNvPr id="776260" name="Line 68"/>
                <p:cNvSpPr>
                  <a:spLocks noChangeShapeType="1"/>
                </p:cNvSpPr>
                <p:nvPr/>
              </p:nvSpPr>
              <p:spPr bwMode="auto">
                <a:xfrm>
                  <a:off x="2228" y="2415"/>
                  <a:ext cx="736" cy="0"/>
                </a:xfrm>
                <a:prstGeom prst="line">
                  <a:avLst/>
                </a:prstGeom>
                <a:noFill/>
                <a:ln w="9525">
                  <a:solidFill>
                    <a:schemeClr val="tx1"/>
                  </a:solidFill>
                  <a:round/>
                  <a:headEnd/>
                  <a:tailEnd/>
                </a:ln>
                <a:effectLst/>
              </p:spPr>
              <p:txBody>
                <a:bodyPr/>
                <a:lstStyle/>
                <a:p>
                  <a:endParaRPr lang="zh-CN" altLang="en-US"/>
                </a:p>
              </p:txBody>
            </p:sp>
          </p:grpSp>
          <p:sp>
            <p:nvSpPr>
              <p:cNvPr id="776261" name="Text Box 69"/>
              <p:cNvSpPr txBox="1">
                <a:spLocks noChangeArrowheads="1"/>
              </p:cNvSpPr>
              <p:nvPr/>
            </p:nvSpPr>
            <p:spPr bwMode="auto">
              <a:xfrm>
                <a:off x="3051" y="2282"/>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t>0</a:t>
                </a:r>
              </a:p>
            </p:txBody>
          </p:sp>
          <p:sp>
            <p:nvSpPr>
              <p:cNvPr id="776262" name="Text Box 70"/>
              <p:cNvSpPr txBox="1">
                <a:spLocks noChangeArrowheads="1"/>
              </p:cNvSpPr>
              <p:nvPr/>
            </p:nvSpPr>
            <p:spPr bwMode="auto">
              <a:xfrm>
                <a:off x="3052" y="2525"/>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t>1</a:t>
                </a:r>
              </a:p>
            </p:txBody>
          </p:sp>
          <p:sp>
            <p:nvSpPr>
              <p:cNvPr id="776263" name="Text Box 71"/>
              <p:cNvSpPr txBox="1">
                <a:spLocks noChangeArrowheads="1"/>
              </p:cNvSpPr>
              <p:nvPr/>
            </p:nvSpPr>
            <p:spPr bwMode="auto">
              <a:xfrm>
                <a:off x="3052" y="2784"/>
                <a:ext cx="199" cy="231"/>
              </a:xfrm>
              <a:prstGeom prst="rect">
                <a:avLst/>
              </a:prstGeom>
              <a:noFill/>
              <a:ln w="9525" algn="ctr">
                <a:noFill/>
                <a:miter lim="800000"/>
                <a:headEnd/>
                <a:tailEnd/>
              </a:ln>
              <a:effectLst/>
            </p:spPr>
            <p:txBody>
              <a:bodyPr>
                <a:spAutoFit/>
              </a:bodyPr>
              <a:lstStyle/>
              <a:p>
                <a:pPr marL="342900" indent="-342900">
                  <a:spcBef>
                    <a:spcPct val="50000"/>
                  </a:spcBef>
                </a:pPr>
                <a:endParaRPr lang="en-US" altLang="zh-CN"/>
              </a:p>
            </p:txBody>
          </p:sp>
          <p:sp>
            <p:nvSpPr>
              <p:cNvPr id="776264" name="Text Box 72"/>
              <p:cNvSpPr txBox="1">
                <a:spLocks noChangeArrowheads="1"/>
              </p:cNvSpPr>
              <p:nvPr/>
            </p:nvSpPr>
            <p:spPr bwMode="auto">
              <a:xfrm>
                <a:off x="3051" y="3067"/>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t>7</a:t>
                </a:r>
              </a:p>
            </p:txBody>
          </p:sp>
        </p:grpSp>
        <p:sp>
          <p:nvSpPr>
            <p:cNvPr id="776265" name="Rectangle 73"/>
            <p:cNvSpPr>
              <a:spLocks noChangeArrowheads="1"/>
            </p:cNvSpPr>
            <p:nvPr/>
          </p:nvSpPr>
          <p:spPr bwMode="auto">
            <a:xfrm>
              <a:off x="2455" y="2500"/>
              <a:ext cx="652" cy="992"/>
            </a:xfrm>
            <a:prstGeom prst="rect">
              <a:avLst/>
            </a:prstGeom>
            <a:solidFill>
              <a:srgbClr val="008000">
                <a:alpha val="17000"/>
              </a:srgbClr>
            </a:solidFill>
            <a:ln w="9525" algn="ctr">
              <a:noFill/>
              <a:miter lim="800000"/>
              <a:headEnd/>
              <a:tailEnd/>
            </a:ln>
            <a:effectLst/>
          </p:spPr>
          <p:txBody>
            <a:bodyPr wrap="none" anchor="ctr"/>
            <a:lstStyle/>
            <a:p>
              <a:endParaRPr lang="zh-CN" altLang="en-US"/>
            </a:p>
          </p:txBody>
        </p:sp>
      </p:grpSp>
      <p:sp>
        <p:nvSpPr>
          <p:cNvPr id="776270" name="Rectangle 78"/>
          <p:cNvSpPr>
            <a:spLocks noChangeArrowheads="1"/>
          </p:cNvSpPr>
          <p:nvPr/>
        </p:nvSpPr>
        <p:spPr bwMode="auto">
          <a:xfrm>
            <a:off x="6551613" y="819150"/>
            <a:ext cx="1133475" cy="5715000"/>
          </a:xfrm>
          <a:prstGeom prst="rect">
            <a:avLst/>
          </a:prstGeom>
          <a:solidFill>
            <a:schemeClr val="bg1"/>
          </a:solidFill>
          <a:ln w="28575" algn="ctr">
            <a:solidFill>
              <a:schemeClr val="tx1"/>
            </a:solidFill>
            <a:miter lim="800000"/>
            <a:headEnd/>
            <a:tailEnd/>
          </a:ln>
          <a:effectLst/>
        </p:spPr>
        <p:txBody>
          <a:bodyPr wrap="none" anchor="ctr"/>
          <a:lstStyle/>
          <a:p>
            <a:endParaRPr lang="zh-CN" altLang="en-US"/>
          </a:p>
        </p:txBody>
      </p:sp>
      <p:sp>
        <p:nvSpPr>
          <p:cNvPr id="776271" name="Line 79"/>
          <p:cNvSpPr>
            <a:spLocks noChangeShapeType="1"/>
          </p:cNvSpPr>
          <p:nvPr/>
        </p:nvSpPr>
        <p:spPr bwMode="auto">
          <a:xfrm>
            <a:off x="6551613" y="2528888"/>
            <a:ext cx="1131887" cy="0"/>
          </a:xfrm>
          <a:prstGeom prst="line">
            <a:avLst/>
          </a:prstGeom>
          <a:noFill/>
          <a:ln w="9525">
            <a:solidFill>
              <a:schemeClr val="tx1"/>
            </a:solidFill>
            <a:round/>
            <a:headEnd/>
            <a:tailEnd/>
          </a:ln>
          <a:effectLst/>
        </p:spPr>
        <p:txBody>
          <a:bodyPr/>
          <a:lstStyle/>
          <a:p>
            <a:endParaRPr lang="zh-CN" altLang="en-US"/>
          </a:p>
        </p:txBody>
      </p:sp>
      <p:sp>
        <p:nvSpPr>
          <p:cNvPr id="776272" name="Line 80"/>
          <p:cNvSpPr>
            <a:spLocks noChangeShapeType="1"/>
          </p:cNvSpPr>
          <p:nvPr/>
        </p:nvSpPr>
        <p:spPr bwMode="auto">
          <a:xfrm>
            <a:off x="6551613" y="2843213"/>
            <a:ext cx="1131887" cy="0"/>
          </a:xfrm>
          <a:prstGeom prst="line">
            <a:avLst/>
          </a:prstGeom>
          <a:noFill/>
          <a:ln w="9525">
            <a:solidFill>
              <a:schemeClr val="tx1"/>
            </a:solidFill>
            <a:round/>
            <a:headEnd/>
            <a:tailEnd/>
          </a:ln>
          <a:effectLst/>
        </p:spPr>
        <p:txBody>
          <a:bodyPr/>
          <a:lstStyle/>
          <a:p>
            <a:endParaRPr lang="zh-CN" altLang="en-US"/>
          </a:p>
        </p:txBody>
      </p:sp>
      <p:sp>
        <p:nvSpPr>
          <p:cNvPr id="776273" name="Line 81"/>
          <p:cNvSpPr>
            <a:spLocks noChangeShapeType="1"/>
          </p:cNvSpPr>
          <p:nvPr/>
        </p:nvSpPr>
        <p:spPr bwMode="auto">
          <a:xfrm>
            <a:off x="6551613" y="4733925"/>
            <a:ext cx="1131887" cy="0"/>
          </a:xfrm>
          <a:prstGeom prst="line">
            <a:avLst/>
          </a:prstGeom>
          <a:noFill/>
          <a:ln w="9525">
            <a:solidFill>
              <a:schemeClr val="tx1"/>
            </a:solidFill>
            <a:round/>
            <a:headEnd/>
            <a:tailEnd/>
          </a:ln>
          <a:effectLst/>
        </p:spPr>
        <p:txBody>
          <a:bodyPr/>
          <a:lstStyle/>
          <a:p>
            <a:endParaRPr lang="zh-CN" altLang="en-US"/>
          </a:p>
        </p:txBody>
      </p:sp>
      <p:sp>
        <p:nvSpPr>
          <p:cNvPr id="776274" name="Line 82"/>
          <p:cNvSpPr>
            <a:spLocks noChangeShapeType="1"/>
          </p:cNvSpPr>
          <p:nvPr/>
        </p:nvSpPr>
        <p:spPr bwMode="auto">
          <a:xfrm>
            <a:off x="6551613" y="5094288"/>
            <a:ext cx="1131887" cy="0"/>
          </a:xfrm>
          <a:prstGeom prst="line">
            <a:avLst/>
          </a:prstGeom>
          <a:noFill/>
          <a:ln w="9525">
            <a:solidFill>
              <a:schemeClr val="tx1"/>
            </a:solidFill>
            <a:round/>
            <a:headEnd/>
            <a:tailEnd/>
          </a:ln>
          <a:effectLst/>
        </p:spPr>
        <p:txBody>
          <a:bodyPr/>
          <a:lstStyle/>
          <a:p>
            <a:endParaRPr lang="zh-CN" altLang="en-US"/>
          </a:p>
        </p:txBody>
      </p:sp>
      <p:sp>
        <p:nvSpPr>
          <p:cNvPr id="776275" name="Line 83"/>
          <p:cNvSpPr>
            <a:spLocks noChangeShapeType="1"/>
          </p:cNvSpPr>
          <p:nvPr/>
        </p:nvSpPr>
        <p:spPr bwMode="auto">
          <a:xfrm>
            <a:off x="6551613" y="5454650"/>
            <a:ext cx="1131887" cy="0"/>
          </a:xfrm>
          <a:prstGeom prst="line">
            <a:avLst/>
          </a:prstGeom>
          <a:noFill/>
          <a:ln w="9525">
            <a:solidFill>
              <a:schemeClr val="tx1"/>
            </a:solidFill>
            <a:round/>
            <a:headEnd/>
            <a:tailEnd/>
          </a:ln>
          <a:effectLst/>
        </p:spPr>
        <p:txBody>
          <a:bodyPr/>
          <a:lstStyle/>
          <a:p>
            <a:endParaRPr lang="zh-CN" altLang="en-US"/>
          </a:p>
        </p:txBody>
      </p:sp>
      <p:sp>
        <p:nvSpPr>
          <p:cNvPr id="776276" name="Line 84"/>
          <p:cNvSpPr>
            <a:spLocks noChangeShapeType="1"/>
          </p:cNvSpPr>
          <p:nvPr/>
        </p:nvSpPr>
        <p:spPr bwMode="auto">
          <a:xfrm>
            <a:off x="6551613" y="5762625"/>
            <a:ext cx="1131887" cy="0"/>
          </a:xfrm>
          <a:prstGeom prst="line">
            <a:avLst/>
          </a:prstGeom>
          <a:noFill/>
          <a:ln w="9525">
            <a:solidFill>
              <a:schemeClr val="tx1"/>
            </a:solidFill>
            <a:round/>
            <a:headEnd/>
            <a:tailEnd/>
          </a:ln>
          <a:effectLst/>
        </p:spPr>
        <p:txBody>
          <a:bodyPr/>
          <a:lstStyle/>
          <a:p>
            <a:endParaRPr lang="zh-CN" altLang="en-US"/>
          </a:p>
        </p:txBody>
      </p:sp>
      <p:sp>
        <p:nvSpPr>
          <p:cNvPr id="776277" name="Line 85"/>
          <p:cNvSpPr>
            <a:spLocks noChangeShapeType="1"/>
          </p:cNvSpPr>
          <p:nvPr/>
        </p:nvSpPr>
        <p:spPr bwMode="auto">
          <a:xfrm>
            <a:off x="6551613" y="6219825"/>
            <a:ext cx="1131887" cy="0"/>
          </a:xfrm>
          <a:prstGeom prst="line">
            <a:avLst/>
          </a:prstGeom>
          <a:noFill/>
          <a:ln w="9525">
            <a:solidFill>
              <a:schemeClr val="tx1"/>
            </a:solidFill>
            <a:round/>
            <a:headEnd/>
            <a:tailEnd/>
          </a:ln>
          <a:effectLst/>
        </p:spPr>
        <p:txBody>
          <a:bodyPr/>
          <a:lstStyle/>
          <a:p>
            <a:endParaRPr lang="zh-CN" altLang="en-US"/>
          </a:p>
        </p:txBody>
      </p:sp>
      <p:sp>
        <p:nvSpPr>
          <p:cNvPr id="776278" name="Text Box 86"/>
          <p:cNvSpPr txBox="1">
            <a:spLocks noChangeArrowheads="1"/>
          </p:cNvSpPr>
          <p:nvPr/>
        </p:nvSpPr>
        <p:spPr bwMode="auto">
          <a:xfrm>
            <a:off x="7677150" y="1179513"/>
            <a:ext cx="1216025"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bfff0020</a:t>
            </a:r>
          </a:p>
        </p:txBody>
      </p:sp>
      <p:sp>
        <p:nvSpPr>
          <p:cNvPr id="776281" name="Text Box 89"/>
          <p:cNvSpPr txBox="1">
            <a:spLocks noChangeArrowheads="1"/>
          </p:cNvSpPr>
          <p:nvPr/>
        </p:nvSpPr>
        <p:spPr bwMode="auto">
          <a:xfrm>
            <a:off x="7640638" y="4727575"/>
            <a:ext cx="1252537"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80483d6</a:t>
            </a:r>
          </a:p>
        </p:txBody>
      </p:sp>
      <p:sp>
        <p:nvSpPr>
          <p:cNvPr id="776282" name="Text Box 90"/>
          <p:cNvSpPr txBox="1">
            <a:spLocks noChangeArrowheads="1"/>
          </p:cNvSpPr>
          <p:nvPr/>
        </p:nvSpPr>
        <p:spPr bwMode="auto">
          <a:xfrm>
            <a:off x="7632700" y="5087938"/>
            <a:ext cx="1260475"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80483d5</a:t>
            </a:r>
          </a:p>
        </p:txBody>
      </p:sp>
      <p:sp>
        <p:nvSpPr>
          <p:cNvPr id="776283" name="Text Box 91"/>
          <p:cNvSpPr txBox="1">
            <a:spLocks noChangeArrowheads="1"/>
          </p:cNvSpPr>
          <p:nvPr/>
        </p:nvSpPr>
        <p:spPr bwMode="auto">
          <a:xfrm>
            <a:off x="7642225" y="5454650"/>
            <a:ext cx="1295400"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80483d4</a:t>
            </a:r>
          </a:p>
        </p:txBody>
      </p:sp>
      <p:sp>
        <p:nvSpPr>
          <p:cNvPr id="776285" name="Text Box 93"/>
          <p:cNvSpPr txBox="1">
            <a:spLocks noChangeArrowheads="1"/>
          </p:cNvSpPr>
          <p:nvPr/>
        </p:nvSpPr>
        <p:spPr bwMode="auto">
          <a:xfrm>
            <a:off x="7640638" y="6211888"/>
            <a:ext cx="396875"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0</a:t>
            </a:r>
          </a:p>
        </p:txBody>
      </p:sp>
      <p:sp>
        <p:nvSpPr>
          <p:cNvPr id="776287" name="Text Box 95"/>
          <p:cNvSpPr txBox="1">
            <a:spLocks noChangeArrowheads="1"/>
          </p:cNvSpPr>
          <p:nvPr/>
        </p:nvSpPr>
        <p:spPr bwMode="auto">
          <a:xfrm>
            <a:off x="0" y="773113"/>
            <a:ext cx="8893175" cy="396875"/>
          </a:xfrm>
          <a:prstGeom prst="rect">
            <a:avLst/>
          </a:prstGeom>
          <a:noFill/>
          <a:ln w="9525" algn="ctr">
            <a:noFill/>
            <a:miter lim="800000"/>
            <a:headEnd/>
            <a:tailEnd/>
          </a:ln>
          <a:effectLst/>
        </p:spPr>
        <p:txBody>
          <a:bodyPr>
            <a:spAutoFit/>
          </a:bodyPr>
          <a:lstStyle/>
          <a:p>
            <a:pPr marL="342900" indent="-342900">
              <a:spcBef>
                <a:spcPct val="20000"/>
              </a:spcBef>
            </a:pPr>
            <a:r>
              <a:rPr lang="zh-CN" altLang="en-US" sz="2000">
                <a:solidFill>
                  <a:srgbClr val="3333CC"/>
                </a:solidFill>
              </a:rPr>
              <a:t>     </a:t>
            </a:r>
            <a:endParaRPr lang="zh-CN" altLang="en-US" sz="2000">
              <a:solidFill>
                <a:srgbClr val="3333CC"/>
              </a:solidFill>
              <a:latin typeface="Arial" pitchFamily="34" charset="0"/>
            </a:endParaRPr>
          </a:p>
        </p:txBody>
      </p:sp>
      <p:sp>
        <p:nvSpPr>
          <p:cNvPr id="776289" name="Rectangle 97"/>
          <p:cNvSpPr>
            <a:spLocks noChangeArrowheads="1"/>
          </p:cNvSpPr>
          <p:nvPr/>
        </p:nvSpPr>
        <p:spPr bwMode="auto">
          <a:xfrm>
            <a:off x="134938" y="684213"/>
            <a:ext cx="6192837" cy="1054100"/>
          </a:xfrm>
          <a:prstGeom prst="rect">
            <a:avLst/>
          </a:prstGeom>
          <a:noFill/>
          <a:ln w="9525">
            <a:noFill/>
            <a:miter lim="800000"/>
            <a:headEnd/>
            <a:tailEnd/>
          </a:ln>
          <a:effectLst/>
        </p:spPr>
        <p:txBody>
          <a:bodyPr anchor="ctr">
            <a:spAutoFit/>
          </a:bodyPr>
          <a:lstStyle/>
          <a:p>
            <a:pPr indent="288925" eaLnBrk="1" hangingPunct="1">
              <a:lnSpc>
                <a:spcPct val="105000"/>
              </a:lnSpc>
            </a:pPr>
            <a:r>
              <a:rPr lang="en-US" altLang="zh-CN" sz="2000">
                <a:solidFill>
                  <a:srgbClr val="FF3300"/>
                </a:solidFill>
              </a:rPr>
              <a:t>080483d4</a:t>
            </a:r>
            <a:r>
              <a:rPr lang="zh-CN" altLang="en-US" sz="2000"/>
              <a:t> </a:t>
            </a:r>
            <a:r>
              <a:rPr lang="en-US" altLang="zh-CN" sz="2000"/>
              <a:t>&lt;add&gt;: </a:t>
            </a:r>
          </a:p>
          <a:p>
            <a:pPr indent="288925" eaLnBrk="1" hangingPunct="1">
              <a:lnSpc>
                <a:spcPct val="105000"/>
              </a:lnSpc>
            </a:pPr>
            <a:r>
              <a:rPr lang="en-US" altLang="zh-CN" sz="2000"/>
              <a:t>  80483d4:    55	   push   %ebp</a:t>
            </a:r>
          </a:p>
          <a:p>
            <a:pPr indent="288925" eaLnBrk="1" hangingPunct="1">
              <a:lnSpc>
                <a:spcPct val="105000"/>
              </a:lnSpc>
            </a:pPr>
            <a:r>
              <a:rPr lang="en-US" altLang="zh-CN" sz="2000"/>
              <a:t>  80483d5:    89 e5	   mov   %esp, %ebp</a:t>
            </a:r>
          </a:p>
        </p:txBody>
      </p:sp>
      <p:sp>
        <p:nvSpPr>
          <p:cNvPr id="776290" name="Line 98"/>
          <p:cNvSpPr>
            <a:spLocks noChangeShapeType="1"/>
          </p:cNvSpPr>
          <p:nvPr/>
        </p:nvSpPr>
        <p:spPr bwMode="auto">
          <a:xfrm>
            <a:off x="7137400" y="4329113"/>
            <a:ext cx="0" cy="315912"/>
          </a:xfrm>
          <a:prstGeom prst="line">
            <a:avLst/>
          </a:prstGeom>
          <a:noFill/>
          <a:ln w="57150">
            <a:solidFill>
              <a:schemeClr val="tx1"/>
            </a:solidFill>
            <a:prstDash val="sysDot"/>
            <a:round/>
            <a:headEnd/>
            <a:tailEnd/>
          </a:ln>
          <a:effectLst/>
        </p:spPr>
        <p:txBody>
          <a:bodyPr/>
          <a:lstStyle/>
          <a:p>
            <a:endParaRPr lang="zh-CN" altLang="en-US"/>
          </a:p>
        </p:txBody>
      </p:sp>
      <p:sp>
        <p:nvSpPr>
          <p:cNvPr id="776291" name="Line 99"/>
          <p:cNvSpPr>
            <a:spLocks noChangeShapeType="1"/>
          </p:cNvSpPr>
          <p:nvPr/>
        </p:nvSpPr>
        <p:spPr bwMode="auto">
          <a:xfrm>
            <a:off x="7137400" y="5859463"/>
            <a:ext cx="0" cy="315912"/>
          </a:xfrm>
          <a:prstGeom prst="line">
            <a:avLst/>
          </a:prstGeom>
          <a:noFill/>
          <a:ln w="57150">
            <a:solidFill>
              <a:schemeClr val="tx1"/>
            </a:solidFill>
            <a:prstDash val="sysDot"/>
            <a:round/>
            <a:headEnd/>
            <a:tailEnd/>
          </a:ln>
          <a:effectLst/>
        </p:spPr>
        <p:txBody>
          <a:bodyPr/>
          <a:lstStyle/>
          <a:p>
            <a:endParaRPr lang="zh-CN" altLang="en-US"/>
          </a:p>
        </p:txBody>
      </p:sp>
      <p:sp>
        <p:nvSpPr>
          <p:cNvPr id="776292" name="Text Box 100"/>
          <p:cNvSpPr txBox="1">
            <a:spLocks noChangeArrowheads="1"/>
          </p:cNvSpPr>
          <p:nvPr/>
        </p:nvSpPr>
        <p:spPr bwMode="auto">
          <a:xfrm>
            <a:off x="6919913" y="5448300"/>
            <a:ext cx="531812"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chemeClr val="hlink"/>
                </a:solidFill>
              </a:rPr>
              <a:t>55</a:t>
            </a:r>
          </a:p>
        </p:txBody>
      </p:sp>
      <p:sp>
        <p:nvSpPr>
          <p:cNvPr id="776293" name="Text Box 101"/>
          <p:cNvSpPr txBox="1">
            <a:spLocks noChangeArrowheads="1"/>
          </p:cNvSpPr>
          <p:nvPr/>
        </p:nvSpPr>
        <p:spPr bwMode="auto">
          <a:xfrm>
            <a:off x="6911975" y="5087938"/>
            <a:ext cx="531813"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chemeClr val="hlink"/>
                </a:solidFill>
              </a:rPr>
              <a:t>89</a:t>
            </a:r>
          </a:p>
        </p:txBody>
      </p:sp>
      <p:sp>
        <p:nvSpPr>
          <p:cNvPr id="776294" name="Text Box 102"/>
          <p:cNvSpPr txBox="1">
            <a:spLocks noChangeArrowheads="1"/>
          </p:cNvSpPr>
          <p:nvPr/>
        </p:nvSpPr>
        <p:spPr bwMode="auto">
          <a:xfrm>
            <a:off x="6911975" y="4733925"/>
            <a:ext cx="531813"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chemeClr val="hlink"/>
                </a:solidFill>
              </a:rPr>
              <a:t>e5</a:t>
            </a:r>
          </a:p>
        </p:txBody>
      </p:sp>
      <p:sp>
        <p:nvSpPr>
          <p:cNvPr id="776295" name="Line 103"/>
          <p:cNvSpPr>
            <a:spLocks noChangeShapeType="1"/>
          </p:cNvSpPr>
          <p:nvPr/>
        </p:nvSpPr>
        <p:spPr bwMode="auto">
          <a:xfrm>
            <a:off x="4392613" y="4959350"/>
            <a:ext cx="0" cy="315913"/>
          </a:xfrm>
          <a:prstGeom prst="line">
            <a:avLst/>
          </a:prstGeom>
          <a:noFill/>
          <a:ln w="57150">
            <a:solidFill>
              <a:schemeClr val="tx1"/>
            </a:solidFill>
            <a:prstDash val="sysDot"/>
            <a:round/>
            <a:headEnd/>
            <a:tailEnd/>
          </a:ln>
          <a:effectLst/>
        </p:spPr>
        <p:txBody>
          <a:bodyPr/>
          <a:lstStyle/>
          <a:p>
            <a:endParaRPr lang="zh-CN" altLang="en-US"/>
          </a:p>
        </p:txBody>
      </p:sp>
      <p:sp>
        <p:nvSpPr>
          <p:cNvPr id="776296" name="Text Box 104"/>
          <p:cNvSpPr txBox="1">
            <a:spLocks noChangeArrowheads="1"/>
          </p:cNvSpPr>
          <p:nvPr/>
        </p:nvSpPr>
        <p:spPr bwMode="auto">
          <a:xfrm>
            <a:off x="3986213" y="2033588"/>
            <a:ext cx="1125537" cy="387350"/>
          </a:xfrm>
          <a:prstGeom prst="rect">
            <a:avLst/>
          </a:prstGeom>
          <a:solidFill>
            <a:srgbClr val="FF0000">
              <a:alpha val="17999"/>
            </a:srgbClr>
          </a:solidFill>
          <a:ln w="9525" algn="ctr">
            <a:solidFill>
              <a:schemeClr val="tx1"/>
            </a:solidFill>
            <a:miter lim="800000"/>
            <a:headEnd/>
            <a:tailEnd/>
          </a:ln>
          <a:effectLst/>
        </p:spPr>
        <p:txBody>
          <a:bodyPr tIns="36000" bIns="36000">
            <a:spAutoFit/>
          </a:bodyPr>
          <a:lstStyle/>
          <a:p>
            <a:pPr marL="342900" indent="-342900">
              <a:spcBef>
                <a:spcPct val="50000"/>
              </a:spcBef>
            </a:pPr>
            <a:r>
              <a:rPr lang="en-US" altLang="zh-CN" sz="2000">
                <a:solidFill>
                  <a:srgbClr val="008000"/>
                </a:solidFill>
              </a:rPr>
              <a:t>   </a:t>
            </a:r>
          </a:p>
        </p:txBody>
      </p:sp>
      <p:sp>
        <p:nvSpPr>
          <p:cNvPr id="776297" name="Text Box 105"/>
          <p:cNvSpPr txBox="1">
            <a:spLocks noChangeArrowheads="1"/>
          </p:cNvSpPr>
          <p:nvPr/>
        </p:nvSpPr>
        <p:spPr bwMode="auto">
          <a:xfrm>
            <a:off x="3986213" y="2528888"/>
            <a:ext cx="1125537" cy="387350"/>
          </a:xfrm>
          <a:prstGeom prst="rect">
            <a:avLst/>
          </a:prstGeom>
          <a:solidFill>
            <a:srgbClr val="FF0000">
              <a:alpha val="17999"/>
            </a:srgbClr>
          </a:solidFill>
          <a:ln w="9525" algn="ctr">
            <a:solidFill>
              <a:schemeClr val="tx1"/>
            </a:solidFill>
            <a:miter lim="800000"/>
            <a:headEnd/>
            <a:tailEnd/>
          </a:ln>
          <a:effectLst/>
        </p:spPr>
        <p:txBody>
          <a:bodyPr tIns="36000" bIns="36000">
            <a:spAutoFit/>
          </a:bodyPr>
          <a:lstStyle/>
          <a:p>
            <a:pPr marL="342900" indent="-342900">
              <a:spcBef>
                <a:spcPct val="50000"/>
              </a:spcBef>
            </a:pPr>
            <a:endParaRPr lang="en-US" altLang="zh-CN" sz="2000">
              <a:solidFill>
                <a:srgbClr val="008000"/>
              </a:solidFill>
            </a:endParaRPr>
          </a:p>
        </p:txBody>
      </p:sp>
      <p:sp>
        <p:nvSpPr>
          <p:cNvPr id="776298" name="Rectangle 106"/>
          <p:cNvSpPr>
            <a:spLocks noChangeArrowheads="1"/>
          </p:cNvSpPr>
          <p:nvPr/>
        </p:nvSpPr>
        <p:spPr bwMode="auto">
          <a:xfrm>
            <a:off x="3230563" y="2046288"/>
            <a:ext cx="668337" cy="396875"/>
          </a:xfrm>
          <a:prstGeom prst="rect">
            <a:avLst/>
          </a:prstGeom>
          <a:noFill/>
          <a:ln w="9525" algn="ctr">
            <a:noFill/>
            <a:miter lim="800000"/>
            <a:headEnd/>
            <a:tailEnd/>
          </a:ln>
          <a:effectLst/>
        </p:spPr>
        <p:txBody>
          <a:bodyPr wrap="none">
            <a:spAutoFit/>
          </a:bodyPr>
          <a:lstStyle/>
          <a:p>
            <a:pPr marL="342900" indent="-342900"/>
            <a:r>
              <a:rPr lang="en-US" altLang="zh-CN" sz="2000">
                <a:solidFill>
                  <a:srgbClr val="008000"/>
                </a:solidFill>
              </a:rPr>
              <a:t>EBP</a:t>
            </a:r>
            <a:endParaRPr lang="zh-CN" altLang="en-US" sz="2000">
              <a:solidFill>
                <a:srgbClr val="008000"/>
              </a:solidFill>
            </a:endParaRPr>
          </a:p>
        </p:txBody>
      </p:sp>
      <p:sp>
        <p:nvSpPr>
          <p:cNvPr id="776299" name="Rectangle 107"/>
          <p:cNvSpPr>
            <a:spLocks noChangeArrowheads="1"/>
          </p:cNvSpPr>
          <p:nvPr/>
        </p:nvSpPr>
        <p:spPr bwMode="auto">
          <a:xfrm>
            <a:off x="3222625" y="2541588"/>
            <a:ext cx="647700" cy="396875"/>
          </a:xfrm>
          <a:prstGeom prst="rect">
            <a:avLst/>
          </a:prstGeom>
          <a:noFill/>
          <a:ln w="9525" algn="ctr">
            <a:noFill/>
            <a:miter lim="800000"/>
            <a:headEnd/>
            <a:tailEnd/>
          </a:ln>
          <a:effectLst/>
        </p:spPr>
        <p:txBody>
          <a:bodyPr wrap="none">
            <a:spAutoFit/>
          </a:bodyPr>
          <a:lstStyle/>
          <a:p>
            <a:pPr marL="342900" indent="-342900"/>
            <a:r>
              <a:rPr lang="en-US" altLang="zh-CN" sz="2000">
                <a:solidFill>
                  <a:srgbClr val="008000"/>
                </a:solidFill>
              </a:rPr>
              <a:t>ESP</a:t>
            </a:r>
            <a:endParaRPr lang="zh-CN" altLang="en-US" sz="2000">
              <a:solidFill>
                <a:srgbClr val="008000"/>
              </a:solidFill>
            </a:endParaRPr>
          </a:p>
        </p:txBody>
      </p:sp>
      <p:sp>
        <p:nvSpPr>
          <p:cNvPr id="776300" name="Rectangle 108"/>
          <p:cNvSpPr>
            <a:spLocks noChangeArrowheads="1"/>
          </p:cNvSpPr>
          <p:nvPr/>
        </p:nvSpPr>
        <p:spPr bwMode="auto">
          <a:xfrm>
            <a:off x="2636838" y="2811463"/>
            <a:ext cx="581025" cy="396875"/>
          </a:xfrm>
          <a:prstGeom prst="rect">
            <a:avLst/>
          </a:prstGeom>
          <a:noFill/>
          <a:ln w="9525" algn="ctr">
            <a:noFill/>
            <a:miter lim="800000"/>
            <a:headEnd/>
            <a:tailEnd/>
          </a:ln>
          <a:effectLst/>
        </p:spPr>
        <p:txBody>
          <a:bodyPr wrap="none">
            <a:spAutoFit/>
          </a:bodyPr>
          <a:lstStyle/>
          <a:p>
            <a:pPr marL="342900" indent="-342900"/>
            <a:r>
              <a:rPr lang="en-US" altLang="zh-CN" sz="2000">
                <a:solidFill>
                  <a:srgbClr val="008000"/>
                </a:solidFill>
              </a:rPr>
              <a:t>EIP</a:t>
            </a:r>
            <a:endParaRPr lang="zh-CN" altLang="en-US" sz="2000">
              <a:solidFill>
                <a:srgbClr val="008000"/>
              </a:solidFill>
            </a:endParaRPr>
          </a:p>
        </p:txBody>
      </p:sp>
      <p:sp>
        <p:nvSpPr>
          <p:cNvPr id="776301" name="Text Box 109"/>
          <p:cNvSpPr txBox="1">
            <a:spLocks noChangeArrowheads="1"/>
          </p:cNvSpPr>
          <p:nvPr/>
        </p:nvSpPr>
        <p:spPr bwMode="auto">
          <a:xfrm>
            <a:off x="3941763" y="2079625"/>
            <a:ext cx="1252537"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bfff0020</a:t>
            </a:r>
          </a:p>
        </p:txBody>
      </p:sp>
      <p:sp>
        <p:nvSpPr>
          <p:cNvPr id="776302" name="Text Box 110"/>
          <p:cNvSpPr txBox="1">
            <a:spLocks noChangeArrowheads="1"/>
          </p:cNvSpPr>
          <p:nvPr/>
        </p:nvSpPr>
        <p:spPr bwMode="auto">
          <a:xfrm>
            <a:off x="3941763" y="2573338"/>
            <a:ext cx="1252537"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bfff0000</a:t>
            </a:r>
          </a:p>
        </p:txBody>
      </p:sp>
      <p:sp>
        <p:nvSpPr>
          <p:cNvPr id="776303" name="Line 111"/>
          <p:cNvSpPr>
            <a:spLocks noChangeShapeType="1"/>
          </p:cNvSpPr>
          <p:nvPr/>
        </p:nvSpPr>
        <p:spPr bwMode="auto">
          <a:xfrm>
            <a:off x="6551613" y="1223963"/>
            <a:ext cx="1131887" cy="0"/>
          </a:xfrm>
          <a:prstGeom prst="line">
            <a:avLst/>
          </a:prstGeom>
          <a:noFill/>
          <a:ln w="9525">
            <a:solidFill>
              <a:schemeClr val="tx1"/>
            </a:solidFill>
            <a:round/>
            <a:headEnd/>
            <a:tailEnd/>
          </a:ln>
          <a:effectLst/>
        </p:spPr>
        <p:txBody>
          <a:bodyPr/>
          <a:lstStyle/>
          <a:p>
            <a:endParaRPr lang="zh-CN" altLang="en-US"/>
          </a:p>
        </p:txBody>
      </p:sp>
      <p:sp>
        <p:nvSpPr>
          <p:cNvPr id="776304" name="Line 112"/>
          <p:cNvSpPr>
            <a:spLocks noChangeShapeType="1"/>
          </p:cNvSpPr>
          <p:nvPr/>
        </p:nvSpPr>
        <p:spPr bwMode="auto">
          <a:xfrm>
            <a:off x="6551613" y="1493838"/>
            <a:ext cx="1131887" cy="0"/>
          </a:xfrm>
          <a:prstGeom prst="line">
            <a:avLst/>
          </a:prstGeom>
          <a:noFill/>
          <a:ln w="9525">
            <a:solidFill>
              <a:schemeClr val="tx1"/>
            </a:solidFill>
            <a:round/>
            <a:headEnd/>
            <a:tailEnd/>
          </a:ln>
          <a:effectLst/>
        </p:spPr>
        <p:txBody>
          <a:bodyPr/>
          <a:lstStyle/>
          <a:p>
            <a:endParaRPr lang="zh-CN" altLang="en-US"/>
          </a:p>
        </p:txBody>
      </p:sp>
      <p:sp>
        <p:nvSpPr>
          <p:cNvPr id="776305" name="Line 113"/>
          <p:cNvSpPr>
            <a:spLocks noChangeShapeType="1"/>
          </p:cNvSpPr>
          <p:nvPr/>
        </p:nvSpPr>
        <p:spPr bwMode="auto">
          <a:xfrm>
            <a:off x="7137400" y="863600"/>
            <a:ext cx="0" cy="315913"/>
          </a:xfrm>
          <a:prstGeom prst="line">
            <a:avLst/>
          </a:prstGeom>
          <a:noFill/>
          <a:ln w="57150">
            <a:solidFill>
              <a:schemeClr val="tx1"/>
            </a:solidFill>
            <a:prstDash val="sysDot"/>
            <a:round/>
            <a:headEnd/>
            <a:tailEnd/>
          </a:ln>
          <a:effectLst/>
        </p:spPr>
        <p:txBody>
          <a:bodyPr/>
          <a:lstStyle/>
          <a:p>
            <a:endParaRPr lang="zh-CN" altLang="en-US"/>
          </a:p>
        </p:txBody>
      </p:sp>
      <p:sp>
        <p:nvSpPr>
          <p:cNvPr id="776306" name="Text Box 114"/>
          <p:cNvSpPr txBox="1">
            <a:spLocks noChangeArrowheads="1"/>
          </p:cNvSpPr>
          <p:nvPr/>
        </p:nvSpPr>
        <p:spPr bwMode="auto">
          <a:xfrm>
            <a:off x="7677150" y="1898650"/>
            <a:ext cx="1216025"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bfff0000</a:t>
            </a:r>
          </a:p>
        </p:txBody>
      </p:sp>
      <p:sp>
        <p:nvSpPr>
          <p:cNvPr id="776307" name="Line 115"/>
          <p:cNvSpPr>
            <a:spLocks noChangeShapeType="1"/>
          </p:cNvSpPr>
          <p:nvPr/>
        </p:nvSpPr>
        <p:spPr bwMode="auto">
          <a:xfrm>
            <a:off x="6551613" y="1943100"/>
            <a:ext cx="1131887" cy="0"/>
          </a:xfrm>
          <a:prstGeom prst="line">
            <a:avLst/>
          </a:prstGeom>
          <a:noFill/>
          <a:ln w="9525">
            <a:solidFill>
              <a:schemeClr val="tx1"/>
            </a:solidFill>
            <a:round/>
            <a:headEnd/>
            <a:tailEnd/>
          </a:ln>
          <a:effectLst/>
        </p:spPr>
        <p:txBody>
          <a:bodyPr/>
          <a:lstStyle/>
          <a:p>
            <a:endParaRPr lang="zh-CN" altLang="en-US"/>
          </a:p>
        </p:txBody>
      </p:sp>
      <p:sp>
        <p:nvSpPr>
          <p:cNvPr id="776308" name="Line 116"/>
          <p:cNvSpPr>
            <a:spLocks noChangeShapeType="1"/>
          </p:cNvSpPr>
          <p:nvPr/>
        </p:nvSpPr>
        <p:spPr bwMode="auto">
          <a:xfrm>
            <a:off x="6551613" y="2212975"/>
            <a:ext cx="1131887" cy="0"/>
          </a:xfrm>
          <a:prstGeom prst="line">
            <a:avLst/>
          </a:prstGeom>
          <a:noFill/>
          <a:ln w="9525">
            <a:solidFill>
              <a:schemeClr val="tx1"/>
            </a:solidFill>
            <a:round/>
            <a:headEnd/>
            <a:tailEnd/>
          </a:ln>
          <a:effectLst/>
        </p:spPr>
        <p:txBody>
          <a:bodyPr/>
          <a:lstStyle/>
          <a:p>
            <a:endParaRPr lang="zh-CN" altLang="en-US"/>
          </a:p>
        </p:txBody>
      </p:sp>
      <p:sp>
        <p:nvSpPr>
          <p:cNvPr id="776309" name="Line 117"/>
          <p:cNvSpPr>
            <a:spLocks noChangeShapeType="1"/>
          </p:cNvSpPr>
          <p:nvPr/>
        </p:nvSpPr>
        <p:spPr bwMode="auto">
          <a:xfrm>
            <a:off x="7137400" y="1582738"/>
            <a:ext cx="0" cy="315912"/>
          </a:xfrm>
          <a:prstGeom prst="line">
            <a:avLst/>
          </a:prstGeom>
          <a:noFill/>
          <a:ln w="57150">
            <a:solidFill>
              <a:schemeClr val="tx1"/>
            </a:solidFill>
            <a:prstDash val="sysDot"/>
            <a:round/>
            <a:headEnd/>
            <a:tailEnd/>
          </a:ln>
          <a:effectLst/>
        </p:spPr>
        <p:txBody>
          <a:bodyPr/>
          <a:lstStyle/>
          <a:p>
            <a:endParaRPr lang="zh-CN" altLang="en-US"/>
          </a:p>
        </p:txBody>
      </p:sp>
      <p:sp>
        <p:nvSpPr>
          <p:cNvPr id="776311" name="Line 119"/>
          <p:cNvSpPr>
            <a:spLocks noChangeShapeType="1"/>
          </p:cNvSpPr>
          <p:nvPr/>
        </p:nvSpPr>
        <p:spPr bwMode="auto">
          <a:xfrm>
            <a:off x="6551613" y="3159125"/>
            <a:ext cx="1131887" cy="0"/>
          </a:xfrm>
          <a:prstGeom prst="line">
            <a:avLst/>
          </a:prstGeom>
          <a:noFill/>
          <a:ln w="9525">
            <a:solidFill>
              <a:schemeClr val="tx1"/>
            </a:solidFill>
            <a:round/>
            <a:headEnd/>
            <a:tailEnd/>
          </a:ln>
          <a:effectLst/>
        </p:spPr>
        <p:txBody>
          <a:bodyPr/>
          <a:lstStyle/>
          <a:p>
            <a:endParaRPr lang="zh-CN" altLang="en-US"/>
          </a:p>
        </p:txBody>
      </p:sp>
      <p:sp>
        <p:nvSpPr>
          <p:cNvPr id="776312" name="Line 120"/>
          <p:cNvSpPr>
            <a:spLocks noChangeShapeType="1"/>
          </p:cNvSpPr>
          <p:nvPr/>
        </p:nvSpPr>
        <p:spPr bwMode="auto">
          <a:xfrm>
            <a:off x="6551613" y="3473450"/>
            <a:ext cx="1131887" cy="0"/>
          </a:xfrm>
          <a:prstGeom prst="line">
            <a:avLst/>
          </a:prstGeom>
          <a:noFill/>
          <a:ln w="9525">
            <a:solidFill>
              <a:schemeClr val="tx1"/>
            </a:solidFill>
            <a:round/>
            <a:headEnd/>
            <a:tailEnd/>
          </a:ln>
          <a:effectLst/>
        </p:spPr>
        <p:txBody>
          <a:bodyPr/>
          <a:lstStyle/>
          <a:p>
            <a:endParaRPr lang="zh-CN" altLang="en-US"/>
          </a:p>
        </p:txBody>
      </p:sp>
      <p:sp>
        <p:nvSpPr>
          <p:cNvPr id="776313" name="Text Box 121"/>
          <p:cNvSpPr txBox="1">
            <a:spLocks noChangeArrowheads="1"/>
          </p:cNvSpPr>
          <p:nvPr/>
        </p:nvSpPr>
        <p:spPr bwMode="auto">
          <a:xfrm>
            <a:off x="2546350" y="3197225"/>
            <a:ext cx="1295400"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80483d4</a:t>
            </a:r>
          </a:p>
        </p:txBody>
      </p:sp>
      <p:sp>
        <p:nvSpPr>
          <p:cNvPr id="776314" name="Text Box 122"/>
          <p:cNvSpPr txBox="1">
            <a:spLocks noChangeArrowheads="1"/>
          </p:cNvSpPr>
          <p:nvPr/>
        </p:nvSpPr>
        <p:spPr bwMode="auto">
          <a:xfrm>
            <a:off x="5302250" y="2663825"/>
            <a:ext cx="1295400"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80483d4</a:t>
            </a:r>
          </a:p>
        </p:txBody>
      </p:sp>
      <p:sp>
        <p:nvSpPr>
          <p:cNvPr id="776315" name="Rectangle 123"/>
          <p:cNvSpPr>
            <a:spLocks noChangeArrowheads="1"/>
          </p:cNvSpPr>
          <p:nvPr/>
        </p:nvSpPr>
        <p:spPr bwMode="auto">
          <a:xfrm>
            <a:off x="5516563" y="6399213"/>
            <a:ext cx="1485900" cy="366712"/>
          </a:xfrm>
          <a:prstGeom prst="rect">
            <a:avLst/>
          </a:prstGeom>
          <a:noFill/>
          <a:ln w="9525" algn="ctr">
            <a:noFill/>
            <a:miter lim="800000"/>
            <a:headEnd/>
            <a:tailEnd/>
          </a:ln>
          <a:effectLst/>
        </p:spPr>
        <p:txBody>
          <a:bodyPr>
            <a:spAutoFit/>
          </a:bodyPr>
          <a:lstStyle/>
          <a:p>
            <a:pPr marL="342900" indent="-342900"/>
            <a:r>
              <a:rPr lang="en-US" altLang="zh-CN">
                <a:solidFill>
                  <a:srgbClr val="FF3300"/>
                </a:solidFill>
              </a:rPr>
              <a:t>5589e583</a:t>
            </a:r>
            <a:endParaRPr lang="zh-CN" altLang="en-US">
              <a:solidFill>
                <a:srgbClr val="FF3300"/>
              </a:solidFill>
            </a:endParaRPr>
          </a:p>
        </p:txBody>
      </p:sp>
      <p:sp>
        <p:nvSpPr>
          <p:cNvPr id="776316" name="Text Box 124"/>
          <p:cNvSpPr txBox="1">
            <a:spLocks noChangeArrowheads="1"/>
          </p:cNvSpPr>
          <p:nvPr/>
        </p:nvSpPr>
        <p:spPr bwMode="auto">
          <a:xfrm>
            <a:off x="5921375" y="4959350"/>
            <a:ext cx="630238" cy="366713"/>
          </a:xfrm>
          <a:prstGeom prst="rect">
            <a:avLst/>
          </a:prstGeom>
          <a:solidFill>
            <a:schemeClr val="accent2">
              <a:alpha val="20000"/>
            </a:schemeClr>
          </a:solidFill>
          <a:ln w="9525" algn="ctr">
            <a:noFill/>
            <a:miter lim="800000"/>
            <a:headEnd/>
            <a:tailEnd/>
          </a:ln>
          <a:effectLst/>
        </p:spPr>
        <p:txBody>
          <a:bodyPr>
            <a:spAutoFit/>
          </a:bodyPr>
          <a:lstStyle/>
          <a:p>
            <a:pPr marL="342900" indent="-342900">
              <a:spcBef>
                <a:spcPct val="50000"/>
              </a:spcBef>
            </a:pPr>
            <a:r>
              <a:rPr lang="en-US" altLang="zh-CN">
                <a:solidFill>
                  <a:srgbClr val="FF3300"/>
                </a:solidFill>
              </a:rPr>
              <a:t>Rd</a:t>
            </a:r>
          </a:p>
        </p:txBody>
      </p:sp>
      <p:sp>
        <p:nvSpPr>
          <p:cNvPr id="776317" name="Rectangle 125"/>
          <p:cNvSpPr>
            <a:spLocks noChangeArrowheads="1"/>
          </p:cNvSpPr>
          <p:nvPr/>
        </p:nvSpPr>
        <p:spPr bwMode="auto">
          <a:xfrm>
            <a:off x="1736725" y="6129338"/>
            <a:ext cx="1395413" cy="366712"/>
          </a:xfrm>
          <a:prstGeom prst="rect">
            <a:avLst/>
          </a:prstGeom>
          <a:noFill/>
          <a:ln w="9525" algn="ctr">
            <a:noFill/>
            <a:miter lim="800000"/>
            <a:headEnd/>
            <a:tailEnd/>
          </a:ln>
          <a:effectLst/>
        </p:spPr>
        <p:txBody>
          <a:bodyPr>
            <a:spAutoFit/>
          </a:bodyPr>
          <a:lstStyle/>
          <a:p>
            <a:pPr marL="342900" indent="-342900"/>
            <a:r>
              <a:rPr lang="en-US" altLang="zh-CN">
                <a:solidFill>
                  <a:srgbClr val="FF3300"/>
                </a:solidFill>
              </a:rPr>
              <a:t>5589e583</a:t>
            </a:r>
            <a:endParaRPr lang="zh-CN" altLang="en-US">
              <a:solidFill>
                <a:srgbClr val="FF3300"/>
              </a:solidFill>
            </a:endParaRPr>
          </a:p>
        </p:txBody>
      </p:sp>
      <p:sp>
        <p:nvSpPr>
          <p:cNvPr id="776318" name="Rectangle 126"/>
          <p:cNvSpPr>
            <a:spLocks noChangeArrowheads="1"/>
          </p:cNvSpPr>
          <p:nvPr/>
        </p:nvSpPr>
        <p:spPr bwMode="auto">
          <a:xfrm>
            <a:off x="385763" y="3698875"/>
            <a:ext cx="466725" cy="366713"/>
          </a:xfrm>
          <a:prstGeom prst="rect">
            <a:avLst/>
          </a:prstGeom>
          <a:noFill/>
          <a:ln w="9525" algn="ctr">
            <a:noFill/>
            <a:miter lim="800000"/>
            <a:headEnd/>
            <a:tailEnd/>
          </a:ln>
          <a:effectLst/>
        </p:spPr>
        <p:txBody>
          <a:bodyPr wrap="none">
            <a:spAutoFit/>
          </a:bodyPr>
          <a:lstStyle/>
          <a:p>
            <a:pPr marL="342900" indent="-342900"/>
            <a:r>
              <a:rPr lang="en-US" altLang="zh-CN">
                <a:solidFill>
                  <a:srgbClr val="FF3300"/>
                </a:solidFill>
              </a:rPr>
              <a:t>55</a:t>
            </a:r>
            <a:endParaRPr lang="zh-CN" altLang="en-US">
              <a:solidFill>
                <a:srgbClr val="FF3300"/>
              </a:solidFill>
            </a:endParaRPr>
          </a:p>
        </p:txBody>
      </p:sp>
      <p:sp>
        <p:nvSpPr>
          <p:cNvPr id="776319" name="Rectangle 127"/>
          <p:cNvSpPr>
            <a:spLocks noChangeArrowheads="1"/>
          </p:cNvSpPr>
          <p:nvPr/>
        </p:nvSpPr>
        <p:spPr bwMode="auto">
          <a:xfrm>
            <a:off x="4527550" y="5815013"/>
            <a:ext cx="760413" cy="366712"/>
          </a:xfrm>
          <a:prstGeom prst="rect">
            <a:avLst/>
          </a:prstGeom>
          <a:noFill/>
          <a:ln w="9525" algn="ctr">
            <a:noFill/>
            <a:miter lim="800000"/>
            <a:headEnd/>
            <a:tailEnd/>
          </a:ln>
          <a:effectLst/>
        </p:spPr>
        <p:txBody>
          <a:bodyPr wrap="none">
            <a:spAutoFit/>
          </a:bodyPr>
          <a:lstStyle/>
          <a:p>
            <a:pPr marL="342900" indent="-342900"/>
            <a:r>
              <a:rPr lang="en-US" altLang="zh-CN">
                <a:solidFill>
                  <a:schemeClr val="accent2"/>
                </a:solidFill>
              </a:rPr>
              <a:t>MDR</a:t>
            </a:r>
            <a:endParaRPr lang="zh-CN" altLang="en-US">
              <a:solidFill>
                <a:schemeClr val="accent2"/>
              </a:solidFill>
            </a:endParaRPr>
          </a:p>
        </p:txBody>
      </p:sp>
      <p:sp>
        <p:nvSpPr>
          <p:cNvPr id="776320" name="Rectangle 128"/>
          <p:cNvSpPr>
            <a:spLocks noChangeArrowheads="1"/>
          </p:cNvSpPr>
          <p:nvPr/>
        </p:nvSpPr>
        <p:spPr bwMode="auto">
          <a:xfrm>
            <a:off x="3941763" y="6173788"/>
            <a:ext cx="1439862" cy="366712"/>
          </a:xfrm>
          <a:prstGeom prst="rect">
            <a:avLst/>
          </a:prstGeom>
          <a:noFill/>
          <a:ln w="9525" algn="ctr">
            <a:noFill/>
            <a:miter lim="800000"/>
            <a:headEnd/>
            <a:tailEnd/>
          </a:ln>
          <a:effectLst/>
        </p:spPr>
        <p:txBody>
          <a:bodyPr>
            <a:spAutoFit/>
          </a:bodyPr>
          <a:lstStyle/>
          <a:p>
            <a:pPr marL="342900" indent="-342900"/>
            <a:r>
              <a:rPr lang="en-US" altLang="zh-CN">
                <a:solidFill>
                  <a:srgbClr val="FF3300"/>
                </a:solidFill>
              </a:rPr>
              <a:t>5589e583</a:t>
            </a:r>
            <a:endParaRPr lang="zh-CN" altLang="en-US">
              <a:solidFill>
                <a:srgbClr val="FF3300"/>
              </a:solidFill>
            </a:endParaRPr>
          </a:p>
        </p:txBody>
      </p:sp>
      <p:sp>
        <p:nvSpPr>
          <p:cNvPr id="776321" name="Text Box 129"/>
          <p:cNvSpPr txBox="1">
            <a:spLocks noChangeArrowheads="1"/>
          </p:cNvSpPr>
          <p:nvPr/>
        </p:nvSpPr>
        <p:spPr bwMode="auto">
          <a:xfrm>
            <a:off x="3941763" y="3159125"/>
            <a:ext cx="1295400"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80483d4</a:t>
            </a:r>
          </a:p>
        </p:txBody>
      </p:sp>
      <p:sp>
        <p:nvSpPr>
          <p:cNvPr id="776322" name="Text Box 130"/>
          <p:cNvSpPr txBox="1">
            <a:spLocks noChangeArrowheads="1"/>
          </p:cNvSpPr>
          <p:nvPr/>
        </p:nvSpPr>
        <p:spPr bwMode="auto">
          <a:xfrm>
            <a:off x="341313" y="1898650"/>
            <a:ext cx="1350962" cy="396875"/>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solidFill>
                  <a:srgbClr val="CC3300"/>
                </a:solidFill>
              </a:rPr>
              <a:t>S1:</a:t>
            </a:r>
            <a:r>
              <a:rPr lang="zh-CN" altLang="en-US" sz="2000">
                <a:solidFill>
                  <a:srgbClr val="CC3300"/>
                </a:solidFill>
              </a:rPr>
              <a:t>取指令</a:t>
            </a:r>
          </a:p>
        </p:txBody>
      </p:sp>
      <p:sp>
        <p:nvSpPr>
          <p:cNvPr id="776323" name="Rectangle 131"/>
          <p:cNvSpPr>
            <a:spLocks noChangeArrowheads="1"/>
          </p:cNvSpPr>
          <p:nvPr/>
        </p:nvSpPr>
        <p:spPr bwMode="auto">
          <a:xfrm>
            <a:off x="1016000" y="5897563"/>
            <a:ext cx="420688" cy="366712"/>
          </a:xfrm>
          <a:prstGeom prst="rect">
            <a:avLst/>
          </a:prstGeom>
          <a:noFill/>
          <a:ln w="9525" algn="ctr">
            <a:noFill/>
            <a:miter lim="800000"/>
            <a:headEnd/>
            <a:tailEnd/>
          </a:ln>
          <a:effectLst/>
        </p:spPr>
        <p:txBody>
          <a:bodyPr wrap="none">
            <a:spAutoFit/>
          </a:bodyPr>
          <a:lstStyle/>
          <a:p>
            <a:pPr marL="342900" indent="-342900"/>
            <a:r>
              <a:rPr lang="en-US" altLang="zh-CN">
                <a:solidFill>
                  <a:schemeClr val="hlink"/>
                </a:solidFill>
              </a:rPr>
              <a:t>IR</a:t>
            </a:r>
            <a:endParaRPr lang="zh-CN" altLang="en-US">
              <a:solidFill>
                <a:schemeClr val="hlink"/>
              </a:solidFill>
            </a:endParaRPr>
          </a:p>
        </p:txBody>
      </p:sp>
      <p:sp>
        <p:nvSpPr>
          <p:cNvPr id="776324" name="Rectangle 132"/>
          <p:cNvSpPr>
            <a:spLocks noChangeArrowheads="1"/>
          </p:cNvSpPr>
          <p:nvPr/>
        </p:nvSpPr>
        <p:spPr bwMode="auto">
          <a:xfrm>
            <a:off x="476250" y="6264275"/>
            <a:ext cx="1349375" cy="366713"/>
          </a:xfrm>
          <a:prstGeom prst="rect">
            <a:avLst/>
          </a:prstGeom>
          <a:noFill/>
          <a:ln w="9525" algn="ctr">
            <a:noFill/>
            <a:miter lim="800000"/>
            <a:headEnd/>
            <a:tailEnd/>
          </a:ln>
          <a:effectLst/>
        </p:spPr>
        <p:txBody>
          <a:bodyPr>
            <a:spAutoFit/>
          </a:bodyPr>
          <a:lstStyle/>
          <a:p>
            <a:pPr marL="342900" indent="-342900"/>
            <a:r>
              <a:rPr lang="en-US" altLang="zh-CN">
                <a:solidFill>
                  <a:srgbClr val="FF3300"/>
                </a:solidFill>
              </a:rPr>
              <a:t>5589e583</a:t>
            </a:r>
            <a:endParaRPr lang="zh-CN" altLang="en-US">
              <a:solidFill>
                <a:srgbClr val="FF3300"/>
              </a:solidFill>
            </a:endParaRPr>
          </a:p>
        </p:txBody>
      </p:sp>
      <p:sp>
        <p:nvSpPr>
          <p:cNvPr id="776325" name="Text Box 133"/>
          <p:cNvSpPr txBox="1">
            <a:spLocks noChangeArrowheads="1"/>
          </p:cNvSpPr>
          <p:nvPr/>
        </p:nvSpPr>
        <p:spPr bwMode="auto">
          <a:xfrm>
            <a:off x="1150938" y="5499100"/>
            <a:ext cx="630237" cy="366713"/>
          </a:xfrm>
          <a:prstGeom prst="rect">
            <a:avLst/>
          </a:prstGeom>
          <a:solidFill>
            <a:srgbClr val="0000FF">
              <a:alpha val="25999"/>
            </a:srgbClr>
          </a:solidFill>
          <a:ln w="9525" algn="ctr">
            <a:noFill/>
            <a:miter lim="800000"/>
            <a:headEnd/>
            <a:tailEnd/>
          </a:ln>
          <a:effectLst/>
        </p:spPr>
        <p:txBody>
          <a:bodyPr>
            <a:spAutoFit/>
          </a:bodyPr>
          <a:lstStyle/>
          <a:p>
            <a:pPr marL="342900" indent="-342900">
              <a:spcBef>
                <a:spcPct val="50000"/>
              </a:spcBef>
            </a:pPr>
            <a:r>
              <a:rPr lang="en-US" altLang="zh-CN">
                <a:solidFill>
                  <a:srgbClr val="FF3300"/>
                </a:solidFill>
              </a:rPr>
              <a:t>Rd</a:t>
            </a:r>
          </a:p>
        </p:txBody>
      </p:sp>
      <p:sp>
        <p:nvSpPr>
          <p:cNvPr id="776326" name="Text Box 134"/>
          <p:cNvSpPr txBox="1">
            <a:spLocks noChangeArrowheads="1"/>
          </p:cNvSpPr>
          <p:nvPr/>
        </p:nvSpPr>
        <p:spPr bwMode="auto">
          <a:xfrm>
            <a:off x="1692275" y="1898650"/>
            <a:ext cx="1755775" cy="396875"/>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solidFill>
                  <a:srgbClr val="CC3300"/>
                </a:solidFill>
              </a:rPr>
              <a:t>S2:</a:t>
            </a:r>
            <a:r>
              <a:rPr lang="zh-CN" altLang="en-US" sz="2000">
                <a:solidFill>
                  <a:srgbClr val="CC3300"/>
                </a:solidFill>
              </a:rPr>
              <a:t>指令译码</a:t>
            </a:r>
          </a:p>
        </p:txBody>
      </p:sp>
      <p:sp>
        <p:nvSpPr>
          <p:cNvPr id="776327" name="Text Box 135"/>
          <p:cNvSpPr txBox="1">
            <a:spLocks noChangeArrowheads="1"/>
          </p:cNvSpPr>
          <p:nvPr/>
        </p:nvSpPr>
        <p:spPr bwMode="auto">
          <a:xfrm>
            <a:off x="341313" y="2303463"/>
            <a:ext cx="1755775" cy="396875"/>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solidFill>
                  <a:srgbClr val="CC3300"/>
                </a:solidFill>
              </a:rPr>
              <a:t>S3:</a:t>
            </a:r>
            <a:r>
              <a:rPr lang="zh-CN" altLang="en-US" sz="2000">
                <a:solidFill>
                  <a:srgbClr val="CC3300"/>
                </a:solidFill>
              </a:rPr>
              <a:t>指令执行</a:t>
            </a:r>
          </a:p>
        </p:txBody>
      </p:sp>
      <p:sp>
        <p:nvSpPr>
          <p:cNvPr id="776330" name="Rectangle 138"/>
          <p:cNvSpPr>
            <a:spLocks noChangeArrowheads="1"/>
          </p:cNvSpPr>
          <p:nvPr/>
        </p:nvSpPr>
        <p:spPr bwMode="auto">
          <a:xfrm>
            <a:off x="4527550" y="3519488"/>
            <a:ext cx="750888" cy="366712"/>
          </a:xfrm>
          <a:prstGeom prst="rect">
            <a:avLst/>
          </a:prstGeom>
          <a:noFill/>
          <a:ln w="9525" algn="ctr">
            <a:noFill/>
            <a:miter lim="800000"/>
            <a:headEnd/>
            <a:tailEnd/>
          </a:ln>
          <a:effectLst/>
        </p:spPr>
        <p:txBody>
          <a:bodyPr wrap="none">
            <a:spAutoFit/>
          </a:bodyPr>
          <a:lstStyle/>
          <a:p>
            <a:pPr marL="342900" indent="-342900"/>
            <a:r>
              <a:rPr lang="en-US" altLang="zh-CN">
                <a:solidFill>
                  <a:schemeClr val="accent2"/>
                </a:solidFill>
              </a:rPr>
              <a:t>MAR</a:t>
            </a:r>
            <a:endParaRPr lang="zh-CN" altLang="en-US">
              <a:solidFill>
                <a:schemeClr val="accent2"/>
              </a:solidFill>
            </a:endParaRPr>
          </a:p>
        </p:txBody>
      </p:sp>
      <p:sp>
        <p:nvSpPr>
          <p:cNvPr id="776331" name="Text Box 139"/>
          <p:cNvSpPr txBox="1">
            <a:spLocks noChangeArrowheads="1"/>
          </p:cNvSpPr>
          <p:nvPr/>
        </p:nvSpPr>
        <p:spPr bwMode="auto">
          <a:xfrm>
            <a:off x="7677150" y="3114675"/>
            <a:ext cx="1252538"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beeefffc</a:t>
            </a:r>
          </a:p>
        </p:txBody>
      </p:sp>
      <p:sp>
        <p:nvSpPr>
          <p:cNvPr id="776332" name="Line 140"/>
          <p:cNvSpPr>
            <a:spLocks noChangeShapeType="1"/>
          </p:cNvSpPr>
          <p:nvPr/>
        </p:nvSpPr>
        <p:spPr bwMode="auto">
          <a:xfrm>
            <a:off x="250825" y="1223963"/>
            <a:ext cx="360363" cy="0"/>
          </a:xfrm>
          <a:prstGeom prst="line">
            <a:avLst/>
          </a:prstGeom>
          <a:noFill/>
          <a:ln w="57150">
            <a:solidFill>
              <a:srgbClr val="FF3300"/>
            </a:solidFill>
            <a:round/>
            <a:headEnd/>
            <a:tailEnd type="triangle" w="med" len="med"/>
          </a:ln>
          <a:effectLst/>
        </p:spPr>
        <p:txBody>
          <a:bodyPr/>
          <a:lstStyle/>
          <a:p>
            <a:endParaRPr lang="zh-CN" altLang="en-US"/>
          </a:p>
        </p:txBody>
      </p:sp>
      <p:sp>
        <p:nvSpPr>
          <p:cNvPr id="776333" name="Text Box 141"/>
          <p:cNvSpPr txBox="1">
            <a:spLocks noChangeArrowheads="1"/>
          </p:cNvSpPr>
          <p:nvPr/>
        </p:nvSpPr>
        <p:spPr bwMode="auto">
          <a:xfrm>
            <a:off x="6911975" y="5454650"/>
            <a:ext cx="531813"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chemeClr val="hlink"/>
                </a:solidFill>
              </a:rPr>
              <a:t>55</a:t>
            </a:r>
          </a:p>
        </p:txBody>
      </p:sp>
      <p:sp>
        <p:nvSpPr>
          <p:cNvPr id="776334" name="Text Box 142"/>
          <p:cNvSpPr txBox="1">
            <a:spLocks noChangeArrowheads="1"/>
          </p:cNvSpPr>
          <p:nvPr/>
        </p:nvSpPr>
        <p:spPr bwMode="auto">
          <a:xfrm>
            <a:off x="1150938" y="188913"/>
            <a:ext cx="7154862" cy="457200"/>
          </a:xfrm>
          <a:prstGeom prst="rect">
            <a:avLst/>
          </a:prstGeom>
          <a:solidFill>
            <a:schemeClr val="bg1"/>
          </a:solidFill>
          <a:ln w="9525" algn="ctr">
            <a:noFill/>
            <a:miter lim="800000"/>
            <a:headEnd/>
            <a:tailEnd/>
          </a:ln>
          <a:effectLst/>
        </p:spPr>
        <p:txBody>
          <a:bodyPr>
            <a:spAutoFit/>
          </a:bodyPr>
          <a:lstStyle/>
          <a:p>
            <a:pPr marL="342900" indent="-342900">
              <a:spcBef>
                <a:spcPct val="50000"/>
              </a:spcBef>
            </a:pPr>
            <a:r>
              <a:rPr lang="zh-CN" altLang="en-US" sz="2400">
                <a:solidFill>
                  <a:srgbClr val="FF3300"/>
                </a:solidFill>
              </a:rPr>
              <a:t>功能：</a:t>
            </a:r>
            <a:r>
              <a:rPr lang="en-US" altLang="zh-CN" sz="2400">
                <a:solidFill>
                  <a:srgbClr val="FF3300"/>
                </a:solidFill>
              </a:rPr>
              <a:t>R[esp]</a:t>
            </a:r>
            <a:r>
              <a:rPr lang="en-US" altLang="zh-CN" sz="2400">
                <a:solidFill>
                  <a:srgbClr val="FF3300"/>
                </a:solidFill>
                <a:latin typeface="Times New Roman" pitchFamily="18" charset="0"/>
                <a:cs typeface="Times New Roman" pitchFamily="18" charset="0"/>
              </a:rPr>
              <a:t>← </a:t>
            </a:r>
            <a:r>
              <a:rPr lang="en-US" altLang="zh-CN" sz="2400">
                <a:solidFill>
                  <a:srgbClr val="FF3300"/>
                </a:solidFill>
              </a:rPr>
              <a:t>R[esp]-4</a:t>
            </a:r>
            <a:r>
              <a:rPr lang="zh-CN" altLang="en-US" sz="2400">
                <a:solidFill>
                  <a:srgbClr val="FF3300"/>
                </a:solidFill>
              </a:rPr>
              <a:t>，</a:t>
            </a:r>
            <a:r>
              <a:rPr lang="en-US" altLang="zh-CN" sz="2400">
                <a:solidFill>
                  <a:srgbClr val="FF3300"/>
                </a:solidFill>
              </a:rPr>
              <a:t>M[R[esp]] ←R[ebp]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6332"/>
                                        </p:tgtEl>
                                        <p:attrNameLst>
                                          <p:attrName>style.visibility</p:attrName>
                                        </p:attrNameLst>
                                      </p:cBhvr>
                                      <p:to>
                                        <p:strVal val="visible"/>
                                      </p:to>
                                    </p:set>
                                    <p:animEffect transition="in" filter="blinds(horizontal)">
                                      <p:cBhvr>
                                        <p:cTn id="7" dur="500"/>
                                        <p:tgtEl>
                                          <p:spTgt spid="7763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6313">
                                            <p:txEl>
                                              <p:pRg st="0" end="0"/>
                                            </p:txEl>
                                          </p:spTgt>
                                        </p:tgtEl>
                                        <p:attrNameLst>
                                          <p:attrName>style.visibility</p:attrName>
                                        </p:attrNameLst>
                                      </p:cBhvr>
                                      <p:to>
                                        <p:strVal val="visible"/>
                                      </p:to>
                                    </p:set>
                                    <p:animEffect transition="in" filter="blinds(horizontal)">
                                      <p:cBhvr>
                                        <p:cTn id="12" dur="1000"/>
                                        <p:tgtEl>
                                          <p:spTgt spid="7763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76322"/>
                                        </p:tgtEl>
                                        <p:attrNameLst>
                                          <p:attrName>style.visibility</p:attrName>
                                        </p:attrNameLst>
                                      </p:cBhvr>
                                      <p:to>
                                        <p:strVal val="visible"/>
                                      </p:to>
                                    </p:set>
                                    <p:animEffect transition="in" filter="blinds(horizontal)">
                                      <p:cBhvr>
                                        <p:cTn id="17" dur="500"/>
                                        <p:tgtEl>
                                          <p:spTgt spid="77632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76321">
                                            <p:txEl>
                                              <p:pRg st="0" end="0"/>
                                            </p:txEl>
                                          </p:spTgt>
                                        </p:tgtEl>
                                        <p:attrNameLst>
                                          <p:attrName>style.visibility</p:attrName>
                                        </p:attrNameLst>
                                      </p:cBhvr>
                                      <p:to>
                                        <p:strVal val="visible"/>
                                      </p:to>
                                    </p:set>
                                    <p:animEffect transition="in" filter="blinds(horizontal)">
                                      <p:cBhvr>
                                        <p:cTn id="22" dur="2000"/>
                                        <p:tgtEl>
                                          <p:spTgt spid="77632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76314">
                                            <p:txEl>
                                              <p:pRg st="0" end="0"/>
                                            </p:txEl>
                                          </p:spTgt>
                                        </p:tgtEl>
                                        <p:attrNameLst>
                                          <p:attrName>style.visibility</p:attrName>
                                        </p:attrNameLst>
                                      </p:cBhvr>
                                      <p:to>
                                        <p:strVal val="visible"/>
                                      </p:to>
                                    </p:set>
                                    <p:animEffect transition="in" filter="blinds(horizontal)">
                                      <p:cBhvr>
                                        <p:cTn id="27" dur="1000"/>
                                        <p:tgtEl>
                                          <p:spTgt spid="77631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76325"/>
                                        </p:tgtEl>
                                        <p:attrNameLst>
                                          <p:attrName>style.visibility</p:attrName>
                                        </p:attrNameLst>
                                      </p:cBhvr>
                                      <p:to>
                                        <p:strVal val="visible"/>
                                      </p:to>
                                    </p:set>
                                    <p:animEffect transition="in" filter="blinds(horizontal)">
                                      <p:cBhvr>
                                        <p:cTn id="32" dur="1000"/>
                                        <p:tgtEl>
                                          <p:spTgt spid="77632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76316"/>
                                        </p:tgtEl>
                                        <p:attrNameLst>
                                          <p:attrName>style.visibility</p:attrName>
                                        </p:attrNameLst>
                                      </p:cBhvr>
                                      <p:to>
                                        <p:strVal val="visible"/>
                                      </p:to>
                                    </p:set>
                                    <p:animEffect transition="in" filter="blinds(horizontal)">
                                      <p:cBhvr>
                                        <p:cTn id="37" dur="1000"/>
                                        <p:tgtEl>
                                          <p:spTgt spid="776316"/>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mph" presetSubtype="0" fill="hold" grpId="0" nodeType="clickEffect">
                                  <p:stCondLst>
                                    <p:cond delay="0"/>
                                  </p:stCondLst>
                                  <p:iterate type="lt">
                                    <p:tmPct val="4000"/>
                                  </p:iterate>
                                  <p:childTnLst>
                                    <p:set>
                                      <p:cBhvr override="childStyle">
                                        <p:cTn id="41" dur="2000" fill="hold"/>
                                        <p:tgtEl>
                                          <p:spTgt spid="776283"/>
                                        </p:tgtEl>
                                        <p:attrNameLst>
                                          <p:attrName>style.color</p:attrName>
                                        </p:attrNameLst>
                                      </p:cBhvr>
                                      <p:to>
                                        <p:clrVal>
                                          <a:srgbClr val="FF3300"/>
                                        </p:clrVal>
                                      </p:to>
                                    </p:set>
                                    <p:set>
                                      <p:cBhvr>
                                        <p:cTn id="42" dur="2000" fill="hold"/>
                                        <p:tgtEl>
                                          <p:spTgt spid="776283"/>
                                        </p:tgtEl>
                                        <p:attrNameLst>
                                          <p:attrName>fillcolor</p:attrName>
                                        </p:attrNameLst>
                                      </p:cBhvr>
                                      <p:to>
                                        <p:clrVal>
                                          <a:srgbClr val="FF3300"/>
                                        </p:clrVal>
                                      </p:to>
                                    </p:set>
                                    <p:set>
                                      <p:cBhvr>
                                        <p:cTn id="43" dur="2000" fill="hold"/>
                                        <p:tgtEl>
                                          <p:spTgt spid="776283"/>
                                        </p:tgtEl>
                                        <p:attrNameLst>
                                          <p:attrName>fill.type</p:attrName>
                                        </p:attrNameLst>
                                      </p:cBhvr>
                                      <p:to>
                                        <p:strVal val="solid"/>
                                      </p:to>
                                    </p:set>
                                  </p:childTnLst>
                                </p:cTn>
                              </p:par>
                            </p:childTnLst>
                          </p:cTn>
                        </p:par>
                      </p:childTnLst>
                    </p:cTn>
                  </p:par>
                  <p:par>
                    <p:cTn id="44" fill="hold">
                      <p:stCondLst>
                        <p:cond delay="indefinite"/>
                      </p:stCondLst>
                      <p:childTnLst>
                        <p:par>
                          <p:cTn id="45" fill="hold">
                            <p:stCondLst>
                              <p:cond delay="0"/>
                            </p:stCondLst>
                            <p:childTnLst>
                              <p:par>
                                <p:cTn id="46" presetID="16" presetClass="emph" presetSubtype="0" fill="hold" grpId="2" nodeType="clickEffect">
                                  <p:stCondLst>
                                    <p:cond delay="0"/>
                                  </p:stCondLst>
                                  <p:iterate type="lt">
                                    <p:tmPct val="4000"/>
                                  </p:iterate>
                                  <p:childTnLst>
                                    <p:set>
                                      <p:cBhvr override="childStyle">
                                        <p:cTn id="47" dur="2000" fill="hold"/>
                                        <p:tgtEl>
                                          <p:spTgt spid="776333"/>
                                        </p:tgtEl>
                                        <p:attrNameLst>
                                          <p:attrName>style.color</p:attrName>
                                        </p:attrNameLst>
                                      </p:cBhvr>
                                      <p:to>
                                        <p:clrVal>
                                          <a:srgbClr val="FF3300"/>
                                        </p:clrVal>
                                      </p:to>
                                    </p:set>
                                    <p:set>
                                      <p:cBhvr>
                                        <p:cTn id="48" dur="2000" fill="hold"/>
                                        <p:tgtEl>
                                          <p:spTgt spid="776333"/>
                                        </p:tgtEl>
                                        <p:attrNameLst>
                                          <p:attrName>fillcolor</p:attrName>
                                        </p:attrNameLst>
                                      </p:cBhvr>
                                      <p:to>
                                        <p:clrVal>
                                          <a:srgbClr val="FF3300"/>
                                        </p:clrVal>
                                      </p:to>
                                    </p:set>
                                    <p:set>
                                      <p:cBhvr>
                                        <p:cTn id="49" dur="2000" fill="hold"/>
                                        <p:tgtEl>
                                          <p:spTgt spid="776333"/>
                                        </p:tgtEl>
                                        <p:attrNameLst>
                                          <p:attrName>fill.type</p:attrName>
                                        </p:attrNameLst>
                                      </p:cBhvr>
                                      <p:to>
                                        <p:strVal val="solid"/>
                                      </p:to>
                                    </p:se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776315"/>
                                        </p:tgtEl>
                                        <p:attrNameLst>
                                          <p:attrName>style.visibility</p:attrName>
                                        </p:attrNameLst>
                                      </p:cBhvr>
                                      <p:to>
                                        <p:strVal val="visible"/>
                                      </p:to>
                                    </p:set>
                                    <p:animEffect transition="in" filter="blinds(horizontal)">
                                      <p:cBhvr>
                                        <p:cTn id="54" dur="2000"/>
                                        <p:tgtEl>
                                          <p:spTgt spid="776315"/>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776320"/>
                                        </p:tgtEl>
                                        <p:attrNameLst>
                                          <p:attrName>style.visibility</p:attrName>
                                        </p:attrNameLst>
                                      </p:cBhvr>
                                      <p:to>
                                        <p:strVal val="visible"/>
                                      </p:to>
                                    </p:set>
                                    <p:animEffect transition="in" filter="blinds(horizontal)">
                                      <p:cBhvr>
                                        <p:cTn id="59" dur="2000"/>
                                        <p:tgtEl>
                                          <p:spTgt spid="776320"/>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776317"/>
                                        </p:tgtEl>
                                        <p:attrNameLst>
                                          <p:attrName>style.visibility</p:attrName>
                                        </p:attrNameLst>
                                      </p:cBhvr>
                                      <p:to>
                                        <p:strVal val="visible"/>
                                      </p:to>
                                    </p:set>
                                    <p:animEffect transition="in" filter="blinds(horizontal)">
                                      <p:cBhvr>
                                        <p:cTn id="64" dur="2000"/>
                                        <p:tgtEl>
                                          <p:spTgt spid="776317"/>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776324"/>
                                        </p:tgtEl>
                                        <p:attrNameLst>
                                          <p:attrName>style.visibility</p:attrName>
                                        </p:attrNameLst>
                                      </p:cBhvr>
                                      <p:to>
                                        <p:strVal val="visible"/>
                                      </p:to>
                                    </p:set>
                                    <p:animEffect transition="in" filter="blinds(horizontal)">
                                      <p:cBhvr>
                                        <p:cTn id="69" dur="2000"/>
                                        <p:tgtEl>
                                          <p:spTgt spid="776324"/>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776318"/>
                                        </p:tgtEl>
                                        <p:attrNameLst>
                                          <p:attrName>style.visibility</p:attrName>
                                        </p:attrNameLst>
                                      </p:cBhvr>
                                      <p:to>
                                        <p:strVal val="visible"/>
                                      </p:to>
                                    </p:set>
                                    <p:animEffect transition="in" filter="blinds(horizontal)">
                                      <p:cBhvr>
                                        <p:cTn id="74" dur="1000"/>
                                        <p:tgtEl>
                                          <p:spTgt spid="776318"/>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776326"/>
                                        </p:tgtEl>
                                        <p:attrNameLst>
                                          <p:attrName>style.visibility</p:attrName>
                                        </p:attrNameLst>
                                      </p:cBhvr>
                                      <p:to>
                                        <p:strVal val="visible"/>
                                      </p:to>
                                    </p:set>
                                    <p:animEffect transition="in" filter="blinds(horizontal)">
                                      <p:cBhvr>
                                        <p:cTn id="79" dur="500"/>
                                        <p:tgtEl>
                                          <p:spTgt spid="776326"/>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776334"/>
                                        </p:tgtEl>
                                        <p:attrNameLst>
                                          <p:attrName>style.visibility</p:attrName>
                                        </p:attrNameLst>
                                      </p:cBhvr>
                                      <p:to>
                                        <p:strVal val="visible"/>
                                      </p:to>
                                    </p:set>
                                    <p:animEffect transition="in" filter="blinds(horizontal)">
                                      <p:cBhvr>
                                        <p:cTn id="84" dur="500"/>
                                        <p:tgtEl>
                                          <p:spTgt spid="776334"/>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776327"/>
                                        </p:tgtEl>
                                        <p:attrNameLst>
                                          <p:attrName>style.visibility</p:attrName>
                                        </p:attrNameLst>
                                      </p:cBhvr>
                                      <p:to>
                                        <p:strVal val="visible"/>
                                      </p:to>
                                    </p:set>
                                    <p:animEffect transition="in" filter="blinds(horizontal)">
                                      <p:cBhvr>
                                        <p:cTn id="89" dur="500"/>
                                        <p:tgtEl>
                                          <p:spTgt spid="776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6283" grpId="0"/>
      <p:bldP spid="776315" grpId="0"/>
      <p:bldP spid="776316" grpId="0" animBg="1"/>
      <p:bldP spid="776317" grpId="0"/>
      <p:bldP spid="776318" grpId="0"/>
      <p:bldP spid="776320" grpId="0"/>
      <p:bldP spid="776322" grpId="0"/>
      <p:bldP spid="776324" grpId="0"/>
      <p:bldP spid="776325" grpId="0" animBg="1"/>
      <p:bldP spid="776326" grpId="0"/>
      <p:bldP spid="776327" grpId="0"/>
      <p:bldP spid="776332" grpId="0" animBg="1"/>
      <p:bldP spid="776333" grpId="2"/>
      <p:bldP spid="77633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Grp="1" noChangeArrowheads="1"/>
          </p:cNvSpPr>
          <p:nvPr>
            <p:ph type="title"/>
          </p:nvPr>
        </p:nvSpPr>
        <p:spPr>
          <a:xfrm>
            <a:off x="457200" y="122238"/>
            <a:ext cx="8229600" cy="561975"/>
          </a:xfrm>
        </p:spPr>
        <p:txBody>
          <a:bodyPr/>
          <a:lstStyle/>
          <a:p>
            <a:r>
              <a:rPr lang="zh-CN" altLang="en-US" sz="3600" smtClean="0"/>
              <a:t>指令执行过程</a:t>
            </a:r>
          </a:p>
        </p:txBody>
      </p:sp>
      <p:sp>
        <p:nvSpPr>
          <p:cNvPr id="777219" name="Text Box 3"/>
          <p:cNvSpPr txBox="1">
            <a:spLocks noChangeArrowheads="1"/>
          </p:cNvSpPr>
          <p:nvPr/>
        </p:nvSpPr>
        <p:spPr bwMode="auto">
          <a:xfrm>
            <a:off x="657225" y="3068638"/>
            <a:ext cx="1484313" cy="466725"/>
          </a:xfrm>
          <a:prstGeom prst="rect">
            <a:avLst/>
          </a:prstGeom>
          <a:solidFill>
            <a:srgbClr val="0000FF">
              <a:alpha val="25999"/>
            </a:srgbClr>
          </a:solidFill>
          <a:ln w="9525" algn="ctr">
            <a:solidFill>
              <a:schemeClr val="tx1"/>
            </a:solidFill>
            <a:miter lim="800000"/>
            <a:headEnd/>
            <a:tailEnd/>
          </a:ln>
          <a:effectLst/>
        </p:spPr>
        <p:txBody>
          <a:bodyPr>
            <a:spAutoFit/>
          </a:bodyPr>
          <a:lstStyle/>
          <a:p>
            <a:pPr marL="342900" indent="-342900"/>
            <a:r>
              <a:rPr lang="zh-CN" altLang="en-US" sz="2400"/>
              <a:t>  控制器</a:t>
            </a:r>
          </a:p>
        </p:txBody>
      </p:sp>
      <p:sp>
        <p:nvSpPr>
          <p:cNvPr id="777220" name="Rectangle 4"/>
          <p:cNvSpPr>
            <a:spLocks noChangeArrowheads="1"/>
          </p:cNvSpPr>
          <p:nvPr/>
        </p:nvSpPr>
        <p:spPr bwMode="auto">
          <a:xfrm>
            <a:off x="341313" y="1854200"/>
            <a:ext cx="4949825" cy="4905375"/>
          </a:xfrm>
          <a:prstGeom prst="rect">
            <a:avLst/>
          </a:prstGeom>
          <a:noFill/>
          <a:ln w="38100" cap="rnd" algn="ctr">
            <a:solidFill>
              <a:schemeClr val="tx1"/>
            </a:solidFill>
            <a:prstDash val="sysDot"/>
            <a:miter lim="800000"/>
            <a:headEnd/>
            <a:tailEnd/>
          </a:ln>
          <a:effectLst/>
        </p:spPr>
        <p:txBody>
          <a:bodyPr wrap="none" anchor="ctr"/>
          <a:lstStyle/>
          <a:p>
            <a:endParaRPr lang="zh-CN" altLang="en-US"/>
          </a:p>
        </p:txBody>
      </p:sp>
      <p:sp>
        <p:nvSpPr>
          <p:cNvPr id="777221" name="Text Box 5"/>
          <p:cNvSpPr txBox="1">
            <a:spLocks noChangeArrowheads="1"/>
          </p:cNvSpPr>
          <p:nvPr/>
        </p:nvSpPr>
        <p:spPr bwMode="auto">
          <a:xfrm>
            <a:off x="2592388" y="3159125"/>
            <a:ext cx="1123950" cy="406400"/>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spcBef>
                <a:spcPct val="50000"/>
              </a:spcBef>
            </a:pPr>
            <a:r>
              <a:rPr lang="en-US" altLang="zh-CN" sz="2000">
                <a:solidFill>
                  <a:srgbClr val="008000"/>
                </a:solidFill>
              </a:rPr>
              <a:t>   </a:t>
            </a:r>
          </a:p>
        </p:txBody>
      </p:sp>
      <p:sp>
        <p:nvSpPr>
          <p:cNvPr id="777222" name="Text Box 6"/>
          <p:cNvSpPr txBox="1">
            <a:spLocks noChangeArrowheads="1"/>
          </p:cNvSpPr>
          <p:nvPr/>
        </p:nvSpPr>
        <p:spPr bwMode="auto">
          <a:xfrm>
            <a:off x="3986213" y="3114675"/>
            <a:ext cx="1125537" cy="449263"/>
          </a:xfrm>
          <a:prstGeom prst="rect">
            <a:avLst/>
          </a:prstGeom>
          <a:solidFill>
            <a:srgbClr val="FF0000">
              <a:alpha val="17999"/>
            </a:srgbClr>
          </a:solidFill>
          <a:ln w="9525" algn="ctr">
            <a:solidFill>
              <a:schemeClr val="tx1"/>
            </a:solidFill>
            <a:miter lim="800000"/>
            <a:headEnd/>
            <a:tailEnd/>
          </a:ln>
          <a:effectLst/>
        </p:spPr>
        <p:txBody>
          <a:bodyPr tIns="82800" bIns="82800">
            <a:spAutoFit/>
          </a:bodyPr>
          <a:lstStyle/>
          <a:p>
            <a:pPr marL="342900" indent="-342900">
              <a:spcBef>
                <a:spcPct val="50000"/>
              </a:spcBef>
            </a:pPr>
            <a:r>
              <a:rPr lang="en-US" altLang="zh-CN">
                <a:solidFill>
                  <a:srgbClr val="008000"/>
                </a:solidFill>
              </a:rPr>
              <a:t>  </a:t>
            </a:r>
          </a:p>
        </p:txBody>
      </p:sp>
      <p:sp>
        <p:nvSpPr>
          <p:cNvPr id="777223" name="Text Box 7"/>
          <p:cNvSpPr txBox="1">
            <a:spLocks noChangeArrowheads="1"/>
          </p:cNvSpPr>
          <p:nvPr/>
        </p:nvSpPr>
        <p:spPr bwMode="auto">
          <a:xfrm>
            <a:off x="4032250" y="6173788"/>
            <a:ext cx="1079500" cy="376237"/>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spcBef>
                <a:spcPct val="50000"/>
              </a:spcBef>
            </a:pPr>
            <a:r>
              <a:rPr lang="en-US" altLang="zh-CN">
                <a:solidFill>
                  <a:schemeClr val="accent2"/>
                </a:solidFill>
              </a:rPr>
              <a:t>  </a:t>
            </a:r>
          </a:p>
        </p:txBody>
      </p:sp>
      <p:sp>
        <p:nvSpPr>
          <p:cNvPr id="777224" name="Line 8"/>
          <p:cNvSpPr>
            <a:spLocks noChangeShapeType="1"/>
          </p:cNvSpPr>
          <p:nvPr/>
        </p:nvSpPr>
        <p:spPr bwMode="auto">
          <a:xfrm>
            <a:off x="2141538" y="3338513"/>
            <a:ext cx="450850" cy="0"/>
          </a:xfrm>
          <a:prstGeom prst="line">
            <a:avLst/>
          </a:prstGeom>
          <a:noFill/>
          <a:ln w="38100">
            <a:solidFill>
              <a:srgbClr val="FF3300"/>
            </a:solidFill>
            <a:prstDash val="dash"/>
            <a:round/>
            <a:headEnd/>
            <a:tailEnd type="triangle" w="med" len="med"/>
          </a:ln>
          <a:effectLst/>
        </p:spPr>
        <p:txBody>
          <a:bodyPr/>
          <a:lstStyle/>
          <a:p>
            <a:endParaRPr lang="zh-CN" altLang="en-US"/>
          </a:p>
        </p:txBody>
      </p:sp>
      <p:sp>
        <p:nvSpPr>
          <p:cNvPr id="777225" name="Line 9"/>
          <p:cNvSpPr>
            <a:spLocks noChangeShapeType="1"/>
          </p:cNvSpPr>
          <p:nvPr/>
        </p:nvSpPr>
        <p:spPr bwMode="auto">
          <a:xfrm>
            <a:off x="3716338" y="3338513"/>
            <a:ext cx="271462" cy="0"/>
          </a:xfrm>
          <a:prstGeom prst="line">
            <a:avLst/>
          </a:prstGeom>
          <a:noFill/>
          <a:ln w="38100">
            <a:solidFill>
              <a:srgbClr val="007635"/>
            </a:solidFill>
            <a:round/>
            <a:headEnd/>
            <a:tailEnd type="triangle" w="med" len="med"/>
          </a:ln>
          <a:effectLst/>
        </p:spPr>
        <p:txBody>
          <a:bodyPr/>
          <a:lstStyle/>
          <a:p>
            <a:endParaRPr lang="zh-CN" altLang="en-US"/>
          </a:p>
        </p:txBody>
      </p:sp>
      <p:sp>
        <p:nvSpPr>
          <p:cNvPr id="777226" name="Line 10"/>
          <p:cNvSpPr>
            <a:spLocks noChangeShapeType="1"/>
          </p:cNvSpPr>
          <p:nvPr/>
        </p:nvSpPr>
        <p:spPr bwMode="auto">
          <a:xfrm>
            <a:off x="4392613" y="5678488"/>
            <a:ext cx="0" cy="495300"/>
          </a:xfrm>
          <a:prstGeom prst="line">
            <a:avLst/>
          </a:prstGeom>
          <a:noFill/>
          <a:ln w="38100">
            <a:solidFill>
              <a:srgbClr val="3333CC"/>
            </a:solidFill>
            <a:round/>
            <a:headEnd type="triangle" w="med" len="med"/>
            <a:tailEnd type="triangle" w="med" len="med"/>
          </a:ln>
          <a:effectLst/>
        </p:spPr>
        <p:txBody>
          <a:bodyPr/>
          <a:lstStyle/>
          <a:p>
            <a:endParaRPr lang="zh-CN" altLang="en-US"/>
          </a:p>
        </p:txBody>
      </p:sp>
      <p:grpSp>
        <p:nvGrpSpPr>
          <p:cNvPr id="777227" name="Group 11"/>
          <p:cNvGrpSpPr>
            <a:grpSpLocks/>
          </p:cNvGrpSpPr>
          <p:nvPr/>
        </p:nvGrpSpPr>
        <p:grpSpPr bwMode="auto">
          <a:xfrm>
            <a:off x="2771775" y="3924300"/>
            <a:ext cx="765175" cy="1484313"/>
            <a:chOff x="3135" y="2472"/>
            <a:chExt cx="454" cy="935"/>
          </a:xfrm>
        </p:grpSpPr>
        <p:grpSp>
          <p:nvGrpSpPr>
            <p:cNvPr id="777228" name="Group 12"/>
            <p:cNvGrpSpPr>
              <a:grpSpLocks/>
            </p:cNvGrpSpPr>
            <p:nvPr/>
          </p:nvGrpSpPr>
          <p:grpSpPr bwMode="auto">
            <a:xfrm flipH="1">
              <a:off x="3135" y="2472"/>
              <a:ext cx="454" cy="935"/>
              <a:chOff x="3078" y="2330"/>
              <a:chExt cx="625" cy="1580"/>
            </a:xfrm>
          </p:grpSpPr>
          <p:sp>
            <p:nvSpPr>
              <p:cNvPr id="777229" name="Line 12"/>
              <p:cNvSpPr>
                <a:spLocks noChangeShapeType="1"/>
              </p:cNvSpPr>
              <p:nvPr/>
            </p:nvSpPr>
            <p:spPr bwMode="auto">
              <a:xfrm flipH="1">
                <a:off x="3078" y="2330"/>
                <a:ext cx="9" cy="691"/>
              </a:xfrm>
              <a:prstGeom prst="line">
                <a:avLst/>
              </a:prstGeom>
              <a:noFill/>
              <a:ln w="25400">
                <a:solidFill>
                  <a:schemeClr val="tx1"/>
                </a:solidFill>
                <a:round/>
                <a:headEnd/>
                <a:tailEnd/>
              </a:ln>
            </p:spPr>
            <p:txBody>
              <a:bodyPr wrap="none" anchor="ctr"/>
              <a:lstStyle/>
              <a:p>
                <a:endParaRPr lang="zh-CN" altLang="en-US"/>
              </a:p>
            </p:txBody>
          </p:sp>
          <p:sp>
            <p:nvSpPr>
              <p:cNvPr id="777230" name="Line 13"/>
              <p:cNvSpPr>
                <a:spLocks noChangeShapeType="1"/>
              </p:cNvSpPr>
              <p:nvPr/>
            </p:nvSpPr>
            <p:spPr bwMode="auto">
              <a:xfrm>
                <a:off x="3107" y="2330"/>
                <a:ext cx="592" cy="307"/>
              </a:xfrm>
              <a:prstGeom prst="line">
                <a:avLst/>
              </a:prstGeom>
              <a:noFill/>
              <a:ln w="25400">
                <a:solidFill>
                  <a:schemeClr val="tx1"/>
                </a:solidFill>
                <a:round/>
                <a:headEnd/>
                <a:tailEnd/>
              </a:ln>
            </p:spPr>
            <p:txBody>
              <a:bodyPr wrap="none" anchor="ctr"/>
              <a:lstStyle/>
              <a:p>
                <a:endParaRPr lang="zh-CN" altLang="en-US"/>
              </a:p>
            </p:txBody>
          </p:sp>
          <p:sp>
            <p:nvSpPr>
              <p:cNvPr id="777231" name="Line 14"/>
              <p:cNvSpPr>
                <a:spLocks noChangeShapeType="1"/>
              </p:cNvSpPr>
              <p:nvPr/>
            </p:nvSpPr>
            <p:spPr bwMode="auto">
              <a:xfrm>
                <a:off x="3087" y="3018"/>
                <a:ext cx="213" cy="110"/>
              </a:xfrm>
              <a:prstGeom prst="line">
                <a:avLst/>
              </a:prstGeom>
              <a:noFill/>
              <a:ln w="25400">
                <a:solidFill>
                  <a:schemeClr val="tx1"/>
                </a:solidFill>
                <a:round/>
                <a:headEnd/>
                <a:tailEnd/>
              </a:ln>
            </p:spPr>
            <p:txBody>
              <a:bodyPr wrap="none" anchor="ctr"/>
              <a:lstStyle/>
              <a:p>
                <a:endParaRPr lang="zh-CN" altLang="en-US"/>
              </a:p>
            </p:txBody>
          </p:sp>
          <p:sp>
            <p:nvSpPr>
              <p:cNvPr id="777232" name="Line 16"/>
              <p:cNvSpPr>
                <a:spLocks noChangeShapeType="1"/>
              </p:cNvSpPr>
              <p:nvPr/>
            </p:nvSpPr>
            <p:spPr bwMode="auto">
              <a:xfrm>
                <a:off x="3693" y="2644"/>
                <a:ext cx="10" cy="457"/>
              </a:xfrm>
              <a:prstGeom prst="line">
                <a:avLst/>
              </a:prstGeom>
              <a:noFill/>
              <a:ln w="25400">
                <a:solidFill>
                  <a:schemeClr val="tx1"/>
                </a:solidFill>
                <a:round/>
                <a:headEnd/>
                <a:tailEnd/>
              </a:ln>
            </p:spPr>
            <p:txBody>
              <a:bodyPr wrap="none" anchor="ctr"/>
              <a:lstStyle/>
              <a:p>
                <a:endParaRPr lang="zh-CN" altLang="en-US"/>
              </a:p>
            </p:txBody>
          </p:sp>
          <p:sp>
            <p:nvSpPr>
              <p:cNvPr id="777233" name="Line 18"/>
              <p:cNvSpPr>
                <a:spLocks noChangeShapeType="1"/>
              </p:cNvSpPr>
              <p:nvPr/>
            </p:nvSpPr>
            <p:spPr bwMode="auto">
              <a:xfrm flipV="1">
                <a:off x="3120" y="3256"/>
                <a:ext cx="0" cy="654"/>
              </a:xfrm>
              <a:prstGeom prst="line">
                <a:avLst/>
              </a:prstGeom>
              <a:noFill/>
              <a:ln w="25400">
                <a:solidFill>
                  <a:schemeClr val="tx1"/>
                </a:solidFill>
                <a:round/>
                <a:headEnd/>
                <a:tailEnd/>
              </a:ln>
            </p:spPr>
            <p:txBody>
              <a:bodyPr wrap="none" anchor="ctr"/>
              <a:lstStyle/>
              <a:p>
                <a:endParaRPr lang="zh-CN" altLang="en-US"/>
              </a:p>
            </p:txBody>
          </p:sp>
          <p:sp>
            <p:nvSpPr>
              <p:cNvPr id="777234" name="Line 19"/>
              <p:cNvSpPr>
                <a:spLocks noChangeShapeType="1"/>
              </p:cNvSpPr>
              <p:nvPr/>
            </p:nvSpPr>
            <p:spPr bwMode="auto">
              <a:xfrm flipV="1">
                <a:off x="3135" y="3549"/>
                <a:ext cx="564" cy="349"/>
              </a:xfrm>
              <a:prstGeom prst="line">
                <a:avLst/>
              </a:prstGeom>
              <a:noFill/>
              <a:ln w="25400">
                <a:solidFill>
                  <a:schemeClr val="tx1"/>
                </a:solidFill>
                <a:round/>
                <a:headEnd/>
                <a:tailEnd/>
              </a:ln>
            </p:spPr>
            <p:txBody>
              <a:bodyPr wrap="none" anchor="ctr"/>
              <a:lstStyle/>
              <a:p>
                <a:endParaRPr lang="zh-CN" altLang="en-US"/>
              </a:p>
            </p:txBody>
          </p:sp>
          <p:sp>
            <p:nvSpPr>
              <p:cNvPr id="777235" name="Line 20"/>
              <p:cNvSpPr>
                <a:spLocks noChangeShapeType="1"/>
              </p:cNvSpPr>
              <p:nvPr/>
            </p:nvSpPr>
            <p:spPr bwMode="auto">
              <a:xfrm flipV="1">
                <a:off x="3121" y="3125"/>
                <a:ext cx="171" cy="124"/>
              </a:xfrm>
              <a:prstGeom prst="line">
                <a:avLst/>
              </a:prstGeom>
              <a:noFill/>
              <a:ln w="25400">
                <a:solidFill>
                  <a:schemeClr val="tx1"/>
                </a:solidFill>
                <a:round/>
                <a:headEnd/>
                <a:tailEnd/>
              </a:ln>
            </p:spPr>
            <p:txBody>
              <a:bodyPr wrap="none" anchor="ctr"/>
              <a:lstStyle/>
              <a:p>
                <a:endParaRPr lang="zh-CN" altLang="en-US"/>
              </a:p>
            </p:txBody>
          </p:sp>
          <p:sp>
            <p:nvSpPr>
              <p:cNvPr id="777236" name="Line 22"/>
              <p:cNvSpPr>
                <a:spLocks noChangeShapeType="1"/>
              </p:cNvSpPr>
              <p:nvPr/>
            </p:nvSpPr>
            <p:spPr bwMode="auto">
              <a:xfrm flipV="1">
                <a:off x="3702" y="3067"/>
                <a:ext cx="0" cy="481"/>
              </a:xfrm>
              <a:prstGeom prst="line">
                <a:avLst/>
              </a:prstGeom>
              <a:noFill/>
              <a:ln w="25400">
                <a:solidFill>
                  <a:schemeClr val="tx1"/>
                </a:solidFill>
                <a:round/>
                <a:headEnd/>
                <a:tailEnd/>
              </a:ln>
            </p:spPr>
            <p:txBody>
              <a:bodyPr wrap="none" anchor="ctr"/>
              <a:lstStyle/>
              <a:p>
                <a:endParaRPr lang="zh-CN" altLang="en-US"/>
              </a:p>
            </p:txBody>
          </p:sp>
        </p:grpSp>
        <p:sp>
          <p:nvSpPr>
            <p:cNvPr id="777237" name="Rectangle 25"/>
            <p:cNvSpPr>
              <a:spLocks noChangeArrowheads="1"/>
            </p:cNvSpPr>
            <p:nvPr/>
          </p:nvSpPr>
          <p:spPr bwMode="auto">
            <a:xfrm rot="16200000" flipH="1">
              <a:off x="3033" y="2830"/>
              <a:ext cx="510" cy="248"/>
            </a:xfrm>
            <a:prstGeom prst="rect">
              <a:avLst/>
            </a:prstGeom>
            <a:noFill/>
            <a:ln w="12700">
              <a:noFill/>
              <a:miter lim="800000"/>
              <a:headEnd/>
              <a:tailEnd/>
            </a:ln>
          </p:spPr>
          <p:txBody>
            <a:bodyPr lIns="90488" tIns="44450" rIns="90488" bIns="44450">
              <a:spAutoFit/>
            </a:bodyPr>
            <a:lstStyle/>
            <a:p>
              <a:pPr>
                <a:lnSpc>
                  <a:spcPct val="90000"/>
                </a:lnSpc>
              </a:pPr>
              <a:r>
                <a:rPr lang="en-US" altLang="zh-CN" sz="2400">
                  <a:latin typeface="Arial" pitchFamily="34" charset="0"/>
                  <a:ea typeface="宋体" pitchFamily="2" charset="-122"/>
                  <a:cs typeface="Arial" pitchFamily="34" charset="0"/>
                </a:rPr>
                <a:t>ALU</a:t>
              </a:r>
            </a:p>
          </p:txBody>
        </p:sp>
      </p:grpSp>
      <p:grpSp>
        <p:nvGrpSpPr>
          <p:cNvPr id="777238" name="Group 22"/>
          <p:cNvGrpSpPr>
            <a:grpSpLocks/>
          </p:cNvGrpSpPr>
          <p:nvPr/>
        </p:nvGrpSpPr>
        <p:grpSpPr bwMode="auto">
          <a:xfrm>
            <a:off x="3492500" y="4329113"/>
            <a:ext cx="404813" cy="809625"/>
            <a:chOff x="2030" y="2415"/>
            <a:chExt cx="341" cy="510"/>
          </a:xfrm>
        </p:grpSpPr>
        <p:sp>
          <p:nvSpPr>
            <p:cNvPr id="777239" name="Line 23"/>
            <p:cNvSpPr>
              <a:spLocks noChangeShapeType="1"/>
            </p:cNvSpPr>
            <p:nvPr/>
          </p:nvSpPr>
          <p:spPr bwMode="auto">
            <a:xfrm flipH="1">
              <a:off x="2031" y="2415"/>
              <a:ext cx="340" cy="0"/>
            </a:xfrm>
            <a:prstGeom prst="line">
              <a:avLst/>
            </a:prstGeom>
            <a:noFill/>
            <a:ln w="38100">
              <a:solidFill>
                <a:srgbClr val="3333CC"/>
              </a:solidFill>
              <a:round/>
              <a:headEnd/>
              <a:tailEnd type="triangle" w="med" len="med"/>
            </a:ln>
            <a:effectLst/>
          </p:spPr>
          <p:txBody>
            <a:bodyPr/>
            <a:lstStyle/>
            <a:p>
              <a:endParaRPr lang="zh-CN" altLang="en-US"/>
            </a:p>
          </p:txBody>
        </p:sp>
        <p:sp>
          <p:nvSpPr>
            <p:cNvPr id="777240" name="Line 24"/>
            <p:cNvSpPr>
              <a:spLocks noChangeShapeType="1"/>
            </p:cNvSpPr>
            <p:nvPr/>
          </p:nvSpPr>
          <p:spPr bwMode="auto">
            <a:xfrm flipH="1">
              <a:off x="2030" y="2925"/>
              <a:ext cx="340" cy="0"/>
            </a:xfrm>
            <a:prstGeom prst="line">
              <a:avLst/>
            </a:prstGeom>
            <a:noFill/>
            <a:ln w="38100">
              <a:solidFill>
                <a:srgbClr val="3333CC"/>
              </a:solidFill>
              <a:round/>
              <a:headEnd/>
              <a:tailEnd type="triangle" w="med" len="med"/>
            </a:ln>
            <a:effectLst/>
          </p:spPr>
          <p:txBody>
            <a:bodyPr/>
            <a:lstStyle/>
            <a:p>
              <a:endParaRPr lang="zh-CN" altLang="en-US"/>
            </a:p>
          </p:txBody>
        </p:sp>
      </p:grpSp>
      <p:sp>
        <p:nvSpPr>
          <p:cNvPr id="777241" name="Text Box 25"/>
          <p:cNvSpPr txBox="1">
            <a:spLocks noChangeArrowheads="1"/>
          </p:cNvSpPr>
          <p:nvPr/>
        </p:nvSpPr>
        <p:spPr bwMode="auto">
          <a:xfrm>
            <a:off x="1781175" y="3833813"/>
            <a:ext cx="450850" cy="1625600"/>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r>
              <a:rPr lang="zh-CN" altLang="en-US" sz="2000"/>
              <a:t>标</a:t>
            </a:r>
          </a:p>
          <a:p>
            <a:pPr marL="342900" indent="-342900"/>
            <a:r>
              <a:rPr lang="zh-CN" altLang="en-US" sz="2000"/>
              <a:t>志</a:t>
            </a:r>
          </a:p>
          <a:p>
            <a:pPr marL="342900" indent="-342900"/>
            <a:r>
              <a:rPr lang="zh-CN" altLang="en-US" sz="2000"/>
              <a:t>寄</a:t>
            </a:r>
          </a:p>
          <a:p>
            <a:pPr marL="342900" indent="-342900"/>
            <a:r>
              <a:rPr lang="zh-CN" altLang="en-US" sz="2000"/>
              <a:t>存</a:t>
            </a:r>
          </a:p>
          <a:p>
            <a:pPr marL="342900" indent="-342900"/>
            <a:r>
              <a:rPr lang="zh-CN" altLang="en-US" sz="2000"/>
              <a:t>器</a:t>
            </a:r>
            <a:endParaRPr lang="en-US" altLang="zh-CN" sz="2000"/>
          </a:p>
        </p:txBody>
      </p:sp>
      <p:sp>
        <p:nvSpPr>
          <p:cNvPr id="777242" name="Line 26"/>
          <p:cNvSpPr>
            <a:spLocks noChangeShapeType="1"/>
          </p:cNvSpPr>
          <p:nvPr/>
        </p:nvSpPr>
        <p:spPr bwMode="auto">
          <a:xfrm flipH="1">
            <a:off x="2232025" y="4419600"/>
            <a:ext cx="539750" cy="0"/>
          </a:xfrm>
          <a:prstGeom prst="line">
            <a:avLst/>
          </a:prstGeom>
          <a:noFill/>
          <a:ln w="38100">
            <a:solidFill>
              <a:srgbClr val="3333CC"/>
            </a:solidFill>
            <a:round/>
            <a:headEnd/>
            <a:tailEnd type="triangle" w="med" len="med"/>
          </a:ln>
          <a:effectLst/>
        </p:spPr>
        <p:txBody>
          <a:bodyPr/>
          <a:lstStyle/>
          <a:p>
            <a:endParaRPr lang="zh-CN" altLang="en-US"/>
          </a:p>
        </p:txBody>
      </p:sp>
      <p:grpSp>
        <p:nvGrpSpPr>
          <p:cNvPr id="777243" name="Group 27"/>
          <p:cNvGrpSpPr>
            <a:grpSpLocks/>
          </p:cNvGrpSpPr>
          <p:nvPr/>
        </p:nvGrpSpPr>
        <p:grpSpPr bwMode="auto">
          <a:xfrm>
            <a:off x="1511300" y="3519488"/>
            <a:ext cx="227013" cy="855662"/>
            <a:chOff x="895" y="1905"/>
            <a:chExt cx="143" cy="539"/>
          </a:xfrm>
        </p:grpSpPr>
        <p:sp>
          <p:nvSpPr>
            <p:cNvPr id="777244" name="Line 28"/>
            <p:cNvSpPr>
              <a:spLocks noChangeShapeType="1"/>
            </p:cNvSpPr>
            <p:nvPr/>
          </p:nvSpPr>
          <p:spPr bwMode="auto">
            <a:xfrm flipH="1">
              <a:off x="896" y="2443"/>
              <a:ext cx="142" cy="0"/>
            </a:xfrm>
            <a:prstGeom prst="line">
              <a:avLst/>
            </a:prstGeom>
            <a:noFill/>
            <a:ln w="28575">
              <a:solidFill>
                <a:srgbClr val="3333CC"/>
              </a:solidFill>
              <a:round/>
              <a:headEnd/>
              <a:tailEnd/>
            </a:ln>
            <a:effectLst/>
          </p:spPr>
          <p:txBody>
            <a:bodyPr/>
            <a:lstStyle/>
            <a:p>
              <a:endParaRPr lang="zh-CN" altLang="en-US"/>
            </a:p>
          </p:txBody>
        </p:sp>
        <p:sp>
          <p:nvSpPr>
            <p:cNvPr id="777245" name="Line 29"/>
            <p:cNvSpPr>
              <a:spLocks noChangeShapeType="1"/>
            </p:cNvSpPr>
            <p:nvPr/>
          </p:nvSpPr>
          <p:spPr bwMode="auto">
            <a:xfrm flipV="1">
              <a:off x="895" y="1905"/>
              <a:ext cx="0" cy="539"/>
            </a:xfrm>
            <a:prstGeom prst="line">
              <a:avLst/>
            </a:prstGeom>
            <a:noFill/>
            <a:ln w="38100">
              <a:solidFill>
                <a:srgbClr val="3333CC"/>
              </a:solidFill>
              <a:round/>
              <a:headEnd/>
              <a:tailEnd type="triangle" w="med" len="med"/>
            </a:ln>
            <a:effectLst/>
          </p:spPr>
          <p:txBody>
            <a:bodyPr/>
            <a:lstStyle/>
            <a:p>
              <a:endParaRPr lang="zh-CN" altLang="en-US"/>
            </a:p>
          </p:txBody>
        </p:sp>
      </p:grpSp>
      <p:sp>
        <p:nvSpPr>
          <p:cNvPr id="777246" name="Line 30"/>
          <p:cNvSpPr>
            <a:spLocks noChangeShapeType="1"/>
          </p:cNvSpPr>
          <p:nvPr/>
        </p:nvSpPr>
        <p:spPr bwMode="auto">
          <a:xfrm flipV="1">
            <a:off x="4527550" y="3563938"/>
            <a:ext cx="0" cy="539750"/>
          </a:xfrm>
          <a:prstGeom prst="line">
            <a:avLst/>
          </a:prstGeom>
          <a:noFill/>
          <a:ln w="38100">
            <a:solidFill>
              <a:srgbClr val="008000"/>
            </a:solidFill>
            <a:round/>
            <a:headEnd/>
            <a:tailEnd type="triangle" w="med" len="med"/>
          </a:ln>
          <a:effectLst/>
        </p:spPr>
        <p:txBody>
          <a:bodyPr/>
          <a:lstStyle/>
          <a:p>
            <a:endParaRPr lang="zh-CN" altLang="en-US"/>
          </a:p>
        </p:txBody>
      </p:sp>
      <p:grpSp>
        <p:nvGrpSpPr>
          <p:cNvPr id="777247" name="Group 31"/>
          <p:cNvGrpSpPr>
            <a:grpSpLocks/>
          </p:cNvGrpSpPr>
          <p:nvPr/>
        </p:nvGrpSpPr>
        <p:grpSpPr bwMode="auto">
          <a:xfrm>
            <a:off x="2501900" y="4776788"/>
            <a:ext cx="1530350" cy="1487487"/>
            <a:chOff x="1576" y="2924"/>
            <a:chExt cx="964" cy="937"/>
          </a:xfrm>
        </p:grpSpPr>
        <p:sp>
          <p:nvSpPr>
            <p:cNvPr id="777248" name="Line 32"/>
            <p:cNvSpPr>
              <a:spLocks noChangeShapeType="1"/>
            </p:cNvSpPr>
            <p:nvPr/>
          </p:nvSpPr>
          <p:spPr bwMode="auto">
            <a:xfrm>
              <a:off x="1576" y="2924"/>
              <a:ext cx="0" cy="935"/>
            </a:xfrm>
            <a:prstGeom prst="line">
              <a:avLst/>
            </a:prstGeom>
            <a:noFill/>
            <a:ln w="38100">
              <a:solidFill>
                <a:srgbClr val="3333CC"/>
              </a:solidFill>
              <a:round/>
              <a:headEnd/>
              <a:tailEnd/>
            </a:ln>
            <a:effectLst/>
          </p:spPr>
          <p:txBody>
            <a:bodyPr/>
            <a:lstStyle/>
            <a:p>
              <a:endParaRPr lang="zh-CN" altLang="en-US"/>
            </a:p>
          </p:txBody>
        </p:sp>
        <p:sp>
          <p:nvSpPr>
            <p:cNvPr id="777249" name="Line 33"/>
            <p:cNvSpPr>
              <a:spLocks noChangeShapeType="1"/>
            </p:cNvSpPr>
            <p:nvPr/>
          </p:nvSpPr>
          <p:spPr bwMode="auto">
            <a:xfrm>
              <a:off x="1576" y="3861"/>
              <a:ext cx="964" cy="0"/>
            </a:xfrm>
            <a:prstGeom prst="line">
              <a:avLst/>
            </a:prstGeom>
            <a:noFill/>
            <a:ln w="38100">
              <a:solidFill>
                <a:srgbClr val="3333CC"/>
              </a:solidFill>
              <a:round/>
              <a:headEnd/>
              <a:tailEnd type="triangle" w="med" len="med"/>
            </a:ln>
            <a:effectLst/>
          </p:spPr>
          <p:txBody>
            <a:bodyPr/>
            <a:lstStyle/>
            <a:p>
              <a:endParaRPr lang="zh-CN" altLang="en-US"/>
            </a:p>
          </p:txBody>
        </p:sp>
        <p:sp>
          <p:nvSpPr>
            <p:cNvPr id="777250" name="Line 34"/>
            <p:cNvSpPr>
              <a:spLocks noChangeShapeType="1"/>
            </p:cNvSpPr>
            <p:nvPr/>
          </p:nvSpPr>
          <p:spPr bwMode="auto">
            <a:xfrm flipH="1">
              <a:off x="1576" y="2924"/>
              <a:ext cx="171" cy="0"/>
            </a:xfrm>
            <a:prstGeom prst="line">
              <a:avLst/>
            </a:prstGeom>
            <a:noFill/>
            <a:ln w="28575">
              <a:solidFill>
                <a:srgbClr val="3333CC"/>
              </a:solidFill>
              <a:round/>
              <a:headEnd/>
              <a:tailEnd/>
            </a:ln>
            <a:effectLst/>
          </p:spPr>
          <p:txBody>
            <a:bodyPr/>
            <a:lstStyle/>
            <a:p>
              <a:endParaRPr lang="zh-CN" altLang="en-US"/>
            </a:p>
          </p:txBody>
        </p:sp>
      </p:grpSp>
      <p:grpSp>
        <p:nvGrpSpPr>
          <p:cNvPr id="777251" name="Group 35"/>
          <p:cNvGrpSpPr>
            <a:grpSpLocks/>
          </p:cNvGrpSpPr>
          <p:nvPr/>
        </p:nvGrpSpPr>
        <p:grpSpPr bwMode="auto">
          <a:xfrm>
            <a:off x="3357563" y="5543550"/>
            <a:ext cx="493712" cy="719138"/>
            <a:chOff x="2115" y="3405"/>
            <a:chExt cx="311" cy="453"/>
          </a:xfrm>
        </p:grpSpPr>
        <p:sp>
          <p:nvSpPr>
            <p:cNvPr id="777252" name="Line 36"/>
            <p:cNvSpPr>
              <a:spLocks noChangeShapeType="1"/>
            </p:cNvSpPr>
            <p:nvPr/>
          </p:nvSpPr>
          <p:spPr bwMode="auto">
            <a:xfrm flipV="1">
              <a:off x="2115" y="3405"/>
              <a:ext cx="0" cy="453"/>
            </a:xfrm>
            <a:prstGeom prst="line">
              <a:avLst/>
            </a:prstGeom>
            <a:noFill/>
            <a:ln w="38100">
              <a:solidFill>
                <a:srgbClr val="3333CC"/>
              </a:solidFill>
              <a:round/>
              <a:headEnd/>
              <a:tailEnd/>
            </a:ln>
            <a:effectLst/>
          </p:spPr>
          <p:txBody>
            <a:bodyPr/>
            <a:lstStyle/>
            <a:p>
              <a:endParaRPr lang="zh-CN" altLang="en-US"/>
            </a:p>
          </p:txBody>
        </p:sp>
        <p:sp>
          <p:nvSpPr>
            <p:cNvPr id="777253" name="Line 37"/>
            <p:cNvSpPr>
              <a:spLocks noChangeShapeType="1"/>
            </p:cNvSpPr>
            <p:nvPr/>
          </p:nvSpPr>
          <p:spPr bwMode="auto">
            <a:xfrm>
              <a:off x="2115" y="3407"/>
              <a:ext cx="311" cy="0"/>
            </a:xfrm>
            <a:prstGeom prst="line">
              <a:avLst/>
            </a:prstGeom>
            <a:noFill/>
            <a:ln w="38100">
              <a:solidFill>
                <a:srgbClr val="3333CC"/>
              </a:solidFill>
              <a:round/>
              <a:headEnd/>
              <a:tailEnd type="triangle" w="med" len="med"/>
            </a:ln>
            <a:effectLst/>
          </p:spPr>
          <p:txBody>
            <a:bodyPr/>
            <a:lstStyle/>
            <a:p>
              <a:endParaRPr lang="zh-CN" altLang="en-US"/>
            </a:p>
          </p:txBody>
        </p:sp>
      </p:grpSp>
      <p:grpSp>
        <p:nvGrpSpPr>
          <p:cNvPr id="777254" name="Group 38"/>
          <p:cNvGrpSpPr>
            <a:grpSpLocks/>
          </p:cNvGrpSpPr>
          <p:nvPr/>
        </p:nvGrpSpPr>
        <p:grpSpPr bwMode="auto">
          <a:xfrm>
            <a:off x="1150938" y="3606800"/>
            <a:ext cx="4725987" cy="2208213"/>
            <a:chOff x="725" y="2158"/>
            <a:chExt cx="2977" cy="1448"/>
          </a:xfrm>
        </p:grpSpPr>
        <p:sp>
          <p:nvSpPr>
            <p:cNvPr id="777255" name="Line 39"/>
            <p:cNvSpPr>
              <a:spLocks noChangeShapeType="1"/>
            </p:cNvSpPr>
            <p:nvPr/>
          </p:nvSpPr>
          <p:spPr bwMode="auto">
            <a:xfrm flipV="1">
              <a:off x="725" y="3606"/>
              <a:ext cx="2977" cy="0"/>
            </a:xfrm>
            <a:prstGeom prst="line">
              <a:avLst/>
            </a:prstGeom>
            <a:noFill/>
            <a:ln w="38100">
              <a:solidFill>
                <a:srgbClr val="FF3300"/>
              </a:solidFill>
              <a:prstDash val="dash"/>
              <a:round/>
              <a:headEnd/>
              <a:tailEnd/>
            </a:ln>
            <a:effectLst/>
          </p:spPr>
          <p:txBody>
            <a:bodyPr/>
            <a:lstStyle/>
            <a:p>
              <a:endParaRPr lang="zh-CN" altLang="en-US"/>
            </a:p>
          </p:txBody>
        </p:sp>
        <p:sp>
          <p:nvSpPr>
            <p:cNvPr id="777256" name="Line 40"/>
            <p:cNvSpPr>
              <a:spLocks noChangeShapeType="1"/>
            </p:cNvSpPr>
            <p:nvPr/>
          </p:nvSpPr>
          <p:spPr bwMode="auto">
            <a:xfrm>
              <a:off x="754" y="2158"/>
              <a:ext cx="0" cy="1389"/>
            </a:xfrm>
            <a:prstGeom prst="line">
              <a:avLst/>
            </a:prstGeom>
            <a:noFill/>
            <a:ln w="38100">
              <a:solidFill>
                <a:srgbClr val="FF3300"/>
              </a:solidFill>
              <a:prstDash val="dash"/>
              <a:round/>
              <a:headEnd/>
              <a:tailEnd/>
            </a:ln>
            <a:effectLst/>
          </p:spPr>
          <p:txBody>
            <a:bodyPr/>
            <a:lstStyle/>
            <a:p>
              <a:endParaRPr lang="zh-CN" altLang="en-US"/>
            </a:p>
          </p:txBody>
        </p:sp>
        <p:sp>
          <p:nvSpPr>
            <p:cNvPr id="777257" name="Line 41"/>
            <p:cNvSpPr>
              <a:spLocks noChangeShapeType="1"/>
            </p:cNvSpPr>
            <p:nvPr/>
          </p:nvSpPr>
          <p:spPr bwMode="auto">
            <a:xfrm flipV="1">
              <a:off x="1916" y="3209"/>
              <a:ext cx="0" cy="369"/>
            </a:xfrm>
            <a:prstGeom prst="line">
              <a:avLst/>
            </a:prstGeom>
            <a:noFill/>
            <a:ln w="38100">
              <a:solidFill>
                <a:srgbClr val="FF3300"/>
              </a:solidFill>
              <a:prstDash val="dash"/>
              <a:round/>
              <a:headEnd/>
              <a:tailEnd type="triangle" w="med" len="med"/>
            </a:ln>
            <a:effectLst/>
          </p:spPr>
          <p:txBody>
            <a:bodyPr/>
            <a:lstStyle/>
            <a:p>
              <a:endParaRPr lang="zh-CN" altLang="en-US"/>
            </a:p>
          </p:txBody>
        </p:sp>
      </p:grpSp>
      <p:sp>
        <p:nvSpPr>
          <p:cNvPr id="777258" name="Text Box 42"/>
          <p:cNvSpPr txBox="1">
            <a:spLocks noChangeArrowheads="1"/>
          </p:cNvSpPr>
          <p:nvPr/>
        </p:nvSpPr>
        <p:spPr bwMode="auto">
          <a:xfrm>
            <a:off x="657225" y="6219825"/>
            <a:ext cx="1035050" cy="376238"/>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spcBef>
                <a:spcPct val="50000"/>
              </a:spcBef>
            </a:pPr>
            <a:r>
              <a:rPr lang="en-US" altLang="zh-CN">
                <a:solidFill>
                  <a:srgbClr val="FF3300"/>
                </a:solidFill>
              </a:rPr>
              <a:t>    </a:t>
            </a:r>
            <a:endParaRPr lang="en-US" altLang="zh-CN">
              <a:solidFill>
                <a:schemeClr val="hlink"/>
              </a:solidFill>
            </a:endParaRPr>
          </a:p>
        </p:txBody>
      </p:sp>
      <p:sp>
        <p:nvSpPr>
          <p:cNvPr id="777259" name="Line 43"/>
          <p:cNvSpPr>
            <a:spLocks noChangeShapeType="1"/>
          </p:cNvSpPr>
          <p:nvPr/>
        </p:nvSpPr>
        <p:spPr bwMode="auto">
          <a:xfrm flipH="1">
            <a:off x="1692275" y="6443663"/>
            <a:ext cx="2341563" cy="0"/>
          </a:xfrm>
          <a:prstGeom prst="line">
            <a:avLst/>
          </a:prstGeom>
          <a:noFill/>
          <a:ln w="38100">
            <a:solidFill>
              <a:schemeClr val="hlink"/>
            </a:solidFill>
            <a:round/>
            <a:headEnd/>
            <a:tailEnd type="triangle" w="med" len="med"/>
          </a:ln>
          <a:effectLst/>
        </p:spPr>
        <p:txBody>
          <a:bodyPr/>
          <a:lstStyle/>
          <a:p>
            <a:endParaRPr lang="zh-CN" altLang="en-US"/>
          </a:p>
        </p:txBody>
      </p:sp>
      <p:sp>
        <p:nvSpPr>
          <p:cNvPr id="777260" name="Line 44"/>
          <p:cNvSpPr>
            <a:spLocks noChangeShapeType="1"/>
          </p:cNvSpPr>
          <p:nvPr/>
        </p:nvSpPr>
        <p:spPr bwMode="auto">
          <a:xfrm flipV="1">
            <a:off x="836613" y="3519488"/>
            <a:ext cx="0" cy="2700337"/>
          </a:xfrm>
          <a:prstGeom prst="line">
            <a:avLst/>
          </a:prstGeom>
          <a:noFill/>
          <a:ln w="38100">
            <a:solidFill>
              <a:schemeClr val="hlink"/>
            </a:solidFill>
            <a:round/>
            <a:headEnd/>
            <a:tailEnd type="triangle" w="med" len="med"/>
          </a:ln>
          <a:effectLst/>
        </p:spPr>
        <p:txBody>
          <a:bodyPr/>
          <a:lstStyle/>
          <a:p>
            <a:endParaRPr lang="zh-CN" altLang="en-US"/>
          </a:p>
        </p:txBody>
      </p:sp>
      <p:sp>
        <p:nvSpPr>
          <p:cNvPr id="777261" name="Text Box 45"/>
          <p:cNvSpPr txBox="1">
            <a:spLocks noChangeArrowheads="1"/>
          </p:cNvSpPr>
          <p:nvPr/>
        </p:nvSpPr>
        <p:spPr bwMode="auto">
          <a:xfrm>
            <a:off x="5472113" y="3384550"/>
            <a:ext cx="855662"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008000"/>
                </a:solidFill>
              </a:rPr>
              <a:t>地址</a:t>
            </a:r>
          </a:p>
        </p:txBody>
      </p:sp>
      <p:sp>
        <p:nvSpPr>
          <p:cNvPr id="777262" name="AutoShape 46"/>
          <p:cNvSpPr>
            <a:spLocks noChangeArrowheads="1"/>
          </p:cNvSpPr>
          <p:nvPr/>
        </p:nvSpPr>
        <p:spPr bwMode="auto">
          <a:xfrm>
            <a:off x="5338763" y="4419600"/>
            <a:ext cx="1214437" cy="450850"/>
          </a:xfrm>
          <a:prstGeom prst="leftRightArrow">
            <a:avLst>
              <a:gd name="adj1" fmla="val 50000"/>
              <a:gd name="adj2" fmla="val 53873"/>
            </a:avLst>
          </a:prstGeom>
          <a:solidFill>
            <a:schemeClr val="bg1"/>
          </a:solidFill>
          <a:ln w="28575" algn="ctr">
            <a:solidFill>
              <a:srgbClr val="FF3300"/>
            </a:solidFill>
            <a:miter lim="800000"/>
            <a:headEnd/>
            <a:tailEnd/>
          </a:ln>
          <a:effectLst/>
        </p:spPr>
        <p:txBody>
          <a:bodyPr wrap="none" anchor="ctr"/>
          <a:lstStyle/>
          <a:p>
            <a:endParaRPr lang="zh-CN" altLang="en-US"/>
          </a:p>
        </p:txBody>
      </p:sp>
      <p:sp>
        <p:nvSpPr>
          <p:cNvPr id="777263" name="Text Box 47"/>
          <p:cNvSpPr txBox="1">
            <a:spLocks noChangeArrowheads="1"/>
          </p:cNvSpPr>
          <p:nvPr/>
        </p:nvSpPr>
        <p:spPr bwMode="auto">
          <a:xfrm>
            <a:off x="5608638" y="5813425"/>
            <a:ext cx="765175"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3333CC"/>
                </a:solidFill>
              </a:rPr>
              <a:t>数据</a:t>
            </a:r>
          </a:p>
        </p:txBody>
      </p:sp>
      <p:sp>
        <p:nvSpPr>
          <p:cNvPr id="777264" name="AutoShape 48"/>
          <p:cNvSpPr>
            <a:spLocks noChangeArrowheads="1"/>
          </p:cNvSpPr>
          <p:nvPr/>
        </p:nvSpPr>
        <p:spPr bwMode="auto">
          <a:xfrm>
            <a:off x="5294313" y="6083300"/>
            <a:ext cx="1260475" cy="450850"/>
          </a:xfrm>
          <a:prstGeom prst="leftRightArrow">
            <a:avLst>
              <a:gd name="adj1" fmla="val 50000"/>
              <a:gd name="adj2" fmla="val 55915"/>
            </a:avLst>
          </a:prstGeom>
          <a:solidFill>
            <a:schemeClr val="bg1"/>
          </a:solidFill>
          <a:ln w="28575" algn="ctr">
            <a:solidFill>
              <a:srgbClr val="3333CC"/>
            </a:solidFill>
            <a:miter lim="800000"/>
            <a:headEnd/>
            <a:tailEnd/>
          </a:ln>
          <a:effectLst/>
        </p:spPr>
        <p:txBody>
          <a:bodyPr wrap="none" anchor="ctr"/>
          <a:lstStyle/>
          <a:p>
            <a:endParaRPr lang="zh-CN" altLang="en-US"/>
          </a:p>
        </p:txBody>
      </p:sp>
      <p:sp>
        <p:nvSpPr>
          <p:cNvPr id="777265" name="Text Box 49"/>
          <p:cNvSpPr txBox="1">
            <a:spLocks noChangeArrowheads="1"/>
          </p:cNvSpPr>
          <p:nvPr/>
        </p:nvSpPr>
        <p:spPr bwMode="auto">
          <a:xfrm>
            <a:off x="5564188" y="4111625"/>
            <a:ext cx="855662"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FF3300"/>
                </a:solidFill>
              </a:rPr>
              <a:t>控制</a:t>
            </a:r>
          </a:p>
        </p:txBody>
      </p:sp>
      <p:sp>
        <p:nvSpPr>
          <p:cNvPr id="777266" name="AutoShape 50"/>
          <p:cNvSpPr>
            <a:spLocks noChangeArrowheads="1"/>
          </p:cNvSpPr>
          <p:nvPr/>
        </p:nvSpPr>
        <p:spPr bwMode="auto">
          <a:xfrm>
            <a:off x="5292725" y="2970213"/>
            <a:ext cx="1260475" cy="541337"/>
          </a:xfrm>
          <a:prstGeom prst="rightArrow">
            <a:avLst>
              <a:gd name="adj1" fmla="val 50000"/>
              <a:gd name="adj2" fmla="val 58211"/>
            </a:avLst>
          </a:prstGeom>
          <a:solidFill>
            <a:schemeClr val="bg1"/>
          </a:solidFill>
          <a:ln w="28575" algn="ctr">
            <a:solidFill>
              <a:srgbClr val="008000"/>
            </a:solidFill>
            <a:miter lim="800000"/>
            <a:headEnd/>
            <a:tailEnd/>
          </a:ln>
          <a:effectLst/>
        </p:spPr>
        <p:txBody>
          <a:bodyPr wrap="none" anchor="ctr"/>
          <a:lstStyle/>
          <a:p>
            <a:endParaRPr lang="zh-CN" altLang="en-US"/>
          </a:p>
        </p:txBody>
      </p:sp>
      <p:sp>
        <p:nvSpPr>
          <p:cNvPr id="777267" name="Line 51"/>
          <p:cNvSpPr>
            <a:spLocks noChangeShapeType="1"/>
          </p:cNvSpPr>
          <p:nvPr/>
        </p:nvSpPr>
        <p:spPr bwMode="auto">
          <a:xfrm flipV="1">
            <a:off x="5924550" y="4778375"/>
            <a:ext cx="0" cy="990600"/>
          </a:xfrm>
          <a:prstGeom prst="line">
            <a:avLst/>
          </a:prstGeom>
          <a:noFill/>
          <a:ln w="38100">
            <a:solidFill>
              <a:srgbClr val="FF3300"/>
            </a:solidFill>
            <a:prstDash val="dash"/>
            <a:round/>
            <a:headEnd/>
            <a:tailEnd type="triangle" w="med" len="med"/>
          </a:ln>
          <a:effectLst/>
        </p:spPr>
        <p:txBody>
          <a:bodyPr/>
          <a:lstStyle/>
          <a:p>
            <a:endParaRPr lang="zh-CN" altLang="en-US"/>
          </a:p>
        </p:txBody>
      </p:sp>
      <p:grpSp>
        <p:nvGrpSpPr>
          <p:cNvPr id="777268" name="Group 52"/>
          <p:cNvGrpSpPr>
            <a:grpSpLocks/>
          </p:cNvGrpSpPr>
          <p:nvPr/>
        </p:nvGrpSpPr>
        <p:grpSpPr bwMode="auto">
          <a:xfrm>
            <a:off x="3490913" y="3603625"/>
            <a:ext cx="1755775" cy="2127250"/>
            <a:chOff x="2199" y="2185"/>
            <a:chExt cx="1106" cy="1340"/>
          </a:xfrm>
        </p:grpSpPr>
        <p:sp>
          <p:nvSpPr>
            <p:cNvPr id="777269" name="Text Box 53"/>
            <p:cNvSpPr txBox="1">
              <a:spLocks noChangeArrowheads="1"/>
            </p:cNvSpPr>
            <p:nvPr/>
          </p:nvSpPr>
          <p:spPr bwMode="auto">
            <a:xfrm>
              <a:off x="2199" y="2185"/>
              <a:ext cx="737" cy="288"/>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400">
                  <a:solidFill>
                    <a:schemeClr val="accent2"/>
                  </a:solidFill>
                </a:rPr>
                <a:t>GPRs</a:t>
              </a:r>
            </a:p>
          </p:txBody>
        </p:sp>
        <p:grpSp>
          <p:nvGrpSpPr>
            <p:cNvPr id="777270" name="Group 54"/>
            <p:cNvGrpSpPr>
              <a:grpSpLocks/>
            </p:cNvGrpSpPr>
            <p:nvPr/>
          </p:nvGrpSpPr>
          <p:grpSpPr bwMode="auto">
            <a:xfrm>
              <a:off x="2452" y="2500"/>
              <a:ext cx="853" cy="1025"/>
              <a:chOff x="2398" y="2273"/>
              <a:chExt cx="853" cy="1025"/>
            </a:xfrm>
          </p:grpSpPr>
          <p:grpSp>
            <p:nvGrpSpPr>
              <p:cNvPr id="777271" name="Group 55"/>
              <p:cNvGrpSpPr>
                <a:grpSpLocks/>
              </p:cNvGrpSpPr>
              <p:nvPr/>
            </p:nvGrpSpPr>
            <p:grpSpPr bwMode="auto">
              <a:xfrm>
                <a:off x="2398" y="2273"/>
                <a:ext cx="652" cy="992"/>
                <a:chOff x="2228" y="1678"/>
                <a:chExt cx="737" cy="992"/>
              </a:xfrm>
            </p:grpSpPr>
            <p:sp>
              <p:nvSpPr>
                <p:cNvPr id="777272" name="Rectangle 56"/>
                <p:cNvSpPr>
                  <a:spLocks noChangeArrowheads="1"/>
                </p:cNvSpPr>
                <p:nvPr/>
              </p:nvSpPr>
              <p:spPr bwMode="auto">
                <a:xfrm>
                  <a:off x="2228" y="1678"/>
                  <a:ext cx="737" cy="992"/>
                </a:xfrm>
                <a:prstGeom prst="rect">
                  <a:avLst/>
                </a:prstGeom>
                <a:solidFill>
                  <a:schemeClr val="bg1"/>
                </a:solidFill>
                <a:ln w="28575" algn="ctr">
                  <a:solidFill>
                    <a:schemeClr val="tx1"/>
                  </a:solidFill>
                  <a:miter lim="800000"/>
                  <a:headEnd/>
                  <a:tailEnd/>
                </a:ln>
                <a:effectLst/>
              </p:spPr>
              <p:txBody>
                <a:bodyPr wrap="none" anchor="ctr"/>
                <a:lstStyle/>
                <a:p>
                  <a:endParaRPr lang="zh-CN" altLang="en-US"/>
                </a:p>
              </p:txBody>
            </p:sp>
            <p:sp>
              <p:nvSpPr>
                <p:cNvPr id="777273" name="Line 57"/>
                <p:cNvSpPr>
                  <a:spLocks noChangeShapeType="1"/>
                </p:cNvSpPr>
                <p:nvPr/>
              </p:nvSpPr>
              <p:spPr bwMode="auto">
                <a:xfrm>
                  <a:off x="2228" y="1933"/>
                  <a:ext cx="736" cy="0"/>
                </a:xfrm>
                <a:prstGeom prst="line">
                  <a:avLst/>
                </a:prstGeom>
                <a:noFill/>
                <a:ln w="9525">
                  <a:solidFill>
                    <a:schemeClr val="tx1"/>
                  </a:solidFill>
                  <a:round/>
                  <a:headEnd/>
                  <a:tailEnd/>
                </a:ln>
                <a:effectLst/>
              </p:spPr>
              <p:txBody>
                <a:bodyPr/>
                <a:lstStyle/>
                <a:p>
                  <a:endParaRPr lang="zh-CN" altLang="en-US"/>
                </a:p>
              </p:txBody>
            </p:sp>
            <p:sp>
              <p:nvSpPr>
                <p:cNvPr id="777274" name="Line 58"/>
                <p:cNvSpPr>
                  <a:spLocks noChangeShapeType="1"/>
                </p:cNvSpPr>
                <p:nvPr/>
              </p:nvSpPr>
              <p:spPr bwMode="auto">
                <a:xfrm>
                  <a:off x="2228" y="2188"/>
                  <a:ext cx="736" cy="0"/>
                </a:xfrm>
                <a:prstGeom prst="line">
                  <a:avLst/>
                </a:prstGeom>
                <a:noFill/>
                <a:ln w="9525">
                  <a:solidFill>
                    <a:schemeClr val="tx1"/>
                  </a:solidFill>
                  <a:round/>
                  <a:headEnd/>
                  <a:tailEnd/>
                </a:ln>
                <a:effectLst/>
              </p:spPr>
              <p:txBody>
                <a:bodyPr/>
                <a:lstStyle/>
                <a:p>
                  <a:endParaRPr lang="zh-CN" altLang="en-US"/>
                </a:p>
              </p:txBody>
            </p:sp>
            <p:sp>
              <p:nvSpPr>
                <p:cNvPr id="777275" name="Line 59"/>
                <p:cNvSpPr>
                  <a:spLocks noChangeShapeType="1"/>
                </p:cNvSpPr>
                <p:nvPr/>
              </p:nvSpPr>
              <p:spPr bwMode="auto">
                <a:xfrm>
                  <a:off x="2228" y="2415"/>
                  <a:ext cx="736" cy="0"/>
                </a:xfrm>
                <a:prstGeom prst="line">
                  <a:avLst/>
                </a:prstGeom>
                <a:noFill/>
                <a:ln w="9525">
                  <a:solidFill>
                    <a:schemeClr val="tx1"/>
                  </a:solidFill>
                  <a:round/>
                  <a:headEnd/>
                  <a:tailEnd/>
                </a:ln>
                <a:effectLst/>
              </p:spPr>
              <p:txBody>
                <a:bodyPr/>
                <a:lstStyle/>
                <a:p>
                  <a:endParaRPr lang="zh-CN" altLang="en-US"/>
                </a:p>
              </p:txBody>
            </p:sp>
          </p:grpSp>
          <p:sp>
            <p:nvSpPr>
              <p:cNvPr id="777276" name="Text Box 60"/>
              <p:cNvSpPr txBox="1">
                <a:spLocks noChangeArrowheads="1"/>
              </p:cNvSpPr>
              <p:nvPr/>
            </p:nvSpPr>
            <p:spPr bwMode="auto">
              <a:xfrm>
                <a:off x="3051" y="2282"/>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t>0</a:t>
                </a:r>
              </a:p>
            </p:txBody>
          </p:sp>
          <p:sp>
            <p:nvSpPr>
              <p:cNvPr id="777277" name="Text Box 61"/>
              <p:cNvSpPr txBox="1">
                <a:spLocks noChangeArrowheads="1"/>
              </p:cNvSpPr>
              <p:nvPr/>
            </p:nvSpPr>
            <p:spPr bwMode="auto">
              <a:xfrm>
                <a:off x="3052" y="2525"/>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t>1</a:t>
                </a:r>
              </a:p>
            </p:txBody>
          </p:sp>
          <p:sp>
            <p:nvSpPr>
              <p:cNvPr id="777278" name="Text Box 62"/>
              <p:cNvSpPr txBox="1">
                <a:spLocks noChangeArrowheads="1"/>
              </p:cNvSpPr>
              <p:nvPr/>
            </p:nvSpPr>
            <p:spPr bwMode="auto">
              <a:xfrm>
                <a:off x="3052" y="2784"/>
                <a:ext cx="199" cy="231"/>
              </a:xfrm>
              <a:prstGeom prst="rect">
                <a:avLst/>
              </a:prstGeom>
              <a:noFill/>
              <a:ln w="9525" algn="ctr">
                <a:noFill/>
                <a:miter lim="800000"/>
                <a:headEnd/>
                <a:tailEnd/>
              </a:ln>
              <a:effectLst/>
            </p:spPr>
            <p:txBody>
              <a:bodyPr>
                <a:spAutoFit/>
              </a:bodyPr>
              <a:lstStyle/>
              <a:p>
                <a:pPr marL="342900" indent="-342900">
                  <a:spcBef>
                    <a:spcPct val="50000"/>
                  </a:spcBef>
                </a:pPr>
                <a:endParaRPr lang="en-US" altLang="zh-CN"/>
              </a:p>
            </p:txBody>
          </p:sp>
          <p:sp>
            <p:nvSpPr>
              <p:cNvPr id="777279" name="Text Box 63"/>
              <p:cNvSpPr txBox="1">
                <a:spLocks noChangeArrowheads="1"/>
              </p:cNvSpPr>
              <p:nvPr/>
            </p:nvSpPr>
            <p:spPr bwMode="auto">
              <a:xfrm>
                <a:off x="3051" y="3067"/>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t>7</a:t>
                </a:r>
              </a:p>
            </p:txBody>
          </p:sp>
        </p:grpSp>
        <p:sp>
          <p:nvSpPr>
            <p:cNvPr id="777280" name="Rectangle 64"/>
            <p:cNvSpPr>
              <a:spLocks noChangeArrowheads="1"/>
            </p:cNvSpPr>
            <p:nvPr/>
          </p:nvSpPr>
          <p:spPr bwMode="auto">
            <a:xfrm>
              <a:off x="2455" y="2500"/>
              <a:ext cx="652" cy="992"/>
            </a:xfrm>
            <a:prstGeom prst="rect">
              <a:avLst/>
            </a:prstGeom>
            <a:solidFill>
              <a:srgbClr val="008000">
                <a:alpha val="17000"/>
              </a:srgbClr>
            </a:solidFill>
            <a:ln w="9525" algn="ctr">
              <a:noFill/>
              <a:miter lim="800000"/>
              <a:headEnd/>
              <a:tailEnd/>
            </a:ln>
            <a:effectLst/>
          </p:spPr>
          <p:txBody>
            <a:bodyPr wrap="none" anchor="ctr"/>
            <a:lstStyle/>
            <a:p>
              <a:endParaRPr lang="zh-CN" altLang="en-US"/>
            </a:p>
          </p:txBody>
        </p:sp>
      </p:grpSp>
      <p:sp>
        <p:nvSpPr>
          <p:cNvPr id="777281" name="Rectangle 65"/>
          <p:cNvSpPr>
            <a:spLocks noChangeArrowheads="1"/>
          </p:cNvSpPr>
          <p:nvPr/>
        </p:nvSpPr>
        <p:spPr bwMode="auto">
          <a:xfrm>
            <a:off x="6551613" y="819150"/>
            <a:ext cx="1133475" cy="5715000"/>
          </a:xfrm>
          <a:prstGeom prst="rect">
            <a:avLst/>
          </a:prstGeom>
          <a:solidFill>
            <a:schemeClr val="bg1"/>
          </a:solidFill>
          <a:ln w="28575" algn="ctr">
            <a:solidFill>
              <a:schemeClr val="tx1"/>
            </a:solidFill>
            <a:miter lim="800000"/>
            <a:headEnd/>
            <a:tailEnd/>
          </a:ln>
          <a:effectLst/>
        </p:spPr>
        <p:txBody>
          <a:bodyPr wrap="none" anchor="ctr"/>
          <a:lstStyle/>
          <a:p>
            <a:endParaRPr lang="zh-CN" altLang="en-US"/>
          </a:p>
        </p:txBody>
      </p:sp>
      <p:sp>
        <p:nvSpPr>
          <p:cNvPr id="777282" name="Line 66"/>
          <p:cNvSpPr>
            <a:spLocks noChangeShapeType="1"/>
          </p:cNvSpPr>
          <p:nvPr/>
        </p:nvSpPr>
        <p:spPr bwMode="auto">
          <a:xfrm>
            <a:off x="6551613" y="2528888"/>
            <a:ext cx="1131887" cy="0"/>
          </a:xfrm>
          <a:prstGeom prst="line">
            <a:avLst/>
          </a:prstGeom>
          <a:noFill/>
          <a:ln w="9525">
            <a:solidFill>
              <a:schemeClr val="tx1"/>
            </a:solidFill>
            <a:round/>
            <a:headEnd/>
            <a:tailEnd/>
          </a:ln>
          <a:effectLst/>
        </p:spPr>
        <p:txBody>
          <a:bodyPr/>
          <a:lstStyle/>
          <a:p>
            <a:endParaRPr lang="zh-CN" altLang="en-US"/>
          </a:p>
        </p:txBody>
      </p:sp>
      <p:sp>
        <p:nvSpPr>
          <p:cNvPr id="777283" name="Line 67"/>
          <p:cNvSpPr>
            <a:spLocks noChangeShapeType="1"/>
          </p:cNvSpPr>
          <p:nvPr/>
        </p:nvSpPr>
        <p:spPr bwMode="auto">
          <a:xfrm>
            <a:off x="6551613" y="2843213"/>
            <a:ext cx="1131887" cy="0"/>
          </a:xfrm>
          <a:prstGeom prst="line">
            <a:avLst/>
          </a:prstGeom>
          <a:noFill/>
          <a:ln w="9525">
            <a:solidFill>
              <a:schemeClr val="tx1"/>
            </a:solidFill>
            <a:round/>
            <a:headEnd/>
            <a:tailEnd/>
          </a:ln>
          <a:effectLst/>
        </p:spPr>
        <p:txBody>
          <a:bodyPr/>
          <a:lstStyle/>
          <a:p>
            <a:endParaRPr lang="zh-CN" altLang="en-US"/>
          </a:p>
        </p:txBody>
      </p:sp>
      <p:sp>
        <p:nvSpPr>
          <p:cNvPr id="777284" name="Line 68"/>
          <p:cNvSpPr>
            <a:spLocks noChangeShapeType="1"/>
          </p:cNvSpPr>
          <p:nvPr/>
        </p:nvSpPr>
        <p:spPr bwMode="auto">
          <a:xfrm>
            <a:off x="6551613" y="4733925"/>
            <a:ext cx="1131887" cy="0"/>
          </a:xfrm>
          <a:prstGeom prst="line">
            <a:avLst/>
          </a:prstGeom>
          <a:noFill/>
          <a:ln w="9525">
            <a:solidFill>
              <a:schemeClr val="tx1"/>
            </a:solidFill>
            <a:round/>
            <a:headEnd/>
            <a:tailEnd/>
          </a:ln>
          <a:effectLst/>
        </p:spPr>
        <p:txBody>
          <a:bodyPr/>
          <a:lstStyle/>
          <a:p>
            <a:endParaRPr lang="zh-CN" altLang="en-US"/>
          </a:p>
        </p:txBody>
      </p:sp>
      <p:sp>
        <p:nvSpPr>
          <p:cNvPr id="777285" name="Line 69"/>
          <p:cNvSpPr>
            <a:spLocks noChangeShapeType="1"/>
          </p:cNvSpPr>
          <p:nvPr/>
        </p:nvSpPr>
        <p:spPr bwMode="auto">
          <a:xfrm>
            <a:off x="6551613" y="5094288"/>
            <a:ext cx="1131887" cy="0"/>
          </a:xfrm>
          <a:prstGeom prst="line">
            <a:avLst/>
          </a:prstGeom>
          <a:noFill/>
          <a:ln w="9525">
            <a:solidFill>
              <a:schemeClr val="tx1"/>
            </a:solidFill>
            <a:round/>
            <a:headEnd/>
            <a:tailEnd/>
          </a:ln>
          <a:effectLst/>
        </p:spPr>
        <p:txBody>
          <a:bodyPr/>
          <a:lstStyle/>
          <a:p>
            <a:endParaRPr lang="zh-CN" altLang="en-US"/>
          </a:p>
        </p:txBody>
      </p:sp>
      <p:sp>
        <p:nvSpPr>
          <p:cNvPr id="777286" name="Line 70"/>
          <p:cNvSpPr>
            <a:spLocks noChangeShapeType="1"/>
          </p:cNvSpPr>
          <p:nvPr/>
        </p:nvSpPr>
        <p:spPr bwMode="auto">
          <a:xfrm>
            <a:off x="6551613" y="5454650"/>
            <a:ext cx="1131887" cy="0"/>
          </a:xfrm>
          <a:prstGeom prst="line">
            <a:avLst/>
          </a:prstGeom>
          <a:noFill/>
          <a:ln w="9525">
            <a:solidFill>
              <a:schemeClr val="tx1"/>
            </a:solidFill>
            <a:round/>
            <a:headEnd/>
            <a:tailEnd/>
          </a:ln>
          <a:effectLst/>
        </p:spPr>
        <p:txBody>
          <a:bodyPr/>
          <a:lstStyle/>
          <a:p>
            <a:endParaRPr lang="zh-CN" altLang="en-US"/>
          </a:p>
        </p:txBody>
      </p:sp>
      <p:sp>
        <p:nvSpPr>
          <p:cNvPr id="777287" name="Line 71"/>
          <p:cNvSpPr>
            <a:spLocks noChangeShapeType="1"/>
          </p:cNvSpPr>
          <p:nvPr/>
        </p:nvSpPr>
        <p:spPr bwMode="auto">
          <a:xfrm>
            <a:off x="6551613" y="5762625"/>
            <a:ext cx="1131887" cy="0"/>
          </a:xfrm>
          <a:prstGeom prst="line">
            <a:avLst/>
          </a:prstGeom>
          <a:noFill/>
          <a:ln w="9525">
            <a:solidFill>
              <a:schemeClr val="tx1"/>
            </a:solidFill>
            <a:round/>
            <a:headEnd/>
            <a:tailEnd/>
          </a:ln>
          <a:effectLst/>
        </p:spPr>
        <p:txBody>
          <a:bodyPr/>
          <a:lstStyle/>
          <a:p>
            <a:endParaRPr lang="zh-CN" altLang="en-US"/>
          </a:p>
        </p:txBody>
      </p:sp>
      <p:sp>
        <p:nvSpPr>
          <p:cNvPr id="777288" name="Line 72"/>
          <p:cNvSpPr>
            <a:spLocks noChangeShapeType="1"/>
          </p:cNvSpPr>
          <p:nvPr/>
        </p:nvSpPr>
        <p:spPr bwMode="auto">
          <a:xfrm>
            <a:off x="6551613" y="6219825"/>
            <a:ext cx="1131887" cy="0"/>
          </a:xfrm>
          <a:prstGeom prst="line">
            <a:avLst/>
          </a:prstGeom>
          <a:noFill/>
          <a:ln w="9525">
            <a:solidFill>
              <a:schemeClr val="tx1"/>
            </a:solidFill>
            <a:round/>
            <a:headEnd/>
            <a:tailEnd/>
          </a:ln>
          <a:effectLst/>
        </p:spPr>
        <p:txBody>
          <a:bodyPr/>
          <a:lstStyle/>
          <a:p>
            <a:endParaRPr lang="zh-CN" altLang="en-US"/>
          </a:p>
        </p:txBody>
      </p:sp>
      <p:sp>
        <p:nvSpPr>
          <p:cNvPr id="777289" name="Text Box 73"/>
          <p:cNvSpPr txBox="1">
            <a:spLocks noChangeArrowheads="1"/>
          </p:cNvSpPr>
          <p:nvPr/>
        </p:nvSpPr>
        <p:spPr bwMode="auto">
          <a:xfrm>
            <a:off x="7677150" y="1179513"/>
            <a:ext cx="1216025"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bfff0020</a:t>
            </a:r>
          </a:p>
        </p:txBody>
      </p:sp>
      <p:sp>
        <p:nvSpPr>
          <p:cNvPr id="777290" name="Text Box 74"/>
          <p:cNvSpPr txBox="1">
            <a:spLocks noChangeArrowheads="1"/>
          </p:cNvSpPr>
          <p:nvPr/>
        </p:nvSpPr>
        <p:spPr bwMode="auto">
          <a:xfrm>
            <a:off x="7640638" y="4727575"/>
            <a:ext cx="1252537"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80483d6</a:t>
            </a:r>
          </a:p>
        </p:txBody>
      </p:sp>
      <p:sp>
        <p:nvSpPr>
          <p:cNvPr id="777291" name="Text Box 75"/>
          <p:cNvSpPr txBox="1">
            <a:spLocks noChangeArrowheads="1"/>
          </p:cNvSpPr>
          <p:nvPr/>
        </p:nvSpPr>
        <p:spPr bwMode="auto">
          <a:xfrm>
            <a:off x="7632700" y="5087938"/>
            <a:ext cx="1260475"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80483d5</a:t>
            </a:r>
          </a:p>
        </p:txBody>
      </p:sp>
      <p:sp>
        <p:nvSpPr>
          <p:cNvPr id="777292" name="Text Box 76"/>
          <p:cNvSpPr txBox="1">
            <a:spLocks noChangeArrowheads="1"/>
          </p:cNvSpPr>
          <p:nvPr/>
        </p:nvSpPr>
        <p:spPr bwMode="auto">
          <a:xfrm>
            <a:off x="7642225" y="5448300"/>
            <a:ext cx="1295400"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80483d4</a:t>
            </a:r>
          </a:p>
        </p:txBody>
      </p:sp>
      <p:sp>
        <p:nvSpPr>
          <p:cNvPr id="777293" name="Text Box 77"/>
          <p:cNvSpPr txBox="1">
            <a:spLocks noChangeArrowheads="1"/>
          </p:cNvSpPr>
          <p:nvPr/>
        </p:nvSpPr>
        <p:spPr bwMode="auto">
          <a:xfrm>
            <a:off x="7640638" y="6211888"/>
            <a:ext cx="396875"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0</a:t>
            </a:r>
          </a:p>
        </p:txBody>
      </p:sp>
      <p:sp>
        <p:nvSpPr>
          <p:cNvPr id="777294" name="Text Box 78"/>
          <p:cNvSpPr txBox="1">
            <a:spLocks noChangeArrowheads="1"/>
          </p:cNvSpPr>
          <p:nvPr/>
        </p:nvSpPr>
        <p:spPr bwMode="auto">
          <a:xfrm>
            <a:off x="0" y="773113"/>
            <a:ext cx="8893175" cy="396875"/>
          </a:xfrm>
          <a:prstGeom prst="rect">
            <a:avLst/>
          </a:prstGeom>
          <a:noFill/>
          <a:ln w="9525" algn="ctr">
            <a:noFill/>
            <a:miter lim="800000"/>
            <a:headEnd/>
            <a:tailEnd/>
          </a:ln>
          <a:effectLst/>
        </p:spPr>
        <p:txBody>
          <a:bodyPr>
            <a:spAutoFit/>
          </a:bodyPr>
          <a:lstStyle/>
          <a:p>
            <a:pPr marL="342900" indent="-342900">
              <a:spcBef>
                <a:spcPct val="20000"/>
              </a:spcBef>
            </a:pPr>
            <a:r>
              <a:rPr lang="zh-CN" altLang="en-US" sz="2000">
                <a:solidFill>
                  <a:srgbClr val="3333CC"/>
                </a:solidFill>
              </a:rPr>
              <a:t>     </a:t>
            </a:r>
            <a:endParaRPr lang="zh-CN" altLang="en-US" sz="2000">
              <a:solidFill>
                <a:srgbClr val="3333CC"/>
              </a:solidFill>
              <a:latin typeface="Arial" pitchFamily="34" charset="0"/>
            </a:endParaRPr>
          </a:p>
        </p:txBody>
      </p:sp>
      <p:sp>
        <p:nvSpPr>
          <p:cNvPr id="777295" name="Rectangle 79"/>
          <p:cNvSpPr>
            <a:spLocks noChangeArrowheads="1"/>
          </p:cNvSpPr>
          <p:nvPr/>
        </p:nvSpPr>
        <p:spPr bwMode="auto">
          <a:xfrm>
            <a:off x="134938" y="684213"/>
            <a:ext cx="6192837" cy="1054100"/>
          </a:xfrm>
          <a:prstGeom prst="rect">
            <a:avLst/>
          </a:prstGeom>
          <a:noFill/>
          <a:ln w="9525">
            <a:noFill/>
            <a:miter lim="800000"/>
            <a:headEnd/>
            <a:tailEnd/>
          </a:ln>
          <a:effectLst/>
        </p:spPr>
        <p:txBody>
          <a:bodyPr anchor="ctr">
            <a:spAutoFit/>
          </a:bodyPr>
          <a:lstStyle/>
          <a:p>
            <a:pPr indent="288925" eaLnBrk="1" hangingPunct="1">
              <a:lnSpc>
                <a:spcPct val="105000"/>
              </a:lnSpc>
            </a:pPr>
            <a:r>
              <a:rPr lang="en-US" altLang="zh-CN" sz="2000">
                <a:solidFill>
                  <a:srgbClr val="FF3300"/>
                </a:solidFill>
              </a:rPr>
              <a:t>080483d4</a:t>
            </a:r>
            <a:r>
              <a:rPr lang="zh-CN" altLang="en-US" sz="2000"/>
              <a:t> </a:t>
            </a:r>
            <a:r>
              <a:rPr lang="en-US" altLang="zh-CN" sz="2000"/>
              <a:t>&lt;add&gt;: </a:t>
            </a:r>
          </a:p>
          <a:p>
            <a:pPr indent="288925" eaLnBrk="1" hangingPunct="1">
              <a:lnSpc>
                <a:spcPct val="105000"/>
              </a:lnSpc>
            </a:pPr>
            <a:r>
              <a:rPr lang="en-US" altLang="zh-CN" sz="2000"/>
              <a:t>  80483d4:    55	   push   %ebp</a:t>
            </a:r>
          </a:p>
          <a:p>
            <a:pPr indent="288925" eaLnBrk="1" hangingPunct="1">
              <a:lnSpc>
                <a:spcPct val="105000"/>
              </a:lnSpc>
            </a:pPr>
            <a:r>
              <a:rPr lang="en-US" altLang="zh-CN" sz="2000"/>
              <a:t>  80483d5:    89 e5	   mov   %esp, %ebp</a:t>
            </a:r>
          </a:p>
        </p:txBody>
      </p:sp>
      <p:sp>
        <p:nvSpPr>
          <p:cNvPr id="777296" name="Line 80"/>
          <p:cNvSpPr>
            <a:spLocks noChangeShapeType="1"/>
          </p:cNvSpPr>
          <p:nvPr/>
        </p:nvSpPr>
        <p:spPr bwMode="auto">
          <a:xfrm>
            <a:off x="7137400" y="4329113"/>
            <a:ext cx="0" cy="315912"/>
          </a:xfrm>
          <a:prstGeom prst="line">
            <a:avLst/>
          </a:prstGeom>
          <a:noFill/>
          <a:ln w="57150">
            <a:solidFill>
              <a:schemeClr val="tx1"/>
            </a:solidFill>
            <a:prstDash val="sysDot"/>
            <a:round/>
            <a:headEnd/>
            <a:tailEnd/>
          </a:ln>
          <a:effectLst/>
        </p:spPr>
        <p:txBody>
          <a:bodyPr/>
          <a:lstStyle/>
          <a:p>
            <a:endParaRPr lang="zh-CN" altLang="en-US"/>
          </a:p>
        </p:txBody>
      </p:sp>
      <p:sp>
        <p:nvSpPr>
          <p:cNvPr id="777297" name="Line 81"/>
          <p:cNvSpPr>
            <a:spLocks noChangeShapeType="1"/>
          </p:cNvSpPr>
          <p:nvPr/>
        </p:nvSpPr>
        <p:spPr bwMode="auto">
          <a:xfrm>
            <a:off x="7137400" y="5859463"/>
            <a:ext cx="0" cy="315912"/>
          </a:xfrm>
          <a:prstGeom prst="line">
            <a:avLst/>
          </a:prstGeom>
          <a:noFill/>
          <a:ln w="57150">
            <a:solidFill>
              <a:schemeClr val="tx1"/>
            </a:solidFill>
            <a:prstDash val="sysDot"/>
            <a:round/>
            <a:headEnd/>
            <a:tailEnd/>
          </a:ln>
          <a:effectLst/>
        </p:spPr>
        <p:txBody>
          <a:bodyPr/>
          <a:lstStyle/>
          <a:p>
            <a:endParaRPr lang="zh-CN" altLang="en-US"/>
          </a:p>
        </p:txBody>
      </p:sp>
      <p:sp>
        <p:nvSpPr>
          <p:cNvPr id="777298" name="Text Box 82"/>
          <p:cNvSpPr txBox="1">
            <a:spLocks noChangeArrowheads="1"/>
          </p:cNvSpPr>
          <p:nvPr/>
        </p:nvSpPr>
        <p:spPr bwMode="auto">
          <a:xfrm>
            <a:off x="6919913" y="5448300"/>
            <a:ext cx="531812"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chemeClr val="hlink"/>
                </a:solidFill>
              </a:rPr>
              <a:t>55</a:t>
            </a:r>
          </a:p>
        </p:txBody>
      </p:sp>
      <p:sp>
        <p:nvSpPr>
          <p:cNvPr id="777299" name="Text Box 83"/>
          <p:cNvSpPr txBox="1">
            <a:spLocks noChangeArrowheads="1"/>
          </p:cNvSpPr>
          <p:nvPr/>
        </p:nvSpPr>
        <p:spPr bwMode="auto">
          <a:xfrm>
            <a:off x="6911975" y="5087938"/>
            <a:ext cx="531813"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chemeClr val="hlink"/>
                </a:solidFill>
              </a:rPr>
              <a:t>89</a:t>
            </a:r>
          </a:p>
        </p:txBody>
      </p:sp>
      <p:sp>
        <p:nvSpPr>
          <p:cNvPr id="777300" name="Text Box 84"/>
          <p:cNvSpPr txBox="1">
            <a:spLocks noChangeArrowheads="1"/>
          </p:cNvSpPr>
          <p:nvPr/>
        </p:nvSpPr>
        <p:spPr bwMode="auto">
          <a:xfrm>
            <a:off x="6911975" y="4733925"/>
            <a:ext cx="531813"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chemeClr val="hlink"/>
                </a:solidFill>
              </a:rPr>
              <a:t>e5</a:t>
            </a:r>
          </a:p>
        </p:txBody>
      </p:sp>
      <p:sp>
        <p:nvSpPr>
          <p:cNvPr id="777301" name="Line 85"/>
          <p:cNvSpPr>
            <a:spLocks noChangeShapeType="1"/>
          </p:cNvSpPr>
          <p:nvPr/>
        </p:nvSpPr>
        <p:spPr bwMode="auto">
          <a:xfrm>
            <a:off x="4392613" y="4959350"/>
            <a:ext cx="0" cy="315913"/>
          </a:xfrm>
          <a:prstGeom prst="line">
            <a:avLst/>
          </a:prstGeom>
          <a:noFill/>
          <a:ln w="57150">
            <a:solidFill>
              <a:schemeClr val="tx1"/>
            </a:solidFill>
            <a:prstDash val="sysDot"/>
            <a:round/>
            <a:headEnd/>
            <a:tailEnd/>
          </a:ln>
          <a:effectLst/>
        </p:spPr>
        <p:txBody>
          <a:bodyPr/>
          <a:lstStyle/>
          <a:p>
            <a:endParaRPr lang="zh-CN" altLang="en-US"/>
          </a:p>
        </p:txBody>
      </p:sp>
      <p:sp>
        <p:nvSpPr>
          <p:cNvPr id="777302" name="Text Box 86"/>
          <p:cNvSpPr txBox="1">
            <a:spLocks noChangeArrowheads="1"/>
          </p:cNvSpPr>
          <p:nvPr/>
        </p:nvSpPr>
        <p:spPr bwMode="auto">
          <a:xfrm>
            <a:off x="3986213" y="2033588"/>
            <a:ext cx="1125537" cy="387350"/>
          </a:xfrm>
          <a:prstGeom prst="rect">
            <a:avLst/>
          </a:prstGeom>
          <a:solidFill>
            <a:srgbClr val="FF0000">
              <a:alpha val="17999"/>
            </a:srgbClr>
          </a:solidFill>
          <a:ln w="9525" algn="ctr">
            <a:solidFill>
              <a:schemeClr val="tx1"/>
            </a:solidFill>
            <a:miter lim="800000"/>
            <a:headEnd/>
            <a:tailEnd/>
          </a:ln>
          <a:effectLst/>
        </p:spPr>
        <p:txBody>
          <a:bodyPr tIns="36000" bIns="36000">
            <a:spAutoFit/>
          </a:bodyPr>
          <a:lstStyle/>
          <a:p>
            <a:pPr marL="342900" indent="-342900">
              <a:spcBef>
                <a:spcPct val="50000"/>
              </a:spcBef>
            </a:pPr>
            <a:r>
              <a:rPr lang="en-US" altLang="zh-CN" sz="2000">
                <a:solidFill>
                  <a:srgbClr val="008000"/>
                </a:solidFill>
              </a:rPr>
              <a:t>   </a:t>
            </a:r>
          </a:p>
        </p:txBody>
      </p:sp>
      <p:sp>
        <p:nvSpPr>
          <p:cNvPr id="777303" name="Text Box 87"/>
          <p:cNvSpPr txBox="1">
            <a:spLocks noChangeArrowheads="1"/>
          </p:cNvSpPr>
          <p:nvPr/>
        </p:nvSpPr>
        <p:spPr bwMode="auto">
          <a:xfrm>
            <a:off x="3986213" y="2528888"/>
            <a:ext cx="1125537" cy="387350"/>
          </a:xfrm>
          <a:prstGeom prst="rect">
            <a:avLst/>
          </a:prstGeom>
          <a:solidFill>
            <a:srgbClr val="FF0000">
              <a:alpha val="17999"/>
            </a:srgbClr>
          </a:solidFill>
          <a:ln w="9525" algn="ctr">
            <a:solidFill>
              <a:schemeClr val="tx1"/>
            </a:solidFill>
            <a:miter lim="800000"/>
            <a:headEnd/>
            <a:tailEnd/>
          </a:ln>
          <a:effectLst/>
        </p:spPr>
        <p:txBody>
          <a:bodyPr tIns="36000" bIns="36000">
            <a:spAutoFit/>
          </a:bodyPr>
          <a:lstStyle/>
          <a:p>
            <a:pPr marL="342900" indent="-342900">
              <a:spcBef>
                <a:spcPct val="50000"/>
              </a:spcBef>
            </a:pPr>
            <a:endParaRPr lang="en-US" altLang="zh-CN" sz="2000">
              <a:solidFill>
                <a:srgbClr val="008000"/>
              </a:solidFill>
            </a:endParaRPr>
          </a:p>
        </p:txBody>
      </p:sp>
      <p:sp>
        <p:nvSpPr>
          <p:cNvPr id="777304" name="Rectangle 88"/>
          <p:cNvSpPr>
            <a:spLocks noChangeArrowheads="1"/>
          </p:cNvSpPr>
          <p:nvPr/>
        </p:nvSpPr>
        <p:spPr bwMode="auto">
          <a:xfrm>
            <a:off x="3230563" y="2046288"/>
            <a:ext cx="668337" cy="396875"/>
          </a:xfrm>
          <a:prstGeom prst="rect">
            <a:avLst/>
          </a:prstGeom>
          <a:noFill/>
          <a:ln w="9525" algn="ctr">
            <a:noFill/>
            <a:miter lim="800000"/>
            <a:headEnd/>
            <a:tailEnd/>
          </a:ln>
          <a:effectLst/>
        </p:spPr>
        <p:txBody>
          <a:bodyPr wrap="none">
            <a:spAutoFit/>
          </a:bodyPr>
          <a:lstStyle/>
          <a:p>
            <a:pPr marL="342900" indent="-342900"/>
            <a:r>
              <a:rPr lang="en-US" altLang="zh-CN" sz="2000">
                <a:solidFill>
                  <a:srgbClr val="008000"/>
                </a:solidFill>
              </a:rPr>
              <a:t>EBP</a:t>
            </a:r>
            <a:endParaRPr lang="zh-CN" altLang="en-US" sz="2000">
              <a:solidFill>
                <a:srgbClr val="008000"/>
              </a:solidFill>
            </a:endParaRPr>
          </a:p>
        </p:txBody>
      </p:sp>
      <p:sp>
        <p:nvSpPr>
          <p:cNvPr id="777305" name="Rectangle 89"/>
          <p:cNvSpPr>
            <a:spLocks noChangeArrowheads="1"/>
          </p:cNvSpPr>
          <p:nvPr/>
        </p:nvSpPr>
        <p:spPr bwMode="auto">
          <a:xfrm>
            <a:off x="3222625" y="2541588"/>
            <a:ext cx="647700" cy="396875"/>
          </a:xfrm>
          <a:prstGeom prst="rect">
            <a:avLst/>
          </a:prstGeom>
          <a:noFill/>
          <a:ln w="9525" algn="ctr">
            <a:noFill/>
            <a:miter lim="800000"/>
            <a:headEnd/>
            <a:tailEnd/>
          </a:ln>
          <a:effectLst/>
        </p:spPr>
        <p:txBody>
          <a:bodyPr wrap="none">
            <a:spAutoFit/>
          </a:bodyPr>
          <a:lstStyle/>
          <a:p>
            <a:pPr marL="342900" indent="-342900"/>
            <a:r>
              <a:rPr lang="en-US" altLang="zh-CN" sz="2000">
                <a:solidFill>
                  <a:srgbClr val="008000"/>
                </a:solidFill>
              </a:rPr>
              <a:t>ESP</a:t>
            </a:r>
            <a:endParaRPr lang="zh-CN" altLang="en-US" sz="2000">
              <a:solidFill>
                <a:srgbClr val="008000"/>
              </a:solidFill>
            </a:endParaRPr>
          </a:p>
        </p:txBody>
      </p:sp>
      <p:sp>
        <p:nvSpPr>
          <p:cNvPr id="777306" name="Rectangle 90"/>
          <p:cNvSpPr>
            <a:spLocks noChangeArrowheads="1"/>
          </p:cNvSpPr>
          <p:nvPr/>
        </p:nvSpPr>
        <p:spPr bwMode="auto">
          <a:xfrm>
            <a:off x="2636838" y="2811463"/>
            <a:ext cx="581025" cy="396875"/>
          </a:xfrm>
          <a:prstGeom prst="rect">
            <a:avLst/>
          </a:prstGeom>
          <a:noFill/>
          <a:ln w="9525" algn="ctr">
            <a:noFill/>
            <a:miter lim="800000"/>
            <a:headEnd/>
            <a:tailEnd/>
          </a:ln>
          <a:effectLst/>
        </p:spPr>
        <p:txBody>
          <a:bodyPr wrap="none">
            <a:spAutoFit/>
          </a:bodyPr>
          <a:lstStyle/>
          <a:p>
            <a:pPr marL="342900" indent="-342900"/>
            <a:r>
              <a:rPr lang="en-US" altLang="zh-CN" sz="2000">
                <a:solidFill>
                  <a:srgbClr val="008000"/>
                </a:solidFill>
              </a:rPr>
              <a:t>EIP</a:t>
            </a:r>
            <a:endParaRPr lang="zh-CN" altLang="en-US" sz="2000">
              <a:solidFill>
                <a:srgbClr val="008000"/>
              </a:solidFill>
            </a:endParaRPr>
          </a:p>
        </p:txBody>
      </p:sp>
      <p:sp>
        <p:nvSpPr>
          <p:cNvPr id="777307" name="Text Box 91"/>
          <p:cNvSpPr txBox="1">
            <a:spLocks noChangeArrowheads="1"/>
          </p:cNvSpPr>
          <p:nvPr/>
        </p:nvSpPr>
        <p:spPr bwMode="auto">
          <a:xfrm>
            <a:off x="3941763" y="2079625"/>
            <a:ext cx="1252537"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bfff0020</a:t>
            </a:r>
          </a:p>
        </p:txBody>
      </p:sp>
      <p:sp>
        <p:nvSpPr>
          <p:cNvPr id="777309" name="Line 93"/>
          <p:cNvSpPr>
            <a:spLocks noChangeShapeType="1"/>
          </p:cNvSpPr>
          <p:nvPr/>
        </p:nvSpPr>
        <p:spPr bwMode="auto">
          <a:xfrm>
            <a:off x="6551613" y="1223963"/>
            <a:ext cx="1131887" cy="0"/>
          </a:xfrm>
          <a:prstGeom prst="line">
            <a:avLst/>
          </a:prstGeom>
          <a:noFill/>
          <a:ln w="9525">
            <a:solidFill>
              <a:schemeClr val="tx1"/>
            </a:solidFill>
            <a:round/>
            <a:headEnd/>
            <a:tailEnd/>
          </a:ln>
          <a:effectLst/>
        </p:spPr>
        <p:txBody>
          <a:bodyPr/>
          <a:lstStyle/>
          <a:p>
            <a:endParaRPr lang="zh-CN" altLang="en-US"/>
          </a:p>
        </p:txBody>
      </p:sp>
      <p:sp>
        <p:nvSpPr>
          <p:cNvPr id="777310" name="Line 94"/>
          <p:cNvSpPr>
            <a:spLocks noChangeShapeType="1"/>
          </p:cNvSpPr>
          <p:nvPr/>
        </p:nvSpPr>
        <p:spPr bwMode="auto">
          <a:xfrm>
            <a:off x="6551613" y="1493838"/>
            <a:ext cx="1131887" cy="0"/>
          </a:xfrm>
          <a:prstGeom prst="line">
            <a:avLst/>
          </a:prstGeom>
          <a:noFill/>
          <a:ln w="9525">
            <a:solidFill>
              <a:schemeClr val="tx1"/>
            </a:solidFill>
            <a:round/>
            <a:headEnd/>
            <a:tailEnd/>
          </a:ln>
          <a:effectLst/>
        </p:spPr>
        <p:txBody>
          <a:bodyPr/>
          <a:lstStyle/>
          <a:p>
            <a:endParaRPr lang="zh-CN" altLang="en-US"/>
          </a:p>
        </p:txBody>
      </p:sp>
      <p:sp>
        <p:nvSpPr>
          <p:cNvPr id="777311" name="Line 95"/>
          <p:cNvSpPr>
            <a:spLocks noChangeShapeType="1"/>
          </p:cNvSpPr>
          <p:nvPr/>
        </p:nvSpPr>
        <p:spPr bwMode="auto">
          <a:xfrm>
            <a:off x="7137400" y="863600"/>
            <a:ext cx="0" cy="315913"/>
          </a:xfrm>
          <a:prstGeom prst="line">
            <a:avLst/>
          </a:prstGeom>
          <a:noFill/>
          <a:ln w="57150">
            <a:solidFill>
              <a:schemeClr val="tx1"/>
            </a:solidFill>
            <a:prstDash val="sysDot"/>
            <a:round/>
            <a:headEnd/>
            <a:tailEnd/>
          </a:ln>
          <a:effectLst/>
        </p:spPr>
        <p:txBody>
          <a:bodyPr/>
          <a:lstStyle/>
          <a:p>
            <a:endParaRPr lang="zh-CN" altLang="en-US"/>
          </a:p>
        </p:txBody>
      </p:sp>
      <p:sp>
        <p:nvSpPr>
          <p:cNvPr id="777312" name="Text Box 96"/>
          <p:cNvSpPr txBox="1">
            <a:spLocks noChangeArrowheads="1"/>
          </p:cNvSpPr>
          <p:nvPr/>
        </p:nvSpPr>
        <p:spPr bwMode="auto">
          <a:xfrm>
            <a:off x="7677150" y="1898650"/>
            <a:ext cx="1216025"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bfff0000</a:t>
            </a:r>
          </a:p>
        </p:txBody>
      </p:sp>
      <p:sp>
        <p:nvSpPr>
          <p:cNvPr id="777313" name="Line 97"/>
          <p:cNvSpPr>
            <a:spLocks noChangeShapeType="1"/>
          </p:cNvSpPr>
          <p:nvPr/>
        </p:nvSpPr>
        <p:spPr bwMode="auto">
          <a:xfrm>
            <a:off x="6551613" y="1943100"/>
            <a:ext cx="1131887" cy="0"/>
          </a:xfrm>
          <a:prstGeom prst="line">
            <a:avLst/>
          </a:prstGeom>
          <a:noFill/>
          <a:ln w="9525">
            <a:solidFill>
              <a:schemeClr val="tx1"/>
            </a:solidFill>
            <a:round/>
            <a:headEnd/>
            <a:tailEnd/>
          </a:ln>
          <a:effectLst/>
        </p:spPr>
        <p:txBody>
          <a:bodyPr/>
          <a:lstStyle/>
          <a:p>
            <a:endParaRPr lang="zh-CN" altLang="en-US"/>
          </a:p>
        </p:txBody>
      </p:sp>
      <p:sp>
        <p:nvSpPr>
          <p:cNvPr id="777314" name="Line 98"/>
          <p:cNvSpPr>
            <a:spLocks noChangeShapeType="1"/>
          </p:cNvSpPr>
          <p:nvPr/>
        </p:nvSpPr>
        <p:spPr bwMode="auto">
          <a:xfrm>
            <a:off x="6551613" y="2212975"/>
            <a:ext cx="1131887" cy="0"/>
          </a:xfrm>
          <a:prstGeom prst="line">
            <a:avLst/>
          </a:prstGeom>
          <a:noFill/>
          <a:ln w="9525">
            <a:solidFill>
              <a:schemeClr val="tx1"/>
            </a:solidFill>
            <a:round/>
            <a:headEnd/>
            <a:tailEnd/>
          </a:ln>
          <a:effectLst/>
        </p:spPr>
        <p:txBody>
          <a:bodyPr/>
          <a:lstStyle/>
          <a:p>
            <a:endParaRPr lang="zh-CN" altLang="en-US"/>
          </a:p>
        </p:txBody>
      </p:sp>
      <p:sp>
        <p:nvSpPr>
          <p:cNvPr id="777315" name="Line 99"/>
          <p:cNvSpPr>
            <a:spLocks noChangeShapeType="1"/>
          </p:cNvSpPr>
          <p:nvPr/>
        </p:nvSpPr>
        <p:spPr bwMode="auto">
          <a:xfrm>
            <a:off x="7137400" y="1582738"/>
            <a:ext cx="0" cy="315912"/>
          </a:xfrm>
          <a:prstGeom prst="line">
            <a:avLst/>
          </a:prstGeom>
          <a:noFill/>
          <a:ln w="57150">
            <a:solidFill>
              <a:schemeClr val="tx1"/>
            </a:solidFill>
            <a:prstDash val="sysDot"/>
            <a:round/>
            <a:headEnd/>
            <a:tailEnd/>
          </a:ln>
          <a:effectLst/>
        </p:spPr>
        <p:txBody>
          <a:bodyPr/>
          <a:lstStyle/>
          <a:p>
            <a:endParaRPr lang="zh-CN" altLang="en-US"/>
          </a:p>
        </p:txBody>
      </p:sp>
      <p:sp>
        <p:nvSpPr>
          <p:cNvPr id="777316" name="Line 100"/>
          <p:cNvSpPr>
            <a:spLocks noChangeShapeType="1"/>
          </p:cNvSpPr>
          <p:nvPr/>
        </p:nvSpPr>
        <p:spPr bwMode="auto">
          <a:xfrm>
            <a:off x="6551613" y="3159125"/>
            <a:ext cx="1131887" cy="0"/>
          </a:xfrm>
          <a:prstGeom prst="line">
            <a:avLst/>
          </a:prstGeom>
          <a:noFill/>
          <a:ln w="9525">
            <a:solidFill>
              <a:schemeClr val="tx1"/>
            </a:solidFill>
            <a:round/>
            <a:headEnd/>
            <a:tailEnd/>
          </a:ln>
          <a:effectLst/>
        </p:spPr>
        <p:txBody>
          <a:bodyPr/>
          <a:lstStyle/>
          <a:p>
            <a:endParaRPr lang="zh-CN" altLang="en-US"/>
          </a:p>
        </p:txBody>
      </p:sp>
      <p:sp>
        <p:nvSpPr>
          <p:cNvPr id="777317" name="Line 101"/>
          <p:cNvSpPr>
            <a:spLocks noChangeShapeType="1"/>
          </p:cNvSpPr>
          <p:nvPr/>
        </p:nvSpPr>
        <p:spPr bwMode="auto">
          <a:xfrm>
            <a:off x="6551613" y="3473450"/>
            <a:ext cx="1131887" cy="0"/>
          </a:xfrm>
          <a:prstGeom prst="line">
            <a:avLst/>
          </a:prstGeom>
          <a:noFill/>
          <a:ln w="9525">
            <a:solidFill>
              <a:schemeClr val="tx1"/>
            </a:solidFill>
            <a:round/>
            <a:headEnd/>
            <a:tailEnd/>
          </a:ln>
          <a:effectLst/>
        </p:spPr>
        <p:txBody>
          <a:bodyPr/>
          <a:lstStyle/>
          <a:p>
            <a:endParaRPr lang="zh-CN" altLang="en-US"/>
          </a:p>
        </p:txBody>
      </p:sp>
      <p:sp>
        <p:nvSpPr>
          <p:cNvPr id="777318" name="Text Box 102"/>
          <p:cNvSpPr txBox="1">
            <a:spLocks noChangeArrowheads="1"/>
          </p:cNvSpPr>
          <p:nvPr/>
        </p:nvSpPr>
        <p:spPr bwMode="auto">
          <a:xfrm>
            <a:off x="2546350" y="3197225"/>
            <a:ext cx="1295400"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80483d4</a:t>
            </a:r>
          </a:p>
        </p:txBody>
      </p:sp>
      <p:sp>
        <p:nvSpPr>
          <p:cNvPr id="777323" name="Rectangle 107"/>
          <p:cNvSpPr>
            <a:spLocks noChangeArrowheads="1"/>
          </p:cNvSpPr>
          <p:nvPr/>
        </p:nvSpPr>
        <p:spPr bwMode="auto">
          <a:xfrm>
            <a:off x="385763" y="3698875"/>
            <a:ext cx="466725" cy="366713"/>
          </a:xfrm>
          <a:prstGeom prst="rect">
            <a:avLst/>
          </a:prstGeom>
          <a:noFill/>
          <a:ln w="9525" algn="ctr">
            <a:noFill/>
            <a:miter lim="800000"/>
            <a:headEnd/>
            <a:tailEnd/>
          </a:ln>
          <a:effectLst/>
        </p:spPr>
        <p:txBody>
          <a:bodyPr wrap="none">
            <a:spAutoFit/>
          </a:bodyPr>
          <a:lstStyle/>
          <a:p>
            <a:pPr marL="342900" indent="-342900"/>
            <a:r>
              <a:rPr lang="en-US" altLang="zh-CN">
                <a:solidFill>
                  <a:schemeClr val="hlink"/>
                </a:solidFill>
              </a:rPr>
              <a:t>55</a:t>
            </a:r>
            <a:endParaRPr lang="zh-CN" altLang="en-US">
              <a:solidFill>
                <a:schemeClr val="hlink"/>
              </a:solidFill>
            </a:endParaRPr>
          </a:p>
        </p:txBody>
      </p:sp>
      <p:sp>
        <p:nvSpPr>
          <p:cNvPr id="777324" name="Rectangle 108"/>
          <p:cNvSpPr>
            <a:spLocks noChangeArrowheads="1"/>
          </p:cNvSpPr>
          <p:nvPr/>
        </p:nvSpPr>
        <p:spPr bwMode="auto">
          <a:xfrm>
            <a:off x="4527550" y="5815013"/>
            <a:ext cx="760413" cy="366712"/>
          </a:xfrm>
          <a:prstGeom prst="rect">
            <a:avLst/>
          </a:prstGeom>
          <a:noFill/>
          <a:ln w="9525" algn="ctr">
            <a:noFill/>
            <a:miter lim="800000"/>
            <a:headEnd/>
            <a:tailEnd/>
          </a:ln>
          <a:effectLst/>
        </p:spPr>
        <p:txBody>
          <a:bodyPr wrap="none">
            <a:spAutoFit/>
          </a:bodyPr>
          <a:lstStyle/>
          <a:p>
            <a:pPr marL="342900" indent="-342900"/>
            <a:r>
              <a:rPr lang="en-US" altLang="zh-CN">
                <a:solidFill>
                  <a:schemeClr val="accent2"/>
                </a:solidFill>
              </a:rPr>
              <a:t>MDR</a:t>
            </a:r>
            <a:endParaRPr lang="zh-CN" altLang="en-US">
              <a:solidFill>
                <a:schemeClr val="accent2"/>
              </a:solidFill>
            </a:endParaRPr>
          </a:p>
        </p:txBody>
      </p:sp>
      <p:sp>
        <p:nvSpPr>
          <p:cNvPr id="777326" name="Text Box 110"/>
          <p:cNvSpPr txBox="1">
            <a:spLocks noChangeArrowheads="1"/>
          </p:cNvSpPr>
          <p:nvPr/>
        </p:nvSpPr>
        <p:spPr bwMode="auto">
          <a:xfrm>
            <a:off x="3941763" y="3159125"/>
            <a:ext cx="1295400"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80483d4</a:t>
            </a:r>
          </a:p>
        </p:txBody>
      </p:sp>
      <p:sp>
        <p:nvSpPr>
          <p:cNvPr id="777327" name="Text Box 111"/>
          <p:cNvSpPr txBox="1">
            <a:spLocks noChangeArrowheads="1"/>
          </p:cNvSpPr>
          <p:nvPr/>
        </p:nvSpPr>
        <p:spPr bwMode="auto">
          <a:xfrm>
            <a:off x="341313" y="1898650"/>
            <a:ext cx="1350962" cy="396875"/>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solidFill>
                  <a:srgbClr val="CC3300"/>
                </a:solidFill>
              </a:rPr>
              <a:t>S1:</a:t>
            </a:r>
            <a:r>
              <a:rPr lang="zh-CN" altLang="en-US" sz="2000">
                <a:solidFill>
                  <a:srgbClr val="CC3300"/>
                </a:solidFill>
              </a:rPr>
              <a:t>取指令</a:t>
            </a:r>
          </a:p>
        </p:txBody>
      </p:sp>
      <p:sp>
        <p:nvSpPr>
          <p:cNvPr id="777328" name="Rectangle 112"/>
          <p:cNvSpPr>
            <a:spLocks noChangeArrowheads="1"/>
          </p:cNvSpPr>
          <p:nvPr/>
        </p:nvSpPr>
        <p:spPr bwMode="auto">
          <a:xfrm>
            <a:off x="1016000" y="5897563"/>
            <a:ext cx="420688" cy="366712"/>
          </a:xfrm>
          <a:prstGeom prst="rect">
            <a:avLst/>
          </a:prstGeom>
          <a:noFill/>
          <a:ln w="9525" algn="ctr">
            <a:noFill/>
            <a:miter lim="800000"/>
            <a:headEnd/>
            <a:tailEnd/>
          </a:ln>
          <a:effectLst/>
        </p:spPr>
        <p:txBody>
          <a:bodyPr wrap="none">
            <a:spAutoFit/>
          </a:bodyPr>
          <a:lstStyle/>
          <a:p>
            <a:pPr marL="342900" indent="-342900"/>
            <a:r>
              <a:rPr lang="en-US" altLang="zh-CN">
                <a:solidFill>
                  <a:schemeClr val="hlink"/>
                </a:solidFill>
              </a:rPr>
              <a:t>IR</a:t>
            </a:r>
            <a:endParaRPr lang="zh-CN" altLang="en-US">
              <a:solidFill>
                <a:schemeClr val="hlink"/>
              </a:solidFill>
            </a:endParaRPr>
          </a:p>
        </p:txBody>
      </p:sp>
      <p:sp>
        <p:nvSpPr>
          <p:cNvPr id="777331" name="Text Box 115"/>
          <p:cNvSpPr txBox="1">
            <a:spLocks noChangeArrowheads="1"/>
          </p:cNvSpPr>
          <p:nvPr/>
        </p:nvSpPr>
        <p:spPr bwMode="auto">
          <a:xfrm>
            <a:off x="1692275" y="1898650"/>
            <a:ext cx="1755775" cy="396875"/>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solidFill>
                  <a:srgbClr val="CC3300"/>
                </a:solidFill>
              </a:rPr>
              <a:t>S2:</a:t>
            </a:r>
            <a:r>
              <a:rPr lang="zh-CN" altLang="en-US" sz="2000">
                <a:solidFill>
                  <a:srgbClr val="CC3300"/>
                </a:solidFill>
              </a:rPr>
              <a:t>指令译码</a:t>
            </a:r>
          </a:p>
        </p:txBody>
      </p:sp>
      <p:sp>
        <p:nvSpPr>
          <p:cNvPr id="777332" name="Text Box 116"/>
          <p:cNvSpPr txBox="1">
            <a:spLocks noChangeArrowheads="1"/>
          </p:cNvSpPr>
          <p:nvPr/>
        </p:nvSpPr>
        <p:spPr bwMode="auto">
          <a:xfrm>
            <a:off x="341313" y="2303463"/>
            <a:ext cx="1755775" cy="396875"/>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solidFill>
                  <a:srgbClr val="CC3300"/>
                </a:solidFill>
              </a:rPr>
              <a:t>S3:</a:t>
            </a:r>
            <a:r>
              <a:rPr lang="zh-CN" altLang="en-US" sz="2000">
                <a:solidFill>
                  <a:srgbClr val="CC3300"/>
                </a:solidFill>
              </a:rPr>
              <a:t>指令执行</a:t>
            </a:r>
          </a:p>
        </p:txBody>
      </p:sp>
      <p:sp>
        <p:nvSpPr>
          <p:cNvPr id="777334" name="Text Box 118"/>
          <p:cNvSpPr txBox="1">
            <a:spLocks noChangeArrowheads="1"/>
          </p:cNvSpPr>
          <p:nvPr/>
        </p:nvSpPr>
        <p:spPr bwMode="auto">
          <a:xfrm>
            <a:off x="3941763" y="2528888"/>
            <a:ext cx="1252537"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beeefffc</a:t>
            </a:r>
          </a:p>
        </p:txBody>
      </p:sp>
      <p:sp>
        <p:nvSpPr>
          <p:cNvPr id="777335" name="Rectangle 119"/>
          <p:cNvSpPr>
            <a:spLocks noChangeArrowheads="1"/>
          </p:cNvSpPr>
          <p:nvPr/>
        </p:nvSpPr>
        <p:spPr bwMode="auto">
          <a:xfrm>
            <a:off x="4527550" y="3519488"/>
            <a:ext cx="750888" cy="366712"/>
          </a:xfrm>
          <a:prstGeom prst="rect">
            <a:avLst/>
          </a:prstGeom>
          <a:noFill/>
          <a:ln w="9525" algn="ctr">
            <a:noFill/>
            <a:miter lim="800000"/>
            <a:headEnd/>
            <a:tailEnd/>
          </a:ln>
          <a:effectLst/>
        </p:spPr>
        <p:txBody>
          <a:bodyPr wrap="none">
            <a:spAutoFit/>
          </a:bodyPr>
          <a:lstStyle/>
          <a:p>
            <a:pPr marL="342900" indent="-342900"/>
            <a:r>
              <a:rPr lang="en-US" altLang="zh-CN">
                <a:solidFill>
                  <a:schemeClr val="accent2"/>
                </a:solidFill>
              </a:rPr>
              <a:t>MAR</a:t>
            </a:r>
            <a:endParaRPr lang="zh-CN" altLang="en-US">
              <a:solidFill>
                <a:schemeClr val="accent2"/>
              </a:solidFill>
            </a:endParaRPr>
          </a:p>
        </p:txBody>
      </p:sp>
      <p:sp>
        <p:nvSpPr>
          <p:cNvPr id="777336" name="Text Box 120"/>
          <p:cNvSpPr txBox="1">
            <a:spLocks noChangeArrowheads="1"/>
          </p:cNvSpPr>
          <p:nvPr/>
        </p:nvSpPr>
        <p:spPr bwMode="auto">
          <a:xfrm>
            <a:off x="7677150" y="3114675"/>
            <a:ext cx="1252538"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beeefffc</a:t>
            </a:r>
          </a:p>
        </p:txBody>
      </p:sp>
      <p:sp>
        <p:nvSpPr>
          <p:cNvPr id="777337" name="Text Box 121"/>
          <p:cNvSpPr txBox="1">
            <a:spLocks noChangeArrowheads="1"/>
          </p:cNvSpPr>
          <p:nvPr/>
        </p:nvSpPr>
        <p:spPr bwMode="auto">
          <a:xfrm>
            <a:off x="1150938" y="188913"/>
            <a:ext cx="7154862" cy="457200"/>
          </a:xfrm>
          <a:prstGeom prst="rect">
            <a:avLst/>
          </a:prstGeom>
          <a:solidFill>
            <a:schemeClr val="bg1"/>
          </a:solidFill>
          <a:ln w="9525" algn="ctr">
            <a:noFill/>
            <a:miter lim="800000"/>
            <a:headEnd/>
            <a:tailEnd/>
          </a:ln>
          <a:effectLst/>
        </p:spPr>
        <p:txBody>
          <a:bodyPr>
            <a:spAutoFit/>
          </a:bodyPr>
          <a:lstStyle/>
          <a:p>
            <a:pPr marL="342900" indent="-342900">
              <a:spcBef>
                <a:spcPct val="50000"/>
              </a:spcBef>
            </a:pPr>
            <a:r>
              <a:rPr lang="zh-CN" altLang="en-US" sz="2400">
                <a:solidFill>
                  <a:srgbClr val="FF3300"/>
                </a:solidFill>
              </a:rPr>
              <a:t>功能：</a:t>
            </a:r>
            <a:r>
              <a:rPr lang="en-US" altLang="zh-CN" sz="2400">
                <a:solidFill>
                  <a:srgbClr val="FF3300"/>
                </a:solidFill>
              </a:rPr>
              <a:t>R[esp]</a:t>
            </a:r>
            <a:r>
              <a:rPr lang="en-US" altLang="zh-CN" sz="2400">
                <a:solidFill>
                  <a:srgbClr val="FF3300"/>
                </a:solidFill>
                <a:latin typeface="Times New Roman" pitchFamily="18" charset="0"/>
                <a:cs typeface="Times New Roman" pitchFamily="18" charset="0"/>
              </a:rPr>
              <a:t>← </a:t>
            </a:r>
            <a:r>
              <a:rPr lang="en-US" altLang="zh-CN" sz="2400">
                <a:solidFill>
                  <a:srgbClr val="FF3300"/>
                </a:solidFill>
              </a:rPr>
              <a:t>R[esp]-4</a:t>
            </a:r>
            <a:r>
              <a:rPr lang="zh-CN" altLang="en-US" sz="2400">
                <a:solidFill>
                  <a:srgbClr val="FF3300"/>
                </a:solidFill>
              </a:rPr>
              <a:t>，</a:t>
            </a:r>
            <a:r>
              <a:rPr lang="en-US" altLang="zh-CN" sz="2400">
                <a:solidFill>
                  <a:srgbClr val="FF3300"/>
                </a:solidFill>
              </a:rPr>
              <a:t>M[R[esp]] ←R[ebp]</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a:xfrm>
            <a:off x="457200" y="122238"/>
            <a:ext cx="8229600" cy="561975"/>
          </a:xfrm>
        </p:spPr>
        <p:txBody>
          <a:bodyPr/>
          <a:lstStyle/>
          <a:p>
            <a:r>
              <a:rPr lang="zh-CN" altLang="en-US" sz="3600" smtClean="0"/>
              <a:t>指令执行过程</a:t>
            </a:r>
          </a:p>
        </p:txBody>
      </p:sp>
      <p:sp>
        <p:nvSpPr>
          <p:cNvPr id="778243" name="Text Box 3"/>
          <p:cNvSpPr txBox="1">
            <a:spLocks noChangeArrowheads="1"/>
          </p:cNvSpPr>
          <p:nvPr/>
        </p:nvSpPr>
        <p:spPr bwMode="auto">
          <a:xfrm>
            <a:off x="657225" y="3068638"/>
            <a:ext cx="1484313" cy="466725"/>
          </a:xfrm>
          <a:prstGeom prst="rect">
            <a:avLst/>
          </a:prstGeom>
          <a:solidFill>
            <a:srgbClr val="0000FF">
              <a:alpha val="25999"/>
            </a:srgbClr>
          </a:solidFill>
          <a:ln w="9525" algn="ctr">
            <a:solidFill>
              <a:schemeClr val="tx1"/>
            </a:solidFill>
            <a:miter lim="800000"/>
            <a:headEnd/>
            <a:tailEnd/>
          </a:ln>
          <a:effectLst/>
        </p:spPr>
        <p:txBody>
          <a:bodyPr>
            <a:spAutoFit/>
          </a:bodyPr>
          <a:lstStyle/>
          <a:p>
            <a:pPr marL="342900" indent="-342900"/>
            <a:r>
              <a:rPr lang="zh-CN" altLang="en-US" sz="2400"/>
              <a:t>  控制器</a:t>
            </a:r>
          </a:p>
        </p:txBody>
      </p:sp>
      <p:sp>
        <p:nvSpPr>
          <p:cNvPr id="778244" name="Rectangle 4"/>
          <p:cNvSpPr>
            <a:spLocks noChangeArrowheads="1"/>
          </p:cNvSpPr>
          <p:nvPr/>
        </p:nvSpPr>
        <p:spPr bwMode="auto">
          <a:xfrm>
            <a:off x="341313" y="1854200"/>
            <a:ext cx="4949825" cy="4905375"/>
          </a:xfrm>
          <a:prstGeom prst="rect">
            <a:avLst/>
          </a:prstGeom>
          <a:noFill/>
          <a:ln w="38100" cap="rnd" algn="ctr">
            <a:solidFill>
              <a:schemeClr val="tx1"/>
            </a:solidFill>
            <a:prstDash val="sysDot"/>
            <a:miter lim="800000"/>
            <a:headEnd/>
            <a:tailEnd/>
          </a:ln>
          <a:effectLst/>
        </p:spPr>
        <p:txBody>
          <a:bodyPr wrap="none" anchor="ctr"/>
          <a:lstStyle/>
          <a:p>
            <a:endParaRPr lang="zh-CN" altLang="en-US"/>
          </a:p>
        </p:txBody>
      </p:sp>
      <p:sp>
        <p:nvSpPr>
          <p:cNvPr id="778245" name="Text Box 5"/>
          <p:cNvSpPr txBox="1">
            <a:spLocks noChangeArrowheads="1"/>
          </p:cNvSpPr>
          <p:nvPr/>
        </p:nvSpPr>
        <p:spPr bwMode="auto">
          <a:xfrm>
            <a:off x="2592388" y="3159125"/>
            <a:ext cx="1123950" cy="406400"/>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spcBef>
                <a:spcPct val="50000"/>
              </a:spcBef>
            </a:pPr>
            <a:r>
              <a:rPr lang="en-US" altLang="zh-CN" sz="2000">
                <a:solidFill>
                  <a:srgbClr val="008000"/>
                </a:solidFill>
              </a:rPr>
              <a:t>   </a:t>
            </a:r>
          </a:p>
        </p:txBody>
      </p:sp>
      <p:sp>
        <p:nvSpPr>
          <p:cNvPr id="778246" name="Text Box 6"/>
          <p:cNvSpPr txBox="1">
            <a:spLocks noChangeArrowheads="1"/>
          </p:cNvSpPr>
          <p:nvPr/>
        </p:nvSpPr>
        <p:spPr bwMode="auto">
          <a:xfrm>
            <a:off x="3986213" y="3114675"/>
            <a:ext cx="1125537" cy="449263"/>
          </a:xfrm>
          <a:prstGeom prst="rect">
            <a:avLst/>
          </a:prstGeom>
          <a:solidFill>
            <a:srgbClr val="FF0000">
              <a:alpha val="17999"/>
            </a:srgbClr>
          </a:solidFill>
          <a:ln w="9525" algn="ctr">
            <a:solidFill>
              <a:schemeClr val="tx1"/>
            </a:solidFill>
            <a:miter lim="800000"/>
            <a:headEnd/>
            <a:tailEnd/>
          </a:ln>
          <a:effectLst/>
        </p:spPr>
        <p:txBody>
          <a:bodyPr tIns="82800" bIns="82800">
            <a:spAutoFit/>
          </a:bodyPr>
          <a:lstStyle/>
          <a:p>
            <a:pPr marL="342900" indent="-342900">
              <a:spcBef>
                <a:spcPct val="50000"/>
              </a:spcBef>
            </a:pPr>
            <a:r>
              <a:rPr lang="en-US" altLang="zh-CN">
                <a:solidFill>
                  <a:srgbClr val="008000"/>
                </a:solidFill>
              </a:rPr>
              <a:t>  </a:t>
            </a:r>
          </a:p>
        </p:txBody>
      </p:sp>
      <p:sp>
        <p:nvSpPr>
          <p:cNvPr id="778247" name="Text Box 7"/>
          <p:cNvSpPr txBox="1">
            <a:spLocks noChangeArrowheads="1"/>
          </p:cNvSpPr>
          <p:nvPr/>
        </p:nvSpPr>
        <p:spPr bwMode="auto">
          <a:xfrm>
            <a:off x="4032250" y="6173788"/>
            <a:ext cx="1079500" cy="376237"/>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spcBef>
                <a:spcPct val="50000"/>
              </a:spcBef>
            </a:pPr>
            <a:r>
              <a:rPr lang="en-US" altLang="zh-CN">
                <a:solidFill>
                  <a:schemeClr val="accent2"/>
                </a:solidFill>
              </a:rPr>
              <a:t>  </a:t>
            </a:r>
          </a:p>
        </p:txBody>
      </p:sp>
      <p:sp>
        <p:nvSpPr>
          <p:cNvPr id="778248" name="Line 8"/>
          <p:cNvSpPr>
            <a:spLocks noChangeShapeType="1"/>
          </p:cNvSpPr>
          <p:nvPr/>
        </p:nvSpPr>
        <p:spPr bwMode="auto">
          <a:xfrm>
            <a:off x="2141538" y="3338513"/>
            <a:ext cx="450850" cy="0"/>
          </a:xfrm>
          <a:prstGeom prst="line">
            <a:avLst/>
          </a:prstGeom>
          <a:noFill/>
          <a:ln w="38100">
            <a:solidFill>
              <a:srgbClr val="FF3300"/>
            </a:solidFill>
            <a:prstDash val="dash"/>
            <a:round/>
            <a:headEnd/>
            <a:tailEnd type="triangle" w="med" len="med"/>
          </a:ln>
          <a:effectLst/>
        </p:spPr>
        <p:txBody>
          <a:bodyPr/>
          <a:lstStyle/>
          <a:p>
            <a:endParaRPr lang="zh-CN" altLang="en-US"/>
          </a:p>
        </p:txBody>
      </p:sp>
      <p:sp>
        <p:nvSpPr>
          <p:cNvPr id="778249" name="Line 9"/>
          <p:cNvSpPr>
            <a:spLocks noChangeShapeType="1"/>
          </p:cNvSpPr>
          <p:nvPr/>
        </p:nvSpPr>
        <p:spPr bwMode="auto">
          <a:xfrm>
            <a:off x="3716338" y="3338513"/>
            <a:ext cx="271462" cy="0"/>
          </a:xfrm>
          <a:prstGeom prst="line">
            <a:avLst/>
          </a:prstGeom>
          <a:noFill/>
          <a:ln w="38100">
            <a:solidFill>
              <a:srgbClr val="007635"/>
            </a:solidFill>
            <a:round/>
            <a:headEnd/>
            <a:tailEnd type="triangle" w="med" len="med"/>
          </a:ln>
          <a:effectLst/>
        </p:spPr>
        <p:txBody>
          <a:bodyPr/>
          <a:lstStyle/>
          <a:p>
            <a:endParaRPr lang="zh-CN" altLang="en-US"/>
          </a:p>
        </p:txBody>
      </p:sp>
      <p:sp>
        <p:nvSpPr>
          <p:cNvPr id="778250" name="Line 10"/>
          <p:cNvSpPr>
            <a:spLocks noChangeShapeType="1"/>
          </p:cNvSpPr>
          <p:nvPr/>
        </p:nvSpPr>
        <p:spPr bwMode="auto">
          <a:xfrm>
            <a:off x="4392613" y="5678488"/>
            <a:ext cx="0" cy="495300"/>
          </a:xfrm>
          <a:prstGeom prst="line">
            <a:avLst/>
          </a:prstGeom>
          <a:noFill/>
          <a:ln w="38100">
            <a:solidFill>
              <a:srgbClr val="3333CC"/>
            </a:solidFill>
            <a:round/>
            <a:headEnd type="triangle" w="med" len="med"/>
            <a:tailEnd type="triangle" w="med" len="med"/>
          </a:ln>
          <a:effectLst/>
        </p:spPr>
        <p:txBody>
          <a:bodyPr/>
          <a:lstStyle/>
          <a:p>
            <a:endParaRPr lang="zh-CN" altLang="en-US"/>
          </a:p>
        </p:txBody>
      </p:sp>
      <p:grpSp>
        <p:nvGrpSpPr>
          <p:cNvPr id="778251" name="Group 11"/>
          <p:cNvGrpSpPr>
            <a:grpSpLocks/>
          </p:cNvGrpSpPr>
          <p:nvPr/>
        </p:nvGrpSpPr>
        <p:grpSpPr bwMode="auto">
          <a:xfrm>
            <a:off x="2771775" y="3924300"/>
            <a:ext cx="765175" cy="1484313"/>
            <a:chOff x="3135" y="2472"/>
            <a:chExt cx="454" cy="935"/>
          </a:xfrm>
        </p:grpSpPr>
        <p:grpSp>
          <p:nvGrpSpPr>
            <p:cNvPr id="778252" name="Group 12"/>
            <p:cNvGrpSpPr>
              <a:grpSpLocks/>
            </p:cNvGrpSpPr>
            <p:nvPr/>
          </p:nvGrpSpPr>
          <p:grpSpPr bwMode="auto">
            <a:xfrm flipH="1">
              <a:off x="3135" y="2472"/>
              <a:ext cx="454" cy="935"/>
              <a:chOff x="3078" y="2330"/>
              <a:chExt cx="625" cy="1580"/>
            </a:xfrm>
          </p:grpSpPr>
          <p:sp>
            <p:nvSpPr>
              <p:cNvPr id="778253" name="Line 12"/>
              <p:cNvSpPr>
                <a:spLocks noChangeShapeType="1"/>
              </p:cNvSpPr>
              <p:nvPr/>
            </p:nvSpPr>
            <p:spPr bwMode="auto">
              <a:xfrm flipH="1">
                <a:off x="3078" y="2330"/>
                <a:ext cx="9" cy="691"/>
              </a:xfrm>
              <a:prstGeom prst="line">
                <a:avLst/>
              </a:prstGeom>
              <a:noFill/>
              <a:ln w="25400">
                <a:solidFill>
                  <a:schemeClr val="tx1"/>
                </a:solidFill>
                <a:round/>
                <a:headEnd/>
                <a:tailEnd/>
              </a:ln>
            </p:spPr>
            <p:txBody>
              <a:bodyPr wrap="none" anchor="ctr"/>
              <a:lstStyle/>
              <a:p>
                <a:endParaRPr lang="zh-CN" altLang="en-US"/>
              </a:p>
            </p:txBody>
          </p:sp>
          <p:sp>
            <p:nvSpPr>
              <p:cNvPr id="778254" name="Line 13"/>
              <p:cNvSpPr>
                <a:spLocks noChangeShapeType="1"/>
              </p:cNvSpPr>
              <p:nvPr/>
            </p:nvSpPr>
            <p:spPr bwMode="auto">
              <a:xfrm>
                <a:off x="3107" y="2330"/>
                <a:ext cx="592" cy="307"/>
              </a:xfrm>
              <a:prstGeom prst="line">
                <a:avLst/>
              </a:prstGeom>
              <a:noFill/>
              <a:ln w="25400">
                <a:solidFill>
                  <a:schemeClr val="tx1"/>
                </a:solidFill>
                <a:round/>
                <a:headEnd/>
                <a:tailEnd/>
              </a:ln>
            </p:spPr>
            <p:txBody>
              <a:bodyPr wrap="none" anchor="ctr"/>
              <a:lstStyle/>
              <a:p>
                <a:endParaRPr lang="zh-CN" altLang="en-US"/>
              </a:p>
            </p:txBody>
          </p:sp>
          <p:sp>
            <p:nvSpPr>
              <p:cNvPr id="778255" name="Line 14"/>
              <p:cNvSpPr>
                <a:spLocks noChangeShapeType="1"/>
              </p:cNvSpPr>
              <p:nvPr/>
            </p:nvSpPr>
            <p:spPr bwMode="auto">
              <a:xfrm>
                <a:off x="3087" y="3018"/>
                <a:ext cx="213" cy="110"/>
              </a:xfrm>
              <a:prstGeom prst="line">
                <a:avLst/>
              </a:prstGeom>
              <a:noFill/>
              <a:ln w="25400">
                <a:solidFill>
                  <a:schemeClr val="tx1"/>
                </a:solidFill>
                <a:round/>
                <a:headEnd/>
                <a:tailEnd/>
              </a:ln>
            </p:spPr>
            <p:txBody>
              <a:bodyPr wrap="none" anchor="ctr"/>
              <a:lstStyle/>
              <a:p>
                <a:endParaRPr lang="zh-CN" altLang="en-US"/>
              </a:p>
            </p:txBody>
          </p:sp>
          <p:sp>
            <p:nvSpPr>
              <p:cNvPr id="778256" name="Line 16"/>
              <p:cNvSpPr>
                <a:spLocks noChangeShapeType="1"/>
              </p:cNvSpPr>
              <p:nvPr/>
            </p:nvSpPr>
            <p:spPr bwMode="auto">
              <a:xfrm>
                <a:off x="3693" y="2644"/>
                <a:ext cx="10" cy="457"/>
              </a:xfrm>
              <a:prstGeom prst="line">
                <a:avLst/>
              </a:prstGeom>
              <a:noFill/>
              <a:ln w="25400">
                <a:solidFill>
                  <a:schemeClr val="tx1"/>
                </a:solidFill>
                <a:round/>
                <a:headEnd/>
                <a:tailEnd/>
              </a:ln>
            </p:spPr>
            <p:txBody>
              <a:bodyPr wrap="none" anchor="ctr"/>
              <a:lstStyle/>
              <a:p>
                <a:endParaRPr lang="zh-CN" altLang="en-US"/>
              </a:p>
            </p:txBody>
          </p:sp>
          <p:sp>
            <p:nvSpPr>
              <p:cNvPr id="778257" name="Line 18"/>
              <p:cNvSpPr>
                <a:spLocks noChangeShapeType="1"/>
              </p:cNvSpPr>
              <p:nvPr/>
            </p:nvSpPr>
            <p:spPr bwMode="auto">
              <a:xfrm flipV="1">
                <a:off x="3120" y="3256"/>
                <a:ext cx="0" cy="654"/>
              </a:xfrm>
              <a:prstGeom prst="line">
                <a:avLst/>
              </a:prstGeom>
              <a:noFill/>
              <a:ln w="25400">
                <a:solidFill>
                  <a:schemeClr val="tx1"/>
                </a:solidFill>
                <a:round/>
                <a:headEnd/>
                <a:tailEnd/>
              </a:ln>
            </p:spPr>
            <p:txBody>
              <a:bodyPr wrap="none" anchor="ctr"/>
              <a:lstStyle/>
              <a:p>
                <a:endParaRPr lang="zh-CN" altLang="en-US"/>
              </a:p>
            </p:txBody>
          </p:sp>
          <p:sp>
            <p:nvSpPr>
              <p:cNvPr id="778258" name="Line 19"/>
              <p:cNvSpPr>
                <a:spLocks noChangeShapeType="1"/>
              </p:cNvSpPr>
              <p:nvPr/>
            </p:nvSpPr>
            <p:spPr bwMode="auto">
              <a:xfrm flipV="1">
                <a:off x="3135" y="3549"/>
                <a:ext cx="564" cy="349"/>
              </a:xfrm>
              <a:prstGeom prst="line">
                <a:avLst/>
              </a:prstGeom>
              <a:noFill/>
              <a:ln w="25400">
                <a:solidFill>
                  <a:schemeClr val="tx1"/>
                </a:solidFill>
                <a:round/>
                <a:headEnd/>
                <a:tailEnd/>
              </a:ln>
            </p:spPr>
            <p:txBody>
              <a:bodyPr wrap="none" anchor="ctr"/>
              <a:lstStyle/>
              <a:p>
                <a:endParaRPr lang="zh-CN" altLang="en-US"/>
              </a:p>
            </p:txBody>
          </p:sp>
          <p:sp>
            <p:nvSpPr>
              <p:cNvPr id="778259" name="Line 20"/>
              <p:cNvSpPr>
                <a:spLocks noChangeShapeType="1"/>
              </p:cNvSpPr>
              <p:nvPr/>
            </p:nvSpPr>
            <p:spPr bwMode="auto">
              <a:xfrm flipV="1">
                <a:off x="3121" y="3125"/>
                <a:ext cx="171" cy="124"/>
              </a:xfrm>
              <a:prstGeom prst="line">
                <a:avLst/>
              </a:prstGeom>
              <a:noFill/>
              <a:ln w="25400">
                <a:solidFill>
                  <a:schemeClr val="tx1"/>
                </a:solidFill>
                <a:round/>
                <a:headEnd/>
                <a:tailEnd/>
              </a:ln>
            </p:spPr>
            <p:txBody>
              <a:bodyPr wrap="none" anchor="ctr"/>
              <a:lstStyle/>
              <a:p>
                <a:endParaRPr lang="zh-CN" altLang="en-US"/>
              </a:p>
            </p:txBody>
          </p:sp>
          <p:sp>
            <p:nvSpPr>
              <p:cNvPr id="778260" name="Line 22"/>
              <p:cNvSpPr>
                <a:spLocks noChangeShapeType="1"/>
              </p:cNvSpPr>
              <p:nvPr/>
            </p:nvSpPr>
            <p:spPr bwMode="auto">
              <a:xfrm flipV="1">
                <a:off x="3702" y="3067"/>
                <a:ext cx="0" cy="481"/>
              </a:xfrm>
              <a:prstGeom prst="line">
                <a:avLst/>
              </a:prstGeom>
              <a:noFill/>
              <a:ln w="25400">
                <a:solidFill>
                  <a:schemeClr val="tx1"/>
                </a:solidFill>
                <a:round/>
                <a:headEnd/>
                <a:tailEnd/>
              </a:ln>
            </p:spPr>
            <p:txBody>
              <a:bodyPr wrap="none" anchor="ctr"/>
              <a:lstStyle/>
              <a:p>
                <a:endParaRPr lang="zh-CN" altLang="en-US"/>
              </a:p>
            </p:txBody>
          </p:sp>
        </p:grpSp>
        <p:sp>
          <p:nvSpPr>
            <p:cNvPr id="778261" name="Rectangle 25"/>
            <p:cNvSpPr>
              <a:spLocks noChangeArrowheads="1"/>
            </p:cNvSpPr>
            <p:nvPr/>
          </p:nvSpPr>
          <p:spPr bwMode="auto">
            <a:xfrm rot="16200000" flipH="1">
              <a:off x="3033" y="2830"/>
              <a:ext cx="510" cy="248"/>
            </a:xfrm>
            <a:prstGeom prst="rect">
              <a:avLst/>
            </a:prstGeom>
            <a:noFill/>
            <a:ln w="12700">
              <a:noFill/>
              <a:miter lim="800000"/>
              <a:headEnd/>
              <a:tailEnd/>
            </a:ln>
          </p:spPr>
          <p:txBody>
            <a:bodyPr lIns="90488" tIns="44450" rIns="90488" bIns="44450">
              <a:spAutoFit/>
            </a:bodyPr>
            <a:lstStyle/>
            <a:p>
              <a:pPr>
                <a:lnSpc>
                  <a:spcPct val="90000"/>
                </a:lnSpc>
              </a:pPr>
              <a:r>
                <a:rPr lang="en-US" altLang="zh-CN" sz="2400">
                  <a:latin typeface="Arial" pitchFamily="34" charset="0"/>
                  <a:ea typeface="宋体" pitchFamily="2" charset="-122"/>
                  <a:cs typeface="Arial" pitchFamily="34" charset="0"/>
                </a:rPr>
                <a:t>ALU</a:t>
              </a:r>
            </a:p>
          </p:txBody>
        </p:sp>
      </p:grpSp>
      <p:grpSp>
        <p:nvGrpSpPr>
          <p:cNvPr id="778262" name="Group 22"/>
          <p:cNvGrpSpPr>
            <a:grpSpLocks/>
          </p:cNvGrpSpPr>
          <p:nvPr/>
        </p:nvGrpSpPr>
        <p:grpSpPr bwMode="auto">
          <a:xfrm>
            <a:off x="3492500" y="4329113"/>
            <a:ext cx="404813" cy="809625"/>
            <a:chOff x="2030" y="2415"/>
            <a:chExt cx="341" cy="510"/>
          </a:xfrm>
        </p:grpSpPr>
        <p:sp>
          <p:nvSpPr>
            <p:cNvPr id="778263" name="Line 23"/>
            <p:cNvSpPr>
              <a:spLocks noChangeShapeType="1"/>
            </p:cNvSpPr>
            <p:nvPr/>
          </p:nvSpPr>
          <p:spPr bwMode="auto">
            <a:xfrm flipH="1">
              <a:off x="2031" y="2415"/>
              <a:ext cx="340" cy="0"/>
            </a:xfrm>
            <a:prstGeom prst="line">
              <a:avLst/>
            </a:prstGeom>
            <a:noFill/>
            <a:ln w="38100">
              <a:solidFill>
                <a:srgbClr val="3333CC"/>
              </a:solidFill>
              <a:round/>
              <a:headEnd/>
              <a:tailEnd type="triangle" w="med" len="med"/>
            </a:ln>
            <a:effectLst/>
          </p:spPr>
          <p:txBody>
            <a:bodyPr/>
            <a:lstStyle/>
            <a:p>
              <a:endParaRPr lang="zh-CN" altLang="en-US"/>
            </a:p>
          </p:txBody>
        </p:sp>
        <p:sp>
          <p:nvSpPr>
            <p:cNvPr id="778264" name="Line 24"/>
            <p:cNvSpPr>
              <a:spLocks noChangeShapeType="1"/>
            </p:cNvSpPr>
            <p:nvPr/>
          </p:nvSpPr>
          <p:spPr bwMode="auto">
            <a:xfrm flipH="1">
              <a:off x="2030" y="2925"/>
              <a:ext cx="340" cy="0"/>
            </a:xfrm>
            <a:prstGeom prst="line">
              <a:avLst/>
            </a:prstGeom>
            <a:noFill/>
            <a:ln w="38100">
              <a:solidFill>
                <a:srgbClr val="3333CC"/>
              </a:solidFill>
              <a:round/>
              <a:headEnd/>
              <a:tailEnd type="triangle" w="med" len="med"/>
            </a:ln>
            <a:effectLst/>
          </p:spPr>
          <p:txBody>
            <a:bodyPr/>
            <a:lstStyle/>
            <a:p>
              <a:endParaRPr lang="zh-CN" altLang="en-US"/>
            </a:p>
          </p:txBody>
        </p:sp>
      </p:grpSp>
      <p:sp>
        <p:nvSpPr>
          <p:cNvPr id="778265" name="Text Box 25"/>
          <p:cNvSpPr txBox="1">
            <a:spLocks noChangeArrowheads="1"/>
          </p:cNvSpPr>
          <p:nvPr/>
        </p:nvSpPr>
        <p:spPr bwMode="auto">
          <a:xfrm>
            <a:off x="1781175" y="3833813"/>
            <a:ext cx="450850" cy="1625600"/>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r>
              <a:rPr lang="zh-CN" altLang="en-US" sz="2000"/>
              <a:t>标</a:t>
            </a:r>
          </a:p>
          <a:p>
            <a:pPr marL="342900" indent="-342900"/>
            <a:r>
              <a:rPr lang="zh-CN" altLang="en-US" sz="2000"/>
              <a:t>志</a:t>
            </a:r>
          </a:p>
          <a:p>
            <a:pPr marL="342900" indent="-342900"/>
            <a:r>
              <a:rPr lang="zh-CN" altLang="en-US" sz="2000"/>
              <a:t>寄</a:t>
            </a:r>
          </a:p>
          <a:p>
            <a:pPr marL="342900" indent="-342900"/>
            <a:r>
              <a:rPr lang="zh-CN" altLang="en-US" sz="2000"/>
              <a:t>存</a:t>
            </a:r>
          </a:p>
          <a:p>
            <a:pPr marL="342900" indent="-342900"/>
            <a:r>
              <a:rPr lang="zh-CN" altLang="en-US" sz="2000"/>
              <a:t>器</a:t>
            </a:r>
            <a:endParaRPr lang="en-US" altLang="zh-CN" sz="2000"/>
          </a:p>
        </p:txBody>
      </p:sp>
      <p:sp>
        <p:nvSpPr>
          <p:cNvPr id="778266" name="Line 26"/>
          <p:cNvSpPr>
            <a:spLocks noChangeShapeType="1"/>
          </p:cNvSpPr>
          <p:nvPr/>
        </p:nvSpPr>
        <p:spPr bwMode="auto">
          <a:xfrm flipH="1">
            <a:off x="2232025" y="4419600"/>
            <a:ext cx="539750" cy="0"/>
          </a:xfrm>
          <a:prstGeom prst="line">
            <a:avLst/>
          </a:prstGeom>
          <a:noFill/>
          <a:ln w="38100">
            <a:solidFill>
              <a:srgbClr val="3333CC"/>
            </a:solidFill>
            <a:round/>
            <a:headEnd/>
            <a:tailEnd type="triangle" w="med" len="med"/>
          </a:ln>
          <a:effectLst/>
        </p:spPr>
        <p:txBody>
          <a:bodyPr/>
          <a:lstStyle/>
          <a:p>
            <a:endParaRPr lang="zh-CN" altLang="en-US"/>
          </a:p>
        </p:txBody>
      </p:sp>
      <p:grpSp>
        <p:nvGrpSpPr>
          <p:cNvPr id="778267" name="Group 27"/>
          <p:cNvGrpSpPr>
            <a:grpSpLocks/>
          </p:cNvGrpSpPr>
          <p:nvPr/>
        </p:nvGrpSpPr>
        <p:grpSpPr bwMode="auto">
          <a:xfrm>
            <a:off x="1511300" y="3519488"/>
            <a:ext cx="227013" cy="855662"/>
            <a:chOff x="895" y="1905"/>
            <a:chExt cx="143" cy="539"/>
          </a:xfrm>
        </p:grpSpPr>
        <p:sp>
          <p:nvSpPr>
            <p:cNvPr id="778268" name="Line 28"/>
            <p:cNvSpPr>
              <a:spLocks noChangeShapeType="1"/>
            </p:cNvSpPr>
            <p:nvPr/>
          </p:nvSpPr>
          <p:spPr bwMode="auto">
            <a:xfrm flipH="1">
              <a:off x="896" y="2443"/>
              <a:ext cx="142" cy="0"/>
            </a:xfrm>
            <a:prstGeom prst="line">
              <a:avLst/>
            </a:prstGeom>
            <a:noFill/>
            <a:ln w="28575">
              <a:solidFill>
                <a:srgbClr val="3333CC"/>
              </a:solidFill>
              <a:round/>
              <a:headEnd/>
              <a:tailEnd/>
            </a:ln>
            <a:effectLst/>
          </p:spPr>
          <p:txBody>
            <a:bodyPr/>
            <a:lstStyle/>
            <a:p>
              <a:endParaRPr lang="zh-CN" altLang="en-US"/>
            </a:p>
          </p:txBody>
        </p:sp>
        <p:sp>
          <p:nvSpPr>
            <p:cNvPr id="778269" name="Line 29"/>
            <p:cNvSpPr>
              <a:spLocks noChangeShapeType="1"/>
            </p:cNvSpPr>
            <p:nvPr/>
          </p:nvSpPr>
          <p:spPr bwMode="auto">
            <a:xfrm flipV="1">
              <a:off x="895" y="1905"/>
              <a:ext cx="0" cy="539"/>
            </a:xfrm>
            <a:prstGeom prst="line">
              <a:avLst/>
            </a:prstGeom>
            <a:noFill/>
            <a:ln w="38100">
              <a:solidFill>
                <a:srgbClr val="3333CC"/>
              </a:solidFill>
              <a:round/>
              <a:headEnd/>
              <a:tailEnd type="triangle" w="med" len="med"/>
            </a:ln>
            <a:effectLst/>
          </p:spPr>
          <p:txBody>
            <a:bodyPr/>
            <a:lstStyle/>
            <a:p>
              <a:endParaRPr lang="zh-CN" altLang="en-US"/>
            </a:p>
          </p:txBody>
        </p:sp>
      </p:grpSp>
      <p:sp>
        <p:nvSpPr>
          <p:cNvPr id="778270" name="Line 30"/>
          <p:cNvSpPr>
            <a:spLocks noChangeShapeType="1"/>
          </p:cNvSpPr>
          <p:nvPr/>
        </p:nvSpPr>
        <p:spPr bwMode="auto">
          <a:xfrm flipV="1">
            <a:off x="4527550" y="3563938"/>
            <a:ext cx="0" cy="539750"/>
          </a:xfrm>
          <a:prstGeom prst="line">
            <a:avLst/>
          </a:prstGeom>
          <a:noFill/>
          <a:ln w="38100">
            <a:solidFill>
              <a:srgbClr val="008000"/>
            </a:solidFill>
            <a:round/>
            <a:headEnd/>
            <a:tailEnd type="triangle" w="med" len="med"/>
          </a:ln>
          <a:effectLst/>
        </p:spPr>
        <p:txBody>
          <a:bodyPr/>
          <a:lstStyle/>
          <a:p>
            <a:endParaRPr lang="zh-CN" altLang="en-US"/>
          </a:p>
        </p:txBody>
      </p:sp>
      <p:grpSp>
        <p:nvGrpSpPr>
          <p:cNvPr id="778271" name="Group 31"/>
          <p:cNvGrpSpPr>
            <a:grpSpLocks/>
          </p:cNvGrpSpPr>
          <p:nvPr/>
        </p:nvGrpSpPr>
        <p:grpSpPr bwMode="auto">
          <a:xfrm>
            <a:off x="2501900" y="4776788"/>
            <a:ext cx="1530350" cy="1487487"/>
            <a:chOff x="1576" y="2924"/>
            <a:chExt cx="964" cy="937"/>
          </a:xfrm>
        </p:grpSpPr>
        <p:sp>
          <p:nvSpPr>
            <p:cNvPr id="778272" name="Line 32"/>
            <p:cNvSpPr>
              <a:spLocks noChangeShapeType="1"/>
            </p:cNvSpPr>
            <p:nvPr/>
          </p:nvSpPr>
          <p:spPr bwMode="auto">
            <a:xfrm>
              <a:off x="1576" y="2924"/>
              <a:ext cx="0" cy="935"/>
            </a:xfrm>
            <a:prstGeom prst="line">
              <a:avLst/>
            </a:prstGeom>
            <a:noFill/>
            <a:ln w="38100">
              <a:solidFill>
                <a:srgbClr val="3333CC"/>
              </a:solidFill>
              <a:round/>
              <a:headEnd/>
              <a:tailEnd/>
            </a:ln>
            <a:effectLst/>
          </p:spPr>
          <p:txBody>
            <a:bodyPr/>
            <a:lstStyle/>
            <a:p>
              <a:endParaRPr lang="zh-CN" altLang="en-US"/>
            </a:p>
          </p:txBody>
        </p:sp>
        <p:sp>
          <p:nvSpPr>
            <p:cNvPr id="778273" name="Line 33"/>
            <p:cNvSpPr>
              <a:spLocks noChangeShapeType="1"/>
            </p:cNvSpPr>
            <p:nvPr/>
          </p:nvSpPr>
          <p:spPr bwMode="auto">
            <a:xfrm>
              <a:off x="1576" y="3861"/>
              <a:ext cx="964" cy="0"/>
            </a:xfrm>
            <a:prstGeom prst="line">
              <a:avLst/>
            </a:prstGeom>
            <a:noFill/>
            <a:ln w="38100">
              <a:solidFill>
                <a:srgbClr val="3333CC"/>
              </a:solidFill>
              <a:round/>
              <a:headEnd/>
              <a:tailEnd type="triangle" w="med" len="med"/>
            </a:ln>
            <a:effectLst/>
          </p:spPr>
          <p:txBody>
            <a:bodyPr/>
            <a:lstStyle/>
            <a:p>
              <a:endParaRPr lang="zh-CN" altLang="en-US"/>
            </a:p>
          </p:txBody>
        </p:sp>
        <p:sp>
          <p:nvSpPr>
            <p:cNvPr id="778274" name="Line 34"/>
            <p:cNvSpPr>
              <a:spLocks noChangeShapeType="1"/>
            </p:cNvSpPr>
            <p:nvPr/>
          </p:nvSpPr>
          <p:spPr bwMode="auto">
            <a:xfrm flipH="1">
              <a:off x="1576" y="2924"/>
              <a:ext cx="171" cy="0"/>
            </a:xfrm>
            <a:prstGeom prst="line">
              <a:avLst/>
            </a:prstGeom>
            <a:noFill/>
            <a:ln w="28575">
              <a:solidFill>
                <a:srgbClr val="3333CC"/>
              </a:solidFill>
              <a:round/>
              <a:headEnd/>
              <a:tailEnd/>
            </a:ln>
            <a:effectLst/>
          </p:spPr>
          <p:txBody>
            <a:bodyPr/>
            <a:lstStyle/>
            <a:p>
              <a:endParaRPr lang="zh-CN" altLang="en-US"/>
            </a:p>
          </p:txBody>
        </p:sp>
      </p:grpSp>
      <p:grpSp>
        <p:nvGrpSpPr>
          <p:cNvPr id="778275" name="Group 35"/>
          <p:cNvGrpSpPr>
            <a:grpSpLocks/>
          </p:cNvGrpSpPr>
          <p:nvPr/>
        </p:nvGrpSpPr>
        <p:grpSpPr bwMode="auto">
          <a:xfrm>
            <a:off x="3357563" y="5543550"/>
            <a:ext cx="493712" cy="719138"/>
            <a:chOff x="2115" y="3405"/>
            <a:chExt cx="311" cy="453"/>
          </a:xfrm>
        </p:grpSpPr>
        <p:sp>
          <p:nvSpPr>
            <p:cNvPr id="778276" name="Line 36"/>
            <p:cNvSpPr>
              <a:spLocks noChangeShapeType="1"/>
            </p:cNvSpPr>
            <p:nvPr/>
          </p:nvSpPr>
          <p:spPr bwMode="auto">
            <a:xfrm flipV="1">
              <a:off x="2115" y="3405"/>
              <a:ext cx="0" cy="453"/>
            </a:xfrm>
            <a:prstGeom prst="line">
              <a:avLst/>
            </a:prstGeom>
            <a:noFill/>
            <a:ln w="38100">
              <a:solidFill>
                <a:srgbClr val="3333CC"/>
              </a:solidFill>
              <a:round/>
              <a:headEnd/>
              <a:tailEnd/>
            </a:ln>
            <a:effectLst/>
          </p:spPr>
          <p:txBody>
            <a:bodyPr/>
            <a:lstStyle/>
            <a:p>
              <a:endParaRPr lang="zh-CN" altLang="en-US"/>
            </a:p>
          </p:txBody>
        </p:sp>
        <p:sp>
          <p:nvSpPr>
            <p:cNvPr id="778277" name="Line 37"/>
            <p:cNvSpPr>
              <a:spLocks noChangeShapeType="1"/>
            </p:cNvSpPr>
            <p:nvPr/>
          </p:nvSpPr>
          <p:spPr bwMode="auto">
            <a:xfrm>
              <a:off x="2115" y="3407"/>
              <a:ext cx="311" cy="0"/>
            </a:xfrm>
            <a:prstGeom prst="line">
              <a:avLst/>
            </a:prstGeom>
            <a:noFill/>
            <a:ln w="38100">
              <a:solidFill>
                <a:srgbClr val="3333CC"/>
              </a:solidFill>
              <a:round/>
              <a:headEnd/>
              <a:tailEnd type="triangle" w="med" len="med"/>
            </a:ln>
            <a:effectLst/>
          </p:spPr>
          <p:txBody>
            <a:bodyPr/>
            <a:lstStyle/>
            <a:p>
              <a:endParaRPr lang="zh-CN" altLang="en-US"/>
            </a:p>
          </p:txBody>
        </p:sp>
      </p:grpSp>
      <p:grpSp>
        <p:nvGrpSpPr>
          <p:cNvPr id="778278" name="Group 38"/>
          <p:cNvGrpSpPr>
            <a:grpSpLocks/>
          </p:cNvGrpSpPr>
          <p:nvPr/>
        </p:nvGrpSpPr>
        <p:grpSpPr bwMode="auto">
          <a:xfrm>
            <a:off x="1150938" y="3606800"/>
            <a:ext cx="4725987" cy="2208213"/>
            <a:chOff x="725" y="2158"/>
            <a:chExt cx="2977" cy="1448"/>
          </a:xfrm>
        </p:grpSpPr>
        <p:sp>
          <p:nvSpPr>
            <p:cNvPr id="778279" name="Line 39"/>
            <p:cNvSpPr>
              <a:spLocks noChangeShapeType="1"/>
            </p:cNvSpPr>
            <p:nvPr/>
          </p:nvSpPr>
          <p:spPr bwMode="auto">
            <a:xfrm flipV="1">
              <a:off x="725" y="3606"/>
              <a:ext cx="2977" cy="0"/>
            </a:xfrm>
            <a:prstGeom prst="line">
              <a:avLst/>
            </a:prstGeom>
            <a:noFill/>
            <a:ln w="38100">
              <a:solidFill>
                <a:srgbClr val="FF3300"/>
              </a:solidFill>
              <a:prstDash val="dash"/>
              <a:round/>
              <a:headEnd/>
              <a:tailEnd/>
            </a:ln>
            <a:effectLst/>
          </p:spPr>
          <p:txBody>
            <a:bodyPr/>
            <a:lstStyle/>
            <a:p>
              <a:endParaRPr lang="zh-CN" altLang="en-US"/>
            </a:p>
          </p:txBody>
        </p:sp>
        <p:sp>
          <p:nvSpPr>
            <p:cNvPr id="778280" name="Line 40"/>
            <p:cNvSpPr>
              <a:spLocks noChangeShapeType="1"/>
            </p:cNvSpPr>
            <p:nvPr/>
          </p:nvSpPr>
          <p:spPr bwMode="auto">
            <a:xfrm>
              <a:off x="754" y="2158"/>
              <a:ext cx="0" cy="1389"/>
            </a:xfrm>
            <a:prstGeom prst="line">
              <a:avLst/>
            </a:prstGeom>
            <a:noFill/>
            <a:ln w="38100">
              <a:solidFill>
                <a:srgbClr val="FF3300"/>
              </a:solidFill>
              <a:prstDash val="dash"/>
              <a:round/>
              <a:headEnd/>
              <a:tailEnd/>
            </a:ln>
            <a:effectLst/>
          </p:spPr>
          <p:txBody>
            <a:bodyPr/>
            <a:lstStyle/>
            <a:p>
              <a:endParaRPr lang="zh-CN" altLang="en-US"/>
            </a:p>
          </p:txBody>
        </p:sp>
        <p:sp>
          <p:nvSpPr>
            <p:cNvPr id="778281" name="Line 41"/>
            <p:cNvSpPr>
              <a:spLocks noChangeShapeType="1"/>
            </p:cNvSpPr>
            <p:nvPr/>
          </p:nvSpPr>
          <p:spPr bwMode="auto">
            <a:xfrm flipV="1">
              <a:off x="1916" y="3209"/>
              <a:ext cx="0" cy="369"/>
            </a:xfrm>
            <a:prstGeom prst="line">
              <a:avLst/>
            </a:prstGeom>
            <a:noFill/>
            <a:ln w="38100">
              <a:solidFill>
                <a:srgbClr val="FF3300"/>
              </a:solidFill>
              <a:prstDash val="dash"/>
              <a:round/>
              <a:headEnd/>
              <a:tailEnd type="triangle" w="med" len="med"/>
            </a:ln>
            <a:effectLst/>
          </p:spPr>
          <p:txBody>
            <a:bodyPr/>
            <a:lstStyle/>
            <a:p>
              <a:endParaRPr lang="zh-CN" altLang="en-US"/>
            </a:p>
          </p:txBody>
        </p:sp>
      </p:grpSp>
      <p:sp>
        <p:nvSpPr>
          <p:cNvPr id="778282" name="Text Box 42"/>
          <p:cNvSpPr txBox="1">
            <a:spLocks noChangeArrowheads="1"/>
          </p:cNvSpPr>
          <p:nvPr/>
        </p:nvSpPr>
        <p:spPr bwMode="auto">
          <a:xfrm>
            <a:off x="657225" y="6219825"/>
            <a:ext cx="1035050" cy="376238"/>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spcBef>
                <a:spcPct val="50000"/>
              </a:spcBef>
            </a:pPr>
            <a:r>
              <a:rPr lang="en-US" altLang="zh-CN">
                <a:solidFill>
                  <a:srgbClr val="FF3300"/>
                </a:solidFill>
              </a:rPr>
              <a:t>    </a:t>
            </a:r>
            <a:endParaRPr lang="en-US" altLang="zh-CN">
              <a:solidFill>
                <a:schemeClr val="hlink"/>
              </a:solidFill>
            </a:endParaRPr>
          </a:p>
        </p:txBody>
      </p:sp>
      <p:sp>
        <p:nvSpPr>
          <p:cNvPr id="778283" name="Line 43"/>
          <p:cNvSpPr>
            <a:spLocks noChangeShapeType="1"/>
          </p:cNvSpPr>
          <p:nvPr/>
        </p:nvSpPr>
        <p:spPr bwMode="auto">
          <a:xfrm flipH="1">
            <a:off x="1692275" y="6443663"/>
            <a:ext cx="2341563" cy="0"/>
          </a:xfrm>
          <a:prstGeom prst="line">
            <a:avLst/>
          </a:prstGeom>
          <a:noFill/>
          <a:ln w="38100">
            <a:solidFill>
              <a:schemeClr val="hlink"/>
            </a:solidFill>
            <a:round/>
            <a:headEnd/>
            <a:tailEnd type="triangle" w="med" len="med"/>
          </a:ln>
          <a:effectLst/>
        </p:spPr>
        <p:txBody>
          <a:bodyPr/>
          <a:lstStyle/>
          <a:p>
            <a:endParaRPr lang="zh-CN" altLang="en-US"/>
          </a:p>
        </p:txBody>
      </p:sp>
      <p:sp>
        <p:nvSpPr>
          <p:cNvPr id="778284" name="Line 44"/>
          <p:cNvSpPr>
            <a:spLocks noChangeShapeType="1"/>
          </p:cNvSpPr>
          <p:nvPr/>
        </p:nvSpPr>
        <p:spPr bwMode="auto">
          <a:xfrm flipV="1">
            <a:off x="836613" y="3519488"/>
            <a:ext cx="0" cy="2700337"/>
          </a:xfrm>
          <a:prstGeom prst="line">
            <a:avLst/>
          </a:prstGeom>
          <a:noFill/>
          <a:ln w="38100">
            <a:solidFill>
              <a:schemeClr val="hlink"/>
            </a:solidFill>
            <a:round/>
            <a:headEnd/>
            <a:tailEnd type="triangle" w="med" len="med"/>
          </a:ln>
          <a:effectLst/>
        </p:spPr>
        <p:txBody>
          <a:bodyPr/>
          <a:lstStyle/>
          <a:p>
            <a:endParaRPr lang="zh-CN" altLang="en-US"/>
          </a:p>
        </p:txBody>
      </p:sp>
      <p:sp>
        <p:nvSpPr>
          <p:cNvPr id="778285" name="Text Box 45"/>
          <p:cNvSpPr txBox="1">
            <a:spLocks noChangeArrowheads="1"/>
          </p:cNvSpPr>
          <p:nvPr/>
        </p:nvSpPr>
        <p:spPr bwMode="auto">
          <a:xfrm>
            <a:off x="5472113" y="3384550"/>
            <a:ext cx="855662"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008000"/>
                </a:solidFill>
              </a:rPr>
              <a:t>地址</a:t>
            </a:r>
          </a:p>
        </p:txBody>
      </p:sp>
      <p:sp>
        <p:nvSpPr>
          <p:cNvPr id="778286" name="AutoShape 46"/>
          <p:cNvSpPr>
            <a:spLocks noChangeArrowheads="1"/>
          </p:cNvSpPr>
          <p:nvPr/>
        </p:nvSpPr>
        <p:spPr bwMode="auto">
          <a:xfrm>
            <a:off x="5338763" y="4419600"/>
            <a:ext cx="1214437" cy="450850"/>
          </a:xfrm>
          <a:prstGeom prst="leftRightArrow">
            <a:avLst>
              <a:gd name="adj1" fmla="val 50000"/>
              <a:gd name="adj2" fmla="val 53873"/>
            </a:avLst>
          </a:prstGeom>
          <a:solidFill>
            <a:schemeClr val="bg1"/>
          </a:solidFill>
          <a:ln w="28575" algn="ctr">
            <a:solidFill>
              <a:srgbClr val="FF3300"/>
            </a:solidFill>
            <a:miter lim="800000"/>
            <a:headEnd/>
            <a:tailEnd/>
          </a:ln>
          <a:effectLst/>
        </p:spPr>
        <p:txBody>
          <a:bodyPr wrap="none" anchor="ctr"/>
          <a:lstStyle/>
          <a:p>
            <a:endParaRPr lang="zh-CN" altLang="en-US"/>
          </a:p>
        </p:txBody>
      </p:sp>
      <p:sp>
        <p:nvSpPr>
          <p:cNvPr id="778287" name="Text Box 47"/>
          <p:cNvSpPr txBox="1">
            <a:spLocks noChangeArrowheads="1"/>
          </p:cNvSpPr>
          <p:nvPr/>
        </p:nvSpPr>
        <p:spPr bwMode="auto">
          <a:xfrm>
            <a:off x="5608638" y="5813425"/>
            <a:ext cx="765175"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3333CC"/>
                </a:solidFill>
              </a:rPr>
              <a:t>数据</a:t>
            </a:r>
          </a:p>
        </p:txBody>
      </p:sp>
      <p:sp>
        <p:nvSpPr>
          <p:cNvPr id="778288" name="AutoShape 48"/>
          <p:cNvSpPr>
            <a:spLocks noChangeArrowheads="1"/>
          </p:cNvSpPr>
          <p:nvPr/>
        </p:nvSpPr>
        <p:spPr bwMode="auto">
          <a:xfrm>
            <a:off x="5294313" y="6083300"/>
            <a:ext cx="1260475" cy="450850"/>
          </a:xfrm>
          <a:prstGeom prst="leftRightArrow">
            <a:avLst>
              <a:gd name="adj1" fmla="val 50000"/>
              <a:gd name="adj2" fmla="val 55915"/>
            </a:avLst>
          </a:prstGeom>
          <a:solidFill>
            <a:schemeClr val="bg1"/>
          </a:solidFill>
          <a:ln w="28575" algn="ctr">
            <a:solidFill>
              <a:srgbClr val="3333CC"/>
            </a:solidFill>
            <a:miter lim="800000"/>
            <a:headEnd/>
            <a:tailEnd/>
          </a:ln>
          <a:effectLst/>
        </p:spPr>
        <p:txBody>
          <a:bodyPr wrap="none" anchor="ctr"/>
          <a:lstStyle/>
          <a:p>
            <a:endParaRPr lang="zh-CN" altLang="en-US"/>
          </a:p>
        </p:txBody>
      </p:sp>
      <p:sp>
        <p:nvSpPr>
          <p:cNvPr id="778289" name="Text Box 49"/>
          <p:cNvSpPr txBox="1">
            <a:spLocks noChangeArrowheads="1"/>
          </p:cNvSpPr>
          <p:nvPr/>
        </p:nvSpPr>
        <p:spPr bwMode="auto">
          <a:xfrm>
            <a:off x="5564188" y="4111625"/>
            <a:ext cx="855662"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FF3300"/>
                </a:solidFill>
              </a:rPr>
              <a:t>控制</a:t>
            </a:r>
          </a:p>
        </p:txBody>
      </p:sp>
      <p:sp>
        <p:nvSpPr>
          <p:cNvPr id="778290" name="AutoShape 50"/>
          <p:cNvSpPr>
            <a:spLocks noChangeArrowheads="1"/>
          </p:cNvSpPr>
          <p:nvPr/>
        </p:nvSpPr>
        <p:spPr bwMode="auto">
          <a:xfrm>
            <a:off x="5292725" y="2970213"/>
            <a:ext cx="1260475" cy="541337"/>
          </a:xfrm>
          <a:prstGeom prst="rightArrow">
            <a:avLst>
              <a:gd name="adj1" fmla="val 50000"/>
              <a:gd name="adj2" fmla="val 58211"/>
            </a:avLst>
          </a:prstGeom>
          <a:solidFill>
            <a:schemeClr val="bg1"/>
          </a:solidFill>
          <a:ln w="28575" algn="ctr">
            <a:solidFill>
              <a:srgbClr val="008000"/>
            </a:solidFill>
            <a:miter lim="800000"/>
            <a:headEnd/>
            <a:tailEnd/>
          </a:ln>
          <a:effectLst/>
        </p:spPr>
        <p:txBody>
          <a:bodyPr wrap="none" anchor="ctr"/>
          <a:lstStyle/>
          <a:p>
            <a:endParaRPr lang="zh-CN" altLang="en-US"/>
          </a:p>
        </p:txBody>
      </p:sp>
      <p:sp>
        <p:nvSpPr>
          <p:cNvPr id="778291" name="Line 51"/>
          <p:cNvSpPr>
            <a:spLocks noChangeShapeType="1"/>
          </p:cNvSpPr>
          <p:nvPr/>
        </p:nvSpPr>
        <p:spPr bwMode="auto">
          <a:xfrm flipV="1">
            <a:off x="5924550" y="4778375"/>
            <a:ext cx="0" cy="990600"/>
          </a:xfrm>
          <a:prstGeom prst="line">
            <a:avLst/>
          </a:prstGeom>
          <a:noFill/>
          <a:ln w="38100">
            <a:solidFill>
              <a:srgbClr val="FF3300"/>
            </a:solidFill>
            <a:prstDash val="dash"/>
            <a:round/>
            <a:headEnd/>
            <a:tailEnd type="triangle" w="med" len="med"/>
          </a:ln>
          <a:effectLst/>
        </p:spPr>
        <p:txBody>
          <a:bodyPr/>
          <a:lstStyle/>
          <a:p>
            <a:endParaRPr lang="zh-CN" altLang="en-US"/>
          </a:p>
        </p:txBody>
      </p:sp>
      <p:grpSp>
        <p:nvGrpSpPr>
          <p:cNvPr id="778292" name="Group 52"/>
          <p:cNvGrpSpPr>
            <a:grpSpLocks/>
          </p:cNvGrpSpPr>
          <p:nvPr/>
        </p:nvGrpSpPr>
        <p:grpSpPr bwMode="auto">
          <a:xfrm>
            <a:off x="3490913" y="3603625"/>
            <a:ext cx="1755775" cy="2127250"/>
            <a:chOff x="2199" y="2185"/>
            <a:chExt cx="1106" cy="1340"/>
          </a:xfrm>
        </p:grpSpPr>
        <p:sp>
          <p:nvSpPr>
            <p:cNvPr id="778293" name="Text Box 53"/>
            <p:cNvSpPr txBox="1">
              <a:spLocks noChangeArrowheads="1"/>
            </p:cNvSpPr>
            <p:nvPr/>
          </p:nvSpPr>
          <p:spPr bwMode="auto">
            <a:xfrm>
              <a:off x="2199" y="2185"/>
              <a:ext cx="737" cy="288"/>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400">
                  <a:solidFill>
                    <a:schemeClr val="accent2"/>
                  </a:solidFill>
                </a:rPr>
                <a:t>GPRs</a:t>
              </a:r>
            </a:p>
          </p:txBody>
        </p:sp>
        <p:grpSp>
          <p:nvGrpSpPr>
            <p:cNvPr id="778294" name="Group 54"/>
            <p:cNvGrpSpPr>
              <a:grpSpLocks/>
            </p:cNvGrpSpPr>
            <p:nvPr/>
          </p:nvGrpSpPr>
          <p:grpSpPr bwMode="auto">
            <a:xfrm>
              <a:off x="2452" y="2500"/>
              <a:ext cx="853" cy="1025"/>
              <a:chOff x="2398" y="2273"/>
              <a:chExt cx="853" cy="1025"/>
            </a:xfrm>
          </p:grpSpPr>
          <p:grpSp>
            <p:nvGrpSpPr>
              <p:cNvPr id="778295" name="Group 55"/>
              <p:cNvGrpSpPr>
                <a:grpSpLocks/>
              </p:cNvGrpSpPr>
              <p:nvPr/>
            </p:nvGrpSpPr>
            <p:grpSpPr bwMode="auto">
              <a:xfrm>
                <a:off x="2398" y="2273"/>
                <a:ext cx="652" cy="992"/>
                <a:chOff x="2228" y="1678"/>
                <a:chExt cx="737" cy="992"/>
              </a:xfrm>
            </p:grpSpPr>
            <p:sp>
              <p:nvSpPr>
                <p:cNvPr id="778296" name="Rectangle 56"/>
                <p:cNvSpPr>
                  <a:spLocks noChangeArrowheads="1"/>
                </p:cNvSpPr>
                <p:nvPr/>
              </p:nvSpPr>
              <p:spPr bwMode="auto">
                <a:xfrm>
                  <a:off x="2228" y="1678"/>
                  <a:ext cx="737" cy="992"/>
                </a:xfrm>
                <a:prstGeom prst="rect">
                  <a:avLst/>
                </a:prstGeom>
                <a:solidFill>
                  <a:schemeClr val="bg1"/>
                </a:solidFill>
                <a:ln w="28575" algn="ctr">
                  <a:solidFill>
                    <a:schemeClr val="tx1"/>
                  </a:solidFill>
                  <a:miter lim="800000"/>
                  <a:headEnd/>
                  <a:tailEnd/>
                </a:ln>
                <a:effectLst/>
              </p:spPr>
              <p:txBody>
                <a:bodyPr wrap="none" anchor="ctr"/>
                <a:lstStyle/>
                <a:p>
                  <a:endParaRPr lang="zh-CN" altLang="en-US"/>
                </a:p>
              </p:txBody>
            </p:sp>
            <p:sp>
              <p:nvSpPr>
                <p:cNvPr id="778297" name="Line 57"/>
                <p:cNvSpPr>
                  <a:spLocks noChangeShapeType="1"/>
                </p:cNvSpPr>
                <p:nvPr/>
              </p:nvSpPr>
              <p:spPr bwMode="auto">
                <a:xfrm>
                  <a:off x="2228" y="1933"/>
                  <a:ext cx="736" cy="0"/>
                </a:xfrm>
                <a:prstGeom prst="line">
                  <a:avLst/>
                </a:prstGeom>
                <a:noFill/>
                <a:ln w="9525">
                  <a:solidFill>
                    <a:schemeClr val="tx1"/>
                  </a:solidFill>
                  <a:round/>
                  <a:headEnd/>
                  <a:tailEnd/>
                </a:ln>
                <a:effectLst/>
              </p:spPr>
              <p:txBody>
                <a:bodyPr/>
                <a:lstStyle/>
                <a:p>
                  <a:endParaRPr lang="zh-CN" altLang="en-US"/>
                </a:p>
              </p:txBody>
            </p:sp>
            <p:sp>
              <p:nvSpPr>
                <p:cNvPr id="778298" name="Line 58"/>
                <p:cNvSpPr>
                  <a:spLocks noChangeShapeType="1"/>
                </p:cNvSpPr>
                <p:nvPr/>
              </p:nvSpPr>
              <p:spPr bwMode="auto">
                <a:xfrm>
                  <a:off x="2228" y="2188"/>
                  <a:ext cx="736" cy="0"/>
                </a:xfrm>
                <a:prstGeom prst="line">
                  <a:avLst/>
                </a:prstGeom>
                <a:noFill/>
                <a:ln w="9525">
                  <a:solidFill>
                    <a:schemeClr val="tx1"/>
                  </a:solidFill>
                  <a:round/>
                  <a:headEnd/>
                  <a:tailEnd/>
                </a:ln>
                <a:effectLst/>
              </p:spPr>
              <p:txBody>
                <a:bodyPr/>
                <a:lstStyle/>
                <a:p>
                  <a:endParaRPr lang="zh-CN" altLang="en-US"/>
                </a:p>
              </p:txBody>
            </p:sp>
            <p:sp>
              <p:nvSpPr>
                <p:cNvPr id="778299" name="Line 59"/>
                <p:cNvSpPr>
                  <a:spLocks noChangeShapeType="1"/>
                </p:cNvSpPr>
                <p:nvPr/>
              </p:nvSpPr>
              <p:spPr bwMode="auto">
                <a:xfrm>
                  <a:off x="2228" y="2415"/>
                  <a:ext cx="736" cy="0"/>
                </a:xfrm>
                <a:prstGeom prst="line">
                  <a:avLst/>
                </a:prstGeom>
                <a:noFill/>
                <a:ln w="9525">
                  <a:solidFill>
                    <a:schemeClr val="tx1"/>
                  </a:solidFill>
                  <a:round/>
                  <a:headEnd/>
                  <a:tailEnd/>
                </a:ln>
                <a:effectLst/>
              </p:spPr>
              <p:txBody>
                <a:bodyPr/>
                <a:lstStyle/>
                <a:p>
                  <a:endParaRPr lang="zh-CN" altLang="en-US"/>
                </a:p>
              </p:txBody>
            </p:sp>
          </p:grpSp>
          <p:sp>
            <p:nvSpPr>
              <p:cNvPr id="778300" name="Text Box 60"/>
              <p:cNvSpPr txBox="1">
                <a:spLocks noChangeArrowheads="1"/>
              </p:cNvSpPr>
              <p:nvPr/>
            </p:nvSpPr>
            <p:spPr bwMode="auto">
              <a:xfrm>
                <a:off x="3051" y="2282"/>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t>0</a:t>
                </a:r>
              </a:p>
            </p:txBody>
          </p:sp>
          <p:sp>
            <p:nvSpPr>
              <p:cNvPr id="778301" name="Text Box 61"/>
              <p:cNvSpPr txBox="1">
                <a:spLocks noChangeArrowheads="1"/>
              </p:cNvSpPr>
              <p:nvPr/>
            </p:nvSpPr>
            <p:spPr bwMode="auto">
              <a:xfrm>
                <a:off x="3052" y="2525"/>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t>1</a:t>
                </a:r>
              </a:p>
            </p:txBody>
          </p:sp>
          <p:sp>
            <p:nvSpPr>
              <p:cNvPr id="778302" name="Text Box 62"/>
              <p:cNvSpPr txBox="1">
                <a:spLocks noChangeArrowheads="1"/>
              </p:cNvSpPr>
              <p:nvPr/>
            </p:nvSpPr>
            <p:spPr bwMode="auto">
              <a:xfrm>
                <a:off x="3052" y="2784"/>
                <a:ext cx="199" cy="231"/>
              </a:xfrm>
              <a:prstGeom prst="rect">
                <a:avLst/>
              </a:prstGeom>
              <a:noFill/>
              <a:ln w="9525" algn="ctr">
                <a:noFill/>
                <a:miter lim="800000"/>
                <a:headEnd/>
                <a:tailEnd/>
              </a:ln>
              <a:effectLst/>
            </p:spPr>
            <p:txBody>
              <a:bodyPr>
                <a:spAutoFit/>
              </a:bodyPr>
              <a:lstStyle/>
              <a:p>
                <a:pPr marL="342900" indent="-342900">
                  <a:spcBef>
                    <a:spcPct val="50000"/>
                  </a:spcBef>
                </a:pPr>
                <a:endParaRPr lang="en-US" altLang="zh-CN"/>
              </a:p>
            </p:txBody>
          </p:sp>
          <p:sp>
            <p:nvSpPr>
              <p:cNvPr id="778303" name="Text Box 63"/>
              <p:cNvSpPr txBox="1">
                <a:spLocks noChangeArrowheads="1"/>
              </p:cNvSpPr>
              <p:nvPr/>
            </p:nvSpPr>
            <p:spPr bwMode="auto">
              <a:xfrm>
                <a:off x="3051" y="3067"/>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t>7</a:t>
                </a:r>
              </a:p>
            </p:txBody>
          </p:sp>
        </p:grpSp>
        <p:sp>
          <p:nvSpPr>
            <p:cNvPr id="778304" name="Rectangle 64"/>
            <p:cNvSpPr>
              <a:spLocks noChangeArrowheads="1"/>
            </p:cNvSpPr>
            <p:nvPr/>
          </p:nvSpPr>
          <p:spPr bwMode="auto">
            <a:xfrm>
              <a:off x="2455" y="2500"/>
              <a:ext cx="652" cy="992"/>
            </a:xfrm>
            <a:prstGeom prst="rect">
              <a:avLst/>
            </a:prstGeom>
            <a:solidFill>
              <a:srgbClr val="008000">
                <a:alpha val="17000"/>
              </a:srgbClr>
            </a:solidFill>
            <a:ln w="9525" algn="ctr">
              <a:noFill/>
              <a:miter lim="800000"/>
              <a:headEnd/>
              <a:tailEnd/>
            </a:ln>
            <a:effectLst/>
          </p:spPr>
          <p:txBody>
            <a:bodyPr wrap="none" anchor="ctr"/>
            <a:lstStyle/>
            <a:p>
              <a:endParaRPr lang="zh-CN" altLang="en-US"/>
            </a:p>
          </p:txBody>
        </p:sp>
      </p:grpSp>
      <p:sp>
        <p:nvSpPr>
          <p:cNvPr id="778305" name="Rectangle 65"/>
          <p:cNvSpPr>
            <a:spLocks noChangeArrowheads="1"/>
          </p:cNvSpPr>
          <p:nvPr/>
        </p:nvSpPr>
        <p:spPr bwMode="auto">
          <a:xfrm>
            <a:off x="6551613" y="819150"/>
            <a:ext cx="1133475" cy="5715000"/>
          </a:xfrm>
          <a:prstGeom prst="rect">
            <a:avLst/>
          </a:prstGeom>
          <a:solidFill>
            <a:schemeClr val="bg1"/>
          </a:solidFill>
          <a:ln w="28575" algn="ctr">
            <a:solidFill>
              <a:schemeClr val="tx1"/>
            </a:solidFill>
            <a:miter lim="800000"/>
            <a:headEnd/>
            <a:tailEnd/>
          </a:ln>
          <a:effectLst/>
        </p:spPr>
        <p:txBody>
          <a:bodyPr wrap="none" anchor="ctr"/>
          <a:lstStyle/>
          <a:p>
            <a:endParaRPr lang="zh-CN" altLang="en-US"/>
          </a:p>
        </p:txBody>
      </p:sp>
      <p:sp>
        <p:nvSpPr>
          <p:cNvPr id="778306" name="Line 66"/>
          <p:cNvSpPr>
            <a:spLocks noChangeShapeType="1"/>
          </p:cNvSpPr>
          <p:nvPr/>
        </p:nvSpPr>
        <p:spPr bwMode="auto">
          <a:xfrm>
            <a:off x="6551613" y="2528888"/>
            <a:ext cx="1131887" cy="0"/>
          </a:xfrm>
          <a:prstGeom prst="line">
            <a:avLst/>
          </a:prstGeom>
          <a:noFill/>
          <a:ln w="9525">
            <a:solidFill>
              <a:schemeClr val="tx1"/>
            </a:solidFill>
            <a:round/>
            <a:headEnd/>
            <a:tailEnd/>
          </a:ln>
          <a:effectLst/>
        </p:spPr>
        <p:txBody>
          <a:bodyPr/>
          <a:lstStyle/>
          <a:p>
            <a:endParaRPr lang="zh-CN" altLang="en-US"/>
          </a:p>
        </p:txBody>
      </p:sp>
      <p:sp>
        <p:nvSpPr>
          <p:cNvPr id="778307" name="Line 67"/>
          <p:cNvSpPr>
            <a:spLocks noChangeShapeType="1"/>
          </p:cNvSpPr>
          <p:nvPr/>
        </p:nvSpPr>
        <p:spPr bwMode="auto">
          <a:xfrm>
            <a:off x="6551613" y="2843213"/>
            <a:ext cx="1131887" cy="0"/>
          </a:xfrm>
          <a:prstGeom prst="line">
            <a:avLst/>
          </a:prstGeom>
          <a:noFill/>
          <a:ln w="9525">
            <a:solidFill>
              <a:schemeClr val="tx1"/>
            </a:solidFill>
            <a:round/>
            <a:headEnd/>
            <a:tailEnd/>
          </a:ln>
          <a:effectLst/>
        </p:spPr>
        <p:txBody>
          <a:bodyPr/>
          <a:lstStyle/>
          <a:p>
            <a:endParaRPr lang="zh-CN" altLang="en-US"/>
          </a:p>
        </p:txBody>
      </p:sp>
      <p:sp>
        <p:nvSpPr>
          <p:cNvPr id="778308" name="Line 68"/>
          <p:cNvSpPr>
            <a:spLocks noChangeShapeType="1"/>
          </p:cNvSpPr>
          <p:nvPr/>
        </p:nvSpPr>
        <p:spPr bwMode="auto">
          <a:xfrm>
            <a:off x="6551613" y="4733925"/>
            <a:ext cx="1131887" cy="0"/>
          </a:xfrm>
          <a:prstGeom prst="line">
            <a:avLst/>
          </a:prstGeom>
          <a:noFill/>
          <a:ln w="9525">
            <a:solidFill>
              <a:schemeClr val="tx1"/>
            </a:solidFill>
            <a:round/>
            <a:headEnd/>
            <a:tailEnd/>
          </a:ln>
          <a:effectLst/>
        </p:spPr>
        <p:txBody>
          <a:bodyPr/>
          <a:lstStyle/>
          <a:p>
            <a:endParaRPr lang="zh-CN" altLang="en-US"/>
          </a:p>
        </p:txBody>
      </p:sp>
      <p:sp>
        <p:nvSpPr>
          <p:cNvPr id="778309" name="Line 69"/>
          <p:cNvSpPr>
            <a:spLocks noChangeShapeType="1"/>
          </p:cNvSpPr>
          <p:nvPr/>
        </p:nvSpPr>
        <p:spPr bwMode="auto">
          <a:xfrm>
            <a:off x="6551613" y="5094288"/>
            <a:ext cx="1131887" cy="0"/>
          </a:xfrm>
          <a:prstGeom prst="line">
            <a:avLst/>
          </a:prstGeom>
          <a:noFill/>
          <a:ln w="9525">
            <a:solidFill>
              <a:schemeClr val="tx1"/>
            </a:solidFill>
            <a:round/>
            <a:headEnd/>
            <a:tailEnd/>
          </a:ln>
          <a:effectLst/>
        </p:spPr>
        <p:txBody>
          <a:bodyPr/>
          <a:lstStyle/>
          <a:p>
            <a:endParaRPr lang="zh-CN" altLang="en-US"/>
          </a:p>
        </p:txBody>
      </p:sp>
      <p:sp>
        <p:nvSpPr>
          <p:cNvPr id="778310" name="Line 70"/>
          <p:cNvSpPr>
            <a:spLocks noChangeShapeType="1"/>
          </p:cNvSpPr>
          <p:nvPr/>
        </p:nvSpPr>
        <p:spPr bwMode="auto">
          <a:xfrm>
            <a:off x="6551613" y="5454650"/>
            <a:ext cx="1131887" cy="0"/>
          </a:xfrm>
          <a:prstGeom prst="line">
            <a:avLst/>
          </a:prstGeom>
          <a:noFill/>
          <a:ln w="9525">
            <a:solidFill>
              <a:schemeClr val="tx1"/>
            </a:solidFill>
            <a:round/>
            <a:headEnd/>
            <a:tailEnd/>
          </a:ln>
          <a:effectLst/>
        </p:spPr>
        <p:txBody>
          <a:bodyPr/>
          <a:lstStyle/>
          <a:p>
            <a:endParaRPr lang="zh-CN" altLang="en-US"/>
          </a:p>
        </p:txBody>
      </p:sp>
      <p:sp>
        <p:nvSpPr>
          <p:cNvPr id="778311" name="Line 71"/>
          <p:cNvSpPr>
            <a:spLocks noChangeShapeType="1"/>
          </p:cNvSpPr>
          <p:nvPr/>
        </p:nvSpPr>
        <p:spPr bwMode="auto">
          <a:xfrm>
            <a:off x="6551613" y="5762625"/>
            <a:ext cx="1131887" cy="0"/>
          </a:xfrm>
          <a:prstGeom prst="line">
            <a:avLst/>
          </a:prstGeom>
          <a:noFill/>
          <a:ln w="9525">
            <a:solidFill>
              <a:schemeClr val="tx1"/>
            </a:solidFill>
            <a:round/>
            <a:headEnd/>
            <a:tailEnd/>
          </a:ln>
          <a:effectLst/>
        </p:spPr>
        <p:txBody>
          <a:bodyPr/>
          <a:lstStyle/>
          <a:p>
            <a:endParaRPr lang="zh-CN" altLang="en-US"/>
          </a:p>
        </p:txBody>
      </p:sp>
      <p:sp>
        <p:nvSpPr>
          <p:cNvPr id="778312" name="Line 72"/>
          <p:cNvSpPr>
            <a:spLocks noChangeShapeType="1"/>
          </p:cNvSpPr>
          <p:nvPr/>
        </p:nvSpPr>
        <p:spPr bwMode="auto">
          <a:xfrm>
            <a:off x="6551613" y="6219825"/>
            <a:ext cx="1131887" cy="0"/>
          </a:xfrm>
          <a:prstGeom prst="line">
            <a:avLst/>
          </a:prstGeom>
          <a:noFill/>
          <a:ln w="9525">
            <a:solidFill>
              <a:schemeClr val="tx1"/>
            </a:solidFill>
            <a:round/>
            <a:headEnd/>
            <a:tailEnd/>
          </a:ln>
          <a:effectLst/>
        </p:spPr>
        <p:txBody>
          <a:bodyPr/>
          <a:lstStyle/>
          <a:p>
            <a:endParaRPr lang="zh-CN" altLang="en-US"/>
          </a:p>
        </p:txBody>
      </p:sp>
      <p:sp>
        <p:nvSpPr>
          <p:cNvPr id="778313" name="Text Box 73"/>
          <p:cNvSpPr txBox="1">
            <a:spLocks noChangeArrowheads="1"/>
          </p:cNvSpPr>
          <p:nvPr/>
        </p:nvSpPr>
        <p:spPr bwMode="auto">
          <a:xfrm>
            <a:off x="7677150" y="1179513"/>
            <a:ext cx="1216025"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bfff0020</a:t>
            </a:r>
          </a:p>
        </p:txBody>
      </p:sp>
      <p:sp>
        <p:nvSpPr>
          <p:cNvPr id="778314" name="Text Box 74"/>
          <p:cNvSpPr txBox="1">
            <a:spLocks noChangeArrowheads="1"/>
          </p:cNvSpPr>
          <p:nvPr/>
        </p:nvSpPr>
        <p:spPr bwMode="auto">
          <a:xfrm>
            <a:off x="7640638" y="4727575"/>
            <a:ext cx="1252537"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80483d6</a:t>
            </a:r>
          </a:p>
        </p:txBody>
      </p:sp>
      <p:sp>
        <p:nvSpPr>
          <p:cNvPr id="778315" name="Text Box 75"/>
          <p:cNvSpPr txBox="1">
            <a:spLocks noChangeArrowheads="1"/>
          </p:cNvSpPr>
          <p:nvPr/>
        </p:nvSpPr>
        <p:spPr bwMode="auto">
          <a:xfrm>
            <a:off x="7632700" y="5087938"/>
            <a:ext cx="1260475"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80483d5</a:t>
            </a:r>
          </a:p>
        </p:txBody>
      </p:sp>
      <p:sp>
        <p:nvSpPr>
          <p:cNvPr id="778316" name="Text Box 76"/>
          <p:cNvSpPr txBox="1">
            <a:spLocks noChangeArrowheads="1"/>
          </p:cNvSpPr>
          <p:nvPr/>
        </p:nvSpPr>
        <p:spPr bwMode="auto">
          <a:xfrm>
            <a:off x="7642225" y="5448300"/>
            <a:ext cx="1295400"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80483d4</a:t>
            </a:r>
          </a:p>
        </p:txBody>
      </p:sp>
      <p:sp>
        <p:nvSpPr>
          <p:cNvPr id="778317" name="Text Box 77"/>
          <p:cNvSpPr txBox="1">
            <a:spLocks noChangeArrowheads="1"/>
          </p:cNvSpPr>
          <p:nvPr/>
        </p:nvSpPr>
        <p:spPr bwMode="auto">
          <a:xfrm>
            <a:off x="7640638" y="6211888"/>
            <a:ext cx="396875"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0</a:t>
            </a:r>
          </a:p>
        </p:txBody>
      </p:sp>
      <p:sp>
        <p:nvSpPr>
          <p:cNvPr id="778318" name="Text Box 78"/>
          <p:cNvSpPr txBox="1">
            <a:spLocks noChangeArrowheads="1"/>
          </p:cNvSpPr>
          <p:nvPr/>
        </p:nvSpPr>
        <p:spPr bwMode="auto">
          <a:xfrm>
            <a:off x="0" y="773113"/>
            <a:ext cx="8893175" cy="396875"/>
          </a:xfrm>
          <a:prstGeom prst="rect">
            <a:avLst/>
          </a:prstGeom>
          <a:noFill/>
          <a:ln w="9525" algn="ctr">
            <a:noFill/>
            <a:miter lim="800000"/>
            <a:headEnd/>
            <a:tailEnd/>
          </a:ln>
          <a:effectLst/>
        </p:spPr>
        <p:txBody>
          <a:bodyPr>
            <a:spAutoFit/>
          </a:bodyPr>
          <a:lstStyle/>
          <a:p>
            <a:pPr marL="342900" indent="-342900">
              <a:spcBef>
                <a:spcPct val="20000"/>
              </a:spcBef>
            </a:pPr>
            <a:r>
              <a:rPr lang="zh-CN" altLang="en-US" sz="2000">
                <a:solidFill>
                  <a:srgbClr val="3333CC"/>
                </a:solidFill>
              </a:rPr>
              <a:t>     </a:t>
            </a:r>
            <a:endParaRPr lang="zh-CN" altLang="en-US" sz="2000">
              <a:solidFill>
                <a:srgbClr val="3333CC"/>
              </a:solidFill>
              <a:latin typeface="Arial" pitchFamily="34" charset="0"/>
            </a:endParaRPr>
          </a:p>
        </p:txBody>
      </p:sp>
      <p:sp>
        <p:nvSpPr>
          <p:cNvPr id="778319" name="Rectangle 79"/>
          <p:cNvSpPr>
            <a:spLocks noChangeArrowheads="1"/>
          </p:cNvSpPr>
          <p:nvPr/>
        </p:nvSpPr>
        <p:spPr bwMode="auto">
          <a:xfrm>
            <a:off x="134938" y="684213"/>
            <a:ext cx="6192837" cy="1054100"/>
          </a:xfrm>
          <a:prstGeom prst="rect">
            <a:avLst/>
          </a:prstGeom>
          <a:noFill/>
          <a:ln w="9525">
            <a:noFill/>
            <a:miter lim="800000"/>
            <a:headEnd/>
            <a:tailEnd/>
          </a:ln>
          <a:effectLst/>
        </p:spPr>
        <p:txBody>
          <a:bodyPr anchor="ctr">
            <a:spAutoFit/>
          </a:bodyPr>
          <a:lstStyle/>
          <a:p>
            <a:pPr indent="288925" eaLnBrk="1" hangingPunct="1">
              <a:lnSpc>
                <a:spcPct val="105000"/>
              </a:lnSpc>
            </a:pPr>
            <a:r>
              <a:rPr lang="en-US" altLang="zh-CN" sz="2000">
                <a:solidFill>
                  <a:srgbClr val="FF3300"/>
                </a:solidFill>
              </a:rPr>
              <a:t>080483d4</a:t>
            </a:r>
            <a:r>
              <a:rPr lang="zh-CN" altLang="en-US" sz="2000"/>
              <a:t> </a:t>
            </a:r>
            <a:r>
              <a:rPr lang="en-US" altLang="zh-CN" sz="2000"/>
              <a:t>&lt;add&gt;: </a:t>
            </a:r>
          </a:p>
          <a:p>
            <a:pPr indent="288925" eaLnBrk="1" hangingPunct="1">
              <a:lnSpc>
                <a:spcPct val="105000"/>
              </a:lnSpc>
            </a:pPr>
            <a:r>
              <a:rPr lang="en-US" altLang="zh-CN" sz="2000"/>
              <a:t>  80483d4:    55	   push   %ebp</a:t>
            </a:r>
          </a:p>
          <a:p>
            <a:pPr indent="288925" eaLnBrk="1" hangingPunct="1">
              <a:lnSpc>
                <a:spcPct val="105000"/>
              </a:lnSpc>
            </a:pPr>
            <a:r>
              <a:rPr lang="en-US" altLang="zh-CN" sz="2000"/>
              <a:t>  80483d5:    89 e5	   mov   %esp, %ebp</a:t>
            </a:r>
          </a:p>
        </p:txBody>
      </p:sp>
      <p:sp>
        <p:nvSpPr>
          <p:cNvPr id="778320" name="Line 80"/>
          <p:cNvSpPr>
            <a:spLocks noChangeShapeType="1"/>
          </p:cNvSpPr>
          <p:nvPr/>
        </p:nvSpPr>
        <p:spPr bwMode="auto">
          <a:xfrm>
            <a:off x="7137400" y="4329113"/>
            <a:ext cx="0" cy="315912"/>
          </a:xfrm>
          <a:prstGeom prst="line">
            <a:avLst/>
          </a:prstGeom>
          <a:noFill/>
          <a:ln w="57150">
            <a:solidFill>
              <a:schemeClr val="tx1"/>
            </a:solidFill>
            <a:prstDash val="sysDot"/>
            <a:round/>
            <a:headEnd/>
            <a:tailEnd/>
          </a:ln>
          <a:effectLst/>
        </p:spPr>
        <p:txBody>
          <a:bodyPr/>
          <a:lstStyle/>
          <a:p>
            <a:endParaRPr lang="zh-CN" altLang="en-US"/>
          </a:p>
        </p:txBody>
      </p:sp>
      <p:sp>
        <p:nvSpPr>
          <p:cNvPr id="778321" name="Line 81"/>
          <p:cNvSpPr>
            <a:spLocks noChangeShapeType="1"/>
          </p:cNvSpPr>
          <p:nvPr/>
        </p:nvSpPr>
        <p:spPr bwMode="auto">
          <a:xfrm>
            <a:off x="7137400" y="5859463"/>
            <a:ext cx="0" cy="315912"/>
          </a:xfrm>
          <a:prstGeom prst="line">
            <a:avLst/>
          </a:prstGeom>
          <a:noFill/>
          <a:ln w="57150">
            <a:solidFill>
              <a:schemeClr val="tx1"/>
            </a:solidFill>
            <a:prstDash val="sysDot"/>
            <a:round/>
            <a:headEnd/>
            <a:tailEnd/>
          </a:ln>
          <a:effectLst/>
        </p:spPr>
        <p:txBody>
          <a:bodyPr/>
          <a:lstStyle/>
          <a:p>
            <a:endParaRPr lang="zh-CN" altLang="en-US"/>
          </a:p>
        </p:txBody>
      </p:sp>
      <p:sp>
        <p:nvSpPr>
          <p:cNvPr id="778322" name="Text Box 82"/>
          <p:cNvSpPr txBox="1">
            <a:spLocks noChangeArrowheads="1"/>
          </p:cNvSpPr>
          <p:nvPr/>
        </p:nvSpPr>
        <p:spPr bwMode="auto">
          <a:xfrm>
            <a:off x="6919913" y="5448300"/>
            <a:ext cx="531812"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chemeClr val="hlink"/>
                </a:solidFill>
              </a:rPr>
              <a:t>55</a:t>
            </a:r>
          </a:p>
        </p:txBody>
      </p:sp>
      <p:sp>
        <p:nvSpPr>
          <p:cNvPr id="778323" name="Text Box 83"/>
          <p:cNvSpPr txBox="1">
            <a:spLocks noChangeArrowheads="1"/>
          </p:cNvSpPr>
          <p:nvPr/>
        </p:nvSpPr>
        <p:spPr bwMode="auto">
          <a:xfrm>
            <a:off x="6911975" y="5087938"/>
            <a:ext cx="531813"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chemeClr val="hlink"/>
                </a:solidFill>
              </a:rPr>
              <a:t>89</a:t>
            </a:r>
          </a:p>
        </p:txBody>
      </p:sp>
      <p:sp>
        <p:nvSpPr>
          <p:cNvPr id="778324" name="Text Box 84"/>
          <p:cNvSpPr txBox="1">
            <a:spLocks noChangeArrowheads="1"/>
          </p:cNvSpPr>
          <p:nvPr/>
        </p:nvSpPr>
        <p:spPr bwMode="auto">
          <a:xfrm>
            <a:off x="6911975" y="4733925"/>
            <a:ext cx="531813"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chemeClr val="hlink"/>
                </a:solidFill>
              </a:rPr>
              <a:t>e5</a:t>
            </a:r>
          </a:p>
        </p:txBody>
      </p:sp>
      <p:sp>
        <p:nvSpPr>
          <p:cNvPr id="778325" name="Line 85"/>
          <p:cNvSpPr>
            <a:spLocks noChangeShapeType="1"/>
          </p:cNvSpPr>
          <p:nvPr/>
        </p:nvSpPr>
        <p:spPr bwMode="auto">
          <a:xfrm>
            <a:off x="4392613" y="4959350"/>
            <a:ext cx="0" cy="315913"/>
          </a:xfrm>
          <a:prstGeom prst="line">
            <a:avLst/>
          </a:prstGeom>
          <a:noFill/>
          <a:ln w="57150">
            <a:solidFill>
              <a:schemeClr val="tx1"/>
            </a:solidFill>
            <a:prstDash val="sysDot"/>
            <a:round/>
            <a:headEnd/>
            <a:tailEnd/>
          </a:ln>
          <a:effectLst/>
        </p:spPr>
        <p:txBody>
          <a:bodyPr/>
          <a:lstStyle/>
          <a:p>
            <a:endParaRPr lang="zh-CN" altLang="en-US"/>
          </a:p>
        </p:txBody>
      </p:sp>
      <p:sp>
        <p:nvSpPr>
          <p:cNvPr id="778326" name="Text Box 86"/>
          <p:cNvSpPr txBox="1">
            <a:spLocks noChangeArrowheads="1"/>
          </p:cNvSpPr>
          <p:nvPr/>
        </p:nvSpPr>
        <p:spPr bwMode="auto">
          <a:xfrm>
            <a:off x="3986213" y="2033588"/>
            <a:ext cx="1125537" cy="387350"/>
          </a:xfrm>
          <a:prstGeom prst="rect">
            <a:avLst/>
          </a:prstGeom>
          <a:solidFill>
            <a:srgbClr val="FF0000">
              <a:alpha val="17999"/>
            </a:srgbClr>
          </a:solidFill>
          <a:ln w="9525" algn="ctr">
            <a:solidFill>
              <a:schemeClr val="tx1"/>
            </a:solidFill>
            <a:miter lim="800000"/>
            <a:headEnd/>
            <a:tailEnd/>
          </a:ln>
          <a:effectLst/>
        </p:spPr>
        <p:txBody>
          <a:bodyPr tIns="36000" bIns="36000">
            <a:spAutoFit/>
          </a:bodyPr>
          <a:lstStyle/>
          <a:p>
            <a:pPr marL="342900" indent="-342900">
              <a:spcBef>
                <a:spcPct val="50000"/>
              </a:spcBef>
            </a:pPr>
            <a:r>
              <a:rPr lang="en-US" altLang="zh-CN" sz="2000">
                <a:solidFill>
                  <a:srgbClr val="008000"/>
                </a:solidFill>
              </a:rPr>
              <a:t>   </a:t>
            </a:r>
          </a:p>
        </p:txBody>
      </p:sp>
      <p:sp>
        <p:nvSpPr>
          <p:cNvPr id="778327" name="Text Box 87"/>
          <p:cNvSpPr txBox="1">
            <a:spLocks noChangeArrowheads="1"/>
          </p:cNvSpPr>
          <p:nvPr/>
        </p:nvSpPr>
        <p:spPr bwMode="auto">
          <a:xfrm>
            <a:off x="3986213" y="2528888"/>
            <a:ext cx="1125537" cy="387350"/>
          </a:xfrm>
          <a:prstGeom prst="rect">
            <a:avLst/>
          </a:prstGeom>
          <a:solidFill>
            <a:srgbClr val="FF0000">
              <a:alpha val="17999"/>
            </a:srgbClr>
          </a:solidFill>
          <a:ln w="9525" algn="ctr">
            <a:solidFill>
              <a:schemeClr val="tx1"/>
            </a:solidFill>
            <a:miter lim="800000"/>
            <a:headEnd/>
            <a:tailEnd/>
          </a:ln>
          <a:effectLst/>
        </p:spPr>
        <p:txBody>
          <a:bodyPr tIns="36000" bIns="36000">
            <a:spAutoFit/>
          </a:bodyPr>
          <a:lstStyle/>
          <a:p>
            <a:pPr marL="342900" indent="-342900">
              <a:spcBef>
                <a:spcPct val="50000"/>
              </a:spcBef>
            </a:pPr>
            <a:endParaRPr lang="en-US" altLang="zh-CN" sz="2000">
              <a:solidFill>
                <a:srgbClr val="008000"/>
              </a:solidFill>
            </a:endParaRPr>
          </a:p>
        </p:txBody>
      </p:sp>
      <p:sp>
        <p:nvSpPr>
          <p:cNvPr id="778328" name="Rectangle 88"/>
          <p:cNvSpPr>
            <a:spLocks noChangeArrowheads="1"/>
          </p:cNvSpPr>
          <p:nvPr/>
        </p:nvSpPr>
        <p:spPr bwMode="auto">
          <a:xfrm>
            <a:off x="3230563" y="2046288"/>
            <a:ext cx="668337" cy="396875"/>
          </a:xfrm>
          <a:prstGeom prst="rect">
            <a:avLst/>
          </a:prstGeom>
          <a:noFill/>
          <a:ln w="9525" algn="ctr">
            <a:noFill/>
            <a:miter lim="800000"/>
            <a:headEnd/>
            <a:tailEnd/>
          </a:ln>
          <a:effectLst/>
        </p:spPr>
        <p:txBody>
          <a:bodyPr wrap="none">
            <a:spAutoFit/>
          </a:bodyPr>
          <a:lstStyle/>
          <a:p>
            <a:pPr marL="342900" indent="-342900"/>
            <a:r>
              <a:rPr lang="en-US" altLang="zh-CN" sz="2000">
                <a:solidFill>
                  <a:srgbClr val="008000"/>
                </a:solidFill>
              </a:rPr>
              <a:t>EBP</a:t>
            </a:r>
            <a:endParaRPr lang="zh-CN" altLang="en-US" sz="2000">
              <a:solidFill>
                <a:srgbClr val="008000"/>
              </a:solidFill>
            </a:endParaRPr>
          </a:p>
        </p:txBody>
      </p:sp>
      <p:sp>
        <p:nvSpPr>
          <p:cNvPr id="778329" name="Rectangle 89"/>
          <p:cNvSpPr>
            <a:spLocks noChangeArrowheads="1"/>
          </p:cNvSpPr>
          <p:nvPr/>
        </p:nvSpPr>
        <p:spPr bwMode="auto">
          <a:xfrm>
            <a:off x="3222625" y="2541588"/>
            <a:ext cx="647700" cy="396875"/>
          </a:xfrm>
          <a:prstGeom prst="rect">
            <a:avLst/>
          </a:prstGeom>
          <a:noFill/>
          <a:ln w="9525" algn="ctr">
            <a:noFill/>
            <a:miter lim="800000"/>
            <a:headEnd/>
            <a:tailEnd/>
          </a:ln>
          <a:effectLst/>
        </p:spPr>
        <p:txBody>
          <a:bodyPr wrap="none">
            <a:spAutoFit/>
          </a:bodyPr>
          <a:lstStyle/>
          <a:p>
            <a:pPr marL="342900" indent="-342900"/>
            <a:r>
              <a:rPr lang="en-US" altLang="zh-CN" sz="2000">
                <a:solidFill>
                  <a:srgbClr val="008000"/>
                </a:solidFill>
              </a:rPr>
              <a:t>ESP</a:t>
            </a:r>
            <a:endParaRPr lang="zh-CN" altLang="en-US" sz="2000">
              <a:solidFill>
                <a:srgbClr val="008000"/>
              </a:solidFill>
            </a:endParaRPr>
          </a:p>
        </p:txBody>
      </p:sp>
      <p:sp>
        <p:nvSpPr>
          <p:cNvPr id="778330" name="Rectangle 90"/>
          <p:cNvSpPr>
            <a:spLocks noChangeArrowheads="1"/>
          </p:cNvSpPr>
          <p:nvPr/>
        </p:nvSpPr>
        <p:spPr bwMode="auto">
          <a:xfrm>
            <a:off x="2636838" y="2811463"/>
            <a:ext cx="581025" cy="396875"/>
          </a:xfrm>
          <a:prstGeom prst="rect">
            <a:avLst/>
          </a:prstGeom>
          <a:noFill/>
          <a:ln w="9525" algn="ctr">
            <a:noFill/>
            <a:miter lim="800000"/>
            <a:headEnd/>
            <a:tailEnd/>
          </a:ln>
          <a:effectLst/>
        </p:spPr>
        <p:txBody>
          <a:bodyPr wrap="none">
            <a:spAutoFit/>
          </a:bodyPr>
          <a:lstStyle/>
          <a:p>
            <a:pPr marL="342900" indent="-342900"/>
            <a:r>
              <a:rPr lang="en-US" altLang="zh-CN" sz="2000">
                <a:solidFill>
                  <a:srgbClr val="008000"/>
                </a:solidFill>
              </a:rPr>
              <a:t>EIP</a:t>
            </a:r>
            <a:endParaRPr lang="zh-CN" altLang="en-US" sz="2000">
              <a:solidFill>
                <a:srgbClr val="008000"/>
              </a:solidFill>
            </a:endParaRPr>
          </a:p>
        </p:txBody>
      </p:sp>
      <p:sp>
        <p:nvSpPr>
          <p:cNvPr id="778331" name="Text Box 91"/>
          <p:cNvSpPr txBox="1">
            <a:spLocks noChangeArrowheads="1"/>
          </p:cNvSpPr>
          <p:nvPr/>
        </p:nvSpPr>
        <p:spPr bwMode="auto">
          <a:xfrm>
            <a:off x="3941763" y="2079625"/>
            <a:ext cx="1252537"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bfff0020</a:t>
            </a:r>
          </a:p>
        </p:txBody>
      </p:sp>
      <p:sp>
        <p:nvSpPr>
          <p:cNvPr id="778332" name="Line 92"/>
          <p:cNvSpPr>
            <a:spLocks noChangeShapeType="1"/>
          </p:cNvSpPr>
          <p:nvPr/>
        </p:nvSpPr>
        <p:spPr bwMode="auto">
          <a:xfrm>
            <a:off x="6551613" y="1223963"/>
            <a:ext cx="1131887" cy="0"/>
          </a:xfrm>
          <a:prstGeom prst="line">
            <a:avLst/>
          </a:prstGeom>
          <a:noFill/>
          <a:ln w="9525">
            <a:solidFill>
              <a:schemeClr val="tx1"/>
            </a:solidFill>
            <a:round/>
            <a:headEnd/>
            <a:tailEnd/>
          </a:ln>
          <a:effectLst/>
        </p:spPr>
        <p:txBody>
          <a:bodyPr/>
          <a:lstStyle/>
          <a:p>
            <a:endParaRPr lang="zh-CN" altLang="en-US"/>
          </a:p>
        </p:txBody>
      </p:sp>
      <p:sp>
        <p:nvSpPr>
          <p:cNvPr id="778333" name="Line 93"/>
          <p:cNvSpPr>
            <a:spLocks noChangeShapeType="1"/>
          </p:cNvSpPr>
          <p:nvPr/>
        </p:nvSpPr>
        <p:spPr bwMode="auto">
          <a:xfrm>
            <a:off x="6551613" y="1493838"/>
            <a:ext cx="1131887" cy="0"/>
          </a:xfrm>
          <a:prstGeom prst="line">
            <a:avLst/>
          </a:prstGeom>
          <a:noFill/>
          <a:ln w="9525">
            <a:solidFill>
              <a:schemeClr val="tx1"/>
            </a:solidFill>
            <a:round/>
            <a:headEnd/>
            <a:tailEnd/>
          </a:ln>
          <a:effectLst/>
        </p:spPr>
        <p:txBody>
          <a:bodyPr/>
          <a:lstStyle/>
          <a:p>
            <a:endParaRPr lang="zh-CN" altLang="en-US"/>
          </a:p>
        </p:txBody>
      </p:sp>
      <p:sp>
        <p:nvSpPr>
          <p:cNvPr id="778334" name="Line 94"/>
          <p:cNvSpPr>
            <a:spLocks noChangeShapeType="1"/>
          </p:cNvSpPr>
          <p:nvPr/>
        </p:nvSpPr>
        <p:spPr bwMode="auto">
          <a:xfrm>
            <a:off x="7137400" y="863600"/>
            <a:ext cx="0" cy="315913"/>
          </a:xfrm>
          <a:prstGeom prst="line">
            <a:avLst/>
          </a:prstGeom>
          <a:noFill/>
          <a:ln w="57150">
            <a:solidFill>
              <a:schemeClr val="tx1"/>
            </a:solidFill>
            <a:prstDash val="sysDot"/>
            <a:round/>
            <a:headEnd/>
            <a:tailEnd/>
          </a:ln>
          <a:effectLst/>
        </p:spPr>
        <p:txBody>
          <a:bodyPr/>
          <a:lstStyle/>
          <a:p>
            <a:endParaRPr lang="zh-CN" altLang="en-US"/>
          </a:p>
        </p:txBody>
      </p:sp>
      <p:sp>
        <p:nvSpPr>
          <p:cNvPr id="778335" name="Text Box 95"/>
          <p:cNvSpPr txBox="1">
            <a:spLocks noChangeArrowheads="1"/>
          </p:cNvSpPr>
          <p:nvPr/>
        </p:nvSpPr>
        <p:spPr bwMode="auto">
          <a:xfrm>
            <a:off x="7677150" y="1898650"/>
            <a:ext cx="1216025"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bfff0000</a:t>
            </a:r>
          </a:p>
        </p:txBody>
      </p:sp>
      <p:sp>
        <p:nvSpPr>
          <p:cNvPr id="778336" name="Line 96"/>
          <p:cNvSpPr>
            <a:spLocks noChangeShapeType="1"/>
          </p:cNvSpPr>
          <p:nvPr/>
        </p:nvSpPr>
        <p:spPr bwMode="auto">
          <a:xfrm>
            <a:off x="6551613" y="1943100"/>
            <a:ext cx="1131887" cy="0"/>
          </a:xfrm>
          <a:prstGeom prst="line">
            <a:avLst/>
          </a:prstGeom>
          <a:noFill/>
          <a:ln w="9525">
            <a:solidFill>
              <a:schemeClr val="tx1"/>
            </a:solidFill>
            <a:round/>
            <a:headEnd/>
            <a:tailEnd/>
          </a:ln>
          <a:effectLst/>
        </p:spPr>
        <p:txBody>
          <a:bodyPr/>
          <a:lstStyle/>
          <a:p>
            <a:endParaRPr lang="zh-CN" altLang="en-US"/>
          </a:p>
        </p:txBody>
      </p:sp>
      <p:sp>
        <p:nvSpPr>
          <p:cNvPr id="778337" name="Line 97"/>
          <p:cNvSpPr>
            <a:spLocks noChangeShapeType="1"/>
          </p:cNvSpPr>
          <p:nvPr/>
        </p:nvSpPr>
        <p:spPr bwMode="auto">
          <a:xfrm>
            <a:off x="6551613" y="2212975"/>
            <a:ext cx="1131887" cy="0"/>
          </a:xfrm>
          <a:prstGeom prst="line">
            <a:avLst/>
          </a:prstGeom>
          <a:noFill/>
          <a:ln w="9525">
            <a:solidFill>
              <a:schemeClr val="tx1"/>
            </a:solidFill>
            <a:round/>
            <a:headEnd/>
            <a:tailEnd/>
          </a:ln>
          <a:effectLst/>
        </p:spPr>
        <p:txBody>
          <a:bodyPr/>
          <a:lstStyle/>
          <a:p>
            <a:endParaRPr lang="zh-CN" altLang="en-US"/>
          </a:p>
        </p:txBody>
      </p:sp>
      <p:sp>
        <p:nvSpPr>
          <p:cNvPr id="778338" name="Line 98"/>
          <p:cNvSpPr>
            <a:spLocks noChangeShapeType="1"/>
          </p:cNvSpPr>
          <p:nvPr/>
        </p:nvSpPr>
        <p:spPr bwMode="auto">
          <a:xfrm>
            <a:off x="7137400" y="1582738"/>
            <a:ext cx="0" cy="315912"/>
          </a:xfrm>
          <a:prstGeom prst="line">
            <a:avLst/>
          </a:prstGeom>
          <a:noFill/>
          <a:ln w="57150">
            <a:solidFill>
              <a:schemeClr val="tx1"/>
            </a:solidFill>
            <a:prstDash val="sysDot"/>
            <a:round/>
            <a:headEnd/>
            <a:tailEnd/>
          </a:ln>
          <a:effectLst/>
        </p:spPr>
        <p:txBody>
          <a:bodyPr/>
          <a:lstStyle/>
          <a:p>
            <a:endParaRPr lang="zh-CN" altLang="en-US"/>
          </a:p>
        </p:txBody>
      </p:sp>
      <p:sp>
        <p:nvSpPr>
          <p:cNvPr id="778339" name="Line 99"/>
          <p:cNvSpPr>
            <a:spLocks noChangeShapeType="1"/>
          </p:cNvSpPr>
          <p:nvPr/>
        </p:nvSpPr>
        <p:spPr bwMode="auto">
          <a:xfrm>
            <a:off x="6551613" y="3159125"/>
            <a:ext cx="1131887" cy="0"/>
          </a:xfrm>
          <a:prstGeom prst="line">
            <a:avLst/>
          </a:prstGeom>
          <a:noFill/>
          <a:ln w="9525">
            <a:solidFill>
              <a:schemeClr val="tx1"/>
            </a:solidFill>
            <a:round/>
            <a:headEnd/>
            <a:tailEnd/>
          </a:ln>
          <a:effectLst/>
        </p:spPr>
        <p:txBody>
          <a:bodyPr/>
          <a:lstStyle/>
          <a:p>
            <a:endParaRPr lang="zh-CN" altLang="en-US"/>
          </a:p>
        </p:txBody>
      </p:sp>
      <p:sp>
        <p:nvSpPr>
          <p:cNvPr id="778340" name="Line 100"/>
          <p:cNvSpPr>
            <a:spLocks noChangeShapeType="1"/>
          </p:cNvSpPr>
          <p:nvPr/>
        </p:nvSpPr>
        <p:spPr bwMode="auto">
          <a:xfrm>
            <a:off x="6551613" y="3473450"/>
            <a:ext cx="1131887" cy="0"/>
          </a:xfrm>
          <a:prstGeom prst="line">
            <a:avLst/>
          </a:prstGeom>
          <a:noFill/>
          <a:ln w="9525">
            <a:solidFill>
              <a:schemeClr val="tx1"/>
            </a:solidFill>
            <a:round/>
            <a:headEnd/>
            <a:tailEnd/>
          </a:ln>
          <a:effectLst/>
        </p:spPr>
        <p:txBody>
          <a:bodyPr/>
          <a:lstStyle/>
          <a:p>
            <a:endParaRPr lang="zh-CN" altLang="en-US"/>
          </a:p>
        </p:txBody>
      </p:sp>
      <p:sp>
        <p:nvSpPr>
          <p:cNvPr id="778341" name="Text Box 101"/>
          <p:cNvSpPr txBox="1">
            <a:spLocks noChangeArrowheads="1"/>
          </p:cNvSpPr>
          <p:nvPr/>
        </p:nvSpPr>
        <p:spPr bwMode="auto">
          <a:xfrm>
            <a:off x="2546350" y="3197225"/>
            <a:ext cx="1295400"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80483d4</a:t>
            </a:r>
          </a:p>
        </p:txBody>
      </p:sp>
      <p:sp>
        <p:nvSpPr>
          <p:cNvPr id="778346" name="Rectangle 106"/>
          <p:cNvSpPr>
            <a:spLocks noChangeArrowheads="1"/>
          </p:cNvSpPr>
          <p:nvPr/>
        </p:nvSpPr>
        <p:spPr bwMode="auto">
          <a:xfrm>
            <a:off x="385763" y="3698875"/>
            <a:ext cx="466725" cy="366713"/>
          </a:xfrm>
          <a:prstGeom prst="rect">
            <a:avLst/>
          </a:prstGeom>
          <a:noFill/>
          <a:ln w="9525" algn="ctr">
            <a:noFill/>
            <a:miter lim="800000"/>
            <a:headEnd/>
            <a:tailEnd/>
          </a:ln>
          <a:effectLst/>
        </p:spPr>
        <p:txBody>
          <a:bodyPr wrap="none">
            <a:spAutoFit/>
          </a:bodyPr>
          <a:lstStyle/>
          <a:p>
            <a:pPr marL="342900" indent="-342900"/>
            <a:r>
              <a:rPr lang="en-US" altLang="zh-CN">
                <a:solidFill>
                  <a:schemeClr val="hlink"/>
                </a:solidFill>
              </a:rPr>
              <a:t>55</a:t>
            </a:r>
            <a:endParaRPr lang="zh-CN" altLang="en-US">
              <a:solidFill>
                <a:schemeClr val="hlink"/>
              </a:solidFill>
            </a:endParaRPr>
          </a:p>
        </p:txBody>
      </p:sp>
      <p:sp>
        <p:nvSpPr>
          <p:cNvPr id="778347" name="Rectangle 107"/>
          <p:cNvSpPr>
            <a:spLocks noChangeArrowheads="1"/>
          </p:cNvSpPr>
          <p:nvPr/>
        </p:nvSpPr>
        <p:spPr bwMode="auto">
          <a:xfrm>
            <a:off x="4527550" y="5815013"/>
            <a:ext cx="760413" cy="366712"/>
          </a:xfrm>
          <a:prstGeom prst="rect">
            <a:avLst/>
          </a:prstGeom>
          <a:noFill/>
          <a:ln w="9525" algn="ctr">
            <a:noFill/>
            <a:miter lim="800000"/>
            <a:headEnd/>
            <a:tailEnd/>
          </a:ln>
          <a:effectLst/>
        </p:spPr>
        <p:txBody>
          <a:bodyPr wrap="none">
            <a:spAutoFit/>
          </a:bodyPr>
          <a:lstStyle/>
          <a:p>
            <a:pPr marL="342900" indent="-342900"/>
            <a:r>
              <a:rPr lang="en-US" altLang="zh-CN">
                <a:solidFill>
                  <a:schemeClr val="accent2"/>
                </a:solidFill>
              </a:rPr>
              <a:t>MDR</a:t>
            </a:r>
            <a:endParaRPr lang="zh-CN" altLang="en-US">
              <a:solidFill>
                <a:schemeClr val="accent2"/>
              </a:solidFill>
            </a:endParaRPr>
          </a:p>
        </p:txBody>
      </p:sp>
      <p:sp>
        <p:nvSpPr>
          <p:cNvPr id="778350" name="Text Box 110"/>
          <p:cNvSpPr txBox="1">
            <a:spLocks noChangeArrowheads="1"/>
          </p:cNvSpPr>
          <p:nvPr/>
        </p:nvSpPr>
        <p:spPr bwMode="auto">
          <a:xfrm>
            <a:off x="341313" y="1898650"/>
            <a:ext cx="1350962" cy="396875"/>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solidFill>
                  <a:srgbClr val="CC3300"/>
                </a:solidFill>
              </a:rPr>
              <a:t>S1:</a:t>
            </a:r>
            <a:r>
              <a:rPr lang="zh-CN" altLang="en-US" sz="2000">
                <a:solidFill>
                  <a:srgbClr val="CC3300"/>
                </a:solidFill>
              </a:rPr>
              <a:t>取指令</a:t>
            </a:r>
          </a:p>
        </p:txBody>
      </p:sp>
      <p:sp>
        <p:nvSpPr>
          <p:cNvPr id="778351" name="Rectangle 111"/>
          <p:cNvSpPr>
            <a:spLocks noChangeArrowheads="1"/>
          </p:cNvSpPr>
          <p:nvPr/>
        </p:nvSpPr>
        <p:spPr bwMode="auto">
          <a:xfrm>
            <a:off x="1016000" y="5897563"/>
            <a:ext cx="420688" cy="366712"/>
          </a:xfrm>
          <a:prstGeom prst="rect">
            <a:avLst/>
          </a:prstGeom>
          <a:noFill/>
          <a:ln w="9525" algn="ctr">
            <a:noFill/>
            <a:miter lim="800000"/>
            <a:headEnd/>
            <a:tailEnd/>
          </a:ln>
          <a:effectLst/>
        </p:spPr>
        <p:txBody>
          <a:bodyPr wrap="none">
            <a:spAutoFit/>
          </a:bodyPr>
          <a:lstStyle/>
          <a:p>
            <a:pPr marL="342900" indent="-342900"/>
            <a:r>
              <a:rPr lang="en-US" altLang="zh-CN">
                <a:solidFill>
                  <a:schemeClr val="hlink"/>
                </a:solidFill>
              </a:rPr>
              <a:t>IR</a:t>
            </a:r>
            <a:endParaRPr lang="zh-CN" altLang="en-US">
              <a:solidFill>
                <a:schemeClr val="hlink"/>
              </a:solidFill>
            </a:endParaRPr>
          </a:p>
        </p:txBody>
      </p:sp>
      <p:sp>
        <p:nvSpPr>
          <p:cNvPr id="778354" name="Text Box 114"/>
          <p:cNvSpPr txBox="1">
            <a:spLocks noChangeArrowheads="1"/>
          </p:cNvSpPr>
          <p:nvPr/>
        </p:nvSpPr>
        <p:spPr bwMode="auto">
          <a:xfrm>
            <a:off x="1692275" y="1898650"/>
            <a:ext cx="1755775" cy="396875"/>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solidFill>
                  <a:srgbClr val="CC3300"/>
                </a:solidFill>
              </a:rPr>
              <a:t>S2:</a:t>
            </a:r>
            <a:r>
              <a:rPr lang="zh-CN" altLang="en-US" sz="2000">
                <a:solidFill>
                  <a:srgbClr val="CC3300"/>
                </a:solidFill>
              </a:rPr>
              <a:t>指令译码</a:t>
            </a:r>
          </a:p>
        </p:txBody>
      </p:sp>
      <p:sp>
        <p:nvSpPr>
          <p:cNvPr id="778355" name="Text Box 115"/>
          <p:cNvSpPr txBox="1">
            <a:spLocks noChangeArrowheads="1"/>
          </p:cNvSpPr>
          <p:nvPr/>
        </p:nvSpPr>
        <p:spPr bwMode="auto">
          <a:xfrm>
            <a:off x="341313" y="2303463"/>
            <a:ext cx="1755775" cy="396875"/>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solidFill>
                  <a:srgbClr val="CC3300"/>
                </a:solidFill>
              </a:rPr>
              <a:t>S3:</a:t>
            </a:r>
            <a:r>
              <a:rPr lang="zh-CN" altLang="en-US" sz="2000">
                <a:solidFill>
                  <a:srgbClr val="CC3300"/>
                </a:solidFill>
              </a:rPr>
              <a:t>指令执行</a:t>
            </a:r>
          </a:p>
        </p:txBody>
      </p:sp>
      <p:sp>
        <p:nvSpPr>
          <p:cNvPr id="778356" name="Text Box 116"/>
          <p:cNvSpPr txBox="1">
            <a:spLocks noChangeArrowheads="1"/>
          </p:cNvSpPr>
          <p:nvPr/>
        </p:nvSpPr>
        <p:spPr bwMode="auto">
          <a:xfrm>
            <a:off x="3941763" y="2528888"/>
            <a:ext cx="1252537"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beeefffc</a:t>
            </a:r>
          </a:p>
        </p:txBody>
      </p:sp>
      <p:sp>
        <p:nvSpPr>
          <p:cNvPr id="778357" name="Rectangle 117"/>
          <p:cNvSpPr>
            <a:spLocks noChangeArrowheads="1"/>
          </p:cNvSpPr>
          <p:nvPr/>
        </p:nvSpPr>
        <p:spPr bwMode="auto">
          <a:xfrm>
            <a:off x="4527550" y="3519488"/>
            <a:ext cx="750888" cy="366712"/>
          </a:xfrm>
          <a:prstGeom prst="rect">
            <a:avLst/>
          </a:prstGeom>
          <a:noFill/>
          <a:ln w="9525" algn="ctr">
            <a:noFill/>
            <a:miter lim="800000"/>
            <a:headEnd/>
            <a:tailEnd/>
          </a:ln>
          <a:effectLst/>
        </p:spPr>
        <p:txBody>
          <a:bodyPr wrap="none">
            <a:spAutoFit/>
          </a:bodyPr>
          <a:lstStyle/>
          <a:p>
            <a:pPr marL="342900" indent="-342900"/>
            <a:r>
              <a:rPr lang="en-US" altLang="zh-CN">
                <a:solidFill>
                  <a:schemeClr val="accent2"/>
                </a:solidFill>
              </a:rPr>
              <a:t>MAR</a:t>
            </a:r>
            <a:endParaRPr lang="zh-CN" altLang="en-US">
              <a:solidFill>
                <a:schemeClr val="accent2"/>
              </a:solidFill>
            </a:endParaRPr>
          </a:p>
        </p:txBody>
      </p:sp>
      <p:sp>
        <p:nvSpPr>
          <p:cNvPr id="778358" name="Text Box 118"/>
          <p:cNvSpPr txBox="1">
            <a:spLocks noChangeArrowheads="1"/>
          </p:cNvSpPr>
          <p:nvPr/>
        </p:nvSpPr>
        <p:spPr bwMode="auto">
          <a:xfrm>
            <a:off x="3986213" y="3152775"/>
            <a:ext cx="1252537"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beeefffc</a:t>
            </a:r>
          </a:p>
        </p:txBody>
      </p:sp>
      <p:sp>
        <p:nvSpPr>
          <p:cNvPr id="778359" name="Text Box 119"/>
          <p:cNvSpPr txBox="1">
            <a:spLocks noChangeArrowheads="1"/>
          </p:cNvSpPr>
          <p:nvPr/>
        </p:nvSpPr>
        <p:spPr bwMode="auto">
          <a:xfrm>
            <a:off x="7677150" y="3114675"/>
            <a:ext cx="1252538"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beeefffc</a:t>
            </a:r>
          </a:p>
        </p:txBody>
      </p:sp>
      <p:sp>
        <p:nvSpPr>
          <p:cNvPr id="778360" name="Text Box 120"/>
          <p:cNvSpPr txBox="1">
            <a:spLocks noChangeArrowheads="1"/>
          </p:cNvSpPr>
          <p:nvPr/>
        </p:nvSpPr>
        <p:spPr bwMode="auto">
          <a:xfrm>
            <a:off x="1150938" y="188913"/>
            <a:ext cx="7154862" cy="457200"/>
          </a:xfrm>
          <a:prstGeom prst="rect">
            <a:avLst/>
          </a:prstGeom>
          <a:solidFill>
            <a:schemeClr val="bg1"/>
          </a:solidFill>
          <a:ln w="9525" algn="ctr">
            <a:noFill/>
            <a:miter lim="800000"/>
            <a:headEnd/>
            <a:tailEnd/>
          </a:ln>
          <a:effectLst/>
        </p:spPr>
        <p:txBody>
          <a:bodyPr>
            <a:spAutoFit/>
          </a:bodyPr>
          <a:lstStyle/>
          <a:p>
            <a:pPr marL="342900" indent="-342900">
              <a:spcBef>
                <a:spcPct val="50000"/>
              </a:spcBef>
            </a:pPr>
            <a:r>
              <a:rPr lang="zh-CN" altLang="en-US" sz="2400">
                <a:solidFill>
                  <a:srgbClr val="FF3300"/>
                </a:solidFill>
              </a:rPr>
              <a:t>功能：</a:t>
            </a:r>
            <a:r>
              <a:rPr lang="en-US" altLang="zh-CN" sz="2400">
                <a:solidFill>
                  <a:srgbClr val="FF3300"/>
                </a:solidFill>
              </a:rPr>
              <a:t>R[esp]</a:t>
            </a:r>
            <a:r>
              <a:rPr lang="en-US" altLang="zh-CN" sz="2400">
                <a:solidFill>
                  <a:srgbClr val="FF3300"/>
                </a:solidFill>
                <a:latin typeface="Times New Roman" pitchFamily="18" charset="0"/>
                <a:cs typeface="Times New Roman" pitchFamily="18" charset="0"/>
              </a:rPr>
              <a:t>← </a:t>
            </a:r>
            <a:r>
              <a:rPr lang="en-US" altLang="zh-CN" sz="2400">
                <a:solidFill>
                  <a:srgbClr val="FF3300"/>
                </a:solidFill>
              </a:rPr>
              <a:t>R[esp]-4</a:t>
            </a:r>
            <a:r>
              <a:rPr lang="zh-CN" altLang="en-US" sz="2400">
                <a:solidFill>
                  <a:srgbClr val="FF3300"/>
                </a:solidFill>
              </a:rPr>
              <a:t>，</a:t>
            </a:r>
            <a:r>
              <a:rPr lang="en-US" altLang="zh-CN" sz="2400">
                <a:solidFill>
                  <a:srgbClr val="FF3300"/>
                </a:solidFill>
              </a:rPr>
              <a:t>M[R[esp]] ←R[ebp]</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ChangeArrowheads="1"/>
          </p:cNvSpPr>
          <p:nvPr>
            <p:ph type="title"/>
          </p:nvPr>
        </p:nvSpPr>
        <p:spPr>
          <a:xfrm>
            <a:off x="457200" y="122238"/>
            <a:ext cx="8229600" cy="561975"/>
          </a:xfrm>
        </p:spPr>
        <p:txBody>
          <a:bodyPr/>
          <a:lstStyle/>
          <a:p>
            <a:r>
              <a:rPr lang="zh-CN" altLang="en-US" sz="3600" smtClean="0"/>
              <a:t>指令执行过程</a:t>
            </a:r>
          </a:p>
        </p:txBody>
      </p:sp>
      <p:sp>
        <p:nvSpPr>
          <p:cNvPr id="779267" name="Text Box 3"/>
          <p:cNvSpPr txBox="1">
            <a:spLocks noChangeArrowheads="1"/>
          </p:cNvSpPr>
          <p:nvPr/>
        </p:nvSpPr>
        <p:spPr bwMode="auto">
          <a:xfrm>
            <a:off x="657225" y="3068638"/>
            <a:ext cx="1484313" cy="466725"/>
          </a:xfrm>
          <a:prstGeom prst="rect">
            <a:avLst/>
          </a:prstGeom>
          <a:solidFill>
            <a:srgbClr val="0000FF">
              <a:alpha val="25999"/>
            </a:srgbClr>
          </a:solidFill>
          <a:ln w="9525" algn="ctr">
            <a:solidFill>
              <a:schemeClr val="tx1"/>
            </a:solidFill>
            <a:miter lim="800000"/>
            <a:headEnd/>
            <a:tailEnd/>
          </a:ln>
          <a:effectLst/>
        </p:spPr>
        <p:txBody>
          <a:bodyPr>
            <a:spAutoFit/>
          </a:bodyPr>
          <a:lstStyle/>
          <a:p>
            <a:pPr marL="342900" indent="-342900"/>
            <a:r>
              <a:rPr lang="zh-CN" altLang="en-US" sz="2400"/>
              <a:t>  控制器</a:t>
            </a:r>
          </a:p>
        </p:txBody>
      </p:sp>
      <p:sp>
        <p:nvSpPr>
          <p:cNvPr id="779268" name="Rectangle 4"/>
          <p:cNvSpPr>
            <a:spLocks noChangeArrowheads="1"/>
          </p:cNvSpPr>
          <p:nvPr/>
        </p:nvSpPr>
        <p:spPr bwMode="auto">
          <a:xfrm>
            <a:off x="341313" y="1854200"/>
            <a:ext cx="4949825" cy="4905375"/>
          </a:xfrm>
          <a:prstGeom prst="rect">
            <a:avLst/>
          </a:prstGeom>
          <a:noFill/>
          <a:ln w="38100" cap="rnd" algn="ctr">
            <a:solidFill>
              <a:schemeClr val="tx1"/>
            </a:solidFill>
            <a:prstDash val="sysDot"/>
            <a:miter lim="800000"/>
            <a:headEnd/>
            <a:tailEnd/>
          </a:ln>
          <a:effectLst/>
        </p:spPr>
        <p:txBody>
          <a:bodyPr wrap="none" anchor="ctr"/>
          <a:lstStyle/>
          <a:p>
            <a:endParaRPr lang="zh-CN" altLang="en-US"/>
          </a:p>
        </p:txBody>
      </p:sp>
      <p:sp>
        <p:nvSpPr>
          <p:cNvPr id="779269" name="Text Box 5"/>
          <p:cNvSpPr txBox="1">
            <a:spLocks noChangeArrowheads="1"/>
          </p:cNvSpPr>
          <p:nvPr/>
        </p:nvSpPr>
        <p:spPr bwMode="auto">
          <a:xfrm>
            <a:off x="2592388" y="3159125"/>
            <a:ext cx="1123950" cy="406400"/>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spcBef>
                <a:spcPct val="50000"/>
              </a:spcBef>
            </a:pPr>
            <a:r>
              <a:rPr lang="en-US" altLang="zh-CN" sz="2000">
                <a:solidFill>
                  <a:srgbClr val="008000"/>
                </a:solidFill>
              </a:rPr>
              <a:t>   </a:t>
            </a:r>
          </a:p>
        </p:txBody>
      </p:sp>
      <p:sp>
        <p:nvSpPr>
          <p:cNvPr id="779270" name="Text Box 6"/>
          <p:cNvSpPr txBox="1">
            <a:spLocks noChangeArrowheads="1"/>
          </p:cNvSpPr>
          <p:nvPr/>
        </p:nvSpPr>
        <p:spPr bwMode="auto">
          <a:xfrm>
            <a:off x="3986213" y="3114675"/>
            <a:ext cx="1125537" cy="449263"/>
          </a:xfrm>
          <a:prstGeom prst="rect">
            <a:avLst/>
          </a:prstGeom>
          <a:solidFill>
            <a:srgbClr val="FF0000">
              <a:alpha val="17999"/>
            </a:srgbClr>
          </a:solidFill>
          <a:ln w="9525" algn="ctr">
            <a:solidFill>
              <a:schemeClr val="tx1"/>
            </a:solidFill>
            <a:miter lim="800000"/>
            <a:headEnd/>
            <a:tailEnd/>
          </a:ln>
          <a:effectLst/>
        </p:spPr>
        <p:txBody>
          <a:bodyPr tIns="82800" bIns="82800">
            <a:spAutoFit/>
          </a:bodyPr>
          <a:lstStyle/>
          <a:p>
            <a:pPr marL="342900" indent="-342900">
              <a:spcBef>
                <a:spcPct val="50000"/>
              </a:spcBef>
            </a:pPr>
            <a:r>
              <a:rPr lang="en-US" altLang="zh-CN">
                <a:solidFill>
                  <a:srgbClr val="008000"/>
                </a:solidFill>
              </a:rPr>
              <a:t>  </a:t>
            </a:r>
          </a:p>
        </p:txBody>
      </p:sp>
      <p:sp>
        <p:nvSpPr>
          <p:cNvPr id="779271" name="Text Box 7"/>
          <p:cNvSpPr txBox="1">
            <a:spLocks noChangeArrowheads="1"/>
          </p:cNvSpPr>
          <p:nvPr/>
        </p:nvSpPr>
        <p:spPr bwMode="auto">
          <a:xfrm>
            <a:off x="4032250" y="6173788"/>
            <a:ext cx="1079500" cy="376237"/>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spcBef>
                <a:spcPct val="50000"/>
              </a:spcBef>
            </a:pPr>
            <a:r>
              <a:rPr lang="en-US" altLang="zh-CN">
                <a:solidFill>
                  <a:schemeClr val="accent2"/>
                </a:solidFill>
              </a:rPr>
              <a:t>  </a:t>
            </a:r>
          </a:p>
        </p:txBody>
      </p:sp>
      <p:sp>
        <p:nvSpPr>
          <p:cNvPr id="779272" name="Line 8"/>
          <p:cNvSpPr>
            <a:spLocks noChangeShapeType="1"/>
          </p:cNvSpPr>
          <p:nvPr/>
        </p:nvSpPr>
        <p:spPr bwMode="auto">
          <a:xfrm>
            <a:off x="2141538" y="3338513"/>
            <a:ext cx="450850" cy="0"/>
          </a:xfrm>
          <a:prstGeom prst="line">
            <a:avLst/>
          </a:prstGeom>
          <a:noFill/>
          <a:ln w="38100">
            <a:solidFill>
              <a:srgbClr val="FF3300"/>
            </a:solidFill>
            <a:prstDash val="dash"/>
            <a:round/>
            <a:headEnd/>
            <a:tailEnd type="triangle" w="med" len="med"/>
          </a:ln>
          <a:effectLst/>
        </p:spPr>
        <p:txBody>
          <a:bodyPr/>
          <a:lstStyle/>
          <a:p>
            <a:endParaRPr lang="zh-CN" altLang="en-US"/>
          </a:p>
        </p:txBody>
      </p:sp>
      <p:sp>
        <p:nvSpPr>
          <p:cNvPr id="779273" name="Line 9"/>
          <p:cNvSpPr>
            <a:spLocks noChangeShapeType="1"/>
          </p:cNvSpPr>
          <p:nvPr/>
        </p:nvSpPr>
        <p:spPr bwMode="auto">
          <a:xfrm>
            <a:off x="3716338" y="3338513"/>
            <a:ext cx="271462" cy="0"/>
          </a:xfrm>
          <a:prstGeom prst="line">
            <a:avLst/>
          </a:prstGeom>
          <a:noFill/>
          <a:ln w="38100">
            <a:solidFill>
              <a:srgbClr val="007635"/>
            </a:solidFill>
            <a:round/>
            <a:headEnd/>
            <a:tailEnd type="triangle" w="med" len="med"/>
          </a:ln>
          <a:effectLst/>
        </p:spPr>
        <p:txBody>
          <a:bodyPr/>
          <a:lstStyle/>
          <a:p>
            <a:endParaRPr lang="zh-CN" altLang="en-US"/>
          </a:p>
        </p:txBody>
      </p:sp>
      <p:sp>
        <p:nvSpPr>
          <p:cNvPr id="779274" name="Line 10"/>
          <p:cNvSpPr>
            <a:spLocks noChangeShapeType="1"/>
          </p:cNvSpPr>
          <p:nvPr/>
        </p:nvSpPr>
        <p:spPr bwMode="auto">
          <a:xfrm>
            <a:off x="4392613" y="5678488"/>
            <a:ext cx="0" cy="495300"/>
          </a:xfrm>
          <a:prstGeom prst="line">
            <a:avLst/>
          </a:prstGeom>
          <a:noFill/>
          <a:ln w="38100">
            <a:solidFill>
              <a:srgbClr val="3333CC"/>
            </a:solidFill>
            <a:round/>
            <a:headEnd type="triangle" w="med" len="med"/>
            <a:tailEnd type="triangle" w="med" len="med"/>
          </a:ln>
          <a:effectLst/>
        </p:spPr>
        <p:txBody>
          <a:bodyPr/>
          <a:lstStyle/>
          <a:p>
            <a:endParaRPr lang="zh-CN" altLang="en-US"/>
          </a:p>
        </p:txBody>
      </p:sp>
      <p:grpSp>
        <p:nvGrpSpPr>
          <p:cNvPr id="779275" name="Group 11"/>
          <p:cNvGrpSpPr>
            <a:grpSpLocks/>
          </p:cNvGrpSpPr>
          <p:nvPr/>
        </p:nvGrpSpPr>
        <p:grpSpPr bwMode="auto">
          <a:xfrm>
            <a:off x="2771775" y="3924300"/>
            <a:ext cx="765175" cy="1484313"/>
            <a:chOff x="3135" y="2472"/>
            <a:chExt cx="454" cy="935"/>
          </a:xfrm>
        </p:grpSpPr>
        <p:grpSp>
          <p:nvGrpSpPr>
            <p:cNvPr id="779276" name="Group 12"/>
            <p:cNvGrpSpPr>
              <a:grpSpLocks/>
            </p:cNvGrpSpPr>
            <p:nvPr/>
          </p:nvGrpSpPr>
          <p:grpSpPr bwMode="auto">
            <a:xfrm flipH="1">
              <a:off x="3135" y="2472"/>
              <a:ext cx="454" cy="935"/>
              <a:chOff x="3078" y="2330"/>
              <a:chExt cx="625" cy="1580"/>
            </a:xfrm>
          </p:grpSpPr>
          <p:sp>
            <p:nvSpPr>
              <p:cNvPr id="779277" name="Line 12"/>
              <p:cNvSpPr>
                <a:spLocks noChangeShapeType="1"/>
              </p:cNvSpPr>
              <p:nvPr/>
            </p:nvSpPr>
            <p:spPr bwMode="auto">
              <a:xfrm flipH="1">
                <a:off x="3078" y="2330"/>
                <a:ext cx="9" cy="691"/>
              </a:xfrm>
              <a:prstGeom prst="line">
                <a:avLst/>
              </a:prstGeom>
              <a:noFill/>
              <a:ln w="25400">
                <a:solidFill>
                  <a:schemeClr val="tx1"/>
                </a:solidFill>
                <a:round/>
                <a:headEnd/>
                <a:tailEnd/>
              </a:ln>
            </p:spPr>
            <p:txBody>
              <a:bodyPr wrap="none" anchor="ctr"/>
              <a:lstStyle/>
              <a:p>
                <a:endParaRPr lang="zh-CN" altLang="en-US"/>
              </a:p>
            </p:txBody>
          </p:sp>
          <p:sp>
            <p:nvSpPr>
              <p:cNvPr id="779278" name="Line 13"/>
              <p:cNvSpPr>
                <a:spLocks noChangeShapeType="1"/>
              </p:cNvSpPr>
              <p:nvPr/>
            </p:nvSpPr>
            <p:spPr bwMode="auto">
              <a:xfrm>
                <a:off x="3107" y="2330"/>
                <a:ext cx="592" cy="307"/>
              </a:xfrm>
              <a:prstGeom prst="line">
                <a:avLst/>
              </a:prstGeom>
              <a:noFill/>
              <a:ln w="25400">
                <a:solidFill>
                  <a:schemeClr val="tx1"/>
                </a:solidFill>
                <a:round/>
                <a:headEnd/>
                <a:tailEnd/>
              </a:ln>
            </p:spPr>
            <p:txBody>
              <a:bodyPr wrap="none" anchor="ctr"/>
              <a:lstStyle/>
              <a:p>
                <a:endParaRPr lang="zh-CN" altLang="en-US"/>
              </a:p>
            </p:txBody>
          </p:sp>
          <p:sp>
            <p:nvSpPr>
              <p:cNvPr id="779279" name="Line 14"/>
              <p:cNvSpPr>
                <a:spLocks noChangeShapeType="1"/>
              </p:cNvSpPr>
              <p:nvPr/>
            </p:nvSpPr>
            <p:spPr bwMode="auto">
              <a:xfrm>
                <a:off x="3087" y="3018"/>
                <a:ext cx="213" cy="110"/>
              </a:xfrm>
              <a:prstGeom prst="line">
                <a:avLst/>
              </a:prstGeom>
              <a:noFill/>
              <a:ln w="25400">
                <a:solidFill>
                  <a:schemeClr val="tx1"/>
                </a:solidFill>
                <a:round/>
                <a:headEnd/>
                <a:tailEnd/>
              </a:ln>
            </p:spPr>
            <p:txBody>
              <a:bodyPr wrap="none" anchor="ctr"/>
              <a:lstStyle/>
              <a:p>
                <a:endParaRPr lang="zh-CN" altLang="en-US"/>
              </a:p>
            </p:txBody>
          </p:sp>
          <p:sp>
            <p:nvSpPr>
              <p:cNvPr id="779280" name="Line 16"/>
              <p:cNvSpPr>
                <a:spLocks noChangeShapeType="1"/>
              </p:cNvSpPr>
              <p:nvPr/>
            </p:nvSpPr>
            <p:spPr bwMode="auto">
              <a:xfrm>
                <a:off x="3693" y="2644"/>
                <a:ext cx="10" cy="457"/>
              </a:xfrm>
              <a:prstGeom prst="line">
                <a:avLst/>
              </a:prstGeom>
              <a:noFill/>
              <a:ln w="25400">
                <a:solidFill>
                  <a:schemeClr val="tx1"/>
                </a:solidFill>
                <a:round/>
                <a:headEnd/>
                <a:tailEnd/>
              </a:ln>
            </p:spPr>
            <p:txBody>
              <a:bodyPr wrap="none" anchor="ctr"/>
              <a:lstStyle/>
              <a:p>
                <a:endParaRPr lang="zh-CN" altLang="en-US"/>
              </a:p>
            </p:txBody>
          </p:sp>
          <p:sp>
            <p:nvSpPr>
              <p:cNvPr id="779281" name="Line 18"/>
              <p:cNvSpPr>
                <a:spLocks noChangeShapeType="1"/>
              </p:cNvSpPr>
              <p:nvPr/>
            </p:nvSpPr>
            <p:spPr bwMode="auto">
              <a:xfrm flipV="1">
                <a:off x="3120" y="3256"/>
                <a:ext cx="0" cy="654"/>
              </a:xfrm>
              <a:prstGeom prst="line">
                <a:avLst/>
              </a:prstGeom>
              <a:noFill/>
              <a:ln w="25400">
                <a:solidFill>
                  <a:schemeClr val="tx1"/>
                </a:solidFill>
                <a:round/>
                <a:headEnd/>
                <a:tailEnd/>
              </a:ln>
            </p:spPr>
            <p:txBody>
              <a:bodyPr wrap="none" anchor="ctr"/>
              <a:lstStyle/>
              <a:p>
                <a:endParaRPr lang="zh-CN" altLang="en-US"/>
              </a:p>
            </p:txBody>
          </p:sp>
          <p:sp>
            <p:nvSpPr>
              <p:cNvPr id="779282" name="Line 19"/>
              <p:cNvSpPr>
                <a:spLocks noChangeShapeType="1"/>
              </p:cNvSpPr>
              <p:nvPr/>
            </p:nvSpPr>
            <p:spPr bwMode="auto">
              <a:xfrm flipV="1">
                <a:off x="3135" y="3549"/>
                <a:ext cx="564" cy="349"/>
              </a:xfrm>
              <a:prstGeom prst="line">
                <a:avLst/>
              </a:prstGeom>
              <a:noFill/>
              <a:ln w="25400">
                <a:solidFill>
                  <a:schemeClr val="tx1"/>
                </a:solidFill>
                <a:round/>
                <a:headEnd/>
                <a:tailEnd/>
              </a:ln>
            </p:spPr>
            <p:txBody>
              <a:bodyPr wrap="none" anchor="ctr"/>
              <a:lstStyle/>
              <a:p>
                <a:endParaRPr lang="zh-CN" altLang="en-US"/>
              </a:p>
            </p:txBody>
          </p:sp>
          <p:sp>
            <p:nvSpPr>
              <p:cNvPr id="779283" name="Line 20"/>
              <p:cNvSpPr>
                <a:spLocks noChangeShapeType="1"/>
              </p:cNvSpPr>
              <p:nvPr/>
            </p:nvSpPr>
            <p:spPr bwMode="auto">
              <a:xfrm flipV="1">
                <a:off x="3121" y="3125"/>
                <a:ext cx="171" cy="124"/>
              </a:xfrm>
              <a:prstGeom prst="line">
                <a:avLst/>
              </a:prstGeom>
              <a:noFill/>
              <a:ln w="25400">
                <a:solidFill>
                  <a:schemeClr val="tx1"/>
                </a:solidFill>
                <a:round/>
                <a:headEnd/>
                <a:tailEnd/>
              </a:ln>
            </p:spPr>
            <p:txBody>
              <a:bodyPr wrap="none" anchor="ctr"/>
              <a:lstStyle/>
              <a:p>
                <a:endParaRPr lang="zh-CN" altLang="en-US"/>
              </a:p>
            </p:txBody>
          </p:sp>
          <p:sp>
            <p:nvSpPr>
              <p:cNvPr id="779284" name="Line 22"/>
              <p:cNvSpPr>
                <a:spLocks noChangeShapeType="1"/>
              </p:cNvSpPr>
              <p:nvPr/>
            </p:nvSpPr>
            <p:spPr bwMode="auto">
              <a:xfrm flipV="1">
                <a:off x="3702" y="3067"/>
                <a:ext cx="0" cy="481"/>
              </a:xfrm>
              <a:prstGeom prst="line">
                <a:avLst/>
              </a:prstGeom>
              <a:noFill/>
              <a:ln w="25400">
                <a:solidFill>
                  <a:schemeClr val="tx1"/>
                </a:solidFill>
                <a:round/>
                <a:headEnd/>
                <a:tailEnd/>
              </a:ln>
            </p:spPr>
            <p:txBody>
              <a:bodyPr wrap="none" anchor="ctr"/>
              <a:lstStyle/>
              <a:p>
                <a:endParaRPr lang="zh-CN" altLang="en-US"/>
              </a:p>
            </p:txBody>
          </p:sp>
        </p:grpSp>
        <p:sp>
          <p:nvSpPr>
            <p:cNvPr id="779285" name="Rectangle 25"/>
            <p:cNvSpPr>
              <a:spLocks noChangeArrowheads="1"/>
            </p:cNvSpPr>
            <p:nvPr/>
          </p:nvSpPr>
          <p:spPr bwMode="auto">
            <a:xfrm rot="16200000" flipH="1">
              <a:off x="3033" y="2830"/>
              <a:ext cx="510" cy="248"/>
            </a:xfrm>
            <a:prstGeom prst="rect">
              <a:avLst/>
            </a:prstGeom>
            <a:noFill/>
            <a:ln w="12700">
              <a:noFill/>
              <a:miter lim="800000"/>
              <a:headEnd/>
              <a:tailEnd/>
            </a:ln>
          </p:spPr>
          <p:txBody>
            <a:bodyPr lIns="90488" tIns="44450" rIns="90488" bIns="44450">
              <a:spAutoFit/>
            </a:bodyPr>
            <a:lstStyle/>
            <a:p>
              <a:pPr>
                <a:lnSpc>
                  <a:spcPct val="90000"/>
                </a:lnSpc>
              </a:pPr>
              <a:r>
                <a:rPr lang="en-US" altLang="zh-CN" sz="2400">
                  <a:latin typeface="Arial" pitchFamily="34" charset="0"/>
                  <a:ea typeface="宋体" pitchFamily="2" charset="-122"/>
                  <a:cs typeface="Arial" pitchFamily="34" charset="0"/>
                </a:rPr>
                <a:t>ALU</a:t>
              </a:r>
            </a:p>
          </p:txBody>
        </p:sp>
      </p:grpSp>
      <p:grpSp>
        <p:nvGrpSpPr>
          <p:cNvPr id="779286" name="Group 22"/>
          <p:cNvGrpSpPr>
            <a:grpSpLocks/>
          </p:cNvGrpSpPr>
          <p:nvPr/>
        </p:nvGrpSpPr>
        <p:grpSpPr bwMode="auto">
          <a:xfrm>
            <a:off x="3492500" y="4329113"/>
            <a:ext cx="404813" cy="809625"/>
            <a:chOff x="2030" y="2415"/>
            <a:chExt cx="341" cy="510"/>
          </a:xfrm>
        </p:grpSpPr>
        <p:sp>
          <p:nvSpPr>
            <p:cNvPr id="779287" name="Line 23"/>
            <p:cNvSpPr>
              <a:spLocks noChangeShapeType="1"/>
            </p:cNvSpPr>
            <p:nvPr/>
          </p:nvSpPr>
          <p:spPr bwMode="auto">
            <a:xfrm flipH="1">
              <a:off x="2031" y="2415"/>
              <a:ext cx="340" cy="0"/>
            </a:xfrm>
            <a:prstGeom prst="line">
              <a:avLst/>
            </a:prstGeom>
            <a:noFill/>
            <a:ln w="38100">
              <a:solidFill>
                <a:srgbClr val="3333CC"/>
              </a:solidFill>
              <a:round/>
              <a:headEnd/>
              <a:tailEnd type="triangle" w="med" len="med"/>
            </a:ln>
            <a:effectLst/>
          </p:spPr>
          <p:txBody>
            <a:bodyPr/>
            <a:lstStyle/>
            <a:p>
              <a:endParaRPr lang="zh-CN" altLang="en-US"/>
            </a:p>
          </p:txBody>
        </p:sp>
        <p:sp>
          <p:nvSpPr>
            <p:cNvPr id="779288" name="Line 24"/>
            <p:cNvSpPr>
              <a:spLocks noChangeShapeType="1"/>
            </p:cNvSpPr>
            <p:nvPr/>
          </p:nvSpPr>
          <p:spPr bwMode="auto">
            <a:xfrm flipH="1">
              <a:off x="2030" y="2925"/>
              <a:ext cx="340" cy="0"/>
            </a:xfrm>
            <a:prstGeom prst="line">
              <a:avLst/>
            </a:prstGeom>
            <a:noFill/>
            <a:ln w="38100">
              <a:solidFill>
                <a:srgbClr val="3333CC"/>
              </a:solidFill>
              <a:round/>
              <a:headEnd/>
              <a:tailEnd type="triangle" w="med" len="med"/>
            </a:ln>
            <a:effectLst/>
          </p:spPr>
          <p:txBody>
            <a:bodyPr/>
            <a:lstStyle/>
            <a:p>
              <a:endParaRPr lang="zh-CN" altLang="en-US"/>
            </a:p>
          </p:txBody>
        </p:sp>
      </p:grpSp>
      <p:sp>
        <p:nvSpPr>
          <p:cNvPr id="779289" name="Text Box 25"/>
          <p:cNvSpPr txBox="1">
            <a:spLocks noChangeArrowheads="1"/>
          </p:cNvSpPr>
          <p:nvPr/>
        </p:nvSpPr>
        <p:spPr bwMode="auto">
          <a:xfrm>
            <a:off x="1781175" y="3833813"/>
            <a:ext cx="450850" cy="1625600"/>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r>
              <a:rPr lang="zh-CN" altLang="en-US" sz="2000"/>
              <a:t>标</a:t>
            </a:r>
          </a:p>
          <a:p>
            <a:pPr marL="342900" indent="-342900"/>
            <a:r>
              <a:rPr lang="zh-CN" altLang="en-US" sz="2000"/>
              <a:t>志</a:t>
            </a:r>
          </a:p>
          <a:p>
            <a:pPr marL="342900" indent="-342900"/>
            <a:r>
              <a:rPr lang="zh-CN" altLang="en-US" sz="2000"/>
              <a:t>寄</a:t>
            </a:r>
          </a:p>
          <a:p>
            <a:pPr marL="342900" indent="-342900"/>
            <a:r>
              <a:rPr lang="zh-CN" altLang="en-US" sz="2000"/>
              <a:t>存</a:t>
            </a:r>
          </a:p>
          <a:p>
            <a:pPr marL="342900" indent="-342900"/>
            <a:r>
              <a:rPr lang="zh-CN" altLang="en-US" sz="2000"/>
              <a:t>器</a:t>
            </a:r>
            <a:endParaRPr lang="en-US" altLang="zh-CN" sz="2000"/>
          </a:p>
        </p:txBody>
      </p:sp>
      <p:sp>
        <p:nvSpPr>
          <p:cNvPr id="779290" name="Line 26"/>
          <p:cNvSpPr>
            <a:spLocks noChangeShapeType="1"/>
          </p:cNvSpPr>
          <p:nvPr/>
        </p:nvSpPr>
        <p:spPr bwMode="auto">
          <a:xfrm flipH="1">
            <a:off x="2232025" y="4419600"/>
            <a:ext cx="539750" cy="0"/>
          </a:xfrm>
          <a:prstGeom prst="line">
            <a:avLst/>
          </a:prstGeom>
          <a:noFill/>
          <a:ln w="38100">
            <a:solidFill>
              <a:srgbClr val="3333CC"/>
            </a:solidFill>
            <a:round/>
            <a:headEnd/>
            <a:tailEnd type="triangle" w="med" len="med"/>
          </a:ln>
          <a:effectLst/>
        </p:spPr>
        <p:txBody>
          <a:bodyPr/>
          <a:lstStyle/>
          <a:p>
            <a:endParaRPr lang="zh-CN" altLang="en-US"/>
          </a:p>
        </p:txBody>
      </p:sp>
      <p:grpSp>
        <p:nvGrpSpPr>
          <p:cNvPr id="779291" name="Group 27"/>
          <p:cNvGrpSpPr>
            <a:grpSpLocks/>
          </p:cNvGrpSpPr>
          <p:nvPr/>
        </p:nvGrpSpPr>
        <p:grpSpPr bwMode="auto">
          <a:xfrm>
            <a:off x="1511300" y="3519488"/>
            <a:ext cx="227013" cy="855662"/>
            <a:chOff x="895" y="1905"/>
            <a:chExt cx="143" cy="539"/>
          </a:xfrm>
        </p:grpSpPr>
        <p:sp>
          <p:nvSpPr>
            <p:cNvPr id="779292" name="Line 28"/>
            <p:cNvSpPr>
              <a:spLocks noChangeShapeType="1"/>
            </p:cNvSpPr>
            <p:nvPr/>
          </p:nvSpPr>
          <p:spPr bwMode="auto">
            <a:xfrm flipH="1">
              <a:off x="896" y="2443"/>
              <a:ext cx="142" cy="0"/>
            </a:xfrm>
            <a:prstGeom prst="line">
              <a:avLst/>
            </a:prstGeom>
            <a:noFill/>
            <a:ln w="28575">
              <a:solidFill>
                <a:srgbClr val="3333CC"/>
              </a:solidFill>
              <a:round/>
              <a:headEnd/>
              <a:tailEnd/>
            </a:ln>
            <a:effectLst/>
          </p:spPr>
          <p:txBody>
            <a:bodyPr/>
            <a:lstStyle/>
            <a:p>
              <a:endParaRPr lang="zh-CN" altLang="en-US"/>
            </a:p>
          </p:txBody>
        </p:sp>
        <p:sp>
          <p:nvSpPr>
            <p:cNvPr id="779293" name="Line 29"/>
            <p:cNvSpPr>
              <a:spLocks noChangeShapeType="1"/>
            </p:cNvSpPr>
            <p:nvPr/>
          </p:nvSpPr>
          <p:spPr bwMode="auto">
            <a:xfrm flipV="1">
              <a:off x="895" y="1905"/>
              <a:ext cx="0" cy="539"/>
            </a:xfrm>
            <a:prstGeom prst="line">
              <a:avLst/>
            </a:prstGeom>
            <a:noFill/>
            <a:ln w="38100">
              <a:solidFill>
                <a:srgbClr val="3333CC"/>
              </a:solidFill>
              <a:round/>
              <a:headEnd/>
              <a:tailEnd type="triangle" w="med" len="med"/>
            </a:ln>
            <a:effectLst/>
          </p:spPr>
          <p:txBody>
            <a:bodyPr/>
            <a:lstStyle/>
            <a:p>
              <a:endParaRPr lang="zh-CN" altLang="en-US"/>
            </a:p>
          </p:txBody>
        </p:sp>
      </p:grpSp>
      <p:sp>
        <p:nvSpPr>
          <p:cNvPr id="779294" name="Line 30"/>
          <p:cNvSpPr>
            <a:spLocks noChangeShapeType="1"/>
          </p:cNvSpPr>
          <p:nvPr/>
        </p:nvSpPr>
        <p:spPr bwMode="auto">
          <a:xfrm flipV="1">
            <a:off x="4527550" y="3563938"/>
            <a:ext cx="0" cy="539750"/>
          </a:xfrm>
          <a:prstGeom prst="line">
            <a:avLst/>
          </a:prstGeom>
          <a:noFill/>
          <a:ln w="38100">
            <a:solidFill>
              <a:srgbClr val="008000"/>
            </a:solidFill>
            <a:round/>
            <a:headEnd/>
            <a:tailEnd type="triangle" w="med" len="med"/>
          </a:ln>
          <a:effectLst/>
        </p:spPr>
        <p:txBody>
          <a:bodyPr/>
          <a:lstStyle/>
          <a:p>
            <a:endParaRPr lang="zh-CN" altLang="en-US"/>
          </a:p>
        </p:txBody>
      </p:sp>
      <p:grpSp>
        <p:nvGrpSpPr>
          <p:cNvPr id="779295" name="Group 31"/>
          <p:cNvGrpSpPr>
            <a:grpSpLocks/>
          </p:cNvGrpSpPr>
          <p:nvPr/>
        </p:nvGrpSpPr>
        <p:grpSpPr bwMode="auto">
          <a:xfrm>
            <a:off x="2501900" y="4776788"/>
            <a:ext cx="1530350" cy="1487487"/>
            <a:chOff x="1576" y="2924"/>
            <a:chExt cx="964" cy="937"/>
          </a:xfrm>
        </p:grpSpPr>
        <p:sp>
          <p:nvSpPr>
            <p:cNvPr id="779296" name="Line 32"/>
            <p:cNvSpPr>
              <a:spLocks noChangeShapeType="1"/>
            </p:cNvSpPr>
            <p:nvPr/>
          </p:nvSpPr>
          <p:spPr bwMode="auto">
            <a:xfrm>
              <a:off x="1576" y="2924"/>
              <a:ext cx="0" cy="935"/>
            </a:xfrm>
            <a:prstGeom prst="line">
              <a:avLst/>
            </a:prstGeom>
            <a:noFill/>
            <a:ln w="38100">
              <a:solidFill>
                <a:srgbClr val="3333CC"/>
              </a:solidFill>
              <a:round/>
              <a:headEnd/>
              <a:tailEnd/>
            </a:ln>
            <a:effectLst/>
          </p:spPr>
          <p:txBody>
            <a:bodyPr/>
            <a:lstStyle/>
            <a:p>
              <a:endParaRPr lang="zh-CN" altLang="en-US"/>
            </a:p>
          </p:txBody>
        </p:sp>
        <p:sp>
          <p:nvSpPr>
            <p:cNvPr id="779297" name="Line 33"/>
            <p:cNvSpPr>
              <a:spLocks noChangeShapeType="1"/>
            </p:cNvSpPr>
            <p:nvPr/>
          </p:nvSpPr>
          <p:spPr bwMode="auto">
            <a:xfrm>
              <a:off x="1576" y="3861"/>
              <a:ext cx="964" cy="0"/>
            </a:xfrm>
            <a:prstGeom prst="line">
              <a:avLst/>
            </a:prstGeom>
            <a:noFill/>
            <a:ln w="38100">
              <a:solidFill>
                <a:srgbClr val="3333CC"/>
              </a:solidFill>
              <a:round/>
              <a:headEnd/>
              <a:tailEnd type="triangle" w="med" len="med"/>
            </a:ln>
            <a:effectLst/>
          </p:spPr>
          <p:txBody>
            <a:bodyPr/>
            <a:lstStyle/>
            <a:p>
              <a:endParaRPr lang="zh-CN" altLang="en-US"/>
            </a:p>
          </p:txBody>
        </p:sp>
        <p:sp>
          <p:nvSpPr>
            <p:cNvPr id="779298" name="Line 34"/>
            <p:cNvSpPr>
              <a:spLocks noChangeShapeType="1"/>
            </p:cNvSpPr>
            <p:nvPr/>
          </p:nvSpPr>
          <p:spPr bwMode="auto">
            <a:xfrm flipH="1">
              <a:off x="1576" y="2924"/>
              <a:ext cx="171" cy="0"/>
            </a:xfrm>
            <a:prstGeom prst="line">
              <a:avLst/>
            </a:prstGeom>
            <a:noFill/>
            <a:ln w="28575">
              <a:solidFill>
                <a:srgbClr val="3333CC"/>
              </a:solidFill>
              <a:round/>
              <a:headEnd/>
              <a:tailEnd/>
            </a:ln>
            <a:effectLst/>
          </p:spPr>
          <p:txBody>
            <a:bodyPr/>
            <a:lstStyle/>
            <a:p>
              <a:endParaRPr lang="zh-CN" altLang="en-US"/>
            </a:p>
          </p:txBody>
        </p:sp>
      </p:grpSp>
      <p:grpSp>
        <p:nvGrpSpPr>
          <p:cNvPr id="779299" name="Group 35"/>
          <p:cNvGrpSpPr>
            <a:grpSpLocks/>
          </p:cNvGrpSpPr>
          <p:nvPr/>
        </p:nvGrpSpPr>
        <p:grpSpPr bwMode="auto">
          <a:xfrm>
            <a:off x="3357563" y="5543550"/>
            <a:ext cx="493712" cy="719138"/>
            <a:chOff x="2115" y="3405"/>
            <a:chExt cx="311" cy="453"/>
          </a:xfrm>
        </p:grpSpPr>
        <p:sp>
          <p:nvSpPr>
            <p:cNvPr id="779300" name="Line 36"/>
            <p:cNvSpPr>
              <a:spLocks noChangeShapeType="1"/>
            </p:cNvSpPr>
            <p:nvPr/>
          </p:nvSpPr>
          <p:spPr bwMode="auto">
            <a:xfrm flipV="1">
              <a:off x="2115" y="3405"/>
              <a:ext cx="0" cy="453"/>
            </a:xfrm>
            <a:prstGeom prst="line">
              <a:avLst/>
            </a:prstGeom>
            <a:noFill/>
            <a:ln w="38100">
              <a:solidFill>
                <a:srgbClr val="3333CC"/>
              </a:solidFill>
              <a:round/>
              <a:headEnd/>
              <a:tailEnd/>
            </a:ln>
            <a:effectLst/>
          </p:spPr>
          <p:txBody>
            <a:bodyPr/>
            <a:lstStyle/>
            <a:p>
              <a:endParaRPr lang="zh-CN" altLang="en-US"/>
            </a:p>
          </p:txBody>
        </p:sp>
        <p:sp>
          <p:nvSpPr>
            <p:cNvPr id="779301" name="Line 37"/>
            <p:cNvSpPr>
              <a:spLocks noChangeShapeType="1"/>
            </p:cNvSpPr>
            <p:nvPr/>
          </p:nvSpPr>
          <p:spPr bwMode="auto">
            <a:xfrm>
              <a:off x="2115" y="3407"/>
              <a:ext cx="311" cy="0"/>
            </a:xfrm>
            <a:prstGeom prst="line">
              <a:avLst/>
            </a:prstGeom>
            <a:noFill/>
            <a:ln w="38100">
              <a:solidFill>
                <a:srgbClr val="3333CC"/>
              </a:solidFill>
              <a:round/>
              <a:headEnd/>
              <a:tailEnd type="triangle" w="med" len="med"/>
            </a:ln>
            <a:effectLst/>
          </p:spPr>
          <p:txBody>
            <a:bodyPr/>
            <a:lstStyle/>
            <a:p>
              <a:endParaRPr lang="zh-CN" altLang="en-US"/>
            </a:p>
          </p:txBody>
        </p:sp>
      </p:grpSp>
      <p:grpSp>
        <p:nvGrpSpPr>
          <p:cNvPr id="779302" name="Group 38"/>
          <p:cNvGrpSpPr>
            <a:grpSpLocks/>
          </p:cNvGrpSpPr>
          <p:nvPr/>
        </p:nvGrpSpPr>
        <p:grpSpPr bwMode="auto">
          <a:xfrm>
            <a:off x="1150938" y="3606800"/>
            <a:ext cx="4725987" cy="2208213"/>
            <a:chOff x="725" y="2158"/>
            <a:chExt cx="2977" cy="1448"/>
          </a:xfrm>
        </p:grpSpPr>
        <p:sp>
          <p:nvSpPr>
            <p:cNvPr id="779303" name="Line 39"/>
            <p:cNvSpPr>
              <a:spLocks noChangeShapeType="1"/>
            </p:cNvSpPr>
            <p:nvPr/>
          </p:nvSpPr>
          <p:spPr bwMode="auto">
            <a:xfrm flipV="1">
              <a:off x="725" y="3606"/>
              <a:ext cx="2977" cy="0"/>
            </a:xfrm>
            <a:prstGeom prst="line">
              <a:avLst/>
            </a:prstGeom>
            <a:noFill/>
            <a:ln w="38100">
              <a:solidFill>
                <a:srgbClr val="FF3300"/>
              </a:solidFill>
              <a:prstDash val="dash"/>
              <a:round/>
              <a:headEnd/>
              <a:tailEnd/>
            </a:ln>
            <a:effectLst/>
          </p:spPr>
          <p:txBody>
            <a:bodyPr/>
            <a:lstStyle/>
            <a:p>
              <a:endParaRPr lang="zh-CN" altLang="en-US"/>
            </a:p>
          </p:txBody>
        </p:sp>
        <p:sp>
          <p:nvSpPr>
            <p:cNvPr id="779304" name="Line 40"/>
            <p:cNvSpPr>
              <a:spLocks noChangeShapeType="1"/>
            </p:cNvSpPr>
            <p:nvPr/>
          </p:nvSpPr>
          <p:spPr bwMode="auto">
            <a:xfrm>
              <a:off x="754" y="2158"/>
              <a:ext cx="0" cy="1389"/>
            </a:xfrm>
            <a:prstGeom prst="line">
              <a:avLst/>
            </a:prstGeom>
            <a:noFill/>
            <a:ln w="38100">
              <a:solidFill>
                <a:srgbClr val="FF3300"/>
              </a:solidFill>
              <a:prstDash val="dash"/>
              <a:round/>
              <a:headEnd/>
              <a:tailEnd/>
            </a:ln>
            <a:effectLst/>
          </p:spPr>
          <p:txBody>
            <a:bodyPr/>
            <a:lstStyle/>
            <a:p>
              <a:endParaRPr lang="zh-CN" altLang="en-US"/>
            </a:p>
          </p:txBody>
        </p:sp>
        <p:sp>
          <p:nvSpPr>
            <p:cNvPr id="779305" name="Line 41"/>
            <p:cNvSpPr>
              <a:spLocks noChangeShapeType="1"/>
            </p:cNvSpPr>
            <p:nvPr/>
          </p:nvSpPr>
          <p:spPr bwMode="auto">
            <a:xfrm flipV="1">
              <a:off x="1916" y="3209"/>
              <a:ext cx="0" cy="369"/>
            </a:xfrm>
            <a:prstGeom prst="line">
              <a:avLst/>
            </a:prstGeom>
            <a:noFill/>
            <a:ln w="38100">
              <a:solidFill>
                <a:srgbClr val="FF3300"/>
              </a:solidFill>
              <a:prstDash val="dash"/>
              <a:round/>
              <a:headEnd/>
              <a:tailEnd type="triangle" w="med" len="med"/>
            </a:ln>
            <a:effectLst/>
          </p:spPr>
          <p:txBody>
            <a:bodyPr/>
            <a:lstStyle/>
            <a:p>
              <a:endParaRPr lang="zh-CN" altLang="en-US"/>
            </a:p>
          </p:txBody>
        </p:sp>
      </p:grpSp>
      <p:sp>
        <p:nvSpPr>
          <p:cNvPr id="779306" name="Text Box 42"/>
          <p:cNvSpPr txBox="1">
            <a:spLocks noChangeArrowheads="1"/>
          </p:cNvSpPr>
          <p:nvPr/>
        </p:nvSpPr>
        <p:spPr bwMode="auto">
          <a:xfrm>
            <a:off x="657225" y="6219825"/>
            <a:ext cx="1035050" cy="376238"/>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spcBef>
                <a:spcPct val="50000"/>
              </a:spcBef>
            </a:pPr>
            <a:r>
              <a:rPr lang="en-US" altLang="zh-CN">
                <a:solidFill>
                  <a:srgbClr val="FF3300"/>
                </a:solidFill>
              </a:rPr>
              <a:t>    </a:t>
            </a:r>
            <a:endParaRPr lang="en-US" altLang="zh-CN">
              <a:solidFill>
                <a:schemeClr val="hlink"/>
              </a:solidFill>
            </a:endParaRPr>
          </a:p>
        </p:txBody>
      </p:sp>
      <p:sp>
        <p:nvSpPr>
          <p:cNvPr id="779307" name="Line 43"/>
          <p:cNvSpPr>
            <a:spLocks noChangeShapeType="1"/>
          </p:cNvSpPr>
          <p:nvPr/>
        </p:nvSpPr>
        <p:spPr bwMode="auto">
          <a:xfrm flipH="1">
            <a:off x="1692275" y="6443663"/>
            <a:ext cx="2341563" cy="0"/>
          </a:xfrm>
          <a:prstGeom prst="line">
            <a:avLst/>
          </a:prstGeom>
          <a:noFill/>
          <a:ln w="38100">
            <a:solidFill>
              <a:schemeClr val="hlink"/>
            </a:solidFill>
            <a:round/>
            <a:headEnd/>
            <a:tailEnd type="triangle" w="med" len="med"/>
          </a:ln>
          <a:effectLst/>
        </p:spPr>
        <p:txBody>
          <a:bodyPr/>
          <a:lstStyle/>
          <a:p>
            <a:endParaRPr lang="zh-CN" altLang="en-US"/>
          </a:p>
        </p:txBody>
      </p:sp>
      <p:sp>
        <p:nvSpPr>
          <p:cNvPr id="779308" name="Line 44"/>
          <p:cNvSpPr>
            <a:spLocks noChangeShapeType="1"/>
          </p:cNvSpPr>
          <p:nvPr/>
        </p:nvSpPr>
        <p:spPr bwMode="auto">
          <a:xfrm flipV="1">
            <a:off x="836613" y="3519488"/>
            <a:ext cx="0" cy="2700337"/>
          </a:xfrm>
          <a:prstGeom prst="line">
            <a:avLst/>
          </a:prstGeom>
          <a:noFill/>
          <a:ln w="38100">
            <a:solidFill>
              <a:schemeClr val="hlink"/>
            </a:solidFill>
            <a:round/>
            <a:headEnd/>
            <a:tailEnd type="triangle" w="med" len="med"/>
          </a:ln>
          <a:effectLst/>
        </p:spPr>
        <p:txBody>
          <a:bodyPr/>
          <a:lstStyle/>
          <a:p>
            <a:endParaRPr lang="zh-CN" altLang="en-US"/>
          </a:p>
        </p:txBody>
      </p:sp>
      <p:sp>
        <p:nvSpPr>
          <p:cNvPr id="779309" name="Text Box 45"/>
          <p:cNvSpPr txBox="1">
            <a:spLocks noChangeArrowheads="1"/>
          </p:cNvSpPr>
          <p:nvPr/>
        </p:nvSpPr>
        <p:spPr bwMode="auto">
          <a:xfrm>
            <a:off x="5472113" y="3384550"/>
            <a:ext cx="855662"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008000"/>
                </a:solidFill>
              </a:rPr>
              <a:t>地址</a:t>
            </a:r>
          </a:p>
        </p:txBody>
      </p:sp>
      <p:sp>
        <p:nvSpPr>
          <p:cNvPr id="779310" name="AutoShape 46"/>
          <p:cNvSpPr>
            <a:spLocks noChangeArrowheads="1"/>
          </p:cNvSpPr>
          <p:nvPr/>
        </p:nvSpPr>
        <p:spPr bwMode="auto">
          <a:xfrm>
            <a:off x="5338763" y="4419600"/>
            <a:ext cx="1214437" cy="450850"/>
          </a:xfrm>
          <a:prstGeom prst="leftRightArrow">
            <a:avLst>
              <a:gd name="adj1" fmla="val 50000"/>
              <a:gd name="adj2" fmla="val 53873"/>
            </a:avLst>
          </a:prstGeom>
          <a:solidFill>
            <a:schemeClr val="bg1"/>
          </a:solidFill>
          <a:ln w="28575" algn="ctr">
            <a:solidFill>
              <a:srgbClr val="FF3300"/>
            </a:solidFill>
            <a:miter lim="800000"/>
            <a:headEnd/>
            <a:tailEnd/>
          </a:ln>
          <a:effectLst/>
        </p:spPr>
        <p:txBody>
          <a:bodyPr wrap="none" anchor="ctr"/>
          <a:lstStyle/>
          <a:p>
            <a:endParaRPr lang="zh-CN" altLang="en-US"/>
          </a:p>
        </p:txBody>
      </p:sp>
      <p:sp>
        <p:nvSpPr>
          <p:cNvPr id="779311" name="Text Box 47"/>
          <p:cNvSpPr txBox="1">
            <a:spLocks noChangeArrowheads="1"/>
          </p:cNvSpPr>
          <p:nvPr/>
        </p:nvSpPr>
        <p:spPr bwMode="auto">
          <a:xfrm>
            <a:off x="5608638" y="5813425"/>
            <a:ext cx="765175"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3333CC"/>
                </a:solidFill>
              </a:rPr>
              <a:t>数据</a:t>
            </a:r>
          </a:p>
        </p:txBody>
      </p:sp>
      <p:sp>
        <p:nvSpPr>
          <p:cNvPr id="779312" name="AutoShape 48"/>
          <p:cNvSpPr>
            <a:spLocks noChangeArrowheads="1"/>
          </p:cNvSpPr>
          <p:nvPr/>
        </p:nvSpPr>
        <p:spPr bwMode="auto">
          <a:xfrm>
            <a:off x="5294313" y="6083300"/>
            <a:ext cx="1260475" cy="450850"/>
          </a:xfrm>
          <a:prstGeom prst="leftRightArrow">
            <a:avLst>
              <a:gd name="adj1" fmla="val 50000"/>
              <a:gd name="adj2" fmla="val 55915"/>
            </a:avLst>
          </a:prstGeom>
          <a:solidFill>
            <a:schemeClr val="bg1"/>
          </a:solidFill>
          <a:ln w="28575" algn="ctr">
            <a:solidFill>
              <a:srgbClr val="3333CC"/>
            </a:solidFill>
            <a:miter lim="800000"/>
            <a:headEnd/>
            <a:tailEnd/>
          </a:ln>
          <a:effectLst/>
        </p:spPr>
        <p:txBody>
          <a:bodyPr wrap="none" anchor="ctr"/>
          <a:lstStyle/>
          <a:p>
            <a:endParaRPr lang="zh-CN" altLang="en-US"/>
          </a:p>
        </p:txBody>
      </p:sp>
      <p:sp>
        <p:nvSpPr>
          <p:cNvPr id="779313" name="Text Box 49"/>
          <p:cNvSpPr txBox="1">
            <a:spLocks noChangeArrowheads="1"/>
          </p:cNvSpPr>
          <p:nvPr/>
        </p:nvSpPr>
        <p:spPr bwMode="auto">
          <a:xfrm>
            <a:off x="5564188" y="4111625"/>
            <a:ext cx="855662"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FF3300"/>
                </a:solidFill>
              </a:rPr>
              <a:t>控制</a:t>
            </a:r>
          </a:p>
        </p:txBody>
      </p:sp>
      <p:sp>
        <p:nvSpPr>
          <p:cNvPr id="779314" name="AutoShape 50"/>
          <p:cNvSpPr>
            <a:spLocks noChangeArrowheads="1"/>
          </p:cNvSpPr>
          <p:nvPr/>
        </p:nvSpPr>
        <p:spPr bwMode="auto">
          <a:xfrm>
            <a:off x="5292725" y="2970213"/>
            <a:ext cx="1260475" cy="541337"/>
          </a:xfrm>
          <a:prstGeom prst="rightArrow">
            <a:avLst>
              <a:gd name="adj1" fmla="val 50000"/>
              <a:gd name="adj2" fmla="val 58211"/>
            </a:avLst>
          </a:prstGeom>
          <a:solidFill>
            <a:schemeClr val="bg1"/>
          </a:solidFill>
          <a:ln w="28575" algn="ctr">
            <a:solidFill>
              <a:srgbClr val="008000"/>
            </a:solidFill>
            <a:miter lim="800000"/>
            <a:headEnd/>
            <a:tailEnd/>
          </a:ln>
          <a:effectLst/>
        </p:spPr>
        <p:txBody>
          <a:bodyPr wrap="none" anchor="ctr"/>
          <a:lstStyle/>
          <a:p>
            <a:endParaRPr lang="zh-CN" altLang="en-US"/>
          </a:p>
        </p:txBody>
      </p:sp>
      <p:sp>
        <p:nvSpPr>
          <p:cNvPr id="779315" name="Line 51"/>
          <p:cNvSpPr>
            <a:spLocks noChangeShapeType="1"/>
          </p:cNvSpPr>
          <p:nvPr/>
        </p:nvSpPr>
        <p:spPr bwMode="auto">
          <a:xfrm flipV="1">
            <a:off x="5924550" y="4778375"/>
            <a:ext cx="0" cy="990600"/>
          </a:xfrm>
          <a:prstGeom prst="line">
            <a:avLst/>
          </a:prstGeom>
          <a:noFill/>
          <a:ln w="38100">
            <a:solidFill>
              <a:srgbClr val="FF3300"/>
            </a:solidFill>
            <a:prstDash val="dash"/>
            <a:round/>
            <a:headEnd/>
            <a:tailEnd type="triangle" w="med" len="med"/>
          </a:ln>
          <a:effectLst/>
        </p:spPr>
        <p:txBody>
          <a:bodyPr/>
          <a:lstStyle/>
          <a:p>
            <a:endParaRPr lang="zh-CN" altLang="en-US"/>
          </a:p>
        </p:txBody>
      </p:sp>
      <p:grpSp>
        <p:nvGrpSpPr>
          <p:cNvPr id="779316" name="Group 52"/>
          <p:cNvGrpSpPr>
            <a:grpSpLocks/>
          </p:cNvGrpSpPr>
          <p:nvPr/>
        </p:nvGrpSpPr>
        <p:grpSpPr bwMode="auto">
          <a:xfrm>
            <a:off x="3490913" y="3603625"/>
            <a:ext cx="1755775" cy="2127250"/>
            <a:chOff x="2199" y="2185"/>
            <a:chExt cx="1106" cy="1340"/>
          </a:xfrm>
        </p:grpSpPr>
        <p:sp>
          <p:nvSpPr>
            <p:cNvPr id="779317" name="Text Box 53"/>
            <p:cNvSpPr txBox="1">
              <a:spLocks noChangeArrowheads="1"/>
            </p:cNvSpPr>
            <p:nvPr/>
          </p:nvSpPr>
          <p:spPr bwMode="auto">
            <a:xfrm>
              <a:off x="2199" y="2185"/>
              <a:ext cx="737" cy="288"/>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400">
                  <a:solidFill>
                    <a:schemeClr val="accent2"/>
                  </a:solidFill>
                </a:rPr>
                <a:t>GPRs</a:t>
              </a:r>
            </a:p>
          </p:txBody>
        </p:sp>
        <p:grpSp>
          <p:nvGrpSpPr>
            <p:cNvPr id="779318" name="Group 54"/>
            <p:cNvGrpSpPr>
              <a:grpSpLocks/>
            </p:cNvGrpSpPr>
            <p:nvPr/>
          </p:nvGrpSpPr>
          <p:grpSpPr bwMode="auto">
            <a:xfrm>
              <a:off x="2452" y="2500"/>
              <a:ext cx="853" cy="1025"/>
              <a:chOff x="2398" y="2273"/>
              <a:chExt cx="853" cy="1025"/>
            </a:xfrm>
          </p:grpSpPr>
          <p:grpSp>
            <p:nvGrpSpPr>
              <p:cNvPr id="779319" name="Group 55"/>
              <p:cNvGrpSpPr>
                <a:grpSpLocks/>
              </p:cNvGrpSpPr>
              <p:nvPr/>
            </p:nvGrpSpPr>
            <p:grpSpPr bwMode="auto">
              <a:xfrm>
                <a:off x="2398" y="2273"/>
                <a:ext cx="652" cy="992"/>
                <a:chOff x="2228" y="1678"/>
                <a:chExt cx="737" cy="992"/>
              </a:xfrm>
            </p:grpSpPr>
            <p:sp>
              <p:nvSpPr>
                <p:cNvPr id="779320" name="Rectangle 56"/>
                <p:cNvSpPr>
                  <a:spLocks noChangeArrowheads="1"/>
                </p:cNvSpPr>
                <p:nvPr/>
              </p:nvSpPr>
              <p:spPr bwMode="auto">
                <a:xfrm>
                  <a:off x="2228" y="1678"/>
                  <a:ext cx="737" cy="992"/>
                </a:xfrm>
                <a:prstGeom prst="rect">
                  <a:avLst/>
                </a:prstGeom>
                <a:solidFill>
                  <a:schemeClr val="bg1"/>
                </a:solidFill>
                <a:ln w="28575" algn="ctr">
                  <a:solidFill>
                    <a:schemeClr val="tx1"/>
                  </a:solidFill>
                  <a:miter lim="800000"/>
                  <a:headEnd/>
                  <a:tailEnd/>
                </a:ln>
                <a:effectLst/>
              </p:spPr>
              <p:txBody>
                <a:bodyPr wrap="none" anchor="ctr"/>
                <a:lstStyle/>
                <a:p>
                  <a:endParaRPr lang="zh-CN" altLang="en-US"/>
                </a:p>
              </p:txBody>
            </p:sp>
            <p:sp>
              <p:nvSpPr>
                <p:cNvPr id="779321" name="Line 57"/>
                <p:cNvSpPr>
                  <a:spLocks noChangeShapeType="1"/>
                </p:cNvSpPr>
                <p:nvPr/>
              </p:nvSpPr>
              <p:spPr bwMode="auto">
                <a:xfrm>
                  <a:off x="2228" y="1933"/>
                  <a:ext cx="736" cy="0"/>
                </a:xfrm>
                <a:prstGeom prst="line">
                  <a:avLst/>
                </a:prstGeom>
                <a:noFill/>
                <a:ln w="9525">
                  <a:solidFill>
                    <a:schemeClr val="tx1"/>
                  </a:solidFill>
                  <a:round/>
                  <a:headEnd/>
                  <a:tailEnd/>
                </a:ln>
                <a:effectLst/>
              </p:spPr>
              <p:txBody>
                <a:bodyPr/>
                <a:lstStyle/>
                <a:p>
                  <a:endParaRPr lang="zh-CN" altLang="en-US"/>
                </a:p>
              </p:txBody>
            </p:sp>
            <p:sp>
              <p:nvSpPr>
                <p:cNvPr id="779322" name="Line 58"/>
                <p:cNvSpPr>
                  <a:spLocks noChangeShapeType="1"/>
                </p:cNvSpPr>
                <p:nvPr/>
              </p:nvSpPr>
              <p:spPr bwMode="auto">
                <a:xfrm>
                  <a:off x="2228" y="2188"/>
                  <a:ext cx="736" cy="0"/>
                </a:xfrm>
                <a:prstGeom prst="line">
                  <a:avLst/>
                </a:prstGeom>
                <a:noFill/>
                <a:ln w="9525">
                  <a:solidFill>
                    <a:schemeClr val="tx1"/>
                  </a:solidFill>
                  <a:round/>
                  <a:headEnd/>
                  <a:tailEnd/>
                </a:ln>
                <a:effectLst/>
              </p:spPr>
              <p:txBody>
                <a:bodyPr/>
                <a:lstStyle/>
                <a:p>
                  <a:endParaRPr lang="zh-CN" altLang="en-US"/>
                </a:p>
              </p:txBody>
            </p:sp>
            <p:sp>
              <p:nvSpPr>
                <p:cNvPr id="779323" name="Line 59"/>
                <p:cNvSpPr>
                  <a:spLocks noChangeShapeType="1"/>
                </p:cNvSpPr>
                <p:nvPr/>
              </p:nvSpPr>
              <p:spPr bwMode="auto">
                <a:xfrm>
                  <a:off x="2228" y="2415"/>
                  <a:ext cx="736" cy="0"/>
                </a:xfrm>
                <a:prstGeom prst="line">
                  <a:avLst/>
                </a:prstGeom>
                <a:noFill/>
                <a:ln w="9525">
                  <a:solidFill>
                    <a:schemeClr val="tx1"/>
                  </a:solidFill>
                  <a:round/>
                  <a:headEnd/>
                  <a:tailEnd/>
                </a:ln>
                <a:effectLst/>
              </p:spPr>
              <p:txBody>
                <a:bodyPr/>
                <a:lstStyle/>
                <a:p>
                  <a:endParaRPr lang="zh-CN" altLang="en-US"/>
                </a:p>
              </p:txBody>
            </p:sp>
          </p:grpSp>
          <p:sp>
            <p:nvSpPr>
              <p:cNvPr id="779324" name="Text Box 60"/>
              <p:cNvSpPr txBox="1">
                <a:spLocks noChangeArrowheads="1"/>
              </p:cNvSpPr>
              <p:nvPr/>
            </p:nvSpPr>
            <p:spPr bwMode="auto">
              <a:xfrm>
                <a:off x="3051" y="2282"/>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t>0</a:t>
                </a:r>
              </a:p>
            </p:txBody>
          </p:sp>
          <p:sp>
            <p:nvSpPr>
              <p:cNvPr id="779325" name="Text Box 61"/>
              <p:cNvSpPr txBox="1">
                <a:spLocks noChangeArrowheads="1"/>
              </p:cNvSpPr>
              <p:nvPr/>
            </p:nvSpPr>
            <p:spPr bwMode="auto">
              <a:xfrm>
                <a:off x="3052" y="2525"/>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t>1</a:t>
                </a:r>
              </a:p>
            </p:txBody>
          </p:sp>
          <p:sp>
            <p:nvSpPr>
              <p:cNvPr id="779326" name="Text Box 62"/>
              <p:cNvSpPr txBox="1">
                <a:spLocks noChangeArrowheads="1"/>
              </p:cNvSpPr>
              <p:nvPr/>
            </p:nvSpPr>
            <p:spPr bwMode="auto">
              <a:xfrm>
                <a:off x="3052" y="2784"/>
                <a:ext cx="199" cy="231"/>
              </a:xfrm>
              <a:prstGeom prst="rect">
                <a:avLst/>
              </a:prstGeom>
              <a:noFill/>
              <a:ln w="9525" algn="ctr">
                <a:noFill/>
                <a:miter lim="800000"/>
                <a:headEnd/>
                <a:tailEnd/>
              </a:ln>
              <a:effectLst/>
            </p:spPr>
            <p:txBody>
              <a:bodyPr>
                <a:spAutoFit/>
              </a:bodyPr>
              <a:lstStyle/>
              <a:p>
                <a:pPr marL="342900" indent="-342900">
                  <a:spcBef>
                    <a:spcPct val="50000"/>
                  </a:spcBef>
                </a:pPr>
                <a:endParaRPr lang="en-US" altLang="zh-CN"/>
              </a:p>
            </p:txBody>
          </p:sp>
          <p:sp>
            <p:nvSpPr>
              <p:cNvPr id="779327" name="Text Box 63"/>
              <p:cNvSpPr txBox="1">
                <a:spLocks noChangeArrowheads="1"/>
              </p:cNvSpPr>
              <p:nvPr/>
            </p:nvSpPr>
            <p:spPr bwMode="auto">
              <a:xfrm>
                <a:off x="3051" y="3067"/>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t>7</a:t>
                </a:r>
              </a:p>
            </p:txBody>
          </p:sp>
        </p:grpSp>
        <p:sp>
          <p:nvSpPr>
            <p:cNvPr id="779328" name="Rectangle 64"/>
            <p:cNvSpPr>
              <a:spLocks noChangeArrowheads="1"/>
            </p:cNvSpPr>
            <p:nvPr/>
          </p:nvSpPr>
          <p:spPr bwMode="auto">
            <a:xfrm>
              <a:off x="2455" y="2500"/>
              <a:ext cx="652" cy="992"/>
            </a:xfrm>
            <a:prstGeom prst="rect">
              <a:avLst/>
            </a:prstGeom>
            <a:solidFill>
              <a:srgbClr val="008000">
                <a:alpha val="17000"/>
              </a:srgbClr>
            </a:solidFill>
            <a:ln w="9525" algn="ctr">
              <a:noFill/>
              <a:miter lim="800000"/>
              <a:headEnd/>
              <a:tailEnd/>
            </a:ln>
            <a:effectLst/>
          </p:spPr>
          <p:txBody>
            <a:bodyPr wrap="none" anchor="ctr"/>
            <a:lstStyle/>
            <a:p>
              <a:endParaRPr lang="zh-CN" altLang="en-US"/>
            </a:p>
          </p:txBody>
        </p:sp>
      </p:grpSp>
      <p:sp>
        <p:nvSpPr>
          <p:cNvPr id="779329" name="Rectangle 65"/>
          <p:cNvSpPr>
            <a:spLocks noChangeArrowheads="1"/>
          </p:cNvSpPr>
          <p:nvPr/>
        </p:nvSpPr>
        <p:spPr bwMode="auto">
          <a:xfrm>
            <a:off x="6551613" y="819150"/>
            <a:ext cx="1133475" cy="5715000"/>
          </a:xfrm>
          <a:prstGeom prst="rect">
            <a:avLst/>
          </a:prstGeom>
          <a:solidFill>
            <a:schemeClr val="bg1"/>
          </a:solidFill>
          <a:ln w="28575" algn="ctr">
            <a:solidFill>
              <a:schemeClr val="tx1"/>
            </a:solidFill>
            <a:miter lim="800000"/>
            <a:headEnd/>
            <a:tailEnd/>
          </a:ln>
          <a:effectLst/>
        </p:spPr>
        <p:txBody>
          <a:bodyPr wrap="none" anchor="ctr"/>
          <a:lstStyle/>
          <a:p>
            <a:endParaRPr lang="zh-CN" altLang="en-US"/>
          </a:p>
        </p:txBody>
      </p:sp>
      <p:sp>
        <p:nvSpPr>
          <p:cNvPr id="779330" name="Line 66"/>
          <p:cNvSpPr>
            <a:spLocks noChangeShapeType="1"/>
          </p:cNvSpPr>
          <p:nvPr/>
        </p:nvSpPr>
        <p:spPr bwMode="auto">
          <a:xfrm>
            <a:off x="6551613" y="2528888"/>
            <a:ext cx="1131887" cy="0"/>
          </a:xfrm>
          <a:prstGeom prst="line">
            <a:avLst/>
          </a:prstGeom>
          <a:noFill/>
          <a:ln w="9525">
            <a:solidFill>
              <a:schemeClr val="tx1"/>
            </a:solidFill>
            <a:round/>
            <a:headEnd/>
            <a:tailEnd/>
          </a:ln>
          <a:effectLst/>
        </p:spPr>
        <p:txBody>
          <a:bodyPr/>
          <a:lstStyle/>
          <a:p>
            <a:endParaRPr lang="zh-CN" altLang="en-US"/>
          </a:p>
        </p:txBody>
      </p:sp>
      <p:sp>
        <p:nvSpPr>
          <p:cNvPr id="779331" name="Line 67"/>
          <p:cNvSpPr>
            <a:spLocks noChangeShapeType="1"/>
          </p:cNvSpPr>
          <p:nvPr/>
        </p:nvSpPr>
        <p:spPr bwMode="auto">
          <a:xfrm>
            <a:off x="6551613" y="2843213"/>
            <a:ext cx="1131887" cy="0"/>
          </a:xfrm>
          <a:prstGeom prst="line">
            <a:avLst/>
          </a:prstGeom>
          <a:noFill/>
          <a:ln w="9525">
            <a:solidFill>
              <a:schemeClr val="tx1"/>
            </a:solidFill>
            <a:round/>
            <a:headEnd/>
            <a:tailEnd/>
          </a:ln>
          <a:effectLst/>
        </p:spPr>
        <p:txBody>
          <a:bodyPr/>
          <a:lstStyle/>
          <a:p>
            <a:endParaRPr lang="zh-CN" altLang="en-US"/>
          </a:p>
        </p:txBody>
      </p:sp>
      <p:sp>
        <p:nvSpPr>
          <p:cNvPr id="779332" name="Line 68"/>
          <p:cNvSpPr>
            <a:spLocks noChangeShapeType="1"/>
          </p:cNvSpPr>
          <p:nvPr/>
        </p:nvSpPr>
        <p:spPr bwMode="auto">
          <a:xfrm>
            <a:off x="6551613" y="4733925"/>
            <a:ext cx="1131887" cy="0"/>
          </a:xfrm>
          <a:prstGeom prst="line">
            <a:avLst/>
          </a:prstGeom>
          <a:noFill/>
          <a:ln w="9525">
            <a:solidFill>
              <a:schemeClr val="tx1"/>
            </a:solidFill>
            <a:round/>
            <a:headEnd/>
            <a:tailEnd/>
          </a:ln>
          <a:effectLst/>
        </p:spPr>
        <p:txBody>
          <a:bodyPr/>
          <a:lstStyle/>
          <a:p>
            <a:endParaRPr lang="zh-CN" altLang="en-US"/>
          </a:p>
        </p:txBody>
      </p:sp>
      <p:sp>
        <p:nvSpPr>
          <p:cNvPr id="779333" name="Line 69"/>
          <p:cNvSpPr>
            <a:spLocks noChangeShapeType="1"/>
          </p:cNvSpPr>
          <p:nvPr/>
        </p:nvSpPr>
        <p:spPr bwMode="auto">
          <a:xfrm>
            <a:off x="6551613" y="5094288"/>
            <a:ext cx="1131887" cy="0"/>
          </a:xfrm>
          <a:prstGeom prst="line">
            <a:avLst/>
          </a:prstGeom>
          <a:noFill/>
          <a:ln w="9525">
            <a:solidFill>
              <a:schemeClr val="tx1"/>
            </a:solidFill>
            <a:round/>
            <a:headEnd/>
            <a:tailEnd/>
          </a:ln>
          <a:effectLst/>
        </p:spPr>
        <p:txBody>
          <a:bodyPr/>
          <a:lstStyle/>
          <a:p>
            <a:endParaRPr lang="zh-CN" altLang="en-US"/>
          </a:p>
        </p:txBody>
      </p:sp>
      <p:sp>
        <p:nvSpPr>
          <p:cNvPr id="779334" name="Line 70"/>
          <p:cNvSpPr>
            <a:spLocks noChangeShapeType="1"/>
          </p:cNvSpPr>
          <p:nvPr/>
        </p:nvSpPr>
        <p:spPr bwMode="auto">
          <a:xfrm>
            <a:off x="6551613" y="5454650"/>
            <a:ext cx="1131887" cy="0"/>
          </a:xfrm>
          <a:prstGeom prst="line">
            <a:avLst/>
          </a:prstGeom>
          <a:noFill/>
          <a:ln w="9525">
            <a:solidFill>
              <a:schemeClr val="tx1"/>
            </a:solidFill>
            <a:round/>
            <a:headEnd/>
            <a:tailEnd/>
          </a:ln>
          <a:effectLst/>
        </p:spPr>
        <p:txBody>
          <a:bodyPr/>
          <a:lstStyle/>
          <a:p>
            <a:endParaRPr lang="zh-CN" altLang="en-US"/>
          </a:p>
        </p:txBody>
      </p:sp>
      <p:sp>
        <p:nvSpPr>
          <p:cNvPr id="779335" name="Line 71"/>
          <p:cNvSpPr>
            <a:spLocks noChangeShapeType="1"/>
          </p:cNvSpPr>
          <p:nvPr/>
        </p:nvSpPr>
        <p:spPr bwMode="auto">
          <a:xfrm>
            <a:off x="6551613" y="5762625"/>
            <a:ext cx="1131887" cy="0"/>
          </a:xfrm>
          <a:prstGeom prst="line">
            <a:avLst/>
          </a:prstGeom>
          <a:noFill/>
          <a:ln w="9525">
            <a:solidFill>
              <a:schemeClr val="tx1"/>
            </a:solidFill>
            <a:round/>
            <a:headEnd/>
            <a:tailEnd/>
          </a:ln>
          <a:effectLst/>
        </p:spPr>
        <p:txBody>
          <a:bodyPr/>
          <a:lstStyle/>
          <a:p>
            <a:endParaRPr lang="zh-CN" altLang="en-US"/>
          </a:p>
        </p:txBody>
      </p:sp>
      <p:sp>
        <p:nvSpPr>
          <p:cNvPr id="779336" name="Line 72"/>
          <p:cNvSpPr>
            <a:spLocks noChangeShapeType="1"/>
          </p:cNvSpPr>
          <p:nvPr/>
        </p:nvSpPr>
        <p:spPr bwMode="auto">
          <a:xfrm>
            <a:off x="6551613" y="6219825"/>
            <a:ext cx="1131887" cy="0"/>
          </a:xfrm>
          <a:prstGeom prst="line">
            <a:avLst/>
          </a:prstGeom>
          <a:noFill/>
          <a:ln w="9525">
            <a:solidFill>
              <a:schemeClr val="tx1"/>
            </a:solidFill>
            <a:round/>
            <a:headEnd/>
            <a:tailEnd/>
          </a:ln>
          <a:effectLst/>
        </p:spPr>
        <p:txBody>
          <a:bodyPr/>
          <a:lstStyle/>
          <a:p>
            <a:endParaRPr lang="zh-CN" altLang="en-US"/>
          </a:p>
        </p:txBody>
      </p:sp>
      <p:sp>
        <p:nvSpPr>
          <p:cNvPr id="779337" name="Text Box 73"/>
          <p:cNvSpPr txBox="1">
            <a:spLocks noChangeArrowheads="1"/>
          </p:cNvSpPr>
          <p:nvPr/>
        </p:nvSpPr>
        <p:spPr bwMode="auto">
          <a:xfrm>
            <a:off x="7677150" y="1179513"/>
            <a:ext cx="1216025"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bfff0020</a:t>
            </a:r>
          </a:p>
        </p:txBody>
      </p:sp>
      <p:sp>
        <p:nvSpPr>
          <p:cNvPr id="779338" name="Text Box 74"/>
          <p:cNvSpPr txBox="1">
            <a:spLocks noChangeArrowheads="1"/>
          </p:cNvSpPr>
          <p:nvPr/>
        </p:nvSpPr>
        <p:spPr bwMode="auto">
          <a:xfrm>
            <a:off x="7640638" y="4727575"/>
            <a:ext cx="1252537"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80483d6</a:t>
            </a:r>
          </a:p>
        </p:txBody>
      </p:sp>
      <p:sp>
        <p:nvSpPr>
          <p:cNvPr id="779339" name="Text Box 75"/>
          <p:cNvSpPr txBox="1">
            <a:spLocks noChangeArrowheads="1"/>
          </p:cNvSpPr>
          <p:nvPr/>
        </p:nvSpPr>
        <p:spPr bwMode="auto">
          <a:xfrm>
            <a:off x="7632700" y="5087938"/>
            <a:ext cx="1260475"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80483d5</a:t>
            </a:r>
          </a:p>
        </p:txBody>
      </p:sp>
      <p:sp>
        <p:nvSpPr>
          <p:cNvPr id="779340" name="Text Box 76"/>
          <p:cNvSpPr txBox="1">
            <a:spLocks noChangeArrowheads="1"/>
          </p:cNvSpPr>
          <p:nvPr/>
        </p:nvSpPr>
        <p:spPr bwMode="auto">
          <a:xfrm>
            <a:off x="7642225" y="5448300"/>
            <a:ext cx="1295400"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80483d4</a:t>
            </a:r>
          </a:p>
        </p:txBody>
      </p:sp>
      <p:sp>
        <p:nvSpPr>
          <p:cNvPr id="779341" name="Text Box 77"/>
          <p:cNvSpPr txBox="1">
            <a:spLocks noChangeArrowheads="1"/>
          </p:cNvSpPr>
          <p:nvPr/>
        </p:nvSpPr>
        <p:spPr bwMode="auto">
          <a:xfrm>
            <a:off x="7640638" y="6211888"/>
            <a:ext cx="396875"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0</a:t>
            </a:r>
          </a:p>
        </p:txBody>
      </p:sp>
      <p:sp>
        <p:nvSpPr>
          <p:cNvPr id="779342" name="Text Box 78"/>
          <p:cNvSpPr txBox="1">
            <a:spLocks noChangeArrowheads="1"/>
          </p:cNvSpPr>
          <p:nvPr/>
        </p:nvSpPr>
        <p:spPr bwMode="auto">
          <a:xfrm>
            <a:off x="0" y="773113"/>
            <a:ext cx="8893175" cy="396875"/>
          </a:xfrm>
          <a:prstGeom prst="rect">
            <a:avLst/>
          </a:prstGeom>
          <a:noFill/>
          <a:ln w="9525" algn="ctr">
            <a:noFill/>
            <a:miter lim="800000"/>
            <a:headEnd/>
            <a:tailEnd/>
          </a:ln>
          <a:effectLst/>
        </p:spPr>
        <p:txBody>
          <a:bodyPr>
            <a:spAutoFit/>
          </a:bodyPr>
          <a:lstStyle/>
          <a:p>
            <a:pPr marL="342900" indent="-342900">
              <a:spcBef>
                <a:spcPct val="20000"/>
              </a:spcBef>
            </a:pPr>
            <a:r>
              <a:rPr lang="zh-CN" altLang="en-US" sz="2000">
                <a:solidFill>
                  <a:srgbClr val="3333CC"/>
                </a:solidFill>
              </a:rPr>
              <a:t>     </a:t>
            </a:r>
            <a:endParaRPr lang="zh-CN" altLang="en-US" sz="2000">
              <a:solidFill>
                <a:srgbClr val="3333CC"/>
              </a:solidFill>
              <a:latin typeface="Arial" pitchFamily="34" charset="0"/>
            </a:endParaRPr>
          </a:p>
        </p:txBody>
      </p:sp>
      <p:sp>
        <p:nvSpPr>
          <p:cNvPr id="779343" name="Rectangle 79"/>
          <p:cNvSpPr>
            <a:spLocks noChangeArrowheads="1"/>
          </p:cNvSpPr>
          <p:nvPr/>
        </p:nvSpPr>
        <p:spPr bwMode="auto">
          <a:xfrm>
            <a:off x="134938" y="684213"/>
            <a:ext cx="6192837" cy="1054100"/>
          </a:xfrm>
          <a:prstGeom prst="rect">
            <a:avLst/>
          </a:prstGeom>
          <a:noFill/>
          <a:ln w="9525">
            <a:noFill/>
            <a:miter lim="800000"/>
            <a:headEnd/>
            <a:tailEnd/>
          </a:ln>
          <a:effectLst/>
        </p:spPr>
        <p:txBody>
          <a:bodyPr anchor="ctr">
            <a:spAutoFit/>
          </a:bodyPr>
          <a:lstStyle/>
          <a:p>
            <a:pPr indent="288925" eaLnBrk="1" hangingPunct="1">
              <a:lnSpc>
                <a:spcPct val="105000"/>
              </a:lnSpc>
            </a:pPr>
            <a:r>
              <a:rPr lang="en-US" altLang="zh-CN" sz="2000">
                <a:solidFill>
                  <a:srgbClr val="FF3300"/>
                </a:solidFill>
              </a:rPr>
              <a:t>080483d4</a:t>
            </a:r>
            <a:r>
              <a:rPr lang="zh-CN" altLang="en-US" sz="2000"/>
              <a:t> </a:t>
            </a:r>
            <a:r>
              <a:rPr lang="en-US" altLang="zh-CN" sz="2000"/>
              <a:t>&lt;add&gt;: </a:t>
            </a:r>
          </a:p>
          <a:p>
            <a:pPr indent="288925" eaLnBrk="1" hangingPunct="1">
              <a:lnSpc>
                <a:spcPct val="105000"/>
              </a:lnSpc>
            </a:pPr>
            <a:r>
              <a:rPr lang="en-US" altLang="zh-CN" sz="2000"/>
              <a:t>  80483d4:    55	   push   %ebp</a:t>
            </a:r>
          </a:p>
          <a:p>
            <a:pPr indent="288925" eaLnBrk="1" hangingPunct="1">
              <a:lnSpc>
                <a:spcPct val="105000"/>
              </a:lnSpc>
            </a:pPr>
            <a:r>
              <a:rPr lang="en-US" altLang="zh-CN" sz="2000"/>
              <a:t>  80483d5:    89 e5	   mov   %esp, %ebp</a:t>
            </a:r>
          </a:p>
        </p:txBody>
      </p:sp>
      <p:sp>
        <p:nvSpPr>
          <p:cNvPr id="779344" name="Line 80"/>
          <p:cNvSpPr>
            <a:spLocks noChangeShapeType="1"/>
          </p:cNvSpPr>
          <p:nvPr/>
        </p:nvSpPr>
        <p:spPr bwMode="auto">
          <a:xfrm>
            <a:off x="7137400" y="4329113"/>
            <a:ext cx="0" cy="315912"/>
          </a:xfrm>
          <a:prstGeom prst="line">
            <a:avLst/>
          </a:prstGeom>
          <a:noFill/>
          <a:ln w="57150">
            <a:solidFill>
              <a:schemeClr val="tx1"/>
            </a:solidFill>
            <a:prstDash val="sysDot"/>
            <a:round/>
            <a:headEnd/>
            <a:tailEnd/>
          </a:ln>
          <a:effectLst/>
        </p:spPr>
        <p:txBody>
          <a:bodyPr/>
          <a:lstStyle/>
          <a:p>
            <a:endParaRPr lang="zh-CN" altLang="en-US"/>
          </a:p>
        </p:txBody>
      </p:sp>
      <p:sp>
        <p:nvSpPr>
          <p:cNvPr id="779345" name="Line 81"/>
          <p:cNvSpPr>
            <a:spLocks noChangeShapeType="1"/>
          </p:cNvSpPr>
          <p:nvPr/>
        </p:nvSpPr>
        <p:spPr bwMode="auto">
          <a:xfrm>
            <a:off x="7137400" y="5859463"/>
            <a:ext cx="0" cy="315912"/>
          </a:xfrm>
          <a:prstGeom prst="line">
            <a:avLst/>
          </a:prstGeom>
          <a:noFill/>
          <a:ln w="57150">
            <a:solidFill>
              <a:schemeClr val="tx1"/>
            </a:solidFill>
            <a:prstDash val="sysDot"/>
            <a:round/>
            <a:headEnd/>
            <a:tailEnd/>
          </a:ln>
          <a:effectLst/>
        </p:spPr>
        <p:txBody>
          <a:bodyPr/>
          <a:lstStyle/>
          <a:p>
            <a:endParaRPr lang="zh-CN" altLang="en-US"/>
          </a:p>
        </p:txBody>
      </p:sp>
      <p:sp>
        <p:nvSpPr>
          <p:cNvPr id="779346" name="Text Box 82"/>
          <p:cNvSpPr txBox="1">
            <a:spLocks noChangeArrowheads="1"/>
          </p:cNvSpPr>
          <p:nvPr/>
        </p:nvSpPr>
        <p:spPr bwMode="auto">
          <a:xfrm>
            <a:off x="6919913" y="5448300"/>
            <a:ext cx="531812"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chemeClr val="hlink"/>
                </a:solidFill>
              </a:rPr>
              <a:t>55</a:t>
            </a:r>
          </a:p>
        </p:txBody>
      </p:sp>
      <p:sp>
        <p:nvSpPr>
          <p:cNvPr id="779347" name="Text Box 83"/>
          <p:cNvSpPr txBox="1">
            <a:spLocks noChangeArrowheads="1"/>
          </p:cNvSpPr>
          <p:nvPr/>
        </p:nvSpPr>
        <p:spPr bwMode="auto">
          <a:xfrm>
            <a:off x="6911975" y="5087938"/>
            <a:ext cx="531813"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chemeClr val="hlink"/>
                </a:solidFill>
              </a:rPr>
              <a:t>89</a:t>
            </a:r>
          </a:p>
        </p:txBody>
      </p:sp>
      <p:sp>
        <p:nvSpPr>
          <p:cNvPr id="779348" name="Text Box 84"/>
          <p:cNvSpPr txBox="1">
            <a:spLocks noChangeArrowheads="1"/>
          </p:cNvSpPr>
          <p:nvPr/>
        </p:nvSpPr>
        <p:spPr bwMode="auto">
          <a:xfrm>
            <a:off x="6911975" y="4733925"/>
            <a:ext cx="531813"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chemeClr val="hlink"/>
                </a:solidFill>
              </a:rPr>
              <a:t>e5</a:t>
            </a:r>
          </a:p>
        </p:txBody>
      </p:sp>
      <p:sp>
        <p:nvSpPr>
          <p:cNvPr id="779349" name="Line 85"/>
          <p:cNvSpPr>
            <a:spLocks noChangeShapeType="1"/>
          </p:cNvSpPr>
          <p:nvPr/>
        </p:nvSpPr>
        <p:spPr bwMode="auto">
          <a:xfrm>
            <a:off x="4392613" y="4959350"/>
            <a:ext cx="0" cy="315913"/>
          </a:xfrm>
          <a:prstGeom prst="line">
            <a:avLst/>
          </a:prstGeom>
          <a:noFill/>
          <a:ln w="57150">
            <a:solidFill>
              <a:schemeClr val="tx1"/>
            </a:solidFill>
            <a:prstDash val="sysDot"/>
            <a:round/>
            <a:headEnd/>
            <a:tailEnd/>
          </a:ln>
          <a:effectLst/>
        </p:spPr>
        <p:txBody>
          <a:bodyPr/>
          <a:lstStyle/>
          <a:p>
            <a:endParaRPr lang="zh-CN" altLang="en-US"/>
          </a:p>
        </p:txBody>
      </p:sp>
      <p:sp>
        <p:nvSpPr>
          <p:cNvPr id="779350" name="Text Box 86"/>
          <p:cNvSpPr txBox="1">
            <a:spLocks noChangeArrowheads="1"/>
          </p:cNvSpPr>
          <p:nvPr/>
        </p:nvSpPr>
        <p:spPr bwMode="auto">
          <a:xfrm>
            <a:off x="3986213" y="2033588"/>
            <a:ext cx="1125537" cy="387350"/>
          </a:xfrm>
          <a:prstGeom prst="rect">
            <a:avLst/>
          </a:prstGeom>
          <a:solidFill>
            <a:srgbClr val="FF0000">
              <a:alpha val="17999"/>
            </a:srgbClr>
          </a:solidFill>
          <a:ln w="9525" algn="ctr">
            <a:solidFill>
              <a:schemeClr val="tx1"/>
            </a:solidFill>
            <a:miter lim="800000"/>
            <a:headEnd/>
            <a:tailEnd/>
          </a:ln>
          <a:effectLst/>
        </p:spPr>
        <p:txBody>
          <a:bodyPr tIns="36000" bIns="36000">
            <a:spAutoFit/>
          </a:bodyPr>
          <a:lstStyle/>
          <a:p>
            <a:pPr marL="342900" indent="-342900">
              <a:spcBef>
                <a:spcPct val="50000"/>
              </a:spcBef>
            </a:pPr>
            <a:r>
              <a:rPr lang="en-US" altLang="zh-CN" sz="2000">
                <a:solidFill>
                  <a:srgbClr val="008000"/>
                </a:solidFill>
              </a:rPr>
              <a:t>   </a:t>
            </a:r>
          </a:p>
        </p:txBody>
      </p:sp>
      <p:sp>
        <p:nvSpPr>
          <p:cNvPr id="779351" name="Text Box 87"/>
          <p:cNvSpPr txBox="1">
            <a:spLocks noChangeArrowheads="1"/>
          </p:cNvSpPr>
          <p:nvPr/>
        </p:nvSpPr>
        <p:spPr bwMode="auto">
          <a:xfrm>
            <a:off x="3986213" y="2528888"/>
            <a:ext cx="1125537" cy="387350"/>
          </a:xfrm>
          <a:prstGeom prst="rect">
            <a:avLst/>
          </a:prstGeom>
          <a:solidFill>
            <a:srgbClr val="FF0000">
              <a:alpha val="17999"/>
            </a:srgbClr>
          </a:solidFill>
          <a:ln w="9525" algn="ctr">
            <a:solidFill>
              <a:schemeClr val="tx1"/>
            </a:solidFill>
            <a:miter lim="800000"/>
            <a:headEnd/>
            <a:tailEnd/>
          </a:ln>
          <a:effectLst/>
        </p:spPr>
        <p:txBody>
          <a:bodyPr tIns="36000" bIns="36000">
            <a:spAutoFit/>
          </a:bodyPr>
          <a:lstStyle/>
          <a:p>
            <a:pPr marL="342900" indent="-342900">
              <a:spcBef>
                <a:spcPct val="50000"/>
              </a:spcBef>
            </a:pPr>
            <a:endParaRPr lang="en-US" altLang="zh-CN" sz="2000">
              <a:solidFill>
                <a:srgbClr val="008000"/>
              </a:solidFill>
            </a:endParaRPr>
          </a:p>
        </p:txBody>
      </p:sp>
      <p:sp>
        <p:nvSpPr>
          <p:cNvPr id="779352" name="Rectangle 88"/>
          <p:cNvSpPr>
            <a:spLocks noChangeArrowheads="1"/>
          </p:cNvSpPr>
          <p:nvPr/>
        </p:nvSpPr>
        <p:spPr bwMode="auto">
          <a:xfrm>
            <a:off x="3230563" y="2046288"/>
            <a:ext cx="668337" cy="396875"/>
          </a:xfrm>
          <a:prstGeom prst="rect">
            <a:avLst/>
          </a:prstGeom>
          <a:noFill/>
          <a:ln w="9525" algn="ctr">
            <a:noFill/>
            <a:miter lim="800000"/>
            <a:headEnd/>
            <a:tailEnd/>
          </a:ln>
          <a:effectLst/>
        </p:spPr>
        <p:txBody>
          <a:bodyPr wrap="none">
            <a:spAutoFit/>
          </a:bodyPr>
          <a:lstStyle/>
          <a:p>
            <a:pPr marL="342900" indent="-342900"/>
            <a:r>
              <a:rPr lang="en-US" altLang="zh-CN" sz="2000">
                <a:solidFill>
                  <a:srgbClr val="008000"/>
                </a:solidFill>
              </a:rPr>
              <a:t>EBP</a:t>
            </a:r>
            <a:endParaRPr lang="zh-CN" altLang="en-US" sz="2000">
              <a:solidFill>
                <a:srgbClr val="008000"/>
              </a:solidFill>
            </a:endParaRPr>
          </a:p>
        </p:txBody>
      </p:sp>
      <p:sp>
        <p:nvSpPr>
          <p:cNvPr id="779353" name="Rectangle 89"/>
          <p:cNvSpPr>
            <a:spLocks noChangeArrowheads="1"/>
          </p:cNvSpPr>
          <p:nvPr/>
        </p:nvSpPr>
        <p:spPr bwMode="auto">
          <a:xfrm>
            <a:off x="3222625" y="2541588"/>
            <a:ext cx="647700" cy="396875"/>
          </a:xfrm>
          <a:prstGeom prst="rect">
            <a:avLst/>
          </a:prstGeom>
          <a:noFill/>
          <a:ln w="9525" algn="ctr">
            <a:noFill/>
            <a:miter lim="800000"/>
            <a:headEnd/>
            <a:tailEnd/>
          </a:ln>
          <a:effectLst/>
        </p:spPr>
        <p:txBody>
          <a:bodyPr wrap="none">
            <a:spAutoFit/>
          </a:bodyPr>
          <a:lstStyle/>
          <a:p>
            <a:pPr marL="342900" indent="-342900"/>
            <a:r>
              <a:rPr lang="en-US" altLang="zh-CN" sz="2000">
                <a:solidFill>
                  <a:srgbClr val="008000"/>
                </a:solidFill>
              </a:rPr>
              <a:t>ESP</a:t>
            </a:r>
            <a:endParaRPr lang="zh-CN" altLang="en-US" sz="2000">
              <a:solidFill>
                <a:srgbClr val="008000"/>
              </a:solidFill>
            </a:endParaRPr>
          </a:p>
        </p:txBody>
      </p:sp>
      <p:sp>
        <p:nvSpPr>
          <p:cNvPr id="779354" name="Rectangle 90"/>
          <p:cNvSpPr>
            <a:spLocks noChangeArrowheads="1"/>
          </p:cNvSpPr>
          <p:nvPr/>
        </p:nvSpPr>
        <p:spPr bwMode="auto">
          <a:xfrm>
            <a:off x="2636838" y="2811463"/>
            <a:ext cx="581025" cy="396875"/>
          </a:xfrm>
          <a:prstGeom prst="rect">
            <a:avLst/>
          </a:prstGeom>
          <a:noFill/>
          <a:ln w="9525" algn="ctr">
            <a:noFill/>
            <a:miter lim="800000"/>
            <a:headEnd/>
            <a:tailEnd/>
          </a:ln>
          <a:effectLst/>
        </p:spPr>
        <p:txBody>
          <a:bodyPr wrap="none">
            <a:spAutoFit/>
          </a:bodyPr>
          <a:lstStyle/>
          <a:p>
            <a:pPr marL="342900" indent="-342900"/>
            <a:r>
              <a:rPr lang="en-US" altLang="zh-CN" sz="2000">
                <a:solidFill>
                  <a:srgbClr val="008000"/>
                </a:solidFill>
              </a:rPr>
              <a:t>EIP</a:t>
            </a:r>
            <a:endParaRPr lang="zh-CN" altLang="en-US" sz="2000">
              <a:solidFill>
                <a:srgbClr val="008000"/>
              </a:solidFill>
            </a:endParaRPr>
          </a:p>
        </p:txBody>
      </p:sp>
      <p:sp>
        <p:nvSpPr>
          <p:cNvPr id="779355" name="Text Box 91"/>
          <p:cNvSpPr txBox="1">
            <a:spLocks noChangeArrowheads="1"/>
          </p:cNvSpPr>
          <p:nvPr/>
        </p:nvSpPr>
        <p:spPr bwMode="auto">
          <a:xfrm>
            <a:off x="3941763" y="2079625"/>
            <a:ext cx="1252537"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bfff0020</a:t>
            </a:r>
          </a:p>
        </p:txBody>
      </p:sp>
      <p:sp>
        <p:nvSpPr>
          <p:cNvPr id="779356" name="Line 92"/>
          <p:cNvSpPr>
            <a:spLocks noChangeShapeType="1"/>
          </p:cNvSpPr>
          <p:nvPr/>
        </p:nvSpPr>
        <p:spPr bwMode="auto">
          <a:xfrm>
            <a:off x="6551613" y="1223963"/>
            <a:ext cx="1131887" cy="0"/>
          </a:xfrm>
          <a:prstGeom prst="line">
            <a:avLst/>
          </a:prstGeom>
          <a:noFill/>
          <a:ln w="9525">
            <a:solidFill>
              <a:schemeClr val="tx1"/>
            </a:solidFill>
            <a:round/>
            <a:headEnd/>
            <a:tailEnd/>
          </a:ln>
          <a:effectLst/>
        </p:spPr>
        <p:txBody>
          <a:bodyPr/>
          <a:lstStyle/>
          <a:p>
            <a:endParaRPr lang="zh-CN" altLang="en-US"/>
          </a:p>
        </p:txBody>
      </p:sp>
      <p:sp>
        <p:nvSpPr>
          <p:cNvPr id="779357" name="Line 93"/>
          <p:cNvSpPr>
            <a:spLocks noChangeShapeType="1"/>
          </p:cNvSpPr>
          <p:nvPr/>
        </p:nvSpPr>
        <p:spPr bwMode="auto">
          <a:xfrm>
            <a:off x="6551613" y="1493838"/>
            <a:ext cx="1131887" cy="0"/>
          </a:xfrm>
          <a:prstGeom prst="line">
            <a:avLst/>
          </a:prstGeom>
          <a:noFill/>
          <a:ln w="9525">
            <a:solidFill>
              <a:schemeClr val="tx1"/>
            </a:solidFill>
            <a:round/>
            <a:headEnd/>
            <a:tailEnd/>
          </a:ln>
          <a:effectLst/>
        </p:spPr>
        <p:txBody>
          <a:bodyPr/>
          <a:lstStyle/>
          <a:p>
            <a:endParaRPr lang="zh-CN" altLang="en-US"/>
          </a:p>
        </p:txBody>
      </p:sp>
      <p:sp>
        <p:nvSpPr>
          <p:cNvPr id="779358" name="Line 94"/>
          <p:cNvSpPr>
            <a:spLocks noChangeShapeType="1"/>
          </p:cNvSpPr>
          <p:nvPr/>
        </p:nvSpPr>
        <p:spPr bwMode="auto">
          <a:xfrm>
            <a:off x="7137400" y="863600"/>
            <a:ext cx="0" cy="315913"/>
          </a:xfrm>
          <a:prstGeom prst="line">
            <a:avLst/>
          </a:prstGeom>
          <a:noFill/>
          <a:ln w="57150">
            <a:solidFill>
              <a:schemeClr val="tx1"/>
            </a:solidFill>
            <a:prstDash val="sysDot"/>
            <a:round/>
            <a:headEnd/>
            <a:tailEnd/>
          </a:ln>
          <a:effectLst/>
        </p:spPr>
        <p:txBody>
          <a:bodyPr/>
          <a:lstStyle/>
          <a:p>
            <a:endParaRPr lang="zh-CN" altLang="en-US"/>
          </a:p>
        </p:txBody>
      </p:sp>
      <p:sp>
        <p:nvSpPr>
          <p:cNvPr id="779359" name="Text Box 95"/>
          <p:cNvSpPr txBox="1">
            <a:spLocks noChangeArrowheads="1"/>
          </p:cNvSpPr>
          <p:nvPr/>
        </p:nvSpPr>
        <p:spPr bwMode="auto">
          <a:xfrm>
            <a:off x="7677150" y="1898650"/>
            <a:ext cx="1216025"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bfff0000</a:t>
            </a:r>
          </a:p>
        </p:txBody>
      </p:sp>
      <p:sp>
        <p:nvSpPr>
          <p:cNvPr id="779360" name="Line 96"/>
          <p:cNvSpPr>
            <a:spLocks noChangeShapeType="1"/>
          </p:cNvSpPr>
          <p:nvPr/>
        </p:nvSpPr>
        <p:spPr bwMode="auto">
          <a:xfrm>
            <a:off x="6551613" y="1943100"/>
            <a:ext cx="1131887" cy="0"/>
          </a:xfrm>
          <a:prstGeom prst="line">
            <a:avLst/>
          </a:prstGeom>
          <a:noFill/>
          <a:ln w="9525">
            <a:solidFill>
              <a:schemeClr val="tx1"/>
            </a:solidFill>
            <a:round/>
            <a:headEnd/>
            <a:tailEnd/>
          </a:ln>
          <a:effectLst/>
        </p:spPr>
        <p:txBody>
          <a:bodyPr/>
          <a:lstStyle/>
          <a:p>
            <a:endParaRPr lang="zh-CN" altLang="en-US"/>
          </a:p>
        </p:txBody>
      </p:sp>
      <p:sp>
        <p:nvSpPr>
          <p:cNvPr id="779361" name="Line 97"/>
          <p:cNvSpPr>
            <a:spLocks noChangeShapeType="1"/>
          </p:cNvSpPr>
          <p:nvPr/>
        </p:nvSpPr>
        <p:spPr bwMode="auto">
          <a:xfrm>
            <a:off x="6551613" y="2212975"/>
            <a:ext cx="1131887" cy="0"/>
          </a:xfrm>
          <a:prstGeom prst="line">
            <a:avLst/>
          </a:prstGeom>
          <a:noFill/>
          <a:ln w="9525">
            <a:solidFill>
              <a:schemeClr val="tx1"/>
            </a:solidFill>
            <a:round/>
            <a:headEnd/>
            <a:tailEnd/>
          </a:ln>
          <a:effectLst/>
        </p:spPr>
        <p:txBody>
          <a:bodyPr/>
          <a:lstStyle/>
          <a:p>
            <a:endParaRPr lang="zh-CN" altLang="en-US"/>
          </a:p>
        </p:txBody>
      </p:sp>
      <p:sp>
        <p:nvSpPr>
          <p:cNvPr id="779362" name="Line 98"/>
          <p:cNvSpPr>
            <a:spLocks noChangeShapeType="1"/>
          </p:cNvSpPr>
          <p:nvPr/>
        </p:nvSpPr>
        <p:spPr bwMode="auto">
          <a:xfrm>
            <a:off x="7137400" y="1582738"/>
            <a:ext cx="0" cy="315912"/>
          </a:xfrm>
          <a:prstGeom prst="line">
            <a:avLst/>
          </a:prstGeom>
          <a:noFill/>
          <a:ln w="57150">
            <a:solidFill>
              <a:schemeClr val="tx1"/>
            </a:solidFill>
            <a:prstDash val="sysDot"/>
            <a:round/>
            <a:headEnd/>
            <a:tailEnd/>
          </a:ln>
          <a:effectLst/>
        </p:spPr>
        <p:txBody>
          <a:bodyPr/>
          <a:lstStyle/>
          <a:p>
            <a:endParaRPr lang="zh-CN" altLang="en-US"/>
          </a:p>
        </p:txBody>
      </p:sp>
      <p:sp>
        <p:nvSpPr>
          <p:cNvPr id="779363" name="Line 99"/>
          <p:cNvSpPr>
            <a:spLocks noChangeShapeType="1"/>
          </p:cNvSpPr>
          <p:nvPr/>
        </p:nvSpPr>
        <p:spPr bwMode="auto">
          <a:xfrm>
            <a:off x="6551613" y="3159125"/>
            <a:ext cx="1131887" cy="0"/>
          </a:xfrm>
          <a:prstGeom prst="line">
            <a:avLst/>
          </a:prstGeom>
          <a:noFill/>
          <a:ln w="9525">
            <a:solidFill>
              <a:schemeClr val="tx1"/>
            </a:solidFill>
            <a:round/>
            <a:headEnd/>
            <a:tailEnd/>
          </a:ln>
          <a:effectLst/>
        </p:spPr>
        <p:txBody>
          <a:bodyPr/>
          <a:lstStyle/>
          <a:p>
            <a:endParaRPr lang="zh-CN" altLang="en-US"/>
          </a:p>
        </p:txBody>
      </p:sp>
      <p:sp>
        <p:nvSpPr>
          <p:cNvPr id="779364" name="Line 100"/>
          <p:cNvSpPr>
            <a:spLocks noChangeShapeType="1"/>
          </p:cNvSpPr>
          <p:nvPr/>
        </p:nvSpPr>
        <p:spPr bwMode="auto">
          <a:xfrm>
            <a:off x="6551613" y="3473450"/>
            <a:ext cx="1131887" cy="0"/>
          </a:xfrm>
          <a:prstGeom prst="line">
            <a:avLst/>
          </a:prstGeom>
          <a:noFill/>
          <a:ln w="9525">
            <a:solidFill>
              <a:schemeClr val="tx1"/>
            </a:solidFill>
            <a:round/>
            <a:headEnd/>
            <a:tailEnd/>
          </a:ln>
          <a:effectLst/>
        </p:spPr>
        <p:txBody>
          <a:bodyPr/>
          <a:lstStyle/>
          <a:p>
            <a:endParaRPr lang="zh-CN" altLang="en-US"/>
          </a:p>
        </p:txBody>
      </p:sp>
      <p:sp>
        <p:nvSpPr>
          <p:cNvPr id="779365" name="Text Box 101"/>
          <p:cNvSpPr txBox="1">
            <a:spLocks noChangeArrowheads="1"/>
          </p:cNvSpPr>
          <p:nvPr/>
        </p:nvSpPr>
        <p:spPr bwMode="auto">
          <a:xfrm>
            <a:off x="2546350" y="3197225"/>
            <a:ext cx="1295400"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80483d4</a:t>
            </a:r>
          </a:p>
        </p:txBody>
      </p:sp>
      <p:sp>
        <p:nvSpPr>
          <p:cNvPr id="779368" name="Text Box 104"/>
          <p:cNvSpPr txBox="1">
            <a:spLocks noChangeArrowheads="1"/>
          </p:cNvSpPr>
          <p:nvPr/>
        </p:nvSpPr>
        <p:spPr bwMode="auto">
          <a:xfrm>
            <a:off x="5921375" y="4959350"/>
            <a:ext cx="630238" cy="366713"/>
          </a:xfrm>
          <a:prstGeom prst="rect">
            <a:avLst/>
          </a:prstGeom>
          <a:solidFill>
            <a:schemeClr val="accent2">
              <a:alpha val="42000"/>
            </a:schemeClr>
          </a:solidFill>
          <a:ln w="9525" algn="ctr">
            <a:noFill/>
            <a:miter lim="800000"/>
            <a:headEnd/>
            <a:tailEnd/>
          </a:ln>
          <a:effectLst/>
        </p:spPr>
        <p:txBody>
          <a:bodyPr>
            <a:spAutoFit/>
          </a:bodyPr>
          <a:lstStyle/>
          <a:p>
            <a:pPr marL="342900" indent="-342900">
              <a:spcBef>
                <a:spcPct val="50000"/>
              </a:spcBef>
            </a:pPr>
            <a:r>
              <a:rPr lang="en-US" altLang="zh-CN">
                <a:solidFill>
                  <a:srgbClr val="FF3300"/>
                </a:solidFill>
              </a:rPr>
              <a:t>Wr</a:t>
            </a:r>
          </a:p>
        </p:txBody>
      </p:sp>
      <p:sp>
        <p:nvSpPr>
          <p:cNvPr id="779370" name="Rectangle 106"/>
          <p:cNvSpPr>
            <a:spLocks noChangeArrowheads="1"/>
          </p:cNvSpPr>
          <p:nvPr/>
        </p:nvSpPr>
        <p:spPr bwMode="auto">
          <a:xfrm>
            <a:off x="385763" y="3698875"/>
            <a:ext cx="466725" cy="366713"/>
          </a:xfrm>
          <a:prstGeom prst="rect">
            <a:avLst/>
          </a:prstGeom>
          <a:noFill/>
          <a:ln w="9525" algn="ctr">
            <a:noFill/>
            <a:miter lim="800000"/>
            <a:headEnd/>
            <a:tailEnd/>
          </a:ln>
          <a:effectLst/>
        </p:spPr>
        <p:txBody>
          <a:bodyPr wrap="none">
            <a:spAutoFit/>
          </a:bodyPr>
          <a:lstStyle/>
          <a:p>
            <a:pPr marL="342900" indent="-342900"/>
            <a:r>
              <a:rPr lang="en-US" altLang="zh-CN">
                <a:solidFill>
                  <a:schemeClr val="hlink"/>
                </a:solidFill>
              </a:rPr>
              <a:t>55</a:t>
            </a:r>
            <a:endParaRPr lang="zh-CN" altLang="en-US">
              <a:solidFill>
                <a:schemeClr val="hlink"/>
              </a:solidFill>
            </a:endParaRPr>
          </a:p>
        </p:txBody>
      </p:sp>
      <p:sp>
        <p:nvSpPr>
          <p:cNvPr id="779371" name="Rectangle 107"/>
          <p:cNvSpPr>
            <a:spLocks noChangeArrowheads="1"/>
          </p:cNvSpPr>
          <p:nvPr/>
        </p:nvSpPr>
        <p:spPr bwMode="auto">
          <a:xfrm>
            <a:off x="4527550" y="5815013"/>
            <a:ext cx="760413" cy="366712"/>
          </a:xfrm>
          <a:prstGeom prst="rect">
            <a:avLst/>
          </a:prstGeom>
          <a:noFill/>
          <a:ln w="9525" algn="ctr">
            <a:noFill/>
            <a:miter lim="800000"/>
            <a:headEnd/>
            <a:tailEnd/>
          </a:ln>
          <a:effectLst/>
        </p:spPr>
        <p:txBody>
          <a:bodyPr wrap="none">
            <a:spAutoFit/>
          </a:bodyPr>
          <a:lstStyle/>
          <a:p>
            <a:pPr marL="342900" indent="-342900"/>
            <a:r>
              <a:rPr lang="en-US" altLang="zh-CN">
                <a:solidFill>
                  <a:schemeClr val="accent2"/>
                </a:solidFill>
              </a:rPr>
              <a:t>MDR</a:t>
            </a:r>
            <a:endParaRPr lang="zh-CN" altLang="en-US">
              <a:solidFill>
                <a:schemeClr val="accent2"/>
              </a:solidFill>
            </a:endParaRPr>
          </a:p>
        </p:txBody>
      </p:sp>
      <p:sp>
        <p:nvSpPr>
          <p:cNvPr id="779373" name="Text Box 109"/>
          <p:cNvSpPr txBox="1">
            <a:spLocks noChangeArrowheads="1"/>
          </p:cNvSpPr>
          <p:nvPr/>
        </p:nvSpPr>
        <p:spPr bwMode="auto">
          <a:xfrm>
            <a:off x="341313" y="1898650"/>
            <a:ext cx="1350962" cy="396875"/>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solidFill>
                  <a:srgbClr val="CC3300"/>
                </a:solidFill>
              </a:rPr>
              <a:t>S1:</a:t>
            </a:r>
            <a:r>
              <a:rPr lang="zh-CN" altLang="en-US" sz="2000">
                <a:solidFill>
                  <a:srgbClr val="CC3300"/>
                </a:solidFill>
              </a:rPr>
              <a:t>取指令</a:t>
            </a:r>
          </a:p>
        </p:txBody>
      </p:sp>
      <p:sp>
        <p:nvSpPr>
          <p:cNvPr id="779374" name="Rectangle 110"/>
          <p:cNvSpPr>
            <a:spLocks noChangeArrowheads="1"/>
          </p:cNvSpPr>
          <p:nvPr/>
        </p:nvSpPr>
        <p:spPr bwMode="auto">
          <a:xfrm>
            <a:off x="1016000" y="5903913"/>
            <a:ext cx="420688" cy="366712"/>
          </a:xfrm>
          <a:prstGeom prst="rect">
            <a:avLst/>
          </a:prstGeom>
          <a:noFill/>
          <a:ln w="9525" algn="ctr">
            <a:noFill/>
            <a:miter lim="800000"/>
            <a:headEnd/>
            <a:tailEnd/>
          </a:ln>
          <a:effectLst/>
        </p:spPr>
        <p:txBody>
          <a:bodyPr wrap="none">
            <a:spAutoFit/>
          </a:bodyPr>
          <a:lstStyle/>
          <a:p>
            <a:pPr marL="342900" indent="-342900"/>
            <a:r>
              <a:rPr lang="en-US" altLang="zh-CN">
                <a:solidFill>
                  <a:schemeClr val="hlink"/>
                </a:solidFill>
              </a:rPr>
              <a:t>IR</a:t>
            </a:r>
            <a:endParaRPr lang="zh-CN" altLang="en-US">
              <a:solidFill>
                <a:schemeClr val="hlink"/>
              </a:solidFill>
            </a:endParaRPr>
          </a:p>
        </p:txBody>
      </p:sp>
      <p:sp>
        <p:nvSpPr>
          <p:cNvPr id="779376" name="Text Box 112"/>
          <p:cNvSpPr txBox="1">
            <a:spLocks noChangeArrowheads="1"/>
          </p:cNvSpPr>
          <p:nvPr/>
        </p:nvSpPr>
        <p:spPr bwMode="auto">
          <a:xfrm>
            <a:off x="971550" y="3743325"/>
            <a:ext cx="630238" cy="366713"/>
          </a:xfrm>
          <a:prstGeom prst="rect">
            <a:avLst/>
          </a:prstGeom>
          <a:solidFill>
            <a:schemeClr val="accent2">
              <a:alpha val="32001"/>
            </a:schemeClr>
          </a:solidFill>
          <a:ln w="9525" algn="ctr">
            <a:noFill/>
            <a:miter lim="800000"/>
            <a:headEnd/>
            <a:tailEnd/>
          </a:ln>
          <a:effectLst/>
        </p:spPr>
        <p:txBody>
          <a:bodyPr>
            <a:spAutoFit/>
          </a:bodyPr>
          <a:lstStyle/>
          <a:p>
            <a:pPr marL="342900" indent="-342900">
              <a:spcBef>
                <a:spcPct val="50000"/>
              </a:spcBef>
            </a:pPr>
            <a:r>
              <a:rPr lang="en-US" altLang="zh-CN">
                <a:solidFill>
                  <a:srgbClr val="FF3300"/>
                </a:solidFill>
              </a:rPr>
              <a:t>Wr</a:t>
            </a:r>
          </a:p>
        </p:txBody>
      </p:sp>
      <p:sp>
        <p:nvSpPr>
          <p:cNvPr id="779377" name="Text Box 113"/>
          <p:cNvSpPr txBox="1">
            <a:spLocks noChangeArrowheads="1"/>
          </p:cNvSpPr>
          <p:nvPr/>
        </p:nvSpPr>
        <p:spPr bwMode="auto">
          <a:xfrm>
            <a:off x="1692275" y="1898650"/>
            <a:ext cx="1755775" cy="396875"/>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solidFill>
                  <a:srgbClr val="CC3300"/>
                </a:solidFill>
              </a:rPr>
              <a:t>S2:</a:t>
            </a:r>
            <a:r>
              <a:rPr lang="zh-CN" altLang="en-US" sz="2000">
                <a:solidFill>
                  <a:srgbClr val="CC3300"/>
                </a:solidFill>
              </a:rPr>
              <a:t>指令译码</a:t>
            </a:r>
          </a:p>
        </p:txBody>
      </p:sp>
      <p:sp>
        <p:nvSpPr>
          <p:cNvPr id="779378" name="Text Box 114"/>
          <p:cNvSpPr txBox="1">
            <a:spLocks noChangeArrowheads="1"/>
          </p:cNvSpPr>
          <p:nvPr/>
        </p:nvSpPr>
        <p:spPr bwMode="auto">
          <a:xfrm>
            <a:off x="341313" y="2303463"/>
            <a:ext cx="1755775" cy="396875"/>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solidFill>
                  <a:srgbClr val="CC3300"/>
                </a:solidFill>
              </a:rPr>
              <a:t>S3:</a:t>
            </a:r>
            <a:r>
              <a:rPr lang="zh-CN" altLang="en-US" sz="2000">
                <a:solidFill>
                  <a:srgbClr val="CC3300"/>
                </a:solidFill>
              </a:rPr>
              <a:t>指令执行</a:t>
            </a:r>
          </a:p>
        </p:txBody>
      </p:sp>
      <p:sp>
        <p:nvSpPr>
          <p:cNvPr id="779379" name="Text Box 115"/>
          <p:cNvSpPr txBox="1">
            <a:spLocks noChangeArrowheads="1"/>
          </p:cNvSpPr>
          <p:nvPr/>
        </p:nvSpPr>
        <p:spPr bwMode="auto">
          <a:xfrm>
            <a:off x="3941763" y="2528888"/>
            <a:ext cx="1252537"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beeefffc</a:t>
            </a:r>
          </a:p>
        </p:txBody>
      </p:sp>
      <p:sp>
        <p:nvSpPr>
          <p:cNvPr id="779380" name="Rectangle 116"/>
          <p:cNvSpPr>
            <a:spLocks noChangeArrowheads="1"/>
          </p:cNvSpPr>
          <p:nvPr/>
        </p:nvSpPr>
        <p:spPr bwMode="auto">
          <a:xfrm>
            <a:off x="4527550" y="3519488"/>
            <a:ext cx="750888" cy="366712"/>
          </a:xfrm>
          <a:prstGeom prst="rect">
            <a:avLst/>
          </a:prstGeom>
          <a:noFill/>
          <a:ln w="9525" algn="ctr">
            <a:noFill/>
            <a:miter lim="800000"/>
            <a:headEnd/>
            <a:tailEnd/>
          </a:ln>
          <a:effectLst/>
        </p:spPr>
        <p:txBody>
          <a:bodyPr wrap="none">
            <a:spAutoFit/>
          </a:bodyPr>
          <a:lstStyle/>
          <a:p>
            <a:pPr marL="342900" indent="-342900"/>
            <a:r>
              <a:rPr lang="en-US" altLang="zh-CN">
                <a:solidFill>
                  <a:schemeClr val="accent2"/>
                </a:solidFill>
              </a:rPr>
              <a:t>MAR</a:t>
            </a:r>
            <a:endParaRPr lang="zh-CN" altLang="en-US">
              <a:solidFill>
                <a:schemeClr val="accent2"/>
              </a:solidFill>
            </a:endParaRPr>
          </a:p>
        </p:txBody>
      </p:sp>
      <p:sp>
        <p:nvSpPr>
          <p:cNvPr id="779381" name="Text Box 117"/>
          <p:cNvSpPr txBox="1">
            <a:spLocks noChangeArrowheads="1"/>
          </p:cNvSpPr>
          <p:nvPr/>
        </p:nvSpPr>
        <p:spPr bwMode="auto">
          <a:xfrm>
            <a:off x="3986213" y="3152775"/>
            <a:ext cx="1252537"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beeefffc</a:t>
            </a:r>
          </a:p>
        </p:txBody>
      </p:sp>
      <p:sp>
        <p:nvSpPr>
          <p:cNvPr id="779382" name="Text Box 118"/>
          <p:cNvSpPr txBox="1">
            <a:spLocks noChangeArrowheads="1"/>
          </p:cNvSpPr>
          <p:nvPr/>
        </p:nvSpPr>
        <p:spPr bwMode="auto">
          <a:xfrm>
            <a:off x="5254625" y="2619375"/>
            <a:ext cx="1252538"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beeefffc</a:t>
            </a:r>
          </a:p>
        </p:txBody>
      </p:sp>
      <p:sp>
        <p:nvSpPr>
          <p:cNvPr id="779383" name="Text Box 119"/>
          <p:cNvSpPr txBox="1">
            <a:spLocks noChangeArrowheads="1"/>
          </p:cNvSpPr>
          <p:nvPr/>
        </p:nvSpPr>
        <p:spPr bwMode="auto">
          <a:xfrm>
            <a:off x="3986213" y="6211888"/>
            <a:ext cx="1252537"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bfff0020</a:t>
            </a:r>
          </a:p>
        </p:txBody>
      </p:sp>
      <p:sp>
        <p:nvSpPr>
          <p:cNvPr id="779384" name="Text Box 120"/>
          <p:cNvSpPr txBox="1">
            <a:spLocks noChangeArrowheads="1"/>
          </p:cNvSpPr>
          <p:nvPr/>
        </p:nvSpPr>
        <p:spPr bwMode="auto">
          <a:xfrm>
            <a:off x="5292725" y="6483350"/>
            <a:ext cx="1252538"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bfff0020</a:t>
            </a:r>
          </a:p>
        </p:txBody>
      </p:sp>
      <p:sp>
        <p:nvSpPr>
          <p:cNvPr id="779385" name="Text Box 121"/>
          <p:cNvSpPr txBox="1">
            <a:spLocks noChangeArrowheads="1"/>
          </p:cNvSpPr>
          <p:nvPr/>
        </p:nvSpPr>
        <p:spPr bwMode="auto">
          <a:xfrm>
            <a:off x="7677150" y="3114675"/>
            <a:ext cx="1252538"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beeefffc</a:t>
            </a:r>
          </a:p>
        </p:txBody>
      </p:sp>
      <p:sp>
        <p:nvSpPr>
          <p:cNvPr id="779386" name="Text Box 122"/>
          <p:cNvSpPr txBox="1">
            <a:spLocks noChangeArrowheads="1"/>
          </p:cNvSpPr>
          <p:nvPr/>
        </p:nvSpPr>
        <p:spPr bwMode="auto">
          <a:xfrm>
            <a:off x="1150938" y="188913"/>
            <a:ext cx="7154862" cy="457200"/>
          </a:xfrm>
          <a:prstGeom prst="rect">
            <a:avLst/>
          </a:prstGeom>
          <a:solidFill>
            <a:schemeClr val="bg1"/>
          </a:solidFill>
          <a:ln w="9525" algn="ctr">
            <a:noFill/>
            <a:miter lim="800000"/>
            <a:headEnd/>
            <a:tailEnd/>
          </a:ln>
          <a:effectLst/>
        </p:spPr>
        <p:txBody>
          <a:bodyPr>
            <a:spAutoFit/>
          </a:bodyPr>
          <a:lstStyle/>
          <a:p>
            <a:pPr marL="342900" indent="-342900">
              <a:spcBef>
                <a:spcPct val="50000"/>
              </a:spcBef>
            </a:pPr>
            <a:r>
              <a:rPr lang="zh-CN" altLang="en-US" sz="2400">
                <a:solidFill>
                  <a:srgbClr val="FF3300"/>
                </a:solidFill>
              </a:rPr>
              <a:t>功能：</a:t>
            </a:r>
            <a:r>
              <a:rPr lang="en-US" altLang="zh-CN" sz="2400">
                <a:solidFill>
                  <a:srgbClr val="FF3300"/>
                </a:solidFill>
              </a:rPr>
              <a:t>R[esp]</a:t>
            </a:r>
            <a:r>
              <a:rPr lang="en-US" altLang="zh-CN" sz="2400">
                <a:solidFill>
                  <a:srgbClr val="FF3300"/>
                </a:solidFill>
                <a:latin typeface="Times New Roman" pitchFamily="18" charset="0"/>
                <a:cs typeface="Times New Roman" pitchFamily="18" charset="0"/>
              </a:rPr>
              <a:t>← </a:t>
            </a:r>
            <a:r>
              <a:rPr lang="en-US" altLang="zh-CN" sz="2400">
                <a:solidFill>
                  <a:srgbClr val="FF3300"/>
                </a:solidFill>
              </a:rPr>
              <a:t>R[esp]-4</a:t>
            </a:r>
            <a:r>
              <a:rPr lang="zh-CN" altLang="en-US" sz="2400">
                <a:solidFill>
                  <a:srgbClr val="FF3300"/>
                </a:solidFill>
              </a:rPr>
              <a:t>，</a:t>
            </a:r>
            <a:r>
              <a:rPr lang="en-US" altLang="zh-CN" sz="2400">
                <a:solidFill>
                  <a:srgbClr val="FF3300"/>
                </a:solidFill>
              </a:rPr>
              <a:t>M[R[esp]] ←R[ebp]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9382"/>
                                        </p:tgtEl>
                                        <p:attrNameLst>
                                          <p:attrName>style.visibility</p:attrName>
                                        </p:attrNameLst>
                                      </p:cBhvr>
                                      <p:to>
                                        <p:strVal val="visible"/>
                                      </p:to>
                                    </p:set>
                                    <p:animEffect transition="in" filter="blinds(horizontal)">
                                      <p:cBhvr>
                                        <p:cTn id="7" dur="500"/>
                                        <p:tgtEl>
                                          <p:spTgt spid="7793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9376"/>
                                        </p:tgtEl>
                                        <p:attrNameLst>
                                          <p:attrName>style.visibility</p:attrName>
                                        </p:attrNameLst>
                                      </p:cBhvr>
                                      <p:to>
                                        <p:strVal val="visible"/>
                                      </p:to>
                                    </p:set>
                                    <p:animEffect transition="in" filter="blinds(horizontal)">
                                      <p:cBhvr>
                                        <p:cTn id="12" dur="500"/>
                                        <p:tgtEl>
                                          <p:spTgt spid="77937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79368"/>
                                        </p:tgtEl>
                                        <p:attrNameLst>
                                          <p:attrName>style.visibility</p:attrName>
                                        </p:attrNameLst>
                                      </p:cBhvr>
                                      <p:to>
                                        <p:strVal val="visible"/>
                                      </p:to>
                                    </p:set>
                                    <p:animEffect transition="in" filter="blinds(horizontal)">
                                      <p:cBhvr>
                                        <p:cTn id="17" dur="500"/>
                                        <p:tgtEl>
                                          <p:spTgt spid="77936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79383"/>
                                        </p:tgtEl>
                                        <p:attrNameLst>
                                          <p:attrName>style.visibility</p:attrName>
                                        </p:attrNameLst>
                                      </p:cBhvr>
                                      <p:to>
                                        <p:strVal val="visible"/>
                                      </p:to>
                                    </p:set>
                                    <p:animEffect transition="in" filter="blinds(horizontal)">
                                      <p:cBhvr>
                                        <p:cTn id="22" dur="500"/>
                                        <p:tgtEl>
                                          <p:spTgt spid="77938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79384"/>
                                        </p:tgtEl>
                                        <p:attrNameLst>
                                          <p:attrName>style.visibility</p:attrName>
                                        </p:attrNameLst>
                                      </p:cBhvr>
                                      <p:to>
                                        <p:strVal val="visible"/>
                                      </p:to>
                                    </p:set>
                                    <p:animEffect transition="in" filter="blinds(horizontal)">
                                      <p:cBhvr>
                                        <p:cTn id="27" dur="500"/>
                                        <p:tgtEl>
                                          <p:spTgt spid="779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368" grpId="0" animBg="1"/>
      <p:bldP spid="779376" grpId="0" animBg="1"/>
      <p:bldP spid="779382" grpId="0"/>
      <p:bldP spid="779383" grpId="0"/>
      <p:bldP spid="77938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p:cNvSpPr>
            <a:spLocks noGrp="1" noChangeArrowheads="1"/>
          </p:cNvSpPr>
          <p:nvPr>
            <p:ph type="title"/>
          </p:nvPr>
        </p:nvSpPr>
        <p:spPr>
          <a:xfrm>
            <a:off x="457200" y="122238"/>
            <a:ext cx="8229600" cy="561975"/>
          </a:xfrm>
        </p:spPr>
        <p:txBody>
          <a:bodyPr/>
          <a:lstStyle/>
          <a:p>
            <a:r>
              <a:rPr lang="zh-CN" altLang="en-US" sz="3600" smtClean="0"/>
              <a:t>指令执行过程</a:t>
            </a:r>
          </a:p>
        </p:txBody>
      </p:sp>
      <p:sp>
        <p:nvSpPr>
          <p:cNvPr id="780291" name="Text Box 3"/>
          <p:cNvSpPr txBox="1">
            <a:spLocks noChangeArrowheads="1"/>
          </p:cNvSpPr>
          <p:nvPr/>
        </p:nvSpPr>
        <p:spPr bwMode="auto">
          <a:xfrm>
            <a:off x="657225" y="3068638"/>
            <a:ext cx="1484313" cy="466725"/>
          </a:xfrm>
          <a:prstGeom prst="rect">
            <a:avLst/>
          </a:prstGeom>
          <a:solidFill>
            <a:srgbClr val="0000FF">
              <a:alpha val="25999"/>
            </a:srgbClr>
          </a:solidFill>
          <a:ln w="9525" algn="ctr">
            <a:solidFill>
              <a:schemeClr val="tx1"/>
            </a:solidFill>
            <a:miter lim="800000"/>
            <a:headEnd/>
            <a:tailEnd/>
          </a:ln>
          <a:effectLst/>
        </p:spPr>
        <p:txBody>
          <a:bodyPr>
            <a:spAutoFit/>
          </a:bodyPr>
          <a:lstStyle/>
          <a:p>
            <a:pPr marL="342900" indent="-342900"/>
            <a:r>
              <a:rPr lang="zh-CN" altLang="en-US" sz="2400"/>
              <a:t>  控制器</a:t>
            </a:r>
          </a:p>
        </p:txBody>
      </p:sp>
      <p:sp>
        <p:nvSpPr>
          <p:cNvPr id="780292" name="Rectangle 4"/>
          <p:cNvSpPr>
            <a:spLocks noChangeArrowheads="1"/>
          </p:cNvSpPr>
          <p:nvPr/>
        </p:nvSpPr>
        <p:spPr bwMode="auto">
          <a:xfrm>
            <a:off x="341313" y="1854200"/>
            <a:ext cx="4949825" cy="4905375"/>
          </a:xfrm>
          <a:prstGeom prst="rect">
            <a:avLst/>
          </a:prstGeom>
          <a:noFill/>
          <a:ln w="38100" cap="rnd" algn="ctr">
            <a:solidFill>
              <a:schemeClr val="tx1"/>
            </a:solidFill>
            <a:prstDash val="sysDot"/>
            <a:miter lim="800000"/>
            <a:headEnd/>
            <a:tailEnd/>
          </a:ln>
          <a:effectLst/>
        </p:spPr>
        <p:txBody>
          <a:bodyPr wrap="none" anchor="ctr"/>
          <a:lstStyle/>
          <a:p>
            <a:endParaRPr lang="zh-CN" altLang="en-US"/>
          </a:p>
        </p:txBody>
      </p:sp>
      <p:sp>
        <p:nvSpPr>
          <p:cNvPr id="780293" name="Text Box 5"/>
          <p:cNvSpPr txBox="1">
            <a:spLocks noChangeArrowheads="1"/>
          </p:cNvSpPr>
          <p:nvPr/>
        </p:nvSpPr>
        <p:spPr bwMode="auto">
          <a:xfrm>
            <a:off x="2592388" y="3159125"/>
            <a:ext cx="1123950" cy="406400"/>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spcBef>
                <a:spcPct val="50000"/>
              </a:spcBef>
            </a:pPr>
            <a:r>
              <a:rPr lang="en-US" altLang="zh-CN" sz="2000">
                <a:solidFill>
                  <a:srgbClr val="008000"/>
                </a:solidFill>
              </a:rPr>
              <a:t>   </a:t>
            </a:r>
          </a:p>
        </p:txBody>
      </p:sp>
      <p:sp>
        <p:nvSpPr>
          <p:cNvPr id="780294" name="Text Box 6"/>
          <p:cNvSpPr txBox="1">
            <a:spLocks noChangeArrowheads="1"/>
          </p:cNvSpPr>
          <p:nvPr/>
        </p:nvSpPr>
        <p:spPr bwMode="auto">
          <a:xfrm>
            <a:off x="3986213" y="3114675"/>
            <a:ext cx="1125537" cy="449263"/>
          </a:xfrm>
          <a:prstGeom prst="rect">
            <a:avLst/>
          </a:prstGeom>
          <a:solidFill>
            <a:srgbClr val="FF0000">
              <a:alpha val="17999"/>
            </a:srgbClr>
          </a:solidFill>
          <a:ln w="9525" algn="ctr">
            <a:solidFill>
              <a:schemeClr val="tx1"/>
            </a:solidFill>
            <a:miter lim="800000"/>
            <a:headEnd/>
            <a:tailEnd/>
          </a:ln>
          <a:effectLst/>
        </p:spPr>
        <p:txBody>
          <a:bodyPr tIns="82800" bIns="82800">
            <a:spAutoFit/>
          </a:bodyPr>
          <a:lstStyle/>
          <a:p>
            <a:pPr marL="342900" indent="-342900">
              <a:spcBef>
                <a:spcPct val="50000"/>
              </a:spcBef>
            </a:pPr>
            <a:r>
              <a:rPr lang="en-US" altLang="zh-CN">
                <a:solidFill>
                  <a:srgbClr val="008000"/>
                </a:solidFill>
              </a:rPr>
              <a:t>  </a:t>
            </a:r>
          </a:p>
        </p:txBody>
      </p:sp>
      <p:sp>
        <p:nvSpPr>
          <p:cNvPr id="780295" name="Text Box 7"/>
          <p:cNvSpPr txBox="1">
            <a:spLocks noChangeArrowheads="1"/>
          </p:cNvSpPr>
          <p:nvPr/>
        </p:nvSpPr>
        <p:spPr bwMode="auto">
          <a:xfrm>
            <a:off x="4032250" y="6173788"/>
            <a:ext cx="1079500" cy="376237"/>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spcBef>
                <a:spcPct val="50000"/>
              </a:spcBef>
            </a:pPr>
            <a:r>
              <a:rPr lang="en-US" altLang="zh-CN">
                <a:solidFill>
                  <a:schemeClr val="accent2"/>
                </a:solidFill>
              </a:rPr>
              <a:t>  </a:t>
            </a:r>
          </a:p>
        </p:txBody>
      </p:sp>
      <p:sp>
        <p:nvSpPr>
          <p:cNvPr id="780296" name="Line 8"/>
          <p:cNvSpPr>
            <a:spLocks noChangeShapeType="1"/>
          </p:cNvSpPr>
          <p:nvPr/>
        </p:nvSpPr>
        <p:spPr bwMode="auto">
          <a:xfrm>
            <a:off x="2141538" y="3338513"/>
            <a:ext cx="450850" cy="0"/>
          </a:xfrm>
          <a:prstGeom prst="line">
            <a:avLst/>
          </a:prstGeom>
          <a:noFill/>
          <a:ln w="38100">
            <a:solidFill>
              <a:srgbClr val="FF3300"/>
            </a:solidFill>
            <a:prstDash val="dash"/>
            <a:round/>
            <a:headEnd/>
            <a:tailEnd type="triangle" w="med" len="med"/>
          </a:ln>
          <a:effectLst/>
        </p:spPr>
        <p:txBody>
          <a:bodyPr/>
          <a:lstStyle/>
          <a:p>
            <a:endParaRPr lang="zh-CN" altLang="en-US"/>
          </a:p>
        </p:txBody>
      </p:sp>
      <p:sp>
        <p:nvSpPr>
          <p:cNvPr id="780297" name="Line 9"/>
          <p:cNvSpPr>
            <a:spLocks noChangeShapeType="1"/>
          </p:cNvSpPr>
          <p:nvPr/>
        </p:nvSpPr>
        <p:spPr bwMode="auto">
          <a:xfrm>
            <a:off x="3716338" y="3338513"/>
            <a:ext cx="271462" cy="0"/>
          </a:xfrm>
          <a:prstGeom prst="line">
            <a:avLst/>
          </a:prstGeom>
          <a:noFill/>
          <a:ln w="38100">
            <a:solidFill>
              <a:srgbClr val="007635"/>
            </a:solidFill>
            <a:round/>
            <a:headEnd/>
            <a:tailEnd type="triangle" w="med" len="med"/>
          </a:ln>
          <a:effectLst/>
        </p:spPr>
        <p:txBody>
          <a:bodyPr/>
          <a:lstStyle/>
          <a:p>
            <a:endParaRPr lang="zh-CN" altLang="en-US"/>
          </a:p>
        </p:txBody>
      </p:sp>
      <p:sp>
        <p:nvSpPr>
          <p:cNvPr id="780298" name="Line 10"/>
          <p:cNvSpPr>
            <a:spLocks noChangeShapeType="1"/>
          </p:cNvSpPr>
          <p:nvPr/>
        </p:nvSpPr>
        <p:spPr bwMode="auto">
          <a:xfrm>
            <a:off x="4392613" y="5678488"/>
            <a:ext cx="0" cy="495300"/>
          </a:xfrm>
          <a:prstGeom prst="line">
            <a:avLst/>
          </a:prstGeom>
          <a:noFill/>
          <a:ln w="38100">
            <a:solidFill>
              <a:srgbClr val="3333CC"/>
            </a:solidFill>
            <a:round/>
            <a:headEnd type="triangle" w="med" len="med"/>
            <a:tailEnd type="triangle" w="med" len="med"/>
          </a:ln>
          <a:effectLst/>
        </p:spPr>
        <p:txBody>
          <a:bodyPr/>
          <a:lstStyle/>
          <a:p>
            <a:endParaRPr lang="zh-CN" altLang="en-US"/>
          </a:p>
        </p:txBody>
      </p:sp>
      <p:grpSp>
        <p:nvGrpSpPr>
          <p:cNvPr id="780299" name="Group 11"/>
          <p:cNvGrpSpPr>
            <a:grpSpLocks/>
          </p:cNvGrpSpPr>
          <p:nvPr/>
        </p:nvGrpSpPr>
        <p:grpSpPr bwMode="auto">
          <a:xfrm>
            <a:off x="2771775" y="3924300"/>
            <a:ext cx="765175" cy="1484313"/>
            <a:chOff x="3135" y="2472"/>
            <a:chExt cx="454" cy="935"/>
          </a:xfrm>
        </p:grpSpPr>
        <p:grpSp>
          <p:nvGrpSpPr>
            <p:cNvPr id="780300" name="Group 12"/>
            <p:cNvGrpSpPr>
              <a:grpSpLocks/>
            </p:cNvGrpSpPr>
            <p:nvPr/>
          </p:nvGrpSpPr>
          <p:grpSpPr bwMode="auto">
            <a:xfrm flipH="1">
              <a:off x="3135" y="2472"/>
              <a:ext cx="454" cy="935"/>
              <a:chOff x="3078" y="2330"/>
              <a:chExt cx="625" cy="1580"/>
            </a:xfrm>
          </p:grpSpPr>
          <p:sp>
            <p:nvSpPr>
              <p:cNvPr id="780301" name="Line 12"/>
              <p:cNvSpPr>
                <a:spLocks noChangeShapeType="1"/>
              </p:cNvSpPr>
              <p:nvPr/>
            </p:nvSpPr>
            <p:spPr bwMode="auto">
              <a:xfrm flipH="1">
                <a:off x="3078" y="2330"/>
                <a:ext cx="9" cy="691"/>
              </a:xfrm>
              <a:prstGeom prst="line">
                <a:avLst/>
              </a:prstGeom>
              <a:noFill/>
              <a:ln w="25400">
                <a:solidFill>
                  <a:schemeClr val="tx1"/>
                </a:solidFill>
                <a:round/>
                <a:headEnd/>
                <a:tailEnd/>
              </a:ln>
            </p:spPr>
            <p:txBody>
              <a:bodyPr wrap="none" anchor="ctr"/>
              <a:lstStyle/>
              <a:p>
                <a:endParaRPr lang="zh-CN" altLang="en-US"/>
              </a:p>
            </p:txBody>
          </p:sp>
          <p:sp>
            <p:nvSpPr>
              <p:cNvPr id="780302" name="Line 13"/>
              <p:cNvSpPr>
                <a:spLocks noChangeShapeType="1"/>
              </p:cNvSpPr>
              <p:nvPr/>
            </p:nvSpPr>
            <p:spPr bwMode="auto">
              <a:xfrm>
                <a:off x="3107" y="2330"/>
                <a:ext cx="592" cy="307"/>
              </a:xfrm>
              <a:prstGeom prst="line">
                <a:avLst/>
              </a:prstGeom>
              <a:noFill/>
              <a:ln w="25400">
                <a:solidFill>
                  <a:schemeClr val="tx1"/>
                </a:solidFill>
                <a:round/>
                <a:headEnd/>
                <a:tailEnd/>
              </a:ln>
            </p:spPr>
            <p:txBody>
              <a:bodyPr wrap="none" anchor="ctr"/>
              <a:lstStyle/>
              <a:p>
                <a:endParaRPr lang="zh-CN" altLang="en-US"/>
              </a:p>
            </p:txBody>
          </p:sp>
          <p:sp>
            <p:nvSpPr>
              <p:cNvPr id="780303" name="Line 14"/>
              <p:cNvSpPr>
                <a:spLocks noChangeShapeType="1"/>
              </p:cNvSpPr>
              <p:nvPr/>
            </p:nvSpPr>
            <p:spPr bwMode="auto">
              <a:xfrm>
                <a:off x="3087" y="3018"/>
                <a:ext cx="213" cy="110"/>
              </a:xfrm>
              <a:prstGeom prst="line">
                <a:avLst/>
              </a:prstGeom>
              <a:noFill/>
              <a:ln w="25400">
                <a:solidFill>
                  <a:schemeClr val="tx1"/>
                </a:solidFill>
                <a:round/>
                <a:headEnd/>
                <a:tailEnd/>
              </a:ln>
            </p:spPr>
            <p:txBody>
              <a:bodyPr wrap="none" anchor="ctr"/>
              <a:lstStyle/>
              <a:p>
                <a:endParaRPr lang="zh-CN" altLang="en-US"/>
              </a:p>
            </p:txBody>
          </p:sp>
          <p:sp>
            <p:nvSpPr>
              <p:cNvPr id="780304" name="Line 16"/>
              <p:cNvSpPr>
                <a:spLocks noChangeShapeType="1"/>
              </p:cNvSpPr>
              <p:nvPr/>
            </p:nvSpPr>
            <p:spPr bwMode="auto">
              <a:xfrm>
                <a:off x="3693" y="2644"/>
                <a:ext cx="10" cy="457"/>
              </a:xfrm>
              <a:prstGeom prst="line">
                <a:avLst/>
              </a:prstGeom>
              <a:noFill/>
              <a:ln w="25400">
                <a:solidFill>
                  <a:schemeClr val="tx1"/>
                </a:solidFill>
                <a:round/>
                <a:headEnd/>
                <a:tailEnd/>
              </a:ln>
            </p:spPr>
            <p:txBody>
              <a:bodyPr wrap="none" anchor="ctr"/>
              <a:lstStyle/>
              <a:p>
                <a:endParaRPr lang="zh-CN" altLang="en-US"/>
              </a:p>
            </p:txBody>
          </p:sp>
          <p:sp>
            <p:nvSpPr>
              <p:cNvPr id="780305" name="Line 18"/>
              <p:cNvSpPr>
                <a:spLocks noChangeShapeType="1"/>
              </p:cNvSpPr>
              <p:nvPr/>
            </p:nvSpPr>
            <p:spPr bwMode="auto">
              <a:xfrm flipV="1">
                <a:off x="3120" y="3256"/>
                <a:ext cx="0" cy="654"/>
              </a:xfrm>
              <a:prstGeom prst="line">
                <a:avLst/>
              </a:prstGeom>
              <a:noFill/>
              <a:ln w="25400">
                <a:solidFill>
                  <a:schemeClr val="tx1"/>
                </a:solidFill>
                <a:round/>
                <a:headEnd/>
                <a:tailEnd/>
              </a:ln>
            </p:spPr>
            <p:txBody>
              <a:bodyPr wrap="none" anchor="ctr"/>
              <a:lstStyle/>
              <a:p>
                <a:endParaRPr lang="zh-CN" altLang="en-US"/>
              </a:p>
            </p:txBody>
          </p:sp>
          <p:sp>
            <p:nvSpPr>
              <p:cNvPr id="780306" name="Line 19"/>
              <p:cNvSpPr>
                <a:spLocks noChangeShapeType="1"/>
              </p:cNvSpPr>
              <p:nvPr/>
            </p:nvSpPr>
            <p:spPr bwMode="auto">
              <a:xfrm flipV="1">
                <a:off x="3135" y="3549"/>
                <a:ext cx="564" cy="349"/>
              </a:xfrm>
              <a:prstGeom prst="line">
                <a:avLst/>
              </a:prstGeom>
              <a:noFill/>
              <a:ln w="25400">
                <a:solidFill>
                  <a:schemeClr val="tx1"/>
                </a:solidFill>
                <a:round/>
                <a:headEnd/>
                <a:tailEnd/>
              </a:ln>
            </p:spPr>
            <p:txBody>
              <a:bodyPr wrap="none" anchor="ctr"/>
              <a:lstStyle/>
              <a:p>
                <a:endParaRPr lang="zh-CN" altLang="en-US"/>
              </a:p>
            </p:txBody>
          </p:sp>
          <p:sp>
            <p:nvSpPr>
              <p:cNvPr id="780307" name="Line 20"/>
              <p:cNvSpPr>
                <a:spLocks noChangeShapeType="1"/>
              </p:cNvSpPr>
              <p:nvPr/>
            </p:nvSpPr>
            <p:spPr bwMode="auto">
              <a:xfrm flipV="1">
                <a:off x="3121" y="3125"/>
                <a:ext cx="171" cy="124"/>
              </a:xfrm>
              <a:prstGeom prst="line">
                <a:avLst/>
              </a:prstGeom>
              <a:noFill/>
              <a:ln w="25400">
                <a:solidFill>
                  <a:schemeClr val="tx1"/>
                </a:solidFill>
                <a:round/>
                <a:headEnd/>
                <a:tailEnd/>
              </a:ln>
            </p:spPr>
            <p:txBody>
              <a:bodyPr wrap="none" anchor="ctr"/>
              <a:lstStyle/>
              <a:p>
                <a:endParaRPr lang="zh-CN" altLang="en-US"/>
              </a:p>
            </p:txBody>
          </p:sp>
          <p:sp>
            <p:nvSpPr>
              <p:cNvPr id="780308" name="Line 22"/>
              <p:cNvSpPr>
                <a:spLocks noChangeShapeType="1"/>
              </p:cNvSpPr>
              <p:nvPr/>
            </p:nvSpPr>
            <p:spPr bwMode="auto">
              <a:xfrm flipV="1">
                <a:off x="3702" y="3067"/>
                <a:ext cx="0" cy="481"/>
              </a:xfrm>
              <a:prstGeom prst="line">
                <a:avLst/>
              </a:prstGeom>
              <a:noFill/>
              <a:ln w="25400">
                <a:solidFill>
                  <a:schemeClr val="tx1"/>
                </a:solidFill>
                <a:round/>
                <a:headEnd/>
                <a:tailEnd/>
              </a:ln>
            </p:spPr>
            <p:txBody>
              <a:bodyPr wrap="none" anchor="ctr"/>
              <a:lstStyle/>
              <a:p>
                <a:endParaRPr lang="zh-CN" altLang="en-US"/>
              </a:p>
            </p:txBody>
          </p:sp>
        </p:grpSp>
        <p:sp>
          <p:nvSpPr>
            <p:cNvPr id="780309" name="Rectangle 25"/>
            <p:cNvSpPr>
              <a:spLocks noChangeArrowheads="1"/>
            </p:cNvSpPr>
            <p:nvPr/>
          </p:nvSpPr>
          <p:spPr bwMode="auto">
            <a:xfrm rot="16200000" flipH="1">
              <a:off x="3033" y="2830"/>
              <a:ext cx="510" cy="248"/>
            </a:xfrm>
            <a:prstGeom prst="rect">
              <a:avLst/>
            </a:prstGeom>
            <a:noFill/>
            <a:ln w="12700">
              <a:noFill/>
              <a:miter lim="800000"/>
              <a:headEnd/>
              <a:tailEnd/>
            </a:ln>
          </p:spPr>
          <p:txBody>
            <a:bodyPr lIns="90488" tIns="44450" rIns="90488" bIns="44450">
              <a:spAutoFit/>
            </a:bodyPr>
            <a:lstStyle/>
            <a:p>
              <a:pPr>
                <a:lnSpc>
                  <a:spcPct val="90000"/>
                </a:lnSpc>
              </a:pPr>
              <a:r>
                <a:rPr lang="en-US" altLang="zh-CN" sz="2400">
                  <a:latin typeface="Arial" pitchFamily="34" charset="0"/>
                  <a:ea typeface="宋体" pitchFamily="2" charset="-122"/>
                  <a:cs typeface="Arial" pitchFamily="34" charset="0"/>
                </a:rPr>
                <a:t>ALU</a:t>
              </a:r>
            </a:p>
          </p:txBody>
        </p:sp>
      </p:grpSp>
      <p:grpSp>
        <p:nvGrpSpPr>
          <p:cNvPr id="780310" name="Group 22"/>
          <p:cNvGrpSpPr>
            <a:grpSpLocks/>
          </p:cNvGrpSpPr>
          <p:nvPr/>
        </p:nvGrpSpPr>
        <p:grpSpPr bwMode="auto">
          <a:xfrm>
            <a:off x="3492500" y="4329113"/>
            <a:ext cx="404813" cy="809625"/>
            <a:chOff x="2030" y="2415"/>
            <a:chExt cx="341" cy="510"/>
          </a:xfrm>
        </p:grpSpPr>
        <p:sp>
          <p:nvSpPr>
            <p:cNvPr id="780311" name="Line 23"/>
            <p:cNvSpPr>
              <a:spLocks noChangeShapeType="1"/>
            </p:cNvSpPr>
            <p:nvPr/>
          </p:nvSpPr>
          <p:spPr bwMode="auto">
            <a:xfrm flipH="1">
              <a:off x="2031" y="2415"/>
              <a:ext cx="340" cy="0"/>
            </a:xfrm>
            <a:prstGeom prst="line">
              <a:avLst/>
            </a:prstGeom>
            <a:noFill/>
            <a:ln w="38100">
              <a:solidFill>
                <a:srgbClr val="3333CC"/>
              </a:solidFill>
              <a:round/>
              <a:headEnd/>
              <a:tailEnd type="triangle" w="med" len="med"/>
            </a:ln>
            <a:effectLst/>
          </p:spPr>
          <p:txBody>
            <a:bodyPr/>
            <a:lstStyle/>
            <a:p>
              <a:endParaRPr lang="zh-CN" altLang="en-US"/>
            </a:p>
          </p:txBody>
        </p:sp>
        <p:sp>
          <p:nvSpPr>
            <p:cNvPr id="780312" name="Line 24"/>
            <p:cNvSpPr>
              <a:spLocks noChangeShapeType="1"/>
            </p:cNvSpPr>
            <p:nvPr/>
          </p:nvSpPr>
          <p:spPr bwMode="auto">
            <a:xfrm flipH="1">
              <a:off x="2030" y="2925"/>
              <a:ext cx="340" cy="0"/>
            </a:xfrm>
            <a:prstGeom prst="line">
              <a:avLst/>
            </a:prstGeom>
            <a:noFill/>
            <a:ln w="38100">
              <a:solidFill>
                <a:srgbClr val="3333CC"/>
              </a:solidFill>
              <a:round/>
              <a:headEnd/>
              <a:tailEnd type="triangle" w="med" len="med"/>
            </a:ln>
            <a:effectLst/>
          </p:spPr>
          <p:txBody>
            <a:bodyPr/>
            <a:lstStyle/>
            <a:p>
              <a:endParaRPr lang="zh-CN" altLang="en-US"/>
            </a:p>
          </p:txBody>
        </p:sp>
      </p:grpSp>
      <p:sp>
        <p:nvSpPr>
          <p:cNvPr id="780313" name="Text Box 25"/>
          <p:cNvSpPr txBox="1">
            <a:spLocks noChangeArrowheads="1"/>
          </p:cNvSpPr>
          <p:nvPr/>
        </p:nvSpPr>
        <p:spPr bwMode="auto">
          <a:xfrm>
            <a:off x="1781175" y="3833813"/>
            <a:ext cx="450850" cy="1625600"/>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r>
              <a:rPr lang="zh-CN" altLang="en-US" sz="2000"/>
              <a:t>标</a:t>
            </a:r>
          </a:p>
          <a:p>
            <a:pPr marL="342900" indent="-342900"/>
            <a:r>
              <a:rPr lang="zh-CN" altLang="en-US" sz="2000"/>
              <a:t>志</a:t>
            </a:r>
          </a:p>
          <a:p>
            <a:pPr marL="342900" indent="-342900"/>
            <a:r>
              <a:rPr lang="zh-CN" altLang="en-US" sz="2000"/>
              <a:t>寄</a:t>
            </a:r>
          </a:p>
          <a:p>
            <a:pPr marL="342900" indent="-342900"/>
            <a:r>
              <a:rPr lang="zh-CN" altLang="en-US" sz="2000"/>
              <a:t>存</a:t>
            </a:r>
          </a:p>
          <a:p>
            <a:pPr marL="342900" indent="-342900"/>
            <a:r>
              <a:rPr lang="zh-CN" altLang="en-US" sz="2000"/>
              <a:t>器</a:t>
            </a:r>
            <a:endParaRPr lang="en-US" altLang="zh-CN" sz="2000"/>
          </a:p>
        </p:txBody>
      </p:sp>
      <p:sp>
        <p:nvSpPr>
          <p:cNvPr id="780314" name="Line 26"/>
          <p:cNvSpPr>
            <a:spLocks noChangeShapeType="1"/>
          </p:cNvSpPr>
          <p:nvPr/>
        </p:nvSpPr>
        <p:spPr bwMode="auto">
          <a:xfrm flipH="1">
            <a:off x="2232025" y="4419600"/>
            <a:ext cx="539750" cy="0"/>
          </a:xfrm>
          <a:prstGeom prst="line">
            <a:avLst/>
          </a:prstGeom>
          <a:noFill/>
          <a:ln w="38100">
            <a:solidFill>
              <a:srgbClr val="3333CC"/>
            </a:solidFill>
            <a:round/>
            <a:headEnd/>
            <a:tailEnd type="triangle" w="med" len="med"/>
          </a:ln>
          <a:effectLst/>
        </p:spPr>
        <p:txBody>
          <a:bodyPr/>
          <a:lstStyle/>
          <a:p>
            <a:endParaRPr lang="zh-CN" altLang="en-US"/>
          </a:p>
        </p:txBody>
      </p:sp>
      <p:grpSp>
        <p:nvGrpSpPr>
          <p:cNvPr id="780315" name="Group 27"/>
          <p:cNvGrpSpPr>
            <a:grpSpLocks/>
          </p:cNvGrpSpPr>
          <p:nvPr/>
        </p:nvGrpSpPr>
        <p:grpSpPr bwMode="auto">
          <a:xfrm>
            <a:off x="1511300" y="3519488"/>
            <a:ext cx="227013" cy="855662"/>
            <a:chOff x="895" y="1905"/>
            <a:chExt cx="143" cy="539"/>
          </a:xfrm>
        </p:grpSpPr>
        <p:sp>
          <p:nvSpPr>
            <p:cNvPr id="780316" name="Line 28"/>
            <p:cNvSpPr>
              <a:spLocks noChangeShapeType="1"/>
            </p:cNvSpPr>
            <p:nvPr/>
          </p:nvSpPr>
          <p:spPr bwMode="auto">
            <a:xfrm flipH="1">
              <a:off x="896" y="2443"/>
              <a:ext cx="142" cy="0"/>
            </a:xfrm>
            <a:prstGeom prst="line">
              <a:avLst/>
            </a:prstGeom>
            <a:noFill/>
            <a:ln w="28575">
              <a:solidFill>
                <a:srgbClr val="3333CC"/>
              </a:solidFill>
              <a:round/>
              <a:headEnd/>
              <a:tailEnd/>
            </a:ln>
            <a:effectLst/>
          </p:spPr>
          <p:txBody>
            <a:bodyPr/>
            <a:lstStyle/>
            <a:p>
              <a:endParaRPr lang="zh-CN" altLang="en-US"/>
            </a:p>
          </p:txBody>
        </p:sp>
        <p:sp>
          <p:nvSpPr>
            <p:cNvPr id="780317" name="Line 29"/>
            <p:cNvSpPr>
              <a:spLocks noChangeShapeType="1"/>
            </p:cNvSpPr>
            <p:nvPr/>
          </p:nvSpPr>
          <p:spPr bwMode="auto">
            <a:xfrm flipV="1">
              <a:off x="895" y="1905"/>
              <a:ext cx="0" cy="539"/>
            </a:xfrm>
            <a:prstGeom prst="line">
              <a:avLst/>
            </a:prstGeom>
            <a:noFill/>
            <a:ln w="38100">
              <a:solidFill>
                <a:srgbClr val="3333CC"/>
              </a:solidFill>
              <a:round/>
              <a:headEnd/>
              <a:tailEnd type="triangle" w="med" len="med"/>
            </a:ln>
            <a:effectLst/>
          </p:spPr>
          <p:txBody>
            <a:bodyPr/>
            <a:lstStyle/>
            <a:p>
              <a:endParaRPr lang="zh-CN" altLang="en-US"/>
            </a:p>
          </p:txBody>
        </p:sp>
      </p:grpSp>
      <p:sp>
        <p:nvSpPr>
          <p:cNvPr id="780318" name="Line 30"/>
          <p:cNvSpPr>
            <a:spLocks noChangeShapeType="1"/>
          </p:cNvSpPr>
          <p:nvPr/>
        </p:nvSpPr>
        <p:spPr bwMode="auto">
          <a:xfrm flipV="1">
            <a:off x="4527550" y="3563938"/>
            <a:ext cx="0" cy="539750"/>
          </a:xfrm>
          <a:prstGeom prst="line">
            <a:avLst/>
          </a:prstGeom>
          <a:noFill/>
          <a:ln w="38100">
            <a:solidFill>
              <a:srgbClr val="008000"/>
            </a:solidFill>
            <a:round/>
            <a:headEnd/>
            <a:tailEnd type="triangle" w="med" len="med"/>
          </a:ln>
          <a:effectLst/>
        </p:spPr>
        <p:txBody>
          <a:bodyPr/>
          <a:lstStyle/>
          <a:p>
            <a:endParaRPr lang="zh-CN" altLang="en-US"/>
          </a:p>
        </p:txBody>
      </p:sp>
      <p:grpSp>
        <p:nvGrpSpPr>
          <p:cNvPr id="780319" name="Group 31"/>
          <p:cNvGrpSpPr>
            <a:grpSpLocks/>
          </p:cNvGrpSpPr>
          <p:nvPr/>
        </p:nvGrpSpPr>
        <p:grpSpPr bwMode="auto">
          <a:xfrm>
            <a:off x="2501900" y="4776788"/>
            <a:ext cx="1530350" cy="1487487"/>
            <a:chOff x="1576" y="2924"/>
            <a:chExt cx="964" cy="937"/>
          </a:xfrm>
        </p:grpSpPr>
        <p:sp>
          <p:nvSpPr>
            <p:cNvPr id="780320" name="Line 32"/>
            <p:cNvSpPr>
              <a:spLocks noChangeShapeType="1"/>
            </p:cNvSpPr>
            <p:nvPr/>
          </p:nvSpPr>
          <p:spPr bwMode="auto">
            <a:xfrm>
              <a:off x="1576" y="2924"/>
              <a:ext cx="0" cy="935"/>
            </a:xfrm>
            <a:prstGeom prst="line">
              <a:avLst/>
            </a:prstGeom>
            <a:noFill/>
            <a:ln w="38100">
              <a:solidFill>
                <a:srgbClr val="3333CC"/>
              </a:solidFill>
              <a:round/>
              <a:headEnd/>
              <a:tailEnd/>
            </a:ln>
            <a:effectLst/>
          </p:spPr>
          <p:txBody>
            <a:bodyPr/>
            <a:lstStyle/>
            <a:p>
              <a:endParaRPr lang="zh-CN" altLang="en-US"/>
            </a:p>
          </p:txBody>
        </p:sp>
        <p:sp>
          <p:nvSpPr>
            <p:cNvPr id="780321" name="Line 33"/>
            <p:cNvSpPr>
              <a:spLocks noChangeShapeType="1"/>
            </p:cNvSpPr>
            <p:nvPr/>
          </p:nvSpPr>
          <p:spPr bwMode="auto">
            <a:xfrm>
              <a:off x="1576" y="3861"/>
              <a:ext cx="964" cy="0"/>
            </a:xfrm>
            <a:prstGeom prst="line">
              <a:avLst/>
            </a:prstGeom>
            <a:noFill/>
            <a:ln w="38100">
              <a:solidFill>
                <a:srgbClr val="3333CC"/>
              </a:solidFill>
              <a:round/>
              <a:headEnd/>
              <a:tailEnd type="triangle" w="med" len="med"/>
            </a:ln>
            <a:effectLst/>
          </p:spPr>
          <p:txBody>
            <a:bodyPr/>
            <a:lstStyle/>
            <a:p>
              <a:endParaRPr lang="zh-CN" altLang="en-US"/>
            </a:p>
          </p:txBody>
        </p:sp>
        <p:sp>
          <p:nvSpPr>
            <p:cNvPr id="780322" name="Line 34"/>
            <p:cNvSpPr>
              <a:spLocks noChangeShapeType="1"/>
            </p:cNvSpPr>
            <p:nvPr/>
          </p:nvSpPr>
          <p:spPr bwMode="auto">
            <a:xfrm flipH="1">
              <a:off x="1576" y="2924"/>
              <a:ext cx="171" cy="0"/>
            </a:xfrm>
            <a:prstGeom prst="line">
              <a:avLst/>
            </a:prstGeom>
            <a:noFill/>
            <a:ln w="28575">
              <a:solidFill>
                <a:srgbClr val="3333CC"/>
              </a:solidFill>
              <a:round/>
              <a:headEnd/>
              <a:tailEnd/>
            </a:ln>
            <a:effectLst/>
          </p:spPr>
          <p:txBody>
            <a:bodyPr/>
            <a:lstStyle/>
            <a:p>
              <a:endParaRPr lang="zh-CN" altLang="en-US"/>
            </a:p>
          </p:txBody>
        </p:sp>
      </p:grpSp>
      <p:grpSp>
        <p:nvGrpSpPr>
          <p:cNvPr id="780323" name="Group 35"/>
          <p:cNvGrpSpPr>
            <a:grpSpLocks/>
          </p:cNvGrpSpPr>
          <p:nvPr/>
        </p:nvGrpSpPr>
        <p:grpSpPr bwMode="auto">
          <a:xfrm>
            <a:off x="3357563" y="5543550"/>
            <a:ext cx="493712" cy="719138"/>
            <a:chOff x="2115" y="3405"/>
            <a:chExt cx="311" cy="453"/>
          </a:xfrm>
        </p:grpSpPr>
        <p:sp>
          <p:nvSpPr>
            <p:cNvPr id="780324" name="Line 36"/>
            <p:cNvSpPr>
              <a:spLocks noChangeShapeType="1"/>
            </p:cNvSpPr>
            <p:nvPr/>
          </p:nvSpPr>
          <p:spPr bwMode="auto">
            <a:xfrm flipV="1">
              <a:off x="2115" y="3405"/>
              <a:ext cx="0" cy="453"/>
            </a:xfrm>
            <a:prstGeom prst="line">
              <a:avLst/>
            </a:prstGeom>
            <a:noFill/>
            <a:ln w="38100">
              <a:solidFill>
                <a:srgbClr val="3333CC"/>
              </a:solidFill>
              <a:round/>
              <a:headEnd/>
              <a:tailEnd/>
            </a:ln>
            <a:effectLst/>
          </p:spPr>
          <p:txBody>
            <a:bodyPr/>
            <a:lstStyle/>
            <a:p>
              <a:endParaRPr lang="zh-CN" altLang="en-US"/>
            </a:p>
          </p:txBody>
        </p:sp>
        <p:sp>
          <p:nvSpPr>
            <p:cNvPr id="780325" name="Line 37"/>
            <p:cNvSpPr>
              <a:spLocks noChangeShapeType="1"/>
            </p:cNvSpPr>
            <p:nvPr/>
          </p:nvSpPr>
          <p:spPr bwMode="auto">
            <a:xfrm>
              <a:off x="2115" y="3407"/>
              <a:ext cx="311" cy="0"/>
            </a:xfrm>
            <a:prstGeom prst="line">
              <a:avLst/>
            </a:prstGeom>
            <a:noFill/>
            <a:ln w="38100">
              <a:solidFill>
                <a:srgbClr val="3333CC"/>
              </a:solidFill>
              <a:round/>
              <a:headEnd/>
              <a:tailEnd type="triangle" w="med" len="med"/>
            </a:ln>
            <a:effectLst/>
          </p:spPr>
          <p:txBody>
            <a:bodyPr/>
            <a:lstStyle/>
            <a:p>
              <a:endParaRPr lang="zh-CN" altLang="en-US"/>
            </a:p>
          </p:txBody>
        </p:sp>
      </p:grpSp>
      <p:grpSp>
        <p:nvGrpSpPr>
          <p:cNvPr id="780326" name="Group 38"/>
          <p:cNvGrpSpPr>
            <a:grpSpLocks/>
          </p:cNvGrpSpPr>
          <p:nvPr/>
        </p:nvGrpSpPr>
        <p:grpSpPr bwMode="auto">
          <a:xfrm>
            <a:off x="1150938" y="3606800"/>
            <a:ext cx="4725987" cy="2208213"/>
            <a:chOff x="725" y="2158"/>
            <a:chExt cx="2977" cy="1448"/>
          </a:xfrm>
        </p:grpSpPr>
        <p:sp>
          <p:nvSpPr>
            <p:cNvPr id="780327" name="Line 39"/>
            <p:cNvSpPr>
              <a:spLocks noChangeShapeType="1"/>
            </p:cNvSpPr>
            <p:nvPr/>
          </p:nvSpPr>
          <p:spPr bwMode="auto">
            <a:xfrm flipV="1">
              <a:off x="725" y="3606"/>
              <a:ext cx="2977" cy="0"/>
            </a:xfrm>
            <a:prstGeom prst="line">
              <a:avLst/>
            </a:prstGeom>
            <a:noFill/>
            <a:ln w="38100">
              <a:solidFill>
                <a:srgbClr val="FF3300"/>
              </a:solidFill>
              <a:prstDash val="dash"/>
              <a:round/>
              <a:headEnd/>
              <a:tailEnd/>
            </a:ln>
            <a:effectLst/>
          </p:spPr>
          <p:txBody>
            <a:bodyPr/>
            <a:lstStyle/>
            <a:p>
              <a:endParaRPr lang="zh-CN" altLang="en-US"/>
            </a:p>
          </p:txBody>
        </p:sp>
        <p:sp>
          <p:nvSpPr>
            <p:cNvPr id="780328" name="Line 40"/>
            <p:cNvSpPr>
              <a:spLocks noChangeShapeType="1"/>
            </p:cNvSpPr>
            <p:nvPr/>
          </p:nvSpPr>
          <p:spPr bwMode="auto">
            <a:xfrm>
              <a:off x="754" y="2158"/>
              <a:ext cx="0" cy="1389"/>
            </a:xfrm>
            <a:prstGeom prst="line">
              <a:avLst/>
            </a:prstGeom>
            <a:noFill/>
            <a:ln w="38100">
              <a:solidFill>
                <a:srgbClr val="FF3300"/>
              </a:solidFill>
              <a:prstDash val="dash"/>
              <a:round/>
              <a:headEnd/>
              <a:tailEnd/>
            </a:ln>
            <a:effectLst/>
          </p:spPr>
          <p:txBody>
            <a:bodyPr/>
            <a:lstStyle/>
            <a:p>
              <a:endParaRPr lang="zh-CN" altLang="en-US"/>
            </a:p>
          </p:txBody>
        </p:sp>
        <p:sp>
          <p:nvSpPr>
            <p:cNvPr id="780329" name="Line 41"/>
            <p:cNvSpPr>
              <a:spLocks noChangeShapeType="1"/>
            </p:cNvSpPr>
            <p:nvPr/>
          </p:nvSpPr>
          <p:spPr bwMode="auto">
            <a:xfrm flipV="1">
              <a:off x="1916" y="3209"/>
              <a:ext cx="0" cy="369"/>
            </a:xfrm>
            <a:prstGeom prst="line">
              <a:avLst/>
            </a:prstGeom>
            <a:noFill/>
            <a:ln w="38100">
              <a:solidFill>
                <a:srgbClr val="FF3300"/>
              </a:solidFill>
              <a:prstDash val="dash"/>
              <a:round/>
              <a:headEnd/>
              <a:tailEnd type="triangle" w="med" len="med"/>
            </a:ln>
            <a:effectLst/>
          </p:spPr>
          <p:txBody>
            <a:bodyPr/>
            <a:lstStyle/>
            <a:p>
              <a:endParaRPr lang="zh-CN" altLang="en-US"/>
            </a:p>
          </p:txBody>
        </p:sp>
      </p:grpSp>
      <p:sp>
        <p:nvSpPr>
          <p:cNvPr id="780330" name="Text Box 42"/>
          <p:cNvSpPr txBox="1">
            <a:spLocks noChangeArrowheads="1"/>
          </p:cNvSpPr>
          <p:nvPr/>
        </p:nvSpPr>
        <p:spPr bwMode="auto">
          <a:xfrm>
            <a:off x="657225" y="6219825"/>
            <a:ext cx="1035050" cy="376238"/>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spcBef>
                <a:spcPct val="50000"/>
              </a:spcBef>
            </a:pPr>
            <a:r>
              <a:rPr lang="en-US" altLang="zh-CN">
                <a:solidFill>
                  <a:srgbClr val="FF3300"/>
                </a:solidFill>
              </a:rPr>
              <a:t>    </a:t>
            </a:r>
            <a:endParaRPr lang="en-US" altLang="zh-CN">
              <a:solidFill>
                <a:schemeClr val="hlink"/>
              </a:solidFill>
            </a:endParaRPr>
          </a:p>
        </p:txBody>
      </p:sp>
      <p:sp>
        <p:nvSpPr>
          <p:cNvPr id="780331" name="Line 43"/>
          <p:cNvSpPr>
            <a:spLocks noChangeShapeType="1"/>
          </p:cNvSpPr>
          <p:nvPr/>
        </p:nvSpPr>
        <p:spPr bwMode="auto">
          <a:xfrm flipH="1">
            <a:off x="1692275" y="6443663"/>
            <a:ext cx="2341563" cy="0"/>
          </a:xfrm>
          <a:prstGeom prst="line">
            <a:avLst/>
          </a:prstGeom>
          <a:noFill/>
          <a:ln w="38100">
            <a:solidFill>
              <a:schemeClr val="hlink"/>
            </a:solidFill>
            <a:round/>
            <a:headEnd/>
            <a:tailEnd type="triangle" w="med" len="med"/>
          </a:ln>
          <a:effectLst/>
        </p:spPr>
        <p:txBody>
          <a:bodyPr/>
          <a:lstStyle/>
          <a:p>
            <a:endParaRPr lang="zh-CN" altLang="en-US"/>
          </a:p>
        </p:txBody>
      </p:sp>
      <p:sp>
        <p:nvSpPr>
          <p:cNvPr id="780332" name="Line 44"/>
          <p:cNvSpPr>
            <a:spLocks noChangeShapeType="1"/>
          </p:cNvSpPr>
          <p:nvPr/>
        </p:nvSpPr>
        <p:spPr bwMode="auto">
          <a:xfrm flipV="1">
            <a:off x="836613" y="3519488"/>
            <a:ext cx="0" cy="2700337"/>
          </a:xfrm>
          <a:prstGeom prst="line">
            <a:avLst/>
          </a:prstGeom>
          <a:noFill/>
          <a:ln w="38100">
            <a:solidFill>
              <a:schemeClr val="hlink"/>
            </a:solidFill>
            <a:round/>
            <a:headEnd/>
            <a:tailEnd type="triangle" w="med" len="med"/>
          </a:ln>
          <a:effectLst/>
        </p:spPr>
        <p:txBody>
          <a:bodyPr/>
          <a:lstStyle/>
          <a:p>
            <a:endParaRPr lang="zh-CN" altLang="en-US"/>
          </a:p>
        </p:txBody>
      </p:sp>
      <p:sp>
        <p:nvSpPr>
          <p:cNvPr id="780333" name="Text Box 45"/>
          <p:cNvSpPr txBox="1">
            <a:spLocks noChangeArrowheads="1"/>
          </p:cNvSpPr>
          <p:nvPr/>
        </p:nvSpPr>
        <p:spPr bwMode="auto">
          <a:xfrm>
            <a:off x="5472113" y="3384550"/>
            <a:ext cx="855662"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008000"/>
                </a:solidFill>
              </a:rPr>
              <a:t>地址</a:t>
            </a:r>
          </a:p>
        </p:txBody>
      </p:sp>
      <p:sp>
        <p:nvSpPr>
          <p:cNvPr id="780334" name="AutoShape 46"/>
          <p:cNvSpPr>
            <a:spLocks noChangeArrowheads="1"/>
          </p:cNvSpPr>
          <p:nvPr/>
        </p:nvSpPr>
        <p:spPr bwMode="auto">
          <a:xfrm>
            <a:off x="5338763" y="4419600"/>
            <a:ext cx="1214437" cy="450850"/>
          </a:xfrm>
          <a:prstGeom prst="leftRightArrow">
            <a:avLst>
              <a:gd name="adj1" fmla="val 50000"/>
              <a:gd name="adj2" fmla="val 53873"/>
            </a:avLst>
          </a:prstGeom>
          <a:solidFill>
            <a:schemeClr val="bg1"/>
          </a:solidFill>
          <a:ln w="28575" algn="ctr">
            <a:solidFill>
              <a:srgbClr val="FF3300"/>
            </a:solidFill>
            <a:miter lim="800000"/>
            <a:headEnd/>
            <a:tailEnd/>
          </a:ln>
          <a:effectLst/>
        </p:spPr>
        <p:txBody>
          <a:bodyPr wrap="none" anchor="ctr"/>
          <a:lstStyle/>
          <a:p>
            <a:endParaRPr lang="zh-CN" altLang="en-US"/>
          </a:p>
        </p:txBody>
      </p:sp>
      <p:sp>
        <p:nvSpPr>
          <p:cNvPr id="780335" name="Text Box 47"/>
          <p:cNvSpPr txBox="1">
            <a:spLocks noChangeArrowheads="1"/>
          </p:cNvSpPr>
          <p:nvPr/>
        </p:nvSpPr>
        <p:spPr bwMode="auto">
          <a:xfrm>
            <a:off x="5608638" y="5813425"/>
            <a:ext cx="765175"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3333CC"/>
                </a:solidFill>
              </a:rPr>
              <a:t>数据</a:t>
            </a:r>
          </a:p>
        </p:txBody>
      </p:sp>
      <p:sp>
        <p:nvSpPr>
          <p:cNvPr id="780336" name="AutoShape 48"/>
          <p:cNvSpPr>
            <a:spLocks noChangeArrowheads="1"/>
          </p:cNvSpPr>
          <p:nvPr/>
        </p:nvSpPr>
        <p:spPr bwMode="auto">
          <a:xfrm>
            <a:off x="5294313" y="6083300"/>
            <a:ext cx="1260475" cy="450850"/>
          </a:xfrm>
          <a:prstGeom prst="leftRightArrow">
            <a:avLst>
              <a:gd name="adj1" fmla="val 50000"/>
              <a:gd name="adj2" fmla="val 55915"/>
            </a:avLst>
          </a:prstGeom>
          <a:solidFill>
            <a:schemeClr val="bg1"/>
          </a:solidFill>
          <a:ln w="28575" algn="ctr">
            <a:solidFill>
              <a:srgbClr val="3333CC"/>
            </a:solidFill>
            <a:miter lim="800000"/>
            <a:headEnd/>
            <a:tailEnd/>
          </a:ln>
          <a:effectLst/>
        </p:spPr>
        <p:txBody>
          <a:bodyPr wrap="none" anchor="ctr"/>
          <a:lstStyle/>
          <a:p>
            <a:endParaRPr lang="zh-CN" altLang="en-US"/>
          </a:p>
        </p:txBody>
      </p:sp>
      <p:sp>
        <p:nvSpPr>
          <p:cNvPr id="780337" name="Text Box 49"/>
          <p:cNvSpPr txBox="1">
            <a:spLocks noChangeArrowheads="1"/>
          </p:cNvSpPr>
          <p:nvPr/>
        </p:nvSpPr>
        <p:spPr bwMode="auto">
          <a:xfrm>
            <a:off x="5564188" y="4111625"/>
            <a:ext cx="855662"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FF3300"/>
                </a:solidFill>
              </a:rPr>
              <a:t>控制</a:t>
            </a:r>
          </a:p>
        </p:txBody>
      </p:sp>
      <p:sp>
        <p:nvSpPr>
          <p:cNvPr id="780338" name="AutoShape 50"/>
          <p:cNvSpPr>
            <a:spLocks noChangeArrowheads="1"/>
          </p:cNvSpPr>
          <p:nvPr/>
        </p:nvSpPr>
        <p:spPr bwMode="auto">
          <a:xfrm>
            <a:off x="5292725" y="2970213"/>
            <a:ext cx="1260475" cy="541337"/>
          </a:xfrm>
          <a:prstGeom prst="rightArrow">
            <a:avLst>
              <a:gd name="adj1" fmla="val 50000"/>
              <a:gd name="adj2" fmla="val 58211"/>
            </a:avLst>
          </a:prstGeom>
          <a:solidFill>
            <a:schemeClr val="bg1"/>
          </a:solidFill>
          <a:ln w="28575" algn="ctr">
            <a:solidFill>
              <a:srgbClr val="008000"/>
            </a:solidFill>
            <a:miter lim="800000"/>
            <a:headEnd/>
            <a:tailEnd/>
          </a:ln>
          <a:effectLst/>
        </p:spPr>
        <p:txBody>
          <a:bodyPr wrap="none" anchor="ctr"/>
          <a:lstStyle/>
          <a:p>
            <a:endParaRPr lang="zh-CN" altLang="en-US"/>
          </a:p>
        </p:txBody>
      </p:sp>
      <p:sp>
        <p:nvSpPr>
          <p:cNvPr id="780339" name="Line 51"/>
          <p:cNvSpPr>
            <a:spLocks noChangeShapeType="1"/>
          </p:cNvSpPr>
          <p:nvPr/>
        </p:nvSpPr>
        <p:spPr bwMode="auto">
          <a:xfrm flipV="1">
            <a:off x="5924550" y="4778375"/>
            <a:ext cx="0" cy="990600"/>
          </a:xfrm>
          <a:prstGeom prst="line">
            <a:avLst/>
          </a:prstGeom>
          <a:noFill/>
          <a:ln w="38100">
            <a:solidFill>
              <a:srgbClr val="FF3300"/>
            </a:solidFill>
            <a:prstDash val="dash"/>
            <a:round/>
            <a:headEnd/>
            <a:tailEnd type="triangle" w="med" len="med"/>
          </a:ln>
          <a:effectLst/>
        </p:spPr>
        <p:txBody>
          <a:bodyPr/>
          <a:lstStyle/>
          <a:p>
            <a:endParaRPr lang="zh-CN" altLang="en-US"/>
          </a:p>
        </p:txBody>
      </p:sp>
      <p:grpSp>
        <p:nvGrpSpPr>
          <p:cNvPr id="780340" name="Group 52"/>
          <p:cNvGrpSpPr>
            <a:grpSpLocks/>
          </p:cNvGrpSpPr>
          <p:nvPr/>
        </p:nvGrpSpPr>
        <p:grpSpPr bwMode="auto">
          <a:xfrm>
            <a:off x="3490913" y="3603625"/>
            <a:ext cx="1755775" cy="2127250"/>
            <a:chOff x="2199" y="2185"/>
            <a:chExt cx="1106" cy="1340"/>
          </a:xfrm>
        </p:grpSpPr>
        <p:sp>
          <p:nvSpPr>
            <p:cNvPr id="780341" name="Text Box 53"/>
            <p:cNvSpPr txBox="1">
              <a:spLocks noChangeArrowheads="1"/>
            </p:cNvSpPr>
            <p:nvPr/>
          </p:nvSpPr>
          <p:spPr bwMode="auto">
            <a:xfrm>
              <a:off x="2199" y="2185"/>
              <a:ext cx="737" cy="288"/>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400">
                  <a:solidFill>
                    <a:schemeClr val="accent2"/>
                  </a:solidFill>
                </a:rPr>
                <a:t>GPRs</a:t>
              </a:r>
            </a:p>
          </p:txBody>
        </p:sp>
        <p:grpSp>
          <p:nvGrpSpPr>
            <p:cNvPr id="780342" name="Group 54"/>
            <p:cNvGrpSpPr>
              <a:grpSpLocks/>
            </p:cNvGrpSpPr>
            <p:nvPr/>
          </p:nvGrpSpPr>
          <p:grpSpPr bwMode="auto">
            <a:xfrm>
              <a:off x="2452" y="2500"/>
              <a:ext cx="853" cy="1025"/>
              <a:chOff x="2398" y="2273"/>
              <a:chExt cx="853" cy="1025"/>
            </a:xfrm>
          </p:grpSpPr>
          <p:grpSp>
            <p:nvGrpSpPr>
              <p:cNvPr id="780343" name="Group 55"/>
              <p:cNvGrpSpPr>
                <a:grpSpLocks/>
              </p:cNvGrpSpPr>
              <p:nvPr/>
            </p:nvGrpSpPr>
            <p:grpSpPr bwMode="auto">
              <a:xfrm>
                <a:off x="2398" y="2273"/>
                <a:ext cx="652" cy="992"/>
                <a:chOff x="2228" y="1678"/>
                <a:chExt cx="737" cy="992"/>
              </a:xfrm>
            </p:grpSpPr>
            <p:sp>
              <p:nvSpPr>
                <p:cNvPr id="780344" name="Rectangle 56"/>
                <p:cNvSpPr>
                  <a:spLocks noChangeArrowheads="1"/>
                </p:cNvSpPr>
                <p:nvPr/>
              </p:nvSpPr>
              <p:spPr bwMode="auto">
                <a:xfrm>
                  <a:off x="2228" y="1678"/>
                  <a:ext cx="737" cy="992"/>
                </a:xfrm>
                <a:prstGeom prst="rect">
                  <a:avLst/>
                </a:prstGeom>
                <a:solidFill>
                  <a:schemeClr val="bg1"/>
                </a:solidFill>
                <a:ln w="28575" algn="ctr">
                  <a:solidFill>
                    <a:schemeClr val="tx1"/>
                  </a:solidFill>
                  <a:miter lim="800000"/>
                  <a:headEnd/>
                  <a:tailEnd/>
                </a:ln>
                <a:effectLst/>
              </p:spPr>
              <p:txBody>
                <a:bodyPr wrap="none" anchor="ctr"/>
                <a:lstStyle/>
                <a:p>
                  <a:endParaRPr lang="zh-CN" altLang="en-US"/>
                </a:p>
              </p:txBody>
            </p:sp>
            <p:sp>
              <p:nvSpPr>
                <p:cNvPr id="780345" name="Line 57"/>
                <p:cNvSpPr>
                  <a:spLocks noChangeShapeType="1"/>
                </p:cNvSpPr>
                <p:nvPr/>
              </p:nvSpPr>
              <p:spPr bwMode="auto">
                <a:xfrm>
                  <a:off x="2228" y="1933"/>
                  <a:ext cx="736" cy="0"/>
                </a:xfrm>
                <a:prstGeom prst="line">
                  <a:avLst/>
                </a:prstGeom>
                <a:noFill/>
                <a:ln w="9525">
                  <a:solidFill>
                    <a:schemeClr val="tx1"/>
                  </a:solidFill>
                  <a:round/>
                  <a:headEnd/>
                  <a:tailEnd/>
                </a:ln>
                <a:effectLst/>
              </p:spPr>
              <p:txBody>
                <a:bodyPr/>
                <a:lstStyle/>
                <a:p>
                  <a:endParaRPr lang="zh-CN" altLang="en-US"/>
                </a:p>
              </p:txBody>
            </p:sp>
            <p:sp>
              <p:nvSpPr>
                <p:cNvPr id="780346" name="Line 58"/>
                <p:cNvSpPr>
                  <a:spLocks noChangeShapeType="1"/>
                </p:cNvSpPr>
                <p:nvPr/>
              </p:nvSpPr>
              <p:spPr bwMode="auto">
                <a:xfrm>
                  <a:off x="2228" y="2188"/>
                  <a:ext cx="736" cy="0"/>
                </a:xfrm>
                <a:prstGeom prst="line">
                  <a:avLst/>
                </a:prstGeom>
                <a:noFill/>
                <a:ln w="9525">
                  <a:solidFill>
                    <a:schemeClr val="tx1"/>
                  </a:solidFill>
                  <a:round/>
                  <a:headEnd/>
                  <a:tailEnd/>
                </a:ln>
                <a:effectLst/>
              </p:spPr>
              <p:txBody>
                <a:bodyPr/>
                <a:lstStyle/>
                <a:p>
                  <a:endParaRPr lang="zh-CN" altLang="en-US"/>
                </a:p>
              </p:txBody>
            </p:sp>
            <p:sp>
              <p:nvSpPr>
                <p:cNvPr id="780347" name="Line 59"/>
                <p:cNvSpPr>
                  <a:spLocks noChangeShapeType="1"/>
                </p:cNvSpPr>
                <p:nvPr/>
              </p:nvSpPr>
              <p:spPr bwMode="auto">
                <a:xfrm>
                  <a:off x="2228" y="2415"/>
                  <a:ext cx="736" cy="0"/>
                </a:xfrm>
                <a:prstGeom prst="line">
                  <a:avLst/>
                </a:prstGeom>
                <a:noFill/>
                <a:ln w="9525">
                  <a:solidFill>
                    <a:schemeClr val="tx1"/>
                  </a:solidFill>
                  <a:round/>
                  <a:headEnd/>
                  <a:tailEnd/>
                </a:ln>
                <a:effectLst/>
              </p:spPr>
              <p:txBody>
                <a:bodyPr/>
                <a:lstStyle/>
                <a:p>
                  <a:endParaRPr lang="zh-CN" altLang="en-US"/>
                </a:p>
              </p:txBody>
            </p:sp>
          </p:grpSp>
          <p:sp>
            <p:nvSpPr>
              <p:cNvPr id="780348" name="Text Box 60"/>
              <p:cNvSpPr txBox="1">
                <a:spLocks noChangeArrowheads="1"/>
              </p:cNvSpPr>
              <p:nvPr/>
            </p:nvSpPr>
            <p:spPr bwMode="auto">
              <a:xfrm>
                <a:off x="3051" y="2282"/>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t>0</a:t>
                </a:r>
              </a:p>
            </p:txBody>
          </p:sp>
          <p:sp>
            <p:nvSpPr>
              <p:cNvPr id="780349" name="Text Box 61"/>
              <p:cNvSpPr txBox="1">
                <a:spLocks noChangeArrowheads="1"/>
              </p:cNvSpPr>
              <p:nvPr/>
            </p:nvSpPr>
            <p:spPr bwMode="auto">
              <a:xfrm>
                <a:off x="3052" y="2525"/>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t>1</a:t>
                </a:r>
              </a:p>
            </p:txBody>
          </p:sp>
          <p:sp>
            <p:nvSpPr>
              <p:cNvPr id="780350" name="Text Box 62"/>
              <p:cNvSpPr txBox="1">
                <a:spLocks noChangeArrowheads="1"/>
              </p:cNvSpPr>
              <p:nvPr/>
            </p:nvSpPr>
            <p:spPr bwMode="auto">
              <a:xfrm>
                <a:off x="3052" y="2784"/>
                <a:ext cx="199" cy="231"/>
              </a:xfrm>
              <a:prstGeom prst="rect">
                <a:avLst/>
              </a:prstGeom>
              <a:noFill/>
              <a:ln w="9525" algn="ctr">
                <a:noFill/>
                <a:miter lim="800000"/>
                <a:headEnd/>
                <a:tailEnd/>
              </a:ln>
              <a:effectLst/>
            </p:spPr>
            <p:txBody>
              <a:bodyPr>
                <a:spAutoFit/>
              </a:bodyPr>
              <a:lstStyle/>
              <a:p>
                <a:pPr marL="342900" indent="-342900">
                  <a:spcBef>
                    <a:spcPct val="50000"/>
                  </a:spcBef>
                </a:pPr>
                <a:endParaRPr lang="en-US" altLang="zh-CN"/>
              </a:p>
            </p:txBody>
          </p:sp>
          <p:sp>
            <p:nvSpPr>
              <p:cNvPr id="780351" name="Text Box 63"/>
              <p:cNvSpPr txBox="1">
                <a:spLocks noChangeArrowheads="1"/>
              </p:cNvSpPr>
              <p:nvPr/>
            </p:nvSpPr>
            <p:spPr bwMode="auto">
              <a:xfrm>
                <a:off x="3051" y="3067"/>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t>7</a:t>
                </a:r>
              </a:p>
            </p:txBody>
          </p:sp>
        </p:grpSp>
        <p:sp>
          <p:nvSpPr>
            <p:cNvPr id="780352" name="Rectangle 64"/>
            <p:cNvSpPr>
              <a:spLocks noChangeArrowheads="1"/>
            </p:cNvSpPr>
            <p:nvPr/>
          </p:nvSpPr>
          <p:spPr bwMode="auto">
            <a:xfrm>
              <a:off x="2455" y="2500"/>
              <a:ext cx="652" cy="992"/>
            </a:xfrm>
            <a:prstGeom prst="rect">
              <a:avLst/>
            </a:prstGeom>
            <a:solidFill>
              <a:srgbClr val="008000">
                <a:alpha val="17000"/>
              </a:srgbClr>
            </a:solidFill>
            <a:ln w="9525" algn="ctr">
              <a:noFill/>
              <a:miter lim="800000"/>
              <a:headEnd/>
              <a:tailEnd/>
            </a:ln>
            <a:effectLst/>
          </p:spPr>
          <p:txBody>
            <a:bodyPr wrap="none" anchor="ctr"/>
            <a:lstStyle/>
            <a:p>
              <a:endParaRPr lang="zh-CN" altLang="en-US"/>
            </a:p>
          </p:txBody>
        </p:sp>
      </p:grpSp>
      <p:sp>
        <p:nvSpPr>
          <p:cNvPr id="780353" name="Rectangle 65"/>
          <p:cNvSpPr>
            <a:spLocks noChangeArrowheads="1"/>
          </p:cNvSpPr>
          <p:nvPr/>
        </p:nvSpPr>
        <p:spPr bwMode="auto">
          <a:xfrm>
            <a:off x="6551613" y="819150"/>
            <a:ext cx="1133475" cy="5715000"/>
          </a:xfrm>
          <a:prstGeom prst="rect">
            <a:avLst/>
          </a:prstGeom>
          <a:solidFill>
            <a:schemeClr val="bg1"/>
          </a:solidFill>
          <a:ln w="28575" algn="ctr">
            <a:solidFill>
              <a:schemeClr val="tx1"/>
            </a:solidFill>
            <a:miter lim="800000"/>
            <a:headEnd/>
            <a:tailEnd/>
          </a:ln>
          <a:effectLst/>
        </p:spPr>
        <p:txBody>
          <a:bodyPr wrap="none" anchor="ctr"/>
          <a:lstStyle/>
          <a:p>
            <a:endParaRPr lang="zh-CN" altLang="en-US"/>
          </a:p>
        </p:txBody>
      </p:sp>
      <p:sp>
        <p:nvSpPr>
          <p:cNvPr id="780354" name="Line 66"/>
          <p:cNvSpPr>
            <a:spLocks noChangeShapeType="1"/>
          </p:cNvSpPr>
          <p:nvPr/>
        </p:nvSpPr>
        <p:spPr bwMode="auto">
          <a:xfrm>
            <a:off x="6551613" y="2528888"/>
            <a:ext cx="1131887" cy="0"/>
          </a:xfrm>
          <a:prstGeom prst="line">
            <a:avLst/>
          </a:prstGeom>
          <a:noFill/>
          <a:ln w="9525">
            <a:solidFill>
              <a:schemeClr val="tx1"/>
            </a:solidFill>
            <a:round/>
            <a:headEnd/>
            <a:tailEnd/>
          </a:ln>
          <a:effectLst/>
        </p:spPr>
        <p:txBody>
          <a:bodyPr/>
          <a:lstStyle/>
          <a:p>
            <a:endParaRPr lang="zh-CN" altLang="en-US"/>
          </a:p>
        </p:txBody>
      </p:sp>
      <p:sp>
        <p:nvSpPr>
          <p:cNvPr id="780355" name="Line 67"/>
          <p:cNvSpPr>
            <a:spLocks noChangeShapeType="1"/>
          </p:cNvSpPr>
          <p:nvPr/>
        </p:nvSpPr>
        <p:spPr bwMode="auto">
          <a:xfrm>
            <a:off x="6551613" y="2843213"/>
            <a:ext cx="1131887" cy="0"/>
          </a:xfrm>
          <a:prstGeom prst="line">
            <a:avLst/>
          </a:prstGeom>
          <a:noFill/>
          <a:ln w="9525">
            <a:solidFill>
              <a:schemeClr val="tx1"/>
            </a:solidFill>
            <a:round/>
            <a:headEnd/>
            <a:tailEnd/>
          </a:ln>
          <a:effectLst/>
        </p:spPr>
        <p:txBody>
          <a:bodyPr/>
          <a:lstStyle/>
          <a:p>
            <a:endParaRPr lang="zh-CN" altLang="en-US"/>
          </a:p>
        </p:txBody>
      </p:sp>
      <p:sp>
        <p:nvSpPr>
          <p:cNvPr id="780356" name="Line 68"/>
          <p:cNvSpPr>
            <a:spLocks noChangeShapeType="1"/>
          </p:cNvSpPr>
          <p:nvPr/>
        </p:nvSpPr>
        <p:spPr bwMode="auto">
          <a:xfrm>
            <a:off x="6551613" y="4733925"/>
            <a:ext cx="1131887" cy="0"/>
          </a:xfrm>
          <a:prstGeom prst="line">
            <a:avLst/>
          </a:prstGeom>
          <a:noFill/>
          <a:ln w="9525">
            <a:solidFill>
              <a:schemeClr val="tx1"/>
            </a:solidFill>
            <a:round/>
            <a:headEnd/>
            <a:tailEnd/>
          </a:ln>
          <a:effectLst/>
        </p:spPr>
        <p:txBody>
          <a:bodyPr/>
          <a:lstStyle/>
          <a:p>
            <a:endParaRPr lang="zh-CN" altLang="en-US"/>
          </a:p>
        </p:txBody>
      </p:sp>
      <p:sp>
        <p:nvSpPr>
          <p:cNvPr id="780357" name="Line 69"/>
          <p:cNvSpPr>
            <a:spLocks noChangeShapeType="1"/>
          </p:cNvSpPr>
          <p:nvPr/>
        </p:nvSpPr>
        <p:spPr bwMode="auto">
          <a:xfrm>
            <a:off x="6551613" y="5094288"/>
            <a:ext cx="1131887" cy="0"/>
          </a:xfrm>
          <a:prstGeom prst="line">
            <a:avLst/>
          </a:prstGeom>
          <a:noFill/>
          <a:ln w="9525">
            <a:solidFill>
              <a:schemeClr val="tx1"/>
            </a:solidFill>
            <a:round/>
            <a:headEnd/>
            <a:tailEnd/>
          </a:ln>
          <a:effectLst/>
        </p:spPr>
        <p:txBody>
          <a:bodyPr/>
          <a:lstStyle/>
          <a:p>
            <a:endParaRPr lang="zh-CN" altLang="en-US"/>
          </a:p>
        </p:txBody>
      </p:sp>
      <p:sp>
        <p:nvSpPr>
          <p:cNvPr id="780358" name="Line 70"/>
          <p:cNvSpPr>
            <a:spLocks noChangeShapeType="1"/>
          </p:cNvSpPr>
          <p:nvPr/>
        </p:nvSpPr>
        <p:spPr bwMode="auto">
          <a:xfrm>
            <a:off x="6551613" y="5454650"/>
            <a:ext cx="1131887" cy="0"/>
          </a:xfrm>
          <a:prstGeom prst="line">
            <a:avLst/>
          </a:prstGeom>
          <a:noFill/>
          <a:ln w="9525">
            <a:solidFill>
              <a:schemeClr val="tx1"/>
            </a:solidFill>
            <a:round/>
            <a:headEnd/>
            <a:tailEnd/>
          </a:ln>
          <a:effectLst/>
        </p:spPr>
        <p:txBody>
          <a:bodyPr/>
          <a:lstStyle/>
          <a:p>
            <a:endParaRPr lang="zh-CN" altLang="en-US"/>
          </a:p>
        </p:txBody>
      </p:sp>
      <p:sp>
        <p:nvSpPr>
          <p:cNvPr id="780359" name="Line 71"/>
          <p:cNvSpPr>
            <a:spLocks noChangeShapeType="1"/>
          </p:cNvSpPr>
          <p:nvPr/>
        </p:nvSpPr>
        <p:spPr bwMode="auto">
          <a:xfrm>
            <a:off x="6551613" y="5762625"/>
            <a:ext cx="1131887" cy="0"/>
          </a:xfrm>
          <a:prstGeom prst="line">
            <a:avLst/>
          </a:prstGeom>
          <a:noFill/>
          <a:ln w="9525">
            <a:solidFill>
              <a:schemeClr val="tx1"/>
            </a:solidFill>
            <a:round/>
            <a:headEnd/>
            <a:tailEnd/>
          </a:ln>
          <a:effectLst/>
        </p:spPr>
        <p:txBody>
          <a:bodyPr/>
          <a:lstStyle/>
          <a:p>
            <a:endParaRPr lang="zh-CN" altLang="en-US"/>
          </a:p>
        </p:txBody>
      </p:sp>
      <p:sp>
        <p:nvSpPr>
          <p:cNvPr id="780360" name="Line 72"/>
          <p:cNvSpPr>
            <a:spLocks noChangeShapeType="1"/>
          </p:cNvSpPr>
          <p:nvPr/>
        </p:nvSpPr>
        <p:spPr bwMode="auto">
          <a:xfrm>
            <a:off x="6551613" y="6219825"/>
            <a:ext cx="1131887" cy="0"/>
          </a:xfrm>
          <a:prstGeom prst="line">
            <a:avLst/>
          </a:prstGeom>
          <a:noFill/>
          <a:ln w="9525">
            <a:solidFill>
              <a:schemeClr val="tx1"/>
            </a:solidFill>
            <a:round/>
            <a:headEnd/>
            <a:tailEnd/>
          </a:ln>
          <a:effectLst/>
        </p:spPr>
        <p:txBody>
          <a:bodyPr/>
          <a:lstStyle/>
          <a:p>
            <a:endParaRPr lang="zh-CN" altLang="en-US"/>
          </a:p>
        </p:txBody>
      </p:sp>
      <p:sp>
        <p:nvSpPr>
          <p:cNvPr id="780361" name="Text Box 73"/>
          <p:cNvSpPr txBox="1">
            <a:spLocks noChangeArrowheads="1"/>
          </p:cNvSpPr>
          <p:nvPr/>
        </p:nvSpPr>
        <p:spPr bwMode="auto">
          <a:xfrm>
            <a:off x="7677150" y="1179513"/>
            <a:ext cx="1216025"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bfff0020</a:t>
            </a:r>
          </a:p>
        </p:txBody>
      </p:sp>
      <p:sp>
        <p:nvSpPr>
          <p:cNvPr id="780362" name="Text Box 74"/>
          <p:cNvSpPr txBox="1">
            <a:spLocks noChangeArrowheads="1"/>
          </p:cNvSpPr>
          <p:nvPr/>
        </p:nvSpPr>
        <p:spPr bwMode="auto">
          <a:xfrm>
            <a:off x="7640638" y="4727575"/>
            <a:ext cx="1252537"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80483d6</a:t>
            </a:r>
          </a:p>
        </p:txBody>
      </p:sp>
      <p:sp>
        <p:nvSpPr>
          <p:cNvPr id="780363" name="Text Box 75"/>
          <p:cNvSpPr txBox="1">
            <a:spLocks noChangeArrowheads="1"/>
          </p:cNvSpPr>
          <p:nvPr/>
        </p:nvSpPr>
        <p:spPr bwMode="auto">
          <a:xfrm>
            <a:off x="7632700" y="5087938"/>
            <a:ext cx="1260475"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80483d5</a:t>
            </a:r>
          </a:p>
        </p:txBody>
      </p:sp>
      <p:sp>
        <p:nvSpPr>
          <p:cNvPr id="780364" name="Text Box 76"/>
          <p:cNvSpPr txBox="1">
            <a:spLocks noChangeArrowheads="1"/>
          </p:cNvSpPr>
          <p:nvPr/>
        </p:nvSpPr>
        <p:spPr bwMode="auto">
          <a:xfrm>
            <a:off x="7642225" y="5448300"/>
            <a:ext cx="1295400"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80483d4</a:t>
            </a:r>
          </a:p>
        </p:txBody>
      </p:sp>
      <p:sp>
        <p:nvSpPr>
          <p:cNvPr id="780365" name="Text Box 77"/>
          <p:cNvSpPr txBox="1">
            <a:spLocks noChangeArrowheads="1"/>
          </p:cNvSpPr>
          <p:nvPr/>
        </p:nvSpPr>
        <p:spPr bwMode="auto">
          <a:xfrm>
            <a:off x="7640638" y="6211888"/>
            <a:ext cx="396875"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0</a:t>
            </a:r>
          </a:p>
        </p:txBody>
      </p:sp>
      <p:sp>
        <p:nvSpPr>
          <p:cNvPr id="780366" name="Text Box 78"/>
          <p:cNvSpPr txBox="1">
            <a:spLocks noChangeArrowheads="1"/>
          </p:cNvSpPr>
          <p:nvPr/>
        </p:nvSpPr>
        <p:spPr bwMode="auto">
          <a:xfrm>
            <a:off x="0" y="773113"/>
            <a:ext cx="8893175" cy="396875"/>
          </a:xfrm>
          <a:prstGeom prst="rect">
            <a:avLst/>
          </a:prstGeom>
          <a:noFill/>
          <a:ln w="9525" algn="ctr">
            <a:noFill/>
            <a:miter lim="800000"/>
            <a:headEnd/>
            <a:tailEnd/>
          </a:ln>
          <a:effectLst/>
        </p:spPr>
        <p:txBody>
          <a:bodyPr>
            <a:spAutoFit/>
          </a:bodyPr>
          <a:lstStyle/>
          <a:p>
            <a:pPr marL="342900" indent="-342900">
              <a:spcBef>
                <a:spcPct val="20000"/>
              </a:spcBef>
            </a:pPr>
            <a:r>
              <a:rPr lang="zh-CN" altLang="en-US" sz="2000">
                <a:solidFill>
                  <a:srgbClr val="3333CC"/>
                </a:solidFill>
              </a:rPr>
              <a:t>     </a:t>
            </a:r>
            <a:endParaRPr lang="zh-CN" altLang="en-US" sz="2000">
              <a:solidFill>
                <a:srgbClr val="3333CC"/>
              </a:solidFill>
              <a:latin typeface="Arial" pitchFamily="34" charset="0"/>
            </a:endParaRPr>
          </a:p>
        </p:txBody>
      </p:sp>
      <p:sp>
        <p:nvSpPr>
          <p:cNvPr id="780367" name="Rectangle 79"/>
          <p:cNvSpPr>
            <a:spLocks noChangeArrowheads="1"/>
          </p:cNvSpPr>
          <p:nvPr/>
        </p:nvSpPr>
        <p:spPr bwMode="auto">
          <a:xfrm>
            <a:off x="134938" y="684213"/>
            <a:ext cx="6192837" cy="1054100"/>
          </a:xfrm>
          <a:prstGeom prst="rect">
            <a:avLst/>
          </a:prstGeom>
          <a:noFill/>
          <a:ln w="9525">
            <a:noFill/>
            <a:miter lim="800000"/>
            <a:headEnd/>
            <a:tailEnd/>
          </a:ln>
          <a:effectLst/>
        </p:spPr>
        <p:txBody>
          <a:bodyPr anchor="ctr">
            <a:spAutoFit/>
          </a:bodyPr>
          <a:lstStyle/>
          <a:p>
            <a:pPr indent="288925" eaLnBrk="1" hangingPunct="1">
              <a:lnSpc>
                <a:spcPct val="105000"/>
              </a:lnSpc>
            </a:pPr>
            <a:r>
              <a:rPr lang="en-US" altLang="zh-CN" sz="2000">
                <a:solidFill>
                  <a:srgbClr val="FF3300"/>
                </a:solidFill>
              </a:rPr>
              <a:t>080483d4</a:t>
            </a:r>
            <a:r>
              <a:rPr lang="zh-CN" altLang="en-US" sz="2000"/>
              <a:t> </a:t>
            </a:r>
            <a:r>
              <a:rPr lang="en-US" altLang="zh-CN" sz="2000"/>
              <a:t>&lt;add&gt;: </a:t>
            </a:r>
          </a:p>
          <a:p>
            <a:pPr indent="288925" eaLnBrk="1" hangingPunct="1">
              <a:lnSpc>
                <a:spcPct val="105000"/>
              </a:lnSpc>
            </a:pPr>
            <a:r>
              <a:rPr lang="en-US" altLang="zh-CN" sz="2000"/>
              <a:t>  80483d4:    55	   push   %ebp</a:t>
            </a:r>
          </a:p>
          <a:p>
            <a:pPr indent="288925" eaLnBrk="1" hangingPunct="1">
              <a:lnSpc>
                <a:spcPct val="105000"/>
              </a:lnSpc>
            </a:pPr>
            <a:r>
              <a:rPr lang="en-US" altLang="zh-CN" sz="2000"/>
              <a:t>  80483d5:    89 e5	   mov   %esp, %ebp</a:t>
            </a:r>
          </a:p>
        </p:txBody>
      </p:sp>
      <p:sp>
        <p:nvSpPr>
          <p:cNvPr id="780368" name="Line 80"/>
          <p:cNvSpPr>
            <a:spLocks noChangeShapeType="1"/>
          </p:cNvSpPr>
          <p:nvPr/>
        </p:nvSpPr>
        <p:spPr bwMode="auto">
          <a:xfrm>
            <a:off x="7137400" y="4329113"/>
            <a:ext cx="0" cy="315912"/>
          </a:xfrm>
          <a:prstGeom prst="line">
            <a:avLst/>
          </a:prstGeom>
          <a:noFill/>
          <a:ln w="57150">
            <a:solidFill>
              <a:schemeClr val="tx1"/>
            </a:solidFill>
            <a:prstDash val="sysDot"/>
            <a:round/>
            <a:headEnd/>
            <a:tailEnd/>
          </a:ln>
          <a:effectLst/>
        </p:spPr>
        <p:txBody>
          <a:bodyPr/>
          <a:lstStyle/>
          <a:p>
            <a:endParaRPr lang="zh-CN" altLang="en-US"/>
          </a:p>
        </p:txBody>
      </p:sp>
      <p:sp>
        <p:nvSpPr>
          <p:cNvPr id="780369" name="Line 81"/>
          <p:cNvSpPr>
            <a:spLocks noChangeShapeType="1"/>
          </p:cNvSpPr>
          <p:nvPr/>
        </p:nvSpPr>
        <p:spPr bwMode="auto">
          <a:xfrm>
            <a:off x="7137400" y="5859463"/>
            <a:ext cx="0" cy="315912"/>
          </a:xfrm>
          <a:prstGeom prst="line">
            <a:avLst/>
          </a:prstGeom>
          <a:noFill/>
          <a:ln w="57150">
            <a:solidFill>
              <a:schemeClr val="tx1"/>
            </a:solidFill>
            <a:prstDash val="sysDot"/>
            <a:round/>
            <a:headEnd/>
            <a:tailEnd/>
          </a:ln>
          <a:effectLst/>
        </p:spPr>
        <p:txBody>
          <a:bodyPr/>
          <a:lstStyle/>
          <a:p>
            <a:endParaRPr lang="zh-CN" altLang="en-US"/>
          </a:p>
        </p:txBody>
      </p:sp>
      <p:sp>
        <p:nvSpPr>
          <p:cNvPr id="780370" name="Text Box 82"/>
          <p:cNvSpPr txBox="1">
            <a:spLocks noChangeArrowheads="1"/>
          </p:cNvSpPr>
          <p:nvPr/>
        </p:nvSpPr>
        <p:spPr bwMode="auto">
          <a:xfrm>
            <a:off x="6919913" y="5448300"/>
            <a:ext cx="531812"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chemeClr val="hlink"/>
                </a:solidFill>
              </a:rPr>
              <a:t>55</a:t>
            </a:r>
          </a:p>
        </p:txBody>
      </p:sp>
      <p:sp>
        <p:nvSpPr>
          <p:cNvPr id="780371" name="Text Box 83"/>
          <p:cNvSpPr txBox="1">
            <a:spLocks noChangeArrowheads="1"/>
          </p:cNvSpPr>
          <p:nvPr/>
        </p:nvSpPr>
        <p:spPr bwMode="auto">
          <a:xfrm>
            <a:off x="6911975" y="5087938"/>
            <a:ext cx="531813"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chemeClr val="hlink"/>
                </a:solidFill>
              </a:rPr>
              <a:t>89</a:t>
            </a:r>
          </a:p>
        </p:txBody>
      </p:sp>
      <p:sp>
        <p:nvSpPr>
          <p:cNvPr id="780372" name="Text Box 84"/>
          <p:cNvSpPr txBox="1">
            <a:spLocks noChangeArrowheads="1"/>
          </p:cNvSpPr>
          <p:nvPr/>
        </p:nvSpPr>
        <p:spPr bwMode="auto">
          <a:xfrm>
            <a:off x="6911975" y="4733925"/>
            <a:ext cx="531813"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chemeClr val="hlink"/>
                </a:solidFill>
              </a:rPr>
              <a:t>e5</a:t>
            </a:r>
          </a:p>
        </p:txBody>
      </p:sp>
      <p:sp>
        <p:nvSpPr>
          <p:cNvPr id="780373" name="Line 85"/>
          <p:cNvSpPr>
            <a:spLocks noChangeShapeType="1"/>
          </p:cNvSpPr>
          <p:nvPr/>
        </p:nvSpPr>
        <p:spPr bwMode="auto">
          <a:xfrm>
            <a:off x="4392613" y="4959350"/>
            <a:ext cx="0" cy="315913"/>
          </a:xfrm>
          <a:prstGeom prst="line">
            <a:avLst/>
          </a:prstGeom>
          <a:noFill/>
          <a:ln w="57150">
            <a:solidFill>
              <a:schemeClr val="tx1"/>
            </a:solidFill>
            <a:prstDash val="sysDot"/>
            <a:round/>
            <a:headEnd/>
            <a:tailEnd/>
          </a:ln>
          <a:effectLst/>
        </p:spPr>
        <p:txBody>
          <a:bodyPr/>
          <a:lstStyle/>
          <a:p>
            <a:endParaRPr lang="zh-CN" altLang="en-US"/>
          </a:p>
        </p:txBody>
      </p:sp>
      <p:sp>
        <p:nvSpPr>
          <p:cNvPr id="780374" name="Text Box 86"/>
          <p:cNvSpPr txBox="1">
            <a:spLocks noChangeArrowheads="1"/>
          </p:cNvSpPr>
          <p:nvPr/>
        </p:nvSpPr>
        <p:spPr bwMode="auto">
          <a:xfrm>
            <a:off x="3986213" y="2033588"/>
            <a:ext cx="1125537" cy="387350"/>
          </a:xfrm>
          <a:prstGeom prst="rect">
            <a:avLst/>
          </a:prstGeom>
          <a:solidFill>
            <a:srgbClr val="FF0000">
              <a:alpha val="17999"/>
            </a:srgbClr>
          </a:solidFill>
          <a:ln w="9525" algn="ctr">
            <a:solidFill>
              <a:schemeClr val="tx1"/>
            </a:solidFill>
            <a:miter lim="800000"/>
            <a:headEnd/>
            <a:tailEnd/>
          </a:ln>
          <a:effectLst/>
        </p:spPr>
        <p:txBody>
          <a:bodyPr tIns="36000" bIns="36000">
            <a:spAutoFit/>
          </a:bodyPr>
          <a:lstStyle/>
          <a:p>
            <a:pPr marL="342900" indent="-342900">
              <a:spcBef>
                <a:spcPct val="50000"/>
              </a:spcBef>
            </a:pPr>
            <a:r>
              <a:rPr lang="en-US" altLang="zh-CN" sz="2000">
                <a:solidFill>
                  <a:srgbClr val="008000"/>
                </a:solidFill>
              </a:rPr>
              <a:t>   </a:t>
            </a:r>
          </a:p>
        </p:txBody>
      </p:sp>
      <p:sp>
        <p:nvSpPr>
          <p:cNvPr id="780375" name="Text Box 87"/>
          <p:cNvSpPr txBox="1">
            <a:spLocks noChangeArrowheads="1"/>
          </p:cNvSpPr>
          <p:nvPr/>
        </p:nvSpPr>
        <p:spPr bwMode="auto">
          <a:xfrm>
            <a:off x="3986213" y="2528888"/>
            <a:ext cx="1125537" cy="387350"/>
          </a:xfrm>
          <a:prstGeom prst="rect">
            <a:avLst/>
          </a:prstGeom>
          <a:solidFill>
            <a:srgbClr val="FF0000">
              <a:alpha val="17999"/>
            </a:srgbClr>
          </a:solidFill>
          <a:ln w="9525" algn="ctr">
            <a:solidFill>
              <a:schemeClr val="tx1"/>
            </a:solidFill>
            <a:miter lim="800000"/>
            <a:headEnd/>
            <a:tailEnd/>
          </a:ln>
          <a:effectLst/>
        </p:spPr>
        <p:txBody>
          <a:bodyPr tIns="36000" bIns="36000">
            <a:spAutoFit/>
          </a:bodyPr>
          <a:lstStyle/>
          <a:p>
            <a:pPr marL="342900" indent="-342900">
              <a:spcBef>
                <a:spcPct val="50000"/>
              </a:spcBef>
            </a:pPr>
            <a:endParaRPr lang="en-US" altLang="zh-CN" sz="2000">
              <a:solidFill>
                <a:srgbClr val="008000"/>
              </a:solidFill>
            </a:endParaRPr>
          </a:p>
        </p:txBody>
      </p:sp>
      <p:sp>
        <p:nvSpPr>
          <p:cNvPr id="780376" name="Rectangle 88"/>
          <p:cNvSpPr>
            <a:spLocks noChangeArrowheads="1"/>
          </p:cNvSpPr>
          <p:nvPr/>
        </p:nvSpPr>
        <p:spPr bwMode="auto">
          <a:xfrm>
            <a:off x="3230563" y="2046288"/>
            <a:ext cx="668337" cy="396875"/>
          </a:xfrm>
          <a:prstGeom prst="rect">
            <a:avLst/>
          </a:prstGeom>
          <a:noFill/>
          <a:ln w="9525" algn="ctr">
            <a:noFill/>
            <a:miter lim="800000"/>
            <a:headEnd/>
            <a:tailEnd/>
          </a:ln>
          <a:effectLst/>
        </p:spPr>
        <p:txBody>
          <a:bodyPr wrap="none">
            <a:spAutoFit/>
          </a:bodyPr>
          <a:lstStyle/>
          <a:p>
            <a:pPr marL="342900" indent="-342900"/>
            <a:r>
              <a:rPr lang="en-US" altLang="zh-CN" sz="2000">
                <a:solidFill>
                  <a:srgbClr val="008000"/>
                </a:solidFill>
              </a:rPr>
              <a:t>EBP</a:t>
            </a:r>
            <a:endParaRPr lang="zh-CN" altLang="en-US" sz="2000">
              <a:solidFill>
                <a:srgbClr val="008000"/>
              </a:solidFill>
            </a:endParaRPr>
          </a:p>
        </p:txBody>
      </p:sp>
      <p:sp>
        <p:nvSpPr>
          <p:cNvPr id="780377" name="Rectangle 89"/>
          <p:cNvSpPr>
            <a:spLocks noChangeArrowheads="1"/>
          </p:cNvSpPr>
          <p:nvPr/>
        </p:nvSpPr>
        <p:spPr bwMode="auto">
          <a:xfrm>
            <a:off x="3222625" y="2541588"/>
            <a:ext cx="647700" cy="396875"/>
          </a:xfrm>
          <a:prstGeom prst="rect">
            <a:avLst/>
          </a:prstGeom>
          <a:noFill/>
          <a:ln w="9525" algn="ctr">
            <a:noFill/>
            <a:miter lim="800000"/>
            <a:headEnd/>
            <a:tailEnd/>
          </a:ln>
          <a:effectLst/>
        </p:spPr>
        <p:txBody>
          <a:bodyPr wrap="none">
            <a:spAutoFit/>
          </a:bodyPr>
          <a:lstStyle/>
          <a:p>
            <a:pPr marL="342900" indent="-342900"/>
            <a:r>
              <a:rPr lang="en-US" altLang="zh-CN" sz="2000">
                <a:solidFill>
                  <a:srgbClr val="008000"/>
                </a:solidFill>
              </a:rPr>
              <a:t>ESP</a:t>
            </a:r>
            <a:endParaRPr lang="zh-CN" altLang="en-US" sz="2000">
              <a:solidFill>
                <a:srgbClr val="008000"/>
              </a:solidFill>
            </a:endParaRPr>
          </a:p>
        </p:txBody>
      </p:sp>
      <p:sp>
        <p:nvSpPr>
          <p:cNvPr id="780378" name="Rectangle 90"/>
          <p:cNvSpPr>
            <a:spLocks noChangeArrowheads="1"/>
          </p:cNvSpPr>
          <p:nvPr/>
        </p:nvSpPr>
        <p:spPr bwMode="auto">
          <a:xfrm>
            <a:off x="2636838" y="2811463"/>
            <a:ext cx="581025" cy="396875"/>
          </a:xfrm>
          <a:prstGeom prst="rect">
            <a:avLst/>
          </a:prstGeom>
          <a:noFill/>
          <a:ln w="9525" algn="ctr">
            <a:noFill/>
            <a:miter lim="800000"/>
            <a:headEnd/>
            <a:tailEnd/>
          </a:ln>
          <a:effectLst/>
        </p:spPr>
        <p:txBody>
          <a:bodyPr wrap="none">
            <a:spAutoFit/>
          </a:bodyPr>
          <a:lstStyle/>
          <a:p>
            <a:pPr marL="342900" indent="-342900"/>
            <a:r>
              <a:rPr lang="en-US" altLang="zh-CN" sz="2000">
                <a:solidFill>
                  <a:srgbClr val="008000"/>
                </a:solidFill>
              </a:rPr>
              <a:t>EIP</a:t>
            </a:r>
            <a:endParaRPr lang="zh-CN" altLang="en-US" sz="2000">
              <a:solidFill>
                <a:srgbClr val="008000"/>
              </a:solidFill>
            </a:endParaRPr>
          </a:p>
        </p:txBody>
      </p:sp>
      <p:sp>
        <p:nvSpPr>
          <p:cNvPr id="780379" name="Text Box 91"/>
          <p:cNvSpPr txBox="1">
            <a:spLocks noChangeArrowheads="1"/>
          </p:cNvSpPr>
          <p:nvPr/>
        </p:nvSpPr>
        <p:spPr bwMode="auto">
          <a:xfrm>
            <a:off x="3941763" y="2079625"/>
            <a:ext cx="1252537"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bfff0020</a:t>
            </a:r>
          </a:p>
        </p:txBody>
      </p:sp>
      <p:sp>
        <p:nvSpPr>
          <p:cNvPr id="780380" name="Line 92"/>
          <p:cNvSpPr>
            <a:spLocks noChangeShapeType="1"/>
          </p:cNvSpPr>
          <p:nvPr/>
        </p:nvSpPr>
        <p:spPr bwMode="auto">
          <a:xfrm>
            <a:off x="6551613" y="1223963"/>
            <a:ext cx="1131887" cy="0"/>
          </a:xfrm>
          <a:prstGeom prst="line">
            <a:avLst/>
          </a:prstGeom>
          <a:noFill/>
          <a:ln w="9525">
            <a:solidFill>
              <a:schemeClr val="tx1"/>
            </a:solidFill>
            <a:round/>
            <a:headEnd/>
            <a:tailEnd/>
          </a:ln>
          <a:effectLst/>
        </p:spPr>
        <p:txBody>
          <a:bodyPr/>
          <a:lstStyle/>
          <a:p>
            <a:endParaRPr lang="zh-CN" altLang="en-US"/>
          </a:p>
        </p:txBody>
      </p:sp>
      <p:sp>
        <p:nvSpPr>
          <p:cNvPr id="780381" name="Line 93"/>
          <p:cNvSpPr>
            <a:spLocks noChangeShapeType="1"/>
          </p:cNvSpPr>
          <p:nvPr/>
        </p:nvSpPr>
        <p:spPr bwMode="auto">
          <a:xfrm>
            <a:off x="6551613" y="1493838"/>
            <a:ext cx="1131887" cy="0"/>
          </a:xfrm>
          <a:prstGeom prst="line">
            <a:avLst/>
          </a:prstGeom>
          <a:noFill/>
          <a:ln w="9525">
            <a:solidFill>
              <a:schemeClr val="tx1"/>
            </a:solidFill>
            <a:round/>
            <a:headEnd/>
            <a:tailEnd/>
          </a:ln>
          <a:effectLst/>
        </p:spPr>
        <p:txBody>
          <a:bodyPr/>
          <a:lstStyle/>
          <a:p>
            <a:endParaRPr lang="zh-CN" altLang="en-US"/>
          </a:p>
        </p:txBody>
      </p:sp>
      <p:sp>
        <p:nvSpPr>
          <p:cNvPr id="780382" name="Line 94"/>
          <p:cNvSpPr>
            <a:spLocks noChangeShapeType="1"/>
          </p:cNvSpPr>
          <p:nvPr/>
        </p:nvSpPr>
        <p:spPr bwMode="auto">
          <a:xfrm>
            <a:off x="7137400" y="863600"/>
            <a:ext cx="0" cy="315913"/>
          </a:xfrm>
          <a:prstGeom prst="line">
            <a:avLst/>
          </a:prstGeom>
          <a:noFill/>
          <a:ln w="57150">
            <a:solidFill>
              <a:schemeClr val="tx1"/>
            </a:solidFill>
            <a:prstDash val="sysDot"/>
            <a:round/>
            <a:headEnd/>
            <a:tailEnd/>
          </a:ln>
          <a:effectLst/>
        </p:spPr>
        <p:txBody>
          <a:bodyPr/>
          <a:lstStyle/>
          <a:p>
            <a:endParaRPr lang="zh-CN" altLang="en-US"/>
          </a:p>
        </p:txBody>
      </p:sp>
      <p:sp>
        <p:nvSpPr>
          <p:cNvPr id="780383" name="Text Box 95"/>
          <p:cNvSpPr txBox="1">
            <a:spLocks noChangeArrowheads="1"/>
          </p:cNvSpPr>
          <p:nvPr/>
        </p:nvSpPr>
        <p:spPr bwMode="auto">
          <a:xfrm>
            <a:off x="7677150" y="1898650"/>
            <a:ext cx="1216025"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bfff0000</a:t>
            </a:r>
          </a:p>
        </p:txBody>
      </p:sp>
      <p:sp>
        <p:nvSpPr>
          <p:cNvPr id="780384" name="Line 96"/>
          <p:cNvSpPr>
            <a:spLocks noChangeShapeType="1"/>
          </p:cNvSpPr>
          <p:nvPr/>
        </p:nvSpPr>
        <p:spPr bwMode="auto">
          <a:xfrm>
            <a:off x="6551613" y="1943100"/>
            <a:ext cx="1131887" cy="0"/>
          </a:xfrm>
          <a:prstGeom prst="line">
            <a:avLst/>
          </a:prstGeom>
          <a:noFill/>
          <a:ln w="9525">
            <a:solidFill>
              <a:schemeClr val="tx1"/>
            </a:solidFill>
            <a:round/>
            <a:headEnd/>
            <a:tailEnd/>
          </a:ln>
          <a:effectLst/>
        </p:spPr>
        <p:txBody>
          <a:bodyPr/>
          <a:lstStyle/>
          <a:p>
            <a:endParaRPr lang="zh-CN" altLang="en-US"/>
          </a:p>
        </p:txBody>
      </p:sp>
      <p:sp>
        <p:nvSpPr>
          <p:cNvPr id="780385" name="Line 97"/>
          <p:cNvSpPr>
            <a:spLocks noChangeShapeType="1"/>
          </p:cNvSpPr>
          <p:nvPr/>
        </p:nvSpPr>
        <p:spPr bwMode="auto">
          <a:xfrm>
            <a:off x="6551613" y="2212975"/>
            <a:ext cx="1131887" cy="0"/>
          </a:xfrm>
          <a:prstGeom prst="line">
            <a:avLst/>
          </a:prstGeom>
          <a:noFill/>
          <a:ln w="9525">
            <a:solidFill>
              <a:schemeClr val="tx1"/>
            </a:solidFill>
            <a:round/>
            <a:headEnd/>
            <a:tailEnd/>
          </a:ln>
          <a:effectLst/>
        </p:spPr>
        <p:txBody>
          <a:bodyPr/>
          <a:lstStyle/>
          <a:p>
            <a:endParaRPr lang="zh-CN" altLang="en-US"/>
          </a:p>
        </p:txBody>
      </p:sp>
      <p:sp>
        <p:nvSpPr>
          <p:cNvPr id="780386" name="Line 98"/>
          <p:cNvSpPr>
            <a:spLocks noChangeShapeType="1"/>
          </p:cNvSpPr>
          <p:nvPr/>
        </p:nvSpPr>
        <p:spPr bwMode="auto">
          <a:xfrm>
            <a:off x="7137400" y="1582738"/>
            <a:ext cx="0" cy="315912"/>
          </a:xfrm>
          <a:prstGeom prst="line">
            <a:avLst/>
          </a:prstGeom>
          <a:noFill/>
          <a:ln w="57150">
            <a:solidFill>
              <a:schemeClr val="tx1"/>
            </a:solidFill>
            <a:prstDash val="sysDot"/>
            <a:round/>
            <a:headEnd/>
            <a:tailEnd/>
          </a:ln>
          <a:effectLst/>
        </p:spPr>
        <p:txBody>
          <a:bodyPr/>
          <a:lstStyle/>
          <a:p>
            <a:endParaRPr lang="zh-CN" altLang="en-US"/>
          </a:p>
        </p:txBody>
      </p:sp>
      <p:sp>
        <p:nvSpPr>
          <p:cNvPr id="780387" name="Line 99"/>
          <p:cNvSpPr>
            <a:spLocks noChangeShapeType="1"/>
          </p:cNvSpPr>
          <p:nvPr/>
        </p:nvSpPr>
        <p:spPr bwMode="auto">
          <a:xfrm>
            <a:off x="6551613" y="3159125"/>
            <a:ext cx="1131887" cy="0"/>
          </a:xfrm>
          <a:prstGeom prst="line">
            <a:avLst/>
          </a:prstGeom>
          <a:noFill/>
          <a:ln w="9525">
            <a:solidFill>
              <a:schemeClr val="tx1"/>
            </a:solidFill>
            <a:round/>
            <a:headEnd/>
            <a:tailEnd/>
          </a:ln>
          <a:effectLst/>
        </p:spPr>
        <p:txBody>
          <a:bodyPr/>
          <a:lstStyle/>
          <a:p>
            <a:endParaRPr lang="zh-CN" altLang="en-US"/>
          </a:p>
        </p:txBody>
      </p:sp>
      <p:sp>
        <p:nvSpPr>
          <p:cNvPr id="780388" name="Line 100"/>
          <p:cNvSpPr>
            <a:spLocks noChangeShapeType="1"/>
          </p:cNvSpPr>
          <p:nvPr/>
        </p:nvSpPr>
        <p:spPr bwMode="auto">
          <a:xfrm>
            <a:off x="6551613" y="3473450"/>
            <a:ext cx="1131887" cy="0"/>
          </a:xfrm>
          <a:prstGeom prst="line">
            <a:avLst/>
          </a:prstGeom>
          <a:noFill/>
          <a:ln w="9525">
            <a:solidFill>
              <a:schemeClr val="tx1"/>
            </a:solidFill>
            <a:round/>
            <a:headEnd/>
            <a:tailEnd/>
          </a:ln>
          <a:effectLst/>
        </p:spPr>
        <p:txBody>
          <a:bodyPr/>
          <a:lstStyle/>
          <a:p>
            <a:endParaRPr lang="zh-CN" altLang="en-US"/>
          </a:p>
        </p:txBody>
      </p:sp>
      <p:sp>
        <p:nvSpPr>
          <p:cNvPr id="780390" name="Text Box 102"/>
          <p:cNvSpPr txBox="1">
            <a:spLocks noChangeArrowheads="1"/>
          </p:cNvSpPr>
          <p:nvPr/>
        </p:nvSpPr>
        <p:spPr bwMode="auto">
          <a:xfrm>
            <a:off x="5921375" y="4959350"/>
            <a:ext cx="630238" cy="366713"/>
          </a:xfrm>
          <a:prstGeom prst="rect">
            <a:avLst/>
          </a:prstGeom>
          <a:solidFill>
            <a:schemeClr val="accent2">
              <a:alpha val="33000"/>
            </a:schemeClr>
          </a:solidFill>
          <a:ln w="9525" algn="ctr">
            <a:noFill/>
            <a:miter lim="800000"/>
            <a:headEnd/>
            <a:tailEnd/>
          </a:ln>
          <a:effectLst/>
        </p:spPr>
        <p:txBody>
          <a:bodyPr>
            <a:spAutoFit/>
          </a:bodyPr>
          <a:lstStyle/>
          <a:p>
            <a:pPr marL="342900" indent="-342900">
              <a:spcBef>
                <a:spcPct val="50000"/>
              </a:spcBef>
            </a:pPr>
            <a:r>
              <a:rPr lang="en-US" altLang="zh-CN">
                <a:solidFill>
                  <a:srgbClr val="FF3300"/>
                </a:solidFill>
              </a:rPr>
              <a:t>Wr</a:t>
            </a:r>
          </a:p>
        </p:txBody>
      </p:sp>
      <p:sp>
        <p:nvSpPr>
          <p:cNvPr id="780391" name="Rectangle 103"/>
          <p:cNvSpPr>
            <a:spLocks noChangeArrowheads="1"/>
          </p:cNvSpPr>
          <p:nvPr/>
        </p:nvSpPr>
        <p:spPr bwMode="auto">
          <a:xfrm>
            <a:off x="385763" y="3698875"/>
            <a:ext cx="466725" cy="366713"/>
          </a:xfrm>
          <a:prstGeom prst="rect">
            <a:avLst/>
          </a:prstGeom>
          <a:noFill/>
          <a:ln w="9525" algn="ctr">
            <a:noFill/>
            <a:miter lim="800000"/>
            <a:headEnd/>
            <a:tailEnd/>
          </a:ln>
          <a:effectLst/>
        </p:spPr>
        <p:txBody>
          <a:bodyPr wrap="none">
            <a:spAutoFit/>
          </a:bodyPr>
          <a:lstStyle/>
          <a:p>
            <a:pPr marL="342900" indent="-342900"/>
            <a:r>
              <a:rPr lang="en-US" altLang="zh-CN">
                <a:solidFill>
                  <a:schemeClr val="hlink"/>
                </a:solidFill>
              </a:rPr>
              <a:t>55</a:t>
            </a:r>
            <a:endParaRPr lang="zh-CN" altLang="en-US">
              <a:solidFill>
                <a:schemeClr val="hlink"/>
              </a:solidFill>
            </a:endParaRPr>
          </a:p>
        </p:txBody>
      </p:sp>
      <p:sp>
        <p:nvSpPr>
          <p:cNvPr id="780392" name="Rectangle 104"/>
          <p:cNvSpPr>
            <a:spLocks noChangeArrowheads="1"/>
          </p:cNvSpPr>
          <p:nvPr/>
        </p:nvSpPr>
        <p:spPr bwMode="auto">
          <a:xfrm>
            <a:off x="4527550" y="5815013"/>
            <a:ext cx="760413" cy="366712"/>
          </a:xfrm>
          <a:prstGeom prst="rect">
            <a:avLst/>
          </a:prstGeom>
          <a:noFill/>
          <a:ln w="9525" algn="ctr">
            <a:noFill/>
            <a:miter lim="800000"/>
            <a:headEnd/>
            <a:tailEnd/>
          </a:ln>
          <a:effectLst/>
        </p:spPr>
        <p:txBody>
          <a:bodyPr wrap="none">
            <a:spAutoFit/>
          </a:bodyPr>
          <a:lstStyle/>
          <a:p>
            <a:pPr marL="342900" indent="-342900"/>
            <a:r>
              <a:rPr lang="en-US" altLang="zh-CN">
                <a:solidFill>
                  <a:schemeClr val="accent2"/>
                </a:solidFill>
              </a:rPr>
              <a:t>MDR</a:t>
            </a:r>
            <a:endParaRPr lang="zh-CN" altLang="en-US">
              <a:solidFill>
                <a:schemeClr val="accent2"/>
              </a:solidFill>
            </a:endParaRPr>
          </a:p>
        </p:txBody>
      </p:sp>
      <p:sp>
        <p:nvSpPr>
          <p:cNvPr id="780393" name="Text Box 105"/>
          <p:cNvSpPr txBox="1">
            <a:spLocks noChangeArrowheads="1"/>
          </p:cNvSpPr>
          <p:nvPr/>
        </p:nvSpPr>
        <p:spPr bwMode="auto">
          <a:xfrm>
            <a:off x="341313" y="1898650"/>
            <a:ext cx="1350962" cy="396875"/>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solidFill>
                  <a:srgbClr val="CC3300"/>
                </a:solidFill>
              </a:rPr>
              <a:t>S1:</a:t>
            </a:r>
            <a:r>
              <a:rPr lang="zh-CN" altLang="en-US" sz="2000">
                <a:solidFill>
                  <a:srgbClr val="CC3300"/>
                </a:solidFill>
              </a:rPr>
              <a:t>取指令</a:t>
            </a:r>
          </a:p>
        </p:txBody>
      </p:sp>
      <p:sp>
        <p:nvSpPr>
          <p:cNvPr id="780394" name="Rectangle 106"/>
          <p:cNvSpPr>
            <a:spLocks noChangeArrowheads="1"/>
          </p:cNvSpPr>
          <p:nvPr/>
        </p:nvSpPr>
        <p:spPr bwMode="auto">
          <a:xfrm>
            <a:off x="1016000" y="5903913"/>
            <a:ext cx="420688" cy="366712"/>
          </a:xfrm>
          <a:prstGeom prst="rect">
            <a:avLst/>
          </a:prstGeom>
          <a:noFill/>
          <a:ln w="9525" algn="ctr">
            <a:noFill/>
            <a:miter lim="800000"/>
            <a:headEnd/>
            <a:tailEnd/>
          </a:ln>
          <a:effectLst/>
        </p:spPr>
        <p:txBody>
          <a:bodyPr wrap="none">
            <a:spAutoFit/>
          </a:bodyPr>
          <a:lstStyle/>
          <a:p>
            <a:pPr marL="342900" indent="-342900"/>
            <a:r>
              <a:rPr lang="en-US" altLang="zh-CN">
                <a:solidFill>
                  <a:schemeClr val="hlink"/>
                </a:solidFill>
              </a:rPr>
              <a:t>IR</a:t>
            </a:r>
            <a:endParaRPr lang="zh-CN" altLang="en-US">
              <a:solidFill>
                <a:schemeClr val="hlink"/>
              </a:solidFill>
            </a:endParaRPr>
          </a:p>
        </p:txBody>
      </p:sp>
      <p:sp>
        <p:nvSpPr>
          <p:cNvPr id="780396" name="Text Box 108"/>
          <p:cNvSpPr txBox="1">
            <a:spLocks noChangeArrowheads="1"/>
          </p:cNvSpPr>
          <p:nvPr/>
        </p:nvSpPr>
        <p:spPr bwMode="auto">
          <a:xfrm>
            <a:off x="1196975" y="5454650"/>
            <a:ext cx="630238" cy="366713"/>
          </a:xfrm>
          <a:prstGeom prst="rect">
            <a:avLst/>
          </a:prstGeom>
          <a:solidFill>
            <a:schemeClr val="accent2">
              <a:alpha val="35001"/>
            </a:schemeClr>
          </a:solidFill>
          <a:ln w="9525" algn="ctr">
            <a:noFill/>
            <a:miter lim="800000"/>
            <a:headEnd/>
            <a:tailEnd/>
          </a:ln>
          <a:effectLst/>
        </p:spPr>
        <p:txBody>
          <a:bodyPr>
            <a:spAutoFit/>
          </a:bodyPr>
          <a:lstStyle/>
          <a:p>
            <a:pPr marL="342900" indent="-342900">
              <a:spcBef>
                <a:spcPct val="50000"/>
              </a:spcBef>
            </a:pPr>
            <a:r>
              <a:rPr lang="en-US" altLang="zh-CN">
                <a:solidFill>
                  <a:srgbClr val="FF3300"/>
                </a:solidFill>
              </a:rPr>
              <a:t>Wr</a:t>
            </a:r>
          </a:p>
        </p:txBody>
      </p:sp>
      <p:sp>
        <p:nvSpPr>
          <p:cNvPr id="780397" name="Text Box 109"/>
          <p:cNvSpPr txBox="1">
            <a:spLocks noChangeArrowheads="1"/>
          </p:cNvSpPr>
          <p:nvPr/>
        </p:nvSpPr>
        <p:spPr bwMode="auto">
          <a:xfrm>
            <a:off x="1692275" y="1898650"/>
            <a:ext cx="1755775" cy="396875"/>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solidFill>
                  <a:srgbClr val="CC3300"/>
                </a:solidFill>
              </a:rPr>
              <a:t>S2:</a:t>
            </a:r>
            <a:r>
              <a:rPr lang="zh-CN" altLang="en-US" sz="2000">
                <a:solidFill>
                  <a:srgbClr val="CC3300"/>
                </a:solidFill>
              </a:rPr>
              <a:t>指令译码</a:t>
            </a:r>
          </a:p>
        </p:txBody>
      </p:sp>
      <p:sp>
        <p:nvSpPr>
          <p:cNvPr id="780398" name="Text Box 110"/>
          <p:cNvSpPr txBox="1">
            <a:spLocks noChangeArrowheads="1"/>
          </p:cNvSpPr>
          <p:nvPr/>
        </p:nvSpPr>
        <p:spPr bwMode="auto">
          <a:xfrm>
            <a:off x="341313" y="2303463"/>
            <a:ext cx="2881312" cy="396875"/>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solidFill>
                  <a:srgbClr val="CC3300"/>
                </a:solidFill>
              </a:rPr>
              <a:t>S3:</a:t>
            </a:r>
            <a:r>
              <a:rPr lang="zh-CN" altLang="en-US" sz="2000">
                <a:solidFill>
                  <a:srgbClr val="CC3300"/>
                </a:solidFill>
              </a:rPr>
              <a:t>指令执行</a:t>
            </a:r>
          </a:p>
        </p:txBody>
      </p:sp>
      <p:sp>
        <p:nvSpPr>
          <p:cNvPr id="780399" name="Text Box 111"/>
          <p:cNvSpPr txBox="1">
            <a:spLocks noChangeArrowheads="1"/>
          </p:cNvSpPr>
          <p:nvPr/>
        </p:nvSpPr>
        <p:spPr bwMode="auto">
          <a:xfrm>
            <a:off x="3941763" y="2528888"/>
            <a:ext cx="1252537"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beeefffc</a:t>
            </a:r>
          </a:p>
        </p:txBody>
      </p:sp>
      <p:sp>
        <p:nvSpPr>
          <p:cNvPr id="780400" name="Rectangle 112"/>
          <p:cNvSpPr>
            <a:spLocks noChangeArrowheads="1"/>
          </p:cNvSpPr>
          <p:nvPr/>
        </p:nvSpPr>
        <p:spPr bwMode="auto">
          <a:xfrm>
            <a:off x="4527550" y="3519488"/>
            <a:ext cx="750888" cy="366712"/>
          </a:xfrm>
          <a:prstGeom prst="rect">
            <a:avLst/>
          </a:prstGeom>
          <a:noFill/>
          <a:ln w="9525" algn="ctr">
            <a:noFill/>
            <a:miter lim="800000"/>
            <a:headEnd/>
            <a:tailEnd/>
          </a:ln>
          <a:effectLst/>
        </p:spPr>
        <p:txBody>
          <a:bodyPr wrap="none">
            <a:spAutoFit/>
          </a:bodyPr>
          <a:lstStyle/>
          <a:p>
            <a:pPr marL="342900" indent="-342900"/>
            <a:r>
              <a:rPr lang="en-US" altLang="zh-CN">
                <a:solidFill>
                  <a:schemeClr val="accent2"/>
                </a:solidFill>
              </a:rPr>
              <a:t>MAR</a:t>
            </a:r>
            <a:endParaRPr lang="zh-CN" altLang="en-US">
              <a:solidFill>
                <a:schemeClr val="accent2"/>
              </a:solidFill>
            </a:endParaRPr>
          </a:p>
        </p:txBody>
      </p:sp>
      <p:sp>
        <p:nvSpPr>
          <p:cNvPr id="780401" name="Text Box 113"/>
          <p:cNvSpPr txBox="1">
            <a:spLocks noChangeArrowheads="1"/>
          </p:cNvSpPr>
          <p:nvPr/>
        </p:nvSpPr>
        <p:spPr bwMode="auto">
          <a:xfrm>
            <a:off x="3986213" y="3152775"/>
            <a:ext cx="1252537"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beeefffc</a:t>
            </a:r>
          </a:p>
        </p:txBody>
      </p:sp>
      <p:sp>
        <p:nvSpPr>
          <p:cNvPr id="780402" name="Text Box 114"/>
          <p:cNvSpPr txBox="1">
            <a:spLocks noChangeArrowheads="1"/>
          </p:cNvSpPr>
          <p:nvPr/>
        </p:nvSpPr>
        <p:spPr bwMode="auto">
          <a:xfrm>
            <a:off x="5254625" y="2619375"/>
            <a:ext cx="1252538"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beeefffc</a:t>
            </a:r>
          </a:p>
        </p:txBody>
      </p:sp>
      <p:sp>
        <p:nvSpPr>
          <p:cNvPr id="780403" name="Text Box 115"/>
          <p:cNvSpPr txBox="1">
            <a:spLocks noChangeArrowheads="1"/>
          </p:cNvSpPr>
          <p:nvPr/>
        </p:nvSpPr>
        <p:spPr bwMode="auto">
          <a:xfrm>
            <a:off x="3986213" y="6211888"/>
            <a:ext cx="1252537"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bfff0020</a:t>
            </a:r>
          </a:p>
        </p:txBody>
      </p:sp>
      <p:sp>
        <p:nvSpPr>
          <p:cNvPr id="780404" name="Text Box 116"/>
          <p:cNvSpPr txBox="1">
            <a:spLocks noChangeArrowheads="1"/>
          </p:cNvSpPr>
          <p:nvPr/>
        </p:nvSpPr>
        <p:spPr bwMode="auto">
          <a:xfrm>
            <a:off x="5292725" y="6483350"/>
            <a:ext cx="1252538"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bfff0020</a:t>
            </a:r>
          </a:p>
        </p:txBody>
      </p:sp>
      <p:sp>
        <p:nvSpPr>
          <p:cNvPr id="780405" name="Text Box 117"/>
          <p:cNvSpPr txBox="1">
            <a:spLocks noChangeArrowheads="1"/>
          </p:cNvSpPr>
          <p:nvPr/>
        </p:nvSpPr>
        <p:spPr bwMode="auto">
          <a:xfrm>
            <a:off x="7677150" y="3114675"/>
            <a:ext cx="1252538"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beeefffc</a:t>
            </a:r>
          </a:p>
        </p:txBody>
      </p:sp>
      <p:sp>
        <p:nvSpPr>
          <p:cNvPr id="780406" name="Text Box 118"/>
          <p:cNvSpPr txBox="1">
            <a:spLocks noChangeArrowheads="1"/>
          </p:cNvSpPr>
          <p:nvPr/>
        </p:nvSpPr>
        <p:spPr bwMode="auto">
          <a:xfrm>
            <a:off x="6867525" y="3159125"/>
            <a:ext cx="531813"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20</a:t>
            </a:r>
          </a:p>
        </p:txBody>
      </p:sp>
      <p:sp>
        <p:nvSpPr>
          <p:cNvPr id="780407" name="Text Box 119"/>
          <p:cNvSpPr txBox="1">
            <a:spLocks noChangeArrowheads="1"/>
          </p:cNvSpPr>
          <p:nvPr/>
        </p:nvSpPr>
        <p:spPr bwMode="auto">
          <a:xfrm>
            <a:off x="6867525" y="2849563"/>
            <a:ext cx="531813"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00</a:t>
            </a:r>
          </a:p>
        </p:txBody>
      </p:sp>
      <p:sp>
        <p:nvSpPr>
          <p:cNvPr id="780408" name="Text Box 120"/>
          <p:cNvSpPr txBox="1">
            <a:spLocks noChangeArrowheads="1"/>
          </p:cNvSpPr>
          <p:nvPr/>
        </p:nvSpPr>
        <p:spPr bwMode="auto">
          <a:xfrm>
            <a:off x="6867525" y="2524125"/>
            <a:ext cx="531813"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ff</a:t>
            </a:r>
          </a:p>
        </p:txBody>
      </p:sp>
      <p:sp>
        <p:nvSpPr>
          <p:cNvPr id="780409" name="Text Box 121"/>
          <p:cNvSpPr txBox="1">
            <a:spLocks noChangeArrowheads="1"/>
          </p:cNvSpPr>
          <p:nvPr/>
        </p:nvSpPr>
        <p:spPr bwMode="auto">
          <a:xfrm>
            <a:off x="6867525" y="2214563"/>
            <a:ext cx="531813"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bf</a:t>
            </a:r>
          </a:p>
        </p:txBody>
      </p:sp>
      <p:sp>
        <p:nvSpPr>
          <p:cNvPr id="780410" name="Text Box 122"/>
          <p:cNvSpPr txBox="1">
            <a:spLocks noChangeArrowheads="1"/>
          </p:cNvSpPr>
          <p:nvPr/>
        </p:nvSpPr>
        <p:spPr bwMode="auto">
          <a:xfrm>
            <a:off x="2546350" y="3197225"/>
            <a:ext cx="1295400"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80483d4</a:t>
            </a:r>
          </a:p>
        </p:txBody>
      </p:sp>
      <p:sp>
        <p:nvSpPr>
          <p:cNvPr id="780411" name="Text Box 123"/>
          <p:cNvSpPr txBox="1">
            <a:spLocks noChangeArrowheads="1"/>
          </p:cNvSpPr>
          <p:nvPr/>
        </p:nvSpPr>
        <p:spPr bwMode="auto">
          <a:xfrm>
            <a:off x="1150938" y="188913"/>
            <a:ext cx="7154862" cy="457200"/>
          </a:xfrm>
          <a:prstGeom prst="rect">
            <a:avLst/>
          </a:prstGeom>
          <a:solidFill>
            <a:schemeClr val="bg1"/>
          </a:solidFill>
          <a:ln w="9525" algn="ctr">
            <a:noFill/>
            <a:miter lim="800000"/>
            <a:headEnd/>
            <a:tailEnd/>
          </a:ln>
          <a:effectLst/>
        </p:spPr>
        <p:txBody>
          <a:bodyPr>
            <a:spAutoFit/>
          </a:bodyPr>
          <a:lstStyle/>
          <a:p>
            <a:pPr marL="342900" indent="-342900">
              <a:spcBef>
                <a:spcPct val="50000"/>
              </a:spcBef>
            </a:pPr>
            <a:r>
              <a:rPr lang="zh-CN" altLang="en-US" sz="2400">
                <a:solidFill>
                  <a:srgbClr val="FF3300"/>
                </a:solidFill>
              </a:rPr>
              <a:t>功能：</a:t>
            </a:r>
            <a:r>
              <a:rPr lang="en-US" altLang="zh-CN" sz="2400">
                <a:solidFill>
                  <a:srgbClr val="FF3300"/>
                </a:solidFill>
              </a:rPr>
              <a:t>R[esp]</a:t>
            </a:r>
            <a:r>
              <a:rPr lang="en-US" altLang="zh-CN" sz="2400">
                <a:solidFill>
                  <a:srgbClr val="FF3300"/>
                </a:solidFill>
                <a:latin typeface="Times New Roman" pitchFamily="18" charset="0"/>
                <a:cs typeface="Times New Roman" pitchFamily="18" charset="0"/>
              </a:rPr>
              <a:t>← </a:t>
            </a:r>
            <a:r>
              <a:rPr lang="en-US" altLang="zh-CN" sz="2400">
                <a:solidFill>
                  <a:srgbClr val="FF3300"/>
                </a:solidFill>
              </a:rPr>
              <a:t>R[esp]-4</a:t>
            </a:r>
            <a:r>
              <a:rPr lang="zh-CN" altLang="en-US" sz="2400">
                <a:solidFill>
                  <a:srgbClr val="FF3300"/>
                </a:solidFill>
              </a:rPr>
              <a:t>，</a:t>
            </a:r>
            <a:r>
              <a:rPr lang="en-US" altLang="zh-CN" sz="2400">
                <a:solidFill>
                  <a:srgbClr val="FF3300"/>
                </a:solidFill>
              </a:rPr>
              <a:t>M[R[esp]] ←R[ebp]</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p:cNvSpPr>
            <a:spLocks noGrp="1" noChangeArrowheads="1"/>
          </p:cNvSpPr>
          <p:nvPr>
            <p:ph type="title"/>
          </p:nvPr>
        </p:nvSpPr>
        <p:spPr>
          <a:xfrm>
            <a:off x="457200" y="122238"/>
            <a:ext cx="8229600" cy="561975"/>
          </a:xfrm>
        </p:spPr>
        <p:txBody>
          <a:bodyPr/>
          <a:lstStyle/>
          <a:p>
            <a:r>
              <a:rPr lang="zh-CN" altLang="en-US" sz="3600" smtClean="0"/>
              <a:t>指令执行过程</a:t>
            </a:r>
          </a:p>
        </p:txBody>
      </p:sp>
      <p:sp>
        <p:nvSpPr>
          <p:cNvPr id="781315" name="Text Box 3"/>
          <p:cNvSpPr txBox="1">
            <a:spLocks noChangeArrowheads="1"/>
          </p:cNvSpPr>
          <p:nvPr/>
        </p:nvSpPr>
        <p:spPr bwMode="auto">
          <a:xfrm>
            <a:off x="657225" y="3068638"/>
            <a:ext cx="1484313" cy="466725"/>
          </a:xfrm>
          <a:prstGeom prst="rect">
            <a:avLst/>
          </a:prstGeom>
          <a:solidFill>
            <a:srgbClr val="0000FF">
              <a:alpha val="25999"/>
            </a:srgbClr>
          </a:solidFill>
          <a:ln w="9525" algn="ctr">
            <a:solidFill>
              <a:schemeClr val="tx1"/>
            </a:solidFill>
            <a:miter lim="800000"/>
            <a:headEnd/>
            <a:tailEnd/>
          </a:ln>
          <a:effectLst/>
        </p:spPr>
        <p:txBody>
          <a:bodyPr>
            <a:spAutoFit/>
          </a:bodyPr>
          <a:lstStyle/>
          <a:p>
            <a:pPr marL="342900" indent="-342900"/>
            <a:r>
              <a:rPr lang="zh-CN" altLang="en-US" sz="2400"/>
              <a:t>  控制器</a:t>
            </a:r>
          </a:p>
        </p:txBody>
      </p:sp>
      <p:sp>
        <p:nvSpPr>
          <p:cNvPr id="781316" name="Rectangle 4"/>
          <p:cNvSpPr>
            <a:spLocks noChangeArrowheads="1"/>
          </p:cNvSpPr>
          <p:nvPr/>
        </p:nvSpPr>
        <p:spPr bwMode="auto">
          <a:xfrm>
            <a:off x="341313" y="1854200"/>
            <a:ext cx="4949825" cy="4905375"/>
          </a:xfrm>
          <a:prstGeom prst="rect">
            <a:avLst/>
          </a:prstGeom>
          <a:noFill/>
          <a:ln w="38100" cap="rnd" algn="ctr">
            <a:solidFill>
              <a:schemeClr val="tx1"/>
            </a:solidFill>
            <a:prstDash val="sysDot"/>
            <a:miter lim="800000"/>
            <a:headEnd/>
            <a:tailEnd/>
          </a:ln>
          <a:effectLst/>
        </p:spPr>
        <p:txBody>
          <a:bodyPr wrap="none" anchor="ctr"/>
          <a:lstStyle/>
          <a:p>
            <a:endParaRPr lang="zh-CN" altLang="en-US"/>
          </a:p>
        </p:txBody>
      </p:sp>
      <p:sp>
        <p:nvSpPr>
          <p:cNvPr id="781317" name="Text Box 5"/>
          <p:cNvSpPr txBox="1">
            <a:spLocks noChangeArrowheads="1"/>
          </p:cNvSpPr>
          <p:nvPr/>
        </p:nvSpPr>
        <p:spPr bwMode="auto">
          <a:xfrm>
            <a:off x="2592388" y="3159125"/>
            <a:ext cx="1123950" cy="406400"/>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spcBef>
                <a:spcPct val="50000"/>
              </a:spcBef>
            </a:pPr>
            <a:r>
              <a:rPr lang="en-US" altLang="zh-CN" sz="2000">
                <a:solidFill>
                  <a:srgbClr val="008000"/>
                </a:solidFill>
              </a:rPr>
              <a:t>   </a:t>
            </a:r>
          </a:p>
        </p:txBody>
      </p:sp>
      <p:sp>
        <p:nvSpPr>
          <p:cNvPr id="781318" name="Text Box 6"/>
          <p:cNvSpPr txBox="1">
            <a:spLocks noChangeArrowheads="1"/>
          </p:cNvSpPr>
          <p:nvPr/>
        </p:nvSpPr>
        <p:spPr bwMode="auto">
          <a:xfrm>
            <a:off x="3986213" y="3114675"/>
            <a:ext cx="1125537" cy="449263"/>
          </a:xfrm>
          <a:prstGeom prst="rect">
            <a:avLst/>
          </a:prstGeom>
          <a:solidFill>
            <a:srgbClr val="FF0000">
              <a:alpha val="17999"/>
            </a:srgbClr>
          </a:solidFill>
          <a:ln w="9525" algn="ctr">
            <a:solidFill>
              <a:schemeClr val="tx1"/>
            </a:solidFill>
            <a:miter lim="800000"/>
            <a:headEnd/>
            <a:tailEnd/>
          </a:ln>
          <a:effectLst/>
        </p:spPr>
        <p:txBody>
          <a:bodyPr tIns="82800" bIns="82800">
            <a:spAutoFit/>
          </a:bodyPr>
          <a:lstStyle/>
          <a:p>
            <a:pPr marL="342900" indent="-342900">
              <a:spcBef>
                <a:spcPct val="50000"/>
              </a:spcBef>
            </a:pPr>
            <a:r>
              <a:rPr lang="en-US" altLang="zh-CN">
                <a:solidFill>
                  <a:srgbClr val="008000"/>
                </a:solidFill>
              </a:rPr>
              <a:t>  </a:t>
            </a:r>
          </a:p>
        </p:txBody>
      </p:sp>
      <p:sp>
        <p:nvSpPr>
          <p:cNvPr id="781319" name="Text Box 7"/>
          <p:cNvSpPr txBox="1">
            <a:spLocks noChangeArrowheads="1"/>
          </p:cNvSpPr>
          <p:nvPr/>
        </p:nvSpPr>
        <p:spPr bwMode="auto">
          <a:xfrm>
            <a:off x="4032250" y="6173788"/>
            <a:ext cx="1079500" cy="376237"/>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spcBef>
                <a:spcPct val="50000"/>
              </a:spcBef>
            </a:pPr>
            <a:r>
              <a:rPr lang="en-US" altLang="zh-CN">
                <a:solidFill>
                  <a:schemeClr val="accent2"/>
                </a:solidFill>
              </a:rPr>
              <a:t>  </a:t>
            </a:r>
          </a:p>
        </p:txBody>
      </p:sp>
      <p:sp>
        <p:nvSpPr>
          <p:cNvPr id="781320" name="Line 8"/>
          <p:cNvSpPr>
            <a:spLocks noChangeShapeType="1"/>
          </p:cNvSpPr>
          <p:nvPr/>
        </p:nvSpPr>
        <p:spPr bwMode="auto">
          <a:xfrm>
            <a:off x="2141538" y="3338513"/>
            <a:ext cx="450850" cy="0"/>
          </a:xfrm>
          <a:prstGeom prst="line">
            <a:avLst/>
          </a:prstGeom>
          <a:noFill/>
          <a:ln w="38100">
            <a:solidFill>
              <a:srgbClr val="FF3300"/>
            </a:solidFill>
            <a:prstDash val="dash"/>
            <a:round/>
            <a:headEnd/>
            <a:tailEnd type="triangle" w="med" len="med"/>
          </a:ln>
          <a:effectLst/>
        </p:spPr>
        <p:txBody>
          <a:bodyPr/>
          <a:lstStyle/>
          <a:p>
            <a:endParaRPr lang="zh-CN" altLang="en-US"/>
          </a:p>
        </p:txBody>
      </p:sp>
      <p:sp>
        <p:nvSpPr>
          <p:cNvPr id="781321" name="Line 9"/>
          <p:cNvSpPr>
            <a:spLocks noChangeShapeType="1"/>
          </p:cNvSpPr>
          <p:nvPr/>
        </p:nvSpPr>
        <p:spPr bwMode="auto">
          <a:xfrm>
            <a:off x="3716338" y="3338513"/>
            <a:ext cx="271462" cy="0"/>
          </a:xfrm>
          <a:prstGeom prst="line">
            <a:avLst/>
          </a:prstGeom>
          <a:noFill/>
          <a:ln w="38100">
            <a:solidFill>
              <a:srgbClr val="007635"/>
            </a:solidFill>
            <a:round/>
            <a:headEnd/>
            <a:tailEnd type="triangle" w="med" len="med"/>
          </a:ln>
          <a:effectLst/>
        </p:spPr>
        <p:txBody>
          <a:bodyPr/>
          <a:lstStyle/>
          <a:p>
            <a:endParaRPr lang="zh-CN" altLang="en-US"/>
          </a:p>
        </p:txBody>
      </p:sp>
      <p:sp>
        <p:nvSpPr>
          <p:cNvPr id="781322" name="Line 10"/>
          <p:cNvSpPr>
            <a:spLocks noChangeShapeType="1"/>
          </p:cNvSpPr>
          <p:nvPr/>
        </p:nvSpPr>
        <p:spPr bwMode="auto">
          <a:xfrm>
            <a:off x="4392613" y="5678488"/>
            <a:ext cx="0" cy="495300"/>
          </a:xfrm>
          <a:prstGeom prst="line">
            <a:avLst/>
          </a:prstGeom>
          <a:noFill/>
          <a:ln w="38100">
            <a:solidFill>
              <a:srgbClr val="3333CC"/>
            </a:solidFill>
            <a:round/>
            <a:headEnd type="triangle" w="med" len="med"/>
            <a:tailEnd type="triangle" w="med" len="med"/>
          </a:ln>
          <a:effectLst/>
        </p:spPr>
        <p:txBody>
          <a:bodyPr/>
          <a:lstStyle/>
          <a:p>
            <a:endParaRPr lang="zh-CN" altLang="en-US"/>
          </a:p>
        </p:txBody>
      </p:sp>
      <p:grpSp>
        <p:nvGrpSpPr>
          <p:cNvPr id="781323" name="Group 11"/>
          <p:cNvGrpSpPr>
            <a:grpSpLocks/>
          </p:cNvGrpSpPr>
          <p:nvPr/>
        </p:nvGrpSpPr>
        <p:grpSpPr bwMode="auto">
          <a:xfrm>
            <a:off x="2771775" y="3924300"/>
            <a:ext cx="765175" cy="1484313"/>
            <a:chOff x="3135" y="2472"/>
            <a:chExt cx="454" cy="935"/>
          </a:xfrm>
        </p:grpSpPr>
        <p:grpSp>
          <p:nvGrpSpPr>
            <p:cNvPr id="781324" name="Group 12"/>
            <p:cNvGrpSpPr>
              <a:grpSpLocks/>
            </p:cNvGrpSpPr>
            <p:nvPr/>
          </p:nvGrpSpPr>
          <p:grpSpPr bwMode="auto">
            <a:xfrm flipH="1">
              <a:off x="3135" y="2472"/>
              <a:ext cx="454" cy="935"/>
              <a:chOff x="3078" y="2330"/>
              <a:chExt cx="625" cy="1580"/>
            </a:xfrm>
          </p:grpSpPr>
          <p:sp>
            <p:nvSpPr>
              <p:cNvPr id="781325" name="Line 12"/>
              <p:cNvSpPr>
                <a:spLocks noChangeShapeType="1"/>
              </p:cNvSpPr>
              <p:nvPr/>
            </p:nvSpPr>
            <p:spPr bwMode="auto">
              <a:xfrm flipH="1">
                <a:off x="3078" y="2330"/>
                <a:ext cx="9" cy="691"/>
              </a:xfrm>
              <a:prstGeom prst="line">
                <a:avLst/>
              </a:prstGeom>
              <a:noFill/>
              <a:ln w="25400">
                <a:solidFill>
                  <a:schemeClr val="tx1"/>
                </a:solidFill>
                <a:round/>
                <a:headEnd/>
                <a:tailEnd/>
              </a:ln>
            </p:spPr>
            <p:txBody>
              <a:bodyPr wrap="none" anchor="ctr"/>
              <a:lstStyle/>
              <a:p>
                <a:endParaRPr lang="zh-CN" altLang="en-US"/>
              </a:p>
            </p:txBody>
          </p:sp>
          <p:sp>
            <p:nvSpPr>
              <p:cNvPr id="781326" name="Line 13"/>
              <p:cNvSpPr>
                <a:spLocks noChangeShapeType="1"/>
              </p:cNvSpPr>
              <p:nvPr/>
            </p:nvSpPr>
            <p:spPr bwMode="auto">
              <a:xfrm>
                <a:off x="3107" y="2330"/>
                <a:ext cx="592" cy="307"/>
              </a:xfrm>
              <a:prstGeom prst="line">
                <a:avLst/>
              </a:prstGeom>
              <a:noFill/>
              <a:ln w="25400">
                <a:solidFill>
                  <a:schemeClr val="tx1"/>
                </a:solidFill>
                <a:round/>
                <a:headEnd/>
                <a:tailEnd/>
              </a:ln>
            </p:spPr>
            <p:txBody>
              <a:bodyPr wrap="none" anchor="ctr"/>
              <a:lstStyle/>
              <a:p>
                <a:endParaRPr lang="zh-CN" altLang="en-US"/>
              </a:p>
            </p:txBody>
          </p:sp>
          <p:sp>
            <p:nvSpPr>
              <p:cNvPr id="781327" name="Line 14"/>
              <p:cNvSpPr>
                <a:spLocks noChangeShapeType="1"/>
              </p:cNvSpPr>
              <p:nvPr/>
            </p:nvSpPr>
            <p:spPr bwMode="auto">
              <a:xfrm>
                <a:off x="3087" y="3018"/>
                <a:ext cx="213" cy="110"/>
              </a:xfrm>
              <a:prstGeom prst="line">
                <a:avLst/>
              </a:prstGeom>
              <a:noFill/>
              <a:ln w="25400">
                <a:solidFill>
                  <a:schemeClr val="tx1"/>
                </a:solidFill>
                <a:round/>
                <a:headEnd/>
                <a:tailEnd/>
              </a:ln>
            </p:spPr>
            <p:txBody>
              <a:bodyPr wrap="none" anchor="ctr"/>
              <a:lstStyle/>
              <a:p>
                <a:endParaRPr lang="zh-CN" altLang="en-US"/>
              </a:p>
            </p:txBody>
          </p:sp>
          <p:sp>
            <p:nvSpPr>
              <p:cNvPr id="781328" name="Line 16"/>
              <p:cNvSpPr>
                <a:spLocks noChangeShapeType="1"/>
              </p:cNvSpPr>
              <p:nvPr/>
            </p:nvSpPr>
            <p:spPr bwMode="auto">
              <a:xfrm>
                <a:off x="3693" y="2644"/>
                <a:ext cx="10" cy="457"/>
              </a:xfrm>
              <a:prstGeom prst="line">
                <a:avLst/>
              </a:prstGeom>
              <a:noFill/>
              <a:ln w="25400">
                <a:solidFill>
                  <a:schemeClr val="tx1"/>
                </a:solidFill>
                <a:round/>
                <a:headEnd/>
                <a:tailEnd/>
              </a:ln>
            </p:spPr>
            <p:txBody>
              <a:bodyPr wrap="none" anchor="ctr"/>
              <a:lstStyle/>
              <a:p>
                <a:endParaRPr lang="zh-CN" altLang="en-US"/>
              </a:p>
            </p:txBody>
          </p:sp>
          <p:sp>
            <p:nvSpPr>
              <p:cNvPr id="781329" name="Line 18"/>
              <p:cNvSpPr>
                <a:spLocks noChangeShapeType="1"/>
              </p:cNvSpPr>
              <p:nvPr/>
            </p:nvSpPr>
            <p:spPr bwMode="auto">
              <a:xfrm flipV="1">
                <a:off x="3120" y="3256"/>
                <a:ext cx="0" cy="654"/>
              </a:xfrm>
              <a:prstGeom prst="line">
                <a:avLst/>
              </a:prstGeom>
              <a:noFill/>
              <a:ln w="25400">
                <a:solidFill>
                  <a:schemeClr val="tx1"/>
                </a:solidFill>
                <a:round/>
                <a:headEnd/>
                <a:tailEnd/>
              </a:ln>
            </p:spPr>
            <p:txBody>
              <a:bodyPr wrap="none" anchor="ctr"/>
              <a:lstStyle/>
              <a:p>
                <a:endParaRPr lang="zh-CN" altLang="en-US"/>
              </a:p>
            </p:txBody>
          </p:sp>
          <p:sp>
            <p:nvSpPr>
              <p:cNvPr id="781330" name="Line 19"/>
              <p:cNvSpPr>
                <a:spLocks noChangeShapeType="1"/>
              </p:cNvSpPr>
              <p:nvPr/>
            </p:nvSpPr>
            <p:spPr bwMode="auto">
              <a:xfrm flipV="1">
                <a:off x="3135" y="3549"/>
                <a:ext cx="564" cy="349"/>
              </a:xfrm>
              <a:prstGeom prst="line">
                <a:avLst/>
              </a:prstGeom>
              <a:noFill/>
              <a:ln w="25400">
                <a:solidFill>
                  <a:schemeClr val="tx1"/>
                </a:solidFill>
                <a:round/>
                <a:headEnd/>
                <a:tailEnd/>
              </a:ln>
            </p:spPr>
            <p:txBody>
              <a:bodyPr wrap="none" anchor="ctr"/>
              <a:lstStyle/>
              <a:p>
                <a:endParaRPr lang="zh-CN" altLang="en-US"/>
              </a:p>
            </p:txBody>
          </p:sp>
          <p:sp>
            <p:nvSpPr>
              <p:cNvPr id="781331" name="Line 20"/>
              <p:cNvSpPr>
                <a:spLocks noChangeShapeType="1"/>
              </p:cNvSpPr>
              <p:nvPr/>
            </p:nvSpPr>
            <p:spPr bwMode="auto">
              <a:xfrm flipV="1">
                <a:off x="3121" y="3125"/>
                <a:ext cx="171" cy="124"/>
              </a:xfrm>
              <a:prstGeom prst="line">
                <a:avLst/>
              </a:prstGeom>
              <a:noFill/>
              <a:ln w="25400">
                <a:solidFill>
                  <a:schemeClr val="tx1"/>
                </a:solidFill>
                <a:round/>
                <a:headEnd/>
                <a:tailEnd/>
              </a:ln>
            </p:spPr>
            <p:txBody>
              <a:bodyPr wrap="none" anchor="ctr"/>
              <a:lstStyle/>
              <a:p>
                <a:endParaRPr lang="zh-CN" altLang="en-US"/>
              </a:p>
            </p:txBody>
          </p:sp>
          <p:sp>
            <p:nvSpPr>
              <p:cNvPr id="781332" name="Line 22"/>
              <p:cNvSpPr>
                <a:spLocks noChangeShapeType="1"/>
              </p:cNvSpPr>
              <p:nvPr/>
            </p:nvSpPr>
            <p:spPr bwMode="auto">
              <a:xfrm flipV="1">
                <a:off x="3702" y="3067"/>
                <a:ext cx="0" cy="481"/>
              </a:xfrm>
              <a:prstGeom prst="line">
                <a:avLst/>
              </a:prstGeom>
              <a:noFill/>
              <a:ln w="25400">
                <a:solidFill>
                  <a:schemeClr val="tx1"/>
                </a:solidFill>
                <a:round/>
                <a:headEnd/>
                <a:tailEnd/>
              </a:ln>
            </p:spPr>
            <p:txBody>
              <a:bodyPr wrap="none" anchor="ctr"/>
              <a:lstStyle/>
              <a:p>
                <a:endParaRPr lang="zh-CN" altLang="en-US"/>
              </a:p>
            </p:txBody>
          </p:sp>
        </p:grpSp>
        <p:sp>
          <p:nvSpPr>
            <p:cNvPr id="781333" name="Rectangle 25"/>
            <p:cNvSpPr>
              <a:spLocks noChangeArrowheads="1"/>
            </p:cNvSpPr>
            <p:nvPr/>
          </p:nvSpPr>
          <p:spPr bwMode="auto">
            <a:xfrm rot="16200000" flipH="1">
              <a:off x="3033" y="2830"/>
              <a:ext cx="510" cy="248"/>
            </a:xfrm>
            <a:prstGeom prst="rect">
              <a:avLst/>
            </a:prstGeom>
            <a:noFill/>
            <a:ln w="12700">
              <a:noFill/>
              <a:miter lim="800000"/>
              <a:headEnd/>
              <a:tailEnd/>
            </a:ln>
          </p:spPr>
          <p:txBody>
            <a:bodyPr lIns="90488" tIns="44450" rIns="90488" bIns="44450">
              <a:spAutoFit/>
            </a:bodyPr>
            <a:lstStyle/>
            <a:p>
              <a:pPr>
                <a:lnSpc>
                  <a:spcPct val="90000"/>
                </a:lnSpc>
              </a:pPr>
              <a:r>
                <a:rPr lang="en-US" altLang="zh-CN" sz="2400">
                  <a:latin typeface="Arial" pitchFamily="34" charset="0"/>
                  <a:ea typeface="宋体" pitchFamily="2" charset="-122"/>
                  <a:cs typeface="Arial" pitchFamily="34" charset="0"/>
                </a:rPr>
                <a:t>ALU</a:t>
              </a:r>
            </a:p>
          </p:txBody>
        </p:sp>
      </p:grpSp>
      <p:grpSp>
        <p:nvGrpSpPr>
          <p:cNvPr id="781334" name="Group 22"/>
          <p:cNvGrpSpPr>
            <a:grpSpLocks/>
          </p:cNvGrpSpPr>
          <p:nvPr/>
        </p:nvGrpSpPr>
        <p:grpSpPr bwMode="auto">
          <a:xfrm>
            <a:off x="3492500" y="4329113"/>
            <a:ext cx="404813" cy="809625"/>
            <a:chOff x="2030" y="2415"/>
            <a:chExt cx="341" cy="510"/>
          </a:xfrm>
        </p:grpSpPr>
        <p:sp>
          <p:nvSpPr>
            <p:cNvPr id="781335" name="Line 23"/>
            <p:cNvSpPr>
              <a:spLocks noChangeShapeType="1"/>
            </p:cNvSpPr>
            <p:nvPr/>
          </p:nvSpPr>
          <p:spPr bwMode="auto">
            <a:xfrm flipH="1">
              <a:off x="2031" y="2415"/>
              <a:ext cx="340" cy="0"/>
            </a:xfrm>
            <a:prstGeom prst="line">
              <a:avLst/>
            </a:prstGeom>
            <a:noFill/>
            <a:ln w="38100">
              <a:solidFill>
                <a:srgbClr val="3333CC"/>
              </a:solidFill>
              <a:round/>
              <a:headEnd/>
              <a:tailEnd type="triangle" w="med" len="med"/>
            </a:ln>
            <a:effectLst/>
          </p:spPr>
          <p:txBody>
            <a:bodyPr/>
            <a:lstStyle/>
            <a:p>
              <a:endParaRPr lang="zh-CN" altLang="en-US"/>
            </a:p>
          </p:txBody>
        </p:sp>
        <p:sp>
          <p:nvSpPr>
            <p:cNvPr id="781336" name="Line 24"/>
            <p:cNvSpPr>
              <a:spLocks noChangeShapeType="1"/>
            </p:cNvSpPr>
            <p:nvPr/>
          </p:nvSpPr>
          <p:spPr bwMode="auto">
            <a:xfrm flipH="1">
              <a:off x="2030" y="2925"/>
              <a:ext cx="340" cy="0"/>
            </a:xfrm>
            <a:prstGeom prst="line">
              <a:avLst/>
            </a:prstGeom>
            <a:noFill/>
            <a:ln w="38100">
              <a:solidFill>
                <a:srgbClr val="3333CC"/>
              </a:solidFill>
              <a:round/>
              <a:headEnd/>
              <a:tailEnd type="triangle" w="med" len="med"/>
            </a:ln>
            <a:effectLst/>
          </p:spPr>
          <p:txBody>
            <a:bodyPr/>
            <a:lstStyle/>
            <a:p>
              <a:endParaRPr lang="zh-CN" altLang="en-US"/>
            </a:p>
          </p:txBody>
        </p:sp>
      </p:grpSp>
      <p:sp>
        <p:nvSpPr>
          <p:cNvPr id="781337" name="Text Box 25"/>
          <p:cNvSpPr txBox="1">
            <a:spLocks noChangeArrowheads="1"/>
          </p:cNvSpPr>
          <p:nvPr/>
        </p:nvSpPr>
        <p:spPr bwMode="auto">
          <a:xfrm>
            <a:off x="1781175" y="3833813"/>
            <a:ext cx="450850" cy="1625600"/>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r>
              <a:rPr lang="zh-CN" altLang="en-US" sz="2000"/>
              <a:t>标</a:t>
            </a:r>
          </a:p>
          <a:p>
            <a:pPr marL="342900" indent="-342900"/>
            <a:r>
              <a:rPr lang="zh-CN" altLang="en-US" sz="2000"/>
              <a:t>志</a:t>
            </a:r>
          </a:p>
          <a:p>
            <a:pPr marL="342900" indent="-342900"/>
            <a:r>
              <a:rPr lang="zh-CN" altLang="en-US" sz="2000"/>
              <a:t>寄</a:t>
            </a:r>
          </a:p>
          <a:p>
            <a:pPr marL="342900" indent="-342900"/>
            <a:r>
              <a:rPr lang="zh-CN" altLang="en-US" sz="2000"/>
              <a:t>存</a:t>
            </a:r>
          </a:p>
          <a:p>
            <a:pPr marL="342900" indent="-342900"/>
            <a:r>
              <a:rPr lang="zh-CN" altLang="en-US" sz="2000"/>
              <a:t>器</a:t>
            </a:r>
            <a:endParaRPr lang="en-US" altLang="zh-CN" sz="2000"/>
          </a:p>
        </p:txBody>
      </p:sp>
      <p:sp>
        <p:nvSpPr>
          <p:cNvPr id="781338" name="Line 26"/>
          <p:cNvSpPr>
            <a:spLocks noChangeShapeType="1"/>
          </p:cNvSpPr>
          <p:nvPr/>
        </p:nvSpPr>
        <p:spPr bwMode="auto">
          <a:xfrm flipH="1">
            <a:off x="2232025" y="4419600"/>
            <a:ext cx="539750" cy="0"/>
          </a:xfrm>
          <a:prstGeom prst="line">
            <a:avLst/>
          </a:prstGeom>
          <a:noFill/>
          <a:ln w="38100">
            <a:solidFill>
              <a:srgbClr val="3333CC"/>
            </a:solidFill>
            <a:round/>
            <a:headEnd/>
            <a:tailEnd type="triangle" w="med" len="med"/>
          </a:ln>
          <a:effectLst/>
        </p:spPr>
        <p:txBody>
          <a:bodyPr/>
          <a:lstStyle/>
          <a:p>
            <a:endParaRPr lang="zh-CN" altLang="en-US"/>
          </a:p>
        </p:txBody>
      </p:sp>
      <p:grpSp>
        <p:nvGrpSpPr>
          <p:cNvPr id="781339" name="Group 27"/>
          <p:cNvGrpSpPr>
            <a:grpSpLocks/>
          </p:cNvGrpSpPr>
          <p:nvPr/>
        </p:nvGrpSpPr>
        <p:grpSpPr bwMode="auto">
          <a:xfrm>
            <a:off x="1511300" y="3519488"/>
            <a:ext cx="227013" cy="855662"/>
            <a:chOff x="895" y="1905"/>
            <a:chExt cx="143" cy="539"/>
          </a:xfrm>
        </p:grpSpPr>
        <p:sp>
          <p:nvSpPr>
            <p:cNvPr id="781340" name="Line 28"/>
            <p:cNvSpPr>
              <a:spLocks noChangeShapeType="1"/>
            </p:cNvSpPr>
            <p:nvPr/>
          </p:nvSpPr>
          <p:spPr bwMode="auto">
            <a:xfrm flipH="1">
              <a:off x="896" y="2443"/>
              <a:ext cx="142" cy="0"/>
            </a:xfrm>
            <a:prstGeom prst="line">
              <a:avLst/>
            </a:prstGeom>
            <a:noFill/>
            <a:ln w="28575">
              <a:solidFill>
                <a:srgbClr val="3333CC"/>
              </a:solidFill>
              <a:round/>
              <a:headEnd/>
              <a:tailEnd/>
            </a:ln>
            <a:effectLst/>
          </p:spPr>
          <p:txBody>
            <a:bodyPr/>
            <a:lstStyle/>
            <a:p>
              <a:endParaRPr lang="zh-CN" altLang="en-US"/>
            </a:p>
          </p:txBody>
        </p:sp>
        <p:sp>
          <p:nvSpPr>
            <p:cNvPr id="781341" name="Line 29"/>
            <p:cNvSpPr>
              <a:spLocks noChangeShapeType="1"/>
            </p:cNvSpPr>
            <p:nvPr/>
          </p:nvSpPr>
          <p:spPr bwMode="auto">
            <a:xfrm flipV="1">
              <a:off x="895" y="1905"/>
              <a:ext cx="0" cy="539"/>
            </a:xfrm>
            <a:prstGeom prst="line">
              <a:avLst/>
            </a:prstGeom>
            <a:noFill/>
            <a:ln w="38100">
              <a:solidFill>
                <a:srgbClr val="3333CC"/>
              </a:solidFill>
              <a:round/>
              <a:headEnd/>
              <a:tailEnd type="triangle" w="med" len="med"/>
            </a:ln>
            <a:effectLst/>
          </p:spPr>
          <p:txBody>
            <a:bodyPr/>
            <a:lstStyle/>
            <a:p>
              <a:endParaRPr lang="zh-CN" altLang="en-US"/>
            </a:p>
          </p:txBody>
        </p:sp>
      </p:grpSp>
      <p:sp>
        <p:nvSpPr>
          <p:cNvPr id="781342" name="Line 30"/>
          <p:cNvSpPr>
            <a:spLocks noChangeShapeType="1"/>
          </p:cNvSpPr>
          <p:nvPr/>
        </p:nvSpPr>
        <p:spPr bwMode="auto">
          <a:xfrm flipV="1">
            <a:off x="4527550" y="3563938"/>
            <a:ext cx="0" cy="539750"/>
          </a:xfrm>
          <a:prstGeom prst="line">
            <a:avLst/>
          </a:prstGeom>
          <a:noFill/>
          <a:ln w="38100">
            <a:solidFill>
              <a:srgbClr val="008000"/>
            </a:solidFill>
            <a:round/>
            <a:headEnd/>
            <a:tailEnd type="triangle" w="med" len="med"/>
          </a:ln>
          <a:effectLst/>
        </p:spPr>
        <p:txBody>
          <a:bodyPr/>
          <a:lstStyle/>
          <a:p>
            <a:endParaRPr lang="zh-CN" altLang="en-US"/>
          </a:p>
        </p:txBody>
      </p:sp>
      <p:grpSp>
        <p:nvGrpSpPr>
          <p:cNvPr id="781343" name="Group 31"/>
          <p:cNvGrpSpPr>
            <a:grpSpLocks/>
          </p:cNvGrpSpPr>
          <p:nvPr/>
        </p:nvGrpSpPr>
        <p:grpSpPr bwMode="auto">
          <a:xfrm>
            <a:off x="2501900" y="4776788"/>
            <a:ext cx="1530350" cy="1487487"/>
            <a:chOff x="1576" y="2924"/>
            <a:chExt cx="964" cy="937"/>
          </a:xfrm>
        </p:grpSpPr>
        <p:sp>
          <p:nvSpPr>
            <p:cNvPr id="781344" name="Line 32"/>
            <p:cNvSpPr>
              <a:spLocks noChangeShapeType="1"/>
            </p:cNvSpPr>
            <p:nvPr/>
          </p:nvSpPr>
          <p:spPr bwMode="auto">
            <a:xfrm>
              <a:off x="1576" y="2924"/>
              <a:ext cx="0" cy="935"/>
            </a:xfrm>
            <a:prstGeom prst="line">
              <a:avLst/>
            </a:prstGeom>
            <a:noFill/>
            <a:ln w="38100">
              <a:solidFill>
                <a:srgbClr val="3333CC"/>
              </a:solidFill>
              <a:round/>
              <a:headEnd/>
              <a:tailEnd/>
            </a:ln>
            <a:effectLst/>
          </p:spPr>
          <p:txBody>
            <a:bodyPr/>
            <a:lstStyle/>
            <a:p>
              <a:endParaRPr lang="zh-CN" altLang="en-US"/>
            </a:p>
          </p:txBody>
        </p:sp>
        <p:sp>
          <p:nvSpPr>
            <p:cNvPr id="781345" name="Line 33"/>
            <p:cNvSpPr>
              <a:spLocks noChangeShapeType="1"/>
            </p:cNvSpPr>
            <p:nvPr/>
          </p:nvSpPr>
          <p:spPr bwMode="auto">
            <a:xfrm>
              <a:off x="1576" y="3861"/>
              <a:ext cx="964" cy="0"/>
            </a:xfrm>
            <a:prstGeom prst="line">
              <a:avLst/>
            </a:prstGeom>
            <a:noFill/>
            <a:ln w="38100">
              <a:solidFill>
                <a:srgbClr val="3333CC"/>
              </a:solidFill>
              <a:round/>
              <a:headEnd/>
              <a:tailEnd type="triangle" w="med" len="med"/>
            </a:ln>
            <a:effectLst/>
          </p:spPr>
          <p:txBody>
            <a:bodyPr/>
            <a:lstStyle/>
            <a:p>
              <a:endParaRPr lang="zh-CN" altLang="en-US"/>
            </a:p>
          </p:txBody>
        </p:sp>
        <p:sp>
          <p:nvSpPr>
            <p:cNvPr id="781346" name="Line 34"/>
            <p:cNvSpPr>
              <a:spLocks noChangeShapeType="1"/>
            </p:cNvSpPr>
            <p:nvPr/>
          </p:nvSpPr>
          <p:spPr bwMode="auto">
            <a:xfrm flipH="1">
              <a:off x="1576" y="2924"/>
              <a:ext cx="171" cy="0"/>
            </a:xfrm>
            <a:prstGeom prst="line">
              <a:avLst/>
            </a:prstGeom>
            <a:noFill/>
            <a:ln w="28575">
              <a:solidFill>
                <a:srgbClr val="3333CC"/>
              </a:solidFill>
              <a:round/>
              <a:headEnd/>
              <a:tailEnd/>
            </a:ln>
            <a:effectLst/>
          </p:spPr>
          <p:txBody>
            <a:bodyPr/>
            <a:lstStyle/>
            <a:p>
              <a:endParaRPr lang="zh-CN" altLang="en-US"/>
            </a:p>
          </p:txBody>
        </p:sp>
      </p:grpSp>
      <p:grpSp>
        <p:nvGrpSpPr>
          <p:cNvPr id="781347" name="Group 35"/>
          <p:cNvGrpSpPr>
            <a:grpSpLocks/>
          </p:cNvGrpSpPr>
          <p:nvPr/>
        </p:nvGrpSpPr>
        <p:grpSpPr bwMode="auto">
          <a:xfrm>
            <a:off x="3357563" y="5543550"/>
            <a:ext cx="493712" cy="719138"/>
            <a:chOff x="2115" y="3405"/>
            <a:chExt cx="311" cy="453"/>
          </a:xfrm>
        </p:grpSpPr>
        <p:sp>
          <p:nvSpPr>
            <p:cNvPr id="781348" name="Line 36"/>
            <p:cNvSpPr>
              <a:spLocks noChangeShapeType="1"/>
            </p:cNvSpPr>
            <p:nvPr/>
          </p:nvSpPr>
          <p:spPr bwMode="auto">
            <a:xfrm flipV="1">
              <a:off x="2115" y="3405"/>
              <a:ext cx="0" cy="453"/>
            </a:xfrm>
            <a:prstGeom prst="line">
              <a:avLst/>
            </a:prstGeom>
            <a:noFill/>
            <a:ln w="38100">
              <a:solidFill>
                <a:srgbClr val="3333CC"/>
              </a:solidFill>
              <a:round/>
              <a:headEnd/>
              <a:tailEnd/>
            </a:ln>
            <a:effectLst/>
          </p:spPr>
          <p:txBody>
            <a:bodyPr/>
            <a:lstStyle/>
            <a:p>
              <a:endParaRPr lang="zh-CN" altLang="en-US"/>
            </a:p>
          </p:txBody>
        </p:sp>
        <p:sp>
          <p:nvSpPr>
            <p:cNvPr id="781349" name="Line 37"/>
            <p:cNvSpPr>
              <a:spLocks noChangeShapeType="1"/>
            </p:cNvSpPr>
            <p:nvPr/>
          </p:nvSpPr>
          <p:spPr bwMode="auto">
            <a:xfrm>
              <a:off x="2115" y="3407"/>
              <a:ext cx="311" cy="0"/>
            </a:xfrm>
            <a:prstGeom prst="line">
              <a:avLst/>
            </a:prstGeom>
            <a:noFill/>
            <a:ln w="38100">
              <a:solidFill>
                <a:srgbClr val="3333CC"/>
              </a:solidFill>
              <a:round/>
              <a:headEnd/>
              <a:tailEnd type="triangle" w="med" len="med"/>
            </a:ln>
            <a:effectLst/>
          </p:spPr>
          <p:txBody>
            <a:bodyPr/>
            <a:lstStyle/>
            <a:p>
              <a:endParaRPr lang="zh-CN" altLang="en-US"/>
            </a:p>
          </p:txBody>
        </p:sp>
      </p:grpSp>
      <p:grpSp>
        <p:nvGrpSpPr>
          <p:cNvPr id="781350" name="Group 38"/>
          <p:cNvGrpSpPr>
            <a:grpSpLocks/>
          </p:cNvGrpSpPr>
          <p:nvPr/>
        </p:nvGrpSpPr>
        <p:grpSpPr bwMode="auto">
          <a:xfrm>
            <a:off x="1150938" y="3606800"/>
            <a:ext cx="4725987" cy="2208213"/>
            <a:chOff x="725" y="2158"/>
            <a:chExt cx="2977" cy="1448"/>
          </a:xfrm>
        </p:grpSpPr>
        <p:sp>
          <p:nvSpPr>
            <p:cNvPr id="781351" name="Line 39"/>
            <p:cNvSpPr>
              <a:spLocks noChangeShapeType="1"/>
            </p:cNvSpPr>
            <p:nvPr/>
          </p:nvSpPr>
          <p:spPr bwMode="auto">
            <a:xfrm flipV="1">
              <a:off x="725" y="3606"/>
              <a:ext cx="2977" cy="0"/>
            </a:xfrm>
            <a:prstGeom prst="line">
              <a:avLst/>
            </a:prstGeom>
            <a:noFill/>
            <a:ln w="38100">
              <a:solidFill>
                <a:srgbClr val="FF3300"/>
              </a:solidFill>
              <a:prstDash val="dash"/>
              <a:round/>
              <a:headEnd/>
              <a:tailEnd/>
            </a:ln>
            <a:effectLst/>
          </p:spPr>
          <p:txBody>
            <a:bodyPr/>
            <a:lstStyle/>
            <a:p>
              <a:endParaRPr lang="zh-CN" altLang="en-US"/>
            </a:p>
          </p:txBody>
        </p:sp>
        <p:sp>
          <p:nvSpPr>
            <p:cNvPr id="781352" name="Line 40"/>
            <p:cNvSpPr>
              <a:spLocks noChangeShapeType="1"/>
            </p:cNvSpPr>
            <p:nvPr/>
          </p:nvSpPr>
          <p:spPr bwMode="auto">
            <a:xfrm>
              <a:off x="754" y="2158"/>
              <a:ext cx="0" cy="1389"/>
            </a:xfrm>
            <a:prstGeom prst="line">
              <a:avLst/>
            </a:prstGeom>
            <a:noFill/>
            <a:ln w="38100">
              <a:solidFill>
                <a:srgbClr val="FF3300"/>
              </a:solidFill>
              <a:prstDash val="dash"/>
              <a:round/>
              <a:headEnd/>
              <a:tailEnd/>
            </a:ln>
            <a:effectLst/>
          </p:spPr>
          <p:txBody>
            <a:bodyPr/>
            <a:lstStyle/>
            <a:p>
              <a:endParaRPr lang="zh-CN" altLang="en-US"/>
            </a:p>
          </p:txBody>
        </p:sp>
        <p:sp>
          <p:nvSpPr>
            <p:cNvPr id="781353" name="Line 41"/>
            <p:cNvSpPr>
              <a:spLocks noChangeShapeType="1"/>
            </p:cNvSpPr>
            <p:nvPr/>
          </p:nvSpPr>
          <p:spPr bwMode="auto">
            <a:xfrm flipV="1">
              <a:off x="1916" y="3209"/>
              <a:ext cx="0" cy="369"/>
            </a:xfrm>
            <a:prstGeom prst="line">
              <a:avLst/>
            </a:prstGeom>
            <a:noFill/>
            <a:ln w="38100">
              <a:solidFill>
                <a:srgbClr val="FF3300"/>
              </a:solidFill>
              <a:prstDash val="dash"/>
              <a:round/>
              <a:headEnd/>
              <a:tailEnd type="triangle" w="med" len="med"/>
            </a:ln>
            <a:effectLst/>
          </p:spPr>
          <p:txBody>
            <a:bodyPr/>
            <a:lstStyle/>
            <a:p>
              <a:endParaRPr lang="zh-CN" altLang="en-US"/>
            </a:p>
          </p:txBody>
        </p:sp>
      </p:grpSp>
      <p:sp>
        <p:nvSpPr>
          <p:cNvPr id="781354" name="Text Box 42"/>
          <p:cNvSpPr txBox="1">
            <a:spLocks noChangeArrowheads="1"/>
          </p:cNvSpPr>
          <p:nvPr/>
        </p:nvSpPr>
        <p:spPr bwMode="auto">
          <a:xfrm>
            <a:off x="657225" y="6219825"/>
            <a:ext cx="1035050" cy="376238"/>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spcBef>
                <a:spcPct val="50000"/>
              </a:spcBef>
            </a:pPr>
            <a:r>
              <a:rPr lang="en-US" altLang="zh-CN">
                <a:solidFill>
                  <a:srgbClr val="FF3300"/>
                </a:solidFill>
              </a:rPr>
              <a:t>    </a:t>
            </a:r>
            <a:endParaRPr lang="en-US" altLang="zh-CN">
              <a:solidFill>
                <a:schemeClr val="hlink"/>
              </a:solidFill>
            </a:endParaRPr>
          </a:p>
        </p:txBody>
      </p:sp>
      <p:sp>
        <p:nvSpPr>
          <p:cNvPr id="781355" name="Line 43"/>
          <p:cNvSpPr>
            <a:spLocks noChangeShapeType="1"/>
          </p:cNvSpPr>
          <p:nvPr/>
        </p:nvSpPr>
        <p:spPr bwMode="auto">
          <a:xfrm flipH="1">
            <a:off x="1692275" y="6443663"/>
            <a:ext cx="2341563" cy="0"/>
          </a:xfrm>
          <a:prstGeom prst="line">
            <a:avLst/>
          </a:prstGeom>
          <a:noFill/>
          <a:ln w="38100">
            <a:solidFill>
              <a:schemeClr val="hlink"/>
            </a:solidFill>
            <a:round/>
            <a:headEnd/>
            <a:tailEnd type="triangle" w="med" len="med"/>
          </a:ln>
          <a:effectLst/>
        </p:spPr>
        <p:txBody>
          <a:bodyPr/>
          <a:lstStyle/>
          <a:p>
            <a:endParaRPr lang="zh-CN" altLang="en-US"/>
          </a:p>
        </p:txBody>
      </p:sp>
      <p:sp>
        <p:nvSpPr>
          <p:cNvPr id="781356" name="Line 44"/>
          <p:cNvSpPr>
            <a:spLocks noChangeShapeType="1"/>
          </p:cNvSpPr>
          <p:nvPr/>
        </p:nvSpPr>
        <p:spPr bwMode="auto">
          <a:xfrm flipV="1">
            <a:off x="836613" y="3519488"/>
            <a:ext cx="0" cy="2700337"/>
          </a:xfrm>
          <a:prstGeom prst="line">
            <a:avLst/>
          </a:prstGeom>
          <a:noFill/>
          <a:ln w="38100">
            <a:solidFill>
              <a:schemeClr val="hlink"/>
            </a:solidFill>
            <a:round/>
            <a:headEnd/>
            <a:tailEnd type="triangle" w="med" len="med"/>
          </a:ln>
          <a:effectLst/>
        </p:spPr>
        <p:txBody>
          <a:bodyPr/>
          <a:lstStyle/>
          <a:p>
            <a:endParaRPr lang="zh-CN" altLang="en-US"/>
          </a:p>
        </p:txBody>
      </p:sp>
      <p:sp>
        <p:nvSpPr>
          <p:cNvPr id="781357" name="Text Box 45"/>
          <p:cNvSpPr txBox="1">
            <a:spLocks noChangeArrowheads="1"/>
          </p:cNvSpPr>
          <p:nvPr/>
        </p:nvSpPr>
        <p:spPr bwMode="auto">
          <a:xfrm>
            <a:off x="5472113" y="3384550"/>
            <a:ext cx="855662"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008000"/>
                </a:solidFill>
              </a:rPr>
              <a:t>地址</a:t>
            </a:r>
          </a:p>
        </p:txBody>
      </p:sp>
      <p:sp>
        <p:nvSpPr>
          <p:cNvPr id="781358" name="AutoShape 46"/>
          <p:cNvSpPr>
            <a:spLocks noChangeArrowheads="1"/>
          </p:cNvSpPr>
          <p:nvPr/>
        </p:nvSpPr>
        <p:spPr bwMode="auto">
          <a:xfrm>
            <a:off x="5338763" y="4419600"/>
            <a:ext cx="1214437" cy="450850"/>
          </a:xfrm>
          <a:prstGeom prst="leftRightArrow">
            <a:avLst>
              <a:gd name="adj1" fmla="val 50000"/>
              <a:gd name="adj2" fmla="val 53873"/>
            </a:avLst>
          </a:prstGeom>
          <a:solidFill>
            <a:schemeClr val="bg1"/>
          </a:solidFill>
          <a:ln w="28575" algn="ctr">
            <a:solidFill>
              <a:srgbClr val="FF3300"/>
            </a:solidFill>
            <a:miter lim="800000"/>
            <a:headEnd/>
            <a:tailEnd/>
          </a:ln>
          <a:effectLst/>
        </p:spPr>
        <p:txBody>
          <a:bodyPr wrap="none" anchor="ctr"/>
          <a:lstStyle/>
          <a:p>
            <a:endParaRPr lang="zh-CN" altLang="en-US"/>
          </a:p>
        </p:txBody>
      </p:sp>
      <p:sp>
        <p:nvSpPr>
          <p:cNvPr id="781359" name="Text Box 47"/>
          <p:cNvSpPr txBox="1">
            <a:spLocks noChangeArrowheads="1"/>
          </p:cNvSpPr>
          <p:nvPr/>
        </p:nvSpPr>
        <p:spPr bwMode="auto">
          <a:xfrm>
            <a:off x="5608638" y="5813425"/>
            <a:ext cx="765175"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3333CC"/>
                </a:solidFill>
              </a:rPr>
              <a:t>数据</a:t>
            </a:r>
          </a:p>
        </p:txBody>
      </p:sp>
      <p:sp>
        <p:nvSpPr>
          <p:cNvPr id="781360" name="AutoShape 48"/>
          <p:cNvSpPr>
            <a:spLocks noChangeArrowheads="1"/>
          </p:cNvSpPr>
          <p:nvPr/>
        </p:nvSpPr>
        <p:spPr bwMode="auto">
          <a:xfrm>
            <a:off x="5294313" y="6083300"/>
            <a:ext cx="1260475" cy="450850"/>
          </a:xfrm>
          <a:prstGeom prst="leftRightArrow">
            <a:avLst>
              <a:gd name="adj1" fmla="val 50000"/>
              <a:gd name="adj2" fmla="val 55915"/>
            </a:avLst>
          </a:prstGeom>
          <a:solidFill>
            <a:schemeClr val="bg1"/>
          </a:solidFill>
          <a:ln w="28575" algn="ctr">
            <a:solidFill>
              <a:srgbClr val="3333CC"/>
            </a:solidFill>
            <a:miter lim="800000"/>
            <a:headEnd/>
            <a:tailEnd/>
          </a:ln>
          <a:effectLst/>
        </p:spPr>
        <p:txBody>
          <a:bodyPr wrap="none" anchor="ctr"/>
          <a:lstStyle/>
          <a:p>
            <a:endParaRPr lang="zh-CN" altLang="en-US"/>
          </a:p>
        </p:txBody>
      </p:sp>
      <p:sp>
        <p:nvSpPr>
          <p:cNvPr id="781361" name="Text Box 49"/>
          <p:cNvSpPr txBox="1">
            <a:spLocks noChangeArrowheads="1"/>
          </p:cNvSpPr>
          <p:nvPr/>
        </p:nvSpPr>
        <p:spPr bwMode="auto">
          <a:xfrm>
            <a:off x="5564188" y="4111625"/>
            <a:ext cx="855662"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FF3300"/>
                </a:solidFill>
              </a:rPr>
              <a:t>控制</a:t>
            </a:r>
          </a:p>
        </p:txBody>
      </p:sp>
      <p:sp>
        <p:nvSpPr>
          <p:cNvPr id="781362" name="AutoShape 50"/>
          <p:cNvSpPr>
            <a:spLocks noChangeArrowheads="1"/>
          </p:cNvSpPr>
          <p:nvPr/>
        </p:nvSpPr>
        <p:spPr bwMode="auto">
          <a:xfrm>
            <a:off x="5292725" y="2970213"/>
            <a:ext cx="1260475" cy="541337"/>
          </a:xfrm>
          <a:prstGeom prst="rightArrow">
            <a:avLst>
              <a:gd name="adj1" fmla="val 50000"/>
              <a:gd name="adj2" fmla="val 58211"/>
            </a:avLst>
          </a:prstGeom>
          <a:solidFill>
            <a:schemeClr val="bg1"/>
          </a:solidFill>
          <a:ln w="28575" algn="ctr">
            <a:solidFill>
              <a:srgbClr val="008000"/>
            </a:solidFill>
            <a:miter lim="800000"/>
            <a:headEnd/>
            <a:tailEnd/>
          </a:ln>
          <a:effectLst/>
        </p:spPr>
        <p:txBody>
          <a:bodyPr wrap="none" anchor="ctr"/>
          <a:lstStyle/>
          <a:p>
            <a:endParaRPr lang="zh-CN" altLang="en-US"/>
          </a:p>
        </p:txBody>
      </p:sp>
      <p:sp>
        <p:nvSpPr>
          <p:cNvPr id="781363" name="Line 51"/>
          <p:cNvSpPr>
            <a:spLocks noChangeShapeType="1"/>
          </p:cNvSpPr>
          <p:nvPr/>
        </p:nvSpPr>
        <p:spPr bwMode="auto">
          <a:xfrm flipV="1">
            <a:off x="5924550" y="4778375"/>
            <a:ext cx="0" cy="990600"/>
          </a:xfrm>
          <a:prstGeom prst="line">
            <a:avLst/>
          </a:prstGeom>
          <a:noFill/>
          <a:ln w="38100">
            <a:solidFill>
              <a:srgbClr val="FF3300"/>
            </a:solidFill>
            <a:prstDash val="dash"/>
            <a:round/>
            <a:headEnd/>
            <a:tailEnd type="triangle" w="med" len="med"/>
          </a:ln>
          <a:effectLst/>
        </p:spPr>
        <p:txBody>
          <a:bodyPr/>
          <a:lstStyle/>
          <a:p>
            <a:endParaRPr lang="zh-CN" altLang="en-US"/>
          </a:p>
        </p:txBody>
      </p:sp>
      <p:grpSp>
        <p:nvGrpSpPr>
          <p:cNvPr id="781364" name="Group 52"/>
          <p:cNvGrpSpPr>
            <a:grpSpLocks/>
          </p:cNvGrpSpPr>
          <p:nvPr/>
        </p:nvGrpSpPr>
        <p:grpSpPr bwMode="auto">
          <a:xfrm>
            <a:off x="3490913" y="3603625"/>
            <a:ext cx="1755775" cy="2127250"/>
            <a:chOff x="2199" y="2185"/>
            <a:chExt cx="1106" cy="1340"/>
          </a:xfrm>
        </p:grpSpPr>
        <p:sp>
          <p:nvSpPr>
            <p:cNvPr id="781365" name="Text Box 53"/>
            <p:cNvSpPr txBox="1">
              <a:spLocks noChangeArrowheads="1"/>
            </p:cNvSpPr>
            <p:nvPr/>
          </p:nvSpPr>
          <p:spPr bwMode="auto">
            <a:xfrm>
              <a:off x="2199" y="2185"/>
              <a:ext cx="737" cy="288"/>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400">
                  <a:solidFill>
                    <a:schemeClr val="accent2"/>
                  </a:solidFill>
                </a:rPr>
                <a:t>GPRs</a:t>
              </a:r>
            </a:p>
          </p:txBody>
        </p:sp>
        <p:grpSp>
          <p:nvGrpSpPr>
            <p:cNvPr id="781366" name="Group 54"/>
            <p:cNvGrpSpPr>
              <a:grpSpLocks/>
            </p:cNvGrpSpPr>
            <p:nvPr/>
          </p:nvGrpSpPr>
          <p:grpSpPr bwMode="auto">
            <a:xfrm>
              <a:off x="2452" y="2500"/>
              <a:ext cx="853" cy="1025"/>
              <a:chOff x="2398" y="2273"/>
              <a:chExt cx="853" cy="1025"/>
            </a:xfrm>
          </p:grpSpPr>
          <p:grpSp>
            <p:nvGrpSpPr>
              <p:cNvPr id="781367" name="Group 55"/>
              <p:cNvGrpSpPr>
                <a:grpSpLocks/>
              </p:cNvGrpSpPr>
              <p:nvPr/>
            </p:nvGrpSpPr>
            <p:grpSpPr bwMode="auto">
              <a:xfrm>
                <a:off x="2398" y="2273"/>
                <a:ext cx="652" cy="992"/>
                <a:chOff x="2228" y="1678"/>
                <a:chExt cx="737" cy="992"/>
              </a:xfrm>
            </p:grpSpPr>
            <p:sp>
              <p:nvSpPr>
                <p:cNvPr id="781368" name="Rectangle 56"/>
                <p:cNvSpPr>
                  <a:spLocks noChangeArrowheads="1"/>
                </p:cNvSpPr>
                <p:nvPr/>
              </p:nvSpPr>
              <p:spPr bwMode="auto">
                <a:xfrm>
                  <a:off x="2228" y="1678"/>
                  <a:ext cx="737" cy="992"/>
                </a:xfrm>
                <a:prstGeom prst="rect">
                  <a:avLst/>
                </a:prstGeom>
                <a:solidFill>
                  <a:schemeClr val="bg1"/>
                </a:solidFill>
                <a:ln w="28575" algn="ctr">
                  <a:solidFill>
                    <a:schemeClr val="tx1"/>
                  </a:solidFill>
                  <a:miter lim="800000"/>
                  <a:headEnd/>
                  <a:tailEnd/>
                </a:ln>
                <a:effectLst/>
              </p:spPr>
              <p:txBody>
                <a:bodyPr wrap="none" anchor="ctr"/>
                <a:lstStyle/>
                <a:p>
                  <a:endParaRPr lang="zh-CN" altLang="en-US"/>
                </a:p>
              </p:txBody>
            </p:sp>
            <p:sp>
              <p:nvSpPr>
                <p:cNvPr id="781369" name="Line 57"/>
                <p:cNvSpPr>
                  <a:spLocks noChangeShapeType="1"/>
                </p:cNvSpPr>
                <p:nvPr/>
              </p:nvSpPr>
              <p:spPr bwMode="auto">
                <a:xfrm>
                  <a:off x="2228" y="1933"/>
                  <a:ext cx="736" cy="0"/>
                </a:xfrm>
                <a:prstGeom prst="line">
                  <a:avLst/>
                </a:prstGeom>
                <a:noFill/>
                <a:ln w="9525">
                  <a:solidFill>
                    <a:schemeClr val="tx1"/>
                  </a:solidFill>
                  <a:round/>
                  <a:headEnd/>
                  <a:tailEnd/>
                </a:ln>
                <a:effectLst/>
              </p:spPr>
              <p:txBody>
                <a:bodyPr/>
                <a:lstStyle/>
                <a:p>
                  <a:endParaRPr lang="zh-CN" altLang="en-US"/>
                </a:p>
              </p:txBody>
            </p:sp>
            <p:sp>
              <p:nvSpPr>
                <p:cNvPr id="781370" name="Line 58"/>
                <p:cNvSpPr>
                  <a:spLocks noChangeShapeType="1"/>
                </p:cNvSpPr>
                <p:nvPr/>
              </p:nvSpPr>
              <p:spPr bwMode="auto">
                <a:xfrm>
                  <a:off x="2228" y="2188"/>
                  <a:ext cx="736" cy="0"/>
                </a:xfrm>
                <a:prstGeom prst="line">
                  <a:avLst/>
                </a:prstGeom>
                <a:noFill/>
                <a:ln w="9525">
                  <a:solidFill>
                    <a:schemeClr val="tx1"/>
                  </a:solidFill>
                  <a:round/>
                  <a:headEnd/>
                  <a:tailEnd/>
                </a:ln>
                <a:effectLst/>
              </p:spPr>
              <p:txBody>
                <a:bodyPr/>
                <a:lstStyle/>
                <a:p>
                  <a:endParaRPr lang="zh-CN" altLang="en-US"/>
                </a:p>
              </p:txBody>
            </p:sp>
            <p:sp>
              <p:nvSpPr>
                <p:cNvPr id="781371" name="Line 59"/>
                <p:cNvSpPr>
                  <a:spLocks noChangeShapeType="1"/>
                </p:cNvSpPr>
                <p:nvPr/>
              </p:nvSpPr>
              <p:spPr bwMode="auto">
                <a:xfrm>
                  <a:off x="2228" y="2415"/>
                  <a:ext cx="736" cy="0"/>
                </a:xfrm>
                <a:prstGeom prst="line">
                  <a:avLst/>
                </a:prstGeom>
                <a:noFill/>
                <a:ln w="9525">
                  <a:solidFill>
                    <a:schemeClr val="tx1"/>
                  </a:solidFill>
                  <a:round/>
                  <a:headEnd/>
                  <a:tailEnd/>
                </a:ln>
                <a:effectLst/>
              </p:spPr>
              <p:txBody>
                <a:bodyPr/>
                <a:lstStyle/>
                <a:p>
                  <a:endParaRPr lang="zh-CN" altLang="en-US"/>
                </a:p>
              </p:txBody>
            </p:sp>
          </p:grpSp>
          <p:sp>
            <p:nvSpPr>
              <p:cNvPr id="781372" name="Text Box 60"/>
              <p:cNvSpPr txBox="1">
                <a:spLocks noChangeArrowheads="1"/>
              </p:cNvSpPr>
              <p:nvPr/>
            </p:nvSpPr>
            <p:spPr bwMode="auto">
              <a:xfrm>
                <a:off x="3051" y="2282"/>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t>0</a:t>
                </a:r>
              </a:p>
            </p:txBody>
          </p:sp>
          <p:sp>
            <p:nvSpPr>
              <p:cNvPr id="781373" name="Text Box 61"/>
              <p:cNvSpPr txBox="1">
                <a:spLocks noChangeArrowheads="1"/>
              </p:cNvSpPr>
              <p:nvPr/>
            </p:nvSpPr>
            <p:spPr bwMode="auto">
              <a:xfrm>
                <a:off x="3052" y="2525"/>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t>1</a:t>
                </a:r>
              </a:p>
            </p:txBody>
          </p:sp>
          <p:sp>
            <p:nvSpPr>
              <p:cNvPr id="781374" name="Text Box 62"/>
              <p:cNvSpPr txBox="1">
                <a:spLocks noChangeArrowheads="1"/>
              </p:cNvSpPr>
              <p:nvPr/>
            </p:nvSpPr>
            <p:spPr bwMode="auto">
              <a:xfrm>
                <a:off x="3052" y="2784"/>
                <a:ext cx="199" cy="231"/>
              </a:xfrm>
              <a:prstGeom prst="rect">
                <a:avLst/>
              </a:prstGeom>
              <a:noFill/>
              <a:ln w="9525" algn="ctr">
                <a:noFill/>
                <a:miter lim="800000"/>
                <a:headEnd/>
                <a:tailEnd/>
              </a:ln>
              <a:effectLst/>
            </p:spPr>
            <p:txBody>
              <a:bodyPr>
                <a:spAutoFit/>
              </a:bodyPr>
              <a:lstStyle/>
              <a:p>
                <a:pPr marL="342900" indent="-342900">
                  <a:spcBef>
                    <a:spcPct val="50000"/>
                  </a:spcBef>
                </a:pPr>
                <a:endParaRPr lang="en-US" altLang="zh-CN"/>
              </a:p>
            </p:txBody>
          </p:sp>
          <p:sp>
            <p:nvSpPr>
              <p:cNvPr id="781375" name="Text Box 63"/>
              <p:cNvSpPr txBox="1">
                <a:spLocks noChangeArrowheads="1"/>
              </p:cNvSpPr>
              <p:nvPr/>
            </p:nvSpPr>
            <p:spPr bwMode="auto">
              <a:xfrm>
                <a:off x="3051" y="3067"/>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t>7</a:t>
                </a:r>
              </a:p>
            </p:txBody>
          </p:sp>
        </p:grpSp>
        <p:sp>
          <p:nvSpPr>
            <p:cNvPr id="781376" name="Rectangle 64"/>
            <p:cNvSpPr>
              <a:spLocks noChangeArrowheads="1"/>
            </p:cNvSpPr>
            <p:nvPr/>
          </p:nvSpPr>
          <p:spPr bwMode="auto">
            <a:xfrm>
              <a:off x="2455" y="2500"/>
              <a:ext cx="652" cy="992"/>
            </a:xfrm>
            <a:prstGeom prst="rect">
              <a:avLst/>
            </a:prstGeom>
            <a:solidFill>
              <a:srgbClr val="008000">
                <a:alpha val="17000"/>
              </a:srgbClr>
            </a:solidFill>
            <a:ln w="9525" algn="ctr">
              <a:noFill/>
              <a:miter lim="800000"/>
              <a:headEnd/>
              <a:tailEnd/>
            </a:ln>
            <a:effectLst/>
          </p:spPr>
          <p:txBody>
            <a:bodyPr wrap="none" anchor="ctr"/>
            <a:lstStyle/>
            <a:p>
              <a:endParaRPr lang="zh-CN" altLang="en-US"/>
            </a:p>
          </p:txBody>
        </p:sp>
      </p:grpSp>
      <p:sp>
        <p:nvSpPr>
          <p:cNvPr id="781377" name="Rectangle 65"/>
          <p:cNvSpPr>
            <a:spLocks noChangeArrowheads="1"/>
          </p:cNvSpPr>
          <p:nvPr/>
        </p:nvSpPr>
        <p:spPr bwMode="auto">
          <a:xfrm>
            <a:off x="6551613" y="819150"/>
            <a:ext cx="1133475" cy="5715000"/>
          </a:xfrm>
          <a:prstGeom prst="rect">
            <a:avLst/>
          </a:prstGeom>
          <a:solidFill>
            <a:schemeClr val="bg1"/>
          </a:solidFill>
          <a:ln w="28575" algn="ctr">
            <a:solidFill>
              <a:schemeClr val="tx1"/>
            </a:solidFill>
            <a:miter lim="800000"/>
            <a:headEnd/>
            <a:tailEnd/>
          </a:ln>
          <a:effectLst/>
        </p:spPr>
        <p:txBody>
          <a:bodyPr wrap="none" anchor="ctr"/>
          <a:lstStyle/>
          <a:p>
            <a:endParaRPr lang="zh-CN" altLang="en-US"/>
          </a:p>
        </p:txBody>
      </p:sp>
      <p:sp>
        <p:nvSpPr>
          <p:cNvPr id="781378" name="Line 66"/>
          <p:cNvSpPr>
            <a:spLocks noChangeShapeType="1"/>
          </p:cNvSpPr>
          <p:nvPr/>
        </p:nvSpPr>
        <p:spPr bwMode="auto">
          <a:xfrm>
            <a:off x="6551613" y="2528888"/>
            <a:ext cx="1131887" cy="0"/>
          </a:xfrm>
          <a:prstGeom prst="line">
            <a:avLst/>
          </a:prstGeom>
          <a:noFill/>
          <a:ln w="9525">
            <a:solidFill>
              <a:schemeClr val="tx1"/>
            </a:solidFill>
            <a:round/>
            <a:headEnd/>
            <a:tailEnd/>
          </a:ln>
          <a:effectLst/>
        </p:spPr>
        <p:txBody>
          <a:bodyPr/>
          <a:lstStyle/>
          <a:p>
            <a:endParaRPr lang="zh-CN" altLang="en-US"/>
          </a:p>
        </p:txBody>
      </p:sp>
      <p:sp>
        <p:nvSpPr>
          <p:cNvPr id="781379" name="Line 67"/>
          <p:cNvSpPr>
            <a:spLocks noChangeShapeType="1"/>
          </p:cNvSpPr>
          <p:nvPr/>
        </p:nvSpPr>
        <p:spPr bwMode="auto">
          <a:xfrm>
            <a:off x="6551613" y="2843213"/>
            <a:ext cx="1131887" cy="0"/>
          </a:xfrm>
          <a:prstGeom prst="line">
            <a:avLst/>
          </a:prstGeom>
          <a:noFill/>
          <a:ln w="9525">
            <a:solidFill>
              <a:schemeClr val="tx1"/>
            </a:solidFill>
            <a:round/>
            <a:headEnd/>
            <a:tailEnd/>
          </a:ln>
          <a:effectLst/>
        </p:spPr>
        <p:txBody>
          <a:bodyPr/>
          <a:lstStyle/>
          <a:p>
            <a:endParaRPr lang="zh-CN" altLang="en-US"/>
          </a:p>
        </p:txBody>
      </p:sp>
      <p:sp>
        <p:nvSpPr>
          <p:cNvPr id="781380" name="Line 68"/>
          <p:cNvSpPr>
            <a:spLocks noChangeShapeType="1"/>
          </p:cNvSpPr>
          <p:nvPr/>
        </p:nvSpPr>
        <p:spPr bwMode="auto">
          <a:xfrm>
            <a:off x="6551613" y="4733925"/>
            <a:ext cx="1131887" cy="0"/>
          </a:xfrm>
          <a:prstGeom prst="line">
            <a:avLst/>
          </a:prstGeom>
          <a:noFill/>
          <a:ln w="9525">
            <a:solidFill>
              <a:schemeClr val="tx1"/>
            </a:solidFill>
            <a:round/>
            <a:headEnd/>
            <a:tailEnd/>
          </a:ln>
          <a:effectLst/>
        </p:spPr>
        <p:txBody>
          <a:bodyPr/>
          <a:lstStyle/>
          <a:p>
            <a:endParaRPr lang="zh-CN" altLang="en-US"/>
          </a:p>
        </p:txBody>
      </p:sp>
      <p:sp>
        <p:nvSpPr>
          <p:cNvPr id="781381" name="Line 69"/>
          <p:cNvSpPr>
            <a:spLocks noChangeShapeType="1"/>
          </p:cNvSpPr>
          <p:nvPr/>
        </p:nvSpPr>
        <p:spPr bwMode="auto">
          <a:xfrm>
            <a:off x="6551613" y="5094288"/>
            <a:ext cx="1131887" cy="0"/>
          </a:xfrm>
          <a:prstGeom prst="line">
            <a:avLst/>
          </a:prstGeom>
          <a:noFill/>
          <a:ln w="9525">
            <a:solidFill>
              <a:schemeClr val="tx1"/>
            </a:solidFill>
            <a:round/>
            <a:headEnd/>
            <a:tailEnd/>
          </a:ln>
          <a:effectLst/>
        </p:spPr>
        <p:txBody>
          <a:bodyPr/>
          <a:lstStyle/>
          <a:p>
            <a:endParaRPr lang="zh-CN" altLang="en-US"/>
          </a:p>
        </p:txBody>
      </p:sp>
      <p:sp>
        <p:nvSpPr>
          <p:cNvPr id="781382" name="Line 70"/>
          <p:cNvSpPr>
            <a:spLocks noChangeShapeType="1"/>
          </p:cNvSpPr>
          <p:nvPr/>
        </p:nvSpPr>
        <p:spPr bwMode="auto">
          <a:xfrm>
            <a:off x="6551613" y="5454650"/>
            <a:ext cx="1131887" cy="0"/>
          </a:xfrm>
          <a:prstGeom prst="line">
            <a:avLst/>
          </a:prstGeom>
          <a:noFill/>
          <a:ln w="9525">
            <a:solidFill>
              <a:schemeClr val="tx1"/>
            </a:solidFill>
            <a:round/>
            <a:headEnd/>
            <a:tailEnd/>
          </a:ln>
          <a:effectLst/>
        </p:spPr>
        <p:txBody>
          <a:bodyPr/>
          <a:lstStyle/>
          <a:p>
            <a:endParaRPr lang="zh-CN" altLang="en-US"/>
          </a:p>
        </p:txBody>
      </p:sp>
      <p:sp>
        <p:nvSpPr>
          <p:cNvPr id="781383" name="Line 71"/>
          <p:cNvSpPr>
            <a:spLocks noChangeShapeType="1"/>
          </p:cNvSpPr>
          <p:nvPr/>
        </p:nvSpPr>
        <p:spPr bwMode="auto">
          <a:xfrm>
            <a:off x="6551613" y="5762625"/>
            <a:ext cx="1131887" cy="0"/>
          </a:xfrm>
          <a:prstGeom prst="line">
            <a:avLst/>
          </a:prstGeom>
          <a:noFill/>
          <a:ln w="9525">
            <a:solidFill>
              <a:schemeClr val="tx1"/>
            </a:solidFill>
            <a:round/>
            <a:headEnd/>
            <a:tailEnd/>
          </a:ln>
          <a:effectLst/>
        </p:spPr>
        <p:txBody>
          <a:bodyPr/>
          <a:lstStyle/>
          <a:p>
            <a:endParaRPr lang="zh-CN" altLang="en-US"/>
          </a:p>
        </p:txBody>
      </p:sp>
      <p:sp>
        <p:nvSpPr>
          <p:cNvPr id="781384" name="Line 72"/>
          <p:cNvSpPr>
            <a:spLocks noChangeShapeType="1"/>
          </p:cNvSpPr>
          <p:nvPr/>
        </p:nvSpPr>
        <p:spPr bwMode="auto">
          <a:xfrm>
            <a:off x="6551613" y="6219825"/>
            <a:ext cx="1131887" cy="0"/>
          </a:xfrm>
          <a:prstGeom prst="line">
            <a:avLst/>
          </a:prstGeom>
          <a:noFill/>
          <a:ln w="9525">
            <a:solidFill>
              <a:schemeClr val="tx1"/>
            </a:solidFill>
            <a:round/>
            <a:headEnd/>
            <a:tailEnd/>
          </a:ln>
          <a:effectLst/>
        </p:spPr>
        <p:txBody>
          <a:bodyPr/>
          <a:lstStyle/>
          <a:p>
            <a:endParaRPr lang="zh-CN" altLang="en-US"/>
          </a:p>
        </p:txBody>
      </p:sp>
      <p:sp>
        <p:nvSpPr>
          <p:cNvPr id="781385" name="Text Box 73"/>
          <p:cNvSpPr txBox="1">
            <a:spLocks noChangeArrowheads="1"/>
          </p:cNvSpPr>
          <p:nvPr/>
        </p:nvSpPr>
        <p:spPr bwMode="auto">
          <a:xfrm>
            <a:off x="7677150" y="1179513"/>
            <a:ext cx="1216025"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bfff0020</a:t>
            </a:r>
          </a:p>
        </p:txBody>
      </p:sp>
      <p:sp>
        <p:nvSpPr>
          <p:cNvPr id="781386" name="Text Box 74"/>
          <p:cNvSpPr txBox="1">
            <a:spLocks noChangeArrowheads="1"/>
          </p:cNvSpPr>
          <p:nvPr/>
        </p:nvSpPr>
        <p:spPr bwMode="auto">
          <a:xfrm>
            <a:off x="7640638" y="4727575"/>
            <a:ext cx="1252537"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80483d6</a:t>
            </a:r>
          </a:p>
        </p:txBody>
      </p:sp>
      <p:sp>
        <p:nvSpPr>
          <p:cNvPr id="781387" name="Text Box 75"/>
          <p:cNvSpPr txBox="1">
            <a:spLocks noChangeArrowheads="1"/>
          </p:cNvSpPr>
          <p:nvPr/>
        </p:nvSpPr>
        <p:spPr bwMode="auto">
          <a:xfrm>
            <a:off x="7632700" y="5087938"/>
            <a:ext cx="1260475"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80483d5</a:t>
            </a:r>
          </a:p>
        </p:txBody>
      </p:sp>
      <p:sp>
        <p:nvSpPr>
          <p:cNvPr id="781388" name="Text Box 76"/>
          <p:cNvSpPr txBox="1">
            <a:spLocks noChangeArrowheads="1"/>
          </p:cNvSpPr>
          <p:nvPr/>
        </p:nvSpPr>
        <p:spPr bwMode="auto">
          <a:xfrm>
            <a:off x="7642225" y="5448300"/>
            <a:ext cx="1295400"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80483d4</a:t>
            </a:r>
          </a:p>
        </p:txBody>
      </p:sp>
      <p:sp>
        <p:nvSpPr>
          <p:cNvPr id="781389" name="Text Box 77"/>
          <p:cNvSpPr txBox="1">
            <a:spLocks noChangeArrowheads="1"/>
          </p:cNvSpPr>
          <p:nvPr/>
        </p:nvSpPr>
        <p:spPr bwMode="auto">
          <a:xfrm>
            <a:off x="7640638" y="6211888"/>
            <a:ext cx="396875"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0</a:t>
            </a:r>
          </a:p>
        </p:txBody>
      </p:sp>
      <p:sp>
        <p:nvSpPr>
          <p:cNvPr id="781390" name="Text Box 78"/>
          <p:cNvSpPr txBox="1">
            <a:spLocks noChangeArrowheads="1"/>
          </p:cNvSpPr>
          <p:nvPr/>
        </p:nvSpPr>
        <p:spPr bwMode="auto">
          <a:xfrm>
            <a:off x="0" y="773113"/>
            <a:ext cx="8893175" cy="396875"/>
          </a:xfrm>
          <a:prstGeom prst="rect">
            <a:avLst/>
          </a:prstGeom>
          <a:noFill/>
          <a:ln w="9525" algn="ctr">
            <a:noFill/>
            <a:miter lim="800000"/>
            <a:headEnd/>
            <a:tailEnd/>
          </a:ln>
          <a:effectLst/>
        </p:spPr>
        <p:txBody>
          <a:bodyPr>
            <a:spAutoFit/>
          </a:bodyPr>
          <a:lstStyle/>
          <a:p>
            <a:pPr marL="342900" indent="-342900">
              <a:spcBef>
                <a:spcPct val="20000"/>
              </a:spcBef>
            </a:pPr>
            <a:r>
              <a:rPr lang="zh-CN" altLang="en-US" sz="2000">
                <a:solidFill>
                  <a:srgbClr val="3333CC"/>
                </a:solidFill>
              </a:rPr>
              <a:t>     </a:t>
            </a:r>
            <a:endParaRPr lang="zh-CN" altLang="en-US" sz="2000">
              <a:solidFill>
                <a:srgbClr val="3333CC"/>
              </a:solidFill>
              <a:latin typeface="Arial" pitchFamily="34" charset="0"/>
            </a:endParaRPr>
          </a:p>
        </p:txBody>
      </p:sp>
      <p:sp>
        <p:nvSpPr>
          <p:cNvPr id="781391" name="Rectangle 79"/>
          <p:cNvSpPr>
            <a:spLocks noChangeArrowheads="1"/>
          </p:cNvSpPr>
          <p:nvPr/>
        </p:nvSpPr>
        <p:spPr bwMode="auto">
          <a:xfrm>
            <a:off x="134938" y="684213"/>
            <a:ext cx="6192837" cy="1054100"/>
          </a:xfrm>
          <a:prstGeom prst="rect">
            <a:avLst/>
          </a:prstGeom>
          <a:noFill/>
          <a:ln w="9525">
            <a:noFill/>
            <a:miter lim="800000"/>
            <a:headEnd/>
            <a:tailEnd/>
          </a:ln>
          <a:effectLst/>
        </p:spPr>
        <p:txBody>
          <a:bodyPr anchor="ctr">
            <a:spAutoFit/>
          </a:bodyPr>
          <a:lstStyle/>
          <a:p>
            <a:pPr indent="288925" eaLnBrk="1" hangingPunct="1">
              <a:lnSpc>
                <a:spcPct val="105000"/>
              </a:lnSpc>
            </a:pPr>
            <a:r>
              <a:rPr lang="en-US" altLang="zh-CN" sz="2000">
                <a:solidFill>
                  <a:srgbClr val="FF3300"/>
                </a:solidFill>
              </a:rPr>
              <a:t>080483d4</a:t>
            </a:r>
            <a:r>
              <a:rPr lang="zh-CN" altLang="en-US" sz="2000"/>
              <a:t> </a:t>
            </a:r>
            <a:r>
              <a:rPr lang="en-US" altLang="zh-CN" sz="2000"/>
              <a:t>&lt;add&gt;: </a:t>
            </a:r>
          </a:p>
          <a:p>
            <a:pPr indent="288925" eaLnBrk="1" hangingPunct="1">
              <a:lnSpc>
                <a:spcPct val="105000"/>
              </a:lnSpc>
            </a:pPr>
            <a:r>
              <a:rPr lang="en-US" altLang="zh-CN" sz="2000"/>
              <a:t>  80483d4:    55	   push   %ebp</a:t>
            </a:r>
          </a:p>
          <a:p>
            <a:pPr indent="288925" eaLnBrk="1" hangingPunct="1">
              <a:lnSpc>
                <a:spcPct val="105000"/>
              </a:lnSpc>
            </a:pPr>
            <a:r>
              <a:rPr lang="en-US" altLang="zh-CN" sz="2000"/>
              <a:t>  80483d5:    </a:t>
            </a:r>
            <a:r>
              <a:rPr lang="en-US" altLang="zh-CN" sz="2000">
                <a:hlinkClick r:id="rId2" action="ppaction://hlinkfile"/>
              </a:rPr>
              <a:t>89 e5</a:t>
            </a:r>
            <a:r>
              <a:rPr lang="en-US" altLang="zh-CN" sz="2000"/>
              <a:t>	   mov   %esp, %ebp</a:t>
            </a:r>
          </a:p>
        </p:txBody>
      </p:sp>
      <p:sp>
        <p:nvSpPr>
          <p:cNvPr id="781392" name="Line 80"/>
          <p:cNvSpPr>
            <a:spLocks noChangeShapeType="1"/>
          </p:cNvSpPr>
          <p:nvPr/>
        </p:nvSpPr>
        <p:spPr bwMode="auto">
          <a:xfrm>
            <a:off x="7137400" y="4329113"/>
            <a:ext cx="0" cy="315912"/>
          </a:xfrm>
          <a:prstGeom prst="line">
            <a:avLst/>
          </a:prstGeom>
          <a:noFill/>
          <a:ln w="57150">
            <a:solidFill>
              <a:schemeClr val="tx1"/>
            </a:solidFill>
            <a:prstDash val="sysDot"/>
            <a:round/>
            <a:headEnd/>
            <a:tailEnd/>
          </a:ln>
          <a:effectLst/>
        </p:spPr>
        <p:txBody>
          <a:bodyPr/>
          <a:lstStyle/>
          <a:p>
            <a:endParaRPr lang="zh-CN" altLang="en-US"/>
          </a:p>
        </p:txBody>
      </p:sp>
      <p:sp>
        <p:nvSpPr>
          <p:cNvPr id="781393" name="Line 81"/>
          <p:cNvSpPr>
            <a:spLocks noChangeShapeType="1"/>
          </p:cNvSpPr>
          <p:nvPr/>
        </p:nvSpPr>
        <p:spPr bwMode="auto">
          <a:xfrm>
            <a:off x="7137400" y="5859463"/>
            <a:ext cx="0" cy="315912"/>
          </a:xfrm>
          <a:prstGeom prst="line">
            <a:avLst/>
          </a:prstGeom>
          <a:noFill/>
          <a:ln w="57150">
            <a:solidFill>
              <a:schemeClr val="tx1"/>
            </a:solidFill>
            <a:prstDash val="sysDot"/>
            <a:round/>
            <a:headEnd/>
            <a:tailEnd/>
          </a:ln>
          <a:effectLst/>
        </p:spPr>
        <p:txBody>
          <a:bodyPr/>
          <a:lstStyle/>
          <a:p>
            <a:endParaRPr lang="zh-CN" altLang="en-US"/>
          </a:p>
        </p:txBody>
      </p:sp>
      <p:sp>
        <p:nvSpPr>
          <p:cNvPr id="781394" name="Text Box 82"/>
          <p:cNvSpPr txBox="1">
            <a:spLocks noChangeArrowheads="1"/>
          </p:cNvSpPr>
          <p:nvPr/>
        </p:nvSpPr>
        <p:spPr bwMode="auto">
          <a:xfrm>
            <a:off x="6919913" y="5448300"/>
            <a:ext cx="531812"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chemeClr val="hlink"/>
                </a:solidFill>
              </a:rPr>
              <a:t>55</a:t>
            </a:r>
          </a:p>
        </p:txBody>
      </p:sp>
      <p:sp>
        <p:nvSpPr>
          <p:cNvPr id="781395" name="Text Box 83"/>
          <p:cNvSpPr txBox="1">
            <a:spLocks noChangeArrowheads="1"/>
          </p:cNvSpPr>
          <p:nvPr/>
        </p:nvSpPr>
        <p:spPr bwMode="auto">
          <a:xfrm>
            <a:off x="6911975" y="5087938"/>
            <a:ext cx="531813"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chemeClr val="hlink"/>
                </a:solidFill>
              </a:rPr>
              <a:t>89</a:t>
            </a:r>
          </a:p>
        </p:txBody>
      </p:sp>
      <p:sp>
        <p:nvSpPr>
          <p:cNvPr id="781396" name="Text Box 84"/>
          <p:cNvSpPr txBox="1">
            <a:spLocks noChangeArrowheads="1"/>
          </p:cNvSpPr>
          <p:nvPr/>
        </p:nvSpPr>
        <p:spPr bwMode="auto">
          <a:xfrm>
            <a:off x="6911975" y="4733925"/>
            <a:ext cx="531813"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chemeClr val="hlink"/>
                </a:solidFill>
              </a:rPr>
              <a:t>e5</a:t>
            </a:r>
          </a:p>
        </p:txBody>
      </p:sp>
      <p:sp>
        <p:nvSpPr>
          <p:cNvPr id="781397" name="Line 85"/>
          <p:cNvSpPr>
            <a:spLocks noChangeShapeType="1"/>
          </p:cNvSpPr>
          <p:nvPr/>
        </p:nvSpPr>
        <p:spPr bwMode="auto">
          <a:xfrm>
            <a:off x="4392613" y="4959350"/>
            <a:ext cx="0" cy="315913"/>
          </a:xfrm>
          <a:prstGeom prst="line">
            <a:avLst/>
          </a:prstGeom>
          <a:noFill/>
          <a:ln w="57150">
            <a:solidFill>
              <a:schemeClr val="tx1"/>
            </a:solidFill>
            <a:prstDash val="sysDot"/>
            <a:round/>
            <a:headEnd/>
            <a:tailEnd/>
          </a:ln>
          <a:effectLst/>
        </p:spPr>
        <p:txBody>
          <a:bodyPr/>
          <a:lstStyle/>
          <a:p>
            <a:endParaRPr lang="zh-CN" altLang="en-US"/>
          </a:p>
        </p:txBody>
      </p:sp>
      <p:sp>
        <p:nvSpPr>
          <p:cNvPr id="781398" name="Text Box 86"/>
          <p:cNvSpPr txBox="1">
            <a:spLocks noChangeArrowheads="1"/>
          </p:cNvSpPr>
          <p:nvPr/>
        </p:nvSpPr>
        <p:spPr bwMode="auto">
          <a:xfrm>
            <a:off x="3986213" y="2033588"/>
            <a:ext cx="1125537" cy="387350"/>
          </a:xfrm>
          <a:prstGeom prst="rect">
            <a:avLst/>
          </a:prstGeom>
          <a:solidFill>
            <a:srgbClr val="FF0000">
              <a:alpha val="17999"/>
            </a:srgbClr>
          </a:solidFill>
          <a:ln w="9525" algn="ctr">
            <a:solidFill>
              <a:schemeClr val="tx1"/>
            </a:solidFill>
            <a:miter lim="800000"/>
            <a:headEnd/>
            <a:tailEnd/>
          </a:ln>
          <a:effectLst/>
        </p:spPr>
        <p:txBody>
          <a:bodyPr tIns="36000" bIns="36000">
            <a:spAutoFit/>
          </a:bodyPr>
          <a:lstStyle/>
          <a:p>
            <a:pPr marL="342900" indent="-342900">
              <a:spcBef>
                <a:spcPct val="50000"/>
              </a:spcBef>
            </a:pPr>
            <a:r>
              <a:rPr lang="en-US" altLang="zh-CN" sz="2000">
                <a:solidFill>
                  <a:srgbClr val="008000"/>
                </a:solidFill>
              </a:rPr>
              <a:t>   </a:t>
            </a:r>
          </a:p>
        </p:txBody>
      </p:sp>
      <p:sp>
        <p:nvSpPr>
          <p:cNvPr id="781399" name="Text Box 87"/>
          <p:cNvSpPr txBox="1">
            <a:spLocks noChangeArrowheads="1"/>
          </p:cNvSpPr>
          <p:nvPr/>
        </p:nvSpPr>
        <p:spPr bwMode="auto">
          <a:xfrm>
            <a:off x="3986213" y="2528888"/>
            <a:ext cx="1125537" cy="387350"/>
          </a:xfrm>
          <a:prstGeom prst="rect">
            <a:avLst/>
          </a:prstGeom>
          <a:solidFill>
            <a:srgbClr val="FF0000">
              <a:alpha val="17999"/>
            </a:srgbClr>
          </a:solidFill>
          <a:ln w="9525" algn="ctr">
            <a:solidFill>
              <a:schemeClr val="tx1"/>
            </a:solidFill>
            <a:miter lim="800000"/>
            <a:headEnd/>
            <a:tailEnd/>
          </a:ln>
          <a:effectLst/>
        </p:spPr>
        <p:txBody>
          <a:bodyPr tIns="36000" bIns="36000">
            <a:spAutoFit/>
          </a:bodyPr>
          <a:lstStyle/>
          <a:p>
            <a:pPr marL="342900" indent="-342900">
              <a:spcBef>
                <a:spcPct val="50000"/>
              </a:spcBef>
            </a:pPr>
            <a:endParaRPr lang="en-US" altLang="zh-CN" sz="2000">
              <a:solidFill>
                <a:srgbClr val="008000"/>
              </a:solidFill>
            </a:endParaRPr>
          </a:p>
        </p:txBody>
      </p:sp>
      <p:sp>
        <p:nvSpPr>
          <p:cNvPr id="781400" name="Rectangle 88"/>
          <p:cNvSpPr>
            <a:spLocks noChangeArrowheads="1"/>
          </p:cNvSpPr>
          <p:nvPr/>
        </p:nvSpPr>
        <p:spPr bwMode="auto">
          <a:xfrm>
            <a:off x="3230563" y="2046288"/>
            <a:ext cx="668337" cy="396875"/>
          </a:xfrm>
          <a:prstGeom prst="rect">
            <a:avLst/>
          </a:prstGeom>
          <a:noFill/>
          <a:ln w="9525" algn="ctr">
            <a:noFill/>
            <a:miter lim="800000"/>
            <a:headEnd/>
            <a:tailEnd/>
          </a:ln>
          <a:effectLst/>
        </p:spPr>
        <p:txBody>
          <a:bodyPr wrap="none">
            <a:spAutoFit/>
          </a:bodyPr>
          <a:lstStyle/>
          <a:p>
            <a:pPr marL="342900" indent="-342900"/>
            <a:r>
              <a:rPr lang="en-US" altLang="zh-CN" sz="2000">
                <a:solidFill>
                  <a:srgbClr val="008000"/>
                </a:solidFill>
              </a:rPr>
              <a:t>EBP</a:t>
            </a:r>
            <a:endParaRPr lang="zh-CN" altLang="en-US" sz="2000">
              <a:solidFill>
                <a:srgbClr val="008000"/>
              </a:solidFill>
            </a:endParaRPr>
          </a:p>
        </p:txBody>
      </p:sp>
      <p:sp>
        <p:nvSpPr>
          <p:cNvPr id="781401" name="Rectangle 89"/>
          <p:cNvSpPr>
            <a:spLocks noChangeArrowheads="1"/>
          </p:cNvSpPr>
          <p:nvPr/>
        </p:nvSpPr>
        <p:spPr bwMode="auto">
          <a:xfrm>
            <a:off x="3222625" y="2541588"/>
            <a:ext cx="647700" cy="396875"/>
          </a:xfrm>
          <a:prstGeom prst="rect">
            <a:avLst/>
          </a:prstGeom>
          <a:noFill/>
          <a:ln w="9525" algn="ctr">
            <a:noFill/>
            <a:miter lim="800000"/>
            <a:headEnd/>
            <a:tailEnd/>
          </a:ln>
          <a:effectLst/>
        </p:spPr>
        <p:txBody>
          <a:bodyPr wrap="none">
            <a:spAutoFit/>
          </a:bodyPr>
          <a:lstStyle/>
          <a:p>
            <a:pPr marL="342900" indent="-342900"/>
            <a:r>
              <a:rPr lang="en-US" altLang="zh-CN" sz="2000">
                <a:solidFill>
                  <a:srgbClr val="008000"/>
                </a:solidFill>
              </a:rPr>
              <a:t>ESP</a:t>
            </a:r>
            <a:endParaRPr lang="zh-CN" altLang="en-US" sz="2000">
              <a:solidFill>
                <a:srgbClr val="008000"/>
              </a:solidFill>
            </a:endParaRPr>
          </a:p>
        </p:txBody>
      </p:sp>
      <p:sp>
        <p:nvSpPr>
          <p:cNvPr id="781402" name="Rectangle 90"/>
          <p:cNvSpPr>
            <a:spLocks noChangeArrowheads="1"/>
          </p:cNvSpPr>
          <p:nvPr/>
        </p:nvSpPr>
        <p:spPr bwMode="auto">
          <a:xfrm>
            <a:off x="2636838" y="2811463"/>
            <a:ext cx="581025" cy="396875"/>
          </a:xfrm>
          <a:prstGeom prst="rect">
            <a:avLst/>
          </a:prstGeom>
          <a:noFill/>
          <a:ln w="9525" algn="ctr">
            <a:noFill/>
            <a:miter lim="800000"/>
            <a:headEnd/>
            <a:tailEnd/>
          </a:ln>
          <a:effectLst/>
        </p:spPr>
        <p:txBody>
          <a:bodyPr wrap="none">
            <a:spAutoFit/>
          </a:bodyPr>
          <a:lstStyle/>
          <a:p>
            <a:pPr marL="342900" indent="-342900"/>
            <a:r>
              <a:rPr lang="en-US" altLang="zh-CN" sz="2000">
                <a:solidFill>
                  <a:srgbClr val="008000"/>
                </a:solidFill>
              </a:rPr>
              <a:t>EIP</a:t>
            </a:r>
            <a:endParaRPr lang="zh-CN" altLang="en-US" sz="2000">
              <a:solidFill>
                <a:srgbClr val="008000"/>
              </a:solidFill>
            </a:endParaRPr>
          </a:p>
        </p:txBody>
      </p:sp>
      <p:sp>
        <p:nvSpPr>
          <p:cNvPr id="781403" name="Text Box 91"/>
          <p:cNvSpPr txBox="1">
            <a:spLocks noChangeArrowheads="1"/>
          </p:cNvSpPr>
          <p:nvPr/>
        </p:nvSpPr>
        <p:spPr bwMode="auto">
          <a:xfrm>
            <a:off x="3941763" y="2079625"/>
            <a:ext cx="1252537"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bfff0020</a:t>
            </a:r>
          </a:p>
        </p:txBody>
      </p:sp>
      <p:sp>
        <p:nvSpPr>
          <p:cNvPr id="781404" name="Line 92"/>
          <p:cNvSpPr>
            <a:spLocks noChangeShapeType="1"/>
          </p:cNvSpPr>
          <p:nvPr/>
        </p:nvSpPr>
        <p:spPr bwMode="auto">
          <a:xfrm>
            <a:off x="6551613" y="1223963"/>
            <a:ext cx="1131887" cy="0"/>
          </a:xfrm>
          <a:prstGeom prst="line">
            <a:avLst/>
          </a:prstGeom>
          <a:noFill/>
          <a:ln w="9525">
            <a:solidFill>
              <a:schemeClr val="tx1"/>
            </a:solidFill>
            <a:round/>
            <a:headEnd/>
            <a:tailEnd/>
          </a:ln>
          <a:effectLst/>
        </p:spPr>
        <p:txBody>
          <a:bodyPr/>
          <a:lstStyle/>
          <a:p>
            <a:endParaRPr lang="zh-CN" altLang="en-US"/>
          </a:p>
        </p:txBody>
      </p:sp>
      <p:sp>
        <p:nvSpPr>
          <p:cNvPr id="781405" name="Line 93"/>
          <p:cNvSpPr>
            <a:spLocks noChangeShapeType="1"/>
          </p:cNvSpPr>
          <p:nvPr/>
        </p:nvSpPr>
        <p:spPr bwMode="auto">
          <a:xfrm>
            <a:off x="6551613" y="1493838"/>
            <a:ext cx="1131887" cy="0"/>
          </a:xfrm>
          <a:prstGeom prst="line">
            <a:avLst/>
          </a:prstGeom>
          <a:noFill/>
          <a:ln w="9525">
            <a:solidFill>
              <a:schemeClr val="tx1"/>
            </a:solidFill>
            <a:round/>
            <a:headEnd/>
            <a:tailEnd/>
          </a:ln>
          <a:effectLst/>
        </p:spPr>
        <p:txBody>
          <a:bodyPr/>
          <a:lstStyle/>
          <a:p>
            <a:endParaRPr lang="zh-CN" altLang="en-US"/>
          </a:p>
        </p:txBody>
      </p:sp>
      <p:sp>
        <p:nvSpPr>
          <p:cNvPr id="781406" name="Line 94"/>
          <p:cNvSpPr>
            <a:spLocks noChangeShapeType="1"/>
          </p:cNvSpPr>
          <p:nvPr/>
        </p:nvSpPr>
        <p:spPr bwMode="auto">
          <a:xfrm>
            <a:off x="7137400" y="863600"/>
            <a:ext cx="0" cy="315913"/>
          </a:xfrm>
          <a:prstGeom prst="line">
            <a:avLst/>
          </a:prstGeom>
          <a:noFill/>
          <a:ln w="57150">
            <a:solidFill>
              <a:schemeClr val="tx1"/>
            </a:solidFill>
            <a:prstDash val="sysDot"/>
            <a:round/>
            <a:headEnd/>
            <a:tailEnd/>
          </a:ln>
          <a:effectLst/>
        </p:spPr>
        <p:txBody>
          <a:bodyPr/>
          <a:lstStyle/>
          <a:p>
            <a:endParaRPr lang="zh-CN" altLang="en-US"/>
          </a:p>
        </p:txBody>
      </p:sp>
      <p:sp>
        <p:nvSpPr>
          <p:cNvPr id="781407" name="Text Box 95"/>
          <p:cNvSpPr txBox="1">
            <a:spLocks noChangeArrowheads="1"/>
          </p:cNvSpPr>
          <p:nvPr/>
        </p:nvSpPr>
        <p:spPr bwMode="auto">
          <a:xfrm>
            <a:off x="7677150" y="1898650"/>
            <a:ext cx="1216025"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bfff0000</a:t>
            </a:r>
          </a:p>
        </p:txBody>
      </p:sp>
      <p:sp>
        <p:nvSpPr>
          <p:cNvPr id="781408" name="Line 96"/>
          <p:cNvSpPr>
            <a:spLocks noChangeShapeType="1"/>
          </p:cNvSpPr>
          <p:nvPr/>
        </p:nvSpPr>
        <p:spPr bwMode="auto">
          <a:xfrm>
            <a:off x="6551613" y="1943100"/>
            <a:ext cx="1131887" cy="0"/>
          </a:xfrm>
          <a:prstGeom prst="line">
            <a:avLst/>
          </a:prstGeom>
          <a:noFill/>
          <a:ln w="9525">
            <a:solidFill>
              <a:schemeClr val="tx1"/>
            </a:solidFill>
            <a:round/>
            <a:headEnd/>
            <a:tailEnd/>
          </a:ln>
          <a:effectLst/>
        </p:spPr>
        <p:txBody>
          <a:bodyPr/>
          <a:lstStyle/>
          <a:p>
            <a:endParaRPr lang="zh-CN" altLang="en-US"/>
          </a:p>
        </p:txBody>
      </p:sp>
      <p:sp>
        <p:nvSpPr>
          <p:cNvPr id="781409" name="Line 97"/>
          <p:cNvSpPr>
            <a:spLocks noChangeShapeType="1"/>
          </p:cNvSpPr>
          <p:nvPr/>
        </p:nvSpPr>
        <p:spPr bwMode="auto">
          <a:xfrm>
            <a:off x="6551613" y="2212975"/>
            <a:ext cx="1131887" cy="0"/>
          </a:xfrm>
          <a:prstGeom prst="line">
            <a:avLst/>
          </a:prstGeom>
          <a:noFill/>
          <a:ln w="9525">
            <a:solidFill>
              <a:schemeClr val="tx1"/>
            </a:solidFill>
            <a:round/>
            <a:headEnd/>
            <a:tailEnd/>
          </a:ln>
          <a:effectLst/>
        </p:spPr>
        <p:txBody>
          <a:bodyPr/>
          <a:lstStyle/>
          <a:p>
            <a:endParaRPr lang="zh-CN" altLang="en-US"/>
          </a:p>
        </p:txBody>
      </p:sp>
      <p:sp>
        <p:nvSpPr>
          <p:cNvPr id="781410" name="Line 98"/>
          <p:cNvSpPr>
            <a:spLocks noChangeShapeType="1"/>
          </p:cNvSpPr>
          <p:nvPr/>
        </p:nvSpPr>
        <p:spPr bwMode="auto">
          <a:xfrm>
            <a:off x="7137400" y="1582738"/>
            <a:ext cx="0" cy="315912"/>
          </a:xfrm>
          <a:prstGeom prst="line">
            <a:avLst/>
          </a:prstGeom>
          <a:noFill/>
          <a:ln w="57150">
            <a:solidFill>
              <a:schemeClr val="tx1"/>
            </a:solidFill>
            <a:prstDash val="sysDot"/>
            <a:round/>
            <a:headEnd/>
            <a:tailEnd/>
          </a:ln>
          <a:effectLst/>
        </p:spPr>
        <p:txBody>
          <a:bodyPr/>
          <a:lstStyle/>
          <a:p>
            <a:endParaRPr lang="zh-CN" altLang="en-US"/>
          </a:p>
        </p:txBody>
      </p:sp>
      <p:sp>
        <p:nvSpPr>
          <p:cNvPr id="781411" name="Line 99"/>
          <p:cNvSpPr>
            <a:spLocks noChangeShapeType="1"/>
          </p:cNvSpPr>
          <p:nvPr/>
        </p:nvSpPr>
        <p:spPr bwMode="auto">
          <a:xfrm>
            <a:off x="6551613" y="3159125"/>
            <a:ext cx="1131887" cy="0"/>
          </a:xfrm>
          <a:prstGeom prst="line">
            <a:avLst/>
          </a:prstGeom>
          <a:noFill/>
          <a:ln w="9525">
            <a:solidFill>
              <a:schemeClr val="tx1"/>
            </a:solidFill>
            <a:round/>
            <a:headEnd/>
            <a:tailEnd/>
          </a:ln>
          <a:effectLst/>
        </p:spPr>
        <p:txBody>
          <a:bodyPr/>
          <a:lstStyle/>
          <a:p>
            <a:endParaRPr lang="zh-CN" altLang="en-US"/>
          </a:p>
        </p:txBody>
      </p:sp>
      <p:sp>
        <p:nvSpPr>
          <p:cNvPr id="781412" name="Line 100"/>
          <p:cNvSpPr>
            <a:spLocks noChangeShapeType="1"/>
          </p:cNvSpPr>
          <p:nvPr/>
        </p:nvSpPr>
        <p:spPr bwMode="auto">
          <a:xfrm>
            <a:off x="6551613" y="3473450"/>
            <a:ext cx="1131887" cy="0"/>
          </a:xfrm>
          <a:prstGeom prst="line">
            <a:avLst/>
          </a:prstGeom>
          <a:noFill/>
          <a:ln w="9525">
            <a:solidFill>
              <a:schemeClr val="tx1"/>
            </a:solidFill>
            <a:round/>
            <a:headEnd/>
            <a:tailEnd/>
          </a:ln>
          <a:effectLst/>
        </p:spPr>
        <p:txBody>
          <a:bodyPr/>
          <a:lstStyle/>
          <a:p>
            <a:endParaRPr lang="zh-CN" altLang="en-US"/>
          </a:p>
        </p:txBody>
      </p:sp>
      <p:sp>
        <p:nvSpPr>
          <p:cNvPr id="781413" name="Text Box 101"/>
          <p:cNvSpPr txBox="1">
            <a:spLocks noChangeArrowheads="1"/>
          </p:cNvSpPr>
          <p:nvPr/>
        </p:nvSpPr>
        <p:spPr bwMode="auto">
          <a:xfrm>
            <a:off x="2546350" y="3197225"/>
            <a:ext cx="1295400"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80483d5</a:t>
            </a:r>
          </a:p>
        </p:txBody>
      </p:sp>
      <p:sp>
        <p:nvSpPr>
          <p:cNvPr id="781414" name="Text Box 102"/>
          <p:cNvSpPr txBox="1">
            <a:spLocks noChangeArrowheads="1"/>
          </p:cNvSpPr>
          <p:nvPr/>
        </p:nvSpPr>
        <p:spPr bwMode="auto">
          <a:xfrm>
            <a:off x="5921375" y="4959350"/>
            <a:ext cx="630238"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t>Wr</a:t>
            </a:r>
          </a:p>
        </p:txBody>
      </p:sp>
      <p:sp>
        <p:nvSpPr>
          <p:cNvPr id="781415" name="Rectangle 103"/>
          <p:cNvSpPr>
            <a:spLocks noChangeArrowheads="1"/>
          </p:cNvSpPr>
          <p:nvPr/>
        </p:nvSpPr>
        <p:spPr bwMode="auto">
          <a:xfrm>
            <a:off x="385763" y="3698875"/>
            <a:ext cx="466725" cy="366713"/>
          </a:xfrm>
          <a:prstGeom prst="rect">
            <a:avLst/>
          </a:prstGeom>
          <a:noFill/>
          <a:ln w="9525" algn="ctr">
            <a:noFill/>
            <a:miter lim="800000"/>
            <a:headEnd/>
            <a:tailEnd/>
          </a:ln>
          <a:effectLst/>
        </p:spPr>
        <p:txBody>
          <a:bodyPr wrap="none">
            <a:spAutoFit/>
          </a:bodyPr>
          <a:lstStyle/>
          <a:p>
            <a:pPr marL="342900" indent="-342900"/>
            <a:r>
              <a:rPr lang="en-US" altLang="zh-CN">
                <a:solidFill>
                  <a:schemeClr val="hlink"/>
                </a:solidFill>
              </a:rPr>
              <a:t>55</a:t>
            </a:r>
            <a:endParaRPr lang="zh-CN" altLang="en-US">
              <a:solidFill>
                <a:schemeClr val="hlink"/>
              </a:solidFill>
            </a:endParaRPr>
          </a:p>
        </p:txBody>
      </p:sp>
      <p:sp>
        <p:nvSpPr>
          <p:cNvPr id="781416" name="Rectangle 104"/>
          <p:cNvSpPr>
            <a:spLocks noChangeArrowheads="1"/>
          </p:cNvSpPr>
          <p:nvPr/>
        </p:nvSpPr>
        <p:spPr bwMode="auto">
          <a:xfrm>
            <a:off x="4527550" y="5815013"/>
            <a:ext cx="760413" cy="366712"/>
          </a:xfrm>
          <a:prstGeom prst="rect">
            <a:avLst/>
          </a:prstGeom>
          <a:noFill/>
          <a:ln w="9525" algn="ctr">
            <a:noFill/>
            <a:miter lim="800000"/>
            <a:headEnd/>
            <a:tailEnd/>
          </a:ln>
          <a:effectLst/>
        </p:spPr>
        <p:txBody>
          <a:bodyPr wrap="none">
            <a:spAutoFit/>
          </a:bodyPr>
          <a:lstStyle/>
          <a:p>
            <a:pPr marL="342900" indent="-342900"/>
            <a:r>
              <a:rPr lang="en-US" altLang="zh-CN">
                <a:solidFill>
                  <a:schemeClr val="accent2"/>
                </a:solidFill>
              </a:rPr>
              <a:t>MDR</a:t>
            </a:r>
            <a:endParaRPr lang="zh-CN" altLang="en-US">
              <a:solidFill>
                <a:schemeClr val="accent2"/>
              </a:solidFill>
            </a:endParaRPr>
          </a:p>
        </p:txBody>
      </p:sp>
      <p:sp>
        <p:nvSpPr>
          <p:cNvPr id="781417" name="Text Box 105"/>
          <p:cNvSpPr txBox="1">
            <a:spLocks noChangeArrowheads="1"/>
          </p:cNvSpPr>
          <p:nvPr/>
        </p:nvSpPr>
        <p:spPr bwMode="auto">
          <a:xfrm>
            <a:off x="341313" y="1898650"/>
            <a:ext cx="1350962" cy="396875"/>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solidFill>
                  <a:srgbClr val="CC3300"/>
                </a:solidFill>
              </a:rPr>
              <a:t>S1:</a:t>
            </a:r>
            <a:r>
              <a:rPr lang="zh-CN" altLang="en-US" sz="2000">
                <a:solidFill>
                  <a:srgbClr val="CC3300"/>
                </a:solidFill>
              </a:rPr>
              <a:t>取指令</a:t>
            </a:r>
          </a:p>
        </p:txBody>
      </p:sp>
      <p:sp>
        <p:nvSpPr>
          <p:cNvPr id="781418" name="Rectangle 106"/>
          <p:cNvSpPr>
            <a:spLocks noChangeArrowheads="1"/>
          </p:cNvSpPr>
          <p:nvPr/>
        </p:nvSpPr>
        <p:spPr bwMode="auto">
          <a:xfrm>
            <a:off x="1016000" y="5903913"/>
            <a:ext cx="420688" cy="366712"/>
          </a:xfrm>
          <a:prstGeom prst="rect">
            <a:avLst/>
          </a:prstGeom>
          <a:noFill/>
          <a:ln w="9525" algn="ctr">
            <a:noFill/>
            <a:miter lim="800000"/>
            <a:headEnd/>
            <a:tailEnd/>
          </a:ln>
          <a:effectLst/>
        </p:spPr>
        <p:txBody>
          <a:bodyPr wrap="none">
            <a:spAutoFit/>
          </a:bodyPr>
          <a:lstStyle/>
          <a:p>
            <a:pPr marL="342900" indent="-342900"/>
            <a:r>
              <a:rPr lang="en-US" altLang="zh-CN">
                <a:solidFill>
                  <a:schemeClr val="hlink"/>
                </a:solidFill>
              </a:rPr>
              <a:t>IR</a:t>
            </a:r>
            <a:endParaRPr lang="zh-CN" altLang="en-US">
              <a:solidFill>
                <a:schemeClr val="hlink"/>
              </a:solidFill>
            </a:endParaRPr>
          </a:p>
        </p:txBody>
      </p:sp>
      <p:sp>
        <p:nvSpPr>
          <p:cNvPr id="781420" name="Text Box 108"/>
          <p:cNvSpPr txBox="1">
            <a:spLocks noChangeArrowheads="1"/>
          </p:cNvSpPr>
          <p:nvPr/>
        </p:nvSpPr>
        <p:spPr bwMode="auto">
          <a:xfrm>
            <a:off x="971550" y="3743325"/>
            <a:ext cx="630238"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t>Wr</a:t>
            </a:r>
          </a:p>
        </p:txBody>
      </p:sp>
      <p:sp>
        <p:nvSpPr>
          <p:cNvPr id="781421" name="Text Box 109"/>
          <p:cNvSpPr txBox="1">
            <a:spLocks noChangeArrowheads="1"/>
          </p:cNvSpPr>
          <p:nvPr/>
        </p:nvSpPr>
        <p:spPr bwMode="auto">
          <a:xfrm>
            <a:off x="1692275" y="1898650"/>
            <a:ext cx="1755775" cy="396875"/>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solidFill>
                  <a:srgbClr val="CC3300"/>
                </a:solidFill>
              </a:rPr>
              <a:t>S2:</a:t>
            </a:r>
            <a:r>
              <a:rPr lang="zh-CN" altLang="en-US" sz="2000">
                <a:solidFill>
                  <a:srgbClr val="CC3300"/>
                </a:solidFill>
              </a:rPr>
              <a:t>指令译码</a:t>
            </a:r>
          </a:p>
        </p:txBody>
      </p:sp>
      <p:sp>
        <p:nvSpPr>
          <p:cNvPr id="781422" name="Text Box 110"/>
          <p:cNvSpPr txBox="1">
            <a:spLocks noChangeArrowheads="1"/>
          </p:cNvSpPr>
          <p:nvPr/>
        </p:nvSpPr>
        <p:spPr bwMode="auto">
          <a:xfrm>
            <a:off x="341313" y="2303463"/>
            <a:ext cx="2881312" cy="396875"/>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solidFill>
                  <a:srgbClr val="CC3300"/>
                </a:solidFill>
              </a:rPr>
              <a:t>S3:</a:t>
            </a:r>
            <a:r>
              <a:rPr lang="zh-CN" altLang="en-US" sz="2000">
                <a:solidFill>
                  <a:srgbClr val="CC3300"/>
                </a:solidFill>
              </a:rPr>
              <a:t>指令执行、</a:t>
            </a:r>
            <a:r>
              <a:rPr lang="en-US" altLang="zh-CN" sz="2000">
                <a:solidFill>
                  <a:srgbClr val="FF3300"/>
                </a:solidFill>
              </a:rPr>
              <a:t>EIP</a:t>
            </a:r>
            <a:r>
              <a:rPr lang="zh-CN" altLang="en-US" sz="2000">
                <a:solidFill>
                  <a:srgbClr val="FF3300"/>
                </a:solidFill>
              </a:rPr>
              <a:t>增量</a:t>
            </a:r>
          </a:p>
        </p:txBody>
      </p:sp>
      <p:sp>
        <p:nvSpPr>
          <p:cNvPr id="781423" name="Text Box 111"/>
          <p:cNvSpPr txBox="1">
            <a:spLocks noChangeArrowheads="1"/>
          </p:cNvSpPr>
          <p:nvPr/>
        </p:nvSpPr>
        <p:spPr bwMode="auto">
          <a:xfrm>
            <a:off x="3941763" y="2528888"/>
            <a:ext cx="1252537"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beeefffc</a:t>
            </a:r>
          </a:p>
        </p:txBody>
      </p:sp>
      <p:sp>
        <p:nvSpPr>
          <p:cNvPr id="781424" name="Rectangle 112"/>
          <p:cNvSpPr>
            <a:spLocks noChangeArrowheads="1"/>
          </p:cNvSpPr>
          <p:nvPr/>
        </p:nvSpPr>
        <p:spPr bwMode="auto">
          <a:xfrm>
            <a:off x="4527550" y="3519488"/>
            <a:ext cx="750888" cy="366712"/>
          </a:xfrm>
          <a:prstGeom prst="rect">
            <a:avLst/>
          </a:prstGeom>
          <a:noFill/>
          <a:ln w="9525" algn="ctr">
            <a:noFill/>
            <a:miter lim="800000"/>
            <a:headEnd/>
            <a:tailEnd/>
          </a:ln>
          <a:effectLst/>
        </p:spPr>
        <p:txBody>
          <a:bodyPr wrap="none">
            <a:spAutoFit/>
          </a:bodyPr>
          <a:lstStyle/>
          <a:p>
            <a:pPr marL="342900" indent="-342900"/>
            <a:r>
              <a:rPr lang="en-US" altLang="zh-CN">
                <a:solidFill>
                  <a:schemeClr val="accent2"/>
                </a:solidFill>
              </a:rPr>
              <a:t>MAR</a:t>
            </a:r>
            <a:endParaRPr lang="zh-CN" altLang="en-US">
              <a:solidFill>
                <a:schemeClr val="accent2"/>
              </a:solidFill>
            </a:endParaRPr>
          </a:p>
        </p:txBody>
      </p:sp>
      <p:sp>
        <p:nvSpPr>
          <p:cNvPr id="781425" name="Text Box 113"/>
          <p:cNvSpPr txBox="1">
            <a:spLocks noChangeArrowheads="1"/>
          </p:cNvSpPr>
          <p:nvPr/>
        </p:nvSpPr>
        <p:spPr bwMode="auto">
          <a:xfrm>
            <a:off x="3986213" y="3152775"/>
            <a:ext cx="1252537"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beeefffc</a:t>
            </a:r>
          </a:p>
        </p:txBody>
      </p:sp>
      <p:sp>
        <p:nvSpPr>
          <p:cNvPr id="781426" name="Text Box 114"/>
          <p:cNvSpPr txBox="1">
            <a:spLocks noChangeArrowheads="1"/>
          </p:cNvSpPr>
          <p:nvPr/>
        </p:nvSpPr>
        <p:spPr bwMode="auto">
          <a:xfrm>
            <a:off x="5254625" y="2619375"/>
            <a:ext cx="1252538"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beeefffc</a:t>
            </a:r>
          </a:p>
        </p:txBody>
      </p:sp>
      <p:sp>
        <p:nvSpPr>
          <p:cNvPr id="781427" name="Text Box 115"/>
          <p:cNvSpPr txBox="1">
            <a:spLocks noChangeArrowheads="1"/>
          </p:cNvSpPr>
          <p:nvPr/>
        </p:nvSpPr>
        <p:spPr bwMode="auto">
          <a:xfrm>
            <a:off x="3986213" y="6211888"/>
            <a:ext cx="1252537"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bfff0020</a:t>
            </a:r>
          </a:p>
        </p:txBody>
      </p:sp>
      <p:sp>
        <p:nvSpPr>
          <p:cNvPr id="781428" name="Text Box 116"/>
          <p:cNvSpPr txBox="1">
            <a:spLocks noChangeArrowheads="1"/>
          </p:cNvSpPr>
          <p:nvPr/>
        </p:nvSpPr>
        <p:spPr bwMode="auto">
          <a:xfrm>
            <a:off x="5292725" y="6483350"/>
            <a:ext cx="1252538"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bfff0020</a:t>
            </a:r>
          </a:p>
        </p:txBody>
      </p:sp>
      <p:sp>
        <p:nvSpPr>
          <p:cNvPr id="781429" name="Text Box 117"/>
          <p:cNvSpPr txBox="1">
            <a:spLocks noChangeArrowheads="1"/>
          </p:cNvSpPr>
          <p:nvPr/>
        </p:nvSpPr>
        <p:spPr bwMode="auto">
          <a:xfrm>
            <a:off x="7677150" y="3114675"/>
            <a:ext cx="1252538"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beeefffc</a:t>
            </a:r>
          </a:p>
        </p:txBody>
      </p:sp>
      <p:sp>
        <p:nvSpPr>
          <p:cNvPr id="781430" name="Text Box 118"/>
          <p:cNvSpPr txBox="1">
            <a:spLocks noChangeArrowheads="1"/>
          </p:cNvSpPr>
          <p:nvPr/>
        </p:nvSpPr>
        <p:spPr bwMode="auto">
          <a:xfrm>
            <a:off x="6867525" y="3159125"/>
            <a:ext cx="531813"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20</a:t>
            </a:r>
          </a:p>
        </p:txBody>
      </p:sp>
      <p:sp>
        <p:nvSpPr>
          <p:cNvPr id="781431" name="Text Box 119"/>
          <p:cNvSpPr txBox="1">
            <a:spLocks noChangeArrowheads="1"/>
          </p:cNvSpPr>
          <p:nvPr/>
        </p:nvSpPr>
        <p:spPr bwMode="auto">
          <a:xfrm>
            <a:off x="6867525" y="2849563"/>
            <a:ext cx="531813"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00</a:t>
            </a:r>
          </a:p>
        </p:txBody>
      </p:sp>
      <p:sp>
        <p:nvSpPr>
          <p:cNvPr id="781432" name="Text Box 120"/>
          <p:cNvSpPr txBox="1">
            <a:spLocks noChangeArrowheads="1"/>
          </p:cNvSpPr>
          <p:nvPr/>
        </p:nvSpPr>
        <p:spPr bwMode="auto">
          <a:xfrm>
            <a:off x="6867525" y="2524125"/>
            <a:ext cx="531813"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ff</a:t>
            </a:r>
          </a:p>
        </p:txBody>
      </p:sp>
      <p:sp>
        <p:nvSpPr>
          <p:cNvPr id="781433" name="Text Box 121"/>
          <p:cNvSpPr txBox="1">
            <a:spLocks noChangeArrowheads="1"/>
          </p:cNvSpPr>
          <p:nvPr/>
        </p:nvSpPr>
        <p:spPr bwMode="auto">
          <a:xfrm>
            <a:off x="6867525" y="2214563"/>
            <a:ext cx="531813"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bf</a:t>
            </a:r>
          </a:p>
        </p:txBody>
      </p:sp>
      <p:sp>
        <p:nvSpPr>
          <p:cNvPr id="781434" name="Line 122"/>
          <p:cNvSpPr>
            <a:spLocks noChangeShapeType="1"/>
          </p:cNvSpPr>
          <p:nvPr/>
        </p:nvSpPr>
        <p:spPr bwMode="auto">
          <a:xfrm>
            <a:off x="250825" y="1538288"/>
            <a:ext cx="360363" cy="0"/>
          </a:xfrm>
          <a:prstGeom prst="line">
            <a:avLst/>
          </a:prstGeom>
          <a:noFill/>
          <a:ln w="57150">
            <a:solidFill>
              <a:srgbClr val="FF3300"/>
            </a:solidFill>
            <a:round/>
            <a:headEnd/>
            <a:tailEnd type="triangle" w="med" len="med"/>
          </a:ln>
          <a:effectLst/>
        </p:spPr>
        <p:txBody>
          <a:bodyPr/>
          <a:lstStyle/>
          <a:p>
            <a:endParaRPr lang="zh-CN" altLang="en-US"/>
          </a:p>
        </p:txBody>
      </p:sp>
      <p:sp>
        <p:nvSpPr>
          <p:cNvPr id="781435" name="Text Box 123"/>
          <p:cNvSpPr txBox="1">
            <a:spLocks noChangeArrowheads="1"/>
          </p:cNvSpPr>
          <p:nvPr/>
        </p:nvSpPr>
        <p:spPr bwMode="auto">
          <a:xfrm>
            <a:off x="1150938" y="188913"/>
            <a:ext cx="7154862" cy="457200"/>
          </a:xfrm>
          <a:prstGeom prst="rect">
            <a:avLst/>
          </a:prstGeom>
          <a:solidFill>
            <a:schemeClr val="bg1"/>
          </a:solidFill>
          <a:ln w="9525" algn="ctr">
            <a:noFill/>
            <a:miter lim="800000"/>
            <a:headEnd/>
            <a:tailEnd/>
          </a:ln>
          <a:effectLst/>
        </p:spPr>
        <p:txBody>
          <a:bodyPr>
            <a:spAutoFit/>
          </a:bodyPr>
          <a:lstStyle/>
          <a:p>
            <a:pPr marL="342900" indent="-342900">
              <a:spcBef>
                <a:spcPct val="50000"/>
              </a:spcBef>
            </a:pPr>
            <a:r>
              <a:rPr lang="zh-CN" altLang="en-US" sz="2400">
                <a:solidFill>
                  <a:srgbClr val="FF3300"/>
                </a:solidFill>
              </a:rPr>
              <a:t>功能：</a:t>
            </a:r>
            <a:r>
              <a:rPr lang="en-US" altLang="zh-CN" sz="2400">
                <a:solidFill>
                  <a:srgbClr val="FF3300"/>
                </a:solidFill>
              </a:rPr>
              <a:t>R[esp]</a:t>
            </a:r>
            <a:r>
              <a:rPr lang="en-US" altLang="zh-CN" sz="2400">
                <a:solidFill>
                  <a:srgbClr val="FF3300"/>
                </a:solidFill>
                <a:latin typeface="Times New Roman" pitchFamily="18" charset="0"/>
                <a:cs typeface="Times New Roman" pitchFamily="18" charset="0"/>
              </a:rPr>
              <a:t>← </a:t>
            </a:r>
            <a:r>
              <a:rPr lang="en-US" altLang="zh-CN" sz="2400">
                <a:solidFill>
                  <a:srgbClr val="FF3300"/>
                </a:solidFill>
              </a:rPr>
              <a:t>R[esp]-4</a:t>
            </a:r>
            <a:r>
              <a:rPr lang="zh-CN" altLang="en-US" sz="2400">
                <a:solidFill>
                  <a:srgbClr val="FF3300"/>
                </a:solidFill>
              </a:rPr>
              <a:t>，</a:t>
            </a:r>
            <a:r>
              <a:rPr lang="en-US" altLang="zh-CN" sz="2400">
                <a:solidFill>
                  <a:srgbClr val="FF3300"/>
                </a:solidFill>
              </a:rPr>
              <a:t>M[R[esp]] ←R[ebp]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1434"/>
                                        </p:tgtEl>
                                        <p:attrNameLst>
                                          <p:attrName>style.visibility</p:attrName>
                                        </p:attrNameLst>
                                      </p:cBhvr>
                                      <p:to>
                                        <p:strVal val="visible"/>
                                      </p:to>
                                    </p:set>
                                    <p:animEffect transition="in" filter="blinds(horizontal)">
                                      <p:cBhvr>
                                        <p:cTn id="7" dur="500"/>
                                        <p:tgtEl>
                                          <p:spTgt spid="781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43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ChangeArrowheads="1"/>
          </p:cNvSpPr>
          <p:nvPr>
            <p:ph type="title"/>
          </p:nvPr>
        </p:nvSpPr>
        <p:spPr>
          <a:xfrm>
            <a:off x="457200" y="98425"/>
            <a:ext cx="8229600" cy="561975"/>
          </a:xfrm>
        </p:spPr>
        <p:txBody>
          <a:bodyPr/>
          <a:lstStyle/>
          <a:p>
            <a:r>
              <a:rPr lang="en-US" altLang="zh-CN" sz="3600" smtClean="0"/>
              <a:t>                        </a:t>
            </a:r>
            <a:r>
              <a:rPr lang="zh-CN" altLang="en-US" sz="3600" smtClean="0"/>
              <a:t>程序由指令序列组成</a:t>
            </a:r>
          </a:p>
        </p:txBody>
      </p:sp>
      <p:pic>
        <p:nvPicPr>
          <p:cNvPr id="783363" name="Picture 3"/>
          <p:cNvPicPr>
            <a:picLocks noChangeAspect="1" noChangeArrowheads="1"/>
          </p:cNvPicPr>
          <p:nvPr/>
        </p:nvPicPr>
        <p:blipFill>
          <a:blip r:embed="rId2"/>
          <a:srcRect/>
          <a:stretch>
            <a:fillRect/>
          </a:stretch>
        </p:blipFill>
        <p:spPr bwMode="auto">
          <a:xfrm>
            <a:off x="0" y="0"/>
            <a:ext cx="3176588" cy="2573338"/>
          </a:xfrm>
          <a:prstGeom prst="rect">
            <a:avLst/>
          </a:prstGeom>
          <a:noFill/>
          <a:ln w="9525">
            <a:noFill/>
            <a:miter lim="800000"/>
            <a:headEnd/>
            <a:tailEnd/>
          </a:ln>
        </p:spPr>
      </p:pic>
      <p:sp>
        <p:nvSpPr>
          <p:cNvPr id="783364" name="Rectangle 4"/>
          <p:cNvSpPr>
            <a:spLocks noChangeArrowheads="1"/>
          </p:cNvSpPr>
          <p:nvPr/>
        </p:nvSpPr>
        <p:spPr bwMode="auto">
          <a:xfrm>
            <a:off x="26988" y="2979738"/>
            <a:ext cx="6192837" cy="3270250"/>
          </a:xfrm>
          <a:prstGeom prst="rect">
            <a:avLst/>
          </a:prstGeom>
          <a:noFill/>
          <a:ln w="9525">
            <a:noFill/>
            <a:miter lim="800000"/>
            <a:headEnd/>
            <a:tailEnd/>
          </a:ln>
          <a:effectLst/>
        </p:spPr>
        <p:txBody>
          <a:bodyPr anchor="ctr">
            <a:spAutoFit/>
          </a:bodyPr>
          <a:lstStyle/>
          <a:p>
            <a:pPr indent="288925" eaLnBrk="1" hangingPunct="1">
              <a:lnSpc>
                <a:spcPct val="105000"/>
              </a:lnSpc>
            </a:pPr>
            <a:r>
              <a:rPr lang="en-US" altLang="zh-CN">
                <a:solidFill>
                  <a:srgbClr val="FF3300"/>
                </a:solidFill>
                <a:latin typeface="Arial" pitchFamily="34" charset="0"/>
                <a:ea typeface="宋体" pitchFamily="2" charset="-122"/>
              </a:rPr>
              <a:t>080483d4</a:t>
            </a:r>
            <a:r>
              <a:rPr lang="zh-CN" altLang="en-US">
                <a:latin typeface="Arial" pitchFamily="34" charset="0"/>
                <a:ea typeface="宋体" pitchFamily="2" charset="-122"/>
              </a:rPr>
              <a:t> </a:t>
            </a:r>
            <a:r>
              <a:rPr lang="en-US" altLang="zh-CN">
                <a:latin typeface="Arial" pitchFamily="34" charset="0"/>
                <a:ea typeface="宋体" pitchFamily="2" charset="-122"/>
              </a:rPr>
              <a:t>&lt;add&gt;: </a:t>
            </a:r>
          </a:p>
          <a:p>
            <a:pPr indent="288925" eaLnBrk="1" hangingPunct="1">
              <a:lnSpc>
                <a:spcPct val="105000"/>
              </a:lnSpc>
            </a:pPr>
            <a:r>
              <a:rPr lang="en-US" altLang="zh-CN">
                <a:latin typeface="Arial" pitchFamily="34" charset="0"/>
                <a:ea typeface="宋体" pitchFamily="2" charset="-122"/>
              </a:rPr>
              <a:t>  80483d4:    	55	   push   %ebp</a:t>
            </a:r>
          </a:p>
          <a:p>
            <a:pPr indent="288925" eaLnBrk="1" hangingPunct="1">
              <a:lnSpc>
                <a:spcPct val="105000"/>
              </a:lnSpc>
            </a:pPr>
            <a:r>
              <a:rPr lang="en-US" altLang="zh-CN">
                <a:latin typeface="Arial" pitchFamily="34" charset="0"/>
                <a:ea typeface="宋体" pitchFamily="2" charset="-122"/>
              </a:rPr>
              <a:t>  80483d5:   	89 e5	   mov   %esp, %ebp</a:t>
            </a:r>
          </a:p>
          <a:p>
            <a:pPr indent="288925" eaLnBrk="1" hangingPunct="1">
              <a:lnSpc>
                <a:spcPct val="105000"/>
              </a:lnSpc>
            </a:pPr>
            <a:r>
              <a:rPr lang="en-US" altLang="zh-CN">
                <a:latin typeface="Arial" pitchFamily="34" charset="0"/>
                <a:ea typeface="宋体" pitchFamily="2" charset="-122"/>
              </a:rPr>
              <a:t>  80483d7:    	83 ec 10   sub    $0x10, %esp</a:t>
            </a:r>
          </a:p>
          <a:p>
            <a:pPr indent="288925" eaLnBrk="1" hangingPunct="1">
              <a:lnSpc>
                <a:spcPct val="105000"/>
              </a:lnSpc>
            </a:pPr>
            <a:r>
              <a:rPr lang="en-US" altLang="zh-CN">
                <a:latin typeface="Arial" pitchFamily="34" charset="0"/>
                <a:ea typeface="宋体" pitchFamily="2" charset="-122"/>
              </a:rPr>
              <a:t>  </a:t>
            </a:r>
            <a:r>
              <a:rPr lang="en-US" altLang="zh-CN">
                <a:latin typeface="Arial" pitchFamily="34" charset="0"/>
              </a:rPr>
              <a:t>80483da</a:t>
            </a:r>
            <a:r>
              <a:rPr lang="en-US" altLang="zh-CN">
                <a:latin typeface="Arial" pitchFamily="34" charset="0"/>
                <a:ea typeface="宋体" pitchFamily="2" charset="-122"/>
              </a:rPr>
              <a:t>:    	8b 45 0c   mov   0xc(%ebp), %eax</a:t>
            </a:r>
          </a:p>
          <a:p>
            <a:pPr indent="288925" eaLnBrk="1" hangingPunct="1">
              <a:lnSpc>
                <a:spcPct val="105000"/>
              </a:lnSpc>
            </a:pPr>
            <a:r>
              <a:rPr lang="en-US" altLang="zh-CN">
                <a:latin typeface="Arial" pitchFamily="34" charset="0"/>
                <a:ea typeface="宋体" pitchFamily="2" charset="-122"/>
              </a:rPr>
              <a:t>  80483dd:    	8b 55 08   mov   0x8(%ebp), %edx</a:t>
            </a:r>
          </a:p>
          <a:p>
            <a:pPr indent="288925" eaLnBrk="1" hangingPunct="1">
              <a:lnSpc>
                <a:spcPct val="105000"/>
              </a:lnSpc>
            </a:pPr>
            <a:r>
              <a:rPr lang="en-US" altLang="zh-CN">
                <a:latin typeface="Arial" pitchFamily="34" charset="0"/>
                <a:ea typeface="宋体" pitchFamily="2" charset="-122"/>
              </a:rPr>
              <a:t>  80483e0:    	8d 04 02   lea     (%edx,%eax,1), %eax</a:t>
            </a:r>
          </a:p>
          <a:p>
            <a:pPr indent="288925" eaLnBrk="1" hangingPunct="1">
              <a:lnSpc>
                <a:spcPct val="105000"/>
              </a:lnSpc>
            </a:pPr>
            <a:r>
              <a:rPr lang="en-US" altLang="zh-CN">
                <a:latin typeface="Arial" pitchFamily="34" charset="0"/>
                <a:ea typeface="宋体" pitchFamily="2" charset="-122"/>
              </a:rPr>
              <a:t>  80483e3:     	89 45 fc    mov   %eax, -0x4(%ebp)</a:t>
            </a:r>
          </a:p>
          <a:p>
            <a:pPr indent="288925" eaLnBrk="1" hangingPunct="1">
              <a:lnSpc>
                <a:spcPct val="105000"/>
              </a:lnSpc>
            </a:pPr>
            <a:r>
              <a:rPr lang="en-US" altLang="zh-CN">
                <a:latin typeface="Arial" pitchFamily="34" charset="0"/>
                <a:ea typeface="宋体" pitchFamily="2" charset="-122"/>
              </a:rPr>
              <a:t>  80483e6:  	8b 45 fc    mov   -0x4(%ebp), %eax</a:t>
            </a:r>
          </a:p>
          <a:p>
            <a:pPr indent="288925" eaLnBrk="1" hangingPunct="1">
              <a:lnSpc>
                <a:spcPct val="105000"/>
              </a:lnSpc>
            </a:pPr>
            <a:r>
              <a:rPr lang="en-US" altLang="zh-CN">
                <a:latin typeface="Arial" pitchFamily="34" charset="0"/>
                <a:ea typeface="宋体" pitchFamily="2" charset="-122"/>
              </a:rPr>
              <a:t>  80483e9:  	c9             leave  </a:t>
            </a:r>
          </a:p>
          <a:p>
            <a:pPr indent="288925" eaLnBrk="1" hangingPunct="1">
              <a:lnSpc>
                <a:spcPct val="105000"/>
              </a:lnSpc>
            </a:pPr>
            <a:r>
              <a:rPr lang="en-US" altLang="zh-CN">
                <a:latin typeface="Arial" pitchFamily="34" charset="0"/>
                <a:ea typeface="宋体" pitchFamily="2" charset="-122"/>
              </a:rPr>
              <a:t>  80483ea:  	c3             ret </a:t>
            </a:r>
          </a:p>
        </p:txBody>
      </p:sp>
      <p:sp>
        <p:nvSpPr>
          <p:cNvPr id="783365" name="Text Box 5"/>
          <p:cNvSpPr txBox="1">
            <a:spLocks noChangeArrowheads="1"/>
          </p:cNvSpPr>
          <p:nvPr/>
        </p:nvSpPr>
        <p:spPr bwMode="auto">
          <a:xfrm>
            <a:off x="296863" y="6362700"/>
            <a:ext cx="7380287" cy="396875"/>
          </a:xfrm>
          <a:prstGeom prst="rect">
            <a:avLst/>
          </a:prstGeom>
          <a:noFill/>
          <a:ln w="9525">
            <a:noFill/>
            <a:miter lim="800000"/>
            <a:headEnd/>
            <a:tailEnd/>
          </a:ln>
          <a:effectLst/>
        </p:spPr>
        <p:txBody>
          <a:bodyPr>
            <a:spAutoFit/>
          </a:bodyPr>
          <a:lstStyle/>
          <a:p>
            <a:pPr eaLnBrk="1" hangingPunct="1">
              <a:spcBef>
                <a:spcPct val="50000"/>
              </a:spcBef>
            </a:pPr>
            <a:r>
              <a:rPr lang="en-US" altLang="zh-CN" sz="2000">
                <a:solidFill>
                  <a:srgbClr val="3333CC"/>
                </a:solidFill>
                <a:latin typeface="Arial" pitchFamily="34" charset="0"/>
              </a:rPr>
              <a:t>test</a:t>
            </a:r>
            <a:r>
              <a:rPr lang="zh-CN" altLang="en-US" sz="2000">
                <a:solidFill>
                  <a:srgbClr val="3333CC"/>
                </a:solidFill>
                <a:latin typeface="Arial" pitchFamily="34" charset="0"/>
              </a:rPr>
              <a:t>代码从</a:t>
            </a:r>
            <a:r>
              <a:rPr lang="en-US" altLang="zh-CN" sz="2000">
                <a:solidFill>
                  <a:srgbClr val="3333CC"/>
                </a:solidFill>
                <a:latin typeface="Arial" pitchFamily="34" charset="0"/>
              </a:rPr>
              <a:t>80483d4</a:t>
            </a:r>
            <a:r>
              <a:rPr lang="zh-CN" altLang="en-US" sz="2000">
                <a:solidFill>
                  <a:srgbClr val="3333CC"/>
                </a:solidFill>
                <a:latin typeface="Arial" pitchFamily="34" charset="0"/>
              </a:rPr>
              <a:t>开始！</a:t>
            </a:r>
          </a:p>
        </p:txBody>
      </p:sp>
      <p:sp>
        <p:nvSpPr>
          <p:cNvPr id="783366" name="Rectangle 6"/>
          <p:cNvSpPr>
            <a:spLocks noGrp="1" noChangeArrowheads="1"/>
          </p:cNvSpPr>
          <p:nvPr>
            <p:ph type="body" idx="1"/>
          </p:nvPr>
        </p:nvSpPr>
        <p:spPr>
          <a:xfrm>
            <a:off x="927100" y="2484438"/>
            <a:ext cx="3735388" cy="495300"/>
          </a:xfrm>
        </p:spPr>
        <p:txBody>
          <a:bodyPr/>
          <a:lstStyle/>
          <a:p>
            <a:pPr>
              <a:lnSpc>
                <a:spcPct val="105000"/>
              </a:lnSpc>
              <a:buFontTx/>
              <a:buNone/>
            </a:pPr>
            <a:r>
              <a:rPr lang="en-US" altLang="zh-CN" sz="2200" smtClean="0">
                <a:solidFill>
                  <a:srgbClr val="007635"/>
                </a:solidFill>
                <a:latin typeface="微软雅黑" pitchFamily="34" charset="-122"/>
                <a:ea typeface="微软雅黑" pitchFamily="34" charset="-122"/>
              </a:rPr>
              <a:t>“objdump -d test” </a:t>
            </a:r>
            <a:r>
              <a:rPr lang="zh-CN" altLang="en-US" sz="2200" smtClean="0">
                <a:solidFill>
                  <a:srgbClr val="007635"/>
                </a:solidFill>
                <a:latin typeface="微软雅黑" pitchFamily="34" charset="-122"/>
                <a:ea typeface="微软雅黑" pitchFamily="34" charset="-122"/>
              </a:rPr>
              <a:t>结果</a:t>
            </a:r>
          </a:p>
        </p:txBody>
      </p:sp>
      <p:sp>
        <p:nvSpPr>
          <p:cNvPr id="783367" name="Text Box 7"/>
          <p:cNvSpPr txBox="1">
            <a:spLocks noChangeArrowheads="1"/>
          </p:cNvSpPr>
          <p:nvPr/>
        </p:nvSpPr>
        <p:spPr bwMode="auto">
          <a:xfrm>
            <a:off x="3627438" y="6399213"/>
            <a:ext cx="3240087"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t>执行</a:t>
            </a:r>
            <a:r>
              <a:rPr lang="en-US" altLang="zh-CN" sz="2000"/>
              <a:t>add</a:t>
            </a:r>
            <a:r>
              <a:rPr lang="zh-CN" altLang="en-US" sz="2000"/>
              <a:t>时，起始</a:t>
            </a:r>
            <a:r>
              <a:rPr lang="en-US" altLang="zh-CN" sz="2000"/>
              <a:t>EIP=?</a:t>
            </a:r>
            <a:endParaRPr lang="zh-CN" altLang="en-US" sz="2000"/>
          </a:p>
        </p:txBody>
      </p:sp>
      <p:sp>
        <p:nvSpPr>
          <p:cNvPr id="783368" name="Text Box 8"/>
          <p:cNvSpPr txBox="1">
            <a:spLocks noChangeArrowheads="1"/>
          </p:cNvSpPr>
          <p:nvPr/>
        </p:nvSpPr>
        <p:spPr bwMode="auto">
          <a:xfrm>
            <a:off x="2771775" y="2979738"/>
            <a:ext cx="2835275" cy="396875"/>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solidFill>
                  <a:srgbClr val="FF3300"/>
                </a:solidFill>
              </a:rPr>
              <a:t>EIP</a:t>
            </a:r>
            <a:r>
              <a:rPr lang="en-US" altLang="zh-CN" sz="2000">
                <a:solidFill>
                  <a:srgbClr val="FF3300"/>
                </a:solidFill>
                <a:latin typeface="Times New Roman" pitchFamily="18" charset="0"/>
                <a:cs typeface="Times New Roman" pitchFamily="18" charset="0"/>
              </a:rPr>
              <a:t>←</a:t>
            </a:r>
            <a:r>
              <a:rPr lang="en-US" altLang="zh-CN" sz="2000">
                <a:solidFill>
                  <a:srgbClr val="FF3300"/>
                </a:solidFill>
              </a:rPr>
              <a:t>0x80483d4</a:t>
            </a:r>
          </a:p>
        </p:txBody>
      </p:sp>
      <p:sp>
        <p:nvSpPr>
          <p:cNvPr id="783369" name="Text Box 9"/>
          <p:cNvSpPr txBox="1">
            <a:spLocks noChangeArrowheads="1"/>
          </p:cNvSpPr>
          <p:nvPr/>
        </p:nvSpPr>
        <p:spPr bwMode="auto">
          <a:xfrm>
            <a:off x="3311525" y="728663"/>
            <a:ext cx="5832475"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chemeClr val="accent2"/>
                </a:solidFill>
              </a:rPr>
              <a:t>若 </a:t>
            </a:r>
            <a:r>
              <a:rPr lang="en-US" altLang="zh-CN" sz="2000">
                <a:solidFill>
                  <a:schemeClr val="accent2"/>
                </a:solidFill>
              </a:rPr>
              <a:t>i= 2147483647</a:t>
            </a:r>
            <a:r>
              <a:rPr lang="zh-CN" altLang="en-US" sz="2000">
                <a:solidFill>
                  <a:schemeClr val="accent2"/>
                </a:solidFill>
              </a:rPr>
              <a:t>，</a:t>
            </a:r>
            <a:r>
              <a:rPr lang="en-US" altLang="zh-CN" sz="2000">
                <a:solidFill>
                  <a:schemeClr val="accent2"/>
                </a:solidFill>
              </a:rPr>
              <a:t>j=2</a:t>
            </a:r>
            <a:r>
              <a:rPr lang="zh-CN" altLang="en-US" sz="2000">
                <a:solidFill>
                  <a:schemeClr val="accent2"/>
                </a:solidFill>
              </a:rPr>
              <a:t>，则执行结果是什么？</a:t>
            </a:r>
          </a:p>
        </p:txBody>
      </p:sp>
      <p:sp>
        <p:nvSpPr>
          <p:cNvPr id="783381" name="Text Box 21"/>
          <p:cNvSpPr txBox="1">
            <a:spLocks noChangeArrowheads="1"/>
          </p:cNvSpPr>
          <p:nvPr/>
        </p:nvSpPr>
        <p:spPr bwMode="auto">
          <a:xfrm>
            <a:off x="5364163" y="1223963"/>
            <a:ext cx="3529012" cy="1930400"/>
          </a:xfrm>
          <a:prstGeom prst="rect">
            <a:avLst/>
          </a:prstGeom>
          <a:solidFill>
            <a:schemeClr val="bg1"/>
          </a:solidFill>
          <a:ln w="9525" algn="ctr">
            <a:solidFill>
              <a:schemeClr val="tx1"/>
            </a:solidFill>
            <a:miter lim="800000"/>
            <a:headEnd/>
            <a:tailEnd/>
          </a:ln>
          <a:effectLst/>
        </p:spPr>
        <p:txBody>
          <a:bodyPr>
            <a:spAutoFit/>
          </a:bodyPr>
          <a:lstStyle/>
          <a:p>
            <a:pPr marL="342900" indent="-342900"/>
            <a:r>
              <a:rPr lang="en-US" altLang="zh-CN" sz="2000"/>
              <a:t>int caller ( ) {	</a:t>
            </a:r>
          </a:p>
          <a:p>
            <a:pPr marL="342900" indent="-342900"/>
            <a:r>
              <a:rPr lang="en-US" altLang="zh-CN" sz="2000"/>
              <a:t>	 int	t1 = 2147483647;</a:t>
            </a:r>
          </a:p>
          <a:p>
            <a:pPr marL="342900" indent="-342900"/>
            <a:r>
              <a:rPr lang="en-US" altLang="zh-CN" sz="2000"/>
              <a:t>      int t2 = 2;</a:t>
            </a:r>
          </a:p>
          <a:p>
            <a:pPr marL="342900" indent="-342900"/>
            <a:r>
              <a:rPr lang="en-US" altLang="zh-CN" sz="2000"/>
              <a:t>	 int	sum = </a:t>
            </a:r>
            <a:r>
              <a:rPr lang="en-US" altLang="zh-CN" sz="2000">
                <a:solidFill>
                  <a:srgbClr val="FF3300"/>
                </a:solidFill>
              </a:rPr>
              <a:t>add (t1, t2)</a:t>
            </a:r>
            <a:r>
              <a:rPr lang="en-US" altLang="zh-CN" sz="2000"/>
              <a:t>;</a:t>
            </a:r>
          </a:p>
          <a:p>
            <a:pPr marL="342900" indent="-342900"/>
            <a:r>
              <a:rPr lang="en-US" altLang="zh-CN" sz="2000"/>
              <a:t>	 return sum;</a:t>
            </a:r>
            <a:endParaRPr lang="zh-CN" altLang="en-US" sz="2000"/>
          </a:p>
          <a:p>
            <a:pPr marL="342900" indent="-342900"/>
            <a:r>
              <a:rPr lang="en-US" altLang="zh-CN" sz="2000"/>
              <a:t>}</a:t>
            </a:r>
            <a:endParaRPr lang="zh-CN" altLang="en-US" sz="2000"/>
          </a:p>
        </p:txBody>
      </p:sp>
      <p:sp>
        <p:nvSpPr>
          <p:cNvPr id="783382" name="Line 22"/>
          <p:cNvSpPr>
            <a:spLocks noChangeShapeType="1"/>
          </p:cNvSpPr>
          <p:nvPr/>
        </p:nvSpPr>
        <p:spPr bwMode="auto">
          <a:xfrm>
            <a:off x="476250" y="5049838"/>
            <a:ext cx="5581650" cy="0"/>
          </a:xfrm>
          <a:prstGeom prst="line">
            <a:avLst/>
          </a:prstGeom>
          <a:noFill/>
          <a:ln w="38100">
            <a:solidFill>
              <a:srgbClr val="FF3300"/>
            </a:solidFill>
            <a:round/>
            <a:headEnd/>
            <a:tailEnd/>
          </a:ln>
          <a:effectLst/>
        </p:spPr>
        <p:txBody>
          <a:bodyPr/>
          <a:lstStyle/>
          <a:p>
            <a:endParaRPr lang="zh-CN" altLang="en-US"/>
          </a:p>
        </p:txBody>
      </p:sp>
      <p:grpSp>
        <p:nvGrpSpPr>
          <p:cNvPr id="783388" name="Group 28"/>
          <p:cNvGrpSpPr>
            <a:grpSpLocks/>
          </p:cNvGrpSpPr>
          <p:nvPr/>
        </p:nvGrpSpPr>
        <p:grpSpPr bwMode="auto">
          <a:xfrm>
            <a:off x="6192838" y="4772025"/>
            <a:ext cx="2654300" cy="366713"/>
            <a:chOff x="3901" y="3006"/>
            <a:chExt cx="1672" cy="231"/>
          </a:xfrm>
        </p:grpSpPr>
        <p:sp>
          <p:nvSpPr>
            <p:cNvPr id="783384" name="Text Box 24"/>
            <p:cNvSpPr txBox="1">
              <a:spLocks noChangeArrowheads="1"/>
            </p:cNvSpPr>
            <p:nvPr/>
          </p:nvSpPr>
          <p:spPr bwMode="auto">
            <a:xfrm>
              <a:off x="4127" y="3006"/>
              <a:ext cx="1446"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t>add  %edx</a:t>
              </a:r>
              <a:r>
                <a:rPr lang="zh-CN" altLang="en-US"/>
                <a:t>，</a:t>
              </a:r>
              <a:r>
                <a:rPr lang="en-US" altLang="zh-CN"/>
                <a:t>%eax</a:t>
              </a:r>
            </a:p>
          </p:txBody>
        </p:sp>
        <p:grpSp>
          <p:nvGrpSpPr>
            <p:cNvPr id="783387" name="Group 27"/>
            <p:cNvGrpSpPr>
              <a:grpSpLocks/>
            </p:cNvGrpSpPr>
            <p:nvPr/>
          </p:nvGrpSpPr>
          <p:grpSpPr bwMode="auto">
            <a:xfrm>
              <a:off x="3901" y="3096"/>
              <a:ext cx="227" cy="57"/>
              <a:chOff x="3844" y="3067"/>
              <a:chExt cx="340" cy="57"/>
            </a:xfrm>
          </p:grpSpPr>
          <p:sp>
            <p:nvSpPr>
              <p:cNvPr id="783385" name="Line 25"/>
              <p:cNvSpPr>
                <a:spLocks noChangeShapeType="1"/>
              </p:cNvSpPr>
              <p:nvPr/>
            </p:nvSpPr>
            <p:spPr bwMode="auto">
              <a:xfrm>
                <a:off x="3844" y="3067"/>
                <a:ext cx="340" cy="0"/>
              </a:xfrm>
              <a:prstGeom prst="line">
                <a:avLst/>
              </a:prstGeom>
              <a:noFill/>
              <a:ln w="38100">
                <a:solidFill>
                  <a:srgbClr val="FF3300"/>
                </a:solidFill>
                <a:round/>
                <a:headEnd/>
                <a:tailEnd/>
              </a:ln>
              <a:effectLst/>
            </p:spPr>
            <p:txBody>
              <a:bodyPr/>
              <a:lstStyle/>
              <a:p>
                <a:endParaRPr lang="zh-CN" altLang="en-US"/>
              </a:p>
            </p:txBody>
          </p:sp>
          <p:sp>
            <p:nvSpPr>
              <p:cNvPr id="783386" name="Line 26"/>
              <p:cNvSpPr>
                <a:spLocks noChangeShapeType="1"/>
              </p:cNvSpPr>
              <p:nvPr/>
            </p:nvSpPr>
            <p:spPr bwMode="auto">
              <a:xfrm>
                <a:off x="3844" y="3124"/>
                <a:ext cx="340" cy="0"/>
              </a:xfrm>
              <a:prstGeom prst="line">
                <a:avLst/>
              </a:prstGeom>
              <a:noFill/>
              <a:ln w="38100">
                <a:solidFill>
                  <a:srgbClr val="FF3300"/>
                </a:solidFill>
                <a:round/>
                <a:headEnd/>
                <a:tailEnd/>
              </a:ln>
              <a:effec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3369">
                                            <p:txEl>
                                              <p:pRg st="0" end="0"/>
                                            </p:txEl>
                                          </p:spTgt>
                                        </p:tgtEl>
                                        <p:attrNameLst>
                                          <p:attrName>style.visibility</p:attrName>
                                        </p:attrNameLst>
                                      </p:cBhvr>
                                      <p:to>
                                        <p:strVal val="visible"/>
                                      </p:to>
                                    </p:set>
                                    <p:animEffect transition="in" filter="blinds(horizontal)">
                                      <p:cBhvr>
                                        <p:cTn id="7" dur="500"/>
                                        <p:tgtEl>
                                          <p:spTgt spid="7833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3381"/>
                                        </p:tgtEl>
                                        <p:attrNameLst>
                                          <p:attrName>style.visibility</p:attrName>
                                        </p:attrNameLst>
                                      </p:cBhvr>
                                      <p:to>
                                        <p:strVal val="visible"/>
                                      </p:to>
                                    </p:set>
                                    <p:animEffect transition="in" filter="blinds(horizontal)">
                                      <p:cBhvr>
                                        <p:cTn id="12" dur="500"/>
                                        <p:tgtEl>
                                          <p:spTgt spid="78338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83382"/>
                                        </p:tgtEl>
                                        <p:attrNameLst>
                                          <p:attrName>style.visibility</p:attrName>
                                        </p:attrNameLst>
                                      </p:cBhvr>
                                      <p:to>
                                        <p:strVal val="visible"/>
                                      </p:to>
                                    </p:set>
                                    <p:animEffect transition="in" filter="blinds(horizontal)">
                                      <p:cBhvr>
                                        <p:cTn id="17" dur="500"/>
                                        <p:tgtEl>
                                          <p:spTgt spid="78338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83388"/>
                                        </p:tgtEl>
                                        <p:attrNameLst>
                                          <p:attrName>style.visibility</p:attrName>
                                        </p:attrNameLst>
                                      </p:cBhvr>
                                      <p:to>
                                        <p:strVal val="visible"/>
                                      </p:to>
                                    </p:set>
                                    <p:animEffect transition="in" filter="blinds(horizontal)">
                                      <p:cBhvr>
                                        <p:cTn id="22" dur="500"/>
                                        <p:tgtEl>
                                          <p:spTgt spid="783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81" grpId="0" animBg="1"/>
      <p:bldP spid="78338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a:xfrm>
            <a:off x="457200" y="122238"/>
            <a:ext cx="8229600" cy="561975"/>
          </a:xfrm>
        </p:spPr>
        <p:txBody>
          <a:bodyPr/>
          <a:lstStyle/>
          <a:p>
            <a:r>
              <a:rPr lang="zh-CN" altLang="en-US" sz="3600" smtClean="0"/>
              <a:t>指令执行过程</a:t>
            </a:r>
          </a:p>
        </p:txBody>
      </p:sp>
      <p:sp>
        <p:nvSpPr>
          <p:cNvPr id="784387" name="Text Box 3"/>
          <p:cNvSpPr txBox="1">
            <a:spLocks noChangeArrowheads="1"/>
          </p:cNvSpPr>
          <p:nvPr/>
        </p:nvSpPr>
        <p:spPr bwMode="auto">
          <a:xfrm>
            <a:off x="657225" y="3068638"/>
            <a:ext cx="1484313" cy="466725"/>
          </a:xfrm>
          <a:prstGeom prst="rect">
            <a:avLst/>
          </a:prstGeom>
          <a:solidFill>
            <a:srgbClr val="0000FF">
              <a:alpha val="25999"/>
            </a:srgbClr>
          </a:solidFill>
          <a:ln w="9525" algn="ctr">
            <a:solidFill>
              <a:schemeClr val="tx1"/>
            </a:solidFill>
            <a:miter lim="800000"/>
            <a:headEnd/>
            <a:tailEnd/>
          </a:ln>
          <a:effectLst/>
        </p:spPr>
        <p:txBody>
          <a:bodyPr>
            <a:spAutoFit/>
          </a:bodyPr>
          <a:lstStyle/>
          <a:p>
            <a:pPr marL="342900" indent="-342900"/>
            <a:r>
              <a:rPr lang="zh-CN" altLang="en-US" sz="2400"/>
              <a:t>  控制器</a:t>
            </a:r>
          </a:p>
        </p:txBody>
      </p:sp>
      <p:sp>
        <p:nvSpPr>
          <p:cNvPr id="784388" name="Rectangle 4"/>
          <p:cNvSpPr>
            <a:spLocks noChangeArrowheads="1"/>
          </p:cNvSpPr>
          <p:nvPr/>
        </p:nvSpPr>
        <p:spPr bwMode="auto">
          <a:xfrm>
            <a:off x="341313" y="1854200"/>
            <a:ext cx="4949825" cy="4905375"/>
          </a:xfrm>
          <a:prstGeom prst="rect">
            <a:avLst/>
          </a:prstGeom>
          <a:noFill/>
          <a:ln w="38100" cap="rnd" algn="ctr">
            <a:solidFill>
              <a:schemeClr val="tx1"/>
            </a:solidFill>
            <a:prstDash val="sysDot"/>
            <a:miter lim="800000"/>
            <a:headEnd/>
            <a:tailEnd/>
          </a:ln>
          <a:effectLst/>
        </p:spPr>
        <p:txBody>
          <a:bodyPr wrap="none" anchor="ctr"/>
          <a:lstStyle/>
          <a:p>
            <a:endParaRPr lang="zh-CN" altLang="en-US"/>
          </a:p>
        </p:txBody>
      </p:sp>
      <p:sp>
        <p:nvSpPr>
          <p:cNvPr id="784389" name="Text Box 5"/>
          <p:cNvSpPr txBox="1">
            <a:spLocks noChangeArrowheads="1"/>
          </p:cNvSpPr>
          <p:nvPr/>
        </p:nvSpPr>
        <p:spPr bwMode="auto">
          <a:xfrm>
            <a:off x="2592388" y="3159125"/>
            <a:ext cx="1123950" cy="406400"/>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spcBef>
                <a:spcPct val="50000"/>
              </a:spcBef>
            </a:pPr>
            <a:r>
              <a:rPr lang="en-US" altLang="zh-CN" sz="2000">
                <a:solidFill>
                  <a:srgbClr val="008000"/>
                </a:solidFill>
              </a:rPr>
              <a:t>   </a:t>
            </a:r>
          </a:p>
        </p:txBody>
      </p:sp>
      <p:sp>
        <p:nvSpPr>
          <p:cNvPr id="784390" name="Text Box 6"/>
          <p:cNvSpPr txBox="1">
            <a:spLocks noChangeArrowheads="1"/>
          </p:cNvSpPr>
          <p:nvPr/>
        </p:nvSpPr>
        <p:spPr bwMode="auto">
          <a:xfrm>
            <a:off x="3986213" y="3114675"/>
            <a:ext cx="1125537" cy="449263"/>
          </a:xfrm>
          <a:prstGeom prst="rect">
            <a:avLst/>
          </a:prstGeom>
          <a:solidFill>
            <a:srgbClr val="FF0000">
              <a:alpha val="17999"/>
            </a:srgbClr>
          </a:solidFill>
          <a:ln w="9525" algn="ctr">
            <a:solidFill>
              <a:schemeClr val="tx1"/>
            </a:solidFill>
            <a:miter lim="800000"/>
            <a:headEnd/>
            <a:tailEnd/>
          </a:ln>
          <a:effectLst/>
        </p:spPr>
        <p:txBody>
          <a:bodyPr tIns="82800" bIns="82800">
            <a:spAutoFit/>
          </a:bodyPr>
          <a:lstStyle/>
          <a:p>
            <a:pPr marL="342900" indent="-342900">
              <a:spcBef>
                <a:spcPct val="50000"/>
              </a:spcBef>
            </a:pPr>
            <a:r>
              <a:rPr lang="en-US" altLang="zh-CN">
                <a:solidFill>
                  <a:srgbClr val="008000"/>
                </a:solidFill>
              </a:rPr>
              <a:t>  </a:t>
            </a:r>
          </a:p>
        </p:txBody>
      </p:sp>
      <p:sp>
        <p:nvSpPr>
          <p:cNvPr id="784391" name="Text Box 7"/>
          <p:cNvSpPr txBox="1">
            <a:spLocks noChangeArrowheads="1"/>
          </p:cNvSpPr>
          <p:nvPr/>
        </p:nvSpPr>
        <p:spPr bwMode="auto">
          <a:xfrm>
            <a:off x="4032250" y="6173788"/>
            <a:ext cx="1079500" cy="376237"/>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spcBef>
                <a:spcPct val="50000"/>
              </a:spcBef>
            </a:pPr>
            <a:r>
              <a:rPr lang="en-US" altLang="zh-CN">
                <a:solidFill>
                  <a:schemeClr val="accent2"/>
                </a:solidFill>
              </a:rPr>
              <a:t>  </a:t>
            </a:r>
          </a:p>
        </p:txBody>
      </p:sp>
      <p:sp>
        <p:nvSpPr>
          <p:cNvPr id="784392" name="Line 8"/>
          <p:cNvSpPr>
            <a:spLocks noChangeShapeType="1"/>
          </p:cNvSpPr>
          <p:nvPr/>
        </p:nvSpPr>
        <p:spPr bwMode="auto">
          <a:xfrm>
            <a:off x="2141538" y="3338513"/>
            <a:ext cx="450850" cy="0"/>
          </a:xfrm>
          <a:prstGeom prst="line">
            <a:avLst/>
          </a:prstGeom>
          <a:noFill/>
          <a:ln w="38100">
            <a:solidFill>
              <a:srgbClr val="FF3300"/>
            </a:solidFill>
            <a:prstDash val="dash"/>
            <a:round/>
            <a:headEnd/>
            <a:tailEnd type="triangle" w="med" len="med"/>
          </a:ln>
          <a:effectLst/>
        </p:spPr>
        <p:txBody>
          <a:bodyPr/>
          <a:lstStyle/>
          <a:p>
            <a:endParaRPr lang="zh-CN" altLang="en-US"/>
          </a:p>
        </p:txBody>
      </p:sp>
      <p:sp>
        <p:nvSpPr>
          <p:cNvPr id="784393" name="Line 9"/>
          <p:cNvSpPr>
            <a:spLocks noChangeShapeType="1"/>
          </p:cNvSpPr>
          <p:nvPr/>
        </p:nvSpPr>
        <p:spPr bwMode="auto">
          <a:xfrm>
            <a:off x="3716338" y="3338513"/>
            <a:ext cx="271462" cy="0"/>
          </a:xfrm>
          <a:prstGeom prst="line">
            <a:avLst/>
          </a:prstGeom>
          <a:noFill/>
          <a:ln w="38100">
            <a:solidFill>
              <a:srgbClr val="007635"/>
            </a:solidFill>
            <a:round/>
            <a:headEnd/>
            <a:tailEnd type="triangle" w="med" len="med"/>
          </a:ln>
          <a:effectLst/>
        </p:spPr>
        <p:txBody>
          <a:bodyPr/>
          <a:lstStyle/>
          <a:p>
            <a:endParaRPr lang="zh-CN" altLang="en-US"/>
          </a:p>
        </p:txBody>
      </p:sp>
      <p:sp>
        <p:nvSpPr>
          <p:cNvPr id="784394" name="Line 10"/>
          <p:cNvSpPr>
            <a:spLocks noChangeShapeType="1"/>
          </p:cNvSpPr>
          <p:nvPr/>
        </p:nvSpPr>
        <p:spPr bwMode="auto">
          <a:xfrm>
            <a:off x="4392613" y="5678488"/>
            <a:ext cx="0" cy="495300"/>
          </a:xfrm>
          <a:prstGeom prst="line">
            <a:avLst/>
          </a:prstGeom>
          <a:noFill/>
          <a:ln w="38100">
            <a:solidFill>
              <a:srgbClr val="3333CC"/>
            </a:solidFill>
            <a:round/>
            <a:headEnd type="triangle" w="med" len="med"/>
            <a:tailEnd type="triangle" w="med" len="med"/>
          </a:ln>
          <a:effectLst/>
        </p:spPr>
        <p:txBody>
          <a:bodyPr/>
          <a:lstStyle/>
          <a:p>
            <a:endParaRPr lang="zh-CN" altLang="en-US"/>
          </a:p>
        </p:txBody>
      </p:sp>
      <p:grpSp>
        <p:nvGrpSpPr>
          <p:cNvPr id="784395" name="Group 11"/>
          <p:cNvGrpSpPr>
            <a:grpSpLocks/>
          </p:cNvGrpSpPr>
          <p:nvPr/>
        </p:nvGrpSpPr>
        <p:grpSpPr bwMode="auto">
          <a:xfrm>
            <a:off x="2771775" y="3924300"/>
            <a:ext cx="765175" cy="1484313"/>
            <a:chOff x="3135" y="2472"/>
            <a:chExt cx="454" cy="935"/>
          </a:xfrm>
        </p:grpSpPr>
        <p:grpSp>
          <p:nvGrpSpPr>
            <p:cNvPr id="784396" name="Group 12"/>
            <p:cNvGrpSpPr>
              <a:grpSpLocks/>
            </p:cNvGrpSpPr>
            <p:nvPr/>
          </p:nvGrpSpPr>
          <p:grpSpPr bwMode="auto">
            <a:xfrm flipH="1">
              <a:off x="3135" y="2472"/>
              <a:ext cx="454" cy="935"/>
              <a:chOff x="3078" y="2330"/>
              <a:chExt cx="625" cy="1580"/>
            </a:xfrm>
          </p:grpSpPr>
          <p:sp>
            <p:nvSpPr>
              <p:cNvPr id="784397" name="Line 12"/>
              <p:cNvSpPr>
                <a:spLocks noChangeShapeType="1"/>
              </p:cNvSpPr>
              <p:nvPr/>
            </p:nvSpPr>
            <p:spPr bwMode="auto">
              <a:xfrm flipH="1">
                <a:off x="3078" y="2330"/>
                <a:ext cx="9" cy="691"/>
              </a:xfrm>
              <a:prstGeom prst="line">
                <a:avLst/>
              </a:prstGeom>
              <a:noFill/>
              <a:ln w="25400">
                <a:solidFill>
                  <a:schemeClr val="tx1"/>
                </a:solidFill>
                <a:round/>
                <a:headEnd/>
                <a:tailEnd/>
              </a:ln>
            </p:spPr>
            <p:txBody>
              <a:bodyPr wrap="none" anchor="ctr"/>
              <a:lstStyle/>
              <a:p>
                <a:endParaRPr lang="zh-CN" altLang="en-US"/>
              </a:p>
            </p:txBody>
          </p:sp>
          <p:sp>
            <p:nvSpPr>
              <p:cNvPr id="784398" name="Line 13"/>
              <p:cNvSpPr>
                <a:spLocks noChangeShapeType="1"/>
              </p:cNvSpPr>
              <p:nvPr/>
            </p:nvSpPr>
            <p:spPr bwMode="auto">
              <a:xfrm>
                <a:off x="3107" y="2330"/>
                <a:ext cx="592" cy="307"/>
              </a:xfrm>
              <a:prstGeom prst="line">
                <a:avLst/>
              </a:prstGeom>
              <a:noFill/>
              <a:ln w="25400">
                <a:solidFill>
                  <a:schemeClr val="tx1"/>
                </a:solidFill>
                <a:round/>
                <a:headEnd/>
                <a:tailEnd/>
              </a:ln>
            </p:spPr>
            <p:txBody>
              <a:bodyPr wrap="none" anchor="ctr"/>
              <a:lstStyle/>
              <a:p>
                <a:endParaRPr lang="zh-CN" altLang="en-US"/>
              </a:p>
            </p:txBody>
          </p:sp>
          <p:sp>
            <p:nvSpPr>
              <p:cNvPr id="784399" name="Line 14"/>
              <p:cNvSpPr>
                <a:spLocks noChangeShapeType="1"/>
              </p:cNvSpPr>
              <p:nvPr/>
            </p:nvSpPr>
            <p:spPr bwMode="auto">
              <a:xfrm>
                <a:off x="3087" y="3018"/>
                <a:ext cx="213" cy="110"/>
              </a:xfrm>
              <a:prstGeom prst="line">
                <a:avLst/>
              </a:prstGeom>
              <a:noFill/>
              <a:ln w="25400">
                <a:solidFill>
                  <a:schemeClr val="tx1"/>
                </a:solidFill>
                <a:round/>
                <a:headEnd/>
                <a:tailEnd/>
              </a:ln>
            </p:spPr>
            <p:txBody>
              <a:bodyPr wrap="none" anchor="ctr"/>
              <a:lstStyle/>
              <a:p>
                <a:endParaRPr lang="zh-CN" altLang="en-US"/>
              </a:p>
            </p:txBody>
          </p:sp>
          <p:sp>
            <p:nvSpPr>
              <p:cNvPr id="784400" name="Line 16"/>
              <p:cNvSpPr>
                <a:spLocks noChangeShapeType="1"/>
              </p:cNvSpPr>
              <p:nvPr/>
            </p:nvSpPr>
            <p:spPr bwMode="auto">
              <a:xfrm>
                <a:off x="3693" y="2644"/>
                <a:ext cx="10" cy="457"/>
              </a:xfrm>
              <a:prstGeom prst="line">
                <a:avLst/>
              </a:prstGeom>
              <a:noFill/>
              <a:ln w="25400">
                <a:solidFill>
                  <a:schemeClr val="tx1"/>
                </a:solidFill>
                <a:round/>
                <a:headEnd/>
                <a:tailEnd/>
              </a:ln>
            </p:spPr>
            <p:txBody>
              <a:bodyPr wrap="none" anchor="ctr"/>
              <a:lstStyle/>
              <a:p>
                <a:endParaRPr lang="zh-CN" altLang="en-US"/>
              </a:p>
            </p:txBody>
          </p:sp>
          <p:sp>
            <p:nvSpPr>
              <p:cNvPr id="784401" name="Line 18"/>
              <p:cNvSpPr>
                <a:spLocks noChangeShapeType="1"/>
              </p:cNvSpPr>
              <p:nvPr/>
            </p:nvSpPr>
            <p:spPr bwMode="auto">
              <a:xfrm flipV="1">
                <a:off x="3120" y="3256"/>
                <a:ext cx="0" cy="654"/>
              </a:xfrm>
              <a:prstGeom prst="line">
                <a:avLst/>
              </a:prstGeom>
              <a:noFill/>
              <a:ln w="25400">
                <a:solidFill>
                  <a:schemeClr val="tx1"/>
                </a:solidFill>
                <a:round/>
                <a:headEnd/>
                <a:tailEnd/>
              </a:ln>
            </p:spPr>
            <p:txBody>
              <a:bodyPr wrap="none" anchor="ctr"/>
              <a:lstStyle/>
              <a:p>
                <a:endParaRPr lang="zh-CN" altLang="en-US"/>
              </a:p>
            </p:txBody>
          </p:sp>
          <p:sp>
            <p:nvSpPr>
              <p:cNvPr id="784402" name="Line 19"/>
              <p:cNvSpPr>
                <a:spLocks noChangeShapeType="1"/>
              </p:cNvSpPr>
              <p:nvPr/>
            </p:nvSpPr>
            <p:spPr bwMode="auto">
              <a:xfrm flipV="1">
                <a:off x="3135" y="3549"/>
                <a:ext cx="564" cy="349"/>
              </a:xfrm>
              <a:prstGeom prst="line">
                <a:avLst/>
              </a:prstGeom>
              <a:noFill/>
              <a:ln w="25400">
                <a:solidFill>
                  <a:schemeClr val="tx1"/>
                </a:solidFill>
                <a:round/>
                <a:headEnd/>
                <a:tailEnd/>
              </a:ln>
            </p:spPr>
            <p:txBody>
              <a:bodyPr wrap="none" anchor="ctr"/>
              <a:lstStyle/>
              <a:p>
                <a:endParaRPr lang="zh-CN" altLang="en-US"/>
              </a:p>
            </p:txBody>
          </p:sp>
          <p:sp>
            <p:nvSpPr>
              <p:cNvPr id="784403" name="Line 20"/>
              <p:cNvSpPr>
                <a:spLocks noChangeShapeType="1"/>
              </p:cNvSpPr>
              <p:nvPr/>
            </p:nvSpPr>
            <p:spPr bwMode="auto">
              <a:xfrm flipV="1">
                <a:off x="3121" y="3125"/>
                <a:ext cx="171" cy="124"/>
              </a:xfrm>
              <a:prstGeom prst="line">
                <a:avLst/>
              </a:prstGeom>
              <a:noFill/>
              <a:ln w="25400">
                <a:solidFill>
                  <a:schemeClr val="tx1"/>
                </a:solidFill>
                <a:round/>
                <a:headEnd/>
                <a:tailEnd/>
              </a:ln>
            </p:spPr>
            <p:txBody>
              <a:bodyPr wrap="none" anchor="ctr"/>
              <a:lstStyle/>
              <a:p>
                <a:endParaRPr lang="zh-CN" altLang="en-US"/>
              </a:p>
            </p:txBody>
          </p:sp>
          <p:sp>
            <p:nvSpPr>
              <p:cNvPr id="784404" name="Line 22"/>
              <p:cNvSpPr>
                <a:spLocks noChangeShapeType="1"/>
              </p:cNvSpPr>
              <p:nvPr/>
            </p:nvSpPr>
            <p:spPr bwMode="auto">
              <a:xfrm flipV="1">
                <a:off x="3702" y="3067"/>
                <a:ext cx="0" cy="481"/>
              </a:xfrm>
              <a:prstGeom prst="line">
                <a:avLst/>
              </a:prstGeom>
              <a:noFill/>
              <a:ln w="25400">
                <a:solidFill>
                  <a:schemeClr val="tx1"/>
                </a:solidFill>
                <a:round/>
                <a:headEnd/>
                <a:tailEnd/>
              </a:ln>
            </p:spPr>
            <p:txBody>
              <a:bodyPr wrap="none" anchor="ctr"/>
              <a:lstStyle/>
              <a:p>
                <a:endParaRPr lang="zh-CN" altLang="en-US"/>
              </a:p>
            </p:txBody>
          </p:sp>
        </p:grpSp>
        <p:sp>
          <p:nvSpPr>
            <p:cNvPr id="784405" name="Rectangle 25"/>
            <p:cNvSpPr>
              <a:spLocks noChangeArrowheads="1"/>
            </p:cNvSpPr>
            <p:nvPr/>
          </p:nvSpPr>
          <p:spPr bwMode="auto">
            <a:xfrm rot="16200000" flipH="1">
              <a:off x="3033" y="2830"/>
              <a:ext cx="510" cy="248"/>
            </a:xfrm>
            <a:prstGeom prst="rect">
              <a:avLst/>
            </a:prstGeom>
            <a:noFill/>
            <a:ln w="12700">
              <a:noFill/>
              <a:miter lim="800000"/>
              <a:headEnd/>
              <a:tailEnd/>
            </a:ln>
          </p:spPr>
          <p:txBody>
            <a:bodyPr lIns="90488" tIns="44450" rIns="90488" bIns="44450">
              <a:spAutoFit/>
            </a:bodyPr>
            <a:lstStyle/>
            <a:p>
              <a:pPr>
                <a:lnSpc>
                  <a:spcPct val="90000"/>
                </a:lnSpc>
              </a:pPr>
              <a:r>
                <a:rPr lang="en-US" altLang="zh-CN" sz="2400">
                  <a:latin typeface="Arial" pitchFamily="34" charset="0"/>
                  <a:ea typeface="宋体" pitchFamily="2" charset="-122"/>
                  <a:cs typeface="Arial" pitchFamily="34" charset="0"/>
                </a:rPr>
                <a:t>ALU</a:t>
              </a:r>
            </a:p>
          </p:txBody>
        </p:sp>
      </p:grpSp>
      <p:grpSp>
        <p:nvGrpSpPr>
          <p:cNvPr id="784406" name="Group 22"/>
          <p:cNvGrpSpPr>
            <a:grpSpLocks/>
          </p:cNvGrpSpPr>
          <p:nvPr/>
        </p:nvGrpSpPr>
        <p:grpSpPr bwMode="auto">
          <a:xfrm>
            <a:off x="3492500" y="4329113"/>
            <a:ext cx="404813" cy="809625"/>
            <a:chOff x="2030" y="2415"/>
            <a:chExt cx="341" cy="510"/>
          </a:xfrm>
        </p:grpSpPr>
        <p:sp>
          <p:nvSpPr>
            <p:cNvPr id="784407" name="Line 23"/>
            <p:cNvSpPr>
              <a:spLocks noChangeShapeType="1"/>
            </p:cNvSpPr>
            <p:nvPr/>
          </p:nvSpPr>
          <p:spPr bwMode="auto">
            <a:xfrm flipH="1">
              <a:off x="2031" y="2415"/>
              <a:ext cx="340" cy="0"/>
            </a:xfrm>
            <a:prstGeom prst="line">
              <a:avLst/>
            </a:prstGeom>
            <a:noFill/>
            <a:ln w="38100">
              <a:solidFill>
                <a:srgbClr val="3333CC"/>
              </a:solidFill>
              <a:round/>
              <a:headEnd/>
              <a:tailEnd type="triangle" w="med" len="med"/>
            </a:ln>
            <a:effectLst/>
          </p:spPr>
          <p:txBody>
            <a:bodyPr/>
            <a:lstStyle/>
            <a:p>
              <a:endParaRPr lang="zh-CN" altLang="en-US"/>
            </a:p>
          </p:txBody>
        </p:sp>
        <p:sp>
          <p:nvSpPr>
            <p:cNvPr id="784408" name="Line 24"/>
            <p:cNvSpPr>
              <a:spLocks noChangeShapeType="1"/>
            </p:cNvSpPr>
            <p:nvPr/>
          </p:nvSpPr>
          <p:spPr bwMode="auto">
            <a:xfrm flipH="1">
              <a:off x="2030" y="2925"/>
              <a:ext cx="340" cy="0"/>
            </a:xfrm>
            <a:prstGeom prst="line">
              <a:avLst/>
            </a:prstGeom>
            <a:noFill/>
            <a:ln w="38100">
              <a:solidFill>
                <a:srgbClr val="3333CC"/>
              </a:solidFill>
              <a:round/>
              <a:headEnd/>
              <a:tailEnd type="triangle" w="med" len="med"/>
            </a:ln>
            <a:effectLst/>
          </p:spPr>
          <p:txBody>
            <a:bodyPr/>
            <a:lstStyle/>
            <a:p>
              <a:endParaRPr lang="zh-CN" altLang="en-US"/>
            </a:p>
          </p:txBody>
        </p:sp>
      </p:grpSp>
      <p:sp>
        <p:nvSpPr>
          <p:cNvPr id="784409" name="Text Box 25"/>
          <p:cNvSpPr txBox="1">
            <a:spLocks noChangeArrowheads="1"/>
          </p:cNvSpPr>
          <p:nvPr/>
        </p:nvSpPr>
        <p:spPr bwMode="auto">
          <a:xfrm>
            <a:off x="1781175" y="3833813"/>
            <a:ext cx="450850" cy="1625600"/>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r>
              <a:rPr lang="zh-CN" altLang="en-US" sz="2000"/>
              <a:t>标</a:t>
            </a:r>
          </a:p>
          <a:p>
            <a:pPr marL="342900" indent="-342900"/>
            <a:r>
              <a:rPr lang="zh-CN" altLang="en-US" sz="2000"/>
              <a:t>志</a:t>
            </a:r>
          </a:p>
          <a:p>
            <a:pPr marL="342900" indent="-342900"/>
            <a:r>
              <a:rPr lang="zh-CN" altLang="en-US" sz="2000"/>
              <a:t>寄</a:t>
            </a:r>
          </a:p>
          <a:p>
            <a:pPr marL="342900" indent="-342900"/>
            <a:r>
              <a:rPr lang="zh-CN" altLang="en-US" sz="2000"/>
              <a:t>存</a:t>
            </a:r>
          </a:p>
          <a:p>
            <a:pPr marL="342900" indent="-342900"/>
            <a:r>
              <a:rPr lang="zh-CN" altLang="en-US" sz="2000"/>
              <a:t>器</a:t>
            </a:r>
            <a:endParaRPr lang="en-US" altLang="zh-CN" sz="2000"/>
          </a:p>
        </p:txBody>
      </p:sp>
      <p:sp>
        <p:nvSpPr>
          <p:cNvPr id="784410" name="Line 26"/>
          <p:cNvSpPr>
            <a:spLocks noChangeShapeType="1"/>
          </p:cNvSpPr>
          <p:nvPr/>
        </p:nvSpPr>
        <p:spPr bwMode="auto">
          <a:xfrm flipH="1">
            <a:off x="2232025" y="4419600"/>
            <a:ext cx="539750" cy="0"/>
          </a:xfrm>
          <a:prstGeom prst="line">
            <a:avLst/>
          </a:prstGeom>
          <a:noFill/>
          <a:ln w="38100">
            <a:solidFill>
              <a:srgbClr val="3333CC"/>
            </a:solidFill>
            <a:round/>
            <a:headEnd/>
            <a:tailEnd type="triangle" w="med" len="med"/>
          </a:ln>
          <a:effectLst/>
        </p:spPr>
        <p:txBody>
          <a:bodyPr/>
          <a:lstStyle/>
          <a:p>
            <a:endParaRPr lang="zh-CN" altLang="en-US"/>
          </a:p>
        </p:txBody>
      </p:sp>
      <p:grpSp>
        <p:nvGrpSpPr>
          <p:cNvPr id="784411" name="Group 27"/>
          <p:cNvGrpSpPr>
            <a:grpSpLocks/>
          </p:cNvGrpSpPr>
          <p:nvPr/>
        </p:nvGrpSpPr>
        <p:grpSpPr bwMode="auto">
          <a:xfrm>
            <a:off x="1511300" y="3519488"/>
            <a:ext cx="227013" cy="855662"/>
            <a:chOff x="895" y="1905"/>
            <a:chExt cx="143" cy="539"/>
          </a:xfrm>
        </p:grpSpPr>
        <p:sp>
          <p:nvSpPr>
            <p:cNvPr id="784412" name="Line 28"/>
            <p:cNvSpPr>
              <a:spLocks noChangeShapeType="1"/>
            </p:cNvSpPr>
            <p:nvPr/>
          </p:nvSpPr>
          <p:spPr bwMode="auto">
            <a:xfrm flipH="1">
              <a:off x="896" y="2443"/>
              <a:ext cx="142" cy="0"/>
            </a:xfrm>
            <a:prstGeom prst="line">
              <a:avLst/>
            </a:prstGeom>
            <a:noFill/>
            <a:ln w="28575">
              <a:solidFill>
                <a:srgbClr val="3333CC"/>
              </a:solidFill>
              <a:round/>
              <a:headEnd/>
              <a:tailEnd/>
            </a:ln>
            <a:effectLst/>
          </p:spPr>
          <p:txBody>
            <a:bodyPr/>
            <a:lstStyle/>
            <a:p>
              <a:endParaRPr lang="zh-CN" altLang="en-US"/>
            </a:p>
          </p:txBody>
        </p:sp>
        <p:sp>
          <p:nvSpPr>
            <p:cNvPr id="784413" name="Line 29"/>
            <p:cNvSpPr>
              <a:spLocks noChangeShapeType="1"/>
            </p:cNvSpPr>
            <p:nvPr/>
          </p:nvSpPr>
          <p:spPr bwMode="auto">
            <a:xfrm flipV="1">
              <a:off x="895" y="1905"/>
              <a:ext cx="0" cy="539"/>
            </a:xfrm>
            <a:prstGeom prst="line">
              <a:avLst/>
            </a:prstGeom>
            <a:noFill/>
            <a:ln w="38100">
              <a:solidFill>
                <a:srgbClr val="3333CC"/>
              </a:solidFill>
              <a:round/>
              <a:headEnd/>
              <a:tailEnd type="triangle" w="med" len="med"/>
            </a:ln>
            <a:effectLst/>
          </p:spPr>
          <p:txBody>
            <a:bodyPr/>
            <a:lstStyle/>
            <a:p>
              <a:endParaRPr lang="zh-CN" altLang="en-US"/>
            </a:p>
          </p:txBody>
        </p:sp>
      </p:grpSp>
      <p:sp>
        <p:nvSpPr>
          <p:cNvPr id="784414" name="Line 30"/>
          <p:cNvSpPr>
            <a:spLocks noChangeShapeType="1"/>
          </p:cNvSpPr>
          <p:nvPr/>
        </p:nvSpPr>
        <p:spPr bwMode="auto">
          <a:xfrm flipV="1">
            <a:off x="4527550" y="3563938"/>
            <a:ext cx="0" cy="539750"/>
          </a:xfrm>
          <a:prstGeom prst="line">
            <a:avLst/>
          </a:prstGeom>
          <a:noFill/>
          <a:ln w="38100">
            <a:solidFill>
              <a:srgbClr val="008000"/>
            </a:solidFill>
            <a:round/>
            <a:headEnd/>
            <a:tailEnd type="triangle" w="med" len="med"/>
          </a:ln>
          <a:effectLst/>
        </p:spPr>
        <p:txBody>
          <a:bodyPr/>
          <a:lstStyle/>
          <a:p>
            <a:endParaRPr lang="zh-CN" altLang="en-US"/>
          </a:p>
        </p:txBody>
      </p:sp>
      <p:grpSp>
        <p:nvGrpSpPr>
          <p:cNvPr id="784415" name="Group 31"/>
          <p:cNvGrpSpPr>
            <a:grpSpLocks/>
          </p:cNvGrpSpPr>
          <p:nvPr/>
        </p:nvGrpSpPr>
        <p:grpSpPr bwMode="auto">
          <a:xfrm>
            <a:off x="2501900" y="4776788"/>
            <a:ext cx="1530350" cy="1487487"/>
            <a:chOff x="1576" y="2924"/>
            <a:chExt cx="964" cy="937"/>
          </a:xfrm>
        </p:grpSpPr>
        <p:sp>
          <p:nvSpPr>
            <p:cNvPr id="784416" name="Line 32"/>
            <p:cNvSpPr>
              <a:spLocks noChangeShapeType="1"/>
            </p:cNvSpPr>
            <p:nvPr/>
          </p:nvSpPr>
          <p:spPr bwMode="auto">
            <a:xfrm>
              <a:off x="1576" y="2924"/>
              <a:ext cx="0" cy="935"/>
            </a:xfrm>
            <a:prstGeom prst="line">
              <a:avLst/>
            </a:prstGeom>
            <a:noFill/>
            <a:ln w="38100">
              <a:solidFill>
                <a:srgbClr val="3333CC"/>
              </a:solidFill>
              <a:round/>
              <a:headEnd/>
              <a:tailEnd/>
            </a:ln>
            <a:effectLst/>
          </p:spPr>
          <p:txBody>
            <a:bodyPr/>
            <a:lstStyle/>
            <a:p>
              <a:endParaRPr lang="zh-CN" altLang="en-US"/>
            </a:p>
          </p:txBody>
        </p:sp>
        <p:sp>
          <p:nvSpPr>
            <p:cNvPr id="784417" name="Line 33"/>
            <p:cNvSpPr>
              <a:spLocks noChangeShapeType="1"/>
            </p:cNvSpPr>
            <p:nvPr/>
          </p:nvSpPr>
          <p:spPr bwMode="auto">
            <a:xfrm>
              <a:off x="1576" y="3861"/>
              <a:ext cx="964" cy="0"/>
            </a:xfrm>
            <a:prstGeom prst="line">
              <a:avLst/>
            </a:prstGeom>
            <a:noFill/>
            <a:ln w="38100">
              <a:solidFill>
                <a:srgbClr val="3333CC"/>
              </a:solidFill>
              <a:round/>
              <a:headEnd/>
              <a:tailEnd type="triangle" w="med" len="med"/>
            </a:ln>
            <a:effectLst/>
          </p:spPr>
          <p:txBody>
            <a:bodyPr/>
            <a:lstStyle/>
            <a:p>
              <a:endParaRPr lang="zh-CN" altLang="en-US"/>
            </a:p>
          </p:txBody>
        </p:sp>
        <p:sp>
          <p:nvSpPr>
            <p:cNvPr id="784418" name="Line 34"/>
            <p:cNvSpPr>
              <a:spLocks noChangeShapeType="1"/>
            </p:cNvSpPr>
            <p:nvPr/>
          </p:nvSpPr>
          <p:spPr bwMode="auto">
            <a:xfrm flipH="1">
              <a:off x="1576" y="2924"/>
              <a:ext cx="171" cy="0"/>
            </a:xfrm>
            <a:prstGeom prst="line">
              <a:avLst/>
            </a:prstGeom>
            <a:noFill/>
            <a:ln w="28575">
              <a:solidFill>
                <a:srgbClr val="3333CC"/>
              </a:solidFill>
              <a:round/>
              <a:headEnd/>
              <a:tailEnd/>
            </a:ln>
            <a:effectLst/>
          </p:spPr>
          <p:txBody>
            <a:bodyPr/>
            <a:lstStyle/>
            <a:p>
              <a:endParaRPr lang="zh-CN" altLang="en-US"/>
            </a:p>
          </p:txBody>
        </p:sp>
      </p:grpSp>
      <p:grpSp>
        <p:nvGrpSpPr>
          <p:cNvPr id="784419" name="Group 35"/>
          <p:cNvGrpSpPr>
            <a:grpSpLocks/>
          </p:cNvGrpSpPr>
          <p:nvPr/>
        </p:nvGrpSpPr>
        <p:grpSpPr bwMode="auto">
          <a:xfrm>
            <a:off x="3357563" y="5543550"/>
            <a:ext cx="493712" cy="719138"/>
            <a:chOff x="2115" y="3405"/>
            <a:chExt cx="311" cy="453"/>
          </a:xfrm>
        </p:grpSpPr>
        <p:sp>
          <p:nvSpPr>
            <p:cNvPr id="784420" name="Line 36"/>
            <p:cNvSpPr>
              <a:spLocks noChangeShapeType="1"/>
            </p:cNvSpPr>
            <p:nvPr/>
          </p:nvSpPr>
          <p:spPr bwMode="auto">
            <a:xfrm flipV="1">
              <a:off x="2115" y="3405"/>
              <a:ext cx="0" cy="453"/>
            </a:xfrm>
            <a:prstGeom prst="line">
              <a:avLst/>
            </a:prstGeom>
            <a:noFill/>
            <a:ln w="38100">
              <a:solidFill>
                <a:srgbClr val="3333CC"/>
              </a:solidFill>
              <a:round/>
              <a:headEnd/>
              <a:tailEnd/>
            </a:ln>
            <a:effectLst/>
          </p:spPr>
          <p:txBody>
            <a:bodyPr/>
            <a:lstStyle/>
            <a:p>
              <a:endParaRPr lang="zh-CN" altLang="en-US"/>
            </a:p>
          </p:txBody>
        </p:sp>
        <p:sp>
          <p:nvSpPr>
            <p:cNvPr id="784421" name="Line 37"/>
            <p:cNvSpPr>
              <a:spLocks noChangeShapeType="1"/>
            </p:cNvSpPr>
            <p:nvPr/>
          </p:nvSpPr>
          <p:spPr bwMode="auto">
            <a:xfrm>
              <a:off x="2115" y="3407"/>
              <a:ext cx="311" cy="0"/>
            </a:xfrm>
            <a:prstGeom prst="line">
              <a:avLst/>
            </a:prstGeom>
            <a:noFill/>
            <a:ln w="38100">
              <a:solidFill>
                <a:srgbClr val="3333CC"/>
              </a:solidFill>
              <a:round/>
              <a:headEnd/>
              <a:tailEnd type="triangle" w="med" len="med"/>
            </a:ln>
            <a:effectLst/>
          </p:spPr>
          <p:txBody>
            <a:bodyPr/>
            <a:lstStyle/>
            <a:p>
              <a:endParaRPr lang="zh-CN" altLang="en-US"/>
            </a:p>
          </p:txBody>
        </p:sp>
      </p:grpSp>
      <p:grpSp>
        <p:nvGrpSpPr>
          <p:cNvPr id="784422" name="Group 38"/>
          <p:cNvGrpSpPr>
            <a:grpSpLocks/>
          </p:cNvGrpSpPr>
          <p:nvPr/>
        </p:nvGrpSpPr>
        <p:grpSpPr bwMode="auto">
          <a:xfrm>
            <a:off x="1150938" y="3606800"/>
            <a:ext cx="4725987" cy="2208213"/>
            <a:chOff x="725" y="2158"/>
            <a:chExt cx="2977" cy="1448"/>
          </a:xfrm>
        </p:grpSpPr>
        <p:sp>
          <p:nvSpPr>
            <p:cNvPr id="784423" name="Line 39"/>
            <p:cNvSpPr>
              <a:spLocks noChangeShapeType="1"/>
            </p:cNvSpPr>
            <p:nvPr/>
          </p:nvSpPr>
          <p:spPr bwMode="auto">
            <a:xfrm flipV="1">
              <a:off x="725" y="3606"/>
              <a:ext cx="2977" cy="0"/>
            </a:xfrm>
            <a:prstGeom prst="line">
              <a:avLst/>
            </a:prstGeom>
            <a:noFill/>
            <a:ln w="38100">
              <a:solidFill>
                <a:srgbClr val="FF3300"/>
              </a:solidFill>
              <a:prstDash val="dash"/>
              <a:round/>
              <a:headEnd/>
              <a:tailEnd/>
            </a:ln>
            <a:effectLst/>
          </p:spPr>
          <p:txBody>
            <a:bodyPr/>
            <a:lstStyle/>
            <a:p>
              <a:endParaRPr lang="zh-CN" altLang="en-US"/>
            </a:p>
          </p:txBody>
        </p:sp>
        <p:sp>
          <p:nvSpPr>
            <p:cNvPr id="784424" name="Line 40"/>
            <p:cNvSpPr>
              <a:spLocks noChangeShapeType="1"/>
            </p:cNvSpPr>
            <p:nvPr/>
          </p:nvSpPr>
          <p:spPr bwMode="auto">
            <a:xfrm>
              <a:off x="754" y="2158"/>
              <a:ext cx="0" cy="1389"/>
            </a:xfrm>
            <a:prstGeom prst="line">
              <a:avLst/>
            </a:prstGeom>
            <a:noFill/>
            <a:ln w="38100">
              <a:solidFill>
                <a:srgbClr val="FF3300"/>
              </a:solidFill>
              <a:prstDash val="dash"/>
              <a:round/>
              <a:headEnd/>
              <a:tailEnd/>
            </a:ln>
            <a:effectLst/>
          </p:spPr>
          <p:txBody>
            <a:bodyPr/>
            <a:lstStyle/>
            <a:p>
              <a:endParaRPr lang="zh-CN" altLang="en-US"/>
            </a:p>
          </p:txBody>
        </p:sp>
        <p:sp>
          <p:nvSpPr>
            <p:cNvPr id="784425" name="Line 41"/>
            <p:cNvSpPr>
              <a:spLocks noChangeShapeType="1"/>
            </p:cNvSpPr>
            <p:nvPr/>
          </p:nvSpPr>
          <p:spPr bwMode="auto">
            <a:xfrm flipV="1">
              <a:off x="1916" y="3209"/>
              <a:ext cx="0" cy="369"/>
            </a:xfrm>
            <a:prstGeom prst="line">
              <a:avLst/>
            </a:prstGeom>
            <a:noFill/>
            <a:ln w="38100">
              <a:solidFill>
                <a:srgbClr val="FF3300"/>
              </a:solidFill>
              <a:prstDash val="dash"/>
              <a:round/>
              <a:headEnd/>
              <a:tailEnd type="triangle" w="med" len="med"/>
            </a:ln>
            <a:effectLst/>
          </p:spPr>
          <p:txBody>
            <a:bodyPr/>
            <a:lstStyle/>
            <a:p>
              <a:endParaRPr lang="zh-CN" altLang="en-US"/>
            </a:p>
          </p:txBody>
        </p:sp>
      </p:grpSp>
      <p:sp>
        <p:nvSpPr>
          <p:cNvPr id="784426" name="Text Box 42"/>
          <p:cNvSpPr txBox="1">
            <a:spLocks noChangeArrowheads="1"/>
          </p:cNvSpPr>
          <p:nvPr/>
        </p:nvSpPr>
        <p:spPr bwMode="auto">
          <a:xfrm>
            <a:off x="476250" y="6219825"/>
            <a:ext cx="1216025" cy="376238"/>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spcBef>
                <a:spcPct val="50000"/>
              </a:spcBef>
            </a:pPr>
            <a:r>
              <a:rPr lang="en-US" altLang="zh-CN">
                <a:solidFill>
                  <a:srgbClr val="FF3300"/>
                </a:solidFill>
              </a:rPr>
              <a:t>    </a:t>
            </a:r>
            <a:endParaRPr lang="en-US" altLang="zh-CN">
              <a:solidFill>
                <a:schemeClr val="hlink"/>
              </a:solidFill>
            </a:endParaRPr>
          </a:p>
        </p:txBody>
      </p:sp>
      <p:sp>
        <p:nvSpPr>
          <p:cNvPr id="784427" name="Line 43"/>
          <p:cNvSpPr>
            <a:spLocks noChangeShapeType="1"/>
          </p:cNvSpPr>
          <p:nvPr/>
        </p:nvSpPr>
        <p:spPr bwMode="auto">
          <a:xfrm flipH="1">
            <a:off x="1692275" y="6443663"/>
            <a:ext cx="2341563" cy="0"/>
          </a:xfrm>
          <a:prstGeom prst="line">
            <a:avLst/>
          </a:prstGeom>
          <a:noFill/>
          <a:ln w="38100">
            <a:solidFill>
              <a:schemeClr val="hlink"/>
            </a:solidFill>
            <a:round/>
            <a:headEnd/>
            <a:tailEnd type="triangle" w="med" len="med"/>
          </a:ln>
          <a:effectLst/>
        </p:spPr>
        <p:txBody>
          <a:bodyPr/>
          <a:lstStyle/>
          <a:p>
            <a:endParaRPr lang="zh-CN" altLang="en-US"/>
          </a:p>
        </p:txBody>
      </p:sp>
      <p:sp>
        <p:nvSpPr>
          <p:cNvPr id="784428" name="Line 44"/>
          <p:cNvSpPr>
            <a:spLocks noChangeShapeType="1"/>
          </p:cNvSpPr>
          <p:nvPr/>
        </p:nvSpPr>
        <p:spPr bwMode="auto">
          <a:xfrm flipV="1">
            <a:off x="836613" y="3519488"/>
            <a:ext cx="0" cy="2700337"/>
          </a:xfrm>
          <a:prstGeom prst="line">
            <a:avLst/>
          </a:prstGeom>
          <a:noFill/>
          <a:ln w="38100">
            <a:solidFill>
              <a:schemeClr val="hlink"/>
            </a:solidFill>
            <a:round/>
            <a:headEnd/>
            <a:tailEnd type="triangle" w="med" len="med"/>
          </a:ln>
          <a:effectLst/>
        </p:spPr>
        <p:txBody>
          <a:bodyPr/>
          <a:lstStyle/>
          <a:p>
            <a:endParaRPr lang="zh-CN" altLang="en-US"/>
          </a:p>
        </p:txBody>
      </p:sp>
      <p:sp>
        <p:nvSpPr>
          <p:cNvPr id="784429" name="Text Box 45"/>
          <p:cNvSpPr txBox="1">
            <a:spLocks noChangeArrowheads="1"/>
          </p:cNvSpPr>
          <p:nvPr/>
        </p:nvSpPr>
        <p:spPr bwMode="auto">
          <a:xfrm>
            <a:off x="5472113" y="3384550"/>
            <a:ext cx="855662"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008000"/>
                </a:solidFill>
              </a:rPr>
              <a:t>地址</a:t>
            </a:r>
          </a:p>
        </p:txBody>
      </p:sp>
      <p:sp>
        <p:nvSpPr>
          <p:cNvPr id="784430" name="AutoShape 46"/>
          <p:cNvSpPr>
            <a:spLocks noChangeArrowheads="1"/>
          </p:cNvSpPr>
          <p:nvPr/>
        </p:nvSpPr>
        <p:spPr bwMode="auto">
          <a:xfrm>
            <a:off x="5338763" y="4419600"/>
            <a:ext cx="1214437" cy="450850"/>
          </a:xfrm>
          <a:prstGeom prst="leftRightArrow">
            <a:avLst>
              <a:gd name="adj1" fmla="val 50000"/>
              <a:gd name="adj2" fmla="val 53873"/>
            </a:avLst>
          </a:prstGeom>
          <a:solidFill>
            <a:schemeClr val="bg1"/>
          </a:solidFill>
          <a:ln w="28575" algn="ctr">
            <a:solidFill>
              <a:srgbClr val="FF3300"/>
            </a:solidFill>
            <a:miter lim="800000"/>
            <a:headEnd/>
            <a:tailEnd/>
          </a:ln>
          <a:effectLst/>
        </p:spPr>
        <p:txBody>
          <a:bodyPr wrap="none" anchor="ctr"/>
          <a:lstStyle/>
          <a:p>
            <a:endParaRPr lang="zh-CN" altLang="en-US"/>
          </a:p>
        </p:txBody>
      </p:sp>
      <p:sp>
        <p:nvSpPr>
          <p:cNvPr id="784431" name="Text Box 47"/>
          <p:cNvSpPr txBox="1">
            <a:spLocks noChangeArrowheads="1"/>
          </p:cNvSpPr>
          <p:nvPr/>
        </p:nvSpPr>
        <p:spPr bwMode="auto">
          <a:xfrm>
            <a:off x="5608638" y="5813425"/>
            <a:ext cx="765175"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3333CC"/>
                </a:solidFill>
              </a:rPr>
              <a:t>数据</a:t>
            </a:r>
          </a:p>
        </p:txBody>
      </p:sp>
      <p:sp>
        <p:nvSpPr>
          <p:cNvPr id="784432" name="AutoShape 48"/>
          <p:cNvSpPr>
            <a:spLocks noChangeArrowheads="1"/>
          </p:cNvSpPr>
          <p:nvPr/>
        </p:nvSpPr>
        <p:spPr bwMode="auto">
          <a:xfrm>
            <a:off x="5294313" y="6083300"/>
            <a:ext cx="1260475" cy="450850"/>
          </a:xfrm>
          <a:prstGeom prst="leftRightArrow">
            <a:avLst>
              <a:gd name="adj1" fmla="val 50000"/>
              <a:gd name="adj2" fmla="val 55915"/>
            </a:avLst>
          </a:prstGeom>
          <a:solidFill>
            <a:schemeClr val="bg1"/>
          </a:solidFill>
          <a:ln w="28575" algn="ctr">
            <a:solidFill>
              <a:srgbClr val="3333CC"/>
            </a:solidFill>
            <a:miter lim="800000"/>
            <a:headEnd/>
            <a:tailEnd/>
          </a:ln>
          <a:effectLst/>
        </p:spPr>
        <p:txBody>
          <a:bodyPr wrap="none" anchor="ctr"/>
          <a:lstStyle/>
          <a:p>
            <a:endParaRPr lang="zh-CN" altLang="en-US"/>
          </a:p>
        </p:txBody>
      </p:sp>
      <p:sp>
        <p:nvSpPr>
          <p:cNvPr id="784433" name="Text Box 49"/>
          <p:cNvSpPr txBox="1">
            <a:spLocks noChangeArrowheads="1"/>
          </p:cNvSpPr>
          <p:nvPr/>
        </p:nvSpPr>
        <p:spPr bwMode="auto">
          <a:xfrm>
            <a:off x="5564188" y="4111625"/>
            <a:ext cx="855662"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FF3300"/>
                </a:solidFill>
              </a:rPr>
              <a:t>控制</a:t>
            </a:r>
          </a:p>
        </p:txBody>
      </p:sp>
      <p:sp>
        <p:nvSpPr>
          <p:cNvPr id="784434" name="AutoShape 50"/>
          <p:cNvSpPr>
            <a:spLocks noChangeArrowheads="1"/>
          </p:cNvSpPr>
          <p:nvPr/>
        </p:nvSpPr>
        <p:spPr bwMode="auto">
          <a:xfrm>
            <a:off x="5292725" y="2970213"/>
            <a:ext cx="1260475" cy="541337"/>
          </a:xfrm>
          <a:prstGeom prst="rightArrow">
            <a:avLst>
              <a:gd name="adj1" fmla="val 50000"/>
              <a:gd name="adj2" fmla="val 58211"/>
            </a:avLst>
          </a:prstGeom>
          <a:solidFill>
            <a:schemeClr val="bg1"/>
          </a:solidFill>
          <a:ln w="28575" algn="ctr">
            <a:solidFill>
              <a:srgbClr val="008000"/>
            </a:solidFill>
            <a:miter lim="800000"/>
            <a:headEnd/>
            <a:tailEnd/>
          </a:ln>
          <a:effectLst/>
        </p:spPr>
        <p:txBody>
          <a:bodyPr wrap="none" anchor="ctr"/>
          <a:lstStyle/>
          <a:p>
            <a:endParaRPr lang="zh-CN" altLang="en-US"/>
          </a:p>
        </p:txBody>
      </p:sp>
      <p:sp>
        <p:nvSpPr>
          <p:cNvPr id="784435" name="Line 51"/>
          <p:cNvSpPr>
            <a:spLocks noChangeShapeType="1"/>
          </p:cNvSpPr>
          <p:nvPr/>
        </p:nvSpPr>
        <p:spPr bwMode="auto">
          <a:xfrm flipV="1">
            <a:off x="5924550" y="4778375"/>
            <a:ext cx="0" cy="990600"/>
          </a:xfrm>
          <a:prstGeom prst="line">
            <a:avLst/>
          </a:prstGeom>
          <a:noFill/>
          <a:ln w="38100">
            <a:solidFill>
              <a:srgbClr val="FF3300"/>
            </a:solidFill>
            <a:prstDash val="dash"/>
            <a:round/>
            <a:headEnd/>
            <a:tailEnd type="triangle" w="med" len="med"/>
          </a:ln>
          <a:effectLst/>
        </p:spPr>
        <p:txBody>
          <a:bodyPr/>
          <a:lstStyle/>
          <a:p>
            <a:endParaRPr lang="zh-CN" altLang="en-US"/>
          </a:p>
        </p:txBody>
      </p:sp>
      <p:sp>
        <p:nvSpPr>
          <p:cNvPr id="784437" name="Text Box 53"/>
          <p:cNvSpPr txBox="1">
            <a:spLocks noChangeArrowheads="1"/>
          </p:cNvSpPr>
          <p:nvPr/>
        </p:nvSpPr>
        <p:spPr bwMode="auto">
          <a:xfrm>
            <a:off x="3492500" y="3608388"/>
            <a:ext cx="1169988" cy="457200"/>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400">
                <a:solidFill>
                  <a:schemeClr val="accent2"/>
                </a:solidFill>
              </a:rPr>
              <a:t>GPRs</a:t>
            </a:r>
          </a:p>
        </p:txBody>
      </p:sp>
      <p:sp>
        <p:nvSpPr>
          <p:cNvPr id="784440" name="Rectangle 56"/>
          <p:cNvSpPr>
            <a:spLocks noChangeArrowheads="1"/>
          </p:cNvSpPr>
          <p:nvPr/>
        </p:nvSpPr>
        <p:spPr bwMode="auto">
          <a:xfrm>
            <a:off x="3897313" y="4103688"/>
            <a:ext cx="1035050" cy="1574800"/>
          </a:xfrm>
          <a:prstGeom prst="rect">
            <a:avLst/>
          </a:prstGeom>
          <a:solidFill>
            <a:schemeClr val="bg1"/>
          </a:solidFill>
          <a:ln w="28575" algn="ctr">
            <a:solidFill>
              <a:schemeClr val="tx1"/>
            </a:solidFill>
            <a:miter lim="800000"/>
            <a:headEnd/>
            <a:tailEnd/>
          </a:ln>
          <a:effectLst/>
        </p:spPr>
        <p:txBody>
          <a:bodyPr wrap="none" anchor="ctr"/>
          <a:lstStyle/>
          <a:p>
            <a:endParaRPr lang="zh-CN" altLang="en-US"/>
          </a:p>
        </p:txBody>
      </p:sp>
      <p:sp>
        <p:nvSpPr>
          <p:cNvPr id="784441" name="Line 57"/>
          <p:cNvSpPr>
            <a:spLocks noChangeShapeType="1"/>
          </p:cNvSpPr>
          <p:nvPr/>
        </p:nvSpPr>
        <p:spPr bwMode="auto">
          <a:xfrm>
            <a:off x="3897313" y="4419600"/>
            <a:ext cx="1033462" cy="0"/>
          </a:xfrm>
          <a:prstGeom prst="line">
            <a:avLst/>
          </a:prstGeom>
          <a:noFill/>
          <a:ln w="9525">
            <a:solidFill>
              <a:schemeClr val="tx1"/>
            </a:solidFill>
            <a:round/>
            <a:headEnd/>
            <a:tailEnd/>
          </a:ln>
          <a:effectLst/>
        </p:spPr>
        <p:txBody>
          <a:bodyPr/>
          <a:lstStyle/>
          <a:p>
            <a:endParaRPr lang="zh-CN" altLang="en-US"/>
          </a:p>
        </p:txBody>
      </p:sp>
      <p:sp>
        <p:nvSpPr>
          <p:cNvPr id="784442" name="Line 58"/>
          <p:cNvSpPr>
            <a:spLocks noChangeShapeType="1"/>
          </p:cNvSpPr>
          <p:nvPr/>
        </p:nvSpPr>
        <p:spPr bwMode="auto">
          <a:xfrm>
            <a:off x="3897313" y="5049838"/>
            <a:ext cx="1033462" cy="0"/>
          </a:xfrm>
          <a:prstGeom prst="line">
            <a:avLst/>
          </a:prstGeom>
          <a:noFill/>
          <a:ln w="9525">
            <a:solidFill>
              <a:schemeClr val="tx1"/>
            </a:solidFill>
            <a:round/>
            <a:headEnd/>
            <a:tailEnd/>
          </a:ln>
          <a:effectLst/>
        </p:spPr>
        <p:txBody>
          <a:bodyPr/>
          <a:lstStyle/>
          <a:p>
            <a:endParaRPr lang="zh-CN" altLang="en-US"/>
          </a:p>
        </p:txBody>
      </p:sp>
      <p:sp>
        <p:nvSpPr>
          <p:cNvPr id="784443" name="Line 59"/>
          <p:cNvSpPr>
            <a:spLocks noChangeShapeType="1"/>
          </p:cNvSpPr>
          <p:nvPr/>
        </p:nvSpPr>
        <p:spPr bwMode="auto">
          <a:xfrm>
            <a:off x="3897313" y="5408613"/>
            <a:ext cx="1033462" cy="0"/>
          </a:xfrm>
          <a:prstGeom prst="line">
            <a:avLst/>
          </a:prstGeom>
          <a:noFill/>
          <a:ln w="9525">
            <a:solidFill>
              <a:schemeClr val="tx1"/>
            </a:solidFill>
            <a:round/>
            <a:headEnd/>
            <a:tailEnd/>
          </a:ln>
          <a:effectLst/>
        </p:spPr>
        <p:txBody>
          <a:bodyPr/>
          <a:lstStyle/>
          <a:p>
            <a:endParaRPr lang="zh-CN" altLang="en-US"/>
          </a:p>
        </p:txBody>
      </p:sp>
      <p:sp>
        <p:nvSpPr>
          <p:cNvPr id="784444" name="Text Box 60"/>
          <p:cNvSpPr txBox="1">
            <a:spLocks noChangeArrowheads="1"/>
          </p:cNvSpPr>
          <p:nvPr/>
        </p:nvSpPr>
        <p:spPr bwMode="auto">
          <a:xfrm>
            <a:off x="4930775" y="4059238"/>
            <a:ext cx="315913"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t>0</a:t>
            </a:r>
          </a:p>
        </p:txBody>
      </p:sp>
      <p:sp>
        <p:nvSpPr>
          <p:cNvPr id="784445" name="Text Box 61"/>
          <p:cNvSpPr txBox="1">
            <a:spLocks noChangeArrowheads="1"/>
          </p:cNvSpPr>
          <p:nvPr/>
        </p:nvSpPr>
        <p:spPr bwMode="auto">
          <a:xfrm>
            <a:off x="4932363" y="4373563"/>
            <a:ext cx="315912"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t>1</a:t>
            </a:r>
          </a:p>
        </p:txBody>
      </p:sp>
      <p:sp>
        <p:nvSpPr>
          <p:cNvPr id="784446" name="Text Box 62"/>
          <p:cNvSpPr txBox="1">
            <a:spLocks noChangeArrowheads="1"/>
          </p:cNvSpPr>
          <p:nvPr/>
        </p:nvSpPr>
        <p:spPr bwMode="auto">
          <a:xfrm>
            <a:off x="4932363" y="4919663"/>
            <a:ext cx="315912" cy="366712"/>
          </a:xfrm>
          <a:prstGeom prst="rect">
            <a:avLst/>
          </a:prstGeom>
          <a:noFill/>
          <a:ln w="9525" algn="ctr">
            <a:noFill/>
            <a:miter lim="800000"/>
            <a:headEnd/>
            <a:tailEnd/>
          </a:ln>
          <a:effectLst/>
        </p:spPr>
        <p:txBody>
          <a:bodyPr>
            <a:spAutoFit/>
          </a:bodyPr>
          <a:lstStyle/>
          <a:p>
            <a:pPr marL="342900" indent="-342900">
              <a:spcBef>
                <a:spcPct val="50000"/>
              </a:spcBef>
            </a:pPr>
            <a:endParaRPr lang="en-US" altLang="zh-CN"/>
          </a:p>
        </p:txBody>
      </p:sp>
      <p:sp>
        <p:nvSpPr>
          <p:cNvPr id="784447" name="Text Box 63"/>
          <p:cNvSpPr txBox="1">
            <a:spLocks noChangeArrowheads="1"/>
          </p:cNvSpPr>
          <p:nvPr/>
        </p:nvSpPr>
        <p:spPr bwMode="auto">
          <a:xfrm>
            <a:off x="4930775" y="5368925"/>
            <a:ext cx="315913"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t>7</a:t>
            </a:r>
          </a:p>
        </p:txBody>
      </p:sp>
      <p:sp>
        <p:nvSpPr>
          <p:cNvPr id="784449" name="Rectangle 65"/>
          <p:cNvSpPr>
            <a:spLocks noChangeArrowheads="1"/>
          </p:cNvSpPr>
          <p:nvPr/>
        </p:nvSpPr>
        <p:spPr bwMode="auto">
          <a:xfrm>
            <a:off x="6551613" y="819150"/>
            <a:ext cx="1133475" cy="5715000"/>
          </a:xfrm>
          <a:prstGeom prst="rect">
            <a:avLst/>
          </a:prstGeom>
          <a:solidFill>
            <a:schemeClr val="bg1"/>
          </a:solidFill>
          <a:ln w="28575" algn="ctr">
            <a:solidFill>
              <a:schemeClr val="tx1"/>
            </a:solidFill>
            <a:miter lim="800000"/>
            <a:headEnd/>
            <a:tailEnd/>
          </a:ln>
          <a:effectLst/>
        </p:spPr>
        <p:txBody>
          <a:bodyPr wrap="none" anchor="ctr"/>
          <a:lstStyle/>
          <a:p>
            <a:endParaRPr lang="zh-CN" altLang="en-US"/>
          </a:p>
        </p:txBody>
      </p:sp>
      <p:sp>
        <p:nvSpPr>
          <p:cNvPr id="784450" name="Line 66"/>
          <p:cNvSpPr>
            <a:spLocks noChangeShapeType="1"/>
          </p:cNvSpPr>
          <p:nvPr/>
        </p:nvSpPr>
        <p:spPr bwMode="auto">
          <a:xfrm>
            <a:off x="6551613" y="2528888"/>
            <a:ext cx="1131887" cy="0"/>
          </a:xfrm>
          <a:prstGeom prst="line">
            <a:avLst/>
          </a:prstGeom>
          <a:noFill/>
          <a:ln w="9525">
            <a:solidFill>
              <a:schemeClr val="tx1"/>
            </a:solidFill>
            <a:round/>
            <a:headEnd/>
            <a:tailEnd/>
          </a:ln>
          <a:effectLst/>
        </p:spPr>
        <p:txBody>
          <a:bodyPr/>
          <a:lstStyle/>
          <a:p>
            <a:endParaRPr lang="zh-CN" altLang="en-US"/>
          </a:p>
        </p:txBody>
      </p:sp>
      <p:sp>
        <p:nvSpPr>
          <p:cNvPr id="784451" name="Line 67"/>
          <p:cNvSpPr>
            <a:spLocks noChangeShapeType="1"/>
          </p:cNvSpPr>
          <p:nvPr/>
        </p:nvSpPr>
        <p:spPr bwMode="auto">
          <a:xfrm>
            <a:off x="6551613" y="2843213"/>
            <a:ext cx="1131887" cy="0"/>
          </a:xfrm>
          <a:prstGeom prst="line">
            <a:avLst/>
          </a:prstGeom>
          <a:noFill/>
          <a:ln w="9525">
            <a:solidFill>
              <a:schemeClr val="tx1"/>
            </a:solidFill>
            <a:round/>
            <a:headEnd/>
            <a:tailEnd/>
          </a:ln>
          <a:effectLst/>
        </p:spPr>
        <p:txBody>
          <a:bodyPr/>
          <a:lstStyle/>
          <a:p>
            <a:endParaRPr lang="zh-CN" altLang="en-US"/>
          </a:p>
        </p:txBody>
      </p:sp>
      <p:sp>
        <p:nvSpPr>
          <p:cNvPr id="784452" name="Line 68"/>
          <p:cNvSpPr>
            <a:spLocks noChangeShapeType="1"/>
          </p:cNvSpPr>
          <p:nvPr/>
        </p:nvSpPr>
        <p:spPr bwMode="auto">
          <a:xfrm>
            <a:off x="6551613" y="4733925"/>
            <a:ext cx="1131887" cy="0"/>
          </a:xfrm>
          <a:prstGeom prst="line">
            <a:avLst/>
          </a:prstGeom>
          <a:noFill/>
          <a:ln w="9525">
            <a:solidFill>
              <a:schemeClr val="tx1"/>
            </a:solidFill>
            <a:round/>
            <a:headEnd/>
            <a:tailEnd/>
          </a:ln>
          <a:effectLst/>
        </p:spPr>
        <p:txBody>
          <a:bodyPr/>
          <a:lstStyle/>
          <a:p>
            <a:endParaRPr lang="zh-CN" altLang="en-US"/>
          </a:p>
        </p:txBody>
      </p:sp>
      <p:sp>
        <p:nvSpPr>
          <p:cNvPr id="784453" name="Line 69"/>
          <p:cNvSpPr>
            <a:spLocks noChangeShapeType="1"/>
          </p:cNvSpPr>
          <p:nvPr/>
        </p:nvSpPr>
        <p:spPr bwMode="auto">
          <a:xfrm>
            <a:off x="6551613" y="5094288"/>
            <a:ext cx="1131887" cy="0"/>
          </a:xfrm>
          <a:prstGeom prst="line">
            <a:avLst/>
          </a:prstGeom>
          <a:noFill/>
          <a:ln w="9525">
            <a:solidFill>
              <a:schemeClr val="tx1"/>
            </a:solidFill>
            <a:round/>
            <a:headEnd/>
            <a:tailEnd/>
          </a:ln>
          <a:effectLst/>
        </p:spPr>
        <p:txBody>
          <a:bodyPr/>
          <a:lstStyle/>
          <a:p>
            <a:endParaRPr lang="zh-CN" altLang="en-US"/>
          </a:p>
        </p:txBody>
      </p:sp>
      <p:sp>
        <p:nvSpPr>
          <p:cNvPr id="784454" name="Line 70"/>
          <p:cNvSpPr>
            <a:spLocks noChangeShapeType="1"/>
          </p:cNvSpPr>
          <p:nvPr/>
        </p:nvSpPr>
        <p:spPr bwMode="auto">
          <a:xfrm>
            <a:off x="6551613" y="5454650"/>
            <a:ext cx="1131887" cy="0"/>
          </a:xfrm>
          <a:prstGeom prst="line">
            <a:avLst/>
          </a:prstGeom>
          <a:noFill/>
          <a:ln w="9525">
            <a:solidFill>
              <a:schemeClr val="tx1"/>
            </a:solidFill>
            <a:round/>
            <a:headEnd/>
            <a:tailEnd/>
          </a:ln>
          <a:effectLst/>
        </p:spPr>
        <p:txBody>
          <a:bodyPr/>
          <a:lstStyle/>
          <a:p>
            <a:endParaRPr lang="zh-CN" altLang="en-US"/>
          </a:p>
        </p:txBody>
      </p:sp>
      <p:sp>
        <p:nvSpPr>
          <p:cNvPr id="784455" name="Line 71"/>
          <p:cNvSpPr>
            <a:spLocks noChangeShapeType="1"/>
          </p:cNvSpPr>
          <p:nvPr/>
        </p:nvSpPr>
        <p:spPr bwMode="auto">
          <a:xfrm>
            <a:off x="6551613" y="5762625"/>
            <a:ext cx="1131887" cy="0"/>
          </a:xfrm>
          <a:prstGeom prst="line">
            <a:avLst/>
          </a:prstGeom>
          <a:noFill/>
          <a:ln w="9525">
            <a:solidFill>
              <a:schemeClr val="tx1"/>
            </a:solidFill>
            <a:round/>
            <a:headEnd/>
            <a:tailEnd/>
          </a:ln>
          <a:effectLst/>
        </p:spPr>
        <p:txBody>
          <a:bodyPr/>
          <a:lstStyle/>
          <a:p>
            <a:endParaRPr lang="zh-CN" altLang="en-US"/>
          </a:p>
        </p:txBody>
      </p:sp>
      <p:sp>
        <p:nvSpPr>
          <p:cNvPr id="784456" name="Line 72"/>
          <p:cNvSpPr>
            <a:spLocks noChangeShapeType="1"/>
          </p:cNvSpPr>
          <p:nvPr/>
        </p:nvSpPr>
        <p:spPr bwMode="auto">
          <a:xfrm>
            <a:off x="6551613" y="6219825"/>
            <a:ext cx="1131887" cy="0"/>
          </a:xfrm>
          <a:prstGeom prst="line">
            <a:avLst/>
          </a:prstGeom>
          <a:noFill/>
          <a:ln w="9525">
            <a:solidFill>
              <a:schemeClr val="tx1"/>
            </a:solidFill>
            <a:round/>
            <a:headEnd/>
            <a:tailEnd/>
          </a:ln>
          <a:effectLst/>
        </p:spPr>
        <p:txBody>
          <a:bodyPr/>
          <a:lstStyle/>
          <a:p>
            <a:endParaRPr lang="zh-CN" altLang="en-US"/>
          </a:p>
        </p:txBody>
      </p:sp>
      <p:sp>
        <p:nvSpPr>
          <p:cNvPr id="784457" name="Text Box 73"/>
          <p:cNvSpPr txBox="1">
            <a:spLocks noChangeArrowheads="1"/>
          </p:cNvSpPr>
          <p:nvPr/>
        </p:nvSpPr>
        <p:spPr bwMode="auto">
          <a:xfrm>
            <a:off x="7677150" y="1179513"/>
            <a:ext cx="1216025"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bfff0020</a:t>
            </a:r>
          </a:p>
        </p:txBody>
      </p:sp>
      <p:sp>
        <p:nvSpPr>
          <p:cNvPr id="784458" name="Text Box 74"/>
          <p:cNvSpPr txBox="1">
            <a:spLocks noChangeArrowheads="1"/>
          </p:cNvSpPr>
          <p:nvPr/>
        </p:nvSpPr>
        <p:spPr bwMode="auto">
          <a:xfrm>
            <a:off x="7640638" y="4727575"/>
            <a:ext cx="1252537"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80483d6</a:t>
            </a:r>
          </a:p>
        </p:txBody>
      </p:sp>
      <p:sp>
        <p:nvSpPr>
          <p:cNvPr id="784459" name="Text Box 75"/>
          <p:cNvSpPr txBox="1">
            <a:spLocks noChangeArrowheads="1"/>
          </p:cNvSpPr>
          <p:nvPr/>
        </p:nvSpPr>
        <p:spPr bwMode="auto">
          <a:xfrm>
            <a:off x="7632700" y="5087938"/>
            <a:ext cx="1260475"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80483d5</a:t>
            </a:r>
          </a:p>
        </p:txBody>
      </p:sp>
      <p:sp>
        <p:nvSpPr>
          <p:cNvPr id="784460" name="Text Box 76"/>
          <p:cNvSpPr txBox="1">
            <a:spLocks noChangeArrowheads="1"/>
          </p:cNvSpPr>
          <p:nvPr/>
        </p:nvSpPr>
        <p:spPr bwMode="auto">
          <a:xfrm>
            <a:off x="7642225" y="5448300"/>
            <a:ext cx="1295400"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80483d4</a:t>
            </a:r>
          </a:p>
        </p:txBody>
      </p:sp>
      <p:sp>
        <p:nvSpPr>
          <p:cNvPr id="784461" name="Text Box 77"/>
          <p:cNvSpPr txBox="1">
            <a:spLocks noChangeArrowheads="1"/>
          </p:cNvSpPr>
          <p:nvPr/>
        </p:nvSpPr>
        <p:spPr bwMode="auto">
          <a:xfrm>
            <a:off x="7640638" y="6211888"/>
            <a:ext cx="396875"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0</a:t>
            </a:r>
          </a:p>
        </p:txBody>
      </p:sp>
      <p:sp>
        <p:nvSpPr>
          <p:cNvPr id="784462" name="Text Box 78"/>
          <p:cNvSpPr txBox="1">
            <a:spLocks noChangeArrowheads="1"/>
          </p:cNvSpPr>
          <p:nvPr/>
        </p:nvSpPr>
        <p:spPr bwMode="auto">
          <a:xfrm>
            <a:off x="0" y="773113"/>
            <a:ext cx="8893175" cy="396875"/>
          </a:xfrm>
          <a:prstGeom prst="rect">
            <a:avLst/>
          </a:prstGeom>
          <a:noFill/>
          <a:ln w="9525" algn="ctr">
            <a:noFill/>
            <a:miter lim="800000"/>
            <a:headEnd/>
            <a:tailEnd/>
          </a:ln>
          <a:effectLst/>
        </p:spPr>
        <p:txBody>
          <a:bodyPr>
            <a:spAutoFit/>
          </a:bodyPr>
          <a:lstStyle/>
          <a:p>
            <a:pPr marL="342900" indent="-342900">
              <a:spcBef>
                <a:spcPct val="20000"/>
              </a:spcBef>
            </a:pPr>
            <a:r>
              <a:rPr lang="zh-CN" altLang="en-US" sz="2000">
                <a:solidFill>
                  <a:srgbClr val="3333CC"/>
                </a:solidFill>
              </a:rPr>
              <a:t>     </a:t>
            </a:r>
            <a:endParaRPr lang="zh-CN" altLang="en-US" sz="2000">
              <a:solidFill>
                <a:srgbClr val="3333CC"/>
              </a:solidFill>
              <a:latin typeface="Arial" pitchFamily="34" charset="0"/>
            </a:endParaRPr>
          </a:p>
        </p:txBody>
      </p:sp>
      <p:sp>
        <p:nvSpPr>
          <p:cNvPr id="784463" name="Rectangle 79"/>
          <p:cNvSpPr>
            <a:spLocks noChangeArrowheads="1"/>
          </p:cNvSpPr>
          <p:nvPr/>
        </p:nvSpPr>
        <p:spPr bwMode="auto">
          <a:xfrm>
            <a:off x="134938" y="731838"/>
            <a:ext cx="6416675" cy="958850"/>
          </a:xfrm>
          <a:prstGeom prst="rect">
            <a:avLst/>
          </a:prstGeom>
          <a:noFill/>
          <a:ln w="9525">
            <a:noFill/>
            <a:miter lim="800000"/>
            <a:headEnd/>
            <a:tailEnd/>
          </a:ln>
          <a:effectLst/>
        </p:spPr>
        <p:txBody>
          <a:bodyPr anchor="ctr">
            <a:spAutoFit/>
          </a:bodyPr>
          <a:lstStyle/>
          <a:p>
            <a:pPr indent="288925" eaLnBrk="1" hangingPunct="1">
              <a:lnSpc>
                <a:spcPct val="105000"/>
              </a:lnSpc>
            </a:pPr>
            <a:r>
              <a:rPr lang="en-US" altLang="zh-CN"/>
              <a:t>80483da:    8b 45 0c   mov   0xc(%ebp), %eax      </a:t>
            </a:r>
          </a:p>
          <a:p>
            <a:pPr indent="288925" eaLnBrk="1" hangingPunct="1">
              <a:lnSpc>
                <a:spcPct val="105000"/>
              </a:lnSpc>
            </a:pPr>
            <a:r>
              <a:rPr lang="en-US" altLang="zh-CN"/>
              <a:t>80483dd:    8b 55 08   mov   0x8(%ebp), %edx</a:t>
            </a:r>
            <a:endParaRPr lang="en-US" altLang="zh-CN" sz="2000"/>
          </a:p>
          <a:p>
            <a:pPr indent="288925" eaLnBrk="1" hangingPunct="1">
              <a:lnSpc>
                <a:spcPct val="105000"/>
              </a:lnSpc>
            </a:pPr>
            <a:r>
              <a:rPr lang="en-US" altLang="zh-CN"/>
              <a:t>80483e0:    </a:t>
            </a:r>
            <a:r>
              <a:rPr lang="en-US" altLang="zh-CN">
                <a:solidFill>
                  <a:srgbClr val="FF3300"/>
                </a:solidFill>
              </a:rPr>
              <a:t>8d 04 02</a:t>
            </a:r>
            <a:r>
              <a:rPr lang="en-US" altLang="zh-CN"/>
              <a:t>   lea     (%edx,%eax,1), %eax</a:t>
            </a:r>
          </a:p>
        </p:txBody>
      </p:sp>
      <p:sp>
        <p:nvSpPr>
          <p:cNvPr id="784464" name="Line 80"/>
          <p:cNvSpPr>
            <a:spLocks noChangeShapeType="1"/>
          </p:cNvSpPr>
          <p:nvPr/>
        </p:nvSpPr>
        <p:spPr bwMode="auto">
          <a:xfrm>
            <a:off x="7137400" y="4329113"/>
            <a:ext cx="0" cy="315912"/>
          </a:xfrm>
          <a:prstGeom prst="line">
            <a:avLst/>
          </a:prstGeom>
          <a:noFill/>
          <a:ln w="57150">
            <a:solidFill>
              <a:schemeClr val="tx1"/>
            </a:solidFill>
            <a:prstDash val="sysDot"/>
            <a:round/>
            <a:headEnd/>
            <a:tailEnd/>
          </a:ln>
          <a:effectLst/>
        </p:spPr>
        <p:txBody>
          <a:bodyPr/>
          <a:lstStyle/>
          <a:p>
            <a:endParaRPr lang="zh-CN" altLang="en-US"/>
          </a:p>
        </p:txBody>
      </p:sp>
      <p:sp>
        <p:nvSpPr>
          <p:cNvPr id="784465" name="Line 81"/>
          <p:cNvSpPr>
            <a:spLocks noChangeShapeType="1"/>
          </p:cNvSpPr>
          <p:nvPr/>
        </p:nvSpPr>
        <p:spPr bwMode="auto">
          <a:xfrm>
            <a:off x="7137400" y="5859463"/>
            <a:ext cx="0" cy="315912"/>
          </a:xfrm>
          <a:prstGeom prst="line">
            <a:avLst/>
          </a:prstGeom>
          <a:noFill/>
          <a:ln w="57150">
            <a:solidFill>
              <a:schemeClr val="tx1"/>
            </a:solidFill>
            <a:prstDash val="sysDot"/>
            <a:round/>
            <a:headEnd/>
            <a:tailEnd/>
          </a:ln>
          <a:effectLst/>
        </p:spPr>
        <p:txBody>
          <a:bodyPr/>
          <a:lstStyle/>
          <a:p>
            <a:endParaRPr lang="zh-CN" altLang="en-US"/>
          </a:p>
        </p:txBody>
      </p:sp>
      <p:sp>
        <p:nvSpPr>
          <p:cNvPr id="784466" name="Text Box 82"/>
          <p:cNvSpPr txBox="1">
            <a:spLocks noChangeArrowheads="1"/>
          </p:cNvSpPr>
          <p:nvPr/>
        </p:nvSpPr>
        <p:spPr bwMode="auto">
          <a:xfrm>
            <a:off x="6919913" y="5448300"/>
            <a:ext cx="531812"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chemeClr val="hlink"/>
                </a:solidFill>
              </a:rPr>
              <a:t>55</a:t>
            </a:r>
          </a:p>
        </p:txBody>
      </p:sp>
      <p:sp>
        <p:nvSpPr>
          <p:cNvPr id="784467" name="Text Box 83"/>
          <p:cNvSpPr txBox="1">
            <a:spLocks noChangeArrowheads="1"/>
          </p:cNvSpPr>
          <p:nvPr/>
        </p:nvSpPr>
        <p:spPr bwMode="auto">
          <a:xfrm>
            <a:off x="6911975" y="5087938"/>
            <a:ext cx="531813"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chemeClr val="hlink"/>
                </a:solidFill>
              </a:rPr>
              <a:t>89</a:t>
            </a:r>
          </a:p>
        </p:txBody>
      </p:sp>
      <p:sp>
        <p:nvSpPr>
          <p:cNvPr id="784468" name="Text Box 84"/>
          <p:cNvSpPr txBox="1">
            <a:spLocks noChangeArrowheads="1"/>
          </p:cNvSpPr>
          <p:nvPr/>
        </p:nvSpPr>
        <p:spPr bwMode="auto">
          <a:xfrm>
            <a:off x="6911975" y="4733925"/>
            <a:ext cx="531813"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chemeClr val="hlink"/>
                </a:solidFill>
              </a:rPr>
              <a:t>e5</a:t>
            </a:r>
          </a:p>
        </p:txBody>
      </p:sp>
      <p:sp>
        <p:nvSpPr>
          <p:cNvPr id="784469" name="Line 85"/>
          <p:cNvSpPr>
            <a:spLocks noChangeShapeType="1"/>
          </p:cNvSpPr>
          <p:nvPr/>
        </p:nvSpPr>
        <p:spPr bwMode="auto">
          <a:xfrm>
            <a:off x="4392613" y="5092700"/>
            <a:ext cx="0" cy="315913"/>
          </a:xfrm>
          <a:prstGeom prst="line">
            <a:avLst/>
          </a:prstGeom>
          <a:noFill/>
          <a:ln w="57150">
            <a:solidFill>
              <a:schemeClr val="tx1"/>
            </a:solidFill>
            <a:prstDash val="sysDot"/>
            <a:round/>
            <a:headEnd/>
            <a:tailEnd/>
          </a:ln>
          <a:effectLst/>
        </p:spPr>
        <p:txBody>
          <a:bodyPr/>
          <a:lstStyle/>
          <a:p>
            <a:endParaRPr lang="zh-CN" altLang="en-US"/>
          </a:p>
        </p:txBody>
      </p:sp>
      <p:sp>
        <p:nvSpPr>
          <p:cNvPr id="784470" name="Text Box 86"/>
          <p:cNvSpPr txBox="1">
            <a:spLocks noChangeArrowheads="1"/>
          </p:cNvSpPr>
          <p:nvPr/>
        </p:nvSpPr>
        <p:spPr bwMode="auto">
          <a:xfrm>
            <a:off x="3986213" y="2033588"/>
            <a:ext cx="1125537" cy="387350"/>
          </a:xfrm>
          <a:prstGeom prst="rect">
            <a:avLst/>
          </a:prstGeom>
          <a:solidFill>
            <a:srgbClr val="FF0000">
              <a:alpha val="17999"/>
            </a:srgbClr>
          </a:solidFill>
          <a:ln w="9525" algn="ctr">
            <a:solidFill>
              <a:schemeClr val="tx1"/>
            </a:solidFill>
            <a:miter lim="800000"/>
            <a:headEnd/>
            <a:tailEnd/>
          </a:ln>
          <a:effectLst/>
        </p:spPr>
        <p:txBody>
          <a:bodyPr tIns="36000" bIns="36000">
            <a:spAutoFit/>
          </a:bodyPr>
          <a:lstStyle/>
          <a:p>
            <a:pPr marL="342900" indent="-342900">
              <a:spcBef>
                <a:spcPct val="50000"/>
              </a:spcBef>
            </a:pPr>
            <a:r>
              <a:rPr lang="en-US" altLang="zh-CN" sz="2000">
                <a:solidFill>
                  <a:srgbClr val="008000"/>
                </a:solidFill>
              </a:rPr>
              <a:t>   </a:t>
            </a:r>
          </a:p>
        </p:txBody>
      </p:sp>
      <p:sp>
        <p:nvSpPr>
          <p:cNvPr id="784471" name="Text Box 87"/>
          <p:cNvSpPr txBox="1">
            <a:spLocks noChangeArrowheads="1"/>
          </p:cNvSpPr>
          <p:nvPr/>
        </p:nvSpPr>
        <p:spPr bwMode="auto">
          <a:xfrm>
            <a:off x="3986213" y="2528888"/>
            <a:ext cx="1125537" cy="387350"/>
          </a:xfrm>
          <a:prstGeom prst="rect">
            <a:avLst/>
          </a:prstGeom>
          <a:solidFill>
            <a:srgbClr val="FF0000">
              <a:alpha val="17999"/>
            </a:srgbClr>
          </a:solidFill>
          <a:ln w="9525" algn="ctr">
            <a:solidFill>
              <a:schemeClr val="tx1"/>
            </a:solidFill>
            <a:miter lim="800000"/>
            <a:headEnd/>
            <a:tailEnd/>
          </a:ln>
          <a:effectLst/>
        </p:spPr>
        <p:txBody>
          <a:bodyPr tIns="36000" bIns="36000">
            <a:spAutoFit/>
          </a:bodyPr>
          <a:lstStyle/>
          <a:p>
            <a:pPr marL="342900" indent="-342900">
              <a:spcBef>
                <a:spcPct val="50000"/>
              </a:spcBef>
            </a:pPr>
            <a:endParaRPr lang="en-US" altLang="zh-CN" sz="2000">
              <a:solidFill>
                <a:srgbClr val="008000"/>
              </a:solidFill>
            </a:endParaRPr>
          </a:p>
        </p:txBody>
      </p:sp>
      <p:sp>
        <p:nvSpPr>
          <p:cNvPr id="784472" name="Rectangle 88"/>
          <p:cNvSpPr>
            <a:spLocks noChangeArrowheads="1"/>
          </p:cNvSpPr>
          <p:nvPr/>
        </p:nvSpPr>
        <p:spPr bwMode="auto">
          <a:xfrm>
            <a:off x="3230563" y="2046288"/>
            <a:ext cx="668337" cy="396875"/>
          </a:xfrm>
          <a:prstGeom prst="rect">
            <a:avLst/>
          </a:prstGeom>
          <a:noFill/>
          <a:ln w="9525" algn="ctr">
            <a:noFill/>
            <a:miter lim="800000"/>
            <a:headEnd/>
            <a:tailEnd/>
          </a:ln>
          <a:effectLst/>
        </p:spPr>
        <p:txBody>
          <a:bodyPr wrap="none">
            <a:spAutoFit/>
          </a:bodyPr>
          <a:lstStyle/>
          <a:p>
            <a:pPr marL="342900" indent="-342900"/>
            <a:r>
              <a:rPr lang="en-US" altLang="zh-CN" sz="2000">
                <a:solidFill>
                  <a:srgbClr val="008000"/>
                </a:solidFill>
              </a:rPr>
              <a:t>EBP</a:t>
            </a:r>
            <a:endParaRPr lang="zh-CN" altLang="en-US" sz="2000">
              <a:solidFill>
                <a:srgbClr val="008000"/>
              </a:solidFill>
            </a:endParaRPr>
          </a:p>
        </p:txBody>
      </p:sp>
      <p:sp>
        <p:nvSpPr>
          <p:cNvPr id="784473" name="Rectangle 89"/>
          <p:cNvSpPr>
            <a:spLocks noChangeArrowheads="1"/>
          </p:cNvSpPr>
          <p:nvPr/>
        </p:nvSpPr>
        <p:spPr bwMode="auto">
          <a:xfrm>
            <a:off x="3222625" y="2541588"/>
            <a:ext cx="647700" cy="396875"/>
          </a:xfrm>
          <a:prstGeom prst="rect">
            <a:avLst/>
          </a:prstGeom>
          <a:noFill/>
          <a:ln w="9525" algn="ctr">
            <a:noFill/>
            <a:miter lim="800000"/>
            <a:headEnd/>
            <a:tailEnd/>
          </a:ln>
          <a:effectLst/>
        </p:spPr>
        <p:txBody>
          <a:bodyPr wrap="none">
            <a:spAutoFit/>
          </a:bodyPr>
          <a:lstStyle/>
          <a:p>
            <a:pPr marL="342900" indent="-342900"/>
            <a:r>
              <a:rPr lang="en-US" altLang="zh-CN" sz="2000">
                <a:solidFill>
                  <a:srgbClr val="008000"/>
                </a:solidFill>
              </a:rPr>
              <a:t>ESP</a:t>
            </a:r>
            <a:endParaRPr lang="zh-CN" altLang="en-US" sz="2000">
              <a:solidFill>
                <a:srgbClr val="008000"/>
              </a:solidFill>
            </a:endParaRPr>
          </a:p>
        </p:txBody>
      </p:sp>
      <p:sp>
        <p:nvSpPr>
          <p:cNvPr id="784474" name="Rectangle 90"/>
          <p:cNvSpPr>
            <a:spLocks noChangeArrowheads="1"/>
          </p:cNvSpPr>
          <p:nvPr/>
        </p:nvSpPr>
        <p:spPr bwMode="auto">
          <a:xfrm>
            <a:off x="2636838" y="2811463"/>
            <a:ext cx="581025" cy="396875"/>
          </a:xfrm>
          <a:prstGeom prst="rect">
            <a:avLst/>
          </a:prstGeom>
          <a:noFill/>
          <a:ln w="9525" algn="ctr">
            <a:noFill/>
            <a:miter lim="800000"/>
            <a:headEnd/>
            <a:tailEnd/>
          </a:ln>
          <a:effectLst/>
        </p:spPr>
        <p:txBody>
          <a:bodyPr wrap="none">
            <a:spAutoFit/>
          </a:bodyPr>
          <a:lstStyle/>
          <a:p>
            <a:pPr marL="342900" indent="-342900"/>
            <a:r>
              <a:rPr lang="en-US" altLang="zh-CN" sz="2000">
                <a:solidFill>
                  <a:srgbClr val="008000"/>
                </a:solidFill>
              </a:rPr>
              <a:t>EIP</a:t>
            </a:r>
            <a:endParaRPr lang="zh-CN" altLang="en-US" sz="2000">
              <a:solidFill>
                <a:srgbClr val="008000"/>
              </a:solidFill>
            </a:endParaRPr>
          </a:p>
        </p:txBody>
      </p:sp>
      <p:sp>
        <p:nvSpPr>
          <p:cNvPr id="784476" name="Line 92"/>
          <p:cNvSpPr>
            <a:spLocks noChangeShapeType="1"/>
          </p:cNvSpPr>
          <p:nvPr/>
        </p:nvSpPr>
        <p:spPr bwMode="auto">
          <a:xfrm>
            <a:off x="6551613" y="1223963"/>
            <a:ext cx="1131887" cy="0"/>
          </a:xfrm>
          <a:prstGeom prst="line">
            <a:avLst/>
          </a:prstGeom>
          <a:noFill/>
          <a:ln w="9525">
            <a:solidFill>
              <a:schemeClr val="tx1"/>
            </a:solidFill>
            <a:round/>
            <a:headEnd/>
            <a:tailEnd/>
          </a:ln>
          <a:effectLst/>
        </p:spPr>
        <p:txBody>
          <a:bodyPr/>
          <a:lstStyle/>
          <a:p>
            <a:endParaRPr lang="zh-CN" altLang="en-US"/>
          </a:p>
        </p:txBody>
      </p:sp>
      <p:sp>
        <p:nvSpPr>
          <p:cNvPr id="784477" name="Line 93"/>
          <p:cNvSpPr>
            <a:spLocks noChangeShapeType="1"/>
          </p:cNvSpPr>
          <p:nvPr/>
        </p:nvSpPr>
        <p:spPr bwMode="auto">
          <a:xfrm>
            <a:off x="6551613" y="1493838"/>
            <a:ext cx="1131887" cy="0"/>
          </a:xfrm>
          <a:prstGeom prst="line">
            <a:avLst/>
          </a:prstGeom>
          <a:noFill/>
          <a:ln w="9525">
            <a:solidFill>
              <a:schemeClr val="tx1"/>
            </a:solidFill>
            <a:round/>
            <a:headEnd/>
            <a:tailEnd/>
          </a:ln>
          <a:effectLst/>
        </p:spPr>
        <p:txBody>
          <a:bodyPr/>
          <a:lstStyle/>
          <a:p>
            <a:endParaRPr lang="zh-CN" altLang="en-US"/>
          </a:p>
        </p:txBody>
      </p:sp>
      <p:sp>
        <p:nvSpPr>
          <p:cNvPr id="784478" name="Line 94"/>
          <p:cNvSpPr>
            <a:spLocks noChangeShapeType="1"/>
          </p:cNvSpPr>
          <p:nvPr/>
        </p:nvSpPr>
        <p:spPr bwMode="auto">
          <a:xfrm>
            <a:off x="7137400" y="863600"/>
            <a:ext cx="0" cy="315913"/>
          </a:xfrm>
          <a:prstGeom prst="line">
            <a:avLst/>
          </a:prstGeom>
          <a:noFill/>
          <a:ln w="57150">
            <a:solidFill>
              <a:schemeClr val="tx1"/>
            </a:solidFill>
            <a:prstDash val="sysDot"/>
            <a:round/>
            <a:headEnd/>
            <a:tailEnd/>
          </a:ln>
          <a:effectLst/>
        </p:spPr>
        <p:txBody>
          <a:bodyPr/>
          <a:lstStyle/>
          <a:p>
            <a:endParaRPr lang="zh-CN" altLang="en-US"/>
          </a:p>
        </p:txBody>
      </p:sp>
      <p:sp>
        <p:nvSpPr>
          <p:cNvPr id="784479" name="Text Box 95"/>
          <p:cNvSpPr txBox="1">
            <a:spLocks noChangeArrowheads="1"/>
          </p:cNvSpPr>
          <p:nvPr/>
        </p:nvSpPr>
        <p:spPr bwMode="auto">
          <a:xfrm>
            <a:off x="7677150" y="1898650"/>
            <a:ext cx="1216025"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bfff0000</a:t>
            </a:r>
          </a:p>
        </p:txBody>
      </p:sp>
      <p:sp>
        <p:nvSpPr>
          <p:cNvPr id="784480" name="Line 96"/>
          <p:cNvSpPr>
            <a:spLocks noChangeShapeType="1"/>
          </p:cNvSpPr>
          <p:nvPr/>
        </p:nvSpPr>
        <p:spPr bwMode="auto">
          <a:xfrm>
            <a:off x="6551613" y="1943100"/>
            <a:ext cx="1131887" cy="0"/>
          </a:xfrm>
          <a:prstGeom prst="line">
            <a:avLst/>
          </a:prstGeom>
          <a:noFill/>
          <a:ln w="9525">
            <a:solidFill>
              <a:schemeClr val="tx1"/>
            </a:solidFill>
            <a:round/>
            <a:headEnd/>
            <a:tailEnd/>
          </a:ln>
          <a:effectLst/>
        </p:spPr>
        <p:txBody>
          <a:bodyPr/>
          <a:lstStyle/>
          <a:p>
            <a:endParaRPr lang="zh-CN" altLang="en-US"/>
          </a:p>
        </p:txBody>
      </p:sp>
      <p:sp>
        <p:nvSpPr>
          <p:cNvPr id="784481" name="Line 97"/>
          <p:cNvSpPr>
            <a:spLocks noChangeShapeType="1"/>
          </p:cNvSpPr>
          <p:nvPr/>
        </p:nvSpPr>
        <p:spPr bwMode="auto">
          <a:xfrm>
            <a:off x="6551613" y="2212975"/>
            <a:ext cx="1131887" cy="0"/>
          </a:xfrm>
          <a:prstGeom prst="line">
            <a:avLst/>
          </a:prstGeom>
          <a:noFill/>
          <a:ln w="9525">
            <a:solidFill>
              <a:schemeClr val="tx1"/>
            </a:solidFill>
            <a:round/>
            <a:headEnd/>
            <a:tailEnd/>
          </a:ln>
          <a:effectLst/>
        </p:spPr>
        <p:txBody>
          <a:bodyPr/>
          <a:lstStyle/>
          <a:p>
            <a:endParaRPr lang="zh-CN" altLang="en-US"/>
          </a:p>
        </p:txBody>
      </p:sp>
      <p:sp>
        <p:nvSpPr>
          <p:cNvPr id="784482" name="Line 98"/>
          <p:cNvSpPr>
            <a:spLocks noChangeShapeType="1"/>
          </p:cNvSpPr>
          <p:nvPr/>
        </p:nvSpPr>
        <p:spPr bwMode="auto">
          <a:xfrm>
            <a:off x="7137400" y="1582738"/>
            <a:ext cx="0" cy="315912"/>
          </a:xfrm>
          <a:prstGeom prst="line">
            <a:avLst/>
          </a:prstGeom>
          <a:noFill/>
          <a:ln w="57150">
            <a:solidFill>
              <a:schemeClr val="tx1"/>
            </a:solidFill>
            <a:prstDash val="sysDot"/>
            <a:round/>
            <a:headEnd/>
            <a:tailEnd/>
          </a:ln>
          <a:effectLst/>
        </p:spPr>
        <p:txBody>
          <a:bodyPr/>
          <a:lstStyle/>
          <a:p>
            <a:endParaRPr lang="zh-CN" altLang="en-US"/>
          </a:p>
        </p:txBody>
      </p:sp>
      <p:sp>
        <p:nvSpPr>
          <p:cNvPr id="784483" name="Line 99"/>
          <p:cNvSpPr>
            <a:spLocks noChangeShapeType="1"/>
          </p:cNvSpPr>
          <p:nvPr/>
        </p:nvSpPr>
        <p:spPr bwMode="auto">
          <a:xfrm>
            <a:off x="6551613" y="3159125"/>
            <a:ext cx="1131887" cy="0"/>
          </a:xfrm>
          <a:prstGeom prst="line">
            <a:avLst/>
          </a:prstGeom>
          <a:noFill/>
          <a:ln w="9525">
            <a:solidFill>
              <a:schemeClr val="tx1"/>
            </a:solidFill>
            <a:round/>
            <a:headEnd/>
            <a:tailEnd/>
          </a:ln>
          <a:effectLst/>
        </p:spPr>
        <p:txBody>
          <a:bodyPr/>
          <a:lstStyle/>
          <a:p>
            <a:endParaRPr lang="zh-CN" altLang="en-US"/>
          </a:p>
        </p:txBody>
      </p:sp>
      <p:sp>
        <p:nvSpPr>
          <p:cNvPr id="784484" name="Line 100"/>
          <p:cNvSpPr>
            <a:spLocks noChangeShapeType="1"/>
          </p:cNvSpPr>
          <p:nvPr/>
        </p:nvSpPr>
        <p:spPr bwMode="auto">
          <a:xfrm>
            <a:off x="6551613" y="3473450"/>
            <a:ext cx="1131887" cy="0"/>
          </a:xfrm>
          <a:prstGeom prst="line">
            <a:avLst/>
          </a:prstGeom>
          <a:noFill/>
          <a:ln w="9525">
            <a:solidFill>
              <a:schemeClr val="tx1"/>
            </a:solidFill>
            <a:round/>
            <a:headEnd/>
            <a:tailEnd/>
          </a:ln>
          <a:effectLst/>
        </p:spPr>
        <p:txBody>
          <a:bodyPr/>
          <a:lstStyle/>
          <a:p>
            <a:endParaRPr lang="zh-CN" altLang="en-US"/>
          </a:p>
        </p:txBody>
      </p:sp>
      <p:sp>
        <p:nvSpPr>
          <p:cNvPr id="784485" name="Text Box 101"/>
          <p:cNvSpPr txBox="1">
            <a:spLocks noChangeArrowheads="1"/>
          </p:cNvSpPr>
          <p:nvPr/>
        </p:nvSpPr>
        <p:spPr bwMode="auto">
          <a:xfrm>
            <a:off x="2546350" y="3197225"/>
            <a:ext cx="1295400"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80483e0</a:t>
            </a:r>
          </a:p>
        </p:txBody>
      </p:sp>
      <p:sp>
        <p:nvSpPr>
          <p:cNvPr id="784488" name="Rectangle 104"/>
          <p:cNvSpPr>
            <a:spLocks noChangeArrowheads="1"/>
          </p:cNvSpPr>
          <p:nvPr/>
        </p:nvSpPr>
        <p:spPr bwMode="auto">
          <a:xfrm>
            <a:off x="4527550" y="5815013"/>
            <a:ext cx="760413" cy="366712"/>
          </a:xfrm>
          <a:prstGeom prst="rect">
            <a:avLst/>
          </a:prstGeom>
          <a:noFill/>
          <a:ln w="9525" algn="ctr">
            <a:noFill/>
            <a:miter lim="800000"/>
            <a:headEnd/>
            <a:tailEnd/>
          </a:ln>
          <a:effectLst/>
        </p:spPr>
        <p:txBody>
          <a:bodyPr wrap="none">
            <a:spAutoFit/>
          </a:bodyPr>
          <a:lstStyle/>
          <a:p>
            <a:pPr marL="342900" indent="-342900"/>
            <a:r>
              <a:rPr lang="en-US" altLang="zh-CN">
                <a:solidFill>
                  <a:schemeClr val="accent2"/>
                </a:solidFill>
              </a:rPr>
              <a:t>MDR</a:t>
            </a:r>
            <a:endParaRPr lang="zh-CN" altLang="en-US">
              <a:solidFill>
                <a:schemeClr val="accent2"/>
              </a:solidFill>
            </a:endParaRPr>
          </a:p>
        </p:txBody>
      </p:sp>
      <p:sp>
        <p:nvSpPr>
          <p:cNvPr id="784489" name="Text Box 105"/>
          <p:cNvSpPr txBox="1">
            <a:spLocks noChangeArrowheads="1"/>
          </p:cNvSpPr>
          <p:nvPr/>
        </p:nvSpPr>
        <p:spPr bwMode="auto">
          <a:xfrm>
            <a:off x="341313" y="1898650"/>
            <a:ext cx="1350962" cy="396875"/>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solidFill>
                  <a:srgbClr val="CC3300"/>
                </a:solidFill>
              </a:rPr>
              <a:t>S1:</a:t>
            </a:r>
            <a:r>
              <a:rPr lang="zh-CN" altLang="en-US" sz="2000">
                <a:solidFill>
                  <a:srgbClr val="CC3300"/>
                </a:solidFill>
              </a:rPr>
              <a:t>取指令</a:t>
            </a:r>
          </a:p>
        </p:txBody>
      </p:sp>
      <p:sp>
        <p:nvSpPr>
          <p:cNvPr id="784490" name="Rectangle 106"/>
          <p:cNvSpPr>
            <a:spLocks noChangeArrowheads="1"/>
          </p:cNvSpPr>
          <p:nvPr/>
        </p:nvSpPr>
        <p:spPr bwMode="auto">
          <a:xfrm>
            <a:off x="1016000" y="5903913"/>
            <a:ext cx="420688" cy="366712"/>
          </a:xfrm>
          <a:prstGeom prst="rect">
            <a:avLst/>
          </a:prstGeom>
          <a:noFill/>
          <a:ln w="9525" algn="ctr">
            <a:noFill/>
            <a:miter lim="800000"/>
            <a:headEnd/>
            <a:tailEnd/>
          </a:ln>
          <a:effectLst/>
        </p:spPr>
        <p:txBody>
          <a:bodyPr wrap="none">
            <a:spAutoFit/>
          </a:bodyPr>
          <a:lstStyle/>
          <a:p>
            <a:pPr marL="342900" indent="-342900"/>
            <a:r>
              <a:rPr lang="en-US" altLang="zh-CN">
                <a:solidFill>
                  <a:schemeClr val="hlink"/>
                </a:solidFill>
              </a:rPr>
              <a:t>IR</a:t>
            </a:r>
            <a:endParaRPr lang="zh-CN" altLang="en-US">
              <a:solidFill>
                <a:schemeClr val="hlink"/>
              </a:solidFill>
            </a:endParaRPr>
          </a:p>
        </p:txBody>
      </p:sp>
      <p:sp>
        <p:nvSpPr>
          <p:cNvPr id="784492" name="Text Box 108"/>
          <p:cNvSpPr txBox="1">
            <a:spLocks noChangeArrowheads="1"/>
          </p:cNvSpPr>
          <p:nvPr/>
        </p:nvSpPr>
        <p:spPr bwMode="auto">
          <a:xfrm>
            <a:off x="971550" y="3743325"/>
            <a:ext cx="630238"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t>Wr</a:t>
            </a:r>
          </a:p>
        </p:txBody>
      </p:sp>
      <p:sp>
        <p:nvSpPr>
          <p:cNvPr id="784493" name="Text Box 109"/>
          <p:cNvSpPr txBox="1">
            <a:spLocks noChangeArrowheads="1"/>
          </p:cNvSpPr>
          <p:nvPr/>
        </p:nvSpPr>
        <p:spPr bwMode="auto">
          <a:xfrm>
            <a:off x="1692275" y="1898650"/>
            <a:ext cx="1755775" cy="396875"/>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solidFill>
                  <a:srgbClr val="CC3300"/>
                </a:solidFill>
              </a:rPr>
              <a:t>S2:</a:t>
            </a:r>
            <a:r>
              <a:rPr lang="zh-CN" altLang="en-US" sz="2000">
                <a:solidFill>
                  <a:srgbClr val="CC3300"/>
                </a:solidFill>
              </a:rPr>
              <a:t>指令译码</a:t>
            </a:r>
          </a:p>
        </p:txBody>
      </p:sp>
      <p:sp>
        <p:nvSpPr>
          <p:cNvPr id="784494" name="Text Box 110"/>
          <p:cNvSpPr txBox="1">
            <a:spLocks noChangeArrowheads="1"/>
          </p:cNvSpPr>
          <p:nvPr/>
        </p:nvSpPr>
        <p:spPr bwMode="auto">
          <a:xfrm>
            <a:off x="341313" y="2303463"/>
            <a:ext cx="2881312" cy="396875"/>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solidFill>
                  <a:srgbClr val="CC3300"/>
                </a:solidFill>
              </a:rPr>
              <a:t>S3:</a:t>
            </a:r>
            <a:r>
              <a:rPr lang="zh-CN" altLang="en-US" sz="2000">
                <a:solidFill>
                  <a:srgbClr val="CC3300"/>
                </a:solidFill>
              </a:rPr>
              <a:t>指令执行、</a:t>
            </a:r>
            <a:r>
              <a:rPr lang="en-US" altLang="zh-CN" sz="2000">
                <a:solidFill>
                  <a:srgbClr val="CC3300"/>
                </a:solidFill>
              </a:rPr>
              <a:t>EIP</a:t>
            </a:r>
            <a:r>
              <a:rPr lang="zh-CN" altLang="en-US" sz="2000">
                <a:solidFill>
                  <a:srgbClr val="CC3300"/>
                </a:solidFill>
              </a:rPr>
              <a:t>增量</a:t>
            </a:r>
          </a:p>
        </p:txBody>
      </p:sp>
      <p:sp>
        <p:nvSpPr>
          <p:cNvPr id="784496" name="Rectangle 112"/>
          <p:cNvSpPr>
            <a:spLocks noChangeArrowheads="1"/>
          </p:cNvSpPr>
          <p:nvPr/>
        </p:nvSpPr>
        <p:spPr bwMode="auto">
          <a:xfrm>
            <a:off x="4527550" y="3519488"/>
            <a:ext cx="750888" cy="366712"/>
          </a:xfrm>
          <a:prstGeom prst="rect">
            <a:avLst/>
          </a:prstGeom>
          <a:noFill/>
          <a:ln w="9525" algn="ctr">
            <a:noFill/>
            <a:miter lim="800000"/>
            <a:headEnd/>
            <a:tailEnd/>
          </a:ln>
          <a:effectLst/>
        </p:spPr>
        <p:txBody>
          <a:bodyPr wrap="none">
            <a:spAutoFit/>
          </a:bodyPr>
          <a:lstStyle/>
          <a:p>
            <a:pPr marL="342900" indent="-342900"/>
            <a:r>
              <a:rPr lang="en-US" altLang="zh-CN">
                <a:solidFill>
                  <a:schemeClr val="accent2"/>
                </a:solidFill>
              </a:rPr>
              <a:t>MAR</a:t>
            </a:r>
            <a:endParaRPr lang="zh-CN" altLang="en-US">
              <a:solidFill>
                <a:schemeClr val="accent2"/>
              </a:solidFill>
            </a:endParaRPr>
          </a:p>
        </p:txBody>
      </p:sp>
      <p:sp>
        <p:nvSpPr>
          <p:cNvPr id="784499" name="Text Box 115"/>
          <p:cNvSpPr txBox="1">
            <a:spLocks noChangeArrowheads="1"/>
          </p:cNvSpPr>
          <p:nvPr/>
        </p:nvSpPr>
        <p:spPr bwMode="auto">
          <a:xfrm>
            <a:off x="3897313" y="4689475"/>
            <a:ext cx="1125537"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7fffffff</a:t>
            </a:r>
          </a:p>
        </p:txBody>
      </p:sp>
      <p:sp>
        <p:nvSpPr>
          <p:cNvPr id="784501" name="Text Box 117"/>
          <p:cNvSpPr txBox="1">
            <a:spLocks noChangeArrowheads="1"/>
          </p:cNvSpPr>
          <p:nvPr/>
        </p:nvSpPr>
        <p:spPr bwMode="auto">
          <a:xfrm>
            <a:off x="7677150" y="3114675"/>
            <a:ext cx="1252538"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beeefffc</a:t>
            </a:r>
          </a:p>
        </p:txBody>
      </p:sp>
      <p:sp>
        <p:nvSpPr>
          <p:cNvPr id="784502" name="Text Box 118"/>
          <p:cNvSpPr txBox="1">
            <a:spLocks noChangeArrowheads="1"/>
          </p:cNvSpPr>
          <p:nvPr/>
        </p:nvSpPr>
        <p:spPr bwMode="auto">
          <a:xfrm>
            <a:off x="6867525" y="3159125"/>
            <a:ext cx="531813"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20</a:t>
            </a:r>
          </a:p>
        </p:txBody>
      </p:sp>
      <p:sp>
        <p:nvSpPr>
          <p:cNvPr id="784503" name="Text Box 119"/>
          <p:cNvSpPr txBox="1">
            <a:spLocks noChangeArrowheads="1"/>
          </p:cNvSpPr>
          <p:nvPr/>
        </p:nvSpPr>
        <p:spPr bwMode="auto">
          <a:xfrm>
            <a:off x="6867525" y="2849563"/>
            <a:ext cx="531813"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00</a:t>
            </a:r>
          </a:p>
        </p:txBody>
      </p:sp>
      <p:sp>
        <p:nvSpPr>
          <p:cNvPr id="784504" name="Text Box 120"/>
          <p:cNvSpPr txBox="1">
            <a:spLocks noChangeArrowheads="1"/>
          </p:cNvSpPr>
          <p:nvPr/>
        </p:nvSpPr>
        <p:spPr bwMode="auto">
          <a:xfrm>
            <a:off x="6867525" y="2524125"/>
            <a:ext cx="531813"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ff</a:t>
            </a:r>
          </a:p>
        </p:txBody>
      </p:sp>
      <p:sp>
        <p:nvSpPr>
          <p:cNvPr id="784505" name="Text Box 121"/>
          <p:cNvSpPr txBox="1">
            <a:spLocks noChangeArrowheads="1"/>
          </p:cNvSpPr>
          <p:nvPr/>
        </p:nvSpPr>
        <p:spPr bwMode="auto">
          <a:xfrm>
            <a:off x="6867525" y="2214563"/>
            <a:ext cx="531813"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bf</a:t>
            </a:r>
          </a:p>
        </p:txBody>
      </p:sp>
      <p:sp>
        <p:nvSpPr>
          <p:cNvPr id="784506" name="Line 122"/>
          <p:cNvSpPr>
            <a:spLocks noChangeShapeType="1"/>
          </p:cNvSpPr>
          <p:nvPr/>
        </p:nvSpPr>
        <p:spPr bwMode="auto">
          <a:xfrm>
            <a:off x="115888" y="1493838"/>
            <a:ext cx="360362" cy="0"/>
          </a:xfrm>
          <a:prstGeom prst="line">
            <a:avLst/>
          </a:prstGeom>
          <a:noFill/>
          <a:ln w="57150">
            <a:solidFill>
              <a:srgbClr val="FF3300"/>
            </a:solidFill>
            <a:round/>
            <a:headEnd/>
            <a:tailEnd type="triangle" w="med" len="med"/>
          </a:ln>
          <a:effectLst/>
        </p:spPr>
        <p:txBody>
          <a:bodyPr/>
          <a:lstStyle/>
          <a:p>
            <a:endParaRPr lang="zh-CN" altLang="en-US"/>
          </a:p>
        </p:txBody>
      </p:sp>
      <p:sp>
        <p:nvSpPr>
          <p:cNvPr id="784509" name="Line 125"/>
          <p:cNvSpPr>
            <a:spLocks noChangeShapeType="1"/>
          </p:cNvSpPr>
          <p:nvPr/>
        </p:nvSpPr>
        <p:spPr bwMode="auto">
          <a:xfrm>
            <a:off x="3897313" y="4689475"/>
            <a:ext cx="1033462" cy="0"/>
          </a:xfrm>
          <a:prstGeom prst="line">
            <a:avLst/>
          </a:prstGeom>
          <a:noFill/>
          <a:ln w="9525">
            <a:solidFill>
              <a:schemeClr val="tx1"/>
            </a:solidFill>
            <a:round/>
            <a:headEnd/>
            <a:tailEnd/>
          </a:ln>
          <a:effectLst/>
        </p:spPr>
        <p:txBody>
          <a:bodyPr/>
          <a:lstStyle/>
          <a:p>
            <a:endParaRPr lang="zh-CN" altLang="en-US"/>
          </a:p>
        </p:txBody>
      </p:sp>
      <p:sp>
        <p:nvSpPr>
          <p:cNvPr id="784510" name="Text Box 126"/>
          <p:cNvSpPr txBox="1">
            <a:spLocks noChangeArrowheads="1"/>
          </p:cNvSpPr>
          <p:nvPr/>
        </p:nvSpPr>
        <p:spPr bwMode="auto">
          <a:xfrm>
            <a:off x="4932363" y="4729163"/>
            <a:ext cx="315912" cy="365125"/>
          </a:xfrm>
          <a:prstGeom prst="rect">
            <a:avLst/>
          </a:prstGeom>
          <a:noFill/>
          <a:ln w="9525" algn="ctr">
            <a:noFill/>
            <a:miter lim="800000"/>
            <a:headEnd/>
            <a:tailEnd/>
          </a:ln>
          <a:effectLst/>
        </p:spPr>
        <p:txBody>
          <a:bodyPr>
            <a:spAutoFit/>
          </a:bodyPr>
          <a:lstStyle/>
          <a:p>
            <a:pPr marL="342900" indent="-342900">
              <a:spcBef>
                <a:spcPct val="50000"/>
              </a:spcBef>
            </a:pPr>
            <a:r>
              <a:rPr lang="en-US" altLang="zh-CN"/>
              <a:t>2</a:t>
            </a:r>
          </a:p>
        </p:txBody>
      </p:sp>
      <p:sp>
        <p:nvSpPr>
          <p:cNvPr id="784511" name="Text Box 127"/>
          <p:cNvSpPr txBox="1">
            <a:spLocks noChangeArrowheads="1"/>
          </p:cNvSpPr>
          <p:nvPr/>
        </p:nvSpPr>
        <p:spPr bwMode="auto">
          <a:xfrm>
            <a:off x="3851275" y="4103688"/>
            <a:ext cx="1125538"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      </a:t>
            </a:r>
            <a:r>
              <a:rPr lang="en-US" altLang="zh-CN">
                <a:solidFill>
                  <a:srgbClr val="FF3300"/>
                </a:solidFill>
              </a:rPr>
              <a:t>2</a:t>
            </a:r>
          </a:p>
        </p:txBody>
      </p:sp>
      <p:sp>
        <p:nvSpPr>
          <p:cNvPr id="784512" name="Rectangle 128"/>
          <p:cNvSpPr>
            <a:spLocks noChangeArrowheads="1"/>
          </p:cNvSpPr>
          <p:nvPr/>
        </p:nvSpPr>
        <p:spPr bwMode="auto">
          <a:xfrm>
            <a:off x="385763" y="6219825"/>
            <a:ext cx="1395412" cy="366713"/>
          </a:xfrm>
          <a:prstGeom prst="rect">
            <a:avLst/>
          </a:prstGeom>
          <a:noFill/>
          <a:ln w="9525" algn="ctr">
            <a:noFill/>
            <a:miter lim="800000"/>
            <a:headEnd/>
            <a:tailEnd/>
          </a:ln>
          <a:effectLst/>
        </p:spPr>
        <p:txBody>
          <a:bodyPr>
            <a:spAutoFit/>
          </a:bodyPr>
          <a:lstStyle/>
          <a:p>
            <a:pPr marL="342900" indent="-342900"/>
            <a:r>
              <a:rPr lang="en-US" altLang="zh-CN">
                <a:solidFill>
                  <a:srgbClr val="FF3300"/>
                </a:solidFill>
              </a:rPr>
              <a:t>8d040289</a:t>
            </a:r>
            <a:endParaRPr lang="zh-CN" altLang="en-US">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4506"/>
                                        </p:tgtEl>
                                        <p:attrNameLst>
                                          <p:attrName>style.visibility</p:attrName>
                                        </p:attrNameLst>
                                      </p:cBhvr>
                                      <p:to>
                                        <p:strVal val="visible"/>
                                      </p:to>
                                    </p:set>
                                    <p:animEffect transition="in" filter="blinds(horizontal)">
                                      <p:cBhvr>
                                        <p:cTn id="7" dur="500"/>
                                        <p:tgtEl>
                                          <p:spTgt spid="7845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4485"/>
                                        </p:tgtEl>
                                        <p:attrNameLst>
                                          <p:attrName>style.visibility</p:attrName>
                                        </p:attrNameLst>
                                      </p:cBhvr>
                                      <p:to>
                                        <p:strVal val="visible"/>
                                      </p:to>
                                    </p:set>
                                    <p:animEffect transition="in" filter="blinds(horizontal)">
                                      <p:cBhvr>
                                        <p:cTn id="12" dur="500"/>
                                        <p:tgtEl>
                                          <p:spTgt spid="78448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84511"/>
                                        </p:tgtEl>
                                        <p:attrNameLst>
                                          <p:attrName>style.visibility</p:attrName>
                                        </p:attrNameLst>
                                      </p:cBhvr>
                                      <p:to>
                                        <p:strVal val="visible"/>
                                      </p:to>
                                    </p:set>
                                    <p:animEffect transition="in" filter="blinds(horizontal)">
                                      <p:cBhvr>
                                        <p:cTn id="17" dur="500"/>
                                        <p:tgtEl>
                                          <p:spTgt spid="7845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84499"/>
                                        </p:tgtEl>
                                        <p:attrNameLst>
                                          <p:attrName>style.visibility</p:attrName>
                                        </p:attrNameLst>
                                      </p:cBhvr>
                                      <p:to>
                                        <p:strVal val="visible"/>
                                      </p:to>
                                    </p:set>
                                    <p:animEffect transition="in" filter="blinds(horizontal)">
                                      <p:cBhvr>
                                        <p:cTn id="22" dur="500"/>
                                        <p:tgtEl>
                                          <p:spTgt spid="78449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84512"/>
                                        </p:tgtEl>
                                        <p:attrNameLst>
                                          <p:attrName>style.visibility</p:attrName>
                                        </p:attrNameLst>
                                      </p:cBhvr>
                                      <p:to>
                                        <p:strVal val="visible"/>
                                      </p:to>
                                    </p:set>
                                    <p:animEffect transition="in" filter="blinds(horizontal)">
                                      <p:cBhvr>
                                        <p:cTn id="27" dur="500"/>
                                        <p:tgtEl>
                                          <p:spTgt spid="784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4485" grpId="0"/>
      <p:bldP spid="784499" grpId="0"/>
      <p:bldP spid="784506" grpId="0" animBg="1"/>
      <p:bldP spid="784511" grpId="0"/>
      <p:bldP spid="7845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457200" y="122238"/>
            <a:ext cx="8229600" cy="561975"/>
          </a:xfrm>
        </p:spPr>
        <p:txBody>
          <a:bodyPr/>
          <a:lstStyle/>
          <a:p>
            <a:r>
              <a:rPr lang="zh-CN" altLang="en-US" sz="3600" smtClean="0"/>
              <a:t>指令执行过程</a:t>
            </a:r>
          </a:p>
        </p:txBody>
      </p:sp>
      <p:sp>
        <p:nvSpPr>
          <p:cNvPr id="785411" name="Text Box 3"/>
          <p:cNvSpPr txBox="1">
            <a:spLocks noChangeArrowheads="1"/>
          </p:cNvSpPr>
          <p:nvPr/>
        </p:nvSpPr>
        <p:spPr bwMode="auto">
          <a:xfrm>
            <a:off x="657225" y="3068638"/>
            <a:ext cx="1484313" cy="466725"/>
          </a:xfrm>
          <a:prstGeom prst="rect">
            <a:avLst/>
          </a:prstGeom>
          <a:solidFill>
            <a:srgbClr val="0000FF">
              <a:alpha val="25999"/>
            </a:srgbClr>
          </a:solidFill>
          <a:ln w="9525" algn="ctr">
            <a:solidFill>
              <a:schemeClr val="tx1"/>
            </a:solidFill>
            <a:miter lim="800000"/>
            <a:headEnd/>
            <a:tailEnd/>
          </a:ln>
          <a:effectLst/>
        </p:spPr>
        <p:txBody>
          <a:bodyPr>
            <a:spAutoFit/>
          </a:bodyPr>
          <a:lstStyle/>
          <a:p>
            <a:pPr marL="342900" indent="-342900"/>
            <a:r>
              <a:rPr lang="zh-CN" altLang="en-US" sz="2400"/>
              <a:t>  控制器</a:t>
            </a:r>
          </a:p>
        </p:txBody>
      </p:sp>
      <p:sp>
        <p:nvSpPr>
          <p:cNvPr id="785412" name="Rectangle 4"/>
          <p:cNvSpPr>
            <a:spLocks noChangeArrowheads="1"/>
          </p:cNvSpPr>
          <p:nvPr/>
        </p:nvSpPr>
        <p:spPr bwMode="auto">
          <a:xfrm>
            <a:off x="341313" y="1854200"/>
            <a:ext cx="4949825" cy="4905375"/>
          </a:xfrm>
          <a:prstGeom prst="rect">
            <a:avLst/>
          </a:prstGeom>
          <a:noFill/>
          <a:ln w="38100" cap="rnd" algn="ctr">
            <a:solidFill>
              <a:schemeClr val="tx1"/>
            </a:solidFill>
            <a:prstDash val="sysDot"/>
            <a:miter lim="800000"/>
            <a:headEnd/>
            <a:tailEnd/>
          </a:ln>
          <a:effectLst/>
        </p:spPr>
        <p:txBody>
          <a:bodyPr wrap="none" anchor="ctr"/>
          <a:lstStyle/>
          <a:p>
            <a:endParaRPr lang="zh-CN" altLang="en-US"/>
          </a:p>
        </p:txBody>
      </p:sp>
      <p:sp>
        <p:nvSpPr>
          <p:cNvPr id="785413" name="Text Box 5"/>
          <p:cNvSpPr txBox="1">
            <a:spLocks noChangeArrowheads="1"/>
          </p:cNvSpPr>
          <p:nvPr/>
        </p:nvSpPr>
        <p:spPr bwMode="auto">
          <a:xfrm>
            <a:off x="2592388" y="3159125"/>
            <a:ext cx="1123950" cy="406400"/>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spcBef>
                <a:spcPct val="50000"/>
              </a:spcBef>
            </a:pPr>
            <a:r>
              <a:rPr lang="en-US" altLang="zh-CN" sz="2000">
                <a:solidFill>
                  <a:srgbClr val="008000"/>
                </a:solidFill>
              </a:rPr>
              <a:t>   </a:t>
            </a:r>
          </a:p>
        </p:txBody>
      </p:sp>
      <p:sp>
        <p:nvSpPr>
          <p:cNvPr id="785414" name="Text Box 6"/>
          <p:cNvSpPr txBox="1">
            <a:spLocks noChangeArrowheads="1"/>
          </p:cNvSpPr>
          <p:nvPr/>
        </p:nvSpPr>
        <p:spPr bwMode="auto">
          <a:xfrm>
            <a:off x="3986213" y="3114675"/>
            <a:ext cx="1125537" cy="449263"/>
          </a:xfrm>
          <a:prstGeom prst="rect">
            <a:avLst/>
          </a:prstGeom>
          <a:solidFill>
            <a:srgbClr val="FF0000">
              <a:alpha val="17999"/>
            </a:srgbClr>
          </a:solidFill>
          <a:ln w="9525" algn="ctr">
            <a:solidFill>
              <a:schemeClr val="tx1"/>
            </a:solidFill>
            <a:miter lim="800000"/>
            <a:headEnd/>
            <a:tailEnd/>
          </a:ln>
          <a:effectLst/>
        </p:spPr>
        <p:txBody>
          <a:bodyPr tIns="82800" bIns="82800">
            <a:spAutoFit/>
          </a:bodyPr>
          <a:lstStyle/>
          <a:p>
            <a:pPr marL="342900" indent="-342900">
              <a:spcBef>
                <a:spcPct val="50000"/>
              </a:spcBef>
            </a:pPr>
            <a:r>
              <a:rPr lang="en-US" altLang="zh-CN">
                <a:solidFill>
                  <a:srgbClr val="008000"/>
                </a:solidFill>
              </a:rPr>
              <a:t>  </a:t>
            </a:r>
          </a:p>
        </p:txBody>
      </p:sp>
      <p:sp>
        <p:nvSpPr>
          <p:cNvPr id="785415" name="Text Box 7"/>
          <p:cNvSpPr txBox="1">
            <a:spLocks noChangeArrowheads="1"/>
          </p:cNvSpPr>
          <p:nvPr/>
        </p:nvSpPr>
        <p:spPr bwMode="auto">
          <a:xfrm>
            <a:off x="4032250" y="6173788"/>
            <a:ext cx="1079500" cy="376237"/>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spcBef>
                <a:spcPct val="50000"/>
              </a:spcBef>
            </a:pPr>
            <a:r>
              <a:rPr lang="en-US" altLang="zh-CN">
                <a:solidFill>
                  <a:schemeClr val="accent2"/>
                </a:solidFill>
              </a:rPr>
              <a:t>  </a:t>
            </a:r>
          </a:p>
        </p:txBody>
      </p:sp>
      <p:sp>
        <p:nvSpPr>
          <p:cNvPr id="785416" name="Line 8"/>
          <p:cNvSpPr>
            <a:spLocks noChangeShapeType="1"/>
          </p:cNvSpPr>
          <p:nvPr/>
        </p:nvSpPr>
        <p:spPr bwMode="auto">
          <a:xfrm>
            <a:off x="2141538" y="3338513"/>
            <a:ext cx="450850" cy="0"/>
          </a:xfrm>
          <a:prstGeom prst="line">
            <a:avLst/>
          </a:prstGeom>
          <a:noFill/>
          <a:ln w="38100">
            <a:solidFill>
              <a:srgbClr val="FF3300"/>
            </a:solidFill>
            <a:prstDash val="dash"/>
            <a:round/>
            <a:headEnd/>
            <a:tailEnd type="triangle" w="med" len="med"/>
          </a:ln>
          <a:effectLst/>
        </p:spPr>
        <p:txBody>
          <a:bodyPr/>
          <a:lstStyle/>
          <a:p>
            <a:endParaRPr lang="zh-CN" altLang="en-US"/>
          </a:p>
        </p:txBody>
      </p:sp>
      <p:sp>
        <p:nvSpPr>
          <p:cNvPr id="785417" name="Line 9"/>
          <p:cNvSpPr>
            <a:spLocks noChangeShapeType="1"/>
          </p:cNvSpPr>
          <p:nvPr/>
        </p:nvSpPr>
        <p:spPr bwMode="auto">
          <a:xfrm>
            <a:off x="3716338" y="3338513"/>
            <a:ext cx="271462" cy="0"/>
          </a:xfrm>
          <a:prstGeom prst="line">
            <a:avLst/>
          </a:prstGeom>
          <a:noFill/>
          <a:ln w="38100">
            <a:solidFill>
              <a:srgbClr val="007635"/>
            </a:solidFill>
            <a:round/>
            <a:headEnd/>
            <a:tailEnd type="triangle" w="med" len="med"/>
          </a:ln>
          <a:effectLst/>
        </p:spPr>
        <p:txBody>
          <a:bodyPr/>
          <a:lstStyle/>
          <a:p>
            <a:endParaRPr lang="zh-CN" altLang="en-US"/>
          </a:p>
        </p:txBody>
      </p:sp>
      <p:sp>
        <p:nvSpPr>
          <p:cNvPr id="785418" name="Line 10"/>
          <p:cNvSpPr>
            <a:spLocks noChangeShapeType="1"/>
          </p:cNvSpPr>
          <p:nvPr/>
        </p:nvSpPr>
        <p:spPr bwMode="auto">
          <a:xfrm>
            <a:off x="4392613" y="5678488"/>
            <a:ext cx="0" cy="495300"/>
          </a:xfrm>
          <a:prstGeom prst="line">
            <a:avLst/>
          </a:prstGeom>
          <a:noFill/>
          <a:ln w="38100">
            <a:solidFill>
              <a:srgbClr val="3333CC"/>
            </a:solidFill>
            <a:round/>
            <a:headEnd type="triangle" w="med" len="med"/>
            <a:tailEnd type="triangle" w="med" len="med"/>
          </a:ln>
          <a:effectLst/>
        </p:spPr>
        <p:txBody>
          <a:bodyPr/>
          <a:lstStyle/>
          <a:p>
            <a:endParaRPr lang="zh-CN" altLang="en-US"/>
          </a:p>
        </p:txBody>
      </p:sp>
      <p:grpSp>
        <p:nvGrpSpPr>
          <p:cNvPr id="785419" name="Group 11"/>
          <p:cNvGrpSpPr>
            <a:grpSpLocks/>
          </p:cNvGrpSpPr>
          <p:nvPr/>
        </p:nvGrpSpPr>
        <p:grpSpPr bwMode="auto">
          <a:xfrm>
            <a:off x="2771775" y="3924300"/>
            <a:ext cx="765175" cy="1484313"/>
            <a:chOff x="3135" y="2472"/>
            <a:chExt cx="454" cy="935"/>
          </a:xfrm>
        </p:grpSpPr>
        <p:grpSp>
          <p:nvGrpSpPr>
            <p:cNvPr id="785420" name="Group 12"/>
            <p:cNvGrpSpPr>
              <a:grpSpLocks/>
            </p:cNvGrpSpPr>
            <p:nvPr/>
          </p:nvGrpSpPr>
          <p:grpSpPr bwMode="auto">
            <a:xfrm flipH="1">
              <a:off x="3135" y="2472"/>
              <a:ext cx="454" cy="935"/>
              <a:chOff x="3078" y="2330"/>
              <a:chExt cx="625" cy="1580"/>
            </a:xfrm>
          </p:grpSpPr>
          <p:sp>
            <p:nvSpPr>
              <p:cNvPr id="785421" name="Line 12"/>
              <p:cNvSpPr>
                <a:spLocks noChangeShapeType="1"/>
              </p:cNvSpPr>
              <p:nvPr/>
            </p:nvSpPr>
            <p:spPr bwMode="auto">
              <a:xfrm flipH="1">
                <a:off x="3078" y="2330"/>
                <a:ext cx="9" cy="691"/>
              </a:xfrm>
              <a:prstGeom prst="line">
                <a:avLst/>
              </a:prstGeom>
              <a:noFill/>
              <a:ln w="25400">
                <a:solidFill>
                  <a:schemeClr val="tx1"/>
                </a:solidFill>
                <a:round/>
                <a:headEnd/>
                <a:tailEnd/>
              </a:ln>
            </p:spPr>
            <p:txBody>
              <a:bodyPr wrap="none" anchor="ctr"/>
              <a:lstStyle/>
              <a:p>
                <a:endParaRPr lang="zh-CN" altLang="en-US"/>
              </a:p>
            </p:txBody>
          </p:sp>
          <p:sp>
            <p:nvSpPr>
              <p:cNvPr id="785422" name="Line 13"/>
              <p:cNvSpPr>
                <a:spLocks noChangeShapeType="1"/>
              </p:cNvSpPr>
              <p:nvPr/>
            </p:nvSpPr>
            <p:spPr bwMode="auto">
              <a:xfrm>
                <a:off x="3107" y="2330"/>
                <a:ext cx="592" cy="307"/>
              </a:xfrm>
              <a:prstGeom prst="line">
                <a:avLst/>
              </a:prstGeom>
              <a:noFill/>
              <a:ln w="25400">
                <a:solidFill>
                  <a:schemeClr val="tx1"/>
                </a:solidFill>
                <a:round/>
                <a:headEnd/>
                <a:tailEnd/>
              </a:ln>
            </p:spPr>
            <p:txBody>
              <a:bodyPr wrap="none" anchor="ctr"/>
              <a:lstStyle/>
              <a:p>
                <a:endParaRPr lang="zh-CN" altLang="en-US"/>
              </a:p>
            </p:txBody>
          </p:sp>
          <p:sp>
            <p:nvSpPr>
              <p:cNvPr id="785423" name="Line 14"/>
              <p:cNvSpPr>
                <a:spLocks noChangeShapeType="1"/>
              </p:cNvSpPr>
              <p:nvPr/>
            </p:nvSpPr>
            <p:spPr bwMode="auto">
              <a:xfrm>
                <a:off x="3087" y="3018"/>
                <a:ext cx="213" cy="110"/>
              </a:xfrm>
              <a:prstGeom prst="line">
                <a:avLst/>
              </a:prstGeom>
              <a:noFill/>
              <a:ln w="25400">
                <a:solidFill>
                  <a:schemeClr val="tx1"/>
                </a:solidFill>
                <a:round/>
                <a:headEnd/>
                <a:tailEnd/>
              </a:ln>
            </p:spPr>
            <p:txBody>
              <a:bodyPr wrap="none" anchor="ctr"/>
              <a:lstStyle/>
              <a:p>
                <a:endParaRPr lang="zh-CN" altLang="en-US"/>
              </a:p>
            </p:txBody>
          </p:sp>
          <p:sp>
            <p:nvSpPr>
              <p:cNvPr id="785424" name="Line 16"/>
              <p:cNvSpPr>
                <a:spLocks noChangeShapeType="1"/>
              </p:cNvSpPr>
              <p:nvPr/>
            </p:nvSpPr>
            <p:spPr bwMode="auto">
              <a:xfrm>
                <a:off x="3693" y="2644"/>
                <a:ext cx="10" cy="457"/>
              </a:xfrm>
              <a:prstGeom prst="line">
                <a:avLst/>
              </a:prstGeom>
              <a:noFill/>
              <a:ln w="25400">
                <a:solidFill>
                  <a:schemeClr val="tx1"/>
                </a:solidFill>
                <a:round/>
                <a:headEnd/>
                <a:tailEnd/>
              </a:ln>
            </p:spPr>
            <p:txBody>
              <a:bodyPr wrap="none" anchor="ctr"/>
              <a:lstStyle/>
              <a:p>
                <a:endParaRPr lang="zh-CN" altLang="en-US"/>
              </a:p>
            </p:txBody>
          </p:sp>
          <p:sp>
            <p:nvSpPr>
              <p:cNvPr id="785425" name="Line 18"/>
              <p:cNvSpPr>
                <a:spLocks noChangeShapeType="1"/>
              </p:cNvSpPr>
              <p:nvPr/>
            </p:nvSpPr>
            <p:spPr bwMode="auto">
              <a:xfrm flipV="1">
                <a:off x="3120" y="3256"/>
                <a:ext cx="0" cy="654"/>
              </a:xfrm>
              <a:prstGeom prst="line">
                <a:avLst/>
              </a:prstGeom>
              <a:noFill/>
              <a:ln w="25400">
                <a:solidFill>
                  <a:schemeClr val="tx1"/>
                </a:solidFill>
                <a:round/>
                <a:headEnd/>
                <a:tailEnd/>
              </a:ln>
            </p:spPr>
            <p:txBody>
              <a:bodyPr wrap="none" anchor="ctr"/>
              <a:lstStyle/>
              <a:p>
                <a:endParaRPr lang="zh-CN" altLang="en-US"/>
              </a:p>
            </p:txBody>
          </p:sp>
          <p:sp>
            <p:nvSpPr>
              <p:cNvPr id="785426" name="Line 19"/>
              <p:cNvSpPr>
                <a:spLocks noChangeShapeType="1"/>
              </p:cNvSpPr>
              <p:nvPr/>
            </p:nvSpPr>
            <p:spPr bwMode="auto">
              <a:xfrm flipV="1">
                <a:off x="3135" y="3549"/>
                <a:ext cx="564" cy="349"/>
              </a:xfrm>
              <a:prstGeom prst="line">
                <a:avLst/>
              </a:prstGeom>
              <a:noFill/>
              <a:ln w="25400">
                <a:solidFill>
                  <a:schemeClr val="tx1"/>
                </a:solidFill>
                <a:round/>
                <a:headEnd/>
                <a:tailEnd/>
              </a:ln>
            </p:spPr>
            <p:txBody>
              <a:bodyPr wrap="none" anchor="ctr"/>
              <a:lstStyle/>
              <a:p>
                <a:endParaRPr lang="zh-CN" altLang="en-US"/>
              </a:p>
            </p:txBody>
          </p:sp>
          <p:sp>
            <p:nvSpPr>
              <p:cNvPr id="785427" name="Line 20"/>
              <p:cNvSpPr>
                <a:spLocks noChangeShapeType="1"/>
              </p:cNvSpPr>
              <p:nvPr/>
            </p:nvSpPr>
            <p:spPr bwMode="auto">
              <a:xfrm flipV="1">
                <a:off x="3121" y="3125"/>
                <a:ext cx="171" cy="124"/>
              </a:xfrm>
              <a:prstGeom prst="line">
                <a:avLst/>
              </a:prstGeom>
              <a:noFill/>
              <a:ln w="25400">
                <a:solidFill>
                  <a:schemeClr val="tx1"/>
                </a:solidFill>
                <a:round/>
                <a:headEnd/>
                <a:tailEnd/>
              </a:ln>
            </p:spPr>
            <p:txBody>
              <a:bodyPr wrap="none" anchor="ctr"/>
              <a:lstStyle/>
              <a:p>
                <a:endParaRPr lang="zh-CN" altLang="en-US"/>
              </a:p>
            </p:txBody>
          </p:sp>
          <p:sp>
            <p:nvSpPr>
              <p:cNvPr id="785428" name="Line 22"/>
              <p:cNvSpPr>
                <a:spLocks noChangeShapeType="1"/>
              </p:cNvSpPr>
              <p:nvPr/>
            </p:nvSpPr>
            <p:spPr bwMode="auto">
              <a:xfrm flipV="1">
                <a:off x="3702" y="3067"/>
                <a:ext cx="0" cy="481"/>
              </a:xfrm>
              <a:prstGeom prst="line">
                <a:avLst/>
              </a:prstGeom>
              <a:noFill/>
              <a:ln w="25400">
                <a:solidFill>
                  <a:schemeClr val="tx1"/>
                </a:solidFill>
                <a:round/>
                <a:headEnd/>
                <a:tailEnd/>
              </a:ln>
            </p:spPr>
            <p:txBody>
              <a:bodyPr wrap="none" anchor="ctr"/>
              <a:lstStyle/>
              <a:p>
                <a:endParaRPr lang="zh-CN" altLang="en-US"/>
              </a:p>
            </p:txBody>
          </p:sp>
        </p:grpSp>
        <p:sp>
          <p:nvSpPr>
            <p:cNvPr id="785429" name="Rectangle 25"/>
            <p:cNvSpPr>
              <a:spLocks noChangeArrowheads="1"/>
            </p:cNvSpPr>
            <p:nvPr/>
          </p:nvSpPr>
          <p:spPr bwMode="auto">
            <a:xfrm rot="16200000" flipH="1">
              <a:off x="3033" y="2830"/>
              <a:ext cx="510" cy="248"/>
            </a:xfrm>
            <a:prstGeom prst="rect">
              <a:avLst/>
            </a:prstGeom>
            <a:noFill/>
            <a:ln w="12700">
              <a:noFill/>
              <a:miter lim="800000"/>
              <a:headEnd/>
              <a:tailEnd/>
            </a:ln>
          </p:spPr>
          <p:txBody>
            <a:bodyPr lIns="90488" tIns="44450" rIns="90488" bIns="44450">
              <a:spAutoFit/>
            </a:bodyPr>
            <a:lstStyle/>
            <a:p>
              <a:pPr>
                <a:lnSpc>
                  <a:spcPct val="90000"/>
                </a:lnSpc>
              </a:pPr>
              <a:r>
                <a:rPr lang="en-US" altLang="zh-CN" sz="2400">
                  <a:latin typeface="Arial" pitchFamily="34" charset="0"/>
                  <a:ea typeface="宋体" pitchFamily="2" charset="-122"/>
                  <a:cs typeface="Arial" pitchFamily="34" charset="0"/>
                </a:rPr>
                <a:t>ALU</a:t>
              </a:r>
            </a:p>
          </p:txBody>
        </p:sp>
      </p:grpSp>
      <p:grpSp>
        <p:nvGrpSpPr>
          <p:cNvPr id="785430" name="Group 22"/>
          <p:cNvGrpSpPr>
            <a:grpSpLocks/>
          </p:cNvGrpSpPr>
          <p:nvPr/>
        </p:nvGrpSpPr>
        <p:grpSpPr bwMode="auto">
          <a:xfrm>
            <a:off x="3492500" y="4329113"/>
            <a:ext cx="404813" cy="809625"/>
            <a:chOff x="2030" y="2415"/>
            <a:chExt cx="341" cy="510"/>
          </a:xfrm>
        </p:grpSpPr>
        <p:sp>
          <p:nvSpPr>
            <p:cNvPr id="785431" name="Line 23"/>
            <p:cNvSpPr>
              <a:spLocks noChangeShapeType="1"/>
            </p:cNvSpPr>
            <p:nvPr/>
          </p:nvSpPr>
          <p:spPr bwMode="auto">
            <a:xfrm flipH="1">
              <a:off x="2031" y="2415"/>
              <a:ext cx="340" cy="0"/>
            </a:xfrm>
            <a:prstGeom prst="line">
              <a:avLst/>
            </a:prstGeom>
            <a:noFill/>
            <a:ln w="38100">
              <a:solidFill>
                <a:srgbClr val="3333CC"/>
              </a:solidFill>
              <a:round/>
              <a:headEnd/>
              <a:tailEnd type="triangle" w="med" len="med"/>
            </a:ln>
            <a:effectLst/>
          </p:spPr>
          <p:txBody>
            <a:bodyPr/>
            <a:lstStyle/>
            <a:p>
              <a:endParaRPr lang="zh-CN" altLang="en-US"/>
            </a:p>
          </p:txBody>
        </p:sp>
        <p:sp>
          <p:nvSpPr>
            <p:cNvPr id="785432" name="Line 24"/>
            <p:cNvSpPr>
              <a:spLocks noChangeShapeType="1"/>
            </p:cNvSpPr>
            <p:nvPr/>
          </p:nvSpPr>
          <p:spPr bwMode="auto">
            <a:xfrm flipH="1">
              <a:off x="2030" y="2925"/>
              <a:ext cx="340" cy="0"/>
            </a:xfrm>
            <a:prstGeom prst="line">
              <a:avLst/>
            </a:prstGeom>
            <a:noFill/>
            <a:ln w="38100">
              <a:solidFill>
                <a:srgbClr val="3333CC"/>
              </a:solidFill>
              <a:round/>
              <a:headEnd/>
              <a:tailEnd type="triangle" w="med" len="med"/>
            </a:ln>
            <a:effectLst/>
          </p:spPr>
          <p:txBody>
            <a:bodyPr/>
            <a:lstStyle/>
            <a:p>
              <a:endParaRPr lang="zh-CN" altLang="en-US"/>
            </a:p>
          </p:txBody>
        </p:sp>
      </p:grpSp>
      <p:sp>
        <p:nvSpPr>
          <p:cNvPr id="785433" name="Text Box 25"/>
          <p:cNvSpPr txBox="1">
            <a:spLocks noChangeArrowheads="1"/>
          </p:cNvSpPr>
          <p:nvPr/>
        </p:nvSpPr>
        <p:spPr bwMode="auto">
          <a:xfrm>
            <a:off x="1781175" y="3833813"/>
            <a:ext cx="450850" cy="1625600"/>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r>
              <a:rPr lang="zh-CN" altLang="en-US" sz="2000"/>
              <a:t>标</a:t>
            </a:r>
          </a:p>
          <a:p>
            <a:pPr marL="342900" indent="-342900"/>
            <a:r>
              <a:rPr lang="zh-CN" altLang="en-US" sz="2000"/>
              <a:t>志</a:t>
            </a:r>
          </a:p>
          <a:p>
            <a:pPr marL="342900" indent="-342900"/>
            <a:r>
              <a:rPr lang="zh-CN" altLang="en-US" sz="2000"/>
              <a:t>寄</a:t>
            </a:r>
          </a:p>
          <a:p>
            <a:pPr marL="342900" indent="-342900"/>
            <a:r>
              <a:rPr lang="zh-CN" altLang="en-US" sz="2000"/>
              <a:t>存</a:t>
            </a:r>
          </a:p>
          <a:p>
            <a:pPr marL="342900" indent="-342900"/>
            <a:r>
              <a:rPr lang="zh-CN" altLang="en-US" sz="2000"/>
              <a:t>器</a:t>
            </a:r>
            <a:endParaRPr lang="en-US" altLang="zh-CN" sz="2000"/>
          </a:p>
        </p:txBody>
      </p:sp>
      <p:sp>
        <p:nvSpPr>
          <p:cNvPr id="785434" name="Line 26"/>
          <p:cNvSpPr>
            <a:spLocks noChangeShapeType="1"/>
          </p:cNvSpPr>
          <p:nvPr/>
        </p:nvSpPr>
        <p:spPr bwMode="auto">
          <a:xfrm flipH="1">
            <a:off x="2232025" y="4419600"/>
            <a:ext cx="539750" cy="0"/>
          </a:xfrm>
          <a:prstGeom prst="line">
            <a:avLst/>
          </a:prstGeom>
          <a:noFill/>
          <a:ln w="38100">
            <a:solidFill>
              <a:srgbClr val="3333CC"/>
            </a:solidFill>
            <a:round/>
            <a:headEnd/>
            <a:tailEnd type="triangle" w="med" len="med"/>
          </a:ln>
          <a:effectLst/>
        </p:spPr>
        <p:txBody>
          <a:bodyPr/>
          <a:lstStyle/>
          <a:p>
            <a:endParaRPr lang="zh-CN" altLang="en-US"/>
          </a:p>
        </p:txBody>
      </p:sp>
      <p:grpSp>
        <p:nvGrpSpPr>
          <p:cNvPr id="785435" name="Group 27"/>
          <p:cNvGrpSpPr>
            <a:grpSpLocks/>
          </p:cNvGrpSpPr>
          <p:nvPr/>
        </p:nvGrpSpPr>
        <p:grpSpPr bwMode="auto">
          <a:xfrm>
            <a:off x="1511300" y="3519488"/>
            <a:ext cx="227013" cy="855662"/>
            <a:chOff x="895" y="1905"/>
            <a:chExt cx="143" cy="539"/>
          </a:xfrm>
        </p:grpSpPr>
        <p:sp>
          <p:nvSpPr>
            <p:cNvPr id="785436" name="Line 28"/>
            <p:cNvSpPr>
              <a:spLocks noChangeShapeType="1"/>
            </p:cNvSpPr>
            <p:nvPr/>
          </p:nvSpPr>
          <p:spPr bwMode="auto">
            <a:xfrm flipH="1">
              <a:off x="896" y="2443"/>
              <a:ext cx="142" cy="0"/>
            </a:xfrm>
            <a:prstGeom prst="line">
              <a:avLst/>
            </a:prstGeom>
            <a:noFill/>
            <a:ln w="28575">
              <a:solidFill>
                <a:srgbClr val="3333CC"/>
              </a:solidFill>
              <a:round/>
              <a:headEnd/>
              <a:tailEnd/>
            </a:ln>
            <a:effectLst/>
          </p:spPr>
          <p:txBody>
            <a:bodyPr/>
            <a:lstStyle/>
            <a:p>
              <a:endParaRPr lang="zh-CN" altLang="en-US"/>
            </a:p>
          </p:txBody>
        </p:sp>
        <p:sp>
          <p:nvSpPr>
            <p:cNvPr id="785437" name="Line 29"/>
            <p:cNvSpPr>
              <a:spLocks noChangeShapeType="1"/>
            </p:cNvSpPr>
            <p:nvPr/>
          </p:nvSpPr>
          <p:spPr bwMode="auto">
            <a:xfrm flipV="1">
              <a:off x="895" y="1905"/>
              <a:ext cx="0" cy="539"/>
            </a:xfrm>
            <a:prstGeom prst="line">
              <a:avLst/>
            </a:prstGeom>
            <a:noFill/>
            <a:ln w="38100">
              <a:solidFill>
                <a:srgbClr val="3333CC"/>
              </a:solidFill>
              <a:round/>
              <a:headEnd/>
              <a:tailEnd type="triangle" w="med" len="med"/>
            </a:ln>
            <a:effectLst/>
          </p:spPr>
          <p:txBody>
            <a:bodyPr/>
            <a:lstStyle/>
            <a:p>
              <a:endParaRPr lang="zh-CN" altLang="en-US"/>
            </a:p>
          </p:txBody>
        </p:sp>
      </p:grpSp>
      <p:sp>
        <p:nvSpPr>
          <p:cNvPr id="785438" name="Line 30"/>
          <p:cNvSpPr>
            <a:spLocks noChangeShapeType="1"/>
          </p:cNvSpPr>
          <p:nvPr/>
        </p:nvSpPr>
        <p:spPr bwMode="auto">
          <a:xfrm flipV="1">
            <a:off x="4527550" y="3563938"/>
            <a:ext cx="0" cy="539750"/>
          </a:xfrm>
          <a:prstGeom prst="line">
            <a:avLst/>
          </a:prstGeom>
          <a:noFill/>
          <a:ln w="38100">
            <a:solidFill>
              <a:srgbClr val="008000"/>
            </a:solidFill>
            <a:round/>
            <a:headEnd/>
            <a:tailEnd type="triangle" w="med" len="med"/>
          </a:ln>
          <a:effectLst/>
        </p:spPr>
        <p:txBody>
          <a:bodyPr/>
          <a:lstStyle/>
          <a:p>
            <a:endParaRPr lang="zh-CN" altLang="en-US"/>
          </a:p>
        </p:txBody>
      </p:sp>
      <p:grpSp>
        <p:nvGrpSpPr>
          <p:cNvPr id="785439" name="Group 31"/>
          <p:cNvGrpSpPr>
            <a:grpSpLocks/>
          </p:cNvGrpSpPr>
          <p:nvPr/>
        </p:nvGrpSpPr>
        <p:grpSpPr bwMode="auto">
          <a:xfrm>
            <a:off x="2501900" y="4776788"/>
            <a:ext cx="1530350" cy="1487487"/>
            <a:chOff x="1576" y="2924"/>
            <a:chExt cx="964" cy="937"/>
          </a:xfrm>
        </p:grpSpPr>
        <p:sp>
          <p:nvSpPr>
            <p:cNvPr id="785440" name="Line 32"/>
            <p:cNvSpPr>
              <a:spLocks noChangeShapeType="1"/>
            </p:cNvSpPr>
            <p:nvPr/>
          </p:nvSpPr>
          <p:spPr bwMode="auto">
            <a:xfrm>
              <a:off x="1576" y="2924"/>
              <a:ext cx="0" cy="935"/>
            </a:xfrm>
            <a:prstGeom prst="line">
              <a:avLst/>
            </a:prstGeom>
            <a:noFill/>
            <a:ln w="38100">
              <a:solidFill>
                <a:srgbClr val="3333CC"/>
              </a:solidFill>
              <a:round/>
              <a:headEnd/>
              <a:tailEnd/>
            </a:ln>
            <a:effectLst/>
          </p:spPr>
          <p:txBody>
            <a:bodyPr/>
            <a:lstStyle/>
            <a:p>
              <a:endParaRPr lang="zh-CN" altLang="en-US"/>
            </a:p>
          </p:txBody>
        </p:sp>
        <p:sp>
          <p:nvSpPr>
            <p:cNvPr id="785441" name="Line 33"/>
            <p:cNvSpPr>
              <a:spLocks noChangeShapeType="1"/>
            </p:cNvSpPr>
            <p:nvPr/>
          </p:nvSpPr>
          <p:spPr bwMode="auto">
            <a:xfrm>
              <a:off x="1576" y="3861"/>
              <a:ext cx="964" cy="0"/>
            </a:xfrm>
            <a:prstGeom prst="line">
              <a:avLst/>
            </a:prstGeom>
            <a:noFill/>
            <a:ln w="38100">
              <a:solidFill>
                <a:srgbClr val="3333CC"/>
              </a:solidFill>
              <a:round/>
              <a:headEnd/>
              <a:tailEnd type="triangle" w="med" len="med"/>
            </a:ln>
            <a:effectLst/>
          </p:spPr>
          <p:txBody>
            <a:bodyPr/>
            <a:lstStyle/>
            <a:p>
              <a:endParaRPr lang="zh-CN" altLang="en-US"/>
            </a:p>
          </p:txBody>
        </p:sp>
        <p:sp>
          <p:nvSpPr>
            <p:cNvPr id="785442" name="Line 34"/>
            <p:cNvSpPr>
              <a:spLocks noChangeShapeType="1"/>
            </p:cNvSpPr>
            <p:nvPr/>
          </p:nvSpPr>
          <p:spPr bwMode="auto">
            <a:xfrm flipH="1">
              <a:off x="1576" y="2924"/>
              <a:ext cx="171" cy="0"/>
            </a:xfrm>
            <a:prstGeom prst="line">
              <a:avLst/>
            </a:prstGeom>
            <a:noFill/>
            <a:ln w="28575">
              <a:solidFill>
                <a:srgbClr val="3333CC"/>
              </a:solidFill>
              <a:round/>
              <a:headEnd/>
              <a:tailEnd/>
            </a:ln>
            <a:effectLst/>
          </p:spPr>
          <p:txBody>
            <a:bodyPr/>
            <a:lstStyle/>
            <a:p>
              <a:endParaRPr lang="zh-CN" altLang="en-US"/>
            </a:p>
          </p:txBody>
        </p:sp>
      </p:grpSp>
      <p:grpSp>
        <p:nvGrpSpPr>
          <p:cNvPr id="785443" name="Group 35"/>
          <p:cNvGrpSpPr>
            <a:grpSpLocks/>
          </p:cNvGrpSpPr>
          <p:nvPr/>
        </p:nvGrpSpPr>
        <p:grpSpPr bwMode="auto">
          <a:xfrm>
            <a:off x="3357563" y="5543550"/>
            <a:ext cx="493712" cy="719138"/>
            <a:chOff x="2115" y="3405"/>
            <a:chExt cx="311" cy="453"/>
          </a:xfrm>
        </p:grpSpPr>
        <p:sp>
          <p:nvSpPr>
            <p:cNvPr id="785444" name="Line 36"/>
            <p:cNvSpPr>
              <a:spLocks noChangeShapeType="1"/>
            </p:cNvSpPr>
            <p:nvPr/>
          </p:nvSpPr>
          <p:spPr bwMode="auto">
            <a:xfrm flipV="1">
              <a:off x="2115" y="3405"/>
              <a:ext cx="0" cy="453"/>
            </a:xfrm>
            <a:prstGeom prst="line">
              <a:avLst/>
            </a:prstGeom>
            <a:noFill/>
            <a:ln w="38100">
              <a:solidFill>
                <a:srgbClr val="3333CC"/>
              </a:solidFill>
              <a:round/>
              <a:headEnd/>
              <a:tailEnd/>
            </a:ln>
            <a:effectLst/>
          </p:spPr>
          <p:txBody>
            <a:bodyPr/>
            <a:lstStyle/>
            <a:p>
              <a:endParaRPr lang="zh-CN" altLang="en-US"/>
            </a:p>
          </p:txBody>
        </p:sp>
        <p:sp>
          <p:nvSpPr>
            <p:cNvPr id="785445" name="Line 37"/>
            <p:cNvSpPr>
              <a:spLocks noChangeShapeType="1"/>
            </p:cNvSpPr>
            <p:nvPr/>
          </p:nvSpPr>
          <p:spPr bwMode="auto">
            <a:xfrm>
              <a:off x="2115" y="3407"/>
              <a:ext cx="311" cy="0"/>
            </a:xfrm>
            <a:prstGeom prst="line">
              <a:avLst/>
            </a:prstGeom>
            <a:noFill/>
            <a:ln w="38100">
              <a:solidFill>
                <a:srgbClr val="3333CC"/>
              </a:solidFill>
              <a:round/>
              <a:headEnd/>
              <a:tailEnd type="triangle" w="med" len="med"/>
            </a:ln>
            <a:effectLst/>
          </p:spPr>
          <p:txBody>
            <a:bodyPr/>
            <a:lstStyle/>
            <a:p>
              <a:endParaRPr lang="zh-CN" altLang="en-US"/>
            </a:p>
          </p:txBody>
        </p:sp>
      </p:grpSp>
      <p:grpSp>
        <p:nvGrpSpPr>
          <p:cNvPr id="785446" name="Group 38"/>
          <p:cNvGrpSpPr>
            <a:grpSpLocks/>
          </p:cNvGrpSpPr>
          <p:nvPr/>
        </p:nvGrpSpPr>
        <p:grpSpPr bwMode="auto">
          <a:xfrm>
            <a:off x="1150938" y="3606800"/>
            <a:ext cx="4725987" cy="2208213"/>
            <a:chOff x="725" y="2158"/>
            <a:chExt cx="2977" cy="1448"/>
          </a:xfrm>
        </p:grpSpPr>
        <p:sp>
          <p:nvSpPr>
            <p:cNvPr id="785447" name="Line 39"/>
            <p:cNvSpPr>
              <a:spLocks noChangeShapeType="1"/>
            </p:cNvSpPr>
            <p:nvPr/>
          </p:nvSpPr>
          <p:spPr bwMode="auto">
            <a:xfrm flipV="1">
              <a:off x="725" y="3606"/>
              <a:ext cx="2977" cy="0"/>
            </a:xfrm>
            <a:prstGeom prst="line">
              <a:avLst/>
            </a:prstGeom>
            <a:noFill/>
            <a:ln w="38100">
              <a:solidFill>
                <a:srgbClr val="FF3300"/>
              </a:solidFill>
              <a:prstDash val="dash"/>
              <a:round/>
              <a:headEnd/>
              <a:tailEnd/>
            </a:ln>
            <a:effectLst/>
          </p:spPr>
          <p:txBody>
            <a:bodyPr/>
            <a:lstStyle/>
            <a:p>
              <a:endParaRPr lang="zh-CN" altLang="en-US"/>
            </a:p>
          </p:txBody>
        </p:sp>
        <p:sp>
          <p:nvSpPr>
            <p:cNvPr id="785448" name="Line 40"/>
            <p:cNvSpPr>
              <a:spLocks noChangeShapeType="1"/>
            </p:cNvSpPr>
            <p:nvPr/>
          </p:nvSpPr>
          <p:spPr bwMode="auto">
            <a:xfrm>
              <a:off x="754" y="2158"/>
              <a:ext cx="0" cy="1389"/>
            </a:xfrm>
            <a:prstGeom prst="line">
              <a:avLst/>
            </a:prstGeom>
            <a:noFill/>
            <a:ln w="38100">
              <a:solidFill>
                <a:srgbClr val="FF3300"/>
              </a:solidFill>
              <a:prstDash val="dash"/>
              <a:round/>
              <a:headEnd/>
              <a:tailEnd/>
            </a:ln>
            <a:effectLst/>
          </p:spPr>
          <p:txBody>
            <a:bodyPr/>
            <a:lstStyle/>
            <a:p>
              <a:endParaRPr lang="zh-CN" altLang="en-US"/>
            </a:p>
          </p:txBody>
        </p:sp>
        <p:sp>
          <p:nvSpPr>
            <p:cNvPr id="785449" name="Line 41"/>
            <p:cNvSpPr>
              <a:spLocks noChangeShapeType="1"/>
            </p:cNvSpPr>
            <p:nvPr/>
          </p:nvSpPr>
          <p:spPr bwMode="auto">
            <a:xfrm flipV="1">
              <a:off x="1916" y="3209"/>
              <a:ext cx="0" cy="369"/>
            </a:xfrm>
            <a:prstGeom prst="line">
              <a:avLst/>
            </a:prstGeom>
            <a:noFill/>
            <a:ln w="38100">
              <a:solidFill>
                <a:srgbClr val="FF3300"/>
              </a:solidFill>
              <a:prstDash val="dash"/>
              <a:round/>
              <a:headEnd/>
              <a:tailEnd type="triangle" w="med" len="med"/>
            </a:ln>
            <a:effectLst/>
          </p:spPr>
          <p:txBody>
            <a:bodyPr/>
            <a:lstStyle/>
            <a:p>
              <a:endParaRPr lang="zh-CN" altLang="en-US"/>
            </a:p>
          </p:txBody>
        </p:sp>
      </p:grpSp>
      <p:sp>
        <p:nvSpPr>
          <p:cNvPr id="785450" name="Text Box 42"/>
          <p:cNvSpPr txBox="1">
            <a:spLocks noChangeArrowheads="1"/>
          </p:cNvSpPr>
          <p:nvPr/>
        </p:nvSpPr>
        <p:spPr bwMode="auto">
          <a:xfrm>
            <a:off x="476250" y="6219825"/>
            <a:ext cx="1216025" cy="376238"/>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spcBef>
                <a:spcPct val="50000"/>
              </a:spcBef>
            </a:pPr>
            <a:r>
              <a:rPr lang="en-US" altLang="zh-CN">
                <a:solidFill>
                  <a:srgbClr val="FF3300"/>
                </a:solidFill>
              </a:rPr>
              <a:t>    </a:t>
            </a:r>
            <a:endParaRPr lang="en-US" altLang="zh-CN">
              <a:solidFill>
                <a:schemeClr val="hlink"/>
              </a:solidFill>
            </a:endParaRPr>
          </a:p>
        </p:txBody>
      </p:sp>
      <p:sp>
        <p:nvSpPr>
          <p:cNvPr id="785451" name="Line 43"/>
          <p:cNvSpPr>
            <a:spLocks noChangeShapeType="1"/>
          </p:cNvSpPr>
          <p:nvPr/>
        </p:nvSpPr>
        <p:spPr bwMode="auto">
          <a:xfrm flipH="1">
            <a:off x="1692275" y="6443663"/>
            <a:ext cx="2341563" cy="0"/>
          </a:xfrm>
          <a:prstGeom prst="line">
            <a:avLst/>
          </a:prstGeom>
          <a:noFill/>
          <a:ln w="38100">
            <a:solidFill>
              <a:schemeClr val="hlink"/>
            </a:solidFill>
            <a:round/>
            <a:headEnd/>
            <a:tailEnd type="triangle" w="med" len="med"/>
          </a:ln>
          <a:effectLst/>
        </p:spPr>
        <p:txBody>
          <a:bodyPr/>
          <a:lstStyle/>
          <a:p>
            <a:endParaRPr lang="zh-CN" altLang="en-US"/>
          </a:p>
        </p:txBody>
      </p:sp>
      <p:sp>
        <p:nvSpPr>
          <p:cNvPr id="785452" name="Line 44"/>
          <p:cNvSpPr>
            <a:spLocks noChangeShapeType="1"/>
          </p:cNvSpPr>
          <p:nvPr/>
        </p:nvSpPr>
        <p:spPr bwMode="auto">
          <a:xfrm flipV="1">
            <a:off x="836613" y="3519488"/>
            <a:ext cx="0" cy="2700337"/>
          </a:xfrm>
          <a:prstGeom prst="line">
            <a:avLst/>
          </a:prstGeom>
          <a:noFill/>
          <a:ln w="38100">
            <a:solidFill>
              <a:schemeClr val="hlink"/>
            </a:solidFill>
            <a:round/>
            <a:headEnd/>
            <a:tailEnd type="triangle" w="med" len="med"/>
          </a:ln>
          <a:effectLst/>
        </p:spPr>
        <p:txBody>
          <a:bodyPr/>
          <a:lstStyle/>
          <a:p>
            <a:endParaRPr lang="zh-CN" altLang="en-US"/>
          </a:p>
        </p:txBody>
      </p:sp>
      <p:sp>
        <p:nvSpPr>
          <p:cNvPr id="785453" name="Text Box 45"/>
          <p:cNvSpPr txBox="1">
            <a:spLocks noChangeArrowheads="1"/>
          </p:cNvSpPr>
          <p:nvPr/>
        </p:nvSpPr>
        <p:spPr bwMode="auto">
          <a:xfrm>
            <a:off x="5472113" y="3384550"/>
            <a:ext cx="855662"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008000"/>
                </a:solidFill>
              </a:rPr>
              <a:t>地址</a:t>
            </a:r>
          </a:p>
        </p:txBody>
      </p:sp>
      <p:sp>
        <p:nvSpPr>
          <p:cNvPr id="785454" name="AutoShape 46"/>
          <p:cNvSpPr>
            <a:spLocks noChangeArrowheads="1"/>
          </p:cNvSpPr>
          <p:nvPr/>
        </p:nvSpPr>
        <p:spPr bwMode="auto">
          <a:xfrm>
            <a:off x="5338763" y="4419600"/>
            <a:ext cx="1214437" cy="450850"/>
          </a:xfrm>
          <a:prstGeom prst="leftRightArrow">
            <a:avLst>
              <a:gd name="adj1" fmla="val 50000"/>
              <a:gd name="adj2" fmla="val 53873"/>
            </a:avLst>
          </a:prstGeom>
          <a:solidFill>
            <a:schemeClr val="bg1"/>
          </a:solidFill>
          <a:ln w="28575" algn="ctr">
            <a:solidFill>
              <a:srgbClr val="FF3300"/>
            </a:solidFill>
            <a:miter lim="800000"/>
            <a:headEnd/>
            <a:tailEnd/>
          </a:ln>
          <a:effectLst/>
        </p:spPr>
        <p:txBody>
          <a:bodyPr wrap="none" anchor="ctr"/>
          <a:lstStyle/>
          <a:p>
            <a:endParaRPr lang="zh-CN" altLang="en-US"/>
          </a:p>
        </p:txBody>
      </p:sp>
      <p:sp>
        <p:nvSpPr>
          <p:cNvPr id="785455" name="Text Box 47"/>
          <p:cNvSpPr txBox="1">
            <a:spLocks noChangeArrowheads="1"/>
          </p:cNvSpPr>
          <p:nvPr/>
        </p:nvSpPr>
        <p:spPr bwMode="auto">
          <a:xfrm>
            <a:off x="5608638" y="5813425"/>
            <a:ext cx="765175"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3333CC"/>
                </a:solidFill>
              </a:rPr>
              <a:t>数据</a:t>
            </a:r>
          </a:p>
        </p:txBody>
      </p:sp>
      <p:sp>
        <p:nvSpPr>
          <p:cNvPr id="785456" name="AutoShape 48"/>
          <p:cNvSpPr>
            <a:spLocks noChangeArrowheads="1"/>
          </p:cNvSpPr>
          <p:nvPr/>
        </p:nvSpPr>
        <p:spPr bwMode="auto">
          <a:xfrm>
            <a:off x="5294313" y="6083300"/>
            <a:ext cx="1260475" cy="450850"/>
          </a:xfrm>
          <a:prstGeom prst="leftRightArrow">
            <a:avLst>
              <a:gd name="adj1" fmla="val 50000"/>
              <a:gd name="adj2" fmla="val 55915"/>
            </a:avLst>
          </a:prstGeom>
          <a:solidFill>
            <a:schemeClr val="bg1"/>
          </a:solidFill>
          <a:ln w="28575" algn="ctr">
            <a:solidFill>
              <a:srgbClr val="3333CC"/>
            </a:solidFill>
            <a:miter lim="800000"/>
            <a:headEnd/>
            <a:tailEnd/>
          </a:ln>
          <a:effectLst/>
        </p:spPr>
        <p:txBody>
          <a:bodyPr wrap="none" anchor="ctr"/>
          <a:lstStyle/>
          <a:p>
            <a:endParaRPr lang="zh-CN" altLang="en-US"/>
          </a:p>
        </p:txBody>
      </p:sp>
      <p:sp>
        <p:nvSpPr>
          <p:cNvPr id="785457" name="Text Box 49"/>
          <p:cNvSpPr txBox="1">
            <a:spLocks noChangeArrowheads="1"/>
          </p:cNvSpPr>
          <p:nvPr/>
        </p:nvSpPr>
        <p:spPr bwMode="auto">
          <a:xfrm>
            <a:off x="5564188" y="4111625"/>
            <a:ext cx="855662"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FF3300"/>
                </a:solidFill>
              </a:rPr>
              <a:t>控制</a:t>
            </a:r>
          </a:p>
        </p:txBody>
      </p:sp>
      <p:sp>
        <p:nvSpPr>
          <p:cNvPr id="785458" name="AutoShape 50"/>
          <p:cNvSpPr>
            <a:spLocks noChangeArrowheads="1"/>
          </p:cNvSpPr>
          <p:nvPr/>
        </p:nvSpPr>
        <p:spPr bwMode="auto">
          <a:xfrm>
            <a:off x="5292725" y="2970213"/>
            <a:ext cx="1260475" cy="541337"/>
          </a:xfrm>
          <a:prstGeom prst="rightArrow">
            <a:avLst>
              <a:gd name="adj1" fmla="val 50000"/>
              <a:gd name="adj2" fmla="val 58211"/>
            </a:avLst>
          </a:prstGeom>
          <a:solidFill>
            <a:schemeClr val="bg1"/>
          </a:solidFill>
          <a:ln w="28575" algn="ctr">
            <a:solidFill>
              <a:srgbClr val="008000"/>
            </a:solidFill>
            <a:miter lim="800000"/>
            <a:headEnd/>
            <a:tailEnd/>
          </a:ln>
          <a:effectLst/>
        </p:spPr>
        <p:txBody>
          <a:bodyPr wrap="none" anchor="ctr"/>
          <a:lstStyle/>
          <a:p>
            <a:endParaRPr lang="zh-CN" altLang="en-US"/>
          </a:p>
        </p:txBody>
      </p:sp>
      <p:sp>
        <p:nvSpPr>
          <p:cNvPr id="785459" name="Line 51"/>
          <p:cNvSpPr>
            <a:spLocks noChangeShapeType="1"/>
          </p:cNvSpPr>
          <p:nvPr/>
        </p:nvSpPr>
        <p:spPr bwMode="auto">
          <a:xfrm flipV="1">
            <a:off x="5924550" y="4778375"/>
            <a:ext cx="0" cy="990600"/>
          </a:xfrm>
          <a:prstGeom prst="line">
            <a:avLst/>
          </a:prstGeom>
          <a:noFill/>
          <a:ln w="38100">
            <a:solidFill>
              <a:srgbClr val="FF3300"/>
            </a:solidFill>
            <a:prstDash val="dash"/>
            <a:round/>
            <a:headEnd/>
            <a:tailEnd type="triangle" w="med" len="med"/>
          </a:ln>
          <a:effectLst/>
        </p:spPr>
        <p:txBody>
          <a:bodyPr/>
          <a:lstStyle/>
          <a:p>
            <a:endParaRPr lang="zh-CN" altLang="en-US"/>
          </a:p>
        </p:txBody>
      </p:sp>
      <p:sp>
        <p:nvSpPr>
          <p:cNvPr id="785460" name="Text Box 52"/>
          <p:cNvSpPr txBox="1">
            <a:spLocks noChangeArrowheads="1"/>
          </p:cNvSpPr>
          <p:nvPr/>
        </p:nvSpPr>
        <p:spPr bwMode="auto">
          <a:xfrm>
            <a:off x="3492500" y="3608388"/>
            <a:ext cx="1169988" cy="457200"/>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400">
                <a:solidFill>
                  <a:schemeClr val="accent2"/>
                </a:solidFill>
              </a:rPr>
              <a:t>GPRs</a:t>
            </a:r>
          </a:p>
        </p:txBody>
      </p:sp>
      <p:sp>
        <p:nvSpPr>
          <p:cNvPr id="785461" name="Rectangle 53"/>
          <p:cNvSpPr>
            <a:spLocks noChangeArrowheads="1"/>
          </p:cNvSpPr>
          <p:nvPr/>
        </p:nvSpPr>
        <p:spPr bwMode="auto">
          <a:xfrm>
            <a:off x="3851275" y="4103688"/>
            <a:ext cx="1125538" cy="1574800"/>
          </a:xfrm>
          <a:prstGeom prst="rect">
            <a:avLst/>
          </a:prstGeom>
          <a:solidFill>
            <a:schemeClr val="bg1"/>
          </a:solidFill>
          <a:ln w="28575" algn="ctr">
            <a:solidFill>
              <a:schemeClr val="tx1"/>
            </a:solidFill>
            <a:miter lim="800000"/>
            <a:headEnd/>
            <a:tailEnd/>
          </a:ln>
          <a:effectLst/>
        </p:spPr>
        <p:txBody>
          <a:bodyPr wrap="none" anchor="ctr"/>
          <a:lstStyle/>
          <a:p>
            <a:endParaRPr lang="zh-CN" altLang="en-US"/>
          </a:p>
        </p:txBody>
      </p:sp>
      <p:sp>
        <p:nvSpPr>
          <p:cNvPr id="785462" name="Line 54"/>
          <p:cNvSpPr>
            <a:spLocks noChangeShapeType="1"/>
          </p:cNvSpPr>
          <p:nvPr/>
        </p:nvSpPr>
        <p:spPr bwMode="auto">
          <a:xfrm>
            <a:off x="3897313" y="4419600"/>
            <a:ext cx="1033462" cy="0"/>
          </a:xfrm>
          <a:prstGeom prst="line">
            <a:avLst/>
          </a:prstGeom>
          <a:noFill/>
          <a:ln w="9525">
            <a:solidFill>
              <a:schemeClr val="tx1"/>
            </a:solidFill>
            <a:round/>
            <a:headEnd/>
            <a:tailEnd/>
          </a:ln>
          <a:effectLst/>
        </p:spPr>
        <p:txBody>
          <a:bodyPr/>
          <a:lstStyle/>
          <a:p>
            <a:endParaRPr lang="zh-CN" altLang="en-US"/>
          </a:p>
        </p:txBody>
      </p:sp>
      <p:sp>
        <p:nvSpPr>
          <p:cNvPr id="785463" name="Line 55"/>
          <p:cNvSpPr>
            <a:spLocks noChangeShapeType="1"/>
          </p:cNvSpPr>
          <p:nvPr/>
        </p:nvSpPr>
        <p:spPr bwMode="auto">
          <a:xfrm>
            <a:off x="3897313" y="5049838"/>
            <a:ext cx="1033462" cy="0"/>
          </a:xfrm>
          <a:prstGeom prst="line">
            <a:avLst/>
          </a:prstGeom>
          <a:noFill/>
          <a:ln w="9525">
            <a:solidFill>
              <a:schemeClr val="tx1"/>
            </a:solidFill>
            <a:round/>
            <a:headEnd/>
            <a:tailEnd/>
          </a:ln>
          <a:effectLst/>
        </p:spPr>
        <p:txBody>
          <a:bodyPr/>
          <a:lstStyle/>
          <a:p>
            <a:endParaRPr lang="zh-CN" altLang="en-US"/>
          </a:p>
        </p:txBody>
      </p:sp>
      <p:sp>
        <p:nvSpPr>
          <p:cNvPr id="785464" name="Line 56"/>
          <p:cNvSpPr>
            <a:spLocks noChangeShapeType="1"/>
          </p:cNvSpPr>
          <p:nvPr/>
        </p:nvSpPr>
        <p:spPr bwMode="auto">
          <a:xfrm>
            <a:off x="3897313" y="5408613"/>
            <a:ext cx="1033462" cy="0"/>
          </a:xfrm>
          <a:prstGeom prst="line">
            <a:avLst/>
          </a:prstGeom>
          <a:noFill/>
          <a:ln w="9525">
            <a:solidFill>
              <a:schemeClr val="tx1"/>
            </a:solidFill>
            <a:round/>
            <a:headEnd/>
            <a:tailEnd/>
          </a:ln>
          <a:effectLst/>
        </p:spPr>
        <p:txBody>
          <a:bodyPr/>
          <a:lstStyle/>
          <a:p>
            <a:endParaRPr lang="zh-CN" altLang="en-US"/>
          </a:p>
        </p:txBody>
      </p:sp>
      <p:sp>
        <p:nvSpPr>
          <p:cNvPr id="785465" name="Text Box 57"/>
          <p:cNvSpPr txBox="1">
            <a:spLocks noChangeArrowheads="1"/>
          </p:cNvSpPr>
          <p:nvPr/>
        </p:nvSpPr>
        <p:spPr bwMode="auto">
          <a:xfrm>
            <a:off x="4930775" y="4059238"/>
            <a:ext cx="315913"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t>0</a:t>
            </a:r>
          </a:p>
        </p:txBody>
      </p:sp>
      <p:sp>
        <p:nvSpPr>
          <p:cNvPr id="785466" name="Text Box 58"/>
          <p:cNvSpPr txBox="1">
            <a:spLocks noChangeArrowheads="1"/>
          </p:cNvSpPr>
          <p:nvPr/>
        </p:nvSpPr>
        <p:spPr bwMode="auto">
          <a:xfrm>
            <a:off x="4932363" y="4373563"/>
            <a:ext cx="315912"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t>1</a:t>
            </a:r>
          </a:p>
        </p:txBody>
      </p:sp>
      <p:sp>
        <p:nvSpPr>
          <p:cNvPr id="785467" name="Text Box 59"/>
          <p:cNvSpPr txBox="1">
            <a:spLocks noChangeArrowheads="1"/>
          </p:cNvSpPr>
          <p:nvPr/>
        </p:nvSpPr>
        <p:spPr bwMode="auto">
          <a:xfrm>
            <a:off x="4932363" y="4919663"/>
            <a:ext cx="315912" cy="366712"/>
          </a:xfrm>
          <a:prstGeom prst="rect">
            <a:avLst/>
          </a:prstGeom>
          <a:noFill/>
          <a:ln w="9525" algn="ctr">
            <a:noFill/>
            <a:miter lim="800000"/>
            <a:headEnd/>
            <a:tailEnd/>
          </a:ln>
          <a:effectLst/>
        </p:spPr>
        <p:txBody>
          <a:bodyPr>
            <a:spAutoFit/>
          </a:bodyPr>
          <a:lstStyle/>
          <a:p>
            <a:pPr marL="342900" indent="-342900">
              <a:spcBef>
                <a:spcPct val="50000"/>
              </a:spcBef>
            </a:pPr>
            <a:endParaRPr lang="en-US" altLang="zh-CN"/>
          </a:p>
        </p:txBody>
      </p:sp>
      <p:sp>
        <p:nvSpPr>
          <p:cNvPr id="785468" name="Text Box 60"/>
          <p:cNvSpPr txBox="1">
            <a:spLocks noChangeArrowheads="1"/>
          </p:cNvSpPr>
          <p:nvPr/>
        </p:nvSpPr>
        <p:spPr bwMode="auto">
          <a:xfrm>
            <a:off x="4930775" y="5368925"/>
            <a:ext cx="315913"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t>7</a:t>
            </a:r>
          </a:p>
        </p:txBody>
      </p:sp>
      <p:sp>
        <p:nvSpPr>
          <p:cNvPr id="785469" name="Rectangle 61"/>
          <p:cNvSpPr>
            <a:spLocks noChangeArrowheads="1"/>
          </p:cNvSpPr>
          <p:nvPr/>
        </p:nvSpPr>
        <p:spPr bwMode="auto">
          <a:xfrm>
            <a:off x="6551613" y="819150"/>
            <a:ext cx="1133475" cy="5715000"/>
          </a:xfrm>
          <a:prstGeom prst="rect">
            <a:avLst/>
          </a:prstGeom>
          <a:solidFill>
            <a:schemeClr val="bg1"/>
          </a:solidFill>
          <a:ln w="28575" algn="ctr">
            <a:solidFill>
              <a:schemeClr val="tx1"/>
            </a:solidFill>
            <a:miter lim="800000"/>
            <a:headEnd/>
            <a:tailEnd/>
          </a:ln>
          <a:effectLst/>
        </p:spPr>
        <p:txBody>
          <a:bodyPr wrap="none" anchor="ctr"/>
          <a:lstStyle/>
          <a:p>
            <a:endParaRPr lang="zh-CN" altLang="en-US"/>
          </a:p>
        </p:txBody>
      </p:sp>
      <p:sp>
        <p:nvSpPr>
          <p:cNvPr id="785470" name="Line 62"/>
          <p:cNvSpPr>
            <a:spLocks noChangeShapeType="1"/>
          </p:cNvSpPr>
          <p:nvPr/>
        </p:nvSpPr>
        <p:spPr bwMode="auto">
          <a:xfrm>
            <a:off x="6551613" y="2528888"/>
            <a:ext cx="1131887" cy="0"/>
          </a:xfrm>
          <a:prstGeom prst="line">
            <a:avLst/>
          </a:prstGeom>
          <a:noFill/>
          <a:ln w="9525">
            <a:solidFill>
              <a:schemeClr val="tx1"/>
            </a:solidFill>
            <a:round/>
            <a:headEnd/>
            <a:tailEnd/>
          </a:ln>
          <a:effectLst/>
        </p:spPr>
        <p:txBody>
          <a:bodyPr/>
          <a:lstStyle/>
          <a:p>
            <a:endParaRPr lang="zh-CN" altLang="en-US"/>
          </a:p>
        </p:txBody>
      </p:sp>
      <p:sp>
        <p:nvSpPr>
          <p:cNvPr id="785471" name="Line 63"/>
          <p:cNvSpPr>
            <a:spLocks noChangeShapeType="1"/>
          </p:cNvSpPr>
          <p:nvPr/>
        </p:nvSpPr>
        <p:spPr bwMode="auto">
          <a:xfrm>
            <a:off x="6551613" y="2843213"/>
            <a:ext cx="1131887" cy="0"/>
          </a:xfrm>
          <a:prstGeom prst="line">
            <a:avLst/>
          </a:prstGeom>
          <a:noFill/>
          <a:ln w="9525">
            <a:solidFill>
              <a:schemeClr val="tx1"/>
            </a:solidFill>
            <a:round/>
            <a:headEnd/>
            <a:tailEnd/>
          </a:ln>
          <a:effectLst/>
        </p:spPr>
        <p:txBody>
          <a:bodyPr/>
          <a:lstStyle/>
          <a:p>
            <a:endParaRPr lang="zh-CN" altLang="en-US"/>
          </a:p>
        </p:txBody>
      </p:sp>
      <p:sp>
        <p:nvSpPr>
          <p:cNvPr id="785472" name="Line 64"/>
          <p:cNvSpPr>
            <a:spLocks noChangeShapeType="1"/>
          </p:cNvSpPr>
          <p:nvPr/>
        </p:nvSpPr>
        <p:spPr bwMode="auto">
          <a:xfrm>
            <a:off x="6551613" y="4733925"/>
            <a:ext cx="1131887" cy="0"/>
          </a:xfrm>
          <a:prstGeom prst="line">
            <a:avLst/>
          </a:prstGeom>
          <a:noFill/>
          <a:ln w="9525">
            <a:solidFill>
              <a:schemeClr val="tx1"/>
            </a:solidFill>
            <a:round/>
            <a:headEnd/>
            <a:tailEnd/>
          </a:ln>
          <a:effectLst/>
        </p:spPr>
        <p:txBody>
          <a:bodyPr/>
          <a:lstStyle/>
          <a:p>
            <a:endParaRPr lang="zh-CN" altLang="en-US"/>
          </a:p>
        </p:txBody>
      </p:sp>
      <p:sp>
        <p:nvSpPr>
          <p:cNvPr id="785473" name="Line 65"/>
          <p:cNvSpPr>
            <a:spLocks noChangeShapeType="1"/>
          </p:cNvSpPr>
          <p:nvPr/>
        </p:nvSpPr>
        <p:spPr bwMode="auto">
          <a:xfrm>
            <a:off x="6551613" y="5094288"/>
            <a:ext cx="1131887" cy="0"/>
          </a:xfrm>
          <a:prstGeom prst="line">
            <a:avLst/>
          </a:prstGeom>
          <a:noFill/>
          <a:ln w="9525">
            <a:solidFill>
              <a:schemeClr val="tx1"/>
            </a:solidFill>
            <a:round/>
            <a:headEnd/>
            <a:tailEnd/>
          </a:ln>
          <a:effectLst/>
        </p:spPr>
        <p:txBody>
          <a:bodyPr/>
          <a:lstStyle/>
          <a:p>
            <a:endParaRPr lang="zh-CN" altLang="en-US"/>
          </a:p>
        </p:txBody>
      </p:sp>
      <p:sp>
        <p:nvSpPr>
          <p:cNvPr id="785474" name="Line 66"/>
          <p:cNvSpPr>
            <a:spLocks noChangeShapeType="1"/>
          </p:cNvSpPr>
          <p:nvPr/>
        </p:nvSpPr>
        <p:spPr bwMode="auto">
          <a:xfrm>
            <a:off x="6551613" y="5454650"/>
            <a:ext cx="1131887" cy="0"/>
          </a:xfrm>
          <a:prstGeom prst="line">
            <a:avLst/>
          </a:prstGeom>
          <a:noFill/>
          <a:ln w="9525">
            <a:solidFill>
              <a:schemeClr val="tx1"/>
            </a:solidFill>
            <a:round/>
            <a:headEnd/>
            <a:tailEnd/>
          </a:ln>
          <a:effectLst/>
        </p:spPr>
        <p:txBody>
          <a:bodyPr/>
          <a:lstStyle/>
          <a:p>
            <a:endParaRPr lang="zh-CN" altLang="en-US"/>
          </a:p>
        </p:txBody>
      </p:sp>
      <p:sp>
        <p:nvSpPr>
          <p:cNvPr id="785475" name="Line 67"/>
          <p:cNvSpPr>
            <a:spLocks noChangeShapeType="1"/>
          </p:cNvSpPr>
          <p:nvPr/>
        </p:nvSpPr>
        <p:spPr bwMode="auto">
          <a:xfrm>
            <a:off x="6551613" y="5762625"/>
            <a:ext cx="1131887" cy="0"/>
          </a:xfrm>
          <a:prstGeom prst="line">
            <a:avLst/>
          </a:prstGeom>
          <a:noFill/>
          <a:ln w="9525">
            <a:solidFill>
              <a:schemeClr val="tx1"/>
            </a:solidFill>
            <a:round/>
            <a:headEnd/>
            <a:tailEnd/>
          </a:ln>
          <a:effectLst/>
        </p:spPr>
        <p:txBody>
          <a:bodyPr/>
          <a:lstStyle/>
          <a:p>
            <a:endParaRPr lang="zh-CN" altLang="en-US"/>
          </a:p>
        </p:txBody>
      </p:sp>
      <p:sp>
        <p:nvSpPr>
          <p:cNvPr id="785476" name="Line 68"/>
          <p:cNvSpPr>
            <a:spLocks noChangeShapeType="1"/>
          </p:cNvSpPr>
          <p:nvPr/>
        </p:nvSpPr>
        <p:spPr bwMode="auto">
          <a:xfrm>
            <a:off x="6551613" y="6219825"/>
            <a:ext cx="1131887" cy="0"/>
          </a:xfrm>
          <a:prstGeom prst="line">
            <a:avLst/>
          </a:prstGeom>
          <a:noFill/>
          <a:ln w="9525">
            <a:solidFill>
              <a:schemeClr val="tx1"/>
            </a:solidFill>
            <a:round/>
            <a:headEnd/>
            <a:tailEnd/>
          </a:ln>
          <a:effectLst/>
        </p:spPr>
        <p:txBody>
          <a:bodyPr/>
          <a:lstStyle/>
          <a:p>
            <a:endParaRPr lang="zh-CN" altLang="en-US"/>
          </a:p>
        </p:txBody>
      </p:sp>
      <p:sp>
        <p:nvSpPr>
          <p:cNvPr id="785477" name="Text Box 69"/>
          <p:cNvSpPr txBox="1">
            <a:spLocks noChangeArrowheads="1"/>
          </p:cNvSpPr>
          <p:nvPr/>
        </p:nvSpPr>
        <p:spPr bwMode="auto">
          <a:xfrm>
            <a:off x="7677150" y="1179513"/>
            <a:ext cx="1216025"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bfff0020</a:t>
            </a:r>
          </a:p>
        </p:txBody>
      </p:sp>
      <p:sp>
        <p:nvSpPr>
          <p:cNvPr id="785478" name="Text Box 70"/>
          <p:cNvSpPr txBox="1">
            <a:spLocks noChangeArrowheads="1"/>
          </p:cNvSpPr>
          <p:nvPr/>
        </p:nvSpPr>
        <p:spPr bwMode="auto">
          <a:xfrm>
            <a:off x="7640638" y="4727575"/>
            <a:ext cx="1252537"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80483d6</a:t>
            </a:r>
          </a:p>
        </p:txBody>
      </p:sp>
      <p:sp>
        <p:nvSpPr>
          <p:cNvPr id="785479" name="Text Box 71"/>
          <p:cNvSpPr txBox="1">
            <a:spLocks noChangeArrowheads="1"/>
          </p:cNvSpPr>
          <p:nvPr/>
        </p:nvSpPr>
        <p:spPr bwMode="auto">
          <a:xfrm>
            <a:off x="7632700" y="5087938"/>
            <a:ext cx="1260475"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80483d5</a:t>
            </a:r>
          </a:p>
        </p:txBody>
      </p:sp>
      <p:sp>
        <p:nvSpPr>
          <p:cNvPr id="785480" name="Text Box 72"/>
          <p:cNvSpPr txBox="1">
            <a:spLocks noChangeArrowheads="1"/>
          </p:cNvSpPr>
          <p:nvPr/>
        </p:nvSpPr>
        <p:spPr bwMode="auto">
          <a:xfrm>
            <a:off x="7642225" y="5448300"/>
            <a:ext cx="1295400"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80483d4</a:t>
            </a:r>
          </a:p>
        </p:txBody>
      </p:sp>
      <p:sp>
        <p:nvSpPr>
          <p:cNvPr id="785481" name="Text Box 73"/>
          <p:cNvSpPr txBox="1">
            <a:spLocks noChangeArrowheads="1"/>
          </p:cNvSpPr>
          <p:nvPr/>
        </p:nvSpPr>
        <p:spPr bwMode="auto">
          <a:xfrm>
            <a:off x="7640638" y="6211888"/>
            <a:ext cx="396875"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0</a:t>
            </a:r>
          </a:p>
        </p:txBody>
      </p:sp>
      <p:sp>
        <p:nvSpPr>
          <p:cNvPr id="785482" name="Text Box 74"/>
          <p:cNvSpPr txBox="1">
            <a:spLocks noChangeArrowheads="1"/>
          </p:cNvSpPr>
          <p:nvPr/>
        </p:nvSpPr>
        <p:spPr bwMode="auto">
          <a:xfrm>
            <a:off x="0" y="773113"/>
            <a:ext cx="8893175" cy="396875"/>
          </a:xfrm>
          <a:prstGeom prst="rect">
            <a:avLst/>
          </a:prstGeom>
          <a:noFill/>
          <a:ln w="9525" algn="ctr">
            <a:noFill/>
            <a:miter lim="800000"/>
            <a:headEnd/>
            <a:tailEnd/>
          </a:ln>
          <a:effectLst/>
        </p:spPr>
        <p:txBody>
          <a:bodyPr>
            <a:spAutoFit/>
          </a:bodyPr>
          <a:lstStyle/>
          <a:p>
            <a:pPr marL="342900" indent="-342900">
              <a:spcBef>
                <a:spcPct val="20000"/>
              </a:spcBef>
            </a:pPr>
            <a:r>
              <a:rPr lang="zh-CN" altLang="en-US" sz="2000">
                <a:solidFill>
                  <a:srgbClr val="3333CC"/>
                </a:solidFill>
              </a:rPr>
              <a:t>     </a:t>
            </a:r>
            <a:endParaRPr lang="zh-CN" altLang="en-US" sz="2000">
              <a:solidFill>
                <a:srgbClr val="3333CC"/>
              </a:solidFill>
              <a:latin typeface="Arial" pitchFamily="34" charset="0"/>
            </a:endParaRPr>
          </a:p>
        </p:txBody>
      </p:sp>
      <p:sp>
        <p:nvSpPr>
          <p:cNvPr id="785483" name="Rectangle 75"/>
          <p:cNvSpPr>
            <a:spLocks noChangeArrowheads="1"/>
          </p:cNvSpPr>
          <p:nvPr/>
        </p:nvSpPr>
        <p:spPr bwMode="auto">
          <a:xfrm>
            <a:off x="134938" y="731838"/>
            <a:ext cx="6416675" cy="958850"/>
          </a:xfrm>
          <a:prstGeom prst="rect">
            <a:avLst/>
          </a:prstGeom>
          <a:noFill/>
          <a:ln w="9525">
            <a:noFill/>
            <a:miter lim="800000"/>
            <a:headEnd/>
            <a:tailEnd/>
          </a:ln>
          <a:effectLst/>
        </p:spPr>
        <p:txBody>
          <a:bodyPr anchor="ctr">
            <a:spAutoFit/>
          </a:bodyPr>
          <a:lstStyle/>
          <a:p>
            <a:pPr indent="288925" eaLnBrk="1" hangingPunct="1">
              <a:lnSpc>
                <a:spcPct val="105000"/>
              </a:lnSpc>
            </a:pPr>
            <a:r>
              <a:rPr lang="en-US" altLang="zh-CN"/>
              <a:t>80483da:    8b 45 0c   mov   0xc(%ebp), %eax      </a:t>
            </a:r>
          </a:p>
          <a:p>
            <a:pPr indent="288925" eaLnBrk="1" hangingPunct="1">
              <a:lnSpc>
                <a:spcPct val="105000"/>
              </a:lnSpc>
            </a:pPr>
            <a:r>
              <a:rPr lang="en-US" altLang="zh-CN"/>
              <a:t>80483dd:    8b 55 08   mov   0x8(%ebp), %edx</a:t>
            </a:r>
            <a:endParaRPr lang="en-US" altLang="zh-CN" sz="2000"/>
          </a:p>
          <a:p>
            <a:pPr indent="288925" eaLnBrk="1" hangingPunct="1">
              <a:lnSpc>
                <a:spcPct val="105000"/>
              </a:lnSpc>
            </a:pPr>
            <a:r>
              <a:rPr lang="en-US" altLang="zh-CN"/>
              <a:t>80483e0:    </a:t>
            </a:r>
            <a:r>
              <a:rPr lang="en-US" altLang="zh-CN">
                <a:solidFill>
                  <a:srgbClr val="FF3300"/>
                </a:solidFill>
              </a:rPr>
              <a:t>8d 04 02</a:t>
            </a:r>
            <a:r>
              <a:rPr lang="en-US" altLang="zh-CN"/>
              <a:t>   lea     (%edx,%eax,1), %eax</a:t>
            </a:r>
          </a:p>
        </p:txBody>
      </p:sp>
      <p:sp>
        <p:nvSpPr>
          <p:cNvPr id="785484" name="Line 76"/>
          <p:cNvSpPr>
            <a:spLocks noChangeShapeType="1"/>
          </p:cNvSpPr>
          <p:nvPr/>
        </p:nvSpPr>
        <p:spPr bwMode="auto">
          <a:xfrm>
            <a:off x="7137400" y="4329113"/>
            <a:ext cx="0" cy="315912"/>
          </a:xfrm>
          <a:prstGeom prst="line">
            <a:avLst/>
          </a:prstGeom>
          <a:noFill/>
          <a:ln w="57150">
            <a:solidFill>
              <a:schemeClr val="tx1"/>
            </a:solidFill>
            <a:prstDash val="sysDot"/>
            <a:round/>
            <a:headEnd/>
            <a:tailEnd/>
          </a:ln>
          <a:effectLst/>
        </p:spPr>
        <p:txBody>
          <a:bodyPr/>
          <a:lstStyle/>
          <a:p>
            <a:endParaRPr lang="zh-CN" altLang="en-US"/>
          </a:p>
        </p:txBody>
      </p:sp>
      <p:sp>
        <p:nvSpPr>
          <p:cNvPr id="785485" name="Line 77"/>
          <p:cNvSpPr>
            <a:spLocks noChangeShapeType="1"/>
          </p:cNvSpPr>
          <p:nvPr/>
        </p:nvSpPr>
        <p:spPr bwMode="auto">
          <a:xfrm>
            <a:off x="7137400" y="5859463"/>
            <a:ext cx="0" cy="315912"/>
          </a:xfrm>
          <a:prstGeom prst="line">
            <a:avLst/>
          </a:prstGeom>
          <a:noFill/>
          <a:ln w="57150">
            <a:solidFill>
              <a:schemeClr val="tx1"/>
            </a:solidFill>
            <a:prstDash val="sysDot"/>
            <a:round/>
            <a:headEnd/>
            <a:tailEnd/>
          </a:ln>
          <a:effectLst/>
        </p:spPr>
        <p:txBody>
          <a:bodyPr/>
          <a:lstStyle/>
          <a:p>
            <a:endParaRPr lang="zh-CN" altLang="en-US"/>
          </a:p>
        </p:txBody>
      </p:sp>
      <p:sp>
        <p:nvSpPr>
          <p:cNvPr id="785486" name="Text Box 78"/>
          <p:cNvSpPr txBox="1">
            <a:spLocks noChangeArrowheads="1"/>
          </p:cNvSpPr>
          <p:nvPr/>
        </p:nvSpPr>
        <p:spPr bwMode="auto">
          <a:xfrm>
            <a:off x="6919913" y="5448300"/>
            <a:ext cx="531812"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chemeClr val="hlink"/>
                </a:solidFill>
              </a:rPr>
              <a:t>55</a:t>
            </a:r>
          </a:p>
        </p:txBody>
      </p:sp>
      <p:sp>
        <p:nvSpPr>
          <p:cNvPr id="785487" name="Text Box 79"/>
          <p:cNvSpPr txBox="1">
            <a:spLocks noChangeArrowheads="1"/>
          </p:cNvSpPr>
          <p:nvPr/>
        </p:nvSpPr>
        <p:spPr bwMode="auto">
          <a:xfrm>
            <a:off x="6911975" y="5087938"/>
            <a:ext cx="531813"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chemeClr val="hlink"/>
                </a:solidFill>
              </a:rPr>
              <a:t>89</a:t>
            </a:r>
          </a:p>
        </p:txBody>
      </p:sp>
      <p:sp>
        <p:nvSpPr>
          <p:cNvPr id="785488" name="Text Box 80"/>
          <p:cNvSpPr txBox="1">
            <a:spLocks noChangeArrowheads="1"/>
          </p:cNvSpPr>
          <p:nvPr/>
        </p:nvSpPr>
        <p:spPr bwMode="auto">
          <a:xfrm>
            <a:off x="6911975" y="4733925"/>
            <a:ext cx="531813"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chemeClr val="hlink"/>
                </a:solidFill>
              </a:rPr>
              <a:t>e5</a:t>
            </a:r>
          </a:p>
        </p:txBody>
      </p:sp>
      <p:sp>
        <p:nvSpPr>
          <p:cNvPr id="785489" name="Line 81"/>
          <p:cNvSpPr>
            <a:spLocks noChangeShapeType="1"/>
          </p:cNvSpPr>
          <p:nvPr/>
        </p:nvSpPr>
        <p:spPr bwMode="auto">
          <a:xfrm>
            <a:off x="4392613" y="5092700"/>
            <a:ext cx="0" cy="315913"/>
          </a:xfrm>
          <a:prstGeom prst="line">
            <a:avLst/>
          </a:prstGeom>
          <a:noFill/>
          <a:ln w="57150">
            <a:solidFill>
              <a:schemeClr val="tx1"/>
            </a:solidFill>
            <a:prstDash val="sysDot"/>
            <a:round/>
            <a:headEnd/>
            <a:tailEnd/>
          </a:ln>
          <a:effectLst/>
        </p:spPr>
        <p:txBody>
          <a:bodyPr/>
          <a:lstStyle/>
          <a:p>
            <a:endParaRPr lang="zh-CN" altLang="en-US"/>
          </a:p>
        </p:txBody>
      </p:sp>
      <p:sp>
        <p:nvSpPr>
          <p:cNvPr id="785490" name="Text Box 82"/>
          <p:cNvSpPr txBox="1">
            <a:spLocks noChangeArrowheads="1"/>
          </p:cNvSpPr>
          <p:nvPr/>
        </p:nvSpPr>
        <p:spPr bwMode="auto">
          <a:xfrm>
            <a:off x="3986213" y="2033588"/>
            <a:ext cx="1125537" cy="387350"/>
          </a:xfrm>
          <a:prstGeom prst="rect">
            <a:avLst/>
          </a:prstGeom>
          <a:solidFill>
            <a:srgbClr val="FF0000">
              <a:alpha val="17999"/>
            </a:srgbClr>
          </a:solidFill>
          <a:ln w="9525" algn="ctr">
            <a:solidFill>
              <a:schemeClr val="tx1"/>
            </a:solidFill>
            <a:miter lim="800000"/>
            <a:headEnd/>
            <a:tailEnd/>
          </a:ln>
          <a:effectLst/>
        </p:spPr>
        <p:txBody>
          <a:bodyPr tIns="36000" bIns="36000">
            <a:spAutoFit/>
          </a:bodyPr>
          <a:lstStyle/>
          <a:p>
            <a:pPr marL="342900" indent="-342900">
              <a:spcBef>
                <a:spcPct val="50000"/>
              </a:spcBef>
            </a:pPr>
            <a:r>
              <a:rPr lang="en-US" altLang="zh-CN" sz="2000">
                <a:solidFill>
                  <a:srgbClr val="008000"/>
                </a:solidFill>
              </a:rPr>
              <a:t>   </a:t>
            </a:r>
          </a:p>
        </p:txBody>
      </p:sp>
      <p:sp>
        <p:nvSpPr>
          <p:cNvPr id="785491" name="Text Box 83"/>
          <p:cNvSpPr txBox="1">
            <a:spLocks noChangeArrowheads="1"/>
          </p:cNvSpPr>
          <p:nvPr/>
        </p:nvSpPr>
        <p:spPr bwMode="auto">
          <a:xfrm>
            <a:off x="3986213" y="2528888"/>
            <a:ext cx="1125537" cy="387350"/>
          </a:xfrm>
          <a:prstGeom prst="rect">
            <a:avLst/>
          </a:prstGeom>
          <a:solidFill>
            <a:srgbClr val="FF0000">
              <a:alpha val="17999"/>
            </a:srgbClr>
          </a:solidFill>
          <a:ln w="9525" algn="ctr">
            <a:solidFill>
              <a:schemeClr val="tx1"/>
            </a:solidFill>
            <a:miter lim="800000"/>
            <a:headEnd/>
            <a:tailEnd/>
          </a:ln>
          <a:effectLst/>
        </p:spPr>
        <p:txBody>
          <a:bodyPr tIns="36000" bIns="36000">
            <a:spAutoFit/>
          </a:bodyPr>
          <a:lstStyle/>
          <a:p>
            <a:pPr marL="342900" indent="-342900">
              <a:spcBef>
                <a:spcPct val="50000"/>
              </a:spcBef>
            </a:pPr>
            <a:endParaRPr lang="en-US" altLang="zh-CN" sz="2000">
              <a:solidFill>
                <a:srgbClr val="008000"/>
              </a:solidFill>
            </a:endParaRPr>
          </a:p>
        </p:txBody>
      </p:sp>
      <p:sp>
        <p:nvSpPr>
          <p:cNvPr id="785492" name="Rectangle 84"/>
          <p:cNvSpPr>
            <a:spLocks noChangeArrowheads="1"/>
          </p:cNvSpPr>
          <p:nvPr/>
        </p:nvSpPr>
        <p:spPr bwMode="auto">
          <a:xfrm>
            <a:off x="3230563" y="2046288"/>
            <a:ext cx="668337" cy="396875"/>
          </a:xfrm>
          <a:prstGeom prst="rect">
            <a:avLst/>
          </a:prstGeom>
          <a:noFill/>
          <a:ln w="9525" algn="ctr">
            <a:noFill/>
            <a:miter lim="800000"/>
            <a:headEnd/>
            <a:tailEnd/>
          </a:ln>
          <a:effectLst/>
        </p:spPr>
        <p:txBody>
          <a:bodyPr wrap="none">
            <a:spAutoFit/>
          </a:bodyPr>
          <a:lstStyle/>
          <a:p>
            <a:pPr marL="342900" indent="-342900"/>
            <a:r>
              <a:rPr lang="en-US" altLang="zh-CN" sz="2000">
                <a:solidFill>
                  <a:srgbClr val="008000"/>
                </a:solidFill>
              </a:rPr>
              <a:t>EBP</a:t>
            </a:r>
            <a:endParaRPr lang="zh-CN" altLang="en-US" sz="2000">
              <a:solidFill>
                <a:srgbClr val="008000"/>
              </a:solidFill>
            </a:endParaRPr>
          </a:p>
        </p:txBody>
      </p:sp>
      <p:sp>
        <p:nvSpPr>
          <p:cNvPr id="785493" name="Rectangle 85"/>
          <p:cNvSpPr>
            <a:spLocks noChangeArrowheads="1"/>
          </p:cNvSpPr>
          <p:nvPr/>
        </p:nvSpPr>
        <p:spPr bwMode="auto">
          <a:xfrm>
            <a:off x="3222625" y="2541588"/>
            <a:ext cx="647700" cy="396875"/>
          </a:xfrm>
          <a:prstGeom prst="rect">
            <a:avLst/>
          </a:prstGeom>
          <a:noFill/>
          <a:ln w="9525" algn="ctr">
            <a:noFill/>
            <a:miter lim="800000"/>
            <a:headEnd/>
            <a:tailEnd/>
          </a:ln>
          <a:effectLst/>
        </p:spPr>
        <p:txBody>
          <a:bodyPr wrap="none">
            <a:spAutoFit/>
          </a:bodyPr>
          <a:lstStyle/>
          <a:p>
            <a:pPr marL="342900" indent="-342900"/>
            <a:r>
              <a:rPr lang="en-US" altLang="zh-CN" sz="2000">
                <a:solidFill>
                  <a:srgbClr val="008000"/>
                </a:solidFill>
              </a:rPr>
              <a:t>ESP</a:t>
            </a:r>
            <a:endParaRPr lang="zh-CN" altLang="en-US" sz="2000">
              <a:solidFill>
                <a:srgbClr val="008000"/>
              </a:solidFill>
            </a:endParaRPr>
          </a:p>
        </p:txBody>
      </p:sp>
      <p:sp>
        <p:nvSpPr>
          <p:cNvPr id="785494" name="Rectangle 86"/>
          <p:cNvSpPr>
            <a:spLocks noChangeArrowheads="1"/>
          </p:cNvSpPr>
          <p:nvPr/>
        </p:nvSpPr>
        <p:spPr bwMode="auto">
          <a:xfrm>
            <a:off x="2636838" y="2811463"/>
            <a:ext cx="581025" cy="396875"/>
          </a:xfrm>
          <a:prstGeom prst="rect">
            <a:avLst/>
          </a:prstGeom>
          <a:noFill/>
          <a:ln w="9525" algn="ctr">
            <a:noFill/>
            <a:miter lim="800000"/>
            <a:headEnd/>
            <a:tailEnd/>
          </a:ln>
          <a:effectLst/>
        </p:spPr>
        <p:txBody>
          <a:bodyPr wrap="none">
            <a:spAutoFit/>
          </a:bodyPr>
          <a:lstStyle/>
          <a:p>
            <a:pPr marL="342900" indent="-342900"/>
            <a:r>
              <a:rPr lang="en-US" altLang="zh-CN" sz="2000">
                <a:solidFill>
                  <a:srgbClr val="008000"/>
                </a:solidFill>
              </a:rPr>
              <a:t>EIP</a:t>
            </a:r>
            <a:endParaRPr lang="zh-CN" altLang="en-US" sz="2000">
              <a:solidFill>
                <a:srgbClr val="008000"/>
              </a:solidFill>
            </a:endParaRPr>
          </a:p>
        </p:txBody>
      </p:sp>
      <p:sp>
        <p:nvSpPr>
          <p:cNvPr id="785495" name="Line 87"/>
          <p:cNvSpPr>
            <a:spLocks noChangeShapeType="1"/>
          </p:cNvSpPr>
          <p:nvPr/>
        </p:nvSpPr>
        <p:spPr bwMode="auto">
          <a:xfrm>
            <a:off x="6551613" y="1223963"/>
            <a:ext cx="1131887" cy="0"/>
          </a:xfrm>
          <a:prstGeom prst="line">
            <a:avLst/>
          </a:prstGeom>
          <a:noFill/>
          <a:ln w="9525">
            <a:solidFill>
              <a:schemeClr val="tx1"/>
            </a:solidFill>
            <a:round/>
            <a:headEnd/>
            <a:tailEnd/>
          </a:ln>
          <a:effectLst/>
        </p:spPr>
        <p:txBody>
          <a:bodyPr/>
          <a:lstStyle/>
          <a:p>
            <a:endParaRPr lang="zh-CN" altLang="en-US"/>
          </a:p>
        </p:txBody>
      </p:sp>
      <p:sp>
        <p:nvSpPr>
          <p:cNvPr id="785496" name="Line 88"/>
          <p:cNvSpPr>
            <a:spLocks noChangeShapeType="1"/>
          </p:cNvSpPr>
          <p:nvPr/>
        </p:nvSpPr>
        <p:spPr bwMode="auto">
          <a:xfrm>
            <a:off x="6551613" y="1493838"/>
            <a:ext cx="1131887" cy="0"/>
          </a:xfrm>
          <a:prstGeom prst="line">
            <a:avLst/>
          </a:prstGeom>
          <a:noFill/>
          <a:ln w="9525">
            <a:solidFill>
              <a:schemeClr val="tx1"/>
            </a:solidFill>
            <a:round/>
            <a:headEnd/>
            <a:tailEnd/>
          </a:ln>
          <a:effectLst/>
        </p:spPr>
        <p:txBody>
          <a:bodyPr/>
          <a:lstStyle/>
          <a:p>
            <a:endParaRPr lang="zh-CN" altLang="en-US"/>
          </a:p>
        </p:txBody>
      </p:sp>
      <p:sp>
        <p:nvSpPr>
          <p:cNvPr id="785497" name="Line 89"/>
          <p:cNvSpPr>
            <a:spLocks noChangeShapeType="1"/>
          </p:cNvSpPr>
          <p:nvPr/>
        </p:nvSpPr>
        <p:spPr bwMode="auto">
          <a:xfrm>
            <a:off x="7137400" y="863600"/>
            <a:ext cx="0" cy="315913"/>
          </a:xfrm>
          <a:prstGeom prst="line">
            <a:avLst/>
          </a:prstGeom>
          <a:noFill/>
          <a:ln w="57150">
            <a:solidFill>
              <a:schemeClr val="tx1"/>
            </a:solidFill>
            <a:prstDash val="sysDot"/>
            <a:round/>
            <a:headEnd/>
            <a:tailEnd/>
          </a:ln>
          <a:effectLst/>
        </p:spPr>
        <p:txBody>
          <a:bodyPr/>
          <a:lstStyle/>
          <a:p>
            <a:endParaRPr lang="zh-CN" altLang="en-US"/>
          </a:p>
        </p:txBody>
      </p:sp>
      <p:sp>
        <p:nvSpPr>
          <p:cNvPr id="785498" name="Text Box 90"/>
          <p:cNvSpPr txBox="1">
            <a:spLocks noChangeArrowheads="1"/>
          </p:cNvSpPr>
          <p:nvPr/>
        </p:nvSpPr>
        <p:spPr bwMode="auto">
          <a:xfrm>
            <a:off x="7677150" y="1898650"/>
            <a:ext cx="1216025"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bfff0000</a:t>
            </a:r>
          </a:p>
        </p:txBody>
      </p:sp>
      <p:sp>
        <p:nvSpPr>
          <p:cNvPr id="785499" name="Line 91"/>
          <p:cNvSpPr>
            <a:spLocks noChangeShapeType="1"/>
          </p:cNvSpPr>
          <p:nvPr/>
        </p:nvSpPr>
        <p:spPr bwMode="auto">
          <a:xfrm>
            <a:off x="6551613" y="1943100"/>
            <a:ext cx="1131887" cy="0"/>
          </a:xfrm>
          <a:prstGeom prst="line">
            <a:avLst/>
          </a:prstGeom>
          <a:noFill/>
          <a:ln w="9525">
            <a:solidFill>
              <a:schemeClr val="tx1"/>
            </a:solidFill>
            <a:round/>
            <a:headEnd/>
            <a:tailEnd/>
          </a:ln>
          <a:effectLst/>
        </p:spPr>
        <p:txBody>
          <a:bodyPr/>
          <a:lstStyle/>
          <a:p>
            <a:endParaRPr lang="zh-CN" altLang="en-US"/>
          </a:p>
        </p:txBody>
      </p:sp>
      <p:sp>
        <p:nvSpPr>
          <p:cNvPr id="785500" name="Line 92"/>
          <p:cNvSpPr>
            <a:spLocks noChangeShapeType="1"/>
          </p:cNvSpPr>
          <p:nvPr/>
        </p:nvSpPr>
        <p:spPr bwMode="auto">
          <a:xfrm>
            <a:off x="6551613" y="2212975"/>
            <a:ext cx="1131887" cy="0"/>
          </a:xfrm>
          <a:prstGeom prst="line">
            <a:avLst/>
          </a:prstGeom>
          <a:noFill/>
          <a:ln w="9525">
            <a:solidFill>
              <a:schemeClr val="tx1"/>
            </a:solidFill>
            <a:round/>
            <a:headEnd/>
            <a:tailEnd/>
          </a:ln>
          <a:effectLst/>
        </p:spPr>
        <p:txBody>
          <a:bodyPr/>
          <a:lstStyle/>
          <a:p>
            <a:endParaRPr lang="zh-CN" altLang="en-US"/>
          </a:p>
        </p:txBody>
      </p:sp>
      <p:sp>
        <p:nvSpPr>
          <p:cNvPr id="785501" name="Line 93"/>
          <p:cNvSpPr>
            <a:spLocks noChangeShapeType="1"/>
          </p:cNvSpPr>
          <p:nvPr/>
        </p:nvSpPr>
        <p:spPr bwMode="auto">
          <a:xfrm>
            <a:off x="7137400" y="1582738"/>
            <a:ext cx="0" cy="315912"/>
          </a:xfrm>
          <a:prstGeom prst="line">
            <a:avLst/>
          </a:prstGeom>
          <a:noFill/>
          <a:ln w="57150">
            <a:solidFill>
              <a:schemeClr val="tx1"/>
            </a:solidFill>
            <a:prstDash val="sysDot"/>
            <a:round/>
            <a:headEnd/>
            <a:tailEnd/>
          </a:ln>
          <a:effectLst/>
        </p:spPr>
        <p:txBody>
          <a:bodyPr/>
          <a:lstStyle/>
          <a:p>
            <a:endParaRPr lang="zh-CN" altLang="en-US"/>
          </a:p>
        </p:txBody>
      </p:sp>
      <p:sp>
        <p:nvSpPr>
          <p:cNvPr id="785502" name="Line 94"/>
          <p:cNvSpPr>
            <a:spLocks noChangeShapeType="1"/>
          </p:cNvSpPr>
          <p:nvPr/>
        </p:nvSpPr>
        <p:spPr bwMode="auto">
          <a:xfrm>
            <a:off x="6551613" y="3159125"/>
            <a:ext cx="1131887" cy="0"/>
          </a:xfrm>
          <a:prstGeom prst="line">
            <a:avLst/>
          </a:prstGeom>
          <a:noFill/>
          <a:ln w="9525">
            <a:solidFill>
              <a:schemeClr val="tx1"/>
            </a:solidFill>
            <a:round/>
            <a:headEnd/>
            <a:tailEnd/>
          </a:ln>
          <a:effectLst/>
        </p:spPr>
        <p:txBody>
          <a:bodyPr/>
          <a:lstStyle/>
          <a:p>
            <a:endParaRPr lang="zh-CN" altLang="en-US"/>
          </a:p>
        </p:txBody>
      </p:sp>
      <p:sp>
        <p:nvSpPr>
          <p:cNvPr id="785503" name="Line 95"/>
          <p:cNvSpPr>
            <a:spLocks noChangeShapeType="1"/>
          </p:cNvSpPr>
          <p:nvPr/>
        </p:nvSpPr>
        <p:spPr bwMode="auto">
          <a:xfrm>
            <a:off x="6551613" y="3473450"/>
            <a:ext cx="1131887" cy="0"/>
          </a:xfrm>
          <a:prstGeom prst="line">
            <a:avLst/>
          </a:prstGeom>
          <a:noFill/>
          <a:ln w="9525">
            <a:solidFill>
              <a:schemeClr val="tx1"/>
            </a:solidFill>
            <a:round/>
            <a:headEnd/>
            <a:tailEnd/>
          </a:ln>
          <a:effectLst/>
        </p:spPr>
        <p:txBody>
          <a:bodyPr/>
          <a:lstStyle/>
          <a:p>
            <a:endParaRPr lang="zh-CN" altLang="en-US"/>
          </a:p>
        </p:txBody>
      </p:sp>
      <p:sp>
        <p:nvSpPr>
          <p:cNvPr id="785504" name="Text Box 96"/>
          <p:cNvSpPr txBox="1">
            <a:spLocks noChangeArrowheads="1"/>
          </p:cNvSpPr>
          <p:nvPr/>
        </p:nvSpPr>
        <p:spPr bwMode="auto">
          <a:xfrm>
            <a:off x="2546350" y="3197225"/>
            <a:ext cx="1295400"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80483e0</a:t>
            </a:r>
          </a:p>
        </p:txBody>
      </p:sp>
      <p:sp>
        <p:nvSpPr>
          <p:cNvPr id="785505" name="Rectangle 97"/>
          <p:cNvSpPr>
            <a:spLocks noChangeArrowheads="1"/>
          </p:cNvSpPr>
          <p:nvPr/>
        </p:nvSpPr>
        <p:spPr bwMode="auto">
          <a:xfrm>
            <a:off x="4527550" y="5815013"/>
            <a:ext cx="760413" cy="366712"/>
          </a:xfrm>
          <a:prstGeom prst="rect">
            <a:avLst/>
          </a:prstGeom>
          <a:noFill/>
          <a:ln w="9525" algn="ctr">
            <a:noFill/>
            <a:miter lim="800000"/>
            <a:headEnd/>
            <a:tailEnd/>
          </a:ln>
          <a:effectLst/>
        </p:spPr>
        <p:txBody>
          <a:bodyPr wrap="none">
            <a:spAutoFit/>
          </a:bodyPr>
          <a:lstStyle/>
          <a:p>
            <a:pPr marL="342900" indent="-342900"/>
            <a:r>
              <a:rPr lang="en-US" altLang="zh-CN">
                <a:solidFill>
                  <a:schemeClr val="accent2"/>
                </a:solidFill>
              </a:rPr>
              <a:t>MDR</a:t>
            </a:r>
            <a:endParaRPr lang="zh-CN" altLang="en-US">
              <a:solidFill>
                <a:schemeClr val="accent2"/>
              </a:solidFill>
            </a:endParaRPr>
          </a:p>
        </p:txBody>
      </p:sp>
      <p:sp>
        <p:nvSpPr>
          <p:cNvPr id="785506" name="Text Box 98"/>
          <p:cNvSpPr txBox="1">
            <a:spLocks noChangeArrowheads="1"/>
          </p:cNvSpPr>
          <p:nvPr/>
        </p:nvSpPr>
        <p:spPr bwMode="auto">
          <a:xfrm>
            <a:off x="341313" y="1898650"/>
            <a:ext cx="1350962" cy="396875"/>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solidFill>
                  <a:srgbClr val="CC3300"/>
                </a:solidFill>
              </a:rPr>
              <a:t>S1:</a:t>
            </a:r>
            <a:r>
              <a:rPr lang="zh-CN" altLang="en-US" sz="2000">
                <a:solidFill>
                  <a:srgbClr val="CC3300"/>
                </a:solidFill>
              </a:rPr>
              <a:t>取指令</a:t>
            </a:r>
          </a:p>
        </p:txBody>
      </p:sp>
      <p:sp>
        <p:nvSpPr>
          <p:cNvPr id="785507" name="Rectangle 99"/>
          <p:cNvSpPr>
            <a:spLocks noChangeArrowheads="1"/>
          </p:cNvSpPr>
          <p:nvPr/>
        </p:nvSpPr>
        <p:spPr bwMode="auto">
          <a:xfrm>
            <a:off x="1016000" y="5903913"/>
            <a:ext cx="420688" cy="366712"/>
          </a:xfrm>
          <a:prstGeom prst="rect">
            <a:avLst/>
          </a:prstGeom>
          <a:noFill/>
          <a:ln w="9525" algn="ctr">
            <a:noFill/>
            <a:miter lim="800000"/>
            <a:headEnd/>
            <a:tailEnd/>
          </a:ln>
          <a:effectLst/>
        </p:spPr>
        <p:txBody>
          <a:bodyPr wrap="none">
            <a:spAutoFit/>
          </a:bodyPr>
          <a:lstStyle/>
          <a:p>
            <a:pPr marL="342900" indent="-342900"/>
            <a:r>
              <a:rPr lang="en-US" altLang="zh-CN">
                <a:solidFill>
                  <a:schemeClr val="hlink"/>
                </a:solidFill>
              </a:rPr>
              <a:t>IR</a:t>
            </a:r>
            <a:endParaRPr lang="zh-CN" altLang="en-US">
              <a:solidFill>
                <a:schemeClr val="hlink"/>
              </a:solidFill>
            </a:endParaRPr>
          </a:p>
        </p:txBody>
      </p:sp>
      <p:sp>
        <p:nvSpPr>
          <p:cNvPr id="785508" name="Text Box 100"/>
          <p:cNvSpPr txBox="1">
            <a:spLocks noChangeArrowheads="1"/>
          </p:cNvSpPr>
          <p:nvPr/>
        </p:nvSpPr>
        <p:spPr bwMode="auto">
          <a:xfrm>
            <a:off x="971550" y="3743325"/>
            <a:ext cx="630238"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t>Wr</a:t>
            </a:r>
          </a:p>
        </p:txBody>
      </p:sp>
      <p:sp>
        <p:nvSpPr>
          <p:cNvPr id="785509" name="Text Box 101"/>
          <p:cNvSpPr txBox="1">
            <a:spLocks noChangeArrowheads="1"/>
          </p:cNvSpPr>
          <p:nvPr/>
        </p:nvSpPr>
        <p:spPr bwMode="auto">
          <a:xfrm>
            <a:off x="1692275" y="1898650"/>
            <a:ext cx="1755775" cy="396875"/>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solidFill>
                  <a:srgbClr val="CC3300"/>
                </a:solidFill>
              </a:rPr>
              <a:t>S2:</a:t>
            </a:r>
            <a:r>
              <a:rPr lang="zh-CN" altLang="en-US" sz="2000">
                <a:solidFill>
                  <a:srgbClr val="CC3300"/>
                </a:solidFill>
              </a:rPr>
              <a:t>指令译码</a:t>
            </a:r>
          </a:p>
        </p:txBody>
      </p:sp>
      <p:sp>
        <p:nvSpPr>
          <p:cNvPr id="785510" name="Text Box 102"/>
          <p:cNvSpPr txBox="1">
            <a:spLocks noChangeArrowheads="1"/>
          </p:cNvSpPr>
          <p:nvPr/>
        </p:nvSpPr>
        <p:spPr bwMode="auto">
          <a:xfrm>
            <a:off x="341313" y="2303463"/>
            <a:ext cx="2881312" cy="396875"/>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solidFill>
                  <a:srgbClr val="CC3300"/>
                </a:solidFill>
              </a:rPr>
              <a:t>S3:</a:t>
            </a:r>
            <a:r>
              <a:rPr lang="zh-CN" altLang="en-US" sz="2000">
                <a:solidFill>
                  <a:srgbClr val="CC3300"/>
                </a:solidFill>
              </a:rPr>
              <a:t>指令执行、</a:t>
            </a:r>
            <a:r>
              <a:rPr lang="en-US" altLang="zh-CN" sz="2000">
                <a:solidFill>
                  <a:srgbClr val="CC3300"/>
                </a:solidFill>
              </a:rPr>
              <a:t>EIP</a:t>
            </a:r>
            <a:r>
              <a:rPr lang="zh-CN" altLang="en-US" sz="2000">
                <a:solidFill>
                  <a:srgbClr val="CC3300"/>
                </a:solidFill>
              </a:rPr>
              <a:t>增量</a:t>
            </a:r>
          </a:p>
        </p:txBody>
      </p:sp>
      <p:sp>
        <p:nvSpPr>
          <p:cNvPr id="785511" name="Rectangle 103"/>
          <p:cNvSpPr>
            <a:spLocks noChangeArrowheads="1"/>
          </p:cNvSpPr>
          <p:nvPr/>
        </p:nvSpPr>
        <p:spPr bwMode="auto">
          <a:xfrm>
            <a:off x="4527550" y="3519488"/>
            <a:ext cx="750888" cy="366712"/>
          </a:xfrm>
          <a:prstGeom prst="rect">
            <a:avLst/>
          </a:prstGeom>
          <a:noFill/>
          <a:ln w="9525" algn="ctr">
            <a:noFill/>
            <a:miter lim="800000"/>
            <a:headEnd/>
            <a:tailEnd/>
          </a:ln>
          <a:effectLst/>
        </p:spPr>
        <p:txBody>
          <a:bodyPr wrap="none">
            <a:spAutoFit/>
          </a:bodyPr>
          <a:lstStyle/>
          <a:p>
            <a:pPr marL="342900" indent="-342900"/>
            <a:r>
              <a:rPr lang="en-US" altLang="zh-CN">
                <a:solidFill>
                  <a:schemeClr val="accent2"/>
                </a:solidFill>
              </a:rPr>
              <a:t>MAR</a:t>
            </a:r>
            <a:endParaRPr lang="zh-CN" altLang="en-US">
              <a:solidFill>
                <a:schemeClr val="accent2"/>
              </a:solidFill>
            </a:endParaRPr>
          </a:p>
        </p:txBody>
      </p:sp>
      <p:sp>
        <p:nvSpPr>
          <p:cNvPr id="785512" name="Text Box 104"/>
          <p:cNvSpPr txBox="1">
            <a:spLocks noChangeArrowheads="1"/>
          </p:cNvSpPr>
          <p:nvPr/>
        </p:nvSpPr>
        <p:spPr bwMode="auto">
          <a:xfrm>
            <a:off x="3897313" y="4689475"/>
            <a:ext cx="1125537"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7fffffff</a:t>
            </a:r>
          </a:p>
        </p:txBody>
      </p:sp>
      <p:sp>
        <p:nvSpPr>
          <p:cNvPr id="785513" name="Text Box 105"/>
          <p:cNvSpPr txBox="1">
            <a:spLocks noChangeArrowheads="1"/>
          </p:cNvSpPr>
          <p:nvPr/>
        </p:nvSpPr>
        <p:spPr bwMode="auto">
          <a:xfrm>
            <a:off x="7677150" y="3114675"/>
            <a:ext cx="1252538"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beeefffc</a:t>
            </a:r>
          </a:p>
        </p:txBody>
      </p:sp>
      <p:sp>
        <p:nvSpPr>
          <p:cNvPr id="785514" name="Text Box 106"/>
          <p:cNvSpPr txBox="1">
            <a:spLocks noChangeArrowheads="1"/>
          </p:cNvSpPr>
          <p:nvPr/>
        </p:nvSpPr>
        <p:spPr bwMode="auto">
          <a:xfrm>
            <a:off x="6867525" y="3159125"/>
            <a:ext cx="531813"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20</a:t>
            </a:r>
          </a:p>
        </p:txBody>
      </p:sp>
      <p:sp>
        <p:nvSpPr>
          <p:cNvPr id="785515" name="Text Box 107"/>
          <p:cNvSpPr txBox="1">
            <a:spLocks noChangeArrowheads="1"/>
          </p:cNvSpPr>
          <p:nvPr/>
        </p:nvSpPr>
        <p:spPr bwMode="auto">
          <a:xfrm>
            <a:off x="6867525" y="2849563"/>
            <a:ext cx="531813"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00</a:t>
            </a:r>
          </a:p>
        </p:txBody>
      </p:sp>
      <p:sp>
        <p:nvSpPr>
          <p:cNvPr id="785516" name="Text Box 108"/>
          <p:cNvSpPr txBox="1">
            <a:spLocks noChangeArrowheads="1"/>
          </p:cNvSpPr>
          <p:nvPr/>
        </p:nvSpPr>
        <p:spPr bwMode="auto">
          <a:xfrm>
            <a:off x="6867525" y="2524125"/>
            <a:ext cx="531813"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ff</a:t>
            </a:r>
          </a:p>
        </p:txBody>
      </p:sp>
      <p:sp>
        <p:nvSpPr>
          <p:cNvPr id="785517" name="Text Box 109"/>
          <p:cNvSpPr txBox="1">
            <a:spLocks noChangeArrowheads="1"/>
          </p:cNvSpPr>
          <p:nvPr/>
        </p:nvSpPr>
        <p:spPr bwMode="auto">
          <a:xfrm>
            <a:off x="6867525" y="2214563"/>
            <a:ext cx="531813"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bf</a:t>
            </a:r>
          </a:p>
        </p:txBody>
      </p:sp>
      <p:sp>
        <p:nvSpPr>
          <p:cNvPr id="785518" name="Line 110"/>
          <p:cNvSpPr>
            <a:spLocks noChangeShapeType="1"/>
          </p:cNvSpPr>
          <p:nvPr/>
        </p:nvSpPr>
        <p:spPr bwMode="auto">
          <a:xfrm>
            <a:off x="115888" y="1493838"/>
            <a:ext cx="360362" cy="0"/>
          </a:xfrm>
          <a:prstGeom prst="line">
            <a:avLst/>
          </a:prstGeom>
          <a:noFill/>
          <a:ln w="57150">
            <a:solidFill>
              <a:srgbClr val="FF3300"/>
            </a:solidFill>
            <a:round/>
            <a:headEnd/>
            <a:tailEnd type="triangle" w="med" len="med"/>
          </a:ln>
          <a:effectLst/>
        </p:spPr>
        <p:txBody>
          <a:bodyPr/>
          <a:lstStyle/>
          <a:p>
            <a:endParaRPr lang="zh-CN" altLang="en-US"/>
          </a:p>
        </p:txBody>
      </p:sp>
      <p:sp>
        <p:nvSpPr>
          <p:cNvPr id="785519" name="Line 111"/>
          <p:cNvSpPr>
            <a:spLocks noChangeShapeType="1"/>
          </p:cNvSpPr>
          <p:nvPr/>
        </p:nvSpPr>
        <p:spPr bwMode="auto">
          <a:xfrm>
            <a:off x="3897313" y="4689475"/>
            <a:ext cx="1033462" cy="0"/>
          </a:xfrm>
          <a:prstGeom prst="line">
            <a:avLst/>
          </a:prstGeom>
          <a:noFill/>
          <a:ln w="9525">
            <a:solidFill>
              <a:schemeClr val="tx1"/>
            </a:solidFill>
            <a:round/>
            <a:headEnd/>
            <a:tailEnd/>
          </a:ln>
          <a:effectLst/>
        </p:spPr>
        <p:txBody>
          <a:bodyPr/>
          <a:lstStyle/>
          <a:p>
            <a:endParaRPr lang="zh-CN" altLang="en-US"/>
          </a:p>
        </p:txBody>
      </p:sp>
      <p:sp>
        <p:nvSpPr>
          <p:cNvPr id="785520" name="Text Box 112"/>
          <p:cNvSpPr txBox="1">
            <a:spLocks noChangeArrowheads="1"/>
          </p:cNvSpPr>
          <p:nvPr/>
        </p:nvSpPr>
        <p:spPr bwMode="auto">
          <a:xfrm>
            <a:off x="4932363" y="4733925"/>
            <a:ext cx="315912" cy="365125"/>
          </a:xfrm>
          <a:prstGeom prst="rect">
            <a:avLst/>
          </a:prstGeom>
          <a:noFill/>
          <a:ln w="9525" algn="ctr">
            <a:noFill/>
            <a:miter lim="800000"/>
            <a:headEnd/>
            <a:tailEnd/>
          </a:ln>
          <a:effectLst/>
        </p:spPr>
        <p:txBody>
          <a:bodyPr>
            <a:spAutoFit/>
          </a:bodyPr>
          <a:lstStyle/>
          <a:p>
            <a:pPr marL="342900" indent="-342900">
              <a:spcBef>
                <a:spcPct val="50000"/>
              </a:spcBef>
            </a:pPr>
            <a:r>
              <a:rPr lang="en-US" altLang="zh-CN"/>
              <a:t>2</a:t>
            </a:r>
          </a:p>
        </p:txBody>
      </p:sp>
      <p:sp>
        <p:nvSpPr>
          <p:cNvPr id="785521" name="Text Box 113"/>
          <p:cNvSpPr txBox="1">
            <a:spLocks noChangeArrowheads="1"/>
          </p:cNvSpPr>
          <p:nvPr/>
        </p:nvSpPr>
        <p:spPr bwMode="auto">
          <a:xfrm>
            <a:off x="3402013" y="3833813"/>
            <a:ext cx="1709737" cy="641350"/>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      </a:t>
            </a:r>
            <a:r>
              <a:rPr lang="en-US" altLang="zh-CN">
                <a:solidFill>
                  <a:srgbClr val="FF3300"/>
                </a:solidFill>
              </a:rPr>
              <a:t>80000001</a:t>
            </a:r>
          </a:p>
        </p:txBody>
      </p:sp>
      <p:sp>
        <p:nvSpPr>
          <p:cNvPr id="785522" name="Rectangle 114"/>
          <p:cNvSpPr>
            <a:spLocks noChangeArrowheads="1"/>
          </p:cNvSpPr>
          <p:nvPr/>
        </p:nvSpPr>
        <p:spPr bwMode="auto">
          <a:xfrm>
            <a:off x="385763" y="6219825"/>
            <a:ext cx="1574800" cy="366713"/>
          </a:xfrm>
          <a:prstGeom prst="rect">
            <a:avLst/>
          </a:prstGeom>
          <a:noFill/>
          <a:ln w="9525" algn="ctr">
            <a:noFill/>
            <a:miter lim="800000"/>
            <a:headEnd/>
            <a:tailEnd/>
          </a:ln>
          <a:effectLst/>
        </p:spPr>
        <p:txBody>
          <a:bodyPr>
            <a:spAutoFit/>
          </a:bodyPr>
          <a:lstStyle/>
          <a:p>
            <a:pPr marL="342900" indent="-342900"/>
            <a:r>
              <a:rPr lang="en-US" altLang="zh-CN">
                <a:solidFill>
                  <a:srgbClr val="FF3300"/>
                </a:solidFill>
              </a:rPr>
              <a:t>8d040289</a:t>
            </a:r>
            <a:endParaRPr lang="zh-CN" altLang="en-US">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5521"/>
                                        </p:tgtEl>
                                        <p:attrNameLst>
                                          <p:attrName>style.visibility</p:attrName>
                                        </p:attrNameLst>
                                      </p:cBhvr>
                                      <p:to>
                                        <p:strVal val="visible"/>
                                      </p:to>
                                    </p:set>
                                    <p:animEffect transition="in" filter="blinds(horizontal)">
                                      <p:cBhvr>
                                        <p:cTn id="7" dur="2000"/>
                                        <p:tgtEl>
                                          <p:spTgt spid="7855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5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ChangeArrowheads="1"/>
          </p:cNvSpPr>
          <p:nvPr>
            <p:ph type="title"/>
          </p:nvPr>
        </p:nvSpPr>
        <p:spPr>
          <a:xfrm>
            <a:off x="457200" y="98425"/>
            <a:ext cx="8229600" cy="561975"/>
          </a:xfrm>
        </p:spPr>
        <p:txBody>
          <a:bodyPr/>
          <a:lstStyle/>
          <a:p>
            <a:r>
              <a:rPr lang="zh-CN" altLang="en-US" sz="3600" smtClean="0"/>
              <a:t>过程调用的机器级表示</a:t>
            </a:r>
          </a:p>
        </p:txBody>
      </p:sp>
      <p:sp>
        <p:nvSpPr>
          <p:cNvPr id="734211" name="Rectangle 3"/>
          <p:cNvSpPr>
            <a:spLocks noGrp="1" noChangeArrowheads="1"/>
          </p:cNvSpPr>
          <p:nvPr>
            <p:ph type="body" idx="1"/>
          </p:nvPr>
        </p:nvSpPr>
        <p:spPr>
          <a:xfrm>
            <a:off x="468313" y="836613"/>
            <a:ext cx="8229600" cy="1601787"/>
          </a:xfrm>
        </p:spPr>
        <p:txBody>
          <a:bodyPr/>
          <a:lstStyle/>
          <a:p>
            <a:r>
              <a:rPr lang="zh-CN" altLang="en-US" smtClean="0">
                <a:ea typeface="微软雅黑" pitchFamily="34" charset="-122"/>
              </a:rPr>
              <a:t>以下过程（函数）调用对应的机器级代码是什么？</a:t>
            </a:r>
          </a:p>
          <a:p>
            <a:r>
              <a:rPr lang="zh-CN" altLang="en-US" smtClean="0">
                <a:ea typeface="微软雅黑" pitchFamily="34" charset="-122"/>
              </a:rPr>
              <a:t>如何将</a:t>
            </a:r>
            <a:r>
              <a:rPr lang="en-US" altLang="zh-CN" smtClean="0">
                <a:ea typeface="微软雅黑" pitchFamily="34" charset="-122"/>
              </a:rPr>
              <a:t>t1(125)</a:t>
            </a:r>
            <a:r>
              <a:rPr lang="zh-CN" altLang="en-US" smtClean="0">
                <a:ea typeface="微软雅黑" pitchFamily="34" charset="-122"/>
              </a:rPr>
              <a:t>、</a:t>
            </a:r>
            <a:r>
              <a:rPr lang="en-US" altLang="zh-CN" smtClean="0">
                <a:ea typeface="微软雅黑" pitchFamily="34" charset="-122"/>
              </a:rPr>
              <a:t>t2(80)</a:t>
            </a:r>
            <a:r>
              <a:rPr lang="zh-CN" altLang="en-US" smtClean="0">
                <a:ea typeface="微软雅黑" pitchFamily="34" charset="-122"/>
              </a:rPr>
              <a:t>分别传递给</a:t>
            </a:r>
            <a:r>
              <a:rPr lang="en-US" altLang="zh-CN" smtClean="0">
                <a:ea typeface="微软雅黑" pitchFamily="34" charset="-122"/>
              </a:rPr>
              <a:t>add</a:t>
            </a:r>
            <a:r>
              <a:rPr lang="zh-CN" altLang="en-US" smtClean="0">
                <a:ea typeface="微软雅黑" pitchFamily="34" charset="-122"/>
              </a:rPr>
              <a:t>中的形式参数</a:t>
            </a:r>
            <a:r>
              <a:rPr lang="en-US" altLang="zh-CN" smtClean="0">
                <a:ea typeface="微软雅黑" pitchFamily="34" charset="-122"/>
              </a:rPr>
              <a:t>x</a:t>
            </a:r>
            <a:r>
              <a:rPr lang="zh-CN" altLang="en-US" smtClean="0">
                <a:ea typeface="微软雅黑" pitchFamily="34" charset="-122"/>
              </a:rPr>
              <a:t>、</a:t>
            </a:r>
            <a:r>
              <a:rPr lang="en-US" altLang="zh-CN" smtClean="0">
                <a:ea typeface="微软雅黑" pitchFamily="34" charset="-122"/>
              </a:rPr>
              <a:t>y</a:t>
            </a:r>
          </a:p>
          <a:p>
            <a:r>
              <a:rPr lang="en-US" altLang="zh-CN" smtClean="0">
                <a:ea typeface="微软雅黑" pitchFamily="34" charset="-122"/>
              </a:rPr>
              <a:t>add</a:t>
            </a:r>
            <a:r>
              <a:rPr lang="zh-CN" altLang="en-US" smtClean="0">
                <a:ea typeface="微软雅黑" pitchFamily="34" charset="-122"/>
              </a:rPr>
              <a:t>函数执行的结果如何返回给</a:t>
            </a:r>
            <a:r>
              <a:rPr lang="en-US" altLang="zh-CN" smtClean="0">
                <a:ea typeface="微软雅黑" pitchFamily="34" charset="-122"/>
              </a:rPr>
              <a:t>caller?</a:t>
            </a:r>
          </a:p>
        </p:txBody>
      </p:sp>
      <p:sp>
        <p:nvSpPr>
          <p:cNvPr id="734212" name="Text Box 4"/>
          <p:cNvSpPr txBox="1">
            <a:spLocks noChangeArrowheads="1"/>
          </p:cNvSpPr>
          <p:nvPr/>
        </p:nvSpPr>
        <p:spPr bwMode="auto">
          <a:xfrm>
            <a:off x="431800" y="2843213"/>
            <a:ext cx="4095750" cy="3451225"/>
          </a:xfrm>
          <a:prstGeom prst="rect">
            <a:avLst/>
          </a:prstGeom>
          <a:solidFill>
            <a:schemeClr val="bg1"/>
          </a:solidFill>
          <a:ln w="9525" algn="ctr">
            <a:solidFill>
              <a:schemeClr val="tx1"/>
            </a:solidFill>
            <a:miter lim="800000"/>
            <a:headEnd/>
            <a:tailEnd/>
          </a:ln>
          <a:effectLst/>
        </p:spPr>
        <p:txBody>
          <a:bodyPr>
            <a:spAutoFit/>
          </a:bodyPr>
          <a:lstStyle/>
          <a:p>
            <a:pPr marL="342900" indent="-342900"/>
            <a:r>
              <a:rPr lang="en-US" altLang="zh-CN" sz="2200"/>
              <a:t>int add ( int x, int y ) {</a:t>
            </a:r>
          </a:p>
          <a:p>
            <a:pPr marL="342900" indent="-342900"/>
            <a:r>
              <a:rPr lang="en-US" altLang="zh-CN" sz="2200"/>
              <a:t>	 return x+y;</a:t>
            </a:r>
          </a:p>
          <a:p>
            <a:pPr marL="342900" indent="-342900"/>
            <a:r>
              <a:rPr lang="en-US" altLang="zh-CN" sz="2200"/>
              <a:t>}</a:t>
            </a:r>
          </a:p>
          <a:p>
            <a:pPr marL="342900" indent="-342900"/>
            <a:endParaRPr lang="en-US" altLang="zh-CN" sz="2200"/>
          </a:p>
          <a:p>
            <a:pPr marL="342900" indent="-342900"/>
            <a:r>
              <a:rPr lang="en-US" altLang="zh-CN" sz="2200"/>
              <a:t>int caller ( ) {	</a:t>
            </a:r>
          </a:p>
          <a:p>
            <a:pPr marL="342900" indent="-342900"/>
            <a:r>
              <a:rPr lang="en-US" altLang="zh-CN" sz="2200"/>
              <a:t>	 int	t1 = 2147483647;</a:t>
            </a:r>
          </a:p>
          <a:p>
            <a:pPr marL="342900" indent="-342900"/>
            <a:r>
              <a:rPr lang="en-US" altLang="zh-CN" sz="2200"/>
              <a:t>      int t2 = 2;</a:t>
            </a:r>
          </a:p>
          <a:p>
            <a:pPr marL="342900" indent="-342900"/>
            <a:r>
              <a:rPr lang="en-US" altLang="zh-CN" sz="2200"/>
              <a:t>	 int	sum = </a:t>
            </a:r>
            <a:r>
              <a:rPr lang="en-US" altLang="zh-CN" sz="2200">
                <a:solidFill>
                  <a:srgbClr val="FF3300"/>
                </a:solidFill>
              </a:rPr>
              <a:t>add (t1, t2)</a:t>
            </a:r>
            <a:r>
              <a:rPr lang="en-US" altLang="zh-CN" sz="2200"/>
              <a:t>;</a:t>
            </a:r>
          </a:p>
          <a:p>
            <a:pPr marL="342900" indent="-342900"/>
            <a:r>
              <a:rPr lang="en-US" altLang="zh-CN" sz="2200"/>
              <a:t>	 return sum;</a:t>
            </a:r>
            <a:endParaRPr lang="zh-CN" altLang="en-US" sz="2200"/>
          </a:p>
          <a:p>
            <a:pPr marL="342900" indent="-342900"/>
            <a:r>
              <a:rPr lang="en-US" altLang="zh-CN" sz="2200"/>
              <a:t>}</a:t>
            </a:r>
            <a:endParaRPr lang="zh-CN" altLang="en-US" sz="2200"/>
          </a:p>
        </p:txBody>
      </p:sp>
      <p:grpSp>
        <p:nvGrpSpPr>
          <p:cNvPr id="734213" name="Group 5"/>
          <p:cNvGrpSpPr>
            <a:grpSpLocks/>
          </p:cNvGrpSpPr>
          <p:nvPr/>
        </p:nvGrpSpPr>
        <p:grpSpPr bwMode="auto">
          <a:xfrm>
            <a:off x="4841875" y="2889250"/>
            <a:ext cx="1081088" cy="2833688"/>
            <a:chOff x="3050" y="1820"/>
            <a:chExt cx="681" cy="1785"/>
          </a:xfrm>
        </p:grpSpPr>
        <p:sp>
          <p:nvSpPr>
            <p:cNvPr id="734214" name="Text Box 6"/>
            <p:cNvSpPr txBox="1">
              <a:spLocks noChangeArrowheads="1"/>
            </p:cNvSpPr>
            <p:nvPr/>
          </p:nvSpPr>
          <p:spPr bwMode="auto">
            <a:xfrm>
              <a:off x="3050" y="1820"/>
              <a:ext cx="681" cy="1785"/>
            </a:xfrm>
            <a:prstGeom prst="rect">
              <a:avLst/>
            </a:prstGeom>
            <a:solidFill>
              <a:schemeClr val="bg1"/>
            </a:solidFill>
            <a:ln w="9525" algn="ctr">
              <a:noFill/>
              <a:miter lim="800000"/>
              <a:headEnd/>
              <a:tailEnd/>
            </a:ln>
            <a:effectLst/>
          </p:spPr>
          <p:txBody>
            <a:bodyPr>
              <a:spAutoFit/>
            </a:bodyPr>
            <a:lstStyle/>
            <a:p>
              <a:pPr marL="342900" indent="-342900">
                <a:spcBef>
                  <a:spcPct val="25000"/>
                </a:spcBef>
              </a:pPr>
              <a:r>
                <a:rPr lang="en-US" altLang="zh-CN"/>
                <a:t> </a:t>
              </a:r>
              <a:r>
                <a:rPr lang="en-US" altLang="zh-CN" sz="2400">
                  <a:solidFill>
                    <a:srgbClr val="3333CC"/>
                  </a:solidFill>
                </a:rPr>
                <a:t>add</a:t>
              </a:r>
            </a:p>
            <a:p>
              <a:pPr marL="342900" indent="-342900">
                <a:spcBef>
                  <a:spcPct val="25000"/>
                </a:spcBef>
              </a:pPr>
              <a:endParaRPr lang="en-US" altLang="zh-CN" sz="2400">
                <a:solidFill>
                  <a:srgbClr val="3333CC"/>
                </a:solidFill>
              </a:endParaRPr>
            </a:p>
            <a:p>
              <a:pPr marL="342900" indent="-342900">
                <a:spcBef>
                  <a:spcPct val="25000"/>
                </a:spcBef>
              </a:pPr>
              <a:r>
                <a:rPr lang="en-US" altLang="zh-CN" sz="2400">
                  <a:solidFill>
                    <a:srgbClr val="3333CC"/>
                  </a:solidFill>
                </a:rPr>
                <a:t>caller</a:t>
              </a:r>
            </a:p>
            <a:p>
              <a:pPr marL="342900" indent="-342900">
                <a:spcBef>
                  <a:spcPct val="25000"/>
                </a:spcBef>
              </a:pPr>
              <a:endParaRPr lang="en-US" altLang="zh-CN" sz="2400">
                <a:solidFill>
                  <a:srgbClr val="3333CC"/>
                </a:solidFill>
              </a:endParaRPr>
            </a:p>
            <a:p>
              <a:pPr marL="342900" indent="-342900">
                <a:spcBef>
                  <a:spcPct val="25000"/>
                </a:spcBef>
              </a:pPr>
              <a:r>
                <a:rPr lang="en-US" altLang="zh-CN" sz="2400">
                  <a:solidFill>
                    <a:srgbClr val="3333CC"/>
                  </a:solidFill>
                </a:rPr>
                <a:t>  P</a:t>
              </a:r>
            </a:p>
            <a:p>
              <a:pPr marL="342900" indent="-342900">
                <a:spcBef>
                  <a:spcPct val="50000"/>
                </a:spcBef>
              </a:pPr>
              <a:endParaRPr lang="en-US" altLang="zh-CN" sz="2400"/>
            </a:p>
          </p:txBody>
        </p:sp>
        <p:sp>
          <p:nvSpPr>
            <p:cNvPr id="734215" name="Line 7"/>
            <p:cNvSpPr>
              <a:spLocks noChangeShapeType="1"/>
            </p:cNvSpPr>
            <p:nvPr/>
          </p:nvSpPr>
          <p:spPr bwMode="auto">
            <a:xfrm flipV="1">
              <a:off x="3277" y="2699"/>
              <a:ext cx="0" cy="283"/>
            </a:xfrm>
            <a:prstGeom prst="line">
              <a:avLst/>
            </a:prstGeom>
            <a:noFill/>
            <a:ln w="38100">
              <a:solidFill>
                <a:srgbClr val="3333CC"/>
              </a:solidFill>
              <a:round/>
              <a:headEnd/>
              <a:tailEnd type="triangle" w="med" len="med"/>
            </a:ln>
            <a:effectLst/>
          </p:spPr>
          <p:txBody>
            <a:bodyPr/>
            <a:lstStyle/>
            <a:p>
              <a:endParaRPr lang="zh-CN" altLang="en-US"/>
            </a:p>
          </p:txBody>
        </p:sp>
        <p:sp>
          <p:nvSpPr>
            <p:cNvPr id="734216" name="Line 8"/>
            <p:cNvSpPr>
              <a:spLocks noChangeShapeType="1"/>
            </p:cNvSpPr>
            <p:nvPr/>
          </p:nvSpPr>
          <p:spPr bwMode="auto">
            <a:xfrm flipV="1">
              <a:off x="3277" y="2132"/>
              <a:ext cx="0" cy="283"/>
            </a:xfrm>
            <a:prstGeom prst="line">
              <a:avLst/>
            </a:prstGeom>
            <a:noFill/>
            <a:ln w="38100">
              <a:solidFill>
                <a:srgbClr val="3333CC"/>
              </a:solidFill>
              <a:round/>
              <a:headEnd/>
              <a:tailEnd type="triangle" w="med" len="med"/>
            </a:ln>
            <a:effectLst/>
          </p:spPr>
          <p:txBody>
            <a:bodyPr/>
            <a:lstStyle/>
            <a:p>
              <a:endParaRPr lang="zh-CN" altLang="en-US"/>
            </a:p>
          </p:txBody>
        </p:sp>
      </p:grpSp>
      <p:sp>
        <p:nvSpPr>
          <p:cNvPr id="734217" name="Text Box 9"/>
          <p:cNvSpPr txBox="1">
            <a:spLocks noChangeArrowheads="1"/>
          </p:cNvSpPr>
          <p:nvPr/>
        </p:nvSpPr>
        <p:spPr bwMode="auto">
          <a:xfrm>
            <a:off x="4841875" y="5716588"/>
            <a:ext cx="3465513" cy="457200"/>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400"/>
              <a:t>Sum=-2147483647</a:t>
            </a:r>
          </a:p>
        </p:txBody>
      </p:sp>
      <p:sp>
        <p:nvSpPr>
          <p:cNvPr id="734219" name="Text Box 11"/>
          <p:cNvSpPr txBox="1">
            <a:spLocks noChangeArrowheads="1"/>
          </p:cNvSpPr>
          <p:nvPr/>
        </p:nvSpPr>
        <p:spPr bwMode="auto">
          <a:xfrm>
            <a:off x="4886325" y="5229225"/>
            <a:ext cx="3465513" cy="457200"/>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400"/>
              <a:t>Sum=0x80000001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4212"/>
                                        </p:tgtEl>
                                        <p:attrNameLst>
                                          <p:attrName>style.visibility</p:attrName>
                                        </p:attrNameLst>
                                      </p:cBhvr>
                                      <p:to>
                                        <p:strVal val="visible"/>
                                      </p:to>
                                    </p:set>
                                    <p:animEffect transition="in" filter="blinds(horizontal)">
                                      <p:cBhvr>
                                        <p:cTn id="7" dur="500"/>
                                        <p:tgtEl>
                                          <p:spTgt spid="7342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4213"/>
                                        </p:tgtEl>
                                        <p:attrNameLst>
                                          <p:attrName>style.visibility</p:attrName>
                                        </p:attrNameLst>
                                      </p:cBhvr>
                                      <p:to>
                                        <p:strVal val="visible"/>
                                      </p:to>
                                    </p:set>
                                    <p:animEffect transition="in" filter="blinds(horizontal)">
                                      <p:cBhvr>
                                        <p:cTn id="12" dur="500"/>
                                        <p:tgtEl>
                                          <p:spTgt spid="7342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4211">
                                            <p:txEl>
                                              <p:pRg st="0" end="0"/>
                                            </p:txEl>
                                          </p:spTgt>
                                        </p:tgtEl>
                                        <p:attrNameLst>
                                          <p:attrName>style.visibility</p:attrName>
                                        </p:attrNameLst>
                                      </p:cBhvr>
                                      <p:to>
                                        <p:strVal val="visible"/>
                                      </p:to>
                                    </p:set>
                                    <p:animEffect transition="in" filter="blinds(horizontal)">
                                      <p:cBhvr>
                                        <p:cTn id="17" dur="500"/>
                                        <p:tgtEl>
                                          <p:spTgt spid="7342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4211">
                                            <p:txEl>
                                              <p:pRg st="1" end="1"/>
                                            </p:txEl>
                                          </p:spTgt>
                                        </p:tgtEl>
                                        <p:attrNameLst>
                                          <p:attrName>style.visibility</p:attrName>
                                        </p:attrNameLst>
                                      </p:cBhvr>
                                      <p:to>
                                        <p:strVal val="visible"/>
                                      </p:to>
                                    </p:set>
                                    <p:animEffect transition="in" filter="blinds(horizontal)">
                                      <p:cBhvr>
                                        <p:cTn id="22" dur="500"/>
                                        <p:tgtEl>
                                          <p:spTgt spid="73421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34211">
                                            <p:txEl>
                                              <p:pRg st="2" end="2"/>
                                            </p:txEl>
                                          </p:spTgt>
                                        </p:tgtEl>
                                        <p:attrNameLst>
                                          <p:attrName>style.visibility</p:attrName>
                                        </p:attrNameLst>
                                      </p:cBhvr>
                                      <p:to>
                                        <p:strVal val="visible"/>
                                      </p:to>
                                    </p:set>
                                    <p:animEffect transition="in" filter="blinds(horizontal)">
                                      <p:cBhvr>
                                        <p:cTn id="27" dur="500"/>
                                        <p:tgtEl>
                                          <p:spTgt spid="7342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42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a:xfrm>
            <a:off x="457200" y="98425"/>
            <a:ext cx="8229600" cy="561975"/>
          </a:xfrm>
        </p:spPr>
        <p:txBody>
          <a:bodyPr/>
          <a:lstStyle/>
          <a:p>
            <a:r>
              <a:rPr lang="zh-CN" altLang="en-US" sz="3600" smtClean="0"/>
              <a:t>计算机是如何工作的？</a:t>
            </a:r>
          </a:p>
        </p:txBody>
      </p:sp>
      <p:sp>
        <p:nvSpPr>
          <p:cNvPr id="757763" name="Text Box 3"/>
          <p:cNvSpPr txBox="1">
            <a:spLocks noChangeArrowheads="1"/>
          </p:cNvSpPr>
          <p:nvPr/>
        </p:nvSpPr>
        <p:spPr bwMode="auto">
          <a:xfrm>
            <a:off x="657225" y="2843213"/>
            <a:ext cx="1484313" cy="466725"/>
          </a:xfrm>
          <a:prstGeom prst="rect">
            <a:avLst/>
          </a:prstGeom>
          <a:solidFill>
            <a:srgbClr val="0000FF">
              <a:alpha val="25999"/>
            </a:srgbClr>
          </a:solidFill>
          <a:ln w="9525" algn="ctr">
            <a:solidFill>
              <a:schemeClr val="tx1"/>
            </a:solidFill>
            <a:miter lim="800000"/>
            <a:headEnd/>
            <a:tailEnd/>
          </a:ln>
          <a:effectLst/>
        </p:spPr>
        <p:txBody>
          <a:bodyPr>
            <a:spAutoFit/>
          </a:bodyPr>
          <a:lstStyle/>
          <a:p>
            <a:pPr marL="342900" indent="-342900"/>
            <a:r>
              <a:rPr lang="zh-CN" altLang="en-US" sz="2400"/>
              <a:t>  控制器</a:t>
            </a:r>
          </a:p>
        </p:txBody>
      </p:sp>
      <p:grpSp>
        <p:nvGrpSpPr>
          <p:cNvPr id="757764" name="Group 4"/>
          <p:cNvGrpSpPr>
            <a:grpSpLocks/>
          </p:cNvGrpSpPr>
          <p:nvPr/>
        </p:nvGrpSpPr>
        <p:grpSpPr bwMode="auto">
          <a:xfrm>
            <a:off x="341313" y="2033588"/>
            <a:ext cx="4949825" cy="4591050"/>
            <a:chOff x="215" y="1338"/>
            <a:chExt cx="3118" cy="2892"/>
          </a:xfrm>
        </p:grpSpPr>
        <p:sp>
          <p:nvSpPr>
            <p:cNvPr id="757765" name="Rectangle 5"/>
            <p:cNvSpPr>
              <a:spLocks noChangeArrowheads="1"/>
            </p:cNvSpPr>
            <p:nvPr/>
          </p:nvSpPr>
          <p:spPr bwMode="auto">
            <a:xfrm>
              <a:off x="215" y="1650"/>
              <a:ext cx="3118" cy="2580"/>
            </a:xfrm>
            <a:prstGeom prst="rect">
              <a:avLst/>
            </a:prstGeom>
            <a:noFill/>
            <a:ln w="38100" cap="rnd" algn="ctr">
              <a:solidFill>
                <a:schemeClr val="tx1"/>
              </a:solidFill>
              <a:prstDash val="sysDot"/>
              <a:miter lim="800000"/>
              <a:headEnd/>
              <a:tailEnd/>
            </a:ln>
            <a:effectLst/>
          </p:spPr>
          <p:txBody>
            <a:bodyPr wrap="none" anchor="ctr"/>
            <a:lstStyle/>
            <a:p>
              <a:endParaRPr lang="zh-CN" altLang="en-US"/>
            </a:p>
          </p:txBody>
        </p:sp>
        <p:sp>
          <p:nvSpPr>
            <p:cNvPr id="757766" name="Text Box 6"/>
            <p:cNvSpPr txBox="1">
              <a:spLocks noChangeArrowheads="1"/>
            </p:cNvSpPr>
            <p:nvPr/>
          </p:nvSpPr>
          <p:spPr bwMode="auto">
            <a:xfrm>
              <a:off x="385" y="1338"/>
              <a:ext cx="538" cy="288"/>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400"/>
                <a:t>CPU</a:t>
              </a:r>
            </a:p>
          </p:txBody>
        </p:sp>
      </p:grpSp>
      <p:sp>
        <p:nvSpPr>
          <p:cNvPr id="757767" name="Text Box 7"/>
          <p:cNvSpPr txBox="1">
            <a:spLocks noChangeArrowheads="1"/>
          </p:cNvSpPr>
          <p:nvPr/>
        </p:nvSpPr>
        <p:spPr bwMode="auto">
          <a:xfrm>
            <a:off x="2681288" y="2933700"/>
            <a:ext cx="1035050" cy="376238"/>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spcBef>
                <a:spcPct val="50000"/>
              </a:spcBef>
            </a:pPr>
            <a:r>
              <a:rPr lang="en-US" altLang="zh-CN">
                <a:solidFill>
                  <a:srgbClr val="008000"/>
                </a:solidFill>
              </a:rPr>
              <a:t>    PC</a:t>
            </a:r>
          </a:p>
        </p:txBody>
      </p:sp>
      <p:grpSp>
        <p:nvGrpSpPr>
          <p:cNvPr id="757768" name="Group 8"/>
          <p:cNvGrpSpPr>
            <a:grpSpLocks/>
          </p:cNvGrpSpPr>
          <p:nvPr/>
        </p:nvGrpSpPr>
        <p:grpSpPr bwMode="auto">
          <a:xfrm>
            <a:off x="7767638" y="3294063"/>
            <a:ext cx="1125537" cy="831850"/>
            <a:chOff x="4893" y="2132"/>
            <a:chExt cx="709" cy="524"/>
          </a:xfrm>
        </p:grpSpPr>
        <p:sp>
          <p:nvSpPr>
            <p:cNvPr id="757769" name="Text Box 9"/>
            <p:cNvSpPr txBox="1">
              <a:spLocks noChangeArrowheads="1"/>
            </p:cNvSpPr>
            <p:nvPr/>
          </p:nvSpPr>
          <p:spPr bwMode="auto">
            <a:xfrm>
              <a:off x="5205" y="2132"/>
              <a:ext cx="397" cy="524"/>
            </a:xfrm>
            <a:prstGeom prst="rect">
              <a:avLst/>
            </a:prstGeom>
            <a:solidFill>
              <a:srgbClr val="0000FF">
                <a:alpha val="25999"/>
              </a:srgbClr>
            </a:solidFill>
            <a:ln w="9525" algn="ctr">
              <a:solidFill>
                <a:schemeClr val="tx1"/>
              </a:solidFill>
              <a:miter lim="800000"/>
              <a:headEnd/>
              <a:tailEnd/>
            </a:ln>
            <a:effectLst/>
          </p:spPr>
          <p:txBody>
            <a:bodyPr lIns="0" rIns="0">
              <a:spAutoFit/>
            </a:bodyPr>
            <a:lstStyle/>
            <a:p>
              <a:pPr marL="342900" indent="-342900"/>
              <a:r>
                <a:rPr lang="zh-CN" altLang="en-US" sz="2400">
                  <a:solidFill>
                    <a:srgbClr val="CC3300"/>
                  </a:solidFill>
                </a:rPr>
                <a:t>输入</a:t>
              </a:r>
            </a:p>
            <a:p>
              <a:pPr marL="342900" indent="-342900"/>
              <a:r>
                <a:rPr lang="zh-CN" altLang="en-US" sz="2400">
                  <a:solidFill>
                    <a:srgbClr val="CC3300"/>
                  </a:solidFill>
                </a:rPr>
                <a:t>设备</a:t>
              </a:r>
            </a:p>
          </p:txBody>
        </p:sp>
        <p:sp>
          <p:nvSpPr>
            <p:cNvPr id="757770" name="AutoShape 10"/>
            <p:cNvSpPr>
              <a:spLocks noChangeArrowheads="1"/>
            </p:cNvSpPr>
            <p:nvPr/>
          </p:nvSpPr>
          <p:spPr bwMode="auto">
            <a:xfrm>
              <a:off x="4893" y="2358"/>
              <a:ext cx="283" cy="141"/>
            </a:xfrm>
            <a:prstGeom prst="leftRightArrow">
              <a:avLst>
                <a:gd name="adj1" fmla="val 50000"/>
                <a:gd name="adj2" fmla="val 40142"/>
              </a:avLst>
            </a:prstGeom>
            <a:solidFill>
              <a:schemeClr val="bg1"/>
            </a:solidFill>
            <a:ln w="28575" algn="ctr">
              <a:solidFill>
                <a:srgbClr val="CC3300"/>
              </a:solidFill>
              <a:miter lim="800000"/>
              <a:headEnd/>
              <a:tailEnd/>
            </a:ln>
            <a:effectLst/>
          </p:spPr>
          <p:txBody>
            <a:bodyPr wrap="none" anchor="ctr"/>
            <a:lstStyle/>
            <a:p>
              <a:pPr marL="342900" indent="-342900" algn="ctr"/>
              <a:endParaRPr lang="zh-CN" altLang="en-US">
                <a:solidFill>
                  <a:srgbClr val="CC3300"/>
                </a:solidFill>
              </a:endParaRPr>
            </a:p>
          </p:txBody>
        </p:sp>
      </p:grpSp>
      <p:grpSp>
        <p:nvGrpSpPr>
          <p:cNvPr id="757771" name="Group 11"/>
          <p:cNvGrpSpPr>
            <a:grpSpLocks/>
          </p:cNvGrpSpPr>
          <p:nvPr/>
        </p:nvGrpSpPr>
        <p:grpSpPr bwMode="auto">
          <a:xfrm>
            <a:off x="7767638" y="4687888"/>
            <a:ext cx="1125537" cy="831850"/>
            <a:chOff x="4893" y="3010"/>
            <a:chExt cx="709" cy="524"/>
          </a:xfrm>
        </p:grpSpPr>
        <p:sp>
          <p:nvSpPr>
            <p:cNvPr id="757772" name="Text Box 12"/>
            <p:cNvSpPr txBox="1">
              <a:spLocks noChangeArrowheads="1"/>
            </p:cNvSpPr>
            <p:nvPr/>
          </p:nvSpPr>
          <p:spPr bwMode="auto">
            <a:xfrm>
              <a:off x="5205" y="3010"/>
              <a:ext cx="397" cy="524"/>
            </a:xfrm>
            <a:prstGeom prst="rect">
              <a:avLst/>
            </a:prstGeom>
            <a:solidFill>
              <a:srgbClr val="0000FF">
                <a:alpha val="25999"/>
              </a:srgbClr>
            </a:solidFill>
            <a:ln w="9525" algn="ctr">
              <a:solidFill>
                <a:schemeClr val="tx1"/>
              </a:solidFill>
              <a:miter lim="800000"/>
              <a:headEnd/>
              <a:tailEnd/>
            </a:ln>
            <a:effectLst/>
          </p:spPr>
          <p:txBody>
            <a:bodyPr lIns="0" rIns="0">
              <a:spAutoFit/>
            </a:bodyPr>
            <a:lstStyle/>
            <a:p>
              <a:pPr marL="342900" indent="-342900"/>
              <a:r>
                <a:rPr lang="zh-CN" altLang="en-US" sz="2400">
                  <a:solidFill>
                    <a:srgbClr val="CC3300"/>
                  </a:solidFill>
                </a:rPr>
                <a:t>输出</a:t>
              </a:r>
              <a:endParaRPr lang="en-US" altLang="zh-CN" sz="2400">
                <a:solidFill>
                  <a:srgbClr val="CC3300"/>
                </a:solidFill>
              </a:endParaRPr>
            </a:p>
            <a:p>
              <a:pPr marL="342900" indent="-342900"/>
              <a:r>
                <a:rPr lang="zh-CN" altLang="en-US" sz="2400">
                  <a:solidFill>
                    <a:srgbClr val="CC3300"/>
                  </a:solidFill>
                </a:rPr>
                <a:t>设备</a:t>
              </a:r>
            </a:p>
          </p:txBody>
        </p:sp>
        <p:sp>
          <p:nvSpPr>
            <p:cNvPr id="757773" name="AutoShape 13"/>
            <p:cNvSpPr>
              <a:spLocks noChangeArrowheads="1"/>
            </p:cNvSpPr>
            <p:nvPr/>
          </p:nvSpPr>
          <p:spPr bwMode="auto">
            <a:xfrm>
              <a:off x="4893" y="3180"/>
              <a:ext cx="283" cy="141"/>
            </a:xfrm>
            <a:prstGeom prst="leftRightArrow">
              <a:avLst>
                <a:gd name="adj1" fmla="val 50000"/>
                <a:gd name="adj2" fmla="val 40142"/>
              </a:avLst>
            </a:prstGeom>
            <a:solidFill>
              <a:schemeClr val="bg1"/>
            </a:solidFill>
            <a:ln w="28575" algn="ctr">
              <a:solidFill>
                <a:srgbClr val="CC3300"/>
              </a:solidFill>
              <a:miter lim="800000"/>
              <a:headEnd/>
              <a:tailEnd/>
            </a:ln>
            <a:effectLst/>
          </p:spPr>
          <p:txBody>
            <a:bodyPr wrap="none" anchor="ctr"/>
            <a:lstStyle/>
            <a:p>
              <a:endParaRPr lang="zh-CN" altLang="en-US"/>
            </a:p>
          </p:txBody>
        </p:sp>
      </p:grpSp>
      <p:sp>
        <p:nvSpPr>
          <p:cNvPr id="757774" name="Text Box 14"/>
          <p:cNvSpPr txBox="1">
            <a:spLocks noChangeArrowheads="1"/>
          </p:cNvSpPr>
          <p:nvPr/>
        </p:nvSpPr>
        <p:spPr bwMode="auto">
          <a:xfrm>
            <a:off x="3986213" y="2933700"/>
            <a:ext cx="1079500" cy="376238"/>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spcBef>
                <a:spcPct val="50000"/>
              </a:spcBef>
            </a:pPr>
            <a:r>
              <a:rPr lang="en-US" altLang="zh-CN">
                <a:solidFill>
                  <a:srgbClr val="008000"/>
                </a:solidFill>
              </a:rPr>
              <a:t>  MAR</a:t>
            </a:r>
          </a:p>
        </p:txBody>
      </p:sp>
      <p:sp>
        <p:nvSpPr>
          <p:cNvPr id="757775" name="Text Box 15"/>
          <p:cNvSpPr txBox="1">
            <a:spLocks noChangeArrowheads="1"/>
          </p:cNvSpPr>
          <p:nvPr/>
        </p:nvSpPr>
        <p:spPr bwMode="auto">
          <a:xfrm>
            <a:off x="4032250" y="5948363"/>
            <a:ext cx="1079500" cy="376237"/>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spcBef>
                <a:spcPct val="50000"/>
              </a:spcBef>
            </a:pPr>
            <a:r>
              <a:rPr lang="en-US" altLang="zh-CN">
                <a:solidFill>
                  <a:schemeClr val="accent2"/>
                </a:solidFill>
              </a:rPr>
              <a:t>  MDR</a:t>
            </a:r>
          </a:p>
        </p:txBody>
      </p:sp>
      <p:sp>
        <p:nvSpPr>
          <p:cNvPr id="757776" name="Line 16"/>
          <p:cNvSpPr>
            <a:spLocks noChangeShapeType="1"/>
          </p:cNvSpPr>
          <p:nvPr/>
        </p:nvSpPr>
        <p:spPr bwMode="auto">
          <a:xfrm>
            <a:off x="2141538" y="3113088"/>
            <a:ext cx="539750" cy="0"/>
          </a:xfrm>
          <a:prstGeom prst="line">
            <a:avLst/>
          </a:prstGeom>
          <a:noFill/>
          <a:ln w="38100">
            <a:solidFill>
              <a:srgbClr val="FF3300"/>
            </a:solidFill>
            <a:prstDash val="dash"/>
            <a:round/>
            <a:headEnd/>
            <a:tailEnd type="triangle" w="med" len="med"/>
          </a:ln>
          <a:effectLst/>
        </p:spPr>
        <p:txBody>
          <a:bodyPr/>
          <a:lstStyle/>
          <a:p>
            <a:endParaRPr lang="zh-CN" altLang="en-US"/>
          </a:p>
        </p:txBody>
      </p:sp>
      <p:sp>
        <p:nvSpPr>
          <p:cNvPr id="757777" name="Line 17"/>
          <p:cNvSpPr>
            <a:spLocks noChangeShapeType="1"/>
          </p:cNvSpPr>
          <p:nvPr/>
        </p:nvSpPr>
        <p:spPr bwMode="auto">
          <a:xfrm>
            <a:off x="3716338" y="3113088"/>
            <a:ext cx="271462" cy="0"/>
          </a:xfrm>
          <a:prstGeom prst="line">
            <a:avLst/>
          </a:prstGeom>
          <a:noFill/>
          <a:ln w="38100">
            <a:solidFill>
              <a:srgbClr val="007635"/>
            </a:solidFill>
            <a:round/>
            <a:headEnd/>
            <a:tailEnd type="triangle" w="med" len="med"/>
          </a:ln>
          <a:effectLst/>
        </p:spPr>
        <p:txBody>
          <a:bodyPr/>
          <a:lstStyle/>
          <a:p>
            <a:endParaRPr lang="zh-CN" altLang="en-US"/>
          </a:p>
        </p:txBody>
      </p:sp>
      <p:sp>
        <p:nvSpPr>
          <p:cNvPr id="757778" name="Line 18"/>
          <p:cNvSpPr>
            <a:spLocks noChangeShapeType="1"/>
          </p:cNvSpPr>
          <p:nvPr/>
        </p:nvSpPr>
        <p:spPr bwMode="auto">
          <a:xfrm>
            <a:off x="4392613" y="5453063"/>
            <a:ext cx="0" cy="495300"/>
          </a:xfrm>
          <a:prstGeom prst="line">
            <a:avLst/>
          </a:prstGeom>
          <a:noFill/>
          <a:ln w="38100">
            <a:solidFill>
              <a:srgbClr val="3333CC"/>
            </a:solidFill>
            <a:round/>
            <a:headEnd type="triangle" w="med" len="med"/>
            <a:tailEnd type="triangle" w="med" len="med"/>
          </a:ln>
          <a:effectLst/>
        </p:spPr>
        <p:txBody>
          <a:bodyPr/>
          <a:lstStyle/>
          <a:p>
            <a:endParaRPr lang="zh-CN" altLang="en-US"/>
          </a:p>
        </p:txBody>
      </p:sp>
      <p:grpSp>
        <p:nvGrpSpPr>
          <p:cNvPr id="757779" name="Group 19"/>
          <p:cNvGrpSpPr>
            <a:grpSpLocks/>
          </p:cNvGrpSpPr>
          <p:nvPr/>
        </p:nvGrpSpPr>
        <p:grpSpPr bwMode="auto">
          <a:xfrm>
            <a:off x="2771775" y="3698875"/>
            <a:ext cx="765175" cy="1484313"/>
            <a:chOff x="3135" y="2472"/>
            <a:chExt cx="454" cy="935"/>
          </a:xfrm>
        </p:grpSpPr>
        <p:grpSp>
          <p:nvGrpSpPr>
            <p:cNvPr id="757780" name="Group 20"/>
            <p:cNvGrpSpPr>
              <a:grpSpLocks/>
            </p:cNvGrpSpPr>
            <p:nvPr/>
          </p:nvGrpSpPr>
          <p:grpSpPr bwMode="auto">
            <a:xfrm flipH="1">
              <a:off x="3135" y="2472"/>
              <a:ext cx="454" cy="935"/>
              <a:chOff x="3078" y="2330"/>
              <a:chExt cx="625" cy="1580"/>
            </a:xfrm>
          </p:grpSpPr>
          <p:sp>
            <p:nvSpPr>
              <p:cNvPr id="757781" name="Line 12"/>
              <p:cNvSpPr>
                <a:spLocks noChangeShapeType="1"/>
              </p:cNvSpPr>
              <p:nvPr/>
            </p:nvSpPr>
            <p:spPr bwMode="auto">
              <a:xfrm flipH="1">
                <a:off x="3078" y="2330"/>
                <a:ext cx="9" cy="691"/>
              </a:xfrm>
              <a:prstGeom prst="line">
                <a:avLst/>
              </a:prstGeom>
              <a:noFill/>
              <a:ln w="25400">
                <a:solidFill>
                  <a:schemeClr val="tx1"/>
                </a:solidFill>
                <a:round/>
                <a:headEnd/>
                <a:tailEnd/>
              </a:ln>
            </p:spPr>
            <p:txBody>
              <a:bodyPr wrap="none" anchor="ctr"/>
              <a:lstStyle/>
              <a:p>
                <a:endParaRPr lang="zh-CN" altLang="en-US"/>
              </a:p>
            </p:txBody>
          </p:sp>
          <p:sp>
            <p:nvSpPr>
              <p:cNvPr id="757782" name="Line 13"/>
              <p:cNvSpPr>
                <a:spLocks noChangeShapeType="1"/>
              </p:cNvSpPr>
              <p:nvPr/>
            </p:nvSpPr>
            <p:spPr bwMode="auto">
              <a:xfrm>
                <a:off x="3107" y="2330"/>
                <a:ext cx="592" cy="307"/>
              </a:xfrm>
              <a:prstGeom prst="line">
                <a:avLst/>
              </a:prstGeom>
              <a:noFill/>
              <a:ln w="25400">
                <a:solidFill>
                  <a:schemeClr val="tx1"/>
                </a:solidFill>
                <a:round/>
                <a:headEnd/>
                <a:tailEnd/>
              </a:ln>
            </p:spPr>
            <p:txBody>
              <a:bodyPr wrap="none" anchor="ctr"/>
              <a:lstStyle/>
              <a:p>
                <a:endParaRPr lang="zh-CN" altLang="en-US"/>
              </a:p>
            </p:txBody>
          </p:sp>
          <p:sp>
            <p:nvSpPr>
              <p:cNvPr id="757783" name="Line 14"/>
              <p:cNvSpPr>
                <a:spLocks noChangeShapeType="1"/>
              </p:cNvSpPr>
              <p:nvPr/>
            </p:nvSpPr>
            <p:spPr bwMode="auto">
              <a:xfrm>
                <a:off x="3087" y="3018"/>
                <a:ext cx="213" cy="110"/>
              </a:xfrm>
              <a:prstGeom prst="line">
                <a:avLst/>
              </a:prstGeom>
              <a:noFill/>
              <a:ln w="25400">
                <a:solidFill>
                  <a:schemeClr val="tx1"/>
                </a:solidFill>
                <a:round/>
                <a:headEnd/>
                <a:tailEnd/>
              </a:ln>
            </p:spPr>
            <p:txBody>
              <a:bodyPr wrap="none" anchor="ctr"/>
              <a:lstStyle/>
              <a:p>
                <a:endParaRPr lang="zh-CN" altLang="en-US"/>
              </a:p>
            </p:txBody>
          </p:sp>
          <p:sp>
            <p:nvSpPr>
              <p:cNvPr id="757784" name="Line 16"/>
              <p:cNvSpPr>
                <a:spLocks noChangeShapeType="1"/>
              </p:cNvSpPr>
              <p:nvPr/>
            </p:nvSpPr>
            <p:spPr bwMode="auto">
              <a:xfrm>
                <a:off x="3693" y="2644"/>
                <a:ext cx="10" cy="457"/>
              </a:xfrm>
              <a:prstGeom prst="line">
                <a:avLst/>
              </a:prstGeom>
              <a:noFill/>
              <a:ln w="25400">
                <a:solidFill>
                  <a:schemeClr val="tx1"/>
                </a:solidFill>
                <a:round/>
                <a:headEnd/>
                <a:tailEnd/>
              </a:ln>
            </p:spPr>
            <p:txBody>
              <a:bodyPr wrap="none" anchor="ctr"/>
              <a:lstStyle/>
              <a:p>
                <a:endParaRPr lang="zh-CN" altLang="en-US"/>
              </a:p>
            </p:txBody>
          </p:sp>
          <p:sp>
            <p:nvSpPr>
              <p:cNvPr id="757785" name="Line 18"/>
              <p:cNvSpPr>
                <a:spLocks noChangeShapeType="1"/>
              </p:cNvSpPr>
              <p:nvPr/>
            </p:nvSpPr>
            <p:spPr bwMode="auto">
              <a:xfrm flipV="1">
                <a:off x="3120" y="3256"/>
                <a:ext cx="0" cy="654"/>
              </a:xfrm>
              <a:prstGeom prst="line">
                <a:avLst/>
              </a:prstGeom>
              <a:noFill/>
              <a:ln w="25400">
                <a:solidFill>
                  <a:schemeClr val="tx1"/>
                </a:solidFill>
                <a:round/>
                <a:headEnd/>
                <a:tailEnd/>
              </a:ln>
            </p:spPr>
            <p:txBody>
              <a:bodyPr wrap="none" anchor="ctr"/>
              <a:lstStyle/>
              <a:p>
                <a:endParaRPr lang="zh-CN" altLang="en-US"/>
              </a:p>
            </p:txBody>
          </p:sp>
          <p:sp>
            <p:nvSpPr>
              <p:cNvPr id="757786" name="Line 19"/>
              <p:cNvSpPr>
                <a:spLocks noChangeShapeType="1"/>
              </p:cNvSpPr>
              <p:nvPr/>
            </p:nvSpPr>
            <p:spPr bwMode="auto">
              <a:xfrm flipV="1">
                <a:off x="3135" y="3549"/>
                <a:ext cx="564" cy="349"/>
              </a:xfrm>
              <a:prstGeom prst="line">
                <a:avLst/>
              </a:prstGeom>
              <a:noFill/>
              <a:ln w="25400">
                <a:solidFill>
                  <a:schemeClr val="tx1"/>
                </a:solidFill>
                <a:round/>
                <a:headEnd/>
                <a:tailEnd/>
              </a:ln>
            </p:spPr>
            <p:txBody>
              <a:bodyPr wrap="none" anchor="ctr"/>
              <a:lstStyle/>
              <a:p>
                <a:endParaRPr lang="zh-CN" altLang="en-US"/>
              </a:p>
            </p:txBody>
          </p:sp>
          <p:sp>
            <p:nvSpPr>
              <p:cNvPr id="757787" name="Line 20"/>
              <p:cNvSpPr>
                <a:spLocks noChangeShapeType="1"/>
              </p:cNvSpPr>
              <p:nvPr/>
            </p:nvSpPr>
            <p:spPr bwMode="auto">
              <a:xfrm flipV="1">
                <a:off x="3121" y="3125"/>
                <a:ext cx="171" cy="124"/>
              </a:xfrm>
              <a:prstGeom prst="line">
                <a:avLst/>
              </a:prstGeom>
              <a:noFill/>
              <a:ln w="25400">
                <a:solidFill>
                  <a:schemeClr val="tx1"/>
                </a:solidFill>
                <a:round/>
                <a:headEnd/>
                <a:tailEnd/>
              </a:ln>
            </p:spPr>
            <p:txBody>
              <a:bodyPr wrap="none" anchor="ctr"/>
              <a:lstStyle/>
              <a:p>
                <a:endParaRPr lang="zh-CN" altLang="en-US"/>
              </a:p>
            </p:txBody>
          </p:sp>
          <p:sp>
            <p:nvSpPr>
              <p:cNvPr id="757788" name="Line 22"/>
              <p:cNvSpPr>
                <a:spLocks noChangeShapeType="1"/>
              </p:cNvSpPr>
              <p:nvPr/>
            </p:nvSpPr>
            <p:spPr bwMode="auto">
              <a:xfrm flipV="1">
                <a:off x="3702" y="3067"/>
                <a:ext cx="0" cy="481"/>
              </a:xfrm>
              <a:prstGeom prst="line">
                <a:avLst/>
              </a:prstGeom>
              <a:noFill/>
              <a:ln w="25400">
                <a:solidFill>
                  <a:schemeClr val="tx1"/>
                </a:solidFill>
                <a:round/>
                <a:headEnd/>
                <a:tailEnd/>
              </a:ln>
            </p:spPr>
            <p:txBody>
              <a:bodyPr wrap="none" anchor="ctr"/>
              <a:lstStyle/>
              <a:p>
                <a:endParaRPr lang="zh-CN" altLang="en-US"/>
              </a:p>
            </p:txBody>
          </p:sp>
        </p:grpSp>
        <p:sp>
          <p:nvSpPr>
            <p:cNvPr id="757789" name="Rectangle 25"/>
            <p:cNvSpPr>
              <a:spLocks noChangeArrowheads="1"/>
            </p:cNvSpPr>
            <p:nvPr/>
          </p:nvSpPr>
          <p:spPr bwMode="auto">
            <a:xfrm rot="16200000" flipH="1">
              <a:off x="3033" y="2830"/>
              <a:ext cx="510" cy="248"/>
            </a:xfrm>
            <a:prstGeom prst="rect">
              <a:avLst/>
            </a:prstGeom>
            <a:noFill/>
            <a:ln w="12700">
              <a:noFill/>
              <a:miter lim="800000"/>
              <a:headEnd/>
              <a:tailEnd/>
            </a:ln>
          </p:spPr>
          <p:txBody>
            <a:bodyPr lIns="90488" tIns="44450" rIns="90488" bIns="44450">
              <a:spAutoFit/>
            </a:bodyPr>
            <a:lstStyle/>
            <a:p>
              <a:pPr>
                <a:lnSpc>
                  <a:spcPct val="90000"/>
                </a:lnSpc>
              </a:pPr>
              <a:r>
                <a:rPr lang="en-US" altLang="zh-CN" sz="2400">
                  <a:latin typeface="Arial" pitchFamily="34" charset="0"/>
                  <a:ea typeface="宋体" pitchFamily="2" charset="-122"/>
                  <a:cs typeface="Arial" pitchFamily="34" charset="0"/>
                </a:rPr>
                <a:t>ALU</a:t>
              </a:r>
            </a:p>
          </p:txBody>
        </p:sp>
      </p:grpSp>
      <p:grpSp>
        <p:nvGrpSpPr>
          <p:cNvPr id="757790" name="Group 30"/>
          <p:cNvGrpSpPr>
            <a:grpSpLocks/>
          </p:cNvGrpSpPr>
          <p:nvPr/>
        </p:nvGrpSpPr>
        <p:grpSpPr bwMode="auto">
          <a:xfrm>
            <a:off x="3492500" y="4103688"/>
            <a:ext cx="404813" cy="809625"/>
            <a:chOff x="2030" y="2415"/>
            <a:chExt cx="341" cy="510"/>
          </a:xfrm>
        </p:grpSpPr>
        <p:sp>
          <p:nvSpPr>
            <p:cNvPr id="757791" name="Line 31"/>
            <p:cNvSpPr>
              <a:spLocks noChangeShapeType="1"/>
            </p:cNvSpPr>
            <p:nvPr/>
          </p:nvSpPr>
          <p:spPr bwMode="auto">
            <a:xfrm flipH="1">
              <a:off x="2031" y="2415"/>
              <a:ext cx="340" cy="0"/>
            </a:xfrm>
            <a:prstGeom prst="line">
              <a:avLst/>
            </a:prstGeom>
            <a:noFill/>
            <a:ln w="38100">
              <a:solidFill>
                <a:srgbClr val="3333CC"/>
              </a:solidFill>
              <a:round/>
              <a:headEnd/>
              <a:tailEnd type="triangle" w="med" len="med"/>
            </a:ln>
            <a:effectLst/>
          </p:spPr>
          <p:txBody>
            <a:bodyPr/>
            <a:lstStyle/>
            <a:p>
              <a:endParaRPr lang="zh-CN" altLang="en-US"/>
            </a:p>
          </p:txBody>
        </p:sp>
        <p:sp>
          <p:nvSpPr>
            <p:cNvPr id="757792" name="Line 32"/>
            <p:cNvSpPr>
              <a:spLocks noChangeShapeType="1"/>
            </p:cNvSpPr>
            <p:nvPr/>
          </p:nvSpPr>
          <p:spPr bwMode="auto">
            <a:xfrm flipH="1">
              <a:off x="2030" y="2925"/>
              <a:ext cx="340" cy="0"/>
            </a:xfrm>
            <a:prstGeom prst="line">
              <a:avLst/>
            </a:prstGeom>
            <a:noFill/>
            <a:ln w="38100">
              <a:solidFill>
                <a:srgbClr val="3333CC"/>
              </a:solidFill>
              <a:round/>
              <a:headEnd/>
              <a:tailEnd type="triangle" w="med" len="med"/>
            </a:ln>
            <a:effectLst/>
          </p:spPr>
          <p:txBody>
            <a:bodyPr/>
            <a:lstStyle/>
            <a:p>
              <a:endParaRPr lang="zh-CN" altLang="en-US"/>
            </a:p>
          </p:txBody>
        </p:sp>
      </p:grpSp>
      <p:sp>
        <p:nvSpPr>
          <p:cNvPr id="757793" name="Text Box 33"/>
          <p:cNvSpPr txBox="1">
            <a:spLocks noChangeArrowheads="1"/>
          </p:cNvSpPr>
          <p:nvPr/>
        </p:nvSpPr>
        <p:spPr bwMode="auto">
          <a:xfrm>
            <a:off x="1781175" y="3608388"/>
            <a:ext cx="450850" cy="1625600"/>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r>
              <a:rPr lang="zh-CN" altLang="en-US" sz="2000"/>
              <a:t>标</a:t>
            </a:r>
          </a:p>
          <a:p>
            <a:pPr marL="342900" indent="-342900"/>
            <a:r>
              <a:rPr lang="zh-CN" altLang="en-US" sz="2000"/>
              <a:t>志</a:t>
            </a:r>
          </a:p>
          <a:p>
            <a:pPr marL="342900" indent="-342900"/>
            <a:r>
              <a:rPr lang="zh-CN" altLang="en-US" sz="2000"/>
              <a:t>寄</a:t>
            </a:r>
          </a:p>
          <a:p>
            <a:pPr marL="342900" indent="-342900"/>
            <a:r>
              <a:rPr lang="zh-CN" altLang="en-US" sz="2000"/>
              <a:t>存</a:t>
            </a:r>
          </a:p>
          <a:p>
            <a:pPr marL="342900" indent="-342900"/>
            <a:r>
              <a:rPr lang="zh-CN" altLang="en-US" sz="2000"/>
              <a:t>器</a:t>
            </a:r>
            <a:endParaRPr lang="en-US" altLang="zh-CN" sz="2000"/>
          </a:p>
        </p:txBody>
      </p:sp>
      <p:sp>
        <p:nvSpPr>
          <p:cNvPr id="757794" name="Line 34"/>
          <p:cNvSpPr>
            <a:spLocks noChangeShapeType="1"/>
          </p:cNvSpPr>
          <p:nvPr/>
        </p:nvSpPr>
        <p:spPr bwMode="auto">
          <a:xfrm flipH="1">
            <a:off x="2232025" y="4194175"/>
            <a:ext cx="539750" cy="0"/>
          </a:xfrm>
          <a:prstGeom prst="line">
            <a:avLst/>
          </a:prstGeom>
          <a:noFill/>
          <a:ln w="38100">
            <a:solidFill>
              <a:srgbClr val="3333CC"/>
            </a:solidFill>
            <a:round/>
            <a:headEnd/>
            <a:tailEnd type="triangle" w="med" len="med"/>
          </a:ln>
          <a:effectLst/>
        </p:spPr>
        <p:txBody>
          <a:bodyPr/>
          <a:lstStyle/>
          <a:p>
            <a:endParaRPr lang="zh-CN" altLang="en-US"/>
          </a:p>
        </p:txBody>
      </p:sp>
      <p:grpSp>
        <p:nvGrpSpPr>
          <p:cNvPr id="757795" name="Group 35"/>
          <p:cNvGrpSpPr>
            <a:grpSpLocks/>
          </p:cNvGrpSpPr>
          <p:nvPr/>
        </p:nvGrpSpPr>
        <p:grpSpPr bwMode="auto">
          <a:xfrm>
            <a:off x="1511300" y="3294063"/>
            <a:ext cx="227013" cy="855662"/>
            <a:chOff x="895" y="1905"/>
            <a:chExt cx="143" cy="539"/>
          </a:xfrm>
        </p:grpSpPr>
        <p:sp>
          <p:nvSpPr>
            <p:cNvPr id="757796" name="Line 36"/>
            <p:cNvSpPr>
              <a:spLocks noChangeShapeType="1"/>
            </p:cNvSpPr>
            <p:nvPr/>
          </p:nvSpPr>
          <p:spPr bwMode="auto">
            <a:xfrm flipH="1">
              <a:off x="896" y="2443"/>
              <a:ext cx="142" cy="0"/>
            </a:xfrm>
            <a:prstGeom prst="line">
              <a:avLst/>
            </a:prstGeom>
            <a:noFill/>
            <a:ln w="28575">
              <a:solidFill>
                <a:srgbClr val="3333CC"/>
              </a:solidFill>
              <a:round/>
              <a:headEnd/>
              <a:tailEnd/>
            </a:ln>
            <a:effectLst/>
          </p:spPr>
          <p:txBody>
            <a:bodyPr/>
            <a:lstStyle/>
            <a:p>
              <a:endParaRPr lang="zh-CN" altLang="en-US"/>
            </a:p>
          </p:txBody>
        </p:sp>
        <p:sp>
          <p:nvSpPr>
            <p:cNvPr id="757797" name="Line 37"/>
            <p:cNvSpPr>
              <a:spLocks noChangeShapeType="1"/>
            </p:cNvSpPr>
            <p:nvPr/>
          </p:nvSpPr>
          <p:spPr bwMode="auto">
            <a:xfrm flipV="1">
              <a:off x="895" y="1905"/>
              <a:ext cx="0" cy="539"/>
            </a:xfrm>
            <a:prstGeom prst="line">
              <a:avLst/>
            </a:prstGeom>
            <a:noFill/>
            <a:ln w="38100">
              <a:solidFill>
                <a:srgbClr val="3333CC"/>
              </a:solidFill>
              <a:round/>
              <a:headEnd/>
              <a:tailEnd type="triangle" w="med" len="med"/>
            </a:ln>
            <a:effectLst/>
          </p:spPr>
          <p:txBody>
            <a:bodyPr/>
            <a:lstStyle/>
            <a:p>
              <a:endParaRPr lang="zh-CN" altLang="en-US"/>
            </a:p>
          </p:txBody>
        </p:sp>
      </p:grpSp>
      <p:sp>
        <p:nvSpPr>
          <p:cNvPr id="757798" name="Line 38"/>
          <p:cNvSpPr>
            <a:spLocks noChangeShapeType="1"/>
          </p:cNvSpPr>
          <p:nvPr/>
        </p:nvSpPr>
        <p:spPr bwMode="auto">
          <a:xfrm flipV="1">
            <a:off x="4527550" y="3338513"/>
            <a:ext cx="0" cy="539750"/>
          </a:xfrm>
          <a:prstGeom prst="line">
            <a:avLst/>
          </a:prstGeom>
          <a:noFill/>
          <a:ln w="38100">
            <a:solidFill>
              <a:srgbClr val="008000"/>
            </a:solidFill>
            <a:round/>
            <a:headEnd/>
            <a:tailEnd type="triangle" w="med" len="med"/>
          </a:ln>
          <a:effectLst/>
        </p:spPr>
        <p:txBody>
          <a:bodyPr/>
          <a:lstStyle/>
          <a:p>
            <a:endParaRPr lang="zh-CN" altLang="en-US"/>
          </a:p>
        </p:txBody>
      </p:sp>
      <p:grpSp>
        <p:nvGrpSpPr>
          <p:cNvPr id="757799" name="Group 39"/>
          <p:cNvGrpSpPr>
            <a:grpSpLocks/>
          </p:cNvGrpSpPr>
          <p:nvPr/>
        </p:nvGrpSpPr>
        <p:grpSpPr bwMode="auto">
          <a:xfrm>
            <a:off x="2501900" y="4551363"/>
            <a:ext cx="1530350" cy="1487487"/>
            <a:chOff x="1576" y="2924"/>
            <a:chExt cx="964" cy="937"/>
          </a:xfrm>
        </p:grpSpPr>
        <p:sp>
          <p:nvSpPr>
            <p:cNvPr id="757800" name="Line 40"/>
            <p:cNvSpPr>
              <a:spLocks noChangeShapeType="1"/>
            </p:cNvSpPr>
            <p:nvPr/>
          </p:nvSpPr>
          <p:spPr bwMode="auto">
            <a:xfrm>
              <a:off x="1576" y="2924"/>
              <a:ext cx="0" cy="935"/>
            </a:xfrm>
            <a:prstGeom prst="line">
              <a:avLst/>
            </a:prstGeom>
            <a:noFill/>
            <a:ln w="38100">
              <a:solidFill>
                <a:srgbClr val="3333CC"/>
              </a:solidFill>
              <a:round/>
              <a:headEnd/>
              <a:tailEnd/>
            </a:ln>
            <a:effectLst/>
          </p:spPr>
          <p:txBody>
            <a:bodyPr/>
            <a:lstStyle/>
            <a:p>
              <a:endParaRPr lang="zh-CN" altLang="en-US"/>
            </a:p>
          </p:txBody>
        </p:sp>
        <p:sp>
          <p:nvSpPr>
            <p:cNvPr id="757801" name="Line 41"/>
            <p:cNvSpPr>
              <a:spLocks noChangeShapeType="1"/>
            </p:cNvSpPr>
            <p:nvPr/>
          </p:nvSpPr>
          <p:spPr bwMode="auto">
            <a:xfrm>
              <a:off x="1576" y="3861"/>
              <a:ext cx="964" cy="0"/>
            </a:xfrm>
            <a:prstGeom prst="line">
              <a:avLst/>
            </a:prstGeom>
            <a:noFill/>
            <a:ln w="38100">
              <a:solidFill>
                <a:srgbClr val="3333CC"/>
              </a:solidFill>
              <a:round/>
              <a:headEnd/>
              <a:tailEnd type="triangle" w="med" len="med"/>
            </a:ln>
            <a:effectLst/>
          </p:spPr>
          <p:txBody>
            <a:bodyPr/>
            <a:lstStyle/>
            <a:p>
              <a:endParaRPr lang="zh-CN" altLang="en-US"/>
            </a:p>
          </p:txBody>
        </p:sp>
        <p:sp>
          <p:nvSpPr>
            <p:cNvPr id="757802" name="Line 42"/>
            <p:cNvSpPr>
              <a:spLocks noChangeShapeType="1"/>
            </p:cNvSpPr>
            <p:nvPr/>
          </p:nvSpPr>
          <p:spPr bwMode="auto">
            <a:xfrm flipH="1">
              <a:off x="1576" y="2924"/>
              <a:ext cx="171" cy="0"/>
            </a:xfrm>
            <a:prstGeom prst="line">
              <a:avLst/>
            </a:prstGeom>
            <a:noFill/>
            <a:ln w="28575">
              <a:solidFill>
                <a:srgbClr val="3333CC"/>
              </a:solidFill>
              <a:round/>
              <a:headEnd/>
              <a:tailEnd/>
            </a:ln>
            <a:effectLst/>
          </p:spPr>
          <p:txBody>
            <a:bodyPr/>
            <a:lstStyle/>
            <a:p>
              <a:endParaRPr lang="zh-CN" altLang="en-US"/>
            </a:p>
          </p:txBody>
        </p:sp>
      </p:grpSp>
      <p:grpSp>
        <p:nvGrpSpPr>
          <p:cNvPr id="757803" name="Group 43"/>
          <p:cNvGrpSpPr>
            <a:grpSpLocks/>
          </p:cNvGrpSpPr>
          <p:nvPr/>
        </p:nvGrpSpPr>
        <p:grpSpPr bwMode="auto">
          <a:xfrm>
            <a:off x="3357563" y="5318125"/>
            <a:ext cx="493712" cy="719138"/>
            <a:chOff x="2115" y="3405"/>
            <a:chExt cx="311" cy="453"/>
          </a:xfrm>
        </p:grpSpPr>
        <p:sp>
          <p:nvSpPr>
            <p:cNvPr id="757804" name="Line 44"/>
            <p:cNvSpPr>
              <a:spLocks noChangeShapeType="1"/>
            </p:cNvSpPr>
            <p:nvPr/>
          </p:nvSpPr>
          <p:spPr bwMode="auto">
            <a:xfrm flipV="1">
              <a:off x="2115" y="3405"/>
              <a:ext cx="0" cy="453"/>
            </a:xfrm>
            <a:prstGeom prst="line">
              <a:avLst/>
            </a:prstGeom>
            <a:noFill/>
            <a:ln w="38100">
              <a:solidFill>
                <a:srgbClr val="3333CC"/>
              </a:solidFill>
              <a:round/>
              <a:headEnd/>
              <a:tailEnd/>
            </a:ln>
            <a:effectLst/>
          </p:spPr>
          <p:txBody>
            <a:bodyPr/>
            <a:lstStyle/>
            <a:p>
              <a:endParaRPr lang="zh-CN" altLang="en-US"/>
            </a:p>
          </p:txBody>
        </p:sp>
        <p:sp>
          <p:nvSpPr>
            <p:cNvPr id="757805" name="Line 45"/>
            <p:cNvSpPr>
              <a:spLocks noChangeShapeType="1"/>
            </p:cNvSpPr>
            <p:nvPr/>
          </p:nvSpPr>
          <p:spPr bwMode="auto">
            <a:xfrm>
              <a:off x="2115" y="3407"/>
              <a:ext cx="311" cy="0"/>
            </a:xfrm>
            <a:prstGeom prst="line">
              <a:avLst/>
            </a:prstGeom>
            <a:noFill/>
            <a:ln w="38100">
              <a:solidFill>
                <a:srgbClr val="3333CC"/>
              </a:solidFill>
              <a:round/>
              <a:headEnd/>
              <a:tailEnd type="triangle" w="med" len="med"/>
            </a:ln>
            <a:effectLst/>
          </p:spPr>
          <p:txBody>
            <a:bodyPr/>
            <a:lstStyle/>
            <a:p>
              <a:endParaRPr lang="zh-CN" altLang="en-US"/>
            </a:p>
          </p:txBody>
        </p:sp>
      </p:grpSp>
      <p:grpSp>
        <p:nvGrpSpPr>
          <p:cNvPr id="757806" name="Group 46"/>
          <p:cNvGrpSpPr>
            <a:grpSpLocks/>
          </p:cNvGrpSpPr>
          <p:nvPr/>
        </p:nvGrpSpPr>
        <p:grpSpPr bwMode="auto">
          <a:xfrm>
            <a:off x="1150938" y="3335338"/>
            <a:ext cx="4725987" cy="2298700"/>
            <a:chOff x="725" y="2158"/>
            <a:chExt cx="2977" cy="1448"/>
          </a:xfrm>
        </p:grpSpPr>
        <p:sp>
          <p:nvSpPr>
            <p:cNvPr id="757807" name="Line 47"/>
            <p:cNvSpPr>
              <a:spLocks noChangeShapeType="1"/>
            </p:cNvSpPr>
            <p:nvPr/>
          </p:nvSpPr>
          <p:spPr bwMode="auto">
            <a:xfrm flipV="1">
              <a:off x="725" y="3606"/>
              <a:ext cx="2977" cy="0"/>
            </a:xfrm>
            <a:prstGeom prst="line">
              <a:avLst/>
            </a:prstGeom>
            <a:noFill/>
            <a:ln w="38100">
              <a:solidFill>
                <a:srgbClr val="FF3300"/>
              </a:solidFill>
              <a:prstDash val="dash"/>
              <a:round/>
              <a:headEnd/>
              <a:tailEnd/>
            </a:ln>
            <a:effectLst/>
          </p:spPr>
          <p:txBody>
            <a:bodyPr/>
            <a:lstStyle/>
            <a:p>
              <a:endParaRPr lang="zh-CN" altLang="en-US"/>
            </a:p>
          </p:txBody>
        </p:sp>
        <p:sp>
          <p:nvSpPr>
            <p:cNvPr id="757808" name="Line 48"/>
            <p:cNvSpPr>
              <a:spLocks noChangeShapeType="1"/>
            </p:cNvSpPr>
            <p:nvPr/>
          </p:nvSpPr>
          <p:spPr bwMode="auto">
            <a:xfrm>
              <a:off x="754" y="2158"/>
              <a:ext cx="0" cy="1389"/>
            </a:xfrm>
            <a:prstGeom prst="line">
              <a:avLst/>
            </a:prstGeom>
            <a:noFill/>
            <a:ln w="38100">
              <a:solidFill>
                <a:srgbClr val="FF3300"/>
              </a:solidFill>
              <a:prstDash val="dash"/>
              <a:round/>
              <a:headEnd/>
              <a:tailEnd/>
            </a:ln>
            <a:effectLst/>
          </p:spPr>
          <p:txBody>
            <a:bodyPr/>
            <a:lstStyle/>
            <a:p>
              <a:endParaRPr lang="zh-CN" altLang="en-US"/>
            </a:p>
          </p:txBody>
        </p:sp>
        <p:sp>
          <p:nvSpPr>
            <p:cNvPr id="757809" name="Line 49"/>
            <p:cNvSpPr>
              <a:spLocks noChangeShapeType="1"/>
            </p:cNvSpPr>
            <p:nvPr/>
          </p:nvSpPr>
          <p:spPr bwMode="auto">
            <a:xfrm flipV="1">
              <a:off x="1916" y="3209"/>
              <a:ext cx="0" cy="369"/>
            </a:xfrm>
            <a:prstGeom prst="line">
              <a:avLst/>
            </a:prstGeom>
            <a:noFill/>
            <a:ln w="38100">
              <a:solidFill>
                <a:srgbClr val="FF3300"/>
              </a:solidFill>
              <a:prstDash val="dash"/>
              <a:round/>
              <a:headEnd/>
              <a:tailEnd type="triangle" w="med" len="med"/>
            </a:ln>
            <a:effectLst/>
          </p:spPr>
          <p:txBody>
            <a:bodyPr/>
            <a:lstStyle/>
            <a:p>
              <a:endParaRPr lang="zh-CN" altLang="en-US"/>
            </a:p>
          </p:txBody>
        </p:sp>
      </p:grpSp>
      <p:sp>
        <p:nvSpPr>
          <p:cNvPr id="757810" name="Text Box 50"/>
          <p:cNvSpPr txBox="1">
            <a:spLocks noChangeArrowheads="1"/>
          </p:cNvSpPr>
          <p:nvPr/>
        </p:nvSpPr>
        <p:spPr bwMode="auto">
          <a:xfrm>
            <a:off x="657225" y="5994400"/>
            <a:ext cx="1035050" cy="376238"/>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spcBef>
                <a:spcPct val="50000"/>
              </a:spcBef>
            </a:pPr>
            <a:r>
              <a:rPr lang="en-US" altLang="zh-CN">
                <a:solidFill>
                  <a:srgbClr val="FF3300"/>
                </a:solidFill>
              </a:rPr>
              <a:t>    </a:t>
            </a:r>
            <a:r>
              <a:rPr lang="en-US" altLang="zh-CN">
                <a:solidFill>
                  <a:schemeClr val="hlink"/>
                </a:solidFill>
              </a:rPr>
              <a:t>IR</a:t>
            </a:r>
          </a:p>
        </p:txBody>
      </p:sp>
      <p:sp>
        <p:nvSpPr>
          <p:cNvPr id="757811" name="Line 51"/>
          <p:cNvSpPr>
            <a:spLocks noChangeShapeType="1"/>
          </p:cNvSpPr>
          <p:nvPr/>
        </p:nvSpPr>
        <p:spPr bwMode="auto">
          <a:xfrm flipH="1">
            <a:off x="1692275" y="6218238"/>
            <a:ext cx="2341563" cy="0"/>
          </a:xfrm>
          <a:prstGeom prst="line">
            <a:avLst/>
          </a:prstGeom>
          <a:noFill/>
          <a:ln w="38100">
            <a:solidFill>
              <a:schemeClr val="hlink"/>
            </a:solidFill>
            <a:round/>
            <a:headEnd/>
            <a:tailEnd type="triangle" w="med" len="med"/>
          </a:ln>
          <a:effectLst/>
        </p:spPr>
        <p:txBody>
          <a:bodyPr/>
          <a:lstStyle/>
          <a:p>
            <a:endParaRPr lang="zh-CN" altLang="en-US"/>
          </a:p>
        </p:txBody>
      </p:sp>
      <p:sp>
        <p:nvSpPr>
          <p:cNvPr id="757812" name="Line 52"/>
          <p:cNvSpPr>
            <a:spLocks noChangeShapeType="1"/>
          </p:cNvSpPr>
          <p:nvPr/>
        </p:nvSpPr>
        <p:spPr bwMode="auto">
          <a:xfrm flipV="1">
            <a:off x="836613" y="3294063"/>
            <a:ext cx="0" cy="2700337"/>
          </a:xfrm>
          <a:prstGeom prst="line">
            <a:avLst/>
          </a:prstGeom>
          <a:noFill/>
          <a:ln w="38100">
            <a:solidFill>
              <a:schemeClr val="hlink"/>
            </a:solidFill>
            <a:round/>
            <a:headEnd/>
            <a:tailEnd type="triangle" w="med" len="med"/>
          </a:ln>
          <a:effectLst/>
        </p:spPr>
        <p:txBody>
          <a:bodyPr/>
          <a:lstStyle/>
          <a:p>
            <a:endParaRPr lang="zh-CN" altLang="en-US"/>
          </a:p>
        </p:txBody>
      </p:sp>
      <p:grpSp>
        <p:nvGrpSpPr>
          <p:cNvPr id="757813" name="Group 53"/>
          <p:cNvGrpSpPr>
            <a:grpSpLocks/>
          </p:cNvGrpSpPr>
          <p:nvPr/>
        </p:nvGrpSpPr>
        <p:grpSpPr bwMode="auto">
          <a:xfrm>
            <a:off x="5292725" y="2528888"/>
            <a:ext cx="1262063" cy="3870325"/>
            <a:chOff x="3333" y="1650"/>
            <a:chExt cx="795" cy="2438"/>
          </a:xfrm>
        </p:grpSpPr>
        <p:sp>
          <p:nvSpPr>
            <p:cNvPr id="757814" name="Text Box 54"/>
            <p:cNvSpPr txBox="1">
              <a:spLocks noChangeArrowheads="1"/>
            </p:cNvSpPr>
            <p:nvPr/>
          </p:nvSpPr>
          <p:spPr bwMode="auto">
            <a:xfrm>
              <a:off x="3447" y="1650"/>
              <a:ext cx="539" cy="250"/>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008000"/>
                  </a:solidFill>
                </a:rPr>
                <a:t>地址</a:t>
              </a:r>
            </a:p>
          </p:txBody>
        </p:sp>
        <p:sp>
          <p:nvSpPr>
            <p:cNvPr id="757815" name="AutoShape 55"/>
            <p:cNvSpPr>
              <a:spLocks noChangeArrowheads="1"/>
            </p:cNvSpPr>
            <p:nvPr/>
          </p:nvSpPr>
          <p:spPr bwMode="auto">
            <a:xfrm>
              <a:off x="3362" y="2756"/>
              <a:ext cx="765" cy="284"/>
            </a:xfrm>
            <a:prstGeom prst="leftRightArrow">
              <a:avLst>
                <a:gd name="adj1" fmla="val 50000"/>
                <a:gd name="adj2" fmla="val 53873"/>
              </a:avLst>
            </a:prstGeom>
            <a:solidFill>
              <a:schemeClr val="bg1"/>
            </a:solidFill>
            <a:ln w="28575" algn="ctr">
              <a:solidFill>
                <a:srgbClr val="FF3300"/>
              </a:solidFill>
              <a:miter lim="800000"/>
              <a:headEnd/>
              <a:tailEnd/>
            </a:ln>
            <a:effectLst/>
          </p:spPr>
          <p:txBody>
            <a:bodyPr wrap="none" anchor="ctr"/>
            <a:lstStyle/>
            <a:p>
              <a:endParaRPr lang="zh-CN" altLang="en-US"/>
            </a:p>
          </p:txBody>
        </p:sp>
        <p:sp>
          <p:nvSpPr>
            <p:cNvPr id="757816" name="Text Box 56"/>
            <p:cNvSpPr txBox="1">
              <a:spLocks noChangeArrowheads="1"/>
            </p:cNvSpPr>
            <p:nvPr/>
          </p:nvSpPr>
          <p:spPr bwMode="auto">
            <a:xfrm>
              <a:off x="3532" y="3634"/>
              <a:ext cx="482" cy="250"/>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3333CC"/>
                  </a:solidFill>
                </a:rPr>
                <a:t>数据</a:t>
              </a:r>
            </a:p>
          </p:txBody>
        </p:sp>
        <p:sp>
          <p:nvSpPr>
            <p:cNvPr id="757817" name="AutoShape 57"/>
            <p:cNvSpPr>
              <a:spLocks noChangeArrowheads="1"/>
            </p:cNvSpPr>
            <p:nvPr/>
          </p:nvSpPr>
          <p:spPr bwMode="auto">
            <a:xfrm>
              <a:off x="3334" y="3804"/>
              <a:ext cx="794" cy="284"/>
            </a:xfrm>
            <a:prstGeom prst="leftRightArrow">
              <a:avLst>
                <a:gd name="adj1" fmla="val 50000"/>
                <a:gd name="adj2" fmla="val 55915"/>
              </a:avLst>
            </a:prstGeom>
            <a:solidFill>
              <a:schemeClr val="bg1"/>
            </a:solidFill>
            <a:ln w="28575" algn="ctr">
              <a:solidFill>
                <a:srgbClr val="3333CC"/>
              </a:solidFill>
              <a:miter lim="800000"/>
              <a:headEnd/>
              <a:tailEnd/>
            </a:ln>
            <a:effectLst/>
          </p:spPr>
          <p:txBody>
            <a:bodyPr wrap="none" anchor="ctr"/>
            <a:lstStyle/>
            <a:p>
              <a:endParaRPr lang="zh-CN" altLang="en-US"/>
            </a:p>
          </p:txBody>
        </p:sp>
        <p:sp>
          <p:nvSpPr>
            <p:cNvPr id="757818" name="Text Box 58"/>
            <p:cNvSpPr txBox="1">
              <a:spLocks noChangeArrowheads="1"/>
            </p:cNvSpPr>
            <p:nvPr/>
          </p:nvSpPr>
          <p:spPr bwMode="auto">
            <a:xfrm>
              <a:off x="3504" y="2534"/>
              <a:ext cx="539" cy="250"/>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FF3300"/>
                  </a:solidFill>
                </a:rPr>
                <a:t>控制</a:t>
              </a:r>
            </a:p>
          </p:txBody>
        </p:sp>
        <p:sp>
          <p:nvSpPr>
            <p:cNvPr id="757819" name="AutoShape 59"/>
            <p:cNvSpPr>
              <a:spLocks noChangeArrowheads="1"/>
            </p:cNvSpPr>
            <p:nvPr/>
          </p:nvSpPr>
          <p:spPr bwMode="auto">
            <a:xfrm>
              <a:off x="3333" y="1843"/>
              <a:ext cx="794" cy="341"/>
            </a:xfrm>
            <a:prstGeom prst="rightArrow">
              <a:avLst>
                <a:gd name="adj1" fmla="val 50000"/>
                <a:gd name="adj2" fmla="val 58211"/>
              </a:avLst>
            </a:prstGeom>
            <a:solidFill>
              <a:schemeClr val="bg1"/>
            </a:solidFill>
            <a:ln w="28575" algn="ctr">
              <a:solidFill>
                <a:srgbClr val="008000"/>
              </a:solidFill>
              <a:miter lim="800000"/>
              <a:headEnd/>
              <a:tailEnd/>
            </a:ln>
            <a:effectLst/>
          </p:spPr>
          <p:txBody>
            <a:bodyPr wrap="none" anchor="ctr"/>
            <a:lstStyle/>
            <a:p>
              <a:endParaRPr lang="zh-CN" altLang="en-US"/>
            </a:p>
          </p:txBody>
        </p:sp>
        <p:sp>
          <p:nvSpPr>
            <p:cNvPr id="757820" name="Line 60"/>
            <p:cNvSpPr>
              <a:spLocks noChangeShapeType="1"/>
            </p:cNvSpPr>
            <p:nvPr/>
          </p:nvSpPr>
          <p:spPr bwMode="auto">
            <a:xfrm flipV="1">
              <a:off x="3731" y="2982"/>
              <a:ext cx="0" cy="624"/>
            </a:xfrm>
            <a:prstGeom prst="line">
              <a:avLst/>
            </a:prstGeom>
            <a:noFill/>
            <a:ln w="38100">
              <a:solidFill>
                <a:srgbClr val="FF3300"/>
              </a:solidFill>
              <a:prstDash val="dash"/>
              <a:round/>
              <a:headEnd/>
              <a:tailEnd type="triangle" w="med" len="med"/>
            </a:ln>
            <a:effectLst/>
          </p:spPr>
          <p:txBody>
            <a:bodyPr/>
            <a:lstStyle/>
            <a:p>
              <a:endParaRPr lang="zh-CN" altLang="en-US"/>
            </a:p>
          </p:txBody>
        </p:sp>
      </p:grpSp>
      <p:grpSp>
        <p:nvGrpSpPr>
          <p:cNvPr id="757821" name="Group 61"/>
          <p:cNvGrpSpPr>
            <a:grpSpLocks/>
          </p:cNvGrpSpPr>
          <p:nvPr/>
        </p:nvGrpSpPr>
        <p:grpSpPr bwMode="auto">
          <a:xfrm>
            <a:off x="3490913" y="3378200"/>
            <a:ext cx="1755775" cy="2127250"/>
            <a:chOff x="2199" y="2185"/>
            <a:chExt cx="1106" cy="1340"/>
          </a:xfrm>
        </p:grpSpPr>
        <p:sp>
          <p:nvSpPr>
            <p:cNvPr id="757822" name="Text Box 62"/>
            <p:cNvSpPr txBox="1">
              <a:spLocks noChangeArrowheads="1"/>
            </p:cNvSpPr>
            <p:nvPr/>
          </p:nvSpPr>
          <p:spPr bwMode="auto">
            <a:xfrm>
              <a:off x="2199" y="2185"/>
              <a:ext cx="737" cy="288"/>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400"/>
                <a:t>GPRs</a:t>
              </a:r>
            </a:p>
          </p:txBody>
        </p:sp>
        <p:grpSp>
          <p:nvGrpSpPr>
            <p:cNvPr id="757823" name="Group 63"/>
            <p:cNvGrpSpPr>
              <a:grpSpLocks/>
            </p:cNvGrpSpPr>
            <p:nvPr/>
          </p:nvGrpSpPr>
          <p:grpSpPr bwMode="auto">
            <a:xfrm>
              <a:off x="2452" y="2500"/>
              <a:ext cx="853" cy="1025"/>
              <a:chOff x="2398" y="2273"/>
              <a:chExt cx="853" cy="1025"/>
            </a:xfrm>
          </p:grpSpPr>
          <p:grpSp>
            <p:nvGrpSpPr>
              <p:cNvPr id="757824" name="Group 64"/>
              <p:cNvGrpSpPr>
                <a:grpSpLocks/>
              </p:cNvGrpSpPr>
              <p:nvPr/>
            </p:nvGrpSpPr>
            <p:grpSpPr bwMode="auto">
              <a:xfrm>
                <a:off x="2398" y="2273"/>
                <a:ext cx="652" cy="992"/>
                <a:chOff x="2228" y="1678"/>
                <a:chExt cx="737" cy="992"/>
              </a:xfrm>
            </p:grpSpPr>
            <p:sp>
              <p:nvSpPr>
                <p:cNvPr id="757825" name="Rectangle 65"/>
                <p:cNvSpPr>
                  <a:spLocks noChangeArrowheads="1"/>
                </p:cNvSpPr>
                <p:nvPr/>
              </p:nvSpPr>
              <p:spPr bwMode="auto">
                <a:xfrm>
                  <a:off x="2228" y="1678"/>
                  <a:ext cx="737" cy="992"/>
                </a:xfrm>
                <a:prstGeom prst="rect">
                  <a:avLst/>
                </a:prstGeom>
                <a:solidFill>
                  <a:schemeClr val="bg1"/>
                </a:solidFill>
                <a:ln w="28575" algn="ctr">
                  <a:solidFill>
                    <a:schemeClr val="tx1"/>
                  </a:solidFill>
                  <a:miter lim="800000"/>
                  <a:headEnd/>
                  <a:tailEnd/>
                </a:ln>
                <a:effectLst/>
              </p:spPr>
              <p:txBody>
                <a:bodyPr wrap="none" anchor="ctr"/>
                <a:lstStyle/>
                <a:p>
                  <a:endParaRPr lang="zh-CN" altLang="en-US"/>
                </a:p>
              </p:txBody>
            </p:sp>
            <p:sp>
              <p:nvSpPr>
                <p:cNvPr id="757826" name="Line 66"/>
                <p:cNvSpPr>
                  <a:spLocks noChangeShapeType="1"/>
                </p:cNvSpPr>
                <p:nvPr/>
              </p:nvSpPr>
              <p:spPr bwMode="auto">
                <a:xfrm>
                  <a:off x="2228" y="1933"/>
                  <a:ext cx="736" cy="0"/>
                </a:xfrm>
                <a:prstGeom prst="line">
                  <a:avLst/>
                </a:prstGeom>
                <a:noFill/>
                <a:ln w="9525">
                  <a:solidFill>
                    <a:schemeClr val="tx1"/>
                  </a:solidFill>
                  <a:round/>
                  <a:headEnd/>
                  <a:tailEnd/>
                </a:ln>
                <a:effectLst/>
              </p:spPr>
              <p:txBody>
                <a:bodyPr/>
                <a:lstStyle/>
                <a:p>
                  <a:endParaRPr lang="zh-CN" altLang="en-US"/>
                </a:p>
              </p:txBody>
            </p:sp>
            <p:sp>
              <p:nvSpPr>
                <p:cNvPr id="757827" name="Line 67"/>
                <p:cNvSpPr>
                  <a:spLocks noChangeShapeType="1"/>
                </p:cNvSpPr>
                <p:nvPr/>
              </p:nvSpPr>
              <p:spPr bwMode="auto">
                <a:xfrm>
                  <a:off x="2228" y="2188"/>
                  <a:ext cx="736" cy="0"/>
                </a:xfrm>
                <a:prstGeom prst="line">
                  <a:avLst/>
                </a:prstGeom>
                <a:noFill/>
                <a:ln w="9525">
                  <a:solidFill>
                    <a:schemeClr val="tx1"/>
                  </a:solidFill>
                  <a:round/>
                  <a:headEnd/>
                  <a:tailEnd/>
                </a:ln>
                <a:effectLst/>
              </p:spPr>
              <p:txBody>
                <a:bodyPr/>
                <a:lstStyle/>
                <a:p>
                  <a:endParaRPr lang="zh-CN" altLang="en-US"/>
                </a:p>
              </p:txBody>
            </p:sp>
            <p:sp>
              <p:nvSpPr>
                <p:cNvPr id="757828" name="Line 68"/>
                <p:cNvSpPr>
                  <a:spLocks noChangeShapeType="1"/>
                </p:cNvSpPr>
                <p:nvPr/>
              </p:nvSpPr>
              <p:spPr bwMode="auto">
                <a:xfrm>
                  <a:off x="2228" y="2415"/>
                  <a:ext cx="736" cy="0"/>
                </a:xfrm>
                <a:prstGeom prst="line">
                  <a:avLst/>
                </a:prstGeom>
                <a:noFill/>
                <a:ln w="9525">
                  <a:solidFill>
                    <a:schemeClr val="tx1"/>
                  </a:solidFill>
                  <a:round/>
                  <a:headEnd/>
                  <a:tailEnd/>
                </a:ln>
                <a:effectLst/>
              </p:spPr>
              <p:txBody>
                <a:bodyPr/>
                <a:lstStyle/>
                <a:p>
                  <a:endParaRPr lang="zh-CN" altLang="en-US"/>
                </a:p>
              </p:txBody>
            </p:sp>
          </p:grpSp>
          <p:sp>
            <p:nvSpPr>
              <p:cNvPr id="757829" name="Text Box 69"/>
              <p:cNvSpPr txBox="1">
                <a:spLocks noChangeArrowheads="1"/>
              </p:cNvSpPr>
              <p:nvPr/>
            </p:nvSpPr>
            <p:spPr bwMode="auto">
              <a:xfrm>
                <a:off x="3051" y="2282"/>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t>0</a:t>
                </a:r>
              </a:p>
            </p:txBody>
          </p:sp>
          <p:sp>
            <p:nvSpPr>
              <p:cNvPr id="757830" name="Text Box 70"/>
              <p:cNvSpPr txBox="1">
                <a:spLocks noChangeArrowheads="1"/>
              </p:cNvSpPr>
              <p:nvPr/>
            </p:nvSpPr>
            <p:spPr bwMode="auto">
              <a:xfrm>
                <a:off x="3052" y="2525"/>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t>1</a:t>
                </a:r>
              </a:p>
            </p:txBody>
          </p:sp>
          <p:sp>
            <p:nvSpPr>
              <p:cNvPr id="757831" name="Text Box 71"/>
              <p:cNvSpPr txBox="1">
                <a:spLocks noChangeArrowheads="1"/>
              </p:cNvSpPr>
              <p:nvPr/>
            </p:nvSpPr>
            <p:spPr bwMode="auto">
              <a:xfrm>
                <a:off x="3052" y="2784"/>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t>2</a:t>
                </a:r>
              </a:p>
            </p:txBody>
          </p:sp>
          <p:sp>
            <p:nvSpPr>
              <p:cNvPr id="757832" name="Text Box 72"/>
              <p:cNvSpPr txBox="1">
                <a:spLocks noChangeArrowheads="1"/>
              </p:cNvSpPr>
              <p:nvPr/>
            </p:nvSpPr>
            <p:spPr bwMode="auto">
              <a:xfrm>
                <a:off x="3051" y="3067"/>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t>3</a:t>
                </a:r>
              </a:p>
            </p:txBody>
          </p:sp>
        </p:grpSp>
        <p:sp>
          <p:nvSpPr>
            <p:cNvPr id="757833" name="Rectangle 73"/>
            <p:cNvSpPr>
              <a:spLocks noChangeArrowheads="1"/>
            </p:cNvSpPr>
            <p:nvPr/>
          </p:nvSpPr>
          <p:spPr bwMode="auto">
            <a:xfrm>
              <a:off x="2455" y="2500"/>
              <a:ext cx="652" cy="992"/>
            </a:xfrm>
            <a:prstGeom prst="rect">
              <a:avLst/>
            </a:prstGeom>
            <a:solidFill>
              <a:srgbClr val="008000">
                <a:alpha val="17000"/>
              </a:srgbClr>
            </a:solidFill>
            <a:ln w="9525" algn="ctr">
              <a:noFill/>
              <a:miter lim="800000"/>
              <a:headEnd/>
              <a:tailEnd/>
            </a:ln>
            <a:effectLst/>
          </p:spPr>
          <p:txBody>
            <a:bodyPr wrap="none" anchor="ctr"/>
            <a:lstStyle/>
            <a:p>
              <a:endParaRPr lang="zh-CN" altLang="en-US"/>
            </a:p>
          </p:txBody>
        </p:sp>
      </p:grpSp>
      <p:grpSp>
        <p:nvGrpSpPr>
          <p:cNvPr id="757834" name="Group 74"/>
          <p:cNvGrpSpPr>
            <a:grpSpLocks/>
          </p:cNvGrpSpPr>
          <p:nvPr/>
        </p:nvGrpSpPr>
        <p:grpSpPr bwMode="auto">
          <a:xfrm>
            <a:off x="6551613" y="2393950"/>
            <a:ext cx="1397000" cy="4049713"/>
            <a:chOff x="4127" y="1565"/>
            <a:chExt cx="880" cy="2551"/>
          </a:xfrm>
        </p:grpSpPr>
        <p:grpSp>
          <p:nvGrpSpPr>
            <p:cNvPr id="757835" name="Group 75"/>
            <p:cNvGrpSpPr>
              <a:grpSpLocks/>
            </p:cNvGrpSpPr>
            <p:nvPr/>
          </p:nvGrpSpPr>
          <p:grpSpPr bwMode="auto">
            <a:xfrm>
              <a:off x="4127" y="1565"/>
              <a:ext cx="880" cy="2551"/>
              <a:chOff x="4156" y="1565"/>
              <a:chExt cx="908" cy="2551"/>
            </a:xfrm>
          </p:grpSpPr>
          <p:sp>
            <p:nvSpPr>
              <p:cNvPr id="757836" name="Text Box 76"/>
              <p:cNvSpPr txBox="1">
                <a:spLocks noChangeArrowheads="1"/>
              </p:cNvSpPr>
              <p:nvPr/>
            </p:nvSpPr>
            <p:spPr bwMode="auto">
              <a:xfrm>
                <a:off x="4156" y="1565"/>
                <a:ext cx="737" cy="288"/>
              </a:xfrm>
              <a:prstGeom prst="rect">
                <a:avLst/>
              </a:prstGeom>
              <a:solidFill>
                <a:srgbClr val="0000FF">
                  <a:alpha val="25999"/>
                </a:srgbClr>
              </a:solidFill>
              <a:ln w="9525" algn="ctr">
                <a:noFill/>
                <a:miter lim="800000"/>
                <a:headEnd/>
                <a:tailEnd/>
              </a:ln>
              <a:effectLst/>
            </p:spPr>
            <p:txBody>
              <a:bodyPr>
                <a:spAutoFit/>
              </a:bodyPr>
              <a:lstStyle/>
              <a:p>
                <a:pPr marL="342900" indent="-342900">
                  <a:spcBef>
                    <a:spcPct val="50000"/>
                  </a:spcBef>
                </a:pPr>
                <a:r>
                  <a:rPr lang="zh-CN" altLang="en-US" sz="2400"/>
                  <a:t>存储器</a:t>
                </a:r>
              </a:p>
            </p:txBody>
          </p:sp>
          <p:grpSp>
            <p:nvGrpSpPr>
              <p:cNvPr id="757837" name="Group 77"/>
              <p:cNvGrpSpPr>
                <a:grpSpLocks/>
              </p:cNvGrpSpPr>
              <p:nvPr/>
            </p:nvGrpSpPr>
            <p:grpSpPr bwMode="auto">
              <a:xfrm>
                <a:off x="4156" y="1877"/>
                <a:ext cx="737" cy="2211"/>
                <a:chOff x="3447" y="1423"/>
                <a:chExt cx="879" cy="2211"/>
              </a:xfrm>
            </p:grpSpPr>
            <p:sp>
              <p:nvSpPr>
                <p:cNvPr id="757838" name="Rectangle 78"/>
                <p:cNvSpPr>
                  <a:spLocks noChangeArrowheads="1"/>
                </p:cNvSpPr>
                <p:nvPr/>
              </p:nvSpPr>
              <p:spPr bwMode="auto">
                <a:xfrm>
                  <a:off x="3447" y="1423"/>
                  <a:ext cx="879" cy="2211"/>
                </a:xfrm>
                <a:prstGeom prst="rect">
                  <a:avLst/>
                </a:prstGeom>
                <a:solidFill>
                  <a:schemeClr val="bg1"/>
                </a:solidFill>
                <a:ln w="28575" algn="ctr">
                  <a:solidFill>
                    <a:schemeClr val="tx1"/>
                  </a:solidFill>
                  <a:miter lim="800000"/>
                  <a:headEnd/>
                  <a:tailEnd/>
                </a:ln>
                <a:effectLst/>
              </p:spPr>
              <p:txBody>
                <a:bodyPr wrap="none" anchor="ctr"/>
                <a:lstStyle/>
                <a:p>
                  <a:endParaRPr lang="zh-CN" altLang="en-US"/>
                </a:p>
              </p:txBody>
            </p:sp>
            <p:sp>
              <p:nvSpPr>
                <p:cNvPr id="757839" name="Line 79"/>
                <p:cNvSpPr>
                  <a:spLocks noChangeShapeType="1"/>
                </p:cNvSpPr>
                <p:nvPr/>
              </p:nvSpPr>
              <p:spPr bwMode="auto">
                <a:xfrm>
                  <a:off x="3447" y="1678"/>
                  <a:ext cx="878" cy="0"/>
                </a:xfrm>
                <a:prstGeom prst="line">
                  <a:avLst/>
                </a:prstGeom>
                <a:noFill/>
                <a:ln w="9525">
                  <a:solidFill>
                    <a:schemeClr val="tx1"/>
                  </a:solidFill>
                  <a:round/>
                  <a:headEnd/>
                  <a:tailEnd/>
                </a:ln>
                <a:effectLst/>
              </p:spPr>
              <p:txBody>
                <a:bodyPr/>
                <a:lstStyle/>
                <a:p>
                  <a:endParaRPr lang="zh-CN" altLang="en-US"/>
                </a:p>
              </p:txBody>
            </p:sp>
            <p:sp>
              <p:nvSpPr>
                <p:cNvPr id="757840" name="Line 80"/>
                <p:cNvSpPr>
                  <a:spLocks noChangeShapeType="1"/>
                </p:cNvSpPr>
                <p:nvPr/>
              </p:nvSpPr>
              <p:spPr bwMode="auto">
                <a:xfrm>
                  <a:off x="3447" y="1962"/>
                  <a:ext cx="878" cy="0"/>
                </a:xfrm>
                <a:prstGeom prst="line">
                  <a:avLst/>
                </a:prstGeom>
                <a:noFill/>
                <a:ln w="9525">
                  <a:solidFill>
                    <a:schemeClr val="tx1"/>
                  </a:solidFill>
                  <a:round/>
                  <a:headEnd/>
                  <a:tailEnd/>
                </a:ln>
                <a:effectLst/>
              </p:spPr>
              <p:txBody>
                <a:bodyPr/>
                <a:lstStyle/>
                <a:p>
                  <a:endParaRPr lang="zh-CN" altLang="en-US"/>
                </a:p>
              </p:txBody>
            </p:sp>
            <p:sp>
              <p:nvSpPr>
                <p:cNvPr id="757841" name="Line 81"/>
                <p:cNvSpPr>
                  <a:spLocks noChangeShapeType="1"/>
                </p:cNvSpPr>
                <p:nvPr/>
              </p:nvSpPr>
              <p:spPr bwMode="auto">
                <a:xfrm>
                  <a:off x="3447" y="2245"/>
                  <a:ext cx="878" cy="0"/>
                </a:xfrm>
                <a:prstGeom prst="line">
                  <a:avLst/>
                </a:prstGeom>
                <a:noFill/>
                <a:ln w="9525">
                  <a:solidFill>
                    <a:schemeClr val="tx1"/>
                  </a:solidFill>
                  <a:round/>
                  <a:headEnd/>
                  <a:tailEnd/>
                </a:ln>
                <a:effectLst/>
              </p:spPr>
              <p:txBody>
                <a:bodyPr/>
                <a:lstStyle/>
                <a:p>
                  <a:endParaRPr lang="zh-CN" altLang="en-US"/>
                </a:p>
              </p:txBody>
            </p:sp>
            <p:sp>
              <p:nvSpPr>
                <p:cNvPr id="757842" name="Line 82"/>
                <p:cNvSpPr>
                  <a:spLocks noChangeShapeType="1"/>
                </p:cNvSpPr>
                <p:nvPr/>
              </p:nvSpPr>
              <p:spPr bwMode="auto">
                <a:xfrm>
                  <a:off x="3447" y="2529"/>
                  <a:ext cx="878" cy="0"/>
                </a:xfrm>
                <a:prstGeom prst="line">
                  <a:avLst/>
                </a:prstGeom>
                <a:noFill/>
                <a:ln w="9525">
                  <a:solidFill>
                    <a:schemeClr val="tx1"/>
                  </a:solidFill>
                  <a:round/>
                  <a:headEnd/>
                  <a:tailEnd/>
                </a:ln>
                <a:effectLst/>
              </p:spPr>
              <p:txBody>
                <a:bodyPr/>
                <a:lstStyle/>
                <a:p>
                  <a:endParaRPr lang="zh-CN" altLang="en-US"/>
                </a:p>
              </p:txBody>
            </p:sp>
            <p:sp>
              <p:nvSpPr>
                <p:cNvPr id="757843" name="Line 83"/>
                <p:cNvSpPr>
                  <a:spLocks noChangeShapeType="1"/>
                </p:cNvSpPr>
                <p:nvPr/>
              </p:nvSpPr>
              <p:spPr bwMode="auto">
                <a:xfrm>
                  <a:off x="3447" y="2812"/>
                  <a:ext cx="878" cy="0"/>
                </a:xfrm>
                <a:prstGeom prst="line">
                  <a:avLst/>
                </a:prstGeom>
                <a:noFill/>
                <a:ln w="9525">
                  <a:solidFill>
                    <a:schemeClr val="tx1"/>
                  </a:solidFill>
                  <a:round/>
                  <a:headEnd/>
                  <a:tailEnd/>
                </a:ln>
                <a:effectLst/>
              </p:spPr>
              <p:txBody>
                <a:bodyPr/>
                <a:lstStyle/>
                <a:p>
                  <a:endParaRPr lang="zh-CN" altLang="en-US"/>
                </a:p>
              </p:txBody>
            </p:sp>
            <p:sp>
              <p:nvSpPr>
                <p:cNvPr id="757844" name="Line 84"/>
                <p:cNvSpPr>
                  <a:spLocks noChangeShapeType="1"/>
                </p:cNvSpPr>
                <p:nvPr/>
              </p:nvSpPr>
              <p:spPr bwMode="auto">
                <a:xfrm>
                  <a:off x="3447" y="3096"/>
                  <a:ext cx="878" cy="0"/>
                </a:xfrm>
                <a:prstGeom prst="line">
                  <a:avLst/>
                </a:prstGeom>
                <a:noFill/>
                <a:ln w="9525">
                  <a:solidFill>
                    <a:schemeClr val="tx1"/>
                  </a:solidFill>
                  <a:round/>
                  <a:headEnd/>
                  <a:tailEnd/>
                </a:ln>
                <a:effectLst/>
              </p:spPr>
              <p:txBody>
                <a:bodyPr/>
                <a:lstStyle/>
                <a:p>
                  <a:endParaRPr lang="zh-CN" altLang="en-US"/>
                </a:p>
              </p:txBody>
            </p:sp>
            <p:sp>
              <p:nvSpPr>
                <p:cNvPr id="757845" name="Line 85"/>
                <p:cNvSpPr>
                  <a:spLocks noChangeShapeType="1"/>
                </p:cNvSpPr>
                <p:nvPr/>
              </p:nvSpPr>
              <p:spPr bwMode="auto">
                <a:xfrm>
                  <a:off x="3447" y="3379"/>
                  <a:ext cx="878" cy="0"/>
                </a:xfrm>
                <a:prstGeom prst="line">
                  <a:avLst/>
                </a:prstGeom>
                <a:noFill/>
                <a:ln w="9525">
                  <a:solidFill>
                    <a:schemeClr val="tx1"/>
                  </a:solidFill>
                  <a:round/>
                  <a:headEnd/>
                  <a:tailEnd/>
                </a:ln>
                <a:effectLst/>
              </p:spPr>
              <p:txBody>
                <a:bodyPr/>
                <a:lstStyle/>
                <a:p>
                  <a:endParaRPr lang="zh-CN" altLang="en-US"/>
                </a:p>
              </p:txBody>
            </p:sp>
          </p:grpSp>
          <p:sp>
            <p:nvSpPr>
              <p:cNvPr id="757846" name="Text Box 86"/>
              <p:cNvSpPr txBox="1">
                <a:spLocks noChangeArrowheads="1"/>
              </p:cNvSpPr>
              <p:nvPr/>
            </p:nvSpPr>
            <p:spPr bwMode="auto">
              <a:xfrm>
                <a:off x="4864" y="1941"/>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0</a:t>
                </a:r>
              </a:p>
            </p:txBody>
          </p:sp>
          <p:sp>
            <p:nvSpPr>
              <p:cNvPr id="757847" name="Text Box 87"/>
              <p:cNvSpPr txBox="1">
                <a:spLocks noChangeArrowheads="1"/>
              </p:cNvSpPr>
              <p:nvPr/>
            </p:nvSpPr>
            <p:spPr bwMode="auto">
              <a:xfrm>
                <a:off x="4865" y="2160"/>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1</a:t>
                </a:r>
              </a:p>
            </p:txBody>
          </p:sp>
          <p:sp>
            <p:nvSpPr>
              <p:cNvPr id="757848" name="Text Box 88"/>
              <p:cNvSpPr txBox="1">
                <a:spLocks noChangeArrowheads="1"/>
              </p:cNvSpPr>
              <p:nvPr/>
            </p:nvSpPr>
            <p:spPr bwMode="auto">
              <a:xfrm>
                <a:off x="4865" y="2472"/>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2</a:t>
                </a:r>
              </a:p>
            </p:txBody>
          </p:sp>
          <p:sp>
            <p:nvSpPr>
              <p:cNvPr id="757849" name="Text Box 89"/>
              <p:cNvSpPr txBox="1">
                <a:spLocks noChangeArrowheads="1"/>
              </p:cNvSpPr>
              <p:nvPr/>
            </p:nvSpPr>
            <p:spPr bwMode="auto">
              <a:xfrm>
                <a:off x="4864" y="2755"/>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3</a:t>
                </a:r>
              </a:p>
            </p:txBody>
          </p:sp>
          <p:sp>
            <p:nvSpPr>
              <p:cNvPr id="757850" name="Text Box 90"/>
              <p:cNvSpPr txBox="1">
                <a:spLocks noChangeArrowheads="1"/>
              </p:cNvSpPr>
              <p:nvPr/>
            </p:nvSpPr>
            <p:spPr bwMode="auto">
              <a:xfrm>
                <a:off x="4865" y="2982"/>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4</a:t>
                </a:r>
              </a:p>
            </p:txBody>
          </p:sp>
          <p:sp>
            <p:nvSpPr>
              <p:cNvPr id="757851" name="Text Box 91"/>
              <p:cNvSpPr txBox="1">
                <a:spLocks noChangeArrowheads="1"/>
              </p:cNvSpPr>
              <p:nvPr/>
            </p:nvSpPr>
            <p:spPr bwMode="auto">
              <a:xfrm>
                <a:off x="4865" y="3322"/>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5</a:t>
                </a:r>
              </a:p>
            </p:txBody>
          </p:sp>
          <p:sp>
            <p:nvSpPr>
              <p:cNvPr id="757852" name="Text Box 92"/>
              <p:cNvSpPr txBox="1">
                <a:spLocks noChangeArrowheads="1"/>
              </p:cNvSpPr>
              <p:nvPr/>
            </p:nvSpPr>
            <p:spPr bwMode="auto">
              <a:xfrm>
                <a:off x="4864" y="3578"/>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6</a:t>
                </a:r>
              </a:p>
            </p:txBody>
          </p:sp>
          <p:sp>
            <p:nvSpPr>
              <p:cNvPr id="757853" name="Text Box 93"/>
              <p:cNvSpPr txBox="1">
                <a:spLocks noChangeArrowheads="1"/>
              </p:cNvSpPr>
              <p:nvPr/>
            </p:nvSpPr>
            <p:spPr bwMode="auto">
              <a:xfrm>
                <a:off x="4864" y="3885"/>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7</a:t>
                </a:r>
              </a:p>
            </p:txBody>
          </p:sp>
        </p:grpSp>
        <p:sp>
          <p:nvSpPr>
            <p:cNvPr id="757854" name="Rectangle 94"/>
            <p:cNvSpPr>
              <a:spLocks noChangeArrowheads="1"/>
            </p:cNvSpPr>
            <p:nvPr/>
          </p:nvSpPr>
          <p:spPr bwMode="auto">
            <a:xfrm>
              <a:off x="4127" y="1877"/>
              <a:ext cx="708" cy="2211"/>
            </a:xfrm>
            <a:prstGeom prst="rect">
              <a:avLst/>
            </a:prstGeom>
            <a:solidFill>
              <a:srgbClr val="008000">
                <a:alpha val="17000"/>
              </a:srgbClr>
            </a:solidFill>
            <a:ln w="9525" algn="ctr">
              <a:noFill/>
              <a:miter lim="800000"/>
              <a:headEnd/>
              <a:tailEnd/>
            </a:ln>
            <a:effectLst/>
          </p:spPr>
          <p:txBody>
            <a:bodyPr wrap="none" anchor="ctr"/>
            <a:lstStyle/>
            <a:p>
              <a:endParaRPr lang="zh-CN" altLang="en-US"/>
            </a:p>
          </p:txBody>
        </p:sp>
      </p:grpSp>
      <p:sp>
        <p:nvSpPr>
          <p:cNvPr id="757855" name="Text Box 95"/>
          <p:cNvSpPr txBox="1">
            <a:spLocks noChangeArrowheads="1"/>
          </p:cNvSpPr>
          <p:nvPr/>
        </p:nvSpPr>
        <p:spPr bwMode="auto">
          <a:xfrm>
            <a:off x="206375" y="850900"/>
            <a:ext cx="8235950" cy="868363"/>
          </a:xfrm>
          <a:prstGeom prst="rect">
            <a:avLst/>
          </a:prstGeom>
          <a:noFill/>
          <a:ln w="9525" algn="ctr">
            <a:noFill/>
            <a:miter lim="800000"/>
            <a:headEnd/>
            <a:tailEnd/>
          </a:ln>
          <a:effectLst/>
        </p:spPr>
        <p:txBody>
          <a:bodyPr>
            <a:spAutoFit/>
          </a:bodyPr>
          <a:lstStyle/>
          <a:p>
            <a:pPr marL="342900" indent="-342900">
              <a:spcBef>
                <a:spcPct val="20000"/>
              </a:spcBef>
            </a:pPr>
            <a:r>
              <a:rPr lang="zh-CN" altLang="en-US" sz="2400"/>
              <a:t>先想象一下妈妈是怎样做一桌你喜欢（</a:t>
            </a:r>
            <a:r>
              <a:rPr lang="zh-CN" altLang="en-US" sz="2400">
                <a:solidFill>
                  <a:srgbClr val="FF3300"/>
                </a:solidFill>
              </a:rPr>
              <a:t>指定</a:t>
            </a:r>
            <a:r>
              <a:rPr lang="zh-CN" altLang="en-US" sz="2400"/>
              <a:t>）的菜的？</a:t>
            </a:r>
          </a:p>
          <a:p>
            <a:pPr marL="342900" indent="-342900">
              <a:lnSpc>
                <a:spcPct val="115000"/>
              </a:lnSpc>
              <a:spcBef>
                <a:spcPct val="20000"/>
              </a:spcBef>
            </a:pPr>
            <a:r>
              <a:rPr lang="zh-CN" altLang="en-US" sz="2000">
                <a:solidFill>
                  <a:srgbClr val="3333CC"/>
                </a:solidFill>
              </a:rPr>
              <a:t>    </a:t>
            </a:r>
          </a:p>
        </p:txBody>
      </p:sp>
      <p:sp>
        <p:nvSpPr>
          <p:cNvPr id="757856" name="Text Box 96"/>
          <p:cNvSpPr txBox="1">
            <a:spLocks noChangeArrowheads="1"/>
          </p:cNvSpPr>
          <p:nvPr/>
        </p:nvSpPr>
        <p:spPr bwMode="auto">
          <a:xfrm>
            <a:off x="250825" y="1449388"/>
            <a:ext cx="8686800" cy="427037"/>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200">
                <a:solidFill>
                  <a:schemeClr val="accent2"/>
                </a:solidFill>
              </a:rPr>
              <a:t>厨房</a:t>
            </a:r>
            <a:r>
              <a:rPr lang="en-US" altLang="zh-CN" sz="2200">
                <a:solidFill>
                  <a:schemeClr val="accent2"/>
                </a:solidFill>
              </a:rPr>
              <a:t>-</a:t>
            </a:r>
            <a:r>
              <a:rPr lang="en-US" altLang="zh-CN" sz="2200">
                <a:solidFill>
                  <a:srgbClr val="FF3300"/>
                </a:solidFill>
              </a:rPr>
              <a:t>CPU</a:t>
            </a:r>
            <a:r>
              <a:rPr lang="zh-CN" altLang="en-US" sz="2200">
                <a:solidFill>
                  <a:schemeClr val="accent2"/>
                </a:solidFill>
              </a:rPr>
              <a:t>，你妈</a:t>
            </a:r>
            <a:r>
              <a:rPr lang="en-US" altLang="zh-CN" sz="2200">
                <a:solidFill>
                  <a:schemeClr val="accent2"/>
                </a:solidFill>
              </a:rPr>
              <a:t>-</a:t>
            </a:r>
            <a:r>
              <a:rPr lang="zh-CN" altLang="en-US" sz="2200">
                <a:solidFill>
                  <a:srgbClr val="FF3300"/>
                </a:solidFill>
              </a:rPr>
              <a:t>控制器</a:t>
            </a:r>
            <a:r>
              <a:rPr lang="zh-CN" altLang="en-US" sz="2200">
                <a:solidFill>
                  <a:schemeClr val="accent2"/>
                </a:solidFill>
              </a:rPr>
              <a:t>，盘</a:t>
            </a:r>
            <a:r>
              <a:rPr lang="en-US" altLang="zh-CN" sz="2200">
                <a:solidFill>
                  <a:schemeClr val="accent2"/>
                </a:solidFill>
              </a:rPr>
              <a:t>-</a:t>
            </a:r>
            <a:r>
              <a:rPr lang="en-US" altLang="zh-CN" sz="2200">
                <a:solidFill>
                  <a:srgbClr val="FF3300"/>
                </a:solidFill>
              </a:rPr>
              <a:t>GPRs</a:t>
            </a:r>
            <a:r>
              <a:rPr lang="zh-CN" altLang="en-US" sz="2200">
                <a:solidFill>
                  <a:schemeClr val="accent2"/>
                </a:solidFill>
              </a:rPr>
              <a:t>，锅灶等</a:t>
            </a:r>
            <a:r>
              <a:rPr lang="en-US" altLang="zh-CN" sz="2200">
                <a:solidFill>
                  <a:schemeClr val="accent2"/>
                </a:solidFill>
              </a:rPr>
              <a:t>-</a:t>
            </a:r>
            <a:r>
              <a:rPr lang="en-US" altLang="zh-CN" sz="2200">
                <a:solidFill>
                  <a:srgbClr val="FF3300"/>
                </a:solidFill>
              </a:rPr>
              <a:t>ALU </a:t>
            </a:r>
            <a:r>
              <a:rPr lang="zh-CN" altLang="en-US" sz="2200">
                <a:solidFill>
                  <a:schemeClr val="accent2"/>
                </a:solidFill>
              </a:rPr>
              <a:t>，架子</a:t>
            </a:r>
            <a:r>
              <a:rPr lang="en-US" altLang="zh-CN" sz="2200">
                <a:solidFill>
                  <a:schemeClr val="accent2"/>
                </a:solidFill>
              </a:rPr>
              <a:t>-</a:t>
            </a:r>
            <a:r>
              <a:rPr lang="zh-CN" altLang="en-US" sz="2200">
                <a:solidFill>
                  <a:srgbClr val="FF3300"/>
                </a:solidFill>
              </a:rPr>
              <a:t>存储器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7855">
                                            <p:txEl>
                                              <p:pRg st="0" end="0"/>
                                            </p:txEl>
                                          </p:spTgt>
                                        </p:tgtEl>
                                        <p:attrNameLst>
                                          <p:attrName>style.visibility</p:attrName>
                                        </p:attrNameLst>
                                      </p:cBhvr>
                                      <p:to>
                                        <p:strVal val="visible"/>
                                      </p:to>
                                    </p:set>
                                    <p:animEffect transition="in" filter="blinds(horizontal)">
                                      <p:cBhvr>
                                        <p:cTn id="7" dur="500"/>
                                        <p:tgtEl>
                                          <p:spTgt spid="7578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57856"/>
                                        </p:tgtEl>
                                        <p:attrNameLst>
                                          <p:attrName>style.visibility</p:attrName>
                                        </p:attrNameLst>
                                      </p:cBhvr>
                                      <p:to>
                                        <p:strVal val="visible"/>
                                      </p:to>
                                    </p:set>
                                    <p:animEffect transition="in" filter="blinds(horizontal)">
                                      <p:cBhvr>
                                        <p:cTn id="12" dur="500"/>
                                        <p:tgtEl>
                                          <p:spTgt spid="757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5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3"/>
          <p:cNvSpPr>
            <a:spLocks noGrp="1" noChangeArrowheads="1"/>
          </p:cNvSpPr>
          <p:nvPr>
            <p:ph type="title" idx="4294967295"/>
          </p:nvPr>
        </p:nvSpPr>
        <p:spPr>
          <a:xfrm>
            <a:off x="457200" y="98425"/>
            <a:ext cx="8229600" cy="561975"/>
          </a:xfrm>
        </p:spPr>
        <p:txBody>
          <a:bodyPr lIns="38100" tIns="38100" rIns="38100" bIns="38100"/>
          <a:lstStyle/>
          <a:p>
            <a:pPr marL="119063" indent="-119063" eaLnBrk="1" hangingPunct="1"/>
            <a:r>
              <a:rPr lang="zh-CN" altLang="en-US" sz="3600" smtClean="0"/>
              <a:t>过程调用的机器级表示</a:t>
            </a:r>
          </a:p>
        </p:txBody>
      </p:sp>
      <p:sp>
        <p:nvSpPr>
          <p:cNvPr id="735235" name="Rectangle 4"/>
          <p:cNvSpPr>
            <a:spLocks noGrp="1" noChangeArrowheads="1"/>
          </p:cNvSpPr>
          <p:nvPr>
            <p:ph type="body" idx="4294967295"/>
          </p:nvPr>
        </p:nvSpPr>
        <p:spPr>
          <a:xfrm>
            <a:off x="206375" y="998538"/>
            <a:ext cx="8937625" cy="4275137"/>
          </a:xfrm>
        </p:spPr>
        <p:txBody>
          <a:bodyPr lIns="38100" tIns="38100" rIns="38100" bIns="38100"/>
          <a:lstStyle/>
          <a:p>
            <a:pPr marL="254000" indent="-254000" algn="just" eaLnBrk="1" hangingPunct="1">
              <a:spcBef>
                <a:spcPct val="50000"/>
              </a:spcBef>
              <a:buFontTx/>
              <a:buNone/>
            </a:pPr>
            <a:r>
              <a:rPr lang="zh-CN" altLang="en-US" sz="2200" smtClean="0"/>
              <a:t> </a:t>
            </a:r>
            <a:r>
              <a:rPr lang="zh-CN" altLang="en-US" sz="2000" smtClean="0">
                <a:latin typeface="微软雅黑" pitchFamily="34" charset="-122"/>
                <a:ea typeface="微软雅黑" pitchFamily="34" charset="-122"/>
              </a:rPr>
              <a:t>过程调用的执行步骤</a:t>
            </a:r>
            <a:r>
              <a:rPr lang="en-US" altLang="zh-CN" sz="2000" smtClean="0">
                <a:latin typeface="微软雅黑" pitchFamily="34" charset="-122"/>
                <a:ea typeface="微软雅黑" pitchFamily="34" charset="-122"/>
              </a:rPr>
              <a:t>(P</a:t>
            </a:r>
            <a:r>
              <a:rPr lang="zh-CN" altLang="en-US" sz="2000" smtClean="0">
                <a:latin typeface="微软雅黑" pitchFamily="34" charset="-122"/>
                <a:ea typeface="微软雅黑" pitchFamily="34" charset="-122"/>
              </a:rPr>
              <a:t>称为调用者，</a:t>
            </a:r>
            <a:r>
              <a:rPr lang="en-US" altLang="zh-CN" sz="2000" smtClean="0">
                <a:latin typeface="微软雅黑" pitchFamily="34" charset="-122"/>
                <a:ea typeface="微软雅黑" pitchFamily="34" charset="-122"/>
              </a:rPr>
              <a:t>Q</a:t>
            </a:r>
            <a:r>
              <a:rPr lang="zh-CN" altLang="en-US" sz="2000" smtClean="0">
                <a:latin typeface="微软雅黑" pitchFamily="34" charset="-122"/>
                <a:ea typeface="微软雅黑" pitchFamily="34" charset="-122"/>
              </a:rPr>
              <a:t>称为被调用者</a:t>
            </a:r>
            <a:r>
              <a:rPr lang="en-US" altLang="zh-CN" sz="2000" smtClean="0">
                <a:latin typeface="微软雅黑" pitchFamily="34" charset="-122"/>
                <a:ea typeface="微软雅黑" pitchFamily="34" charset="-122"/>
              </a:rPr>
              <a:t>)</a:t>
            </a:r>
          </a:p>
          <a:p>
            <a:pPr marL="552450" lvl="1" indent="-234950">
              <a:spcBef>
                <a:spcPct val="50000"/>
              </a:spcBef>
              <a:buFontTx/>
              <a:buNone/>
            </a:pP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1</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P</a:t>
            </a:r>
            <a:r>
              <a:rPr lang="zh-CN" altLang="en-US" smtClean="0">
                <a:latin typeface="微软雅黑" pitchFamily="34" charset="-122"/>
                <a:ea typeface="微软雅黑" pitchFamily="34" charset="-122"/>
              </a:rPr>
              <a:t>将入口参数（实参）放到</a:t>
            </a:r>
            <a:r>
              <a:rPr lang="en-US" altLang="zh-CN" smtClean="0">
                <a:latin typeface="微软雅黑" pitchFamily="34" charset="-122"/>
                <a:ea typeface="微软雅黑" pitchFamily="34" charset="-122"/>
              </a:rPr>
              <a:t>Q</a:t>
            </a:r>
            <a:r>
              <a:rPr lang="zh-CN" altLang="en-US" smtClean="0">
                <a:latin typeface="微软雅黑" pitchFamily="34" charset="-122"/>
                <a:ea typeface="微软雅黑" pitchFamily="34" charset="-122"/>
              </a:rPr>
              <a:t>能访问到的地方；</a:t>
            </a:r>
            <a:endParaRPr lang="en-US" altLang="zh-CN" smtClean="0">
              <a:solidFill>
                <a:srgbClr val="996600"/>
              </a:solidFill>
              <a:latin typeface="微软雅黑" pitchFamily="34" charset="-122"/>
              <a:ea typeface="微软雅黑" pitchFamily="34" charset="-122"/>
            </a:endParaRPr>
          </a:p>
          <a:p>
            <a:pPr marL="552450" lvl="1" indent="-234950">
              <a:spcBef>
                <a:spcPct val="50000"/>
              </a:spcBef>
              <a:buFontTx/>
              <a:buNone/>
            </a:pP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2</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P</a:t>
            </a:r>
            <a:r>
              <a:rPr lang="zh-CN" altLang="en-US" smtClean="0">
                <a:latin typeface="微软雅黑" pitchFamily="34" charset="-122"/>
                <a:ea typeface="微软雅黑" pitchFamily="34" charset="-122"/>
              </a:rPr>
              <a:t>保存返回地址，然后将控制转移到</a:t>
            </a:r>
            <a:r>
              <a:rPr lang="en-US" altLang="zh-CN" smtClean="0">
                <a:latin typeface="微软雅黑" pitchFamily="34" charset="-122"/>
                <a:ea typeface="微软雅黑" pitchFamily="34" charset="-122"/>
              </a:rPr>
              <a:t>Q</a:t>
            </a:r>
            <a:r>
              <a:rPr lang="zh-CN" altLang="en-US" smtClean="0">
                <a:latin typeface="微软雅黑" pitchFamily="34" charset="-122"/>
                <a:ea typeface="微软雅黑" pitchFamily="34" charset="-122"/>
              </a:rPr>
              <a:t>；</a:t>
            </a:r>
            <a:endParaRPr lang="en-US" altLang="zh-CN" smtClean="0">
              <a:solidFill>
                <a:srgbClr val="996600"/>
              </a:solidFill>
              <a:latin typeface="微软雅黑" pitchFamily="34" charset="-122"/>
              <a:ea typeface="微软雅黑" pitchFamily="34" charset="-122"/>
            </a:endParaRPr>
          </a:p>
          <a:p>
            <a:pPr marL="552450" lvl="1" indent="-234950">
              <a:spcBef>
                <a:spcPct val="50000"/>
              </a:spcBef>
              <a:buFontTx/>
              <a:buNone/>
            </a:pPr>
            <a:r>
              <a:rPr lang="zh-CN" altLang="en-US" smtClean="0">
                <a:solidFill>
                  <a:srgbClr val="007635"/>
                </a:solidFill>
                <a:latin typeface="微软雅黑" pitchFamily="34" charset="-122"/>
                <a:ea typeface="微软雅黑" pitchFamily="34" charset="-122"/>
              </a:rPr>
              <a:t>（</a:t>
            </a:r>
            <a:r>
              <a:rPr lang="en-US" altLang="zh-CN" smtClean="0">
                <a:solidFill>
                  <a:srgbClr val="007635"/>
                </a:solidFill>
                <a:latin typeface="微软雅黑" pitchFamily="34" charset="-122"/>
                <a:ea typeface="微软雅黑" pitchFamily="34" charset="-122"/>
              </a:rPr>
              <a:t>3</a:t>
            </a:r>
            <a:r>
              <a:rPr lang="zh-CN" altLang="en-US" smtClean="0">
                <a:solidFill>
                  <a:srgbClr val="007635"/>
                </a:solidFill>
                <a:latin typeface="微软雅黑" pitchFamily="34" charset="-122"/>
                <a:ea typeface="微软雅黑" pitchFamily="34" charset="-122"/>
              </a:rPr>
              <a:t>）</a:t>
            </a:r>
            <a:r>
              <a:rPr lang="en-US" altLang="zh-CN" smtClean="0">
                <a:solidFill>
                  <a:srgbClr val="007635"/>
                </a:solidFill>
                <a:latin typeface="微软雅黑" pitchFamily="34" charset="-122"/>
                <a:ea typeface="微软雅黑" pitchFamily="34" charset="-122"/>
              </a:rPr>
              <a:t>Q</a:t>
            </a:r>
            <a:r>
              <a:rPr lang="zh-CN" altLang="en-US" smtClean="0">
                <a:solidFill>
                  <a:srgbClr val="007635"/>
                </a:solidFill>
                <a:latin typeface="微软雅黑" pitchFamily="34" charset="-122"/>
                <a:ea typeface="微软雅黑" pitchFamily="34" charset="-122"/>
              </a:rPr>
              <a:t>保存</a:t>
            </a:r>
            <a:r>
              <a:rPr lang="en-US" altLang="zh-CN" smtClean="0">
                <a:solidFill>
                  <a:srgbClr val="007635"/>
                </a:solidFill>
                <a:latin typeface="微软雅黑" pitchFamily="34" charset="-122"/>
                <a:ea typeface="微软雅黑" pitchFamily="34" charset="-122"/>
              </a:rPr>
              <a:t>P</a:t>
            </a:r>
            <a:r>
              <a:rPr lang="zh-CN" altLang="en-US" smtClean="0">
                <a:solidFill>
                  <a:srgbClr val="007635"/>
                </a:solidFill>
                <a:latin typeface="微软雅黑" pitchFamily="34" charset="-122"/>
                <a:ea typeface="微软雅黑" pitchFamily="34" charset="-122"/>
              </a:rPr>
              <a:t>的现场，并为自己的</a:t>
            </a:r>
            <a:r>
              <a:rPr lang="zh-CN" altLang="en-US" smtClean="0">
                <a:solidFill>
                  <a:srgbClr val="FF0000"/>
                </a:solidFill>
                <a:latin typeface="微软雅黑" pitchFamily="34" charset="-122"/>
                <a:ea typeface="微软雅黑" pitchFamily="34" charset="-122"/>
              </a:rPr>
              <a:t>非静态局部变量</a:t>
            </a:r>
            <a:r>
              <a:rPr lang="zh-CN" altLang="en-US" smtClean="0">
                <a:solidFill>
                  <a:srgbClr val="007635"/>
                </a:solidFill>
                <a:latin typeface="微软雅黑" pitchFamily="34" charset="-122"/>
                <a:ea typeface="微软雅黑" pitchFamily="34" charset="-122"/>
              </a:rPr>
              <a:t>分配空间；</a:t>
            </a:r>
          </a:p>
          <a:p>
            <a:pPr marL="552450" lvl="1" indent="-234950">
              <a:spcBef>
                <a:spcPct val="50000"/>
              </a:spcBef>
              <a:buFontTx/>
              <a:buNone/>
            </a:pPr>
            <a:r>
              <a:rPr lang="zh-CN" altLang="en-US" smtClean="0">
                <a:solidFill>
                  <a:srgbClr val="FF3300"/>
                </a:solidFill>
                <a:latin typeface="微软雅黑" pitchFamily="34" charset="-122"/>
                <a:ea typeface="微软雅黑" pitchFamily="34" charset="-122"/>
              </a:rPr>
              <a:t>（</a:t>
            </a:r>
            <a:r>
              <a:rPr lang="en-US" altLang="zh-CN" smtClean="0">
                <a:solidFill>
                  <a:srgbClr val="FF3300"/>
                </a:solidFill>
                <a:latin typeface="微软雅黑" pitchFamily="34" charset="-122"/>
                <a:ea typeface="微软雅黑" pitchFamily="34" charset="-122"/>
              </a:rPr>
              <a:t>4</a:t>
            </a:r>
            <a:r>
              <a:rPr lang="zh-CN" altLang="en-US" smtClean="0">
                <a:solidFill>
                  <a:srgbClr val="FF3300"/>
                </a:solidFill>
                <a:latin typeface="微软雅黑" pitchFamily="34" charset="-122"/>
                <a:ea typeface="微软雅黑" pitchFamily="34" charset="-122"/>
              </a:rPr>
              <a:t>）执行</a:t>
            </a:r>
            <a:r>
              <a:rPr lang="en-US" altLang="zh-CN" smtClean="0">
                <a:solidFill>
                  <a:srgbClr val="FF3300"/>
                </a:solidFill>
                <a:latin typeface="微软雅黑" pitchFamily="34" charset="-122"/>
                <a:ea typeface="微软雅黑" pitchFamily="34" charset="-122"/>
              </a:rPr>
              <a:t>Q</a:t>
            </a:r>
            <a:r>
              <a:rPr lang="zh-CN" altLang="en-US" smtClean="0">
                <a:solidFill>
                  <a:srgbClr val="FF3300"/>
                </a:solidFill>
                <a:latin typeface="微软雅黑" pitchFamily="34" charset="-122"/>
                <a:ea typeface="微软雅黑" pitchFamily="34" charset="-122"/>
              </a:rPr>
              <a:t>的过程体（函数体）；</a:t>
            </a:r>
          </a:p>
          <a:p>
            <a:pPr marL="552450" lvl="1" indent="-234950">
              <a:spcBef>
                <a:spcPct val="50000"/>
              </a:spcBef>
              <a:buFontTx/>
              <a:buNone/>
            </a:pPr>
            <a:r>
              <a:rPr lang="zh-CN" altLang="en-US" smtClean="0">
                <a:solidFill>
                  <a:srgbClr val="007635"/>
                </a:solidFill>
                <a:latin typeface="微软雅黑" pitchFamily="34" charset="-122"/>
                <a:ea typeface="微软雅黑" pitchFamily="34" charset="-122"/>
              </a:rPr>
              <a:t>（</a:t>
            </a:r>
            <a:r>
              <a:rPr lang="en-US" altLang="zh-CN" smtClean="0">
                <a:solidFill>
                  <a:srgbClr val="007635"/>
                </a:solidFill>
                <a:latin typeface="微软雅黑" pitchFamily="34" charset="-122"/>
                <a:ea typeface="微软雅黑" pitchFamily="34" charset="-122"/>
              </a:rPr>
              <a:t>5</a:t>
            </a:r>
            <a:r>
              <a:rPr lang="zh-CN" altLang="en-US" smtClean="0">
                <a:solidFill>
                  <a:srgbClr val="007635"/>
                </a:solidFill>
                <a:latin typeface="微软雅黑" pitchFamily="34" charset="-122"/>
                <a:ea typeface="微软雅黑" pitchFamily="34" charset="-122"/>
              </a:rPr>
              <a:t>）</a:t>
            </a:r>
            <a:r>
              <a:rPr lang="en-US" altLang="zh-CN" smtClean="0">
                <a:solidFill>
                  <a:srgbClr val="007635"/>
                </a:solidFill>
                <a:latin typeface="微软雅黑" pitchFamily="34" charset="-122"/>
                <a:ea typeface="微软雅黑" pitchFamily="34" charset="-122"/>
              </a:rPr>
              <a:t>Q</a:t>
            </a:r>
            <a:r>
              <a:rPr lang="zh-CN" altLang="en-US" smtClean="0">
                <a:solidFill>
                  <a:srgbClr val="007635"/>
                </a:solidFill>
                <a:latin typeface="微软雅黑" pitchFamily="34" charset="-122"/>
                <a:ea typeface="微软雅黑" pitchFamily="34" charset="-122"/>
              </a:rPr>
              <a:t>恢复</a:t>
            </a:r>
            <a:r>
              <a:rPr lang="en-US" altLang="zh-CN" smtClean="0">
                <a:solidFill>
                  <a:srgbClr val="007635"/>
                </a:solidFill>
                <a:latin typeface="微软雅黑" pitchFamily="34" charset="-122"/>
                <a:ea typeface="微软雅黑" pitchFamily="34" charset="-122"/>
              </a:rPr>
              <a:t>P</a:t>
            </a:r>
            <a:r>
              <a:rPr lang="zh-CN" altLang="en-US" smtClean="0">
                <a:solidFill>
                  <a:srgbClr val="007635"/>
                </a:solidFill>
                <a:latin typeface="微软雅黑" pitchFamily="34" charset="-122"/>
                <a:ea typeface="微软雅黑" pitchFamily="34" charset="-122"/>
              </a:rPr>
              <a:t>的现场，释放局部变量空间；</a:t>
            </a:r>
          </a:p>
          <a:p>
            <a:pPr marL="552450" lvl="1" indent="-234950">
              <a:spcBef>
                <a:spcPct val="50000"/>
              </a:spcBef>
              <a:buFontTx/>
              <a:buNone/>
            </a:pPr>
            <a:r>
              <a:rPr lang="zh-CN" altLang="en-US" smtClean="0">
                <a:solidFill>
                  <a:srgbClr val="007635"/>
                </a:solidFill>
                <a:latin typeface="微软雅黑" pitchFamily="34" charset="-122"/>
                <a:ea typeface="微软雅黑" pitchFamily="34" charset="-122"/>
              </a:rPr>
              <a:t>（</a:t>
            </a:r>
            <a:r>
              <a:rPr lang="en-US" altLang="zh-CN" smtClean="0">
                <a:solidFill>
                  <a:srgbClr val="007635"/>
                </a:solidFill>
                <a:latin typeface="微软雅黑" pitchFamily="34" charset="-122"/>
                <a:ea typeface="微软雅黑" pitchFamily="34" charset="-122"/>
              </a:rPr>
              <a:t>6</a:t>
            </a:r>
            <a:r>
              <a:rPr lang="zh-CN" altLang="en-US" smtClean="0">
                <a:solidFill>
                  <a:srgbClr val="007635"/>
                </a:solidFill>
                <a:latin typeface="微软雅黑" pitchFamily="34" charset="-122"/>
                <a:ea typeface="微软雅黑" pitchFamily="34" charset="-122"/>
              </a:rPr>
              <a:t>）</a:t>
            </a:r>
            <a:r>
              <a:rPr lang="en-US" altLang="zh-CN" smtClean="0">
                <a:solidFill>
                  <a:srgbClr val="007635"/>
                </a:solidFill>
                <a:latin typeface="微软雅黑" pitchFamily="34" charset="-122"/>
                <a:ea typeface="微软雅黑" pitchFamily="34" charset="-122"/>
              </a:rPr>
              <a:t>Q</a:t>
            </a:r>
            <a:r>
              <a:rPr lang="zh-CN" altLang="en-US" smtClean="0">
                <a:solidFill>
                  <a:srgbClr val="007635"/>
                </a:solidFill>
                <a:latin typeface="微软雅黑" pitchFamily="34" charset="-122"/>
                <a:ea typeface="微软雅黑" pitchFamily="34" charset="-122"/>
              </a:rPr>
              <a:t>取出返回地址，将控制转移到</a:t>
            </a:r>
            <a:r>
              <a:rPr lang="en-US" altLang="zh-CN" smtClean="0">
                <a:solidFill>
                  <a:srgbClr val="007635"/>
                </a:solidFill>
                <a:latin typeface="微软雅黑" pitchFamily="34" charset="-122"/>
                <a:ea typeface="微软雅黑" pitchFamily="34" charset="-122"/>
              </a:rPr>
              <a:t>P</a:t>
            </a:r>
            <a:r>
              <a:rPr lang="zh-CN" altLang="en-US" smtClean="0">
                <a:solidFill>
                  <a:srgbClr val="007635"/>
                </a:solidFill>
                <a:latin typeface="微软雅黑" pitchFamily="34" charset="-122"/>
                <a:ea typeface="微软雅黑" pitchFamily="34" charset="-122"/>
              </a:rPr>
              <a:t>。</a:t>
            </a:r>
            <a:endParaRPr lang="en-US" altLang="zh-CN" smtClean="0">
              <a:solidFill>
                <a:srgbClr val="007635"/>
              </a:solidFill>
              <a:latin typeface="微软雅黑" pitchFamily="34" charset="-122"/>
              <a:ea typeface="微软雅黑" pitchFamily="34" charset="-122"/>
            </a:endParaRPr>
          </a:p>
        </p:txBody>
      </p:sp>
      <p:grpSp>
        <p:nvGrpSpPr>
          <p:cNvPr id="735236" name="Group 4"/>
          <p:cNvGrpSpPr>
            <a:grpSpLocks/>
          </p:cNvGrpSpPr>
          <p:nvPr/>
        </p:nvGrpSpPr>
        <p:grpSpPr bwMode="auto">
          <a:xfrm>
            <a:off x="6057900" y="3743325"/>
            <a:ext cx="1574800" cy="630238"/>
            <a:chOff x="3816" y="2358"/>
            <a:chExt cx="992" cy="397"/>
          </a:xfrm>
        </p:grpSpPr>
        <p:sp>
          <p:nvSpPr>
            <p:cNvPr id="735237" name="AutoShape 5"/>
            <p:cNvSpPr>
              <a:spLocks/>
            </p:cNvSpPr>
            <p:nvPr/>
          </p:nvSpPr>
          <p:spPr bwMode="auto">
            <a:xfrm>
              <a:off x="3816" y="2358"/>
              <a:ext cx="84" cy="397"/>
            </a:xfrm>
            <a:prstGeom prst="rightBracket">
              <a:avLst>
                <a:gd name="adj" fmla="val 39385"/>
              </a:avLst>
            </a:prstGeom>
            <a:noFill/>
            <a:ln w="38100">
              <a:solidFill>
                <a:srgbClr val="CC3300"/>
              </a:solidFill>
              <a:round/>
              <a:headEnd/>
              <a:tailEnd/>
            </a:ln>
            <a:effectLst/>
          </p:spPr>
          <p:txBody>
            <a:bodyPr wrap="none" anchor="ctr"/>
            <a:lstStyle/>
            <a:p>
              <a:endParaRPr lang="zh-CN" altLang="en-US"/>
            </a:p>
          </p:txBody>
        </p:sp>
        <p:sp>
          <p:nvSpPr>
            <p:cNvPr id="735238" name="Text Box 6"/>
            <p:cNvSpPr txBox="1">
              <a:spLocks noChangeArrowheads="1"/>
            </p:cNvSpPr>
            <p:nvPr/>
          </p:nvSpPr>
          <p:spPr bwMode="auto">
            <a:xfrm>
              <a:off x="3901" y="2415"/>
              <a:ext cx="907" cy="250"/>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CC3300"/>
                  </a:solidFill>
                </a:rPr>
                <a:t>结束阶段</a:t>
              </a:r>
            </a:p>
          </p:txBody>
        </p:sp>
      </p:grpSp>
      <p:sp>
        <p:nvSpPr>
          <p:cNvPr id="735239" name="Text Box 7"/>
          <p:cNvSpPr txBox="1">
            <a:spLocks noChangeArrowheads="1"/>
          </p:cNvSpPr>
          <p:nvPr/>
        </p:nvSpPr>
        <p:spPr bwMode="auto">
          <a:xfrm>
            <a:off x="7588250" y="2635250"/>
            <a:ext cx="1439863"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CC3300"/>
                </a:solidFill>
              </a:rPr>
              <a:t>准备阶段</a:t>
            </a:r>
          </a:p>
        </p:txBody>
      </p:sp>
      <p:grpSp>
        <p:nvGrpSpPr>
          <p:cNvPr id="735240" name="Group 8"/>
          <p:cNvGrpSpPr>
            <a:grpSpLocks/>
          </p:cNvGrpSpPr>
          <p:nvPr/>
        </p:nvGrpSpPr>
        <p:grpSpPr bwMode="auto">
          <a:xfrm>
            <a:off x="7407275" y="2782888"/>
            <a:ext cx="1349375" cy="1574800"/>
            <a:chOff x="4666" y="1753"/>
            <a:chExt cx="850" cy="992"/>
          </a:xfrm>
        </p:grpSpPr>
        <p:sp>
          <p:nvSpPr>
            <p:cNvPr id="735241" name="AutoShape 9"/>
            <p:cNvSpPr>
              <a:spLocks/>
            </p:cNvSpPr>
            <p:nvPr/>
          </p:nvSpPr>
          <p:spPr bwMode="auto">
            <a:xfrm>
              <a:off x="4666" y="1753"/>
              <a:ext cx="227" cy="992"/>
            </a:xfrm>
            <a:prstGeom prst="rightBrace">
              <a:avLst>
                <a:gd name="adj1" fmla="val 36417"/>
                <a:gd name="adj2" fmla="val 50000"/>
              </a:avLst>
            </a:prstGeom>
            <a:noFill/>
            <a:ln w="38100">
              <a:solidFill>
                <a:srgbClr val="FF3300"/>
              </a:solidFill>
              <a:round/>
              <a:headEnd/>
              <a:tailEnd/>
            </a:ln>
            <a:effectLst/>
          </p:spPr>
          <p:txBody>
            <a:bodyPr wrap="none" anchor="ctr"/>
            <a:lstStyle/>
            <a:p>
              <a:endParaRPr lang="zh-CN" altLang="en-US"/>
            </a:p>
          </p:txBody>
        </p:sp>
        <p:sp>
          <p:nvSpPr>
            <p:cNvPr id="735242" name="Text Box 10"/>
            <p:cNvSpPr txBox="1">
              <a:spLocks noChangeArrowheads="1"/>
            </p:cNvSpPr>
            <p:nvPr/>
          </p:nvSpPr>
          <p:spPr bwMode="auto">
            <a:xfrm>
              <a:off x="4893" y="2132"/>
              <a:ext cx="623" cy="250"/>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solidFill>
                    <a:srgbClr val="FF3300"/>
                  </a:solidFill>
                </a:rPr>
                <a:t>Q</a:t>
              </a:r>
              <a:r>
                <a:rPr lang="zh-CN" altLang="en-US" sz="2000">
                  <a:solidFill>
                    <a:srgbClr val="FF3300"/>
                  </a:solidFill>
                </a:rPr>
                <a:t>过程</a:t>
              </a:r>
            </a:p>
          </p:txBody>
        </p:sp>
      </p:grpSp>
      <p:grpSp>
        <p:nvGrpSpPr>
          <p:cNvPr id="735243" name="Group 11"/>
          <p:cNvGrpSpPr>
            <a:grpSpLocks/>
          </p:cNvGrpSpPr>
          <p:nvPr/>
        </p:nvGrpSpPr>
        <p:grpSpPr bwMode="auto">
          <a:xfrm>
            <a:off x="7046913" y="1628775"/>
            <a:ext cx="1304925" cy="765175"/>
            <a:chOff x="4439" y="1026"/>
            <a:chExt cx="822" cy="482"/>
          </a:xfrm>
        </p:grpSpPr>
        <p:sp>
          <p:nvSpPr>
            <p:cNvPr id="735244" name="AutoShape 12"/>
            <p:cNvSpPr>
              <a:spLocks/>
            </p:cNvSpPr>
            <p:nvPr/>
          </p:nvSpPr>
          <p:spPr bwMode="auto">
            <a:xfrm>
              <a:off x="4439" y="1026"/>
              <a:ext cx="170" cy="482"/>
            </a:xfrm>
            <a:prstGeom prst="rightBrace">
              <a:avLst>
                <a:gd name="adj1" fmla="val 23627"/>
                <a:gd name="adj2" fmla="val 50000"/>
              </a:avLst>
            </a:prstGeom>
            <a:noFill/>
            <a:ln w="38100">
              <a:solidFill>
                <a:srgbClr val="FF3300"/>
              </a:solidFill>
              <a:round/>
              <a:headEnd/>
              <a:tailEnd/>
            </a:ln>
            <a:effectLst/>
          </p:spPr>
          <p:txBody>
            <a:bodyPr wrap="none" anchor="ctr"/>
            <a:lstStyle/>
            <a:p>
              <a:endParaRPr lang="zh-CN" altLang="en-US"/>
            </a:p>
          </p:txBody>
        </p:sp>
        <p:sp>
          <p:nvSpPr>
            <p:cNvPr id="735245" name="Text Box 13"/>
            <p:cNvSpPr txBox="1">
              <a:spLocks noChangeArrowheads="1"/>
            </p:cNvSpPr>
            <p:nvPr/>
          </p:nvSpPr>
          <p:spPr bwMode="auto">
            <a:xfrm>
              <a:off x="4638" y="1139"/>
              <a:ext cx="623" cy="250"/>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solidFill>
                    <a:srgbClr val="FF3300"/>
                  </a:solidFill>
                </a:rPr>
                <a:t>P</a:t>
              </a:r>
              <a:r>
                <a:rPr lang="zh-CN" altLang="en-US" sz="2000">
                  <a:solidFill>
                    <a:srgbClr val="FF3300"/>
                  </a:solidFill>
                </a:rPr>
                <a:t>过程</a:t>
              </a:r>
            </a:p>
          </p:txBody>
        </p:sp>
      </p:grpSp>
      <p:sp>
        <p:nvSpPr>
          <p:cNvPr id="735246" name="Text Box 14"/>
          <p:cNvSpPr txBox="1">
            <a:spLocks noChangeArrowheads="1"/>
          </p:cNvSpPr>
          <p:nvPr/>
        </p:nvSpPr>
        <p:spPr bwMode="auto">
          <a:xfrm>
            <a:off x="4527550" y="3068638"/>
            <a:ext cx="1439863"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CC3300"/>
                </a:solidFill>
              </a:rPr>
              <a:t>处理阶段</a:t>
            </a:r>
          </a:p>
        </p:txBody>
      </p:sp>
      <p:sp>
        <p:nvSpPr>
          <p:cNvPr id="735247" name="Text Box 15"/>
          <p:cNvSpPr txBox="1">
            <a:spLocks noChangeArrowheads="1"/>
          </p:cNvSpPr>
          <p:nvPr/>
        </p:nvSpPr>
        <p:spPr bwMode="auto">
          <a:xfrm>
            <a:off x="5562600" y="2079625"/>
            <a:ext cx="1439863" cy="396875"/>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solidFill>
                  <a:srgbClr val="CC3300"/>
                </a:solidFill>
              </a:rPr>
              <a:t>CALL</a:t>
            </a:r>
            <a:r>
              <a:rPr lang="zh-CN" altLang="en-US" sz="2000">
                <a:solidFill>
                  <a:srgbClr val="CC3300"/>
                </a:solidFill>
              </a:rPr>
              <a:t>指令</a:t>
            </a:r>
          </a:p>
        </p:txBody>
      </p:sp>
      <p:sp>
        <p:nvSpPr>
          <p:cNvPr id="735248" name="Text Box 16"/>
          <p:cNvSpPr txBox="1">
            <a:spLocks noChangeArrowheads="1"/>
          </p:cNvSpPr>
          <p:nvPr/>
        </p:nvSpPr>
        <p:spPr bwMode="auto">
          <a:xfrm>
            <a:off x="4932363" y="4059238"/>
            <a:ext cx="1439862" cy="396875"/>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solidFill>
                  <a:srgbClr val="CC3300"/>
                </a:solidFill>
              </a:rPr>
              <a:t>RET</a:t>
            </a:r>
            <a:r>
              <a:rPr lang="zh-CN" altLang="en-US" sz="2000">
                <a:solidFill>
                  <a:srgbClr val="CC3300"/>
                </a:solidFill>
              </a:rPr>
              <a:t>指令</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5235">
                                            <p:txEl>
                                              <p:pRg st="1" end="1"/>
                                            </p:txEl>
                                          </p:spTgt>
                                        </p:tgtEl>
                                        <p:attrNameLst>
                                          <p:attrName>style.visibility</p:attrName>
                                        </p:attrNameLst>
                                      </p:cBhvr>
                                      <p:to>
                                        <p:strVal val="visible"/>
                                      </p:to>
                                    </p:set>
                                    <p:animEffect transition="in" filter="blinds(horizontal)">
                                      <p:cBhvr>
                                        <p:cTn id="7" dur="500"/>
                                        <p:tgtEl>
                                          <p:spTgt spid="73523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35235">
                                            <p:txEl>
                                              <p:pRg st="2" end="2"/>
                                            </p:txEl>
                                          </p:spTgt>
                                        </p:tgtEl>
                                        <p:attrNameLst>
                                          <p:attrName>style.visibility</p:attrName>
                                        </p:attrNameLst>
                                      </p:cBhvr>
                                      <p:to>
                                        <p:strVal val="visible"/>
                                      </p:to>
                                    </p:set>
                                    <p:animEffect transition="in" filter="blinds(horizontal)">
                                      <p:cBhvr>
                                        <p:cTn id="10" dur="500"/>
                                        <p:tgtEl>
                                          <p:spTgt spid="73523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735235">
                                            <p:txEl>
                                              <p:pRg st="3" end="3"/>
                                            </p:txEl>
                                          </p:spTgt>
                                        </p:tgtEl>
                                        <p:attrNameLst>
                                          <p:attrName>style.visibility</p:attrName>
                                        </p:attrNameLst>
                                      </p:cBhvr>
                                      <p:to>
                                        <p:strVal val="visible"/>
                                      </p:to>
                                    </p:set>
                                    <p:animEffect transition="in" filter="blinds(horizontal)">
                                      <p:cBhvr>
                                        <p:cTn id="15" dur="500"/>
                                        <p:tgtEl>
                                          <p:spTgt spid="73523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35235">
                                            <p:txEl>
                                              <p:pRg st="4" end="4"/>
                                            </p:txEl>
                                          </p:spTgt>
                                        </p:tgtEl>
                                        <p:attrNameLst>
                                          <p:attrName>style.visibility</p:attrName>
                                        </p:attrNameLst>
                                      </p:cBhvr>
                                      <p:to>
                                        <p:strVal val="visible"/>
                                      </p:to>
                                    </p:set>
                                    <p:animEffect transition="in" filter="blinds(horizontal)">
                                      <p:cBhvr>
                                        <p:cTn id="20" dur="500"/>
                                        <p:tgtEl>
                                          <p:spTgt spid="73523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35235">
                                            <p:txEl>
                                              <p:pRg st="5" end="5"/>
                                            </p:txEl>
                                          </p:spTgt>
                                        </p:tgtEl>
                                        <p:attrNameLst>
                                          <p:attrName>style.visibility</p:attrName>
                                        </p:attrNameLst>
                                      </p:cBhvr>
                                      <p:to>
                                        <p:strVal val="visible"/>
                                      </p:to>
                                    </p:set>
                                    <p:animEffect transition="in" filter="blinds(horizontal)">
                                      <p:cBhvr>
                                        <p:cTn id="25" dur="500"/>
                                        <p:tgtEl>
                                          <p:spTgt spid="735235">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735235">
                                            <p:txEl>
                                              <p:pRg st="6" end="6"/>
                                            </p:txEl>
                                          </p:spTgt>
                                        </p:tgtEl>
                                        <p:attrNameLst>
                                          <p:attrName>style.visibility</p:attrName>
                                        </p:attrNameLst>
                                      </p:cBhvr>
                                      <p:to>
                                        <p:strVal val="visible"/>
                                      </p:to>
                                    </p:set>
                                    <p:animEffect transition="in" filter="blinds(horizontal)">
                                      <p:cBhvr>
                                        <p:cTn id="28" dur="500"/>
                                        <p:tgtEl>
                                          <p:spTgt spid="735235">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735243"/>
                                        </p:tgtEl>
                                        <p:attrNameLst>
                                          <p:attrName>style.visibility</p:attrName>
                                        </p:attrNameLst>
                                      </p:cBhvr>
                                      <p:to>
                                        <p:strVal val="visible"/>
                                      </p:to>
                                    </p:set>
                                    <p:animEffect transition="in" filter="blinds(horizontal)">
                                      <p:cBhvr>
                                        <p:cTn id="33" dur="500"/>
                                        <p:tgtEl>
                                          <p:spTgt spid="735243"/>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735247"/>
                                        </p:tgtEl>
                                        <p:attrNameLst>
                                          <p:attrName>style.visibility</p:attrName>
                                        </p:attrNameLst>
                                      </p:cBhvr>
                                      <p:to>
                                        <p:strVal val="visible"/>
                                      </p:to>
                                    </p:set>
                                    <p:animEffect transition="in" filter="blinds(horizontal)">
                                      <p:cBhvr>
                                        <p:cTn id="38" dur="500"/>
                                        <p:tgtEl>
                                          <p:spTgt spid="735247"/>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735240"/>
                                        </p:tgtEl>
                                        <p:attrNameLst>
                                          <p:attrName>style.visibility</p:attrName>
                                        </p:attrNameLst>
                                      </p:cBhvr>
                                      <p:to>
                                        <p:strVal val="visible"/>
                                      </p:to>
                                    </p:set>
                                    <p:animEffect transition="in" filter="blinds(horizontal)">
                                      <p:cBhvr>
                                        <p:cTn id="43" dur="500"/>
                                        <p:tgtEl>
                                          <p:spTgt spid="735240"/>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735239"/>
                                        </p:tgtEl>
                                        <p:attrNameLst>
                                          <p:attrName>style.visibility</p:attrName>
                                        </p:attrNameLst>
                                      </p:cBhvr>
                                      <p:to>
                                        <p:strVal val="visible"/>
                                      </p:to>
                                    </p:set>
                                    <p:animEffect transition="in" filter="blinds(horizontal)">
                                      <p:cBhvr>
                                        <p:cTn id="48" dur="500"/>
                                        <p:tgtEl>
                                          <p:spTgt spid="735239"/>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735246"/>
                                        </p:tgtEl>
                                        <p:attrNameLst>
                                          <p:attrName>style.visibility</p:attrName>
                                        </p:attrNameLst>
                                      </p:cBhvr>
                                      <p:to>
                                        <p:strVal val="visible"/>
                                      </p:to>
                                    </p:set>
                                    <p:animEffect transition="in" filter="blinds(horizontal)">
                                      <p:cBhvr>
                                        <p:cTn id="53" dur="500"/>
                                        <p:tgtEl>
                                          <p:spTgt spid="735246"/>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735236"/>
                                        </p:tgtEl>
                                        <p:attrNameLst>
                                          <p:attrName>style.visibility</p:attrName>
                                        </p:attrNameLst>
                                      </p:cBhvr>
                                      <p:to>
                                        <p:strVal val="visible"/>
                                      </p:to>
                                    </p:set>
                                    <p:animEffect transition="in" filter="blinds(horizontal)">
                                      <p:cBhvr>
                                        <p:cTn id="58" dur="500"/>
                                        <p:tgtEl>
                                          <p:spTgt spid="735236"/>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735248"/>
                                        </p:tgtEl>
                                        <p:attrNameLst>
                                          <p:attrName>style.visibility</p:attrName>
                                        </p:attrNameLst>
                                      </p:cBhvr>
                                      <p:to>
                                        <p:strVal val="visible"/>
                                      </p:to>
                                    </p:set>
                                    <p:animEffect transition="in" filter="blinds(horizontal)">
                                      <p:cBhvr>
                                        <p:cTn id="63" dur="500"/>
                                        <p:tgtEl>
                                          <p:spTgt spid="735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5239" grpId="0"/>
      <p:bldP spid="735246" grpId="0"/>
      <p:bldP spid="735247" grpId="0"/>
      <p:bldP spid="73524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a:xfrm>
            <a:off x="457200" y="98425"/>
            <a:ext cx="8229600" cy="561975"/>
          </a:xfrm>
        </p:spPr>
        <p:txBody>
          <a:bodyPr/>
          <a:lstStyle/>
          <a:p>
            <a:r>
              <a:rPr lang="zh-CN" altLang="en-US" sz="3600" smtClean="0"/>
              <a:t>过程调用的机器级表示</a:t>
            </a:r>
          </a:p>
        </p:txBody>
      </p:sp>
      <p:sp>
        <p:nvSpPr>
          <p:cNvPr id="736259" name="Rectangle 3"/>
          <p:cNvSpPr>
            <a:spLocks noGrp="1" noChangeArrowheads="1"/>
          </p:cNvSpPr>
          <p:nvPr>
            <p:ph type="body" idx="1"/>
          </p:nvPr>
        </p:nvSpPr>
        <p:spPr>
          <a:xfrm>
            <a:off x="250825" y="684213"/>
            <a:ext cx="8229600" cy="5218112"/>
          </a:xfrm>
        </p:spPr>
        <p:txBody>
          <a:bodyPr/>
          <a:lstStyle/>
          <a:p>
            <a:r>
              <a:rPr lang="zh-CN" altLang="en-US" smtClean="0">
                <a:latin typeface="微软雅黑" pitchFamily="34" charset="-122"/>
                <a:ea typeface="微软雅黑" pitchFamily="34" charset="-122"/>
              </a:rPr>
              <a:t>过程调用过程中栈和栈帧的变化 </a:t>
            </a:r>
            <a:r>
              <a:rPr lang="en-US" altLang="zh-CN" smtClean="0">
                <a:latin typeface="微软雅黑" pitchFamily="34" charset="-122"/>
                <a:ea typeface="微软雅黑" pitchFamily="34" charset="-122"/>
              </a:rPr>
              <a:t>(Q</a:t>
            </a:r>
            <a:r>
              <a:rPr lang="zh-CN" altLang="en-US" smtClean="0">
                <a:latin typeface="微软雅黑" pitchFamily="34" charset="-122"/>
                <a:ea typeface="微软雅黑" pitchFamily="34" charset="-122"/>
              </a:rPr>
              <a:t>为被调用过程</a:t>
            </a:r>
            <a:r>
              <a:rPr lang="en-US" altLang="zh-CN" smtClean="0">
                <a:latin typeface="微软雅黑" pitchFamily="34" charset="-122"/>
                <a:ea typeface="微软雅黑" pitchFamily="34" charset="-122"/>
              </a:rPr>
              <a:t>)</a:t>
            </a:r>
          </a:p>
        </p:txBody>
      </p:sp>
      <p:pic>
        <p:nvPicPr>
          <p:cNvPr id="736260" name="Picture 4"/>
          <p:cNvPicPr>
            <a:picLocks noChangeAspect="1" noChangeArrowheads="1"/>
          </p:cNvPicPr>
          <p:nvPr/>
        </p:nvPicPr>
        <p:blipFill>
          <a:blip r:embed="rId2"/>
          <a:srcRect/>
          <a:stretch>
            <a:fillRect/>
          </a:stretch>
        </p:blipFill>
        <p:spPr bwMode="auto">
          <a:xfrm>
            <a:off x="0" y="1358900"/>
            <a:ext cx="9144000" cy="5499100"/>
          </a:xfrm>
          <a:prstGeom prst="rect">
            <a:avLst/>
          </a:prstGeom>
          <a:noFill/>
          <a:ln w="9525">
            <a:noFill/>
            <a:miter lim="800000"/>
            <a:headEnd/>
            <a:tailEnd/>
          </a:ln>
        </p:spPr>
      </p:pic>
      <p:sp>
        <p:nvSpPr>
          <p:cNvPr id="736261" name="Text Box 5"/>
          <p:cNvSpPr txBox="1">
            <a:spLocks noChangeArrowheads="1"/>
          </p:cNvSpPr>
          <p:nvPr/>
        </p:nvSpPr>
        <p:spPr bwMode="auto">
          <a:xfrm>
            <a:off x="341313" y="2798763"/>
            <a:ext cx="900112" cy="366712"/>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FF0000"/>
                </a:solidFill>
                <a:latin typeface="Arial" pitchFamily="34" charset="0"/>
                <a:ea typeface="黑体" pitchFamily="49" charset="-122"/>
              </a:rPr>
              <a:t>①</a:t>
            </a:r>
          </a:p>
        </p:txBody>
      </p:sp>
      <p:sp>
        <p:nvSpPr>
          <p:cNvPr id="736262" name="Text Box 6"/>
          <p:cNvSpPr txBox="1">
            <a:spLocks noChangeArrowheads="1"/>
          </p:cNvSpPr>
          <p:nvPr/>
        </p:nvSpPr>
        <p:spPr bwMode="auto">
          <a:xfrm>
            <a:off x="2322513" y="3338513"/>
            <a:ext cx="900112" cy="366712"/>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FF0000"/>
                </a:solidFill>
                <a:latin typeface="Arial" pitchFamily="34" charset="0"/>
                <a:ea typeface="黑体" pitchFamily="49" charset="-122"/>
              </a:rPr>
              <a:t>②</a:t>
            </a:r>
          </a:p>
        </p:txBody>
      </p:sp>
      <p:sp>
        <p:nvSpPr>
          <p:cNvPr id="736263" name="Text Box 7"/>
          <p:cNvSpPr txBox="1">
            <a:spLocks noChangeArrowheads="1"/>
          </p:cNvSpPr>
          <p:nvPr/>
        </p:nvSpPr>
        <p:spPr bwMode="auto">
          <a:xfrm>
            <a:off x="5697538" y="4598988"/>
            <a:ext cx="900112" cy="366712"/>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FF0000"/>
                </a:solidFill>
                <a:latin typeface="Arial" pitchFamily="34" charset="0"/>
                <a:ea typeface="黑体" pitchFamily="49" charset="-122"/>
              </a:rPr>
              <a:t>③</a:t>
            </a:r>
          </a:p>
        </p:txBody>
      </p:sp>
      <p:sp>
        <p:nvSpPr>
          <p:cNvPr id="736264" name="Text Box 8"/>
          <p:cNvSpPr txBox="1">
            <a:spLocks noChangeArrowheads="1"/>
          </p:cNvSpPr>
          <p:nvPr/>
        </p:nvSpPr>
        <p:spPr bwMode="auto">
          <a:xfrm>
            <a:off x="6642100" y="3743325"/>
            <a:ext cx="900113" cy="366713"/>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FF0000"/>
                </a:solidFill>
                <a:latin typeface="Arial" pitchFamily="34" charset="0"/>
                <a:ea typeface="黑体" pitchFamily="49" charset="-122"/>
              </a:rPr>
              <a:t>⑤</a:t>
            </a:r>
          </a:p>
        </p:txBody>
      </p:sp>
      <p:sp>
        <p:nvSpPr>
          <p:cNvPr id="736265" name="Text Box 9"/>
          <p:cNvSpPr txBox="1">
            <a:spLocks noChangeArrowheads="1"/>
          </p:cNvSpPr>
          <p:nvPr/>
        </p:nvSpPr>
        <p:spPr bwMode="auto">
          <a:xfrm>
            <a:off x="385763" y="5003800"/>
            <a:ext cx="2925762" cy="366713"/>
          </a:xfrm>
          <a:prstGeom prst="rect">
            <a:avLst/>
          </a:prstGeom>
          <a:solidFill>
            <a:schemeClr val="bg1"/>
          </a:solidFill>
          <a:ln w="9525" algn="ctr">
            <a:noFill/>
            <a:miter lim="800000"/>
            <a:headEnd/>
            <a:tailEnd/>
          </a:ln>
          <a:effectLst/>
        </p:spPr>
        <p:txBody>
          <a:bodyPr>
            <a:spAutoFit/>
          </a:bodyPr>
          <a:lstStyle/>
          <a:p>
            <a:pPr marL="342900" indent="-342900">
              <a:spcBef>
                <a:spcPct val="50000"/>
              </a:spcBef>
            </a:pPr>
            <a:r>
              <a:rPr lang="en-US" altLang="zh-CN">
                <a:solidFill>
                  <a:srgbClr val="FF3300"/>
                </a:solidFill>
              </a:rPr>
              <a:t>Q(</a:t>
            </a:r>
            <a:r>
              <a:rPr lang="zh-CN" altLang="en-US">
                <a:solidFill>
                  <a:srgbClr val="FF3300"/>
                </a:solidFill>
              </a:rPr>
              <a:t>参数</a:t>
            </a:r>
            <a:r>
              <a:rPr lang="en-US" altLang="zh-CN">
                <a:solidFill>
                  <a:srgbClr val="FF3300"/>
                </a:solidFill>
              </a:rPr>
              <a:t>1</a:t>
            </a:r>
            <a:r>
              <a:rPr lang="zh-CN" altLang="en-US">
                <a:solidFill>
                  <a:srgbClr val="FF3300"/>
                </a:solidFill>
              </a:rPr>
              <a:t>，</a:t>
            </a:r>
            <a:r>
              <a:rPr lang="en-US" altLang="zh-CN">
                <a:solidFill>
                  <a:srgbClr val="FF3300"/>
                </a:solidFill>
              </a:rPr>
              <a:t>…</a:t>
            </a:r>
            <a:r>
              <a:rPr lang="zh-CN" altLang="en-US">
                <a:solidFill>
                  <a:srgbClr val="FF3300"/>
                </a:solidFill>
              </a:rPr>
              <a:t>，参数</a:t>
            </a:r>
            <a:r>
              <a:rPr lang="en-US" altLang="zh-CN">
                <a:solidFill>
                  <a:srgbClr val="FF3300"/>
                </a:solidFill>
              </a:rPr>
              <a:t>n);</a:t>
            </a:r>
            <a:endParaRPr lang="zh-CN" altLang="en-US">
              <a:solidFill>
                <a:srgbClr val="FF330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a:xfrm>
            <a:off x="457200" y="98425"/>
            <a:ext cx="8229600" cy="561975"/>
          </a:xfrm>
        </p:spPr>
        <p:txBody>
          <a:bodyPr/>
          <a:lstStyle/>
          <a:p>
            <a:r>
              <a:rPr lang="zh-CN" altLang="en-US" sz="3600" smtClean="0"/>
              <a:t>过程调用的机器级表示</a:t>
            </a:r>
          </a:p>
        </p:txBody>
      </p:sp>
      <p:sp>
        <p:nvSpPr>
          <p:cNvPr id="737283" name="Rectangle 3"/>
          <p:cNvSpPr>
            <a:spLocks noGrp="1" noChangeArrowheads="1"/>
          </p:cNvSpPr>
          <p:nvPr>
            <p:ph type="body" idx="1"/>
          </p:nvPr>
        </p:nvSpPr>
        <p:spPr>
          <a:xfrm>
            <a:off x="250825" y="836613"/>
            <a:ext cx="8447088" cy="5218112"/>
          </a:xfrm>
        </p:spPr>
        <p:txBody>
          <a:bodyPr/>
          <a:lstStyle/>
          <a:p>
            <a:pPr algn="just" eaLnBrk="1" hangingPunct="1">
              <a:lnSpc>
                <a:spcPct val="120000"/>
              </a:lnSpc>
              <a:spcBef>
                <a:spcPct val="25000"/>
              </a:spcBef>
            </a:pPr>
            <a:r>
              <a:rPr lang="en-US" altLang="zh-CN" smtClean="0"/>
              <a:t> </a:t>
            </a:r>
            <a:r>
              <a:rPr lang="en-US" altLang="zh-CN" smtClean="0">
                <a:latin typeface="微软雅黑" pitchFamily="34" charset="-122"/>
                <a:ea typeface="微软雅黑" pitchFamily="34" charset="-122"/>
              </a:rPr>
              <a:t>IA-32</a:t>
            </a:r>
            <a:r>
              <a:rPr lang="zh-CN" altLang="en-US" smtClean="0">
                <a:latin typeface="微软雅黑" pitchFamily="34" charset="-122"/>
                <a:ea typeface="微软雅黑" pitchFamily="34" charset="-122"/>
              </a:rPr>
              <a:t>的寄存器使用约定 </a:t>
            </a:r>
          </a:p>
          <a:p>
            <a:pPr lvl="1" algn="just" eaLnBrk="1" hangingPunct="1">
              <a:lnSpc>
                <a:spcPct val="120000"/>
              </a:lnSpc>
              <a:spcBef>
                <a:spcPct val="25000"/>
              </a:spcBef>
            </a:pPr>
            <a:r>
              <a:rPr lang="zh-CN" altLang="en-US" sz="2200" smtClean="0">
                <a:latin typeface="微软雅黑" pitchFamily="34" charset="-122"/>
                <a:ea typeface="微软雅黑" pitchFamily="34" charset="-122"/>
              </a:rPr>
              <a:t>调用者保存寄存器：</a:t>
            </a:r>
            <a:r>
              <a:rPr lang="en-US" altLang="zh-CN" sz="2200" smtClean="0">
                <a:latin typeface="微软雅黑" pitchFamily="34" charset="-122"/>
                <a:ea typeface="微软雅黑" pitchFamily="34" charset="-122"/>
              </a:rPr>
              <a:t>EAX</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EDX</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ECX</a:t>
            </a:r>
          </a:p>
          <a:p>
            <a:pPr lvl="1" algn="just" eaLnBrk="1" hangingPunct="1">
              <a:lnSpc>
                <a:spcPct val="120000"/>
              </a:lnSpc>
              <a:spcBef>
                <a:spcPct val="25000"/>
              </a:spcBef>
              <a:buFontTx/>
              <a:buNone/>
            </a:pPr>
            <a:r>
              <a:rPr lang="zh-CN" altLang="en-US" sz="2200" smtClean="0">
                <a:latin typeface="微软雅黑" pitchFamily="34" charset="-122"/>
                <a:ea typeface="微软雅黑" pitchFamily="34" charset="-122"/>
              </a:rPr>
              <a:t>   </a:t>
            </a:r>
            <a:r>
              <a:rPr lang="zh-CN" altLang="en-US" sz="2200" smtClean="0">
                <a:solidFill>
                  <a:srgbClr val="CC3300"/>
                </a:solidFill>
                <a:latin typeface="微软雅黑" pitchFamily="34" charset="-122"/>
                <a:ea typeface="微软雅黑" pitchFamily="34" charset="-122"/>
              </a:rPr>
              <a:t>当过程</a:t>
            </a:r>
            <a:r>
              <a:rPr lang="en-US" altLang="zh-CN" sz="2200" smtClean="0">
                <a:solidFill>
                  <a:srgbClr val="CC3300"/>
                </a:solidFill>
                <a:latin typeface="微软雅黑" pitchFamily="34" charset="-122"/>
                <a:ea typeface="微软雅黑" pitchFamily="34" charset="-122"/>
              </a:rPr>
              <a:t>P</a:t>
            </a:r>
            <a:r>
              <a:rPr lang="zh-CN" altLang="en-US" sz="2200" smtClean="0">
                <a:solidFill>
                  <a:srgbClr val="CC3300"/>
                </a:solidFill>
                <a:latin typeface="微软雅黑" pitchFamily="34" charset="-122"/>
                <a:ea typeface="微软雅黑" pitchFamily="34" charset="-122"/>
              </a:rPr>
              <a:t>调用过程</a:t>
            </a:r>
            <a:r>
              <a:rPr lang="en-US" altLang="zh-CN" sz="2200" smtClean="0">
                <a:solidFill>
                  <a:srgbClr val="CC3300"/>
                </a:solidFill>
                <a:latin typeface="微软雅黑" pitchFamily="34" charset="-122"/>
                <a:ea typeface="微软雅黑" pitchFamily="34" charset="-122"/>
              </a:rPr>
              <a:t>Q</a:t>
            </a:r>
            <a:r>
              <a:rPr lang="zh-CN" altLang="en-US" sz="2200" smtClean="0">
                <a:solidFill>
                  <a:srgbClr val="CC3300"/>
                </a:solidFill>
                <a:latin typeface="微软雅黑" pitchFamily="34" charset="-122"/>
                <a:ea typeface="微软雅黑" pitchFamily="34" charset="-122"/>
              </a:rPr>
              <a:t>时，</a:t>
            </a:r>
            <a:r>
              <a:rPr lang="en-US" altLang="zh-CN" sz="2200" smtClean="0">
                <a:solidFill>
                  <a:srgbClr val="CC3300"/>
                </a:solidFill>
                <a:latin typeface="微软雅黑" pitchFamily="34" charset="-122"/>
                <a:ea typeface="微软雅黑" pitchFamily="34" charset="-122"/>
              </a:rPr>
              <a:t>Q</a:t>
            </a:r>
            <a:r>
              <a:rPr lang="zh-CN" altLang="en-US" sz="2200" smtClean="0">
                <a:solidFill>
                  <a:srgbClr val="CC3300"/>
                </a:solidFill>
                <a:latin typeface="微软雅黑" pitchFamily="34" charset="-122"/>
                <a:ea typeface="微软雅黑" pitchFamily="34" charset="-122"/>
              </a:rPr>
              <a:t>可以直接使用这三个寄存器，不用将它们的值保存到栈中。如果</a:t>
            </a:r>
            <a:r>
              <a:rPr lang="en-US" altLang="zh-CN" sz="2200" smtClean="0">
                <a:solidFill>
                  <a:srgbClr val="CC3300"/>
                </a:solidFill>
                <a:latin typeface="微软雅黑" pitchFamily="34" charset="-122"/>
                <a:ea typeface="微软雅黑" pitchFamily="34" charset="-122"/>
              </a:rPr>
              <a:t>P</a:t>
            </a:r>
            <a:r>
              <a:rPr lang="zh-CN" altLang="en-US" sz="2200" smtClean="0">
                <a:solidFill>
                  <a:srgbClr val="CC3300"/>
                </a:solidFill>
                <a:latin typeface="微软雅黑" pitchFamily="34" charset="-122"/>
                <a:ea typeface="微软雅黑" pitchFamily="34" charset="-122"/>
              </a:rPr>
              <a:t>在从</a:t>
            </a:r>
            <a:r>
              <a:rPr lang="en-US" altLang="zh-CN" sz="2200" smtClean="0">
                <a:solidFill>
                  <a:srgbClr val="CC3300"/>
                </a:solidFill>
                <a:latin typeface="微软雅黑" pitchFamily="34" charset="-122"/>
                <a:ea typeface="微软雅黑" pitchFamily="34" charset="-122"/>
              </a:rPr>
              <a:t>Q</a:t>
            </a:r>
            <a:r>
              <a:rPr lang="zh-CN" altLang="en-US" sz="2200" smtClean="0">
                <a:solidFill>
                  <a:srgbClr val="CC3300"/>
                </a:solidFill>
                <a:latin typeface="微软雅黑" pitchFamily="34" charset="-122"/>
                <a:ea typeface="微软雅黑" pitchFamily="34" charset="-122"/>
              </a:rPr>
              <a:t>返回后还要用这三个寄存器的话，</a:t>
            </a:r>
            <a:r>
              <a:rPr lang="en-US" altLang="zh-CN" sz="2200" smtClean="0">
                <a:solidFill>
                  <a:srgbClr val="CC3300"/>
                </a:solidFill>
                <a:latin typeface="微软雅黑" pitchFamily="34" charset="-122"/>
                <a:ea typeface="微软雅黑" pitchFamily="34" charset="-122"/>
              </a:rPr>
              <a:t>P</a:t>
            </a:r>
            <a:r>
              <a:rPr lang="zh-CN" altLang="en-US" sz="2200" smtClean="0">
                <a:solidFill>
                  <a:srgbClr val="CC3300"/>
                </a:solidFill>
                <a:latin typeface="微软雅黑" pitchFamily="34" charset="-122"/>
                <a:ea typeface="微软雅黑" pitchFamily="34" charset="-122"/>
              </a:rPr>
              <a:t>应在转到</a:t>
            </a:r>
            <a:r>
              <a:rPr lang="en-US" altLang="zh-CN" sz="2200" smtClean="0">
                <a:solidFill>
                  <a:srgbClr val="CC3300"/>
                </a:solidFill>
                <a:latin typeface="微软雅黑" pitchFamily="34" charset="-122"/>
                <a:ea typeface="微软雅黑" pitchFamily="34" charset="-122"/>
              </a:rPr>
              <a:t>Q</a:t>
            </a:r>
            <a:r>
              <a:rPr lang="zh-CN" altLang="en-US" sz="2200" smtClean="0">
                <a:solidFill>
                  <a:srgbClr val="CC3300"/>
                </a:solidFill>
                <a:latin typeface="微软雅黑" pitchFamily="34" charset="-122"/>
                <a:ea typeface="微软雅黑" pitchFamily="34" charset="-122"/>
              </a:rPr>
              <a:t>之前先保存，并在从</a:t>
            </a:r>
            <a:r>
              <a:rPr lang="en-US" altLang="zh-CN" sz="2200" smtClean="0">
                <a:solidFill>
                  <a:srgbClr val="CC3300"/>
                </a:solidFill>
                <a:latin typeface="微软雅黑" pitchFamily="34" charset="-122"/>
                <a:ea typeface="微软雅黑" pitchFamily="34" charset="-122"/>
              </a:rPr>
              <a:t>Q</a:t>
            </a:r>
            <a:r>
              <a:rPr lang="zh-CN" altLang="en-US" sz="2200" smtClean="0">
                <a:solidFill>
                  <a:srgbClr val="CC3300"/>
                </a:solidFill>
                <a:latin typeface="微软雅黑" pitchFamily="34" charset="-122"/>
                <a:ea typeface="微软雅黑" pitchFamily="34" charset="-122"/>
              </a:rPr>
              <a:t>返回后先恢复它们的值再使用。</a:t>
            </a:r>
          </a:p>
          <a:p>
            <a:pPr lvl="1" algn="just" eaLnBrk="1" hangingPunct="1">
              <a:lnSpc>
                <a:spcPct val="120000"/>
              </a:lnSpc>
              <a:spcBef>
                <a:spcPct val="25000"/>
              </a:spcBef>
            </a:pPr>
            <a:r>
              <a:rPr lang="zh-CN" altLang="en-US" sz="2200" smtClean="0">
                <a:latin typeface="微软雅黑" pitchFamily="34" charset="-122"/>
                <a:ea typeface="微软雅黑" pitchFamily="34" charset="-122"/>
              </a:rPr>
              <a:t>被调用者保存寄存器：</a:t>
            </a:r>
            <a:r>
              <a:rPr lang="en-US" altLang="zh-CN" sz="2200" smtClean="0">
                <a:latin typeface="微软雅黑" pitchFamily="34" charset="-122"/>
                <a:ea typeface="微软雅黑" pitchFamily="34" charset="-122"/>
              </a:rPr>
              <a:t>EBX</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ESI</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EDI</a:t>
            </a:r>
          </a:p>
          <a:p>
            <a:pPr lvl="1" algn="just" eaLnBrk="1" hangingPunct="1">
              <a:lnSpc>
                <a:spcPct val="120000"/>
              </a:lnSpc>
              <a:spcBef>
                <a:spcPct val="25000"/>
              </a:spcBef>
              <a:buFontTx/>
              <a:buNone/>
            </a:pPr>
            <a:r>
              <a:rPr lang="en-US" altLang="zh-CN" sz="2200" smtClean="0">
                <a:latin typeface="微软雅黑" pitchFamily="34" charset="-122"/>
                <a:ea typeface="微软雅黑" pitchFamily="34" charset="-122"/>
              </a:rPr>
              <a:t>   </a:t>
            </a:r>
            <a:r>
              <a:rPr lang="en-US" altLang="zh-CN" sz="2200" smtClean="0">
                <a:solidFill>
                  <a:srgbClr val="CC3300"/>
                </a:solidFill>
                <a:latin typeface="微软雅黑" pitchFamily="34" charset="-122"/>
                <a:ea typeface="微软雅黑" pitchFamily="34" charset="-122"/>
              </a:rPr>
              <a:t>Q</a:t>
            </a:r>
            <a:r>
              <a:rPr lang="zh-CN" altLang="en-US" sz="2200" smtClean="0">
                <a:solidFill>
                  <a:srgbClr val="CC3300"/>
                </a:solidFill>
                <a:latin typeface="微软雅黑" pitchFamily="34" charset="-122"/>
                <a:ea typeface="微软雅黑" pitchFamily="34" charset="-122"/>
              </a:rPr>
              <a:t>必须先将它们的值保存到栈中再使用它们，并在返回</a:t>
            </a:r>
            <a:r>
              <a:rPr lang="en-US" altLang="zh-CN" sz="2200" smtClean="0">
                <a:solidFill>
                  <a:srgbClr val="CC3300"/>
                </a:solidFill>
                <a:latin typeface="微软雅黑" pitchFamily="34" charset="-122"/>
                <a:ea typeface="微软雅黑" pitchFamily="34" charset="-122"/>
              </a:rPr>
              <a:t>P</a:t>
            </a:r>
            <a:r>
              <a:rPr lang="zh-CN" altLang="en-US" sz="2200" smtClean="0">
                <a:solidFill>
                  <a:srgbClr val="CC3300"/>
                </a:solidFill>
                <a:latin typeface="微软雅黑" pitchFamily="34" charset="-122"/>
                <a:ea typeface="微软雅黑" pitchFamily="34" charset="-122"/>
              </a:rPr>
              <a:t>之前恢复它们的值。</a:t>
            </a:r>
          </a:p>
          <a:p>
            <a:pPr lvl="1" algn="just" eaLnBrk="1" hangingPunct="1">
              <a:lnSpc>
                <a:spcPct val="120000"/>
              </a:lnSpc>
              <a:spcBef>
                <a:spcPct val="25000"/>
              </a:spcBef>
            </a:pPr>
            <a:r>
              <a:rPr lang="en-US" altLang="zh-CN" sz="2200" smtClean="0">
                <a:latin typeface="微软雅黑" pitchFamily="34" charset="-122"/>
                <a:ea typeface="微软雅黑" pitchFamily="34" charset="-122"/>
              </a:rPr>
              <a:t>EBP</a:t>
            </a:r>
            <a:r>
              <a:rPr lang="zh-CN" altLang="en-US" sz="2200" smtClean="0">
                <a:latin typeface="微软雅黑" pitchFamily="34" charset="-122"/>
                <a:ea typeface="微软雅黑" pitchFamily="34" charset="-122"/>
              </a:rPr>
              <a:t>和</a:t>
            </a:r>
            <a:r>
              <a:rPr lang="en-US" altLang="zh-CN" sz="2200" smtClean="0">
                <a:latin typeface="微软雅黑" pitchFamily="34" charset="-122"/>
                <a:ea typeface="微软雅黑" pitchFamily="34" charset="-122"/>
              </a:rPr>
              <a:t>ESP</a:t>
            </a:r>
            <a:r>
              <a:rPr lang="zh-CN" altLang="en-US" sz="2200" smtClean="0">
                <a:latin typeface="微软雅黑" pitchFamily="34" charset="-122"/>
                <a:ea typeface="微软雅黑" pitchFamily="34" charset="-122"/>
              </a:rPr>
              <a:t>分别是帧指针寄存器和栈指针寄存器，分别用来指向当前栈帧的底部和顶部。 </a:t>
            </a:r>
            <a:endParaRPr lang="zh-CN" altLang="en-US" smtClean="0">
              <a:latin typeface="微软雅黑" pitchFamily="34" charset="-122"/>
              <a:ea typeface="微软雅黑" pitchFamily="34" charset="-122"/>
            </a:endParaRPr>
          </a:p>
        </p:txBody>
      </p:sp>
      <p:sp>
        <p:nvSpPr>
          <p:cNvPr id="737284" name="Text Box 4"/>
          <p:cNvSpPr txBox="1">
            <a:spLocks noChangeArrowheads="1"/>
          </p:cNvSpPr>
          <p:nvPr/>
        </p:nvSpPr>
        <p:spPr bwMode="auto">
          <a:xfrm>
            <a:off x="341313" y="5859463"/>
            <a:ext cx="8370887"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FF0000"/>
                </a:solidFill>
              </a:rPr>
              <a:t>问题：为减少准备和结束阶段的开销，每个过程应先使用哪些寄存器？</a:t>
            </a:r>
          </a:p>
        </p:txBody>
      </p:sp>
      <p:sp>
        <p:nvSpPr>
          <p:cNvPr id="737285" name="Text Box 5"/>
          <p:cNvSpPr txBox="1">
            <a:spLocks noChangeArrowheads="1"/>
          </p:cNvSpPr>
          <p:nvPr/>
        </p:nvSpPr>
        <p:spPr bwMode="auto">
          <a:xfrm>
            <a:off x="792163" y="6308725"/>
            <a:ext cx="2970212" cy="396875"/>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solidFill>
                  <a:schemeClr val="accent2"/>
                </a:solidFill>
              </a:rPr>
              <a:t>EAX</a:t>
            </a:r>
            <a:r>
              <a:rPr lang="zh-CN" altLang="en-US" sz="2000">
                <a:solidFill>
                  <a:schemeClr val="accent2"/>
                </a:solidFill>
              </a:rPr>
              <a:t>、</a:t>
            </a:r>
            <a:r>
              <a:rPr lang="en-US" altLang="zh-CN" sz="2000">
                <a:solidFill>
                  <a:schemeClr val="accent2"/>
                </a:solidFill>
              </a:rPr>
              <a:t>ECX</a:t>
            </a:r>
            <a:r>
              <a:rPr lang="zh-CN" altLang="en-US" sz="2000">
                <a:solidFill>
                  <a:schemeClr val="accent2"/>
                </a:solidFill>
              </a:rPr>
              <a:t>、</a:t>
            </a:r>
            <a:r>
              <a:rPr lang="en-US" altLang="zh-CN" sz="2000">
                <a:solidFill>
                  <a:schemeClr val="accent2"/>
                </a:solidFill>
              </a:rPr>
              <a:t>EDX</a:t>
            </a:r>
            <a:r>
              <a:rPr lang="zh-CN" altLang="en-US" sz="2000">
                <a:solidFill>
                  <a:schemeClr val="accent2"/>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7283">
                                            <p:txEl>
                                              <p:pRg st="1" end="1"/>
                                            </p:txEl>
                                          </p:spTgt>
                                        </p:tgtEl>
                                        <p:attrNameLst>
                                          <p:attrName>style.visibility</p:attrName>
                                        </p:attrNameLst>
                                      </p:cBhvr>
                                      <p:to>
                                        <p:strVal val="visible"/>
                                      </p:to>
                                    </p:set>
                                    <p:animEffect transition="in" filter="blinds(horizontal)">
                                      <p:cBhvr>
                                        <p:cTn id="7" dur="500"/>
                                        <p:tgtEl>
                                          <p:spTgt spid="7372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7283">
                                            <p:txEl>
                                              <p:pRg st="2" end="2"/>
                                            </p:txEl>
                                          </p:spTgt>
                                        </p:tgtEl>
                                        <p:attrNameLst>
                                          <p:attrName>style.visibility</p:attrName>
                                        </p:attrNameLst>
                                      </p:cBhvr>
                                      <p:to>
                                        <p:strVal val="visible"/>
                                      </p:to>
                                    </p:set>
                                    <p:animEffect transition="in" filter="blinds(horizontal)">
                                      <p:cBhvr>
                                        <p:cTn id="12" dur="500"/>
                                        <p:tgtEl>
                                          <p:spTgt spid="73728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7283">
                                            <p:txEl>
                                              <p:pRg st="3" end="3"/>
                                            </p:txEl>
                                          </p:spTgt>
                                        </p:tgtEl>
                                        <p:attrNameLst>
                                          <p:attrName>style.visibility</p:attrName>
                                        </p:attrNameLst>
                                      </p:cBhvr>
                                      <p:to>
                                        <p:strVal val="visible"/>
                                      </p:to>
                                    </p:set>
                                    <p:animEffect transition="in" filter="blinds(horizontal)">
                                      <p:cBhvr>
                                        <p:cTn id="17" dur="500"/>
                                        <p:tgtEl>
                                          <p:spTgt spid="73728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7283">
                                            <p:txEl>
                                              <p:pRg st="4" end="4"/>
                                            </p:txEl>
                                          </p:spTgt>
                                        </p:tgtEl>
                                        <p:attrNameLst>
                                          <p:attrName>style.visibility</p:attrName>
                                        </p:attrNameLst>
                                      </p:cBhvr>
                                      <p:to>
                                        <p:strVal val="visible"/>
                                      </p:to>
                                    </p:set>
                                    <p:animEffect transition="in" filter="blinds(horizontal)">
                                      <p:cBhvr>
                                        <p:cTn id="22" dur="500"/>
                                        <p:tgtEl>
                                          <p:spTgt spid="73728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37283">
                                            <p:txEl>
                                              <p:pRg st="5" end="5"/>
                                            </p:txEl>
                                          </p:spTgt>
                                        </p:tgtEl>
                                        <p:attrNameLst>
                                          <p:attrName>style.visibility</p:attrName>
                                        </p:attrNameLst>
                                      </p:cBhvr>
                                      <p:to>
                                        <p:strVal val="visible"/>
                                      </p:to>
                                    </p:set>
                                    <p:animEffect transition="in" filter="blinds(horizontal)">
                                      <p:cBhvr>
                                        <p:cTn id="27" dur="500"/>
                                        <p:tgtEl>
                                          <p:spTgt spid="73728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37284"/>
                                        </p:tgtEl>
                                        <p:attrNameLst>
                                          <p:attrName>style.visibility</p:attrName>
                                        </p:attrNameLst>
                                      </p:cBhvr>
                                      <p:to>
                                        <p:strVal val="visible"/>
                                      </p:to>
                                    </p:set>
                                    <p:animEffect transition="in" filter="blinds(horizontal)">
                                      <p:cBhvr>
                                        <p:cTn id="32" dur="500"/>
                                        <p:tgtEl>
                                          <p:spTgt spid="73728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37285"/>
                                        </p:tgtEl>
                                        <p:attrNameLst>
                                          <p:attrName>style.visibility</p:attrName>
                                        </p:attrNameLst>
                                      </p:cBhvr>
                                      <p:to>
                                        <p:strVal val="visible"/>
                                      </p:to>
                                    </p:set>
                                    <p:animEffect transition="in" filter="blinds(horizontal)">
                                      <p:cBhvr>
                                        <p:cTn id="37" dur="500"/>
                                        <p:tgtEl>
                                          <p:spTgt spid="737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284" grpId="0"/>
      <p:bldP spid="73728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a:xfrm>
            <a:off x="457200" y="98425"/>
            <a:ext cx="8229600" cy="561975"/>
          </a:xfrm>
        </p:spPr>
        <p:txBody>
          <a:bodyPr/>
          <a:lstStyle/>
          <a:p>
            <a:r>
              <a:rPr lang="zh-CN" altLang="en-US" sz="3600" smtClean="0"/>
              <a:t>一个简单的过程调用例子</a:t>
            </a:r>
          </a:p>
        </p:txBody>
      </p:sp>
      <p:sp>
        <p:nvSpPr>
          <p:cNvPr id="738307" name="Rectangle 3"/>
          <p:cNvSpPr>
            <a:spLocks noChangeArrowheads="1"/>
          </p:cNvSpPr>
          <p:nvPr/>
        </p:nvSpPr>
        <p:spPr bwMode="auto">
          <a:xfrm>
            <a:off x="0" y="2738438"/>
            <a:ext cx="2970213" cy="4119562"/>
          </a:xfrm>
          <a:prstGeom prst="rect">
            <a:avLst/>
          </a:prstGeom>
          <a:noFill/>
          <a:ln w="9525">
            <a:noFill/>
            <a:miter lim="800000"/>
            <a:headEnd/>
            <a:tailEnd/>
          </a:ln>
          <a:effectLst/>
        </p:spPr>
        <p:txBody>
          <a:bodyPr tIns="0" bIns="0">
            <a:spAutoFit/>
          </a:bodyPr>
          <a:lstStyle/>
          <a:p>
            <a:pPr eaLnBrk="1" hangingPunct="1"/>
            <a:r>
              <a:rPr lang="en-US" altLang="zh-CN">
                <a:solidFill>
                  <a:srgbClr val="3333CC"/>
                </a:solidFill>
              </a:rPr>
              <a:t>caller</a:t>
            </a:r>
            <a:r>
              <a:rPr lang="zh-CN" altLang="en-US">
                <a:solidFill>
                  <a:srgbClr val="3333CC"/>
                </a:solidFill>
              </a:rPr>
              <a:t>：</a:t>
            </a:r>
          </a:p>
          <a:p>
            <a:pPr eaLnBrk="1" hangingPunct="1"/>
            <a:r>
              <a:rPr lang="en-US" altLang="zh-CN">
                <a:latin typeface="Arial" pitchFamily="34" charset="0"/>
                <a:ea typeface="宋体" pitchFamily="2" charset="-122"/>
              </a:rPr>
              <a:t> pushl	%ebp</a:t>
            </a:r>
          </a:p>
          <a:p>
            <a:pPr eaLnBrk="1" hangingPunct="1"/>
            <a:r>
              <a:rPr lang="en-US" altLang="zh-CN">
                <a:latin typeface="Arial" pitchFamily="34" charset="0"/>
                <a:ea typeface="宋体" pitchFamily="2" charset="-122"/>
              </a:rPr>
              <a:t> movl 	%esp, %ebp</a:t>
            </a:r>
          </a:p>
          <a:p>
            <a:pPr eaLnBrk="1" hangingPunct="1"/>
            <a:r>
              <a:rPr lang="en-US" altLang="zh-CN">
                <a:latin typeface="Arial" pitchFamily="34" charset="0"/>
                <a:ea typeface="宋体" pitchFamily="2" charset="-122"/>
              </a:rPr>
              <a:t> subl	$24, %esp</a:t>
            </a:r>
          </a:p>
          <a:p>
            <a:pPr eaLnBrk="1" hangingPunct="1"/>
            <a:r>
              <a:rPr lang="en-US" altLang="zh-CN">
                <a:latin typeface="Arial" pitchFamily="34" charset="0"/>
                <a:ea typeface="宋体" pitchFamily="2" charset="-122"/>
              </a:rPr>
              <a:t> movl	$125, -12(%ebp)	</a:t>
            </a:r>
          </a:p>
          <a:p>
            <a:pPr eaLnBrk="1" hangingPunct="1"/>
            <a:r>
              <a:rPr lang="en-US" altLang="zh-CN">
                <a:latin typeface="Arial" pitchFamily="34" charset="0"/>
                <a:ea typeface="宋体" pitchFamily="2" charset="-122"/>
              </a:rPr>
              <a:t> movl	$80, -8(%ebp) </a:t>
            </a:r>
          </a:p>
          <a:p>
            <a:pPr eaLnBrk="1" hangingPunct="1"/>
            <a:r>
              <a:rPr lang="en-US" altLang="zh-CN">
                <a:latin typeface="Arial" pitchFamily="34" charset="0"/>
                <a:ea typeface="宋体" pitchFamily="2" charset="-122"/>
              </a:rPr>
              <a:t> movl     -8(%ebp), %eax</a:t>
            </a:r>
          </a:p>
          <a:p>
            <a:pPr eaLnBrk="1" hangingPunct="1"/>
            <a:r>
              <a:rPr lang="en-US" altLang="zh-CN">
                <a:latin typeface="Arial" pitchFamily="34" charset="0"/>
                <a:ea typeface="宋体" pitchFamily="2" charset="-122"/>
              </a:rPr>
              <a:t> movl	%eax, 4(%esp)</a:t>
            </a:r>
          </a:p>
          <a:p>
            <a:pPr eaLnBrk="1" hangingPunct="1"/>
            <a:r>
              <a:rPr lang="en-US" altLang="zh-CN">
                <a:latin typeface="Arial" pitchFamily="34" charset="0"/>
                <a:ea typeface="宋体" pitchFamily="2" charset="-122"/>
              </a:rPr>
              <a:t> movl	-12(%ebp), %eax	</a:t>
            </a:r>
          </a:p>
          <a:p>
            <a:pPr eaLnBrk="1" hangingPunct="1"/>
            <a:r>
              <a:rPr lang="en-US" altLang="zh-CN">
                <a:latin typeface="Arial" pitchFamily="34" charset="0"/>
                <a:ea typeface="宋体" pitchFamily="2" charset="-122"/>
              </a:rPr>
              <a:t> movl	%eax, (%esp)	</a:t>
            </a:r>
          </a:p>
          <a:p>
            <a:pPr eaLnBrk="1" hangingPunct="1"/>
            <a:r>
              <a:rPr lang="en-US" altLang="zh-CN">
                <a:latin typeface="Arial" pitchFamily="34" charset="0"/>
                <a:ea typeface="宋体" pitchFamily="2" charset="-122"/>
              </a:rPr>
              <a:t> call	add		</a:t>
            </a:r>
          </a:p>
          <a:p>
            <a:pPr eaLnBrk="1" hangingPunct="1"/>
            <a:r>
              <a:rPr lang="en-US" altLang="zh-CN">
                <a:latin typeface="Arial" pitchFamily="34" charset="0"/>
                <a:ea typeface="宋体" pitchFamily="2" charset="-122"/>
              </a:rPr>
              <a:t> movl	%eax, -4(%ebp) 	</a:t>
            </a:r>
          </a:p>
          <a:p>
            <a:pPr eaLnBrk="1" hangingPunct="1"/>
            <a:r>
              <a:rPr lang="en-US" altLang="zh-CN">
                <a:latin typeface="Arial" pitchFamily="34" charset="0"/>
                <a:ea typeface="宋体" pitchFamily="2" charset="-122"/>
              </a:rPr>
              <a:t> movl	-4(%ebp), %eax	</a:t>
            </a:r>
          </a:p>
          <a:p>
            <a:pPr eaLnBrk="1" hangingPunct="1"/>
            <a:r>
              <a:rPr lang="en-US" altLang="zh-CN">
                <a:latin typeface="Arial" pitchFamily="34" charset="0"/>
                <a:ea typeface="宋体" pitchFamily="2" charset="-122"/>
              </a:rPr>
              <a:t> leave	</a:t>
            </a:r>
          </a:p>
          <a:p>
            <a:pPr eaLnBrk="1" hangingPunct="1"/>
            <a:r>
              <a:rPr lang="en-US" altLang="zh-CN">
                <a:latin typeface="Arial" pitchFamily="34" charset="0"/>
                <a:ea typeface="宋体" pitchFamily="2" charset="-122"/>
              </a:rPr>
              <a:t> ret</a:t>
            </a:r>
            <a:r>
              <a:rPr lang="en-US" altLang="zh-CN" b="0">
                <a:latin typeface="Arial" pitchFamily="34" charset="0"/>
                <a:ea typeface="宋体" pitchFamily="2" charset="-122"/>
              </a:rPr>
              <a:t> </a:t>
            </a:r>
            <a:endParaRPr lang="zh-CN" altLang="en-US" b="0">
              <a:latin typeface="Arial" pitchFamily="34" charset="0"/>
              <a:ea typeface="宋体" pitchFamily="2" charset="-122"/>
            </a:endParaRPr>
          </a:p>
        </p:txBody>
      </p:sp>
      <p:grpSp>
        <p:nvGrpSpPr>
          <p:cNvPr id="738308" name="Group 4"/>
          <p:cNvGrpSpPr>
            <a:grpSpLocks/>
          </p:cNvGrpSpPr>
          <p:nvPr/>
        </p:nvGrpSpPr>
        <p:grpSpPr bwMode="auto">
          <a:xfrm>
            <a:off x="2322513" y="3114675"/>
            <a:ext cx="1035050" cy="687388"/>
            <a:chOff x="1746" y="1848"/>
            <a:chExt cx="652" cy="433"/>
          </a:xfrm>
        </p:grpSpPr>
        <p:sp>
          <p:nvSpPr>
            <p:cNvPr id="738309" name="AutoShape 5"/>
            <p:cNvSpPr>
              <a:spLocks/>
            </p:cNvSpPr>
            <p:nvPr/>
          </p:nvSpPr>
          <p:spPr bwMode="auto">
            <a:xfrm>
              <a:off x="1746" y="1848"/>
              <a:ext cx="170" cy="425"/>
            </a:xfrm>
            <a:prstGeom prst="rightBrace">
              <a:avLst>
                <a:gd name="adj1" fmla="val 20833"/>
                <a:gd name="adj2" fmla="val 50000"/>
              </a:avLst>
            </a:prstGeom>
            <a:noFill/>
            <a:ln w="28575">
              <a:solidFill>
                <a:srgbClr val="FF3300"/>
              </a:solidFill>
              <a:round/>
              <a:headEnd/>
              <a:tailEnd/>
            </a:ln>
            <a:effectLst/>
          </p:spPr>
          <p:txBody>
            <a:bodyPr wrap="none" anchor="ctr"/>
            <a:lstStyle/>
            <a:p>
              <a:pPr algn="ctr" eaLnBrk="1" hangingPunct="1"/>
              <a:endParaRPr lang="zh-CN" altLang="en-US" b="0">
                <a:solidFill>
                  <a:srgbClr val="FF3300"/>
                </a:solidFill>
                <a:latin typeface="Arial" pitchFamily="34" charset="0"/>
                <a:ea typeface="宋体" pitchFamily="2" charset="-122"/>
              </a:endParaRPr>
            </a:p>
          </p:txBody>
        </p:sp>
        <p:sp>
          <p:nvSpPr>
            <p:cNvPr id="738310" name="Text Box 6"/>
            <p:cNvSpPr txBox="1">
              <a:spLocks noChangeArrowheads="1"/>
            </p:cNvSpPr>
            <p:nvPr/>
          </p:nvSpPr>
          <p:spPr bwMode="auto">
            <a:xfrm>
              <a:off x="1916" y="1877"/>
              <a:ext cx="482" cy="404"/>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FF3300"/>
                  </a:solidFill>
                  <a:latin typeface="Arial" pitchFamily="34" charset="0"/>
                </a:rPr>
                <a:t>准备阶段</a:t>
              </a:r>
            </a:p>
          </p:txBody>
        </p:sp>
      </p:grpSp>
      <p:grpSp>
        <p:nvGrpSpPr>
          <p:cNvPr id="738311" name="Group 7"/>
          <p:cNvGrpSpPr>
            <a:grpSpLocks/>
          </p:cNvGrpSpPr>
          <p:nvPr/>
        </p:nvGrpSpPr>
        <p:grpSpPr bwMode="auto">
          <a:xfrm>
            <a:off x="881063" y="6264275"/>
            <a:ext cx="989012" cy="587375"/>
            <a:chOff x="584" y="3916"/>
            <a:chExt cx="623" cy="370"/>
          </a:xfrm>
        </p:grpSpPr>
        <p:sp>
          <p:nvSpPr>
            <p:cNvPr id="738312" name="AutoShape 8"/>
            <p:cNvSpPr>
              <a:spLocks/>
            </p:cNvSpPr>
            <p:nvPr/>
          </p:nvSpPr>
          <p:spPr bwMode="auto">
            <a:xfrm>
              <a:off x="584" y="3973"/>
              <a:ext cx="170" cy="308"/>
            </a:xfrm>
            <a:prstGeom prst="rightBrace">
              <a:avLst>
                <a:gd name="adj1" fmla="val 15098"/>
                <a:gd name="adj2" fmla="val 50000"/>
              </a:avLst>
            </a:prstGeom>
            <a:noFill/>
            <a:ln w="28575">
              <a:solidFill>
                <a:srgbClr val="FF3300"/>
              </a:solidFill>
              <a:round/>
              <a:headEnd/>
              <a:tailEnd/>
            </a:ln>
            <a:effectLst/>
          </p:spPr>
          <p:txBody>
            <a:bodyPr wrap="none" anchor="ctr"/>
            <a:lstStyle/>
            <a:p>
              <a:pPr algn="ctr" eaLnBrk="1" hangingPunct="1"/>
              <a:endParaRPr lang="zh-CN" altLang="en-US" b="0">
                <a:solidFill>
                  <a:srgbClr val="FF3300"/>
                </a:solidFill>
                <a:latin typeface="Arial" pitchFamily="34" charset="0"/>
                <a:ea typeface="宋体" pitchFamily="2" charset="-122"/>
              </a:endParaRPr>
            </a:p>
          </p:txBody>
        </p:sp>
        <p:sp>
          <p:nvSpPr>
            <p:cNvPr id="738313" name="Text Box 9"/>
            <p:cNvSpPr txBox="1">
              <a:spLocks noChangeArrowheads="1"/>
            </p:cNvSpPr>
            <p:nvPr/>
          </p:nvSpPr>
          <p:spPr bwMode="auto">
            <a:xfrm>
              <a:off x="725" y="3916"/>
              <a:ext cx="482" cy="370"/>
            </a:xfrm>
            <a:prstGeom prst="rect">
              <a:avLst/>
            </a:prstGeom>
            <a:noFill/>
            <a:ln w="9525">
              <a:noFill/>
              <a:miter lim="800000"/>
              <a:headEnd/>
              <a:tailEnd/>
            </a:ln>
            <a:effectLst/>
          </p:spPr>
          <p:txBody>
            <a:bodyPr>
              <a:spAutoFit/>
            </a:bodyPr>
            <a:lstStyle/>
            <a:p>
              <a:pPr eaLnBrk="1" hangingPunct="1">
                <a:lnSpc>
                  <a:spcPct val="90000"/>
                </a:lnSpc>
                <a:spcBef>
                  <a:spcPct val="10000"/>
                </a:spcBef>
              </a:pPr>
              <a:r>
                <a:rPr lang="zh-CN" altLang="en-US">
                  <a:solidFill>
                    <a:srgbClr val="FF3300"/>
                  </a:solidFill>
                  <a:latin typeface="Arial" pitchFamily="34" charset="0"/>
                </a:rPr>
                <a:t>结束阶段</a:t>
              </a:r>
            </a:p>
          </p:txBody>
        </p:sp>
      </p:grpSp>
      <p:pic>
        <p:nvPicPr>
          <p:cNvPr id="738314" name="Picture 10"/>
          <p:cNvPicPr>
            <a:picLocks noChangeAspect="1" noChangeArrowheads="1"/>
          </p:cNvPicPr>
          <p:nvPr/>
        </p:nvPicPr>
        <p:blipFill>
          <a:blip r:embed="rId2"/>
          <a:srcRect/>
          <a:stretch>
            <a:fillRect/>
          </a:stretch>
        </p:blipFill>
        <p:spPr bwMode="auto">
          <a:xfrm>
            <a:off x="4481513" y="0"/>
            <a:ext cx="4662487" cy="5805488"/>
          </a:xfrm>
          <a:prstGeom prst="rect">
            <a:avLst/>
          </a:prstGeom>
          <a:noFill/>
        </p:spPr>
      </p:pic>
      <p:sp>
        <p:nvSpPr>
          <p:cNvPr id="738315" name="Text Box 11"/>
          <p:cNvSpPr txBox="1">
            <a:spLocks noChangeArrowheads="1"/>
          </p:cNvSpPr>
          <p:nvPr/>
        </p:nvSpPr>
        <p:spPr bwMode="auto">
          <a:xfrm>
            <a:off x="7902575" y="98425"/>
            <a:ext cx="944563" cy="701675"/>
          </a:xfrm>
          <a:prstGeom prst="rect">
            <a:avLst/>
          </a:prstGeom>
          <a:noFill/>
          <a:ln w="9525">
            <a:noFill/>
            <a:miter lim="800000"/>
            <a:headEnd/>
            <a:tailEnd/>
          </a:ln>
          <a:effectLst/>
        </p:spPr>
        <p:txBody>
          <a:bodyPr>
            <a:spAutoFit/>
          </a:bodyPr>
          <a:lstStyle/>
          <a:p>
            <a:pPr eaLnBrk="1" hangingPunct="1"/>
            <a:r>
              <a:rPr lang="en-US" altLang="zh-CN" sz="2000">
                <a:solidFill>
                  <a:srgbClr val="FF3300"/>
                </a:solidFill>
              </a:rPr>
              <a:t>caller</a:t>
            </a:r>
          </a:p>
          <a:p>
            <a:pPr eaLnBrk="1" hangingPunct="1"/>
            <a:r>
              <a:rPr lang="zh-CN" altLang="en-US" sz="2000">
                <a:solidFill>
                  <a:srgbClr val="FF3300"/>
                </a:solidFill>
              </a:rPr>
              <a:t>帧底</a:t>
            </a:r>
          </a:p>
        </p:txBody>
      </p:sp>
      <p:sp>
        <p:nvSpPr>
          <p:cNvPr id="738316" name="Text Box 12"/>
          <p:cNvSpPr txBox="1">
            <a:spLocks noChangeArrowheads="1"/>
          </p:cNvSpPr>
          <p:nvPr/>
        </p:nvSpPr>
        <p:spPr bwMode="auto">
          <a:xfrm>
            <a:off x="115888" y="46038"/>
            <a:ext cx="3286125" cy="2573337"/>
          </a:xfrm>
          <a:prstGeom prst="rect">
            <a:avLst/>
          </a:prstGeom>
          <a:solidFill>
            <a:schemeClr val="bg1"/>
          </a:solidFill>
          <a:ln w="9525" algn="ctr">
            <a:solidFill>
              <a:schemeClr val="tx1"/>
            </a:solidFill>
            <a:miter lim="800000"/>
            <a:headEnd/>
            <a:tailEnd/>
          </a:ln>
          <a:effectLst/>
        </p:spPr>
        <p:txBody>
          <a:bodyPr>
            <a:spAutoFit/>
          </a:bodyPr>
          <a:lstStyle/>
          <a:p>
            <a:pPr marL="342900" indent="-342900"/>
            <a:r>
              <a:rPr lang="en-US" altLang="zh-CN"/>
              <a:t>int add ( int x, int y ) {</a:t>
            </a:r>
          </a:p>
          <a:p>
            <a:pPr marL="342900" indent="-342900"/>
            <a:r>
              <a:rPr lang="en-US" altLang="zh-CN"/>
              <a:t>	 return x+y;</a:t>
            </a:r>
          </a:p>
          <a:p>
            <a:pPr marL="342900" indent="-342900"/>
            <a:r>
              <a:rPr lang="en-US" altLang="zh-CN"/>
              <a:t>}</a:t>
            </a:r>
          </a:p>
          <a:p>
            <a:pPr marL="342900" indent="-342900"/>
            <a:r>
              <a:rPr lang="en-US" altLang="zh-CN"/>
              <a:t>int	 caller ( ) {	</a:t>
            </a:r>
          </a:p>
          <a:p>
            <a:pPr marL="342900" indent="-342900"/>
            <a:r>
              <a:rPr lang="en-US" altLang="zh-CN"/>
              <a:t>	 int	t1 = 125;</a:t>
            </a:r>
          </a:p>
          <a:p>
            <a:pPr marL="342900" indent="-342900"/>
            <a:r>
              <a:rPr lang="en-US" altLang="zh-CN"/>
              <a:t>      int 	t2 = 80;</a:t>
            </a:r>
          </a:p>
          <a:p>
            <a:pPr marL="342900" indent="-342900"/>
            <a:r>
              <a:rPr lang="en-US" altLang="zh-CN"/>
              <a:t>	 int	sum = </a:t>
            </a:r>
            <a:r>
              <a:rPr lang="en-US" altLang="zh-CN">
                <a:solidFill>
                  <a:srgbClr val="FF3300"/>
                </a:solidFill>
              </a:rPr>
              <a:t>add (t1, t2)</a:t>
            </a:r>
            <a:r>
              <a:rPr lang="en-US" altLang="zh-CN"/>
              <a:t>;</a:t>
            </a:r>
          </a:p>
          <a:p>
            <a:pPr marL="342900" indent="-342900"/>
            <a:r>
              <a:rPr lang="en-US" altLang="zh-CN"/>
              <a:t>	 return sum;</a:t>
            </a:r>
            <a:endParaRPr lang="zh-CN" altLang="en-US"/>
          </a:p>
          <a:p>
            <a:pPr marL="342900" indent="-342900"/>
            <a:r>
              <a:rPr lang="en-US" altLang="zh-CN"/>
              <a:t>}</a:t>
            </a:r>
            <a:endParaRPr lang="zh-CN" altLang="en-US"/>
          </a:p>
        </p:txBody>
      </p:sp>
      <p:sp>
        <p:nvSpPr>
          <p:cNvPr id="738317" name="Text Box 13"/>
          <p:cNvSpPr txBox="1">
            <a:spLocks noChangeArrowheads="1"/>
          </p:cNvSpPr>
          <p:nvPr/>
        </p:nvSpPr>
        <p:spPr bwMode="auto">
          <a:xfrm>
            <a:off x="7858125" y="3024188"/>
            <a:ext cx="1079500" cy="396875"/>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solidFill>
                  <a:srgbClr val="FF3300"/>
                </a:solidFill>
              </a:rPr>
              <a:t>ESP+4</a:t>
            </a:r>
          </a:p>
        </p:txBody>
      </p:sp>
      <p:grpSp>
        <p:nvGrpSpPr>
          <p:cNvPr id="738318" name="Group 14"/>
          <p:cNvGrpSpPr>
            <a:grpSpLocks/>
          </p:cNvGrpSpPr>
          <p:nvPr/>
        </p:nvGrpSpPr>
        <p:grpSpPr bwMode="auto">
          <a:xfrm>
            <a:off x="2771775" y="3789363"/>
            <a:ext cx="1125538" cy="641350"/>
            <a:chOff x="1746" y="2387"/>
            <a:chExt cx="709" cy="404"/>
          </a:xfrm>
        </p:grpSpPr>
        <p:sp>
          <p:nvSpPr>
            <p:cNvPr id="738319" name="AutoShape 15"/>
            <p:cNvSpPr>
              <a:spLocks/>
            </p:cNvSpPr>
            <p:nvPr/>
          </p:nvSpPr>
          <p:spPr bwMode="auto">
            <a:xfrm>
              <a:off x="1746" y="2443"/>
              <a:ext cx="170" cy="306"/>
            </a:xfrm>
            <a:prstGeom prst="rightBrace">
              <a:avLst>
                <a:gd name="adj1" fmla="val 15000"/>
                <a:gd name="adj2" fmla="val 50000"/>
              </a:avLst>
            </a:prstGeom>
            <a:noFill/>
            <a:ln w="28575">
              <a:solidFill>
                <a:srgbClr val="FF3300"/>
              </a:solidFill>
              <a:round/>
              <a:headEnd/>
              <a:tailEnd/>
            </a:ln>
            <a:effectLst/>
          </p:spPr>
          <p:txBody>
            <a:bodyPr wrap="none" anchor="ctr"/>
            <a:lstStyle/>
            <a:p>
              <a:pPr algn="ctr" eaLnBrk="1" hangingPunct="1"/>
              <a:endParaRPr lang="zh-CN" altLang="en-US" b="0">
                <a:solidFill>
                  <a:srgbClr val="FF3300"/>
                </a:solidFill>
                <a:latin typeface="Arial" pitchFamily="34" charset="0"/>
                <a:ea typeface="宋体" pitchFamily="2" charset="-122"/>
              </a:endParaRPr>
            </a:p>
          </p:txBody>
        </p:sp>
        <p:sp>
          <p:nvSpPr>
            <p:cNvPr id="738320" name="Text Box 16"/>
            <p:cNvSpPr txBox="1">
              <a:spLocks noChangeArrowheads="1"/>
            </p:cNvSpPr>
            <p:nvPr/>
          </p:nvSpPr>
          <p:spPr bwMode="auto">
            <a:xfrm>
              <a:off x="1888" y="2387"/>
              <a:ext cx="567" cy="404"/>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FF3300"/>
                  </a:solidFill>
                  <a:latin typeface="Arial" pitchFamily="34" charset="0"/>
                </a:rPr>
                <a:t>分配局部变量</a:t>
              </a:r>
            </a:p>
          </p:txBody>
        </p:sp>
      </p:grpSp>
      <p:grpSp>
        <p:nvGrpSpPr>
          <p:cNvPr id="738321" name="Group 17"/>
          <p:cNvGrpSpPr>
            <a:grpSpLocks/>
          </p:cNvGrpSpPr>
          <p:nvPr/>
        </p:nvGrpSpPr>
        <p:grpSpPr bwMode="auto">
          <a:xfrm>
            <a:off x="2771775" y="4464050"/>
            <a:ext cx="1125538" cy="927100"/>
            <a:chOff x="1746" y="2812"/>
            <a:chExt cx="709" cy="584"/>
          </a:xfrm>
        </p:grpSpPr>
        <p:sp>
          <p:nvSpPr>
            <p:cNvPr id="738322" name="AutoShape 18"/>
            <p:cNvSpPr>
              <a:spLocks/>
            </p:cNvSpPr>
            <p:nvPr/>
          </p:nvSpPr>
          <p:spPr bwMode="auto">
            <a:xfrm>
              <a:off x="1746" y="2812"/>
              <a:ext cx="170" cy="584"/>
            </a:xfrm>
            <a:prstGeom prst="rightBrace">
              <a:avLst>
                <a:gd name="adj1" fmla="val 28627"/>
                <a:gd name="adj2" fmla="val 50000"/>
              </a:avLst>
            </a:prstGeom>
            <a:noFill/>
            <a:ln w="28575">
              <a:solidFill>
                <a:srgbClr val="FF3300"/>
              </a:solidFill>
              <a:round/>
              <a:headEnd/>
              <a:tailEnd/>
            </a:ln>
            <a:effectLst/>
          </p:spPr>
          <p:txBody>
            <a:bodyPr wrap="none" anchor="ctr"/>
            <a:lstStyle/>
            <a:p>
              <a:pPr algn="ctr" eaLnBrk="1" hangingPunct="1"/>
              <a:endParaRPr lang="zh-CN" altLang="en-US" b="0">
                <a:solidFill>
                  <a:srgbClr val="FF3300"/>
                </a:solidFill>
                <a:latin typeface="Arial" pitchFamily="34" charset="0"/>
                <a:ea typeface="宋体" pitchFamily="2" charset="-122"/>
              </a:endParaRPr>
            </a:p>
          </p:txBody>
        </p:sp>
        <p:sp>
          <p:nvSpPr>
            <p:cNvPr id="738323" name="Text Box 19"/>
            <p:cNvSpPr txBox="1">
              <a:spLocks noChangeArrowheads="1"/>
            </p:cNvSpPr>
            <p:nvPr/>
          </p:nvSpPr>
          <p:spPr bwMode="auto">
            <a:xfrm>
              <a:off x="1888" y="2897"/>
              <a:ext cx="567" cy="404"/>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FF3300"/>
                  </a:solidFill>
                  <a:latin typeface="Arial" pitchFamily="34" charset="0"/>
                </a:rPr>
                <a:t>准备入口参数</a:t>
              </a:r>
            </a:p>
          </p:txBody>
        </p:sp>
      </p:grpSp>
      <p:grpSp>
        <p:nvGrpSpPr>
          <p:cNvPr id="738324" name="Group 20"/>
          <p:cNvGrpSpPr>
            <a:grpSpLocks/>
          </p:cNvGrpSpPr>
          <p:nvPr/>
        </p:nvGrpSpPr>
        <p:grpSpPr bwMode="auto">
          <a:xfrm>
            <a:off x="4706938" y="765175"/>
            <a:ext cx="809625" cy="2746375"/>
            <a:chOff x="2965" y="482"/>
            <a:chExt cx="510" cy="1730"/>
          </a:xfrm>
        </p:grpSpPr>
        <p:sp>
          <p:nvSpPr>
            <p:cNvPr id="738325" name="Text Box 21"/>
            <p:cNvSpPr txBox="1">
              <a:spLocks noChangeArrowheads="1"/>
            </p:cNvSpPr>
            <p:nvPr/>
          </p:nvSpPr>
          <p:spPr bwMode="auto">
            <a:xfrm>
              <a:off x="3050" y="482"/>
              <a:ext cx="397" cy="250"/>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t>-4</a:t>
              </a:r>
            </a:p>
          </p:txBody>
        </p:sp>
        <p:sp>
          <p:nvSpPr>
            <p:cNvPr id="738326" name="Text Box 22"/>
            <p:cNvSpPr txBox="1">
              <a:spLocks noChangeArrowheads="1"/>
            </p:cNvSpPr>
            <p:nvPr/>
          </p:nvSpPr>
          <p:spPr bwMode="auto">
            <a:xfrm>
              <a:off x="3050" y="794"/>
              <a:ext cx="397" cy="250"/>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t>-8</a:t>
              </a:r>
            </a:p>
          </p:txBody>
        </p:sp>
        <p:sp>
          <p:nvSpPr>
            <p:cNvPr id="738327" name="Text Box 23"/>
            <p:cNvSpPr txBox="1">
              <a:spLocks noChangeArrowheads="1"/>
            </p:cNvSpPr>
            <p:nvPr/>
          </p:nvSpPr>
          <p:spPr bwMode="auto">
            <a:xfrm>
              <a:off x="2965" y="1219"/>
              <a:ext cx="482" cy="250"/>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t>-12</a:t>
              </a:r>
            </a:p>
          </p:txBody>
        </p:sp>
        <p:sp>
          <p:nvSpPr>
            <p:cNvPr id="738328" name="Text Box 24"/>
            <p:cNvSpPr txBox="1">
              <a:spLocks noChangeArrowheads="1"/>
            </p:cNvSpPr>
            <p:nvPr/>
          </p:nvSpPr>
          <p:spPr bwMode="auto">
            <a:xfrm>
              <a:off x="2965" y="1565"/>
              <a:ext cx="482" cy="250"/>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t>-16</a:t>
              </a:r>
            </a:p>
          </p:txBody>
        </p:sp>
        <p:sp>
          <p:nvSpPr>
            <p:cNvPr id="738329" name="Text Box 25"/>
            <p:cNvSpPr txBox="1">
              <a:spLocks noChangeArrowheads="1"/>
            </p:cNvSpPr>
            <p:nvPr/>
          </p:nvSpPr>
          <p:spPr bwMode="auto">
            <a:xfrm>
              <a:off x="2993" y="1962"/>
              <a:ext cx="482" cy="250"/>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t>-20</a:t>
              </a:r>
            </a:p>
          </p:txBody>
        </p:sp>
      </p:grpSp>
      <p:grpSp>
        <p:nvGrpSpPr>
          <p:cNvPr id="738330" name="Group 26"/>
          <p:cNvGrpSpPr>
            <a:grpSpLocks/>
          </p:cNvGrpSpPr>
          <p:nvPr/>
        </p:nvGrpSpPr>
        <p:grpSpPr bwMode="auto">
          <a:xfrm>
            <a:off x="1781175" y="5454650"/>
            <a:ext cx="3060700" cy="366713"/>
            <a:chOff x="1122" y="3436"/>
            <a:chExt cx="1928" cy="231"/>
          </a:xfrm>
        </p:grpSpPr>
        <p:sp>
          <p:nvSpPr>
            <p:cNvPr id="738331" name="Text Box 27"/>
            <p:cNvSpPr txBox="1">
              <a:spLocks noChangeArrowheads="1"/>
            </p:cNvSpPr>
            <p:nvPr/>
          </p:nvSpPr>
          <p:spPr bwMode="auto">
            <a:xfrm>
              <a:off x="1377" y="3436"/>
              <a:ext cx="1673" cy="231"/>
            </a:xfrm>
            <a:prstGeom prst="rect">
              <a:avLst/>
            </a:prstGeom>
            <a:noFill/>
            <a:ln w="9525" algn="ctr">
              <a:noFill/>
              <a:miter lim="800000"/>
              <a:headEnd/>
              <a:tailEnd/>
            </a:ln>
            <a:effectLst/>
          </p:spPr>
          <p:txBody>
            <a:bodyPr>
              <a:spAutoFit/>
            </a:bodyPr>
            <a:lstStyle/>
            <a:p>
              <a:pPr marL="342900" indent="-342900">
                <a:spcBef>
                  <a:spcPct val="50000"/>
                </a:spcBef>
              </a:pPr>
              <a:r>
                <a:rPr lang="zh-CN" altLang="en-US">
                  <a:solidFill>
                    <a:srgbClr val="FF3300"/>
                  </a:solidFill>
                </a:rPr>
                <a:t>返回参数总在</a:t>
              </a:r>
              <a:r>
                <a:rPr lang="en-US" altLang="zh-CN">
                  <a:solidFill>
                    <a:srgbClr val="FF3300"/>
                  </a:solidFill>
                </a:rPr>
                <a:t>EAX</a:t>
              </a:r>
              <a:r>
                <a:rPr lang="zh-CN" altLang="en-US">
                  <a:solidFill>
                    <a:srgbClr val="FF3300"/>
                  </a:solidFill>
                </a:rPr>
                <a:t>中</a:t>
              </a:r>
            </a:p>
          </p:txBody>
        </p:sp>
        <p:sp>
          <p:nvSpPr>
            <p:cNvPr id="738332" name="Line 28"/>
            <p:cNvSpPr>
              <a:spLocks noChangeShapeType="1"/>
            </p:cNvSpPr>
            <p:nvPr/>
          </p:nvSpPr>
          <p:spPr bwMode="auto">
            <a:xfrm flipH="1">
              <a:off x="1122" y="3549"/>
              <a:ext cx="284" cy="0"/>
            </a:xfrm>
            <a:prstGeom prst="line">
              <a:avLst/>
            </a:prstGeom>
            <a:noFill/>
            <a:ln w="57150">
              <a:solidFill>
                <a:srgbClr val="FF3300"/>
              </a:solidFill>
              <a:round/>
              <a:headEnd/>
              <a:tailEnd type="triangle" w="med" len="med"/>
            </a:ln>
            <a:effectLst/>
          </p:spPr>
          <p:txBody>
            <a:bodyPr/>
            <a:lstStyle/>
            <a:p>
              <a:endParaRPr lang="zh-CN" altLang="en-US"/>
            </a:p>
          </p:txBody>
        </p:sp>
      </p:grpSp>
      <p:grpSp>
        <p:nvGrpSpPr>
          <p:cNvPr id="738333" name="Group 29"/>
          <p:cNvGrpSpPr>
            <a:grpSpLocks/>
          </p:cNvGrpSpPr>
          <p:nvPr/>
        </p:nvGrpSpPr>
        <p:grpSpPr bwMode="auto">
          <a:xfrm>
            <a:off x="2771775" y="5768975"/>
            <a:ext cx="1125538" cy="641350"/>
            <a:chOff x="1746" y="3634"/>
            <a:chExt cx="709" cy="404"/>
          </a:xfrm>
        </p:grpSpPr>
        <p:sp>
          <p:nvSpPr>
            <p:cNvPr id="738334" name="AutoShape 30"/>
            <p:cNvSpPr>
              <a:spLocks/>
            </p:cNvSpPr>
            <p:nvPr/>
          </p:nvSpPr>
          <p:spPr bwMode="auto">
            <a:xfrm>
              <a:off x="1746" y="3677"/>
              <a:ext cx="142" cy="269"/>
            </a:xfrm>
            <a:prstGeom prst="rightBrace">
              <a:avLst>
                <a:gd name="adj1" fmla="val 15786"/>
                <a:gd name="adj2" fmla="val 50000"/>
              </a:avLst>
            </a:prstGeom>
            <a:noFill/>
            <a:ln w="28575">
              <a:solidFill>
                <a:srgbClr val="FF3300"/>
              </a:solidFill>
              <a:round/>
              <a:headEnd/>
              <a:tailEnd/>
            </a:ln>
            <a:effectLst/>
          </p:spPr>
          <p:txBody>
            <a:bodyPr wrap="none" anchor="ctr"/>
            <a:lstStyle/>
            <a:p>
              <a:pPr algn="ctr" eaLnBrk="1" hangingPunct="1"/>
              <a:endParaRPr lang="zh-CN" altLang="en-US" b="0">
                <a:solidFill>
                  <a:srgbClr val="FF3300"/>
                </a:solidFill>
                <a:latin typeface="Arial" pitchFamily="34" charset="0"/>
                <a:ea typeface="宋体" pitchFamily="2" charset="-122"/>
              </a:endParaRPr>
            </a:p>
          </p:txBody>
        </p:sp>
        <p:sp>
          <p:nvSpPr>
            <p:cNvPr id="738335" name="Text Box 31"/>
            <p:cNvSpPr txBox="1">
              <a:spLocks noChangeArrowheads="1"/>
            </p:cNvSpPr>
            <p:nvPr/>
          </p:nvSpPr>
          <p:spPr bwMode="auto">
            <a:xfrm>
              <a:off x="1888" y="3634"/>
              <a:ext cx="567" cy="404"/>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FF3300"/>
                  </a:solidFill>
                  <a:latin typeface="Arial" pitchFamily="34" charset="0"/>
                </a:rPr>
                <a:t>准备返回参数</a:t>
              </a:r>
            </a:p>
          </p:txBody>
        </p:sp>
      </p:grpSp>
      <p:sp>
        <p:nvSpPr>
          <p:cNvPr id="738336" name="Text Box 32"/>
          <p:cNvSpPr txBox="1">
            <a:spLocks noChangeArrowheads="1"/>
          </p:cNvSpPr>
          <p:nvPr/>
        </p:nvSpPr>
        <p:spPr bwMode="auto">
          <a:xfrm>
            <a:off x="6372225" y="5770563"/>
            <a:ext cx="2744788" cy="944562"/>
          </a:xfrm>
          <a:prstGeom prst="rect">
            <a:avLst/>
          </a:prstGeom>
          <a:noFill/>
          <a:ln w="9525" algn="ctr">
            <a:noFill/>
            <a:miter lim="800000"/>
            <a:headEnd/>
            <a:tailEnd/>
          </a:ln>
          <a:effectLst/>
        </p:spPr>
        <p:txBody>
          <a:bodyPr>
            <a:spAutoFit/>
          </a:bodyPr>
          <a:lstStyle/>
          <a:p>
            <a:pPr marL="342900" indent="-342900">
              <a:spcBef>
                <a:spcPct val="5000"/>
              </a:spcBef>
            </a:pPr>
            <a:r>
              <a:rPr lang="en-US" altLang="zh-CN">
                <a:solidFill>
                  <a:srgbClr val="3333CC"/>
                </a:solidFill>
              </a:rPr>
              <a:t>add</a:t>
            </a:r>
            <a:r>
              <a:rPr lang="zh-CN" altLang="en-US">
                <a:solidFill>
                  <a:srgbClr val="3333CC"/>
                </a:solidFill>
              </a:rPr>
              <a:t>函数开始是什么？</a:t>
            </a:r>
          </a:p>
          <a:p>
            <a:pPr marL="342900" indent="-342900">
              <a:spcBef>
                <a:spcPct val="5000"/>
              </a:spcBef>
            </a:pPr>
            <a:r>
              <a:rPr lang="en-US" altLang="zh-CN">
                <a:solidFill>
                  <a:srgbClr val="FF3300"/>
                </a:solidFill>
              </a:rPr>
              <a:t>pushl   %ebp</a:t>
            </a:r>
          </a:p>
          <a:p>
            <a:pPr marL="342900" indent="-342900">
              <a:spcBef>
                <a:spcPct val="5000"/>
              </a:spcBef>
            </a:pPr>
            <a:r>
              <a:rPr lang="en-US" altLang="zh-CN">
                <a:solidFill>
                  <a:srgbClr val="FF3300"/>
                </a:solidFill>
              </a:rPr>
              <a:t>movl   %esp, %ebp</a:t>
            </a:r>
          </a:p>
        </p:txBody>
      </p:sp>
      <p:sp>
        <p:nvSpPr>
          <p:cNvPr id="738337" name="Line 33"/>
          <p:cNvSpPr>
            <a:spLocks noChangeShapeType="1"/>
          </p:cNvSpPr>
          <p:nvPr/>
        </p:nvSpPr>
        <p:spPr bwMode="auto">
          <a:xfrm flipH="1" flipV="1">
            <a:off x="5786438" y="5003800"/>
            <a:ext cx="1711325" cy="1169988"/>
          </a:xfrm>
          <a:prstGeom prst="line">
            <a:avLst/>
          </a:prstGeom>
          <a:noFill/>
          <a:ln w="38100">
            <a:solidFill>
              <a:srgbClr val="FF3300"/>
            </a:solidFill>
            <a:round/>
            <a:headEnd/>
            <a:tailEnd type="triangle" w="med" len="med"/>
          </a:ln>
          <a:effectLst/>
        </p:spPr>
        <p:txBody>
          <a:bodyPr/>
          <a:lstStyle/>
          <a:p>
            <a:endParaRPr lang="zh-CN" altLang="en-US"/>
          </a:p>
        </p:txBody>
      </p:sp>
      <p:grpSp>
        <p:nvGrpSpPr>
          <p:cNvPr id="738338" name="Group 34"/>
          <p:cNvGrpSpPr>
            <a:grpSpLocks/>
          </p:cNvGrpSpPr>
          <p:nvPr/>
        </p:nvGrpSpPr>
        <p:grpSpPr bwMode="auto">
          <a:xfrm>
            <a:off x="3446463" y="142875"/>
            <a:ext cx="1081087" cy="2151063"/>
            <a:chOff x="2171" y="119"/>
            <a:chExt cx="681" cy="1355"/>
          </a:xfrm>
        </p:grpSpPr>
        <p:sp>
          <p:nvSpPr>
            <p:cNvPr id="738339" name="Text Box 35"/>
            <p:cNvSpPr txBox="1">
              <a:spLocks noChangeArrowheads="1"/>
            </p:cNvSpPr>
            <p:nvPr/>
          </p:nvSpPr>
          <p:spPr bwMode="auto">
            <a:xfrm>
              <a:off x="2171" y="119"/>
              <a:ext cx="681" cy="1355"/>
            </a:xfrm>
            <a:prstGeom prst="rect">
              <a:avLst/>
            </a:prstGeom>
            <a:solidFill>
              <a:schemeClr val="bg1"/>
            </a:solidFill>
            <a:ln w="9525" algn="ctr">
              <a:noFill/>
              <a:miter lim="800000"/>
              <a:headEnd/>
              <a:tailEnd/>
            </a:ln>
            <a:effectLst/>
          </p:spPr>
          <p:txBody>
            <a:bodyPr>
              <a:spAutoFit/>
            </a:bodyPr>
            <a:lstStyle/>
            <a:p>
              <a:pPr marL="342900" indent="-342900">
                <a:spcBef>
                  <a:spcPct val="25000"/>
                </a:spcBef>
              </a:pPr>
              <a:r>
                <a:rPr lang="en-US" altLang="zh-CN"/>
                <a:t> </a:t>
              </a:r>
              <a:r>
                <a:rPr lang="en-US" altLang="zh-CN">
                  <a:solidFill>
                    <a:srgbClr val="3333CC"/>
                  </a:solidFill>
                </a:rPr>
                <a:t>add</a:t>
              </a:r>
            </a:p>
            <a:p>
              <a:pPr marL="342900" indent="-342900">
                <a:spcBef>
                  <a:spcPct val="25000"/>
                </a:spcBef>
              </a:pPr>
              <a:endParaRPr lang="en-US" altLang="zh-CN">
                <a:solidFill>
                  <a:srgbClr val="3333CC"/>
                </a:solidFill>
              </a:endParaRPr>
            </a:p>
            <a:p>
              <a:pPr marL="342900" indent="-342900">
                <a:spcBef>
                  <a:spcPct val="25000"/>
                </a:spcBef>
              </a:pPr>
              <a:r>
                <a:rPr lang="en-US" altLang="zh-CN">
                  <a:solidFill>
                    <a:srgbClr val="3333CC"/>
                  </a:solidFill>
                </a:rPr>
                <a:t>caller</a:t>
              </a:r>
            </a:p>
            <a:p>
              <a:pPr marL="342900" indent="-342900">
                <a:spcBef>
                  <a:spcPct val="25000"/>
                </a:spcBef>
              </a:pPr>
              <a:endParaRPr lang="en-US" altLang="zh-CN">
                <a:solidFill>
                  <a:srgbClr val="3333CC"/>
                </a:solidFill>
              </a:endParaRPr>
            </a:p>
            <a:p>
              <a:pPr marL="342900" indent="-342900">
                <a:spcBef>
                  <a:spcPct val="25000"/>
                </a:spcBef>
              </a:pPr>
              <a:r>
                <a:rPr lang="en-US" altLang="zh-CN">
                  <a:solidFill>
                    <a:srgbClr val="3333CC"/>
                  </a:solidFill>
                </a:rPr>
                <a:t>  P</a:t>
              </a:r>
            </a:p>
            <a:p>
              <a:pPr marL="342900" indent="-342900">
                <a:spcBef>
                  <a:spcPct val="50000"/>
                </a:spcBef>
              </a:pPr>
              <a:endParaRPr lang="en-US" altLang="zh-CN"/>
            </a:p>
          </p:txBody>
        </p:sp>
        <p:sp>
          <p:nvSpPr>
            <p:cNvPr id="738340" name="Line 36"/>
            <p:cNvSpPr>
              <a:spLocks noChangeShapeType="1"/>
            </p:cNvSpPr>
            <p:nvPr/>
          </p:nvSpPr>
          <p:spPr bwMode="auto">
            <a:xfrm flipV="1">
              <a:off x="2370" y="743"/>
              <a:ext cx="0" cy="283"/>
            </a:xfrm>
            <a:prstGeom prst="line">
              <a:avLst/>
            </a:prstGeom>
            <a:noFill/>
            <a:ln w="38100">
              <a:solidFill>
                <a:srgbClr val="3333CC"/>
              </a:solidFill>
              <a:round/>
              <a:headEnd/>
              <a:tailEnd type="triangle" w="med" len="med"/>
            </a:ln>
            <a:effectLst/>
          </p:spPr>
          <p:txBody>
            <a:bodyPr/>
            <a:lstStyle/>
            <a:p>
              <a:endParaRPr lang="zh-CN" altLang="en-US"/>
            </a:p>
          </p:txBody>
        </p:sp>
        <p:sp>
          <p:nvSpPr>
            <p:cNvPr id="738341" name="Line 37"/>
            <p:cNvSpPr>
              <a:spLocks noChangeShapeType="1"/>
            </p:cNvSpPr>
            <p:nvPr/>
          </p:nvSpPr>
          <p:spPr bwMode="auto">
            <a:xfrm flipV="1">
              <a:off x="2370" y="289"/>
              <a:ext cx="0" cy="283"/>
            </a:xfrm>
            <a:prstGeom prst="line">
              <a:avLst/>
            </a:prstGeom>
            <a:noFill/>
            <a:ln w="38100">
              <a:solidFill>
                <a:srgbClr val="3333CC"/>
              </a:solidFill>
              <a:round/>
              <a:headEnd/>
              <a:tailEnd type="triangle" w="med" len="med"/>
            </a:ln>
            <a:effectLst/>
          </p:spPr>
          <p:txBody>
            <a:bodyPr/>
            <a:lstStyle/>
            <a:p>
              <a:endParaRPr lang="zh-CN" altLang="en-US"/>
            </a:p>
          </p:txBody>
        </p:sp>
      </p:grpSp>
      <p:sp>
        <p:nvSpPr>
          <p:cNvPr id="738342" name="Line 38"/>
          <p:cNvSpPr>
            <a:spLocks noChangeShapeType="1"/>
          </p:cNvSpPr>
          <p:nvPr/>
        </p:nvSpPr>
        <p:spPr bwMode="auto">
          <a:xfrm>
            <a:off x="2185988" y="3698875"/>
            <a:ext cx="2295525" cy="134938"/>
          </a:xfrm>
          <a:prstGeom prst="line">
            <a:avLst/>
          </a:prstGeom>
          <a:noFill/>
          <a:ln w="9525">
            <a:solidFill>
              <a:srgbClr val="3333CC"/>
            </a:solidFill>
            <a:round/>
            <a:headEnd/>
            <a:tailEnd type="triangle" w="med" len="med"/>
          </a:ln>
          <a:effectLst/>
        </p:spPr>
        <p:txBody>
          <a:bodyPr/>
          <a:lstStyle/>
          <a:p>
            <a:endParaRPr lang="zh-CN" altLang="en-US"/>
          </a:p>
        </p:txBody>
      </p:sp>
      <p:sp>
        <p:nvSpPr>
          <p:cNvPr id="738343" name="Line 39"/>
          <p:cNvSpPr>
            <a:spLocks noChangeShapeType="1"/>
          </p:cNvSpPr>
          <p:nvPr/>
        </p:nvSpPr>
        <p:spPr bwMode="auto">
          <a:xfrm flipV="1">
            <a:off x="2727325" y="2214563"/>
            <a:ext cx="2565400" cy="1663700"/>
          </a:xfrm>
          <a:prstGeom prst="line">
            <a:avLst/>
          </a:prstGeom>
          <a:noFill/>
          <a:ln w="9525">
            <a:solidFill>
              <a:srgbClr val="3333CC"/>
            </a:solidFill>
            <a:round/>
            <a:headEnd/>
            <a:tailEnd type="triangle" w="med" len="med"/>
          </a:ln>
          <a:effectLst/>
        </p:spPr>
        <p:txBody>
          <a:bodyPr/>
          <a:lstStyle/>
          <a:p>
            <a:endParaRPr lang="zh-CN" altLang="en-US"/>
          </a:p>
        </p:txBody>
      </p:sp>
      <p:sp>
        <p:nvSpPr>
          <p:cNvPr id="738344" name="Line 40"/>
          <p:cNvSpPr>
            <a:spLocks noChangeShapeType="1"/>
          </p:cNvSpPr>
          <p:nvPr/>
        </p:nvSpPr>
        <p:spPr bwMode="auto">
          <a:xfrm flipV="1">
            <a:off x="2501900" y="1538288"/>
            <a:ext cx="2835275" cy="2746375"/>
          </a:xfrm>
          <a:prstGeom prst="line">
            <a:avLst/>
          </a:prstGeom>
          <a:noFill/>
          <a:ln w="9525">
            <a:solidFill>
              <a:srgbClr val="3333CC"/>
            </a:solidFill>
            <a:round/>
            <a:headEnd/>
            <a:tailEnd type="triangle" w="med" len="med"/>
          </a:ln>
          <a:effectLst/>
        </p:spPr>
        <p:txBody>
          <a:bodyPr/>
          <a:lstStyle/>
          <a:p>
            <a:endParaRPr lang="zh-CN" altLang="en-US"/>
          </a:p>
        </p:txBody>
      </p:sp>
      <p:sp>
        <p:nvSpPr>
          <p:cNvPr id="738345" name="Line 41"/>
          <p:cNvSpPr>
            <a:spLocks noChangeShapeType="1"/>
          </p:cNvSpPr>
          <p:nvPr/>
        </p:nvSpPr>
        <p:spPr bwMode="auto">
          <a:xfrm flipV="1">
            <a:off x="2592388" y="3294063"/>
            <a:ext cx="2789237" cy="1484312"/>
          </a:xfrm>
          <a:prstGeom prst="line">
            <a:avLst/>
          </a:prstGeom>
          <a:noFill/>
          <a:ln w="9525">
            <a:solidFill>
              <a:srgbClr val="3333CC"/>
            </a:solidFill>
            <a:round/>
            <a:headEnd/>
            <a:tailEnd type="triangle" w="med" len="med"/>
          </a:ln>
          <a:effectLst/>
        </p:spPr>
        <p:txBody>
          <a:bodyPr/>
          <a:lstStyle/>
          <a:p>
            <a:endParaRPr lang="zh-CN" altLang="en-US"/>
          </a:p>
        </p:txBody>
      </p:sp>
      <p:sp>
        <p:nvSpPr>
          <p:cNvPr id="738346" name="Line 42"/>
          <p:cNvSpPr>
            <a:spLocks noChangeShapeType="1"/>
          </p:cNvSpPr>
          <p:nvPr/>
        </p:nvSpPr>
        <p:spPr bwMode="auto">
          <a:xfrm flipV="1">
            <a:off x="2501900" y="3924300"/>
            <a:ext cx="2835275" cy="1439863"/>
          </a:xfrm>
          <a:prstGeom prst="line">
            <a:avLst/>
          </a:prstGeom>
          <a:noFill/>
          <a:ln w="9525">
            <a:solidFill>
              <a:srgbClr val="3333CC"/>
            </a:solidFill>
            <a:round/>
            <a:headEnd/>
            <a:tailEnd type="triangle" w="med" len="med"/>
          </a:ln>
          <a:effectLst/>
        </p:spPr>
        <p:txBody>
          <a:bodyPr/>
          <a:lstStyle/>
          <a:p>
            <a:endParaRPr lang="zh-CN" altLang="en-US"/>
          </a:p>
        </p:txBody>
      </p:sp>
      <p:sp>
        <p:nvSpPr>
          <p:cNvPr id="738347" name="Rectangle 43"/>
          <p:cNvSpPr>
            <a:spLocks noChangeArrowheads="1"/>
          </p:cNvSpPr>
          <p:nvPr/>
        </p:nvSpPr>
        <p:spPr bwMode="auto">
          <a:xfrm>
            <a:off x="3402013" y="6345238"/>
            <a:ext cx="2493962" cy="466725"/>
          </a:xfrm>
          <a:prstGeom prst="rect">
            <a:avLst/>
          </a:prstGeom>
          <a:noFill/>
          <a:ln w="9525" algn="ctr">
            <a:noFill/>
            <a:miter lim="800000"/>
            <a:headEnd/>
            <a:tailEnd/>
          </a:ln>
          <a:effectLst/>
        </p:spPr>
        <p:txBody>
          <a:bodyPr wrap="none" tIns="0" bIns="0" anchor="ctr">
            <a:spAutoFit/>
          </a:bodyPr>
          <a:lstStyle/>
          <a:p>
            <a:pPr indent="269875">
              <a:lnSpc>
                <a:spcPct val="85000"/>
              </a:lnSpc>
            </a:pPr>
            <a:r>
              <a:rPr lang="en-US" altLang="zh-CN">
                <a:solidFill>
                  <a:srgbClr val="3333CC"/>
                </a:solidFill>
              </a:rPr>
              <a:t>movl 	%ebp, %esp</a:t>
            </a:r>
          </a:p>
          <a:p>
            <a:pPr indent="269875">
              <a:lnSpc>
                <a:spcPct val="85000"/>
              </a:lnSpc>
            </a:pPr>
            <a:r>
              <a:rPr lang="en-US" altLang="zh-CN">
                <a:solidFill>
                  <a:srgbClr val="3333CC"/>
                </a:solidFill>
              </a:rPr>
              <a:t>popl	%ebp</a:t>
            </a:r>
          </a:p>
        </p:txBody>
      </p:sp>
      <p:sp>
        <p:nvSpPr>
          <p:cNvPr id="738348" name="Line 44"/>
          <p:cNvSpPr>
            <a:spLocks noChangeShapeType="1"/>
          </p:cNvSpPr>
          <p:nvPr/>
        </p:nvSpPr>
        <p:spPr bwMode="auto">
          <a:xfrm>
            <a:off x="746125" y="6489700"/>
            <a:ext cx="2700338" cy="44450"/>
          </a:xfrm>
          <a:prstGeom prst="line">
            <a:avLst/>
          </a:prstGeom>
          <a:noFill/>
          <a:ln w="9525">
            <a:solidFill>
              <a:srgbClr val="3333CC"/>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8316"/>
                                        </p:tgtEl>
                                        <p:attrNameLst>
                                          <p:attrName>style.visibility</p:attrName>
                                        </p:attrNameLst>
                                      </p:cBhvr>
                                      <p:to>
                                        <p:strVal val="visible"/>
                                      </p:to>
                                    </p:set>
                                    <p:animEffect transition="in" filter="blinds(horizontal)">
                                      <p:cBhvr>
                                        <p:cTn id="7" dur="500"/>
                                        <p:tgtEl>
                                          <p:spTgt spid="7383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8338"/>
                                        </p:tgtEl>
                                        <p:attrNameLst>
                                          <p:attrName>style.visibility</p:attrName>
                                        </p:attrNameLst>
                                      </p:cBhvr>
                                      <p:to>
                                        <p:strVal val="visible"/>
                                      </p:to>
                                    </p:set>
                                    <p:animEffect transition="in" filter="blinds(horizontal)">
                                      <p:cBhvr>
                                        <p:cTn id="12" dur="500"/>
                                        <p:tgtEl>
                                          <p:spTgt spid="73833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38307"/>
                                        </p:tgtEl>
                                        <p:attrNameLst>
                                          <p:attrName>style.visibility</p:attrName>
                                        </p:attrNameLst>
                                      </p:cBhvr>
                                      <p:to>
                                        <p:strVal val="visible"/>
                                      </p:to>
                                    </p:set>
                                    <p:animEffect transition="in" filter="blinds(horizontal)">
                                      <p:cBhvr>
                                        <p:cTn id="17" dur="500"/>
                                        <p:tgtEl>
                                          <p:spTgt spid="73830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8308"/>
                                        </p:tgtEl>
                                        <p:attrNameLst>
                                          <p:attrName>style.visibility</p:attrName>
                                        </p:attrNameLst>
                                      </p:cBhvr>
                                      <p:to>
                                        <p:strVal val="visible"/>
                                      </p:to>
                                    </p:set>
                                    <p:animEffect transition="in" filter="blinds(horizontal)">
                                      <p:cBhvr>
                                        <p:cTn id="22" dur="500"/>
                                        <p:tgtEl>
                                          <p:spTgt spid="73830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38311"/>
                                        </p:tgtEl>
                                        <p:attrNameLst>
                                          <p:attrName>style.visibility</p:attrName>
                                        </p:attrNameLst>
                                      </p:cBhvr>
                                      <p:to>
                                        <p:strVal val="visible"/>
                                      </p:to>
                                    </p:set>
                                    <p:animEffect transition="in" filter="blinds(horizontal)">
                                      <p:cBhvr>
                                        <p:cTn id="27" dur="500"/>
                                        <p:tgtEl>
                                          <p:spTgt spid="7383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38314"/>
                                        </p:tgtEl>
                                        <p:attrNameLst>
                                          <p:attrName>style.visibility</p:attrName>
                                        </p:attrNameLst>
                                      </p:cBhvr>
                                      <p:to>
                                        <p:strVal val="visible"/>
                                      </p:to>
                                    </p:set>
                                    <p:animEffect transition="in" filter="blinds(horizontal)">
                                      <p:cBhvr>
                                        <p:cTn id="32" dur="500"/>
                                        <p:tgtEl>
                                          <p:spTgt spid="73831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38342"/>
                                        </p:tgtEl>
                                        <p:attrNameLst>
                                          <p:attrName>style.visibility</p:attrName>
                                        </p:attrNameLst>
                                      </p:cBhvr>
                                      <p:to>
                                        <p:strVal val="visible"/>
                                      </p:to>
                                    </p:set>
                                    <p:animEffect transition="in" filter="blinds(horizontal)">
                                      <p:cBhvr>
                                        <p:cTn id="37" dur="500"/>
                                        <p:tgtEl>
                                          <p:spTgt spid="73834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38315"/>
                                        </p:tgtEl>
                                        <p:attrNameLst>
                                          <p:attrName>style.visibility</p:attrName>
                                        </p:attrNameLst>
                                      </p:cBhvr>
                                      <p:to>
                                        <p:strVal val="visible"/>
                                      </p:to>
                                    </p:set>
                                    <p:animEffect transition="in" filter="blinds(horizontal)">
                                      <p:cBhvr>
                                        <p:cTn id="42" dur="500"/>
                                        <p:tgtEl>
                                          <p:spTgt spid="73831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38324"/>
                                        </p:tgtEl>
                                        <p:attrNameLst>
                                          <p:attrName>style.visibility</p:attrName>
                                        </p:attrNameLst>
                                      </p:cBhvr>
                                      <p:to>
                                        <p:strVal val="visible"/>
                                      </p:to>
                                    </p:set>
                                    <p:animEffect transition="in" filter="blinds(horizontal)">
                                      <p:cBhvr>
                                        <p:cTn id="47" dur="500"/>
                                        <p:tgtEl>
                                          <p:spTgt spid="73832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38317"/>
                                        </p:tgtEl>
                                        <p:attrNameLst>
                                          <p:attrName>style.visibility</p:attrName>
                                        </p:attrNameLst>
                                      </p:cBhvr>
                                      <p:to>
                                        <p:strVal val="visible"/>
                                      </p:to>
                                    </p:set>
                                    <p:animEffect transition="in" filter="blinds(horizontal)">
                                      <p:cBhvr>
                                        <p:cTn id="52" dur="500"/>
                                        <p:tgtEl>
                                          <p:spTgt spid="738317"/>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38318"/>
                                        </p:tgtEl>
                                        <p:attrNameLst>
                                          <p:attrName>style.visibility</p:attrName>
                                        </p:attrNameLst>
                                      </p:cBhvr>
                                      <p:to>
                                        <p:strVal val="visible"/>
                                      </p:to>
                                    </p:set>
                                    <p:animEffect transition="in" filter="blinds(horizontal)">
                                      <p:cBhvr>
                                        <p:cTn id="57" dur="500"/>
                                        <p:tgtEl>
                                          <p:spTgt spid="73831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38343"/>
                                        </p:tgtEl>
                                        <p:attrNameLst>
                                          <p:attrName>style.visibility</p:attrName>
                                        </p:attrNameLst>
                                      </p:cBhvr>
                                      <p:to>
                                        <p:strVal val="visible"/>
                                      </p:to>
                                    </p:set>
                                    <p:animEffect transition="in" filter="blinds(horizontal)">
                                      <p:cBhvr>
                                        <p:cTn id="62" dur="500"/>
                                        <p:tgtEl>
                                          <p:spTgt spid="73834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38344"/>
                                        </p:tgtEl>
                                        <p:attrNameLst>
                                          <p:attrName>style.visibility</p:attrName>
                                        </p:attrNameLst>
                                      </p:cBhvr>
                                      <p:to>
                                        <p:strVal val="visible"/>
                                      </p:to>
                                    </p:set>
                                    <p:animEffect transition="in" filter="blinds(horizontal)">
                                      <p:cBhvr>
                                        <p:cTn id="67" dur="500"/>
                                        <p:tgtEl>
                                          <p:spTgt spid="738344"/>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38321"/>
                                        </p:tgtEl>
                                        <p:attrNameLst>
                                          <p:attrName>style.visibility</p:attrName>
                                        </p:attrNameLst>
                                      </p:cBhvr>
                                      <p:to>
                                        <p:strVal val="visible"/>
                                      </p:to>
                                    </p:set>
                                    <p:animEffect transition="in" filter="blinds(horizontal)">
                                      <p:cBhvr>
                                        <p:cTn id="72" dur="500"/>
                                        <p:tgtEl>
                                          <p:spTgt spid="738321"/>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738345"/>
                                        </p:tgtEl>
                                        <p:attrNameLst>
                                          <p:attrName>style.visibility</p:attrName>
                                        </p:attrNameLst>
                                      </p:cBhvr>
                                      <p:to>
                                        <p:strVal val="visible"/>
                                      </p:to>
                                    </p:set>
                                    <p:animEffect transition="in" filter="blinds(horizontal)">
                                      <p:cBhvr>
                                        <p:cTn id="77" dur="500"/>
                                        <p:tgtEl>
                                          <p:spTgt spid="738345"/>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738346"/>
                                        </p:tgtEl>
                                        <p:attrNameLst>
                                          <p:attrName>style.visibility</p:attrName>
                                        </p:attrNameLst>
                                      </p:cBhvr>
                                      <p:to>
                                        <p:strVal val="visible"/>
                                      </p:to>
                                    </p:set>
                                    <p:animEffect transition="in" filter="blinds(horizontal)">
                                      <p:cBhvr>
                                        <p:cTn id="82" dur="500"/>
                                        <p:tgtEl>
                                          <p:spTgt spid="738346"/>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738336">
                                            <p:txEl>
                                              <p:pRg st="0" end="0"/>
                                            </p:txEl>
                                          </p:spTgt>
                                        </p:tgtEl>
                                        <p:attrNameLst>
                                          <p:attrName>style.visibility</p:attrName>
                                        </p:attrNameLst>
                                      </p:cBhvr>
                                      <p:to>
                                        <p:strVal val="visible"/>
                                      </p:to>
                                    </p:set>
                                    <p:animEffect transition="in" filter="blinds(horizontal)">
                                      <p:cBhvr>
                                        <p:cTn id="87" dur="500"/>
                                        <p:tgtEl>
                                          <p:spTgt spid="738336">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738336">
                                            <p:txEl>
                                              <p:pRg st="1" end="1"/>
                                            </p:txEl>
                                          </p:spTgt>
                                        </p:tgtEl>
                                        <p:attrNameLst>
                                          <p:attrName>style.visibility</p:attrName>
                                        </p:attrNameLst>
                                      </p:cBhvr>
                                      <p:to>
                                        <p:strVal val="visible"/>
                                      </p:to>
                                    </p:set>
                                    <p:animEffect transition="in" filter="blinds(horizontal)">
                                      <p:cBhvr>
                                        <p:cTn id="92" dur="500"/>
                                        <p:tgtEl>
                                          <p:spTgt spid="738336">
                                            <p:txEl>
                                              <p:pRg st="1" end="1"/>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738336">
                                            <p:txEl>
                                              <p:pRg st="2" end="2"/>
                                            </p:txEl>
                                          </p:spTgt>
                                        </p:tgtEl>
                                        <p:attrNameLst>
                                          <p:attrName>style.visibility</p:attrName>
                                        </p:attrNameLst>
                                      </p:cBhvr>
                                      <p:to>
                                        <p:strVal val="visible"/>
                                      </p:to>
                                    </p:set>
                                    <p:animEffect transition="in" filter="blinds(horizontal)">
                                      <p:cBhvr>
                                        <p:cTn id="97" dur="500"/>
                                        <p:tgtEl>
                                          <p:spTgt spid="738336">
                                            <p:txEl>
                                              <p:pRg st="2" end="2"/>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738337"/>
                                        </p:tgtEl>
                                        <p:attrNameLst>
                                          <p:attrName>style.visibility</p:attrName>
                                        </p:attrNameLst>
                                      </p:cBhvr>
                                      <p:to>
                                        <p:strVal val="visible"/>
                                      </p:to>
                                    </p:set>
                                    <p:animEffect transition="in" filter="blinds(horizontal)">
                                      <p:cBhvr>
                                        <p:cTn id="102" dur="500"/>
                                        <p:tgtEl>
                                          <p:spTgt spid="738337"/>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738330"/>
                                        </p:tgtEl>
                                        <p:attrNameLst>
                                          <p:attrName>style.visibility</p:attrName>
                                        </p:attrNameLst>
                                      </p:cBhvr>
                                      <p:to>
                                        <p:strVal val="visible"/>
                                      </p:to>
                                    </p:set>
                                    <p:animEffect transition="in" filter="blinds(horizontal)">
                                      <p:cBhvr>
                                        <p:cTn id="107" dur="500"/>
                                        <p:tgtEl>
                                          <p:spTgt spid="738330"/>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738333"/>
                                        </p:tgtEl>
                                        <p:attrNameLst>
                                          <p:attrName>style.visibility</p:attrName>
                                        </p:attrNameLst>
                                      </p:cBhvr>
                                      <p:to>
                                        <p:strVal val="visible"/>
                                      </p:to>
                                    </p:set>
                                    <p:animEffect transition="in" filter="blinds(horizontal)">
                                      <p:cBhvr>
                                        <p:cTn id="112" dur="500"/>
                                        <p:tgtEl>
                                          <p:spTgt spid="738333"/>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738348"/>
                                        </p:tgtEl>
                                        <p:attrNameLst>
                                          <p:attrName>style.visibility</p:attrName>
                                        </p:attrNameLst>
                                      </p:cBhvr>
                                      <p:to>
                                        <p:strVal val="visible"/>
                                      </p:to>
                                    </p:set>
                                    <p:animEffect transition="in" filter="blinds(horizontal)">
                                      <p:cBhvr>
                                        <p:cTn id="117" dur="500"/>
                                        <p:tgtEl>
                                          <p:spTgt spid="738348"/>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738347"/>
                                        </p:tgtEl>
                                        <p:attrNameLst>
                                          <p:attrName>style.visibility</p:attrName>
                                        </p:attrNameLst>
                                      </p:cBhvr>
                                      <p:to>
                                        <p:strVal val="visible"/>
                                      </p:to>
                                    </p:set>
                                    <p:animEffect transition="in" filter="blinds(horizontal)">
                                      <p:cBhvr>
                                        <p:cTn id="122" dur="500"/>
                                        <p:tgtEl>
                                          <p:spTgt spid="738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307" grpId="0"/>
      <p:bldP spid="738315" grpId="0"/>
      <p:bldP spid="738316" grpId="0" animBg="1"/>
      <p:bldP spid="738317" grpId="0"/>
      <p:bldP spid="738337" grpId="0" animBg="1"/>
      <p:bldP spid="738342" grpId="0" animBg="1"/>
      <p:bldP spid="738343" grpId="0" animBg="1"/>
      <p:bldP spid="738344" grpId="0" animBg="1"/>
      <p:bldP spid="738345" grpId="0" animBg="1"/>
      <p:bldP spid="738346" grpId="0" animBg="1"/>
      <p:bldP spid="738347" grpId="0"/>
      <p:bldP spid="73834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a:xfrm>
            <a:off x="457200" y="98425"/>
            <a:ext cx="8229600" cy="561975"/>
          </a:xfrm>
        </p:spPr>
        <p:txBody>
          <a:bodyPr/>
          <a:lstStyle/>
          <a:p>
            <a:r>
              <a:rPr lang="zh-CN" altLang="en-US" sz="3600" smtClean="0"/>
              <a:t>过程调用参数传递举例</a:t>
            </a:r>
          </a:p>
        </p:txBody>
      </p:sp>
      <p:sp>
        <p:nvSpPr>
          <p:cNvPr id="739331" name="Text Box 3"/>
          <p:cNvSpPr txBox="1">
            <a:spLocks noChangeArrowheads="1"/>
          </p:cNvSpPr>
          <p:nvPr/>
        </p:nvSpPr>
        <p:spPr bwMode="auto">
          <a:xfrm>
            <a:off x="746125" y="5753100"/>
            <a:ext cx="2338388" cy="871538"/>
          </a:xfrm>
          <a:prstGeom prst="rect">
            <a:avLst/>
          </a:prstGeom>
          <a:noFill/>
          <a:ln w="9525" algn="ctr">
            <a:noFill/>
            <a:miter lim="800000"/>
            <a:headEnd/>
            <a:tailEnd/>
          </a:ln>
          <a:effectLst/>
        </p:spPr>
        <p:txBody>
          <a:bodyPr tIns="0" bIns="0"/>
          <a:lstStyle/>
          <a:p>
            <a:pPr algn="just" eaLnBrk="1" hangingPunct="1"/>
            <a:r>
              <a:rPr lang="zh-CN" altLang="en-US" sz="2000"/>
              <a:t>程序一的输出：</a:t>
            </a:r>
          </a:p>
          <a:p>
            <a:pPr algn="just" eaLnBrk="1" hangingPunct="1"/>
            <a:r>
              <a:rPr lang="en-US" altLang="zh-CN" sz="2000"/>
              <a:t>a=15	b=22</a:t>
            </a:r>
          </a:p>
          <a:p>
            <a:pPr algn="just" eaLnBrk="1" hangingPunct="1"/>
            <a:r>
              <a:rPr lang="en-US" altLang="zh-CN" sz="2000"/>
              <a:t>a=22	b=15</a:t>
            </a:r>
          </a:p>
        </p:txBody>
      </p:sp>
      <p:sp>
        <p:nvSpPr>
          <p:cNvPr id="739332" name="Text Box 4"/>
          <p:cNvSpPr txBox="1">
            <a:spLocks noChangeArrowheads="1"/>
          </p:cNvSpPr>
          <p:nvPr/>
        </p:nvSpPr>
        <p:spPr bwMode="auto">
          <a:xfrm>
            <a:off x="5697538" y="5724525"/>
            <a:ext cx="2212975" cy="900113"/>
          </a:xfrm>
          <a:prstGeom prst="rect">
            <a:avLst/>
          </a:prstGeom>
          <a:solidFill>
            <a:schemeClr val="bg1"/>
          </a:solidFill>
          <a:ln w="9525" algn="ctr">
            <a:noFill/>
            <a:miter lim="800000"/>
            <a:headEnd/>
            <a:tailEnd/>
          </a:ln>
          <a:effectLst/>
        </p:spPr>
        <p:txBody>
          <a:bodyPr tIns="0" bIns="0"/>
          <a:lstStyle/>
          <a:p>
            <a:pPr algn="just" eaLnBrk="1" hangingPunct="1"/>
            <a:r>
              <a:rPr lang="zh-CN" altLang="en-US" sz="2000"/>
              <a:t>程序二的输出：</a:t>
            </a:r>
          </a:p>
          <a:p>
            <a:pPr algn="just" eaLnBrk="1" hangingPunct="1"/>
            <a:r>
              <a:rPr lang="en-US" altLang="zh-CN" sz="2000"/>
              <a:t>a=15	b=22</a:t>
            </a:r>
          </a:p>
          <a:p>
            <a:pPr algn="just" eaLnBrk="1" hangingPunct="1"/>
            <a:r>
              <a:rPr lang="en-US" altLang="zh-CN" sz="2000"/>
              <a:t>a=15	b=22</a:t>
            </a:r>
          </a:p>
        </p:txBody>
      </p:sp>
      <p:sp>
        <p:nvSpPr>
          <p:cNvPr id="739333" name="Text Box 5"/>
          <p:cNvSpPr txBox="1">
            <a:spLocks noChangeArrowheads="1"/>
          </p:cNvSpPr>
          <p:nvPr/>
        </p:nvSpPr>
        <p:spPr bwMode="auto">
          <a:xfrm>
            <a:off x="161925" y="908050"/>
            <a:ext cx="4184650" cy="4724400"/>
          </a:xfrm>
          <a:prstGeom prst="rect">
            <a:avLst/>
          </a:prstGeom>
          <a:noFill/>
          <a:ln w="9525" algn="ctr">
            <a:solidFill>
              <a:srgbClr val="000000"/>
            </a:solidFill>
            <a:miter lim="800000"/>
            <a:headEnd/>
            <a:tailEnd/>
          </a:ln>
          <a:effectLst/>
        </p:spPr>
        <p:txBody>
          <a:bodyPr/>
          <a:lstStyle/>
          <a:p>
            <a:pPr marL="342900" indent="-342900" algn="just"/>
            <a:r>
              <a:rPr lang="zh-CN" altLang="en-US" sz="2000">
                <a:latin typeface="Arial" pitchFamily="34" charset="0"/>
              </a:rPr>
              <a:t>程序一</a:t>
            </a:r>
          </a:p>
          <a:p>
            <a:pPr marL="342900" indent="-342900" algn="just"/>
            <a:r>
              <a:rPr lang="en-US" altLang="zh-CN" sz="2000">
                <a:latin typeface="Arial" pitchFamily="34" charset="0"/>
              </a:rPr>
              <a:t>#include &lt;stdio.h&gt;</a:t>
            </a:r>
          </a:p>
          <a:p>
            <a:pPr marL="342900" indent="-342900" algn="just"/>
            <a:r>
              <a:rPr lang="en-US" altLang="zh-CN" sz="2000">
                <a:latin typeface="Arial" pitchFamily="34" charset="0"/>
              </a:rPr>
              <a:t>main ( )</a:t>
            </a:r>
          </a:p>
          <a:p>
            <a:pPr marL="342900" indent="-342900" algn="just"/>
            <a:r>
              <a:rPr lang="en-US" altLang="zh-CN" sz="2000">
                <a:latin typeface="Arial" pitchFamily="34" charset="0"/>
              </a:rPr>
              <a:t>{ </a:t>
            </a:r>
          </a:p>
          <a:p>
            <a:pPr marL="342900" indent="-342900" algn="just"/>
            <a:r>
              <a:rPr lang="en-US" altLang="zh-CN" sz="2000">
                <a:latin typeface="Arial" pitchFamily="34" charset="0"/>
              </a:rPr>
              <a:t>   int a=15, b=22;</a:t>
            </a:r>
          </a:p>
          <a:p>
            <a:pPr marL="342900" indent="-342900" algn="just"/>
            <a:r>
              <a:rPr lang="en-US" altLang="zh-CN" sz="2000">
                <a:latin typeface="Arial" pitchFamily="34" charset="0"/>
              </a:rPr>
              <a:t>   printf (“a=%d\tb=%d\n”, a, b);</a:t>
            </a:r>
          </a:p>
          <a:p>
            <a:pPr marL="342900" indent="-342900" algn="just"/>
            <a:r>
              <a:rPr lang="en-US" altLang="zh-CN" sz="2000">
                <a:latin typeface="Arial" pitchFamily="34" charset="0"/>
              </a:rPr>
              <a:t>   </a:t>
            </a:r>
            <a:r>
              <a:rPr lang="en-US" altLang="zh-CN" sz="2000">
                <a:solidFill>
                  <a:srgbClr val="FF3300"/>
                </a:solidFill>
                <a:latin typeface="Arial" pitchFamily="34" charset="0"/>
              </a:rPr>
              <a:t>swap (&amp;a, &amp;b);</a:t>
            </a:r>
          </a:p>
          <a:p>
            <a:pPr marL="342900" indent="-342900" algn="just"/>
            <a:r>
              <a:rPr lang="en-US" altLang="zh-CN" sz="2000">
                <a:latin typeface="Arial" pitchFamily="34" charset="0"/>
              </a:rPr>
              <a:t>   printf (“a=%d\tb=%d\n”, a, b);</a:t>
            </a:r>
          </a:p>
          <a:p>
            <a:pPr marL="342900" indent="-342900" algn="just"/>
            <a:r>
              <a:rPr lang="en-US" altLang="zh-CN" sz="2000">
                <a:latin typeface="Arial" pitchFamily="34" charset="0"/>
              </a:rPr>
              <a:t>}</a:t>
            </a:r>
          </a:p>
          <a:p>
            <a:pPr marL="342900" indent="-342900" algn="just"/>
            <a:r>
              <a:rPr lang="en-US" altLang="zh-CN" sz="2000">
                <a:latin typeface="Arial" pitchFamily="34" charset="0"/>
              </a:rPr>
              <a:t>swap (int *x, int *y )</a:t>
            </a:r>
          </a:p>
          <a:p>
            <a:pPr marL="342900" indent="-342900" algn="just"/>
            <a:r>
              <a:rPr lang="en-US" altLang="zh-CN" sz="2000">
                <a:latin typeface="Arial" pitchFamily="34" charset="0"/>
              </a:rPr>
              <a:t>{</a:t>
            </a:r>
          </a:p>
          <a:p>
            <a:pPr marL="342900" indent="-342900" algn="just"/>
            <a:r>
              <a:rPr lang="en-US" altLang="zh-CN" sz="2000">
                <a:latin typeface="Arial" pitchFamily="34" charset="0"/>
              </a:rPr>
              <a:t>	int t=*x;</a:t>
            </a:r>
          </a:p>
          <a:p>
            <a:pPr marL="342900" indent="-342900" algn="just"/>
            <a:r>
              <a:rPr lang="en-US" altLang="zh-CN" sz="2000">
                <a:latin typeface="Arial" pitchFamily="34" charset="0"/>
              </a:rPr>
              <a:t>	*x=*y;</a:t>
            </a:r>
          </a:p>
          <a:p>
            <a:pPr marL="342900" indent="-342900" algn="just"/>
            <a:r>
              <a:rPr lang="en-US" altLang="zh-CN" sz="2000">
                <a:latin typeface="Arial" pitchFamily="34" charset="0"/>
              </a:rPr>
              <a:t>	*y=t;</a:t>
            </a:r>
          </a:p>
          <a:p>
            <a:pPr marL="342900" indent="-342900" algn="just"/>
            <a:r>
              <a:rPr lang="en-US" altLang="zh-CN" sz="2000">
                <a:latin typeface="Arial" pitchFamily="34" charset="0"/>
              </a:rPr>
              <a:t>}</a:t>
            </a:r>
          </a:p>
          <a:p>
            <a:pPr marL="342900" indent="-342900"/>
            <a:endParaRPr lang="en-US" altLang="zh-CN" sz="2000">
              <a:latin typeface="Arial" pitchFamily="34" charset="0"/>
            </a:endParaRPr>
          </a:p>
        </p:txBody>
      </p:sp>
      <p:sp>
        <p:nvSpPr>
          <p:cNvPr id="739334" name="Text Box 6"/>
          <p:cNvSpPr txBox="1">
            <a:spLocks noChangeArrowheads="1"/>
          </p:cNvSpPr>
          <p:nvPr/>
        </p:nvSpPr>
        <p:spPr bwMode="auto">
          <a:xfrm>
            <a:off x="4751388" y="863600"/>
            <a:ext cx="4186237" cy="4724400"/>
          </a:xfrm>
          <a:prstGeom prst="rect">
            <a:avLst/>
          </a:prstGeom>
          <a:noFill/>
          <a:ln w="9525" algn="ctr">
            <a:solidFill>
              <a:srgbClr val="000000"/>
            </a:solidFill>
            <a:miter lim="800000"/>
            <a:headEnd/>
            <a:tailEnd/>
          </a:ln>
          <a:effectLst/>
        </p:spPr>
        <p:txBody>
          <a:bodyPr/>
          <a:lstStyle/>
          <a:p>
            <a:pPr marL="342900" indent="-342900" algn="just"/>
            <a:r>
              <a:rPr lang="zh-CN" altLang="en-US" sz="2000">
                <a:latin typeface="Arial" pitchFamily="34" charset="0"/>
              </a:rPr>
              <a:t>程序二</a:t>
            </a:r>
          </a:p>
          <a:p>
            <a:pPr marL="342900" indent="-342900" algn="just"/>
            <a:r>
              <a:rPr lang="en-US" altLang="zh-CN" sz="2000">
                <a:latin typeface="Arial" pitchFamily="34" charset="0"/>
              </a:rPr>
              <a:t>#include &lt;stdio.h&gt;</a:t>
            </a:r>
          </a:p>
          <a:p>
            <a:pPr marL="342900" indent="-342900" algn="just"/>
            <a:r>
              <a:rPr lang="en-US" altLang="zh-CN" sz="2000">
                <a:latin typeface="Arial" pitchFamily="34" charset="0"/>
              </a:rPr>
              <a:t>main ( )</a:t>
            </a:r>
          </a:p>
          <a:p>
            <a:pPr marL="342900" indent="-342900" algn="just"/>
            <a:r>
              <a:rPr lang="en-US" altLang="zh-CN" sz="2000">
                <a:latin typeface="Arial" pitchFamily="34" charset="0"/>
              </a:rPr>
              <a:t>{ </a:t>
            </a:r>
          </a:p>
          <a:p>
            <a:pPr marL="342900" indent="-342900" algn="just"/>
            <a:r>
              <a:rPr lang="en-US" altLang="zh-CN" sz="2000">
                <a:latin typeface="Arial" pitchFamily="34" charset="0"/>
              </a:rPr>
              <a:t>   int a=15, b=22;</a:t>
            </a:r>
          </a:p>
          <a:p>
            <a:pPr marL="342900" indent="-342900" algn="just"/>
            <a:r>
              <a:rPr lang="en-US" altLang="zh-CN" sz="2000">
                <a:latin typeface="Arial" pitchFamily="34" charset="0"/>
              </a:rPr>
              <a:t>   printf (“a=%d\tb=%d\n”, a, b);</a:t>
            </a:r>
          </a:p>
          <a:p>
            <a:pPr marL="342900" indent="-342900" algn="just"/>
            <a:r>
              <a:rPr lang="en-US" altLang="zh-CN" sz="2000">
                <a:latin typeface="Arial" pitchFamily="34" charset="0"/>
              </a:rPr>
              <a:t>   </a:t>
            </a:r>
            <a:r>
              <a:rPr lang="en-US" altLang="zh-CN" sz="2000">
                <a:solidFill>
                  <a:srgbClr val="FF3300"/>
                </a:solidFill>
                <a:latin typeface="Arial" pitchFamily="34" charset="0"/>
              </a:rPr>
              <a:t>swap (a, b);</a:t>
            </a:r>
          </a:p>
          <a:p>
            <a:pPr marL="342900" indent="-342900" algn="just"/>
            <a:r>
              <a:rPr lang="en-US" altLang="zh-CN" sz="2000">
                <a:latin typeface="Arial" pitchFamily="34" charset="0"/>
              </a:rPr>
              <a:t>   printf (“a=%d\tb=%d\n”, a, b);</a:t>
            </a:r>
          </a:p>
          <a:p>
            <a:pPr marL="342900" indent="-342900" algn="just"/>
            <a:r>
              <a:rPr lang="en-US" altLang="zh-CN" sz="2000">
                <a:latin typeface="Arial" pitchFamily="34" charset="0"/>
              </a:rPr>
              <a:t>}</a:t>
            </a:r>
          </a:p>
          <a:p>
            <a:pPr marL="342900" indent="-342900" algn="just"/>
            <a:r>
              <a:rPr lang="en-US" altLang="zh-CN" sz="2000">
                <a:latin typeface="Arial" pitchFamily="34" charset="0"/>
              </a:rPr>
              <a:t>swap (int x, int y )</a:t>
            </a:r>
          </a:p>
          <a:p>
            <a:pPr marL="342900" indent="-342900" algn="just"/>
            <a:r>
              <a:rPr lang="en-US" altLang="zh-CN" sz="2000">
                <a:latin typeface="Arial" pitchFamily="34" charset="0"/>
              </a:rPr>
              <a:t>{</a:t>
            </a:r>
          </a:p>
          <a:p>
            <a:pPr marL="342900" indent="-342900" algn="just"/>
            <a:r>
              <a:rPr lang="en-US" altLang="zh-CN" sz="2000">
                <a:latin typeface="Arial" pitchFamily="34" charset="0"/>
              </a:rPr>
              <a:t>	int t=x;</a:t>
            </a:r>
          </a:p>
          <a:p>
            <a:pPr marL="342900" indent="-342900" algn="just"/>
            <a:r>
              <a:rPr lang="en-US" altLang="zh-CN" sz="2000">
                <a:latin typeface="Arial" pitchFamily="34" charset="0"/>
              </a:rPr>
              <a:t>	x=y;</a:t>
            </a:r>
          </a:p>
          <a:p>
            <a:pPr marL="342900" indent="-342900" algn="just"/>
            <a:r>
              <a:rPr lang="en-US" altLang="zh-CN" sz="2000">
                <a:latin typeface="Arial" pitchFamily="34" charset="0"/>
              </a:rPr>
              <a:t>	y=t;</a:t>
            </a:r>
          </a:p>
          <a:p>
            <a:pPr marL="342900" indent="-342900" algn="just"/>
            <a:r>
              <a:rPr lang="en-US" altLang="zh-CN" sz="2000">
                <a:latin typeface="Arial" pitchFamily="34" charset="0"/>
              </a:rPr>
              <a:t>}</a:t>
            </a:r>
          </a:p>
          <a:p>
            <a:pPr marL="342900" indent="-342900"/>
            <a:endParaRPr lang="en-US" altLang="zh-CN" sz="2000">
              <a:latin typeface="Arial" pitchFamily="34" charset="0"/>
            </a:endParaRPr>
          </a:p>
        </p:txBody>
      </p:sp>
      <p:sp>
        <p:nvSpPr>
          <p:cNvPr id="739335" name="Rectangle 7"/>
          <p:cNvSpPr>
            <a:spLocks noChangeArrowheads="1"/>
          </p:cNvSpPr>
          <p:nvPr/>
        </p:nvSpPr>
        <p:spPr bwMode="auto">
          <a:xfrm>
            <a:off x="1827213" y="4508500"/>
            <a:ext cx="2139950" cy="427038"/>
          </a:xfrm>
          <a:prstGeom prst="rect">
            <a:avLst/>
          </a:prstGeom>
          <a:noFill/>
          <a:ln w="9525" algn="ctr">
            <a:noFill/>
            <a:miter lim="800000"/>
            <a:headEnd/>
            <a:tailEnd/>
          </a:ln>
          <a:effectLst/>
        </p:spPr>
        <p:txBody>
          <a:bodyPr wrap="none">
            <a:spAutoFit/>
          </a:bodyPr>
          <a:lstStyle/>
          <a:p>
            <a:pPr marL="342900" indent="-342900"/>
            <a:r>
              <a:rPr lang="zh-CN" altLang="en-US" sz="2200">
                <a:solidFill>
                  <a:srgbClr val="FF3300"/>
                </a:solidFill>
              </a:rPr>
              <a:t>按地址传递参数</a:t>
            </a:r>
          </a:p>
        </p:txBody>
      </p:sp>
      <p:sp>
        <p:nvSpPr>
          <p:cNvPr id="739336" name="Rectangle 8"/>
          <p:cNvSpPr>
            <a:spLocks noChangeArrowheads="1"/>
          </p:cNvSpPr>
          <p:nvPr/>
        </p:nvSpPr>
        <p:spPr bwMode="auto">
          <a:xfrm>
            <a:off x="6597650" y="4554538"/>
            <a:ext cx="1860550" cy="427037"/>
          </a:xfrm>
          <a:prstGeom prst="rect">
            <a:avLst/>
          </a:prstGeom>
          <a:noFill/>
          <a:ln w="9525" algn="ctr">
            <a:noFill/>
            <a:miter lim="800000"/>
            <a:headEnd/>
            <a:tailEnd/>
          </a:ln>
          <a:effectLst/>
        </p:spPr>
        <p:txBody>
          <a:bodyPr wrap="none">
            <a:spAutoFit/>
          </a:bodyPr>
          <a:lstStyle/>
          <a:p>
            <a:pPr marL="342900" indent="-342900"/>
            <a:r>
              <a:rPr lang="zh-CN" altLang="en-US" sz="2200">
                <a:solidFill>
                  <a:srgbClr val="FF3300"/>
                </a:solidFill>
              </a:rPr>
              <a:t>按值传递参数</a:t>
            </a:r>
          </a:p>
        </p:txBody>
      </p:sp>
      <p:sp>
        <p:nvSpPr>
          <p:cNvPr id="739337" name="Text Box 9"/>
          <p:cNvSpPr txBox="1">
            <a:spLocks noChangeArrowheads="1"/>
          </p:cNvSpPr>
          <p:nvPr/>
        </p:nvSpPr>
        <p:spPr bwMode="auto">
          <a:xfrm>
            <a:off x="1692275" y="5138738"/>
            <a:ext cx="2700338" cy="427037"/>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200">
                <a:solidFill>
                  <a:srgbClr val="3333CC"/>
                </a:solidFill>
              </a:rPr>
              <a:t>执行结果？为什么？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9335"/>
                                        </p:tgtEl>
                                        <p:attrNameLst>
                                          <p:attrName>style.visibility</p:attrName>
                                        </p:attrNameLst>
                                      </p:cBhvr>
                                      <p:to>
                                        <p:strVal val="visible"/>
                                      </p:to>
                                    </p:set>
                                    <p:animEffect transition="in" filter="blinds(horizontal)">
                                      <p:cBhvr>
                                        <p:cTn id="7" dur="500"/>
                                        <p:tgtEl>
                                          <p:spTgt spid="7393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9336">
                                            <p:txEl>
                                              <p:pRg st="0" end="0"/>
                                            </p:txEl>
                                          </p:spTgt>
                                        </p:tgtEl>
                                        <p:attrNameLst>
                                          <p:attrName>style.visibility</p:attrName>
                                        </p:attrNameLst>
                                      </p:cBhvr>
                                      <p:to>
                                        <p:strVal val="visible"/>
                                      </p:to>
                                    </p:set>
                                    <p:animEffect transition="in" filter="blinds(horizontal)">
                                      <p:cBhvr>
                                        <p:cTn id="12" dur="500"/>
                                        <p:tgtEl>
                                          <p:spTgt spid="73933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39337"/>
                                        </p:tgtEl>
                                        <p:attrNameLst>
                                          <p:attrName>style.visibility</p:attrName>
                                        </p:attrNameLst>
                                      </p:cBhvr>
                                      <p:to>
                                        <p:strVal val="visible"/>
                                      </p:to>
                                    </p:set>
                                    <p:animEffect transition="in" filter="blinds(horizontal)">
                                      <p:cBhvr>
                                        <p:cTn id="17" dur="500"/>
                                        <p:tgtEl>
                                          <p:spTgt spid="73933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39331"/>
                                        </p:tgtEl>
                                        <p:attrNameLst>
                                          <p:attrName>style.visibility</p:attrName>
                                        </p:attrNameLst>
                                      </p:cBhvr>
                                      <p:to>
                                        <p:strVal val="visible"/>
                                      </p:to>
                                    </p:set>
                                    <p:animEffect transition="in" filter="blinds(horizontal)">
                                      <p:cBhvr>
                                        <p:cTn id="22" dur="500"/>
                                        <p:tgtEl>
                                          <p:spTgt spid="73933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39332"/>
                                        </p:tgtEl>
                                        <p:attrNameLst>
                                          <p:attrName>style.visibility</p:attrName>
                                        </p:attrNameLst>
                                      </p:cBhvr>
                                      <p:to>
                                        <p:strVal val="visible"/>
                                      </p:to>
                                    </p:set>
                                    <p:animEffect transition="in" filter="blinds(horizontal)">
                                      <p:cBhvr>
                                        <p:cTn id="27" dur="500"/>
                                        <p:tgtEl>
                                          <p:spTgt spid="739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331" grpId="0"/>
      <p:bldP spid="739332" grpId="0" animBg="1"/>
      <p:bldP spid="739335" grpId="0"/>
      <p:bldP spid="73933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0354" name="Picture 2"/>
          <p:cNvPicPr>
            <a:picLocks noChangeAspect="1" noChangeArrowheads="1"/>
          </p:cNvPicPr>
          <p:nvPr/>
        </p:nvPicPr>
        <p:blipFill>
          <a:blip r:embed="rId2"/>
          <a:srcRect/>
          <a:stretch>
            <a:fillRect/>
          </a:stretch>
        </p:blipFill>
        <p:spPr bwMode="auto">
          <a:xfrm>
            <a:off x="4841875" y="863600"/>
            <a:ext cx="3825875" cy="4230688"/>
          </a:xfrm>
          <a:prstGeom prst="rect">
            <a:avLst/>
          </a:prstGeom>
          <a:noFill/>
        </p:spPr>
      </p:pic>
      <p:sp>
        <p:nvSpPr>
          <p:cNvPr id="740355" name="Rectangle 3"/>
          <p:cNvSpPr>
            <a:spLocks noGrp="1" noChangeArrowheads="1"/>
          </p:cNvSpPr>
          <p:nvPr>
            <p:ph type="title"/>
          </p:nvPr>
        </p:nvSpPr>
        <p:spPr>
          <a:xfrm>
            <a:off x="457200" y="76200"/>
            <a:ext cx="8229600" cy="561975"/>
          </a:xfrm>
        </p:spPr>
        <p:txBody>
          <a:bodyPr/>
          <a:lstStyle/>
          <a:p>
            <a:r>
              <a:rPr lang="zh-CN" altLang="en-US" sz="3600" smtClean="0"/>
              <a:t>过程调用参数传递举例</a:t>
            </a:r>
          </a:p>
        </p:txBody>
      </p:sp>
      <p:pic>
        <p:nvPicPr>
          <p:cNvPr id="740356" name="Picture 4"/>
          <p:cNvPicPr>
            <a:picLocks noChangeAspect="1" noChangeArrowheads="1"/>
          </p:cNvPicPr>
          <p:nvPr/>
        </p:nvPicPr>
        <p:blipFill>
          <a:blip r:embed="rId3"/>
          <a:srcRect/>
          <a:stretch>
            <a:fillRect/>
          </a:stretch>
        </p:blipFill>
        <p:spPr bwMode="auto">
          <a:xfrm>
            <a:off x="223838" y="638175"/>
            <a:ext cx="4662487" cy="6038850"/>
          </a:xfrm>
          <a:prstGeom prst="rect">
            <a:avLst/>
          </a:prstGeom>
          <a:noFill/>
        </p:spPr>
      </p:pic>
      <p:grpSp>
        <p:nvGrpSpPr>
          <p:cNvPr id="740357" name="Group 5"/>
          <p:cNvGrpSpPr>
            <a:grpSpLocks/>
          </p:cNvGrpSpPr>
          <p:nvPr/>
        </p:nvGrpSpPr>
        <p:grpSpPr bwMode="auto">
          <a:xfrm>
            <a:off x="5607050" y="3783013"/>
            <a:ext cx="2249488" cy="320675"/>
            <a:chOff x="3674" y="2752"/>
            <a:chExt cx="1417" cy="202"/>
          </a:xfrm>
        </p:grpSpPr>
        <p:sp>
          <p:nvSpPr>
            <p:cNvPr id="740358" name="Line 6"/>
            <p:cNvSpPr>
              <a:spLocks noChangeShapeType="1"/>
            </p:cNvSpPr>
            <p:nvPr/>
          </p:nvSpPr>
          <p:spPr bwMode="auto">
            <a:xfrm>
              <a:off x="3674" y="2954"/>
              <a:ext cx="1417" cy="0"/>
            </a:xfrm>
            <a:prstGeom prst="line">
              <a:avLst/>
            </a:prstGeom>
            <a:noFill/>
            <a:ln w="28575">
              <a:solidFill>
                <a:schemeClr val="tx1"/>
              </a:solidFill>
              <a:round/>
              <a:headEnd/>
              <a:tailEnd/>
            </a:ln>
            <a:effectLst/>
          </p:spPr>
          <p:txBody>
            <a:bodyPr/>
            <a:lstStyle/>
            <a:p>
              <a:endParaRPr lang="zh-CN" altLang="en-US"/>
            </a:p>
          </p:txBody>
        </p:sp>
        <p:sp>
          <p:nvSpPr>
            <p:cNvPr id="740359" name="Text Box 7"/>
            <p:cNvSpPr txBox="1">
              <a:spLocks noChangeArrowheads="1"/>
            </p:cNvSpPr>
            <p:nvPr/>
          </p:nvSpPr>
          <p:spPr bwMode="auto">
            <a:xfrm>
              <a:off x="4042" y="2752"/>
              <a:ext cx="709" cy="173"/>
            </a:xfrm>
            <a:prstGeom prst="rect">
              <a:avLst/>
            </a:prstGeom>
            <a:solidFill>
              <a:schemeClr val="bg1"/>
            </a:solidFill>
            <a:ln w="9525" algn="ctr">
              <a:noFill/>
              <a:miter lim="800000"/>
              <a:headEnd/>
              <a:tailEnd/>
            </a:ln>
            <a:effectLst/>
          </p:spPr>
          <p:txBody>
            <a:bodyPr tIns="0" bIns="0">
              <a:spAutoFit/>
            </a:bodyPr>
            <a:lstStyle/>
            <a:p>
              <a:pPr marL="342900" indent="-342900">
                <a:spcBef>
                  <a:spcPct val="50000"/>
                </a:spcBef>
              </a:pPr>
              <a:r>
                <a:rPr lang="zh-CN" altLang="en-US">
                  <a:solidFill>
                    <a:srgbClr val="FF3300"/>
                  </a:solidFill>
                </a:rPr>
                <a:t>返回地址</a:t>
              </a:r>
            </a:p>
          </p:txBody>
        </p:sp>
      </p:grpSp>
      <p:grpSp>
        <p:nvGrpSpPr>
          <p:cNvPr id="740360" name="Group 8"/>
          <p:cNvGrpSpPr>
            <a:grpSpLocks/>
          </p:cNvGrpSpPr>
          <p:nvPr/>
        </p:nvGrpSpPr>
        <p:grpSpPr bwMode="auto">
          <a:xfrm>
            <a:off x="5607050" y="4149725"/>
            <a:ext cx="2249488" cy="320675"/>
            <a:chOff x="3674" y="2979"/>
            <a:chExt cx="1417" cy="202"/>
          </a:xfrm>
        </p:grpSpPr>
        <p:sp>
          <p:nvSpPr>
            <p:cNvPr id="740361" name="Line 9"/>
            <p:cNvSpPr>
              <a:spLocks noChangeShapeType="1"/>
            </p:cNvSpPr>
            <p:nvPr/>
          </p:nvSpPr>
          <p:spPr bwMode="auto">
            <a:xfrm>
              <a:off x="3674" y="3181"/>
              <a:ext cx="1417" cy="0"/>
            </a:xfrm>
            <a:prstGeom prst="line">
              <a:avLst/>
            </a:prstGeom>
            <a:noFill/>
            <a:ln w="28575">
              <a:solidFill>
                <a:schemeClr val="tx1"/>
              </a:solidFill>
              <a:round/>
              <a:headEnd/>
              <a:tailEnd/>
            </a:ln>
            <a:effectLst/>
          </p:spPr>
          <p:txBody>
            <a:bodyPr/>
            <a:lstStyle/>
            <a:p>
              <a:endParaRPr lang="zh-CN" altLang="en-US"/>
            </a:p>
          </p:txBody>
        </p:sp>
        <p:sp>
          <p:nvSpPr>
            <p:cNvPr id="740362" name="Text Box 10"/>
            <p:cNvSpPr txBox="1">
              <a:spLocks noChangeArrowheads="1"/>
            </p:cNvSpPr>
            <p:nvPr/>
          </p:nvSpPr>
          <p:spPr bwMode="auto">
            <a:xfrm>
              <a:off x="3730" y="2979"/>
              <a:ext cx="1333" cy="173"/>
            </a:xfrm>
            <a:prstGeom prst="rect">
              <a:avLst/>
            </a:prstGeom>
            <a:solidFill>
              <a:schemeClr val="bg1"/>
            </a:solidFill>
            <a:ln w="9525" algn="ctr">
              <a:noFill/>
              <a:miter lim="800000"/>
              <a:headEnd/>
              <a:tailEnd/>
            </a:ln>
            <a:effectLst/>
          </p:spPr>
          <p:txBody>
            <a:bodyPr tIns="0" bIns="0">
              <a:spAutoFit/>
            </a:bodyPr>
            <a:lstStyle/>
            <a:p>
              <a:pPr marL="342900" indent="-342900">
                <a:spcBef>
                  <a:spcPct val="50000"/>
                </a:spcBef>
              </a:pPr>
              <a:r>
                <a:rPr lang="en-US" altLang="zh-CN">
                  <a:solidFill>
                    <a:srgbClr val="FF3300"/>
                  </a:solidFill>
                </a:rPr>
                <a:t>EBP</a:t>
              </a:r>
              <a:r>
                <a:rPr lang="zh-CN" altLang="en-US">
                  <a:solidFill>
                    <a:srgbClr val="FF3300"/>
                  </a:solidFill>
                </a:rPr>
                <a:t>在</a:t>
              </a:r>
              <a:r>
                <a:rPr lang="en-US" altLang="zh-CN">
                  <a:solidFill>
                    <a:srgbClr val="FF3300"/>
                  </a:solidFill>
                </a:rPr>
                <a:t>main</a:t>
              </a:r>
              <a:r>
                <a:rPr lang="zh-CN" altLang="en-US">
                  <a:solidFill>
                    <a:srgbClr val="FF3300"/>
                  </a:solidFill>
                </a:rPr>
                <a:t>中的值</a:t>
              </a:r>
            </a:p>
          </p:txBody>
        </p:sp>
      </p:grpSp>
      <p:grpSp>
        <p:nvGrpSpPr>
          <p:cNvPr id="740363" name="Group 11"/>
          <p:cNvGrpSpPr>
            <a:grpSpLocks/>
          </p:cNvGrpSpPr>
          <p:nvPr/>
        </p:nvGrpSpPr>
        <p:grpSpPr bwMode="auto">
          <a:xfrm>
            <a:off x="4706938" y="4149725"/>
            <a:ext cx="854075" cy="366713"/>
            <a:chOff x="3334" y="3861"/>
            <a:chExt cx="538" cy="231"/>
          </a:xfrm>
        </p:grpSpPr>
        <p:sp>
          <p:nvSpPr>
            <p:cNvPr id="740364" name="Text Box 12"/>
            <p:cNvSpPr txBox="1">
              <a:spLocks noChangeArrowheads="1"/>
            </p:cNvSpPr>
            <p:nvPr/>
          </p:nvSpPr>
          <p:spPr bwMode="auto">
            <a:xfrm>
              <a:off x="3334" y="3861"/>
              <a:ext cx="453"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EBP</a:t>
              </a:r>
            </a:p>
          </p:txBody>
        </p:sp>
        <p:sp>
          <p:nvSpPr>
            <p:cNvPr id="740365" name="Line 13"/>
            <p:cNvSpPr>
              <a:spLocks noChangeShapeType="1"/>
            </p:cNvSpPr>
            <p:nvPr/>
          </p:nvSpPr>
          <p:spPr bwMode="auto">
            <a:xfrm>
              <a:off x="3702" y="3974"/>
              <a:ext cx="170" cy="0"/>
            </a:xfrm>
            <a:prstGeom prst="line">
              <a:avLst/>
            </a:prstGeom>
            <a:noFill/>
            <a:ln w="38100">
              <a:solidFill>
                <a:srgbClr val="FF3300"/>
              </a:solidFill>
              <a:round/>
              <a:headEnd/>
              <a:tailEnd type="triangle" w="med" len="med"/>
            </a:ln>
            <a:effectLst/>
          </p:spPr>
          <p:txBody>
            <a:bodyPr/>
            <a:lstStyle/>
            <a:p>
              <a:endParaRPr lang="zh-CN" altLang="en-US"/>
            </a:p>
          </p:txBody>
        </p:sp>
      </p:grpSp>
      <p:sp>
        <p:nvSpPr>
          <p:cNvPr id="740366" name="Line 14"/>
          <p:cNvSpPr>
            <a:spLocks noChangeShapeType="1"/>
          </p:cNvSpPr>
          <p:nvPr/>
        </p:nvSpPr>
        <p:spPr bwMode="auto">
          <a:xfrm>
            <a:off x="2906713" y="4329113"/>
            <a:ext cx="1844675" cy="0"/>
          </a:xfrm>
          <a:prstGeom prst="line">
            <a:avLst/>
          </a:prstGeom>
          <a:noFill/>
          <a:ln w="38100">
            <a:solidFill>
              <a:srgbClr val="FF3300"/>
            </a:solidFill>
            <a:round/>
            <a:headEnd/>
            <a:tailEnd type="triangle" w="med" len="med"/>
          </a:ln>
          <a:effectLst/>
        </p:spPr>
        <p:txBody>
          <a:bodyPr/>
          <a:lstStyle/>
          <a:p>
            <a:endParaRPr lang="zh-CN" altLang="en-US"/>
          </a:p>
        </p:txBody>
      </p:sp>
      <p:sp>
        <p:nvSpPr>
          <p:cNvPr id="740367" name="Text Box 15"/>
          <p:cNvSpPr txBox="1">
            <a:spLocks noChangeArrowheads="1"/>
          </p:cNvSpPr>
          <p:nvPr/>
        </p:nvSpPr>
        <p:spPr bwMode="auto">
          <a:xfrm>
            <a:off x="7829550" y="3376613"/>
            <a:ext cx="1035050"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EBP+8</a:t>
            </a:r>
          </a:p>
        </p:txBody>
      </p:sp>
      <p:sp>
        <p:nvSpPr>
          <p:cNvPr id="740368" name="Text Box 16"/>
          <p:cNvSpPr txBox="1">
            <a:spLocks noChangeArrowheads="1"/>
          </p:cNvSpPr>
          <p:nvPr/>
        </p:nvSpPr>
        <p:spPr bwMode="auto">
          <a:xfrm>
            <a:off x="7812088" y="2881313"/>
            <a:ext cx="1123950"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EBP+12</a:t>
            </a:r>
          </a:p>
        </p:txBody>
      </p:sp>
      <p:grpSp>
        <p:nvGrpSpPr>
          <p:cNvPr id="740369" name="Group 17"/>
          <p:cNvGrpSpPr>
            <a:grpSpLocks/>
          </p:cNvGrpSpPr>
          <p:nvPr/>
        </p:nvGrpSpPr>
        <p:grpSpPr bwMode="auto">
          <a:xfrm>
            <a:off x="5607050" y="4503738"/>
            <a:ext cx="2249488" cy="320675"/>
            <a:chOff x="3674" y="2979"/>
            <a:chExt cx="1417" cy="202"/>
          </a:xfrm>
        </p:grpSpPr>
        <p:sp>
          <p:nvSpPr>
            <p:cNvPr id="740370" name="Line 18"/>
            <p:cNvSpPr>
              <a:spLocks noChangeShapeType="1"/>
            </p:cNvSpPr>
            <p:nvPr/>
          </p:nvSpPr>
          <p:spPr bwMode="auto">
            <a:xfrm>
              <a:off x="3674" y="3181"/>
              <a:ext cx="1417" cy="0"/>
            </a:xfrm>
            <a:prstGeom prst="line">
              <a:avLst/>
            </a:prstGeom>
            <a:noFill/>
            <a:ln w="28575">
              <a:solidFill>
                <a:schemeClr val="tx1"/>
              </a:solidFill>
              <a:round/>
              <a:headEnd/>
              <a:tailEnd/>
            </a:ln>
            <a:effectLst/>
          </p:spPr>
          <p:txBody>
            <a:bodyPr/>
            <a:lstStyle/>
            <a:p>
              <a:endParaRPr lang="zh-CN" altLang="en-US"/>
            </a:p>
          </p:txBody>
        </p:sp>
        <p:sp>
          <p:nvSpPr>
            <p:cNvPr id="740371" name="Text Box 19"/>
            <p:cNvSpPr txBox="1">
              <a:spLocks noChangeArrowheads="1"/>
            </p:cNvSpPr>
            <p:nvPr/>
          </p:nvSpPr>
          <p:spPr bwMode="auto">
            <a:xfrm>
              <a:off x="3730" y="2979"/>
              <a:ext cx="1333" cy="173"/>
            </a:xfrm>
            <a:prstGeom prst="rect">
              <a:avLst/>
            </a:prstGeom>
            <a:solidFill>
              <a:schemeClr val="bg1"/>
            </a:solidFill>
            <a:ln w="9525" algn="ctr">
              <a:noFill/>
              <a:miter lim="800000"/>
              <a:headEnd/>
              <a:tailEnd/>
            </a:ln>
            <a:effectLst/>
          </p:spPr>
          <p:txBody>
            <a:bodyPr tIns="0" bIns="0">
              <a:spAutoFit/>
            </a:bodyPr>
            <a:lstStyle/>
            <a:p>
              <a:pPr marL="342900" indent="-342900">
                <a:spcBef>
                  <a:spcPct val="50000"/>
                </a:spcBef>
              </a:pPr>
              <a:r>
                <a:rPr lang="en-US" altLang="zh-CN">
                  <a:solidFill>
                    <a:srgbClr val="FF3300"/>
                  </a:solidFill>
                </a:rPr>
                <a:t>EBX</a:t>
              </a:r>
              <a:r>
                <a:rPr lang="zh-CN" altLang="en-US">
                  <a:solidFill>
                    <a:srgbClr val="FF3300"/>
                  </a:solidFill>
                </a:rPr>
                <a:t>在</a:t>
              </a:r>
              <a:r>
                <a:rPr lang="en-US" altLang="zh-CN">
                  <a:solidFill>
                    <a:srgbClr val="FF3300"/>
                  </a:solidFill>
                </a:rPr>
                <a:t>main</a:t>
              </a:r>
              <a:r>
                <a:rPr lang="zh-CN" altLang="en-US">
                  <a:solidFill>
                    <a:srgbClr val="FF3300"/>
                  </a:solidFill>
                </a:rPr>
                <a:t>中的值</a:t>
              </a:r>
            </a:p>
          </p:txBody>
        </p:sp>
      </p:grpSp>
      <p:sp>
        <p:nvSpPr>
          <p:cNvPr id="740372" name="Text Box 20"/>
          <p:cNvSpPr txBox="1">
            <a:spLocks noChangeArrowheads="1"/>
          </p:cNvSpPr>
          <p:nvPr/>
        </p:nvSpPr>
        <p:spPr bwMode="auto">
          <a:xfrm>
            <a:off x="3446463" y="5003800"/>
            <a:ext cx="2835275"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3333CC"/>
                </a:solidFill>
              </a:rPr>
              <a:t>R[ecx]</a:t>
            </a:r>
            <a:r>
              <a:rPr lang="en-US" altLang="zh-CN">
                <a:solidFill>
                  <a:srgbClr val="3333CC"/>
                </a:solidFill>
                <a:cs typeface="Times New Roman" pitchFamily="18" charset="0"/>
              </a:rPr>
              <a:t>←M[&amp;a]=</a:t>
            </a:r>
            <a:r>
              <a:rPr lang="en-US" altLang="zh-CN">
                <a:solidFill>
                  <a:srgbClr val="3333CC"/>
                </a:solidFill>
              </a:rPr>
              <a:t>15</a:t>
            </a:r>
          </a:p>
        </p:txBody>
      </p:sp>
      <p:sp>
        <p:nvSpPr>
          <p:cNvPr id="740373" name="Text Box 21"/>
          <p:cNvSpPr txBox="1">
            <a:spLocks noChangeArrowheads="1"/>
          </p:cNvSpPr>
          <p:nvPr/>
        </p:nvSpPr>
        <p:spPr bwMode="auto">
          <a:xfrm>
            <a:off x="3627438" y="5543550"/>
            <a:ext cx="3779837"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3333CC"/>
                </a:solidFill>
              </a:rPr>
              <a:t>R[ebx]</a:t>
            </a:r>
            <a:r>
              <a:rPr lang="en-US" altLang="zh-CN">
                <a:solidFill>
                  <a:srgbClr val="3333CC"/>
                </a:solidFill>
                <a:cs typeface="Times New Roman" pitchFamily="18" charset="0"/>
              </a:rPr>
              <a:t>←M[&amp;b]=22</a:t>
            </a:r>
            <a:endParaRPr lang="en-US" altLang="zh-CN">
              <a:solidFill>
                <a:srgbClr val="3333CC"/>
              </a:solidFill>
            </a:endParaRPr>
          </a:p>
        </p:txBody>
      </p:sp>
      <p:sp>
        <p:nvSpPr>
          <p:cNvPr id="740374" name="Text Box 22"/>
          <p:cNvSpPr txBox="1">
            <a:spLocks noChangeArrowheads="1"/>
          </p:cNvSpPr>
          <p:nvPr/>
        </p:nvSpPr>
        <p:spPr bwMode="auto">
          <a:xfrm>
            <a:off x="3446463" y="5949950"/>
            <a:ext cx="3735387"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3333CC"/>
                </a:solidFill>
              </a:rPr>
              <a:t>M[&amp;a] ←</a:t>
            </a:r>
            <a:r>
              <a:rPr lang="en-US" altLang="zh-CN"/>
              <a:t> </a:t>
            </a:r>
            <a:r>
              <a:rPr lang="en-US" altLang="zh-CN">
                <a:solidFill>
                  <a:srgbClr val="3333CC"/>
                </a:solidFill>
              </a:rPr>
              <a:t>R[ebx] </a:t>
            </a:r>
            <a:r>
              <a:rPr lang="en-US" altLang="zh-CN">
                <a:solidFill>
                  <a:srgbClr val="3333CC"/>
                </a:solidFill>
                <a:cs typeface="Times New Roman" pitchFamily="18" charset="0"/>
              </a:rPr>
              <a:t>=</a:t>
            </a:r>
            <a:r>
              <a:rPr lang="en-US" altLang="zh-CN">
                <a:solidFill>
                  <a:srgbClr val="3333CC"/>
                </a:solidFill>
              </a:rPr>
              <a:t>22</a:t>
            </a:r>
          </a:p>
        </p:txBody>
      </p:sp>
      <p:sp>
        <p:nvSpPr>
          <p:cNvPr id="740375" name="Text Box 23"/>
          <p:cNvSpPr txBox="1">
            <a:spLocks noChangeArrowheads="1"/>
          </p:cNvSpPr>
          <p:nvPr/>
        </p:nvSpPr>
        <p:spPr bwMode="auto">
          <a:xfrm>
            <a:off x="3446463" y="6348413"/>
            <a:ext cx="3735387"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3333CC"/>
                </a:solidFill>
              </a:rPr>
              <a:t>M[&amp;b] ←</a:t>
            </a:r>
            <a:r>
              <a:rPr lang="en-US" altLang="zh-CN"/>
              <a:t> </a:t>
            </a:r>
            <a:r>
              <a:rPr lang="en-US" altLang="zh-CN">
                <a:solidFill>
                  <a:srgbClr val="3333CC"/>
                </a:solidFill>
              </a:rPr>
              <a:t>R[ecx] </a:t>
            </a:r>
            <a:r>
              <a:rPr lang="en-US" altLang="zh-CN">
                <a:solidFill>
                  <a:srgbClr val="3333CC"/>
                </a:solidFill>
                <a:cs typeface="Times New Roman" pitchFamily="18" charset="0"/>
              </a:rPr>
              <a:t>= </a:t>
            </a:r>
            <a:r>
              <a:rPr lang="en-US" altLang="zh-CN">
                <a:solidFill>
                  <a:srgbClr val="3333CC"/>
                </a:solidFill>
              </a:rPr>
              <a:t>15</a:t>
            </a:r>
          </a:p>
        </p:txBody>
      </p:sp>
      <p:sp>
        <p:nvSpPr>
          <p:cNvPr id="740376" name="AutoShape 24"/>
          <p:cNvSpPr>
            <a:spLocks/>
          </p:cNvSpPr>
          <p:nvPr/>
        </p:nvSpPr>
        <p:spPr bwMode="auto">
          <a:xfrm>
            <a:off x="3222625" y="4914900"/>
            <a:ext cx="223838" cy="493713"/>
          </a:xfrm>
          <a:prstGeom prst="rightBrace">
            <a:avLst>
              <a:gd name="adj1" fmla="val 18381"/>
              <a:gd name="adj2" fmla="val 50000"/>
            </a:avLst>
          </a:prstGeom>
          <a:noFill/>
          <a:ln w="28575">
            <a:solidFill>
              <a:srgbClr val="3333CC"/>
            </a:solidFill>
            <a:round/>
            <a:headEnd/>
            <a:tailEnd/>
          </a:ln>
          <a:effectLst/>
        </p:spPr>
        <p:txBody>
          <a:bodyPr wrap="none" anchor="ctr"/>
          <a:lstStyle/>
          <a:p>
            <a:endParaRPr lang="zh-CN" altLang="en-US"/>
          </a:p>
        </p:txBody>
      </p:sp>
      <p:sp>
        <p:nvSpPr>
          <p:cNvPr id="740377" name="AutoShape 25"/>
          <p:cNvSpPr>
            <a:spLocks/>
          </p:cNvSpPr>
          <p:nvPr/>
        </p:nvSpPr>
        <p:spPr bwMode="auto">
          <a:xfrm>
            <a:off x="3267075" y="5499100"/>
            <a:ext cx="225425" cy="450850"/>
          </a:xfrm>
          <a:prstGeom prst="rightBrace">
            <a:avLst>
              <a:gd name="adj1" fmla="val 16667"/>
              <a:gd name="adj2" fmla="val 50000"/>
            </a:avLst>
          </a:prstGeom>
          <a:noFill/>
          <a:ln w="28575">
            <a:solidFill>
              <a:srgbClr val="3333CC"/>
            </a:solidFill>
            <a:round/>
            <a:headEnd/>
            <a:tailEnd/>
          </a:ln>
          <a:effectLst/>
        </p:spPr>
        <p:txBody>
          <a:bodyPr wrap="none" anchor="ctr"/>
          <a:lstStyle/>
          <a:p>
            <a:endParaRPr lang="zh-CN" altLang="en-US"/>
          </a:p>
        </p:txBody>
      </p:sp>
      <p:sp>
        <p:nvSpPr>
          <p:cNvPr id="740378" name="Text Box 26"/>
          <p:cNvSpPr txBox="1">
            <a:spLocks noChangeArrowheads="1"/>
          </p:cNvSpPr>
          <p:nvPr/>
        </p:nvSpPr>
        <p:spPr bwMode="auto">
          <a:xfrm>
            <a:off x="6686550" y="1444625"/>
            <a:ext cx="314325" cy="274638"/>
          </a:xfrm>
          <a:prstGeom prst="rect">
            <a:avLst/>
          </a:prstGeom>
          <a:solidFill>
            <a:schemeClr val="bg1"/>
          </a:solidFill>
          <a:ln w="9525" algn="ctr">
            <a:noFill/>
            <a:miter lim="800000"/>
            <a:headEnd/>
            <a:tailEnd/>
          </a:ln>
          <a:effectLst/>
        </p:spPr>
        <p:txBody>
          <a:bodyPr lIns="0" tIns="0" rIns="0" bIns="0">
            <a:spAutoFit/>
          </a:bodyPr>
          <a:lstStyle/>
          <a:p>
            <a:pPr marL="342900" indent="-342900">
              <a:spcBef>
                <a:spcPct val="50000"/>
              </a:spcBef>
            </a:pPr>
            <a:r>
              <a:rPr lang="en-US" altLang="zh-CN">
                <a:solidFill>
                  <a:srgbClr val="FF3300"/>
                </a:solidFill>
              </a:rPr>
              <a:t>22</a:t>
            </a:r>
          </a:p>
        </p:txBody>
      </p:sp>
      <p:sp>
        <p:nvSpPr>
          <p:cNvPr id="740379" name="Text Box 27"/>
          <p:cNvSpPr txBox="1">
            <a:spLocks noChangeArrowheads="1"/>
          </p:cNvSpPr>
          <p:nvPr/>
        </p:nvSpPr>
        <p:spPr bwMode="auto">
          <a:xfrm>
            <a:off x="6686550" y="1854200"/>
            <a:ext cx="314325" cy="274638"/>
          </a:xfrm>
          <a:prstGeom prst="rect">
            <a:avLst/>
          </a:prstGeom>
          <a:solidFill>
            <a:schemeClr val="bg1"/>
          </a:solidFill>
          <a:ln w="9525" algn="ctr">
            <a:noFill/>
            <a:miter lim="800000"/>
            <a:headEnd/>
            <a:tailEnd/>
          </a:ln>
          <a:effectLst/>
        </p:spPr>
        <p:txBody>
          <a:bodyPr lIns="0" tIns="0" rIns="0" bIns="0">
            <a:spAutoFit/>
          </a:bodyPr>
          <a:lstStyle/>
          <a:p>
            <a:pPr marL="342900" indent="-342900">
              <a:spcBef>
                <a:spcPct val="50000"/>
              </a:spcBef>
            </a:pPr>
            <a:r>
              <a:rPr lang="en-US" altLang="zh-CN">
                <a:solidFill>
                  <a:srgbClr val="FF3300"/>
                </a:solidFill>
              </a:rPr>
              <a:t>15</a:t>
            </a:r>
          </a:p>
        </p:txBody>
      </p:sp>
      <p:sp>
        <p:nvSpPr>
          <p:cNvPr id="740380" name="Text Box 28"/>
          <p:cNvSpPr txBox="1">
            <a:spLocks noChangeArrowheads="1"/>
          </p:cNvSpPr>
          <p:nvPr/>
        </p:nvSpPr>
        <p:spPr bwMode="auto">
          <a:xfrm>
            <a:off x="6102350" y="5184775"/>
            <a:ext cx="3041650"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t>局部变量</a:t>
            </a:r>
            <a:r>
              <a:rPr lang="en-US" altLang="zh-CN" sz="2000"/>
              <a:t>a</a:t>
            </a:r>
            <a:r>
              <a:rPr lang="zh-CN" altLang="en-US" sz="2000"/>
              <a:t>和</a:t>
            </a:r>
            <a:r>
              <a:rPr lang="en-US" altLang="zh-CN" sz="2000"/>
              <a:t>b</a:t>
            </a:r>
            <a:r>
              <a:rPr lang="zh-CN" altLang="en-US" sz="2000"/>
              <a:t>确实交换</a:t>
            </a:r>
          </a:p>
        </p:txBody>
      </p:sp>
      <p:sp>
        <p:nvSpPr>
          <p:cNvPr id="740381" name="Line 29"/>
          <p:cNvSpPr>
            <a:spLocks noChangeShapeType="1"/>
          </p:cNvSpPr>
          <p:nvPr/>
        </p:nvSpPr>
        <p:spPr bwMode="auto">
          <a:xfrm>
            <a:off x="3222625" y="1854200"/>
            <a:ext cx="2384425" cy="1260475"/>
          </a:xfrm>
          <a:prstGeom prst="line">
            <a:avLst/>
          </a:prstGeom>
          <a:noFill/>
          <a:ln w="9525">
            <a:solidFill>
              <a:srgbClr val="3333CC"/>
            </a:solidFill>
            <a:round/>
            <a:headEnd/>
            <a:tailEnd type="triangle" w="med" len="med"/>
          </a:ln>
          <a:effectLst/>
        </p:spPr>
        <p:txBody>
          <a:bodyPr/>
          <a:lstStyle/>
          <a:p>
            <a:endParaRPr lang="zh-CN" altLang="en-US"/>
          </a:p>
        </p:txBody>
      </p:sp>
      <p:sp>
        <p:nvSpPr>
          <p:cNvPr id="740382" name="Line 30"/>
          <p:cNvSpPr>
            <a:spLocks noChangeShapeType="1"/>
          </p:cNvSpPr>
          <p:nvPr/>
        </p:nvSpPr>
        <p:spPr bwMode="auto">
          <a:xfrm>
            <a:off x="3041650" y="2484438"/>
            <a:ext cx="2520950" cy="1079500"/>
          </a:xfrm>
          <a:prstGeom prst="line">
            <a:avLst/>
          </a:prstGeom>
          <a:noFill/>
          <a:ln w="9525">
            <a:solidFill>
              <a:srgbClr val="3333CC"/>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0357"/>
                                        </p:tgtEl>
                                        <p:attrNameLst>
                                          <p:attrName>style.visibility</p:attrName>
                                        </p:attrNameLst>
                                      </p:cBhvr>
                                      <p:to>
                                        <p:strVal val="visible"/>
                                      </p:to>
                                    </p:set>
                                    <p:animEffect transition="in" filter="blinds(horizontal)">
                                      <p:cBhvr>
                                        <p:cTn id="7" dur="500"/>
                                        <p:tgtEl>
                                          <p:spTgt spid="74035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0360"/>
                                        </p:tgtEl>
                                        <p:attrNameLst>
                                          <p:attrName>style.visibility</p:attrName>
                                        </p:attrNameLst>
                                      </p:cBhvr>
                                      <p:to>
                                        <p:strVal val="visible"/>
                                      </p:to>
                                    </p:set>
                                    <p:animEffect transition="in" filter="blinds(horizontal)">
                                      <p:cBhvr>
                                        <p:cTn id="12" dur="500"/>
                                        <p:tgtEl>
                                          <p:spTgt spid="74036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40363"/>
                                        </p:tgtEl>
                                        <p:attrNameLst>
                                          <p:attrName>style.visibility</p:attrName>
                                        </p:attrNameLst>
                                      </p:cBhvr>
                                      <p:to>
                                        <p:strVal val="visible"/>
                                      </p:to>
                                    </p:set>
                                    <p:animEffect transition="in" filter="blinds(horizontal)">
                                      <p:cBhvr>
                                        <p:cTn id="17" dur="500"/>
                                        <p:tgtEl>
                                          <p:spTgt spid="74036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40366"/>
                                        </p:tgtEl>
                                        <p:attrNameLst>
                                          <p:attrName>style.visibility</p:attrName>
                                        </p:attrNameLst>
                                      </p:cBhvr>
                                      <p:to>
                                        <p:strVal val="visible"/>
                                      </p:to>
                                    </p:set>
                                    <p:animEffect transition="in" filter="blinds(horizontal)">
                                      <p:cBhvr>
                                        <p:cTn id="22" dur="500"/>
                                        <p:tgtEl>
                                          <p:spTgt spid="74036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40367"/>
                                        </p:tgtEl>
                                        <p:attrNameLst>
                                          <p:attrName>style.visibility</p:attrName>
                                        </p:attrNameLst>
                                      </p:cBhvr>
                                      <p:to>
                                        <p:strVal val="visible"/>
                                      </p:to>
                                    </p:set>
                                    <p:animEffect transition="in" filter="blinds(horizontal)">
                                      <p:cBhvr>
                                        <p:cTn id="27" dur="500"/>
                                        <p:tgtEl>
                                          <p:spTgt spid="74036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40368"/>
                                        </p:tgtEl>
                                        <p:attrNameLst>
                                          <p:attrName>style.visibility</p:attrName>
                                        </p:attrNameLst>
                                      </p:cBhvr>
                                      <p:to>
                                        <p:strVal val="visible"/>
                                      </p:to>
                                    </p:set>
                                    <p:animEffect transition="in" filter="blinds(horizontal)">
                                      <p:cBhvr>
                                        <p:cTn id="32" dur="500"/>
                                        <p:tgtEl>
                                          <p:spTgt spid="74036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40369"/>
                                        </p:tgtEl>
                                        <p:attrNameLst>
                                          <p:attrName>style.visibility</p:attrName>
                                        </p:attrNameLst>
                                      </p:cBhvr>
                                      <p:to>
                                        <p:strVal val="visible"/>
                                      </p:to>
                                    </p:set>
                                    <p:animEffect transition="in" filter="blinds(horizontal)">
                                      <p:cBhvr>
                                        <p:cTn id="37" dur="500"/>
                                        <p:tgtEl>
                                          <p:spTgt spid="74036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40372"/>
                                        </p:tgtEl>
                                        <p:attrNameLst>
                                          <p:attrName>style.visibility</p:attrName>
                                        </p:attrNameLst>
                                      </p:cBhvr>
                                      <p:to>
                                        <p:strVal val="visible"/>
                                      </p:to>
                                    </p:set>
                                    <p:animEffect transition="in" filter="blinds(horizontal)">
                                      <p:cBhvr>
                                        <p:cTn id="42" dur="500"/>
                                        <p:tgtEl>
                                          <p:spTgt spid="74037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40373"/>
                                        </p:tgtEl>
                                        <p:attrNameLst>
                                          <p:attrName>style.visibility</p:attrName>
                                        </p:attrNameLst>
                                      </p:cBhvr>
                                      <p:to>
                                        <p:strVal val="visible"/>
                                      </p:to>
                                    </p:set>
                                    <p:animEffect transition="in" filter="blinds(horizontal)">
                                      <p:cBhvr>
                                        <p:cTn id="47" dur="500"/>
                                        <p:tgtEl>
                                          <p:spTgt spid="74037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40374"/>
                                        </p:tgtEl>
                                        <p:attrNameLst>
                                          <p:attrName>style.visibility</p:attrName>
                                        </p:attrNameLst>
                                      </p:cBhvr>
                                      <p:to>
                                        <p:strVal val="visible"/>
                                      </p:to>
                                    </p:set>
                                    <p:animEffect transition="in" filter="blinds(horizontal)">
                                      <p:cBhvr>
                                        <p:cTn id="52" dur="500"/>
                                        <p:tgtEl>
                                          <p:spTgt spid="74037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40378"/>
                                        </p:tgtEl>
                                        <p:attrNameLst>
                                          <p:attrName>style.visibility</p:attrName>
                                        </p:attrNameLst>
                                      </p:cBhvr>
                                      <p:to>
                                        <p:strVal val="visible"/>
                                      </p:to>
                                    </p:set>
                                    <p:animEffect transition="in" filter="blinds(horizontal)">
                                      <p:cBhvr>
                                        <p:cTn id="57" dur="500"/>
                                        <p:tgtEl>
                                          <p:spTgt spid="74037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40375"/>
                                        </p:tgtEl>
                                        <p:attrNameLst>
                                          <p:attrName>style.visibility</p:attrName>
                                        </p:attrNameLst>
                                      </p:cBhvr>
                                      <p:to>
                                        <p:strVal val="visible"/>
                                      </p:to>
                                    </p:set>
                                    <p:animEffect transition="in" filter="blinds(horizontal)">
                                      <p:cBhvr>
                                        <p:cTn id="62" dur="500"/>
                                        <p:tgtEl>
                                          <p:spTgt spid="740375"/>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40379"/>
                                        </p:tgtEl>
                                        <p:attrNameLst>
                                          <p:attrName>style.visibility</p:attrName>
                                        </p:attrNameLst>
                                      </p:cBhvr>
                                      <p:to>
                                        <p:strVal val="visible"/>
                                      </p:to>
                                    </p:set>
                                    <p:animEffect transition="in" filter="blinds(horizontal)">
                                      <p:cBhvr>
                                        <p:cTn id="67" dur="500"/>
                                        <p:tgtEl>
                                          <p:spTgt spid="740379"/>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740380"/>
                                        </p:tgtEl>
                                        <p:attrNameLst>
                                          <p:attrName>style.visibility</p:attrName>
                                        </p:attrNameLst>
                                      </p:cBhvr>
                                      <p:to>
                                        <p:strVal val="visible"/>
                                      </p:to>
                                    </p:set>
                                    <p:animEffect transition="in" filter="blinds(horizontal)">
                                      <p:cBhvr>
                                        <p:cTn id="72" dur="500"/>
                                        <p:tgtEl>
                                          <p:spTgt spid="740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66" grpId="0" animBg="1"/>
      <p:bldP spid="740367" grpId="0"/>
      <p:bldP spid="740368" grpId="0"/>
      <p:bldP spid="740372" grpId="0"/>
      <p:bldP spid="740373" grpId="0"/>
      <p:bldP spid="740374" grpId="0"/>
      <p:bldP spid="740375" grpId="0"/>
      <p:bldP spid="740378" grpId="0" animBg="1"/>
      <p:bldP spid="740379" grpId="0" animBg="1"/>
      <p:bldP spid="74038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1378" name="Picture 2"/>
          <p:cNvPicPr>
            <a:picLocks noChangeAspect="1" noChangeArrowheads="1"/>
          </p:cNvPicPr>
          <p:nvPr/>
        </p:nvPicPr>
        <p:blipFill>
          <a:blip r:embed="rId2"/>
          <a:srcRect/>
          <a:stretch>
            <a:fillRect/>
          </a:stretch>
        </p:blipFill>
        <p:spPr bwMode="auto">
          <a:xfrm>
            <a:off x="4976813" y="773113"/>
            <a:ext cx="3871912" cy="4410075"/>
          </a:xfrm>
          <a:prstGeom prst="rect">
            <a:avLst/>
          </a:prstGeom>
          <a:noFill/>
        </p:spPr>
      </p:pic>
      <p:sp>
        <p:nvSpPr>
          <p:cNvPr id="741379" name="Rectangle 3"/>
          <p:cNvSpPr>
            <a:spLocks noGrp="1" noChangeArrowheads="1"/>
          </p:cNvSpPr>
          <p:nvPr>
            <p:ph type="title"/>
          </p:nvPr>
        </p:nvSpPr>
        <p:spPr>
          <a:xfrm>
            <a:off x="457200" y="98425"/>
            <a:ext cx="8229600" cy="561975"/>
          </a:xfrm>
        </p:spPr>
        <p:txBody>
          <a:bodyPr/>
          <a:lstStyle/>
          <a:p>
            <a:r>
              <a:rPr lang="zh-CN" altLang="en-US" sz="3600" smtClean="0"/>
              <a:t>过程调用参数传递举例</a:t>
            </a:r>
          </a:p>
        </p:txBody>
      </p:sp>
      <p:pic>
        <p:nvPicPr>
          <p:cNvPr id="741380" name="Picture 4"/>
          <p:cNvPicPr>
            <a:picLocks noChangeAspect="1" noChangeArrowheads="1"/>
          </p:cNvPicPr>
          <p:nvPr/>
        </p:nvPicPr>
        <p:blipFill>
          <a:blip r:embed="rId3"/>
          <a:srcRect/>
          <a:stretch>
            <a:fillRect/>
          </a:stretch>
        </p:blipFill>
        <p:spPr bwMode="auto">
          <a:xfrm>
            <a:off x="161925" y="819150"/>
            <a:ext cx="4365625" cy="5849938"/>
          </a:xfrm>
          <a:prstGeom prst="rect">
            <a:avLst/>
          </a:prstGeom>
          <a:noFill/>
        </p:spPr>
      </p:pic>
      <p:grpSp>
        <p:nvGrpSpPr>
          <p:cNvPr id="741381" name="Group 5"/>
          <p:cNvGrpSpPr>
            <a:grpSpLocks/>
          </p:cNvGrpSpPr>
          <p:nvPr/>
        </p:nvGrpSpPr>
        <p:grpSpPr bwMode="auto">
          <a:xfrm>
            <a:off x="5741988" y="4192588"/>
            <a:ext cx="2249487" cy="320675"/>
            <a:chOff x="3674" y="2752"/>
            <a:chExt cx="1417" cy="202"/>
          </a:xfrm>
        </p:grpSpPr>
        <p:sp>
          <p:nvSpPr>
            <p:cNvPr id="741382" name="Line 6"/>
            <p:cNvSpPr>
              <a:spLocks noChangeShapeType="1"/>
            </p:cNvSpPr>
            <p:nvPr/>
          </p:nvSpPr>
          <p:spPr bwMode="auto">
            <a:xfrm>
              <a:off x="3674" y="2954"/>
              <a:ext cx="1417" cy="0"/>
            </a:xfrm>
            <a:prstGeom prst="line">
              <a:avLst/>
            </a:prstGeom>
            <a:noFill/>
            <a:ln w="28575">
              <a:solidFill>
                <a:schemeClr val="tx1"/>
              </a:solidFill>
              <a:round/>
              <a:headEnd/>
              <a:tailEnd/>
            </a:ln>
            <a:effectLst/>
          </p:spPr>
          <p:txBody>
            <a:bodyPr/>
            <a:lstStyle/>
            <a:p>
              <a:endParaRPr lang="zh-CN" altLang="en-US"/>
            </a:p>
          </p:txBody>
        </p:sp>
        <p:sp>
          <p:nvSpPr>
            <p:cNvPr id="741383" name="Text Box 7"/>
            <p:cNvSpPr txBox="1">
              <a:spLocks noChangeArrowheads="1"/>
            </p:cNvSpPr>
            <p:nvPr/>
          </p:nvSpPr>
          <p:spPr bwMode="auto">
            <a:xfrm>
              <a:off x="4042" y="2752"/>
              <a:ext cx="709" cy="173"/>
            </a:xfrm>
            <a:prstGeom prst="rect">
              <a:avLst/>
            </a:prstGeom>
            <a:solidFill>
              <a:schemeClr val="bg1"/>
            </a:solidFill>
            <a:ln w="9525" algn="ctr">
              <a:noFill/>
              <a:miter lim="800000"/>
              <a:headEnd/>
              <a:tailEnd/>
            </a:ln>
            <a:effectLst/>
          </p:spPr>
          <p:txBody>
            <a:bodyPr tIns="0" bIns="0">
              <a:spAutoFit/>
            </a:bodyPr>
            <a:lstStyle/>
            <a:p>
              <a:pPr marL="342900" indent="-342900">
                <a:spcBef>
                  <a:spcPct val="50000"/>
                </a:spcBef>
              </a:pPr>
              <a:r>
                <a:rPr lang="zh-CN" altLang="en-US">
                  <a:solidFill>
                    <a:srgbClr val="FF3300"/>
                  </a:solidFill>
                </a:rPr>
                <a:t>返回地址</a:t>
              </a:r>
            </a:p>
          </p:txBody>
        </p:sp>
      </p:grpSp>
      <p:grpSp>
        <p:nvGrpSpPr>
          <p:cNvPr id="741384" name="Group 8"/>
          <p:cNvGrpSpPr>
            <a:grpSpLocks/>
          </p:cNvGrpSpPr>
          <p:nvPr/>
        </p:nvGrpSpPr>
        <p:grpSpPr bwMode="auto">
          <a:xfrm>
            <a:off x="5741988" y="4552950"/>
            <a:ext cx="2249487" cy="320675"/>
            <a:chOff x="3674" y="2979"/>
            <a:chExt cx="1417" cy="202"/>
          </a:xfrm>
        </p:grpSpPr>
        <p:sp>
          <p:nvSpPr>
            <p:cNvPr id="741385" name="Line 9"/>
            <p:cNvSpPr>
              <a:spLocks noChangeShapeType="1"/>
            </p:cNvSpPr>
            <p:nvPr/>
          </p:nvSpPr>
          <p:spPr bwMode="auto">
            <a:xfrm>
              <a:off x="3674" y="3181"/>
              <a:ext cx="1417" cy="0"/>
            </a:xfrm>
            <a:prstGeom prst="line">
              <a:avLst/>
            </a:prstGeom>
            <a:noFill/>
            <a:ln w="28575">
              <a:solidFill>
                <a:schemeClr val="tx1"/>
              </a:solidFill>
              <a:round/>
              <a:headEnd/>
              <a:tailEnd/>
            </a:ln>
            <a:effectLst/>
          </p:spPr>
          <p:txBody>
            <a:bodyPr/>
            <a:lstStyle/>
            <a:p>
              <a:endParaRPr lang="zh-CN" altLang="en-US"/>
            </a:p>
          </p:txBody>
        </p:sp>
        <p:sp>
          <p:nvSpPr>
            <p:cNvPr id="741386" name="Text Box 10"/>
            <p:cNvSpPr txBox="1">
              <a:spLocks noChangeArrowheads="1"/>
            </p:cNvSpPr>
            <p:nvPr/>
          </p:nvSpPr>
          <p:spPr bwMode="auto">
            <a:xfrm>
              <a:off x="3730" y="2979"/>
              <a:ext cx="1333" cy="173"/>
            </a:xfrm>
            <a:prstGeom prst="rect">
              <a:avLst/>
            </a:prstGeom>
            <a:solidFill>
              <a:schemeClr val="bg1"/>
            </a:solidFill>
            <a:ln w="9525" algn="ctr">
              <a:noFill/>
              <a:miter lim="800000"/>
              <a:headEnd/>
              <a:tailEnd/>
            </a:ln>
            <a:effectLst/>
          </p:spPr>
          <p:txBody>
            <a:bodyPr tIns="0" bIns="0">
              <a:spAutoFit/>
            </a:bodyPr>
            <a:lstStyle/>
            <a:p>
              <a:pPr marL="342900" indent="-342900">
                <a:spcBef>
                  <a:spcPct val="50000"/>
                </a:spcBef>
              </a:pPr>
              <a:r>
                <a:rPr lang="en-US" altLang="zh-CN">
                  <a:solidFill>
                    <a:srgbClr val="FF3300"/>
                  </a:solidFill>
                </a:rPr>
                <a:t>EBP</a:t>
              </a:r>
              <a:r>
                <a:rPr lang="zh-CN" altLang="en-US">
                  <a:solidFill>
                    <a:srgbClr val="FF3300"/>
                  </a:solidFill>
                </a:rPr>
                <a:t>在</a:t>
              </a:r>
              <a:r>
                <a:rPr lang="en-US" altLang="zh-CN">
                  <a:solidFill>
                    <a:srgbClr val="FF3300"/>
                  </a:solidFill>
                </a:rPr>
                <a:t>main</a:t>
              </a:r>
              <a:r>
                <a:rPr lang="zh-CN" altLang="en-US">
                  <a:solidFill>
                    <a:srgbClr val="FF3300"/>
                  </a:solidFill>
                </a:rPr>
                <a:t>中的值</a:t>
              </a:r>
            </a:p>
          </p:txBody>
        </p:sp>
      </p:grpSp>
      <p:grpSp>
        <p:nvGrpSpPr>
          <p:cNvPr id="741387" name="Group 11"/>
          <p:cNvGrpSpPr>
            <a:grpSpLocks/>
          </p:cNvGrpSpPr>
          <p:nvPr/>
        </p:nvGrpSpPr>
        <p:grpSpPr bwMode="auto">
          <a:xfrm>
            <a:off x="4841875" y="4508500"/>
            <a:ext cx="854075" cy="366713"/>
            <a:chOff x="3334" y="3861"/>
            <a:chExt cx="538" cy="231"/>
          </a:xfrm>
        </p:grpSpPr>
        <p:sp>
          <p:nvSpPr>
            <p:cNvPr id="741388" name="Text Box 12"/>
            <p:cNvSpPr txBox="1">
              <a:spLocks noChangeArrowheads="1"/>
            </p:cNvSpPr>
            <p:nvPr/>
          </p:nvSpPr>
          <p:spPr bwMode="auto">
            <a:xfrm>
              <a:off x="3334" y="3861"/>
              <a:ext cx="453"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EBP</a:t>
              </a:r>
            </a:p>
          </p:txBody>
        </p:sp>
        <p:sp>
          <p:nvSpPr>
            <p:cNvPr id="741389" name="Line 13"/>
            <p:cNvSpPr>
              <a:spLocks noChangeShapeType="1"/>
            </p:cNvSpPr>
            <p:nvPr/>
          </p:nvSpPr>
          <p:spPr bwMode="auto">
            <a:xfrm>
              <a:off x="3702" y="3974"/>
              <a:ext cx="170" cy="0"/>
            </a:xfrm>
            <a:prstGeom prst="line">
              <a:avLst/>
            </a:prstGeom>
            <a:noFill/>
            <a:ln w="38100">
              <a:solidFill>
                <a:srgbClr val="FF3300"/>
              </a:solidFill>
              <a:round/>
              <a:headEnd/>
              <a:tailEnd type="triangle" w="med" len="med"/>
            </a:ln>
            <a:effectLst/>
          </p:spPr>
          <p:txBody>
            <a:bodyPr/>
            <a:lstStyle/>
            <a:p>
              <a:endParaRPr lang="zh-CN" altLang="en-US"/>
            </a:p>
          </p:txBody>
        </p:sp>
      </p:grpSp>
      <p:sp>
        <p:nvSpPr>
          <p:cNvPr id="741390" name="Text Box 14"/>
          <p:cNvSpPr txBox="1">
            <a:spLocks noChangeArrowheads="1"/>
          </p:cNvSpPr>
          <p:nvPr/>
        </p:nvSpPr>
        <p:spPr bwMode="auto">
          <a:xfrm>
            <a:off x="8010525" y="3697288"/>
            <a:ext cx="1035050"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EBP+8</a:t>
            </a:r>
          </a:p>
        </p:txBody>
      </p:sp>
      <p:sp>
        <p:nvSpPr>
          <p:cNvPr id="741391" name="Text Box 15"/>
          <p:cNvSpPr txBox="1">
            <a:spLocks noChangeArrowheads="1"/>
          </p:cNvSpPr>
          <p:nvPr/>
        </p:nvSpPr>
        <p:spPr bwMode="auto">
          <a:xfrm>
            <a:off x="7993063" y="3203575"/>
            <a:ext cx="1123950"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EBP+12</a:t>
            </a:r>
          </a:p>
        </p:txBody>
      </p:sp>
      <p:sp>
        <p:nvSpPr>
          <p:cNvPr id="741392" name="Line 16"/>
          <p:cNvSpPr>
            <a:spLocks noChangeShapeType="1"/>
          </p:cNvSpPr>
          <p:nvPr/>
        </p:nvSpPr>
        <p:spPr bwMode="auto">
          <a:xfrm flipV="1">
            <a:off x="3492500" y="4914900"/>
            <a:ext cx="1304925" cy="134938"/>
          </a:xfrm>
          <a:prstGeom prst="line">
            <a:avLst/>
          </a:prstGeom>
          <a:noFill/>
          <a:ln w="38100">
            <a:solidFill>
              <a:srgbClr val="FF3300"/>
            </a:solidFill>
            <a:round/>
            <a:headEnd/>
            <a:tailEnd type="triangle" w="med" len="med"/>
          </a:ln>
          <a:effectLst/>
        </p:spPr>
        <p:txBody>
          <a:bodyPr/>
          <a:lstStyle/>
          <a:p>
            <a:endParaRPr lang="zh-CN" altLang="en-US"/>
          </a:p>
        </p:txBody>
      </p:sp>
      <p:sp>
        <p:nvSpPr>
          <p:cNvPr id="741393" name="Text Box 17"/>
          <p:cNvSpPr txBox="1">
            <a:spLocks noChangeArrowheads="1"/>
          </p:cNvSpPr>
          <p:nvPr/>
        </p:nvSpPr>
        <p:spPr bwMode="auto">
          <a:xfrm>
            <a:off x="3986213" y="5184775"/>
            <a:ext cx="1844675"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3333CC"/>
                </a:solidFill>
              </a:rPr>
              <a:t>R[edx]</a:t>
            </a:r>
            <a:r>
              <a:rPr lang="en-US" altLang="zh-CN">
                <a:solidFill>
                  <a:srgbClr val="3333CC"/>
                </a:solidFill>
                <a:latin typeface="Times New Roman" pitchFamily="18" charset="0"/>
                <a:cs typeface="Times New Roman" pitchFamily="18" charset="0"/>
              </a:rPr>
              <a:t>←</a:t>
            </a:r>
            <a:r>
              <a:rPr lang="en-US" altLang="zh-CN">
                <a:solidFill>
                  <a:srgbClr val="3333CC"/>
                </a:solidFill>
              </a:rPr>
              <a:t>15</a:t>
            </a:r>
          </a:p>
        </p:txBody>
      </p:sp>
      <p:sp>
        <p:nvSpPr>
          <p:cNvPr id="741394" name="Text Box 18"/>
          <p:cNvSpPr txBox="1">
            <a:spLocks noChangeArrowheads="1"/>
          </p:cNvSpPr>
          <p:nvPr/>
        </p:nvSpPr>
        <p:spPr bwMode="auto">
          <a:xfrm>
            <a:off x="4122738" y="5543550"/>
            <a:ext cx="1844675"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3333CC"/>
                </a:solidFill>
              </a:rPr>
              <a:t>R[eax]</a:t>
            </a:r>
            <a:r>
              <a:rPr lang="en-US" altLang="zh-CN">
                <a:solidFill>
                  <a:srgbClr val="3333CC"/>
                </a:solidFill>
                <a:latin typeface="Times New Roman" pitchFamily="18" charset="0"/>
                <a:cs typeface="Times New Roman" pitchFamily="18" charset="0"/>
              </a:rPr>
              <a:t>←</a:t>
            </a:r>
            <a:r>
              <a:rPr lang="en-US" altLang="zh-CN">
                <a:solidFill>
                  <a:srgbClr val="3333CC"/>
                </a:solidFill>
              </a:rPr>
              <a:t>22</a:t>
            </a:r>
          </a:p>
        </p:txBody>
      </p:sp>
      <p:sp>
        <p:nvSpPr>
          <p:cNvPr id="741395" name="Text Box 19"/>
          <p:cNvSpPr txBox="1">
            <a:spLocks noChangeArrowheads="1"/>
          </p:cNvSpPr>
          <p:nvPr/>
        </p:nvSpPr>
        <p:spPr bwMode="auto">
          <a:xfrm>
            <a:off x="6642100" y="3743325"/>
            <a:ext cx="676275" cy="366713"/>
          </a:xfrm>
          <a:prstGeom prst="rect">
            <a:avLst/>
          </a:prstGeom>
          <a:solidFill>
            <a:schemeClr val="bg1"/>
          </a:solidFill>
          <a:ln w="9525" algn="ctr">
            <a:noFill/>
            <a:miter lim="800000"/>
            <a:headEnd/>
            <a:tailEnd/>
          </a:ln>
          <a:effectLst/>
        </p:spPr>
        <p:txBody>
          <a:bodyPr>
            <a:spAutoFit/>
          </a:bodyPr>
          <a:lstStyle/>
          <a:p>
            <a:pPr marL="342900" indent="-342900">
              <a:spcBef>
                <a:spcPct val="50000"/>
              </a:spcBef>
            </a:pPr>
            <a:r>
              <a:rPr lang="en-US" altLang="zh-CN">
                <a:solidFill>
                  <a:srgbClr val="FF3300"/>
                </a:solidFill>
              </a:rPr>
              <a:t>22</a:t>
            </a:r>
          </a:p>
        </p:txBody>
      </p:sp>
      <p:sp>
        <p:nvSpPr>
          <p:cNvPr id="741396" name="Text Box 20"/>
          <p:cNvSpPr txBox="1">
            <a:spLocks noChangeArrowheads="1"/>
          </p:cNvSpPr>
          <p:nvPr/>
        </p:nvSpPr>
        <p:spPr bwMode="auto">
          <a:xfrm>
            <a:off x="6643688" y="3248025"/>
            <a:ext cx="676275" cy="366713"/>
          </a:xfrm>
          <a:prstGeom prst="rect">
            <a:avLst/>
          </a:prstGeom>
          <a:solidFill>
            <a:schemeClr val="bg1"/>
          </a:solidFill>
          <a:ln w="9525" algn="ctr">
            <a:noFill/>
            <a:miter lim="800000"/>
            <a:headEnd/>
            <a:tailEnd/>
          </a:ln>
          <a:effectLst/>
        </p:spPr>
        <p:txBody>
          <a:bodyPr>
            <a:spAutoFit/>
          </a:bodyPr>
          <a:lstStyle/>
          <a:p>
            <a:pPr marL="342900" indent="-342900">
              <a:spcBef>
                <a:spcPct val="50000"/>
              </a:spcBef>
            </a:pPr>
            <a:r>
              <a:rPr lang="en-US" altLang="zh-CN">
                <a:solidFill>
                  <a:srgbClr val="FF3300"/>
                </a:solidFill>
              </a:rPr>
              <a:t>15</a:t>
            </a:r>
          </a:p>
        </p:txBody>
      </p:sp>
      <p:sp>
        <p:nvSpPr>
          <p:cNvPr id="741397" name="Text Box 21"/>
          <p:cNvSpPr txBox="1">
            <a:spLocks noChangeArrowheads="1"/>
          </p:cNvSpPr>
          <p:nvPr/>
        </p:nvSpPr>
        <p:spPr bwMode="auto">
          <a:xfrm>
            <a:off x="4527550" y="5859463"/>
            <a:ext cx="3735388"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3333CC"/>
                </a:solidFill>
              </a:rPr>
              <a:t>M[R[ebp]+8] ←</a:t>
            </a:r>
            <a:r>
              <a:rPr lang="en-US" altLang="zh-CN"/>
              <a:t> </a:t>
            </a:r>
            <a:r>
              <a:rPr lang="en-US" altLang="zh-CN">
                <a:solidFill>
                  <a:srgbClr val="3333CC"/>
                </a:solidFill>
              </a:rPr>
              <a:t>R[eax] </a:t>
            </a:r>
            <a:r>
              <a:rPr lang="en-US" altLang="zh-CN">
                <a:solidFill>
                  <a:srgbClr val="3333CC"/>
                </a:solidFill>
                <a:cs typeface="Times New Roman" pitchFamily="18" charset="0"/>
              </a:rPr>
              <a:t>=</a:t>
            </a:r>
            <a:r>
              <a:rPr lang="en-US" altLang="zh-CN">
                <a:solidFill>
                  <a:srgbClr val="3333CC"/>
                </a:solidFill>
              </a:rPr>
              <a:t>22</a:t>
            </a:r>
          </a:p>
        </p:txBody>
      </p:sp>
      <p:sp>
        <p:nvSpPr>
          <p:cNvPr id="741398" name="Text Box 22"/>
          <p:cNvSpPr txBox="1">
            <a:spLocks noChangeArrowheads="1"/>
          </p:cNvSpPr>
          <p:nvPr/>
        </p:nvSpPr>
        <p:spPr bwMode="auto">
          <a:xfrm>
            <a:off x="4481513" y="6264275"/>
            <a:ext cx="3735387"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3333CC"/>
                </a:solidFill>
              </a:rPr>
              <a:t>M[R[ebp]+12] ←</a:t>
            </a:r>
            <a:r>
              <a:rPr lang="en-US" altLang="zh-CN"/>
              <a:t> </a:t>
            </a:r>
            <a:r>
              <a:rPr lang="en-US" altLang="zh-CN">
                <a:solidFill>
                  <a:srgbClr val="3333CC"/>
                </a:solidFill>
              </a:rPr>
              <a:t>R[edx] </a:t>
            </a:r>
            <a:r>
              <a:rPr lang="en-US" altLang="zh-CN">
                <a:solidFill>
                  <a:srgbClr val="3333CC"/>
                </a:solidFill>
                <a:cs typeface="Times New Roman" pitchFamily="18" charset="0"/>
              </a:rPr>
              <a:t>=</a:t>
            </a:r>
            <a:r>
              <a:rPr lang="en-US" altLang="zh-CN">
                <a:solidFill>
                  <a:srgbClr val="3333CC"/>
                </a:solidFill>
              </a:rPr>
              <a:t>15</a:t>
            </a:r>
          </a:p>
        </p:txBody>
      </p:sp>
      <p:sp>
        <p:nvSpPr>
          <p:cNvPr id="741399" name="Text Box 23"/>
          <p:cNvSpPr txBox="1">
            <a:spLocks noChangeArrowheads="1"/>
          </p:cNvSpPr>
          <p:nvPr/>
        </p:nvSpPr>
        <p:spPr bwMode="auto">
          <a:xfrm>
            <a:off x="5516563" y="5094288"/>
            <a:ext cx="3195637" cy="641350"/>
          </a:xfrm>
          <a:prstGeom prst="rect">
            <a:avLst/>
          </a:prstGeom>
          <a:noFill/>
          <a:ln w="9525" algn="ctr">
            <a:noFill/>
            <a:miter lim="800000"/>
            <a:headEnd/>
            <a:tailEnd/>
          </a:ln>
          <a:effectLst/>
        </p:spPr>
        <p:txBody>
          <a:bodyPr>
            <a:spAutoFit/>
          </a:bodyPr>
          <a:lstStyle/>
          <a:p>
            <a:pPr marL="342900" indent="-342900">
              <a:spcBef>
                <a:spcPct val="50000"/>
              </a:spcBef>
            </a:pPr>
            <a:r>
              <a:rPr lang="zh-CN" altLang="en-US"/>
              <a:t>     局部变量</a:t>
            </a:r>
            <a:r>
              <a:rPr lang="en-US" altLang="zh-CN"/>
              <a:t>a</a:t>
            </a:r>
            <a:r>
              <a:rPr lang="zh-CN" altLang="en-US"/>
              <a:t>和</a:t>
            </a:r>
            <a:r>
              <a:rPr lang="en-US" altLang="zh-CN"/>
              <a:t>b</a:t>
            </a:r>
            <a:r>
              <a:rPr lang="zh-CN" altLang="en-US"/>
              <a:t>没有交换，交换的仅是入口参数！</a:t>
            </a:r>
          </a:p>
        </p:txBody>
      </p:sp>
      <p:sp>
        <p:nvSpPr>
          <p:cNvPr id="741400" name="Line 24"/>
          <p:cNvSpPr>
            <a:spLocks noChangeShapeType="1"/>
          </p:cNvSpPr>
          <p:nvPr/>
        </p:nvSpPr>
        <p:spPr bwMode="auto">
          <a:xfrm>
            <a:off x="3627438" y="2079625"/>
            <a:ext cx="2159000" cy="1304925"/>
          </a:xfrm>
          <a:prstGeom prst="line">
            <a:avLst/>
          </a:prstGeom>
          <a:noFill/>
          <a:ln w="9525">
            <a:solidFill>
              <a:srgbClr val="3333CC"/>
            </a:solidFill>
            <a:round/>
            <a:headEnd/>
            <a:tailEnd type="triangle" w="med" len="med"/>
          </a:ln>
          <a:effectLst/>
        </p:spPr>
        <p:txBody>
          <a:bodyPr/>
          <a:lstStyle/>
          <a:p>
            <a:endParaRPr lang="zh-CN" altLang="en-US"/>
          </a:p>
        </p:txBody>
      </p:sp>
      <p:sp>
        <p:nvSpPr>
          <p:cNvPr id="741401" name="Line 25"/>
          <p:cNvSpPr>
            <a:spLocks noChangeShapeType="1"/>
          </p:cNvSpPr>
          <p:nvPr/>
        </p:nvSpPr>
        <p:spPr bwMode="auto">
          <a:xfrm>
            <a:off x="3446463" y="2708275"/>
            <a:ext cx="2251075" cy="1125538"/>
          </a:xfrm>
          <a:prstGeom prst="line">
            <a:avLst/>
          </a:prstGeom>
          <a:noFill/>
          <a:ln w="9525">
            <a:solidFill>
              <a:srgbClr val="3333CC"/>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1381"/>
                                        </p:tgtEl>
                                        <p:attrNameLst>
                                          <p:attrName>style.visibility</p:attrName>
                                        </p:attrNameLst>
                                      </p:cBhvr>
                                      <p:to>
                                        <p:strVal val="visible"/>
                                      </p:to>
                                    </p:set>
                                    <p:animEffect transition="in" filter="blinds(horizontal)">
                                      <p:cBhvr>
                                        <p:cTn id="7" dur="500"/>
                                        <p:tgtEl>
                                          <p:spTgt spid="7413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1384"/>
                                        </p:tgtEl>
                                        <p:attrNameLst>
                                          <p:attrName>style.visibility</p:attrName>
                                        </p:attrNameLst>
                                      </p:cBhvr>
                                      <p:to>
                                        <p:strVal val="visible"/>
                                      </p:to>
                                    </p:set>
                                    <p:animEffect transition="in" filter="blinds(horizontal)">
                                      <p:cBhvr>
                                        <p:cTn id="12" dur="500"/>
                                        <p:tgtEl>
                                          <p:spTgt spid="74138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41387"/>
                                        </p:tgtEl>
                                        <p:attrNameLst>
                                          <p:attrName>style.visibility</p:attrName>
                                        </p:attrNameLst>
                                      </p:cBhvr>
                                      <p:to>
                                        <p:strVal val="visible"/>
                                      </p:to>
                                    </p:set>
                                    <p:animEffect transition="in" filter="blinds(horizontal)">
                                      <p:cBhvr>
                                        <p:cTn id="17" dur="500"/>
                                        <p:tgtEl>
                                          <p:spTgt spid="74138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41392"/>
                                        </p:tgtEl>
                                        <p:attrNameLst>
                                          <p:attrName>style.visibility</p:attrName>
                                        </p:attrNameLst>
                                      </p:cBhvr>
                                      <p:to>
                                        <p:strVal val="visible"/>
                                      </p:to>
                                    </p:set>
                                    <p:animEffect transition="in" filter="blinds(horizontal)">
                                      <p:cBhvr>
                                        <p:cTn id="22" dur="500"/>
                                        <p:tgtEl>
                                          <p:spTgt spid="74139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41390"/>
                                        </p:tgtEl>
                                        <p:attrNameLst>
                                          <p:attrName>style.visibility</p:attrName>
                                        </p:attrNameLst>
                                      </p:cBhvr>
                                      <p:to>
                                        <p:strVal val="visible"/>
                                      </p:to>
                                    </p:set>
                                    <p:animEffect transition="in" filter="blinds(horizontal)">
                                      <p:cBhvr>
                                        <p:cTn id="27" dur="500"/>
                                        <p:tgtEl>
                                          <p:spTgt spid="74139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41391"/>
                                        </p:tgtEl>
                                        <p:attrNameLst>
                                          <p:attrName>style.visibility</p:attrName>
                                        </p:attrNameLst>
                                      </p:cBhvr>
                                      <p:to>
                                        <p:strVal val="visible"/>
                                      </p:to>
                                    </p:set>
                                    <p:animEffect transition="in" filter="blinds(horizontal)">
                                      <p:cBhvr>
                                        <p:cTn id="32" dur="500"/>
                                        <p:tgtEl>
                                          <p:spTgt spid="74139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41393"/>
                                        </p:tgtEl>
                                        <p:attrNameLst>
                                          <p:attrName>style.visibility</p:attrName>
                                        </p:attrNameLst>
                                      </p:cBhvr>
                                      <p:to>
                                        <p:strVal val="visible"/>
                                      </p:to>
                                    </p:set>
                                    <p:animEffect transition="in" filter="blinds(horizontal)">
                                      <p:cBhvr>
                                        <p:cTn id="37" dur="500"/>
                                        <p:tgtEl>
                                          <p:spTgt spid="74139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41394"/>
                                        </p:tgtEl>
                                        <p:attrNameLst>
                                          <p:attrName>style.visibility</p:attrName>
                                        </p:attrNameLst>
                                      </p:cBhvr>
                                      <p:to>
                                        <p:strVal val="visible"/>
                                      </p:to>
                                    </p:set>
                                    <p:animEffect transition="in" filter="blinds(horizontal)">
                                      <p:cBhvr>
                                        <p:cTn id="42" dur="500"/>
                                        <p:tgtEl>
                                          <p:spTgt spid="74139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41397"/>
                                        </p:tgtEl>
                                        <p:attrNameLst>
                                          <p:attrName>style.visibility</p:attrName>
                                        </p:attrNameLst>
                                      </p:cBhvr>
                                      <p:to>
                                        <p:strVal val="visible"/>
                                      </p:to>
                                    </p:set>
                                    <p:animEffect transition="in" filter="blinds(horizontal)">
                                      <p:cBhvr>
                                        <p:cTn id="47" dur="500"/>
                                        <p:tgtEl>
                                          <p:spTgt spid="74139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41395"/>
                                        </p:tgtEl>
                                        <p:attrNameLst>
                                          <p:attrName>style.visibility</p:attrName>
                                        </p:attrNameLst>
                                      </p:cBhvr>
                                      <p:to>
                                        <p:strVal val="visible"/>
                                      </p:to>
                                    </p:set>
                                    <p:animEffect transition="in" filter="blinds(horizontal)">
                                      <p:cBhvr>
                                        <p:cTn id="52" dur="500"/>
                                        <p:tgtEl>
                                          <p:spTgt spid="74139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41398"/>
                                        </p:tgtEl>
                                        <p:attrNameLst>
                                          <p:attrName>style.visibility</p:attrName>
                                        </p:attrNameLst>
                                      </p:cBhvr>
                                      <p:to>
                                        <p:strVal val="visible"/>
                                      </p:to>
                                    </p:set>
                                    <p:animEffect transition="in" filter="blinds(horizontal)">
                                      <p:cBhvr>
                                        <p:cTn id="57" dur="500"/>
                                        <p:tgtEl>
                                          <p:spTgt spid="74139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41396"/>
                                        </p:tgtEl>
                                        <p:attrNameLst>
                                          <p:attrName>style.visibility</p:attrName>
                                        </p:attrNameLst>
                                      </p:cBhvr>
                                      <p:to>
                                        <p:strVal val="visible"/>
                                      </p:to>
                                    </p:set>
                                    <p:animEffect transition="in" filter="blinds(horizontal)">
                                      <p:cBhvr>
                                        <p:cTn id="62" dur="500"/>
                                        <p:tgtEl>
                                          <p:spTgt spid="74139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41399"/>
                                        </p:tgtEl>
                                        <p:attrNameLst>
                                          <p:attrName>style.visibility</p:attrName>
                                        </p:attrNameLst>
                                      </p:cBhvr>
                                      <p:to>
                                        <p:strVal val="visible"/>
                                      </p:to>
                                    </p:set>
                                    <p:animEffect transition="in" filter="blinds(horizontal)">
                                      <p:cBhvr>
                                        <p:cTn id="67" dur="500"/>
                                        <p:tgtEl>
                                          <p:spTgt spid="741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1390" grpId="0"/>
      <p:bldP spid="741391" grpId="0"/>
      <p:bldP spid="741392" grpId="0" animBg="1"/>
      <p:bldP spid="741393" grpId="0"/>
      <p:bldP spid="741394" grpId="0"/>
      <p:bldP spid="741395" grpId="0" animBg="1"/>
      <p:bldP spid="741396" grpId="0" animBg="1"/>
      <p:bldP spid="741397" grpId="0"/>
      <p:bldP spid="741398" grpId="0"/>
      <p:bldP spid="74139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2"/>
          <p:cNvSpPr>
            <a:spLocks noGrp="1" noChangeArrowheads="1"/>
          </p:cNvSpPr>
          <p:nvPr>
            <p:ph type="title"/>
          </p:nvPr>
        </p:nvSpPr>
        <p:spPr>
          <a:xfrm>
            <a:off x="457200" y="98425"/>
            <a:ext cx="8229600" cy="561975"/>
          </a:xfrm>
        </p:spPr>
        <p:txBody>
          <a:bodyPr/>
          <a:lstStyle/>
          <a:p>
            <a:r>
              <a:rPr lang="zh-CN" altLang="en-US" sz="3600" smtClean="0"/>
              <a:t>入口参数的位置</a:t>
            </a:r>
          </a:p>
        </p:txBody>
      </p:sp>
      <p:sp>
        <p:nvSpPr>
          <p:cNvPr id="742403" name="Rectangle 3"/>
          <p:cNvSpPr>
            <a:spLocks noGrp="1" noChangeArrowheads="1"/>
          </p:cNvSpPr>
          <p:nvPr>
            <p:ph type="body" idx="1"/>
          </p:nvPr>
        </p:nvSpPr>
        <p:spPr>
          <a:xfrm>
            <a:off x="206375" y="819150"/>
            <a:ext cx="4321175" cy="5849938"/>
          </a:xfrm>
        </p:spPr>
        <p:txBody>
          <a:bodyPr/>
          <a:lstStyle/>
          <a:p>
            <a:pPr>
              <a:lnSpc>
                <a:spcPct val="125000"/>
              </a:lnSpc>
              <a:spcBef>
                <a:spcPct val="40000"/>
              </a:spcBef>
            </a:pPr>
            <a:r>
              <a:rPr lang="zh-CN" altLang="en-US" sz="2200" smtClean="0">
                <a:latin typeface="微软雅黑" pitchFamily="34" charset="-122"/>
                <a:ea typeface="微软雅黑" pitchFamily="34" charset="-122"/>
              </a:rPr>
              <a:t>每个过程开始两条指令总是</a:t>
            </a:r>
          </a:p>
          <a:p>
            <a:pPr lvl="1">
              <a:lnSpc>
                <a:spcPct val="100000"/>
              </a:lnSpc>
              <a:spcBef>
                <a:spcPct val="40000"/>
              </a:spcBef>
              <a:buFontTx/>
              <a:buNone/>
            </a:pPr>
            <a:r>
              <a:rPr lang="en-US" altLang="zh-CN" smtClean="0">
                <a:latin typeface="微软雅黑" pitchFamily="34" charset="-122"/>
                <a:ea typeface="微软雅黑" pitchFamily="34" charset="-122"/>
              </a:rPr>
              <a:t>pushl %ebp</a:t>
            </a:r>
          </a:p>
          <a:p>
            <a:pPr lvl="1">
              <a:lnSpc>
                <a:spcPct val="100000"/>
              </a:lnSpc>
              <a:spcBef>
                <a:spcPct val="40000"/>
              </a:spcBef>
              <a:buFontTx/>
              <a:buNone/>
            </a:pPr>
            <a:r>
              <a:rPr lang="en-US" altLang="zh-CN" smtClean="0">
                <a:latin typeface="微软雅黑" pitchFamily="34" charset="-122"/>
                <a:ea typeface="微软雅黑" pitchFamily="34" charset="-122"/>
              </a:rPr>
              <a:t>movl %esp, %ebp</a:t>
            </a:r>
          </a:p>
          <a:p>
            <a:pPr>
              <a:lnSpc>
                <a:spcPct val="125000"/>
              </a:lnSpc>
              <a:spcBef>
                <a:spcPct val="40000"/>
              </a:spcBef>
            </a:pPr>
            <a:r>
              <a:rPr lang="zh-CN" altLang="en-US" sz="2200" smtClean="0">
                <a:latin typeface="微软雅黑" pitchFamily="34" charset="-122"/>
                <a:ea typeface="微软雅黑" pitchFamily="34" charset="-122"/>
              </a:rPr>
              <a:t>在</a:t>
            </a:r>
            <a:r>
              <a:rPr lang="en-US" altLang="zh-CN" sz="2200" smtClean="0">
                <a:latin typeface="微软雅黑" pitchFamily="34" charset="-122"/>
                <a:ea typeface="微软雅黑" pitchFamily="34" charset="-122"/>
              </a:rPr>
              <a:t>IA-32</a:t>
            </a:r>
            <a:r>
              <a:rPr lang="zh-CN" altLang="en-US" sz="2200" smtClean="0">
                <a:latin typeface="微软雅黑" pitchFamily="34" charset="-122"/>
                <a:ea typeface="微软雅黑" pitchFamily="34" charset="-122"/>
              </a:rPr>
              <a:t>中，若栈中存放的参数的类型是</a:t>
            </a:r>
            <a:r>
              <a:rPr lang="en-US" altLang="zh-CN" sz="2200" smtClean="0">
                <a:latin typeface="微软雅黑" pitchFamily="34" charset="-122"/>
                <a:ea typeface="微软雅黑" pitchFamily="34" charset="-122"/>
              </a:rPr>
              <a:t>char</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unsigned char</a:t>
            </a:r>
            <a:r>
              <a:rPr lang="zh-CN" altLang="en-US" sz="2200" smtClean="0">
                <a:latin typeface="微软雅黑" pitchFamily="34" charset="-122"/>
                <a:ea typeface="微软雅黑" pitchFamily="34" charset="-122"/>
              </a:rPr>
              <a:t>或</a:t>
            </a:r>
            <a:r>
              <a:rPr lang="en-US" altLang="zh-CN" sz="2200" smtClean="0">
                <a:latin typeface="微软雅黑" pitchFamily="34" charset="-122"/>
                <a:ea typeface="微软雅黑" pitchFamily="34" charset="-122"/>
              </a:rPr>
              <a:t>short</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unsigned short</a:t>
            </a:r>
            <a:r>
              <a:rPr lang="zh-CN" altLang="en-US" sz="2200" smtClean="0">
                <a:latin typeface="微软雅黑" pitchFamily="34" charset="-122"/>
                <a:ea typeface="微软雅黑" pitchFamily="34" charset="-122"/>
              </a:rPr>
              <a:t>，也都分配</a:t>
            </a:r>
            <a:r>
              <a:rPr lang="en-US" altLang="zh-CN" sz="2200" smtClean="0">
                <a:latin typeface="微软雅黑" pitchFamily="34" charset="-122"/>
                <a:ea typeface="微软雅黑" pitchFamily="34" charset="-122"/>
              </a:rPr>
              <a:t>4</a:t>
            </a:r>
            <a:r>
              <a:rPr lang="zh-CN" altLang="en-US" sz="2200" smtClean="0">
                <a:latin typeface="微软雅黑" pitchFamily="34" charset="-122"/>
                <a:ea typeface="微软雅黑" pitchFamily="34" charset="-122"/>
              </a:rPr>
              <a:t>个字节。</a:t>
            </a:r>
          </a:p>
          <a:p>
            <a:pPr>
              <a:lnSpc>
                <a:spcPct val="125000"/>
              </a:lnSpc>
              <a:spcBef>
                <a:spcPct val="40000"/>
              </a:spcBef>
            </a:pPr>
            <a:r>
              <a:rPr lang="zh-CN" altLang="en-US" sz="2200" smtClean="0">
                <a:latin typeface="微软雅黑" pitchFamily="34" charset="-122"/>
                <a:ea typeface="微软雅黑" pitchFamily="34" charset="-122"/>
              </a:rPr>
              <a:t>因而，在被调用函数的执行过程中，可以使用</a:t>
            </a:r>
            <a:r>
              <a:rPr lang="en-US" altLang="zh-CN" sz="2200" smtClean="0">
                <a:latin typeface="微软雅黑" pitchFamily="34" charset="-122"/>
                <a:ea typeface="微软雅黑" pitchFamily="34" charset="-122"/>
              </a:rPr>
              <a:t>R[ebp]+8</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R[ebp]+12</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R[ebp]+16</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 </a:t>
            </a:r>
            <a:r>
              <a:rPr lang="zh-CN" altLang="en-US" sz="2200" smtClean="0">
                <a:latin typeface="微软雅黑" pitchFamily="34" charset="-122"/>
                <a:ea typeface="微软雅黑" pitchFamily="34" charset="-122"/>
              </a:rPr>
              <a:t>作为有效地址来访问函数的入口参数。 </a:t>
            </a:r>
          </a:p>
        </p:txBody>
      </p:sp>
      <p:pic>
        <p:nvPicPr>
          <p:cNvPr id="742404" name="Picture 4"/>
          <p:cNvPicPr>
            <a:picLocks noChangeAspect="1" noChangeArrowheads="1"/>
          </p:cNvPicPr>
          <p:nvPr/>
        </p:nvPicPr>
        <p:blipFill>
          <a:blip r:embed="rId2"/>
          <a:srcRect/>
          <a:stretch>
            <a:fillRect/>
          </a:stretch>
        </p:blipFill>
        <p:spPr bwMode="auto">
          <a:xfrm>
            <a:off x="4706938" y="2484438"/>
            <a:ext cx="3825875" cy="4230687"/>
          </a:xfrm>
          <a:prstGeom prst="rect">
            <a:avLst/>
          </a:prstGeom>
          <a:noFill/>
        </p:spPr>
      </p:pic>
      <p:grpSp>
        <p:nvGrpSpPr>
          <p:cNvPr id="742405" name="Group 5"/>
          <p:cNvGrpSpPr>
            <a:grpSpLocks/>
          </p:cNvGrpSpPr>
          <p:nvPr/>
        </p:nvGrpSpPr>
        <p:grpSpPr bwMode="auto">
          <a:xfrm>
            <a:off x="5472113" y="5403850"/>
            <a:ext cx="2249487" cy="320675"/>
            <a:chOff x="3674" y="2752"/>
            <a:chExt cx="1417" cy="202"/>
          </a:xfrm>
        </p:grpSpPr>
        <p:sp>
          <p:nvSpPr>
            <p:cNvPr id="742406" name="Line 6"/>
            <p:cNvSpPr>
              <a:spLocks noChangeShapeType="1"/>
            </p:cNvSpPr>
            <p:nvPr/>
          </p:nvSpPr>
          <p:spPr bwMode="auto">
            <a:xfrm>
              <a:off x="3674" y="2954"/>
              <a:ext cx="1417" cy="0"/>
            </a:xfrm>
            <a:prstGeom prst="line">
              <a:avLst/>
            </a:prstGeom>
            <a:noFill/>
            <a:ln w="28575">
              <a:solidFill>
                <a:schemeClr val="tx1"/>
              </a:solidFill>
              <a:round/>
              <a:headEnd/>
              <a:tailEnd/>
            </a:ln>
            <a:effectLst/>
          </p:spPr>
          <p:txBody>
            <a:bodyPr/>
            <a:lstStyle/>
            <a:p>
              <a:endParaRPr lang="zh-CN" altLang="en-US"/>
            </a:p>
          </p:txBody>
        </p:sp>
        <p:sp>
          <p:nvSpPr>
            <p:cNvPr id="742407" name="Text Box 7"/>
            <p:cNvSpPr txBox="1">
              <a:spLocks noChangeArrowheads="1"/>
            </p:cNvSpPr>
            <p:nvPr/>
          </p:nvSpPr>
          <p:spPr bwMode="auto">
            <a:xfrm>
              <a:off x="4042" y="2752"/>
              <a:ext cx="709" cy="173"/>
            </a:xfrm>
            <a:prstGeom prst="rect">
              <a:avLst/>
            </a:prstGeom>
            <a:solidFill>
              <a:schemeClr val="bg1"/>
            </a:solidFill>
            <a:ln w="9525" algn="ctr">
              <a:noFill/>
              <a:miter lim="800000"/>
              <a:headEnd/>
              <a:tailEnd/>
            </a:ln>
            <a:effectLst/>
          </p:spPr>
          <p:txBody>
            <a:bodyPr tIns="0" bIns="0">
              <a:spAutoFit/>
            </a:bodyPr>
            <a:lstStyle/>
            <a:p>
              <a:pPr marL="342900" indent="-342900">
                <a:spcBef>
                  <a:spcPct val="50000"/>
                </a:spcBef>
              </a:pPr>
              <a:r>
                <a:rPr lang="zh-CN" altLang="en-US">
                  <a:solidFill>
                    <a:srgbClr val="FF3300"/>
                  </a:solidFill>
                </a:rPr>
                <a:t>返回地址</a:t>
              </a:r>
            </a:p>
          </p:txBody>
        </p:sp>
      </p:grpSp>
      <p:grpSp>
        <p:nvGrpSpPr>
          <p:cNvPr id="742408" name="Group 8"/>
          <p:cNvGrpSpPr>
            <a:grpSpLocks/>
          </p:cNvGrpSpPr>
          <p:nvPr/>
        </p:nvGrpSpPr>
        <p:grpSpPr bwMode="auto">
          <a:xfrm>
            <a:off x="5472113" y="5770563"/>
            <a:ext cx="2249487" cy="320675"/>
            <a:chOff x="3674" y="2979"/>
            <a:chExt cx="1417" cy="202"/>
          </a:xfrm>
        </p:grpSpPr>
        <p:sp>
          <p:nvSpPr>
            <p:cNvPr id="742409" name="Line 9"/>
            <p:cNvSpPr>
              <a:spLocks noChangeShapeType="1"/>
            </p:cNvSpPr>
            <p:nvPr/>
          </p:nvSpPr>
          <p:spPr bwMode="auto">
            <a:xfrm>
              <a:off x="3674" y="3181"/>
              <a:ext cx="1417" cy="0"/>
            </a:xfrm>
            <a:prstGeom prst="line">
              <a:avLst/>
            </a:prstGeom>
            <a:noFill/>
            <a:ln w="28575">
              <a:solidFill>
                <a:schemeClr val="tx1"/>
              </a:solidFill>
              <a:round/>
              <a:headEnd/>
              <a:tailEnd/>
            </a:ln>
            <a:effectLst/>
          </p:spPr>
          <p:txBody>
            <a:bodyPr/>
            <a:lstStyle/>
            <a:p>
              <a:endParaRPr lang="zh-CN" altLang="en-US"/>
            </a:p>
          </p:txBody>
        </p:sp>
        <p:sp>
          <p:nvSpPr>
            <p:cNvPr id="742410" name="Text Box 10"/>
            <p:cNvSpPr txBox="1">
              <a:spLocks noChangeArrowheads="1"/>
            </p:cNvSpPr>
            <p:nvPr/>
          </p:nvSpPr>
          <p:spPr bwMode="auto">
            <a:xfrm>
              <a:off x="3730" y="2979"/>
              <a:ext cx="1333" cy="173"/>
            </a:xfrm>
            <a:prstGeom prst="rect">
              <a:avLst/>
            </a:prstGeom>
            <a:solidFill>
              <a:schemeClr val="bg1"/>
            </a:solidFill>
            <a:ln w="9525" algn="ctr">
              <a:noFill/>
              <a:miter lim="800000"/>
              <a:headEnd/>
              <a:tailEnd/>
            </a:ln>
            <a:effectLst/>
          </p:spPr>
          <p:txBody>
            <a:bodyPr tIns="0" bIns="0">
              <a:spAutoFit/>
            </a:bodyPr>
            <a:lstStyle/>
            <a:p>
              <a:pPr marL="342900" indent="-342900">
                <a:spcBef>
                  <a:spcPct val="50000"/>
                </a:spcBef>
              </a:pPr>
              <a:r>
                <a:rPr lang="en-US" altLang="zh-CN">
                  <a:solidFill>
                    <a:srgbClr val="FF3300"/>
                  </a:solidFill>
                </a:rPr>
                <a:t>EBP</a:t>
              </a:r>
              <a:r>
                <a:rPr lang="zh-CN" altLang="en-US">
                  <a:solidFill>
                    <a:srgbClr val="FF3300"/>
                  </a:solidFill>
                </a:rPr>
                <a:t>在</a:t>
              </a:r>
              <a:r>
                <a:rPr lang="en-US" altLang="zh-CN">
                  <a:solidFill>
                    <a:srgbClr val="FF3300"/>
                  </a:solidFill>
                </a:rPr>
                <a:t>main</a:t>
              </a:r>
              <a:r>
                <a:rPr lang="zh-CN" altLang="en-US">
                  <a:solidFill>
                    <a:srgbClr val="FF3300"/>
                  </a:solidFill>
                </a:rPr>
                <a:t>中的值</a:t>
              </a:r>
            </a:p>
          </p:txBody>
        </p:sp>
      </p:grpSp>
      <p:grpSp>
        <p:nvGrpSpPr>
          <p:cNvPr id="742411" name="Group 11"/>
          <p:cNvGrpSpPr>
            <a:grpSpLocks/>
          </p:cNvGrpSpPr>
          <p:nvPr/>
        </p:nvGrpSpPr>
        <p:grpSpPr bwMode="auto">
          <a:xfrm>
            <a:off x="4572000" y="5770563"/>
            <a:ext cx="854075" cy="366712"/>
            <a:chOff x="3334" y="3861"/>
            <a:chExt cx="538" cy="231"/>
          </a:xfrm>
        </p:grpSpPr>
        <p:sp>
          <p:nvSpPr>
            <p:cNvPr id="742412" name="Text Box 12"/>
            <p:cNvSpPr txBox="1">
              <a:spLocks noChangeArrowheads="1"/>
            </p:cNvSpPr>
            <p:nvPr/>
          </p:nvSpPr>
          <p:spPr bwMode="auto">
            <a:xfrm>
              <a:off x="3334" y="3861"/>
              <a:ext cx="453"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EBP</a:t>
              </a:r>
            </a:p>
          </p:txBody>
        </p:sp>
        <p:sp>
          <p:nvSpPr>
            <p:cNvPr id="742413" name="Line 13"/>
            <p:cNvSpPr>
              <a:spLocks noChangeShapeType="1"/>
            </p:cNvSpPr>
            <p:nvPr/>
          </p:nvSpPr>
          <p:spPr bwMode="auto">
            <a:xfrm>
              <a:off x="3702" y="3974"/>
              <a:ext cx="170" cy="0"/>
            </a:xfrm>
            <a:prstGeom prst="line">
              <a:avLst/>
            </a:prstGeom>
            <a:noFill/>
            <a:ln w="38100">
              <a:solidFill>
                <a:srgbClr val="FF3300"/>
              </a:solidFill>
              <a:round/>
              <a:headEnd/>
              <a:tailEnd type="triangle" w="med" len="med"/>
            </a:ln>
            <a:effectLst/>
          </p:spPr>
          <p:txBody>
            <a:bodyPr/>
            <a:lstStyle/>
            <a:p>
              <a:endParaRPr lang="zh-CN" altLang="en-US"/>
            </a:p>
          </p:txBody>
        </p:sp>
      </p:grpSp>
      <p:sp>
        <p:nvSpPr>
          <p:cNvPr id="742414" name="Text Box 14"/>
          <p:cNvSpPr txBox="1">
            <a:spLocks noChangeArrowheads="1"/>
          </p:cNvSpPr>
          <p:nvPr/>
        </p:nvSpPr>
        <p:spPr bwMode="auto">
          <a:xfrm>
            <a:off x="7694613" y="4997450"/>
            <a:ext cx="1035050"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EBP+8</a:t>
            </a:r>
          </a:p>
        </p:txBody>
      </p:sp>
      <p:sp>
        <p:nvSpPr>
          <p:cNvPr id="742415" name="Text Box 15"/>
          <p:cNvSpPr txBox="1">
            <a:spLocks noChangeArrowheads="1"/>
          </p:cNvSpPr>
          <p:nvPr/>
        </p:nvSpPr>
        <p:spPr bwMode="auto">
          <a:xfrm>
            <a:off x="7677150" y="4502150"/>
            <a:ext cx="1123950"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EBP+12</a:t>
            </a:r>
          </a:p>
        </p:txBody>
      </p:sp>
      <p:sp>
        <p:nvSpPr>
          <p:cNvPr id="742416" name="Text Box 16"/>
          <p:cNvSpPr txBox="1">
            <a:spLocks noChangeArrowheads="1"/>
          </p:cNvSpPr>
          <p:nvPr/>
        </p:nvSpPr>
        <p:spPr bwMode="auto">
          <a:xfrm>
            <a:off x="5921375" y="5045075"/>
            <a:ext cx="1306513" cy="274638"/>
          </a:xfrm>
          <a:prstGeom prst="rect">
            <a:avLst/>
          </a:prstGeom>
          <a:solidFill>
            <a:schemeClr val="bg1"/>
          </a:solidFill>
          <a:ln w="9525" algn="ctr">
            <a:noFill/>
            <a:miter lim="800000"/>
            <a:headEnd/>
            <a:tailEnd/>
          </a:ln>
          <a:effectLst/>
        </p:spPr>
        <p:txBody>
          <a:bodyPr tIns="0" bIns="0">
            <a:spAutoFit/>
          </a:bodyPr>
          <a:lstStyle/>
          <a:p>
            <a:pPr marL="342900" indent="-342900">
              <a:spcBef>
                <a:spcPct val="50000"/>
              </a:spcBef>
            </a:pPr>
            <a:r>
              <a:rPr lang="zh-CN" altLang="en-US"/>
              <a:t>入口参数</a:t>
            </a:r>
            <a:r>
              <a:rPr lang="en-US" altLang="zh-CN"/>
              <a:t>1</a:t>
            </a:r>
          </a:p>
        </p:txBody>
      </p:sp>
      <p:sp>
        <p:nvSpPr>
          <p:cNvPr id="742417" name="Text Box 17"/>
          <p:cNvSpPr txBox="1">
            <a:spLocks noChangeArrowheads="1"/>
          </p:cNvSpPr>
          <p:nvPr/>
        </p:nvSpPr>
        <p:spPr bwMode="auto">
          <a:xfrm>
            <a:off x="5921375" y="4640263"/>
            <a:ext cx="1306513" cy="274637"/>
          </a:xfrm>
          <a:prstGeom prst="rect">
            <a:avLst/>
          </a:prstGeom>
          <a:solidFill>
            <a:schemeClr val="bg1"/>
          </a:solidFill>
          <a:ln w="9525" algn="ctr">
            <a:noFill/>
            <a:miter lim="800000"/>
            <a:headEnd/>
            <a:tailEnd/>
          </a:ln>
          <a:effectLst/>
        </p:spPr>
        <p:txBody>
          <a:bodyPr tIns="0" bIns="0">
            <a:spAutoFit/>
          </a:bodyPr>
          <a:lstStyle/>
          <a:p>
            <a:pPr marL="342900" indent="-342900">
              <a:spcBef>
                <a:spcPct val="50000"/>
              </a:spcBef>
            </a:pPr>
            <a:r>
              <a:rPr lang="zh-CN" altLang="en-US"/>
              <a:t>入口参数</a:t>
            </a:r>
            <a:r>
              <a:rPr lang="en-US" altLang="zh-CN"/>
              <a:t>2</a:t>
            </a:r>
          </a:p>
        </p:txBody>
      </p:sp>
      <p:sp>
        <p:nvSpPr>
          <p:cNvPr id="742418" name="Text Box 18"/>
          <p:cNvSpPr txBox="1">
            <a:spLocks noChangeArrowheads="1"/>
          </p:cNvSpPr>
          <p:nvPr/>
        </p:nvSpPr>
        <p:spPr bwMode="auto">
          <a:xfrm>
            <a:off x="5967413" y="4240213"/>
            <a:ext cx="1306512" cy="274637"/>
          </a:xfrm>
          <a:prstGeom prst="rect">
            <a:avLst/>
          </a:prstGeom>
          <a:solidFill>
            <a:schemeClr val="bg1"/>
          </a:solidFill>
          <a:ln w="9525" algn="ctr">
            <a:noFill/>
            <a:miter lim="800000"/>
            <a:headEnd/>
            <a:tailEnd/>
          </a:ln>
          <a:effectLst/>
        </p:spPr>
        <p:txBody>
          <a:bodyPr tIns="0" bIns="0">
            <a:spAutoFit/>
          </a:bodyPr>
          <a:lstStyle/>
          <a:p>
            <a:pPr marL="342900" indent="-342900">
              <a:spcBef>
                <a:spcPct val="50000"/>
              </a:spcBef>
            </a:pPr>
            <a:r>
              <a:rPr lang="zh-CN" altLang="en-US"/>
              <a:t>入口参数</a:t>
            </a:r>
            <a:r>
              <a:rPr lang="en-US" altLang="zh-CN"/>
              <a:t>3</a:t>
            </a:r>
          </a:p>
        </p:txBody>
      </p:sp>
      <p:sp>
        <p:nvSpPr>
          <p:cNvPr id="742419" name="Text Box 19"/>
          <p:cNvSpPr txBox="1">
            <a:spLocks noChangeArrowheads="1"/>
          </p:cNvSpPr>
          <p:nvPr/>
        </p:nvSpPr>
        <p:spPr bwMode="auto">
          <a:xfrm>
            <a:off x="7677150" y="4149725"/>
            <a:ext cx="1123950"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EBP+16</a:t>
            </a:r>
          </a:p>
        </p:txBody>
      </p:sp>
      <p:sp>
        <p:nvSpPr>
          <p:cNvPr id="742420" name="Line 20"/>
          <p:cNvSpPr>
            <a:spLocks noChangeShapeType="1"/>
          </p:cNvSpPr>
          <p:nvPr/>
        </p:nvSpPr>
        <p:spPr bwMode="auto">
          <a:xfrm>
            <a:off x="2997200" y="2079625"/>
            <a:ext cx="1619250" cy="3735388"/>
          </a:xfrm>
          <a:prstGeom prst="line">
            <a:avLst/>
          </a:prstGeom>
          <a:noFill/>
          <a:ln w="38100">
            <a:solidFill>
              <a:srgbClr val="FF3300"/>
            </a:solidFill>
            <a:round/>
            <a:headEnd/>
            <a:tailEnd type="triangle" w="med" len="med"/>
          </a:ln>
          <a:effectLst/>
        </p:spPr>
        <p:txBody>
          <a:bodyPr/>
          <a:lstStyle/>
          <a:p>
            <a:endParaRPr lang="zh-CN" altLang="en-US"/>
          </a:p>
        </p:txBody>
      </p:sp>
      <p:sp>
        <p:nvSpPr>
          <p:cNvPr id="742421" name="Text Box 21"/>
          <p:cNvSpPr txBox="1">
            <a:spLocks noChangeArrowheads="1"/>
          </p:cNvSpPr>
          <p:nvPr/>
        </p:nvSpPr>
        <p:spPr bwMode="auto">
          <a:xfrm>
            <a:off x="4886325" y="1089025"/>
            <a:ext cx="3376613" cy="77946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3333CC"/>
                </a:solidFill>
              </a:rPr>
              <a:t>movl …….  </a:t>
            </a:r>
            <a:r>
              <a:rPr lang="zh-CN" altLang="en-US">
                <a:solidFill>
                  <a:srgbClr val="3333CC"/>
                </a:solidFill>
              </a:rPr>
              <a:t>准备入口参数</a:t>
            </a:r>
          </a:p>
          <a:p>
            <a:pPr marL="342900" indent="-342900">
              <a:spcBef>
                <a:spcPct val="50000"/>
              </a:spcBef>
            </a:pPr>
            <a:r>
              <a:rPr lang="en-US" altLang="zh-CN">
                <a:solidFill>
                  <a:srgbClr val="3333CC"/>
                </a:solidFill>
              </a:rPr>
              <a:t>call   …….</a:t>
            </a:r>
          </a:p>
        </p:txBody>
      </p:sp>
      <p:sp>
        <p:nvSpPr>
          <p:cNvPr id="742422" name="Line 22"/>
          <p:cNvSpPr>
            <a:spLocks noChangeShapeType="1"/>
          </p:cNvSpPr>
          <p:nvPr/>
        </p:nvSpPr>
        <p:spPr bwMode="auto">
          <a:xfrm>
            <a:off x="5516563" y="1808163"/>
            <a:ext cx="495300" cy="3690937"/>
          </a:xfrm>
          <a:prstGeom prst="line">
            <a:avLst/>
          </a:prstGeom>
          <a:noFill/>
          <a:ln w="38100">
            <a:solidFill>
              <a:srgbClr val="FF330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2421"/>
                                        </p:tgtEl>
                                        <p:attrNameLst>
                                          <p:attrName>style.visibility</p:attrName>
                                        </p:attrNameLst>
                                      </p:cBhvr>
                                      <p:to>
                                        <p:strVal val="visible"/>
                                      </p:to>
                                    </p:set>
                                    <p:animEffect transition="in" filter="blinds(horizontal)">
                                      <p:cBhvr>
                                        <p:cTn id="7" dur="500"/>
                                        <p:tgtEl>
                                          <p:spTgt spid="7424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2422"/>
                                        </p:tgtEl>
                                        <p:attrNameLst>
                                          <p:attrName>style.visibility</p:attrName>
                                        </p:attrNameLst>
                                      </p:cBhvr>
                                      <p:to>
                                        <p:strVal val="visible"/>
                                      </p:to>
                                    </p:set>
                                    <p:animEffect transition="in" filter="blinds(horizontal)">
                                      <p:cBhvr>
                                        <p:cTn id="12" dur="500"/>
                                        <p:tgtEl>
                                          <p:spTgt spid="7424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42405"/>
                                        </p:tgtEl>
                                        <p:attrNameLst>
                                          <p:attrName>style.visibility</p:attrName>
                                        </p:attrNameLst>
                                      </p:cBhvr>
                                      <p:to>
                                        <p:strVal val="visible"/>
                                      </p:to>
                                    </p:set>
                                    <p:animEffect transition="in" filter="blinds(horizontal)">
                                      <p:cBhvr>
                                        <p:cTn id="17" dur="500"/>
                                        <p:tgtEl>
                                          <p:spTgt spid="74240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2403">
                                            <p:txEl>
                                              <p:pRg st="0" end="0"/>
                                            </p:txEl>
                                          </p:spTgt>
                                        </p:tgtEl>
                                        <p:attrNameLst>
                                          <p:attrName>style.visibility</p:attrName>
                                        </p:attrNameLst>
                                      </p:cBhvr>
                                      <p:to>
                                        <p:strVal val="visible"/>
                                      </p:to>
                                    </p:set>
                                    <p:animEffect transition="in" filter="blinds(horizontal)">
                                      <p:cBhvr>
                                        <p:cTn id="22" dur="500"/>
                                        <p:tgtEl>
                                          <p:spTgt spid="742403">
                                            <p:txEl>
                                              <p:pRg st="0" end="0"/>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42403">
                                            <p:txEl>
                                              <p:pRg st="1" end="1"/>
                                            </p:txEl>
                                          </p:spTgt>
                                        </p:tgtEl>
                                        <p:attrNameLst>
                                          <p:attrName>style.visibility</p:attrName>
                                        </p:attrNameLst>
                                      </p:cBhvr>
                                      <p:to>
                                        <p:strVal val="visible"/>
                                      </p:to>
                                    </p:set>
                                    <p:animEffect transition="in" filter="blinds(horizontal)">
                                      <p:cBhvr>
                                        <p:cTn id="25" dur="500"/>
                                        <p:tgtEl>
                                          <p:spTgt spid="742403">
                                            <p:txEl>
                                              <p:pRg st="1" end="1"/>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742403">
                                            <p:txEl>
                                              <p:pRg st="2" end="2"/>
                                            </p:txEl>
                                          </p:spTgt>
                                        </p:tgtEl>
                                        <p:attrNameLst>
                                          <p:attrName>style.visibility</p:attrName>
                                        </p:attrNameLst>
                                      </p:cBhvr>
                                      <p:to>
                                        <p:strVal val="visible"/>
                                      </p:to>
                                    </p:set>
                                    <p:animEffect transition="in" filter="blinds(horizontal)">
                                      <p:cBhvr>
                                        <p:cTn id="28" dur="500"/>
                                        <p:tgtEl>
                                          <p:spTgt spid="74240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742420"/>
                                        </p:tgtEl>
                                        <p:attrNameLst>
                                          <p:attrName>style.visibility</p:attrName>
                                        </p:attrNameLst>
                                      </p:cBhvr>
                                      <p:to>
                                        <p:strVal val="visible"/>
                                      </p:to>
                                    </p:set>
                                    <p:animEffect transition="in" filter="blinds(horizontal)">
                                      <p:cBhvr>
                                        <p:cTn id="33" dur="500"/>
                                        <p:tgtEl>
                                          <p:spTgt spid="742420"/>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742408"/>
                                        </p:tgtEl>
                                        <p:attrNameLst>
                                          <p:attrName>style.visibility</p:attrName>
                                        </p:attrNameLst>
                                      </p:cBhvr>
                                      <p:to>
                                        <p:strVal val="visible"/>
                                      </p:to>
                                    </p:set>
                                    <p:animEffect transition="in" filter="blinds(horizontal)">
                                      <p:cBhvr>
                                        <p:cTn id="38" dur="500"/>
                                        <p:tgtEl>
                                          <p:spTgt spid="742408"/>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742411"/>
                                        </p:tgtEl>
                                        <p:attrNameLst>
                                          <p:attrName>style.visibility</p:attrName>
                                        </p:attrNameLst>
                                      </p:cBhvr>
                                      <p:to>
                                        <p:strVal val="visible"/>
                                      </p:to>
                                    </p:set>
                                    <p:animEffect transition="in" filter="blinds(horizontal)">
                                      <p:cBhvr>
                                        <p:cTn id="43" dur="500"/>
                                        <p:tgtEl>
                                          <p:spTgt spid="742411"/>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742414"/>
                                        </p:tgtEl>
                                        <p:attrNameLst>
                                          <p:attrName>style.visibility</p:attrName>
                                        </p:attrNameLst>
                                      </p:cBhvr>
                                      <p:to>
                                        <p:strVal val="visible"/>
                                      </p:to>
                                    </p:set>
                                    <p:animEffect transition="in" filter="blinds(horizontal)">
                                      <p:cBhvr>
                                        <p:cTn id="48" dur="500"/>
                                        <p:tgtEl>
                                          <p:spTgt spid="742414"/>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742415"/>
                                        </p:tgtEl>
                                        <p:attrNameLst>
                                          <p:attrName>style.visibility</p:attrName>
                                        </p:attrNameLst>
                                      </p:cBhvr>
                                      <p:to>
                                        <p:strVal val="visible"/>
                                      </p:to>
                                    </p:set>
                                    <p:animEffect transition="in" filter="blinds(horizontal)">
                                      <p:cBhvr>
                                        <p:cTn id="53" dur="500"/>
                                        <p:tgtEl>
                                          <p:spTgt spid="742415"/>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742419"/>
                                        </p:tgtEl>
                                        <p:attrNameLst>
                                          <p:attrName>style.visibility</p:attrName>
                                        </p:attrNameLst>
                                      </p:cBhvr>
                                      <p:to>
                                        <p:strVal val="visible"/>
                                      </p:to>
                                    </p:set>
                                    <p:animEffect transition="in" filter="blinds(horizontal)">
                                      <p:cBhvr>
                                        <p:cTn id="58" dur="500"/>
                                        <p:tgtEl>
                                          <p:spTgt spid="742419"/>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742403">
                                            <p:txEl>
                                              <p:pRg st="3" end="3"/>
                                            </p:txEl>
                                          </p:spTgt>
                                        </p:tgtEl>
                                        <p:attrNameLst>
                                          <p:attrName>style.visibility</p:attrName>
                                        </p:attrNameLst>
                                      </p:cBhvr>
                                      <p:to>
                                        <p:strVal val="visible"/>
                                      </p:to>
                                    </p:set>
                                    <p:animEffect transition="in" filter="blinds(horizontal)">
                                      <p:cBhvr>
                                        <p:cTn id="63" dur="500"/>
                                        <p:tgtEl>
                                          <p:spTgt spid="742403">
                                            <p:txEl>
                                              <p:pRg st="3" end="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742403">
                                            <p:txEl>
                                              <p:pRg st="4" end="4"/>
                                            </p:txEl>
                                          </p:spTgt>
                                        </p:tgtEl>
                                        <p:attrNameLst>
                                          <p:attrName>style.visibility</p:attrName>
                                        </p:attrNameLst>
                                      </p:cBhvr>
                                      <p:to>
                                        <p:strVal val="visible"/>
                                      </p:to>
                                    </p:set>
                                    <p:animEffect transition="in" filter="blinds(horizontal)">
                                      <p:cBhvr>
                                        <p:cTn id="68" dur="500"/>
                                        <p:tgtEl>
                                          <p:spTgt spid="7424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2414" grpId="0"/>
      <p:bldP spid="742415" grpId="0"/>
      <p:bldP spid="742419" grpId="0"/>
      <p:bldP spid="742420" grpId="0" animBg="1"/>
      <p:bldP spid="742421" grpId="0"/>
      <p:bldP spid="74242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p:cNvSpPr>
            <a:spLocks noGrp="1" noChangeArrowheads="1"/>
          </p:cNvSpPr>
          <p:nvPr>
            <p:ph type="title"/>
          </p:nvPr>
        </p:nvSpPr>
        <p:spPr>
          <a:xfrm>
            <a:off x="457200" y="98425"/>
            <a:ext cx="8229600" cy="561975"/>
          </a:xfrm>
        </p:spPr>
        <p:txBody>
          <a:bodyPr/>
          <a:lstStyle/>
          <a:p>
            <a:r>
              <a:rPr lang="zh-CN" altLang="en-US" sz="3600" smtClean="0"/>
              <a:t>过程调用举例</a:t>
            </a:r>
          </a:p>
        </p:txBody>
      </p:sp>
      <p:sp>
        <p:nvSpPr>
          <p:cNvPr id="743427" name="Rectangle 3"/>
          <p:cNvSpPr>
            <a:spLocks noGrp="1" noChangeArrowheads="1"/>
          </p:cNvSpPr>
          <p:nvPr>
            <p:ph type="body" idx="1"/>
          </p:nvPr>
        </p:nvSpPr>
        <p:spPr>
          <a:xfrm>
            <a:off x="206375" y="728663"/>
            <a:ext cx="8559800" cy="5986462"/>
          </a:xfrm>
        </p:spPr>
        <p:txBody>
          <a:bodyPr/>
          <a:lstStyle/>
          <a:p>
            <a:pPr>
              <a:lnSpc>
                <a:spcPct val="90000"/>
              </a:lnSpc>
              <a:spcBef>
                <a:spcPct val="0"/>
              </a:spcBef>
              <a:buFontTx/>
              <a:buNone/>
            </a:pPr>
            <a:r>
              <a:rPr lang="en-US" altLang="zh-CN" sz="1800" smtClean="0">
                <a:latin typeface="微软雅黑" pitchFamily="34" charset="-122"/>
                <a:ea typeface="微软雅黑" pitchFamily="34" charset="-122"/>
              </a:rPr>
              <a:t>1  void test ( int x, int *ptr ) </a:t>
            </a:r>
          </a:p>
          <a:p>
            <a:pPr>
              <a:lnSpc>
                <a:spcPct val="90000"/>
              </a:lnSpc>
              <a:spcBef>
                <a:spcPct val="0"/>
              </a:spcBef>
              <a:buFontTx/>
              <a:buNone/>
            </a:pPr>
            <a:r>
              <a:rPr lang="en-US" altLang="zh-CN" sz="1800" smtClean="0">
                <a:latin typeface="微软雅黑" pitchFamily="34" charset="-122"/>
                <a:ea typeface="微软雅黑" pitchFamily="34" charset="-122"/>
              </a:rPr>
              <a:t>2  {  </a:t>
            </a:r>
          </a:p>
          <a:p>
            <a:pPr>
              <a:lnSpc>
                <a:spcPct val="90000"/>
              </a:lnSpc>
              <a:spcBef>
                <a:spcPct val="0"/>
              </a:spcBef>
              <a:buFontTx/>
              <a:buNone/>
            </a:pPr>
            <a:r>
              <a:rPr lang="en-US" altLang="zh-CN" sz="1800" smtClean="0">
                <a:latin typeface="微软雅黑" pitchFamily="34" charset="-122"/>
                <a:ea typeface="微软雅黑" pitchFamily="34" charset="-122"/>
              </a:rPr>
              <a:t>3 	     if  ( x&gt;0 &amp;&amp; *ptr&gt;0 )  </a:t>
            </a:r>
          </a:p>
          <a:p>
            <a:pPr>
              <a:lnSpc>
                <a:spcPct val="90000"/>
              </a:lnSpc>
              <a:spcBef>
                <a:spcPct val="0"/>
              </a:spcBef>
              <a:buFontTx/>
              <a:buNone/>
            </a:pPr>
            <a:r>
              <a:rPr lang="en-US" altLang="zh-CN" sz="1800" smtClean="0">
                <a:latin typeface="微软雅黑" pitchFamily="34" charset="-122"/>
                <a:ea typeface="微软雅黑" pitchFamily="34" charset="-122"/>
              </a:rPr>
              <a:t>4	     *ptr+=x;</a:t>
            </a:r>
          </a:p>
          <a:p>
            <a:pPr>
              <a:lnSpc>
                <a:spcPct val="90000"/>
              </a:lnSpc>
              <a:spcBef>
                <a:spcPct val="0"/>
              </a:spcBef>
              <a:buFontTx/>
              <a:buNone/>
            </a:pPr>
            <a:r>
              <a:rPr lang="en-US" altLang="zh-CN" sz="1800" smtClean="0">
                <a:latin typeface="微软雅黑" pitchFamily="34" charset="-122"/>
                <a:ea typeface="微软雅黑" pitchFamily="34" charset="-122"/>
              </a:rPr>
              <a:t>5	}	</a:t>
            </a:r>
          </a:p>
          <a:p>
            <a:pPr>
              <a:lnSpc>
                <a:spcPct val="90000"/>
              </a:lnSpc>
              <a:spcBef>
                <a:spcPct val="0"/>
              </a:spcBef>
              <a:buFontTx/>
              <a:buNone/>
            </a:pPr>
            <a:r>
              <a:rPr lang="en-US" altLang="zh-CN" sz="1800" smtClean="0">
                <a:latin typeface="微软雅黑" pitchFamily="34" charset="-122"/>
                <a:ea typeface="微软雅黑" pitchFamily="34" charset="-122"/>
              </a:rPr>
              <a:t>6				  </a:t>
            </a:r>
          </a:p>
          <a:p>
            <a:pPr>
              <a:lnSpc>
                <a:spcPct val="90000"/>
              </a:lnSpc>
              <a:spcBef>
                <a:spcPct val="0"/>
              </a:spcBef>
              <a:buFontTx/>
              <a:buNone/>
            </a:pPr>
            <a:r>
              <a:rPr lang="en-US" altLang="zh-CN" sz="1800" smtClean="0">
                <a:latin typeface="微软雅黑" pitchFamily="34" charset="-122"/>
                <a:ea typeface="微软雅黑" pitchFamily="34" charset="-122"/>
              </a:rPr>
              <a:t>7  void caller (int a, int y )</a:t>
            </a:r>
          </a:p>
          <a:p>
            <a:pPr>
              <a:lnSpc>
                <a:spcPct val="90000"/>
              </a:lnSpc>
              <a:spcBef>
                <a:spcPct val="0"/>
              </a:spcBef>
              <a:buFontTx/>
              <a:buNone/>
            </a:pPr>
            <a:r>
              <a:rPr lang="en-US" altLang="zh-CN" sz="1800" smtClean="0">
                <a:latin typeface="微软雅黑" pitchFamily="34" charset="-122"/>
                <a:ea typeface="微软雅黑" pitchFamily="34" charset="-122"/>
              </a:rPr>
              <a:t>8  {</a:t>
            </a:r>
          </a:p>
          <a:p>
            <a:pPr>
              <a:lnSpc>
                <a:spcPct val="90000"/>
              </a:lnSpc>
              <a:spcBef>
                <a:spcPct val="0"/>
              </a:spcBef>
              <a:buFontTx/>
              <a:buNone/>
            </a:pPr>
            <a:r>
              <a:rPr lang="en-US" altLang="zh-CN" sz="1800" smtClean="0">
                <a:latin typeface="微软雅黑" pitchFamily="34" charset="-122"/>
                <a:ea typeface="微软雅黑" pitchFamily="34" charset="-122"/>
              </a:rPr>
              <a:t>9         int x = a&gt;0 ? a : a+100;  </a:t>
            </a:r>
          </a:p>
          <a:p>
            <a:pPr>
              <a:lnSpc>
                <a:spcPct val="90000"/>
              </a:lnSpc>
              <a:spcBef>
                <a:spcPct val="0"/>
              </a:spcBef>
              <a:buFontTx/>
              <a:buNone/>
            </a:pPr>
            <a:r>
              <a:rPr lang="en-US" altLang="zh-CN" sz="1800" smtClean="0">
                <a:latin typeface="微软雅黑" pitchFamily="34" charset="-122"/>
                <a:ea typeface="微软雅黑" pitchFamily="34" charset="-122"/>
              </a:rPr>
              <a:t>10	      </a:t>
            </a:r>
            <a:r>
              <a:rPr lang="en-US" altLang="zh-CN" sz="1800" smtClean="0">
                <a:solidFill>
                  <a:srgbClr val="FF3300"/>
                </a:solidFill>
                <a:latin typeface="微软雅黑" pitchFamily="34" charset="-122"/>
                <a:ea typeface="微软雅黑" pitchFamily="34" charset="-122"/>
              </a:rPr>
              <a:t>test (x, &amp;y)</a:t>
            </a:r>
            <a:r>
              <a:rPr lang="zh-CN" altLang="en-US" sz="1800" smtClean="0">
                <a:solidFill>
                  <a:srgbClr val="FF3300"/>
                </a:solidFill>
                <a:latin typeface="微软雅黑" pitchFamily="34" charset="-122"/>
                <a:ea typeface="微软雅黑" pitchFamily="34" charset="-122"/>
              </a:rPr>
              <a:t>；</a:t>
            </a:r>
          </a:p>
          <a:p>
            <a:pPr>
              <a:lnSpc>
                <a:spcPct val="90000"/>
              </a:lnSpc>
              <a:spcBef>
                <a:spcPct val="0"/>
              </a:spcBef>
              <a:buFontTx/>
              <a:buNone/>
            </a:pPr>
            <a:r>
              <a:rPr lang="en-US" altLang="zh-CN" sz="1800" smtClean="0">
                <a:latin typeface="微软雅黑" pitchFamily="34" charset="-122"/>
                <a:ea typeface="微软雅黑" pitchFamily="34" charset="-122"/>
              </a:rPr>
              <a:t>11  }</a:t>
            </a:r>
          </a:p>
          <a:p>
            <a:pPr>
              <a:lnSpc>
                <a:spcPct val="120000"/>
              </a:lnSpc>
              <a:buFontTx/>
              <a:buNone/>
            </a:pPr>
            <a:r>
              <a:rPr lang="zh-CN" altLang="en-US" sz="1800" smtClean="0">
                <a:latin typeface="微软雅黑" pitchFamily="34" charset="-122"/>
                <a:ea typeface="微软雅黑" pitchFamily="34" charset="-122"/>
              </a:rPr>
              <a:t>     调用</a:t>
            </a:r>
            <a:r>
              <a:rPr lang="en-US" altLang="zh-CN" sz="1800" smtClean="0">
                <a:latin typeface="微软雅黑" pitchFamily="34" charset="-122"/>
                <a:ea typeface="微软雅黑" pitchFamily="34" charset="-122"/>
              </a:rPr>
              <a:t>caller</a:t>
            </a:r>
            <a:r>
              <a:rPr lang="zh-CN" altLang="en-US" sz="1800" smtClean="0">
                <a:latin typeface="微软雅黑" pitchFamily="34" charset="-122"/>
                <a:ea typeface="微软雅黑" pitchFamily="34" charset="-122"/>
              </a:rPr>
              <a:t>的过程为</a:t>
            </a:r>
            <a:r>
              <a:rPr lang="en-US" altLang="zh-CN" sz="1800" smtClean="0">
                <a:latin typeface="微软雅黑" pitchFamily="34" charset="-122"/>
                <a:ea typeface="微软雅黑" pitchFamily="34" charset="-122"/>
              </a:rPr>
              <a:t>P</a:t>
            </a:r>
            <a:r>
              <a:rPr lang="zh-CN" altLang="en-US" sz="1800" smtClean="0">
                <a:latin typeface="微软雅黑" pitchFamily="34" charset="-122"/>
                <a:ea typeface="微软雅黑" pitchFamily="34" charset="-122"/>
              </a:rPr>
              <a:t>，</a:t>
            </a:r>
            <a:r>
              <a:rPr lang="en-US" altLang="zh-CN" sz="1800" smtClean="0">
                <a:latin typeface="微软雅黑" pitchFamily="34" charset="-122"/>
                <a:ea typeface="微软雅黑" pitchFamily="34" charset="-122"/>
              </a:rPr>
              <a:t>P</a:t>
            </a:r>
            <a:r>
              <a:rPr lang="zh-CN" altLang="en-US" sz="1800" smtClean="0">
                <a:latin typeface="微软雅黑" pitchFamily="34" charset="-122"/>
                <a:ea typeface="微软雅黑" pitchFamily="34" charset="-122"/>
              </a:rPr>
              <a:t>中给出形参</a:t>
            </a:r>
            <a:r>
              <a:rPr lang="en-US" altLang="zh-CN" sz="1800" smtClean="0">
                <a:latin typeface="微软雅黑" pitchFamily="34" charset="-122"/>
                <a:ea typeface="微软雅黑" pitchFamily="34" charset="-122"/>
              </a:rPr>
              <a:t>a</a:t>
            </a:r>
            <a:r>
              <a:rPr lang="zh-CN" altLang="en-US" sz="1800" smtClean="0">
                <a:latin typeface="微软雅黑" pitchFamily="34" charset="-122"/>
                <a:ea typeface="微软雅黑" pitchFamily="34" charset="-122"/>
              </a:rPr>
              <a:t>和</a:t>
            </a:r>
            <a:r>
              <a:rPr lang="en-US" altLang="zh-CN" sz="1800" smtClean="0">
                <a:latin typeface="微软雅黑" pitchFamily="34" charset="-122"/>
                <a:ea typeface="微软雅黑" pitchFamily="34" charset="-122"/>
              </a:rPr>
              <a:t>y</a:t>
            </a:r>
            <a:r>
              <a:rPr lang="zh-CN" altLang="en-US" sz="1800" smtClean="0">
                <a:latin typeface="微软雅黑" pitchFamily="34" charset="-122"/>
                <a:ea typeface="微软雅黑" pitchFamily="34" charset="-122"/>
              </a:rPr>
              <a:t>的</a:t>
            </a:r>
          </a:p>
          <a:p>
            <a:pPr>
              <a:lnSpc>
                <a:spcPct val="120000"/>
              </a:lnSpc>
              <a:buFontTx/>
              <a:buNone/>
            </a:pPr>
            <a:r>
              <a:rPr lang="zh-CN" altLang="en-US" sz="1800" smtClean="0">
                <a:latin typeface="微软雅黑" pitchFamily="34" charset="-122"/>
                <a:ea typeface="微软雅黑" pitchFamily="34" charset="-122"/>
              </a:rPr>
              <a:t>实参分别是</a:t>
            </a:r>
            <a:r>
              <a:rPr lang="en-US" altLang="zh-CN" sz="1800" smtClean="0">
                <a:latin typeface="微软雅黑" pitchFamily="34" charset="-122"/>
                <a:ea typeface="微软雅黑" pitchFamily="34" charset="-122"/>
              </a:rPr>
              <a:t>100</a:t>
            </a:r>
            <a:r>
              <a:rPr lang="zh-CN" altLang="en-US" sz="1800" smtClean="0">
                <a:latin typeface="微软雅黑" pitchFamily="34" charset="-122"/>
                <a:ea typeface="微软雅黑" pitchFamily="34" charset="-122"/>
              </a:rPr>
              <a:t>和</a:t>
            </a:r>
            <a:r>
              <a:rPr lang="en-US" altLang="zh-CN" sz="1800" smtClean="0">
                <a:latin typeface="微软雅黑" pitchFamily="34" charset="-122"/>
                <a:ea typeface="微软雅黑" pitchFamily="34" charset="-122"/>
              </a:rPr>
              <a:t>200</a:t>
            </a:r>
            <a:r>
              <a:rPr lang="zh-CN" altLang="en-US" sz="1800" smtClean="0">
                <a:latin typeface="微软雅黑" pitchFamily="34" charset="-122"/>
                <a:ea typeface="微软雅黑" pitchFamily="34" charset="-122"/>
              </a:rPr>
              <a:t>，画出相应栈帧中的状态，并回答下列问题。</a:t>
            </a:r>
          </a:p>
          <a:p>
            <a:pPr>
              <a:lnSpc>
                <a:spcPct val="120000"/>
              </a:lnSpc>
              <a:buFontTx/>
              <a:buNone/>
            </a:pPr>
            <a:r>
              <a:rPr lang="zh-CN" altLang="en-US" sz="1800" smtClean="0">
                <a:latin typeface="微软雅黑" pitchFamily="34" charset="-122"/>
                <a:ea typeface="微软雅黑" pitchFamily="34" charset="-122"/>
              </a:rPr>
              <a:t>（</a:t>
            </a:r>
            <a:r>
              <a:rPr lang="en-US" altLang="zh-CN" sz="1800" smtClean="0">
                <a:latin typeface="微软雅黑" pitchFamily="34" charset="-122"/>
                <a:ea typeface="微软雅黑" pitchFamily="34" charset="-122"/>
              </a:rPr>
              <a:t>1</a:t>
            </a:r>
            <a:r>
              <a:rPr lang="zh-CN" altLang="en-US" sz="1800" smtClean="0">
                <a:latin typeface="微软雅黑" pitchFamily="34" charset="-122"/>
                <a:ea typeface="微软雅黑" pitchFamily="34" charset="-122"/>
              </a:rPr>
              <a:t>）</a:t>
            </a:r>
            <a:r>
              <a:rPr lang="en-US" altLang="zh-CN" sz="1800" smtClean="0">
                <a:latin typeface="微软雅黑" pitchFamily="34" charset="-122"/>
                <a:ea typeface="微软雅黑" pitchFamily="34" charset="-122"/>
              </a:rPr>
              <a:t>test</a:t>
            </a:r>
            <a:r>
              <a:rPr lang="zh-CN" altLang="en-US" sz="1800" smtClean="0">
                <a:latin typeface="微软雅黑" pitchFamily="34" charset="-122"/>
                <a:ea typeface="微软雅黑" pitchFamily="34" charset="-122"/>
              </a:rPr>
              <a:t>的形参是按值传递还是按地址传递？</a:t>
            </a:r>
            <a:r>
              <a:rPr lang="en-US" altLang="zh-CN" sz="1800" smtClean="0">
                <a:latin typeface="微软雅黑" pitchFamily="34" charset="-122"/>
                <a:ea typeface="微软雅黑" pitchFamily="34" charset="-122"/>
              </a:rPr>
              <a:t>test</a:t>
            </a:r>
            <a:r>
              <a:rPr lang="zh-CN" altLang="en-US" sz="1800" smtClean="0">
                <a:latin typeface="微软雅黑" pitchFamily="34" charset="-122"/>
                <a:ea typeface="微软雅黑" pitchFamily="34" charset="-122"/>
              </a:rPr>
              <a:t>的形参</a:t>
            </a:r>
            <a:r>
              <a:rPr lang="en-US" altLang="zh-CN" sz="1800" smtClean="0">
                <a:latin typeface="微软雅黑" pitchFamily="34" charset="-122"/>
                <a:ea typeface="微软雅黑" pitchFamily="34" charset="-122"/>
              </a:rPr>
              <a:t>ptr</a:t>
            </a:r>
            <a:r>
              <a:rPr lang="zh-CN" altLang="en-US" sz="1800" smtClean="0">
                <a:latin typeface="微软雅黑" pitchFamily="34" charset="-122"/>
                <a:ea typeface="微软雅黑" pitchFamily="34" charset="-122"/>
              </a:rPr>
              <a:t>对应的实参是一个 </a:t>
            </a:r>
          </a:p>
          <a:p>
            <a:pPr>
              <a:lnSpc>
                <a:spcPct val="120000"/>
              </a:lnSpc>
              <a:buFontTx/>
              <a:buNone/>
            </a:pPr>
            <a:r>
              <a:rPr lang="zh-CN" altLang="en-US" sz="1800" smtClean="0">
                <a:latin typeface="微软雅黑" pitchFamily="34" charset="-122"/>
                <a:ea typeface="微软雅黑" pitchFamily="34" charset="-122"/>
              </a:rPr>
              <a:t>         什么类型的值？</a:t>
            </a:r>
          </a:p>
          <a:p>
            <a:pPr>
              <a:lnSpc>
                <a:spcPct val="120000"/>
              </a:lnSpc>
              <a:buFontTx/>
              <a:buNone/>
            </a:pPr>
            <a:r>
              <a:rPr lang="zh-CN" altLang="en-US" sz="1800" smtClean="0">
                <a:latin typeface="微软雅黑" pitchFamily="34" charset="-122"/>
                <a:ea typeface="微软雅黑" pitchFamily="34" charset="-122"/>
              </a:rPr>
              <a:t>（</a:t>
            </a:r>
            <a:r>
              <a:rPr lang="en-US" altLang="zh-CN" sz="1800" smtClean="0">
                <a:latin typeface="微软雅黑" pitchFamily="34" charset="-122"/>
                <a:ea typeface="微软雅黑" pitchFamily="34" charset="-122"/>
              </a:rPr>
              <a:t>2</a:t>
            </a:r>
            <a:r>
              <a:rPr lang="zh-CN" altLang="en-US" sz="1800" smtClean="0">
                <a:latin typeface="微软雅黑" pitchFamily="34" charset="-122"/>
                <a:ea typeface="微软雅黑" pitchFamily="34" charset="-122"/>
              </a:rPr>
              <a:t>）</a:t>
            </a:r>
            <a:r>
              <a:rPr lang="en-US" altLang="zh-CN" sz="1800" smtClean="0">
                <a:latin typeface="微软雅黑" pitchFamily="34" charset="-122"/>
                <a:ea typeface="微软雅黑" pitchFamily="34" charset="-122"/>
              </a:rPr>
              <a:t>test</a:t>
            </a:r>
            <a:r>
              <a:rPr lang="zh-CN" altLang="en-US" sz="1800" smtClean="0">
                <a:latin typeface="微软雅黑" pitchFamily="34" charset="-122"/>
                <a:ea typeface="微软雅黑" pitchFamily="34" charset="-122"/>
              </a:rPr>
              <a:t>中被改变的*</a:t>
            </a:r>
            <a:r>
              <a:rPr lang="en-US" altLang="zh-CN" sz="1800" smtClean="0">
                <a:latin typeface="微软雅黑" pitchFamily="34" charset="-122"/>
                <a:ea typeface="微软雅黑" pitchFamily="34" charset="-122"/>
              </a:rPr>
              <a:t>ptr</a:t>
            </a:r>
            <a:r>
              <a:rPr lang="zh-CN" altLang="en-US" sz="1800" smtClean="0">
                <a:latin typeface="微软雅黑" pitchFamily="34" charset="-122"/>
                <a:ea typeface="微软雅黑" pitchFamily="34" charset="-122"/>
              </a:rPr>
              <a:t>的结果如何返回给它的调用过程</a:t>
            </a:r>
            <a:r>
              <a:rPr lang="en-US" altLang="zh-CN" sz="1800" smtClean="0">
                <a:latin typeface="微软雅黑" pitchFamily="34" charset="-122"/>
                <a:ea typeface="微软雅黑" pitchFamily="34" charset="-122"/>
              </a:rPr>
              <a:t>caller</a:t>
            </a:r>
            <a:r>
              <a:rPr lang="zh-CN" altLang="en-US" sz="1800" smtClean="0">
                <a:latin typeface="微软雅黑" pitchFamily="34" charset="-122"/>
                <a:ea typeface="微软雅黑" pitchFamily="34" charset="-122"/>
              </a:rPr>
              <a:t>？</a:t>
            </a:r>
          </a:p>
          <a:p>
            <a:pPr>
              <a:lnSpc>
                <a:spcPct val="120000"/>
              </a:lnSpc>
              <a:buFontTx/>
              <a:buNone/>
            </a:pPr>
            <a:endParaRPr lang="zh-CN" altLang="en-US" sz="1800" smtClean="0">
              <a:latin typeface="微软雅黑" pitchFamily="34" charset="-122"/>
              <a:ea typeface="微软雅黑" pitchFamily="34" charset="-122"/>
            </a:endParaRPr>
          </a:p>
          <a:p>
            <a:pPr>
              <a:lnSpc>
                <a:spcPct val="120000"/>
              </a:lnSpc>
              <a:buFontTx/>
              <a:buNone/>
            </a:pPr>
            <a:r>
              <a:rPr lang="zh-CN" altLang="en-US" sz="1800" smtClean="0">
                <a:latin typeface="微软雅黑" pitchFamily="34" charset="-122"/>
                <a:ea typeface="微软雅黑" pitchFamily="34" charset="-122"/>
              </a:rPr>
              <a:t>（</a:t>
            </a:r>
            <a:r>
              <a:rPr lang="en-US" altLang="zh-CN" sz="1800" smtClean="0">
                <a:latin typeface="微软雅黑" pitchFamily="34" charset="-122"/>
                <a:ea typeface="微软雅黑" pitchFamily="34" charset="-122"/>
              </a:rPr>
              <a:t>3</a:t>
            </a:r>
            <a:r>
              <a:rPr lang="zh-CN" altLang="en-US" sz="1800" smtClean="0">
                <a:latin typeface="微软雅黑" pitchFamily="34" charset="-122"/>
                <a:ea typeface="微软雅黑" pitchFamily="34" charset="-122"/>
              </a:rPr>
              <a:t>）</a:t>
            </a:r>
            <a:r>
              <a:rPr lang="en-US" altLang="zh-CN" sz="1800" smtClean="0">
                <a:latin typeface="微软雅黑" pitchFamily="34" charset="-122"/>
                <a:ea typeface="微软雅黑" pitchFamily="34" charset="-122"/>
              </a:rPr>
              <a:t>caller</a:t>
            </a:r>
            <a:r>
              <a:rPr lang="zh-CN" altLang="en-US" sz="1800" smtClean="0">
                <a:latin typeface="微软雅黑" pitchFamily="34" charset="-122"/>
                <a:ea typeface="微软雅黑" pitchFamily="34" charset="-122"/>
              </a:rPr>
              <a:t>中被改变的</a:t>
            </a:r>
            <a:r>
              <a:rPr lang="en-US" altLang="zh-CN" sz="1800" smtClean="0">
                <a:latin typeface="微软雅黑" pitchFamily="34" charset="-122"/>
                <a:ea typeface="微软雅黑" pitchFamily="34" charset="-122"/>
              </a:rPr>
              <a:t>y</a:t>
            </a:r>
            <a:r>
              <a:rPr lang="zh-CN" altLang="en-US" sz="1800" smtClean="0">
                <a:latin typeface="微软雅黑" pitchFamily="34" charset="-122"/>
                <a:ea typeface="微软雅黑" pitchFamily="34" charset="-122"/>
              </a:rPr>
              <a:t>的结果能否返回给过程</a:t>
            </a:r>
            <a:r>
              <a:rPr lang="en-US" altLang="zh-CN" sz="1800" smtClean="0">
                <a:latin typeface="微软雅黑" pitchFamily="34" charset="-122"/>
                <a:ea typeface="微软雅黑" pitchFamily="34" charset="-122"/>
              </a:rPr>
              <a:t>P</a:t>
            </a:r>
            <a:r>
              <a:rPr lang="zh-CN" altLang="en-US" sz="1800" smtClean="0">
                <a:latin typeface="微软雅黑" pitchFamily="34" charset="-122"/>
                <a:ea typeface="微软雅黑" pitchFamily="34" charset="-122"/>
              </a:rPr>
              <a:t>？为什么？</a:t>
            </a:r>
          </a:p>
        </p:txBody>
      </p:sp>
      <p:grpSp>
        <p:nvGrpSpPr>
          <p:cNvPr id="743428" name="Group 4"/>
          <p:cNvGrpSpPr>
            <a:grpSpLocks/>
          </p:cNvGrpSpPr>
          <p:nvPr/>
        </p:nvGrpSpPr>
        <p:grpSpPr bwMode="auto">
          <a:xfrm>
            <a:off x="4076700" y="998538"/>
            <a:ext cx="1081088" cy="2151062"/>
            <a:chOff x="2171" y="119"/>
            <a:chExt cx="681" cy="1355"/>
          </a:xfrm>
        </p:grpSpPr>
        <p:sp>
          <p:nvSpPr>
            <p:cNvPr id="743429" name="Text Box 5"/>
            <p:cNvSpPr txBox="1">
              <a:spLocks noChangeArrowheads="1"/>
            </p:cNvSpPr>
            <p:nvPr/>
          </p:nvSpPr>
          <p:spPr bwMode="auto">
            <a:xfrm>
              <a:off x="2171" y="119"/>
              <a:ext cx="681" cy="1355"/>
            </a:xfrm>
            <a:prstGeom prst="rect">
              <a:avLst/>
            </a:prstGeom>
            <a:solidFill>
              <a:schemeClr val="bg1"/>
            </a:solidFill>
            <a:ln w="9525" algn="ctr">
              <a:noFill/>
              <a:miter lim="800000"/>
              <a:headEnd/>
              <a:tailEnd/>
            </a:ln>
            <a:effectLst/>
          </p:spPr>
          <p:txBody>
            <a:bodyPr>
              <a:spAutoFit/>
            </a:bodyPr>
            <a:lstStyle/>
            <a:p>
              <a:pPr marL="342900" indent="-342900">
                <a:spcBef>
                  <a:spcPct val="25000"/>
                </a:spcBef>
              </a:pPr>
              <a:r>
                <a:rPr lang="en-US" altLang="zh-CN"/>
                <a:t> </a:t>
              </a:r>
              <a:r>
                <a:rPr lang="en-US" altLang="zh-CN">
                  <a:solidFill>
                    <a:srgbClr val="3333CC"/>
                  </a:solidFill>
                </a:rPr>
                <a:t>test</a:t>
              </a:r>
            </a:p>
            <a:p>
              <a:pPr marL="342900" indent="-342900">
                <a:spcBef>
                  <a:spcPct val="25000"/>
                </a:spcBef>
              </a:pPr>
              <a:endParaRPr lang="en-US" altLang="zh-CN">
                <a:solidFill>
                  <a:srgbClr val="3333CC"/>
                </a:solidFill>
              </a:endParaRPr>
            </a:p>
            <a:p>
              <a:pPr marL="342900" indent="-342900">
                <a:spcBef>
                  <a:spcPct val="25000"/>
                </a:spcBef>
              </a:pPr>
              <a:r>
                <a:rPr lang="en-US" altLang="zh-CN">
                  <a:solidFill>
                    <a:srgbClr val="3333CC"/>
                  </a:solidFill>
                </a:rPr>
                <a:t>caller</a:t>
              </a:r>
            </a:p>
            <a:p>
              <a:pPr marL="342900" indent="-342900">
                <a:spcBef>
                  <a:spcPct val="25000"/>
                </a:spcBef>
              </a:pPr>
              <a:endParaRPr lang="en-US" altLang="zh-CN">
                <a:solidFill>
                  <a:srgbClr val="3333CC"/>
                </a:solidFill>
              </a:endParaRPr>
            </a:p>
            <a:p>
              <a:pPr marL="342900" indent="-342900">
                <a:spcBef>
                  <a:spcPct val="25000"/>
                </a:spcBef>
              </a:pPr>
              <a:r>
                <a:rPr lang="en-US" altLang="zh-CN">
                  <a:solidFill>
                    <a:srgbClr val="3333CC"/>
                  </a:solidFill>
                </a:rPr>
                <a:t>  P</a:t>
              </a:r>
            </a:p>
            <a:p>
              <a:pPr marL="342900" indent="-342900">
                <a:spcBef>
                  <a:spcPct val="50000"/>
                </a:spcBef>
              </a:pPr>
              <a:endParaRPr lang="en-US" altLang="zh-CN"/>
            </a:p>
          </p:txBody>
        </p:sp>
        <p:sp>
          <p:nvSpPr>
            <p:cNvPr id="743430" name="Line 6"/>
            <p:cNvSpPr>
              <a:spLocks noChangeShapeType="1"/>
            </p:cNvSpPr>
            <p:nvPr/>
          </p:nvSpPr>
          <p:spPr bwMode="auto">
            <a:xfrm flipV="1">
              <a:off x="2370" y="743"/>
              <a:ext cx="0" cy="283"/>
            </a:xfrm>
            <a:prstGeom prst="line">
              <a:avLst/>
            </a:prstGeom>
            <a:noFill/>
            <a:ln w="38100">
              <a:solidFill>
                <a:srgbClr val="3333CC"/>
              </a:solidFill>
              <a:round/>
              <a:headEnd/>
              <a:tailEnd type="triangle" w="med" len="med"/>
            </a:ln>
            <a:effectLst/>
          </p:spPr>
          <p:txBody>
            <a:bodyPr/>
            <a:lstStyle/>
            <a:p>
              <a:endParaRPr lang="zh-CN" altLang="en-US"/>
            </a:p>
          </p:txBody>
        </p:sp>
        <p:sp>
          <p:nvSpPr>
            <p:cNvPr id="743431" name="Line 7"/>
            <p:cNvSpPr>
              <a:spLocks noChangeShapeType="1"/>
            </p:cNvSpPr>
            <p:nvPr/>
          </p:nvSpPr>
          <p:spPr bwMode="auto">
            <a:xfrm flipV="1">
              <a:off x="2370" y="289"/>
              <a:ext cx="0" cy="283"/>
            </a:xfrm>
            <a:prstGeom prst="line">
              <a:avLst/>
            </a:prstGeom>
            <a:noFill/>
            <a:ln w="38100">
              <a:solidFill>
                <a:srgbClr val="3333CC"/>
              </a:solidFill>
              <a:round/>
              <a:headEnd/>
              <a:tailEnd type="triangle" w="med" len="med"/>
            </a:ln>
            <a:effectLst/>
          </p:spPr>
          <p:txBody>
            <a:bodyPr/>
            <a:lstStyle/>
            <a:p>
              <a:endParaRPr lang="zh-CN" altLang="en-US"/>
            </a:p>
          </p:txBody>
        </p:sp>
      </p:grpSp>
      <p:pic>
        <p:nvPicPr>
          <p:cNvPr id="743432" name="Picture 8"/>
          <p:cNvPicPr>
            <a:picLocks noChangeAspect="1" noChangeArrowheads="1"/>
          </p:cNvPicPr>
          <p:nvPr/>
        </p:nvPicPr>
        <p:blipFill>
          <a:blip r:embed="rId2"/>
          <a:srcRect/>
          <a:stretch>
            <a:fillRect/>
          </a:stretch>
        </p:blipFill>
        <p:spPr bwMode="auto">
          <a:xfrm>
            <a:off x="5562600" y="854075"/>
            <a:ext cx="3375025" cy="2655888"/>
          </a:xfrm>
          <a:prstGeom prst="rect">
            <a:avLst/>
          </a:prstGeom>
          <a:noFill/>
        </p:spPr>
      </p:pic>
      <p:sp>
        <p:nvSpPr>
          <p:cNvPr id="743433" name="Text Box 9"/>
          <p:cNvSpPr txBox="1">
            <a:spLocks noChangeArrowheads="1"/>
          </p:cNvSpPr>
          <p:nvPr/>
        </p:nvSpPr>
        <p:spPr bwMode="auto">
          <a:xfrm>
            <a:off x="5876925" y="2789238"/>
            <a:ext cx="2971800" cy="915987"/>
          </a:xfrm>
          <a:prstGeom prst="rect">
            <a:avLst/>
          </a:prstGeom>
          <a:solidFill>
            <a:schemeClr val="bg1"/>
          </a:solidFill>
          <a:ln w="9525" algn="ctr">
            <a:noFill/>
            <a:miter lim="800000"/>
            <a:headEnd/>
            <a:tailEnd/>
          </a:ln>
          <a:effectLst/>
        </p:spPr>
        <p:txBody>
          <a:bodyPr>
            <a:spAutoFit/>
          </a:bodyPr>
          <a:lstStyle/>
          <a:p>
            <a:pPr marL="342900" indent="-342900">
              <a:spcBef>
                <a:spcPct val="50000"/>
              </a:spcBef>
            </a:pPr>
            <a:r>
              <a:rPr lang="zh-CN" altLang="en-US">
                <a:solidFill>
                  <a:srgbClr val="FF3300"/>
                </a:solidFill>
              </a:rPr>
              <a:t>     </a:t>
            </a:r>
            <a:r>
              <a:rPr lang="en-US" altLang="zh-CN">
                <a:solidFill>
                  <a:srgbClr val="FF3300"/>
                </a:solidFill>
              </a:rPr>
              <a:t>caller</a:t>
            </a:r>
            <a:r>
              <a:rPr lang="zh-CN" altLang="en-US">
                <a:solidFill>
                  <a:srgbClr val="FF3300"/>
                </a:solidFill>
              </a:rPr>
              <a:t>执行过程中，在进入</a:t>
            </a:r>
            <a:r>
              <a:rPr lang="en-US" altLang="zh-CN">
                <a:solidFill>
                  <a:srgbClr val="FF3300"/>
                </a:solidFill>
              </a:rPr>
              <a:t>test</a:t>
            </a:r>
            <a:r>
              <a:rPr lang="zh-CN" altLang="en-US">
                <a:solidFill>
                  <a:srgbClr val="FF3300"/>
                </a:solidFill>
              </a:rPr>
              <a:t>之前一刻栈中的状态如何？</a:t>
            </a:r>
          </a:p>
        </p:txBody>
      </p:sp>
      <p:pic>
        <p:nvPicPr>
          <p:cNvPr id="743434" name="Picture 10"/>
          <p:cNvPicPr>
            <a:picLocks noChangeAspect="1" noChangeArrowheads="1"/>
          </p:cNvPicPr>
          <p:nvPr/>
        </p:nvPicPr>
        <p:blipFill>
          <a:blip r:embed="rId3"/>
          <a:srcRect/>
          <a:stretch>
            <a:fillRect/>
          </a:stretch>
        </p:blipFill>
        <p:spPr bwMode="auto">
          <a:xfrm>
            <a:off x="5292725" y="134938"/>
            <a:ext cx="3644900" cy="3946525"/>
          </a:xfrm>
          <a:prstGeom prst="rect">
            <a:avLst/>
          </a:prstGeom>
          <a:noFill/>
        </p:spPr>
      </p:pic>
      <p:sp>
        <p:nvSpPr>
          <p:cNvPr id="743435" name="Text Box 11"/>
          <p:cNvSpPr txBox="1">
            <a:spLocks noChangeArrowheads="1"/>
          </p:cNvSpPr>
          <p:nvPr/>
        </p:nvSpPr>
        <p:spPr bwMode="auto">
          <a:xfrm>
            <a:off x="5697538" y="3375025"/>
            <a:ext cx="2835275" cy="641350"/>
          </a:xfrm>
          <a:prstGeom prst="rect">
            <a:avLst/>
          </a:prstGeom>
          <a:solidFill>
            <a:schemeClr val="bg1"/>
          </a:solidFill>
          <a:ln w="9525" algn="ctr">
            <a:noFill/>
            <a:miter lim="800000"/>
            <a:headEnd/>
            <a:tailEnd/>
          </a:ln>
          <a:effectLst/>
        </p:spPr>
        <p:txBody>
          <a:bodyPr>
            <a:spAutoFit/>
          </a:bodyPr>
          <a:lstStyle/>
          <a:p>
            <a:pPr marL="342900" indent="-342900">
              <a:spcBef>
                <a:spcPct val="50000"/>
              </a:spcBef>
            </a:pPr>
            <a:r>
              <a:rPr lang="zh-CN" altLang="en-US">
                <a:solidFill>
                  <a:srgbClr val="FF3300"/>
                </a:solidFill>
              </a:rPr>
              <a:t>     进入</a:t>
            </a:r>
            <a:r>
              <a:rPr lang="en-US" altLang="zh-CN">
                <a:solidFill>
                  <a:srgbClr val="FF3300"/>
                </a:solidFill>
              </a:rPr>
              <a:t>test</a:t>
            </a:r>
            <a:r>
              <a:rPr lang="zh-CN" altLang="en-US">
                <a:solidFill>
                  <a:srgbClr val="FF3300"/>
                </a:solidFill>
              </a:rPr>
              <a:t>并生成其栈帧后，栈中状态如何？</a:t>
            </a:r>
          </a:p>
        </p:txBody>
      </p:sp>
      <p:pic>
        <p:nvPicPr>
          <p:cNvPr id="743436" name="Picture 12"/>
          <p:cNvPicPr>
            <a:picLocks noChangeAspect="1" noChangeArrowheads="1"/>
          </p:cNvPicPr>
          <p:nvPr/>
        </p:nvPicPr>
        <p:blipFill>
          <a:blip r:embed="rId4"/>
          <a:srcRect/>
          <a:stretch>
            <a:fillRect/>
          </a:stretch>
        </p:blipFill>
        <p:spPr bwMode="auto">
          <a:xfrm>
            <a:off x="5111750" y="179388"/>
            <a:ext cx="3781425" cy="4059237"/>
          </a:xfrm>
          <a:prstGeom prst="rect">
            <a:avLst/>
          </a:prstGeom>
          <a:noFill/>
        </p:spPr>
      </p:pic>
      <p:grpSp>
        <p:nvGrpSpPr>
          <p:cNvPr id="743437" name="Group 13"/>
          <p:cNvGrpSpPr>
            <a:grpSpLocks/>
          </p:cNvGrpSpPr>
          <p:nvPr/>
        </p:nvGrpSpPr>
        <p:grpSpPr bwMode="auto">
          <a:xfrm>
            <a:off x="5832475" y="584200"/>
            <a:ext cx="674688" cy="720725"/>
            <a:chOff x="3617" y="402"/>
            <a:chExt cx="425" cy="454"/>
          </a:xfrm>
        </p:grpSpPr>
        <p:sp>
          <p:nvSpPr>
            <p:cNvPr id="743438" name="Text Box 14"/>
            <p:cNvSpPr txBox="1">
              <a:spLocks noChangeArrowheads="1"/>
            </p:cNvSpPr>
            <p:nvPr/>
          </p:nvSpPr>
          <p:spPr bwMode="auto">
            <a:xfrm>
              <a:off x="3617" y="402"/>
              <a:ext cx="425"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&amp;y:</a:t>
              </a:r>
            </a:p>
          </p:txBody>
        </p:sp>
        <p:sp>
          <p:nvSpPr>
            <p:cNvPr id="743439" name="Text Box 15"/>
            <p:cNvSpPr txBox="1">
              <a:spLocks noChangeArrowheads="1"/>
            </p:cNvSpPr>
            <p:nvPr/>
          </p:nvSpPr>
          <p:spPr bwMode="auto">
            <a:xfrm>
              <a:off x="3617" y="625"/>
              <a:ext cx="425"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&amp;a:</a:t>
              </a:r>
            </a:p>
          </p:txBody>
        </p:sp>
      </p:grpSp>
      <p:grpSp>
        <p:nvGrpSpPr>
          <p:cNvPr id="743440" name="Group 16"/>
          <p:cNvGrpSpPr>
            <a:grpSpLocks/>
          </p:cNvGrpSpPr>
          <p:nvPr/>
        </p:nvGrpSpPr>
        <p:grpSpPr bwMode="auto">
          <a:xfrm>
            <a:off x="8488363" y="539750"/>
            <a:ext cx="539750" cy="1079500"/>
            <a:chOff x="5290" y="374"/>
            <a:chExt cx="340" cy="680"/>
          </a:xfrm>
        </p:grpSpPr>
        <p:sp>
          <p:nvSpPr>
            <p:cNvPr id="743441" name="AutoShape 17"/>
            <p:cNvSpPr>
              <a:spLocks/>
            </p:cNvSpPr>
            <p:nvPr/>
          </p:nvSpPr>
          <p:spPr bwMode="auto">
            <a:xfrm>
              <a:off x="5290" y="374"/>
              <a:ext cx="113" cy="680"/>
            </a:xfrm>
            <a:prstGeom prst="rightBrace">
              <a:avLst>
                <a:gd name="adj1" fmla="val 50147"/>
                <a:gd name="adj2" fmla="val 50000"/>
              </a:avLst>
            </a:prstGeom>
            <a:noFill/>
            <a:ln w="28575">
              <a:solidFill>
                <a:srgbClr val="FF3300"/>
              </a:solidFill>
              <a:round/>
              <a:headEnd/>
              <a:tailEnd/>
            </a:ln>
            <a:effectLst/>
          </p:spPr>
          <p:txBody>
            <a:bodyPr wrap="none" anchor="ctr"/>
            <a:lstStyle/>
            <a:p>
              <a:endParaRPr lang="zh-CN" altLang="en-US"/>
            </a:p>
          </p:txBody>
        </p:sp>
        <p:sp>
          <p:nvSpPr>
            <p:cNvPr id="743442" name="Text Box 18"/>
            <p:cNvSpPr txBox="1">
              <a:spLocks noChangeArrowheads="1"/>
            </p:cNvSpPr>
            <p:nvPr/>
          </p:nvSpPr>
          <p:spPr bwMode="auto">
            <a:xfrm>
              <a:off x="5403" y="601"/>
              <a:ext cx="227"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P</a:t>
              </a:r>
            </a:p>
          </p:txBody>
        </p:sp>
      </p:grpSp>
      <p:grpSp>
        <p:nvGrpSpPr>
          <p:cNvPr id="743443" name="Group 19"/>
          <p:cNvGrpSpPr>
            <a:grpSpLocks/>
          </p:cNvGrpSpPr>
          <p:nvPr/>
        </p:nvGrpSpPr>
        <p:grpSpPr bwMode="auto">
          <a:xfrm>
            <a:off x="8488363" y="1754188"/>
            <a:ext cx="539750" cy="1371600"/>
            <a:chOff x="5290" y="1139"/>
            <a:chExt cx="340" cy="864"/>
          </a:xfrm>
        </p:grpSpPr>
        <p:sp>
          <p:nvSpPr>
            <p:cNvPr id="743444" name="AutoShape 20"/>
            <p:cNvSpPr>
              <a:spLocks/>
            </p:cNvSpPr>
            <p:nvPr/>
          </p:nvSpPr>
          <p:spPr bwMode="auto">
            <a:xfrm>
              <a:off x="5290" y="1139"/>
              <a:ext cx="113" cy="794"/>
            </a:xfrm>
            <a:prstGeom prst="rightBrace">
              <a:avLst>
                <a:gd name="adj1" fmla="val 58555"/>
                <a:gd name="adj2" fmla="val 50000"/>
              </a:avLst>
            </a:prstGeom>
            <a:noFill/>
            <a:ln w="28575">
              <a:solidFill>
                <a:srgbClr val="FF3300"/>
              </a:solidFill>
              <a:round/>
              <a:headEnd/>
              <a:tailEnd/>
            </a:ln>
            <a:effectLst/>
          </p:spPr>
          <p:txBody>
            <a:bodyPr wrap="none" anchor="ctr"/>
            <a:lstStyle/>
            <a:p>
              <a:endParaRPr lang="zh-CN" altLang="en-US"/>
            </a:p>
          </p:txBody>
        </p:sp>
        <p:sp>
          <p:nvSpPr>
            <p:cNvPr id="743445" name="Text Box 21"/>
            <p:cNvSpPr txBox="1">
              <a:spLocks noChangeArrowheads="1"/>
            </p:cNvSpPr>
            <p:nvPr/>
          </p:nvSpPr>
          <p:spPr bwMode="auto">
            <a:xfrm>
              <a:off x="5341" y="1253"/>
              <a:ext cx="289" cy="750"/>
            </a:xfrm>
            <a:prstGeom prst="rect">
              <a:avLst/>
            </a:prstGeom>
            <a:noFill/>
            <a:ln w="9525" algn="ctr">
              <a:noFill/>
              <a:miter lim="800000"/>
              <a:headEnd/>
              <a:tailEnd/>
            </a:ln>
            <a:effectLst/>
          </p:spPr>
          <p:txBody>
            <a:bodyPr vert="eaVert">
              <a:spAutoFit/>
            </a:bodyPr>
            <a:lstStyle/>
            <a:p>
              <a:pPr marL="342900" indent="-342900">
                <a:spcBef>
                  <a:spcPct val="50000"/>
                </a:spcBef>
              </a:pPr>
              <a:r>
                <a:rPr lang="en-US" altLang="zh-CN">
                  <a:solidFill>
                    <a:srgbClr val="FF3300"/>
                  </a:solidFill>
                </a:rPr>
                <a:t>caller</a:t>
              </a:r>
            </a:p>
          </p:txBody>
        </p:sp>
      </p:grpSp>
      <p:sp>
        <p:nvSpPr>
          <p:cNvPr id="743446" name="Text Box 22"/>
          <p:cNvSpPr txBox="1">
            <a:spLocks noChangeArrowheads="1"/>
          </p:cNvSpPr>
          <p:nvPr/>
        </p:nvSpPr>
        <p:spPr bwMode="auto">
          <a:xfrm>
            <a:off x="1827213" y="1943100"/>
            <a:ext cx="1304925"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100   200</a:t>
            </a:r>
          </a:p>
        </p:txBody>
      </p:sp>
      <p:sp>
        <p:nvSpPr>
          <p:cNvPr id="743447" name="Text Box 23"/>
          <p:cNvSpPr txBox="1">
            <a:spLocks noChangeArrowheads="1"/>
          </p:cNvSpPr>
          <p:nvPr/>
        </p:nvSpPr>
        <p:spPr bwMode="auto">
          <a:xfrm>
            <a:off x="7048500" y="630238"/>
            <a:ext cx="809625" cy="274637"/>
          </a:xfrm>
          <a:prstGeom prst="rect">
            <a:avLst/>
          </a:prstGeom>
          <a:solidFill>
            <a:schemeClr val="bg1"/>
          </a:solidFill>
          <a:ln w="9525" algn="ctr">
            <a:noFill/>
            <a:miter lim="800000"/>
            <a:headEnd/>
            <a:tailEnd/>
          </a:ln>
          <a:effectLst/>
        </p:spPr>
        <p:txBody>
          <a:bodyPr tIns="0" bIns="0">
            <a:spAutoFit/>
          </a:bodyPr>
          <a:lstStyle/>
          <a:p>
            <a:pPr marL="342900" indent="-342900">
              <a:spcBef>
                <a:spcPct val="50000"/>
              </a:spcBef>
            </a:pPr>
            <a:r>
              <a:rPr lang="en-US" altLang="zh-CN">
                <a:solidFill>
                  <a:srgbClr val="FF3300"/>
                </a:solidFill>
              </a:rPr>
              <a:t>300</a:t>
            </a:r>
          </a:p>
        </p:txBody>
      </p:sp>
      <p:sp>
        <p:nvSpPr>
          <p:cNvPr id="743448" name="Line 24"/>
          <p:cNvSpPr>
            <a:spLocks noChangeShapeType="1"/>
          </p:cNvSpPr>
          <p:nvPr/>
        </p:nvSpPr>
        <p:spPr bwMode="auto">
          <a:xfrm flipV="1">
            <a:off x="2097088" y="819150"/>
            <a:ext cx="4995862" cy="854075"/>
          </a:xfrm>
          <a:prstGeom prst="line">
            <a:avLst/>
          </a:prstGeom>
          <a:noFill/>
          <a:ln w="38100">
            <a:solidFill>
              <a:srgbClr val="FF3300"/>
            </a:solidFill>
            <a:round/>
            <a:headEnd/>
            <a:tailEnd type="triangle" w="med" len="med"/>
          </a:ln>
          <a:effectLst/>
        </p:spPr>
        <p:txBody>
          <a:bodyPr/>
          <a:lstStyle/>
          <a:p>
            <a:endParaRPr lang="zh-CN" altLang="en-US"/>
          </a:p>
        </p:txBody>
      </p:sp>
      <p:sp>
        <p:nvSpPr>
          <p:cNvPr id="743449" name="Rectangle 25"/>
          <p:cNvSpPr>
            <a:spLocks noChangeArrowheads="1"/>
          </p:cNvSpPr>
          <p:nvPr/>
        </p:nvSpPr>
        <p:spPr bwMode="auto">
          <a:xfrm>
            <a:off x="2862263" y="4689475"/>
            <a:ext cx="4298950" cy="366713"/>
          </a:xfrm>
          <a:prstGeom prst="rect">
            <a:avLst/>
          </a:prstGeom>
          <a:noFill/>
          <a:ln w="9525" algn="ctr">
            <a:noFill/>
            <a:miter lim="800000"/>
            <a:headEnd/>
            <a:tailEnd/>
          </a:ln>
          <a:effectLst/>
        </p:spPr>
        <p:txBody>
          <a:bodyPr wrap="none">
            <a:spAutoFit/>
          </a:bodyPr>
          <a:lstStyle/>
          <a:p>
            <a:pPr marL="342900" indent="-342900">
              <a:spcBef>
                <a:spcPct val="50000"/>
              </a:spcBef>
            </a:pPr>
            <a:r>
              <a:rPr lang="zh-CN" altLang="en-US">
                <a:solidFill>
                  <a:srgbClr val="FF3300"/>
                </a:solidFill>
              </a:rPr>
              <a:t>前者按值、后者按地址。一定是一个地址</a:t>
            </a:r>
          </a:p>
        </p:txBody>
      </p:sp>
      <p:sp>
        <p:nvSpPr>
          <p:cNvPr id="743450" name="Rectangle 26"/>
          <p:cNvSpPr>
            <a:spLocks noChangeArrowheads="1"/>
          </p:cNvSpPr>
          <p:nvPr/>
        </p:nvSpPr>
        <p:spPr bwMode="auto">
          <a:xfrm>
            <a:off x="566738" y="5499100"/>
            <a:ext cx="8147050" cy="366713"/>
          </a:xfrm>
          <a:prstGeom prst="rect">
            <a:avLst/>
          </a:prstGeom>
          <a:noFill/>
          <a:ln w="9525" algn="ctr">
            <a:noFill/>
            <a:miter lim="800000"/>
            <a:headEnd/>
            <a:tailEnd/>
          </a:ln>
          <a:effectLst/>
        </p:spPr>
        <p:txBody>
          <a:bodyPr>
            <a:spAutoFit/>
          </a:bodyPr>
          <a:lstStyle/>
          <a:p>
            <a:pPr marL="342900" indent="-342900">
              <a:spcBef>
                <a:spcPct val="50000"/>
              </a:spcBef>
            </a:pPr>
            <a:r>
              <a:rPr lang="zh-CN" altLang="en-US">
                <a:solidFill>
                  <a:srgbClr val="FF3300"/>
                </a:solidFill>
              </a:rPr>
              <a:t>第</a:t>
            </a:r>
            <a:r>
              <a:rPr lang="en-US" altLang="zh-CN">
                <a:solidFill>
                  <a:srgbClr val="FF3300"/>
                </a:solidFill>
              </a:rPr>
              <a:t>10</a:t>
            </a:r>
            <a:r>
              <a:rPr lang="zh-CN" altLang="en-US">
                <a:solidFill>
                  <a:srgbClr val="FF3300"/>
                </a:solidFill>
              </a:rPr>
              <a:t>行执行后，</a:t>
            </a:r>
            <a:r>
              <a:rPr lang="en-US" altLang="zh-CN">
                <a:solidFill>
                  <a:srgbClr val="FF3300"/>
                </a:solidFill>
              </a:rPr>
              <a:t>P</a:t>
            </a:r>
            <a:r>
              <a:rPr lang="zh-CN" altLang="en-US">
                <a:solidFill>
                  <a:srgbClr val="FF3300"/>
                </a:solidFill>
              </a:rPr>
              <a:t>帧中</a:t>
            </a:r>
            <a:r>
              <a:rPr lang="en-US" altLang="zh-CN">
                <a:solidFill>
                  <a:srgbClr val="FF3300"/>
                </a:solidFill>
              </a:rPr>
              <a:t>200</a:t>
            </a:r>
            <a:r>
              <a:rPr lang="zh-CN" altLang="en-US">
                <a:solidFill>
                  <a:srgbClr val="FF3300"/>
                </a:solidFill>
              </a:rPr>
              <a:t>变成</a:t>
            </a:r>
            <a:r>
              <a:rPr lang="en-US" altLang="zh-CN">
                <a:solidFill>
                  <a:srgbClr val="FF3300"/>
                </a:solidFill>
              </a:rPr>
              <a:t>300</a:t>
            </a:r>
            <a:r>
              <a:rPr lang="zh-CN" altLang="en-US">
                <a:solidFill>
                  <a:srgbClr val="FF3300"/>
                </a:solidFill>
              </a:rPr>
              <a:t>，</a:t>
            </a:r>
            <a:r>
              <a:rPr lang="en-US" altLang="zh-CN">
                <a:solidFill>
                  <a:srgbClr val="FF3300"/>
                </a:solidFill>
              </a:rPr>
              <a:t>test</a:t>
            </a:r>
            <a:r>
              <a:rPr lang="zh-CN" altLang="en-US">
                <a:solidFill>
                  <a:srgbClr val="FF3300"/>
                </a:solidFill>
              </a:rPr>
              <a:t>退帧后，</a:t>
            </a:r>
            <a:r>
              <a:rPr lang="en-US" altLang="zh-CN">
                <a:solidFill>
                  <a:srgbClr val="FF3300"/>
                </a:solidFill>
              </a:rPr>
              <a:t>caller</a:t>
            </a:r>
            <a:r>
              <a:rPr lang="zh-CN" altLang="en-US">
                <a:solidFill>
                  <a:srgbClr val="FF3300"/>
                </a:solidFill>
              </a:rPr>
              <a:t>中通过</a:t>
            </a:r>
            <a:r>
              <a:rPr lang="en-US" altLang="zh-CN">
                <a:solidFill>
                  <a:srgbClr val="FF3300"/>
                </a:solidFill>
              </a:rPr>
              <a:t>y</a:t>
            </a:r>
            <a:r>
              <a:rPr lang="zh-CN" altLang="en-US">
                <a:solidFill>
                  <a:srgbClr val="FF3300"/>
                </a:solidFill>
              </a:rPr>
              <a:t>引用该值</a:t>
            </a:r>
            <a:r>
              <a:rPr lang="en-US" altLang="zh-CN">
                <a:solidFill>
                  <a:srgbClr val="FF3300"/>
                </a:solidFill>
              </a:rPr>
              <a:t>300</a:t>
            </a:r>
          </a:p>
        </p:txBody>
      </p:sp>
      <p:sp>
        <p:nvSpPr>
          <p:cNvPr id="743451" name="Rectangle 27"/>
          <p:cNvSpPr>
            <a:spLocks noChangeArrowheads="1"/>
          </p:cNvSpPr>
          <p:nvPr/>
        </p:nvSpPr>
        <p:spPr bwMode="auto">
          <a:xfrm>
            <a:off x="522288" y="6257925"/>
            <a:ext cx="8415337" cy="366713"/>
          </a:xfrm>
          <a:prstGeom prst="rect">
            <a:avLst/>
          </a:prstGeom>
          <a:noFill/>
          <a:ln w="9525" algn="ctr">
            <a:noFill/>
            <a:miter lim="800000"/>
            <a:headEnd/>
            <a:tailEnd/>
          </a:ln>
          <a:effectLst/>
        </p:spPr>
        <p:txBody>
          <a:bodyPr>
            <a:spAutoFit/>
          </a:bodyPr>
          <a:lstStyle/>
          <a:p>
            <a:pPr marL="342900" indent="-342900">
              <a:spcBef>
                <a:spcPct val="50000"/>
              </a:spcBef>
            </a:pPr>
            <a:r>
              <a:rPr lang="zh-CN" altLang="en-US">
                <a:solidFill>
                  <a:srgbClr val="FF3300"/>
                </a:solidFill>
              </a:rPr>
              <a:t>第</a:t>
            </a:r>
            <a:r>
              <a:rPr lang="en-US" altLang="zh-CN">
                <a:solidFill>
                  <a:srgbClr val="FF3300"/>
                </a:solidFill>
              </a:rPr>
              <a:t>11</a:t>
            </a:r>
            <a:r>
              <a:rPr lang="zh-CN" altLang="en-US">
                <a:solidFill>
                  <a:srgbClr val="FF3300"/>
                </a:solidFill>
              </a:rPr>
              <a:t>行执行后</a:t>
            </a:r>
            <a:r>
              <a:rPr lang="en-US" altLang="zh-CN">
                <a:solidFill>
                  <a:srgbClr val="FF3300"/>
                </a:solidFill>
              </a:rPr>
              <a:t>caller</a:t>
            </a:r>
            <a:r>
              <a:rPr lang="zh-CN" altLang="en-US">
                <a:solidFill>
                  <a:srgbClr val="FF3300"/>
                </a:solidFill>
              </a:rPr>
              <a:t>退帧并返回</a:t>
            </a:r>
            <a:r>
              <a:rPr lang="en-US" altLang="zh-CN">
                <a:solidFill>
                  <a:srgbClr val="FF3300"/>
                </a:solidFill>
              </a:rPr>
              <a:t>P</a:t>
            </a:r>
            <a:r>
              <a:rPr lang="zh-CN" altLang="en-US">
                <a:solidFill>
                  <a:srgbClr val="FF3300"/>
                </a:solidFill>
              </a:rPr>
              <a:t>，因</a:t>
            </a:r>
            <a:r>
              <a:rPr lang="en-US" altLang="zh-CN">
                <a:solidFill>
                  <a:srgbClr val="FF3300"/>
                </a:solidFill>
              </a:rPr>
              <a:t>P</a:t>
            </a:r>
            <a:r>
              <a:rPr lang="zh-CN" altLang="en-US">
                <a:solidFill>
                  <a:srgbClr val="FF3300"/>
                </a:solidFill>
              </a:rPr>
              <a:t>中无变量与之对应，故无法引用该值</a:t>
            </a:r>
            <a:r>
              <a:rPr lang="en-US" altLang="zh-CN">
                <a:solidFill>
                  <a:srgbClr val="FF3300"/>
                </a:solidFill>
              </a:rPr>
              <a:t>300</a:t>
            </a:r>
          </a:p>
        </p:txBody>
      </p:sp>
      <p:grpSp>
        <p:nvGrpSpPr>
          <p:cNvPr id="743454" name="Group 30"/>
          <p:cNvGrpSpPr>
            <a:grpSpLocks/>
          </p:cNvGrpSpPr>
          <p:nvPr/>
        </p:nvGrpSpPr>
        <p:grpSpPr bwMode="auto">
          <a:xfrm>
            <a:off x="2501900" y="3114675"/>
            <a:ext cx="4679950" cy="2428875"/>
            <a:chOff x="1718" y="1962"/>
            <a:chExt cx="2806" cy="1530"/>
          </a:xfrm>
        </p:grpSpPr>
        <p:sp>
          <p:nvSpPr>
            <p:cNvPr id="743452" name="Text Box 28"/>
            <p:cNvSpPr txBox="1">
              <a:spLocks noChangeArrowheads="1"/>
            </p:cNvSpPr>
            <p:nvPr/>
          </p:nvSpPr>
          <p:spPr bwMode="auto">
            <a:xfrm>
              <a:off x="1718" y="1962"/>
              <a:ext cx="1162" cy="231"/>
            </a:xfrm>
            <a:prstGeom prst="rect">
              <a:avLst/>
            </a:prstGeom>
            <a:noFill/>
            <a:ln w="9525" algn="ctr">
              <a:noFill/>
              <a:miter lim="800000"/>
              <a:headEnd/>
              <a:tailEnd/>
            </a:ln>
            <a:effectLst/>
          </p:spPr>
          <p:txBody>
            <a:bodyPr>
              <a:spAutoFit/>
            </a:bodyPr>
            <a:lstStyle/>
            <a:p>
              <a:pPr marL="342900" indent="-342900">
                <a:spcBef>
                  <a:spcPct val="50000"/>
                </a:spcBef>
              </a:pPr>
              <a:r>
                <a:rPr lang="zh-CN" altLang="en-US">
                  <a:solidFill>
                    <a:srgbClr val="3333CC"/>
                  </a:solidFill>
                </a:rPr>
                <a:t>若</a:t>
              </a:r>
              <a:r>
                <a:rPr lang="en-US" altLang="zh-CN">
                  <a:solidFill>
                    <a:srgbClr val="3333CC"/>
                  </a:solidFill>
                </a:rPr>
                <a:t>return x+y</a:t>
              </a:r>
              <a:r>
                <a:rPr lang="zh-CN" altLang="en-US">
                  <a:solidFill>
                    <a:srgbClr val="3333CC"/>
                  </a:solidFill>
                </a:rPr>
                <a:t>；</a:t>
              </a:r>
            </a:p>
          </p:txBody>
        </p:sp>
        <p:sp>
          <p:nvSpPr>
            <p:cNvPr id="743453" name="Line 29"/>
            <p:cNvSpPr>
              <a:spLocks noChangeShapeType="1"/>
            </p:cNvSpPr>
            <p:nvPr/>
          </p:nvSpPr>
          <p:spPr bwMode="auto">
            <a:xfrm flipH="1" flipV="1">
              <a:off x="2228" y="2160"/>
              <a:ext cx="2296" cy="1332"/>
            </a:xfrm>
            <a:prstGeom prst="line">
              <a:avLst/>
            </a:prstGeom>
            <a:noFill/>
            <a:ln w="28575">
              <a:solidFill>
                <a:srgbClr val="3333CC"/>
              </a:solidFill>
              <a:round/>
              <a:headEnd/>
              <a:tailEnd type="triangle" w="med" len="med"/>
            </a:ln>
            <a:effectLst/>
          </p:spPr>
          <p:txBody>
            <a:bodyPr/>
            <a:lstStyle/>
            <a:p>
              <a:endParaRPr lang="zh-CN" altLang="en-US"/>
            </a:p>
          </p:txBody>
        </p:sp>
      </p:grpSp>
      <p:sp>
        <p:nvSpPr>
          <p:cNvPr id="743455" name="Text Box 31"/>
          <p:cNvSpPr txBox="1">
            <a:spLocks noChangeArrowheads="1"/>
          </p:cNvSpPr>
          <p:nvPr/>
        </p:nvSpPr>
        <p:spPr bwMode="auto">
          <a:xfrm>
            <a:off x="4122738" y="2889250"/>
            <a:ext cx="1754187" cy="366713"/>
          </a:xfrm>
          <a:prstGeom prst="rect">
            <a:avLst/>
          </a:prstGeom>
          <a:noFill/>
          <a:ln w="9525" algn="ctr">
            <a:noFill/>
            <a:miter lim="800000"/>
            <a:headEnd/>
            <a:tailEnd/>
          </a:ln>
          <a:effectLst/>
        </p:spPr>
        <p:txBody>
          <a:bodyPr>
            <a:spAutoFit/>
          </a:bodyPr>
          <a:lstStyle/>
          <a:p>
            <a:pPr marL="342900" indent="-342900">
              <a:spcBef>
                <a:spcPct val="50000"/>
              </a:spcBef>
            </a:pPr>
            <a:r>
              <a:rPr lang="zh-CN" altLang="en-US">
                <a:solidFill>
                  <a:srgbClr val="3333CC"/>
                </a:solidFill>
              </a:rPr>
              <a:t>则函数返回</a:t>
            </a:r>
            <a:r>
              <a:rPr lang="en-US" altLang="zh-CN">
                <a:solidFill>
                  <a:srgbClr val="3333CC"/>
                </a:solidFill>
              </a:rPr>
              <a:t>400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3428"/>
                                        </p:tgtEl>
                                        <p:attrNameLst>
                                          <p:attrName>style.visibility</p:attrName>
                                        </p:attrNameLst>
                                      </p:cBhvr>
                                      <p:to>
                                        <p:strVal val="visible"/>
                                      </p:to>
                                    </p:set>
                                    <p:animEffect transition="in" filter="blinds(horizontal)">
                                      <p:cBhvr>
                                        <p:cTn id="7" dur="500"/>
                                        <p:tgtEl>
                                          <p:spTgt spid="7434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3446"/>
                                        </p:tgtEl>
                                        <p:attrNameLst>
                                          <p:attrName>style.visibility</p:attrName>
                                        </p:attrNameLst>
                                      </p:cBhvr>
                                      <p:to>
                                        <p:strVal val="visible"/>
                                      </p:to>
                                    </p:set>
                                    <p:animEffect transition="in" filter="blinds(horizontal)">
                                      <p:cBhvr>
                                        <p:cTn id="12" dur="500"/>
                                        <p:tgtEl>
                                          <p:spTgt spid="74344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43449"/>
                                        </p:tgtEl>
                                        <p:attrNameLst>
                                          <p:attrName>style.visibility</p:attrName>
                                        </p:attrNameLst>
                                      </p:cBhvr>
                                      <p:to>
                                        <p:strVal val="visible"/>
                                      </p:to>
                                    </p:set>
                                    <p:animEffect transition="in" filter="blinds(horizontal)">
                                      <p:cBhvr>
                                        <p:cTn id="17" dur="500"/>
                                        <p:tgtEl>
                                          <p:spTgt spid="74344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3432"/>
                                        </p:tgtEl>
                                        <p:attrNameLst>
                                          <p:attrName>style.visibility</p:attrName>
                                        </p:attrNameLst>
                                      </p:cBhvr>
                                      <p:to>
                                        <p:strVal val="visible"/>
                                      </p:to>
                                    </p:set>
                                    <p:animEffect transition="in" filter="blinds(horizontal)">
                                      <p:cBhvr>
                                        <p:cTn id="22" dur="500"/>
                                        <p:tgtEl>
                                          <p:spTgt spid="74343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43433"/>
                                        </p:tgtEl>
                                        <p:attrNameLst>
                                          <p:attrName>style.visibility</p:attrName>
                                        </p:attrNameLst>
                                      </p:cBhvr>
                                      <p:to>
                                        <p:strVal val="visible"/>
                                      </p:to>
                                    </p:set>
                                    <p:animEffect transition="in" filter="blinds(horizontal)">
                                      <p:cBhvr>
                                        <p:cTn id="27" dur="500"/>
                                        <p:tgtEl>
                                          <p:spTgt spid="74343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43434"/>
                                        </p:tgtEl>
                                        <p:attrNameLst>
                                          <p:attrName>style.visibility</p:attrName>
                                        </p:attrNameLst>
                                      </p:cBhvr>
                                      <p:to>
                                        <p:strVal val="visible"/>
                                      </p:to>
                                    </p:set>
                                    <p:animEffect transition="in" filter="blinds(horizontal)">
                                      <p:cBhvr>
                                        <p:cTn id="32" dur="500"/>
                                        <p:tgtEl>
                                          <p:spTgt spid="74343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43435"/>
                                        </p:tgtEl>
                                        <p:attrNameLst>
                                          <p:attrName>style.visibility</p:attrName>
                                        </p:attrNameLst>
                                      </p:cBhvr>
                                      <p:to>
                                        <p:strVal val="visible"/>
                                      </p:to>
                                    </p:set>
                                    <p:animEffect transition="in" filter="blinds(horizontal)">
                                      <p:cBhvr>
                                        <p:cTn id="37" dur="500"/>
                                        <p:tgtEl>
                                          <p:spTgt spid="74343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43436"/>
                                        </p:tgtEl>
                                        <p:attrNameLst>
                                          <p:attrName>style.visibility</p:attrName>
                                        </p:attrNameLst>
                                      </p:cBhvr>
                                      <p:to>
                                        <p:strVal val="visible"/>
                                      </p:to>
                                    </p:set>
                                    <p:animEffect transition="in" filter="blinds(horizontal)">
                                      <p:cBhvr>
                                        <p:cTn id="42" dur="500"/>
                                        <p:tgtEl>
                                          <p:spTgt spid="74343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43440"/>
                                        </p:tgtEl>
                                        <p:attrNameLst>
                                          <p:attrName>style.visibility</p:attrName>
                                        </p:attrNameLst>
                                      </p:cBhvr>
                                      <p:to>
                                        <p:strVal val="visible"/>
                                      </p:to>
                                    </p:set>
                                    <p:animEffect transition="in" filter="blinds(horizontal)">
                                      <p:cBhvr>
                                        <p:cTn id="47" dur="500"/>
                                        <p:tgtEl>
                                          <p:spTgt spid="74344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43437"/>
                                        </p:tgtEl>
                                        <p:attrNameLst>
                                          <p:attrName>style.visibility</p:attrName>
                                        </p:attrNameLst>
                                      </p:cBhvr>
                                      <p:to>
                                        <p:strVal val="visible"/>
                                      </p:to>
                                    </p:set>
                                    <p:animEffect transition="in" filter="blinds(horizontal)">
                                      <p:cBhvr>
                                        <p:cTn id="52" dur="500"/>
                                        <p:tgtEl>
                                          <p:spTgt spid="743437"/>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43443"/>
                                        </p:tgtEl>
                                        <p:attrNameLst>
                                          <p:attrName>style.visibility</p:attrName>
                                        </p:attrNameLst>
                                      </p:cBhvr>
                                      <p:to>
                                        <p:strVal val="visible"/>
                                      </p:to>
                                    </p:set>
                                    <p:animEffect transition="in" filter="blinds(horizontal)">
                                      <p:cBhvr>
                                        <p:cTn id="57" dur="500"/>
                                        <p:tgtEl>
                                          <p:spTgt spid="74344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43447"/>
                                        </p:tgtEl>
                                        <p:attrNameLst>
                                          <p:attrName>style.visibility</p:attrName>
                                        </p:attrNameLst>
                                      </p:cBhvr>
                                      <p:to>
                                        <p:strVal val="visible"/>
                                      </p:to>
                                    </p:set>
                                    <p:animEffect transition="in" filter="blinds(horizontal)">
                                      <p:cBhvr>
                                        <p:cTn id="62" dur="500"/>
                                        <p:tgtEl>
                                          <p:spTgt spid="74344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43448"/>
                                        </p:tgtEl>
                                        <p:attrNameLst>
                                          <p:attrName>style.visibility</p:attrName>
                                        </p:attrNameLst>
                                      </p:cBhvr>
                                      <p:to>
                                        <p:strVal val="visible"/>
                                      </p:to>
                                    </p:set>
                                    <p:animEffect transition="in" filter="blinds(horizontal)">
                                      <p:cBhvr>
                                        <p:cTn id="67" dur="500"/>
                                        <p:tgtEl>
                                          <p:spTgt spid="74344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743450"/>
                                        </p:tgtEl>
                                        <p:attrNameLst>
                                          <p:attrName>style.visibility</p:attrName>
                                        </p:attrNameLst>
                                      </p:cBhvr>
                                      <p:to>
                                        <p:strVal val="visible"/>
                                      </p:to>
                                    </p:set>
                                    <p:animEffect transition="in" filter="blinds(horizontal)">
                                      <p:cBhvr>
                                        <p:cTn id="72" dur="500"/>
                                        <p:tgtEl>
                                          <p:spTgt spid="743450"/>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743454"/>
                                        </p:tgtEl>
                                        <p:attrNameLst>
                                          <p:attrName>style.visibility</p:attrName>
                                        </p:attrNameLst>
                                      </p:cBhvr>
                                      <p:to>
                                        <p:strVal val="visible"/>
                                      </p:to>
                                    </p:set>
                                    <p:animEffect transition="in" filter="blinds(horizontal)">
                                      <p:cBhvr>
                                        <p:cTn id="77" dur="500"/>
                                        <p:tgtEl>
                                          <p:spTgt spid="743454"/>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743455"/>
                                        </p:tgtEl>
                                        <p:attrNameLst>
                                          <p:attrName>style.visibility</p:attrName>
                                        </p:attrNameLst>
                                      </p:cBhvr>
                                      <p:to>
                                        <p:strVal val="visible"/>
                                      </p:to>
                                    </p:set>
                                    <p:animEffect transition="in" filter="blinds(horizontal)">
                                      <p:cBhvr>
                                        <p:cTn id="82" dur="500"/>
                                        <p:tgtEl>
                                          <p:spTgt spid="743455"/>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743451"/>
                                        </p:tgtEl>
                                        <p:attrNameLst>
                                          <p:attrName>style.visibility</p:attrName>
                                        </p:attrNameLst>
                                      </p:cBhvr>
                                      <p:to>
                                        <p:strVal val="visible"/>
                                      </p:to>
                                    </p:set>
                                    <p:animEffect transition="in" filter="blinds(horizontal)">
                                      <p:cBhvr>
                                        <p:cTn id="87" dur="500"/>
                                        <p:tgtEl>
                                          <p:spTgt spid="743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33" grpId="0" animBg="1"/>
      <p:bldP spid="743435" grpId="0" animBg="1"/>
      <p:bldP spid="743446" grpId="0"/>
      <p:bldP spid="743447" grpId="0" animBg="1"/>
      <p:bldP spid="743448" grpId="0" animBg="1"/>
      <p:bldP spid="743449" grpId="0"/>
      <p:bldP spid="743450" grpId="0"/>
      <p:bldP spid="743451" grpId="0"/>
      <p:bldP spid="74345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ChangeArrowheads="1"/>
          </p:cNvSpPr>
          <p:nvPr/>
        </p:nvSpPr>
        <p:spPr bwMode="auto">
          <a:xfrm>
            <a:off x="161925" y="98425"/>
            <a:ext cx="3825875" cy="2320925"/>
          </a:xfrm>
          <a:prstGeom prst="rect">
            <a:avLst/>
          </a:prstGeom>
          <a:solidFill>
            <a:schemeClr val="bg1"/>
          </a:solidFill>
          <a:ln w="9525" algn="ctr">
            <a:noFill/>
            <a:miter lim="800000"/>
            <a:headEnd/>
            <a:tailEnd/>
          </a:ln>
          <a:effectLst/>
        </p:spPr>
        <p:txBody>
          <a:bodyPr>
            <a:spAutoFit/>
          </a:bodyPr>
          <a:lstStyle/>
          <a:p>
            <a:pPr marL="342900" indent="-342900">
              <a:lnSpc>
                <a:spcPct val="90000"/>
              </a:lnSpc>
            </a:pPr>
            <a:r>
              <a:rPr lang="en-US" altLang="zh-CN">
                <a:solidFill>
                  <a:srgbClr val="CC3300"/>
                </a:solidFill>
              </a:rPr>
              <a:t>int  nn_sum ( int n) </a:t>
            </a:r>
          </a:p>
          <a:p>
            <a:pPr marL="342900" indent="-342900">
              <a:lnSpc>
                <a:spcPct val="90000"/>
              </a:lnSpc>
            </a:pPr>
            <a:r>
              <a:rPr lang="en-US" altLang="zh-CN">
                <a:solidFill>
                  <a:srgbClr val="CC3300"/>
                </a:solidFill>
              </a:rPr>
              <a:t>{</a:t>
            </a:r>
          </a:p>
          <a:p>
            <a:pPr marL="342900" indent="-342900">
              <a:lnSpc>
                <a:spcPct val="90000"/>
              </a:lnSpc>
            </a:pPr>
            <a:r>
              <a:rPr lang="en-US" altLang="zh-CN">
                <a:solidFill>
                  <a:srgbClr val="CC3300"/>
                </a:solidFill>
              </a:rPr>
              <a:t>	int result;	</a:t>
            </a:r>
          </a:p>
          <a:p>
            <a:pPr marL="342900" indent="-342900">
              <a:lnSpc>
                <a:spcPct val="90000"/>
              </a:lnSpc>
            </a:pPr>
            <a:r>
              <a:rPr lang="en-US" altLang="zh-CN">
                <a:solidFill>
                  <a:srgbClr val="CC3300"/>
                </a:solidFill>
              </a:rPr>
              <a:t>	if  (n&lt;=0 )  </a:t>
            </a:r>
          </a:p>
          <a:p>
            <a:pPr marL="342900" indent="-342900">
              <a:lnSpc>
                <a:spcPct val="90000"/>
              </a:lnSpc>
            </a:pPr>
            <a:r>
              <a:rPr lang="en-US" altLang="zh-CN">
                <a:solidFill>
                  <a:srgbClr val="CC3300"/>
                </a:solidFill>
              </a:rPr>
              <a:t>	    result=0;   </a:t>
            </a:r>
          </a:p>
          <a:p>
            <a:pPr marL="342900" indent="-342900">
              <a:lnSpc>
                <a:spcPct val="90000"/>
              </a:lnSpc>
            </a:pPr>
            <a:r>
              <a:rPr lang="en-US" altLang="zh-CN">
                <a:solidFill>
                  <a:srgbClr val="CC3300"/>
                </a:solidFill>
              </a:rPr>
              <a:t>	else	</a:t>
            </a:r>
          </a:p>
          <a:p>
            <a:pPr marL="342900" indent="-342900">
              <a:lnSpc>
                <a:spcPct val="90000"/>
              </a:lnSpc>
            </a:pPr>
            <a:r>
              <a:rPr lang="en-US" altLang="zh-CN">
                <a:solidFill>
                  <a:srgbClr val="CC3300"/>
                </a:solidFill>
              </a:rPr>
              <a:t>	    result=n+nn_sum(n-1); </a:t>
            </a:r>
          </a:p>
          <a:p>
            <a:pPr marL="342900" indent="-342900">
              <a:lnSpc>
                <a:spcPct val="90000"/>
              </a:lnSpc>
            </a:pPr>
            <a:r>
              <a:rPr lang="en-US" altLang="zh-CN">
                <a:solidFill>
                  <a:srgbClr val="CC3300"/>
                </a:solidFill>
              </a:rPr>
              <a:t>	return  result</a:t>
            </a:r>
            <a:r>
              <a:rPr lang="zh-CN" altLang="en-US">
                <a:solidFill>
                  <a:srgbClr val="CC3300"/>
                </a:solidFill>
              </a:rPr>
              <a:t>；</a:t>
            </a:r>
          </a:p>
          <a:p>
            <a:pPr marL="342900" indent="-342900">
              <a:lnSpc>
                <a:spcPct val="90000"/>
              </a:lnSpc>
            </a:pPr>
            <a:r>
              <a:rPr lang="en-US" altLang="zh-CN">
                <a:solidFill>
                  <a:srgbClr val="CC3300"/>
                </a:solidFill>
              </a:rPr>
              <a:t>}</a:t>
            </a:r>
          </a:p>
        </p:txBody>
      </p:sp>
      <p:pic>
        <p:nvPicPr>
          <p:cNvPr id="744451" name="Picture 3"/>
          <p:cNvPicPr>
            <a:picLocks noChangeAspect="1" noChangeArrowheads="1"/>
          </p:cNvPicPr>
          <p:nvPr/>
        </p:nvPicPr>
        <p:blipFill>
          <a:blip r:embed="rId2"/>
          <a:srcRect/>
          <a:stretch>
            <a:fillRect/>
          </a:stretch>
        </p:blipFill>
        <p:spPr bwMode="auto">
          <a:xfrm>
            <a:off x="206375" y="2393950"/>
            <a:ext cx="3267075" cy="4464050"/>
          </a:xfrm>
          <a:prstGeom prst="rect">
            <a:avLst/>
          </a:prstGeom>
          <a:noFill/>
        </p:spPr>
      </p:pic>
      <p:sp>
        <p:nvSpPr>
          <p:cNvPr id="744452" name="Rectangle 4"/>
          <p:cNvSpPr>
            <a:spLocks noGrp="1" noChangeArrowheads="1"/>
          </p:cNvSpPr>
          <p:nvPr>
            <p:ph type="title"/>
          </p:nvPr>
        </p:nvSpPr>
        <p:spPr>
          <a:xfrm>
            <a:off x="476250" y="0"/>
            <a:ext cx="8229600" cy="561975"/>
          </a:xfrm>
        </p:spPr>
        <p:txBody>
          <a:bodyPr/>
          <a:lstStyle/>
          <a:p>
            <a:pPr algn="r"/>
            <a:r>
              <a:rPr lang="zh-CN" altLang="en-US" sz="3600" smtClean="0"/>
              <a:t>递归过程调用举例</a:t>
            </a:r>
          </a:p>
        </p:txBody>
      </p:sp>
      <p:pic>
        <p:nvPicPr>
          <p:cNvPr id="744453" name="Picture 5"/>
          <p:cNvPicPr>
            <a:picLocks noChangeAspect="1" noChangeArrowheads="1"/>
          </p:cNvPicPr>
          <p:nvPr/>
        </p:nvPicPr>
        <p:blipFill>
          <a:blip r:embed="rId3"/>
          <a:srcRect/>
          <a:stretch>
            <a:fillRect/>
          </a:stretch>
        </p:blipFill>
        <p:spPr bwMode="auto">
          <a:xfrm>
            <a:off x="5202238" y="90488"/>
            <a:ext cx="3330575" cy="4868862"/>
          </a:xfrm>
          <a:prstGeom prst="rect">
            <a:avLst/>
          </a:prstGeom>
          <a:noFill/>
        </p:spPr>
      </p:pic>
      <p:grpSp>
        <p:nvGrpSpPr>
          <p:cNvPr id="744454" name="Group 6"/>
          <p:cNvGrpSpPr>
            <a:grpSpLocks/>
          </p:cNvGrpSpPr>
          <p:nvPr/>
        </p:nvGrpSpPr>
        <p:grpSpPr bwMode="auto">
          <a:xfrm>
            <a:off x="8532813" y="368300"/>
            <a:ext cx="539750" cy="1125538"/>
            <a:chOff x="5290" y="374"/>
            <a:chExt cx="340" cy="680"/>
          </a:xfrm>
        </p:grpSpPr>
        <p:sp>
          <p:nvSpPr>
            <p:cNvPr id="744455" name="AutoShape 7"/>
            <p:cNvSpPr>
              <a:spLocks/>
            </p:cNvSpPr>
            <p:nvPr/>
          </p:nvSpPr>
          <p:spPr bwMode="auto">
            <a:xfrm>
              <a:off x="5290" y="374"/>
              <a:ext cx="113" cy="680"/>
            </a:xfrm>
            <a:prstGeom prst="rightBrace">
              <a:avLst>
                <a:gd name="adj1" fmla="val 50147"/>
                <a:gd name="adj2" fmla="val 50000"/>
              </a:avLst>
            </a:prstGeom>
            <a:solidFill>
              <a:schemeClr val="bg1"/>
            </a:solidFill>
            <a:ln w="28575">
              <a:solidFill>
                <a:srgbClr val="FF3300"/>
              </a:solidFill>
              <a:round/>
              <a:headEnd/>
              <a:tailEnd/>
            </a:ln>
            <a:effectLst/>
          </p:spPr>
          <p:txBody>
            <a:bodyPr wrap="none" anchor="ctr"/>
            <a:lstStyle/>
            <a:p>
              <a:endParaRPr lang="zh-CN" altLang="en-US"/>
            </a:p>
          </p:txBody>
        </p:sp>
        <p:sp>
          <p:nvSpPr>
            <p:cNvPr id="744456" name="Text Box 8"/>
            <p:cNvSpPr txBox="1">
              <a:spLocks noChangeArrowheads="1"/>
            </p:cNvSpPr>
            <p:nvPr/>
          </p:nvSpPr>
          <p:spPr bwMode="auto">
            <a:xfrm>
              <a:off x="5403" y="601"/>
              <a:ext cx="227" cy="222"/>
            </a:xfrm>
            <a:prstGeom prst="rect">
              <a:avLst/>
            </a:prstGeom>
            <a:solidFill>
              <a:schemeClr val="bg1"/>
            </a:solidFill>
            <a:ln w="9525" algn="ctr">
              <a:noFill/>
              <a:miter lim="800000"/>
              <a:headEnd/>
              <a:tailEnd/>
            </a:ln>
            <a:effectLst/>
          </p:spPr>
          <p:txBody>
            <a:bodyPr>
              <a:spAutoFit/>
            </a:bodyPr>
            <a:lstStyle/>
            <a:p>
              <a:pPr marL="342900" indent="-342900">
                <a:spcBef>
                  <a:spcPct val="50000"/>
                </a:spcBef>
              </a:pPr>
              <a:r>
                <a:rPr lang="en-US" altLang="zh-CN">
                  <a:solidFill>
                    <a:srgbClr val="FF3300"/>
                  </a:solidFill>
                </a:rPr>
                <a:t>P</a:t>
              </a:r>
            </a:p>
          </p:txBody>
        </p:sp>
      </p:grpSp>
      <p:grpSp>
        <p:nvGrpSpPr>
          <p:cNvPr id="744457" name="Group 9"/>
          <p:cNvGrpSpPr>
            <a:grpSpLocks/>
          </p:cNvGrpSpPr>
          <p:nvPr/>
        </p:nvGrpSpPr>
        <p:grpSpPr bwMode="auto">
          <a:xfrm>
            <a:off x="3581400" y="0"/>
            <a:ext cx="1665288" cy="2363788"/>
            <a:chOff x="2171" y="119"/>
            <a:chExt cx="681" cy="1343"/>
          </a:xfrm>
        </p:grpSpPr>
        <p:sp>
          <p:nvSpPr>
            <p:cNvPr id="744458" name="Text Box 10"/>
            <p:cNvSpPr txBox="1">
              <a:spLocks noChangeArrowheads="1"/>
            </p:cNvSpPr>
            <p:nvPr/>
          </p:nvSpPr>
          <p:spPr bwMode="auto">
            <a:xfrm>
              <a:off x="2171" y="119"/>
              <a:ext cx="681" cy="1343"/>
            </a:xfrm>
            <a:prstGeom prst="rect">
              <a:avLst/>
            </a:prstGeom>
            <a:solidFill>
              <a:schemeClr val="bg1"/>
            </a:solidFill>
            <a:ln w="9525" algn="ctr">
              <a:noFill/>
              <a:miter lim="800000"/>
              <a:headEnd/>
              <a:tailEnd/>
            </a:ln>
            <a:effectLst/>
          </p:spPr>
          <p:txBody>
            <a:bodyPr>
              <a:spAutoFit/>
            </a:bodyPr>
            <a:lstStyle/>
            <a:p>
              <a:pPr marL="342900" indent="-342900">
                <a:spcBef>
                  <a:spcPct val="25000"/>
                </a:spcBef>
              </a:pPr>
              <a:r>
                <a:rPr lang="en-US" altLang="zh-CN" sz="1700">
                  <a:solidFill>
                    <a:srgbClr val="3333CC"/>
                  </a:solidFill>
                </a:rPr>
                <a:t>nn_sum(n-1)</a:t>
              </a:r>
            </a:p>
            <a:p>
              <a:pPr marL="342900" indent="-342900">
                <a:spcBef>
                  <a:spcPct val="25000"/>
                </a:spcBef>
              </a:pPr>
              <a:endParaRPr lang="en-US" altLang="zh-CN" sz="1700">
                <a:solidFill>
                  <a:srgbClr val="3333CC"/>
                </a:solidFill>
              </a:endParaRPr>
            </a:p>
            <a:p>
              <a:pPr marL="342900" indent="-342900">
                <a:lnSpc>
                  <a:spcPct val="120000"/>
                </a:lnSpc>
                <a:spcBef>
                  <a:spcPct val="25000"/>
                </a:spcBef>
              </a:pPr>
              <a:r>
                <a:rPr lang="en-US" altLang="zh-CN">
                  <a:solidFill>
                    <a:srgbClr val="3333CC"/>
                  </a:solidFill>
                </a:rPr>
                <a:t>nn_sum(n)</a:t>
              </a:r>
            </a:p>
            <a:p>
              <a:pPr marL="342900" indent="-342900">
                <a:spcBef>
                  <a:spcPct val="25000"/>
                </a:spcBef>
              </a:pPr>
              <a:endParaRPr lang="en-US" altLang="zh-CN">
                <a:solidFill>
                  <a:srgbClr val="3333CC"/>
                </a:solidFill>
              </a:endParaRPr>
            </a:p>
            <a:p>
              <a:pPr marL="342900" indent="-342900">
                <a:lnSpc>
                  <a:spcPct val="130000"/>
                </a:lnSpc>
                <a:spcBef>
                  <a:spcPct val="65000"/>
                </a:spcBef>
              </a:pPr>
              <a:r>
                <a:rPr lang="en-US" altLang="zh-CN">
                  <a:solidFill>
                    <a:srgbClr val="3333CC"/>
                  </a:solidFill>
                </a:rPr>
                <a:t>     P</a:t>
              </a:r>
            </a:p>
            <a:p>
              <a:pPr marL="342900" indent="-342900">
                <a:spcBef>
                  <a:spcPct val="50000"/>
                </a:spcBef>
              </a:pPr>
              <a:endParaRPr lang="en-US" altLang="zh-CN"/>
            </a:p>
          </p:txBody>
        </p:sp>
        <p:sp>
          <p:nvSpPr>
            <p:cNvPr id="744459" name="Line 11"/>
            <p:cNvSpPr>
              <a:spLocks noChangeShapeType="1"/>
            </p:cNvSpPr>
            <p:nvPr/>
          </p:nvSpPr>
          <p:spPr bwMode="auto">
            <a:xfrm flipV="1">
              <a:off x="2370" y="743"/>
              <a:ext cx="0" cy="283"/>
            </a:xfrm>
            <a:prstGeom prst="line">
              <a:avLst/>
            </a:prstGeom>
            <a:noFill/>
            <a:ln w="38100">
              <a:solidFill>
                <a:srgbClr val="3333CC"/>
              </a:solidFill>
              <a:round/>
              <a:headEnd/>
              <a:tailEnd type="triangle" w="med" len="med"/>
            </a:ln>
            <a:effectLst/>
          </p:spPr>
          <p:txBody>
            <a:bodyPr/>
            <a:lstStyle/>
            <a:p>
              <a:endParaRPr lang="zh-CN" altLang="en-US"/>
            </a:p>
          </p:txBody>
        </p:sp>
        <p:sp>
          <p:nvSpPr>
            <p:cNvPr id="744460" name="Line 12"/>
            <p:cNvSpPr>
              <a:spLocks noChangeShapeType="1"/>
            </p:cNvSpPr>
            <p:nvPr/>
          </p:nvSpPr>
          <p:spPr bwMode="auto">
            <a:xfrm flipV="1">
              <a:off x="2370" y="289"/>
              <a:ext cx="0" cy="283"/>
            </a:xfrm>
            <a:prstGeom prst="line">
              <a:avLst/>
            </a:prstGeom>
            <a:noFill/>
            <a:ln w="38100">
              <a:solidFill>
                <a:srgbClr val="3333CC"/>
              </a:solidFill>
              <a:round/>
              <a:headEnd/>
              <a:tailEnd type="triangle" w="med" len="med"/>
            </a:ln>
            <a:effectLst/>
          </p:spPr>
          <p:txBody>
            <a:bodyPr/>
            <a:lstStyle/>
            <a:p>
              <a:endParaRPr lang="zh-CN" altLang="en-US"/>
            </a:p>
          </p:txBody>
        </p:sp>
      </p:grpSp>
      <p:grpSp>
        <p:nvGrpSpPr>
          <p:cNvPr id="744461" name="Group 13"/>
          <p:cNvGrpSpPr>
            <a:grpSpLocks/>
          </p:cNvGrpSpPr>
          <p:nvPr/>
        </p:nvGrpSpPr>
        <p:grpSpPr bwMode="auto">
          <a:xfrm>
            <a:off x="8532813" y="1584325"/>
            <a:ext cx="539750" cy="1371600"/>
            <a:chOff x="5290" y="1139"/>
            <a:chExt cx="340" cy="864"/>
          </a:xfrm>
        </p:grpSpPr>
        <p:sp>
          <p:nvSpPr>
            <p:cNvPr id="744462" name="AutoShape 14"/>
            <p:cNvSpPr>
              <a:spLocks/>
            </p:cNvSpPr>
            <p:nvPr/>
          </p:nvSpPr>
          <p:spPr bwMode="auto">
            <a:xfrm>
              <a:off x="5290" y="1139"/>
              <a:ext cx="113" cy="794"/>
            </a:xfrm>
            <a:prstGeom prst="rightBrace">
              <a:avLst>
                <a:gd name="adj1" fmla="val 58555"/>
                <a:gd name="adj2" fmla="val 50000"/>
              </a:avLst>
            </a:prstGeom>
            <a:noFill/>
            <a:ln w="28575">
              <a:solidFill>
                <a:srgbClr val="FF3300"/>
              </a:solidFill>
              <a:round/>
              <a:headEnd/>
              <a:tailEnd/>
            </a:ln>
            <a:effectLst/>
          </p:spPr>
          <p:txBody>
            <a:bodyPr wrap="none" anchor="ctr"/>
            <a:lstStyle/>
            <a:p>
              <a:endParaRPr lang="zh-CN" altLang="en-US"/>
            </a:p>
          </p:txBody>
        </p:sp>
        <p:sp>
          <p:nvSpPr>
            <p:cNvPr id="744463" name="Text Box 15"/>
            <p:cNvSpPr txBox="1">
              <a:spLocks noChangeArrowheads="1"/>
            </p:cNvSpPr>
            <p:nvPr/>
          </p:nvSpPr>
          <p:spPr bwMode="auto">
            <a:xfrm>
              <a:off x="5341" y="1253"/>
              <a:ext cx="289" cy="750"/>
            </a:xfrm>
            <a:prstGeom prst="rect">
              <a:avLst/>
            </a:prstGeom>
            <a:noFill/>
            <a:ln w="9525" algn="ctr">
              <a:noFill/>
              <a:miter lim="800000"/>
              <a:headEnd/>
              <a:tailEnd/>
            </a:ln>
            <a:effectLst/>
          </p:spPr>
          <p:txBody>
            <a:bodyPr vert="eaVert">
              <a:spAutoFit/>
            </a:bodyPr>
            <a:lstStyle/>
            <a:p>
              <a:pPr marL="342900" indent="-342900">
                <a:spcBef>
                  <a:spcPct val="50000"/>
                </a:spcBef>
              </a:pPr>
              <a:r>
                <a:rPr lang="en-US" altLang="zh-CN">
                  <a:solidFill>
                    <a:srgbClr val="FF3300"/>
                  </a:solidFill>
                </a:rPr>
                <a:t>Sum(n)</a:t>
              </a:r>
            </a:p>
          </p:txBody>
        </p:sp>
      </p:grpSp>
      <p:grpSp>
        <p:nvGrpSpPr>
          <p:cNvPr id="744464" name="Group 16"/>
          <p:cNvGrpSpPr>
            <a:grpSpLocks/>
          </p:cNvGrpSpPr>
          <p:nvPr/>
        </p:nvGrpSpPr>
        <p:grpSpPr bwMode="auto">
          <a:xfrm>
            <a:off x="8532813" y="2933700"/>
            <a:ext cx="539750" cy="1439863"/>
            <a:chOff x="5290" y="1139"/>
            <a:chExt cx="340" cy="864"/>
          </a:xfrm>
        </p:grpSpPr>
        <p:sp>
          <p:nvSpPr>
            <p:cNvPr id="744465" name="AutoShape 17"/>
            <p:cNvSpPr>
              <a:spLocks/>
            </p:cNvSpPr>
            <p:nvPr/>
          </p:nvSpPr>
          <p:spPr bwMode="auto">
            <a:xfrm>
              <a:off x="5290" y="1139"/>
              <a:ext cx="113" cy="794"/>
            </a:xfrm>
            <a:prstGeom prst="rightBrace">
              <a:avLst>
                <a:gd name="adj1" fmla="val 58555"/>
                <a:gd name="adj2" fmla="val 50000"/>
              </a:avLst>
            </a:prstGeom>
            <a:noFill/>
            <a:ln w="28575">
              <a:solidFill>
                <a:srgbClr val="FF3300"/>
              </a:solidFill>
              <a:round/>
              <a:headEnd/>
              <a:tailEnd/>
            </a:ln>
            <a:effectLst/>
          </p:spPr>
          <p:txBody>
            <a:bodyPr wrap="none" anchor="ctr"/>
            <a:lstStyle/>
            <a:p>
              <a:endParaRPr lang="zh-CN" altLang="en-US"/>
            </a:p>
          </p:txBody>
        </p:sp>
        <p:sp>
          <p:nvSpPr>
            <p:cNvPr id="744466" name="Text Box 18"/>
            <p:cNvSpPr txBox="1">
              <a:spLocks noChangeArrowheads="1"/>
            </p:cNvSpPr>
            <p:nvPr/>
          </p:nvSpPr>
          <p:spPr bwMode="auto">
            <a:xfrm>
              <a:off x="5341" y="1253"/>
              <a:ext cx="289" cy="750"/>
            </a:xfrm>
            <a:prstGeom prst="rect">
              <a:avLst/>
            </a:prstGeom>
            <a:noFill/>
            <a:ln w="9525" algn="ctr">
              <a:noFill/>
              <a:miter lim="800000"/>
              <a:headEnd/>
              <a:tailEnd/>
            </a:ln>
            <a:effectLst/>
          </p:spPr>
          <p:txBody>
            <a:bodyPr vert="eaVert">
              <a:spAutoFit/>
            </a:bodyPr>
            <a:lstStyle/>
            <a:p>
              <a:pPr marL="342900" indent="-342900">
                <a:spcBef>
                  <a:spcPct val="50000"/>
                </a:spcBef>
              </a:pPr>
              <a:r>
                <a:rPr lang="en-US" altLang="zh-CN">
                  <a:solidFill>
                    <a:srgbClr val="FF3300"/>
                  </a:solidFill>
                </a:rPr>
                <a:t>Sum(n-1)</a:t>
              </a:r>
            </a:p>
          </p:txBody>
        </p:sp>
      </p:grpSp>
      <p:sp>
        <p:nvSpPr>
          <p:cNvPr id="744467" name="Line 19"/>
          <p:cNvSpPr>
            <a:spLocks noChangeShapeType="1"/>
          </p:cNvSpPr>
          <p:nvPr/>
        </p:nvSpPr>
        <p:spPr bwMode="auto">
          <a:xfrm flipV="1">
            <a:off x="2232025" y="1673225"/>
            <a:ext cx="3014663" cy="811213"/>
          </a:xfrm>
          <a:prstGeom prst="line">
            <a:avLst/>
          </a:prstGeom>
          <a:noFill/>
          <a:ln w="28575">
            <a:solidFill>
              <a:srgbClr val="FF3300"/>
            </a:solidFill>
            <a:round/>
            <a:headEnd/>
            <a:tailEnd type="triangle" w="med" len="med"/>
          </a:ln>
          <a:effectLst/>
        </p:spPr>
        <p:txBody>
          <a:bodyPr/>
          <a:lstStyle/>
          <a:p>
            <a:endParaRPr lang="zh-CN" altLang="en-US"/>
          </a:p>
        </p:txBody>
      </p:sp>
      <p:sp>
        <p:nvSpPr>
          <p:cNvPr id="744468" name="Line 20"/>
          <p:cNvSpPr>
            <a:spLocks noChangeShapeType="1"/>
          </p:cNvSpPr>
          <p:nvPr/>
        </p:nvSpPr>
        <p:spPr bwMode="auto">
          <a:xfrm flipV="1">
            <a:off x="2366963" y="2033588"/>
            <a:ext cx="2879725" cy="990600"/>
          </a:xfrm>
          <a:prstGeom prst="line">
            <a:avLst/>
          </a:prstGeom>
          <a:noFill/>
          <a:ln w="38100">
            <a:solidFill>
              <a:srgbClr val="FF3300"/>
            </a:solidFill>
            <a:round/>
            <a:headEnd/>
            <a:tailEnd type="triangle" w="med" len="med"/>
          </a:ln>
          <a:effectLst/>
        </p:spPr>
        <p:txBody>
          <a:bodyPr/>
          <a:lstStyle/>
          <a:p>
            <a:endParaRPr lang="zh-CN" altLang="en-US"/>
          </a:p>
        </p:txBody>
      </p:sp>
      <p:sp>
        <p:nvSpPr>
          <p:cNvPr id="744469" name="Text Box 21"/>
          <p:cNvSpPr txBox="1">
            <a:spLocks noChangeArrowheads="1"/>
          </p:cNvSpPr>
          <p:nvPr/>
        </p:nvSpPr>
        <p:spPr bwMode="auto">
          <a:xfrm>
            <a:off x="3492500" y="3338513"/>
            <a:ext cx="1530350"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R[ebx]</a:t>
            </a:r>
            <a:r>
              <a:rPr lang="en-US" altLang="zh-CN">
                <a:solidFill>
                  <a:srgbClr val="FF3300"/>
                </a:solidFill>
                <a:latin typeface="Times New Roman" pitchFamily="18" charset="0"/>
                <a:cs typeface="Times New Roman" pitchFamily="18" charset="0"/>
              </a:rPr>
              <a:t>←</a:t>
            </a:r>
            <a:r>
              <a:rPr lang="en-US" altLang="zh-CN">
                <a:solidFill>
                  <a:srgbClr val="FF3300"/>
                </a:solidFill>
                <a:cs typeface="Times New Roman" pitchFamily="18" charset="0"/>
              </a:rPr>
              <a:t>n</a:t>
            </a:r>
          </a:p>
        </p:txBody>
      </p:sp>
      <p:grpSp>
        <p:nvGrpSpPr>
          <p:cNvPr id="744470" name="Group 22"/>
          <p:cNvGrpSpPr>
            <a:grpSpLocks/>
          </p:cNvGrpSpPr>
          <p:nvPr/>
        </p:nvGrpSpPr>
        <p:grpSpPr bwMode="auto">
          <a:xfrm>
            <a:off x="2636838" y="4111625"/>
            <a:ext cx="2474912" cy="404813"/>
            <a:chOff x="1519" y="2590"/>
            <a:chExt cx="1559" cy="255"/>
          </a:xfrm>
        </p:grpSpPr>
        <p:sp>
          <p:nvSpPr>
            <p:cNvPr id="744471" name="Text Box 23"/>
            <p:cNvSpPr txBox="1">
              <a:spLocks noChangeArrowheads="1"/>
            </p:cNvSpPr>
            <p:nvPr/>
          </p:nvSpPr>
          <p:spPr bwMode="auto">
            <a:xfrm>
              <a:off x="1604" y="2614"/>
              <a:ext cx="1474"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if (</a:t>
              </a:r>
              <a:r>
                <a:rPr lang="en-US" altLang="zh-CN">
                  <a:solidFill>
                    <a:srgbClr val="FF3300"/>
                  </a:solidFill>
                  <a:cs typeface="Times New Roman" pitchFamily="18" charset="0"/>
                </a:rPr>
                <a:t>n≤0</a:t>
              </a:r>
              <a:r>
                <a:rPr lang="zh-CN" altLang="en-US">
                  <a:solidFill>
                    <a:srgbClr val="FF3300"/>
                  </a:solidFill>
                  <a:cs typeface="Times New Roman" pitchFamily="18" charset="0"/>
                </a:rPr>
                <a:t>）转</a:t>
              </a:r>
              <a:r>
                <a:rPr lang="en-US" altLang="zh-CN">
                  <a:solidFill>
                    <a:srgbClr val="FF3300"/>
                  </a:solidFill>
                  <a:cs typeface="Times New Roman" pitchFamily="18" charset="0"/>
                </a:rPr>
                <a:t>L2</a:t>
              </a:r>
            </a:p>
          </p:txBody>
        </p:sp>
        <p:sp>
          <p:nvSpPr>
            <p:cNvPr id="744472" name="AutoShape 24"/>
            <p:cNvSpPr>
              <a:spLocks/>
            </p:cNvSpPr>
            <p:nvPr/>
          </p:nvSpPr>
          <p:spPr bwMode="auto">
            <a:xfrm>
              <a:off x="1519" y="2590"/>
              <a:ext cx="57" cy="227"/>
            </a:xfrm>
            <a:prstGeom prst="rightBracket">
              <a:avLst>
                <a:gd name="adj" fmla="val 33187"/>
              </a:avLst>
            </a:prstGeom>
            <a:noFill/>
            <a:ln w="28575">
              <a:solidFill>
                <a:srgbClr val="FF3300"/>
              </a:solidFill>
              <a:round/>
              <a:headEnd/>
              <a:tailEnd/>
            </a:ln>
            <a:effectLst/>
          </p:spPr>
          <p:txBody>
            <a:bodyPr wrap="none" anchor="ctr"/>
            <a:lstStyle/>
            <a:p>
              <a:endParaRPr lang="zh-CN" altLang="en-US"/>
            </a:p>
          </p:txBody>
        </p:sp>
      </p:grpSp>
      <p:sp>
        <p:nvSpPr>
          <p:cNvPr id="744473" name="Text Box 25"/>
          <p:cNvSpPr txBox="1">
            <a:spLocks noChangeArrowheads="1"/>
          </p:cNvSpPr>
          <p:nvPr/>
        </p:nvSpPr>
        <p:spPr bwMode="auto">
          <a:xfrm>
            <a:off x="2862263" y="3698875"/>
            <a:ext cx="1530350"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R[eax]</a:t>
            </a:r>
            <a:r>
              <a:rPr lang="en-US" altLang="zh-CN">
                <a:solidFill>
                  <a:srgbClr val="FF3300"/>
                </a:solidFill>
                <a:latin typeface="Times New Roman" pitchFamily="18" charset="0"/>
                <a:cs typeface="Times New Roman" pitchFamily="18" charset="0"/>
              </a:rPr>
              <a:t>←</a:t>
            </a:r>
            <a:r>
              <a:rPr lang="en-US" altLang="zh-CN">
                <a:solidFill>
                  <a:srgbClr val="FF3300"/>
                </a:solidFill>
                <a:cs typeface="Times New Roman" pitchFamily="18" charset="0"/>
              </a:rPr>
              <a:t>0</a:t>
            </a:r>
          </a:p>
        </p:txBody>
      </p:sp>
      <p:sp>
        <p:nvSpPr>
          <p:cNvPr id="744474" name="Text Box 26"/>
          <p:cNvSpPr txBox="1">
            <a:spLocks noChangeArrowheads="1"/>
          </p:cNvSpPr>
          <p:nvPr/>
        </p:nvSpPr>
        <p:spPr bwMode="auto">
          <a:xfrm>
            <a:off x="3492500" y="4464050"/>
            <a:ext cx="1619250"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R[eax]</a:t>
            </a:r>
            <a:r>
              <a:rPr lang="en-US" altLang="zh-CN">
                <a:solidFill>
                  <a:srgbClr val="FF3300"/>
                </a:solidFill>
                <a:latin typeface="Times New Roman" pitchFamily="18" charset="0"/>
                <a:cs typeface="Times New Roman" pitchFamily="18" charset="0"/>
              </a:rPr>
              <a:t>←</a:t>
            </a:r>
            <a:r>
              <a:rPr lang="en-US" altLang="zh-CN">
                <a:solidFill>
                  <a:srgbClr val="FF3300"/>
                </a:solidFill>
                <a:cs typeface="Times New Roman" pitchFamily="18" charset="0"/>
              </a:rPr>
              <a:t>n-1</a:t>
            </a:r>
          </a:p>
        </p:txBody>
      </p:sp>
      <p:sp>
        <p:nvSpPr>
          <p:cNvPr id="744475" name="Line 27"/>
          <p:cNvSpPr>
            <a:spLocks noChangeShapeType="1"/>
          </p:cNvSpPr>
          <p:nvPr/>
        </p:nvSpPr>
        <p:spPr bwMode="auto">
          <a:xfrm flipV="1">
            <a:off x="2232025" y="2393950"/>
            <a:ext cx="3014663" cy="2430463"/>
          </a:xfrm>
          <a:prstGeom prst="line">
            <a:avLst/>
          </a:prstGeom>
          <a:noFill/>
          <a:ln w="38100">
            <a:solidFill>
              <a:srgbClr val="3333CC"/>
            </a:solidFill>
            <a:round/>
            <a:headEnd/>
            <a:tailEnd type="triangle" w="med" len="med"/>
          </a:ln>
          <a:effectLst/>
        </p:spPr>
        <p:txBody>
          <a:bodyPr/>
          <a:lstStyle/>
          <a:p>
            <a:endParaRPr lang="zh-CN" altLang="en-US"/>
          </a:p>
        </p:txBody>
      </p:sp>
      <p:sp>
        <p:nvSpPr>
          <p:cNvPr id="744476" name="Line 28"/>
          <p:cNvSpPr>
            <a:spLocks noChangeShapeType="1"/>
          </p:cNvSpPr>
          <p:nvPr/>
        </p:nvSpPr>
        <p:spPr bwMode="auto">
          <a:xfrm flipV="1">
            <a:off x="2411413" y="2754313"/>
            <a:ext cx="2835275" cy="2384425"/>
          </a:xfrm>
          <a:prstGeom prst="line">
            <a:avLst/>
          </a:prstGeom>
          <a:noFill/>
          <a:ln w="38100">
            <a:solidFill>
              <a:srgbClr val="3333CC"/>
            </a:solidFill>
            <a:round/>
            <a:headEnd/>
            <a:tailEnd type="triangle" w="med" len="med"/>
          </a:ln>
          <a:effectLst/>
        </p:spPr>
        <p:txBody>
          <a:bodyPr/>
          <a:lstStyle/>
          <a:p>
            <a:endParaRPr lang="zh-CN" altLang="en-US"/>
          </a:p>
        </p:txBody>
      </p:sp>
      <p:grpSp>
        <p:nvGrpSpPr>
          <p:cNvPr id="744477" name="Group 29"/>
          <p:cNvGrpSpPr>
            <a:grpSpLocks/>
          </p:cNvGrpSpPr>
          <p:nvPr/>
        </p:nvGrpSpPr>
        <p:grpSpPr bwMode="auto">
          <a:xfrm>
            <a:off x="206375" y="2484438"/>
            <a:ext cx="269875" cy="2700337"/>
            <a:chOff x="130" y="1565"/>
            <a:chExt cx="170" cy="1701"/>
          </a:xfrm>
        </p:grpSpPr>
        <p:sp>
          <p:nvSpPr>
            <p:cNvPr id="744478" name="Line 30"/>
            <p:cNvSpPr>
              <a:spLocks noChangeShapeType="1"/>
            </p:cNvSpPr>
            <p:nvPr/>
          </p:nvSpPr>
          <p:spPr bwMode="auto">
            <a:xfrm>
              <a:off x="130" y="3266"/>
              <a:ext cx="170" cy="0"/>
            </a:xfrm>
            <a:prstGeom prst="line">
              <a:avLst/>
            </a:prstGeom>
            <a:noFill/>
            <a:ln w="57150">
              <a:solidFill>
                <a:srgbClr val="FF3300"/>
              </a:solidFill>
              <a:round/>
              <a:headEnd/>
              <a:tailEnd/>
            </a:ln>
            <a:effectLst/>
          </p:spPr>
          <p:txBody>
            <a:bodyPr/>
            <a:lstStyle/>
            <a:p>
              <a:endParaRPr lang="zh-CN" altLang="en-US"/>
            </a:p>
          </p:txBody>
        </p:sp>
        <p:sp>
          <p:nvSpPr>
            <p:cNvPr id="744479" name="Line 31"/>
            <p:cNvSpPr>
              <a:spLocks noChangeShapeType="1"/>
            </p:cNvSpPr>
            <p:nvPr/>
          </p:nvSpPr>
          <p:spPr bwMode="auto">
            <a:xfrm flipH="1">
              <a:off x="130" y="1565"/>
              <a:ext cx="0" cy="1701"/>
            </a:xfrm>
            <a:prstGeom prst="line">
              <a:avLst/>
            </a:prstGeom>
            <a:noFill/>
            <a:ln w="38100">
              <a:solidFill>
                <a:srgbClr val="FF3300"/>
              </a:solidFill>
              <a:round/>
              <a:headEnd/>
              <a:tailEnd/>
            </a:ln>
            <a:effectLst/>
          </p:spPr>
          <p:txBody>
            <a:bodyPr/>
            <a:lstStyle/>
            <a:p>
              <a:endParaRPr lang="zh-CN" altLang="en-US"/>
            </a:p>
          </p:txBody>
        </p:sp>
        <p:sp>
          <p:nvSpPr>
            <p:cNvPr id="744480" name="Line 32"/>
            <p:cNvSpPr>
              <a:spLocks noChangeShapeType="1"/>
            </p:cNvSpPr>
            <p:nvPr/>
          </p:nvSpPr>
          <p:spPr bwMode="auto">
            <a:xfrm>
              <a:off x="130" y="1565"/>
              <a:ext cx="170" cy="0"/>
            </a:xfrm>
            <a:prstGeom prst="line">
              <a:avLst/>
            </a:prstGeom>
            <a:noFill/>
            <a:ln w="38100">
              <a:solidFill>
                <a:srgbClr val="FF3300"/>
              </a:solidFill>
              <a:round/>
              <a:headEnd/>
              <a:tailEnd type="triangle" w="med" len="med"/>
            </a:ln>
            <a:effectLst/>
          </p:spPr>
          <p:txBody>
            <a:bodyPr/>
            <a:lstStyle/>
            <a:p>
              <a:endParaRPr lang="zh-CN" altLang="en-US"/>
            </a:p>
          </p:txBody>
        </p:sp>
      </p:grpSp>
      <p:sp>
        <p:nvSpPr>
          <p:cNvPr id="744481" name="Line 33"/>
          <p:cNvSpPr>
            <a:spLocks noChangeShapeType="1"/>
          </p:cNvSpPr>
          <p:nvPr/>
        </p:nvSpPr>
        <p:spPr bwMode="auto">
          <a:xfrm>
            <a:off x="2232025" y="2484438"/>
            <a:ext cx="3014663" cy="539750"/>
          </a:xfrm>
          <a:prstGeom prst="line">
            <a:avLst/>
          </a:prstGeom>
          <a:noFill/>
          <a:ln w="38100">
            <a:solidFill>
              <a:srgbClr val="FF3300"/>
            </a:solidFill>
            <a:round/>
            <a:headEnd/>
            <a:tailEnd type="triangle" w="med" len="med"/>
          </a:ln>
          <a:effectLst/>
        </p:spPr>
        <p:txBody>
          <a:bodyPr/>
          <a:lstStyle/>
          <a:p>
            <a:endParaRPr lang="zh-CN" altLang="en-US"/>
          </a:p>
        </p:txBody>
      </p:sp>
      <p:sp>
        <p:nvSpPr>
          <p:cNvPr id="744482" name="Line 34"/>
          <p:cNvSpPr>
            <a:spLocks noChangeShapeType="1"/>
          </p:cNvSpPr>
          <p:nvPr/>
        </p:nvSpPr>
        <p:spPr bwMode="auto">
          <a:xfrm>
            <a:off x="2322513" y="3024188"/>
            <a:ext cx="2924175" cy="404812"/>
          </a:xfrm>
          <a:prstGeom prst="line">
            <a:avLst/>
          </a:prstGeom>
          <a:noFill/>
          <a:ln w="38100">
            <a:solidFill>
              <a:srgbClr val="FF3300"/>
            </a:solidFill>
            <a:round/>
            <a:headEnd/>
            <a:tailEnd type="triangle" w="med" len="med"/>
          </a:ln>
          <a:effectLst/>
        </p:spPr>
        <p:txBody>
          <a:bodyPr/>
          <a:lstStyle/>
          <a:p>
            <a:endParaRPr lang="zh-CN" altLang="en-US"/>
          </a:p>
        </p:txBody>
      </p:sp>
      <p:sp>
        <p:nvSpPr>
          <p:cNvPr id="744483" name="Line 35"/>
          <p:cNvSpPr>
            <a:spLocks noChangeShapeType="1"/>
          </p:cNvSpPr>
          <p:nvPr/>
        </p:nvSpPr>
        <p:spPr bwMode="auto">
          <a:xfrm flipV="1">
            <a:off x="2232025" y="3698875"/>
            <a:ext cx="2970213" cy="1125538"/>
          </a:xfrm>
          <a:prstGeom prst="line">
            <a:avLst/>
          </a:prstGeom>
          <a:noFill/>
          <a:ln w="38100">
            <a:solidFill>
              <a:srgbClr val="3333CC"/>
            </a:solidFill>
            <a:round/>
            <a:headEnd/>
            <a:tailEnd type="triangle" w="med" len="med"/>
          </a:ln>
          <a:effectLst/>
        </p:spPr>
        <p:txBody>
          <a:bodyPr/>
          <a:lstStyle/>
          <a:p>
            <a:endParaRPr lang="zh-CN" altLang="en-US"/>
          </a:p>
        </p:txBody>
      </p:sp>
      <p:sp>
        <p:nvSpPr>
          <p:cNvPr id="744484" name="Line 36"/>
          <p:cNvSpPr>
            <a:spLocks noChangeShapeType="1"/>
          </p:cNvSpPr>
          <p:nvPr/>
        </p:nvSpPr>
        <p:spPr bwMode="auto">
          <a:xfrm flipV="1">
            <a:off x="2411413" y="4059238"/>
            <a:ext cx="2881312" cy="1079500"/>
          </a:xfrm>
          <a:prstGeom prst="line">
            <a:avLst/>
          </a:prstGeom>
          <a:noFill/>
          <a:ln w="38100">
            <a:solidFill>
              <a:srgbClr val="3333CC"/>
            </a:solidFill>
            <a:round/>
            <a:headEnd/>
            <a:tailEnd type="triangle" w="med" len="med"/>
          </a:ln>
          <a:effectLst/>
        </p:spPr>
        <p:txBody>
          <a:bodyPr/>
          <a:lstStyle/>
          <a:p>
            <a:endParaRPr lang="zh-CN" altLang="en-US"/>
          </a:p>
        </p:txBody>
      </p:sp>
      <p:sp>
        <p:nvSpPr>
          <p:cNvPr id="744485" name="Text Box 37"/>
          <p:cNvSpPr txBox="1">
            <a:spLocks noChangeArrowheads="1"/>
          </p:cNvSpPr>
          <p:nvPr/>
        </p:nvSpPr>
        <p:spPr bwMode="auto">
          <a:xfrm>
            <a:off x="3086100" y="5229225"/>
            <a:ext cx="3600450"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R[eax] </a:t>
            </a:r>
            <a:r>
              <a:rPr lang="en-US" altLang="zh-CN">
                <a:solidFill>
                  <a:srgbClr val="FF3300"/>
                </a:solidFill>
                <a:latin typeface="Times New Roman" pitchFamily="18" charset="0"/>
                <a:cs typeface="Times New Roman" pitchFamily="18" charset="0"/>
              </a:rPr>
              <a:t>← </a:t>
            </a:r>
            <a:r>
              <a:rPr lang="en-US" altLang="zh-CN">
                <a:solidFill>
                  <a:srgbClr val="FF3300"/>
                </a:solidFill>
              </a:rPr>
              <a:t>0+1+2+…+(n-1)+n</a:t>
            </a:r>
          </a:p>
        </p:txBody>
      </p:sp>
      <p:sp>
        <p:nvSpPr>
          <p:cNvPr id="744486" name="Text Box 38"/>
          <p:cNvSpPr txBox="1">
            <a:spLocks noChangeArrowheads="1"/>
          </p:cNvSpPr>
          <p:nvPr/>
        </p:nvSpPr>
        <p:spPr bwMode="auto">
          <a:xfrm>
            <a:off x="8172450" y="3203575"/>
            <a:ext cx="225425" cy="274638"/>
          </a:xfrm>
          <a:prstGeom prst="rect">
            <a:avLst/>
          </a:prstGeom>
          <a:noFill/>
          <a:ln w="9525" algn="ctr">
            <a:noFill/>
            <a:miter lim="800000"/>
            <a:headEnd/>
            <a:tailEnd/>
          </a:ln>
          <a:effectLst/>
        </p:spPr>
        <p:txBody>
          <a:bodyPr lIns="18000" tIns="0" rIns="18000" bIns="0">
            <a:spAutoFit/>
          </a:bodyPr>
          <a:lstStyle/>
          <a:p>
            <a:pPr marL="342900" indent="-342900">
              <a:spcBef>
                <a:spcPct val="50000"/>
              </a:spcBef>
            </a:pPr>
            <a:r>
              <a:rPr lang="en-US" altLang="zh-CN">
                <a:solidFill>
                  <a:srgbClr val="FF3300"/>
                </a:solidFill>
              </a:rPr>
              <a:t>n</a:t>
            </a:r>
          </a:p>
        </p:txBody>
      </p:sp>
      <p:grpSp>
        <p:nvGrpSpPr>
          <p:cNvPr id="744487" name="Group 39"/>
          <p:cNvGrpSpPr>
            <a:grpSpLocks/>
          </p:cNvGrpSpPr>
          <p:nvPr/>
        </p:nvGrpSpPr>
        <p:grpSpPr bwMode="auto">
          <a:xfrm>
            <a:off x="160338" y="5408613"/>
            <a:ext cx="271462" cy="1358900"/>
            <a:chOff x="130" y="1565"/>
            <a:chExt cx="170" cy="1701"/>
          </a:xfrm>
        </p:grpSpPr>
        <p:sp>
          <p:nvSpPr>
            <p:cNvPr id="744488" name="Line 40"/>
            <p:cNvSpPr>
              <a:spLocks noChangeShapeType="1"/>
            </p:cNvSpPr>
            <p:nvPr/>
          </p:nvSpPr>
          <p:spPr bwMode="auto">
            <a:xfrm>
              <a:off x="130" y="3266"/>
              <a:ext cx="170" cy="0"/>
            </a:xfrm>
            <a:prstGeom prst="line">
              <a:avLst/>
            </a:prstGeom>
            <a:noFill/>
            <a:ln w="57150">
              <a:solidFill>
                <a:srgbClr val="FF3300"/>
              </a:solidFill>
              <a:round/>
              <a:headEnd/>
              <a:tailEnd/>
            </a:ln>
            <a:effectLst/>
          </p:spPr>
          <p:txBody>
            <a:bodyPr/>
            <a:lstStyle/>
            <a:p>
              <a:endParaRPr lang="zh-CN" altLang="en-US"/>
            </a:p>
          </p:txBody>
        </p:sp>
        <p:sp>
          <p:nvSpPr>
            <p:cNvPr id="744489" name="Line 41"/>
            <p:cNvSpPr>
              <a:spLocks noChangeShapeType="1"/>
            </p:cNvSpPr>
            <p:nvPr/>
          </p:nvSpPr>
          <p:spPr bwMode="auto">
            <a:xfrm flipH="1">
              <a:off x="130" y="1565"/>
              <a:ext cx="0" cy="1701"/>
            </a:xfrm>
            <a:prstGeom prst="line">
              <a:avLst/>
            </a:prstGeom>
            <a:noFill/>
            <a:ln w="38100">
              <a:solidFill>
                <a:srgbClr val="FF3300"/>
              </a:solidFill>
              <a:round/>
              <a:headEnd/>
              <a:tailEnd/>
            </a:ln>
            <a:effectLst/>
          </p:spPr>
          <p:txBody>
            <a:bodyPr/>
            <a:lstStyle/>
            <a:p>
              <a:endParaRPr lang="zh-CN" altLang="en-US"/>
            </a:p>
          </p:txBody>
        </p:sp>
        <p:sp>
          <p:nvSpPr>
            <p:cNvPr id="744490" name="Line 42"/>
            <p:cNvSpPr>
              <a:spLocks noChangeShapeType="1"/>
            </p:cNvSpPr>
            <p:nvPr/>
          </p:nvSpPr>
          <p:spPr bwMode="auto">
            <a:xfrm>
              <a:off x="130" y="1565"/>
              <a:ext cx="170" cy="0"/>
            </a:xfrm>
            <a:prstGeom prst="line">
              <a:avLst/>
            </a:prstGeom>
            <a:noFill/>
            <a:ln w="38100">
              <a:solidFill>
                <a:srgbClr val="FF3300"/>
              </a:solidFill>
              <a:round/>
              <a:headEnd/>
              <a:tailEnd type="triangle" w="med" len="med"/>
            </a:ln>
            <a:effectLst/>
          </p:spPr>
          <p:txBody>
            <a:bodyPr/>
            <a:lstStyle/>
            <a:p>
              <a:endParaRPr lang="zh-CN" altLang="en-US"/>
            </a:p>
          </p:txBody>
        </p:sp>
      </p:grpSp>
      <p:sp>
        <p:nvSpPr>
          <p:cNvPr id="744491" name="Text Box 43"/>
          <p:cNvSpPr txBox="1">
            <a:spLocks noChangeArrowheads="1"/>
          </p:cNvSpPr>
          <p:nvPr/>
        </p:nvSpPr>
        <p:spPr bwMode="auto">
          <a:xfrm>
            <a:off x="6327775" y="5118100"/>
            <a:ext cx="2565400" cy="1006475"/>
          </a:xfrm>
          <a:prstGeom prst="rect">
            <a:avLst/>
          </a:prstGeom>
          <a:noFill/>
          <a:ln w="9525" algn="ctr">
            <a:noFill/>
            <a:miter lim="800000"/>
            <a:headEnd/>
            <a:tailEnd/>
          </a:ln>
          <a:effectLst/>
        </p:spPr>
        <p:txBody>
          <a:bodyPr>
            <a:spAutoFit/>
          </a:bodyPr>
          <a:lstStyle/>
          <a:p>
            <a:pPr marL="342900" indent="-342900">
              <a:spcBef>
                <a:spcPct val="50000"/>
              </a:spcBef>
            </a:pPr>
            <a:r>
              <a:rPr lang="zh-CN" altLang="en-US"/>
              <a:t>     </a:t>
            </a:r>
            <a:r>
              <a:rPr lang="zh-CN" altLang="en-US" sz="2000"/>
              <a:t>每次递归调用都会增加一个栈帧，所以空间开销很大。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4457"/>
                                        </p:tgtEl>
                                        <p:attrNameLst>
                                          <p:attrName>style.visibility</p:attrName>
                                        </p:attrNameLst>
                                      </p:cBhvr>
                                      <p:to>
                                        <p:strVal val="visible"/>
                                      </p:to>
                                    </p:set>
                                    <p:animEffect transition="in" filter="blinds(horizontal)">
                                      <p:cBhvr>
                                        <p:cTn id="7" dur="500"/>
                                        <p:tgtEl>
                                          <p:spTgt spid="74445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4453"/>
                                        </p:tgtEl>
                                        <p:attrNameLst>
                                          <p:attrName>style.visibility</p:attrName>
                                        </p:attrNameLst>
                                      </p:cBhvr>
                                      <p:to>
                                        <p:strVal val="visible"/>
                                      </p:to>
                                    </p:set>
                                    <p:animEffect transition="in" filter="blinds(horizontal)">
                                      <p:cBhvr>
                                        <p:cTn id="12" dur="500"/>
                                        <p:tgtEl>
                                          <p:spTgt spid="74445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44454"/>
                                        </p:tgtEl>
                                        <p:attrNameLst>
                                          <p:attrName>style.visibility</p:attrName>
                                        </p:attrNameLst>
                                      </p:cBhvr>
                                      <p:to>
                                        <p:strVal val="visible"/>
                                      </p:to>
                                    </p:set>
                                    <p:animEffect transition="in" filter="blinds(horizontal)">
                                      <p:cBhvr>
                                        <p:cTn id="17" dur="500"/>
                                        <p:tgtEl>
                                          <p:spTgt spid="74445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4461"/>
                                        </p:tgtEl>
                                        <p:attrNameLst>
                                          <p:attrName>style.visibility</p:attrName>
                                        </p:attrNameLst>
                                      </p:cBhvr>
                                      <p:to>
                                        <p:strVal val="visible"/>
                                      </p:to>
                                    </p:set>
                                    <p:animEffect transition="in" filter="blinds(horizontal)">
                                      <p:cBhvr>
                                        <p:cTn id="22" dur="500"/>
                                        <p:tgtEl>
                                          <p:spTgt spid="74446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44464"/>
                                        </p:tgtEl>
                                        <p:attrNameLst>
                                          <p:attrName>style.visibility</p:attrName>
                                        </p:attrNameLst>
                                      </p:cBhvr>
                                      <p:to>
                                        <p:strVal val="visible"/>
                                      </p:to>
                                    </p:set>
                                    <p:animEffect transition="in" filter="blinds(horizontal)">
                                      <p:cBhvr>
                                        <p:cTn id="27" dur="500"/>
                                        <p:tgtEl>
                                          <p:spTgt spid="74446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44467"/>
                                        </p:tgtEl>
                                        <p:attrNameLst>
                                          <p:attrName>style.visibility</p:attrName>
                                        </p:attrNameLst>
                                      </p:cBhvr>
                                      <p:to>
                                        <p:strVal val="visible"/>
                                      </p:to>
                                    </p:set>
                                    <p:animEffect transition="in" filter="blinds(horizontal)">
                                      <p:cBhvr>
                                        <p:cTn id="32" dur="500"/>
                                        <p:tgtEl>
                                          <p:spTgt spid="74446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44468"/>
                                        </p:tgtEl>
                                        <p:attrNameLst>
                                          <p:attrName>style.visibility</p:attrName>
                                        </p:attrNameLst>
                                      </p:cBhvr>
                                      <p:to>
                                        <p:strVal val="visible"/>
                                      </p:to>
                                    </p:set>
                                    <p:animEffect transition="in" filter="blinds(horizontal)">
                                      <p:cBhvr>
                                        <p:cTn id="37" dur="500"/>
                                        <p:tgtEl>
                                          <p:spTgt spid="74446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44469"/>
                                        </p:tgtEl>
                                        <p:attrNameLst>
                                          <p:attrName>style.visibility</p:attrName>
                                        </p:attrNameLst>
                                      </p:cBhvr>
                                      <p:to>
                                        <p:strVal val="visible"/>
                                      </p:to>
                                    </p:set>
                                    <p:animEffect transition="in" filter="blinds(horizontal)">
                                      <p:cBhvr>
                                        <p:cTn id="42" dur="500"/>
                                        <p:tgtEl>
                                          <p:spTgt spid="74446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44473"/>
                                        </p:tgtEl>
                                        <p:attrNameLst>
                                          <p:attrName>style.visibility</p:attrName>
                                        </p:attrNameLst>
                                      </p:cBhvr>
                                      <p:to>
                                        <p:strVal val="visible"/>
                                      </p:to>
                                    </p:set>
                                    <p:animEffect transition="in" filter="blinds(horizontal)">
                                      <p:cBhvr>
                                        <p:cTn id="47" dur="500"/>
                                        <p:tgtEl>
                                          <p:spTgt spid="74447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44470"/>
                                        </p:tgtEl>
                                        <p:attrNameLst>
                                          <p:attrName>style.visibility</p:attrName>
                                        </p:attrNameLst>
                                      </p:cBhvr>
                                      <p:to>
                                        <p:strVal val="visible"/>
                                      </p:to>
                                    </p:set>
                                    <p:animEffect transition="in" filter="blinds(horizontal)">
                                      <p:cBhvr>
                                        <p:cTn id="52" dur="500"/>
                                        <p:tgtEl>
                                          <p:spTgt spid="744470"/>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44474"/>
                                        </p:tgtEl>
                                        <p:attrNameLst>
                                          <p:attrName>style.visibility</p:attrName>
                                        </p:attrNameLst>
                                      </p:cBhvr>
                                      <p:to>
                                        <p:strVal val="visible"/>
                                      </p:to>
                                    </p:set>
                                    <p:animEffect transition="in" filter="blinds(horizontal)">
                                      <p:cBhvr>
                                        <p:cTn id="57" dur="500"/>
                                        <p:tgtEl>
                                          <p:spTgt spid="74447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44475"/>
                                        </p:tgtEl>
                                        <p:attrNameLst>
                                          <p:attrName>style.visibility</p:attrName>
                                        </p:attrNameLst>
                                      </p:cBhvr>
                                      <p:to>
                                        <p:strVal val="visible"/>
                                      </p:to>
                                    </p:set>
                                    <p:animEffect transition="in" filter="blinds(horizontal)">
                                      <p:cBhvr>
                                        <p:cTn id="62" dur="500"/>
                                        <p:tgtEl>
                                          <p:spTgt spid="744475"/>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44476"/>
                                        </p:tgtEl>
                                        <p:attrNameLst>
                                          <p:attrName>style.visibility</p:attrName>
                                        </p:attrNameLst>
                                      </p:cBhvr>
                                      <p:to>
                                        <p:strVal val="visible"/>
                                      </p:to>
                                    </p:set>
                                    <p:animEffect transition="in" filter="blinds(horizontal)">
                                      <p:cBhvr>
                                        <p:cTn id="67" dur="500"/>
                                        <p:tgtEl>
                                          <p:spTgt spid="744476"/>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44477"/>
                                        </p:tgtEl>
                                        <p:attrNameLst>
                                          <p:attrName>style.visibility</p:attrName>
                                        </p:attrNameLst>
                                      </p:cBhvr>
                                      <p:to>
                                        <p:strVal val="visible"/>
                                      </p:to>
                                    </p:set>
                                    <p:animEffect transition="in" filter="blinds(horizontal)">
                                      <p:cBhvr>
                                        <p:cTn id="72" dur="500"/>
                                        <p:tgtEl>
                                          <p:spTgt spid="744477"/>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744481"/>
                                        </p:tgtEl>
                                        <p:attrNameLst>
                                          <p:attrName>style.visibility</p:attrName>
                                        </p:attrNameLst>
                                      </p:cBhvr>
                                      <p:to>
                                        <p:strVal val="visible"/>
                                      </p:to>
                                    </p:set>
                                    <p:animEffect transition="in" filter="blinds(horizontal)">
                                      <p:cBhvr>
                                        <p:cTn id="77" dur="500"/>
                                        <p:tgtEl>
                                          <p:spTgt spid="744481"/>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744482"/>
                                        </p:tgtEl>
                                        <p:attrNameLst>
                                          <p:attrName>style.visibility</p:attrName>
                                        </p:attrNameLst>
                                      </p:cBhvr>
                                      <p:to>
                                        <p:strVal val="visible"/>
                                      </p:to>
                                    </p:set>
                                    <p:animEffect transition="in" filter="blinds(horizontal)">
                                      <p:cBhvr>
                                        <p:cTn id="82" dur="500"/>
                                        <p:tgtEl>
                                          <p:spTgt spid="744482"/>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744486"/>
                                        </p:tgtEl>
                                        <p:attrNameLst>
                                          <p:attrName>style.visibility</p:attrName>
                                        </p:attrNameLst>
                                      </p:cBhvr>
                                      <p:to>
                                        <p:strVal val="visible"/>
                                      </p:to>
                                    </p:set>
                                    <p:animEffect transition="in" filter="blinds(horizontal)">
                                      <p:cBhvr>
                                        <p:cTn id="87" dur="500"/>
                                        <p:tgtEl>
                                          <p:spTgt spid="744486"/>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744483"/>
                                        </p:tgtEl>
                                        <p:attrNameLst>
                                          <p:attrName>style.visibility</p:attrName>
                                        </p:attrNameLst>
                                      </p:cBhvr>
                                      <p:to>
                                        <p:strVal val="visible"/>
                                      </p:to>
                                    </p:set>
                                    <p:animEffect transition="in" filter="blinds(horizontal)">
                                      <p:cBhvr>
                                        <p:cTn id="92" dur="500"/>
                                        <p:tgtEl>
                                          <p:spTgt spid="744483"/>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744484"/>
                                        </p:tgtEl>
                                        <p:attrNameLst>
                                          <p:attrName>style.visibility</p:attrName>
                                        </p:attrNameLst>
                                      </p:cBhvr>
                                      <p:to>
                                        <p:strVal val="visible"/>
                                      </p:to>
                                    </p:set>
                                    <p:animEffect transition="in" filter="blinds(horizontal)">
                                      <p:cBhvr>
                                        <p:cTn id="97" dur="500"/>
                                        <p:tgtEl>
                                          <p:spTgt spid="744484"/>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744485"/>
                                        </p:tgtEl>
                                        <p:attrNameLst>
                                          <p:attrName>style.visibility</p:attrName>
                                        </p:attrNameLst>
                                      </p:cBhvr>
                                      <p:to>
                                        <p:strVal val="visible"/>
                                      </p:to>
                                    </p:set>
                                    <p:animEffect transition="in" filter="blinds(horizontal)">
                                      <p:cBhvr>
                                        <p:cTn id="102" dur="500"/>
                                        <p:tgtEl>
                                          <p:spTgt spid="744485"/>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744487"/>
                                        </p:tgtEl>
                                        <p:attrNameLst>
                                          <p:attrName>style.visibility</p:attrName>
                                        </p:attrNameLst>
                                      </p:cBhvr>
                                      <p:to>
                                        <p:strVal val="visible"/>
                                      </p:to>
                                    </p:set>
                                    <p:animEffect transition="in" filter="blinds(horizontal)">
                                      <p:cBhvr>
                                        <p:cTn id="107" dur="500"/>
                                        <p:tgtEl>
                                          <p:spTgt spid="744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4467" grpId="0" animBg="1"/>
      <p:bldP spid="744468" grpId="0" animBg="1"/>
      <p:bldP spid="744469" grpId="0"/>
      <p:bldP spid="744473" grpId="0"/>
      <p:bldP spid="744474" grpId="0"/>
      <p:bldP spid="744475" grpId="0" animBg="1"/>
      <p:bldP spid="744476" grpId="0" animBg="1"/>
      <p:bldP spid="744481" grpId="0" animBg="1"/>
      <p:bldP spid="744482" grpId="0" animBg="1"/>
      <p:bldP spid="744483" grpId="0" animBg="1"/>
      <p:bldP spid="744484" grpId="0" animBg="1"/>
      <p:bldP spid="744485" grpId="0"/>
      <p:bldP spid="74448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p:cNvSpPr>
            <a:spLocks noGrp="1" noChangeArrowheads="1"/>
          </p:cNvSpPr>
          <p:nvPr>
            <p:ph type="title"/>
          </p:nvPr>
        </p:nvSpPr>
        <p:spPr>
          <a:xfrm>
            <a:off x="457200" y="98425"/>
            <a:ext cx="8229600" cy="561975"/>
          </a:xfrm>
        </p:spPr>
        <p:txBody>
          <a:bodyPr/>
          <a:lstStyle/>
          <a:p>
            <a:r>
              <a:rPr lang="zh-CN" altLang="en-US" sz="3600" smtClean="0"/>
              <a:t>计算机是如何工作的？</a:t>
            </a:r>
          </a:p>
        </p:txBody>
      </p:sp>
      <p:sp>
        <p:nvSpPr>
          <p:cNvPr id="758787" name="Text Box 3"/>
          <p:cNvSpPr txBox="1">
            <a:spLocks noChangeArrowheads="1"/>
          </p:cNvSpPr>
          <p:nvPr/>
        </p:nvSpPr>
        <p:spPr bwMode="auto">
          <a:xfrm>
            <a:off x="115888" y="955675"/>
            <a:ext cx="8893175" cy="5581650"/>
          </a:xfrm>
          <a:prstGeom prst="rect">
            <a:avLst/>
          </a:prstGeom>
          <a:noFill/>
          <a:ln w="9525" algn="ctr">
            <a:noFill/>
            <a:miter lim="800000"/>
            <a:headEnd/>
            <a:tailEnd/>
          </a:ln>
          <a:effectLst/>
        </p:spPr>
        <p:txBody>
          <a:bodyPr>
            <a:spAutoFit/>
          </a:bodyPr>
          <a:lstStyle/>
          <a:p>
            <a:pPr marL="342900" indent="-342900">
              <a:spcBef>
                <a:spcPct val="20000"/>
              </a:spcBef>
              <a:buFont typeface="Wingdings" pitchFamily="2" charset="2"/>
              <a:buChar char="l"/>
            </a:pPr>
            <a:r>
              <a:rPr lang="zh-CN" altLang="en-US" sz="2200"/>
              <a:t>做菜前</a:t>
            </a:r>
          </a:p>
          <a:p>
            <a:pPr marL="342900" indent="-342900">
              <a:spcBef>
                <a:spcPct val="20000"/>
              </a:spcBef>
            </a:pPr>
            <a:r>
              <a:rPr lang="zh-CN" altLang="en-US" sz="2200">
                <a:solidFill>
                  <a:srgbClr val="3333CC"/>
                </a:solidFill>
              </a:rPr>
              <a:t>    原材料（</a:t>
            </a:r>
            <a:r>
              <a:rPr lang="zh-CN" altLang="en-US" sz="2200">
                <a:solidFill>
                  <a:srgbClr val="FF3300"/>
                </a:solidFill>
              </a:rPr>
              <a:t>数据</a:t>
            </a:r>
            <a:r>
              <a:rPr lang="zh-CN" altLang="en-US" sz="2200">
                <a:solidFill>
                  <a:srgbClr val="3333CC"/>
                </a:solidFill>
              </a:rPr>
              <a:t>）和菜单（</a:t>
            </a:r>
            <a:r>
              <a:rPr lang="zh-CN" altLang="en-US" sz="2200">
                <a:solidFill>
                  <a:srgbClr val="FF3300"/>
                </a:solidFill>
              </a:rPr>
              <a:t>指令</a:t>
            </a:r>
            <a:r>
              <a:rPr lang="zh-CN" altLang="en-US" sz="2200">
                <a:solidFill>
                  <a:srgbClr val="3333CC"/>
                </a:solidFill>
              </a:rPr>
              <a:t>）都</a:t>
            </a:r>
            <a:r>
              <a:rPr lang="zh-CN" altLang="en-US" sz="2200">
                <a:solidFill>
                  <a:srgbClr val="FF3300"/>
                </a:solidFill>
              </a:rPr>
              <a:t>按序</a:t>
            </a:r>
            <a:r>
              <a:rPr lang="zh-CN" altLang="en-US" sz="2200">
                <a:solidFill>
                  <a:srgbClr val="3333CC"/>
                </a:solidFill>
              </a:rPr>
              <a:t>放在厨房外的架子（</a:t>
            </a:r>
            <a:r>
              <a:rPr lang="zh-CN" altLang="en-US" sz="2200">
                <a:solidFill>
                  <a:srgbClr val="FF3300"/>
                </a:solidFill>
              </a:rPr>
              <a:t>存储器</a:t>
            </a:r>
            <a:r>
              <a:rPr lang="zh-CN" altLang="en-US" sz="2200">
                <a:solidFill>
                  <a:srgbClr val="3333CC"/>
                </a:solidFill>
              </a:rPr>
              <a:t>）上， 每个架子有编号（</a:t>
            </a:r>
            <a:r>
              <a:rPr lang="zh-CN" altLang="en-US" sz="2200">
                <a:solidFill>
                  <a:srgbClr val="FF3300"/>
                </a:solidFill>
              </a:rPr>
              <a:t>存储单元地址</a:t>
            </a:r>
            <a:r>
              <a:rPr lang="zh-CN" altLang="en-US" sz="2200">
                <a:solidFill>
                  <a:srgbClr val="3333CC"/>
                </a:solidFill>
              </a:rPr>
              <a:t>）。</a:t>
            </a:r>
          </a:p>
          <a:p>
            <a:pPr marL="342900" indent="-342900">
              <a:spcBef>
                <a:spcPct val="20000"/>
              </a:spcBef>
            </a:pPr>
            <a:r>
              <a:rPr lang="zh-CN" altLang="en-US" sz="2200">
                <a:solidFill>
                  <a:srgbClr val="3333CC"/>
                </a:solidFill>
              </a:rPr>
              <a:t>    菜单上信息：原料位置、做法、做好的菜放在哪里等</a:t>
            </a:r>
          </a:p>
          <a:p>
            <a:pPr marL="342900" indent="-342900">
              <a:spcBef>
                <a:spcPct val="20000"/>
              </a:spcBef>
            </a:pPr>
            <a:r>
              <a:rPr lang="zh-CN" altLang="en-US" sz="2200">
                <a:solidFill>
                  <a:srgbClr val="3333CC"/>
                </a:solidFill>
              </a:rPr>
              <a:t>    </a:t>
            </a:r>
            <a:r>
              <a:rPr lang="zh-CN" altLang="en-US" sz="2200">
                <a:solidFill>
                  <a:srgbClr val="005024"/>
                </a:solidFill>
              </a:rPr>
              <a:t>例如，把</a:t>
            </a:r>
            <a:r>
              <a:rPr lang="en-US" altLang="zh-CN" sz="2200">
                <a:solidFill>
                  <a:srgbClr val="005024"/>
                </a:solidFill>
              </a:rPr>
              <a:t>10</a:t>
            </a:r>
            <a:r>
              <a:rPr lang="zh-CN" altLang="en-US" sz="2200">
                <a:solidFill>
                  <a:srgbClr val="005024"/>
                </a:solidFill>
              </a:rPr>
              <a:t>、</a:t>
            </a:r>
            <a:r>
              <a:rPr lang="en-US" altLang="zh-CN" sz="2200">
                <a:solidFill>
                  <a:srgbClr val="005024"/>
                </a:solidFill>
              </a:rPr>
              <a:t>11</a:t>
            </a:r>
            <a:r>
              <a:rPr lang="zh-CN" altLang="en-US" sz="2200">
                <a:solidFill>
                  <a:srgbClr val="005024"/>
                </a:solidFill>
              </a:rPr>
              <a:t>号架上的原料一起炒，并装入</a:t>
            </a:r>
            <a:r>
              <a:rPr lang="en-US" altLang="zh-CN" sz="2200">
                <a:solidFill>
                  <a:srgbClr val="005024"/>
                </a:solidFill>
              </a:rPr>
              <a:t>3</a:t>
            </a:r>
            <a:r>
              <a:rPr lang="zh-CN" altLang="en-US" sz="2200">
                <a:solidFill>
                  <a:srgbClr val="005024"/>
                </a:solidFill>
              </a:rPr>
              <a:t>号盘</a:t>
            </a:r>
          </a:p>
          <a:p>
            <a:pPr marL="342900" indent="-342900">
              <a:spcBef>
                <a:spcPct val="20000"/>
              </a:spcBef>
              <a:buFont typeface="Wingdings" pitchFamily="2" charset="2"/>
              <a:buNone/>
            </a:pPr>
            <a:r>
              <a:rPr lang="zh-CN" altLang="en-US" sz="2200">
                <a:solidFill>
                  <a:srgbClr val="3333CC"/>
                </a:solidFill>
              </a:rPr>
              <a:t>    然后，我告诉妈妈从第</a:t>
            </a:r>
            <a:r>
              <a:rPr lang="en-US" altLang="zh-CN" sz="2200">
                <a:solidFill>
                  <a:srgbClr val="3333CC"/>
                </a:solidFill>
              </a:rPr>
              <a:t>5</a:t>
            </a:r>
            <a:r>
              <a:rPr lang="zh-CN" altLang="en-US" sz="2200">
                <a:solidFill>
                  <a:srgbClr val="3333CC"/>
                </a:solidFill>
              </a:rPr>
              <a:t>个架上（</a:t>
            </a:r>
            <a:r>
              <a:rPr lang="zh-CN" altLang="en-US" sz="2200">
                <a:solidFill>
                  <a:srgbClr val="FF3300"/>
                </a:solidFill>
              </a:rPr>
              <a:t>起始</a:t>
            </a:r>
            <a:r>
              <a:rPr lang="en-US" altLang="zh-CN" sz="2200">
                <a:solidFill>
                  <a:srgbClr val="FF3300"/>
                </a:solidFill>
              </a:rPr>
              <a:t>PC=5</a:t>
            </a:r>
            <a:r>
              <a:rPr lang="zh-CN" altLang="en-US" sz="2200">
                <a:solidFill>
                  <a:srgbClr val="3333CC"/>
                </a:solidFill>
              </a:rPr>
              <a:t>）指定菜单开始做</a:t>
            </a:r>
          </a:p>
          <a:p>
            <a:pPr marL="342900" indent="-342900">
              <a:spcBef>
                <a:spcPct val="20000"/>
              </a:spcBef>
              <a:buFont typeface="Wingdings" pitchFamily="2" charset="2"/>
              <a:buChar char="l"/>
            </a:pPr>
            <a:r>
              <a:rPr lang="zh-CN" altLang="en-US" sz="2200"/>
              <a:t>开始做菜</a:t>
            </a:r>
            <a:endParaRPr lang="zh-CN" altLang="en-US" sz="2200">
              <a:solidFill>
                <a:srgbClr val="008000"/>
              </a:solidFill>
            </a:endParaRPr>
          </a:p>
          <a:p>
            <a:pPr marL="342900" indent="-342900">
              <a:spcBef>
                <a:spcPct val="20000"/>
              </a:spcBef>
              <a:buFont typeface="Wingdings" pitchFamily="2" charset="2"/>
              <a:buNone/>
            </a:pPr>
            <a:r>
              <a:rPr lang="zh-CN" altLang="en-US" sz="2200">
                <a:solidFill>
                  <a:srgbClr val="3333CC"/>
                </a:solidFill>
              </a:rPr>
              <a:t>    第一步：从</a:t>
            </a:r>
            <a:r>
              <a:rPr lang="en-US" altLang="zh-CN" sz="2200">
                <a:solidFill>
                  <a:srgbClr val="3333CC"/>
                </a:solidFill>
              </a:rPr>
              <a:t>5</a:t>
            </a:r>
            <a:r>
              <a:rPr lang="zh-CN" altLang="en-US" sz="2200">
                <a:solidFill>
                  <a:srgbClr val="3333CC"/>
                </a:solidFill>
              </a:rPr>
              <a:t>号架上取菜单（</a:t>
            </a:r>
            <a:r>
              <a:rPr lang="zh-CN" altLang="en-US" sz="2200">
                <a:solidFill>
                  <a:srgbClr val="FF3300"/>
                </a:solidFill>
              </a:rPr>
              <a:t>根据</a:t>
            </a:r>
            <a:r>
              <a:rPr lang="en-US" altLang="zh-CN" sz="2200">
                <a:solidFill>
                  <a:srgbClr val="FF3300"/>
                </a:solidFill>
              </a:rPr>
              <a:t>PC</a:t>
            </a:r>
            <a:r>
              <a:rPr lang="zh-CN" altLang="en-US" sz="2200">
                <a:solidFill>
                  <a:srgbClr val="FF3300"/>
                </a:solidFill>
              </a:rPr>
              <a:t>取指令</a:t>
            </a:r>
            <a:r>
              <a:rPr lang="zh-CN" altLang="en-US" sz="2200">
                <a:solidFill>
                  <a:srgbClr val="3333CC"/>
                </a:solidFill>
              </a:rPr>
              <a:t>）</a:t>
            </a:r>
          </a:p>
          <a:p>
            <a:pPr marL="342900" indent="-342900">
              <a:spcBef>
                <a:spcPct val="20000"/>
              </a:spcBef>
              <a:buFont typeface="Wingdings" pitchFamily="2" charset="2"/>
              <a:buNone/>
            </a:pPr>
            <a:r>
              <a:rPr lang="zh-CN" altLang="en-US" sz="2200">
                <a:solidFill>
                  <a:srgbClr val="3333CC"/>
                </a:solidFill>
              </a:rPr>
              <a:t>    第二步：看菜单（</a:t>
            </a:r>
            <a:r>
              <a:rPr lang="zh-CN" altLang="en-US" sz="2200">
                <a:solidFill>
                  <a:srgbClr val="FF3300"/>
                </a:solidFill>
              </a:rPr>
              <a:t>指令译码</a:t>
            </a:r>
            <a:r>
              <a:rPr lang="zh-CN" altLang="en-US" sz="2200">
                <a:solidFill>
                  <a:srgbClr val="3333CC"/>
                </a:solidFill>
              </a:rPr>
              <a:t>）</a:t>
            </a:r>
          </a:p>
          <a:p>
            <a:pPr marL="342900" indent="-342900">
              <a:spcBef>
                <a:spcPct val="20000"/>
              </a:spcBef>
              <a:buFont typeface="Wingdings" pitchFamily="2" charset="2"/>
              <a:buNone/>
            </a:pPr>
            <a:r>
              <a:rPr lang="zh-CN" altLang="en-US" sz="2200">
                <a:solidFill>
                  <a:srgbClr val="3333CC"/>
                </a:solidFill>
              </a:rPr>
              <a:t>    第三步：从架上或盘中取原材料（</a:t>
            </a:r>
            <a:r>
              <a:rPr lang="zh-CN" altLang="en-US" sz="2200">
                <a:solidFill>
                  <a:srgbClr val="FF3300"/>
                </a:solidFill>
              </a:rPr>
              <a:t>取操作数</a:t>
            </a:r>
            <a:r>
              <a:rPr lang="zh-CN" altLang="en-US" sz="2200">
                <a:solidFill>
                  <a:srgbClr val="3333CC"/>
                </a:solidFill>
              </a:rPr>
              <a:t>）</a:t>
            </a:r>
          </a:p>
          <a:p>
            <a:pPr marL="342900" indent="-342900">
              <a:spcBef>
                <a:spcPct val="20000"/>
              </a:spcBef>
              <a:buFont typeface="Wingdings" pitchFamily="2" charset="2"/>
              <a:buNone/>
            </a:pPr>
            <a:r>
              <a:rPr lang="zh-CN" altLang="en-US" sz="2200">
                <a:solidFill>
                  <a:srgbClr val="3333CC"/>
                </a:solidFill>
              </a:rPr>
              <a:t>    第四步：洗、切、炒等具体操作（</a:t>
            </a:r>
            <a:r>
              <a:rPr lang="zh-CN" altLang="en-US" sz="2200">
                <a:solidFill>
                  <a:srgbClr val="FF3300"/>
                </a:solidFill>
              </a:rPr>
              <a:t>指令执行</a:t>
            </a:r>
            <a:r>
              <a:rPr lang="zh-CN" altLang="en-US" sz="2200">
                <a:solidFill>
                  <a:srgbClr val="3333CC"/>
                </a:solidFill>
              </a:rPr>
              <a:t>）</a:t>
            </a:r>
          </a:p>
          <a:p>
            <a:pPr marL="342900" indent="-342900">
              <a:spcBef>
                <a:spcPct val="20000"/>
              </a:spcBef>
              <a:buFont typeface="Wingdings" pitchFamily="2" charset="2"/>
              <a:buNone/>
            </a:pPr>
            <a:r>
              <a:rPr lang="zh-CN" altLang="en-US" sz="2200">
                <a:solidFill>
                  <a:srgbClr val="3333CC"/>
                </a:solidFill>
              </a:rPr>
              <a:t>    第五步：装盘或直接送桌（</a:t>
            </a:r>
            <a:r>
              <a:rPr lang="zh-CN" altLang="en-US" sz="2200">
                <a:solidFill>
                  <a:srgbClr val="FF3300"/>
                </a:solidFill>
              </a:rPr>
              <a:t>回写结果</a:t>
            </a:r>
            <a:r>
              <a:rPr lang="zh-CN" altLang="en-US" sz="2200">
                <a:solidFill>
                  <a:srgbClr val="3333CC"/>
                </a:solidFill>
              </a:rPr>
              <a:t>）</a:t>
            </a:r>
          </a:p>
          <a:p>
            <a:pPr marL="342900" indent="-342900">
              <a:spcBef>
                <a:spcPct val="20000"/>
              </a:spcBef>
              <a:buFont typeface="Wingdings" pitchFamily="2" charset="2"/>
              <a:buNone/>
            </a:pPr>
            <a:r>
              <a:rPr lang="zh-CN" altLang="en-US" sz="2200">
                <a:solidFill>
                  <a:srgbClr val="3333CC"/>
                </a:solidFill>
              </a:rPr>
              <a:t>    第六步：算出下一菜单所在架子号</a:t>
            </a:r>
            <a:r>
              <a:rPr lang="en-US" altLang="zh-CN" sz="2200">
                <a:solidFill>
                  <a:srgbClr val="3333CC"/>
                </a:solidFill>
              </a:rPr>
              <a:t>6=5+1</a:t>
            </a:r>
            <a:r>
              <a:rPr lang="zh-CN" altLang="en-US" sz="2200">
                <a:solidFill>
                  <a:srgbClr val="3333CC"/>
                </a:solidFill>
              </a:rPr>
              <a:t>（</a:t>
            </a:r>
            <a:r>
              <a:rPr lang="zh-CN" altLang="en-US" sz="2200">
                <a:solidFill>
                  <a:srgbClr val="FF3300"/>
                </a:solidFill>
              </a:rPr>
              <a:t>修改</a:t>
            </a:r>
            <a:r>
              <a:rPr lang="en-US" altLang="zh-CN" sz="2200">
                <a:solidFill>
                  <a:srgbClr val="FF3300"/>
                </a:solidFill>
              </a:rPr>
              <a:t>PC</a:t>
            </a:r>
            <a:r>
              <a:rPr lang="zh-CN" altLang="en-US" sz="2200">
                <a:solidFill>
                  <a:srgbClr val="FF3300"/>
                </a:solidFill>
              </a:rPr>
              <a:t>的值</a:t>
            </a:r>
            <a:r>
              <a:rPr lang="zh-CN" altLang="en-US" sz="2200">
                <a:solidFill>
                  <a:srgbClr val="3333CC"/>
                </a:solidFill>
              </a:rPr>
              <a:t>）</a:t>
            </a:r>
          </a:p>
          <a:p>
            <a:pPr marL="342900" indent="-342900">
              <a:spcBef>
                <a:spcPct val="20000"/>
              </a:spcBef>
              <a:buFont typeface="Wingdings" pitchFamily="2" charset="2"/>
              <a:buNone/>
            </a:pPr>
            <a:r>
              <a:rPr lang="zh-CN" altLang="en-US" sz="2200">
                <a:solidFill>
                  <a:srgbClr val="3333CC"/>
                </a:solidFill>
              </a:rPr>
              <a:t>    </a:t>
            </a:r>
            <a:r>
              <a:rPr lang="zh-CN" altLang="en-US" sz="2200">
                <a:solidFill>
                  <a:schemeClr val="tx2"/>
                </a:solidFill>
              </a:rPr>
              <a:t>继续做下一道菜（</a:t>
            </a:r>
            <a:r>
              <a:rPr lang="zh-CN" altLang="en-US" sz="2200">
                <a:solidFill>
                  <a:srgbClr val="FF3300"/>
                </a:solidFill>
              </a:rPr>
              <a:t>执行下一条指令</a:t>
            </a:r>
            <a:r>
              <a:rPr lang="zh-CN" altLang="en-US" sz="2200">
                <a:solidFill>
                  <a:schemeClr val="tx2"/>
                </a:solidFill>
              </a:rPr>
              <a:t>）</a:t>
            </a:r>
            <a:endParaRPr lang="zh-CN" altLang="en-US" sz="2200">
              <a:solidFill>
                <a:srgbClr val="3333CC"/>
              </a:solidFill>
            </a:endParaRPr>
          </a:p>
        </p:txBody>
      </p:sp>
      <p:sp>
        <p:nvSpPr>
          <p:cNvPr id="758788" name="Text Box 4"/>
          <p:cNvSpPr txBox="1">
            <a:spLocks noChangeArrowheads="1"/>
          </p:cNvSpPr>
          <p:nvPr/>
        </p:nvSpPr>
        <p:spPr bwMode="auto">
          <a:xfrm>
            <a:off x="2636838" y="773113"/>
            <a:ext cx="5354637" cy="457200"/>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400">
                <a:solidFill>
                  <a:srgbClr val="008000"/>
                </a:solidFill>
              </a:rPr>
              <a:t>什么叫“存储程序”的工作方式？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8787">
                                            <p:txEl>
                                              <p:pRg st="1" end="1"/>
                                            </p:txEl>
                                          </p:spTgt>
                                        </p:tgtEl>
                                        <p:attrNameLst>
                                          <p:attrName>style.visibility</p:attrName>
                                        </p:attrNameLst>
                                      </p:cBhvr>
                                      <p:to>
                                        <p:strVal val="visible"/>
                                      </p:to>
                                    </p:set>
                                    <p:animEffect transition="in" filter="blinds(horizontal)">
                                      <p:cBhvr>
                                        <p:cTn id="7" dur="500"/>
                                        <p:tgtEl>
                                          <p:spTgt spid="75878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8787">
                                            <p:txEl>
                                              <p:pRg st="2" end="2"/>
                                            </p:txEl>
                                          </p:spTgt>
                                        </p:tgtEl>
                                        <p:attrNameLst>
                                          <p:attrName>style.visibility</p:attrName>
                                        </p:attrNameLst>
                                      </p:cBhvr>
                                      <p:to>
                                        <p:strVal val="visible"/>
                                      </p:to>
                                    </p:set>
                                    <p:animEffect transition="in" filter="blinds(horizontal)">
                                      <p:cBhvr>
                                        <p:cTn id="12" dur="500"/>
                                        <p:tgtEl>
                                          <p:spTgt spid="758787">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58787">
                                            <p:txEl>
                                              <p:pRg st="3" end="3"/>
                                            </p:txEl>
                                          </p:spTgt>
                                        </p:tgtEl>
                                        <p:attrNameLst>
                                          <p:attrName>style.visibility</p:attrName>
                                        </p:attrNameLst>
                                      </p:cBhvr>
                                      <p:to>
                                        <p:strVal val="visible"/>
                                      </p:to>
                                    </p:set>
                                    <p:animEffect transition="in" filter="blinds(horizontal)">
                                      <p:cBhvr>
                                        <p:cTn id="15" dur="500"/>
                                        <p:tgtEl>
                                          <p:spTgt spid="758787">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58787">
                                            <p:txEl>
                                              <p:pRg st="4" end="4"/>
                                            </p:txEl>
                                          </p:spTgt>
                                        </p:tgtEl>
                                        <p:attrNameLst>
                                          <p:attrName>style.visibility</p:attrName>
                                        </p:attrNameLst>
                                      </p:cBhvr>
                                      <p:to>
                                        <p:strVal val="visible"/>
                                      </p:to>
                                    </p:set>
                                    <p:animEffect transition="in" filter="blinds(horizontal)">
                                      <p:cBhvr>
                                        <p:cTn id="20" dur="500"/>
                                        <p:tgtEl>
                                          <p:spTgt spid="758787">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58787">
                                            <p:txEl>
                                              <p:pRg st="6" end="6"/>
                                            </p:txEl>
                                          </p:spTgt>
                                        </p:tgtEl>
                                        <p:attrNameLst>
                                          <p:attrName>style.visibility</p:attrName>
                                        </p:attrNameLst>
                                      </p:cBhvr>
                                      <p:to>
                                        <p:strVal val="visible"/>
                                      </p:to>
                                    </p:set>
                                    <p:animEffect transition="in" filter="blinds(horizontal)">
                                      <p:cBhvr>
                                        <p:cTn id="25" dur="500"/>
                                        <p:tgtEl>
                                          <p:spTgt spid="758787">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758787">
                                            <p:txEl>
                                              <p:pRg st="7" end="7"/>
                                            </p:txEl>
                                          </p:spTgt>
                                        </p:tgtEl>
                                        <p:attrNameLst>
                                          <p:attrName>style.visibility</p:attrName>
                                        </p:attrNameLst>
                                      </p:cBhvr>
                                      <p:to>
                                        <p:strVal val="visible"/>
                                      </p:to>
                                    </p:set>
                                    <p:animEffect transition="in" filter="blinds(horizontal)">
                                      <p:cBhvr>
                                        <p:cTn id="30" dur="500"/>
                                        <p:tgtEl>
                                          <p:spTgt spid="75878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758787">
                                            <p:txEl>
                                              <p:pRg st="8" end="8"/>
                                            </p:txEl>
                                          </p:spTgt>
                                        </p:tgtEl>
                                        <p:attrNameLst>
                                          <p:attrName>style.visibility</p:attrName>
                                        </p:attrNameLst>
                                      </p:cBhvr>
                                      <p:to>
                                        <p:strVal val="visible"/>
                                      </p:to>
                                    </p:set>
                                    <p:animEffect transition="in" filter="blinds(horizontal)">
                                      <p:cBhvr>
                                        <p:cTn id="35" dur="500"/>
                                        <p:tgtEl>
                                          <p:spTgt spid="758787">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758787">
                                            <p:txEl>
                                              <p:pRg st="9" end="9"/>
                                            </p:txEl>
                                          </p:spTgt>
                                        </p:tgtEl>
                                        <p:attrNameLst>
                                          <p:attrName>style.visibility</p:attrName>
                                        </p:attrNameLst>
                                      </p:cBhvr>
                                      <p:to>
                                        <p:strVal val="visible"/>
                                      </p:to>
                                    </p:set>
                                    <p:animEffect transition="in" filter="blinds(horizontal)">
                                      <p:cBhvr>
                                        <p:cTn id="40" dur="500"/>
                                        <p:tgtEl>
                                          <p:spTgt spid="758787">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758787">
                                            <p:txEl>
                                              <p:pRg st="10" end="10"/>
                                            </p:txEl>
                                          </p:spTgt>
                                        </p:tgtEl>
                                        <p:attrNameLst>
                                          <p:attrName>style.visibility</p:attrName>
                                        </p:attrNameLst>
                                      </p:cBhvr>
                                      <p:to>
                                        <p:strVal val="visible"/>
                                      </p:to>
                                    </p:set>
                                    <p:animEffect transition="in" filter="blinds(horizontal)">
                                      <p:cBhvr>
                                        <p:cTn id="45" dur="500"/>
                                        <p:tgtEl>
                                          <p:spTgt spid="758787">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758787">
                                            <p:txEl>
                                              <p:pRg st="11" end="11"/>
                                            </p:txEl>
                                          </p:spTgt>
                                        </p:tgtEl>
                                        <p:attrNameLst>
                                          <p:attrName>style.visibility</p:attrName>
                                        </p:attrNameLst>
                                      </p:cBhvr>
                                      <p:to>
                                        <p:strVal val="visible"/>
                                      </p:to>
                                    </p:set>
                                    <p:animEffect transition="in" filter="blinds(horizontal)">
                                      <p:cBhvr>
                                        <p:cTn id="50" dur="500"/>
                                        <p:tgtEl>
                                          <p:spTgt spid="758787">
                                            <p:txEl>
                                              <p:pRg st="11" end="1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758787">
                                            <p:txEl>
                                              <p:pRg st="12" end="12"/>
                                            </p:txEl>
                                          </p:spTgt>
                                        </p:tgtEl>
                                        <p:attrNameLst>
                                          <p:attrName>style.visibility</p:attrName>
                                        </p:attrNameLst>
                                      </p:cBhvr>
                                      <p:to>
                                        <p:strVal val="visible"/>
                                      </p:to>
                                    </p:set>
                                    <p:animEffect transition="in" filter="blinds(horizontal)">
                                      <p:cBhvr>
                                        <p:cTn id="55" dur="500"/>
                                        <p:tgtEl>
                                          <p:spTgt spid="758787">
                                            <p:txEl>
                                              <p:pRg st="12" end="1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758788"/>
                                        </p:tgtEl>
                                        <p:attrNameLst>
                                          <p:attrName>style.visibility</p:attrName>
                                        </p:attrNameLst>
                                      </p:cBhvr>
                                      <p:to>
                                        <p:strVal val="visible"/>
                                      </p:to>
                                    </p:set>
                                    <p:animEffect transition="in" filter="blinds(horizontal)">
                                      <p:cBhvr>
                                        <p:cTn id="60" dur="500"/>
                                        <p:tgtEl>
                                          <p:spTgt spid="758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78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Grp="1" noChangeArrowheads="1"/>
          </p:cNvSpPr>
          <p:nvPr>
            <p:ph type="title"/>
          </p:nvPr>
        </p:nvSpPr>
        <p:spPr>
          <a:xfrm>
            <a:off x="457200" y="98425"/>
            <a:ext cx="8229600" cy="561975"/>
          </a:xfrm>
        </p:spPr>
        <p:txBody>
          <a:bodyPr/>
          <a:lstStyle/>
          <a:p>
            <a:r>
              <a:rPr lang="zh-CN" altLang="en-US" sz="3600" smtClean="0"/>
              <a:t>过程调用的机器级表示</a:t>
            </a:r>
          </a:p>
        </p:txBody>
      </p:sp>
      <p:sp>
        <p:nvSpPr>
          <p:cNvPr id="745475" name="Rectangle 3"/>
          <p:cNvSpPr>
            <a:spLocks noGrp="1" noChangeArrowheads="1"/>
          </p:cNvSpPr>
          <p:nvPr>
            <p:ph type="body" idx="1"/>
          </p:nvPr>
        </p:nvSpPr>
        <p:spPr>
          <a:xfrm>
            <a:off x="468313" y="773113"/>
            <a:ext cx="8229600" cy="2592387"/>
          </a:xfrm>
        </p:spPr>
        <p:txBody>
          <a:bodyPr/>
          <a:lstStyle/>
          <a:p>
            <a:r>
              <a:rPr lang="zh-CN" altLang="en-US" smtClean="0"/>
              <a:t>递归函数</a:t>
            </a:r>
            <a:r>
              <a:rPr lang="en-US" altLang="zh-CN" smtClean="0"/>
              <a:t>nn_sum</a:t>
            </a:r>
            <a:r>
              <a:rPr lang="zh-CN" altLang="en-US" smtClean="0"/>
              <a:t>的执行流程</a:t>
            </a:r>
            <a:endParaRPr lang="en-US" altLang="zh-CN" smtClean="0"/>
          </a:p>
        </p:txBody>
      </p:sp>
      <p:sp>
        <p:nvSpPr>
          <p:cNvPr id="745476" name="Rectangle 4"/>
          <p:cNvSpPr>
            <a:spLocks noChangeArrowheads="1"/>
          </p:cNvSpPr>
          <p:nvPr/>
        </p:nvSpPr>
        <p:spPr bwMode="auto">
          <a:xfrm>
            <a:off x="250825" y="5721350"/>
            <a:ext cx="8802688" cy="915988"/>
          </a:xfrm>
          <a:prstGeom prst="rect">
            <a:avLst/>
          </a:prstGeom>
          <a:noFill/>
          <a:ln w="9525">
            <a:noFill/>
            <a:miter lim="800000"/>
            <a:headEnd/>
            <a:tailEnd/>
          </a:ln>
          <a:effectLst/>
        </p:spPr>
        <p:txBody>
          <a:bodyPr anchor="ctr">
            <a:spAutoFit/>
          </a:bodyPr>
          <a:lstStyle/>
          <a:p>
            <a:r>
              <a:rPr lang="zh-CN" altLang="en-US">
                <a:solidFill>
                  <a:srgbClr val="3333CC"/>
                </a:solidFill>
                <a:latin typeface="Arial" pitchFamily="34" charset="0"/>
              </a:rPr>
              <a:t>过程功能由过程体实现，为支持过程调用，每个过程包含准备阶段和结束阶段。因而</a:t>
            </a:r>
            <a:r>
              <a:rPr lang="zh-CN" altLang="en-US">
                <a:solidFill>
                  <a:srgbClr val="FF3300"/>
                </a:solidFill>
                <a:latin typeface="Arial" pitchFamily="34" charset="0"/>
              </a:rPr>
              <a:t>每增加一次过程调用，就要增加许多条包含在准备阶段和结束阶段的额外指令</a:t>
            </a:r>
            <a:r>
              <a:rPr lang="zh-CN" altLang="en-US">
                <a:solidFill>
                  <a:srgbClr val="3333CC"/>
                </a:solidFill>
                <a:latin typeface="Arial" pitchFamily="34" charset="0"/>
              </a:rPr>
              <a:t>，它们对程序性能影响很大，应尽量避免不必要的过程调用，特别是递归调用。</a:t>
            </a:r>
            <a:r>
              <a:rPr lang="zh-CN" altLang="en-US">
                <a:solidFill>
                  <a:srgbClr val="FF0000"/>
                </a:solidFill>
                <a:latin typeface="Arial" pitchFamily="34" charset="0"/>
                <a:ea typeface="宋体" pitchFamily="2" charset="-122"/>
              </a:rPr>
              <a:t> </a:t>
            </a:r>
          </a:p>
        </p:txBody>
      </p:sp>
      <p:pic>
        <p:nvPicPr>
          <p:cNvPr id="745477" name="Picture 5"/>
          <p:cNvPicPr>
            <a:picLocks noChangeAspect="1" noChangeArrowheads="1"/>
          </p:cNvPicPr>
          <p:nvPr/>
        </p:nvPicPr>
        <p:blipFill>
          <a:blip r:embed="rId2"/>
          <a:srcRect/>
          <a:stretch>
            <a:fillRect/>
          </a:stretch>
        </p:blipFill>
        <p:spPr bwMode="auto">
          <a:xfrm>
            <a:off x="206375" y="1358900"/>
            <a:ext cx="8937625" cy="4230688"/>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a:xfrm>
            <a:off x="457200" y="98425"/>
            <a:ext cx="8229600" cy="561975"/>
          </a:xfrm>
        </p:spPr>
        <p:txBody>
          <a:bodyPr/>
          <a:lstStyle/>
          <a:p>
            <a:r>
              <a:rPr lang="zh-CN" altLang="en-US" sz="3600" smtClean="0"/>
              <a:t>过程调用举例</a:t>
            </a:r>
          </a:p>
        </p:txBody>
      </p:sp>
      <p:sp>
        <p:nvSpPr>
          <p:cNvPr id="746499" name="Rectangle 3"/>
          <p:cNvSpPr>
            <a:spLocks noGrp="1" noChangeArrowheads="1"/>
          </p:cNvSpPr>
          <p:nvPr>
            <p:ph type="body" idx="1"/>
          </p:nvPr>
        </p:nvSpPr>
        <p:spPr>
          <a:xfrm>
            <a:off x="476250" y="819150"/>
            <a:ext cx="8229600" cy="989013"/>
          </a:xfrm>
        </p:spPr>
        <p:txBody>
          <a:bodyPr/>
          <a:lstStyle/>
          <a:p>
            <a:pPr>
              <a:buFontTx/>
              <a:buNone/>
            </a:pPr>
            <a:r>
              <a:rPr lang="zh-CN" altLang="en-US" smtClean="0"/>
              <a:t>例：应始终返回</a:t>
            </a:r>
            <a:r>
              <a:rPr lang="en-US" altLang="zh-CN" smtClean="0"/>
              <a:t>d[0]</a:t>
            </a:r>
            <a:r>
              <a:rPr lang="zh-CN" altLang="en-US" smtClean="0"/>
              <a:t>中的</a:t>
            </a:r>
            <a:r>
              <a:rPr lang="en-US" altLang="zh-CN" smtClean="0"/>
              <a:t>3.14</a:t>
            </a:r>
            <a:r>
              <a:rPr lang="zh-CN" altLang="en-US" smtClean="0"/>
              <a:t>，但并非如此。</a:t>
            </a:r>
            <a:r>
              <a:rPr lang="en-US" altLang="zh-CN" smtClean="0">
                <a:solidFill>
                  <a:srgbClr val="FF0000"/>
                </a:solidFill>
              </a:rPr>
              <a:t>Why?</a:t>
            </a:r>
          </a:p>
        </p:txBody>
      </p:sp>
      <p:sp>
        <p:nvSpPr>
          <p:cNvPr id="746500" name="Rectangle 4"/>
          <p:cNvSpPr>
            <a:spLocks/>
          </p:cNvSpPr>
          <p:nvPr/>
        </p:nvSpPr>
        <p:spPr bwMode="auto">
          <a:xfrm>
            <a:off x="476250" y="1314450"/>
            <a:ext cx="7650163" cy="2114550"/>
          </a:xfrm>
          <a:prstGeom prst="rect">
            <a:avLst/>
          </a:prstGeom>
          <a:solidFill>
            <a:srgbClr val="F8F6D9"/>
          </a:solidFill>
          <a:ln w="6350">
            <a:solidFill>
              <a:schemeClr val="tx1"/>
            </a:solidFill>
            <a:miter lim="800000"/>
            <a:headEnd/>
            <a:tailEnd/>
          </a:ln>
        </p:spPr>
        <p:txBody>
          <a:bodyPr lIns="63500" tIns="63500" rIns="63500" bIns="63500"/>
          <a:lstStyle/>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double fun(int i)</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  volatile double d[1] = {3.14};</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  volatile long int a[2];</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  a[i] = 1073741824; /* Possibly out of bounds */</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  return d[0];</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a:t>
            </a:r>
          </a:p>
        </p:txBody>
      </p:sp>
      <p:sp>
        <p:nvSpPr>
          <p:cNvPr id="18437" name="Rectangle 5"/>
          <p:cNvSpPr>
            <a:spLocks/>
          </p:cNvSpPr>
          <p:nvPr/>
        </p:nvSpPr>
        <p:spPr bwMode="auto">
          <a:xfrm>
            <a:off x="341313" y="3784600"/>
            <a:ext cx="7327900" cy="1371600"/>
          </a:xfrm>
          <a:prstGeom prst="rect">
            <a:avLst/>
          </a:prstGeom>
          <a:solidFill>
            <a:srgbClr val="FFFFFF"/>
          </a:solidFill>
          <a:ln w="12700">
            <a:noFill/>
            <a:miter lim="800000"/>
            <a:headEnd/>
            <a:tailEnd/>
          </a:ln>
        </p:spPr>
        <p:txBody>
          <a:bodyPr lIns="38100" tIns="38100" rIns="38100" bIns="38100"/>
          <a:lstStyle/>
          <a:p>
            <a:pPr eaLnBrk="1" hangingPunct="1"/>
            <a:r>
              <a:rPr lang="en-US" altLang="zh-CN" sz="2000">
                <a:latin typeface="Courier New" pitchFamily="49" charset="0"/>
                <a:ea typeface="Zapf Dingbats"/>
                <a:cs typeface="Zapf Dingbats"/>
                <a:sym typeface="Courier New" pitchFamily="49" charset="0"/>
              </a:rPr>
              <a:t>fun(0)  </a:t>
            </a:r>
            <a:r>
              <a:rPr lang="en-US" altLang="zh-CN" sz="2000">
                <a:latin typeface="Courier New" pitchFamily="49" charset="0"/>
                <a:ea typeface="Zapf Dingbats"/>
                <a:cs typeface="Zapf Dingbats"/>
                <a:sym typeface="Wingdings" pitchFamily="2" charset="2"/>
              </a:rPr>
              <a:t></a:t>
            </a:r>
            <a:r>
              <a:rPr lang="en-US" altLang="zh-CN" sz="2000">
                <a:latin typeface="Courier New" pitchFamily="49" charset="0"/>
                <a:ea typeface="Zapf Dingbats"/>
                <a:cs typeface="Zapf Dingbats"/>
                <a:sym typeface="Courier New" pitchFamily="49" charset="0"/>
              </a:rPr>
              <a:t>	3.14</a:t>
            </a:r>
            <a:endParaRPr lang="en-US" altLang="zh-CN" sz="2000">
              <a:latin typeface="Arial Narrow" pitchFamily="34" charset="0"/>
              <a:ea typeface="Lucida Grande"/>
              <a:cs typeface="Lucida Grande"/>
              <a:sym typeface="Arial Narrow" pitchFamily="34" charset="0"/>
            </a:endParaRPr>
          </a:p>
          <a:p>
            <a:pPr eaLnBrk="1" hangingPunct="1"/>
            <a:r>
              <a:rPr lang="en-US" altLang="zh-CN" sz="2000">
                <a:latin typeface="Courier New" pitchFamily="49" charset="0"/>
                <a:ea typeface="ヒラギノ角ゴ ProN W3"/>
                <a:cs typeface="Courier New" pitchFamily="49" charset="0"/>
                <a:sym typeface="Courier New" pitchFamily="49" charset="0"/>
              </a:rPr>
              <a:t>fun(1)  </a:t>
            </a:r>
            <a:r>
              <a:rPr lang="en-US" altLang="zh-CN" sz="2000">
                <a:latin typeface="Courier New" pitchFamily="49" charset="0"/>
                <a:ea typeface="ヒラギノ角ゴ ProN W3"/>
                <a:cs typeface="Courier New" pitchFamily="49" charset="0"/>
                <a:sym typeface="Wingdings" pitchFamily="2" charset="2"/>
              </a:rPr>
              <a:t></a:t>
            </a:r>
            <a:r>
              <a:rPr lang="en-US" altLang="zh-CN" sz="2000">
                <a:latin typeface="Courier New" pitchFamily="49" charset="0"/>
                <a:ea typeface="Monaco"/>
                <a:cs typeface="Monaco"/>
                <a:sym typeface="Courier New" pitchFamily="49" charset="0"/>
              </a:rPr>
              <a:t>	3.14</a:t>
            </a:r>
            <a:endParaRPr lang="en-US" altLang="zh-CN" sz="2000">
              <a:latin typeface="Arial Narrow" pitchFamily="34" charset="0"/>
              <a:ea typeface="Lucida Grande"/>
              <a:cs typeface="Lucida Grande"/>
              <a:sym typeface="Arial Narrow" pitchFamily="34" charset="0"/>
            </a:endParaRPr>
          </a:p>
          <a:p>
            <a:pPr eaLnBrk="1" hangingPunct="1"/>
            <a:r>
              <a:rPr lang="en-US" altLang="zh-CN" sz="2000">
                <a:latin typeface="Courier New" pitchFamily="49" charset="0"/>
                <a:ea typeface="ヒラギノ角ゴ ProN W3"/>
                <a:cs typeface="ヒラギノ角ゴ ProN W3"/>
                <a:sym typeface="Courier New" pitchFamily="49" charset="0"/>
              </a:rPr>
              <a:t>fun(2)  </a:t>
            </a:r>
            <a:r>
              <a:rPr lang="en-US" altLang="zh-CN" sz="2000">
                <a:latin typeface="Courier New" pitchFamily="49" charset="0"/>
                <a:ea typeface="ヒラギノ角ゴ ProN W3"/>
                <a:cs typeface="ヒラギノ角ゴ ProN W3"/>
                <a:sym typeface="Wingdings" pitchFamily="2" charset="2"/>
              </a:rPr>
              <a:t></a:t>
            </a:r>
            <a:r>
              <a:rPr lang="en-US" altLang="zh-CN" sz="2000">
                <a:latin typeface="Courier New" pitchFamily="49" charset="0"/>
                <a:ea typeface="Monaco"/>
                <a:cs typeface="Monaco"/>
                <a:sym typeface="Courier New" pitchFamily="49" charset="0"/>
              </a:rPr>
              <a:t>	3.1399998664856</a:t>
            </a:r>
            <a:endParaRPr lang="en-US" altLang="zh-CN" sz="2000">
              <a:latin typeface="Arial Narrow" pitchFamily="34" charset="0"/>
              <a:ea typeface="Lucida Grande"/>
              <a:cs typeface="Lucida Grande"/>
              <a:sym typeface="Arial Narrow" pitchFamily="34" charset="0"/>
            </a:endParaRPr>
          </a:p>
          <a:p>
            <a:pPr eaLnBrk="1" hangingPunct="1"/>
            <a:r>
              <a:rPr lang="en-US" altLang="zh-CN" sz="2000">
                <a:latin typeface="Courier New" pitchFamily="49" charset="0"/>
                <a:ea typeface="ヒラギノ角ゴ ProN W3"/>
                <a:cs typeface="ヒラギノ角ゴ ProN W3"/>
                <a:sym typeface="Courier New" pitchFamily="49" charset="0"/>
              </a:rPr>
              <a:t>fun(3)  </a:t>
            </a:r>
            <a:r>
              <a:rPr lang="en-US" altLang="zh-CN" sz="2000">
                <a:latin typeface="Courier New" pitchFamily="49" charset="0"/>
                <a:ea typeface="ヒラギノ角ゴ ProN W3"/>
                <a:cs typeface="ヒラギノ角ゴ ProN W3"/>
                <a:sym typeface="Wingdings" pitchFamily="2" charset="2"/>
              </a:rPr>
              <a:t></a:t>
            </a:r>
            <a:r>
              <a:rPr lang="en-US" altLang="zh-CN" sz="2000">
                <a:latin typeface="Courier New" pitchFamily="49" charset="0"/>
                <a:ea typeface="Monaco"/>
                <a:cs typeface="Monaco"/>
                <a:sym typeface="Courier New" pitchFamily="49" charset="0"/>
              </a:rPr>
              <a:t>	2.00000061035156</a:t>
            </a:r>
            <a:endParaRPr lang="en-US" altLang="zh-CN" sz="2000">
              <a:latin typeface="Arial Narrow" pitchFamily="34" charset="0"/>
              <a:ea typeface="Lucida Grande"/>
              <a:cs typeface="Lucida Grande"/>
              <a:sym typeface="Arial Narrow" pitchFamily="34" charset="0"/>
            </a:endParaRPr>
          </a:p>
          <a:p>
            <a:pPr eaLnBrk="1" hangingPunct="1"/>
            <a:r>
              <a:rPr lang="en-US" altLang="zh-CN" sz="2000">
                <a:latin typeface="Courier New" pitchFamily="49" charset="0"/>
                <a:ea typeface="ヒラギノ角ゴ ProN W3"/>
                <a:cs typeface="ヒラギノ角ゴ ProN W3"/>
                <a:sym typeface="Courier New" pitchFamily="49" charset="0"/>
              </a:rPr>
              <a:t>fun(4)  </a:t>
            </a:r>
            <a:r>
              <a:rPr lang="en-US" altLang="zh-CN" sz="2000">
                <a:latin typeface="Courier New" pitchFamily="49" charset="0"/>
                <a:ea typeface="ヒラギノ角ゴ ProN W3"/>
                <a:cs typeface="ヒラギノ角ゴ ProN W3"/>
                <a:sym typeface="Wingdings" pitchFamily="2" charset="2"/>
              </a:rPr>
              <a:t></a:t>
            </a:r>
            <a:r>
              <a:rPr lang="en-US" altLang="zh-CN" sz="2000">
                <a:latin typeface="Courier New" pitchFamily="49" charset="0"/>
                <a:ea typeface="Monaco"/>
                <a:cs typeface="Monaco"/>
                <a:sym typeface="Courier New" pitchFamily="49" charset="0"/>
              </a:rPr>
              <a:t>	3.14, </a:t>
            </a:r>
            <a:r>
              <a:rPr lang="zh-CN" altLang="en-US" sz="2000">
                <a:latin typeface="Courier New" pitchFamily="49" charset="0"/>
                <a:ea typeface="Monaco"/>
                <a:cs typeface="Monaco"/>
                <a:sym typeface="Courier New" pitchFamily="49" charset="0"/>
              </a:rPr>
              <a:t>然后存储保护错</a:t>
            </a:r>
          </a:p>
        </p:txBody>
      </p:sp>
      <p:sp>
        <p:nvSpPr>
          <p:cNvPr id="746502" name="Rectangle 6"/>
          <p:cNvSpPr>
            <a:spLocks noChangeArrowheads="1"/>
          </p:cNvSpPr>
          <p:nvPr/>
        </p:nvSpPr>
        <p:spPr bwMode="auto">
          <a:xfrm>
            <a:off x="296863" y="5584825"/>
            <a:ext cx="4905375" cy="500063"/>
          </a:xfrm>
          <a:prstGeom prst="rect">
            <a:avLst/>
          </a:prstGeom>
          <a:noFill/>
          <a:ln w="9525">
            <a:noFill/>
            <a:miter lim="800000"/>
            <a:headEnd/>
            <a:tailEnd/>
          </a:ln>
        </p:spPr>
        <p:txBody>
          <a:bodyPr lIns="38100" tIns="38100" rIns="38100" bIns="38100"/>
          <a:lstStyle/>
          <a:p>
            <a:pPr marL="165100" indent="-165100" eaLnBrk="1" hangingPunct="1">
              <a:lnSpc>
                <a:spcPct val="115000"/>
              </a:lnSpc>
              <a:spcBef>
                <a:spcPct val="20000"/>
              </a:spcBef>
            </a:pPr>
            <a:r>
              <a:rPr lang="en-US" altLang="zh-CN" sz="2400">
                <a:solidFill>
                  <a:srgbClr val="3333CC"/>
                </a:solidFill>
                <a:latin typeface="Arial" pitchFamily="34" charset="0"/>
                <a:ea typeface="宋体" pitchFamily="2" charset="-122"/>
              </a:rPr>
              <a:t>  </a:t>
            </a:r>
            <a:r>
              <a:rPr lang="zh-CN" altLang="en-US" sz="2200">
                <a:solidFill>
                  <a:srgbClr val="3333CC"/>
                </a:solidFill>
                <a:latin typeface="Arial" pitchFamily="34" charset="0"/>
                <a:ea typeface="宋体" pitchFamily="2" charset="-122"/>
              </a:rPr>
              <a:t>不同系统上执行结果可能不同</a:t>
            </a:r>
          </a:p>
        </p:txBody>
      </p:sp>
      <p:sp>
        <p:nvSpPr>
          <p:cNvPr id="746503" name="Text Box 7"/>
          <p:cNvSpPr txBox="1">
            <a:spLocks noChangeArrowheads="1"/>
          </p:cNvSpPr>
          <p:nvPr/>
        </p:nvSpPr>
        <p:spPr bwMode="auto">
          <a:xfrm>
            <a:off x="5472113" y="3789363"/>
            <a:ext cx="3421062" cy="1900237"/>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200">
                <a:solidFill>
                  <a:srgbClr val="3333CC"/>
                </a:solidFill>
              </a:rPr>
              <a:t>习题课讨论题</a:t>
            </a:r>
          </a:p>
          <a:p>
            <a:pPr marL="342900" indent="-342900">
              <a:lnSpc>
                <a:spcPct val="130000"/>
              </a:lnSpc>
              <a:spcBef>
                <a:spcPct val="50000"/>
              </a:spcBef>
            </a:pPr>
            <a:r>
              <a:rPr lang="zh-CN" altLang="en-US" sz="2200">
                <a:solidFill>
                  <a:srgbClr val="3333CC"/>
                </a:solidFill>
              </a:rPr>
              <a:t>    为何每次返回不一样？为什么会引起保护错？栈帧中的状态如何？</a:t>
            </a:r>
          </a:p>
        </p:txBody>
      </p:sp>
      <p:pic>
        <p:nvPicPr>
          <p:cNvPr id="746504" name="Picture 8"/>
          <p:cNvPicPr>
            <a:picLocks noChangeAspect="1" noChangeArrowheads="1"/>
          </p:cNvPicPr>
          <p:nvPr/>
        </p:nvPicPr>
        <p:blipFill>
          <a:blip r:embed="rId2"/>
          <a:srcRect/>
          <a:stretch>
            <a:fillRect/>
          </a:stretch>
        </p:blipFill>
        <p:spPr bwMode="auto">
          <a:xfrm>
            <a:off x="5246688" y="3743325"/>
            <a:ext cx="3419475" cy="22066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6504"/>
                                        </p:tgtEl>
                                        <p:attrNameLst>
                                          <p:attrName>style.visibility</p:attrName>
                                        </p:attrNameLst>
                                      </p:cBhvr>
                                      <p:to>
                                        <p:strVal val="visible"/>
                                      </p:to>
                                    </p:set>
                                    <p:animEffect transition="in" filter="blinds(horizontal)">
                                      <p:cBhvr>
                                        <p:cTn id="7" dur="500"/>
                                        <p:tgtEl>
                                          <p:spTgt spid="746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p:nvPr>
        </p:nvSpPr>
        <p:spPr/>
        <p:txBody>
          <a:bodyPr/>
          <a:lstStyle/>
          <a:p>
            <a:endParaRPr lang="zh-CN" altLang="en-US" smtClean="0"/>
          </a:p>
        </p:txBody>
      </p:sp>
      <p:sp>
        <p:nvSpPr>
          <p:cNvPr id="747523" name="Rectangle 3"/>
          <p:cNvSpPr>
            <a:spLocks noGrp="1" noChangeArrowheads="1"/>
          </p:cNvSpPr>
          <p:nvPr>
            <p:ph type="body" idx="1"/>
          </p:nvPr>
        </p:nvSpPr>
        <p:spPr/>
        <p:txBody>
          <a:bodyPr/>
          <a:lstStyle/>
          <a:p>
            <a:endParaRPr lang="zh-CN" altLang="en-US" smtClean="0"/>
          </a:p>
        </p:txBody>
      </p:sp>
      <p:sp>
        <p:nvSpPr>
          <p:cNvPr id="747526" name="Rectangle 4"/>
          <p:cNvSpPr>
            <a:spLocks/>
          </p:cNvSpPr>
          <p:nvPr/>
        </p:nvSpPr>
        <p:spPr bwMode="auto">
          <a:xfrm>
            <a:off x="161925" y="188913"/>
            <a:ext cx="5086350" cy="2114550"/>
          </a:xfrm>
          <a:prstGeom prst="rect">
            <a:avLst/>
          </a:prstGeom>
          <a:solidFill>
            <a:srgbClr val="F8F6D9"/>
          </a:solidFill>
          <a:ln w="6350">
            <a:solidFill>
              <a:schemeClr val="tx1"/>
            </a:solidFill>
            <a:miter lim="800000"/>
            <a:headEnd/>
            <a:tailEnd/>
          </a:ln>
        </p:spPr>
        <p:txBody>
          <a:bodyPr lIns="63500" tIns="63500" rIns="63500" bIns="63500"/>
          <a:lstStyle/>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double fun(int i)</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  volatile double d[1] = {3.14};</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  volatile long int a[2];</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  a[i] = 1073741824; </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  return d[0];</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a:t>
            </a:r>
          </a:p>
        </p:txBody>
      </p:sp>
      <p:pic>
        <p:nvPicPr>
          <p:cNvPr id="747527" name="Picture 7"/>
          <p:cNvPicPr>
            <a:picLocks noChangeAspect="1" noChangeArrowheads="1"/>
          </p:cNvPicPr>
          <p:nvPr/>
        </p:nvPicPr>
        <p:blipFill>
          <a:blip r:embed="rId2"/>
          <a:srcRect/>
          <a:stretch>
            <a:fillRect/>
          </a:stretch>
        </p:blipFill>
        <p:spPr bwMode="auto">
          <a:xfrm>
            <a:off x="250825" y="2484438"/>
            <a:ext cx="5491163" cy="4141787"/>
          </a:xfrm>
          <a:prstGeom prst="rect">
            <a:avLst/>
          </a:prstGeom>
          <a:noFill/>
        </p:spPr>
      </p:pic>
      <p:pic>
        <p:nvPicPr>
          <p:cNvPr id="747529" name="Picture 9"/>
          <p:cNvPicPr>
            <a:picLocks noChangeAspect="1" noChangeArrowheads="1"/>
          </p:cNvPicPr>
          <p:nvPr/>
        </p:nvPicPr>
        <p:blipFill>
          <a:blip r:embed="rId3"/>
          <a:srcRect/>
          <a:stretch>
            <a:fillRect/>
          </a:stretch>
        </p:blipFill>
        <p:spPr bwMode="auto">
          <a:xfrm>
            <a:off x="5724525" y="1943100"/>
            <a:ext cx="3419475" cy="2206625"/>
          </a:xfrm>
          <a:prstGeom prst="rect">
            <a:avLst/>
          </a:prstGeom>
          <a:noFill/>
        </p:spPr>
      </p:pic>
      <p:sp>
        <p:nvSpPr>
          <p:cNvPr id="747530" name="Rectangle 10"/>
          <p:cNvSpPr>
            <a:spLocks noChangeArrowheads="1"/>
          </p:cNvSpPr>
          <p:nvPr/>
        </p:nvSpPr>
        <p:spPr bwMode="auto">
          <a:xfrm>
            <a:off x="792163" y="3924300"/>
            <a:ext cx="2339975" cy="719138"/>
          </a:xfrm>
          <a:prstGeom prst="rect">
            <a:avLst/>
          </a:prstGeom>
          <a:noFill/>
          <a:ln w="38100" algn="ctr">
            <a:solidFill>
              <a:srgbClr val="FF0000"/>
            </a:solidFill>
            <a:miter lim="800000"/>
            <a:headEnd/>
            <a:tailEnd/>
          </a:ln>
          <a:effectLst/>
        </p:spPr>
        <p:txBody>
          <a:bodyPr wrap="none" anchor="ctr"/>
          <a:lstStyle/>
          <a:p>
            <a:endParaRPr lang="zh-CN" altLang="en-US"/>
          </a:p>
        </p:txBody>
      </p:sp>
      <p:sp>
        <p:nvSpPr>
          <p:cNvPr id="747531" name="Line 11"/>
          <p:cNvSpPr>
            <a:spLocks noChangeShapeType="1"/>
          </p:cNvSpPr>
          <p:nvPr/>
        </p:nvSpPr>
        <p:spPr bwMode="auto">
          <a:xfrm flipV="1">
            <a:off x="3132138" y="3024188"/>
            <a:ext cx="2654300" cy="1169987"/>
          </a:xfrm>
          <a:prstGeom prst="line">
            <a:avLst/>
          </a:prstGeom>
          <a:noFill/>
          <a:ln w="38100">
            <a:solidFill>
              <a:srgbClr val="FF3300"/>
            </a:solidFill>
            <a:round/>
            <a:headEnd/>
            <a:tailEnd type="triangle" w="med" len="med"/>
          </a:ln>
          <a:effectLst/>
        </p:spPr>
        <p:txBody>
          <a:bodyPr/>
          <a:lstStyle/>
          <a:p>
            <a:endParaRPr lang="zh-CN" altLang="en-US"/>
          </a:p>
        </p:txBody>
      </p:sp>
      <p:sp>
        <p:nvSpPr>
          <p:cNvPr id="747532" name="Line 12"/>
          <p:cNvSpPr>
            <a:spLocks noChangeShapeType="1"/>
          </p:cNvSpPr>
          <p:nvPr/>
        </p:nvSpPr>
        <p:spPr bwMode="auto">
          <a:xfrm>
            <a:off x="3132138" y="3789363"/>
            <a:ext cx="2565400" cy="88900"/>
          </a:xfrm>
          <a:prstGeom prst="line">
            <a:avLst/>
          </a:prstGeom>
          <a:noFill/>
          <a:ln w="28575">
            <a:solidFill>
              <a:srgbClr val="3333CC"/>
            </a:solidFill>
            <a:round/>
            <a:headEnd/>
            <a:tailEnd type="triangle" w="med" len="med"/>
          </a:ln>
          <a:effectLst/>
        </p:spPr>
        <p:txBody>
          <a:bodyPr/>
          <a:lstStyle/>
          <a:p>
            <a:endParaRPr lang="zh-CN" altLang="en-US"/>
          </a:p>
        </p:txBody>
      </p:sp>
      <p:sp>
        <p:nvSpPr>
          <p:cNvPr id="747534" name="Rectangle 14"/>
          <p:cNvSpPr>
            <a:spLocks noChangeArrowheads="1"/>
          </p:cNvSpPr>
          <p:nvPr/>
        </p:nvSpPr>
        <p:spPr bwMode="auto">
          <a:xfrm>
            <a:off x="792163" y="4689475"/>
            <a:ext cx="4905375" cy="719138"/>
          </a:xfrm>
          <a:prstGeom prst="rect">
            <a:avLst/>
          </a:prstGeom>
          <a:noFill/>
          <a:ln w="38100" algn="ctr">
            <a:solidFill>
              <a:srgbClr val="FF0000"/>
            </a:solidFill>
            <a:miter lim="800000"/>
            <a:headEnd/>
            <a:tailEnd/>
          </a:ln>
          <a:effectLst/>
        </p:spPr>
        <p:txBody>
          <a:bodyPr wrap="none" anchor="ctr"/>
          <a:lstStyle/>
          <a:p>
            <a:endParaRPr lang="zh-CN" altLang="en-US"/>
          </a:p>
        </p:txBody>
      </p:sp>
      <p:sp>
        <p:nvSpPr>
          <p:cNvPr id="747535" name="Line 15"/>
          <p:cNvSpPr>
            <a:spLocks noChangeShapeType="1"/>
          </p:cNvSpPr>
          <p:nvPr/>
        </p:nvSpPr>
        <p:spPr bwMode="auto">
          <a:xfrm flipV="1">
            <a:off x="5021263" y="3789363"/>
            <a:ext cx="765175" cy="854075"/>
          </a:xfrm>
          <a:prstGeom prst="line">
            <a:avLst/>
          </a:prstGeom>
          <a:noFill/>
          <a:ln w="38100">
            <a:solidFill>
              <a:srgbClr val="FF3300"/>
            </a:solidFill>
            <a:round/>
            <a:headEnd/>
            <a:tailEnd type="triangle" w="med" len="med"/>
          </a:ln>
          <a:effectLst/>
        </p:spPr>
        <p:txBody>
          <a:bodyPr/>
          <a:lstStyle/>
          <a:p>
            <a:endParaRPr lang="zh-CN" altLang="en-US"/>
          </a:p>
        </p:txBody>
      </p:sp>
      <p:sp>
        <p:nvSpPr>
          <p:cNvPr id="747536" name="Text Box 16"/>
          <p:cNvSpPr txBox="1">
            <a:spLocks noChangeArrowheads="1"/>
          </p:cNvSpPr>
          <p:nvPr/>
        </p:nvSpPr>
        <p:spPr bwMode="auto">
          <a:xfrm>
            <a:off x="3897313" y="5994400"/>
            <a:ext cx="3960812"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t>以后讲浮点指令时再详细介绍</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title"/>
          </p:nvPr>
        </p:nvSpPr>
        <p:spPr>
          <a:xfrm>
            <a:off x="457200" y="98425"/>
            <a:ext cx="8229600" cy="561975"/>
          </a:xfrm>
        </p:spPr>
        <p:txBody>
          <a:bodyPr/>
          <a:lstStyle/>
          <a:p>
            <a:r>
              <a:rPr lang="zh-CN" altLang="en-US" sz="3600" smtClean="0"/>
              <a:t>计算机是如何工作的？</a:t>
            </a:r>
          </a:p>
        </p:txBody>
      </p:sp>
      <p:sp>
        <p:nvSpPr>
          <p:cNvPr id="759811" name="Text Box 3"/>
          <p:cNvSpPr txBox="1">
            <a:spLocks noChangeArrowheads="1"/>
          </p:cNvSpPr>
          <p:nvPr/>
        </p:nvSpPr>
        <p:spPr bwMode="auto">
          <a:xfrm>
            <a:off x="657225" y="2933700"/>
            <a:ext cx="1484313" cy="466725"/>
          </a:xfrm>
          <a:prstGeom prst="rect">
            <a:avLst/>
          </a:prstGeom>
          <a:solidFill>
            <a:srgbClr val="0000FF">
              <a:alpha val="25999"/>
            </a:srgbClr>
          </a:solidFill>
          <a:ln w="9525" algn="ctr">
            <a:solidFill>
              <a:schemeClr val="tx1"/>
            </a:solidFill>
            <a:miter lim="800000"/>
            <a:headEnd/>
            <a:tailEnd/>
          </a:ln>
          <a:effectLst/>
        </p:spPr>
        <p:txBody>
          <a:bodyPr>
            <a:spAutoFit/>
          </a:bodyPr>
          <a:lstStyle/>
          <a:p>
            <a:pPr marL="342900" indent="-342900"/>
            <a:r>
              <a:rPr lang="zh-CN" altLang="en-US" sz="2400"/>
              <a:t>  控制器</a:t>
            </a:r>
          </a:p>
        </p:txBody>
      </p:sp>
      <p:grpSp>
        <p:nvGrpSpPr>
          <p:cNvPr id="759812" name="Group 4"/>
          <p:cNvGrpSpPr>
            <a:grpSpLocks/>
          </p:cNvGrpSpPr>
          <p:nvPr/>
        </p:nvGrpSpPr>
        <p:grpSpPr bwMode="auto">
          <a:xfrm>
            <a:off x="341313" y="2124075"/>
            <a:ext cx="4949825" cy="4591050"/>
            <a:chOff x="215" y="1338"/>
            <a:chExt cx="3118" cy="2892"/>
          </a:xfrm>
        </p:grpSpPr>
        <p:sp>
          <p:nvSpPr>
            <p:cNvPr id="759813" name="Rectangle 5"/>
            <p:cNvSpPr>
              <a:spLocks noChangeArrowheads="1"/>
            </p:cNvSpPr>
            <p:nvPr/>
          </p:nvSpPr>
          <p:spPr bwMode="auto">
            <a:xfrm>
              <a:off x="215" y="1650"/>
              <a:ext cx="3118" cy="2580"/>
            </a:xfrm>
            <a:prstGeom prst="rect">
              <a:avLst/>
            </a:prstGeom>
            <a:noFill/>
            <a:ln w="38100" cap="rnd" algn="ctr">
              <a:solidFill>
                <a:schemeClr val="tx1"/>
              </a:solidFill>
              <a:prstDash val="sysDot"/>
              <a:miter lim="800000"/>
              <a:headEnd/>
              <a:tailEnd/>
            </a:ln>
            <a:effectLst/>
          </p:spPr>
          <p:txBody>
            <a:bodyPr wrap="none" anchor="ctr"/>
            <a:lstStyle/>
            <a:p>
              <a:endParaRPr lang="zh-CN" altLang="en-US"/>
            </a:p>
          </p:txBody>
        </p:sp>
        <p:sp>
          <p:nvSpPr>
            <p:cNvPr id="759814" name="Text Box 6"/>
            <p:cNvSpPr txBox="1">
              <a:spLocks noChangeArrowheads="1"/>
            </p:cNvSpPr>
            <p:nvPr/>
          </p:nvSpPr>
          <p:spPr bwMode="auto">
            <a:xfrm>
              <a:off x="385" y="1338"/>
              <a:ext cx="538" cy="288"/>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400"/>
                <a:t>CPU</a:t>
              </a:r>
            </a:p>
          </p:txBody>
        </p:sp>
      </p:grpSp>
      <p:sp>
        <p:nvSpPr>
          <p:cNvPr id="759815" name="Text Box 7"/>
          <p:cNvSpPr txBox="1">
            <a:spLocks noChangeArrowheads="1"/>
          </p:cNvSpPr>
          <p:nvPr/>
        </p:nvSpPr>
        <p:spPr bwMode="auto">
          <a:xfrm>
            <a:off x="2681288" y="3024188"/>
            <a:ext cx="1035050" cy="376237"/>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spcBef>
                <a:spcPct val="50000"/>
              </a:spcBef>
            </a:pPr>
            <a:r>
              <a:rPr lang="en-US" altLang="zh-CN">
                <a:solidFill>
                  <a:srgbClr val="008000"/>
                </a:solidFill>
              </a:rPr>
              <a:t>    PC</a:t>
            </a:r>
          </a:p>
        </p:txBody>
      </p:sp>
      <p:grpSp>
        <p:nvGrpSpPr>
          <p:cNvPr id="759816" name="Group 8"/>
          <p:cNvGrpSpPr>
            <a:grpSpLocks/>
          </p:cNvGrpSpPr>
          <p:nvPr/>
        </p:nvGrpSpPr>
        <p:grpSpPr bwMode="auto">
          <a:xfrm>
            <a:off x="7767638" y="3384550"/>
            <a:ext cx="1125537" cy="831850"/>
            <a:chOff x="4893" y="2132"/>
            <a:chExt cx="709" cy="524"/>
          </a:xfrm>
        </p:grpSpPr>
        <p:sp>
          <p:nvSpPr>
            <p:cNvPr id="759817" name="Text Box 9"/>
            <p:cNvSpPr txBox="1">
              <a:spLocks noChangeArrowheads="1"/>
            </p:cNvSpPr>
            <p:nvPr/>
          </p:nvSpPr>
          <p:spPr bwMode="auto">
            <a:xfrm>
              <a:off x="5205" y="2132"/>
              <a:ext cx="397" cy="524"/>
            </a:xfrm>
            <a:prstGeom prst="rect">
              <a:avLst/>
            </a:prstGeom>
            <a:solidFill>
              <a:srgbClr val="0000FF">
                <a:alpha val="25999"/>
              </a:srgbClr>
            </a:solidFill>
            <a:ln w="9525" algn="ctr">
              <a:solidFill>
                <a:schemeClr val="tx1"/>
              </a:solidFill>
              <a:miter lim="800000"/>
              <a:headEnd/>
              <a:tailEnd/>
            </a:ln>
            <a:effectLst/>
          </p:spPr>
          <p:txBody>
            <a:bodyPr lIns="0" rIns="0">
              <a:spAutoFit/>
            </a:bodyPr>
            <a:lstStyle/>
            <a:p>
              <a:pPr marL="342900" indent="-342900"/>
              <a:r>
                <a:rPr lang="zh-CN" altLang="en-US" sz="2400">
                  <a:solidFill>
                    <a:srgbClr val="CC3300"/>
                  </a:solidFill>
                </a:rPr>
                <a:t>输入</a:t>
              </a:r>
            </a:p>
            <a:p>
              <a:pPr marL="342900" indent="-342900"/>
              <a:r>
                <a:rPr lang="zh-CN" altLang="en-US" sz="2400">
                  <a:solidFill>
                    <a:srgbClr val="CC3300"/>
                  </a:solidFill>
                </a:rPr>
                <a:t>设备</a:t>
              </a:r>
            </a:p>
          </p:txBody>
        </p:sp>
        <p:sp>
          <p:nvSpPr>
            <p:cNvPr id="759818" name="AutoShape 10"/>
            <p:cNvSpPr>
              <a:spLocks noChangeArrowheads="1"/>
            </p:cNvSpPr>
            <p:nvPr/>
          </p:nvSpPr>
          <p:spPr bwMode="auto">
            <a:xfrm>
              <a:off x="4893" y="2358"/>
              <a:ext cx="283" cy="141"/>
            </a:xfrm>
            <a:prstGeom prst="leftRightArrow">
              <a:avLst>
                <a:gd name="adj1" fmla="val 50000"/>
                <a:gd name="adj2" fmla="val 40142"/>
              </a:avLst>
            </a:prstGeom>
            <a:solidFill>
              <a:schemeClr val="bg1"/>
            </a:solidFill>
            <a:ln w="28575" algn="ctr">
              <a:solidFill>
                <a:srgbClr val="CC3300"/>
              </a:solidFill>
              <a:miter lim="800000"/>
              <a:headEnd/>
              <a:tailEnd/>
            </a:ln>
            <a:effectLst/>
          </p:spPr>
          <p:txBody>
            <a:bodyPr wrap="none" anchor="ctr"/>
            <a:lstStyle/>
            <a:p>
              <a:pPr marL="342900" indent="-342900" algn="ctr"/>
              <a:endParaRPr lang="zh-CN" altLang="en-US">
                <a:solidFill>
                  <a:srgbClr val="CC3300"/>
                </a:solidFill>
              </a:endParaRPr>
            </a:p>
          </p:txBody>
        </p:sp>
      </p:grpSp>
      <p:grpSp>
        <p:nvGrpSpPr>
          <p:cNvPr id="759819" name="Group 11"/>
          <p:cNvGrpSpPr>
            <a:grpSpLocks/>
          </p:cNvGrpSpPr>
          <p:nvPr/>
        </p:nvGrpSpPr>
        <p:grpSpPr bwMode="auto">
          <a:xfrm>
            <a:off x="7767638" y="4778375"/>
            <a:ext cx="1125537" cy="831850"/>
            <a:chOff x="4893" y="3010"/>
            <a:chExt cx="709" cy="524"/>
          </a:xfrm>
        </p:grpSpPr>
        <p:sp>
          <p:nvSpPr>
            <p:cNvPr id="759820" name="Text Box 12"/>
            <p:cNvSpPr txBox="1">
              <a:spLocks noChangeArrowheads="1"/>
            </p:cNvSpPr>
            <p:nvPr/>
          </p:nvSpPr>
          <p:spPr bwMode="auto">
            <a:xfrm>
              <a:off x="5205" y="3010"/>
              <a:ext cx="397" cy="524"/>
            </a:xfrm>
            <a:prstGeom prst="rect">
              <a:avLst/>
            </a:prstGeom>
            <a:solidFill>
              <a:srgbClr val="0000FF">
                <a:alpha val="25999"/>
              </a:srgbClr>
            </a:solidFill>
            <a:ln w="9525" algn="ctr">
              <a:solidFill>
                <a:schemeClr val="tx1"/>
              </a:solidFill>
              <a:miter lim="800000"/>
              <a:headEnd/>
              <a:tailEnd/>
            </a:ln>
            <a:effectLst/>
          </p:spPr>
          <p:txBody>
            <a:bodyPr lIns="0" rIns="0">
              <a:spAutoFit/>
            </a:bodyPr>
            <a:lstStyle/>
            <a:p>
              <a:pPr marL="342900" indent="-342900"/>
              <a:r>
                <a:rPr lang="zh-CN" altLang="en-US" sz="2400">
                  <a:solidFill>
                    <a:srgbClr val="CC3300"/>
                  </a:solidFill>
                </a:rPr>
                <a:t>输出</a:t>
              </a:r>
              <a:endParaRPr lang="en-US" altLang="zh-CN" sz="2400">
                <a:solidFill>
                  <a:srgbClr val="CC3300"/>
                </a:solidFill>
              </a:endParaRPr>
            </a:p>
            <a:p>
              <a:pPr marL="342900" indent="-342900"/>
              <a:r>
                <a:rPr lang="zh-CN" altLang="en-US" sz="2400">
                  <a:solidFill>
                    <a:srgbClr val="CC3300"/>
                  </a:solidFill>
                </a:rPr>
                <a:t>设备</a:t>
              </a:r>
            </a:p>
          </p:txBody>
        </p:sp>
        <p:sp>
          <p:nvSpPr>
            <p:cNvPr id="759821" name="AutoShape 13"/>
            <p:cNvSpPr>
              <a:spLocks noChangeArrowheads="1"/>
            </p:cNvSpPr>
            <p:nvPr/>
          </p:nvSpPr>
          <p:spPr bwMode="auto">
            <a:xfrm>
              <a:off x="4893" y="3180"/>
              <a:ext cx="283" cy="141"/>
            </a:xfrm>
            <a:prstGeom prst="leftRightArrow">
              <a:avLst>
                <a:gd name="adj1" fmla="val 50000"/>
                <a:gd name="adj2" fmla="val 40142"/>
              </a:avLst>
            </a:prstGeom>
            <a:solidFill>
              <a:schemeClr val="bg1"/>
            </a:solidFill>
            <a:ln w="28575" algn="ctr">
              <a:solidFill>
                <a:srgbClr val="CC3300"/>
              </a:solidFill>
              <a:miter lim="800000"/>
              <a:headEnd/>
              <a:tailEnd/>
            </a:ln>
            <a:effectLst/>
          </p:spPr>
          <p:txBody>
            <a:bodyPr wrap="none" anchor="ctr"/>
            <a:lstStyle/>
            <a:p>
              <a:endParaRPr lang="zh-CN" altLang="en-US"/>
            </a:p>
          </p:txBody>
        </p:sp>
      </p:grpSp>
      <p:sp>
        <p:nvSpPr>
          <p:cNvPr id="759822" name="Text Box 14"/>
          <p:cNvSpPr txBox="1">
            <a:spLocks noChangeArrowheads="1"/>
          </p:cNvSpPr>
          <p:nvPr/>
        </p:nvSpPr>
        <p:spPr bwMode="auto">
          <a:xfrm>
            <a:off x="3986213" y="3024188"/>
            <a:ext cx="1079500" cy="376237"/>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spcBef>
                <a:spcPct val="50000"/>
              </a:spcBef>
            </a:pPr>
            <a:r>
              <a:rPr lang="en-US" altLang="zh-CN">
                <a:solidFill>
                  <a:srgbClr val="008000"/>
                </a:solidFill>
              </a:rPr>
              <a:t>  MAR</a:t>
            </a:r>
          </a:p>
        </p:txBody>
      </p:sp>
      <p:sp>
        <p:nvSpPr>
          <p:cNvPr id="759823" name="Text Box 15"/>
          <p:cNvSpPr txBox="1">
            <a:spLocks noChangeArrowheads="1"/>
          </p:cNvSpPr>
          <p:nvPr/>
        </p:nvSpPr>
        <p:spPr bwMode="auto">
          <a:xfrm>
            <a:off x="4032250" y="6038850"/>
            <a:ext cx="1079500" cy="376238"/>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spcBef>
                <a:spcPct val="50000"/>
              </a:spcBef>
            </a:pPr>
            <a:r>
              <a:rPr lang="en-US" altLang="zh-CN">
                <a:solidFill>
                  <a:schemeClr val="accent2"/>
                </a:solidFill>
              </a:rPr>
              <a:t>  MDR</a:t>
            </a:r>
          </a:p>
        </p:txBody>
      </p:sp>
      <p:sp>
        <p:nvSpPr>
          <p:cNvPr id="759824" name="Line 16"/>
          <p:cNvSpPr>
            <a:spLocks noChangeShapeType="1"/>
          </p:cNvSpPr>
          <p:nvPr/>
        </p:nvSpPr>
        <p:spPr bwMode="auto">
          <a:xfrm>
            <a:off x="2141538" y="3203575"/>
            <a:ext cx="539750" cy="0"/>
          </a:xfrm>
          <a:prstGeom prst="line">
            <a:avLst/>
          </a:prstGeom>
          <a:noFill/>
          <a:ln w="38100">
            <a:solidFill>
              <a:srgbClr val="FF3300"/>
            </a:solidFill>
            <a:prstDash val="dash"/>
            <a:round/>
            <a:headEnd/>
            <a:tailEnd type="triangle" w="med" len="med"/>
          </a:ln>
          <a:effectLst/>
        </p:spPr>
        <p:txBody>
          <a:bodyPr/>
          <a:lstStyle/>
          <a:p>
            <a:endParaRPr lang="zh-CN" altLang="en-US"/>
          </a:p>
        </p:txBody>
      </p:sp>
      <p:sp>
        <p:nvSpPr>
          <p:cNvPr id="759825" name="Line 17"/>
          <p:cNvSpPr>
            <a:spLocks noChangeShapeType="1"/>
          </p:cNvSpPr>
          <p:nvPr/>
        </p:nvSpPr>
        <p:spPr bwMode="auto">
          <a:xfrm>
            <a:off x="3716338" y="3203575"/>
            <a:ext cx="271462" cy="0"/>
          </a:xfrm>
          <a:prstGeom prst="line">
            <a:avLst/>
          </a:prstGeom>
          <a:noFill/>
          <a:ln w="38100">
            <a:solidFill>
              <a:srgbClr val="007635"/>
            </a:solidFill>
            <a:round/>
            <a:headEnd/>
            <a:tailEnd type="triangle" w="med" len="med"/>
          </a:ln>
          <a:effectLst/>
        </p:spPr>
        <p:txBody>
          <a:bodyPr/>
          <a:lstStyle/>
          <a:p>
            <a:endParaRPr lang="zh-CN" altLang="en-US"/>
          </a:p>
        </p:txBody>
      </p:sp>
      <p:sp>
        <p:nvSpPr>
          <p:cNvPr id="759826" name="Line 18"/>
          <p:cNvSpPr>
            <a:spLocks noChangeShapeType="1"/>
          </p:cNvSpPr>
          <p:nvPr/>
        </p:nvSpPr>
        <p:spPr bwMode="auto">
          <a:xfrm>
            <a:off x="4392613" y="5543550"/>
            <a:ext cx="0" cy="495300"/>
          </a:xfrm>
          <a:prstGeom prst="line">
            <a:avLst/>
          </a:prstGeom>
          <a:noFill/>
          <a:ln w="38100">
            <a:solidFill>
              <a:srgbClr val="3333CC"/>
            </a:solidFill>
            <a:round/>
            <a:headEnd type="triangle" w="med" len="med"/>
            <a:tailEnd type="triangle" w="med" len="med"/>
          </a:ln>
          <a:effectLst/>
        </p:spPr>
        <p:txBody>
          <a:bodyPr/>
          <a:lstStyle/>
          <a:p>
            <a:endParaRPr lang="zh-CN" altLang="en-US"/>
          </a:p>
        </p:txBody>
      </p:sp>
      <p:grpSp>
        <p:nvGrpSpPr>
          <p:cNvPr id="759827" name="Group 19"/>
          <p:cNvGrpSpPr>
            <a:grpSpLocks/>
          </p:cNvGrpSpPr>
          <p:nvPr/>
        </p:nvGrpSpPr>
        <p:grpSpPr bwMode="auto">
          <a:xfrm>
            <a:off x="2771775" y="3789363"/>
            <a:ext cx="765175" cy="1484312"/>
            <a:chOff x="3135" y="2472"/>
            <a:chExt cx="454" cy="935"/>
          </a:xfrm>
        </p:grpSpPr>
        <p:grpSp>
          <p:nvGrpSpPr>
            <p:cNvPr id="759828" name="Group 20"/>
            <p:cNvGrpSpPr>
              <a:grpSpLocks/>
            </p:cNvGrpSpPr>
            <p:nvPr/>
          </p:nvGrpSpPr>
          <p:grpSpPr bwMode="auto">
            <a:xfrm flipH="1">
              <a:off x="3135" y="2472"/>
              <a:ext cx="454" cy="935"/>
              <a:chOff x="3078" y="2330"/>
              <a:chExt cx="625" cy="1580"/>
            </a:xfrm>
          </p:grpSpPr>
          <p:sp>
            <p:nvSpPr>
              <p:cNvPr id="759829" name="Line 12"/>
              <p:cNvSpPr>
                <a:spLocks noChangeShapeType="1"/>
              </p:cNvSpPr>
              <p:nvPr/>
            </p:nvSpPr>
            <p:spPr bwMode="auto">
              <a:xfrm flipH="1">
                <a:off x="3078" y="2330"/>
                <a:ext cx="9" cy="691"/>
              </a:xfrm>
              <a:prstGeom prst="line">
                <a:avLst/>
              </a:prstGeom>
              <a:noFill/>
              <a:ln w="25400">
                <a:solidFill>
                  <a:schemeClr val="tx1"/>
                </a:solidFill>
                <a:round/>
                <a:headEnd/>
                <a:tailEnd/>
              </a:ln>
            </p:spPr>
            <p:txBody>
              <a:bodyPr wrap="none" anchor="ctr"/>
              <a:lstStyle/>
              <a:p>
                <a:endParaRPr lang="zh-CN" altLang="en-US"/>
              </a:p>
            </p:txBody>
          </p:sp>
          <p:sp>
            <p:nvSpPr>
              <p:cNvPr id="759830" name="Line 13"/>
              <p:cNvSpPr>
                <a:spLocks noChangeShapeType="1"/>
              </p:cNvSpPr>
              <p:nvPr/>
            </p:nvSpPr>
            <p:spPr bwMode="auto">
              <a:xfrm>
                <a:off x="3107" y="2330"/>
                <a:ext cx="592" cy="307"/>
              </a:xfrm>
              <a:prstGeom prst="line">
                <a:avLst/>
              </a:prstGeom>
              <a:noFill/>
              <a:ln w="25400">
                <a:solidFill>
                  <a:schemeClr val="tx1"/>
                </a:solidFill>
                <a:round/>
                <a:headEnd/>
                <a:tailEnd/>
              </a:ln>
            </p:spPr>
            <p:txBody>
              <a:bodyPr wrap="none" anchor="ctr"/>
              <a:lstStyle/>
              <a:p>
                <a:endParaRPr lang="zh-CN" altLang="en-US"/>
              </a:p>
            </p:txBody>
          </p:sp>
          <p:sp>
            <p:nvSpPr>
              <p:cNvPr id="759831" name="Line 14"/>
              <p:cNvSpPr>
                <a:spLocks noChangeShapeType="1"/>
              </p:cNvSpPr>
              <p:nvPr/>
            </p:nvSpPr>
            <p:spPr bwMode="auto">
              <a:xfrm>
                <a:off x="3087" y="3018"/>
                <a:ext cx="213" cy="110"/>
              </a:xfrm>
              <a:prstGeom prst="line">
                <a:avLst/>
              </a:prstGeom>
              <a:noFill/>
              <a:ln w="25400">
                <a:solidFill>
                  <a:schemeClr val="tx1"/>
                </a:solidFill>
                <a:round/>
                <a:headEnd/>
                <a:tailEnd/>
              </a:ln>
            </p:spPr>
            <p:txBody>
              <a:bodyPr wrap="none" anchor="ctr"/>
              <a:lstStyle/>
              <a:p>
                <a:endParaRPr lang="zh-CN" altLang="en-US"/>
              </a:p>
            </p:txBody>
          </p:sp>
          <p:sp>
            <p:nvSpPr>
              <p:cNvPr id="759832" name="Line 16"/>
              <p:cNvSpPr>
                <a:spLocks noChangeShapeType="1"/>
              </p:cNvSpPr>
              <p:nvPr/>
            </p:nvSpPr>
            <p:spPr bwMode="auto">
              <a:xfrm>
                <a:off x="3693" y="2644"/>
                <a:ext cx="10" cy="457"/>
              </a:xfrm>
              <a:prstGeom prst="line">
                <a:avLst/>
              </a:prstGeom>
              <a:noFill/>
              <a:ln w="25400">
                <a:solidFill>
                  <a:schemeClr val="tx1"/>
                </a:solidFill>
                <a:round/>
                <a:headEnd/>
                <a:tailEnd/>
              </a:ln>
            </p:spPr>
            <p:txBody>
              <a:bodyPr wrap="none" anchor="ctr"/>
              <a:lstStyle/>
              <a:p>
                <a:endParaRPr lang="zh-CN" altLang="en-US"/>
              </a:p>
            </p:txBody>
          </p:sp>
          <p:sp>
            <p:nvSpPr>
              <p:cNvPr id="759833" name="Line 18"/>
              <p:cNvSpPr>
                <a:spLocks noChangeShapeType="1"/>
              </p:cNvSpPr>
              <p:nvPr/>
            </p:nvSpPr>
            <p:spPr bwMode="auto">
              <a:xfrm flipV="1">
                <a:off x="3120" y="3256"/>
                <a:ext cx="0" cy="654"/>
              </a:xfrm>
              <a:prstGeom prst="line">
                <a:avLst/>
              </a:prstGeom>
              <a:noFill/>
              <a:ln w="25400">
                <a:solidFill>
                  <a:schemeClr val="tx1"/>
                </a:solidFill>
                <a:round/>
                <a:headEnd/>
                <a:tailEnd/>
              </a:ln>
            </p:spPr>
            <p:txBody>
              <a:bodyPr wrap="none" anchor="ctr"/>
              <a:lstStyle/>
              <a:p>
                <a:endParaRPr lang="zh-CN" altLang="en-US"/>
              </a:p>
            </p:txBody>
          </p:sp>
          <p:sp>
            <p:nvSpPr>
              <p:cNvPr id="759834" name="Line 19"/>
              <p:cNvSpPr>
                <a:spLocks noChangeShapeType="1"/>
              </p:cNvSpPr>
              <p:nvPr/>
            </p:nvSpPr>
            <p:spPr bwMode="auto">
              <a:xfrm flipV="1">
                <a:off x="3135" y="3549"/>
                <a:ext cx="564" cy="349"/>
              </a:xfrm>
              <a:prstGeom prst="line">
                <a:avLst/>
              </a:prstGeom>
              <a:noFill/>
              <a:ln w="25400">
                <a:solidFill>
                  <a:schemeClr val="tx1"/>
                </a:solidFill>
                <a:round/>
                <a:headEnd/>
                <a:tailEnd/>
              </a:ln>
            </p:spPr>
            <p:txBody>
              <a:bodyPr wrap="none" anchor="ctr"/>
              <a:lstStyle/>
              <a:p>
                <a:endParaRPr lang="zh-CN" altLang="en-US"/>
              </a:p>
            </p:txBody>
          </p:sp>
          <p:sp>
            <p:nvSpPr>
              <p:cNvPr id="759835" name="Line 20"/>
              <p:cNvSpPr>
                <a:spLocks noChangeShapeType="1"/>
              </p:cNvSpPr>
              <p:nvPr/>
            </p:nvSpPr>
            <p:spPr bwMode="auto">
              <a:xfrm flipV="1">
                <a:off x="3121" y="3125"/>
                <a:ext cx="171" cy="124"/>
              </a:xfrm>
              <a:prstGeom prst="line">
                <a:avLst/>
              </a:prstGeom>
              <a:noFill/>
              <a:ln w="25400">
                <a:solidFill>
                  <a:schemeClr val="tx1"/>
                </a:solidFill>
                <a:round/>
                <a:headEnd/>
                <a:tailEnd/>
              </a:ln>
            </p:spPr>
            <p:txBody>
              <a:bodyPr wrap="none" anchor="ctr"/>
              <a:lstStyle/>
              <a:p>
                <a:endParaRPr lang="zh-CN" altLang="en-US"/>
              </a:p>
            </p:txBody>
          </p:sp>
          <p:sp>
            <p:nvSpPr>
              <p:cNvPr id="759836" name="Line 22"/>
              <p:cNvSpPr>
                <a:spLocks noChangeShapeType="1"/>
              </p:cNvSpPr>
              <p:nvPr/>
            </p:nvSpPr>
            <p:spPr bwMode="auto">
              <a:xfrm flipV="1">
                <a:off x="3702" y="3067"/>
                <a:ext cx="0" cy="481"/>
              </a:xfrm>
              <a:prstGeom prst="line">
                <a:avLst/>
              </a:prstGeom>
              <a:noFill/>
              <a:ln w="25400">
                <a:solidFill>
                  <a:schemeClr val="tx1"/>
                </a:solidFill>
                <a:round/>
                <a:headEnd/>
                <a:tailEnd/>
              </a:ln>
            </p:spPr>
            <p:txBody>
              <a:bodyPr wrap="none" anchor="ctr"/>
              <a:lstStyle/>
              <a:p>
                <a:endParaRPr lang="zh-CN" altLang="en-US"/>
              </a:p>
            </p:txBody>
          </p:sp>
        </p:grpSp>
        <p:sp>
          <p:nvSpPr>
            <p:cNvPr id="759837" name="Rectangle 25"/>
            <p:cNvSpPr>
              <a:spLocks noChangeArrowheads="1"/>
            </p:cNvSpPr>
            <p:nvPr/>
          </p:nvSpPr>
          <p:spPr bwMode="auto">
            <a:xfrm rot="16200000" flipH="1">
              <a:off x="3033" y="2830"/>
              <a:ext cx="510" cy="248"/>
            </a:xfrm>
            <a:prstGeom prst="rect">
              <a:avLst/>
            </a:prstGeom>
            <a:noFill/>
            <a:ln w="12700">
              <a:noFill/>
              <a:miter lim="800000"/>
              <a:headEnd/>
              <a:tailEnd/>
            </a:ln>
          </p:spPr>
          <p:txBody>
            <a:bodyPr lIns="90488" tIns="44450" rIns="90488" bIns="44450">
              <a:spAutoFit/>
            </a:bodyPr>
            <a:lstStyle/>
            <a:p>
              <a:pPr>
                <a:lnSpc>
                  <a:spcPct val="90000"/>
                </a:lnSpc>
              </a:pPr>
              <a:r>
                <a:rPr lang="en-US" altLang="zh-CN" sz="2400">
                  <a:latin typeface="Arial" pitchFamily="34" charset="0"/>
                  <a:ea typeface="宋体" pitchFamily="2" charset="-122"/>
                  <a:cs typeface="Arial" pitchFamily="34" charset="0"/>
                </a:rPr>
                <a:t>ALU</a:t>
              </a:r>
            </a:p>
          </p:txBody>
        </p:sp>
      </p:grpSp>
      <p:grpSp>
        <p:nvGrpSpPr>
          <p:cNvPr id="759838" name="Group 30"/>
          <p:cNvGrpSpPr>
            <a:grpSpLocks/>
          </p:cNvGrpSpPr>
          <p:nvPr/>
        </p:nvGrpSpPr>
        <p:grpSpPr bwMode="auto">
          <a:xfrm>
            <a:off x="3492500" y="4194175"/>
            <a:ext cx="404813" cy="809625"/>
            <a:chOff x="2030" y="2415"/>
            <a:chExt cx="341" cy="510"/>
          </a:xfrm>
        </p:grpSpPr>
        <p:sp>
          <p:nvSpPr>
            <p:cNvPr id="759839" name="Line 31"/>
            <p:cNvSpPr>
              <a:spLocks noChangeShapeType="1"/>
            </p:cNvSpPr>
            <p:nvPr/>
          </p:nvSpPr>
          <p:spPr bwMode="auto">
            <a:xfrm flipH="1">
              <a:off x="2031" y="2415"/>
              <a:ext cx="340" cy="0"/>
            </a:xfrm>
            <a:prstGeom prst="line">
              <a:avLst/>
            </a:prstGeom>
            <a:noFill/>
            <a:ln w="38100">
              <a:solidFill>
                <a:srgbClr val="3333CC"/>
              </a:solidFill>
              <a:round/>
              <a:headEnd/>
              <a:tailEnd type="triangle" w="med" len="med"/>
            </a:ln>
            <a:effectLst/>
          </p:spPr>
          <p:txBody>
            <a:bodyPr/>
            <a:lstStyle/>
            <a:p>
              <a:endParaRPr lang="zh-CN" altLang="en-US"/>
            </a:p>
          </p:txBody>
        </p:sp>
        <p:sp>
          <p:nvSpPr>
            <p:cNvPr id="759840" name="Line 32"/>
            <p:cNvSpPr>
              <a:spLocks noChangeShapeType="1"/>
            </p:cNvSpPr>
            <p:nvPr/>
          </p:nvSpPr>
          <p:spPr bwMode="auto">
            <a:xfrm flipH="1">
              <a:off x="2030" y="2925"/>
              <a:ext cx="340" cy="0"/>
            </a:xfrm>
            <a:prstGeom prst="line">
              <a:avLst/>
            </a:prstGeom>
            <a:noFill/>
            <a:ln w="38100">
              <a:solidFill>
                <a:srgbClr val="3333CC"/>
              </a:solidFill>
              <a:round/>
              <a:headEnd/>
              <a:tailEnd type="triangle" w="med" len="med"/>
            </a:ln>
            <a:effectLst/>
          </p:spPr>
          <p:txBody>
            <a:bodyPr/>
            <a:lstStyle/>
            <a:p>
              <a:endParaRPr lang="zh-CN" altLang="en-US"/>
            </a:p>
          </p:txBody>
        </p:sp>
      </p:grpSp>
      <p:sp>
        <p:nvSpPr>
          <p:cNvPr id="759841" name="Text Box 33"/>
          <p:cNvSpPr txBox="1">
            <a:spLocks noChangeArrowheads="1"/>
          </p:cNvSpPr>
          <p:nvPr/>
        </p:nvSpPr>
        <p:spPr bwMode="auto">
          <a:xfrm>
            <a:off x="1781175" y="3698875"/>
            <a:ext cx="450850" cy="1625600"/>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r>
              <a:rPr lang="zh-CN" altLang="en-US" sz="2000"/>
              <a:t>标</a:t>
            </a:r>
          </a:p>
          <a:p>
            <a:pPr marL="342900" indent="-342900"/>
            <a:r>
              <a:rPr lang="zh-CN" altLang="en-US" sz="2000"/>
              <a:t>志</a:t>
            </a:r>
          </a:p>
          <a:p>
            <a:pPr marL="342900" indent="-342900"/>
            <a:r>
              <a:rPr lang="zh-CN" altLang="en-US" sz="2000"/>
              <a:t>寄</a:t>
            </a:r>
          </a:p>
          <a:p>
            <a:pPr marL="342900" indent="-342900"/>
            <a:r>
              <a:rPr lang="zh-CN" altLang="en-US" sz="2000"/>
              <a:t>存</a:t>
            </a:r>
          </a:p>
          <a:p>
            <a:pPr marL="342900" indent="-342900"/>
            <a:r>
              <a:rPr lang="zh-CN" altLang="en-US" sz="2000"/>
              <a:t>器</a:t>
            </a:r>
            <a:endParaRPr lang="en-US" altLang="zh-CN" sz="2000"/>
          </a:p>
        </p:txBody>
      </p:sp>
      <p:sp>
        <p:nvSpPr>
          <p:cNvPr id="759842" name="Line 34"/>
          <p:cNvSpPr>
            <a:spLocks noChangeShapeType="1"/>
          </p:cNvSpPr>
          <p:nvPr/>
        </p:nvSpPr>
        <p:spPr bwMode="auto">
          <a:xfrm flipH="1">
            <a:off x="2232025" y="4284663"/>
            <a:ext cx="539750" cy="0"/>
          </a:xfrm>
          <a:prstGeom prst="line">
            <a:avLst/>
          </a:prstGeom>
          <a:noFill/>
          <a:ln w="38100">
            <a:solidFill>
              <a:srgbClr val="3333CC"/>
            </a:solidFill>
            <a:round/>
            <a:headEnd/>
            <a:tailEnd type="triangle" w="med" len="med"/>
          </a:ln>
          <a:effectLst/>
        </p:spPr>
        <p:txBody>
          <a:bodyPr/>
          <a:lstStyle/>
          <a:p>
            <a:endParaRPr lang="zh-CN" altLang="en-US"/>
          </a:p>
        </p:txBody>
      </p:sp>
      <p:grpSp>
        <p:nvGrpSpPr>
          <p:cNvPr id="759843" name="Group 35"/>
          <p:cNvGrpSpPr>
            <a:grpSpLocks/>
          </p:cNvGrpSpPr>
          <p:nvPr/>
        </p:nvGrpSpPr>
        <p:grpSpPr bwMode="auto">
          <a:xfrm>
            <a:off x="1511300" y="3384550"/>
            <a:ext cx="227013" cy="855663"/>
            <a:chOff x="895" y="1905"/>
            <a:chExt cx="143" cy="539"/>
          </a:xfrm>
        </p:grpSpPr>
        <p:sp>
          <p:nvSpPr>
            <p:cNvPr id="759844" name="Line 36"/>
            <p:cNvSpPr>
              <a:spLocks noChangeShapeType="1"/>
            </p:cNvSpPr>
            <p:nvPr/>
          </p:nvSpPr>
          <p:spPr bwMode="auto">
            <a:xfrm flipH="1">
              <a:off x="896" y="2443"/>
              <a:ext cx="142" cy="0"/>
            </a:xfrm>
            <a:prstGeom prst="line">
              <a:avLst/>
            </a:prstGeom>
            <a:noFill/>
            <a:ln w="28575">
              <a:solidFill>
                <a:srgbClr val="3333CC"/>
              </a:solidFill>
              <a:round/>
              <a:headEnd/>
              <a:tailEnd/>
            </a:ln>
            <a:effectLst/>
          </p:spPr>
          <p:txBody>
            <a:bodyPr/>
            <a:lstStyle/>
            <a:p>
              <a:endParaRPr lang="zh-CN" altLang="en-US"/>
            </a:p>
          </p:txBody>
        </p:sp>
        <p:sp>
          <p:nvSpPr>
            <p:cNvPr id="759845" name="Line 37"/>
            <p:cNvSpPr>
              <a:spLocks noChangeShapeType="1"/>
            </p:cNvSpPr>
            <p:nvPr/>
          </p:nvSpPr>
          <p:spPr bwMode="auto">
            <a:xfrm flipV="1">
              <a:off x="895" y="1905"/>
              <a:ext cx="0" cy="539"/>
            </a:xfrm>
            <a:prstGeom prst="line">
              <a:avLst/>
            </a:prstGeom>
            <a:noFill/>
            <a:ln w="38100">
              <a:solidFill>
                <a:srgbClr val="3333CC"/>
              </a:solidFill>
              <a:round/>
              <a:headEnd/>
              <a:tailEnd type="triangle" w="med" len="med"/>
            </a:ln>
            <a:effectLst/>
          </p:spPr>
          <p:txBody>
            <a:bodyPr/>
            <a:lstStyle/>
            <a:p>
              <a:endParaRPr lang="zh-CN" altLang="en-US"/>
            </a:p>
          </p:txBody>
        </p:sp>
      </p:grpSp>
      <p:sp>
        <p:nvSpPr>
          <p:cNvPr id="759846" name="Line 38"/>
          <p:cNvSpPr>
            <a:spLocks noChangeShapeType="1"/>
          </p:cNvSpPr>
          <p:nvPr/>
        </p:nvSpPr>
        <p:spPr bwMode="auto">
          <a:xfrm flipV="1">
            <a:off x="4527550" y="3429000"/>
            <a:ext cx="0" cy="539750"/>
          </a:xfrm>
          <a:prstGeom prst="line">
            <a:avLst/>
          </a:prstGeom>
          <a:noFill/>
          <a:ln w="38100">
            <a:solidFill>
              <a:srgbClr val="008000"/>
            </a:solidFill>
            <a:round/>
            <a:headEnd/>
            <a:tailEnd type="triangle" w="med" len="med"/>
          </a:ln>
          <a:effectLst/>
        </p:spPr>
        <p:txBody>
          <a:bodyPr/>
          <a:lstStyle/>
          <a:p>
            <a:endParaRPr lang="zh-CN" altLang="en-US"/>
          </a:p>
        </p:txBody>
      </p:sp>
      <p:grpSp>
        <p:nvGrpSpPr>
          <p:cNvPr id="759847" name="Group 39"/>
          <p:cNvGrpSpPr>
            <a:grpSpLocks/>
          </p:cNvGrpSpPr>
          <p:nvPr/>
        </p:nvGrpSpPr>
        <p:grpSpPr bwMode="auto">
          <a:xfrm>
            <a:off x="2501900" y="4641850"/>
            <a:ext cx="1530350" cy="1487488"/>
            <a:chOff x="1576" y="2924"/>
            <a:chExt cx="964" cy="937"/>
          </a:xfrm>
        </p:grpSpPr>
        <p:sp>
          <p:nvSpPr>
            <p:cNvPr id="759848" name="Line 40"/>
            <p:cNvSpPr>
              <a:spLocks noChangeShapeType="1"/>
            </p:cNvSpPr>
            <p:nvPr/>
          </p:nvSpPr>
          <p:spPr bwMode="auto">
            <a:xfrm>
              <a:off x="1576" y="2924"/>
              <a:ext cx="0" cy="935"/>
            </a:xfrm>
            <a:prstGeom prst="line">
              <a:avLst/>
            </a:prstGeom>
            <a:noFill/>
            <a:ln w="38100">
              <a:solidFill>
                <a:srgbClr val="3333CC"/>
              </a:solidFill>
              <a:round/>
              <a:headEnd/>
              <a:tailEnd/>
            </a:ln>
            <a:effectLst/>
          </p:spPr>
          <p:txBody>
            <a:bodyPr/>
            <a:lstStyle/>
            <a:p>
              <a:endParaRPr lang="zh-CN" altLang="en-US"/>
            </a:p>
          </p:txBody>
        </p:sp>
        <p:sp>
          <p:nvSpPr>
            <p:cNvPr id="759849" name="Line 41"/>
            <p:cNvSpPr>
              <a:spLocks noChangeShapeType="1"/>
            </p:cNvSpPr>
            <p:nvPr/>
          </p:nvSpPr>
          <p:spPr bwMode="auto">
            <a:xfrm>
              <a:off x="1576" y="3861"/>
              <a:ext cx="964" cy="0"/>
            </a:xfrm>
            <a:prstGeom prst="line">
              <a:avLst/>
            </a:prstGeom>
            <a:noFill/>
            <a:ln w="38100">
              <a:solidFill>
                <a:srgbClr val="3333CC"/>
              </a:solidFill>
              <a:round/>
              <a:headEnd/>
              <a:tailEnd type="triangle" w="med" len="med"/>
            </a:ln>
            <a:effectLst/>
          </p:spPr>
          <p:txBody>
            <a:bodyPr/>
            <a:lstStyle/>
            <a:p>
              <a:endParaRPr lang="zh-CN" altLang="en-US"/>
            </a:p>
          </p:txBody>
        </p:sp>
        <p:sp>
          <p:nvSpPr>
            <p:cNvPr id="759850" name="Line 42"/>
            <p:cNvSpPr>
              <a:spLocks noChangeShapeType="1"/>
            </p:cNvSpPr>
            <p:nvPr/>
          </p:nvSpPr>
          <p:spPr bwMode="auto">
            <a:xfrm flipH="1">
              <a:off x="1576" y="2924"/>
              <a:ext cx="171" cy="0"/>
            </a:xfrm>
            <a:prstGeom prst="line">
              <a:avLst/>
            </a:prstGeom>
            <a:noFill/>
            <a:ln w="28575">
              <a:solidFill>
                <a:srgbClr val="3333CC"/>
              </a:solidFill>
              <a:round/>
              <a:headEnd/>
              <a:tailEnd/>
            </a:ln>
            <a:effectLst/>
          </p:spPr>
          <p:txBody>
            <a:bodyPr/>
            <a:lstStyle/>
            <a:p>
              <a:endParaRPr lang="zh-CN" altLang="en-US"/>
            </a:p>
          </p:txBody>
        </p:sp>
      </p:grpSp>
      <p:grpSp>
        <p:nvGrpSpPr>
          <p:cNvPr id="759851" name="Group 43"/>
          <p:cNvGrpSpPr>
            <a:grpSpLocks/>
          </p:cNvGrpSpPr>
          <p:nvPr/>
        </p:nvGrpSpPr>
        <p:grpSpPr bwMode="auto">
          <a:xfrm>
            <a:off x="3357563" y="5408613"/>
            <a:ext cx="493712" cy="719137"/>
            <a:chOff x="2115" y="3405"/>
            <a:chExt cx="311" cy="453"/>
          </a:xfrm>
        </p:grpSpPr>
        <p:sp>
          <p:nvSpPr>
            <p:cNvPr id="759852" name="Line 44"/>
            <p:cNvSpPr>
              <a:spLocks noChangeShapeType="1"/>
            </p:cNvSpPr>
            <p:nvPr/>
          </p:nvSpPr>
          <p:spPr bwMode="auto">
            <a:xfrm flipV="1">
              <a:off x="2115" y="3405"/>
              <a:ext cx="0" cy="453"/>
            </a:xfrm>
            <a:prstGeom prst="line">
              <a:avLst/>
            </a:prstGeom>
            <a:noFill/>
            <a:ln w="38100">
              <a:solidFill>
                <a:srgbClr val="3333CC"/>
              </a:solidFill>
              <a:round/>
              <a:headEnd/>
              <a:tailEnd/>
            </a:ln>
            <a:effectLst/>
          </p:spPr>
          <p:txBody>
            <a:bodyPr/>
            <a:lstStyle/>
            <a:p>
              <a:endParaRPr lang="zh-CN" altLang="en-US"/>
            </a:p>
          </p:txBody>
        </p:sp>
        <p:sp>
          <p:nvSpPr>
            <p:cNvPr id="759853" name="Line 45"/>
            <p:cNvSpPr>
              <a:spLocks noChangeShapeType="1"/>
            </p:cNvSpPr>
            <p:nvPr/>
          </p:nvSpPr>
          <p:spPr bwMode="auto">
            <a:xfrm>
              <a:off x="2115" y="3407"/>
              <a:ext cx="311" cy="0"/>
            </a:xfrm>
            <a:prstGeom prst="line">
              <a:avLst/>
            </a:prstGeom>
            <a:noFill/>
            <a:ln w="38100">
              <a:solidFill>
                <a:srgbClr val="3333CC"/>
              </a:solidFill>
              <a:round/>
              <a:headEnd/>
              <a:tailEnd type="triangle" w="med" len="med"/>
            </a:ln>
            <a:effectLst/>
          </p:spPr>
          <p:txBody>
            <a:bodyPr/>
            <a:lstStyle/>
            <a:p>
              <a:endParaRPr lang="zh-CN" altLang="en-US"/>
            </a:p>
          </p:txBody>
        </p:sp>
      </p:grpSp>
      <p:grpSp>
        <p:nvGrpSpPr>
          <p:cNvPr id="759854" name="Group 46"/>
          <p:cNvGrpSpPr>
            <a:grpSpLocks/>
          </p:cNvGrpSpPr>
          <p:nvPr/>
        </p:nvGrpSpPr>
        <p:grpSpPr bwMode="auto">
          <a:xfrm>
            <a:off x="1150938" y="3425825"/>
            <a:ext cx="4725987" cy="2298700"/>
            <a:chOff x="725" y="2158"/>
            <a:chExt cx="2977" cy="1448"/>
          </a:xfrm>
        </p:grpSpPr>
        <p:sp>
          <p:nvSpPr>
            <p:cNvPr id="759855" name="Line 47"/>
            <p:cNvSpPr>
              <a:spLocks noChangeShapeType="1"/>
            </p:cNvSpPr>
            <p:nvPr/>
          </p:nvSpPr>
          <p:spPr bwMode="auto">
            <a:xfrm flipV="1">
              <a:off x="725" y="3606"/>
              <a:ext cx="2977" cy="0"/>
            </a:xfrm>
            <a:prstGeom prst="line">
              <a:avLst/>
            </a:prstGeom>
            <a:noFill/>
            <a:ln w="38100">
              <a:solidFill>
                <a:srgbClr val="FF3300"/>
              </a:solidFill>
              <a:prstDash val="dash"/>
              <a:round/>
              <a:headEnd/>
              <a:tailEnd/>
            </a:ln>
            <a:effectLst/>
          </p:spPr>
          <p:txBody>
            <a:bodyPr/>
            <a:lstStyle/>
            <a:p>
              <a:endParaRPr lang="zh-CN" altLang="en-US"/>
            </a:p>
          </p:txBody>
        </p:sp>
        <p:sp>
          <p:nvSpPr>
            <p:cNvPr id="759856" name="Line 48"/>
            <p:cNvSpPr>
              <a:spLocks noChangeShapeType="1"/>
            </p:cNvSpPr>
            <p:nvPr/>
          </p:nvSpPr>
          <p:spPr bwMode="auto">
            <a:xfrm>
              <a:off x="754" y="2158"/>
              <a:ext cx="0" cy="1389"/>
            </a:xfrm>
            <a:prstGeom prst="line">
              <a:avLst/>
            </a:prstGeom>
            <a:noFill/>
            <a:ln w="38100">
              <a:solidFill>
                <a:srgbClr val="FF3300"/>
              </a:solidFill>
              <a:prstDash val="dash"/>
              <a:round/>
              <a:headEnd/>
              <a:tailEnd/>
            </a:ln>
            <a:effectLst/>
          </p:spPr>
          <p:txBody>
            <a:bodyPr/>
            <a:lstStyle/>
            <a:p>
              <a:endParaRPr lang="zh-CN" altLang="en-US"/>
            </a:p>
          </p:txBody>
        </p:sp>
        <p:sp>
          <p:nvSpPr>
            <p:cNvPr id="759857" name="Line 49"/>
            <p:cNvSpPr>
              <a:spLocks noChangeShapeType="1"/>
            </p:cNvSpPr>
            <p:nvPr/>
          </p:nvSpPr>
          <p:spPr bwMode="auto">
            <a:xfrm flipV="1">
              <a:off x="1916" y="3209"/>
              <a:ext cx="0" cy="369"/>
            </a:xfrm>
            <a:prstGeom prst="line">
              <a:avLst/>
            </a:prstGeom>
            <a:noFill/>
            <a:ln w="38100">
              <a:solidFill>
                <a:srgbClr val="FF3300"/>
              </a:solidFill>
              <a:prstDash val="dash"/>
              <a:round/>
              <a:headEnd/>
              <a:tailEnd type="triangle" w="med" len="med"/>
            </a:ln>
            <a:effectLst/>
          </p:spPr>
          <p:txBody>
            <a:bodyPr/>
            <a:lstStyle/>
            <a:p>
              <a:endParaRPr lang="zh-CN" altLang="en-US"/>
            </a:p>
          </p:txBody>
        </p:sp>
      </p:grpSp>
      <p:sp>
        <p:nvSpPr>
          <p:cNvPr id="759858" name="Text Box 50"/>
          <p:cNvSpPr txBox="1">
            <a:spLocks noChangeArrowheads="1"/>
          </p:cNvSpPr>
          <p:nvPr/>
        </p:nvSpPr>
        <p:spPr bwMode="auto">
          <a:xfrm>
            <a:off x="657225" y="6084888"/>
            <a:ext cx="1035050" cy="376237"/>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spcBef>
                <a:spcPct val="50000"/>
              </a:spcBef>
            </a:pPr>
            <a:r>
              <a:rPr lang="en-US" altLang="zh-CN">
                <a:solidFill>
                  <a:srgbClr val="FF3300"/>
                </a:solidFill>
              </a:rPr>
              <a:t>    </a:t>
            </a:r>
            <a:r>
              <a:rPr lang="en-US" altLang="zh-CN">
                <a:solidFill>
                  <a:schemeClr val="hlink"/>
                </a:solidFill>
              </a:rPr>
              <a:t>IR</a:t>
            </a:r>
          </a:p>
        </p:txBody>
      </p:sp>
      <p:sp>
        <p:nvSpPr>
          <p:cNvPr id="759859" name="Line 51"/>
          <p:cNvSpPr>
            <a:spLocks noChangeShapeType="1"/>
          </p:cNvSpPr>
          <p:nvPr/>
        </p:nvSpPr>
        <p:spPr bwMode="auto">
          <a:xfrm flipH="1">
            <a:off x="1692275" y="6308725"/>
            <a:ext cx="2341563" cy="0"/>
          </a:xfrm>
          <a:prstGeom prst="line">
            <a:avLst/>
          </a:prstGeom>
          <a:noFill/>
          <a:ln w="38100">
            <a:solidFill>
              <a:schemeClr val="hlink"/>
            </a:solidFill>
            <a:round/>
            <a:headEnd/>
            <a:tailEnd type="triangle" w="med" len="med"/>
          </a:ln>
          <a:effectLst/>
        </p:spPr>
        <p:txBody>
          <a:bodyPr/>
          <a:lstStyle/>
          <a:p>
            <a:endParaRPr lang="zh-CN" altLang="en-US"/>
          </a:p>
        </p:txBody>
      </p:sp>
      <p:sp>
        <p:nvSpPr>
          <p:cNvPr id="759860" name="Line 52"/>
          <p:cNvSpPr>
            <a:spLocks noChangeShapeType="1"/>
          </p:cNvSpPr>
          <p:nvPr/>
        </p:nvSpPr>
        <p:spPr bwMode="auto">
          <a:xfrm flipV="1">
            <a:off x="836613" y="3384550"/>
            <a:ext cx="0" cy="2700338"/>
          </a:xfrm>
          <a:prstGeom prst="line">
            <a:avLst/>
          </a:prstGeom>
          <a:noFill/>
          <a:ln w="38100">
            <a:solidFill>
              <a:schemeClr val="hlink"/>
            </a:solidFill>
            <a:round/>
            <a:headEnd/>
            <a:tailEnd type="triangle" w="med" len="med"/>
          </a:ln>
          <a:effectLst/>
        </p:spPr>
        <p:txBody>
          <a:bodyPr/>
          <a:lstStyle/>
          <a:p>
            <a:endParaRPr lang="zh-CN" altLang="en-US"/>
          </a:p>
        </p:txBody>
      </p:sp>
      <p:grpSp>
        <p:nvGrpSpPr>
          <p:cNvPr id="759861" name="Group 53"/>
          <p:cNvGrpSpPr>
            <a:grpSpLocks/>
          </p:cNvGrpSpPr>
          <p:nvPr/>
        </p:nvGrpSpPr>
        <p:grpSpPr bwMode="auto">
          <a:xfrm>
            <a:off x="5292725" y="2619375"/>
            <a:ext cx="1262063" cy="3870325"/>
            <a:chOff x="3333" y="1650"/>
            <a:chExt cx="795" cy="2438"/>
          </a:xfrm>
        </p:grpSpPr>
        <p:sp>
          <p:nvSpPr>
            <p:cNvPr id="759862" name="Text Box 54"/>
            <p:cNvSpPr txBox="1">
              <a:spLocks noChangeArrowheads="1"/>
            </p:cNvSpPr>
            <p:nvPr/>
          </p:nvSpPr>
          <p:spPr bwMode="auto">
            <a:xfrm>
              <a:off x="3447" y="1650"/>
              <a:ext cx="539" cy="250"/>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008000"/>
                  </a:solidFill>
                </a:rPr>
                <a:t>地址</a:t>
              </a:r>
            </a:p>
          </p:txBody>
        </p:sp>
        <p:sp>
          <p:nvSpPr>
            <p:cNvPr id="759863" name="AutoShape 55"/>
            <p:cNvSpPr>
              <a:spLocks noChangeArrowheads="1"/>
            </p:cNvSpPr>
            <p:nvPr/>
          </p:nvSpPr>
          <p:spPr bwMode="auto">
            <a:xfrm>
              <a:off x="3362" y="2756"/>
              <a:ext cx="765" cy="284"/>
            </a:xfrm>
            <a:prstGeom prst="leftRightArrow">
              <a:avLst>
                <a:gd name="adj1" fmla="val 50000"/>
                <a:gd name="adj2" fmla="val 53873"/>
              </a:avLst>
            </a:prstGeom>
            <a:solidFill>
              <a:schemeClr val="bg1"/>
            </a:solidFill>
            <a:ln w="28575" algn="ctr">
              <a:solidFill>
                <a:srgbClr val="FF3300"/>
              </a:solidFill>
              <a:miter lim="800000"/>
              <a:headEnd/>
              <a:tailEnd/>
            </a:ln>
            <a:effectLst/>
          </p:spPr>
          <p:txBody>
            <a:bodyPr wrap="none" anchor="ctr"/>
            <a:lstStyle/>
            <a:p>
              <a:endParaRPr lang="zh-CN" altLang="en-US"/>
            </a:p>
          </p:txBody>
        </p:sp>
        <p:sp>
          <p:nvSpPr>
            <p:cNvPr id="759864" name="Text Box 56"/>
            <p:cNvSpPr txBox="1">
              <a:spLocks noChangeArrowheads="1"/>
            </p:cNvSpPr>
            <p:nvPr/>
          </p:nvSpPr>
          <p:spPr bwMode="auto">
            <a:xfrm>
              <a:off x="3532" y="3634"/>
              <a:ext cx="482" cy="250"/>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3333CC"/>
                  </a:solidFill>
                </a:rPr>
                <a:t>数据</a:t>
              </a:r>
            </a:p>
          </p:txBody>
        </p:sp>
        <p:sp>
          <p:nvSpPr>
            <p:cNvPr id="759865" name="AutoShape 57"/>
            <p:cNvSpPr>
              <a:spLocks noChangeArrowheads="1"/>
            </p:cNvSpPr>
            <p:nvPr/>
          </p:nvSpPr>
          <p:spPr bwMode="auto">
            <a:xfrm>
              <a:off x="3334" y="3804"/>
              <a:ext cx="794" cy="284"/>
            </a:xfrm>
            <a:prstGeom prst="leftRightArrow">
              <a:avLst>
                <a:gd name="adj1" fmla="val 50000"/>
                <a:gd name="adj2" fmla="val 55915"/>
              </a:avLst>
            </a:prstGeom>
            <a:solidFill>
              <a:schemeClr val="bg1"/>
            </a:solidFill>
            <a:ln w="28575" algn="ctr">
              <a:solidFill>
                <a:srgbClr val="3333CC"/>
              </a:solidFill>
              <a:miter lim="800000"/>
              <a:headEnd/>
              <a:tailEnd/>
            </a:ln>
            <a:effectLst/>
          </p:spPr>
          <p:txBody>
            <a:bodyPr wrap="none" anchor="ctr"/>
            <a:lstStyle/>
            <a:p>
              <a:endParaRPr lang="zh-CN" altLang="en-US"/>
            </a:p>
          </p:txBody>
        </p:sp>
        <p:sp>
          <p:nvSpPr>
            <p:cNvPr id="759866" name="Text Box 58"/>
            <p:cNvSpPr txBox="1">
              <a:spLocks noChangeArrowheads="1"/>
            </p:cNvSpPr>
            <p:nvPr/>
          </p:nvSpPr>
          <p:spPr bwMode="auto">
            <a:xfrm>
              <a:off x="3504" y="2534"/>
              <a:ext cx="539" cy="250"/>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FF3300"/>
                  </a:solidFill>
                </a:rPr>
                <a:t>控制</a:t>
              </a:r>
            </a:p>
          </p:txBody>
        </p:sp>
        <p:sp>
          <p:nvSpPr>
            <p:cNvPr id="759867" name="AutoShape 59"/>
            <p:cNvSpPr>
              <a:spLocks noChangeArrowheads="1"/>
            </p:cNvSpPr>
            <p:nvPr/>
          </p:nvSpPr>
          <p:spPr bwMode="auto">
            <a:xfrm>
              <a:off x="3333" y="1843"/>
              <a:ext cx="794" cy="341"/>
            </a:xfrm>
            <a:prstGeom prst="rightArrow">
              <a:avLst>
                <a:gd name="adj1" fmla="val 50000"/>
                <a:gd name="adj2" fmla="val 58211"/>
              </a:avLst>
            </a:prstGeom>
            <a:solidFill>
              <a:schemeClr val="bg1"/>
            </a:solidFill>
            <a:ln w="28575" algn="ctr">
              <a:solidFill>
                <a:srgbClr val="008000"/>
              </a:solidFill>
              <a:miter lim="800000"/>
              <a:headEnd/>
              <a:tailEnd/>
            </a:ln>
            <a:effectLst/>
          </p:spPr>
          <p:txBody>
            <a:bodyPr wrap="none" anchor="ctr"/>
            <a:lstStyle/>
            <a:p>
              <a:endParaRPr lang="zh-CN" altLang="en-US"/>
            </a:p>
          </p:txBody>
        </p:sp>
        <p:sp>
          <p:nvSpPr>
            <p:cNvPr id="759868" name="Line 60"/>
            <p:cNvSpPr>
              <a:spLocks noChangeShapeType="1"/>
            </p:cNvSpPr>
            <p:nvPr/>
          </p:nvSpPr>
          <p:spPr bwMode="auto">
            <a:xfrm flipV="1">
              <a:off x="3731" y="2982"/>
              <a:ext cx="0" cy="624"/>
            </a:xfrm>
            <a:prstGeom prst="line">
              <a:avLst/>
            </a:prstGeom>
            <a:noFill/>
            <a:ln w="38100">
              <a:solidFill>
                <a:srgbClr val="FF3300"/>
              </a:solidFill>
              <a:prstDash val="dash"/>
              <a:round/>
              <a:headEnd/>
              <a:tailEnd type="triangle" w="med" len="med"/>
            </a:ln>
            <a:effectLst/>
          </p:spPr>
          <p:txBody>
            <a:bodyPr/>
            <a:lstStyle/>
            <a:p>
              <a:endParaRPr lang="zh-CN" altLang="en-US"/>
            </a:p>
          </p:txBody>
        </p:sp>
      </p:grpSp>
      <p:grpSp>
        <p:nvGrpSpPr>
          <p:cNvPr id="759869" name="Group 61"/>
          <p:cNvGrpSpPr>
            <a:grpSpLocks/>
          </p:cNvGrpSpPr>
          <p:nvPr/>
        </p:nvGrpSpPr>
        <p:grpSpPr bwMode="auto">
          <a:xfrm>
            <a:off x="3490913" y="3468688"/>
            <a:ext cx="1755775" cy="2127250"/>
            <a:chOff x="2199" y="2185"/>
            <a:chExt cx="1106" cy="1340"/>
          </a:xfrm>
        </p:grpSpPr>
        <p:sp>
          <p:nvSpPr>
            <p:cNvPr id="759870" name="Text Box 62"/>
            <p:cNvSpPr txBox="1">
              <a:spLocks noChangeArrowheads="1"/>
            </p:cNvSpPr>
            <p:nvPr/>
          </p:nvSpPr>
          <p:spPr bwMode="auto">
            <a:xfrm>
              <a:off x="2199" y="2185"/>
              <a:ext cx="737" cy="288"/>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400"/>
                <a:t>GPRs</a:t>
              </a:r>
            </a:p>
          </p:txBody>
        </p:sp>
        <p:grpSp>
          <p:nvGrpSpPr>
            <p:cNvPr id="759871" name="Group 63"/>
            <p:cNvGrpSpPr>
              <a:grpSpLocks/>
            </p:cNvGrpSpPr>
            <p:nvPr/>
          </p:nvGrpSpPr>
          <p:grpSpPr bwMode="auto">
            <a:xfrm>
              <a:off x="2452" y="2500"/>
              <a:ext cx="853" cy="1025"/>
              <a:chOff x="2398" y="2273"/>
              <a:chExt cx="853" cy="1025"/>
            </a:xfrm>
          </p:grpSpPr>
          <p:grpSp>
            <p:nvGrpSpPr>
              <p:cNvPr id="759872" name="Group 64"/>
              <p:cNvGrpSpPr>
                <a:grpSpLocks/>
              </p:cNvGrpSpPr>
              <p:nvPr/>
            </p:nvGrpSpPr>
            <p:grpSpPr bwMode="auto">
              <a:xfrm>
                <a:off x="2398" y="2273"/>
                <a:ext cx="652" cy="992"/>
                <a:chOff x="2228" y="1678"/>
                <a:chExt cx="737" cy="992"/>
              </a:xfrm>
            </p:grpSpPr>
            <p:sp>
              <p:nvSpPr>
                <p:cNvPr id="759873" name="Rectangle 65"/>
                <p:cNvSpPr>
                  <a:spLocks noChangeArrowheads="1"/>
                </p:cNvSpPr>
                <p:nvPr/>
              </p:nvSpPr>
              <p:spPr bwMode="auto">
                <a:xfrm>
                  <a:off x="2228" y="1678"/>
                  <a:ext cx="737" cy="992"/>
                </a:xfrm>
                <a:prstGeom prst="rect">
                  <a:avLst/>
                </a:prstGeom>
                <a:solidFill>
                  <a:schemeClr val="bg1"/>
                </a:solidFill>
                <a:ln w="28575" algn="ctr">
                  <a:solidFill>
                    <a:schemeClr val="tx1"/>
                  </a:solidFill>
                  <a:miter lim="800000"/>
                  <a:headEnd/>
                  <a:tailEnd/>
                </a:ln>
                <a:effectLst/>
              </p:spPr>
              <p:txBody>
                <a:bodyPr wrap="none" anchor="ctr"/>
                <a:lstStyle/>
                <a:p>
                  <a:endParaRPr lang="zh-CN" altLang="en-US"/>
                </a:p>
              </p:txBody>
            </p:sp>
            <p:sp>
              <p:nvSpPr>
                <p:cNvPr id="759874" name="Line 66"/>
                <p:cNvSpPr>
                  <a:spLocks noChangeShapeType="1"/>
                </p:cNvSpPr>
                <p:nvPr/>
              </p:nvSpPr>
              <p:spPr bwMode="auto">
                <a:xfrm>
                  <a:off x="2228" y="1933"/>
                  <a:ext cx="736" cy="0"/>
                </a:xfrm>
                <a:prstGeom prst="line">
                  <a:avLst/>
                </a:prstGeom>
                <a:noFill/>
                <a:ln w="9525">
                  <a:solidFill>
                    <a:schemeClr val="tx1"/>
                  </a:solidFill>
                  <a:round/>
                  <a:headEnd/>
                  <a:tailEnd/>
                </a:ln>
                <a:effectLst/>
              </p:spPr>
              <p:txBody>
                <a:bodyPr/>
                <a:lstStyle/>
                <a:p>
                  <a:endParaRPr lang="zh-CN" altLang="en-US"/>
                </a:p>
              </p:txBody>
            </p:sp>
            <p:sp>
              <p:nvSpPr>
                <p:cNvPr id="759875" name="Line 67"/>
                <p:cNvSpPr>
                  <a:spLocks noChangeShapeType="1"/>
                </p:cNvSpPr>
                <p:nvPr/>
              </p:nvSpPr>
              <p:spPr bwMode="auto">
                <a:xfrm>
                  <a:off x="2228" y="2188"/>
                  <a:ext cx="736" cy="0"/>
                </a:xfrm>
                <a:prstGeom prst="line">
                  <a:avLst/>
                </a:prstGeom>
                <a:noFill/>
                <a:ln w="9525">
                  <a:solidFill>
                    <a:schemeClr val="tx1"/>
                  </a:solidFill>
                  <a:round/>
                  <a:headEnd/>
                  <a:tailEnd/>
                </a:ln>
                <a:effectLst/>
              </p:spPr>
              <p:txBody>
                <a:bodyPr/>
                <a:lstStyle/>
                <a:p>
                  <a:endParaRPr lang="zh-CN" altLang="en-US"/>
                </a:p>
              </p:txBody>
            </p:sp>
            <p:sp>
              <p:nvSpPr>
                <p:cNvPr id="759876" name="Line 68"/>
                <p:cNvSpPr>
                  <a:spLocks noChangeShapeType="1"/>
                </p:cNvSpPr>
                <p:nvPr/>
              </p:nvSpPr>
              <p:spPr bwMode="auto">
                <a:xfrm>
                  <a:off x="2228" y="2415"/>
                  <a:ext cx="736" cy="0"/>
                </a:xfrm>
                <a:prstGeom prst="line">
                  <a:avLst/>
                </a:prstGeom>
                <a:noFill/>
                <a:ln w="9525">
                  <a:solidFill>
                    <a:schemeClr val="tx1"/>
                  </a:solidFill>
                  <a:round/>
                  <a:headEnd/>
                  <a:tailEnd/>
                </a:ln>
                <a:effectLst/>
              </p:spPr>
              <p:txBody>
                <a:bodyPr/>
                <a:lstStyle/>
                <a:p>
                  <a:endParaRPr lang="zh-CN" altLang="en-US"/>
                </a:p>
              </p:txBody>
            </p:sp>
          </p:grpSp>
          <p:sp>
            <p:nvSpPr>
              <p:cNvPr id="759877" name="Text Box 69"/>
              <p:cNvSpPr txBox="1">
                <a:spLocks noChangeArrowheads="1"/>
              </p:cNvSpPr>
              <p:nvPr/>
            </p:nvSpPr>
            <p:spPr bwMode="auto">
              <a:xfrm>
                <a:off x="3051" y="2282"/>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t>0</a:t>
                </a:r>
              </a:p>
            </p:txBody>
          </p:sp>
          <p:sp>
            <p:nvSpPr>
              <p:cNvPr id="759878" name="Text Box 70"/>
              <p:cNvSpPr txBox="1">
                <a:spLocks noChangeArrowheads="1"/>
              </p:cNvSpPr>
              <p:nvPr/>
            </p:nvSpPr>
            <p:spPr bwMode="auto">
              <a:xfrm>
                <a:off x="3052" y="2525"/>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t>1</a:t>
                </a:r>
              </a:p>
            </p:txBody>
          </p:sp>
          <p:sp>
            <p:nvSpPr>
              <p:cNvPr id="759879" name="Text Box 71"/>
              <p:cNvSpPr txBox="1">
                <a:spLocks noChangeArrowheads="1"/>
              </p:cNvSpPr>
              <p:nvPr/>
            </p:nvSpPr>
            <p:spPr bwMode="auto">
              <a:xfrm>
                <a:off x="3052" y="2784"/>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t>2</a:t>
                </a:r>
              </a:p>
            </p:txBody>
          </p:sp>
          <p:sp>
            <p:nvSpPr>
              <p:cNvPr id="759880" name="Text Box 72"/>
              <p:cNvSpPr txBox="1">
                <a:spLocks noChangeArrowheads="1"/>
              </p:cNvSpPr>
              <p:nvPr/>
            </p:nvSpPr>
            <p:spPr bwMode="auto">
              <a:xfrm>
                <a:off x="3051" y="3067"/>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t>3</a:t>
                </a:r>
              </a:p>
            </p:txBody>
          </p:sp>
        </p:grpSp>
        <p:sp>
          <p:nvSpPr>
            <p:cNvPr id="759881" name="Rectangle 73"/>
            <p:cNvSpPr>
              <a:spLocks noChangeArrowheads="1"/>
            </p:cNvSpPr>
            <p:nvPr/>
          </p:nvSpPr>
          <p:spPr bwMode="auto">
            <a:xfrm>
              <a:off x="2455" y="2500"/>
              <a:ext cx="652" cy="992"/>
            </a:xfrm>
            <a:prstGeom prst="rect">
              <a:avLst/>
            </a:prstGeom>
            <a:solidFill>
              <a:srgbClr val="008000">
                <a:alpha val="17000"/>
              </a:srgbClr>
            </a:solidFill>
            <a:ln w="9525" algn="ctr">
              <a:noFill/>
              <a:miter lim="800000"/>
              <a:headEnd/>
              <a:tailEnd/>
            </a:ln>
            <a:effectLst/>
          </p:spPr>
          <p:txBody>
            <a:bodyPr wrap="none" anchor="ctr"/>
            <a:lstStyle/>
            <a:p>
              <a:endParaRPr lang="zh-CN" altLang="en-US"/>
            </a:p>
          </p:txBody>
        </p:sp>
      </p:grpSp>
      <p:grpSp>
        <p:nvGrpSpPr>
          <p:cNvPr id="759882" name="Group 74"/>
          <p:cNvGrpSpPr>
            <a:grpSpLocks/>
          </p:cNvGrpSpPr>
          <p:nvPr/>
        </p:nvGrpSpPr>
        <p:grpSpPr bwMode="auto">
          <a:xfrm>
            <a:off x="6551613" y="2484438"/>
            <a:ext cx="1397000" cy="4049712"/>
            <a:chOff x="4127" y="1565"/>
            <a:chExt cx="880" cy="2551"/>
          </a:xfrm>
        </p:grpSpPr>
        <p:grpSp>
          <p:nvGrpSpPr>
            <p:cNvPr id="759883" name="Group 75"/>
            <p:cNvGrpSpPr>
              <a:grpSpLocks/>
            </p:cNvGrpSpPr>
            <p:nvPr/>
          </p:nvGrpSpPr>
          <p:grpSpPr bwMode="auto">
            <a:xfrm>
              <a:off x="4127" y="1565"/>
              <a:ext cx="880" cy="2551"/>
              <a:chOff x="4156" y="1565"/>
              <a:chExt cx="908" cy="2551"/>
            </a:xfrm>
          </p:grpSpPr>
          <p:sp>
            <p:nvSpPr>
              <p:cNvPr id="759884" name="Text Box 76"/>
              <p:cNvSpPr txBox="1">
                <a:spLocks noChangeArrowheads="1"/>
              </p:cNvSpPr>
              <p:nvPr/>
            </p:nvSpPr>
            <p:spPr bwMode="auto">
              <a:xfrm>
                <a:off x="4156" y="1565"/>
                <a:ext cx="737" cy="288"/>
              </a:xfrm>
              <a:prstGeom prst="rect">
                <a:avLst/>
              </a:prstGeom>
              <a:solidFill>
                <a:srgbClr val="0000FF">
                  <a:alpha val="25999"/>
                </a:srgbClr>
              </a:solidFill>
              <a:ln w="9525" algn="ctr">
                <a:noFill/>
                <a:miter lim="800000"/>
                <a:headEnd/>
                <a:tailEnd/>
              </a:ln>
              <a:effectLst/>
            </p:spPr>
            <p:txBody>
              <a:bodyPr>
                <a:spAutoFit/>
              </a:bodyPr>
              <a:lstStyle/>
              <a:p>
                <a:pPr marL="342900" indent="-342900">
                  <a:spcBef>
                    <a:spcPct val="50000"/>
                  </a:spcBef>
                </a:pPr>
                <a:r>
                  <a:rPr lang="zh-CN" altLang="en-US" sz="2400"/>
                  <a:t>存储器</a:t>
                </a:r>
              </a:p>
            </p:txBody>
          </p:sp>
          <p:grpSp>
            <p:nvGrpSpPr>
              <p:cNvPr id="759885" name="Group 77"/>
              <p:cNvGrpSpPr>
                <a:grpSpLocks/>
              </p:cNvGrpSpPr>
              <p:nvPr/>
            </p:nvGrpSpPr>
            <p:grpSpPr bwMode="auto">
              <a:xfrm>
                <a:off x="4156" y="1877"/>
                <a:ext cx="737" cy="2211"/>
                <a:chOff x="3447" y="1423"/>
                <a:chExt cx="879" cy="2211"/>
              </a:xfrm>
            </p:grpSpPr>
            <p:sp>
              <p:nvSpPr>
                <p:cNvPr id="759886" name="Rectangle 78"/>
                <p:cNvSpPr>
                  <a:spLocks noChangeArrowheads="1"/>
                </p:cNvSpPr>
                <p:nvPr/>
              </p:nvSpPr>
              <p:spPr bwMode="auto">
                <a:xfrm>
                  <a:off x="3447" y="1423"/>
                  <a:ext cx="879" cy="2211"/>
                </a:xfrm>
                <a:prstGeom prst="rect">
                  <a:avLst/>
                </a:prstGeom>
                <a:solidFill>
                  <a:schemeClr val="bg1"/>
                </a:solidFill>
                <a:ln w="28575" algn="ctr">
                  <a:solidFill>
                    <a:schemeClr val="tx1"/>
                  </a:solidFill>
                  <a:miter lim="800000"/>
                  <a:headEnd/>
                  <a:tailEnd/>
                </a:ln>
                <a:effectLst/>
              </p:spPr>
              <p:txBody>
                <a:bodyPr wrap="none" anchor="ctr"/>
                <a:lstStyle/>
                <a:p>
                  <a:endParaRPr lang="zh-CN" altLang="en-US"/>
                </a:p>
              </p:txBody>
            </p:sp>
            <p:sp>
              <p:nvSpPr>
                <p:cNvPr id="759887" name="Line 79"/>
                <p:cNvSpPr>
                  <a:spLocks noChangeShapeType="1"/>
                </p:cNvSpPr>
                <p:nvPr/>
              </p:nvSpPr>
              <p:spPr bwMode="auto">
                <a:xfrm>
                  <a:off x="3447" y="1678"/>
                  <a:ext cx="878" cy="0"/>
                </a:xfrm>
                <a:prstGeom prst="line">
                  <a:avLst/>
                </a:prstGeom>
                <a:noFill/>
                <a:ln w="9525">
                  <a:solidFill>
                    <a:schemeClr val="tx1"/>
                  </a:solidFill>
                  <a:round/>
                  <a:headEnd/>
                  <a:tailEnd/>
                </a:ln>
                <a:effectLst/>
              </p:spPr>
              <p:txBody>
                <a:bodyPr/>
                <a:lstStyle/>
                <a:p>
                  <a:endParaRPr lang="zh-CN" altLang="en-US"/>
                </a:p>
              </p:txBody>
            </p:sp>
            <p:sp>
              <p:nvSpPr>
                <p:cNvPr id="759888" name="Line 80"/>
                <p:cNvSpPr>
                  <a:spLocks noChangeShapeType="1"/>
                </p:cNvSpPr>
                <p:nvPr/>
              </p:nvSpPr>
              <p:spPr bwMode="auto">
                <a:xfrm>
                  <a:off x="3447" y="1962"/>
                  <a:ext cx="878" cy="0"/>
                </a:xfrm>
                <a:prstGeom prst="line">
                  <a:avLst/>
                </a:prstGeom>
                <a:noFill/>
                <a:ln w="9525">
                  <a:solidFill>
                    <a:schemeClr val="tx1"/>
                  </a:solidFill>
                  <a:round/>
                  <a:headEnd/>
                  <a:tailEnd/>
                </a:ln>
                <a:effectLst/>
              </p:spPr>
              <p:txBody>
                <a:bodyPr/>
                <a:lstStyle/>
                <a:p>
                  <a:endParaRPr lang="zh-CN" altLang="en-US"/>
                </a:p>
              </p:txBody>
            </p:sp>
            <p:sp>
              <p:nvSpPr>
                <p:cNvPr id="759889" name="Line 81"/>
                <p:cNvSpPr>
                  <a:spLocks noChangeShapeType="1"/>
                </p:cNvSpPr>
                <p:nvPr/>
              </p:nvSpPr>
              <p:spPr bwMode="auto">
                <a:xfrm>
                  <a:off x="3447" y="2245"/>
                  <a:ext cx="878" cy="0"/>
                </a:xfrm>
                <a:prstGeom prst="line">
                  <a:avLst/>
                </a:prstGeom>
                <a:noFill/>
                <a:ln w="9525">
                  <a:solidFill>
                    <a:schemeClr val="tx1"/>
                  </a:solidFill>
                  <a:round/>
                  <a:headEnd/>
                  <a:tailEnd/>
                </a:ln>
                <a:effectLst/>
              </p:spPr>
              <p:txBody>
                <a:bodyPr/>
                <a:lstStyle/>
                <a:p>
                  <a:endParaRPr lang="zh-CN" altLang="en-US"/>
                </a:p>
              </p:txBody>
            </p:sp>
            <p:sp>
              <p:nvSpPr>
                <p:cNvPr id="759890" name="Line 82"/>
                <p:cNvSpPr>
                  <a:spLocks noChangeShapeType="1"/>
                </p:cNvSpPr>
                <p:nvPr/>
              </p:nvSpPr>
              <p:spPr bwMode="auto">
                <a:xfrm>
                  <a:off x="3447" y="2529"/>
                  <a:ext cx="878" cy="0"/>
                </a:xfrm>
                <a:prstGeom prst="line">
                  <a:avLst/>
                </a:prstGeom>
                <a:noFill/>
                <a:ln w="9525">
                  <a:solidFill>
                    <a:schemeClr val="tx1"/>
                  </a:solidFill>
                  <a:round/>
                  <a:headEnd/>
                  <a:tailEnd/>
                </a:ln>
                <a:effectLst/>
              </p:spPr>
              <p:txBody>
                <a:bodyPr/>
                <a:lstStyle/>
                <a:p>
                  <a:endParaRPr lang="zh-CN" altLang="en-US"/>
                </a:p>
              </p:txBody>
            </p:sp>
            <p:sp>
              <p:nvSpPr>
                <p:cNvPr id="759891" name="Line 83"/>
                <p:cNvSpPr>
                  <a:spLocks noChangeShapeType="1"/>
                </p:cNvSpPr>
                <p:nvPr/>
              </p:nvSpPr>
              <p:spPr bwMode="auto">
                <a:xfrm>
                  <a:off x="3447" y="2812"/>
                  <a:ext cx="878" cy="0"/>
                </a:xfrm>
                <a:prstGeom prst="line">
                  <a:avLst/>
                </a:prstGeom>
                <a:noFill/>
                <a:ln w="9525">
                  <a:solidFill>
                    <a:schemeClr val="tx1"/>
                  </a:solidFill>
                  <a:round/>
                  <a:headEnd/>
                  <a:tailEnd/>
                </a:ln>
                <a:effectLst/>
              </p:spPr>
              <p:txBody>
                <a:bodyPr/>
                <a:lstStyle/>
                <a:p>
                  <a:endParaRPr lang="zh-CN" altLang="en-US"/>
                </a:p>
              </p:txBody>
            </p:sp>
            <p:sp>
              <p:nvSpPr>
                <p:cNvPr id="759892" name="Line 84"/>
                <p:cNvSpPr>
                  <a:spLocks noChangeShapeType="1"/>
                </p:cNvSpPr>
                <p:nvPr/>
              </p:nvSpPr>
              <p:spPr bwMode="auto">
                <a:xfrm>
                  <a:off x="3447" y="3096"/>
                  <a:ext cx="878" cy="0"/>
                </a:xfrm>
                <a:prstGeom prst="line">
                  <a:avLst/>
                </a:prstGeom>
                <a:noFill/>
                <a:ln w="9525">
                  <a:solidFill>
                    <a:schemeClr val="tx1"/>
                  </a:solidFill>
                  <a:round/>
                  <a:headEnd/>
                  <a:tailEnd/>
                </a:ln>
                <a:effectLst/>
              </p:spPr>
              <p:txBody>
                <a:bodyPr/>
                <a:lstStyle/>
                <a:p>
                  <a:endParaRPr lang="zh-CN" altLang="en-US"/>
                </a:p>
              </p:txBody>
            </p:sp>
            <p:sp>
              <p:nvSpPr>
                <p:cNvPr id="759893" name="Line 85"/>
                <p:cNvSpPr>
                  <a:spLocks noChangeShapeType="1"/>
                </p:cNvSpPr>
                <p:nvPr/>
              </p:nvSpPr>
              <p:spPr bwMode="auto">
                <a:xfrm>
                  <a:off x="3447" y="3379"/>
                  <a:ext cx="878" cy="0"/>
                </a:xfrm>
                <a:prstGeom prst="line">
                  <a:avLst/>
                </a:prstGeom>
                <a:noFill/>
                <a:ln w="9525">
                  <a:solidFill>
                    <a:schemeClr val="tx1"/>
                  </a:solidFill>
                  <a:round/>
                  <a:headEnd/>
                  <a:tailEnd/>
                </a:ln>
                <a:effectLst/>
              </p:spPr>
              <p:txBody>
                <a:bodyPr/>
                <a:lstStyle/>
                <a:p>
                  <a:endParaRPr lang="zh-CN" altLang="en-US"/>
                </a:p>
              </p:txBody>
            </p:sp>
          </p:grpSp>
          <p:sp>
            <p:nvSpPr>
              <p:cNvPr id="759894" name="Text Box 86"/>
              <p:cNvSpPr txBox="1">
                <a:spLocks noChangeArrowheads="1"/>
              </p:cNvSpPr>
              <p:nvPr/>
            </p:nvSpPr>
            <p:spPr bwMode="auto">
              <a:xfrm>
                <a:off x="4864" y="1941"/>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0</a:t>
                </a:r>
              </a:p>
            </p:txBody>
          </p:sp>
          <p:sp>
            <p:nvSpPr>
              <p:cNvPr id="759895" name="Text Box 87"/>
              <p:cNvSpPr txBox="1">
                <a:spLocks noChangeArrowheads="1"/>
              </p:cNvSpPr>
              <p:nvPr/>
            </p:nvSpPr>
            <p:spPr bwMode="auto">
              <a:xfrm>
                <a:off x="4865" y="2160"/>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1</a:t>
                </a:r>
              </a:p>
            </p:txBody>
          </p:sp>
          <p:sp>
            <p:nvSpPr>
              <p:cNvPr id="759896" name="Text Box 88"/>
              <p:cNvSpPr txBox="1">
                <a:spLocks noChangeArrowheads="1"/>
              </p:cNvSpPr>
              <p:nvPr/>
            </p:nvSpPr>
            <p:spPr bwMode="auto">
              <a:xfrm>
                <a:off x="4865" y="2472"/>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2</a:t>
                </a:r>
              </a:p>
            </p:txBody>
          </p:sp>
          <p:sp>
            <p:nvSpPr>
              <p:cNvPr id="759897" name="Text Box 89"/>
              <p:cNvSpPr txBox="1">
                <a:spLocks noChangeArrowheads="1"/>
              </p:cNvSpPr>
              <p:nvPr/>
            </p:nvSpPr>
            <p:spPr bwMode="auto">
              <a:xfrm>
                <a:off x="4864" y="2755"/>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3</a:t>
                </a:r>
              </a:p>
            </p:txBody>
          </p:sp>
          <p:sp>
            <p:nvSpPr>
              <p:cNvPr id="759898" name="Text Box 90"/>
              <p:cNvSpPr txBox="1">
                <a:spLocks noChangeArrowheads="1"/>
              </p:cNvSpPr>
              <p:nvPr/>
            </p:nvSpPr>
            <p:spPr bwMode="auto">
              <a:xfrm>
                <a:off x="4865" y="2982"/>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4</a:t>
                </a:r>
              </a:p>
            </p:txBody>
          </p:sp>
          <p:sp>
            <p:nvSpPr>
              <p:cNvPr id="759899" name="Text Box 91"/>
              <p:cNvSpPr txBox="1">
                <a:spLocks noChangeArrowheads="1"/>
              </p:cNvSpPr>
              <p:nvPr/>
            </p:nvSpPr>
            <p:spPr bwMode="auto">
              <a:xfrm>
                <a:off x="4865" y="3322"/>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5</a:t>
                </a:r>
              </a:p>
            </p:txBody>
          </p:sp>
          <p:sp>
            <p:nvSpPr>
              <p:cNvPr id="759900" name="Text Box 92"/>
              <p:cNvSpPr txBox="1">
                <a:spLocks noChangeArrowheads="1"/>
              </p:cNvSpPr>
              <p:nvPr/>
            </p:nvSpPr>
            <p:spPr bwMode="auto">
              <a:xfrm>
                <a:off x="4864" y="3578"/>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6</a:t>
                </a:r>
              </a:p>
            </p:txBody>
          </p:sp>
          <p:sp>
            <p:nvSpPr>
              <p:cNvPr id="759901" name="Text Box 93"/>
              <p:cNvSpPr txBox="1">
                <a:spLocks noChangeArrowheads="1"/>
              </p:cNvSpPr>
              <p:nvPr/>
            </p:nvSpPr>
            <p:spPr bwMode="auto">
              <a:xfrm>
                <a:off x="4864" y="3885"/>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7</a:t>
                </a:r>
              </a:p>
            </p:txBody>
          </p:sp>
        </p:grpSp>
        <p:sp>
          <p:nvSpPr>
            <p:cNvPr id="759902" name="Rectangle 94"/>
            <p:cNvSpPr>
              <a:spLocks noChangeArrowheads="1"/>
            </p:cNvSpPr>
            <p:nvPr/>
          </p:nvSpPr>
          <p:spPr bwMode="auto">
            <a:xfrm>
              <a:off x="4127" y="1877"/>
              <a:ext cx="708" cy="2211"/>
            </a:xfrm>
            <a:prstGeom prst="rect">
              <a:avLst/>
            </a:prstGeom>
            <a:solidFill>
              <a:srgbClr val="008000">
                <a:alpha val="17000"/>
              </a:srgbClr>
            </a:solidFill>
            <a:ln w="9525" algn="ctr">
              <a:noFill/>
              <a:miter lim="800000"/>
              <a:headEnd/>
              <a:tailEnd/>
            </a:ln>
            <a:effectLst/>
          </p:spPr>
          <p:txBody>
            <a:bodyPr wrap="none" anchor="ctr"/>
            <a:lstStyle/>
            <a:p>
              <a:endParaRPr lang="zh-CN" altLang="en-US"/>
            </a:p>
          </p:txBody>
        </p:sp>
      </p:grpSp>
      <p:sp>
        <p:nvSpPr>
          <p:cNvPr id="759903" name="Text Box 95"/>
          <p:cNvSpPr txBox="1">
            <a:spLocks noChangeArrowheads="1"/>
          </p:cNvSpPr>
          <p:nvPr/>
        </p:nvSpPr>
        <p:spPr bwMode="auto">
          <a:xfrm>
            <a:off x="161925" y="863600"/>
            <a:ext cx="8893175" cy="427038"/>
          </a:xfrm>
          <a:prstGeom prst="rect">
            <a:avLst/>
          </a:prstGeom>
          <a:noFill/>
          <a:ln w="9525" algn="ctr">
            <a:noFill/>
            <a:miter lim="800000"/>
            <a:headEnd/>
            <a:tailEnd/>
          </a:ln>
          <a:effectLst/>
        </p:spPr>
        <p:txBody>
          <a:bodyPr>
            <a:spAutoFit/>
          </a:bodyPr>
          <a:lstStyle/>
          <a:p>
            <a:pPr marL="342900" indent="-342900">
              <a:spcBef>
                <a:spcPct val="20000"/>
              </a:spcBef>
            </a:pPr>
            <a:r>
              <a:rPr lang="zh-CN" altLang="en-US" sz="2200"/>
              <a:t>如果你知道你妈妈是如何做菜的，你就已经知道计算机是如何工作的！</a:t>
            </a:r>
            <a:endParaRPr lang="zh-CN" altLang="en-US" sz="2200">
              <a:solidFill>
                <a:srgbClr val="3333CC"/>
              </a:solidFill>
            </a:endParaRPr>
          </a:p>
        </p:txBody>
      </p:sp>
      <p:sp>
        <p:nvSpPr>
          <p:cNvPr id="759904" name="Text Box 96"/>
          <p:cNvSpPr txBox="1">
            <a:spLocks noChangeArrowheads="1"/>
          </p:cNvSpPr>
          <p:nvPr/>
        </p:nvSpPr>
        <p:spPr bwMode="auto">
          <a:xfrm>
            <a:off x="250825" y="1538288"/>
            <a:ext cx="5672138" cy="457200"/>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400">
                <a:solidFill>
                  <a:srgbClr val="FF3300"/>
                </a:solidFill>
              </a:rPr>
              <a:t>你能告诉我计算机是如何工作的吗？</a:t>
            </a:r>
          </a:p>
        </p:txBody>
      </p:sp>
      <p:sp>
        <p:nvSpPr>
          <p:cNvPr id="759905" name="Rectangle 97"/>
          <p:cNvSpPr>
            <a:spLocks noChangeArrowheads="1"/>
          </p:cNvSpPr>
          <p:nvPr/>
        </p:nvSpPr>
        <p:spPr bwMode="auto">
          <a:xfrm>
            <a:off x="5111750" y="1538288"/>
            <a:ext cx="3671888" cy="457200"/>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400">
                <a:solidFill>
                  <a:srgbClr val="008000"/>
                </a:solidFill>
              </a:rPr>
              <a:t>“存储程序”工作方式！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9903">
                                            <p:txEl>
                                              <p:pRg st="0" end="0"/>
                                            </p:txEl>
                                          </p:spTgt>
                                        </p:tgtEl>
                                        <p:attrNameLst>
                                          <p:attrName>style.visibility</p:attrName>
                                        </p:attrNameLst>
                                      </p:cBhvr>
                                      <p:to>
                                        <p:strVal val="visible"/>
                                      </p:to>
                                    </p:set>
                                    <p:animEffect transition="in" filter="blinds(horizontal)">
                                      <p:cBhvr>
                                        <p:cTn id="7" dur="500"/>
                                        <p:tgtEl>
                                          <p:spTgt spid="7599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59904"/>
                                        </p:tgtEl>
                                        <p:attrNameLst>
                                          <p:attrName>style.visibility</p:attrName>
                                        </p:attrNameLst>
                                      </p:cBhvr>
                                      <p:to>
                                        <p:strVal val="visible"/>
                                      </p:to>
                                    </p:set>
                                    <p:animEffect transition="in" filter="blinds(horizontal)">
                                      <p:cBhvr>
                                        <p:cTn id="12" dur="500"/>
                                        <p:tgtEl>
                                          <p:spTgt spid="75990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59905"/>
                                        </p:tgtEl>
                                        <p:attrNameLst>
                                          <p:attrName>style.visibility</p:attrName>
                                        </p:attrNameLst>
                                      </p:cBhvr>
                                      <p:to>
                                        <p:strVal val="visible"/>
                                      </p:to>
                                    </p:set>
                                    <p:animEffect transition="in" filter="blinds(horizontal)">
                                      <p:cBhvr>
                                        <p:cTn id="17" dur="500"/>
                                        <p:tgtEl>
                                          <p:spTgt spid="759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9904" grpId="0"/>
      <p:bldP spid="75990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2"/>
          <p:cNvSpPr>
            <a:spLocks noGrp="1" noChangeArrowheads="1"/>
          </p:cNvSpPr>
          <p:nvPr>
            <p:ph type="title"/>
          </p:nvPr>
        </p:nvSpPr>
        <p:spPr>
          <a:xfrm>
            <a:off x="457200" y="98425"/>
            <a:ext cx="8229600" cy="561975"/>
          </a:xfrm>
        </p:spPr>
        <p:txBody>
          <a:bodyPr/>
          <a:lstStyle/>
          <a:p>
            <a:r>
              <a:rPr lang="zh-CN" altLang="en-US" sz="3600" smtClean="0"/>
              <a:t>计算机是如何工作的？</a:t>
            </a:r>
          </a:p>
        </p:txBody>
      </p:sp>
      <p:sp>
        <p:nvSpPr>
          <p:cNvPr id="760835" name="Text Box 3"/>
          <p:cNvSpPr txBox="1">
            <a:spLocks noChangeArrowheads="1"/>
          </p:cNvSpPr>
          <p:nvPr/>
        </p:nvSpPr>
        <p:spPr bwMode="auto">
          <a:xfrm>
            <a:off x="115888" y="773113"/>
            <a:ext cx="8893175" cy="5113337"/>
          </a:xfrm>
          <a:prstGeom prst="rect">
            <a:avLst/>
          </a:prstGeom>
          <a:noFill/>
          <a:ln w="9525" algn="ctr">
            <a:noFill/>
            <a:miter lim="800000"/>
            <a:headEnd/>
            <a:tailEnd/>
          </a:ln>
          <a:effectLst/>
        </p:spPr>
        <p:txBody>
          <a:bodyPr>
            <a:spAutoFit/>
          </a:bodyPr>
          <a:lstStyle/>
          <a:p>
            <a:pPr marL="342900" indent="-342900">
              <a:spcBef>
                <a:spcPct val="20000"/>
              </a:spcBef>
              <a:buFont typeface="Wingdings" pitchFamily="2" charset="2"/>
              <a:buChar char="l"/>
            </a:pPr>
            <a:r>
              <a:rPr lang="zh-CN" altLang="en-US" sz="2200"/>
              <a:t>程序在执行前</a:t>
            </a:r>
          </a:p>
          <a:p>
            <a:pPr marL="342900" indent="-342900">
              <a:spcBef>
                <a:spcPct val="20000"/>
              </a:spcBef>
            </a:pPr>
            <a:r>
              <a:rPr lang="zh-CN" altLang="en-US">
                <a:solidFill>
                  <a:srgbClr val="FF3300"/>
                </a:solidFill>
              </a:rPr>
              <a:t>	</a:t>
            </a:r>
            <a:r>
              <a:rPr lang="zh-CN" altLang="en-US" sz="2200">
                <a:solidFill>
                  <a:srgbClr val="FF3300"/>
                </a:solidFill>
              </a:rPr>
              <a:t>数据和指令事先存放在存储器中，每条指令和每个数据都有地址，指令按序存放，指令由</a:t>
            </a:r>
            <a:r>
              <a:rPr lang="en-US" altLang="zh-CN" sz="2200">
                <a:solidFill>
                  <a:srgbClr val="FF3300"/>
                </a:solidFill>
              </a:rPr>
              <a:t>OP</a:t>
            </a:r>
            <a:r>
              <a:rPr lang="zh-CN" altLang="en-US" sz="2200">
                <a:solidFill>
                  <a:srgbClr val="FF3300"/>
                </a:solidFill>
              </a:rPr>
              <a:t>、</a:t>
            </a:r>
            <a:r>
              <a:rPr lang="en-US" altLang="zh-CN" sz="2200">
                <a:solidFill>
                  <a:srgbClr val="FF3300"/>
                </a:solidFill>
              </a:rPr>
              <a:t>ADDR</a:t>
            </a:r>
            <a:r>
              <a:rPr lang="zh-CN" altLang="en-US" sz="2200">
                <a:solidFill>
                  <a:srgbClr val="FF3300"/>
                </a:solidFill>
              </a:rPr>
              <a:t>字段组成，程序起始地址置</a:t>
            </a:r>
            <a:r>
              <a:rPr lang="en-US" altLang="zh-CN" sz="2200">
                <a:solidFill>
                  <a:srgbClr val="FF3300"/>
                </a:solidFill>
              </a:rPr>
              <a:t>PC</a:t>
            </a:r>
          </a:p>
          <a:p>
            <a:pPr marL="342900" indent="-342900">
              <a:spcBef>
                <a:spcPct val="20000"/>
              </a:spcBef>
            </a:pPr>
            <a:r>
              <a:rPr lang="zh-CN" altLang="en-US" sz="2200">
                <a:solidFill>
                  <a:srgbClr val="3333CC"/>
                </a:solidFill>
              </a:rPr>
              <a:t>	（原材料和菜单都放在厨房外的架子上， 每个架子有编号。妈妈从第</a:t>
            </a:r>
            <a:r>
              <a:rPr lang="en-US" altLang="zh-CN" sz="2200">
                <a:solidFill>
                  <a:srgbClr val="3333CC"/>
                </a:solidFill>
              </a:rPr>
              <a:t>5</a:t>
            </a:r>
            <a:r>
              <a:rPr lang="zh-CN" altLang="en-US" sz="2200">
                <a:solidFill>
                  <a:srgbClr val="3333CC"/>
                </a:solidFill>
              </a:rPr>
              <a:t>个架上指定菜单开始做）</a:t>
            </a:r>
            <a:endParaRPr lang="en-US" altLang="zh-CN" sz="2200">
              <a:solidFill>
                <a:srgbClr val="3333CC"/>
              </a:solidFill>
            </a:endParaRPr>
          </a:p>
          <a:p>
            <a:pPr marL="342900" indent="-342900">
              <a:spcBef>
                <a:spcPct val="20000"/>
              </a:spcBef>
              <a:buFont typeface="Wingdings" pitchFamily="2" charset="2"/>
              <a:buChar char="l"/>
            </a:pPr>
            <a:r>
              <a:rPr lang="zh-CN" altLang="en-US" sz="2200"/>
              <a:t>开始执行程序</a:t>
            </a:r>
            <a:endParaRPr lang="zh-CN" altLang="en-US" sz="2200">
              <a:solidFill>
                <a:srgbClr val="008000"/>
              </a:solidFill>
            </a:endParaRPr>
          </a:p>
          <a:p>
            <a:pPr marL="342900" indent="-342900">
              <a:spcBef>
                <a:spcPct val="20000"/>
              </a:spcBef>
              <a:buFont typeface="Wingdings" pitchFamily="2" charset="2"/>
              <a:buNone/>
            </a:pPr>
            <a:r>
              <a:rPr lang="zh-CN" altLang="en-US" sz="2200">
                <a:solidFill>
                  <a:srgbClr val="3333CC"/>
                </a:solidFill>
              </a:rPr>
              <a:t>    第一步：</a:t>
            </a:r>
            <a:r>
              <a:rPr lang="zh-CN" altLang="en-US" sz="2200">
                <a:solidFill>
                  <a:srgbClr val="FF3300"/>
                </a:solidFill>
              </a:rPr>
              <a:t>根据</a:t>
            </a:r>
            <a:r>
              <a:rPr lang="en-US" altLang="zh-CN" sz="2200">
                <a:solidFill>
                  <a:srgbClr val="FF3300"/>
                </a:solidFill>
              </a:rPr>
              <a:t>PC</a:t>
            </a:r>
            <a:r>
              <a:rPr lang="zh-CN" altLang="en-US" sz="2200">
                <a:solidFill>
                  <a:srgbClr val="FF3300"/>
                </a:solidFill>
              </a:rPr>
              <a:t>取指令</a:t>
            </a:r>
            <a:r>
              <a:rPr lang="zh-CN" altLang="en-US" sz="2200">
                <a:solidFill>
                  <a:srgbClr val="3333CC"/>
                </a:solidFill>
              </a:rPr>
              <a:t>（从</a:t>
            </a:r>
            <a:r>
              <a:rPr lang="en-US" altLang="zh-CN" sz="2200">
                <a:solidFill>
                  <a:srgbClr val="3333CC"/>
                </a:solidFill>
              </a:rPr>
              <a:t>5</a:t>
            </a:r>
            <a:r>
              <a:rPr lang="zh-CN" altLang="en-US" sz="2200">
                <a:solidFill>
                  <a:srgbClr val="3333CC"/>
                </a:solidFill>
              </a:rPr>
              <a:t>号架上取菜单）</a:t>
            </a:r>
          </a:p>
          <a:p>
            <a:pPr marL="342900" indent="-342900">
              <a:spcBef>
                <a:spcPct val="20000"/>
              </a:spcBef>
              <a:buFont typeface="Wingdings" pitchFamily="2" charset="2"/>
              <a:buNone/>
            </a:pPr>
            <a:r>
              <a:rPr lang="zh-CN" altLang="en-US" sz="2200">
                <a:solidFill>
                  <a:srgbClr val="3333CC"/>
                </a:solidFill>
              </a:rPr>
              <a:t>    第二步：</a:t>
            </a:r>
            <a:r>
              <a:rPr lang="zh-CN" altLang="en-US" sz="2200">
                <a:solidFill>
                  <a:srgbClr val="FF3300"/>
                </a:solidFill>
              </a:rPr>
              <a:t>指令译码</a:t>
            </a:r>
            <a:r>
              <a:rPr lang="zh-CN" altLang="en-US" sz="2200">
                <a:solidFill>
                  <a:srgbClr val="3333CC"/>
                </a:solidFill>
              </a:rPr>
              <a:t>（看菜单）</a:t>
            </a:r>
          </a:p>
          <a:p>
            <a:pPr marL="342900" indent="-342900">
              <a:spcBef>
                <a:spcPct val="20000"/>
              </a:spcBef>
              <a:buFont typeface="Wingdings" pitchFamily="2" charset="2"/>
              <a:buNone/>
            </a:pPr>
            <a:r>
              <a:rPr lang="zh-CN" altLang="en-US" sz="2200">
                <a:solidFill>
                  <a:srgbClr val="3333CC"/>
                </a:solidFill>
              </a:rPr>
              <a:t>    第三步：</a:t>
            </a:r>
            <a:r>
              <a:rPr lang="zh-CN" altLang="en-US" sz="2200">
                <a:solidFill>
                  <a:srgbClr val="FF3300"/>
                </a:solidFill>
              </a:rPr>
              <a:t>取操作数</a:t>
            </a:r>
            <a:r>
              <a:rPr lang="zh-CN" altLang="en-US" sz="2200">
                <a:solidFill>
                  <a:srgbClr val="3333CC"/>
                </a:solidFill>
              </a:rPr>
              <a:t>（从架上或盘中取原材料）</a:t>
            </a:r>
          </a:p>
          <a:p>
            <a:pPr marL="342900" indent="-342900">
              <a:spcBef>
                <a:spcPct val="20000"/>
              </a:spcBef>
              <a:buFont typeface="Wingdings" pitchFamily="2" charset="2"/>
              <a:buNone/>
            </a:pPr>
            <a:r>
              <a:rPr lang="zh-CN" altLang="en-US" sz="2200">
                <a:solidFill>
                  <a:srgbClr val="3333CC"/>
                </a:solidFill>
              </a:rPr>
              <a:t>    第四步：</a:t>
            </a:r>
            <a:r>
              <a:rPr lang="zh-CN" altLang="en-US" sz="2200">
                <a:solidFill>
                  <a:srgbClr val="FF3300"/>
                </a:solidFill>
              </a:rPr>
              <a:t>指令执行</a:t>
            </a:r>
            <a:r>
              <a:rPr lang="zh-CN" altLang="en-US" sz="2200">
                <a:solidFill>
                  <a:srgbClr val="3333CC"/>
                </a:solidFill>
              </a:rPr>
              <a:t>（洗、切、炒等具体操作）</a:t>
            </a:r>
          </a:p>
          <a:p>
            <a:pPr marL="342900" indent="-342900">
              <a:spcBef>
                <a:spcPct val="20000"/>
              </a:spcBef>
              <a:buFont typeface="Wingdings" pitchFamily="2" charset="2"/>
              <a:buNone/>
            </a:pPr>
            <a:r>
              <a:rPr lang="zh-CN" altLang="en-US" sz="2200">
                <a:solidFill>
                  <a:srgbClr val="3333CC"/>
                </a:solidFill>
              </a:rPr>
              <a:t>    第五步：</a:t>
            </a:r>
            <a:r>
              <a:rPr lang="zh-CN" altLang="en-US" sz="2200">
                <a:solidFill>
                  <a:srgbClr val="FF3300"/>
                </a:solidFill>
              </a:rPr>
              <a:t>回写结果</a:t>
            </a:r>
            <a:r>
              <a:rPr lang="zh-CN" altLang="en-US" sz="2200">
                <a:solidFill>
                  <a:srgbClr val="3333CC"/>
                </a:solidFill>
              </a:rPr>
              <a:t>（装盘或直接送桌）</a:t>
            </a:r>
          </a:p>
          <a:p>
            <a:pPr marL="342900" indent="-342900">
              <a:spcBef>
                <a:spcPct val="20000"/>
              </a:spcBef>
              <a:buFont typeface="Wingdings" pitchFamily="2" charset="2"/>
              <a:buNone/>
            </a:pPr>
            <a:r>
              <a:rPr lang="zh-CN" altLang="en-US" sz="2200">
                <a:solidFill>
                  <a:srgbClr val="3333CC"/>
                </a:solidFill>
              </a:rPr>
              <a:t>    第六步：</a:t>
            </a:r>
            <a:r>
              <a:rPr lang="zh-CN" altLang="en-US" sz="2200">
                <a:solidFill>
                  <a:srgbClr val="FF3300"/>
                </a:solidFill>
              </a:rPr>
              <a:t>修改</a:t>
            </a:r>
            <a:r>
              <a:rPr lang="en-US" altLang="zh-CN" sz="2200">
                <a:solidFill>
                  <a:srgbClr val="FF3300"/>
                </a:solidFill>
              </a:rPr>
              <a:t>PC</a:t>
            </a:r>
            <a:r>
              <a:rPr lang="zh-CN" altLang="en-US" sz="2200">
                <a:solidFill>
                  <a:srgbClr val="FF3300"/>
                </a:solidFill>
              </a:rPr>
              <a:t>的值</a:t>
            </a:r>
            <a:r>
              <a:rPr lang="zh-CN" altLang="en-US" sz="2200">
                <a:solidFill>
                  <a:srgbClr val="3333CC"/>
                </a:solidFill>
              </a:rPr>
              <a:t>（算出下一菜单所在架子号</a:t>
            </a:r>
            <a:r>
              <a:rPr lang="en-US" altLang="zh-CN" sz="2200">
                <a:solidFill>
                  <a:srgbClr val="3333CC"/>
                </a:solidFill>
              </a:rPr>
              <a:t>6=5+1</a:t>
            </a:r>
            <a:r>
              <a:rPr lang="zh-CN" altLang="en-US" sz="2200">
                <a:solidFill>
                  <a:srgbClr val="3333CC"/>
                </a:solidFill>
              </a:rPr>
              <a:t>）</a:t>
            </a:r>
          </a:p>
          <a:p>
            <a:pPr marL="342900" indent="-342900">
              <a:spcBef>
                <a:spcPct val="20000"/>
              </a:spcBef>
              <a:buFont typeface="Wingdings" pitchFamily="2" charset="2"/>
              <a:buNone/>
            </a:pPr>
            <a:r>
              <a:rPr lang="zh-CN" altLang="en-US" sz="2200">
                <a:solidFill>
                  <a:srgbClr val="FF3300"/>
                </a:solidFill>
              </a:rPr>
              <a:t>     继续执行下一条指令</a:t>
            </a:r>
            <a:r>
              <a:rPr lang="zh-CN" altLang="en-US" sz="2200">
                <a:solidFill>
                  <a:schemeClr val="tx2"/>
                </a:solidFill>
              </a:rPr>
              <a:t>（继续做下一道菜）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0835">
                                            <p:txEl>
                                              <p:pRg st="1" end="1"/>
                                            </p:txEl>
                                          </p:spTgt>
                                        </p:tgtEl>
                                        <p:attrNameLst>
                                          <p:attrName>style.visibility</p:attrName>
                                        </p:attrNameLst>
                                      </p:cBhvr>
                                      <p:to>
                                        <p:strVal val="visible"/>
                                      </p:to>
                                    </p:set>
                                    <p:animEffect transition="in" filter="blinds(horizontal)">
                                      <p:cBhvr>
                                        <p:cTn id="7" dur="500"/>
                                        <p:tgtEl>
                                          <p:spTgt spid="7608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60835">
                                            <p:txEl>
                                              <p:pRg st="2" end="2"/>
                                            </p:txEl>
                                          </p:spTgt>
                                        </p:tgtEl>
                                        <p:attrNameLst>
                                          <p:attrName>style.visibility</p:attrName>
                                        </p:attrNameLst>
                                      </p:cBhvr>
                                      <p:to>
                                        <p:strVal val="visible"/>
                                      </p:to>
                                    </p:set>
                                    <p:animEffect transition="in" filter="blinds(horizontal)">
                                      <p:cBhvr>
                                        <p:cTn id="12" dur="500"/>
                                        <p:tgtEl>
                                          <p:spTgt spid="76083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60835">
                                            <p:txEl>
                                              <p:pRg st="4" end="4"/>
                                            </p:txEl>
                                          </p:spTgt>
                                        </p:tgtEl>
                                        <p:attrNameLst>
                                          <p:attrName>style.visibility</p:attrName>
                                        </p:attrNameLst>
                                      </p:cBhvr>
                                      <p:to>
                                        <p:strVal val="visible"/>
                                      </p:to>
                                    </p:set>
                                    <p:animEffect transition="in" filter="blinds(horizontal)">
                                      <p:cBhvr>
                                        <p:cTn id="17" dur="500"/>
                                        <p:tgtEl>
                                          <p:spTgt spid="76083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60835">
                                            <p:txEl>
                                              <p:pRg st="5" end="5"/>
                                            </p:txEl>
                                          </p:spTgt>
                                        </p:tgtEl>
                                        <p:attrNameLst>
                                          <p:attrName>style.visibility</p:attrName>
                                        </p:attrNameLst>
                                      </p:cBhvr>
                                      <p:to>
                                        <p:strVal val="visible"/>
                                      </p:to>
                                    </p:set>
                                    <p:animEffect transition="in" filter="blinds(horizontal)">
                                      <p:cBhvr>
                                        <p:cTn id="22" dur="500"/>
                                        <p:tgtEl>
                                          <p:spTgt spid="76083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60835">
                                            <p:txEl>
                                              <p:pRg st="6" end="6"/>
                                            </p:txEl>
                                          </p:spTgt>
                                        </p:tgtEl>
                                        <p:attrNameLst>
                                          <p:attrName>style.visibility</p:attrName>
                                        </p:attrNameLst>
                                      </p:cBhvr>
                                      <p:to>
                                        <p:strVal val="visible"/>
                                      </p:to>
                                    </p:set>
                                    <p:animEffect transition="in" filter="blinds(horizontal)">
                                      <p:cBhvr>
                                        <p:cTn id="27" dur="500"/>
                                        <p:tgtEl>
                                          <p:spTgt spid="76083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60835">
                                            <p:txEl>
                                              <p:pRg st="7" end="7"/>
                                            </p:txEl>
                                          </p:spTgt>
                                        </p:tgtEl>
                                        <p:attrNameLst>
                                          <p:attrName>style.visibility</p:attrName>
                                        </p:attrNameLst>
                                      </p:cBhvr>
                                      <p:to>
                                        <p:strVal val="visible"/>
                                      </p:to>
                                    </p:set>
                                    <p:animEffect transition="in" filter="blinds(horizontal)">
                                      <p:cBhvr>
                                        <p:cTn id="32" dur="500"/>
                                        <p:tgtEl>
                                          <p:spTgt spid="76083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60835">
                                            <p:txEl>
                                              <p:pRg st="8" end="8"/>
                                            </p:txEl>
                                          </p:spTgt>
                                        </p:tgtEl>
                                        <p:attrNameLst>
                                          <p:attrName>style.visibility</p:attrName>
                                        </p:attrNameLst>
                                      </p:cBhvr>
                                      <p:to>
                                        <p:strVal val="visible"/>
                                      </p:to>
                                    </p:set>
                                    <p:animEffect transition="in" filter="blinds(horizontal)">
                                      <p:cBhvr>
                                        <p:cTn id="37" dur="500"/>
                                        <p:tgtEl>
                                          <p:spTgt spid="760835">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60835">
                                            <p:txEl>
                                              <p:pRg st="9" end="9"/>
                                            </p:txEl>
                                          </p:spTgt>
                                        </p:tgtEl>
                                        <p:attrNameLst>
                                          <p:attrName>style.visibility</p:attrName>
                                        </p:attrNameLst>
                                      </p:cBhvr>
                                      <p:to>
                                        <p:strVal val="visible"/>
                                      </p:to>
                                    </p:set>
                                    <p:animEffect transition="in" filter="blinds(horizontal)">
                                      <p:cBhvr>
                                        <p:cTn id="42" dur="500"/>
                                        <p:tgtEl>
                                          <p:spTgt spid="760835">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60835">
                                            <p:txEl>
                                              <p:pRg st="10" end="10"/>
                                            </p:txEl>
                                          </p:spTgt>
                                        </p:tgtEl>
                                        <p:attrNameLst>
                                          <p:attrName>style.visibility</p:attrName>
                                        </p:attrNameLst>
                                      </p:cBhvr>
                                      <p:to>
                                        <p:strVal val="visible"/>
                                      </p:to>
                                    </p:set>
                                    <p:animEffect transition="in" filter="blinds(horizontal)">
                                      <p:cBhvr>
                                        <p:cTn id="47" dur="500"/>
                                        <p:tgtEl>
                                          <p:spTgt spid="76083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Grp="1" noChangeArrowheads="1"/>
          </p:cNvSpPr>
          <p:nvPr>
            <p:ph type="title"/>
          </p:nvPr>
        </p:nvSpPr>
        <p:spPr>
          <a:xfrm>
            <a:off x="457200" y="122238"/>
            <a:ext cx="8229600" cy="561975"/>
          </a:xfrm>
        </p:spPr>
        <p:txBody>
          <a:bodyPr/>
          <a:lstStyle/>
          <a:p>
            <a:r>
              <a:rPr lang="en-US" altLang="zh-CN" sz="3600" smtClean="0"/>
              <a:t>IA-32</a:t>
            </a:r>
            <a:r>
              <a:rPr lang="zh-CN" altLang="en-US" sz="3600" smtClean="0"/>
              <a:t>的体系结构是怎样的呢？</a:t>
            </a:r>
          </a:p>
        </p:txBody>
      </p:sp>
      <p:sp>
        <p:nvSpPr>
          <p:cNvPr id="761859" name="Text Box 3"/>
          <p:cNvSpPr txBox="1">
            <a:spLocks noChangeArrowheads="1"/>
          </p:cNvSpPr>
          <p:nvPr/>
        </p:nvSpPr>
        <p:spPr bwMode="auto">
          <a:xfrm>
            <a:off x="657225" y="2978150"/>
            <a:ext cx="1484313" cy="466725"/>
          </a:xfrm>
          <a:prstGeom prst="rect">
            <a:avLst/>
          </a:prstGeom>
          <a:solidFill>
            <a:srgbClr val="0000FF">
              <a:alpha val="25999"/>
            </a:srgbClr>
          </a:solidFill>
          <a:ln w="9525" algn="ctr">
            <a:solidFill>
              <a:schemeClr val="tx1"/>
            </a:solidFill>
            <a:miter lim="800000"/>
            <a:headEnd/>
            <a:tailEnd/>
          </a:ln>
          <a:effectLst/>
        </p:spPr>
        <p:txBody>
          <a:bodyPr>
            <a:spAutoFit/>
          </a:bodyPr>
          <a:lstStyle/>
          <a:p>
            <a:pPr marL="342900" indent="-342900"/>
            <a:r>
              <a:rPr lang="zh-CN" altLang="en-US" sz="2400"/>
              <a:t>  控制器</a:t>
            </a:r>
          </a:p>
        </p:txBody>
      </p:sp>
      <p:grpSp>
        <p:nvGrpSpPr>
          <p:cNvPr id="761860" name="Group 4"/>
          <p:cNvGrpSpPr>
            <a:grpSpLocks/>
          </p:cNvGrpSpPr>
          <p:nvPr/>
        </p:nvGrpSpPr>
        <p:grpSpPr bwMode="auto">
          <a:xfrm>
            <a:off x="341313" y="2168525"/>
            <a:ext cx="4949825" cy="4591050"/>
            <a:chOff x="215" y="1338"/>
            <a:chExt cx="3118" cy="2892"/>
          </a:xfrm>
        </p:grpSpPr>
        <p:sp>
          <p:nvSpPr>
            <p:cNvPr id="761861" name="Rectangle 5"/>
            <p:cNvSpPr>
              <a:spLocks noChangeArrowheads="1"/>
            </p:cNvSpPr>
            <p:nvPr/>
          </p:nvSpPr>
          <p:spPr bwMode="auto">
            <a:xfrm>
              <a:off x="215" y="1650"/>
              <a:ext cx="3118" cy="2580"/>
            </a:xfrm>
            <a:prstGeom prst="rect">
              <a:avLst/>
            </a:prstGeom>
            <a:noFill/>
            <a:ln w="38100" cap="rnd" algn="ctr">
              <a:solidFill>
                <a:schemeClr val="tx1"/>
              </a:solidFill>
              <a:prstDash val="sysDot"/>
              <a:miter lim="800000"/>
              <a:headEnd/>
              <a:tailEnd/>
            </a:ln>
            <a:effectLst/>
          </p:spPr>
          <p:txBody>
            <a:bodyPr wrap="none" anchor="ctr"/>
            <a:lstStyle/>
            <a:p>
              <a:endParaRPr lang="zh-CN" altLang="en-US"/>
            </a:p>
          </p:txBody>
        </p:sp>
        <p:sp>
          <p:nvSpPr>
            <p:cNvPr id="761862" name="Text Box 6"/>
            <p:cNvSpPr txBox="1">
              <a:spLocks noChangeArrowheads="1"/>
            </p:cNvSpPr>
            <p:nvPr/>
          </p:nvSpPr>
          <p:spPr bwMode="auto">
            <a:xfrm>
              <a:off x="385" y="1338"/>
              <a:ext cx="538" cy="288"/>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400"/>
                <a:t>CPU</a:t>
              </a:r>
            </a:p>
          </p:txBody>
        </p:sp>
      </p:grpSp>
      <p:sp>
        <p:nvSpPr>
          <p:cNvPr id="761863" name="Text Box 7"/>
          <p:cNvSpPr txBox="1">
            <a:spLocks noChangeArrowheads="1"/>
          </p:cNvSpPr>
          <p:nvPr/>
        </p:nvSpPr>
        <p:spPr bwMode="auto">
          <a:xfrm>
            <a:off x="2681288" y="3068638"/>
            <a:ext cx="1035050" cy="376237"/>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spcBef>
                <a:spcPct val="50000"/>
              </a:spcBef>
            </a:pPr>
            <a:r>
              <a:rPr lang="en-US" altLang="zh-CN">
                <a:solidFill>
                  <a:srgbClr val="008000"/>
                </a:solidFill>
              </a:rPr>
              <a:t>    PC</a:t>
            </a:r>
          </a:p>
        </p:txBody>
      </p:sp>
      <p:grpSp>
        <p:nvGrpSpPr>
          <p:cNvPr id="761864" name="Group 8"/>
          <p:cNvGrpSpPr>
            <a:grpSpLocks/>
          </p:cNvGrpSpPr>
          <p:nvPr/>
        </p:nvGrpSpPr>
        <p:grpSpPr bwMode="auto">
          <a:xfrm>
            <a:off x="7767638" y="3429000"/>
            <a:ext cx="1125537" cy="831850"/>
            <a:chOff x="4893" y="2132"/>
            <a:chExt cx="709" cy="524"/>
          </a:xfrm>
        </p:grpSpPr>
        <p:sp>
          <p:nvSpPr>
            <p:cNvPr id="761865" name="Text Box 9"/>
            <p:cNvSpPr txBox="1">
              <a:spLocks noChangeArrowheads="1"/>
            </p:cNvSpPr>
            <p:nvPr/>
          </p:nvSpPr>
          <p:spPr bwMode="auto">
            <a:xfrm>
              <a:off x="5205" y="2132"/>
              <a:ext cx="397" cy="524"/>
            </a:xfrm>
            <a:prstGeom prst="rect">
              <a:avLst/>
            </a:prstGeom>
            <a:solidFill>
              <a:srgbClr val="0000FF">
                <a:alpha val="25999"/>
              </a:srgbClr>
            </a:solidFill>
            <a:ln w="9525" algn="ctr">
              <a:solidFill>
                <a:schemeClr val="tx1"/>
              </a:solidFill>
              <a:miter lim="800000"/>
              <a:headEnd/>
              <a:tailEnd/>
            </a:ln>
            <a:effectLst/>
          </p:spPr>
          <p:txBody>
            <a:bodyPr lIns="0" rIns="0">
              <a:spAutoFit/>
            </a:bodyPr>
            <a:lstStyle/>
            <a:p>
              <a:pPr marL="342900" indent="-342900"/>
              <a:r>
                <a:rPr lang="zh-CN" altLang="en-US" sz="2400">
                  <a:solidFill>
                    <a:srgbClr val="CC3300"/>
                  </a:solidFill>
                </a:rPr>
                <a:t>输入</a:t>
              </a:r>
            </a:p>
            <a:p>
              <a:pPr marL="342900" indent="-342900"/>
              <a:r>
                <a:rPr lang="zh-CN" altLang="en-US" sz="2400">
                  <a:solidFill>
                    <a:srgbClr val="CC3300"/>
                  </a:solidFill>
                </a:rPr>
                <a:t>设备</a:t>
              </a:r>
            </a:p>
          </p:txBody>
        </p:sp>
        <p:sp>
          <p:nvSpPr>
            <p:cNvPr id="761866" name="AutoShape 10"/>
            <p:cNvSpPr>
              <a:spLocks noChangeArrowheads="1"/>
            </p:cNvSpPr>
            <p:nvPr/>
          </p:nvSpPr>
          <p:spPr bwMode="auto">
            <a:xfrm>
              <a:off x="4893" y="2358"/>
              <a:ext cx="283" cy="141"/>
            </a:xfrm>
            <a:prstGeom prst="leftRightArrow">
              <a:avLst>
                <a:gd name="adj1" fmla="val 50000"/>
                <a:gd name="adj2" fmla="val 40142"/>
              </a:avLst>
            </a:prstGeom>
            <a:solidFill>
              <a:schemeClr val="bg1"/>
            </a:solidFill>
            <a:ln w="28575" algn="ctr">
              <a:solidFill>
                <a:srgbClr val="CC3300"/>
              </a:solidFill>
              <a:miter lim="800000"/>
              <a:headEnd/>
              <a:tailEnd/>
            </a:ln>
            <a:effectLst/>
          </p:spPr>
          <p:txBody>
            <a:bodyPr wrap="none" anchor="ctr"/>
            <a:lstStyle/>
            <a:p>
              <a:pPr marL="342900" indent="-342900" algn="ctr"/>
              <a:endParaRPr lang="zh-CN" altLang="en-US">
                <a:solidFill>
                  <a:srgbClr val="CC3300"/>
                </a:solidFill>
              </a:endParaRPr>
            </a:p>
          </p:txBody>
        </p:sp>
      </p:grpSp>
      <p:grpSp>
        <p:nvGrpSpPr>
          <p:cNvPr id="761867" name="Group 11"/>
          <p:cNvGrpSpPr>
            <a:grpSpLocks/>
          </p:cNvGrpSpPr>
          <p:nvPr/>
        </p:nvGrpSpPr>
        <p:grpSpPr bwMode="auto">
          <a:xfrm>
            <a:off x="7767638" y="4822825"/>
            <a:ext cx="1125537" cy="831850"/>
            <a:chOff x="4893" y="3010"/>
            <a:chExt cx="709" cy="524"/>
          </a:xfrm>
        </p:grpSpPr>
        <p:sp>
          <p:nvSpPr>
            <p:cNvPr id="761868" name="Text Box 12"/>
            <p:cNvSpPr txBox="1">
              <a:spLocks noChangeArrowheads="1"/>
            </p:cNvSpPr>
            <p:nvPr/>
          </p:nvSpPr>
          <p:spPr bwMode="auto">
            <a:xfrm>
              <a:off x="5205" y="3010"/>
              <a:ext cx="397" cy="524"/>
            </a:xfrm>
            <a:prstGeom prst="rect">
              <a:avLst/>
            </a:prstGeom>
            <a:solidFill>
              <a:srgbClr val="0000FF">
                <a:alpha val="25999"/>
              </a:srgbClr>
            </a:solidFill>
            <a:ln w="9525" algn="ctr">
              <a:solidFill>
                <a:schemeClr val="tx1"/>
              </a:solidFill>
              <a:miter lim="800000"/>
              <a:headEnd/>
              <a:tailEnd/>
            </a:ln>
            <a:effectLst/>
          </p:spPr>
          <p:txBody>
            <a:bodyPr lIns="0" rIns="0">
              <a:spAutoFit/>
            </a:bodyPr>
            <a:lstStyle/>
            <a:p>
              <a:pPr marL="342900" indent="-342900"/>
              <a:r>
                <a:rPr lang="zh-CN" altLang="en-US" sz="2400">
                  <a:solidFill>
                    <a:srgbClr val="CC3300"/>
                  </a:solidFill>
                </a:rPr>
                <a:t>输出</a:t>
              </a:r>
              <a:endParaRPr lang="en-US" altLang="zh-CN" sz="2400">
                <a:solidFill>
                  <a:srgbClr val="CC3300"/>
                </a:solidFill>
              </a:endParaRPr>
            </a:p>
            <a:p>
              <a:pPr marL="342900" indent="-342900"/>
              <a:r>
                <a:rPr lang="zh-CN" altLang="en-US" sz="2400">
                  <a:solidFill>
                    <a:srgbClr val="CC3300"/>
                  </a:solidFill>
                </a:rPr>
                <a:t>设备</a:t>
              </a:r>
            </a:p>
          </p:txBody>
        </p:sp>
        <p:sp>
          <p:nvSpPr>
            <p:cNvPr id="761869" name="AutoShape 13"/>
            <p:cNvSpPr>
              <a:spLocks noChangeArrowheads="1"/>
            </p:cNvSpPr>
            <p:nvPr/>
          </p:nvSpPr>
          <p:spPr bwMode="auto">
            <a:xfrm>
              <a:off x="4893" y="3180"/>
              <a:ext cx="283" cy="141"/>
            </a:xfrm>
            <a:prstGeom prst="leftRightArrow">
              <a:avLst>
                <a:gd name="adj1" fmla="val 50000"/>
                <a:gd name="adj2" fmla="val 40142"/>
              </a:avLst>
            </a:prstGeom>
            <a:solidFill>
              <a:schemeClr val="bg1"/>
            </a:solidFill>
            <a:ln w="28575" algn="ctr">
              <a:solidFill>
                <a:srgbClr val="CC3300"/>
              </a:solidFill>
              <a:miter lim="800000"/>
              <a:headEnd/>
              <a:tailEnd/>
            </a:ln>
            <a:effectLst/>
          </p:spPr>
          <p:txBody>
            <a:bodyPr wrap="none" anchor="ctr"/>
            <a:lstStyle/>
            <a:p>
              <a:endParaRPr lang="zh-CN" altLang="en-US"/>
            </a:p>
          </p:txBody>
        </p:sp>
      </p:grpSp>
      <p:sp>
        <p:nvSpPr>
          <p:cNvPr id="761870" name="Text Box 14"/>
          <p:cNvSpPr txBox="1">
            <a:spLocks noChangeArrowheads="1"/>
          </p:cNvSpPr>
          <p:nvPr/>
        </p:nvSpPr>
        <p:spPr bwMode="auto">
          <a:xfrm>
            <a:off x="3986213" y="3068638"/>
            <a:ext cx="1079500" cy="376237"/>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spcBef>
                <a:spcPct val="50000"/>
              </a:spcBef>
            </a:pPr>
            <a:r>
              <a:rPr lang="en-US" altLang="zh-CN">
                <a:solidFill>
                  <a:srgbClr val="008000"/>
                </a:solidFill>
              </a:rPr>
              <a:t>  MAR</a:t>
            </a:r>
          </a:p>
        </p:txBody>
      </p:sp>
      <p:sp>
        <p:nvSpPr>
          <p:cNvPr id="761871" name="Text Box 15"/>
          <p:cNvSpPr txBox="1">
            <a:spLocks noChangeArrowheads="1"/>
          </p:cNvSpPr>
          <p:nvPr/>
        </p:nvSpPr>
        <p:spPr bwMode="auto">
          <a:xfrm>
            <a:off x="4032250" y="6083300"/>
            <a:ext cx="1079500" cy="376238"/>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spcBef>
                <a:spcPct val="50000"/>
              </a:spcBef>
            </a:pPr>
            <a:r>
              <a:rPr lang="en-US" altLang="zh-CN">
                <a:solidFill>
                  <a:schemeClr val="accent2"/>
                </a:solidFill>
              </a:rPr>
              <a:t>  MDR</a:t>
            </a:r>
          </a:p>
        </p:txBody>
      </p:sp>
      <p:sp>
        <p:nvSpPr>
          <p:cNvPr id="761872" name="Line 16"/>
          <p:cNvSpPr>
            <a:spLocks noChangeShapeType="1"/>
          </p:cNvSpPr>
          <p:nvPr/>
        </p:nvSpPr>
        <p:spPr bwMode="auto">
          <a:xfrm>
            <a:off x="2141538" y="3248025"/>
            <a:ext cx="539750" cy="0"/>
          </a:xfrm>
          <a:prstGeom prst="line">
            <a:avLst/>
          </a:prstGeom>
          <a:noFill/>
          <a:ln w="38100">
            <a:solidFill>
              <a:srgbClr val="FF3300"/>
            </a:solidFill>
            <a:prstDash val="dash"/>
            <a:round/>
            <a:headEnd/>
            <a:tailEnd type="triangle" w="med" len="med"/>
          </a:ln>
          <a:effectLst/>
        </p:spPr>
        <p:txBody>
          <a:bodyPr/>
          <a:lstStyle/>
          <a:p>
            <a:endParaRPr lang="zh-CN" altLang="en-US"/>
          </a:p>
        </p:txBody>
      </p:sp>
      <p:sp>
        <p:nvSpPr>
          <p:cNvPr id="761873" name="Line 17"/>
          <p:cNvSpPr>
            <a:spLocks noChangeShapeType="1"/>
          </p:cNvSpPr>
          <p:nvPr/>
        </p:nvSpPr>
        <p:spPr bwMode="auto">
          <a:xfrm>
            <a:off x="3716338" y="3248025"/>
            <a:ext cx="271462" cy="0"/>
          </a:xfrm>
          <a:prstGeom prst="line">
            <a:avLst/>
          </a:prstGeom>
          <a:noFill/>
          <a:ln w="38100">
            <a:solidFill>
              <a:srgbClr val="007635"/>
            </a:solidFill>
            <a:round/>
            <a:headEnd/>
            <a:tailEnd type="triangle" w="med" len="med"/>
          </a:ln>
          <a:effectLst/>
        </p:spPr>
        <p:txBody>
          <a:bodyPr/>
          <a:lstStyle/>
          <a:p>
            <a:endParaRPr lang="zh-CN" altLang="en-US"/>
          </a:p>
        </p:txBody>
      </p:sp>
      <p:sp>
        <p:nvSpPr>
          <p:cNvPr id="761874" name="Line 18"/>
          <p:cNvSpPr>
            <a:spLocks noChangeShapeType="1"/>
          </p:cNvSpPr>
          <p:nvPr/>
        </p:nvSpPr>
        <p:spPr bwMode="auto">
          <a:xfrm>
            <a:off x="4392613" y="5588000"/>
            <a:ext cx="0" cy="495300"/>
          </a:xfrm>
          <a:prstGeom prst="line">
            <a:avLst/>
          </a:prstGeom>
          <a:noFill/>
          <a:ln w="38100">
            <a:solidFill>
              <a:srgbClr val="3333CC"/>
            </a:solidFill>
            <a:round/>
            <a:headEnd type="triangle" w="med" len="med"/>
            <a:tailEnd type="triangle" w="med" len="med"/>
          </a:ln>
          <a:effectLst/>
        </p:spPr>
        <p:txBody>
          <a:bodyPr/>
          <a:lstStyle/>
          <a:p>
            <a:endParaRPr lang="zh-CN" altLang="en-US"/>
          </a:p>
        </p:txBody>
      </p:sp>
      <p:grpSp>
        <p:nvGrpSpPr>
          <p:cNvPr id="761875" name="Group 19"/>
          <p:cNvGrpSpPr>
            <a:grpSpLocks/>
          </p:cNvGrpSpPr>
          <p:nvPr/>
        </p:nvGrpSpPr>
        <p:grpSpPr bwMode="auto">
          <a:xfrm>
            <a:off x="2771775" y="3833813"/>
            <a:ext cx="765175" cy="1484312"/>
            <a:chOff x="3135" y="2472"/>
            <a:chExt cx="454" cy="935"/>
          </a:xfrm>
        </p:grpSpPr>
        <p:grpSp>
          <p:nvGrpSpPr>
            <p:cNvPr id="761876" name="Group 20"/>
            <p:cNvGrpSpPr>
              <a:grpSpLocks/>
            </p:cNvGrpSpPr>
            <p:nvPr/>
          </p:nvGrpSpPr>
          <p:grpSpPr bwMode="auto">
            <a:xfrm flipH="1">
              <a:off x="3135" y="2472"/>
              <a:ext cx="454" cy="935"/>
              <a:chOff x="3078" y="2330"/>
              <a:chExt cx="625" cy="1580"/>
            </a:xfrm>
          </p:grpSpPr>
          <p:sp>
            <p:nvSpPr>
              <p:cNvPr id="761877" name="Line 12"/>
              <p:cNvSpPr>
                <a:spLocks noChangeShapeType="1"/>
              </p:cNvSpPr>
              <p:nvPr/>
            </p:nvSpPr>
            <p:spPr bwMode="auto">
              <a:xfrm flipH="1">
                <a:off x="3078" y="2330"/>
                <a:ext cx="9" cy="691"/>
              </a:xfrm>
              <a:prstGeom prst="line">
                <a:avLst/>
              </a:prstGeom>
              <a:noFill/>
              <a:ln w="25400">
                <a:solidFill>
                  <a:schemeClr val="tx1"/>
                </a:solidFill>
                <a:round/>
                <a:headEnd/>
                <a:tailEnd/>
              </a:ln>
            </p:spPr>
            <p:txBody>
              <a:bodyPr wrap="none" anchor="ctr"/>
              <a:lstStyle/>
              <a:p>
                <a:endParaRPr lang="zh-CN" altLang="en-US"/>
              </a:p>
            </p:txBody>
          </p:sp>
          <p:sp>
            <p:nvSpPr>
              <p:cNvPr id="761878" name="Line 13"/>
              <p:cNvSpPr>
                <a:spLocks noChangeShapeType="1"/>
              </p:cNvSpPr>
              <p:nvPr/>
            </p:nvSpPr>
            <p:spPr bwMode="auto">
              <a:xfrm>
                <a:off x="3107" y="2330"/>
                <a:ext cx="592" cy="307"/>
              </a:xfrm>
              <a:prstGeom prst="line">
                <a:avLst/>
              </a:prstGeom>
              <a:noFill/>
              <a:ln w="25400">
                <a:solidFill>
                  <a:schemeClr val="tx1"/>
                </a:solidFill>
                <a:round/>
                <a:headEnd/>
                <a:tailEnd/>
              </a:ln>
            </p:spPr>
            <p:txBody>
              <a:bodyPr wrap="none" anchor="ctr"/>
              <a:lstStyle/>
              <a:p>
                <a:endParaRPr lang="zh-CN" altLang="en-US"/>
              </a:p>
            </p:txBody>
          </p:sp>
          <p:sp>
            <p:nvSpPr>
              <p:cNvPr id="761879" name="Line 14"/>
              <p:cNvSpPr>
                <a:spLocks noChangeShapeType="1"/>
              </p:cNvSpPr>
              <p:nvPr/>
            </p:nvSpPr>
            <p:spPr bwMode="auto">
              <a:xfrm>
                <a:off x="3087" y="3018"/>
                <a:ext cx="213" cy="110"/>
              </a:xfrm>
              <a:prstGeom prst="line">
                <a:avLst/>
              </a:prstGeom>
              <a:noFill/>
              <a:ln w="25400">
                <a:solidFill>
                  <a:schemeClr val="tx1"/>
                </a:solidFill>
                <a:round/>
                <a:headEnd/>
                <a:tailEnd/>
              </a:ln>
            </p:spPr>
            <p:txBody>
              <a:bodyPr wrap="none" anchor="ctr"/>
              <a:lstStyle/>
              <a:p>
                <a:endParaRPr lang="zh-CN" altLang="en-US"/>
              </a:p>
            </p:txBody>
          </p:sp>
          <p:sp>
            <p:nvSpPr>
              <p:cNvPr id="761880" name="Line 16"/>
              <p:cNvSpPr>
                <a:spLocks noChangeShapeType="1"/>
              </p:cNvSpPr>
              <p:nvPr/>
            </p:nvSpPr>
            <p:spPr bwMode="auto">
              <a:xfrm>
                <a:off x="3693" y="2644"/>
                <a:ext cx="10" cy="457"/>
              </a:xfrm>
              <a:prstGeom prst="line">
                <a:avLst/>
              </a:prstGeom>
              <a:noFill/>
              <a:ln w="25400">
                <a:solidFill>
                  <a:schemeClr val="tx1"/>
                </a:solidFill>
                <a:round/>
                <a:headEnd/>
                <a:tailEnd/>
              </a:ln>
            </p:spPr>
            <p:txBody>
              <a:bodyPr wrap="none" anchor="ctr"/>
              <a:lstStyle/>
              <a:p>
                <a:endParaRPr lang="zh-CN" altLang="en-US"/>
              </a:p>
            </p:txBody>
          </p:sp>
          <p:sp>
            <p:nvSpPr>
              <p:cNvPr id="761881" name="Line 18"/>
              <p:cNvSpPr>
                <a:spLocks noChangeShapeType="1"/>
              </p:cNvSpPr>
              <p:nvPr/>
            </p:nvSpPr>
            <p:spPr bwMode="auto">
              <a:xfrm flipV="1">
                <a:off x="3120" y="3256"/>
                <a:ext cx="0" cy="654"/>
              </a:xfrm>
              <a:prstGeom prst="line">
                <a:avLst/>
              </a:prstGeom>
              <a:noFill/>
              <a:ln w="25400">
                <a:solidFill>
                  <a:schemeClr val="tx1"/>
                </a:solidFill>
                <a:round/>
                <a:headEnd/>
                <a:tailEnd/>
              </a:ln>
            </p:spPr>
            <p:txBody>
              <a:bodyPr wrap="none" anchor="ctr"/>
              <a:lstStyle/>
              <a:p>
                <a:endParaRPr lang="zh-CN" altLang="en-US"/>
              </a:p>
            </p:txBody>
          </p:sp>
          <p:sp>
            <p:nvSpPr>
              <p:cNvPr id="761882" name="Line 19"/>
              <p:cNvSpPr>
                <a:spLocks noChangeShapeType="1"/>
              </p:cNvSpPr>
              <p:nvPr/>
            </p:nvSpPr>
            <p:spPr bwMode="auto">
              <a:xfrm flipV="1">
                <a:off x="3135" y="3549"/>
                <a:ext cx="564" cy="349"/>
              </a:xfrm>
              <a:prstGeom prst="line">
                <a:avLst/>
              </a:prstGeom>
              <a:noFill/>
              <a:ln w="25400">
                <a:solidFill>
                  <a:schemeClr val="tx1"/>
                </a:solidFill>
                <a:round/>
                <a:headEnd/>
                <a:tailEnd/>
              </a:ln>
            </p:spPr>
            <p:txBody>
              <a:bodyPr wrap="none" anchor="ctr"/>
              <a:lstStyle/>
              <a:p>
                <a:endParaRPr lang="zh-CN" altLang="en-US"/>
              </a:p>
            </p:txBody>
          </p:sp>
          <p:sp>
            <p:nvSpPr>
              <p:cNvPr id="761883" name="Line 20"/>
              <p:cNvSpPr>
                <a:spLocks noChangeShapeType="1"/>
              </p:cNvSpPr>
              <p:nvPr/>
            </p:nvSpPr>
            <p:spPr bwMode="auto">
              <a:xfrm flipV="1">
                <a:off x="3121" y="3125"/>
                <a:ext cx="171" cy="124"/>
              </a:xfrm>
              <a:prstGeom prst="line">
                <a:avLst/>
              </a:prstGeom>
              <a:noFill/>
              <a:ln w="25400">
                <a:solidFill>
                  <a:schemeClr val="tx1"/>
                </a:solidFill>
                <a:round/>
                <a:headEnd/>
                <a:tailEnd/>
              </a:ln>
            </p:spPr>
            <p:txBody>
              <a:bodyPr wrap="none" anchor="ctr"/>
              <a:lstStyle/>
              <a:p>
                <a:endParaRPr lang="zh-CN" altLang="en-US"/>
              </a:p>
            </p:txBody>
          </p:sp>
          <p:sp>
            <p:nvSpPr>
              <p:cNvPr id="761884" name="Line 22"/>
              <p:cNvSpPr>
                <a:spLocks noChangeShapeType="1"/>
              </p:cNvSpPr>
              <p:nvPr/>
            </p:nvSpPr>
            <p:spPr bwMode="auto">
              <a:xfrm flipV="1">
                <a:off x="3702" y="3067"/>
                <a:ext cx="0" cy="481"/>
              </a:xfrm>
              <a:prstGeom prst="line">
                <a:avLst/>
              </a:prstGeom>
              <a:noFill/>
              <a:ln w="25400">
                <a:solidFill>
                  <a:schemeClr val="tx1"/>
                </a:solidFill>
                <a:round/>
                <a:headEnd/>
                <a:tailEnd/>
              </a:ln>
            </p:spPr>
            <p:txBody>
              <a:bodyPr wrap="none" anchor="ctr"/>
              <a:lstStyle/>
              <a:p>
                <a:endParaRPr lang="zh-CN" altLang="en-US"/>
              </a:p>
            </p:txBody>
          </p:sp>
        </p:grpSp>
        <p:sp>
          <p:nvSpPr>
            <p:cNvPr id="761885" name="Rectangle 25"/>
            <p:cNvSpPr>
              <a:spLocks noChangeArrowheads="1"/>
            </p:cNvSpPr>
            <p:nvPr/>
          </p:nvSpPr>
          <p:spPr bwMode="auto">
            <a:xfrm rot="16200000" flipH="1">
              <a:off x="3033" y="2830"/>
              <a:ext cx="510" cy="248"/>
            </a:xfrm>
            <a:prstGeom prst="rect">
              <a:avLst/>
            </a:prstGeom>
            <a:noFill/>
            <a:ln w="12700">
              <a:noFill/>
              <a:miter lim="800000"/>
              <a:headEnd/>
              <a:tailEnd/>
            </a:ln>
          </p:spPr>
          <p:txBody>
            <a:bodyPr lIns="90488" tIns="44450" rIns="90488" bIns="44450">
              <a:spAutoFit/>
            </a:bodyPr>
            <a:lstStyle/>
            <a:p>
              <a:pPr>
                <a:lnSpc>
                  <a:spcPct val="90000"/>
                </a:lnSpc>
              </a:pPr>
              <a:r>
                <a:rPr lang="en-US" altLang="zh-CN" sz="2400">
                  <a:latin typeface="Arial" pitchFamily="34" charset="0"/>
                  <a:ea typeface="宋体" pitchFamily="2" charset="-122"/>
                  <a:cs typeface="Arial" pitchFamily="34" charset="0"/>
                </a:rPr>
                <a:t>ALU</a:t>
              </a:r>
            </a:p>
          </p:txBody>
        </p:sp>
      </p:grpSp>
      <p:grpSp>
        <p:nvGrpSpPr>
          <p:cNvPr id="761886" name="Group 30"/>
          <p:cNvGrpSpPr>
            <a:grpSpLocks/>
          </p:cNvGrpSpPr>
          <p:nvPr/>
        </p:nvGrpSpPr>
        <p:grpSpPr bwMode="auto">
          <a:xfrm>
            <a:off x="3492500" y="4238625"/>
            <a:ext cx="404813" cy="809625"/>
            <a:chOff x="2030" y="2415"/>
            <a:chExt cx="341" cy="510"/>
          </a:xfrm>
        </p:grpSpPr>
        <p:sp>
          <p:nvSpPr>
            <p:cNvPr id="761887" name="Line 31"/>
            <p:cNvSpPr>
              <a:spLocks noChangeShapeType="1"/>
            </p:cNvSpPr>
            <p:nvPr/>
          </p:nvSpPr>
          <p:spPr bwMode="auto">
            <a:xfrm flipH="1">
              <a:off x="2031" y="2415"/>
              <a:ext cx="340" cy="0"/>
            </a:xfrm>
            <a:prstGeom prst="line">
              <a:avLst/>
            </a:prstGeom>
            <a:noFill/>
            <a:ln w="38100">
              <a:solidFill>
                <a:srgbClr val="3333CC"/>
              </a:solidFill>
              <a:round/>
              <a:headEnd/>
              <a:tailEnd type="triangle" w="med" len="med"/>
            </a:ln>
            <a:effectLst/>
          </p:spPr>
          <p:txBody>
            <a:bodyPr/>
            <a:lstStyle/>
            <a:p>
              <a:endParaRPr lang="zh-CN" altLang="en-US"/>
            </a:p>
          </p:txBody>
        </p:sp>
        <p:sp>
          <p:nvSpPr>
            <p:cNvPr id="761888" name="Line 32"/>
            <p:cNvSpPr>
              <a:spLocks noChangeShapeType="1"/>
            </p:cNvSpPr>
            <p:nvPr/>
          </p:nvSpPr>
          <p:spPr bwMode="auto">
            <a:xfrm flipH="1">
              <a:off x="2030" y="2925"/>
              <a:ext cx="340" cy="0"/>
            </a:xfrm>
            <a:prstGeom prst="line">
              <a:avLst/>
            </a:prstGeom>
            <a:noFill/>
            <a:ln w="38100">
              <a:solidFill>
                <a:srgbClr val="3333CC"/>
              </a:solidFill>
              <a:round/>
              <a:headEnd/>
              <a:tailEnd type="triangle" w="med" len="med"/>
            </a:ln>
            <a:effectLst/>
          </p:spPr>
          <p:txBody>
            <a:bodyPr/>
            <a:lstStyle/>
            <a:p>
              <a:endParaRPr lang="zh-CN" altLang="en-US"/>
            </a:p>
          </p:txBody>
        </p:sp>
      </p:grpSp>
      <p:sp>
        <p:nvSpPr>
          <p:cNvPr id="761889" name="Text Box 33"/>
          <p:cNvSpPr txBox="1">
            <a:spLocks noChangeArrowheads="1"/>
          </p:cNvSpPr>
          <p:nvPr/>
        </p:nvSpPr>
        <p:spPr bwMode="auto">
          <a:xfrm>
            <a:off x="1781175" y="3743325"/>
            <a:ext cx="450850" cy="1625600"/>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r>
              <a:rPr lang="zh-CN" altLang="en-US" sz="2000"/>
              <a:t>标</a:t>
            </a:r>
          </a:p>
          <a:p>
            <a:pPr marL="342900" indent="-342900"/>
            <a:r>
              <a:rPr lang="zh-CN" altLang="en-US" sz="2000"/>
              <a:t>志</a:t>
            </a:r>
          </a:p>
          <a:p>
            <a:pPr marL="342900" indent="-342900"/>
            <a:r>
              <a:rPr lang="zh-CN" altLang="en-US" sz="2000"/>
              <a:t>寄</a:t>
            </a:r>
          </a:p>
          <a:p>
            <a:pPr marL="342900" indent="-342900"/>
            <a:r>
              <a:rPr lang="zh-CN" altLang="en-US" sz="2000"/>
              <a:t>存</a:t>
            </a:r>
          </a:p>
          <a:p>
            <a:pPr marL="342900" indent="-342900"/>
            <a:r>
              <a:rPr lang="zh-CN" altLang="en-US" sz="2000"/>
              <a:t>器</a:t>
            </a:r>
            <a:endParaRPr lang="en-US" altLang="zh-CN" sz="2000"/>
          </a:p>
        </p:txBody>
      </p:sp>
      <p:sp>
        <p:nvSpPr>
          <p:cNvPr id="761890" name="Line 34"/>
          <p:cNvSpPr>
            <a:spLocks noChangeShapeType="1"/>
          </p:cNvSpPr>
          <p:nvPr/>
        </p:nvSpPr>
        <p:spPr bwMode="auto">
          <a:xfrm flipH="1">
            <a:off x="2232025" y="4329113"/>
            <a:ext cx="539750" cy="0"/>
          </a:xfrm>
          <a:prstGeom prst="line">
            <a:avLst/>
          </a:prstGeom>
          <a:noFill/>
          <a:ln w="38100">
            <a:solidFill>
              <a:srgbClr val="3333CC"/>
            </a:solidFill>
            <a:round/>
            <a:headEnd/>
            <a:tailEnd type="triangle" w="med" len="med"/>
          </a:ln>
          <a:effectLst/>
        </p:spPr>
        <p:txBody>
          <a:bodyPr/>
          <a:lstStyle/>
          <a:p>
            <a:endParaRPr lang="zh-CN" altLang="en-US"/>
          </a:p>
        </p:txBody>
      </p:sp>
      <p:grpSp>
        <p:nvGrpSpPr>
          <p:cNvPr id="761891" name="Group 35"/>
          <p:cNvGrpSpPr>
            <a:grpSpLocks/>
          </p:cNvGrpSpPr>
          <p:nvPr/>
        </p:nvGrpSpPr>
        <p:grpSpPr bwMode="auto">
          <a:xfrm>
            <a:off x="1511300" y="3429000"/>
            <a:ext cx="227013" cy="855663"/>
            <a:chOff x="895" y="1905"/>
            <a:chExt cx="143" cy="539"/>
          </a:xfrm>
        </p:grpSpPr>
        <p:sp>
          <p:nvSpPr>
            <p:cNvPr id="761892" name="Line 36"/>
            <p:cNvSpPr>
              <a:spLocks noChangeShapeType="1"/>
            </p:cNvSpPr>
            <p:nvPr/>
          </p:nvSpPr>
          <p:spPr bwMode="auto">
            <a:xfrm flipH="1">
              <a:off x="896" y="2443"/>
              <a:ext cx="142" cy="0"/>
            </a:xfrm>
            <a:prstGeom prst="line">
              <a:avLst/>
            </a:prstGeom>
            <a:noFill/>
            <a:ln w="28575">
              <a:solidFill>
                <a:srgbClr val="3333CC"/>
              </a:solidFill>
              <a:round/>
              <a:headEnd/>
              <a:tailEnd/>
            </a:ln>
            <a:effectLst/>
          </p:spPr>
          <p:txBody>
            <a:bodyPr/>
            <a:lstStyle/>
            <a:p>
              <a:endParaRPr lang="zh-CN" altLang="en-US"/>
            </a:p>
          </p:txBody>
        </p:sp>
        <p:sp>
          <p:nvSpPr>
            <p:cNvPr id="761893" name="Line 37"/>
            <p:cNvSpPr>
              <a:spLocks noChangeShapeType="1"/>
            </p:cNvSpPr>
            <p:nvPr/>
          </p:nvSpPr>
          <p:spPr bwMode="auto">
            <a:xfrm flipV="1">
              <a:off x="895" y="1905"/>
              <a:ext cx="0" cy="539"/>
            </a:xfrm>
            <a:prstGeom prst="line">
              <a:avLst/>
            </a:prstGeom>
            <a:noFill/>
            <a:ln w="38100">
              <a:solidFill>
                <a:srgbClr val="3333CC"/>
              </a:solidFill>
              <a:round/>
              <a:headEnd/>
              <a:tailEnd type="triangle" w="med" len="med"/>
            </a:ln>
            <a:effectLst/>
          </p:spPr>
          <p:txBody>
            <a:bodyPr/>
            <a:lstStyle/>
            <a:p>
              <a:endParaRPr lang="zh-CN" altLang="en-US"/>
            </a:p>
          </p:txBody>
        </p:sp>
      </p:grpSp>
      <p:sp>
        <p:nvSpPr>
          <p:cNvPr id="761894" name="Line 38"/>
          <p:cNvSpPr>
            <a:spLocks noChangeShapeType="1"/>
          </p:cNvSpPr>
          <p:nvPr/>
        </p:nvSpPr>
        <p:spPr bwMode="auto">
          <a:xfrm flipV="1">
            <a:off x="4527550" y="3473450"/>
            <a:ext cx="0" cy="539750"/>
          </a:xfrm>
          <a:prstGeom prst="line">
            <a:avLst/>
          </a:prstGeom>
          <a:noFill/>
          <a:ln w="38100">
            <a:solidFill>
              <a:srgbClr val="008000"/>
            </a:solidFill>
            <a:round/>
            <a:headEnd/>
            <a:tailEnd type="triangle" w="med" len="med"/>
          </a:ln>
          <a:effectLst/>
        </p:spPr>
        <p:txBody>
          <a:bodyPr/>
          <a:lstStyle/>
          <a:p>
            <a:endParaRPr lang="zh-CN" altLang="en-US"/>
          </a:p>
        </p:txBody>
      </p:sp>
      <p:grpSp>
        <p:nvGrpSpPr>
          <p:cNvPr id="761895" name="Group 39"/>
          <p:cNvGrpSpPr>
            <a:grpSpLocks/>
          </p:cNvGrpSpPr>
          <p:nvPr/>
        </p:nvGrpSpPr>
        <p:grpSpPr bwMode="auto">
          <a:xfrm>
            <a:off x="2501900" y="4686300"/>
            <a:ext cx="1530350" cy="1487488"/>
            <a:chOff x="1576" y="2924"/>
            <a:chExt cx="964" cy="937"/>
          </a:xfrm>
        </p:grpSpPr>
        <p:sp>
          <p:nvSpPr>
            <p:cNvPr id="761896" name="Line 40"/>
            <p:cNvSpPr>
              <a:spLocks noChangeShapeType="1"/>
            </p:cNvSpPr>
            <p:nvPr/>
          </p:nvSpPr>
          <p:spPr bwMode="auto">
            <a:xfrm>
              <a:off x="1576" y="2924"/>
              <a:ext cx="0" cy="935"/>
            </a:xfrm>
            <a:prstGeom prst="line">
              <a:avLst/>
            </a:prstGeom>
            <a:noFill/>
            <a:ln w="38100">
              <a:solidFill>
                <a:srgbClr val="3333CC"/>
              </a:solidFill>
              <a:round/>
              <a:headEnd/>
              <a:tailEnd/>
            </a:ln>
            <a:effectLst/>
          </p:spPr>
          <p:txBody>
            <a:bodyPr/>
            <a:lstStyle/>
            <a:p>
              <a:endParaRPr lang="zh-CN" altLang="en-US"/>
            </a:p>
          </p:txBody>
        </p:sp>
        <p:sp>
          <p:nvSpPr>
            <p:cNvPr id="761897" name="Line 41"/>
            <p:cNvSpPr>
              <a:spLocks noChangeShapeType="1"/>
            </p:cNvSpPr>
            <p:nvPr/>
          </p:nvSpPr>
          <p:spPr bwMode="auto">
            <a:xfrm>
              <a:off x="1576" y="3861"/>
              <a:ext cx="964" cy="0"/>
            </a:xfrm>
            <a:prstGeom prst="line">
              <a:avLst/>
            </a:prstGeom>
            <a:noFill/>
            <a:ln w="38100">
              <a:solidFill>
                <a:srgbClr val="3333CC"/>
              </a:solidFill>
              <a:round/>
              <a:headEnd/>
              <a:tailEnd type="triangle" w="med" len="med"/>
            </a:ln>
            <a:effectLst/>
          </p:spPr>
          <p:txBody>
            <a:bodyPr/>
            <a:lstStyle/>
            <a:p>
              <a:endParaRPr lang="zh-CN" altLang="en-US"/>
            </a:p>
          </p:txBody>
        </p:sp>
        <p:sp>
          <p:nvSpPr>
            <p:cNvPr id="761898" name="Line 42"/>
            <p:cNvSpPr>
              <a:spLocks noChangeShapeType="1"/>
            </p:cNvSpPr>
            <p:nvPr/>
          </p:nvSpPr>
          <p:spPr bwMode="auto">
            <a:xfrm flipH="1">
              <a:off x="1576" y="2924"/>
              <a:ext cx="171" cy="0"/>
            </a:xfrm>
            <a:prstGeom prst="line">
              <a:avLst/>
            </a:prstGeom>
            <a:noFill/>
            <a:ln w="28575">
              <a:solidFill>
                <a:srgbClr val="3333CC"/>
              </a:solidFill>
              <a:round/>
              <a:headEnd/>
              <a:tailEnd/>
            </a:ln>
            <a:effectLst/>
          </p:spPr>
          <p:txBody>
            <a:bodyPr/>
            <a:lstStyle/>
            <a:p>
              <a:endParaRPr lang="zh-CN" altLang="en-US"/>
            </a:p>
          </p:txBody>
        </p:sp>
      </p:grpSp>
      <p:grpSp>
        <p:nvGrpSpPr>
          <p:cNvPr id="761899" name="Group 43"/>
          <p:cNvGrpSpPr>
            <a:grpSpLocks/>
          </p:cNvGrpSpPr>
          <p:nvPr/>
        </p:nvGrpSpPr>
        <p:grpSpPr bwMode="auto">
          <a:xfrm>
            <a:off x="3357563" y="5453063"/>
            <a:ext cx="493712" cy="719137"/>
            <a:chOff x="2115" y="3405"/>
            <a:chExt cx="311" cy="453"/>
          </a:xfrm>
        </p:grpSpPr>
        <p:sp>
          <p:nvSpPr>
            <p:cNvPr id="761900" name="Line 44"/>
            <p:cNvSpPr>
              <a:spLocks noChangeShapeType="1"/>
            </p:cNvSpPr>
            <p:nvPr/>
          </p:nvSpPr>
          <p:spPr bwMode="auto">
            <a:xfrm flipV="1">
              <a:off x="2115" y="3405"/>
              <a:ext cx="0" cy="453"/>
            </a:xfrm>
            <a:prstGeom prst="line">
              <a:avLst/>
            </a:prstGeom>
            <a:noFill/>
            <a:ln w="38100">
              <a:solidFill>
                <a:srgbClr val="3333CC"/>
              </a:solidFill>
              <a:round/>
              <a:headEnd/>
              <a:tailEnd/>
            </a:ln>
            <a:effectLst/>
          </p:spPr>
          <p:txBody>
            <a:bodyPr/>
            <a:lstStyle/>
            <a:p>
              <a:endParaRPr lang="zh-CN" altLang="en-US"/>
            </a:p>
          </p:txBody>
        </p:sp>
        <p:sp>
          <p:nvSpPr>
            <p:cNvPr id="761901" name="Line 45"/>
            <p:cNvSpPr>
              <a:spLocks noChangeShapeType="1"/>
            </p:cNvSpPr>
            <p:nvPr/>
          </p:nvSpPr>
          <p:spPr bwMode="auto">
            <a:xfrm>
              <a:off x="2115" y="3407"/>
              <a:ext cx="311" cy="0"/>
            </a:xfrm>
            <a:prstGeom prst="line">
              <a:avLst/>
            </a:prstGeom>
            <a:noFill/>
            <a:ln w="38100">
              <a:solidFill>
                <a:srgbClr val="3333CC"/>
              </a:solidFill>
              <a:round/>
              <a:headEnd/>
              <a:tailEnd type="triangle" w="med" len="med"/>
            </a:ln>
            <a:effectLst/>
          </p:spPr>
          <p:txBody>
            <a:bodyPr/>
            <a:lstStyle/>
            <a:p>
              <a:endParaRPr lang="zh-CN" altLang="en-US"/>
            </a:p>
          </p:txBody>
        </p:sp>
      </p:grpSp>
      <p:grpSp>
        <p:nvGrpSpPr>
          <p:cNvPr id="761902" name="Group 46"/>
          <p:cNvGrpSpPr>
            <a:grpSpLocks/>
          </p:cNvGrpSpPr>
          <p:nvPr/>
        </p:nvGrpSpPr>
        <p:grpSpPr bwMode="auto">
          <a:xfrm>
            <a:off x="1150938" y="3470275"/>
            <a:ext cx="4725987" cy="2298700"/>
            <a:chOff x="725" y="2158"/>
            <a:chExt cx="2977" cy="1448"/>
          </a:xfrm>
        </p:grpSpPr>
        <p:sp>
          <p:nvSpPr>
            <p:cNvPr id="761903" name="Line 47"/>
            <p:cNvSpPr>
              <a:spLocks noChangeShapeType="1"/>
            </p:cNvSpPr>
            <p:nvPr/>
          </p:nvSpPr>
          <p:spPr bwMode="auto">
            <a:xfrm flipV="1">
              <a:off x="725" y="3606"/>
              <a:ext cx="2977" cy="0"/>
            </a:xfrm>
            <a:prstGeom prst="line">
              <a:avLst/>
            </a:prstGeom>
            <a:noFill/>
            <a:ln w="38100">
              <a:solidFill>
                <a:srgbClr val="FF3300"/>
              </a:solidFill>
              <a:prstDash val="dash"/>
              <a:round/>
              <a:headEnd/>
              <a:tailEnd/>
            </a:ln>
            <a:effectLst/>
          </p:spPr>
          <p:txBody>
            <a:bodyPr/>
            <a:lstStyle/>
            <a:p>
              <a:endParaRPr lang="zh-CN" altLang="en-US"/>
            </a:p>
          </p:txBody>
        </p:sp>
        <p:sp>
          <p:nvSpPr>
            <p:cNvPr id="761904" name="Line 48"/>
            <p:cNvSpPr>
              <a:spLocks noChangeShapeType="1"/>
            </p:cNvSpPr>
            <p:nvPr/>
          </p:nvSpPr>
          <p:spPr bwMode="auto">
            <a:xfrm>
              <a:off x="754" y="2158"/>
              <a:ext cx="0" cy="1389"/>
            </a:xfrm>
            <a:prstGeom prst="line">
              <a:avLst/>
            </a:prstGeom>
            <a:noFill/>
            <a:ln w="38100">
              <a:solidFill>
                <a:srgbClr val="FF3300"/>
              </a:solidFill>
              <a:prstDash val="dash"/>
              <a:round/>
              <a:headEnd/>
              <a:tailEnd/>
            </a:ln>
            <a:effectLst/>
          </p:spPr>
          <p:txBody>
            <a:bodyPr/>
            <a:lstStyle/>
            <a:p>
              <a:endParaRPr lang="zh-CN" altLang="en-US"/>
            </a:p>
          </p:txBody>
        </p:sp>
        <p:sp>
          <p:nvSpPr>
            <p:cNvPr id="761905" name="Line 49"/>
            <p:cNvSpPr>
              <a:spLocks noChangeShapeType="1"/>
            </p:cNvSpPr>
            <p:nvPr/>
          </p:nvSpPr>
          <p:spPr bwMode="auto">
            <a:xfrm flipV="1">
              <a:off x="1916" y="3209"/>
              <a:ext cx="0" cy="369"/>
            </a:xfrm>
            <a:prstGeom prst="line">
              <a:avLst/>
            </a:prstGeom>
            <a:noFill/>
            <a:ln w="38100">
              <a:solidFill>
                <a:srgbClr val="FF3300"/>
              </a:solidFill>
              <a:prstDash val="dash"/>
              <a:round/>
              <a:headEnd/>
              <a:tailEnd type="triangle" w="med" len="med"/>
            </a:ln>
            <a:effectLst/>
          </p:spPr>
          <p:txBody>
            <a:bodyPr/>
            <a:lstStyle/>
            <a:p>
              <a:endParaRPr lang="zh-CN" altLang="en-US"/>
            </a:p>
          </p:txBody>
        </p:sp>
      </p:grpSp>
      <p:sp>
        <p:nvSpPr>
          <p:cNvPr id="761906" name="Text Box 50"/>
          <p:cNvSpPr txBox="1">
            <a:spLocks noChangeArrowheads="1"/>
          </p:cNvSpPr>
          <p:nvPr/>
        </p:nvSpPr>
        <p:spPr bwMode="auto">
          <a:xfrm>
            <a:off x="657225" y="6129338"/>
            <a:ext cx="1035050" cy="376237"/>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spcBef>
                <a:spcPct val="50000"/>
              </a:spcBef>
            </a:pPr>
            <a:r>
              <a:rPr lang="en-US" altLang="zh-CN">
                <a:solidFill>
                  <a:srgbClr val="FF3300"/>
                </a:solidFill>
              </a:rPr>
              <a:t>    </a:t>
            </a:r>
            <a:r>
              <a:rPr lang="en-US" altLang="zh-CN">
                <a:solidFill>
                  <a:schemeClr val="hlink"/>
                </a:solidFill>
              </a:rPr>
              <a:t>IR</a:t>
            </a:r>
          </a:p>
        </p:txBody>
      </p:sp>
      <p:sp>
        <p:nvSpPr>
          <p:cNvPr id="761907" name="Line 51"/>
          <p:cNvSpPr>
            <a:spLocks noChangeShapeType="1"/>
          </p:cNvSpPr>
          <p:nvPr/>
        </p:nvSpPr>
        <p:spPr bwMode="auto">
          <a:xfrm flipH="1">
            <a:off x="1692275" y="6353175"/>
            <a:ext cx="2341563" cy="0"/>
          </a:xfrm>
          <a:prstGeom prst="line">
            <a:avLst/>
          </a:prstGeom>
          <a:noFill/>
          <a:ln w="38100">
            <a:solidFill>
              <a:schemeClr val="hlink"/>
            </a:solidFill>
            <a:round/>
            <a:headEnd/>
            <a:tailEnd type="triangle" w="med" len="med"/>
          </a:ln>
          <a:effectLst/>
        </p:spPr>
        <p:txBody>
          <a:bodyPr/>
          <a:lstStyle/>
          <a:p>
            <a:endParaRPr lang="zh-CN" altLang="en-US"/>
          </a:p>
        </p:txBody>
      </p:sp>
      <p:sp>
        <p:nvSpPr>
          <p:cNvPr id="761908" name="Line 52"/>
          <p:cNvSpPr>
            <a:spLocks noChangeShapeType="1"/>
          </p:cNvSpPr>
          <p:nvPr/>
        </p:nvSpPr>
        <p:spPr bwMode="auto">
          <a:xfrm flipV="1">
            <a:off x="836613" y="3429000"/>
            <a:ext cx="0" cy="2700338"/>
          </a:xfrm>
          <a:prstGeom prst="line">
            <a:avLst/>
          </a:prstGeom>
          <a:noFill/>
          <a:ln w="38100">
            <a:solidFill>
              <a:schemeClr val="hlink"/>
            </a:solidFill>
            <a:round/>
            <a:headEnd/>
            <a:tailEnd type="triangle" w="med" len="med"/>
          </a:ln>
          <a:effectLst/>
        </p:spPr>
        <p:txBody>
          <a:bodyPr/>
          <a:lstStyle/>
          <a:p>
            <a:endParaRPr lang="zh-CN" altLang="en-US"/>
          </a:p>
        </p:txBody>
      </p:sp>
      <p:grpSp>
        <p:nvGrpSpPr>
          <p:cNvPr id="761909" name="Group 53"/>
          <p:cNvGrpSpPr>
            <a:grpSpLocks/>
          </p:cNvGrpSpPr>
          <p:nvPr/>
        </p:nvGrpSpPr>
        <p:grpSpPr bwMode="auto">
          <a:xfrm>
            <a:off x="5292725" y="2663825"/>
            <a:ext cx="1262063" cy="3870325"/>
            <a:chOff x="3333" y="1650"/>
            <a:chExt cx="795" cy="2438"/>
          </a:xfrm>
        </p:grpSpPr>
        <p:sp>
          <p:nvSpPr>
            <p:cNvPr id="761910" name="Text Box 54"/>
            <p:cNvSpPr txBox="1">
              <a:spLocks noChangeArrowheads="1"/>
            </p:cNvSpPr>
            <p:nvPr/>
          </p:nvSpPr>
          <p:spPr bwMode="auto">
            <a:xfrm>
              <a:off x="3447" y="1650"/>
              <a:ext cx="539" cy="250"/>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008000"/>
                  </a:solidFill>
                </a:rPr>
                <a:t>地址</a:t>
              </a:r>
            </a:p>
          </p:txBody>
        </p:sp>
        <p:sp>
          <p:nvSpPr>
            <p:cNvPr id="761911" name="AutoShape 55"/>
            <p:cNvSpPr>
              <a:spLocks noChangeArrowheads="1"/>
            </p:cNvSpPr>
            <p:nvPr/>
          </p:nvSpPr>
          <p:spPr bwMode="auto">
            <a:xfrm>
              <a:off x="3362" y="2756"/>
              <a:ext cx="765" cy="284"/>
            </a:xfrm>
            <a:prstGeom prst="leftRightArrow">
              <a:avLst>
                <a:gd name="adj1" fmla="val 50000"/>
                <a:gd name="adj2" fmla="val 53873"/>
              </a:avLst>
            </a:prstGeom>
            <a:solidFill>
              <a:schemeClr val="bg1"/>
            </a:solidFill>
            <a:ln w="28575" algn="ctr">
              <a:solidFill>
                <a:srgbClr val="FF3300"/>
              </a:solidFill>
              <a:miter lim="800000"/>
              <a:headEnd/>
              <a:tailEnd/>
            </a:ln>
            <a:effectLst/>
          </p:spPr>
          <p:txBody>
            <a:bodyPr wrap="none" anchor="ctr"/>
            <a:lstStyle/>
            <a:p>
              <a:endParaRPr lang="zh-CN" altLang="en-US"/>
            </a:p>
          </p:txBody>
        </p:sp>
        <p:sp>
          <p:nvSpPr>
            <p:cNvPr id="761912" name="Text Box 56"/>
            <p:cNvSpPr txBox="1">
              <a:spLocks noChangeArrowheads="1"/>
            </p:cNvSpPr>
            <p:nvPr/>
          </p:nvSpPr>
          <p:spPr bwMode="auto">
            <a:xfrm>
              <a:off x="3532" y="3634"/>
              <a:ext cx="482" cy="250"/>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3333CC"/>
                  </a:solidFill>
                </a:rPr>
                <a:t>数据</a:t>
              </a:r>
            </a:p>
          </p:txBody>
        </p:sp>
        <p:sp>
          <p:nvSpPr>
            <p:cNvPr id="761913" name="AutoShape 57"/>
            <p:cNvSpPr>
              <a:spLocks noChangeArrowheads="1"/>
            </p:cNvSpPr>
            <p:nvPr/>
          </p:nvSpPr>
          <p:spPr bwMode="auto">
            <a:xfrm>
              <a:off x="3334" y="3804"/>
              <a:ext cx="794" cy="284"/>
            </a:xfrm>
            <a:prstGeom prst="leftRightArrow">
              <a:avLst>
                <a:gd name="adj1" fmla="val 50000"/>
                <a:gd name="adj2" fmla="val 55915"/>
              </a:avLst>
            </a:prstGeom>
            <a:solidFill>
              <a:schemeClr val="bg1"/>
            </a:solidFill>
            <a:ln w="28575" algn="ctr">
              <a:solidFill>
                <a:srgbClr val="3333CC"/>
              </a:solidFill>
              <a:miter lim="800000"/>
              <a:headEnd/>
              <a:tailEnd/>
            </a:ln>
            <a:effectLst/>
          </p:spPr>
          <p:txBody>
            <a:bodyPr wrap="none" anchor="ctr"/>
            <a:lstStyle/>
            <a:p>
              <a:endParaRPr lang="zh-CN" altLang="en-US"/>
            </a:p>
          </p:txBody>
        </p:sp>
        <p:sp>
          <p:nvSpPr>
            <p:cNvPr id="761914" name="Text Box 58"/>
            <p:cNvSpPr txBox="1">
              <a:spLocks noChangeArrowheads="1"/>
            </p:cNvSpPr>
            <p:nvPr/>
          </p:nvSpPr>
          <p:spPr bwMode="auto">
            <a:xfrm>
              <a:off x="3504" y="2534"/>
              <a:ext cx="539" cy="250"/>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FF3300"/>
                  </a:solidFill>
                </a:rPr>
                <a:t>控制</a:t>
              </a:r>
            </a:p>
          </p:txBody>
        </p:sp>
        <p:sp>
          <p:nvSpPr>
            <p:cNvPr id="761915" name="AutoShape 59"/>
            <p:cNvSpPr>
              <a:spLocks noChangeArrowheads="1"/>
            </p:cNvSpPr>
            <p:nvPr/>
          </p:nvSpPr>
          <p:spPr bwMode="auto">
            <a:xfrm>
              <a:off x="3333" y="1843"/>
              <a:ext cx="794" cy="341"/>
            </a:xfrm>
            <a:prstGeom prst="rightArrow">
              <a:avLst>
                <a:gd name="adj1" fmla="val 50000"/>
                <a:gd name="adj2" fmla="val 58211"/>
              </a:avLst>
            </a:prstGeom>
            <a:solidFill>
              <a:schemeClr val="bg1"/>
            </a:solidFill>
            <a:ln w="28575" algn="ctr">
              <a:solidFill>
                <a:srgbClr val="008000"/>
              </a:solidFill>
              <a:miter lim="800000"/>
              <a:headEnd/>
              <a:tailEnd/>
            </a:ln>
            <a:effectLst/>
          </p:spPr>
          <p:txBody>
            <a:bodyPr wrap="none" anchor="ctr"/>
            <a:lstStyle/>
            <a:p>
              <a:endParaRPr lang="zh-CN" altLang="en-US"/>
            </a:p>
          </p:txBody>
        </p:sp>
        <p:sp>
          <p:nvSpPr>
            <p:cNvPr id="761916" name="Line 60"/>
            <p:cNvSpPr>
              <a:spLocks noChangeShapeType="1"/>
            </p:cNvSpPr>
            <p:nvPr/>
          </p:nvSpPr>
          <p:spPr bwMode="auto">
            <a:xfrm flipV="1">
              <a:off x="3731" y="2982"/>
              <a:ext cx="0" cy="624"/>
            </a:xfrm>
            <a:prstGeom prst="line">
              <a:avLst/>
            </a:prstGeom>
            <a:noFill/>
            <a:ln w="38100">
              <a:solidFill>
                <a:srgbClr val="FF3300"/>
              </a:solidFill>
              <a:prstDash val="dash"/>
              <a:round/>
              <a:headEnd/>
              <a:tailEnd type="triangle" w="med" len="med"/>
            </a:ln>
            <a:effectLst/>
          </p:spPr>
          <p:txBody>
            <a:bodyPr/>
            <a:lstStyle/>
            <a:p>
              <a:endParaRPr lang="zh-CN" altLang="en-US"/>
            </a:p>
          </p:txBody>
        </p:sp>
      </p:grpSp>
      <p:grpSp>
        <p:nvGrpSpPr>
          <p:cNvPr id="761917" name="Group 61"/>
          <p:cNvGrpSpPr>
            <a:grpSpLocks/>
          </p:cNvGrpSpPr>
          <p:nvPr/>
        </p:nvGrpSpPr>
        <p:grpSpPr bwMode="auto">
          <a:xfrm>
            <a:off x="3490913" y="3513138"/>
            <a:ext cx="1755775" cy="2127250"/>
            <a:chOff x="2199" y="2185"/>
            <a:chExt cx="1106" cy="1340"/>
          </a:xfrm>
        </p:grpSpPr>
        <p:sp>
          <p:nvSpPr>
            <p:cNvPr id="761918" name="Text Box 62"/>
            <p:cNvSpPr txBox="1">
              <a:spLocks noChangeArrowheads="1"/>
            </p:cNvSpPr>
            <p:nvPr/>
          </p:nvSpPr>
          <p:spPr bwMode="auto">
            <a:xfrm>
              <a:off x="2199" y="2185"/>
              <a:ext cx="737" cy="288"/>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400"/>
                <a:t>GPRs</a:t>
              </a:r>
            </a:p>
          </p:txBody>
        </p:sp>
        <p:grpSp>
          <p:nvGrpSpPr>
            <p:cNvPr id="761919" name="Group 63"/>
            <p:cNvGrpSpPr>
              <a:grpSpLocks/>
            </p:cNvGrpSpPr>
            <p:nvPr/>
          </p:nvGrpSpPr>
          <p:grpSpPr bwMode="auto">
            <a:xfrm>
              <a:off x="2452" y="2500"/>
              <a:ext cx="853" cy="1025"/>
              <a:chOff x="2398" y="2273"/>
              <a:chExt cx="853" cy="1025"/>
            </a:xfrm>
          </p:grpSpPr>
          <p:grpSp>
            <p:nvGrpSpPr>
              <p:cNvPr id="761920" name="Group 64"/>
              <p:cNvGrpSpPr>
                <a:grpSpLocks/>
              </p:cNvGrpSpPr>
              <p:nvPr/>
            </p:nvGrpSpPr>
            <p:grpSpPr bwMode="auto">
              <a:xfrm>
                <a:off x="2398" y="2273"/>
                <a:ext cx="652" cy="992"/>
                <a:chOff x="2228" y="1678"/>
                <a:chExt cx="737" cy="992"/>
              </a:xfrm>
            </p:grpSpPr>
            <p:sp>
              <p:nvSpPr>
                <p:cNvPr id="761921" name="Rectangle 65"/>
                <p:cNvSpPr>
                  <a:spLocks noChangeArrowheads="1"/>
                </p:cNvSpPr>
                <p:nvPr/>
              </p:nvSpPr>
              <p:spPr bwMode="auto">
                <a:xfrm>
                  <a:off x="2228" y="1678"/>
                  <a:ext cx="737" cy="992"/>
                </a:xfrm>
                <a:prstGeom prst="rect">
                  <a:avLst/>
                </a:prstGeom>
                <a:solidFill>
                  <a:schemeClr val="bg1"/>
                </a:solidFill>
                <a:ln w="28575" algn="ctr">
                  <a:solidFill>
                    <a:schemeClr val="tx1"/>
                  </a:solidFill>
                  <a:miter lim="800000"/>
                  <a:headEnd/>
                  <a:tailEnd/>
                </a:ln>
                <a:effectLst/>
              </p:spPr>
              <p:txBody>
                <a:bodyPr wrap="none" anchor="ctr"/>
                <a:lstStyle/>
                <a:p>
                  <a:endParaRPr lang="zh-CN" altLang="en-US"/>
                </a:p>
              </p:txBody>
            </p:sp>
            <p:sp>
              <p:nvSpPr>
                <p:cNvPr id="761922" name="Line 66"/>
                <p:cNvSpPr>
                  <a:spLocks noChangeShapeType="1"/>
                </p:cNvSpPr>
                <p:nvPr/>
              </p:nvSpPr>
              <p:spPr bwMode="auto">
                <a:xfrm>
                  <a:off x="2228" y="1933"/>
                  <a:ext cx="736" cy="0"/>
                </a:xfrm>
                <a:prstGeom prst="line">
                  <a:avLst/>
                </a:prstGeom>
                <a:noFill/>
                <a:ln w="9525">
                  <a:solidFill>
                    <a:schemeClr val="tx1"/>
                  </a:solidFill>
                  <a:round/>
                  <a:headEnd/>
                  <a:tailEnd/>
                </a:ln>
                <a:effectLst/>
              </p:spPr>
              <p:txBody>
                <a:bodyPr/>
                <a:lstStyle/>
                <a:p>
                  <a:endParaRPr lang="zh-CN" altLang="en-US"/>
                </a:p>
              </p:txBody>
            </p:sp>
            <p:sp>
              <p:nvSpPr>
                <p:cNvPr id="761923" name="Line 67"/>
                <p:cNvSpPr>
                  <a:spLocks noChangeShapeType="1"/>
                </p:cNvSpPr>
                <p:nvPr/>
              </p:nvSpPr>
              <p:spPr bwMode="auto">
                <a:xfrm>
                  <a:off x="2228" y="2188"/>
                  <a:ext cx="736" cy="0"/>
                </a:xfrm>
                <a:prstGeom prst="line">
                  <a:avLst/>
                </a:prstGeom>
                <a:noFill/>
                <a:ln w="9525">
                  <a:solidFill>
                    <a:schemeClr val="tx1"/>
                  </a:solidFill>
                  <a:round/>
                  <a:headEnd/>
                  <a:tailEnd/>
                </a:ln>
                <a:effectLst/>
              </p:spPr>
              <p:txBody>
                <a:bodyPr/>
                <a:lstStyle/>
                <a:p>
                  <a:endParaRPr lang="zh-CN" altLang="en-US"/>
                </a:p>
              </p:txBody>
            </p:sp>
            <p:sp>
              <p:nvSpPr>
                <p:cNvPr id="761924" name="Line 68"/>
                <p:cNvSpPr>
                  <a:spLocks noChangeShapeType="1"/>
                </p:cNvSpPr>
                <p:nvPr/>
              </p:nvSpPr>
              <p:spPr bwMode="auto">
                <a:xfrm>
                  <a:off x="2228" y="2415"/>
                  <a:ext cx="736" cy="0"/>
                </a:xfrm>
                <a:prstGeom prst="line">
                  <a:avLst/>
                </a:prstGeom>
                <a:noFill/>
                <a:ln w="9525">
                  <a:solidFill>
                    <a:schemeClr val="tx1"/>
                  </a:solidFill>
                  <a:round/>
                  <a:headEnd/>
                  <a:tailEnd/>
                </a:ln>
                <a:effectLst/>
              </p:spPr>
              <p:txBody>
                <a:bodyPr/>
                <a:lstStyle/>
                <a:p>
                  <a:endParaRPr lang="zh-CN" altLang="en-US"/>
                </a:p>
              </p:txBody>
            </p:sp>
          </p:grpSp>
          <p:sp>
            <p:nvSpPr>
              <p:cNvPr id="761925" name="Text Box 69"/>
              <p:cNvSpPr txBox="1">
                <a:spLocks noChangeArrowheads="1"/>
              </p:cNvSpPr>
              <p:nvPr/>
            </p:nvSpPr>
            <p:spPr bwMode="auto">
              <a:xfrm>
                <a:off x="3051" y="2282"/>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t>0</a:t>
                </a:r>
              </a:p>
            </p:txBody>
          </p:sp>
          <p:sp>
            <p:nvSpPr>
              <p:cNvPr id="761926" name="Text Box 70"/>
              <p:cNvSpPr txBox="1">
                <a:spLocks noChangeArrowheads="1"/>
              </p:cNvSpPr>
              <p:nvPr/>
            </p:nvSpPr>
            <p:spPr bwMode="auto">
              <a:xfrm>
                <a:off x="3052" y="2525"/>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t>1</a:t>
                </a:r>
              </a:p>
            </p:txBody>
          </p:sp>
          <p:sp>
            <p:nvSpPr>
              <p:cNvPr id="761927" name="Text Box 71"/>
              <p:cNvSpPr txBox="1">
                <a:spLocks noChangeArrowheads="1"/>
              </p:cNvSpPr>
              <p:nvPr/>
            </p:nvSpPr>
            <p:spPr bwMode="auto">
              <a:xfrm>
                <a:off x="3052" y="2784"/>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t>2</a:t>
                </a:r>
              </a:p>
            </p:txBody>
          </p:sp>
          <p:sp>
            <p:nvSpPr>
              <p:cNvPr id="761928" name="Text Box 72"/>
              <p:cNvSpPr txBox="1">
                <a:spLocks noChangeArrowheads="1"/>
              </p:cNvSpPr>
              <p:nvPr/>
            </p:nvSpPr>
            <p:spPr bwMode="auto">
              <a:xfrm>
                <a:off x="3051" y="3067"/>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t>3</a:t>
                </a:r>
              </a:p>
            </p:txBody>
          </p:sp>
        </p:grpSp>
        <p:sp>
          <p:nvSpPr>
            <p:cNvPr id="761929" name="Rectangle 73"/>
            <p:cNvSpPr>
              <a:spLocks noChangeArrowheads="1"/>
            </p:cNvSpPr>
            <p:nvPr/>
          </p:nvSpPr>
          <p:spPr bwMode="auto">
            <a:xfrm>
              <a:off x="2455" y="2500"/>
              <a:ext cx="652" cy="992"/>
            </a:xfrm>
            <a:prstGeom prst="rect">
              <a:avLst/>
            </a:prstGeom>
            <a:solidFill>
              <a:srgbClr val="008000">
                <a:alpha val="17000"/>
              </a:srgbClr>
            </a:solidFill>
            <a:ln w="9525" algn="ctr">
              <a:noFill/>
              <a:miter lim="800000"/>
              <a:headEnd/>
              <a:tailEnd/>
            </a:ln>
            <a:effectLst/>
          </p:spPr>
          <p:txBody>
            <a:bodyPr wrap="none" anchor="ctr"/>
            <a:lstStyle/>
            <a:p>
              <a:endParaRPr lang="zh-CN" altLang="en-US"/>
            </a:p>
          </p:txBody>
        </p:sp>
      </p:grpSp>
      <p:grpSp>
        <p:nvGrpSpPr>
          <p:cNvPr id="761930" name="Group 74"/>
          <p:cNvGrpSpPr>
            <a:grpSpLocks/>
          </p:cNvGrpSpPr>
          <p:nvPr/>
        </p:nvGrpSpPr>
        <p:grpSpPr bwMode="auto">
          <a:xfrm>
            <a:off x="6551613" y="2528888"/>
            <a:ext cx="1397000" cy="4049712"/>
            <a:chOff x="4127" y="1565"/>
            <a:chExt cx="880" cy="2551"/>
          </a:xfrm>
        </p:grpSpPr>
        <p:grpSp>
          <p:nvGrpSpPr>
            <p:cNvPr id="761931" name="Group 75"/>
            <p:cNvGrpSpPr>
              <a:grpSpLocks/>
            </p:cNvGrpSpPr>
            <p:nvPr/>
          </p:nvGrpSpPr>
          <p:grpSpPr bwMode="auto">
            <a:xfrm>
              <a:off x="4127" y="1565"/>
              <a:ext cx="880" cy="2551"/>
              <a:chOff x="4156" y="1565"/>
              <a:chExt cx="908" cy="2551"/>
            </a:xfrm>
          </p:grpSpPr>
          <p:sp>
            <p:nvSpPr>
              <p:cNvPr id="761932" name="Text Box 76"/>
              <p:cNvSpPr txBox="1">
                <a:spLocks noChangeArrowheads="1"/>
              </p:cNvSpPr>
              <p:nvPr/>
            </p:nvSpPr>
            <p:spPr bwMode="auto">
              <a:xfrm>
                <a:off x="4156" y="1565"/>
                <a:ext cx="737" cy="288"/>
              </a:xfrm>
              <a:prstGeom prst="rect">
                <a:avLst/>
              </a:prstGeom>
              <a:solidFill>
                <a:srgbClr val="0000FF">
                  <a:alpha val="25999"/>
                </a:srgbClr>
              </a:solidFill>
              <a:ln w="9525" algn="ctr">
                <a:noFill/>
                <a:miter lim="800000"/>
                <a:headEnd/>
                <a:tailEnd/>
              </a:ln>
              <a:effectLst/>
            </p:spPr>
            <p:txBody>
              <a:bodyPr>
                <a:spAutoFit/>
              </a:bodyPr>
              <a:lstStyle/>
              <a:p>
                <a:pPr marL="342900" indent="-342900">
                  <a:spcBef>
                    <a:spcPct val="50000"/>
                  </a:spcBef>
                </a:pPr>
                <a:r>
                  <a:rPr lang="zh-CN" altLang="en-US" sz="2400"/>
                  <a:t>存储器</a:t>
                </a:r>
              </a:p>
            </p:txBody>
          </p:sp>
          <p:grpSp>
            <p:nvGrpSpPr>
              <p:cNvPr id="761933" name="Group 77"/>
              <p:cNvGrpSpPr>
                <a:grpSpLocks/>
              </p:cNvGrpSpPr>
              <p:nvPr/>
            </p:nvGrpSpPr>
            <p:grpSpPr bwMode="auto">
              <a:xfrm>
                <a:off x="4156" y="1877"/>
                <a:ext cx="737" cy="2211"/>
                <a:chOff x="3447" y="1423"/>
                <a:chExt cx="879" cy="2211"/>
              </a:xfrm>
            </p:grpSpPr>
            <p:sp>
              <p:nvSpPr>
                <p:cNvPr id="761934" name="Rectangle 78"/>
                <p:cNvSpPr>
                  <a:spLocks noChangeArrowheads="1"/>
                </p:cNvSpPr>
                <p:nvPr/>
              </p:nvSpPr>
              <p:spPr bwMode="auto">
                <a:xfrm>
                  <a:off x="3447" y="1423"/>
                  <a:ext cx="879" cy="2211"/>
                </a:xfrm>
                <a:prstGeom prst="rect">
                  <a:avLst/>
                </a:prstGeom>
                <a:solidFill>
                  <a:schemeClr val="bg1"/>
                </a:solidFill>
                <a:ln w="28575" algn="ctr">
                  <a:solidFill>
                    <a:schemeClr val="tx1"/>
                  </a:solidFill>
                  <a:miter lim="800000"/>
                  <a:headEnd/>
                  <a:tailEnd/>
                </a:ln>
                <a:effectLst/>
              </p:spPr>
              <p:txBody>
                <a:bodyPr wrap="none" anchor="ctr"/>
                <a:lstStyle/>
                <a:p>
                  <a:endParaRPr lang="zh-CN" altLang="en-US"/>
                </a:p>
              </p:txBody>
            </p:sp>
            <p:sp>
              <p:nvSpPr>
                <p:cNvPr id="761935" name="Line 79"/>
                <p:cNvSpPr>
                  <a:spLocks noChangeShapeType="1"/>
                </p:cNvSpPr>
                <p:nvPr/>
              </p:nvSpPr>
              <p:spPr bwMode="auto">
                <a:xfrm>
                  <a:off x="3447" y="1678"/>
                  <a:ext cx="878" cy="0"/>
                </a:xfrm>
                <a:prstGeom prst="line">
                  <a:avLst/>
                </a:prstGeom>
                <a:noFill/>
                <a:ln w="9525">
                  <a:solidFill>
                    <a:schemeClr val="tx1"/>
                  </a:solidFill>
                  <a:round/>
                  <a:headEnd/>
                  <a:tailEnd/>
                </a:ln>
                <a:effectLst/>
              </p:spPr>
              <p:txBody>
                <a:bodyPr/>
                <a:lstStyle/>
                <a:p>
                  <a:endParaRPr lang="zh-CN" altLang="en-US"/>
                </a:p>
              </p:txBody>
            </p:sp>
            <p:sp>
              <p:nvSpPr>
                <p:cNvPr id="761936" name="Line 80"/>
                <p:cNvSpPr>
                  <a:spLocks noChangeShapeType="1"/>
                </p:cNvSpPr>
                <p:nvPr/>
              </p:nvSpPr>
              <p:spPr bwMode="auto">
                <a:xfrm>
                  <a:off x="3447" y="1962"/>
                  <a:ext cx="878" cy="0"/>
                </a:xfrm>
                <a:prstGeom prst="line">
                  <a:avLst/>
                </a:prstGeom>
                <a:noFill/>
                <a:ln w="9525">
                  <a:solidFill>
                    <a:schemeClr val="tx1"/>
                  </a:solidFill>
                  <a:round/>
                  <a:headEnd/>
                  <a:tailEnd/>
                </a:ln>
                <a:effectLst/>
              </p:spPr>
              <p:txBody>
                <a:bodyPr/>
                <a:lstStyle/>
                <a:p>
                  <a:endParaRPr lang="zh-CN" altLang="en-US"/>
                </a:p>
              </p:txBody>
            </p:sp>
            <p:sp>
              <p:nvSpPr>
                <p:cNvPr id="761937" name="Line 81"/>
                <p:cNvSpPr>
                  <a:spLocks noChangeShapeType="1"/>
                </p:cNvSpPr>
                <p:nvPr/>
              </p:nvSpPr>
              <p:spPr bwMode="auto">
                <a:xfrm>
                  <a:off x="3447" y="2245"/>
                  <a:ext cx="878" cy="0"/>
                </a:xfrm>
                <a:prstGeom prst="line">
                  <a:avLst/>
                </a:prstGeom>
                <a:noFill/>
                <a:ln w="9525">
                  <a:solidFill>
                    <a:schemeClr val="tx1"/>
                  </a:solidFill>
                  <a:round/>
                  <a:headEnd/>
                  <a:tailEnd/>
                </a:ln>
                <a:effectLst/>
              </p:spPr>
              <p:txBody>
                <a:bodyPr/>
                <a:lstStyle/>
                <a:p>
                  <a:endParaRPr lang="zh-CN" altLang="en-US"/>
                </a:p>
              </p:txBody>
            </p:sp>
            <p:sp>
              <p:nvSpPr>
                <p:cNvPr id="761938" name="Line 82"/>
                <p:cNvSpPr>
                  <a:spLocks noChangeShapeType="1"/>
                </p:cNvSpPr>
                <p:nvPr/>
              </p:nvSpPr>
              <p:spPr bwMode="auto">
                <a:xfrm>
                  <a:off x="3447" y="2529"/>
                  <a:ext cx="878" cy="0"/>
                </a:xfrm>
                <a:prstGeom prst="line">
                  <a:avLst/>
                </a:prstGeom>
                <a:noFill/>
                <a:ln w="9525">
                  <a:solidFill>
                    <a:schemeClr val="tx1"/>
                  </a:solidFill>
                  <a:round/>
                  <a:headEnd/>
                  <a:tailEnd/>
                </a:ln>
                <a:effectLst/>
              </p:spPr>
              <p:txBody>
                <a:bodyPr/>
                <a:lstStyle/>
                <a:p>
                  <a:endParaRPr lang="zh-CN" altLang="en-US"/>
                </a:p>
              </p:txBody>
            </p:sp>
            <p:sp>
              <p:nvSpPr>
                <p:cNvPr id="761939" name="Line 83"/>
                <p:cNvSpPr>
                  <a:spLocks noChangeShapeType="1"/>
                </p:cNvSpPr>
                <p:nvPr/>
              </p:nvSpPr>
              <p:spPr bwMode="auto">
                <a:xfrm>
                  <a:off x="3447" y="2812"/>
                  <a:ext cx="878" cy="0"/>
                </a:xfrm>
                <a:prstGeom prst="line">
                  <a:avLst/>
                </a:prstGeom>
                <a:noFill/>
                <a:ln w="9525">
                  <a:solidFill>
                    <a:schemeClr val="tx1"/>
                  </a:solidFill>
                  <a:round/>
                  <a:headEnd/>
                  <a:tailEnd/>
                </a:ln>
                <a:effectLst/>
              </p:spPr>
              <p:txBody>
                <a:bodyPr/>
                <a:lstStyle/>
                <a:p>
                  <a:endParaRPr lang="zh-CN" altLang="en-US"/>
                </a:p>
              </p:txBody>
            </p:sp>
            <p:sp>
              <p:nvSpPr>
                <p:cNvPr id="761940" name="Line 84"/>
                <p:cNvSpPr>
                  <a:spLocks noChangeShapeType="1"/>
                </p:cNvSpPr>
                <p:nvPr/>
              </p:nvSpPr>
              <p:spPr bwMode="auto">
                <a:xfrm>
                  <a:off x="3447" y="3096"/>
                  <a:ext cx="878" cy="0"/>
                </a:xfrm>
                <a:prstGeom prst="line">
                  <a:avLst/>
                </a:prstGeom>
                <a:noFill/>
                <a:ln w="9525">
                  <a:solidFill>
                    <a:schemeClr val="tx1"/>
                  </a:solidFill>
                  <a:round/>
                  <a:headEnd/>
                  <a:tailEnd/>
                </a:ln>
                <a:effectLst/>
              </p:spPr>
              <p:txBody>
                <a:bodyPr/>
                <a:lstStyle/>
                <a:p>
                  <a:endParaRPr lang="zh-CN" altLang="en-US"/>
                </a:p>
              </p:txBody>
            </p:sp>
            <p:sp>
              <p:nvSpPr>
                <p:cNvPr id="761941" name="Line 85"/>
                <p:cNvSpPr>
                  <a:spLocks noChangeShapeType="1"/>
                </p:cNvSpPr>
                <p:nvPr/>
              </p:nvSpPr>
              <p:spPr bwMode="auto">
                <a:xfrm>
                  <a:off x="3447" y="3379"/>
                  <a:ext cx="878" cy="0"/>
                </a:xfrm>
                <a:prstGeom prst="line">
                  <a:avLst/>
                </a:prstGeom>
                <a:noFill/>
                <a:ln w="9525">
                  <a:solidFill>
                    <a:schemeClr val="tx1"/>
                  </a:solidFill>
                  <a:round/>
                  <a:headEnd/>
                  <a:tailEnd/>
                </a:ln>
                <a:effectLst/>
              </p:spPr>
              <p:txBody>
                <a:bodyPr/>
                <a:lstStyle/>
                <a:p>
                  <a:endParaRPr lang="zh-CN" altLang="en-US"/>
                </a:p>
              </p:txBody>
            </p:sp>
          </p:grpSp>
          <p:sp>
            <p:nvSpPr>
              <p:cNvPr id="761942" name="Text Box 86"/>
              <p:cNvSpPr txBox="1">
                <a:spLocks noChangeArrowheads="1"/>
              </p:cNvSpPr>
              <p:nvPr/>
            </p:nvSpPr>
            <p:spPr bwMode="auto">
              <a:xfrm>
                <a:off x="4864" y="1941"/>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0</a:t>
                </a:r>
              </a:p>
            </p:txBody>
          </p:sp>
          <p:sp>
            <p:nvSpPr>
              <p:cNvPr id="761943" name="Text Box 87"/>
              <p:cNvSpPr txBox="1">
                <a:spLocks noChangeArrowheads="1"/>
              </p:cNvSpPr>
              <p:nvPr/>
            </p:nvSpPr>
            <p:spPr bwMode="auto">
              <a:xfrm>
                <a:off x="4865" y="2160"/>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1</a:t>
                </a:r>
              </a:p>
            </p:txBody>
          </p:sp>
          <p:sp>
            <p:nvSpPr>
              <p:cNvPr id="761944" name="Text Box 88"/>
              <p:cNvSpPr txBox="1">
                <a:spLocks noChangeArrowheads="1"/>
              </p:cNvSpPr>
              <p:nvPr/>
            </p:nvSpPr>
            <p:spPr bwMode="auto">
              <a:xfrm>
                <a:off x="4865" y="2472"/>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2</a:t>
                </a:r>
              </a:p>
            </p:txBody>
          </p:sp>
          <p:sp>
            <p:nvSpPr>
              <p:cNvPr id="761945" name="Text Box 89"/>
              <p:cNvSpPr txBox="1">
                <a:spLocks noChangeArrowheads="1"/>
              </p:cNvSpPr>
              <p:nvPr/>
            </p:nvSpPr>
            <p:spPr bwMode="auto">
              <a:xfrm>
                <a:off x="4864" y="2755"/>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3</a:t>
                </a:r>
              </a:p>
            </p:txBody>
          </p:sp>
          <p:sp>
            <p:nvSpPr>
              <p:cNvPr id="761946" name="Text Box 90"/>
              <p:cNvSpPr txBox="1">
                <a:spLocks noChangeArrowheads="1"/>
              </p:cNvSpPr>
              <p:nvPr/>
            </p:nvSpPr>
            <p:spPr bwMode="auto">
              <a:xfrm>
                <a:off x="4865" y="2982"/>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4</a:t>
                </a:r>
              </a:p>
            </p:txBody>
          </p:sp>
          <p:sp>
            <p:nvSpPr>
              <p:cNvPr id="761947" name="Text Box 91"/>
              <p:cNvSpPr txBox="1">
                <a:spLocks noChangeArrowheads="1"/>
              </p:cNvSpPr>
              <p:nvPr/>
            </p:nvSpPr>
            <p:spPr bwMode="auto">
              <a:xfrm>
                <a:off x="4865" y="3322"/>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5</a:t>
                </a:r>
              </a:p>
            </p:txBody>
          </p:sp>
          <p:sp>
            <p:nvSpPr>
              <p:cNvPr id="761948" name="Text Box 92"/>
              <p:cNvSpPr txBox="1">
                <a:spLocks noChangeArrowheads="1"/>
              </p:cNvSpPr>
              <p:nvPr/>
            </p:nvSpPr>
            <p:spPr bwMode="auto">
              <a:xfrm>
                <a:off x="4864" y="3578"/>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6</a:t>
                </a:r>
              </a:p>
            </p:txBody>
          </p:sp>
          <p:sp>
            <p:nvSpPr>
              <p:cNvPr id="761949" name="Text Box 93"/>
              <p:cNvSpPr txBox="1">
                <a:spLocks noChangeArrowheads="1"/>
              </p:cNvSpPr>
              <p:nvPr/>
            </p:nvSpPr>
            <p:spPr bwMode="auto">
              <a:xfrm>
                <a:off x="4864" y="3885"/>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7</a:t>
                </a:r>
              </a:p>
            </p:txBody>
          </p:sp>
        </p:grpSp>
        <p:sp>
          <p:nvSpPr>
            <p:cNvPr id="761950" name="Rectangle 94"/>
            <p:cNvSpPr>
              <a:spLocks noChangeArrowheads="1"/>
            </p:cNvSpPr>
            <p:nvPr/>
          </p:nvSpPr>
          <p:spPr bwMode="auto">
            <a:xfrm>
              <a:off x="4127" y="1877"/>
              <a:ext cx="708" cy="2211"/>
            </a:xfrm>
            <a:prstGeom prst="rect">
              <a:avLst/>
            </a:prstGeom>
            <a:solidFill>
              <a:srgbClr val="008000">
                <a:alpha val="17000"/>
              </a:srgbClr>
            </a:solidFill>
            <a:ln w="9525" algn="ctr">
              <a:noFill/>
              <a:miter lim="800000"/>
              <a:headEnd/>
              <a:tailEnd/>
            </a:ln>
            <a:effectLst/>
          </p:spPr>
          <p:txBody>
            <a:bodyPr wrap="none" anchor="ctr"/>
            <a:lstStyle/>
            <a:p>
              <a:endParaRPr lang="zh-CN" altLang="en-US"/>
            </a:p>
          </p:txBody>
        </p:sp>
      </p:grpSp>
      <p:sp>
        <p:nvSpPr>
          <p:cNvPr id="761951" name="Text Box 95"/>
          <p:cNvSpPr txBox="1">
            <a:spLocks noChangeArrowheads="1"/>
          </p:cNvSpPr>
          <p:nvPr/>
        </p:nvSpPr>
        <p:spPr bwMode="auto">
          <a:xfrm>
            <a:off x="115888" y="773113"/>
            <a:ext cx="8893175" cy="396875"/>
          </a:xfrm>
          <a:prstGeom prst="rect">
            <a:avLst/>
          </a:prstGeom>
          <a:noFill/>
          <a:ln w="9525" algn="ctr">
            <a:noFill/>
            <a:miter lim="800000"/>
            <a:headEnd/>
            <a:tailEnd/>
          </a:ln>
          <a:effectLst/>
        </p:spPr>
        <p:txBody>
          <a:bodyPr>
            <a:spAutoFit/>
          </a:bodyPr>
          <a:lstStyle/>
          <a:p>
            <a:pPr marL="342900" indent="-342900">
              <a:spcBef>
                <a:spcPct val="20000"/>
              </a:spcBef>
            </a:pPr>
            <a:r>
              <a:rPr lang="zh-CN" altLang="en-US" sz="2000">
                <a:solidFill>
                  <a:srgbClr val="3333CC"/>
                </a:solidFill>
              </a:rPr>
              <a:t>     </a:t>
            </a:r>
            <a:endParaRPr lang="zh-CN" altLang="en-US" sz="2000">
              <a:solidFill>
                <a:srgbClr val="3333CC"/>
              </a:solidFill>
              <a:latin typeface="Arial" pitchFamily="34" charset="0"/>
            </a:endParaRPr>
          </a:p>
        </p:txBody>
      </p:sp>
      <p:sp>
        <p:nvSpPr>
          <p:cNvPr id="761953" name="Text Box 97"/>
          <p:cNvSpPr txBox="1">
            <a:spLocks noChangeArrowheads="1"/>
          </p:cNvSpPr>
          <p:nvPr/>
        </p:nvSpPr>
        <p:spPr bwMode="auto">
          <a:xfrm>
            <a:off x="161925" y="863600"/>
            <a:ext cx="8893175" cy="1230313"/>
          </a:xfrm>
          <a:prstGeom prst="rect">
            <a:avLst/>
          </a:prstGeom>
          <a:noFill/>
          <a:ln w="9525" algn="ctr">
            <a:noFill/>
            <a:miter lim="800000"/>
            <a:headEnd/>
            <a:tailEnd/>
          </a:ln>
          <a:effectLst/>
        </p:spPr>
        <p:txBody>
          <a:bodyPr>
            <a:spAutoFit/>
          </a:bodyPr>
          <a:lstStyle/>
          <a:p>
            <a:pPr marL="342900" indent="-342900">
              <a:spcBef>
                <a:spcPct val="20000"/>
              </a:spcBef>
            </a:pPr>
            <a:r>
              <a:rPr lang="zh-CN" altLang="en-US" sz="2200"/>
              <a:t>你妈会做的菜和厨师会做的菜不一样，同一个菜单的做法也可能不同</a:t>
            </a:r>
          </a:p>
          <a:p>
            <a:pPr marL="342900" indent="-342900" algn="ctr">
              <a:spcBef>
                <a:spcPct val="20000"/>
              </a:spcBef>
            </a:pPr>
            <a:r>
              <a:rPr lang="zh-CN" altLang="en-US" sz="2200">
                <a:solidFill>
                  <a:srgbClr val="0066FF"/>
                </a:solidFill>
              </a:rPr>
              <a:t>如同</a:t>
            </a:r>
          </a:p>
          <a:p>
            <a:pPr marL="342900" indent="-342900">
              <a:spcBef>
                <a:spcPct val="20000"/>
              </a:spcBef>
            </a:pPr>
            <a:r>
              <a:rPr lang="zh-CN" altLang="en-US" sz="2200">
                <a:solidFill>
                  <a:srgbClr val="FF3300"/>
                </a:solidFill>
              </a:rPr>
              <a:t>不同架构支持的指令集不同，同一种指令的实现方式和功能也可能不同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1953">
                                            <p:txEl>
                                              <p:pRg st="0" end="0"/>
                                            </p:txEl>
                                          </p:spTgt>
                                        </p:tgtEl>
                                        <p:attrNameLst>
                                          <p:attrName>style.visibility</p:attrName>
                                        </p:attrNameLst>
                                      </p:cBhvr>
                                      <p:to>
                                        <p:strVal val="visible"/>
                                      </p:to>
                                    </p:set>
                                    <p:animEffect transition="in" filter="blinds(horizontal)">
                                      <p:cBhvr>
                                        <p:cTn id="7" dur="500"/>
                                        <p:tgtEl>
                                          <p:spTgt spid="7619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61953">
                                            <p:txEl>
                                              <p:pRg st="1" end="1"/>
                                            </p:txEl>
                                          </p:spTgt>
                                        </p:tgtEl>
                                        <p:attrNameLst>
                                          <p:attrName>style.visibility</p:attrName>
                                        </p:attrNameLst>
                                      </p:cBhvr>
                                      <p:to>
                                        <p:strVal val="visible"/>
                                      </p:to>
                                    </p:set>
                                    <p:animEffect transition="in" filter="blinds(horizontal)">
                                      <p:cBhvr>
                                        <p:cTn id="12" dur="500"/>
                                        <p:tgtEl>
                                          <p:spTgt spid="76195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61953">
                                            <p:txEl>
                                              <p:pRg st="2" end="2"/>
                                            </p:txEl>
                                          </p:spTgt>
                                        </p:tgtEl>
                                        <p:attrNameLst>
                                          <p:attrName>style.visibility</p:attrName>
                                        </p:attrNameLst>
                                      </p:cBhvr>
                                      <p:to>
                                        <p:strVal val="visible"/>
                                      </p:to>
                                    </p:set>
                                    <p:animEffect transition="in" filter="blinds(horizontal)">
                                      <p:cBhvr>
                                        <p:cTn id="17" dur="500"/>
                                        <p:tgtEl>
                                          <p:spTgt spid="76195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a:xfrm>
            <a:off x="457200" y="122238"/>
            <a:ext cx="8229600" cy="561975"/>
          </a:xfrm>
        </p:spPr>
        <p:txBody>
          <a:bodyPr/>
          <a:lstStyle/>
          <a:p>
            <a:r>
              <a:rPr lang="en-US" altLang="zh-CN" sz="3600" smtClean="0"/>
              <a:t>IA-32</a:t>
            </a:r>
            <a:r>
              <a:rPr lang="zh-CN" altLang="en-US" sz="3600" smtClean="0"/>
              <a:t>的体系结构是怎样的呢？</a:t>
            </a:r>
          </a:p>
        </p:txBody>
      </p:sp>
      <p:sp>
        <p:nvSpPr>
          <p:cNvPr id="762883" name="Text Box 3"/>
          <p:cNvSpPr txBox="1">
            <a:spLocks noChangeArrowheads="1"/>
          </p:cNvSpPr>
          <p:nvPr/>
        </p:nvSpPr>
        <p:spPr bwMode="auto">
          <a:xfrm>
            <a:off x="657225" y="2978150"/>
            <a:ext cx="1484313" cy="466725"/>
          </a:xfrm>
          <a:prstGeom prst="rect">
            <a:avLst/>
          </a:prstGeom>
          <a:solidFill>
            <a:srgbClr val="0000FF">
              <a:alpha val="25999"/>
            </a:srgbClr>
          </a:solidFill>
          <a:ln w="9525" algn="ctr">
            <a:solidFill>
              <a:schemeClr val="tx1"/>
            </a:solidFill>
            <a:miter lim="800000"/>
            <a:headEnd/>
            <a:tailEnd/>
          </a:ln>
          <a:effectLst/>
        </p:spPr>
        <p:txBody>
          <a:bodyPr>
            <a:spAutoFit/>
          </a:bodyPr>
          <a:lstStyle/>
          <a:p>
            <a:pPr marL="342900" indent="-342900"/>
            <a:r>
              <a:rPr lang="zh-CN" altLang="en-US" sz="2400"/>
              <a:t>  控制器</a:t>
            </a:r>
          </a:p>
        </p:txBody>
      </p:sp>
      <p:grpSp>
        <p:nvGrpSpPr>
          <p:cNvPr id="762884" name="Group 4"/>
          <p:cNvGrpSpPr>
            <a:grpSpLocks/>
          </p:cNvGrpSpPr>
          <p:nvPr/>
        </p:nvGrpSpPr>
        <p:grpSpPr bwMode="auto">
          <a:xfrm>
            <a:off x="341313" y="2168525"/>
            <a:ext cx="4949825" cy="4591050"/>
            <a:chOff x="215" y="1338"/>
            <a:chExt cx="3118" cy="2892"/>
          </a:xfrm>
        </p:grpSpPr>
        <p:sp>
          <p:nvSpPr>
            <p:cNvPr id="762885" name="Rectangle 5"/>
            <p:cNvSpPr>
              <a:spLocks noChangeArrowheads="1"/>
            </p:cNvSpPr>
            <p:nvPr/>
          </p:nvSpPr>
          <p:spPr bwMode="auto">
            <a:xfrm>
              <a:off x="215" y="1650"/>
              <a:ext cx="3118" cy="2580"/>
            </a:xfrm>
            <a:prstGeom prst="rect">
              <a:avLst/>
            </a:prstGeom>
            <a:noFill/>
            <a:ln w="38100" cap="rnd" algn="ctr">
              <a:solidFill>
                <a:schemeClr val="tx1"/>
              </a:solidFill>
              <a:prstDash val="sysDot"/>
              <a:miter lim="800000"/>
              <a:headEnd/>
              <a:tailEnd/>
            </a:ln>
            <a:effectLst/>
          </p:spPr>
          <p:txBody>
            <a:bodyPr wrap="none" anchor="ctr"/>
            <a:lstStyle/>
            <a:p>
              <a:endParaRPr lang="zh-CN" altLang="en-US"/>
            </a:p>
          </p:txBody>
        </p:sp>
        <p:sp>
          <p:nvSpPr>
            <p:cNvPr id="762886" name="Text Box 6"/>
            <p:cNvSpPr txBox="1">
              <a:spLocks noChangeArrowheads="1"/>
            </p:cNvSpPr>
            <p:nvPr/>
          </p:nvSpPr>
          <p:spPr bwMode="auto">
            <a:xfrm>
              <a:off x="385" y="1338"/>
              <a:ext cx="538" cy="288"/>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400"/>
                <a:t>CPU</a:t>
              </a:r>
            </a:p>
          </p:txBody>
        </p:sp>
      </p:grpSp>
      <p:sp>
        <p:nvSpPr>
          <p:cNvPr id="762887" name="Text Box 7"/>
          <p:cNvSpPr txBox="1">
            <a:spLocks noChangeArrowheads="1"/>
          </p:cNvSpPr>
          <p:nvPr/>
        </p:nvSpPr>
        <p:spPr bwMode="auto">
          <a:xfrm>
            <a:off x="2681288" y="3068638"/>
            <a:ext cx="1035050" cy="376237"/>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spcBef>
                <a:spcPct val="50000"/>
              </a:spcBef>
            </a:pPr>
            <a:r>
              <a:rPr lang="en-US" altLang="zh-CN">
                <a:solidFill>
                  <a:srgbClr val="008000"/>
                </a:solidFill>
              </a:rPr>
              <a:t>    PC</a:t>
            </a:r>
          </a:p>
        </p:txBody>
      </p:sp>
      <p:grpSp>
        <p:nvGrpSpPr>
          <p:cNvPr id="762888" name="Group 8"/>
          <p:cNvGrpSpPr>
            <a:grpSpLocks/>
          </p:cNvGrpSpPr>
          <p:nvPr/>
        </p:nvGrpSpPr>
        <p:grpSpPr bwMode="auto">
          <a:xfrm>
            <a:off x="7767638" y="3429000"/>
            <a:ext cx="1125537" cy="831850"/>
            <a:chOff x="4893" y="2132"/>
            <a:chExt cx="709" cy="524"/>
          </a:xfrm>
        </p:grpSpPr>
        <p:sp>
          <p:nvSpPr>
            <p:cNvPr id="762889" name="Text Box 9"/>
            <p:cNvSpPr txBox="1">
              <a:spLocks noChangeArrowheads="1"/>
            </p:cNvSpPr>
            <p:nvPr/>
          </p:nvSpPr>
          <p:spPr bwMode="auto">
            <a:xfrm>
              <a:off x="5205" y="2132"/>
              <a:ext cx="397" cy="524"/>
            </a:xfrm>
            <a:prstGeom prst="rect">
              <a:avLst/>
            </a:prstGeom>
            <a:solidFill>
              <a:srgbClr val="0000FF">
                <a:alpha val="25999"/>
              </a:srgbClr>
            </a:solidFill>
            <a:ln w="9525" algn="ctr">
              <a:solidFill>
                <a:schemeClr val="tx1"/>
              </a:solidFill>
              <a:miter lim="800000"/>
              <a:headEnd/>
              <a:tailEnd/>
            </a:ln>
            <a:effectLst/>
          </p:spPr>
          <p:txBody>
            <a:bodyPr lIns="0" rIns="0">
              <a:spAutoFit/>
            </a:bodyPr>
            <a:lstStyle/>
            <a:p>
              <a:pPr marL="342900" indent="-342900"/>
              <a:r>
                <a:rPr lang="zh-CN" altLang="en-US" sz="2400">
                  <a:solidFill>
                    <a:srgbClr val="CC3300"/>
                  </a:solidFill>
                </a:rPr>
                <a:t>输入</a:t>
              </a:r>
            </a:p>
            <a:p>
              <a:pPr marL="342900" indent="-342900"/>
              <a:r>
                <a:rPr lang="zh-CN" altLang="en-US" sz="2400">
                  <a:solidFill>
                    <a:srgbClr val="CC3300"/>
                  </a:solidFill>
                </a:rPr>
                <a:t>设备</a:t>
              </a:r>
            </a:p>
          </p:txBody>
        </p:sp>
        <p:sp>
          <p:nvSpPr>
            <p:cNvPr id="762890" name="AutoShape 10"/>
            <p:cNvSpPr>
              <a:spLocks noChangeArrowheads="1"/>
            </p:cNvSpPr>
            <p:nvPr/>
          </p:nvSpPr>
          <p:spPr bwMode="auto">
            <a:xfrm>
              <a:off x="4893" y="2358"/>
              <a:ext cx="283" cy="141"/>
            </a:xfrm>
            <a:prstGeom prst="leftRightArrow">
              <a:avLst>
                <a:gd name="adj1" fmla="val 50000"/>
                <a:gd name="adj2" fmla="val 40142"/>
              </a:avLst>
            </a:prstGeom>
            <a:solidFill>
              <a:schemeClr val="bg1"/>
            </a:solidFill>
            <a:ln w="28575" algn="ctr">
              <a:solidFill>
                <a:srgbClr val="CC3300"/>
              </a:solidFill>
              <a:miter lim="800000"/>
              <a:headEnd/>
              <a:tailEnd/>
            </a:ln>
            <a:effectLst/>
          </p:spPr>
          <p:txBody>
            <a:bodyPr wrap="none" anchor="ctr"/>
            <a:lstStyle/>
            <a:p>
              <a:pPr marL="342900" indent="-342900" algn="ctr"/>
              <a:endParaRPr lang="zh-CN" altLang="en-US">
                <a:solidFill>
                  <a:srgbClr val="CC3300"/>
                </a:solidFill>
              </a:endParaRPr>
            </a:p>
          </p:txBody>
        </p:sp>
      </p:grpSp>
      <p:grpSp>
        <p:nvGrpSpPr>
          <p:cNvPr id="762891" name="Group 11"/>
          <p:cNvGrpSpPr>
            <a:grpSpLocks/>
          </p:cNvGrpSpPr>
          <p:nvPr/>
        </p:nvGrpSpPr>
        <p:grpSpPr bwMode="auto">
          <a:xfrm>
            <a:off x="7767638" y="4822825"/>
            <a:ext cx="1125537" cy="831850"/>
            <a:chOff x="4893" y="3010"/>
            <a:chExt cx="709" cy="524"/>
          </a:xfrm>
        </p:grpSpPr>
        <p:sp>
          <p:nvSpPr>
            <p:cNvPr id="762892" name="Text Box 12"/>
            <p:cNvSpPr txBox="1">
              <a:spLocks noChangeArrowheads="1"/>
            </p:cNvSpPr>
            <p:nvPr/>
          </p:nvSpPr>
          <p:spPr bwMode="auto">
            <a:xfrm>
              <a:off x="5205" y="3010"/>
              <a:ext cx="397" cy="524"/>
            </a:xfrm>
            <a:prstGeom prst="rect">
              <a:avLst/>
            </a:prstGeom>
            <a:solidFill>
              <a:srgbClr val="0000FF">
                <a:alpha val="25999"/>
              </a:srgbClr>
            </a:solidFill>
            <a:ln w="9525" algn="ctr">
              <a:solidFill>
                <a:schemeClr val="tx1"/>
              </a:solidFill>
              <a:miter lim="800000"/>
              <a:headEnd/>
              <a:tailEnd/>
            </a:ln>
            <a:effectLst/>
          </p:spPr>
          <p:txBody>
            <a:bodyPr lIns="0" rIns="0">
              <a:spAutoFit/>
            </a:bodyPr>
            <a:lstStyle/>
            <a:p>
              <a:pPr marL="342900" indent="-342900"/>
              <a:r>
                <a:rPr lang="zh-CN" altLang="en-US" sz="2400">
                  <a:solidFill>
                    <a:srgbClr val="CC3300"/>
                  </a:solidFill>
                </a:rPr>
                <a:t>输出</a:t>
              </a:r>
              <a:endParaRPr lang="en-US" altLang="zh-CN" sz="2400">
                <a:solidFill>
                  <a:srgbClr val="CC3300"/>
                </a:solidFill>
              </a:endParaRPr>
            </a:p>
            <a:p>
              <a:pPr marL="342900" indent="-342900"/>
              <a:r>
                <a:rPr lang="zh-CN" altLang="en-US" sz="2400">
                  <a:solidFill>
                    <a:srgbClr val="CC3300"/>
                  </a:solidFill>
                </a:rPr>
                <a:t>设备</a:t>
              </a:r>
            </a:p>
          </p:txBody>
        </p:sp>
        <p:sp>
          <p:nvSpPr>
            <p:cNvPr id="762893" name="AutoShape 13"/>
            <p:cNvSpPr>
              <a:spLocks noChangeArrowheads="1"/>
            </p:cNvSpPr>
            <p:nvPr/>
          </p:nvSpPr>
          <p:spPr bwMode="auto">
            <a:xfrm>
              <a:off x="4893" y="3180"/>
              <a:ext cx="283" cy="141"/>
            </a:xfrm>
            <a:prstGeom prst="leftRightArrow">
              <a:avLst>
                <a:gd name="adj1" fmla="val 50000"/>
                <a:gd name="adj2" fmla="val 40142"/>
              </a:avLst>
            </a:prstGeom>
            <a:solidFill>
              <a:schemeClr val="bg1"/>
            </a:solidFill>
            <a:ln w="28575" algn="ctr">
              <a:solidFill>
                <a:srgbClr val="CC3300"/>
              </a:solidFill>
              <a:miter lim="800000"/>
              <a:headEnd/>
              <a:tailEnd/>
            </a:ln>
            <a:effectLst/>
          </p:spPr>
          <p:txBody>
            <a:bodyPr wrap="none" anchor="ctr"/>
            <a:lstStyle/>
            <a:p>
              <a:endParaRPr lang="zh-CN" altLang="en-US"/>
            </a:p>
          </p:txBody>
        </p:sp>
      </p:grpSp>
      <p:sp>
        <p:nvSpPr>
          <p:cNvPr id="762894" name="Text Box 14"/>
          <p:cNvSpPr txBox="1">
            <a:spLocks noChangeArrowheads="1"/>
          </p:cNvSpPr>
          <p:nvPr/>
        </p:nvSpPr>
        <p:spPr bwMode="auto">
          <a:xfrm>
            <a:off x="3986213" y="3068638"/>
            <a:ext cx="1079500" cy="376237"/>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spcBef>
                <a:spcPct val="50000"/>
              </a:spcBef>
            </a:pPr>
            <a:r>
              <a:rPr lang="en-US" altLang="zh-CN">
                <a:solidFill>
                  <a:srgbClr val="008000"/>
                </a:solidFill>
              </a:rPr>
              <a:t>  MAR</a:t>
            </a:r>
          </a:p>
        </p:txBody>
      </p:sp>
      <p:sp>
        <p:nvSpPr>
          <p:cNvPr id="762895" name="Text Box 15"/>
          <p:cNvSpPr txBox="1">
            <a:spLocks noChangeArrowheads="1"/>
          </p:cNvSpPr>
          <p:nvPr/>
        </p:nvSpPr>
        <p:spPr bwMode="auto">
          <a:xfrm>
            <a:off x="4032250" y="6083300"/>
            <a:ext cx="1079500" cy="376238"/>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spcBef>
                <a:spcPct val="50000"/>
              </a:spcBef>
            </a:pPr>
            <a:r>
              <a:rPr lang="en-US" altLang="zh-CN">
                <a:solidFill>
                  <a:schemeClr val="accent2"/>
                </a:solidFill>
              </a:rPr>
              <a:t>  MDR</a:t>
            </a:r>
          </a:p>
        </p:txBody>
      </p:sp>
      <p:sp>
        <p:nvSpPr>
          <p:cNvPr id="762896" name="Line 16"/>
          <p:cNvSpPr>
            <a:spLocks noChangeShapeType="1"/>
          </p:cNvSpPr>
          <p:nvPr/>
        </p:nvSpPr>
        <p:spPr bwMode="auto">
          <a:xfrm>
            <a:off x="2141538" y="3248025"/>
            <a:ext cx="539750" cy="0"/>
          </a:xfrm>
          <a:prstGeom prst="line">
            <a:avLst/>
          </a:prstGeom>
          <a:noFill/>
          <a:ln w="38100">
            <a:solidFill>
              <a:srgbClr val="FF3300"/>
            </a:solidFill>
            <a:prstDash val="dash"/>
            <a:round/>
            <a:headEnd/>
            <a:tailEnd type="triangle" w="med" len="med"/>
          </a:ln>
          <a:effectLst/>
        </p:spPr>
        <p:txBody>
          <a:bodyPr/>
          <a:lstStyle/>
          <a:p>
            <a:endParaRPr lang="zh-CN" altLang="en-US"/>
          </a:p>
        </p:txBody>
      </p:sp>
      <p:sp>
        <p:nvSpPr>
          <p:cNvPr id="762897" name="Line 17"/>
          <p:cNvSpPr>
            <a:spLocks noChangeShapeType="1"/>
          </p:cNvSpPr>
          <p:nvPr/>
        </p:nvSpPr>
        <p:spPr bwMode="auto">
          <a:xfrm>
            <a:off x="3716338" y="3248025"/>
            <a:ext cx="271462" cy="0"/>
          </a:xfrm>
          <a:prstGeom prst="line">
            <a:avLst/>
          </a:prstGeom>
          <a:noFill/>
          <a:ln w="38100">
            <a:solidFill>
              <a:srgbClr val="007635"/>
            </a:solidFill>
            <a:round/>
            <a:headEnd/>
            <a:tailEnd type="triangle" w="med" len="med"/>
          </a:ln>
          <a:effectLst/>
        </p:spPr>
        <p:txBody>
          <a:bodyPr/>
          <a:lstStyle/>
          <a:p>
            <a:endParaRPr lang="zh-CN" altLang="en-US"/>
          </a:p>
        </p:txBody>
      </p:sp>
      <p:sp>
        <p:nvSpPr>
          <p:cNvPr id="762898" name="Line 18"/>
          <p:cNvSpPr>
            <a:spLocks noChangeShapeType="1"/>
          </p:cNvSpPr>
          <p:nvPr/>
        </p:nvSpPr>
        <p:spPr bwMode="auto">
          <a:xfrm>
            <a:off x="4392613" y="5588000"/>
            <a:ext cx="0" cy="495300"/>
          </a:xfrm>
          <a:prstGeom prst="line">
            <a:avLst/>
          </a:prstGeom>
          <a:noFill/>
          <a:ln w="38100">
            <a:solidFill>
              <a:srgbClr val="3333CC"/>
            </a:solidFill>
            <a:round/>
            <a:headEnd type="triangle" w="med" len="med"/>
            <a:tailEnd type="triangle" w="med" len="med"/>
          </a:ln>
          <a:effectLst/>
        </p:spPr>
        <p:txBody>
          <a:bodyPr/>
          <a:lstStyle/>
          <a:p>
            <a:endParaRPr lang="zh-CN" altLang="en-US"/>
          </a:p>
        </p:txBody>
      </p:sp>
      <p:grpSp>
        <p:nvGrpSpPr>
          <p:cNvPr id="762899" name="Group 19"/>
          <p:cNvGrpSpPr>
            <a:grpSpLocks/>
          </p:cNvGrpSpPr>
          <p:nvPr/>
        </p:nvGrpSpPr>
        <p:grpSpPr bwMode="auto">
          <a:xfrm>
            <a:off x="2771775" y="3833813"/>
            <a:ext cx="765175" cy="1484312"/>
            <a:chOff x="3135" y="2472"/>
            <a:chExt cx="454" cy="935"/>
          </a:xfrm>
        </p:grpSpPr>
        <p:grpSp>
          <p:nvGrpSpPr>
            <p:cNvPr id="762900" name="Group 20"/>
            <p:cNvGrpSpPr>
              <a:grpSpLocks/>
            </p:cNvGrpSpPr>
            <p:nvPr/>
          </p:nvGrpSpPr>
          <p:grpSpPr bwMode="auto">
            <a:xfrm flipH="1">
              <a:off x="3135" y="2472"/>
              <a:ext cx="454" cy="935"/>
              <a:chOff x="3078" y="2330"/>
              <a:chExt cx="625" cy="1580"/>
            </a:xfrm>
          </p:grpSpPr>
          <p:sp>
            <p:nvSpPr>
              <p:cNvPr id="762901" name="Line 12"/>
              <p:cNvSpPr>
                <a:spLocks noChangeShapeType="1"/>
              </p:cNvSpPr>
              <p:nvPr/>
            </p:nvSpPr>
            <p:spPr bwMode="auto">
              <a:xfrm flipH="1">
                <a:off x="3078" y="2330"/>
                <a:ext cx="9" cy="691"/>
              </a:xfrm>
              <a:prstGeom prst="line">
                <a:avLst/>
              </a:prstGeom>
              <a:noFill/>
              <a:ln w="25400">
                <a:solidFill>
                  <a:schemeClr val="tx1"/>
                </a:solidFill>
                <a:round/>
                <a:headEnd/>
                <a:tailEnd/>
              </a:ln>
            </p:spPr>
            <p:txBody>
              <a:bodyPr wrap="none" anchor="ctr"/>
              <a:lstStyle/>
              <a:p>
                <a:endParaRPr lang="zh-CN" altLang="en-US"/>
              </a:p>
            </p:txBody>
          </p:sp>
          <p:sp>
            <p:nvSpPr>
              <p:cNvPr id="762902" name="Line 13"/>
              <p:cNvSpPr>
                <a:spLocks noChangeShapeType="1"/>
              </p:cNvSpPr>
              <p:nvPr/>
            </p:nvSpPr>
            <p:spPr bwMode="auto">
              <a:xfrm>
                <a:off x="3107" y="2330"/>
                <a:ext cx="592" cy="307"/>
              </a:xfrm>
              <a:prstGeom prst="line">
                <a:avLst/>
              </a:prstGeom>
              <a:noFill/>
              <a:ln w="25400">
                <a:solidFill>
                  <a:schemeClr val="tx1"/>
                </a:solidFill>
                <a:round/>
                <a:headEnd/>
                <a:tailEnd/>
              </a:ln>
            </p:spPr>
            <p:txBody>
              <a:bodyPr wrap="none" anchor="ctr"/>
              <a:lstStyle/>
              <a:p>
                <a:endParaRPr lang="zh-CN" altLang="en-US"/>
              </a:p>
            </p:txBody>
          </p:sp>
          <p:sp>
            <p:nvSpPr>
              <p:cNvPr id="762903" name="Line 14"/>
              <p:cNvSpPr>
                <a:spLocks noChangeShapeType="1"/>
              </p:cNvSpPr>
              <p:nvPr/>
            </p:nvSpPr>
            <p:spPr bwMode="auto">
              <a:xfrm>
                <a:off x="3087" y="3018"/>
                <a:ext cx="213" cy="110"/>
              </a:xfrm>
              <a:prstGeom prst="line">
                <a:avLst/>
              </a:prstGeom>
              <a:noFill/>
              <a:ln w="25400">
                <a:solidFill>
                  <a:schemeClr val="tx1"/>
                </a:solidFill>
                <a:round/>
                <a:headEnd/>
                <a:tailEnd/>
              </a:ln>
            </p:spPr>
            <p:txBody>
              <a:bodyPr wrap="none" anchor="ctr"/>
              <a:lstStyle/>
              <a:p>
                <a:endParaRPr lang="zh-CN" altLang="en-US"/>
              </a:p>
            </p:txBody>
          </p:sp>
          <p:sp>
            <p:nvSpPr>
              <p:cNvPr id="762904" name="Line 16"/>
              <p:cNvSpPr>
                <a:spLocks noChangeShapeType="1"/>
              </p:cNvSpPr>
              <p:nvPr/>
            </p:nvSpPr>
            <p:spPr bwMode="auto">
              <a:xfrm>
                <a:off x="3693" y="2644"/>
                <a:ext cx="10" cy="457"/>
              </a:xfrm>
              <a:prstGeom prst="line">
                <a:avLst/>
              </a:prstGeom>
              <a:noFill/>
              <a:ln w="25400">
                <a:solidFill>
                  <a:schemeClr val="tx1"/>
                </a:solidFill>
                <a:round/>
                <a:headEnd/>
                <a:tailEnd/>
              </a:ln>
            </p:spPr>
            <p:txBody>
              <a:bodyPr wrap="none" anchor="ctr"/>
              <a:lstStyle/>
              <a:p>
                <a:endParaRPr lang="zh-CN" altLang="en-US"/>
              </a:p>
            </p:txBody>
          </p:sp>
          <p:sp>
            <p:nvSpPr>
              <p:cNvPr id="762905" name="Line 18"/>
              <p:cNvSpPr>
                <a:spLocks noChangeShapeType="1"/>
              </p:cNvSpPr>
              <p:nvPr/>
            </p:nvSpPr>
            <p:spPr bwMode="auto">
              <a:xfrm flipV="1">
                <a:off x="3120" y="3256"/>
                <a:ext cx="0" cy="654"/>
              </a:xfrm>
              <a:prstGeom prst="line">
                <a:avLst/>
              </a:prstGeom>
              <a:noFill/>
              <a:ln w="25400">
                <a:solidFill>
                  <a:schemeClr val="tx1"/>
                </a:solidFill>
                <a:round/>
                <a:headEnd/>
                <a:tailEnd/>
              </a:ln>
            </p:spPr>
            <p:txBody>
              <a:bodyPr wrap="none" anchor="ctr"/>
              <a:lstStyle/>
              <a:p>
                <a:endParaRPr lang="zh-CN" altLang="en-US"/>
              </a:p>
            </p:txBody>
          </p:sp>
          <p:sp>
            <p:nvSpPr>
              <p:cNvPr id="762906" name="Line 19"/>
              <p:cNvSpPr>
                <a:spLocks noChangeShapeType="1"/>
              </p:cNvSpPr>
              <p:nvPr/>
            </p:nvSpPr>
            <p:spPr bwMode="auto">
              <a:xfrm flipV="1">
                <a:off x="3135" y="3549"/>
                <a:ext cx="564" cy="349"/>
              </a:xfrm>
              <a:prstGeom prst="line">
                <a:avLst/>
              </a:prstGeom>
              <a:noFill/>
              <a:ln w="25400">
                <a:solidFill>
                  <a:schemeClr val="tx1"/>
                </a:solidFill>
                <a:round/>
                <a:headEnd/>
                <a:tailEnd/>
              </a:ln>
            </p:spPr>
            <p:txBody>
              <a:bodyPr wrap="none" anchor="ctr"/>
              <a:lstStyle/>
              <a:p>
                <a:endParaRPr lang="zh-CN" altLang="en-US"/>
              </a:p>
            </p:txBody>
          </p:sp>
          <p:sp>
            <p:nvSpPr>
              <p:cNvPr id="762907" name="Line 20"/>
              <p:cNvSpPr>
                <a:spLocks noChangeShapeType="1"/>
              </p:cNvSpPr>
              <p:nvPr/>
            </p:nvSpPr>
            <p:spPr bwMode="auto">
              <a:xfrm flipV="1">
                <a:off x="3121" y="3125"/>
                <a:ext cx="171" cy="124"/>
              </a:xfrm>
              <a:prstGeom prst="line">
                <a:avLst/>
              </a:prstGeom>
              <a:noFill/>
              <a:ln w="25400">
                <a:solidFill>
                  <a:schemeClr val="tx1"/>
                </a:solidFill>
                <a:round/>
                <a:headEnd/>
                <a:tailEnd/>
              </a:ln>
            </p:spPr>
            <p:txBody>
              <a:bodyPr wrap="none" anchor="ctr"/>
              <a:lstStyle/>
              <a:p>
                <a:endParaRPr lang="zh-CN" altLang="en-US"/>
              </a:p>
            </p:txBody>
          </p:sp>
          <p:sp>
            <p:nvSpPr>
              <p:cNvPr id="762908" name="Line 22"/>
              <p:cNvSpPr>
                <a:spLocks noChangeShapeType="1"/>
              </p:cNvSpPr>
              <p:nvPr/>
            </p:nvSpPr>
            <p:spPr bwMode="auto">
              <a:xfrm flipV="1">
                <a:off x="3702" y="3067"/>
                <a:ext cx="0" cy="481"/>
              </a:xfrm>
              <a:prstGeom prst="line">
                <a:avLst/>
              </a:prstGeom>
              <a:noFill/>
              <a:ln w="25400">
                <a:solidFill>
                  <a:schemeClr val="tx1"/>
                </a:solidFill>
                <a:round/>
                <a:headEnd/>
                <a:tailEnd/>
              </a:ln>
            </p:spPr>
            <p:txBody>
              <a:bodyPr wrap="none" anchor="ctr"/>
              <a:lstStyle/>
              <a:p>
                <a:endParaRPr lang="zh-CN" altLang="en-US"/>
              </a:p>
            </p:txBody>
          </p:sp>
        </p:grpSp>
        <p:sp>
          <p:nvSpPr>
            <p:cNvPr id="762909" name="Rectangle 25"/>
            <p:cNvSpPr>
              <a:spLocks noChangeArrowheads="1"/>
            </p:cNvSpPr>
            <p:nvPr/>
          </p:nvSpPr>
          <p:spPr bwMode="auto">
            <a:xfrm rot="16200000" flipH="1">
              <a:off x="3033" y="2830"/>
              <a:ext cx="510" cy="248"/>
            </a:xfrm>
            <a:prstGeom prst="rect">
              <a:avLst/>
            </a:prstGeom>
            <a:noFill/>
            <a:ln w="12700">
              <a:noFill/>
              <a:miter lim="800000"/>
              <a:headEnd/>
              <a:tailEnd/>
            </a:ln>
          </p:spPr>
          <p:txBody>
            <a:bodyPr lIns="90488" tIns="44450" rIns="90488" bIns="44450">
              <a:spAutoFit/>
            </a:bodyPr>
            <a:lstStyle/>
            <a:p>
              <a:pPr>
                <a:lnSpc>
                  <a:spcPct val="90000"/>
                </a:lnSpc>
              </a:pPr>
              <a:r>
                <a:rPr lang="en-US" altLang="zh-CN" sz="2400">
                  <a:latin typeface="Arial" pitchFamily="34" charset="0"/>
                  <a:ea typeface="宋体" pitchFamily="2" charset="-122"/>
                  <a:cs typeface="Arial" pitchFamily="34" charset="0"/>
                </a:rPr>
                <a:t>ALU</a:t>
              </a:r>
            </a:p>
          </p:txBody>
        </p:sp>
      </p:grpSp>
      <p:grpSp>
        <p:nvGrpSpPr>
          <p:cNvPr id="762910" name="Group 30"/>
          <p:cNvGrpSpPr>
            <a:grpSpLocks/>
          </p:cNvGrpSpPr>
          <p:nvPr/>
        </p:nvGrpSpPr>
        <p:grpSpPr bwMode="auto">
          <a:xfrm>
            <a:off x="3492500" y="4238625"/>
            <a:ext cx="404813" cy="809625"/>
            <a:chOff x="2030" y="2415"/>
            <a:chExt cx="341" cy="510"/>
          </a:xfrm>
        </p:grpSpPr>
        <p:sp>
          <p:nvSpPr>
            <p:cNvPr id="762911" name="Line 31"/>
            <p:cNvSpPr>
              <a:spLocks noChangeShapeType="1"/>
            </p:cNvSpPr>
            <p:nvPr/>
          </p:nvSpPr>
          <p:spPr bwMode="auto">
            <a:xfrm flipH="1">
              <a:off x="2031" y="2415"/>
              <a:ext cx="340" cy="0"/>
            </a:xfrm>
            <a:prstGeom prst="line">
              <a:avLst/>
            </a:prstGeom>
            <a:noFill/>
            <a:ln w="38100">
              <a:solidFill>
                <a:srgbClr val="3333CC"/>
              </a:solidFill>
              <a:round/>
              <a:headEnd/>
              <a:tailEnd type="triangle" w="med" len="med"/>
            </a:ln>
            <a:effectLst/>
          </p:spPr>
          <p:txBody>
            <a:bodyPr/>
            <a:lstStyle/>
            <a:p>
              <a:endParaRPr lang="zh-CN" altLang="en-US"/>
            </a:p>
          </p:txBody>
        </p:sp>
        <p:sp>
          <p:nvSpPr>
            <p:cNvPr id="762912" name="Line 32"/>
            <p:cNvSpPr>
              <a:spLocks noChangeShapeType="1"/>
            </p:cNvSpPr>
            <p:nvPr/>
          </p:nvSpPr>
          <p:spPr bwMode="auto">
            <a:xfrm flipH="1">
              <a:off x="2030" y="2925"/>
              <a:ext cx="340" cy="0"/>
            </a:xfrm>
            <a:prstGeom prst="line">
              <a:avLst/>
            </a:prstGeom>
            <a:noFill/>
            <a:ln w="38100">
              <a:solidFill>
                <a:srgbClr val="3333CC"/>
              </a:solidFill>
              <a:round/>
              <a:headEnd/>
              <a:tailEnd type="triangle" w="med" len="med"/>
            </a:ln>
            <a:effectLst/>
          </p:spPr>
          <p:txBody>
            <a:bodyPr/>
            <a:lstStyle/>
            <a:p>
              <a:endParaRPr lang="zh-CN" altLang="en-US"/>
            </a:p>
          </p:txBody>
        </p:sp>
      </p:grpSp>
      <p:sp>
        <p:nvSpPr>
          <p:cNvPr id="762913" name="Text Box 33"/>
          <p:cNvSpPr txBox="1">
            <a:spLocks noChangeArrowheads="1"/>
          </p:cNvSpPr>
          <p:nvPr/>
        </p:nvSpPr>
        <p:spPr bwMode="auto">
          <a:xfrm>
            <a:off x="1781175" y="3743325"/>
            <a:ext cx="450850" cy="1625600"/>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r>
              <a:rPr lang="zh-CN" altLang="en-US" sz="2000"/>
              <a:t>标</a:t>
            </a:r>
          </a:p>
          <a:p>
            <a:pPr marL="342900" indent="-342900"/>
            <a:r>
              <a:rPr lang="zh-CN" altLang="en-US" sz="2000"/>
              <a:t>志</a:t>
            </a:r>
          </a:p>
          <a:p>
            <a:pPr marL="342900" indent="-342900"/>
            <a:r>
              <a:rPr lang="zh-CN" altLang="en-US" sz="2000"/>
              <a:t>寄</a:t>
            </a:r>
          </a:p>
          <a:p>
            <a:pPr marL="342900" indent="-342900"/>
            <a:r>
              <a:rPr lang="zh-CN" altLang="en-US" sz="2000"/>
              <a:t>存</a:t>
            </a:r>
          </a:p>
          <a:p>
            <a:pPr marL="342900" indent="-342900"/>
            <a:r>
              <a:rPr lang="zh-CN" altLang="en-US" sz="2000"/>
              <a:t>器</a:t>
            </a:r>
            <a:endParaRPr lang="en-US" altLang="zh-CN" sz="2000"/>
          </a:p>
        </p:txBody>
      </p:sp>
      <p:sp>
        <p:nvSpPr>
          <p:cNvPr id="762914" name="Line 34"/>
          <p:cNvSpPr>
            <a:spLocks noChangeShapeType="1"/>
          </p:cNvSpPr>
          <p:nvPr/>
        </p:nvSpPr>
        <p:spPr bwMode="auto">
          <a:xfrm flipH="1">
            <a:off x="2232025" y="4329113"/>
            <a:ext cx="539750" cy="0"/>
          </a:xfrm>
          <a:prstGeom prst="line">
            <a:avLst/>
          </a:prstGeom>
          <a:noFill/>
          <a:ln w="38100">
            <a:solidFill>
              <a:srgbClr val="3333CC"/>
            </a:solidFill>
            <a:round/>
            <a:headEnd/>
            <a:tailEnd type="triangle" w="med" len="med"/>
          </a:ln>
          <a:effectLst/>
        </p:spPr>
        <p:txBody>
          <a:bodyPr/>
          <a:lstStyle/>
          <a:p>
            <a:endParaRPr lang="zh-CN" altLang="en-US"/>
          </a:p>
        </p:txBody>
      </p:sp>
      <p:grpSp>
        <p:nvGrpSpPr>
          <p:cNvPr id="762915" name="Group 35"/>
          <p:cNvGrpSpPr>
            <a:grpSpLocks/>
          </p:cNvGrpSpPr>
          <p:nvPr/>
        </p:nvGrpSpPr>
        <p:grpSpPr bwMode="auto">
          <a:xfrm>
            <a:off x="1511300" y="3429000"/>
            <a:ext cx="227013" cy="855663"/>
            <a:chOff x="895" y="1905"/>
            <a:chExt cx="143" cy="539"/>
          </a:xfrm>
        </p:grpSpPr>
        <p:sp>
          <p:nvSpPr>
            <p:cNvPr id="762916" name="Line 36"/>
            <p:cNvSpPr>
              <a:spLocks noChangeShapeType="1"/>
            </p:cNvSpPr>
            <p:nvPr/>
          </p:nvSpPr>
          <p:spPr bwMode="auto">
            <a:xfrm flipH="1">
              <a:off x="896" y="2443"/>
              <a:ext cx="142" cy="0"/>
            </a:xfrm>
            <a:prstGeom prst="line">
              <a:avLst/>
            </a:prstGeom>
            <a:noFill/>
            <a:ln w="28575">
              <a:solidFill>
                <a:srgbClr val="3333CC"/>
              </a:solidFill>
              <a:round/>
              <a:headEnd/>
              <a:tailEnd/>
            </a:ln>
            <a:effectLst/>
          </p:spPr>
          <p:txBody>
            <a:bodyPr/>
            <a:lstStyle/>
            <a:p>
              <a:endParaRPr lang="zh-CN" altLang="en-US"/>
            </a:p>
          </p:txBody>
        </p:sp>
        <p:sp>
          <p:nvSpPr>
            <p:cNvPr id="762917" name="Line 37"/>
            <p:cNvSpPr>
              <a:spLocks noChangeShapeType="1"/>
            </p:cNvSpPr>
            <p:nvPr/>
          </p:nvSpPr>
          <p:spPr bwMode="auto">
            <a:xfrm flipV="1">
              <a:off x="895" y="1905"/>
              <a:ext cx="0" cy="539"/>
            </a:xfrm>
            <a:prstGeom prst="line">
              <a:avLst/>
            </a:prstGeom>
            <a:noFill/>
            <a:ln w="38100">
              <a:solidFill>
                <a:srgbClr val="3333CC"/>
              </a:solidFill>
              <a:round/>
              <a:headEnd/>
              <a:tailEnd type="triangle" w="med" len="med"/>
            </a:ln>
            <a:effectLst/>
          </p:spPr>
          <p:txBody>
            <a:bodyPr/>
            <a:lstStyle/>
            <a:p>
              <a:endParaRPr lang="zh-CN" altLang="en-US"/>
            </a:p>
          </p:txBody>
        </p:sp>
      </p:grpSp>
      <p:sp>
        <p:nvSpPr>
          <p:cNvPr id="762918" name="Line 38"/>
          <p:cNvSpPr>
            <a:spLocks noChangeShapeType="1"/>
          </p:cNvSpPr>
          <p:nvPr/>
        </p:nvSpPr>
        <p:spPr bwMode="auto">
          <a:xfrm flipV="1">
            <a:off x="4527550" y="3473450"/>
            <a:ext cx="0" cy="539750"/>
          </a:xfrm>
          <a:prstGeom prst="line">
            <a:avLst/>
          </a:prstGeom>
          <a:noFill/>
          <a:ln w="38100">
            <a:solidFill>
              <a:srgbClr val="008000"/>
            </a:solidFill>
            <a:round/>
            <a:headEnd/>
            <a:tailEnd type="triangle" w="med" len="med"/>
          </a:ln>
          <a:effectLst/>
        </p:spPr>
        <p:txBody>
          <a:bodyPr/>
          <a:lstStyle/>
          <a:p>
            <a:endParaRPr lang="zh-CN" altLang="en-US"/>
          </a:p>
        </p:txBody>
      </p:sp>
      <p:grpSp>
        <p:nvGrpSpPr>
          <p:cNvPr id="762919" name="Group 39"/>
          <p:cNvGrpSpPr>
            <a:grpSpLocks/>
          </p:cNvGrpSpPr>
          <p:nvPr/>
        </p:nvGrpSpPr>
        <p:grpSpPr bwMode="auto">
          <a:xfrm>
            <a:off x="2501900" y="4686300"/>
            <a:ext cx="1530350" cy="1487488"/>
            <a:chOff x="1576" y="2924"/>
            <a:chExt cx="964" cy="937"/>
          </a:xfrm>
        </p:grpSpPr>
        <p:sp>
          <p:nvSpPr>
            <p:cNvPr id="762920" name="Line 40"/>
            <p:cNvSpPr>
              <a:spLocks noChangeShapeType="1"/>
            </p:cNvSpPr>
            <p:nvPr/>
          </p:nvSpPr>
          <p:spPr bwMode="auto">
            <a:xfrm>
              <a:off x="1576" y="2924"/>
              <a:ext cx="0" cy="935"/>
            </a:xfrm>
            <a:prstGeom prst="line">
              <a:avLst/>
            </a:prstGeom>
            <a:noFill/>
            <a:ln w="38100">
              <a:solidFill>
                <a:srgbClr val="3333CC"/>
              </a:solidFill>
              <a:round/>
              <a:headEnd/>
              <a:tailEnd/>
            </a:ln>
            <a:effectLst/>
          </p:spPr>
          <p:txBody>
            <a:bodyPr/>
            <a:lstStyle/>
            <a:p>
              <a:endParaRPr lang="zh-CN" altLang="en-US"/>
            </a:p>
          </p:txBody>
        </p:sp>
        <p:sp>
          <p:nvSpPr>
            <p:cNvPr id="762921" name="Line 41"/>
            <p:cNvSpPr>
              <a:spLocks noChangeShapeType="1"/>
            </p:cNvSpPr>
            <p:nvPr/>
          </p:nvSpPr>
          <p:spPr bwMode="auto">
            <a:xfrm>
              <a:off x="1576" y="3861"/>
              <a:ext cx="964" cy="0"/>
            </a:xfrm>
            <a:prstGeom prst="line">
              <a:avLst/>
            </a:prstGeom>
            <a:noFill/>
            <a:ln w="38100">
              <a:solidFill>
                <a:srgbClr val="3333CC"/>
              </a:solidFill>
              <a:round/>
              <a:headEnd/>
              <a:tailEnd type="triangle" w="med" len="med"/>
            </a:ln>
            <a:effectLst/>
          </p:spPr>
          <p:txBody>
            <a:bodyPr/>
            <a:lstStyle/>
            <a:p>
              <a:endParaRPr lang="zh-CN" altLang="en-US"/>
            </a:p>
          </p:txBody>
        </p:sp>
        <p:sp>
          <p:nvSpPr>
            <p:cNvPr id="762922" name="Line 42"/>
            <p:cNvSpPr>
              <a:spLocks noChangeShapeType="1"/>
            </p:cNvSpPr>
            <p:nvPr/>
          </p:nvSpPr>
          <p:spPr bwMode="auto">
            <a:xfrm flipH="1">
              <a:off x="1576" y="2924"/>
              <a:ext cx="171" cy="0"/>
            </a:xfrm>
            <a:prstGeom prst="line">
              <a:avLst/>
            </a:prstGeom>
            <a:noFill/>
            <a:ln w="28575">
              <a:solidFill>
                <a:srgbClr val="3333CC"/>
              </a:solidFill>
              <a:round/>
              <a:headEnd/>
              <a:tailEnd/>
            </a:ln>
            <a:effectLst/>
          </p:spPr>
          <p:txBody>
            <a:bodyPr/>
            <a:lstStyle/>
            <a:p>
              <a:endParaRPr lang="zh-CN" altLang="en-US"/>
            </a:p>
          </p:txBody>
        </p:sp>
      </p:grpSp>
      <p:grpSp>
        <p:nvGrpSpPr>
          <p:cNvPr id="762923" name="Group 43"/>
          <p:cNvGrpSpPr>
            <a:grpSpLocks/>
          </p:cNvGrpSpPr>
          <p:nvPr/>
        </p:nvGrpSpPr>
        <p:grpSpPr bwMode="auto">
          <a:xfrm>
            <a:off x="3357563" y="5453063"/>
            <a:ext cx="493712" cy="719137"/>
            <a:chOff x="2115" y="3405"/>
            <a:chExt cx="311" cy="453"/>
          </a:xfrm>
        </p:grpSpPr>
        <p:sp>
          <p:nvSpPr>
            <p:cNvPr id="762924" name="Line 44"/>
            <p:cNvSpPr>
              <a:spLocks noChangeShapeType="1"/>
            </p:cNvSpPr>
            <p:nvPr/>
          </p:nvSpPr>
          <p:spPr bwMode="auto">
            <a:xfrm flipV="1">
              <a:off x="2115" y="3405"/>
              <a:ext cx="0" cy="453"/>
            </a:xfrm>
            <a:prstGeom prst="line">
              <a:avLst/>
            </a:prstGeom>
            <a:noFill/>
            <a:ln w="38100">
              <a:solidFill>
                <a:srgbClr val="3333CC"/>
              </a:solidFill>
              <a:round/>
              <a:headEnd/>
              <a:tailEnd/>
            </a:ln>
            <a:effectLst/>
          </p:spPr>
          <p:txBody>
            <a:bodyPr/>
            <a:lstStyle/>
            <a:p>
              <a:endParaRPr lang="zh-CN" altLang="en-US"/>
            </a:p>
          </p:txBody>
        </p:sp>
        <p:sp>
          <p:nvSpPr>
            <p:cNvPr id="762925" name="Line 45"/>
            <p:cNvSpPr>
              <a:spLocks noChangeShapeType="1"/>
            </p:cNvSpPr>
            <p:nvPr/>
          </p:nvSpPr>
          <p:spPr bwMode="auto">
            <a:xfrm>
              <a:off x="2115" y="3407"/>
              <a:ext cx="311" cy="0"/>
            </a:xfrm>
            <a:prstGeom prst="line">
              <a:avLst/>
            </a:prstGeom>
            <a:noFill/>
            <a:ln w="38100">
              <a:solidFill>
                <a:srgbClr val="3333CC"/>
              </a:solidFill>
              <a:round/>
              <a:headEnd/>
              <a:tailEnd type="triangle" w="med" len="med"/>
            </a:ln>
            <a:effectLst/>
          </p:spPr>
          <p:txBody>
            <a:bodyPr/>
            <a:lstStyle/>
            <a:p>
              <a:endParaRPr lang="zh-CN" altLang="en-US"/>
            </a:p>
          </p:txBody>
        </p:sp>
      </p:grpSp>
      <p:grpSp>
        <p:nvGrpSpPr>
          <p:cNvPr id="762926" name="Group 46"/>
          <p:cNvGrpSpPr>
            <a:grpSpLocks/>
          </p:cNvGrpSpPr>
          <p:nvPr/>
        </p:nvGrpSpPr>
        <p:grpSpPr bwMode="auto">
          <a:xfrm>
            <a:off x="1150938" y="3470275"/>
            <a:ext cx="4725987" cy="2298700"/>
            <a:chOff x="725" y="2158"/>
            <a:chExt cx="2977" cy="1448"/>
          </a:xfrm>
        </p:grpSpPr>
        <p:sp>
          <p:nvSpPr>
            <p:cNvPr id="762927" name="Line 47"/>
            <p:cNvSpPr>
              <a:spLocks noChangeShapeType="1"/>
            </p:cNvSpPr>
            <p:nvPr/>
          </p:nvSpPr>
          <p:spPr bwMode="auto">
            <a:xfrm flipV="1">
              <a:off x="725" y="3606"/>
              <a:ext cx="2977" cy="0"/>
            </a:xfrm>
            <a:prstGeom prst="line">
              <a:avLst/>
            </a:prstGeom>
            <a:noFill/>
            <a:ln w="38100">
              <a:solidFill>
                <a:srgbClr val="FF3300"/>
              </a:solidFill>
              <a:prstDash val="dash"/>
              <a:round/>
              <a:headEnd/>
              <a:tailEnd/>
            </a:ln>
            <a:effectLst/>
          </p:spPr>
          <p:txBody>
            <a:bodyPr/>
            <a:lstStyle/>
            <a:p>
              <a:endParaRPr lang="zh-CN" altLang="en-US"/>
            </a:p>
          </p:txBody>
        </p:sp>
        <p:sp>
          <p:nvSpPr>
            <p:cNvPr id="762928" name="Line 48"/>
            <p:cNvSpPr>
              <a:spLocks noChangeShapeType="1"/>
            </p:cNvSpPr>
            <p:nvPr/>
          </p:nvSpPr>
          <p:spPr bwMode="auto">
            <a:xfrm>
              <a:off x="754" y="2158"/>
              <a:ext cx="0" cy="1389"/>
            </a:xfrm>
            <a:prstGeom prst="line">
              <a:avLst/>
            </a:prstGeom>
            <a:noFill/>
            <a:ln w="38100">
              <a:solidFill>
                <a:srgbClr val="FF3300"/>
              </a:solidFill>
              <a:prstDash val="dash"/>
              <a:round/>
              <a:headEnd/>
              <a:tailEnd/>
            </a:ln>
            <a:effectLst/>
          </p:spPr>
          <p:txBody>
            <a:bodyPr/>
            <a:lstStyle/>
            <a:p>
              <a:endParaRPr lang="zh-CN" altLang="en-US"/>
            </a:p>
          </p:txBody>
        </p:sp>
        <p:sp>
          <p:nvSpPr>
            <p:cNvPr id="762929" name="Line 49"/>
            <p:cNvSpPr>
              <a:spLocks noChangeShapeType="1"/>
            </p:cNvSpPr>
            <p:nvPr/>
          </p:nvSpPr>
          <p:spPr bwMode="auto">
            <a:xfrm flipV="1">
              <a:off x="1916" y="3209"/>
              <a:ext cx="0" cy="369"/>
            </a:xfrm>
            <a:prstGeom prst="line">
              <a:avLst/>
            </a:prstGeom>
            <a:noFill/>
            <a:ln w="38100">
              <a:solidFill>
                <a:srgbClr val="FF3300"/>
              </a:solidFill>
              <a:prstDash val="dash"/>
              <a:round/>
              <a:headEnd/>
              <a:tailEnd type="triangle" w="med" len="med"/>
            </a:ln>
            <a:effectLst/>
          </p:spPr>
          <p:txBody>
            <a:bodyPr/>
            <a:lstStyle/>
            <a:p>
              <a:endParaRPr lang="zh-CN" altLang="en-US"/>
            </a:p>
          </p:txBody>
        </p:sp>
      </p:grpSp>
      <p:sp>
        <p:nvSpPr>
          <p:cNvPr id="762930" name="Text Box 50"/>
          <p:cNvSpPr txBox="1">
            <a:spLocks noChangeArrowheads="1"/>
          </p:cNvSpPr>
          <p:nvPr/>
        </p:nvSpPr>
        <p:spPr bwMode="auto">
          <a:xfrm>
            <a:off x="657225" y="6129338"/>
            <a:ext cx="1035050" cy="376237"/>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spcBef>
                <a:spcPct val="50000"/>
              </a:spcBef>
            </a:pPr>
            <a:r>
              <a:rPr lang="en-US" altLang="zh-CN">
                <a:solidFill>
                  <a:srgbClr val="FF3300"/>
                </a:solidFill>
              </a:rPr>
              <a:t>    </a:t>
            </a:r>
            <a:r>
              <a:rPr lang="en-US" altLang="zh-CN">
                <a:solidFill>
                  <a:schemeClr val="hlink"/>
                </a:solidFill>
              </a:rPr>
              <a:t>IR</a:t>
            </a:r>
          </a:p>
        </p:txBody>
      </p:sp>
      <p:sp>
        <p:nvSpPr>
          <p:cNvPr id="762931" name="Line 51"/>
          <p:cNvSpPr>
            <a:spLocks noChangeShapeType="1"/>
          </p:cNvSpPr>
          <p:nvPr/>
        </p:nvSpPr>
        <p:spPr bwMode="auto">
          <a:xfrm flipH="1">
            <a:off x="1692275" y="6353175"/>
            <a:ext cx="2341563" cy="0"/>
          </a:xfrm>
          <a:prstGeom prst="line">
            <a:avLst/>
          </a:prstGeom>
          <a:noFill/>
          <a:ln w="38100">
            <a:solidFill>
              <a:schemeClr val="hlink"/>
            </a:solidFill>
            <a:round/>
            <a:headEnd/>
            <a:tailEnd type="triangle" w="med" len="med"/>
          </a:ln>
          <a:effectLst/>
        </p:spPr>
        <p:txBody>
          <a:bodyPr/>
          <a:lstStyle/>
          <a:p>
            <a:endParaRPr lang="zh-CN" altLang="en-US"/>
          </a:p>
        </p:txBody>
      </p:sp>
      <p:sp>
        <p:nvSpPr>
          <p:cNvPr id="762932" name="Line 52"/>
          <p:cNvSpPr>
            <a:spLocks noChangeShapeType="1"/>
          </p:cNvSpPr>
          <p:nvPr/>
        </p:nvSpPr>
        <p:spPr bwMode="auto">
          <a:xfrm flipV="1">
            <a:off x="836613" y="3429000"/>
            <a:ext cx="0" cy="2700338"/>
          </a:xfrm>
          <a:prstGeom prst="line">
            <a:avLst/>
          </a:prstGeom>
          <a:noFill/>
          <a:ln w="38100">
            <a:solidFill>
              <a:schemeClr val="hlink"/>
            </a:solidFill>
            <a:round/>
            <a:headEnd/>
            <a:tailEnd type="triangle" w="med" len="med"/>
          </a:ln>
          <a:effectLst/>
        </p:spPr>
        <p:txBody>
          <a:bodyPr/>
          <a:lstStyle/>
          <a:p>
            <a:endParaRPr lang="zh-CN" altLang="en-US"/>
          </a:p>
        </p:txBody>
      </p:sp>
      <p:grpSp>
        <p:nvGrpSpPr>
          <p:cNvPr id="762933" name="Group 53"/>
          <p:cNvGrpSpPr>
            <a:grpSpLocks/>
          </p:cNvGrpSpPr>
          <p:nvPr/>
        </p:nvGrpSpPr>
        <p:grpSpPr bwMode="auto">
          <a:xfrm>
            <a:off x="5292725" y="2663825"/>
            <a:ext cx="1262063" cy="3870325"/>
            <a:chOff x="3333" y="1650"/>
            <a:chExt cx="795" cy="2438"/>
          </a:xfrm>
        </p:grpSpPr>
        <p:sp>
          <p:nvSpPr>
            <p:cNvPr id="762934" name="Text Box 54"/>
            <p:cNvSpPr txBox="1">
              <a:spLocks noChangeArrowheads="1"/>
            </p:cNvSpPr>
            <p:nvPr/>
          </p:nvSpPr>
          <p:spPr bwMode="auto">
            <a:xfrm>
              <a:off x="3447" y="1650"/>
              <a:ext cx="539" cy="250"/>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008000"/>
                  </a:solidFill>
                </a:rPr>
                <a:t>地址</a:t>
              </a:r>
            </a:p>
          </p:txBody>
        </p:sp>
        <p:sp>
          <p:nvSpPr>
            <p:cNvPr id="762935" name="AutoShape 55"/>
            <p:cNvSpPr>
              <a:spLocks noChangeArrowheads="1"/>
            </p:cNvSpPr>
            <p:nvPr/>
          </p:nvSpPr>
          <p:spPr bwMode="auto">
            <a:xfrm>
              <a:off x="3362" y="2756"/>
              <a:ext cx="765" cy="284"/>
            </a:xfrm>
            <a:prstGeom prst="leftRightArrow">
              <a:avLst>
                <a:gd name="adj1" fmla="val 50000"/>
                <a:gd name="adj2" fmla="val 53873"/>
              </a:avLst>
            </a:prstGeom>
            <a:solidFill>
              <a:schemeClr val="bg1"/>
            </a:solidFill>
            <a:ln w="28575" algn="ctr">
              <a:solidFill>
                <a:srgbClr val="FF3300"/>
              </a:solidFill>
              <a:miter lim="800000"/>
              <a:headEnd/>
              <a:tailEnd/>
            </a:ln>
            <a:effectLst/>
          </p:spPr>
          <p:txBody>
            <a:bodyPr wrap="none" anchor="ctr"/>
            <a:lstStyle/>
            <a:p>
              <a:endParaRPr lang="zh-CN" altLang="en-US"/>
            </a:p>
          </p:txBody>
        </p:sp>
        <p:sp>
          <p:nvSpPr>
            <p:cNvPr id="762936" name="Text Box 56"/>
            <p:cNvSpPr txBox="1">
              <a:spLocks noChangeArrowheads="1"/>
            </p:cNvSpPr>
            <p:nvPr/>
          </p:nvSpPr>
          <p:spPr bwMode="auto">
            <a:xfrm>
              <a:off x="3532" y="3634"/>
              <a:ext cx="482" cy="250"/>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3333CC"/>
                  </a:solidFill>
                </a:rPr>
                <a:t>数据</a:t>
              </a:r>
            </a:p>
          </p:txBody>
        </p:sp>
        <p:sp>
          <p:nvSpPr>
            <p:cNvPr id="762937" name="AutoShape 57"/>
            <p:cNvSpPr>
              <a:spLocks noChangeArrowheads="1"/>
            </p:cNvSpPr>
            <p:nvPr/>
          </p:nvSpPr>
          <p:spPr bwMode="auto">
            <a:xfrm>
              <a:off x="3334" y="3804"/>
              <a:ext cx="794" cy="284"/>
            </a:xfrm>
            <a:prstGeom prst="leftRightArrow">
              <a:avLst>
                <a:gd name="adj1" fmla="val 50000"/>
                <a:gd name="adj2" fmla="val 55915"/>
              </a:avLst>
            </a:prstGeom>
            <a:solidFill>
              <a:schemeClr val="bg1"/>
            </a:solidFill>
            <a:ln w="28575" algn="ctr">
              <a:solidFill>
                <a:srgbClr val="3333CC"/>
              </a:solidFill>
              <a:miter lim="800000"/>
              <a:headEnd/>
              <a:tailEnd/>
            </a:ln>
            <a:effectLst/>
          </p:spPr>
          <p:txBody>
            <a:bodyPr wrap="none" anchor="ctr"/>
            <a:lstStyle/>
            <a:p>
              <a:endParaRPr lang="zh-CN" altLang="en-US"/>
            </a:p>
          </p:txBody>
        </p:sp>
        <p:sp>
          <p:nvSpPr>
            <p:cNvPr id="762938" name="Text Box 58"/>
            <p:cNvSpPr txBox="1">
              <a:spLocks noChangeArrowheads="1"/>
            </p:cNvSpPr>
            <p:nvPr/>
          </p:nvSpPr>
          <p:spPr bwMode="auto">
            <a:xfrm>
              <a:off x="3504" y="2534"/>
              <a:ext cx="539" cy="250"/>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FF3300"/>
                  </a:solidFill>
                </a:rPr>
                <a:t>控制</a:t>
              </a:r>
            </a:p>
          </p:txBody>
        </p:sp>
        <p:sp>
          <p:nvSpPr>
            <p:cNvPr id="762939" name="AutoShape 59"/>
            <p:cNvSpPr>
              <a:spLocks noChangeArrowheads="1"/>
            </p:cNvSpPr>
            <p:nvPr/>
          </p:nvSpPr>
          <p:spPr bwMode="auto">
            <a:xfrm>
              <a:off x="3333" y="1843"/>
              <a:ext cx="794" cy="341"/>
            </a:xfrm>
            <a:prstGeom prst="rightArrow">
              <a:avLst>
                <a:gd name="adj1" fmla="val 50000"/>
                <a:gd name="adj2" fmla="val 58211"/>
              </a:avLst>
            </a:prstGeom>
            <a:solidFill>
              <a:schemeClr val="bg1"/>
            </a:solidFill>
            <a:ln w="28575" algn="ctr">
              <a:solidFill>
                <a:srgbClr val="008000"/>
              </a:solidFill>
              <a:miter lim="800000"/>
              <a:headEnd/>
              <a:tailEnd/>
            </a:ln>
            <a:effectLst/>
          </p:spPr>
          <p:txBody>
            <a:bodyPr wrap="none" anchor="ctr"/>
            <a:lstStyle/>
            <a:p>
              <a:endParaRPr lang="zh-CN" altLang="en-US"/>
            </a:p>
          </p:txBody>
        </p:sp>
        <p:sp>
          <p:nvSpPr>
            <p:cNvPr id="762940" name="Line 60"/>
            <p:cNvSpPr>
              <a:spLocks noChangeShapeType="1"/>
            </p:cNvSpPr>
            <p:nvPr/>
          </p:nvSpPr>
          <p:spPr bwMode="auto">
            <a:xfrm flipV="1">
              <a:off x="3731" y="2982"/>
              <a:ext cx="0" cy="624"/>
            </a:xfrm>
            <a:prstGeom prst="line">
              <a:avLst/>
            </a:prstGeom>
            <a:noFill/>
            <a:ln w="38100">
              <a:solidFill>
                <a:srgbClr val="FF3300"/>
              </a:solidFill>
              <a:prstDash val="dash"/>
              <a:round/>
              <a:headEnd/>
              <a:tailEnd type="triangle" w="med" len="med"/>
            </a:ln>
            <a:effectLst/>
          </p:spPr>
          <p:txBody>
            <a:bodyPr/>
            <a:lstStyle/>
            <a:p>
              <a:endParaRPr lang="zh-CN" altLang="en-US"/>
            </a:p>
          </p:txBody>
        </p:sp>
      </p:grpSp>
      <p:grpSp>
        <p:nvGrpSpPr>
          <p:cNvPr id="762941" name="Group 61"/>
          <p:cNvGrpSpPr>
            <a:grpSpLocks/>
          </p:cNvGrpSpPr>
          <p:nvPr/>
        </p:nvGrpSpPr>
        <p:grpSpPr bwMode="auto">
          <a:xfrm>
            <a:off x="3490913" y="3513138"/>
            <a:ext cx="1755775" cy="2127250"/>
            <a:chOff x="2199" y="2185"/>
            <a:chExt cx="1106" cy="1340"/>
          </a:xfrm>
        </p:grpSpPr>
        <p:sp>
          <p:nvSpPr>
            <p:cNvPr id="762942" name="Text Box 62"/>
            <p:cNvSpPr txBox="1">
              <a:spLocks noChangeArrowheads="1"/>
            </p:cNvSpPr>
            <p:nvPr/>
          </p:nvSpPr>
          <p:spPr bwMode="auto">
            <a:xfrm>
              <a:off x="2199" y="2185"/>
              <a:ext cx="737" cy="288"/>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400"/>
                <a:t>GPRs</a:t>
              </a:r>
            </a:p>
          </p:txBody>
        </p:sp>
        <p:grpSp>
          <p:nvGrpSpPr>
            <p:cNvPr id="762943" name="Group 63"/>
            <p:cNvGrpSpPr>
              <a:grpSpLocks/>
            </p:cNvGrpSpPr>
            <p:nvPr/>
          </p:nvGrpSpPr>
          <p:grpSpPr bwMode="auto">
            <a:xfrm>
              <a:off x="2452" y="2500"/>
              <a:ext cx="853" cy="1025"/>
              <a:chOff x="2398" y="2273"/>
              <a:chExt cx="853" cy="1025"/>
            </a:xfrm>
          </p:grpSpPr>
          <p:grpSp>
            <p:nvGrpSpPr>
              <p:cNvPr id="762944" name="Group 64"/>
              <p:cNvGrpSpPr>
                <a:grpSpLocks/>
              </p:cNvGrpSpPr>
              <p:nvPr/>
            </p:nvGrpSpPr>
            <p:grpSpPr bwMode="auto">
              <a:xfrm>
                <a:off x="2398" y="2273"/>
                <a:ext cx="652" cy="992"/>
                <a:chOff x="2228" y="1678"/>
                <a:chExt cx="737" cy="992"/>
              </a:xfrm>
            </p:grpSpPr>
            <p:sp>
              <p:nvSpPr>
                <p:cNvPr id="762945" name="Rectangle 65"/>
                <p:cNvSpPr>
                  <a:spLocks noChangeArrowheads="1"/>
                </p:cNvSpPr>
                <p:nvPr/>
              </p:nvSpPr>
              <p:spPr bwMode="auto">
                <a:xfrm>
                  <a:off x="2228" y="1678"/>
                  <a:ext cx="737" cy="992"/>
                </a:xfrm>
                <a:prstGeom prst="rect">
                  <a:avLst/>
                </a:prstGeom>
                <a:solidFill>
                  <a:schemeClr val="bg1"/>
                </a:solidFill>
                <a:ln w="28575" algn="ctr">
                  <a:solidFill>
                    <a:schemeClr val="tx1"/>
                  </a:solidFill>
                  <a:miter lim="800000"/>
                  <a:headEnd/>
                  <a:tailEnd/>
                </a:ln>
                <a:effectLst/>
              </p:spPr>
              <p:txBody>
                <a:bodyPr wrap="none" anchor="ctr"/>
                <a:lstStyle/>
                <a:p>
                  <a:endParaRPr lang="zh-CN" altLang="en-US"/>
                </a:p>
              </p:txBody>
            </p:sp>
            <p:sp>
              <p:nvSpPr>
                <p:cNvPr id="762946" name="Line 66"/>
                <p:cNvSpPr>
                  <a:spLocks noChangeShapeType="1"/>
                </p:cNvSpPr>
                <p:nvPr/>
              </p:nvSpPr>
              <p:spPr bwMode="auto">
                <a:xfrm>
                  <a:off x="2228" y="1933"/>
                  <a:ext cx="736" cy="0"/>
                </a:xfrm>
                <a:prstGeom prst="line">
                  <a:avLst/>
                </a:prstGeom>
                <a:noFill/>
                <a:ln w="9525">
                  <a:solidFill>
                    <a:schemeClr val="tx1"/>
                  </a:solidFill>
                  <a:round/>
                  <a:headEnd/>
                  <a:tailEnd/>
                </a:ln>
                <a:effectLst/>
              </p:spPr>
              <p:txBody>
                <a:bodyPr/>
                <a:lstStyle/>
                <a:p>
                  <a:endParaRPr lang="zh-CN" altLang="en-US"/>
                </a:p>
              </p:txBody>
            </p:sp>
            <p:sp>
              <p:nvSpPr>
                <p:cNvPr id="762947" name="Line 67"/>
                <p:cNvSpPr>
                  <a:spLocks noChangeShapeType="1"/>
                </p:cNvSpPr>
                <p:nvPr/>
              </p:nvSpPr>
              <p:spPr bwMode="auto">
                <a:xfrm>
                  <a:off x="2228" y="2188"/>
                  <a:ext cx="736" cy="0"/>
                </a:xfrm>
                <a:prstGeom prst="line">
                  <a:avLst/>
                </a:prstGeom>
                <a:noFill/>
                <a:ln w="9525">
                  <a:solidFill>
                    <a:schemeClr val="tx1"/>
                  </a:solidFill>
                  <a:round/>
                  <a:headEnd/>
                  <a:tailEnd/>
                </a:ln>
                <a:effectLst/>
              </p:spPr>
              <p:txBody>
                <a:bodyPr/>
                <a:lstStyle/>
                <a:p>
                  <a:endParaRPr lang="zh-CN" altLang="en-US"/>
                </a:p>
              </p:txBody>
            </p:sp>
            <p:sp>
              <p:nvSpPr>
                <p:cNvPr id="762948" name="Line 68"/>
                <p:cNvSpPr>
                  <a:spLocks noChangeShapeType="1"/>
                </p:cNvSpPr>
                <p:nvPr/>
              </p:nvSpPr>
              <p:spPr bwMode="auto">
                <a:xfrm>
                  <a:off x="2228" y="2415"/>
                  <a:ext cx="736" cy="0"/>
                </a:xfrm>
                <a:prstGeom prst="line">
                  <a:avLst/>
                </a:prstGeom>
                <a:noFill/>
                <a:ln w="9525">
                  <a:solidFill>
                    <a:schemeClr val="tx1"/>
                  </a:solidFill>
                  <a:round/>
                  <a:headEnd/>
                  <a:tailEnd/>
                </a:ln>
                <a:effectLst/>
              </p:spPr>
              <p:txBody>
                <a:bodyPr/>
                <a:lstStyle/>
                <a:p>
                  <a:endParaRPr lang="zh-CN" altLang="en-US"/>
                </a:p>
              </p:txBody>
            </p:sp>
          </p:grpSp>
          <p:sp>
            <p:nvSpPr>
              <p:cNvPr id="762949" name="Text Box 69"/>
              <p:cNvSpPr txBox="1">
                <a:spLocks noChangeArrowheads="1"/>
              </p:cNvSpPr>
              <p:nvPr/>
            </p:nvSpPr>
            <p:spPr bwMode="auto">
              <a:xfrm>
                <a:off x="3051" y="2282"/>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t>0</a:t>
                </a:r>
              </a:p>
            </p:txBody>
          </p:sp>
          <p:sp>
            <p:nvSpPr>
              <p:cNvPr id="762950" name="Text Box 70"/>
              <p:cNvSpPr txBox="1">
                <a:spLocks noChangeArrowheads="1"/>
              </p:cNvSpPr>
              <p:nvPr/>
            </p:nvSpPr>
            <p:spPr bwMode="auto">
              <a:xfrm>
                <a:off x="3052" y="2525"/>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t>1</a:t>
                </a:r>
              </a:p>
            </p:txBody>
          </p:sp>
          <p:sp>
            <p:nvSpPr>
              <p:cNvPr id="762951" name="Text Box 71"/>
              <p:cNvSpPr txBox="1">
                <a:spLocks noChangeArrowheads="1"/>
              </p:cNvSpPr>
              <p:nvPr/>
            </p:nvSpPr>
            <p:spPr bwMode="auto">
              <a:xfrm>
                <a:off x="3052" y="2784"/>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t>2</a:t>
                </a:r>
              </a:p>
            </p:txBody>
          </p:sp>
          <p:sp>
            <p:nvSpPr>
              <p:cNvPr id="762952" name="Text Box 72"/>
              <p:cNvSpPr txBox="1">
                <a:spLocks noChangeArrowheads="1"/>
              </p:cNvSpPr>
              <p:nvPr/>
            </p:nvSpPr>
            <p:spPr bwMode="auto">
              <a:xfrm>
                <a:off x="3051" y="3067"/>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t>3</a:t>
                </a:r>
              </a:p>
            </p:txBody>
          </p:sp>
        </p:grpSp>
        <p:sp>
          <p:nvSpPr>
            <p:cNvPr id="762953" name="Rectangle 73"/>
            <p:cNvSpPr>
              <a:spLocks noChangeArrowheads="1"/>
            </p:cNvSpPr>
            <p:nvPr/>
          </p:nvSpPr>
          <p:spPr bwMode="auto">
            <a:xfrm>
              <a:off x="2455" y="2500"/>
              <a:ext cx="652" cy="992"/>
            </a:xfrm>
            <a:prstGeom prst="rect">
              <a:avLst/>
            </a:prstGeom>
            <a:solidFill>
              <a:srgbClr val="008000">
                <a:alpha val="17000"/>
              </a:srgbClr>
            </a:solidFill>
            <a:ln w="9525" algn="ctr">
              <a:noFill/>
              <a:miter lim="800000"/>
              <a:headEnd/>
              <a:tailEnd/>
            </a:ln>
            <a:effectLst/>
          </p:spPr>
          <p:txBody>
            <a:bodyPr wrap="none" anchor="ctr"/>
            <a:lstStyle/>
            <a:p>
              <a:endParaRPr lang="zh-CN" altLang="en-US"/>
            </a:p>
          </p:txBody>
        </p:sp>
      </p:grpSp>
      <p:grpSp>
        <p:nvGrpSpPr>
          <p:cNvPr id="762954" name="Group 74"/>
          <p:cNvGrpSpPr>
            <a:grpSpLocks/>
          </p:cNvGrpSpPr>
          <p:nvPr/>
        </p:nvGrpSpPr>
        <p:grpSpPr bwMode="auto">
          <a:xfrm>
            <a:off x="6551613" y="2528888"/>
            <a:ext cx="1397000" cy="4049712"/>
            <a:chOff x="4127" y="1565"/>
            <a:chExt cx="880" cy="2551"/>
          </a:xfrm>
        </p:grpSpPr>
        <p:grpSp>
          <p:nvGrpSpPr>
            <p:cNvPr id="762955" name="Group 75"/>
            <p:cNvGrpSpPr>
              <a:grpSpLocks/>
            </p:cNvGrpSpPr>
            <p:nvPr/>
          </p:nvGrpSpPr>
          <p:grpSpPr bwMode="auto">
            <a:xfrm>
              <a:off x="4127" y="1565"/>
              <a:ext cx="880" cy="2551"/>
              <a:chOff x="4156" y="1565"/>
              <a:chExt cx="908" cy="2551"/>
            </a:xfrm>
          </p:grpSpPr>
          <p:sp>
            <p:nvSpPr>
              <p:cNvPr id="762956" name="Text Box 76"/>
              <p:cNvSpPr txBox="1">
                <a:spLocks noChangeArrowheads="1"/>
              </p:cNvSpPr>
              <p:nvPr/>
            </p:nvSpPr>
            <p:spPr bwMode="auto">
              <a:xfrm>
                <a:off x="4156" y="1565"/>
                <a:ext cx="737" cy="288"/>
              </a:xfrm>
              <a:prstGeom prst="rect">
                <a:avLst/>
              </a:prstGeom>
              <a:solidFill>
                <a:srgbClr val="0000FF">
                  <a:alpha val="25999"/>
                </a:srgbClr>
              </a:solidFill>
              <a:ln w="9525" algn="ctr">
                <a:noFill/>
                <a:miter lim="800000"/>
                <a:headEnd/>
                <a:tailEnd/>
              </a:ln>
              <a:effectLst/>
            </p:spPr>
            <p:txBody>
              <a:bodyPr>
                <a:spAutoFit/>
              </a:bodyPr>
              <a:lstStyle/>
              <a:p>
                <a:pPr marL="342900" indent="-342900">
                  <a:spcBef>
                    <a:spcPct val="50000"/>
                  </a:spcBef>
                </a:pPr>
                <a:r>
                  <a:rPr lang="zh-CN" altLang="en-US" sz="2400"/>
                  <a:t>存储器</a:t>
                </a:r>
              </a:p>
            </p:txBody>
          </p:sp>
          <p:grpSp>
            <p:nvGrpSpPr>
              <p:cNvPr id="762957" name="Group 77"/>
              <p:cNvGrpSpPr>
                <a:grpSpLocks/>
              </p:cNvGrpSpPr>
              <p:nvPr/>
            </p:nvGrpSpPr>
            <p:grpSpPr bwMode="auto">
              <a:xfrm>
                <a:off x="4156" y="1877"/>
                <a:ext cx="737" cy="2211"/>
                <a:chOff x="3447" y="1423"/>
                <a:chExt cx="879" cy="2211"/>
              </a:xfrm>
            </p:grpSpPr>
            <p:sp>
              <p:nvSpPr>
                <p:cNvPr id="762958" name="Rectangle 78"/>
                <p:cNvSpPr>
                  <a:spLocks noChangeArrowheads="1"/>
                </p:cNvSpPr>
                <p:nvPr/>
              </p:nvSpPr>
              <p:spPr bwMode="auto">
                <a:xfrm>
                  <a:off x="3447" y="1423"/>
                  <a:ext cx="879" cy="2211"/>
                </a:xfrm>
                <a:prstGeom prst="rect">
                  <a:avLst/>
                </a:prstGeom>
                <a:solidFill>
                  <a:schemeClr val="bg1"/>
                </a:solidFill>
                <a:ln w="28575" algn="ctr">
                  <a:solidFill>
                    <a:schemeClr val="tx1"/>
                  </a:solidFill>
                  <a:miter lim="800000"/>
                  <a:headEnd/>
                  <a:tailEnd/>
                </a:ln>
                <a:effectLst/>
              </p:spPr>
              <p:txBody>
                <a:bodyPr wrap="none" anchor="ctr"/>
                <a:lstStyle/>
                <a:p>
                  <a:endParaRPr lang="zh-CN" altLang="en-US"/>
                </a:p>
              </p:txBody>
            </p:sp>
            <p:sp>
              <p:nvSpPr>
                <p:cNvPr id="762959" name="Line 79"/>
                <p:cNvSpPr>
                  <a:spLocks noChangeShapeType="1"/>
                </p:cNvSpPr>
                <p:nvPr/>
              </p:nvSpPr>
              <p:spPr bwMode="auto">
                <a:xfrm>
                  <a:off x="3447" y="1678"/>
                  <a:ext cx="878" cy="0"/>
                </a:xfrm>
                <a:prstGeom prst="line">
                  <a:avLst/>
                </a:prstGeom>
                <a:noFill/>
                <a:ln w="9525">
                  <a:solidFill>
                    <a:schemeClr val="tx1"/>
                  </a:solidFill>
                  <a:round/>
                  <a:headEnd/>
                  <a:tailEnd/>
                </a:ln>
                <a:effectLst/>
              </p:spPr>
              <p:txBody>
                <a:bodyPr/>
                <a:lstStyle/>
                <a:p>
                  <a:endParaRPr lang="zh-CN" altLang="en-US"/>
                </a:p>
              </p:txBody>
            </p:sp>
            <p:sp>
              <p:nvSpPr>
                <p:cNvPr id="762960" name="Line 80"/>
                <p:cNvSpPr>
                  <a:spLocks noChangeShapeType="1"/>
                </p:cNvSpPr>
                <p:nvPr/>
              </p:nvSpPr>
              <p:spPr bwMode="auto">
                <a:xfrm>
                  <a:off x="3447" y="1962"/>
                  <a:ext cx="878" cy="0"/>
                </a:xfrm>
                <a:prstGeom prst="line">
                  <a:avLst/>
                </a:prstGeom>
                <a:noFill/>
                <a:ln w="9525">
                  <a:solidFill>
                    <a:schemeClr val="tx1"/>
                  </a:solidFill>
                  <a:round/>
                  <a:headEnd/>
                  <a:tailEnd/>
                </a:ln>
                <a:effectLst/>
              </p:spPr>
              <p:txBody>
                <a:bodyPr/>
                <a:lstStyle/>
                <a:p>
                  <a:endParaRPr lang="zh-CN" altLang="en-US"/>
                </a:p>
              </p:txBody>
            </p:sp>
            <p:sp>
              <p:nvSpPr>
                <p:cNvPr id="762961" name="Line 81"/>
                <p:cNvSpPr>
                  <a:spLocks noChangeShapeType="1"/>
                </p:cNvSpPr>
                <p:nvPr/>
              </p:nvSpPr>
              <p:spPr bwMode="auto">
                <a:xfrm>
                  <a:off x="3447" y="2245"/>
                  <a:ext cx="878" cy="0"/>
                </a:xfrm>
                <a:prstGeom prst="line">
                  <a:avLst/>
                </a:prstGeom>
                <a:noFill/>
                <a:ln w="9525">
                  <a:solidFill>
                    <a:schemeClr val="tx1"/>
                  </a:solidFill>
                  <a:round/>
                  <a:headEnd/>
                  <a:tailEnd/>
                </a:ln>
                <a:effectLst/>
              </p:spPr>
              <p:txBody>
                <a:bodyPr/>
                <a:lstStyle/>
                <a:p>
                  <a:endParaRPr lang="zh-CN" altLang="en-US"/>
                </a:p>
              </p:txBody>
            </p:sp>
            <p:sp>
              <p:nvSpPr>
                <p:cNvPr id="762962" name="Line 82"/>
                <p:cNvSpPr>
                  <a:spLocks noChangeShapeType="1"/>
                </p:cNvSpPr>
                <p:nvPr/>
              </p:nvSpPr>
              <p:spPr bwMode="auto">
                <a:xfrm>
                  <a:off x="3447" y="2529"/>
                  <a:ext cx="878" cy="0"/>
                </a:xfrm>
                <a:prstGeom prst="line">
                  <a:avLst/>
                </a:prstGeom>
                <a:noFill/>
                <a:ln w="9525">
                  <a:solidFill>
                    <a:schemeClr val="tx1"/>
                  </a:solidFill>
                  <a:round/>
                  <a:headEnd/>
                  <a:tailEnd/>
                </a:ln>
                <a:effectLst/>
              </p:spPr>
              <p:txBody>
                <a:bodyPr/>
                <a:lstStyle/>
                <a:p>
                  <a:endParaRPr lang="zh-CN" altLang="en-US"/>
                </a:p>
              </p:txBody>
            </p:sp>
            <p:sp>
              <p:nvSpPr>
                <p:cNvPr id="762963" name="Line 83"/>
                <p:cNvSpPr>
                  <a:spLocks noChangeShapeType="1"/>
                </p:cNvSpPr>
                <p:nvPr/>
              </p:nvSpPr>
              <p:spPr bwMode="auto">
                <a:xfrm>
                  <a:off x="3447" y="2812"/>
                  <a:ext cx="878" cy="0"/>
                </a:xfrm>
                <a:prstGeom prst="line">
                  <a:avLst/>
                </a:prstGeom>
                <a:noFill/>
                <a:ln w="9525">
                  <a:solidFill>
                    <a:schemeClr val="tx1"/>
                  </a:solidFill>
                  <a:round/>
                  <a:headEnd/>
                  <a:tailEnd/>
                </a:ln>
                <a:effectLst/>
              </p:spPr>
              <p:txBody>
                <a:bodyPr/>
                <a:lstStyle/>
                <a:p>
                  <a:endParaRPr lang="zh-CN" altLang="en-US"/>
                </a:p>
              </p:txBody>
            </p:sp>
            <p:sp>
              <p:nvSpPr>
                <p:cNvPr id="762964" name="Line 84"/>
                <p:cNvSpPr>
                  <a:spLocks noChangeShapeType="1"/>
                </p:cNvSpPr>
                <p:nvPr/>
              </p:nvSpPr>
              <p:spPr bwMode="auto">
                <a:xfrm>
                  <a:off x="3447" y="3096"/>
                  <a:ext cx="878" cy="0"/>
                </a:xfrm>
                <a:prstGeom prst="line">
                  <a:avLst/>
                </a:prstGeom>
                <a:noFill/>
                <a:ln w="9525">
                  <a:solidFill>
                    <a:schemeClr val="tx1"/>
                  </a:solidFill>
                  <a:round/>
                  <a:headEnd/>
                  <a:tailEnd/>
                </a:ln>
                <a:effectLst/>
              </p:spPr>
              <p:txBody>
                <a:bodyPr/>
                <a:lstStyle/>
                <a:p>
                  <a:endParaRPr lang="zh-CN" altLang="en-US"/>
                </a:p>
              </p:txBody>
            </p:sp>
            <p:sp>
              <p:nvSpPr>
                <p:cNvPr id="762965" name="Line 85"/>
                <p:cNvSpPr>
                  <a:spLocks noChangeShapeType="1"/>
                </p:cNvSpPr>
                <p:nvPr/>
              </p:nvSpPr>
              <p:spPr bwMode="auto">
                <a:xfrm>
                  <a:off x="3447" y="3379"/>
                  <a:ext cx="878" cy="0"/>
                </a:xfrm>
                <a:prstGeom prst="line">
                  <a:avLst/>
                </a:prstGeom>
                <a:noFill/>
                <a:ln w="9525">
                  <a:solidFill>
                    <a:schemeClr val="tx1"/>
                  </a:solidFill>
                  <a:round/>
                  <a:headEnd/>
                  <a:tailEnd/>
                </a:ln>
                <a:effectLst/>
              </p:spPr>
              <p:txBody>
                <a:bodyPr/>
                <a:lstStyle/>
                <a:p>
                  <a:endParaRPr lang="zh-CN" altLang="en-US"/>
                </a:p>
              </p:txBody>
            </p:sp>
          </p:grpSp>
          <p:sp>
            <p:nvSpPr>
              <p:cNvPr id="762966" name="Text Box 86"/>
              <p:cNvSpPr txBox="1">
                <a:spLocks noChangeArrowheads="1"/>
              </p:cNvSpPr>
              <p:nvPr/>
            </p:nvSpPr>
            <p:spPr bwMode="auto">
              <a:xfrm>
                <a:off x="4864" y="1941"/>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0</a:t>
                </a:r>
              </a:p>
            </p:txBody>
          </p:sp>
          <p:sp>
            <p:nvSpPr>
              <p:cNvPr id="762967" name="Text Box 87"/>
              <p:cNvSpPr txBox="1">
                <a:spLocks noChangeArrowheads="1"/>
              </p:cNvSpPr>
              <p:nvPr/>
            </p:nvSpPr>
            <p:spPr bwMode="auto">
              <a:xfrm>
                <a:off x="4865" y="2160"/>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1</a:t>
                </a:r>
              </a:p>
            </p:txBody>
          </p:sp>
          <p:sp>
            <p:nvSpPr>
              <p:cNvPr id="762968" name="Text Box 88"/>
              <p:cNvSpPr txBox="1">
                <a:spLocks noChangeArrowheads="1"/>
              </p:cNvSpPr>
              <p:nvPr/>
            </p:nvSpPr>
            <p:spPr bwMode="auto">
              <a:xfrm>
                <a:off x="4865" y="2472"/>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2</a:t>
                </a:r>
              </a:p>
            </p:txBody>
          </p:sp>
          <p:sp>
            <p:nvSpPr>
              <p:cNvPr id="762969" name="Text Box 89"/>
              <p:cNvSpPr txBox="1">
                <a:spLocks noChangeArrowheads="1"/>
              </p:cNvSpPr>
              <p:nvPr/>
            </p:nvSpPr>
            <p:spPr bwMode="auto">
              <a:xfrm>
                <a:off x="4864" y="2755"/>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3</a:t>
                </a:r>
              </a:p>
            </p:txBody>
          </p:sp>
          <p:sp>
            <p:nvSpPr>
              <p:cNvPr id="762970" name="Text Box 90"/>
              <p:cNvSpPr txBox="1">
                <a:spLocks noChangeArrowheads="1"/>
              </p:cNvSpPr>
              <p:nvPr/>
            </p:nvSpPr>
            <p:spPr bwMode="auto">
              <a:xfrm>
                <a:off x="4865" y="2982"/>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4</a:t>
                </a:r>
              </a:p>
            </p:txBody>
          </p:sp>
          <p:sp>
            <p:nvSpPr>
              <p:cNvPr id="762971" name="Text Box 91"/>
              <p:cNvSpPr txBox="1">
                <a:spLocks noChangeArrowheads="1"/>
              </p:cNvSpPr>
              <p:nvPr/>
            </p:nvSpPr>
            <p:spPr bwMode="auto">
              <a:xfrm>
                <a:off x="4865" y="3322"/>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5</a:t>
                </a:r>
              </a:p>
            </p:txBody>
          </p:sp>
          <p:sp>
            <p:nvSpPr>
              <p:cNvPr id="762972" name="Text Box 92"/>
              <p:cNvSpPr txBox="1">
                <a:spLocks noChangeArrowheads="1"/>
              </p:cNvSpPr>
              <p:nvPr/>
            </p:nvSpPr>
            <p:spPr bwMode="auto">
              <a:xfrm>
                <a:off x="4864" y="3578"/>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6</a:t>
                </a:r>
              </a:p>
            </p:txBody>
          </p:sp>
          <p:sp>
            <p:nvSpPr>
              <p:cNvPr id="762973" name="Text Box 93"/>
              <p:cNvSpPr txBox="1">
                <a:spLocks noChangeArrowheads="1"/>
              </p:cNvSpPr>
              <p:nvPr/>
            </p:nvSpPr>
            <p:spPr bwMode="auto">
              <a:xfrm>
                <a:off x="4864" y="3885"/>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7</a:t>
                </a:r>
              </a:p>
            </p:txBody>
          </p:sp>
        </p:grpSp>
        <p:sp>
          <p:nvSpPr>
            <p:cNvPr id="762974" name="Rectangle 94"/>
            <p:cNvSpPr>
              <a:spLocks noChangeArrowheads="1"/>
            </p:cNvSpPr>
            <p:nvPr/>
          </p:nvSpPr>
          <p:spPr bwMode="auto">
            <a:xfrm>
              <a:off x="4127" y="1877"/>
              <a:ext cx="708" cy="2211"/>
            </a:xfrm>
            <a:prstGeom prst="rect">
              <a:avLst/>
            </a:prstGeom>
            <a:solidFill>
              <a:srgbClr val="008000">
                <a:alpha val="17000"/>
              </a:srgbClr>
            </a:solidFill>
            <a:ln w="9525" algn="ctr">
              <a:noFill/>
              <a:miter lim="800000"/>
              <a:headEnd/>
              <a:tailEnd/>
            </a:ln>
            <a:effectLst/>
          </p:spPr>
          <p:txBody>
            <a:bodyPr wrap="none" anchor="ctr"/>
            <a:lstStyle/>
            <a:p>
              <a:endParaRPr lang="zh-CN" altLang="en-US"/>
            </a:p>
          </p:txBody>
        </p:sp>
      </p:grpSp>
      <p:sp>
        <p:nvSpPr>
          <p:cNvPr id="762975" name="Text Box 95"/>
          <p:cNvSpPr txBox="1">
            <a:spLocks noChangeArrowheads="1"/>
          </p:cNvSpPr>
          <p:nvPr/>
        </p:nvSpPr>
        <p:spPr bwMode="auto">
          <a:xfrm>
            <a:off x="115888" y="773113"/>
            <a:ext cx="8893175" cy="396875"/>
          </a:xfrm>
          <a:prstGeom prst="rect">
            <a:avLst/>
          </a:prstGeom>
          <a:noFill/>
          <a:ln w="9525" algn="ctr">
            <a:noFill/>
            <a:miter lim="800000"/>
            <a:headEnd/>
            <a:tailEnd/>
          </a:ln>
          <a:effectLst/>
        </p:spPr>
        <p:txBody>
          <a:bodyPr>
            <a:spAutoFit/>
          </a:bodyPr>
          <a:lstStyle/>
          <a:p>
            <a:pPr marL="342900" indent="-342900">
              <a:spcBef>
                <a:spcPct val="20000"/>
              </a:spcBef>
            </a:pPr>
            <a:r>
              <a:rPr lang="zh-CN" altLang="en-US" sz="2000">
                <a:solidFill>
                  <a:srgbClr val="3333CC"/>
                </a:solidFill>
              </a:rPr>
              <a:t>     </a:t>
            </a:r>
            <a:endParaRPr lang="zh-CN" altLang="en-US" sz="2000">
              <a:solidFill>
                <a:srgbClr val="3333CC"/>
              </a:solidFill>
              <a:latin typeface="Arial" pitchFamily="34" charset="0"/>
            </a:endParaRPr>
          </a:p>
        </p:txBody>
      </p:sp>
      <p:sp>
        <p:nvSpPr>
          <p:cNvPr id="762976" name="Text Box 96"/>
          <p:cNvSpPr txBox="1">
            <a:spLocks noChangeArrowheads="1"/>
          </p:cNvSpPr>
          <p:nvPr/>
        </p:nvSpPr>
        <p:spPr bwMode="auto">
          <a:xfrm>
            <a:off x="296863" y="819150"/>
            <a:ext cx="8370887" cy="1230313"/>
          </a:xfrm>
          <a:prstGeom prst="rect">
            <a:avLst/>
          </a:prstGeom>
          <a:noFill/>
          <a:ln w="9525" algn="ctr">
            <a:noFill/>
            <a:miter lim="800000"/>
            <a:headEnd/>
            <a:tailEnd/>
          </a:ln>
          <a:effectLst/>
        </p:spPr>
        <p:txBody>
          <a:bodyPr>
            <a:spAutoFit/>
          </a:bodyPr>
          <a:lstStyle/>
          <a:p>
            <a:pPr marL="342900" indent="-342900">
              <a:spcBef>
                <a:spcPct val="20000"/>
              </a:spcBef>
            </a:pPr>
            <a:r>
              <a:rPr lang="zh-CN" altLang="en-US" sz="2200">
                <a:solidFill>
                  <a:srgbClr val="FF3300"/>
                </a:solidFill>
              </a:rPr>
              <a:t>有</a:t>
            </a:r>
            <a:r>
              <a:rPr lang="en-US" altLang="zh-CN" sz="2200">
                <a:solidFill>
                  <a:srgbClr val="FF3300"/>
                </a:solidFill>
              </a:rPr>
              <a:t>8</a:t>
            </a:r>
            <a:r>
              <a:rPr lang="zh-CN" altLang="en-US" sz="2200">
                <a:solidFill>
                  <a:srgbClr val="FF3300"/>
                </a:solidFill>
              </a:rPr>
              <a:t>个</a:t>
            </a:r>
            <a:r>
              <a:rPr lang="en-US" altLang="zh-CN" sz="2200">
                <a:solidFill>
                  <a:srgbClr val="FF3300"/>
                </a:solidFill>
              </a:rPr>
              <a:t>GPR</a:t>
            </a:r>
            <a:r>
              <a:rPr lang="zh-CN" altLang="en-US" sz="2200">
                <a:solidFill>
                  <a:srgbClr val="FF3300"/>
                </a:solidFill>
              </a:rPr>
              <a:t>（编号为</a:t>
            </a:r>
            <a:r>
              <a:rPr lang="en-US" altLang="zh-CN" sz="2200">
                <a:solidFill>
                  <a:srgbClr val="FF3300"/>
                </a:solidFill>
              </a:rPr>
              <a:t>0</a:t>
            </a:r>
            <a:r>
              <a:rPr lang="en-US" altLang="zh-CN" sz="2200">
                <a:solidFill>
                  <a:srgbClr val="FF3300"/>
                </a:solidFill>
                <a:latin typeface="Arial" pitchFamily="34" charset="0"/>
                <a:cs typeface="Arial" pitchFamily="34" charset="0"/>
              </a:rPr>
              <a:t>~7</a:t>
            </a:r>
            <a:r>
              <a:rPr lang="zh-CN" altLang="en-US" sz="2200">
                <a:solidFill>
                  <a:srgbClr val="FF3300"/>
                </a:solidFill>
              </a:rPr>
              <a:t>），一个</a:t>
            </a:r>
            <a:r>
              <a:rPr lang="en-US" altLang="zh-CN" sz="2200">
                <a:solidFill>
                  <a:srgbClr val="FF3300"/>
                </a:solidFill>
              </a:rPr>
              <a:t>EFLAGs</a:t>
            </a:r>
            <a:r>
              <a:rPr lang="zh-CN" altLang="en-US" sz="2200">
                <a:solidFill>
                  <a:srgbClr val="FF3300"/>
                </a:solidFill>
              </a:rPr>
              <a:t>，</a:t>
            </a:r>
            <a:r>
              <a:rPr lang="en-US" altLang="zh-CN" sz="2200">
                <a:solidFill>
                  <a:srgbClr val="FF3300"/>
                </a:solidFill>
              </a:rPr>
              <a:t>PC</a:t>
            </a:r>
            <a:r>
              <a:rPr lang="zh-CN" altLang="en-US" sz="2200">
                <a:solidFill>
                  <a:srgbClr val="FF3300"/>
                </a:solidFill>
              </a:rPr>
              <a:t>为</a:t>
            </a:r>
            <a:r>
              <a:rPr lang="en-US" altLang="zh-CN" sz="2200">
                <a:solidFill>
                  <a:srgbClr val="FF3300"/>
                </a:solidFill>
              </a:rPr>
              <a:t>EIP</a:t>
            </a:r>
          </a:p>
          <a:p>
            <a:pPr marL="342900" indent="-342900">
              <a:spcBef>
                <a:spcPct val="20000"/>
              </a:spcBef>
            </a:pPr>
            <a:r>
              <a:rPr lang="zh-CN" altLang="en-US" sz="2200">
                <a:solidFill>
                  <a:srgbClr val="FF3300"/>
                </a:solidFill>
              </a:rPr>
              <a:t>可寻址存储空间</a:t>
            </a:r>
            <a:r>
              <a:rPr lang="en-US" altLang="zh-CN" sz="2200">
                <a:solidFill>
                  <a:srgbClr val="FF3300"/>
                </a:solidFill>
              </a:rPr>
              <a:t>4GB</a:t>
            </a:r>
            <a:r>
              <a:rPr lang="zh-CN" altLang="en-US" sz="2200">
                <a:solidFill>
                  <a:srgbClr val="FF3300"/>
                </a:solidFill>
              </a:rPr>
              <a:t>（地址编号为</a:t>
            </a:r>
            <a:r>
              <a:rPr lang="en-US" altLang="zh-CN" sz="2200">
                <a:solidFill>
                  <a:srgbClr val="FF3300"/>
                </a:solidFill>
              </a:rPr>
              <a:t>0~0xFFFFFFFF</a:t>
            </a:r>
            <a:r>
              <a:rPr lang="zh-CN" altLang="en-US" sz="2200">
                <a:solidFill>
                  <a:srgbClr val="FF3300"/>
                </a:solidFill>
              </a:rPr>
              <a:t>）</a:t>
            </a:r>
          </a:p>
          <a:p>
            <a:pPr marL="342900" indent="-342900">
              <a:spcBef>
                <a:spcPct val="20000"/>
              </a:spcBef>
            </a:pPr>
            <a:r>
              <a:rPr lang="zh-CN" altLang="en-US" sz="2200">
                <a:solidFill>
                  <a:srgbClr val="FF3300"/>
                </a:solidFill>
              </a:rPr>
              <a:t>指令格式：变长，由若干字段（</a:t>
            </a:r>
            <a:r>
              <a:rPr lang="en-US" altLang="zh-CN" sz="2200">
                <a:solidFill>
                  <a:srgbClr val="FF3300"/>
                </a:solidFill>
              </a:rPr>
              <a:t>OP</a:t>
            </a:r>
            <a:r>
              <a:rPr lang="zh-CN" altLang="en-US" sz="2200">
                <a:solidFill>
                  <a:srgbClr val="FF3300"/>
                </a:solidFill>
              </a:rPr>
              <a:t>、</a:t>
            </a:r>
            <a:r>
              <a:rPr lang="en-US" altLang="zh-CN" sz="2200">
                <a:solidFill>
                  <a:srgbClr val="FF3300"/>
                </a:solidFill>
              </a:rPr>
              <a:t>Mod</a:t>
            </a:r>
            <a:r>
              <a:rPr lang="zh-CN" altLang="en-US" sz="2200">
                <a:solidFill>
                  <a:srgbClr val="FF3300"/>
                </a:solidFill>
              </a:rPr>
              <a:t>、</a:t>
            </a:r>
            <a:r>
              <a:rPr lang="en-US" altLang="zh-CN" sz="2200">
                <a:solidFill>
                  <a:srgbClr val="FF3300"/>
                </a:solidFill>
              </a:rPr>
              <a:t>SIB</a:t>
            </a:r>
            <a:r>
              <a:rPr lang="zh-CN" altLang="en-US" sz="2200">
                <a:solidFill>
                  <a:srgbClr val="FF3300"/>
                </a:solidFill>
              </a:rPr>
              <a:t>等）组成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2976">
                                            <p:txEl>
                                              <p:pRg st="0" end="0"/>
                                            </p:txEl>
                                          </p:spTgt>
                                        </p:tgtEl>
                                        <p:attrNameLst>
                                          <p:attrName>style.visibility</p:attrName>
                                        </p:attrNameLst>
                                      </p:cBhvr>
                                      <p:to>
                                        <p:strVal val="visible"/>
                                      </p:to>
                                    </p:set>
                                    <p:animEffect transition="in" filter="blinds(horizontal)">
                                      <p:cBhvr>
                                        <p:cTn id="7" dur="500"/>
                                        <p:tgtEl>
                                          <p:spTgt spid="7629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62976">
                                            <p:txEl>
                                              <p:pRg st="1" end="1"/>
                                            </p:txEl>
                                          </p:spTgt>
                                        </p:tgtEl>
                                        <p:attrNameLst>
                                          <p:attrName>style.visibility</p:attrName>
                                        </p:attrNameLst>
                                      </p:cBhvr>
                                      <p:to>
                                        <p:strVal val="visible"/>
                                      </p:to>
                                    </p:set>
                                    <p:animEffect transition="in" filter="blinds(horizontal)">
                                      <p:cBhvr>
                                        <p:cTn id="12" dur="500"/>
                                        <p:tgtEl>
                                          <p:spTgt spid="7629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62976">
                                            <p:txEl>
                                              <p:pRg st="2" end="2"/>
                                            </p:txEl>
                                          </p:spTgt>
                                        </p:tgtEl>
                                        <p:attrNameLst>
                                          <p:attrName>style.visibility</p:attrName>
                                        </p:attrNameLst>
                                      </p:cBhvr>
                                      <p:to>
                                        <p:strVal val="visible"/>
                                      </p:to>
                                    </p:set>
                                    <p:animEffect transition="in" filter="blinds(horizontal)">
                                      <p:cBhvr>
                                        <p:cTn id="17" dur="500"/>
                                        <p:tgtEl>
                                          <p:spTgt spid="76297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2"/>
          <p:cNvSpPr>
            <a:spLocks noGrp="1" noChangeArrowheads="1"/>
          </p:cNvSpPr>
          <p:nvPr>
            <p:ph type="title"/>
          </p:nvPr>
        </p:nvSpPr>
        <p:spPr>
          <a:xfrm>
            <a:off x="457200" y="142875"/>
            <a:ext cx="8229600" cy="561975"/>
          </a:xfrm>
        </p:spPr>
        <p:txBody>
          <a:bodyPr/>
          <a:lstStyle/>
          <a:p>
            <a:r>
              <a:rPr lang="en-US" altLang="zh-CN" sz="3600" smtClean="0"/>
              <a:t>IA-32</a:t>
            </a:r>
            <a:r>
              <a:rPr lang="zh-CN" altLang="en-US" sz="3600" smtClean="0"/>
              <a:t>的寄存器组织</a:t>
            </a:r>
          </a:p>
        </p:txBody>
      </p:sp>
      <p:sp>
        <p:nvSpPr>
          <p:cNvPr id="766979" name="Rectangle 3"/>
          <p:cNvSpPr>
            <a:spLocks noGrp="1" noChangeArrowheads="1"/>
          </p:cNvSpPr>
          <p:nvPr>
            <p:ph type="body" idx="1"/>
          </p:nvPr>
        </p:nvSpPr>
        <p:spPr/>
        <p:txBody>
          <a:bodyPr/>
          <a:lstStyle/>
          <a:p>
            <a:endParaRPr lang="zh-CN" altLang="en-US" smtClean="0"/>
          </a:p>
        </p:txBody>
      </p:sp>
      <p:pic>
        <p:nvPicPr>
          <p:cNvPr id="766980" name="Picture 4"/>
          <p:cNvPicPr>
            <a:picLocks noChangeAspect="1" noChangeArrowheads="1"/>
          </p:cNvPicPr>
          <p:nvPr/>
        </p:nvPicPr>
        <p:blipFill>
          <a:blip r:embed="rId2"/>
          <a:srcRect/>
          <a:stretch>
            <a:fillRect/>
          </a:stretch>
        </p:blipFill>
        <p:spPr bwMode="auto">
          <a:xfrm>
            <a:off x="161925" y="819150"/>
            <a:ext cx="8731250" cy="5670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28310</TotalTime>
  <Words>3523</Words>
  <Application>Microsoft Office PowerPoint</Application>
  <PresentationFormat>全屏显示(4:3)</PresentationFormat>
  <Paragraphs>1157</Paragraphs>
  <Slides>42</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56" baseType="lpstr">
      <vt:lpstr>Arial</vt:lpstr>
      <vt:lpstr>宋体</vt:lpstr>
      <vt:lpstr>黑体</vt:lpstr>
      <vt:lpstr>微软雅黑</vt:lpstr>
      <vt:lpstr>Wingdings</vt:lpstr>
      <vt:lpstr>Times New Roman</vt:lpstr>
      <vt:lpstr>Courier New</vt:lpstr>
      <vt:lpstr>Monaco</vt:lpstr>
      <vt:lpstr>Zapf Dingbats</vt:lpstr>
      <vt:lpstr>Arial Narrow</vt:lpstr>
      <vt:lpstr>Lucida Grande</vt:lpstr>
      <vt:lpstr>ヒラギノ角ゴ ProN W3</vt:lpstr>
      <vt:lpstr>默认设计模板</vt:lpstr>
      <vt:lpstr>Visio.Drawing.5</vt:lpstr>
      <vt:lpstr>程序的机器级表示</vt:lpstr>
      <vt:lpstr>回顾：冯.诺依曼结构计算机模型</vt:lpstr>
      <vt:lpstr>计算机是如何工作的？</vt:lpstr>
      <vt:lpstr>计算机是如何工作的？</vt:lpstr>
      <vt:lpstr>计算机是如何工作的？</vt:lpstr>
      <vt:lpstr>计算机是如何工作的？</vt:lpstr>
      <vt:lpstr>IA-32的体系结构是怎样的呢？</vt:lpstr>
      <vt:lpstr>IA-32的体系结构是怎样的呢？</vt:lpstr>
      <vt:lpstr>IA-32的寄存器组织</vt:lpstr>
      <vt:lpstr>IA-32的寄存器组织</vt:lpstr>
      <vt:lpstr>PA中模拟的 IA-32的寄存器组织</vt:lpstr>
      <vt:lpstr>IA-32的标志寄存器</vt:lpstr>
      <vt:lpstr>存储器操作数的寻址方式</vt:lpstr>
      <vt:lpstr>机器级指令</vt:lpstr>
      <vt:lpstr>幻灯片 15</vt:lpstr>
      <vt:lpstr>幻灯片 16</vt:lpstr>
      <vt:lpstr>幻灯片 17</vt:lpstr>
      <vt:lpstr>存储器操作数的寻址方式</vt:lpstr>
      <vt:lpstr>                        程序由指令序列组成</vt:lpstr>
      <vt:lpstr>指令执行过程</vt:lpstr>
      <vt:lpstr>指令执行过程</vt:lpstr>
      <vt:lpstr>指令执行过程</vt:lpstr>
      <vt:lpstr>指令执行过程</vt:lpstr>
      <vt:lpstr>指令执行过程</vt:lpstr>
      <vt:lpstr>指令执行过程</vt:lpstr>
      <vt:lpstr>                        程序由指令序列组成</vt:lpstr>
      <vt:lpstr>指令执行过程</vt:lpstr>
      <vt:lpstr>指令执行过程</vt:lpstr>
      <vt:lpstr>过程调用的机器级表示</vt:lpstr>
      <vt:lpstr>过程调用的机器级表示</vt:lpstr>
      <vt:lpstr>过程调用的机器级表示</vt:lpstr>
      <vt:lpstr>过程调用的机器级表示</vt:lpstr>
      <vt:lpstr>一个简单的过程调用例子</vt:lpstr>
      <vt:lpstr>过程调用参数传递举例</vt:lpstr>
      <vt:lpstr>过程调用参数传递举例</vt:lpstr>
      <vt:lpstr>过程调用参数传递举例</vt:lpstr>
      <vt:lpstr>入口参数的位置</vt:lpstr>
      <vt:lpstr>过程调用举例</vt:lpstr>
      <vt:lpstr>递归过程调用举例</vt:lpstr>
      <vt:lpstr>过程调用的机器级表示</vt:lpstr>
      <vt:lpstr>过程调用举例</vt:lpstr>
      <vt:lpstr>幻灯片 42</vt:lpstr>
    </vt:vector>
  </TitlesOfParts>
  <Company>Nanjing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SU</cp:lastModifiedBy>
  <cp:revision>3081</cp:revision>
  <dcterms:created xsi:type="dcterms:W3CDTF">2008-04-26T09:05:28Z</dcterms:created>
  <dcterms:modified xsi:type="dcterms:W3CDTF">2014-09-26T00:18:18Z</dcterms:modified>
</cp:coreProperties>
</file>