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98" r:id="rId2"/>
    <p:sldId id="500" r:id="rId3"/>
    <p:sldId id="780" r:id="rId4"/>
    <p:sldId id="697" r:id="rId5"/>
    <p:sldId id="698" r:id="rId6"/>
    <p:sldId id="699" r:id="rId7"/>
    <p:sldId id="781" r:id="rId8"/>
    <p:sldId id="778" r:id="rId9"/>
    <p:sldId id="779" r:id="rId10"/>
    <p:sldId id="782" r:id="rId11"/>
    <p:sldId id="783" r:id="rId12"/>
    <p:sldId id="784" r:id="rId13"/>
    <p:sldId id="785" r:id="rId14"/>
    <p:sldId id="786" r:id="rId15"/>
    <p:sldId id="787" r:id="rId16"/>
    <p:sldId id="788" r:id="rId17"/>
    <p:sldId id="789" r:id="rId18"/>
    <p:sldId id="792" r:id="rId19"/>
  </p:sldIdLst>
  <p:sldSz cx="9144000" cy="6858000" type="screen4x3"/>
  <p:notesSz cx="7099300" cy="10234613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8398"/>
    <a:srgbClr val="A50021"/>
    <a:srgbClr val="993300"/>
    <a:srgbClr val="6D6D6D"/>
    <a:srgbClr val="818181"/>
    <a:srgbClr val="469CDC"/>
    <a:srgbClr val="008000"/>
    <a:srgbClr val="FF5B7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2009" autoAdjust="0"/>
    <p:restoredTop sz="86212" autoAdjust="0"/>
  </p:normalViewPr>
  <p:slideViewPr>
    <p:cSldViewPr snapToGrid="0">
      <p:cViewPr>
        <p:scale>
          <a:sx n="66" d="100"/>
          <a:sy n="66" d="100"/>
        </p:scale>
        <p:origin x="-1092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358" y="-90"/>
      </p:cViewPr>
      <p:guideLst>
        <p:guide orient="horz" pos="3224"/>
        <p:guide pos="2236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0600" y="644525"/>
            <a:ext cx="5135563" cy="385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0269" tIns="49255" rIns="100269" bIns="49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3836" tIns="46918" rIns="93836" bIns="46918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3836" tIns="46918" rIns="93836" bIns="46918"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731838"/>
            <a:ext cx="5207000" cy="3905250"/>
          </a:xfrm>
        </p:spPr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81563"/>
            <a:ext cx="5184775" cy="4554537"/>
          </a:xfrm>
        </p:spPr>
        <p:txBody>
          <a:bodyPr lIns="93836" tIns="46918" rIns="93836" bIns="46918"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128588"/>
            <a:ext cx="2201863" cy="3349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36538" y="128588"/>
            <a:ext cx="6453187" cy="3349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538" y="128588"/>
            <a:ext cx="8807450" cy="528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Title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95400"/>
            <a:ext cx="8191500" cy="2182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mtClean="0"/>
              <a:t>This is our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  <a:p>
            <a:pPr lvl="0"/>
            <a:r>
              <a:rPr lang="en-US" altLang="zh-CN" smtClean="0"/>
              <a:t>This is our next 1st Level Bullet</a:t>
            </a:r>
          </a:p>
          <a:p>
            <a:pPr lvl="1"/>
            <a:r>
              <a:rPr lang="en-US" altLang="zh-CN" smtClean="0"/>
              <a:t>This is our 2nd level bullet</a:t>
            </a:r>
          </a:p>
          <a:p>
            <a:pPr lvl="2"/>
            <a:r>
              <a:rPr lang="en-US" altLang="zh-CN" smtClean="0"/>
              <a:t>This is our 3rd level bullet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246063" y="682625"/>
            <a:ext cx="8651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6pPr>
      <a:lvl7pPr marL="9144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7pPr>
      <a:lvl8pPr marL="13716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8pPr>
      <a:lvl9pPr marL="1828800"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rgbClr val="CC3300"/>
          </a:solidFill>
          <a:latin typeface="Arial" charset="0"/>
          <a:ea typeface="黑体" pitchFamily="49" charset="-122"/>
        </a:defRPr>
      </a:lvl9pPr>
    </p:titleStyle>
    <p:bodyStyle>
      <a:lvl1pPr marL="203200" indent="-203200" algn="l" rtl="0" eaLnBrk="0" fontAlgn="base" hangingPunct="0">
        <a:spcBef>
          <a:spcPct val="35000"/>
        </a:spcBef>
        <a:spcAft>
          <a:spcPct val="0"/>
        </a:spcAft>
        <a:buSzPct val="100000"/>
        <a:buChar char="°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90500" algn="l" rtl="0" eaLnBrk="0" fontAlgn="base" hangingPunct="0">
        <a:spcBef>
          <a:spcPct val="35000"/>
        </a:spcBef>
        <a:spcAft>
          <a:spcPct val="0"/>
        </a:spcAft>
        <a:buSzPct val="100000"/>
        <a:buChar char="•"/>
        <a:defRPr b="1">
          <a:solidFill>
            <a:schemeClr val="accent2"/>
          </a:solidFill>
          <a:latin typeface="+mn-lt"/>
        </a:defRPr>
      </a:lvl2pPr>
      <a:lvl3pPr marL="1257300" indent="-342900" algn="l" rtl="0" eaLnBrk="0" fontAlgn="base" hangingPunct="0">
        <a:spcBef>
          <a:spcPct val="35000"/>
        </a:spcBef>
        <a:spcAft>
          <a:spcPct val="0"/>
        </a:spcAft>
        <a:buSzPct val="100000"/>
        <a:buChar char="-"/>
        <a:defRPr b="1">
          <a:solidFill>
            <a:srgbClr val="B7011F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1717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289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0861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433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00500" indent="-3429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6250" y="509588"/>
            <a:ext cx="8145463" cy="5356225"/>
          </a:xfrm>
        </p:spPr>
        <p:txBody>
          <a:bodyPr lIns="91440" tIns="45720" rIns="91440" bIns="45720" anchor="ctr"/>
          <a:lstStyle/>
          <a:p>
            <a:pPr eaLnBrk="1" hangingPunct="1">
              <a:lnSpc>
                <a:spcPct val="120000"/>
              </a:lnSpc>
            </a:pPr>
            <a:r>
              <a:rPr lang="en-US" altLang="zh-CN"/>
              <a:t/>
            </a:r>
            <a:br>
              <a:rPr lang="en-US" altLang="zh-CN"/>
            </a:br>
            <a:r>
              <a:rPr lang="zh-CN" altLang="en-US">
                <a:solidFill>
                  <a:srgbClr val="FF0000"/>
                </a:solidFill>
              </a:rPr>
              <a:t/>
            </a:r>
            <a:br>
              <a:rPr lang="zh-CN" altLang="en-US">
                <a:solidFill>
                  <a:srgbClr val="FF0000"/>
                </a:solidFill>
              </a:rPr>
            </a:br>
            <a:r>
              <a:rPr lang="en-US" altLang="zh-CN" sz="4400">
                <a:solidFill>
                  <a:srgbClr val="FF0000"/>
                </a:solidFill>
              </a:rPr>
              <a:t>I/O</a:t>
            </a:r>
            <a:r>
              <a:rPr lang="zh-CN" altLang="en-US" sz="4400">
                <a:solidFill>
                  <a:srgbClr val="FF0000"/>
                </a:solidFill>
              </a:rPr>
              <a:t>操作的实现</a:t>
            </a:r>
            <a:r>
              <a:rPr lang="zh-CN" altLang="en-US" sz="4800">
                <a:solidFill>
                  <a:srgbClr val="FF0000"/>
                </a:solidFill>
              </a:rPr>
              <a:t/>
            </a:r>
            <a:br>
              <a:rPr lang="zh-CN" altLang="en-US" sz="4800">
                <a:solidFill>
                  <a:srgbClr val="FF0000"/>
                </a:solidFill>
              </a:rPr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用户空间</a:t>
            </a:r>
            <a:r>
              <a:rPr lang="en-US" altLang="zh-CN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b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硬件与软件的接口</a:t>
            </a:r>
            <a:b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内核空间</a:t>
            </a:r>
            <a:r>
              <a:rPr lang="en-US" altLang="zh-CN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32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400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4000">
                <a:latin typeface="微软雅黑" pitchFamily="34" charset="-122"/>
                <a:ea typeface="微软雅黑" pitchFamily="34" charset="-122"/>
              </a:rPr>
            </a:br>
            <a:endParaRPr lang="en-US" altLang="zh-CN" sz="4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操作的实现</a:t>
            </a:r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815975"/>
            <a:ext cx="8191500" cy="5605463"/>
          </a:xfrm>
        </p:spPr>
        <p:txBody>
          <a:bodyPr/>
          <a:lstStyle/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分以下三个部分介绍</a:t>
            </a:r>
          </a:p>
          <a:p>
            <a:pPr lvl="1"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第一讲：用户空间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子系统概述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文件的基本概念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用户空间的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  <a:p>
            <a:pPr lvl="1">
              <a:spcBef>
                <a:spcPct val="30000"/>
              </a:spcBef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第二讲：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硬件和软件的接口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设备和设备控制器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端口及其编址方式</a:t>
            </a:r>
          </a:p>
          <a:p>
            <a:pPr lvl="2">
              <a:spcBef>
                <a:spcPct val="30000"/>
              </a:spcBef>
            </a:pP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控制方式</a:t>
            </a:r>
          </a:p>
          <a:p>
            <a:pPr lvl="1">
              <a:spcBef>
                <a:spcPct val="30000"/>
              </a:spcBef>
            </a:pP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第三讲：内核空间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与设备无关的</a:t>
            </a:r>
            <a:r>
              <a:rPr lang="en-US" altLang="zh-CN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设备驱动程序</a:t>
            </a:r>
          </a:p>
          <a:p>
            <a:pPr lvl="2">
              <a:spcBef>
                <a:spcPct val="30000"/>
              </a:spcBef>
            </a:pPr>
            <a:r>
              <a:rPr lang="zh-CN" altLang="en-US" sz="22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中断服务程序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内核空间</a:t>
            </a:r>
            <a:r>
              <a:rPr lang="en-US" altLang="zh-CN"/>
              <a:t>I/O</a:t>
            </a:r>
            <a:r>
              <a:rPr lang="zh-CN" altLang="en-US"/>
              <a:t>软件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735013"/>
            <a:ext cx="8191500" cy="3330575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所有用户程序提出的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请求，最终都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通过系统调用实现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通过系统调用封装函数中的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陷阱指令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转入内核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软件执行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内核空间</a:t>
            </a:r>
            <a:r>
              <a:rPr lang="en-US" altLang="zh-CN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实现相应系统调用的服务功能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内核空间的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软件分三个层次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设备无关软件层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设备驱动程序层</a:t>
            </a: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中断服务程序层</a:t>
            </a:r>
          </a:p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设备驱动程序层、中断服务程序层与</a:t>
            </a:r>
            <a:r>
              <a:rPr lang="en-US" altLang="zh-CN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密切相关</a:t>
            </a:r>
          </a:p>
        </p:txBody>
      </p:sp>
      <p:grpSp>
        <p:nvGrpSpPr>
          <p:cNvPr id="951358" name="Group 62"/>
          <p:cNvGrpSpPr>
            <a:grpSpLocks/>
          </p:cNvGrpSpPr>
          <p:nvPr/>
        </p:nvGrpSpPr>
        <p:grpSpPr bwMode="auto">
          <a:xfrm>
            <a:off x="3209925" y="2298700"/>
            <a:ext cx="4918075" cy="1006475"/>
            <a:chOff x="2022" y="1448"/>
            <a:chExt cx="3098" cy="634"/>
          </a:xfrm>
        </p:grpSpPr>
        <p:sp>
          <p:nvSpPr>
            <p:cNvPr id="951300" name="AutoShape 4"/>
            <p:cNvSpPr>
              <a:spLocks/>
            </p:cNvSpPr>
            <p:nvPr/>
          </p:nvSpPr>
          <p:spPr bwMode="auto">
            <a:xfrm>
              <a:off x="2022" y="1556"/>
              <a:ext cx="201" cy="494"/>
            </a:xfrm>
            <a:prstGeom prst="rightBrace">
              <a:avLst>
                <a:gd name="adj1" fmla="val 20481"/>
                <a:gd name="adj2" fmla="val 50000"/>
              </a:avLst>
            </a:prstGeom>
            <a:noFill/>
            <a:ln w="50800">
              <a:solidFill>
                <a:srgbClr val="A5002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1301" name="Text Box 5"/>
            <p:cNvSpPr txBox="1">
              <a:spLocks noChangeArrowheads="1"/>
            </p:cNvSpPr>
            <p:nvPr/>
          </p:nvSpPr>
          <p:spPr bwMode="auto">
            <a:xfrm>
              <a:off x="2204" y="1448"/>
              <a:ext cx="2916" cy="634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系统调用服务例程</a:t>
              </a:r>
              <a:r>
                <a:rPr lang="zh-CN" altLang="en-US" sz="2000" b="1">
                  <a:solidFill>
                    <a:srgbClr val="A50021"/>
                  </a:solidFill>
                  <a:latin typeface="微软雅黑" pitchFamily="34" charset="-122"/>
                  <a:ea typeface="微软雅黑" pitchFamily="34" charset="-122"/>
                </a:rPr>
                <a:t>，被陷阱指令调出执行，一旦发送“启动”命令，则所代表的进程被送等待队列（即被阻塞）</a:t>
              </a:r>
            </a:p>
          </p:txBody>
        </p:sp>
      </p:grpSp>
      <p:sp>
        <p:nvSpPr>
          <p:cNvPr id="951337" name="Line 41"/>
          <p:cNvSpPr>
            <a:spLocks noChangeShapeType="1"/>
          </p:cNvSpPr>
          <p:nvPr/>
        </p:nvSpPr>
        <p:spPr bwMode="auto">
          <a:xfrm>
            <a:off x="2405063" y="3633788"/>
            <a:ext cx="1547812" cy="16589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1338" name="Line 42"/>
          <p:cNvSpPr>
            <a:spLocks noChangeShapeType="1"/>
          </p:cNvSpPr>
          <p:nvPr/>
        </p:nvSpPr>
        <p:spPr bwMode="auto">
          <a:xfrm>
            <a:off x="2459038" y="3633788"/>
            <a:ext cx="4264025" cy="1712912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1350" name="Line 54"/>
          <p:cNvSpPr>
            <a:spLocks noChangeShapeType="1"/>
          </p:cNvSpPr>
          <p:nvPr/>
        </p:nvSpPr>
        <p:spPr bwMode="auto">
          <a:xfrm flipH="1">
            <a:off x="1219200" y="2655888"/>
            <a:ext cx="2859088" cy="3221037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51359" name="Group 63"/>
          <p:cNvGrpSpPr>
            <a:grpSpLocks/>
          </p:cNvGrpSpPr>
          <p:nvPr/>
        </p:nvGrpSpPr>
        <p:grpSpPr bwMode="auto">
          <a:xfrm>
            <a:off x="309563" y="4373563"/>
            <a:ext cx="8351837" cy="2363787"/>
            <a:chOff x="195" y="2755"/>
            <a:chExt cx="5261" cy="1489"/>
          </a:xfrm>
        </p:grpSpPr>
        <p:sp>
          <p:nvSpPr>
            <p:cNvPr id="951303" name="Line 7"/>
            <p:cNvSpPr>
              <a:spLocks noChangeShapeType="1"/>
            </p:cNvSpPr>
            <p:nvPr/>
          </p:nvSpPr>
          <p:spPr bwMode="auto">
            <a:xfrm flipV="1">
              <a:off x="571" y="3716"/>
              <a:ext cx="578" cy="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04" name="Line 8"/>
            <p:cNvSpPr>
              <a:spLocks noChangeShapeType="1"/>
            </p:cNvSpPr>
            <p:nvPr/>
          </p:nvSpPr>
          <p:spPr bwMode="auto">
            <a:xfrm>
              <a:off x="1146" y="3106"/>
              <a:ext cx="0" cy="6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lg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05" name="Text Box 9"/>
            <p:cNvSpPr txBox="1">
              <a:spLocks noChangeArrowheads="1"/>
            </p:cNvSpPr>
            <p:nvPr/>
          </p:nvSpPr>
          <p:spPr bwMode="auto">
            <a:xfrm>
              <a:off x="453" y="2937"/>
              <a:ext cx="5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外设</a:t>
              </a:r>
            </a:p>
          </p:txBody>
        </p:sp>
        <p:sp>
          <p:nvSpPr>
            <p:cNvPr id="951306" name="Text Box 10"/>
            <p:cNvSpPr txBox="1">
              <a:spLocks noChangeArrowheads="1"/>
            </p:cNvSpPr>
            <p:nvPr/>
          </p:nvSpPr>
          <p:spPr bwMode="auto">
            <a:xfrm>
              <a:off x="195" y="3447"/>
              <a:ext cx="5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黑体" pitchFamily="49" charset="-122"/>
                </a:rPr>
                <a:t>CPU</a:t>
              </a:r>
            </a:p>
          </p:txBody>
        </p:sp>
        <p:sp>
          <p:nvSpPr>
            <p:cNvPr id="951307" name="Line 11"/>
            <p:cNvSpPr>
              <a:spLocks noChangeShapeType="1"/>
            </p:cNvSpPr>
            <p:nvPr/>
          </p:nvSpPr>
          <p:spPr bwMode="auto">
            <a:xfrm flipV="1">
              <a:off x="1134" y="3089"/>
              <a:ext cx="829" cy="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08" name="Line 12"/>
            <p:cNvSpPr>
              <a:spLocks noChangeShapeType="1"/>
            </p:cNvSpPr>
            <p:nvPr/>
          </p:nvSpPr>
          <p:spPr bwMode="auto">
            <a:xfrm flipV="1">
              <a:off x="2964" y="3710"/>
              <a:ext cx="896" cy="8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09" name="Line 13"/>
            <p:cNvSpPr>
              <a:spLocks noChangeShapeType="1"/>
            </p:cNvSpPr>
            <p:nvPr/>
          </p:nvSpPr>
          <p:spPr bwMode="auto">
            <a:xfrm>
              <a:off x="3585" y="3076"/>
              <a:ext cx="0" cy="6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10" name="Line 14"/>
            <p:cNvSpPr>
              <a:spLocks noChangeShapeType="1"/>
            </p:cNvSpPr>
            <p:nvPr/>
          </p:nvSpPr>
          <p:spPr bwMode="auto">
            <a:xfrm flipV="1">
              <a:off x="2752" y="3084"/>
              <a:ext cx="847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11" name="Line 15"/>
            <p:cNvSpPr>
              <a:spLocks noChangeShapeType="1"/>
            </p:cNvSpPr>
            <p:nvPr/>
          </p:nvSpPr>
          <p:spPr bwMode="auto">
            <a:xfrm>
              <a:off x="4622" y="3748"/>
              <a:ext cx="79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12" name="Text Box 16"/>
            <p:cNvSpPr txBox="1">
              <a:spLocks noChangeArrowheads="1"/>
            </p:cNvSpPr>
            <p:nvPr/>
          </p:nvSpPr>
          <p:spPr bwMode="auto">
            <a:xfrm>
              <a:off x="998" y="3726"/>
              <a:ext cx="31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1"/>
                  </a:solidFill>
                  <a:latin typeface="Times New Roman" pitchFamily="18" charset="0"/>
                  <a:ea typeface="黑体" pitchFamily="49" charset="-122"/>
                </a:rPr>
                <a:t>启动</a:t>
              </a:r>
            </a:p>
          </p:txBody>
        </p:sp>
        <p:sp>
          <p:nvSpPr>
            <p:cNvPr id="951313" name="Text Box 17"/>
            <p:cNvSpPr txBox="1">
              <a:spLocks noChangeArrowheads="1"/>
            </p:cNvSpPr>
            <p:nvPr/>
          </p:nvSpPr>
          <p:spPr bwMode="auto">
            <a:xfrm>
              <a:off x="1918" y="2755"/>
              <a:ext cx="2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完成</a:t>
              </a:r>
            </a:p>
          </p:txBody>
        </p:sp>
        <p:sp>
          <p:nvSpPr>
            <p:cNvPr id="951314" name="Text Box 18"/>
            <p:cNvSpPr txBox="1">
              <a:spLocks noChangeArrowheads="1"/>
            </p:cNvSpPr>
            <p:nvPr/>
          </p:nvSpPr>
          <p:spPr bwMode="auto">
            <a:xfrm>
              <a:off x="4260" y="3374"/>
              <a:ext cx="31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1"/>
                  </a:solidFill>
                  <a:latin typeface="Times New Roman" pitchFamily="18" charset="0"/>
                  <a:ea typeface="黑体" pitchFamily="49" charset="-122"/>
                </a:rPr>
                <a:t>启动</a:t>
              </a:r>
            </a:p>
          </p:txBody>
        </p:sp>
        <p:sp>
          <p:nvSpPr>
            <p:cNvPr id="951315" name="Text Box 19"/>
            <p:cNvSpPr txBox="1">
              <a:spLocks noChangeArrowheads="1"/>
            </p:cNvSpPr>
            <p:nvPr/>
          </p:nvSpPr>
          <p:spPr bwMode="auto">
            <a:xfrm>
              <a:off x="3541" y="2763"/>
              <a:ext cx="2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完成</a:t>
              </a:r>
            </a:p>
          </p:txBody>
        </p:sp>
        <p:sp>
          <p:nvSpPr>
            <p:cNvPr id="951316" name="Text Box 20"/>
            <p:cNvSpPr txBox="1">
              <a:spLocks noChangeArrowheads="1"/>
            </p:cNvSpPr>
            <p:nvPr/>
          </p:nvSpPr>
          <p:spPr bwMode="auto">
            <a:xfrm>
              <a:off x="1381" y="2840"/>
              <a:ext cx="6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工作</a:t>
              </a:r>
            </a:p>
          </p:txBody>
        </p:sp>
        <p:sp>
          <p:nvSpPr>
            <p:cNvPr id="951317" name="Text Box 21"/>
            <p:cNvSpPr txBox="1">
              <a:spLocks noChangeArrowheads="1"/>
            </p:cNvSpPr>
            <p:nvPr/>
          </p:nvSpPr>
          <p:spPr bwMode="auto">
            <a:xfrm>
              <a:off x="2879" y="2815"/>
              <a:ext cx="6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工作</a:t>
              </a:r>
            </a:p>
          </p:txBody>
        </p:sp>
        <p:sp>
          <p:nvSpPr>
            <p:cNvPr id="951318" name="Line 22"/>
            <p:cNvSpPr>
              <a:spLocks noChangeShapeType="1"/>
            </p:cNvSpPr>
            <p:nvPr/>
          </p:nvSpPr>
          <p:spPr bwMode="auto">
            <a:xfrm>
              <a:off x="1956" y="3095"/>
              <a:ext cx="1" cy="6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19" name="Line 23"/>
            <p:cNvSpPr>
              <a:spLocks noChangeShapeType="1"/>
            </p:cNvSpPr>
            <p:nvPr/>
          </p:nvSpPr>
          <p:spPr bwMode="auto">
            <a:xfrm>
              <a:off x="2205" y="3364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lg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0" name="Line 24"/>
            <p:cNvSpPr>
              <a:spLocks noChangeShapeType="1"/>
            </p:cNvSpPr>
            <p:nvPr/>
          </p:nvSpPr>
          <p:spPr bwMode="auto">
            <a:xfrm flipV="1">
              <a:off x="2213" y="3363"/>
              <a:ext cx="761" cy="1"/>
            </a:xfrm>
            <a:prstGeom prst="line">
              <a:avLst/>
            </a:prstGeom>
            <a:noFill/>
            <a:ln w="57150">
              <a:solidFill>
                <a:srgbClr val="AC2E0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1" name="Line 25"/>
            <p:cNvSpPr>
              <a:spLocks noChangeShapeType="1"/>
            </p:cNvSpPr>
            <p:nvPr/>
          </p:nvSpPr>
          <p:spPr bwMode="auto">
            <a:xfrm flipH="1">
              <a:off x="2962" y="3394"/>
              <a:ext cx="2" cy="3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2" name="Line 26"/>
            <p:cNvSpPr>
              <a:spLocks noChangeShapeType="1"/>
            </p:cNvSpPr>
            <p:nvPr/>
          </p:nvSpPr>
          <p:spPr bwMode="auto">
            <a:xfrm flipV="1">
              <a:off x="2756" y="3078"/>
              <a:ext cx="0" cy="31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3" name="Line 27"/>
            <p:cNvSpPr>
              <a:spLocks noChangeShapeType="1"/>
            </p:cNvSpPr>
            <p:nvPr/>
          </p:nvSpPr>
          <p:spPr bwMode="auto">
            <a:xfrm>
              <a:off x="5239" y="3087"/>
              <a:ext cx="0" cy="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4" name="Line 28"/>
            <p:cNvSpPr>
              <a:spLocks noChangeShapeType="1"/>
            </p:cNvSpPr>
            <p:nvPr/>
          </p:nvSpPr>
          <p:spPr bwMode="auto">
            <a:xfrm flipV="1">
              <a:off x="4398" y="3095"/>
              <a:ext cx="847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5" name="Text Box 29"/>
            <p:cNvSpPr txBox="1">
              <a:spLocks noChangeArrowheads="1"/>
            </p:cNvSpPr>
            <p:nvPr/>
          </p:nvSpPr>
          <p:spPr bwMode="auto">
            <a:xfrm>
              <a:off x="4562" y="2808"/>
              <a:ext cx="6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工作</a:t>
              </a:r>
            </a:p>
          </p:txBody>
        </p:sp>
        <p:sp>
          <p:nvSpPr>
            <p:cNvPr id="951326" name="Line 30"/>
            <p:cNvSpPr>
              <a:spLocks noChangeShapeType="1"/>
            </p:cNvSpPr>
            <p:nvPr/>
          </p:nvSpPr>
          <p:spPr bwMode="auto">
            <a:xfrm>
              <a:off x="3851" y="3375"/>
              <a:ext cx="0" cy="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triangle" w="lg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7" name="Line 31"/>
            <p:cNvSpPr>
              <a:spLocks noChangeShapeType="1"/>
            </p:cNvSpPr>
            <p:nvPr/>
          </p:nvSpPr>
          <p:spPr bwMode="auto">
            <a:xfrm flipV="1">
              <a:off x="3859" y="3383"/>
              <a:ext cx="761" cy="1"/>
            </a:xfrm>
            <a:prstGeom prst="line">
              <a:avLst/>
            </a:prstGeom>
            <a:noFill/>
            <a:ln w="57150">
              <a:solidFill>
                <a:srgbClr val="AC2E0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8" name="Line 32"/>
            <p:cNvSpPr>
              <a:spLocks noChangeShapeType="1"/>
            </p:cNvSpPr>
            <p:nvPr/>
          </p:nvSpPr>
          <p:spPr bwMode="auto">
            <a:xfrm>
              <a:off x="4610" y="3405"/>
              <a:ext cx="7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29" name="Line 33"/>
            <p:cNvSpPr>
              <a:spLocks noChangeShapeType="1"/>
            </p:cNvSpPr>
            <p:nvPr/>
          </p:nvSpPr>
          <p:spPr bwMode="auto">
            <a:xfrm flipV="1">
              <a:off x="4402" y="3089"/>
              <a:ext cx="0" cy="31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prstDash val="sysDot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30" name="Text Box 34"/>
            <p:cNvSpPr txBox="1">
              <a:spLocks noChangeArrowheads="1"/>
            </p:cNvSpPr>
            <p:nvPr/>
          </p:nvSpPr>
          <p:spPr bwMode="auto">
            <a:xfrm>
              <a:off x="1745" y="3701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请求</a:t>
              </a:r>
            </a:p>
          </p:txBody>
        </p:sp>
        <p:sp>
          <p:nvSpPr>
            <p:cNvPr id="951331" name="Text Box 35"/>
            <p:cNvSpPr txBox="1">
              <a:spLocks noChangeArrowheads="1"/>
            </p:cNvSpPr>
            <p:nvPr/>
          </p:nvSpPr>
          <p:spPr bwMode="auto">
            <a:xfrm>
              <a:off x="2043" y="3690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响应</a:t>
              </a:r>
            </a:p>
          </p:txBody>
        </p:sp>
        <p:sp>
          <p:nvSpPr>
            <p:cNvPr id="951332" name="Text Box 36"/>
            <p:cNvSpPr txBox="1">
              <a:spLocks noChangeArrowheads="1"/>
            </p:cNvSpPr>
            <p:nvPr/>
          </p:nvSpPr>
          <p:spPr bwMode="auto">
            <a:xfrm>
              <a:off x="2575" y="3356"/>
              <a:ext cx="31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1"/>
                  </a:solidFill>
                  <a:latin typeface="Times New Roman" pitchFamily="18" charset="0"/>
                  <a:ea typeface="黑体" pitchFamily="49" charset="-122"/>
                </a:rPr>
                <a:t>启动</a:t>
              </a:r>
            </a:p>
          </p:txBody>
        </p:sp>
        <p:sp>
          <p:nvSpPr>
            <p:cNvPr id="951333" name="Text Box 37"/>
            <p:cNvSpPr txBox="1">
              <a:spLocks noChangeArrowheads="1"/>
            </p:cNvSpPr>
            <p:nvPr/>
          </p:nvSpPr>
          <p:spPr bwMode="auto">
            <a:xfrm>
              <a:off x="3410" y="3693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请求</a:t>
              </a:r>
            </a:p>
          </p:txBody>
        </p:sp>
        <p:sp>
          <p:nvSpPr>
            <p:cNvPr id="951334" name="Text Box 38"/>
            <p:cNvSpPr txBox="1">
              <a:spLocks noChangeArrowheads="1"/>
            </p:cNvSpPr>
            <p:nvPr/>
          </p:nvSpPr>
          <p:spPr bwMode="auto">
            <a:xfrm>
              <a:off x="3708" y="3682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响应</a:t>
              </a:r>
            </a:p>
          </p:txBody>
        </p:sp>
        <p:sp>
          <p:nvSpPr>
            <p:cNvPr id="951336" name="Text Box 40"/>
            <p:cNvSpPr txBox="1">
              <a:spLocks noChangeArrowheads="1"/>
            </p:cNvSpPr>
            <p:nvPr/>
          </p:nvSpPr>
          <p:spPr bwMode="auto">
            <a:xfrm>
              <a:off x="2868" y="3726"/>
              <a:ext cx="33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黑体" pitchFamily="49" charset="-122"/>
                </a:rPr>
                <a:t>返回</a:t>
              </a:r>
            </a:p>
          </p:txBody>
        </p:sp>
        <p:sp>
          <p:nvSpPr>
            <p:cNvPr id="951340" name="Line 44"/>
            <p:cNvSpPr>
              <a:spLocks noChangeShapeType="1"/>
            </p:cNvSpPr>
            <p:nvPr/>
          </p:nvSpPr>
          <p:spPr bwMode="auto">
            <a:xfrm flipV="1">
              <a:off x="1993" y="3713"/>
              <a:ext cx="2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41" name="Line 45"/>
            <p:cNvSpPr>
              <a:spLocks noChangeShapeType="1"/>
            </p:cNvSpPr>
            <p:nvPr/>
          </p:nvSpPr>
          <p:spPr bwMode="auto">
            <a:xfrm flipV="1">
              <a:off x="3623" y="3713"/>
              <a:ext cx="2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42" name="Line 46"/>
            <p:cNvSpPr>
              <a:spLocks noChangeShapeType="1"/>
            </p:cNvSpPr>
            <p:nvPr/>
          </p:nvSpPr>
          <p:spPr bwMode="auto">
            <a:xfrm flipV="1">
              <a:off x="5228" y="3748"/>
              <a:ext cx="2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49" name="Line 53"/>
            <p:cNvSpPr>
              <a:spLocks noChangeShapeType="1"/>
            </p:cNvSpPr>
            <p:nvPr/>
          </p:nvSpPr>
          <p:spPr bwMode="auto">
            <a:xfrm>
              <a:off x="1143" y="3712"/>
              <a:ext cx="833" cy="0"/>
            </a:xfrm>
            <a:prstGeom prst="line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52" name="Line 56"/>
            <p:cNvSpPr>
              <a:spLocks noChangeShapeType="1"/>
            </p:cNvSpPr>
            <p:nvPr/>
          </p:nvSpPr>
          <p:spPr bwMode="auto">
            <a:xfrm flipV="1">
              <a:off x="777" y="3739"/>
              <a:ext cx="366" cy="229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1353" name="Text Box 57"/>
            <p:cNvSpPr txBox="1">
              <a:spLocks noChangeArrowheads="1"/>
            </p:cNvSpPr>
            <p:nvPr/>
          </p:nvSpPr>
          <p:spPr bwMode="auto">
            <a:xfrm>
              <a:off x="219" y="3944"/>
              <a:ext cx="796" cy="24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9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P </a:t>
              </a:r>
              <a:r>
                <a:rPr lang="zh-CN" altLang="en-US" sz="1900" b="1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被阻塞</a:t>
              </a:r>
            </a:p>
          </p:txBody>
        </p:sp>
        <p:sp>
          <p:nvSpPr>
            <p:cNvPr id="951354" name="Text Box 58"/>
            <p:cNvSpPr txBox="1">
              <a:spLocks noChangeArrowheads="1"/>
            </p:cNvSpPr>
            <p:nvPr/>
          </p:nvSpPr>
          <p:spPr bwMode="auto">
            <a:xfrm>
              <a:off x="1399" y="3456"/>
              <a:ext cx="393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</a:p>
          </p:txBody>
        </p:sp>
        <p:sp>
          <p:nvSpPr>
            <p:cNvPr id="951355" name="Text Box 59"/>
            <p:cNvSpPr txBox="1">
              <a:spLocks noChangeArrowheads="1"/>
            </p:cNvSpPr>
            <p:nvPr/>
          </p:nvSpPr>
          <p:spPr bwMode="auto">
            <a:xfrm>
              <a:off x="3149" y="3442"/>
              <a:ext cx="393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</a:p>
          </p:txBody>
        </p:sp>
        <p:sp>
          <p:nvSpPr>
            <p:cNvPr id="951356" name="Text Box 60"/>
            <p:cNvSpPr txBox="1">
              <a:spLocks noChangeArrowheads="1"/>
            </p:cNvSpPr>
            <p:nvPr/>
          </p:nvSpPr>
          <p:spPr bwMode="auto">
            <a:xfrm>
              <a:off x="4775" y="3460"/>
              <a:ext cx="393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</a:p>
          </p:txBody>
        </p:sp>
        <p:sp>
          <p:nvSpPr>
            <p:cNvPr id="951357" name="Text Box 61"/>
            <p:cNvSpPr txBox="1">
              <a:spLocks noChangeArrowheads="1"/>
            </p:cNvSpPr>
            <p:nvPr/>
          </p:nvSpPr>
          <p:spPr bwMode="auto">
            <a:xfrm>
              <a:off x="671" y="3451"/>
              <a:ext cx="284" cy="250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5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5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5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37" grpId="0" animBg="1"/>
      <p:bldP spid="951338" grpId="0" animBg="1"/>
      <p:bldP spid="9513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366838"/>
            <a:ext cx="8191500" cy="325437"/>
          </a:xfrm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952325" name="图片 22" descr="3.2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8" y="71438"/>
            <a:ext cx="86741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26" name="TextBox 7"/>
          <p:cNvSpPr txBox="1">
            <a:spLocks noChangeArrowheads="1"/>
          </p:cNvSpPr>
          <p:nvPr/>
        </p:nvSpPr>
        <p:spPr bwMode="auto">
          <a:xfrm>
            <a:off x="4675188" y="301625"/>
            <a:ext cx="22590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内核中单向调用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次以上</a:t>
            </a:r>
          </a:p>
        </p:txBody>
      </p:sp>
      <p:sp>
        <p:nvSpPr>
          <p:cNvPr id="952328" name="Text Box 8"/>
          <p:cNvSpPr txBox="1">
            <a:spLocks noChangeArrowheads="1"/>
          </p:cNvSpPr>
          <p:nvPr/>
        </p:nvSpPr>
        <p:spPr bwMode="auto">
          <a:xfrm>
            <a:off x="1393825" y="277813"/>
            <a:ext cx="654050" cy="24447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b="1">
                <a:latin typeface="Arial Black" pitchFamily="34" charset="0"/>
                <a:ea typeface="微软雅黑" pitchFamily="34" charset="-122"/>
              </a:rPr>
              <a:t>read</a:t>
            </a:r>
          </a:p>
        </p:txBody>
      </p:sp>
      <p:sp>
        <p:nvSpPr>
          <p:cNvPr id="952329" name="Text Box 9"/>
          <p:cNvSpPr txBox="1">
            <a:spLocks noChangeArrowheads="1"/>
          </p:cNvSpPr>
          <p:nvPr/>
        </p:nvSpPr>
        <p:spPr bwMode="auto">
          <a:xfrm>
            <a:off x="1238250" y="1298575"/>
            <a:ext cx="1044575" cy="2619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zh-CN" sz="1700" b="1">
                <a:latin typeface="Arial Black" pitchFamily="34" charset="0"/>
                <a:ea typeface="微软雅黑" pitchFamily="34" charset="-122"/>
              </a:rPr>
              <a:t>sys_read</a:t>
            </a:r>
          </a:p>
        </p:txBody>
      </p:sp>
      <p:sp>
        <p:nvSpPr>
          <p:cNvPr id="952330" name="Text Box 10"/>
          <p:cNvSpPr txBox="1">
            <a:spLocks noChangeArrowheads="1"/>
          </p:cNvSpPr>
          <p:nvPr/>
        </p:nvSpPr>
        <p:spPr bwMode="auto">
          <a:xfrm>
            <a:off x="1800225" y="709613"/>
            <a:ext cx="2382838" cy="350837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Int 0x80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触发系统调用</a:t>
            </a:r>
          </a:p>
        </p:txBody>
      </p:sp>
      <p:sp>
        <p:nvSpPr>
          <p:cNvPr id="952327" name="Oval 7"/>
          <p:cNvSpPr>
            <a:spLocks noChangeArrowheads="1"/>
          </p:cNvSpPr>
          <p:nvPr/>
        </p:nvSpPr>
        <p:spPr bwMode="auto">
          <a:xfrm>
            <a:off x="1684338" y="652463"/>
            <a:ext cx="2613025" cy="46355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31" name="Text Box 11"/>
          <p:cNvSpPr txBox="1">
            <a:spLocks noChangeArrowheads="1"/>
          </p:cNvSpPr>
          <p:nvPr/>
        </p:nvSpPr>
        <p:spPr bwMode="auto">
          <a:xfrm>
            <a:off x="2278063" y="2905125"/>
            <a:ext cx="565150" cy="2282825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与设备无关层</a:t>
            </a:r>
          </a:p>
        </p:txBody>
      </p:sp>
      <p:sp>
        <p:nvSpPr>
          <p:cNvPr id="952332" name="Text Box 12"/>
          <p:cNvSpPr txBox="1">
            <a:spLocks noChangeArrowheads="1"/>
          </p:cNvSpPr>
          <p:nvPr/>
        </p:nvSpPr>
        <p:spPr bwMode="auto">
          <a:xfrm>
            <a:off x="500063" y="5837238"/>
            <a:ext cx="1739900" cy="45720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设备驱动层</a:t>
            </a:r>
          </a:p>
        </p:txBody>
      </p:sp>
      <p:sp>
        <p:nvSpPr>
          <p:cNvPr id="952334" name="Text Box 14"/>
          <p:cNvSpPr txBox="1">
            <a:spLocks noChangeArrowheads="1"/>
          </p:cNvSpPr>
          <p:nvPr/>
        </p:nvSpPr>
        <p:spPr bwMode="auto">
          <a:xfrm>
            <a:off x="479425" y="1771650"/>
            <a:ext cx="768350" cy="10064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文件系统层</a:t>
            </a:r>
          </a:p>
        </p:txBody>
      </p:sp>
      <p:sp>
        <p:nvSpPr>
          <p:cNvPr id="952335" name="Text Box 15"/>
          <p:cNvSpPr txBox="1">
            <a:spLocks noChangeArrowheads="1"/>
          </p:cNvSpPr>
          <p:nvPr/>
        </p:nvSpPr>
        <p:spPr bwMode="auto">
          <a:xfrm>
            <a:off x="392113" y="3468688"/>
            <a:ext cx="1682750" cy="38100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通用</a:t>
            </a:r>
            <a:r>
              <a:rPr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块设备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952336" name="Text Box 16"/>
          <p:cNvSpPr txBox="1">
            <a:spLocks noChangeArrowheads="1"/>
          </p:cNvSpPr>
          <p:nvPr/>
        </p:nvSpPr>
        <p:spPr bwMode="auto">
          <a:xfrm>
            <a:off x="411163" y="4098925"/>
            <a:ext cx="1682750" cy="381000"/>
          </a:xfrm>
          <a:prstGeom prst="rect">
            <a:avLst/>
          </a:prstGeom>
          <a:solidFill>
            <a:schemeClr val="bg1"/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调度层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26" grpId="0"/>
      <p:bldP spid="952327" grpId="0" animBg="1"/>
      <p:bldP spid="952331" grpId="0" animBg="1"/>
      <p:bldP spid="952332" grpId="0" animBg="1"/>
      <p:bldP spid="952334" grpId="0"/>
      <p:bldP spid="952335" grpId="0" animBg="1"/>
      <p:bldP spid="9523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设备无关</a:t>
            </a:r>
            <a:r>
              <a:rPr lang="en-US" altLang="zh-CN"/>
              <a:t>I/O</a:t>
            </a:r>
            <a:r>
              <a:rPr lang="zh-CN" altLang="en-US"/>
              <a:t>软件层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3" y="706438"/>
            <a:ext cx="8772525" cy="59658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设备驱动程序统一接口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操作系统为所有外设的设备驱动程序规定一个统一接口，这样，新设备的驱动程序只要按统一接口规范来编制，就可在不修改操作系统的情况下，添加新设备驱动程序并使用新的外设进行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所有设备都抽象成文件，设备名和文件名在形式上没有差别，设备和文件具有统一的接口，不同设备名和文件名被映射到对应设备驱动程序。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缓冲处理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每个设备的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都需使用内核缓冲区，因而缓冲区的申请和管理等处理是所有设备公共的，可包含在与设备无关的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软件部分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错误报告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操作在内核态执行时所发生的错误信息，都通过与设备无关的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软件返回给用户进程，也即：错误处理框架与设备无关。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直接返回编程等错误，无需设备驱动程序处理，如，请求了不可能的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操作；写信息到一个输入设备或从一个输出设备读信息；指定了一个无效缓冲区地址或者参数；指定了不存在的设备等。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有些错误由设备驱动程序检测出来并处理，若驱动程序无法处理，则将错误信息返回给设备无关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软件，再由设备无关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软件返回给用户进程，如写一个已被破坏的磁盘扇区；打印机缺纸；读一个已关闭的设备等。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设备无关</a:t>
            </a:r>
            <a:r>
              <a:rPr lang="en-US" altLang="zh-CN"/>
              <a:t>I/O</a:t>
            </a:r>
            <a:r>
              <a:rPr lang="zh-CN" altLang="en-US"/>
              <a:t>软件层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903288"/>
            <a:ext cx="8350250" cy="5059362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400">
                <a:ea typeface="微软雅黑" pitchFamily="34" charset="-122"/>
              </a:rPr>
              <a:t>打开与关闭文件</a:t>
            </a: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对设备或文件进行打开或关闭等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函数所对应的系统调用，并不涉及具体的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操作，只要直接对主存中的一些数据结构进行修改即可，这部分工作也由设备无关软件来处理。</a:t>
            </a:r>
          </a:p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400">
                <a:ea typeface="微软雅黑" pitchFamily="34" charset="-122"/>
              </a:rPr>
              <a:t>逻辑块大小处理</a:t>
            </a:r>
            <a:r>
              <a:rPr lang="zh-CN" altLang="en-US" sz="2000">
                <a:ea typeface="宋体" pitchFamily="2" charset="-122"/>
              </a:rPr>
              <a:t> </a:t>
            </a: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为了为所有的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块设备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和所有的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字符设备</a:t>
            </a: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分别提供一个统一的抽象视图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，以</a:t>
            </a: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隐藏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不同块设备或不同字符设备之间的</a:t>
            </a:r>
            <a:r>
              <a:rPr lang="zh-CN" altLang="en-US" sz="200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差异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，与设备无关的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软件为所有块设备或所有字符设备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设置统一的逻辑块大小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对于块设备，不管磁盘扇区和光盘扇区有多大，所有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逻辑数据块的大小相同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，这样，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高层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软件就只需处理简化的抽象设备，从而在高层软件中简化了数据定位等处理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设备驱动程序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874713"/>
            <a:ext cx="8851900" cy="5697537"/>
          </a:xfrm>
        </p:spPr>
        <p:txBody>
          <a:bodyPr/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每个外设具体的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操作需通过执行设备驱动程序来完成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外设种类繁多、其控制接口不一，导致不同外设的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设备驱动程序千差万别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，因而设备驱动程序与设备相关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每个外设或每类外设都有一个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设备控制器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，其中包含各种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端口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通过执行设备驱动程序中的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访问个各种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端口</a:t>
            </a:r>
          </a:p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设备所采用的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控制方式不同，驱动程序的实现方式也不同</a:t>
            </a:r>
          </a:p>
          <a:p>
            <a:pPr lvl="1"/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程序直接控制：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驱动程序完成用户程序的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请求后才结束。这种情况下，用户进程在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过程中不会被阻塞，内核空间的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软件一直代表用户进程在内核态进行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/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中断控制：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驱动程序启动第一次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操作后，将调出其他进程执行，而当前用户进程被阻塞。在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执行其他进程的同时，外设进行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操作，此时，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和外设并行工作。外设完成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时，向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发中断请求，然后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调出相应中断服务程序执行。在中断服务程序中再次启动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操作。</a:t>
            </a:r>
          </a:p>
          <a:p>
            <a:pPr lvl="1"/>
            <a:r>
              <a:rPr lang="en-US" altLang="zh-CN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控制：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驱动程序对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控制器初始化后，便发送“启动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传送”命令，外设开始进行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操作并在外设和主存间传送数据。同时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执行处理器调度程序，转其他进程执行，当前用户进程被阻塞。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控制器完成所有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任务后，向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发送一个“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完成”中断请求信号。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中断服务程序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903288"/>
            <a:ext cx="3243263" cy="4292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中断控制和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控制两种方式下都需进行中断处理</a:t>
            </a:r>
          </a:p>
          <a:p>
            <a:pPr>
              <a:lnSpc>
                <a:spcPct val="125000"/>
              </a:lnSpc>
            </a:pP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中断控制方式：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中断服务程序主要进行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从数缓器取数或写数据到数缓器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，然后启动外设工作</a:t>
            </a:r>
          </a:p>
          <a:p>
            <a:pPr>
              <a:lnSpc>
                <a:spcPct val="125000"/>
              </a:lnSpc>
            </a:pPr>
            <a:r>
              <a:rPr lang="en-US" altLang="zh-CN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控制方式：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中断服务程序进行</a:t>
            </a:r>
            <a:r>
              <a:rPr lang="zh-CN" altLang="en-US" sz="21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数据校验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等后处理工作</a:t>
            </a:r>
          </a:p>
        </p:txBody>
      </p:sp>
      <p:pic>
        <p:nvPicPr>
          <p:cNvPr id="9564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3638" y="0"/>
            <a:ext cx="5176837" cy="6858000"/>
          </a:xfrm>
          <a:prstGeom prst="rect">
            <a:avLst/>
          </a:prstGeom>
          <a:noFill/>
        </p:spPr>
      </p:pic>
      <p:sp>
        <p:nvSpPr>
          <p:cNvPr id="956422" name="Line 6"/>
          <p:cNvSpPr>
            <a:spLocks noChangeShapeType="1"/>
          </p:cNvSpPr>
          <p:nvPr/>
        </p:nvSpPr>
        <p:spPr bwMode="auto">
          <a:xfrm>
            <a:off x="3046413" y="2655888"/>
            <a:ext cx="1060450" cy="755650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6423" name="Rectangle 7"/>
          <p:cNvSpPr>
            <a:spLocks noChangeArrowheads="1"/>
          </p:cNvSpPr>
          <p:nvPr/>
        </p:nvSpPr>
        <p:spPr bwMode="auto">
          <a:xfrm>
            <a:off x="4137025" y="3309938"/>
            <a:ext cx="2989263" cy="420687"/>
          </a:xfrm>
          <a:prstGeom prst="rect">
            <a:avLst/>
          </a:prstGeom>
          <a:solidFill>
            <a:schemeClr val="accent1">
              <a:alpha val="14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6424" name="Line 8"/>
          <p:cNvSpPr>
            <a:spLocks noChangeShapeType="1"/>
          </p:cNvSpPr>
          <p:nvPr/>
        </p:nvSpPr>
        <p:spPr bwMode="auto">
          <a:xfrm flipV="1">
            <a:off x="3221038" y="3570288"/>
            <a:ext cx="901700" cy="725487"/>
          </a:xfrm>
          <a:prstGeom prst="line">
            <a:avLst/>
          </a:prstGeom>
          <a:noFill/>
          <a:ln w="50800">
            <a:solidFill>
              <a:srgbClr val="FE9AAB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6425" name="Rectangle 9"/>
          <p:cNvSpPr>
            <a:spLocks noChangeArrowheads="1"/>
          </p:cNvSpPr>
          <p:nvPr/>
        </p:nvSpPr>
        <p:spPr bwMode="auto">
          <a:xfrm>
            <a:off x="3817938" y="465138"/>
            <a:ext cx="3743325" cy="623887"/>
          </a:xfrm>
          <a:prstGeom prst="rect">
            <a:avLst/>
          </a:prstGeom>
          <a:solidFill>
            <a:schemeClr val="accent2">
              <a:alpha val="28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6426" name="Rectangle 10"/>
          <p:cNvSpPr>
            <a:spLocks noChangeArrowheads="1"/>
          </p:cNvSpPr>
          <p:nvPr/>
        </p:nvSpPr>
        <p:spPr bwMode="auto">
          <a:xfrm>
            <a:off x="230188" y="5402263"/>
            <a:ext cx="3430587" cy="12477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在内核</a:t>
            </a:r>
            <a:r>
              <a:rPr lang="en-US" altLang="zh-CN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软件中用到的</a:t>
            </a:r>
            <a:r>
              <a:rPr lang="en-US" altLang="zh-CN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19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指令、“开中断”和“关中断”等指令都是特权指令，只能在操作系统内核程序中使用</a:t>
            </a:r>
            <a:r>
              <a:rPr lang="zh-CN" altLang="en-US" sz="1900" b="1">
                <a:solidFill>
                  <a:srgbClr val="008000"/>
                </a:solidFill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525463"/>
            <a:ext cx="8191500" cy="5462587"/>
          </a:xfrm>
        </p:spPr>
        <p:txBody>
          <a:bodyPr/>
          <a:lstStyle/>
          <a:p>
            <a:pPr>
              <a:buFontTx/>
              <a:buNone/>
            </a:pPr>
            <a:endParaRPr lang="zh-CN" altLang="en-US" sz="220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用户程序通常通过调用编程语言提供的库函数或操作系统提供的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函数来实现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操作</a:t>
            </a:r>
          </a:p>
          <a:p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库函数最终都会调用系统调用的封装函数，通过封装函数中的陷阱指令使用户进程从用户态转到内核态执行</a:t>
            </a: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在内核态中执行的内核空间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软件主要包含三个层次：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与设备无关的操作系统软件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设备驱动程序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中断服务程序</a:t>
            </a: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具体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操作通过设备驱动程序和中断服务程序控制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硬件来实现</a:t>
            </a:r>
          </a:p>
          <a:p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设备驱动程序的实现主要取决于具体的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控制方式：</a:t>
            </a:r>
          </a:p>
          <a:p>
            <a:pPr lvl="1"/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程序查询方式、中断方式、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5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57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57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本章作业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95400"/>
            <a:ext cx="8191500" cy="415925"/>
          </a:xfrm>
        </p:spPr>
        <p:txBody>
          <a:bodyPr/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3663"/>
            <a:ext cx="8229600" cy="569912"/>
          </a:xfrm>
        </p:spPr>
        <p:txBody>
          <a:bodyPr lIns="91440" tIns="45720" rIns="91440" bIns="45720" anchor="ctr"/>
          <a:lstStyle/>
          <a:p>
            <a:r>
              <a:rPr lang="en-US" altLang="zh-CN"/>
              <a:t>I/O</a:t>
            </a:r>
            <a:r>
              <a:rPr lang="zh-CN" altLang="en-US"/>
              <a:t>和文件操作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36625"/>
            <a:ext cx="8551863" cy="5060950"/>
          </a:xfrm>
        </p:spPr>
        <p:txBody>
          <a:bodyPr lIns="91440" tIns="45720" rIns="91440" bIns="45720"/>
          <a:lstStyle/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主要教学目标</a:t>
            </a:r>
            <a:endParaRPr lang="zh-CN" altLang="en-US" sz="240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通过揭示高级语言程序中的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及文件操作请求的底层实现机制，使学生深刻理解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在输入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输出系统中的重要作用；深刻理解计算机中硬件和软件如何协调工作以完成计算机功能。</a:t>
            </a:r>
          </a:p>
          <a:p>
            <a:pPr marL="457200" indent="-457200">
              <a:spcBef>
                <a:spcPts val="1300"/>
              </a:spcBef>
            </a:pP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主要教学内容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子系统的组成和层次结构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用户空间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硬件与软件的接口</a:t>
            </a:r>
          </a:p>
          <a:p>
            <a:pPr marL="838200" lvl="1" indent="-381000">
              <a:lnSpc>
                <a:spcPct val="135000"/>
              </a:lnSpc>
              <a:spcBef>
                <a:spcPct val="0"/>
              </a:spcBef>
              <a:buSzTx/>
              <a:buFontTx/>
              <a:buChar char="–"/>
            </a:pP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内核空间</a:t>
            </a:r>
            <a:r>
              <a:rPr lang="en-US" altLang="zh-CN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40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endParaRPr lang="zh-CN" altLang="en-US" sz="24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100013"/>
            <a:ext cx="7891463" cy="528637"/>
          </a:xfrm>
        </p:spPr>
        <p:txBody>
          <a:bodyPr/>
          <a:lstStyle/>
          <a:p>
            <a:r>
              <a:rPr lang="en-US" altLang="zh-CN">
                <a:cs typeface="Arial" charset="0"/>
              </a:rPr>
              <a:t>DMA</a:t>
            </a:r>
            <a:r>
              <a:rPr lang="zh-CN" altLang="en-US">
                <a:cs typeface="Arial" charset="0"/>
              </a:rPr>
              <a:t>方式的基本要点</a:t>
            </a:r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931863"/>
            <a:ext cx="8648700" cy="5362575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ct val="15000"/>
              </a:spcBef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方式的基本思想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在高速</a:t>
            </a:r>
            <a:r>
              <a:rPr lang="zh-CN" altLang="en-US" sz="21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外设和主存间直接传送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数据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由专门硬件</a:t>
            </a:r>
            <a:r>
              <a:rPr lang="zh-CN" altLang="en-US" sz="21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（即：</a:t>
            </a:r>
            <a:r>
              <a:rPr lang="en-US" altLang="zh-CN" sz="21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控制器）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控制总线进行传输</a:t>
            </a:r>
            <a:endParaRPr lang="en-US" altLang="zh-CN" sz="21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ct val="115000"/>
              </a:lnSpc>
              <a:spcBef>
                <a:spcPct val="15000"/>
              </a:spcBef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方式适用场合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高速设备（如：磁盘、光盘等）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成批数据交换，且数据间间隔时间短，一旦启动，数据连续读写</a:t>
            </a:r>
          </a:p>
          <a:p>
            <a:pPr marL="342900" indent="-34290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采用“请求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响应”方式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每当高速设备准备好数据就进行一次“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请求”，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控制器接受到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请求后，申请总线使用权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控制器的总线使用优先级比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高，为什么？</a:t>
            </a:r>
          </a:p>
          <a:p>
            <a:pPr marL="342900" indent="-34290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与中断控制方式结合使用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控制器控制总线进行数据传送时，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执行其他程序</a:t>
            </a:r>
          </a:p>
          <a:p>
            <a:pPr marL="742950" lvl="1" indent="-285750" algn="just">
              <a:lnSpc>
                <a:spcPct val="115000"/>
              </a:lnSpc>
              <a:spcBef>
                <a:spcPct val="15000"/>
              </a:spcBef>
            </a:pP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传送结束时，要通过“</a:t>
            </a:r>
            <a:r>
              <a:rPr lang="en-US" altLang="zh-CN" sz="21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结束中断</a:t>
            </a:r>
            <a:r>
              <a:rPr lang="zh-CN" altLang="en-US" sz="2100">
                <a:latin typeface="微软雅黑" pitchFamily="34" charset="-122"/>
                <a:ea typeface="微软雅黑" pitchFamily="34" charset="-122"/>
              </a:rPr>
              <a:t>”告知</a:t>
            </a:r>
            <a:r>
              <a:rPr lang="en-US" altLang="zh-CN" sz="2100">
                <a:latin typeface="微软雅黑" pitchFamily="34" charset="-122"/>
                <a:ea typeface="微软雅黑" pitchFamily="34" charset="-122"/>
              </a:rPr>
              <a:t>CPU</a:t>
            </a:r>
            <a:endParaRPr lang="zh-CN" altLang="en-US" sz="21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4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4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4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4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948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71475" y="96838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>
                <a:latin typeface="黑体" pitchFamily="49" charset="-122"/>
              </a:rPr>
              <a:t>读一个磁盘扇区 </a:t>
            </a:r>
            <a:r>
              <a:rPr lang="en-US" altLang="zh-CN">
                <a:latin typeface="黑体" pitchFamily="49" charset="-122"/>
              </a:rPr>
              <a:t>- </a:t>
            </a:r>
            <a:r>
              <a:rPr lang="zh-CN" altLang="en-US">
                <a:latin typeface="黑体" pitchFamily="49" charset="-122"/>
              </a:rPr>
              <a:t>第一步</a:t>
            </a:r>
          </a:p>
        </p:txBody>
      </p:sp>
      <p:sp>
        <p:nvSpPr>
          <p:cNvPr id="854019" name="Rectangle 4"/>
          <p:cNvSpPr>
            <a:spLocks noChangeArrowheads="1"/>
          </p:cNvSpPr>
          <p:nvPr/>
        </p:nvSpPr>
        <p:spPr bwMode="auto">
          <a:xfrm>
            <a:off x="6291263" y="2846388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Main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memory</a:t>
            </a:r>
          </a:p>
        </p:txBody>
      </p:sp>
      <p:sp>
        <p:nvSpPr>
          <p:cNvPr id="854020" name="AutoShape 5"/>
          <p:cNvSpPr>
            <a:spLocks noChangeArrowheads="1"/>
          </p:cNvSpPr>
          <p:nvPr/>
        </p:nvSpPr>
        <p:spPr bwMode="auto">
          <a:xfrm>
            <a:off x="4767263" y="2981325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1" name="Rectangle 6"/>
          <p:cNvSpPr>
            <a:spLocks noChangeArrowheads="1"/>
          </p:cNvSpPr>
          <p:nvPr/>
        </p:nvSpPr>
        <p:spPr bwMode="auto">
          <a:xfrm>
            <a:off x="3852863" y="3013075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2" name="AutoShape 7"/>
          <p:cNvSpPr>
            <a:spLocks noChangeArrowheads="1"/>
          </p:cNvSpPr>
          <p:nvPr/>
        </p:nvSpPr>
        <p:spPr bwMode="auto">
          <a:xfrm>
            <a:off x="2395538" y="2981325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3" name="Rectangle 8"/>
          <p:cNvSpPr>
            <a:spLocks noChangeArrowheads="1"/>
          </p:cNvSpPr>
          <p:nvPr/>
        </p:nvSpPr>
        <p:spPr bwMode="auto">
          <a:xfrm>
            <a:off x="1411288" y="168592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4" name="Rectangle 9"/>
          <p:cNvSpPr>
            <a:spLocks noChangeArrowheads="1"/>
          </p:cNvSpPr>
          <p:nvPr/>
        </p:nvSpPr>
        <p:spPr bwMode="auto">
          <a:xfrm>
            <a:off x="1411288" y="183832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5" name="Rectangle 10"/>
          <p:cNvSpPr>
            <a:spLocks noChangeArrowheads="1"/>
          </p:cNvSpPr>
          <p:nvPr/>
        </p:nvSpPr>
        <p:spPr bwMode="auto">
          <a:xfrm>
            <a:off x="1411288" y="199072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6" name="Rectangle 11"/>
          <p:cNvSpPr>
            <a:spLocks noChangeArrowheads="1"/>
          </p:cNvSpPr>
          <p:nvPr/>
        </p:nvSpPr>
        <p:spPr bwMode="auto">
          <a:xfrm>
            <a:off x="1411288" y="214312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7" name="Rectangle 12"/>
          <p:cNvSpPr>
            <a:spLocks noChangeArrowheads="1"/>
          </p:cNvSpPr>
          <p:nvPr/>
        </p:nvSpPr>
        <p:spPr bwMode="auto">
          <a:xfrm>
            <a:off x="1411288" y="2295525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8" name="AutoShape 13"/>
          <p:cNvSpPr>
            <a:spLocks noChangeArrowheads="1"/>
          </p:cNvSpPr>
          <p:nvPr/>
        </p:nvSpPr>
        <p:spPr bwMode="auto">
          <a:xfrm>
            <a:off x="2184400" y="16859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29" name="AutoShape 14"/>
          <p:cNvSpPr>
            <a:spLocks noChangeArrowheads="1"/>
          </p:cNvSpPr>
          <p:nvPr/>
        </p:nvSpPr>
        <p:spPr bwMode="auto">
          <a:xfrm flipH="1">
            <a:off x="2095500" y="2066925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0" name="Rectangle 15"/>
          <p:cNvSpPr>
            <a:spLocks noChangeArrowheads="1"/>
          </p:cNvSpPr>
          <p:nvPr/>
        </p:nvSpPr>
        <p:spPr bwMode="auto">
          <a:xfrm>
            <a:off x="2628900" y="1550988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ALU</a:t>
            </a:r>
          </a:p>
        </p:txBody>
      </p:sp>
      <p:sp>
        <p:nvSpPr>
          <p:cNvPr id="854031" name="Text Box 16"/>
          <p:cNvSpPr txBox="1">
            <a:spLocks noChangeArrowheads="1"/>
          </p:cNvSpPr>
          <p:nvPr/>
        </p:nvSpPr>
        <p:spPr bwMode="auto">
          <a:xfrm>
            <a:off x="1135063" y="1381125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Register file</a:t>
            </a:r>
          </a:p>
        </p:txBody>
      </p:sp>
      <p:sp>
        <p:nvSpPr>
          <p:cNvPr id="854032" name="AutoShape 17"/>
          <p:cNvSpPr>
            <a:spLocks noChangeArrowheads="1"/>
          </p:cNvSpPr>
          <p:nvPr/>
        </p:nvSpPr>
        <p:spPr bwMode="auto">
          <a:xfrm>
            <a:off x="1485900" y="2524125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3" name="Rectangle 18"/>
          <p:cNvSpPr>
            <a:spLocks noChangeArrowheads="1"/>
          </p:cNvSpPr>
          <p:nvPr/>
        </p:nvSpPr>
        <p:spPr bwMode="auto">
          <a:xfrm>
            <a:off x="342900" y="1304925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4" name="Text Box 19"/>
          <p:cNvSpPr txBox="1">
            <a:spLocks noChangeArrowheads="1"/>
          </p:cNvSpPr>
          <p:nvPr/>
        </p:nvSpPr>
        <p:spPr bwMode="auto">
          <a:xfrm>
            <a:off x="228600" y="1000125"/>
            <a:ext cx="923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CPU chip</a:t>
            </a:r>
          </a:p>
        </p:txBody>
      </p:sp>
      <p:sp>
        <p:nvSpPr>
          <p:cNvPr id="854035" name="AutoShape 20"/>
          <p:cNvSpPr>
            <a:spLocks noChangeArrowheads="1"/>
          </p:cNvSpPr>
          <p:nvPr/>
        </p:nvSpPr>
        <p:spPr bwMode="auto">
          <a:xfrm>
            <a:off x="4076700" y="3667125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6" name="AutoShape 21"/>
          <p:cNvSpPr>
            <a:spLocks noChangeArrowheads="1"/>
          </p:cNvSpPr>
          <p:nvPr/>
        </p:nvSpPr>
        <p:spPr bwMode="auto">
          <a:xfrm flipV="1">
            <a:off x="5181600" y="4403725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7" name="Rectangle 22"/>
          <p:cNvSpPr>
            <a:spLocks noChangeArrowheads="1"/>
          </p:cNvSpPr>
          <p:nvPr/>
        </p:nvSpPr>
        <p:spPr bwMode="auto">
          <a:xfrm>
            <a:off x="4762500" y="5145088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 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4038" name="AutoShape 23"/>
          <p:cNvSpPr>
            <a:spLocks noChangeArrowheads="1"/>
          </p:cNvSpPr>
          <p:nvPr/>
        </p:nvSpPr>
        <p:spPr bwMode="auto">
          <a:xfrm flipV="1">
            <a:off x="2851150" y="4403725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39" name="Rectangle 24"/>
          <p:cNvSpPr>
            <a:spLocks noChangeArrowheads="1"/>
          </p:cNvSpPr>
          <p:nvPr/>
        </p:nvSpPr>
        <p:spPr bwMode="auto">
          <a:xfrm>
            <a:off x="2432050" y="5145088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Graphics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adapter</a:t>
            </a:r>
          </a:p>
        </p:txBody>
      </p:sp>
      <p:sp>
        <p:nvSpPr>
          <p:cNvPr id="854040" name="AutoShape 25"/>
          <p:cNvSpPr>
            <a:spLocks noChangeArrowheads="1"/>
          </p:cNvSpPr>
          <p:nvPr/>
        </p:nvSpPr>
        <p:spPr bwMode="auto">
          <a:xfrm flipV="1">
            <a:off x="1174750" y="4403725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41" name="Rectangle 26"/>
          <p:cNvSpPr>
            <a:spLocks noChangeArrowheads="1"/>
          </p:cNvSpPr>
          <p:nvPr/>
        </p:nvSpPr>
        <p:spPr bwMode="auto">
          <a:xfrm>
            <a:off x="831850" y="5056188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USB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4042" name="Line 27"/>
          <p:cNvSpPr>
            <a:spLocks noChangeShapeType="1"/>
          </p:cNvSpPr>
          <p:nvPr/>
        </p:nvSpPr>
        <p:spPr bwMode="auto">
          <a:xfrm>
            <a:off x="1060450" y="56483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43" name="Line 28"/>
          <p:cNvSpPr>
            <a:spLocks noChangeShapeType="1"/>
          </p:cNvSpPr>
          <p:nvPr/>
        </p:nvSpPr>
        <p:spPr bwMode="auto">
          <a:xfrm>
            <a:off x="1822450" y="56483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44" name="Text Box 29"/>
          <p:cNvSpPr txBox="1">
            <a:spLocks noChangeArrowheads="1"/>
          </p:cNvSpPr>
          <p:nvPr/>
        </p:nvSpPr>
        <p:spPr bwMode="auto">
          <a:xfrm>
            <a:off x="684213" y="5892800"/>
            <a:ext cx="719137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mouse</a:t>
            </a:r>
          </a:p>
        </p:txBody>
      </p:sp>
      <p:sp>
        <p:nvSpPr>
          <p:cNvPr id="854045" name="Text Box 30"/>
          <p:cNvSpPr txBox="1">
            <a:spLocks noChangeArrowheads="1"/>
          </p:cNvSpPr>
          <p:nvPr/>
        </p:nvSpPr>
        <p:spPr bwMode="auto">
          <a:xfrm>
            <a:off x="1384300" y="5816600"/>
            <a:ext cx="9223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keyboard</a:t>
            </a:r>
          </a:p>
        </p:txBody>
      </p:sp>
      <p:sp>
        <p:nvSpPr>
          <p:cNvPr id="854046" name="Line 31"/>
          <p:cNvSpPr>
            <a:spLocks noChangeShapeType="1"/>
          </p:cNvSpPr>
          <p:nvPr/>
        </p:nvSpPr>
        <p:spPr bwMode="auto">
          <a:xfrm>
            <a:off x="3117850" y="564832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47" name="Text Box 32"/>
          <p:cNvSpPr txBox="1">
            <a:spLocks noChangeArrowheads="1"/>
          </p:cNvSpPr>
          <p:nvPr/>
        </p:nvSpPr>
        <p:spPr bwMode="auto">
          <a:xfrm>
            <a:off x="2624138" y="5892800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Monitor</a:t>
            </a:r>
          </a:p>
        </p:txBody>
      </p:sp>
      <p:sp>
        <p:nvSpPr>
          <p:cNvPr id="854048" name="Line 33"/>
          <p:cNvSpPr>
            <a:spLocks noChangeShapeType="1"/>
          </p:cNvSpPr>
          <p:nvPr/>
        </p:nvSpPr>
        <p:spPr bwMode="auto">
          <a:xfrm>
            <a:off x="5422900" y="5648325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49" name="AutoShape 34"/>
          <p:cNvSpPr>
            <a:spLocks noChangeArrowheads="1"/>
          </p:cNvSpPr>
          <p:nvPr/>
        </p:nvSpPr>
        <p:spPr bwMode="auto">
          <a:xfrm>
            <a:off x="5124450" y="6046788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</a:t>
            </a:r>
          </a:p>
        </p:txBody>
      </p:sp>
      <p:sp>
        <p:nvSpPr>
          <p:cNvPr id="854050" name="AutoShape 35"/>
          <p:cNvSpPr>
            <a:spLocks noChangeArrowheads="1"/>
          </p:cNvSpPr>
          <p:nvPr/>
        </p:nvSpPr>
        <p:spPr bwMode="auto">
          <a:xfrm>
            <a:off x="266700" y="4187825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51" name="Rectangle 36"/>
          <p:cNvSpPr>
            <a:spLocks noChangeArrowheads="1"/>
          </p:cNvSpPr>
          <p:nvPr/>
        </p:nvSpPr>
        <p:spPr bwMode="auto">
          <a:xfrm>
            <a:off x="1343025" y="435768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52" name="Rectangle 37"/>
          <p:cNvSpPr>
            <a:spLocks noChangeArrowheads="1"/>
          </p:cNvSpPr>
          <p:nvPr/>
        </p:nvSpPr>
        <p:spPr bwMode="auto">
          <a:xfrm>
            <a:off x="3019425" y="434816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53" name="Rectangle 38"/>
          <p:cNvSpPr>
            <a:spLocks noChangeArrowheads="1"/>
          </p:cNvSpPr>
          <p:nvPr/>
        </p:nvSpPr>
        <p:spPr bwMode="auto">
          <a:xfrm>
            <a:off x="5353050" y="4338638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54" name="Text Box 39"/>
          <p:cNvSpPr txBox="1">
            <a:spLocks noChangeArrowheads="1"/>
          </p:cNvSpPr>
          <p:nvPr/>
        </p:nvSpPr>
        <p:spPr bwMode="auto">
          <a:xfrm>
            <a:off x="5553075" y="3984625"/>
            <a:ext cx="747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I/O bus</a:t>
            </a:r>
          </a:p>
        </p:txBody>
      </p:sp>
      <p:sp>
        <p:nvSpPr>
          <p:cNvPr id="854055" name="Rectangle 40"/>
          <p:cNvSpPr>
            <a:spLocks noChangeArrowheads="1"/>
          </p:cNvSpPr>
          <p:nvPr/>
        </p:nvSpPr>
        <p:spPr bwMode="auto">
          <a:xfrm>
            <a:off x="4243388" y="4276725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4056" name="Line 41"/>
          <p:cNvSpPr>
            <a:spLocks noChangeShapeType="1"/>
          </p:cNvSpPr>
          <p:nvPr/>
        </p:nvSpPr>
        <p:spPr bwMode="auto">
          <a:xfrm>
            <a:off x="2355850" y="3222625"/>
            <a:ext cx="2012950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57" name="Line 42"/>
          <p:cNvSpPr>
            <a:spLocks noChangeShapeType="1"/>
          </p:cNvSpPr>
          <p:nvPr/>
        </p:nvSpPr>
        <p:spPr bwMode="auto">
          <a:xfrm>
            <a:off x="4332288" y="3222625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58" name="Line 43"/>
          <p:cNvSpPr>
            <a:spLocks noChangeShapeType="1"/>
          </p:cNvSpPr>
          <p:nvPr/>
        </p:nvSpPr>
        <p:spPr bwMode="auto">
          <a:xfrm flipV="1">
            <a:off x="4294188" y="4386263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59" name="Line 44"/>
          <p:cNvSpPr>
            <a:spLocks noChangeShapeType="1"/>
          </p:cNvSpPr>
          <p:nvPr/>
        </p:nvSpPr>
        <p:spPr bwMode="auto">
          <a:xfrm>
            <a:off x="5429250" y="4344988"/>
            <a:ext cx="0" cy="782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4060" name="Rectangle 45"/>
          <p:cNvSpPr>
            <a:spLocks noChangeArrowheads="1"/>
          </p:cNvSpPr>
          <p:nvPr/>
        </p:nvSpPr>
        <p:spPr bwMode="auto">
          <a:xfrm>
            <a:off x="495300" y="3030538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Bus interface</a:t>
            </a:r>
          </a:p>
        </p:txBody>
      </p:sp>
      <p:sp>
        <p:nvSpPr>
          <p:cNvPr id="854061" name="Text Box 46"/>
          <p:cNvSpPr txBox="1">
            <a:spLocks noChangeArrowheads="1"/>
          </p:cNvSpPr>
          <p:nvPr/>
        </p:nvSpPr>
        <p:spPr bwMode="auto">
          <a:xfrm>
            <a:off x="4298950" y="731838"/>
            <a:ext cx="4486275" cy="19065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控制器初始化：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传送方向（读）</a:t>
            </a: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传送数据个数</a:t>
            </a: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磁盘逻辑块号</a:t>
            </a: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主存起始地址</a:t>
            </a: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等参数送到</a:t>
            </a:r>
            <a:r>
              <a:rPr lang="en-US" altLang="zh-CN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  <a:p>
            <a:pPr>
              <a:lnSpc>
                <a:spcPct val="115000"/>
              </a:lnSpc>
              <a:spcBef>
                <a:spcPct val="10000"/>
              </a:spcBef>
            </a:pP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”启动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传送“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命令</a:t>
            </a:r>
          </a:p>
        </p:txBody>
      </p:sp>
      <p:sp>
        <p:nvSpPr>
          <p:cNvPr id="854062" name="Text Box 46"/>
          <p:cNvSpPr txBox="1">
            <a:spLocks noChangeArrowheads="1"/>
          </p:cNvSpPr>
          <p:nvPr/>
        </p:nvSpPr>
        <p:spPr bwMode="auto">
          <a:xfrm>
            <a:off x="3875088" y="4078288"/>
            <a:ext cx="1046162" cy="708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  <p:grpSp>
        <p:nvGrpSpPr>
          <p:cNvPr id="854065" name="Group 49"/>
          <p:cNvGrpSpPr>
            <a:grpSpLocks/>
          </p:cNvGrpSpPr>
          <p:nvPr/>
        </p:nvGrpSpPr>
        <p:grpSpPr bwMode="auto">
          <a:xfrm>
            <a:off x="4949825" y="4645025"/>
            <a:ext cx="3656013" cy="1057275"/>
            <a:chOff x="3118" y="2926"/>
            <a:chExt cx="2303" cy="666"/>
          </a:xfrm>
        </p:grpSpPr>
        <p:sp>
          <p:nvSpPr>
            <p:cNvPr id="854063" name="Text Box 47"/>
            <p:cNvSpPr txBox="1">
              <a:spLocks noChangeArrowheads="1"/>
            </p:cNvSpPr>
            <p:nvPr/>
          </p:nvSpPr>
          <p:spPr bwMode="auto">
            <a:xfrm>
              <a:off x="4178" y="3054"/>
              <a:ext cx="1243" cy="53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传送数据个数被送到计数器中</a:t>
              </a:r>
            </a:p>
          </p:txBody>
        </p:sp>
        <p:sp>
          <p:nvSpPr>
            <p:cNvPr id="854064" name="Line 48"/>
            <p:cNvSpPr>
              <a:spLocks noChangeShapeType="1"/>
            </p:cNvSpPr>
            <p:nvPr/>
          </p:nvSpPr>
          <p:spPr bwMode="auto">
            <a:xfrm flipH="1" flipV="1">
              <a:off x="3118" y="2926"/>
              <a:ext cx="1051" cy="292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4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4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4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47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131763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>
                <a:latin typeface="黑体" pitchFamily="49" charset="-122"/>
              </a:rPr>
              <a:t>读一个磁盘扇区</a:t>
            </a:r>
            <a:r>
              <a:rPr lang="en-US" altLang="zh-CN">
                <a:latin typeface="黑体" pitchFamily="49" charset="-122"/>
              </a:rPr>
              <a:t>–</a:t>
            </a:r>
            <a:r>
              <a:rPr lang="zh-CN" altLang="en-US">
                <a:latin typeface="黑体" pitchFamily="49" charset="-122"/>
              </a:rPr>
              <a:t>第二步</a:t>
            </a:r>
            <a:endParaRPr lang="en-US" altLang="zh-CN">
              <a:latin typeface="黑体" pitchFamily="49" charset="-122"/>
            </a:endParaRPr>
          </a:p>
        </p:txBody>
      </p:sp>
      <p:sp>
        <p:nvSpPr>
          <p:cNvPr id="856067" name="Rectangle 4"/>
          <p:cNvSpPr>
            <a:spLocks noChangeArrowheads="1"/>
          </p:cNvSpPr>
          <p:nvPr/>
        </p:nvSpPr>
        <p:spPr bwMode="auto">
          <a:xfrm>
            <a:off x="6294438" y="2800350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Main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memory</a:t>
            </a:r>
          </a:p>
        </p:txBody>
      </p:sp>
      <p:sp>
        <p:nvSpPr>
          <p:cNvPr id="856068" name="AutoShape 5"/>
          <p:cNvSpPr>
            <a:spLocks noChangeArrowheads="1"/>
          </p:cNvSpPr>
          <p:nvPr/>
        </p:nvSpPr>
        <p:spPr bwMode="auto">
          <a:xfrm>
            <a:off x="4770438" y="2952750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69" name="Rectangle 6"/>
          <p:cNvSpPr>
            <a:spLocks noChangeArrowheads="1"/>
          </p:cNvSpPr>
          <p:nvPr/>
        </p:nvSpPr>
        <p:spPr bwMode="auto">
          <a:xfrm>
            <a:off x="3856038" y="2984500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0" name="AutoShape 7"/>
          <p:cNvSpPr>
            <a:spLocks noChangeArrowheads="1"/>
          </p:cNvSpPr>
          <p:nvPr/>
        </p:nvSpPr>
        <p:spPr bwMode="auto">
          <a:xfrm>
            <a:off x="2398713" y="2952750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1" name="Rectangle 8"/>
          <p:cNvSpPr>
            <a:spLocks noChangeArrowheads="1"/>
          </p:cNvSpPr>
          <p:nvPr/>
        </p:nvSpPr>
        <p:spPr bwMode="auto">
          <a:xfrm>
            <a:off x="1414463" y="165735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2" name="Rectangle 9"/>
          <p:cNvSpPr>
            <a:spLocks noChangeArrowheads="1"/>
          </p:cNvSpPr>
          <p:nvPr/>
        </p:nvSpPr>
        <p:spPr bwMode="auto">
          <a:xfrm>
            <a:off x="1414463" y="180975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3" name="Rectangle 10"/>
          <p:cNvSpPr>
            <a:spLocks noChangeArrowheads="1"/>
          </p:cNvSpPr>
          <p:nvPr/>
        </p:nvSpPr>
        <p:spPr bwMode="auto">
          <a:xfrm>
            <a:off x="1414463" y="196215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4" name="Rectangle 11"/>
          <p:cNvSpPr>
            <a:spLocks noChangeArrowheads="1"/>
          </p:cNvSpPr>
          <p:nvPr/>
        </p:nvSpPr>
        <p:spPr bwMode="auto">
          <a:xfrm>
            <a:off x="1414463" y="211455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5" name="Rectangle 12"/>
          <p:cNvSpPr>
            <a:spLocks noChangeArrowheads="1"/>
          </p:cNvSpPr>
          <p:nvPr/>
        </p:nvSpPr>
        <p:spPr bwMode="auto">
          <a:xfrm>
            <a:off x="1414463" y="2266950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6" name="AutoShape 13"/>
          <p:cNvSpPr>
            <a:spLocks noChangeArrowheads="1"/>
          </p:cNvSpPr>
          <p:nvPr/>
        </p:nvSpPr>
        <p:spPr bwMode="auto">
          <a:xfrm>
            <a:off x="2187575" y="16573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7" name="AutoShape 14"/>
          <p:cNvSpPr>
            <a:spLocks noChangeArrowheads="1"/>
          </p:cNvSpPr>
          <p:nvPr/>
        </p:nvSpPr>
        <p:spPr bwMode="auto">
          <a:xfrm flipH="1">
            <a:off x="2098675" y="2038350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78" name="Rectangle 15"/>
          <p:cNvSpPr>
            <a:spLocks noChangeArrowheads="1"/>
          </p:cNvSpPr>
          <p:nvPr/>
        </p:nvSpPr>
        <p:spPr bwMode="auto">
          <a:xfrm>
            <a:off x="2632075" y="1504950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ALU</a:t>
            </a:r>
          </a:p>
        </p:txBody>
      </p:sp>
      <p:sp>
        <p:nvSpPr>
          <p:cNvPr id="856079" name="Text Box 16"/>
          <p:cNvSpPr txBox="1">
            <a:spLocks noChangeArrowheads="1"/>
          </p:cNvSpPr>
          <p:nvPr/>
        </p:nvSpPr>
        <p:spPr bwMode="auto">
          <a:xfrm>
            <a:off x="1138238" y="1336675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Register file</a:t>
            </a:r>
          </a:p>
        </p:txBody>
      </p:sp>
      <p:sp>
        <p:nvSpPr>
          <p:cNvPr id="856080" name="AutoShape 17"/>
          <p:cNvSpPr>
            <a:spLocks noChangeArrowheads="1"/>
          </p:cNvSpPr>
          <p:nvPr/>
        </p:nvSpPr>
        <p:spPr bwMode="auto">
          <a:xfrm>
            <a:off x="1489075" y="2495550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1" name="Rectangle 18"/>
          <p:cNvSpPr>
            <a:spLocks noChangeArrowheads="1"/>
          </p:cNvSpPr>
          <p:nvPr/>
        </p:nvSpPr>
        <p:spPr bwMode="auto">
          <a:xfrm>
            <a:off x="346075" y="1276350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2" name="Text Box 19"/>
          <p:cNvSpPr txBox="1">
            <a:spLocks noChangeArrowheads="1"/>
          </p:cNvSpPr>
          <p:nvPr/>
        </p:nvSpPr>
        <p:spPr bwMode="auto">
          <a:xfrm>
            <a:off x="247650" y="971550"/>
            <a:ext cx="923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CPU chip</a:t>
            </a:r>
          </a:p>
        </p:txBody>
      </p:sp>
      <p:sp>
        <p:nvSpPr>
          <p:cNvPr id="856083" name="AutoShape 20"/>
          <p:cNvSpPr>
            <a:spLocks noChangeArrowheads="1"/>
          </p:cNvSpPr>
          <p:nvPr/>
        </p:nvSpPr>
        <p:spPr bwMode="auto">
          <a:xfrm>
            <a:off x="4079875" y="36385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4" name="AutoShape 21"/>
          <p:cNvSpPr>
            <a:spLocks noChangeArrowheads="1"/>
          </p:cNvSpPr>
          <p:nvPr/>
        </p:nvSpPr>
        <p:spPr bwMode="auto">
          <a:xfrm flipV="1">
            <a:off x="5184775" y="43751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5" name="Rectangle 22"/>
          <p:cNvSpPr>
            <a:spLocks noChangeArrowheads="1"/>
          </p:cNvSpPr>
          <p:nvPr/>
        </p:nvSpPr>
        <p:spPr bwMode="auto">
          <a:xfrm>
            <a:off x="4765675" y="50990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 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6086" name="AutoShape 23"/>
          <p:cNvSpPr>
            <a:spLocks noChangeArrowheads="1"/>
          </p:cNvSpPr>
          <p:nvPr/>
        </p:nvSpPr>
        <p:spPr bwMode="auto">
          <a:xfrm flipV="1">
            <a:off x="2854325" y="43751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7" name="Rectangle 24"/>
          <p:cNvSpPr>
            <a:spLocks noChangeArrowheads="1"/>
          </p:cNvSpPr>
          <p:nvPr/>
        </p:nvSpPr>
        <p:spPr bwMode="auto">
          <a:xfrm>
            <a:off x="2435225" y="5099050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Graphics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adapter</a:t>
            </a:r>
          </a:p>
        </p:txBody>
      </p:sp>
      <p:sp>
        <p:nvSpPr>
          <p:cNvPr id="856088" name="AutoShape 25"/>
          <p:cNvSpPr>
            <a:spLocks noChangeArrowheads="1"/>
          </p:cNvSpPr>
          <p:nvPr/>
        </p:nvSpPr>
        <p:spPr bwMode="auto">
          <a:xfrm flipV="1">
            <a:off x="1177925" y="4375150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89" name="Rectangle 26"/>
          <p:cNvSpPr>
            <a:spLocks noChangeArrowheads="1"/>
          </p:cNvSpPr>
          <p:nvPr/>
        </p:nvSpPr>
        <p:spPr bwMode="auto">
          <a:xfrm>
            <a:off x="835025" y="5086350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USB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6090" name="Line 27"/>
          <p:cNvSpPr>
            <a:spLocks noChangeShapeType="1"/>
          </p:cNvSpPr>
          <p:nvPr/>
        </p:nvSpPr>
        <p:spPr bwMode="auto">
          <a:xfrm>
            <a:off x="1063625" y="5619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091" name="Line 28"/>
          <p:cNvSpPr>
            <a:spLocks noChangeShapeType="1"/>
          </p:cNvSpPr>
          <p:nvPr/>
        </p:nvSpPr>
        <p:spPr bwMode="auto">
          <a:xfrm>
            <a:off x="1825625" y="5619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092" name="Text Box 29"/>
          <p:cNvSpPr txBox="1">
            <a:spLocks noChangeArrowheads="1"/>
          </p:cNvSpPr>
          <p:nvPr/>
        </p:nvSpPr>
        <p:spPr bwMode="auto">
          <a:xfrm>
            <a:off x="631825" y="5848350"/>
            <a:ext cx="7096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Mouse</a:t>
            </a:r>
          </a:p>
        </p:txBody>
      </p:sp>
      <p:sp>
        <p:nvSpPr>
          <p:cNvPr id="856093" name="Text Box 30"/>
          <p:cNvSpPr txBox="1">
            <a:spLocks noChangeArrowheads="1"/>
          </p:cNvSpPr>
          <p:nvPr/>
        </p:nvSpPr>
        <p:spPr bwMode="auto">
          <a:xfrm>
            <a:off x="1311275" y="5848350"/>
            <a:ext cx="950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Keyboard</a:t>
            </a:r>
          </a:p>
        </p:txBody>
      </p:sp>
      <p:sp>
        <p:nvSpPr>
          <p:cNvPr id="856094" name="Line 31"/>
          <p:cNvSpPr>
            <a:spLocks noChangeShapeType="1"/>
          </p:cNvSpPr>
          <p:nvPr/>
        </p:nvSpPr>
        <p:spPr bwMode="auto">
          <a:xfrm>
            <a:off x="3121025" y="5619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095" name="Text Box 32"/>
          <p:cNvSpPr txBox="1">
            <a:spLocks noChangeArrowheads="1"/>
          </p:cNvSpPr>
          <p:nvPr/>
        </p:nvSpPr>
        <p:spPr bwMode="auto">
          <a:xfrm>
            <a:off x="2627313" y="5848350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Monitor</a:t>
            </a:r>
          </a:p>
        </p:txBody>
      </p:sp>
      <p:sp>
        <p:nvSpPr>
          <p:cNvPr id="856096" name="AutoShape 33"/>
          <p:cNvSpPr>
            <a:spLocks noChangeArrowheads="1"/>
          </p:cNvSpPr>
          <p:nvPr/>
        </p:nvSpPr>
        <p:spPr bwMode="auto">
          <a:xfrm>
            <a:off x="5121275" y="6000750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</a:t>
            </a:r>
          </a:p>
        </p:txBody>
      </p:sp>
      <p:sp>
        <p:nvSpPr>
          <p:cNvPr id="856097" name="AutoShape 34"/>
          <p:cNvSpPr>
            <a:spLocks noChangeArrowheads="1"/>
          </p:cNvSpPr>
          <p:nvPr/>
        </p:nvSpPr>
        <p:spPr bwMode="auto">
          <a:xfrm>
            <a:off x="269875" y="4159250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98" name="Rectangle 35"/>
          <p:cNvSpPr>
            <a:spLocks noChangeArrowheads="1"/>
          </p:cNvSpPr>
          <p:nvPr/>
        </p:nvSpPr>
        <p:spPr bwMode="auto">
          <a:xfrm>
            <a:off x="1346200" y="4329113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099" name="Rectangle 36"/>
          <p:cNvSpPr>
            <a:spLocks noChangeArrowheads="1"/>
          </p:cNvSpPr>
          <p:nvPr/>
        </p:nvSpPr>
        <p:spPr bwMode="auto">
          <a:xfrm>
            <a:off x="3022600" y="4319588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100" name="Rectangle 37"/>
          <p:cNvSpPr>
            <a:spLocks noChangeArrowheads="1"/>
          </p:cNvSpPr>
          <p:nvPr/>
        </p:nvSpPr>
        <p:spPr bwMode="auto">
          <a:xfrm>
            <a:off x="5356225" y="4310063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101" name="Text Box 38"/>
          <p:cNvSpPr txBox="1">
            <a:spLocks noChangeArrowheads="1"/>
          </p:cNvSpPr>
          <p:nvPr/>
        </p:nvSpPr>
        <p:spPr bwMode="auto">
          <a:xfrm>
            <a:off x="5556250" y="3956050"/>
            <a:ext cx="747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I/O bus</a:t>
            </a:r>
          </a:p>
        </p:txBody>
      </p:sp>
      <p:sp>
        <p:nvSpPr>
          <p:cNvPr id="856102" name="Rectangle 39"/>
          <p:cNvSpPr>
            <a:spLocks noChangeArrowheads="1"/>
          </p:cNvSpPr>
          <p:nvPr/>
        </p:nvSpPr>
        <p:spPr bwMode="auto">
          <a:xfrm>
            <a:off x="4246563" y="424815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6103" name="Line 40"/>
          <p:cNvSpPr>
            <a:spLocks noChangeShapeType="1"/>
          </p:cNvSpPr>
          <p:nvPr/>
        </p:nvSpPr>
        <p:spPr bwMode="auto">
          <a:xfrm>
            <a:off x="4297363" y="3194050"/>
            <a:ext cx="1965325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104" name="Line 41"/>
          <p:cNvSpPr>
            <a:spLocks noChangeShapeType="1"/>
          </p:cNvSpPr>
          <p:nvPr/>
        </p:nvSpPr>
        <p:spPr bwMode="auto">
          <a:xfrm>
            <a:off x="4335463" y="3194050"/>
            <a:ext cx="0" cy="113506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105" name="Line 42"/>
          <p:cNvSpPr>
            <a:spLocks noChangeShapeType="1"/>
          </p:cNvSpPr>
          <p:nvPr/>
        </p:nvSpPr>
        <p:spPr bwMode="auto">
          <a:xfrm flipV="1">
            <a:off x="4297363" y="4357688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106" name="Line 43"/>
          <p:cNvSpPr>
            <a:spLocks noChangeShapeType="1"/>
          </p:cNvSpPr>
          <p:nvPr/>
        </p:nvSpPr>
        <p:spPr bwMode="auto">
          <a:xfrm flipH="1">
            <a:off x="5432425" y="4329113"/>
            <a:ext cx="0" cy="1671637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6107" name="Rectangle 44"/>
          <p:cNvSpPr>
            <a:spLocks noChangeArrowheads="1"/>
          </p:cNvSpPr>
          <p:nvPr/>
        </p:nvSpPr>
        <p:spPr bwMode="auto">
          <a:xfrm>
            <a:off x="498475" y="2984500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Bus interface</a:t>
            </a:r>
          </a:p>
        </p:txBody>
      </p:sp>
      <p:sp>
        <p:nvSpPr>
          <p:cNvPr id="856108" name="Text Box 46"/>
          <p:cNvSpPr txBox="1">
            <a:spLocks noChangeArrowheads="1"/>
          </p:cNvSpPr>
          <p:nvPr/>
        </p:nvSpPr>
        <p:spPr bwMode="auto">
          <a:xfrm>
            <a:off x="3876675" y="906463"/>
            <a:ext cx="4903788" cy="1296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磁盘控制器读相应的扇区，并由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控制器控制总线把数据从磁盘控制器送主存，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此时，</a:t>
            </a: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执行其他进程</a:t>
            </a:r>
          </a:p>
        </p:txBody>
      </p:sp>
      <p:sp>
        <p:nvSpPr>
          <p:cNvPr id="856109" name="Text Box 45"/>
          <p:cNvSpPr txBox="1">
            <a:spLocks noChangeArrowheads="1"/>
          </p:cNvSpPr>
          <p:nvPr/>
        </p:nvSpPr>
        <p:spPr bwMode="auto">
          <a:xfrm>
            <a:off x="3875088" y="4078288"/>
            <a:ext cx="1046162" cy="708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  <p:grpSp>
        <p:nvGrpSpPr>
          <p:cNvPr id="856110" name="Group 46"/>
          <p:cNvGrpSpPr>
            <a:grpSpLocks/>
          </p:cNvGrpSpPr>
          <p:nvPr/>
        </p:nvGrpSpPr>
        <p:grpSpPr bwMode="auto">
          <a:xfrm>
            <a:off x="4949825" y="4645025"/>
            <a:ext cx="3656013" cy="1057275"/>
            <a:chOff x="3118" y="2926"/>
            <a:chExt cx="2303" cy="666"/>
          </a:xfrm>
        </p:grpSpPr>
        <p:sp>
          <p:nvSpPr>
            <p:cNvPr id="856111" name="Text Box 47"/>
            <p:cNvSpPr txBox="1">
              <a:spLocks noChangeArrowheads="1"/>
            </p:cNvSpPr>
            <p:nvPr/>
          </p:nvSpPr>
          <p:spPr bwMode="auto">
            <a:xfrm>
              <a:off x="4178" y="3054"/>
              <a:ext cx="1243" cy="538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每传送一个数据，则计数器减</a:t>
              </a:r>
              <a:r>
                <a:rPr lang="en-US" altLang="zh-CN" sz="20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856112" name="Line 48"/>
            <p:cNvSpPr>
              <a:spLocks noChangeShapeType="1"/>
            </p:cNvSpPr>
            <p:nvPr/>
          </p:nvSpPr>
          <p:spPr bwMode="auto">
            <a:xfrm flipH="1" flipV="1">
              <a:off x="3118" y="2926"/>
              <a:ext cx="1051" cy="292"/>
            </a:xfrm>
            <a:prstGeom prst="line">
              <a:avLst/>
            </a:prstGeom>
            <a:noFill/>
            <a:ln w="50800">
              <a:solidFill>
                <a:srgbClr val="FE9AAB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153988"/>
            <a:ext cx="7591425" cy="569912"/>
          </a:xfrm>
        </p:spPr>
        <p:txBody>
          <a:bodyPr lIns="91440" tIns="45720" rIns="91440" bIns="45720" anchor="ctr"/>
          <a:lstStyle/>
          <a:p>
            <a:r>
              <a:rPr lang="zh-CN" altLang="en-US">
                <a:latin typeface="黑体" pitchFamily="49" charset="-122"/>
              </a:rPr>
              <a:t>读一个磁盘扇区</a:t>
            </a:r>
            <a:r>
              <a:rPr lang="en-US" altLang="zh-CN">
                <a:latin typeface="黑体" pitchFamily="49" charset="-122"/>
              </a:rPr>
              <a:t>–</a:t>
            </a:r>
            <a:r>
              <a:rPr lang="zh-CN" altLang="en-US">
                <a:latin typeface="黑体" pitchFamily="49" charset="-122"/>
              </a:rPr>
              <a:t>第三步</a:t>
            </a:r>
            <a:endParaRPr lang="en-US" altLang="zh-CN">
              <a:latin typeface="黑体" pitchFamily="49" charset="-122"/>
            </a:endParaRPr>
          </a:p>
        </p:txBody>
      </p:sp>
      <p:sp>
        <p:nvSpPr>
          <p:cNvPr id="858115" name="Rectangle 4"/>
          <p:cNvSpPr>
            <a:spLocks noChangeArrowheads="1"/>
          </p:cNvSpPr>
          <p:nvPr/>
        </p:nvSpPr>
        <p:spPr bwMode="auto">
          <a:xfrm>
            <a:off x="6294438" y="2814638"/>
            <a:ext cx="909637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Main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memory</a:t>
            </a:r>
          </a:p>
        </p:txBody>
      </p:sp>
      <p:sp>
        <p:nvSpPr>
          <p:cNvPr id="858116" name="AutoShape 5"/>
          <p:cNvSpPr>
            <a:spLocks noChangeArrowheads="1"/>
          </p:cNvSpPr>
          <p:nvPr/>
        </p:nvSpPr>
        <p:spPr bwMode="auto">
          <a:xfrm>
            <a:off x="4770438" y="2967038"/>
            <a:ext cx="1492250" cy="533400"/>
          </a:xfrm>
          <a:prstGeom prst="leftRightArrow">
            <a:avLst>
              <a:gd name="adj1" fmla="val 50000"/>
              <a:gd name="adj2" fmla="val 559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17" name="Rectangle 6"/>
          <p:cNvSpPr>
            <a:spLocks noChangeArrowheads="1"/>
          </p:cNvSpPr>
          <p:nvPr/>
        </p:nvSpPr>
        <p:spPr bwMode="auto">
          <a:xfrm>
            <a:off x="3856038" y="2998788"/>
            <a:ext cx="909637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18" name="AutoShape 7"/>
          <p:cNvSpPr>
            <a:spLocks noChangeArrowheads="1"/>
          </p:cNvSpPr>
          <p:nvPr/>
        </p:nvSpPr>
        <p:spPr bwMode="auto">
          <a:xfrm>
            <a:off x="2398713" y="2967038"/>
            <a:ext cx="1452562" cy="533400"/>
          </a:xfrm>
          <a:prstGeom prst="leftRightArrow">
            <a:avLst>
              <a:gd name="adj1" fmla="val 50000"/>
              <a:gd name="adj2" fmla="val 5446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19" name="Rectangle 8"/>
          <p:cNvSpPr>
            <a:spLocks noChangeArrowheads="1"/>
          </p:cNvSpPr>
          <p:nvPr/>
        </p:nvSpPr>
        <p:spPr bwMode="auto">
          <a:xfrm>
            <a:off x="1414463" y="167163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0" name="Rectangle 9"/>
          <p:cNvSpPr>
            <a:spLocks noChangeArrowheads="1"/>
          </p:cNvSpPr>
          <p:nvPr/>
        </p:nvSpPr>
        <p:spPr bwMode="auto">
          <a:xfrm>
            <a:off x="1414463" y="182403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1" name="Rectangle 10"/>
          <p:cNvSpPr>
            <a:spLocks noChangeArrowheads="1"/>
          </p:cNvSpPr>
          <p:nvPr/>
        </p:nvSpPr>
        <p:spPr bwMode="auto">
          <a:xfrm>
            <a:off x="1414463" y="197643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2" name="Rectangle 11"/>
          <p:cNvSpPr>
            <a:spLocks noChangeArrowheads="1"/>
          </p:cNvSpPr>
          <p:nvPr/>
        </p:nvSpPr>
        <p:spPr bwMode="auto">
          <a:xfrm>
            <a:off x="1414463" y="212883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3" name="Rectangle 12"/>
          <p:cNvSpPr>
            <a:spLocks noChangeArrowheads="1"/>
          </p:cNvSpPr>
          <p:nvPr/>
        </p:nvSpPr>
        <p:spPr bwMode="auto">
          <a:xfrm>
            <a:off x="1414463" y="2281238"/>
            <a:ext cx="684212" cy="152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4" name="AutoShape 13"/>
          <p:cNvSpPr>
            <a:spLocks noChangeArrowheads="1"/>
          </p:cNvSpPr>
          <p:nvPr/>
        </p:nvSpPr>
        <p:spPr bwMode="auto">
          <a:xfrm>
            <a:off x="2187575" y="1671638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5" name="AutoShape 14"/>
          <p:cNvSpPr>
            <a:spLocks noChangeArrowheads="1"/>
          </p:cNvSpPr>
          <p:nvPr/>
        </p:nvSpPr>
        <p:spPr bwMode="auto">
          <a:xfrm flipH="1">
            <a:off x="2098675" y="2052638"/>
            <a:ext cx="444500" cy="3810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6" name="Rectangle 15"/>
          <p:cNvSpPr>
            <a:spLocks noChangeArrowheads="1"/>
          </p:cNvSpPr>
          <p:nvPr/>
        </p:nvSpPr>
        <p:spPr bwMode="auto">
          <a:xfrm>
            <a:off x="2632075" y="1519238"/>
            <a:ext cx="533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ALU</a:t>
            </a:r>
          </a:p>
        </p:txBody>
      </p:sp>
      <p:sp>
        <p:nvSpPr>
          <p:cNvPr id="858127" name="Text Box 16"/>
          <p:cNvSpPr txBox="1">
            <a:spLocks noChangeArrowheads="1"/>
          </p:cNvSpPr>
          <p:nvPr/>
        </p:nvSpPr>
        <p:spPr bwMode="auto">
          <a:xfrm>
            <a:off x="1138238" y="1350963"/>
            <a:ext cx="11350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Register file</a:t>
            </a:r>
          </a:p>
        </p:txBody>
      </p:sp>
      <p:sp>
        <p:nvSpPr>
          <p:cNvPr id="858128" name="AutoShape 17"/>
          <p:cNvSpPr>
            <a:spLocks noChangeArrowheads="1"/>
          </p:cNvSpPr>
          <p:nvPr/>
        </p:nvSpPr>
        <p:spPr bwMode="auto">
          <a:xfrm>
            <a:off x="1489075" y="2509838"/>
            <a:ext cx="609600" cy="4572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29" name="Rectangle 18"/>
          <p:cNvSpPr>
            <a:spLocks noChangeArrowheads="1"/>
          </p:cNvSpPr>
          <p:nvPr/>
        </p:nvSpPr>
        <p:spPr bwMode="auto">
          <a:xfrm>
            <a:off x="346075" y="1290638"/>
            <a:ext cx="2971800" cy="2438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30" name="Text Box 19"/>
          <p:cNvSpPr txBox="1">
            <a:spLocks noChangeArrowheads="1"/>
          </p:cNvSpPr>
          <p:nvPr/>
        </p:nvSpPr>
        <p:spPr bwMode="auto">
          <a:xfrm>
            <a:off x="247650" y="985838"/>
            <a:ext cx="923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CPU chip</a:t>
            </a:r>
          </a:p>
        </p:txBody>
      </p:sp>
      <p:sp>
        <p:nvSpPr>
          <p:cNvPr id="858131" name="AutoShape 20"/>
          <p:cNvSpPr>
            <a:spLocks noChangeArrowheads="1"/>
          </p:cNvSpPr>
          <p:nvPr/>
        </p:nvSpPr>
        <p:spPr bwMode="auto">
          <a:xfrm>
            <a:off x="4079875" y="3652838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32" name="AutoShape 21"/>
          <p:cNvSpPr>
            <a:spLocks noChangeArrowheads="1"/>
          </p:cNvSpPr>
          <p:nvPr/>
        </p:nvSpPr>
        <p:spPr bwMode="auto">
          <a:xfrm flipV="1">
            <a:off x="5184775" y="4389438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33" name="Rectangle 22"/>
          <p:cNvSpPr>
            <a:spLocks noChangeArrowheads="1"/>
          </p:cNvSpPr>
          <p:nvPr/>
        </p:nvSpPr>
        <p:spPr bwMode="auto">
          <a:xfrm>
            <a:off x="4765675" y="5113338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 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8134" name="AutoShape 23"/>
          <p:cNvSpPr>
            <a:spLocks noChangeArrowheads="1"/>
          </p:cNvSpPr>
          <p:nvPr/>
        </p:nvSpPr>
        <p:spPr bwMode="auto">
          <a:xfrm flipV="1">
            <a:off x="2854325" y="4389438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35" name="Rectangle 24"/>
          <p:cNvSpPr>
            <a:spLocks noChangeArrowheads="1"/>
          </p:cNvSpPr>
          <p:nvPr/>
        </p:nvSpPr>
        <p:spPr bwMode="auto">
          <a:xfrm>
            <a:off x="2435225" y="5113338"/>
            <a:ext cx="12954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Graphics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adapter</a:t>
            </a:r>
          </a:p>
        </p:txBody>
      </p:sp>
      <p:sp>
        <p:nvSpPr>
          <p:cNvPr id="858136" name="AutoShape 25"/>
          <p:cNvSpPr>
            <a:spLocks noChangeArrowheads="1"/>
          </p:cNvSpPr>
          <p:nvPr/>
        </p:nvSpPr>
        <p:spPr bwMode="auto">
          <a:xfrm flipV="1">
            <a:off x="1177925" y="4389438"/>
            <a:ext cx="495300" cy="685800"/>
          </a:xfrm>
          <a:prstGeom prst="upArrow">
            <a:avLst>
              <a:gd name="adj1" fmla="val 36667"/>
              <a:gd name="adj2" fmla="val 4487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37" name="Rectangle 26"/>
          <p:cNvSpPr>
            <a:spLocks noChangeArrowheads="1"/>
          </p:cNvSpPr>
          <p:nvPr/>
        </p:nvSpPr>
        <p:spPr bwMode="auto">
          <a:xfrm>
            <a:off x="835025" y="5100638"/>
            <a:ext cx="11430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USB</a:t>
            </a:r>
          </a:p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controller</a:t>
            </a:r>
          </a:p>
        </p:txBody>
      </p:sp>
      <p:sp>
        <p:nvSpPr>
          <p:cNvPr id="858138" name="Line 27"/>
          <p:cNvSpPr>
            <a:spLocks noChangeShapeType="1"/>
          </p:cNvSpPr>
          <p:nvPr/>
        </p:nvSpPr>
        <p:spPr bwMode="auto">
          <a:xfrm>
            <a:off x="1063625" y="56340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39" name="Line 28"/>
          <p:cNvSpPr>
            <a:spLocks noChangeShapeType="1"/>
          </p:cNvSpPr>
          <p:nvPr/>
        </p:nvSpPr>
        <p:spPr bwMode="auto">
          <a:xfrm>
            <a:off x="1825625" y="56340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40" name="Text Box 29"/>
          <p:cNvSpPr txBox="1">
            <a:spLocks noChangeArrowheads="1"/>
          </p:cNvSpPr>
          <p:nvPr/>
        </p:nvSpPr>
        <p:spPr bwMode="auto">
          <a:xfrm>
            <a:off x="631825" y="5862638"/>
            <a:ext cx="7096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Mouse</a:t>
            </a:r>
          </a:p>
        </p:txBody>
      </p:sp>
      <p:sp>
        <p:nvSpPr>
          <p:cNvPr id="858141" name="Text Box 30"/>
          <p:cNvSpPr txBox="1">
            <a:spLocks noChangeArrowheads="1"/>
          </p:cNvSpPr>
          <p:nvPr/>
        </p:nvSpPr>
        <p:spPr bwMode="auto">
          <a:xfrm>
            <a:off x="1311275" y="5862638"/>
            <a:ext cx="9509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Keyboard</a:t>
            </a:r>
          </a:p>
        </p:txBody>
      </p:sp>
      <p:sp>
        <p:nvSpPr>
          <p:cNvPr id="858142" name="Line 31"/>
          <p:cNvSpPr>
            <a:spLocks noChangeShapeType="1"/>
          </p:cNvSpPr>
          <p:nvPr/>
        </p:nvSpPr>
        <p:spPr bwMode="auto">
          <a:xfrm>
            <a:off x="3121025" y="563403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43" name="Text Box 32"/>
          <p:cNvSpPr txBox="1">
            <a:spLocks noChangeArrowheads="1"/>
          </p:cNvSpPr>
          <p:nvPr/>
        </p:nvSpPr>
        <p:spPr bwMode="auto">
          <a:xfrm>
            <a:off x="2627313" y="5862638"/>
            <a:ext cx="793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Monitor</a:t>
            </a:r>
          </a:p>
        </p:txBody>
      </p:sp>
      <p:sp>
        <p:nvSpPr>
          <p:cNvPr id="858144" name="Line 33"/>
          <p:cNvSpPr>
            <a:spLocks noChangeShapeType="1"/>
          </p:cNvSpPr>
          <p:nvPr/>
        </p:nvSpPr>
        <p:spPr bwMode="auto">
          <a:xfrm>
            <a:off x="5426075" y="5634038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45" name="AutoShape 34"/>
          <p:cNvSpPr>
            <a:spLocks noChangeArrowheads="1"/>
          </p:cNvSpPr>
          <p:nvPr/>
        </p:nvSpPr>
        <p:spPr bwMode="auto">
          <a:xfrm>
            <a:off x="5121275" y="6015038"/>
            <a:ext cx="609600" cy="609600"/>
          </a:xfrm>
          <a:prstGeom prst="can">
            <a:avLst>
              <a:gd name="adj" fmla="val 25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Disk</a:t>
            </a:r>
          </a:p>
        </p:txBody>
      </p:sp>
      <p:sp>
        <p:nvSpPr>
          <p:cNvPr id="858146" name="AutoShape 35"/>
          <p:cNvSpPr>
            <a:spLocks noChangeArrowheads="1"/>
          </p:cNvSpPr>
          <p:nvPr/>
        </p:nvSpPr>
        <p:spPr bwMode="auto">
          <a:xfrm>
            <a:off x="269875" y="4173538"/>
            <a:ext cx="6972300" cy="393700"/>
          </a:xfrm>
          <a:prstGeom prst="leftRightArrow">
            <a:avLst>
              <a:gd name="adj1" fmla="val 48611"/>
              <a:gd name="adj2" fmla="val 91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47" name="Rectangle 36"/>
          <p:cNvSpPr>
            <a:spLocks noChangeArrowheads="1"/>
          </p:cNvSpPr>
          <p:nvPr/>
        </p:nvSpPr>
        <p:spPr bwMode="auto">
          <a:xfrm>
            <a:off x="1346200" y="4343400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48" name="Rectangle 37"/>
          <p:cNvSpPr>
            <a:spLocks noChangeArrowheads="1"/>
          </p:cNvSpPr>
          <p:nvPr/>
        </p:nvSpPr>
        <p:spPr bwMode="auto">
          <a:xfrm>
            <a:off x="3022600" y="4333875"/>
            <a:ext cx="166688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49" name="Rectangle 38"/>
          <p:cNvSpPr>
            <a:spLocks noChangeArrowheads="1"/>
          </p:cNvSpPr>
          <p:nvPr/>
        </p:nvSpPr>
        <p:spPr bwMode="auto">
          <a:xfrm>
            <a:off x="5356225" y="4324350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50" name="Text Box 39"/>
          <p:cNvSpPr txBox="1">
            <a:spLocks noChangeArrowheads="1"/>
          </p:cNvSpPr>
          <p:nvPr/>
        </p:nvSpPr>
        <p:spPr bwMode="auto">
          <a:xfrm>
            <a:off x="5556250" y="3970338"/>
            <a:ext cx="747713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 Narrow" pitchFamily="34" charset="0"/>
                <a:ea typeface="宋体" pitchFamily="2" charset="-122"/>
              </a:rPr>
              <a:t>I/O bus</a:t>
            </a:r>
          </a:p>
        </p:txBody>
      </p:sp>
      <p:sp>
        <p:nvSpPr>
          <p:cNvPr id="858151" name="Rectangle 40"/>
          <p:cNvSpPr>
            <a:spLocks noChangeArrowheads="1"/>
          </p:cNvSpPr>
          <p:nvPr/>
        </p:nvSpPr>
        <p:spPr bwMode="auto">
          <a:xfrm>
            <a:off x="4246563" y="4262438"/>
            <a:ext cx="161925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 sz="2400" b="1">
              <a:latin typeface="Arial Narrow" pitchFamily="34" charset="0"/>
              <a:ea typeface="宋体" pitchFamily="2" charset="-122"/>
            </a:endParaRPr>
          </a:p>
        </p:txBody>
      </p:sp>
      <p:sp>
        <p:nvSpPr>
          <p:cNvPr id="858152" name="Line 41"/>
          <p:cNvSpPr>
            <a:spLocks noChangeShapeType="1"/>
          </p:cNvSpPr>
          <p:nvPr/>
        </p:nvSpPr>
        <p:spPr bwMode="auto">
          <a:xfrm flipH="1">
            <a:off x="3343275" y="2522538"/>
            <a:ext cx="1017588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53" name="Line 42"/>
          <p:cNvSpPr>
            <a:spLocks noChangeShapeType="1"/>
          </p:cNvSpPr>
          <p:nvPr/>
        </p:nvSpPr>
        <p:spPr bwMode="auto">
          <a:xfrm>
            <a:off x="4335463" y="2509838"/>
            <a:ext cx="0" cy="1833562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54" name="Line 43"/>
          <p:cNvSpPr>
            <a:spLocks noChangeShapeType="1"/>
          </p:cNvSpPr>
          <p:nvPr/>
        </p:nvSpPr>
        <p:spPr bwMode="auto">
          <a:xfrm flipV="1">
            <a:off x="4297363" y="4371975"/>
            <a:ext cx="1128712" cy="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55" name="Line 44"/>
          <p:cNvSpPr>
            <a:spLocks noChangeShapeType="1"/>
          </p:cNvSpPr>
          <p:nvPr/>
        </p:nvSpPr>
        <p:spPr bwMode="auto">
          <a:xfrm flipH="1">
            <a:off x="5426075" y="4343400"/>
            <a:ext cx="6350" cy="782638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8156" name="Rectangle 45"/>
          <p:cNvSpPr>
            <a:spLocks noChangeArrowheads="1"/>
          </p:cNvSpPr>
          <p:nvPr/>
        </p:nvSpPr>
        <p:spPr bwMode="auto">
          <a:xfrm>
            <a:off x="498475" y="2998788"/>
            <a:ext cx="1873250" cy="577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>
                <a:latin typeface="Arial Narrow" pitchFamily="34" charset="0"/>
                <a:ea typeface="宋体" pitchFamily="2" charset="-122"/>
              </a:rPr>
              <a:t>Bus interface</a:t>
            </a:r>
          </a:p>
        </p:txBody>
      </p:sp>
      <p:sp>
        <p:nvSpPr>
          <p:cNvPr id="858157" name="Text Box 47"/>
          <p:cNvSpPr txBox="1">
            <a:spLocks noChangeArrowheads="1"/>
          </p:cNvSpPr>
          <p:nvPr/>
        </p:nvSpPr>
        <p:spPr bwMode="auto">
          <a:xfrm>
            <a:off x="3783013" y="974725"/>
            <a:ext cx="5168900" cy="11969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传送结束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计数为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0)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控制器向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发出“</a:t>
            </a:r>
            <a:r>
              <a:rPr lang="en-US" altLang="zh-CN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2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结束中断请求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”，要求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进行相应的后处理。</a:t>
            </a:r>
          </a:p>
        </p:txBody>
      </p:sp>
      <p:sp>
        <p:nvSpPr>
          <p:cNvPr id="858158" name="Text Box 46"/>
          <p:cNvSpPr txBox="1">
            <a:spLocks noChangeArrowheads="1"/>
          </p:cNvSpPr>
          <p:nvPr/>
        </p:nvSpPr>
        <p:spPr bwMode="auto">
          <a:xfrm>
            <a:off x="3875088" y="4078288"/>
            <a:ext cx="1046162" cy="7080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</a:p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Arial" charset="0"/>
              </a:rPr>
              <a:t>DMA</a:t>
            </a:r>
            <a:r>
              <a:rPr lang="zh-CN" altLang="en-US">
                <a:cs typeface="Arial" charset="0"/>
              </a:rPr>
              <a:t>方式下</a:t>
            </a:r>
            <a:r>
              <a:rPr lang="en-US" altLang="zh-CN">
                <a:cs typeface="Arial" charset="0"/>
              </a:rPr>
              <a:t>CPU</a:t>
            </a:r>
            <a:r>
              <a:rPr lang="zh-CN" altLang="en-US">
                <a:cs typeface="Arial" charset="0"/>
              </a:rPr>
              <a:t>的工作</a:t>
            </a:r>
          </a:p>
        </p:txBody>
      </p:sp>
      <p:sp>
        <p:nvSpPr>
          <p:cNvPr id="949252" name="Rectangle 4"/>
          <p:cNvSpPr>
            <a:spLocks noChangeArrowheads="1"/>
          </p:cNvSpPr>
          <p:nvPr/>
        </p:nvSpPr>
        <p:spPr bwMode="auto">
          <a:xfrm>
            <a:off x="203200" y="1592263"/>
            <a:ext cx="8747125" cy="13684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copy_string_to_kernel(strbuf, kernelbuf, n);  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将字符串复制到内核缓冲区</a:t>
            </a:r>
          </a:p>
          <a:p>
            <a:pPr>
              <a:lnSpc>
                <a:spcPct val="110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initialize_DMA ( );     	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初始化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控制器（准备传送参数）</a:t>
            </a:r>
          </a:p>
          <a:p>
            <a:pPr>
              <a:lnSpc>
                <a:spcPct val="110000"/>
              </a:lnSpc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DMA_control_port=START;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“启动</a:t>
            </a:r>
            <a:r>
              <a:rPr lang="en-US" altLang="zh-CN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19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传送”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命令</a:t>
            </a:r>
          </a:p>
          <a:p>
            <a:pPr>
              <a:lnSpc>
                <a:spcPct val="110000"/>
              </a:lnSpc>
            </a:pP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scheduler ( );  		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阻塞用户进程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，调度其他进程执行</a:t>
            </a:r>
          </a:p>
        </p:txBody>
      </p:sp>
      <p:sp>
        <p:nvSpPr>
          <p:cNvPr id="949253" name="Rectangle 5"/>
          <p:cNvSpPr>
            <a:spLocks noChangeArrowheads="1"/>
          </p:cNvSpPr>
          <p:nvPr/>
        </p:nvSpPr>
        <p:spPr bwMode="auto">
          <a:xfrm>
            <a:off x="376238" y="4813300"/>
            <a:ext cx="7926387" cy="96520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acknowledge_interrupt();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中断回答（清除中断请求）</a:t>
            </a:r>
          </a:p>
          <a:p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unblock_user ( );	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用户进程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解除阻塞，进入就绪队列</a:t>
            </a:r>
          </a:p>
          <a:p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return_from_interrupt();  	// 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中断返回</a:t>
            </a:r>
          </a:p>
        </p:txBody>
      </p:sp>
      <p:sp>
        <p:nvSpPr>
          <p:cNvPr id="949254" name="Text Box 6"/>
          <p:cNvSpPr txBox="1">
            <a:spLocks noChangeArrowheads="1"/>
          </p:cNvSpPr>
          <p:nvPr/>
        </p:nvSpPr>
        <p:spPr bwMode="auto">
          <a:xfrm>
            <a:off x="128588" y="798513"/>
            <a:ext cx="5224462" cy="4127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例子：采用</a:t>
            </a:r>
            <a:r>
              <a:rPr lang="en-US" altLang="zh-CN" sz="21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1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方式进行字符串输出</a:t>
            </a:r>
          </a:p>
        </p:txBody>
      </p:sp>
      <p:sp>
        <p:nvSpPr>
          <p:cNvPr id="949255" name="Text Box 7"/>
          <p:cNvSpPr txBox="1">
            <a:spLocks noChangeArrowheads="1"/>
          </p:cNvSpPr>
          <p:nvPr/>
        </p:nvSpPr>
        <p:spPr bwMode="auto">
          <a:xfrm>
            <a:off x="4471988" y="1077913"/>
            <a:ext cx="4557712" cy="4127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sys_write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进行字符串输出的程序段</a:t>
            </a: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</p:txBody>
      </p:sp>
      <p:sp>
        <p:nvSpPr>
          <p:cNvPr id="949256" name="Text Box 8"/>
          <p:cNvSpPr txBox="1">
            <a:spLocks noChangeArrowheads="1"/>
          </p:cNvSpPr>
          <p:nvPr/>
        </p:nvSpPr>
        <p:spPr bwMode="auto">
          <a:xfrm>
            <a:off x="298450" y="4302125"/>
            <a:ext cx="4557713" cy="41275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”DMA</a:t>
            </a:r>
            <a:r>
              <a:rPr lang="zh-CN" altLang="en-US" sz="21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结束“中断服务程序：</a:t>
            </a:r>
          </a:p>
        </p:txBody>
      </p:sp>
      <p:sp>
        <p:nvSpPr>
          <p:cNvPr id="949257" name="Rectangle 9"/>
          <p:cNvSpPr>
            <a:spLocks noChangeArrowheads="1"/>
          </p:cNvSpPr>
          <p:nvPr/>
        </p:nvSpPr>
        <p:spPr bwMode="auto">
          <a:xfrm>
            <a:off x="377825" y="5856288"/>
            <a:ext cx="7715250" cy="82232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仅在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控制器初始化和处理“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结束中断“时介入，在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传送过程中不参与，因而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用于</a:t>
            </a:r>
            <a:r>
              <a:rPr lang="en-US" altLang="zh-CN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的开销非常小。</a:t>
            </a:r>
          </a:p>
        </p:txBody>
      </p:sp>
      <p:sp>
        <p:nvSpPr>
          <p:cNvPr id="949259" name="Rectangle 11"/>
          <p:cNvSpPr>
            <a:spLocks noChangeArrowheads="1"/>
          </p:cNvSpPr>
          <p:nvPr/>
        </p:nvSpPr>
        <p:spPr bwMode="auto">
          <a:xfrm>
            <a:off x="211138" y="3116263"/>
            <a:ext cx="8716962" cy="10541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控制器接受到“启动”命令后，控制总线进行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传送。通常用”</a:t>
            </a:r>
            <a:r>
              <a:rPr lang="zh-CN" altLang="en-US" sz="2000" b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周期挪用法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“：</a:t>
            </a:r>
            <a:r>
              <a:rPr lang="zh-CN" altLang="en-US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设备每准备好一个数据，挪用一次”存储周期“，使用一次总线事务进行数据传送，计数器减</a:t>
            </a:r>
            <a:r>
              <a:rPr lang="en-US" altLang="zh-CN" sz="2000" b="1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。计数器为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时，发送</a:t>
            </a:r>
            <a:r>
              <a:rPr lang="en-US" altLang="zh-CN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结束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中断请求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2" grpId="0" animBg="1"/>
      <p:bldP spid="949253" grpId="0" animBg="1"/>
      <p:bldP spid="949254" grpId="0"/>
      <p:bldP spid="949257" grpId="0"/>
      <p:bldP spid="9492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100013"/>
            <a:ext cx="7707313" cy="422275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例：中断、</a:t>
            </a:r>
            <a:r>
              <a:rPr lang="en-US" altLang="zh-CN">
                <a:ea typeface="宋体" pitchFamily="2" charset="-122"/>
              </a:rPr>
              <a:t>DMA</a:t>
            </a:r>
            <a:r>
              <a:rPr lang="zh-CN" altLang="en-US">
                <a:ea typeface="宋体" pitchFamily="2" charset="-122"/>
              </a:rPr>
              <a:t>方式下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的开销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766763"/>
            <a:ext cx="8605837" cy="5854700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ct val="20000"/>
              </a:spcBef>
              <a:buFontTx/>
              <a:buNone/>
            </a:pPr>
            <a:r>
              <a:rPr lang="zh-CN" altLang="en-US" sz="1200">
                <a:ea typeface="宋体" pitchFamily="2" charset="-122"/>
              </a:rPr>
              <a:t>       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设处理器按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500MHz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的速度执行，硬盘控制器中有一个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16B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的数据缓存器，磁盘传输速率为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4MB/Sec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，在磁盘传输数据过程中，要求没有任何数据被错过，并假定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CPU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访存和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访存没有冲突。</a:t>
            </a:r>
          </a:p>
          <a:p>
            <a:pPr marL="342900" indent="-342900" algn="just">
              <a:lnSpc>
                <a:spcPct val="115000"/>
              </a:lnSpc>
              <a:spcBef>
                <a:spcPct val="20000"/>
              </a:spcBef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）若用中断方式，每次传送的开销（包括用于中断响应和处理的时间）是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500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个时钟周期。如果硬盘仅用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5%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的时间进行传送，那么处理器用在硬盘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I/O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操作上所花的时间百分比（主机占用率）为多少？</a:t>
            </a:r>
          </a:p>
          <a:p>
            <a:pPr marL="342900" indent="-342900" algn="just">
              <a:lnSpc>
                <a:spcPct val="115000"/>
              </a:lnSpc>
              <a:spcBef>
                <a:spcPct val="20000"/>
              </a:spcBef>
              <a:buFontTx/>
              <a:buNone/>
            </a:pP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（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）若用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方式，处理器用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1000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个时钟进行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传送初始化，在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完成后的中断处理需要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500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个时钟。如果每次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传送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8000B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的数据块，那么当硬盘进行传送的时间占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100%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（即：硬盘一直进行读写，并传输数据）时，处理器用在硬盘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Arial" charset="0"/>
              </a:rPr>
              <a:t>I/O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Arial" charset="0"/>
              </a:rPr>
              <a:t>操作上的时间百分比（主机占用率）为多少？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想象一下：假定大仓库门口有一个箱子，可放</a:t>
            </a:r>
            <a:r>
              <a:rPr lang="en-US" altLang="zh-CN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16</a:t>
            </a:r>
            <a:r>
              <a:rPr lang="zh-CN" altLang="en-US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个零件。要将大仓库中的一批零件运到小仓库中，可以有几种方法？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146C1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中断方式：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每装满一个箱子就喊车床上的技工来运到车间，再从车间运到小仓库</a:t>
            </a: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</a:t>
            </a:r>
            <a:r>
              <a:rPr lang="en-US" altLang="zh-CN">
                <a:solidFill>
                  <a:srgbClr val="146C1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DMA</a:t>
            </a:r>
            <a:r>
              <a:rPr lang="zh-CN" altLang="en-US">
                <a:solidFill>
                  <a:srgbClr val="146C18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方式：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车床技工停下来告诉搬运工说，一次要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8000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个零件放到小仓库固定的地方，然后回到车床工作；搬运工开始分两组工作，一组从大仓库搬货到箱子中，另一组将箱子直接运到小仓库指定地方，搬完</a:t>
            </a:r>
            <a:r>
              <a:rPr lang="en-US" altLang="zh-CN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8000</a:t>
            </a:r>
            <a:r>
              <a:rPr lang="zh-CN" altLang="en-US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个后， 搬运工告知技工已完成任务，技工进行相应处理。</a:t>
            </a:r>
            <a:endParaRPr lang="en-US" altLang="zh-CN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  <a:p>
            <a:pPr marL="342900" indent="-342900" algn="just">
              <a:lnSpc>
                <a:spcPct val="105000"/>
              </a:lnSpc>
              <a:spcBef>
                <a:spcPct val="20000"/>
              </a:spcBef>
              <a:buFontTx/>
              <a:buNone/>
            </a:pPr>
            <a:r>
              <a:rPr lang="zh-CN" altLang="en-US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                            上述两种方式中，哪种方式的生产效率更高呢？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00013"/>
            <a:ext cx="7267575" cy="422275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例：中断、</a:t>
            </a:r>
            <a:r>
              <a:rPr lang="en-US" altLang="zh-CN">
                <a:ea typeface="宋体" pitchFamily="2" charset="-122"/>
              </a:rPr>
              <a:t>DMA</a:t>
            </a:r>
            <a:r>
              <a:rPr lang="zh-CN" altLang="en-US">
                <a:ea typeface="宋体" pitchFamily="2" charset="-122"/>
              </a:rPr>
              <a:t>方式下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的开销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154113"/>
            <a:ext cx="8915400" cy="5348287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中断传送：</a:t>
            </a:r>
          </a:p>
          <a:p>
            <a:pPr marL="742950" lvl="1" indent="-285750" algn="just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硬盘每次中断，可以以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字节为单位进行传送，为保证没有任何数据被错过，应达到每秒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4MB /16B=250k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次中断的速度；</a:t>
            </a:r>
          </a:p>
          <a:p>
            <a:pPr marL="742950" lvl="1" indent="-285750" algn="just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每秒钟用于中断的时钟周期数为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250kx500=125x10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742950" lvl="1" indent="-285750" algn="just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在一次数据传输中，处理器花费在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上的时间的百分比为：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125x10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/(500x10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)=25%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742950" lvl="1" indent="-285750" algn="just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假定硬盘仅用其中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5%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的时间来传送数据，则处理器花费在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方面的百分比为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25%x5%=1.25%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algn="just">
              <a:lnSpc>
                <a:spcPct val="115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传送：</a:t>
            </a:r>
          </a:p>
          <a:p>
            <a:pPr marL="742950" lvl="1" indent="-285750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每次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传送将花费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8000B/(4MB/Sec)≈2x10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秒；</a:t>
            </a:r>
          </a:p>
          <a:p>
            <a:pPr marL="742950" lvl="1" indent="-285750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一秒钟内有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1/(2x10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-3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)=500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DMA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传送；</a:t>
            </a:r>
          </a:p>
          <a:p>
            <a:pPr marL="742950" lvl="1" indent="-285750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如果硬盘一直在传送数据的话，处理器必须每秒钟花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(1000+500)x500=750x10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个时钟周期来为硬盘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操作服务；</a:t>
            </a:r>
          </a:p>
          <a:p>
            <a:pPr marL="742950" lvl="1" indent="-285750">
              <a:lnSpc>
                <a:spcPct val="115000"/>
              </a:lnSpc>
              <a:spcBef>
                <a:spcPct val="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在硬盘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操作上处理器花费的时间占：</a:t>
            </a:r>
          </a:p>
          <a:p>
            <a:pPr marL="342900" indent="-34290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                           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750x10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/(500x10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)=1.5x10</a:t>
            </a:r>
            <a:r>
              <a:rPr lang="en-US" altLang="zh-CN" sz="2000" baseline="30000">
                <a:latin typeface="微软雅黑" pitchFamily="34" charset="-122"/>
                <a:ea typeface="微软雅黑" pitchFamily="34" charset="-122"/>
              </a:rPr>
              <a:t>-3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=0.15%</a:t>
            </a:r>
            <a:r>
              <a:rPr lang="en-US" altLang="zh-CN" sz="2200" b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b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47204" name="Text Box 4"/>
          <p:cNvSpPr txBox="1">
            <a:spLocks noChangeArrowheads="1"/>
          </p:cNvSpPr>
          <p:nvPr/>
        </p:nvSpPr>
        <p:spPr bwMode="auto">
          <a:xfrm>
            <a:off x="377825" y="739775"/>
            <a:ext cx="8562975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一旦磁盘被启动传送，就以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4MB/s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的速度进行，主机要保证没有数据丢失！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4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1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lecture1">
      <a:majorFont>
        <a:latin typeface="Arial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0800" cap="flat" cmpd="sng" algn="ctr">
          <a:solidFill>
            <a:srgbClr val="FE9AAB"/>
          </a:solidFill>
          <a:prstDash val="solid"/>
          <a:round/>
          <a:headEnd type="triangl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 Folder:C152 Spring95:lecture1</Template>
  <TotalTime>2184127876</TotalTime>
  <Pages>40</Pages>
  <Words>2220</Words>
  <Application>Microsoft PowerPoint 4.0</Application>
  <PresentationFormat>全屏显示(4:3)</PresentationFormat>
  <Paragraphs>218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Times New Roman</vt:lpstr>
      <vt:lpstr>Arial</vt:lpstr>
      <vt:lpstr>黑体</vt:lpstr>
      <vt:lpstr>微软雅黑</vt:lpstr>
      <vt:lpstr>Arial Narrow</vt:lpstr>
      <vt:lpstr>宋体</vt:lpstr>
      <vt:lpstr>Arial Black</vt:lpstr>
      <vt:lpstr>lecture1</vt:lpstr>
      <vt:lpstr>  I/O操作的实现  用户空间I/O软件 I/O硬件与软件的接口 内核空间I/O软件 </vt:lpstr>
      <vt:lpstr>I/O和文件操作</vt:lpstr>
      <vt:lpstr>DMA方式的基本要点</vt:lpstr>
      <vt:lpstr>读一个磁盘扇区 - 第一步</vt:lpstr>
      <vt:lpstr>读一个磁盘扇区–第二步</vt:lpstr>
      <vt:lpstr>读一个磁盘扇区–第三步</vt:lpstr>
      <vt:lpstr>DMA方式下CPU的工作</vt:lpstr>
      <vt:lpstr>例：中断、DMA方式下CPU的开销</vt:lpstr>
      <vt:lpstr>例：中断、DMA方式下CPU的开销</vt:lpstr>
      <vt:lpstr>I/O操作的实现</vt:lpstr>
      <vt:lpstr>内核空间I/O软件</vt:lpstr>
      <vt:lpstr>幻灯片 12</vt:lpstr>
      <vt:lpstr>设备无关I/O软件层</vt:lpstr>
      <vt:lpstr>设备无关I/O软件层</vt:lpstr>
      <vt:lpstr>设备驱动程序</vt:lpstr>
      <vt:lpstr>中断服务程序</vt:lpstr>
      <vt:lpstr>本章小结</vt:lpstr>
      <vt:lpstr> 本章作业</vt:lpstr>
    </vt:vector>
  </TitlesOfParts>
  <Company>Wayne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ECE4680: Computer Organization &amp; Architecture</dc:title>
  <dc:subject>Designing a Multiple Cycle Processor</dc:subject>
  <dc:creator>gchen</dc:creator>
  <cp:lastModifiedBy>SU</cp:lastModifiedBy>
  <cp:revision>1768</cp:revision>
  <cp:lastPrinted>1998-02-02T13:15:44Z</cp:lastPrinted>
  <dcterms:created xsi:type="dcterms:W3CDTF">1996-09-09T11:33:30Z</dcterms:created>
  <dcterms:modified xsi:type="dcterms:W3CDTF">2014-11-25T09:36:28Z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vipin@eng.wayne.edu</vt:lpwstr>
  </property>
  <property fmtid="{D5CDD505-2E9C-101B-9397-08002B2CF9AE}" pid="8" name="HomePage">
    <vt:lpwstr>http://www.pdcl.eng.wayne.edu/~vipin</vt:lpwstr>
  </property>
  <property fmtid="{D5CDD505-2E9C-101B-9397-08002B2CF9AE}" pid="9" name="Other">
    <vt:lpwstr>Vipin Chaudhary_x000d_
Dept. of Electrical &amp; Computer Engineering_x000d_
Wayne State University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C:\WINDOWS\Desktop\VIPIN\WSU\ACADEMIC\COURSES\ECE468\SLIDES\web</vt:lpwstr>
  </property>
</Properties>
</file>