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995" r:id="rId3"/>
    <p:sldId id="997" r:id="rId4"/>
    <p:sldId id="996" r:id="rId5"/>
    <p:sldId id="998" r:id="rId6"/>
    <p:sldId id="1004" r:id="rId7"/>
    <p:sldId id="1003" r:id="rId8"/>
    <p:sldId id="864" r:id="rId9"/>
    <p:sldId id="295" r:id="rId10"/>
    <p:sldId id="999" r:id="rId11"/>
    <p:sldId id="1005" r:id="rId12"/>
    <p:sldId id="1006" r:id="rId13"/>
    <p:sldId id="1000" r:id="rId14"/>
    <p:sldId id="257" r:id="rId15"/>
    <p:sldId id="324" r:id="rId16"/>
    <p:sldId id="311" r:id="rId17"/>
    <p:sldId id="308" r:id="rId18"/>
    <p:sldId id="278" r:id="rId19"/>
    <p:sldId id="260" r:id="rId20"/>
    <p:sldId id="325" r:id="rId21"/>
    <p:sldId id="261" r:id="rId22"/>
    <p:sldId id="310" r:id="rId23"/>
    <p:sldId id="326" r:id="rId24"/>
    <p:sldId id="272" r:id="rId25"/>
    <p:sldId id="282" r:id="rId26"/>
    <p:sldId id="283" r:id="rId27"/>
    <p:sldId id="328" r:id="rId28"/>
    <p:sldId id="294" r:id="rId29"/>
    <p:sldId id="333" r:id="rId30"/>
    <p:sldId id="331" r:id="rId31"/>
  </p:sldIdLst>
  <p:sldSz cx="9144000" cy="6858000" type="screen4x3"/>
  <p:notesSz cx="6797675" cy="992822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3803" autoAdjust="0"/>
  </p:normalViewPr>
  <p:slideViewPr>
    <p:cSldViewPr>
      <p:cViewPr varScale="1">
        <p:scale>
          <a:sx n="84" d="100"/>
          <a:sy n="84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7627-CFCA-4130-8796-C34CEE998300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786C-2759-4F9A-A4A6-E9CD08507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9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B6225A-5D06-4E11-89DB-1E97ECBF3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0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2800" smtClean="0"/>
              <a:t>Composition</a:t>
            </a:r>
          </a:p>
          <a:p>
            <a:r>
              <a:rPr lang="en-US" altLang="zh-CN" sz="2800" smtClean="0"/>
              <a:t>Organization</a:t>
            </a:r>
            <a:endParaRPr lang="zh-CN" altLang="en-US" sz="2800" smtClean="0"/>
          </a:p>
        </p:txBody>
      </p:sp>
      <p:sp>
        <p:nvSpPr>
          <p:cNvPr id="570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06B04-E1D1-4197-85DB-05FE062C02A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介绍唐老师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介绍</a:t>
            </a:r>
            <a:r>
              <a:rPr lang="en-US" altLang="zh-CN" sz="2800" smtClean="0"/>
              <a:t>patterson </a:t>
            </a:r>
            <a:r>
              <a:rPr lang="zh-CN" altLang="en-US" sz="2800" smtClean="0"/>
              <a:t>和</a:t>
            </a:r>
            <a:r>
              <a:rPr lang="zh-CN" altLang="en-US" sz="2800" baseline="0" smtClean="0"/>
              <a:t> </a:t>
            </a:r>
            <a:r>
              <a:rPr lang="en-US" altLang="zh-CN" sz="2800" baseline="0" smtClean="0"/>
              <a:t>Hennessy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第一篇：概论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人和计算机进行类比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画一个圆形的图，用软件将硬件一层层的包起来</a:t>
            </a: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虽然没有写出来，但每一条指令都有相应的二进制代码</a:t>
            </a: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smtClean="0"/>
              <a:t>0000-1111</a:t>
            </a:r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225A-5D06-4E11-89DB-1E97ECBF31B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BE1B32-58B3-4738-98C2-86FFB3CF12F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9041-91AE-4FBE-9322-ECFEDB2ABC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BDB65-C38C-4EDE-8BBA-A2884FBCB82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A7CF-64E7-43DF-A950-2E78403133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7AAB8-6C5C-4ABC-BA72-CE6EC6F5E46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5436-5F7F-42C7-B42D-2A4DD17EE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2A24-4118-42AE-87B4-CF9EB5B5729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ACAD6-43A9-4709-9C09-BA0525F36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DE8F-0752-46A4-9E3A-DCE685F6D9B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86754-93F3-4787-A700-B72A8CD51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AD8EC-5F8D-442E-A335-13A534DF033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64BFC-209B-4B66-96BB-B91235EF15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2211-C1F9-4799-A87E-996D8623EBB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DF97-A854-458E-A6CD-CD981FE08D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D4C07-DC8A-4DC7-87B8-E452325A352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5A800-A178-4F51-8DED-0F122A474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BC064-3E2E-4D87-BC6B-4F842504550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DFC83-E0DE-487B-89F0-D6F2C1B37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5356-84F4-40A7-807A-603320A3A1D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94F52-31E9-4126-8817-3CA34E80AC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D7EB-5B10-437A-B1F9-CFD42EE6DFA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67421-BE2B-45BF-8A53-49C87D399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79D6-B3AC-428C-9F7F-7802E7AA60E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ECBF2-B459-4C05-815C-BCF7D3E5FB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latin typeface="+mn-lt"/>
              </a:defRPr>
            </a:lvl1pPr>
          </a:lstStyle>
          <a:p>
            <a:pPr>
              <a:defRPr/>
            </a:pPr>
            <a:fld id="{EC5E05A2-714A-4B16-BEA3-B18478A9B6F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B212BCBB-2E09-498E-9906-E9A2563925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zlj@hit.edu.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2.verycd.com/c49137351fc97a880aa7ad4e6cf6b43686261/post-508986-1190382028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smtClean="0"/>
              <a:t>计算机组成原理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2714625" y="4584700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哈尔滨工业大学</a:t>
            </a:r>
            <a:endParaRPr lang="en-US" altLang="zh-CN" sz="2800"/>
          </a:p>
          <a:p>
            <a:pPr algn="ctr">
              <a:spcBef>
                <a:spcPct val="50000"/>
              </a:spcBef>
            </a:pPr>
            <a:r>
              <a:rPr lang="zh-CN" altLang="en-US" sz="2800"/>
              <a:t>计算机硬件基础教研室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3924300" y="2368550"/>
            <a:ext cx="295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</a:rPr>
              <a:t>刘宏伟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39C284-71C6-4954-B051-EFA591418A7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26BE5-6A83-4397-BEA8-C6CD093AA11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14375" y="1071563"/>
            <a:ext cx="5529263" cy="7143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现代计算机的多态性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657350"/>
            <a:ext cx="73580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43375" y="5170488"/>
            <a:ext cx="4000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</a:rPr>
              <a:t>来自于国立台湾大学郭斯彦教授讲稿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D787F5-73A4-4AB3-B035-83383E4A78E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60B0-CB48-41BD-9E30-EEE89C3E185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5718" y="857272"/>
          <a:ext cx="8572562" cy="5429248"/>
        </p:xfrm>
        <a:graphic>
          <a:graphicData uri="http://schemas.openxmlformats.org/drawingml/2006/table">
            <a:tbl>
              <a:tblPr/>
              <a:tblGrid>
                <a:gridCol w="573216"/>
                <a:gridCol w="1498488"/>
                <a:gridCol w="4286280"/>
                <a:gridCol w="697267"/>
                <a:gridCol w="747026"/>
                <a:gridCol w="770285"/>
              </a:tblGrid>
              <a:tr h="65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Rank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Site 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国家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System 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名称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Cores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Rmax (TFlop/s)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Rpeak (TFlop/s)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6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DOE/SC/Oak Ridge National Laboratory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400" b="1" kern="0" smtClean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Titan- Cray XK7 , Opteron 6274 16C 2.2GHz, Cray Gemini interconnect, NVIDIA K20x 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制造商：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Cray Inc.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克雷公司 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所属：美国能源部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Oak Ridge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国家实验室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560640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17590.0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27112.5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DOE/NNSA/LLNL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400" b="1" kern="0" smtClean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Sequoia- BlueGene/Q, Power BQC 16C 1.60 GHz, Custom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制造商：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IBM 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所属：美国能源部、美国国家核安全管理局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1572864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16324.8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20132.7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RIKEN Advanced Institute for Computational Science (AICS)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smtClean="0">
                          <a:latin typeface="宋体"/>
                          <a:ea typeface="宋体"/>
                          <a:cs typeface="宋体"/>
                        </a:rPr>
                        <a:t>Japan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K computer, SPARC64 VIIIfx 2.0GHz, Tofu interconnect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制造商：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Fujitsu 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富士通 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所属：日本计算科学研究机构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705024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10510.0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11280.4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DOE/SC/Argonne National Laboratory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United </a:t>
                      </a:r>
                      <a:r>
                        <a:rPr lang="en-US" sz="1400" b="1" kern="0" smtClean="0">
                          <a:latin typeface="宋体"/>
                          <a:ea typeface="宋体"/>
                          <a:cs typeface="宋体"/>
                        </a:rPr>
                        <a:t>States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Mira- BlueGene/Q, Power BQC 16C 1.60GHz, Custom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制造商：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IBM 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所属：美国能源部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/ SC /Argonne</a:t>
                      </a: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国家实验室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IB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786432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8162.4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10066.3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480" marR="5480" marT="5480" marB="54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Forschungszentrum Juelich (FZJ)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smtClean="0">
                          <a:latin typeface="宋体"/>
                          <a:ea typeface="宋体"/>
                          <a:cs typeface="宋体"/>
                        </a:rPr>
                        <a:t>Germany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JUQUEEN- BlueGene/Q, Power BQC 16C 1.600GHz, Custom Interconnect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Calibri"/>
                          <a:ea typeface="宋体"/>
                          <a:cs typeface="宋体"/>
                        </a:rPr>
                        <a:t>制造商：</a:t>
                      </a:r>
                      <a:r>
                        <a:rPr lang="en-US" sz="1400" b="1" kern="0">
                          <a:latin typeface="Calibri"/>
                          <a:ea typeface="宋体"/>
                          <a:cs typeface="宋体"/>
                        </a:rPr>
                        <a:t>IBM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393216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4141.2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宋体"/>
                          <a:ea typeface="宋体"/>
                          <a:cs typeface="宋体"/>
                        </a:rPr>
                        <a:t>5033.2</a:t>
                      </a:r>
                      <a:endParaRPr lang="zh-CN" sz="12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0972"/>
            <a:ext cx="7772400" cy="676260"/>
          </a:xfrm>
        </p:spPr>
        <p:txBody>
          <a:bodyPr/>
          <a:lstStyle/>
          <a:p>
            <a:r>
              <a:rPr lang="zh-CN" altLang="en-US" sz="4000" b="1" smtClean="0"/>
              <a:t>跑得最快的计算机</a:t>
            </a:r>
            <a:endParaRPr lang="zh-CN" altLang="en-US" sz="4000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86754-93F3-4787-A700-B72A8CD51B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772400" cy="500066"/>
          </a:xfrm>
        </p:spPr>
        <p:txBody>
          <a:bodyPr/>
          <a:lstStyle/>
          <a:p>
            <a:r>
              <a:rPr lang="en-US" b="1" smtClean="0">
                <a:latin typeface="宋体"/>
                <a:cs typeface="宋体"/>
              </a:rPr>
              <a:t>Titan- Cray XK7</a:t>
            </a:r>
            <a:endParaRPr lang="zh-CN" altLang="en-US"/>
          </a:p>
        </p:txBody>
      </p:sp>
      <p:pic>
        <p:nvPicPr>
          <p:cNvPr id="7" name="内容占位符 6" descr="s_1bdedcd78fb44482a2c777a280d308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785794"/>
            <a:ext cx="5429288" cy="337520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0DE8F-0752-46A4-9E3A-DCE685F6D9B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86754-93F3-4787-A700-B72A8CD51B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00034" y="4286256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“泰坦”是一套拥有</a:t>
            </a:r>
            <a:r>
              <a:rPr lang="en-US" altLang="zh-CN" sz="2400" smtClean="0"/>
              <a:t>200</a:t>
            </a:r>
            <a:r>
              <a:rPr lang="zh-CN" altLang="en-US" sz="2400" smtClean="0"/>
              <a:t>个机柜、</a:t>
            </a:r>
            <a:r>
              <a:rPr lang="en-US" altLang="zh-CN" sz="2400" smtClean="0"/>
              <a:t>18688</a:t>
            </a:r>
            <a:r>
              <a:rPr lang="zh-CN" altLang="en-US" sz="2400" smtClean="0"/>
              <a:t>个计算节点的</a:t>
            </a:r>
            <a:r>
              <a:rPr lang="en-US" altLang="zh-CN" sz="2400" smtClean="0"/>
              <a:t>Cray XK7</a:t>
            </a:r>
            <a:r>
              <a:rPr lang="zh-CN" altLang="en-US" sz="2400" smtClean="0"/>
              <a:t>超算系统，每个节点有一颗推土机架构的</a:t>
            </a:r>
            <a:r>
              <a:rPr lang="en-US" altLang="zh-CN" sz="2400" smtClean="0"/>
              <a:t>AMD Opteron 6200</a:t>
            </a:r>
            <a:r>
              <a:rPr lang="zh-CN" altLang="en-US" sz="2400" smtClean="0"/>
              <a:t>十六核心处理器、一块开普勒架构的</a:t>
            </a:r>
            <a:r>
              <a:rPr lang="en-US" altLang="zh-CN" sz="2400" smtClean="0"/>
              <a:t>NVIDIA Tesla K20 GPU</a:t>
            </a:r>
            <a:r>
              <a:rPr lang="zh-CN" altLang="en-US" sz="2400" smtClean="0"/>
              <a:t>加速计算卡，整体浮点性能超过</a:t>
            </a:r>
            <a:r>
              <a:rPr lang="en-US" altLang="zh-CN" sz="2400" smtClean="0"/>
              <a:t>20PFlops(</a:t>
            </a:r>
            <a:r>
              <a:rPr lang="zh-CN" altLang="en-US" sz="2400" smtClean="0"/>
              <a:t>每秒钟</a:t>
            </a:r>
            <a:r>
              <a:rPr lang="en-US" altLang="zh-CN" sz="2400" smtClean="0"/>
              <a:t>2</a:t>
            </a:r>
            <a:r>
              <a:rPr lang="zh-CN" altLang="en-US" sz="2400" smtClean="0"/>
              <a:t>亿亿次浮点计算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。系统的性能最高可以拓展超过</a:t>
            </a:r>
            <a:r>
              <a:rPr lang="en-US" altLang="zh-CN" sz="2400" smtClean="0"/>
              <a:t>50PFlops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772400" cy="747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1.1 </a:t>
            </a:r>
            <a:r>
              <a:rPr lang="zh-CN" altLang="en-US" b="1" smtClean="0"/>
              <a:t>计算机系统简介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214563"/>
            <a:ext cx="12144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000500"/>
            <a:ext cx="1643063" cy="13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75"/>
            <a:ext cx="13319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57250"/>
            <a:ext cx="7747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278606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图片 8" descr="1600547_IBMSystemz10mainframe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5500" y="3571875"/>
            <a:ext cx="18811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图片 6" descr="天河一号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50" y="1143000"/>
            <a:ext cx="3000375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图片 10" descr="n_5539805467138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50" y="2428875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1571625" y="5691188"/>
            <a:ext cx="4143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基本结构都具有共性特征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0098D4-A540-4C00-9EA5-F8E36DDF221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66A4-D829-4966-A5DA-490431B38A5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1.1 计算机系统简介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144963" y="4819650"/>
            <a:ext cx="36274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000">
                <a:latin typeface="Times New Roman" pitchFamily="18" charset="0"/>
              </a:rPr>
              <a:t>由具有各类特殊功能</a:t>
            </a:r>
          </a:p>
          <a:p>
            <a:r>
              <a:rPr lang="zh-CN" altLang="en-US" sz="3000">
                <a:latin typeface="Times New Roman" pitchFamily="18" charset="0"/>
              </a:rPr>
              <a:t>的信息（程序）组成</a:t>
            </a:r>
            <a:endParaRPr lang="en-US" altLang="zh-CN" sz="3000">
              <a:latin typeface="Times New Roman" pitchFamily="18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219200" y="2163763"/>
            <a:ext cx="487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zh-CN" altLang="en-US" sz="3200"/>
              <a:t>计算机系统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101850" y="2895600"/>
            <a:ext cx="6413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/>
              <a:t>计算机系统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4144963" y="3271838"/>
            <a:ext cx="42433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3000"/>
              <a:t>计算机的实体，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sz="3000"/>
              <a:t>如主机、外设等</a:t>
            </a:r>
            <a:endParaRPr lang="en-US" altLang="zh-CN" sz="3000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520700" y="1263650"/>
            <a:ext cx="822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一、 计算机的软硬件概念</a:t>
            </a:r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743200" y="3505200"/>
            <a:ext cx="304800" cy="1676400"/>
          </a:xfrm>
          <a:custGeom>
            <a:avLst/>
            <a:gdLst>
              <a:gd name="T0" fmla="*/ 304800 w 40"/>
              <a:gd name="T1" fmla="*/ 0 h 347"/>
              <a:gd name="T2" fmla="*/ 152400 w 40"/>
              <a:gd name="T3" fmla="*/ 140103 h 347"/>
              <a:gd name="T4" fmla="*/ 152400 w 40"/>
              <a:gd name="T5" fmla="*/ 700513 h 347"/>
              <a:gd name="T6" fmla="*/ 0 w 40"/>
              <a:gd name="T7" fmla="*/ 835784 h 347"/>
              <a:gd name="T8" fmla="*/ 152400 w 40"/>
              <a:gd name="T9" fmla="*/ 975887 h 347"/>
              <a:gd name="T10" fmla="*/ 152400 w 40"/>
              <a:gd name="T11" fmla="*/ 1536297 h 347"/>
              <a:gd name="T12" fmla="*/ 304800 w 40"/>
              <a:gd name="T13" fmla="*/ 1676400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347"/>
              <a:gd name="T23" fmla="*/ 40 w 40"/>
              <a:gd name="T24" fmla="*/ 347 h 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347">
                <a:moveTo>
                  <a:pt x="40" y="0"/>
                </a:moveTo>
                <a:cubicBezTo>
                  <a:pt x="29" y="0"/>
                  <a:pt x="20" y="13"/>
                  <a:pt x="20" y="29"/>
                </a:cubicBezTo>
                <a:lnTo>
                  <a:pt x="20" y="145"/>
                </a:lnTo>
                <a:cubicBezTo>
                  <a:pt x="20" y="161"/>
                  <a:pt x="11" y="173"/>
                  <a:pt x="0" y="173"/>
                </a:cubicBezTo>
                <a:cubicBezTo>
                  <a:pt x="11" y="173"/>
                  <a:pt x="20" y="186"/>
                  <a:pt x="20" y="202"/>
                </a:cubicBezTo>
                <a:lnTo>
                  <a:pt x="20" y="318"/>
                </a:lnTo>
                <a:cubicBezTo>
                  <a:pt x="20" y="334"/>
                  <a:pt x="29" y="347"/>
                  <a:pt x="40" y="347"/>
                </a:cubicBezTo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08325" y="3271838"/>
            <a:ext cx="946150" cy="2097087"/>
            <a:chOff x="1958" y="2061"/>
            <a:chExt cx="596" cy="1321"/>
          </a:xfrm>
        </p:grpSpPr>
        <p:sp>
          <p:nvSpPr>
            <p:cNvPr id="18446" name="Text Box 46"/>
            <p:cNvSpPr txBox="1">
              <a:spLocks noChangeArrowheads="1"/>
            </p:cNvSpPr>
            <p:nvPr/>
          </p:nvSpPr>
          <p:spPr bwMode="auto">
            <a:xfrm>
              <a:off x="1958" y="2061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硬件</a:t>
              </a:r>
            </a:p>
          </p:txBody>
        </p:sp>
        <p:sp>
          <p:nvSpPr>
            <p:cNvPr id="18447" name="Text Box 47"/>
            <p:cNvSpPr txBox="1">
              <a:spLocks noChangeArrowheads="1"/>
            </p:cNvSpPr>
            <p:nvPr/>
          </p:nvSpPr>
          <p:spPr bwMode="auto">
            <a:xfrm>
              <a:off x="1958" y="3036"/>
              <a:ext cx="59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000">
                  <a:solidFill>
                    <a:schemeClr val="folHlink"/>
                  </a:solidFill>
                </a:rPr>
                <a:t>软件</a:t>
              </a:r>
            </a:p>
          </p:txBody>
        </p:sp>
      </p:grpSp>
      <p:sp>
        <p:nvSpPr>
          <p:cNvPr id="18442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500E21-99C5-4ACA-87FD-CC160AAD08D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8351C-6EAC-4076-B2C3-EF20612355A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utoUpdateAnimBg="0"/>
      <p:bldP spid="6181" grpId="0" autoUpdateAnimBg="0"/>
      <p:bldP spid="6184" grpId="0" autoUpdateAnimBg="0"/>
      <p:bldP spid="6185" grpId="0" autoUpdateAnimBg="0"/>
      <p:bldP spid="6189" grpId="0" autoUpdateAnimBg="0"/>
      <p:bldP spid="61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98850" y="4845050"/>
            <a:ext cx="6407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按任务需要编制成的各种程序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498850" y="10668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用来管理整个计算机系统 </a:t>
            </a:r>
            <a:endParaRPr lang="zh-CN" altLang="en-US" sz="3200"/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1066800" y="1371600"/>
            <a:ext cx="381000" cy="3810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066800"/>
            <a:ext cx="2286000" cy="4357688"/>
            <a:chOff x="864" y="672"/>
            <a:chExt cx="1440" cy="2745"/>
          </a:xfrm>
        </p:grpSpPr>
        <p:sp>
          <p:nvSpPr>
            <p:cNvPr id="19473" name="Text Box 6"/>
            <p:cNvSpPr txBox="1">
              <a:spLocks noChangeArrowheads="1"/>
            </p:cNvSpPr>
            <p:nvPr/>
          </p:nvSpPr>
          <p:spPr bwMode="auto">
            <a:xfrm>
              <a:off x="864" y="672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系统软件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9474" name="Text Box 7"/>
            <p:cNvSpPr txBox="1">
              <a:spLocks noChangeArrowheads="1"/>
            </p:cNvSpPr>
            <p:nvPr/>
          </p:nvSpPr>
          <p:spPr bwMode="auto">
            <a:xfrm>
              <a:off x="864" y="3052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应用软件</a:t>
              </a:r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810000" y="1782763"/>
            <a:ext cx="2798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语言处理程序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810000" y="2346325"/>
            <a:ext cx="214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操作系统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10000" y="29098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服务性程序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810000" y="347345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数据库管理系统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810000" y="4038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网络软件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298450" y="2586038"/>
            <a:ext cx="642938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软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件</a:t>
            </a:r>
            <a:endParaRPr lang="zh-CN" altLang="en-US" sz="3600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19469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F5DE1F-422B-48C3-A5DB-3F6B594183D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F27D3-ACE1-46B7-AFC8-9C50C0ACAA8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56" grpId="0" animBg="1"/>
      <p:bldP spid="100360" grpId="0" autoUpdateAnimBg="0"/>
      <p:bldP spid="100361" grpId="0" autoUpdateAnimBg="0"/>
      <p:bldP spid="100362" grpId="0" autoUpdateAnimBg="0"/>
      <p:bldP spid="100363" grpId="0" autoUpdateAnimBg="0"/>
      <p:bldP spid="1003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1981200"/>
            <a:ext cx="5562600" cy="3932238"/>
            <a:chOff x="1296" y="1248"/>
            <a:chExt cx="3504" cy="2477"/>
          </a:xfrm>
        </p:grpSpPr>
        <p:sp>
          <p:nvSpPr>
            <p:cNvPr id="20506" name="Rectangle 3"/>
            <p:cNvSpPr>
              <a:spLocks noChangeArrowheads="1"/>
            </p:cNvSpPr>
            <p:nvPr/>
          </p:nvSpPr>
          <p:spPr bwMode="auto">
            <a:xfrm>
              <a:off x="1296" y="1248"/>
              <a:ext cx="3504" cy="19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Text Box 4"/>
            <p:cNvSpPr txBox="1">
              <a:spLocks noChangeArrowheads="1"/>
            </p:cNvSpPr>
            <p:nvPr/>
          </p:nvSpPr>
          <p:spPr bwMode="auto">
            <a:xfrm>
              <a:off x="2639" y="3360"/>
              <a:ext cx="88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计算机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600" y="2941638"/>
            <a:ext cx="1905000" cy="1104900"/>
            <a:chOff x="384" y="1853"/>
            <a:chExt cx="1200" cy="696"/>
          </a:xfrm>
        </p:grpSpPr>
        <p:sp>
          <p:nvSpPr>
            <p:cNvPr id="20503" name="Rectangle 6"/>
            <p:cNvSpPr>
              <a:spLocks noChangeArrowheads="1"/>
            </p:cNvSpPr>
            <p:nvPr/>
          </p:nvSpPr>
          <p:spPr bwMode="auto">
            <a:xfrm>
              <a:off x="443" y="1853"/>
              <a:ext cx="7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高级语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20504" name="Text Box 7"/>
            <p:cNvSpPr txBox="1">
              <a:spLocks noChangeArrowheads="1"/>
            </p:cNvSpPr>
            <p:nvPr/>
          </p:nvSpPr>
          <p:spPr bwMode="auto">
            <a:xfrm>
              <a:off x="385" y="2184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latin typeface="Times New Roman" pitchFamily="18" charset="0"/>
                </a:rPr>
                <a:t>言程序</a:t>
              </a:r>
            </a:p>
          </p:txBody>
        </p:sp>
        <p:sp>
          <p:nvSpPr>
            <p:cNvPr id="20505" name="Line 8"/>
            <p:cNvSpPr>
              <a:spLocks noChangeShapeType="1"/>
            </p:cNvSpPr>
            <p:nvPr/>
          </p:nvSpPr>
          <p:spPr bwMode="auto">
            <a:xfrm>
              <a:off x="384" y="2210"/>
              <a:ext cx="12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67200" y="2941638"/>
            <a:ext cx="1162050" cy="1104900"/>
            <a:chOff x="2688" y="1853"/>
            <a:chExt cx="732" cy="696"/>
          </a:xfrm>
        </p:grpSpPr>
        <p:sp>
          <p:nvSpPr>
            <p:cNvPr id="20500" name="Rectangle 10"/>
            <p:cNvSpPr>
              <a:spLocks noChangeArrowheads="1"/>
            </p:cNvSpPr>
            <p:nvPr/>
          </p:nvSpPr>
          <p:spPr bwMode="auto">
            <a:xfrm>
              <a:off x="2772" y="1853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目标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20501" name="Rectangle 11"/>
            <p:cNvSpPr>
              <a:spLocks noChangeArrowheads="1"/>
            </p:cNvSpPr>
            <p:nvPr/>
          </p:nvSpPr>
          <p:spPr bwMode="auto">
            <a:xfrm>
              <a:off x="2772" y="2242"/>
              <a:ext cx="5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/>
                <a:t>程序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20502" name="Freeform 12"/>
            <p:cNvSpPr>
              <a:spLocks/>
            </p:cNvSpPr>
            <p:nvPr/>
          </p:nvSpPr>
          <p:spPr bwMode="auto">
            <a:xfrm>
              <a:off x="2688" y="2209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0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0" y="0"/>
                  </a:moveTo>
                  <a:lnTo>
                    <a:pt x="73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110413" y="2941638"/>
            <a:ext cx="1838325" cy="566737"/>
            <a:chOff x="4479" y="1853"/>
            <a:chExt cx="1158" cy="357"/>
          </a:xfrm>
        </p:grpSpPr>
        <p:sp>
          <p:nvSpPr>
            <p:cNvPr id="20498" name="Rectangle 14"/>
            <p:cNvSpPr>
              <a:spLocks noChangeArrowheads="1"/>
            </p:cNvSpPr>
            <p:nvPr/>
          </p:nvSpPr>
          <p:spPr bwMode="auto">
            <a:xfrm>
              <a:off x="4896" y="1853"/>
              <a:ext cx="57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3200"/>
                <a:t>结果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20499" name="Freeform 15"/>
            <p:cNvSpPr>
              <a:spLocks/>
            </p:cNvSpPr>
            <p:nvPr/>
          </p:nvSpPr>
          <p:spPr bwMode="auto">
            <a:xfrm>
              <a:off x="4479" y="2208"/>
              <a:ext cx="1158" cy="2"/>
            </a:xfrm>
            <a:custGeom>
              <a:avLst/>
              <a:gdLst>
                <a:gd name="T0" fmla="*/ 0 w 1158"/>
                <a:gd name="T1" fmla="*/ 0 h 2"/>
                <a:gd name="T2" fmla="*/ 1158 w 1158"/>
                <a:gd name="T3" fmla="*/ 2 h 2"/>
                <a:gd name="T4" fmla="*/ 0 60000 65536"/>
                <a:gd name="T5" fmla="*/ 0 60000 65536"/>
                <a:gd name="T6" fmla="*/ 0 w 1158"/>
                <a:gd name="T7" fmla="*/ 0 h 2"/>
                <a:gd name="T8" fmla="*/ 1158 w 115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8" h="2">
                  <a:moveTo>
                    <a:pt x="0" y="0"/>
                  </a:moveTo>
                  <a:lnTo>
                    <a:pt x="1158" y="2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546350" y="2971800"/>
            <a:ext cx="1703388" cy="1143000"/>
            <a:chOff x="1604" y="1872"/>
            <a:chExt cx="1073" cy="720"/>
          </a:xfrm>
        </p:grpSpPr>
        <p:sp>
          <p:nvSpPr>
            <p:cNvPr id="20496" name="Rectangle 17"/>
            <p:cNvSpPr>
              <a:spLocks noChangeArrowheads="1"/>
            </p:cNvSpPr>
            <p:nvPr/>
          </p:nvSpPr>
          <p:spPr bwMode="auto">
            <a:xfrm>
              <a:off x="1604" y="1872"/>
              <a:ext cx="1073" cy="7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1794" y="2030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翻译</a:t>
              </a:r>
              <a:endParaRPr lang="zh-CN" altLang="en-US" sz="3200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41950" y="2971800"/>
            <a:ext cx="1673225" cy="1219200"/>
            <a:chOff x="3428" y="1872"/>
            <a:chExt cx="1054" cy="768"/>
          </a:xfrm>
        </p:grpSpPr>
        <p:sp>
          <p:nvSpPr>
            <p:cNvPr id="20494" name="Rectangle 20"/>
            <p:cNvSpPr>
              <a:spLocks noChangeArrowheads="1"/>
            </p:cNvSpPr>
            <p:nvPr/>
          </p:nvSpPr>
          <p:spPr bwMode="auto">
            <a:xfrm>
              <a:off x="3428" y="1872"/>
              <a:ext cx="1054" cy="7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21"/>
            <p:cNvSpPr txBox="1">
              <a:spLocks noChangeArrowheads="1"/>
            </p:cNvSpPr>
            <p:nvPr/>
          </p:nvSpPr>
          <p:spPr bwMode="auto">
            <a:xfrm>
              <a:off x="3600" y="2044"/>
              <a:ext cx="6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/>
                <a:t>运行</a:t>
              </a:r>
            </a:p>
          </p:txBody>
        </p:sp>
      </p:grp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20489" name="Text Box 29"/>
          <p:cNvSpPr txBox="1">
            <a:spLocks noChangeArrowheads="1"/>
          </p:cNvSpPr>
          <p:nvPr/>
        </p:nvSpPr>
        <p:spPr bwMode="auto">
          <a:xfrm>
            <a:off x="730250" y="349250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2. 计算机的解题过程</a:t>
            </a:r>
          </a:p>
        </p:txBody>
      </p:sp>
      <p:sp>
        <p:nvSpPr>
          <p:cNvPr id="20490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90522A-4A89-417C-85C9-F4C25CDF0C9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A0E61-7D08-49D9-9917-2EEBBF20BB9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reeform 2"/>
          <p:cNvSpPr>
            <a:spLocks/>
          </p:cNvSpPr>
          <p:nvPr/>
        </p:nvSpPr>
        <p:spPr bwMode="auto">
          <a:xfrm>
            <a:off x="6096000" y="3181350"/>
            <a:ext cx="1588" cy="1452563"/>
          </a:xfrm>
          <a:custGeom>
            <a:avLst/>
            <a:gdLst>
              <a:gd name="T0" fmla="*/ 0 w 1"/>
              <a:gd name="T1" fmla="*/ 0 h 915"/>
              <a:gd name="T2" fmla="*/ 0 w 1"/>
              <a:gd name="T3" fmla="*/ 1452563 h 915"/>
              <a:gd name="T4" fmla="*/ 0 60000 65536"/>
              <a:gd name="T5" fmla="*/ 0 60000 65536"/>
              <a:gd name="T6" fmla="*/ 0 w 1"/>
              <a:gd name="T7" fmla="*/ 0 h 915"/>
              <a:gd name="T8" fmla="*/ 1 w 1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15">
                <a:moveTo>
                  <a:pt x="0" y="0"/>
                </a:moveTo>
                <a:lnTo>
                  <a:pt x="0" y="915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6091238" y="3181350"/>
            <a:ext cx="4762" cy="442913"/>
          </a:xfrm>
          <a:custGeom>
            <a:avLst/>
            <a:gdLst>
              <a:gd name="T0" fmla="*/ 4762 w 3"/>
              <a:gd name="T1" fmla="*/ 0 h 279"/>
              <a:gd name="T2" fmla="*/ 0 w 3"/>
              <a:gd name="T3" fmla="*/ 442913 h 279"/>
              <a:gd name="T4" fmla="*/ 0 60000 65536"/>
              <a:gd name="T5" fmla="*/ 0 60000 65536"/>
              <a:gd name="T6" fmla="*/ 0 w 3"/>
              <a:gd name="T7" fmla="*/ 0 h 279"/>
              <a:gd name="T8" fmla="*/ 3 w 3"/>
              <a:gd name="T9" fmla="*/ 279 h 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9">
                <a:moveTo>
                  <a:pt x="3" y="0"/>
                </a:moveTo>
                <a:lnTo>
                  <a:pt x="0" y="279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二、计算机系统的层次结构</a:t>
            </a:r>
            <a:endParaRPr lang="zh-CN" altLang="en-US" sz="36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高级语言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724400" y="16002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371600" y="26098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汇编语言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0" y="26098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虚拟机器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3619500"/>
            <a:ext cx="6096000" cy="617538"/>
            <a:chOff x="864" y="2280"/>
            <a:chExt cx="3840" cy="389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864" y="2280"/>
              <a:ext cx="1728" cy="389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/>
                <a:t>操作系统</a:t>
              </a:r>
            </a:p>
          </p:txBody>
        </p:sp>
        <p:sp>
          <p:nvSpPr>
            <p:cNvPr id="21526" name="Text Box 10"/>
            <p:cNvSpPr txBox="1">
              <a:spLocks noChangeArrowheads="1"/>
            </p:cNvSpPr>
            <p:nvPr/>
          </p:nvSpPr>
          <p:spPr bwMode="auto">
            <a:xfrm>
              <a:off x="2976" y="2280"/>
              <a:ext cx="1728" cy="351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</a:t>
              </a: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371600" y="46291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机器语言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724400" y="462915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实际机器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371600" y="56388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微指令系统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724400" y="5638800"/>
            <a:ext cx="2743200" cy="55721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/>
              <a:t>微程序机器 </a:t>
            </a:r>
            <a:r>
              <a:rPr lang="en-US" altLang="zh-CN" sz="2400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6096000" y="2181225"/>
            <a:ext cx="1588" cy="409575"/>
          </a:xfrm>
          <a:custGeom>
            <a:avLst/>
            <a:gdLst>
              <a:gd name="T0" fmla="*/ 0 w 1"/>
              <a:gd name="T1" fmla="*/ 0 h 258"/>
              <a:gd name="T2" fmla="*/ 1588 w 1"/>
              <a:gd name="T3" fmla="*/ 409575 h 258"/>
              <a:gd name="T4" fmla="*/ 0 60000 65536"/>
              <a:gd name="T5" fmla="*/ 0 60000 65536"/>
              <a:gd name="T6" fmla="*/ 0 w 1"/>
              <a:gd name="T7" fmla="*/ 0 h 258"/>
              <a:gd name="T8" fmla="*/ 1 w 1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6096000" y="5191125"/>
            <a:ext cx="1588" cy="447675"/>
          </a:xfrm>
          <a:custGeom>
            <a:avLst/>
            <a:gdLst>
              <a:gd name="T0" fmla="*/ 0 w 1"/>
              <a:gd name="T1" fmla="*/ 0 h 282"/>
              <a:gd name="T2" fmla="*/ 1588 w 1"/>
              <a:gd name="T3" fmla="*/ 447675 h 282"/>
              <a:gd name="T4" fmla="*/ 0 60000 65536"/>
              <a:gd name="T5" fmla="*/ 0 60000 65536"/>
              <a:gd name="T6" fmla="*/ 0 w 1"/>
              <a:gd name="T7" fmla="*/ 0 h 282"/>
              <a:gd name="T8" fmla="*/ 1 w 1"/>
              <a:gd name="T9" fmla="*/ 282 h 2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82">
                <a:moveTo>
                  <a:pt x="0" y="0"/>
                </a:moveTo>
                <a:lnTo>
                  <a:pt x="1" y="282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21521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611731-F874-43A3-84B6-00BA1244835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93655-9C09-4B53-BA68-B8B7C91591B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49" grpId="0" animBg="1"/>
      <p:bldP spid="69636" grpId="0" autoUpdateAnimBg="0"/>
      <p:bldP spid="69637" grpId="0" animBg="1" autoUpdateAnimBg="0"/>
      <p:bldP spid="69638" grpId="0" autoUpdateAnimBg="0"/>
      <p:bldP spid="69639" grpId="0" animBg="1" autoUpdateAnimBg="0"/>
      <p:bldP spid="69643" grpId="0" autoUpdateAnimBg="0"/>
      <p:bldP spid="69644" grpId="0" animBg="1" autoUpdateAnimBg="0"/>
      <p:bldP spid="69645" grpId="0" autoUpdateAnimBg="0"/>
      <p:bldP spid="69646" grpId="0" animBg="1" autoUpdateAnimBg="0"/>
      <p:bldP spid="69647" grpId="0" animBg="1"/>
      <p:bldP spid="696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7"/>
          <p:cNvSpPr txBox="1">
            <a:spLocks noChangeArrowheads="1"/>
          </p:cNvSpPr>
          <p:nvPr/>
        </p:nvSpPr>
        <p:spPr bwMode="auto">
          <a:xfrm>
            <a:off x="4722813" y="773113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用编译程序翻译</a:t>
            </a:r>
          </a:p>
          <a:p>
            <a:pPr algn="ctr"/>
            <a:r>
              <a:rPr lang="zh-CN" altLang="en-US" sz="2400"/>
              <a:t>成汇编语言程序</a:t>
            </a:r>
          </a:p>
        </p:txBody>
      </p:sp>
      <p:sp>
        <p:nvSpPr>
          <p:cNvPr id="22531" name="Text Box 29"/>
          <p:cNvSpPr txBox="1">
            <a:spLocks noChangeArrowheads="1"/>
          </p:cNvSpPr>
          <p:nvPr/>
        </p:nvSpPr>
        <p:spPr bwMode="auto">
          <a:xfrm>
            <a:off x="4722813" y="2033588"/>
            <a:ext cx="23288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用汇编程序翻译</a:t>
            </a:r>
          </a:p>
          <a:p>
            <a:pPr algn="ctr"/>
            <a:r>
              <a:rPr lang="zh-CN" altLang="en-US" sz="2400"/>
              <a:t>成机器语言程序</a:t>
            </a:r>
          </a:p>
        </p:txBody>
      </p:sp>
      <p:sp>
        <p:nvSpPr>
          <p:cNvPr id="22532" name="Text Box 30"/>
          <p:cNvSpPr txBox="1">
            <a:spLocks noChangeArrowheads="1"/>
          </p:cNvSpPr>
          <p:nvPr/>
        </p:nvSpPr>
        <p:spPr bwMode="auto">
          <a:xfrm>
            <a:off x="4722813" y="3481388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用机器语言解释操作系统</a:t>
            </a:r>
          </a:p>
        </p:txBody>
      </p:sp>
      <p:sp>
        <p:nvSpPr>
          <p:cNvPr id="22533" name="Text Box 31"/>
          <p:cNvSpPr txBox="1">
            <a:spLocks noChangeArrowheads="1"/>
          </p:cNvSpPr>
          <p:nvPr/>
        </p:nvSpPr>
        <p:spPr bwMode="auto">
          <a:xfrm>
            <a:off x="4722813" y="47148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用微指令解释机器指令</a:t>
            </a:r>
          </a:p>
        </p:txBody>
      </p:sp>
      <p:sp>
        <p:nvSpPr>
          <p:cNvPr id="22534" name="Text Box 32"/>
          <p:cNvSpPr txBox="1">
            <a:spLocks noChangeArrowheads="1"/>
          </p:cNvSpPr>
          <p:nvPr/>
        </p:nvSpPr>
        <p:spPr bwMode="auto">
          <a:xfrm>
            <a:off x="4722813" y="593407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/>
              <a:t>由硬件直接执行微指令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8450" y="2589213"/>
            <a:ext cx="8845550" cy="3354387"/>
            <a:chOff x="188" y="1631"/>
            <a:chExt cx="5572" cy="2113"/>
          </a:xfrm>
        </p:grpSpPr>
        <p:sp>
          <p:nvSpPr>
            <p:cNvPr id="22551" name="Line 33"/>
            <p:cNvSpPr>
              <a:spLocks noChangeShapeType="1"/>
            </p:cNvSpPr>
            <p:nvPr/>
          </p:nvSpPr>
          <p:spPr bwMode="auto">
            <a:xfrm>
              <a:off x="192" y="2685"/>
              <a:ext cx="55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Dot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Text Box 34"/>
            <p:cNvSpPr txBox="1">
              <a:spLocks noChangeArrowheads="1"/>
            </p:cNvSpPr>
            <p:nvPr/>
          </p:nvSpPr>
          <p:spPr bwMode="auto">
            <a:xfrm>
              <a:off x="192" y="1631"/>
              <a:ext cx="437" cy="904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软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  <p:sp>
          <p:nvSpPr>
            <p:cNvPr id="22553" name="Text Box 35"/>
            <p:cNvSpPr txBox="1">
              <a:spLocks noChangeArrowheads="1"/>
            </p:cNvSpPr>
            <p:nvPr/>
          </p:nvSpPr>
          <p:spPr bwMode="auto">
            <a:xfrm>
              <a:off x="188" y="2841"/>
              <a:ext cx="437" cy="903"/>
            </a:xfrm>
            <a:prstGeom prst="rect">
              <a:avLst/>
            </a:prstGeom>
            <a:noFill/>
            <a:ln w="9525">
              <a:noFill/>
              <a:prstDash val="lg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硬</a:t>
              </a:r>
            </a:p>
            <a:p>
              <a:pPr algn="ctr"/>
              <a:r>
                <a:rPr lang="zh-CN" altLang="en-US" sz="4000">
                  <a:solidFill>
                    <a:schemeClr val="folHlink"/>
                  </a:solidFill>
                </a:rPr>
                <a:t>件</a:t>
              </a:r>
            </a:p>
          </p:txBody>
        </p:sp>
      </p:grp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grpSp>
        <p:nvGrpSpPr>
          <p:cNvPr id="22537" name="Group 67"/>
          <p:cNvGrpSpPr>
            <a:grpSpLocks/>
          </p:cNvGrpSpPr>
          <p:nvPr/>
        </p:nvGrpSpPr>
        <p:grpSpPr bwMode="auto">
          <a:xfrm>
            <a:off x="1219200" y="914400"/>
            <a:ext cx="2743200" cy="5426075"/>
            <a:chOff x="768" y="576"/>
            <a:chExt cx="1728" cy="3418"/>
          </a:xfrm>
        </p:grpSpPr>
        <p:sp>
          <p:nvSpPr>
            <p:cNvPr id="22542" name="Text Box 54"/>
            <p:cNvSpPr txBox="1">
              <a:spLocks noChangeArrowheads="1"/>
            </p:cNvSpPr>
            <p:nvPr/>
          </p:nvSpPr>
          <p:spPr bwMode="auto">
            <a:xfrm>
              <a:off x="768" y="5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2543" name="Text Box 55"/>
            <p:cNvSpPr txBox="1">
              <a:spLocks noChangeArrowheads="1"/>
            </p:cNvSpPr>
            <p:nvPr/>
          </p:nvSpPr>
          <p:spPr bwMode="auto">
            <a:xfrm>
              <a:off x="768" y="1342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2544" name="Text Box 56"/>
            <p:cNvSpPr txBox="1">
              <a:spLocks noChangeArrowheads="1"/>
            </p:cNvSpPr>
            <p:nvPr/>
          </p:nvSpPr>
          <p:spPr bwMode="auto">
            <a:xfrm>
              <a:off x="768" y="2109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虚拟机器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2545" name="Text Box 57"/>
            <p:cNvSpPr txBox="1">
              <a:spLocks noChangeArrowheads="1"/>
            </p:cNvSpPr>
            <p:nvPr/>
          </p:nvSpPr>
          <p:spPr bwMode="auto">
            <a:xfrm>
              <a:off x="768" y="2876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实际机器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2546" name="Text Box 58"/>
            <p:cNvSpPr txBox="1">
              <a:spLocks noChangeArrowheads="1"/>
            </p:cNvSpPr>
            <p:nvPr/>
          </p:nvSpPr>
          <p:spPr bwMode="auto">
            <a:xfrm>
              <a:off x="768" y="3643"/>
              <a:ext cx="1728" cy="35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/>
                <a:t>微程序机器 </a:t>
              </a: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2547" name="Line 63"/>
            <p:cNvSpPr>
              <a:spLocks noChangeShapeType="1"/>
            </p:cNvSpPr>
            <p:nvPr/>
          </p:nvSpPr>
          <p:spPr bwMode="auto">
            <a:xfrm>
              <a:off x="1584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Line 64"/>
            <p:cNvSpPr>
              <a:spLocks noChangeShapeType="1"/>
            </p:cNvSpPr>
            <p:nvPr/>
          </p:nvSpPr>
          <p:spPr bwMode="auto">
            <a:xfrm>
              <a:off x="1584" y="1728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Line 65"/>
            <p:cNvSpPr>
              <a:spLocks noChangeShapeType="1"/>
            </p:cNvSpPr>
            <p:nvPr/>
          </p:nvSpPr>
          <p:spPr bwMode="auto">
            <a:xfrm>
              <a:off x="1584" y="2496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66"/>
            <p:cNvSpPr>
              <a:spLocks noChangeShapeType="1"/>
            </p:cNvSpPr>
            <p:nvPr/>
          </p:nvSpPr>
          <p:spPr bwMode="auto">
            <a:xfrm>
              <a:off x="1584" y="3264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38" name="AutoShape 7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日期占位符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E4263D-97A3-476F-A7EF-B0B3A2F3B08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9BC27-2286-451A-BD03-7911B41E82C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2208213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程序员所见到的计算机系统的属性</a:t>
            </a:r>
          </a:p>
          <a:p>
            <a:r>
              <a:rPr lang="zh-CN" altLang="en-US" sz="2800">
                <a:latin typeface="Times New Roman" pitchFamily="18" charset="0"/>
              </a:rPr>
              <a:t>概念性的结构与功能特性</a:t>
            </a:r>
            <a:endParaRPr lang="zh-CN" altLang="en-US" sz="28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1600" y="2147888"/>
            <a:ext cx="1822450" cy="3292475"/>
            <a:chOff x="64" y="1473"/>
            <a:chExt cx="1148" cy="2074"/>
          </a:xfrm>
        </p:grpSpPr>
        <p:sp>
          <p:nvSpPr>
            <p:cNvPr id="23567" name="Text Box 4"/>
            <p:cNvSpPr txBox="1">
              <a:spLocks noChangeArrowheads="1"/>
            </p:cNvSpPr>
            <p:nvPr/>
          </p:nvSpPr>
          <p:spPr bwMode="auto">
            <a:xfrm>
              <a:off x="64" y="1473"/>
              <a:ext cx="114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计算机</a:t>
              </a:r>
            </a:p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体系结构</a:t>
              </a:r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3568" name="Text Box 7"/>
            <p:cNvSpPr txBox="1">
              <a:spLocks noChangeArrowheads="1"/>
            </p:cNvSpPr>
            <p:nvPr/>
          </p:nvSpPr>
          <p:spPr bwMode="auto">
            <a:xfrm>
              <a:off x="185" y="2814"/>
              <a:ext cx="890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计算机</a:t>
              </a:r>
            </a:p>
            <a:p>
              <a:pPr algn="ctr"/>
              <a:r>
                <a:rPr lang="zh-CN" altLang="en-US" sz="3200">
                  <a:solidFill>
                    <a:schemeClr val="folHlink"/>
                  </a:solidFill>
                </a:rPr>
                <a:t>组成</a:t>
              </a:r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4303713"/>
            <a:ext cx="5565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实现计算机体系结构所体现的属性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978025" y="1436688"/>
            <a:ext cx="2352675" cy="544512"/>
          </a:xfrm>
          <a:prstGeom prst="wedgeRoundRectCallout">
            <a:avLst>
              <a:gd name="adj1" fmla="val -55736"/>
              <a:gd name="adj2" fmla="val 12930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有无乘法指令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1978025" y="5884863"/>
            <a:ext cx="3127375" cy="544512"/>
          </a:xfrm>
          <a:prstGeom prst="wedgeRoundRectCallout">
            <a:avLst>
              <a:gd name="adj1" fmla="val -57463"/>
              <a:gd name="adj2" fmla="val -1535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lIns="0" tIns="0" rIns="0" bIns="54000">
            <a:spAutoFit/>
          </a:bodyPr>
          <a:lstStyle/>
          <a:p>
            <a:pPr algn="ctr"/>
            <a:r>
              <a:rPr lang="zh-CN" altLang="en-US" sz="2800"/>
              <a:t>如何实现乘法指令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33600" y="3403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（指令系统、数据类型、寻址技术、</a:t>
            </a:r>
            <a:r>
              <a:rPr lang="en-US" altLang="zh-CN" sz="2400"/>
              <a:t>I/O</a:t>
            </a:r>
            <a:r>
              <a:rPr lang="zh-CN" altLang="en-US" sz="2400"/>
              <a:t>机理）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133600" y="4989513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（具体指令的实现）</a:t>
            </a:r>
            <a:endParaRPr lang="zh-CN" altLang="en-US" sz="2400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</a:t>
            </a:r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4572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000">
                <a:latin typeface="Times New Roman" pitchFamily="18" charset="0"/>
              </a:rPr>
              <a:t>三、</a:t>
            </a:r>
            <a:r>
              <a:rPr lang="zh-CN" altLang="en-US" sz="3600">
                <a:latin typeface="Times New Roman" pitchFamily="18" charset="0"/>
              </a:rPr>
              <a:t>计算机体系结构和计算机组成</a:t>
            </a:r>
            <a:endParaRPr lang="zh-CN" altLang="en-US" sz="3600"/>
          </a:p>
        </p:txBody>
      </p:sp>
      <p:sp>
        <p:nvSpPr>
          <p:cNvPr id="23563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C85D0B-D001-4D07-BBC6-F49193355B2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984B7-F387-4A89-BD6B-6BBDBF1594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3" grpId="0" autoUpdateAnimBg="0"/>
      <p:bldP spid="11275" grpId="0" animBg="1" autoUpdateAnimBg="0"/>
      <p:bldP spid="11276" grpId="0" animBg="1" autoUpdateAnimBg="0"/>
      <p:bldP spid="11278" grpId="0" autoUpdateAnimBg="0"/>
      <p:bldP spid="112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9498"/>
            <a:ext cx="7772400" cy="8191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Vita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28625" y="1000108"/>
            <a:ext cx="8029575" cy="5214974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刘宏伟   博士 、教授、博士生导师</a:t>
            </a:r>
          </a:p>
          <a:p>
            <a:pPr eaLnBrk="1" hangingPunct="1"/>
            <a:r>
              <a:rPr lang="zh-CN" altLang="en-US" sz="2800" b="1" smtClean="0"/>
              <a:t>计算机硬件基础教研室  主任</a:t>
            </a:r>
          </a:p>
          <a:p>
            <a:pPr eaLnBrk="1" hangingPunct="1"/>
            <a:r>
              <a:rPr lang="zh-CN" altLang="en-US" sz="2800" b="1" smtClean="0"/>
              <a:t>中国计算机学会    高级会员</a:t>
            </a:r>
          </a:p>
          <a:p>
            <a:pPr eaLnBrk="1" hangingPunct="1"/>
            <a:r>
              <a:rPr lang="zh-CN" altLang="en-US" sz="2800" b="1" smtClean="0"/>
              <a:t>中国计算机学会容错专业委员会   专委</a:t>
            </a:r>
            <a:endParaRPr lang="en-US" altLang="zh-CN" sz="2800" b="1" smtClean="0"/>
          </a:p>
          <a:p>
            <a:pPr eaLnBrk="1" hangingPunct="1"/>
            <a:r>
              <a:rPr lang="zh-CN" altLang="en-US" sz="2800" b="1" smtClean="0"/>
              <a:t>中国计算机学会体系结构专业委员会   常务专委</a:t>
            </a:r>
          </a:p>
          <a:p>
            <a:pPr eaLnBrk="1" hangingPunct="1"/>
            <a:r>
              <a:rPr lang="zh-CN" altLang="en-US" sz="2800" b="1" smtClean="0"/>
              <a:t>参加过的项目</a:t>
            </a:r>
          </a:p>
          <a:p>
            <a:pPr lvl="1" eaLnBrk="1" hangingPunct="1"/>
            <a:r>
              <a:rPr lang="zh-CN" altLang="en-US" sz="2400" b="1" smtClean="0"/>
              <a:t>高端容错计算机</a:t>
            </a:r>
            <a:endParaRPr lang="en-US" altLang="zh-CN" sz="2400" b="1" smtClean="0"/>
          </a:p>
          <a:p>
            <a:pPr lvl="1" eaLnBrk="1" hangingPunct="1"/>
            <a:r>
              <a:rPr lang="zh-CN" altLang="en-US" sz="2400" b="1" smtClean="0"/>
              <a:t>容错性能测试仪</a:t>
            </a:r>
          </a:p>
          <a:p>
            <a:pPr lvl="1" eaLnBrk="1" hangingPunct="1"/>
            <a:r>
              <a:rPr lang="zh-CN" altLang="en-US" sz="2400" b="1" smtClean="0"/>
              <a:t>软件可靠性评估</a:t>
            </a:r>
            <a:endParaRPr lang="en-US" altLang="zh-CN" sz="2400" b="1" smtClean="0"/>
          </a:p>
          <a:p>
            <a:pPr lvl="1" eaLnBrk="1" hangingPunct="1"/>
            <a:r>
              <a:rPr lang="zh-CN" altLang="en-US" sz="2400" b="1" smtClean="0"/>
              <a:t>高端容错计算机系统结构技术</a:t>
            </a:r>
            <a:endParaRPr lang="en-US" altLang="zh-CN" sz="2400" b="1" smtClean="0"/>
          </a:p>
          <a:p>
            <a:pPr lvl="1" eaLnBrk="1" hangingPunct="1"/>
            <a:r>
              <a:rPr lang="zh-CN" altLang="en-US" sz="2400" b="1" smtClean="0"/>
              <a:t>云计算系统评测技术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CF87A2-B9A6-42CB-8C0B-CB6CAEED500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79704-B7B6-4AB8-B18C-0C6029524EE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1.2 计算机的基本组成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33513" y="2093913"/>
            <a:ext cx="5653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2800"/>
              <a:t> 计算机由五大部件组成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433513" y="3952875"/>
            <a:ext cx="6567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3.</a:t>
            </a:r>
            <a:r>
              <a:rPr lang="zh-CN" altLang="en-US" sz="2800"/>
              <a:t> 指令和数据用二进制表示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433513" y="4576763"/>
            <a:ext cx="6415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4.</a:t>
            </a:r>
            <a:r>
              <a:rPr lang="zh-CN" altLang="en-US" sz="2800"/>
              <a:t> 指令由操作码和地址码组成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433513" y="5827713"/>
            <a:ext cx="5443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6.</a:t>
            </a:r>
            <a:r>
              <a:rPr lang="zh-CN" altLang="en-US" sz="2800"/>
              <a:t> 以运算器为中心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0813" y="2717800"/>
            <a:ext cx="6808787" cy="1106488"/>
            <a:chOff x="895" y="1712"/>
            <a:chExt cx="4289" cy="697"/>
          </a:xfrm>
        </p:grpSpPr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895" y="1712"/>
              <a:ext cx="4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2.</a:t>
              </a:r>
              <a:r>
                <a:rPr lang="zh-CN" altLang="en-US" sz="2800"/>
                <a:t> 指令和数据以同等地位存于存储器，</a:t>
              </a:r>
            </a:p>
          </p:txBody>
        </p:sp>
        <p:sp>
          <p:nvSpPr>
            <p:cNvPr id="24592" name="Text Box 9"/>
            <p:cNvSpPr txBox="1">
              <a:spLocks noChangeArrowheads="1"/>
            </p:cNvSpPr>
            <p:nvPr/>
          </p:nvSpPr>
          <p:spPr bwMode="auto">
            <a:xfrm>
              <a:off x="981" y="2082"/>
              <a:ext cx="3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</a:t>
              </a:r>
              <a:r>
                <a:rPr lang="zh-CN" altLang="en-US" sz="2000"/>
                <a:t> </a:t>
              </a:r>
              <a:r>
                <a:rPr lang="zh-CN" altLang="en-US" sz="2800"/>
                <a:t>可按地址寻访</a:t>
              </a:r>
            </a:p>
          </p:txBody>
        </p:sp>
      </p:grp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433513" y="5202238"/>
            <a:ext cx="3595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5.</a:t>
            </a:r>
            <a:r>
              <a:rPr lang="zh-CN" altLang="en-US" sz="2800"/>
              <a:t> 存储程序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982663" y="1289050"/>
            <a:ext cx="755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 b="0">
                <a:latin typeface="Times New Roman" pitchFamily="18" charset="0"/>
              </a:rPr>
              <a:t>一、</a:t>
            </a:r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诺依曼计算机的特点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431925" y="520382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5.</a:t>
            </a:r>
            <a:r>
              <a:rPr lang="zh-CN" altLang="en-US" sz="2800">
                <a:solidFill>
                  <a:schemeClr val="folHlink"/>
                </a:solidFill>
              </a:rPr>
              <a:t> 存储程序</a:t>
            </a:r>
          </a:p>
        </p:txBody>
      </p:sp>
      <p:sp>
        <p:nvSpPr>
          <p:cNvPr id="2458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5F2676-2B6B-4C22-B86C-425896582FA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2D292-5962-425F-8283-663A78F6926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86" grpId="0" autoUpdateAnimBg="0"/>
      <p:bldP spid="101387" grpId="0" autoUpdateAnimBg="0"/>
      <p:bldP spid="1013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AutoShape 131"/>
          <p:cNvSpPr>
            <a:spLocks noChangeArrowheads="1"/>
          </p:cNvSpPr>
          <p:nvPr/>
        </p:nvSpPr>
        <p:spPr bwMode="auto">
          <a:xfrm>
            <a:off x="623887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算术运算</a:t>
            </a:r>
          </a:p>
          <a:p>
            <a:pPr algn="ctr"/>
            <a:r>
              <a:rPr lang="zh-CN" altLang="en-US" sz="2800"/>
              <a:t>逻辑运算</a:t>
            </a:r>
          </a:p>
        </p:txBody>
      </p:sp>
      <p:sp>
        <p:nvSpPr>
          <p:cNvPr id="12420" name="AutoShape 132"/>
          <p:cNvSpPr>
            <a:spLocks noChangeArrowheads="1"/>
          </p:cNvSpPr>
          <p:nvPr/>
        </p:nvSpPr>
        <p:spPr bwMode="auto">
          <a:xfrm>
            <a:off x="901700" y="1293813"/>
            <a:ext cx="1755775" cy="1136650"/>
          </a:xfrm>
          <a:prstGeom prst="wedgeRoundRectCallout">
            <a:avLst>
              <a:gd name="adj1" fmla="val 116005"/>
              <a:gd name="adj2" fmla="val 1592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存放数据</a:t>
            </a:r>
          </a:p>
          <a:p>
            <a:pPr algn="ctr"/>
            <a:r>
              <a:rPr lang="zh-CN" altLang="en-US" sz="2800"/>
              <a:t>和程序</a:t>
            </a:r>
          </a:p>
        </p:txBody>
      </p:sp>
      <p:sp>
        <p:nvSpPr>
          <p:cNvPr id="12421" name="AutoShape 133"/>
          <p:cNvSpPr>
            <a:spLocks noChangeArrowheads="1"/>
          </p:cNvSpPr>
          <p:nvPr/>
        </p:nvSpPr>
        <p:spPr bwMode="auto">
          <a:xfrm>
            <a:off x="100013" y="1776413"/>
            <a:ext cx="2913062" cy="1136650"/>
          </a:xfrm>
          <a:prstGeom prst="wedgeRoundRectCallout">
            <a:avLst>
              <a:gd name="adj1" fmla="val -5625"/>
              <a:gd name="adj2" fmla="val 8877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将信息转换成机</a:t>
            </a:r>
          </a:p>
          <a:p>
            <a:pPr algn="ctr"/>
            <a:r>
              <a:rPr lang="zh-CN" altLang="en-US" sz="2800"/>
              <a:t>器能识别的形式</a:t>
            </a:r>
          </a:p>
        </p:txBody>
      </p:sp>
      <p:sp>
        <p:nvSpPr>
          <p:cNvPr id="12422" name="AutoShape 134"/>
          <p:cNvSpPr>
            <a:spLocks noChangeArrowheads="1"/>
          </p:cNvSpPr>
          <p:nvPr/>
        </p:nvSpPr>
        <p:spPr bwMode="auto">
          <a:xfrm>
            <a:off x="6232525" y="1370013"/>
            <a:ext cx="2913063" cy="1136650"/>
          </a:xfrm>
          <a:prstGeom prst="wedgeRoundRectCallout">
            <a:avLst>
              <a:gd name="adj1" fmla="val -44370"/>
              <a:gd name="adj2" fmla="val 12187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/>
              <a:t>将结果转换成</a:t>
            </a:r>
          </a:p>
          <a:p>
            <a:pPr algn="ctr"/>
            <a:r>
              <a:rPr lang="zh-CN" altLang="en-US" sz="2800"/>
              <a:t>人们熟悉的形式</a:t>
            </a:r>
          </a:p>
        </p:txBody>
      </p:sp>
      <p:sp>
        <p:nvSpPr>
          <p:cNvPr id="12423" name="AutoShape 135"/>
          <p:cNvSpPr>
            <a:spLocks noChangeArrowheads="1"/>
          </p:cNvSpPr>
          <p:nvPr/>
        </p:nvSpPr>
        <p:spPr bwMode="auto">
          <a:xfrm>
            <a:off x="6299200" y="5484813"/>
            <a:ext cx="1801813" cy="1135062"/>
          </a:xfrm>
          <a:prstGeom prst="wedgeRoundRectCallout">
            <a:avLst>
              <a:gd name="adj1" fmla="val -116958"/>
              <a:gd name="adj2" fmla="val -5039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指挥程序</a:t>
            </a:r>
          </a:p>
          <a:p>
            <a:pPr algn="ctr"/>
            <a:r>
              <a:rPr lang="zh-CN" altLang="en-US" sz="2800"/>
              <a:t>运行</a:t>
            </a:r>
          </a:p>
        </p:txBody>
      </p:sp>
      <p:sp>
        <p:nvSpPr>
          <p:cNvPr id="12441" name="Rectangle 15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5608" name="Text Box 154"/>
          <p:cNvSpPr txBox="1">
            <a:spLocks noChangeArrowheads="1"/>
          </p:cNvSpPr>
          <p:nvPr/>
        </p:nvSpPr>
        <p:spPr bwMode="auto">
          <a:xfrm>
            <a:off x="996950" y="349250"/>
            <a:ext cx="532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Rectangle 7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25616" name="Rectangle 8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Rectangle 9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25618" name="Rectangle 62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63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25620" name="Rectangle 64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Rectangle 65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25622" name="Rectangle 73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Rectangle 74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25624" name="Freeform 155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5" name="Freeform 156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6" name="Freeform 157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Freeform 158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Freeform 159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9" name="Freeform 160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0" name="Freeform 161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1" name="Freeform 162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2" name="Freeform 163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3" name="Freeform 164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4" name="Freeform 165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10" name="AutoShape 17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D507F6-5BF0-45E0-AC29-AE6550B1C98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9C28F-A9CC-4DA5-80DA-9056A023835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 autoUpdateAnimBg="0"/>
      <p:bldP spid="12420" grpId="0" animBg="1" autoUpdateAnimBg="0"/>
      <p:bldP spid="12421" grpId="0" animBg="1" autoUpdateAnimBg="0"/>
      <p:bldP spid="12422" grpId="0" animBg="1" autoUpdateAnimBg="0"/>
      <p:bldP spid="1242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6627" name="Text Box 25"/>
          <p:cNvSpPr txBox="1">
            <a:spLocks noChangeArrowheads="1"/>
          </p:cNvSpPr>
          <p:nvPr/>
        </p:nvSpPr>
        <p:spPr bwMode="auto">
          <a:xfrm>
            <a:off x="996950" y="349250"/>
            <a:ext cx="5951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冯</a:t>
            </a:r>
            <a:r>
              <a:rPr lang="zh-CN" altLang="en-US" sz="3600">
                <a:latin typeface="Times New Roman" pitchFamily="18" charset="0"/>
              </a:rPr>
              <a:t>·</a:t>
            </a:r>
            <a:r>
              <a:rPr lang="zh-CN" altLang="en-US" sz="3600"/>
              <a:t>诺依曼计算机硬件框图</a:t>
            </a:r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457200" y="1989138"/>
            <a:ext cx="7805738" cy="3509962"/>
            <a:chOff x="288" y="1253"/>
            <a:chExt cx="4917" cy="2211"/>
          </a:xfrm>
        </p:grpSpPr>
        <p:sp>
          <p:nvSpPr>
            <p:cNvPr id="26633" name="Rectangle 27"/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Rectangle 28"/>
            <p:cNvSpPr>
              <a:spLocks noChangeArrowheads="1"/>
            </p:cNvSpPr>
            <p:nvPr/>
          </p:nvSpPr>
          <p:spPr bwMode="auto"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存储器</a:t>
              </a:r>
            </a:p>
          </p:txBody>
        </p:sp>
        <p:sp>
          <p:nvSpPr>
            <p:cNvPr id="26635" name="Rectangle 29"/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Rectangle 30"/>
            <p:cNvSpPr>
              <a:spLocks noChangeArrowheads="1"/>
            </p:cNvSpPr>
            <p:nvPr/>
          </p:nvSpPr>
          <p:spPr bwMode="auto">
            <a:xfrm>
              <a:off x="86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输入设备</a:t>
              </a:r>
            </a:p>
          </p:txBody>
        </p:sp>
        <p:sp>
          <p:nvSpPr>
            <p:cNvPr id="26637" name="Rectangle 31"/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Rectangle 32"/>
            <p:cNvSpPr>
              <a:spLocks noChangeArrowheads="1"/>
            </p:cNvSpPr>
            <p:nvPr/>
          </p:nvSpPr>
          <p:spPr bwMode="auto">
            <a:xfrm>
              <a:off x="2494" y="2179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运算器</a:t>
              </a:r>
            </a:p>
          </p:txBody>
        </p:sp>
        <p:sp>
          <p:nvSpPr>
            <p:cNvPr id="26639" name="Rectangle 33"/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Rectangle 34"/>
            <p:cNvSpPr>
              <a:spLocks noChangeArrowheads="1"/>
            </p:cNvSpPr>
            <p:nvPr/>
          </p:nvSpPr>
          <p:spPr bwMode="auto">
            <a:xfrm>
              <a:off x="2459" y="3094"/>
              <a:ext cx="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控制器</a:t>
              </a:r>
            </a:p>
          </p:txBody>
        </p:sp>
        <p:sp>
          <p:nvSpPr>
            <p:cNvPr id="26641" name="Rectangle 35"/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Rectangle 36"/>
            <p:cNvSpPr>
              <a:spLocks noChangeArrowheads="1"/>
            </p:cNvSpPr>
            <p:nvPr/>
          </p:nvSpPr>
          <p:spPr bwMode="auto">
            <a:xfrm>
              <a:off x="3900" y="2179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/>
                <a:t>输出设备</a:t>
              </a:r>
            </a:p>
          </p:txBody>
        </p:sp>
        <p:sp>
          <p:nvSpPr>
            <p:cNvPr id="26643" name="Freeform 37"/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4" name="Freeform 38"/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Freeform 39"/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6" name="Freeform 40"/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7" name="Freeform 41"/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Freeform 42"/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Freeform 43"/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oval" w="sm" len="sm"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0" name="Freeform 44"/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Freeform 45"/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Freeform 46"/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Freeform 47"/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29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CF3DDD-E4CF-44A5-8AE5-1F1CB6D3F16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64894-F5DC-4734-935C-303CACAA5D7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二、计算机硬件框图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98525" y="1390650"/>
            <a:ext cx="671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1. 以存储器为中心的计算机硬件框图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373313"/>
            <a:ext cx="8626475" cy="4114800"/>
            <a:chOff x="144" y="1495"/>
            <a:chExt cx="5434" cy="2592"/>
          </a:xfrm>
        </p:grpSpPr>
        <p:grpSp>
          <p:nvGrpSpPr>
            <p:cNvPr id="27658" name="Group 6"/>
            <p:cNvGrpSpPr>
              <a:grpSpLocks/>
            </p:cNvGrpSpPr>
            <p:nvPr/>
          </p:nvGrpSpPr>
          <p:grpSpPr bwMode="auto"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27660" name="Rectangle 7"/>
              <p:cNvSpPr>
                <a:spLocks noChangeArrowheads="1"/>
              </p:cNvSpPr>
              <p:nvPr/>
            </p:nvSpPr>
            <p:spPr bwMode="auto"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Text Box 8"/>
              <p:cNvSpPr txBox="1">
                <a:spLocks noChangeArrowheads="1"/>
              </p:cNvSpPr>
              <p:nvPr/>
            </p:nvSpPr>
            <p:spPr bwMode="auto"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/>
                  <a:t>程序</a:t>
                </a:r>
              </a:p>
            </p:txBody>
          </p:sp>
          <p:sp>
            <p:nvSpPr>
              <p:cNvPr id="27662" name="Rectangle 9"/>
              <p:cNvSpPr>
                <a:spLocks noChangeArrowheads="1"/>
              </p:cNvSpPr>
              <p:nvPr/>
            </p:nvSpPr>
            <p:spPr bwMode="auto"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Rectangle 10"/>
              <p:cNvSpPr>
                <a:spLocks noChangeArrowheads="1"/>
              </p:cNvSpPr>
              <p:nvPr/>
            </p:nvSpPr>
            <p:spPr bwMode="auto"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存储器</a:t>
                </a:r>
              </a:p>
            </p:txBody>
          </p:sp>
          <p:sp>
            <p:nvSpPr>
              <p:cNvPr id="27664" name="Rectangle 1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输出设备</a:t>
                </a:r>
              </a:p>
            </p:txBody>
          </p:sp>
          <p:sp>
            <p:nvSpPr>
              <p:cNvPr id="27665" name="Rectangle 1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输入设备</a:t>
                </a:r>
              </a:p>
            </p:txBody>
          </p:sp>
          <p:sp>
            <p:nvSpPr>
              <p:cNvPr id="27666" name="Rectangle 13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运算器</a:t>
                </a:r>
              </a:p>
            </p:txBody>
          </p:sp>
          <p:sp>
            <p:nvSpPr>
              <p:cNvPr id="27667" name="Rectangle 14"/>
              <p:cNvSpPr>
                <a:spLocks noChangeArrowheads="1"/>
              </p:cNvSpPr>
              <p:nvPr/>
            </p:nvSpPr>
            <p:spPr bwMode="auto"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/>
                  <a:t>控制器</a:t>
                </a:r>
              </a:p>
            </p:txBody>
          </p:sp>
          <p:sp>
            <p:nvSpPr>
              <p:cNvPr id="27668" name="AutoShape 15"/>
              <p:cNvSpPr>
                <a:spLocks noChangeArrowheads="1"/>
              </p:cNvSpPr>
              <p:nvPr/>
            </p:nvSpPr>
            <p:spPr bwMode="auto"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9" name="AutoShape 16"/>
              <p:cNvSpPr>
                <a:spLocks noChangeArrowheads="1"/>
              </p:cNvSpPr>
              <p:nvPr/>
            </p:nvSpPr>
            <p:spPr bwMode="auto"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0" name="AutoShape 17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1" name="AutoShape 18"/>
              <p:cNvSpPr>
                <a:spLocks noChangeArrowheads="1"/>
              </p:cNvSpPr>
              <p:nvPr/>
            </p:nvSpPr>
            <p:spPr bwMode="auto"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2" name="Freeform 19"/>
              <p:cNvSpPr>
                <a:spLocks/>
              </p:cNvSpPr>
              <p:nvPr/>
            </p:nvSpPr>
            <p:spPr bwMode="auto">
              <a:xfrm>
                <a:off x="2016" y="1776"/>
                <a:ext cx="435" cy="768"/>
              </a:xfrm>
              <a:custGeom>
                <a:avLst/>
                <a:gdLst>
                  <a:gd name="T0" fmla="*/ 0 w 435"/>
                  <a:gd name="T1" fmla="*/ 768 h 742"/>
                  <a:gd name="T2" fmla="*/ 0 w 435"/>
                  <a:gd name="T3" fmla="*/ 1 h 742"/>
                  <a:gd name="T4" fmla="*/ 435 w 435"/>
                  <a:gd name="T5" fmla="*/ 0 h 742"/>
                  <a:gd name="T6" fmla="*/ 0 60000 65536"/>
                  <a:gd name="T7" fmla="*/ 0 60000 65536"/>
                  <a:gd name="T8" fmla="*/ 0 60000 65536"/>
                  <a:gd name="T9" fmla="*/ 0 w 435"/>
                  <a:gd name="T10" fmla="*/ 0 h 742"/>
                  <a:gd name="T11" fmla="*/ 435 w 435"/>
                  <a:gd name="T12" fmla="*/ 742 h 7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3" name="Line 20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4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3072" y="18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5" name="AutoShape 22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6" name="Freeform 23"/>
              <p:cNvSpPr>
                <a:spLocks/>
              </p:cNvSpPr>
              <p:nvPr/>
            </p:nvSpPr>
            <p:spPr bwMode="auto">
              <a:xfrm>
                <a:off x="2016" y="2640"/>
                <a:ext cx="432" cy="864"/>
              </a:xfrm>
              <a:custGeom>
                <a:avLst/>
                <a:gdLst>
                  <a:gd name="T0" fmla="*/ 0 w 432"/>
                  <a:gd name="T1" fmla="*/ 0 h 912"/>
                  <a:gd name="T2" fmla="*/ 0 w 432"/>
                  <a:gd name="T3" fmla="*/ 864 h 912"/>
                  <a:gd name="T4" fmla="*/ 432 w 432"/>
                  <a:gd name="T5" fmla="*/ 864 h 91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12"/>
                  <a:gd name="T11" fmla="*/ 432 w 432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7" name="AutoShape 24"/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AutoShape 25"/>
              <p:cNvSpPr>
                <a:spLocks noChangeArrowheads="1"/>
              </p:cNvSpPr>
              <p:nvPr/>
            </p:nvSpPr>
            <p:spPr bwMode="auto"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9" name="Freeform 26"/>
              <p:cNvSpPr>
                <a:spLocks/>
              </p:cNvSpPr>
              <p:nvPr/>
            </p:nvSpPr>
            <p:spPr bwMode="auto">
              <a:xfrm>
                <a:off x="3312" y="2640"/>
                <a:ext cx="288" cy="864"/>
              </a:xfrm>
              <a:custGeom>
                <a:avLst/>
                <a:gdLst>
                  <a:gd name="T0" fmla="*/ 0 w 288"/>
                  <a:gd name="T1" fmla="*/ 864 h 864"/>
                  <a:gd name="T2" fmla="*/ 288 w 288"/>
                  <a:gd name="T3" fmla="*/ 864 h 864"/>
                  <a:gd name="T4" fmla="*/ 288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0" name="Freeform 27"/>
              <p:cNvSpPr>
                <a:spLocks/>
              </p:cNvSpPr>
              <p:nvPr/>
            </p:nvSpPr>
            <p:spPr bwMode="auto">
              <a:xfrm>
                <a:off x="3312" y="1776"/>
                <a:ext cx="288" cy="768"/>
              </a:xfrm>
              <a:custGeom>
                <a:avLst/>
                <a:gdLst>
                  <a:gd name="T0" fmla="*/ 288 w 288"/>
                  <a:gd name="T1" fmla="*/ 768 h 720"/>
                  <a:gd name="T2" fmla="*/ 288 w 288"/>
                  <a:gd name="T3" fmla="*/ 0 h 720"/>
                  <a:gd name="T4" fmla="*/ 0 w 288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720"/>
                  <a:gd name="T11" fmla="*/ 288 w 28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1" name="Freeform 28"/>
              <p:cNvSpPr>
                <a:spLocks/>
              </p:cNvSpPr>
              <p:nvPr/>
            </p:nvSpPr>
            <p:spPr bwMode="auto">
              <a:xfrm>
                <a:off x="1488" y="1680"/>
                <a:ext cx="960" cy="720"/>
              </a:xfrm>
              <a:custGeom>
                <a:avLst/>
                <a:gdLst>
                  <a:gd name="T0" fmla="*/ 0 w 960"/>
                  <a:gd name="T1" fmla="*/ 720 h 672"/>
                  <a:gd name="T2" fmla="*/ 0 w 960"/>
                  <a:gd name="T3" fmla="*/ 0 h 672"/>
                  <a:gd name="T4" fmla="*/ 960 w 960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672"/>
                  <a:gd name="T11" fmla="*/ 960 w 96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2" name="Freeform 29"/>
              <p:cNvSpPr>
                <a:spLocks/>
              </p:cNvSpPr>
              <p:nvPr/>
            </p:nvSpPr>
            <p:spPr bwMode="auto">
              <a:xfrm>
                <a:off x="1104" y="1584"/>
                <a:ext cx="1344" cy="816"/>
              </a:xfrm>
              <a:custGeom>
                <a:avLst/>
                <a:gdLst>
                  <a:gd name="T0" fmla="*/ 1344 w 1344"/>
                  <a:gd name="T1" fmla="*/ 0 h 864"/>
                  <a:gd name="T2" fmla="*/ 0 w 1344"/>
                  <a:gd name="T3" fmla="*/ 0 h 864"/>
                  <a:gd name="T4" fmla="*/ 0 w 1344"/>
                  <a:gd name="T5" fmla="*/ 816 h 864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864"/>
                  <a:gd name="T11" fmla="*/ 1344 w 1344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3" name="Freeform 30"/>
              <p:cNvSpPr>
                <a:spLocks/>
              </p:cNvSpPr>
              <p:nvPr/>
            </p:nvSpPr>
            <p:spPr bwMode="auto">
              <a:xfrm>
                <a:off x="3312" y="1680"/>
                <a:ext cx="912" cy="720"/>
              </a:xfrm>
              <a:custGeom>
                <a:avLst/>
                <a:gdLst>
                  <a:gd name="T0" fmla="*/ 912 w 960"/>
                  <a:gd name="T1" fmla="*/ 720 h 720"/>
                  <a:gd name="T2" fmla="*/ 912 w 960"/>
                  <a:gd name="T3" fmla="*/ 0 h 720"/>
                  <a:gd name="T4" fmla="*/ 0 w 960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720"/>
                  <a:gd name="T11" fmla="*/ 960 w 960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4" name="Freeform 31"/>
              <p:cNvSpPr>
                <a:spLocks/>
              </p:cNvSpPr>
              <p:nvPr/>
            </p:nvSpPr>
            <p:spPr bwMode="auto">
              <a:xfrm>
                <a:off x="3312" y="1584"/>
                <a:ext cx="1296" cy="816"/>
              </a:xfrm>
              <a:custGeom>
                <a:avLst/>
                <a:gdLst>
                  <a:gd name="T0" fmla="*/ 0 w 1296"/>
                  <a:gd name="T1" fmla="*/ 0 h 816"/>
                  <a:gd name="T2" fmla="*/ 1296 w 1296"/>
                  <a:gd name="T3" fmla="*/ 0 h 816"/>
                  <a:gd name="T4" fmla="*/ 1296 w 1296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816"/>
                  <a:gd name="T11" fmla="*/ 1296 w 129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5" name="Text Box 32"/>
              <p:cNvSpPr txBox="1">
                <a:spLocks noChangeArrowheads="1"/>
              </p:cNvSpPr>
              <p:nvPr/>
            </p:nvSpPr>
            <p:spPr bwMode="auto">
              <a:xfrm>
                <a:off x="1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数据</a:t>
                </a:r>
                <a:endParaRPr lang="zh-CN" altLang="en-US" sz="3200"/>
              </a:p>
            </p:txBody>
          </p:sp>
          <p:sp>
            <p:nvSpPr>
              <p:cNvPr id="27686" name="Text Box 33"/>
              <p:cNvSpPr txBox="1">
                <a:spLocks noChangeArrowheads="1"/>
              </p:cNvSpPr>
              <p:nvPr/>
            </p:nvSpPr>
            <p:spPr bwMode="auto">
              <a:xfrm>
                <a:off x="4944" y="2649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结果</a:t>
                </a:r>
              </a:p>
            </p:txBody>
          </p:sp>
          <p:sp>
            <p:nvSpPr>
              <p:cNvPr id="27687" name="Text Box 34"/>
              <p:cNvSpPr txBox="1">
                <a:spLocks noChangeArrowheads="1"/>
              </p:cNvSpPr>
              <p:nvPr/>
            </p:nvSpPr>
            <p:spPr bwMode="auto">
              <a:xfrm>
                <a:off x="4944" y="2172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计算</a:t>
                </a:r>
              </a:p>
            </p:txBody>
          </p:sp>
        </p:grpSp>
        <p:sp>
          <p:nvSpPr>
            <p:cNvPr id="27659" name="Freeform 35"/>
            <p:cNvSpPr>
              <a:spLocks/>
            </p:cNvSpPr>
            <p:nvPr/>
          </p:nvSpPr>
          <p:spPr bwMode="auto">
            <a:xfrm>
              <a:off x="183" y="2547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>
              <a:solidFill>
                <a:srgbClr val="0033D8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4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日期占位符 3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5501B-FEFC-4304-918D-E9F56DE28BF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E0153-B779-4A7D-AA14-06DC88BFCF9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909888" y="936625"/>
            <a:ext cx="93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ALU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232150" y="1981200"/>
            <a:ext cx="8985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主存</a:t>
            </a:r>
          </a:p>
          <a:p>
            <a:r>
              <a:rPr lang="zh-CN" altLang="en-US" sz="2800"/>
              <a:t>辅存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3762375" y="1143000"/>
            <a:ext cx="152400" cy="762000"/>
          </a:xfrm>
          <a:prstGeom prst="rightBrace">
            <a:avLst>
              <a:gd name="adj1" fmla="val 41667"/>
              <a:gd name="adj2" fmla="val 4745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79850" y="1241425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24589" name="AutoShape 13"/>
          <p:cNvSpPr>
            <a:spLocks/>
          </p:cNvSpPr>
          <p:nvPr/>
        </p:nvSpPr>
        <p:spPr bwMode="auto">
          <a:xfrm>
            <a:off x="4953000" y="1447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181600" y="16922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主机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181600" y="3122613"/>
            <a:ext cx="1766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设备</a:t>
            </a:r>
          </a:p>
        </p:txBody>
      </p:sp>
      <p:sp>
        <p:nvSpPr>
          <p:cNvPr id="24594" name="AutoShape 18"/>
          <p:cNvSpPr>
            <a:spLocks/>
          </p:cNvSpPr>
          <p:nvPr/>
        </p:nvSpPr>
        <p:spPr bwMode="auto">
          <a:xfrm>
            <a:off x="6580188" y="1981200"/>
            <a:ext cx="152400" cy="1447800"/>
          </a:xfrm>
          <a:prstGeom prst="righ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769100" y="2362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硬件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003550" y="1560513"/>
            <a:ext cx="69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85" name="Text Box 75"/>
          <p:cNvSpPr txBox="1">
            <a:spLocks noChangeArrowheads="1"/>
          </p:cNvSpPr>
          <p:nvPr/>
        </p:nvSpPr>
        <p:spPr bwMode="auto"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.现代计算机硬件框图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23975" y="914400"/>
            <a:ext cx="2867025" cy="3140075"/>
            <a:chOff x="834" y="576"/>
            <a:chExt cx="1806" cy="1978"/>
          </a:xfrm>
        </p:grpSpPr>
        <p:sp>
          <p:nvSpPr>
            <p:cNvPr id="28709" name="Text Box 4"/>
            <p:cNvSpPr txBox="1">
              <a:spLocks noChangeArrowheads="1"/>
            </p:cNvSpPr>
            <p:nvPr/>
          </p:nvSpPr>
          <p:spPr bwMode="auto"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存储器</a:t>
              </a:r>
            </a:p>
          </p:txBody>
        </p:sp>
        <p:sp>
          <p:nvSpPr>
            <p:cNvPr id="28710" name="Text Box 5"/>
            <p:cNvSpPr txBox="1">
              <a:spLocks noChangeArrowheads="1"/>
            </p:cNvSpPr>
            <p:nvPr/>
          </p:nvSpPr>
          <p:spPr bwMode="auto"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输入设备</a:t>
              </a:r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运算器</a:t>
              </a:r>
            </a:p>
          </p:txBody>
        </p:sp>
        <p:sp>
          <p:nvSpPr>
            <p:cNvPr id="28712" name="Text Box 76"/>
            <p:cNvSpPr txBox="1">
              <a:spLocks noChangeArrowheads="1"/>
            </p:cNvSpPr>
            <p:nvPr/>
          </p:nvSpPr>
          <p:spPr bwMode="auto"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输出设备</a:t>
              </a:r>
            </a:p>
          </p:txBody>
        </p:sp>
        <p:sp>
          <p:nvSpPr>
            <p:cNvPr id="28713" name="Text Box 77"/>
            <p:cNvSpPr txBox="1">
              <a:spLocks noChangeArrowheads="1"/>
            </p:cNvSpPr>
            <p:nvPr/>
          </p:nvSpPr>
          <p:spPr bwMode="auto"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/>
                <a:t>控制器</a:t>
              </a:r>
            </a:p>
          </p:txBody>
        </p:sp>
      </p:grp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400175" y="4200525"/>
            <a:ext cx="6448425" cy="2428875"/>
            <a:chOff x="882" y="2646"/>
            <a:chExt cx="4062" cy="1530"/>
          </a:xfrm>
        </p:grpSpPr>
        <p:sp>
          <p:nvSpPr>
            <p:cNvPr id="28694" name="Rectangle 23"/>
            <p:cNvSpPr>
              <a:spLocks noChangeArrowheads="1"/>
            </p:cNvSpPr>
            <p:nvPr/>
          </p:nvSpPr>
          <p:spPr bwMode="auto">
            <a:xfrm>
              <a:off x="2201" y="2838"/>
              <a:ext cx="1436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Rectangle 32"/>
            <p:cNvSpPr>
              <a:spLocks noChangeArrowheads="1"/>
            </p:cNvSpPr>
            <p:nvPr/>
          </p:nvSpPr>
          <p:spPr bwMode="auto">
            <a:xfrm>
              <a:off x="2389" y="3078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28696" name="Rectangle 54"/>
            <p:cNvSpPr>
              <a:spLocks noChangeArrowheads="1"/>
            </p:cNvSpPr>
            <p:nvPr/>
          </p:nvSpPr>
          <p:spPr bwMode="auto"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CPU</a:t>
              </a:r>
              <a:endParaRPr lang="en-US" altLang="zh-CN" sz="2400"/>
            </a:p>
          </p:txBody>
        </p:sp>
        <p:sp>
          <p:nvSpPr>
            <p:cNvPr id="28697" name="Rectangle 55"/>
            <p:cNvSpPr>
              <a:spLocks noChangeArrowheads="1"/>
            </p:cNvSpPr>
            <p:nvPr/>
          </p:nvSpPr>
          <p:spPr bwMode="auto">
            <a:xfrm>
              <a:off x="882" y="2646"/>
              <a:ext cx="2906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Rectangle 57"/>
            <p:cNvSpPr>
              <a:spLocks noChangeArrowheads="1"/>
            </p:cNvSpPr>
            <p:nvPr/>
          </p:nvSpPr>
          <p:spPr bwMode="auto">
            <a:xfrm>
              <a:off x="1722" y="2694"/>
              <a:ext cx="3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主机</a:t>
              </a:r>
            </a:p>
          </p:txBody>
        </p:sp>
        <p:sp>
          <p:nvSpPr>
            <p:cNvPr id="28699" name="Rectangle 38"/>
            <p:cNvSpPr>
              <a:spLocks noChangeArrowheads="1"/>
            </p:cNvSpPr>
            <p:nvPr/>
          </p:nvSpPr>
          <p:spPr bwMode="auto">
            <a:xfrm>
              <a:off x="4305" y="2646"/>
              <a:ext cx="639" cy="1530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62"/>
            <p:cNvSpPr txBox="1">
              <a:spLocks noChangeArrowheads="1"/>
            </p:cNvSpPr>
            <p:nvPr/>
          </p:nvSpPr>
          <p:spPr bwMode="auto">
            <a:xfrm>
              <a:off x="4290" y="3031"/>
              <a:ext cx="624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latin typeface="Times New Roman" pitchFamily="18" charset="0"/>
                </a:rPr>
                <a:t>I/O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28701" name="Rectangle 78"/>
            <p:cNvSpPr>
              <a:spLocks noChangeArrowheads="1"/>
            </p:cNvSpPr>
            <p:nvPr/>
          </p:nvSpPr>
          <p:spPr bwMode="auto">
            <a:xfrm>
              <a:off x="2389" y="3606"/>
              <a:ext cx="1133" cy="384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tIns="54000"/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28702" name="Freeform 80"/>
            <p:cNvSpPr>
              <a:spLocks/>
            </p:cNvSpPr>
            <p:nvPr/>
          </p:nvSpPr>
          <p:spPr bwMode="auto">
            <a:xfrm>
              <a:off x="2944" y="3460"/>
              <a:ext cx="1" cy="146"/>
            </a:xfrm>
            <a:custGeom>
              <a:avLst/>
              <a:gdLst>
                <a:gd name="T0" fmla="*/ 0 w 1"/>
                <a:gd name="T1" fmla="*/ 146 h 146"/>
                <a:gd name="T2" fmla="*/ 0 w 1"/>
                <a:gd name="T3" fmla="*/ 0 h 146"/>
                <a:gd name="T4" fmla="*/ 0 60000 65536"/>
                <a:gd name="T5" fmla="*/ 0 60000 65536"/>
                <a:gd name="T6" fmla="*/ 0 w 1"/>
                <a:gd name="T7" fmla="*/ 0 h 146"/>
                <a:gd name="T8" fmla="*/ 1 w 1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Rectangle 24"/>
            <p:cNvSpPr>
              <a:spLocks noChangeArrowheads="1"/>
            </p:cNvSpPr>
            <p:nvPr/>
          </p:nvSpPr>
          <p:spPr bwMode="auto">
            <a:xfrm>
              <a:off x="1026" y="2838"/>
              <a:ext cx="640" cy="1247"/>
            </a:xfrm>
            <a:prstGeom prst="rect">
              <a:avLst/>
            </a:prstGeom>
            <a:noFill/>
            <a:ln w="27051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28704" name="Text Box 81"/>
            <p:cNvSpPr txBox="1">
              <a:spLocks noChangeArrowheads="1"/>
            </p:cNvSpPr>
            <p:nvPr/>
          </p:nvSpPr>
          <p:spPr bwMode="auto">
            <a:xfrm>
              <a:off x="1169" y="3081"/>
              <a:ext cx="341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主</a:t>
              </a:r>
            </a:p>
            <a:p>
              <a:pPr algn="ctr"/>
              <a:r>
                <a:rPr lang="zh-CN" altLang="en-US" sz="2800"/>
                <a:t>存</a:t>
              </a:r>
            </a:p>
          </p:txBody>
        </p:sp>
        <p:sp>
          <p:nvSpPr>
            <p:cNvPr id="28705" name="Freeform 88"/>
            <p:cNvSpPr>
              <a:spLocks/>
            </p:cNvSpPr>
            <p:nvPr/>
          </p:nvSpPr>
          <p:spPr bwMode="auto">
            <a:xfrm>
              <a:off x="3790" y="3889"/>
              <a:ext cx="514" cy="1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6" name="Freeform 98"/>
            <p:cNvSpPr>
              <a:spLocks/>
            </p:cNvSpPr>
            <p:nvPr/>
          </p:nvSpPr>
          <p:spPr bwMode="auto">
            <a:xfrm>
              <a:off x="1669" y="3803"/>
              <a:ext cx="527" cy="1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7" name="AutoShape 99"/>
            <p:cNvSpPr>
              <a:spLocks noChangeArrowheads="1"/>
            </p:cNvSpPr>
            <p:nvPr/>
          </p:nvSpPr>
          <p:spPr bwMode="auto"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8" name="AutoShape 100"/>
            <p:cNvSpPr>
              <a:spLocks noChangeArrowheads="1"/>
            </p:cNvSpPr>
            <p:nvPr/>
          </p:nvSpPr>
          <p:spPr bwMode="auto"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82" name="AutoShape 106"/>
          <p:cNvSpPr>
            <a:spLocks/>
          </p:cNvSpPr>
          <p:nvPr/>
        </p:nvSpPr>
        <p:spPr bwMode="auto">
          <a:xfrm>
            <a:off x="4953000" y="29718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AutoShape 10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日期占位符 3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9E896-D067-44D3-B865-C603FD15412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9E1-6916-470F-B6D3-2FB70ADD9C2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2" grpId="0" autoUpdateAnimBg="0"/>
      <p:bldP spid="24586" grpId="0" animBg="1"/>
      <p:bldP spid="24587" grpId="0" animBg="1"/>
      <p:bldP spid="24588" grpId="0" autoUpdateAnimBg="0"/>
      <p:bldP spid="24589" grpId="0" animBg="1"/>
      <p:bldP spid="24590" grpId="0" autoUpdateAnimBg="0"/>
      <p:bldP spid="24592" grpId="0" autoUpdateAnimBg="0"/>
      <p:bldP spid="24594" grpId="0" animBg="1"/>
      <p:bldP spid="24595" grpId="0" autoUpdateAnimBg="0"/>
      <p:bldP spid="24644" grpId="0" autoUpdateAnimBg="0"/>
      <p:bldP spid="246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03300" y="1190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.上机前的准备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52575" y="1866900"/>
            <a:ext cx="3171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建立数学模型    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981200" y="3105150"/>
            <a:ext cx="5383213" cy="838200"/>
            <a:chOff x="1248" y="1956"/>
            <a:chExt cx="3391" cy="528"/>
          </a:xfrm>
        </p:grpSpPr>
        <p:sp>
          <p:nvSpPr>
            <p:cNvPr id="29732" name="Line 8"/>
            <p:cNvSpPr>
              <a:spLocks noChangeShapeType="1"/>
            </p:cNvSpPr>
            <p:nvPr/>
          </p:nvSpPr>
          <p:spPr bwMode="auto">
            <a:xfrm>
              <a:off x="2270" y="2208"/>
              <a:ext cx="22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9"/>
            <p:cNvSpPr>
              <a:spLocks noChangeShapeType="1"/>
            </p:cNvSpPr>
            <p:nvPr/>
          </p:nvSpPr>
          <p:spPr bwMode="auto">
            <a:xfrm>
              <a:off x="2798" y="2207"/>
              <a:ext cx="22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10"/>
            <p:cNvSpPr>
              <a:spLocks noChangeShapeType="1"/>
            </p:cNvSpPr>
            <p:nvPr/>
          </p:nvSpPr>
          <p:spPr bwMode="auto">
            <a:xfrm>
              <a:off x="3326" y="2207"/>
              <a:ext cx="232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11"/>
            <p:cNvSpPr>
              <a:spLocks noChangeShapeType="1"/>
            </p:cNvSpPr>
            <p:nvPr/>
          </p:nvSpPr>
          <p:spPr bwMode="auto">
            <a:xfrm>
              <a:off x="3841" y="2207"/>
              <a:ext cx="22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Rectangle 13"/>
            <p:cNvSpPr>
              <a:spLocks noChangeArrowheads="1"/>
            </p:cNvSpPr>
            <p:nvPr/>
          </p:nvSpPr>
          <p:spPr bwMode="auto">
            <a:xfrm>
              <a:off x="41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9737" name="Rectangle 14"/>
            <p:cNvSpPr>
              <a:spLocks noChangeArrowheads="1"/>
            </p:cNvSpPr>
            <p:nvPr/>
          </p:nvSpPr>
          <p:spPr bwMode="auto">
            <a:xfrm>
              <a:off x="365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9738" name="Rectangle 15"/>
            <p:cNvSpPr>
              <a:spLocks noChangeArrowheads="1"/>
            </p:cNvSpPr>
            <p:nvPr/>
          </p:nvSpPr>
          <p:spPr bwMode="auto">
            <a:xfrm>
              <a:off x="3114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9739" name="Rectangle 16"/>
            <p:cNvSpPr>
              <a:spLocks noChangeArrowheads="1"/>
            </p:cNvSpPr>
            <p:nvPr/>
          </p:nvSpPr>
          <p:spPr bwMode="auto">
            <a:xfrm>
              <a:off x="2598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9740" name="Rectangle 17"/>
            <p:cNvSpPr>
              <a:spLocks noChangeArrowheads="1"/>
            </p:cNvSpPr>
            <p:nvPr/>
          </p:nvSpPr>
          <p:spPr bwMode="auto">
            <a:xfrm>
              <a:off x="2070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-</a:t>
              </a:r>
              <a:endParaRPr lang="zh-CN" altLang="en-US" sz="2800"/>
            </a:p>
          </p:txBody>
        </p:sp>
        <p:sp>
          <p:nvSpPr>
            <p:cNvPr id="29741" name="Rectangle 18"/>
            <p:cNvSpPr>
              <a:spLocks noChangeArrowheads="1"/>
            </p:cNvSpPr>
            <p:nvPr/>
          </p:nvSpPr>
          <p:spPr bwMode="auto">
            <a:xfrm>
              <a:off x="1699" y="206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9742" name="Rectangle 19"/>
            <p:cNvSpPr>
              <a:spLocks noChangeArrowheads="1"/>
            </p:cNvSpPr>
            <p:nvPr/>
          </p:nvSpPr>
          <p:spPr bwMode="auto">
            <a:xfrm>
              <a:off x="4026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9743" name="Rectangle 20"/>
            <p:cNvSpPr>
              <a:spLocks noChangeArrowheads="1"/>
            </p:cNvSpPr>
            <p:nvPr/>
          </p:nvSpPr>
          <p:spPr bwMode="auto">
            <a:xfrm>
              <a:off x="3923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9744" name="Rectangle 21"/>
            <p:cNvSpPr>
              <a:spLocks noChangeArrowheads="1"/>
            </p:cNvSpPr>
            <p:nvPr/>
          </p:nvSpPr>
          <p:spPr bwMode="auto">
            <a:xfrm>
              <a:off x="3492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9745" name="Rectangle 22"/>
            <p:cNvSpPr>
              <a:spLocks noChangeArrowheads="1"/>
            </p:cNvSpPr>
            <p:nvPr/>
          </p:nvSpPr>
          <p:spPr bwMode="auto">
            <a:xfrm>
              <a:off x="3408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9746" name="Rectangle 23"/>
            <p:cNvSpPr>
              <a:spLocks noChangeArrowheads="1"/>
            </p:cNvSpPr>
            <p:nvPr/>
          </p:nvSpPr>
          <p:spPr bwMode="auto">
            <a:xfrm>
              <a:off x="2981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9747" name="Rectangle 24"/>
            <p:cNvSpPr>
              <a:spLocks noChangeArrowheads="1"/>
            </p:cNvSpPr>
            <p:nvPr/>
          </p:nvSpPr>
          <p:spPr bwMode="auto">
            <a:xfrm>
              <a:off x="2880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9748" name="Rectangle 25"/>
            <p:cNvSpPr>
              <a:spLocks noChangeArrowheads="1"/>
            </p:cNvSpPr>
            <p:nvPr/>
          </p:nvSpPr>
          <p:spPr bwMode="auto">
            <a:xfrm>
              <a:off x="2449" y="2215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!</a:t>
              </a:r>
              <a:endParaRPr lang="zh-CN" altLang="en-US" sz="2800"/>
            </a:p>
          </p:txBody>
        </p:sp>
        <p:sp>
          <p:nvSpPr>
            <p:cNvPr id="29749" name="Rectangle 26"/>
            <p:cNvSpPr>
              <a:spLocks noChangeArrowheads="1"/>
            </p:cNvSpPr>
            <p:nvPr/>
          </p:nvSpPr>
          <p:spPr bwMode="auto">
            <a:xfrm>
              <a:off x="2352" y="1956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 baseline="3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750" name="Rectangle 27"/>
            <p:cNvSpPr>
              <a:spLocks noChangeArrowheads="1"/>
            </p:cNvSpPr>
            <p:nvPr/>
          </p:nvSpPr>
          <p:spPr bwMode="auto">
            <a:xfrm>
              <a:off x="1901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9751" name="Rectangle 28"/>
            <p:cNvSpPr>
              <a:spLocks noChangeArrowheads="1"/>
            </p:cNvSpPr>
            <p:nvPr/>
          </p:nvSpPr>
          <p:spPr bwMode="auto">
            <a:xfrm>
              <a:off x="1554" y="206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29752" name="Rectangle 29"/>
            <p:cNvSpPr>
              <a:spLocks noChangeArrowheads="1"/>
            </p:cNvSpPr>
            <p:nvPr/>
          </p:nvSpPr>
          <p:spPr bwMode="auto">
            <a:xfrm>
              <a:off x="3911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9</a:t>
              </a:r>
              <a:endParaRPr lang="zh-CN" altLang="en-US" sz="2800"/>
            </a:p>
          </p:txBody>
        </p:sp>
        <p:sp>
          <p:nvSpPr>
            <p:cNvPr id="29753" name="Rectangle 30"/>
            <p:cNvSpPr>
              <a:spLocks noChangeArrowheads="1"/>
            </p:cNvSpPr>
            <p:nvPr/>
          </p:nvSpPr>
          <p:spPr bwMode="auto">
            <a:xfrm>
              <a:off x="3397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7</a:t>
              </a:r>
              <a:endParaRPr lang="zh-CN" altLang="en-US" sz="2800"/>
            </a:p>
          </p:txBody>
        </p:sp>
        <p:sp>
          <p:nvSpPr>
            <p:cNvPr id="29754" name="Rectangle 31"/>
            <p:cNvSpPr>
              <a:spLocks noChangeArrowheads="1"/>
            </p:cNvSpPr>
            <p:nvPr/>
          </p:nvSpPr>
          <p:spPr bwMode="auto">
            <a:xfrm>
              <a:off x="2868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5</a:t>
              </a:r>
              <a:endParaRPr lang="zh-CN" altLang="en-US" sz="2800"/>
            </a:p>
          </p:txBody>
        </p:sp>
        <p:sp>
          <p:nvSpPr>
            <p:cNvPr id="29755" name="Rectangle 32"/>
            <p:cNvSpPr>
              <a:spLocks noChangeArrowheads="1"/>
            </p:cNvSpPr>
            <p:nvPr/>
          </p:nvSpPr>
          <p:spPr bwMode="auto">
            <a:xfrm>
              <a:off x="2340" y="22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3</a:t>
              </a:r>
              <a:endParaRPr lang="zh-CN" altLang="en-US" sz="2800"/>
            </a:p>
          </p:txBody>
        </p:sp>
        <p:sp>
          <p:nvSpPr>
            <p:cNvPr id="29756" name="Rectangle 33"/>
            <p:cNvSpPr>
              <a:spLocks noChangeArrowheads="1"/>
            </p:cNvSpPr>
            <p:nvPr/>
          </p:nvSpPr>
          <p:spPr bwMode="auto">
            <a:xfrm>
              <a:off x="1248" y="2064"/>
              <a:ext cx="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sin</a:t>
              </a:r>
              <a:endParaRPr lang="en-US" altLang="zh-CN" sz="2800"/>
            </a:p>
          </p:txBody>
        </p:sp>
        <p:sp>
          <p:nvSpPr>
            <p:cNvPr id="29757" name="Text Box 39"/>
            <p:cNvSpPr txBox="1">
              <a:spLocks noChangeArrowheads="1"/>
            </p:cNvSpPr>
            <p:nvPr/>
          </p:nvSpPr>
          <p:spPr bwMode="auto">
            <a:xfrm>
              <a:off x="4299" y="198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20" name="Text Box 80"/>
          <p:cNvSpPr txBox="1">
            <a:spLocks noChangeArrowheads="1"/>
          </p:cNvSpPr>
          <p:nvPr/>
        </p:nvSpPr>
        <p:spPr bwMode="auto">
          <a:xfrm>
            <a:off x="1552575" y="4730750"/>
            <a:ext cx="261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编制解题程序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1552575" y="2597150"/>
            <a:ext cx="347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/>
              <a:t> 确定计算方法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1905000" y="5272088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程序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运算的 </a:t>
            </a:r>
            <a:r>
              <a:rPr lang="zh-CN" altLang="en-US" sz="2400">
                <a:solidFill>
                  <a:schemeClr val="folHlink"/>
                </a:solidFill>
              </a:rPr>
              <a:t>全部步骤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2019300" y="3844925"/>
            <a:ext cx="5767410" cy="869950"/>
            <a:chOff x="1272" y="2422"/>
            <a:chExt cx="3672" cy="548"/>
          </a:xfrm>
        </p:grpSpPr>
        <p:sp>
          <p:nvSpPr>
            <p:cNvPr id="29712" name="Text Box 76"/>
            <p:cNvSpPr txBox="1">
              <a:spLocks noChangeArrowheads="1"/>
            </p:cNvSpPr>
            <p:nvPr/>
          </p:nvSpPr>
          <p:spPr bwMode="auto">
            <a:xfrm>
              <a:off x="1272" y="2475"/>
              <a:ext cx="4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i="1" smtClean="0">
                  <a:latin typeface="+mn-lt"/>
                </a:rPr>
                <a:t>y</a:t>
              </a:r>
              <a:r>
                <a:rPr lang="en-US" altLang="zh-CN" sz="2800" i="1" baseline="-25000" smtClean="0">
                  <a:latin typeface="+mn-lt"/>
                </a:rPr>
                <a:t>n</a:t>
              </a:r>
              <a:r>
                <a:rPr lang="en-US" altLang="zh-CN" sz="2800" baseline="-25000" smtClean="0">
                  <a:latin typeface="+mn-lt"/>
                </a:rPr>
                <a:t>+1</a:t>
              </a:r>
            </a:p>
          </p:txBody>
        </p:sp>
        <p:sp>
          <p:nvSpPr>
            <p:cNvPr id="29713" name="Text Box 89"/>
            <p:cNvSpPr txBox="1">
              <a:spLocks noChangeArrowheads="1"/>
            </p:cNvSpPr>
            <p:nvPr/>
          </p:nvSpPr>
          <p:spPr bwMode="auto">
            <a:xfrm>
              <a:off x="3386" y="2520"/>
              <a:ext cx="1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0, 1, 2,</a:t>
              </a:r>
              <a:endParaRPr lang="zh-CN" altLang="en-US" sz="2400"/>
            </a:p>
          </p:txBody>
        </p:sp>
        <p:sp>
          <p:nvSpPr>
            <p:cNvPr id="29714" name="Freeform 46"/>
            <p:cNvSpPr>
              <a:spLocks/>
            </p:cNvSpPr>
            <p:nvPr/>
          </p:nvSpPr>
          <p:spPr bwMode="auto">
            <a:xfrm>
              <a:off x="1894" y="2700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186 w 186"/>
                <a:gd name="T3" fmla="*/ 0 h 1"/>
                <a:gd name="T4" fmla="*/ 0 60000 65536"/>
                <a:gd name="T5" fmla="*/ 0 60000 65536"/>
                <a:gd name="T6" fmla="*/ 0 w 186"/>
                <a:gd name="T7" fmla="*/ 0 h 1"/>
                <a:gd name="T8" fmla="*/ 186 w 18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" h="1">
                  <a:moveTo>
                    <a:pt x="0" y="0"/>
                  </a:moveTo>
                  <a:lnTo>
                    <a:pt x="186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47"/>
            <p:cNvSpPr>
              <a:spLocks/>
            </p:cNvSpPr>
            <p:nvPr/>
          </p:nvSpPr>
          <p:spPr bwMode="auto">
            <a:xfrm>
              <a:off x="2602" y="2697"/>
              <a:ext cx="237" cy="3"/>
            </a:xfrm>
            <a:custGeom>
              <a:avLst/>
              <a:gdLst>
                <a:gd name="T0" fmla="*/ 0 w 237"/>
                <a:gd name="T1" fmla="*/ 3 h 3"/>
                <a:gd name="T2" fmla="*/ 237 w 237"/>
                <a:gd name="T3" fmla="*/ 0 h 3"/>
                <a:gd name="T4" fmla="*/ 0 60000 65536"/>
                <a:gd name="T5" fmla="*/ 0 60000 65536"/>
                <a:gd name="T6" fmla="*/ 0 w 237"/>
                <a:gd name="T7" fmla="*/ 0 h 3"/>
                <a:gd name="T8" fmla="*/ 237 w 23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3">
                  <a:moveTo>
                    <a:pt x="0" y="3"/>
                  </a:moveTo>
                  <a:lnTo>
                    <a:pt x="237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Rectangle 48"/>
            <p:cNvSpPr>
              <a:spLocks noChangeArrowheads="1"/>
            </p:cNvSpPr>
            <p:nvPr/>
          </p:nvSpPr>
          <p:spPr bwMode="auto">
            <a:xfrm>
              <a:off x="4368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29717" name="Rectangle 52"/>
            <p:cNvSpPr>
              <a:spLocks noChangeArrowheads="1"/>
            </p:cNvSpPr>
            <p:nvPr/>
          </p:nvSpPr>
          <p:spPr bwMode="auto">
            <a:xfrm>
              <a:off x="2952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29718" name="Rectangle 53"/>
            <p:cNvSpPr>
              <a:spLocks noChangeArrowheads="1"/>
            </p:cNvSpPr>
            <p:nvPr/>
          </p:nvSpPr>
          <p:spPr bwMode="auto">
            <a:xfrm>
              <a:off x="2856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)</a:t>
              </a:r>
              <a:endParaRPr lang="zh-CN" altLang="en-US" sz="2800"/>
            </a:p>
          </p:txBody>
        </p:sp>
        <p:sp>
          <p:nvSpPr>
            <p:cNvPr id="29719" name="Rectangle 54"/>
            <p:cNvSpPr>
              <a:spLocks noChangeArrowheads="1"/>
            </p:cNvSpPr>
            <p:nvPr/>
          </p:nvSpPr>
          <p:spPr bwMode="auto">
            <a:xfrm>
              <a:off x="2118" y="2520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(</a:t>
              </a:r>
              <a:endParaRPr lang="zh-CN" altLang="en-US" sz="2800"/>
            </a:p>
          </p:txBody>
        </p:sp>
        <p:sp>
          <p:nvSpPr>
            <p:cNvPr id="29720" name="Rectangle 55"/>
            <p:cNvSpPr>
              <a:spLocks noChangeArrowheads="1"/>
            </p:cNvSpPr>
            <p:nvPr/>
          </p:nvSpPr>
          <p:spPr bwMode="auto">
            <a:xfrm>
              <a:off x="1927" y="2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2</a:t>
              </a:r>
              <a:endParaRPr lang="zh-CN" altLang="en-US" sz="2800"/>
            </a:p>
          </p:txBody>
        </p:sp>
        <p:sp>
          <p:nvSpPr>
            <p:cNvPr id="29721" name="Rectangle 56"/>
            <p:cNvSpPr>
              <a:spLocks noChangeArrowheads="1"/>
            </p:cNvSpPr>
            <p:nvPr/>
          </p:nvSpPr>
          <p:spPr bwMode="auto">
            <a:xfrm>
              <a:off x="1927" y="242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1</a:t>
              </a:r>
              <a:endParaRPr lang="zh-CN" altLang="en-US" sz="2800"/>
            </a:p>
          </p:txBody>
        </p:sp>
        <p:sp>
          <p:nvSpPr>
            <p:cNvPr id="29722" name="Rectangle 62"/>
            <p:cNvSpPr>
              <a:spLocks noChangeArrowheads="1"/>
            </p:cNvSpPr>
            <p:nvPr/>
          </p:nvSpPr>
          <p:spPr bwMode="auto">
            <a:xfrm>
              <a:off x="3090" y="252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29723" name="Rectangle 63"/>
            <p:cNvSpPr>
              <a:spLocks noChangeArrowheads="1"/>
            </p:cNvSpPr>
            <p:nvPr/>
          </p:nvSpPr>
          <p:spPr bwMode="auto">
            <a:xfrm>
              <a:off x="2649" y="2647"/>
              <a:ext cx="1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24" name="Rectangle 64"/>
            <p:cNvSpPr>
              <a:spLocks noChangeArrowheads="1"/>
            </p:cNvSpPr>
            <p:nvPr/>
          </p:nvSpPr>
          <p:spPr bwMode="auto">
            <a:xfrm>
              <a:off x="2612" y="2429"/>
              <a:ext cx="1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 x</a:t>
              </a:r>
              <a:endParaRPr lang="en-US" altLang="zh-CN" sz="2800"/>
            </a:p>
          </p:txBody>
        </p:sp>
        <p:sp>
          <p:nvSpPr>
            <p:cNvPr id="29725" name="Rectangle 65"/>
            <p:cNvSpPr>
              <a:spLocks noChangeArrowheads="1"/>
            </p:cNvSpPr>
            <p:nvPr/>
          </p:nvSpPr>
          <p:spPr bwMode="auto">
            <a:xfrm>
              <a:off x="2238" y="2520"/>
              <a:ext cx="1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26" name="Rectangle 66"/>
            <p:cNvSpPr>
              <a:spLocks noChangeArrowheads="1"/>
            </p:cNvSpPr>
            <p:nvPr/>
          </p:nvSpPr>
          <p:spPr bwMode="auto">
            <a:xfrm>
              <a:off x="1492" y="2535"/>
              <a:ext cx="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altLang="zh-CN" sz="2800"/>
            </a:p>
          </p:txBody>
        </p:sp>
        <p:sp>
          <p:nvSpPr>
            <p:cNvPr id="29727" name="Rectangle 71"/>
            <p:cNvSpPr>
              <a:spLocks noChangeArrowheads="1"/>
            </p:cNvSpPr>
            <p:nvPr/>
          </p:nvSpPr>
          <p:spPr bwMode="auto">
            <a:xfrm>
              <a:off x="3276" y="252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9728" name="Rectangle 72"/>
            <p:cNvSpPr>
              <a:spLocks noChangeArrowheads="1"/>
            </p:cNvSpPr>
            <p:nvPr/>
          </p:nvSpPr>
          <p:spPr bwMode="auto">
            <a:xfrm>
              <a:off x="2439" y="253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+</a:t>
              </a:r>
              <a:endParaRPr lang="zh-CN" altLang="en-US" sz="2800"/>
            </a:p>
          </p:txBody>
        </p:sp>
        <p:sp>
          <p:nvSpPr>
            <p:cNvPr id="29729" name="Rectangle 73"/>
            <p:cNvSpPr>
              <a:spLocks noChangeArrowheads="1"/>
            </p:cNvSpPr>
            <p:nvPr/>
          </p:nvSpPr>
          <p:spPr bwMode="auto">
            <a:xfrm>
              <a:off x="1693" y="25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>
                  <a:latin typeface="Symbol" pitchFamily="18" charset="2"/>
                </a:rPr>
                <a:t>=</a:t>
              </a:r>
              <a:endParaRPr lang="zh-CN" altLang="en-US" sz="2800"/>
            </a:p>
          </p:txBody>
        </p:sp>
        <p:sp>
          <p:nvSpPr>
            <p:cNvPr id="29731" name="Text Box 82"/>
            <p:cNvSpPr txBox="1">
              <a:spLocks noChangeArrowheads="1"/>
            </p:cNvSpPr>
            <p:nvPr/>
          </p:nvSpPr>
          <p:spPr bwMode="auto">
            <a:xfrm>
              <a:off x="4032" y="24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…</a:t>
              </a:r>
              <a:endParaRPr lang="zh-CN" altLang="en-US" sz="2800"/>
            </a:p>
          </p:txBody>
        </p:sp>
      </p:grp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1905000" y="5729288"/>
            <a:ext cx="3532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 </a:t>
            </a:r>
            <a:r>
              <a:rPr lang="en-US" altLang="zh-CN" sz="2400">
                <a:latin typeface="Times New Roman" pitchFamily="18" charset="0"/>
              </a:rPr>
              <a:t>——</a:t>
            </a:r>
            <a:r>
              <a:rPr lang="en-US" altLang="zh-CN" sz="2400"/>
              <a:t> </a:t>
            </a:r>
            <a:r>
              <a:rPr lang="zh-CN" altLang="en-US" sz="2400"/>
              <a:t>每 </a:t>
            </a:r>
            <a:r>
              <a:rPr lang="zh-CN" altLang="en-US" sz="2400">
                <a:solidFill>
                  <a:schemeClr val="folHlink"/>
                </a:solidFill>
              </a:rPr>
              <a:t>一个步骤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29707" name="Text Box 97"/>
          <p:cNvSpPr txBox="1">
            <a:spLocks noChangeArrowheads="1"/>
          </p:cNvSpPr>
          <p:nvPr/>
        </p:nvSpPr>
        <p:spPr bwMode="auto">
          <a:xfrm>
            <a:off x="457200" y="265113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三、计算机的工作步骤</a:t>
            </a:r>
          </a:p>
        </p:txBody>
      </p:sp>
      <p:sp>
        <p:nvSpPr>
          <p:cNvPr id="29708" name="AutoShape 10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日期占位符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C44EF-06AD-4EBB-AA68-3E8F361F0B4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F34B8-9F9E-4253-8988-D8D3FE1306F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1" name="页脚占位符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920" grpId="0" autoUpdateAnimBg="0"/>
      <p:bldP spid="35923" grpId="0" autoUpdateAnimBg="0"/>
      <p:bldP spid="35924" grpId="0" autoUpdateAnimBg="0"/>
      <p:bldP spid="359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16025" y="1881188"/>
            <a:ext cx="3508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16025" y="2490788"/>
            <a:ext cx="3432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216025" y="3100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16025" y="37099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    </a:t>
            </a:r>
            <a:r>
              <a:rPr lang="zh-CN" altLang="en-US" sz="2800"/>
              <a:t>在存储器中</a:t>
            </a:r>
            <a:endParaRPr lang="en-US" altLang="zh-CN" sz="280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216025" y="43195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216025" y="4929188"/>
            <a:ext cx="3660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216025" y="55387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2800" baseline="30000">
                <a:latin typeface="Times New Roman" pitchFamily="18" charset="0"/>
              </a:rPr>
              <a:t>2</a:t>
            </a:r>
            <a:r>
              <a:rPr lang="zh-CN" altLang="en-US" sz="2800"/>
              <a:t> </a:t>
            </a:r>
            <a:r>
              <a:rPr lang="zh-CN" altLang="en-US" sz="10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216025" y="6148388"/>
            <a:ext cx="3584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648200" y="1143000"/>
            <a:ext cx="375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3200">
                <a:cs typeface="Times New Roman" pitchFamily="18" charset="0"/>
              </a:rPr>
              <a:t> (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3200">
                <a:cs typeface="Times New Roman" pitchFamily="18" charset="0"/>
              </a:rPr>
              <a:t>)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>
                <a:cs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3200"/>
              <a:t> </a:t>
            </a:r>
            <a:endParaRPr lang="zh-CN" altLang="en-US" sz="3200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105400" y="1881188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  </a:t>
            </a:r>
            <a:r>
              <a:rPr lang="zh-CN" altLang="en-US" sz="2800"/>
              <a:t>至运算器中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05400" y="24907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a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05400" y="3100388"/>
            <a:ext cx="358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b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105400" y="370998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乘以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2800"/>
              <a:t> </a:t>
            </a:r>
            <a:r>
              <a:rPr lang="zh-CN" altLang="en-US" sz="2800"/>
              <a:t>在运算器中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105400" y="4319588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</a:t>
            </a:r>
            <a:r>
              <a:rPr lang="en-US" altLang="zh-CN" sz="3200" i="1">
                <a:latin typeface="Times New Roman" pitchFamily="18" charset="0"/>
              </a:rPr>
              <a:t>c</a:t>
            </a:r>
            <a:r>
              <a:rPr lang="en-US" altLang="zh-CN" sz="2800"/>
              <a:t>   </a:t>
            </a:r>
            <a:r>
              <a:rPr lang="zh-CN" altLang="en-US" sz="2800"/>
              <a:t>在运算器中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413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latin typeface="Times New Roman" pitchFamily="18" charset="0"/>
              </a:rPr>
              <a:t>计算     </a:t>
            </a:r>
            <a:r>
              <a:rPr lang="en-US" altLang="zh-CN" sz="3200" i="1">
                <a:latin typeface="Times New Roman" pitchFamily="18" charset="0"/>
              </a:rPr>
              <a:t>ax</a:t>
            </a:r>
            <a:r>
              <a:rPr lang="en-US" altLang="zh-CN" sz="3200" baseline="300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bx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>
                <a:latin typeface="Times New Roman" pitchFamily="18" charset="0"/>
              </a:rPr>
              <a:t>c</a:t>
            </a:r>
            <a:endParaRPr lang="zh-CN" altLang="en-US" sz="3200" i="1">
              <a:latin typeface="Times New Roman" pitchFamily="18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0738" name="Text Box 26"/>
          <p:cNvSpPr txBox="1">
            <a:spLocks noChangeArrowheads="1"/>
          </p:cNvSpPr>
          <p:nvPr/>
        </p:nvSpPr>
        <p:spPr bwMode="auto">
          <a:xfrm>
            <a:off x="457200" y="2286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编程举例</a:t>
            </a:r>
          </a:p>
        </p:txBody>
      </p:sp>
      <p:sp>
        <p:nvSpPr>
          <p:cNvPr id="30739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16EAD0-2290-4501-A60A-624CB60241F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E4F9-CA35-4F6A-BB04-C3DF5F838BD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  <p:bldP spid="36877" grpId="0" autoUpdateAnimBg="0"/>
      <p:bldP spid="36878" grpId="0" autoUpdateAnimBg="0"/>
      <p:bldP spid="36880" grpId="0" autoUpdateAnimBg="0"/>
      <p:bldP spid="36881" grpId="0" autoUpdateAnimBg="0"/>
      <p:bldP spid="36882" grpId="0" autoUpdateAnimBg="0"/>
      <p:bldP spid="36883" grpId="0" autoUpdateAnimBg="0"/>
      <p:bldP spid="36884" grpId="0" autoUpdateAnimBg="0"/>
      <p:bldP spid="36885" grpId="0" autoUpdateAnimBg="0"/>
      <p:bldP spid="368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27088" y="28559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000001 </a:t>
            </a:r>
            <a:r>
              <a:rPr lang="zh-CN" altLang="en-US" sz="2800"/>
              <a:t>  </a:t>
            </a:r>
            <a:r>
              <a:rPr lang="zh-CN" altLang="en-US" sz="2800">
                <a:latin typeface="Times New Roman" pitchFamily="18" charset="0"/>
              </a:rPr>
              <a:t>0000001000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53863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打印     </a:t>
            </a:r>
            <a:r>
              <a:rPr lang="zh-CN" altLang="en-US" sz="900"/>
              <a:t>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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62000" y="6026150"/>
            <a:ext cx="128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停机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取数     </a:t>
            </a:r>
            <a:r>
              <a:rPr lang="en-US" altLang="zh-CN" sz="2800">
                <a:latin typeface="Times New Roman" pitchFamily="18" charset="0"/>
              </a:rPr>
              <a:t>α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4863" y="2286000"/>
            <a:ext cx="2590800" cy="519113"/>
            <a:chOff x="3888" y="1488"/>
            <a:chExt cx="1632" cy="327"/>
          </a:xfrm>
        </p:grpSpPr>
        <p:sp>
          <p:nvSpPr>
            <p:cNvPr id="31777" name="Text Box 7"/>
            <p:cNvSpPr txBox="1">
              <a:spLocks noChangeArrowheads="1"/>
            </p:cNvSpPr>
            <p:nvPr/>
          </p:nvSpPr>
          <p:spPr bwMode="auto">
            <a:xfrm>
              <a:off x="3888" y="1488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α</a:t>
              </a:r>
              <a:r>
                <a:rPr lang="en-US" altLang="zh-CN" sz="2800"/>
                <a:t>] 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1778" name="Line 8"/>
            <p:cNvSpPr>
              <a:spLocks noChangeShapeType="1"/>
            </p:cNvSpPr>
            <p:nvPr/>
          </p:nvSpPr>
          <p:spPr bwMode="auto">
            <a:xfrm>
              <a:off x="4560" y="16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存数     </a:t>
            </a:r>
            <a:r>
              <a:rPr lang="en-US" altLang="zh-CN" sz="2800">
                <a:latin typeface="Times New Roman" pitchFamily="18" charset="0"/>
              </a:rPr>
              <a:t>β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00713" y="3505200"/>
            <a:ext cx="4343400" cy="519113"/>
            <a:chOff x="3772" y="2256"/>
            <a:chExt cx="2736" cy="327"/>
          </a:xfrm>
        </p:grpSpPr>
        <p:sp>
          <p:nvSpPr>
            <p:cNvPr id="31775" name="Text Box 11"/>
            <p:cNvSpPr txBox="1">
              <a:spLocks noChangeArrowheads="1"/>
            </p:cNvSpPr>
            <p:nvPr/>
          </p:nvSpPr>
          <p:spPr bwMode="auto">
            <a:xfrm>
              <a:off x="3772" y="2256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   </a:t>
              </a:r>
              <a:r>
                <a:rPr lang="en-US" altLang="zh-CN" sz="1600"/>
                <a:t> </a:t>
              </a:r>
              <a:r>
                <a:rPr lang="en-US" altLang="zh-CN" sz="2800">
                  <a:latin typeface="Times New Roman" pitchFamily="18" charset="0"/>
                </a:rPr>
                <a:t>β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1776" name="Line 12"/>
            <p:cNvSpPr>
              <a:spLocks noChangeShapeType="1"/>
            </p:cNvSpPr>
            <p:nvPr/>
          </p:nvSpPr>
          <p:spPr bwMode="auto">
            <a:xfrm>
              <a:off x="4560" y="24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762000" y="40909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加       </a:t>
            </a:r>
            <a:r>
              <a:rPr lang="en-US" altLang="zh-CN" sz="2800">
                <a:latin typeface="Times New Roman" pitchFamily="18" charset="0"/>
              </a:rPr>
              <a:t>γ</a:t>
            </a: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94250" y="4090988"/>
            <a:ext cx="4495800" cy="519112"/>
            <a:chOff x="3201" y="2625"/>
            <a:chExt cx="2832" cy="327"/>
          </a:xfrm>
        </p:grpSpPr>
        <p:sp>
          <p:nvSpPr>
            <p:cNvPr id="31773" name="Text Box 15"/>
            <p:cNvSpPr txBox="1">
              <a:spLocks noChangeArrowheads="1"/>
            </p:cNvSpPr>
            <p:nvPr/>
          </p:nvSpPr>
          <p:spPr bwMode="auto">
            <a:xfrm>
              <a:off x="3201" y="2625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]+[</a:t>
              </a:r>
              <a:r>
                <a:rPr lang="en-US" altLang="zh-CN" sz="2800">
                  <a:latin typeface="Times New Roman" pitchFamily="18" charset="0"/>
                </a:rPr>
                <a:t>γ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1774" name="Line 16"/>
            <p:cNvSpPr>
              <a:spLocks noChangeShapeType="1"/>
            </p:cNvSpPr>
            <p:nvPr/>
          </p:nvSpPr>
          <p:spPr bwMode="auto">
            <a:xfrm>
              <a:off x="4560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762000" y="47767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乘       </a:t>
            </a:r>
            <a:r>
              <a:rPr lang="en-US" altLang="zh-CN" sz="2800">
                <a:latin typeface="Times New Roman" pitchFamily="18" charset="0"/>
              </a:rPr>
              <a:t>δ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724400" y="4776788"/>
            <a:ext cx="4038600" cy="519112"/>
            <a:chOff x="3157" y="3057"/>
            <a:chExt cx="2544" cy="327"/>
          </a:xfrm>
        </p:grpSpPr>
        <p:sp>
          <p:nvSpPr>
            <p:cNvPr id="31771" name="Text Box 19"/>
            <p:cNvSpPr txBox="1">
              <a:spLocks noChangeArrowheads="1"/>
            </p:cNvSpPr>
            <p:nvPr/>
          </p:nvSpPr>
          <p:spPr bwMode="auto">
            <a:xfrm>
              <a:off x="3157" y="3057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r>
                <a:rPr lang="en-US" altLang="zh-CN" sz="2800"/>
                <a:t>]</a:t>
              </a:r>
              <a:r>
                <a:rPr lang="en-US" altLang="zh-CN" sz="2000"/>
                <a:t>×</a:t>
              </a:r>
              <a:r>
                <a:rPr lang="en-US" altLang="zh-CN" sz="2800"/>
                <a:t>[</a:t>
              </a:r>
              <a:r>
                <a:rPr lang="en-US" altLang="zh-CN" sz="2800">
                  <a:latin typeface="Times New Roman" pitchFamily="18" charset="0"/>
                </a:rPr>
                <a:t>δ</a:t>
              </a:r>
              <a:r>
                <a:rPr lang="en-US" altLang="zh-CN" sz="2800"/>
                <a:t>]    </a:t>
              </a:r>
              <a:r>
                <a:rPr lang="en-US" altLang="zh-CN" sz="2800">
                  <a:latin typeface="Times New Roman" pitchFamily="18" charset="0"/>
                </a:rPr>
                <a:t>ACC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1772" name="Line 20"/>
            <p:cNvSpPr>
              <a:spLocks noChangeShapeType="1"/>
            </p:cNvSpPr>
            <p:nvPr/>
          </p:nvSpPr>
          <p:spPr bwMode="auto">
            <a:xfrm>
              <a:off x="4560" y="32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57" name="Text Box 21"/>
          <p:cNvSpPr txBox="1">
            <a:spLocks noChangeArrowheads="1"/>
          </p:cNvSpPr>
          <p:nvPr/>
        </p:nvSpPr>
        <p:spPr bwMode="auto">
          <a:xfrm>
            <a:off x="523875" y="473075"/>
            <a:ext cx="3687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指令格式举例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8313" y="1447800"/>
            <a:ext cx="4173537" cy="617538"/>
            <a:chOff x="480" y="960"/>
            <a:chExt cx="2736" cy="389"/>
          </a:xfrm>
        </p:grpSpPr>
        <p:sp>
          <p:nvSpPr>
            <p:cNvPr id="31767" name="Rectangle 24"/>
            <p:cNvSpPr>
              <a:spLocks noChangeArrowheads="1"/>
            </p:cNvSpPr>
            <p:nvPr/>
          </p:nvSpPr>
          <p:spPr bwMode="auto">
            <a:xfrm>
              <a:off x="480" y="965"/>
              <a:ext cx="2736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Text Box 25"/>
            <p:cNvSpPr txBox="1">
              <a:spLocks noChangeArrowheads="1"/>
            </p:cNvSpPr>
            <p:nvPr/>
          </p:nvSpPr>
          <p:spPr bwMode="auto">
            <a:xfrm>
              <a:off x="532" y="974"/>
              <a:ext cx="9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/>
                <a:t>操作码</a:t>
              </a:r>
            </a:p>
          </p:txBody>
        </p:sp>
        <p:sp>
          <p:nvSpPr>
            <p:cNvPr id="31769" name="Text Box 26"/>
            <p:cNvSpPr txBox="1">
              <a:spLocks noChangeArrowheads="1"/>
            </p:cNvSpPr>
            <p:nvPr/>
          </p:nvSpPr>
          <p:spPr bwMode="auto">
            <a:xfrm>
              <a:off x="1960" y="974"/>
              <a:ext cx="8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地址码</a:t>
              </a:r>
            </a:p>
          </p:txBody>
        </p:sp>
        <p:sp>
          <p:nvSpPr>
            <p:cNvPr id="31770" name="Line 27"/>
            <p:cNvSpPr>
              <a:spLocks noChangeShapeType="1"/>
            </p:cNvSpPr>
            <p:nvPr/>
          </p:nvSpPr>
          <p:spPr bwMode="auto">
            <a:xfrm>
              <a:off x="1497" y="960"/>
              <a:ext cx="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32350" y="5386388"/>
            <a:ext cx="4953000" cy="519112"/>
            <a:chOff x="3225" y="3441"/>
            <a:chExt cx="3120" cy="327"/>
          </a:xfrm>
        </p:grpSpPr>
        <p:sp>
          <p:nvSpPr>
            <p:cNvPr id="31765" name="Text Box 29"/>
            <p:cNvSpPr txBox="1">
              <a:spLocks noChangeArrowheads="1"/>
            </p:cNvSpPr>
            <p:nvPr/>
          </p:nvSpPr>
          <p:spPr bwMode="auto">
            <a:xfrm>
              <a:off x="3225" y="3441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    </a:t>
              </a:r>
              <a:r>
                <a:rPr lang="en-US" altLang="zh-CN" sz="900"/>
                <a:t>  </a:t>
              </a:r>
              <a:r>
                <a:rPr lang="en-US" altLang="zh-CN" sz="2800"/>
                <a:t>[</a:t>
              </a:r>
              <a:r>
                <a:rPr lang="en-US" altLang="zh-CN" sz="900"/>
                <a:t> </a:t>
              </a: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</a:t>
              </a:r>
              <a:r>
                <a:rPr lang="en-US" altLang="zh-CN" sz="900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900">
                  <a:sym typeface="Symbol" pitchFamily="18" charset="2"/>
                </a:rPr>
                <a:t> </a:t>
              </a:r>
              <a:r>
                <a:rPr lang="en-US" altLang="zh-CN" sz="2800"/>
                <a:t>]     </a:t>
              </a:r>
              <a:r>
                <a:rPr lang="zh-CN" altLang="en-US" sz="2800"/>
                <a:t>打印机</a:t>
              </a:r>
            </a:p>
          </p:txBody>
        </p:sp>
        <p:sp>
          <p:nvSpPr>
            <p:cNvPr id="31766" name="Line 30"/>
            <p:cNvSpPr>
              <a:spLocks noChangeShapeType="1"/>
            </p:cNvSpPr>
            <p:nvPr/>
          </p:nvSpPr>
          <p:spPr bwMode="auto">
            <a:xfrm>
              <a:off x="4560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61" name="AutoShape 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日期占位符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D17890-CF57-424C-8359-488EC185B16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21D08-4656-4C5C-B776-3228E1DD9A3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7" grpId="0" autoUpdateAnimBg="0"/>
      <p:bldP spid="104461" grpId="0" autoUpdateAnimBg="0"/>
      <p:bldP spid="10446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09" name="Group 181"/>
          <p:cNvGraphicFramePr>
            <a:graphicFrameLocks noGrp="1"/>
          </p:cNvGraphicFramePr>
          <p:nvPr/>
        </p:nvGraphicFramePr>
        <p:xfrm>
          <a:off x="611188" y="838200"/>
          <a:ext cx="7920037" cy="5943600"/>
        </p:xfrm>
        <a:graphic>
          <a:graphicData uri="http://schemas.openxmlformats.org/drawingml/2006/table">
            <a:tbl>
              <a:tblPr/>
              <a:tblGrid>
                <a:gridCol w="2051050"/>
                <a:gridCol w="1023937"/>
                <a:gridCol w="1538288"/>
                <a:gridCol w="3306762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指令和数据存于主存单元的地址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注释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地址码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至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得（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ax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bx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存于主存单元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停机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存放结果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86" name="Rectangle 15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2845" name="Text Box 159"/>
          <p:cNvSpPr txBox="1">
            <a:spLocks noChangeArrowheads="1"/>
          </p:cNvSpPr>
          <p:nvPr/>
        </p:nvSpPr>
        <p:spPr bwMode="auto">
          <a:xfrm>
            <a:off x="288925" y="120650"/>
            <a:ext cx="552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Times New Roman" pitchFamily="18" charset="0"/>
              </a:rPr>
              <a:t>计算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 </a:t>
            </a:r>
            <a:r>
              <a:rPr lang="zh-CN" altLang="en-US" sz="3600">
                <a:latin typeface="Times New Roman" pitchFamily="18" charset="0"/>
              </a:rPr>
              <a:t>程序清单</a:t>
            </a:r>
          </a:p>
        </p:txBody>
      </p:sp>
      <p:sp>
        <p:nvSpPr>
          <p:cNvPr id="32846" name="AutoShape 18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8304DF-D74D-4889-8CF4-18A4B5E396B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1F9CC-0D2F-4A14-9169-0B1EF7DF829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879725" y="1989138"/>
            <a:ext cx="1404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存储体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124200" y="2598738"/>
            <a:ext cx="1160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大楼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3259138"/>
            <a:ext cx="5789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存储单元 </a:t>
            </a:r>
            <a:r>
              <a:rPr lang="zh-CN" altLang="en-US" sz="2400"/>
              <a:t>存放一串二进制代码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971800" y="3963988"/>
            <a:ext cx="6975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   </a:t>
            </a:r>
            <a:r>
              <a:rPr lang="zh-CN" altLang="en-US" sz="2400"/>
              <a:t>存储单元中二进制代码的组合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971800" y="4668838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存储字长 </a:t>
            </a:r>
            <a:r>
              <a:rPr lang="zh-CN" altLang="en-US" sz="2400"/>
              <a:t>存储单元中二进制代码的位数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613275" y="5373688"/>
            <a:ext cx="483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每个存储单元赋予一个地址号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968625" y="6016625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folHlink"/>
                </a:solidFill>
              </a:rPr>
              <a:t>按地址寻访</a:t>
            </a:r>
            <a:endParaRPr lang="zh-CN" altLang="en-US" sz="2800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4103688" y="2011363"/>
            <a:ext cx="226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存储单元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5995988" y="2011363"/>
            <a:ext cx="224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存储元件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880350" y="2032000"/>
            <a:ext cx="1263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/>
              <a:t>（</a:t>
            </a:r>
            <a:r>
              <a:rPr lang="zh-CN" altLang="en-US" sz="2200">
                <a:latin typeface="Times New Roman" pitchFamily="18" charset="0"/>
              </a:rPr>
              <a:t>0/1</a:t>
            </a:r>
            <a:r>
              <a:rPr lang="zh-CN" altLang="en-US" sz="2200"/>
              <a:t>）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4103688" y="2598738"/>
            <a:ext cx="1692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 </a:t>
            </a:r>
            <a:r>
              <a:rPr lang="zh-CN" altLang="en-US" sz="900"/>
              <a:t> </a:t>
            </a:r>
            <a:r>
              <a:rPr lang="zh-CN" altLang="en-US" sz="2800"/>
              <a:t>房间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995988" y="2598738"/>
            <a:ext cx="170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2800"/>
              <a:t> </a:t>
            </a:r>
            <a:r>
              <a:rPr lang="zh-CN" altLang="en-US" sz="900"/>
              <a:t> </a:t>
            </a:r>
            <a:r>
              <a:rPr lang="zh-CN" altLang="en-US" sz="2800"/>
              <a:t>床位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7158038" y="2624138"/>
            <a:ext cx="25273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/>
              <a:t>（无人/</a:t>
            </a:r>
            <a:r>
              <a:rPr lang="zh-CN" altLang="en-US"/>
              <a:t> </a:t>
            </a:r>
            <a:r>
              <a:rPr lang="zh-CN" altLang="en-US" sz="2200"/>
              <a:t>有人）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793750" y="1058863"/>
            <a:ext cx="6226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(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en-US" altLang="zh-CN" sz="3200"/>
              <a:t>)</a:t>
            </a:r>
            <a:r>
              <a:rPr lang="zh-CN" altLang="en-US" sz="3200"/>
              <a:t>存储器的基本组成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2420938"/>
            <a:ext cx="2359025" cy="3324225"/>
            <a:chOff x="288" y="1200"/>
            <a:chExt cx="1486" cy="2094"/>
          </a:xfrm>
        </p:grpSpPr>
        <p:sp>
          <p:nvSpPr>
            <p:cNvPr id="33815" name="Text Box 18"/>
            <p:cNvSpPr txBox="1">
              <a:spLocks noChangeArrowheads="1"/>
            </p:cNvSpPr>
            <p:nvPr/>
          </p:nvSpPr>
          <p:spPr bwMode="auto">
            <a:xfrm>
              <a:off x="1115" y="2327"/>
              <a:ext cx="65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33816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458" cy="20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Rectangle 20"/>
            <p:cNvSpPr>
              <a:spLocks noChangeArrowheads="1"/>
            </p:cNvSpPr>
            <p:nvPr/>
          </p:nvSpPr>
          <p:spPr bwMode="auto">
            <a:xfrm>
              <a:off x="639" y="2913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33818" name="Text Box 21"/>
            <p:cNvSpPr txBox="1">
              <a:spLocks noChangeArrowheads="1"/>
            </p:cNvSpPr>
            <p:nvPr/>
          </p:nvSpPr>
          <p:spPr bwMode="auto">
            <a:xfrm>
              <a:off x="609" y="1533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33819" name="Rectangle 22"/>
            <p:cNvSpPr>
              <a:spLocks noChangeArrowheads="1"/>
            </p:cNvSpPr>
            <p:nvPr/>
          </p:nvSpPr>
          <p:spPr bwMode="auto">
            <a:xfrm>
              <a:off x="451" y="1390"/>
              <a:ext cx="1106" cy="66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Text Box 23"/>
            <p:cNvSpPr txBox="1">
              <a:spLocks noChangeArrowheads="1"/>
            </p:cNvSpPr>
            <p:nvPr/>
          </p:nvSpPr>
          <p:spPr bwMode="auto">
            <a:xfrm>
              <a:off x="426" y="2327"/>
              <a:ext cx="59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33821" name="Rectangle 24"/>
            <p:cNvSpPr>
              <a:spLocks noChangeArrowheads="1"/>
            </p:cNvSpPr>
            <p:nvPr/>
          </p:nvSpPr>
          <p:spPr bwMode="auto">
            <a:xfrm>
              <a:off x="385" y="2332"/>
              <a:ext cx="631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Rectangle 25"/>
            <p:cNvSpPr>
              <a:spLocks noChangeArrowheads="1"/>
            </p:cNvSpPr>
            <p:nvPr/>
          </p:nvSpPr>
          <p:spPr bwMode="auto">
            <a:xfrm>
              <a:off x="1092" y="2332"/>
              <a:ext cx="590" cy="33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10" name="Text Box 26"/>
          <p:cNvSpPr txBox="1">
            <a:spLocks noChangeArrowheads="1"/>
          </p:cNvSpPr>
          <p:nvPr/>
        </p:nvSpPr>
        <p:spPr bwMode="auto">
          <a:xfrm>
            <a:off x="34925" y="225425"/>
            <a:ext cx="5113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/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.计算机的解题过程</a:t>
            </a:r>
          </a:p>
        </p:txBody>
      </p:sp>
      <p:sp>
        <p:nvSpPr>
          <p:cNvPr id="3381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0C7D9-9208-44C7-ADBE-3874FE259DD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5BA64-A622-4924-A99B-21FAE8204BC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1" grpId="0" autoUpdateAnimBg="0"/>
      <p:bldP spid="109572" grpId="0" autoUpdateAnimBg="0"/>
      <p:bldP spid="109573" grpId="0" autoUpdateAnimBg="0"/>
      <p:bldP spid="109574" grpId="0" autoUpdateAnimBg="0"/>
      <p:bldP spid="109575" grpId="0" autoUpdateAnimBg="0"/>
      <p:bldP spid="109576" grpId="0" autoUpdateAnimBg="0"/>
      <p:bldP spid="109577" grpId="0" autoUpdateAnimBg="0"/>
      <p:bldP spid="109578" grpId="0" autoUpdateAnimBg="0"/>
      <p:bldP spid="109579" grpId="0" autoUpdateAnimBg="0"/>
      <p:bldP spid="109580" grpId="0" autoUpdateAnimBg="0"/>
      <p:bldP spid="109581" grpId="0" autoUpdateAnimBg="0"/>
      <p:bldP spid="109582" grpId="0" autoUpdateAnimBg="0"/>
      <p:bldP spid="1095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联系方式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1857375"/>
            <a:ext cx="7772400" cy="4238625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科学园</a:t>
            </a:r>
            <a:r>
              <a:rPr lang="en-US" altLang="zh-CN" b="1" smtClean="0"/>
              <a:t>C2</a:t>
            </a:r>
            <a:r>
              <a:rPr lang="zh-CN" altLang="en-US" b="1" smtClean="0"/>
              <a:t>栋     </a:t>
            </a:r>
            <a:r>
              <a:rPr lang="en-US" altLang="zh-CN" b="1" smtClean="0"/>
              <a:t>505</a:t>
            </a:r>
            <a:r>
              <a:rPr lang="zh-CN" altLang="en-US" b="1" smtClean="0"/>
              <a:t>房间</a:t>
            </a:r>
            <a:endParaRPr lang="en-US" altLang="zh-CN" b="1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综合实验楼      </a:t>
            </a:r>
            <a:r>
              <a:rPr lang="en-US" altLang="zh-CN" b="1" smtClean="0"/>
              <a:t>510</a:t>
            </a:r>
            <a:r>
              <a:rPr lang="zh-CN" altLang="en-US" b="1" smtClean="0"/>
              <a:t>房间</a:t>
            </a:r>
            <a:endParaRPr lang="en-US" altLang="zh-CN" b="1" smtClean="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综合实验楼      </a:t>
            </a:r>
            <a:r>
              <a:rPr lang="en-US" altLang="zh-CN" b="1" smtClean="0"/>
              <a:t>518</a:t>
            </a:r>
            <a:r>
              <a:rPr lang="zh-CN" altLang="en-US" b="1" smtClean="0"/>
              <a:t>房间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办公电话          </a:t>
            </a:r>
            <a:r>
              <a:rPr lang="en-US" altLang="zh-CN" b="1" smtClean="0"/>
              <a:t>86403317-605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通信地址          哈尔滨工业大学</a:t>
            </a:r>
            <a:r>
              <a:rPr lang="en-US" altLang="zh-CN" b="1" smtClean="0"/>
              <a:t>415</a:t>
            </a:r>
            <a:r>
              <a:rPr lang="zh-CN" altLang="en-US" b="1" smtClean="0"/>
              <a:t>信箱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b="1" smtClean="0"/>
              <a:t>电子邮件	 </a:t>
            </a:r>
            <a:r>
              <a:rPr lang="en-US" altLang="zh-CN" b="1" u="sng" smtClean="0"/>
              <a:t>liuhw@hit.edu.cn</a:t>
            </a:r>
            <a:r>
              <a:rPr lang="en-US" altLang="zh-CN" b="1" smtClean="0"/>
              <a:t>                            </a:t>
            </a:r>
            <a:endParaRPr lang="en-US" altLang="zh-CN" b="1" u="sng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B793DD-79E8-48CA-AAC3-7CF240F7EB7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F31F5-9BD5-4300-97E8-4FE96CF6926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390900" y="5456238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114800" y="1273175"/>
            <a:ext cx="139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MAR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114800" y="24892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MDR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48038" y="5084763"/>
            <a:ext cx="6477000" cy="1295400"/>
            <a:chOff x="2112" y="3211"/>
            <a:chExt cx="4080" cy="816"/>
          </a:xfrm>
        </p:grpSpPr>
        <p:grpSp>
          <p:nvGrpSpPr>
            <p:cNvPr id="34852" name="Group 6"/>
            <p:cNvGrpSpPr>
              <a:grpSpLocks/>
            </p:cNvGrpSpPr>
            <p:nvPr/>
          </p:nvGrpSpPr>
          <p:grpSpPr bwMode="auto">
            <a:xfrm>
              <a:off x="2112" y="3361"/>
              <a:ext cx="600" cy="666"/>
              <a:chOff x="2004" y="3277"/>
              <a:chExt cx="600" cy="666"/>
            </a:xfrm>
          </p:grpSpPr>
          <p:grpSp>
            <p:nvGrpSpPr>
              <p:cNvPr id="34854" name="Group 7"/>
              <p:cNvGrpSpPr>
                <a:grpSpLocks/>
              </p:cNvGrpSpPr>
              <p:nvPr/>
            </p:nvGrpSpPr>
            <p:grpSpPr bwMode="auto">
              <a:xfrm>
                <a:off x="2004" y="3277"/>
                <a:ext cx="600" cy="234"/>
                <a:chOff x="2052" y="3277"/>
                <a:chExt cx="600" cy="234"/>
              </a:xfrm>
            </p:grpSpPr>
            <p:sp>
              <p:nvSpPr>
                <p:cNvPr id="34870" name="AutoShape 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71" name="AutoShape 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72" name="AutoShape 1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73" name="AutoShape 1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5" name="Group 12"/>
              <p:cNvGrpSpPr>
                <a:grpSpLocks/>
              </p:cNvGrpSpPr>
              <p:nvPr/>
            </p:nvGrpSpPr>
            <p:grpSpPr bwMode="auto">
              <a:xfrm>
                <a:off x="2004" y="3565"/>
                <a:ext cx="600" cy="234"/>
                <a:chOff x="2052" y="3277"/>
                <a:chExt cx="600" cy="234"/>
              </a:xfrm>
            </p:grpSpPr>
            <p:sp>
              <p:nvSpPr>
                <p:cNvPr id="34866" name="AutoShape 1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7" name="AutoShape 1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8" name="AutoShape 1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9" name="AutoShape 1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6" name="Group 17"/>
              <p:cNvGrpSpPr>
                <a:grpSpLocks/>
              </p:cNvGrpSpPr>
              <p:nvPr/>
            </p:nvGrpSpPr>
            <p:grpSpPr bwMode="auto">
              <a:xfrm>
                <a:off x="2004" y="3421"/>
                <a:ext cx="600" cy="234"/>
                <a:chOff x="2052" y="3277"/>
                <a:chExt cx="600" cy="234"/>
              </a:xfrm>
            </p:grpSpPr>
            <p:sp>
              <p:nvSpPr>
                <p:cNvPr id="34862" name="AutoShape 18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3" name="AutoShape 19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4" name="AutoShape 20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5" name="AutoShape 21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57" name="Group 22"/>
              <p:cNvGrpSpPr>
                <a:grpSpLocks/>
              </p:cNvGrpSpPr>
              <p:nvPr/>
            </p:nvGrpSpPr>
            <p:grpSpPr bwMode="auto">
              <a:xfrm>
                <a:off x="2004" y="3709"/>
                <a:ext cx="600" cy="234"/>
                <a:chOff x="2052" y="3277"/>
                <a:chExt cx="600" cy="234"/>
              </a:xfrm>
            </p:grpSpPr>
            <p:sp>
              <p:nvSpPr>
                <p:cNvPr id="34858" name="AutoShape 23"/>
                <p:cNvSpPr>
                  <a:spLocks noChangeArrowheads="1"/>
                </p:cNvSpPr>
                <p:nvPr/>
              </p:nvSpPr>
              <p:spPr bwMode="auto">
                <a:xfrm>
                  <a:off x="2052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59" name="AutoShape 24"/>
                <p:cNvSpPr>
                  <a:spLocks noChangeArrowheads="1"/>
                </p:cNvSpPr>
                <p:nvPr/>
              </p:nvSpPr>
              <p:spPr bwMode="auto">
                <a:xfrm>
                  <a:off x="2196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0" name="AutoShape 25"/>
                <p:cNvSpPr>
                  <a:spLocks noChangeArrowheads="1"/>
                </p:cNvSpPr>
                <p:nvPr/>
              </p:nvSpPr>
              <p:spPr bwMode="auto">
                <a:xfrm>
                  <a:off x="2340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1" name="AutoShape 26"/>
                <p:cNvSpPr>
                  <a:spLocks noChangeArrowheads="1"/>
                </p:cNvSpPr>
                <p:nvPr/>
              </p:nvSpPr>
              <p:spPr bwMode="auto">
                <a:xfrm>
                  <a:off x="2484" y="3277"/>
                  <a:ext cx="168" cy="234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53" name="Text Box 27"/>
            <p:cNvSpPr txBox="1">
              <a:spLocks noChangeArrowheads="1"/>
            </p:cNvSpPr>
            <p:nvPr/>
          </p:nvSpPr>
          <p:spPr bwMode="auto">
            <a:xfrm>
              <a:off x="3652" y="3211"/>
              <a:ext cx="2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 存储单元个数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16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076700"/>
            <a:ext cx="5181600" cy="2232025"/>
            <a:chOff x="2640" y="2568"/>
            <a:chExt cx="3264" cy="1406"/>
          </a:xfrm>
        </p:grpSpPr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640" y="2568"/>
              <a:ext cx="864" cy="954"/>
              <a:chOff x="4056" y="2640"/>
              <a:chExt cx="864" cy="954"/>
            </a:xfrm>
          </p:grpSpPr>
          <p:sp>
            <p:nvSpPr>
              <p:cNvPr id="34845" name="AutoShape 30"/>
              <p:cNvSpPr>
                <a:spLocks noChangeArrowheads="1"/>
              </p:cNvSpPr>
              <p:nvPr/>
            </p:nvSpPr>
            <p:spPr bwMode="auto">
              <a:xfrm>
                <a:off x="4056" y="336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6" name="AutoShape 31"/>
              <p:cNvSpPr>
                <a:spLocks noChangeArrowheads="1"/>
              </p:cNvSpPr>
              <p:nvPr/>
            </p:nvSpPr>
            <p:spPr bwMode="auto">
              <a:xfrm>
                <a:off x="4176" y="322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7" name="AutoShape 32"/>
              <p:cNvSpPr>
                <a:spLocks noChangeArrowheads="1"/>
              </p:cNvSpPr>
              <p:nvPr/>
            </p:nvSpPr>
            <p:spPr bwMode="auto">
              <a:xfrm>
                <a:off x="4296" y="312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8" name="AutoShape 33"/>
              <p:cNvSpPr>
                <a:spLocks noChangeArrowheads="1"/>
              </p:cNvSpPr>
              <p:nvPr/>
            </p:nvSpPr>
            <p:spPr bwMode="auto">
              <a:xfrm>
                <a:off x="4392" y="2982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9" name="AutoShape 34"/>
              <p:cNvSpPr>
                <a:spLocks noChangeArrowheads="1"/>
              </p:cNvSpPr>
              <p:nvPr/>
            </p:nvSpPr>
            <p:spPr bwMode="auto">
              <a:xfrm>
                <a:off x="4632" y="2784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0" name="AutoShape 35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1" name="AutoShape 36"/>
              <p:cNvSpPr>
                <a:spLocks noChangeArrowheads="1"/>
              </p:cNvSpPr>
              <p:nvPr/>
            </p:nvSpPr>
            <p:spPr bwMode="auto">
              <a:xfrm>
                <a:off x="4512" y="2886"/>
                <a:ext cx="168" cy="234"/>
              </a:xfrm>
              <a:prstGeom prst="star4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44" name="Text Box 37"/>
            <p:cNvSpPr txBox="1">
              <a:spLocks noChangeArrowheads="1"/>
            </p:cNvSpPr>
            <p:nvPr/>
          </p:nvSpPr>
          <p:spPr bwMode="auto">
            <a:xfrm>
              <a:off x="3797" y="3647"/>
              <a:ext cx="21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存储字长</a:t>
              </a:r>
              <a:r>
                <a:rPr lang="zh-CN" altLang="en-US" sz="1800"/>
                <a:t> </a:t>
              </a:r>
              <a:r>
                <a:rPr lang="zh-CN" altLang="en-US" sz="28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638800" y="3905250"/>
            <a:ext cx="4191000" cy="1185863"/>
            <a:chOff x="3552" y="2460"/>
            <a:chExt cx="2640" cy="747"/>
          </a:xfrm>
        </p:grpSpPr>
        <p:sp>
          <p:nvSpPr>
            <p:cNvPr id="34841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/>
                <a:t> </a:t>
              </a:r>
              <a:endParaRPr lang="zh-CN" altLang="en-US" sz="2800"/>
            </a:p>
          </p:txBody>
        </p: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3552" y="2460"/>
              <a:ext cx="220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 设 </a:t>
              </a:r>
              <a:r>
                <a:rPr lang="en-US" altLang="zh-CN" sz="2800">
                  <a:latin typeface="Times New Roman" pitchFamily="18" charset="0"/>
                </a:rPr>
                <a:t>MAR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4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 </a:t>
              </a:r>
            </a:p>
            <a:p>
              <a:r>
                <a:rPr lang="en-US" altLang="zh-CN"/>
                <a:t> </a:t>
              </a:r>
              <a:r>
                <a:rPr lang="en-US" altLang="zh-CN" sz="3200"/>
                <a:t>   </a:t>
              </a:r>
              <a:r>
                <a:rPr lang="en-US" altLang="zh-CN" sz="1000"/>
                <a:t> </a:t>
              </a:r>
              <a:r>
                <a:rPr lang="en-US" altLang="zh-CN" sz="1400"/>
                <a:t> </a:t>
              </a:r>
              <a:r>
                <a:rPr lang="en-US" altLang="zh-CN" sz="2800">
                  <a:latin typeface="Times New Roman" pitchFamily="18" charset="0"/>
                </a:rPr>
                <a:t>MDR</a:t>
              </a:r>
              <a:r>
                <a:rPr lang="en-US" altLang="zh-CN" sz="900"/>
                <a:t> </a:t>
              </a:r>
              <a:r>
                <a:rPr lang="en-US" altLang="zh-CN" sz="2800"/>
                <a:t>=</a:t>
              </a:r>
              <a:r>
                <a:rPr lang="en-US" altLang="zh-CN" sz="1200"/>
                <a:t> </a:t>
              </a:r>
              <a:r>
                <a:rPr lang="en-US" altLang="zh-CN" sz="2800">
                  <a:latin typeface="Times New Roman" pitchFamily="18" charset="0"/>
                </a:rPr>
                <a:t>8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800"/>
                <a:t>位</a:t>
              </a:r>
            </a:p>
          </p:txBody>
        </p:sp>
      </p:grp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5210175" y="1306513"/>
            <a:ext cx="339883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存储器地址寄存器</a:t>
            </a:r>
          </a:p>
          <a:p>
            <a:r>
              <a:rPr lang="zh-CN" altLang="en-US" sz="2800"/>
              <a:t>反映存储单元的个数</a:t>
            </a:r>
          </a:p>
        </p:txBody>
      </p: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5210175" y="2549525"/>
            <a:ext cx="3041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存储器数据寄存器</a:t>
            </a:r>
          </a:p>
          <a:p>
            <a:r>
              <a:rPr lang="zh-CN" altLang="en-US" sz="2800"/>
              <a:t>反映存储字长</a:t>
            </a:r>
          </a:p>
        </p:txBody>
      </p:sp>
      <p:sp>
        <p:nvSpPr>
          <p:cNvPr id="34827" name="Text Box 44"/>
          <p:cNvSpPr txBox="1">
            <a:spLocks noChangeArrowheads="1"/>
          </p:cNvSpPr>
          <p:nvPr/>
        </p:nvSpPr>
        <p:spPr bwMode="auto">
          <a:xfrm>
            <a:off x="793750" y="409575"/>
            <a:ext cx="5865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en-US" altLang="zh-CN" sz="3600">
                <a:latin typeface="Times New Roman" pitchFamily="18" charset="0"/>
              </a:rPr>
              <a:t>1</a:t>
            </a:r>
            <a:r>
              <a:rPr lang="en-US" altLang="zh-CN" sz="3600"/>
              <a:t>)</a:t>
            </a:r>
            <a:r>
              <a:rPr lang="zh-CN" altLang="en-US" sz="3600"/>
              <a:t>存储器的基本组成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066800" y="1905000"/>
            <a:ext cx="2209800" cy="3352800"/>
            <a:chOff x="672" y="1200"/>
            <a:chExt cx="1392" cy="2112"/>
          </a:xfrm>
        </p:grpSpPr>
        <p:sp>
          <p:nvSpPr>
            <p:cNvPr id="34833" name="Text Box 46"/>
            <p:cNvSpPr txBox="1">
              <a:spLocks noChangeArrowheads="1"/>
            </p:cNvSpPr>
            <p:nvPr/>
          </p:nvSpPr>
          <p:spPr bwMode="auto">
            <a:xfrm>
              <a:off x="1450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34834" name="Rectangle 47"/>
            <p:cNvSpPr>
              <a:spLocks noChangeArrowheads="1"/>
            </p:cNvSpPr>
            <p:nvPr/>
          </p:nvSpPr>
          <p:spPr bwMode="auto">
            <a:xfrm>
              <a:off x="672" y="1200"/>
              <a:ext cx="1392" cy="211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Rectangle 48"/>
            <p:cNvSpPr>
              <a:spLocks noChangeArrowheads="1"/>
            </p:cNvSpPr>
            <p:nvPr/>
          </p:nvSpPr>
          <p:spPr bwMode="auto">
            <a:xfrm>
              <a:off x="990" y="2928"/>
              <a:ext cx="7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主存储器</a:t>
              </a:r>
            </a:p>
          </p:txBody>
        </p:sp>
        <p:sp>
          <p:nvSpPr>
            <p:cNvPr id="34836" name="Text Box 49"/>
            <p:cNvSpPr txBox="1">
              <a:spLocks noChangeArrowheads="1"/>
            </p:cNvSpPr>
            <p:nvPr/>
          </p:nvSpPr>
          <p:spPr bwMode="auto">
            <a:xfrm>
              <a:off x="960" y="15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存储体</a:t>
              </a:r>
            </a:p>
          </p:txBody>
        </p:sp>
        <p:sp>
          <p:nvSpPr>
            <p:cNvPr id="34837" name="Rectangle 50"/>
            <p:cNvSpPr>
              <a:spLocks noChangeArrowheads="1"/>
            </p:cNvSpPr>
            <p:nvPr/>
          </p:nvSpPr>
          <p:spPr bwMode="auto">
            <a:xfrm>
              <a:off x="828" y="1392"/>
              <a:ext cx="1056" cy="67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51"/>
            <p:cNvSpPr txBox="1">
              <a:spLocks noChangeArrowheads="1"/>
            </p:cNvSpPr>
            <p:nvPr/>
          </p:nvSpPr>
          <p:spPr bwMode="auto">
            <a:xfrm>
              <a:off x="804" y="2337"/>
              <a:ext cx="53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dist"/>
              <a:r>
                <a:rPr lang="en-US" altLang="zh-CN" sz="28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34839" name="Rectangle 52"/>
            <p:cNvSpPr>
              <a:spLocks noChangeArrowheads="1"/>
            </p:cNvSpPr>
            <p:nvPr/>
          </p:nvSpPr>
          <p:spPr bwMode="auto">
            <a:xfrm>
              <a:off x="768" y="2342"/>
              <a:ext cx="568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0" name="Rectangle 53"/>
            <p:cNvSpPr>
              <a:spLocks noChangeArrowheads="1"/>
            </p:cNvSpPr>
            <p:nvPr/>
          </p:nvSpPr>
          <p:spPr bwMode="auto">
            <a:xfrm>
              <a:off x="1416" y="2342"/>
              <a:ext cx="593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29" name="AutoShape 5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日期占位符 5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756892-DB01-4EDA-8A88-B29B6CE0E49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2073-4DA6-4D82-8706-2C7909A234A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3" grpId="0" autoUpdateAnimBg="0"/>
      <p:bldP spid="107524" grpId="0" autoUpdateAnimBg="0"/>
      <p:bldP spid="107562" grpId="0" autoUpdateAnimBg="0"/>
      <p:bldP spid="10756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5734"/>
            <a:ext cx="7772400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助  教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85800" y="1428736"/>
            <a:ext cx="7772400" cy="435770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张丽杰    副教授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办公地点：综合实验楼</a:t>
            </a:r>
            <a:r>
              <a:rPr lang="en-US" altLang="zh-CN" b="1" smtClean="0"/>
              <a:t>516</a:t>
            </a:r>
            <a:r>
              <a:rPr lang="zh-CN" altLang="en-US" b="1" smtClean="0"/>
              <a:t>、</a:t>
            </a:r>
            <a:r>
              <a:rPr lang="en-US" altLang="zh-CN" b="1" smtClean="0"/>
              <a:t>518</a:t>
            </a:r>
          </a:p>
          <a:p>
            <a:pPr lvl="1" eaLnBrk="1" hangingPunct="1"/>
            <a:r>
              <a:rPr lang="zh-CN" altLang="en-US" b="1" smtClean="0"/>
              <a:t>电话： </a:t>
            </a:r>
            <a:r>
              <a:rPr lang="en-US" altLang="zh-CN" b="1" smtClean="0"/>
              <a:t>86402036</a:t>
            </a:r>
          </a:p>
          <a:p>
            <a:pPr lvl="1" eaLnBrk="1" hangingPunct="1"/>
            <a:r>
              <a:rPr lang="zh-CN" altLang="en-US" b="1" smtClean="0"/>
              <a:t>电子邮箱：</a:t>
            </a:r>
            <a:r>
              <a:rPr lang="en-US" altLang="zh-CN" b="1" smtClean="0">
                <a:hlinkClick r:id="rId2"/>
              </a:rPr>
              <a:t>zlj@hit.edu.cn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特点：勤奋、多年来一直参与这门课的建设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答疑时间       待定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作业      交</a:t>
            </a:r>
            <a:r>
              <a:rPr lang="en-US" altLang="zh-CN" b="1" smtClean="0"/>
              <a:t>5</a:t>
            </a:r>
            <a:r>
              <a:rPr lang="zh-CN" altLang="en-US" b="1" smtClean="0"/>
              <a:t>次，准备两个作业本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交一次大作业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CB6C5E-6954-4A9C-AEFF-936FF8F2E86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BA049-82FF-4C04-BFD9-36F6394A930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课 程 概 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讲授内容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基本部件的结构和组织方式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基本运算的操作原理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基本部件和单元的设计思想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特色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计算机组成的一般原理，不以具体机型为依托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采用自顶向下的方式、层层细化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教材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唐朔飞</a:t>
            </a:r>
            <a:r>
              <a:rPr lang="en-US" altLang="zh-CN" b="1" smtClean="0"/>
              <a:t>. </a:t>
            </a:r>
            <a:r>
              <a:rPr lang="zh-CN" altLang="en-US" b="1" smtClean="0"/>
              <a:t>计算机组成原理（第</a:t>
            </a:r>
            <a:r>
              <a:rPr lang="en-US" altLang="zh-CN" b="1" smtClean="0"/>
              <a:t>2</a:t>
            </a:r>
            <a:r>
              <a:rPr lang="zh-CN" altLang="en-US" b="1" smtClean="0"/>
              <a:t>版）</a:t>
            </a:r>
            <a:r>
              <a:rPr lang="en-US" altLang="zh-CN" b="1" smtClean="0"/>
              <a:t>.</a:t>
            </a:r>
            <a:r>
              <a:rPr lang="zh-CN" altLang="en-US" b="1" smtClean="0"/>
              <a:t>高等教育出版社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5833C2-BB3A-4EDD-A099-570D5A4F0D1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F64C0-EF4F-49F2-A267-840D837450F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8905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参考教材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85800" y="1500188"/>
            <a:ext cx="5243513" cy="1928812"/>
          </a:xfrm>
        </p:spPr>
        <p:txBody>
          <a:bodyPr/>
          <a:lstStyle/>
          <a:p>
            <a:pPr algn="just" eaLnBrk="1" hangingPunct="1"/>
            <a:r>
              <a:rPr lang="en-US" altLang="zh-CN" sz="2800" b="1" smtClean="0"/>
              <a:t>David A.Patterson. John L.Hennessy. Computer Organization &amp; Design: A Hardware/Software Interface </a:t>
            </a:r>
            <a:endParaRPr lang="zh-CN" altLang="en-US" sz="2800" b="1" smtClean="0"/>
          </a:p>
        </p:txBody>
      </p:sp>
      <p:pic>
        <p:nvPicPr>
          <p:cNvPr id="13316" name="Picture 2" descr="IPB 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0" y="785813"/>
            <a:ext cx="214312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5809" y="4000504"/>
            <a:ext cx="560070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kern="0" smtClean="0">
                <a:latin typeface="+mn-lt"/>
                <a:ea typeface="+mn-ea"/>
              </a:rPr>
              <a:t>David Harris, Sarah Harris. Digital Design and Computer Architecture. Morgan Kaufmann, 2007</a:t>
            </a:r>
            <a:endParaRPr lang="zh-CN" altLang="en-US" sz="2800" kern="0">
              <a:latin typeface="+mn-lt"/>
              <a:ea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A8008D-EB8A-499F-9748-8AAB8EAF63E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E2B2E-7B76-4B4E-A713-83E6FECECD6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pic>
        <p:nvPicPr>
          <p:cNvPr id="10" name="图片 9" descr="e1fe9925bc315c6013de2af98db1cb134954775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3714751"/>
            <a:ext cx="2143140" cy="3061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00125"/>
          </a:xfrm>
        </p:spPr>
        <p:txBody>
          <a:bodyPr/>
          <a:lstStyle/>
          <a:p>
            <a:pPr>
              <a:defRPr/>
            </a:pPr>
            <a:r>
              <a:rPr lang="zh-CN" altLang="en-US" b="1" smtClean="0"/>
              <a:t>本课程在课程体系中的地位</a:t>
            </a:r>
            <a:endParaRPr lang="zh-CN" altLang="en-US" b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58C6EA-CFF0-464F-B3E3-4F8B5BCD023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9931D-6D8D-43D1-97F2-7E35E400880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92509" y="857232"/>
            <a:ext cx="4830763" cy="457200"/>
            <a:chOff x="317" y="864"/>
            <a:chExt cx="3043" cy="288"/>
          </a:xfrm>
          <a:solidFill>
            <a:schemeClr val="tx1"/>
          </a:solidFill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317" y="864"/>
              <a:ext cx="3043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>
                  <a:solidFill>
                    <a:srgbClr val="000000"/>
                  </a:solidFill>
                </a:rPr>
                <a:t>计算机基础    操作系统   编译技术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44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400" y="864"/>
              <a:ext cx="0" cy="288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6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89007" y="1560510"/>
            <a:ext cx="1336655" cy="9397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数据结构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应用基础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>
                <a:solidFill>
                  <a:srgbClr val="000000"/>
                </a:solidFill>
              </a:rPr>
              <a:t>C</a:t>
            </a:r>
            <a:r>
              <a:rPr kumimoji="0" lang="zh-CN" altLang="en-US" sz="2000" kern="0">
                <a:solidFill>
                  <a:srgbClr val="000000"/>
                </a:solidFill>
              </a:rPr>
              <a:t>语言编程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643001" y="1571612"/>
            <a:ext cx="1357322" cy="92869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存储管理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调度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并发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251331" y="1571612"/>
            <a:ext cx="1143000" cy="92869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代码生成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优化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154224" y="3071810"/>
            <a:ext cx="2357454" cy="5000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smtClean="0">
                <a:solidFill>
                  <a:srgbClr val="000000"/>
                </a:solidFill>
              </a:rPr>
              <a:t>计算机系统结构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2214546" y="4846658"/>
            <a:ext cx="2232025" cy="719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基本逻辑单元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处理器基本知识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2493254" y="5983308"/>
            <a:ext cx="1676400" cy="3746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数字逻辑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2071670" y="3929066"/>
            <a:ext cx="2533656" cy="5715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>
                <a:solidFill>
                  <a:srgbClr val="000000"/>
                </a:solidFill>
              </a:rPr>
              <a:t>计算机组</a:t>
            </a:r>
            <a:r>
              <a:rPr kumimoji="0" lang="zh-CN" altLang="en-US" sz="2000" kern="0" smtClean="0">
                <a:solidFill>
                  <a:srgbClr val="000000"/>
                </a:solidFill>
              </a:rPr>
              <a:t>成原理</a:t>
            </a:r>
            <a:endParaRPr kumimoji="0" lang="zh-CN" altLang="en-US" sz="2000" kern="0">
              <a:solidFill>
                <a:srgbClr val="000000"/>
              </a:solidFill>
            </a:endParaRP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5072066" y="4564078"/>
            <a:ext cx="1944687" cy="1079500"/>
          </a:xfrm>
          <a:prstGeom prst="wedgeRoundRectCallout">
            <a:avLst>
              <a:gd name="adj1" fmla="val -75271"/>
              <a:gd name="adj2" fmla="val -81487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10800" rIns="54000" bIns="108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如何实现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具体细节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－－知其然</a:t>
            </a: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5786446" y="2495972"/>
            <a:ext cx="2071702" cy="1290218"/>
          </a:xfrm>
          <a:prstGeom prst="wedgeRoundRectCallout">
            <a:avLst>
              <a:gd name="adj1" fmla="val -111403"/>
              <a:gd name="adj2" fmla="val -141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46800" rIns="0" bIns="108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>
                <a:solidFill>
                  <a:sysClr val="windowText" lastClr="000000"/>
                </a:solidFill>
                <a:latin typeface="Tahoma" pitchFamily="34" charset="0"/>
              </a:rPr>
              <a:t>1.</a:t>
            </a: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分析＋评测－知其所以然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kumimoji="0" lang="en-US" altLang="zh-CN" sz="2000" kern="0">
                <a:solidFill>
                  <a:sysClr val="windowText" lastClr="000000"/>
                </a:solidFill>
                <a:latin typeface="Tahoma" pitchFamily="34" charset="0"/>
              </a:rPr>
              <a:t>2.</a:t>
            </a:r>
            <a:r>
              <a:rPr kumimoji="0" lang="zh-CN" altLang="en-US" sz="2000" kern="0">
                <a:solidFill>
                  <a:sysClr val="windowText" lastClr="000000"/>
                </a:solidFill>
                <a:latin typeface="Tahoma" pitchFamily="34" charset="0"/>
              </a:rPr>
              <a:t>并行计算机系统结构入门</a:t>
            </a:r>
          </a:p>
        </p:txBody>
      </p:sp>
      <p:cxnSp>
        <p:nvCxnSpPr>
          <p:cNvPr id="44" name="直接箭头连接符 43"/>
          <p:cNvCxnSpPr>
            <a:stCxn id="34" idx="2"/>
            <a:endCxn id="37" idx="0"/>
          </p:cNvCxnSpPr>
          <p:nvPr/>
        </p:nvCxnSpPr>
        <p:spPr bwMode="auto">
          <a:xfrm rot="16200000" flipH="1">
            <a:off x="2159391" y="1898250"/>
            <a:ext cx="571504" cy="177561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35" idx="2"/>
            <a:endCxn id="37" idx="0"/>
          </p:cNvCxnSpPr>
          <p:nvPr/>
        </p:nvCxnSpPr>
        <p:spPr bwMode="auto">
          <a:xfrm rot="16200000" flipH="1">
            <a:off x="3041554" y="2780413"/>
            <a:ext cx="571504" cy="1128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36" idx="2"/>
            <a:endCxn id="37" idx="0"/>
          </p:cNvCxnSpPr>
          <p:nvPr/>
        </p:nvCxnSpPr>
        <p:spPr bwMode="auto">
          <a:xfrm rot="5400000">
            <a:off x="3792139" y="2041118"/>
            <a:ext cx="571504" cy="148988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38" idx="2"/>
            <a:endCxn id="39" idx="0"/>
          </p:cNvCxnSpPr>
          <p:nvPr/>
        </p:nvCxnSpPr>
        <p:spPr bwMode="auto">
          <a:xfrm rot="16200000" flipH="1">
            <a:off x="3122250" y="5774104"/>
            <a:ext cx="417512" cy="895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>
            <a:stCxn id="38" idx="0"/>
            <a:endCxn id="40" idx="2"/>
          </p:cNvCxnSpPr>
          <p:nvPr/>
        </p:nvCxnSpPr>
        <p:spPr bwMode="auto">
          <a:xfrm rot="5400000" flipH="1" flipV="1">
            <a:off x="3161484" y="4669645"/>
            <a:ext cx="346088" cy="7939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stCxn id="40" idx="0"/>
            <a:endCxn id="37" idx="2"/>
          </p:cNvCxnSpPr>
          <p:nvPr/>
        </p:nvCxnSpPr>
        <p:spPr bwMode="auto">
          <a:xfrm rot="16200000" flipV="1">
            <a:off x="3157130" y="3747697"/>
            <a:ext cx="357190" cy="554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hlinkClick r:id="rId3" action="ppaction://hlinksldjump"/>
              </a:rPr>
              <a:t>第</a:t>
            </a:r>
            <a:r>
              <a:rPr lang="zh-CN" altLang="en-US" sz="2800" b="1" smtClean="0">
                <a:latin typeface="Times New Roman" pitchFamily="18" charset="0"/>
                <a:hlinkClick r:id="rId3" action="ppaction://hlinksldjump"/>
              </a:rPr>
              <a:t>１</a:t>
            </a:r>
            <a:r>
              <a:rPr lang="zh-CN" altLang="en-US" sz="2800" b="1" smtClean="0">
                <a:hlinkClick r:id="rId3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8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9031EE-19A2-4BF8-A5B5-1A1527F16EA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D5309-D9F9-4EF6-860D-BCDD9EAEFCE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１</a:t>
            </a:r>
            <a:r>
              <a:rPr lang="zh-CN" altLang="en-US" b="1" smtClean="0"/>
              <a:t>章  计算机系统概论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30400" y="2098675"/>
            <a:ext cx="364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1.1 计算机系统简介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930400" y="559276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  <a:hlinkClick r:id="" action="ppaction://noaction"/>
              </a:rPr>
              <a:t>1.4 本书结构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1930400" y="4427538"/>
            <a:ext cx="568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  <a:hlinkClick r:id="" action="ppaction://noaction"/>
              </a:rPr>
              <a:t>1.3 计算机硬件的主要技术指标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930400" y="3262313"/>
            <a:ext cx="405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1.2 计算机的基本组成</a:t>
            </a:r>
            <a:endParaRPr lang="zh-CN" altLang="en-US" sz="3200"/>
          </a:p>
        </p:txBody>
      </p:sp>
      <p:sp>
        <p:nvSpPr>
          <p:cNvPr id="1536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08D383-3032-4170-B8C4-E3A57C163A8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4BCEB-6600-4959-A904-94D51A06C13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8983</TotalTime>
  <Words>1719</Words>
  <Application>Microsoft PowerPoint</Application>
  <PresentationFormat>全屏显示(4:3)</PresentationFormat>
  <Paragraphs>554</Paragraphs>
  <Slides>30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Soaring</vt:lpstr>
      <vt:lpstr>计算机组成原理</vt:lpstr>
      <vt:lpstr>Vita</vt:lpstr>
      <vt:lpstr>联系方式</vt:lpstr>
      <vt:lpstr>助  教</vt:lpstr>
      <vt:lpstr>课 程 概 貌</vt:lpstr>
      <vt:lpstr>参考教材</vt:lpstr>
      <vt:lpstr>本课程在课程体系中的地位</vt:lpstr>
      <vt:lpstr>第１章  计算机系统概论</vt:lpstr>
      <vt:lpstr>第１章  计算机系统概论</vt:lpstr>
      <vt:lpstr>1.1 计算机系统简介</vt:lpstr>
      <vt:lpstr>跑得最快的计算机</vt:lpstr>
      <vt:lpstr>Titan- Cray XK7</vt:lpstr>
      <vt:lpstr>1.1 计算机系统简介</vt:lpstr>
      <vt:lpstr>1.1 计算机系统简介</vt:lpstr>
      <vt:lpstr>幻灯片 15</vt:lpstr>
      <vt:lpstr>幻灯片 16</vt:lpstr>
      <vt:lpstr>幻灯片 17</vt:lpstr>
      <vt:lpstr>幻灯片 18</vt:lpstr>
      <vt:lpstr>幻灯片 19</vt:lpstr>
      <vt:lpstr>1.2 计算机的基本组成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lhw</dc:creator>
  <cp:lastModifiedBy>lhw</cp:lastModifiedBy>
  <cp:revision>1527</cp:revision>
  <dcterms:created xsi:type="dcterms:W3CDTF">1601-01-01T00:00:00Z</dcterms:created>
  <dcterms:modified xsi:type="dcterms:W3CDTF">2013-06-05T07:14:34Z</dcterms:modified>
</cp:coreProperties>
</file>