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207" r:id="rId3"/>
    <p:sldId id="1218" r:id="rId4"/>
    <p:sldId id="1219" r:id="rId5"/>
    <p:sldId id="1220" r:id="rId6"/>
    <p:sldId id="1221" r:id="rId7"/>
    <p:sldId id="1223" r:id="rId8"/>
    <p:sldId id="1224" r:id="rId9"/>
    <p:sldId id="1225" r:id="rId10"/>
    <p:sldId id="1226" r:id="rId11"/>
    <p:sldId id="1227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</p:sldIdLst>
  <p:sldSz cx="9144000" cy="6858000" type="screen4x3"/>
  <p:notesSz cx="6735763" cy="9869488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8007"/>
            <a:ext cx="4939560" cy="44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接口概念可以非常广</a:t>
            </a:r>
            <a:endParaRPr lang="en-US" altLang="zh-CN" smtClean="0"/>
          </a:p>
          <a:p>
            <a:r>
              <a:rPr lang="zh-CN" altLang="en-US" smtClean="0"/>
              <a:t>既包括软件之间的、硬件之间的、软硬件之间的</a:t>
            </a:r>
            <a:endParaRPr lang="en-US" altLang="zh-CN" smtClean="0"/>
          </a:p>
          <a:p>
            <a:r>
              <a:rPr lang="zh-CN" altLang="en-US" smtClean="0"/>
              <a:t>硬件设备间的接口既包括接口电路也包括控制软件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00</a:t>
            </a:r>
            <a:r>
              <a:rPr lang="zh-CN" altLang="en-US" smtClean="0"/>
              <a:t>，设备处于暂停状态</a:t>
            </a:r>
            <a:endParaRPr lang="en-US" altLang="zh-CN" smtClean="0"/>
          </a:p>
          <a:p>
            <a:r>
              <a:rPr lang="zh-CN" altLang="en-US" smtClean="0"/>
              <a:t>强调：接口芯片，将大多数</a:t>
            </a:r>
            <a:r>
              <a:rPr lang="en-US" altLang="zh-CN" smtClean="0"/>
              <a:t>IO</a:t>
            </a:r>
            <a:r>
              <a:rPr lang="zh-CN" altLang="en-US" smtClean="0"/>
              <a:t>设备共用的接口电路坐在一个芯片中，剩余的电路做在设备控制器中</a:t>
            </a:r>
            <a:endParaRPr lang="en-US" altLang="zh-CN" smtClean="0"/>
          </a:p>
          <a:p>
            <a:r>
              <a:rPr lang="zh-CN" altLang="en-US" smtClean="0"/>
              <a:t>本课讲的通用接口具备的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功能和操作方式可通过编程的方式进行改变</a:t>
            </a:r>
            <a:endParaRPr lang="en-US" altLang="zh-CN" smtClean="0"/>
          </a:p>
          <a:p>
            <a:r>
              <a:rPr lang="en-US" altLang="zh-CN" smtClean="0"/>
              <a:t>8279</a:t>
            </a:r>
            <a:r>
              <a:rPr lang="zh-CN" altLang="en-US" smtClean="0"/>
              <a:t>是键盘</a:t>
            </a:r>
            <a:r>
              <a:rPr lang="en-US" altLang="zh-CN" smtClean="0"/>
              <a:t>/</a:t>
            </a:r>
            <a:r>
              <a:rPr lang="zh-CN" altLang="en-US" smtClean="0"/>
              <a:t>显示器接口</a:t>
            </a:r>
            <a:endParaRPr lang="en-US" altLang="zh-CN" smtClean="0"/>
          </a:p>
          <a:p>
            <a:r>
              <a:rPr lang="en-US" altLang="zh-CN" smtClean="0"/>
              <a:t>8275</a:t>
            </a:r>
            <a:r>
              <a:rPr lang="zh-CN" altLang="en-US" smtClean="0"/>
              <a:t>是可编程的</a:t>
            </a:r>
            <a:r>
              <a:rPr lang="en-US" altLang="zh-CN" smtClean="0"/>
              <a:t>CRT</a:t>
            </a:r>
            <a:r>
              <a:rPr lang="zh-CN" altLang="en-US" smtClean="0"/>
              <a:t>控制器接口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第十一讲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746125" y="381000"/>
            <a:ext cx="462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3. I/O </a:t>
            </a:r>
            <a:r>
              <a:rPr lang="zh-CN" altLang="en-US" sz="3600">
                <a:latin typeface="Times New Roman" pitchFamily="18" charset="0"/>
              </a:rPr>
              <a:t>接口的基本组成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6675" y="4343400"/>
            <a:ext cx="1905000" cy="838200"/>
            <a:chOff x="3120" y="2976"/>
            <a:chExt cx="1200" cy="528"/>
          </a:xfrm>
        </p:grpSpPr>
        <p:sp>
          <p:nvSpPr>
            <p:cNvPr id="239663" name="Text Box 4"/>
            <p:cNvSpPr txBox="1">
              <a:spLocks noChangeArrowheads="1"/>
            </p:cNvSpPr>
            <p:nvPr/>
          </p:nvSpPr>
          <p:spPr bwMode="auto">
            <a:xfrm>
              <a:off x="3206" y="3033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命令寄存器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和命令译码器</a:t>
              </a:r>
            </a:p>
          </p:txBody>
        </p:sp>
        <p:sp>
          <p:nvSpPr>
            <p:cNvPr id="239664" name="Rectangle 5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46675" y="2743200"/>
            <a:ext cx="1905000" cy="838200"/>
            <a:chOff x="3120" y="2976"/>
            <a:chExt cx="1200" cy="528"/>
          </a:xfrm>
        </p:grpSpPr>
        <p:sp>
          <p:nvSpPr>
            <p:cNvPr id="239661" name="Text Box 7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设备选择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  电路</a:t>
              </a:r>
            </a:p>
          </p:txBody>
        </p:sp>
        <p:sp>
          <p:nvSpPr>
            <p:cNvPr id="239662" name="Rectangle 8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51075" y="4343400"/>
            <a:ext cx="1905000" cy="838200"/>
            <a:chOff x="3120" y="2976"/>
            <a:chExt cx="1200" cy="528"/>
          </a:xfrm>
        </p:grpSpPr>
        <p:sp>
          <p:nvSpPr>
            <p:cNvPr id="239659" name="Text Box 10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设备状态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  标记</a:t>
              </a:r>
            </a:p>
          </p:txBody>
        </p:sp>
        <p:sp>
          <p:nvSpPr>
            <p:cNvPr id="239660" name="Rectangle 11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51075" y="2743200"/>
            <a:ext cx="1905000" cy="838200"/>
            <a:chOff x="3120" y="2976"/>
            <a:chExt cx="1200" cy="528"/>
          </a:xfrm>
        </p:grpSpPr>
        <p:sp>
          <p:nvSpPr>
            <p:cNvPr id="239657" name="Text Box 13"/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数据缓冲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寄存器</a:t>
              </a:r>
              <a:r>
                <a:rPr lang="en-US" altLang="zh-CN" sz="2000">
                  <a:latin typeface="Times New Roman" pitchFamily="18" charset="0"/>
                </a:rPr>
                <a:t>DBR</a:t>
              </a:r>
            </a:p>
          </p:txBody>
        </p:sp>
        <p:sp>
          <p:nvSpPr>
            <p:cNvPr id="239658" name="Rectangle 14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424363" y="2743200"/>
            <a:ext cx="493712" cy="2438400"/>
            <a:chOff x="3001" y="1968"/>
            <a:chExt cx="311" cy="1536"/>
          </a:xfrm>
        </p:grpSpPr>
        <p:sp>
          <p:nvSpPr>
            <p:cNvPr id="239655" name="Text Box 16"/>
            <p:cNvSpPr txBox="1">
              <a:spLocks noChangeArrowheads="1"/>
            </p:cNvSpPr>
            <p:nvPr/>
          </p:nvSpPr>
          <p:spPr bwMode="auto">
            <a:xfrm>
              <a:off x="3004" y="2057"/>
              <a:ext cx="308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控制逻辑电路</a:t>
              </a:r>
            </a:p>
          </p:txBody>
        </p:sp>
        <p:sp>
          <p:nvSpPr>
            <p:cNvPr id="239656" name="Rectangle 17"/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22475" y="1981200"/>
            <a:ext cx="5257800" cy="3429000"/>
            <a:chOff x="1274" y="1248"/>
            <a:chExt cx="3312" cy="2160"/>
          </a:xfrm>
        </p:grpSpPr>
        <p:sp>
          <p:nvSpPr>
            <p:cNvPr id="239653" name="Rectangle 19"/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54" name="Text Box 20"/>
            <p:cNvSpPr txBox="1">
              <a:spLocks noChangeArrowheads="1"/>
            </p:cNvSpPr>
            <p:nvPr/>
          </p:nvSpPr>
          <p:spPr bwMode="auto">
            <a:xfrm>
              <a:off x="2592" y="1401"/>
              <a:ext cx="668" cy="250"/>
            </a:xfrm>
            <a:prstGeom prst="rect">
              <a:avLst/>
            </a:prstGeom>
            <a:noFill/>
            <a:ln w="38100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1000" y="1981200"/>
            <a:ext cx="8499475" cy="3429000"/>
            <a:chOff x="240" y="1248"/>
            <a:chExt cx="5354" cy="2160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239651" name="Rectangle 24"/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96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28" y="2082"/>
                  <a:ext cx="308" cy="9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外  部  设  备</a:t>
                  </a:r>
                </a:p>
              </p:txBody>
            </p:sp>
          </p:grpSp>
          <p:sp>
            <p:nvSpPr>
              <p:cNvPr id="239645" name="AutoShape 26"/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6" name="Line 27"/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9647" name="Line 28"/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9648" name="Text Box 29"/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239649" name="Text Box 30"/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命令</a:t>
                </a:r>
              </a:p>
            </p:txBody>
          </p:sp>
          <p:sp>
            <p:nvSpPr>
              <p:cNvPr id="239650" name="Text Box 31"/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状态</a:t>
                </a: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239633" name="AutoShape 33"/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34" name="Text Box 34"/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239635" name="Text Box 35"/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命令线</a:t>
                </a:r>
              </a:p>
            </p:txBody>
          </p:sp>
          <p:sp>
            <p:nvSpPr>
              <p:cNvPr id="239636" name="Text Box 36"/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状态线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40" y="1248"/>
                <a:ext cx="446" cy="2160"/>
                <a:chOff x="310" y="1488"/>
                <a:chExt cx="446" cy="2160"/>
              </a:xfrm>
            </p:grpSpPr>
            <p:sp>
              <p:nvSpPr>
                <p:cNvPr id="23964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96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  <p:sp>
            <p:nvSpPr>
              <p:cNvPr id="239638" name="AutoShape 40"/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39" name="AutoShape 41"/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0" name="AutoShape 42"/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1" name="Text Box 43"/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地址线</a:t>
                </a:r>
              </a:p>
            </p:txBody>
          </p:sp>
        </p:grpSp>
      </p:grpSp>
      <p:sp>
        <p:nvSpPr>
          <p:cNvPr id="32670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5.3</a:t>
            </a:r>
          </a:p>
        </p:txBody>
      </p:sp>
      <p:sp>
        <p:nvSpPr>
          <p:cNvPr id="46" name="日期占位符 4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F099D5-50DF-4FA3-84D3-877FDC8D025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BBFB0-5A4E-4EA6-843D-F1ED22EF285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8" name="页脚占位符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746125" y="228600"/>
            <a:ext cx="390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三、接口类型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511300"/>
            <a:ext cx="2057400" cy="917575"/>
            <a:chOff x="1296" y="952"/>
            <a:chExt cx="1296" cy="578"/>
          </a:xfrm>
        </p:grpSpPr>
        <p:sp>
          <p:nvSpPr>
            <p:cNvPr id="240674" name="Text Box 4"/>
            <p:cNvSpPr txBox="1">
              <a:spLocks noChangeArrowheads="1"/>
            </p:cNvSpPr>
            <p:nvPr/>
          </p:nvSpPr>
          <p:spPr bwMode="auto">
            <a:xfrm>
              <a:off x="1296" y="95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并行接口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0675" name="Text Box 5"/>
            <p:cNvSpPr txBox="1">
              <a:spLocks noChangeArrowheads="1"/>
            </p:cNvSpPr>
            <p:nvPr/>
          </p:nvSpPr>
          <p:spPr bwMode="auto">
            <a:xfrm>
              <a:off x="1296" y="124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串行接口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2954338"/>
            <a:ext cx="2362200" cy="917575"/>
            <a:chOff x="1296" y="1861"/>
            <a:chExt cx="1488" cy="578"/>
          </a:xfrm>
        </p:grpSpPr>
        <p:sp>
          <p:nvSpPr>
            <p:cNvPr id="240672" name="Text Box 7"/>
            <p:cNvSpPr txBox="1">
              <a:spLocks noChangeArrowheads="1"/>
            </p:cNvSpPr>
            <p:nvPr/>
          </p:nvSpPr>
          <p:spPr bwMode="auto">
            <a:xfrm>
              <a:off x="1296" y="1861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可编程接口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0673" name="Text Box 8"/>
            <p:cNvSpPr txBox="1">
              <a:spLocks noChangeArrowheads="1"/>
            </p:cNvSpPr>
            <p:nvPr/>
          </p:nvSpPr>
          <p:spPr bwMode="auto">
            <a:xfrm>
              <a:off x="1296" y="2151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不可编程接口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57400" y="4397375"/>
            <a:ext cx="2514600" cy="917575"/>
            <a:chOff x="1296" y="2770"/>
            <a:chExt cx="1584" cy="578"/>
          </a:xfrm>
        </p:grpSpPr>
        <p:sp>
          <p:nvSpPr>
            <p:cNvPr id="240670" name="Text Box 10"/>
            <p:cNvSpPr txBox="1">
              <a:spLocks noChangeArrowheads="1"/>
            </p:cNvSpPr>
            <p:nvPr/>
          </p:nvSpPr>
          <p:spPr bwMode="auto">
            <a:xfrm>
              <a:off x="1296" y="277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通用接口</a:t>
              </a:r>
            </a:p>
          </p:txBody>
        </p:sp>
        <p:sp>
          <p:nvSpPr>
            <p:cNvPr id="240671" name="Text Box 11"/>
            <p:cNvSpPr txBox="1">
              <a:spLocks noChangeArrowheads="1"/>
            </p:cNvSpPr>
            <p:nvPr/>
          </p:nvSpPr>
          <p:spPr bwMode="auto">
            <a:xfrm>
              <a:off x="1296" y="3060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专用接口</a:t>
              </a:r>
            </a:p>
          </p:txBody>
        </p:sp>
      </p:grp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1355725" y="990600"/>
            <a:ext cx="489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按数据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传送方式 </a:t>
            </a:r>
            <a:r>
              <a:rPr lang="zh-CN" altLang="en-US" sz="2800">
                <a:latin typeface="Times New Roman" pitchFamily="18" charset="0"/>
              </a:rPr>
              <a:t>分类</a:t>
            </a: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355725" y="2432050"/>
            <a:ext cx="542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按功能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选择的灵活性 </a:t>
            </a:r>
            <a:r>
              <a:rPr lang="zh-CN" altLang="en-US" sz="2800">
                <a:latin typeface="Times New Roman" pitchFamily="18" charset="0"/>
              </a:rPr>
              <a:t>分类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1355725" y="3875088"/>
            <a:ext cx="3902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按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通用性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分类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1355725" y="5318125"/>
            <a:ext cx="550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4. 按数据传送的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控制方式 </a:t>
            </a:r>
            <a:r>
              <a:rPr lang="zh-CN" altLang="en-US" sz="2800">
                <a:latin typeface="Times New Roman" pitchFamily="18" charset="0"/>
              </a:rPr>
              <a:t>分类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57400" y="5840413"/>
            <a:ext cx="2209800" cy="917575"/>
            <a:chOff x="1296" y="3679"/>
            <a:chExt cx="1392" cy="578"/>
          </a:xfrm>
        </p:grpSpPr>
        <p:sp>
          <p:nvSpPr>
            <p:cNvPr id="240668" name="Text Box 17"/>
            <p:cNvSpPr txBox="1">
              <a:spLocks noChangeArrowheads="1"/>
            </p:cNvSpPr>
            <p:nvPr/>
          </p:nvSpPr>
          <p:spPr bwMode="auto">
            <a:xfrm>
              <a:off x="1296" y="3679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中断接口</a:t>
              </a:r>
            </a:p>
          </p:txBody>
        </p:sp>
        <p:sp>
          <p:nvSpPr>
            <p:cNvPr id="240669" name="Text Box 18"/>
            <p:cNvSpPr txBox="1">
              <a:spLocks noChangeArrowheads="1"/>
            </p:cNvSpPr>
            <p:nvPr/>
          </p:nvSpPr>
          <p:spPr bwMode="auto">
            <a:xfrm>
              <a:off x="1296" y="3969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DMA 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5.3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114800" y="1447800"/>
            <a:ext cx="2057400" cy="990600"/>
            <a:chOff x="2592" y="912"/>
            <a:chExt cx="1296" cy="624"/>
          </a:xfrm>
        </p:grpSpPr>
        <p:sp>
          <p:nvSpPr>
            <p:cNvPr id="240666" name="Text Box 21"/>
            <p:cNvSpPr txBox="1">
              <a:spLocks noChangeArrowheads="1"/>
            </p:cNvSpPr>
            <p:nvPr/>
          </p:nvSpPr>
          <p:spPr bwMode="auto">
            <a:xfrm>
              <a:off x="2592" y="91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Intel 8255</a:t>
              </a:r>
            </a:p>
          </p:txBody>
        </p:sp>
        <p:sp>
          <p:nvSpPr>
            <p:cNvPr id="240667" name="Text Box 22"/>
            <p:cNvSpPr txBox="1">
              <a:spLocks noChangeArrowheads="1"/>
            </p:cNvSpPr>
            <p:nvPr/>
          </p:nvSpPr>
          <p:spPr bwMode="auto">
            <a:xfrm>
              <a:off x="2592" y="124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Intel 8251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114800" y="2954338"/>
            <a:ext cx="3733800" cy="917575"/>
            <a:chOff x="2592" y="1861"/>
            <a:chExt cx="2352" cy="578"/>
          </a:xfrm>
        </p:grpSpPr>
        <p:sp>
          <p:nvSpPr>
            <p:cNvPr id="240664" name="Text Box 24"/>
            <p:cNvSpPr txBox="1">
              <a:spLocks noChangeArrowheads="1"/>
            </p:cNvSpPr>
            <p:nvPr/>
          </p:nvSpPr>
          <p:spPr bwMode="auto">
            <a:xfrm>
              <a:off x="2592" y="1861"/>
              <a:ext cx="2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Intel 8255、 Intel 8251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40665" name="Text Box 25"/>
            <p:cNvSpPr txBox="1">
              <a:spLocks noChangeArrowheads="1"/>
            </p:cNvSpPr>
            <p:nvPr/>
          </p:nvSpPr>
          <p:spPr bwMode="auto">
            <a:xfrm>
              <a:off x="2592" y="2151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Intel 8212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114800" y="4419600"/>
            <a:ext cx="3657600" cy="895350"/>
            <a:chOff x="2592" y="2784"/>
            <a:chExt cx="2304" cy="564"/>
          </a:xfrm>
        </p:grpSpPr>
        <p:sp>
          <p:nvSpPr>
            <p:cNvPr id="240662" name="Text Box 27"/>
            <p:cNvSpPr txBox="1">
              <a:spLocks noChangeArrowheads="1"/>
            </p:cNvSpPr>
            <p:nvPr/>
          </p:nvSpPr>
          <p:spPr bwMode="auto">
            <a:xfrm>
              <a:off x="2592" y="2784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Intel</a:t>
              </a:r>
              <a:r>
                <a:rPr lang="zh-CN" altLang="en-US" sz="2400">
                  <a:latin typeface="Times New Roman" pitchFamily="18" charset="0"/>
                </a:rPr>
                <a:t> 8255、 </a:t>
              </a:r>
              <a:r>
                <a:rPr lang="en-US" altLang="zh-CN" sz="2400">
                  <a:latin typeface="Times New Roman" pitchFamily="18" charset="0"/>
                </a:rPr>
                <a:t>Intel</a:t>
              </a:r>
              <a:r>
                <a:rPr lang="zh-CN" altLang="en-US" sz="2400">
                  <a:latin typeface="Times New Roman" pitchFamily="18" charset="0"/>
                </a:rPr>
                <a:t> 8251</a:t>
              </a:r>
            </a:p>
          </p:txBody>
        </p:sp>
        <p:sp>
          <p:nvSpPr>
            <p:cNvPr id="240663" name="Text Box 28"/>
            <p:cNvSpPr txBox="1">
              <a:spLocks noChangeArrowheads="1"/>
            </p:cNvSpPr>
            <p:nvPr/>
          </p:nvSpPr>
          <p:spPr bwMode="auto">
            <a:xfrm>
              <a:off x="2592" y="3060"/>
              <a:ext cx="2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Intel 8279、 Intel 8275</a:t>
              </a: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114800" y="5840413"/>
            <a:ext cx="2971800" cy="917575"/>
            <a:chOff x="2592" y="3679"/>
            <a:chExt cx="1872" cy="578"/>
          </a:xfrm>
        </p:grpSpPr>
        <p:sp>
          <p:nvSpPr>
            <p:cNvPr id="240660" name="Text Box 30"/>
            <p:cNvSpPr txBox="1">
              <a:spLocks noChangeArrowheads="1"/>
            </p:cNvSpPr>
            <p:nvPr/>
          </p:nvSpPr>
          <p:spPr bwMode="auto">
            <a:xfrm>
              <a:off x="2592" y="3679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Intel 8259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40661" name="Text Box 31"/>
            <p:cNvSpPr txBox="1">
              <a:spLocks noChangeArrowheads="1"/>
            </p:cNvSpPr>
            <p:nvPr/>
          </p:nvSpPr>
          <p:spPr bwMode="auto">
            <a:xfrm>
              <a:off x="2592" y="3969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Intel 8257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33" name="日期占位符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380254-473B-4DB4-9FD1-70EF335407B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F4047-289A-4B72-918E-C9FA308A7DF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 autoUpdateAnimBg="0"/>
      <p:bldP spid="327693" grpId="0" autoUpdateAnimBg="0"/>
      <p:bldP spid="327694" grpId="0" autoUpdateAnimBg="0"/>
      <p:bldP spid="3276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5.4   程序查询方式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343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一、程序查询流程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3838" y="1201738"/>
            <a:ext cx="4610100" cy="5486400"/>
            <a:chOff x="2541" y="816"/>
            <a:chExt cx="2904" cy="3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45" y="1063"/>
              <a:ext cx="1196" cy="250"/>
              <a:chOff x="2945" y="1063"/>
              <a:chExt cx="1196" cy="250"/>
            </a:xfrm>
          </p:grpSpPr>
          <p:sp>
            <p:nvSpPr>
              <p:cNvPr id="241724" name="Text Box 6"/>
              <p:cNvSpPr txBox="1">
                <a:spLocks noChangeArrowheads="1"/>
              </p:cNvSpPr>
              <p:nvPr/>
            </p:nvSpPr>
            <p:spPr bwMode="auto">
              <a:xfrm>
                <a:off x="2945" y="1063"/>
                <a:ext cx="1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检查状态标记1 </a:t>
                </a:r>
              </a:p>
            </p:txBody>
          </p:sp>
          <p:sp>
            <p:nvSpPr>
              <p:cNvPr id="241725" name="Rectangle 7"/>
              <p:cNvSpPr>
                <a:spLocks noChangeArrowheads="1"/>
              </p:cNvSpPr>
              <p:nvPr/>
            </p:nvSpPr>
            <p:spPr bwMode="auto">
              <a:xfrm>
                <a:off x="2945" y="1063"/>
                <a:ext cx="1131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697" name="Text Box 8"/>
            <p:cNvSpPr txBox="1">
              <a:spLocks noChangeArrowheads="1"/>
            </p:cNvSpPr>
            <p:nvPr/>
          </p:nvSpPr>
          <p:spPr bwMode="auto">
            <a:xfrm>
              <a:off x="3024" y="1589"/>
              <a:ext cx="9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设备1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准备就绪？</a:t>
              </a:r>
            </a:p>
          </p:txBody>
        </p:sp>
        <p:sp>
          <p:nvSpPr>
            <p:cNvPr id="241698" name="AutoShape 9"/>
            <p:cNvSpPr>
              <a:spLocks noChangeArrowheads="1"/>
            </p:cNvSpPr>
            <p:nvPr/>
          </p:nvSpPr>
          <p:spPr bwMode="auto">
            <a:xfrm>
              <a:off x="2900" y="1515"/>
              <a:ext cx="1176" cy="618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699" name="Line 10"/>
            <p:cNvSpPr>
              <a:spLocks noChangeShapeType="1"/>
            </p:cNvSpPr>
            <p:nvPr/>
          </p:nvSpPr>
          <p:spPr bwMode="auto">
            <a:xfrm>
              <a:off x="3488" y="816"/>
              <a:ext cx="0" cy="2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00" name="Text Box 11"/>
            <p:cNvSpPr txBox="1">
              <a:spLocks noChangeArrowheads="1"/>
            </p:cNvSpPr>
            <p:nvPr/>
          </p:nvSpPr>
          <p:spPr bwMode="auto">
            <a:xfrm>
              <a:off x="2936" y="2544"/>
              <a:ext cx="1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检查状态标记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41701" name="Rectangle 12"/>
            <p:cNvSpPr>
              <a:spLocks noChangeArrowheads="1"/>
            </p:cNvSpPr>
            <p:nvPr/>
          </p:nvSpPr>
          <p:spPr bwMode="auto">
            <a:xfrm>
              <a:off x="2945" y="2544"/>
              <a:ext cx="118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02" name="Text Box 13"/>
            <p:cNvSpPr txBox="1">
              <a:spLocks noChangeArrowheads="1"/>
            </p:cNvSpPr>
            <p:nvPr/>
          </p:nvSpPr>
          <p:spPr bwMode="auto">
            <a:xfrm>
              <a:off x="3063" y="3069"/>
              <a:ext cx="9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设备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准备就绪？</a:t>
              </a:r>
            </a:p>
          </p:txBody>
        </p:sp>
        <p:sp>
          <p:nvSpPr>
            <p:cNvPr id="241703" name="AutoShape 14"/>
            <p:cNvSpPr>
              <a:spLocks noChangeArrowheads="1"/>
            </p:cNvSpPr>
            <p:nvPr/>
          </p:nvSpPr>
          <p:spPr bwMode="auto">
            <a:xfrm>
              <a:off x="2900" y="2997"/>
              <a:ext cx="1176" cy="617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04" name="Line 15"/>
            <p:cNvSpPr>
              <a:spLocks noChangeShapeType="1"/>
            </p:cNvSpPr>
            <p:nvPr/>
          </p:nvSpPr>
          <p:spPr bwMode="auto">
            <a:xfrm>
              <a:off x="3488" y="2133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05" name="Text Box 16"/>
            <p:cNvSpPr txBox="1">
              <a:spLocks noChangeArrowheads="1"/>
            </p:cNvSpPr>
            <p:nvPr/>
          </p:nvSpPr>
          <p:spPr bwMode="auto">
            <a:xfrm>
              <a:off x="3380" y="223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41706" name="Line 17"/>
            <p:cNvSpPr>
              <a:spLocks noChangeShapeType="1"/>
            </p:cNvSpPr>
            <p:nvPr/>
          </p:nvSpPr>
          <p:spPr bwMode="auto">
            <a:xfrm>
              <a:off x="3488" y="2421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392" y="1721"/>
              <a:ext cx="836" cy="257"/>
              <a:chOff x="4392" y="1721"/>
              <a:chExt cx="836" cy="257"/>
            </a:xfrm>
          </p:grpSpPr>
          <p:sp>
            <p:nvSpPr>
              <p:cNvPr id="241722" name="Text Box 19"/>
              <p:cNvSpPr txBox="1">
                <a:spLocks noChangeArrowheads="1"/>
              </p:cNvSpPr>
              <p:nvPr/>
            </p:nvSpPr>
            <p:spPr bwMode="auto">
              <a:xfrm>
                <a:off x="4392" y="1728"/>
                <a:ext cx="8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处理设备1</a:t>
                </a:r>
              </a:p>
            </p:txBody>
          </p:sp>
          <p:sp>
            <p:nvSpPr>
              <p:cNvPr id="241723" name="Rectangle 20"/>
              <p:cNvSpPr>
                <a:spLocks noChangeArrowheads="1"/>
              </p:cNvSpPr>
              <p:nvPr/>
            </p:nvSpPr>
            <p:spPr bwMode="auto">
              <a:xfrm>
                <a:off x="4392" y="1721"/>
                <a:ext cx="824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708" name="Freeform 21"/>
            <p:cNvSpPr>
              <a:spLocks/>
            </p:cNvSpPr>
            <p:nvPr/>
          </p:nvSpPr>
          <p:spPr bwMode="auto">
            <a:xfrm>
              <a:off x="4070" y="1829"/>
              <a:ext cx="320" cy="3"/>
            </a:xfrm>
            <a:custGeom>
              <a:avLst/>
              <a:gdLst>
                <a:gd name="T0" fmla="*/ 0 w 339"/>
                <a:gd name="T1" fmla="*/ 0 h 3"/>
                <a:gd name="T2" fmla="*/ 320 w 339"/>
                <a:gd name="T3" fmla="*/ 3 h 3"/>
                <a:gd name="T4" fmla="*/ 0 60000 65536"/>
                <a:gd name="T5" fmla="*/ 0 60000 65536"/>
                <a:gd name="T6" fmla="*/ 0 w 339"/>
                <a:gd name="T7" fmla="*/ 0 h 3"/>
                <a:gd name="T8" fmla="*/ 339 w 3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9" h="3">
                  <a:moveTo>
                    <a:pt x="0" y="0"/>
                  </a:moveTo>
                  <a:lnTo>
                    <a:pt x="339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09" name="Text Box 22"/>
            <p:cNvSpPr txBox="1">
              <a:spLocks noChangeArrowheads="1"/>
            </p:cNvSpPr>
            <p:nvPr/>
          </p:nvSpPr>
          <p:spPr bwMode="auto">
            <a:xfrm>
              <a:off x="4076" y="159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41710" name="Text Box 23"/>
            <p:cNvSpPr txBox="1">
              <a:spLocks noChangeArrowheads="1"/>
            </p:cNvSpPr>
            <p:nvPr/>
          </p:nvSpPr>
          <p:spPr bwMode="auto">
            <a:xfrm>
              <a:off x="3515" y="206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41711" name="Freeform 24"/>
            <p:cNvSpPr>
              <a:spLocks/>
            </p:cNvSpPr>
            <p:nvPr/>
          </p:nvSpPr>
          <p:spPr bwMode="auto">
            <a:xfrm>
              <a:off x="2541" y="898"/>
              <a:ext cx="947" cy="2411"/>
            </a:xfrm>
            <a:custGeom>
              <a:avLst/>
              <a:gdLst>
                <a:gd name="T0" fmla="*/ 387 w 947"/>
                <a:gd name="T1" fmla="*/ 2411 h 2411"/>
                <a:gd name="T2" fmla="*/ 0 w 947"/>
                <a:gd name="T3" fmla="*/ 2411 h 2411"/>
                <a:gd name="T4" fmla="*/ 3 w 947"/>
                <a:gd name="T5" fmla="*/ 0 h 2411"/>
                <a:gd name="T6" fmla="*/ 947 w 947"/>
                <a:gd name="T7" fmla="*/ 0 h 2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7"/>
                <a:gd name="T13" fmla="*/ 0 h 2411"/>
                <a:gd name="T14" fmla="*/ 947 w 947"/>
                <a:gd name="T15" fmla="*/ 2411 h 2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7" h="2411">
                  <a:moveTo>
                    <a:pt x="387" y="2411"/>
                  </a:moveTo>
                  <a:lnTo>
                    <a:pt x="0" y="2411"/>
                  </a:lnTo>
                  <a:lnTo>
                    <a:pt x="3" y="0"/>
                  </a:lnTo>
                  <a:lnTo>
                    <a:pt x="94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12" name="Text Box 25"/>
            <p:cNvSpPr txBox="1">
              <a:spLocks noChangeArrowheads="1"/>
            </p:cNvSpPr>
            <p:nvPr/>
          </p:nvSpPr>
          <p:spPr bwMode="auto">
            <a:xfrm>
              <a:off x="2699" y="307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41713" name="Text Box 26"/>
            <p:cNvSpPr txBox="1">
              <a:spLocks noChangeArrowheads="1"/>
            </p:cNvSpPr>
            <p:nvPr/>
          </p:nvSpPr>
          <p:spPr bwMode="auto">
            <a:xfrm>
              <a:off x="3049" y="3819"/>
              <a:ext cx="8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处理设备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41714" name="Rectangle 27"/>
            <p:cNvSpPr>
              <a:spLocks noChangeArrowheads="1"/>
            </p:cNvSpPr>
            <p:nvPr/>
          </p:nvSpPr>
          <p:spPr bwMode="auto">
            <a:xfrm>
              <a:off x="3072" y="3819"/>
              <a:ext cx="82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715" name="Line 28"/>
            <p:cNvSpPr>
              <a:spLocks noChangeShapeType="1"/>
            </p:cNvSpPr>
            <p:nvPr/>
          </p:nvSpPr>
          <p:spPr bwMode="auto">
            <a:xfrm>
              <a:off x="3488" y="1310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16" name="Line 29"/>
            <p:cNvSpPr>
              <a:spLocks noChangeShapeType="1"/>
            </p:cNvSpPr>
            <p:nvPr/>
          </p:nvSpPr>
          <p:spPr bwMode="auto">
            <a:xfrm>
              <a:off x="3488" y="2791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17" name="Line 30"/>
            <p:cNvSpPr>
              <a:spLocks noChangeShapeType="1"/>
            </p:cNvSpPr>
            <p:nvPr/>
          </p:nvSpPr>
          <p:spPr bwMode="auto">
            <a:xfrm>
              <a:off x="3488" y="3614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18" name="Line 31"/>
            <p:cNvSpPr>
              <a:spLocks noChangeShapeType="1"/>
            </p:cNvSpPr>
            <p:nvPr/>
          </p:nvSpPr>
          <p:spPr bwMode="auto">
            <a:xfrm>
              <a:off x="3488" y="4066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19" name="Text Box 32"/>
            <p:cNvSpPr txBox="1">
              <a:spLocks noChangeArrowheads="1"/>
            </p:cNvSpPr>
            <p:nvPr/>
          </p:nvSpPr>
          <p:spPr bwMode="auto">
            <a:xfrm>
              <a:off x="3504" y="354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41720" name="Freeform 33"/>
            <p:cNvSpPr>
              <a:spLocks/>
            </p:cNvSpPr>
            <p:nvPr/>
          </p:nvSpPr>
          <p:spPr bwMode="auto">
            <a:xfrm>
              <a:off x="5206" y="1842"/>
              <a:ext cx="239" cy="3"/>
            </a:xfrm>
            <a:custGeom>
              <a:avLst/>
              <a:gdLst>
                <a:gd name="T0" fmla="*/ 0 w 239"/>
                <a:gd name="T1" fmla="*/ 3 h 3"/>
                <a:gd name="T2" fmla="*/ 239 w 239"/>
                <a:gd name="T3" fmla="*/ 0 h 3"/>
                <a:gd name="T4" fmla="*/ 0 60000 65536"/>
                <a:gd name="T5" fmla="*/ 0 60000 65536"/>
                <a:gd name="T6" fmla="*/ 0 w 239"/>
                <a:gd name="T7" fmla="*/ 0 h 3"/>
                <a:gd name="T8" fmla="*/ 239 w 2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721" name="Freeform 34"/>
            <p:cNvSpPr>
              <a:spLocks/>
            </p:cNvSpPr>
            <p:nvPr/>
          </p:nvSpPr>
          <p:spPr bwMode="auto">
            <a:xfrm>
              <a:off x="3501" y="1842"/>
              <a:ext cx="1935" cy="2286"/>
            </a:xfrm>
            <a:custGeom>
              <a:avLst/>
              <a:gdLst>
                <a:gd name="T0" fmla="*/ 1935 w 1935"/>
                <a:gd name="T1" fmla="*/ 0 h 2286"/>
                <a:gd name="T2" fmla="*/ 1934 w 1935"/>
                <a:gd name="T3" fmla="*/ 2286 h 2286"/>
                <a:gd name="T4" fmla="*/ 0 w 1935"/>
                <a:gd name="T5" fmla="*/ 2286 h 2286"/>
                <a:gd name="T6" fmla="*/ 0 60000 65536"/>
                <a:gd name="T7" fmla="*/ 0 60000 65536"/>
                <a:gd name="T8" fmla="*/ 0 60000 65536"/>
                <a:gd name="T9" fmla="*/ 0 w 1935"/>
                <a:gd name="T10" fmla="*/ 0 h 2286"/>
                <a:gd name="T11" fmla="*/ 1935 w 1935"/>
                <a:gd name="T12" fmla="*/ 2286 h 2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5" h="2286">
                  <a:moveTo>
                    <a:pt x="1935" y="0"/>
                  </a:moveTo>
                  <a:lnTo>
                    <a:pt x="1934" y="2286"/>
                  </a:lnTo>
                  <a:lnTo>
                    <a:pt x="0" y="228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739" name="Text Box 35"/>
          <p:cNvSpPr txBox="1">
            <a:spLocks noChangeArrowheads="1"/>
          </p:cNvSpPr>
          <p:nvPr/>
        </p:nvSpPr>
        <p:spPr bwMode="auto">
          <a:xfrm>
            <a:off x="974725" y="1982788"/>
            <a:ext cx="2216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查询流程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295400" y="3106738"/>
            <a:ext cx="2286000" cy="3352800"/>
            <a:chOff x="816" y="2016"/>
            <a:chExt cx="1440" cy="2112"/>
          </a:xfrm>
        </p:grpSpPr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816" y="2300"/>
              <a:ext cx="1152" cy="285"/>
              <a:chOff x="816" y="2300"/>
              <a:chExt cx="1152" cy="285"/>
            </a:xfrm>
          </p:grpSpPr>
          <p:sp>
            <p:nvSpPr>
              <p:cNvPr id="241694" name="Text Box 38"/>
              <p:cNvSpPr txBox="1">
                <a:spLocks noChangeArrowheads="1"/>
              </p:cNvSpPr>
              <p:nvPr/>
            </p:nvSpPr>
            <p:spPr bwMode="auto">
              <a:xfrm>
                <a:off x="854" y="2304"/>
                <a:ext cx="1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检查状态标记</a:t>
                </a:r>
              </a:p>
            </p:txBody>
          </p:sp>
          <p:sp>
            <p:nvSpPr>
              <p:cNvPr id="241695" name="Rectangle 39"/>
              <p:cNvSpPr>
                <a:spLocks noChangeArrowheads="1"/>
              </p:cNvSpPr>
              <p:nvPr/>
            </p:nvSpPr>
            <p:spPr bwMode="auto">
              <a:xfrm>
                <a:off x="816" y="2300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816" y="3559"/>
              <a:ext cx="1296" cy="285"/>
              <a:chOff x="816" y="3559"/>
              <a:chExt cx="1296" cy="285"/>
            </a:xfrm>
          </p:grpSpPr>
          <p:sp>
            <p:nvSpPr>
              <p:cNvPr id="241692" name="Text Box 41"/>
              <p:cNvSpPr txBox="1">
                <a:spLocks noChangeArrowheads="1"/>
              </p:cNvSpPr>
              <p:nvPr/>
            </p:nvSpPr>
            <p:spPr bwMode="auto">
              <a:xfrm>
                <a:off x="1008" y="3559"/>
                <a:ext cx="11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交换数据</a:t>
                </a:r>
              </a:p>
            </p:txBody>
          </p:sp>
          <p:sp>
            <p:nvSpPr>
              <p:cNvPr id="241693" name="Rectangle 42"/>
              <p:cNvSpPr>
                <a:spLocks noChangeArrowheads="1"/>
              </p:cNvSpPr>
              <p:nvPr/>
            </p:nvSpPr>
            <p:spPr bwMode="auto">
              <a:xfrm>
                <a:off x="816" y="3559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816" y="2859"/>
              <a:ext cx="1152" cy="426"/>
              <a:chOff x="1968" y="2400"/>
              <a:chExt cx="1152" cy="504"/>
            </a:xfrm>
          </p:grpSpPr>
          <p:sp>
            <p:nvSpPr>
              <p:cNvPr id="241690" name="Text Box 44"/>
              <p:cNvSpPr txBox="1">
                <a:spLocks noChangeArrowheads="1"/>
              </p:cNvSpPr>
              <p:nvPr/>
            </p:nvSpPr>
            <p:spPr bwMode="auto">
              <a:xfrm>
                <a:off x="2150" y="2529"/>
                <a:ext cx="8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准备就绪?</a:t>
                </a:r>
              </a:p>
            </p:txBody>
          </p:sp>
          <p:sp>
            <p:nvSpPr>
              <p:cNvPr id="241691" name="AutoShape 45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1152" cy="504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1683" name="Line 46"/>
            <p:cNvSpPr>
              <a:spLocks noChangeShapeType="1"/>
            </p:cNvSpPr>
            <p:nvPr/>
          </p:nvSpPr>
          <p:spPr bwMode="auto">
            <a:xfrm>
              <a:off x="1392" y="327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4" name="Line 47"/>
            <p:cNvSpPr>
              <a:spLocks noChangeShapeType="1"/>
            </p:cNvSpPr>
            <p:nvPr/>
          </p:nvSpPr>
          <p:spPr bwMode="auto">
            <a:xfrm>
              <a:off x="1392" y="258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5" name="Line 48"/>
            <p:cNvSpPr>
              <a:spLocks noChangeShapeType="1"/>
            </p:cNvSpPr>
            <p:nvPr/>
          </p:nvSpPr>
          <p:spPr bwMode="auto">
            <a:xfrm>
              <a:off x="1392" y="2016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6" name="Line 49"/>
            <p:cNvSpPr>
              <a:spLocks noChangeShapeType="1"/>
            </p:cNvSpPr>
            <p:nvPr/>
          </p:nvSpPr>
          <p:spPr bwMode="auto">
            <a:xfrm>
              <a:off x="1392" y="3844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7" name="Freeform 50"/>
            <p:cNvSpPr>
              <a:spLocks/>
            </p:cNvSpPr>
            <p:nvPr/>
          </p:nvSpPr>
          <p:spPr bwMode="auto">
            <a:xfrm>
              <a:off x="1392" y="2097"/>
              <a:ext cx="864" cy="978"/>
            </a:xfrm>
            <a:custGeom>
              <a:avLst/>
              <a:gdLst>
                <a:gd name="T0" fmla="*/ 552 w 864"/>
                <a:gd name="T1" fmla="*/ 978 h 978"/>
                <a:gd name="T2" fmla="*/ 861 w 864"/>
                <a:gd name="T3" fmla="*/ 978 h 978"/>
                <a:gd name="T4" fmla="*/ 864 w 864"/>
                <a:gd name="T5" fmla="*/ 0 h 978"/>
                <a:gd name="T6" fmla="*/ 0 w 864"/>
                <a:gd name="T7" fmla="*/ 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978"/>
                <a:gd name="T14" fmla="*/ 864 w 864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978">
                  <a:moveTo>
                    <a:pt x="552" y="978"/>
                  </a:moveTo>
                  <a:lnTo>
                    <a:pt x="861" y="978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8" name="Text Box 51"/>
            <p:cNvSpPr txBox="1">
              <a:spLocks noChangeArrowheads="1"/>
            </p:cNvSpPr>
            <p:nvPr/>
          </p:nvSpPr>
          <p:spPr bwMode="auto">
            <a:xfrm>
              <a:off x="1392" y="321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41689" name="Text Box 52"/>
            <p:cNvSpPr txBox="1">
              <a:spLocks noChangeArrowheads="1"/>
            </p:cNvSpPr>
            <p:nvPr/>
          </p:nvSpPr>
          <p:spPr bwMode="auto">
            <a:xfrm>
              <a:off x="1872" y="282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328757" name="Text Box 53"/>
          <p:cNvSpPr txBox="1">
            <a:spLocks noChangeArrowheads="1"/>
          </p:cNvSpPr>
          <p:nvPr/>
        </p:nvSpPr>
        <p:spPr bwMode="auto">
          <a:xfrm>
            <a:off x="495300" y="2649538"/>
            <a:ext cx="179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单个设备</a:t>
            </a:r>
          </a:p>
        </p:txBody>
      </p:sp>
      <p:sp>
        <p:nvSpPr>
          <p:cNvPr id="328758" name="Text Box 54"/>
          <p:cNvSpPr txBox="1">
            <a:spLocks noChangeArrowheads="1"/>
          </p:cNvSpPr>
          <p:nvPr/>
        </p:nvSpPr>
        <p:spPr bwMode="auto">
          <a:xfrm>
            <a:off x="7200900" y="16033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多个设备</a:t>
            </a:r>
          </a:p>
        </p:txBody>
      </p:sp>
      <p:sp>
        <p:nvSpPr>
          <p:cNvPr id="328759" name="AutoShape 55"/>
          <p:cNvSpPr>
            <a:spLocks noChangeArrowheads="1"/>
          </p:cNvSpPr>
          <p:nvPr/>
        </p:nvSpPr>
        <p:spPr bwMode="auto">
          <a:xfrm>
            <a:off x="446088" y="3543300"/>
            <a:ext cx="487362" cy="1436688"/>
          </a:xfrm>
          <a:prstGeom prst="wedgeRoundRectCallout">
            <a:avLst>
              <a:gd name="adj1" fmla="val 120551"/>
              <a:gd name="adj2" fmla="val -4779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测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试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指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令</a:t>
            </a:r>
          </a:p>
        </p:txBody>
      </p:sp>
      <p:sp>
        <p:nvSpPr>
          <p:cNvPr id="328760" name="AutoShape 56"/>
          <p:cNvSpPr>
            <a:spLocks noChangeArrowheads="1"/>
          </p:cNvSpPr>
          <p:nvPr/>
        </p:nvSpPr>
        <p:spPr bwMode="auto">
          <a:xfrm>
            <a:off x="423863" y="4259263"/>
            <a:ext cx="487362" cy="1436687"/>
          </a:xfrm>
          <a:prstGeom prst="wedgeRoundRectCallout">
            <a:avLst>
              <a:gd name="adj1" fmla="val 136407"/>
              <a:gd name="adj2" fmla="val -1247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转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移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指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令</a:t>
            </a:r>
          </a:p>
        </p:txBody>
      </p:sp>
      <p:sp>
        <p:nvSpPr>
          <p:cNvPr id="328761" name="AutoShape 57"/>
          <p:cNvSpPr>
            <a:spLocks noChangeArrowheads="1"/>
          </p:cNvSpPr>
          <p:nvPr/>
        </p:nvSpPr>
        <p:spPr bwMode="auto">
          <a:xfrm>
            <a:off x="423863" y="4706938"/>
            <a:ext cx="487362" cy="1436687"/>
          </a:xfrm>
          <a:prstGeom prst="wedgeRoundRectCallout">
            <a:avLst>
              <a:gd name="adj1" fmla="val 124759"/>
              <a:gd name="adj2" fmla="val 783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传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指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令</a:t>
            </a:r>
          </a:p>
        </p:txBody>
      </p:sp>
      <p:sp>
        <p:nvSpPr>
          <p:cNvPr id="59" name="日期占位符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AA8459-3A3B-4968-BD56-72F7F9B3A1A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0377B-4E12-49ED-A29D-8ADBEA044C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1" name="页脚占位符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8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28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39" grpId="0" autoUpdateAnimBg="0"/>
      <p:bldP spid="328757" grpId="0" autoUpdateAnimBg="0"/>
      <p:bldP spid="328758" grpId="0" autoUpdateAnimBg="0"/>
      <p:bldP spid="328759" grpId="0" animBg="1" autoUpdateAnimBg="0"/>
      <p:bldP spid="328760" grpId="0" animBg="1" autoUpdateAnimBg="0"/>
      <p:bldP spid="32876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365125" y="19685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程序流程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3954463" y="1260475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设置主存缓冲区首址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954463" y="609600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设置计数值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3954463" y="1911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启动外设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3954463" y="3435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传送一个数据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3954463" y="4084638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修改主存地址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3954463" y="4735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修改计数值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3954463" y="6259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结束</a:t>
            </a:r>
            <a:r>
              <a:rPr lang="en-US" altLang="zh-CN" sz="2000">
                <a:latin typeface="Times New Roman" pitchFamily="18" charset="0"/>
              </a:rPr>
              <a:t>I/O</a:t>
            </a:r>
            <a:r>
              <a:rPr lang="zh-CN" altLang="en-US" sz="2000">
                <a:latin typeface="Times New Roman" pitchFamily="18" charset="0"/>
              </a:rPr>
              <a:t>传送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11663" y="2560638"/>
            <a:ext cx="1447800" cy="669925"/>
            <a:chOff x="2400" y="1613"/>
            <a:chExt cx="912" cy="422"/>
          </a:xfrm>
        </p:grpSpPr>
        <p:sp>
          <p:nvSpPr>
            <p:cNvPr id="242729" name="Text Box 11"/>
            <p:cNvSpPr txBox="1">
              <a:spLocks noChangeArrowheads="1"/>
            </p:cNvSpPr>
            <p:nvPr/>
          </p:nvSpPr>
          <p:spPr bwMode="auto">
            <a:xfrm>
              <a:off x="2534" y="1705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准备好？</a:t>
              </a:r>
            </a:p>
          </p:txBody>
        </p:sp>
        <p:sp>
          <p:nvSpPr>
            <p:cNvPr id="242730" name="AutoShape 12"/>
            <p:cNvSpPr>
              <a:spLocks noChangeArrowheads="1"/>
            </p:cNvSpPr>
            <p:nvPr/>
          </p:nvSpPr>
          <p:spPr bwMode="auto">
            <a:xfrm>
              <a:off x="2400" y="1613"/>
              <a:ext cx="912" cy="422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11663" y="5386388"/>
            <a:ext cx="1447800" cy="668337"/>
            <a:chOff x="2400" y="3393"/>
            <a:chExt cx="912" cy="421"/>
          </a:xfrm>
        </p:grpSpPr>
        <p:sp>
          <p:nvSpPr>
            <p:cNvPr id="242727" name="Text Box 14"/>
            <p:cNvSpPr txBox="1">
              <a:spLocks noChangeArrowheads="1"/>
            </p:cNvSpPr>
            <p:nvPr/>
          </p:nvSpPr>
          <p:spPr bwMode="auto">
            <a:xfrm>
              <a:off x="2534" y="348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传送完？</a:t>
              </a:r>
            </a:p>
          </p:txBody>
        </p:sp>
        <p:sp>
          <p:nvSpPr>
            <p:cNvPr id="242728" name="AutoShape 15"/>
            <p:cNvSpPr>
              <a:spLocks noChangeArrowheads="1"/>
            </p:cNvSpPr>
            <p:nvPr/>
          </p:nvSpPr>
          <p:spPr bwMode="auto">
            <a:xfrm>
              <a:off x="2400" y="3393"/>
              <a:ext cx="912" cy="421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744" name="Line 16"/>
          <p:cNvSpPr>
            <a:spLocks noChangeShapeType="1"/>
          </p:cNvSpPr>
          <p:nvPr/>
        </p:nvSpPr>
        <p:spPr bwMode="auto">
          <a:xfrm>
            <a:off x="5135563" y="5176838"/>
            <a:ext cx="0" cy="2238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5135563" y="2357438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>
            <a:off x="5135563" y="172402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5135563" y="1073150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>
            <a:off x="5135563" y="3879850"/>
            <a:ext cx="0" cy="190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>
            <a:off x="5135563" y="454977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492500" y="1798638"/>
            <a:ext cx="1624013" cy="3930650"/>
            <a:chOff x="1821" y="1133"/>
            <a:chExt cx="1023" cy="2476"/>
          </a:xfrm>
        </p:grpSpPr>
        <p:sp>
          <p:nvSpPr>
            <p:cNvPr id="242725" name="Freeform 23"/>
            <p:cNvSpPr>
              <a:spLocks/>
            </p:cNvSpPr>
            <p:nvPr/>
          </p:nvSpPr>
          <p:spPr bwMode="auto">
            <a:xfrm>
              <a:off x="1821" y="1133"/>
              <a:ext cx="1023" cy="2476"/>
            </a:xfrm>
            <a:custGeom>
              <a:avLst/>
              <a:gdLst>
                <a:gd name="T0" fmla="*/ 588 w 1023"/>
                <a:gd name="T1" fmla="*/ 2473 h 2476"/>
                <a:gd name="T2" fmla="*/ 0 w 1023"/>
                <a:gd name="T3" fmla="*/ 2476 h 2476"/>
                <a:gd name="T4" fmla="*/ 3 w 1023"/>
                <a:gd name="T5" fmla="*/ 0 h 2476"/>
                <a:gd name="T6" fmla="*/ 1023 w 1023"/>
                <a:gd name="T7" fmla="*/ 0 h 2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3"/>
                <a:gd name="T13" fmla="*/ 0 h 2476"/>
                <a:gd name="T14" fmla="*/ 1023 w 1023"/>
                <a:gd name="T15" fmla="*/ 2476 h 2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3" h="2476">
                  <a:moveTo>
                    <a:pt x="588" y="2473"/>
                  </a:moveTo>
                  <a:lnTo>
                    <a:pt x="0" y="2476"/>
                  </a:lnTo>
                  <a:lnTo>
                    <a:pt x="3" y="0"/>
                  </a:lnTo>
                  <a:lnTo>
                    <a:pt x="1023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726" name="Text Box 24"/>
            <p:cNvSpPr txBox="1">
              <a:spLocks noChangeArrowheads="1"/>
            </p:cNvSpPr>
            <p:nvPr/>
          </p:nvSpPr>
          <p:spPr bwMode="auto">
            <a:xfrm>
              <a:off x="2006" y="33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未完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135563" y="3059113"/>
            <a:ext cx="628650" cy="396875"/>
            <a:chOff x="2856" y="1927"/>
            <a:chExt cx="396" cy="250"/>
          </a:xfrm>
        </p:grpSpPr>
        <p:sp>
          <p:nvSpPr>
            <p:cNvPr id="242723" name="Line 26"/>
            <p:cNvSpPr>
              <a:spLocks noChangeShapeType="1"/>
            </p:cNvSpPr>
            <p:nvPr/>
          </p:nvSpPr>
          <p:spPr bwMode="auto">
            <a:xfrm>
              <a:off x="2856" y="2023"/>
              <a:ext cx="0" cy="1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724" name="Text Box 27"/>
            <p:cNvSpPr txBox="1">
              <a:spLocks noChangeArrowheads="1"/>
            </p:cNvSpPr>
            <p:nvPr/>
          </p:nvSpPr>
          <p:spPr bwMode="auto">
            <a:xfrm>
              <a:off x="2976" y="192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135563" y="5884863"/>
            <a:ext cx="628650" cy="396875"/>
            <a:chOff x="2856" y="3707"/>
            <a:chExt cx="396" cy="250"/>
          </a:xfrm>
        </p:grpSpPr>
        <p:sp>
          <p:nvSpPr>
            <p:cNvPr id="242721" name="Line 29"/>
            <p:cNvSpPr>
              <a:spLocks noChangeShapeType="1"/>
            </p:cNvSpPr>
            <p:nvPr/>
          </p:nvSpPr>
          <p:spPr bwMode="auto">
            <a:xfrm>
              <a:off x="2856" y="3803"/>
              <a:ext cx="0" cy="1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722" name="Text Box 30"/>
            <p:cNvSpPr txBox="1">
              <a:spLocks noChangeArrowheads="1"/>
            </p:cNvSpPr>
            <p:nvPr/>
          </p:nvSpPr>
          <p:spPr bwMode="auto">
            <a:xfrm>
              <a:off x="2976" y="370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完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726113" y="2543175"/>
            <a:ext cx="1309687" cy="396875"/>
            <a:chOff x="3216" y="1602"/>
            <a:chExt cx="825" cy="250"/>
          </a:xfrm>
        </p:grpSpPr>
        <p:sp>
          <p:nvSpPr>
            <p:cNvPr id="242719" name="Text Box 32"/>
            <p:cNvSpPr txBox="1">
              <a:spLocks noChangeArrowheads="1"/>
            </p:cNvSpPr>
            <p:nvPr/>
          </p:nvSpPr>
          <p:spPr bwMode="auto">
            <a:xfrm>
              <a:off x="3216" y="160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42720" name="Freeform 33"/>
            <p:cNvSpPr>
              <a:spLocks/>
            </p:cNvSpPr>
            <p:nvPr/>
          </p:nvSpPr>
          <p:spPr bwMode="auto">
            <a:xfrm>
              <a:off x="3312" y="1824"/>
              <a:ext cx="729" cy="1"/>
            </a:xfrm>
            <a:custGeom>
              <a:avLst/>
              <a:gdLst>
                <a:gd name="T0" fmla="*/ 0 w 729"/>
                <a:gd name="T1" fmla="*/ 0 h 1"/>
                <a:gd name="T2" fmla="*/ 729 w 729"/>
                <a:gd name="T3" fmla="*/ 0 h 1"/>
                <a:gd name="T4" fmla="*/ 0 60000 65536"/>
                <a:gd name="T5" fmla="*/ 0 60000 65536"/>
                <a:gd name="T6" fmla="*/ 0 w 729"/>
                <a:gd name="T7" fmla="*/ 0 h 1"/>
                <a:gd name="T8" fmla="*/ 729 w 72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9" h="1">
                  <a:moveTo>
                    <a:pt x="0" y="0"/>
                  </a:moveTo>
                  <a:lnTo>
                    <a:pt x="72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762" name="Freeform 34"/>
          <p:cNvSpPr>
            <a:spLocks/>
          </p:cNvSpPr>
          <p:nvPr/>
        </p:nvSpPr>
        <p:spPr bwMode="auto">
          <a:xfrm>
            <a:off x="7016750" y="2438400"/>
            <a:ext cx="4763" cy="457200"/>
          </a:xfrm>
          <a:custGeom>
            <a:avLst/>
            <a:gdLst>
              <a:gd name="T0" fmla="*/ 4763 w 3"/>
              <a:gd name="T1" fmla="*/ 457200 h 288"/>
              <a:gd name="T2" fmla="*/ 0 w 3"/>
              <a:gd name="T3" fmla="*/ 0 h 288"/>
              <a:gd name="T4" fmla="*/ 0 60000 65536"/>
              <a:gd name="T5" fmla="*/ 0 60000 65536"/>
              <a:gd name="T6" fmla="*/ 0 w 3"/>
              <a:gd name="T7" fmla="*/ 0 h 288"/>
              <a:gd name="T8" fmla="*/ 3 w 3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8">
                <a:moveTo>
                  <a:pt x="3" y="28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3" name="Freeform 35"/>
          <p:cNvSpPr>
            <a:spLocks/>
          </p:cNvSpPr>
          <p:nvPr/>
        </p:nvSpPr>
        <p:spPr bwMode="auto">
          <a:xfrm>
            <a:off x="5116513" y="2433638"/>
            <a:ext cx="1924050" cy="6350"/>
          </a:xfrm>
          <a:custGeom>
            <a:avLst/>
            <a:gdLst>
              <a:gd name="T0" fmla="*/ 1924050 w 1212"/>
              <a:gd name="T1" fmla="*/ 0 h 4"/>
              <a:gd name="T2" fmla="*/ 0 w 1212"/>
              <a:gd name="T3" fmla="*/ 6350 h 4"/>
              <a:gd name="T4" fmla="*/ 0 60000 65536"/>
              <a:gd name="T5" fmla="*/ 0 60000 65536"/>
              <a:gd name="T6" fmla="*/ 0 w 1212"/>
              <a:gd name="T7" fmla="*/ 0 h 4"/>
              <a:gd name="T8" fmla="*/ 1212 w 121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2" h="4">
                <a:moveTo>
                  <a:pt x="1212" y="0"/>
                </a:moveTo>
                <a:lnTo>
                  <a:pt x="0" y="4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5.4</a:t>
            </a:r>
          </a:p>
        </p:txBody>
      </p:sp>
      <p:sp>
        <p:nvSpPr>
          <p:cNvPr id="329765" name="Line 37"/>
          <p:cNvSpPr>
            <a:spLocks noChangeShapeType="1"/>
          </p:cNvSpPr>
          <p:nvPr/>
        </p:nvSpPr>
        <p:spPr bwMode="auto">
          <a:xfrm>
            <a:off x="5135563" y="392113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847725" y="1470025"/>
            <a:ext cx="1995488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zh-CN" altLang="en-US" sz="2000">
                <a:latin typeface="Times New Roman" pitchFamily="18" charset="0"/>
              </a:rPr>
              <a:t>保存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 寄存器内容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4D8394-A973-4B60-A53F-8ACBFF4471F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6A015-3974-44FA-90C0-6F53EF97E13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2" grpId="0" animBg="1" autoUpdateAnimBg="0"/>
      <p:bldP spid="329733" grpId="0" animBg="1" autoUpdateAnimBg="0"/>
      <p:bldP spid="329734" grpId="0" animBg="1" autoUpdateAnimBg="0"/>
      <p:bldP spid="329735" grpId="0" animBg="1" autoUpdateAnimBg="0"/>
      <p:bldP spid="329736" grpId="0" animBg="1" autoUpdateAnimBg="0"/>
      <p:bldP spid="329737" grpId="0" animBg="1" autoUpdateAnimBg="0"/>
      <p:bldP spid="329744" grpId="0" animBg="1"/>
      <p:bldP spid="329745" grpId="0" animBg="1"/>
      <p:bldP spid="329746" grpId="0" animBg="1"/>
      <p:bldP spid="329747" grpId="0" animBg="1"/>
      <p:bldP spid="329748" grpId="0" animBg="1"/>
      <p:bldP spid="329749" grpId="0" animBg="1"/>
      <p:bldP spid="329762" grpId="0" animBg="1"/>
      <p:bldP spid="329763" grpId="0" animBg="1"/>
      <p:bldP spid="329765" grpId="0" animBg="1"/>
      <p:bldP spid="3297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905000"/>
            <a:ext cx="9126538" cy="4813300"/>
            <a:chOff x="0" y="1200"/>
            <a:chExt cx="5749" cy="303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200"/>
              <a:ext cx="5749" cy="3032"/>
              <a:chOff x="0" y="1200"/>
              <a:chExt cx="5749" cy="3032"/>
            </a:xfrm>
          </p:grpSpPr>
          <p:sp>
            <p:nvSpPr>
              <p:cNvPr id="243774" name="Text Box 4"/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②</a:t>
                </a:r>
              </a:p>
            </p:txBody>
          </p:sp>
          <p:sp>
            <p:nvSpPr>
              <p:cNvPr id="243775" name="Rectangle 5"/>
              <p:cNvSpPr>
                <a:spLocks noChangeArrowheads="1"/>
              </p:cNvSpPr>
              <p:nvPr/>
            </p:nvSpPr>
            <p:spPr bwMode="auto">
              <a:xfrm>
                <a:off x="2208" y="326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设备选择电路</a:t>
                </a:r>
              </a:p>
            </p:txBody>
          </p:sp>
          <p:sp>
            <p:nvSpPr>
              <p:cNvPr id="243776" name="Rectangle 6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DBR</a:t>
                </a:r>
              </a:p>
            </p:txBody>
          </p:sp>
          <p:sp>
            <p:nvSpPr>
              <p:cNvPr id="243777" name="Rectangle 7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78" name="Text Box 8"/>
              <p:cNvSpPr txBox="1">
                <a:spLocks noChangeArrowheads="1"/>
              </p:cNvSpPr>
              <p:nvPr/>
            </p:nvSpPr>
            <p:spPr bwMode="auto">
              <a:xfrm>
                <a:off x="2362" y="2347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243779" name="Text Box 9"/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43780" name="Oval 10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781" name="Rectangle 11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82" name="Text Box 12"/>
              <p:cNvSpPr txBox="1">
                <a:spLocks noChangeArrowheads="1"/>
              </p:cNvSpPr>
              <p:nvPr/>
            </p:nvSpPr>
            <p:spPr bwMode="auto">
              <a:xfrm>
                <a:off x="3802" y="2347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243783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43784" name="Oval 14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85" name="Freeform 15"/>
              <p:cNvSpPr>
                <a:spLocks/>
              </p:cNvSpPr>
              <p:nvPr/>
            </p:nvSpPr>
            <p:spPr bwMode="auto">
              <a:xfrm>
                <a:off x="2829" y="247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86" name="Freeform 16"/>
              <p:cNvSpPr>
                <a:spLocks/>
              </p:cNvSpPr>
              <p:nvPr/>
            </p:nvSpPr>
            <p:spPr bwMode="auto">
              <a:xfrm>
                <a:off x="1728" y="2475"/>
                <a:ext cx="1488" cy="357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87" name="Rectangle 17"/>
              <p:cNvSpPr>
                <a:spLocks noChangeArrowheads="1"/>
              </p:cNvSpPr>
              <p:nvPr/>
            </p:nvSpPr>
            <p:spPr bwMode="auto">
              <a:xfrm>
                <a:off x="1431" y="2640"/>
                <a:ext cx="240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88" name="Text Box 18"/>
              <p:cNvSpPr txBox="1">
                <a:spLocks noChangeArrowheads="1"/>
              </p:cNvSpPr>
              <p:nvPr/>
            </p:nvSpPr>
            <p:spPr bwMode="auto">
              <a:xfrm>
                <a:off x="1431" y="270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243789" name="Oval 19"/>
              <p:cNvSpPr>
                <a:spLocks noChangeArrowheads="1"/>
              </p:cNvSpPr>
              <p:nvPr/>
            </p:nvSpPr>
            <p:spPr bwMode="auto">
              <a:xfrm>
                <a:off x="2147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790" name="Freeform 20"/>
              <p:cNvSpPr>
                <a:spLocks/>
              </p:cNvSpPr>
              <p:nvPr/>
            </p:nvSpPr>
            <p:spPr bwMode="auto">
              <a:xfrm>
                <a:off x="1971" y="2475"/>
                <a:ext cx="3117" cy="453"/>
              </a:xfrm>
              <a:custGeom>
                <a:avLst/>
                <a:gdLst>
                  <a:gd name="T0" fmla="*/ 189 w 3117"/>
                  <a:gd name="T1" fmla="*/ 0 h 453"/>
                  <a:gd name="T2" fmla="*/ 0 w 3117"/>
                  <a:gd name="T3" fmla="*/ 3 h 453"/>
                  <a:gd name="T4" fmla="*/ 0 w 3117"/>
                  <a:gd name="T5" fmla="*/ 450 h 453"/>
                  <a:gd name="T6" fmla="*/ 3117 w 3117"/>
                  <a:gd name="T7" fmla="*/ 453 h 4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7"/>
                  <a:gd name="T13" fmla="*/ 0 h 453"/>
                  <a:gd name="T14" fmla="*/ 3117 w 3117"/>
                  <a:gd name="T15" fmla="*/ 453 h 4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7" h="453">
                    <a:moveTo>
                      <a:pt x="189" y="0"/>
                    </a:moveTo>
                    <a:lnTo>
                      <a:pt x="0" y="3"/>
                    </a:lnTo>
                    <a:lnTo>
                      <a:pt x="0" y="450"/>
                    </a:lnTo>
                    <a:lnTo>
                      <a:pt x="3117" y="45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1" name="Oval 21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792" name="Freeform 22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3" name="Oval 23"/>
              <p:cNvSpPr>
                <a:spLocks noChangeArrowheads="1"/>
              </p:cNvSpPr>
              <p:nvPr/>
            </p:nvSpPr>
            <p:spPr bwMode="auto">
              <a:xfrm>
                <a:off x="1680" y="280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794" name="Freeform 24"/>
              <p:cNvSpPr>
                <a:spLocks/>
              </p:cNvSpPr>
              <p:nvPr/>
            </p:nvSpPr>
            <p:spPr bwMode="auto">
              <a:xfrm>
                <a:off x="1200" y="2928"/>
                <a:ext cx="1392" cy="336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5" name="Line 25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6" name="Freeform 26"/>
              <p:cNvSpPr>
                <a:spLocks/>
              </p:cNvSpPr>
              <p:nvPr/>
            </p:nvSpPr>
            <p:spPr bwMode="auto">
              <a:xfrm>
                <a:off x="576" y="2160"/>
                <a:ext cx="1728" cy="144"/>
              </a:xfrm>
              <a:custGeom>
                <a:avLst/>
                <a:gdLst>
                  <a:gd name="T0" fmla="*/ 1728 w 1728"/>
                  <a:gd name="T1" fmla="*/ 144 h 144"/>
                  <a:gd name="T2" fmla="*/ 1728 w 1728"/>
                  <a:gd name="T3" fmla="*/ 0 h 144"/>
                  <a:gd name="T4" fmla="*/ 0 w 1728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44"/>
                  <a:gd name="T11" fmla="*/ 1728 w 172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44">
                    <a:moveTo>
                      <a:pt x="1728" y="144"/>
                    </a:moveTo>
                    <a:lnTo>
                      <a:pt x="172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7" name="Freeform 27"/>
              <p:cNvSpPr>
                <a:spLocks/>
              </p:cNvSpPr>
              <p:nvPr/>
            </p:nvSpPr>
            <p:spPr bwMode="auto">
              <a:xfrm>
                <a:off x="3743" y="2064"/>
                <a:ext cx="1489" cy="234"/>
              </a:xfrm>
              <a:custGeom>
                <a:avLst/>
                <a:gdLst>
                  <a:gd name="T0" fmla="*/ 1 w 1489"/>
                  <a:gd name="T1" fmla="*/ 234 h 234"/>
                  <a:gd name="T2" fmla="*/ 0 w 1489"/>
                  <a:gd name="T3" fmla="*/ 0 h 234"/>
                  <a:gd name="T4" fmla="*/ 1489 w 148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489"/>
                  <a:gd name="T10" fmla="*/ 0 h 234"/>
                  <a:gd name="T11" fmla="*/ 1489 w 148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9" h="234">
                    <a:moveTo>
                      <a:pt x="1" y="234"/>
                    </a:moveTo>
                    <a:lnTo>
                      <a:pt x="0" y="0"/>
                    </a:lnTo>
                    <a:lnTo>
                      <a:pt x="148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98" name="Rectangle 2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744" cy="2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99" name="Line 29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800" name="AutoShape 30"/>
              <p:cNvSpPr>
                <a:spLocks noChangeArrowheads="1"/>
              </p:cNvSpPr>
              <p:nvPr/>
            </p:nvSpPr>
            <p:spPr bwMode="auto">
              <a:xfrm>
                <a:off x="552" y="3360"/>
                <a:ext cx="1632" cy="144"/>
              </a:xfrm>
              <a:prstGeom prst="rightArrow">
                <a:avLst>
                  <a:gd name="adj1" fmla="val 50000"/>
                  <a:gd name="adj2" fmla="val 13264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801" name="AutoShape 31"/>
              <p:cNvSpPr>
                <a:spLocks noChangeArrowheads="1"/>
              </p:cNvSpPr>
              <p:nvPr/>
            </p:nvSpPr>
            <p:spPr bwMode="auto">
              <a:xfrm>
                <a:off x="552" y="1677"/>
                <a:ext cx="1632" cy="123"/>
              </a:xfrm>
              <a:prstGeom prst="leftRightArrow">
                <a:avLst>
                  <a:gd name="adj1" fmla="val 50000"/>
                  <a:gd name="adj2" fmla="val 121519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802" name="AutoShape 32"/>
              <p:cNvSpPr>
                <a:spLocks noChangeArrowheads="1"/>
              </p:cNvSpPr>
              <p:nvPr/>
            </p:nvSpPr>
            <p:spPr bwMode="auto">
              <a:xfrm>
                <a:off x="4248" y="1632"/>
                <a:ext cx="1008" cy="144"/>
              </a:xfrm>
              <a:prstGeom prst="leftArrow">
                <a:avLst>
                  <a:gd name="adj1" fmla="val 50000"/>
                  <a:gd name="adj2" fmla="val 12778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803" name="Text Box 33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243804" name="Text Box 34"/>
              <p:cNvSpPr txBox="1">
                <a:spLocks noChangeArrowheads="1"/>
              </p:cNvSpPr>
              <p:nvPr/>
            </p:nvSpPr>
            <p:spPr bwMode="auto">
              <a:xfrm>
                <a:off x="0" y="1918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准备就绪</a:t>
                </a:r>
              </a:p>
            </p:txBody>
          </p:sp>
          <p:sp>
            <p:nvSpPr>
              <p:cNvPr id="243805" name="Text Box 35"/>
              <p:cNvSpPr txBox="1">
                <a:spLocks noChangeArrowheads="1"/>
              </p:cNvSpPr>
              <p:nvPr/>
            </p:nvSpPr>
            <p:spPr bwMode="auto">
              <a:xfrm>
                <a:off x="0" y="2494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启动命令</a:t>
                </a:r>
              </a:p>
            </p:txBody>
          </p:sp>
          <p:sp>
            <p:nvSpPr>
              <p:cNvPr id="243806" name="Text Box 36"/>
              <p:cNvSpPr txBox="1">
                <a:spLocks noChangeArrowheads="1"/>
              </p:cNvSpPr>
              <p:nvPr/>
            </p:nvSpPr>
            <p:spPr bwMode="auto">
              <a:xfrm>
                <a:off x="0" y="311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243807" name="Text Box 37"/>
              <p:cNvSpPr txBox="1">
                <a:spLocks noChangeArrowheads="1"/>
              </p:cNvSpPr>
              <p:nvPr/>
            </p:nvSpPr>
            <p:spPr bwMode="auto">
              <a:xfrm>
                <a:off x="2726" y="3033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SEL</a:t>
                </a:r>
              </a:p>
            </p:txBody>
          </p:sp>
          <p:sp>
            <p:nvSpPr>
              <p:cNvPr id="243808" name="Line 38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809" name="Text Box 39"/>
              <p:cNvSpPr txBox="1">
                <a:spLocks noChangeArrowheads="1"/>
              </p:cNvSpPr>
              <p:nvPr/>
            </p:nvSpPr>
            <p:spPr bwMode="auto">
              <a:xfrm>
                <a:off x="4992" y="1382"/>
                <a:ext cx="7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输入数据</a:t>
                </a:r>
              </a:p>
            </p:txBody>
          </p:sp>
          <p:sp>
            <p:nvSpPr>
              <p:cNvPr id="243810" name="Text Box 40"/>
              <p:cNvSpPr txBox="1">
                <a:spLocks noChangeArrowheads="1"/>
              </p:cNvSpPr>
              <p:nvPr/>
            </p:nvSpPr>
            <p:spPr bwMode="auto">
              <a:xfrm>
                <a:off x="4992" y="2112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启动设备</a:t>
                </a:r>
              </a:p>
            </p:txBody>
          </p:sp>
          <p:sp>
            <p:nvSpPr>
              <p:cNvPr id="243811" name="Text Box 41"/>
              <p:cNvSpPr txBox="1">
                <a:spLocks noChangeArrowheads="1"/>
              </p:cNvSpPr>
              <p:nvPr/>
            </p:nvSpPr>
            <p:spPr bwMode="auto">
              <a:xfrm>
                <a:off x="4992" y="2976"/>
                <a:ext cx="75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设备工作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 结束</a:t>
                </a:r>
              </a:p>
            </p:txBody>
          </p:sp>
          <p:sp>
            <p:nvSpPr>
              <p:cNvPr id="243812" name="Text Box 42"/>
              <p:cNvSpPr txBox="1">
                <a:spLocks noChangeArrowheads="1"/>
              </p:cNvSpPr>
              <p:nvPr/>
            </p:nvSpPr>
            <p:spPr bwMode="auto">
              <a:xfrm>
                <a:off x="2150" y="398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243813" name="Text Box 43"/>
              <p:cNvSpPr txBox="1">
                <a:spLocks noChangeArrowheads="1"/>
              </p:cNvSpPr>
              <p:nvPr/>
            </p:nvSpPr>
            <p:spPr bwMode="auto">
              <a:xfrm>
                <a:off x="699" y="2448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①</a:t>
                </a:r>
              </a:p>
            </p:txBody>
          </p:sp>
          <p:sp>
            <p:nvSpPr>
              <p:cNvPr id="243814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39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③</a:t>
                </a:r>
              </a:p>
            </p:txBody>
          </p:sp>
          <p:sp>
            <p:nvSpPr>
              <p:cNvPr id="243815" name="Text Box 45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④</a:t>
                </a:r>
              </a:p>
            </p:txBody>
          </p:sp>
          <p:sp>
            <p:nvSpPr>
              <p:cNvPr id="243816" name="Text Box 46"/>
              <p:cNvSpPr txBox="1">
                <a:spLocks noChangeArrowheads="1"/>
              </p:cNvSpPr>
              <p:nvPr/>
            </p:nvSpPr>
            <p:spPr bwMode="auto">
              <a:xfrm>
                <a:off x="699" y="187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⑤</a:t>
                </a:r>
              </a:p>
            </p:txBody>
          </p:sp>
          <p:sp>
            <p:nvSpPr>
              <p:cNvPr id="243817" name="Text Box 47"/>
              <p:cNvSpPr txBox="1">
                <a:spLocks noChangeArrowheads="1"/>
              </p:cNvSpPr>
              <p:nvPr/>
            </p:nvSpPr>
            <p:spPr bwMode="auto">
              <a:xfrm>
                <a:off x="699" y="139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⑥</a:t>
                </a:r>
              </a:p>
            </p:txBody>
          </p:sp>
        </p:grpSp>
        <p:sp>
          <p:nvSpPr>
            <p:cNvPr id="243772" name="Text Box 48"/>
            <p:cNvSpPr txBox="1">
              <a:spLocks noChangeArrowheads="1"/>
            </p:cNvSpPr>
            <p:nvPr/>
          </p:nvSpPr>
          <p:spPr bwMode="auto">
            <a:xfrm>
              <a:off x="2390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3773" name="Text Box 49"/>
            <p:cNvSpPr txBox="1">
              <a:spLocks noChangeArrowheads="1"/>
            </p:cNvSpPr>
            <p:nvPr/>
          </p:nvSpPr>
          <p:spPr bwMode="auto">
            <a:xfrm>
              <a:off x="3830" y="2042"/>
              <a:ext cx="24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pPr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43715" name="Text Box 50"/>
          <p:cNvSpPr txBox="1">
            <a:spLocks noChangeArrowheads="1"/>
          </p:cNvSpPr>
          <p:nvPr/>
        </p:nvSpPr>
        <p:spPr bwMode="auto">
          <a:xfrm>
            <a:off x="304800" y="228600"/>
            <a:ext cx="702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二、程序查询方式的接口电路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3886200"/>
            <a:ext cx="1371600" cy="457200"/>
            <a:chOff x="576" y="2448"/>
            <a:chExt cx="864" cy="288"/>
          </a:xfrm>
        </p:grpSpPr>
        <p:sp>
          <p:nvSpPr>
            <p:cNvPr id="243768" name="Line 52"/>
            <p:cNvSpPr>
              <a:spLocks noChangeShapeType="1"/>
            </p:cNvSpPr>
            <p:nvPr/>
          </p:nvSpPr>
          <p:spPr bwMode="auto">
            <a:xfrm>
              <a:off x="768" y="2736"/>
              <a:ext cx="67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69" name="Line 53"/>
            <p:cNvSpPr>
              <a:spLocks noChangeShapeType="1"/>
            </p:cNvSpPr>
            <p:nvPr/>
          </p:nvSpPr>
          <p:spPr bwMode="auto">
            <a:xfrm>
              <a:off x="576" y="2736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70" name="Text Box 54"/>
            <p:cNvSpPr txBox="1">
              <a:spLocks noChangeArrowheads="1"/>
            </p:cNvSpPr>
            <p:nvPr/>
          </p:nvSpPr>
          <p:spPr bwMode="auto">
            <a:xfrm>
              <a:off x="699" y="244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271713" y="4191000"/>
            <a:ext cx="471487" cy="609600"/>
            <a:chOff x="1431" y="2640"/>
            <a:chExt cx="297" cy="384"/>
          </a:xfrm>
        </p:grpSpPr>
        <p:sp>
          <p:nvSpPr>
            <p:cNvPr id="243766" name="Rectangle 56"/>
            <p:cNvSpPr>
              <a:spLocks noChangeArrowheads="1"/>
            </p:cNvSpPr>
            <p:nvPr/>
          </p:nvSpPr>
          <p:spPr bwMode="auto">
            <a:xfrm>
              <a:off x="1431" y="2640"/>
              <a:ext cx="240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3767" name="Oval 57"/>
            <p:cNvSpPr>
              <a:spLocks noChangeArrowheads="1"/>
            </p:cNvSpPr>
            <p:nvPr/>
          </p:nvSpPr>
          <p:spPr bwMode="auto">
            <a:xfrm>
              <a:off x="1680" y="280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803898" name="Freeform 58"/>
          <p:cNvSpPr>
            <a:spLocks/>
          </p:cNvSpPr>
          <p:nvPr/>
        </p:nvSpPr>
        <p:spPr bwMode="auto">
          <a:xfrm>
            <a:off x="2743200" y="3929063"/>
            <a:ext cx="2362200" cy="566737"/>
          </a:xfrm>
          <a:custGeom>
            <a:avLst/>
            <a:gdLst>
              <a:gd name="T0" fmla="*/ 2362200 w 1488"/>
              <a:gd name="T1" fmla="*/ 0 h 357"/>
              <a:gd name="T2" fmla="*/ 2362200 w 1488"/>
              <a:gd name="T3" fmla="*/ 566737 h 357"/>
              <a:gd name="T4" fmla="*/ 0 w 1488"/>
              <a:gd name="T5" fmla="*/ 566737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938838" y="2817813"/>
            <a:ext cx="2366962" cy="830262"/>
            <a:chOff x="3741" y="1775"/>
            <a:chExt cx="1491" cy="523"/>
          </a:xfrm>
        </p:grpSpPr>
        <p:sp>
          <p:nvSpPr>
            <p:cNvPr id="243764" name="Text Box 60"/>
            <p:cNvSpPr txBox="1">
              <a:spLocks noChangeArrowheads="1"/>
            </p:cNvSpPr>
            <p:nvPr/>
          </p:nvSpPr>
          <p:spPr bwMode="auto">
            <a:xfrm>
              <a:off x="4752" y="1775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243765" name="Freeform 61"/>
            <p:cNvSpPr>
              <a:spLocks/>
            </p:cNvSpPr>
            <p:nvPr/>
          </p:nvSpPr>
          <p:spPr bwMode="auto">
            <a:xfrm>
              <a:off x="3741" y="2064"/>
              <a:ext cx="1491" cy="234"/>
            </a:xfrm>
            <a:custGeom>
              <a:avLst/>
              <a:gdLst>
                <a:gd name="T0" fmla="*/ 0 w 1730"/>
                <a:gd name="T1" fmla="*/ 234 h 139"/>
                <a:gd name="T2" fmla="*/ 2 w 1730"/>
                <a:gd name="T3" fmla="*/ 0 h 139"/>
                <a:gd name="T4" fmla="*/ 1491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6743700" y="2209800"/>
            <a:ext cx="1600200" cy="609600"/>
            <a:chOff x="4248" y="1392"/>
            <a:chExt cx="1008" cy="384"/>
          </a:xfrm>
        </p:grpSpPr>
        <p:sp>
          <p:nvSpPr>
            <p:cNvPr id="243762" name="AutoShape 63"/>
            <p:cNvSpPr>
              <a:spLocks noChangeArrowheads="1"/>
            </p:cNvSpPr>
            <p:nvPr/>
          </p:nvSpPr>
          <p:spPr bwMode="auto">
            <a:xfrm>
              <a:off x="4248" y="1632"/>
              <a:ext cx="1008" cy="144"/>
            </a:xfrm>
            <a:prstGeom prst="leftArrow">
              <a:avLst>
                <a:gd name="adj1" fmla="val 50000"/>
                <a:gd name="adj2" fmla="val 127782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63" name="Text Box 64"/>
            <p:cNvSpPr txBox="1">
              <a:spLocks noChangeArrowheads="1"/>
            </p:cNvSpPr>
            <p:nvPr/>
          </p:nvSpPr>
          <p:spPr bwMode="auto">
            <a:xfrm>
              <a:off x="4752" y="139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③</a:t>
              </a:r>
            </a:p>
          </p:txBody>
        </p:sp>
      </p:grpSp>
      <p:sp>
        <p:nvSpPr>
          <p:cNvPr id="803905" name="Rectangle 65"/>
          <p:cNvSpPr>
            <a:spLocks noChangeArrowheads="1"/>
          </p:cNvSpPr>
          <p:nvPr/>
        </p:nvSpPr>
        <p:spPr bwMode="auto">
          <a:xfrm>
            <a:off x="3505200" y="2514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2400">
              <a:latin typeface="Times New Roman" pitchFamily="18" charset="0"/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914400" y="2971800"/>
            <a:ext cx="2743200" cy="685800"/>
            <a:chOff x="576" y="1872"/>
            <a:chExt cx="1728" cy="432"/>
          </a:xfrm>
        </p:grpSpPr>
        <p:sp>
          <p:nvSpPr>
            <p:cNvPr id="243760" name="Freeform 67"/>
            <p:cNvSpPr>
              <a:spLocks/>
            </p:cNvSpPr>
            <p:nvPr/>
          </p:nvSpPr>
          <p:spPr bwMode="auto">
            <a:xfrm>
              <a:off x="576" y="2160"/>
              <a:ext cx="1728" cy="144"/>
            </a:xfrm>
            <a:custGeom>
              <a:avLst/>
              <a:gdLst>
                <a:gd name="T0" fmla="*/ 1728 w 1728"/>
                <a:gd name="T1" fmla="*/ 144 h 144"/>
                <a:gd name="T2" fmla="*/ 1728 w 1728"/>
                <a:gd name="T3" fmla="*/ 0 h 144"/>
                <a:gd name="T4" fmla="*/ 0 w 1728"/>
                <a:gd name="T5" fmla="*/ 0 h 144"/>
                <a:gd name="T6" fmla="*/ 0 60000 65536"/>
                <a:gd name="T7" fmla="*/ 0 60000 65536"/>
                <a:gd name="T8" fmla="*/ 0 60000 65536"/>
                <a:gd name="T9" fmla="*/ 0 w 1728"/>
                <a:gd name="T10" fmla="*/ 0 h 144"/>
                <a:gd name="T11" fmla="*/ 1728 w 17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4">
                  <a:moveTo>
                    <a:pt x="1728" y="144"/>
                  </a:moveTo>
                  <a:lnTo>
                    <a:pt x="1728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61" name="Text Box 68"/>
            <p:cNvSpPr txBox="1">
              <a:spLocks noChangeArrowheads="1"/>
            </p:cNvSpPr>
            <p:nvPr/>
          </p:nvSpPr>
          <p:spPr bwMode="auto">
            <a:xfrm>
              <a:off x="699" y="187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⑤</a:t>
              </a:r>
            </a:p>
          </p:txBody>
        </p:sp>
      </p:grpSp>
      <p:sp>
        <p:nvSpPr>
          <p:cNvPr id="803909" name="Freeform 69"/>
          <p:cNvSpPr>
            <a:spLocks/>
          </p:cNvSpPr>
          <p:nvPr/>
        </p:nvSpPr>
        <p:spPr bwMode="auto">
          <a:xfrm>
            <a:off x="4491038" y="3929063"/>
            <a:ext cx="1204912" cy="1587"/>
          </a:xfrm>
          <a:custGeom>
            <a:avLst/>
            <a:gdLst>
              <a:gd name="T0" fmla="*/ 0 w 759"/>
              <a:gd name="T1" fmla="*/ 0 h 1"/>
              <a:gd name="T2" fmla="*/ 1204912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05200" y="3657600"/>
            <a:ext cx="3200400" cy="609600"/>
            <a:chOff x="2208" y="2304"/>
            <a:chExt cx="2016" cy="384"/>
          </a:xfrm>
        </p:grpSpPr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2208" y="2304"/>
              <a:ext cx="2016" cy="384"/>
              <a:chOff x="2208" y="2304"/>
              <a:chExt cx="2016" cy="384"/>
            </a:xfrm>
          </p:grpSpPr>
          <p:sp>
            <p:nvSpPr>
              <p:cNvPr id="243756" name="Rectangle 72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57" name="Oval 7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758" name="Rectangle 74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59" name="Oval 75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3754" name="Rectangle 76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3755" name="Rectangle 77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3886200" y="3733800"/>
            <a:ext cx="2514600" cy="457200"/>
            <a:chOff x="2448" y="2352"/>
            <a:chExt cx="1584" cy="288"/>
          </a:xfrm>
        </p:grpSpPr>
        <p:sp>
          <p:nvSpPr>
            <p:cNvPr id="243751" name="Rectangle 79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3752" name="Rectangle 80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3124200" y="3886200"/>
            <a:ext cx="5410200" cy="762000"/>
            <a:chOff x="1968" y="2448"/>
            <a:chExt cx="3408" cy="480"/>
          </a:xfrm>
        </p:grpSpPr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1968" y="2474"/>
              <a:ext cx="3408" cy="454"/>
              <a:chOff x="1968" y="2474"/>
              <a:chExt cx="3408" cy="454"/>
            </a:xfrm>
          </p:grpSpPr>
          <p:sp>
            <p:nvSpPr>
              <p:cNvPr id="243747" name="Text Box 83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④</a:t>
                </a:r>
              </a:p>
            </p:txBody>
          </p:sp>
          <p:sp>
            <p:nvSpPr>
              <p:cNvPr id="243748" name="Freeform 84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49" name="Line 85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3750" name="Freeform 86"/>
              <p:cNvSpPr>
                <a:spLocks/>
              </p:cNvSpPr>
              <p:nvPr/>
            </p:nvSpPr>
            <p:spPr bwMode="auto">
              <a:xfrm>
                <a:off x="1968" y="2474"/>
                <a:ext cx="3120" cy="454"/>
              </a:xfrm>
              <a:custGeom>
                <a:avLst/>
                <a:gdLst>
                  <a:gd name="T0" fmla="*/ 192 w 3120"/>
                  <a:gd name="T1" fmla="*/ 1 h 454"/>
                  <a:gd name="T2" fmla="*/ 0 w 3120"/>
                  <a:gd name="T3" fmla="*/ 0 h 454"/>
                  <a:gd name="T4" fmla="*/ 0 w 3120"/>
                  <a:gd name="T5" fmla="*/ 454 h 454"/>
                  <a:gd name="T6" fmla="*/ 3120 w 3120"/>
                  <a:gd name="T7" fmla="*/ 454 h 4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20"/>
                  <a:gd name="T13" fmla="*/ 0 h 454"/>
                  <a:gd name="T14" fmla="*/ 3120 w 3120"/>
                  <a:gd name="T15" fmla="*/ 454 h 4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20" h="454">
                    <a:moveTo>
                      <a:pt x="192" y="1"/>
                    </a:moveTo>
                    <a:lnTo>
                      <a:pt x="0" y="0"/>
                    </a:lnTo>
                    <a:lnTo>
                      <a:pt x="0" y="454"/>
                    </a:lnTo>
                    <a:lnTo>
                      <a:pt x="3120" y="45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3743" name="Oval 87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3744" name="Oval 88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3745" name="Oval 89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3746" name="Oval 90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803931" name="Rectangle 91"/>
          <p:cNvSpPr>
            <a:spLocks noChangeArrowheads="1"/>
          </p:cNvSpPr>
          <p:nvPr/>
        </p:nvSpPr>
        <p:spPr bwMode="auto">
          <a:xfrm>
            <a:off x="3505200" y="5181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03932" name="AutoShape 92"/>
          <p:cNvSpPr>
            <a:spLocks noChangeArrowheads="1"/>
          </p:cNvSpPr>
          <p:nvPr/>
        </p:nvSpPr>
        <p:spPr bwMode="auto">
          <a:xfrm>
            <a:off x="868363" y="5334000"/>
            <a:ext cx="2590800" cy="228600"/>
          </a:xfrm>
          <a:prstGeom prst="rightArrow">
            <a:avLst>
              <a:gd name="adj1" fmla="val 50000"/>
              <a:gd name="adj2" fmla="val 132642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933" name="Freeform 93"/>
          <p:cNvSpPr>
            <a:spLocks/>
          </p:cNvSpPr>
          <p:nvPr/>
        </p:nvSpPr>
        <p:spPr bwMode="auto">
          <a:xfrm>
            <a:off x="1905000" y="4648200"/>
            <a:ext cx="2209800" cy="533400"/>
          </a:xfrm>
          <a:custGeom>
            <a:avLst/>
            <a:gdLst>
              <a:gd name="T0" fmla="*/ 381000 w 1392"/>
              <a:gd name="T1" fmla="*/ 0 h 336"/>
              <a:gd name="T2" fmla="*/ 0 w 1392"/>
              <a:gd name="T3" fmla="*/ 0 h 336"/>
              <a:gd name="T4" fmla="*/ 0 w 1392"/>
              <a:gd name="T5" fmla="*/ 381000 h 336"/>
              <a:gd name="T6" fmla="*/ 2209800 w 1392"/>
              <a:gd name="T7" fmla="*/ 381000 h 336"/>
              <a:gd name="T8" fmla="*/ 2209800 w 1392"/>
              <a:gd name="T9" fmla="*/ 5334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3934" name="Rectangle 9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5.4</a:t>
            </a:r>
          </a:p>
        </p:txBody>
      </p:sp>
      <p:sp>
        <p:nvSpPr>
          <p:cNvPr id="803935" name="Text Box 95"/>
          <p:cNvSpPr txBox="1">
            <a:spLocks noChangeArrowheads="1"/>
          </p:cNvSpPr>
          <p:nvPr/>
        </p:nvSpPr>
        <p:spPr bwMode="auto">
          <a:xfrm>
            <a:off x="1219200" y="10668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以输入为例</a:t>
            </a: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866777" y="2209801"/>
            <a:ext cx="2590800" cy="647701"/>
            <a:chOff x="546" y="1392"/>
            <a:chExt cx="1632" cy="408"/>
          </a:xfrm>
        </p:grpSpPr>
        <p:sp>
          <p:nvSpPr>
            <p:cNvPr id="243737" name="AutoShape 97"/>
            <p:cNvSpPr>
              <a:spLocks noChangeArrowheads="1"/>
            </p:cNvSpPr>
            <p:nvPr/>
          </p:nvSpPr>
          <p:spPr bwMode="auto">
            <a:xfrm>
              <a:off x="546" y="1656"/>
              <a:ext cx="1632" cy="144"/>
            </a:xfrm>
            <a:prstGeom prst="leftRight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38" name="Text Box 98"/>
            <p:cNvSpPr txBox="1">
              <a:spLocks noChangeArrowheads="1"/>
            </p:cNvSpPr>
            <p:nvPr/>
          </p:nvSpPr>
          <p:spPr bwMode="auto">
            <a:xfrm>
              <a:off x="693" y="139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⑥</a:t>
              </a:r>
            </a:p>
          </p:txBody>
        </p:sp>
      </p:grpSp>
      <p:sp>
        <p:nvSpPr>
          <p:cNvPr id="103" name="日期占位符 10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B80D14-6A2F-46D8-8951-B81B5B1A652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91780-176E-418C-A342-DCEB463723E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5" name="页脚占位符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0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8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8" grpId="0" animBg="1"/>
      <p:bldP spid="803905" grpId="0" animBg="1" autoUpdateAnimBg="0"/>
      <p:bldP spid="803909" grpId="0" animBg="1"/>
      <p:bldP spid="803931" grpId="0" animBg="1" autoUpdateAnimBg="0"/>
      <p:bldP spid="803932" grpId="0" animBg="1"/>
      <p:bldP spid="803933" grpId="0" animBg="1"/>
      <p:bldP spid="8039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2057400"/>
            <a:ext cx="2667000" cy="4419600"/>
            <a:chOff x="1152" y="1296"/>
            <a:chExt cx="1680" cy="2784"/>
          </a:xfrm>
        </p:grpSpPr>
        <p:sp>
          <p:nvSpPr>
            <p:cNvPr id="244772" name="Rectangle 3"/>
            <p:cNvSpPr>
              <a:spLocks noChangeArrowheads="1"/>
            </p:cNvSpPr>
            <p:nvPr/>
          </p:nvSpPr>
          <p:spPr bwMode="auto">
            <a:xfrm>
              <a:off x="1584" y="1296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3" name="Rectangle 4"/>
            <p:cNvSpPr>
              <a:spLocks noChangeArrowheads="1"/>
            </p:cNvSpPr>
            <p:nvPr/>
          </p:nvSpPr>
          <p:spPr bwMode="auto">
            <a:xfrm>
              <a:off x="1584" y="182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4" name="Rectangle 5"/>
            <p:cNvSpPr>
              <a:spLocks noChangeArrowheads="1"/>
            </p:cNvSpPr>
            <p:nvPr/>
          </p:nvSpPr>
          <p:spPr bwMode="auto">
            <a:xfrm>
              <a:off x="1584" y="206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5" name="Rectangle 6"/>
            <p:cNvSpPr>
              <a:spLocks noChangeArrowheads="1"/>
            </p:cNvSpPr>
            <p:nvPr/>
          </p:nvSpPr>
          <p:spPr bwMode="auto">
            <a:xfrm>
              <a:off x="1584" y="2304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6" name="Rectangle 7"/>
            <p:cNvSpPr>
              <a:spLocks noChangeArrowheads="1"/>
            </p:cNvSpPr>
            <p:nvPr/>
          </p:nvSpPr>
          <p:spPr bwMode="auto">
            <a:xfrm>
              <a:off x="1584" y="283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7" name="Rectangle 8"/>
            <p:cNvSpPr>
              <a:spLocks noChangeArrowheads="1"/>
            </p:cNvSpPr>
            <p:nvPr/>
          </p:nvSpPr>
          <p:spPr bwMode="auto">
            <a:xfrm>
              <a:off x="1584" y="307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8" name="Rectangle 9"/>
            <p:cNvSpPr>
              <a:spLocks noChangeArrowheads="1"/>
            </p:cNvSpPr>
            <p:nvPr/>
          </p:nvSpPr>
          <p:spPr bwMode="auto">
            <a:xfrm>
              <a:off x="1584" y="331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9" name="Rectangle 10"/>
            <p:cNvSpPr>
              <a:spLocks noChangeArrowheads="1"/>
            </p:cNvSpPr>
            <p:nvPr/>
          </p:nvSpPr>
          <p:spPr bwMode="auto">
            <a:xfrm>
              <a:off x="1584" y="3552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80" name="Text Box 11"/>
            <p:cNvSpPr txBox="1">
              <a:spLocks noChangeArrowheads="1"/>
            </p:cNvSpPr>
            <p:nvPr/>
          </p:nvSpPr>
          <p:spPr bwMode="auto">
            <a:xfrm>
              <a:off x="1271" y="1763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4781" name="Text Box 12"/>
            <p:cNvSpPr txBox="1">
              <a:spLocks noChangeArrowheads="1"/>
            </p:cNvSpPr>
            <p:nvPr/>
          </p:nvSpPr>
          <p:spPr bwMode="auto">
            <a:xfrm>
              <a:off x="1152" y="2003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4782" name="Text Box 13"/>
            <p:cNvSpPr txBox="1">
              <a:spLocks noChangeArrowheads="1"/>
            </p:cNvSpPr>
            <p:nvPr/>
          </p:nvSpPr>
          <p:spPr bwMode="auto">
            <a:xfrm>
              <a:off x="1271" y="277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4783" name="Text Box 14"/>
            <p:cNvSpPr txBox="1">
              <a:spLocks noChangeArrowheads="1"/>
            </p:cNvSpPr>
            <p:nvPr/>
          </p:nvSpPr>
          <p:spPr bwMode="auto">
            <a:xfrm>
              <a:off x="1152" y="301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31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5.5   程序中断方式</a:t>
            </a:r>
            <a:endParaRPr lang="en-US" altLang="zh-CN" b="1" smtClean="0"/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57200" y="1219200"/>
            <a:ext cx="368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一、中断的概念</a:t>
            </a:r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 flipH="1" flipV="1">
            <a:off x="4495800" y="3429000"/>
            <a:ext cx="1219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4" name="Freeform 18"/>
          <p:cNvSpPr>
            <a:spLocks/>
          </p:cNvSpPr>
          <p:nvPr/>
        </p:nvSpPr>
        <p:spPr bwMode="auto">
          <a:xfrm>
            <a:off x="4495800" y="5029200"/>
            <a:ext cx="1223963" cy="1600200"/>
          </a:xfrm>
          <a:custGeom>
            <a:avLst/>
            <a:gdLst>
              <a:gd name="T0" fmla="*/ 1223963 w 771"/>
              <a:gd name="T1" fmla="*/ 1600200 h 1008"/>
              <a:gd name="T2" fmla="*/ 0 w 771"/>
              <a:gd name="T3" fmla="*/ 0 h 1008"/>
              <a:gd name="T4" fmla="*/ 0 60000 65536"/>
              <a:gd name="T5" fmla="*/ 0 60000 65536"/>
              <a:gd name="T6" fmla="*/ 0 w 771"/>
              <a:gd name="T7" fmla="*/ 0 h 1008"/>
              <a:gd name="T8" fmla="*/ 771 w 771"/>
              <a:gd name="T9" fmla="*/ 1008 h 10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1" h="1008">
                <a:moveTo>
                  <a:pt x="771" y="100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3254375" y="2239963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1981200" y="2819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1812925" y="3241675"/>
            <a:ext cx="71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K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1981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Q</a:t>
            </a:r>
            <a:endParaRPr lang="zh-CN" altLang="en-US" sz="2400" i="1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1812925" y="4876800"/>
            <a:ext cx="73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Q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+1</a:t>
            </a:r>
            <a:endParaRPr lang="zh-CN" altLang="en-US" sz="24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3276600" y="3819525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3276600" y="5800725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1676400"/>
            <a:ext cx="1981200" cy="2362200"/>
            <a:chOff x="3600" y="1056"/>
            <a:chExt cx="1248" cy="1488"/>
          </a:xfrm>
        </p:grpSpPr>
        <p:sp>
          <p:nvSpPr>
            <p:cNvPr id="244767" name="Rectangle 27"/>
            <p:cNvSpPr>
              <a:spLocks noChangeArrowheads="1"/>
            </p:cNvSpPr>
            <p:nvPr/>
          </p:nvSpPr>
          <p:spPr bwMode="auto">
            <a:xfrm>
              <a:off x="3600" y="1056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3600" y="1056"/>
              <a:ext cx="1248" cy="1488"/>
              <a:chOff x="3600" y="1056"/>
              <a:chExt cx="1248" cy="1488"/>
            </a:xfrm>
          </p:grpSpPr>
          <p:sp>
            <p:nvSpPr>
              <p:cNvPr id="244770" name="Text Box 29"/>
              <p:cNvSpPr txBox="1">
                <a:spLocks noChangeArrowheads="1"/>
              </p:cNvSpPr>
              <p:nvPr/>
            </p:nvSpPr>
            <p:spPr bwMode="auto">
              <a:xfrm>
                <a:off x="4035" y="1200"/>
                <a:ext cx="349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itchFamily="18" charset="0"/>
                  </a:rPr>
                  <a:t>中断服务程序</a:t>
                </a:r>
              </a:p>
            </p:txBody>
          </p:sp>
          <p:sp>
            <p:nvSpPr>
              <p:cNvPr id="244771" name="Rectangle 30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248" cy="14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4769" name="Text Box 31"/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4267200"/>
            <a:ext cx="1981200" cy="2362200"/>
            <a:chOff x="3600" y="2688"/>
            <a:chExt cx="1248" cy="1488"/>
          </a:xfrm>
        </p:grpSpPr>
        <p:sp>
          <p:nvSpPr>
            <p:cNvPr id="244762" name="Rectangle 33"/>
            <p:cNvSpPr>
              <a:spLocks noChangeArrowheads="1"/>
            </p:cNvSpPr>
            <p:nvPr/>
          </p:nvSpPr>
          <p:spPr bwMode="auto">
            <a:xfrm>
              <a:off x="3600" y="2688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3600" y="2688"/>
              <a:ext cx="1248" cy="1488"/>
              <a:chOff x="3600" y="2688"/>
              <a:chExt cx="1248" cy="1488"/>
            </a:xfrm>
          </p:grpSpPr>
          <p:sp>
            <p:nvSpPr>
              <p:cNvPr id="244765" name="Text Box 35"/>
              <p:cNvSpPr txBox="1">
                <a:spLocks noChangeArrowheads="1"/>
              </p:cNvSpPr>
              <p:nvPr/>
            </p:nvSpPr>
            <p:spPr bwMode="auto">
              <a:xfrm>
                <a:off x="4035" y="2832"/>
                <a:ext cx="349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itchFamily="18" charset="0"/>
                  </a:rPr>
                  <a:t>中断服务程序</a:t>
                </a:r>
              </a:p>
            </p:txBody>
          </p:sp>
          <p:sp>
            <p:nvSpPr>
              <p:cNvPr id="244766" name="Rectangle 36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248" cy="14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4764" name="Text Box 37"/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495800" y="1524000"/>
            <a:ext cx="1219200" cy="1447800"/>
            <a:chOff x="2832" y="960"/>
            <a:chExt cx="768" cy="912"/>
          </a:xfrm>
        </p:grpSpPr>
        <p:sp>
          <p:nvSpPr>
            <p:cNvPr id="244760" name="Line 39"/>
            <p:cNvSpPr>
              <a:spLocks noChangeShapeType="1"/>
            </p:cNvSpPr>
            <p:nvPr/>
          </p:nvSpPr>
          <p:spPr bwMode="auto">
            <a:xfrm flipV="1">
              <a:off x="2832" y="1056"/>
              <a:ext cx="76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761" name="Text Box 40"/>
            <p:cNvSpPr txBox="1">
              <a:spLocks noChangeArrowheads="1"/>
            </p:cNvSpPr>
            <p:nvPr/>
          </p:nvSpPr>
          <p:spPr bwMode="auto">
            <a:xfrm>
              <a:off x="3014" y="960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入口1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495800" y="4022725"/>
            <a:ext cx="1371600" cy="654050"/>
            <a:chOff x="2832" y="2534"/>
            <a:chExt cx="864" cy="412"/>
          </a:xfrm>
        </p:grpSpPr>
        <p:sp>
          <p:nvSpPr>
            <p:cNvPr id="244758" name="Freeform 42"/>
            <p:cNvSpPr>
              <a:spLocks/>
            </p:cNvSpPr>
            <p:nvPr/>
          </p:nvSpPr>
          <p:spPr bwMode="auto">
            <a:xfrm>
              <a:off x="2832" y="2688"/>
              <a:ext cx="768" cy="258"/>
            </a:xfrm>
            <a:custGeom>
              <a:avLst/>
              <a:gdLst>
                <a:gd name="T0" fmla="*/ 0 w 768"/>
                <a:gd name="T1" fmla="*/ 258 h 258"/>
                <a:gd name="T2" fmla="*/ 768 w 768"/>
                <a:gd name="T3" fmla="*/ 0 h 258"/>
                <a:gd name="T4" fmla="*/ 0 60000 65536"/>
                <a:gd name="T5" fmla="*/ 0 60000 65536"/>
                <a:gd name="T6" fmla="*/ 0 w 768"/>
                <a:gd name="T7" fmla="*/ 0 h 258"/>
                <a:gd name="T8" fmla="*/ 768 w 768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58">
                  <a:moveTo>
                    <a:pt x="0" y="258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759" name="Text Box 43"/>
            <p:cNvSpPr txBox="1">
              <a:spLocks noChangeArrowheads="1"/>
            </p:cNvSpPr>
            <p:nvPr/>
          </p:nvSpPr>
          <p:spPr bwMode="auto">
            <a:xfrm>
              <a:off x="3024" y="253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入口2</a:t>
              </a:r>
            </a:p>
          </p:txBody>
        </p:sp>
      </p:grpSp>
      <p:sp>
        <p:nvSpPr>
          <p:cNvPr id="45" name="日期占位符 4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757109-CE32-419D-9142-E5FCF711A6B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06E10-36D8-4474-A457-F4530E98983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 autoUpdateAnimBg="0"/>
      <p:bldP spid="331793" grpId="0" animBg="1"/>
      <p:bldP spid="331794" grpId="0" animBg="1"/>
      <p:bldP spid="331795" grpId="0" autoUpdateAnimBg="0"/>
      <p:bldP spid="331796" grpId="0" autoUpdateAnimBg="0"/>
      <p:bldP spid="331797" grpId="0" autoUpdateAnimBg="0"/>
      <p:bldP spid="331798" grpId="0" autoUpdateAnimBg="0"/>
      <p:bldP spid="331799" grpId="0" autoUpdateAnimBg="0"/>
      <p:bldP spid="331800" grpId="0" autoUpdateAnimBg="0"/>
      <p:bldP spid="3318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212725" y="228600"/>
            <a:ext cx="4170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I/O </a:t>
            </a:r>
            <a:r>
              <a:rPr lang="zh-CN" altLang="en-US" sz="3600">
                <a:latin typeface="Times New Roman" pitchFamily="18" charset="0"/>
              </a:rPr>
              <a:t>中断的产生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以打印机为例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457200" y="4624388"/>
            <a:ext cx="7848600" cy="2163762"/>
            <a:chOff x="288" y="2913"/>
            <a:chExt cx="4944" cy="1363"/>
          </a:xfrm>
        </p:grpSpPr>
        <p:sp>
          <p:nvSpPr>
            <p:cNvPr id="245830" name="Line 5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1" name="Line 6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2" name="Line 7"/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3" name="Line 8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4" name="Line 9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5" name="Freeform 10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6" name="Line 11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7" name="Line 12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8" name="Line 13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9" name="Freeform 14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0" name="Line 15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1" name="Text Box 16"/>
            <p:cNvSpPr txBox="1">
              <a:spLocks noChangeArrowheads="1"/>
            </p:cNvSpPr>
            <p:nvPr/>
          </p:nvSpPr>
          <p:spPr bwMode="auto">
            <a:xfrm>
              <a:off x="2524" y="2913"/>
              <a:ext cx="308" cy="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发中断请求</a:t>
              </a:r>
            </a:p>
          </p:txBody>
        </p:sp>
        <p:sp>
          <p:nvSpPr>
            <p:cNvPr id="245842" name="Text Box 17"/>
            <p:cNvSpPr txBox="1">
              <a:spLocks noChangeArrowheads="1"/>
            </p:cNvSpPr>
            <p:nvPr/>
          </p:nvSpPr>
          <p:spPr bwMode="auto">
            <a:xfrm>
              <a:off x="839" y="3834"/>
              <a:ext cx="4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空闲</a:t>
              </a:r>
            </a:p>
          </p:txBody>
        </p:sp>
        <p:sp>
          <p:nvSpPr>
            <p:cNvPr id="245843" name="Text Box 18"/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接收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sp>
          <p:nvSpPr>
            <p:cNvPr id="245844" name="Text Box 19"/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接收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sp>
          <p:nvSpPr>
            <p:cNvPr id="245845" name="Text Box 20"/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准备</a:t>
              </a:r>
            </a:p>
          </p:txBody>
        </p:sp>
        <p:sp>
          <p:nvSpPr>
            <p:cNvPr id="245846" name="Text Box 21"/>
            <p:cNvSpPr txBox="1">
              <a:spLocks noChangeArrowheads="1"/>
            </p:cNvSpPr>
            <p:nvPr/>
          </p:nvSpPr>
          <p:spPr bwMode="auto">
            <a:xfrm>
              <a:off x="4012" y="2914"/>
              <a:ext cx="308" cy="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发中断请求</a:t>
              </a:r>
            </a:p>
          </p:txBody>
        </p:sp>
        <p:sp>
          <p:nvSpPr>
            <p:cNvPr id="245847" name="Text Box 22"/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打印</a:t>
              </a:r>
            </a:p>
          </p:txBody>
        </p:sp>
        <p:sp>
          <p:nvSpPr>
            <p:cNvPr id="245848" name="Text Box 23"/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打印</a:t>
              </a:r>
            </a:p>
          </p:txBody>
        </p:sp>
        <p:sp>
          <p:nvSpPr>
            <p:cNvPr id="245849" name="Text Box 24"/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打印机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3725" y="1652588"/>
            <a:ext cx="7712075" cy="2695575"/>
            <a:chOff x="374" y="1056"/>
            <a:chExt cx="4858" cy="1698"/>
          </a:xfrm>
        </p:grpSpPr>
        <p:sp>
          <p:nvSpPr>
            <p:cNvPr id="245806" name="Line 26"/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7" name="Line 27"/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8" name="Line 28"/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9" name="Line 29"/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0" name="Line 30"/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1" name="Line 31"/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2" name="Line 32"/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3" name="Freeform 33"/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4" name="Line 34"/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5" name="Line 35"/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6" name="Line 36"/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7" name="Freeform 37"/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8" name="Line 38"/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9" name="Text Box 39"/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执行主程序</a:t>
              </a:r>
            </a:p>
          </p:txBody>
        </p:sp>
        <p:sp>
          <p:nvSpPr>
            <p:cNvPr id="245820" name="Text Box 40"/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继续执行主程序</a:t>
              </a:r>
            </a:p>
          </p:txBody>
        </p:sp>
        <p:sp>
          <p:nvSpPr>
            <p:cNvPr id="245821" name="Text Box 41"/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继续执行主程序</a:t>
              </a:r>
            </a:p>
          </p:txBody>
        </p:sp>
        <p:sp>
          <p:nvSpPr>
            <p:cNvPr id="245822" name="Text Box 42"/>
            <p:cNvSpPr txBox="1">
              <a:spLocks noChangeArrowheads="1"/>
            </p:cNvSpPr>
            <p:nvPr/>
          </p:nvSpPr>
          <p:spPr bwMode="auto">
            <a:xfrm>
              <a:off x="2476" y="1469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响应中断</a:t>
              </a:r>
            </a:p>
          </p:txBody>
        </p:sp>
        <p:sp>
          <p:nvSpPr>
            <p:cNvPr id="245823" name="Text Box 43"/>
            <p:cNvSpPr txBox="1">
              <a:spLocks noChangeArrowheads="1"/>
            </p:cNvSpPr>
            <p:nvPr/>
          </p:nvSpPr>
          <p:spPr bwMode="auto">
            <a:xfrm>
              <a:off x="3227" y="1469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中断返回</a:t>
              </a:r>
            </a:p>
          </p:txBody>
        </p:sp>
        <p:sp>
          <p:nvSpPr>
            <p:cNvPr id="245824" name="Text Box 44"/>
            <p:cNvSpPr txBox="1">
              <a:spLocks noChangeArrowheads="1"/>
            </p:cNvSpPr>
            <p:nvPr/>
          </p:nvSpPr>
          <p:spPr bwMode="auto">
            <a:xfrm>
              <a:off x="3981" y="145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响应中断</a:t>
              </a:r>
            </a:p>
          </p:txBody>
        </p:sp>
        <p:sp>
          <p:nvSpPr>
            <p:cNvPr id="245825" name="Text Box 45"/>
            <p:cNvSpPr txBox="1">
              <a:spLocks noChangeArrowheads="1"/>
            </p:cNvSpPr>
            <p:nvPr/>
          </p:nvSpPr>
          <p:spPr bwMode="auto">
            <a:xfrm>
              <a:off x="4732" y="145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中断返回</a:t>
              </a:r>
            </a:p>
          </p:txBody>
        </p:sp>
        <p:sp>
          <p:nvSpPr>
            <p:cNvPr id="245826" name="Text Box 46"/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启动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245827" name="Text Box 47"/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传送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sp>
          <p:nvSpPr>
            <p:cNvPr id="245828" name="Text Box 48"/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传送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sp>
          <p:nvSpPr>
            <p:cNvPr id="245829" name="Text Box 49"/>
            <p:cNvSpPr txBox="1">
              <a:spLocks noChangeArrowheads="1"/>
            </p:cNvSpPr>
            <p:nvPr/>
          </p:nvSpPr>
          <p:spPr bwMode="auto">
            <a:xfrm>
              <a:off x="374" y="1593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</p:grpSp>
      <p:sp>
        <p:nvSpPr>
          <p:cNvPr id="332850" name="Text Box 50"/>
          <p:cNvSpPr txBox="1">
            <a:spLocks noChangeArrowheads="1"/>
          </p:cNvSpPr>
          <p:nvPr/>
        </p:nvSpPr>
        <p:spPr bwMode="auto">
          <a:xfrm>
            <a:off x="3733800" y="990600"/>
            <a:ext cx="386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与打印机并行工作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2125663"/>
            <a:ext cx="1524000" cy="3870325"/>
            <a:chOff x="576" y="1339"/>
            <a:chExt cx="960" cy="2438"/>
          </a:xfrm>
        </p:grpSpPr>
        <p:sp>
          <p:nvSpPr>
            <p:cNvPr id="245804" name="Line 52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5" name="Line 53"/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54" name="Line 54"/>
          <p:cNvSpPr>
            <a:spLocks noChangeShapeType="1"/>
          </p:cNvSpPr>
          <p:nvPr/>
        </p:nvSpPr>
        <p:spPr bwMode="auto">
          <a:xfrm rot="10800000">
            <a:off x="24384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55" name="Line 55"/>
          <p:cNvSpPr>
            <a:spLocks noChangeShapeType="1"/>
          </p:cNvSpPr>
          <p:nvPr/>
        </p:nvSpPr>
        <p:spPr bwMode="auto">
          <a:xfrm>
            <a:off x="24384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419350" y="2125663"/>
            <a:ext cx="285750" cy="2487612"/>
            <a:chOff x="1524" y="1339"/>
            <a:chExt cx="180" cy="1567"/>
          </a:xfrm>
        </p:grpSpPr>
        <p:sp>
          <p:nvSpPr>
            <p:cNvPr id="245801" name="Line 57"/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2" name="Line 58"/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3" name="Line 59"/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667000" y="2125663"/>
            <a:ext cx="1819275" cy="2487612"/>
            <a:chOff x="1680" y="1339"/>
            <a:chExt cx="1146" cy="1567"/>
          </a:xfrm>
        </p:grpSpPr>
        <p:sp>
          <p:nvSpPr>
            <p:cNvPr id="245799" name="Line 61"/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0" name="Line 62"/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63" name="Line 63"/>
          <p:cNvSpPr>
            <a:spLocks noChangeShapeType="1"/>
          </p:cNvSpPr>
          <p:nvPr/>
        </p:nvSpPr>
        <p:spPr bwMode="auto">
          <a:xfrm>
            <a:off x="447675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64" name="Line 64"/>
          <p:cNvSpPr>
            <a:spLocks noChangeShapeType="1"/>
          </p:cNvSpPr>
          <p:nvPr/>
        </p:nvSpPr>
        <p:spPr bwMode="auto">
          <a:xfrm>
            <a:off x="447675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29200" y="2125663"/>
            <a:ext cx="0" cy="3870325"/>
            <a:chOff x="3168" y="1339"/>
            <a:chExt cx="0" cy="2438"/>
          </a:xfrm>
        </p:grpSpPr>
        <p:sp>
          <p:nvSpPr>
            <p:cNvPr id="245797" name="Line 66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98" name="Line 67"/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481513" y="3482975"/>
            <a:ext cx="557212" cy="2500313"/>
            <a:chOff x="2823" y="2194"/>
            <a:chExt cx="351" cy="1575"/>
          </a:xfrm>
        </p:grpSpPr>
        <p:sp>
          <p:nvSpPr>
            <p:cNvPr id="245795" name="Freeform 69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96" name="Freeform 70"/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029200" y="2125663"/>
            <a:ext cx="1828800" cy="2498725"/>
            <a:chOff x="3168" y="1339"/>
            <a:chExt cx="1152" cy="1574"/>
          </a:xfrm>
        </p:grpSpPr>
        <p:sp>
          <p:nvSpPr>
            <p:cNvPr id="245793" name="Line 72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94" name="Line 73"/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74" name="Line 74"/>
          <p:cNvSpPr>
            <a:spLocks noChangeShapeType="1"/>
          </p:cNvSpPr>
          <p:nvPr/>
        </p:nvSpPr>
        <p:spPr bwMode="auto">
          <a:xfrm>
            <a:off x="68580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75" name="Line 75"/>
          <p:cNvSpPr>
            <a:spLocks noChangeShapeType="1"/>
          </p:cNvSpPr>
          <p:nvPr/>
        </p:nvSpPr>
        <p:spPr bwMode="auto">
          <a:xfrm>
            <a:off x="68580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862763" y="3482975"/>
            <a:ext cx="557212" cy="2500313"/>
            <a:chOff x="4323" y="2194"/>
            <a:chExt cx="351" cy="1575"/>
          </a:xfrm>
        </p:grpSpPr>
        <p:sp>
          <p:nvSpPr>
            <p:cNvPr id="245791" name="Freeform 77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92" name="Freeform 78"/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7410450" y="2125663"/>
            <a:ext cx="0" cy="3870325"/>
            <a:chOff x="4668" y="1339"/>
            <a:chExt cx="0" cy="2438"/>
          </a:xfrm>
        </p:grpSpPr>
        <p:sp>
          <p:nvSpPr>
            <p:cNvPr id="245789" name="Line 80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90" name="Line 81"/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7391400" y="2125663"/>
            <a:ext cx="914400" cy="2498725"/>
            <a:chOff x="4656" y="1339"/>
            <a:chExt cx="576" cy="1574"/>
          </a:xfrm>
        </p:grpSpPr>
        <p:sp>
          <p:nvSpPr>
            <p:cNvPr id="245787" name="Line 83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788" name="Line 84"/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85" name="Rectangle 8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87" name="日期占位符 8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3D659-BE19-4CA1-A013-989D309E063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48DF-D9E4-4F9D-BDDD-F9B264D88D2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9" name="页脚占位符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50" grpId="0" autoUpdateAnimBg="0"/>
      <p:bldP spid="332854" grpId="0" animBg="1"/>
      <p:bldP spid="332855" grpId="0" animBg="1"/>
      <p:bldP spid="332863" grpId="0" animBg="1"/>
      <p:bldP spid="332864" grpId="0" animBg="1"/>
      <p:bldP spid="332874" grpId="0" animBg="1"/>
      <p:bldP spid="3328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441325" y="320675"/>
            <a:ext cx="6148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三、程序中断方式的接口电路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127125" y="12096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配置中断请求触发器和中断屏蔽触发器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5759450"/>
            <a:ext cx="1144588" cy="773113"/>
            <a:chOff x="1488" y="3628"/>
            <a:chExt cx="721" cy="487"/>
          </a:xfrm>
        </p:grpSpPr>
        <p:sp>
          <p:nvSpPr>
            <p:cNvPr id="246832" name="Rectangle 5"/>
            <p:cNvSpPr>
              <a:spLocks noChangeArrowheads="1"/>
            </p:cNvSpPr>
            <p:nvPr/>
          </p:nvSpPr>
          <p:spPr bwMode="auto">
            <a:xfrm>
              <a:off x="1488" y="3648"/>
              <a:ext cx="721" cy="4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3" name="Text Box 6"/>
            <p:cNvSpPr txBox="1">
              <a:spLocks noChangeArrowheads="1"/>
            </p:cNvSpPr>
            <p:nvPr/>
          </p:nvSpPr>
          <p:spPr bwMode="auto">
            <a:xfrm>
              <a:off x="1738" y="3816"/>
              <a:ext cx="23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6834" name="Text Box 7"/>
            <p:cNvSpPr txBox="1">
              <a:spLocks noChangeArrowheads="1"/>
            </p:cNvSpPr>
            <p:nvPr/>
          </p:nvSpPr>
          <p:spPr bwMode="auto">
            <a:xfrm>
              <a:off x="1512" y="3628"/>
              <a:ext cx="21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333832" name="Freeform 8"/>
          <p:cNvSpPr>
            <a:spLocks/>
          </p:cNvSpPr>
          <p:nvPr/>
        </p:nvSpPr>
        <p:spPr bwMode="auto">
          <a:xfrm>
            <a:off x="2589213" y="5081588"/>
            <a:ext cx="1587" cy="709612"/>
          </a:xfrm>
          <a:custGeom>
            <a:avLst/>
            <a:gdLst>
              <a:gd name="T0" fmla="*/ 0 w 1"/>
              <a:gd name="T1" fmla="*/ 0 h 447"/>
              <a:gd name="T2" fmla="*/ 1587 w 1"/>
              <a:gd name="T3" fmla="*/ 709612 h 447"/>
              <a:gd name="T4" fmla="*/ 0 60000 65536"/>
              <a:gd name="T5" fmla="*/ 0 60000 65536"/>
              <a:gd name="T6" fmla="*/ 0 w 1"/>
              <a:gd name="T7" fmla="*/ 0 h 447"/>
              <a:gd name="T8" fmla="*/ 1 w 1"/>
              <a:gd name="T9" fmla="*/ 447 h 4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7">
                <a:moveTo>
                  <a:pt x="0" y="0"/>
                </a:moveTo>
                <a:lnTo>
                  <a:pt x="1" y="44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2200" y="4576763"/>
            <a:ext cx="685800" cy="500062"/>
            <a:chOff x="1488" y="2883"/>
            <a:chExt cx="432" cy="315"/>
          </a:xfrm>
        </p:grpSpPr>
        <p:sp>
          <p:nvSpPr>
            <p:cNvPr id="246829" name="Text Box 10"/>
            <p:cNvSpPr txBox="1">
              <a:spLocks noChangeArrowheads="1"/>
            </p:cNvSpPr>
            <p:nvPr/>
          </p:nvSpPr>
          <p:spPr bwMode="auto">
            <a:xfrm>
              <a:off x="1584" y="2947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6830" name="Rectangle 11"/>
            <p:cNvSpPr>
              <a:spLocks noChangeArrowheads="1"/>
            </p:cNvSpPr>
            <p:nvPr/>
          </p:nvSpPr>
          <p:spPr bwMode="auto">
            <a:xfrm>
              <a:off x="1488" y="2942"/>
              <a:ext cx="43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1" name="Oval 12"/>
            <p:cNvSpPr>
              <a:spLocks noChangeArrowheads="1"/>
            </p:cNvSpPr>
            <p:nvPr/>
          </p:nvSpPr>
          <p:spPr bwMode="auto">
            <a:xfrm>
              <a:off x="1680" y="288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62200" y="3829050"/>
            <a:ext cx="685800" cy="454025"/>
            <a:chOff x="1488" y="2412"/>
            <a:chExt cx="432" cy="286"/>
          </a:xfrm>
        </p:grpSpPr>
        <p:sp>
          <p:nvSpPr>
            <p:cNvPr id="246826" name="Text Box 14"/>
            <p:cNvSpPr txBox="1">
              <a:spLocks noChangeArrowheads="1"/>
            </p:cNvSpPr>
            <p:nvPr/>
          </p:nvSpPr>
          <p:spPr bwMode="auto">
            <a:xfrm>
              <a:off x="1609" y="244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827" name="Rectangle 15"/>
            <p:cNvSpPr>
              <a:spLocks noChangeArrowheads="1"/>
            </p:cNvSpPr>
            <p:nvPr/>
          </p:nvSpPr>
          <p:spPr bwMode="auto">
            <a:xfrm>
              <a:off x="1488" y="2464"/>
              <a:ext cx="432" cy="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8" name="Oval 16"/>
            <p:cNvSpPr>
              <a:spLocks noChangeArrowheads="1"/>
            </p:cNvSpPr>
            <p:nvPr/>
          </p:nvSpPr>
          <p:spPr bwMode="auto">
            <a:xfrm>
              <a:off x="1680" y="241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33841" name="Freeform 17"/>
          <p:cNvSpPr>
            <a:spLocks/>
          </p:cNvSpPr>
          <p:nvPr/>
        </p:nvSpPr>
        <p:spPr bwMode="auto">
          <a:xfrm>
            <a:off x="2695575" y="3390900"/>
            <a:ext cx="4763" cy="452438"/>
          </a:xfrm>
          <a:custGeom>
            <a:avLst/>
            <a:gdLst>
              <a:gd name="T0" fmla="*/ 0 w 3"/>
              <a:gd name="T1" fmla="*/ 0 h 285"/>
              <a:gd name="T2" fmla="*/ 4763 w 3"/>
              <a:gd name="T3" fmla="*/ 452438 h 285"/>
              <a:gd name="T4" fmla="*/ 0 60000 65536"/>
              <a:gd name="T5" fmla="*/ 0 60000 65536"/>
              <a:gd name="T6" fmla="*/ 0 w 3"/>
              <a:gd name="T7" fmla="*/ 0 h 285"/>
              <a:gd name="T8" fmla="*/ 3 w 3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5">
                <a:moveTo>
                  <a:pt x="0" y="0"/>
                </a:moveTo>
                <a:lnTo>
                  <a:pt x="3" y="285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2" name="Freeform 18"/>
          <p:cNvSpPr>
            <a:spLocks/>
          </p:cNvSpPr>
          <p:nvPr/>
        </p:nvSpPr>
        <p:spPr bwMode="auto">
          <a:xfrm>
            <a:off x="2705100" y="42672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323850 h 204"/>
              <a:gd name="T4" fmla="*/ 0 60000 65536"/>
              <a:gd name="T5" fmla="*/ 0 60000 65536"/>
              <a:gd name="T6" fmla="*/ 0 w 1"/>
              <a:gd name="T7" fmla="*/ 0 h 204"/>
              <a:gd name="T8" fmla="*/ 1 w 1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4">
                <a:moveTo>
                  <a:pt x="0" y="0"/>
                </a:moveTo>
                <a:lnTo>
                  <a:pt x="0" y="20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3" name="Freeform 19"/>
          <p:cNvSpPr>
            <a:spLocks/>
          </p:cNvSpPr>
          <p:nvPr/>
        </p:nvSpPr>
        <p:spPr bwMode="auto">
          <a:xfrm>
            <a:off x="1844675" y="3409950"/>
            <a:ext cx="1371600" cy="171450"/>
          </a:xfrm>
          <a:custGeom>
            <a:avLst/>
            <a:gdLst>
              <a:gd name="T0" fmla="*/ 0 w 723"/>
              <a:gd name="T1" fmla="*/ 171450 h 108"/>
              <a:gd name="T2" fmla="*/ 1365909 w 723"/>
              <a:gd name="T3" fmla="*/ 171450 h 108"/>
              <a:gd name="T4" fmla="*/ 1371600 w 723"/>
              <a:gd name="T5" fmla="*/ 0 h 108"/>
              <a:gd name="T6" fmla="*/ 0 60000 65536"/>
              <a:gd name="T7" fmla="*/ 0 60000 65536"/>
              <a:gd name="T8" fmla="*/ 0 60000 65536"/>
              <a:gd name="T9" fmla="*/ 0 w 723"/>
              <a:gd name="T10" fmla="*/ 0 h 108"/>
              <a:gd name="T11" fmla="*/ 723 w 723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" h="108">
                <a:moveTo>
                  <a:pt x="0" y="108"/>
                </a:moveTo>
                <a:lnTo>
                  <a:pt x="720" y="108"/>
                </a:lnTo>
                <a:lnTo>
                  <a:pt x="723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4" name="Freeform 20"/>
          <p:cNvSpPr>
            <a:spLocks/>
          </p:cNvSpPr>
          <p:nvPr/>
        </p:nvSpPr>
        <p:spPr bwMode="auto">
          <a:xfrm>
            <a:off x="2857500" y="2295525"/>
            <a:ext cx="2224088" cy="3038475"/>
          </a:xfrm>
          <a:custGeom>
            <a:avLst/>
            <a:gdLst>
              <a:gd name="T0" fmla="*/ 0 w 1401"/>
              <a:gd name="T1" fmla="*/ 2790825 h 1914"/>
              <a:gd name="T2" fmla="*/ 0 w 1401"/>
              <a:gd name="T3" fmla="*/ 3038475 h 1914"/>
              <a:gd name="T4" fmla="*/ 952500 w 1401"/>
              <a:gd name="T5" fmla="*/ 3038475 h 1914"/>
              <a:gd name="T6" fmla="*/ 952500 w 1401"/>
              <a:gd name="T7" fmla="*/ 0 h 1914"/>
              <a:gd name="T8" fmla="*/ 2224088 w 1401"/>
              <a:gd name="T9" fmla="*/ 4763 h 1914"/>
              <a:gd name="T10" fmla="*/ 2224088 w 1401"/>
              <a:gd name="T11" fmla="*/ 304800 h 19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1"/>
              <a:gd name="T19" fmla="*/ 0 h 1914"/>
              <a:gd name="T20" fmla="*/ 1401 w 1401"/>
              <a:gd name="T21" fmla="*/ 1914 h 19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1" h="1914">
                <a:moveTo>
                  <a:pt x="0" y="1758"/>
                </a:moveTo>
                <a:lnTo>
                  <a:pt x="0" y="1914"/>
                </a:lnTo>
                <a:lnTo>
                  <a:pt x="600" y="1914"/>
                </a:lnTo>
                <a:lnTo>
                  <a:pt x="600" y="0"/>
                </a:lnTo>
                <a:lnTo>
                  <a:pt x="1401" y="3"/>
                </a:lnTo>
                <a:lnTo>
                  <a:pt x="1401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5780088" y="2133600"/>
            <a:ext cx="2684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INTR 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中断请求触发器</a:t>
            </a:r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5780088" y="3282950"/>
            <a:ext cx="336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INTR = 1 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有请求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5780088" y="4006850"/>
            <a:ext cx="2684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MASK  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中断屏蔽触发器</a:t>
            </a:r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5780088" y="5157788"/>
            <a:ext cx="3363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MASK = 1 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被屏蔽</a:t>
            </a: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304800" y="3336925"/>
            <a:ext cx="1717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419E0"/>
                </a:solidFill>
                <a:latin typeface="Times New Roman" pitchFamily="18" charset="0"/>
              </a:rPr>
              <a:t>来自 </a:t>
            </a:r>
            <a:r>
              <a:rPr lang="en-US" altLang="zh-CN" sz="2000">
                <a:solidFill>
                  <a:srgbClr val="0419E0"/>
                </a:solidFill>
                <a:latin typeface="Times New Roman" pitchFamily="18" charset="0"/>
              </a:rPr>
              <a:t>CPU </a:t>
            </a:r>
            <a:r>
              <a:rPr lang="zh-CN" altLang="en-US" sz="2000">
                <a:solidFill>
                  <a:srgbClr val="0419E0"/>
                </a:solidFill>
                <a:latin typeface="Times New Roman" pitchFamily="18" charset="0"/>
              </a:rPr>
              <a:t>的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419E0"/>
                </a:solidFill>
                <a:latin typeface="Times New Roman" pitchFamily="18" charset="0"/>
              </a:rPr>
              <a:t>中断查询信号</a:t>
            </a: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3513138" y="6156325"/>
            <a:ext cx="197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419E0"/>
                </a:solidFill>
                <a:latin typeface="Times New Roman" pitchFamily="18" charset="0"/>
              </a:rPr>
              <a:t>受设备本身控制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2590800"/>
            <a:ext cx="2971800" cy="838200"/>
            <a:chOff x="1488" y="1632"/>
            <a:chExt cx="1872" cy="528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88" y="1692"/>
              <a:ext cx="721" cy="468"/>
              <a:chOff x="1488" y="1692"/>
              <a:chExt cx="721" cy="468"/>
            </a:xfrm>
          </p:grpSpPr>
          <p:sp>
            <p:nvSpPr>
              <p:cNvPr id="246822" name="Text Box 29"/>
              <p:cNvSpPr txBox="1">
                <a:spLocks noChangeArrowheads="1"/>
              </p:cNvSpPr>
              <p:nvPr/>
            </p:nvSpPr>
            <p:spPr bwMode="auto">
              <a:xfrm>
                <a:off x="1595" y="1718"/>
                <a:ext cx="51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</a:p>
            </p:txBody>
          </p:sp>
          <p:sp>
            <p:nvSpPr>
              <p:cNvPr id="246823" name="Rectangle 30"/>
              <p:cNvSpPr>
                <a:spLocks noChangeArrowheads="1"/>
              </p:cNvSpPr>
              <p:nvPr/>
            </p:nvSpPr>
            <p:spPr bwMode="auto">
              <a:xfrm>
                <a:off x="1488" y="1692"/>
                <a:ext cx="721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4" name="Text Box 31"/>
              <p:cNvSpPr txBox="1">
                <a:spLocks noChangeArrowheads="1"/>
              </p:cNvSpPr>
              <p:nvPr/>
            </p:nvSpPr>
            <p:spPr bwMode="auto">
              <a:xfrm>
                <a:off x="1488" y="1947"/>
                <a:ext cx="272" cy="21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  D</a:t>
                </a:r>
              </a:p>
            </p:txBody>
          </p:sp>
          <p:sp>
            <p:nvSpPr>
              <p:cNvPr id="246825" name="AutoShape 32"/>
              <p:cNvSpPr>
                <a:spLocks noChangeArrowheads="1"/>
              </p:cNvSpPr>
              <p:nvPr/>
            </p:nvSpPr>
            <p:spPr bwMode="auto">
              <a:xfrm>
                <a:off x="1969" y="2026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640" y="1632"/>
              <a:ext cx="720" cy="528"/>
              <a:chOff x="2640" y="1632"/>
              <a:chExt cx="720" cy="528"/>
            </a:xfrm>
          </p:grpSpPr>
          <p:sp>
            <p:nvSpPr>
              <p:cNvPr id="246814" name="Text Box 34"/>
              <p:cNvSpPr txBox="1">
                <a:spLocks noChangeArrowheads="1"/>
              </p:cNvSpPr>
              <p:nvPr/>
            </p:nvSpPr>
            <p:spPr bwMode="auto">
              <a:xfrm>
                <a:off x="2688" y="1824"/>
                <a:ext cx="6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MASK</a:t>
                </a:r>
              </a:p>
            </p:txBody>
          </p:sp>
          <p:sp>
            <p:nvSpPr>
              <p:cNvPr id="246815" name="Rectangle 35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16" name="Oval 36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3096" y="1680"/>
                <a:ext cx="216" cy="212"/>
                <a:chOff x="3096" y="1660"/>
                <a:chExt cx="216" cy="212"/>
              </a:xfrm>
            </p:grpSpPr>
            <p:grpSp>
              <p:nvGrpSpPr>
                <p:cNvPr id="9" name="Group 38"/>
                <p:cNvGrpSpPr>
                  <a:grpSpLocks/>
                </p:cNvGrpSpPr>
                <p:nvPr/>
              </p:nvGrpSpPr>
              <p:grpSpPr bwMode="auto">
                <a:xfrm>
                  <a:off x="3096" y="1660"/>
                  <a:ext cx="216" cy="212"/>
                  <a:chOff x="3120" y="2044"/>
                  <a:chExt cx="216" cy="212"/>
                </a:xfrm>
              </p:grpSpPr>
              <p:sp>
                <p:nvSpPr>
                  <p:cNvPr id="24682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044"/>
                    <a:ext cx="216" cy="21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600">
                        <a:latin typeface="Times New Roman" pitchFamily="18" charset="0"/>
                      </a:rPr>
                      <a:t>Q</a:t>
                    </a:r>
                  </a:p>
                </p:txBody>
              </p:sp>
              <p:sp>
                <p:nvSpPr>
                  <p:cNvPr id="24682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144" cy="0"/>
                  </a:xfrm>
                  <a:prstGeom prst="line">
                    <a:avLst/>
                  </a:prstGeom>
                  <a:noFill/>
                  <a:ln w="2857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819" name="Line 41"/>
                <p:cNvSpPr>
                  <a:spLocks noChangeShapeType="1"/>
                </p:cNvSpPr>
                <p:nvPr/>
              </p:nvSpPr>
              <p:spPr bwMode="auto">
                <a:xfrm>
                  <a:off x="3144" y="17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5780088" y="5881688"/>
            <a:ext cx="2405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  </a:t>
            </a:r>
            <a:r>
              <a:rPr lang="zh-CN" altLang="en-US" sz="2800">
                <a:latin typeface="Times New Roman" pitchFamily="18" charset="0"/>
              </a:rPr>
              <a:t>完成触发器</a:t>
            </a:r>
          </a:p>
        </p:txBody>
      </p:sp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33400" y="1762125"/>
            <a:ext cx="2133600" cy="914400"/>
            <a:chOff x="336" y="1104"/>
            <a:chExt cx="1344" cy="576"/>
          </a:xfrm>
        </p:grpSpPr>
        <p:sp>
          <p:nvSpPr>
            <p:cNvPr id="246810" name="Freeform 45"/>
            <p:cNvSpPr>
              <a:spLocks/>
            </p:cNvSpPr>
            <p:nvPr/>
          </p:nvSpPr>
          <p:spPr bwMode="auto">
            <a:xfrm>
              <a:off x="912" y="1440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768 w 768"/>
                <a:gd name="T3" fmla="*/ 0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lnTo>
                    <a:pt x="76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11" name="Text Box 46"/>
            <p:cNvSpPr txBox="1">
              <a:spLocks noChangeArrowheads="1"/>
            </p:cNvSpPr>
            <p:nvPr/>
          </p:nvSpPr>
          <p:spPr bwMode="auto">
            <a:xfrm>
              <a:off x="336" y="110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中断请求</a:t>
              </a:r>
            </a:p>
          </p:txBody>
        </p:sp>
      </p:grpSp>
      <p:sp>
        <p:nvSpPr>
          <p:cNvPr id="48" name="日期占位符 4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06C9B9-6020-484B-9325-B47EF2C367C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AA9B-7FD9-433D-A861-E3F707A9A35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  <p:bldP spid="333832" grpId="0" animBg="1"/>
      <p:bldP spid="333841" grpId="0" animBg="1"/>
      <p:bldP spid="333842" grpId="0" animBg="1"/>
      <p:bldP spid="333843" grpId="0" animBg="1"/>
      <p:bldP spid="333844" grpId="0" animBg="1"/>
      <p:bldP spid="333845" grpId="0" autoUpdateAnimBg="0"/>
      <p:bldP spid="333846" grpId="0" autoUpdateAnimBg="0"/>
      <p:bldP spid="333847" grpId="0" autoUpdateAnimBg="0"/>
      <p:bldP spid="333848" grpId="0" autoUpdateAnimBg="0"/>
      <p:bldP spid="333849" grpId="0" autoUpdateAnimBg="0"/>
      <p:bldP spid="333850" grpId="0" autoUpdateAnimBg="0"/>
      <p:bldP spid="3338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排队器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9600" y="1309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排队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438400" y="1049338"/>
            <a:ext cx="680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内或在接口电路中（链式排队器）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1524000" y="10493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硬件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524000" y="1614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软件</a:t>
            </a:r>
          </a:p>
        </p:txBody>
      </p:sp>
      <p:sp>
        <p:nvSpPr>
          <p:cNvPr id="334855" name="AutoShape 7"/>
          <p:cNvSpPr>
            <a:spLocks/>
          </p:cNvSpPr>
          <p:nvPr/>
        </p:nvSpPr>
        <p:spPr bwMode="auto">
          <a:xfrm>
            <a:off x="1447800" y="1233488"/>
            <a:ext cx="152400" cy="747712"/>
          </a:xfrm>
          <a:prstGeom prst="leftBrace">
            <a:avLst>
              <a:gd name="adj1" fmla="val 408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2438400" y="1614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详见第八章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7675" y="3167063"/>
            <a:ext cx="1760538" cy="1481137"/>
            <a:chOff x="282" y="2773"/>
            <a:chExt cx="1109" cy="933"/>
          </a:xfrm>
        </p:grpSpPr>
        <p:sp>
          <p:nvSpPr>
            <p:cNvPr id="247911" name="Text Box 11"/>
            <p:cNvSpPr txBox="1">
              <a:spLocks noChangeArrowheads="1"/>
            </p:cNvSpPr>
            <p:nvPr/>
          </p:nvSpPr>
          <p:spPr bwMode="auto">
            <a:xfrm>
              <a:off x="282" y="2773"/>
              <a:ext cx="63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zh-CN" altLang="en-US" sz="2000">
                  <a:latin typeface="Arial" charset="0"/>
                  <a:cs typeface="Arial" charset="0"/>
                </a:rPr>
                <a:t>´</a:t>
              </a:r>
              <a:endParaRPr lang="en-US" altLang="zh-CN" sz="2000">
                <a:latin typeface="Arial" charset="0"/>
                <a:cs typeface="Arial" charset="0"/>
              </a:endParaRPr>
            </a:p>
          </p:txBody>
        </p:sp>
        <p:sp>
          <p:nvSpPr>
            <p:cNvPr id="247912" name="Rectangle 12"/>
            <p:cNvSpPr>
              <a:spLocks noChangeArrowheads="1"/>
            </p:cNvSpPr>
            <p:nvPr/>
          </p:nvSpPr>
          <p:spPr bwMode="auto">
            <a:xfrm>
              <a:off x="287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05075" y="3182938"/>
            <a:ext cx="1760538" cy="1465262"/>
            <a:chOff x="1578" y="2783"/>
            <a:chExt cx="1109" cy="923"/>
          </a:xfrm>
        </p:grpSpPr>
        <p:sp>
          <p:nvSpPr>
            <p:cNvPr id="247909" name="Text Box 14"/>
            <p:cNvSpPr txBox="1">
              <a:spLocks noChangeArrowheads="1"/>
            </p:cNvSpPr>
            <p:nvPr/>
          </p:nvSpPr>
          <p:spPr bwMode="auto">
            <a:xfrm>
              <a:off x="1578" y="2783"/>
              <a:ext cx="63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  <a:r>
                <a:rPr lang="zh-CN" altLang="en-US" sz="2000">
                  <a:latin typeface="Arial" charset="0"/>
                  <a:cs typeface="Arial" charset="0"/>
                </a:rPr>
                <a:t>´</a:t>
              </a:r>
              <a:endParaRPr lang="en-US" altLang="zh-CN" sz="2000">
                <a:latin typeface="Arial" charset="0"/>
                <a:cs typeface="Arial" charset="0"/>
              </a:endParaRPr>
            </a:p>
          </p:txBody>
        </p:sp>
        <p:sp>
          <p:nvSpPr>
            <p:cNvPr id="247910" name="Rectangle 15"/>
            <p:cNvSpPr>
              <a:spLocks noChangeArrowheads="1"/>
            </p:cNvSpPr>
            <p:nvPr/>
          </p:nvSpPr>
          <p:spPr bwMode="auto">
            <a:xfrm>
              <a:off x="1583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0413" y="3182938"/>
            <a:ext cx="1752600" cy="1465262"/>
            <a:chOff x="2879" y="2783"/>
            <a:chExt cx="1104" cy="923"/>
          </a:xfrm>
        </p:grpSpPr>
        <p:sp>
          <p:nvSpPr>
            <p:cNvPr id="247907" name="Text Box 17"/>
            <p:cNvSpPr txBox="1">
              <a:spLocks noChangeArrowheads="1"/>
            </p:cNvSpPr>
            <p:nvPr/>
          </p:nvSpPr>
          <p:spPr bwMode="auto">
            <a:xfrm>
              <a:off x="2880" y="2783"/>
              <a:ext cx="63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  <a:r>
                <a:rPr lang="zh-CN" altLang="en-US" sz="2000">
                  <a:latin typeface="Arial" charset="0"/>
                  <a:cs typeface="Arial" charset="0"/>
                </a:rPr>
                <a:t>´</a:t>
              </a:r>
              <a:endParaRPr lang="en-US" altLang="zh-CN" sz="2000">
                <a:latin typeface="Arial" charset="0"/>
                <a:cs typeface="Arial" charset="0"/>
              </a:endParaRPr>
            </a:p>
          </p:txBody>
        </p:sp>
        <p:sp>
          <p:nvSpPr>
            <p:cNvPr id="247908" name="Rectangle 18"/>
            <p:cNvSpPr>
              <a:spLocks noChangeArrowheads="1"/>
            </p:cNvSpPr>
            <p:nvPr/>
          </p:nvSpPr>
          <p:spPr bwMode="auto">
            <a:xfrm>
              <a:off x="2879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27813" y="3182938"/>
            <a:ext cx="1752600" cy="1465262"/>
            <a:chOff x="4175" y="2783"/>
            <a:chExt cx="1104" cy="923"/>
          </a:xfrm>
        </p:grpSpPr>
        <p:sp>
          <p:nvSpPr>
            <p:cNvPr id="247905" name="Text Box 20"/>
            <p:cNvSpPr txBox="1">
              <a:spLocks noChangeArrowheads="1"/>
            </p:cNvSpPr>
            <p:nvPr/>
          </p:nvSpPr>
          <p:spPr bwMode="auto">
            <a:xfrm>
              <a:off x="4176" y="2783"/>
              <a:ext cx="63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  <a:r>
                <a:rPr lang="zh-CN" altLang="en-US" sz="2000">
                  <a:latin typeface="Arial" charset="0"/>
                  <a:cs typeface="Arial" charset="0"/>
                </a:rPr>
                <a:t>´</a:t>
              </a:r>
              <a:endParaRPr lang="en-US" altLang="zh-CN" sz="2000">
                <a:latin typeface="Arial" charset="0"/>
                <a:cs typeface="Arial" charset="0"/>
              </a:endParaRPr>
            </a:p>
          </p:txBody>
        </p:sp>
        <p:sp>
          <p:nvSpPr>
            <p:cNvPr id="247906" name="Rectangle 21"/>
            <p:cNvSpPr>
              <a:spLocks noChangeArrowheads="1"/>
            </p:cNvSpPr>
            <p:nvPr/>
          </p:nvSpPr>
          <p:spPr bwMode="auto">
            <a:xfrm>
              <a:off x="4175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23875" y="2687638"/>
            <a:ext cx="8467725" cy="2722562"/>
            <a:chOff x="330" y="1693"/>
            <a:chExt cx="5334" cy="1715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862" y="1693"/>
              <a:ext cx="3890" cy="916"/>
              <a:chOff x="862" y="1693"/>
              <a:chExt cx="3890" cy="916"/>
            </a:xfrm>
          </p:grpSpPr>
          <p:sp>
            <p:nvSpPr>
              <p:cNvPr id="247901" name="Freeform 24"/>
              <p:cNvSpPr>
                <a:spLocks/>
              </p:cNvSpPr>
              <p:nvPr/>
            </p:nvSpPr>
            <p:spPr bwMode="auto">
              <a:xfrm>
                <a:off x="862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902" name="Freeform 25"/>
              <p:cNvSpPr>
                <a:spLocks/>
              </p:cNvSpPr>
              <p:nvPr/>
            </p:nvSpPr>
            <p:spPr bwMode="auto">
              <a:xfrm>
                <a:off x="2165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903" name="Freeform 26"/>
              <p:cNvSpPr>
                <a:spLocks/>
              </p:cNvSpPr>
              <p:nvPr/>
            </p:nvSpPr>
            <p:spPr bwMode="auto">
              <a:xfrm>
                <a:off x="346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904" name="Freeform 27"/>
              <p:cNvSpPr>
                <a:spLocks/>
              </p:cNvSpPr>
              <p:nvPr/>
            </p:nvSpPr>
            <p:spPr bwMode="auto">
              <a:xfrm>
                <a:off x="475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30" y="2352"/>
              <a:ext cx="5334" cy="1056"/>
              <a:chOff x="330" y="2352"/>
              <a:chExt cx="5334" cy="1056"/>
            </a:xfrm>
          </p:grpSpPr>
          <p:sp>
            <p:nvSpPr>
              <p:cNvPr id="247855" name="Freeform 29"/>
              <p:cNvSpPr>
                <a:spLocks/>
              </p:cNvSpPr>
              <p:nvPr/>
            </p:nvSpPr>
            <p:spPr bwMode="auto">
              <a:xfrm>
                <a:off x="911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56" name="Text Box 30"/>
              <p:cNvSpPr txBox="1">
                <a:spLocks noChangeArrowheads="1"/>
              </p:cNvSpPr>
              <p:nvPr/>
            </p:nvSpPr>
            <p:spPr bwMode="auto">
              <a:xfrm>
                <a:off x="671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7857" name="Line 31"/>
              <p:cNvSpPr>
                <a:spLocks noChangeShapeType="1"/>
              </p:cNvSpPr>
              <p:nvPr/>
            </p:nvSpPr>
            <p:spPr bwMode="auto">
              <a:xfrm>
                <a:off x="729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58" name="Freeform 32"/>
              <p:cNvSpPr>
                <a:spLocks/>
              </p:cNvSpPr>
              <p:nvPr/>
            </p:nvSpPr>
            <p:spPr bwMode="auto">
              <a:xfrm>
                <a:off x="2207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59" name="Text Box 33"/>
              <p:cNvSpPr txBox="1">
                <a:spLocks noChangeArrowheads="1"/>
              </p:cNvSpPr>
              <p:nvPr/>
            </p:nvSpPr>
            <p:spPr bwMode="auto">
              <a:xfrm>
                <a:off x="1978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7860" name="Line 34"/>
              <p:cNvSpPr>
                <a:spLocks noChangeShapeType="1"/>
              </p:cNvSpPr>
              <p:nvPr/>
            </p:nvSpPr>
            <p:spPr bwMode="auto">
              <a:xfrm>
                <a:off x="203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61" name="Freeform 35"/>
              <p:cNvSpPr>
                <a:spLocks/>
              </p:cNvSpPr>
              <p:nvPr/>
            </p:nvSpPr>
            <p:spPr bwMode="auto">
              <a:xfrm>
                <a:off x="3503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62" name="Text Box 36"/>
              <p:cNvSpPr txBox="1">
                <a:spLocks noChangeArrowheads="1"/>
              </p:cNvSpPr>
              <p:nvPr/>
            </p:nvSpPr>
            <p:spPr bwMode="auto">
              <a:xfrm>
                <a:off x="3274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47863" name="Line 37"/>
              <p:cNvSpPr>
                <a:spLocks noChangeShapeType="1"/>
              </p:cNvSpPr>
              <p:nvPr/>
            </p:nvSpPr>
            <p:spPr bwMode="auto">
              <a:xfrm>
                <a:off x="3332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64" name="Freeform 38"/>
              <p:cNvSpPr>
                <a:spLocks/>
              </p:cNvSpPr>
              <p:nvPr/>
            </p:nvSpPr>
            <p:spPr bwMode="auto">
              <a:xfrm>
                <a:off x="4799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65" name="Text Box 39"/>
              <p:cNvSpPr txBox="1">
                <a:spLocks noChangeArrowheads="1"/>
              </p:cNvSpPr>
              <p:nvPr/>
            </p:nvSpPr>
            <p:spPr bwMode="auto">
              <a:xfrm>
                <a:off x="4618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47866" name="Line 40"/>
              <p:cNvSpPr>
                <a:spLocks noChangeShapeType="1"/>
              </p:cNvSpPr>
              <p:nvPr/>
            </p:nvSpPr>
            <p:spPr bwMode="auto">
              <a:xfrm>
                <a:off x="467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67" name="Text Box 41"/>
              <p:cNvSpPr txBox="1">
                <a:spLocks noChangeArrowheads="1"/>
              </p:cNvSpPr>
              <p:nvPr/>
            </p:nvSpPr>
            <p:spPr bwMode="auto">
              <a:xfrm>
                <a:off x="1761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247868" name="Rectangle 42"/>
              <p:cNvSpPr>
                <a:spLocks noChangeArrowheads="1"/>
              </p:cNvSpPr>
              <p:nvPr/>
            </p:nvSpPr>
            <p:spPr bwMode="auto">
              <a:xfrm>
                <a:off x="1775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69" name="Text Box 43"/>
              <p:cNvSpPr txBox="1">
                <a:spLocks noChangeArrowheads="1"/>
              </p:cNvSpPr>
              <p:nvPr/>
            </p:nvSpPr>
            <p:spPr bwMode="auto">
              <a:xfrm>
                <a:off x="2302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 </a:t>
                </a:r>
              </a:p>
            </p:txBody>
          </p:sp>
          <p:sp>
            <p:nvSpPr>
              <p:cNvPr id="247870" name="Rectangle 44"/>
              <p:cNvSpPr>
                <a:spLocks noChangeArrowheads="1"/>
              </p:cNvSpPr>
              <p:nvPr/>
            </p:nvSpPr>
            <p:spPr bwMode="auto">
              <a:xfrm>
                <a:off x="2303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71" name="Oval 45"/>
              <p:cNvSpPr>
                <a:spLocks noChangeArrowheads="1"/>
              </p:cNvSpPr>
              <p:nvPr/>
            </p:nvSpPr>
            <p:spPr bwMode="auto">
              <a:xfrm>
                <a:off x="2014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72" name="Oval 46"/>
              <p:cNvSpPr>
                <a:spLocks noChangeArrowheads="1"/>
              </p:cNvSpPr>
              <p:nvPr/>
            </p:nvSpPr>
            <p:spPr bwMode="auto">
              <a:xfrm>
                <a:off x="2542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73" name="Freeform 47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74" name="Freeform 48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75" name="Text Box 49"/>
              <p:cNvSpPr txBox="1">
                <a:spLocks noChangeArrowheads="1"/>
              </p:cNvSpPr>
              <p:nvPr/>
            </p:nvSpPr>
            <p:spPr bwMode="auto">
              <a:xfrm>
                <a:off x="3055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247876" name="Rectangle 50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77" name="Text Box 51"/>
              <p:cNvSpPr txBox="1">
                <a:spLocks noChangeArrowheads="1"/>
              </p:cNvSpPr>
              <p:nvPr/>
            </p:nvSpPr>
            <p:spPr bwMode="auto">
              <a:xfrm>
                <a:off x="3599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 </a:t>
                </a:r>
              </a:p>
            </p:txBody>
          </p:sp>
          <p:sp>
            <p:nvSpPr>
              <p:cNvPr id="247878" name="Rectangle 52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79" name="Oval 53"/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80" name="Oval 54"/>
              <p:cNvSpPr>
                <a:spLocks noChangeArrowheads="1"/>
              </p:cNvSpPr>
              <p:nvPr/>
            </p:nvSpPr>
            <p:spPr bwMode="auto">
              <a:xfrm>
                <a:off x="3839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81" name="Freeform 55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82" name="Freeform 56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83" name="Text Box 57"/>
              <p:cNvSpPr txBox="1">
                <a:spLocks noChangeArrowheads="1"/>
              </p:cNvSpPr>
              <p:nvPr/>
            </p:nvSpPr>
            <p:spPr bwMode="auto">
              <a:xfrm>
                <a:off x="4348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247884" name="Rectangle 58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85" name="Text Box 59"/>
              <p:cNvSpPr txBox="1">
                <a:spLocks noChangeArrowheads="1"/>
              </p:cNvSpPr>
              <p:nvPr/>
            </p:nvSpPr>
            <p:spPr bwMode="auto">
              <a:xfrm>
                <a:off x="4895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 </a:t>
                </a:r>
              </a:p>
            </p:txBody>
          </p:sp>
          <p:sp>
            <p:nvSpPr>
              <p:cNvPr id="247886" name="Rectangle 60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87" name="Oval 61"/>
              <p:cNvSpPr>
                <a:spLocks noChangeArrowheads="1"/>
              </p:cNvSpPr>
              <p:nvPr/>
            </p:nvSpPr>
            <p:spPr bwMode="auto">
              <a:xfrm>
                <a:off x="4607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88" name="Oval 62"/>
              <p:cNvSpPr>
                <a:spLocks noChangeArrowheads="1"/>
              </p:cNvSpPr>
              <p:nvPr/>
            </p:nvSpPr>
            <p:spPr bwMode="auto">
              <a:xfrm>
                <a:off x="5135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89" name="Freeform 63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90" name="Freeform 64"/>
              <p:cNvSpPr>
                <a:spLocks/>
              </p:cNvSpPr>
              <p:nvPr/>
            </p:nvSpPr>
            <p:spPr bwMode="auto">
              <a:xfrm>
                <a:off x="5187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91" name="Text Box 65"/>
              <p:cNvSpPr txBox="1">
                <a:spLocks noChangeArrowheads="1"/>
              </p:cNvSpPr>
              <p:nvPr/>
            </p:nvSpPr>
            <p:spPr bwMode="auto">
              <a:xfrm>
                <a:off x="467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247892" name="Rectangle 66"/>
              <p:cNvSpPr>
                <a:spLocks noChangeArrowheads="1"/>
              </p:cNvSpPr>
              <p:nvPr/>
            </p:nvSpPr>
            <p:spPr bwMode="auto">
              <a:xfrm>
                <a:off x="479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93" name="Text Box 67"/>
              <p:cNvSpPr txBox="1">
                <a:spLocks noChangeArrowheads="1"/>
              </p:cNvSpPr>
              <p:nvPr/>
            </p:nvSpPr>
            <p:spPr bwMode="auto">
              <a:xfrm>
                <a:off x="1006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 </a:t>
                </a:r>
              </a:p>
            </p:txBody>
          </p:sp>
          <p:sp>
            <p:nvSpPr>
              <p:cNvPr id="247894" name="Rectangle 68"/>
              <p:cNvSpPr>
                <a:spLocks noChangeArrowheads="1"/>
              </p:cNvSpPr>
              <p:nvPr/>
            </p:nvSpPr>
            <p:spPr bwMode="auto">
              <a:xfrm>
                <a:off x="1007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95" name="Oval 69"/>
              <p:cNvSpPr>
                <a:spLocks noChangeArrowheads="1"/>
              </p:cNvSpPr>
              <p:nvPr/>
            </p:nvSpPr>
            <p:spPr bwMode="auto">
              <a:xfrm>
                <a:off x="718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96" name="Oval 70"/>
              <p:cNvSpPr>
                <a:spLocks noChangeArrowheads="1"/>
              </p:cNvSpPr>
              <p:nvPr/>
            </p:nvSpPr>
            <p:spPr bwMode="auto">
              <a:xfrm>
                <a:off x="1246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897" name="Freeform 71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98" name="Freeform 72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99" name="Freeform 73"/>
              <p:cNvSpPr>
                <a:spLocks/>
              </p:cNvSpPr>
              <p:nvPr/>
            </p:nvSpPr>
            <p:spPr bwMode="auto">
              <a:xfrm>
                <a:off x="383" y="2582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900" name="Line 74"/>
              <p:cNvSpPr>
                <a:spLocks noChangeShapeType="1"/>
              </p:cNvSpPr>
              <p:nvPr/>
            </p:nvSpPr>
            <p:spPr bwMode="auto">
              <a:xfrm>
                <a:off x="330" y="2774"/>
                <a:ext cx="9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1065213" y="4403725"/>
            <a:ext cx="912812" cy="1009650"/>
            <a:chOff x="671" y="3552"/>
            <a:chExt cx="575" cy="636"/>
          </a:xfrm>
        </p:grpSpPr>
        <p:sp>
          <p:nvSpPr>
            <p:cNvPr id="247850" name="Freeform 7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51" name="Text Box 77"/>
            <p:cNvSpPr txBox="1">
              <a:spLocks noChangeArrowheads="1"/>
            </p:cNvSpPr>
            <p:nvPr/>
          </p:nvSpPr>
          <p:spPr bwMode="auto">
            <a:xfrm>
              <a:off x="671" y="3936"/>
              <a:ext cx="57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0419E0"/>
                  </a:solidFill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0419E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7852" name="Line 78"/>
            <p:cNvSpPr>
              <a:spLocks noChangeShapeType="1"/>
            </p:cNvSpPr>
            <p:nvPr/>
          </p:nvSpPr>
          <p:spPr bwMode="auto">
            <a:xfrm>
              <a:off x="729" y="3946"/>
              <a:ext cx="384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371600" y="2687638"/>
            <a:ext cx="6175375" cy="1454150"/>
            <a:chOff x="882" y="2471"/>
            <a:chExt cx="3890" cy="916"/>
          </a:xfrm>
        </p:grpSpPr>
        <p:sp>
          <p:nvSpPr>
            <p:cNvPr id="247846" name="Freeform 80"/>
            <p:cNvSpPr>
              <a:spLocks/>
            </p:cNvSpPr>
            <p:nvPr/>
          </p:nvSpPr>
          <p:spPr bwMode="auto">
            <a:xfrm>
              <a:off x="882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47" name="Freeform 81"/>
            <p:cNvSpPr>
              <a:spLocks/>
            </p:cNvSpPr>
            <p:nvPr/>
          </p:nvSpPr>
          <p:spPr bwMode="auto">
            <a:xfrm>
              <a:off x="2185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48" name="Freeform 82"/>
            <p:cNvSpPr>
              <a:spLocks/>
            </p:cNvSpPr>
            <p:nvPr/>
          </p:nvSpPr>
          <p:spPr bwMode="auto">
            <a:xfrm>
              <a:off x="348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49" name="Freeform 83"/>
            <p:cNvSpPr>
              <a:spLocks/>
            </p:cNvSpPr>
            <p:nvPr/>
          </p:nvSpPr>
          <p:spPr bwMode="auto">
            <a:xfrm>
              <a:off x="477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932" name="Text Box 84"/>
          <p:cNvSpPr txBox="1">
            <a:spLocks noChangeArrowheads="1"/>
          </p:cNvSpPr>
          <p:nvPr/>
        </p:nvSpPr>
        <p:spPr bwMode="auto">
          <a:xfrm>
            <a:off x="990600" y="5562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设备 1</a:t>
            </a:r>
            <a:r>
              <a:rPr lang="zh-CN" altLang="en-US" sz="2400" baseline="30000">
                <a:latin typeface="Times New Roman" pitchFamily="18" charset="0"/>
              </a:rPr>
              <a:t>#</a:t>
            </a:r>
            <a:r>
              <a:rPr lang="zh-CN" altLang="en-US" sz="2400">
                <a:latin typeface="Times New Roman" pitchFamily="18" charset="0"/>
              </a:rPr>
              <a:t>、2</a:t>
            </a:r>
            <a:r>
              <a:rPr lang="zh-CN" altLang="en-US" sz="2400" baseline="30000">
                <a:latin typeface="Times New Roman" pitchFamily="18" charset="0"/>
              </a:rPr>
              <a:t>#</a:t>
            </a:r>
            <a:r>
              <a:rPr lang="zh-CN" altLang="en-US" sz="2400">
                <a:latin typeface="Times New Roman" pitchFamily="18" charset="0"/>
              </a:rPr>
              <a:t>、3</a:t>
            </a:r>
            <a:r>
              <a:rPr lang="zh-CN" altLang="en-US" sz="2400" baseline="30000">
                <a:latin typeface="Times New Roman" pitchFamily="18" charset="0"/>
              </a:rPr>
              <a:t>#</a:t>
            </a:r>
            <a:r>
              <a:rPr lang="zh-CN" altLang="en-US" sz="2400">
                <a:latin typeface="Times New Roman" pitchFamily="18" charset="0"/>
              </a:rPr>
              <a:t>、4</a:t>
            </a:r>
            <a:r>
              <a:rPr lang="zh-CN" altLang="en-US" sz="2400" baseline="30000">
                <a:latin typeface="Times New Roman" pitchFamily="18" charset="0"/>
              </a:rPr>
              <a:t>#</a:t>
            </a:r>
            <a:r>
              <a:rPr lang="zh-CN" altLang="en-US" sz="2400">
                <a:latin typeface="Times New Roman" pitchFamily="18" charset="0"/>
              </a:rPr>
              <a:t> 优先级按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降序排列</a:t>
            </a:r>
          </a:p>
        </p:txBody>
      </p: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990600" y="6096000"/>
            <a:ext cx="7315200" cy="457200"/>
            <a:chOff x="624" y="3840"/>
            <a:chExt cx="4608" cy="288"/>
          </a:xfrm>
        </p:grpSpPr>
        <p:sp>
          <p:nvSpPr>
            <p:cNvPr id="247844" name="Text Box 86"/>
            <p:cNvSpPr txBox="1">
              <a:spLocks noChangeArrowheads="1"/>
            </p:cNvSpPr>
            <p:nvPr/>
          </p:nvSpPr>
          <p:spPr bwMode="auto">
            <a:xfrm>
              <a:off x="624" y="3840"/>
              <a:ext cx="4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INTR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 1  </a:t>
              </a:r>
              <a:r>
                <a:rPr lang="zh-CN" altLang="en-US" sz="2400">
                  <a:latin typeface="Times New Roman" pitchFamily="18" charset="0"/>
                </a:rPr>
                <a:t>有请求      即  </a:t>
              </a: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INTR</a:t>
              </a:r>
              <a:r>
                <a:rPr lang="en-US" altLang="zh-CN" sz="2400" i="1" baseline="-25000">
                  <a:solidFill>
                    <a:srgbClr val="0419E0"/>
                  </a:solidFill>
                  <a:latin typeface="Times New Roman" pitchFamily="18" charset="0"/>
                </a:rPr>
                <a:t>i</a:t>
              </a: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 = 0</a:t>
              </a:r>
            </a:p>
          </p:txBody>
        </p:sp>
        <p:sp>
          <p:nvSpPr>
            <p:cNvPr id="247845" name="Line 87"/>
            <p:cNvSpPr>
              <a:spLocks noChangeShapeType="1"/>
            </p:cNvSpPr>
            <p:nvPr/>
          </p:nvSpPr>
          <p:spPr bwMode="auto">
            <a:xfrm>
              <a:off x="2736" y="3888"/>
              <a:ext cx="472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23875" y="4102100"/>
            <a:ext cx="8467725" cy="306388"/>
            <a:chOff x="330" y="2584"/>
            <a:chExt cx="5334" cy="193"/>
          </a:xfrm>
        </p:grpSpPr>
        <p:grpSp>
          <p:nvGrpSpPr>
            <p:cNvPr id="13" name="Group 89"/>
            <p:cNvGrpSpPr>
              <a:grpSpLocks/>
            </p:cNvGrpSpPr>
            <p:nvPr/>
          </p:nvGrpSpPr>
          <p:grpSpPr bwMode="auto">
            <a:xfrm>
              <a:off x="776" y="2613"/>
              <a:ext cx="4122" cy="4"/>
              <a:chOff x="776" y="2613"/>
              <a:chExt cx="4122" cy="4"/>
            </a:xfrm>
          </p:grpSpPr>
          <p:sp>
            <p:nvSpPr>
              <p:cNvPr id="247837" name="Freeform 90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38" name="Freeform 91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39" name="Freeform 92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40" name="Freeform 93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41" name="Freeform 94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42" name="Freeform 95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43" name="Freeform 96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97"/>
            <p:cNvGrpSpPr>
              <a:grpSpLocks/>
            </p:cNvGrpSpPr>
            <p:nvPr/>
          </p:nvGrpSpPr>
          <p:grpSpPr bwMode="auto">
            <a:xfrm>
              <a:off x="330" y="2584"/>
              <a:ext cx="144" cy="193"/>
              <a:chOff x="336" y="3168"/>
              <a:chExt cx="144" cy="193"/>
            </a:xfrm>
          </p:grpSpPr>
          <p:sp>
            <p:nvSpPr>
              <p:cNvPr id="247835" name="Freeform 98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836" name="Line 99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7834" name="Freeform 100"/>
            <p:cNvSpPr>
              <a:spLocks/>
            </p:cNvSpPr>
            <p:nvPr/>
          </p:nvSpPr>
          <p:spPr bwMode="auto">
            <a:xfrm>
              <a:off x="5187" y="2613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" name="日期占位符 10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3E9C31-0109-4C68-8356-DCEA2BFB2B1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3" name="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CD81D-B5A4-444A-AEBC-F9276D78172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4" name="页脚占位符 1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  <p:bldP spid="334852" grpId="0" autoUpdateAnimBg="0"/>
      <p:bldP spid="334853" grpId="0" autoUpdateAnimBg="0"/>
      <p:bldP spid="334854" grpId="0" autoUpdateAnimBg="0"/>
      <p:bldP spid="334855" grpId="0" animBg="1"/>
      <p:bldP spid="334857" grpId="0" autoUpdateAnimBg="0"/>
      <p:bldP spid="33493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1413" y="2438400"/>
            <a:ext cx="7546975" cy="811213"/>
            <a:chOff x="719" y="1536"/>
            <a:chExt cx="4754" cy="511"/>
          </a:xfrm>
        </p:grpSpPr>
        <p:sp>
          <p:nvSpPr>
            <p:cNvPr id="248984" name="Text Box 3"/>
            <p:cNvSpPr txBox="1">
              <a:spLocks noChangeArrowheads="1"/>
            </p:cNvSpPr>
            <p:nvPr/>
          </p:nvSpPr>
          <p:spPr bwMode="auto">
            <a:xfrm>
              <a:off x="908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85" name="Rectangle 4"/>
            <p:cNvSpPr>
              <a:spLocks noChangeArrowheads="1"/>
            </p:cNvSpPr>
            <p:nvPr/>
          </p:nvSpPr>
          <p:spPr bwMode="auto">
            <a:xfrm>
              <a:off x="719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86" name="Oval 5"/>
            <p:cNvSpPr>
              <a:spLocks noChangeArrowheads="1"/>
            </p:cNvSpPr>
            <p:nvPr/>
          </p:nvSpPr>
          <p:spPr bwMode="auto">
            <a:xfrm>
              <a:off x="985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87" name="Freeform 6"/>
            <p:cNvSpPr>
              <a:spLocks/>
            </p:cNvSpPr>
            <p:nvPr/>
          </p:nvSpPr>
          <p:spPr bwMode="auto">
            <a:xfrm rot="10800000">
              <a:off x="1006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88" name="Text Box 7"/>
            <p:cNvSpPr txBox="1">
              <a:spLocks noChangeArrowheads="1"/>
            </p:cNvSpPr>
            <p:nvPr/>
          </p:nvSpPr>
          <p:spPr bwMode="auto">
            <a:xfrm>
              <a:off x="1033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89" name="Text Box 8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90" name="Rectangle 9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91" name="Oval 10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92" name="Freeform 11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93" name="Text Box 12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94" name="Text Box 13"/>
            <p:cNvSpPr txBox="1">
              <a:spLocks noChangeArrowheads="1"/>
            </p:cNvSpPr>
            <p:nvPr/>
          </p:nvSpPr>
          <p:spPr bwMode="auto">
            <a:xfrm>
              <a:off x="3509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95" name="Rectangle 14"/>
            <p:cNvSpPr>
              <a:spLocks noChangeArrowheads="1"/>
            </p:cNvSpPr>
            <p:nvPr/>
          </p:nvSpPr>
          <p:spPr bwMode="auto">
            <a:xfrm>
              <a:off x="331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96" name="Oval 15"/>
            <p:cNvSpPr>
              <a:spLocks noChangeArrowheads="1"/>
            </p:cNvSpPr>
            <p:nvPr/>
          </p:nvSpPr>
          <p:spPr bwMode="auto">
            <a:xfrm>
              <a:off x="358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97" name="Freeform 16"/>
            <p:cNvSpPr>
              <a:spLocks/>
            </p:cNvSpPr>
            <p:nvPr/>
          </p:nvSpPr>
          <p:spPr bwMode="auto">
            <a:xfrm rot="10800000">
              <a:off x="360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98" name="Text Box 17"/>
            <p:cNvSpPr txBox="1">
              <a:spLocks noChangeArrowheads="1"/>
            </p:cNvSpPr>
            <p:nvPr/>
          </p:nvSpPr>
          <p:spPr bwMode="auto">
            <a:xfrm>
              <a:off x="3632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999" name="Text Box 18"/>
            <p:cNvSpPr txBox="1">
              <a:spLocks noChangeArrowheads="1"/>
            </p:cNvSpPr>
            <p:nvPr/>
          </p:nvSpPr>
          <p:spPr bwMode="auto">
            <a:xfrm>
              <a:off x="4806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9000" name="Rectangle 19"/>
            <p:cNvSpPr>
              <a:spLocks noChangeArrowheads="1"/>
            </p:cNvSpPr>
            <p:nvPr/>
          </p:nvSpPr>
          <p:spPr bwMode="auto">
            <a:xfrm>
              <a:off x="460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01" name="Oval 20"/>
            <p:cNvSpPr>
              <a:spLocks noChangeArrowheads="1"/>
            </p:cNvSpPr>
            <p:nvPr/>
          </p:nvSpPr>
          <p:spPr bwMode="auto">
            <a:xfrm>
              <a:off x="487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9002" name="Freeform 21"/>
            <p:cNvSpPr>
              <a:spLocks/>
            </p:cNvSpPr>
            <p:nvPr/>
          </p:nvSpPr>
          <p:spPr bwMode="auto">
            <a:xfrm rot="10800000">
              <a:off x="489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003" name="Text Box 22"/>
            <p:cNvSpPr txBox="1">
              <a:spLocks noChangeArrowheads="1"/>
            </p:cNvSpPr>
            <p:nvPr/>
          </p:nvSpPr>
          <p:spPr bwMode="auto">
            <a:xfrm>
              <a:off x="4922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41413" y="3457575"/>
            <a:ext cx="7088187" cy="476250"/>
            <a:chOff x="719" y="2178"/>
            <a:chExt cx="4465" cy="300"/>
          </a:xfrm>
        </p:grpSpPr>
        <p:sp>
          <p:nvSpPr>
            <p:cNvPr id="248972" name="Text Box 24"/>
            <p:cNvSpPr txBox="1">
              <a:spLocks noChangeArrowheads="1"/>
            </p:cNvSpPr>
            <p:nvPr/>
          </p:nvSpPr>
          <p:spPr bwMode="auto">
            <a:xfrm>
              <a:off x="897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8973" name="Rectangle 25"/>
            <p:cNvSpPr>
              <a:spLocks noChangeArrowheads="1"/>
            </p:cNvSpPr>
            <p:nvPr/>
          </p:nvSpPr>
          <p:spPr bwMode="auto">
            <a:xfrm>
              <a:off x="719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74" name="Oval 26"/>
            <p:cNvSpPr>
              <a:spLocks noChangeArrowheads="1"/>
            </p:cNvSpPr>
            <p:nvPr/>
          </p:nvSpPr>
          <p:spPr bwMode="auto">
            <a:xfrm>
              <a:off x="985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75" name="Text Box 27"/>
            <p:cNvSpPr txBox="1">
              <a:spLocks noChangeArrowheads="1"/>
            </p:cNvSpPr>
            <p:nvPr/>
          </p:nvSpPr>
          <p:spPr bwMode="auto">
            <a:xfrm>
              <a:off x="2199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8976" name="Rectangle 28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77" name="Oval 29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78" name="Text Box 30"/>
            <p:cNvSpPr txBox="1">
              <a:spLocks noChangeArrowheads="1"/>
            </p:cNvSpPr>
            <p:nvPr/>
          </p:nvSpPr>
          <p:spPr bwMode="auto">
            <a:xfrm>
              <a:off x="3495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8979" name="Rectangle 31"/>
            <p:cNvSpPr>
              <a:spLocks noChangeArrowheads="1"/>
            </p:cNvSpPr>
            <p:nvPr/>
          </p:nvSpPr>
          <p:spPr bwMode="auto">
            <a:xfrm>
              <a:off x="331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80" name="Oval 32"/>
            <p:cNvSpPr>
              <a:spLocks noChangeArrowheads="1"/>
            </p:cNvSpPr>
            <p:nvPr/>
          </p:nvSpPr>
          <p:spPr bwMode="auto">
            <a:xfrm>
              <a:off x="358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981" name="Text Box 33"/>
            <p:cNvSpPr txBox="1">
              <a:spLocks noChangeArrowheads="1"/>
            </p:cNvSpPr>
            <p:nvPr/>
          </p:nvSpPr>
          <p:spPr bwMode="auto">
            <a:xfrm>
              <a:off x="4791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8982" name="Rectangle 34"/>
            <p:cNvSpPr>
              <a:spLocks noChangeArrowheads="1"/>
            </p:cNvSpPr>
            <p:nvPr/>
          </p:nvSpPr>
          <p:spPr bwMode="auto">
            <a:xfrm>
              <a:off x="460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983" name="Oval 35"/>
            <p:cNvSpPr>
              <a:spLocks noChangeArrowheads="1"/>
            </p:cNvSpPr>
            <p:nvPr/>
          </p:nvSpPr>
          <p:spPr bwMode="auto">
            <a:xfrm>
              <a:off x="487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00200" y="3243263"/>
            <a:ext cx="6175375" cy="228600"/>
            <a:chOff x="1008" y="2043"/>
            <a:chExt cx="3890" cy="144"/>
          </a:xfrm>
        </p:grpSpPr>
        <p:sp>
          <p:nvSpPr>
            <p:cNvPr id="248968" name="Freeform 37"/>
            <p:cNvSpPr>
              <a:spLocks/>
            </p:cNvSpPr>
            <p:nvPr/>
          </p:nvSpPr>
          <p:spPr bwMode="auto">
            <a:xfrm>
              <a:off x="1008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69" name="Freeform 3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70" name="Freeform 39"/>
            <p:cNvSpPr>
              <a:spLocks/>
            </p:cNvSpPr>
            <p:nvPr/>
          </p:nvSpPr>
          <p:spPr bwMode="auto">
            <a:xfrm>
              <a:off x="360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71" name="Freeform 40"/>
            <p:cNvSpPr>
              <a:spLocks/>
            </p:cNvSpPr>
            <p:nvPr/>
          </p:nvSpPr>
          <p:spPr bwMode="auto">
            <a:xfrm>
              <a:off x="489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839913" y="3886200"/>
            <a:ext cx="7151687" cy="396875"/>
            <a:chOff x="1159" y="2448"/>
            <a:chExt cx="4505" cy="250"/>
          </a:xfrm>
        </p:grpSpPr>
        <p:sp>
          <p:nvSpPr>
            <p:cNvPr id="248960" name="Freeform 42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61" name="Text Box 43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62" name="Freeform 44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63" name="Text Box 45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64" name="Freeform 46"/>
            <p:cNvSpPr>
              <a:spLocks/>
            </p:cNvSpPr>
            <p:nvPr/>
          </p:nvSpPr>
          <p:spPr bwMode="auto">
            <a:xfrm>
              <a:off x="3792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65" name="Text Box 47"/>
            <p:cNvSpPr txBox="1">
              <a:spLocks noChangeArrowheads="1"/>
            </p:cNvSpPr>
            <p:nvPr/>
          </p:nvSpPr>
          <p:spPr bwMode="auto">
            <a:xfrm>
              <a:off x="3840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966" name="Freeform 48"/>
            <p:cNvSpPr>
              <a:spLocks/>
            </p:cNvSpPr>
            <p:nvPr/>
          </p:nvSpPr>
          <p:spPr bwMode="auto">
            <a:xfrm>
              <a:off x="5047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967" name="Text Box 49"/>
            <p:cNvSpPr txBox="1">
              <a:spLocks noChangeArrowheads="1"/>
            </p:cNvSpPr>
            <p:nvPr/>
          </p:nvSpPr>
          <p:spPr bwMode="auto">
            <a:xfrm>
              <a:off x="5095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47675" y="3917950"/>
            <a:ext cx="8543925" cy="2727325"/>
            <a:chOff x="282" y="2468"/>
            <a:chExt cx="5382" cy="1718"/>
          </a:xfrm>
        </p:grpSpPr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30" y="2468"/>
              <a:ext cx="5334" cy="1718"/>
              <a:chOff x="330" y="2468"/>
              <a:chExt cx="5334" cy="1718"/>
            </a:xfrm>
          </p:grpSpPr>
          <p:grpSp>
            <p:nvGrpSpPr>
              <p:cNvPr id="8" name="Group 52"/>
              <p:cNvGrpSpPr>
                <a:grpSpLocks/>
              </p:cNvGrpSpPr>
              <p:nvPr/>
            </p:nvGrpSpPr>
            <p:grpSpPr bwMode="auto">
              <a:xfrm>
                <a:off x="330" y="3130"/>
                <a:ext cx="5334" cy="1056"/>
                <a:chOff x="330" y="3130"/>
                <a:chExt cx="5334" cy="1056"/>
              </a:xfrm>
            </p:grpSpPr>
            <p:sp>
              <p:nvSpPr>
                <p:cNvPr id="248914" name="Freeform 53"/>
                <p:cNvSpPr>
                  <a:spLocks/>
                </p:cNvSpPr>
                <p:nvPr/>
              </p:nvSpPr>
              <p:spPr bwMode="auto">
                <a:xfrm>
                  <a:off x="911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71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48916" name="Line 55"/>
                <p:cNvSpPr>
                  <a:spLocks noChangeShapeType="1"/>
                </p:cNvSpPr>
                <p:nvPr/>
              </p:nvSpPr>
              <p:spPr bwMode="auto">
                <a:xfrm>
                  <a:off x="729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7" name="Freeform 56"/>
                <p:cNvSpPr>
                  <a:spLocks/>
                </p:cNvSpPr>
                <p:nvPr/>
              </p:nvSpPr>
              <p:spPr bwMode="auto">
                <a:xfrm>
                  <a:off x="2207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78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48919" name="Line 58"/>
                <p:cNvSpPr>
                  <a:spLocks noChangeShapeType="1"/>
                </p:cNvSpPr>
                <p:nvPr/>
              </p:nvSpPr>
              <p:spPr bwMode="auto">
                <a:xfrm>
                  <a:off x="203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20" name="Freeform 59"/>
                <p:cNvSpPr>
                  <a:spLocks/>
                </p:cNvSpPr>
                <p:nvPr/>
              </p:nvSpPr>
              <p:spPr bwMode="auto">
                <a:xfrm>
                  <a:off x="3503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2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74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48922" name="Line 61"/>
                <p:cNvSpPr>
                  <a:spLocks noChangeShapeType="1"/>
                </p:cNvSpPr>
                <p:nvPr/>
              </p:nvSpPr>
              <p:spPr bwMode="auto">
                <a:xfrm>
                  <a:off x="3332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23" name="Freeform 62"/>
                <p:cNvSpPr>
                  <a:spLocks/>
                </p:cNvSpPr>
                <p:nvPr/>
              </p:nvSpPr>
              <p:spPr bwMode="auto">
                <a:xfrm>
                  <a:off x="4799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2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618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48925" name="Line 64"/>
                <p:cNvSpPr>
                  <a:spLocks noChangeShapeType="1"/>
                </p:cNvSpPr>
                <p:nvPr/>
              </p:nvSpPr>
              <p:spPr bwMode="auto">
                <a:xfrm>
                  <a:off x="467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2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61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248927" name="Rectangle 66"/>
                <p:cNvSpPr>
                  <a:spLocks noChangeArrowheads="1"/>
                </p:cNvSpPr>
                <p:nvPr/>
              </p:nvSpPr>
              <p:spPr bwMode="auto">
                <a:xfrm>
                  <a:off x="1775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2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2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&amp; </a:t>
                  </a:r>
                </a:p>
              </p:txBody>
            </p:sp>
            <p:sp>
              <p:nvSpPr>
                <p:cNvPr id="248929" name="Rectangle 68"/>
                <p:cNvSpPr>
                  <a:spLocks noChangeArrowheads="1"/>
                </p:cNvSpPr>
                <p:nvPr/>
              </p:nvSpPr>
              <p:spPr bwMode="auto">
                <a:xfrm>
                  <a:off x="2303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30" name="Oval 69"/>
                <p:cNvSpPr>
                  <a:spLocks noChangeArrowheads="1"/>
                </p:cNvSpPr>
                <p:nvPr/>
              </p:nvSpPr>
              <p:spPr bwMode="auto">
                <a:xfrm>
                  <a:off x="2014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31" name="Oval 70"/>
                <p:cNvSpPr>
                  <a:spLocks noChangeArrowheads="1"/>
                </p:cNvSpPr>
                <p:nvPr/>
              </p:nvSpPr>
              <p:spPr bwMode="auto">
                <a:xfrm>
                  <a:off x="2542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32" name="Freeform 71"/>
                <p:cNvSpPr>
                  <a:spLocks/>
                </p:cNvSpPr>
                <p:nvPr/>
              </p:nvSpPr>
              <p:spPr bwMode="auto">
                <a:xfrm>
                  <a:off x="2072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33" name="Freeform 72"/>
                <p:cNvSpPr>
                  <a:spLocks/>
                </p:cNvSpPr>
                <p:nvPr/>
              </p:nvSpPr>
              <p:spPr bwMode="auto">
                <a:xfrm>
                  <a:off x="2594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3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055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248935" name="Rectangle 74"/>
                <p:cNvSpPr>
                  <a:spLocks noChangeArrowheads="1"/>
                </p:cNvSpPr>
                <p:nvPr/>
              </p:nvSpPr>
              <p:spPr bwMode="auto">
                <a:xfrm>
                  <a:off x="3072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599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&amp; </a:t>
                  </a:r>
                </a:p>
              </p:txBody>
            </p:sp>
            <p:sp>
              <p:nvSpPr>
                <p:cNvPr id="248937" name="Rectangle 76"/>
                <p:cNvSpPr>
                  <a:spLocks noChangeArrowheads="1"/>
                </p:cNvSpPr>
                <p:nvPr/>
              </p:nvSpPr>
              <p:spPr bwMode="auto">
                <a:xfrm>
                  <a:off x="3600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38" name="Oval 77"/>
                <p:cNvSpPr>
                  <a:spLocks noChangeArrowheads="1"/>
                </p:cNvSpPr>
                <p:nvPr/>
              </p:nvSpPr>
              <p:spPr bwMode="auto">
                <a:xfrm>
                  <a:off x="3311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39" name="Oval 78"/>
                <p:cNvSpPr>
                  <a:spLocks noChangeArrowheads="1"/>
                </p:cNvSpPr>
                <p:nvPr/>
              </p:nvSpPr>
              <p:spPr bwMode="auto">
                <a:xfrm>
                  <a:off x="3839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40" name="Freeform 79"/>
                <p:cNvSpPr>
                  <a:spLocks/>
                </p:cNvSpPr>
                <p:nvPr/>
              </p:nvSpPr>
              <p:spPr bwMode="auto">
                <a:xfrm>
                  <a:off x="3369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41" name="Freeform 80"/>
                <p:cNvSpPr>
                  <a:spLocks/>
                </p:cNvSpPr>
                <p:nvPr/>
              </p:nvSpPr>
              <p:spPr bwMode="auto">
                <a:xfrm>
                  <a:off x="3891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4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348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24894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8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4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895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&amp; </a:t>
                  </a:r>
                </a:p>
              </p:txBody>
            </p:sp>
            <p:sp>
              <p:nvSpPr>
                <p:cNvPr id="248945" name="Rectangle 84"/>
                <p:cNvSpPr>
                  <a:spLocks noChangeArrowheads="1"/>
                </p:cNvSpPr>
                <p:nvPr/>
              </p:nvSpPr>
              <p:spPr bwMode="auto">
                <a:xfrm>
                  <a:off x="4896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46" name="Oval 85"/>
                <p:cNvSpPr>
                  <a:spLocks noChangeArrowheads="1"/>
                </p:cNvSpPr>
                <p:nvPr/>
              </p:nvSpPr>
              <p:spPr bwMode="auto">
                <a:xfrm>
                  <a:off x="4607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47" name="Oval 86"/>
                <p:cNvSpPr>
                  <a:spLocks noChangeArrowheads="1"/>
                </p:cNvSpPr>
                <p:nvPr/>
              </p:nvSpPr>
              <p:spPr bwMode="auto">
                <a:xfrm>
                  <a:off x="5135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48" name="Freeform 87"/>
                <p:cNvSpPr>
                  <a:spLocks/>
                </p:cNvSpPr>
                <p:nvPr/>
              </p:nvSpPr>
              <p:spPr bwMode="auto">
                <a:xfrm>
                  <a:off x="4665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49" name="Freeform 88"/>
                <p:cNvSpPr>
                  <a:spLocks/>
                </p:cNvSpPr>
                <p:nvPr/>
              </p:nvSpPr>
              <p:spPr bwMode="auto">
                <a:xfrm>
                  <a:off x="5187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5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67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248951" name="Rectangle 90"/>
                <p:cNvSpPr>
                  <a:spLocks noChangeArrowheads="1"/>
                </p:cNvSpPr>
                <p:nvPr/>
              </p:nvSpPr>
              <p:spPr bwMode="auto">
                <a:xfrm>
                  <a:off x="479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5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006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&amp; </a:t>
                  </a:r>
                </a:p>
              </p:txBody>
            </p:sp>
            <p:sp>
              <p:nvSpPr>
                <p:cNvPr id="248953" name="Rectangle 92"/>
                <p:cNvSpPr>
                  <a:spLocks noChangeArrowheads="1"/>
                </p:cNvSpPr>
                <p:nvPr/>
              </p:nvSpPr>
              <p:spPr bwMode="auto">
                <a:xfrm>
                  <a:off x="1007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954" name="Oval 93"/>
                <p:cNvSpPr>
                  <a:spLocks noChangeArrowheads="1"/>
                </p:cNvSpPr>
                <p:nvPr/>
              </p:nvSpPr>
              <p:spPr bwMode="auto">
                <a:xfrm>
                  <a:off x="718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55" name="Oval 94"/>
                <p:cNvSpPr>
                  <a:spLocks noChangeArrowheads="1"/>
                </p:cNvSpPr>
                <p:nvPr/>
              </p:nvSpPr>
              <p:spPr bwMode="auto">
                <a:xfrm>
                  <a:off x="1246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sz="2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8956" name="Freeform 95"/>
                <p:cNvSpPr>
                  <a:spLocks/>
                </p:cNvSpPr>
                <p:nvPr/>
              </p:nvSpPr>
              <p:spPr bwMode="auto">
                <a:xfrm>
                  <a:off x="776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57" name="Freeform 96"/>
                <p:cNvSpPr>
                  <a:spLocks/>
                </p:cNvSpPr>
                <p:nvPr/>
              </p:nvSpPr>
              <p:spPr bwMode="auto">
                <a:xfrm>
                  <a:off x="1298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58" name="Freeform 97"/>
                <p:cNvSpPr>
                  <a:spLocks/>
                </p:cNvSpPr>
                <p:nvPr/>
              </p:nvSpPr>
              <p:spPr bwMode="auto">
                <a:xfrm>
                  <a:off x="383" y="3360"/>
                  <a:ext cx="96" cy="192"/>
                </a:xfrm>
                <a:custGeom>
                  <a:avLst/>
                  <a:gdLst>
                    <a:gd name="T0" fmla="*/ 96 w 96"/>
                    <a:gd name="T1" fmla="*/ 0 h 192"/>
                    <a:gd name="T2" fmla="*/ 0 w 96"/>
                    <a:gd name="T3" fmla="*/ 0 h 192"/>
                    <a:gd name="T4" fmla="*/ 0 w 9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192"/>
                    <a:gd name="T11" fmla="*/ 96 w 9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192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59" name="Line 98"/>
                <p:cNvSpPr>
                  <a:spLocks noChangeShapeType="1"/>
                </p:cNvSpPr>
                <p:nvPr/>
              </p:nvSpPr>
              <p:spPr bwMode="auto">
                <a:xfrm>
                  <a:off x="330" y="3552"/>
                  <a:ext cx="9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864" y="2468"/>
                <a:ext cx="3890" cy="916"/>
                <a:chOff x="864" y="2468"/>
                <a:chExt cx="3890" cy="916"/>
              </a:xfrm>
            </p:grpSpPr>
            <p:sp>
              <p:nvSpPr>
                <p:cNvPr id="248910" name="Freeform 100"/>
                <p:cNvSpPr>
                  <a:spLocks/>
                </p:cNvSpPr>
                <p:nvPr/>
              </p:nvSpPr>
              <p:spPr bwMode="auto">
                <a:xfrm>
                  <a:off x="864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1" name="Freeform 101"/>
                <p:cNvSpPr>
                  <a:spLocks/>
                </p:cNvSpPr>
                <p:nvPr/>
              </p:nvSpPr>
              <p:spPr bwMode="auto">
                <a:xfrm>
                  <a:off x="2167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2" name="Freeform 102"/>
                <p:cNvSpPr>
                  <a:spLocks/>
                </p:cNvSpPr>
                <p:nvPr/>
              </p:nvSpPr>
              <p:spPr bwMode="auto">
                <a:xfrm>
                  <a:off x="346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8913" name="Freeform 103"/>
                <p:cNvSpPr>
                  <a:spLocks/>
                </p:cNvSpPr>
                <p:nvPr/>
              </p:nvSpPr>
              <p:spPr bwMode="auto">
                <a:xfrm>
                  <a:off x="475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282" y="2773"/>
              <a:ext cx="1109" cy="933"/>
              <a:chOff x="282" y="2773"/>
              <a:chExt cx="1109" cy="933"/>
            </a:xfrm>
          </p:grpSpPr>
          <p:sp>
            <p:nvSpPr>
              <p:cNvPr id="248906" name="Text Box 105"/>
              <p:cNvSpPr txBox="1">
                <a:spLocks noChangeArrowheads="1"/>
              </p:cNvSpPr>
              <p:nvPr/>
            </p:nvSpPr>
            <p:spPr bwMode="auto">
              <a:xfrm>
                <a:off x="282" y="2773"/>
                <a:ext cx="631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INTP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  <a:r>
                  <a:rPr lang="zh-CN" altLang="en-US" sz="2000">
                    <a:latin typeface="Arial" charset="0"/>
                    <a:cs typeface="Arial" charset="0"/>
                  </a:rPr>
                  <a:t>´</a:t>
                </a:r>
                <a:endParaRPr lang="en-US" altLang="zh-CN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48907" name="Rectangle 106"/>
              <p:cNvSpPr>
                <a:spLocks noChangeArrowheads="1"/>
              </p:cNvSpPr>
              <p:nvPr/>
            </p:nvSpPr>
            <p:spPr bwMode="auto">
              <a:xfrm>
                <a:off x="287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07"/>
            <p:cNvGrpSpPr>
              <a:grpSpLocks/>
            </p:cNvGrpSpPr>
            <p:nvPr/>
          </p:nvGrpSpPr>
          <p:grpSpPr bwMode="auto">
            <a:xfrm>
              <a:off x="1578" y="2783"/>
              <a:ext cx="1109" cy="923"/>
              <a:chOff x="1578" y="2783"/>
              <a:chExt cx="1109" cy="923"/>
            </a:xfrm>
          </p:grpSpPr>
          <p:sp>
            <p:nvSpPr>
              <p:cNvPr id="248904" name="Text Box 108"/>
              <p:cNvSpPr txBox="1">
                <a:spLocks noChangeArrowheads="1"/>
              </p:cNvSpPr>
              <p:nvPr/>
            </p:nvSpPr>
            <p:spPr bwMode="auto">
              <a:xfrm>
                <a:off x="1578" y="2783"/>
                <a:ext cx="631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INTP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  <a:r>
                  <a:rPr lang="zh-CN" altLang="en-US" sz="2000">
                    <a:latin typeface="Arial" charset="0"/>
                    <a:cs typeface="Arial" charset="0"/>
                  </a:rPr>
                  <a:t>´</a:t>
                </a:r>
                <a:endParaRPr lang="en-US" altLang="zh-CN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48905" name="Rectangle 109"/>
              <p:cNvSpPr>
                <a:spLocks noChangeArrowheads="1"/>
              </p:cNvSpPr>
              <p:nvPr/>
            </p:nvSpPr>
            <p:spPr bwMode="auto">
              <a:xfrm>
                <a:off x="1583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2879" y="2783"/>
              <a:ext cx="1104" cy="923"/>
              <a:chOff x="2879" y="2783"/>
              <a:chExt cx="1104" cy="923"/>
            </a:xfrm>
          </p:grpSpPr>
          <p:sp>
            <p:nvSpPr>
              <p:cNvPr id="248902" name="Text Box 111"/>
              <p:cNvSpPr txBox="1">
                <a:spLocks noChangeArrowheads="1"/>
              </p:cNvSpPr>
              <p:nvPr/>
            </p:nvSpPr>
            <p:spPr bwMode="auto">
              <a:xfrm>
                <a:off x="2880" y="2783"/>
                <a:ext cx="631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INTP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  <a:r>
                  <a:rPr lang="zh-CN" altLang="en-US" sz="2000">
                    <a:latin typeface="Arial" charset="0"/>
                    <a:cs typeface="Arial" charset="0"/>
                  </a:rPr>
                  <a:t>´</a:t>
                </a:r>
                <a:endParaRPr lang="en-US" altLang="zh-CN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48903" name="Rectangle 112"/>
              <p:cNvSpPr>
                <a:spLocks noChangeArrowheads="1"/>
              </p:cNvSpPr>
              <p:nvPr/>
            </p:nvSpPr>
            <p:spPr bwMode="auto">
              <a:xfrm>
                <a:off x="2879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3"/>
            <p:cNvGrpSpPr>
              <a:grpSpLocks/>
            </p:cNvGrpSpPr>
            <p:nvPr/>
          </p:nvGrpSpPr>
          <p:grpSpPr bwMode="auto">
            <a:xfrm>
              <a:off x="4175" y="2783"/>
              <a:ext cx="1104" cy="923"/>
              <a:chOff x="4175" y="2783"/>
              <a:chExt cx="1104" cy="923"/>
            </a:xfrm>
          </p:grpSpPr>
          <p:sp>
            <p:nvSpPr>
              <p:cNvPr id="248900" name="Text Box 114"/>
              <p:cNvSpPr txBox="1">
                <a:spLocks noChangeArrowheads="1"/>
              </p:cNvSpPr>
              <p:nvPr/>
            </p:nvSpPr>
            <p:spPr bwMode="auto">
              <a:xfrm>
                <a:off x="4176" y="2783"/>
                <a:ext cx="631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INTP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  <a:r>
                  <a:rPr lang="zh-CN" altLang="en-US" sz="2000">
                    <a:latin typeface="Arial" charset="0"/>
                    <a:cs typeface="Arial" charset="0"/>
                  </a:rPr>
                  <a:t>´</a:t>
                </a:r>
                <a:endParaRPr lang="en-US" altLang="zh-CN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48901" name="Rectangle 115"/>
              <p:cNvSpPr>
                <a:spLocks noChangeArrowheads="1"/>
              </p:cNvSpPr>
              <p:nvPr/>
            </p:nvSpPr>
            <p:spPr bwMode="auto">
              <a:xfrm>
                <a:off x="4175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1371600" y="3922713"/>
            <a:ext cx="6175375" cy="1454150"/>
            <a:chOff x="864" y="2471"/>
            <a:chExt cx="3890" cy="916"/>
          </a:xfrm>
        </p:grpSpPr>
        <p:sp>
          <p:nvSpPr>
            <p:cNvPr id="248891" name="Freeform 117"/>
            <p:cNvSpPr>
              <a:spLocks/>
            </p:cNvSpPr>
            <p:nvPr/>
          </p:nvSpPr>
          <p:spPr bwMode="auto">
            <a:xfrm>
              <a:off x="8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0" y="0"/>
                  </a:moveTo>
                  <a:lnTo>
                    <a:pt x="1" y="90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92" name="Freeform 118"/>
            <p:cNvSpPr>
              <a:spLocks/>
            </p:cNvSpPr>
            <p:nvPr/>
          </p:nvSpPr>
          <p:spPr bwMode="auto">
            <a:xfrm>
              <a:off x="2168" y="2478"/>
              <a:ext cx="1" cy="909"/>
            </a:xfrm>
            <a:custGeom>
              <a:avLst/>
              <a:gdLst>
                <a:gd name="T0" fmla="*/ 1 w 1"/>
                <a:gd name="T1" fmla="*/ 0 h 909"/>
                <a:gd name="T2" fmla="*/ 0 w 1"/>
                <a:gd name="T3" fmla="*/ 909 h 909"/>
                <a:gd name="T4" fmla="*/ 0 60000 65536"/>
                <a:gd name="T5" fmla="*/ 0 60000 65536"/>
                <a:gd name="T6" fmla="*/ 0 w 1"/>
                <a:gd name="T7" fmla="*/ 0 h 909"/>
                <a:gd name="T8" fmla="*/ 1 w 1"/>
                <a:gd name="T9" fmla="*/ 909 h 9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9">
                  <a:moveTo>
                    <a:pt x="1" y="0"/>
                  </a:moveTo>
                  <a:lnTo>
                    <a:pt x="0" y="90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93" name="Freeform 119"/>
            <p:cNvSpPr>
              <a:spLocks/>
            </p:cNvSpPr>
            <p:nvPr/>
          </p:nvSpPr>
          <p:spPr bwMode="auto">
            <a:xfrm>
              <a:off x="3464" y="2487"/>
              <a:ext cx="1" cy="900"/>
            </a:xfrm>
            <a:custGeom>
              <a:avLst/>
              <a:gdLst>
                <a:gd name="T0" fmla="*/ 1 w 1"/>
                <a:gd name="T1" fmla="*/ 0 h 900"/>
                <a:gd name="T2" fmla="*/ 0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1" y="0"/>
                  </a:moveTo>
                  <a:lnTo>
                    <a:pt x="0" y="90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94" name="Freeform 120"/>
            <p:cNvSpPr>
              <a:spLocks/>
            </p:cNvSpPr>
            <p:nvPr/>
          </p:nvSpPr>
          <p:spPr bwMode="auto">
            <a:xfrm>
              <a:off x="4753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3140075" y="5638800"/>
            <a:ext cx="903288" cy="1006475"/>
            <a:chOff x="1978" y="3552"/>
            <a:chExt cx="569" cy="634"/>
          </a:xfrm>
        </p:grpSpPr>
        <p:sp>
          <p:nvSpPr>
            <p:cNvPr id="248888" name="Freeform 122"/>
            <p:cNvSpPr>
              <a:spLocks/>
            </p:cNvSpPr>
            <p:nvPr/>
          </p:nvSpPr>
          <p:spPr bwMode="auto">
            <a:xfrm>
              <a:off x="2207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89" name="Text Box 123"/>
            <p:cNvSpPr txBox="1">
              <a:spLocks noChangeArrowheads="1"/>
            </p:cNvSpPr>
            <p:nvPr/>
          </p:nvSpPr>
          <p:spPr bwMode="auto">
            <a:xfrm>
              <a:off x="1978" y="3936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890" name="Line 124"/>
            <p:cNvSpPr>
              <a:spLocks noChangeShapeType="1"/>
            </p:cNvSpPr>
            <p:nvPr/>
          </p:nvSpPr>
          <p:spPr bwMode="auto">
            <a:xfrm>
              <a:off x="2036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1065213" y="5638800"/>
            <a:ext cx="903287" cy="1006475"/>
            <a:chOff x="671" y="3552"/>
            <a:chExt cx="569" cy="634"/>
          </a:xfrm>
        </p:grpSpPr>
        <p:sp>
          <p:nvSpPr>
            <p:cNvPr id="248885" name="Freeform 12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86" name="Text Box 127"/>
            <p:cNvSpPr txBox="1">
              <a:spLocks noChangeArrowheads="1"/>
            </p:cNvSpPr>
            <p:nvPr/>
          </p:nvSpPr>
          <p:spPr bwMode="auto">
            <a:xfrm>
              <a:off x="671" y="3936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C28F00"/>
                  </a:solidFill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887" name="Line 128"/>
            <p:cNvSpPr>
              <a:spLocks noChangeShapeType="1"/>
            </p:cNvSpPr>
            <p:nvPr/>
          </p:nvSpPr>
          <p:spPr bwMode="auto">
            <a:xfrm>
              <a:off x="729" y="3946"/>
              <a:ext cx="384" cy="1"/>
            </a:xfrm>
            <a:prstGeom prst="lin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1839913" y="3886200"/>
            <a:ext cx="3036887" cy="396875"/>
            <a:chOff x="1159" y="2448"/>
            <a:chExt cx="1913" cy="250"/>
          </a:xfrm>
        </p:grpSpPr>
        <p:sp>
          <p:nvSpPr>
            <p:cNvPr id="248881" name="Freeform 130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82" name="Text Box 131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883" name="Freeform 132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15 h 129"/>
                <a:gd name="T4" fmla="*/ 384 w 384"/>
                <a:gd name="T5" fmla="*/ 215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84" name="Text Box 133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C28F00"/>
                  </a:solidFill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8" name="Group 134"/>
          <p:cNvGrpSpPr>
            <a:grpSpLocks/>
          </p:cNvGrpSpPr>
          <p:nvPr/>
        </p:nvGrpSpPr>
        <p:grpSpPr bwMode="auto">
          <a:xfrm>
            <a:off x="4117975" y="5380038"/>
            <a:ext cx="4873625" cy="9525"/>
            <a:chOff x="2594" y="3389"/>
            <a:chExt cx="3070" cy="6"/>
          </a:xfrm>
        </p:grpSpPr>
        <p:grpSp>
          <p:nvGrpSpPr>
            <p:cNvPr id="19" name="Group 135"/>
            <p:cNvGrpSpPr>
              <a:grpSpLocks/>
            </p:cNvGrpSpPr>
            <p:nvPr/>
          </p:nvGrpSpPr>
          <p:grpSpPr bwMode="auto">
            <a:xfrm>
              <a:off x="2594" y="3391"/>
              <a:ext cx="2304" cy="4"/>
              <a:chOff x="2594" y="3391"/>
              <a:chExt cx="2304" cy="4"/>
            </a:xfrm>
          </p:grpSpPr>
          <p:sp>
            <p:nvSpPr>
              <p:cNvPr id="248877" name="Freeform 136"/>
              <p:cNvSpPr>
                <a:spLocks/>
              </p:cNvSpPr>
              <p:nvPr/>
            </p:nvSpPr>
            <p:spPr bwMode="auto">
              <a:xfrm>
                <a:off x="2594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78" name="Freeform 137"/>
              <p:cNvSpPr>
                <a:spLocks/>
              </p:cNvSpPr>
              <p:nvPr/>
            </p:nvSpPr>
            <p:spPr bwMode="auto">
              <a:xfrm>
                <a:off x="3369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79" name="Freeform 138"/>
              <p:cNvSpPr>
                <a:spLocks/>
              </p:cNvSpPr>
              <p:nvPr/>
            </p:nvSpPr>
            <p:spPr bwMode="auto">
              <a:xfrm>
                <a:off x="3891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80" name="Freeform 139"/>
              <p:cNvSpPr>
                <a:spLocks/>
              </p:cNvSpPr>
              <p:nvPr/>
            </p:nvSpPr>
            <p:spPr bwMode="auto">
              <a:xfrm>
                <a:off x="4665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8876" name="Freeform 140"/>
            <p:cNvSpPr>
              <a:spLocks/>
            </p:cNvSpPr>
            <p:nvPr/>
          </p:nvSpPr>
          <p:spPr bwMode="auto">
            <a:xfrm>
              <a:off x="5187" y="3389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41"/>
          <p:cNvGrpSpPr>
            <a:grpSpLocks/>
          </p:cNvGrpSpPr>
          <p:nvPr/>
        </p:nvGrpSpPr>
        <p:grpSpPr bwMode="auto">
          <a:xfrm>
            <a:off x="523875" y="5332413"/>
            <a:ext cx="3135313" cy="306387"/>
            <a:chOff x="330" y="3359"/>
            <a:chExt cx="1975" cy="193"/>
          </a:xfrm>
        </p:grpSpPr>
        <p:grpSp>
          <p:nvGrpSpPr>
            <p:cNvPr id="21" name="Group 142"/>
            <p:cNvGrpSpPr>
              <a:grpSpLocks/>
            </p:cNvGrpSpPr>
            <p:nvPr/>
          </p:nvGrpSpPr>
          <p:grpSpPr bwMode="auto">
            <a:xfrm>
              <a:off x="776" y="3391"/>
              <a:ext cx="1529" cy="4"/>
              <a:chOff x="776" y="3391"/>
              <a:chExt cx="1529" cy="4"/>
            </a:xfrm>
          </p:grpSpPr>
          <p:sp>
            <p:nvSpPr>
              <p:cNvPr id="248872" name="Freeform 143"/>
              <p:cNvSpPr>
                <a:spLocks/>
              </p:cNvSpPr>
              <p:nvPr/>
            </p:nvSpPr>
            <p:spPr bwMode="auto">
              <a:xfrm>
                <a:off x="2072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73" name="Freeform 144"/>
              <p:cNvSpPr>
                <a:spLocks/>
              </p:cNvSpPr>
              <p:nvPr/>
            </p:nvSpPr>
            <p:spPr bwMode="auto">
              <a:xfrm>
                <a:off x="776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74" name="Freeform 145"/>
              <p:cNvSpPr>
                <a:spLocks/>
              </p:cNvSpPr>
              <p:nvPr/>
            </p:nvSpPr>
            <p:spPr bwMode="auto">
              <a:xfrm>
                <a:off x="1298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>
              <a:off x="330" y="3359"/>
              <a:ext cx="144" cy="193"/>
              <a:chOff x="336" y="3168"/>
              <a:chExt cx="144" cy="193"/>
            </a:xfrm>
          </p:grpSpPr>
          <p:sp>
            <p:nvSpPr>
              <p:cNvPr id="248870" name="Freeform 147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8871" name="Line 148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36021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grpSp>
        <p:nvGrpSpPr>
          <p:cNvPr id="23" name="Group 150"/>
          <p:cNvGrpSpPr>
            <a:grpSpLocks/>
          </p:cNvGrpSpPr>
          <p:nvPr/>
        </p:nvGrpSpPr>
        <p:grpSpPr bwMode="auto">
          <a:xfrm>
            <a:off x="3209925" y="2438400"/>
            <a:ext cx="1373188" cy="1495425"/>
            <a:chOff x="2022" y="1536"/>
            <a:chExt cx="865" cy="942"/>
          </a:xfrm>
        </p:grpSpPr>
        <p:sp>
          <p:nvSpPr>
            <p:cNvPr id="248859" name="Text Box 151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C28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860" name="Rectangle 152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61" name="Text Box 153"/>
            <p:cNvSpPr txBox="1">
              <a:spLocks noChangeArrowheads="1"/>
            </p:cNvSpPr>
            <p:nvPr/>
          </p:nvSpPr>
          <p:spPr bwMode="auto">
            <a:xfrm>
              <a:off x="2198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C28F00"/>
                  </a:solidFill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8862" name="Rectangle 154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63" name="Oval 155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864" name="Oval 156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8865" name="Freeform 157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66" name="Freeform 15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867" name="Text Box 159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C28F00"/>
                  </a:solidFill>
                  <a:latin typeface="Times New Roman" pitchFamily="18" charset="0"/>
                </a:rPr>
                <a:t>INTP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4" name="Group 160"/>
          <p:cNvGrpSpPr>
            <a:grpSpLocks/>
          </p:cNvGrpSpPr>
          <p:nvPr/>
        </p:nvGrpSpPr>
        <p:grpSpPr bwMode="auto">
          <a:xfrm>
            <a:off x="185738" y="228600"/>
            <a:ext cx="8958262" cy="1905000"/>
            <a:chOff x="117" y="144"/>
            <a:chExt cx="5643" cy="1200"/>
          </a:xfrm>
        </p:grpSpPr>
        <p:sp>
          <p:nvSpPr>
            <p:cNvPr id="248852" name="Text Box 161"/>
            <p:cNvSpPr txBox="1">
              <a:spLocks noChangeArrowheads="1"/>
            </p:cNvSpPr>
            <p:nvPr/>
          </p:nvSpPr>
          <p:spPr bwMode="auto">
            <a:xfrm>
              <a:off x="117" y="144"/>
              <a:ext cx="12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2. 排队器</a:t>
              </a:r>
            </a:p>
          </p:txBody>
        </p:sp>
        <p:sp>
          <p:nvSpPr>
            <p:cNvPr id="248853" name="Text Box 162"/>
            <p:cNvSpPr txBox="1">
              <a:spLocks noChangeArrowheads="1"/>
            </p:cNvSpPr>
            <p:nvPr/>
          </p:nvSpPr>
          <p:spPr bwMode="auto">
            <a:xfrm>
              <a:off x="319" y="825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排队</a:t>
              </a:r>
            </a:p>
          </p:txBody>
        </p:sp>
        <p:sp>
          <p:nvSpPr>
            <p:cNvPr id="248854" name="Text Box 163"/>
            <p:cNvSpPr txBox="1">
              <a:spLocks noChangeArrowheads="1"/>
            </p:cNvSpPr>
            <p:nvPr/>
          </p:nvSpPr>
          <p:spPr bwMode="auto">
            <a:xfrm>
              <a:off x="1471" y="661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在 </a:t>
              </a:r>
              <a:r>
                <a:rPr lang="en-US" altLang="zh-CN" sz="2800">
                  <a:latin typeface="Times New Roman" pitchFamily="18" charset="0"/>
                </a:rPr>
                <a:t>CPU </a:t>
              </a:r>
              <a:r>
                <a:rPr lang="zh-CN" altLang="en-US" sz="2800">
                  <a:latin typeface="Times New Roman" pitchFamily="18" charset="0"/>
                </a:rPr>
                <a:t>内或在接口电路中（链式排队器）</a:t>
              </a:r>
            </a:p>
          </p:txBody>
        </p:sp>
        <p:sp>
          <p:nvSpPr>
            <p:cNvPr id="248855" name="Text Box 164"/>
            <p:cNvSpPr txBox="1">
              <a:spLocks noChangeArrowheads="1"/>
            </p:cNvSpPr>
            <p:nvPr/>
          </p:nvSpPr>
          <p:spPr bwMode="auto">
            <a:xfrm>
              <a:off x="895" y="66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硬件</a:t>
              </a:r>
            </a:p>
          </p:txBody>
        </p:sp>
        <p:sp>
          <p:nvSpPr>
            <p:cNvPr id="248856" name="Text Box 165"/>
            <p:cNvSpPr txBox="1">
              <a:spLocks noChangeArrowheads="1"/>
            </p:cNvSpPr>
            <p:nvPr/>
          </p:nvSpPr>
          <p:spPr bwMode="auto">
            <a:xfrm>
              <a:off x="895" y="1017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软件</a:t>
              </a:r>
            </a:p>
          </p:txBody>
        </p:sp>
        <p:sp>
          <p:nvSpPr>
            <p:cNvPr id="248857" name="AutoShape 166"/>
            <p:cNvSpPr>
              <a:spLocks/>
            </p:cNvSpPr>
            <p:nvPr/>
          </p:nvSpPr>
          <p:spPr bwMode="auto">
            <a:xfrm>
              <a:off x="847" y="777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58" name="Text Box 167"/>
            <p:cNvSpPr txBox="1">
              <a:spLocks noChangeArrowheads="1"/>
            </p:cNvSpPr>
            <p:nvPr/>
          </p:nvSpPr>
          <p:spPr bwMode="auto">
            <a:xfrm>
              <a:off x="1471" y="1017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详见第八章</a:t>
              </a:r>
            </a:p>
          </p:txBody>
        </p:sp>
      </p:grpSp>
      <p:sp>
        <p:nvSpPr>
          <p:cNvPr id="169" name="日期占位符 1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8A3CF8-1A0B-44BB-AB4D-4AA089ED4FC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0" name="灯片编号占位符 1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E2419-73E7-4CD1-80A5-078E45556D4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1" name="页脚占位符 1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５</a:t>
            </a:r>
            <a:r>
              <a:rPr lang="zh-CN" altLang="en-US" b="1" smtClean="0"/>
              <a:t>章   输入输出系统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5.6  </a:t>
            </a:r>
            <a:r>
              <a:rPr lang="en-US" altLang="zh-CN" sz="3200">
                <a:latin typeface="Times New Roman" pitchFamily="18" charset="0"/>
                <a:hlinkClick r:id="" action="ppaction://noaction"/>
              </a:rPr>
              <a:t>DMA</a:t>
            </a:r>
            <a:r>
              <a:rPr lang="zh-CN" altLang="en-US" sz="3200">
                <a:latin typeface="Times New Roman" pitchFamily="18" charset="0"/>
                <a:hlinkClick r:id="" action="ppaction://noaction"/>
              </a:rPr>
              <a:t>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5.5  程序中断方式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5.4  程序查询方式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5.3  </a:t>
            </a:r>
            <a:r>
              <a:rPr lang="en-US" altLang="zh-CN" sz="3200">
                <a:latin typeface="Times New Roman" pitchFamily="18" charset="0"/>
                <a:hlinkClick r:id="" action="ppaction://noaction"/>
              </a:rPr>
              <a:t>I/O</a:t>
            </a:r>
            <a:r>
              <a:rPr lang="zh-CN" altLang="en-US" sz="3200">
                <a:latin typeface="Times New Roman" pitchFamily="18" charset="0"/>
                <a:hlinkClick r:id="" action="ppaction://noaction"/>
              </a:rPr>
              <a:t>接口</a:t>
            </a:r>
            <a:endParaRPr lang="zh-CN" altLang="en-US" sz="3200" b="0">
              <a:latin typeface="Times New Roman" pitchFamily="18" charset="0"/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5.2  外部设备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5.1  概述</a:t>
            </a:r>
            <a:endParaRPr lang="zh-CN" altLang="en-US" sz="3200" b="0">
              <a:latin typeface="Times New Roman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02E96-AE14-437C-8EF0-5E4F1371D7E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5.2 </a:t>
            </a:r>
            <a:r>
              <a:rPr lang="en-US" altLang="zh-CN" b="1" smtClean="0">
                <a:latin typeface="Times New Roman" pitchFamily="18" charset="0"/>
              </a:rPr>
              <a:t>I/O</a:t>
            </a:r>
            <a:r>
              <a:rPr lang="zh-CN" altLang="en-US" b="1" smtClean="0"/>
              <a:t>设备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07950" y="1066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一、概述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8975" y="2060575"/>
            <a:ext cx="5435600" cy="1944688"/>
            <a:chOff x="1234" y="1298"/>
            <a:chExt cx="3424" cy="1225"/>
          </a:xfrm>
        </p:grpSpPr>
        <p:sp>
          <p:nvSpPr>
            <p:cNvPr id="232466" name="Text Box 5"/>
            <p:cNvSpPr txBox="1">
              <a:spLocks noChangeArrowheads="1"/>
            </p:cNvSpPr>
            <p:nvPr/>
          </p:nvSpPr>
          <p:spPr bwMode="auto">
            <a:xfrm>
              <a:off x="1234" y="1573"/>
              <a:ext cx="364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tIns="118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主机</a:t>
              </a:r>
            </a:p>
          </p:txBody>
        </p:sp>
        <p:sp>
          <p:nvSpPr>
            <p:cNvPr id="232467" name="Text Box 6"/>
            <p:cNvSpPr txBox="1">
              <a:spLocks noChangeArrowheads="1"/>
            </p:cNvSpPr>
            <p:nvPr/>
          </p:nvSpPr>
          <p:spPr bwMode="auto">
            <a:xfrm>
              <a:off x="2732" y="1557"/>
              <a:ext cx="72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设备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232468" name="Text Box 7"/>
            <p:cNvSpPr txBox="1">
              <a:spLocks noChangeArrowheads="1"/>
            </p:cNvSpPr>
            <p:nvPr/>
          </p:nvSpPr>
          <p:spPr bwMode="auto">
            <a:xfrm>
              <a:off x="3797" y="1435"/>
              <a:ext cx="726" cy="7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机、电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磁、光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部分</a:t>
              </a:r>
            </a:p>
          </p:txBody>
        </p:sp>
        <p:sp>
          <p:nvSpPr>
            <p:cNvPr id="232469" name="Text Box 8"/>
            <p:cNvSpPr txBox="1">
              <a:spLocks noChangeArrowheads="1"/>
            </p:cNvSpPr>
            <p:nvPr/>
          </p:nvSpPr>
          <p:spPr bwMode="auto">
            <a:xfrm>
              <a:off x="1963" y="1352"/>
              <a:ext cx="409" cy="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6000" r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接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口</a:t>
              </a:r>
            </a:p>
          </p:txBody>
        </p:sp>
        <p:sp>
          <p:nvSpPr>
            <p:cNvPr id="232470" name="Rectangle 9"/>
            <p:cNvSpPr>
              <a:spLocks noChangeArrowheads="1"/>
            </p:cNvSpPr>
            <p:nvPr/>
          </p:nvSpPr>
          <p:spPr bwMode="auto">
            <a:xfrm>
              <a:off x="2572" y="1298"/>
              <a:ext cx="2086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71" name="Text Box 10"/>
            <p:cNvSpPr txBox="1">
              <a:spLocks noChangeArrowheads="1"/>
            </p:cNvSpPr>
            <p:nvPr/>
          </p:nvSpPr>
          <p:spPr bwMode="auto">
            <a:xfrm>
              <a:off x="3161" y="2234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外部设备</a:t>
              </a:r>
            </a:p>
          </p:txBody>
        </p:sp>
        <p:sp>
          <p:nvSpPr>
            <p:cNvPr id="232472" name="Line 11"/>
            <p:cNvSpPr>
              <a:spLocks noChangeShapeType="1"/>
            </p:cNvSpPr>
            <p:nvPr/>
          </p:nvSpPr>
          <p:spPr bwMode="auto">
            <a:xfrm>
              <a:off x="3458" y="1812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73" name="AutoShape 12"/>
            <p:cNvSpPr>
              <a:spLocks noChangeArrowheads="1"/>
            </p:cNvSpPr>
            <p:nvPr/>
          </p:nvSpPr>
          <p:spPr bwMode="auto">
            <a:xfrm>
              <a:off x="2381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74" name="AutoShape 13"/>
            <p:cNvSpPr>
              <a:spLocks noChangeArrowheads="1"/>
            </p:cNvSpPr>
            <p:nvPr/>
          </p:nvSpPr>
          <p:spPr bwMode="auto">
            <a:xfrm>
              <a:off x="1610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433388" y="434975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外部设备大致分三类</a:t>
            </a:r>
          </a:p>
        </p:txBody>
      </p:sp>
      <p:sp>
        <p:nvSpPr>
          <p:cNvPr id="319503" name="Text Box 15"/>
          <p:cNvSpPr txBox="1">
            <a:spLocks noChangeArrowheads="1"/>
          </p:cNvSpPr>
          <p:nvPr/>
        </p:nvSpPr>
        <p:spPr bwMode="auto">
          <a:xfrm>
            <a:off x="4233863" y="4894263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键盘、鼠标、打印机、显示器 </a:t>
            </a:r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233863" y="5400675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磁盘、光盘、磁带</a:t>
            </a:r>
          </a:p>
        </p:txBody>
      </p:sp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514350" y="489426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人机交互设备</a:t>
            </a: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514350" y="5378450"/>
            <a:ext cx="418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计算机信息存储设备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4350" y="5862638"/>
            <a:ext cx="3881438" cy="519112"/>
            <a:chOff x="675" y="1968"/>
            <a:chExt cx="2445" cy="327"/>
          </a:xfrm>
        </p:grpSpPr>
        <p:sp>
          <p:nvSpPr>
            <p:cNvPr id="232464" name="Text Box 20"/>
            <p:cNvSpPr txBox="1">
              <a:spLocks noChangeArrowheads="1"/>
            </p:cNvSpPr>
            <p:nvPr/>
          </p:nvSpPr>
          <p:spPr bwMode="auto">
            <a:xfrm>
              <a:off x="675" y="1968"/>
              <a:ext cx="2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3. 机     机通信设备</a:t>
              </a:r>
            </a:p>
          </p:txBody>
        </p:sp>
        <p:sp>
          <p:nvSpPr>
            <p:cNvPr id="232465" name="Line 21"/>
            <p:cNvSpPr>
              <a:spLocks noChangeShapeType="1"/>
            </p:cNvSpPr>
            <p:nvPr/>
          </p:nvSpPr>
          <p:spPr bwMode="auto">
            <a:xfrm>
              <a:off x="1213" y="21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4233863" y="586263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调制解调器等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53DE3A-04DE-4675-88DE-4CBB18ECC6D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61DD7-B2A3-4DC3-BDDE-0D73E383FC1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502" grpId="0" autoUpdateAnimBg="0"/>
      <p:bldP spid="319503" grpId="0" autoUpdateAnimBg="0"/>
      <p:bldP spid="319504" grpId="0" autoUpdateAnimBg="0"/>
      <p:bldP spid="319505" grpId="0" autoUpdateAnimBg="0"/>
      <p:bldP spid="319506" grpId="0" autoUpdateAnimBg="0"/>
      <p:bldP spid="3195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304800" y="331788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二、输入设备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1071563" y="1036638"/>
            <a:ext cx="1976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键盘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1563" y="4025900"/>
            <a:ext cx="197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鼠标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071563" y="5862638"/>
            <a:ext cx="2538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触摸屏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2051050" y="17002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按键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2051050" y="2384425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判断哪个键按下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051050" y="3068638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将此键翻译成 </a:t>
            </a:r>
            <a:r>
              <a:rPr lang="en-US" altLang="zh-CN" sz="2800">
                <a:latin typeface="Times New Roman" pitchFamily="18" charset="0"/>
              </a:rPr>
              <a:t>ASCII </a:t>
            </a:r>
            <a:r>
              <a:rPr lang="zh-CN" altLang="en-US" sz="2800">
                <a:latin typeface="Times New Roman" pitchFamily="18" charset="0"/>
              </a:rPr>
              <a:t>码 （编码键盘法）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2051050" y="456565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机械式       金属球  电位器</a:t>
            </a:r>
          </a:p>
        </p:txBody>
      </p:sp>
      <p:sp>
        <p:nvSpPr>
          <p:cNvPr id="320522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5.2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2051050" y="5229225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光电式       光电转换器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DCA1F0-0105-45E4-A15D-D60AB8D52DD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BFFEE-DD8B-48AC-9E1E-DC98F5A7D23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16" grpId="0" autoUpdateAnimBg="0"/>
      <p:bldP spid="320517" grpId="0" autoUpdateAnimBg="0"/>
      <p:bldP spid="320518" grpId="0" autoUpdateAnimBg="0"/>
      <p:bldP spid="320519" grpId="0" autoUpdateAnimBg="0"/>
      <p:bldP spid="320520" grpId="0" autoUpdateAnimBg="0"/>
      <p:bldP spid="320521" grpId="0" autoUpdateAnimBg="0"/>
      <p:bldP spid="3205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669925" y="3206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三、输出设备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279525" y="1143000"/>
            <a:ext cx="1814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显示器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984375"/>
            <a:ext cx="2117725" cy="2084388"/>
            <a:chOff x="1152" y="1250"/>
            <a:chExt cx="1334" cy="1313"/>
          </a:xfrm>
        </p:grpSpPr>
        <p:sp>
          <p:nvSpPr>
            <p:cNvPr id="234516" name="Text Box 5"/>
            <p:cNvSpPr txBox="1">
              <a:spLocks noChangeArrowheads="1"/>
            </p:cNvSpPr>
            <p:nvPr/>
          </p:nvSpPr>
          <p:spPr bwMode="auto">
            <a:xfrm>
              <a:off x="1152" y="1250"/>
              <a:ext cx="1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(1) 字符显示</a:t>
              </a:r>
            </a:p>
          </p:txBody>
        </p:sp>
        <p:sp>
          <p:nvSpPr>
            <p:cNvPr id="234517" name="Text Box 6"/>
            <p:cNvSpPr txBox="1">
              <a:spLocks noChangeArrowheads="1"/>
            </p:cNvSpPr>
            <p:nvPr/>
          </p:nvSpPr>
          <p:spPr bwMode="auto">
            <a:xfrm>
              <a:off x="1152" y="1743"/>
              <a:ext cx="1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(2) 图形显示</a:t>
              </a:r>
            </a:p>
          </p:txBody>
        </p:sp>
        <p:sp>
          <p:nvSpPr>
            <p:cNvPr id="234518" name="Text Box 7"/>
            <p:cNvSpPr txBox="1">
              <a:spLocks noChangeArrowheads="1"/>
            </p:cNvSpPr>
            <p:nvPr/>
          </p:nvSpPr>
          <p:spPr bwMode="auto">
            <a:xfrm>
              <a:off x="1152" y="2236"/>
              <a:ext cx="1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(3) 图像显示</a:t>
              </a:r>
            </a:p>
          </p:txBody>
        </p:sp>
      </p:grp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4479925" y="1984375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字符发生器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4479925" y="27670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主观图像</a:t>
            </a:r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4479925" y="35496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客观图像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1279525" y="4332288"/>
            <a:ext cx="1814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打印机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28800" y="5175250"/>
            <a:ext cx="2111375" cy="1301750"/>
            <a:chOff x="1152" y="3260"/>
            <a:chExt cx="1330" cy="820"/>
          </a:xfrm>
        </p:grpSpPr>
        <p:sp>
          <p:nvSpPr>
            <p:cNvPr id="234514" name="Text Box 13"/>
            <p:cNvSpPr txBox="1">
              <a:spLocks noChangeArrowheads="1"/>
            </p:cNvSpPr>
            <p:nvPr/>
          </p:nvSpPr>
          <p:spPr bwMode="auto">
            <a:xfrm>
              <a:off x="1152" y="3260"/>
              <a:ext cx="11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(1) 击打式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4515" name="Text Box 14"/>
            <p:cNvSpPr txBox="1">
              <a:spLocks noChangeArrowheads="1"/>
            </p:cNvSpPr>
            <p:nvPr/>
          </p:nvSpPr>
          <p:spPr bwMode="auto">
            <a:xfrm>
              <a:off x="1152" y="3753"/>
              <a:ext cx="1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(2) 非击打式</a:t>
              </a:r>
            </a:p>
          </p:txBody>
        </p:sp>
      </p:grp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4479925" y="51752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点阵式（逐字、逐行）</a:t>
            </a: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6588125" y="59499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喷墨（逐字）</a:t>
            </a:r>
          </a:p>
        </p:txBody>
      </p:sp>
      <p:sp>
        <p:nvSpPr>
          <p:cNvPr id="321553" name="Text Box 17"/>
          <p:cNvSpPr txBox="1">
            <a:spLocks noChangeArrowheads="1"/>
          </p:cNvSpPr>
          <p:nvPr/>
        </p:nvSpPr>
        <p:spPr bwMode="auto">
          <a:xfrm>
            <a:off x="4479925" y="59499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激光（逐页）</a:t>
            </a:r>
          </a:p>
        </p:txBody>
      </p:sp>
      <p:sp>
        <p:nvSpPr>
          <p:cNvPr id="32155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5.2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CE2BF5-2D97-4903-B1C7-83B0AC11DBA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53C-EFDC-4770-8E93-B9E59C9AF8F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4" grpId="0" autoUpdateAnimBg="0"/>
      <p:bldP spid="321545" grpId="0" autoUpdateAnimBg="0"/>
      <p:bldP spid="321546" grpId="0" autoUpdateAnimBg="0"/>
      <p:bldP spid="321547" grpId="0" autoUpdateAnimBg="0"/>
      <p:bldP spid="321551" grpId="0" autoUpdateAnimBg="0"/>
      <p:bldP spid="321552" grpId="0" autoUpdateAnimBg="0"/>
      <p:bldP spid="3215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381000" y="501650"/>
            <a:ext cx="201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四、其他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990600" y="1295400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</a:t>
            </a:r>
            <a:r>
              <a:rPr lang="en-US" altLang="zh-CN" sz="2800">
                <a:latin typeface="Times New Roman" pitchFamily="18" charset="0"/>
              </a:rPr>
              <a:t>A/D、D/A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990600" y="200183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终端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990600" y="3414713"/>
            <a:ext cx="196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汉字处理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381000" y="4214813"/>
            <a:ext cx="339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五、多媒体技术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1371600" y="26670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完成显示控制与存储、键盘管理及通信控制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3429000" y="1295400"/>
            <a:ext cx="502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模拟/数字（数字/模拟）转换器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3429000" y="34147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汉字输入、汉字存储、汉字输出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什么是多媒体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990600" y="5957888"/>
            <a:ext cx="4468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多媒体计算机的关键技术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5.2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429000" y="200183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由键盘和显示器组成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DC0116-0B3A-44EF-BAE8-02C56B712A2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E2D02-AD54-4E79-B012-6CFBD27DA3F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utoUpdateAnimBg="0"/>
      <p:bldP spid="322564" grpId="0" autoUpdateAnimBg="0"/>
      <p:bldP spid="322565" grpId="0" autoUpdateAnimBg="0"/>
      <p:bldP spid="322566" grpId="0" autoUpdateAnimBg="0"/>
      <p:bldP spid="322567" grpId="0" autoUpdateAnimBg="0"/>
      <p:bldP spid="322568" grpId="0" autoUpdateAnimBg="0"/>
      <p:bldP spid="322569" grpId="0" autoUpdateAnimBg="0"/>
      <p:bldP spid="322570" grpId="0" autoUpdateAnimBg="0"/>
      <p:bldP spid="322571" grpId="0" autoUpdateAnimBg="0"/>
      <p:bldP spid="3225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5.3   I/O </a:t>
            </a:r>
            <a:r>
              <a:rPr lang="zh-CN" altLang="en-US" b="1" smtClean="0"/>
              <a:t>接 口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一、概述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212850" y="167640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为什么要设置接口？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212850" y="2300288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实现设备的选择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212850" y="2954338"/>
            <a:ext cx="4806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实现数据缓冲达到速度匹配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1212850" y="426561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4. 实现电平转换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1212850" y="492125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5. 传送控制命令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1212850" y="5576888"/>
            <a:ext cx="6675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6. 反映设备的状态（“忙”、“就绪”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endParaRPr lang="en-US" altLang="zh-CN" sz="2800" smtClean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                                     </a:t>
            </a:r>
            <a:r>
              <a:rPr lang="zh-CN" altLang="en-US" sz="2800" smtClean="0">
                <a:latin typeface="Times New Roman" pitchFamily="18" charset="0"/>
              </a:rPr>
              <a:t>“中断请求”</a:t>
            </a:r>
            <a:r>
              <a:rPr lang="zh-CN" altLang="en-US" sz="2800">
                <a:latin typeface="Times New Roman" pitchFamily="18" charset="0"/>
              </a:rPr>
              <a:t>）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12850" y="3609975"/>
            <a:ext cx="4540250" cy="519113"/>
            <a:chOff x="764" y="2274"/>
            <a:chExt cx="2860" cy="327"/>
          </a:xfrm>
        </p:grpSpPr>
        <p:sp>
          <p:nvSpPr>
            <p:cNvPr id="236559" name="Text Box 11"/>
            <p:cNvSpPr txBox="1">
              <a:spLocks noChangeArrowheads="1"/>
            </p:cNvSpPr>
            <p:nvPr/>
          </p:nvSpPr>
          <p:spPr bwMode="auto">
            <a:xfrm>
              <a:off x="764" y="2274"/>
              <a:ext cx="2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3. 实现数据串     并格式转换</a:t>
              </a:r>
            </a:p>
          </p:txBody>
        </p:sp>
        <p:sp>
          <p:nvSpPr>
            <p:cNvPr id="236560" name="Line 12"/>
            <p:cNvSpPr>
              <a:spLocks noChangeShapeType="1"/>
            </p:cNvSpPr>
            <p:nvPr/>
          </p:nvSpPr>
          <p:spPr bwMode="auto">
            <a:xfrm>
              <a:off x="2198" y="242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98D687-DF10-47DF-B376-45AD87DE9AA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DA7F8-5C7B-4356-8B9E-019B7E36901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二、接口的功能和组成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9325" y="2463800"/>
            <a:ext cx="2474913" cy="2749550"/>
            <a:chOff x="598" y="1552"/>
            <a:chExt cx="1559" cy="1732"/>
          </a:xfrm>
        </p:grpSpPr>
        <p:sp>
          <p:nvSpPr>
            <p:cNvPr id="237618" name="Text Box 4"/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(1) 设备选择线</a:t>
              </a:r>
            </a:p>
          </p:txBody>
        </p:sp>
        <p:sp>
          <p:nvSpPr>
            <p:cNvPr id="237619" name="Text Box 5"/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(2) 数据线</a:t>
              </a:r>
            </a:p>
          </p:txBody>
        </p:sp>
        <p:sp>
          <p:nvSpPr>
            <p:cNvPr id="237620" name="Text Box 6"/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(3) 命令线</a:t>
              </a:r>
            </a:p>
          </p:txBody>
        </p:sp>
        <p:sp>
          <p:nvSpPr>
            <p:cNvPr id="237621" name="Text Box 7"/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(4) 状态线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1801813"/>
            <a:ext cx="4953000" cy="4702175"/>
            <a:chOff x="2304" y="1135"/>
            <a:chExt cx="3120" cy="2962"/>
          </a:xfrm>
        </p:grpSpPr>
        <p:sp>
          <p:nvSpPr>
            <p:cNvPr id="237579" name="AutoShape 9"/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0" name="Text Box 10"/>
            <p:cNvSpPr txBox="1">
              <a:spLocks noChangeArrowheads="1"/>
            </p:cNvSpPr>
            <p:nvPr/>
          </p:nvSpPr>
          <p:spPr bwMode="auto">
            <a:xfrm>
              <a:off x="3312" y="3312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 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237581" name="Rectangle 11"/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237616" name="Text Box 13"/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</a:t>
                </a:r>
              </a:p>
            </p:txBody>
          </p:sp>
          <p:sp>
            <p:nvSpPr>
              <p:cNvPr id="237617" name="Rectangle 14"/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583" name="AutoShape 15"/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7584" name="AutoShape 16"/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7585" name="AutoShape 17"/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7586" name="AutoShape 18"/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7" name="AutoShape 19"/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89" name="Text Box 21"/>
            <p:cNvSpPr txBox="1">
              <a:spLocks noChangeArrowheads="1"/>
            </p:cNvSpPr>
            <p:nvPr/>
          </p:nvSpPr>
          <p:spPr bwMode="auto">
            <a:xfrm>
              <a:off x="3324" y="2153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 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237590" name="Rectangle 22"/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237614" name="Text Box 24"/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</a:t>
                </a:r>
              </a:p>
            </p:txBody>
          </p:sp>
          <p:sp>
            <p:nvSpPr>
              <p:cNvPr id="237615" name="Rectangle 25"/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7592" name="Line 26"/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3" name="AutoShape 27"/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4" name="AutoShape 28"/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5" name="AutoShape 29"/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6" name="Rectangle 30"/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7" name="AutoShape 31"/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8" name="Rectangle 32"/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9" name="AutoShape 33"/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0" name="AutoShape 34"/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1" name="Text Box 35"/>
            <p:cNvSpPr txBox="1">
              <a:spLocks noChangeArrowheads="1"/>
            </p:cNvSpPr>
            <p:nvPr/>
          </p:nvSpPr>
          <p:spPr bwMode="auto">
            <a:xfrm>
              <a:off x="2348" y="1548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237602" name="Text Box 36"/>
            <p:cNvSpPr txBox="1">
              <a:spLocks noChangeArrowheads="1"/>
            </p:cNvSpPr>
            <p:nvPr/>
          </p:nvSpPr>
          <p:spPr bwMode="auto">
            <a:xfrm>
              <a:off x="4757" y="1440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命令线</a:t>
              </a:r>
            </a:p>
          </p:txBody>
        </p:sp>
        <p:sp>
          <p:nvSpPr>
            <p:cNvPr id="237603" name="Text Box 37"/>
            <p:cNvSpPr txBox="1">
              <a:spLocks noChangeArrowheads="1"/>
            </p:cNvSpPr>
            <p:nvPr/>
          </p:nvSpPr>
          <p:spPr bwMode="auto">
            <a:xfrm>
              <a:off x="4421" y="1440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状态线</a:t>
              </a:r>
            </a:p>
          </p:txBody>
        </p:sp>
        <p:sp>
          <p:nvSpPr>
            <p:cNvPr id="237604" name="Text Box 38"/>
            <p:cNvSpPr txBox="1">
              <a:spLocks noChangeArrowheads="1"/>
            </p:cNvSpPr>
            <p:nvPr/>
          </p:nvSpPr>
          <p:spPr bwMode="auto">
            <a:xfrm>
              <a:off x="4464" y="113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237605" name="Text Box 39"/>
            <p:cNvSpPr txBox="1">
              <a:spLocks noChangeArrowheads="1"/>
            </p:cNvSpPr>
            <p:nvPr/>
          </p:nvSpPr>
          <p:spPr bwMode="auto">
            <a:xfrm>
              <a:off x="5049" y="1440"/>
              <a:ext cx="30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设备选择线</a:t>
              </a:r>
            </a:p>
          </p:txBody>
        </p:sp>
        <p:sp>
          <p:nvSpPr>
            <p:cNvPr id="237606" name="Rectangle 40"/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7" name="Rectangle 41"/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8" name="Rectangle 42"/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9" name="Rectangle 43"/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0" name="Rectangle 44"/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1" name="Rectangle 45"/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2" name="Rectangle 46"/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3" name="AutoShape 47"/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685800" y="12954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zh-CN" altLang="en-US" sz="3200">
                <a:latin typeface="Times New Roman" pitchFamily="18" charset="0"/>
              </a:rPr>
              <a:t>总线连接方式的 </a:t>
            </a:r>
            <a:r>
              <a:rPr lang="en-US" altLang="zh-CN" sz="3200">
                <a:latin typeface="Times New Roman" pitchFamily="18" charset="0"/>
              </a:rPr>
              <a:t>I/O </a:t>
            </a:r>
            <a:r>
              <a:rPr lang="zh-CN" altLang="en-US" sz="3200">
                <a:latin typeface="Times New Roman" pitchFamily="18" charset="0"/>
              </a:rPr>
              <a:t>接口电路</a:t>
            </a:r>
          </a:p>
        </p:txBody>
      </p:sp>
      <p:sp>
        <p:nvSpPr>
          <p:cNvPr id="324657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5.3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3F843-4029-4FA9-B3C0-8859EF0A77A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64929-36F0-486F-BA7F-69445F94157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441325" y="34925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接口的功能和组成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89125" y="9826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功能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700713" y="9826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组成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1127125" y="16827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选址功能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1127125" y="23241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传送命令的功能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1127125" y="2965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传送数据的功能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27125" y="36068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反映设备状态的功能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4991100" y="1682750"/>
            <a:ext cx="261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设备选择电路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4991100" y="2301875"/>
            <a:ext cx="462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命令寄存器、命令译码器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4991100" y="2965450"/>
            <a:ext cx="301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数据缓冲寄存器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4991100" y="3606800"/>
            <a:ext cx="261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设备状态标记</a:t>
            </a: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2041525" y="4248150"/>
            <a:ext cx="2316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完成触发器 </a:t>
            </a: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2041525" y="4889500"/>
            <a:ext cx="229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工作触发器 </a:t>
            </a: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041525" y="5530850"/>
            <a:ext cx="366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中断请求触发器 </a:t>
            </a:r>
            <a:r>
              <a:rPr lang="en-US" altLang="zh-CN" sz="2800">
                <a:latin typeface="Times New Roman" pitchFamily="18" charset="0"/>
              </a:rPr>
              <a:t>INTR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2041525" y="6194425"/>
            <a:ext cx="312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屏蔽触发器 </a:t>
            </a:r>
            <a:r>
              <a:rPr lang="en-US" altLang="zh-CN" sz="2800">
                <a:latin typeface="Times New Roman" pitchFamily="18" charset="0"/>
              </a:rPr>
              <a:t>MASK</a:t>
            </a:r>
          </a:p>
        </p:txBody>
      </p:sp>
      <p:sp>
        <p:nvSpPr>
          <p:cNvPr id="325649" name="AutoShape 17"/>
          <p:cNvSpPr>
            <a:spLocks/>
          </p:cNvSpPr>
          <p:nvPr/>
        </p:nvSpPr>
        <p:spPr bwMode="auto">
          <a:xfrm>
            <a:off x="1676400" y="44958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5.3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FBC12B-55D5-4146-B7BB-20190F37B8F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888BC-340A-4DFE-A8FB-CA70E463343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  <p:bldP spid="325641" grpId="0" autoUpdateAnimBg="0"/>
      <p:bldP spid="325642" grpId="0" autoUpdateAnimBg="0"/>
      <p:bldP spid="325643" grpId="0" autoUpdateAnimBg="0"/>
      <p:bldP spid="325644" grpId="0" autoUpdateAnimBg="0"/>
      <p:bldP spid="325645" grpId="0" autoUpdateAnimBg="0"/>
      <p:bldP spid="325646" grpId="0" autoUpdateAnimBg="0"/>
      <p:bldP spid="325647" grpId="0" autoUpdateAnimBg="0"/>
      <p:bldP spid="325648" grpId="0" autoUpdateAnimBg="0"/>
      <p:bldP spid="32564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10882</TotalTime>
  <Words>1221</Words>
  <Application>Microsoft Office PowerPoint</Application>
  <PresentationFormat>全屏显示(4:3)</PresentationFormat>
  <Paragraphs>448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计算机组成原理</vt:lpstr>
      <vt:lpstr>第５章   输入输出系统</vt:lpstr>
      <vt:lpstr>5.2 I/O设备</vt:lpstr>
      <vt:lpstr>幻灯片 4</vt:lpstr>
      <vt:lpstr>幻灯片 5</vt:lpstr>
      <vt:lpstr>幻灯片 6</vt:lpstr>
      <vt:lpstr>5.3   I/O 接 口</vt:lpstr>
      <vt:lpstr>幻灯片 8</vt:lpstr>
      <vt:lpstr>幻灯片 9</vt:lpstr>
      <vt:lpstr>幻灯片 10</vt:lpstr>
      <vt:lpstr>幻灯片 11</vt:lpstr>
      <vt:lpstr>5.4   程序查询方式</vt:lpstr>
      <vt:lpstr>幻灯片 13</vt:lpstr>
      <vt:lpstr>幻灯片 14</vt:lpstr>
      <vt:lpstr>5.5   程序中断方式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1624</cp:revision>
  <dcterms:created xsi:type="dcterms:W3CDTF">1601-01-01T00:00:00Z</dcterms:created>
  <dcterms:modified xsi:type="dcterms:W3CDTF">2013-06-05T07:32:21Z</dcterms:modified>
</cp:coreProperties>
</file>