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5"/>
  </p:notesMasterIdLst>
  <p:sldIdLst>
    <p:sldId id="256" r:id="rId2"/>
    <p:sldId id="383" r:id="rId3"/>
    <p:sldId id="286" r:id="rId4"/>
    <p:sldId id="334" r:id="rId5"/>
    <p:sldId id="335" r:id="rId6"/>
    <p:sldId id="336" r:id="rId7"/>
    <p:sldId id="337" r:id="rId8"/>
    <p:sldId id="350" r:id="rId9"/>
    <p:sldId id="341" r:id="rId10"/>
    <p:sldId id="342" r:id="rId11"/>
    <p:sldId id="343" r:id="rId12"/>
    <p:sldId id="344" r:id="rId13"/>
    <p:sldId id="345" r:id="rId14"/>
    <p:sldId id="385" r:id="rId15"/>
    <p:sldId id="386" r:id="rId16"/>
    <p:sldId id="387" r:id="rId17"/>
    <p:sldId id="388" r:id="rId18"/>
    <p:sldId id="351" r:id="rId19"/>
    <p:sldId id="352" r:id="rId20"/>
    <p:sldId id="353" r:id="rId21"/>
    <p:sldId id="354" r:id="rId22"/>
    <p:sldId id="355" r:id="rId23"/>
    <p:sldId id="356" r:id="rId24"/>
    <p:sldId id="363" r:id="rId25"/>
    <p:sldId id="365" r:id="rId26"/>
    <p:sldId id="389" r:id="rId27"/>
    <p:sldId id="366" r:id="rId28"/>
    <p:sldId id="367" r:id="rId29"/>
    <p:sldId id="368" r:id="rId30"/>
    <p:sldId id="369" r:id="rId31"/>
    <p:sldId id="370" r:id="rId32"/>
    <p:sldId id="371" r:id="rId33"/>
    <p:sldId id="372" r:id="rId34"/>
  </p:sldIdLst>
  <p:sldSz cx="9144000" cy="6858000" type="screen4x3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3399"/>
    <a:srgbClr val="3366FF"/>
    <a:srgbClr val="0066FF"/>
    <a:srgbClr val="C28F3E"/>
    <a:srgbClr val="BC7D3E"/>
    <a:srgbClr val="B0753A"/>
    <a:srgbClr val="9966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86901" autoAdjust="0"/>
  </p:normalViewPr>
  <p:slideViewPr>
    <p:cSldViewPr>
      <p:cViewPr varScale="1">
        <p:scale>
          <a:sx n="78" d="100"/>
          <a:sy n="78" d="100"/>
        </p:scale>
        <p:origin x="-16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17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9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DB6225A-5D06-4E11-89DB-1E97ECBF31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447288.htm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037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z="2800" smtClean="0"/>
              <a:t>Composition</a:t>
            </a:r>
          </a:p>
          <a:p>
            <a:r>
              <a:rPr lang="en-US" altLang="zh-CN" sz="2800" smtClean="0"/>
              <a:t>Organization</a:t>
            </a:r>
            <a:endParaRPr lang="zh-CN" altLang="en-US" sz="2800" smtClean="0"/>
          </a:p>
        </p:txBody>
      </p:sp>
      <p:sp>
        <p:nvSpPr>
          <p:cNvPr id="5703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606B04-E1D1-4197-85DB-05FE062C02A7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600" smtClean="0"/>
              <a:t>ALU</a:t>
            </a:r>
            <a:r>
              <a:rPr lang="en-US" altLang="zh-CN" sz="1600" baseline="0" smtClean="0"/>
              <a:t> ACC  X   MQ</a:t>
            </a:r>
            <a:r>
              <a:rPr lang="zh-CN" altLang="en-US" sz="1600" baseline="0" smtClean="0"/>
              <a:t>都是做什么的！</a:t>
            </a:r>
            <a:endParaRPr lang="en-US" altLang="zh-CN" sz="160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B6225A-5D06-4E11-89DB-1E97ECBF31B2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400" smtClean="0"/>
              <a:t>提醒学生，哪些操作的顺序是可以互换的</a:t>
            </a:r>
            <a:endParaRPr lang="en-US" altLang="zh-CN" sz="2400" smtClean="0"/>
          </a:p>
          <a:p>
            <a:r>
              <a:rPr lang="en-US" altLang="zh-CN" sz="2400" smtClean="0"/>
              <a:t>ACC</a:t>
            </a:r>
            <a:r>
              <a:rPr lang="zh-CN" altLang="en-US" sz="2400" smtClean="0"/>
              <a:t>将值传给</a:t>
            </a:r>
            <a:r>
              <a:rPr lang="en-US" altLang="zh-CN" sz="2400" smtClean="0"/>
              <a:t>X</a:t>
            </a:r>
            <a:r>
              <a:rPr lang="zh-CN" altLang="en-US" sz="2400" smtClean="0"/>
              <a:t>，乘法之前</a:t>
            </a:r>
            <a:r>
              <a:rPr lang="en-US" altLang="zh-CN" sz="2400" smtClean="0"/>
              <a:t>ACC</a:t>
            </a:r>
            <a:r>
              <a:rPr lang="zh-CN" altLang="en-US" sz="2400" smtClean="0"/>
              <a:t>中的值是什么。</a:t>
            </a:r>
            <a:endParaRPr lang="en-US" altLang="zh-CN" sz="2400" smtClean="0"/>
          </a:p>
          <a:p>
            <a:r>
              <a:rPr lang="en-US" altLang="zh-CN" sz="2400" smtClean="0"/>
              <a:t>ACC</a:t>
            </a:r>
            <a:r>
              <a:rPr lang="zh-CN" altLang="en-US" sz="2400" smtClean="0"/>
              <a:t>清零是否可以省略</a:t>
            </a:r>
            <a:endParaRPr lang="en-US" altLang="zh-CN" sz="2400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B6225A-5D06-4E11-89DB-1E97ECBF31B2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机器字长会影响：速度、精度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B6225A-5D06-4E11-89DB-1E97ECBF31B2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ABC </a:t>
            </a:r>
            <a:r>
              <a:rPr lang="zh-CN" altLang="en-US" smtClean="0"/>
              <a:t>比这台机器更早！</a:t>
            </a:r>
            <a:endParaRPr kumimoji="1" lang="en-US" altLang="zh-CN" sz="1200" kern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zh-CN" altLang="en-US" sz="1200" kern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埃尼阿克</a:t>
            </a:r>
            <a:endParaRPr kumimoji="1" lang="en-US" altLang="zh-CN" sz="1200" kern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zh-CN" altLang="en-US" sz="1200" kern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承担开发任务的</a:t>
            </a:r>
            <a:r>
              <a:rPr lang="zh-CN" altLang="en-US" smtClean="0"/>
              <a:t>“莫尔小组”由四位科学家</a:t>
            </a:r>
            <a:r>
              <a:rPr kumimoji="1" lang="zh-CN" altLang="en-US" sz="1200" kern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和工程师</a:t>
            </a:r>
            <a:r>
              <a:rPr kumimoji="1" lang="zh-CN" altLang="en-US" sz="1200" kern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  <a:hlinkClick r:id="rId3" action="ppaction://hlinkfile"/>
              </a:rPr>
              <a:t>埃克特</a:t>
            </a:r>
            <a:r>
              <a:rPr kumimoji="1" lang="zh-CN" altLang="en-US" sz="1200" kern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、莫克利、戈尔斯坦、博克斯组成，总工程师埃克特在当时年仅</a:t>
            </a:r>
            <a:r>
              <a:rPr kumimoji="1" lang="en-US" altLang="zh-CN" sz="1200" kern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24</a:t>
            </a:r>
            <a:r>
              <a:rPr kumimoji="1" lang="zh-CN" altLang="en-US" sz="1200" kern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岁</a:t>
            </a:r>
            <a:endParaRPr kumimoji="1" lang="en-US" altLang="zh-CN" sz="1200" kern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zh-CN" altLang="en-US" sz="1200" kern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比当时最快的继电器计算机快</a:t>
            </a:r>
            <a:r>
              <a:rPr kumimoji="1" lang="en-US" altLang="zh-CN" sz="1200" kern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1000</a:t>
            </a:r>
            <a:r>
              <a:rPr kumimoji="1" lang="zh-CN" altLang="en-US" sz="1200" kern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倍，手工计算的</a:t>
            </a:r>
            <a:r>
              <a:rPr kumimoji="1" lang="en-US" altLang="zh-CN" sz="1200" kern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20</a:t>
            </a:r>
            <a:r>
              <a:rPr kumimoji="1" lang="zh-CN" altLang="en-US" sz="1200" kern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万倍</a:t>
            </a:r>
            <a:endParaRPr kumimoji="1" lang="en-US" altLang="zh-CN" sz="1200" kern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zh-CN" altLang="en-US" sz="1200" kern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军方先投入</a:t>
            </a:r>
            <a:r>
              <a:rPr kumimoji="1" lang="en-US" altLang="zh-CN" sz="1200" kern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15</a:t>
            </a:r>
            <a:r>
              <a:rPr kumimoji="1" lang="zh-CN" altLang="en-US" sz="1200" kern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万美金，最后花了</a:t>
            </a:r>
            <a:r>
              <a:rPr kumimoji="1" lang="en-US" altLang="zh-CN" sz="1200" kern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48</a:t>
            </a:r>
            <a:r>
              <a:rPr kumimoji="1" lang="zh-CN" altLang="en-US" sz="1200" kern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万美金</a:t>
            </a:r>
            <a:endParaRPr kumimoji="1" lang="zh-CN" altLang="en-US" sz="1200" kern="120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B6225A-5D06-4E11-89DB-1E97ECBF31B2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200" b="0" i="0" kern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写跨平台应用软件的面向对象的程序设计语言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B6225A-5D06-4E11-89DB-1E97ECBF31B2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24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BE1B32-58B3-4738-98C2-86FFB3CF12F0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79041-91AE-4FBE-9322-ECFEDB2ABC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BDB65-C38C-4EDE-8BBA-A2884FBCB828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1A7CF-64E7-43DF-A950-2E78403133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7AAB8-6C5C-4ABC-BA72-CE6EC6F5E46D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B5436-5F7F-42C7-B42D-2A4DD17EEF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D2A24-4118-42AE-87B4-CF9EB5B5729C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ACAD6-43A9-4709-9C09-BA0525F367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F0DE8F-0752-46A4-9E3A-DCE685F6D9BD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86754-93F3-4787-A700-B72A8CD51B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CAD8EC-5F8D-442E-A335-13A534DF0333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A64BFC-209B-4B66-96BB-B91235EF15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92211-C1F9-4799-A87E-996D8623EBB8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0DF97-A854-458E-A6CD-CD981FE08D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D4C07-DC8A-4DC7-87B8-E452325A352F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5A800-A178-4F51-8DED-0F122A474A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BC064-3E2E-4D87-BC6B-4F842504550C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DFC83-E0DE-487B-89F0-D6F2C1B379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7F5356-84F4-40A7-807A-603320A3A1D9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94F52-31E9-4126-8817-3CA34E80ACC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52D7EB-5B10-437A-B1F9-CFD42EE6DFAA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67421-BE2B-45BF-8A53-49C87D399A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979D6-B3AC-428C-9F7F-7802E7AA60E3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ECBF2-B459-4C05-815C-BCF7D3E5FB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9219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20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922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400" b="0" smtClean="0">
                <a:latin typeface="+mn-lt"/>
              </a:defRPr>
            </a:lvl1pPr>
          </a:lstStyle>
          <a:p>
            <a:pPr>
              <a:defRPr/>
            </a:pPr>
            <a:fld id="{EC5E05A2-714A-4B16-BEA3-B18478A9B6F3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400" b="0" smtClean="0">
                <a:latin typeface="+mn-lt"/>
              </a:defRPr>
            </a:lvl1pPr>
          </a:lstStyle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400" b="0">
                <a:latin typeface="+mn-lt"/>
              </a:defRPr>
            </a:lvl1pPr>
          </a:lstStyle>
          <a:p>
            <a:pPr>
              <a:defRPr/>
            </a:pPr>
            <a:fld id="{B212BCBB-2E09-498E-9906-E9A2563925D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2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7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slide" Target="slide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" Target="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1062038"/>
            <a:ext cx="5673725" cy="1143000"/>
          </a:xfrm>
        </p:spPr>
        <p:txBody>
          <a:bodyPr/>
          <a:lstStyle/>
          <a:p>
            <a:pPr algn="dist" eaLnBrk="1" hangingPunct="1">
              <a:defRPr/>
            </a:pPr>
            <a:r>
              <a:rPr lang="zh-CN" altLang="en-US" sz="5400" b="1" smtClean="0"/>
              <a:t>计算机组成原理</a:t>
            </a:r>
          </a:p>
        </p:txBody>
      </p:sp>
      <p:sp>
        <p:nvSpPr>
          <p:cNvPr id="7171" name="Text Box 7"/>
          <p:cNvSpPr txBox="1">
            <a:spLocks noChangeArrowheads="1"/>
          </p:cNvSpPr>
          <p:nvPr/>
        </p:nvSpPr>
        <p:spPr bwMode="auto">
          <a:xfrm>
            <a:off x="2714625" y="4584700"/>
            <a:ext cx="4090988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/>
              <a:t>哈尔滨工业大学</a:t>
            </a:r>
            <a:endParaRPr lang="en-US" altLang="zh-CN" sz="2800"/>
          </a:p>
          <a:p>
            <a:pPr algn="ctr">
              <a:spcBef>
                <a:spcPct val="50000"/>
              </a:spcBef>
            </a:pPr>
            <a:r>
              <a:rPr lang="zh-CN" altLang="en-US" sz="2800"/>
              <a:t>计算机硬件基础教研室</a:t>
            </a:r>
          </a:p>
        </p:txBody>
      </p:sp>
      <p:sp>
        <p:nvSpPr>
          <p:cNvPr id="7172" name="Text Box 8"/>
          <p:cNvSpPr txBox="1">
            <a:spLocks noChangeArrowheads="1"/>
          </p:cNvSpPr>
          <p:nvPr/>
        </p:nvSpPr>
        <p:spPr bwMode="auto">
          <a:xfrm>
            <a:off x="3924300" y="2368550"/>
            <a:ext cx="2951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tx2"/>
                </a:solidFill>
              </a:rPr>
              <a:t>刘宏伟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939C284-71C6-4954-B051-EFA591418A77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26BE5-6A83-4397-BEA8-C6CD093AA11E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714744" y="4038905"/>
            <a:ext cx="17859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smtClean="0">
                <a:solidFill>
                  <a:schemeClr val="tx2"/>
                </a:solidFill>
              </a:rPr>
              <a:t>（第二讲）</a:t>
            </a:r>
            <a:endParaRPr lang="zh-CN" altLang="en-US" sz="24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52950" y="4518025"/>
            <a:ext cx="1085850" cy="519113"/>
            <a:chOff x="2868" y="2846"/>
            <a:chExt cx="684" cy="327"/>
          </a:xfrm>
        </p:grpSpPr>
        <p:sp>
          <p:nvSpPr>
            <p:cNvPr id="43115" name="Freeform 3"/>
            <p:cNvSpPr>
              <a:spLocks/>
            </p:cNvSpPr>
            <p:nvPr/>
          </p:nvSpPr>
          <p:spPr bwMode="auto">
            <a:xfrm>
              <a:off x="2868" y="3150"/>
              <a:ext cx="684" cy="1"/>
            </a:xfrm>
            <a:custGeom>
              <a:avLst/>
              <a:gdLst>
                <a:gd name="T0" fmla="*/ 0 w 684"/>
                <a:gd name="T1" fmla="*/ 0 h 1"/>
                <a:gd name="T2" fmla="*/ 684 w 684"/>
                <a:gd name="T3" fmla="*/ 0 h 1"/>
                <a:gd name="T4" fmla="*/ 0 60000 65536"/>
                <a:gd name="T5" fmla="*/ 0 60000 65536"/>
                <a:gd name="T6" fmla="*/ 0 w 684"/>
                <a:gd name="T7" fmla="*/ 0 h 1"/>
                <a:gd name="T8" fmla="*/ 684 w 68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84" h="1">
                  <a:moveTo>
                    <a:pt x="0" y="0"/>
                  </a:moveTo>
                  <a:lnTo>
                    <a:pt x="684" y="0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16" name="Text Box 4"/>
            <p:cNvSpPr txBox="1">
              <a:spLocks noChangeArrowheads="1"/>
            </p:cNvSpPr>
            <p:nvPr/>
          </p:nvSpPr>
          <p:spPr bwMode="auto">
            <a:xfrm>
              <a:off x="3168" y="2846"/>
              <a:ext cx="228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5810250" y="3581400"/>
            <a:ext cx="361950" cy="914400"/>
            <a:chOff x="3660" y="2256"/>
            <a:chExt cx="228" cy="576"/>
          </a:xfrm>
        </p:grpSpPr>
        <p:sp>
          <p:nvSpPr>
            <p:cNvPr id="43113" name="Line 6"/>
            <p:cNvSpPr>
              <a:spLocks noChangeShapeType="1"/>
            </p:cNvSpPr>
            <p:nvPr/>
          </p:nvSpPr>
          <p:spPr bwMode="auto">
            <a:xfrm flipV="1">
              <a:off x="3840" y="2256"/>
              <a:ext cx="0" cy="57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14" name="Text Box 7"/>
            <p:cNvSpPr txBox="1">
              <a:spLocks noChangeArrowheads="1"/>
            </p:cNvSpPr>
            <p:nvPr/>
          </p:nvSpPr>
          <p:spPr bwMode="auto">
            <a:xfrm>
              <a:off x="3660" y="2375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6800850" y="3581400"/>
            <a:ext cx="361950" cy="914400"/>
            <a:chOff x="4284" y="2256"/>
            <a:chExt cx="228" cy="576"/>
          </a:xfrm>
        </p:grpSpPr>
        <p:sp>
          <p:nvSpPr>
            <p:cNvPr id="43111" name="Line 9"/>
            <p:cNvSpPr>
              <a:spLocks noChangeShapeType="1"/>
            </p:cNvSpPr>
            <p:nvPr/>
          </p:nvSpPr>
          <p:spPr bwMode="auto">
            <a:xfrm>
              <a:off x="4464" y="2256"/>
              <a:ext cx="0" cy="57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12" name="Text Box 10"/>
            <p:cNvSpPr txBox="1">
              <a:spLocks noChangeArrowheads="1"/>
            </p:cNvSpPr>
            <p:nvPr/>
          </p:nvSpPr>
          <p:spPr bwMode="auto">
            <a:xfrm>
              <a:off x="4284" y="2375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118795" name="Line 11"/>
          <p:cNvSpPr>
            <a:spLocks noChangeShapeType="1"/>
          </p:cNvSpPr>
          <p:nvPr/>
        </p:nvSpPr>
        <p:spPr bwMode="auto">
          <a:xfrm flipV="1">
            <a:off x="4038600" y="3124200"/>
            <a:ext cx="0" cy="762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3429000" y="2627313"/>
            <a:ext cx="609600" cy="519112"/>
            <a:chOff x="2160" y="1655"/>
            <a:chExt cx="384" cy="327"/>
          </a:xfrm>
        </p:grpSpPr>
        <p:sp>
          <p:nvSpPr>
            <p:cNvPr id="43109" name="Line 13"/>
            <p:cNvSpPr>
              <a:spLocks noChangeShapeType="1"/>
            </p:cNvSpPr>
            <p:nvPr/>
          </p:nvSpPr>
          <p:spPr bwMode="auto">
            <a:xfrm flipH="1">
              <a:off x="2160" y="1968"/>
              <a:ext cx="38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10" name="Text Box 14"/>
            <p:cNvSpPr txBox="1">
              <a:spLocks noChangeArrowheads="1"/>
            </p:cNvSpPr>
            <p:nvPr/>
          </p:nvSpPr>
          <p:spPr bwMode="auto">
            <a:xfrm>
              <a:off x="2238" y="1655"/>
              <a:ext cx="228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5</a:t>
              </a:r>
            </a:p>
          </p:txBody>
        </p:sp>
      </p:grpSp>
      <p:sp>
        <p:nvSpPr>
          <p:cNvPr id="118799" name="Line 15"/>
          <p:cNvSpPr>
            <a:spLocks noChangeShapeType="1"/>
          </p:cNvSpPr>
          <p:nvPr/>
        </p:nvSpPr>
        <p:spPr bwMode="auto">
          <a:xfrm>
            <a:off x="5791200" y="3733800"/>
            <a:ext cx="0" cy="762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4267200" y="3236913"/>
            <a:ext cx="1524000" cy="519112"/>
            <a:chOff x="2688" y="2039"/>
            <a:chExt cx="960" cy="327"/>
          </a:xfrm>
        </p:grpSpPr>
        <p:sp>
          <p:nvSpPr>
            <p:cNvPr id="43107" name="Line 17"/>
            <p:cNvSpPr>
              <a:spLocks noChangeShapeType="1"/>
            </p:cNvSpPr>
            <p:nvPr/>
          </p:nvSpPr>
          <p:spPr bwMode="auto">
            <a:xfrm>
              <a:off x="2688" y="2352"/>
              <a:ext cx="96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08" name="Text Box 18"/>
            <p:cNvSpPr txBox="1">
              <a:spLocks noChangeArrowheads="1"/>
            </p:cNvSpPr>
            <p:nvPr/>
          </p:nvSpPr>
          <p:spPr bwMode="auto">
            <a:xfrm>
              <a:off x="3180" y="2039"/>
              <a:ext cx="228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6</a:t>
              </a:r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6115050" y="3581400"/>
            <a:ext cx="361950" cy="914400"/>
            <a:chOff x="3852" y="2256"/>
            <a:chExt cx="228" cy="576"/>
          </a:xfrm>
        </p:grpSpPr>
        <p:sp>
          <p:nvSpPr>
            <p:cNvPr id="43105" name="Line 20"/>
            <p:cNvSpPr>
              <a:spLocks noChangeShapeType="1"/>
            </p:cNvSpPr>
            <p:nvPr/>
          </p:nvSpPr>
          <p:spPr bwMode="auto">
            <a:xfrm flipV="1">
              <a:off x="4032" y="2256"/>
              <a:ext cx="0" cy="57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06" name="Text Box 21"/>
            <p:cNvSpPr txBox="1">
              <a:spLocks noChangeArrowheads="1"/>
            </p:cNvSpPr>
            <p:nvPr/>
          </p:nvSpPr>
          <p:spPr bwMode="auto">
            <a:xfrm>
              <a:off x="3852" y="2375"/>
              <a:ext cx="228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7</a:t>
              </a:r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7239000" y="3581400"/>
            <a:ext cx="361950" cy="914400"/>
            <a:chOff x="4560" y="2256"/>
            <a:chExt cx="228" cy="576"/>
          </a:xfrm>
        </p:grpSpPr>
        <p:sp>
          <p:nvSpPr>
            <p:cNvPr id="43103" name="Line 23"/>
            <p:cNvSpPr>
              <a:spLocks noChangeShapeType="1"/>
            </p:cNvSpPr>
            <p:nvPr/>
          </p:nvSpPr>
          <p:spPr bwMode="auto">
            <a:xfrm>
              <a:off x="4752" y="2256"/>
              <a:ext cx="0" cy="57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stealth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04" name="Text Box 24"/>
            <p:cNvSpPr txBox="1">
              <a:spLocks noChangeArrowheads="1"/>
            </p:cNvSpPr>
            <p:nvPr/>
          </p:nvSpPr>
          <p:spPr bwMode="auto">
            <a:xfrm>
              <a:off x="4560" y="2375"/>
              <a:ext cx="228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9</a:t>
              </a:r>
            </a:p>
          </p:txBody>
        </p:sp>
      </p:grpSp>
      <p:sp>
        <p:nvSpPr>
          <p:cNvPr id="118809" name="Line 25"/>
          <p:cNvSpPr>
            <a:spLocks noChangeShapeType="1"/>
          </p:cNvSpPr>
          <p:nvPr/>
        </p:nvSpPr>
        <p:spPr bwMode="auto">
          <a:xfrm flipV="1">
            <a:off x="228600" y="3429000"/>
            <a:ext cx="0" cy="32004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10" name="Line 26"/>
          <p:cNvSpPr>
            <a:spLocks noChangeShapeType="1"/>
          </p:cNvSpPr>
          <p:nvPr/>
        </p:nvSpPr>
        <p:spPr bwMode="auto">
          <a:xfrm>
            <a:off x="228600" y="3429000"/>
            <a:ext cx="609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7772400" y="4724400"/>
            <a:ext cx="304800" cy="1905000"/>
            <a:chOff x="4896" y="2976"/>
            <a:chExt cx="192" cy="1200"/>
          </a:xfrm>
        </p:grpSpPr>
        <p:sp>
          <p:nvSpPr>
            <p:cNvPr id="43101" name="Line 28"/>
            <p:cNvSpPr>
              <a:spLocks noChangeShapeType="1"/>
            </p:cNvSpPr>
            <p:nvPr/>
          </p:nvSpPr>
          <p:spPr bwMode="auto">
            <a:xfrm>
              <a:off x="5088" y="2976"/>
              <a:ext cx="0" cy="120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02" name="Line 29"/>
            <p:cNvSpPr>
              <a:spLocks noChangeShapeType="1"/>
            </p:cNvSpPr>
            <p:nvPr/>
          </p:nvSpPr>
          <p:spPr bwMode="auto">
            <a:xfrm flipH="1">
              <a:off x="4896" y="2976"/>
              <a:ext cx="19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30"/>
          <p:cNvGrpSpPr>
            <a:grpSpLocks/>
          </p:cNvGrpSpPr>
          <p:nvPr/>
        </p:nvGrpSpPr>
        <p:grpSpPr bwMode="auto">
          <a:xfrm>
            <a:off x="228600" y="6118225"/>
            <a:ext cx="7848600" cy="519113"/>
            <a:chOff x="144" y="3854"/>
            <a:chExt cx="4944" cy="327"/>
          </a:xfrm>
        </p:grpSpPr>
        <p:sp>
          <p:nvSpPr>
            <p:cNvPr id="43098" name="Line 31"/>
            <p:cNvSpPr>
              <a:spLocks noChangeShapeType="1"/>
            </p:cNvSpPr>
            <p:nvPr/>
          </p:nvSpPr>
          <p:spPr bwMode="auto">
            <a:xfrm flipH="1">
              <a:off x="2496" y="4176"/>
              <a:ext cx="259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99" name="Line 32"/>
            <p:cNvSpPr>
              <a:spLocks noChangeShapeType="1"/>
            </p:cNvSpPr>
            <p:nvPr/>
          </p:nvSpPr>
          <p:spPr bwMode="auto">
            <a:xfrm flipH="1">
              <a:off x="144" y="4176"/>
              <a:ext cx="240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00" name="Text Box 33"/>
            <p:cNvSpPr txBox="1">
              <a:spLocks noChangeArrowheads="1"/>
            </p:cNvSpPr>
            <p:nvPr/>
          </p:nvSpPr>
          <p:spPr bwMode="auto">
            <a:xfrm>
              <a:off x="3180" y="3854"/>
              <a:ext cx="228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8</a:t>
              </a:r>
            </a:p>
          </p:txBody>
        </p:sp>
      </p:grpSp>
      <p:sp>
        <p:nvSpPr>
          <p:cNvPr id="118818" name="Text Box 34"/>
          <p:cNvSpPr txBox="1">
            <a:spLocks noChangeArrowheads="1"/>
          </p:cNvSpPr>
          <p:nvPr/>
        </p:nvSpPr>
        <p:spPr bwMode="auto">
          <a:xfrm>
            <a:off x="985838" y="1066800"/>
            <a:ext cx="48053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/>
              <a:t>以存数指令为例</a:t>
            </a:r>
          </a:p>
        </p:txBody>
      </p:sp>
      <p:grpSp>
        <p:nvGrpSpPr>
          <p:cNvPr id="11" name="Group 35"/>
          <p:cNvGrpSpPr>
            <a:grpSpLocks/>
          </p:cNvGrpSpPr>
          <p:nvPr/>
        </p:nvGrpSpPr>
        <p:grpSpPr bwMode="auto">
          <a:xfrm>
            <a:off x="7772400" y="5029200"/>
            <a:ext cx="76200" cy="685800"/>
            <a:chOff x="4944" y="4944"/>
            <a:chExt cx="48" cy="432"/>
          </a:xfrm>
        </p:grpSpPr>
        <p:sp>
          <p:nvSpPr>
            <p:cNvPr id="43096" name="Line 36"/>
            <p:cNvSpPr>
              <a:spLocks noChangeShapeType="1"/>
            </p:cNvSpPr>
            <p:nvPr/>
          </p:nvSpPr>
          <p:spPr bwMode="auto">
            <a:xfrm>
              <a:off x="4992" y="4944"/>
              <a:ext cx="0" cy="43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97" name="Line 37"/>
            <p:cNvSpPr>
              <a:spLocks noChangeShapeType="1"/>
            </p:cNvSpPr>
            <p:nvPr/>
          </p:nvSpPr>
          <p:spPr bwMode="auto">
            <a:xfrm>
              <a:off x="4944" y="4944"/>
              <a:ext cx="4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3690938" y="5218113"/>
            <a:ext cx="4157662" cy="519112"/>
            <a:chOff x="2325" y="3287"/>
            <a:chExt cx="2619" cy="327"/>
          </a:xfrm>
        </p:grpSpPr>
        <p:sp>
          <p:nvSpPr>
            <p:cNvPr id="43094" name="Text Box 39"/>
            <p:cNvSpPr txBox="1">
              <a:spLocks noChangeArrowheads="1"/>
            </p:cNvSpPr>
            <p:nvPr/>
          </p:nvSpPr>
          <p:spPr bwMode="auto">
            <a:xfrm>
              <a:off x="3168" y="3287"/>
              <a:ext cx="228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3095" name="Freeform 40"/>
            <p:cNvSpPr>
              <a:spLocks/>
            </p:cNvSpPr>
            <p:nvPr/>
          </p:nvSpPr>
          <p:spPr bwMode="auto">
            <a:xfrm>
              <a:off x="2325" y="3597"/>
              <a:ext cx="2619" cy="3"/>
            </a:xfrm>
            <a:custGeom>
              <a:avLst/>
              <a:gdLst>
                <a:gd name="T0" fmla="*/ 2619 w 2619"/>
                <a:gd name="T1" fmla="*/ 3 h 3"/>
                <a:gd name="T2" fmla="*/ 0 w 2619"/>
                <a:gd name="T3" fmla="*/ 0 h 3"/>
                <a:gd name="T4" fmla="*/ 0 60000 65536"/>
                <a:gd name="T5" fmla="*/ 0 60000 65536"/>
                <a:gd name="T6" fmla="*/ 0 w 2619"/>
                <a:gd name="T7" fmla="*/ 0 h 3"/>
                <a:gd name="T8" fmla="*/ 2619 w 2619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19" h="3">
                  <a:moveTo>
                    <a:pt x="2619" y="3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8825" name="Rectangle 4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sp>
        <p:nvSpPr>
          <p:cNvPr id="43027" name="Rectangle 42"/>
          <p:cNvSpPr>
            <a:spLocks noChangeArrowheads="1"/>
          </p:cNvSpPr>
          <p:nvPr/>
        </p:nvSpPr>
        <p:spPr bwMode="auto">
          <a:xfrm>
            <a:off x="3205163" y="5410200"/>
            <a:ext cx="909637" cy="688975"/>
          </a:xfrm>
          <a:prstGeom prst="rect">
            <a:avLst/>
          </a:prstGeom>
          <a:noFill/>
          <a:ln w="20701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27" name="Line 43"/>
          <p:cNvSpPr>
            <a:spLocks noChangeShapeType="1"/>
          </p:cNvSpPr>
          <p:nvPr/>
        </p:nvSpPr>
        <p:spPr bwMode="auto">
          <a:xfrm>
            <a:off x="3429000" y="3124200"/>
            <a:ext cx="0" cy="304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28" name="Line 44"/>
          <p:cNvSpPr>
            <a:spLocks noChangeShapeType="1"/>
          </p:cNvSpPr>
          <p:nvPr/>
        </p:nvSpPr>
        <p:spPr bwMode="auto">
          <a:xfrm flipV="1">
            <a:off x="4267200" y="3733800"/>
            <a:ext cx="0" cy="1524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Group 45"/>
          <p:cNvGrpSpPr>
            <a:grpSpLocks/>
          </p:cNvGrpSpPr>
          <p:nvPr/>
        </p:nvGrpSpPr>
        <p:grpSpPr bwMode="auto">
          <a:xfrm>
            <a:off x="3706813" y="4114800"/>
            <a:ext cx="152400" cy="1600200"/>
            <a:chOff x="2352" y="2592"/>
            <a:chExt cx="96" cy="1008"/>
          </a:xfrm>
        </p:grpSpPr>
        <p:sp>
          <p:nvSpPr>
            <p:cNvPr id="43092" name="Line 46"/>
            <p:cNvSpPr>
              <a:spLocks noChangeShapeType="1"/>
            </p:cNvSpPr>
            <p:nvPr/>
          </p:nvSpPr>
          <p:spPr bwMode="auto">
            <a:xfrm>
              <a:off x="2352" y="2592"/>
              <a:ext cx="9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93" name="Line 47"/>
            <p:cNvSpPr>
              <a:spLocks noChangeShapeType="1"/>
            </p:cNvSpPr>
            <p:nvPr/>
          </p:nvSpPr>
          <p:spPr bwMode="auto">
            <a:xfrm flipV="1">
              <a:off x="2352" y="2592"/>
              <a:ext cx="0" cy="100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3031" name="Text Box 104"/>
          <p:cNvSpPr txBox="1">
            <a:spLocks noChangeArrowheads="1"/>
          </p:cNvSpPr>
          <p:nvPr/>
        </p:nvSpPr>
        <p:spPr bwMode="auto">
          <a:xfrm>
            <a:off x="381000" y="409575"/>
            <a:ext cx="6629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/>
              <a:t>(</a:t>
            </a:r>
            <a:r>
              <a:rPr lang="zh-CN" altLang="en-US" sz="3600">
                <a:latin typeface="Times New Roman" pitchFamily="18" charset="0"/>
              </a:rPr>
              <a:t>4</a:t>
            </a:r>
            <a:r>
              <a:rPr lang="zh-CN" altLang="en-US" sz="3600"/>
              <a:t>)主机完成一条指令的过程</a:t>
            </a:r>
          </a:p>
        </p:txBody>
      </p:sp>
      <p:sp>
        <p:nvSpPr>
          <p:cNvPr id="43032" name="AutoShape 10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4" name="Group 108"/>
          <p:cNvGrpSpPr>
            <a:grpSpLocks/>
          </p:cNvGrpSpPr>
          <p:nvPr/>
        </p:nvGrpSpPr>
        <p:grpSpPr bwMode="auto">
          <a:xfrm>
            <a:off x="463550" y="1905000"/>
            <a:ext cx="8459788" cy="4495800"/>
            <a:chOff x="292" y="1200"/>
            <a:chExt cx="5329" cy="2832"/>
          </a:xfrm>
        </p:grpSpPr>
        <p:sp>
          <p:nvSpPr>
            <p:cNvPr id="43037" name="Rectangle 109"/>
            <p:cNvSpPr>
              <a:spLocks noChangeArrowheads="1"/>
            </p:cNvSpPr>
            <p:nvPr/>
          </p:nvSpPr>
          <p:spPr bwMode="auto">
            <a:xfrm>
              <a:off x="1876" y="2246"/>
              <a:ext cx="57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CU</a:t>
              </a:r>
              <a:endParaRPr lang="en-US" altLang="zh-CN" sz="2400"/>
            </a:p>
          </p:txBody>
        </p:sp>
        <p:sp>
          <p:nvSpPr>
            <p:cNvPr id="43038" name="Rectangle 110"/>
            <p:cNvSpPr>
              <a:spLocks noChangeArrowheads="1"/>
            </p:cNvSpPr>
            <p:nvPr/>
          </p:nvSpPr>
          <p:spPr bwMode="auto">
            <a:xfrm>
              <a:off x="1818" y="2636"/>
              <a:ext cx="5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 sz="2400"/>
                <a:t>控制</a:t>
              </a:r>
            </a:p>
          </p:txBody>
        </p:sp>
        <p:sp>
          <p:nvSpPr>
            <p:cNvPr id="43039" name="Rectangle 111"/>
            <p:cNvSpPr>
              <a:spLocks noChangeArrowheads="1"/>
            </p:cNvSpPr>
            <p:nvPr/>
          </p:nvSpPr>
          <p:spPr bwMode="auto">
            <a:xfrm>
              <a:off x="1818" y="3045"/>
              <a:ext cx="52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 sz="2400"/>
                <a:t>单元</a:t>
              </a:r>
            </a:p>
          </p:txBody>
        </p:sp>
        <p:grpSp>
          <p:nvGrpSpPr>
            <p:cNvPr id="43040" name="Group 112"/>
            <p:cNvGrpSpPr>
              <a:grpSpLocks/>
            </p:cNvGrpSpPr>
            <p:nvPr/>
          </p:nvGrpSpPr>
          <p:grpSpPr bwMode="auto">
            <a:xfrm>
              <a:off x="292" y="1200"/>
              <a:ext cx="5329" cy="2832"/>
              <a:chOff x="292" y="1200"/>
              <a:chExt cx="5329" cy="2832"/>
            </a:xfrm>
          </p:grpSpPr>
          <p:grpSp>
            <p:nvGrpSpPr>
              <p:cNvPr id="43041" name="Group 113"/>
              <p:cNvGrpSpPr>
                <a:grpSpLocks/>
              </p:cNvGrpSpPr>
              <p:nvPr/>
            </p:nvGrpSpPr>
            <p:grpSpPr bwMode="auto">
              <a:xfrm>
                <a:off x="3456" y="1200"/>
                <a:ext cx="1584" cy="2832"/>
                <a:chOff x="3456" y="1200"/>
                <a:chExt cx="1584" cy="2832"/>
              </a:xfrm>
            </p:grpSpPr>
            <p:sp>
              <p:nvSpPr>
                <p:cNvPr id="43080" name="Rectangle 114"/>
                <p:cNvSpPr>
                  <a:spLocks noChangeArrowheads="1"/>
                </p:cNvSpPr>
                <p:nvPr/>
              </p:nvSpPr>
              <p:spPr bwMode="auto">
                <a:xfrm>
                  <a:off x="3456" y="1200"/>
                  <a:ext cx="1584" cy="2832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3081" name="Group 115"/>
                <p:cNvGrpSpPr>
                  <a:grpSpLocks/>
                </p:cNvGrpSpPr>
                <p:nvPr/>
              </p:nvGrpSpPr>
              <p:grpSpPr bwMode="auto">
                <a:xfrm>
                  <a:off x="3648" y="3667"/>
                  <a:ext cx="1216" cy="365"/>
                  <a:chOff x="3648" y="3667"/>
                  <a:chExt cx="1216" cy="365"/>
                </a:xfrm>
              </p:grpSpPr>
              <p:sp>
                <p:nvSpPr>
                  <p:cNvPr id="43090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3667"/>
                    <a:ext cx="1200" cy="365"/>
                  </a:xfrm>
                  <a:prstGeom prst="rect">
                    <a:avLst/>
                  </a:prstGeom>
                  <a:noFill/>
                  <a:ln w="1587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91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797" y="3686"/>
                    <a:ext cx="1067" cy="26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zh-CN" altLang="en-US" sz="2800"/>
                      <a:t>主存储器</a:t>
                    </a:r>
                  </a:p>
                </p:txBody>
              </p:sp>
            </p:grpSp>
            <p:grpSp>
              <p:nvGrpSpPr>
                <p:cNvPr id="43082" name="Group 118"/>
                <p:cNvGrpSpPr>
                  <a:grpSpLocks/>
                </p:cNvGrpSpPr>
                <p:nvPr/>
              </p:nvGrpSpPr>
              <p:grpSpPr bwMode="auto">
                <a:xfrm>
                  <a:off x="3552" y="2832"/>
                  <a:ext cx="1376" cy="576"/>
                  <a:chOff x="3552" y="2832"/>
                  <a:chExt cx="1376" cy="576"/>
                </a:xfrm>
              </p:grpSpPr>
              <p:sp>
                <p:nvSpPr>
                  <p:cNvPr id="43086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4266" y="2832"/>
                    <a:ext cx="630" cy="576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87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354" y="2985"/>
                    <a:ext cx="574" cy="230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2400">
                        <a:latin typeface="Times New Roman" pitchFamily="18" charset="0"/>
                      </a:rPr>
                      <a:t>MDR</a:t>
                    </a:r>
                    <a:endParaRPr lang="en-US" altLang="zh-CN" sz="2400"/>
                  </a:p>
                </p:txBody>
              </p:sp>
              <p:sp>
                <p:nvSpPr>
                  <p:cNvPr id="43088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2832"/>
                    <a:ext cx="624" cy="576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89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3631" y="2985"/>
                    <a:ext cx="628" cy="230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2400">
                        <a:latin typeface="Times New Roman" pitchFamily="18" charset="0"/>
                      </a:rPr>
                      <a:t>MAR</a:t>
                    </a:r>
                    <a:endParaRPr lang="en-US" altLang="zh-CN" sz="2400"/>
                  </a:p>
                </p:txBody>
              </p:sp>
            </p:grpSp>
            <p:grpSp>
              <p:nvGrpSpPr>
                <p:cNvPr id="43083" name="Group 123"/>
                <p:cNvGrpSpPr>
                  <a:grpSpLocks/>
                </p:cNvGrpSpPr>
                <p:nvPr/>
              </p:nvGrpSpPr>
              <p:grpSpPr bwMode="auto">
                <a:xfrm>
                  <a:off x="3552" y="1344"/>
                  <a:ext cx="1392" cy="912"/>
                  <a:chOff x="3552" y="1344"/>
                  <a:chExt cx="1392" cy="912"/>
                </a:xfrm>
              </p:grpSpPr>
              <p:sp>
                <p:nvSpPr>
                  <p:cNvPr id="43084" name="Rectangle 124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344"/>
                    <a:ext cx="1392" cy="912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85" name="Text Box 1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20" y="1602"/>
                    <a:ext cx="884" cy="3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zh-CN" altLang="en-US" sz="3200"/>
                      <a:t>存储体</a:t>
                    </a:r>
                  </a:p>
                </p:txBody>
              </p:sp>
            </p:grpSp>
          </p:grpSp>
          <p:grpSp>
            <p:nvGrpSpPr>
              <p:cNvPr id="43042" name="Group 126"/>
              <p:cNvGrpSpPr>
                <a:grpSpLocks/>
              </p:cNvGrpSpPr>
              <p:nvPr/>
            </p:nvGrpSpPr>
            <p:grpSpPr bwMode="auto">
              <a:xfrm>
                <a:off x="292" y="1200"/>
                <a:ext cx="2876" cy="2830"/>
                <a:chOff x="292" y="1200"/>
                <a:chExt cx="2876" cy="2830"/>
              </a:xfrm>
            </p:grpSpPr>
            <p:sp>
              <p:nvSpPr>
                <p:cNvPr id="43048" name="Rectangle 127"/>
                <p:cNvSpPr>
                  <a:spLocks noChangeArrowheads="1"/>
                </p:cNvSpPr>
                <p:nvPr/>
              </p:nvSpPr>
              <p:spPr bwMode="auto">
                <a:xfrm>
                  <a:off x="292" y="1200"/>
                  <a:ext cx="2828" cy="2830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49" name="Rectangle 128"/>
                <p:cNvSpPr>
                  <a:spLocks noChangeArrowheads="1"/>
                </p:cNvSpPr>
                <p:nvPr/>
              </p:nvSpPr>
              <p:spPr bwMode="auto">
                <a:xfrm>
                  <a:off x="1360" y="1248"/>
                  <a:ext cx="526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altLang="zh-CN" sz="3200">
                      <a:latin typeface="Times New Roman" pitchFamily="18" charset="0"/>
                    </a:rPr>
                    <a:t>CPU</a:t>
                  </a:r>
                  <a:endParaRPr lang="en-US" altLang="zh-CN" sz="3200"/>
                </a:p>
              </p:txBody>
            </p:sp>
            <p:grpSp>
              <p:nvGrpSpPr>
                <p:cNvPr id="43050" name="Group 129"/>
                <p:cNvGrpSpPr>
                  <a:grpSpLocks/>
                </p:cNvGrpSpPr>
                <p:nvPr/>
              </p:nvGrpSpPr>
              <p:grpSpPr bwMode="auto">
                <a:xfrm>
                  <a:off x="1680" y="1584"/>
                  <a:ext cx="1488" cy="2352"/>
                  <a:chOff x="1680" y="1584"/>
                  <a:chExt cx="1488" cy="2352"/>
                </a:xfrm>
              </p:grpSpPr>
              <p:grpSp>
                <p:nvGrpSpPr>
                  <p:cNvPr id="43068" name="Group 130"/>
                  <p:cNvGrpSpPr>
                    <a:grpSpLocks/>
                  </p:cNvGrpSpPr>
                  <p:nvPr/>
                </p:nvGrpSpPr>
                <p:grpSpPr bwMode="auto">
                  <a:xfrm>
                    <a:off x="2427" y="2980"/>
                    <a:ext cx="741" cy="284"/>
                    <a:chOff x="2427" y="2980"/>
                    <a:chExt cx="741" cy="284"/>
                  </a:xfrm>
                </p:grpSpPr>
                <p:sp>
                  <p:nvSpPr>
                    <p:cNvPr id="43078" name="Rectangle 1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27" y="2980"/>
                      <a:ext cx="438" cy="284"/>
                    </a:xfrm>
                    <a:prstGeom prst="rect">
                      <a:avLst/>
                    </a:prstGeom>
                    <a:noFill/>
                    <a:ln w="20701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079" name="Rectangle 1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11" y="2980"/>
                      <a:ext cx="657" cy="26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 sz="2800">
                          <a:latin typeface="Times New Roman" pitchFamily="18" charset="0"/>
                        </a:rPr>
                        <a:t>PC</a:t>
                      </a:r>
                      <a:endParaRPr lang="en-US" altLang="zh-CN" sz="2800"/>
                    </a:p>
                  </p:txBody>
                </p:sp>
              </p:grpSp>
              <p:sp>
                <p:nvSpPr>
                  <p:cNvPr id="43069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3610"/>
                    <a:ext cx="816" cy="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zh-CN" altLang="en-US" sz="2400"/>
                      <a:t>控制器</a:t>
                    </a:r>
                  </a:p>
                </p:txBody>
              </p:sp>
              <p:sp>
                <p:nvSpPr>
                  <p:cNvPr id="43070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1778" y="2160"/>
                    <a:ext cx="478" cy="1300"/>
                  </a:xfrm>
                  <a:prstGeom prst="rect">
                    <a:avLst/>
                  </a:prstGeom>
                  <a:noFill/>
                  <a:ln w="20701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43071" name="Group 135"/>
                  <p:cNvGrpSpPr>
                    <a:grpSpLocks/>
                  </p:cNvGrpSpPr>
                  <p:nvPr/>
                </p:nvGrpSpPr>
                <p:grpSpPr bwMode="auto">
                  <a:xfrm>
                    <a:off x="2427" y="2453"/>
                    <a:ext cx="693" cy="283"/>
                    <a:chOff x="2427" y="2453"/>
                    <a:chExt cx="693" cy="283"/>
                  </a:xfrm>
                </p:grpSpPr>
                <p:sp>
                  <p:nvSpPr>
                    <p:cNvPr id="43076" name="Rectangle 1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27" y="2453"/>
                      <a:ext cx="438" cy="283"/>
                    </a:xfrm>
                    <a:prstGeom prst="rect">
                      <a:avLst/>
                    </a:prstGeom>
                    <a:noFill/>
                    <a:ln w="20701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077" name="Rectangle 1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20" y="2453"/>
                      <a:ext cx="600" cy="26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 sz="2800">
                          <a:latin typeface="Times New Roman" pitchFamily="18" charset="0"/>
                        </a:rPr>
                        <a:t>IR</a:t>
                      </a:r>
                      <a:endParaRPr lang="en-US" altLang="zh-CN" sz="2800"/>
                    </a:p>
                  </p:txBody>
                </p:sp>
              </p:grpSp>
              <p:sp>
                <p:nvSpPr>
                  <p:cNvPr id="43072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1584"/>
                    <a:ext cx="1296" cy="2352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prstDash val="lgDashDot"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73" name="Line 1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48" y="1584"/>
                    <a:ext cx="0" cy="576"/>
                  </a:xfrm>
                  <a:prstGeom prst="line">
                    <a:avLst/>
                  </a:prstGeom>
                  <a:noFill/>
                  <a:ln w="28575">
                    <a:solidFill>
                      <a:schemeClr val="folHlink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74" name="Line 1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584"/>
                    <a:ext cx="0" cy="576"/>
                  </a:xfrm>
                  <a:prstGeom prst="line">
                    <a:avLst/>
                  </a:prstGeom>
                  <a:noFill/>
                  <a:ln w="28575">
                    <a:solidFill>
                      <a:schemeClr val="folHlink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75" name="Text Box 1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14" y="1754"/>
                    <a:ext cx="30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2400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…</a:t>
                    </a:r>
                    <a:endParaRPr lang="zh-CN" altLang="en-US" sz="2400">
                      <a:solidFill>
                        <a:schemeClr val="folHlink"/>
                      </a:solidFill>
                    </a:endParaRPr>
                  </a:p>
                </p:txBody>
              </p:sp>
            </p:grpSp>
            <p:grpSp>
              <p:nvGrpSpPr>
                <p:cNvPr id="43051" name="Group 142"/>
                <p:cNvGrpSpPr>
                  <a:grpSpLocks/>
                </p:cNvGrpSpPr>
                <p:nvPr/>
              </p:nvGrpSpPr>
              <p:grpSpPr bwMode="auto">
                <a:xfrm>
                  <a:off x="384" y="1584"/>
                  <a:ext cx="1209" cy="2352"/>
                  <a:chOff x="384" y="1584"/>
                  <a:chExt cx="1209" cy="2352"/>
                </a:xfrm>
              </p:grpSpPr>
              <p:sp>
                <p:nvSpPr>
                  <p:cNvPr id="43052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779" y="3486"/>
                    <a:ext cx="495" cy="375"/>
                  </a:xfrm>
                  <a:prstGeom prst="rect">
                    <a:avLst/>
                  </a:prstGeom>
                  <a:noFill/>
                  <a:ln w="1587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53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698" y="3601"/>
                    <a:ext cx="785" cy="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zh-CN" altLang="en-US" sz="2400"/>
                      <a:t>运算器</a:t>
                    </a:r>
                  </a:p>
                </p:txBody>
              </p:sp>
              <p:sp>
                <p:nvSpPr>
                  <p:cNvPr id="43054" name="Rectangle 145"/>
                  <p:cNvSpPr>
                    <a:spLocks noChangeArrowheads="1"/>
                  </p:cNvSpPr>
                  <p:nvPr/>
                </p:nvSpPr>
                <p:spPr bwMode="auto">
                  <a:xfrm>
                    <a:off x="1117" y="1988"/>
                    <a:ext cx="374" cy="282"/>
                  </a:xfrm>
                  <a:prstGeom prst="rect">
                    <a:avLst/>
                  </a:prstGeom>
                  <a:noFill/>
                  <a:ln w="20701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55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1178" y="2038"/>
                    <a:ext cx="415" cy="17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>
                        <a:latin typeface="Times New Roman" pitchFamily="18" charset="0"/>
                      </a:rPr>
                      <a:t>MQ</a:t>
                    </a:r>
                    <a:endParaRPr lang="en-US" altLang="zh-CN" sz="4000"/>
                  </a:p>
                </p:txBody>
              </p:sp>
              <p:sp>
                <p:nvSpPr>
                  <p:cNvPr id="43056" name="Freeform 147"/>
                  <p:cNvSpPr>
                    <a:spLocks/>
                  </p:cNvSpPr>
                  <p:nvPr/>
                </p:nvSpPr>
                <p:spPr bwMode="auto">
                  <a:xfrm>
                    <a:off x="772" y="2272"/>
                    <a:ext cx="94" cy="317"/>
                  </a:xfrm>
                  <a:custGeom>
                    <a:avLst/>
                    <a:gdLst>
                      <a:gd name="T0" fmla="*/ 0 w 120"/>
                      <a:gd name="T1" fmla="*/ 81 h 315"/>
                      <a:gd name="T2" fmla="*/ 24 w 120"/>
                      <a:gd name="T3" fmla="*/ 81 h 315"/>
                      <a:gd name="T4" fmla="*/ 24 w 120"/>
                      <a:gd name="T5" fmla="*/ 317 h 315"/>
                      <a:gd name="T6" fmla="*/ 70 w 120"/>
                      <a:gd name="T7" fmla="*/ 317 h 315"/>
                      <a:gd name="T8" fmla="*/ 70 w 120"/>
                      <a:gd name="T9" fmla="*/ 81 h 315"/>
                      <a:gd name="T10" fmla="*/ 94 w 120"/>
                      <a:gd name="T11" fmla="*/ 81 h 315"/>
                      <a:gd name="T12" fmla="*/ 46 w 120"/>
                      <a:gd name="T13" fmla="*/ 0 h 315"/>
                      <a:gd name="T14" fmla="*/ 0 w 120"/>
                      <a:gd name="T15" fmla="*/ 81 h 31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20"/>
                      <a:gd name="T25" fmla="*/ 0 h 315"/>
                      <a:gd name="T26" fmla="*/ 120 w 120"/>
                      <a:gd name="T27" fmla="*/ 315 h 31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20" h="315">
                        <a:moveTo>
                          <a:pt x="0" y="80"/>
                        </a:moveTo>
                        <a:lnTo>
                          <a:pt x="30" y="80"/>
                        </a:lnTo>
                        <a:lnTo>
                          <a:pt x="30" y="315"/>
                        </a:lnTo>
                        <a:lnTo>
                          <a:pt x="89" y="315"/>
                        </a:lnTo>
                        <a:lnTo>
                          <a:pt x="89" y="80"/>
                        </a:lnTo>
                        <a:lnTo>
                          <a:pt x="120" y="80"/>
                        </a:lnTo>
                        <a:lnTo>
                          <a:pt x="59" y="0"/>
                        </a:lnTo>
                        <a:lnTo>
                          <a:pt x="0" y="80"/>
                        </a:lnTo>
                        <a:close/>
                      </a:path>
                    </a:pathLst>
                  </a:custGeom>
                  <a:noFill/>
                  <a:ln w="15875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57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542" y="1988"/>
                    <a:ext cx="373" cy="282"/>
                  </a:xfrm>
                  <a:prstGeom prst="rect">
                    <a:avLst/>
                  </a:prstGeom>
                  <a:noFill/>
                  <a:ln w="20701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58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578" y="2039"/>
                    <a:ext cx="536" cy="17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>
                        <a:latin typeface="Times New Roman" pitchFamily="18" charset="0"/>
                      </a:rPr>
                      <a:t>ACC</a:t>
                    </a:r>
                    <a:endParaRPr lang="en-US" altLang="zh-CN" sz="4000"/>
                  </a:p>
                </p:txBody>
              </p:sp>
              <p:sp>
                <p:nvSpPr>
                  <p:cNvPr id="43059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542" y="2591"/>
                    <a:ext cx="373" cy="281"/>
                  </a:xfrm>
                  <a:prstGeom prst="rect">
                    <a:avLst/>
                  </a:prstGeom>
                  <a:noFill/>
                  <a:ln w="20701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60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575" y="2641"/>
                    <a:ext cx="304" cy="17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/>
                    <a:r>
                      <a:rPr lang="en-US" altLang="zh-CN" sz="1800">
                        <a:latin typeface="Times New Roman" pitchFamily="18" charset="0"/>
                      </a:rPr>
                      <a:t>ALU</a:t>
                    </a:r>
                    <a:endParaRPr lang="en-US" altLang="zh-CN" sz="4000"/>
                  </a:p>
                </p:txBody>
              </p:sp>
              <p:sp>
                <p:nvSpPr>
                  <p:cNvPr id="43061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539" y="3198"/>
                    <a:ext cx="373" cy="281"/>
                  </a:xfrm>
                  <a:prstGeom prst="rect">
                    <a:avLst/>
                  </a:prstGeom>
                  <a:noFill/>
                  <a:ln w="20701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62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680" y="3246"/>
                    <a:ext cx="268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>
                        <a:latin typeface="Times New Roman" pitchFamily="18" charset="0"/>
                      </a:rPr>
                      <a:t>X</a:t>
                    </a:r>
                    <a:endParaRPr lang="en-US" altLang="zh-CN" sz="4000"/>
                  </a:p>
                </p:txBody>
              </p:sp>
              <p:sp>
                <p:nvSpPr>
                  <p:cNvPr id="43063" name="Freeform 154"/>
                  <p:cNvSpPr>
                    <a:spLocks/>
                  </p:cNvSpPr>
                  <p:nvPr/>
                </p:nvSpPr>
                <p:spPr bwMode="auto">
                  <a:xfrm>
                    <a:off x="682" y="2880"/>
                    <a:ext cx="92" cy="316"/>
                  </a:xfrm>
                  <a:custGeom>
                    <a:avLst/>
                    <a:gdLst>
                      <a:gd name="T0" fmla="*/ 0 w 119"/>
                      <a:gd name="T1" fmla="*/ 78 h 313"/>
                      <a:gd name="T2" fmla="*/ 23 w 119"/>
                      <a:gd name="T3" fmla="*/ 78 h 313"/>
                      <a:gd name="T4" fmla="*/ 23 w 119"/>
                      <a:gd name="T5" fmla="*/ 316 h 313"/>
                      <a:gd name="T6" fmla="*/ 69 w 119"/>
                      <a:gd name="T7" fmla="*/ 316 h 313"/>
                      <a:gd name="T8" fmla="*/ 69 w 119"/>
                      <a:gd name="T9" fmla="*/ 78 h 313"/>
                      <a:gd name="T10" fmla="*/ 92 w 119"/>
                      <a:gd name="T11" fmla="*/ 78 h 313"/>
                      <a:gd name="T12" fmla="*/ 46 w 119"/>
                      <a:gd name="T13" fmla="*/ 0 h 313"/>
                      <a:gd name="T14" fmla="*/ 0 w 119"/>
                      <a:gd name="T15" fmla="*/ 78 h 31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19"/>
                      <a:gd name="T25" fmla="*/ 0 h 313"/>
                      <a:gd name="T26" fmla="*/ 119 w 119"/>
                      <a:gd name="T27" fmla="*/ 313 h 313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19" h="313">
                        <a:moveTo>
                          <a:pt x="0" y="77"/>
                        </a:moveTo>
                        <a:lnTo>
                          <a:pt x="30" y="77"/>
                        </a:lnTo>
                        <a:lnTo>
                          <a:pt x="30" y="313"/>
                        </a:lnTo>
                        <a:lnTo>
                          <a:pt x="89" y="313"/>
                        </a:lnTo>
                        <a:lnTo>
                          <a:pt x="89" y="77"/>
                        </a:lnTo>
                        <a:lnTo>
                          <a:pt x="119" y="77"/>
                        </a:lnTo>
                        <a:lnTo>
                          <a:pt x="60" y="0"/>
                        </a:lnTo>
                        <a:lnTo>
                          <a:pt x="0" y="77"/>
                        </a:lnTo>
                        <a:close/>
                      </a:path>
                    </a:pathLst>
                  </a:custGeom>
                  <a:noFill/>
                  <a:ln w="15875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64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384" y="1584"/>
                    <a:ext cx="1200" cy="2352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prstDash val="lgDashDot"/>
                    <a:miter lim="800000"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65" name="Freeform 156"/>
                  <p:cNvSpPr>
                    <a:spLocks/>
                  </p:cNvSpPr>
                  <p:nvPr/>
                </p:nvSpPr>
                <p:spPr bwMode="auto">
                  <a:xfrm rot="10800000">
                    <a:off x="576" y="2275"/>
                    <a:ext cx="94" cy="317"/>
                  </a:xfrm>
                  <a:custGeom>
                    <a:avLst/>
                    <a:gdLst>
                      <a:gd name="T0" fmla="*/ 0 w 120"/>
                      <a:gd name="T1" fmla="*/ 81 h 315"/>
                      <a:gd name="T2" fmla="*/ 24 w 120"/>
                      <a:gd name="T3" fmla="*/ 81 h 315"/>
                      <a:gd name="T4" fmla="*/ 24 w 120"/>
                      <a:gd name="T5" fmla="*/ 317 h 315"/>
                      <a:gd name="T6" fmla="*/ 70 w 120"/>
                      <a:gd name="T7" fmla="*/ 317 h 315"/>
                      <a:gd name="T8" fmla="*/ 70 w 120"/>
                      <a:gd name="T9" fmla="*/ 81 h 315"/>
                      <a:gd name="T10" fmla="*/ 94 w 120"/>
                      <a:gd name="T11" fmla="*/ 81 h 315"/>
                      <a:gd name="T12" fmla="*/ 46 w 120"/>
                      <a:gd name="T13" fmla="*/ 0 h 315"/>
                      <a:gd name="T14" fmla="*/ 0 w 120"/>
                      <a:gd name="T15" fmla="*/ 81 h 31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20"/>
                      <a:gd name="T25" fmla="*/ 0 h 315"/>
                      <a:gd name="T26" fmla="*/ 120 w 120"/>
                      <a:gd name="T27" fmla="*/ 315 h 31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20" h="315">
                        <a:moveTo>
                          <a:pt x="0" y="80"/>
                        </a:moveTo>
                        <a:lnTo>
                          <a:pt x="30" y="80"/>
                        </a:lnTo>
                        <a:lnTo>
                          <a:pt x="30" y="315"/>
                        </a:lnTo>
                        <a:lnTo>
                          <a:pt x="89" y="315"/>
                        </a:lnTo>
                        <a:lnTo>
                          <a:pt x="89" y="80"/>
                        </a:lnTo>
                        <a:lnTo>
                          <a:pt x="120" y="80"/>
                        </a:lnTo>
                        <a:lnTo>
                          <a:pt x="59" y="0"/>
                        </a:lnTo>
                        <a:lnTo>
                          <a:pt x="0" y="80"/>
                        </a:lnTo>
                        <a:close/>
                      </a:path>
                    </a:pathLst>
                  </a:custGeom>
                  <a:noFill/>
                  <a:ln w="15875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66" name="Freeform 157"/>
                  <p:cNvSpPr>
                    <a:spLocks/>
                  </p:cNvSpPr>
                  <p:nvPr/>
                </p:nvSpPr>
                <p:spPr bwMode="auto">
                  <a:xfrm>
                    <a:off x="915" y="2064"/>
                    <a:ext cx="200" cy="1"/>
                  </a:xfrm>
                  <a:custGeom>
                    <a:avLst/>
                    <a:gdLst>
                      <a:gd name="T0" fmla="*/ 0 w 200"/>
                      <a:gd name="T1" fmla="*/ 0 h 1"/>
                      <a:gd name="T2" fmla="*/ 200 w 200"/>
                      <a:gd name="T3" fmla="*/ 0 h 1"/>
                      <a:gd name="T4" fmla="*/ 0 60000 65536"/>
                      <a:gd name="T5" fmla="*/ 0 60000 65536"/>
                      <a:gd name="T6" fmla="*/ 0 w 200"/>
                      <a:gd name="T7" fmla="*/ 0 h 1"/>
                      <a:gd name="T8" fmla="*/ 200 w 200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00" h="1">
                        <a:moveTo>
                          <a:pt x="0" y="0"/>
                        </a:moveTo>
                        <a:lnTo>
                          <a:pt x="200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folHlink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67" name="Freeform 158"/>
                  <p:cNvSpPr>
                    <a:spLocks/>
                  </p:cNvSpPr>
                  <p:nvPr/>
                </p:nvSpPr>
                <p:spPr bwMode="auto">
                  <a:xfrm>
                    <a:off x="915" y="2184"/>
                    <a:ext cx="203" cy="1"/>
                  </a:xfrm>
                  <a:custGeom>
                    <a:avLst/>
                    <a:gdLst>
                      <a:gd name="T0" fmla="*/ 203 w 203"/>
                      <a:gd name="T1" fmla="*/ 0 h 1"/>
                      <a:gd name="T2" fmla="*/ 0 w 203"/>
                      <a:gd name="T3" fmla="*/ 0 h 1"/>
                      <a:gd name="T4" fmla="*/ 0 60000 65536"/>
                      <a:gd name="T5" fmla="*/ 0 60000 65536"/>
                      <a:gd name="T6" fmla="*/ 0 w 203"/>
                      <a:gd name="T7" fmla="*/ 0 h 1"/>
                      <a:gd name="T8" fmla="*/ 203 w 203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03" h="1">
                        <a:moveTo>
                          <a:pt x="203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folHlink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3043" name="Group 159"/>
              <p:cNvGrpSpPr>
                <a:grpSpLocks/>
              </p:cNvGrpSpPr>
              <p:nvPr/>
            </p:nvGrpSpPr>
            <p:grpSpPr bwMode="auto">
              <a:xfrm>
                <a:off x="5232" y="1200"/>
                <a:ext cx="389" cy="2832"/>
                <a:chOff x="5232" y="1200"/>
                <a:chExt cx="389" cy="2832"/>
              </a:xfrm>
            </p:grpSpPr>
            <p:grpSp>
              <p:nvGrpSpPr>
                <p:cNvPr id="43044" name="Group 160"/>
                <p:cNvGrpSpPr>
                  <a:grpSpLocks/>
                </p:cNvGrpSpPr>
                <p:nvPr/>
              </p:nvGrpSpPr>
              <p:grpSpPr bwMode="auto">
                <a:xfrm>
                  <a:off x="5232" y="1200"/>
                  <a:ext cx="389" cy="2832"/>
                  <a:chOff x="5232" y="1200"/>
                  <a:chExt cx="389" cy="2832"/>
                </a:xfrm>
              </p:grpSpPr>
              <p:sp>
                <p:nvSpPr>
                  <p:cNvPr id="43046" name="Rectangle 161"/>
                  <p:cNvSpPr>
                    <a:spLocks noChangeArrowheads="1"/>
                  </p:cNvSpPr>
                  <p:nvPr/>
                </p:nvSpPr>
                <p:spPr bwMode="auto">
                  <a:xfrm>
                    <a:off x="5232" y="1200"/>
                    <a:ext cx="389" cy="2832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47" name="Rectangle 162"/>
                  <p:cNvSpPr>
                    <a:spLocks noChangeArrowheads="1"/>
                  </p:cNvSpPr>
                  <p:nvPr/>
                </p:nvSpPr>
                <p:spPr bwMode="auto">
                  <a:xfrm>
                    <a:off x="5324" y="2341"/>
                    <a:ext cx="243" cy="686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/>
                    <a:r>
                      <a:rPr lang="en-US" altLang="zh-CN" sz="2100">
                        <a:latin typeface="Times New Roman" pitchFamily="18" charset="0"/>
                      </a:rPr>
                      <a:t>I/O</a:t>
                    </a:r>
                  </a:p>
                  <a:p>
                    <a:pPr algn="ctr"/>
                    <a:r>
                      <a:rPr lang="zh-CN" altLang="en-US" sz="2100">
                        <a:latin typeface="Times New Roman" pitchFamily="18" charset="0"/>
                      </a:rPr>
                      <a:t>设</a:t>
                    </a:r>
                  </a:p>
                  <a:p>
                    <a:pPr algn="ctr"/>
                    <a:r>
                      <a:rPr lang="zh-CN" altLang="en-US" sz="2100">
                        <a:latin typeface="Times New Roman" pitchFamily="18" charset="0"/>
                      </a:rPr>
                      <a:t>备</a:t>
                    </a:r>
                    <a:endParaRPr lang="zh-CN" altLang="en-US" sz="4000"/>
                  </a:p>
                </p:txBody>
              </p:sp>
            </p:grpSp>
            <p:sp>
              <p:nvSpPr>
                <p:cNvPr id="43045" name="Rectangle 163"/>
                <p:cNvSpPr>
                  <a:spLocks noChangeArrowheads="1"/>
                </p:cNvSpPr>
                <p:nvPr/>
              </p:nvSpPr>
              <p:spPr bwMode="auto">
                <a:xfrm>
                  <a:off x="5232" y="1200"/>
                  <a:ext cx="384" cy="2832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06" name="日期占位符 10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E133535-881F-4CA4-980E-ED8C1DAF522B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07" name="灯片编号占位符 10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E8B52-A8B4-4E99-9DC2-21BD74328C18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08" name="页脚占位符 10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11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118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118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118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6" dur="500"/>
                                        <p:tgtEl>
                                          <p:spTgt spid="11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11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5" grpId="0" animBg="1"/>
      <p:bldP spid="118799" grpId="0" animBg="1"/>
      <p:bldP spid="118809" grpId="0" animBg="1"/>
      <p:bldP spid="118810" grpId="0" animBg="1"/>
      <p:bldP spid="118818" grpId="0" autoUpdateAnimBg="0"/>
      <p:bldP spid="118827" grpId="0" animBg="1"/>
      <p:bldP spid="1188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76200" y="409575"/>
            <a:ext cx="7315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/>
              <a:t>(</a:t>
            </a:r>
            <a:r>
              <a:rPr lang="zh-CN" altLang="en-US" sz="3600">
                <a:latin typeface="Times New Roman" pitchFamily="18" charset="0"/>
              </a:rPr>
              <a:t>5</a:t>
            </a:r>
            <a:r>
              <a:rPr lang="zh-CN" altLang="en-US" sz="3600"/>
              <a:t>) </a:t>
            </a:r>
            <a:r>
              <a:rPr lang="en-US" altLang="zh-CN" sz="3600" i="1">
                <a:latin typeface="Times New Roman" pitchFamily="18" charset="0"/>
              </a:rPr>
              <a:t>ax</a:t>
            </a:r>
            <a:r>
              <a:rPr lang="en-US" altLang="zh-CN" sz="3600" baseline="30000">
                <a:latin typeface="Times New Roman" pitchFamily="18" charset="0"/>
              </a:rPr>
              <a:t>2</a:t>
            </a:r>
            <a:r>
              <a:rPr lang="en-US" altLang="zh-CN" sz="360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3600" i="1">
                <a:latin typeface="Times New Roman" pitchFamily="18" charset="0"/>
              </a:rPr>
              <a:t>bx</a:t>
            </a:r>
            <a:r>
              <a:rPr lang="en-US" altLang="zh-CN" sz="360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3600" i="1">
                <a:latin typeface="Times New Roman" pitchFamily="18" charset="0"/>
              </a:rPr>
              <a:t>c</a:t>
            </a:r>
            <a:r>
              <a:rPr lang="en-US" altLang="zh-CN" sz="3600">
                <a:latin typeface="Times New Roman" pitchFamily="18" charset="0"/>
              </a:rPr>
              <a:t> </a:t>
            </a:r>
            <a:r>
              <a:rPr lang="zh-CN" altLang="en-US" sz="3600">
                <a:latin typeface="Times New Roman" pitchFamily="18" charset="0"/>
              </a:rPr>
              <a:t>程序的运行</a:t>
            </a:r>
            <a:r>
              <a:rPr lang="zh-CN" altLang="en-US" sz="3600"/>
              <a:t>过程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457200" y="1295400"/>
            <a:ext cx="609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800"/>
              <a:t> 将程序通过输入设备送至计算机</a:t>
            </a:r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457200" y="1905000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800"/>
              <a:t> 程序首地址</a:t>
            </a:r>
            <a:endParaRPr lang="en-US" altLang="zh-CN" sz="2800"/>
          </a:p>
        </p:txBody>
      </p:sp>
      <p:sp>
        <p:nvSpPr>
          <p:cNvPr id="119813" name="Freeform 5"/>
          <p:cNvSpPr>
            <a:spLocks/>
          </p:cNvSpPr>
          <p:nvPr/>
        </p:nvSpPr>
        <p:spPr bwMode="auto">
          <a:xfrm>
            <a:off x="2843213" y="2209800"/>
            <a:ext cx="585787" cy="1588"/>
          </a:xfrm>
          <a:custGeom>
            <a:avLst/>
            <a:gdLst>
              <a:gd name="T0" fmla="*/ 0 w 369"/>
              <a:gd name="T1" fmla="*/ 0 h 1"/>
              <a:gd name="T2" fmla="*/ 585787 w 369"/>
              <a:gd name="T3" fmla="*/ 1588 h 1"/>
              <a:gd name="T4" fmla="*/ 0 60000 65536"/>
              <a:gd name="T5" fmla="*/ 0 60000 65536"/>
              <a:gd name="T6" fmla="*/ 0 w 369"/>
              <a:gd name="T7" fmla="*/ 0 h 1"/>
              <a:gd name="T8" fmla="*/ 369 w 369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9" h="1">
                <a:moveTo>
                  <a:pt x="0" y="0"/>
                </a:moveTo>
                <a:lnTo>
                  <a:pt x="369" y="1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457200" y="5562600"/>
            <a:ext cx="609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800"/>
              <a:t> 打印结果</a:t>
            </a:r>
          </a:p>
        </p:txBody>
      </p:sp>
      <p:sp>
        <p:nvSpPr>
          <p:cNvPr id="119815" name="Text Box 7"/>
          <p:cNvSpPr txBox="1">
            <a:spLocks noChangeArrowheads="1"/>
          </p:cNvSpPr>
          <p:nvPr/>
        </p:nvSpPr>
        <p:spPr bwMode="auto">
          <a:xfrm>
            <a:off x="457200" y="373380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800"/>
              <a:t> 分析指令</a:t>
            </a:r>
            <a:endParaRPr lang="en-US" altLang="zh-CN" sz="2800"/>
          </a:p>
        </p:txBody>
      </p:sp>
      <p:sp>
        <p:nvSpPr>
          <p:cNvPr id="119816" name="Text Box 8"/>
          <p:cNvSpPr txBox="1">
            <a:spLocks noChangeArrowheads="1"/>
          </p:cNvSpPr>
          <p:nvPr/>
        </p:nvSpPr>
        <p:spPr bwMode="auto">
          <a:xfrm>
            <a:off x="457200" y="3124200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800"/>
              <a:t> 取指令</a:t>
            </a:r>
            <a:endParaRPr lang="en-US" altLang="zh-CN" sz="2800"/>
          </a:p>
        </p:txBody>
      </p:sp>
      <p:sp>
        <p:nvSpPr>
          <p:cNvPr id="119817" name="Text Box 9"/>
          <p:cNvSpPr txBox="1">
            <a:spLocks noChangeArrowheads="1"/>
          </p:cNvSpPr>
          <p:nvPr/>
        </p:nvSpPr>
        <p:spPr bwMode="auto">
          <a:xfrm>
            <a:off x="1127125" y="5029200"/>
            <a:ext cx="6111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…</a:t>
            </a:r>
            <a:endParaRPr lang="zh-CN" altLang="en-US" sz="2800"/>
          </a:p>
        </p:txBody>
      </p:sp>
      <p:sp>
        <p:nvSpPr>
          <p:cNvPr id="119818" name="Text Box 10"/>
          <p:cNvSpPr txBox="1">
            <a:spLocks noChangeArrowheads="1"/>
          </p:cNvSpPr>
          <p:nvPr/>
        </p:nvSpPr>
        <p:spPr bwMode="auto">
          <a:xfrm>
            <a:off x="457200" y="6096000"/>
            <a:ext cx="609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800"/>
              <a:t> 停机 </a:t>
            </a:r>
            <a:endParaRPr lang="en-US" altLang="zh-CN" sz="2800"/>
          </a:p>
        </p:txBody>
      </p:sp>
      <p:sp>
        <p:nvSpPr>
          <p:cNvPr id="119819" name="Text Box 11"/>
          <p:cNvSpPr txBox="1">
            <a:spLocks noChangeArrowheads="1"/>
          </p:cNvSpPr>
          <p:nvPr/>
        </p:nvSpPr>
        <p:spPr bwMode="auto">
          <a:xfrm>
            <a:off x="457200" y="2514600"/>
            <a:ext cx="609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800"/>
              <a:t> 启动程序运行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400800" y="3124200"/>
            <a:ext cx="2971800" cy="519113"/>
            <a:chOff x="4032" y="1968"/>
            <a:chExt cx="1872" cy="327"/>
          </a:xfrm>
        </p:grpSpPr>
        <p:sp>
          <p:nvSpPr>
            <p:cNvPr id="44073" name="Text Box 13"/>
            <p:cNvSpPr txBox="1">
              <a:spLocks noChangeArrowheads="1"/>
            </p:cNvSpPr>
            <p:nvPr/>
          </p:nvSpPr>
          <p:spPr bwMode="auto">
            <a:xfrm>
              <a:off x="4032" y="1968"/>
              <a:ext cx="18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,(PC</a:t>
              </a:r>
              <a:r>
                <a:rPr lang="en-US" altLang="zh-CN" sz="1200"/>
                <a:t> </a:t>
              </a:r>
              <a:r>
                <a:rPr lang="en-US" altLang="zh-CN" sz="2800"/>
                <a:t>)+</a:t>
              </a:r>
              <a:r>
                <a:rPr lang="en-US" altLang="zh-CN" sz="1000"/>
                <a:t> </a:t>
              </a:r>
              <a:r>
                <a:rPr lang="en-US" altLang="zh-CN" sz="2800"/>
                <a:t>1   PC</a:t>
              </a:r>
            </a:p>
          </p:txBody>
        </p:sp>
        <p:sp>
          <p:nvSpPr>
            <p:cNvPr id="44074" name="Line 14"/>
            <p:cNvSpPr>
              <a:spLocks noChangeShapeType="1"/>
            </p:cNvSpPr>
            <p:nvPr/>
          </p:nvSpPr>
          <p:spPr bwMode="auto">
            <a:xfrm>
              <a:off x="5040" y="216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9823" name="Text Box 15"/>
          <p:cNvSpPr txBox="1">
            <a:spLocks noChangeArrowheads="1"/>
          </p:cNvSpPr>
          <p:nvPr/>
        </p:nvSpPr>
        <p:spPr bwMode="auto">
          <a:xfrm>
            <a:off x="457200" y="4343400"/>
            <a:ext cx="228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800"/>
              <a:t> 执行指令             </a:t>
            </a:r>
            <a:r>
              <a:rPr lang="en-US" altLang="zh-CN" sz="2800"/>
              <a:t>             </a:t>
            </a:r>
          </a:p>
        </p:txBody>
      </p:sp>
      <p:sp>
        <p:nvSpPr>
          <p:cNvPr id="119824" name="Rectangle 1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sp>
        <p:nvSpPr>
          <p:cNvPr id="119825" name="Line 17"/>
          <p:cNvSpPr>
            <a:spLocks noChangeShapeType="1"/>
          </p:cNvSpPr>
          <p:nvPr/>
        </p:nvSpPr>
        <p:spPr bwMode="auto">
          <a:xfrm>
            <a:off x="253365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9826" name="Text Box 18"/>
          <p:cNvSpPr txBox="1">
            <a:spLocks noChangeArrowheads="1"/>
          </p:cNvSpPr>
          <p:nvPr/>
        </p:nvSpPr>
        <p:spPr bwMode="auto">
          <a:xfrm>
            <a:off x="2819400" y="3124200"/>
            <a:ext cx="1247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MAR</a:t>
            </a:r>
            <a:endParaRPr lang="zh-CN" altLang="en-US" sz="2800"/>
          </a:p>
        </p:txBody>
      </p:sp>
      <p:sp>
        <p:nvSpPr>
          <p:cNvPr id="119827" name="Line 19"/>
          <p:cNvSpPr>
            <a:spLocks noChangeShapeType="1"/>
          </p:cNvSpPr>
          <p:nvPr/>
        </p:nvSpPr>
        <p:spPr bwMode="auto">
          <a:xfrm>
            <a:off x="35814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9828" name="Text Box 20"/>
          <p:cNvSpPr txBox="1">
            <a:spLocks noChangeArrowheads="1"/>
          </p:cNvSpPr>
          <p:nvPr/>
        </p:nvSpPr>
        <p:spPr bwMode="auto">
          <a:xfrm>
            <a:off x="3914775" y="31242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M</a:t>
            </a:r>
            <a:endParaRPr lang="zh-CN" altLang="en-US" sz="2800"/>
          </a:p>
        </p:txBody>
      </p:sp>
      <p:sp>
        <p:nvSpPr>
          <p:cNvPr id="119829" name="Line 21"/>
          <p:cNvSpPr>
            <a:spLocks noChangeShapeType="1"/>
          </p:cNvSpPr>
          <p:nvPr/>
        </p:nvSpPr>
        <p:spPr bwMode="auto">
          <a:xfrm>
            <a:off x="43434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9830" name="Text Box 22"/>
          <p:cNvSpPr txBox="1">
            <a:spLocks noChangeArrowheads="1"/>
          </p:cNvSpPr>
          <p:nvPr/>
        </p:nvSpPr>
        <p:spPr bwMode="auto">
          <a:xfrm>
            <a:off x="4648200" y="31242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MDR</a:t>
            </a:r>
            <a:endParaRPr lang="zh-CN" altLang="en-US" sz="2800"/>
          </a:p>
        </p:txBody>
      </p:sp>
      <p:sp>
        <p:nvSpPr>
          <p:cNvPr id="119831" name="Line 23"/>
          <p:cNvSpPr>
            <a:spLocks noChangeShapeType="1"/>
          </p:cNvSpPr>
          <p:nvPr/>
        </p:nvSpPr>
        <p:spPr bwMode="auto">
          <a:xfrm>
            <a:off x="54102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9832" name="Text Box 24"/>
          <p:cNvSpPr txBox="1">
            <a:spLocks noChangeArrowheads="1"/>
          </p:cNvSpPr>
          <p:nvPr/>
        </p:nvSpPr>
        <p:spPr bwMode="auto">
          <a:xfrm>
            <a:off x="5715000" y="31242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IR</a:t>
            </a:r>
            <a:endParaRPr lang="zh-CN" altLang="en-US" sz="2800"/>
          </a:p>
        </p:txBody>
      </p:sp>
      <p:sp>
        <p:nvSpPr>
          <p:cNvPr id="119833" name="Text Box 25"/>
          <p:cNvSpPr txBox="1">
            <a:spLocks noChangeArrowheads="1"/>
          </p:cNvSpPr>
          <p:nvPr/>
        </p:nvSpPr>
        <p:spPr bwMode="auto">
          <a:xfrm>
            <a:off x="1981200" y="31242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PC</a:t>
            </a:r>
            <a:endParaRPr lang="zh-CN" altLang="en-US" sz="2800"/>
          </a:p>
        </p:txBody>
      </p:sp>
      <p:sp>
        <p:nvSpPr>
          <p:cNvPr id="119834" name="Line 26"/>
          <p:cNvSpPr>
            <a:spLocks noChangeShapeType="1"/>
          </p:cNvSpPr>
          <p:nvPr/>
        </p:nvSpPr>
        <p:spPr bwMode="auto">
          <a:xfrm>
            <a:off x="3581400" y="40386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9835" name="Text Box 27"/>
          <p:cNvSpPr txBox="1">
            <a:spLocks noChangeArrowheads="1"/>
          </p:cNvSpPr>
          <p:nvPr/>
        </p:nvSpPr>
        <p:spPr bwMode="auto">
          <a:xfrm>
            <a:off x="3886200" y="37338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CU</a:t>
            </a:r>
            <a:endParaRPr lang="zh-CN" altLang="en-US" sz="3200"/>
          </a:p>
        </p:txBody>
      </p:sp>
      <p:sp>
        <p:nvSpPr>
          <p:cNvPr id="119836" name="Text Box 28"/>
          <p:cNvSpPr txBox="1">
            <a:spLocks noChangeArrowheads="1"/>
          </p:cNvSpPr>
          <p:nvPr/>
        </p:nvSpPr>
        <p:spPr bwMode="auto">
          <a:xfrm>
            <a:off x="2362200" y="3733800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OP(IR)</a:t>
            </a:r>
            <a:endParaRPr lang="zh-CN" altLang="en-US" sz="2800"/>
          </a:p>
        </p:txBody>
      </p:sp>
      <p:sp>
        <p:nvSpPr>
          <p:cNvPr id="119837" name="Text Box 29"/>
          <p:cNvSpPr txBox="1">
            <a:spLocks noChangeArrowheads="1"/>
          </p:cNvSpPr>
          <p:nvPr/>
        </p:nvSpPr>
        <p:spPr bwMode="auto">
          <a:xfrm>
            <a:off x="2362200" y="4343400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Ad(IR)</a:t>
            </a:r>
            <a:endParaRPr lang="zh-CN" altLang="en-US" sz="2800"/>
          </a:p>
        </p:txBody>
      </p:sp>
      <p:sp>
        <p:nvSpPr>
          <p:cNvPr id="119838" name="Line 30"/>
          <p:cNvSpPr>
            <a:spLocks noChangeShapeType="1"/>
          </p:cNvSpPr>
          <p:nvPr/>
        </p:nvSpPr>
        <p:spPr bwMode="auto">
          <a:xfrm>
            <a:off x="3581400" y="4648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9839" name="Text Box 31"/>
          <p:cNvSpPr txBox="1">
            <a:spLocks noChangeArrowheads="1"/>
          </p:cNvSpPr>
          <p:nvPr/>
        </p:nvSpPr>
        <p:spPr bwMode="auto">
          <a:xfrm>
            <a:off x="3886200" y="43434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MAR</a:t>
            </a:r>
            <a:endParaRPr lang="zh-CN" altLang="en-US" sz="2800"/>
          </a:p>
        </p:txBody>
      </p:sp>
      <p:sp>
        <p:nvSpPr>
          <p:cNvPr id="119840" name="Line 32"/>
          <p:cNvSpPr>
            <a:spLocks noChangeShapeType="1"/>
          </p:cNvSpPr>
          <p:nvPr/>
        </p:nvSpPr>
        <p:spPr bwMode="auto">
          <a:xfrm>
            <a:off x="4648200" y="4648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9841" name="Text Box 33"/>
          <p:cNvSpPr txBox="1">
            <a:spLocks noChangeArrowheads="1"/>
          </p:cNvSpPr>
          <p:nvPr/>
        </p:nvSpPr>
        <p:spPr bwMode="auto">
          <a:xfrm>
            <a:off x="5029200" y="43434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M</a:t>
            </a:r>
            <a:endParaRPr lang="zh-CN" altLang="en-US" sz="2800"/>
          </a:p>
        </p:txBody>
      </p:sp>
      <p:sp>
        <p:nvSpPr>
          <p:cNvPr id="119842" name="Line 34"/>
          <p:cNvSpPr>
            <a:spLocks noChangeShapeType="1"/>
          </p:cNvSpPr>
          <p:nvPr/>
        </p:nvSpPr>
        <p:spPr bwMode="auto">
          <a:xfrm>
            <a:off x="5410200" y="4648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9843" name="Text Box 35"/>
          <p:cNvSpPr txBox="1">
            <a:spLocks noChangeArrowheads="1"/>
          </p:cNvSpPr>
          <p:nvPr/>
        </p:nvSpPr>
        <p:spPr bwMode="auto">
          <a:xfrm>
            <a:off x="5715000" y="43434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MDR</a:t>
            </a:r>
            <a:endParaRPr lang="zh-CN" altLang="en-US" sz="2800"/>
          </a:p>
        </p:txBody>
      </p:sp>
      <p:sp>
        <p:nvSpPr>
          <p:cNvPr id="119844" name="Line 36"/>
          <p:cNvSpPr>
            <a:spLocks noChangeShapeType="1"/>
          </p:cNvSpPr>
          <p:nvPr/>
        </p:nvSpPr>
        <p:spPr bwMode="auto">
          <a:xfrm>
            <a:off x="6477000" y="4648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9845" name="Text Box 37"/>
          <p:cNvSpPr txBox="1">
            <a:spLocks noChangeArrowheads="1"/>
          </p:cNvSpPr>
          <p:nvPr/>
        </p:nvSpPr>
        <p:spPr bwMode="auto">
          <a:xfrm>
            <a:off x="6781800" y="434340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ACC</a:t>
            </a:r>
            <a:endParaRPr lang="zh-CN" altLang="en-US" sz="2800"/>
          </a:p>
        </p:txBody>
      </p:sp>
      <p:sp>
        <p:nvSpPr>
          <p:cNvPr id="119846" name="Text Box 38"/>
          <p:cNvSpPr txBox="1">
            <a:spLocks noChangeArrowheads="1"/>
          </p:cNvSpPr>
          <p:nvPr/>
        </p:nvSpPr>
        <p:spPr bwMode="auto">
          <a:xfrm>
            <a:off x="3505200" y="1905000"/>
            <a:ext cx="281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PC</a:t>
            </a:r>
            <a:endParaRPr lang="zh-CN" altLang="en-US" sz="2800"/>
          </a:p>
        </p:txBody>
      </p:sp>
      <p:sp>
        <p:nvSpPr>
          <p:cNvPr id="44069" name="AutoShape 4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0" name="日期占位符 3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543192C-0E09-49DE-A548-62D8FE857D8B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F1E5C4-ECB6-4945-9FA4-7A9637938D38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42" name="页脚占位符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119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119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1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119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19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500"/>
                                        <p:tgtEl>
                                          <p:spTgt spid="119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1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19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6" dur="500"/>
                                        <p:tgtEl>
                                          <p:spTgt spid="119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19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1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1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5" dur="500"/>
                                        <p:tgtEl>
                                          <p:spTgt spid="11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19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4" dur="500"/>
                                        <p:tgtEl>
                                          <p:spTgt spid="119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19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3" dur="500"/>
                                        <p:tgtEl>
                                          <p:spTgt spid="119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119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2" dur="500"/>
                                        <p:tgtEl>
                                          <p:spTgt spid="1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1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11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11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autoUpdateAnimBg="0"/>
      <p:bldP spid="119812" grpId="0" autoUpdateAnimBg="0"/>
      <p:bldP spid="119813" grpId="0" animBg="1"/>
      <p:bldP spid="119814" grpId="0" autoUpdateAnimBg="0"/>
      <p:bldP spid="119815" grpId="0" autoUpdateAnimBg="0"/>
      <p:bldP spid="119816" grpId="0" autoUpdateAnimBg="0"/>
      <p:bldP spid="119817" grpId="0" autoUpdateAnimBg="0"/>
      <p:bldP spid="119818" grpId="0" autoUpdateAnimBg="0"/>
      <p:bldP spid="119819" grpId="0" autoUpdateAnimBg="0"/>
      <p:bldP spid="119823" grpId="0" autoUpdateAnimBg="0"/>
      <p:bldP spid="119825" grpId="0" animBg="1"/>
      <p:bldP spid="119826" grpId="0" autoUpdateAnimBg="0"/>
      <p:bldP spid="119827" grpId="0" animBg="1"/>
      <p:bldP spid="119828" grpId="0" autoUpdateAnimBg="0"/>
      <p:bldP spid="119829" grpId="0" animBg="1"/>
      <p:bldP spid="119830" grpId="0" autoUpdateAnimBg="0"/>
      <p:bldP spid="119831" grpId="0" animBg="1"/>
      <p:bldP spid="119832" grpId="0" autoUpdateAnimBg="0"/>
      <p:bldP spid="119833" grpId="0" autoUpdateAnimBg="0"/>
      <p:bldP spid="119834" grpId="0" animBg="1"/>
      <p:bldP spid="119835" grpId="0" autoUpdateAnimBg="0"/>
      <p:bldP spid="119836" grpId="0" autoUpdateAnimBg="0"/>
      <p:bldP spid="119837" grpId="0" autoUpdateAnimBg="0"/>
      <p:bldP spid="119838" grpId="0" animBg="1"/>
      <p:bldP spid="119839" grpId="0" autoUpdateAnimBg="0"/>
      <p:bldP spid="119840" grpId="0" animBg="1"/>
      <p:bldP spid="119841" grpId="0" autoUpdateAnimBg="0"/>
      <p:bldP spid="119842" grpId="0" animBg="1"/>
      <p:bldP spid="119843" grpId="0" autoUpdateAnimBg="0"/>
      <p:bldP spid="119844" grpId="0" animBg="1"/>
      <p:bldP spid="119845" grpId="0" autoUpdateAnimBg="0"/>
      <p:bldP spid="11984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1.3 计算机硬件的主要技术指标</a:t>
            </a:r>
            <a:endParaRPr lang="en-US" altLang="zh-CN" b="1" smtClean="0"/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236538" y="1450975"/>
            <a:ext cx="27352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latin typeface="Times New Roman" pitchFamily="18" charset="0"/>
              </a:rPr>
              <a:t>1</a:t>
            </a:r>
            <a:r>
              <a:rPr lang="zh-CN" altLang="en-US" sz="3200"/>
              <a:t>.机器字长</a:t>
            </a:r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201613" y="4057650"/>
            <a:ext cx="29225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latin typeface="Times New Roman" pitchFamily="18" charset="0"/>
              </a:rPr>
              <a:t>2</a:t>
            </a:r>
            <a:r>
              <a:rPr lang="zh-CN" altLang="en-US" sz="3200"/>
              <a:t>.运算速度</a:t>
            </a:r>
          </a:p>
        </p:txBody>
      </p:sp>
      <p:sp>
        <p:nvSpPr>
          <p:cNvPr id="120837" name="AutoShape 5"/>
          <p:cNvSpPr>
            <a:spLocks/>
          </p:cNvSpPr>
          <p:nvPr/>
        </p:nvSpPr>
        <p:spPr bwMode="auto">
          <a:xfrm>
            <a:off x="2438400" y="2971800"/>
            <a:ext cx="228600" cy="3124200"/>
          </a:xfrm>
          <a:prstGeom prst="leftBrace">
            <a:avLst>
              <a:gd name="adj1" fmla="val 113889"/>
              <a:gd name="adj2" fmla="val 45477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2667000" y="1347788"/>
            <a:ext cx="5757863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Times New Roman" pitchFamily="18" charset="0"/>
              </a:rPr>
              <a:t>CPU</a:t>
            </a:r>
            <a:r>
              <a:rPr lang="en-US" altLang="zh-CN" sz="1400"/>
              <a:t> </a:t>
            </a:r>
            <a:r>
              <a:rPr lang="zh-CN" altLang="en-US" sz="2800"/>
              <a:t>一次能处理数据的位数</a:t>
            </a:r>
          </a:p>
          <a:p>
            <a:r>
              <a:rPr lang="zh-CN" altLang="en-US" sz="2800"/>
              <a:t>与</a:t>
            </a:r>
            <a:r>
              <a:rPr lang="zh-CN" altLang="en-US" sz="1400"/>
              <a:t> </a:t>
            </a:r>
            <a:r>
              <a:rPr lang="en-US" altLang="zh-CN" sz="2800">
                <a:latin typeface="Times New Roman" pitchFamily="18" charset="0"/>
              </a:rPr>
              <a:t>CPU</a:t>
            </a:r>
            <a:r>
              <a:rPr lang="en-US" altLang="zh-CN" sz="1400"/>
              <a:t> </a:t>
            </a:r>
            <a:r>
              <a:rPr lang="zh-CN" altLang="en-US" sz="2800"/>
              <a:t>中的</a:t>
            </a:r>
            <a:r>
              <a:rPr lang="zh-CN" altLang="en-US" sz="1400"/>
              <a:t> </a:t>
            </a:r>
            <a:r>
              <a:rPr lang="zh-CN" altLang="en-US" sz="2800">
                <a:solidFill>
                  <a:schemeClr val="folHlink"/>
                </a:solidFill>
              </a:rPr>
              <a:t>寄存器位数</a:t>
            </a:r>
            <a:r>
              <a:rPr lang="zh-CN" altLang="en-US" sz="1400">
                <a:solidFill>
                  <a:schemeClr val="folHlink"/>
                </a:solidFill>
              </a:rPr>
              <a:t> </a:t>
            </a:r>
            <a:r>
              <a:rPr lang="zh-CN" altLang="en-US" sz="2800"/>
              <a:t>有关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667000" y="3162300"/>
            <a:ext cx="4170363" cy="936625"/>
            <a:chOff x="1776" y="1992"/>
            <a:chExt cx="2627" cy="590"/>
          </a:xfrm>
        </p:grpSpPr>
        <p:grpSp>
          <p:nvGrpSpPr>
            <p:cNvPr id="45078" name="Group 8"/>
            <p:cNvGrpSpPr>
              <a:grpSpLocks/>
            </p:cNvGrpSpPr>
            <p:nvPr/>
          </p:nvGrpSpPr>
          <p:grpSpPr bwMode="auto">
            <a:xfrm>
              <a:off x="2880" y="1992"/>
              <a:ext cx="1523" cy="590"/>
              <a:chOff x="2880" y="1992"/>
              <a:chExt cx="1523" cy="590"/>
            </a:xfrm>
          </p:grpSpPr>
          <p:grpSp>
            <p:nvGrpSpPr>
              <p:cNvPr id="45080" name="Group 9"/>
              <p:cNvGrpSpPr>
                <a:grpSpLocks/>
              </p:cNvGrpSpPr>
              <p:nvPr/>
            </p:nvGrpSpPr>
            <p:grpSpPr bwMode="auto">
              <a:xfrm>
                <a:off x="2880" y="1992"/>
                <a:ext cx="1523" cy="590"/>
                <a:chOff x="2880" y="1992"/>
                <a:chExt cx="1523" cy="590"/>
              </a:xfrm>
            </p:grpSpPr>
            <p:sp>
              <p:nvSpPr>
                <p:cNvPr id="45082" name="Rectangle 10"/>
                <p:cNvSpPr>
                  <a:spLocks noChangeArrowheads="1"/>
                </p:cNvSpPr>
                <p:nvPr/>
              </p:nvSpPr>
              <p:spPr bwMode="auto">
                <a:xfrm>
                  <a:off x="3271" y="2128"/>
                  <a:ext cx="384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zh-CN" altLang="en-US" sz="3200">
                      <a:latin typeface="Symbol" pitchFamily="18" charset="2"/>
                    </a:rPr>
                    <a:t>=</a:t>
                  </a:r>
                  <a:endParaRPr lang="zh-CN" altLang="en-US" sz="3200"/>
                </a:p>
              </p:txBody>
            </p:sp>
            <p:sp>
              <p:nvSpPr>
                <p:cNvPr id="45083" name="Rectangle 11"/>
                <p:cNvSpPr>
                  <a:spLocks noChangeArrowheads="1"/>
                </p:cNvSpPr>
                <p:nvPr/>
              </p:nvSpPr>
              <p:spPr bwMode="auto">
                <a:xfrm>
                  <a:off x="3516" y="1992"/>
                  <a:ext cx="107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altLang="zh-CN" sz="2400" i="1">
                      <a:latin typeface="Times New Roman" pitchFamily="18" charset="0"/>
                    </a:rPr>
                    <a:t>n</a:t>
                  </a:r>
                  <a:endParaRPr lang="en-US" altLang="zh-CN" sz="2400" i="1"/>
                </a:p>
              </p:txBody>
            </p:sp>
            <p:sp>
              <p:nvSpPr>
                <p:cNvPr id="45084" name="Rectangle 12"/>
                <p:cNvSpPr>
                  <a:spLocks noChangeArrowheads="1"/>
                </p:cNvSpPr>
                <p:nvPr/>
              </p:nvSpPr>
              <p:spPr bwMode="auto">
                <a:xfrm>
                  <a:off x="3489" y="2352"/>
                  <a:ext cx="598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 sz="2000" i="1">
                      <a:latin typeface="Times New Roman" pitchFamily="18" charset="0"/>
                    </a:rPr>
                    <a:t>i</a:t>
                  </a:r>
                  <a:r>
                    <a:rPr lang="en-US" altLang="zh-CN" sz="2000">
                      <a:latin typeface="Times New Roman" pitchFamily="18" charset="0"/>
                    </a:rPr>
                    <a:t> </a:t>
                  </a:r>
                  <a:r>
                    <a:rPr lang="zh-CN" altLang="en-US" sz="2400">
                      <a:latin typeface="Symbol" pitchFamily="18" charset="2"/>
                    </a:rPr>
                    <a:t>=</a:t>
                  </a:r>
                  <a:r>
                    <a:rPr lang="zh-CN" altLang="en-US" sz="2000">
                      <a:latin typeface="Times New Roman" pitchFamily="18" charset="0"/>
                    </a:rPr>
                    <a:t>1</a:t>
                  </a:r>
                  <a:endParaRPr lang="en-US" altLang="zh-CN" sz="2000">
                    <a:latin typeface="Times New Roman" pitchFamily="18" charset="0"/>
                  </a:endParaRPr>
                </a:p>
              </p:txBody>
            </p:sp>
            <p:sp>
              <p:nvSpPr>
                <p:cNvPr id="45085" name="Rectangle 13"/>
                <p:cNvSpPr>
                  <a:spLocks noChangeArrowheads="1"/>
                </p:cNvSpPr>
                <p:nvPr/>
              </p:nvSpPr>
              <p:spPr bwMode="auto">
                <a:xfrm>
                  <a:off x="3799" y="2145"/>
                  <a:ext cx="604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 sz="3200" i="1">
                      <a:latin typeface="Times New Roman" pitchFamily="18" charset="0"/>
                    </a:rPr>
                    <a:t>f</a:t>
                  </a:r>
                  <a:r>
                    <a:rPr lang="en-US" altLang="zh-CN" sz="3200" i="1" baseline="-30000">
                      <a:latin typeface="Times New Roman" pitchFamily="18" charset="0"/>
                    </a:rPr>
                    <a:t>i</a:t>
                  </a:r>
                  <a:r>
                    <a:rPr lang="en-US" altLang="zh-CN" sz="3200" baseline="-30000">
                      <a:latin typeface="Times New Roman" pitchFamily="18" charset="0"/>
                    </a:rPr>
                    <a:t> </a:t>
                  </a:r>
                  <a:r>
                    <a:rPr lang="en-US" altLang="zh-CN" sz="3200" i="1">
                      <a:latin typeface="Times New Roman" pitchFamily="18" charset="0"/>
                    </a:rPr>
                    <a:t>t</a:t>
                  </a:r>
                  <a:r>
                    <a:rPr lang="en-US" altLang="zh-CN" sz="3200" i="1" baseline="-30000">
                      <a:latin typeface="Times New Roman" pitchFamily="18" charset="0"/>
                    </a:rPr>
                    <a:t>i</a:t>
                  </a:r>
                </a:p>
              </p:txBody>
            </p:sp>
            <p:sp>
              <p:nvSpPr>
                <p:cNvPr id="45086" name="Rectangle 14"/>
                <p:cNvSpPr>
                  <a:spLocks noChangeArrowheads="1"/>
                </p:cNvSpPr>
                <p:nvPr/>
              </p:nvSpPr>
              <p:spPr bwMode="auto">
                <a:xfrm>
                  <a:off x="2880" y="2145"/>
                  <a:ext cx="583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 sz="3200" i="1">
                      <a:latin typeface="Times New Roman" pitchFamily="18" charset="0"/>
                    </a:rPr>
                    <a:t>T</a:t>
                  </a:r>
                  <a:r>
                    <a:rPr lang="en-US" altLang="zh-CN" sz="2800" baseline="-30000">
                      <a:latin typeface="Times New Roman" pitchFamily="18" charset="0"/>
                    </a:rPr>
                    <a:t>M</a:t>
                  </a:r>
                </a:p>
              </p:txBody>
            </p:sp>
          </p:grpSp>
          <p:sp>
            <p:nvSpPr>
              <p:cNvPr id="45081" name="Rectangle 15"/>
              <p:cNvSpPr>
                <a:spLocks noChangeArrowheads="1"/>
              </p:cNvSpPr>
              <p:nvPr/>
            </p:nvSpPr>
            <p:spPr bwMode="auto">
              <a:xfrm>
                <a:off x="3471" y="2115"/>
                <a:ext cx="27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zh-CN" altLang="en-US" sz="3600" smtClean="0">
                    <a:latin typeface="Symbol" pitchFamily="18" charset="2"/>
                    <a:sym typeface="Symbol"/>
                  </a:rPr>
                  <a:t></a:t>
                </a:r>
                <a:endParaRPr lang="zh-CN" altLang="en-US" sz="3600"/>
              </a:p>
            </p:txBody>
          </p:sp>
        </p:grpSp>
        <p:sp>
          <p:nvSpPr>
            <p:cNvPr id="45079" name="Text Box 16"/>
            <p:cNvSpPr txBox="1">
              <a:spLocks noChangeArrowheads="1"/>
            </p:cNvSpPr>
            <p:nvPr/>
          </p:nvSpPr>
          <p:spPr bwMode="auto">
            <a:xfrm>
              <a:off x="1776" y="2141"/>
              <a:ext cx="14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/>
                <a:t>吉普森法</a:t>
              </a:r>
            </a:p>
          </p:txBody>
        </p:sp>
      </p:grpSp>
      <p:sp>
        <p:nvSpPr>
          <p:cNvPr id="120849" name="Text Box 17"/>
          <p:cNvSpPr txBox="1">
            <a:spLocks noChangeArrowheads="1"/>
          </p:cNvSpPr>
          <p:nvPr/>
        </p:nvSpPr>
        <p:spPr bwMode="auto">
          <a:xfrm>
            <a:off x="2667000" y="2667000"/>
            <a:ext cx="2266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主频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686050" y="4130675"/>
            <a:ext cx="5924550" cy="579438"/>
            <a:chOff x="1692" y="2602"/>
            <a:chExt cx="3732" cy="365"/>
          </a:xfrm>
        </p:grpSpPr>
        <p:sp>
          <p:nvSpPr>
            <p:cNvPr id="45076" name="Text Box 19"/>
            <p:cNvSpPr txBox="1">
              <a:spLocks noChangeArrowheads="1"/>
            </p:cNvSpPr>
            <p:nvPr/>
          </p:nvSpPr>
          <p:spPr bwMode="auto">
            <a:xfrm>
              <a:off x="2618" y="2617"/>
              <a:ext cx="280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/>
                <a:t>每秒执行百万条指令</a:t>
              </a:r>
            </a:p>
          </p:txBody>
        </p:sp>
        <p:sp>
          <p:nvSpPr>
            <p:cNvPr id="45077" name="Text Box 20"/>
            <p:cNvSpPr txBox="1">
              <a:spLocks noChangeArrowheads="1"/>
            </p:cNvSpPr>
            <p:nvPr/>
          </p:nvSpPr>
          <p:spPr bwMode="auto">
            <a:xfrm>
              <a:off x="1692" y="2602"/>
              <a:ext cx="8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200">
                  <a:latin typeface="Times New Roman" pitchFamily="18" charset="0"/>
                </a:rPr>
                <a:t>MIPS</a:t>
              </a:r>
              <a:endParaRPr lang="zh-CN" altLang="en-US" sz="3200">
                <a:latin typeface="Times New Roman" pitchFamily="18" charset="0"/>
              </a:endParaRPr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2686050" y="4778389"/>
            <a:ext cx="5695950" cy="579437"/>
            <a:chOff x="1692" y="3649"/>
            <a:chExt cx="3588" cy="365"/>
          </a:xfrm>
        </p:grpSpPr>
        <p:sp>
          <p:nvSpPr>
            <p:cNvPr id="45072" name="Text Box 25"/>
            <p:cNvSpPr txBox="1">
              <a:spLocks noChangeArrowheads="1"/>
            </p:cNvSpPr>
            <p:nvPr/>
          </p:nvSpPr>
          <p:spPr bwMode="auto">
            <a:xfrm>
              <a:off x="2610" y="3657"/>
              <a:ext cx="26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/>
                <a:t>每秒浮点运算次数</a:t>
              </a:r>
            </a:p>
          </p:txBody>
        </p:sp>
        <p:sp>
          <p:nvSpPr>
            <p:cNvPr id="45073" name="Text Box 26"/>
            <p:cNvSpPr txBox="1">
              <a:spLocks noChangeArrowheads="1"/>
            </p:cNvSpPr>
            <p:nvPr/>
          </p:nvSpPr>
          <p:spPr bwMode="auto">
            <a:xfrm>
              <a:off x="1692" y="3649"/>
              <a:ext cx="106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200">
                  <a:latin typeface="Times New Roman" pitchFamily="18" charset="0"/>
                </a:rPr>
                <a:t>FLOPS</a:t>
              </a:r>
              <a:endParaRPr lang="zh-CN" altLang="en-US" sz="3200">
                <a:latin typeface="Times New Roman" pitchFamily="18" charset="0"/>
              </a:endParaRPr>
            </a:p>
          </p:txBody>
        </p:sp>
      </p:grpSp>
      <p:sp>
        <p:nvSpPr>
          <p:cNvPr id="45068" name="AutoShape 2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8BA612F-4408-4136-A909-19C39CCCF23C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AEB54C-F8D3-4A32-9B71-36DBBA980BF7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30" name="页脚占位符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2641600" y="5429264"/>
            <a:ext cx="6361113" cy="625476"/>
            <a:chOff x="1771" y="3129"/>
            <a:chExt cx="4007" cy="394"/>
          </a:xfrm>
        </p:grpSpPr>
        <p:sp>
          <p:nvSpPr>
            <p:cNvPr id="32" name="Text Box 22"/>
            <p:cNvSpPr txBox="1">
              <a:spLocks noChangeArrowheads="1"/>
            </p:cNvSpPr>
            <p:nvPr/>
          </p:nvSpPr>
          <p:spPr bwMode="auto">
            <a:xfrm>
              <a:off x="2724" y="3129"/>
              <a:ext cx="30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/>
                <a:t>执行一条指令所需时钟周期数</a:t>
              </a:r>
            </a:p>
          </p:txBody>
        </p:sp>
        <p:sp>
          <p:nvSpPr>
            <p:cNvPr id="33" name="Text Box 23"/>
            <p:cNvSpPr txBox="1">
              <a:spLocks noChangeArrowheads="1"/>
            </p:cNvSpPr>
            <p:nvPr/>
          </p:nvSpPr>
          <p:spPr bwMode="auto">
            <a:xfrm>
              <a:off x="1771" y="3158"/>
              <a:ext cx="55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>
                  <a:latin typeface="Times New Roman" pitchFamily="18" charset="0"/>
                </a:rPr>
                <a:t>CPI</a:t>
              </a:r>
              <a:endParaRPr lang="zh-CN" altLang="en-US" sz="32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0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autoUpdateAnimBg="0"/>
      <p:bldP spid="120836" grpId="0" autoUpdateAnimBg="0"/>
      <p:bldP spid="120837" grpId="0" animBg="1"/>
      <p:bldP spid="120838" grpId="0" autoUpdateAnimBg="0"/>
      <p:bldP spid="12084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4594225" y="4821238"/>
            <a:ext cx="2597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itchFamily="18" charset="0"/>
              </a:rPr>
              <a:t>2</a:t>
            </a:r>
            <a:r>
              <a:rPr lang="en-US" altLang="zh-CN" sz="2800" baseline="45000" smtClean="0">
                <a:latin typeface="Times New Roman" pitchFamily="18" charset="0"/>
              </a:rPr>
              <a:t>21</a:t>
            </a:r>
            <a:r>
              <a:rPr lang="en-US" altLang="zh-CN" sz="2800" smtClean="0">
                <a:latin typeface="Times New Roman" pitchFamily="18" charset="0"/>
              </a:rPr>
              <a:t>b</a:t>
            </a:r>
            <a:r>
              <a:rPr lang="zh-CN" altLang="en-US" sz="2800" smtClean="0"/>
              <a:t>=</a:t>
            </a:r>
            <a:r>
              <a:rPr lang="zh-CN" altLang="en-US" sz="1000" smtClean="0"/>
              <a:t> </a:t>
            </a:r>
            <a:r>
              <a:rPr lang="zh-CN" altLang="en-US" sz="2800">
                <a:latin typeface="Times New Roman" pitchFamily="18" charset="0"/>
              </a:rPr>
              <a:t>256</a:t>
            </a:r>
            <a:r>
              <a:rPr lang="zh-CN" altLang="en-US">
                <a:latin typeface="Times New Roman" pitchFamily="18" charset="0"/>
              </a:rPr>
              <a:t>    </a:t>
            </a:r>
            <a:r>
              <a:rPr lang="en-US" altLang="zh-CN" sz="2800">
                <a:latin typeface="Times New Roman" pitchFamily="18" charset="0"/>
              </a:rPr>
              <a:t>KB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657600" y="4267200"/>
            <a:ext cx="3505200" cy="585788"/>
            <a:chOff x="2304" y="2688"/>
            <a:chExt cx="2208" cy="369"/>
          </a:xfrm>
        </p:grpSpPr>
        <p:sp>
          <p:nvSpPr>
            <p:cNvPr id="46112" name="Text Box 4"/>
            <p:cNvSpPr txBox="1">
              <a:spLocks noChangeArrowheads="1"/>
            </p:cNvSpPr>
            <p:nvPr/>
          </p:nvSpPr>
          <p:spPr bwMode="auto">
            <a:xfrm>
              <a:off x="2894" y="2730"/>
              <a:ext cx="161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>
                  <a:latin typeface="Times New Roman" pitchFamily="18" charset="0"/>
                </a:rPr>
                <a:t>2</a:t>
              </a:r>
              <a:r>
                <a:rPr lang="en-US" altLang="zh-CN" sz="2800" baseline="45000" smtClean="0">
                  <a:latin typeface="Times New Roman" pitchFamily="18" charset="0"/>
                </a:rPr>
                <a:t>13</a:t>
              </a:r>
              <a:r>
                <a:rPr lang="en-US" altLang="zh-CN" sz="2800" baseline="40000" smtClean="0">
                  <a:latin typeface="Times New Roman" pitchFamily="18" charset="0"/>
                </a:rPr>
                <a:t> </a:t>
              </a:r>
              <a:r>
                <a:rPr lang="en-US" altLang="zh-CN" sz="2800" smtClean="0">
                  <a:latin typeface="Times New Roman" pitchFamily="18" charset="0"/>
                </a:rPr>
                <a:t>b</a:t>
              </a:r>
              <a:r>
                <a:rPr lang="zh-CN" altLang="en-US" sz="2800" smtClean="0"/>
                <a:t>=</a:t>
              </a:r>
              <a:r>
                <a:rPr lang="zh-CN" altLang="en-US" sz="1000" smtClean="0"/>
                <a:t> </a:t>
              </a:r>
              <a:r>
                <a:rPr lang="zh-CN" altLang="en-US" sz="2800">
                  <a:latin typeface="Times New Roman" pitchFamily="18" charset="0"/>
                </a:rPr>
                <a:t>1</a:t>
              </a:r>
              <a:r>
                <a:rPr lang="zh-CN" altLang="en-US">
                  <a:latin typeface="Times New Roman" pitchFamily="18" charset="0"/>
                </a:rPr>
                <a:t>    </a:t>
              </a:r>
              <a:r>
                <a:rPr lang="en-US" altLang="zh-CN" sz="2800">
                  <a:latin typeface="Times New Roman" pitchFamily="18" charset="0"/>
                </a:rPr>
                <a:t>KB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46113" name="Text Box 5"/>
            <p:cNvSpPr txBox="1">
              <a:spLocks noChangeArrowheads="1"/>
            </p:cNvSpPr>
            <p:nvPr/>
          </p:nvSpPr>
          <p:spPr bwMode="auto">
            <a:xfrm>
              <a:off x="2304" y="2688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/>
                <a:t>如</a:t>
              </a:r>
              <a:endParaRPr lang="zh-CN" altLang="en-US" sz="3200"/>
            </a:p>
          </p:txBody>
        </p:sp>
      </p:grpSp>
      <p:sp>
        <p:nvSpPr>
          <p:cNvPr id="46084" name="Text Box 6"/>
          <p:cNvSpPr txBox="1">
            <a:spLocks noChangeArrowheads="1"/>
          </p:cNvSpPr>
          <p:nvPr/>
        </p:nvSpPr>
        <p:spPr bwMode="auto">
          <a:xfrm>
            <a:off x="474663" y="609600"/>
            <a:ext cx="31829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latin typeface="Times New Roman" pitchFamily="18" charset="0"/>
              </a:rPr>
              <a:t>3</a:t>
            </a:r>
            <a:r>
              <a:rPr lang="zh-CN" altLang="en-US" sz="3200"/>
              <a:t>.存储容量</a:t>
            </a:r>
          </a:p>
        </p:txBody>
      </p:sp>
      <p:sp>
        <p:nvSpPr>
          <p:cNvPr id="121863" name="AutoShape 7"/>
          <p:cNvSpPr>
            <a:spLocks/>
          </p:cNvSpPr>
          <p:nvPr/>
        </p:nvSpPr>
        <p:spPr bwMode="auto">
          <a:xfrm>
            <a:off x="457200" y="3048000"/>
            <a:ext cx="304800" cy="2667000"/>
          </a:xfrm>
          <a:prstGeom prst="leftBrace">
            <a:avLst>
              <a:gd name="adj1" fmla="val 72917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64" name="Text Box 8"/>
          <p:cNvSpPr txBox="1">
            <a:spLocks noChangeArrowheads="1"/>
          </p:cNvSpPr>
          <p:nvPr/>
        </p:nvSpPr>
        <p:spPr bwMode="auto">
          <a:xfrm>
            <a:off x="762000" y="2719388"/>
            <a:ext cx="2441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/>
              <a:t>主存容量</a:t>
            </a:r>
          </a:p>
        </p:txBody>
      </p:sp>
      <p:sp>
        <p:nvSpPr>
          <p:cNvPr id="121865" name="Text Box 9"/>
          <p:cNvSpPr txBox="1">
            <a:spLocks noChangeArrowheads="1"/>
          </p:cNvSpPr>
          <p:nvPr/>
        </p:nvSpPr>
        <p:spPr bwMode="auto">
          <a:xfrm>
            <a:off x="762000" y="5507038"/>
            <a:ext cx="22971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/>
              <a:t>辅存容量</a:t>
            </a:r>
          </a:p>
        </p:txBody>
      </p:sp>
      <p:sp>
        <p:nvSpPr>
          <p:cNvPr id="121866" name="AutoShape 10"/>
          <p:cNvSpPr>
            <a:spLocks/>
          </p:cNvSpPr>
          <p:nvPr/>
        </p:nvSpPr>
        <p:spPr bwMode="auto">
          <a:xfrm>
            <a:off x="2667000" y="1847850"/>
            <a:ext cx="304800" cy="2286000"/>
          </a:xfrm>
          <a:prstGeom prst="leftBrace">
            <a:avLst>
              <a:gd name="adj1" fmla="val 62500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1867" name="Text Box 11"/>
          <p:cNvSpPr txBox="1">
            <a:spLocks noChangeArrowheads="1"/>
          </p:cNvSpPr>
          <p:nvPr/>
        </p:nvSpPr>
        <p:spPr bwMode="auto">
          <a:xfrm>
            <a:off x="3048000" y="1576388"/>
            <a:ext cx="510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存储单元个数</a:t>
            </a:r>
            <a:r>
              <a:rPr lang="zh-CN" altLang="en-US" sz="900"/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9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/>
              <a:t>存储字长</a:t>
            </a:r>
          </a:p>
        </p:txBody>
      </p:sp>
      <p:sp>
        <p:nvSpPr>
          <p:cNvPr id="121868" name="Text Box 12"/>
          <p:cNvSpPr txBox="1">
            <a:spLocks noChangeArrowheads="1"/>
          </p:cNvSpPr>
          <p:nvPr/>
        </p:nvSpPr>
        <p:spPr bwMode="auto">
          <a:xfrm>
            <a:off x="3048000" y="3840163"/>
            <a:ext cx="21002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字节数</a:t>
            </a:r>
          </a:p>
        </p:txBody>
      </p:sp>
      <p:sp>
        <p:nvSpPr>
          <p:cNvPr id="121869" name="Text Box 13"/>
          <p:cNvSpPr txBox="1">
            <a:spLocks noChangeArrowheads="1"/>
          </p:cNvSpPr>
          <p:nvPr/>
        </p:nvSpPr>
        <p:spPr bwMode="auto">
          <a:xfrm>
            <a:off x="3048000" y="5508625"/>
            <a:ext cx="342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字节数    </a:t>
            </a:r>
            <a:r>
              <a:rPr lang="zh-CN" altLang="en-US" sz="2800">
                <a:latin typeface="Times New Roman" pitchFamily="18" charset="0"/>
              </a:rPr>
              <a:t>80 </a:t>
            </a:r>
            <a:r>
              <a:rPr lang="en-US" altLang="zh-CN" sz="2800">
                <a:latin typeface="Times New Roman" pitchFamily="18" charset="0"/>
              </a:rPr>
              <a:t>GB</a:t>
            </a:r>
          </a:p>
        </p:txBody>
      </p:sp>
      <p:sp>
        <p:nvSpPr>
          <p:cNvPr id="121870" name="Text Box 14"/>
          <p:cNvSpPr txBox="1">
            <a:spLocks noChangeArrowheads="1"/>
          </p:cNvSpPr>
          <p:nvPr/>
        </p:nvSpPr>
        <p:spPr bwMode="auto">
          <a:xfrm>
            <a:off x="3589338" y="2133600"/>
            <a:ext cx="52498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zh-CN" altLang="en-US" sz="2800"/>
              <a:t>如  </a:t>
            </a:r>
            <a:r>
              <a:rPr lang="en-US" altLang="zh-CN" sz="2800">
                <a:latin typeface="Times New Roman" pitchFamily="18" charset="0"/>
              </a:rPr>
              <a:t>MAR   MDR</a:t>
            </a:r>
            <a:r>
              <a:rPr lang="en-US" altLang="zh-CN" sz="2800"/>
              <a:t>   </a:t>
            </a:r>
            <a:r>
              <a:rPr lang="zh-CN" altLang="en-US" sz="2800"/>
              <a:t>容量</a:t>
            </a:r>
            <a:endParaRPr lang="en-US" altLang="zh-CN" sz="2800"/>
          </a:p>
        </p:txBody>
      </p:sp>
      <p:sp>
        <p:nvSpPr>
          <p:cNvPr id="121871" name="Text Box 15"/>
          <p:cNvSpPr txBox="1">
            <a:spLocks noChangeArrowheads="1"/>
          </p:cNvSpPr>
          <p:nvPr/>
        </p:nvSpPr>
        <p:spPr bwMode="auto">
          <a:xfrm>
            <a:off x="4267200" y="2590800"/>
            <a:ext cx="228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itchFamily="18" charset="0"/>
              </a:rPr>
              <a:t>   10</a:t>
            </a:r>
            <a:r>
              <a:rPr lang="zh-CN" altLang="en-US" sz="2800"/>
              <a:t>     </a:t>
            </a:r>
            <a:r>
              <a:rPr lang="zh-CN" altLang="en-US" sz="2800">
                <a:latin typeface="Times New Roman" pitchFamily="18" charset="0"/>
              </a:rPr>
              <a:t>8</a:t>
            </a:r>
          </a:p>
        </p:txBody>
      </p:sp>
      <p:sp>
        <p:nvSpPr>
          <p:cNvPr id="121872" name="Text Box 16"/>
          <p:cNvSpPr txBox="1">
            <a:spLocks noChangeArrowheads="1"/>
          </p:cNvSpPr>
          <p:nvPr/>
        </p:nvSpPr>
        <p:spPr bwMode="auto">
          <a:xfrm>
            <a:off x="4267200" y="3070225"/>
            <a:ext cx="228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itchFamily="18" charset="0"/>
              </a:rPr>
              <a:t>   16</a:t>
            </a:r>
            <a:r>
              <a:rPr lang="zh-CN" altLang="en-US" sz="2800"/>
              <a:t>    </a:t>
            </a:r>
            <a:r>
              <a:rPr lang="zh-CN" altLang="en-US"/>
              <a:t>  </a:t>
            </a:r>
            <a:r>
              <a:rPr lang="zh-CN" altLang="en-US" sz="2800">
                <a:latin typeface="Times New Roman" pitchFamily="18" charset="0"/>
              </a:rPr>
              <a:t>32</a:t>
            </a:r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3048000" y="609600"/>
            <a:ext cx="510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存放二进制信息的总位数</a:t>
            </a:r>
          </a:p>
        </p:txBody>
      </p:sp>
      <p:sp>
        <p:nvSpPr>
          <p:cNvPr id="121874" name="Rectangle 1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1.3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781800" y="3733800"/>
            <a:ext cx="1893888" cy="457200"/>
            <a:chOff x="4272" y="2352"/>
            <a:chExt cx="1248" cy="288"/>
          </a:xfrm>
        </p:grpSpPr>
        <p:sp>
          <p:nvSpPr>
            <p:cNvPr id="46110" name="AutoShape 20"/>
            <p:cNvSpPr>
              <a:spLocks noChangeArrowheads="1"/>
            </p:cNvSpPr>
            <p:nvPr/>
          </p:nvSpPr>
          <p:spPr bwMode="auto">
            <a:xfrm>
              <a:off x="4272" y="2352"/>
              <a:ext cx="912" cy="288"/>
            </a:xfrm>
            <a:prstGeom prst="wedgeRoundRectCallout">
              <a:avLst>
                <a:gd name="adj1" fmla="val -32894"/>
                <a:gd name="adj2" fmla="val -96528"/>
                <a:gd name="adj3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en-US" sz="3200"/>
            </a:p>
          </p:txBody>
        </p:sp>
        <p:sp>
          <p:nvSpPr>
            <p:cNvPr id="46111" name="Text Box 21"/>
            <p:cNvSpPr txBox="1">
              <a:spLocks noChangeArrowheads="1"/>
            </p:cNvSpPr>
            <p:nvPr/>
          </p:nvSpPr>
          <p:spPr bwMode="auto">
            <a:xfrm>
              <a:off x="4320" y="2352"/>
              <a:ext cx="1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1</a:t>
              </a:r>
              <a:r>
                <a:rPr lang="en-US" altLang="zh-CN" sz="2400">
                  <a:latin typeface="Times New Roman" pitchFamily="18" charset="0"/>
                </a:rPr>
                <a:t>K = 2</a:t>
              </a:r>
              <a:r>
                <a:rPr lang="en-US" altLang="zh-CN" sz="2000" baseline="45000">
                  <a:latin typeface="Times New Roman" pitchFamily="18" charset="0"/>
                </a:rPr>
                <a:t>10</a:t>
              </a:r>
              <a:endParaRPr lang="zh-CN" altLang="en-US" sz="2000" baseline="45000">
                <a:latin typeface="Times New Roman" pitchFamily="18" charset="0"/>
              </a:endParaRP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6886575" y="4419600"/>
            <a:ext cx="2438400" cy="457200"/>
            <a:chOff x="4224" y="2880"/>
            <a:chExt cx="1536" cy="288"/>
          </a:xfrm>
        </p:grpSpPr>
        <p:sp>
          <p:nvSpPr>
            <p:cNvPr id="46108" name="Text Box 23"/>
            <p:cNvSpPr txBox="1">
              <a:spLocks noChangeArrowheads="1"/>
            </p:cNvSpPr>
            <p:nvPr/>
          </p:nvSpPr>
          <p:spPr bwMode="auto">
            <a:xfrm>
              <a:off x="4272" y="2880"/>
              <a:ext cx="14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latin typeface="Times New Roman" pitchFamily="18" charset="0"/>
                </a:rPr>
                <a:t>    </a:t>
              </a:r>
              <a:r>
                <a:rPr lang="zh-CN" altLang="en-US" sz="2400">
                  <a:latin typeface="Times New Roman" pitchFamily="18" charset="0"/>
                </a:rPr>
                <a:t>1</a:t>
              </a:r>
              <a:r>
                <a:rPr lang="en-US" altLang="zh-CN" sz="2400">
                  <a:latin typeface="Times New Roman" pitchFamily="18" charset="0"/>
                </a:rPr>
                <a:t>B = 2</a:t>
              </a:r>
              <a:r>
                <a:rPr lang="en-US" altLang="zh-CN" sz="2000" baseline="45000">
                  <a:latin typeface="Times New Roman" pitchFamily="18" charset="0"/>
                </a:rPr>
                <a:t>3</a:t>
              </a:r>
              <a:r>
                <a:rPr lang="en-US" altLang="zh-CN" sz="2000">
                  <a:latin typeface="Times New Roman" pitchFamily="18" charset="0"/>
                </a:rPr>
                <a:t>b</a:t>
              </a: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46109" name="AutoShape 24"/>
            <p:cNvSpPr>
              <a:spLocks noChangeArrowheads="1"/>
            </p:cNvSpPr>
            <p:nvPr/>
          </p:nvSpPr>
          <p:spPr bwMode="auto">
            <a:xfrm>
              <a:off x="4224" y="2880"/>
              <a:ext cx="1008" cy="288"/>
            </a:xfrm>
            <a:prstGeom prst="wedgeRoundRectCallout">
              <a:avLst>
                <a:gd name="adj1" fmla="val -79764"/>
                <a:gd name="adj2" fmla="val 3472"/>
                <a:gd name="adj3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en-US" sz="3200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5981726" y="6096000"/>
            <a:ext cx="2376488" cy="457200"/>
            <a:chOff x="3552" y="3888"/>
            <a:chExt cx="1296" cy="288"/>
          </a:xfrm>
        </p:grpSpPr>
        <p:sp>
          <p:nvSpPr>
            <p:cNvPr id="46106" name="AutoShape 26"/>
            <p:cNvSpPr>
              <a:spLocks noChangeArrowheads="1"/>
            </p:cNvSpPr>
            <p:nvPr/>
          </p:nvSpPr>
          <p:spPr bwMode="auto">
            <a:xfrm>
              <a:off x="3552" y="3888"/>
              <a:ext cx="912" cy="288"/>
            </a:xfrm>
            <a:prstGeom prst="wedgeRoundRectCallout">
              <a:avLst>
                <a:gd name="adj1" fmla="val -72370"/>
                <a:gd name="adj2" fmla="val -71528"/>
                <a:gd name="adj3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en-US" sz="3200"/>
            </a:p>
          </p:txBody>
        </p:sp>
        <p:sp>
          <p:nvSpPr>
            <p:cNvPr id="46107" name="Text Box 27"/>
            <p:cNvSpPr txBox="1">
              <a:spLocks noChangeArrowheads="1"/>
            </p:cNvSpPr>
            <p:nvPr/>
          </p:nvSpPr>
          <p:spPr bwMode="auto">
            <a:xfrm>
              <a:off x="3648" y="3888"/>
              <a:ext cx="1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1</a:t>
              </a:r>
              <a:r>
                <a:rPr lang="en-US" altLang="zh-CN" sz="2400">
                  <a:latin typeface="Times New Roman" pitchFamily="18" charset="0"/>
                </a:rPr>
                <a:t>GB = </a:t>
              </a:r>
              <a:r>
                <a:rPr lang="en-US" altLang="zh-CN" sz="2400" smtClean="0">
                  <a:latin typeface="Times New Roman" pitchFamily="18" charset="0"/>
                </a:rPr>
                <a:t>2</a:t>
              </a:r>
              <a:r>
                <a:rPr lang="en-US" altLang="zh-CN" sz="2000" baseline="45000" smtClean="0">
                  <a:latin typeface="Times New Roman" pitchFamily="18" charset="0"/>
                </a:rPr>
                <a:t>30</a:t>
              </a:r>
              <a:r>
                <a:rPr lang="en-US" altLang="zh-CN" sz="2000" smtClean="0">
                  <a:latin typeface="Times New Roman" pitchFamily="18" charset="0"/>
                </a:rPr>
                <a:t>B</a:t>
              </a:r>
              <a:endParaRPr lang="zh-CN" altLang="en-US" sz="2000">
                <a:latin typeface="Times New Roman" pitchFamily="18" charset="0"/>
              </a:endParaRPr>
            </a:p>
          </p:txBody>
        </p:sp>
      </p:grpSp>
      <p:sp>
        <p:nvSpPr>
          <p:cNvPr id="121884" name="Text Box 28"/>
          <p:cNvSpPr txBox="1">
            <a:spLocks noChangeArrowheads="1"/>
          </p:cNvSpPr>
          <p:nvPr/>
        </p:nvSpPr>
        <p:spPr bwMode="auto">
          <a:xfrm>
            <a:off x="6580188" y="2590800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   </a:t>
            </a:r>
            <a:r>
              <a:rPr lang="en-US" altLang="zh-CN" sz="2800">
                <a:latin typeface="Times New Roman" pitchFamily="18" charset="0"/>
              </a:rPr>
              <a:t>K</a:t>
            </a:r>
            <a:r>
              <a:rPr lang="en-US" altLang="zh-CN" sz="900">
                <a:latin typeface="Times New Roman" pitchFamily="18" charset="0"/>
              </a:rPr>
              <a:t> </a:t>
            </a:r>
            <a:r>
              <a:rPr lang="en-US" altLang="zh-CN" sz="260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9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8</a:t>
            </a:r>
            <a:r>
              <a:rPr lang="zh-CN" altLang="en-US" sz="2800">
                <a:latin typeface="Times New Roman" pitchFamily="18" charset="0"/>
              </a:rPr>
              <a:t>位</a:t>
            </a:r>
          </a:p>
        </p:txBody>
      </p:sp>
      <p:sp>
        <p:nvSpPr>
          <p:cNvPr id="121885" name="Text Box 29"/>
          <p:cNvSpPr txBox="1">
            <a:spLocks noChangeArrowheads="1"/>
          </p:cNvSpPr>
          <p:nvPr/>
        </p:nvSpPr>
        <p:spPr bwMode="auto">
          <a:xfrm>
            <a:off x="6400800" y="3070225"/>
            <a:ext cx="213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64</a:t>
            </a:r>
            <a:r>
              <a:rPr lang="zh-CN" altLang="en-US">
                <a:latin typeface="Times New Roman" pitchFamily="18" charset="0"/>
              </a:rPr>
              <a:t>   </a:t>
            </a:r>
            <a:r>
              <a:rPr lang="en-US" altLang="zh-CN" sz="2800">
                <a:latin typeface="Times New Roman" pitchFamily="18" charset="0"/>
              </a:rPr>
              <a:t>K</a:t>
            </a:r>
            <a:r>
              <a:rPr lang="en-US" altLang="zh-CN" sz="900">
                <a:latin typeface="Times New Roman" pitchFamily="18" charset="0"/>
              </a:rPr>
              <a:t> </a:t>
            </a:r>
            <a:r>
              <a:rPr lang="en-US" altLang="zh-CN" sz="260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9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32</a:t>
            </a:r>
            <a:r>
              <a:rPr lang="zh-CN" altLang="en-US" sz="2800">
                <a:latin typeface="Times New Roman" pitchFamily="18" charset="0"/>
              </a:rPr>
              <a:t>位</a:t>
            </a:r>
          </a:p>
        </p:txBody>
      </p:sp>
      <p:sp>
        <p:nvSpPr>
          <p:cNvPr id="46102" name="AutoShape 3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" name="日期占位符 3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2A49719-30AC-4BC2-A155-C922239DFF06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2B5423-8726-4C9E-AEB3-E8606BC5C1E7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33" name="页脚占位符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2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2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2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21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2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2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2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autoUpdateAnimBg="0"/>
      <p:bldP spid="121863" grpId="0" animBg="1"/>
      <p:bldP spid="121864" grpId="0" autoUpdateAnimBg="0"/>
      <p:bldP spid="121865" grpId="0" autoUpdateAnimBg="0"/>
      <p:bldP spid="121866" grpId="0" animBg="1"/>
      <p:bldP spid="121867" grpId="0" autoUpdateAnimBg="0"/>
      <p:bldP spid="121868" grpId="0" autoUpdateAnimBg="0"/>
      <p:bldP spid="121869" grpId="0" autoUpdateAnimBg="0"/>
      <p:bldP spid="121870" grpId="0" autoUpdateAnimBg="0"/>
      <p:bldP spid="121871" grpId="0" autoUpdateAnimBg="0"/>
      <p:bldP spid="121872" grpId="0" autoUpdateAnimBg="0"/>
      <p:bldP spid="121873" grpId="0" autoUpdateAnimBg="0"/>
      <p:bldP spid="121884" grpId="0" autoUpdateAnimBg="0"/>
      <p:bldP spid="12188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5945188" y="1309688"/>
            <a:ext cx="2635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/>
              <a:t>第</a:t>
            </a:r>
            <a:r>
              <a:rPr lang="zh-CN" altLang="en-US" sz="2800">
                <a:latin typeface="Times New Roman" pitchFamily="18" charset="0"/>
              </a:rPr>
              <a:t>１</a:t>
            </a:r>
            <a:r>
              <a:rPr lang="zh-CN" altLang="en-US" sz="2800"/>
              <a:t>篇 概论</a:t>
            </a:r>
            <a:endParaRPr lang="en-US" altLang="zh-CN" sz="280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1.4 本书结构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2586038" y="154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974975" y="1014413"/>
            <a:ext cx="1936750" cy="2346325"/>
            <a:chOff x="1874" y="639"/>
            <a:chExt cx="1220" cy="1478"/>
          </a:xfrm>
        </p:grpSpPr>
        <p:sp>
          <p:nvSpPr>
            <p:cNvPr id="47128" name="Rectangle 6"/>
            <p:cNvSpPr>
              <a:spLocks noChangeArrowheads="1"/>
            </p:cNvSpPr>
            <p:nvPr/>
          </p:nvSpPr>
          <p:spPr bwMode="auto">
            <a:xfrm>
              <a:off x="2226" y="1427"/>
              <a:ext cx="53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9" name="Rectangle 7"/>
            <p:cNvSpPr>
              <a:spLocks noChangeArrowheads="1"/>
            </p:cNvSpPr>
            <p:nvPr/>
          </p:nvSpPr>
          <p:spPr bwMode="auto">
            <a:xfrm>
              <a:off x="1874" y="1039"/>
              <a:ext cx="53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0" name="Rectangle 8"/>
            <p:cNvSpPr>
              <a:spLocks noChangeArrowheads="1"/>
            </p:cNvSpPr>
            <p:nvPr/>
          </p:nvSpPr>
          <p:spPr bwMode="auto">
            <a:xfrm>
              <a:off x="2562" y="1039"/>
              <a:ext cx="53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1" name="Rectangle 9"/>
            <p:cNvSpPr>
              <a:spLocks noChangeArrowheads="1"/>
            </p:cNvSpPr>
            <p:nvPr/>
          </p:nvSpPr>
          <p:spPr bwMode="auto">
            <a:xfrm>
              <a:off x="2226" y="1913"/>
              <a:ext cx="53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2" name="Rectangle 10"/>
            <p:cNvSpPr>
              <a:spLocks noChangeArrowheads="1"/>
            </p:cNvSpPr>
            <p:nvPr/>
          </p:nvSpPr>
          <p:spPr bwMode="auto">
            <a:xfrm>
              <a:off x="2181" y="639"/>
              <a:ext cx="623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074738" y="4179888"/>
            <a:ext cx="1938337" cy="2287587"/>
            <a:chOff x="677" y="2633"/>
            <a:chExt cx="1221" cy="1441"/>
          </a:xfrm>
        </p:grpSpPr>
        <p:sp>
          <p:nvSpPr>
            <p:cNvPr id="47123" name="Rectangle 12"/>
            <p:cNvSpPr>
              <a:spLocks noChangeArrowheads="1"/>
            </p:cNvSpPr>
            <p:nvPr/>
          </p:nvSpPr>
          <p:spPr bwMode="auto">
            <a:xfrm>
              <a:off x="1031" y="3369"/>
              <a:ext cx="532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4" name="Rectangle 13"/>
            <p:cNvSpPr>
              <a:spLocks noChangeArrowheads="1"/>
            </p:cNvSpPr>
            <p:nvPr/>
          </p:nvSpPr>
          <p:spPr bwMode="auto">
            <a:xfrm>
              <a:off x="677" y="2995"/>
              <a:ext cx="533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5" name="Rectangle 14"/>
            <p:cNvSpPr>
              <a:spLocks noChangeArrowheads="1"/>
            </p:cNvSpPr>
            <p:nvPr/>
          </p:nvSpPr>
          <p:spPr bwMode="auto">
            <a:xfrm>
              <a:off x="1365" y="2995"/>
              <a:ext cx="533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6" name="Rectangle 15"/>
            <p:cNvSpPr>
              <a:spLocks noChangeArrowheads="1"/>
            </p:cNvSpPr>
            <p:nvPr/>
          </p:nvSpPr>
          <p:spPr bwMode="auto">
            <a:xfrm>
              <a:off x="1031" y="3869"/>
              <a:ext cx="53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7" name="Rectangle 16"/>
            <p:cNvSpPr>
              <a:spLocks noChangeArrowheads="1"/>
            </p:cNvSpPr>
            <p:nvPr/>
          </p:nvSpPr>
          <p:spPr bwMode="auto">
            <a:xfrm>
              <a:off x="893" y="2633"/>
              <a:ext cx="806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086350" y="4119563"/>
            <a:ext cx="2016125" cy="2239962"/>
            <a:chOff x="3204" y="2595"/>
            <a:chExt cx="1270" cy="1411"/>
          </a:xfrm>
        </p:grpSpPr>
        <p:sp>
          <p:nvSpPr>
            <p:cNvPr id="47119" name="Rectangle 18"/>
            <p:cNvSpPr>
              <a:spLocks noChangeArrowheads="1"/>
            </p:cNvSpPr>
            <p:nvPr/>
          </p:nvSpPr>
          <p:spPr bwMode="auto">
            <a:xfrm>
              <a:off x="3884" y="3193"/>
              <a:ext cx="590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0" name="Rectangle 19"/>
            <p:cNvSpPr>
              <a:spLocks noChangeArrowheads="1"/>
            </p:cNvSpPr>
            <p:nvPr/>
          </p:nvSpPr>
          <p:spPr bwMode="auto">
            <a:xfrm>
              <a:off x="3288" y="2595"/>
              <a:ext cx="806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1" name="Rectangle 20"/>
            <p:cNvSpPr>
              <a:spLocks noChangeArrowheads="1"/>
            </p:cNvSpPr>
            <p:nvPr/>
          </p:nvSpPr>
          <p:spPr bwMode="auto">
            <a:xfrm>
              <a:off x="3204" y="3069"/>
              <a:ext cx="590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2" name="Rectangle 21"/>
            <p:cNvSpPr>
              <a:spLocks noChangeArrowheads="1"/>
            </p:cNvSpPr>
            <p:nvPr/>
          </p:nvSpPr>
          <p:spPr bwMode="auto">
            <a:xfrm>
              <a:off x="3390" y="3823"/>
              <a:ext cx="664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2433638" y="990600"/>
            <a:ext cx="3048000" cy="2747963"/>
            <a:chOff x="1533" y="624"/>
            <a:chExt cx="1920" cy="1731"/>
          </a:xfrm>
        </p:grpSpPr>
        <p:sp>
          <p:nvSpPr>
            <p:cNvPr id="47117" name="Rectangle 23"/>
            <p:cNvSpPr>
              <a:spLocks noChangeArrowheads="1"/>
            </p:cNvSpPr>
            <p:nvPr/>
          </p:nvSpPr>
          <p:spPr bwMode="auto">
            <a:xfrm>
              <a:off x="2306" y="679"/>
              <a:ext cx="43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800"/>
                <a:t>计算机</a:t>
              </a:r>
            </a:p>
          </p:txBody>
        </p:sp>
        <p:sp>
          <p:nvSpPr>
            <p:cNvPr id="47118" name="Oval 24"/>
            <p:cNvSpPr>
              <a:spLocks noChangeArrowheads="1"/>
            </p:cNvSpPr>
            <p:nvPr/>
          </p:nvSpPr>
          <p:spPr bwMode="auto">
            <a:xfrm>
              <a:off x="1533" y="624"/>
              <a:ext cx="1920" cy="1731"/>
            </a:xfrm>
            <a:prstGeom prst="ellipse">
              <a:avLst/>
            </a:prstGeom>
            <a:noFill/>
            <a:ln w="20638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113" name="AutoShape 2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0CD0BD-94BD-4549-BBC1-74268F39D39F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6B40E0-FD7A-46C6-A837-729DCA03103D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1.4 本书结构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2586038" y="154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74975" y="1014413"/>
            <a:ext cx="1936750" cy="2346325"/>
            <a:chOff x="1874" y="639"/>
            <a:chExt cx="1220" cy="1478"/>
          </a:xfrm>
        </p:grpSpPr>
        <p:sp>
          <p:nvSpPr>
            <p:cNvPr id="48163" name="Rectangle 5"/>
            <p:cNvSpPr>
              <a:spLocks noChangeArrowheads="1"/>
            </p:cNvSpPr>
            <p:nvPr/>
          </p:nvSpPr>
          <p:spPr bwMode="auto">
            <a:xfrm>
              <a:off x="2226" y="1427"/>
              <a:ext cx="53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4" name="Rectangle 6"/>
            <p:cNvSpPr>
              <a:spLocks noChangeArrowheads="1"/>
            </p:cNvSpPr>
            <p:nvPr/>
          </p:nvSpPr>
          <p:spPr bwMode="auto">
            <a:xfrm>
              <a:off x="1874" y="1039"/>
              <a:ext cx="53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5" name="Rectangle 7"/>
            <p:cNvSpPr>
              <a:spLocks noChangeArrowheads="1"/>
            </p:cNvSpPr>
            <p:nvPr/>
          </p:nvSpPr>
          <p:spPr bwMode="auto">
            <a:xfrm>
              <a:off x="2562" y="1039"/>
              <a:ext cx="53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6" name="Rectangle 8"/>
            <p:cNvSpPr>
              <a:spLocks noChangeArrowheads="1"/>
            </p:cNvSpPr>
            <p:nvPr/>
          </p:nvSpPr>
          <p:spPr bwMode="auto">
            <a:xfrm>
              <a:off x="2226" y="1913"/>
              <a:ext cx="53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7" name="Rectangle 9"/>
            <p:cNvSpPr>
              <a:spLocks noChangeArrowheads="1"/>
            </p:cNvSpPr>
            <p:nvPr/>
          </p:nvSpPr>
          <p:spPr bwMode="auto">
            <a:xfrm>
              <a:off x="2181" y="639"/>
              <a:ext cx="623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074738" y="4179888"/>
            <a:ext cx="1938337" cy="2287587"/>
            <a:chOff x="677" y="2633"/>
            <a:chExt cx="1221" cy="1441"/>
          </a:xfrm>
        </p:grpSpPr>
        <p:sp>
          <p:nvSpPr>
            <p:cNvPr id="48158" name="Rectangle 11"/>
            <p:cNvSpPr>
              <a:spLocks noChangeArrowheads="1"/>
            </p:cNvSpPr>
            <p:nvPr/>
          </p:nvSpPr>
          <p:spPr bwMode="auto">
            <a:xfrm>
              <a:off x="1031" y="3369"/>
              <a:ext cx="532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9" name="Rectangle 12"/>
            <p:cNvSpPr>
              <a:spLocks noChangeArrowheads="1"/>
            </p:cNvSpPr>
            <p:nvPr/>
          </p:nvSpPr>
          <p:spPr bwMode="auto">
            <a:xfrm>
              <a:off x="677" y="2995"/>
              <a:ext cx="533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0" name="Rectangle 13"/>
            <p:cNvSpPr>
              <a:spLocks noChangeArrowheads="1"/>
            </p:cNvSpPr>
            <p:nvPr/>
          </p:nvSpPr>
          <p:spPr bwMode="auto">
            <a:xfrm>
              <a:off x="1365" y="2995"/>
              <a:ext cx="533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1" name="Rectangle 14"/>
            <p:cNvSpPr>
              <a:spLocks noChangeArrowheads="1"/>
            </p:cNvSpPr>
            <p:nvPr/>
          </p:nvSpPr>
          <p:spPr bwMode="auto">
            <a:xfrm>
              <a:off x="1031" y="3869"/>
              <a:ext cx="53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2" name="Rectangle 15"/>
            <p:cNvSpPr>
              <a:spLocks noChangeArrowheads="1"/>
            </p:cNvSpPr>
            <p:nvPr/>
          </p:nvSpPr>
          <p:spPr bwMode="auto">
            <a:xfrm>
              <a:off x="893" y="2633"/>
              <a:ext cx="806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086350" y="4119563"/>
            <a:ext cx="2016125" cy="2239962"/>
            <a:chOff x="3204" y="2595"/>
            <a:chExt cx="1270" cy="1411"/>
          </a:xfrm>
        </p:grpSpPr>
        <p:sp>
          <p:nvSpPr>
            <p:cNvPr id="48154" name="Rectangle 17"/>
            <p:cNvSpPr>
              <a:spLocks noChangeArrowheads="1"/>
            </p:cNvSpPr>
            <p:nvPr/>
          </p:nvSpPr>
          <p:spPr bwMode="auto">
            <a:xfrm>
              <a:off x="3884" y="3193"/>
              <a:ext cx="590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5" name="Rectangle 18"/>
            <p:cNvSpPr>
              <a:spLocks noChangeArrowheads="1"/>
            </p:cNvSpPr>
            <p:nvPr/>
          </p:nvSpPr>
          <p:spPr bwMode="auto">
            <a:xfrm>
              <a:off x="3288" y="2595"/>
              <a:ext cx="806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6" name="Rectangle 19"/>
            <p:cNvSpPr>
              <a:spLocks noChangeArrowheads="1"/>
            </p:cNvSpPr>
            <p:nvPr/>
          </p:nvSpPr>
          <p:spPr bwMode="auto">
            <a:xfrm>
              <a:off x="3204" y="3069"/>
              <a:ext cx="590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7" name="Rectangle 20"/>
            <p:cNvSpPr>
              <a:spLocks noChangeArrowheads="1"/>
            </p:cNvSpPr>
            <p:nvPr/>
          </p:nvSpPr>
          <p:spPr bwMode="auto">
            <a:xfrm>
              <a:off x="3390" y="3823"/>
              <a:ext cx="664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925" name="Text Box 21"/>
          <p:cNvSpPr txBox="1">
            <a:spLocks noChangeArrowheads="1"/>
          </p:cNvSpPr>
          <p:nvPr/>
        </p:nvSpPr>
        <p:spPr bwMode="auto">
          <a:xfrm>
            <a:off x="5402263" y="1268413"/>
            <a:ext cx="374015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/>
              <a:t>第２篇</a:t>
            </a:r>
          </a:p>
          <a:p>
            <a:pPr algn="ctr"/>
            <a:r>
              <a:rPr lang="zh-CN" altLang="en-US" sz="2800"/>
              <a:t>计算机系统的硬件结构</a:t>
            </a:r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2433638" y="990600"/>
            <a:ext cx="3048000" cy="2747963"/>
            <a:chOff x="1533" y="624"/>
            <a:chExt cx="1920" cy="1731"/>
          </a:xfrm>
        </p:grpSpPr>
        <p:sp>
          <p:nvSpPr>
            <p:cNvPr id="48152" name="Rectangle 23"/>
            <p:cNvSpPr>
              <a:spLocks noChangeArrowheads="1"/>
            </p:cNvSpPr>
            <p:nvPr/>
          </p:nvSpPr>
          <p:spPr bwMode="auto">
            <a:xfrm>
              <a:off x="2306" y="679"/>
              <a:ext cx="43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800"/>
                <a:t>计算机</a:t>
              </a:r>
            </a:p>
          </p:txBody>
        </p:sp>
        <p:sp>
          <p:nvSpPr>
            <p:cNvPr id="48153" name="Oval 24"/>
            <p:cNvSpPr>
              <a:spLocks noChangeArrowheads="1"/>
            </p:cNvSpPr>
            <p:nvPr/>
          </p:nvSpPr>
          <p:spPr bwMode="auto">
            <a:xfrm>
              <a:off x="1533" y="624"/>
              <a:ext cx="1920" cy="1731"/>
            </a:xfrm>
            <a:prstGeom prst="ellipse">
              <a:avLst/>
            </a:prstGeom>
            <a:noFill/>
            <a:ln w="20638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2438400" y="990600"/>
            <a:ext cx="3048000" cy="2747963"/>
            <a:chOff x="1533" y="624"/>
            <a:chExt cx="1920" cy="1731"/>
          </a:xfrm>
        </p:grpSpPr>
        <p:sp>
          <p:nvSpPr>
            <p:cNvPr id="48142" name="Rectangle 26"/>
            <p:cNvSpPr>
              <a:spLocks noChangeArrowheads="1"/>
            </p:cNvSpPr>
            <p:nvPr/>
          </p:nvSpPr>
          <p:spPr bwMode="auto">
            <a:xfrm>
              <a:off x="2618" y="997"/>
              <a:ext cx="47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I/O</a:t>
              </a:r>
              <a:endParaRPr lang="en-US" altLang="zh-CN" sz="2800"/>
            </a:p>
          </p:txBody>
        </p:sp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1533" y="624"/>
              <a:ext cx="1920" cy="1731"/>
              <a:chOff x="1533" y="624"/>
              <a:chExt cx="1920" cy="1731"/>
            </a:xfrm>
          </p:grpSpPr>
          <p:sp>
            <p:nvSpPr>
              <p:cNvPr id="48144" name="Oval 28"/>
              <p:cNvSpPr>
                <a:spLocks noChangeArrowheads="1"/>
              </p:cNvSpPr>
              <p:nvPr/>
            </p:nvSpPr>
            <p:spPr bwMode="auto">
              <a:xfrm>
                <a:off x="2111" y="1200"/>
                <a:ext cx="817" cy="739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45" name="Rectangle 29"/>
              <p:cNvSpPr>
                <a:spLocks noChangeArrowheads="1"/>
              </p:cNvSpPr>
              <p:nvPr/>
            </p:nvSpPr>
            <p:spPr bwMode="auto">
              <a:xfrm>
                <a:off x="2118" y="1465"/>
                <a:ext cx="77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zh-CN" altLang="en-US" sz="2400"/>
                  <a:t>系统总线</a:t>
                </a:r>
              </a:p>
            </p:txBody>
          </p:sp>
          <p:sp>
            <p:nvSpPr>
              <p:cNvPr id="48146" name="Oval 30"/>
              <p:cNvSpPr>
                <a:spLocks noChangeArrowheads="1"/>
              </p:cNvSpPr>
              <p:nvPr/>
            </p:nvSpPr>
            <p:spPr bwMode="auto">
              <a:xfrm>
                <a:off x="1806" y="841"/>
                <a:ext cx="667" cy="601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47" name="Rectangle 31"/>
              <p:cNvSpPr>
                <a:spLocks noChangeArrowheads="1"/>
              </p:cNvSpPr>
              <p:nvPr/>
            </p:nvSpPr>
            <p:spPr bwMode="auto">
              <a:xfrm>
                <a:off x="1816" y="997"/>
                <a:ext cx="579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2400"/>
                  <a:t>存储器</a:t>
                </a:r>
              </a:p>
            </p:txBody>
          </p:sp>
          <p:sp>
            <p:nvSpPr>
              <p:cNvPr id="48148" name="Oval 32"/>
              <p:cNvSpPr>
                <a:spLocks noChangeArrowheads="1"/>
              </p:cNvSpPr>
              <p:nvPr/>
            </p:nvSpPr>
            <p:spPr bwMode="auto">
              <a:xfrm>
                <a:off x="2494" y="872"/>
                <a:ext cx="667" cy="601"/>
              </a:xfrm>
              <a:prstGeom prst="ellipse">
                <a:avLst/>
              </a:prstGeom>
              <a:noFill/>
              <a:ln w="20701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49" name="Oval 33"/>
              <p:cNvSpPr>
                <a:spLocks noChangeArrowheads="1"/>
              </p:cNvSpPr>
              <p:nvPr/>
            </p:nvSpPr>
            <p:spPr bwMode="auto">
              <a:xfrm>
                <a:off x="2159" y="1714"/>
                <a:ext cx="667" cy="602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50" name="Rectangle 34"/>
              <p:cNvSpPr>
                <a:spLocks noChangeArrowheads="1"/>
              </p:cNvSpPr>
              <p:nvPr/>
            </p:nvSpPr>
            <p:spPr bwMode="auto">
              <a:xfrm>
                <a:off x="2284" y="1946"/>
                <a:ext cx="461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2800">
                    <a:latin typeface="Times New Roman" pitchFamily="18" charset="0"/>
                  </a:rPr>
                  <a:t>CPU</a:t>
                </a:r>
                <a:endParaRPr lang="en-US" altLang="zh-CN" sz="2800"/>
              </a:p>
            </p:txBody>
          </p:sp>
          <p:sp>
            <p:nvSpPr>
              <p:cNvPr id="48151" name="Oval 35"/>
              <p:cNvSpPr>
                <a:spLocks noChangeArrowheads="1"/>
              </p:cNvSpPr>
              <p:nvPr/>
            </p:nvSpPr>
            <p:spPr bwMode="auto">
              <a:xfrm>
                <a:off x="1533" y="624"/>
                <a:ext cx="1920" cy="1731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8138" name="AutoShape 3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" name="日期占位符 3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EF59495-08F2-4AF3-9889-743A2FF9EDCA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706D9-B216-4286-A29E-BCBB31820A24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39" name="页脚占位符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2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1.4 本书结构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2586038" y="154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74975" y="1014413"/>
            <a:ext cx="1936750" cy="2346325"/>
            <a:chOff x="1874" y="639"/>
            <a:chExt cx="1220" cy="1478"/>
          </a:xfrm>
        </p:grpSpPr>
        <p:sp>
          <p:nvSpPr>
            <p:cNvPr id="49202" name="Rectangle 5"/>
            <p:cNvSpPr>
              <a:spLocks noChangeArrowheads="1"/>
            </p:cNvSpPr>
            <p:nvPr/>
          </p:nvSpPr>
          <p:spPr bwMode="auto">
            <a:xfrm>
              <a:off x="2226" y="1427"/>
              <a:ext cx="53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3" name="Rectangle 6"/>
            <p:cNvSpPr>
              <a:spLocks noChangeArrowheads="1"/>
            </p:cNvSpPr>
            <p:nvPr/>
          </p:nvSpPr>
          <p:spPr bwMode="auto">
            <a:xfrm>
              <a:off x="1874" y="1039"/>
              <a:ext cx="53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4" name="Rectangle 7"/>
            <p:cNvSpPr>
              <a:spLocks noChangeArrowheads="1"/>
            </p:cNvSpPr>
            <p:nvPr/>
          </p:nvSpPr>
          <p:spPr bwMode="auto">
            <a:xfrm>
              <a:off x="2562" y="1039"/>
              <a:ext cx="53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5" name="Rectangle 8"/>
            <p:cNvSpPr>
              <a:spLocks noChangeArrowheads="1"/>
            </p:cNvSpPr>
            <p:nvPr/>
          </p:nvSpPr>
          <p:spPr bwMode="auto">
            <a:xfrm>
              <a:off x="2226" y="1913"/>
              <a:ext cx="53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6" name="Rectangle 9"/>
            <p:cNvSpPr>
              <a:spLocks noChangeArrowheads="1"/>
            </p:cNvSpPr>
            <p:nvPr/>
          </p:nvSpPr>
          <p:spPr bwMode="auto">
            <a:xfrm>
              <a:off x="2181" y="639"/>
              <a:ext cx="623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074738" y="4179888"/>
            <a:ext cx="1938337" cy="2287587"/>
            <a:chOff x="677" y="2633"/>
            <a:chExt cx="1221" cy="1441"/>
          </a:xfrm>
        </p:grpSpPr>
        <p:sp>
          <p:nvSpPr>
            <p:cNvPr id="49197" name="Rectangle 11"/>
            <p:cNvSpPr>
              <a:spLocks noChangeArrowheads="1"/>
            </p:cNvSpPr>
            <p:nvPr/>
          </p:nvSpPr>
          <p:spPr bwMode="auto">
            <a:xfrm>
              <a:off x="1031" y="3369"/>
              <a:ext cx="532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8" name="Rectangle 12"/>
            <p:cNvSpPr>
              <a:spLocks noChangeArrowheads="1"/>
            </p:cNvSpPr>
            <p:nvPr/>
          </p:nvSpPr>
          <p:spPr bwMode="auto">
            <a:xfrm>
              <a:off x="677" y="2995"/>
              <a:ext cx="533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9" name="Rectangle 13"/>
            <p:cNvSpPr>
              <a:spLocks noChangeArrowheads="1"/>
            </p:cNvSpPr>
            <p:nvPr/>
          </p:nvSpPr>
          <p:spPr bwMode="auto">
            <a:xfrm>
              <a:off x="1365" y="2995"/>
              <a:ext cx="533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0" name="Rectangle 14"/>
            <p:cNvSpPr>
              <a:spLocks noChangeArrowheads="1"/>
            </p:cNvSpPr>
            <p:nvPr/>
          </p:nvSpPr>
          <p:spPr bwMode="auto">
            <a:xfrm>
              <a:off x="1031" y="3869"/>
              <a:ext cx="53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1" name="Rectangle 15"/>
            <p:cNvSpPr>
              <a:spLocks noChangeArrowheads="1"/>
            </p:cNvSpPr>
            <p:nvPr/>
          </p:nvSpPr>
          <p:spPr bwMode="auto">
            <a:xfrm>
              <a:off x="893" y="2633"/>
              <a:ext cx="806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533400" y="2874963"/>
            <a:ext cx="3952875" cy="3968750"/>
            <a:chOff x="336" y="1811"/>
            <a:chExt cx="2490" cy="2500"/>
          </a:xfrm>
        </p:grpSpPr>
        <p:sp>
          <p:nvSpPr>
            <p:cNvPr id="49183" name="Rectangle 17"/>
            <p:cNvSpPr>
              <a:spLocks noChangeArrowheads="1"/>
            </p:cNvSpPr>
            <p:nvPr/>
          </p:nvSpPr>
          <p:spPr bwMode="auto">
            <a:xfrm>
              <a:off x="1121" y="3307"/>
              <a:ext cx="84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/>
                <a:t> </a:t>
              </a:r>
              <a:r>
                <a:rPr lang="en-US" altLang="zh-CN" sz="1600">
                  <a:latin typeface="Times New Roman" pitchFamily="18" charset="0"/>
                </a:rPr>
                <a:t>CPU</a:t>
              </a:r>
              <a:endParaRPr lang="zh-CN" altLang="en-US" sz="1600">
                <a:latin typeface="Times New Roman" pitchFamily="18" charset="0"/>
              </a:endParaRPr>
            </a:p>
          </p:txBody>
        </p:sp>
        <p:grpSp>
          <p:nvGrpSpPr>
            <p:cNvPr id="5" name="Group 54"/>
            <p:cNvGrpSpPr>
              <a:grpSpLocks/>
            </p:cNvGrpSpPr>
            <p:nvPr/>
          </p:nvGrpSpPr>
          <p:grpSpPr bwMode="auto">
            <a:xfrm>
              <a:off x="336" y="1811"/>
              <a:ext cx="2490" cy="2500"/>
              <a:chOff x="336" y="1811"/>
              <a:chExt cx="2490" cy="2500"/>
            </a:xfrm>
          </p:grpSpPr>
          <p:sp>
            <p:nvSpPr>
              <p:cNvPr id="49185" name="Oval 19"/>
              <p:cNvSpPr>
                <a:spLocks noChangeArrowheads="1"/>
              </p:cNvSpPr>
              <p:nvPr/>
            </p:nvSpPr>
            <p:spPr bwMode="auto">
              <a:xfrm>
                <a:off x="963" y="3185"/>
                <a:ext cx="668" cy="602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6" name="Rectangle 20"/>
              <p:cNvSpPr>
                <a:spLocks noChangeArrowheads="1"/>
              </p:cNvSpPr>
              <p:nvPr/>
            </p:nvSpPr>
            <p:spPr bwMode="auto">
              <a:xfrm>
                <a:off x="1020" y="3482"/>
                <a:ext cx="60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zh-CN" altLang="en-US" sz="1600"/>
                  <a:t>内部互连</a:t>
                </a:r>
              </a:p>
            </p:txBody>
          </p:sp>
          <p:sp>
            <p:nvSpPr>
              <p:cNvPr id="49187" name="Oval 21"/>
              <p:cNvSpPr>
                <a:spLocks noChangeArrowheads="1"/>
              </p:cNvSpPr>
              <p:nvPr/>
            </p:nvSpPr>
            <p:spPr bwMode="auto">
              <a:xfrm>
                <a:off x="610" y="2797"/>
                <a:ext cx="668" cy="602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8" name="Rectangle 22"/>
              <p:cNvSpPr>
                <a:spLocks noChangeArrowheads="1"/>
              </p:cNvSpPr>
              <p:nvPr/>
            </p:nvSpPr>
            <p:spPr bwMode="auto">
              <a:xfrm>
                <a:off x="699" y="2928"/>
                <a:ext cx="473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2800">
                    <a:latin typeface="Times New Roman" pitchFamily="18" charset="0"/>
                  </a:rPr>
                  <a:t>ALU</a:t>
                </a:r>
                <a:endParaRPr lang="en-US" altLang="zh-CN" sz="2800"/>
              </a:p>
            </p:txBody>
          </p:sp>
          <p:sp>
            <p:nvSpPr>
              <p:cNvPr id="49189" name="Oval 23"/>
              <p:cNvSpPr>
                <a:spLocks noChangeArrowheads="1"/>
              </p:cNvSpPr>
              <p:nvPr/>
            </p:nvSpPr>
            <p:spPr bwMode="auto">
              <a:xfrm>
                <a:off x="1297" y="2797"/>
                <a:ext cx="669" cy="602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90" name="Rectangle 24"/>
              <p:cNvSpPr>
                <a:spLocks noChangeArrowheads="1"/>
              </p:cNvSpPr>
              <p:nvPr/>
            </p:nvSpPr>
            <p:spPr bwMode="auto">
              <a:xfrm>
                <a:off x="1485" y="2928"/>
                <a:ext cx="324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2800">
                    <a:latin typeface="Times New Roman" pitchFamily="18" charset="0"/>
                  </a:rPr>
                  <a:t>CU</a:t>
                </a:r>
                <a:endParaRPr lang="en-US" altLang="zh-CN" sz="2800"/>
              </a:p>
            </p:txBody>
          </p:sp>
          <p:sp>
            <p:nvSpPr>
              <p:cNvPr id="49191" name="Oval 25"/>
              <p:cNvSpPr>
                <a:spLocks noChangeArrowheads="1"/>
              </p:cNvSpPr>
              <p:nvPr/>
            </p:nvSpPr>
            <p:spPr bwMode="auto">
              <a:xfrm>
                <a:off x="963" y="3670"/>
                <a:ext cx="668" cy="602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92" name="Rectangle 26"/>
              <p:cNvSpPr>
                <a:spLocks noChangeArrowheads="1"/>
              </p:cNvSpPr>
              <p:nvPr/>
            </p:nvSpPr>
            <p:spPr bwMode="auto">
              <a:xfrm>
                <a:off x="1008" y="3906"/>
                <a:ext cx="579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zh-CN" altLang="en-US" sz="2400"/>
                  <a:t>寄存器</a:t>
                </a:r>
              </a:p>
            </p:txBody>
          </p:sp>
          <p:sp>
            <p:nvSpPr>
              <p:cNvPr id="49193" name="Rectangle 27"/>
              <p:cNvSpPr>
                <a:spLocks noChangeArrowheads="1"/>
              </p:cNvSpPr>
              <p:nvPr/>
            </p:nvSpPr>
            <p:spPr bwMode="auto">
              <a:xfrm>
                <a:off x="845" y="2631"/>
                <a:ext cx="1507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zh-CN" altLang="en-US" sz="1800"/>
                  <a:t>中央处理器</a:t>
                </a:r>
              </a:p>
            </p:txBody>
          </p:sp>
          <p:sp>
            <p:nvSpPr>
              <p:cNvPr id="49194" name="Oval 28"/>
              <p:cNvSpPr>
                <a:spLocks noChangeArrowheads="1"/>
              </p:cNvSpPr>
              <p:nvPr/>
            </p:nvSpPr>
            <p:spPr bwMode="auto">
              <a:xfrm>
                <a:off x="336" y="2580"/>
                <a:ext cx="1921" cy="1731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95" name="Line 29"/>
              <p:cNvSpPr>
                <a:spLocks noChangeShapeType="1"/>
              </p:cNvSpPr>
              <p:nvPr/>
            </p:nvSpPr>
            <p:spPr bwMode="auto">
              <a:xfrm flipH="1">
                <a:off x="755" y="1811"/>
                <a:ext cx="1484" cy="923"/>
              </a:xfrm>
              <a:prstGeom prst="lin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96" name="Line 30"/>
              <p:cNvSpPr>
                <a:spLocks noChangeShapeType="1"/>
              </p:cNvSpPr>
              <p:nvPr/>
            </p:nvSpPr>
            <p:spPr bwMode="auto">
              <a:xfrm flipH="1">
                <a:off x="2221" y="2070"/>
                <a:ext cx="605" cy="1608"/>
              </a:xfrm>
              <a:prstGeom prst="lin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5086350" y="4119563"/>
            <a:ext cx="2016125" cy="2239962"/>
            <a:chOff x="3204" y="2595"/>
            <a:chExt cx="1270" cy="1411"/>
          </a:xfrm>
        </p:grpSpPr>
        <p:sp>
          <p:nvSpPr>
            <p:cNvPr id="49179" name="Rectangle 32"/>
            <p:cNvSpPr>
              <a:spLocks noChangeArrowheads="1"/>
            </p:cNvSpPr>
            <p:nvPr/>
          </p:nvSpPr>
          <p:spPr bwMode="auto">
            <a:xfrm>
              <a:off x="3884" y="3193"/>
              <a:ext cx="590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0" name="Rectangle 33"/>
            <p:cNvSpPr>
              <a:spLocks noChangeArrowheads="1"/>
            </p:cNvSpPr>
            <p:nvPr/>
          </p:nvSpPr>
          <p:spPr bwMode="auto">
            <a:xfrm>
              <a:off x="3288" y="2595"/>
              <a:ext cx="806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1" name="Rectangle 34"/>
            <p:cNvSpPr>
              <a:spLocks noChangeArrowheads="1"/>
            </p:cNvSpPr>
            <p:nvPr/>
          </p:nvSpPr>
          <p:spPr bwMode="auto">
            <a:xfrm>
              <a:off x="3204" y="3069"/>
              <a:ext cx="590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2" name="Rectangle 35"/>
            <p:cNvSpPr>
              <a:spLocks noChangeArrowheads="1"/>
            </p:cNvSpPr>
            <p:nvPr/>
          </p:nvSpPr>
          <p:spPr bwMode="auto">
            <a:xfrm>
              <a:off x="3390" y="3823"/>
              <a:ext cx="664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4964" name="Text Box 36"/>
          <p:cNvSpPr txBox="1">
            <a:spLocks noChangeArrowheads="1"/>
          </p:cNvSpPr>
          <p:nvPr/>
        </p:nvSpPr>
        <p:spPr bwMode="auto">
          <a:xfrm>
            <a:off x="6110288" y="1295400"/>
            <a:ext cx="30337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/>
              <a:t>第</a:t>
            </a:r>
            <a:r>
              <a:rPr lang="zh-CN" altLang="en-US" sz="2800">
                <a:latin typeface="Times New Roman" pitchFamily="18" charset="0"/>
              </a:rPr>
              <a:t>３</a:t>
            </a:r>
            <a:r>
              <a:rPr lang="zh-CN" altLang="en-US" sz="2800"/>
              <a:t>篇 </a:t>
            </a:r>
            <a:r>
              <a:rPr lang="en-US" altLang="zh-CN" sz="2800">
                <a:latin typeface="Times New Roman" pitchFamily="18" charset="0"/>
              </a:rPr>
              <a:t>CPU</a:t>
            </a:r>
          </a:p>
        </p:txBody>
      </p: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2433638" y="990600"/>
            <a:ext cx="3048000" cy="2747963"/>
            <a:chOff x="1533" y="624"/>
            <a:chExt cx="1920" cy="1731"/>
          </a:xfrm>
        </p:grpSpPr>
        <p:sp>
          <p:nvSpPr>
            <p:cNvPr id="49177" name="Rectangle 38"/>
            <p:cNvSpPr>
              <a:spLocks noChangeArrowheads="1"/>
            </p:cNvSpPr>
            <p:nvPr/>
          </p:nvSpPr>
          <p:spPr bwMode="auto">
            <a:xfrm>
              <a:off x="2306" y="679"/>
              <a:ext cx="43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800"/>
                <a:t>计算机</a:t>
              </a:r>
            </a:p>
          </p:txBody>
        </p:sp>
        <p:sp>
          <p:nvSpPr>
            <p:cNvPr id="49178" name="Oval 39"/>
            <p:cNvSpPr>
              <a:spLocks noChangeArrowheads="1"/>
            </p:cNvSpPr>
            <p:nvPr/>
          </p:nvSpPr>
          <p:spPr bwMode="auto">
            <a:xfrm>
              <a:off x="1533" y="624"/>
              <a:ext cx="1920" cy="1731"/>
            </a:xfrm>
            <a:prstGeom prst="ellipse">
              <a:avLst/>
            </a:prstGeom>
            <a:noFill/>
            <a:ln w="20638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2438400" y="990600"/>
            <a:ext cx="3048000" cy="2747963"/>
            <a:chOff x="1533" y="624"/>
            <a:chExt cx="1920" cy="1731"/>
          </a:xfrm>
        </p:grpSpPr>
        <p:sp>
          <p:nvSpPr>
            <p:cNvPr id="49167" name="Rectangle 41"/>
            <p:cNvSpPr>
              <a:spLocks noChangeArrowheads="1"/>
            </p:cNvSpPr>
            <p:nvPr/>
          </p:nvSpPr>
          <p:spPr bwMode="auto">
            <a:xfrm>
              <a:off x="2618" y="997"/>
              <a:ext cx="47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I/O</a:t>
              </a:r>
              <a:endParaRPr lang="en-US" altLang="zh-CN" sz="2800"/>
            </a:p>
          </p:txBody>
        </p:sp>
        <p:grpSp>
          <p:nvGrpSpPr>
            <p:cNvPr id="9" name="Group 42"/>
            <p:cNvGrpSpPr>
              <a:grpSpLocks/>
            </p:cNvGrpSpPr>
            <p:nvPr/>
          </p:nvGrpSpPr>
          <p:grpSpPr bwMode="auto">
            <a:xfrm>
              <a:off x="1533" y="624"/>
              <a:ext cx="1920" cy="1731"/>
              <a:chOff x="1533" y="624"/>
              <a:chExt cx="1920" cy="1731"/>
            </a:xfrm>
          </p:grpSpPr>
          <p:sp>
            <p:nvSpPr>
              <p:cNvPr id="49169" name="Oval 43"/>
              <p:cNvSpPr>
                <a:spLocks noChangeArrowheads="1"/>
              </p:cNvSpPr>
              <p:nvPr/>
            </p:nvSpPr>
            <p:spPr bwMode="auto">
              <a:xfrm>
                <a:off x="2111" y="1200"/>
                <a:ext cx="817" cy="739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0" name="Rectangle 44"/>
              <p:cNvSpPr>
                <a:spLocks noChangeArrowheads="1"/>
              </p:cNvSpPr>
              <p:nvPr/>
            </p:nvSpPr>
            <p:spPr bwMode="auto">
              <a:xfrm>
                <a:off x="2118" y="1465"/>
                <a:ext cx="77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zh-CN" altLang="en-US" sz="2400"/>
                  <a:t>系统总线</a:t>
                </a:r>
              </a:p>
            </p:txBody>
          </p:sp>
          <p:sp>
            <p:nvSpPr>
              <p:cNvPr id="49171" name="Oval 45"/>
              <p:cNvSpPr>
                <a:spLocks noChangeArrowheads="1"/>
              </p:cNvSpPr>
              <p:nvPr/>
            </p:nvSpPr>
            <p:spPr bwMode="auto">
              <a:xfrm>
                <a:off x="1806" y="841"/>
                <a:ext cx="667" cy="601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2" name="Rectangle 46"/>
              <p:cNvSpPr>
                <a:spLocks noChangeArrowheads="1"/>
              </p:cNvSpPr>
              <p:nvPr/>
            </p:nvSpPr>
            <p:spPr bwMode="auto">
              <a:xfrm>
                <a:off x="1813" y="997"/>
                <a:ext cx="582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zh-CN" altLang="en-US" sz="2400"/>
                  <a:t>存储器</a:t>
                </a:r>
              </a:p>
            </p:txBody>
          </p:sp>
          <p:sp>
            <p:nvSpPr>
              <p:cNvPr id="49173" name="Oval 47"/>
              <p:cNvSpPr>
                <a:spLocks noChangeArrowheads="1"/>
              </p:cNvSpPr>
              <p:nvPr/>
            </p:nvSpPr>
            <p:spPr bwMode="auto">
              <a:xfrm>
                <a:off x="2494" y="872"/>
                <a:ext cx="667" cy="601"/>
              </a:xfrm>
              <a:prstGeom prst="ellipse">
                <a:avLst/>
              </a:prstGeom>
              <a:noFill/>
              <a:ln w="20701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4" name="Oval 48"/>
              <p:cNvSpPr>
                <a:spLocks noChangeArrowheads="1"/>
              </p:cNvSpPr>
              <p:nvPr/>
            </p:nvSpPr>
            <p:spPr bwMode="auto">
              <a:xfrm>
                <a:off x="2159" y="1714"/>
                <a:ext cx="667" cy="602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5" name="Rectangle 49"/>
              <p:cNvSpPr>
                <a:spLocks noChangeArrowheads="1"/>
              </p:cNvSpPr>
              <p:nvPr/>
            </p:nvSpPr>
            <p:spPr bwMode="auto">
              <a:xfrm>
                <a:off x="2284" y="1946"/>
                <a:ext cx="461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2800">
                    <a:latin typeface="Times New Roman" pitchFamily="18" charset="0"/>
                  </a:rPr>
                  <a:t>CPU</a:t>
                </a:r>
                <a:endParaRPr lang="en-US" altLang="zh-CN" sz="2800"/>
              </a:p>
            </p:txBody>
          </p:sp>
          <p:sp>
            <p:nvSpPr>
              <p:cNvPr id="49176" name="Oval 50"/>
              <p:cNvSpPr>
                <a:spLocks noChangeArrowheads="1"/>
              </p:cNvSpPr>
              <p:nvPr/>
            </p:nvSpPr>
            <p:spPr bwMode="auto">
              <a:xfrm>
                <a:off x="1533" y="624"/>
                <a:ext cx="1920" cy="1731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9163" name="AutoShape 5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" name="日期占位符 5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7276350-633B-4788-9F8E-ABC7573C99B0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3" name="灯片编号占位符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8A5A30-F4DE-48B5-BB3A-9086031A93B3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54" name="页脚占位符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6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1.4 本书结构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2586038" y="154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74975" y="1014413"/>
            <a:ext cx="1936750" cy="2346325"/>
            <a:chOff x="1874" y="639"/>
            <a:chExt cx="1220" cy="1478"/>
          </a:xfrm>
        </p:grpSpPr>
        <p:sp>
          <p:nvSpPr>
            <p:cNvPr id="50239" name="Rectangle 5"/>
            <p:cNvSpPr>
              <a:spLocks noChangeArrowheads="1"/>
            </p:cNvSpPr>
            <p:nvPr/>
          </p:nvSpPr>
          <p:spPr bwMode="auto">
            <a:xfrm>
              <a:off x="2226" y="1427"/>
              <a:ext cx="53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0" name="Rectangle 6"/>
            <p:cNvSpPr>
              <a:spLocks noChangeArrowheads="1"/>
            </p:cNvSpPr>
            <p:nvPr/>
          </p:nvSpPr>
          <p:spPr bwMode="auto">
            <a:xfrm>
              <a:off x="1874" y="1039"/>
              <a:ext cx="53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1" name="Rectangle 7"/>
            <p:cNvSpPr>
              <a:spLocks noChangeArrowheads="1"/>
            </p:cNvSpPr>
            <p:nvPr/>
          </p:nvSpPr>
          <p:spPr bwMode="auto">
            <a:xfrm>
              <a:off x="2562" y="1039"/>
              <a:ext cx="53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2" name="Rectangle 8"/>
            <p:cNvSpPr>
              <a:spLocks noChangeArrowheads="1"/>
            </p:cNvSpPr>
            <p:nvPr/>
          </p:nvSpPr>
          <p:spPr bwMode="auto">
            <a:xfrm>
              <a:off x="2226" y="1913"/>
              <a:ext cx="53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3" name="Rectangle 9"/>
            <p:cNvSpPr>
              <a:spLocks noChangeArrowheads="1"/>
            </p:cNvSpPr>
            <p:nvPr/>
          </p:nvSpPr>
          <p:spPr bwMode="auto">
            <a:xfrm>
              <a:off x="2181" y="639"/>
              <a:ext cx="623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074738" y="4179888"/>
            <a:ext cx="1938337" cy="2287587"/>
            <a:chOff x="677" y="2633"/>
            <a:chExt cx="1221" cy="1441"/>
          </a:xfrm>
        </p:grpSpPr>
        <p:sp>
          <p:nvSpPr>
            <p:cNvPr id="50234" name="Rectangle 11"/>
            <p:cNvSpPr>
              <a:spLocks noChangeArrowheads="1"/>
            </p:cNvSpPr>
            <p:nvPr/>
          </p:nvSpPr>
          <p:spPr bwMode="auto">
            <a:xfrm>
              <a:off x="1031" y="3369"/>
              <a:ext cx="532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5" name="Rectangle 12"/>
            <p:cNvSpPr>
              <a:spLocks noChangeArrowheads="1"/>
            </p:cNvSpPr>
            <p:nvPr/>
          </p:nvSpPr>
          <p:spPr bwMode="auto">
            <a:xfrm>
              <a:off x="677" y="2995"/>
              <a:ext cx="533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6" name="Rectangle 13"/>
            <p:cNvSpPr>
              <a:spLocks noChangeArrowheads="1"/>
            </p:cNvSpPr>
            <p:nvPr/>
          </p:nvSpPr>
          <p:spPr bwMode="auto">
            <a:xfrm>
              <a:off x="1365" y="2995"/>
              <a:ext cx="533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7" name="Rectangle 14"/>
            <p:cNvSpPr>
              <a:spLocks noChangeArrowheads="1"/>
            </p:cNvSpPr>
            <p:nvPr/>
          </p:nvSpPr>
          <p:spPr bwMode="auto">
            <a:xfrm>
              <a:off x="1031" y="3869"/>
              <a:ext cx="53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8" name="Rectangle 15"/>
            <p:cNvSpPr>
              <a:spLocks noChangeArrowheads="1"/>
            </p:cNvSpPr>
            <p:nvPr/>
          </p:nvSpPr>
          <p:spPr bwMode="auto">
            <a:xfrm>
              <a:off x="893" y="2633"/>
              <a:ext cx="806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533400" y="2874963"/>
            <a:ext cx="3952875" cy="3968750"/>
            <a:chOff x="336" y="1811"/>
            <a:chExt cx="2490" cy="2500"/>
          </a:xfrm>
        </p:grpSpPr>
        <p:sp>
          <p:nvSpPr>
            <p:cNvPr id="50220" name="Rectangle 17"/>
            <p:cNvSpPr>
              <a:spLocks noChangeArrowheads="1"/>
            </p:cNvSpPr>
            <p:nvPr/>
          </p:nvSpPr>
          <p:spPr bwMode="auto">
            <a:xfrm>
              <a:off x="1121" y="3307"/>
              <a:ext cx="84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 sz="1600">
                  <a:latin typeface="Times New Roman" pitchFamily="18" charset="0"/>
                </a:rPr>
                <a:t> </a:t>
              </a:r>
              <a:r>
                <a:rPr lang="en-US" altLang="zh-CN" sz="1600">
                  <a:latin typeface="Times New Roman" pitchFamily="18" charset="0"/>
                </a:rPr>
                <a:t>CPU</a:t>
              </a:r>
              <a:endParaRPr lang="zh-CN" altLang="en-US" sz="1600"/>
            </a:p>
          </p:txBody>
        </p:sp>
        <p:grpSp>
          <p:nvGrpSpPr>
            <p:cNvPr id="5" name="Group 67"/>
            <p:cNvGrpSpPr>
              <a:grpSpLocks/>
            </p:cNvGrpSpPr>
            <p:nvPr/>
          </p:nvGrpSpPr>
          <p:grpSpPr bwMode="auto">
            <a:xfrm>
              <a:off x="336" y="1811"/>
              <a:ext cx="2490" cy="2500"/>
              <a:chOff x="336" y="1811"/>
              <a:chExt cx="2490" cy="2500"/>
            </a:xfrm>
          </p:grpSpPr>
          <p:sp>
            <p:nvSpPr>
              <p:cNvPr id="50222" name="Oval 19"/>
              <p:cNvSpPr>
                <a:spLocks noChangeArrowheads="1"/>
              </p:cNvSpPr>
              <p:nvPr/>
            </p:nvSpPr>
            <p:spPr bwMode="auto">
              <a:xfrm>
                <a:off x="963" y="3185"/>
                <a:ext cx="668" cy="602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23" name="Rectangle 20"/>
              <p:cNvSpPr>
                <a:spLocks noChangeArrowheads="1"/>
              </p:cNvSpPr>
              <p:nvPr/>
            </p:nvSpPr>
            <p:spPr bwMode="auto">
              <a:xfrm>
                <a:off x="1029" y="3482"/>
                <a:ext cx="60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zh-CN" altLang="en-US" sz="1600"/>
                  <a:t>内部互连</a:t>
                </a:r>
              </a:p>
            </p:txBody>
          </p:sp>
          <p:sp>
            <p:nvSpPr>
              <p:cNvPr id="50224" name="Oval 21"/>
              <p:cNvSpPr>
                <a:spLocks noChangeArrowheads="1"/>
              </p:cNvSpPr>
              <p:nvPr/>
            </p:nvSpPr>
            <p:spPr bwMode="auto">
              <a:xfrm>
                <a:off x="610" y="2797"/>
                <a:ext cx="668" cy="602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25" name="Rectangle 22"/>
              <p:cNvSpPr>
                <a:spLocks noChangeArrowheads="1"/>
              </p:cNvSpPr>
              <p:nvPr/>
            </p:nvSpPr>
            <p:spPr bwMode="auto">
              <a:xfrm>
                <a:off x="699" y="2928"/>
                <a:ext cx="473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2800">
                    <a:latin typeface="Times New Roman" pitchFamily="18" charset="0"/>
                  </a:rPr>
                  <a:t>ALU</a:t>
                </a:r>
                <a:endParaRPr lang="en-US" altLang="zh-CN" sz="2800"/>
              </a:p>
            </p:txBody>
          </p:sp>
          <p:sp>
            <p:nvSpPr>
              <p:cNvPr id="50226" name="Oval 23"/>
              <p:cNvSpPr>
                <a:spLocks noChangeArrowheads="1"/>
              </p:cNvSpPr>
              <p:nvPr/>
            </p:nvSpPr>
            <p:spPr bwMode="auto">
              <a:xfrm>
                <a:off x="1297" y="2797"/>
                <a:ext cx="669" cy="602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27" name="Rectangle 24"/>
              <p:cNvSpPr>
                <a:spLocks noChangeArrowheads="1"/>
              </p:cNvSpPr>
              <p:nvPr/>
            </p:nvSpPr>
            <p:spPr bwMode="auto">
              <a:xfrm>
                <a:off x="1485" y="2928"/>
                <a:ext cx="324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2800">
                    <a:latin typeface="Times New Roman" pitchFamily="18" charset="0"/>
                  </a:rPr>
                  <a:t>CU</a:t>
                </a:r>
                <a:endParaRPr lang="en-US" altLang="zh-CN" sz="2800"/>
              </a:p>
            </p:txBody>
          </p:sp>
          <p:sp>
            <p:nvSpPr>
              <p:cNvPr id="50228" name="Oval 25"/>
              <p:cNvSpPr>
                <a:spLocks noChangeArrowheads="1"/>
              </p:cNvSpPr>
              <p:nvPr/>
            </p:nvSpPr>
            <p:spPr bwMode="auto">
              <a:xfrm>
                <a:off x="963" y="3670"/>
                <a:ext cx="668" cy="602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29" name="Rectangle 26"/>
              <p:cNvSpPr>
                <a:spLocks noChangeArrowheads="1"/>
              </p:cNvSpPr>
              <p:nvPr/>
            </p:nvSpPr>
            <p:spPr bwMode="auto">
              <a:xfrm>
                <a:off x="1008" y="3906"/>
                <a:ext cx="579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2400"/>
                  <a:t>寄存器</a:t>
                </a:r>
              </a:p>
            </p:txBody>
          </p:sp>
          <p:sp>
            <p:nvSpPr>
              <p:cNvPr id="50230" name="Rectangle 27"/>
              <p:cNvSpPr>
                <a:spLocks noChangeArrowheads="1"/>
              </p:cNvSpPr>
              <p:nvPr/>
            </p:nvSpPr>
            <p:spPr bwMode="auto">
              <a:xfrm>
                <a:off x="845" y="2631"/>
                <a:ext cx="1507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zh-CN" altLang="en-US" sz="1800"/>
                  <a:t>中央处理器</a:t>
                </a:r>
              </a:p>
            </p:txBody>
          </p:sp>
          <p:sp>
            <p:nvSpPr>
              <p:cNvPr id="50231" name="Oval 28"/>
              <p:cNvSpPr>
                <a:spLocks noChangeArrowheads="1"/>
              </p:cNvSpPr>
              <p:nvPr/>
            </p:nvSpPr>
            <p:spPr bwMode="auto">
              <a:xfrm>
                <a:off x="336" y="2580"/>
                <a:ext cx="1921" cy="1731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32" name="Line 29"/>
              <p:cNvSpPr>
                <a:spLocks noChangeShapeType="1"/>
              </p:cNvSpPr>
              <p:nvPr/>
            </p:nvSpPr>
            <p:spPr bwMode="auto">
              <a:xfrm flipH="1">
                <a:off x="755" y="1811"/>
                <a:ext cx="1484" cy="923"/>
              </a:xfrm>
              <a:prstGeom prst="lin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33" name="Line 30"/>
              <p:cNvSpPr>
                <a:spLocks noChangeShapeType="1"/>
              </p:cNvSpPr>
              <p:nvPr/>
            </p:nvSpPr>
            <p:spPr bwMode="auto">
              <a:xfrm flipH="1">
                <a:off x="2221" y="2070"/>
                <a:ext cx="605" cy="1608"/>
              </a:xfrm>
              <a:prstGeom prst="lin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5086350" y="4119563"/>
            <a:ext cx="2016125" cy="2239962"/>
            <a:chOff x="3204" y="2595"/>
            <a:chExt cx="1270" cy="1411"/>
          </a:xfrm>
        </p:grpSpPr>
        <p:sp>
          <p:nvSpPr>
            <p:cNvPr id="50216" name="Rectangle 32"/>
            <p:cNvSpPr>
              <a:spLocks noChangeArrowheads="1"/>
            </p:cNvSpPr>
            <p:nvPr/>
          </p:nvSpPr>
          <p:spPr bwMode="auto">
            <a:xfrm>
              <a:off x="3884" y="3193"/>
              <a:ext cx="590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7" name="Rectangle 33"/>
            <p:cNvSpPr>
              <a:spLocks noChangeArrowheads="1"/>
            </p:cNvSpPr>
            <p:nvPr/>
          </p:nvSpPr>
          <p:spPr bwMode="auto">
            <a:xfrm>
              <a:off x="3288" y="2595"/>
              <a:ext cx="806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8" name="Rectangle 34"/>
            <p:cNvSpPr>
              <a:spLocks noChangeArrowheads="1"/>
            </p:cNvSpPr>
            <p:nvPr/>
          </p:nvSpPr>
          <p:spPr bwMode="auto">
            <a:xfrm>
              <a:off x="3204" y="3069"/>
              <a:ext cx="590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9" name="Rectangle 35"/>
            <p:cNvSpPr>
              <a:spLocks noChangeArrowheads="1"/>
            </p:cNvSpPr>
            <p:nvPr/>
          </p:nvSpPr>
          <p:spPr bwMode="auto">
            <a:xfrm>
              <a:off x="3390" y="3823"/>
              <a:ext cx="664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70"/>
          <p:cNvGrpSpPr>
            <a:grpSpLocks/>
          </p:cNvGrpSpPr>
          <p:nvPr/>
        </p:nvGrpSpPr>
        <p:grpSpPr bwMode="auto">
          <a:xfrm>
            <a:off x="2433638" y="4095750"/>
            <a:ext cx="4953000" cy="2762250"/>
            <a:chOff x="1533" y="2580"/>
            <a:chExt cx="3120" cy="1740"/>
          </a:xfrm>
        </p:grpSpPr>
        <p:sp>
          <p:nvSpPr>
            <p:cNvPr id="50204" name="Rectangle 37"/>
            <p:cNvSpPr>
              <a:spLocks noChangeArrowheads="1"/>
            </p:cNvSpPr>
            <p:nvPr/>
          </p:nvSpPr>
          <p:spPr bwMode="auto">
            <a:xfrm>
              <a:off x="3935" y="3168"/>
              <a:ext cx="4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/>
                <a:t>寄存器</a:t>
              </a:r>
            </a:p>
          </p:txBody>
        </p:sp>
        <p:grpSp>
          <p:nvGrpSpPr>
            <p:cNvPr id="8" name="Group 69"/>
            <p:cNvGrpSpPr>
              <a:grpSpLocks/>
            </p:cNvGrpSpPr>
            <p:nvPr/>
          </p:nvGrpSpPr>
          <p:grpSpPr bwMode="auto">
            <a:xfrm>
              <a:off x="1533" y="2580"/>
              <a:ext cx="3120" cy="1740"/>
              <a:chOff x="1533" y="2580"/>
              <a:chExt cx="3120" cy="1740"/>
            </a:xfrm>
          </p:grpSpPr>
          <p:sp>
            <p:nvSpPr>
              <p:cNvPr id="50206" name="Oval 39"/>
              <p:cNvSpPr>
                <a:spLocks noChangeArrowheads="1"/>
              </p:cNvSpPr>
              <p:nvPr/>
            </p:nvSpPr>
            <p:spPr bwMode="auto">
              <a:xfrm>
                <a:off x="3766" y="3036"/>
                <a:ext cx="824" cy="742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07" name="Rectangle 40"/>
              <p:cNvSpPr>
                <a:spLocks noChangeArrowheads="1"/>
              </p:cNvSpPr>
              <p:nvPr/>
            </p:nvSpPr>
            <p:spPr bwMode="auto">
              <a:xfrm>
                <a:off x="3878" y="3408"/>
                <a:ext cx="6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2000"/>
                  <a:t>和解码器</a:t>
                </a:r>
              </a:p>
            </p:txBody>
          </p:sp>
          <p:sp>
            <p:nvSpPr>
              <p:cNvPr id="50208" name="Rectangle 41"/>
              <p:cNvSpPr>
                <a:spLocks noChangeArrowheads="1"/>
              </p:cNvSpPr>
              <p:nvPr/>
            </p:nvSpPr>
            <p:spPr bwMode="auto">
              <a:xfrm>
                <a:off x="3411" y="2602"/>
                <a:ext cx="83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zh-CN" altLang="en-US" sz="1800"/>
                  <a:t>控制单元</a:t>
                </a:r>
              </a:p>
            </p:txBody>
          </p:sp>
          <p:sp>
            <p:nvSpPr>
              <p:cNvPr id="50209" name="Oval 42"/>
              <p:cNvSpPr>
                <a:spLocks noChangeArrowheads="1"/>
              </p:cNvSpPr>
              <p:nvPr/>
            </p:nvSpPr>
            <p:spPr bwMode="auto">
              <a:xfrm>
                <a:off x="2731" y="2580"/>
                <a:ext cx="1922" cy="1731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10" name="Oval 43"/>
              <p:cNvSpPr>
                <a:spLocks noChangeArrowheads="1"/>
              </p:cNvSpPr>
              <p:nvPr/>
            </p:nvSpPr>
            <p:spPr bwMode="auto">
              <a:xfrm>
                <a:off x="3086" y="2789"/>
                <a:ext cx="824" cy="743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11" name="Rectangle 44"/>
              <p:cNvSpPr>
                <a:spLocks noChangeArrowheads="1"/>
              </p:cNvSpPr>
              <p:nvPr/>
            </p:nvSpPr>
            <p:spPr bwMode="auto">
              <a:xfrm>
                <a:off x="3116" y="2934"/>
                <a:ext cx="776" cy="4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zh-CN" altLang="en-US" sz="2000"/>
                  <a:t>排队</a:t>
                </a:r>
              </a:p>
              <a:p>
                <a:pPr algn="ctr"/>
                <a:r>
                  <a:rPr lang="zh-CN" altLang="en-US" sz="2000"/>
                  <a:t>逻辑</a:t>
                </a:r>
              </a:p>
            </p:txBody>
          </p:sp>
          <p:sp>
            <p:nvSpPr>
              <p:cNvPr id="50212" name="Oval 45"/>
              <p:cNvSpPr>
                <a:spLocks noChangeArrowheads="1"/>
              </p:cNvSpPr>
              <p:nvPr/>
            </p:nvSpPr>
            <p:spPr bwMode="auto">
              <a:xfrm>
                <a:off x="3312" y="3577"/>
                <a:ext cx="824" cy="743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13" name="Rectangle 46"/>
              <p:cNvSpPr>
                <a:spLocks noChangeArrowheads="1"/>
              </p:cNvSpPr>
              <p:nvPr/>
            </p:nvSpPr>
            <p:spPr bwMode="auto">
              <a:xfrm>
                <a:off x="3390" y="3705"/>
                <a:ext cx="683" cy="4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zh-CN" altLang="en-US" sz="2000"/>
                  <a:t>控制</a:t>
                </a:r>
              </a:p>
              <a:p>
                <a:pPr algn="ctr"/>
                <a:r>
                  <a:rPr lang="zh-CN" altLang="en-US" sz="2000"/>
                  <a:t>存储器</a:t>
                </a:r>
              </a:p>
            </p:txBody>
          </p:sp>
          <p:sp>
            <p:nvSpPr>
              <p:cNvPr id="50214" name="Line 47"/>
              <p:cNvSpPr>
                <a:spLocks noChangeShapeType="1"/>
              </p:cNvSpPr>
              <p:nvPr/>
            </p:nvSpPr>
            <p:spPr bwMode="auto">
              <a:xfrm>
                <a:off x="1533" y="3387"/>
                <a:ext cx="1679" cy="811"/>
              </a:xfrm>
              <a:prstGeom prst="lin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15" name="Line 48"/>
              <p:cNvSpPr>
                <a:spLocks noChangeShapeType="1"/>
              </p:cNvSpPr>
              <p:nvPr/>
            </p:nvSpPr>
            <p:spPr bwMode="auto">
              <a:xfrm flipV="1">
                <a:off x="1576" y="2592"/>
                <a:ext cx="1963" cy="209"/>
              </a:xfrm>
              <a:prstGeom prst="lin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26001" name="Text Box 49"/>
          <p:cNvSpPr txBox="1">
            <a:spLocks noChangeArrowheads="1"/>
          </p:cNvSpPr>
          <p:nvPr/>
        </p:nvSpPr>
        <p:spPr bwMode="auto">
          <a:xfrm>
            <a:off x="6172200" y="1254125"/>
            <a:ext cx="2720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第４篇 </a:t>
            </a:r>
            <a:r>
              <a:rPr lang="en-US" altLang="zh-CN" sz="2800">
                <a:latin typeface="Times New Roman" pitchFamily="18" charset="0"/>
              </a:rPr>
              <a:t>CU</a:t>
            </a:r>
          </a:p>
        </p:txBody>
      </p:sp>
      <p:grpSp>
        <p:nvGrpSpPr>
          <p:cNvPr id="9" name="Group 50"/>
          <p:cNvGrpSpPr>
            <a:grpSpLocks/>
          </p:cNvGrpSpPr>
          <p:nvPr/>
        </p:nvGrpSpPr>
        <p:grpSpPr bwMode="auto">
          <a:xfrm>
            <a:off x="2433638" y="990600"/>
            <a:ext cx="3048000" cy="2747963"/>
            <a:chOff x="1533" y="624"/>
            <a:chExt cx="1920" cy="1731"/>
          </a:xfrm>
        </p:grpSpPr>
        <p:sp>
          <p:nvSpPr>
            <p:cNvPr id="50202" name="Rectangle 51"/>
            <p:cNvSpPr>
              <a:spLocks noChangeArrowheads="1"/>
            </p:cNvSpPr>
            <p:nvPr/>
          </p:nvSpPr>
          <p:spPr bwMode="auto">
            <a:xfrm>
              <a:off x="2306" y="679"/>
              <a:ext cx="43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800"/>
                <a:t>计算机</a:t>
              </a:r>
            </a:p>
          </p:txBody>
        </p:sp>
        <p:sp>
          <p:nvSpPr>
            <p:cNvPr id="50203" name="Oval 52"/>
            <p:cNvSpPr>
              <a:spLocks noChangeArrowheads="1"/>
            </p:cNvSpPr>
            <p:nvPr/>
          </p:nvSpPr>
          <p:spPr bwMode="auto">
            <a:xfrm>
              <a:off x="1533" y="624"/>
              <a:ext cx="1920" cy="1731"/>
            </a:xfrm>
            <a:prstGeom prst="ellipse">
              <a:avLst/>
            </a:prstGeom>
            <a:noFill/>
            <a:ln w="20638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53"/>
          <p:cNvGrpSpPr>
            <a:grpSpLocks/>
          </p:cNvGrpSpPr>
          <p:nvPr/>
        </p:nvGrpSpPr>
        <p:grpSpPr bwMode="auto">
          <a:xfrm>
            <a:off x="2438400" y="990600"/>
            <a:ext cx="3048000" cy="2747963"/>
            <a:chOff x="1533" y="624"/>
            <a:chExt cx="1920" cy="1731"/>
          </a:xfrm>
        </p:grpSpPr>
        <p:sp>
          <p:nvSpPr>
            <p:cNvPr id="50192" name="Rectangle 54"/>
            <p:cNvSpPr>
              <a:spLocks noChangeArrowheads="1"/>
            </p:cNvSpPr>
            <p:nvPr/>
          </p:nvSpPr>
          <p:spPr bwMode="auto">
            <a:xfrm>
              <a:off x="2618" y="997"/>
              <a:ext cx="47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I/O</a:t>
              </a:r>
              <a:endParaRPr lang="en-US" altLang="zh-CN" sz="2800"/>
            </a:p>
          </p:txBody>
        </p:sp>
        <p:grpSp>
          <p:nvGrpSpPr>
            <p:cNvPr id="11" name="Group 55"/>
            <p:cNvGrpSpPr>
              <a:grpSpLocks/>
            </p:cNvGrpSpPr>
            <p:nvPr/>
          </p:nvGrpSpPr>
          <p:grpSpPr bwMode="auto">
            <a:xfrm>
              <a:off x="1533" y="624"/>
              <a:ext cx="1920" cy="1731"/>
              <a:chOff x="1533" y="624"/>
              <a:chExt cx="1920" cy="1731"/>
            </a:xfrm>
          </p:grpSpPr>
          <p:sp>
            <p:nvSpPr>
              <p:cNvPr id="50194" name="Oval 56"/>
              <p:cNvSpPr>
                <a:spLocks noChangeArrowheads="1"/>
              </p:cNvSpPr>
              <p:nvPr/>
            </p:nvSpPr>
            <p:spPr bwMode="auto">
              <a:xfrm>
                <a:off x="2111" y="1200"/>
                <a:ext cx="817" cy="739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195" name="Rectangle 57"/>
              <p:cNvSpPr>
                <a:spLocks noChangeArrowheads="1"/>
              </p:cNvSpPr>
              <p:nvPr/>
            </p:nvSpPr>
            <p:spPr bwMode="auto">
              <a:xfrm>
                <a:off x="2122" y="1465"/>
                <a:ext cx="772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2400"/>
                  <a:t>系统总线</a:t>
                </a:r>
              </a:p>
            </p:txBody>
          </p:sp>
          <p:sp>
            <p:nvSpPr>
              <p:cNvPr id="50196" name="Oval 58"/>
              <p:cNvSpPr>
                <a:spLocks noChangeArrowheads="1"/>
              </p:cNvSpPr>
              <p:nvPr/>
            </p:nvSpPr>
            <p:spPr bwMode="auto">
              <a:xfrm>
                <a:off x="1806" y="841"/>
                <a:ext cx="667" cy="601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197" name="Rectangle 59"/>
              <p:cNvSpPr>
                <a:spLocks noChangeArrowheads="1"/>
              </p:cNvSpPr>
              <p:nvPr/>
            </p:nvSpPr>
            <p:spPr bwMode="auto">
              <a:xfrm>
                <a:off x="1816" y="997"/>
                <a:ext cx="579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2400"/>
                  <a:t>存储器</a:t>
                </a:r>
              </a:p>
            </p:txBody>
          </p:sp>
          <p:sp>
            <p:nvSpPr>
              <p:cNvPr id="50198" name="Oval 60"/>
              <p:cNvSpPr>
                <a:spLocks noChangeArrowheads="1"/>
              </p:cNvSpPr>
              <p:nvPr/>
            </p:nvSpPr>
            <p:spPr bwMode="auto">
              <a:xfrm>
                <a:off x="2494" y="872"/>
                <a:ext cx="667" cy="601"/>
              </a:xfrm>
              <a:prstGeom prst="ellipse">
                <a:avLst/>
              </a:prstGeom>
              <a:noFill/>
              <a:ln w="20701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199" name="Oval 61"/>
              <p:cNvSpPr>
                <a:spLocks noChangeArrowheads="1"/>
              </p:cNvSpPr>
              <p:nvPr/>
            </p:nvSpPr>
            <p:spPr bwMode="auto">
              <a:xfrm>
                <a:off x="2159" y="1714"/>
                <a:ext cx="667" cy="602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00" name="Rectangle 62"/>
              <p:cNvSpPr>
                <a:spLocks noChangeArrowheads="1"/>
              </p:cNvSpPr>
              <p:nvPr/>
            </p:nvSpPr>
            <p:spPr bwMode="auto">
              <a:xfrm>
                <a:off x="2284" y="1946"/>
                <a:ext cx="461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2800">
                    <a:latin typeface="Times New Roman" pitchFamily="18" charset="0"/>
                  </a:rPr>
                  <a:t>CPU</a:t>
                </a:r>
                <a:endParaRPr lang="en-US" altLang="zh-CN" sz="2800"/>
              </a:p>
            </p:txBody>
          </p:sp>
          <p:sp>
            <p:nvSpPr>
              <p:cNvPr id="50201" name="Oval 63"/>
              <p:cNvSpPr>
                <a:spLocks noChangeArrowheads="1"/>
              </p:cNvSpPr>
              <p:nvPr/>
            </p:nvSpPr>
            <p:spPr bwMode="auto">
              <a:xfrm>
                <a:off x="1533" y="624"/>
                <a:ext cx="1920" cy="1731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0188" name="AutoShape 6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5" name="日期占位符 6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C9C1AA0-4784-4A06-A535-0FA35D81D7C3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66" name="灯片编号占位符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07C3C4-0DEC-4DC6-A7D8-3ECC60752099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67" name="页脚占位符 6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00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第２章   计算机的发展及应用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2127250" y="4800600"/>
            <a:ext cx="4730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rId2" action="ppaction://hlinksldjump"/>
              </a:rPr>
              <a:t>2.3 计算机的展望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2127250" y="3476625"/>
            <a:ext cx="4425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rId3" action="ppaction://hlinksldjump"/>
              </a:rPr>
              <a:t>2.2 计算机的应用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2127250" y="2152650"/>
            <a:ext cx="4502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rId4" action="ppaction://hlinksldjump"/>
              </a:rPr>
              <a:t>2.1 计算机的发展史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51206" name="AutoShape 9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29224F9-F0F1-412B-ABE3-760316B948ED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B25D3-5FE3-491B-AFA0-47CBAFB4A7F9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2.1 计算机的发展史</a:t>
            </a:r>
          </a:p>
        </p:txBody>
      </p:sp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46720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一、计算机的产生和发展</a:t>
            </a:r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1766888" y="1800225"/>
            <a:ext cx="41005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1946年  美国  </a:t>
            </a:r>
            <a:r>
              <a:rPr lang="en-US" altLang="zh-CN" sz="2800">
                <a:latin typeface="Times New Roman" pitchFamily="18" charset="0"/>
              </a:rPr>
              <a:t>ENIAC</a:t>
            </a:r>
          </a:p>
        </p:txBody>
      </p:sp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5424488" y="1800225"/>
            <a:ext cx="25765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1955年退役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766888" y="2349500"/>
            <a:ext cx="5319712" cy="3670300"/>
            <a:chOff x="1113" y="1480"/>
            <a:chExt cx="3351" cy="2312"/>
          </a:xfrm>
        </p:grpSpPr>
        <p:sp>
          <p:nvSpPr>
            <p:cNvPr id="52236" name="Text Box 7"/>
            <p:cNvSpPr txBox="1">
              <a:spLocks noChangeArrowheads="1"/>
            </p:cNvSpPr>
            <p:nvPr/>
          </p:nvSpPr>
          <p:spPr bwMode="auto">
            <a:xfrm>
              <a:off x="1113" y="1480"/>
              <a:ext cx="27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十进制运算</a:t>
              </a: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1113" y="1863"/>
              <a:ext cx="3351" cy="1929"/>
              <a:chOff x="1113" y="1863"/>
              <a:chExt cx="3351" cy="1929"/>
            </a:xfrm>
          </p:grpSpPr>
          <p:sp>
            <p:nvSpPr>
              <p:cNvPr id="52238" name="Text Box 9"/>
              <p:cNvSpPr txBox="1">
                <a:spLocks noChangeArrowheads="1"/>
              </p:cNvSpPr>
              <p:nvPr/>
            </p:nvSpPr>
            <p:spPr bwMode="auto">
              <a:xfrm>
                <a:off x="1113" y="1863"/>
                <a:ext cx="171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18 000</a:t>
                </a:r>
              </a:p>
            </p:txBody>
          </p:sp>
          <p:sp>
            <p:nvSpPr>
              <p:cNvPr id="52239" name="Text Box 10"/>
              <p:cNvSpPr txBox="1">
                <a:spLocks noChangeArrowheads="1"/>
              </p:cNvSpPr>
              <p:nvPr/>
            </p:nvSpPr>
            <p:spPr bwMode="auto">
              <a:xfrm>
                <a:off x="1113" y="2191"/>
                <a:ext cx="162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1 500</a:t>
                </a:r>
              </a:p>
            </p:txBody>
          </p:sp>
          <p:sp>
            <p:nvSpPr>
              <p:cNvPr id="52240" name="Text Box 11"/>
              <p:cNvSpPr txBox="1">
                <a:spLocks noChangeArrowheads="1"/>
              </p:cNvSpPr>
              <p:nvPr/>
            </p:nvSpPr>
            <p:spPr bwMode="auto">
              <a:xfrm>
                <a:off x="1113" y="2519"/>
                <a:ext cx="99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150</a:t>
                </a:r>
              </a:p>
            </p:txBody>
          </p:sp>
          <p:sp>
            <p:nvSpPr>
              <p:cNvPr id="52241" name="Text Box 12"/>
              <p:cNvSpPr txBox="1">
                <a:spLocks noChangeArrowheads="1"/>
              </p:cNvSpPr>
              <p:nvPr/>
            </p:nvSpPr>
            <p:spPr bwMode="auto">
              <a:xfrm>
                <a:off x="1113" y="2847"/>
                <a:ext cx="109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30</a:t>
                </a:r>
              </a:p>
            </p:txBody>
          </p:sp>
          <p:sp>
            <p:nvSpPr>
              <p:cNvPr id="52242" name="Text Box 13"/>
              <p:cNvSpPr txBox="1">
                <a:spLocks noChangeArrowheads="1"/>
              </p:cNvSpPr>
              <p:nvPr/>
            </p:nvSpPr>
            <p:spPr bwMode="auto">
              <a:xfrm>
                <a:off x="1113" y="3175"/>
                <a:ext cx="119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1 500</a:t>
                </a:r>
              </a:p>
            </p:txBody>
          </p:sp>
          <p:sp>
            <p:nvSpPr>
              <p:cNvPr id="52243" name="Text Box 14"/>
              <p:cNvSpPr txBox="1">
                <a:spLocks noChangeArrowheads="1"/>
              </p:cNvSpPr>
              <p:nvPr/>
            </p:nvSpPr>
            <p:spPr bwMode="auto">
              <a:xfrm>
                <a:off x="2160" y="1864"/>
                <a:ext cx="230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多个电子管</a:t>
                </a:r>
              </a:p>
            </p:txBody>
          </p:sp>
          <p:sp>
            <p:nvSpPr>
              <p:cNvPr id="52244" name="Text Box 15"/>
              <p:cNvSpPr txBox="1">
                <a:spLocks noChangeArrowheads="1"/>
              </p:cNvSpPr>
              <p:nvPr/>
            </p:nvSpPr>
            <p:spPr bwMode="auto">
              <a:xfrm>
                <a:off x="2160" y="2192"/>
                <a:ext cx="216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多个继电器</a:t>
                </a:r>
              </a:p>
            </p:txBody>
          </p:sp>
          <p:sp>
            <p:nvSpPr>
              <p:cNvPr id="52245" name="Text Box 16"/>
              <p:cNvSpPr txBox="1">
                <a:spLocks noChangeArrowheads="1"/>
              </p:cNvSpPr>
              <p:nvPr/>
            </p:nvSpPr>
            <p:spPr bwMode="auto">
              <a:xfrm>
                <a:off x="2160" y="2520"/>
                <a:ext cx="14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千瓦</a:t>
                </a:r>
              </a:p>
            </p:txBody>
          </p:sp>
          <p:sp>
            <p:nvSpPr>
              <p:cNvPr id="52246" name="Text Box 17"/>
              <p:cNvSpPr txBox="1">
                <a:spLocks noChangeArrowheads="1"/>
              </p:cNvSpPr>
              <p:nvPr/>
            </p:nvSpPr>
            <p:spPr bwMode="auto">
              <a:xfrm>
                <a:off x="2160" y="2848"/>
                <a:ext cx="105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吨</a:t>
                </a:r>
              </a:p>
            </p:txBody>
          </p:sp>
          <p:sp>
            <p:nvSpPr>
              <p:cNvPr id="52247" name="Text Box 18"/>
              <p:cNvSpPr txBox="1">
                <a:spLocks noChangeArrowheads="1"/>
              </p:cNvSpPr>
              <p:nvPr/>
            </p:nvSpPr>
            <p:spPr bwMode="auto">
              <a:xfrm>
                <a:off x="2160" y="3176"/>
                <a:ext cx="196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平方英尺</a:t>
                </a:r>
              </a:p>
            </p:txBody>
          </p:sp>
          <p:sp>
            <p:nvSpPr>
              <p:cNvPr id="52248" name="Text Box 19"/>
              <p:cNvSpPr txBox="1">
                <a:spLocks noChangeArrowheads="1"/>
              </p:cNvSpPr>
              <p:nvPr/>
            </p:nvSpPr>
            <p:spPr bwMode="auto">
              <a:xfrm>
                <a:off x="1113" y="3504"/>
                <a:ext cx="335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5 000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52249" name="Text Box 20"/>
              <p:cNvSpPr txBox="1">
                <a:spLocks noChangeArrowheads="1"/>
              </p:cNvSpPr>
              <p:nvPr/>
            </p:nvSpPr>
            <p:spPr bwMode="auto">
              <a:xfrm>
                <a:off x="2160" y="3504"/>
                <a:ext cx="196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次加法／秒</a:t>
                </a:r>
              </a:p>
            </p:txBody>
          </p:sp>
        </p:grpSp>
      </p:grpSp>
      <p:sp>
        <p:nvSpPr>
          <p:cNvPr id="133141" name="Text Box 21"/>
          <p:cNvSpPr txBox="1">
            <a:spLocks noChangeArrowheads="1"/>
          </p:cNvSpPr>
          <p:nvPr/>
        </p:nvSpPr>
        <p:spPr bwMode="auto">
          <a:xfrm>
            <a:off x="1766888" y="6096000"/>
            <a:ext cx="708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用手工搬动开关和拔插电缆来编程</a:t>
            </a:r>
          </a:p>
        </p:txBody>
      </p:sp>
      <p:sp>
        <p:nvSpPr>
          <p:cNvPr id="52232" name="AutoShape 2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日期占位符 2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B0D834-5D05-4414-B2D5-A999885FE247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2485E-83C4-4AA8-BEEB-9DCCBD88A123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25" name="页脚占位符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pic>
        <p:nvPicPr>
          <p:cNvPr id="26" name="图片 25" descr="2e6fa738e8b7b395d46225e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446" y="2714620"/>
            <a:ext cx="2714644" cy="20717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autoUpdateAnimBg="0"/>
      <p:bldP spid="133124" grpId="0" autoUpdateAnimBg="0"/>
      <p:bldP spid="133125" grpId="0" autoUpdateAnimBg="0"/>
      <p:bldP spid="13314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28604"/>
            <a:ext cx="7772400" cy="819136"/>
          </a:xfrm>
        </p:spPr>
        <p:txBody>
          <a:bodyPr/>
          <a:lstStyle/>
          <a:p>
            <a:r>
              <a:rPr lang="zh-CN" altLang="en-US" smtClean="0"/>
              <a:t>计算机的工作步骤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357298"/>
            <a:ext cx="7772400" cy="4714908"/>
          </a:xfrm>
        </p:spPr>
        <p:txBody>
          <a:bodyPr/>
          <a:lstStyle/>
          <a:p>
            <a:r>
              <a:rPr lang="zh-CN" altLang="en-US" sz="2800" b="1" smtClean="0"/>
              <a:t>建立数学模型</a:t>
            </a:r>
            <a:endParaRPr lang="en-US" altLang="zh-CN" sz="2800" b="1" smtClean="0"/>
          </a:p>
          <a:p>
            <a:r>
              <a:rPr lang="zh-CN" altLang="en-US" sz="2800" b="1" smtClean="0"/>
              <a:t>确定计算方法</a:t>
            </a:r>
            <a:endParaRPr lang="en-US" altLang="zh-CN" sz="2800" b="1" smtClean="0"/>
          </a:p>
          <a:p>
            <a:r>
              <a:rPr lang="zh-CN" altLang="en-US" sz="2800" b="1" smtClean="0"/>
              <a:t>用机器语言编写了一个程序</a:t>
            </a:r>
            <a:endParaRPr lang="en-US" altLang="zh-CN" sz="2800" b="1" smtClean="0"/>
          </a:p>
          <a:p>
            <a:pPr lvl="1"/>
            <a:r>
              <a:rPr lang="zh-CN" altLang="en-US" sz="2400" b="1" smtClean="0"/>
              <a:t>代码和数据在内存中的存储情况</a:t>
            </a:r>
            <a:endParaRPr lang="en-US" altLang="zh-CN" sz="2400" b="1" smtClean="0"/>
          </a:p>
          <a:p>
            <a:pPr lvl="1"/>
            <a:r>
              <a:rPr lang="zh-CN" altLang="en-US" sz="2400" b="1" smtClean="0"/>
              <a:t>存储器的结构</a:t>
            </a:r>
            <a:endParaRPr lang="en-US" altLang="zh-CN" sz="2400" b="1" smtClean="0"/>
          </a:p>
          <a:p>
            <a:pPr lvl="1"/>
            <a:r>
              <a:rPr lang="zh-CN" altLang="en-US" sz="2400" b="1" smtClean="0"/>
              <a:t>运算器的结构</a:t>
            </a:r>
            <a:endParaRPr lang="en-US" altLang="zh-CN" sz="2400" b="1" smtClean="0"/>
          </a:p>
          <a:p>
            <a:pPr lvl="1"/>
            <a:r>
              <a:rPr lang="zh-CN" altLang="en-US" sz="2400" b="1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运算器的工作过程</a:t>
            </a:r>
            <a:endParaRPr lang="en-US" altLang="zh-CN" sz="2400" b="1" smtClean="0">
              <a:solidFill>
                <a:schemeClr val="bg1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zh-CN" altLang="en-US" sz="2400" b="1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控制器的结构</a:t>
            </a:r>
            <a:endParaRPr lang="en-US" altLang="zh-CN" sz="2400" b="1" smtClean="0">
              <a:solidFill>
                <a:schemeClr val="bg1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zh-CN" altLang="en-US" sz="2400" b="1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完成一条指令的过程</a:t>
            </a:r>
            <a:endParaRPr lang="en-US" altLang="zh-CN" sz="2400" b="1" smtClean="0">
              <a:solidFill>
                <a:schemeClr val="bg1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zh-CN" altLang="en-US" sz="2400" b="1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程序的执行过程</a:t>
            </a:r>
            <a:endParaRPr lang="en-US" altLang="zh-CN" sz="2400" b="1" smtClean="0">
              <a:solidFill>
                <a:schemeClr val="bg1">
                  <a:lumMod val="40000"/>
                  <a:lumOff val="60000"/>
                </a:schemeClr>
              </a:solidFill>
            </a:endParaRPr>
          </a:p>
          <a:p>
            <a:pPr lvl="1">
              <a:buNone/>
            </a:pPr>
            <a:endParaRPr lang="zh-CN" altLang="en-US" sz="2400" b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F0DE8F-0752-46A4-9E3A-DCE685F6D9BD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刘宏伟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E86754-93F3-4787-A700-B72A8CD51BDA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ENIAC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990600"/>
            <a:ext cx="6629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1066800" y="5715000"/>
            <a:ext cx="7543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3200"/>
              <a:t>世界上第一台电子计算机 </a:t>
            </a:r>
            <a:r>
              <a:rPr kumimoji="0" lang="en-US" altLang="zh-CN" sz="3200">
                <a:latin typeface="Times New Roman" pitchFamily="18" charset="0"/>
              </a:rPr>
              <a:t>ENIAC(1946)</a:t>
            </a:r>
            <a:endParaRPr kumimoji="0" lang="zh-CN" altLang="en-US" sz="3200">
              <a:latin typeface="Times New Roman" pitchFamily="18" charset="0"/>
            </a:endParaRP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2.1</a:t>
            </a:r>
          </a:p>
        </p:txBody>
      </p:sp>
      <p:sp>
        <p:nvSpPr>
          <p:cNvPr id="53253" name="AutoShape 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3A6782F-E57A-4F13-A3C8-B0482D6A9D9F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06911E-4C0F-44B1-857A-CAB3509A2960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233363" y="381000"/>
            <a:ext cx="74342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硬件技术对计算机更新换代的影响</a:t>
            </a:r>
          </a:p>
        </p:txBody>
      </p:sp>
      <p:sp>
        <p:nvSpPr>
          <p:cNvPr id="54275" name="Line 3"/>
          <p:cNvSpPr>
            <a:spLocks noChangeShapeType="1"/>
          </p:cNvSpPr>
          <p:nvPr/>
        </p:nvSpPr>
        <p:spPr bwMode="auto">
          <a:xfrm>
            <a:off x="1914525" y="1524000"/>
            <a:ext cx="2057400" cy="0"/>
          </a:xfrm>
          <a:prstGeom prst="line">
            <a:avLst/>
          </a:prstGeom>
          <a:noFill/>
          <a:ln w="12700">
            <a:noFill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323850" y="1341438"/>
            <a:ext cx="8791575" cy="5297487"/>
            <a:chOff x="204" y="845"/>
            <a:chExt cx="5538" cy="3337"/>
          </a:xfrm>
        </p:grpSpPr>
        <p:sp>
          <p:nvSpPr>
            <p:cNvPr id="54282" name="Rectangle 5"/>
            <p:cNvSpPr>
              <a:spLocks noChangeArrowheads="1"/>
            </p:cNvSpPr>
            <p:nvPr/>
          </p:nvSpPr>
          <p:spPr bwMode="auto">
            <a:xfrm>
              <a:off x="3996" y="3533"/>
              <a:ext cx="1602" cy="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100 000 000</a:t>
              </a:r>
            </a:p>
          </p:txBody>
        </p:sp>
        <p:sp>
          <p:nvSpPr>
            <p:cNvPr id="54283" name="Rectangle 6"/>
            <p:cNvSpPr>
              <a:spLocks noChangeArrowheads="1"/>
            </p:cNvSpPr>
            <p:nvPr/>
          </p:nvSpPr>
          <p:spPr bwMode="auto">
            <a:xfrm>
              <a:off x="2554" y="3375"/>
              <a:ext cx="1442" cy="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  超大规模</a:t>
              </a:r>
            </a:p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  集成电路</a:t>
              </a:r>
            </a:p>
          </p:txBody>
        </p:sp>
        <p:sp>
          <p:nvSpPr>
            <p:cNvPr id="54284" name="Rectangle 7"/>
            <p:cNvSpPr>
              <a:spLocks noChangeArrowheads="1"/>
            </p:cNvSpPr>
            <p:nvPr/>
          </p:nvSpPr>
          <p:spPr bwMode="auto">
            <a:xfrm>
              <a:off x="1112" y="3533"/>
              <a:ext cx="1442" cy="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1978－现在</a:t>
              </a:r>
            </a:p>
          </p:txBody>
        </p:sp>
        <p:sp>
          <p:nvSpPr>
            <p:cNvPr id="54285" name="Rectangle 8"/>
            <p:cNvSpPr>
              <a:spLocks noChangeArrowheads="1"/>
            </p:cNvSpPr>
            <p:nvPr/>
          </p:nvSpPr>
          <p:spPr bwMode="auto">
            <a:xfrm>
              <a:off x="248" y="3507"/>
              <a:ext cx="908" cy="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　五</a:t>
              </a:r>
            </a:p>
          </p:txBody>
        </p:sp>
        <p:sp>
          <p:nvSpPr>
            <p:cNvPr id="54286" name="Rectangle 9"/>
            <p:cNvSpPr>
              <a:spLocks noChangeArrowheads="1"/>
            </p:cNvSpPr>
            <p:nvPr/>
          </p:nvSpPr>
          <p:spPr bwMode="auto">
            <a:xfrm>
              <a:off x="3996" y="2932"/>
              <a:ext cx="1602" cy="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 10 000 000</a:t>
              </a:r>
            </a:p>
          </p:txBody>
        </p:sp>
        <p:sp>
          <p:nvSpPr>
            <p:cNvPr id="54287" name="Rectangle 10"/>
            <p:cNvSpPr>
              <a:spLocks noChangeArrowheads="1"/>
            </p:cNvSpPr>
            <p:nvPr/>
          </p:nvSpPr>
          <p:spPr bwMode="auto">
            <a:xfrm>
              <a:off x="2564" y="2726"/>
              <a:ext cx="1443" cy="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    大规模</a:t>
              </a:r>
            </a:p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  集成电路</a:t>
              </a:r>
            </a:p>
          </p:txBody>
        </p:sp>
        <p:sp>
          <p:nvSpPr>
            <p:cNvPr id="54288" name="Rectangle 11"/>
            <p:cNvSpPr>
              <a:spLocks noChangeArrowheads="1"/>
            </p:cNvSpPr>
            <p:nvPr/>
          </p:nvSpPr>
          <p:spPr bwMode="auto">
            <a:xfrm>
              <a:off x="1112" y="2909"/>
              <a:ext cx="1442" cy="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1972－1977</a:t>
              </a:r>
            </a:p>
          </p:txBody>
        </p:sp>
        <p:sp>
          <p:nvSpPr>
            <p:cNvPr id="54289" name="Rectangle 12"/>
            <p:cNvSpPr>
              <a:spLocks noChangeArrowheads="1"/>
            </p:cNvSpPr>
            <p:nvPr/>
          </p:nvSpPr>
          <p:spPr bwMode="auto">
            <a:xfrm>
              <a:off x="204" y="2726"/>
              <a:ext cx="908" cy="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54290" name="Rectangle 13"/>
            <p:cNvSpPr>
              <a:spLocks noChangeArrowheads="1"/>
            </p:cNvSpPr>
            <p:nvPr/>
          </p:nvSpPr>
          <p:spPr bwMode="auto">
            <a:xfrm>
              <a:off x="3996" y="2260"/>
              <a:ext cx="1602" cy="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   1 000 000</a:t>
              </a:r>
            </a:p>
          </p:txBody>
        </p:sp>
        <p:sp>
          <p:nvSpPr>
            <p:cNvPr id="54291" name="Rectangle 14"/>
            <p:cNvSpPr>
              <a:spLocks noChangeArrowheads="1"/>
            </p:cNvSpPr>
            <p:nvPr/>
          </p:nvSpPr>
          <p:spPr bwMode="auto">
            <a:xfrm>
              <a:off x="2554" y="2077"/>
              <a:ext cx="1442" cy="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  中小规模</a:t>
              </a:r>
            </a:p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  集成电路</a:t>
              </a:r>
            </a:p>
          </p:txBody>
        </p:sp>
        <p:sp>
          <p:nvSpPr>
            <p:cNvPr id="54292" name="Rectangle 15"/>
            <p:cNvSpPr>
              <a:spLocks noChangeArrowheads="1"/>
            </p:cNvSpPr>
            <p:nvPr/>
          </p:nvSpPr>
          <p:spPr bwMode="auto">
            <a:xfrm>
              <a:off x="1112" y="2237"/>
              <a:ext cx="1442" cy="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1965－</a:t>
              </a:r>
              <a:r>
                <a:rPr lang="en-US" altLang="zh-CN" sz="2800">
                  <a:latin typeface="Times New Roman" pitchFamily="18" charset="0"/>
                </a:rPr>
                <a:t>1971</a:t>
              </a:r>
            </a:p>
          </p:txBody>
        </p:sp>
        <p:sp>
          <p:nvSpPr>
            <p:cNvPr id="54293" name="Rectangle 16"/>
            <p:cNvSpPr>
              <a:spLocks noChangeArrowheads="1"/>
            </p:cNvSpPr>
            <p:nvPr/>
          </p:nvSpPr>
          <p:spPr bwMode="auto">
            <a:xfrm>
              <a:off x="204" y="2077"/>
              <a:ext cx="908" cy="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  </a:t>
              </a:r>
            </a:p>
          </p:txBody>
        </p:sp>
        <p:sp>
          <p:nvSpPr>
            <p:cNvPr id="54294" name="Rectangle 17"/>
            <p:cNvSpPr>
              <a:spLocks noChangeArrowheads="1"/>
            </p:cNvSpPr>
            <p:nvPr/>
          </p:nvSpPr>
          <p:spPr bwMode="auto">
            <a:xfrm>
              <a:off x="3996" y="1714"/>
              <a:ext cx="1602" cy="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      200 000</a:t>
              </a:r>
            </a:p>
          </p:txBody>
        </p:sp>
        <p:sp>
          <p:nvSpPr>
            <p:cNvPr id="54295" name="Rectangle 18"/>
            <p:cNvSpPr>
              <a:spLocks noChangeArrowheads="1"/>
            </p:cNvSpPr>
            <p:nvPr/>
          </p:nvSpPr>
          <p:spPr bwMode="auto">
            <a:xfrm>
              <a:off x="2554" y="1695"/>
              <a:ext cx="1442" cy="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    晶体管</a:t>
              </a:r>
            </a:p>
          </p:txBody>
        </p:sp>
        <p:sp>
          <p:nvSpPr>
            <p:cNvPr id="54296" name="Rectangle 19"/>
            <p:cNvSpPr>
              <a:spLocks noChangeArrowheads="1"/>
            </p:cNvSpPr>
            <p:nvPr/>
          </p:nvSpPr>
          <p:spPr bwMode="auto">
            <a:xfrm>
              <a:off x="1112" y="1714"/>
              <a:ext cx="1442" cy="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1958－1964</a:t>
              </a:r>
            </a:p>
          </p:txBody>
        </p:sp>
        <p:sp>
          <p:nvSpPr>
            <p:cNvPr id="54297" name="Rectangle 20"/>
            <p:cNvSpPr>
              <a:spLocks noChangeArrowheads="1"/>
            </p:cNvSpPr>
            <p:nvPr/>
          </p:nvSpPr>
          <p:spPr bwMode="auto">
            <a:xfrm>
              <a:off x="204" y="1650"/>
              <a:ext cx="908" cy="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   </a:t>
              </a:r>
            </a:p>
          </p:txBody>
        </p:sp>
        <p:sp>
          <p:nvSpPr>
            <p:cNvPr id="54298" name="Rectangle 21"/>
            <p:cNvSpPr>
              <a:spLocks noChangeArrowheads="1"/>
            </p:cNvSpPr>
            <p:nvPr/>
          </p:nvSpPr>
          <p:spPr bwMode="auto">
            <a:xfrm>
              <a:off x="3996" y="1283"/>
              <a:ext cx="1602" cy="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        40 000</a:t>
              </a:r>
            </a:p>
          </p:txBody>
        </p:sp>
        <p:sp>
          <p:nvSpPr>
            <p:cNvPr id="54299" name="Rectangle 22"/>
            <p:cNvSpPr>
              <a:spLocks noChangeArrowheads="1"/>
            </p:cNvSpPr>
            <p:nvPr/>
          </p:nvSpPr>
          <p:spPr bwMode="auto">
            <a:xfrm>
              <a:off x="2554" y="1287"/>
              <a:ext cx="1442" cy="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    电子管</a:t>
              </a:r>
            </a:p>
          </p:txBody>
        </p:sp>
        <p:sp>
          <p:nvSpPr>
            <p:cNvPr id="54300" name="Rectangle 23"/>
            <p:cNvSpPr>
              <a:spLocks noChangeArrowheads="1"/>
            </p:cNvSpPr>
            <p:nvPr/>
          </p:nvSpPr>
          <p:spPr bwMode="auto">
            <a:xfrm>
              <a:off x="1112" y="1283"/>
              <a:ext cx="1442" cy="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1946－1957</a:t>
              </a:r>
            </a:p>
          </p:txBody>
        </p:sp>
        <p:sp>
          <p:nvSpPr>
            <p:cNvPr id="54301" name="Rectangle 24"/>
            <p:cNvSpPr>
              <a:spLocks noChangeArrowheads="1"/>
            </p:cNvSpPr>
            <p:nvPr/>
          </p:nvSpPr>
          <p:spPr bwMode="auto">
            <a:xfrm>
              <a:off x="204" y="1224"/>
              <a:ext cx="908" cy="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54302" name="Rectangle 25"/>
            <p:cNvSpPr>
              <a:spLocks noChangeArrowheads="1"/>
            </p:cNvSpPr>
            <p:nvPr/>
          </p:nvSpPr>
          <p:spPr bwMode="auto">
            <a:xfrm>
              <a:off x="3978" y="881"/>
              <a:ext cx="1764" cy="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速度</a:t>
              </a:r>
              <a:r>
                <a:rPr lang="zh-CN" altLang="en-US">
                  <a:latin typeface="Times New Roman" pitchFamily="18" charset="0"/>
                </a:rPr>
                <a:t>    </a:t>
              </a:r>
              <a:r>
                <a:rPr lang="en-US" altLang="zh-CN" sz="2800">
                  <a:latin typeface="Times New Roman" pitchFamily="18" charset="0"/>
                </a:rPr>
                <a:t>/</a:t>
              </a:r>
              <a:r>
                <a:rPr lang="zh-CN" altLang="en-US" sz="2800">
                  <a:latin typeface="Times New Roman" pitchFamily="18" charset="0"/>
                </a:rPr>
                <a:t>（次/秒）</a:t>
              </a:r>
            </a:p>
          </p:txBody>
        </p:sp>
        <p:sp>
          <p:nvSpPr>
            <p:cNvPr id="54303" name="Rectangle 26"/>
            <p:cNvSpPr>
              <a:spLocks noChangeArrowheads="1"/>
            </p:cNvSpPr>
            <p:nvPr/>
          </p:nvSpPr>
          <p:spPr bwMode="auto">
            <a:xfrm>
              <a:off x="2554" y="881"/>
              <a:ext cx="1442" cy="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  硬件技术</a:t>
              </a:r>
            </a:p>
          </p:txBody>
        </p:sp>
        <p:sp>
          <p:nvSpPr>
            <p:cNvPr id="54304" name="Rectangle 27"/>
            <p:cNvSpPr>
              <a:spLocks noChangeArrowheads="1"/>
            </p:cNvSpPr>
            <p:nvPr/>
          </p:nvSpPr>
          <p:spPr bwMode="auto">
            <a:xfrm>
              <a:off x="1112" y="881"/>
              <a:ext cx="1442" cy="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     时间</a:t>
              </a:r>
            </a:p>
          </p:txBody>
        </p:sp>
        <p:sp>
          <p:nvSpPr>
            <p:cNvPr id="54305" name="Rectangle 28"/>
            <p:cNvSpPr>
              <a:spLocks noChangeArrowheads="1"/>
            </p:cNvSpPr>
            <p:nvPr/>
          </p:nvSpPr>
          <p:spPr bwMode="auto">
            <a:xfrm>
              <a:off x="204" y="881"/>
              <a:ext cx="908" cy="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   代</a:t>
              </a:r>
            </a:p>
          </p:txBody>
        </p:sp>
        <p:sp>
          <p:nvSpPr>
            <p:cNvPr id="54306" name="Line 29"/>
            <p:cNvSpPr>
              <a:spLocks noChangeShapeType="1"/>
            </p:cNvSpPr>
            <p:nvPr/>
          </p:nvSpPr>
          <p:spPr bwMode="auto">
            <a:xfrm>
              <a:off x="204" y="1224"/>
              <a:ext cx="53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07" name="Line 30"/>
            <p:cNvSpPr>
              <a:spLocks noChangeShapeType="1"/>
            </p:cNvSpPr>
            <p:nvPr/>
          </p:nvSpPr>
          <p:spPr bwMode="auto">
            <a:xfrm>
              <a:off x="204" y="1650"/>
              <a:ext cx="53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08" name="Line 31"/>
            <p:cNvSpPr>
              <a:spLocks noChangeShapeType="1"/>
            </p:cNvSpPr>
            <p:nvPr/>
          </p:nvSpPr>
          <p:spPr bwMode="auto">
            <a:xfrm>
              <a:off x="204" y="2077"/>
              <a:ext cx="53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09" name="Line 32"/>
            <p:cNvSpPr>
              <a:spLocks noChangeShapeType="1"/>
            </p:cNvSpPr>
            <p:nvPr/>
          </p:nvSpPr>
          <p:spPr bwMode="auto">
            <a:xfrm>
              <a:off x="204" y="2726"/>
              <a:ext cx="53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10" name="Line 33"/>
            <p:cNvSpPr>
              <a:spLocks noChangeShapeType="1"/>
            </p:cNvSpPr>
            <p:nvPr/>
          </p:nvSpPr>
          <p:spPr bwMode="auto">
            <a:xfrm>
              <a:off x="204" y="3375"/>
              <a:ext cx="53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11" name="Line 34"/>
            <p:cNvSpPr>
              <a:spLocks noChangeShapeType="1"/>
            </p:cNvSpPr>
            <p:nvPr/>
          </p:nvSpPr>
          <p:spPr bwMode="auto">
            <a:xfrm>
              <a:off x="204" y="4024"/>
              <a:ext cx="539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12" name="Line 35"/>
            <p:cNvSpPr>
              <a:spLocks noChangeShapeType="1"/>
            </p:cNvSpPr>
            <p:nvPr/>
          </p:nvSpPr>
          <p:spPr bwMode="auto">
            <a:xfrm>
              <a:off x="204" y="845"/>
              <a:ext cx="0" cy="317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13" name="Line 36"/>
            <p:cNvSpPr>
              <a:spLocks noChangeShapeType="1"/>
            </p:cNvSpPr>
            <p:nvPr/>
          </p:nvSpPr>
          <p:spPr bwMode="auto">
            <a:xfrm>
              <a:off x="1112" y="845"/>
              <a:ext cx="0" cy="31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14" name="Line 37"/>
            <p:cNvSpPr>
              <a:spLocks noChangeShapeType="1"/>
            </p:cNvSpPr>
            <p:nvPr/>
          </p:nvSpPr>
          <p:spPr bwMode="auto">
            <a:xfrm>
              <a:off x="2554" y="845"/>
              <a:ext cx="0" cy="31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15" name="Line 38"/>
            <p:cNvSpPr>
              <a:spLocks noChangeShapeType="1"/>
            </p:cNvSpPr>
            <p:nvPr/>
          </p:nvSpPr>
          <p:spPr bwMode="auto">
            <a:xfrm>
              <a:off x="3996" y="845"/>
              <a:ext cx="0" cy="31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16" name="Line 39"/>
            <p:cNvSpPr>
              <a:spLocks noChangeShapeType="1"/>
            </p:cNvSpPr>
            <p:nvPr/>
          </p:nvSpPr>
          <p:spPr bwMode="auto">
            <a:xfrm>
              <a:off x="5598" y="845"/>
              <a:ext cx="0" cy="317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17" name="Line 40"/>
            <p:cNvSpPr>
              <a:spLocks noChangeShapeType="1"/>
            </p:cNvSpPr>
            <p:nvPr/>
          </p:nvSpPr>
          <p:spPr bwMode="auto">
            <a:xfrm>
              <a:off x="204" y="845"/>
              <a:ext cx="9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18" name="Line 41"/>
            <p:cNvSpPr>
              <a:spLocks noChangeShapeType="1"/>
            </p:cNvSpPr>
            <p:nvPr/>
          </p:nvSpPr>
          <p:spPr bwMode="auto">
            <a:xfrm>
              <a:off x="2554" y="845"/>
              <a:ext cx="30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19" name="Text Box 42"/>
            <p:cNvSpPr txBox="1">
              <a:spLocks noChangeArrowheads="1"/>
            </p:cNvSpPr>
            <p:nvPr/>
          </p:nvSpPr>
          <p:spPr bwMode="auto">
            <a:xfrm>
              <a:off x="471" y="2198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三</a:t>
              </a:r>
            </a:p>
          </p:txBody>
        </p:sp>
        <p:sp>
          <p:nvSpPr>
            <p:cNvPr id="54320" name="Text Box 43"/>
            <p:cNvSpPr txBox="1">
              <a:spLocks noChangeArrowheads="1"/>
            </p:cNvSpPr>
            <p:nvPr/>
          </p:nvSpPr>
          <p:spPr bwMode="auto">
            <a:xfrm>
              <a:off x="471" y="2861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四</a:t>
              </a:r>
            </a:p>
          </p:txBody>
        </p:sp>
        <p:sp>
          <p:nvSpPr>
            <p:cNvPr id="54321" name="Text Box 44"/>
            <p:cNvSpPr txBox="1">
              <a:spLocks noChangeArrowheads="1"/>
            </p:cNvSpPr>
            <p:nvPr/>
          </p:nvSpPr>
          <p:spPr bwMode="auto">
            <a:xfrm>
              <a:off x="471" y="1661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二</a:t>
              </a:r>
            </a:p>
          </p:txBody>
        </p:sp>
        <p:sp>
          <p:nvSpPr>
            <p:cNvPr id="54322" name="Text Box 45"/>
            <p:cNvSpPr txBox="1">
              <a:spLocks noChangeArrowheads="1"/>
            </p:cNvSpPr>
            <p:nvPr/>
          </p:nvSpPr>
          <p:spPr bwMode="auto">
            <a:xfrm>
              <a:off x="471" y="1277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一</a:t>
              </a:r>
            </a:p>
          </p:txBody>
        </p:sp>
        <p:sp>
          <p:nvSpPr>
            <p:cNvPr id="54323" name="Line 46"/>
            <p:cNvSpPr>
              <a:spLocks noChangeShapeType="1"/>
            </p:cNvSpPr>
            <p:nvPr/>
          </p:nvSpPr>
          <p:spPr bwMode="auto">
            <a:xfrm>
              <a:off x="1112" y="845"/>
              <a:ext cx="16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35215" name="Rectangle 4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2.1</a:t>
            </a:r>
          </a:p>
        </p:txBody>
      </p:sp>
      <p:sp>
        <p:nvSpPr>
          <p:cNvPr id="54278" name="AutoShape 5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9" name="日期占位符 4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701960A-3A1E-4E8C-95FC-1BA97FCAECBD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28663-1A94-42EC-8F57-8FC806BE9097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51" name="页脚占位符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4" name="Picture 2" descr="ia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81200"/>
            <a:ext cx="7086600" cy="346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381000" y="533400"/>
            <a:ext cx="74501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3200">
                <a:latin typeface="Arial" charset="0"/>
              </a:rPr>
              <a:t>第一台</a:t>
            </a:r>
            <a:r>
              <a:rPr kumimoji="0" lang="en-US" altLang="zh-CN" sz="3200">
                <a:latin typeface="Arial" charset="0"/>
              </a:rPr>
              <a:t>von Neumann </a:t>
            </a:r>
            <a:r>
              <a:rPr kumimoji="0" lang="zh-CN" altLang="en-US" sz="3200">
                <a:latin typeface="Arial" charset="0"/>
              </a:rPr>
              <a:t>系统结构的计算机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2.1</a:t>
            </a:r>
          </a:p>
        </p:txBody>
      </p:sp>
      <p:sp>
        <p:nvSpPr>
          <p:cNvPr id="55301" name="AutoShape 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37AA868-8EF5-4963-8937-D138564CA13A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CC4526-7129-4F4B-84B2-CBBB4527F28C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8" name="Picture 2" descr="ibm360"/>
          <p:cNvPicPr>
            <a:picLocks noChangeAspect="1" noChangeArrowheads="1"/>
          </p:cNvPicPr>
          <p:nvPr/>
        </p:nvPicPr>
        <p:blipFill>
          <a:blip r:embed="rId2"/>
          <a:srcRect b="4900"/>
          <a:stretch>
            <a:fillRect/>
          </a:stretch>
        </p:blipFill>
        <p:spPr bwMode="auto">
          <a:xfrm>
            <a:off x="1371600" y="1676400"/>
            <a:ext cx="640080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685800" y="304800"/>
            <a:ext cx="4191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600">
                <a:latin typeface="Times New Roman" pitchFamily="18" charset="0"/>
              </a:rPr>
              <a:t>IBM  System／360</a:t>
            </a:r>
            <a:r>
              <a:rPr lang="en-US" altLang="zh-CN" sz="3200">
                <a:latin typeface="Times New Roman" pitchFamily="18" charset="0"/>
              </a:rPr>
              <a:t> </a:t>
            </a:r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2.1</a:t>
            </a:r>
          </a:p>
        </p:txBody>
      </p:sp>
      <p:sp>
        <p:nvSpPr>
          <p:cNvPr id="56325" name="AutoShape 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359E65F-ACC3-4B70-981B-F13B7D0CC69B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062D85-AFD5-4E0A-B549-140FF05FE5EF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381000" y="457200"/>
            <a:ext cx="6781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二、微型计算机的出现和发展</a:t>
            </a:r>
          </a:p>
        </p:txBody>
      </p:sp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685800" y="1271588"/>
            <a:ext cx="2327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微处理器芯片</a:t>
            </a:r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4953000" y="1271588"/>
            <a:ext cx="19700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存储器芯片</a:t>
            </a:r>
          </a:p>
        </p:txBody>
      </p:sp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3200400" y="1266825"/>
            <a:ext cx="12525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1971年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576388" y="1876425"/>
            <a:ext cx="2335212" cy="2254250"/>
            <a:chOff x="1100" y="1182"/>
            <a:chExt cx="1471" cy="1420"/>
          </a:xfrm>
        </p:grpSpPr>
        <p:sp>
          <p:nvSpPr>
            <p:cNvPr id="63512" name="Text Box 7"/>
            <p:cNvSpPr txBox="1">
              <a:spLocks noChangeArrowheads="1"/>
            </p:cNvSpPr>
            <p:nvPr/>
          </p:nvSpPr>
          <p:spPr bwMode="auto">
            <a:xfrm>
              <a:off x="1100" y="1468"/>
              <a:ext cx="565" cy="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8位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16位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32位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64位</a:t>
              </a:r>
            </a:p>
          </p:txBody>
        </p:sp>
        <p:sp>
          <p:nvSpPr>
            <p:cNvPr id="63513" name="Text Box 8"/>
            <p:cNvSpPr txBox="1">
              <a:spLocks noChangeArrowheads="1"/>
            </p:cNvSpPr>
            <p:nvPr/>
          </p:nvSpPr>
          <p:spPr bwMode="auto">
            <a:xfrm>
              <a:off x="1220" y="1182"/>
              <a:ext cx="13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4位（4004）</a:t>
              </a:r>
            </a:p>
          </p:txBody>
        </p:sp>
      </p:grpSp>
      <p:sp>
        <p:nvSpPr>
          <p:cNvPr id="144393" name="Text Box 9"/>
          <p:cNvSpPr txBox="1">
            <a:spLocks noChangeArrowheads="1"/>
          </p:cNvSpPr>
          <p:nvPr/>
        </p:nvSpPr>
        <p:spPr bwMode="auto">
          <a:xfrm>
            <a:off x="7053263" y="1266825"/>
            <a:ext cx="12525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1970年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494338" y="1800225"/>
            <a:ext cx="1439862" cy="4892675"/>
            <a:chOff x="3845" y="1134"/>
            <a:chExt cx="907" cy="3082"/>
          </a:xfrm>
        </p:grpSpPr>
        <p:sp>
          <p:nvSpPr>
            <p:cNvPr id="63502" name="Text Box 11"/>
            <p:cNvSpPr txBox="1">
              <a:spLocks noChangeArrowheads="1"/>
            </p:cNvSpPr>
            <p:nvPr/>
          </p:nvSpPr>
          <p:spPr bwMode="auto">
            <a:xfrm>
              <a:off x="4075" y="1134"/>
              <a:ext cx="67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256位</a:t>
              </a:r>
            </a:p>
          </p:txBody>
        </p:sp>
        <p:sp>
          <p:nvSpPr>
            <p:cNvPr id="63503" name="Text Box 12"/>
            <p:cNvSpPr txBox="1">
              <a:spLocks noChangeArrowheads="1"/>
            </p:cNvSpPr>
            <p:nvPr/>
          </p:nvSpPr>
          <p:spPr bwMode="auto">
            <a:xfrm>
              <a:off x="3845" y="1441"/>
              <a:ext cx="90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  1</a:t>
              </a:r>
              <a:r>
                <a:rPr lang="en-US" altLang="zh-CN" sz="2800">
                  <a:latin typeface="Times New Roman" pitchFamily="18" charset="0"/>
                </a:rPr>
                <a:t>K</a:t>
              </a:r>
              <a:r>
                <a:rPr lang="zh-CN" altLang="en-US" sz="28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63504" name="Text Box 13"/>
            <p:cNvSpPr txBox="1">
              <a:spLocks noChangeArrowheads="1"/>
            </p:cNvSpPr>
            <p:nvPr/>
          </p:nvSpPr>
          <p:spPr bwMode="auto">
            <a:xfrm>
              <a:off x="4013" y="2053"/>
              <a:ext cx="73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16K</a:t>
              </a:r>
              <a:r>
                <a:rPr lang="zh-CN" altLang="en-US" sz="28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63505" name="Text Box 14"/>
            <p:cNvSpPr txBox="1">
              <a:spLocks noChangeArrowheads="1"/>
            </p:cNvSpPr>
            <p:nvPr/>
          </p:nvSpPr>
          <p:spPr bwMode="auto">
            <a:xfrm>
              <a:off x="4013" y="2359"/>
              <a:ext cx="73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64K</a:t>
              </a:r>
              <a:r>
                <a:rPr lang="zh-CN" altLang="en-US" sz="28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63506" name="Text Box 15"/>
            <p:cNvSpPr txBox="1">
              <a:spLocks noChangeArrowheads="1"/>
            </p:cNvSpPr>
            <p:nvPr/>
          </p:nvSpPr>
          <p:spPr bwMode="auto">
            <a:xfrm>
              <a:off x="3901" y="2665"/>
              <a:ext cx="8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256K</a:t>
              </a:r>
              <a:r>
                <a:rPr lang="zh-CN" altLang="en-US" sz="28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63507" name="Text Box 16"/>
            <p:cNvSpPr txBox="1">
              <a:spLocks noChangeArrowheads="1"/>
            </p:cNvSpPr>
            <p:nvPr/>
          </p:nvSpPr>
          <p:spPr bwMode="auto">
            <a:xfrm>
              <a:off x="4088" y="2971"/>
              <a:ext cx="6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1M</a:t>
              </a:r>
              <a:r>
                <a:rPr lang="zh-CN" altLang="en-US" sz="28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63508" name="Text Box 17"/>
            <p:cNvSpPr txBox="1">
              <a:spLocks noChangeArrowheads="1"/>
            </p:cNvSpPr>
            <p:nvPr/>
          </p:nvSpPr>
          <p:spPr bwMode="auto">
            <a:xfrm>
              <a:off x="3976" y="3582"/>
              <a:ext cx="7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16M</a:t>
              </a:r>
              <a:r>
                <a:rPr lang="zh-CN" altLang="en-US" sz="28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63509" name="Text Box 18"/>
            <p:cNvSpPr txBox="1">
              <a:spLocks noChangeArrowheads="1"/>
            </p:cNvSpPr>
            <p:nvPr/>
          </p:nvSpPr>
          <p:spPr bwMode="auto">
            <a:xfrm>
              <a:off x="3976" y="3889"/>
              <a:ext cx="7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64M</a:t>
              </a:r>
              <a:r>
                <a:rPr lang="zh-CN" altLang="en-US" sz="28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63510" name="Text Box 19"/>
            <p:cNvSpPr txBox="1">
              <a:spLocks noChangeArrowheads="1"/>
            </p:cNvSpPr>
            <p:nvPr/>
          </p:nvSpPr>
          <p:spPr bwMode="auto">
            <a:xfrm>
              <a:off x="4125" y="1747"/>
              <a:ext cx="62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4K</a:t>
              </a:r>
              <a:r>
                <a:rPr lang="zh-CN" altLang="en-US" sz="28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63511" name="Text Box 20"/>
            <p:cNvSpPr txBox="1">
              <a:spLocks noChangeArrowheads="1"/>
            </p:cNvSpPr>
            <p:nvPr/>
          </p:nvSpPr>
          <p:spPr bwMode="auto">
            <a:xfrm>
              <a:off x="4088" y="3258"/>
              <a:ext cx="6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4M</a:t>
              </a:r>
              <a:r>
                <a:rPr lang="zh-CN" altLang="en-US" sz="2800">
                  <a:latin typeface="Times New Roman" pitchFamily="18" charset="0"/>
                </a:rPr>
                <a:t>位</a:t>
              </a:r>
            </a:p>
          </p:txBody>
        </p:sp>
      </p:grpSp>
      <p:sp>
        <p:nvSpPr>
          <p:cNvPr id="144405" name="Rectangle 2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2.1</a:t>
            </a:r>
          </a:p>
        </p:txBody>
      </p:sp>
      <p:sp>
        <p:nvSpPr>
          <p:cNvPr id="63498" name="AutoShape 2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日期占位符 2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3639632-6B31-47E6-A7A7-47F4E0A8F793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4C495A-5705-4A0B-86CA-5D5B9FADDBD6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25" name="页脚占位符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autoUpdateAnimBg="0"/>
      <p:bldP spid="144388" grpId="0" autoUpdateAnimBg="0"/>
      <p:bldP spid="144389" grpId="0" autoUpdateAnimBg="0"/>
      <p:bldP spid="14439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67976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600">
                <a:latin typeface="Times New Roman" pitchFamily="18" charset="0"/>
              </a:rPr>
              <a:t>Intel </a:t>
            </a:r>
            <a:r>
              <a:rPr lang="zh-CN" altLang="en-US" sz="3600">
                <a:latin typeface="Times New Roman" pitchFamily="18" charset="0"/>
              </a:rPr>
              <a:t>公司的典型微处理器产品</a:t>
            </a:r>
          </a:p>
        </p:txBody>
      </p:sp>
      <p:sp>
        <p:nvSpPr>
          <p:cNvPr id="146435" name="Text Box 3"/>
          <p:cNvSpPr txBox="1">
            <a:spLocks noChangeArrowheads="1"/>
          </p:cNvSpPr>
          <p:nvPr/>
        </p:nvSpPr>
        <p:spPr bwMode="auto">
          <a:xfrm>
            <a:off x="611188" y="971550"/>
            <a:ext cx="8610600" cy="429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8080                      8位                1974年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8086                    16位                1979年               2.9 万个晶体管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80286                  16位                1982年             13.4 万个晶体管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80386                  32位                1985年             27.5 万个晶体管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80486                  32位                1989年           120.0 万个晶体管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Pentium             64</a:t>
            </a:r>
            <a:r>
              <a:rPr lang="zh-CN" altLang="en-US" sz="2400">
                <a:latin typeface="Times New Roman" pitchFamily="18" charset="0"/>
              </a:rPr>
              <a:t>位（准）    1993年            310.0 万个晶体管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Pentium Pro      64</a:t>
            </a:r>
            <a:r>
              <a:rPr lang="zh-CN" altLang="en-US" sz="2400">
                <a:latin typeface="Times New Roman" pitchFamily="18" charset="0"/>
              </a:rPr>
              <a:t>位（准）    1995年            550.0 万个晶体管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Pentium Ⅱ        64</a:t>
            </a:r>
            <a:r>
              <a:rPr lang="zh-CN" altLang="en-US" sz="2400">
                <a:latin typeface="Times New Roman" pitchFamily="18" charset="0"/>
              </a:rPr>
              <a:t>位（准）    1997年            </a:t>
            </a:r>
            <a:r>
              <a:rPr lang="en-US" altLang="zh-CN" sz="2400">
                <a:latin typeface="Times New Roman" pitchFamily="18" charset="0"/>
              </a:rPr>
              <a:t>750.0 </a:t>
            </a:r>
            <a:r>
              <a:rPr lang="zh-CN" altLang="en-US" sz="2400">
                <a:latin typeface="Times New Roman" pitchFamily="18" charset="0"/>
              </a:rPr>
              <a:t>万个晶体管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Pentium Ⅲ        64</a:t>
            </a:r>
            <a:r>
              <a:rPr lang="zh-CN" altLang="en-US" sz="2400">
                <a:latin typeface="Times New Roman" pitchFamily="18" charset="0"/>
              </a:rPr>
              <a:t>位（准）    1999年            </a:t>
            </a:r>
            <a:r>
              <a:rPr lang="en-US" altLang="zh-CN" sz="2400">
                <a:latin typeface="Times New Roman" pitchFamily="18" charset="0"/>
              </a:rPr>
              <a:t>950.0 </a:t>
            </a:r>
            <a:r>
              <a:rPr lang="zh-CN" altLang="en-US" sz="2400">
                <a:latin typeface="Times New Roman" pitchFamily="18" charset="0"/>
              </a:rPr>
              <a:t>万个晶体管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Pentium Ⅳ        64</a:t>
            </a:r>
            <a:r>
              <a:rPr lang="zh-CN" altLang="en-US" sz="2400">
                <a:latin typeface="Times New Roman" pitchFamily="18" charset="0"/>
              </a:rPr>
              <a:t>位                2000年         4 200.0 万个晶体管</a:t>
            </a:r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2.1</a:t>
            </a:r>
          </a:p>
        </p:txBody>
      </p:sp>
      <p:sp>
        <p:nvSpPr>
          <p:cNvPr id="146437" name="Text Box 5"/>
          <p:cNvSpPr txBox="1">
            <a:spLocks noChangeArrowheads="1"/>
          </p:cNvSpPr>
          <p:nvPr/>
        </p:nvSpPr>
        <p:spPr bwMode="auto">
          <a:xfrm>
            <a:off x="611188" y="5486400"/>
            <a:ext cx="8532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　　　　　　　</a:t>
            </a:r>
            <a:r>
              <a:rPr lang="zh-CN" altLang="en-US" sz="2400" smtClean="0">
                <a:latin typeface="Times New Roman" pitchFamily="18" charset="0"/>
              </a:rPr>
              <a:t>目前      </a:t>
            </a:r>
            <a:r>
              <a:rPr lang="zh-CN" altLang="en-US" sz="2400">
                <a:latin typeface="Times New Roman" pitchFamily="18" charset="0"/>
              </a:rPr>
              <a:t>芯片上可集成 </a:t>
            </a:r>
            <a:r>
              <a:rPr lang="zh-CN" altLang="en-US" sz="2400" smtClean="0">
                <a:latin typeface="Times New Roman" pitchFamily="18" charset="0"/>
              </a:rPr>
              <a:t>超过      </a:t>
            </a:r>
            <a:r>
              <a:rPr lang="en-US" altLang="zh-CN" sz="2400" smtClean="0">
                <a:solidFill>
                  <a:schemeClr val="folHlink"/>
                </a:solidFill>
                <a:latin typeface="Times New Roman" pitchFamily="18" charset="0"/>
              </a:rPr>
              <a:t>30</a:t>
            </a:r>
            <a:r>
              <a:rPr lang="zh-CN" altLang="en-US" sz="2400" smtClean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亿</a:t>
            </a:r>
            <a:r>
              <a:rPr lang="zh-CN" altLang="en-US" sz="12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mtClean="0">
                <a:solidFill>
                  <a:schemeClr val="folHlink"/>
                </a:solidFill>
                <a:latin typeface="Times New Roman" pitchFamily="18" charset="0"/>
              </a:rPr>
              <a:t>         </a:t>
            </a:r>
            <a:r>
              <a:rPr lang="zh-CN" altLang="en-US" sz="2400"/>
              <a:t>个</a:t>
            </a:r>
            <a:r>
              <a:rPr lang="zh-CN" altLang="en-US" sz="2400">
                <a:latin typeface="Times New Roman" pitchFamily="18" charset="0"/>
              </a:rPr>
              <a:t>晶体管 </a:t>
            </a:r>
          </a:p>
        </p:txBody>
      </p:sp>
      <p:sp>
        <p:nvSpPr>
          <p:cNvPr id="65543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D69EB1D-B500-45AD-8928-20138A7F990F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6E69B-96C1-4517-A5B7-691C6C6255B4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autoUpdateAnimBg="0"/>
      <p:bldP spid="146437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685800" y="609600"/>
            <a:ext cx="2511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600">
                <a:latin typeface="Times New Roman" pitchFamily="18" charset="0"/>
              </a:rPr>
              <a:t>Moore </a:t>
            </a:r>
            <a:r>
              <a:rPr lang="zh-CN" altLang="en-US" sz="3600">
                <a:latin typeface="Times New Roman" pitchFamily="18" charset="0"/>
              </a:rPr>
              <a:t>定律</a:t>
            </a: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3856060" y="1876425"/>
            <a:ext cx="39306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Intel </a:t>
            </a:r>
            <a:r>
              <a:rPr lang="zh-CN" altLang="en-US" sz="2800">
                <a:latin typeface="Times New Roman" pitchFamily="18" charset="0"/>
              </a:rPr>
              <a:t>公司的缔造者之一 </a:t>
            </a:r>
          </a:p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Gordon  Moore </a:t>
            </a:r>
            <a:r>
              <a:rPr lang="zh-CN" altLang="en-US" sz="2800">
                <a:latin typeface="Times New Roman" pitchFamily="18" charset="0"/>
              </a:rPr>
              <a:t>提出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00430" y="3276600"/>
            <a:ext cx="4468812" cy="1331913"/>
            <a:chOff x="1217" y="2064"/>
            <a:chExt cx="2815" cy="839"/>
          </a:xfrm>
        </p:grpSpPr>
        <p:sp>
          <p:nvSpPr>
            <p:cNvPr id="64522" name="Text Box 5"/>
            <p:cNvSpPr txBox="1">
              <a:spLocks noChangeArrowheads="1"/>
            </p:cNvSpPr>
            <p:nvPr/>
          </p:nvSpPr>
          <p:spPr bwMode="auto">
            <a:xfrm>
              <a:off x="1814" y="2064"/>
              <a:ext cx="16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微芯片上集成的</a:t>
              </a:r>
            </a:p>
          </p:txBody>
        </p:sp>
        <p:sp>
          <p:nvSpPr>
            <p:cNvPr id="64523" name="Text Box 6"/>
            <p:cNvSpPr txBox="1">
              <a:spLocks noChangeArrowheads="1"/>
            </p:cNvSpPr>
            <p:nvPr/>
          </p:nvSpPr>
          <p:spPr bwMode="auto">
            <a:xfrm>
              <a:off x="1217" y="2576"/>
              <a:ext cx="28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    晶体管数目每三年翻两番</a:t>
              </a:r>
            </a:p>
          </p:txBody>
        </p:sp>
      </p:grpSp>
      <p:sp>
        <p:nvSpPr>
          <p:cNvPr id="145415" name="Rectangle 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2.1</a:t>
            </a:r>
          </a:p>
        </p:txBody>
      </p:sp>
      <p:sp>
        <p:nvSpPr>
          <p:cNvPr id="64518" name="AutoShape 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FA58FB2-A589-432C-8048-134874196882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01D18C-01A6-468D-B6D9-AA1512E189FA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pic>
        <p:nvPicPr>
          <p:cNvPr id="12" name="图片 11" descr="d8f9d72a6059252dfdef009c349b033b5ab5b9a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2000240"/>
            <a:ext cx="1893756" cy="2571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457200" y="358775"/>
            <a:ext cx="632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三、软件技术的兴起和发展</a:t>
            </a:r>
          </a:p>
        </p:txBody>
      </p:sp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339850" y="2017713"/>
            <a:ext cx="3308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机器语言   面向机器</a:t>
            </a:r>
          </a:p>
        </p:txBody>
      </p:sp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1339850" y="2682875"/>
            <a:ext cx="3308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汇编语言   面向机器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1339850" y="3348038"/>
            <a:ext cx="3308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高级语言   面向问题</a:t>
            </a: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2119313" y="4013200"/>
            <a:ext cx="54244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FORTRAN   </a:t>
            </a:r>
            <a:r>
              <a:rPr lang="zh-CN" altLang="en-US" sz="2800">
                <a:latin typeface="Times New Roman" pitchFamily="18" charset="0"/>
              </a:rPr>
              <a:t>科学计算和工程计算</a:t>
            </a:r>
          </a:p>
        </p:txBody>
      </p:sp>
      <p:sp>
        <p:nvSpPr>
          <p:cNvPr id="147463" name="Text Box 7"/>
          <p:cNvSpPr txBox="1">
            <a:spLocks noChangeArrowheads="1"/>
          </p:cNvSpPr>
          <p:nvPr/>
        </p:nvSpPr>
        <p:spPr bwMode="auto">
          <a:xfrm>
            <a:off x="2119313" y="4678363"/>
            <a:ext cx="4730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PASCAL       </a:t>
            </a:r>
            <a:r>
              <a:rPr lang="zh-CN" altLang="en-US" sz="2800">
                <a:latin typeface="Times New Roman" pitchFamily="18" charset="0"/>
              </a:rPr>
              <a:t>结构化程序设计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2119313" y="5343525"/>
            <a:ext cx="3651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C＋＋            </a:t>
            </a:r>
            <a:r>
              <a:rPr lang="zh-CN" altLang="en-US" sz="2800">
                <a:latin typeface="Times New Roman" pitchFamily="18" charset="0"/>
              </a:rPr>
              <a:t>面向对象</a:t>
            </a:r>
          </a:p>
        </p:txBody>
      </p:sp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2119313" y="6010275"/>
            <a:ext cx="4371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Java               </a:t>
            </a:r>
            <a:r>
              <a:rPr lang="zh-CN" altLang="en-US" sz="2800">
                <a:latin typeface="Times New Roman" pitchFamily="18" charset="0"/>
              </a:rPr>
              <a:t>适应网络环境</a:t>
            </a:r>
          </a:p>
        </p:txBody>
      </p:sp>
      <p:sp>
        <p:nvSpPr>
          <p:cNvPr id="147466" name="Text Box 10"/>
          <p:cNvSpPr txBox="1">
            <a:spLocks noChangeArrowheads="1"/>
          </p:cNvSpPr>
          <p:nvPr/>
        </p:nvSpPr>
        <p:spPr bwMode="auto">
          <a:xfrm>
            <a:off x="669925" y="1173163"/>
            <a:ext cx="2425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 1.  各种语言</a:t>
            </a:r>
          </a:p>
        </p:txBody>
      </p:sp>
      <p:sp>
        <p:nvSpPr>
          <p:cNvPr id="147467" name="Rectangle 1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2.1</a:t>
            </a:r>
          </a:p>
        </p:txBody>
      </p:sp>
      <p:sp>
        <p:nvSpPr>
          <p:cNvPr id="66572" name="AutoShape 1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日期占位符 1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E514D54-D5C1-419A-A7AB-28E553D6007B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04811A-C75E-4F66-A113-6B11611F1057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autoUpdateAnimBg="0"/>
      <p:bldP spid="147460" grpId="0" autoUpdateAnimBg="0"/>
      <p:bldP spid="147461" grpId="0" autoUpdateAnimBg="0"/>
      <p:bldP spid="147462" grpId="0" autoUpdateAnimBg="0"/>
      <p:bldP spid="147463" grpId="0" autoUpdateAnimBg="0"/>
      <p:bldP spid="147464" grpId="0" autoUpdateAnimBg="0"/>
      <p:bldP spid="147465" grpId="0" autoUpdateAnimBg="0"/>
      <p:bldP spid="147466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228600" y="609600"/>
            <a:ext cx="38496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2. 系统软件</a:t>
            </a:r>
          </a:p>
        </p:txBody>
      </p:sp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838200" y="160020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语言处理程序</a:t>
            </a:r>
            <a:r>
              <a:rPr lang="zh-CN" altLang="en-US" sz="3200">
                <a:latin typeface="Times New Roman" pitchFamily="18" charset="0"/>
              </a:rPr>
              <a:t>      </a:t>
            </a:r>
            <a:r>
              <a:rPr lang="zh-CN" altLang="en-US" sz="2800">
                <a:latin typeface="Times New Roman" pitchFamily="18" charset="0"/>
              </a:rPr>
              <a:t>汇编程序  编译程序  解释程序</a:t>
            </a:r>
          </a:p>
        </p:txBody>
      </p:sp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838200" y="2514600"/>
            <a:ext cx="70659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操作系统</a:t>
            </a:r>
            <a:r>
              <a:rPr lang="zh-CN" altLang="en-US" sz="3200">
                <a:latin typeface="Times New Roman" pitchFamily="18" charset="0"/>
              </a:rPr>
              <a:t>              </a:t>
            </a:r>
            <a:r>
              <a:rPr lang="en-US" altLang="zh-CN" sz="2800">
                <a:latin typeface="Times New Roman" pitchFamily="18" charset="0"/>
              </a:rPr>
              <a:t>DOS  UNIX  Windows</a:t>
            </a:r>
            <a:r>
              <a:rPr lang="en-US" altLang="zh-CN" sz="3200">
                <a:latin typeface="Times New Roman" pitchFamily="18" charset="0"/>
              </a:rPr>
              <a:t>    </a:t>
            </a:r>
          </a:p>
        </p:txBody>
      </p:sp>
      <p:sp>
        <p:nvSpPr>
          <p:cNvPr id="148485" name="Text Box 5"/>
          <p:cNvSpPr txBox="1">
            <a:spLocks noChangeArrowheads="1"/>
          </p:cNvSpPr>
          <p:nvPr/>
        </p:nvSpPr>
        <p:spPr bwMode="auto">
          <a:xfrm>
            <a:off x="838200" y="3429000"/>
            <a:ext cx="7696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服务性程序</a:t>
            </a:r>
            <a:r>
              <a:rPr lang="zh-CN" altLang="en-US" sz="3200">
                <a:latin typeface="Times New Roman" pitchFamily="18" charset="0"/>
              </a:rPr>
              <a:t>          </a:t>
            </a:r>
            <a:r>
              <a:rPr lang="zh-CN" altLang="en-US" sz="2800">
                <a:latin typeface="Times New Roman" pitchFamily="18" charset="0"/>
              </a:rPr>
              <a:t>装配  调试  诊断  排错</a:t>
            </a:r>
          </a:p>
        </p:txBody>
      </p:sp>
      <p:sp>
        <p:nvSpPr>
          <p:cNvPr id="148486" name="Text Box 6"/>
          <p:cNvSpPr txBox="1">
            <a:spLocks noChangeArrowheads="1"/>
          </p:cNvSpPr>
          <p:nvPr/>
        </p:nvSpPr>
        <p:spPr bwMode="auto">
          <a:xfrm>
            <a:off x="838200" y="4343400"/>
            <a:ext cx="838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数据库管理系统</a:t>
            </a:r>
            <a:r>
              <a:rPr lang="zh-CN" altLang="en-US" sz="3200">
                <a:latin typeface="Times New Roman" pitchFamily="18" charset="0"/>
              </a:rPr>
              <a:t>  </a:t>
            </a:r>
            <a:r>
              <a:rPr lang="zh-CN" altLang="en-US" sz="2800">
                <a:latin typeface="Times New Roman" pitchFamily="18" charset="0"/>
              </a:rPr>
              <a:t>数据库和数据库管理软件</a:t>
            </a:r>
          </a:p>
        </p:txBody>
      </p:sp>
      <p:sp>
        <p:nvSpPr>
          <p:cNvPr id="148487" name="Text Box 7"/>
          <p:cNvSpPr txBox="1">
            <a:spLocks noChangeArrowheads="1"/>
          </p:cNvSpPr>
          <p:nvPr/>
        </p:nvSpPr>
        <p:spPr bwMode="auto">
          <a:xfrm>
            <a:off x="838200" y="5257800"/>
            <a:ext cx="2667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网络软件</a:t>
            </a:r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2.1</a:t>
            </a:r>
          </a:p>
        </p:txBody>
      </p:sp>
      <p:sp>
        <p:nvSpPr>
          <p:cNvPr id="67593" name="AutoShape 1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65F41FF-D067-4047-B683-CA758F58E920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1A1944-C4D3-43B9-A073-9638135B21D9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autoUpdateAnimBg="0"/>
      <p:bldP spid="148484" grpId="0" autoUpdateAnimBg="0"/>
      <p:bldP spid="148485" grpId="0" autoUpdateAnimBg="0"/>
      <p:bldP spid="148486" grpId="0" autoUpdateAnimBg="0"/>
      <p:bldP spid="148487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528638" y="577850"/>
            <a:ext cx="38528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3. 软件发展的特点</a:t>
            </a:r>
          </a:p>
        </p:txBody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1066800" y="1647825"/>
            <a:ext cx="3581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⑴  开发周期长</a:t>
            </a:r>
          </a:p>
        </p:txBody>
      </p:sp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1066800" y="2527300"/>
            <a:ext cx="434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⑵  制作成本昂贵</a:t>
            </a:r>
          </a:p>
        </p:txBody>
      </p:sp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1066800" y="3408363"/>
            <a:ext cx="6934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⑶  检测软件产品质量的特殊性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676400" y="4441825"/>
            <a:ext cx="7010400" cy="1296988"/>
            <a:chOff x="1056" y="2798"/>
            <a:chExt cx="4416" cy="817"/>
          </a:xfrm>
        </p:grpSpPr>
        <p:sp>
          <p:nvSpPr>
            <p:cNvPr id="68620" name="Text Box 7"/>
            <p:cNvSpPr txBox="1">
              <a:spLocks noChangeArrowheads="1"/>
            </p:cNvSpPr>
            <p:nvPr/>
          </p:nvSpPr>
          <p:spPr bwMode="auto">
            <a:xfrm>
              <a:off x="1056" y="2798"/>
              <a:ext cx="43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软件是程序以及开发、使用和</a:t>
              </a:r>
            </a:p>
          </p:txBody>
        </p:sp>
        <p:sp>
          <p:nvSpPr>
            <p:cNvPr id="68621" name="Text Box 8"/>
            <p:cNvSpPr txBox="1">
              <a:spLocks noChangeArrowheads="1"/>
            </p:cNvSpPr>
            <p:nvPr/>
          </p:nvSpPr>
          <p:spPr bwMode="auto">
            <a:xfrm>
              <a:off x="1056" y="3288"/>
              <a:ext cx="44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维护程序所需要的所有文档</a:t>
              </a:r>
            </a:p>
          </p:txBody>
        </p:sp>
      </p:grpSp>
      <p:sp>
        <p:nvSpPr>
          <p:cNvPr id="149513" name="Rectangle 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2.1</a:t>
            </a:r>
          </a:p>
        </p:txBody>
      </p:sp>
      <p:sp>
        <p:nvSpPr>
          <p:cNvPr id="68616" name="AutoShape 1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45A9FA6-ABFD-412B-A468-995A250B00A1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49C6A-7754-4413-91B5-6539D68338F1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autoUpdateAnimBg="0"/>
      <p:bldP spid="149508" grpId="0" autoUpdateAnimBg="0"/>
      <p:bldP spid="14950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45" name="Group 209"/>
          <p:cNvGraphicFramePr>
            <a:graphicFrameLocks noGrp="1"/>
          </p:cNvGraphicFramePr>
          <p:nvPr/>
        </p:nvGraphicFramePr>
        <p:xfrm>
          <a:off x="3505200" y="1905000"/>
          <a:ext cx="5334000" cy="4267201"/>
        </p:xfrm>
        <a:graphic>
          <a:graphicData uri="http://schemas.openxmlformats.org/drawingml/2006/table">
            <a:tbl>
              <a:tblPr/>
              <a:tblGrid>
                <a:gridCol w="923925"/>
                <a:gridCol w="1565275"/>
                <a:gridCol w="1549400"/>
                <a:gridCol w="1295400"/>
              </a:tblGrid>
              <a:tr h="560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ACC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MQ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7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7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7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874" name="Text Box 176"/>
          <p:cNvSpPr txBox="1">
            <a:spLocks noChangeArrowheads="1"/>
          </p:cNvSpPr>
          <p:nvPr/>
        </p:nvSpPr>
        <p:spPr bwMode="auto">
          <a:xfrm>
            <a:off x="576263" y="549275"/>
            <a:ext cx="7308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>
                <a:latin typeface="Times New Roman" pitchFamily="18" charset="0"/>
              </a:rPr>
              <a:t>(</a:t>
            </a:r>
            <a:r>
              <a:rPr lang="en-US" altLang="zh-CN" sz="3600">
                <a:latin typeface="Times New Roman" pitchFamily="18" charset="0"/>
              </a:rPr>
              <a:t>2)</a:t>
            </a:r>
            <a:r>
              <a:rPr lang="zh-CN" altLang="en-US" sz="3600">
                <a:latin typeface="Times New Roman" pitchFamily="18" charset="0"/>
              </a:rPr>
              <a:t>运算器的基本组成及操作过程</a:t>
            </a:r>
          </a:p>
        </p:txBody>
      </p:sp>
      <p:sp>
        <p:nvSpPr>
          <p:cNvPr id="40114" name="Rectangle 17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grpSp>
        <p:nvGrpSpPr>
          <p:cNvPr id="2" name="Group 191"/>
          <p:cNvGrpSpPr>
            <a:grpSpLocks/>
          </p:cNvGrpSpPr>
          <p:nvPr/>
        </p:nvGrpSpPr>
        <p:grpSpPr bwMode="auto">
          <a:xfrm>
            <a:off x="685800" y="1905000"/>
            <a:ext cx="2514600" cy="4343400"/>
            <a:chOff x="288" y="1200"/>
            <a:chExt cx="1584" cy="2736"/>
          </a:xfrm>
        </p:grpSpPr>
        <p:sp>
          <p:nvSpPr>
            <p:cNvPr id="35900" name="Rectangle 155"/>
            <p:cNvSpPr>
              <a:spLocks noChangeArrowheads="1"/>
            </p:cNvSpPr>
            <p:nvPr/>
          </p:nvSpPr>
          <p:spPr bwMode="auto">
            <a:xfrm>
              <a:off x="770" y="3575"/>
              <a:ext cx="57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400"/>
                <a:t>运算器</a:t>
              </a:r>
            </a:p>
          </p:txBody>
        </p:sp>
        <p:sp>
          <p:nvSpPr>
            <p:cNvPr id="35901" name="Rectangle 156"/>
            <p:cNvSpPr>
              <a:spLocks noChangeArrowheads="1"/>
            </p:cNvSpPr>
            <p:nvPr/>
          </p:nvSpPr>
          <p:spPr bwMode="auto">
            <a:xfrm>
              <a:off x="1236" y="1440"/>
              <a:ext cx="518" cy="37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2" name="Rectangle 157"/>
            <p:cNvSpPr>
              <a:spLocks noChangeArrowheads="1"/>
            </p:cNvSpPr>
            <p:nvPr/>
          </p:nvSpPr>
          <p:spPr bwMode="auto">
            <a:xfrm>
              <a:off x="1296" y="1495"/>
              <a:ext cx="38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MQ</a:t>
              </a:r>
              <a:endParaRPr lang="en-US" altLang="zh-CN" sz="2800"/>
            </a:p>
          </p:txBody>
        </p:sp>
        <p:sp>
          <p:nvSpPr>
            <p:cNvPr id="35903" name="Rectangle 165"/>
            <p:cNvSpPr>
              <a:spLocks noChangeArrowheads="1"/>
            </p:cNvSpPr>
            <p:nvPr/>
          </p:nvSpPr>
          <p:spPr bwMode="auto">
            <a:xfrm>
              <a:off x="437" y="1440"/>
              <a:ext cx="517" cy="37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4" name="Rectangle 166"/>
            <p:cNvSpPr>
              <a:spLocks noChangeArrowheads="1"/>
            </p:cNvSpPr>
            <p:nvPr/>
          </p:nvSpPr>
          <p:spPr bwMode="auto">
            <a:xfrm>
              <a:off x="448" y="1495"/>
              <a:ext cx="48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ACC</a:t>
              </a:r>
              <a:endParaRPr lang="en-US" altLang="zh-CN" sz="2800"/>
            </a:p>
          </p:txBody>
        </p:sp>
        <p:sp>
          <p:nvSpPr>
            <p:cNvPr id="35905" name="Rectangle 167"/>
            <p:cNvSpPr>
              <a:spLocks noChangeArrowheads="1"/>
            </p:cNvSpPr>
            <p:nvPr/>
          </p:nvSpPr>
          <p:spPr bwMode="auto">
            <a:xfrm>
              <a:off x="437" y="2237"/>
              <a:ext cx="517" cy="373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6" name="Rectangle 168"/>
            <p:cNvSpPr>
              <a:spLocks noChangeArrowheads="1"/>
            </p:cNvSpPr>
            <p:nvPr/>
          </p:nvSpPr>
          <p:spPr bwMode="auto">
            <a:xfrm>
              <a:off x="451" y="2276"/>
              <a:ext cx="47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ALU</a:t>
              </a:r>
              <a:endParaRPr lang="en-US" altLang="zh-CN" sz="2800"/>
            </a:p>
          </p:txBody>
        </p:sp>
        <p:sp>
          <p:nvSpPr>
            <p:cNvPr id="35907" name="Rectangle 169"/>
            <p:cNvSpPr>
              <a:spLocks noChangeArrowheads="1"/>
            </p:cNvSpPr>
            <p:nvPr/>
          </p:nvSpPr>
          <p:spPr bwMode="auto">
            <a:xfrm>
              <a:off x="437" y="3041"/>
              <a:ext cx="515" cy="372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5908" name="Rectangle 170"/>
            <p:cNvSpPr>
              <a:spLocks noChangeArrowheads="1"/>
            </p:cNvSpPr>
            <p:nvPr/>
          </p:nvSpPr>
          <p:spPr bwMode="auto">
            <a:xfrm>
              <a:off x="624" y="3091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X</a:t>
              </a:r>
              <a:endParaRPr lang="en-US" altLang="zh-CN" sz="2800"/>
            </a:p>
          </p:txBody>
        </p:sp>
        <p:sp>
          <p:nvSpPr>
            <p:cNvPr id="35909" name="Rectangle 173"/>
            <p:cNvSpPr>
              <a:spLocks noChangeArrowheads="1"/>
            </p:cNvSpPr>
            <p:nvPr/>
          </p:nvSpPr>
          <p:spPr bwMode="auto">
            <a:xfrm>
              <a:off x="288" y="1200"/>
              <a:ext cx="1584" cy="2736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910" name="AutoShape 181"/>
            <p:cNvSpPr>
              <a:spLocks noChangeArrowheads="1"/>
            </p:cNvSpPr>
            <p:nvPr/>
          </p:nvSpPr>
          <p:spPr bwMode="auto">
            <a:xfrm>
              <a:off x="768" y="1842"/>
              <a:ext cx="91" cy="397"/>
            </a:xfrm>
            <a:prstGeom prst="upArrow">
              <a:avLst>
                <a:gd name="adj1" fmla="val 49454"/>
                <a:gd name="adj2" fmla="val 85718"/>
              </a:avLst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911" name="Freeform 183"/>
            <p:cNvSpPr>
              <a:spLocks/>
            </p:cNvSpPr>
            <p:nvPr/>
          </p:nvSpPr>
          <p:spPr bwMode="auto">
            <a:xfrm>
              <a:off x="960" y="1704"/>
              <a:ext cx="276" cy="3"/>
            </a:xfrm>
            <a:custGeom>
              <a:avLst/>
              <a:gdLst>
                <a:gd name="T0" fmla="*/ 276 w 276"/>
                <a:gd name="T1" fmla="*/ 0 h 3"/>
                <a:gd name="T2" fmla="*/ 0 w 276"/>
                <a:gd name="T3" fmla="*/ 3 h 3"/>
                <a:gd name="T4" fmla="*/ 0 60000 65536"/>
                <a:gd name="T5" fmla="*/ 0 60000 65536"/>
                <a:gd name="T6" fmla="*/ 0 w 276"/>
                <a:gd name="T7" fmla="*/ 0 h 3"/>
                <a:gd name="T8" fmla="*/ 276 w 276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3">
                  <a:moveTo>
                    <a:pt x="276" y="0"/>
                  </a:moveTo>
                  <a:lnTo>
                    <a:pt x="0" y="3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5912" name="Freeform 185"/>
            <p:cNvSpPr>
              <a:spLocks/>
            </p:cNvSpPr>
            <p:nvPr/>
          </p:nvSpPr>
          <p:spPr bwMode="auto">
            <a:xfrm>
              <a:off x="959" y="1539"/>
              <a:ext cx="277" cy="1"/>
            </a:xfrm>
            <a:custGeom>
              <a:avLst/>
              <a:gdLst>
                <a:gd name="T0" fmla="*/ 0 w 277"/>
                <a:gd name="T1" fmla="*/ 0 h 1"/>
                <a:gd name="T2" fmla="*/ 277 w 277"/>
                <a:gd name="T3" fmla="*/ 0 h 1"/>
                <a:gd name="T4" fmla="*/ 0 60000 65536"/>
                <a:gd name="T5" fmla="*/ 0 60000 65536"/>
                <a:gd name="T6" fmla="*/ 0 w 277"/>
                <a:gd name="T7" fmla="*/ 0 h 1"/>
                <a:gd name="T8" fmla="*/ 277 w 27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7" h="1">
                  <a:moveTo>
                    <a:pt x="0" y="0"/>
                  </a:moveTo>
                  <a:lnTo>
                    <a:pt x="277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5913" name="AutoShape 187"/>
            <p:cNvSpPr>
              <a:spLocks noChangeArrowheads="1"/>
            </p:cNvSpPr>
            <p:nvPr/>
          </p:nvSpPr>
          <p:spPr bwMode="auto">
            <a:xfrm>
              <a:off x="649" y="2639"/>
              <a:ext cx="91" cy="397"/>
            </a:xfrm>
            <a:prstGeom prst="upArrow">
              <a:avLst>
                <a:gd name="adj1" fmla="val 49454"/>
                <a:gd name="adj2" fmla="val 85718"/>
              </a:avLst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914" name="AutoShape 188"/>
            <p:cNvSpPr>
              <a:spLocks noChangeArrowheads="1"/>
            </p:cNvSpPr>
            <p:nvPr/>
          </p:nvSpPr>
          <p:spPr bwMode="auto">
            <a:xfrm rot="10800000">
              <a:off x="533" y="1812"/>
              <a:ext cx="91" cy="397"/>
            </a:xfrm>
            <a:prstGeom prst="upArrow">
              <a:avLst>
                <a:gd name="adj1" fmla="val 49454"/>
                <a:gd name="adj2" fmla="val 85718"/>
              </a:avLst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0128" name="Text Box 192"/>
          <p:cNvSpPr txBox="1">
            <a:spLocks noChangeArrowheads="1"/>
          </p:cNvSpPr>
          <p:nvPr/>
        </p:nvSpPr>
        <p:spPr bwMode="auto">
          <a:xfrm>
            <a:off x="4495800" y="25146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被加数</a:t>
            </a:r>
            <a:endParaRPr lang="zh-CN" altLang="en-US" sz="3200"/>
          </a:p>
        </p:txBody>
      </p:sp>
      <p:sp>
        <p:nvSpPr>
          <p:cNvPr id="40129" name="Text Box 193"/>
          <p:cNvSpPr txBox="1">
            <a:spLocks noChangeArrowheads="1"/>
          </p:cNvSpPr>
          <p:nvPr/>
        </p:nvSpPr>
        <p:spPr bwMode="auto">
          <a:xfrm>
            <a:off x="4495800" y="34290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被减数</a:t>
            </a:r>
            <a:endParaRPr lang="zh-CN" altLang="en-US" sz="3200"/>
          </a:p>
        </p:txBody>
      </p:sp>
      <p:sp>
        <p:nvSpPr>
          <p:cNvPr id="40131" name="Text Box 195"/>
          <p:cNvSpPr txBox="1">
            <a:spLocks noChangeArrowheads="1"/>
          </p:cNvSpPr>
          <p:nvPr/>
        </p:nvSpPr>
        <p:spPr bwMode="auto">
          <a:xfrm>
            <a:off x="4495800" y="5257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被除数</a:t>
            </a:r>
            <a:endParaRPr lang="zh-CN" altLang="en-US" sz="3200"/>
          </a:p>
        </p:txBody>
      </p:sp>
      <p:sp>
        <p:nvSpPr>
          <p:cNvPr id="40132" name="Text Box 196"/>
          <p:cNvSpPr txBox="1">
            <a:spLocks noChangeArrowheads="1"/>
          </p:cNvSpPr>
          <p:nvPr/>
        </p:nvSpPr>
        <p:spPr bwMode="auto">
          <a:xfrm>
            <a:off x="6019800" y="43434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Times New Roman" pitchFamily="18" charset="0"/>
              </a:rPr>
              <a:t>乘数</a:t>
            </a:r>
          </a:p>
        </p:txBody>
      </p:sp>
      <p:sp>
        <p:nvSpPr>
          <p:cNvPr id="40133" name="Text Box 197"/>
          <p:cNvSpPr txBox="1">
            <a:spLocks noChangeArrowheads="1"/>
          </p:cNvSpPr>
          <p:nvPr/>
        </p:nvSpPr>
        <p:spPr bwMode="auto">
          <a:xfrm>
            <a:off x="6019800" y="54864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商</a:t>
            </a:r>
          </a:p>
        </p:txBody>
      </p:sp>
      <p:sp>
        <p:nvSpPr>
          <p:cNvPr id="40134" name="Text Box 198"/>
          <p:cNvSpPr txBox="1">
            <a:spLocks noChangeArrowheads="1"/>
          </p:cNvSpPr>
          <p:nvPr/>
        </p:nvSpPr>
        <p:spPr bwMode="auto">
          <a:xfrm>
            <a:off x="7620000" y="26670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加数</a:t>
            </a:r>
          </a:p>
        </p:txBody>
      </p:sp>
      <p:sp>
        <p:nvSpPr>
          <p:cNvPr id="40135" name="Text Box 199"/>
          <p:cNvSpPr txBox="1">
            <a:spLocks noChangeArrowheads="1"/>
          </p:cNvSpPr>
          <p:nvPr/>
        </p:nvSpPr>
        <p:spPr bwMode="auto">
          <a:xfrm>
            <a:off x="7620000" y="35814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减数</a:t>
            </a:r>
          </a:p>
        </p:txBody>
      </p:sp>
      <p:sp>
        <p:nvSpPr>
          <p:cNvPr id="40136" name="Text Box 200"/>
          <p:cNvSpPr txBox="1">
            <a:spLocks noChangeArrowheads="1"/>
          </p:cNvSpPr>
          <p:nvPr/>
        </p:nvSpPr>
        <p:spPr bwMode="auto">
          <a:xfrm>
            <a:off x="7620000" y="45720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被乘数</a:t>
            </a:r>
          </a:p>
        </p:txBody>
      </p:sp>
      <p:sp>
        <p:nvSpPr>
          <p:cNvPr id="40137" name="Text Box 201"/>
          <p:cNvSpPr txBox="1">
            <a:spLocks noChangeArrowheads="1"/>
          </p:cNvSpPr>
          <p:nvPr/>
        </p:nvSpPr>
        <p:spPr bwMode="auto">
          <a:xfrm>
            <a:off x="7620000" y="54864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除数</a:t>
            </a:r>
          </a:p>
        </p:txBody>
      </p:sp>
      <p:sp>
        <p:nvSpPr>
          <p:cNvPr id="40138" name="Text Box 202"/>
          <p:cNvSpPr txBox="1">
            <a:spLocks noChangeArrowheads="1"/>
          </p:cNvSpPr>
          <p:nvPr/>
        </p:nvSpPr>
        <p:spPr bwMode="auto">
          <a:xfrm>
            <a:off x="3581400" y="26670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加法</a:t>
            </a:r>
          </a:p>
        </p:txBody>
      </p:sp>
      <p:sp>
        <p:nvSpPr>
          <p:cNvPr id="40139" name="Text Box 203"/>
          <p:cNvSpPr txBox="1">
            <a:spLocks noChangeArrowheads="1"/>
          </p:cNvSpPr>
          <p:nvPr/>
        </p:nvSpPr>
        <p:spPr bwMode="auto">
          <a:xfrm>
            <a:off x="3581400" y="36576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Times New Roman" pitchFamily="18" charset="0"/>
              </a:rPr>
              <a:t>减法</a:t>
            </a:r>
          </a:p>
        </p:txBody>
      </p:sp>
      <p:sp>
        <p:nvSpPr>
          <p:cNvPr id="40140" name="Text Box 204"/>
          <p:cNvSpPr txBox="1">
            <a:spLocks noChangeArrowheads="1"/>
          </p:cNvSpPr>
          <p:nvPr/>
        </p:nvSpPr>
        <p:spPr bwMode="auto">
          <a:xfrm>
            <a:off x="3581400" y="45720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乘法</a:t>
            </a:r>
          </a:p>
        </p:txBody>
      </p:sp>
      <p:sp>
        <p:nvSpPr>
          <p:cNvPr id="40141" name="Text Box 205"/>
          <p:cNvSpPr txBox="1">
            <a:spLocks noChangeArrowheads="1"/>
          </p:cNvSpPr>
          <p:nvPr/>
        </p:nvSpPr>
        <p:spPr bwMode="auto">
          <a:xfrm>
            <a:off x="3581400" y="54864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除法</a:t>
            </a:r>
          </a:p>
        </p:txBody>
      </p:sp>
      <p:sp>
        <p:nvSpPr>
          <p:cNvPr id="40142" name="Text Box 206"/>
          <p:cNvSpPr txBox="1">
            <a:spLocks noChangeArrowheads="1"/>
          </p:cNvSpPr>
          <p:nvPr/>
        </p:nvSpPr>
        <p:spPr bwMode="auto">
          <a:xfrm>
            <a:off x="4495800" y="2903538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和</a:t>
            </a:r>
          </a:p>
        </p:txBody>
      </p:sp>
      <p:sp>
        <p:nvSpPr>
          <p:cNvPr id="40143" name="Text Box 207"/>
          <p:cNvSpPr txBox="1">
            <a:spLocks noChangeArrowheads="1"/>
          </p:cNvSpPr>
          <p:nvPr/>
        </p:nvSpPr>
        <p:spPr bwMode="auto">
          <a:xfrm>
            <a:off x="4495800" y="3849688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差</a:t>
            </a:r>
          </a:p>
        </p:txBody>
      </p:sp>
      <p:sp>
        <p:nvSpPr>
          <p:cNvPr id="40144" name="Text Box 208"/>
          <p:cNvSpPr txBox="1">
            <a:spLocks noChangeArrowheads="1"/>
          </p:cNvSpPr>
          <p:nvPr/>
        </p:nvSpPr>
        <p:spPr bwMode="auto">
          <a:xfrm>
            <a:off x="4495800" y="56388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余数</a:t>
            </a:r>
          </a:p>
        </p:txBody>
      </p:sp>
      <p:grpSp>
        <p:nvGrpSpPr>
          <p:cNvPr id="3" name="Group 211"/>
          <p:cNvGrpSpPr>
            <a:grpSpLocks/>
          </p:cNvGrpSpPr>
          <p:nvPr/>
        </p:nvGrpSpPr>
        <p:grpSpPr bwMode="auto">
          <a:xfrm>
            <a:off x="4495800" y="4551363"/>
            <a:ext cx="3429000" cy="630237"/>
            <a:chOff x="2832" y="2867"/>
            <a:chExt cx="2160" cy="397"/>
          </a:xfrm>
        </p:grpSpPr>
        <p:sp>
          <p:nvSpPr>
            <p:cNvPr id="35898" name="Text Box 194"/>
            <p:cNvSpPr txBox="1">
              <a:spLocks noChangeArrowheads="1"/>
            </p:cNvSpPr>
            <p:nvPr/>
          </p:nvSpPr>
          <p:spPr bwMode="auto">
            <a:xfrm>
              <a:off x="2832" y="2867"/>
              <a:ext cx="1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乘积高位</a:t>
              </a:r>
            </a:p>
          </p:txBody>
        </p:sp>
        <p:sp>
          <p:nvSpPr>
            <p:cNvPr id="35899" name="Text Box 210"/>
            <p:cNvSpPr txBox="1">
              <a:spLocks noChangeArrowheads="1"/>
            </p:cNvSpPr>
            <p:nvPr/>
          </p:nvSpPr>
          <p:spPr bwMode="auto">
            <a:xfrm>
              <a:off x="3792" y="2976"/>
              <a:ext cx="1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乘积低位</a:t>
              </a:r>
            </a:p>
          </p:txBody>
        </p:sp>
      </p:grpSp>
      <p:sp>
        <p:nvSpPr>
          <p:cNvPr id="35894" name="AutoShape 21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" name="日期占位符 4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4598D08-B28D-475B-B6F4-F00112BBEF2D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BCC81A-031E-4176-91F5-7F100325CAF3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43" name="页脚占位符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0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0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0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0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28" grpId="0" autoUpdateAnimBg="0"/>
      <p:bldP spid="40129" grpId="0" autoUpdateAnimBg="0"/>
      <p:bldP spid="40131" grpId="0" autoUpdateAnimBg="0"/>
      <p:bldP spid="40132" grpId="0" autoUpdateAnimBg="0"/>
      <p:bldP spid="40133" grpId="0" autoUpdateAnimBg="0"/>
      <p:bldP spid="40134" grpId="0" autoUpdateAnimBg="0"/>
      <p:bldP spid="40135" grpId="0" autoUpdateAnimBg="0"/>
      <p:bldP spid="40136" grpId="0" autoUpdateAnimBg="0"/>
      <p:bldP spid="40137" grpId="0" autoUpdateAnimBg="0"/>
      <p:bldP spid="40138" grpId="0" autoUpdateAnimBg="0"/>
      <p:bldP spid="40139" grpId="0" autoUpdateAnimBg="0"/>
      <p:bldP spid="40140" grpId="0" autoUpdateAnimBg="0"/>
      <p:bldP spid="40141" grpId="0" autoUpdateAnimBg="0"/>
      <p:bldP spid="40142" grpId="0" autoUpdateAnimBg="0"/>
      <p:bldP spid="40143" grpId="0" autoUpdateAnimBg="0"/>
      <p:bldP spid="40144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2.2 计算机的应用</a:t>
            </a:r>
          </a:p>
        </p:txBody>
      </p:sp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1347788" y="1668463"/>
            <a:ext cx="46720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一、科学计算和数据处理</a:t>
            </a: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1347788" y="2586038"/>
            <a:ext cx="46720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二、工业控制和实时控制</a:t>
            </a:r>
          </a:p>
        </p:txBody>
      </p:sp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1347788" y="3505200"/>
            <a:ext cx="26320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三、网络技术</a:t>
            </a:r>
          </a:p>
        </p:txBody>
      </p:sp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1897063" y="4467225"/>
            <a:ext cx="1968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1. 电子商务</a:t>
            </a:r>
          </a:p>
        </p:txBody>
      </p:sp>
      <p:sp>
        <p:nvSpPr>
          <p:cNvPr id="150535" name="Text Box 7"/>
          <p:cNvSpPr txBox="1">
            <a:spLocks noChangeArrowheads="1"/>
          </p:cNvSpPr>
          <p:nvPr/>
        </p:nvSpPr>
        <p:spPr bwMode="auto">
          <a:xfrm>
            <a:off x="1897063" y="5114925"/>
            <a:ext cx="1968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2. 网络教育</a:t>
            </a:r>
          </a:p>
        </p:txBody>
      </p:sp>
      <p:sp>
        <p:nvSpPr>
          <p:cNvPr id="150536" name="Text Box 8"/>
          <p:cNvSpPr txBox="1">
            <a:spLocks noChangeArrowheads="1"/>
          </p:cNvSpPr>
          <p:nvPr/>
        </p:nvSpPr>
        <p:spPr bwMode="auto">
          <a:xfrm>
            <a:off x="1897063" y="5762625"/>
            <a:ext cx="1968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3. 敏捷制造</a:t>
            </a:r>
          </a:p>
        </p:txBody>
      </p:sp>
      <p:sp>
        <p:nvSpPr>
          <p:cNvPr id="69641" name="AutoShape 1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F9BD096-10F4-4549-BAE8-F22B56BAB81F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FBB915-F83F-41FD-93E2-00F3AA5136AB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autoUpdateAnimBg="0"/>
      <p:bldP spid="150532" grpId="0" autoUpdateAnimBg="0"/>
      <p:bldP spid="150533" grpId="0" autoUpdateAnimBg="0"/>
      <p:bldP spid="150534" grpId="0" autoUpdateAnimBg="0"/>
      <p:bldP spid="150535" grpId="0" autoUpdateAnimBg="0"/>
      <p:bldP spid="150536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974725" y="1119188"/>
            <a:ext cx="26320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四、虚拟现实</a:t>
            </a:r>
          </a:p>
        </p:txBody>
      </p:sp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974725" y="2109788"/>
            <a:ext cx="69818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五、办公自动化和管理信息系统</a:t>
            </a:r>
          </a:p>
        </p:txBody>
      </p:sp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974725" y="3098800"/>
            <a:ext cx="61182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六、</a:t>
            </a:r>
            <a:r>
              <a:rPr lang="en-US" altLang="zh-CN" sz="3200">
                <a:latin typeface="Times New Roman" pitchFamily="18" charset="0"/>
              </a:rPr>
              <a:t>CAD/CAM/CIMS</a:t>
            </a: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974725" y="4090988"/>
            <a:ext cx="6477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七、多媒体技术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974725" y="5081588"/>
            <a:ext cx="6477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八、人工智能</a:t>
            </a:r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2.2</a:t>
            </a:r>
          </a:p>
        </p:txBody>
      </p:sp>
      <p:sp>
        <p:nvSpPr>
          <p:cNvPr id="70664" name="AutoShape 1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D8F467B-BD7E-4FC2-B21F-E0068FEB1091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75929A-641E-4CFA-A3FF-5B65A5E25D30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autoUpdateAnimBg="0"/>
      <p:bldP spid="151556" grpId="0" autoUpdateAnimBg="0"/>
      <p:bldP spid="151557" grpId="0" autoUpdateAnimBg="0"/>
      <p:bldP spid="151558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2.3 计算机的展望</a:t>
            </a:r>
          </a:p>
        </p:txBody>
      </p:sp>
      <p:sp>
        <p:nvSpPr>
          <p:cNvPr id="152579" name="Text Box 3"/>
          <p:cNvSpPr txBox="1">
            <a:spLocks noChangeArrowheads="1"/>
          </p:cNvSpPr>
          <p:nvPr/>
        </p:nvSpPr>
        <p:spPr bwMode="auto">
          <a:xfrm>
            <a:off x="719138" y="1357298"/>
            <a:ext cx="8532812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一、计算机具有类似人脑的一些超级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        </a:t>
            </a:r>
            <a:r>
              <a:rPr lang="zh-CN" altLang="en-US">
                <a:latin typeface="Times New Roman" pitchFamily="18" charset="0"/>
              </a:rPr>
              <a:t>  </a:t>
            </a:r>
            <a:r>
              <a:rPr lang="zh-CN" altLang="en-US" sz="3200">
                <a:latin typeface="Times New Roman" pitchFamily="18" charset="0"/>
              </a:rPr>
              <a:t>智能功能</a:t>
            </a:r>
          </a:p>
        </p:txBody>
      </p:sp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1601788" y="2682860"/>
            <a:ext cx="70008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要求计算机的速度达</a:t>
            </a:r>
            <a:r>
              <a:rPr lang="en-US" altLang="zh-CN" sz="3200">
                <a:latin typeface="Times New Roman" pitchFamily="18" charset="0"/>
              </a:rPr>
              <a:t>10</a:t>
            </a:r>
            <a:r>
              <a:rPr lang="en-US" altLang="zh-CN" sz="2800" baseline="50000">
                <a:latin typeface="Times New Roman" pitchFamily="18" charset="0"/>
              </a:rPr>
              <a:t>15</a:t>
            </a:r>
            <a:r>
              <a:rPr lang="en-US" altLang="zh-CN" sz="3200">
                <a:latin typeface="Times New Roman" pitchFamily="18" charset="0"/>
              </a:rPr>
              <a:t>/</a:t>
            </a:r>
            <a:r>
              <a:rPr lang="zh-CN" altLang="en-US" sz="3200">
                <a:latin typeface="Times New Roman" pitchFamily="18" charset="0"/>
              </a:rPr>
              <a:t>秒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719138" y="3581385"/>
            <a:ext cx="82089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二、芯片集成度的提高受以下三方面的限制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1655763" y="4543410"/>
            <a:ext cx="64912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latin typeface="Times New Roman" pitchFamily="18" charset="0"/>
              </a:rPr>
              <a:t> 芯片集成度受物理极限的制约</a:t>
            </a:r>
          </a:p>
        </p:txBody>
      </p:sp>
      <p:sp>
        <p:nvSpPr>
          <p:cNvPr id="152583" name="Text Box 7"/>
          <p:cNvSpPr txBox="1">
            <a:spLocks noChangeArrowheads="1"/>
          </p:cNvSpPr>
          <p:nvPr/>
        </p:nvSpPr>
        <p:spPr bwMode="auto">
          <a:xfrm>
            <a:off x="1655763" y="5143512"/>
            <a:ext cx="67071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latin typeface="Times New Roman" pitchFamily="18" charset="0"/>
              </a:rPr>
              <a:t> 按几何级数递增的制作成本</a:t>
            </a:r>
          </a:p>
        </p:txBody>
      </p:sp>
      <p:sp>
        <p:nvSpPr>
          <p:cNvPr id="152584" name="Text Box 8"/>
          <p:cNvSpPr txBox="1">
            <a:spLocks noChangeArrowheads="1"/>
          </p:cNvSpPr>
          <p:nvPr/>
        </p:nvSpPr>
        <p:spPr bwMode="auto">
          <a:xfrm>
            <a:off x="1655763" y="5715016"/>
            <a:ext cx="49799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latin typeface="Times New Roman" pitchFamily="18" charset="0"/>
              </a:rPr>
              <a:t> 芯片的功耗、散热、线延迟</a:t>
            </a:r>
          </a:p>
        </p:txBody>
      </p:sp>
      <p:sp>
        <p:nvSpPr>
          <p:cNvPr id="71689" name="AutoShape 1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238897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quarter" idx="10"/>
          </p:nvPr>
        </p:nvSpPr>
        <p:spPr>
          <a:xfrm>
            <a:off x="685800" y="6242069"/>
            <a:ext cx="1905000" cy="457200"/>
          </a:xfrm>
        </p:spPr>
        <p:txBody>
          <a:bodyPr/>
          <a:lstStyle/>
          <a:p>
            <a:pPr>
              <a:defRPr/>
            </a:pPr>
            <a:fld id="{561B75AB-9350-464B-AC08-277A0B4811AD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6553200" y="6242069"/>
            <a:ext cx="1905000" cy="457200"/>
          </a:xfrm>
        </p:spPr>
        <p:txBody>
          <a:bodyPr/>
          <a:lstStyle/>
          <a:p>
            <a:pPr>
              <a:defRPr/>
            </a:pPr>
            <a:fld id="{59F5CE00-4D4B-4E01-94F1-44128708774A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3124200" y="6242069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autoUpdateAnimBg="0"/>
      <p:bldP spid="152580" grpId="0" autoUpdateAnimBg="0"/>
      <p:bldP spid="152581" grpId="0" autoUpdateAnimBg="0"/>
      <p:bldP spid="152582" grpId="0" autoUpdateAnimBg="0"/>
      <p:bldP spid="152583" grpId="0" autoUpdateAnimBg="0"/>
      <p:bldP spid="15258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971550" y="549275"/>
            <a:ext cx="8532813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三、？替代传统的硅芯片</a:t>
            </a: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1800225" y="1517650"/>
            <a:ext cx="5699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1. 光计算机</a:t>
            </a:r>
          </a:p>
        </p:txBody>
      </p:sp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1800225" y="3111500"/>
            <a:ext cx="4187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2. </a:t>
            </a:r>
            <a:r>
              <a:rPr lang="en-US" altLang="zh-CN" sz="2800">
                <a:latin typeface="Times New Roman" pitchFamily="18" charset="0"/>
              </a:rPr>
              <a:t>DNA</a:t>
            </a:r>
            <a:r>
              <a:rPr lang="zh-CN" altLang="en-US" sz="2800">
                <a:latin typeface="Times New Roman" pitchFamily="18" charset="0"/>
              </a:rPr>
              <a:t>生物计算机</a:t>
            </a: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1800225" y="4705350"/>
            <a:ext cx="4187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3. 量子计算机</a:t>
            </a:r>
          </a:p>
        </p:txBody>
      </p:sp>
      <p:sp>
        <p:nvSpPr>
          <p:cNvPr id="153606" name="Text Box 6"/>
          <p:cNvSpPr txBox="1">
            <a:spLocks noChangeArrowheads="1"/>
          </p:cNvSpPr>
          <p:nvPr/>
        </p:nvSpPr>
        <p:spPr bwMode="auto">
          <a:xfrm>
            <a:off x="2160588" y="2314575"/>
            <a:ext cx="5699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利用光子取代电子进行运算和存储</a:t>
            </a:r>
          </a:p>
        </p:txBody>
      </p:sp>
      <p:sp>
        <p:nvSpPr>
          <p:cNvPr id="153607" name="Text Box 7"/>
          <p:cNvSpPr txBox="1">
            <a:spLocks noChangeArrowheads="1"/>
          </p:cNvSpPr>
          <p:nvPr/>
        </p:nvSpPr>
        <p:spPr bwMode="auto">
          <a:xfrm>
            <a:off x="2160588" y="3908425"/>
            <a:ext cx="6480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通过控制</a:t>
            </a:r>
            <a:r>
              <a:rPr lang="en-US" altLang="zh-CN" sz="2800">
                <a:latin typeface="Times New Roman" pitchFamily="18" charset="0"/>
              </a:rPr>
              <a:t>DNA</a:t>
            </a:r>
            <a:r>
              <a:rPr lang="zh-CN" altLang="en-US" sz="2800">
                <a:latin typeface="Times New Roman" pitchFamily="18" charset="0"/>
              </a:rPr>
              <a:t>分子间的生化反应</a:t>
            </a:r>
          </a:p>
        </p:txBody>
      </p:sp>
      <p:sp>
        <p:nvSpPr>
          <p:cNvPr id="153608" name="Text Box 8"/>
          <p:cNvSpPr txBox="1">
            <a:spLocks noChangeArrowheads="1"/>
          </p:cNvSpPr>
          <p:nvPr/>
        </p:nvSpPr>
        <p:spPr bwMode="auto">
          <a:xfrm>
            <a:off x="2160588" y="5502275"/>
            <a:ext cx="6480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利用原子所具有的量子特性</a:t>
            </a:r>
          </a:p>
        </p:txBody>
      </p:sp>
      <p:sp>
        <p:nvSpPr>
          <p:cNvPr id="153609" name="Rectangle 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2.</a:t>
            </a:r>
            <a:r>
              <a:rPr lang="en-US" altLang="zh-CN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3</a:t>
            </a:r>
          </a:p>
        </p:txBody>
      </p:sp>
      <p:sp>
        <p:nvSpPr>
          <p:cNvPr id="72714" name="AutoShape 1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D9E7215-7E8C-46DF-A97A-C954933BC73D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E3196B-BC7F-4038-A541-E0370EC9C5F9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autoUpdateAnimBg="0"/>
      <p:bldP spid="153604" grpId="0" autoUpdateAnimBg="0"/>
      <p:bldP spid="153605" grpId="0" autoUpdateAnimBg="0"/>
      <p:bldP spid="153606" grpId="0" autoUpdateAnimBg="0"/>
      <p:bldP spid="153607" grpId="0" autoUpdateAnimBg="0"/>
      <p:bldP spid="15360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90600" y="1631950"/>
            <a:ext cx="2514600" cy="4343400"/>
            <a:chOff x="624" y="1028"/>
            <a:chExt cx="1584" cy="2736"/>
          </a:xfrm>
        </p:grpSpPr>
        <p:sp>
          <p:nvSpPr>
            <p:cNvPr id="36908" name="Rectangle 3"/>
            <p:cNvSpPr>
              <a:spLocks noChangeArrowheads="1"/>
            </p:cNvSpPr>
            <p:nvPr/>
          </p:nvSpPr>
          <p:spPr bwMode="auto">
            <a:xfrm>
              <a:off x="1105" y="3403"/>
              <a:ext cx="57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400"/>
                <a:t>运算器</a:t>
              </a:r>
            </a:p>
          </p:txBody>
        </p:sp>
        <p:sp>
          <p:nvSpPr>
            <p:cNvPr id="36909" name="Rectangle 4"/>
            <p:cNvSpPr>
              <a:spLocks noChangeArrowheads="1"/>
            </p:cNvSpPr>
            <p:nvPr/>
          </p:nvSpPr>
          <p:spPr bwMode="auto">
            <a:xfrm>
              <a:off x="1572" y="1268"/>
              <a:ext cx="518" cy="37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0" name="Rectangle 5"/>
            <p:cNvSpPr>
              <a:spLocks noChangeArrowheads="1"/>
            </p:cNvSpPr>
            <p:nvPr/>
          </p:nvSpPr>
          <p:spPr bwMode="auto">
            <a:xfrm>
              <a:off x="1632" y="1323"/>
              <a:ext cx="38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MQ</a:t>
              </a:r>
              <a:endParaRPr lang="en-US" altLang="zh-CN" sz="2800"/>
            </a:p>
          </p:txBody>
        </p:sp>
        <p:sp>
          <p:nvSpPr>
            <p:cNvPr id="36911" name="Rectangle 6"/>
            <p:cNvSpPr>
              <a:spLocks noChangeArrowheads="1"/>
            </p:cNvSpPr>
            <p:nvPr/>
          </p:nvSpPr>
          <p:spPr bwMode="auto">
            <a:xfrm>
              <a:off x="773" y="1268"/>
              <a:ext cx="517" cy="37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2" name="Rectangle 7"/>
            <p:cNvSpPr>
              <a:spLocks noChangeArrowheads="1"/>
            </p:cNvSpPr>
            <p:nvPr/>
          </p:nvSpPr>
          <p:spPr bwMode="auto">
            <a:xfrm>
              <a:off x="784" y="1323"/>
              <a:ext cx="48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ACC</a:t>
              </a:r>
              <a:endParaRPr lang="en-US" altLang="zh-CN" sz="2800"/>
            </a:p>
          </p:txBody>
        </p:sp>
        <p:sp>
          <p:nvSpPr>
            <p:cNvPr id="36913" name="Rectangle 8"/>
            <p:cNvSpPr>
              <a:spLocks noChangeArrowheads="1"/>
            </p:cNvSpPr>
            <p:nvPr/>
          </p:nvSpPr>
          <p:spPr bwMode="auto">
            <a:xfrm>
              <a:off x="773" y="2065"/>
              <a:ext cx="517" cy="373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4" name="Rectangle 9"/>
            <p:cNvSpPr>
              <a:spLocks noChangeArrowheads="1"/>
            </p:cNvSpPr>
            <p:nvPr/>
          </p:nvSpPr>
          <p:spPr bwMode="auto">
            <a:xfrm>
              <a:off x="787" y="2104"/>
              <a:ext cx="47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ALU</a:t>
              </a:r>
              <a:endParaRPr lang="en-US" altLang="zh-CN" sz="2800"/>
            </a:p>
          </p:txBody>
        </p:sp>
        <p:sp>
          <p:nvSpPr>
            <p:cNvPr id="36915" name="Rectangle 10"/>
            <p:cNvSpPr>
              <a:spLocks noChangeArrowheads="1"/>
            </p:cNvSpPr>
            <p:nvPr/>
          </p:nvSpPr>
          <p:spPr bwMode="auto">
            <a:xfrm>
              <a:off x="773" y="2869"/>
              <a:ext cx="515" cy="372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6916" name="Rectangle 11"/>
            <p:cNvSpPr>
              <a:spLocks noChangeArrowheads="1"/>
            </p:cNvSpPr>
            <p:nvPr/>
          </p:nvSpPr>
          <p:spPr bwMode="auto">
            <a:xfrm>
              <a:off x="942" y="2900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X</a:t>
              </a:r>
              <a:endParaRPr lang="en-US" altLang="zh-CN" sz="2800"/>
            </a:p>
          </p:txBody>
        </p:sp>
        <p:sp>
          <p:nvSpPr>
            <p:cNvPr id="36917" name="Rectangle 12"/>
            <p:cNvSpPr>
              <a:spLocks noChangeArrowheads="1"/>
            </p:cNvSpPr>
            <p:nvPr/>
          </p:nvSpPr>
          <p:spPr bwMode="auto">
            <a:xfrm>
              <a:off x="624" y="1028"/>
              <a:ext cx="1584" cy="2736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18" name="AutoShape 13"/>
            <p:cNvSpPr>
              <a:spLocks noChangeArrowheads="1"/>
            </p:cNvSpPr>
            <p:nvPr/>
          </p:nvSpPr>
          <p:spPr bwMode="auto">
            <a:xfrm>
              <a:off x="1104" y="1670"/>
              <a:ext cx="91" cy="397"/>
            </a:xfrm>
            <a:prstGeom prst="upArrow">
              <a:avLst>
                <a:gd name="adj1" fmla="val 49454"/>
                <a:gd name="adj2" fmla="val 85718"/>
              </a:avLst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19" name="Freeform 14"/>
            <p:cNvSpPr>
              <a:spLocks/>
            </p:cNvSpPr>
            <p:nvPr/>
          </p:nvSpPr>
          <p:spPr bwMode="auto">
            <a:xfrm>
              <a:off x="1296" y="1532"/>
              <a:ext cx="276" cy="3"/>
            </a:xfrm>
            <a:custGeom>
              <a:avLst/>
              <a:gdLst>
                <a:gd name="T0" fmla="*/ 276 w 276"/>
                <a:gd name="T1" fmla="*/ 0 h 3"/>
                <a:gd name="T2" fmla="*/ 0 w 276"/>
                <a:gd name="T3" fmla="*/ 3 h 3"/>
                <a:gd name="T4" fmla="*/ 0 60000 65536"/>
                <a:gd name="T5" fmla="*/ 0 60000 65536"/>
                <a:gd name="T6" fmla="*/ 0 w 276"/>
                <a:gd name="T7" fmla="*/ 0 h 3"/>
                <a:gd name="T8" fmla="*/ 276 w 276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3">
                  <a:moveTo>
                    <a:pt x="276" y="0"/>
                  </a:moveTo>
                  <a:lnTo>
                    <a:pt x="0" y="3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20" name="Freeform 15"/>
            <p:cNvSpPr>
              <a:spLocks/>
            </p:cNvSpPr>
            <p:nvPr/>
          </p:nvSpPr>
          <p:spPr bwMode="auto">
            <a:xfrm>
              <a:off x="1295" y="1367"/>
              <a:ext cx="277" cy="1"/>
            </a:xfrm>
            <a:custGeom>
              <a:avLst/>
              <a:gdLst>
                <a:gd name="T0" fmla="*/ 0 w 277"/>
                <a:gd name="T1" fmla="*/ 0 h 1"/>
                <a:gd name="T2" fmla="*/ 277 w 277"/>
                <a:gd name="T3" fmla="*/ 0 h 1"/>
                <a:gd name="T4" fmla="*/ 0 60000 65536"/>
                <a:gd name="T5" fmla="*/ 0 60000 65536"/>
                <a:gd name="T6" fmla="*/ 0 w 277"/>
                <a:gd name="T7" fmla="*/ 0 h 1"/>
                <a:gd name="T8" fmla="*/ 277 w 27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7" h="1">
                  <a:moveTo>
                    <a:pt x="0" y="0"/>
                  </a:moveTo>
                  <a:lnTo>
                    <a:pt x="277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21" name="AutoShape 16"/>
            <p:cNvSpPr>
              <a:spLocks noChangeArrowheads="1"/>
            </p:cNvSpPr>
            <p:nvPr/>
          </p:nvSpPr>
          <p:spPr bwMode="auto">
            <a:xfrm>
              <a:off x="985" y="2467"/>
              <a:ext cx="91" cy="397"/>
            </a:xfrm>
            <a:prstGeom prst="upArrow">
              <a:avLst>
                <a:gd name="adj1" fmla="val 49454"/>
                <a:gd name="adj2" fmla="val 85718"/>
              </a:avLst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22" name="AutoShape 17"/>
            <p:cNvSpPr>
              <a:spLocks noChangeArrowheads="1"/>
            </p:cNvSpPr>
            <p:nvPr/>
          </p:nvSpPr>
          <p:spPr bwMode="auto">
            <a:xfrm rot="10800000">
              <a:off x="869" y="1640"/>
              <a:ext cx="91" cy="397"/>
            </a:xfrm>
            <a:prstGeom prst="upArrow">
              <a:avLst>
                <a:gd name="adj1" fmla="val 49454"/>
                <a:gd name="adj2" fmla="val 85718"/>
              </a:avLst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227138" y="2012950"/>
            <a:ext cx="7539037" cy="1236663"/>
            <a:chOff x="773" y="1268"/>
            <a:chExt cx="4749" cy="779"/>
          </a:xfrm>
        </p:grpSpPr>
        <p:grpSp>
          <p:nvGrpSpPr>
            <p:cNvPr id="36902" name="Group 19"/>
            <p:cNvGrpSpPr>
              <a:grpSpLocks/>
            </p:cNvGrpSpPr>
            <p:nvPr/>
          </p:nvGrpSpPr>
          <p:grpSpPr bwMode="auto">
            <a:xfrm>
              <a:off x="773" y="1268"/>
              <a:ext cx="4749" cy="779"/>
              <a:chOff x="773" y="1268"/>
              <a:chExt cx="4749" cy="779"/>
            </a:xfrm>
          </p:grpSpPr>
          <p:sp>
            <p:nvSpPr>
              <p:cNvPr id="36904" name="Text Box 20"/>
              <p:cNvSpPr txBox="1">
                <a:spLocks noChangeArrowheads="1"/>
              </p:cNvSpPr>
              <p:nvPr/>
            </p:nvSpPr>
            <p:spPr bwMode="auto">
              <a:xfrm>
                <a:off x="3306" y="1682"/>
                <a:ext cx="2216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>
                    <a:latin typeface="Times New Roman" pitchFamily="18" charset="0"/>
                  </a:rPr>
                  <a:t>ACC</a:t>
                </a:r>
                <a:r>
                  <a:rPr lang="en-US" altLang="zh-CN" sz="3200"/>
                  <a:t>      </a:t>
                </a:r>
                <a:r>
                  <a:rPr lang="zh-CN" altLang="en-US" sz="3200"/>
                  <a:t>被加数</a:t>
                </a:r>
              </a:p>
            </p:txBody>
          </p:sp>
          <p:grpSp>
            <p:nvGrpSpPr>
              <p:cNvPr id="36905" name="Group 21"/>
              <p:cNvGrpSpPr>
                <a:grpSpLocks/>
              </p:cNvGrpSpPr>
              <p:nvPr/>
            </p:nvGrpSpPr>
            <p:grpSpPr bwMode="auto">
              <a:xfrm>
                <a:off x="773" y="1268"/>
                <a:ext cx="517" cy="371"/>
                <a:chOff x="773" y="1268"/>
                <a:chExt cx="517" cy="371"/>
              </a:xfrm>
            </p:grpSpPr>
            <p:sp>
              <p:nvSpPr>
                <p:cNvPr id="36906" name="Rectangle 22"/>
                <p:cNvSpPr>
                  <a:spLocks noChangeArrowheads="1"/>
                </p:cNvSpPr>
                <p:nvPr/>
              </p:nvSpPr>
              <p:spPr bwMode="auto">
                <a:xfrm>
                  <a:off x="773" y="1268"/>
                  <a:ext cx="517" cy="371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907" name="Rectangle 23"/>
                <p:cNvSpPr>
                  <a:spLocks noChangeArrowheads="1"/>
                </p:cNvSpPr>
                <p:nvPr/>
              </p:nvSpPr>
              <p:spPr bwMode="auto">
                <a:xfrm>
                  <a:off x="784" y="1323"/>
                  <a:ext cx="486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altLang="zh-CN" sz="2800">
                      <a:solidFill>
                        <a:schemeClr val="bg2"/>
                      </a:solidFill>
                      <a:latin typeface="Times New Roman" pitchFamily="18" charset="0"/>
                    </a:rPr>
                    <a:t>ACC</a:t>
                  </a:r>
                  <a:endParaRPr lang="en-US" altLang="zh-CN" sz="2800">
                    <a:solidFill>
                      <a:schemeClr val="bg2"/>
                    </a:solidFill>
                  </a:endParaRPr>
                </a:p>
              </p:txBody>
            </p:sp>
          </p:grpSp>
        </p:grpSp>
        <p:sp>
          <p:nvSpPr>
            <p:cNvPr id="36903" name="Text Box 24"/>
            <p:cNvSpPr txBox="1">
              <a:spLocks noChangeArrowheads="1"/>
            </p:cNvSpPr>
            <p:nvPr/>
          </p:nvSpPr>
          <p:spPr bwMode="auto">
            <a:xfrm>
              <a:off x="2580" y="1665"/>
              <a:ext cx="76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/>
                <a:t>初态 </a:t>
              </a:r>
            </a:p>
          </p:txBody>
        </p:sp>
      </p:grpSp>
      <p:sp>
        <p:nvSpPr>
          <p:cNvPr id="36868" name="Text Box 25"/>
          <p:cNvSpPr txBox="1">
            <a:spLocks noChangeArrowheads="1"/>
          </p:cNvSpPr>
          <p:nvPr/>
        </p:nvSpPr>
        <p:spPr bwMode="auto">
          <a:xfrm>
            <a:off x="381000" y="425450"/>
            <a:ext cx="487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/>
              <a:t>① 加法操作过程</a:t>
            </a:r>
          </a:p>
        </p:txBody>
      </p:sp>
      <p:sp>
        <p:nvSpPr>
          <p:cNvPr id="110618" name="Rectangle 2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1227138" y="2603500"/>
            <a:ext cx="5176837" cy="2322513"/>
            <a:chOff x="773" y="1640"/>
            <a:chExt cx="3261" cy="1463"/>
          </a:xfrm>
        </p:grpSpPr>
        <p:grpSp>
          <p:nvGrpSpPr>
            <p:cNvPr id="36895" name="Group 28"/>
            <p:cNvGrpSpPr>
              <a:grpSpLocks/>
            </p:cNvGrpSpPr>
            <p:nvPr/>
          </p:nvGrpSpPr>
          <p:grpSpPr bwMode="auto">
            <a:xfrm>
              <a:off x="869" y="1640"/>
              <a:ext cx="3165" cy="1463"/>
              <a:chOff x="869" y="1640"/>
              <a:chExt cx="3165" cy="1463"/>
            </a:xfrm>
          </p:grpSpPr>
          <p:sp>
            <p:nvSpPr>
              <p:cNvPr id="36899" name="Text Box 29"/>
              <p:cNvSpPr txBox="1">
                <a:spLocks noChangeArrowheads="1"/>
              </p:cNvSpPr>
              <p:nvPr/>
            </p:nvSpPr>
            <p:spPr bwMode="auto">
              <a:xfrm>
                <a:off x="2533" y="2738"/>
                <a:ext cx="1501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3200"/>
                  <a:t>[</a:t>
                </a:r>
                <a:r>
                  <a:rPr lang="en-US" altLang="zh-CN" sz="3200">
                    <a:latin typeface="Times New Roman" pitchFamily="18" charset="0"/>
                  </a:rPr>
                  <a:t>ACC</a:t>
                </a:r>
                <a:r>
                  <a:rPr lang="en-US" altLang="zh-CN" sz="3200"/>
                  <a:t>]+[</a:t>
                </a:r>
                <a:r>
                  <a:rPr lang="en-US" altLang="zh-CN" sz="3200">
                    <a:latin typeface="Times New Roman" pitchFamily="18" charset="0"/>
                  </a:rPr>
                  <a:t>X</a:t>
                </a:r>
                <a:r>
                  <a:rPr lang="en-US" altLang="zh-CN" sz="3200"/>
                  <a:t>]</a:t>
                </a:r>
                <a:endParaRPr lang="zh-CN" altLang="en-US" sz="3200"/>
              </a:p>
            </p:txBody>
          </p:sp>
          <p:sp>
            <p:nvSpPr>
              <p:cNvPr id="36900" name="AutoShape 30"/>
              <p:cNvSpPr>
                <a:spLocks noChangeArrowheads="1"/>
              </p:cNvSpPr>
              <p:nvPr/>
            </p:nvSpPr>
            <p:spPr bwMode="auto">
              <a:xfrm>
                <a:off x="985" y="2467"/>
                <a:ext cx="91" cy="397"/>
              </a:xfrm>
              <a:prstGeom prst="upArrow">
                <a:avLst>
                  <a:gd name="adj1" fmla="val 49454"/>
                  <a:gd name="adj2" fmla="val 85718"/>
                </a:avLst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901" name="AutoShape 31"/>
              <p:cNvSpPr>
                <a:spLocks noChangeArrowheads="1"/>
              </p:cNvSpPr>
              <p:nvPr/>
            </p:nvSpPr>
            <p:spPr bwMode="auto">
              <a:xfrm rot="10800000">
                <a:off x="869" y="1640"/>
                <a:ext cx="91" cy="397"/>
              </a:xfrm>
              <a:prstGeom prst="upArrow">
                <a:avLst>
                  <a:gd name="adj1" fmla="val 49454"/>
                  <a:gd name="adj2" fmla="val 85718"/>
                </a:avLst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6896" name="Group 32"/>
            <p:cNvGrpSpPr>
              <a:grpSpLocks/>
            </p:cNvGrpSpPr>
            <p:nvPr/>
          </p:nvGrpSpPr>
          <p:grpSpPr bwMode="auto">
            <a:xfrm>
              <a:off x="773" y="2065"/>
              <a:ext cx="517" cy="373"/>
              <a:chOff x="773" y="2065"/>
              <a:chExt cx="517" cy="373"/>
            </a:xfrm>
          </p:grpSpPr>
          <p:sp>
            <p:nvSpPr>
              <p:cNvPr id="36897" name="Rectangle 33"/>
              <p:cNvSpPr>
                <a:spLocks noChangeArrowheads="1"/>
              </p:cNvSpPr>
              <p:nvPr/>
            </p:nvSpPr>
            <p:spPr bwMode="auto">
              <a:xfrm>
                <a:off x="773" y="2065"/>
                <a:ext cx="517" cy="373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98" name="Rectangle 34"/>
              <p:cNvSpPr>
                <a:spLocks noChangeArrowheads="1"/>
              </p:cNvSpPr>
              <p:nvPr/>
            </p:nvSpPr>
            <p:spPr bwMode="auto">
              <a:xfrm>
                <a:off x="787" y="2104"/>
                <a:ext cx="473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2800">
                    <a:solidFill>
                      <a:schemeClr val="bg2"/>
                    </a:solidFill>
                    <a:latin typeface="Times New Roman" pitchFamily="18" charset="0"/>
                  </a:rPr>
                  <a:t>ALU</a:t>
                </a:r>
                <a:endParaRPr lang="en-US" altLang="zh-CN" sz="280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1227138" y="3481388"/>
            <a:ext cx="7383462" cy="1663700"/>
            <a:chOff x="773" y="2193"/>
            <a:chExt cx="4651" cy="1048"/>
          </a:xfrm>
        </p:grpSpPr>
        <p:sp>
          <p:nvSpPr>
            <p:cNvPr id="36890" name="Text Box 36"/>
            <p:cNvSpPr txBox="1">
              <a:spLocks noChangeArrowheads="1"/>
            </p:cNvSpPr>
            <p:nvPr/>
          </p:nvSpPr>
          <p:spPr bwMode="auto">
            <a:xfrm>
              <a:off x="3422" y="2193"/>
              <a:ext cx="200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200"/>
                <a:t>[</a:t>
              </a:r>
              <a:r>
                <a:rPr lang="en-US" altLang="zh-CN" sz="3200">
                  <a:latin typeface="Times New Roman" pitchFamily="18" charset="0"/>
                </a:rPr>
                <a:t>M</a:t>
              </a:r>
              <a:r>
                <a:rPr lang="en-US" altLang="zh-CN" sz="3200"/>
                <a:t>]      </a:t>
              </a:r>
              <a:r>
                <a:rPr lang="en-US" altLang="zh-CN" sz="3200">
                  <a:latin typeface="Times New Roman" pitchFamily="18" charset="0"/>
                </a:rPr>
                <a:t>X</a:t>
              </a:r>
            </a:p>
          </p:txBody>
        </p:sp>
        <p:grpSp>
          <p:nvGrpSpPr>
            <p:cNvPr id="36891" name="Group 37"/>
            <p:cNvGrpSpPr>
              <a:grpSpLocks/>
            </p:cNvGrpSpPr>
            <p:nvPr/>
          </p:nvGrpSpPr>
          <p:grpSpPr bwMode="auto">
            <a:xfrm>
              <a:off x="773" y="2869"/>
              <a:ext cx="515" cy="372"/>
              <a:chOff x="773" y="2869"/>
              <a:chExt cx="515" cy="372"/>
            </a:xfrm>
          </p:grpSpPr>
          <p:sp>
            <p:nvSpPr>
              <p:cNvPr id="36893" name="Rectangle 38"/>
              <p:cNvSpPr>
                <a:spLocks noChangeArrowheads="1"/>
              </p:cNvSpPr>
              <p:nvPr/>
            </p:nvSpPr>
            <p:spPr bwMode="auto">
              <a:xfrm>
                <a:off x="773" y="2869"/>
                <a:ext cx="515" cy="372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3200">
                  <a:solidFill>
                    <a:schemeClr val="bg2"/>
                  </a:solidFill>
                </a:endParaRPr>
              </a:p>
            </p:txBody>
          </p:sp>
          <p:sp>
            <p:nvSpPr>
              <p:cNvPr id="36894" name="Rectangle 39"/>
              <p:cNvSpPr>
                <a:spLocks noChangeArrowheads="1"/>
              </p:cNvSpPr>
              <p:nvPr/>
            </p:nvSpPr>
            <p:spPr bwMode="auto">
              <a:xfrm>
                <a:off x="942" y="2900"/>
                <a:ext cx="162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2800">
                    <a:solidFill>
                      <a:schemeClr val="bg2"/>
                    </a:solidFill>
                    <a:latin typeface="Times New Roman" pitchFamily="18" charset="0"/>
                  </a:rPr>
                  <a:t>X</a:t>
                </a:r>
                <a:endParaRPr lang="en-US" altLang="zh-CN" sz="280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36892" name="Line 40"/>
            <p:cNvSpPr>
              <a:spLocks noChangeShapeType="1"/>
            </p:cNvSpPr>
            <p:nvPr/>
          </p:nvSpPr>
          <p:spPr bwMode="auto">
            <a:xfrm>
              <a:off x="4032" y="240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Group 41"/>
          <p:cNvGrpSpPr>
            <a:grpSpLocks/>
          </p:cNvGrpSpPr>
          <p:nvPr/>
        </p:nvGrpSpPr>
        <p:grpSpPr bwMode="auto">
          <a:xfrm>
            <a:off x="1227138" y="2012950"/>
            <a:ext cx="7067550" cy="2913063"/>
            <a:chOff x="773" y="1268"/>
            <a:chExt cx="4452" cy="1835"/>
          </a:xfrm>
        </p:grpSpPr>
        <p:grpSp>
          <p:nvGrpSpPr>
            <p:cNvPr id="36883" name="Group 42"/>
            <p:cNvGrpSpPr>
              <a:grpSpLocks/>
            </p:cNvGrpSpPr>
            <p:nvPr/>
          </p:nvGrpSpPr>
          <p:grpSpPr bwMode="auto">
            <a:xfrm>
              <a:off x="4032" y="2738"/>
              <a:ext cx="1193" cy="365"/>
              <a:chOff x="4032" y="2738"/>
              <a:chExt cx="1193" cy="365"/>
            </a:xfrm>
          </p:grpSpPr>
          <p:sp>
            <p:nvSpPr>
              <p:cNvPr id="36888" name="Text Box 43"/>
              <p:cNvSpPr txBox="1">
                <a:spLocks noChangeArrowheads="1"/>
              </p:cNvSpPr>
              <p:nvPr/>
            </p:nvSpPr>
            <p:spPr bwMode="auto">
              <a:xfrm>
                <a:off x="4554" y="2738"/>
                <a:ext cx="671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3200">
                    <a:latin typeface="Times New Roman" pitchFamily="18" charset="0"/>
                  </a:rPr>
                  <a:t>ACC</a:t>
                </a:r>
              </a:p>
            </p:txBody>
          </p:sp>
          <p:sp>
            <p:nvSpPr>
              <p:cNvPr id="36889" name="Line 44"/>
              <p:cNvSpPr>
                <a:spLocks noChangeShapeType="1"/>
              </p:cNvSpPr>
              <p:nvPr/>
            </p:nvSpPr>
            <p:spPr bwMode="auto">
              <a:xfrm>
                <a:off x="4032" y="2900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6884" name="Group 45"/>
            <p:cNvGrpSpPr>
              <a:grpSpLocks/>
            </p:cNvGrpSpPr>
            <p:nvPr/>
          </p:nvGrpSpPr>
          <p:grpSpPr bwMode="auto">
            <a:xfrm>
              <a:off x="773" y="1268"/>
              <a:ext cx="517" cy="371"/>
              <a:chOff x="773" y="1268"/>
              <a:chExt cx="517" cy="371"/>
            </a:xfrm>
          </p:grpSpPr>
          <p:sp>
            <p:nvSpPr>
              <p:cNvPr id="36886" name="Rectangle 46"/>
              <p:cNvSpPr>
                <a:spLocks noChangeArrowheads="1"/>
              </p:cNvSpPr>
              <p:nvPr/>
            </p:nvSpPr>
            <p:spPr bwMode="auto">
              <a:xfrm>
                <a:off x="773" y="1268"/>
                <a:ext cx="517" cy="371"/>
              </a:xfrm>
              <a:prstGeom prst="rect">
                <a:avLst/>
              </a:prstGeom>
              <a:solidFill>
                <a:srgbClr val="CC9900"/>
              </a:solidFill>
              <a:ln w="38100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7" name="Rectangle 47"/>
              <p:cNvSpPr>
                <a:spLocks noChangeArrowheads="1"/>
              </p:cNvSpPr>
              <p:nvPr/>
            </p:nvSpPr>
            <p:spPr bwMode="auto">
              <a:xfrm>
                <a:off x="781" y="1323"/>
                <a:ext cx="492" cy="27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2800">
                    <a:solidFill>
                      <a:schemeClr val="bg2"/>
                    </a:solidFill>
                    <a:latin typeface="Times New Roman" pitchFamily="18" charset="0"/>
                  </a:rPr>
                  <a:t>ACC</a:t>
                </a:r>
                <a:endParaRPr lang="en-US" altLang="zh-CN" sz="280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36885" name="AutoShape 48"/>
            <p:cNvSpPr>
              <a:spLocks noChangeArrowheads="1"/>
            </p:cNvSpPr>
            <p:nvPr/>
          </p:nvSpPr>
          <p:spPr bwMode="auto">
            <a:xfrm>
              <a:off x="1072" y="1632"/>
              <a:ext cx="144" cy="432"/>
            </a:xfrm>
            <a:prstGeom prst="upArrow">
              <a:avLst>
                <a:gd name="adj1" fmla="val 58333"/>
                <a:gd name="adj2" fmla="val 93750"/>
              </a:avLst>
            </a:prstGeom>
            <a:solidFill>
              <a:srgbClr val="CC9900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" name="Group 49"/>
          <p:cNvGrpSpPr>
            <a:grpSpLocks/>
          </p:cNvGrpSpPr>
          <p:nvPr/>
        </p:nvGrpSpPr>
        <p:grpSpPr bwMode="auto">
          <a:xfrm>
            <a:off x="4098925" y="1622425"/>
            <a:ext cx="4206875" cy="654050"/>
            <a:chOff x="2582" y="1022"/>
            <a:chExt cx="2650" cy="412"/>
          </a:xfrm>
        </p:grpSpPr>
        <p:sp>
          <p:nvSpPr>
            <p:cNvPr id="36878" name="Text Box 50"/>
            <p:cNvSpPr txBox="1">
              <a:spLocks noChangeArrowheads="1"/>
            </p:cNvSpPr>
            <p:nvPr/>
          </p:nvSpPr>
          <p:spPr bwMode="auto">
            <a:xfrm>
              <a:off x="2582" y="1028"/>
              <a:ext cx="75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/>
                <a:t>指令 </a:t>
              </a:r>
            </a:p>
          </p:txBody>
        </p:sp>
        <p:sp>
          <p:nvSpPr>
            <p:cNvPr id="36879" name="Rectangle 51"/>
            <p:cNvSpPr>
              <a:spLocks noChangeArrowheads="1"/>
            </p:cNvSpPr>
            <p:nvPr/>
          </p:nvSpPr>
          <p:spPr bwMode="auto">
            <a:xfrm>
              <a:off x="3575" y="1028"/>
              <a:ext cx="1657" cy="40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80" name="Text Box 52"/>
            <p:cNvSpPr txBox="1">
              <a:spLocks noChangeArrowheads="1"/>
            </p:cNvSpPr>
            <p:nvPr/>
          </p:nvSpPr>
          <p:spPr bwMode="auto">
            <a:xfrm>
              <a:off x="3804" y="1035"/>
              <a:ext cx="372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/>
                <a:t>加</a:t>
              </a:r>
            </a:p>
          </p:txBody>
        </p:sp>
        <p:sp>
          <p:nvSpPr>
            <p:cNvPr id="36881" name="Text Box 53"/>
            <p:cNvSpPr txBox="1">
              <a:spLocks noChangeArrowheads="1"/>
            </p:cNvSpPr>
            <p:nvPr/>
          </p:nvSpPr>
          <p:spPr bwMode="auto">
            <a:xfrm>
              <a:off x="4574" y="1035"/>
              <a:ext cx="51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dist" fontAlgn="ctr"/>
              <a:r>
                <a:rPr lang="en-US" altLang="zh-CN" sz="3200"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36882" name="Freeform 54"/>
            <p:cNvSpPr>
              <a:spLocks/>
            </p:cNvSpPr>
            <p:nvPr/>
          </p:nvSpPr>
          <p:spPr bwMode="auto">
            <a:xfrm>
              <a:off x="4416" y="1022"/>
              <a:ext cx="1" cy="412"/>
            </a:xfrm>
            <a:custGeom>
              <a:avLst/>
              <a:gdLst>
                <a:gd name="T0" fmla="*/ 0 w 1"/>
                <a:gd name="T1" fmla="*/ 0 h 412"/>
                <a:gd name="T2" fmla="*/ 0 w 1"/>
                <a:gd name="T3" fmla="*/ 412 h 412"/>
                <a:gd name="T4" fmla="*/ 0 60000 65536"/>
                <a:gd name="T5" fmla="*/ 0 60000 65536"/>
                <a:gd name="T6" fmla="*/ 0 w 1"/>
                <a:gd name="T7" fmla="*/ 0 h 412"/>
                <a:gd name="T8" fmla="*/ 1 w 1"/>
                <a:gd name="T9" fmla="*/ 412 h 4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12">
                  <a:moveTo>
                    <a:pt x="0" y="0"/>
                  </a:moveTo>
                  <a:lnTo>
                    <a:pt x="0" y="412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6874" name="AutoShape 5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6" name="日期占位符 5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6AD0A09-C8EC-461A-974F-6B0D7F83459A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7" name="灯片编号占位符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F397C6-8BAA-4565-B5E5-C33C285BADB7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58" name="页脚占位符 5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81000" y="425450"/>
            <a:ext cx="487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/>
              <a:t>② 减法操作过程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90600" y="1631950"/>
            <a:ext cx="2514600" cy="4343400"/>
            <a:chOff x="624" y="1028"/>
            <a:chExt cx="1584" cy="2736"/>
          </a:xfrm>
        </p:grpSpPr>
        <p:sp>
          <p:nvSpPr>
            <p:cNvPr id="37932" name="Rectangle 5"/>
            <p:cNvSpPr>
              <a:spLocks noChangeArrowheads="1"/>
            </p:cNvSpPr>
            <p:nvPr/>
          </p:nvSpPr>
          <p:spPr bwMode="auto">
            <a:xfrm>
              <a:off x="1105" y="3403"/>
              <a:ext cx="57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400"/>
                <a:t>运算器</a:t>
              </a:r>
            </a:p>
          </p:txBody>
        </p:sp>
        <p:sp>
          <p:nvSpPr>
            <p:cNvPr id="37933" name="Rectangle 6"/>
            <p:cNvSpPr>
              <a:spLocks noChangeArrowheads="1"/>
            </p:cNvSpPr>
            <p:nvPr/>
          </p:nvSpPr>
          <p:spPr bwMode="auto">
            <a:xfrm>
              <a:off x="1572" y="1268"/>
              <a:ext cx="518" cy="37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4" name="Rectangle 7"/>
            <p:cNvSpPr>
              <a:spLocks noChangeArrowheads="1"/>
            </p:cNvSpPr>
            <p:nvPr/>
          </p:nvSpPr>
          <p:spPr bwMode="auto">
            <a:xfrm>
              <a:off x="1632" y="1323"/>
              <a:ext cx="38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MQ</a:t>
              </a:r>
              <a:endParaRPr lang="en-US" altLang="zh-CN" sz="2800"/>
            </a:p>
          </p:txBody>
        </p:sp>
        <p:sp>
          <p:nvSpPr>
            <p:cNvPr id="37935" name="Rectangle 8"/>
            <p:cNvSpPr>
              <a:spLocks noChangeArrowheads="1"/>
            </p:cNvSpPr>
            <p:nvPr/>
          </p:nvSpPr>
          <p:spPr bwMode="auto">
            <a:xfrm>
              <a:off x="773" y="1268"/>
              <a:ext cx="517" cy="37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6" name="Rectangle 9"/>
            <p:cNvSpPr>
              <a:spLocks noChangeArrowheads="1"/>
            </p:cNvSpPr>
            <p:nvPr/>
          </p:nvSpPr>
          <p:spPr bwMode="auto">
            <a:xfrm>
              <a:off x="784" y="1323"/>
              <a:ext cx="48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ACC</a:t>
              </a:r>
              <a:endParaRPr lang="en-US" altLang="zh-CN" sz="2800"/>
            </a:p>
          </p:txBody>
        </p:sp>
        <p:sp>
          <p:nvSpPr>
            <p:cNvPr id="37937" name="Rectangle 10"/>
            <p:cNvSpPr>
              <a:spLocks noChangeArrowheads="1"/>
            </p:cNvSpPr>
            <p:nvPr/>
          </p:nvSpPr>
          <p:spPr bwMode="auto">
            <a:xfrm>
              <a:off x="773" y="2065"/>
              <a:ext cx="517" cy="373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8" name="Rectangle 11"/>
            <p:cNvSpPr>
              <a:spLocks noChangeArrowheads="1"/>
            </p:cNvSpPr>
            <p:nvPr/>
          </p:nvSpPr>
          <p:spPr bwMode="auto">
            <a:xfrm>
              <a:off x="787" y="2104"/>
              <a:ext cx="47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ALU</a:t>
              </a:r>
              <a:endParaRPr lang="en-US" altLang="zh-CN" sz="2800"/>
            </a:p>
          </p:txBody>
        </p:sp>
        <p:sp>
          <p:nvSpPr>
            <p:cNvPr id="37939" name="Rectangle 12"/>
            <p:cNvSpPr>
              <a:spLocks noChangeArrowheads="1"/>
            </p:cNvSpPr>
            <p:nvPr/>
          </p:nvSpPr>
          <p:spPr bwMode="auto">
            <a:xfrm>
              <a:off x="773" y="2869"/>
              <a:ext cx="515" cy="372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7940" name="Rectangle 13"/>
            <p:cNvSpPr>
              <a:spLocks noChangeArrowheads="1"/>
            </p:cNvSpPr>
            <p:nvPr/>
          </p:nvSpPr>
          <p:spPr bwMode="auto">
            <a:xfrm>
              <a:off x="942" y="2900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X</a:t>
              </a:r>
              <a:endParaRPr lang="en-US" altLang="zh-CN" sz="2800"/>
            </a:p>
          </p:txBody>
        </p:sp>
        <p:sp>
          <p:nvSpPr>
            <p:cNvPr id="37941" name="Rectangle 14"/>
            <p:cNvSpPr>
              <a:spLocks noChangeArrowheads="1"/>
            </p:cNvSpPr>
            <p:nvPr/>
          </p:nvSpPr>
          <p:spPr bwMode="auto">
            <a:xfrm>
              <a:off x="624" y="1028"/>
              <a:ext cx="1584" cy="2736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42" name="AutoShape 15"/>
            <p:cNvSpPr>
              <a:spLocks noChangeArrowheads="1"/>
            </p:cNvSpPr>
            <p:nvPr/>
          </p:nvSpPr>
          <p:spPr bwMode="auto">
            <a:xfrm>
              <a:off x="1104" y="1670"/>
              <a:ext cx="91" cy="397"/>
            </a:xfrm>
            <a:prstGeom prst="upArrow">
              <a:avLst>
                <a:gd name="adj1" fmla="val 49454"/>
                <a:gd name="adj2" fmla="val 85718"/>
              </a:avLst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43" name="Freeform 16"/>
            <p:cNvSpPr>
              <a:spLocks/>
            </p:cNvSpPr>
            <p:nvPr/>
          </p:nvSpPr>
          <p:spPr bwMode="auto">
            <a:xfrm>
              <a:off x="1296" y="1532"/>
              <a:ext cx="276" cy="3"/>
            </a:xfrm>
            <a:custGeom>
              <a:avLst/>
              <a:gdLst>
                <a:gd name="T0" fmla="*/ 276 w 276"/>
                <a:gd name="T1" fmla="*/ 0 h 3"/>
                <a:gd name="T2" fmla="*/ 0 w 276"/>
                <a:gd name="T3" fmla="*/ 3 h 3"/>
                <a:gd name="T4" fmla="*/ 0 60000 65536"/>
                <a:gd name="T5" fmla="*/ 0 60000 65536"/>
                <a:gd name="T6" fmla="*/ 0 w 276"/>
                <a:gd name="T7" fmla="*/ 0 h 3"/>
                <a:gd name="T8" fmla="*/ 276 w 276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3">
                  <a:moveTo>
                    <a:pt x="276" y="0"/>
                  </a:moveTo>
                  <a:lnTo>
                    <a:pt x="0" y="3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44" name="Freeform 17"/>
            <p:cNvSpPr>
              <a:spLocks/>
            </p:cNvSpPr>
            <p:nvPr/>
          </p:nvSpPr>
          <p:spPr bwMode="auto">
            <a:xfrm>
              <a:off x="1295" y="1367"/>
              <a:ext cx="277" cy="1"/>
            </a:xfrm>
            <a:custGeom>
              <a:avLst/>
              <a:gdLst>
                <a:gd name="T0" fmla="*/ 0 w 277"/>
                <a:gd name="T1" fmla="*/ 0 h 1"/>
                <a:gd name="T2" fmla="*/ 277 w 277"/>
                <a:gd name="T3" fmla="*/ 0 h 1"/>
                <a:gd name="T4" fmla="*/ 0 60000 65536"/>
                <a:gd name="T5" fmla="*/ 0 60000 65536"/>
                <a:gd name="T6" fmla="*/ 0 w 277"/>
                <a:gd name="T7" fmla="*/ 0 h 1"/>
                <a:gd name="T8" fmla="*/ 277 w 27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7" h="1">
                  <a:moveTo>
                    <a:pt x="0" y="0"/>
                  </a:moveTo>
                  <a:lnTo>
                    <a:pt x="277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45" name="AutoShape 18"/>
            <p:cNvSpPr>
              <a:spLocks noChangeArrowheads="1"/>
            </p:cNvSpPr>
            <p:nvPr/>
          </p:nvSpPr>
          <p:spPr bwMode="auto">
            <a:xfrm>
              <a:off x="985" y="2467"/>
              <a:ext cx="91" cy="397"/>
            </a:xfrm>
            <a:prstGeom prst="upArrow">
              <a:avLst>
                <a:gd name="adj1" fmla="val 49454"/>
                <a:gd name="adj2" fmla="val 85718"/>
              </a:avLst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46" name="AutoShape 19"/>
            <p:cNvSpPr>
              <a:spLocks noChangeArrowheads="1"/>
            </p:cNvSpPr>
            <p:nvPr/>
          </p:nvSpPr>
          <p:spPr bwMode="auto">
            <a:xfrm rot="10800000">
              <a:off x="869" y="1640"/>
              <a:ext cx="91" cy="397"/>
            </a:xfrm>
            <a:prstGeom prst="upArrow">
              <a:avLst>
                <a:gd name="adj1" fmla="val 49454"/>
                <a:gd name="adj2" fmla="val 85718"/>
              </a:avLst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4098925" y="1622425"/>
            <a:ext cx="4206875" cy="654050"/>
            <a:chOff x="2582" y="1022"/>
            <a:chExt cx="2650" cy="412"/>
          </a:xfrm>
        </p:grpSpPr>
        <p:sp>
          <p:nvSpPr>
            <p:cNvPr id="37927" name="Text Box 21"/>
            <p:cNvSpPr txBox="1">
              <a:spLocks noChangeArrowheads="1"/>
            </p:cNvSpPr>
            <p:nvPr/>
          </p:nvSpPr>
          <p:spPr bwMode="auto">
            <a:xfrm>
              <a:off x="2582" y="1028"/>
              <a:ext cx="75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/>
                <a:t>指令 </a:t>
              </a:r>
            </a:p>
          </p:txBody>
        </p:sp>
        <p:sp>
          <p:nvSpPr>
            <p:cNvPr id="37928" name="Rectangle 22"/>
            <p:cNvSpPr>
              <a:spLocks noChangeArrowheads="1"/>
            </p:cNvSpPr>
            <p:nvPr/>
          </p:nvSpPr>
          <p:spPr bwMode="auto">
            <a:xfrm>
              <a:off x="3575" y="1028"/>
              <a:ext cx="1657" cy="40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29" name="Text Box 23"/>
            <p:cNvSpPr txBox="1">
              <a:spLocks noChangeArrowheads="1"/>
            </p:cNvSpPr>
            <p:nvPr/>
          </p:nvSpPr>
          <p:spPr bwMode="auto">
            <a:xfrm>
              <a:off x="3804" y="1035"/>
              <a:ext cx="372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/>
                <a:t>减</a:t>
              </a:r>
            </a:p>
          </p:txBody>
        </p:sp>
        <p:sp>
          <p:nvSpPr>
            <p:cNvPr id="37930" name="Text Box 24"/>
            <p:cNvSpPr txBox="1">
              <a:spLocks noChangeArrowheads="1"/>
            </p:cNvSpPr>
            <p:nvPr/>
          </p:nvSpPr>
          <p:spPr bwMode="auto">
            <a:xfrm>
              <a:off x="4574" y="1035"/>
              <a:ext cx="51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dist" fontAlgn="ctr"/>
              <a:r>
                <a:rPr lang="en-US" altLang="zh-CN" sz="3200"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37931" name="Freeform 25"/>
            <p:cNvSpPr>
              <a:spLocks/>
            </p:cNvSpPr>
            <p:nvPr/>
          </p:nvSpPr>
          <p:spPr bwMode="auto">
            <a:xfrm>
              <a:off x="4416" y="1022"/>
              <a:ext cx="1" cy="412"/>
            </a:xfrm>
            <a:custGeom>
              <a:avLst/>
              <a:gdLst>
                <a:gd name="T0" fmla="*/ 0 w 1"/>
                <a:gd name="T1" fmla="*/ 0 h 412"/>
                <a:gd name="T2" fmla="*/ 0 w 1"/>
                <a:gd name="T3" fmla="*/ 412 h 412"/>
                <a:gd name="T4" fmla="*/ 0 60000 65536"/>
                <a:gd name="T5" fmla="*/ 0 60000 65536"/>
                <a:gd name="T6" fmla="*/ 0 w 1"/>
                <a:gd name="T7" fmla="*/ 0 h 412"/>
                <a:gd name="T8" fmla="*/ 1 w 1"/>
                <a:gd name="T9" fmla="*/ 412 h 4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12">
                  <a:moveTo>
                    <a:pt x="0" y="0"/>
                  </a:moveTo>
                  <a:lnTo>
                    <a:pt x="0" y="412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1227138" y="2012950"/>
            <a:ext cx="7539037" cy="1236663"/>
            <a:chOff x="773" y="1268"/>
            <a:chExt cx="4749" cy="779"/>
          </a:xfrm>
        </p:grpSpPr>
        <p:grpSp>
          <p:nvGrpSpPr>
            <p:cNvPr id="37921" name="Group 27"/>
            <p:cNvGrpSpPr>
              <a:grpSpLocks/>
            </p:cNvGrpSpPr>
            <p:nvPr/>
          </p:nvGrpSpPr>
          <p:grpSpPr bwMode="auto">
            <a:xfrm>
              <a:off x="773" y="1268"/>
              <a:ext cx="4749" cy="779"/>
              <a:chOff x="773" y="1268"/>
              <a:chExt cx="4749" cy="779"/>
            </a:xfrm>
          </p:grpSpPr>
          <p:sp>
            <p:nvSpPr>
              <p:cNvPr id="37923" name="Text Box 28"/>
              <p:cNvSpPr txBox="1">
                <a:spLocks noChangeArrowheads="1"/>
              </p:cNvSpPr>
              <p:nvPr/>
            </p:nvSpPr>
            <p:spPr bwMode="auto">
              <a:xfrm>
                <a:off x="3306" y="1682"/>
                <a:ext cx="2216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>
                    <a:latin typeface="Times New Roman" pitchFamily="18" charset="0"/>
                  </a:rPr>
                  <a:t>ACC</a:t>
                </a:r>
                <a:r>
                  <a:rPr lang="en-US" altLang="zh-CN" sz="3200"/>
                  <a:t>      </a:t>
                </a:r>
                <a:r>
                  <a:rPr lang="zh-CN" altLang="en-US" sz="3200"/>
                  <a:t>被减数</a:t>
                </a:r>
              </a:p>
            </p:txBody>
          </p:sp>
          <p:grpSp>
            <p:nvGrpSpPr>
              <p:cNvPr id="37924" name="Group 29"/>
              <p:cNvGrpSpPr>
                <a:grpSpLocks/>
              </p:cNvGrpSpPr>
              <p:nvPr/>
            </p:nvGrpSpPr>
            <p:grpSpPr bwMode="auto">
              <a:xfrm>
                <a:off x="773" y="1268"/>
                <a:ext cx="517" cy="371"/>
                <a:chOff x="773" y="1268"/>
                <a:chExt cx="517" cy="371"/>
              </a:xfrm>
            </p:grpSpPr>
            <p:sp>
              <p:nvSpPr>
                <p:cNvPr id="37925" name="Rectangle 30"/>
                <p:cNvSpPr>
                  <a:spLocks noChangeArrowheads="1"/>
                </p:cNvSpPr>
                <p:nvPr/>
              </p:nvSpPr>
              <p:spPr bwMode="auto">
                <a:xfrm>
                  <a:off x="773" y="1268"/>
                  <a:ext cx="517" cy="371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26" name="Rectangle 31"/>
                <p:cNvSpPr>
                  <a:spLocks noChangeArrowheads="1"/>
                </p:cNvSpPr>
                <p:nvPr/>
              </p:nvSpPr>
              <p:spPr bwMode="auto">
                <a:xfrm>
                  <a:off x="784" y="1323"/>
                  <a:ext cx="486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altLang="zh-CN" sz="2800">
                      <a:solidFill>
                        <a:schemeClr val="bg2"/>
                      </a:solidFill>
                      <a:latin typeface="Times New Roman" pitchFamily="18" charset="0"/>
                    </a:rPr>
                    <a:t>ACC</a:t>
                  </a:r>
                  <a:endParaRPr lang="en-US" altLang="zh-CN" sz="2800">
                    <a:solidFill>
                      <a:schemeClr val="bg2"/>
                    </a:solidFill>
                  </a:endParaRPr>
                </a:p>
              </p:txBody>
            </p:sp>
          </p:grpSp>
        </p:grpSp>
        <p:sp>
          <p:nvSpPr>
            <p:cNvPr id="37922" name="Text Box 32"/>
            <p:cNvSpPr txBox="1">
              <a:spLocks noChangeArrowheads="1"/>
            </p:cNvSpPr>
            <p:nvPr/>
          </p:nvSpPr>
          <p:spPr bwMode="auto">
            <a:xfrm>
              <a:off x="2580" y="1665"/>
              <a:ext cx="76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/>
                <a:t>初态 </a:t>
              </a:r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1227138" y="3481388"/>
            <a:ext cx="7383462" cy="1663700"/>
            <a:chOff x="773" y="2193"/>
            <a:chExt cx="4651" cy="1048"/>
          </a:xfrm>
        </p:grpSpPr>
        <p:sp>
          <p:nvSpPr>
            <p:cNvPr id="37916" name="Text Box 34"/>
            <p:cNvSpPr txBox="1">
              <a:spLocks noChangeArrowheads="1"/>
            </p:cNvSpPr>
            <p:nvPr/>
          </p:nvSpPr>
          <p:spPr bwMode="auto">
            <a:xfrm>
              <a:off x="3422" y="2193"/>
              <a:ext cx="200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200"/>
                <a:t>[</a:t>
              </a:r>
              <a:r>
                <a:rPr lang="en-US" altLang="zh-CN" sz="3200">
                  <a:latin typeface="Times New Roman" pitchFamily="18" charset="0"/>
                </a:rPr>
                <a:t>M</a:t>
              </a:r>
              <a:r>
                <a:rPr lang="en-US" altLang="zh-CN" sz="3200"/>
                <a:t>]      </a:t>
              </a:r>
              <a:r>
                <a:rPr lang="en-US" altLang="zh-CN" sz="3200">
                  <a:latin typeface="Times New Roman" pitchFamily="18" charset="0"/>
                </a:rPr>
                <a:t>X</a:t>
              </a:r>
            </a:p>
          </p:txBody>
        </p:sp>
        <p:grpSp>
          <p:nvGrpSpPr>
            <p:cNvPr id="37917" name="Group 35"/>
            <p:cNvGrpSpPr>
              <a:grpSpLocks/>
            </p:cNvGrpSpPr>
            <p:nvPr/>
          </p:nvGrpSpPr>
          <p:grpSpPr bwMode="auto">
            <a:xfrm>
              <a:off x="773" y="2869"/>
              <a:ext cx="515" cy="372"/>
              <a:chOff x="773" y="2869"/>
              <a:chExt cx="515" cy="372"/>
            </a:xfrm>
          </p:grpSpPr>
          <p:sp>
            <p:nvSpPr>
              <p:cNvPr id="37919" name="Rectangle 36"/>
              <p:cNvSpPr>
                <a:spLocks noChangeArrowheads="1"/>
              </p:cNvSpPr>
              <p:nvPr/>
            </p:nvSpPr>
            <p:spPr bwMode="auto">
              <a:xfrm>
                <a:off x="773" y="2869"/>
                <a:ext cx="515" cy="372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3200">
                  <a:solidFill>
                    <a:schemeClr val="bg2"/>
                  </a:solidFill>
                </a:endParaRPr>
              </a:p>
            </p:txBody>
          </p:sp>
          <p:sp>
            <p:nvSpPr>
              <p:cNvPr id="37920" name="Rectangle 37"/>
              <p:cNvSpPr>
                <a:spLocks noChangeArrowheads="1"/>
              </p:cNvSpPr>
              <p:nvPr/>
            </p:nvSpPr>
            <p:spPr bwMode="auto">
              <a:xfrm>
                <a:off x="942" y="2900"/>
                <a:ext cx="162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2800">
                    <a:solidFill>
                      <a:schemeClr val="bg2"/>
                    </a:solidFill>
                    <a:latin typeface="Times New Roman" pitchFamily="18" charset="0"/>
                  </a:rPr>
                  <a:t>X</a:t>
                </a:r>
                <a:endParaRPr lang="en-US" altLang="zh-CN" sz="280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37918" name="Line 38"/>
            <p:cNvSpPr>
              <a:spLocks noChangeShapeType="1"/>
            </p:cNvSpPr>
            <p:nvPr/>
          </p:nvSpPr>
          <p:spPr bwMode="auto">
            <a:xfrm>
              <a:off x="4032" y="240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1227138" y="2603500"/>
            <a:ext cx="5176837" cy="2322513"/>
            <a:chOff x="773" y="1640"/>
            <a:chExt cx="3261" cy="1463"/>
          </a:xfrm>
        </p:grpSpPr>
        <p:grpSp>
          <p:nvGrpSpPr>
            <p:cNvPr id="37909" name="Group 40"/>
            <p:cNvGrpSpPr>
              <a:grpSpLocks/>
            </p:cNvGrpSpPr>
            <p:nvPr/>
          </p:nvGrpSpPr>
          <p:grpSpPr bwMode="auto">
            <a:xfrm>
              <a:off x="869" y="1640"/>
              <a:ext cx="3165" cy="1463"/>
              <a:chOff x="869" y="1640"/>
              <a:chExt cx="3165" cy="1463"/>
            </a:xfrm>
          </p:grpSpPr>
          <p:sp>
            <p:nvSpPr>
              <p:cNvPr id="37913" name="Text Box 41"/>
              <p:cNvSpPr txBox="1">
                <a:spLocks noChangeArrowheads="1"/>
              </p:cNvSpPr>
              <p:nvPr/>
            </p:nvSpPr>
            <p:spPr bwMode="auto">
              <a:xfrm>
                <a:off x="2533" y="2738"/>
                <a:ext cx="1501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3200"/>
                  <a:t>[</a:t>
                </a:r>
                <a:r>
                  <a:rPr lang="en-US" altLang="zh-CN" sz="3200">
                    <a:latin typeface="Times New Roman" pitchFamily="18" charset="0"/>
                  </a:rPr>
                  <a:t>ACC</a:t>
                </a:r>
                <a:r>
                  <a:rPr lang="en-US" altLang="zh-CN" sz="3200"/>
                  <a:t>]-[</a:t>
                </a:r>
                <a:r>
                  <a:rPr lang="en-US" altLang="zh-CN" sz="3200">
                    <a:latin typeface="Times New Roman" pitchFamily="18" charset="0"/>
                  </a:rPr>
                  <a:t>X</a:t>
                </a:r>
                <a:r>
                  <a:rPr lang="en-US" altLang="zh-CN" sz="3200"/>
                  <a:t>]</a:t>
                </a:r>
                <a:endParaRPr lang="zh-CN" altLang="en-US" sz="3200"/>
              </a:p>
            </p:txBody>
          </p:sp>
          <p:sp>
            <p:nvSpPr>
              <p:cNvPr id="37914" name="AutoShape 42"/>
              <p:cNvSpPr>
                <a:spLocks noChangeArrowheads="1"/>
              </p:cNvSpPr>
              <p:nvPr/>
            </p:nvSpPr>
            <p:spPr bwMode="auto">
              <a:xfrm>
                <a:off x="985" y="2467"/>
                <a:ext cx="91" cy="397"/>
              </a:xfrm>
              <a:prstGeom prst="upArrow">
                <a:avLst>
                  <a:gd name="adj1" fmla="val 49454"/>
                  <a:gd name="adj2" fmla="val 85718"/>
                </a:avLst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15" name="AutoShape 43"/>
              <p:cNvSpPr>
                <a:spLocks noChangeArrowheads="1"/>
              </p:cNvSpPr>
              <p:nvPr/>
            </p:nvSpPr>
            <p:spPr bwMode="auto">
              <a:xfrm rot="10800000">
                <a:off x="869" y="1640"/>
                <a:ext cx="91" cy="397"/>
              </a:xfrm>
              <a:prstGeom prst="upArrow">
                <a:avLst>
                  <a:gd name="adj1" fmla="val 49454"/>
                  <a:gd name="adj2" fmla="val 85718"/>
                </a:avLst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7910" name="Group 44"/>
            <p:cNvGrpSpPr>
              <a:grpSpLocks/>
            </p:cNvGrpSpPr>
            <p:nvPr/>
          </p:nvGrpSpPr>
          <p:grpSpPr bwMode="auto">
            <a:xfrm>
              <a:off x="773" y="2065"/>
              <a:ext cx="517" cy="373"/>
              <a:chOff x="773" y="2065"/>
              <a:chExt cx="517" cy="373"/>
            </a:xfrm>
          </p:grpSpPr>
          <p:sp>
            <p:nvSpPr>
              <p:cNvPr id="37911" name="Rectangle 45"/>
              <p:cNvSpPr>
                <a:spLocks noChangeArrowheads="1"/>
              </p:cNvSpPr>
              <p:nvPr/>
            </p:nvSpPr>
            <p:spPr bwMode="auto">
              <a:xfrm>
                <a:off x="773" y="2065"/>
                <a:ext cx="517" cy="373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2" name="Rectangle 46"/>
              <p:cNvSpPr>
                <a:spLocks noChangeArrowheads="1"/>
              </p:cNvSpPr>
              <p:nvPr/>
            </p:nvSpPr>
            <p:spPr bwMode="auto">
              <a:xfrm>
                <a:off x="787" y="2104"/>
                <a:ext cx="473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2800">
                    <a:solidFill>
                      <a:schemeClr val="bg2"/>
                    </a:solidFill>
                    <a:latin typeface="Times New Roman" pitchFamily="18" charset="0"/>
                  </a:rPr>
                  <a:t>ALU</a:t>
                </a:r>
                <a:endParaRPr lang="en-US" altLang="zh-CN" sz="280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12" name="Group 47"/>
          <p:cNvGrpSpPr>
            <a:grpSpLocks/>
          </p:cNvGrpSpPr>
          <p:nvPr/>
        </p:nvGrpSpPr>
        <p:grpSpPr bwMode="auto">
          <a:xfrm>
            <a:off x="1227138" y="2012950"/>
            <a:ext cx="7023100" cy="2913063"/>
            <a:chOff x="773" y="1268"/>
            <a:chExt cx="4424" cy="1835"/>
          </a:xfrm>
        </p:grpSpPr>
        <p:grpSp>
          <p:nvGrpSpPr>
            <p:cNvPr id="37902" name="Group 48"/>
            <p:cNvGrpSpPr>
              <a:grpSpLocks/>
            </p:cNvGrpSpPr>
            <p:nvPr/>
          </p:nvGrpSpPr>
          <p:grpSpPr bwMode="auto">
            <a:xfrm>
              <a:off x="4032" y="2738"/>
              <a:ext cx="1165" cy="365"/>
              <a:chOff x="4032" y="2738"/>
              <a:chExt cx="1165" cy="365"/>
            </a:xfrm>
          </p:grpSpPr>
          <p:sp>
            <p:nvSpPr>
              <p:cNvPr id="37907" name="Text Box 49"/>
              <p:cNvSpPr txBox="1">
                <a:spLocks noChangeArrowheads="1"/>
              </p:cNvSpPr>
              <p:nvPr/>
            </p:nvSpPr>
            <p:spPr bwMode="auto">
              <a:xfrm>
                <a:off x="4526" y="2738"/>
                <a:ext cx="671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>
                    <a:latin typeface="Times New Roman" pitchFamily="18" charset="0"/>
                  </a:rPr>
                  <a:t>ACC</a:t>
                </a:r>
              </a:p>
            </p:txBody>
          </p:sp>
          <p:sp>
            <p:nvSpPr>
              <p:cNvPr id="37908" name="Line 50"/>
              <p:cNvSpPr>
                <a:spLocks noChangeShapeType="1"/>
              </p:cNvSpPr>
              <p:nvPr/>
            </p:nvSpPr>
            <p:spPr bwMode="auto">
              <a:xfrm>
                <a:off x="4032" y="2900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7903" name="Group 51"/>
            <p:cNvGrpSpPr>
              <a:grpSpLocks/>
            </p:cNvGrpSpPr>
            <p:nvPr/>
          </p:nvGrpSpPr>
          <p:grpSpPr bwMode="auto">
            <a:xfrm>
              <a:off x="773" y="1268"/>
              <a:ext cx="517" cy="371"/>
              <a:chOff x="773" y="1268"/>
              <a:chExt cx="517" cy="371"/>
            </a:xfrm>
          </p:grpSpPr>
          <p:sp>
            <p:nvSpPr>
              <p:cNvPr id="37905" name="Rectangle 52"/>
              <p:cNvSpPr>
                <a:spLocks noChangeArrowheads="1"/>
              </p:cNvSpPr>
              <p:nvPr/>
            </p:nvSpPr>
            <p:spPr bwMode="auto">
              <a:xfrm>
                <a:off x="773" y="1268"/>
                <a:ext cx="517" cy="371"/>
              </a:xfrm>
              <a:prstGeom prst="rect">
                <a:avLst/>
              </a:prstGeom>
              <a:solidFill>
                <a:srgbClr val="CC9900"/>
              </a:solidFill>
              <a:ln w="38100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06" name="Rectangle 53"/>
              <p:cNvSpPr>
                <a:spLocks noChangeArrowheads="1"/>
              </p:cNvSpPr>
              <p:nvPr/>
            </p:nvSpPr>
            <p:spPr bwMode="auto">
              <a:xfrm>
                <a:off x="781" y="1323"/>
                <a:ext cx="492" cy="27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2800">
                    <a:solidFill>
                      <a:schemeClr val="bg2"/>
                    </a:solidFill>
                    <a:latin typeface="Times New Roman" pitchFamily="18" charset="0"/>
                  </a:rPr>
                  <a:t>ACC</a:t>
                </a:r>
                <a:endParaRPr lang="en-US" altLang="zh-CN" sz="280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37904" name="AutoShape 54"/>
            <p:cNvSpPr>
              <a:spLocks noChangeArrowheads="1"/>
            </p:cNvSpPr>
            <p:nvPr/>
          </p:nvSpPr>
          <p:spPr bwMode="auto">
            <a:xfrm>
              <a:off x="1072" y="1632"/>
              <a:ext cx="144" cy="432"/>
            </a:xfrm>
            <a:prstGeom prst="upArrow">
              <a:avLst>
                <a:gd name="adj1" fmla="val 58333"/>
                <a:gd name="adj2" fmla="val 93750"/>
              </a:avLst>
            </a:prstGeom>
            <a:solidFill>
              <a:srgbClr val="CC9900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7898" name="AutoShape 5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6" name="日期占位符 5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CB5773F-33E7-41CA-9707-A66556D33397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7" name="灯片编号占位符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C8001E-626A-4929-B49A-B47C214AAC05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58" name="页脚占位符 5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90600" y="1631950"/>
            <a:ext cx="2514600" cy="4343400"/>
            <a:chOff x="624" y="1028"/>
            <a:chExt cx="1584" cy="2736"/>
          </a:xfrm>
        </p:grpSpPr>
        <p:sp>
          <p:nvSpPr>
            <p:cNvPr id="38979" name="Rectangle 3"/>
            <p:cNvSpPr>
              <a:spLocks noChangeArrowheads="1"/>
            </p:cNvSpPr>
            <p:nvPr/>
          </p:nvSpPr>
          <p:spPr bwMode="auto">
            <a:xfrm>
              <a:off x="1105" y="3403"/>
              <a:ext cx="57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400"/>
                <a:t>运算器</a:t>
              </a:r>
            </a:p>
          </p:txBody>
        </p:sp>
        <p:sp>
          <p:nvSpPr>
            <p:cNvPr id="38980" name="Rectangle 4"/>
            <p:cNvSpPr>
              <a:spLocks noChangeArrowheads="1"/>
            </p:cNvSpPr>
            <p:nvPr/>
          </p:nvSpPr>
          <p:spPr bwMode="auto">
            <a:xfrm>
              <a:off x="1572" y="1268"/>
              <a:ext cx="518" cy="37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1" name="Rectangle 5"/>
            <p:cNvSpPr>
              <a:spLocks noChangeArrowheads="1"/>
            </p:cNvSpPr>
            <p:nvPr/>
          </p:nvSpPr>
          <p:spPr bwMode="auto">
            <a:xfrm>
              <a:off x="1632" y="1323"/>
              <a:ext cx="38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MQ</a:t>
              </a:r>
              <a:endParaRPr lang="en-US" altLang="zh-CN" sz="2800"/>
            </a:p>
          </p:txBody>
        </p:sp>
        <p:sp>
          <p:nvSpPr>
            <p:cNvPr id="38982" name="Rectangle 6"/>
            <p:cNvSpPr>
              <a:spLocks noChangeArrowheads="1"/>
            </p:cNvSpPr>
            <p:nvPr/>
          </p:nvSpPr>
          <p:spPr bwMode="auto">
            <a:xfrm>
              <a:off x="773" y="1268"/>
              <a:ext cx="517" cy="37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3" name="Rectangle 7"/>
            <p:cNvSpPr>
              <a:spLocks noChangeArrowheads="1"/>
            </p:cNvSpPr>
            <p:nvPr/>
          </p:nvSpPr>
          <p:spPr bwMode="auto">
            <a:xfrm>
              <a:off x="784" y="1323"/>
              <a:ext cx="48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ACC</a:t>
              </a:r>
              <a:endParaRPr lang="en-US" altLang="zh-CN" sz="2800"/>
            </a:p>
          </p:txBody>
        </p:sp>
        <p:sp>
          <p:nvSpPr>
            <p:cNvPr id="38984" name="Rectangle 8"/>
            <p:cNvSpPr>
              <a:spLocks noChangeArrowheads="1"/>
            </p:cNvSpPr>
            <p:nvPr/>
          </p:nvSpPr>
          <p:spPr bwMode="auto">
            <a:xfrm>
              <a:off x="773" y="2065"/>
              <a:ext cx="517" cy="373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5" name="Rectangle 9"/>
            <p:cNvSpPr>
              <a:spLocks noChangeArrowheads="1"/>
            </p:cNvSpPr>
            <p:nvPr/>
          </p:nvSpPr>
          <p:spPr bwMode="auto">
            <a:xfrm>
              <a:off x="787" y="2104"/>
              <a:ext cx="47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ALU</a:t>
              </a:r>
              <a:endParaRPr lang="en-US" altLang="zh-CN" sz="2800"/>
            </a:p>
          </p:txBody>
        </p:sp>
        <p:sp>
          <p:nvSpPr>
            <p:cNvPr id="38986" name="Rectangle 10"/>
            <p:cNvSpPr>
              <a:spLocks noChangeArrowheads="1"/>
            </p:cNvSpPr>
            <p:nvPr/>
          </p:nvSpPr>
          <p:spPr bwMode="auto">
            <a:xfrm>
              <a:off x="773" y="2869"/>
              <a:ext cx="515" cy="372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8987" name="Rectangle 11"/>
            <p:cNvSpPr>
              <a:spLocks noChangeArrowheads="1"/>
            </p:cNvSpPr>
            <p:nvPr/>
          </p:nvSpPr>
          <p:spPr bwMode="auto">
            <a:xfrm>
              <a:off x="942" y="2900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X</a:t>
              </a:r>
              <a:endParaRPr lang="en-US" altLang="zh-CN" sz="2800"/>
            </a:p>
          </p:txBody>
        </p:sp>
        <p:sp>
          <p:nvSpPr>
            <p:cNvPr id="38988" name="Rectangle 12"/>
            <p:cNvSpPr>
              <a:spLocks noChangeArrowheads="1"/>
            </p:cNvSpPr>
            <p:nvPr/>
          </p:nvSpPr>
          <p:spPr bwMode="auto">
            <a:xfrm>
              <a:off x="624" y="1028"/>
              <a:ext cx="1584" cy="2736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89" name="AutoShape 13"/>
            <p:cNvSpPr>
              <a:spLocks noChangeArrowheads="1"/>
            </p:cNvSpPr>
            <p:nvPr/>
          </p:nvSpPr>
          <p:spPr bwMode="auto">
            <a:xfrm>
              <a:off x="1104" y="1670"/>
              <a:ext cx="91" cy="397"/>
            </a:xfrm>
            <a:prstGeom prst="upArrow">
              <a:avLst>
                <a:gd name="adj1" fmla="val 49454"/>
                <a:gd name="adj2" fmla="val 85718"/>
              </a:avLst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90" name="Freeform 14"/>
            <p:cNvSpPr>
              <a:spLocks/>
            </p:cNvSpPr>
            <p:nvPr/>
          </p:nvSpPr>
          <p:spPr bwMode="auto">
            <a:xfrm>
              <a:off x="1296" y="1532"/>
              <a:ext cx="276" cy="3"/>
            </a:xfrm>
            <a:custGeom>
              <a:avLst/>
              <a:gdLst>
                <a:gd name="T0" fmla="*/ 276 w 276"/>
                <a:gd name="T1" fmla="*/ 0 h 3"/>
                <a:gd name="T2" fmla="*/ 0 w 276"/>
                <a:gd name="T3" fmla="*/ 3 h 3"/>
                <a:gd name="T4" fmla="*/ 0 60000 65536"/>
                <a:gd name="T5" fmla="*/ 0 60000 65536"/>
                <a:gd name="T6" fmla="*/ 0 w 276"/>
                <a:gd name="T7" fmla="*/ 0 h 3"/>
                <a:gd name="T8" fmla="*/ 276 w 276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3">
                  <a:moveTo>
                    <a:pt x="276" y="0"/>
                  </a:moveTo>
                  <a:lnTo>
                    <a:pt x="0" y="3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91" name="Freeform 15"/>
            <p:cNvSpPr>
              <a:spLocks/>
            </p:cNvSpPr>
            <p:nvPr/>
          </p:nvSpPr>
          <p:spPr bwMode="auto">
            <a:xfrm>
              <a:off x="1295" y="1367"/>
              <a:ext cx="277" cy="1"/>
            </a:xfrm>
            <a:custGeom>
              <a:avLst/>
              <a:gdLst>
                <a:gd name="T0" fmla="*/ 0 w 277"/>
                <a:gd name="T1" fmla="*/ 0 h 1"/>
                <a:gd name="T2" fmla="*/ 277 w 277"/>
                <a:gd name="T3" fmla="*/ 0 h 1"/>
                <a:gd name="T4" fmla="*/ 0 60000 65536"/>
                <a:gd name="T5" fmla="*/ 0 60000 65536"/>
                <a:gd name="T6" fmla="*/ 0 w 277"/>
                <a:gd name="T7" fmla="*/ 0 h 1"/>
                <a:gd name="T8" fmla="*/ 277 w 27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7" h="1">
                  <a:moveTo>
                    <a:pt x="0" y="0"/>
                  </a:moveTo>
                  <a:lnTo>
                    <a:pt x="277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92" name="AutoShape 16"/>
            <p:cNvSpPr>
              <a:spLocks noChangeArrowheads="1"/>
            </p:cNvSpPr>
            <p:nvPr/>
          </p:nvSpPr>
          <p:spPr bwMode="auto">
            <a:xfrm>
              <a:off x="985" y="2467"/>
              <a:ext cx="91" cy="397"/>
            </a:xfrm>
            <a:prstGeom prst="upArrow">
              <a:avLst>
                <a:gd name="adj1" fmla="val 49454"/>
                <a:gd name="adj2" fmla="val 85718"/>
              </a:avLst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93" name="AutoShape 17"/>
            <p:cNvSpPr>
              <a:spLocks noChangeArrowheads="1"/>
            </p:cNvSpPr>
            <p:nvPr/>
          </p:nvSpPr>
          <p:spPr bwMode="auto">
            <a:xfrm rot="10800000">
              <a:off x="869" y="1640"/>
              <a:ext cx="91" cy="397"/>
            </a:xfrm>
            <a:prstGeom prst="upArrow">
              <a:avLst>
                <a:gd name="adj1" fmla="val 49454"/>
                <a:gd name="adj2" fmla="val 85718"/>
              </a:avLst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104"/>
          <p:cNvGrpSpPr>
            <a:grpSpLocks/>
          </p:cNvGrpSpPr>
          <p:nvPr/>
        </p:nvGrpSpPr>
        <p:grpSpPr bwMode="auto">
          <a:xfrm>
            <a:off x="1227138" y="2012950"/>
            <a:ext cx="7375525" cy="1236663"/>
            <a:chOff x="773" y="1268"/>
            <a:chExt cx="4646" cy="779"/>
          </a:xfrm>
        </p:grpSpPr>
        <p:grpSp>
          <p:nvGrpSpPr>
            <p:cNvPr id="38973" name="Group 18"/>
            <p:cNvGrpSpPr>
              <a:grpSpLocks/>
            </p:cNvGrpSpPr>
            <p:nvPr/>
          </p:nvGrpSpPr>
          <p:grpSpPr bwMode="auto">
            <a:xfrm>
              <a:off x="773" y="1268"/>
              <a:ext cx="517" cy="371"/>
              <a:chOff x="773" y="1268"/>
              <a:chExt cx="517" cy="371"/>
            </a:xfrm>
          </p:grpSpPr>
          <p:sp>
            <p:nvSpPr>
              <p:cNvPr id="38977" name="Rectangle 19"/>
              <p:cNvSpPr>
                <a:spLocks noChangeArrowheads="1"/>
              </p:cNvSpPr>
              <p:nvPr/>
            </p:nvSpPr>
            <p:spPr bwMode="auto">
              <a:xfrm>
                <a:off x="773" y="1268"/>
                <a:ext cx="517" cy="371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78" name="Rectangle 20"/>
              <p:cNvSpPr>
                <a:spLocks noChangeArrowheads="1"/>
              </p:cNvSpPr>
              <p:nvPr/>
            </p:nvSpPr>
            <p:spPr bwMode="auto">
              <a:xfrm>
                <a:off x="784" y="1323"/>
                <a:ext cx="486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2800">
                    <a:solidFill>
                      <a:schemeClr val="bg2"/>
                    </a:solidFill>
                    <a:latin typeface="Times New Roman" pitchFamily="18" charset="0"/>
                  </a:rPr>
                  <a:t>ACC</a:t>
                </a:r>
                <a:endParaRPr lang="en-US" altLang="zh-CN" sz="280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38974" name="Group 21"/>
            <p:cNvGrpSpPr>
              <a:grpSpLocks/>
            </p:cNvGrpSpPr>
            <p:nvPr/>
          </p:nvGrpSpPr>
          <p:grpSpPr bwMode="auto">
            <a:xfrm>
              <a:off x="2581" y="1665"/>
              <a:ext cx="2838" cy="382"/>
              <a:chOff x="2581" y="1665"/>
              <a:chExt cx="2838" cy="382"/>
            </a:xfrm>
          </p:grpSpPr>
          <p:sp>
            <p:nvSpPr>
              <p:cNvPr id="38975" name="Text Box 22"/>
              <p:cNvSpPr txBox="1">
                <a:spLocks noChangeArrowheads="1"/>
              </p:cNvSpPr>
              <p:nvPr/>
            </p:nvSpPr>
            <p:spPr bwMode="auto">
              <a:xfrm>
                <a:off x="3397" y="1682"/>
                <a:ext cx="202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3200">
                    <a:latin typeface="Times New Roman" pitchFamily="18" charset="0"/>
                  </a:rPr>
                  <a:t>ACC </a:t>
                </a:r>
                <a:r>
                  <a:rPr lang="en-US" altLang="zh-CN" sz="3200"/>
                  <a:t>    </a:t>
                </a:r>
                <a:r>
                  <a:rPr lang="zh-CN" altLang="en-US" sz="3200"/>
                  <a:t>被乘数</a:t>
                </a:r>
              </a:p>
            </p:txBody>
          </p:sp>
          <p:sp>
            <p:nvSpPr>
              <p:cNvPr id="38976" name="Text Box 23"/>
              <p:cNvSpPr txBox="1">
                <a:spLocks noChangeArrowheads="1"/>
              </p:cNvSpPr>
              <p:nvPr/>
            </p:nvSpPr>
            <p:spPr bwMode="auto">
              <a:xfrm>
                <a:off x="2581" y="1665"/>
                <a:ext cx="759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3200"/>
                  <a:t>初态 </a:t>
                </a:r>
              </a:p>
            </p:txBody>
          </p:sp>
        </p:grpSp>
      </p:grpSp>
      <p:sp>
        <p:nvSpPr>
          <p:cNvPr id="112664" name="Rectangle 2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2497138" y="2014538"/>
            <a:ext cx="5565775" cy="1952625"/>
            <a:chOff x="1573" y="1269"/>
            <a:chExt cx="3506" cy="1230"/>
          </a:xfrm>
        </p:grpSpPr>
        <p:grpSp>
          <p:nvGrpSpPr>
            <p:cNvPr id="38966" name="Group 29"/>
            <p:cNvGrpSpPr>
              <a:grpSpLocks/>
            </p:cNvGrpSpPr>
            <p:nvPr/>
          </p:nvGrpSpPr>
          <p:grpSpPr bwMode="auto">
            <a:xfrm>
              <a:off x="1573" y="1269"/>
              <a:ext cx="518" cy="371"/>
              <a:chOff x="1573" y="1269"/>
              <a:chExt cx="518" cy="371"/>
            </a:xfrm>
          </p:grpSpPr>
          <p:sp>
            <p:nvSpPr>
              <p:cNvPr id="38971" name="Rectangle 30"/>
              <p:cNvSpPr>
                <a:spLocks noChangeArrowheads="1"/>
              </p:cNvSpPr>
              <p:nvPr/>
            </p:nvSpPr>
            <p:spPr bwMode="auto">
              <a:xfrm>
                <a:off x="1573" y="1269"/>
                <a:ext cx="518" cy="371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72" name="Rectangle 31"/>
              <p:cNvSpPr>
                <a:spLocks noChangeArrowheads="1"/>
              </p:cNvSpPr>
              <p:nvPr/>
            </p:nvSpPr>
            <p:spPr bwMode="auto">
              <a:xfrm>
                <a:off x="1633" y="1324"/>
                <a:ext cx="385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2800">
                    <a:solidFill>
                      <a:schemeClr val="bg2"/>
                    </a:solidFill>
                    <a:latin typeface="Times New Roman" pitchFamily="18" charset="0"/>
                  </a:rPr>
                  <a:t>MQ</a:t>
                </a:r>
                <a:endParaRPr lang="en-US" altLang="zh-CN" sz="280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38967" name="Group 32"/>
            <p:cNvGrpSpPr>
              <a:grpSpLocks/>
            </p:cNvGrpSpPr>
            <p:nvPr/>
          </p:nvGrpSpPr>
          <p:grpSpPr bwMode="auto">
            <a:xfrm>
              <a:off x="3423" y="2134"/>
              <a:ext cx="1656" cy="365"/>
              <a:chOff x="3423" y="2134"/>
              <a:chExt cx="1656" cy="365"/>
            </a:xfrm>
          </p:grpSpPr>
          <p:sp>
            <p:nvSpPr>
              <p:cNvPr id="38968" name="Text Box 33"/>
              <p:cNvSpPr txBox="1">
                <a:spLocks noChangeArrowheads="1"/>
              </p:cNvSpPr>
              <p:nvPr/>
            </p:nvSpPr>
            <p:spPr bwMode="auto">
              <a:xfrm>
                <a:off x="3423" y="2134"/>
                <a:ext cx="616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3200"/>
                  <a:t>[</a:t>
                </a:r>
                <a:r>
                  <a:rPr lang="en-US" altLang="zh-CN" sz="3200">
                    <a:latin typeface="Times New Roman" pitchFamily="18" charset="0"/>
                  </a:rPr>
                  <a:t>M</a:t>
                </a:r>
                <a:r>
                  <a:rPr lang="en-US" altLang="zh-CN" sz="3200"/>
                  <a:t>]</a:t>
                </a:r>
              </a:p>
            </p:txBody>
          </p:sp>
          <p:sp>
            <p:nvSpPr>
              <p:cNvPr id="38969" name="Freeform 34"/>
              <p:cNvSpPr>
                <a:spLocks/>
              </p:cNvSpPr>
              <p:nvPr/>
            </p:nvSpPr>
            <p:spPr bwMode="auto">
              <a:xfrm>
                <a:off x="4023" y="2304"/>
                <a:ext cx="393" cy="1"/>
              </a:xfrm>
              <a:custGeom>
                <a:avLst/>
                <a:gdLst>
                  <a:gd name="T0" fmla="*/ 0 w 393"/>
                  <a:gd name="T1" fmla="*/ 0 h 1"/>
                  <a:gd name="T2" fmla="*/ 393 w 393"/>
                  <a:gd name="T3" fmla="*/ 1 h 1"/>
                  <a:gd name="T4" fmla="*/ 0 60000 65536"/>
                  <a:gd name="T5" fmla="*/ 0 60000 65536"/>
                  <a:gd name="T6" fmla="*/ 0 w 393"/>
                  <a:gd name="T7" fmla="*/ 0 h 1"/>
                  <a:gd name="T8" fmla="*/ 393 w 39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3" h="1">
                    <a:moveTo>
                      <a:pt x="0" y="0"/>
                    </a:moveTo>
                    <a:lnTo>
                      <a:pt x="393" y="1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70" name="Text Box 35"/>
              <p:cNvSpPr txBox="1">
                <a:spLocks noChangeArrowheads="1"/>
              </p:cNvSpPr>
              <p:nvPr/>
            </p:nvSpPr>
            <p:spPr bwMode="auto">
              <a:xfrm>
                <a:off x="4522" y="2134"/>
                <a:ext cx="557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3200">
                    <a:latin typeface="Times New Roman" pitchFamily="18" charset="0"/>
                  </a:rPr>
                  <a:t>MQ</a:t>
                </a:r>
                <a:endParaRPr lang="zh-CN" altLang="en-US" sz="32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4098925" y="1622425"/>
            <a:ext cx="4206875" cy="654050"/>
            <a:chOff x="2582" y="1022"/>
            <a:chExt cx="2650" cy="412"/>
          </a:xfrm>
        </p:grpSpPr>
        <p:sp>
          <p:nvSpPr>
            <p:cNvPr id="38961" name="Text Box 37"/>
            <p:cNvSpPr txBox="1">
              <a:spLocks noChangeArrowheads="1"/>
            </p:cNvSpPr>
            <p:nvPr/>
          </p:nvSpPr>
          <p:spPr bwMode="auto">
            <a:xfrm>
              <a:off x="2582" y="1028"/>
              <a:ext cx="75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/>
                <a:t>指令 </a:t>
              </a:r>
            </a:p>
          </p:txBody>
        </p:sp>
        <p:sp>
          <p:nvSpPr>
            <p:cNvPr id="38962" name="Rectangle 38"/>
            <p:cNvSpPr>
              <a:spLocks noChangeArrowheads="1"/>
            </p:cNvSpPr>
            <p:nvPr/>
          </p:nvSpPr>
          <p:spPr bwMode="auto">
            <a:xfrm>
              <a:off x="3575" y="1028"/>
              <a:ext cx="1657" cy="40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63" name="Text Box 39"/>
            <p:cNvSpPr txBox="1">
              <a:spLocks noChangeArrowheads="1"/>
            </p:cNvSpPr>
            <p:nvPr/>
          </p:nvSpPr>
          <p:spPr bwMode="auto">
            <a:xfrm>
              <a:off x="3804" y="1035"/>
              <a:ext cx="372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/>
                <a:t>乘</a:t>
              </a:r>
            </a:p>
          </p:txBody>
        </p:sp>
        <p:sp>
          <p:nvSpPr>
            <p:cNvPr id="38964" name="Text Box 40"/>
            <p:cNvSpPr txBox="1">
              <a:spLocks noChangeArrowheads="1"/>
            </p:cNvSpPr>
            <p:nvPr/>
          </p:nvSpPr>
          <p:spPr bwMode="auto">
            <a:xfrm>
              <a:off x="4574" y="1035"/>
              <a:ext cx="51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ctr"/>
              <a:r>
                <a:rPr lang="en-US" altLang="zh-CN" sz="3200"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38965" name="Freeform 41"/>
            <p:cNvSpPr>
              <a:spLocks/>
            </p:cNvSpPr>
            <p:nvPr/>
          </p:nvSpPr>
          <p:spPr bwMode="auto">
            <a:xfrm>
              <a:off x="4416" y="1022"/>
              <a:ext cx="1" cy="412"/>
            </a:xfrm>
            <a:custGeom>
              <a:avLst/>
              <a:gdLst>
                <a:gd name="T0" fmla="*/ 0 w 1"/>
                <a:gd name="T1" fmla="*/ 0 h 412"/>
                <a:gd name="T2" fmla="*/ 0 w 1"/>
                <a:gd name="T3" fmla="*/ 412 h 412"/>
                <a:gd name="T4" fmla="*/ 0 60000 65536"/>
                <a:gd name="T5" fmla="*/ 0 60000 65536"/>
                <a:gd name="T6" fmla="*/ 0 w 1"/>
                <a:gd name="T7" fmla="*/ 0 h 412"/>
                <a:gd name="T8" fmla="*/ 1 w 1"/>
                <a:gd name="T9" fmla="*/ 412 h 4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12">
                  <a:moveTo>
                    <a:pt x="0" y="0"/>
                  </a:moveTo>
                  <a:lnTo>
                    <a:pt x="0" y="412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8919" name="Text Box 42"/>
          <p:cNvSpPr txBox="1">
            <a:spLocks noChangeArrowheads="1"/>
          </p:cNvSpPr>
          <p:nvPr/>
        </p:nvSpPr>
        <p:spPr bwMode="auto">
          <a:xfrm>
            <a:off x="381000" y="425450"/>
            <a:ext cx="487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/>
              <a:t>③ 乘法操作过程</a:t>
            </a:r>
          </a:p>
        </p:txBody>
      </p:sp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1227138" y="4157663"/>
            <a:ext cx="6429375" cy="987425"/>
            <a:chOff x="773" y="2619"/>
            <a:chExt cx="4050" cy="622"/>
          </a:xfrm>
        </p:grpSpPr>
        <p:grpSp>
          <p:nvGrpSpPr>
            <p:cNvPr id="38953" name="Group 44"/>
            <p:cNvGrpSpPr>
              <a:grpSpLocks/>
            </p:cNvGrpSpPr>
            <p:nvPr/>
          </p:nvGrpSpPr>
          <p:grpSpPr bwMode="auto">
            <a:xfrm>
              <a:off x="773" y="2619"/>
              <a:ext cx="4050" cy="622"/>
              <a:chOff x="773" y="2619"/>
              <a:chExt cx="4050" cy="622"/>
            </a:xfrm>
          </p:grpSpPr>
          <p:grpSp>
            <p:nvGrpSpPr>
              <p:cNvPr id="38955" name="Group 45"/>
              <p:cNvGrpSpPr>
                <a:grpSpLocks/>
              </p:cNvGrpSpPr>
              <p:nvPr/>
            </p:nvGrpSpPr>
            <p:grpSpPr bwMode="auto">
              <a:xfrm>
                <a:off x="773" y="2869"/>
                <a:ext cx="515" cy="372"/>
                <a:chOff x="773" y="2869"/>
                <a:chExt cx="515" cy="372"/>
              </a:xfrm>
            </p:grpSpPr>
            <p:sp>
              <p:nvSpPr>
                <p:cNvPr id="38959" name="Rectangle 46"/>
                <p:cNvSpPr>
                  <a:spLocks noChangeArrowheads="1"/>
                </p:cNvSpPr>
                <p:nvPr/>
              </p:nvSpPr>
              <p:spPr bwMode="auto">
                <a:xfrm>
                  <a:off x="773" y="2869"/>
                  <a:ext cx="515" cy="372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320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38960" name="Rectangle 47"/>
                <p:cNvSpPr>
                  <a:spLocks noChangeArrowheads="1"/>
                </p:cNvSpPr>
                <p:nvPr/>
              </p:nvSpPr>
              <p:spPr bwMode="auto">
                <a:xfrm>
                  <a:off x="942" y="2900"/>
                  <a:ext cx="162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altLang="zh-CN" sz="2800">
                      <a:solidFill>
                        <a:schemeClr val="bg2"/>
                      </a:solidFill>
                      <a:latin typeface="Times New Roman" pitchFamily="18" charset="0"/>
                    </a:rPr>
                    <a:t>X</a:t>
                  </a:r>
                  <a:endParaRPr lang="en-US" altLang="zh-CN" sz="2800">
                    <a:solidFill>
                      <a:schemeClr val="bg2"/>
                    </a:solidFill>
                  </a:endParaRPr>
                </a:p>
              </p:txBody>
            </p:sp>
          </p:grpSp>
          <p:grpSp>
            <p:nvGrpSpPr>
              <p:cNvPr id="38956" name="Group 48"/>
              <p:cNvGrpSpPr>
                <a:grpSpLocks/>
              </p:cNvGrpSpPr>
              <p:nvPr/>
            </p:nvGrpSpPr>
            <p:grpSpPr bwMode="auto">
              <a:xfrm>
                <a:off x="3135" y="2619"/>
                <a:ext cx="1688" cy="365"/>
                <a:chOff x="3135" y="2619"/>
                <a:chExt cx="1688" cy="365"/>
              </a:xfrm>
            </p:grpSpPr>
            <p:sp>
              <p:nvSpPr>
                <p:cNvPr id="38957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3135" y="2619"/>
                  <a:ext cx="929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zh-CN" altLang="en-US" sz="3200"/>
                    <a:t>[</a:t>
                  </a:r>
                  <a:r>
                    <a:rPr lang="en-US" altLang="zh-CN" sz="3200">
                      <a:latin typeface="Times New Roman" pitchFamily="18" charset="0"/>
                    </a:rPr>
                    <a:t>ACC</a:t>
                  </a:r>
                  <a:r>
                    <a:rPr lang="en-US" altLang="zh-CN" sz="3200"/>
                    <a:t>]</a:t>
                  </a:r>
                </a:p>
              </p:txBody>
            </p:sp>
            <p:sp>
              <p:nvSpPr>
                <p:cNvPr id="38958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4522" y="2619"/>
                  <a:ext cx="301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>
                      <a:latin typeface="Times New Roman" pitchFamily="18" charset="0"/>
                    </a:rPr>
                    <a:t>X</a:t>
                  </a:r>
                  <a:endParaRPr lang="zh-CN" altLang="en-US" sz="32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38954" name="Freeform 51"/>
            <p:cNvSpPr>
              <a:spLocks/>
            </p:cNvSpPr>
            <p:nvPr/>
          </p:nvSpPr>
          <p:spPr bwMode="auto">
            <a:xfrm>
              <a:off x="4023" y="2784"/>
              <a:ext cx="393" cy="1"/>
            </a:xfrm>
            <a:custGeom>
              <a:avLst/>
              <a:gdLst>
                <a:gd name="T0" fmla="*/ 0 w 393"/>
                <a:gd name="T1" fmla="*/ 0 h 1"/>
                <a:gd name="T2" fmla="*/ 393 w 393"/>
                <a:gd name="T3" fmla="*/ 1 h 1"/>
                <a:gd name="T4" fmla="*/ 0 60000 65536"/>
                <a:gd name="T5" fmla="*/ 0 60000 65536"/>
                <a:gd name="T6" fmla="*/ 0 w 393"/>
                <a:gd name="T7" fmla="*/ 0 h 1"/>
                <a:gd name="T8" fmla="*/ 393 w 39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3" h="1">
                  <a:moveTo>
                    <a:pt x="0" y="0"/>
                  </a:moveTo>
                  <a:lnTo>
                    <a:pt x="393" y="1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" name="Group 61"/>
          <p:cNvGrpSpPr>
            <a:grpSpLocks/>
          </p:cNvGrpSpPr>
          <p:nvPr/>
        </p:nvGrpSpPr>
        <p:grpSpPr bwMode="auto">
          <a:xfrm>
            <a:off x="1195388" y="2603500"/>
            <a:ext cx="5294312" cy="3721100"/>
            <a:chOff x="753" y="1640"/>
            <a:chExt cx="3335" cy="2344"/>
          </a:xfrm>
        </p:grpSpPr>
        <p:sp>
          <p:nvSpPr>
            <p:cNvPr id="38947" name="AutoShape 62"/>
            <p:cNvSpPr>
              <a:spLocks noChangeArrowheads="1"/>
            </p:cNvSpPr>
            <p:nvPr/>
          </p:nvSpPr>
          <p:spPr bwMode="auto">
            <a:xfrm>
              <a:off x="985" y="2467"/>
              <a:ext cx="91" cy="397"/>
            </a:xfrm>
            <a:prstGeom prst="upArrow">
              <a:avLst>
                <a:gd name="adj1" fmla="val 49454"/>
                <a:gd name="adj2" fmla="val 85718"/>
              </a:avLst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48" name="AutoShape 63"/>
            <p:cNvSpPr>
              <a:spLocks noChangeArrowheads="1"/>
            </p:cNvSpPr>
            <p:nvPr/>
          </p:nvSpPr>
          <p:spPr bwMode="auto">
            <a:xfrm rot="10800000">
              <a:off x="869" y="1640"/>
              <a:ext cx="91" cy="397"/>
            </a:xfrm>
            <a:prstGeom prst="upArrow">
              <a:avLst>
                <a:gd name="adj1" fmla="val 49454"/>
                <a:gd name="adj2" fmla="val 85718"/>
              </a:avLst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8949" name="Group 64"/>
            <p:cNvGrpSpPr>
              <a:grpSpLocks/>
            </p:cNvGrpSpPr>
            <p:nvPr/>
          </p:nvGrpSpPr>
          <p:grpSpPr bwMode="auto">
            <a:xfrm>
              <a:off x="753" y="2065"/>
              <a:ext cx="541" cy="373"/>
              <a:chOff x="753" y="2065"/>
              <a:chExt cx="541" cy="373"/>
            </a:xfrm>
          </p:grpSpPr>
          <p:sp>
            <p:nvSpPr>
              <p:cNvPr id="38951" name="Rectangle 65"/>
              <p:cNvSpPr>
                <a:spLocks noChangeArrowheads="1"/>
              </p:cNvSpPr>
              <p:nvPr/>
            </p:nvSpPr>
            <p:spPr bwMode="auto">
              <a:xfrm>
                <a:off x="773" y="2065"/>
                <a:ext cx="517" cy="373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52" name="Rectangle 66"/>
              <p:cNvSpPr>
                <a:spLocks noChangeArrowheads="1"/>
              </p:cNvSpPr>
              <p:nvPr/>
            </p:nvSpPr>
            <p:spPr bwMode="auto">
              <a:xfrm>
                <a:off x="753" y="2104"/>
                <a:ext cx="541" cy="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3200">
                    <a:solidFill>
                      <a:schemeClr val="bg2"/>
                    </a:solidFill>
                    <a:latin typeface="Times New Roman" pitchFamily="18" charset="0"/>
                  </a:rPr>
                  <a:t>ALU</a:t>
                </a:r>
                <a:endParaRPr lang="en-US" altLang="zh-CN" sz="320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38950" name="Text Box 67"/>
            <p:cNvSpPr txBox="1">
              <a:spLocks noChangeArrowheads="1"/>
            </p:cNvSpPr>
            <p:nvPr/>
          </p:nvSpPr>
          <p:spPr bwMode="auto">
            <a:xfrm>
              <a:off x="2573" y="3619"/>
              <a:ext cx="151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/>
                <a:t>[</a:t>
              </a:r>
              <a:r>
                <a:rPr lang="en-US" altLang="zh-CN" sz="3200">
                  <a:latin typeface="Times New Roman" pitchFamily="18" charset="0"/>
                </a:rPr>
                <a:t>X</a:t>
              </a:r>
              <a:r>
                <a:rPr lang="en-US" altLang="zh-CN" sz="3200"/>
                <a:t>]</a:t>
              </a:r>
              <a:r>
                <a:rPr lang="en-US" altLang="zh-CN" sz="3200">
                  <a:latin typeface="Times New Roman" pitchFamily="18" charset="0"/>
                  <a:cs typeface="Times New Roman" pitchFamily="18" charset="0"/>
                </a:rPr>
                <a:t>×</a:t>
              </a:r>
              <a:r>
                <a:rPr lang="en-US" altLang="zh-CN" sz="3200"/>
                <a:t>[</a:t>
              </a:r>
              <a:r>
                <a:rPr lang="en-US" altLang="zh-CN" sz="3200">
                  <a:latin typeface="Times New Roman" pitchFamily="18" charset="0"/>
                </a:rPr>
                <a:t>MQ</a:t>
              </a:r>
              <a:r>
                <a:rPr lang="en-US" altLang="zh-CN" sz="3200"/>
                <a:t>]</a:t>
              </a:r>
            </a:p>
          </p:txBody>
        </p:sp>
      </p:grpSp>
      <p:sp>
        <p:nvSpPr>
          <p:cNvPr id="38922" name="AutoShape 10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6" name="Group 105"/>
          <p:cNvGrpSpPr>
            <a:grpSpLocks/>
          </p:cNvGrpSpPr>
          <p:nvPr/>
        </p:nvGrpSpPr>
        <p:grpSpPr bwMode="auto">
          <a:xfrm>
            <a:off x="1227138" y="2000250"/>
            <a:ext cx="7126287" cy="3527425"/>
            <a:chOff x="773" y="1260"/>
            <a:chExt cx="4489" cy="2222"/>
          </a:xfrm>
        </p:grpSpPr>
        <p:grpSp>
          <p:nvGrpSpPr>
            <p:cNvPr id="38939" name="Group 106"/>
            <p:cNvGrpSpPr>
              <a:grpSpLocks/>
            </p:cNvGrpSpPr>
            <p:nvPr/>
          </p:nvGrpSpPr>
          <p:grpSpPr bwMode="auto">
            <a:xfrm>
              <a:off x="773" y="1260"/>
              <a:ext cx="4489" cy="2222"/>
              <a:chOff x="773" y="1260"/>
              <a:chExt cx="4489" cy="2222"/>
            </a:xfrm>
          </p:grpSpPr>
          <p:grpSp>
            <p:nvGrpSpPr>
              <p:cNvPr id="38941" name="Group 107"/>
              <p:cNvGrpSpPr>
                <a:grpSpLocks/>
              </p:cNvGrpSpPr>
              <p:nvPr/>
            </p:nvGrpSpPr>
            <p:grpSpPr bwMode="auto">
              <a:xfrm>
                <a:off x="773" y="1260"/>
                <a:ext cx="517" cy="371"/>
                <a:chOff x="773" y="1260"/>
                <a:chExt cx="517" cy="371"/>
              </a:xfrm>
            </p:grpSpPr>
            <p:sp>
              <p:nvSpPr>
                <p:cNvPr id="38945" name="Rectangle 108"/>
                <p:cNvSpPr>
                  <a:spLocks noChangeArrowheads="1"/>
                </p:cNvSpPr>
                <p:nvPr/>
              </p:nvSpPr>
              <p:spPr bwMode="auto">
                <a:xfrm>
                  <a:off x="773" y="1260"/>
                  <a:ext cx="517" cy="371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46" name="Rectangle 109"/>
                <p:cNvSpPr>
                  <a:spLocks noChangeArrowheads="1"/>
                </p:cNvSpPr>
                <p:nvPr/>
              </p:nvSpPr>
              <p:spPr bwMode="auto">
                <a:xfrm>
                  <a:off x="971" y="1315"/>
                  <a:ext cx="112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altLang="zh-CN" sz="2800">
                      <a:solidFill>
                        <a:schemeClr val="bg2"/>
                      </a:solidFill>
                      <a:latin typeface="Times New Roman" pitchFamily="18" charset="0"/>
                    </a:rPr>
                    <a:t>0</a:t>
                  </a:r>
                  <a:endParaRPr lang="en-US" altLang="zh-CN" sz="2800">
                    <a:solidFill>
                      <a:schemeClr val="bg2"/>
                    </a:solidFill>
                  </a:endParaRPr>
                </a:p>
              </p:txBody>
            </p:sp>
          </p:grpSp>
          <p:grpSp>
            <p:nvGrpSpPr>
              <p:cNvPr id="38942" name="Group 110"/>
              <p:cNvGrpSpPr>
                <a:grpSpLocks/>
              </p:cNvGrpSpPr>
              <p:nvPr/>
            </p:nvGrpSpPr>
            <p:grpSpPr bwMode="auto">
              <a:xfrm>
                <a:off x="3676" y="3078"/>
                <a:ext cx="1586" cy="404"/>
                <a:chOff x="3676" y="3078"/>
                <a:chExt cx="1586" cy="404"/>
              </a:xfrm>
            </p:grpSpPr>
            <p:sp>
              <p:nvSpPr>
                <p:cNvPr id="38943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3676" y="3078"/>
                  <a:ext cx="260" cy="4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3600">
                      <a:latin typeface="Times New Roman" pitchFamily="18" charset="0"/>
                    </a:rPr>
                    <a:t>0</a:t>
                  </a:r>
                  <a:endParaRPr lang="en-US" altLang="zh-CN" sz="3600">
                    <a:latin typeface="Times New Roman" pitchFamily="18" charset="0"/>
                  </a:endParaRPr>
                </a:p>
              </p:txBody>
            </p:sp>
            <p:sp>
              <p:nvSpPr>
                <p:cNvPr id="38944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4522" y="3078"/>
                  <a:ext cx="740" cy="4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600">
                      <a:latin typeface="Times New Roman" pitchFamily="18" charset="0"/>
                    </a:rPr>
                    <a:t>ACC</a:t>
                  </a:r>
                  <a:endParaRPr lang="zh-CN" altLang="en-US" sz="32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38940" name="Freeform 113"/>
            <p:cNvSpPr>
              <a:spLocks/>
            </p:cNvSpPr>
            <p:nvPr/>
          </p:nvSpPr>
          <p:spPr bwMode="auto">
            <a:xfrm>
              <a:off x="4023" y="3288"/>
              <a:ext cx="393" cy="1"/>
            </a:xfrm>
            <a:custGeom>
              <a:avLst/>
              <a:gdLst>
                <a:gd name="T0" fmla="*/ 0 w 393"/>
                <a:gd name="T1" fmla="*/ 0 h 1"/>
                <a:gd name="T2" fmla="*/ 393 w 393"/>
                <a:gd name="T3" fmla="*/ 1 h 1"/>
                <a:gd name="T4" fmla="*/ 0 60000 65536"/>
                <a:gd name="T5" fmla="*/ 0 60000 65536"/>
                <a:gd name="T6" fmla="*/ 0 w 393"/>
                <a:gd name="T7" fmla="*/ 0 h 1"/>
                <a:gd name="T8" fmla="*/ 393 w 39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3" h="1">
                  <a:moveTo>
                    <a:pt x="0" y="0"/>
                  </a:moveTo>
                  <a:lnTo>
                    <a:pt x="393" y="1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" name="Group 114"/>
          <p:cNvGrpSpPr>
            <a:grpSpLocks/>
          </p:cNvGrpSpPr>
          <p:nvPr/>
        </p:nvGrpSpPr>
        <p:grpSpPr bwMode="auto">
          <a:xfrm>
            <a:off x="1227138" y="1998663"/>
            <a:ext cx="7785100" cy="4298950"/>
            <a:chOff x="773" y="1259"/>
            <a:chExt cx="4904" cy="2708"/>
          </a:xfrm>
        </p:grpSpPr>
        <p:grpSp>
          <p:nvGrpSpPr>
            <p:cNvPr id="38928" name="Group 115"/>
            <p:cNvGrpSpPr>
              <a:grpSpLocks/>
            </p:cNvGrpSpPr>
            <p:nvPr/>
          </p:nvGrpSpPr>
          <p:grpSpPr bwMode="auto">
            <a:xfrm>
              <a:off x="773" y="1259"/>
              <a:ext cx="4904" cy="2708"/>
              <a:chOff x="773" y="1259"/>
              <a:chExt cx="4904" cy="2708"/>
            </a:xfrm>
          </p:grpSpPr>
          <p:sp>
            <p:nvSpPr>
              <p:cNvPr id="38930" name="Text Box 116"/>
              <p:cNvSpPr txBox="1">
                <a:spLocks noChangeArrowheads="1"/>
              </p:cNvSpPr>
              <p:nvPr/>
            </p:nvSpPr>
            <p:spPr bwMode="auto">
              <a:xfrm>
                <a:off x="4340" y="3602"/>
                <a:ext cx="1337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3200">
                    <a:latin typeface="Times New Roman" pitchFamily="18" charset="0"/>
                  </a:rPr>
                  <a:t>ACC</a:t>
                </a:r>
                <a:r>
                  <a:rPr lang="en-US" altLang="zh-CN" sz="2800">
                    <a:latin typeface="Times New Roman" pitchFamily="18" charset="0"/>
                  </a:rPr>
                  <a:t>∥</a:t>
                </a:r>
                <a:r>
                  <a:rPr lang="en-US" altLang="zh-CN" sz="3200">
                    <a:latin typeface="Times New Roman" pitchFamily="18" charset="0"/>
                  </a:rPr>
                  <a:t>MQ</a:t>
                </a:r>
                <a:endParaRPr lang="zh-CN" altLang="en-US" sz="3200">
                  <a:latin typeface="Times New Roman" pitchFamily="18" charset="0"/>
                </a:endParaRPr>
              </a:p>
            </p:txBody>
          </p:sp>
          <p:sp>
            <p:nvSpPr>
              <p:cNvPr id="38931" name="Freeform 117"/>
              <p:cNvSpPr>
                <a:spLocks/>
              </p:cNvSpPr>
              <p:nvPr/>
            </p:nvSpPr>
            <p:spPr bwMode="auto">
              <a:xfrm>
                <a:off x="1295" y="1368"/>
                <a:ext cx="277" cy="1"/>
              </a:xfrm>
              <a:custGeom>
                <a:avLst/>
                <a:gdLst>
                  <a:gd name="T0" fmla="*/ 0 w 277"/>
                  <a:gd name="T1" fmla="*/ 0 h 1"/>
                  <a:gd name="T2" fmla="*/ 277 w 277"/>
                  <a:gd name="T3" fmla="*/ 0 h 1"/>
                  <a:gd name="T4" fmla="*/ 0 60000 65536"/>
                  <a:gd name="T5" fmla="*/ 0 60000 65536"/>
                  <a:gd name="T6" fmla="*/ 0 w 277"/>
                  <a:gd name="T7" fmla="*/ 0 h 1"/>
                  <a:gd name="T8" fmla="*/ 277 w 27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77" h="1">
                    <a:moveTo>
                      <a:pt x="0" y="0"/>
                    </a:moveTo>
                    <a:lnTo>
                      <a:pt x="277" y="0"/>
                    </a:lnTo>
                  </a:path>
                </a:pathLst>
              </a:custGeom>
              <a:noFill/>
              <a:ln w="38100">
                <a:solidFill>
                  <a:srgbClr val="CC9900"/>
                </a:solidFill>
                <a:round/>
                <a:headEnd/>
                <a:tailEnd type="stealth" w="med" len="med"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32" name="AutoShape 118"/>
              <p:cNvSpPr>
                <a:spLocks noChangeArrowheads="1"/>
              </p:cNvSpPr>
              <p:nvPr/>
            </p:nvSpPr>
            <p:spPr bwMode="auto">
              <a:xfrm>
                <a:off x="1101" y="1657"/>
                <a:ext cx="99" cy="385"/>
              </a:xfrm>
              <a:prstGeom prst="upArrow">
                <a:avLst>
                  <a:gd name="adj1" fmla="val 63639"/>
                  <a:gd name="adj2" fmla="val 97978"/>
                </a:avLst>
              </a:prstGeom>
              <a:solidFill>
                <a:srgbClr val="CC9900"/>
              </a:solidFill>
              <a:ln w="38100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38933" name="Group 119"/>
              <p:cNvGrpSpPr>
                <a:grpSpLocks/>
              </p:cNvGrpSpPr>
              <p:nvPr/>
            </p:nvGrpSpPr>
            <p:grpSpPr bwMode="auto">
              <a:xfrm>
                <a:off x="773" y="1259"/>
                <a:ext cx="517" cy="385"/>
                <a:chOff x="773" y="1268"/>
                <a:chExt cx="517" cy="371"/>
              </a:xfrm>
            </p:grpSpPr>
            <p:sp>
              <p:nvSpPr>
                <p:cNvPr id="38937" name="Rectangle 120"/>
                <p:cNvSpPr>
                  <a:spLocks noChangeArrowheads="1"/>
                </p:cNvSpPr>
                <p:nvPr/>
              </p:nvSpPr>
              <p:spPr bwMode="auto">
                <a:xfrm>
                  <a:off x="773" y="1268"/>
                  <a:ext cx="517" cy="371"/>
                </a:xfrm>
                <a:prstGeom prst="rect">
                  <a:avLst/>
                </a:prstGeom>
                <a:solidFill>
                  <a:srgbClr val="CC9900"/>
                </a:solidFill>
                <a:ln w="38100">
                  <a:solidFill>
                    <a:srgbClr val="CC99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38" name="Rectangle 121"/>
                <p:cNvSpPr>
                  <a:spLocks noChangeArrowheads="1"/>
                </p:cNvSpPr>
                <p:nvPr/>
              </p:nvSpPr>
              <p:spPr bwMode="auto">
                <a:xfrm>
                  <a:off x="781" y="1323"/>
                  <a:ext cx="492" cy="265"/>
                </a:xfrm>
                <a:prstGeom prst="rect">
                  <a:avLst/>
                </a:prstGeom>
                <a:solidFill>
                  <a:srgbClr val="CC9900"/>
                </a:solidFill>
                <a:ln w="9525">
                  <a:solidFill>
                    <a:srgbClr val="CC9900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altLang="zh-CN" sz="2800">
                      <a:solidFill>
                        <a:schemeClr val="bg2"/>
                      </a:solidFill>
                      <a:latin typeface="Times New Roman" pitchFamily="18" charset="0"/>
                    </a:rPr>
                    <a:t>ACC</a:t>
                  </a:r>
                  <a:endParaRPr lang="en-US" altLang="zh-CN" sz="2800">
                    <a:solidFill>
                      <a:schemeClr val="bg2"/>
                    </a:solidFill>
                  </a:endParaRPr>
                </a:p>
              </p:txBody>
            </p:sp>
          </p:grpSp>
          <p:grpSp>
            <p:nvGrpSpPr>
              <p:cNvPr id="38934" name="Group 122"/>
              <p:cNvGrpSpPr>
                <a:grpSpLocks/>
              </p:cNvGrpSpPr>
              <p:nvPr/>
            </p:nvGrpSpPr>
            <p:grpSpPr bwMode="auto">
              <a:xfrm>
                <a:off x="1572" y="1269"/>
                <a:ext cx="518" cy="371"/>
                <a:chOff x="1236" y="1440"/>
                <a:chExt cx="518" cy="371"/>
              </a:xfrm>
            </p:grpSpPr>
            <p:sp>
              <p:nvSpPr>
                <p:cNvPr id="38935" name="Rectangle 123"/>
                <p:cNvSpPr>
                  <a:spLocks noChangeArrowheads="1"/>
                </p:cNvSpPr>
                <p:nvPr/>
              </p:nvSpPr>
              <p:spPr bwMode="auto">
                <a:xfrm>
                  <a:off x="1236" y="1440"/>
                  <a:ext cx="518" cy="371"/>
                </a:xfrm>
                <a:prstGeom prst="rect">
                  <a:avLst/>
                </a:prstGeom>
                <a:solidFill>
                  <a:srgbClr val="CC9900"/>
                </a:solidFill>
                <a:ln w="38100">
                  <a:solidFill>
                    <a:srgbClr val="CC99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36" name="Rectangle 124"/>
                <p:cNvSpPr>
                  <a:spLocks noChangeArrowheads="1"/>
                </p:cNvSpPr>
                <p:nvPr/>
              </p:nvSpPr>
              <p:spPr bwMode="auto">
                <a:xfrm>
                  <a:off x="1293" y="1495"/>
                  <a:ext cx="391" cy="275"/>
                </a:xfrm>
                <a:prstGeom prst="rect">
                  <a:avLst/>
                </a:prstGeom>
                <a:solidFill>
                  <a:srgbClr val="CC9900"/>
                </a:solidFill>
                <a:ln w="9525">
                  <a:solidFill>
                    <a:srgbClr val="CC9900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altLang="zh-CN" sz="2800">
                      <a:solidFill>
                        <a:schemeClr val="bg2"/>
                      </a:solidFill>
                      <a:latin typeface="Times New Roman" pitchFamily="18" charset="0"/>
                    </a:rPr>
                    <a:t>MQ</a:t>
                  </a:r>
                  <a:endParaRPr lang="en-US" altLang="zh-CN" sz="2800">
                    <a:solidFill>
                      <a:schemeClr val="bg2"/>
                    </a:solidFill>
                  </a:endParaRPr>
                </a:p>
              </p:txBody>
            </p:sp>
          </p:grpSp>
        </p:grpSp>
        <p:sp>
          <p:nvSpPr>
            <p:cNvPr id="38929" name="Freeform 125"/>
            <p:cNvSpPr>
              <a:spLocks/>
            </p:cNvSpPr>
            <p:nvPr/>
          </p:nvSpPr>
          <p:spPr bwMode="auto">
            <a:xfrm>
              <a:off x="4023" y="3768"/>
              <a:ext cx="393" cy="1"/>
            </a:xfrm>
            <a:custGeom>
              <a:avLst/>
              <a:gdLst>
                <a:gd name="T0" fmla="*/ 0 w 393"/>
                <a:gd name="T1" fmla="*/ 0 h 1"/>
                <a:gd name="T2" fmla="*/ 393 w 393"/>
                <a:gd name="T3" fmla="*/ 1 h 1"/>
                <a:gd name="T4" fmla="*/ 0 60000 65536"/>
                <a:gd name="T5" fmla="*/ 0 60000 65536"/>
                <a:gd name="T6" fmla="*/ 0 w 393"/>
                <a:gd name="T7" fmla="*/ 0 h 1"/>
                <a:gd name="T8" fmla="*/ 393 w 39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3" h="1">
                  <a:moveTo>
                    <a:pt x="0" y="0"/>
                  </a:moveTo>
                  <a:lnTo>
                    <a:pt x="393" y="1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9" name="日期占位符 7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7241FAD-8FCF-440A-BE05-55115AD0F12B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80" name="灯片编号占位符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537B57-5D49-47F3-8F6E-60A8F7B86F55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81" name="页脚占位符 8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90600" y="1631950"/>
            <a:ext cx="2514600" cy="4343400"/>
            <a:chOff x="624" y="1028"/>
            <a:chExt cx="1584" cy="2736"/>
          </a:xfrm>
        </p:grpSpPr>
        <p:sp>
          <p:nvSpPr>
            <p:cNvPr id="39987" name="Rectangle 3"/>
            <p:cNvSpPr>
              <a:spLocks noChangeArrowheads="1"/>
            </p:cNvSpPr>
            <p:nvPr/>
          </p:nvSpPr>
          <p:spPr bwMode="auto">
            <a:xfrm>
              <a:off x="1105" y="3403"/>
              <a:ext cx="57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400"/>
                <a:t>运算器</a:t>
              </a:r>
            </a:p>
          </p:txBody>
        </p:sp>
        <p:sp>
          <p:nvSpPr>
            <p:cNvPr id="39988" name="Rectangle 4"/>
            <p:cNvSpPr>
              <a:spLocks noChangeArrowheads="1"/>
            </p:cNvSpPr>
            <p:nvPr/>
          </p:nvSpPr>
          <p:spPr bwMode="auto">
            <a:xfrm>
              <a:off x="1572" y="1268"/>
              <a:ext cx="518" cy="37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9" name="Rectangle 5"/>
            <p:cNvSpPr>
              <a:spLocks noChangeArrowheads="1"/>
            </p:cNvSpPr>
            <p:nvPr/>
          </p:nvSpPr>
          <p:spPr bwMode="auto">
            <a:xfrm>
              <a:off x="1632" y="1323"/>
              <a:ext cx="38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MQ</a:t>
              </a:r>
              <a:endParaRPr lang="en-US" altLang="zh-CN" sz="2800"/>
            </a:p>
          </p:txBody>
        </p:sp>
        <p:sp>
          <p:nvSpPr>
            <p:cNvPr id="39990" name="Rectangle 6"/>
            <p:cNvSpPr>
              <a:spLocks noChangeArrowheads="1"/>
            </p:cNvSpPr>
            <p:nvPr/>
          </p:nvSpPr>
          <p:spPr bwMode="auto">
            <a:xfrm>
              <a:off x="773" y="1268"/>
              <a:ext cx="517" cy="37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1" name="Rectangle 7"/>
            <p:cNvSpPr>
              <a:spLocks noChangeArrowheads="1"/>
            </p:cNvSpPr>
            <p:nvPr/>
          </p:nvSpPr>
          <p:spPr bwMode="auto">
            <a:xfrm>
              <a:off x="784" y="1323"/>
              <a:ext cx="48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ACC</a:t>
              </a:r>
              <a:endParaRPr lang="en-US" altLang="zh-CN" sz="2800"/>
            </a:p>
          </p:txBody>
        </p:sp>
        <p:sp>
          <p:nvSpPr>
            <p:cNvPr id="39992" name="Rectangle 8"/>
            <p:cNvSpPr>
              <a:spLocks noChangeArrowheads="1"/>
            </p:cNvSpPr>
            <p:nvPr/>
          </p:nvSpPr>
          <p:spPr bwMode="auto">
            <a:xfrm>
              <a:off x="773" y="2065"/>
              <a:ext cx="517" cy="373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3" name="Rectangle 9"/>
            <p:cNvSpPr>
              <a:spLocks noChangeArrowheads="1"/>
            </p:cNvSpPr>
            <p:nvPr/>
          </p:nvSpPr>
          <p:spPr bwMode="auto">
            <a:xfrm>
              <a:off x="787" y="2104"/>
              <a:ext cx="47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ALU</a:t>
              </a:r>
              <a:endParaRPr lang="en-US" altLang="zh-CN" sz="2800"/>
            </a:p>
          </p:txBody>
        </p:sp>
        <p:sp>
          <p:nvSpPr>
            <p:cNvPr id="39994" name="Rectangle 10"/>
            <p:cNvSpPr>
              <a:spLocks noChangeArrowheads="1"/>
            </p:cNvSpPr>
            <p:nvPr/>
          </p:nvSpPr>
          <p:spPr bwMode="auto">
            <a:xfrm>
              <a:off x="773" y="2869"/>
              <a:ext cx="515" cy="372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9995" name="Rectangle 11"/>
            <p:cNvSpPr>
              <a:spLocks noChangeArrowheads="1"/>
            </p:cNvSpPr>
            <p:nvPr/>
          </p:nvSpPr>
          <p:spPr bwMode="auto">
            <a:xfrm>
              <a:off x="942" y="2900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X</a:t>
              </a:r>
              <a:endParaRPr lang="en-US" altLang="zh-CN" sz="2800"/>
            </a:p>
          </p:txBody>
        </p:sp>
        <p:sp>
          <p:nvSpPr>
            <p:cNvPr id="39996" name="Rectangle 12"/>
            <p:cNvSpPr>
              <a:spLocks noChangeArrowheads="1"/>
            </p:cNvSpPr>
            <p:nvPr/>
          </p:nvSpPr>
          <p:spPr bwMode="auto">
            <a:xfrm>
              <a:off x="624" y="1028"/>
              <a:ext cx="1584" cy="2736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97" name="AutoShape 13"/>
            <p:cNvSpPr>
              <a:spLocks noChangeArrowheads="1"/>
            </p:cNvSpPr>
            <p:nvPr/>
          </p:nvSpPr>
          <p:spPr bwMode="auto">
            <a:xfrm>
              <a:off x="1104" y="1670"/>
              <a:ext cx="91" cy="397"/>
            </a:xfrm>
            <a:prstGeom prst="upArrow">
              <a:avLst>
                <a:gd name="adj1" fmla="val 49454"/>
                <a:gd name="adj2" fmla="val 85718"/>
              </a:avLst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98" name="Freeform 14"/>
            <p:cNvSpPr>
              <a:spLocks/>
            </p:cNvSpPr>
            <p:nvPr/>
          </p:nvSpPr>
          <p:spPr bwMode="auto">
            <a:xfrm>
              <a:off x="1296" y="1532"/>
              <a:ext cx="276" cy="3"/>
            </a:xfrm>
            <a:custGeom>
              <a:avLst/>
              <a:gdLst>
                <a:gd name="T0" fmla="*/ 276 w 276"/>
                <a:gd name="T1" fmla="*/ 0 h 3"/>
                <a:gd name="T2" fmla="*/ 0 w 276"/>
                <a:gd name="T3" fmla="*/ 3 h 3"/>
                <a:gd name="T4" fmla="*/ 0 60000 65536"/>
                <a:gd name="T5" fmla="*/ 0 60000 65536"/>
                <a:gd name="T6" fmla="*/ 0 w 276"/>
                <a:gd name="T7" fmla="*/ 0 h 3"/>
                <a:gd name="T8" fmla="*/ 276 w 276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3">
                  <a:moveTo>
                    <a:pt x="276" y="0"/>
                  </a:moveTo>
                  <a:lnTo>
                    <a:pt x="0" y="3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99" name="Freeform 15"/>
            <p:cNvSpPr>
              <a:spLocks/>
            </p:cNvSpPr>
            <p:nvPr/>
          </p:nvSpPr>
          <p:spPr bwMode="auto">
            <a:xfrm>
              <a:off x="1295" y="1367"/>
              <a:ext cx="277" cy="1"/>
            </a:xfrm>
            <a:custGeom>
              <a:avLst/>
              <a:gdLst>
                <a:gd name="T0" fmla="*/ 0 w 277"/>
                <a:gd name="T1" fmla="*/ 0 h 1"/>
                <a:gd name="T2" fmla="*/ 277 w 277"/>
                <a:gd name="T3" fmla="*/ 0 h 1"/>
                <a:gd name="T4" fmla="*/ 0 60000 65536"/>
                <a:gd name="T5" fmla="*/ 0 60000 65536"/>
                <a:gd name="T6" fmla="*/ 0 w 277"/>
                <a:gd name="T7" fmla="*/ 0 h 1"/>
                <a:gd name="T8" fmla="*/ 277 w 27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7" h="1">
                  <a:moveTo>
                    <a:pt x="0" y="0"/>
                  </a:moveTo>
                  <a:lnTo>
                    <a:pt x="277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0000" name="AutoShape 16"/>
            <p:cNvSpPr>
              <a:spLocks noChangeArrowheads="1"/>
            </p:cNvSpPr>
            <p:nvPr/>
          </p:nvSpPr>
          <p:spPr bwMode="auto">
            <a:xfrm>
              <a:off x="985" y="2467"/>
              <a:ext cx="91" cy="397"/>
            </a:xfrm>
            <a:prstGeom prst="upArrow">
              <a:avLst>
                <a:gd name="adj1" fmla="val 49454"/>
                <a:gd name="adj2" fmla="val 85718"/>
              </a:avLst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001" name="AutoShape 17"/>
            <p:cNvSpPr>
              <a:spLocks noChangeArrowheads="1"/>
            </p:cNvSpPr>
            <p:nvPr/>
          </p:nvSpPr>
          <p:spPr bwMode="auto">
            <a:xfrm rot="10800000">
              <a:off x="869" y="1640"/>
              <a:ext cx="91" cy="397"/>
            </a:xfrm>
            <a:prstGeom prst="upArrow">
              <a:avLst>
                <a:gd name="adj1" fmla="val 49454"/>
                <a:gd name="adj2" fmla="val 85718"/>
              </a:avLst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227138" y="2012950"/>
            <a:ext cx="7429500" cy="1236663"/>
            <a:chOff x="773" y="1268"/>
            <a:chExt cx="4680" cy="779"/>
          </a:xfrm>
        </p:grpSpPr>
        <p:grpSp>
          <p:nvGrpSpPr>
            <p:cNvPr id="39981" name="Group 19"/>
            <p:cNvGrpSpPr>
              <a:grpSpLocks/>
            </p:cNvGrpSpPr>
            <p:nvPr/>
          </p:nvGrpSpPr>
          <p:grpSpPr bwMode="auto">
            <a:xfrm>
              <a:off x="773" y="1268"/>
              <a:ext cx="4680" cy="779"/>
              <a:chOff x="773" y="1268"/>
              <a:chExt cx="4680" cy="779"/>
            </a:xfrm>
          </p:grpSpPr>
          <p:sp>
            <p:nvSpPr>
              <p:cNvPr id="39983" name="Text Box 20"/>
              <p:cNvSpPr txBox="1">
                <a:spLocks noChangeArrowheads="1"/>
              </p:cNvSpPr>
              <p:nvPr/>
            </p:nvSpPr>
            <p:spPr bwMode="auto">
              <a:xfrm>
                <a:off x="3366" y="1682"/>
                <a:ext cx="2087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3200">
                    <a:latin typeface="Times New Roman" pitchFamily="18" charset="0"/>
                  </a:rPr>
                  <a:t>ACC</a:t>
                </a:r>
                <a:r>
                  <a:rPr lang="en-US" altLang="zh-CN" sz="3200"/>
                  <a:t>     </a:t>
                </a:r>
                <a:r>
                  <a:rPr lang="zh-CN" altLang="en-US" sz="3200"/>
                  <a:t>被除数</a:t>
                </a:r>
              </a:p>
            </p:txBody>
          </p:sp>
          <p:grpSp>
            <p:nvGrpSpPr>
              <p:cNvPr id="39984" name="Group 21"/>
              <p:cNvGrpSpPr>
                <a:grpSpLocks/>
              </p:cNvGrpSpPr>
              <p:nvPr/>
            </p:nvGrpSpPr>
            <p:grpSpPr bwMode="auto">
              <a:xfrm>
                <a:off x="773" y="1268"/>
                <a:ext cx="517" cy="371"/>
                <a:chOff x="773" y="1268"/>
                <a:chExt cx="517" cy="371"/>
              </a:xfrm>
            </p:grpSpPr>
            <p:sp>
              <p:nvSpPr>
                <p:cNvPr id="39985" name="Rectangle 22"/>
                <p:cNvSpPr>
                  <a:spLocks noChangeArrowheads="1"/>
                </p:cNvSpPr>
                <p:nvPr/>
              </p:nvSpPr>
              <p:spPr bwMode="auto">
                <a:xfrm>
                  <a:off x="773" y="1268"/>
                  <a:ext cx="517" cy="371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986" name="Rectangle 23"/>
                <p:cNvSpPr>
                  <a:spLocks noChangeArrowheads="1"/>
                </p:cNvSpPr>
                <p:nvPr/>
              </p:nvSpPr>
              <p:spPr bwMode="auto">
                <a:xfrm>
                  <a:off x="784" y="1323"/>
                  <a:ext cx="486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altLang="zh-CN" sz="2800">
                      <a:solidFill>
                        <a:schemeClr val="bg2"/>
                      </a:solidFill>
                      <a:latin typeface="Times New Roman" pitchFamily="18" charset="0"/>
                    </a:rPr>
                    <a:t>ACC</a:t>
                  </a:r>
                  <a:endParaRPr lang="en-US" altLang="zh-CN" sz="2800">
                    <a:solidFill>
                      <a:schemeClr val="bg2"/>
                    </a:solidFill>
                  </a:endParaRPr>
                </a:p>
              </p:txBody>
            </p:sp>
          </p:grpSp>
        </p:grpSp>
        <p:sp>
          <p:nvSpPr>
            <p:cNvPr id="39982" name="Text Box 24"/>
            <p:cNvSpPr txBox="1">
              <a:spLocks noChangeArrowheads="1"/>
            </p:cNvSpPr>
            <p:nvPr/>
          </p:nvSpPr>
          <p:spPr bwMode="auto">
            <a:xfrm>
              <a:off x="2581" y="1665"/>
              <a:ext cx="75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/>
                <a:t>初态 </a:t>
              </a:r>
            </a:p>
          </p:txBody>
        </p:sp>
      </p:grpSp>
      <p:sp>
        <p:nvSpPr>
          <p:cNvPr id="113689" name="Rectangle 2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1227138" y="2603500"/>
            <a:ext cx="5345112" cy="2322513"/>
            <a:chOff x="773" y="1640"/>
            <a:chExt cx="3367" cy="1463"/>
          </a:xfrm>
        </p:grpSpPr>
        <p:grpSp>
          <p:nvGrpSpPr>
            <p:cNvPr id="39974" name="Group 27"/>
            <p:cNvGrpSpPr>
              <a:grpSpLocks/>
            </p:cNvGrpSpPr>
            <p:nvPr/>
          </p:nvGrpSpPr>
          <p:grpSpPr bwMode="auto">
            <a:xfrm>
              <a:off x="869" y="1640"/>
              <a:ext cx="3271" cy="1463"/>
              <a:chOff x="869" y="1640"/>
              <a:chExt cx="3271" cy="1463"/>
            </a:xfrm>
          </p:grpSpPr>
          <p:sp>
            <p:nvSpPr>
              <p:cNvPr id="39978" name="Text Box 28"/>
              <p:cNvSpPr txBox="1">
                <a:spLocks noChangeArrowheads="1"/>
              </p:cNvSpPr>
              <p:nvPr/>
            </p:nvSpPr>
            <p:spPr bwMode="auto">
              <a:xfrm>
                <a:off x="2511" y="2738"/>
                <a:ext cx="1629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3200"/>
                  <a:t>[</a:t>
                </a:r>
                <a:r>
                  <a:rPr lang="en-US" altLang="zh-CN" sz="3200">
                    <a:latin typeface="Times New Roman" pitchFamily="18" charset="0"/>
                  </a:rPr>
                  <a:t>ACC</a:t>
                </a:r>
                <a:r>
                  <a:rPr lang="en-US" altLang="zh-CN" sz="3200"/>
                  <a:t>]÷[</a:t>
                </a:r>
                <a:r>
                  <a:rPr lang="en-US" altLang="zh-CN" sz="3200">
                    <a:latin typeface="Times New Roman" pitchFamily="18" charset="0"/>
                  </a:rPr>
                  <a:t>X</a:t>
                </a:r>
                <a:r>
                  <a:rPr lang="en-US" altLang="zh-CN" sz="3200"/>
                  <a:t>]</a:t>
                </a:r>
                <a:endParaRPr lang="zh-CN" altLang="en-US" sz="3200"/>
              </a:p>
            </p:txBody>
          </p:sp>
          <p:sp>
            <p:nvSpPr>
              <p:cNvPr id="39979" name="AutoShape 29"/>
              <p:cNvSpPr>
                <a:spLocks noChangeArrowheads="1"/>
              </p:cNvSpPr>
              <p:nvPr/>
            </p:nvSpPr>
            <p:spPr bwMode="auto">
              <a:xfrm>
                <a:off x="985" y="2467"/>
                <a:ext cx="91" cy="397"/>
              </a:xfrm>
              <a:prstGeom prst="upArrow">
                <a:avLst>
                  <a:gd name="adj1" fmla="val 49454"/>
                  <a:gd name="adj2" fmla="val 85718"/>
                </a:avLst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980" name="AutoShape 30"/>
              <p:cNvSpPr>
                <a:spLocks noChangeArrowheads="1"/>
              </p:cNvSpPr>
              <p:nvPr/>
            </p:nvSpPr>
            <p:spPr bwMode="auto">
              <a:xfrm rot="10800000">
                <a:off x="869" y="1640"/>
                <a:ext cx="91" cy="397"/>
              </a:xfrm>
              <a:prstGeom prst="upArrow">
                <a:avLst>
                  <a:gd name="adj1" fmla="val 49454"/>
                  <a:gd name="adj2" fmla="val 85718"/>
                </a:avLst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9975" name="Group 31"/>
            <p:cNvGrpSpPr>
              <a:grpSpLocks/>
            </p:cNvGrpSpPr>
            <p:nvPr/>
          </p:nvGrpSpPr>
          <p:grpSpPr bwMode="auto">
            <a:xfrm>
              <a:off x="773" y="2065"/>
              <a:ext cx="517" cy="373"/>
              <a:chOff x="773" y="2065"/>
              <a:chExt cx="517" cy="373"/>
            </a:xfrm>
          </p:grpSpPr>
          <p:sp>
            <p:nvSpPr>
              <p:cNvPr id="39976" name="Rectangle 32"/>
              <p:cNvSpPr>
                <a:spLocks noChangeArrowheads="1"/>
              </p:cNvSpPr>
              <p:nvPr/>
            </p:nvSpPr>
            <p:spPr bwMode="auto">
              <a:xfrm>
                <a:off x="773" y="2065"/>
                <a:ext cx="517" cy="373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7" name="Rectangle 33"/>
              <p:cNvSpPr>
                <a:spLocks noChangeArrowheads="1"/>
              </p:cNvSpPr>
              <p:nvPr/>
            </p:nvSpPr>
            <p:spPr bwMode="auto">
              <a:xfrm>
                <a:off x="787" y="2104"/>
                <a:ext cx="473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2800">
                    <a:solidFill>
                      <a:schemeClr val="bg2"/>
                    </a:solidFill>
                    <a:latin typeface="Times New Roman" pitchFamily="18" charset="0"/>
                  </a:rPr>
                  <a:t>ALU</a:t>
                </a:r>
                <a:endParaRPr lang="en-US" altLang="zh-CN" sz="280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9" name="Group 34"/>
          <p:cNvGrpSpPr>
            <a:grpSpLocks/>
          </p:cNvGrpSpPr>
          <p:nvPr/>
        </p:nvGrpSpPr>
        <p:grpSpPr bwMode="auto">
          <a:xfrm>
            <a:off x="1227138" y="1995488"/>
            <a:ext cx="7307262" cy="3643312"/>
            <a:chOff x="773" y="1257"/>
            <a:chExt cx="4603" cy="2295"/>
          </a:xfrm>
        </p:grpSpPr>
        <p:grpSp>
          <p:nvGrpSpPr>
            <p:cNvPr id="39960" name="Group 35"/>
            <p:cNvGrpSpPr>
              <a:grpSpLocks/>
            </p:cNvGrpSpPr>
            <p:nvPr/>
          </p:nvGrpSpPr>
          <p:grpSpPr bwMode="auto">
            <a:xfrm>
              <a:off x="773" y="1257"/>
              <a:ext cx="4206" cy="1846"/>
              <a:chOff x="773" y="1257"/>
              <a:chExt cx="4206" cy="1846"/>
            </a:xfrm>
          </p:grpSpPr>
          <p:grpSp>
            <p:nvGrpSpPr>
              <p:cNvPr id="39962" name="Group 36"/>
              <p:cNvGrpSpPr>
                <a:grpSpLocks/>
              </p:cNvGrpSpPr>
              <p:nvPr/>
            </p:nvGrpSpPr>
            <p:grpSpPr bwMode="auto">
              <a:xfrm>
                <a:off x="773" y="1268"/>
                <a:ext cx="4206" cy="1835"/>
                <a:chOff x="773" y="1268"/>
                <a:chExt cx="4206" cy="1835"/>
              </a:xfrm>
            </p:grpSpPr>
            <p:grpSp>
              <p:nvGrpSpPr>
                <p:cNvPr id="39967" name="Group 37"/>
                <p:cNvGrpSpPr>
                  <a:grpSpLocks/>
                </p:cNvGrpSpPr>
                <p:nvPr/>
              </p:nvGrpSpPr>
              <p:grpSpPr bwMode="auto">
                <a:xfrm>
                  <a:off x="4032" y="2738"/>
                  <a:ext cx="947" cy="365"/>
                  <a:chOff x="4032" y="2738"/>
                  <a:chExt cx="947" cy="365"/>
                </a:xfrm>
              </p:grpSpPr>
              <p:sp>
                <p:nvSpPr>
                  <p:cNvPr id="39972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22" y="2738"/>
                    <a:ext cx="557" cy="3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3200">
                        <a:latin typeface="Times New Roman" pitchFamily="18" charset="0"/>
                      </a:rPr>
                      <a:t>MQ</a:t>
                    </a:r>
                  </a:p>
                </p:txBody>
              </p:sp>
              <p:sp>
                <p:nvSpPr>
                  <p:cNvPr id="39973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2900"/>
                    <a:ext cx="38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9968" name="AutoShape 40"/>
                <p:cNvSpPr>
                  <a:spLocks noChangeArrowheads="1"/>
                </p:cNvSpPr>
                <p:nvPr/>
              </p:nvSpPr>
              <p:spPr bwMode="auto">
                <a:xfrm>
                  <a:off x="1101" y="1657"/>
                  <a:ext cx="99" cy="385"/>
                </a:xfrm>
                <a:prstGeom prst="upArrow">
                  <a:avLst>
                    <a:gd name="adj1" fmla="val 57574"/>
                    <a:gd name="adj2" fmla="val 96970"/>
                  </a:avLst>
                </a:prstGeom>
                <a:solidFill>
                  <a:srgbClr val="CC9900"/>
                </a:solidFill>
                <a:ln w="38100">
                  <a:solidFill>
                    <a:srgbClr val="CC9900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39969" name="Group 41"/>
                <p:cNvGrpSpPr>
                  <a:grpSpLocks/>
                </p:cNvGrpSpPr>
                <p:nvPr/>
              </p:nvGrpSpPr>
              <p:grpSpPr bwMode="auto">
                <a:xfrm>
                  <a:off x="773" y="1268"/>
                  <a:ext cx="517" cy="371"/>
                  <a:chOff x="773" y="1268"/>
                  <a:chExt cx="517" cy="371"/>
                </a:xfrm>
              </p:grpSpPr>
              <p:sp>
                <p:nvSpPr>
                  <p:cNvPr id="39970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773" y="1268"/>
                    <a:ext cx="517" cy="371"/>
                  </a:xfrm>
                  <a:prstGeom prst="rect">
                    <a:avLst/>
                  </a:prstGeom>
                  <a:solidFill>
                    <a:srgbClr val="CC9900"/>
                  </a:solidFill>
                  <a:ln w="38100">
                    <a:solidFill>
                      <a:srgbClr val="CC99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71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781" y="1323"/>
                    <a:ext cx="492" cy="275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rgbClr val="CC9900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/>
                    <a:r>
                      <a:rPr lang="en-US" altLang="zh-CN" sz="2800">
                        <a:solidFill>
                          <a:schemeClr val="bg2"/>
                        </a:solidFill>
                        <a:latin typeface="Times New Roman" pitchFamily="18" charset="0"/>
                      </a:rPr>
                      <a:t>ACC</a:t>
                    </a:r>
                    <a:endParaRPr lang="en-US" altLang="zh-CN" sz="2800">
                      <a:solidFill>
                        <a:schemeClr val="bg2"/>
                      </a:solidFill>
                    </a:endParaRPr>
                  </a:p>
                </p:txBody>
              </p:sp>
            </p:grpSp>
          </p:grpSp>
          <p:grpSp>
            <p:nvGrpSpPr>
              <p:cNvPr id="39963" name="Group 44"/>
              <p:cNvGrpSpPr>
                <a:grpSpLocks/>
              </p:cNvGrpSpPr>
              <p:nvPr/>
            </p:nvGrpSpPr>
            <p:grpSpPr bwMode="auto">
              <a:xfrm>
                <a:off x="1572" y="1257"/>
                <a:ext cx="518" cy="383"/>
                <a:chOff x="1572" y="1257"/>
                <a:chExt cx="518" cy="383"/>
              </a:xfrm>
            </p:grpSpPr>
            <p:sp>
              <p:nvSpPr>
                <p:cNvPr id="39965" name="Rectangle 45"/>
                <p:cNvSpPr>
                  <a:spLocks noChangeArrowheads="1"/>
                </p:cNvSpPr>
                <p:nvPr/>
              </p:nvSpPr>
              <p:spPr bwMode="auto">
                <a:xfrm>
                  <a:off x="1572" y="1257"/>
                  <a:ext cx="518" cy="383"/>
                </a:xfrm>
                <a:prstGeom prst="rect">
                  <a:avLst/>
                </a:prstGeom>
                <a:solidFill>
                  <a:srgbClr val="CC9900"/>
                </a:solidFill>
                <a:ln w="38100">
                  <a:solidFill>
                    <a:srgbClr val="CC99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966" name="Rectangle 46"/>
                <p:cNvSpPr>
                  <a:spLocks noChangeArrowheads="1"/>
                </p:cNvSpPr>
                <p:nvPr/>
              </p:nvSpPr>
              <p:spPr bwMode="auto">
                <a:xfrm>
                  <a:off x="1629" y="1314"/>
                  <a:ext cx="391" cy="275"/>
                </a:xfrm>
                <a:prstGeom prst="rect">
                  <a:avLst/>
                </a:prstGeom>
                <a:solidFill>
                  <a:srgbClr val="CC9900"/>
                </a:solidFill>
                <a:ln w="9525">
                  <a:solidFill>
                    <a:srgbClr val="CC9900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altLang="zh-CN" sz="2800">
                      <a:solidFill>
                        <a:schemeClr val="bg2"/>
                      </a:solidFill>
                      <a:latin typeface="Times New Roman" pitchFamily="18" charset="0"/>
                    </a:rPr>
                    <a:t>MQ</a:t>
                  </a:r>
                  <a:endParaRPr lang="en-US" altLang="zh-CN" sz="2800">
                    <a:solidFill>
                      <a:schemeClr val="bg2"/>
                    </a:solidFill>
                  </a:endParaRPr>
                </a:p>
              </p:txBody>
            </p:sp>
          </p:grpSp>
          <p:sp>
            <p:nvSpPr>
              <p:cNvPr id="39964" name="Freeform 47"/>
              <p:cNvSpPr>
                <a:spLocks/>
              </p:cNvSpPr>
              <p:nvPr/>
            </p:nvSpPr>
            <p:spPr bwMode="auto">
              <a:xfrm rot="10800000">
                <a:off x="1295" y="1536"/>
                <a:ext cx="277" cy="1"/>
              </a:xfrm>
              <a:custGeom>
                <a:avLst/>
                <a:gdLst>
                  <a:gd name="T0" fmla="*/ 0 w 277"/>
                  <a:gd name="T1" fmla="*/ 0 h 1"/>
                  <a:gd name="T2" fmla="*/ 277 w 277"/>
                  <a:gd name="T3" fmla="*/ 0 h 1"/>
                  <a:gd name="T4" fmla="*/ 0 60000 65536"/>
                  <a:gd name="T5" fmla="*/ 0 60000 65536"/>
                  <a:gd name="T6" fmla="*/ 0 w 277"/>
                  <a:gd name="T7" fmla="*/ 0 h 1"/>
                  <a:gd name="T8" fmla="*/ 277 w 27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77" h="1">
                    <a:moveTo>
                      <a:pt x="0" y="0"/>
                    </a:moveTo>
                    <a:lnTo>
                      <a:pt x="277" y="0"/>
                    </a:lnTo>
                  </a:path>
                </a:pathLst>
              </a:custGeom>
              <a:noFill/>
              <a:ln w="38100">
                <a:solidFill>
                  <a:srgbClr val="CC9900"/>
                </a:solidFill>
                <a:round/>
                <a:headEnd/>
                <a:tailEnd type="stealth" w="med" len="med"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9961" name="Text Box 48"/>
            <p:cNvSpPr txBox="1">
              <a:spLocks noChangeArrowheads="1"/>
            </p:cNvSpPr>
            <p:nvPr/>
          </p:nvSpPr>
          <p:spPr bwMode="auto">
            <a:xfrm>
              <a:off x="3456" y="3187"/>
              <a:ext cx="192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200">
                  <a:solidFill>
                    <a:schemeClr val="folHlink"/>
                  </a:solidFill>
                </a:rPr>
                <a:t>余数在</a:t>
              </a:r>
              <a:r>
                <a:rPr lang="en-US" altLang="zh-CN" sz="3200">
                  <a:solidFill>
                    <a:schemeClr val="folHlink"/>
                  </a:solidFill>
                  <a:latin typeface="Times New Roman" pitchFamily="18" charset="0"/>
                </a:rPr>
                <a:t>ACC</a:t>
              </a:r>
              <a:r>
                <a:rPr lang="zh-CN" altLang="en-US" sz="3200">
                  <a:solidFill>
                    <a:schemeClr val="folHlink"/>
                  </a:solidFill>
                </a:rPr>
                <a:t>中</a:t>
              </a:r>
              <a:endParaRPr lang="zh-CN" altLang="en-US" sz="3200"/>
            </a:p>
          </p:txBody>
        </p:sp>
      </p:grpSp>
      <p:grpSp>
        <p:nvGrpSpPr>
          <p:cNvPr id="15" name="Group 49"/>
          <p:cNvGrpSpPr>
            <a:grpSpLocks/>
          </p:cNvGrpSpPr>
          <p:nvPr/>
        </p:nvGrpSpPr>
        <p:grpSpPr bwMode="auto">
          <a:xfrm>
            <a:off x="4098925" y="1622425"/>
            <a:ext cx="4206875" cy="654050"/>
            <a:chOff x="2582" y="1022"/>
            <a:chExt cx="2650" cy="412"/>
          </a:xfrm>
        </p:grpSpPr>
        <p:sp>
          <p:nvSpPr>
            <p:cNvPr id="39955" name="Text Box 50"/>
            <p:cNvSpPr txBox="1">
              <a:spLocks noChangeArrowheads="1"/>
            </p:cNvSpPr>
            <p:nvPr/>
          </p:nvSpPr>
          <p:spPr bwMode="auto">
            <a:xfrm>
              <a:off x="2582" y="1028"/>
              <a:ext cx="75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/>
                <a:t>指令 </a:t>
              </a:r>
            </a:p>
          </p:txBody>
        </p:sp>
        <p:sp>
          <p:nvSpPr>
            <p:cNvPr id="39956" name="Rectangle 51"/>
            <p:cNvSpPr>
              <a:spLocks noChangeArrowheads="1"/>
            </p:cNvSpPr>
            <p:nvPr/>
          </p:nvSpPr>
          <p:spPr bwMode="auto">
            <a:xfrm>
              <a:off x="3575" y="1028"/>
              <a:ext cx="1657" cy="40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57" name="Text Box 52"/>
            <p:cNvSpPr txBox="1">
              <a:spLocks noChangeArrowheads="1"/>
            </p:cNvSpPr>
            <p:nvPr/>
          </p:nvSpPr>
          <p:spPr bwMode="auto">
            <a:xfrm>
              <a:off x="3804" y="1035"/>
              <a:ext cx="372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/>
                <a:t>除</a:t>
              </a:r>
            </a:p>
          </p:txBody>
        </p:sp>
        <p:sp>
          <p:nvSpPr>
            <p:cNvPr id="39958" name="Text Box 53"/>
            <p:cNvSpPr txBox="1">
              <a:spLocks noChangeArrowheads="1"/>
            </p:cNvSpPr>
            <p:nvPr/>
          </p:nvSpPr>
          <p:spPr bwMode="auto">
            <a:xfrm>
              <a:off x="4574" y="1035"/>
              <a:ext cx="51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ctr"/>
              <a:r>
                <a:rPr lang="en-US" altLang="zh-CN" sz="3200"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39959" name="Freeform 54"/>
            <p:cNvSpPr>
              <a:spLocks/>
            </p:cNvSpPr>
            <p:nvPr/>
          </p:nvSpPr>
          <p:spPr bwMode="auto">
            <a:xfrm>
              <a:off x="4416" y="1022"/>
              <a:ext cx="1" cy="412"/>
            </a:xfrm>
            <a:custGeom>
              <a:avLst/>
              <a:gdLst>
                <a:gd name="T0" fmla="*/ 0 w 1"/>
                <a:gd name="T1" fmla="*/ 0 h 412"/>
                <a:gd name="T2" fmla="*/ 0 w 1"/>
                <a:gd name="T3" fmla="*/ 412 h 412"/>
                <a:gd name="T4" fmla="*/ 0 60000 65536"/>
                <a:gd name="T5" fmla="*/ 0 60000 65536"/>
                <a:gd name="T6" fmla="*/ 0 w 1"/>
                <a:gd name="T7" fmla="*/ 0 h 412"/>
                <a:gd name="T8" fmla="*/ 1 w 1"/>
                <a:gd name="T9" fmla="*/ 412 h 4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12">
                  <a:moveTo>
                    <a:pt x="0" y="0"/>
                  </a:moveTo>
                  <a:lnTo>
                    <a:pt x="0" y="412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6" name="Group 55"/>
          <p:cNvGrpSpPr>
            <a:grpSpLocks/>
          </p:cNvGrpSpPr>
          <p:nvPr/>
        </p:nvGrpSpPr>
        <p:grpSpPr bwMode="auto">
          <a:xfrm>
            <a:off x="1227138" y="3481388"/>
            <a:ext cx="7535862" cy="1663700"/>
            <a:chOff x="773" y="2193"/>
            <a:chExt cx="4747" cy="1048"/>
          </a:xfrm>
        </p:grpSpPr>
        <p:sp>
          <p:nvSpPr>
            <p:cNvPr id="39950" name="Text Box 56"/>
            <p:cNvSpPr txBox="1">
              <a:spLocks noChangeArrowheads="1"/>
            </p:cNvSpPr>
            <p:nvPr/>
          </p:nvSpPr>
          <p:spPr bwMode="auto">
            <a:xfrm>
              <a:off x="3518" y="2193"/>
              <a:ext cx="200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200"/>
                <a:t>[</a:t>
              </a:r>
              <a:r>
                <a:rPr lang="en-US" altLang="zh-CN" sz="3200">
                  <a:latin typeface="Times New Roman" pitchFamily="18" charset="0"/>
                </a:rPr>
                <a:t>M</a:t>
              </a:r>
              <a:r>
                <a:rPr lang="en-US" altLang="zh-CN" sz="3200"/>
                <a:t>]    </a:t>
              </a:r>
              <a:r>
                <a:rPr lang="en-US" altLang="zh-CN" sz="1800"/>
                <a:t> </a:t>
              </a:r>
              <a:r>
                <a:rPr lang="en-US" altLang="zh-CN" sz="3200">
                  <a:latin typeface="Times New Roman" pitchFamily="18" charset="0"/>
                </a:rPr>
                <a:t>X</a:t>
              </a:r>
            </a:p>
          </p:txBody>
        </p:sp>
        <p:grpSp>
          <p:nvGrpSpPr>
            <p:cNvPr id="39951" name="Group 57"/>
            <p:cNvGrpSpPr>
              <a:grpSpLocks/>
            </p:cNvGrpSpPr>
            <p:nvPr/>
          </p:nvGrpSpPr>
          <p:grpSpPr bwMode="auto">
            <a:xfrm>
              <a:off x="773" y="2869"/>
              <a:ext cx="515" cy="372"/>
              <a:chOff x="773" y="2869"/>
              <a:chExt cx="515" cy="372"/>
            </a:xfrm>
          </p:grpSpPr>
          <p:sp>
            <p:nvSpPr>
              <p:cNvPr id="39953" name="Rectangle 58"/>
              <p:cNvSpPr>
                <a:spLocks noChangeArrowheads="1"/>
              </p:cNvSpPr>
              <p:nvPr/>
            </p:nvSpPr>
            <p:spPr bwMode="auto">
              <a:xfrm>
                <a:off x="773" y="2869"/>
                <a:ext cx="515" cy="372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3200">
                  <a:solidFill>
                    <a:schemeClr val="bg2"/>
                  </a:solidFill>
                </a:endParaRPr>
              </a:p>
            </p:txBody>
          </p:sp>
          <p:sp>
            <p:nvSpPr>
              <p:cNvPr id="39954" name="Rectangle 59"/>
              <p:cNvSpPr>
                <a:spLocks noChangeArrowheads="1"/>
              </p:cNvSpPr>
              <p:nvPr/>
            </p:nvSpPr>
            <p:spPr bwMode="auto">
              <a:xfrm>
                <a:off x="942" y="2900"/>
                <a:ext cx="162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2800">
                    <a:solidFill>
                      <a:schemeClr val="bg2"/>
                    </a:solidFill>
                    <a:latin typeface="Times New Roman" pitchFamily="18" charset="0"/>
                  </a:rPr>
                  <a:t>X</a:t>
                </a:r>
                <a:endParaRPr lang="en-US" altLang="zh-CN" sz="280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39952" name="Line 60"/>
            <p:cNvSpPr>
              <a:spLocks noChangeShapeType="1"/>
            </p:cNvSpPr>
            <p:nvPr/>
          </p:nvSpPr>
          <p:spPr bwMode="auto">
            <a:xfrm>
              <a:off x="4032" y="240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9945" name="Text Box 61"/>
          <p:cNvSpPr txBox="1">
            <a:spLocks noChangeArrowheads="1"/>
          </p:cNvSpPr>
          <p:nvPr/>
        </p:nvSpPr>
        <p:spPr bwMode="auto">
          <a:xfrm>
            <a:off x="381000" y="425450"/>
            <a:ext cx="487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/>
              <a:t>④ 除法操作过程</a:t>
            </a:r>
          </a:p>
        </p:txBody>
      </p:sp>
      <p:sp>
        <p:nvSpPr>
          <p:cNvPr id="39946" name="AutoShape 6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" name="日期占位符 6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8579621-B8B4-4CEA-8BFC-2FAAC92B8800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64" name="灯片编号占位符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E1B015-E5F6-48E8-A33F-B5174CA7CA68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5" name="页脚占位符 6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5160984" y="2033588"/>
            <a:ext cx="1831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取指令</a:t>
            </a:r>
          </a:p>
        </p:txBody>
      </p:sp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5160984" y="2657475"/>
            <a:ext cx="1943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分析指令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5160984" y="3252788"/>
            <a:ext cx="1866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执行指令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7037409" y="2055813"/>
            <a:ext cx="6588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PC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29030" name="Text Box 6"/>
          <p:cNvSpPr txBox="1">
            <a:spLocks noChangeArrowheads="1"/>
          </p:cNvSpPr>
          <p:nvPr/>
        </p:nvSpPr>
        <p:spPr bwMode="auto">
          <a:xfrm>
            <a:off x="7075509" y="2679700"/>
            <a:ext cx="579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IR</a:t>
            </a:r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016772" y="3275013"/>
            <a:ext cx="698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CU</a:t>
            </a:r>
            <a:endParaRPr lang="zh-CN" altLang="en-US" sz="2800">
              <a:latin typeface="Times New Roman" pitchFamily="18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57200" y="2057400"/>
            <a:ext cx="2286000" cy="3276600"/>
            <a:chOff x="288" y="1296"/>
            <a:chExt cx="1440" cy="2064"/>
          </a:xfrm>
        </p:grpSpPr>
        <p:sp>
          <p:nvSpPr>
            <p:cNvPr id="40986" name="Rectangle 9"/>
            <p:cNvSpPr>
              <a:spLocks noChangeArrowheads="1"/>
            </p:cNvSpPr>
            <p:nvPr/>
          </p:nvSpPr>
          <p:spPr bwMode="auto">
            <a:xfrm>
              <a:off x="1104" y="2688"/>
              <a:ext cx="486" cy="332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Rectangle 10"/>
            <p:cNvSpPr>
              <a:spLocks noChangeArrowheads="1"/>
            </p:cNvSpPr>
            <p:nvPr/>
          </p:nvSpPr>
          <p:spPr bwMode="auto">
            <a:xfrm>
              <a:off x="1200" y="2707"/>
              <a:ext cx="299" cy="2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PC</a:t>
              </a:r>
              <a:endParaRPr lang="en-US" altLang="zh-CN" sz="2800"/>
            </a:p>
          </p:txBody>
        </p:sp>
        <p:sp>
          <p:nvSpPr>
            <p:cNvPr id="40988" name="Rectangle 11"/>
            <p:cNvSpPr>
              <a:spLocks noChangeArrowheads="1"/>
            </p:cNvSpPr>
            <p:nvPr/>
          </p:nvSpPr>
          <p:spPr bwMode="auto">
            <a:xfrm>
              <a:off x="432" y="2688"/>
              <a:ext cx="501" cy="33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Rectangle 12"/>
            <p:cNvSpPr>
              <a:spLocks noChangeArrowheads="1"/>
            </p:cNvSpPr>
            <p:nvPr/>
          </p:nvSpPr>
          <p:spPr bwMode="auto">
            <a:xfrm>
              <a:off x="558" y="2707"/>
              <a:ext cx="249" cy="2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IR</a:t>
              </a:r>
              <a:endParaRPr lang="en-US" altLang="zh-CN" sz="2800"/>
            </a:p>
          </p:txBody>
        </p:sp>
        <p:sp>
          <p:nvSpPr>
            <p:cNvPr id="40990" name="Rectangle 13"/>
            <p:cNvSpPr>
              <a:spLocks noChangeArrowheads="1"/>
            </p:cNvSpPr>
            <p:nvPr/>
          </p:nvSpPr>
          <p:spPr bwMode="auto">
            <a:xfrm>
              <a:off x="288" y="1296"/>
              <a:ext cx="1440" cy="206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91" name="Rectangle 14"/>
            <p:cNvSpPr>
              <a:spLocks noChangeArrowheads="1"/>
            </p:cNvSpPr>
            <p:nvPr/>
          </p:nvSpPr>
          <p:spPr bwMode="auto">
            <a:xfrm>
              <a:off x="542" y="1680"/>
              <a:ext cx="88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92" name="Text Box 15"/>
            <p:cNvSpPr txBox="1">
              <a:spLocks noChangeArrowheads="1"/>
            </p:cNvSpPr>
            <p:nvPr/>
          </p:nvSpPr>
          <p:spPr bwMode="auto">
            <a:xfrm>
              <a:off x="566" y="1756"/>
              <a:ext cx="84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3200">
                  <a:latin typeface="Times New Roman" pitchFamily="18" charset="0"/>
                </a:rPr>
                <a:t>CU</a:t>
              </a:r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3416300" y="4167188"/>
            <a:ext cx="6340475" cy="1031875"/>
            <a:chOff x="2198" y="2625"/>
            <a:chExt cx="3994" cy="650"/>
          </a:xfrm>
        </p:grpSpPr>
        <p:sp>
          <p:nvSpPr>
            <p:cNvPr id="40984" name="Text Box 20"/>
            <p:cNvSpPr txBox="1">
              <a:spLocks noChangeArrowheads="1"/>
            </p:cNvSpPr>
            <p:nvPr/>
          </p:nvSpPr>
          <p:spPr bwMode="auto">
            <a:xfrm>
              <a:off x="2198" y="2625"/>
              <a:ext cx="3994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>
                  <a:latin typeface="Times New Roman" pitchFamily="18" charset="0"/>
                </a:rPr>
                <a:t>PC</a:t>
              </a:r>
              <a:r>
                <a:rPr lang="en-US" altLang="zh-CN" sz="2800"/>
                <a:t> </a:t>
              </a:r>
              <a:r>
                <a:rPr lang="zh-CN" altLang="en-US" sz="2800"/>
                <a:t>存放当前欲执行指令的地址，</a:t>
              </a:r>
            </a:p>
            <a:p>
              <a:r>
                <a:rPr lang="zh-CN" altLang="en-US" sz="2800"/>
                <a:t>   </a:t>
              </a:r>
              <a:r>
                <a:rPr lang="zh-CN" altLang="en-US" sz="900"/>
                <a:t> </a:t>
              </a:r>
              <a:r>
                <a:rPr lang="zh-CN" altLang="en-US" sz="2800"/>
                <a:t>具有计数功能（</a:t>
              </a:r>
              <a:r>
                <a:rPr lang="en-US" altLang="zh-CN" sz="2800">
                  <a:latin typeface="Times New Roman" pitchFamily="18" charset="0"/>
                </a:rPr>
                <a:t>PC</a:t>
              </a:r>
              <a:r>
                <a:rPr lang="en-US" altLang="zh-CN" sz="2800"/>
                <a:t>）+</a:t>
              </a:r>
              <a:r>
                <a:rPr lang="en-US" altLang="zh-CN" sz="900"/>
                <a:t> </a:t>
              </a:r>
              <a:r>
                <a:rPr lang="en-US" altLang="zh-CN" sz="2800"/>
                <a:t>1   </a:t>
              </a:r>
              <a:r>
                <a:rPr lang="en-US" altLang="zh-CN" sz="2800">
                  <a:latin typeface="Times New Roman" pitchFamily="18" charset="0"/>
                </a:rPr>
                <a:t>PC</a:t>
              </a:r>
            </a:p>
          </p:txBody>
        </p:sp>
        <p:sp>
          <p:nvSpPr>
            <p:cNvPr id="40985" name="Line 21"/>
            <p:cNvSpPr>
              <a:spLocks noChangeShapeType="1"/>
            </p:cNvSpPr>
            <p:nvPr/>
          </p:nvSpPr>
          <p:spPr bwMode="auto">
            <a:xfrm>
              <a:off x="5028" y="31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9046" name="Text Box 22"/>
          <p:cNvSpPr txBox="1">
            <a:spLocks noChangeArrowheads="1"/>
          </p:cNvSpPr>
          <p:nvPr/>
        </p:nvSpPr>
        <p:spPr bwMode="auto">
          <a:xfrm>
            <a:off x="3416300" y="5454650"/>
            <a:ext cx="5118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Times New Roman" pitchFamily="18" charset="0"/>
              </a:rPr>
              <a:t>IR</a:t>
            </a:r>
            <a:r>
              <a:rPr lang="en-US" altLang="zh-CN" sz="2800"/>
              <a:t> </a:t>
            </a:r>
            <a:r>
              <a:rPr lang="zh-CN" altLang="en-US" sz="2800"/>
              <a:t>存放当前欲执行的指令</a:t>
            </a:r>
          </a:p>
        </p:txBody>
      </p:sp>
      <p:sp>
        <p:nvSpPr>
          <p:cNvPr id="129049" name="AutoShape 25"/>
          <p:cNvSpPr>
            <a:spLocks/>
          </p:cNvSpPr>
          <p:nvPr/>
        </p:nvSpPr>
        <p:spPr bwMode="auto">
          <a:xfrm>
            <a:off x="4864122" y="2209800"/>
            <a:ext cx="228600" cy="13716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9050" name="Text Box 26"/>
          <p:cNvSpPr txBox="1">
            <a:spLocks noChangeArrowheads="1"/>
          </p:cNvSpPr>
          <p:nvPr/>
        </p:nvSpPr>
        <p:spPr bwMode="auto">
          <a:xfrm>
            <a:off x="3986234" y="2033588"/>
            <a:ext cx="901700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/>
              <a:t>完成</a:t>
            </a:r>
          </a:p>
          <a:p>
            <a:pPr algn="ctr"/>
            <a:r>
              <a:rPr lang="zh-CN" altLang="en-US" sz="2800"/>
              <a:t>一条</a:t>
            </a:r>
          </a:p>
          <a:p>
            <a:pPr algn="ctr"/>
            <a:r>
              <a:rPr lang="zh-CN" altLang="en-US" sz="2800"/>
              <a:t>指令</a:t>
            </a:r>
          </a:p>
        </p:txBody>
      </p:sp>
      <p:sp>
        <p:nvSpPr>
          <p:cNvPr id="129051" name="Rectangle 2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sp>
        <p:nvSpPr>
          <p:cNvPr id="40979" name="Text Box 28"/>
          <p:cNvSpPr txBox="1">
            <a:spLocks noChangeArrowheads="1"/>
          </p:cNvSpPr>
          <p:nvPr/>
        </p:nvSpPr>
        <p:spPr bwMode="auto">
          <a:xfrm>
            <a:off x="793750" y="409575"/>
            <a:ext cx="5911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/>
              <a:t>(</a:t>
            </a:r>
            <a:r>
              <a:rPr lang="zh-CN" altLang="en-US" sz="3600">
                <a:latin typeface="Times New Roman" pitchFamily="18" charset="0"/>
              </a:rPr>
              <a:t>3</a:t>
            </a:r>
            <a:r>
              <a:rPr lang="zh-CN" altLang="en-US" sz="3600"/>
              <a:t>)控制器的基本组成</a:t>
            </a:r>
          </a:p>
        </p:txBody>
      </p:sp>
      <p:sp>
        <p:nvSpPr>
          <p:cNvPr id="40980" name="AutoShape 3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ECB0785-E783-4359-89FB-04808E2119F2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C43C8D-56F7-4592-92E4-0083EE50E01A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32" name="页脚占位符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29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29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6" grpId="0" autoUpdateAnimBg="0"/>
      <p:bldP spid="129027" grpId="0" autoUpdateAnimBg="0"/>
      <p:bldP spid="129028" grpId="0" autoUpdateAnimBg="0"/>
      <p:bldP spid="129029" grpId="0" autoUpdateAnimBg="0"/>
      <p:bldP spid="129030" grpId="0" autoUpdateAnimBg="0"/>
      <p:bldP spid="129046" grpId="0" autoUpdateAnimBg="0"/>
      <p:bldP spid="129049" grpId="0" animBg="1"/>
      <p:bldP spid="12905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52950" y="4518025"/>
            <a:ext cx="1085850" cy="519113"/>
            <a:chOff x="2868" y="2846"/>
            <a:chExt cx="684" cy="327"/>
          </a:xfrm>
        </p:grpSpPr>
        <p:sp>
          <p:nvSpPr>
            <p:cNvPr id="42091" name="Freeform 3"/>
            <p:cNvSpPr>
              <a:spLocks/>
            </p:cNvSpPr>
            <p:nvPr/>
          </p:nvSpPr>
          <p:spPr bwMode="auto">
            <a:xfrm>
              <a:off x="2868" y="3150"/>
              <a:ext cx="684" cy="1"/>
            </a:xfrm>
            <a:custGeom>
              <a:avLst/>
              <a:gdLst>
                <a:gd name="T0" fmla="*/ 0 w 684"/>
                <a:gd name="T1" fmla="*/ 0 h 1"/>
                <a:gd name="T2" fmla="*/ 684 w 684"/>
                <a:gd name="T3" fmla="*/ 0 h 1"/>
                <a:gd name="T4" fmla="*/ 0 60000 65536"/>
                <a:gd name="T5" fmla="*/ 0 60000 65536"/>
                <a:gd name="T6" fmla="*/ 0 w 684"/>
                <a:gd name="T7" fmla="*/ 0 h 1"/>
                <a:gd name="T8" fmla="*/ 684 w 68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84" h="1">
                  <a:moveTo>
                    <a:pt x="0" y="0"/>
                  </a:moveTo>
                  <a:lnTo>
                    <a:pt x="684" y="0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92" name="Text Box 4"/>
            <p:cNvSpPr txBox="1">
              <a:spLocks noChangeArrowheads="1"/>
            </p:cNvSpPr>
            <p:nvPr/>
          </p:nvSpPr>
          <p:spPr bwMode="auto">
            <a:xfrm>
              <a:off x="3168" y="2846"/>
              <a:ext cx="228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5810250" y="3581400"/>
            <a:ext cx="361950" cy="914400"/>
            <a:chOff x="3660" y="2256"/>
            <a:chExt cx="228" cy="576"/>
          </a:xfrm>
        </p:grpSpPr>
        <p:sp>
          <p:nvSpPr>
            <p:cNvPr id="42089" name="Line 6"/>
            <p:cNvSpPr>
              <a:spLocks noChangeShapeType="1"/>
            </p:cNvSpPr>
            <p:nvPr/>
          </p:nvSpPr>
          <p:spPr bwMode="auto">
            <a:xfrm flipV="1">
              <a:off x="3840" y="2256"/>
              <a:ext cx="0" cy="57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90" name="Text Box 7"/>
            <p:cNvSpPr txBox="1">
              <a:spLocks noChangeArrowheads="1"/>
            </p:cNvSpPr>
            <p:nvPr/>
          </p:nvSpPr>
          <p:spPr bwMode="auto">
            <a:xfrm>
              <a:off x="3660" y="2375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6800850" y="3581400"/>
            <a:ext cx="361950" cy="914400"/>
            <a:chOff x="4284" y="2256"/>
            <a:chExt cx="228" cy="576"/>
          </a:xfrm>
        </p:grpSpPr>
        <p:sp>
          <p:nvSpPr>
            <p:cNvPr id="42087" name="Line 9"/>
            <p:cNvSpPr>
              <a:spLocks noChangeShapeType="1"/>
            </p:cNvSpPr>
            <p:nvPr/>
          </p:nvSpPr>
          <p:spPr bwMode="auto">
            <a:xfrm>
              <a:off x="4464" y="2256"/>
              <a:ext cx="0" cy="57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88" name="Text Box 10"/>
            <p:cNvSpPr txBox="1">
              <a:spLocks noChangeArrowheads="1"/>
            </p:cNvSpPr>
            <p:nvPr/>
          </p:nvSpPr>
          <p:spPr bwMode="auto">
            <a:xfrm>
              <a:off x="4284" y="2375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117771" name="Line 11"/>
          <p:cNvSpPr>
            <a:spLocks noChangeShapeType="1"/>
          </p:cNvSpPr>
          <p:nvPr/>
        </p:nvSpPr>
        <p:spPr bwMode="auto">
          <a:xfrm flipV="1">
            <a:off x="4038600" y="3124200"/>
            <a:ext cx="0" cy="762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3429000" y="2627313"/>
            <a:ext cx="609600" cy="519112"/>
            <a:chOff x="2160" y="1655"/>
            <a:chExt cx="384" cy="327"/>
          </a:xfrm>
        </p:grpSpPr>
        <p:sp>
          <p:nvSpPr>
            <p:cNvPr id="42085" name="Line 13"/>
            <p:cNvSpPr>
              <a:spLocks noChangeShapeType="1"/>
            </p:cNvSpPr>
            <p:nvPr/>
          </p:nvSpPr>
          <p:spPr bwMode="auto">
            <a:xfrm flipH="1">
              <a:off x="2160" y="1968"/>
              <a:ext cx="38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86" name="Text Box 14"/>
            <p:cNvSpPr txBox="1">
              <a:spLocks noChangeArrowheads="1"/>
            </p:cNvSpPr>
            <p:nvPr/>
          </p:nvSpPr>
          <p:spPr bwMode="auto">
            <a:xfrm>
              <a:off x="2238" y="1655"/>
              <a:ext cx="228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5</a:t>
              </a:r>
            </a:p>
          </p:txBody>
        </p:sp>
      </p:grpSp>
      <p:sp>
        <p:nvSpPr>
          <p:cNvPr id="117775" name="Line 15"/>
          <p:cNvSpPr>
            <a:spLocks noChangeShapeType="1"/>
          </p:cNvSpPr>
          <p:nvPr/>
        </p:nvSpPr>
        <p:spPr bwMode="auto">
          <a:xfrm>
            <a:off x="5791200" y="3733800"/>
            <a:ext cx="0" cy="762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4267200" y="3236913"/>
            <a:ext cx="1524000" cy="519112"/>
            <a:chOff x="2688" y="2039"/>
            <a:chExt cx="960" cy="327"/>
          </a:xfrm>
        </p:grpSpPr>
        <p:sp>
          <p:nvSpPr>
            <p:cNvPr id="42083" name="Line 17"/>
            <p:cNvSpPr>
              <a:spLocks noChangeShapeType="1"/>
            </p:cNvSpPr>
            <p:nvPr/>
          </p:nvSpPr>
          <p:spPr bwMode="auto">
            <a:xfrm>
              <a:off x="2688" y="2352"/>
              <a:ext cx="96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84" name="Text Box 18"/>
            <p:cNvSpPr txBox="1">
              <a:spLocks noChangeArrowheads="1"/>
            </p:cNvSpPr>
            <p:nvPr/>
          </p:nvSpPr>
          <p:spPr bwMode="auto">
            <a:xfrm>
              <a:off x="3180" y="2039"/>
              <a:ext cx="228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6</a:t>
              </a:r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6115050" y="3581400"/>
            <a:ext cx="361950" cy="914400"/>
            <a:chOff x="3852" y="2256"/>
            <a:chExt cx="228" cy="576"/>
          </a:xfrm>
        </p:grpSpPr>
        <p:sp>
          <p:nvSpPr>
            <p:cNvPr id="42081" name="Line 20"/>
            <p:cNvSpPr>
              <a:spLocks noChangeShapeType="1"/>
            </p:cNvSpPr>
            <p:nvPr/>
          </p:nvSpPr>
          <p:spPr bwMode="auto">
            <a:xfrm flipV="1">
              <a:off x="4032" y="2256"/>
              <a:ext cx="0" cy="57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82" name="Text Box 21"/>
            <p:cNvSpPr txBox="1">
              <a:spLocks noChangeArrowheads="1"/>
            </p:cNvSpPr>
            <p:nvPr/>
          </p:nvSpPr>
          <p:spPr bwMode="auto">
            <a:xfrm>
              <a:off x="3852" y="2375"/>
              <a:ext cx="228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7</a:t>
              </a:r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7239000" y="3581400"/>
            <a:ext cx="361950" cy="914400"/>
            <a:chOff x="4560" y="2256"/>
            <a:chExt cx="228" cy="576"/>
          </a:xfrm>
        </p:grpSpPr>
        <p:sp>
          <p:nvSpPr>
            <p:cNvPr id="42079" name="Line 23"/>
            <p:cNvSpPr>
              <a:spLocks noChangeShapeType="1"/>
            </p:cNvSpPr>
            <p:nvPr/>
          </p:nvSpPr>
          <p:spPr bwMode="auto">
            <a:xfrm>
              <a:off x="4752" y="2256"/>
              <a:ext cx="0" cy="57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80" name="Text Box 24"/>
            <p:cNvSpPr txBox="1">
              <a:spLocks noChangeArrowheads="1"/>
            </p:cNvSpPr>
            <p:nvPr/>
          </p:nvSpPr>
          <p:spPr bwMode="auto">
            <a:xfrm>
              <a:off x="4560" y="2375"/>
              <a:ext cx="228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8</a:t>
              </a:r>
            </a:p>
          </p:txBody>
        </p:sp>
      </p:grpSp>
      <p:sp>
        <p:nvSpPr>
          <p:cNvPr id="117785" name="Line 25"/>
          <p:cNvSpPr>
            <a:spLocks noChangeShapeType="1"/>
          </p:cNvSpPr>
          <p:nvPr/>
        </p:nvSpPr>
        <p:spPr bwMode="auto">
          <a:xfrm flipV="1">
            <a:off x="228600" y="3429000"/>
            <a:ext cx="0" cy="32004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86" name="Line 26"/>
          <p:cNvSpPr>
            <a:spLocks noChangeShapeType="1"/>
          </p:cNvSpPr>
          <p:nvPr/>
        </p:nvSpPr>
        <p:spPr bwMode="auto">
          <a:xfrm>
            <a:off x="228600" y="3429000"/>
            <a:ext cx="609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7772400" y="4724400"/>
            <a:ext cx="304800" cy="1905000"/>
            <a:chOff x="4896" y="2976"/>
            <a:chExt cx="192" cy="1200"/>
          </a:xfrm>
        </p:grpSpPr>
        <p:sp>
          <p:nvSpPr>
            <p:cNvPr id="42077" name="Line 28"/>
            <p:cNvSpPr>
              <a:spLocks noChangeShapeType="1"/>
            </p:cNvSpPr>
            <p:nvPr/>
          </p:nvSpPr>
          <p:spPr bwMode="auto">
            <a:xfrm>
              <a:off x="5088" y="2976"/>
              <a:ext cx="0" cy="120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78" name="Line 29"/>
            <p:cNvSpPr>
              <a:spLocks noChangeShapeType="1"/>
            </p:cNvSpPr>
            <p:nvPr/>
          </p:nvSpPr>
          <p:spPr bwMode="auto">
            <a:xfrm flipH="1">
              <a:off x="4896" y="2976"/>
              <a:ext cx="19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30"/>
          <p:cNvGrpSpPr>
            <a:grpSpLocks/>
          </p:cNvGrpSpPr>
          <p:nvPr/>
        </p:nvGrpSpPr>
        <p:grpSpPr bwMode="auto">
          <a:xfrm>
            <a:off x="228600" y="6118225"/>
            <a:ext cx="7848600" cy="519113"/>
            <a:chOff x="144" y="3854"/>
            <a:chExt cx="4944" cy="327"/>
          </a:xfrm>
        </p:grpSpPr>
        <p:sp>
          <p:nvSpPr>
            <p:cNvPr id="42074" name="Line 31"/>
            <p:cNvSpPr>
              <a:spLocks noChangeShapeType="1"/>
            </p:cNvSpPr>
            <p:nvPr/>
          </p:nvSpPr>
          <p:spPr bwMode="auto">
            <a:xfrm flipH="1">
              <a:off x="2496" y="4176"/>
              <a:ext cx="259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75" name="Line 32"/>
            <p:cNvSpPr>
              <a:spLocks noChangeShapeType="1"/>
            </p:cNvSpPr>
            <p:nvPr/>
          </p:nvSpPr>
          <p:spPr bwMode="auto">
            <a:xfrm flipH="1">
              <a:off x="144" y="4176"/>
              <a:ext cx="240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76" name="Text Box 33"/>
            <p:cNvSpPr txBox="1">
              <a:spLocks noChangeArrowheads="1"/>
            </p:cNvSpPr>
            <p:nvPr/>
          </p:nvSpPr>
          <p:spPr bwMode="auto">
            <a:xfrm>
              <a:off x="3180" y="3854"/>
              <a:ext cx="228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9</a:t>
              </a:r>
            </a:p>
          </p:txBody>
        </p:sp>
      </p:grpSp>
      <p:sp>
        <p:nvSpPr>
          <p:cNvPr id="117794" name="Text Box 34"/>
          <p:cNvSpPr txBox="1">
            <a:spLocks noChangeArrowheads="1"/>
          </p:cNvSpPr>
          <p:nvPr/>
        </p:nvSpPr>
        <p:spPr bwMode="auto">
          <a:xfrm>
            <a:off x="1066800" y="1066800"/>
            <a:ext cx="3886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/>
              <a:t>以取数指令为例</a:t>
            </a:r>
          </a:p>
        </p:txBody>
      </p:sp>
      <p:grpSp>
        <p:nvGrpSpPr>
          <p:cNvPr id="11" name="Group 35"/>
          <p:cNvGrpSpPr>
            <a:grpSpLocks/>
          </p:cNvGrpSpPr>
          <p:nvPr/>
        </p:nvGrpSpPr>
        <p:grpSpPr bwMode="auto">
          <a:xfrm>
            <a:off x="7772400" y="5029200"/>
            <a:ext cx="76200" cy="685800"/>
            <a:chOff x="4944" y="4944"/>
            <a:chExt cx="48" cy="432"/>
          </a:xfrm>
        </p:grpSpPr>
        <p:sp>
          <p:nvSpPr>
            <p:cNvPr id="42072" name="Line 36"/>
            <p:cNvSpPr>
              <a:spLocks noChangeShapeType="1"/>
            </p:cNvSpPr>
            <p:nvPr/>
          </p:nvSpPr>
          <p:spPr bwMode="auto">
            <a:xfrm>
              <a:off x="4992" y="4944"/>
              <a:ext cx="0" cy="43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2073" name="Line 37"/>
            <p:cNvSpPr>
              <a:spLocks noChangeShapeType="1"/>
            </p:cNvSpPr>
            <p:nvPr/>
          </p:nvSpPr>
          <p:spPr bwMode="auto">
            <a:xfrm>
              <a:off x="4944" y="4944"/>
              <a:ext cx="4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3690938" y="5218113"/>
            <a:ext cx="4157662" cy="519112"/>
            <a:chOff x="2325" y="3287"/>
            <a:chExt cx="2619" cy="327"/>
          </a:xfrm>
        </p:grpSpPr>
        <p:sp>
          <p:nvSpPr>
            <p:cNvPr id="42070" name="Text Box 39"/>
            <p:cNvSpPr txBox="1">
              <a:spLocks noChangeArrowheads="1"/>
            </p:cNvSpPr>
            <p:nvPr/>
          </p:nvSpPr>
          <p:spPr bwMode="auto">
            <a:xfrm>
              <a:off x="3168" y="3287"/>
              <a:ext cx="228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2071" name="Freeform 40"/>
            <p:cNvSpPr>
              <a:spLocks/>
            </p:cNvSpPr>
            <p:nvPr/>
          </p:nvSpPr>
          <p:spPr bwMode="auto">
            <a:xfrm>
              <a:off x="2325" y="3597"/>
              <a:ext cx="2619" cy="3"/>
            </a:xfrm>
            <a:custGeom>
              <a:avLst/>
              <a:gdLst>
                <a:gd name="T0" fmla="*/ 2619 w 2619"/>
                <a:gd name="T1" fmla="*/ 3 h 3"/>
                <a:gd name="T2" fmla="*/ 0 w 2619"/>
                <a:gd name="T3" fmla="*/ 0 h 3"/>
                <a:gd name="T4" fmla="*/ 0 60000 65536"/>
                <a:gd name="T5" fmla="*/ 0 60000 65536"/>
                <a:gd name="T6" fmla="*/ 0 w 2619"/>
                <a:gd name="T7" fmla="*/ 0 h 3"/>
                <a:gd name="T8" fmla="*/ 2619 w 2619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19" h="3">
                  <a:moveTo>
                    <a:pt x="2619" y="3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2002" name="Text Box 41"/>
          <p:cNvSpPr txBox="1">
            <a:spLocks noChangeArrowheads="1"/>
          </p:cNvSpPr>
          <p:nvPr/>
        </p:nvSpPr>
        <p:spPr bwMode="auto">
          <a:xfrm>
            <a:off x="381000" y="409575"/>
            <a:ext cx="6629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/>
              <a:t>(</a:t>
            </a:r>
            <a:r>
              <a:rPr lang="zh-CN" altLang="en-US" sz="3600">
                <a:latin typeface="Times New Roman" pitchFamily="18" charset="0"/>
              </a:rPr>
              <a:t>4</a:t>
            </a:r>
            <a:r>
              <a:rPr lang="zh-CN" altLang="en-US" sz="3600"/>
              <a:t>)主机完成一条指令的过程</a:t>
            </a:r>
          </a:p>
        </p:txBody>
      </p:sp>
      <p:sp>
        <p:nvSpPr>
          <p:cNvPr id="117802" name="Rectangle 4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sp>
        <p:nvSpPr>
          <p:cNvPr id="42004" name="Rectangle 43"/>
          <p:cNvSpPr>
            <a:spLocks noChangeArrowheads="1"/>
          </p:cNvSpPr>
          <p:nvPr/>
        </p:nvSpPr>
        <p:spPr bwMode="auto">
          <a:xfrm>
            <a:off x="3205163" y="5410200"/>
            <a:ext cx="909637" cy="688975"/>
          </a:xfrm>
          <a:prstGeom prst="rect">
            <a:avLst/>
          </a:prstGeom>
          <a:noFill/>
          <a:ln w="20701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04" name="Line 44"/>
          <p:cNvSpPr>
            <a:spLocks noChangeShapeType="1"/>
          </p:cNvSpPr>
          <p:nvPr/>
        </p:nvSpPr>
        <p:spPr bwMode="auto">
          <a:xfrm>
            <a:off x="3429000" y="3124200"/>
            <a:ext cx="0" cy="304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805" name="Line 45"/>
          <p:cNvSpPr>
            <a:spLocks noChangeShapeType="1"/>
          </p:cNvSpPr>
          <p:nvPr/>
        </p:nvSpPr>
        <p:spPr bwMode="auto">
          <a:xfrm flipV="1">
            <a:off x="4267200" y="3733800"/>
            <a:ext cx="0" cy="1524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3706813" y="4114800"/>
            <a:ext cx="152400" cy="1600200"/>
            <a:chOff x="2352" y="2592"/>
            <a:chExt cx="96" cy="1008"/>
          </a:xfrm>
        </p:grpSpPr>
        <p:sp>
          <p:nvSpPr>
            <p:cNvPr id="42068" name="Line 47"/>
            <p:cNvSpPr>
              <a:spLocks noChangeShapeType="1"/>
            </p:cNvSpPr>
            <p:nvPr/>
          </p:nvSpPr>
          <p:spPr bwMode="auto">
            <a:xfrm>
              <a:off x="2352" y="2592"/>
              <a:ext cx="9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69" name="Line 48"/>
            <p:cNvSpPr>
              <a:spLocks noChangeShapeType="1"/>
            </p:cNvSpPr>
            <p:nvPr/>
          </p:nvSpPr>
          <p:spPr bwMode="auto">
            <a:xfrm flipV="1">
              <a:off x="2352" y="2592"/>
              <a:ext cx="0" cy="100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" name="Group 111"/>
          <p:cNvGrpSpPr>
            <a:grpSpLocks/>
          </p:cNvGrpSpPr>
          <p:nvPr/>
        </p:nvGrpSpPr>
        <p:grpSpPr bwMode="auto">
          <a:xfrm>
            <a:off x="463550" y="1905000"/>
            <a:ext cx="8459788" cy="4495800"/>
            <a:chOff x="292" y="1200"/>
            <a:chExt cx="5329" cy="2832"/>
          </a:xfrm>
        </p:grpSpPr>
        <p:sp>
          <p:nvSpPr>
            <p:cNvPr id="42013" name="Rectangle 50"/>
            <p:cNvSpPr>
              <a:spLocks noChangeArrowheads="1"/>
            </p:cNvSpPr>
            <p:nvPr/>
          </p:nvSpPr>
          <p:spPr bwMode="auto">
            <a:xfrm>
              <a:off x="1876" y="2246"/>
              <a:ext cx="57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CU</a:t>
              </a:r>
              <a:endParaRPr lang="en-US" altLang="zh-CN" sz="2400"/>
            </a:p>
          </p:txBody>
        </p:sp>
        <p:sp>
          <p:nvSpPr>
            <p:cNvPr id="42014" name="Rectangle 51"/>
            <p:cNvSpPr>
              <a:spLocks noChangeArrowheads="1"/>
            </p:cNvSpPr>
            <p:nvPr/>
          </p:nvSpPr>
          <p:spPr bwMode="auto">
            <a:xfrm>
              <a:off x="1818" y="2636"/>
              <a:ext cx="5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 sz="2400"/>
                <a:t>控制</a:t>
              </a:r>
            </a:p>
          </p:txBody>
        </p:sp>
        <p:sp>
          <p:nvSpPr>
            <p:cNvPr id="42015" name="Rectangle 52"/>
            <p:cNvSpPr>
              <a:spLocks noChangeArrowheads="1"/>
            </p:cNvSpPr>
            <p:nvPr/>
          </p:nvSpPr>
          <p:spPr bwMode="auto">
            <a:xfrm>
              <a:off x="1818" y="3045"/>
              <a:ext cx="52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 sz="2400"/>
                <a:t>单元</a:t>
              </a:r>
            </a:p>
          </p:txBody>
        </p:sp>
        <p:grpSp>
          <p:nvGrpSpPr>
            <p:cNvPr id="42016" name="Group 110"/>
            <p:cNvGrpSpPr>
              <a:grpSpLocks/>
            </p:cNvGrpSpPr>
            <p:nvPr/>
          </p:nvGrpSpPr>
          <p:grpSpPr bwMode="auto">
            <a:xfrm>
              <a:off x="292" y="1200"/>
              <a:ext cx="5329" cy="2832"/>
              <a:chOff x="292" y="1200"/>
              <a:chExt cx="5329" cy="2832"/>
            </a:xfrm>
          </p:grpSpPr>
          <p:grpSp>
            <p:nvGrpSpPr>
              <p:cNvPr id="42017" name="Group 54"/>
              <p:cNvGrpSpPr>
                <a:grpSpLocks/>
              </p:cNvGrpSpPr>
              <p:nvPr/>
            </p:nvGrpSpPr>
            <p:grpSpPr bwMode="auto">
              <a:xfrm>
                <a:off x="3456" y="1200"/>
                <a:ext cx="1584" cy="2832"/>
                <a:chOff x="3456" y="1200"/>
                <a:chExt cx="1584" cy="2832"/>
              </a:xfrm>
            </p:grpSpPr>
            <p:sp>
              <p:nvSpPr>
                <p:cNvPr id="42056" name="Rectangle 55"/>
                <p:cNvSpPr>
                  <a:spLocks noChangeArrowheads="1"/>
                </p:cNvSpPr>
                <p:nvPr/>
              </p:nvSpPr>
              <p:spPr bwMode="auto">
                <a:xfrm>
                  <a:off x="3456" y="1200"/>
                  <a:ext cx="1584" cy="2832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2057" name="Group 56"/>
                <p:cNvGrpSpPr>
                  <a:grpSpLocks/>
                </p:cNvGrpSpPr>
                <p:nvPr/>
              </p:nvGrpSpPr>
              <p:grpSpPr bwMode="auto">
                <a:xfrm>
                  <a:off x="3648" y="3667"/>
                  <a:ext cx="1216" cy="365"/>
                  <a:chOff x="3648" y="3667"/>
                  <a:chExt cx="1216" cy="365"/>
                </a:xfrm>
              </p:grpSpPr>
              <p:sp>
                <p:nvSpPr>
                  <p:cNvPr id="42066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3667"/>
                    <a:ext cx="1200" cy="365"/>
                  </a:xfrm>
                  <a:prstGeom prst="rect">
                    <a:avLst/>
                  </a:prstGeom>
                  <a:noFill/>
                  <a:ln w="1587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67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3797" y="3686"/>
                    <a:ext cx="1067" cy="26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zh-CN" altLang="en-US" sz="2800"/>
                      <a:t>主存储器</a:t>
                    </a:r>
                  </a:p>
                </p:txBody>
              </p:sp>
            </p:grpSp>
            <p:grpSp>
              <p:nvGrpSpPr>
                <p:cNvPr id="42058" name="Group 59"/>
                <p:cNvGrpSpPr>
                  <a:grpSpLocks/>
                </p:cNvGrpSpPr>
                <p:nvPr/>
              </p:nvGrpSpPr>
              <p:grpSpPr bwMode="auto">
                <a:xfrm>
                  <a:off x="3552" y="2832"/>
                  <a:ext cx="1376" cy="576"/>
                  <a:chOff x="3552" y="2832"/>
                  <a:chExt cx="1376" cy="576"/>
                </a:xfrm>
              </p:grpSpPr>
              <p:sp>
                <p:nvSpPr>
                  <p:cNvPr id="42062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4266" y="2832"/>
                    <a:ext cx="630" cy="576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63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4354" y="2985"/>
                    <a:ext cx="574" cy="230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2400">
                        <a:latin typeface="Times New Roman" pitchFamily="18" charset="0"/>
                      </a:rPr>
                      <a:t>MDR</a:t>
                    </a:r>
                    <a:endParaRPr lang="en-US" altLang="zh-CN" sz="2400"/>
                  </a:p>
                </p:txBody>
              </p:sp>
              <p:sp>
                <p:nvSpPr>
                  <p:cNvPr id="42064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2832"/>
                    <a:ext cx="624" cy="576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65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3631" y="2985"/>
                    <a:ext cx="628" cy="230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2400">
                        <a:latin typeface="Times New Roman" pitchFamily="18" charset="0"/>
                      </a:rPr>
                      <a:t>MAR</a:t>
                    </a:r>
                    <a:endParaRPr lang="en-US" altLang="zh-CN" sz="2400"/>
                  </a:p>
                </p:txBody>
              </p:sp>
            </p:grpSp>
            <p:grpSp>
              <p:nvGrpSpPr>
                <p:cNvPr id="42059" name="Group 64"/>
                <p:cNvGrpSpPr>
                  <a:grpSpLocks/>
                </p:cNvGrpSpPr>
                <p:nvPr/>
              </p:nvGrpSpPr>
              <p:grpSpPr bwMode="auto">
                <a:xfrm>
                  <a:off x="3552" y="1344"/>
                  <a:ext cx="1392" cy="912"/>
                  <a:chOff x="3552" y="1344"/>
                  <a:chExt cx="1392" cy="912"/>
                </a:xfrm>
              </p:grpSpPr>
              <p:sp>
                <p:nvSpPr>
                  <p:cNvPr id="42060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344"/>
                    <a:ext cx="1392" cy="912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61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20" y="1602"/>
                    <a:ext cx="884" cy="3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zh-CN" altLang="en-US" sz="3200"/>
                      <a:t>存储体</a:t>
                    </a:r>
                  </a:p>
                </p:txBody>
              </p:sp>
            </p:grpSp>
          </p:grpSp>
          <p:grpSp>
            <p:nvGrpSpPr>
              <p:cNvPr id="42018" name="Group 67"/>
              <p:cNvGrpSpPr>
                <a:grpSpLocks/>
              </p:cNvGrpSpPr>
              <p:nvPr/>
            </p:nvGrpSpPr>
            <p:grpSpPr bwMode="auto">
              <a:xfrm>
                <a:off x="292" y="1200"/>
                <a:ext cx="2876" cy="2830"/>
                <a:chOff x="292" y="1200"/>
                <a:chExt cx="2876" cy="2830"/>
              </a:xfrm>
            </p:grpSpPr>
            <p:sp>
              <p:nvSpPr>
                <p:cNvPr id="42024" name="Rectangle 68"/>
                <p:cNvSpPr>
                  <a:spLocks noChangeArrowheads="1"/>
                </p:cNvSpPr>
                <p:nvPr/>
              </p:nvSpPr>
              <p:spPr bwMode="auto">
                <a:xfrm>
                  <a:off x="292" y="1200"/>
                  <a:ext cx="2828" cy="2830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025" name="Rectangle 69"/>
                <p:cNvSpPr>
                  <a:spLocks noChangeArrowheads="1"/>
                </p:cNvSpPr>
                <p:nvPr/>
              </p:nvSpPr>
              <p:spPr bwMode="auto">
                <a:xfrm>
                  <a:off x="1360" y="1248"/>
                  <a:ext cx="526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altLang="zh-CN" sz="3200">
                      <a:latin typeface="Times New Roman" pitchFamily="18" charset="0"/>
                    </a:rPr>
                    <a:t>CPU</a:t>
                  </a:r>
                  <a:endParaRPr lang="en-US" altLang="zh-CN" sz="3200"/>
                </a:p>
              </p:txBody>
            </p:sp>
            <p:grpSp>
              <p:nvGrpSpPr>
                <p:cNvPr id="42026" name="Group 70"/>
                <p:cNvGrpSpPr>
                  <a:grpSpLocks/>
                </p:cNvGrpSpPr>
                <p:nvPr/>
              </p:nvGrpSpPr>
              <p:grpSpPr bwMode="auto">
                <a:xfrm>
                  <a:off x="1680" y="1584"/>
                  <a:ext cx="1488" cy="2352"/>
                  <a:chOff x="1680" y="1584"/>
                  <a:chExt cx="1488" cy="2352"/>
                </a:xfrm>
              </p:grpSpPr>
              <p:grpSp>
                <p:nvGrpSpPr>
                  <p:cNvPr id="42044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2427" y="2980"/>
                    <a:ext cx="741" cy="284"/>
                    <a:chOff x="2427" y="2980"/>
                    <a:chExt cx="741" cy="284"/>
                  </a:xfrm>
                </p:grpSpPr>
                <p:sp>
                  <p:nvSpPr>
                    <p:cNvPr id="42054" name="Rectangle 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27" y="2980"/>
                      <a:ext cx="438" cy="284"/>
                    </a:xfrm>
                    <a:prstGeom prst="rect">
                      <a:avLst/>
                    </a:prstGeom>
                    <a:noFill/>
                    <a:ln w="20701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2055" name="Rectangle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11" y="2980"/>
                      <a:ext cx="657" cy="26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 sz="2800">
                          <a:latin typeface="Times New Roman" pitchFamily="18" charset="0"/>
                        </a:rPr>
                        <a:t>PC</a:t>
                      </a:r>
                      <a:endParaRPr lang="en-US" altLang="zh-CN" sz="2800"/>
                    </a:p>
                  </p:txBody>
                </p:sp>
              </p:grpSp>
              <p:sp>
                <p:nvSpPr>
                  <p:cNvPr id="42045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3610"/>
                    <a:ext cx="816" cy="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zh-CN" altLang="en-US" sz="2400"/>
                      <a:t>控制器</a:t>
                    </a:r>
                  </a:p>
                </p:txBody>
              </p:sp>
              <p:sp>
                <p:nvSpPr>
                  <p:cNvPr id="42046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1778" y="2160"/>
                    <a:ext cx="478" cy="1300"/>
                  </a:xfrm>
                  <a:prstGeom prst="rect">
                    <a:avLst/>
                  </a:prstGeom>
                  <a:noFill/>
                  <a:ln w="20701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42047" name="Group 76"/>
                  <p:cNvGrpSpPr>
                    <a:grpSpLocks/>
                  </p:cNvGrpSpPr>
                  <p:nvPr/>
                </p:nvGrpSpPr>
                <p:grpSpPr bwMode="auto">
                  <a:xfrm>
                    <a:off x="2427" y="2453"/>
                    <a:ext cx="693" cy="283"/>
                    <a:chOff x="2427" y="2453"/>
                    <a:chExt cx="693" cy="283"/>
                  </a:xfrm>
                </p:grpSpPr>
                <p:sp>
                  <p:nvSpPr>
                    <p:cNvPr id="42052" name="Rectangle 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27" y="2453"/>
                      <a:ext cx="438" cy="283"/>
                    </a:xfrm>
                    <a:prstGeom prst="rect">
                      <a:avLst/>
                    </a:prstGeom>
                    <a:noFill/>
                    <a:ln w="20701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2053" name="Rectangle 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20" y="2453"/>
                      <a:ext cx="600" cy="26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 sz="2800">
                          <a:latin typeface="Times New Roman" pitchFamily="18" charset="0"/>
                        </a:rPr>
                        <a:t>IR</a:t>
                      </a:r>
                      <a:endParaRPr lang="en-US" altLang="zh-CN" sz="2800"/>
                    </a:p>
                  </p:txBody>
                </p:sp>
              </p:grpSp>
              <p:sp>
                <p:nvSpPr>
                  <p:cNvPr id="42048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1584"/>
                    <a:ext cx="1296" cy="2352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prstDash val="lgDashDot"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49" name="Line 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48" y="1584"/>
                    <a:ext cx="0" cy="576"/>
                  </a:xfrm>
                  <a:prstGeom prst="line">
                    <a:avLst/>
                  </a:prstGeom>
                  <a:noFill/>
                  <a:ln w="28575">
                    <a:solidFill>
                      <a:schemeClr val="folHlink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50" name="Line 8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584"/>
                    <a:ext cx="0" cy="576"/>
                  </a:xfrm>
                  <a:prstGeom prst="line">
                    <a:avLst/>
                  </a:prstGeom>
                  <a:noFill/>
                  <a:ln w="28575">
                    <a:solidFill>
                      <a:schemeClr val="folHlink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51" name="Text Box 8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14" y="1754"/>
                    <a:ext cx="30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2400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…</a:t>
                    </a:r>
                    <a:endParaRPr lang="zh-CN" altLang="en-US" sz="2400">
                      <a:solidFill>
                        <a:schemeClr val="folHlink"/>
                      </a:solidFill>
                    </a:endParaRPr>
                  </a:p>
                </p:txBody>
              </p:sp>
            </p:grpSp>
            <p:grpSp>
              <p:nvGrpSpPr>
                <p:cNvPr id="42027" name="Group 83"/>
                <p:cNvGrpSpPr>
                  <a:grpSpLocks/>
                </p:cNvGrpSpPr>
                <p:nvPr/>
              </p:nvGrpSpPr>
              <p:grpSpPr bwMode="auto">
                <a:xfrm>
                  <a:off x="384" y="1584"/>
                  <a:ext cx="1209" cy="2352"/>
                  <a:chOff x="384" y="1584"/>
                  <a:chExt cx="1209" cy="2352"/>
                </a:xfrm>
              </p:grpSpPr>
              <p:sp>
                <p:nvSpPr>
                  <p:cNvPr id="42028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779" y="3486"/>
                    <a:ext cx="495" cy="375"/>
                  </a:xfrm>
                  <a:prstGeom prst="rect">
                    <a:avLst/>
                  </a:prstGeom>
                  <a:noFill/>
                  <a:ln w="1587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29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698" y="3601"/>
                    <a:ext cx="785" cy="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zh-CN" altLang="en-US" sz="2400"/>
                      <a:t>运算器</a:t>
                    </a:r>
                  </a:p>
                </p:txBody>
              </p:sp>
              <p:sp>
                <p:nvSpPr>
                  <p:cNvPr id="42030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1117" y="1988"/>
                    <a:ext cx="374" cy="282"/>
                  </a:xfrm>
                  <a:prstGeom prst="rect">
                    <a:avLst/>
                  </a:prstGeom>
                  <a:noFill/>
                  <a:ln w="20701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31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1178" y="2038"/>
                    <a:ext cx="415" cy="17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>
                        <a:latin typeface="Times New Roman" pitchFamily="18" charset="0"/>
                      </a:rPr>
                      <a:t>MQ</a:t>
                    </a:r>
                    <a:endParaRPr lang="en-US" altLang="zh-CN" sz="4000"/>
                  </a:p>
                </p:txBody>
              </p:sp>
              <p:sp>
                <p:nvSpPr>
                  <p:cNvPr id="42032" name="Freeform 88"/>
                  <p:cNvSpPr>
                    <a:spLocks/>
                  </p:cNvSpPr>
                  <p:nvPr/>
                </p:nvSpPr>
                <p:spPr bwMode="auto">
                  <a:xfrm>
                    <a:off x="772" y="2272"/>
                    <a:ext cx="94" cy="317"/>
                  </a:xfrm>
                  <a:custGeom>
                    <a:avLst/>
                    <a:gdLst>
                      <a:gd name="T0" fmla="*/ 0 w 120"/>
                      <a:gd name="T1" fmla="*/ 81 h 315"/>
                      <a:gd name="T2" fmla="*/ 24 w 120"/>
                      <a:gd name="T3" fmla="*/ 81 h 315"/>
                      <a:gd name="T4" fmla="*/ 24 w 120"/>
                      <a:gd name="T5" fmla="*/ 317 h 315"/>
                      <a:gd name="T6" fmla="*/ 70 w 120"/>
                      <a:gd name="T7" fmla="*/ 317 h 315"/>
                      <a:gd name="T8" fmla="*/ 70 w 120"/>
                      <a:gd name="T9" fmla="*/ 81 h 315"/>
                      <a:gd name="T10" fmla="*/ 94 w 120"/>
                      <a:gd name="T11" fmla="*/ 81 h 315"/>
                      <a:gd name="T12" fmla="*/ 46 w 120"/>
                      <a:gd name="T13" fmla="*/ 0 h 315"/>
                      <a:gd name="T14" fmla="*/ 0 w 120"/>
                      <a:gd name="T15" fmla="*/ 81 h 31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20"/>
                      <a:gd name="T25" fmla="*/ 0 h 315"/>
                      <a:gd name="T26" fmla="*/ 120 w 120"/>
                      <a:gd name="T27" fmla="*/ 315 h 31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20" h="315">
                        <a:moveTo>
                          <a:pt x="0" y="80"/>
                        </a:moveTo>
                        <a:lnTo>
                          <a:pt x="30" y="80"/>
                        </a:lnTo>
                        <a:lnTo>
                          <a:pt x="30" y="315"/>
                        </a:lnTo>
                        <a:lnTo>
                          <a:pt x="89" y="315"/>
                        </a:lnTo>
                        <a:lnTo>
                          <a:pt x="89" y="80"/>
                        </a:lnTo>
                        <a:lnTo>
                          <a:pt x="120" y="80"/>
                        </a:lnTo>
                        <a:lnTo>
                          <a:pt x="59" y="0"/>
                        </a:lnTo>
                        <a:lnTo>
                          <a:pt x="0" y="80"/>
                        </a:lnTo>
                        <a:close/>
                      </a:path>
                    </a:pathLst>
                  </a:custGeom>
                  <a:noFill/>
                  <a:ln w="15875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33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542" y="1988"/>
                    <a:ext cx="373" cy="282"/>
                  </a:xfrm>
                  <a:prstGeom prst="rect">
                    <a:avLst/>
                  </a:prstGeom>
                  <a:noFill/>
                  <a:ln w="20701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34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578" y="2039"/>
                    <a:ext cx="536" cy="17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>
                        <a:latin typeface="Times New Roman" pitchFamily="18" charset="0"/>
                      </a:rPr>
                      <a:t>ACC</a:t>
                    </a:r>
                    <a:endParaRPr lang="en-US" altLang="zh-CN" sz="4000"/>
                  </a:p>
                </p:txBody>
              </p:sp>
              <p:sp>
                <p:nvSpPr>
                  <p:cNvPr id="42035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542" y="2591"/>
                    <a:ext cx="373" cy="281"/>
                  </a:xfrm>
                  <a:prstGeom prst="rect">
                    <a:avLst/>
                  </a:prstGeom>
                  <a:noFill/>
                  <a:ln w="20701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36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575" y="2641"/>
                    <a:ext cx="304" cy="17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/>
                    <a:r>
                      <a:rPr lang="en-US" altLang="zh-CN" sz="1800">
                        <a:latin typeface="Times New Roman" pitchFamily="18" charset="0"/>
                      </a:rPr>
                      <a:t>ALU</a:t>
                    </a:r>
                    <a:endParaRPr lang="en-US" altLang="zh-CN" sz="4000"/>
                  </a:p>
                </p:txBody>
              </p:sp>
              <p:sp>
                <p:nvSpPr>
                  <p:cNvPr id="42037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539" y="3198"/>
                    <a:ext cx="373" cy="281"/>
                  </a:xfrm>
                  <a:prstGeom prst="rect">
                    <a:avLst/>
                  </a:prstGeom>
                  <a:noFill/>
                  <a:ln w="20701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38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680" y="3246"/>
                    <a:ext cx="268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>
                        <a:latin typeface="Times New Roman" pitchFamily="18" charset="0"/>
                      </a:rPr>
                      <a:t>X</a:t>
                    </a:r>
                    <a:endParaRPr lang="en-US" altLang="zh-CN" sz="4000"/>
                  </a:p>
                </p:txBody>
              </p:sp>
              <p:sp>
                <p:nvSpPr>
                  <p:cNvPr id="42039" name="Freeform 95"/>
                  <p:cNvSpPr>
                    <a:spLocks/>
                  </p:cNvSpPr>
                  <p:nvPr/>
                </p:nvSpPr>
                <p:spPr bwMode="auto">
                  <a:xfrm>
                    <a:off x="682" y="2880"/>
                    <a:ext cx="92" cy="316"/>
                  </a:xfrm>
                  <a:custGeom>
                    <a:avLst/>
                    <a:gdLst>
                      <a:gd name="T0" fmla="*/ 0 w 119"/>
                      <a:gd name="T1" fmla="*/ 78 h 313"/>
                      <a:gd name="T2" fmla="*/ 23 w 119"/>
                      <a:gd name="T3" fmla="*/ 78 h 313"/>
                      <a:gd name="T4" fmla="*/ 23 w 119"/>
                      <a:gd name="T5" fmla="*/ 316 h 313"/>
                      <a:gd name="T6" fmla="*/ 69 w 119"/>
                      <a:gd name="T7" fmla="*/ 316 h 313"/>
                      <a:gd name="T8" fmla="*/ 69 w 119"/>
                      <a:gd name="T9" fmla="*/ 78 h 313"/>
                      <a:gd name="T10" fmla="*/ 92 w 119"/>
                      <a:gd name="T11" fmla="*/ 78 h 313"/>
                      <a:gd name="T12" fmla="*/ 46 w 119"/>
                      <a:gd name="T13" fmla="*/ 0 h 313"/>
                      <a:gd name="T14" fmla="*/ 0 w 119"/>
                      <a:gd name="T15" fmla="*/ 78 h 31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19"/>
                      <a:gd name="T25" fmla="*/ 0 h 313"/>
                      <a:gd name="T26" fmla="*/ 119 w 119"/>
                      <a:gd name="T27" fmla="*/ 313 h 313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19" h="313">
                        <a:moveTo>
                          <a:pt x="0" y="77"/>
                        </a:moveTo>
                        <a:lnTo>
                          <a:pt x="30" y="77"/>
                        </a:lnTo>
                        <a:lnTo>
                          <a:pt x="30" y="313"/>
                        </a:lnTo>
                        <a:lnTo>
                          <a:pt x="89" y="313"/>
                        </a:lnTo>
                        <a:lnTo>
                          <a:pt x="89" y="77"/>
                        </a:lnTo>
                        <a:lnTo>
                          <a:pt x="119" y="77"/>
                        </a:lnTo>
                        <a:lnTo>
                          <a:pt x="60" y="0"/>
                        </a:lnTo>
                        <a:lnTo>
                          <a:pt x="0" y="77"/>
                        </a:lnTo>
                        <a:close/>
                      </a:path>
                    </a:pathLst>
                  </a:custGeom>
                  <a:noFill/>
                  <a:ln w="15875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40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384" y="1584"/>
                    <a:ext cx="1200" cy="2352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prstDash val="lgDashDot"/>
                    <a:miter lim="800000"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41" name="Freeform 97"/>
                  <p:cNvSpPr>
                    <a:spLocks/>
                  </p:cNvSpPr>
                  <p:nvPr/>
                </p:nvSpPr>
                <p:spPr bwMode="auto">
                  <a:xfrm rot="10800000">
                    <a:off x="576" y="2275"/>
                    <a:ext cx="94" cy="317"/>
                  </a:xfrm>
                  <a:custGeom>
                    <a:avLst/>
                    <a:gdLst>
                      <a:gd name="T0" fmla="*/ 0 w 120"/>
                      <a:gd name="T1" fmla="*/ 81 h 315"/>
                      <a:gd name="T2" fmla="*/ 24 w 120"/>
                      <a:gd name="T3" fmla="*/ 81 h 315"/>
                      <a:gd name="T4" fmla="*/ 24 w 120"/>
                      <a:gd name="T5" fmla="*/ 317 h 315"/>
                      <a:gd name="T6" fmla="*/ 70 w 120"/>
                      <a:gd name="T7" fmla="*/ 317 h 315"/>
                      <a:gd name="T8" fmla="*/ 70 w 120"/>
                      <a:gd name="T9" fmla="*/ 81 h 315"/>
                      <a:gd name="T10" fmla="*/ 94 w 120"/>
                      <a:gd name="T11" fmla="*/ 81 h 315"/>
                      <a:gd name="T12" fmla="*/ 46 w 120"/>
                      <a:gd name="T13" fmla="*/ 0 h 315"/>
                      <a:gd name="T14" fmla="*/ 0 w 120"/>
                      <a:gd name="T15" fmla="*/ 81 h 31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20"/>
                      <a:gd name="T25" fmla="*/ 0 h 315"/>
                      <a:gd name="T26" fmla="*/ 120 w 120"/>
                      <a:gd name="T27" fmla="*/ 315 h 31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20" h="315">
                        <a:moveTo>
                          <a:pt x="0" y="80"/>
                        </a:moveTo>
                        <a:lnTo>
                          <a:pt x="30" y="80"/>
                        </a:lnTo>
                        <a:lnTo>
                          <a:pt x="30" y="315"/>
                        </a:lnTo>
                        <a:lnTo>
                          <a:pt x="89" y="315"/>
                        </a:lnTo>
                        <a:lnTo>
                          <a:pt x="89" y="80"/>
                        </a:lnTo>
                        <a:lnTo>
                          <a:pt x="120" y="80"/>
                        </a:lnTo>
                        <a:lnTo>
                          <a:pt x="59" y="0"/>
                        </a:lnTo>
                        <a:lnTo>
                          <a:pt x="0" y="80"/>
                        </a:lnTo>
                        <a:close/>
                      </a:path>
                    </a:pathLst>
                  </a:custGeom>
                  <a:noFill/>
                  <a:ln w="15875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42" name="Freeform 98"/>
                  <p:cNvSpPr>
                    <a:spLocks/>
                  </p:cNvSpPr>
                  <p:nvPr/>
                </p:nvSpPr>
                <p:spPr bwMode="auto">
                  <a:xfrm>
                    <a:off x="915" y="2064"/>
                    <a:ext cx="200" cy="1"/>
                  </a:xfrm>
                  <a:custGeom>
                    <a:avLst/>
                    <a:gdLst>
                      <a:gd name="T0" fmla="*/ 0 w 200"/>
                      <a:gd name="T1" fmla="*/ 0 h 1"/>
                      <a:gd name="T2" fmla="*/ 200 w 200"/>
                      <a:gd name="T3" fmla="*/ 0 h 1"/>
                      <a:gd name="T4" fmla="*/ 0 60000 65536"/>
                      <a:gd name="T5" fmla="*/ 0 60000 65536"/>
                      <a:gd name="T6" fmla="*/ 0 w 200"/>
                      <a:gd name="T7" fmla="*/ 0 h 1"/>
                      <a:gd name="T8" fmla="*/ 200 w 200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00" h="1">
                        <a:moveTo>
                          <a:pt x="0" y="0"/>
                        </a:moveTo>
                        <a:lnTo>
                          <a:pt x="200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folHlink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43" name="Freeform 99"/>
                  <p:cNvSpPr>
                    <a:spLocks/>
                  </p:cNvSpPr>
                  <p:nvPr/>
                </p:nvSpPr>
                <p:spPr bwMode="auto">
                  <a:xfrm>
                    <a:off x="915" y="2184"/>
                    <a:ext cx="203" cy="1"/>
                  </a:xfrm>
                  <a:custGeom>
                    <a:avLst/>
                    <a:gdLst>
                      <a:gd name="T0" fmla="*/ 203 w 203"/>
                      <a:gd name="T1" fmla="*/ 0 h 1"/>
                      <a:gd name="T2" fmla="*/ 0 w 203"/>
                      <a:gd name="T3" fmla="*/ 0 h 1"/>
                      <a:gd name="T4" fmla="*/ 0 60000 65536"/>
                      <a:gd name="T5" fmla="*/ 0 60000 65536"/>
                      <a:gd name="T6" fmla="*/ 0 w 203"/>
                      <a:gd name="T7" fmla="*/ 0 h 1"/>
                      <a:gd name="T8" fmla="*/ 203 w 203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03" h="1">
                        <a:moveTo>
                          <a:pt x="203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folHlink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2019" name="Group 109"/>
              <p:cNvGrpSpPr>
                <a:grpSpLocks/>
              </p:cNvGrpSpPr>
              <p:nvPr/>
            </p:nvGrpSpPr>
            <p:grpSpPr bwMode="auto">
              <a:xfrm>
                <a:off x="5232" y="1200"/>
                <a:ext cx="389" cy="2832"/>
                <a:chOff x="5232" y="1200"/>
                <a:chExt cx="389" cy="2832"/>
              </a:xfrm>
            </p:grpSpPr>
            <p:grpSp>
              <p:nvGrpSpPr>
                <p:cNvPr id="42020" name="Group 108"/>
                <p:cNvGrpSpPr>
                  <a:grpSpLocks/>
                </p:cNvGrpSpPr>
                <p:nvPr/>
              </p:nvGrpSpPr>
              <p:grpSpPr bwMode="auto">
                <a:xfrm>
                  <a:off x="5232" y="1200"/>
                  <a:ext cx="389" cy="2832"/>
                  <a:chOff x="5232" y="1200"/>
                  <a:chExt cx="389" cy="2832"/>
                </a:xfrm>
              </p:grpSpPr>
              <p:sp>
                <p:nvSpPr>
                  <p:cNvPr id="42022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5232" y="1200"/>
                    <a:ext cx="389" cy="2832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23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5324" y="2341"/>
                    <a:ext cx="243" cy="686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/>
                    <a:r>
                      <a:rPr lang="en-US" altLang="zh-CN" sz="2100">
                        <a:latin typeface="Times New Roman" pitchFamily="18" charset="0"/>
                      </a:rPr>
                      <a:t>I/O</a:t>
                    </a:r>
                  </a:p>
                  <a:p>
                    <a:pPr algn="ctr"/>
                    <a:r>
                      <a:rPr lang="zh-CN" altLang="en-US" sz="2100">
                        <a:latin typeface="Times New Roman" pitchFamily="18" charset="0"/>
                      </a:rPr>
                      <a:t>设</a:t>
                    </a:r>
                  </a:p>
                  <a:p>
                    <a:pPr algn="ctr"/>
                    <a:r>
                      <a:rPr lang="zh-CN" altLang="en-US" sz="2100">
                        <a:latin typeface="Times New Roman" pitchFamily="18" charset="0"/>
                      </a:rPr>
                      <a:t>备</a:t>
                    </a:r>
                    <a:endParaRPr lang="zh-CN" altLang="en-US" sz="4000"/>
                  </a:p>
                </p:txBody>
              </p:sp>
            </p:grpSp>
            <p:sp>
              <p:nvSpPr>
                <p:cNvPr id="42021" name="Rectangle 104"/>
                <p:cNvSpPr>
                  <a:spLocks noChangeArrowheads="1"/>
                </p:cNvSpPr>
                <p:nvPr/>
              </p:nvSpPr>
              <p:spPr bwMode="auto">
                <a:xfrm>
                  <a:off x="5232" y="1200"/>
                  <a:ext cx="384" cy="2832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2009" name="AutoShape 10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6" name="日期占位符 10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96AC04C-BDC4-44F2-842F-0273FC191AE7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07" name="灯片编号占位符 10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34C409-43CE-46E3-AEC0-B02D870AD466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108" name="页脚占位符 10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11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117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117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11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9" dur="500"/>
                                        <p:tgtEl>
                                          <p:spTgt spid="11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3" dur="500"/>
                                        <p:tgtEl>
                                          <p:spTgt spid="117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71" grpId="0" animBg="1"/>
      <p:bldP spid="117775" grpId="0" animBg="1"/>
      <p:bldP spid="117785" grpId="0" animBg="1"/>
      <p:bldP spid="117786" grpId="0" animBg="1"/>
      <p:bldP spid="117794" grpId="0" autoUpdateAnimBg="0"/>
      <p:bldP spid="117804" grpId="0" animBg="1"/>
      <p:bldP spid="117805" grpId="0" animBg="1"/>
    </p:bldLst>
  </p:timing>
</p:sld>
</file>

<file path=ppt/theme/theme1.xml><?xml version="1.0" encoding="utf-8"?>
<a:theme xmlns:a="http://schemas.openxmlformats.org/drawingml/2006/main" name="Soaring">
  <a:themeElements>
    <a:clrScheme name="Soaring 6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FFFF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6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FF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9008</TotalTime>
  <Words>1619</Words>
  <Application>Microsoft PowerPoint</Application>
  <PresentationFormat>全屏显示(4:3)</PresentationFormat>
  <Paragraphs>588</Paragraphs>
  <Slides>33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Soaring</vt:lpstr>
      <vt:lpstr>计算机组成原理</vt:lpstr>
      <vt:lpstr>计算机的工作步骤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1.3 计算机硬件的主要技术指标</vt:lpstr>
      <vt:lpstr>幻灯片 13</vt:lpstr>
      <vt:lpstr>1.4 本书结构</vt:lpstr>
      <vt:lpstr>1.4 本书结构</vt:lpstr>
      <vt:lpstr>1.4 本书结构</vt:lpstr>
      <vt:lpstr>1.4 本书结构</vt:lpstr>
      <vt:lpstr>第２章   计算机的发展及应用</vt:lpstr>
      <vt:lpstr>2.1 计算机的发展史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2.2 计算机的应用</vt:lpstr>
      <vt:lpstr>幻灯片 31</vt:lpstr>
      <vt:lpstr>幻灯片 32</vt:lpstr>
      <vt:lpstr>幻灯片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lhw</dc:creator>
  <cp:lastModifiedBy>lhw</cp:lastModifiedBy>
  <cp:revision>1539</cp:revision>
  <dcterms:created xsi:type="dcterms:W3CDTF">1601-01-01T00:00:00Z</dcterms:created>
  <dcterms:modified xsi:type="dcterms:W3CDTF">2013-06-05T07:15:30Z</dcterms:modified>
</cp:coreProperties>
</file>