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9"/>
  </p:notesMasterIdLst>
  <p:sldIdLst>
    <p:sldId id="256" r:id="rId2"/>
    <p:sldId id="1020" r:id="rId3"/>
    <p:sldId id="1021" r:id="rId4"/>
    <p:sldId id="1079" r:id="rId5"/>
    <p:sldId id="1080" r:id="rId6"/>
    <p:sldId id="1081" r:id="rId7"/>
    <p:sldId id="1025" r:id="rId8"/>
    <p:sldId id="1026" r:id="rId9"/>
    <p:sldId id="1061" r:id="rId10"/>
    <p:sldId id="1062" r:id="rId11"/>
    <p:sldId id="1063" r:id="rId12"/>
    <p:sldId id="1064" r:id="rId13"/>
    <p:sldId id="1065" r:id="rId14"/>
    <p:sldId id="1066" r:id="rId15"/>
    <p:sldId id="1067" r:id="rId16"/>
    <p:sldId id="1068" r:id="rId17"/>
    <p:sldId id="1069" r:id="rId18"/>
    <p:sldId id="1070" r:id="rId19"/>
    <p:sldId id="1071" r:id="rId20"/>
    <p:sldId id="1072" r:id="rId21"/>
    <p:sldId id="1073" r:id="rId22"/>
    <p:sldId id="1074" r:id="rId23"/>
    <p:sldId id="1075" r:id="rId24"/>
    <p:sldId id="1076" r:id="rId25"/>
    <p:sldId id="1077" r:id="rId26"/>
    <p:sldId id="1078" r:id="rId27"/>
    <p:sldId id="1082" r:id="rId28"/>
  </p:sldIdLst>
  <p:sldSz cx="9144000" cy="6858000" type="screen4x3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9E0"/>
    <a:srgbClr val="671940"/>
    <a:srgbClr val="0066FF"/>
    <a:srgbClr val="3366FF"/>
    <a:srgbClr val="0033CC"/>
    <a:srgbClr val="003399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82069" autoAdjust="0"/>
  </p:normalViewPr>
  <p:slideViewPr>
    <p:cSldViewPr>
      <p:cViewPr varScale="1">
        <p:scale>
          <a:sx n="73" d="100"/>
          <a:sy n="73" d="100"/>
        </p:scale>
        <p:origin x="-17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DE20EEE-134B-49DD-AFB1-C55B8EAE10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51816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92D618-0C6D-4FEE-871B-FD798EC30A62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49765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134C54-FDB3-4F11-A2E7-F997B0AFA22A}" type="slidenum">
              <a:rPr lang="zh-CN" altLang="en-US" smtClean="0">
                <a:latin typeface="宋体" charset="-122"/>
                <a:ea typeface="宋体" charset="-122"/>
              </a:rPr>
              <a:pPr/>
              <a:t>11</a:t>
            </a:fld>
            <a:endParaRPr lang="en-US" altLang="zh-CN" smtClean="0">
              <a:latin typeface="宋体" charset="-122"/>
              <a:ea typeface="宋体" charset="-122"/>
            </a:endParaRPr>
          </a:p>
        </p:txBody>
      </p:sp>
      <p:sp>
        <p:nvSpPr>
          <p:cNvPr id="572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1351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、先介绍链式查询的总体结构、各条线的功能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、介绍判优的过程，启动动画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、要介绍这种总线判优控制方法的优先级如何确定，优点，缺点</a:t>
            </a:r>
            <a:endParaRPr lang="en-US" altLang="zh-CN" smtClean="0"/>
          </a:p>
          <a:p>
            <a:r>
              <a:rPr lang="en-US" altLang="zh-CN" smtClean="0"/>
              <a:t>    </a:t>
            </a:r>
            <a:r>
              <a:rPr lang="zh-CN" altLang="en-US" smtClean="0"/>
              <a:t>串行查询方式：结构简单、增加或删除设备容易、判优算法简单，可靠性设计容易；</a:t>
            </a:r>
            <a:r>
              <a:rPr lang="zh-CN" altLang="en-US" baseline="0" smtClean="0"/>
              <a:t> 对电路失效特别敏感、优先级固定，造成有些设备的总线请求很难被相应，响应速度慢</a:t>
            </a:r>
            <a:endParaRPr lang="en-US" altLang="zh-CN" baseline="0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E20EEE-134B-49DD-AFB1-C55B8EAE1031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75475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smtClean="0"/>
              <a:t>1</a:t>
            </a:r>
            <a:r>
              <a:rPr lang="zh-CN" altLang="en-US" sz="1200" smtClean="0"/>
              <a:t>、先介绍计数器定时查询的总体结构、各条线的功能</a:t>
            </a:r>
            <a:endParaRPr lang="en-US" altLang="zh-CN" sz="1200" smtClean="0"/>
          </a:p>
          <a:p>
            <a:r>
              <a:rPr lang="en-US" altLang="zh-CN" sz="1200" smtClean="0"/>
              <a:t>2</a:t>
            </a:r>
            <a:r>
              <a:rPr lang="zh-CN" altLang="en-US" sz="1200" smtClean="0"/>
              <a:t>、介绍判优的过程，启动动画</a:t>
            </a:r>
            <a:endParaRPr lang="en-US" altLang="zh-CN" sz="1200" smtClean="0"/>
          </a:p>
          <a:p>
            <a:r>
              <a:rPr lang="en-US" altLang="zh-CN" sz="1200" smtClean="0"/>
              <a:t>3</a:t>
            </a:r>
            <a:r>
              <a:rPr lang="zh-CN" altLang="en-US" sz="1200" smtClean="0"/>
              <a:t>、要介绍这种总线判优控制方法的优先级确定，优点、缺点</a:t>
            </a:r>
            <a:endParaRPr lang="en-US" altLang="zh-CN" sz="1200" smtClean="0"/>
          </a:p>
          <a:p>
            <a:r>
              <a:rPr lang="zh-CN" altLang="en-US" sz="1200" smtClean="0"/>
              <a:t>      </a:t>
            </a:r>
            <a:r>
              <a:rPr lang="zh-CN" altLang="en-US" sz="1200" baseline="0" smtClean="0"/>
              <a:t>  优先级确定方式：</a:t>
            </a:r>
            <a:r>
              <a:rPr lang="zh-CN" altLang="en-US" sz="1200" smtClean="0"/>
              <a:t>固定式优先级，循环式优先级，为某个部件指定最高优先级，为所有部件按任意顺序指定优先级（随机数产生或改变接口地址）</a:t>
            </a:r>
            <a:endParaRPr lang="en-US" altLang="zh-CN" sz="120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        </a:t>
            </a:r>
            <a:r>
              <a:rPr lang="zh-CN" altLang="en-US" sz="1200" smtClean="0"/>
              <a:t>优点：优先级设置灵活，可靠性高</a:t>
            </a:r>
            <a:endParaRPr lang="en-US" altLang="zh-CN" sz="120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        </a:t>
            </a:r>
            <a:r>
              <a:rPr lang="zh-CN" altLang="en-US" sz="1200" smtClean="0"/>
              <a:t>缺点：线数多，可扩展性差，控制复杂。假设部件数为</a:t>
            </a:r>
            <a:r>
              <a:rPr lang="en-US" altLang="zh-CN" sz="1200" smtClean="0"/>
              <a:t>n</a:t>
            </a:r>
            <a:r>
              <a:rPr lang="zh-CN" altLang="en-US" sz="1200" smtClean="0"/>
              <a:t>，则控制线总数为：</a:t>
            </a:r>
            <a:r>
              <a:rPr lang="en-US" altLang="zh-CN" sz="1200" smtClean="0"/>
              <a:t>2+【log2N】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E20EEE-134B-49DD-AFB1-C55B8EAE1031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86505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600" smtClean="0"/>
              <a:t>1</a:t>
            </a:r>
            <a:r>
              <a:rPr lang="zh-CN" altLang="en-US" sz="1600" smtClean="0"/>
              <a:t>、先介绍计数器定时查询的总体结构、各条线的功能</a:t>
            </a:r>
            <a:endParaRPr lang="en-US" altLang="zh-CN" sz="1600" smtClean="0"/>
          </a:p>
          <a:p>
            <a:r>
              <a:rPr lang="en-US" altLang="zh-CN" sz="1600" smtClean="0"/>
              <a:t>2</a:t>
            </a:r>
            <a:r>
              <a:rPr lang="zh-CN" altLang="en-US" sz="1600" smtClean="0"/>
              <a:t>、介绍判优的过程，启动动画</a:t>
            </a:r>
            <a:endParaRPr lang="en-US" altLang="zh-CN" sz="1600" smtClean="0"/>
          </a:p>
          <a:p>
            <a:r>
              <a:rPr lang="en-US" altLang="zh-CN" sz="1600" smtClean="0"/>
              <a:t>3</a:t>
            </a:r>
            <a:r>
              <a:rPr lang="zh-CN" altLang="en-US" sz="1600" smtClean="0"/>
              <a:t>、要介绍这种总线判优控制方法的优先级确定，优点、缺点</a:t>
            </a:r>
            <a:endParaRPr lang="en-US" altLang="zh-CN" sz="160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mtClean="0"/>
              <a:t>       优先级：预定方式、自适应方式、循环方式、混合方式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mtClean="0"/>
              <a:t>       优点：速度快，优先级指定方式灵活</a:t>
            </a:r>
            <a:endParaRPr lang="en-US" altLang="zh-CN" sz="160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smtClean="0"/>
              <a:t>       </a:t>
            </a:r>
            <a:r>
              <a:rPr lang="zh-CN" altLang="en-US" sz="1600" smtClean="0"/>
              <a:t>缺点：控制线数多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E20EEE-134B-49DD-AFB1-C55B8EAE1031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54115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每个潜在的主方功能模块都有自己的仲裁号和仲裁器。当它们有总线请求时，把它们唯一的仲裁号发送到共享的仲裁总线上，每个仲裁器将仲裁总线上得到的号与自己的号进行比较。如果仲裁总线上的号大，则它的总线请求不予响应，并撤消它的仲裁号。最后，获胜者的仲裁号保留在仲裁总线上。显然，分布式仲裁是以优先级仲裁策略为基础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E20EEE-134B-49DD-AFB1-C55B8EAE1031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4566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9766E-3CE9-4355-9C88-D57554D7C911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4C6A1-1316-46F5-9E8A-F5EF43EA993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7631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8D2E2A-4F50-4E6B-9340-2776A181E826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069902-35BC-4C02-9D36-134A93C813D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8868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548C77-0498-403A-BD3B-7E9C55EC503F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9BBE5F-2646-4304-B2B0-CB0F8C91F14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3735991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07441-28C7-405F-84B4-DF5AAE014849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C14AC-9274-483E-87B8-E6A120D0CA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6640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683067-83EC-427E-97FB-01B3CA34E6A3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E6C7E-AA8C-4404-ADC1-B2EDE507F8F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6134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C2D64D-975E-4C39-9FE5-00BDAB3114AC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7237FC-0588-426A-8E6D-0A04E859840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2242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E59A48-CD2A-4966-A0E2-5AD7CE2CB64A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687822-0FF4-42FC-A083-B5FAB3558BA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3454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F65D17-647D-4416-A206-D64BED670FD0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CC755C-0607-4390-8109-F90D789B64F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9401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0ACED3-75FE-4B7A-93E8-0F68BF1F64E5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B7F49-19F3-412C-B886-5DA0C4053B2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3151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6A8C4F-5CB8-4E3D-886B-632725684A3D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829DB0-A556-4049-80D1-8520C9578BF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6582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F1CF6B-6699-477E-9E58-744F430FD266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C06917-35BA-49BE-91A9-A8F5E61A0F6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9978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4A0F38-68F8-4274-BED3-02CF763CA279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7A6E6-EC62-4E5A-8ACC-2BF950DCD94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8039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D548C77-0498-403A-BD3B-7E9C55EC503F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9BBE5F-2646-4304-B2B0-CB0F8C91F14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8941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1062038"/>
            <a:ext cx="5673725" cy="1143000"/>
          </a:xfrm>
        </p:spPr>
        <p:txBody>
          <a:bodyPr/>
          <a:lstStyle/>
          <a:p>
            <a:pPr algn="dist" eaLnBrk="1" hangingPunct="1">
              <a:defRPr/>
            </a:pPr>
            <a:r>
              <a:rPr lang="zh-CN" altLang="en-US" sz="5400" b="1" dirty="0" smtClean="0"/>
              <a:t>计算机组成原理</a:t>
            </a: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DF3A36-BB40-4227-9538-A472E78F2416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E6C7E-AA8C-4404-ADC1-B2EDE507F8FD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3714744" y="3695705"/>
            <a:ext cx="1643074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 刘宏伟</a:t>
            </a:r>
            <a:endParaRPr lang="zh-CN" altLang="en-US" sz="2800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571736" y="4500570"/>
            <a:ext cx="43577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 </a:t>
            </a:r>
            <a:endParaRPr lang="zh-CN" altLang="en-US" sz="2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480" y="2428868"/>
            <a:ext cx="5673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j-lt"/>
                <a:ea typeface="+mj-ea"/>
                <a:cs typeface="+mj-cs"/>
              </a:rPr>
              <a:t>第</a:t>
            </a:r>
            <a:r>
              <a:rPr lang="zh-CN" altLang="en-US" sz="4000" kern="0" dirty="0" smtClean="0">
                <a:latin typeface="+mj-lt"/>
                <a:ea typeface="+mj-ea"/>
                <a:cs typeface="+mj-cs"/>
              </a:rPr>
              <a:t>三</a:t>
            </a:r>
            <a:r>
              <a:rPr kumimoji="1" lang="zh-CN" altLang="en-US" sz="4000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j-lt"/>
                <a:ea typeface="+mj-ea"/>
                <a:cs typeface="+mj-cs"/>
              </a:rPr>
              <a:t>讲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552714" y="4687904"/>
            <a:ext cx="4090988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>
              <a:spcBef>
                <a:spcPct val="50000"/>
              </a:spcBef>
            </a:pPr>
            <a:r>
              <a:rPr lang="zh-CN" altLang="en-US" sz="2800" dirty="0"/>
              <a:t>计算机硬件基础教研室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58825" y="1771650"/>
            <a:ext cx="2222500" cy="4389438"/>
            <a:chOff x="384" y="1116"/>
            <a:chExt cx="1400" cy="2765"/>
          </a:xfrm>
        </p:grpSpPr>
        <p:sp>
          <p:nvSpPr>
            <p:cNvPr id="81935" name="Text Box 3"/>
            <p:cNvSpPr txBox="1">
              <a:spLocks noChangeArrowheads="1"/>
            </p:cNvSpPr>
            <p:nvPr/>
          </p:nvSpPr>
          <p:spPr bwMode="auto">
            <a:xfrm>
              <a:off x="384" y="1116"/>
              <a:ext cx="14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1. 机械特性</a:t>
              </a:r>
            </a:p>
          </p:txBody>
        </p:sp>
        <p:sp>
          <p:nvSpPr>
            <p:cNvPr id="81936" name="Text Box 4"/>
            <p:cNvSpPr txBox="1">
              <a:spLocks noChangeArrowheads="1"/>
            </p:cNvSpPr>
            <p:nvPr/>
          </p:nvSpPr>
          <p:spPr bwMode="auto">
            <a:xfrm>
              <a:off x="384" y="1916"/>
              <a:ext cx="14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2. 电气特性</a:t>
              </a:r>
            </a:p>
          </p:txBody>
        </p:sp>
        <p:sp>
          <p:nvSpPr>
            <p:cNvPr id="81937" name="Text Box 5"/>
            <p:cNvSpPr txBox="1">
              <a:spLocks noChangeArrowheads="1"/>
            </p:cNvSpPr>
            <p:nvPr/>
          </p:nvSpPr>
          <p:spPr bwMode="auto">
            <a:xfrm>
              <a:off x="384" y="2716"/>
              <a:ext cx="14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3. 功能特性</a:t>
              </a:r>
            </a:p>
          </p:txBody>
        </p:sp>
        <p:sp>
          <p:nvSpPr>
            <p:cNvPr id="81938" name="Text Box 6"/>
            <p:cNvSpPr txBox="1">
              <a:spLocks noChangeArrowheads="1"/>
            </p:cNvSpPr>
            <p:nvPr/>
          </p:nvSpPr>
          <p:spPr bwMode="auto">
            <a:xfrm>
              <a:off x="384" y="3516"/>
              <a:ext cx="14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4. 时间特性</a:t>
              </a:r>
            </a:p>
          </p:txBody>
        </p:sp>
      </p:grpSp>
      <p:sp>
        <p:nvSpPr>
          <p:cNvPr id="81923" name="Text Box 7"/>
          <p:cNvSpPr txBox="1">
            <a:spLocks noChangeArrowheads="1"/>
          </p:cNvSpPr>
          <p:nvPr/>
        </p:nvSpPr>
        <p:spPr bwMode="auto">
          <a:xfrm>
            <a:off x="395288" y="457200"/>
            <a:ext cx="2936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二、总线特性</a:t>
            </a:r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3406775" y="1795463"/>
            <a:ext cx="5934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尺寸</a:t>
            </a:r>
            <a:r>
              <a:rPr lang="zh-CN" altLang="en-US" sz="2800">
                <a:latin typeface="Times New Roman" pitchFamily="18" charset="0"/>
              </a:rPr>
              <a:t>、形状、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管脚数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　</a:t>
            </a:r>
            <a:r>
              <a:rPr lang="zh-CN" altLang="en-US" sz="2800">
                <a:latin typeface="Times New Roman" pitchFamily="18" charset="0"/>
              </a:rPr>
              <a:t>及</a:t>
            </a:r>
            <a:r>
              <a:rPr lang="zh-CN" altLang="en-US">
                <a:latin typeface="Times New Roman" pitchFamily="18" charset="0"/>
              </a:rPr>
              <a:t>　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排列顺序</a:t>
            </a:r>
            <a:endParaRPr lang="en-US" altLang="zh-CN" sz="2800">
              <a:solidFill>
                <a:srgbClr val="0419E0"/>
              </a:solidFill>
              <a:latin typeface="Times New Roman" pitchFamily="18" charset="0"/>
            </a:endParaRPr>
          </a:p>
        </p:txBody>
      </p:sp>
      <p:sp>
        <p:nvSpPr>
          <p:cNvPr id="163849" name="Text Box 9"/>
          <p:cNvSpPr txBox="1">
            <a:spLocks noChangeArrowheads="1"/>
          </p:cNvSpPr>
          <p:nvPr/>
        </p:nvSpPr>
        <p:spPr bwMode="auto">
          <a:xfrm>
            <a:off x="3406775" y="3062288"/>
            <a:ext cx="5080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传输方向 </a:t>
            </a:r>
            <a:r>
              <a:rPr lang="zh-CN" altLang="en-US" sz="2800">
                <a:latin typeface="Times New Roman" pitchFamily="18" charset="0"/>
              </a:rPr>
              <a:t>和有效的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电平</a:t>
            </a:r>
            <a:r>
              <a:rPr lang="zh-CN" altLang="en-US" sz="2800">
                <a:latin typeface="Times New Roman" pitchFamily="18" charset="0"/>
              </a:rPr>
              <a:t> 范围</a:t>
            </a:r>
          </a:p>
        </p:txBody>
      </p:sp>
      <p:sp>
        <p:nvSpPr>
          <p:cNvPr id="163850" name="Text Box 10"/>
          <p:cNvSpPr txBox="1">
            <a:spLocks noChangeArrowheads="1"/>
          </p:cNvSpPr>
          <p:nvPr/>
        </p:nvSpPr>
        <p:spPr bwMode="auto">
          <a:xfrm>
            <a:off x="3406775" y="4337050"/>
            <a:ext cx="355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每根传输线的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功能</a:t>
            </a:r>
          </a:p>
        </p:txBody>
      </p:sp>
      <p:sp>
        <p:nvSpPr>
          <p:cNvPr id="163851" name="Text Box 11"/>
          <p:cNvSpPr txBox="1">
            <a:spLocks noChangeArrowheads="1"/>
          </p:cNvSpPr>
          <p:nvPr/>
        </p:nvSpPr>
        <p:spPr bwMode="auto">
          <a:xfrm>
            <a:off x="3406775" y="5638800"/>
            <a:ext cx="340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信号的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时序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关系</a:t>
            </a:r>
          </a:p>
        </p:txBody>
      </p:sp>
      <p:sp>
        <p:nvSpPr>
          <p:cNvPr id="163852" name="Rectangle 1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3.3</a:t>
            </a:r>
          </a:p>
        </p:txBody>
      </p:sp>
      <p:sp>
        <p:nvSpPr>
          <p:cNvPr id="163853" name="Text Box 13"/>
          <p:cNvSpPr txBox="1">
            <a:spLocks noChangeArrowheads="1"/>
          </p:cNvSpPr>
          <p:nvPr/>
        </p:nvSpPr>
        <p:spPr bwMode="auto">
          <a:xfrm>
            <a:off x="6854825" y="3733800"/>
            <a:ext cx="1820863" cy="156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地址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数据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控制</a:t>
            </a:r>
          </a:p>
        </p:txBody>
      </p:sp>
      <p:sp>
        <p:nvSpPr>
          <p:cNvPr id="163854" name="AutoShape 14"/>
          <p:cNvSpPr>
            <a:spLocks/>
          </p:cNvSpPr>
          <p:nvPr/>
        </p:nvSpPr>
        <p:spPr bwMode="auto">
          <a:xfrm>
            <a:off x="6657975" y="40513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650F57-DE3F-4B2B-BA6B-B8C1491E8747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C5C85B-88E9-46B7-AFAD-BEFA7989B0F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16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8" grpId="0" autoUpdateAnimBg="0"/>
      <p:bldP spid="163849" grpId="0" autoUpdateAnimBg="0"/>
      <p:bldP spid="163850" grpId="0" autoUpdateAnimBg="0"/>
      <p:bldP spid="163851" grpId="0" autoUpdateAnimBg="0"/>
      <p:bldP spid="163853" grpId="0" autoUpdateAnimBg="0"/>
      <p:bldP spid="1638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593725" y="457200"/>
            <a:ext cx="43132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三、总线的性能指标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79413" y="1371600"/>
            <a:ext cx="3141662" cy="5018088"/>
            <a:chOff x="240" y="864"/>
            <a:chExt cx="1979" cy="3161"/>
          </a:xfrm>
        </p:grpSpPr>
        <p:sp>
          <p:nvSpPr>
            <p:cNvPr id="82960" name="Text Box 4"/>
            <p:cNvSpPr txBox="1">
              <a:spLocks noChangeArrowheads="1"/>
            </p:cNvSpPr>
            <p:nvPr/>
          </p:nvSpPr>
          <p:spPr bwMode="auto">
            <a:xfrm>
              <a:off x="240" y="864"/>
              <a:ext cx="14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1. 总线宽度</a:t>
              </a:r>
            </a:p>
          </p:txBody>
        </p:sp>
        <p:sp>
          <p:nvSpPr>
            <p:cNvPr id="82961" name="Text Box 5"/>
            <p:cNvSpPr txBox="1">
              <a:spLocks noChangeArrowheads="1"/>
            </p:cNvSpPr>
            <p:nvPr/>
          </p:nvSpPr>
          <p:spPr bwMode="auto">
            <a:xfrm>
              <a:off x="240" y="1371"/>
              <a:ext cx="16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2. 标准传输率</a:t>
              </a:r>
            </a:p>
          </p:txBody>
        </p:sp>
        <p:sp>
          <p:nvSpPr>
            <p:cNvPr id="82962" name="Text Box 6"/>
            <p:cNvSpPr txBox="1">
              <a:spLocks noChangeArrowheads="1"/>
            </p:cNvSpPr>
            <p:nvPr/>
          </p:nvSpPr>
          <p:spPr bwMode="auto">
            <a:xfrm>
              <a:off x="240" y="1811"/>
              <a:ext cx="197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3. 时钟同步/异步</a:t>
              </a:r>
            </a:p>
          </p:txBody>
        </p:sp>
        <p:sp>
          <p:nvSpPr>
            <p:cNvPr id="82963" name="Text Box 7"/>
            <p:cNvSpPr txBox="1">
              <a:spLocks noChangeArrowheads="1"/>
            </p:cNvSpPr>
            <p:nvPr/>
          </p:nvSpPr>
          <p:spPr bwMode="auto">
            <a:xfrm>
              <a:off x="240" y="2287"/>
              <a:ext cx="13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dist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4. 总线复用</a:t>
              </a:r>
            </a:p>
          </p:txBody>
        </p:sp>
        <p:sp>
          <p:nvSpPr>
            <p:cNvPr id="82964" name="Text Box 8"/>
            <p:cNvSpPr txBox="1">
              <a:spLocks noChangeArrowheads="1"/>
            </p:cNvSpPr>
            <p:nvPr/>
          </p:nvSpPr>
          <p:spPr bwMode="auto">
            <a:xfrm>
              <a:off x="240" y="2744"/>
              <a:ext cx="13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5. 信号线数</a:t>
              </a:r>
            </a:p>
          </p:txBody>
        </p:sp>
        <p:sp>
          <p:nvSpPr>
            <p:cNvPr id="82965" name="Text Box 9"/>
            <p:cNvSpPr txBox="1">
              <a:spLocks noChangeArrowheads="1"/>
            </p:cNvSpPr>
            <p:nvPr/>
          </p:nvSpPr>
          <p:spPr bwMode="auto">
            <a:xfrm>
              <a:off x="240" y="3202"/>
              <a:ext cx="190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6. 总线控制方式</a:t>
              </a:r>
            </a:p>
          </p:txBody>
        </p:sp>
        <p:sp>
          <p:nvSpPr>
            <p:cNvPr id="82966" name="Text Box 10"/>
            <p:cNvSpPr txBox="1">
              <a:spLocks noChangeArrowheads="1"/>
            </p:cNvSpPr>
            <p:nvPr/>
          </p:nvSpPr>
          <p:spPr bwMode="auto">
            <a:xfrm>
              <a:off x="240" y="3660"/>
              <a:ext cx="13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7. 其他指标</a:t>
              </a:r>
            </a:p>
          </p:txBody>
        </p:sp>
      </p:grpSp>
      <p:sp>
        <p:nvSpPr>
          <p:cNvPr id="164875" name="Text Box 11"/>
          <p:cNvSpPr txBox="1">
            <a:spLocks noChangeArrowheads="1"/>
          </p:cNvSpPr>
          <p:nvPr/>
        </p:nvSpPr>
        <p:spPr bwMode="auto">
          <a:xfrm>
            <a:off x="3454400" y="1403350"/>
            <a:ext cx="416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数据线</a:t>
            </a:r>
            <a:r>
              <a:rPr lang="zh-CN" altLang="en-US" sz="2800">
                <a:latin typeface="Times New Roman" pitchFamily="18" charset="0"/>
              </a:rPr>
              <a:t> 的根数</a:t>
            </a:r>
          </a:p>
        </p:txBody>
      </p:sp>
      <p:sp>
        <p:nvSpPr>
          <p:cNvPr id="164876" name="Text Box 12"/>
          <p:cNvSpPr txBox="1">
            <a:spLocks noChangeArrowheads="1"/>
          </p:cNvSpPr>
          <p:nvPr/>
        </p:nvSpPr>
        <p:spPr bwMode="auto">
          <a:xfrm>
            <a:off x="3454400" y="2184400"/>
            <a:ext cx="5378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每秒传输的最大字节数（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MBps</a:t>
            </a:r>
            <a:r>
              <a:rPr lang="en-US" altLang="zh-CN" sz="2800">
                <a:latin typeface="Times New Roman" pitchFamily="18" charset="0"/>
              </a:rPr>
              <a:t>）</a:t>
            </a:r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3454400" y="2900363"/>
            <a:ext cx="332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同步、不同步</a:t>
            </a:r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3454400" y="3636963"/>
            <a:ext cx="4622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地址线 </a:t>
            </a:r>
            <a:r>
              <a:rPr lang="zh-CN" altLang="en-US" sz="2800">
                <a:latin typeface="Times New Roman" pitchFamily="18" charset="0"/>
              </a:rPr>
              <a:t>与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数据线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复用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3454400" y="4367213"/>
            <a:ext cx="599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地址线、数据线和控制线的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总和</a:t>
            </a:r>
            <a:endParaRPr lang="en-US" altLang="zh-CN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3454400" y="5843588"/>
            <a:ext cx="233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负载能力</a:t>
            </a:r>
          </a:p>
        </p:txBody>
      </p:sp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3454400" y="5105400"/>
            <a:ext cx="568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smtClean="0">
                <a:latin typeface="Times New Roman" pitchFamily="18" charset="0"/>
              </a:rPr>
              <a:t>突发、</a:t>
            </a:r>
            <a:r>
              <a:rPr lang="zh-CN" altLang="en-US" sz="2800">
                <a:latin typeface="Times New Roman" pitchFamily="18" charset="0"/>
              </a:rPr>
              <a:t>自动、仲裁、逻辑、计数</a:t>
            </a:r>
          </a:p>
        </p:txBody>
      </p:sp>
      <p:sp>
        <p:nvSpPr>
          <p:cNvPr id="164882" name="Rectangle 1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3.3</a:t>
            </a:r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2B89B6-34C0-4DCA-AEBD-146065DE8D9B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C188DA-2BE6-454A-AB5A-035C11089C84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5" grpId="0" autoUpdateAnimBg="0"/>
      <p:bldP spid="164876" grpId="0" autoUpdateAnimBg="0"/>
      <p:bldP spid="164877" grpId="0" autoUpdateAnimBg="0"/>
      <p:bldP spid="164878" grpId="0" autoUpdateAnimBg="0"/>
      <p:bldP spid="164879" grpId="0" autoUpdateAnimBg="0"/>
      <p:bldP spid="164880" grpId="0" autoUpdateAnimBg="0"/>
      <p:bldP spid="16488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6361113" y="2060575"/>
            <a:ext cx="3195637" cy="382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ISA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EISA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VESA(LV-BUS)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PCI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AGP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RS-232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USB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9750" y="2286000"/>
            <a:ext cx="1143000" cy="1143000"/>
            <a:chOff x="636" y="1440"/>
            <a:chExt cx="720" cy="720"/>
          </a:xfrm>
        </p:grpSpPr>
        <p:sp>
          <p:nvSpPr>
            <p:cNvPr id="83992" name="Oval 4"/>
            <p:cNvSpPr>
              <a:spLocks noChangeArrowheads="1"/>
            </p:cNvSpPr>
            <p:nvPr/>
          </p:nvSpPr>
          <p:spPr bwMode="auto">
            <a:xfrm>
              <a:off x="636" y="1440"/>
              <a:ext cx="720" cy="72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3" name="Text Box 5"/>
            <p:cNvSpPr txBox="1">
              <a:spLocks noChangeArrowheads="1"/>
            </p:cNvSpPr>
            <p:nvPr/>
          </p:nvSpPr>
          <p:spPr bwMode="auto">
            <a:xfrm>
              <a:off x="672" y="1617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bg2"/>
                  </a:solidFill>
                  <a:latin typeface="Times New Roman" pitchFamily="18" charset="0"/>
                </a:rPr>
                <a:t>模块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708400" y="4191000"/>
            <a:ext cx="1143000" cy="1143000"/>
            <a:chOff x="2412" y="2640"/>
            <a:chExt cx="720" cy="720"/>
          </a:xfrm>
        </p:grpSpPr>
        <p:sp>
          <p:nvSpPr>
            <p:cNvPr id="83990" name="Oval 7"/>
            <p:cNvSpPr>
              <a:spLocks noChangeArrowheads="1"/>
            </p:cNvSpPr>
            <p:nvPr/>
          </p:nvSpPr>
          <p:spPr bwMode="auto">
            <a:xfrm>
              <a:off x="2412" y="2640"/>
              <a:ext cx="720" cy="720"/>
            </a:xfrm>
            <a:prstGeom prst="ellipse">
              <a:avLst/>
            </a:prstGeom>
            <a:solidFill>
              <a:srgbClr val="EBF010"/>
            </a:solidFill>
            <a:ln w="9525">
              <a:solidFill>
                <a:srgbClr val="EBF0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32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83991" name="Text Box 8"/>
            <p:cNvSpPr txBox="1">
              <a:spLocks noChangeArrowheads="1"/>
            </p:cNvSpPr>
            <p:nvPr/>
          </p:nvSpPr>
          <p:spPr bwMode="auto">
            <a:xfrm>
              <a:off x="2448" y="2797"/>
              <a:ext cx="63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 dirty="0">
                  <a:solidFill>
                    <a:srgbClr val="C00000"/>
                  </a:solidFill>
                  <a:latin typeface="Times New Roman" pitchFamily="18" charset="0"/>
                </a:rPr>
                <a:t>系统</a:t>
              </a:r>
            </a:p>
          </p:txBody>
        </p:sp>
      </p:grpSp>
      <p:sp>
        <p:nvSpPr>
          <p:cNvPr id="166921" name="AutoShape 9"/>
          <p:cNvSpPr>
            <a:spLocks/>
          </p:cNvSpPr>
          <p:nvPr/>
        </p:nvSpPr>
        <p:spPr bwMode="auto">
          <a:xfrm>
            <a:off x="5980113" y="2371725"/>
            <a:ext cx="320675" cy="3275013"/>
          </a:xfrm>
          <a:prstGeom prst="leftBrace">
            <a:avLst>
              <a:gd name="adj1" fmla="val 8510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3200" b="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66922" name="Text Box 10"/>
          <p:cNvSpPr txBox="1">
            <a:spLocks noChangeArrowheads="1"/>
          </p:cNvSpPr>
          <p:nvPr/>
        </p:nvSpPr>
        <p:spPr bwMode="auto">
          <a:xfrm>
            <a:off x="5364163" y="2986088"/>
            <a:ext cx="541337" cy="20415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总</a:t>
            </a:r>
          </a:p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线</a:t>
            </a:r>
          </a:p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标</a:t>
            </a:r>
          </a:p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准</a:t>
            </a:r>
          </a:p>
        </p:txBody>
      </p:sp>
      <p:sp>
        <p:nvSpPr>
          <p:cNvPr id="83975" name="Text Box 11"/>
          <p:cNvSpPr txBox="1">
            <a:spLocks noChangeArrowheads="1"/>
          </p:cNvSpPr>
          <p:nvPr/>
        </p:nvSpPr>
        <p:spPr bwMode="auto">
          <a:xfrm>
            <a:off x="593725" y="485775"/>
            <a:ext cx="5045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 四、总线标准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23850" y="4343400"/>
            <a:ext cx="1676400" cy="914400"/>
            <a:chOff x="396" y="2736"/>
            <a:chExt cx="1056" cy="576"/>
          </a:xfrm>
        </p:grpSpPr>
        <p:sp>
          <p:nvSpPr>
            <p:cNvPr id="83988" name="AutoShape 13"/>
            <p:cNvSpPr>
              <a:spLocks noChangeArrowheads="1"/>
            </p:cNvSpPr>
            <p:nvPr/>
          </p:nvSpPr>
          <p:spPr bwMode="auto">
            <a:xfrm>
              <a:off x="396" y="2736"/>
              <a:ext cx="1056" cy="576"/>
            </a:xfrm>
            <a:prstGeom prst="diamond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9" name="Text Box 14"/>
            <p:cNvSpPr txBox="1">
              <a:spLocks noChangeArrowheads="1"/>
            </p:cNvSpPr>
            <p:nvPr/>
          </p:nvSpPr>
          <p:spPr bwMode="auto">
            <a:xfrm>
              <a:off x="618" y="2845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bg2"/>
                  </a:solidFill>
                  <a:latin typeface="Times New Roman" pitchFamily="18" charset="0"/>
                </a:rPr>
                <a:t>系统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371850" y="2362200"/>
            <a:ext cx="1676400" cy="914400"/>
            <a:chOff x="288" y="3504"/>
            <a:chExt cx="1056" cy="576"/>
          </a:xfrm>
        </p:grpSpPr>
        <p:sp>
          <p:nvSpPr>
            <p:cNvPr id="83986" name="AutoShape 16"/>
            <p:cNvSpPr>
              <a:spLocks noChangeArrowheads="1"/>
            </p:cNvSpPr>
            <p:nvPr/>
          </p:nvSpPr>
          <p:spPr bwMode="auto">
            <a:xfrm>
              <a:off x="288" y="3504"/>
              <a:ext cx="1056" cy="576"/>
            </a:xfrm>
            <a:prstGeom prst="diamond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7" name="Text Box 17"/>
            <p:cNvSpPr txBox="1">
              <a:spLocks noChangeArrowheads="1"/>
            </p:cNvSpPr>
            <p:nvPr/>
          </p:nvSpPr>
          <p:spPr bwMode="auto">
            <a:xfrm>
              <a:off x="480" y="3613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bg2"/>
                  </a:solidFill>
                  <a:latin typeface="Times New Roman" pitchFamily="18" charset="0"/>
                </a:rPr>
                <a:t>模块</a:t>
              </a:r>
            </a:p>
          </p:txBody>
        </p:sp>
      </p:grpSp>
      <p:sp>
        <p:nvSpPr>
          <p:cNvPr id="166930" name="Rectangle 1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3.3</a:t>
            </a:r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2152650" y="1981200"/>
            <a:ext cx="1066800" cy="3886200"/>
            <a:chOff x="1548" y="1248"/>
            <a:chExt cx="672" cy="2448"/>
          </a:xfrm>
        </p:grpSpPr>
        <p:sp>
          <p:nvSpPr>
            <p:cNvPr id="83984" name="Rectangle 20"/>
            <p:cNvSpPr>
              <a:spLocks noChangeArrowheads="1"/>
            </p:cNvSpPr>
            <p:nvPr/>
          </p:nvSpPr>
          <p:spPr bwMode="auto">
            <a:xfrm>
              <a:off x="1548" y="1248"/>
              <a:ext cx="672" cy="2352"/>
            </a:xfrm>
            <a:prstGeom prst="rect">
              <a:avLst/>
            </a:prstGeom>
            <a:noFill/>
            <a:ln w="38100">
              <a:solidFill>
                <a:srgbClr val="EBF01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5" name="Text Box 21"/>
            <p:cNvSpPr txBox="1">
              <a:spLocks noChangeArrowheads="1"/>
            </p:cNvSpPr>
            <p:nvPr/>
          </p:nvSpPr>
          <p:spPr bwMode="auto">
            <a:xfrm>
              <a:off x="1650" y="1680"/>
              <a:ext cx="462" cy="201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latin typeface="Times New Roman" pitchFamily="18" charset="0"/>
                </a:rPr>
                <a:t>标 准 界 面</a:t>
              </a:r>
            </a:p>
          </p:txBody>
        </p:sp>
      </p:grpSp>
      <p:sp>
        <p:nvSpPr>
          <p:cNvPr id="23" name="日期占位符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F76457-0C8F-4ACC-BACD-98D78CA7496E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34C4EA-3BBC-42A8-81DD-ECF55D101DD4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 autoUpdateAnimBg="0"/>
      <p:bldP spid="166921" grpId="0" animBg="1" autoUpdateAnimBg="0"/>
      <p:bldP spid="16692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038" name="Group 102"/>
          <p:cNvGraphicFramePr>
            <a:graphicFrameLocks noGrp="1"/>
          </p:cNvGraphicFramePr>
          <p:nvPr>
            <p:ph/>
          </p:nvPr>
        </p:nvGraphicFramePr>
        <p:xfrm>
          <a:off x="454025" y="1111250"/>
          <a:ext cx="8134350" cy="5378392"/>
        </p:xfrm>
        <a:graphic>
          <a:graphicData uri="http://schemas.openxmlformats.org/drawingml/2006/table">
            <a:tbl>
              <a:tblPr/>
              <a:tblGrid>
                <a:gridCol w="1798638"/>
                <a:gridCol w="1798637"/>
                <a:gridCol w="2268538"/>
                <a:gridCol w="2268537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总线标准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数据线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总线时钟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带宽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ISA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 MHz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（独立）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 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MBps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EISA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 MHz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（独立）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33 MBps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VESA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(VL-BUS)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 MHz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CPU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133 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MBps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PCI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33 MHz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（独立）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66 MHz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（独立）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132 MBps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528 MBps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AGP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66.7 MHz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（独立）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133 MHz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（独立）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266 MBps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533 MBps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RS-232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串行通信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总线标准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数据终端设备（计算机）和数据通信设备（调制解调器）之间的标准接口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USB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串行接口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总线标准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普通无屏蔽双绞线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带屏蔽双绞线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最高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1.5 Mbps (USB1.0)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Mbps (USB1.0)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480 Mbps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(USB2.0)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C558DD-054B-443C-A062-65FAB3DE9E88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043EAD-6D0D-4087-AD91-12B4994D03ED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67992" name="Rectangle 5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3.3</a:t>
            </a:r>
          </a:p>
        </p:txBody>
      </p:sp>
      <p:sp>
        <p:nvSpPr>
          <p:cNvPr id="85042" name="Text Box 57"/>
          <p:cNvSpPr txBox="1">
            <a:spLocks noChangeArrowheads="1"/>
          </p:cNvSpPr>
          <p:nvPr/>
        </p:nvSpPr>
        <p:spPr bwMode="auto">
          <a:xfrm>
            <a:off x="593725" y="260350"/>
            <a:ext cx="5045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 四、总线标准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3.4  总线结构</a:t>
            </a:r>
          </a:p>
        </p:txBody>
      </p:sp>
      <p:sp>
        <p:nvSpPr>
          <p:cNvPr id="29" name="日期占位符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4260BA-5936-4FEB-9033-F921BB8C49CC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31" name="页脚占位符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29CD2-46EF-49E1-9A71-75E90204D166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669925" y="1006475"/>
            <a:ext cx="4587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一、单总线结构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" y="1781175"/>
            <a:ext cx="8229600" cy="695325"/>
            <a:chOff x="384" y="1056"/>
            <a:chExt cx="5184" cy="438"/>
          </a:xfrm>
        </p:grpSpPr>
        <p:sp>
          <p:nvSpPr>
            <p:cNvPr id="86046" name="Rectangle 5"/>
            <p:cNvSpPr>
              <a:spLocks noChangeArrowheads="1"/>
            </p:cNvSpPr>
            <p:nvPr/>
          </p:nvSpPr>
          <p:spPr bwMode="auto">
            <a:xfrm>
              <a:off x="2046" y="1056"/>
              <a:ext cx="20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</a:rPr>
                <a:t>单总线（系统总线）</a:t>
              </a:r>
              <a:endParaRPr lang="zh-CN" altLang="en-US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86047" name="Freeform 6"/>
            <p:cNvSpPr>
              <a:spLocks/>
            </p:cNvSpPr>
            <p:nvPr/>
          </p:nvSpPr>
          <p:spPr bwMode="auto">
            <a:xfrm>
              <a:off x="384" y="1350"/>
              <a:ext cx="5184" cy="144"/>
            </a:xfrm>
            <a:custGeom>
              <a:avLst/>
              <a:gdLst>
                <a:gd name="T0" fmla="*/ 0 w 4569"/>
                <a:gd name="T1" fmla="*/ 72 h 148"/>
                <a:gd name="T2" fmla="*/ 236 w 4569"/>
                <a:gd name="T3" fmla="*/ 144 h 148"/>
                <a:gd name="T4" fmla="*/ 236 w 4569"/>
                <a:gd name="T5" fmla="*/ 121 h 148"/>
                <a:gd name="T6" fmla="*/ 4951 w 4569"/>
                <a:gd name="T7" fmla="*/ 121 h 148"/>
                <a:gd name="T8" fmla="*/ 4951 w 4569"/>
                <a:gd name="T9" fmla="*/ 144 h 148"/>
                <a:gd name="T10" fmla="*/ 5184 w 4569"/>
                <a:gd name="T11" fmla="*/ 72 h 148"/>
                <a:gd name="T12" fmla="*/ 4951 w 4569"/>
                <a:gd name="T13" fmla="*/ 0 h 148"/>
                <a:gd name="T14" fmla="*/ 4951 w 4569"/>
                <a:gd name="T15" fmla="*/ 24 h 148"/>
                <a:gd name="T16" fmla="*/ 236 w 4569"/>
                <a:gd name="T17" fmla="*/ 24 h 148"/>
                <a:gd name="T18" fmla="*/ 236 w 4569"/>
                <a:gd name="T19" fmla="*/ 0 h 148"/>
                <a:gd name="T20" fmla="*/ 0 w 4569"/>
                <a:gd name="T21" fmla="*/ 72 h 1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569"/>
                <a:gd name="T34" fmla="*/ 0 h 148"/>
                <a:gd name="T35" fmla="*/ 4569 w 4569"/>
                <a:gd name="T36" fmla="*/ 148 h 1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569" h="148">
                  <a:moveTo>
                    <a:pt x="0" y="74"/>
                  </a:moveTo>
                  <a:lnTo>
                    <a:pt x="208" y="148"/>
                  </a:lnTo>
                  <a:lnTo>
                    <a:pt x="208" y="124"/>
                  </a:lnTo>
                  <a:lnTo>
                    <a:pt x="4364" y="124"/>
                  </a:lnTo>
                  <a:lnTo>
                    <a:pt x="4364" y="148"/>
                  </a:lnTo>
                  <a:lnTo>
                    <a:pt x="4569" y="74"/>
                  </a:lnTo>
                  <a:lnTo>
                    <a:pt x="4364" y="0"/>
                  </a:lnTo>
                  <a:lnTo>
                    <a:pt x="4364" y="25"/>
                  </a:lnTo>
                  <a:lnTo>
                    <a:pt x="208" y="25"/>
                  </a:lnTo>
                  <a:lnTo>
                    <a:pt x="208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17463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838200" y="2428875"/>
            <a:ext cx="7959725" cy="3819525"/>
            <a:chOff x="528" y="1368"/>
            <a:chExt cx="5014" cy="2406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528" y="1368"/>
              <a:ext cx="719" cy="2389"/>
              <a:chOff x="528" y="1615"/>
              <a:chExt cx="719" cy="2389"/>
            </a:xfrm>
          </p:grpSpPr>
          <p:sp>
            <p:nvSpPr>
              <p:cNvPr id="86044" name="Rectangle 9"/>
              <p:cNvSpPr>
                <a:spLocks noChangeArrowheads="1"/>
              </p:cNvSpPr>
              <p:nvPr/>
            </p:nvSpPr>
            <p:spPr bwMode="auto">
              <a:xfrm>
                <a:off x="528" y="2352"/>
                <a:ext cx="719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endParaRPr lang="zh-CN" altLang="en-US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800">
                    <a:latin typeface="Times New Roman" pitchFamily="18" charset="0"/>
                  </a:rPr>
                  <a:t> CPU</a:t>
                </a:r>
              </a:p>
            </p:txBody>
          </p:sp>
          <p:sp>
            <p:nvSpPr>
              <p:cNvPr id="86045" name="Freeform 10"/>
              <p:cNvSpPr>
                <a:spLocks/>
              </p:cNvSpPr>
              <p:nvPr/>
            </p:nvSpPr>
            <p:spPr bwMode="auto">
              <a:xfrm>
                <a:off x="802" y="1615"/>
                <a:ext cx="206" cy="737"/>
              </a:xfrm>
              <a:custGeom>
                <a:avLst/>
                <a:gdLst>
                  <a:gd name="T0" fmla="*/ 101 w 141"/>
                  <a:gd name="T1" fmla="*/ 0 h 482"/>
                  <a:gd name="T2" fmla="*/ 206 w 141"/>
                  <a:gd name="T3" fmla="*/ 144 h 482"/>
                  <a:gd name="T4" fmla="*/ 155 w 141"/>
                  <a:gd name="T5" fmla="*/ 144 h 482"/>
                  <a:gd name="T6" fmla="*/ 155 w 141"/>
                  <a:gd name="T7" fmla="*/ 592 h 482"/>
                  <a:gd name="T8" fmla="*/ 206 w 141"/>
                  <a:gd name="T9" fmla="*/ 592 h 482"/>
                  <a:gd name="T10" fmla="*/ 101 w 141"/>
                  <a:gd name="T11" fmla="*/ 737 h 482"/>
                  <a:gd name="T12" fmla="*/ 0 w 141"/>
                  <a:gd name="T13" fmla="*/ 592 h 482"/>
                  <a:gd name="T14" fmla="*/ 50 w 141"/>
                  <a:gd name="T15" fmla="*/ 592 h 482"/>
                  <a:gd name="T16" fmla="*/ 50 w 141"/>
                  <a:gd name="T17" fmla="*/ 144 h 482"/>
                  <a:gd name="T18" fmla="*/ 0 w 141"/>
                  <a:gd name="T19" fmla="*/ 144 h 482"/>
                  <a:gd name="T20" fmla="*/ 101 w 141"/>
                  <a:gd name="T21" fmla="*/ 0 h 4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1"/>
                  <a:gd name="T34" fmla="*/ 0 h 482"/>
                  <a:gd name="T35" fmla="*/ 141 w 141"/>
                  <a:gd name="T36" fmla="*/ 482 h 48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392" y="1385"/>
              <a:ext cx="720" cy="2389"/>
              <a:chOff x="1392" y="1632"/>
              <a:chExt cx="720" cy="2389"/>
            </a:xfrm>
          </p:grpSpPr>
          <p:sp>
            <p:nvSpPr>
              <p:cNvPr id="86042" name="Rectangle 12"/>
              <p:cNvSpPr>
                <a:spLocks noChangeArrowheads="1"/>
              </p:cNvSpPr>
              <p:nvPr/>
            </p:nvSpPr>
            <p:spPr bwMode="auto">
              <a:xfrm>
                <a:off x="1392" y="2369"/>
                <a:ext cx="720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altLang="zh-CN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800">
                    <a:latin typeface="Times New Roman" pitchFamily="18" charset="0"/>
                  </a:rPr>
                  <a:t> </a:t>
                </a:r>
                <a:r>
                  <a:rPr lang="zh-CN" altLang="en-US" sz="2800">
                    <a:latin typeface="Times New Roman" pitchFamily="18" charset="0"/>
                  </a:rPr>
                  <a:t>主存</a:t>
                </a:r>
              </a:p>
            </p:txBody>
          </p:sp>
          <p:sp>
            <p:nvSpPr>
              <p:cNvPr id="86043" name="Freeform 13"/>
              <p:cNvSpPr>
                <a:spLocks/>
              </p:cNvSpPr>
              <p:nvPr/>
            </p:nvSpPr>
            <p:spPr bwMode="auto">
              <a:xfrm>
                <a:off x="1619" y="1632"/>
                <a:ext cx="206" cy="737"/>
              </a:xfrm>
              <a:custGeom>
                <a:avLst/>
                <a:gdLst>
                  <a:gd name="T0" fmla="*/ 101 w 141"/>
                  <a:gd name="T1" fmla="*/ 0 h 482"/>
                  <a:gd name="T2" fmla="*/ 206 w 141"/>
                  <a:gd name="T3" fmla="*/ 144 h 482"/>
                  <a:gd name="T4" fmla="*/ 155 w 141"/>
                  <a:gd name="T5" fmla="*/ 144 h 482"/>
                  <a:gd name="T6" fmla="*/ 155 w 141"/>
                  <a:gd name="T7" fmla="*/ 592 h 482"/>
                  <a:gd name="T8" fmla="*/ 206 w 141"/>
                  <a:gd name="T9" fmla="*/ 592 h 482"/>
                  <a:gd name="T10" fmla="*/ 101 w 141"/>
                  <a:gd name="T11" fmla="*/ 737 h 482"/>
                  <a:gd name="T12" fmla="*/ 0 w 141"/>
                  <a:gd name="T13" fmla="*/ 592 h 482"/>
                  <a:gd name="T14" fmla="*/ 50 w 141"/>
                  <a:gd name="T15" fmla="*/ 592 h 482"/>
                  <a:gd name="T16" fmla="*/ 50 w 141"/>
                  <a:gd name="T17" fmla="*/ 144 h 482"/>
                  <a:gd name="T18" fmla="*/ 0 w 141"/>
                  <a:gd name="T19" fmla="*/ 144 h 482"/>
                  <a:gd name="T20" fmla="*/ 101 w 141"/>
                  <a:gd name="T21" fmla="*/ 0 h 4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1"/>
                  <a:gd name="T34" fmla="*/ 0 h 482"/>
                  <a:gd name="T35" fmla="*/ 141 w 141"/>
                  <a:gd name="T36" fmla="*/ 482 h 48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6028" name="Rectangle 14"/>
            <p:cNvSpPr>
              <a:spLocks noChangeArrowheads="1"/>
            </p:cNvSpPr>
            <p:nvPr/>
          </p:nvSpPr>
          <p:spPr bwMode="auto">
            <a:xfrm>
              <a:off x="2208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 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86029" name="Freeform 15"/>
            <p:cNvSpPr>
              <a:spLocks/>
            </p:cNvSpPr>
            <p:nvPr/>
          </p:nvSpPr>
          <p:spPr bwMode="auto">
            <a:xfrm>
              <a:off x="2592" y="1391"/>
              <a:ext cx="192" cy="725"/>
            </a:xfrm>
            <a:custGeom>
              <a:avLst/>
              <a:gdLst>
                <a:gd name="T0" fmla="*/ 98 w 139"/>
                <a:gd name="T1" fmla="*/ 0 h 495"/>
                <a:gd name="T2" fmla="*/ 192 w 139"/>
                <a:gd name="T3" fmla="*/ 145 h 495"/>
                <a:gd name="T4" fmla="*/ 144 w 139"/>
                <a:gd name="T5" fmla="*/ 145 h 495"/>
                <a:gd name="T6" fmla="*/ 144 w 139"/>
                <a:gd name="T7" fmla="*/ 580 h 495"/>
                <a:gd name="T8" fmla="*/ 192 w 139"/>
                <a:gd name="T9" fmla="*/ 580 h 495"/>
                <a:gd name="T10" fmla="*/ 98 w 139"/>
                <a:gd name="T11" fmla="*/ 725 h 495"/>
                <a:gd name="T12" fmla="*/ 0 w 139"/>
                <a:gd name="T13" fmla="*/ 580 h 495"/>
                <a:gd name="T14" fmla="*/ 48 w 139"/>
                <a:gd name="T15" fmla="*/ 580 h 495"/>
                <a:gd name="T16" fmla="*/ 48 w 139"/>
                <a:gd name="T17" fmla="*/ 145 h 495"/>
                <a:gd name="T18" fmla="*/ 0 w 139"/>
                <a:gd name="T19" fmla="*/ 145 h 495"/>
                <a:gd name="T20" fmla="*/ 98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0" name="Freeform 16"/>
            <p:cNvSpPr>
              <a:spLocks/>
            </p:cNvSpPr>
            <p:nvPr/>
          </p:nvSpPr>
          <p:spPr bwMode="auto">
            <a:xfrm>
              <a:off x="2609" y="2479"/>
              <a:ext cx="175" cy="671"/>
            </a:xfrm>
            <a:custGeom>
              <a:avLst/>
              <a:gdLst>
                <a:gd name="T0" fmla="*/ 89 w 139"/>
                <a:gd name="T1" fmla="*/ 0 h 467"/>
                <a:gd name="T2" fmla="*/ 175 w 139"/>
                <a:gd name="T3" fmla="*/ 135 h 467"/>
                <a:gd name="T4" fmla="*/ 131 w 139"/>
                <a:gd name="T5" fmla="*/ 135 h 467"/>
                <a:gd name="T6" fmla="*/ 131 w 139"/>
                <a:gd name="T7" fmla="*/ 537 h 467"/>
                <a:gd name="T8" fmla="*/ 175 w 139"/>
                <a:gd name="T9" fmla="*/ 537 h 467"/>
                <a:gd name="T10" fmla="*/ 89 w 139"/>
                <a:gd name="T11" fmla="*/ 671 h 467"/>
                <a:gd name="T12" fmla="*/ 0 w 139"/>
                <a:gd name="T13" fmla="*/ 537 h 467"/>
                <a:gd name="T14" fmla="*/ 44 w 139"/>
                <a:gd name="T15" fmla="*/ 537 h 467"/>
                <a:gd name="T16" fmla="*/ 44 w 139"/>
                <a:gd name="T17" fmla="*/ 135 h 467"/>
                <a:gd name="T18" fmla="*/ 0 w 139"/>
                <a:gd name="T19" fmla="*/ 135 h 467"/>
                <a:gd name="T20" fmla="*/ 89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1" name="Rectangle 17"/>
            <p:cNvSpPr>
              <a:spLocks noChangeArrowheads="1"/>
            </p:cNvSpPr>
            <p:nvPr/>
          </p:nvSpPr>
          <p:spPr bwMode="auto">
            <a:xfrm>
              <a:off x="2208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   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endParaRPr lang="zh-CN" altLang="en-US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设备1</a:t>
              </a:r>
            </a:p>
          </p:txBody>
        </p:sp>
        <p:sp>
          <p:nvSpPr>
            <p:cNvPr id="86032" name="Rectangle 18"/>
            <p:cNvSpPr>
              <a:spLocks noChangeArrowheads="1"/>
            </p:cNvSpPr>
            <p:nvPr/>
          </p:nvSpPr>
          <p:spPr bwMode="auto">
            <a:xfrm>
              <a:off x="3360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   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endParaRPr lang="zh-CN" altLang="en-US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设备2</a:t>
              </a:r>
            </a:p>
          </p:txBody>
        </p:sp>
        <p:sp>
          <p:nvSpPr>
            <p:cNvPr id="86033" name="Rectangle 19"/>
            <p:cNvSpPr>
              <a:spLocks noChangeArrowheads="1"/>
            </p:cNvSpPr>
            <p:nvPr/>
          </p:nvSpPr>
          <p:spPr bwMode="auto">
            <a:xfrm>
              <a:off x="3360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 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86034" name="Freeform 20"/>
            <p:cNvSpPr>
              <a:spLocks/>
            </p:cNvSpPr>
            <p:nvPr/>
          </p:nvSpPr>
          <p:spPr bwMode="auto">
            <a:xfrm>
              <a:off x="3696" y="1391"/>
              <a:ext cx="192" cy="725"/>
            </a:xfrm>
            <a:custGeom>
              <a:avLst/>
              <a:gdLst>
                <a:gd name="T0" fmla="*/ 98 w 139"/>
                <a:gd name="T1" fmla="*/ 0 h 495"/>
                <a:gd name="T2" fmla="*/ 192 w 139"/>
                <a:gd name="T3" fmla="*/ 145 h 495"/>
                <a:gd name="T4" fmla="*/ 144 w 139"/>
                <a:gd name="T5" fmla="*/ 145 h 495"/>
                <a:gd name="T6" fmla="*/ 144 w 139"/>
                <a:gd name="T7" fmla="*/ 580 h 495"/>
                <a:gd name="T8" fmla="*/ 192 w 139"/>
                <a:gd name="T9" fmla="*/ 580 h 495"/>
                <a:gd name="T10" fmla="*/ 98 w 139"/>
                <a:gd name="T11" fmla="*/ 725 h 495"/>
                <a:gd name="T12" fmla="*/ 0 w 139"/>
                <a:gd name="T13" fmla="*/ 580 h 495"/>
                <a:gd name="T14" fmla="*/ 48 w 139"/>
                <a:gd name="T15" fmla="*/ 580 h 495"/>
                <a:gd name="T16" fmla="*/ 48 w 139"/>
                <a:gd name="T17" fmla="*/ 145 h 495"/>
                <a:gd name="T18" fmla="*/ 0 w 139"/>
                <a:gd name="T19" fmla="*/ 145 h 495"/>
                <a:gd name="T20" fmla="*/ 98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5" name="Freeform 21"/>
            <p:cNvSpPr>
              <a:spLocks/>
            </p:cNvSpPr>
            <p:nvPr/>
          </p:nvSpPr>
          <p:spPr bwMode="auto">
            <a:xfrm>
              <a:off x="3696" y="2479"/>
              <a:ext cx="192" cy="671"/>
            </a:xfrm>
            <a:custGeom>
              <a:avLst/>
              <a:gdLst>
                <a:gd name="T0" fmla="*/ 98 w 139"/>
                <a:gd name="T1" fmla="*/ 0 h 467"/>
                <a:gd name="T2" fmla="*/ 192 w 139"/>
                <a:gd name="T3" fmla="*/ 135 h 467"/>
                <a:gd name="T4" fmla="*/ 144 w 139"/>
                <a:gd name="T5" fmla="*/ 135 h 467"/>
                <a:gd name="T6" fmla="*/ 144 w 139"/>
                <a:gd name="T7" fmla="*/ 537 h 467"/>
                <a:gd name="T8" fmla="*/ 192 w 139"/>
                <a:gd name="T9" fmla="*/ 537 h 467"/>
                <a:gd name="T10" fmla="*/ 98 w 139"/>
                <a:gd name="T11" fmla="*/ 671 h 467"/>
                <a:gd name="T12" fmla="*/ 0 w 139"/>
                <a:gd name="T13" fmla="*/ 537 h 467"/>
                <a:gd name="T14" fmla="*/ 48 w 139"/>
                <a:gd name="T15" fmla="*/ 537 h 467"/>
                <a:gd name="T16" fmla="*/ 48 w 139"/>
                <a:gd name="T17" fmla="*/ 135 h 467"/>
                <a:gd name="T18" fmla="*/ 0 w 139"/>
                <a:gd name="T19" fmla="*/ 135 h 467"/>
                <a:gd name="T20" fmla="*/ 98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6" name="Rectangle 22"/>
            <p:cNvSpPr>
              <a:spLocks noChangeArrowheads="1"/>
            </p:cNvSpPr>
            <p:nvPr/>
          </p:nvSpPr>
          <p:spPr bwMode="auto">
            <a:xfrm>
              <a:off x="4368" y="2116"/>
              <a:ext cx="240" cy="2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86037" name="Rectangle 23"/>
            <p:cNvSpPr>
              <a:spLocks noChangeArrowheads="1"/>
            </p:cNvSpPr>
            <p:nvPr/>
          </p:nvSpPr>
          <p:spPr bwMode="auto">
            <a:xfrm>
              <a:off x="4608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   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endParaRPr lang="zh-CN" altLang="en-US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设备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86038" name="Rectangle 24"/>
            <p:cNvSpPr>
              <a:spLocks noChangeArrowheads="1"/>
            </p:cNvSpPr>
            <p:nvPr/>
          </p:nvSpPr>
          <p:spPr bwMode="auto">
            <a:xfrm>
              <a:off x="4608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 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86039" name="Freeform 25"/>
            <p:cNvSpPr>
              <a:spLocks/>
            </p:cNvSpPr>
            <p:nvPr/>
          </p:nvSpPr>
          <p:spPr bwMode="auto">
            <a:xfrm>
              <a:off x="4992" y="1374"/>
              <a:ext cx="192" cy="740"/>
            </a:xfrm>
            <a:custGeom>
              <a:avLst/>
              <a:gdLst>
                <a:gd name="T0" fmla="*/ 98 w 139"/>
                <a:gd name="T1" fmla="*/ 0 h 495"/>
                <a:gd name="T2" fmla="*/ 192 w 139"/>
                <a:gd name="T3" fmla="*/ 148 h 495"/>
                <a:gd name="T4" fmla="*/ 144 w 139"/>
                <a:gd name="T5" fmla="*/ 148 h 495"/>
                <a:gd name="T6" fmla="*/ 144 w 139"/>
                <a:gd name="T7" fmla="*/ 592 h 495"/>
                <a:gd name="T8" fmla="*/ 192 w 139"/>
                <a:gd name="T9" fmla="*/ 592 h 495"/>
                <a:gd name="T10" fmla="*/ 98 w 139"/>
                <a:gd name="T11" fmla="*/ 740 h 495"/>
                <a:gd name="T12" fmla="*/ 0 w 139"/>
                <a:gd name="T13" fmla="*/ 592 h 495"/>
                <a:gd name="T14" fmla="*/ 48 w 139"/>
                <a:gd name="T15" fmla="*/ 592 h 495"/>
                <a:gd name="T16" fmla="*/ 48 w 139"/>
                <a:gd name="T17" fmla="*/ 148 h 495"/>
                <a:gd name="T18" fmla="*/ 0 w 139"/>
                <a:gd name="T19" fmla="*/ 148 h 495"/>
                <a:gd name="T20" fmla="*/ 98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0" name="Freeform 26"/>
            <p:cNvSpPr>
              <a:spLocks/>
            </p:cNvSpPr>
            <p:nvPr/>
          </p:nvSpPr>
          <p:spPr bwMode="auto">
            <a:xfrm>
              <a:off x="4993" y="2478"/>
              <a:ext cx="191" cy="672"/>
            </a:xfrm>
            <a:custGeom>
              <a:avLst/>
              <a:gdLst>
                <a:gd name="T0" fmla="*/ 98 w 139"/>
                <a:gd name="T1" fmla="*/ 0 h 467"/>
                <a:gd name="T2" fmla="*/ 191 w 139"/>
                <a:gd name="T3" fmla="*/ 135 h 467"/>
                <a:gd name="T4" fmla="*/ 143 w 139"/>
                <a:gd name="T5" fmla="*/ 135 h 467"/>
                <a:gd name="T6" fmla="*/ 143 w 139"/>
                <a:gd name="T7" fmla="*/ 538 h 467"/>
                <a:gd name="T8" fmla="*/ 191 w 139"/>
                <a:gd name="T9" fmla="*/ 538 h 467"/>
                <a:gd name="T10" fmla="*/ 98 w 139"/>
                <a:gd name="T11" fmla="*/ 672 h 467"/>
                <a:gd name="T12" fmla="*/ 0 w 139"/>
                <a:gd name="T13" fmla="*/ 538 h 467"/>
                <a:gd name="T14" fmla="*/ 48 w 139"/>
                <a:gd name="T15" fmla="*/ 538 h 467"/>
                <a:gd name="T16" fmla="*/ 48 w 139"/>
                <a:gd name="T17" fmla="*/ 135 h 467"/>
                <a:gd name="T18" fmla="*/ 0 w 139"/>
                <a:gd name="T19" fmla="*/ 135 h 467"/>
                <a:gd name="T20" fmla="*/ 98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1" name="Rectangle 27"/>
            <p:cNvSpPr>
              <a:spLocks noChangeArrowheads="1"/>
            </p:cNvSpPr>
            <p:nvPr/>
          </p:nvSpPr>
          <p:spPr bwMode="auto">
            <a:xfrm>
              <a:off x="4368" y="3294"/>
              <a:ext cx="336" cy="2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1027113" y="1390650"/>
            <a:ext cx="26304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</a:t>
            </a:r>
            <a:r>
              <a:rPr kumimoji="0" lang="zh-CN" altLang="en-US" sz="3200">
                <a:latin typeface="Times New Roman" pitchFamily="18" charset="0"/>
              </a:rPr>
              <a:t>双总线结构</a:t>
            </a:r>
          </a:p>
        </p:txBody>
      </p:sp>
      <p:sp>
        <p:nvSpPr>
          <p:cNvPr id="169987" name="AutoShape 3"/>
          <p:cNvSpPr>
            <a:spLocks noChangeArrowheads="1"/>
          </p:cNvSpPr>
          <p:nvPr/>
        </p:nvSpPr>
        <p:spPr bwMode="auto">
          <a:xfrm>
            <a:off x="395288" y="4581525"/>
            <a:ext cx="3246437" cy="777875"/>
          </a:xfrm>
          <a:prstGeom prst="wedgeRoundRectCallout">
            <a:avLst>
              <a:gd name="adj1" fmla="val 74162"/>
              <a:gd name="adj2" fmla="val -167083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具有特殊功能的处理器，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由通道对</a:t>
            </a:r>
            <a:r>
              <a:rPr lang="en-US" altLang="zh-CN" sz="2000">
                <a:latin typeface="Times New Roman" pitchFamily="18" charset="0"/>
              </a:rPr>
              <a:t>I/O</a:t>
            </a:r>
            <a:r>
              <a:rPr lang="zh-CN" altLang="en-US" sz="2000">
                <a:latin typeface="Times New Roman" pitchFamily="18" charset="0"/>
              </a:rPr>
              <a:t>统一管理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335463" y="2589213"/>
            <a:ext cx="1379537" cy="1525587"/>
            <a:chOff x="2731" y="1631"/>
            <a:chExt cx="869" cy="961"/>
          </a:xfrm>
        </p:grpSpPr>
        <p:sp>
          <p:nvSpPr>
            <p:cNvPr id="87080" name="Rectangle 5"/>
            <p:cNvSpPr>
              <a:spLocks noChangeArrowheads="1"/>
            </p:cNvSpPr>
            <p:nvPr/>
          </p:nvSpPr>
          <p:spPr bwMode="auto">
            <a:xfrm>
              <a:off x="2974" y="1978"/>
              <a:ext cx="386" cy="2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/>
                <a:t>通道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87081" name="Freeform 6"/>
            <p:cNvSpPr>
              <a:spLocks/>
            </p:cNvSpPr>
            <p:nvPr/>
          </p:nvSpPr>
          <p:spPr bwMode="auto">
            <a:xfrm>
              <a:off x="3094" y="1631"/>
              <a:ext cx="142" cy="289"/>
            </a:xfrm>
            <a:custGeom>
              <a:avLst/>
              <a:gdLst>
                <a:gd name="T0" fmla="*/ 69 w 142"/>
                <a:gd name="T1" fmla="*/ 0 h 289"/>
                <a:gd name="T2" fmla="*/ 142 w 142"/>
                <a:gd name="T3" fmla="*/ 55 h 289"/>
                <a:gd name="T4" fmla="*/ 107 w 142"/>
                <a:gd name="T5" fmla="*/ 55 h 289"/>
                <a:gd name="T6" fmla="*/ 107 w 142"/>
                <a:gd name="T7" fmla="*/ 230 h 289"/>
                <a:gd name="T8" fmla="*/ 142 w 142"/>
                <a:gd name="T9" fmla="*/ 230 h 289"/>
                <a:gd name="T10" fmla="*/ 69 w 142"/>
                <a:gd name="T11" fmla="*/ 289 h 289"/>
                <a:gd name="T12" fmla="*/ 0 w 142"/>
                <a:gd name="T13" fmla="*/ 230 h 289"/>
                <a:gd name="T14" fmla="*/ 34 w 142"/>
                <a:gd name="T15" fmla="*/ 230 h 289"/>
                <a:gd name="T16" fmla="*/ 34 w 142"/>
                <a:gd name="T17" fmla="*/ 55 h 289"/>
                <a:gd name="T18" fmla="*/ 0 w 142"/>
                <a:gd name="T19" fmla="*/ 55 h 289"/>
                <a:gd name="T20" fmla="*/ 69 w 142"/>
                <a:gd name="T21" fmla="*/ 0 h 28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2"/>
                <a:gd name="T34" fmla="*/ 0 h 289"/>
                <a:gd name="T35" fmla="*/ 142 w 142"/>
                <a:gd name="T36" fmla="*/ 289 h 28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2" h="289">
                  <a:moveTo>
                    <a:pt x="69" y="0"/>
                  </a:moveTo>
                  <a:lnTo>
                    <a:pt x="142" y="55"/>
                  </a:lnTo>
                  <a:lnTo>
                    <a:pt x="107" y="55"/>
                  </a:lnTo>
                  <a:lnTo>
                    <a:pt x="107" y="230"/>
                  </a:lnTo>
                  <a:lnTo>
                    <a:pt x="142" y="230"/>
                  </a:lnTo>
                  <a:lnTo>
                    <a:pt x="69" y="289"/>
                  </a:lnTo>
                  <a:lnTo>
                    <a:pt x="0" y="230"/>
                  </a:lnTo>
                  <a:lnTo>
                    <a:pt x="34" y="230"/>
                  </a:lnTo>
                  <a:lnTo>
                    <a:pt x="34" y="55"/>
                  </a:lnTo>
                  <a:lnTo>
                    <a:pt x="0" y="55"/>
                  </a:lnTo>
                  <a:lnTo>
                    <a:pt x="69" y="0"/>
                  </a:lnTo>
                  <a:close/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2" name="Freeform 7"/>
            <p:cNvSpPr>
              <a:spLocks/>
            </p:cNvSpPr>
            <p:nvPr/>
          </p:nvSpPr>
          <p:spPr bwMode="auto">
            <a:xfrm>
              <a:off x="3094" y="2282"/>
              <a:ext cx="142" cy="310"/>
            </a:xfrm>
            <a:custGeom>
              <a:avLst/>
              <a:gdLst>
                <a:gd name="T0" fmla="*/ 73 w 142"/>
                <a:gd name="T1" fmla="*/ 0 h 310"/>
                <a:gd name="T2" fmla="*/ 142 w 142"/>
                <a:gd name="T3" fmla="*/ 63 h 310"/>
                <a:gd name="T4" fmla="*/ 107 w 142"/>
                <a:gd name="T5" fmla="*/ 63 h 310"/>
                <a:gd name="T6" fmla="*/ 107 w 142"/>
                <a:gd name="T7" fmla="*/ 248 h 310"/>
                <a:gd name="T8" fmla="*/ 142 w 142"/>
                <a:gd name="T9" fmla="*/ 248 h 310"/>
                <a:gd name="T10" fmla="*/ 73 w 142"/>
                <a:gd name="T11" fmla="*/ 310 h 310"/>
                <a:gd name="T12" fmla="*/ 0 w 142"/>
                <a:gd name="T13" fmla="*/ 248 h 310"/>
                <a:gd name="T14" fmla="*/ 34 w 142"/>
                <a:gd name="T15" fmla="*/ 248 h 310"/>
                <a:gd name="T16" fmla="*/ 34 w 142"/>
                <a:gd name="T17" fmla="*/ 63 h 310"/>
                <a:gd name="T18" fmla="*/ 0 w 142"/>
                <a:gd name="T19" fmla="*/ 63 h 310"/>
                <a:gd name="T20" fmla="*/ 73 w 142"/>
                <a:gd name="T21" fmla="*/ 0 h 3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2"/>
                <a:gd name="T34" fmla="*/ 0 h 310"/>
                <a:gd name="T35" fmla="*/ 142 w 142"/>
                <a:gd name="T36" fmla="*/ 310 h 3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2" h="310">
                  <a:moveTo>
                    <a:pt x="73" y="0"/>
                  </a:moveTo>
                  <a:lnTo>
                    <a:pt x="142" y="63"/>
                  </a:lnTo>
                  <a:lnTo>
                    <a:pt x="107" y="63"/>
                  </a:lnTo>
                  <a:lnTo>
                    <a:pt x="107" y="248"/>
                  </a:lnTo>
                  <a:lnTo>
                    <a:pt x="142" y="248"/>
                  </a:lnTo>
                  <a:lnTo>
                    <a:pt x="73" y="310"/>
                  </a:lnTo>
                  <a:lnTo>
                    <a:pt x="0" y="248"/>
                  </a:lnTo>
                  <a:lnTo>
                    <a:pt x="34" y="248"/>
                  </a:lnTo>
                  <a:lnTo>
                    <a:pt x="34" y="63"/>
                  </a:lnTo>
                  <a:lnTo>
                    <a:pt x="0" y="63"/>
                  </a:lnTo>
                  <a:lnTo>
                    <a:pt x="73" y="0"/>
                  </a:lnTo>
                  <a:close/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3" name="Rectangle 8"/>
            <p:cNvSpPr>
              <a:spLocks noChangeArrowheads="1"/>
            </p:cNvSpPr>
            <p:nvPr/>
          </p:nvSpPr>
          <p:spPr bwMode="auto">
            <a:xfrm>
              <a:off x="2731" y="1920"/>
              <a:ext cx="869" cy="349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77863" y="2590800"/>
            <a:ext cx="7345362" cy="3698875"/>
            <a:chOff x="427" y="1632"/>
            <a:chExt cx="4627" cy="2330"/>
          </a:xfrm>
        </p:grpSpPr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2731" y="2664"/>
              <a:ext cx="2323" cy="1298"/>
              <a:chOff x="2731" y="2664"/>
              <a:chExt cx="2323" cy="1298"/>
            </a:xfrm>
          </p:grpSpPr>
          <p:sp>
            <p:nvSpPr>
              <p:cNvPr id="87066" name="Freeform 11"/>
              <p:cNvSpPr>
                <a:spLocks/>
              </p:cNvSpPr>
              <p:nvPr/>
            </p:nvSpPr>
            <p:spPr bwMode="auto">
              <a:xfrm>
                <a:off x="4534" y="2664"/>
                <a:ext cx="142" cy="289"/>
              </a:xfrm>
              <a:custGeom>
                <a:avLst/>
                <a:gdLst>
                  <a:gd name="T0" fmla="*/ 73 w 142"/>
                  <a:gd name="T1" fmla="*/ 0 h 289"/>
                  <a:gd name="T2" fmla="*/ 142 w 142"/>
                  <a:gd name="T3" fmla="*/ 59 h 289"/>
                  <a:gd name="T4" fmla="*/ 107 w 142"/>
                  <a:gd name="T5" fmla="*/ 59 h 289"/>
                  <a:gd name="T6" fmla="*/ 107 w 142"/>
                  <a:gd name="T7" fmla="*/ 230 h 289"/>
                  <a:gd name="T8" fmla="*/ 142 w 142"/>
                  <a:gd name="T9" fmla="*/ 230 h 289"/>
                  <a:gd name="T10" fmla="*/ 73 w 142"/>
                  <a:gd name="T11" fmla="*/ 289 h 289"/>
                  <a:gd name="T12" fmla="*/ 0 w 142"/>
                  <a:gd name="T13" fmla="*/ 230 h 289"/>
                  <a:gd name="T14" fmla="*/ 34 w 142"/>
                  <a:gd name="T15" fmla="*/ 230 h 289"/>
                  <a:gd name="T16" fmla="*/ 34 w 142"/>
                  <a:gd name="T17" fmla="*/ 59 h 289"/>
                  <a:gd name="T18" fmla="*/ 0 w 142"/>
                  <a:gd name="T19" fmla="*/ 59 h 289"/>
                  <a:gd name="T20" fmla="*/ 73 w 142"/>
                  <a:gd name="T21" fmla="*/ 0 h 2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2"/>
                  <a:gd name="T34" fmla="*/ 0 h 289"/>
                  <a:gd name="T35" fmla="*/ 142 w 142"/>
                  <a:gd name="T36" fmla="*/ 289 h 2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2" h="289">
                    <a:moveTo>
                      <a:pt x="73" y="0"/>
                    </a:moveTo>
                    <a:lnTo>
                      <a:pt x="142" y="59"/>
                    </a:lnTo>
                    <a:lnTo>
                      <a:pt x="107" y="59"/>
                    </a:lnTo>
                    <a:lnTo>
                      <a:pt x="107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4" y="230"/>
                    </a:lnTo>
                    <a:lnTo>
                      <a:pt x="34" y="59"/>
                    </a:lnTo>
                    <a:lnTo>
                      <a:pt x="0" y="59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7" name="Rectangle 12"/>
              <p:cNvSpPr>
                <a:spLocks noChangeArrowheads="1"/>
              </p:cNvSpPr>
              <p:nvPr/>
            </p:nvSpPr>
            <p:spPr bwMode="auto">
              <a:xfrm>
                <a:off x="4171" y="3601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8" name="Freeform 13"/>
              <p:cNvSpPr>
                <a:spLocks/>
              </p:cNvSpPr>
              <p:nvPr/>
            </p:nvSpPr>
            <p:spPr bwMode="auto">
              <a:xfrm>
                <a:off x="4534" y="3312"/>
                <a:ext cx="142" cy="289"/>
              </a:xfrm>
              <a:custGeom>
                <a:avLst/>
                <a:gdLst>
                  <a:gd name="T0" fmla="*/ 73 w 142"/>
                  <a:gd name="T1" fmla="*/ 0 h 289"/>
                  <a:gd name="T2" fmla="*/ 142 w 142"/>
                  <a:gd name="T3" fmla="*/ 59 h 289"/>
                  <a:gd name="T4" fmla="*/ 108 w 142"/>
                  <a:gd name="T5" fmla="*/ 59 h 289"/>
                  <a:gd name="T6" fmla="*/ 108 w 142"/>
                  <a:gd name="T7" fmla="*/ 230 h 289"/>
                  <a:gd name="T8" fmla="*/ 142 w 142"/>
                  <a:gd name="T9" fmla="*/ 230 h 289"/>
                  <a:gd name="T10" fmla="*/ 73 w 142"/>
                  <a:gd name="T11" fmla="*/ 289 h 289"/>
                  <a:gd name="T12" fmla="*/ 0 w 142"/>
                  <a:gd name="T13" fmla="*/ 230 h 289"/>
                  <a:gd name="T14" fmla="*/ 35 w 142"/>
                  <a:gd name="T15" fmla="*/ 230 h 289"/>
                  <a:gd name="T16" fmla="*/ 35 w 142"/>
                  <a:gd name="T17" fmla="*/ 59 h 289"/>
                  <a:gd name="T18" fmla="*/ 0 w 142"/>
                  <a:gd name="T19" fmla="*/ 59 h 289"/>
                  <a:gd name="T20" fmla="*/ 73 w 142"/>
                  <a:gd name="T21" fmla="*/ 0 h 2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2"/>
                  <a:gd name="T34" fmla="*/ 0 h 289"/>
                  <a:gd name="T35" fmla="*/ 142 w 142"/>
                  <a:gd name="T36" fmla="*/ 289 h 2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2" h="289">
                    <a:moveTo>
                      <a:pt x="73" y="0"/>
                    </a:moveTo>
                    <a:lnTo>
                      <a:pt x="142" y="59"/>
                    </a:lnTo>
                    <a:lnTo>
                      <a:pt x="108" y="59"/>
                    </a:lnTo>
                    <a:lnTo>
                      <a:pt x="108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5" y="230"/>
                    </a:lnTo>
                    <a:lnTo>
                      <a:pt x="35" y="59"/>
                    </a:lnTo>
                    <a:lnTo>
                      <a:pt x="0" y="59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9" name="Text Box 14"/>
              <p:cNvSpPr txBox="1">
                <a:spLocks noChangeArrowheads="1"/>
              </p:cNvSpPr>
              <p:nvPr/>
            </p:nvSpPr>
            <p:spPr bwMode="auto">
              <a:xfrm>
                <a:off x="4171" y="2994"/>
                <a:ext cx="82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I/O</a:t>
                </a:r>
                <a:r>
                  <a:rPr lang="zh-CN" altLang="en-US" sz="2400">
                    <a:latin typeface="Times New Roman" pitchFamily="18" charset="0"/>
                  </a:rPr>
                  <a:t>接口</a:t>
                </a:r>
              </a:p>
            </p:txBody>
          </p:sp>
          <p:sp>
            <p:nvSpPr>
              <p:cNvPr id="87070" name="Text Box 15"/>
              <p:cNvSpPr txBox="1">
                <a:spLocks noChangeArrowheads="1"/>
              </p:cNvSpPr>
              <p:nvPr/>
            </p:nvSpPr>
            <p:spPr bwMode="auto">
              <a:xfrm>
                <a:off x="4239" y="3610"/>
                <a:ext cx="81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  设备</a:t>
                </a:r>
                <a:r>
                  <a:rPr lang="en-US" altLang="zh-CN" sz="2400" i="1">
                    <a:latin typeface="Times New Roman" pitchFamily="18" charset="0"/>
                  </a:rPr>
                  <a:t>n</a:t>
                </a:r>
                <a:r>
                  <a:rPr lang="en-US" altLang="zh-CN" sz="2800">
                    <a:latin typeface="Times New Roman" pitchFamily="18" charset="0"/>
                  </a:rPr>
                  <a:t>  </a:t>
                </a:r>
              </a:p>
            </p:txBody>
          </p:sp>
          <p:sp>
            <p:nvSpPr>
              <p:cNvPr id="87071" name="Text Box 16"/>
              <p:cNvSpPr txBox="1">
                <a:spLocks noChangeArrowheads="1"/>
              </p:cNvSpPr>
              <p:nvPr/>
            </p:nvSpPr>
            <p:spPr bwMode="auto">
              <a:xfrm>
                <a:off x="3724" y="3505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87072" name="Text Box 17"/>
              <p:cNvSpPr txBox="1">
                <a:spLocks noChangeArrowheads="1"/>
              </p:cNvSpPr>
              <p:nvPr/>
            </p:nvSpPr>
            <p:spPr bwMode="auto">
              <a:xfrm>
                <a:off x="3724" y="2953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87073" name="Rectangle 18"/>
              <p:cNvSpPr>
                <a:spLocks noChangeArrowheads="1"/>
              </p:cNvSpPr>
              <p:nvPr/>
            </p:nvSpPr>
            <p:spPr bwMode="auto">
              <a:xfrm>
                <a:off x="4171" y="2953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74" name="Freeform 19"/>
              <p:cNvSpPr>
                <a:spLocks/>
              </p:cNvSpPr>
              <p:nvPr/>
            </p:nvSpPr>
            <p:spPr bwMode="auto">
              <a:xfrm>
                <a:off x="3094" y="2665"/>
                <a:ext cx="142" cy="289"/>
              </a:xfrm>
              <a:custGeom>
                <a:avLst/>
                <a:gdLst>
                  <a:gd name="T0" fmla="*/ 73 w 142"/>
                  <a:gd name="T1" fmla="*/ 0 h 289"/>
                  <a:gd name="T2" fmla="*/ 142 w 142"/>
                  <a:gd name="T3" fmla="*/ 59 h 289"/>
                  <a:gd name="T4" fmla="*/ 107 w 142"/>
                  <a:gd name="T5" fmla="*/ 59 h 289"/>
                  <a:gd name="T6" fmla="*/ 107 w 142"/>
                  <a:gd name="T7" fmla="*/ 230 h 289"/>
                  <a:gd name="T8" fmla="*/ 142 w 142"/>
                  <a:gd name="T9" fmla="*/ 230 h 289"/>
                  <a:gd name="T10" fmla="*/ 73 w 142"/>
                  <a:gd name="T11" fmla="*/ 289 h 289"/>
                  <a:gd name="T12" fmla="*/ 0 w 142"/>
                  <a:gd name="T13" fmla="*/ 230 h 289"/>
                  <a:gd name="T14" fmla="*/ 34 w 142"/>
                  <a:gd name="T15" fmla="*/ 230 h 289"/>
                  <a:gd name="T16" fmla="*/ 34 w 142"/>
                  <a:gd name="T17" fmla="*/ 59 h 289"/>
                  <a:gd name="T18" fmla="*/ 0 w 142"/>
                  <a:gd name="T19" fmla="*/ 59 h 289"/>
                  <a:gd name="T20" fmla="*/ 73 w 142"/>
                  <a:gd name="T21" fmla="*/ 0 h 2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2"/>
                  <a:gd name="T34" fmla="*/ 0 h 289"/>
                  <a:gd name="T35" fmla="*/ 142 w 142"/>
                  <a:gd name="T36" fmla="*/ 289 h 2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2" h="289">
                    <a:moveTo>
                      <a:pt x="73" y="0"/>
                    </a:moveTo>
                    <a:lnTo>
                      <a:pt x="142" y="59"/>
                    </a:lnTo>
                    <a:lnTo>
                      <a:pt x="107" y="59"/>
                    </a:lnTo>
                    <a:lnTo>
                      <a:pt x="107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4" y="230"/>
                    </a:lnTo>
                    <a:lnTo>
                      <a:pt x="34" y="59"/>
                    </a:lnTo>
                    <a:lnTo>
                      <a:pt x="0" y="59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75" name="Rectangle 20"/>
              <p:cNvSpPr>
                <a:spLocks noChangeArrowheads="1"/>
              </p:cNvSpPr>
              <p:nvPr/>
            </p:nvSpPr>
            <p:spPr bwMode="auto">
              <a:xfrm>
                <a:off x="2731" y="3613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76" name="Freeform 21"/>
              <p:cNvSpPr>
                <a:spLocks/>
              </p:cNvSpPr>
              <p:nvPr/>
            </p:nvSpPr>
            <p:spPr bwMode="auto">
              <a:xfrm>
                <a:off x="3094" y="3324"/>
                <a:ext cx="142" cy="289"/>
              </a:xfrm>
              <a:custGeom>
                <a:avLst/>
                <a:gdLst>
                  <a:gd name="T0" fmla="*/ 73 w 142"/>
                  <a:gd name="T1" fmla="*/ 0 h 289"/>
                  <a:gd name="T2" fmla="*/ 142 w 142"/>
                  <a:gd name="T3" fmla="*/ 59 h 289"/>
                  <a:gd name="T4" fmla="*/ 108 w 142"/>
                  <a:gd name="T5" fmla="*/ 59 h 289"/>
                  <a:gd name="T6" fmla="*/ 108 w 142"/>
                  <a:gd name="T7" fmla="*/ 230 h 289"/>
                  <a:gd name="T8" fmla="*/ 142 w 142"/>
                  <a:gd name="T9" fmla="*/ 230 h 289"/>
                  <a:gd name="T10" fmla="*/ 73 w 142"/>
                  <a:gd name="T11" fmla="*/ 289 h 289"/>
                  <a:gd name="T12" fmla="*/ 0 w 142"/>
                  <a:gd name="T13" fmla="*/ 230 h 289"/>
                  <a:gd name="T14" fmla="*/ 35 w 142"/>
                  <a:gd name="T15" fmla="*/ 230 h 289"/>
                  <a:gd name="T16" fmla="*/ 35 w 142"/>
                  <a:gd name="T17" fmla="*/ 59 h 289"/>
                  <a:gd name="T18" fmla="*/ 0 w 142"/>
                  <a:gd name="T19" fmla="*/ 59 h 289"/>
                  <a:gd name="T20" fmla="*/ 73 w 142"/>
                  <a:gd name="T21" fmla="*/ 0 h 2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2"/>
                  <a:gd name="T34" fmla="*/ 0 h 289"/>
                  <a:gd name="T35" fmla="*/ 142 w 142"/>
                  <a:gd name="T36" fmla="*/ 289 h 2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2" h="289">
                    <a:moveTo>
                      <a:pt x="73" y="0"/>
                    </a:moveTo>
                    <a:lnTo>
                      <a:pt x="142" y="59"/>
                    </a:lnTo>
                    <a:lnTo>
                      <a:pt x="108" y="59"/>
                    </a:lnTo>
                    <a:lnTo>
                      <a:pt x="108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5" y="230"/>
                    </a:lnTo>
                    <a:lnTo>
                      <a:pt x="35" y="59"/>
                    </a:lnTo>
                    <a:lnTo>
                      <a:pt x="0" y="59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77" name="Text Box 22"/>
              <p:cNvSpPr txBox="1">
                <a:spLocks noChangeArrowheads="1"/>
              </p:cNvSpPr>
              <p:nvPr/>
            </p:nvSpPr>
            <p:spPr bwMode="auto">
              <a:xfrm>
                <a:off x="2731" y="3011"/>
                <a:ext cx="82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I/O</a:t>
                </a:r>
                <a:r>
                  <a:rPr lang="zh-CN" altLang="en-US" sz="2400">
                    <a:latin typeface="Times New Roman" pitchFamily="18" charset="0"/>
                  </a:rPr>
                  <a:t>接口</a:t>
                </a:r>
              </a:p>
            </p:txBody>
          </p:sp>
          <p:sp>
            <p:nvSpPr>
              <p:cNvPr id="87078" name="Text Box 23"/>
              <p:cNvSpPr txBox="1">
                <a:spLocks noChangeArrowheads="1"/>
              </p:cNvSpPr>
              <p:nvPr/>
            </p:nvSpPr>
            <p:spPr bwMode="auto">
              <a:xfrm>
                <a:off x="2832" y="3622"/>
                <a:ext cx="75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 设备</a:t>
                </a:r>
                <a:r>
                  <a:rPr lang="en-US" altLang="zh-CN" sz="2400">
                    <a:latin typeface="Times New Roman" pitchFamily="18" charset="0"/>
                  </a:rPr>
                  <a:t>0</a:t>
                </a:r>
                <a:r>
                  <a:rPr lang="en-US" altLang="zh-CN" sz="2800">
                    <a:latin typeface="Times New Roman" pitchFamily="18" charset="0"/>
                  </a:rPr>
                  <a:t>  </a:t>
                </a:r>
              </a:p>
            </p:txBody>
          </p:sp>
          <p:sp>
            <p:nvSpPr>
              <p:cNvPr id="87079" name="Rectangle 24"/>
              <p:cNvSpPr>
                <a:spLocks noChangeArrowheads="1"/>
              </p:cNvSpPr>
              <p:nvPr/>
            </p:nvSpPr>
            <p:spPr bwMode="auto">
              <a:xfrm>
                <a:off x="2731" y="2970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427" y="1632"/>
              <a:ext cx="2021" cy="637"/>
              <a:chOff x="427" y="1632"/>
              <a:chExt cx="2021" cy="637"/>
            </a:xfrm>
          </p:grpSpPr>
          <p:sp>
            <p:nvSpPr>
              <p:cNvPr id="87060" name="Rectangle 26"/>
              <p:cNvSpPr>
                <a:spLocks noChangeArrowheads="1"/>
              </p:cNvSpPr>
              <p:nvPr/>
            </p:nvSpPr>
            <p:spPr bwMode="auto">
              <a:xfrm>
                <a:off x="672" y="1978"/>
                <a:ext cx="395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CPU</a:t>
                </a:r>
              </a:p>
            </p:txBody>
          </p:sp>
          <p:sp>
            <p:nvSpPr>
              <p:cNvPr id="87061" name="Freeform 27"/>
              <p:cNvSpPr>
                <a:spLocks/>
              </p:cNvSpPr>
              <p:nvPr/>
            </p:nvSpPr>
            <p:spPr bwMode="auto">
              <a:xfrm>
                <a:off x="791" y="1632"/>
                <a:ext cx="142" cy="289"/>
              </a:xfrm>
              <a:custGeom>
                <a:avLst/>
                <a:gdLst>
                  <a:gd name="T0" fmla="*/ 73 w 142"/>
                  <a:gd name="T1" fmla="*/ 0 h 289"/>
                  <a:gd name="T2" fmla="*/ 142 w 142"/>
                  <a:gd name="T3" fmla="*/ 55 h 289"/>
                  <a:gd name="T4" fmla="*/ 107 w 142"/>
                  <a:gd name="T5" fmla="*/ 55 h 289"/>
                  <a:gd name="T6" fmla="*/ 107 w 142"/>
                  <a:gd name="T7" fmla="*/ 230 h 289"/>
                  <a:gd name="T8" fmla="*/ 142 w 142"/>
                  <a:gd name="T9" fmla="*/ 230 h 289"/>
                  <a:gd name="T10" fmla="*/ 73 w 142"/>
                  <a:gd name="T11" fmla="*/ 289 h 289"/>
                  <a:gd name="T12" fmla="*/ 0 w 142"/>
                  <a:gd name="T13" fmla="*/ 230 h 289"/>
                  <a:gd name="T14" fmla="*/ 34 w 142"/>
                  <a:gd name="T15" fmla="*/ 230 h 289"/>
                  <a:gd name="T16" fmla="*/ 34 w 142"/>
                  <a:gd name="T17" fmla="*/ 55 h 289"/>
                  <a:gd name="T18" fmla="*/ 0 w 142"/>
                  <a:gd name="T19" fmla="*/ 55 h 289"/>
                  <a:gd name="T20" fmla="*/ 73 w 142"/>
                  <a:gd name="T21" fmla="*/ 0 h 2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2"/>
                  <a:gd name="T34" fmla="*/ 0 h 289"/>
                  <a:gd name="T35" fmla="*/ 142 w 142"/>
                  <a:gd name="T36" fmla="*/ 289 h 2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2" h="289">
                    <a:moveTo>
                      <a:pt x="73" y="0"/>
                    </a:moveTo>
                    <a:lnTo>
                      <a:pt x="142" y="55"/>
                    </a:lnTo>
                    <a:lnTo>
                      <a:pt x="107" y="55"/>
                    </a:lnTo>
                    <a:lnTo>
                      <a:pt x="107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4" y="230"/>
                    </a:lnTo>
                    <a:lnTo>
                      <a:pt x="34" y="55"/>
                    </a:lnTo>
                    <a:lnTo>
                      <a:pt x="0" y="55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>
                <a:solidFill>
                  <a:srgbClr val="6719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2" name="Rectangle 28"/>
              <p:cNvSpPr>
                <a:spLocks noChangeArrowheads="1"/>
              </p:cNvSpPr>
              <p:nvPr/>
            </p:nvSpPr>
            <p:spPr bwMode="auto">
              <a:xfrm>
                <a:off x="1822" y="1978"/>
                <a:ext cx="386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/>
                  <a:t>主存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87063" name="Freeform 29"/>
              <p:cNvSpPr>
                <a:spLocks/>
              </p:cNvSpPr>
              <p:nvPr/>
            </p:nvSpPr>
            <p:spPr bwMode="auto">
              <a:xfrm>
                <a:off x="1941" y="1632"/>
                <a:ext cx="146" cy="289"/>
              </a:xfrm>
              <a:custGeom>
                <a:avLst/>
                <a:gdLst>
                  <a:gd name="T0" fmla="*/ 73 w 146"/>
                  <a:gd name="T1" fmla="*/ 0 h 289"/>
                  <a:gd name="T2" fmla="*/ 146 w 146"/>
                  <a:gd name="T3" fmla="*/ 55 h 289"/>
                  <a:gd name="T4" fmla="*/ 108 w 146"/>
                  <a:gd name="T5" fmla="*/ 55 h 289"/>
                  <a:gd name="T6" fmla="*/ 108 w 146"/>
                  <a:gd name="T7" fmla="*/ 230 h 289"/>
                  <a:gd name="T8" fmla="*/ 146 w 146"/>
                  <a:gd name="T9" fmla="*/ 230 h 289"/>
                  <a:gd name="T10" fmla="*/ 73 w 146"/>
                  <a:gd name="T11" fmla="*/ 289 h 289"/>
                  <a:gd name="T12" fmla="*/ 0 w 146"/>
                  <a:gd name="T13" fmla="*/ 230 h 289"/>
                  <a:gd name="T14" fmla="*/ 39 w 146"/>
                  <a:gd name="T15" fmla="*/ 230 h 289"/>
                  <a:gd name="T16" fmla="*/ 39 w 146"/>
                  <a:gd name="T17" fmla="*/ 55 h 289"/>
                  <a:gd name="T18" fmla="*/ 0 w 146"/>
                  <a:gd name="T19" fmla="*/ 55 h 289"/>
                  <a:gd name="T20" fmla="*/ 73 w 146"/>
                  <a:gd name="T21" fmla="*/ 0 h 2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6"/>
                  <a:gd name="T34" fmla="*/ 0 h 289"/>
                  <a:gd name="T35" fmla="*/ 146 w 146"/>
                  <a:gd name="T36" fmla="*/ 289 h 2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6" h="289">
                    <a:moveTo>
                      <a:pt x="73" y="0"/>
                    </a:moveTo>
                    <a:lnTo>
                      <a:pt x="146" y="55"/>
                    </a:lnTo>
                    <a:lnTo>
                      <a:pt x="108" y="55"/>
                    </a:lnTo>
                    <a:lnTo>
                      <a:pt x="108" y="230"/>
                    </a:lnTo>
                    <a:lnTo>
                      <a:pt x="146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9" y="230"/>
                    </a:lnTo>
                    <a:lnTo>
                      <a:pt x="39" y="55"/>
                    </a:lnTo>
                    <a:lnTo>
                      <a:pt x="0" y="55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4" name="Rectangle 30"/>
              <p:cNvSpPr>
                <a:spLocks noChangeArrowheads="1"/>
              </p:cNvSpPr>
              <p:nvPr/>
            </p:nvSpPr>
            <p:spPr bwMode="auto">
              <a:xfrm>
                <a:off x="1579" y="1920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5" name="Rectangle 31"/>
              <p:cNvSpPr>
                <a:spLocks noChangeArrowheads="1"/>
              </p:cNvSpPr>
              <p:nvPr/>
            </p:nvSpPr>
            <p:spPr bwMode="auto">
              <a:xfrm>
                <a:off x="427" y="1920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533400" y="1962150"/>
            <a:ext cx="8610600" cy="2305050"/>
            <a:chOff x="336" y="1236"/>
            <a:chExt cx="5424" cy="1452"/>
          </a:xfrm>
        </p:grpSpPr>
        <p:sp>
          <p:nvSpPr>
            <p:cNvPr id="87053" name="Rectangle 33"/>
            <p:cNvSpPr>
              <a:spLocks noChangeArrowheads="1"/>
            </p:cNvSpPr>
            <p:nvPr/>
          </p:nvSpPr>
          <p:spPr bwMode="auto">
            <a:xfrm>
              <a:off x="2598" y="1236"/>
              <a:ext cx="153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</a:rPr>
                <a:t>主存总线</a:t>
              </a:r>
              <a:endParaRPr lang="zh-CN" altLang="en-US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87054" name="Rectangle 34"/>
            <p:cNvSpPr>
              <a:spLocks noChangeArrowheads="1"/>
            </p:cNvSpPr>
            <p:nvPr/>
          </p:nvSpPr>
          <p:spPr bwMode="auto">
            <a:xfrm>
              <a:off x="4024" y="2395"/>
              <a:ext cx="676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5" name="Rectangle 35"/>
            <p:cNvSpPr>
              <a:spLocks noChangeArrowheads="1"/>
            </p:cNvSpPr>
            <p:nvPr/>
          </p:nvSpPr>
          <p:spPr bwMode="auto">
            <a:xfrm>
              <a:off x="3622" y="2304"/>
              <a:ext cx="127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I/O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总线</a:t>
              </a:r>
            </a:p>
          </p:txBody>
        </p:sp>
        <p:sp>
          <p:nvSpPr>
            <p:cNvPr id="87056" name="AutoShape 36"/>
            <p:cNvSpPr>
              <a:spLocks noChangeArrowheads="1"/>
            </p:cNvSpPr>
            <p:nvPr/>
          </p:nvSpPr>
          <p:spPr bwMode="auto">
            <a:xfrm>
              <a:off x="336" y="1500"/>
              <a:ext cx="5424" cy="156"/>
            </a:xfrm>
            <a:prstGeom prst="leftRightArrow">
              <a:avLst>
                <a:gd name="adj1" fmla="val 45833"/>
                <a:gd name="adj2" fmla="val 192358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57" name="AutoShape 37"/>
            <p:cNvSpPr>
              <a:spLocks noChangeArrowheads="1"/>
            </p:cNvSpPr>
            <p:nvPr/>
          </p:nvSpPr>
          <p:spPr bwMode="auto">
            <a:xfrm>
              <a:off x="2448" y="2532"/>
              <a:ext cx="3120" cy="156"/>
            </a:xfrm>
            <a:prstGeom prst="leftRightArrow">
              <a:avLst>
                <a:gd name="adj1" fmla="val 50000"/>
                <a:gd name="adj2" fmla="val 181389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7047" name="Text Box 38"/>
          <p:cNvSpPr txBox="1">
            <a:spLocks noChangeArrowheads="1"/>
          </p:cNvSpPr>
          <p:nvPr/>
        </p:nvSpPr>
        <p:spPr bwMode="auto">
          <a:xfrm>
            <a:off x="517525" y="396875"/>
            <a:ext cx="3384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二、多总线结构</a:t>
            </a:r>
          </a:p>
        </p:txBody>
      </p:sp>
      <p:sp>
        <p:nvSpPr>
          <p:cNvPr id="170023" name="Rectangle 3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3.4</a:t>
            </a:r>
          </a:p>
        </p:txBody>
      </p:sp>
      <p:sp>
        <p:nvSpPr>
          <p:cNvPr id="41" name="日期占位符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8B02FB-1E9C-492C-974E-216B4F7C1041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43" name="页脚占位符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2F7728-3D0A-4873-8821-C7309DDBD066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6" grpId="0" autoUpdateAnimBg="0"/>
      <p:bldP spid="169987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457200" y="533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600">
                <a:latin typeface="Times New Roman" pitchFamily="18" charset="0"/>
              </a:rPr>
              <a:t>2. 三总线结构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33350" y="2209800"/>
            <a:ext cx="8848725" cy="2514600"/>
            <a:chOff x="84" y="1392"/>
            <a:chExt cx="5574" cy="158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84" y="1922"/>
              <a:ext cx="1020" cy="343"/>
              <a:chOff x="84" y="1968"/>
              <a:chExt cx="1020" cy="343"/>
            </a:xfrm>
          </p:grpSpPr>
          <p:sp>
            <p:nvSpPr>
              <p:cNvPr id="88108" name="Rectangle 5"/>
              <p:cNvSpPr>
                <a:spLocks noChangeArrowheads="1"/>
              </p:cNvSpPr>
              <p:nvPr/>
            </p:nvSpPr>
            <p:spPr bwMode="auto">
              <a:xfrm>
                <a:off x="84" y="2002"/>
                <a:ext cx="8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solidFill>
                      <a:schemeClr val="folHlink"/>
                    </a:solidFill>
                  </a:rPr>
                  <a:t>主存总线</a:t>
                </a:r>
                <a:endParaRPr lang="zh-CN" altLang="en-US" sz="26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8109" name="Freeform 6"/>
              <p:cNvSpPr>
                <a:spLocks/>
              </p:cNvSpPr>
              <p:nvPr/>
            </p:nvSpPr>
            <p:spPr bwMode="auto">
              <a:xfrm>
                <a:off x="949" y="1968"/>
                <a:ext cx="155" cy="343"/>
              </a:xfrm>
              <a:custGeom>
                <a:avLst/>
                <a:gdLst>
                  <a:gd name="T0" fmla="*/ 80 w 124"/>
                  <a:gd name="T1" fmla="*/ 0 h 362"/>
                  <a:gd name="T2" fmla="*/ 155 w 124"/>
                  <a:gd name="T3" fmla="*/ 67 h 362"/>
                  <a:gd name="T4" fmla="*/ 118 w 124"/>
                  <a:gd name="T5" fmla="*/ 67 h 362"/>
                  <a:gd name="T6" fmla="*/ 118 w 124"/>
                  <a:gd name="T7" fmla="*/ 276 h 362"/>
                  <a:gd name="T8" fmla="*/ 155 w 124"/>
                  <a:gd name="T9" fmla="*/ 276 h 362"/>
                  <a:gd name="T10" fmla="*/ 80 w 124"/>
                  <a:gd name="T11" fmla="*/ 343 h 362"/>
                  <a:gd name="T12" fmla="*/ 0 w 124"/>
                  <a:gd name="T13" fmla="*/ 276 h 362"/>
                  <a:gd name="T14" fmla="*/ 38 w 124"/>
                  <a:gd name="T15" fmla="*/ 276 h 362"/>
                  <a:gd name="T16" fmla="*/ 38 w 124"/>
                  <a:gd name="T17" fmla="*/ 67 h 362"/>
                  <a:gd name="T18" fmla="*/ 0 w 124"/>
                  <a:gd name="T19" fmla="*/ 67 h 362"/>
                  <a:gd name="T20" fmla="*/ 80 w 124"/>
                  <a:gd name="T21" fmla="*/ 0 h 36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4"/>
                  <a:gd name="T34" fmla="*/ 0 h 362"/>
                  <a:gd name="T35" fmla="*/ 124 w 124"/>
                  <a:gd name="T36" fmla="*/ 362 h 36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4" h="362">
                    <a:moveTo>
                      <a:pt x="64" y="0"/>
                    </a:moveTo>
                    <a:lnTo>
                      <a:pt x="124" y="71"/>
                    </a:lnTo>
                    <a:lnTo>
                      <a:pt x="94" y="71"/>
                    </a:lnTo>
                    <a:lnTo>
                      <a:pt x="94" y="291"/>
                    </a:lnTo>
                    <a:lnTo>
                      <a:pt x="124" y="291"/>
                    </a:lnTo>
                    <a:lnTo>
                      <a:pt x="64" y="362"/>
                    </a:lnTo>
                    <a:lnTo>
                      <a:pt x="0" y="291"/>
                    </a:lnTo>
                    <a:lnTo>
                      <a:pt x="30" y="291"/>
                    </a:lnTo>
                    <a:lnTo>
                      <a:pt x="30" y="71"/>
                    </a:lnTo>
                    <a:lnTo>
                      <a:pt x="0" y="71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17463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Group 46"/>
            <p:cNvGrpSpPr>
              <a:grpSpLocks/>
            </p:cNvGrpSpPr>
            <p:nvPr/>
          </p:nvGrpSpPr>
          <p:grpSpPr bwMode="auto">
            <a:xfrm>
              <a:off x="1292" y="2426"/>
              <a:ext cx="914" cy="550"/>
              <a:chOff x="1292" y="2426"/>
              <a:chExt cx="914" cy="550"/>
            </a:xfrm>
          </p:grpSpPr>
          <p:sp>
            <p:nvSpPr>
              <p:cNvPr id="88106" name="Freeform 8"/>
              <p:cNvSpPr>
                <a:spLocks/>
              </p:cNvSpPr>
              <p:nvPr/>
            </p:nvSpPr>
            <p:spPr bwMode="auto">
              <a:xfrm>
                <a:off x="1466" y="2426"/>
                <a:ext cx="447" cy="125"/>
              </a:xfrm>
              <a:custGeom>
                <a:avLst/>
                <a:gdLst>
                  <a:gd name="T0" fmla="*/ 0 w 424"/>
                  <a:gd name="T1" fmla="*/ 63 h 184"/>
                  <a:gd name="T2" fmla="*/ 91 w 424"/>
                  <a:gd name="T3" fmla="*/ 125 h 184"/>
                  <a:gd name="T4" fmla="*/ 91 w 424"/>
                  <a:gd name="T5" fmla="*/ 94 h 184"/>
                  <a:gd name="T6" fmla="*/ 356 w 424"/>
                  <a:gd name="T7" fmla="*/ 94 h 184"/>
                  <a:gd name="T8" fmla="*/ 356 w 424"/>
                  <a:gd name="T9" fmla="*/ 125 h 184"/>
                  <a:gd name="T10" fmla="*/ 447 w 424"/>
                  <a:gd name="T11" fmla="*/ 63 h 184"/>
                  <a:gd name="T12" fmla="*/ 356 w 424"/>
                  <a:gd name="T13" fmla="*/ 0 h 184"/>
                  <a:gd name="T14" fmla="*/ 356 w 424"/>
                  <a:gd name="T15" fmla="*/ 31 h 184"/>
                  <a:gd name="T16" fmla="*/ 91 w 424"/>
                  <a:gd name="T17" fmla="*/ 31 h 184"/>
                  <a:gd name="T18" fmla="*/ 91 w 424"/>
                  <a:gd name="T19" fmla="*/ 0 h 184"/>
                  <a:gd name="T20" fmla="*/ 0 w 424"/>
                  <a:gd name="T21" fmla="*/ 63 h 18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24"/>
                  <a:gd name="T34" fmla="*/ 0 h 184"/>
                  <a:gd name="T35" fmla="*/ 424 w 424"/>
                  <a:gd name="T36" fmla="*/ 184 h 18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24" h="184">
                    <a:moveTo>
                      <a:pt x="0" y="92"/>
                    </a:moveTo>
                    <a:lnTo>
                      <a:pt x="86" y="184"/>
                    </a:lnTo>
                    <a:lnTo>
                      <a:pt x="86" y="138"/>
                    </a:lnTo>
                    <a:lnTo>
                      <a:pt x="338" y="138"/>
                    </a:lnTo>
                    <a:lnTo>
                      <a:pt x="338" y="184"/>
                    </a:lnTo>
                    <a:lnTo>
                      <a:pt x="424" y="92"/>
                    </a:lnTo>
                    <a:lnTo>
                      <a:pt x="338" y="0"/>
                    </a:lnTo>
                    <a:lnTo>
                      <a:pt x="338" y="46"/>
                    </a:lnTo>
                    <a:lnTo>
                      <a:pt x="86" y="46"/>
                    </a:lnTo>
                    <a:lnTo>
                      <a:pt x="86" y="0"/>
                    </a:lnTo>
                    <a:lnTo>
                      <a:pt x="0" y="92"/>
                    </a:lnTo>
                    <a:close/>
                  </a:path>
                </a:pathLst>
              </a:custGeom>
              <a:solidFill>
                <a:schemeClr val="folHlink"/>
              </a:solidFill>
              <a:ln w="17463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07" name="Rectangle 9"/>
              <p:cNvSpPr>
                <a:spLocks noChangeArrowheads="1"/>
              </p:cNvSpPr>
              <p:nvPr/>
            </p:nvSpPr>
            <p:spPr bwMode="auto">
              <a:xfrm>
                <a:off x="1292" y="2726"/>
                <a:ext cx="9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600">
                    <a:solidFill>
                      <a:schemeClr val="folHlink"/>
                    </a:solidFill>
                    <a:latin typeface="Times New Roman" pitchFamily="18" charset="0"/>
                  </a:rPr>
                  <a:t>DMA</a:t>
                </a:r>
                <a:r>
                  <a:rPr lang="zh-CN" altLang="en-US" sz="2600">
                    <a:solidFill>
                      <a:schemeClr val="folHlink"/>
                    </a:solidFill>
                  </a:rPr>
                  <a:t>总线</a:t>
                </a:r>
                <a:endParaRPr lang="zh-CN" altLang="en-US" sz="26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1464" y="1392"/>
              <a:ext cx="4194" cy="406"/>
              <a:chOff x="1464" y="1438"/>
              <a:chExt cx="4194" cy="406"/>
            </a:xfrm>
          </p:grpSpPr>
          <p:sp>
            <p:nvSpPr>
              <p:cNvPr id="88104" name="Text Box 11"/>
              <p:cNvSpPr txBox="1">
                <a:spLocks noChangeArrowheads="1"/>
              </p:cNvSpPr>
              <p:nvPr/>
            </p:nvSpPr>
            <p:spPr bwMode="auto">
              <a:xfrm>
                <a:off x="3143" y="1438"/>
                <a:ext cx="835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600">
                    <a:solidFill>
                      <a:schemeClr val="folHlink"/>
                    </a:solidFill>
                    <a:latin typeface="Times New Roman" pitchFamily="18" charset="0"/>
                  </a:rPr>
                  <a:t>I/O</a:t>
                </a:r>
                <a:r>
                  <a:rPr lang="zh-CN" altLang="en-US" sz="2600">
                    <a:solidFill>
                      <a:schemeClr val="folHlink"/>
                    </a:solidFill>
                    <a:latin typeface="Times New Roman" pitchFamily="18" charset="0"/>
                  </a:rPr>
                  <a:t>总线</a:t>
                </a:r>
              </a:p>
            </p:txBody>
          </p:sp>
          <p:sp>
            <p:nvSpPr>
              <p:cNvPr id="88105" name="AutoShape 12"/>
              <p:cNvSpPr>
                <a:spLocks noChangeArrowheads="1"/>
              </p:cNvSpPr>
              <p:nvPr/>
            </p:nvSpPr>
            <p:spPr bwMode="auto">
              <a:xfrm>
                <a:off x="1464" y="1688"/>
                <a:ext cx="4194" cy="156"/>
              </a:xfrm>
              <a:prstGeom prst="leftRightArrow">
                <a:avLst>
                  <a:gd name="adj1" fmla="val 50000"/>
                  <a:gd name="adj2" fmla="val 144256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914400" y="2390775"/>
            <a:ext cx="7848600" cy="3379788"/>
            <a:chOff x="576" y="1552"/>
            <a:chExt cx="4944" cy="2129"/>
          </a:xfrm>
        </p:grpSpPr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576" y="1552"/>
              <a:ext cx="1008" cy="1197"/>
              <a:chOff x="576" y="1552"/>
              <a:chExt cx="1008" cy="1197"/>
            </a:xfrm>
          </p:grpSpPr>
          <p:sp>
            <p:nvSpPr>
              <p:cNvPr id="88097" name="Rectangle 15"/>
              <p:cNvSpPr>
                <a:spLocks noChangeArrowheads="1"/>
              </p:cNvSpPr>
              <p:nvPr/>
            </p:nvSpPr>
            <p:spPr bwMode="auto">
              <a:xfrm>
                <a:off x="576" y="1552"/>
                <a:ext cx="889" cy="428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98" name="Rectangle 16"/>
              <p:cNvSpPr>
                <a:spLocks noChangeArrowheads="1"/>
              </p:cNvSpPr>
              <p:nvPr/>
            </p:nvSpPr>
            <p:spPr bwMode="auto">
              <a:xfrm>
                <a:off x="805" y="1642"/>
                <a:ext cx="635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CPU</a:t>
                </a:r>
              </a:p>
            </p:txBody>
          </p:sp>
          <p:sp>
            <p:nvSpPr>
              <p:cNvPr id="88099" name="Rectangle 17"/>
              <p:cNvSpPr>
                <a:spLocks noChangeArrowheads="1"/>
              </p:cNvSpPr>
              <p:nvPr/>
            </p:nvSpPr>
            <p:spPr bwMode="auto">
              <a:xfrm>
                <a:off x="576" y="2320"/>
                <a:ext cx="889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00" name="Rectangle 18"/>
              <p:cNvSpPr>
                <a:spLocks noChangeArrowheads="1"/>
              </p:cNvSpPr>
              <p:nvPr/>
            </p:nvSpPr>
            <p:spPr bwMode="auto">
              <a:xfrm>
                <a:off x="701" y="2368"/>
                <a:ext cx="883" cy="26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/>
                  <a:t> </a:t>
                </a:r>
                <a:r>
                  <a:rPr lang="zh-CN" altLang="en-US" sz="2400"/>
                  <a:t>主存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1918" y="1824"/>
              <a:ext cx="3602" cy="1857"/>
              <a:chOff x="1918" y="1824"/>
              <a:chExt cx="3602" cy="1857"/>
            </a:xfrm>
          </p:grpSpPr>
          <p:sp>
            <p:nvSpPr>
              <p:cNvPr id="88076" name="Rectangle 20"/>
              <p:cNvSpPr>
                <a:spLocks noChangeArrowheads="1"/>
              </p:cNvSpPr>
              <p:nvPr/>
            </p:nvSpPr>
            <p:spPr bwMode="auto">
              <a:xfrm>
                <a:off x="3160" y="3252"/>
                <a:ext cx="890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77" name="Rectangle 21"/>
              <p:cNvSpPr>
                <a:spLocks noChangeArrowheads="1"/>
              </p:cNvSpPr>
              <p:nvPr/>
            </p:nvSpPr>
            <p:spPr bwMode="auto">
              <a:xfrm>
                <a:off x="3358" y="3360"/>
                <a:ext cx="674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/>
                  <a:t>设备</a:t>
                </a:r>
                <a:r>
                  <a:rPr lang="zh-CN" altLang="en-US" sz="24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88078" name="Freeform 22"/>
              <p:cNvSpPr>
                <a:spLocks/>
              </p:cNvSpPr>
              <p:nvPr/>
            </p:nvSpPr>
            <p:spPr bwMode="auto">
              <a:xfrm>
                <a:off x="3542" y="2753"/>
                <a:ext cx="125" cy="481"/>
              </a:xfrm>
              <a:custGeom>
                <a:avLst/>
                <a:gdLst>
                  <a:gd name="T0" fmla="*/ 64 w 123"/>
                  <a:gd name="T1" fmla="*/ 0 h 485"/>
                  <a:gd name="T2" fmla="*/ 125 w 123"/>
                  <a:gd name="T3" fmla="*/ 96 h 485"/>
                  <a:gd name="T4" fmla="*/ 95 w 123"/>
                  <a:gd name="T5" fmla="*/ 96 h 485"/>
                  <a:gd name="T6" fmla="*/ 95 w 123"/>
                  <a:gd name="T7" fmla="*/ 385 h 485"/>
                  <a:gd name="T8" fmla="*/ 125 w 123"/>
                  <a:gd name="T9" fmla="*/ 385 h 485"/>
                  <a:gd name="T10" fmla="*/ 64 w 123"/>
                  <a:gd name="T11" fmla="*/ 481 h 485"/>
                  <a:gd name="T12" fmla="*/ 0 w 123"/>
                  <a:gd name="T13" fmla="*/ 385 h 485"/>
                  <a:gd name="T14" fmla="*/ 30 w 123"/>
                  <a:gd name="T15" fmla="*/ 385 h 485"/>
                  <a:gd name="T16" fmla="*/ 30 w 123"/>
                  <a:gd name="T17" fmla="*/ 96 h 485"/>
                  <a:gd name="T18" fmla="*/ 0 w 123"/>
                  <a:gd name="T19" fmla="*/ 96 h 485"/>
                  <a:gd name="T20" fmla="*/ 64 w 123"/>
                  <a:gd name="T21" fmla="*/ 0 h 48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3"/>
                  <a:gd name="T34" fmla="*/ 0 h 485"/>
                  <a:gd name="T35" fmla="*/ 123 w 123"/>
                  <a:gd name="T36" fmla="*/ 485 h 48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3" h="485">
                    <a:moveTo>
                      <a:pt x="63" y="0"/>
                    </a:moveTo>
                    <a:lnTo>
                      <a:pt x="123" y="97"/>
                    </a:lnTo>
                    <a:lnTo>
                      <a:pt x="93" y="97"/>
                    </a:lnTo>
                    <a:lnTo>
                      <a:pt x="93" y="388"/>
                    </a:lnTo>
                    <a:lnTo>
                      <a:pt x="123" y="388"/>
                    </a:lnTo>
                    <a:lnTo>
                      <a:pt x="63" y="485"/>
                    </a:lnTo>
                    <a:lnTo>
                      <a:pt x="0" y="388"/>
                    </a:lnTo>
                    <a:lnTo>
                      <a:pt x="30" y="388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3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" name="Group 23"/>
              <p:cNvGrpSpPr>
                <a:grpSpLocks/>
              </p:cNvGrpSpPr>
              <p:nvPr/>
            </p:nvGrpSpPr>
            <p:grpSpPr bwMode="auto">
              <a:xfrm>
                <a:off x="4556" y="2753"/>
                <a:ext cx="916" cy="928"/>
                <a:chOff x="4556" y="2753"/>
                <a:chExt cx="916" cy="928"/>
              </a:xfrm>
            </p:grpSpPr>
            <p:sp>
              <p:nvSpPr>
                <p:cNvPr id="88094" name="Rectangle 24"/>
                <p:cNvSpPr>
                  <a:spLocks noChangeArrowheads="1"/>
                </p:cNvSpPr>
                <p:nvPr/>
              </p:nvSpPr>
              <p:spPr bwMode="auto">
                <a:xfrm>
                  <a:off x="4556" y="3252"/>
                  <a:ext cx="890" cy="429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095" name="Rectangle 25"/>
                <p:cNvSpPr>
                  <a:spLocks noChangeArrowheads="1"/>
                </p:cNvSpPr>
                <p:nvPr/>
              </p:nvSpPr>
              <p:spPr bwMode="auto">
                <a:xfrm>
                  <a:off x="4739" y="3360"/>
                  <a:ext cx="733" cy="23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/>
                    <a:t>设备</a:t>
                  </a:r>
                  <a:r>
                    <a:rPr lang="en-US" altLang="zh-CN" sz="2400" i="1">
                      <a:latin typeface="Times New Roman" pitchFamily="18" charset="0"/>
                    </a:rPr>
                    <a:t>n</a:t>
                  </a:r>
                  <a:endParaRPr lang="zh-CN" altLang="en-US" sz="2400" i="1">
                    <a:latin typeface="Times New Roman" pitchFamily="18" charset="0"/>
                  </a:endParaRPr>
                </a:p>
              </p:txBody>
            </p:sp>
            <p:sp>
              <p:nvSpPr>
                <p:cNvPr id="88096" name="Freeform 26"/>
                <p:cNvSpPr>
                  <a:spLocks/>
                </p:cNvSpPr>
                <p:nvPr/>
              </p:nvSpPr>
              <p:spPr bwMode="auto">
                <a:xfrm>
                  <a:off x="4939" y="2753"/>
                  <a:ext cx="124" cy="487"/>
                </a:xfrm>
                <a:custGeom>
                  <a:avLst/>
                  <a:gdLst>
                    <a:gd name="T0" fmla="*/ 64 w 124"/>
                    <a:gd name="T1" fmla="*/ 0 h 485"/>
                    <a:gd name="T2" fmla="*/ 124 w 124"/>
                    <a:gd name="T3" fmla="*/ 97 h 485"/>
                    <a:gd name="T4" fmla="*/ 94 w 124"/>
                    <a:gd name="T5" fmla="*/ 97 h 485"/>
                    <a:gd name="T6" fmla="*/ 94 w 124"/>
                    <a:gd name="T7" fmla="*/ 390 h 485"/>
                    <a:gd name="T8" fmla="*/ 124 w 124"/>
                    <a:gd name="T9" fmla="*/ 390 h 485"/>
                    <a:gd name="T10" fmla="*/ 64 w 124"/>
                    <a:gd name="T11" fmla="*/ 487 h 485"/>
                    <a:gd name="T12" fmla="*/ 0 w 124"/>
                    <a:gd name="T13" fmla="*/ 390 h 485"/>
                    <a:gd name="T14" fmla="*/ 30 w 124"/>
                    <a:gd name="T15" fmla="*/ 390 h 485"/>
                    <a:gd name="T16" fmla="*/ 30 w 124"/>
                    <a:gd name="T17" fmla="*/ 97 h 485"/>
                    <a:gd name="T18" fmla="*/ 0 w 124"/>
                    <a:gd name="T19" fmla="*/ 97 h 485"/>
                    <a:gd name="T20" fmla="*/ 64 w 124"/>
                    <a:gd name="T21" fmla="*/ 0 h 48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4"/>
                    <a:gd name="T34" fmla="*/ 0 h 485"/>
                    <a:gd name="T35" fmla="*/ 124 w 124"/>
                    <a:gd name="T36" fmla="*/ 485 h 485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4" h="485">
                      <a:moveTo>
                        <a:pt x="64" y="0"/>
                      </a:moveTo>
                      <a:lnTo>
                        <a:pt x="124" y="97"/>
                      </a:lnTo>
                      <a:lnTo>
                        <a:pt x="94" y="97"/>
                      </a:lnTo>
                      <a:lnTo>
                        <a:pt x="94" y="388"/>
                      </a:lnTo>
                      <a:lnTo>
                        <a:pt x="124" y="388"/>
                      </a:lnTo>
                      <a:lnTo>
                        <a:pt x="64" y="485"/>
                      </a:lnTo>
                      <a:lnTo>
                        <a:pt x="0" y="388"/>
                      </a:lnTo>
                      <a:lnTo>
                        <a:pt x="30" y="388"/>
                      </a:lnTo>
                      <a:lnTo>
                        <a:pt x="30" y="97"/>
                      </a:lnTo>
                      <a:lnTo>
                        <a:pt x="0" y="97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8080" name="Rectangle 27"/>
              <p:cNvSpPr>
                <a:spLocks noChangeArrowheads="1"/>
              </p:cNvSpPr>
              <p:nvPr/>
            </p:nvSpPr>
            <p:spPr bwMode="auto">
              <a:xfrm>
                <a:off x="1925" y="3252"/>
                <a:ext cx="889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81" name="Rectangle 28"/>
              <p:cNvSpPr>
                <a:spLocks noChangeArrowheads="1"/>
              </p:cNvSpPr>
              <p:nvPr/>
            </p:nvSpPr>
            <p:spPr bwMode="auto">
              <a:xfrm>
                <a:off x="1968" y="3360"/>
                <a:ext cx="1008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/>
                  <a:t>高速外设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88082" name="Freeform 29"/>
              <p:cNvSpPr>
                <a:spLocks/>
              </p:cNvSpPr>
              <p:nvPr/>
            </p:nvSpPr>
            <p:spPr bwMode="auto">
              <a:xfrm>
                <a:off x="2301" y="2754"/>
                <a:ext cx="124" cy="480"/>
              </a:xfrm>
              <a:custGeom>
                <a:avLst/>
                <a:gdLst>
                  <a:gd name="T0" fmla="*/ 64 w 124"/>
                  <a:gd name="T1" fmla="*/ 0 h 480"/>
                  <a:gd name="T2" fmla="*/ 124 w 124"/>
                  <a:gd name="T3" fmla="*/ 97 h 480"/>
                  <a:gd name="T4" fmla="*/ 94 w 124"/>
                  <a:gd name="T5" fmla="*/ 97 h 480"/>
                  <a:gd name="T6" fmla="*/ 94 w 124"/>
                  <a:gd name="T7" fmla="*/ 383 h 480"/>
                  <a:gd name="T8" fmla="*/ 124 w 124"/>
                  <a:gd name="T9" fmla="*/ 383 h 480"/>
                  <a:gd name="T10" fmla="*/ 64 w 124"/>
                  <a:gd name="T11" fmla="*/ 480 h 480"/>
                  <a:gd name="T12" fmla="*/ 0 w 124"/>
                  <a:gd name="T13" fmla="*/ 383 h 480"/>
                  <a:gd name="T14" fmla="*/ 30 w 124"/>
                  <a:gd name="T15" fmla="*/ 383 h 480"/>
                  <a:gd name="T16" fmla="*/ 30 w 124"/>
                  <a:gd name="T17" fmla="*/ 97 h 480"/>
                  <a:gd name="T18" fmla="*/ 0 w 124"/>
                  <a:gd name="T19" fmla="*/ 97 h 480"/>
                  <a:gd name="T20" fmla="*/ 64 w 124"/>
                  <a:gd name="T21" fmla="*/ 0 h 4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4"/>
                  <a:gd name="T34" fmla="*/ 0 h 480"/>
                  <a:gd name="T35" fmla="*/ 124 w 124"/>
                  <a:gd name="T36" fmla="*/ 480 h 4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4" h="480">
                    <a:moveTo>
                      <a:pt x="64" y="0"/>
                    </a:moveTo>
                    <a:lnTo>
                      <a:pt x="124" y="97"/>
                    </a:lnTo>
                    <a:lnTo>
                      <a:pt x="94" y="97"/>
                    </a:lnTo>
                    <a:lnTo>
                      <a:pt x="94" y="383"/>
                    </a:lnTo>
                    <a:lnTo>
                      <a:pt x="124" y="383"/>
                    </a:lnTo>
                    <a:lnTo>
                      <a:pt x="64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4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83" name="Rectangle 30"/>
              <p:cNvSpPr>
                <a:spLocks noChangeArrowheads="1"/>
              </p:cNvSpPr>
              <p:nvPr/>
            </p:nvSpPr>
            <p:spPr bwMode="auto">
              <a:xfrm>
                <a:off x="1918" y="2320"/>
                <a:ext cx="890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84" name="Freeform 31"/>
              <p:cNvSpPr>
                <a:spLocks/>
              </p:cNvSpPr>
              <p:nvPr/>
            </p:nvSpPr>
            <p:spPr bwMode="auto">
              <a:xfrm>
                <a:off x="2301" y="1839"/>
                <a:ext cx="124" cy="480"/>
              </a:xfrm>
              <a:custGeom>
                <a:avLst/>
                <a:gdLst>
                  <a:gd name="T0" fmla="*/ 64 w 124"/>
                  <a:gd name="T1" fmla="*/ 0 h 480"/>
                  <a:gd name="T2" fmla="*/ 124 w 124"/>
                  <a:gd name="T3" fmla="*/ 97 h 480"/>
                  <a:gd name="T4" fmla="*/ 94 w 124"/>
                  <a:gd name="T5" fmla="*/ 97 h 480"/>
                  <a:gd name="T6" fmla="*/ 94 w 124"/>
                  <a:gd name="T7" fmla="*/ 383 h 480"/>
                  <a:gd name="T8" fmla="*/ 124 w 124"/>
                  <a:gd name="T9" fmla="*/ 383 h 480"/>
                  <a:gd name="T10" fmla="*/ 64 w 124"/>
                  <a:gd name="T11" fmla="*/ 480 h 480"/>
                  <a:gd name="T12" fmla="*/ 0 w 124"/>
                  <a:gd name="T13" fmla="*/ 383 h 480"/>
                  <a:gd name="T14" fmla="*/ 30 w 124"/>
                  <a:gd name="T15" fmla="*/ 383 h 480"/>
                  <a:gd name="T16" fmla="*/ 30 w 124"/>
                  <a:gd name="T17" fmla="*/ 97 h 480"/>
                  <a:gd name="T18" fmla="*/ 0 w 124"/>
                  <a:gd name="T19" fmla="*/ 97 h 480"/>
                  <a:gd name="T20" fmla="*/ 64 w 124"/>
                  <a:gd name="T21" fmla="*/ 0 h 4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4"/>
                  <a:gd name="T34" fmla="*/ 0 h 480"/>
                  <a:gd name="T35" fmla="*/ 124 w 124"/>
                  <a:gd name="T36" fmla="*/ 480 h 4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4" h="480">
                    <a:moveTo>
                      <a:pt x="64" y="0"/>
                    </a:moveTo>
                    <a:lnTo>
                      <a:pt x="124" y="97"/>
                    </a:lnTo>
                    <a:lnTo>
                      <a:pt x="94" y="97"/>
                    </a:lnTo>
                    <a:lnTo>
                      <a:pt x="94" y="383"/>
                    </a:lnTo>
                    <a:lnTo>
                      <a:pt x="124" y="383"/>
                    </a:lnTo>
                    <a:lnTo>
                      <a:pt x="64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4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85" name="Text Box 32"/>
              <p:cNvSpPr txBox="1">
                <a:spLocks noChangeArrowheads="1"/>
              </p:cNvSpPr>
              <p:nvPr/>
            </p:nvSpPr>
            <p:spPr bwMode="auto">
              <a:xfrm>
                <a:off x="1955" y="2400"/>
                <a:ext cx="97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I/O</a:t>
                </a:r>
                <a:r>
                  <a:rPr lang="zh-CN" altLang="en-US" sz="2400">
                    <a:latin typeface="Times New Roman" pitchFamily="18" charset="0"/>
                  </a:rPr>
                  <a:t>接口</a:t>
                </a:r>
              </a:p>
            </p:txBody>
          </p:sp>
          <p:sp>
            <p:nvSpPr>
              <p:cNvPr id="88086" name="Rectangle 33"/>
              <p:cNvSpPr>
                <a:spLocks noChangeArrowheads="1"/>
              </p:cNvSpPr>
              <p:nvPr/>
            </p:nvSpPr>
            <p:spPr bwMode="auto">
              <a:xfrm>
                <a:off x="3159" y="2320"/>
                <a:ext cx="890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87" name="Freeform 34"/>
              <p:cNvSpPr>
                <a:spLocks/>
              </p:cNvSpPr>
              <p:nvPr/>
            </p:nvSpPr>
            <p:spPr bwMode="auto">
              <a:xfrm>
                <a:off x="3543" y="1831"/>
                <a:ext cx="123" cy="480"/>
              </a:xfrm>
              <a:custGeom>
                <a:avLst/>
                <a:gdLst>
                  <a:gd name="T0" fmla="*/ 63 w 123"/>
                  <a:gd name="T1" fmla="*/ 0 h 480"/>
                  <a:gd name="T2" fmla="*/ 123 w 123"/>
                  <a:gd name="T3" fmla="*/ 97 h 480"/>
                  <a:gd name="T4" fmla="*/ 93 w 123"/>
                  <a:gd name="T5" fmla="*/ 97 h 480"/>
                  <a:gd name="T6" fmla="*/ 93 w 123"/>
                  <a:gd name="T7" fmla="*/ 383 h 480"/>
                  <a:gd name="T8" fmla="*/ 123 w 123"/>
                  <a:gd name="T9" fmla="*/ 383 h 480"/>
                  <a:gd name="T10" fmla="*/ 63 w 123"/>
                  <a:gd name="T11" fmla="*/ 480 h 480"/>
                  <a:gd name="T12" fmla="*/ 0 w 123"/>
                  <a:gd name="T13" fmla="*/ 383 h 480"/>
                  <a:gd name="T14" fmla="*/ 30 w 123"/>
                  <a:gd name="T15" fmla="*/ 383 h 480"/>
                  <a:gd name="T16" fmla="*/ 30 w 123"/>
                  <a:gd name="T17" fmla="*/ 97 h 480"/>
                  <a:gd name="T18" fmla="*/ 0 w 123"/>
                  <a:gd name="T19" fmla="*/ 97 h 480"/>
                  <a:gd name="T20" fmla="*/ 63 w 123"/>
                  <a:gd name="T21" fmla="*/ 0 h 4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3"/>
                  <a:gd name="T34" fmla="*/ 0 h 480"/>
                  <a:gd name="T35" fmla="*/ 123 w 123"/>
                  <a:gd name="T36" fmla="*/ 480 h 4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3" h="480">
                    <a:moveTo>
                      <a:pt x="63" y="0"/>
                    </a:moveTo>
                    <a:lnTo>
                      <a:pt x="123" y="97"/>
                    </a:lnTo>
                    <a:lnTo>
                      <a:pt x="93" y="97"/>
                    </a:lnTo>
                    <a:lnTo>
                      <a:pt x="93" y="383"/>
                    </a:lnTo>
                    <a:lnTo>
                      <a:pt x="123" y="383"/>
                    </a:lnTo>
                    <a:lnTo>
                      <a:pt x="63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3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88" name="Text Box 35"/>
              <p:cNvSpPr txBox="1">
                <a:spLocks noChangeArrowheads="1"/>
              </p:cNvSpPr>
              <p:nvPr/>
            </p:nvSpPr>
            <p:spPr bwMode="auto">
              <a:xfrm>
                <a:off x="3205" y="2400"/>
                <a:ext cx="1019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I/O</a:t>
                </a:r>
                <a:r>
                  <a:rPr lang="zh-CN" altLang="en-US" sz="2400">
                    <a:latin typeface="Times New Roman" pitchFamily="18" charset="0"/>
                  </a:rPr>
                  <a:t>接口</a:t>
                </a:r>
              </a:p>
            </p:txBody>
          </p:sp>
          <p:sp>
            <p:nvSpPr>
              <p:cNvPr id="88089" name="Rectangle 36"/>
              <p:cNvSpPr>
                <a:spLocks noChangeArrowheads="1"/>
              </p:cNvSpPr>
              <p:nvPr/>
            </p:nvSpPr>
            <p:spPr bwMode="auto">
              <a:xfrm>
                <a:off x="4555" y="2320"/>
                <a:ext cx="890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90" name="Freeform 37"/>
              <p:cNvSpPr>
                <a:spLocks/>
              </p:cNvSpPr>
              <p:nvPr/>
            </p:nvSpPr>
            <p:spPr bwMode="auto">
              <a:xfrm>
                <a:off x="4939" y="1824"/>
                <a:ext cx="123" cy="480"/>
              </a:xfrm>
              <a:custGeom>
                <a:avLst/>
                <a:gdLst>
                  <a:gd name="T0" fmla="*/ 63 w 123"/>
                  <a:gd name="T1" fmla="*/ 0 h 480"/>
                  <a:gd name="T2" fmla="*/ 123 w 123"/>
                  <a:gd name="T3" fmla="*/ 97 h 480"/>
                  <a:gd name="T4" fmla="*/ 93 w 123"/>
                  <a:gd name="T5" fmla="*/ 97 h 480"/>
                  <a:gd name="T6" fmla="*/ 93 w 123"/>
                  <a:gd name="T7" fmla="*/ 383 h 480"/>
                  <a:gd name="T8" fmla="*/ 123 w 123"/>
                  <a:gd name="T9" fmla="*/ 383 h 480"/>
                  <a:gd name="T10" fmla="*/ 63 w 123"/>
                  <a:gd name="T11" fmla="*/ 480 h 480"/>
                  <a:gd name="T12" fmla="*/ 0 w 123"/>
                  <a:gd name="T13" fmla="*/ 383 h 480"/>
                  <a:gd name="T14" fmla="*/ 30 w 123"/>
                  <a:gd name="T15" fmla="*/ 383 h 480"/>
                  <a:gd name="T16" fmla="*/ 30 w 123"/>
                  <a:gd name="T17" fmla="*/ 97 h 480"/>
                  <a:gd name="T18" fmla="*/ 0 w 123"/>
                  <a:gd name="T19" fmla="*/ 97 h 480"/>
                  <a:gd name="T20" fmla="*/ 63 w 123"/>
                  <a:gd name="T21" fmla="*/ 0 h 4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3"/>
                  <a:gd name="T34" fmla="*/ 0 h 480"/>
                  <a:gd name="T35" fmla="*/ 123 w 123"/>
                  <a:gd name="T36" fmla="*/ 480 h 4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3" h="480">
                    <a:moveTo>
                      <a:pt x="63" y="0"/>
                    </a:moveTo>
                    <a:lnTo>
                      <a:pt x="123" y="97"/>
                    </a:lnTo>
                    <a:lnTo>
                      <a:pt x="93" y="97"/>
                    </a:lnTo>
                    <a:lnTo>
                      <a:pt x="93" y="383"/>
                    </a:lnTo>
                    <a:lnTo>
                      <a:pt x="123" y="383"/>
                    </a:lnTo>
                    <a:lnTo>
                      <a:pt x="63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3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91" name="Text Box 38"/>
              <p:cNvSpPr txBox="1">
                <a:spLocks noChangeArrowheads="1"/>
              </p:cNvSpPr>
              <p:nvPr/>
            </p:nvSpPr>
            <p:spPr bwMode="auto">
              <a:xfrm>
                <a:off x="4597" y="2400"/>
                <a:ext cx="92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I/O</a:t>
                </a:r>
                <a:r>
                  <a:rPr lang="zh-CN" altLang="en-US" sz="2400">
                    <a:latin typeface="Times New Roman" pitchFamily="18" charset="0"/>
                  </a:rPr>
                  <a:t>接口</a:t>
                </a:r>
              </a:p>
            </p:txBody>
          </p:sp>
          <p:sp>
            <p:nvSpPr>
              <p:cNvPr id="88092" name="Text Box 39"/>
              <p:cNvSpPr txBox="1">
                <a:spLocks noChangeArrowheads="1"/>
              </p:cNvSpPr>
              <p:nvPr/>
            </p:nvSpPr>
            <p:spPr bwMode="auto">
              <a:xfrm>
                <a:off x="4166" y="3319"/>
                <a:ext cx="308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88093" name="Text Box 40"/>
              <p:cNvSpPr txBox="1">
                <a:spLocks noChangeArrowheads="1"/>
              </p:cNvSpPr>
              <p:nvPr/>
            </p:nvSpPr>
            <p:spPr bwMode="auto">
              <a:xfrm>
                <a:off x="4176" y="2359"/>
                <a:ext cx="308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</p:grpSp>
      </p:grpSp>
      <p:sp>
        <p:nvSpPr>
          <p:cNvPr id="171049" name="Rectangle 4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3.4</a:t>
            </a:r>
          </a:p>
        </p:txBody>
      </p:sp>
      <p:sp>
        <p:nvSpPr>
          <p:cNvPr id="43" name="日期占位符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160880-7B00-47C7-AAB9-D9A94776D926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45" name="页脚占位符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52E20E-BCD3-42A5-BFBB-F66CEB675B7B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593725" y="577850"/>
            <a:ext cx="5213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三总线结构的又一形式</a:t>
            </a: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3.4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1752600"/>
            <a:ext cx="8763000" cy="4572000"/>
            <a:chOff x="288" y="1104"/>
            <a:chExt cx="5520" cy="2880"/>
          </a:xfrm>
        </p:grpSpPr>
        <p:sp>
          <p:nvSpPr>
            <p:cNvPr id="89097" name="Line 5"/>
            <p:cNvSpPr>
              <a:spLocks noChangeShapeType="1"/>
            </p:cNvSpPr>
            <p:nvPr/>
          </p:nvSpPr>
          <p:spPr bwMode="auto">
            <a:xfrm>
              <a:off x="807" y="3539"/>
              <a:ext cx="1" cy="40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098" name="Rectangle 6"/>
            <p:cNvSpPr>
              <a:spLocks noChangeArrowheads="1"/>
            </p:cNvSpPr>
            <p:nvPr/>
          </p:nvSpPr>
          <p:spPr bwMode="auto">
            <a:xfrm>
              <a:off x="432" y="3183"/>
              <a:ext cx="751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099" name="Rectangle 7"/>
            <p:cNvSpPr>
              <a:spLocks noChangeArrowheads="1"/>
            </p:cNvSpPr>
            <p:nvPr/>
          </p:nvSpPr>
          <p:spPr bwMode="auto">
            <a:xfrm>
              <a:off x="518" y="3222"/>
              <a:ext cx="8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/>
                <a:t>局域网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89100" name="Rectangle 8"/>
            <p:cNvSpPr>
              <a:spLocks noChangeArrowheads="1"/>
            </p:cNvSpPr>
            <p:nvPr/>
          </p:nvSpPr>
          <p:spPr bwMode="auto">
            <a:xfrm>
              <a:off x="2538" y="2400"/>
              <a:ext cx="90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</a:rPr>
                <a:t>系统总线</a:t>
              </a:r>
              <a:endParaRPr lang="zh-CN" altLang="en-US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89101" name="Freeform 9"/>
            <p:cNvSpPr>
              <a:spLocks/>
            </p:cNvSpPr>
            <p:nvPr/>
          </p:nvSpPr>
          <p:spPr bwMode="auto">
            <a:xfrm>
              <a:off x="641" y="2677"/>
              <a:ext cx="4695" cy="107"/>
            </a:xfrm>
            <a:custGeom>
              <a:avLst/>
              <a:gdLst>
                <a:gd name="T0" fmla="*/ 0 w 4695"/>
                <a:gd name="T1" fmla="*/ 54 h 224"/>
                <a:gd name="T2" fmla="*/ 149 w 4695"/>
                <a:gd name="T3" fmla="*/ 107 h 224"/>
                <a:gd name="T4" fmla="*/ 149 w 4695"/>
                <a:gd name="T5" fmla="*/ 85 h 224"/>
                <a:gd name="T6" fmla="*/ 4544 w 4695"/>
                <a:gd name="T7" fmla="*/ 85 h 224"/>
                <a:gd name="T8" fmla="*/ 4544 w 4695"/>
                <a:gd name="T9" fmla="*/ 107 h 224"/>
                <a:gd name="T10" fmla="*/ 4695 w 4695"/>
                <a:gd name="T11" fmla="*/ 54 h 224"/>
                <a:gd name="T12" fmla="*/ 4544 w 4695"/>
                <a:gd name="T13" fmla="*/ 0 h 224"/>
                <a:gd name="T14" fmla="*/ 4544 w 4695"/>
                <a:gd name="T15" fmla="*/ 22 h 224"/>
                <a:gd name="T16" fmla="*/ 149 w 4695"/>
                <a:gd name="T17" fmla="*/ 22 h 224"/>
                <a:gd name="T18" fmla="*/ 149 w 4695"/>
                <a:gd name="T19" fmla="*/ 0 h 224"/>
                <a:gd name="T20" fmla="*/ 0 w 4695"/>
                <a:gd name="T21" fmla="*/ 54 h 2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695"/>
                <a:gd name="T34" fmla="*/ 0 h 224"/>
                <a:gd name="T35" fmla="*/ 4695 w 4695"/>
                <a:gd name="T36" fmla="*/ 224 h 2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695" h="224">
                  <a:moveTo>
                    <a:pt x="0" y="113"/>
                  </a:moveTo>
                  <a:lnTo>
                    <a:pt x="149" y="224"/>
                  </a:lnTo>
                  <a:lnTo>
                    <a:pt x="149" y="178"/>
                  </a:lnTo>
                  <a:lnTo>
                    <a:pt x="4544" y="178"/>
                  </a:lnTo>
                  <a:lnTo>
                    <a:pt x="4544" y="224"/>
                  </a:lnTo>
                  <a:lnTo>
                    <a:pt x="4695" y="113"/>
                  </a:lnTo>
                  <a:lnTo>
                    <a:pt x="4544" y="0"/>
                  </a:lnTo>
                  <a:lnTo>
                    <a:pt x="4544" y="46"/>
                  </a:lnTo>
                  <a:lnTo>
                    <a:pt x="149" y="46"/>
                  </a:lnTo>
                  <a:lnTo>
                    <a:pt x="149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chemeClr val="folHlink"/>
            </a:solidFill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2" name="Rectangle 10"/>
            <p:cNvSpPr>
              <a:spLocks noChangeArrowheads="1"/>
            </p:cNvSpPr>
            <p:nvPr/>
          </p:nvSpPr>
          <p:spPr bwMode="auto">
            <a:xfrm>
              <a:off x="1211" y="1296"/>
              <a:ext cx="847" cy="347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3" name="Rectangle 11"/>
            <p:cNvSpPr>
              <a:spLocks noChangeArrowheads="1"/>
            </p:cNvSpPr>
            <p:nvPr/>
          </p:nvSpPr>
          <p:spPr bwMode="auto">
            <a:xfrm>
              <a:off x="1452" y="1354"/>
              <a:ext cx="756" cy="2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CPU</a:t>
              </a:r>
            </a:p>
          </p:txBody>
        </p:sp>
        <p:sp>
          <p:nvSpPr>
            <p:cNvPr id="89104" name="Rectangle 12"/>
            <p:cNvSpPr>
              <a:spLocks noChangeArrowheads="1"/>
            </p:cNvSpPr>
            <p:nvPr/>
          </p:nvSpPr>
          <p:spPr bwMode="auto">
            <a:xfrm>
              <a:off x="3569" y="1296"/>
              <a:ext cx="847" cy="347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5" name="Rectangle 13"/>
            <p:cNvSpPr>
              <a:spLocks noChangeArrowheads="1"/>
            </p:cNvSpPr>
            <p:nvPr/>
          </p:nvSpPr>
          <p:spPr bwMode="auto">
            <a:xfrm>
              <a:off x="3742" y="1354"/>
              <a:ext cx="86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Cache</a:t>
              </a:r>
            </a:p>
          </p:txBody>
        </p:sp>
        <p:sp>
          <p:nvSpPr>
            <p:cNvPr id="89106" name="Rectangle 14"/>
            <p:cNvSpPr>
              <a:spLocks noChangeArrowheads="1"/>
            </p:cNvSpPr>
            <p:nvPr/>
          </p:nvSpPr>
          <p:spPr bwMode="auto">
            <a:xfrm>
              <a:off x="2517" y="1296"/>
              <a:ext cx="6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7" name="Rectangle 15"/>
            <p:cNvSpPr>
              <a:spLocks noChangeArrowheads="1"/>
            </p:cNvSpPr>
            <p:nvPr/>
          </p:nvSpPr>
          <p:spPr bwMode="auto">
            <a:xfrm>
              <a:off x="2367" y="1104"/>
              <a:ext cx="90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</a:rPr>
                <a:t>局部总线</a:t>
              </a:r>
              <a:endParaRPr lang="zh-CN" altLang="en-US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89108" name="Freeform 16"/>
            <p:cNvSpPr>
              <a:spLocks/>
            </p:cNvSpPr>
            <p:nvPr/>
          </p:nvSpPr>
          <p:spPr bwMode="auto">
            <a:xfrm>
              <a:off x="2064" y="1392"/>
              <a:ext cx="1507" cy="96"/>
            </a:xfrm>
            <a:custGeom>
              <a:avLst/>
              <a:gdLst>
                <a:gd name="T0" fmla="*/ 0 w 1409"/>
                <a:gd name="T1" fmla="*/ 48 h 149"/>
                <a:gd name="T2" fmla="*/ 155 w 1409"/>
                <a:gd name="T3" fmla="*/ 96 h 149"/>
                <a:gd name="T4" fmla="*/ 155 w 1409"/>
                <a:gd name="T5" fmla="*/ 72 h 149"/>
                <a:gd name="T6" fmla="*/ 1352 w 1409"/>
                <a:gd name="T7" fmla="*/ 72 h 149"/>
                <a:gd name="T8" fmla="*/ 1352 w 1409"/>
                <a:gd name="T9" fmla="*/ 96 h 149"/>
                <a:gd name="T10" fmla="*/ 1507 w 1409"/>
                <a:gd name="T11" fmla="*/ 48 h 149"/>
                <a:gd name="T12" fmla="*/ 1352 w 1409"/>
                <a:gd name="T13" fmla="*/ 0 h 149"/>
                <a:gd name="T14" fmla="*/ 1352 w 1409"/>
                <a:gd name="T15" fmla="*/ 24 h 149"/>
                <a:gd name="T16" fmla="*/ 155 w 1409"/>
                <a:gd name="T17" fmla="*/ 24 h 149"/>
                <a:gd name="T18" fmla="*/ 155 w 1409"/>
                <a:gd name="T19" fmla="*/ 0 h 149"/>
                <a:gd name="T20" fmla="*/ 0 w 1409"/>
                <a:gd name="T21" fmla="*/ 48 h 1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09"/>
                <a:gd name="T34" fmla="*/ 0 h 149"/>
                <a:gd name="T35" fmla="*/ 1409 w 1409"/>
                <a:gd name="T36" fmla="*/ 149 h 14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09" h="149">
                  <a:moveTo>
                    <a:pt x="0" y="74"/>
                  </a:moveTo>
                  <a:lnTo>
                    <a:pt x="145" y="149"/>
                  </a:lnTo>
                  <a:lnTo>
                    <a:pt x="145" y="111"/>
                  </a:lnTo>
                  <a:lnTo>
                    <a:pt x="1264" y="111"/>
                  </a:lnTo>
                  <a:lnTo>
                    <a:pt x="1264" y="149"/>
                  </a:lnTo>
                  <a:lnTo>
                    <a:pt x="1409" y="74"/>
                  </a:lnTo>
                  <a:lnTo>
                    <a:pt x="1264" y="0"/>
                  </a:lnTo>
                  <a:lnTo>
                    <a:pt x="1264" y="38"/>
                  </a:lnTo>
                  <a:lnTo>
                    <a:pt x="145" y="38"/>
                  </a:lnTo>
                  <a:lnTo>
                    <a:pt x="14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9" name="Rectangle 17"/>
            <p:cNvSpPr>
              <a:spLocks noChangeArrowheads="1"/>
            </p:cNvSpPr>
            <p:nvPr/>
          </p:nvSpPr>
          <p:spPr bwMode="auto">
            <a:xfrm>
              <a:off x="2177" y="3180"/>
              <a:ext cx="1248" cy="35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0" name="Rectangle 18"/>
            <p:cNvSpPr>
              <a:spLocks noChangeArrowheads="1"/>
            </p:cNvSpPr>
            <p:nvPr/>
          </p:nvSpPr>
          <p:spPr bwMode="auto">
            <a:xfrm>
              <a:off x="2222" y="3222"/>
              <a:ext cx="166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/>
                <a:t>扩展总线接口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89111" name="Line 19"/>
            <p:cNvSpPr>
              <a:spLocks noChangeShapeType="1"/>
            </p:cNvSpPr>
            <p:nvPr/>
          </p:nvSpPr>
          <p:spPr bwMode="auto">
            <a:xfrm>
              <a:off x="2801" y="3537"/>
              <a:ext cx="1" cy="40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2" name="Freeform 20"/>
            <p:cNvSpPr>
              <a:spLocks/>
            </p:cNvSpPr>
            <p:nvPr/>
          </p:nvSpPr>
          <p:spPr bwMode="auto">
            <a:xfrm>
              <a:off x="2798" y="2739"/>
              <a:ext cx="1" cy="447"/>
            </a:xfrm>
            <a:custGeom>
              <a:avLst/>
              <a:gdLst>
                <a:gd name="T0" fmla="*/ 0 w 1"/>
                <a:gd name="T1" fmla="*/ 0 h 447"/>
                <a:gd name="T2" fmla="*/ 0 w 1"/>
                <a:gd name="T3" fmla="*/ 447 h 447"/>
                <a:gd name="T4" fmla="*/ 0 60000 65536"/>
                <a:gd name="T5" fmla="*/ 0 60000 65536"/>
                <a:gd name="T6" fmla="*/ 0 w 1"/>
                <a:gd name="T7" fmla="*/ 0 h 447"/>
                <a:gd name="T8" fmla="*/ 1 w 1"/>
                <a:gd name="T9" fmla="*/ 447 h 44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47">
                  <a:moveTo>
                    <a:pt x="0" y="0"/>
                  </a:moveTo>
                  <a:lnTo>
                    <a:pt x="0" y="447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3" name="Rectangle 21"/>
            <p:cNvSpPr>
              <a:spLocks noChangeArrowheads="1"/>
            </p:cNvSpPr>
            <p:nvPr/>
          </p:nvSpPr>
          <p:spPr bwMode="auto">
            <a:xfrm>
              <a:off x="2992" y="3640"/>
              <a:ext cx="714" cy="2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4" name="Rectangle 22"/>
            <p:cNvSpPr>
              <a:spLocks noChangeArrowheads="1"/>
            </p:cNvSpPr>
            <p:nvPr/>
          </p:nvSpPr>
          <p:spPr bwMode="auto">
            <a:xfrm>
              <a:off x="2897" y="3612"/>
              <a:ext cx="90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</a:rPr>
                <a:t>扩展总线</a:t>
              </a:r>
              <a:endParaRPr lang="zh-CN" altLang="en-US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89115" name="Freeform 23"/>
            <p:cNvSpPr>
              <a:spLocks/>
            </p:cNvSpPr>
            <p:nvPr/>
          </p:nvSpPr>
          <p:spPr bwMode="auto">
            <a:xfrm>
              <a:off x="288" y="3888"/>
              <a:ext cx="5280" cy="96"/>
            </a:xfrm>
            <a:custGeom>
              <a:avLst/>
              <a:gdLst>
                <a:gd name="T0" fmla="*/ 0 w 4695"/>
                <a:gd name="T1" fmla="*/ 48 h 222"/>
                <a:gd name="T2" fmla="*/ 168 w 4695"/>
                <a:gd name="T3" fmla="*/ 96 h 222"/>
                <a:gd name="T4" fmla="*/ 168 w 4695"/>
                <a:gd name="T5" fmla="*/ 77 h 222"/>
                <a:gd name="T6" fmla="*/ 5112 w 4695"/>
                <a:gd name="T7" fmla="*/ 77 h 222"/>
                <a:gd name="T8" fmla="*/ 5112 w 4695"/>
                <a:gd name="T9" fmla="*/ 96 h 222"/>
                <a:gd name="T10" fmla="*/ 5280 w 4695"/>
                <a:gd name="T11" fmla="*/ 48 h 222"/>
                <a:gd name="T12" fmla="*/ 5112 w 4695"/>
                <a:gd name="T13" fmla="*/ 0 h 222"/>
                <a:gd name="T14" fmla="*/ 5112 w 4695"/>
                <a:gd name="T15" fmla="*/ 19 h 222"/>
                <a:gd name="T16" fmla="*/ 168 w 4695"/>
                <a:gd name="T17" fmla="*/ 19 h 222"/>
                <a:gd name="T18" fmla="*/ 168 w 4695"/>
                <a:gd name="T19" fmla="*/ 0 h 222"/>
                <a:gd name="T20" fmla="*/ 0 w 4695"/>
                <a:gd name="T21" fmla="*/ 48 h 2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695"/>
                <a:gd name="T34" fmla="*/ 0 h 222"/>
                <a:gd name="T35" fmla="*/ 4695 w 4695"/>
                <a:gd name="T36" fmla="*/ 222 h 2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695" h="222">
                  <a:moveTo>
                    <a:pt x="0" y="111"/>
                  </a:moveTo>
                  <a:lnTo>
                    <a:pt x="149" y="222"/>
                  </a:lnTo>
                  <a:lnTo>
                    <a:pt x="149" y="178"/>
                  </a:lnTo>
                  <a:lnTo>
                    <a:pt x="4546" y="178"/>
                  </a:lnTo>
                  <a:lnTo>
                    <a:pt x="4546" y="222"/>
                  </a:lnTo>
                  <a:lnTo>
                    <a:pt x="4695" y="111"/>
                  </a:lnTo>
                  <a:lnTo>
                    <a:pt x="4546" y="0"/>
                  </a:lnTo>
                  <a:lnTo>
                    <a:pt x="4546" y="44"/>
                  </a:lnTo>
                  <a:lnTo>
                    <a:pt x="149" y="44"/>
                  </a:lnTo>
                  <a:lnTo>
                    <a:pt x="149" y="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chemeClr val="folHlink"/>
            </a:solidFill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6" name="Line 24"/>
            <p:cNvSpPr>
              <a:spLocks noChangeShapeType="1"/>
            </p:cNvSpPr>
            <p:nvPr/>
          </p:nvSpPr>
          <p:spPr bwMode="auto">
            <a:xfrm>
              <a:off x="3977" y="3527"/>
              <a:ext cx="1" cy="40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7" name="Rectangle 25"/>
            <p:cNvSpPr>
              <a:spLocks noChangeArrowheads="1"/>
            </p:cNvSpPr>
            <p:nvPr/>
          </p:nvSpPr>
          <p:spPr bwMode="auto">
            <a:xfrm>
              <a:off x="3569" y="3183"/>
              <a:ext cx="816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8" name="Rectangle 26"/>
            <p:cNvSpPr>
              <a:spLocks noChangeArrowheads="1"/>
            </p:cNvSpPr>
            <p:nvPr/>
          </p:nvSpPr>
          <p:spPr bwMode="auto">
            <a:xfrm>
              <a:off x="3658" y="3222"/>
              <a:ext cx="10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Modem</a:t>
              </a:r>
            </a:p>
          </p:txBody>
        </p:sp>
        <p:sp>
          <p:nvSpPr>
            <p:cNvPr id="89119" name="Line 27"/>
            <p:cNvSpPr>
              <a:spLocks noChangeShapeType="1"/>
            </p:cNvSpPr>
            <p:nvPr/>
          </p:nvSpPr>
          <p:spPr bwMode="auto">
            <a:xfrm>
              <a:off x="4960" y="3537"/>
              <a:ext cx="1" cy="40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20" name="Rectangle 28"/>
            <p:cNvSpPr>
              <a:spLocks noChangeArrowheads="1"/>
            </p:cNvSpPr>
            <p:nvPr/>
          </p:nvSpPr>
          <p:spPr bwMode="auto">
            <a:xfrm>
              <a:off x="4481" y="3180"/>
              <a:ext cx="960" cy="35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21" name="Rectangle 29"/>
            <p:cNvSpPr>
              <a:spLocks noChangeArrowheads="1"/>
            </p:cNvSpPr>
            <p:nvPr/>
          </p:nvSpPr>
          <p:spPr bwMode="auto">
            <a:xfrm>
              <a:off x="4559" y="3222"/>
              <a:ext cx="124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/>
                <a:t>串行接口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89122" name="Freeform 30"/>
            <p:cNvSpPr>
              <a:spLocks/>
            </p:cNvSpPr>
            <p:nvPr/>
          </p:nvSpPr>
          <p:spPr bwMode="auto">
            <a:xfrm>
              <a:off x="1682" y="3537"/>
              <a:ext cx="1" cy="403"/>
            </a:xfrm>
            <a:custGeom>
              <a:avLst/>
              <a:gdLst>
                <a:gd name="T0" fmla="*/ 0 w 1"/>
                <a:gd name="T1" fmla="*/ 0 h 403"/>
                <a:gd name="T2" fmla="*/ 0 w 1"/>
                <a:gd name="T3" fmla="*/ 403 h 403"/>
                <a:gd name="T4" fmla="*/ 0 60000 65536"/>
                <a:gd name="T5" fmla="*/ 0 60000 65536"/>
                <a:gd name="T6" fmla="*/ 0 w 1"/>
                <a:gd name="T7" fmla="*/ 0 h 403"/>
                <a:gd name="T8" fmla="*/ 1 w 1"/>
                <a:gd name="T9" fmla="*/ 403 h 40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03">
                  <a:moveTo>
                    <a:pt x="0" y="0"/>
                  </a:moveTo>
                  <a:lnTo>
                    <a:pt x="0" y="403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23" name="Rectangle 31"/>
            <p:cNvSpPr>
              <a:spLocks noChangeArrowheads="1"/>
            </p:cNvSpPr>
            <p:nvPr/>
          </p:nvSpPr>
          <p:spPr bwMode="auto">
            <a:xfrm>
              <a:off x="1305" y="3183"/>
              <a:ext cx="753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24" name="Rectangle 32"/>
            <p:cNvSpPr>
              <a:spLocks noChangeArrowheads="1"/>
            </p:cNvSpPr>
            <p:nvPr/>
          </p:nvSpPr>
          <p:spPr bwMode="auto">
            <a:xfrm>
              <a:off x="1480" y="3222"/>
              <a:ext cx="68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SCSI</a:t>
              </a:r>
            </a:p>
          </p:txBody>
        </p:sp>
        <p:sp>
          <p:nvSpPr>
            <p:cNvPr id="89125" name="Rectangle 33"/>
            <p:cNvSpPr>
              <a:spLocks noChangeArrowheads="1"/>
            </p:cNvSpPr>
            <p:nvPr/>
          </p:nvSpPr>
          <p:spPr bwMode="auto">
            <a:xfrm>
              <a:off x="2169" y="1776"/>
              <a:ext cx="1584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89126" name="Text Box 34"/>
            <p:cNvSpPr txBox="1">
              <a:spLocks noChangeArrowheads="1"/>
            </p:cNvSpPr>
            <p:nvPr/>
          </p:nvSpPr>
          <p:spPr bwMode="auto">
            <a:xfrm>
              <a:off x="2274" y="1824"/>
              <a:ext cx="204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局部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r>
                <a:rPr lang="zh-CN" altLang="en-US" sz="2400">
                  <a:latin typeface="Times New Roman" pitchFamily="18" charset="0"/>
                </a:rPr>
                <a:t>控制器</a:t>
              </a:r>
            </a:p>
          </p:txBody>
        </p:sp>
        <p:sp>
          <p:nvSpPr>
            <p:cNvPr id="89127" name="Rectangle 35"/>
            <p:cNvSpPr>
              <a:spLocks noChangeArrowheads="1"/>
            </p:cNvSpPr>
            <p:nvPr/>
          </p:nvSpPr>
          <p:spPr bwMode="auto">
            <a:xfrm>
              <a:off x="1211" y="1776"/>
              <a:ext cx="847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89128" name="Rectangle 36"/>
            <p:cNvSpPr>
              <a:spLocks noChangeArrowheads="1"/>
            </p:cNvSpPr>
            <p:nvPr/>
          </p:nvSpPr>
          <p:spPr bwMode="auto">
            <a:xfrm>
              <a:off x="1457" y="1824"/>
              <a:ext cx="79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/>
                <a:t>主存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89129" name="Line 37"/>
            <p:cNvSpPr>
              <a:spLocks noChangeShapeType="1"/>
            </p:cNvSpPr>
            <p:nvPr/>
          </p:nvSpPr>
          <p:spPr bwMode="auto">
            <a:xfrm>
              <a:off x="1697" y="2119"/>
              <a:ext cx="0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30" name="Line 38"/>
            <p:cNvSpPr>
              <a:spLocks noChangeShapeType="1"/>
            </p:cNvSpPr>
            <p:nvPr/>
          </p:nvSpPr>
          <p:spPr bwMode="auto">
            <a:xfrm>
              <a:off x="4039" y="1632"/>
              <a:ext cx="0" cy="110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31" name="Line 39"/>
            <p:cNvSpPr>
              <a:spLocks noChangeShapeType="1"/>
            </p:cNvSpPr>
            <p:nvPr/>
          </p:nvSpPr>
          <p:spPr bwMode="auto">
            <a:xfrm>
              <a:off x="2832" y="1440"/>
              <a:ext cx="0" cy="33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日期占位符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A6C7AB-006D-4472-8C63-4B4C3352871E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43" name="页脚占位符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32DCCB-86F3-40F9-BBCB-BAD99DBAE27F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669925" y="425450"/>
            <a:ext cx="2927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4. 四总线结构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228600" y="1295400"/>
            <a:ext cx="8704263" cy="5029200"/>
            <a:chOff x="144" y="816"/>
            <a:chExt cx="5483" cy="3168"/>
          </a:xfrm>
        </p:grpSpPr>
        <p:grpSp>
          <p:nvGrpSpPr>
            <p:cNvPr id="3" name="Group 49"/>
            <p:cNvGrpSpPr>
              <a:grpSpLocks/>
            </p:cNvGrpSpPr>
            <p:nvPr/>
          </p:nvGrpSpPr>
          <p:grpSpPr bwMode="auto">
            <a:xfrm>
              <a:off x="3151" y="2010"/>
              <a:ext cx="846" cy="304"/>
              <a:chOff x="3151" y="2010"/>
              <a:chExt cx="846" cy="304"/>
            </a:xfrm>
          </p:grpSpPr>
          <p:sp>
            <p:nvSpPr>
              <p:cNvPr id="90163" name="Rectangle 13"/>
              <p:cNvSpPr>
                <a:spLocks noChangeArrowheads="1"/>
              </p:cNvSpPr>
              <p:nvPr/>
            </p:nvSpPr>
            <p:spPr bwMode="auto">
              <a:xfrm>
                <a:off x="3151" y="2010"/>
                <a:ext cx="846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64" name="Rectangle 14"/>
              <p:cNvSpPr>
                <a:spLocks noChangeArrowheads="1"/>
              </p:cNvSpPr>
              <p:nvPr/>
            </p:nvSpPr>
            <p:spPr bwMode="auto">
              <a:xfrm>
                <a:off x="3276" y="2046"/>
                <a:ext cx="579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/>
                  <a:t>多媒体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4" name="Group 48"/>
            <p:cNvGrpSpPr>
              <a:grpSpLocks/>
            </p:cNvGrpSpPr>
            <p:nvPr/>
          </p:nvGrpSpPr>
          <p:grpSpPr bwMode="auto">
            <a:xfrm>
              <a:off x="3151" y="3149"/>
              <a:ext cx="846" cy="303"/>
              <a:chOff x="3151" y="3149"/>
              <a:chExt cx="846" cy="303"/>
            </a:xfrm>
          </p:grpSpPr>
          <p:sp>
            <p:nvSpPr>
              <p:cNvPr id="90161" name="Rectangle 31"/>
              <p:cNvSpPr>
                <a:spLocks noChangeArrowheads="1"/>
              </p:cNvSpPr>
              <p:nvPr/>
            </p:nvSpPr>
            <p:spPr bwMode="auto">
              <a:xfrm>
                <a:off x="3162" y="3185"/>
                <a:ext cx="725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 Modem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0162" name="Rectangle 41"/>
              <p:cNvSpPr>
                <a:spLocks noChangeArrowheads="1"/>
              </p:cNvSpPr>
              <p:nvPr/>
            </p:nvSpPr>
            <p:spPr bwMode="auto">
              <a:xfrm>
                <a:off x="3151" y="3149"/>
                <a:ext cx="846" cy="3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Group 51"/>
            <p:cNvGrpSpPr>
              <a:grpSpLocks/>
            </p:cNvGrpSpPr>
            <p:nvPr/>
          </p:nvGrpSpPr>
          <p:grpSpPr bwMode="auto">
            <a:xfrm>
              <a:off x="144" y="816"/>
              <a:ext cx="5483" cy="3168"/>
              <a:chOff x="144" y="816"/>
              <a:chExt cx="5483" cy="3168"/>
            </a:xfrm>
          </p:grpSpPr>
          <p:sp>
            <p:nvSpPr>
              <p:cNvPr id="90124" name="Rectangle 4"/>
              <p:cNvSpPr>
                <a:spLocks noChangeArrowheads="1"/>
              </p:cNvSpPr>
              <p:nvPr/>
            </p:nvSpPr>
            <p:spPr bwMode="auto">
              <a:xfrm>
                <a:off x="2326" y="1378"/>
                <a:ext cx="1034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0125" name="Rectangle 5"/>
              <p:cNvSpPr>
                <a:spLocks noChangeArrowheads="1"/>
              </p:cNvSpPr>
              <p:nvPr/>
            </p:nvSpPr>
            <p:spPr bwMode="auto">
              <a:xfrm>
                <a:off x="4433" y="816"/>
                <a:ext cx="847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26" name="Rectangle 6"/>
              <p:cNvSpPr>
                <a:spLocks noChangeArrowheads="1"/>
              </p:cNvSpPr>
              <p:nvPr/>
            </p:nvSpPr>
            <p:spPr bwMode="auto">
              <a:xfrm>
                <a:off x="4632" y="833"/>
                <a:ext cx="450" cy="26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/>
                  <a:t>主存</a:t>
                </a: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90127" name="Rectangle 7"/>
              <p:cNvSpPr>
                <a:spLocks noChangeArrowheads="1"/>
              </p:cNvSpPr>
              <p:nvPr/>
            </p:nvSpPr>
            <p:spPr bwMode="auto">
              <a:xfrm>
                <a:off x="1488" y="3151"/>
                <a:ext cx="1248" cy="3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28" name="Rectangle 8"/>
              <p:cNvSpPr>
                <a:spLocks noChangeArrowheads="1"/>
              </p:cNvSpPr>
              <p:nvPr/>
            </p:nvSpPr>
            <p:spPr bwMode="auto">
              <a:xfrm>
                <a:off x="1533" y="3187"/>
                <a:ext cx="1158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/>
                  <a:t>扩展总线接口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0129" name="Rectangle 9"/>
              <p:cNvSpPr>
                <a:spLocks noChangeArrowheads="1"/>
              </p:cNvSpPr>
              <p:nvPr/>
            </p:nvSpPr>
            <p:spPr bwMode="auto">
              <a:xfrm>
                <a:off x="4433" y="2010"/>
                <a:ext cx="847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30" name="Rectangle 10"/>
              <p:cNvSpPr>
                <a:spLocks noChangeArrowheads="1"/>
              </p:cNvSpPr>
              <p:nvPr/>
            </p:nvSpPr>
            <p:spPr bwMode="auto">
              <a:xfrm>
                <a:off x="4567" y="2046"/>
                <a:ext cx="579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/>
                  <a:t>局域网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0131" name="Rectangle 11"/>
              <p:cNvSpPr>
                <a:spLocks noChangeArrowheads="1"/>
              </p:cNvSpPr>
              <p:nvPr/>
            </p:nvSpPr>
            <p:spPr bwMode="auto">
              <a:xfrm>
                <a:off x="384" y="2016"/>
                <a:ext cx="846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32" name="Rectangle 12"/>
              <p:cNvSpPr>
                <a:spLocks noChangeArrowheads="1"/>
              </p:cNvSpPr>
              <p:nvPr/>
            </p:nvSpPr>
            <p:spPr bwMode="auto">
              <a:xfrm>
                <a:off x="593" y="2053"/>
                <a:ext cx="428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SCSI</a:t>
                </a:r>
              </a:p>
            </p:txBody>
          </p:sp>
          <p:sp>
            <p:nvSpPr>
              <p:cNvPr id="90133" name="Freeform 15"/>
              <p:cNvSpPr>
                <a:spLocks/>
              </p:cNvSpPr>
              <p:nvPr/>
            </p:nvSpPr>
            <p:spPr bwMode="auto">
              <a:xfrm>
                <a:off x="4854" y="1117"/>
                <a:ext cx="47" cy="419"/>
              </a:xfrm>
              <a:custGeom>
                <a:avLst/>
                <a:gdLst>
                  <a:gd name="T0" fmla="*/ 0 w 1"/>
                  <a:gd name="T1" fmla="*/ 0 h 435"/>
                  <a:gd name="T2" fmla="*/ 0 w 1"/>
                  <a:gd name="T3" fmla="*/ 419 h 435"/>
                  <a:gd name="T4" fmla="*/ 0 60000 65536"/>
                  <a:gd name="T5" fmla="*/ 0 60000 65536"/>
                  <a:gd name="T6" fmla="*/ 0 w 1"/>
                  <a:gd name="T7" fmla="*/ 0 h 435"/>
                  <a:gd name="T8" fmla="*/ 1 w 1"/>
                  <a:gd name="T9" fmla="*/ 435 h 43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35">
                    <a:moveTo>
                      <a:pt x="0" y="0"/>
                    </a:moveTo>
                    <a:lnTo>
                      <a:pt x="0" y="435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34" name="Freeform 16"/>
              <p:cNvSpPr>
                <a:spLocks/>
              </p:cNvSpPr>
              <p:nvPr/>
            </p:nvSpPr>
            <p:spPr bwMode="auto">
              <a:xfrm>
                <a:off x="144" y="2496"/>
                <a:ext cx="5467" cy="118"/>
              </a:xfrm>
              <a:custGeom>
                <a:avLst/>
                <a:gdLst>
                  <a:gd name="T0" fmla="*/ 0 w 5163"/>
                  <a:gd name="T1" fmla="*/ 59 h 189"/>
                  <a:gd name="T2" fmla="*/ 132 w 5163"/>
                  <a:gd name="T3" fmla="*/ 118 h 189"/>
                  <a:gd name="T4" fmla="*/ 132 w 5163"/>
                  <a:gd name="T5" fmla="*/ 91 h 189"/>
                  <a:gd name="T6" fmla="*/ 5331 w 5163"/>
                  <a:gd name="T7" fmla="*/ 91 h 189"/>
                  <a:gd name="T8" fmla="*/ 5331 w 5163"/>
                  <a:gd name="T9" fmla="*/ 118 h 189"/>
                  <a:gd name="T10" fmla="*/ 5467 w 5163"/>
                  <a:gd name="T11" fmla="*/ 59 h 189"/>
                  <a:gd name="T12" fmla="*/ 5331 w 5163"/>
                  <a:gd name="T13" fmla="*/ 0 h 189"/>
                  <a:gd name="T14" fmla="*/ 5331 w 5163"/>
                  <a:gd name="T15" fmla="*/ 27 h 189"/>
                  <a:gd name="T16" fmla="*/ 132 w 5163"/>
                  <a:gd name="T17" fmla="*/ 27 h 189"/>
                  <a:gd name="T18" fmla="*/ 132 w 5163"/>
                  <a:gd name="T19" fmla="*/ 0 h 189"/>
                  <a:gd name="T20" fmla="*/ 0 w 5163"/>
                  <a:gd name="T21" fmla="*/ 59 h 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163"/>
                  <a:gd name="T34" fmla="*/ 0 h 189"/>
                  <a:gd name="T35" fmla="*/ 5163 w 5163"/>
                  <a:gd name="T36" fmla="*/ 189 h 1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163" h="189">
                    <a:moveTo>
                      <a:pt x="0" y="94"/>
                    </a:moveTo>
                    <a:lnTo>
                      <a:pt x="125" y="189"/>
                    </a:lnTo>
                    <a:lnTo>
                      <a:pt x="125" y="146"/>
                    </a:lnTo>
                    <a:lnTo>
                      <a:pt x="5035" y="146"/>
                    </a:lnTo>
                    <a:lnTo>
                      <a:pt x="5035" y="189"/>
                    </a:lnTo>
                    <a:lnTo>
                      <a:pt x="5163" y="94"/>
                    </a:lnTo>
                    <a:lnTo>
                      <a:pt x="5035" y="0"/>
                    </a:lnTo>
                    <a:lnTo>
                      <a:pt x="5035" y="43"/>
                    </a:lnTo>
                    <a:lnTo>
                      <a:pt x="125" y="43"/>
                    </a:lnTo>
                    <a:lnTo>
                      <a:pt x="125" y="0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chemeClr val="folHlink"/>
              </a:solidFill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35" name="Line 17"/>
              <p:cNvSpPr>
                <a:spLocks noChangeShapeType="1"/>
              </p:cNvSpPr>
              <p:nvPr/>
            </p:nvSpPr>
            <p:spPr bwMode="auto">
              <a:xfrm>
                <a:off x="815" y="3463"/>
                <a:ext cx="1" cy="22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36" name="Freeform 18"/>
              <p:cNvSpPr>
                <a:spLocks/>
              </p:cNvSpPr>
              <p:nvPr/>
            </p:nvSpPr>
            <p:spPr bwMode="auto">
              <a:xfrm>
                <a:off x="2112" y="2312"/>
                <a:ext cx="1" cy="229"/>
              </a:xfrm>
              <a:custGeom>
                <a:avLst/>
                <a:gdLst>
                  <a:gd name="T0" fmla="*/ 0 w 1"/>
                  <a:gd name="T1" fmla="*/ 0 h 229"/>
                  <a:gd name="T2" fmla="*/ 1 w 1"/>
                  <a:gd name="T3" fmla="*/ 229 h 229"/>
                  <a:gd name="T4" fmla="*/ 0 60000 65536"/>
                  <a:gd name="T5" fmla="*/ 0 60000 65536"/>
                  <a:gd name="T6" fmla="*/ 0 w 1"/>
                  <a:gd name="T7" fmla="*/ 0 h 229"/>
                  <a:gd name="T8" fmla="*/ 1 w 1"/>
                  <a:gd name="T9" fmla="*/ 229 h 22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29">
                    <a:moveTo>
                      <a:pt x="0" y="0"/>
                    </a:moveTo>
                    <a:lnTo>
                      <a:pt x="1" y="229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37" name="Line 19"/>
              <p:cNvSpPr>
                <a:spLocks noChangeShapeType="1"/>
              </p:cNvSpPr>
              <p:nvPr/>
            </p:nvSpPr>
            <p:spPr bwMode="auto">
              <a:xfrm>
                <a:off x="3578" y="2311"/>
                <a:ext cx="1" cy="23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38" name="Line 20"/>
              <p:cNvSpPr>
                <a:spLocks noChangeShapeType="1"/>
              </p:cNvSpPr>
              <p:nvPr/>
            </p:nvSpPr>
            <p:spPr bwMode="auto">
              <a:xfrm>
                <a:off x="4895" y="2311"/>
                <a:ext cx="1" cy="23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39" name="Line 21"/>
              <p:cNvSpPr>
                <a:spLocks noChangeShapeType="1"/>
              </p:cNvSpPr>
              <p:nvPr/>
            </p:nvSpPr>
            <p:spPr bwMode="auto">
              <a:xfrm>
                <a:off x="2880" y="1683"/>
                <a:ext cx="0" cy="90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40" name="Line 22"/>
              <p:cNvSpPr>
                <a:spLocks noChangeShapeType="1"/>
              </p:cNvSpPr>
              <p:nvPr/>
            </p:nvSpPr>
            <p:spPr bwMode="auto">
              <a:xfrm>
                <a:off x="816" y="2314"/>
                <a:ext cx="1" cy="23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41" name="Line 23"/>
              <p:cNvSpPr>
                <a:spLocks noChangeShapeType="1"/>
              </p:cNvSpPr>
              <p:nvPr/>
            </p:nvSpPr>
            <p:spPr bwMode="auto">
              <a:xfrm>
                <a:off x="2112" y="3463"/>
                <a:ext cx="1" cy="22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42" name="Line 24"/>
              <p:cNvSpPr>
                <a:spLocks noChangeShapeType="1"/>
              </p:cNvSpPr>
              <p:nvPr/>
            </p:nvSpPr>
            <p:spPr bwMode="auto">
              <a:xfrm>
                <a:off x="3578" y="3452"/>
                <a:ext cx="1" cy="25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43" name="Freeform 25"/>
              <p:cNvSpPr>
                <a:spLocks/>
              </p:cNvSpPr>
              <p:nvPr/>
            </p:nvSpPr>
            <p:spPr bwMode="auto">
              <a:xfrm>
                <a:off x="4896" y="3456"/>
                <a:ext cx="5" cy="246"/>
              </a:xfrm>
              <a:custGeom>
                <a:avLst/>
                <a:gdLst>
                  <a:gd name="T0" fmla="*/ 5 w 5"/>
                  <a:gd name="T1" fmla="*/ 0 h 246"/>
                  <a:gd name="T2" fmla="*/ 0 w 5"/>
                  <a:gd name="T3" fmla="*/ 246 h 246"/>
                  <a:gd name="T4" fmla="*/ 0 60000 65536"/>
                  <a:gd name="T5" fmla="*/ 0 60000 65536"/>
                  <a:gd name="T6" fmla="*/ 0 w 5"/>
                  <a:gd name="T7" fmla="*/ 0 h 246"/>
                  <a:gd name="T8" fmla="*/ 5 w 5"/>
                  <a:gd name="T9" fmla="*/ 246 h 2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" h="246">
                    <a:moveTo>
                      <a:pt x="5" y="0"/>
                    </a:moveTo>
                    <a:lnTo>
                      <a:pt x="0" y="246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44" name="Freeform 26"/>
              <p:cNvSpPr>
                <a:spLocks/>
              </p:cNvSpPr>
              <p:nvPr/>
            </p:nvSpPr>
            <p:spPr bwMode="auto">
              <a:xfrm>
                <a:off x="2112" y="2574"/>
                <a:ext cx="1" cy="576"/>
              </a:xfrm>
              <a:custGeom>
                <a:avLst/>
                <a:gdLst>
                  <a:gd name="T0" fmla="*/ 0 w 1"/>
                  <a:gd name="T1" fmla="*/ 0 h 576"/>
                  <a:gd name="T2" fmla="*/ 0 w 1"/>
                  <a:gd name="T3" fmla="*/ 576 h 576"/>
                  <a:gd name="T4" fmla="*/ 0 60000 65536"/>
                  <a:gd name="T5" fmla="*/ 0 60000 65536"/>
                  <a:gd name="T6" fmla="*/ 0 w 1"/>
                  <a:gd name="T7" fmla="*/ 0 h 576"/>
                  <a:gd name="T8" fmla="*/ 1 w 1"/>
                  <a:gd name="T9" fmla="*/ 576 h 57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76">
                    <a:moveTo>
                      <a:pt x="0" y="0"/>
                    </a:moveTo>
                    <a:lnTo>
                      <a:pt x="0" y="576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45" name="Freeform 27"/>
              <p:cNvSpPr>
                <a:spLocks/>
              </p:cNvSpPr>
              <p:nvPr/>
            </p:nvSpPr>
            <p:spPr bwMode="auto">
              <a:xfrm>
                <a:off x="3360" y="1486"/>
                <a:ext cx="2267" cy="116"/>
              </a:xfrm>
              <a:custGeom>
                <a:avLst/>
                <a:gdLst>
                  <a:gd name="T0" fmla="*/ 0 w 2267"/>
                  <a:gd name="T1" fmla="*/ 58 h 189"/>
                  <a:gd name="T2" fmla="*/ 127 w 2267"/>
                  <a:gd name="T3" fmla="*/ 116 h 189"/>
                  <a:gd name="T4" fmla="*/ 127 w 2267"/>
                  <a:gd name="T5" fmla="*/ 86 h 189"/>
                  <a:gd name="T6" fmla="*/ 2140 w 2267"/>
                  <a:gd name="T7" fmla="*/ 86 h 189"/>
                  <a:gd name="T8" fmla="*/ 2140 w 2267"/>
                  <a:gd name="T9" fmla="*/ 116 h 189"/>
                  <a:gd name="T10" fmla="*/ 2267 w 2267"/>
                  <a:gd name="T11" fmla="*/ 58 h 189"/>
                  <a:gd name="T12" fmla="*/ 2140 w 2267"/>
                  <a:gd name="T13" fmla="*/ 0 h 189"/>
                  <a:gd name="T14" fmla="*/ 2140 w 2267"/>
                  <a:gd name="T15" fmla="*/ 31 h 189"/>
                  <a:gd name="T16" fmla="*/ 127 w 2267"/>
                  <a:gd name="T17" fmla="*/ 31 h 189"/>
                  <a:gd name="T18" fmla="*/ 127 w 2267"/>
                  <a:gd name="T19" fmla="*/ 0 h 189"/>
                  <a:gd name="T20" fmla="*/ 0 w 2267"/>
                  <a:gd name="T21" fmla="*/ 58 h 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67"/>
                  <a:gd name="T34" fmla="*/ 0 h 189"/>
                  <a:gd name="T35" fmla="*/ 2267 w 2267"/>
                  <a:gd name="T36" fmla="*/ 189 h 1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67" h="189">
                    <a:moveTo>
                      <a:pt x="0" y="95"/>
                    </a:moveTo>
                    <a:lnTo>
                      <a:pt x="127" y="189"/>
                    </a:lnTo>
                    <a:lnTo>
                      <a:pt x="127" y="140"/>
                    </a:lnTo>
                    <a:lnTo>
                      <a:pt x="2140" y="140"/>
                    </a:lnTo>
                    <a:lnTo>
                      <a:pt x="2140" y="189"/>
                    </a:lnTo>
                    <a:lnTo>
                      <a:pt x="2267" y="95"/>
                    </a:lnTo>
                    <a:lnTo>
                      <a:pt x="2140" y="0"/>
                    </a:lnTo>
                    <a:lnTo>
                      <a:pt x="2140" y="50"/>
                    </a:lnTo>
                    <a:lnTo>
                      <a:pt x="127" y="50"/>
                    </a:lnTo>
                    <a:lnTo>
                      <a:pt x="127" y="0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folHlink"/>
              </a:solidFill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46" name="Rectangle 28"/>
              <p:cNvSpPr>
                <a:spLocks noChangeArrowheads="1"/>
              </p:cNvSpPr>
              <p:nvPr/>
            </p:nvSpPr>
            <p:spPr bwMode="auto">
              <a:xfrm>
                <a:off x="384" y="1392"/>
                <a:ext cx="846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47" name="Rectangle 29"/>
              <p:cNvSpPr>
                <a:spLocks noChangeArrowheads="1"/>
              </p:cNvSpPr>
              <p:nvPr/>
            </p:nvSpPr>
            <p:spPr bwMode="auto">
              <a:xfrm>
                <a:off x="609" y="1429"/>
                <a:ext cx="395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CPU</a:t>
                </a:r>
              </a:p>
            </p:txBody>
          </p:sp>
          <p:sp>
            <p:nvSpPr>
              <p:cNvPr id="90148" name="Freeform 30"/>
              <p:cNvSpPr>
                <a:spLocks/>
              </p:cNvSpPr>
              <p:nvPr/>
            </p:nvSpPr>
            <p:spPr bwMode="auto">
              <a:xfrm>
                <a:off x="144" y="3600"/>
                <a:ext cx="5451" cy="118"/>
              </a:xfrm>
              <a:custGeom>
                <a:avLst/>
                <a:gdLst>
                  <a:gd name="T0" fmla="*/ 0 w 5165"/>
                  <a:gd name="T1" fmla="*/ 59 h 189"/>
                  <a:gd name="T2" fmla="*/ 134 w 5165"/>
                  <a:gd name="T3" fmla="*/ 118 h 189"/>
                  <a:gd name="T4" fmla="*/ 134 w 5165"/>
                  <a:gd name="T5" fmla="*/ 91 h 189"/>
                  <a:gd name="T6" fmla="*/ 5317 w 5165"/>
                  <a:gd name="T7" fmla="*/ 91 h 189"/>
                  <a:gd name="T8" fmla="*/ 5317 w 5165"/>
                  <a:gd name="T9" fmla="*/ 118 h 189"/>
                  <a:gd name="T10" fmla="*/ 5451 w 5165"/>
                  <a:gd name="T11" fmla="*/ 59 h 189"/>
                  <a:gd name="T12" fmla="*/ 5317 w 5165"/>
                  <a:gd name="T13" fmla="*/ 0 h 189"/>
                  <a:gd name="T14" fmla="*/ 5317 w 5165"/>
                  <a:gd name="T15" fmla="*/ 27 h 189"/>
                  <a:gd name="T16" fmla="*/ 134 w 5165"/>
                  <a:gd name="T17" fmla="*/ 27 h 189"/>
                  <a:gd name="T18" fmla="*/ 134 w 5165"/>
                  <a:gd name="T19" fmla="*/ 0 h 189"/>
                  <a:gd name="T20" fmla="*/ 0 w 5165"/>
                  <a:gd name="T21" fmla="*/ 59 h 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165"/>
                  <a:gd name="T34" fmla="*/ 0 h 189"/>
                  <a:gd name="T35" fmla="*/ 5165 w 5165"/>
                  <a:gd name="T36" fmla="*/ 189 h 1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165" h="189">
                    <a:moveTo>
                      <a:pt x="0" y="95"/>
                    </a:moveTo>
                    <a:lnTo>
                      <a:pt x="127" y="189"/>
                    </a:lnTo>
                    <a:lnTo>
                      <a:pt x="127" y="146"/>
                    </a:lnTo>
                    <a:lnTo>
                      <a:pt x="5038" y="146"/>
                    </a:lnTo>
                    <a:lnTo>
                      <a:pt x="5038" y="189"/>
                    </a:lnTo>
                    <a:lnTo>
                      <a:pt x="5165" y="95"/>
                    </a:lnTo>
                    <a:lnTo>
                      <a:pt x="5038" y="0"/>
                    </a:lnTo>
                    <a:lnTo>
                      <a:pt x="5038" y="44"/>
                    </a:lnTo>
                    <a:lnTo>
                      <a:pt x="127" y="44"/>
                    </a:lnTo>
                    <a:lnTo>
                      <a:pt x="127" y="0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folHlink"/>
              </a:solidFill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49" name="Rectangle 32"/>
              <p:cNvSpPr>
                <a:spLocks noChangeArrowheads="1"/>
              </p:cNvSpPr>
              <p:nvPr/>
            </p:nvSpPr>
            <p:spPr bwMode="auto">
              <a:xfrm>
                <a:off x="4558" y="3185"/>
                <a:ext cx="772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/>
                  <a:t>串行接口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0150" name="Rectangle 33"/>
              <p:cNvSpPr>
                <a:spLocks noChangeArrowheads="1"/>
              </p:cNvSpPr>
              <p:nvPr/>
            </p:nvSpPr>
            <p:spPr bwMode="auto">
              <a:xfrm>
                <a:off x="384" y="3151"/>
                <a:ext cx="846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51" name="Rectangle 34"/>
              <p:cNvSpPr>
                <a:spLocks noChangeArrowheads="1"/>
              </p:cNvSpPr>
              <p:nvPr/>
            </p:nvSpPr>
            <p:spPr bwMode="auto">
              <a:xfrm>
                <a:off x="609" y="3188"/>
                <a:ext cx="395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FAX</a:t>
                </a:r>
              </a:p>
            </p:txBody>
          </p:sp>
          <p:sp>
            <p:nvSpPr>
              <p:cNvPr id="90152" name="Rectangle 35"/>
              <p:cNvSpPr>
                <a:spLocks noChangeArrowheads="1"/>
              </p:cNvSpPr>
              <p:nvPr/>
            </p:nvSpPr>
            <p:spPr bwMode="auto">
              <a:xfrm>
                <a:off x="4044" y="1603"/>
                <a:ext cx="900" cy="26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</a:rPr>
                  <a:t>系统总线</a:t>
                </a:r>
                <a:endParaRPr lang="zh-CN" altLang="en-US" sz="28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153" name="Rectangle 36"/>
              <p:cNvSpPr>
                <a:spLocks noChangeArrowheads="1"/>
              </p:cNvSpPr>
              <p:nvPr/>
            </p:nvSpPr>
            <p:spPr bwMode="auto">
              <a:xfrm>
                <a:off x="1296" y="1603"/>
                <a:ext cx="900" cy="26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</a:rPr>
                  <a:t>局部总线</a:t>
                </a:r>
                <a:endParaRPr lang="zh-CN" altLang="en-US" sz="28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154" name="Rectangle 37"/>
              <p:cNvSpPr>
                <a:spLocks noChangeArrowheads="1"/>
              </p:cNvSpPr>
              <p:nvPr/>
            </p:nvSpPr>
            <p:spPr bwMode="auto">
              <a:xfrm>
                <a:off x="2428" y="2611"/>
                <a:ext cx="900" cy="26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</a:rPr>
                  <a:t>高速总线</a:t>
                </a:r>
                <a:endParaRPr lang="zh-CN" altLang="en-US" sz="28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155" name="Rectangle 38"/>
              <p:cNvSpPr>
                <a:spLocks noChangeArrowheads="1"/>
              </p:cNvSpPr>
              <p:nvPr/>
            </p:nvSpPr>
            <p:spPr bwMode="auto">
              <a:xfrm>
                <a:off x="2420" y="3715"/>
                <a:ext cx="900" cy="26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</a:rPr>
                  <a:t>扩展总线</a:t>
                </a:r>
                <a:endParaRPr lang="zh-CN" altLang="en-US" sz="28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156" name="Rectangle 39"/>
              <p:cNvSpPr>
                <a:spLocks noChangeArrowheads="1"/>
              </p:cNvSpPr>
              <p:nvPr/>
            </p:nvSpPr>
            <p:spPr bwMode="auto">
              <a:xfrm>
                <a:off x="1910" y="2046"/>
                <a:ext cx="386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/>
                  <a:t>图形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0157" name="Rectangle 40"/>
              <p:cNvSpPr>
                <a:spLocks noChangeArrowheads="1"/>
              </p:cNvSpPr>
              <p:nvPr/>
            </p:nvSpPr>
            <p:spPr bwMode="auto">
              <a:xfrm>
                <a:off x="1680" y="2010"/>
                <a:ext cx="846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58" name="Rectangle 42"/>
              <p:cNvSpPr>
                <a:spLocks noChangeArrowheads="1"/>
              </p:cNvSpPr>
              <p:nvPr/>
            </p:nvSpPr>
            <p:spPr bwMode="auto">
              <a:xfrm>
                <a:off x="4320" y="3149"/>
                <a:ext cx="1248" cy="3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59" name="Text Box 43"/>
              <p:cNvSpPr txBox="1">
                <a:spLocks noChangeArrowheads="1"/>
              </p:cNvSpPr>
              <p:nvPr/>
            </p:nvSpPr>
            <p:spPr bwMode="auto">
              <a:xfrm>
                <a:off x="2406" y="1386"/>
                <a:ext cx="875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Cache/</a:t>
                </a:r>
                <a:r>
                  <a:rPr lang="zh-CN" altLang="en-US" sz="2400">
                    <a:latin typeface="Times New Roman" pitchFamily="18" charset="0"/>
                  </a:rPr>
                  <a:t>桥</a:t>
                </a:r>
              </a:p>
            </p:txBody>
          </p:sp>
          <p:sp>
            <p:nvSpPr>
              <p:cNvPr id="90160" name="AutoShape 44"/>
              <p:cNvSpPr>
                <a:spLocks noChangeArrowheads="1"/>
              </p:cNvSpPr>
              <p:nvPr/>
            </p:nvSpPr>
            <p:spPr bwMode="auto">
              <a:xfrm>
                <a:off x="1260" y="1472"/>
                <a:ext cx="1031" cy="144"/>
              </a:xfrm>
              <a:prstGeom prst="leftRightArrow">
                <a:avLst>
                  <a:gd name="adj1" fmla="val 37500"/>
                  <a:gd name="adj2" fmla="val 82370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73101" name="Rectangle 4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3.4</a:t>
            </a:r>
          </a:p>
        </p:txBody>
      </p:sp>
      <p:sp>
        <p:nvSpPr>
          <p:cNvPr id="50" name="日期占位符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DB50DB-C536-4607-A8FF-9EC2A5A00928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2" name="页脚占位符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76B60-AE7A-42F6-8015-8D11F06EDDE3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685800" y="1219200"/>
            <a:ext cx="4364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 </a:t>
            </a:r>
            <a:r>
              <a:rPr kumimoji="0" lang="zh-CN" altLang="en-US" sz="3200">
                <a:latin typeface="Times New Roman" pitchFamily="18" charset="0"/>
              </a:rPr>
              <a:t>传</a:t>
            </a:r>
            <a:r>
              <a:rPr lang="zh-CN" altLang="en-US" sz="3200">
                <a:latin typeface="Times New Roman" pitchFamily="18" charset="0"/>
              </a:rPr>
              <a:t>统微型机总线结构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441325" y="320675"/>
            <a:ext cx="384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600">
                <a:latin typeface="Times New Roman" pitchFamily="18" charset="0"/>
              </a:rPr>
              <a:t>三、总线结构举例</a:t>
            </a:r>
            <a:endParaRPr lang="zh-CN" altLang="en-US" sz="2400" b="0">
              <a:latin typeface="Times New Roman" pitchFamily="18" charset="0"/>
            </a:endParaRPr>
          </a:p>
        </p:txBody>
      </p:sp>
      <p:sp>
        <p:nvSpPr>
          <p:cNvPr id="174113" name="Rectangle 3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3.4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53988" y="2057400"/>
            <a:ext cx="8723312" cy="3729038"/>
            <a:chOff x="97" y="1296"/>
            <a:chExt cx="5495" cy="2349"/>
          </a:xfrm>
        </p:grpSpPr>
        <p:grpSp>
          <p:nvGrpSpPr>
            <p:cNvPr id="3" name="Group 46"/>
            <p:cNvGrpSpPr>
              <a:grpSpLocks/>
            </p:cNvGrpSpPr>
            <p:nvPr/>
          </p:nvGrpSpPr>
          <p:grpSpPr bwMode="auto">
            <a:xfrm>
              <a:off x="97" y="1296"/>
              <a:ext cx="5495" cy="2349"/>
              <a:chOff x="97" y="1296"/>
              <a:chExt cx="5495" cy="2349"/>
            </a:xfrm>
          </p:grpSpPr>
          <p:grpSp>
            <p:nvGrpSpPr>
              <p:cNvPr id="4" name="Group 45"/>
              <p:cNvGrpSpPr>
                <a:grpSpLocks/>
              </p:cNvGrpSpPr>
              <p:nvPr/>
            </p:nvGrpSpPr>
            <p:grpSpPr bwMode="auto">
              <a:xfrm>
                <a:off x="97" y="1296"/>
                <a:ext cx="5495" cy="2349"/>
                <a:chOff x="97" y="1296"/>
                <a:chExt cx="5495" cy="2349"/>
              </a:xfrm>
            </p:grpSpPr>
            <p:sp>
              <p:nvSpPr>
                <p:cNvPr id="91152" name="Freeform 5"/>
                <p:cNvSpPr>
                  <a:spLocks/>
                </p:cNvSpPr>
                <p:nvPr/>
              </p:nvSpPr>
              <p:spPr bwMode="auto">
                <a:xfrm>
                  <a:off x="2867" y="2513"/>
                  <a:ext cx="109" cy="348"/>
                </a:xfrm>
                <a:custGeom>
                  <a:avLst/>
                  <a:gdLst>
                    <a:gd name="T0" fmla="*/ 0 w 276"/>
                    <a:gd name="T1" fmla="*/ 305 h 464"/>
                    <a:gd name="T2" fmla="*/ 20 w 276"/>
                    <a:gd name="T3" fmla="*/ 305 h 464"/>
                    <a:gd name="T4" fmla="*/ 20 w 276"/>
                    <a:gd name="T5" fmla="*/ 0 h 464"/>
                    <a:gd name="T6" fmla="*/ 89 w 276"/>
                    <a:gd name="T7" fmla="*/ 0 h 464"/>
                    <a:gd name="T8" fmla="*/ 89 w 276"/>
                    <a:gd name="T9" fmla="*/ 305 h 464"/>
                    <a:gd name="T10" fmla="*/ 109 w 276"/>
                    <a:gd name="T11" fmla="*/ 305 h 464"/>
                    <a:gd name="T12" fmla="*/ 55 w 276"/>
                    <a:gd name="T13" fmla="*/ 348 h 464"/>
                    <a:gd name="T14" fmla="*/ 0 w 276"/>
                    <a:gd name="T15" fmla="*/ 305 h 46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76"/>
                    <a:gd name="T25" fmla="*/ 0 h 464"/>
                    <a:gd name="T26" fmla="*/ 276 w 276"/>
                    <a:gd name="T27" fmla="*/ 464 h 46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76" h="464">
                      <a:moveTo>
                        <a:pt x="0" y="406"/>
                      </a:moveTo>
                      <a:lnTo>
                        <a:pt x="51" y="406"/>
                      </a:lnTo>
                      <a:lnTo>
                        <a:pt x="51" y="0"/>
                      </a:lnTo>
                      <a:lnTo>
                        <a:pt x="225" y="0"/>
                      </a:lnTo>
                      <a:lnTo>
                        <a:pt x="225" y="406"/>
                      </a:lnTo>
                      <a:lnTo>
                        <a:pt x="276" y="406"/>
                      </a:lnTo>
                      <a:lnTo>
                        <a:pt x="138" y="464"/>
                      </a:lnTo>
                      <a:lnTo>
                        <a:pt x="0" y="40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190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153" name="Rectangle 6"/>
                <p:cNvSpPr>
                  <a:spLocks noChangeArrowheads="1"/>
                </p:cNvSpPr>
                <p:nvPr/>
              </p:nvSpPr>
              <p:spPr bwMode="auto">
                <a:xfrm>
                  <a:off x="4512" y="1809"/>
                  <a:ext cx="1080" cy="298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154" name="Rectangle 7"/>
                <p:cNvSpPr>
                  <a:spLocks noChangeArrowheads="1"/>
                </p:cNvSpPr>
                <p:nvPr/>
              </p:nvSpPr>
              <p:spPr bwMode="auto">
                <a:xfrm>
                  <a:off x="4763" y="1843"/>
                  <a:ext cx="579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/>
                    <a:t>存储器</a:t>
                  </a:r>
                  <a:endParaRPr lang="zh-CN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91155" name="Rectangle 8"/>
                <p:cNvSpPr>
                  <a:spLocks noChangeArrowheads="1"/>
                </p:cNvSpPr>
                <p:nvPr/>
              </p:nvSpPr>
              <p:spPr bwMode="auto">
                <a:xfrm>
                  <a:off x="97" y="2683"/>
                  <a:ext cx="708" cy="543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156" name="Rectangle 9"/>
                <p:cNvSpPr>
                  <a:spLocks noChangeArrowheads="1"/>
                </p:cNvSpPr>
                <p:nvPr/>
              </p:nvSpPr>
              <p:spPr bwMode="auto">
                <a:xfrm>
                  <a:off x="138" y="2724"/>
                  <a:ext cx="669" cy="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SCSI </a:t>
                  </a:r>
                  <a:r>
                    <a:rPr lang="en-US" altLang="en-US" sz="2400">
                      <a:latin typeface="Times New Roman" pitchFamily="18" charset="0"/>
                    </a:rPr>
                    <a:t>Ⅱ</a:t>
                  </a:r>
                  <a:endParaRPr lang="zh-CN" altLang="en-US" sz="2400">
                    <a:latin typeface="Times New Roman" pitchFamily="18" charset="0"/>
                  </a:endParaRPr>
                </a:p>
                <a:p>
                  <a:pPr>
                    <a:spcBef>
                      <a:spcPct val="0"/>
                    </a:spcBef>
                  </a:pPr>
                  <a:r>
                    <a:rPr lang="zh-CN" altLang="en-US" sz="2400"/>
                    <a:t>控制器</a:t>
                  </a:r>
                </a:p>
              </p:txBody>
            </p:sp>
            <p:sp>
              <p:nvSpPr>
                <p:cNvPr id="91157" name="Freeform 10"/>
                <p:cNvSpPr>
                  <a:spLocks/>
                </p:cNvSpPr>
                <p:nvPr/>
              </p:nvSpPr>
              <p:spPr bwMode="auto">
                <a:xfrm>
                  <a:off x="2867" y="1640"/>
                  <a:ext cx="96" cy="576"/>
                </a:xfrm>
                <a:custGeom>
                  <a:avLst/>
                  <a:gdLst>
                    <a:gd name="T0" fmla="*/ 0 w 276"/>
                    <a:gd name="T1" fmla="*/ 504 h 464"/>
                    <a:gd name="T2" fmla="*/ 18 w 276"/>
                    <a:gd name="T3" fmla="*/ 504 h 464"/>
                    <a:gd name="T4" fmla="*/ 18 w 276"/>
                    <a:gd name="T5" fmla="*/ 0 h 464"/>
                    <a:gd name="T6" fmla="*/ 78 w 276"/>
                    <a:gd name="T7" fmla="*/ 0 h 464"/>
                    <a:gd name="T8" fmla="*/ 78 w 276"/>
                    <a:gd name="T9" fmla="*/ 504 h 464"/>
                    <a:gd name="T10" fmla="*/ 96 w 276"/>
                    <a:gd name="T11" fmla="*/ 504 h 464"/>
                    <a:gd name="T12" fmla="*/ 48 w 276"/>
                    <a:gd name="T13" fmla="*/ 576 h 464"/>
                    <a:gd name="T14" fmla="*/ 0 w 276"/>
                    <a:gd name="T15" fmla="*/ 504 h 46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76"/>
                    <a:gd name="T25" fmla="*/ 0 h 464"/>
                    <a:gd name="T26" fmla="*/ 276 w 276"/>
                    <a:gd name="T27" fmla="*/ 464 h 46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76" h="464">
                      <a:moveTo>
                        <a:pt x="0" y="406"/>
                      </a:moveTo>
                      <a:lnTo>
                        <a:pt x="51" y="406"/>
                      </a:lnTo>
                      <a:lnTo>
                        <a:pt x="51" y="0"/>
                      </a:lnTo>
                      <a:lnTo>
                        <a:pt x="225" y="0"/>
                      </a:lnTo>
                      <a:lnTo>
                        <a:pt x="225" y="406"/>
                      </a:lnTo>
                      <a:lnTo>
                        <a:pt x="276" y="406"/>
                      </a:lnTo>
                      <a:lnTo>
                        <a:pt x="138" y="464"/>
                      </a:lnTo>
                      <a:lnTo>
                        <a:pt x="0" y="40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190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158" name="Freeform 11"/>
                <p:cNvSpPr>
                  <a:spLocks/>
                </p:cNvSpPr>
                <p:nvPr/>
              </p:nvSpPr>
              <p:spPr bwMode="auto">
                <a:xfrm>
                  <a:off x="864" y="1579"/>
                  <a:ext cx="3648" cy="118"/>
                </a:xfrm>
                <a:custGeom>
                  <a:avLst/>
                  <a:gdLst>
                    <a:gd name="T0" fmla="*/ 0 w 3180"/>
                    <a:gd name="T1" fmla="*/ 59 h 365"/>
                    <a:gd name="T2" fmla="*/ 104 w 3180"/>
                    <a:gd name="T3" fmla="*/ 118 h 365"/>
                    <a:gd name="T4" fmla="*/ 104 w 3180"/>
                    <a:gd name="T5" fmla="*/ 91 h 365"/>
                    <a:gd name="T6" fmla="*/ 3544 w 3180"/>
                    <a:gd name="T7" fmla="*/ 91 h 365"/>
                    <a:gd name="T8" fmla="*/ 3544 w 3180"/>
                    <a:gd name="T9" fmla="*/ 118 h 365"/>
                    <a:gd name="T10" fmla="*/ 3648 w 3180"/>
                    <a:gd name="T11" fmla="*/ 59 h 365"/>
                    <a:gd name="T12" fmla="*/ 3544 w 3180"/>
                    <a:gd name="T13" fmla="*/ 0 h 365"/>
                    <a:gd name="T14" fmla="*/ 3544 w 3180"/>
                    <a:gd name="T15" fmla="*/ 27 h 365"/>
                    <a:gd name="T16" fmla="*/ 104 w 3180"/>
                    <a:gd name="T17" fmla="*/ 27 h 365"/>
                    <a:gd name="T18" fmla="*/ 104 w 3180"/>
                    <a:gd name="T19" fmla="*/ 0 h 365"/>
                    <a:gd name="T20" fmla="*/ 0 w 3180"/>
                    <a:gd name="T21" fmla="*/ 59 h 36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180"/>
                    <a:gd name="T34" fmla="*/ 0 h 365"/>
                    <a:gd name="T35" fmla="*/ 3180 w 3180"/>
                    <a:gd name="T36" fmla="*/ 365 h 365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180" h="365">
                      <a:moveTo>
                        <a:pt x="0" y="182"/>
                      </a:moveTo>
                      <a:lnTo>
                        <a:pt x="91" y="365"/>
                      </a:lnTo>
                      <a:lnTo>
                        <a:pt x="91" y="282"/>
                      </a:lnTo>
                      <a:lnTo>
                        <a:pt x="3089" y="282"/>
                      </a:lnTo>
                      <a:lnTo>
                        <a:pt x="3089" y="365"/>
                      </a:lnTo>
                      <a:lnTo>
                        <a:pt x="3180" y="182"/>
                      </a:lnTo>
                      <a:lnTo>
                        <a:pt x="3089" y="0"/>
                      </a:lnTo>
                      <a:lnTo>
                        <a:pt x="3089" y="83"/>
                      </a:lnTo>
                      <a:lnTo>
                        <a:pt x="91" y="83"/>
                      </a:lnTo>
                      <a:lnTo>
                        <a:pt x="91" y="0"/>
                      </a:lnTo>
                      <a:lnTo>
                        <a:pt x="0" y="182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190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159" name="Freeform 12"/>
                <p:cNvSpPr>
                  <a:spLocks/>
                </p:cNvSpPr>
                <p:nvPr/>
              </p:nvSpPr>
              <p:spPr bwMode="auto">
                <a:xfrm>
                  <a:off x="816" y="2827"/>
                  <a:ext cx="4752" cy="118"/>
                </a:xfrm>
                <a:custGeom>
                  <a:avLst/>
                  <a:gdLst>
                    <a:gd name="T0" fmla="*/ 0 w 4114"/>
                    <a:gd name="T1" fmla="*/ 60 h 344"/>
                    <a:gd name="T2" fmla="*/ 100 w 4114"/>
                    <a:gd name="T3" fmla="*/ 118 h 344"/>
                    <a:gd name="T4" fmla="*/ 100 w 4114"/>
                    <a:gd name="T5" fmla="*/ 90 h 344"/>
                    <a:gd name="T6" fmla="*/ 4652 w 4114"/>
                    <a:gd name="T7" fmla="*/ 90 h 344"/>
                    <a:gd name="T8" fmla="*/ 4652 w 4114"/>
                    <a:gd name="T9" fmla="*/ 118 h 344"/>
                    <a:gd name="T10" fmla="*/ 4752 w 4114"/>
                    <a:gd name="T11" fmla="*/ 60 h 344"/>
                    <a:gd name="T12" fmla="*/ 4652 w 4114"/>
                    <a:gd name="T13" fmla="*/ 0 h 344"/>
                    <a:gd name="T14" fmla="*/ 4652 w 4114"/>
                    <a:gd name="T15" fmla="*/ 28 h 344"/>
                    <a:gd name="T16" fmla="*/ 100 w 4114"/>
                    <a:gd name="T17" fmla="*/ 28 h 344"/>
                    <a:gd name="T18" fmla="*/ 100 w 4114"/>
                    <a:gd name="T19" fmla="*/ 0 h 344"/>
                    <a:gd name="T20" fmla="*/ 0 w 4114"/>
                    <a:gd name="T21" fmla="*/ 60 h 3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114"/>
                    <a:gd name="T34" fmla="*/ 0 h 344"/>
                    <a:gd name="T35" fmla="*/ 4114 w 4114"/>
                    <a:gd name="T36" fmla="*/ 344 h 34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114" h="344">
                      <a:moveTo>
                        <a:pt x="0" y="174"/>
                      </a:moveTo>
                      <a:lnTo>
                        <a:pt x="87" y="344"/>
                      </a:lnTo>
                      <a:lnTo>
                        <a:pt x="87" y="261"/>
                      </a:lnTo>
                      <a:lnTo>
                        <a:pt x="4027" y="261"/>
                      </a:lnTo>
                      <a:lnTo>
                        <a:pt x="4027" y="344"/>
                      </a:lnTo>
                      <a:lnTo>
                        <a:pt x="4114" y="174"/>
                      </a:lnTo>
                      <a:lnTo>
                        <a:pt x="4027" y="0"/>
                      </a:lnTo>
                      <a:lnTo>
                        <a:pt x="4027" y="83"/>
                      </a:lnTo>
                      <a:lnTo>
                        <a:pt x="87" y="83"/>
                      </a:lnTo>
                      <a:lnTo>
                        <a:pt x="87" y="0"/>
                      </a:lnTo>
                      <a:lnTo>
                        <a:pt x="0" y="17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190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160" name="Rectangle 13"/>
                <p:cNvSpPr>
                  <a:spLocks noChangeArrowheads="1"/>
                </p:cNvSpPr>
                <p:nvPr/>
              </p:nvSpPr>
              <p:spPr bwMode="auto">
                <a:xfrm>
                  <a:off x="4512" y="1514"/>
                  <a:ext cx="1080" cy="299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161" name="Rectangle 14"/>
                <p:cNvSpPr>
                  <a:spLocks noChangeArrowheads="1"/>
                </p:cNvSpPr>
                <p:nvPr/>
              </p:nvSpPr>
              <p:spPr bwMode="auto">
                <a:xfrm>
                  <a:off x="4569" y="1549"/>
                  <a:ext cx="965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/>
                    <a:t>主存控制器</a:t>
                  </a:r>
                  <a:endParaRPr lang="zh-CN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91162" name="Rectangle 15"/>
                <p:cNvSpPr>
                  <a:spLocks noChangeArrowheads="1"/>
                </p:cNvSpPr>
                <p:nvPr/>
              </p:nvSpPr>
              <p:spPr bwMode="auto">
                <a:xfrm>
                  <a:off x="3456" y="2592"/>
                  <a:ext cx="1178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800">
                      <a:solidFill>
                        <a:schemeClr val="folHlink"/>
                      </a:solidFill>
                      <a:latin typeface="Times New Roman" pitchFamily="18" charset="0"/>
                    </a:rPr>
                    <a:t>ISA</a:t>
                  </a:r>
                  <a:r>
                    <a:rPr lang="zh-CN" altLang="en-US" sz="2800">
                      <a:solidFill>
                        <a:schemeClr val="folHlink"/>
                      </a:solidFill>
                      <a:latin typeface="Times New Roman" pitchFamily="18" charset="0"/>
                    </a:rPr>
                    <a:t>、</a:t>
                  </a:r>
                  <a:r>
                    <a:rPr lang="en-US" altLang="zh-CN" sz="2800">
                      <a:solidFill>
                        <a:schemeClr val="folHlink"/>
                      </a:solidFill>
                      <a:latin typeface="Times New Roman" pitchFamily="18" charset="0"/>
                    </a:rPr>
                    <a:t>EISA </a:t>
                  </a:r>
                </a:p>
              </p:txBody>
            </p:sp>
            <p:sp>
              <p:nvSpPr>
                <p:cNvPr id="91163" name="Rectangle 16"/>
                <p:cNvSpPr>
                  <a:spLocks noChangeArrowheads="1"/>
                </p:cNvSpPr>
                <p:nvPr/>
              </p:nvSpPr>
              <p:spPr bwMode="auto">
                <a:xfrm>
                  <a:off x="2404" y="2805"/>
                  <a:ext cx="1167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164" name="Rectangle 17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59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8 MHz</a:t>
                  </a:r>
                  <a:r>
                    <a:rPr lang="zh-CN" altLang="en-US" sz="2000">
                      <a:latin typeface="Times New Roman" pitchFamily="18" charset="0"/>
                    </a:rPr>
                    <a:t>的</a:t>
                  </a:r>
                  <a:r>
                    <a:rPr lang="en-US" altLang="zh-CN" sz="2000">
                      <a:latin typeface="Times New Roman" pitchFamily="18" charset="0"/>
                    </a:rPr>
                    <a:t>1</a:t>
                  </a:r>
                  <a:r>
                    <a:rPr lang="zh-CN" altLang="en-US" sz="2000">
                      <a:latin typeface="Times New Roman" pitchFamily="18" charset="0"/>
                    </a:rPr>
                    <a:t>6</a:t>
                  </a:r>
                  <a:r>
                    <a:rPr lang="zh-CN" altLang="en-US" sz="2000"/>
                    <a:t>位数据通路</a:t>
                  </a:r>
                </a:p>
              </p:txBody>
            </p:sp>
            <p:sp>
              <p:nvSpPr>
                <p:cNvPr id="91165" name="Rectangle 18"/>
                <p:cNvSpPr>
                  <a:spLocks noChangeArrowheads="1"/>
                </p:cNvSpPr>
                <p:nvPr/>
              </p:nvSpPr>
              <p:spPr bwMode="auto">
                <a:xfrm>
                  <a:off x="2064" y="2221"/>
                  <a:ext cx="1723" cy="294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166" name="Rectangle 19"/>
                <p:cNvSpPr>
                  <a:spLocks noChangeArrowheads="1"/>
                </p:cNvSpPr>
                <p:nvPr/>
              </p:nvSpPr>
              <p:spPr bwMode="auto">
                <a:xfrm>
                  <a:off x="2256" y="2246"/>
                  <a:ext cx="1351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/>
                    <a:t>标准总线控制器</a:t>
                  </a:r>
                  <a:endParaRPr lang="zh-CN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91167" name="Rectangle 20"/>
                <p:cNvSpPr>
                  <a:spLocks noChangeArrowheads="1"/>
                </p:cNvSpPr>
                <p:nvPr/>
              </p:nvSpPr>
              <p:spPr bwMode="auto">
                <a:xfrm>
                  <a:off x="1104" y="1392"/>
                  <a:ext cx="16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33 MHz</a:t>
                  </a:r>
                  <a:r>
                    <a:rPr lang="zh-CN" altLang="en-US" sz="2000">
                      <a:latin typeface="Times New Roman" pitchFamily="18" charset="0"/>
                    </a:rPr>
                    <a:t>的</a:t>
                  </a:r>
                  <a:r>
                    <a:rPr lang="en-US" altLang="zh-CN" sz="2000">
                      <a:latin typeface="Times New Roman" pitchFamily="18" charset="0"/>
                    </a:rPr>
                    <a:t>32</a:t>
                  </a:r>
                  <a:r>
                    <a:rPr lang="zh-CN" altLang="en-US" sz="2000"/>
                    <a:t>位数据通路</a:t>
                  </a:r>
                </a:p>
              </p:txBody>
            </p:sp>
            <p:sp>
              <p:nvSpPr>
                <p:cNvPr id="91168" name="Rectangle 21"/>
                <p:cNvSpPr>
                  <a:spLocks noChangeArrowheads="1"/>
                </p:cNvSpPr>
                <p:nvPr/>
              </p:nvSpPr>
              <p:spPr bwMode="auto">
                <a:xfrm>
                  <a:off x="2625" y="1296"/>
                  <a:ext cx="669" cy="2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169" name="Rectangle 22"/>
                <p:cNvSpPr>
                  <a:spLocks noChangeArrowheads="1"/>
                </p:cNvSpPr>
                <p:nvPr/>
              </p:nvSpPr>
              <p:spPr bwMode="auto">
                <a:xfrm>
                  <a:off x="3120" y="1296"/>
                  <a:ext cx="900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800">
                      <a:solidFill>
                        <a:schemeClr val="folHlink"/>
                      </a:solidFill>
                    </a:rPr>
                    <a:t>系统总线</a:t>
                  </a:r>
                  <a:endParaRPr lang="zh-CN" altLang="en-US" sz="2800">
                    <a:solidFill>
                      <a:schemeClr val="folHlin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1170" name="Freeform 23"/>
                <p:cNvSpPr>
                  <a:spLocks/>
                </p:cNvSpPr>
                <p:nvPr/>
              </p:nvSpPr>
              <p:spPr bwMode="auto">
                <a:xfrm>
                  <a:off x="4497" y="2922"/>
                  <a:ext cx="159" cy="411"/>
                </a:xfrm>
                <a:custGeom>
                  <a:avLst/>
                  <a:gdLst>
                    <a:gd name="T0" fmla="*/ 77 w 159"/>
                    <a:gd name="T1" fmla="*/ 0 h 411"/>
                    <a:gd name="T2" fmla="*/ 159 w 159"/>
                    <a:gd name="T3" fmla="*/ 82 h 411"/>
                    <a:gd name="T4" fmla="*/ 120 w 159"/>
                    <a:gd name="T5" fmla="*/ 82 h 411"/>
                    <a:gd name="T6" fmla="*/ 120 w 159"/>
                    <a:gd name="T7" fmla="*/ 329 h 411"/>
                    <a:gd name="T8" fmla="*/ 159 w 159"/>
                    <a:gd name="T9" fmla="*/ 329 h 411"/>
                    <a:gd name="T10" fmla="*/ 77 w 159"/>
                    <a:gd name="T11" fmla="*/ 411 h 411"/>
                    <a:gd name="T12" fmla="*/ 0 w 159"/>
                    <a:gd name="T13" fmla="*/ 329 h 411"/>
                    <a:gd name="T14" fmla="*/ 39 w 159"/>
                    <a:gd name="T15" fmla="*/ 329 h 411"/>
                    <a:gd name="T16" fmla="*/ 39 w 159"/>
                    <a:gd name="T17" fmla="*/ 82 h 411"/>
                    <a:gd name="T18" fmla="*/ 0 w 159"/>
                    <a:gd name="T19" fmla="*/ 82 h 411"/>
                    <a:gd name="T20" fmla="*/ 77 w 159"/>
                    <a:gd name="T21" fmla="*/ 0 h 4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59"/>
                    <a:gd name="T34" fmla="*/ 0 h 411"/>
                    <a:gd name="T35" fmla="*/ 159 w 159"/>
                    <a:gd name="T36" fmla="*/ 411 h 41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59" h="411">
                      <a:moveTo>
                        <a:pt x="77" y="0"/>
                      </a:moveTo>
                      <a:lnTo>
                        <a:pt x="159" y="82"/>
                      </a:lnTo>
                      <a:lnTo>
                        <a:pt x="120" y="82"/>
                      </a:lnTo>
                      <a:lnTo>
                        <a:pt x="120" y="329"/>
                      </a:lnTo>
                      <a:lnTo>
                        <a:pt x="159" y="329"/>
                      </a:lnTo>
                      <a:lnTo>
                        <a:pt x="77" y="411"/>
                      </a:lnTo>
                      <a:lnTo>
                        <a:pt x="0" y="329"/>
                      </a:lnTo>
                      <a:lnTo>
                        <a:pt x="39" y="329"/>
                      </a:lnTo>
                      <a:lnTo>
                        <a:pt x="39" y="82"/>
                      </a:lnTo>
                      <a:lnTo>
                        <a:pt x="0" y="82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171" name="Rectangle 24"/>
                <p:cNvSpPr>
                  <a:spLocks noChangeArrowheads="1"/>
                </p:cNvSpPr>
                <p:nvPr/>
              </p:nvSpPr>
              <p:spPr bwMode="auto">
                <a:xfrm>
                  <a:off x="4032" y="3331"/>
                  <a:ext cx="1114" cy="314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0"/>
                    </a:spcBef>
                  </a:pPr>
                  <a:endParaRPr lang="zh-CN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91172" name="Rectangle 25"/>
                <p:cNvSpPr>
                  <a:spLocks noChangeArrowheads="1"/>
                </p:cNvSpPr>
                <p:nvPr/>
              </p:nvSpPr>
              <p:spPr bwMode="auto">
                <a:xfrm>
                  <a:off x="816" y="3331"/>
                  <a:ext cx="736" cy="31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>
                      <a:latin typeface="Times New Roman" pitchFamily="18" charset="0"/>
                    </a:rPr>
                    <a:t>多媒体</a:t>
                  </a:r>
                </a:p>
              </p:txBody>
            </p:sp>
            <p:sp>
              <p:nvSpPr>
                <p:cNvPr id="91173" name="Freeform 26"/>
                <p:cNvSpPr>
                  <a:spLocks/>
                </p:cNvSpPr>
                <p:nvPr/>
              </p:nvSpPr>
              <p:spPr bwMode="auto">
                <a:xfrm>
                  <a:off x="3312" y="2927"/>
                  <a:ext cx="163" cy="396"/>
                </a:xfrm>
                <a:custGeom>
                  <a:avLst/>
                  <a:gdLst>
                    <a:gd name="T0" fmla="*/ 82 w 163"/>
                    <a:gd name="T1" fmla="*/ 0 h 396"/>
                    <a:gd name="T2" fmla="*/ 163 w 163"/>
                    <a:gd name="T3" fmla="*/ 78 h 396"/>
                    <a:gd name="T4" fmla="*/ 121 w 163"/>
                    <a:gd name="T5" fmla="*/ 78 h 396"/>
                    <a:gd name="T6" fmla="*/ 121 w 163"/>
                    <a:gd name="T7" fmla="*/ 318 h 396"/>
                    <a:gd name="T8" fmla="*/ 163 w 163"/>
                    <a:gd name="T9" fmla="*/ 318 h 396"/>
                    <a:gd name="T10" fmla="*/ 82 w 163"/>
                    <a:gd name="T11" fmla="*/ 396 h 396"/>
                    <a:gd name="T12" fmla="*/ 0 w 163"/>
                    <a:gd name="T13" fmla="*/ 318 h 396"/>
                    <a:gd name="T14" fmla="*/ 43 w 163"/>
                    <a:gd name="T15" fmla="*/ 318 h 396"/>
                    <a:gd name="T16" fmla="*/ 43 w 163"/>
                    <a:gd name="T17" fmla="*/ 78 h 396"/>
                    <a:gd name="T18" fmla="*/ 0 w 163"/>
                    <a:gd name="T19" fmla="*/ 78 h 396"/>
                    <a:gd name="T20" fmla="*/ 82 w 163"/>
                    <a:gd name="T21" fmla="*/ 0 h 3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63"/>
                    <a:gd name="T34" fmla="*/ 0 h 396"/>
                    <a:gd name="T35" fmla="*/ 163 w 163"/>
                    <a:gd name="T36" fmla="*/ 396 h 39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63" h="396">
                      <a:moveTo>
                        <a:pt x="82" y="0"/>
                      </a:moveTo>
                      <a:lnTo>
                        <a:pt x="163" y="78"/>
                      </a:lnTo>
                      <a:lnTo>
                        <a:pt x="121" y="78"/>
                      </a:lnTo>
                      <a:lnTo>
                        <a:pt x="121" y="318"/>
                      </a:lnTo>
                      <a:lnTo>
                        <a:pt x="163" y="318"/>
                      </a:lnTo>
                      <a:lnTo>
                        <a:pt x="82" y="396"/>
                      </a:lnTo>
                      <a:lnTo>
                        <a:pt x="0" y="318"/>
                      </a:lnTo>
                      <a:lnTo>
                        <a:pt x="43" y="318"/>
                      </a:lnTo>
                      <a:lnTo>
                        <a:pt x="43" y="78"/>
                      </a:lnTo>
                      <a:lnTo>
                        <a:pt x="0" y="78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174" name="Freeform 27"/>
                <p:cNvSpPr>
                  <a:spLocks/>
                </p:cNvSpPr>
                <p:nvPr/>
              </p:nvSpPr>
              <p:spPr bwMode="auto">
                <a:xfrm>
                  <a:off x="1104" y="2927"/>
                  <a:ext cx="163" cy="396"/>
                </a:xfrm>
                <a:custGeom>
                  <a:avLst/>
                  <a:gdLst>
                    <a:gd name="T0" fmla="*/ 81 w 163"/>
                    <a:gd name="T1" fmla="*/ 0 h 396"/>
                    <a:gd name="T2" fmla="*/ 163 w 163"/>
                    <a:gd name="T3" fmla="*/ 78 h 396"/>
                    <a:gd name="T4" fmla="*/ 120 w 163"/>
                    <a:gd name="T5" fmla="*/ 78 h 396"/>
                    <a:gd name="T6" fmla="*/ 120 w 163"/>
                    <a:gd name="T7" fmla="*/ 318 h 396"/>
                    <a:gd name="T8" fmla="*/ 163 w 163"/>
                    <a:gd name="T9" fmla="*/ 318 h 396"/>
                    <a:gd name="T10" fmla="*/ 81 w 163"/>
                    <a:gd name="T11" fmla="*/ 396 h 396"/>
                    <a:gd name="T12" fmla="*/ 0 w 163"/>
                    <a:gd name="T13" fmla="*/ 318 h 396"/>
                    <a:gd name="T14" fmla="*/ 43 w 163"/>
                    <a:gd name="T15" fmla="*/ 318 h 396"/>
                    <a:gd name="T16" fmla="*/ 43 w 163"/>
                    <a:gd name="T17" fmla="*/ 78 h 396"/>
                    <a:gd name="T18" fmla="*/ 0 w 163"/>
                    <a:gd name="T19" fmla="*/ 78 h 396"/>
                    <a:gd name="T20" fmla="*/ 81 w 163"/>
                    <a:gd name="T21" fmla="*/ 0 h 3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63"/>
                    <a:gd name="T34" fmla="*/ 0 h 396"/>
                    <a:gd name="T35" fmla="*/ 163 w 163"/>
                    <a:gd name="T36" fmla="*/ 396 h 39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63" h="396">
                      <a:moveTo>
                        <a:pt x="81" y="0"/>
                      </a:moveTo>
                      <a:lnTo>
                        <a:pt x="163" y="78"/>
                      </a:lnTo>
                      <a:lnTo>
                        <a:pt x="120" y="78"/>
                      </a:lnTo>
                      <a:lnTo>
                        <a:pt x="120" y="318"/>
                      </a:lnTo>
                      <a:lnTo>
                        <a:pt x="163" y="318"/>
                      </a:lnTo>
                      <a:lnTo>
                        <a:pt x="81" y="396"/>
                      </a:lnTo>
                      <a:lnTo>
                        <a:pt x="0" y="318"/>
                      </a:lnTo>
                      <a:lnTo>
                        <a:pt x="43" y="318"/>
                      </a:lnTo>
                      <a:lnTo>
                        <a:pt x="43" y="78"/>
                      </a:lnTo>
                      <a:lnTo>
                        <a:pt x="0" y="78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175" name="Freeform 28"/>
                <p:cNvSpPr>
                  <a:spLocks/>
                </p:cNvSpPr>
                <p:nvPr/>
              </p:nvSpPr>
              <p:spPr bwMode="auto">
                <a:xfrm>
                  <a:off x="2112" y="2927"/>
                  <a:ext cx="158" cy="396"/>
                </a:xfrm>
                <a:custGeom>
                  <a:avLst/>
                  <a:gdLst>
                    <a:gd name="T0" fmla="*/ 81 w 158"/>
                    <a:gd name="T1" fmla="*/ 0 h 396"/>
                    <a:gd name="T2" fmla="*/ 158 w 158"/>
                    <a:gd name="T3" fmla="*/ 78 h 396"/>
                    <a:gd name="T4" fmla="*/ 120 w 158"/>
                    <a:gd name="T5" fmla="*/ 78 h 396"/>
                    <a:gd name="T6" fmla="*/ 120 w 158"/>
                    <a:gd name="T7" fmla="*/ 318 h 396"/>
                    <a:gd name="T8" fmla="*/ 158 w 158"/>
                    <a:gd name="T9" fmla="*/ 318 h 396"/>
                    <a:gd name="T10" fmla="*/ 81 w 158"/>
                    <a:gd name="T11" fmla="*/ 396 h 396"/>
                    <a:gd name="T12" fmla="*/ 0 w 158"/>
                    <a:gd name="T13" fmla="*/ 318 h 396"/>
                    <a:gd name="T14" fmla="*/ 38 w 158"/>
                    <a:gd name="T15" fmla="*/ 318 h 396"/>
                    <a:gd name="T16" fmla="*/ 38 w 158"/>
                    <a:gd name="T17" fmla="*/ 78 h 396"/>
                    <a:gd name="T18" fmla="*/ 0 w 158"/>
                    <a:gd name="T19" fmla="*/ 78 h 396"/>
                    <a:gd name="T20" fmla="*/ 81 w 158"/>
                    <a:gd name="T21" fmla="*/ 0 h 3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58"/>
                    <a:gd name="T34" fmla="*/ 0 h 396"/>
                    <a:gd name="T35" fmla="*/ 158 w 158"/>
                    <a:gd name="T36" fmla="*/ 396 h 39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58" h="396">
                      <a:moveTo>
                        <a:pt x="81" y="0"/>
                      </a:moveTo>
                      <a:lnTo>
                        <a:pt x="158" y="78"/>
                      </a:lnTo>
                      <a:lnTo>
                        <a:pt x="120" y="78"/>
                      </a:lnTo>
                      <a:lnTo>
                        <a:pt x="120" y="318"/>
                      </a:lnTo>
                      <a:lnTo>
                        <a:pt x="158" y="318"/>
                      </a:lnTo>
                      <a:lnTo>
                        <a:pt x="81" y="396"/>
                      </a:lnTo>
                      <a:lnTo>
                        <a:pt x="0" y="318"/>
                      </a:lnTo>
                      <a:lnTo>
                        <a:pt x="38" y="318"/>
                      </a:lnTo>
                      <a:lnTo>
                        <a:pt x="38" y="78"/>
                      </a:lnTo>
                      <a:lnTo>
                        <a:pt x="0" y="78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176" name="Rectangle 29"/>
                <p:cNvSpPr>
                  <a:spLocks noChangeArrowheads="1"/>
                </p:cNvSpPr>
                <p:nvPr/>
              </p:nvSpPr>
              <p:spPr bwMode="auto">
                <a:xfrm>
                  <a:off x="1625" y="3331"/>
                  <a:ext cx="1127" cy="31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>
                      <a:latin typeface="Times New Roman" pitchFamily="18" charset="0"/>
                    </a:rPr>
                    <a:t>高速局域网</a:t>
                  </a:r>
                </a:p>
              </p:txBody>
            </p:sp>
            <p:sp>
              <p:nvSpPr>
                <p:cNvPr id="91177" name="Rectangle 30"/>
                <p:cNvSpPr>
                  <a:spLocks noChangeArrowheads="1"/>
                </p:cNvSpPr>
                <p:nvPr/>
              </p:nvSpPr>
              <p:spPr bwMode="auto">
                <a:xfrm>
                  <a:off x="2837" y="3331"/>
                  <a:ext cx="1147" cy="31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>
                      <a:latin typeface="Times New Roman" pitchFamily="18" charset="0"/>
                    </a:rPr>
                    <a:t>高性能图形</a:t>
                  </a:r>
                </a:p>
              </p:txBody>
            </p:sp>
            <p:sp>
              <p:nvSpPr>
                <p:cNvPr id="91178" name="Rectangle 31"/>
                <p:cNvSpPr>
                  <a:spLocks noChangeArrowheads="1"/>
                </p:cNvSpPr>
                <p:nvPr/>
              </p:nvSpPr>
              <p:spPr bwMode="auto">
                <a:xfrm>
                  <a:off x="192" y="1531"/>
                  <a:ext cx="660" cy="288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 CPU</a:t>
                  </a:r>
                </a:p>
              </p:txBody>
            </p:sp>
            <p:sp>
              <p:nvSpPr>
                <p:cNvPr id="91179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5075" y="3281"/>
                  <a:ext cx="340" cy="32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800">
                      <a:solidFill>
                        <a:schemeClr val="folHlink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</p:grpSp>
          <p:sp>
            <p:nvSpPr>
              <p:cNvPr id="91151" name="Text Box 36"/>
              <p:cNvSpPr txBox="1">
                <a:spLocks noChangeArrowheads="1"/>
              </p:cNvSpPr>
              <p:nvPr/>
            </p:nvSpPr>
            <p:spPr bwMode="auto">
              <a:xfrm>
                <a:off x="4558" y="2505"/>
                <a:ext cx="340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</p:grp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4166" y="3338"/>
              <a:ext cx="846" cy="303"/>
              <a:chOff x="3151" y="3149"/>
              <a:chExt cx="846" cy="303"/>
            </a:xfrm>
          </p:grpSpPr>
          <p:sp>
            <p:nvSpPr>
              <p:cNvPr id="91148" name="Rectangle 42"/>
              <p:cNvSpPr>
                <a:spLocks noChangeArrowheads="1"/>
              </p:cNvSpPr>
              <p:nvPr/>
            </p:nvSpPr>
            <p:spPr bwMode="auto">
              <a:xfrm>
                <a:off x="3162" y="3185"/>
                <a:ext cx="725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 Modem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1149" name="Rectangle 43"/>
              <p:cNvSpPr>
                <a:spLocks noChangeArrowheads="1"/>
              </p:cNvSpPr>
              <p:nvPr/>
            </p:nvSpPr>
            <p:spPr bwMode="auto">
              <a:xfrm>
                <a:off x="3151" y="3149"/>
                <a:ext cx="846" cy="3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1" name="日期占位符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67D52C-0BE7-4638-9432-61BBCF4C64FD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43" name="页脚占位符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C4FF56-241C-4671-BA30-9A97984A5B43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第３章  系统总线</a:t>
            </a: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8AB26-D68F-4266-BFF3-9A5EBABF13C1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E6C7E-AA8C-4404-ADC1-B2EDE507F8FD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2620963" y="1981200"/>
            <a:ext cx="36496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3.1 总线的基本概念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2620963" y="2819400"/>
            <a:ext cx="2833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3.2 总线的分类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2620963" y="3657600"/>
            <a:ext cx="44656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3.3 总线特性及性能指标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2620963" y="4495800"/>
            <a:ext cx="2425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3.4 总线结构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2620963" y="5334000"/>
            <a:ext cx="2425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3.5 总线控制</a:t>
            </a:r>
            <a:endParaRPr lang="zh-CN" altLang="en-US" sz="32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746125" y="273050"/>
            <a:ext cx="506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600">
                <a:latin typeface="Times New Roman" pitchFamily="18" charset="0"/>
              </a:rPr>
              <a:t>2. VL-BUS</a:t>
            </a:r>
            <a:r>
              <a:rPr lang="zh-CN" altLang="en-US" sz="3600">
                <a:latin typeface="Times New Roman" pitchFamily="18" charset="0"/>
              </a:rPr>
              <a:t>局部总线结构</a:t>
            </a:r>
          </a:p>
        </p:txBody>
      </p:sp>
      <p:sp>
        <p:nvSpPr>
          <p:cNvPr id="175145" name="Rectangle 4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3.4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23825" y="1265238"/>
            <a:ext cx="8791575" cy="4997450"/>
            <a:chOff x="78" y="797"/>
            <a:chExt cx="5538" cy="3148"/>
          </a:xfrm>
        </p:grpSpPr>
        <p:sp>
          <p:nvSpPr>
            <p:cNvPr id="92169" name="Rectangle 4"/>
            <p:cNvSpPr>
              <a:spLocks noChangeArrowheads="1"/>
            </p:cNvSpPr>
            <p:nvPr/>
          </p:nvSpPr>
          <p:spPr bwMode="auto">
            <a:xfrm>
              <a:off x="2736" y="2208"/>
              <a:ext cx="18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33 MHz</a:t>
              </a:r>
              <a:r>
                <a:rPr lang="zh-CN" altLang="en-US" sz="2000"/>
                <a:t>的</a:t>
              </a:r>
              <a:r>
                <a:rPr lang="zh-CN" altLang="en-US" sz="2000">
                  <a:latin typeface="Times New Roman" pitchFamily="18" charset="0"/>
                </a:rPr>
                <a:t>32</a:t>
              </a:r>
              <a:r>
                <a:rPr lang="zh-CN" altLang="en-US" sz="2000"/>
                <a:t>位数据通路</a:t>
              </a:r>
            </a:p>
          </p:txBody>
        </p:sp>
        <p:sp>
          <p:nvSpPr>
            <p:cNvPr id="92170" name="Rectangle 5"/>
            <p:cNvSpPr>
              <a:spLocks noChangeArrowheads="1"/>
            </p:cNvSpPr>
            <p:nvPr/>
          </p:nvSpPr>
          <p:spPr bwMode="auto">
            <a:xfrm>
              <a:off x="2496" y="797"/>
              <a:ext cx="90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</a:rPr>
                <a:t>系统总线</a:t>
              </a:r>
              <a:endParaRPr lang="zh-CN" altLang="en-US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92171" name="Rectangle 6"/>
            <p:cNvSpPr>
              <a:spLocks noChangeArrowheads="1"/>
            </p:cNvSpPr>
            <p:nvPr/>
          </p:nvSpPr>
          <p:spPr bwMode="auto">
            <a:xfrm>
              <a:off x="672" y="2869"/>
              <a:ext cx="125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ISA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、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EISA</a:t>
              </a:r>
            </a:p>
          </p:txBody>
        </p:sp>
        <p:sp>
          <p:nvSpPr>
            <p:cNvPr id="92172" name="Freeform 7"/>
            <p:cNvSpPr>
              <a:spLocks/>
            </p:cNvSpPr>
            <p:nvPr/>
          </p:nvSpPr>
          <p:spPr bwMode="auto">
            <a:xfrm>
              <a:off x="474" y="2740"/>
              <a:ext cx="150" cy="392"/>
            </a:xfrm>
            <a:custGeom>
              <a:avLst/>
              <a:gdLst>
                <a:gd name="T0" fmla="*/ 76 w 150"/>
                <a:gd name="T1" fmla="*/ 0 h 440"/>
                <a:gd name="T2" fmla="*/ 150 w 150"/>
                <a:gd name="T3" fmla="*/ 78 h 440"/>
                <a:gd name="T4" fmla="*/ 114 w 150"/>
                <a:gd name="T5" fmla="*/ 78 h 440"/>
                <a:gd name="T6" fmla="*/ 114 w 150"/>
                <a:gd name="T7" fmla="*/ 314 h 440"/>
                <a:gd name="T8" fmla="*/ 150 w 150"/>
                <a:gd name="T9" fmla="*/ 314 h 440"/>
                <a:gd name="T10" fmla="*/ 76 w 150"/>
                <a:gd name="T11" fmla="*/ 392 h 440"/>
                <a:gd name="T12" fmla="*/ 0 w 150"/>
                <a:gd name="T13" fmla="*/ 314 h 440"/>
                <a:gd name="T14" fmla="*/ 38 w 150"/>
                <a:gd name="T15" fmla="*/ 314 h 440"/>
                <a:gd name="T16" fmla="*/ 38 w 150"/>
                <a:gd name="T17" fmla="*/ 78 h 440"/>
                <a:gd name="T18" fmla="*/ 0 w 150"/>
                <a:gd name="T19" fmla="*/ 78 h 440"/>
                <a:gd name="T20" fmla="*/ 76 w 150"/>
                <a:gd name="T21" fmla="*/ 0 h 4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0"/>
                <a:gd name="T34" fmla="*/ 0 h 440"/>
                <a:gd name="T35" fmla="*/ 150 w 150"/>
                <a:gd name="T36" fmla="*/ 440 h 4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0" h="440">
                  <a:moveTo>
                    <a:pt x="76" y="0"/>
                  </a:moveTo>
                  <a:lnTo>
                    <a:pt x="150" y="87"/>
                  </a:lnTo>
                  <a:lnTo>
                    <a:pt x="114" y="87"/>
                  </a:lnTo>
                  <a:lnTo>
                    <a:pt x="114" y="352"/>
                  </a:lnTo>
                  <a:lnTo>
                    <a:pt x="150" y="352"/>
                  </a:lnTo>
                  <a:lnTo>
                    <a:pt x="76" y="440"/>
                  </a:lnTo>
                  <a:lnTo>
                    <a:pt x="0" y="352"/>
                  </a:lnTo>
                  <a:lnTo>
                    <a:pt x="38" y="352"/>
                  </a:lnTo>
                  <a:lnTo>
                    <a:pt x="38" y="87"/>
                  </a:lnTo>
                  <a:lnTo>
                    <a:pt x="0" y="87"/>
                  </a:lnTo>
                  <a:lnTo>
                    <a:pt x="76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3" name="Rectangle 8"/>
            <p:cNvSpPr>
              <a:spLocks noChangeArrowheads="1"/>
            </p:cNvSpPr>
            <p:nvPr/>
          </p:nvSpPr>
          <p:spPr bwMode="auto">
            <a:xfrm>
              <a:off x="2000" y="3018"/>
              <a:ext cx="736" cy="3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多媒体</a:t>
              </a:r>
            </a:p>
          </p:txBody>
        </p:sp>
        <p:sp>
          <p:nvSpPr>
            <p:cNvPr id="92174" name="Freeform 9"/>
            <p:cNvSpPr>
              <a:spLocks/>
            </p:cNvSpPr>
            <p:nvPr/>
          </p:nvSpPr>
          <p:spPr bwMode="auto">
            <a:xfrm>
              <a:off x="2286" y="2544"/>
              <a:ext cx="163" cy="462"/>
            </a:xfrm>
            <a:custGeom>
              <a:avLst/>
              <a:gdLst>
                <a:gd name="T0" fmla="*/ 81 w 163"/>
                <a:gd name="T1" fmla="*/ 0 h 396"/>
                <a:gd name="T2" fmla="*/ 163 w 163"/>
                <a:gd name="T3" fmla="*/ 91 h 396"/>
                <a:gd name="T4" fmla="*/ 120 w 163"/>
                <a:gd name="T5" fmla="*/ 91 h 396"/>
                <a:gd name="T6" fmla="*/ 120 w 163"/>
                <a:gd name="T7" fmla="*/ 371 h 396"/>
                <a:gd name="T8" fmla="*/ 163 w 163"/>
                <a:gd name="T9" fmla="*/ 371 h 396"/>
                <a:gd name="T10" fmla="*/ 81 w 163"/>
                <a:gd name="T11" fmla="*/ 462 h 396"/>
                <a:gd name="T12" fmla="*/ 0 w 163"/>
                <a:gd name="T13" fmla="*/ 371 h 396"/>
                <a:gd name="T14" fmla="*/ 43 w 163"/>
                <a:gd name="T15" fmla="*/ 371 h 396"/>
                <a:gd name="T16" fmla="*/ 43 w 163"/>
                <a:gd name="T17" fmla="*/ 91 h 396"/>
                <a:gd name="T18" fmla="*/ 0 w 163"/>
                <a:gd name="T19" fmla="*/ 91 h 396"/>
                <a:gd name="T20" fmla="*/ 81 w 163"/>
                <a:gd name="T21" fmla="*/ 0 h 3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3"/>
                <a:gd name="T34" fmla="*/ 0 h 396"/>
                <a:gd name="T35" fmla="*/ 163 w 163"/>
                <a:gd name="T36" fmla="*/ 396 h 3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3" h="396">
                  <a:moveTo>
                    <a:pt x="81" y="0"/>
                  </a:moveTo>
                  <a:lnTo>
                    <a:pt x="163" y="78"/>
                  </a:lnTo>
                  <a:lnTo>
                    <a:pt x="120" y="78"/>
                  </a:lnTo>
                  <a:lnTo>
                    <a:pt x="120" y="318"/>
                  </a:lnTo>
                  <a:lnTo>
                    <a:pt x="163" y="318"/>
                  </a:lnTo>
                  <a:lnTo>
                    <a:pt x="81" y="396"/>
                  </a:lnTo>
                  <a:lnTo>
                    <a:pt x="0" y="318"/>
                  </a:lnTo>
                  <a:lnTo>
                    <a:pt x="43" y="318"/>
                  </a:lnTo>
                  <a:lnTo>
                    <a:pt x="43" y="78"/>
                  </a:lnTo>
                  <a:lnTo>
                    <a:pt x="0" y="78"/>
                  </a:lnTo>
                  <a:lnTo>
                    <a:pt x="8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5" name="Rectangle 10"/>
            <p:cNvSpPr>
              <a:spLocks noChangeArrowheads="1"/>
            </p:cNvSpPr>
            <p:nvPr/>
          </p:nvSpPr>
          <p:spPr bwMode="auto">
            <a:xfrm>
              <a:off x="2809" y="3018"/>
              <a:ext cx="1127" cy="3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高速局域网</a:t>
              </a:r>
            </a:p>
          </p:txBody>
        </p:sp>
        <p:sp>
          <p:nvSpPr>
            <p:cNvPr id="92176" name="Rectangle 11"/>
            <p:cNvSpPr>
              <a:spLocks noChangeArrowheads="1"/>
            </p:cNvSpPr>
            <p:nvPr/>
          </p:nvSpPr>
          <p:spPr bwMode="auto">
            <a:xfrm>
              <a:off x="4032" y="3018"/>
              <a:ext cx="1152" cy="3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高性能图形</a:t>
              </a:r>
            </a:p>
          </p:txBody>
        </p:sp>
        <p:sp>
          <p:nvSpPr>
            <p:cNvPr id="92177" name="Freeform 12"/>
            <p:cNvSpPr>
              <a:spLocks/>
            </p:cNvSpPr>
            <p:nvPr/>
          </p:nvSpPr>
          <p:spPr bwMode="auto">
            <a:xfrm>
              <a:off x="465" y="3216"/>
              <a:ext cx="159" cy="411"/>
            </a:xfrm>
            <a:custGeom>
              <a:avLst/>
              <a:gdLst>
                <a:gd name="T0" fmla="*/ 82 w 159"/>
                <a:gd name="T1" fmla="*/ 0 h 411"/>
                <a:gd name="T2" fmla="*/ 159 w 159"/>
                <a:gd name="T3" fmla="*/ 82 h 411"/>
                <a:gd name="T4" fmla="*/ 121 w 159"/>
                <a:gd name="T5" fmla="*/ 82 h 411"/>
                <a:gd name="T6" fmla="*/ 121 w 159"/>
                <a:gd name="T7" fmla="*/ 329 h 411"/>
                <a:gd name="T8" fmla="*/ 159 w 159"/>
                <a:gd name="T9" fmla="*/ 329 h 411"/>
                <a:gd name="T10" fmla="*/ 82 w 159"/>
                <a:gd name="T11" fmla="*/ 411 h 411"/>
                <a:gd name="T12" fmla="*/ 0 w 159"/>
                <a:gd name="T13" fmla="*/ 329 h 411"/>
                <a:gd name="T14" fmla="*/ 39 w 159"/>
                <a:gd name="T15" fmla="*/ 329 h 411"/>
                <a:gd name="T16" fmla="*/ 39 w 159"/>
                <a:gd name="T17" fmla="*/ 82 h 411"/>
                <a:gd name="T18" fmla="*/ 0 w 159"/>
                <a:gd name="T19" fmla="*/ 82 h 411"/>
                <a:gd name="T20" fmla="*/ 82 w 159"/>
                <a:gd name="T21" fmla="*/ 0 h 4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9"/>
                <a:gd name="T34" fmla="*/ 0 h 411"/>
                <a:gd name="T35" fmla="*/ 159 w 159"/>
                <a:gd name="T36" fmla="*/ 411 h 41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9" h="411">
                  <a:moveTo>
                    <a:pt x="82" y="0"/>
                  </a:moveTo>
                  <a:lnTo>
                    <a:pt x="159" y="82"/>
                  </a:lnTo>
                  <a:lnTo>
                    <a:pt x="121" y="82"/>
                  </a:lnTo>
                  <a:lnTo>
                    <a:pt x="121" y="329"/>
                  </a:lnTo>
                  <a:lnTo>
                    <a:pt x="159" y="329"/>
                  </a:lnTo>
                  <a:lnTo>
                    <a:pt x="82" y="411"/>
                  </a:lnTo>
                  <a:lnTo>
                    <a:pt x="0" y="329"/>
                  </a:lnTo>
                  <a:lnTo>
                    <a:pt x="39" y="329"/>
                  </a:lnTo>
                  <a:lnTo>
                    <a:pt x="39" y="82"/>
                  </a:lnTo>
                  <a:lnTo>
                    <a:pt x="0" y="82"/>
                  </a:lnTo>
                  <a:lnTo>
                    <a:pt x="82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8" name="Freeform 13"/>
            <p:cNvSpPr>
              <a:spLocks/>
            </p:cNvSpPr>
            <p:nvPr/>
          </p:nvSpPr>
          <p:spPr bwMode="auto">
            <a:xfrm>
              <a:off x="1452" y="3216"/>
              <a:ext cx="159" cy="411"/>
            </a:xfrm>
            <a:custGeom>
              <a:avLst/>
              <a:gdLst>
                <a:gd name="T0" fmla="*/ 77 w 159"/>
                <a:gd name="T1" fmla="*/ 0 h 411"/>
                <a:gd name="T2" fmla="*/ 159 w 159"/>
                <a:gd name="T3" fmla="*/ 82 h 411"/>
                <a:gd name="T4" fmla="*/ 120 w 159"/>
                <a:gd name="T5" fmla="*/ 82 h 411"/>
                <a:gd name="T6" fmla="*/ 120 w 159"/>
                <a:gd name="T7" fmla="*/ 329 h 411"/>
                <a:gd name="T8" fmla="*/ 159 w 159"/>
                <a:gd name="T9" fmla="*/ 329 h 411"/>
                <a:gd name="T10" fmla="*/ 77 w 159"/>
                <a:gd name="T11" fmla="*/ 411 h 411"/>
                <a:gd name="T12" fmla="*/ 0 w 159"/>
                <a:gd name="T13" fmla="*/ 329 h 411"/>
                <a:gd name="T14" fmla="*/ 39 w 159"/>
                <a:gd name="T15" fmla="*/ 329 h 411"/>
                <a:gd name="T16" fmla="*/ 39 w 159"/>
                <a:gd name="T17" fmla="*/ 82 h 411"/>
                <a:gd name="T18" fmla="*/ 0 w 159"/>
                <a:gd name="T19" fmla="*/ 82 h 411"/>
                <a:gd name="T20" fmla="*/ 77 w 159"/>
                <a:gd name="T21" fmla="*/ 0 h 4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9"/>
                <a:gd name="T34" fmla="*/ 0 h 411"/>
                <a:gd name="T35" fmla="*/ 159 w 159"/>
                <a:gd name="T36" fmla="*/ 411 h 41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9" h="411">
                  <a:moveTo>
                    <a:pt x="77" y="0"/>
                  </a:moveTo>
                  <a:lnTo>
                    <a:pt x="159" y="82"/>
                  </a:lnTo>
                  <a:lnTo>
                    <a:pt x="120" y="82"/>
                  </a:lnTo>
                  <a:lnTo>
                    <a:pt x="120" y="329"/>
                  </a:lnTo>
                  <a:lnTo>
                    <a:pt x="159" y="329"/>
                  </a:lnTo>
                  <a:lnTo>
                    <a:pt x="77" y="411"/>
                  </a:lnTo>
                  <a:lnTo>
                    <a:pt x="0" y="329"/>
                  </a:lnTo>
                  <a:lnTo>
                    <a:pt x="39" y="329"/>
                  </a:lnTo>
                  <a:lnTo>
                    <a:pt x="39" y="82"/>
                  </a:lnTo>
                  <a:lnTo>
                    <a:pt x="0" y="82"/>
                  </a:lnTo>
                  <a:lnTo>
                    <a:pt x="77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9" name="Rectangle 14"/>
            <p:cNvSpPr>
              <a:spLocks noChangeArrowheads="1"/>
            </p:cNvSpPr>
            <p:nvPr/>
          </p:nvSpPr>
          <p:spPr bwMode="auto">
            <a:xfrm>
              <a:off x="1142" y="3631"/>
              <a:ext cx="1114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92180" name="Rectangle 15"/>
            <p:cNvSpPr>
              <a:spLocks noChangeArrowheads="1"/>
            </p:cNvSpPr>
            <p:nvPr/>
          </p:nvSpPr>
          <p:spPr bwMode="auto">
            <a:xfrm>
              <a:off x="78" y="3631"/>
              <a:ext cx="971" cy="31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图文传真</a:t>
              </a:r>
            </a:p>
          </p:txBody>
        </p:sp>
        <p:sp>
          <p:nvSpPr>
            <p:cNvPr id="92181" name="Text Box 16"/>
            <p:cNvSpPr txBox="1">
              <a:spLocks noChangeArrowheads="1"/>
            </p:cNvSpPr>
            <p:nvPr/>
          </p:nvSpPr>
          <p:spPr bwMode="auto">
            <a:xfrm>
              <a:off x="1584" y="3350"/>
              <a:ext cx="17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8 MHz</a:t>
              </a:r>
              <a:r>
                <a:rPr lang="zh-CN" altLang="en-US" sz="2000"/>
                <a:t>的</a:t>
              </a:r>
              <a:r>
                <a:rPr lang="zh-CN" altLang="en-US" sz="2000">
                  <a:latin typeface="Times New Roman" pitchFamily="18" charset="0"/>
                </a:rPr>
                <a:t>16</a:t>
              </a:r>
              <a:r>
                <a:rPr lang="zh-CN" altLang="en-US" sz="2000"/>
                <a:t>位数据通路</a:t>
              </a:r>
            </a:p>
          </p:txBody>
        </p:sp>
        <p:sp>
          <p:nvSpPr>
            <p:cNvPr id="92182" name="Rectangle 17"/>
            <p:cNvSpPr>
              <a:spLocks noChangeArrowheads="1"/>
            </p:cNvSpPr>
            <p:nvPr/>
          </p:nvSpPr>
          <p:spPr bwMode="auto">
            <a:xfrm>
              <a:off x="144" y="2232"/>
              <a:ext cx="904" cy="50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92183" name="Text Box 18"/>
            <p:cNvSpPr txBox="1">
              <a:spLocks noChangeArrowheads="1"/>
            </p:cNvSpPr>
            <p:nvPr/>
          </p:nvSpPr>
          <p:spPr bwMode="auto">
            <a:xfrm>
              <a:off x="144" y="2242"/>
              <a:ext cx="88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标准总线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控制器</a:t>
              </a:r>
            </a:p>
          </p:txBody>
        </p:sp>
        <p:sp>
          <p:nvSpPr>
            <p:cNvPr id="92184" name="Rectangle 19"/>
            <p:cNvSpPr>
              <a:spLocks noChangeArrowheads="1"/>
            </p:cNvSpPr>
            <p:nvPr/>
          </p:nvSpPr>
          <p:spPr bwMode="auto">
            <a:xfrm>
              <a:off x="144" y="998"/>
              <a:ext cx="680" cy="35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185" name="Text Box 20"/>
            <p:cNvSpPr txBox="1">
              <a:spLocks noChangeArrowheads="1"/>
            </p:cNvSpPr>
            <p:nvPr/>
          </p:nvSpPr>
          <p:spPr bwMode="auto">
            <a:xfrm>
              <a:off x="228" y="1033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CPU</a:t>
              </a:r>
            </a:p>
          </p:txBody>
        </p:sp>
        <p:sp>
          <p:nvSpPr>
            <p:cNvPr id="92186" name="Rectangle 21"/>
            <p:cNvSpPr>
              <a:spLocks noChangeArrowheads="1"/>
            </p:cNvSpPr>
            <p:nvPr/>
          </p:nvSpPr>
          <p:spPr bwMode="auto">
            <a:xfrm>
              <a:off x="4526" y="1152"/>
              <a:ext cx="1090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92187" name="Text Box 22"/>
            <p:cNvSpPr txBox="1">
              <a:spLocks noChangeArrowheads="1"/>
            </p:cNvSpPr>
            <p:nvPr/>
          </p:nvSpPr>
          <p:spPr bwMode="auto">
            <a:xfrm>
              <a:off x="4535" y="864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主存控制器</a:t>
              </a:r>
            </a:p>
          </p:txBody>
        </p:sp>
        <p:sp>
          <p:nvSpPr>
            <p:cNvPr id="92188" name="Text Box 23"/>
            <p:cNvSpPr txBox="1">
              <a:spLocks noChangeArrowheads="1"/>
            </p:cNvSpPr>
            <p:nvPr/>
          </p:nvSpPr>
          <p:spPr bwMode="auto">
            <a:xfrm>
              <a:off x="4723" y="1152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存储器</a:t>
              </a:r>
            </a:p>
          </p:txBody>
        </p:sp>
        <p:sp>
          <p:nvSpPr>
            <p:cNvPr id="92189" name="Rectangle 24"/>
            <p:cNvSpPr>
              <a:spLocks noChangeArrowheads="1"/>
            </p:cNvSpPr>
            <p:nvPr/>
          </p:nvSpPr>
          <p:spPr bwMode="auto">
            <a:xfrm>
              <a:off x="4526" y="1581"/>
              <a:ext cx="1090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92190" name="Text Box 25"/>
            <p:cNvSpPr txBox="1">
              <a:spLocks noChangeArrowheads="1"/>
            </p:cNvSpPr>
            <p:nvPr/>
          </p:nvSpPr>
          <p:spPr bwMode="auto">
            <a:xfrm>
              <a:off x="4620" y="1594"/>
              <a:ext cx="88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局部总线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控制器</a:t>
              </a:r>
            </a:p>
          </p:txBody>
        </p:sp>
        <p:sp>
          <p:nvSpPr>
            <p:cNvPr id="92191" name="Rectangle 26"/>
            <p:cNvSpPr>
              <a:spLocks noChangeArrowheads="1"/>
            </p:cNvSpPr>
            <p:nvPr/>
          </p:nvSpPr>
          <p:spPr bwMode="auto">
            <a:xfrm>
              <a:off x="4848" y="2208"/>
              <a:ext cx="720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92192" name="Text Box 27"/>
            <p:cNvSpPr txBox="1">
              <a:spLocks noChangeArrowheads="1"/>
            </p:cNvSpPr>
            <p:nvPr/>
          </p:nvSpPr>
          <p:spPr bwMode="auto">
            <a:xfrm>
              <a:off x="4848" y="2213"/>
              <a:ext cx="737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SCSIⅡ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控制器</a:t>
              </a:r>
            </a:p>
          </p:txBody>
        </p:sp>
        <p:sp>
          <p:nvSpPr>
            <p:cNvPr id="92193" name="Rectangle 28"/>
            <p:cNvSpPr>
              <a:spLocks noChangeArrowheads="1"/>
            </p:cNvSpPr>
            <p:nvPr/>
          </p:nvSpPr>
          <p:spPr bwMode="auto">
            <a:xfrm>
              <a:off x="4526" y="864"/>
              <a:ext cx="1090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92194" name="Text Box 30"/>
            <p:cNvSpPr txBox="1">
              <a:spLocks noChangeArrowheads="1"/>
            </p:cNvSpPr>
            <p:nvPr/>
          </p:nvSpPr>
          <p:spPr bwMode="auto">
            <a:xfrm>
              <a:off x="1296" y="2153"/>
              <a:ext cx="11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VL   BUS</a:t>
              </a:r>
            </a:p>
          </p:txBody>
        </p:sp>
        <p:sp>
          <p:nvSpPr>
            <p:cNvPr id="92195" name="AutoShape 32"/>
            <p:cNvSpPr>
              <a:spLocks noChangeArrowheads="1"/>
            </p:cNvSpPr>
            <p:nvPr/>
          </p:nvSpPr>
          <p:spPr bwMode="auto">
            <a:xfrm>
              <a:off x="828" y="1104"/>
              <a:ext cx="3673" cy="118"/>
            </a:xfrm>
            <a:prstGeom prst="leftRightArrow">
              <a:avLst>
                <a:gd name="adj1" fmla="val 50000"/>
                <a:gd name="adj2" fmla="val 78394"/>
              </a:avLst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96" name="AutoShape 33"/>
            <p:cNvSpPr>
              <a:spLocks noChangeArrowheads="1"/>
            </p:cNvSpPr>
            <p:nvPr/>
          </p:nvSpPr>
          <p:spPr bwMode="auto">
            <a:xfrm>
              <a:off x="1067" y="2413"/>
              <a:ext cx="3769" cy="131"/>
            </a:xfrm>
            <a:prstGeom prst="leftRightArrow">
              <a:avLst>
                <a:gd name="adj1" fmla="val 50000"/>
                <a:gd name="adj2" fmla="val 72460"/>
              </a:avLst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97" name="Rectangle 34"/>
            <p:cNvSpPr>
              <a:spLocks noChangeArrowheads="1"/>
            </p:cNvSpPr>
            <p:nvPr/>
          </p:nvSpPr>
          <p:spPr bwMode="auto">
            <a:xfrm>
              <a:off x="2496" y="1200"/>
              <a:ext cx="96" cy="1248"/>
            </a:xfrm>
            <a:prstGeom prst="rect">
              <a:avLst/>
            </a:prstGeom>
            <a:solidFill>
              <a:schemeClr val="folHlink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98" name="AutoShape 35"/>
            <p:cNvSpPr>
              <a:spLocks noChangeArrowheads="1"/>
            </p:cNvSpPr>
            <p:nvPr/>
          </p:nvSpPr>
          <p:spPr bwMode="auto">
            <a:xfrm>
              <a:off x="2592" y="1758"/>
              <a:ext cx="1920" cy="118"/>
            </a:xfrm>
            <a:prstGeom prst="rightArrow">
              <a:avLst>
                <a:gd name="adj1" fmla="val 60000"/>
                <a:gd name="adj2" fmla="val 117815"/>
              </a:avLst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99" name="AutoShape 36"/>
            <p:cNvSpPr>
              <a:spLocks noChangeArrowheads="1"/>
            </p:cNvSpPr>
            <p:nvPr/>
          </p:nvSpPr>
          <p:spPr bwMode="auto">
            <a:xfrm>
              <a:off x="124" y="3120"/>
              <a:ext cx="1768" cy="131"/>
            </a:xfrm>
            <a:prstGeom prst="leftRightArrow">
              <a:avLst>
                <a:gd name="adj1" fmla="val 50000"/>
                <a:gd name="adj2" fmla="val 92286"/>
              </a:avLst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00" name="Text Box 37"/>
            <p:cNvSpPr txBox="1">
              <a:spLocks noChangeArrowheads="1"/>
            </p:cNvSpPr>
            <p:nvPr/>
          </p:nvSpPr>
          <p:spPr bwMode="auto">
            <a:xfrm>
              <a:off x="2066" y="3573"/>
              <a:ext cx="34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92201" name="Text Box 38"/>
            <p:cNvSpPr txBox="1">
              <a:spLocks noChangeArrowheads="1"/>
            </p:cNvSpPr>
            <p:nvPr/>
          </p:nvSpPr>
          <p:spPr bwMode="auto">
            <a:xfrm>
              <a:off x="1632" y="2793"/>
              <a:ext cx="34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92202" name="Freeform 39"/>
            <p:cNvSpPr>
              <a:spLocks/>
            </p:cNvSpPr>
            <p:nvPr/>
          </p:nvSpPr>
          <p:spPr bwMode="auto">
            <a:xfrm>
              <a:off x="3291" y="2544"/>
              <a:ext cx="163" cy="462"/>
            </a:xfrm>
            <a:custGeom>
              <a:avLst/>
              <a:gdLst>
                <a:gd name="T0" fmla="*/ 81 w 163"/>
                <a:gd name="T1" fmla="*/ 0 h 396"/>
                <a:gd name="T2" fmla="*/ 163 w 163"/>
                <a:gd name="T3" fmla="*/ 91 h 396"/>
                <a:gd name="T4" fmla="*/ 120 w 163"/>
                <a:gd name="T5" fmla="*/ 91 h 396"/>
                <a:gd name="T6" fmla="*/ 120 w 163"/>
                <a:gd name="T7" fmla="*/ 371 h 396"/>
                <a:gd name="T8" fmla="*/ 163 w 163"/>
                <a:gd name="T9" fmla="*/ 371 h 396"/>
                <a:gd name="T10" fmla="*/ 81 w 163"/>
                <a:gd name="T11" fmla="*/ 462 h 396"/>
                <a:gd name="T12" fmla="*/ 0 w 163"/>
                <a:gd name="T13" fmla="*/ 371 h 396"/>
                <a:gd name="T14" fmla="*/ 43 w 163"/>
                <a:gd name="T15" fmla="*/ 371 h 396"/>
                <a:gd name="T16" fmla="*/ 43 w 163"/>
                <a:gd name="T17" fmla="*/ 91 h 396"/>
                <a:gd name="T18" fmla="*/ 0 w 163"/>
                <a:gd name="T19" fmla="*/ 91 h 396"/>
                <a:gd name="T20" fmla="*/ 81 w 163"/>
                <a:gd name="T21" fmla="*/ 0 h 3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3"/>
                <a:gd name="T34" fmla="*/ 0 h 396"/>
                <a:gd name="T35" fmla="*/ 163 w 163"/>
                <a:gd name="T36" fmla="*/ 396 h 3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3" h="396">
                  <a:moveTo>
                    <a:pt x="81" y="0"/>
                  </a:moveTo>
                  <a:lnTo>
                    <a:pt x="163" y="78"/>
                  </a:lnTo>
                  <a:lnTo>
                    <a:pt x="120" y="78"/>
                  </a:lnTo>
                  <a:lnTo>
                    <a:pt x="120" y="318"/>
                  </a:lnTo>
                  <a:lnTo>
                    <a:pt x="163" y="318"/>
                  </a:lnTo>
                  <a:lnTo>
                    <a:pt x="81" y="396"/>
                  </a:lnTo>
                  <a:lnTo>
                    <a:pt x="0" y="318"/>
                  </a:lnTo>
                  <a:lnTo>
                    <a:pt x="43" y="318"/>
                  </a:lnTo>
                  <a:lnTo>
                    <a:pt x="43" y="78"/>
                  </a:lnTo>
                  <a:lnTo>
                    <a:pt x="0" y="78"/>
                  </a:lnTo>
                  <a:lnTo>
                    <a:pt x="8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03" name="Freeform 40"/>
            <p:cNvSpPr>
              <a:spLocks/>
            </p:cNvSpPr>
            <p:nvPr/>
          </p:nvSpPr>
          <p:spPr bwMode="auto">
            <a:xfrm>
              <a:off x="4526" y="2544"/>
              <a:ext cx="163" cy="462"/>
            </a:xfrm>
            <a:custGeom>
              <a:avLst/>
              <a:gdLst>
                <a:gd name="T0" fmla="*/ 81 w 163"/>
                <a:gd name="T1" fmla="*/ 0 h 396"/>
                <a:gd name="T2" fmla="*/ 163 w 163"/>
                <a:gd name="T3" fmla="*/ 91 h 396"/>
                <a:gd name="T4" fmla="*/ 120 w 163"/>
                <a:gd name="T5" fmla="*/ 91 h 396"/>
                <a:gd name="T6" fmla="*/ 120 w 163"/>
                <a:gd name="T7" fmla="*/ 371 h 396"/>
                <a:gd name="T8" fmla="*/ 163 w 163"/>
                <a:gd name="T9" fmla="*/ 371 h 396"/>
                <a:gd name="T10" fmla="*/ 81 w 163"/>
                <a:gd name="T11" fmla="*/ 462 h 396"/>
                <a:gd name="T12" fmla="*/ 0 w 163"/>
                <a:gd name="T13" fmla="*/ 371 h 396"/>
                <a:gd name="T14" fmla="*/ 43 w 163"/>
                <a:gd name="T15" fmla="*/ 371 h 396"/>
                <a:gd name="T16" fmla="*/ 43 w 163"/>
                <a:gd name="T17" fmla="*/ 91 h 396"/>
                <a:gd name="T18" fmla="*/ 0 w 163"/>
                <a:gd name="T19" fmla="*/ 91 h 396"/>
                <a:gd name="T20" fmla="*/ 81 w 163"/>
                <a:gd name="T21" fmla="*/ 0 h 3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3"/>
                <a:gd name="T34" fmla="*/ 0 h 396"/>
                <a:gd name="T35" fmla="*/ 163 w 163"/>
                <a:gd name="T36" fmla="*/ 396 h 3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3" h="396">
                  <a:moveTo>
                    <a:pt x="81" y="0"/>
                  </a:moveTo>
                  <a:lnTo>
                    <a:pt x="163" y="78"/>
                  </a:lnTo>
                  <a:lnTo>
                    <a:pt x="120" y="78"/>
                  </a:lnTo>
                  <a:lnTo>
                    <a:pt x="120" y="318"/>
                  </a:lnTo>
                  <a:lnTo>
                    <a:pt x="163" y="318"/>
                  </a:lnTo>
                  <a:lnTo>
                    <a:pt x="81" y="396"/>
                  </a:lnTo>
                  <a:lnTo>
                    <a:pt x="0" y="318"/>
                  </a:lnTo>
                  <a:lnTo>
                    <a:pt x="43" y="318"/>
                  </a:lnTo>
                  <a:lnTo>
                    <a:pt x="43" y="78"/>
                  </a:lnTo>
                  <a:lnTo>
                    <a:pt x="0" y="78"/>
                  </a:lnTo>
                  <a:lnTo>
                    <a:pt x="8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45"/>
            <p:cNvGrpSpPr>
              <a:grpSpLocks/>
            </p:cNvGrpSpPr>
            <p:nvPr/>
          </p:nvGrpSpPr>
          <p:grpSpPr bwMode="auto">
            <a:xfrm>
              <a:off x="1130" y="3642"/>
              <a:ext cx="846" cy="303"/>
              <a:chOff x="3151" y="3149"/>
              <a:chExt cx="846" cy="303"/>
            </a:xfrm>
          </p:grpSpPr>
          <p:sp>
            <p:nvSpPr>
              <p:cNvPr id="92206" name="Rectangle 46"/>
              <p:cNvSpPr>
                <a:spLocks noChangeArrowheads="1"/>
              </p:cNvSpPr>
              <p:nvPr/>
            </p:nvSpPr>
            <p:spPr bwMode="auto">
              <a:xfrm>
                <a:off x="3162" y="3185"/>
                <a:ext cx="725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 Modem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2207" name="Rectangle 47"/>
              <p:cNvSpPr>
                <a:spLocks noChangeArrowheads="1"/>
              </p:cNvSpPr>
              <p:nvPr/>
            </p:nvSpPr>
            <p:spPr bwMode="auto">
              <a:xfrm>
                <a:off x="3151" y="3149"/>
                <a:ext cx="846" cy="3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205" name="Line 52"/>
            <p:cNvSpPr>
              <a:spLocks noChangeShapeType="1"/>
            </p:cNvSpPr>
            <p:nvPr/>
          </p:nvSpPr>
          <p:spPr bwMode="auto">
            <a:xfrm>
              <a:off x="1629" y="2296"/>
              <a:ext cx="10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" name="日期占位符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E4EEBA-D051-4A60-B579-704EDA636A41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47" name="页脚占位符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E88722-E592-45D4-B879-DB534BF261DD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669925" y="381000"/>
            <a:ext cx="3384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600">
                <a:latin typeface="Times New Roman" pitchFamily="18" charset="0"/>
              </a:rPr>
              <a:t>3. PCI </a:t>
            </a:r>
            <a:r>
              <a:rPr lang="zh-CN" altLang="en-US" sz="3600">
                <a:latin typeface="Times New Roman" pitchFamily="18" charset="0"/>
              </a:rPr>
              <a:t>总线结构</a:t>
            </a:r>
          </a:p>
        </p:txBody>
      </p:sp>
      <p:sp>
        <p:nvSpPr>
          <p:cNvPr id="176169" name="Rectangle 4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3.4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52400" y="1447800"/>
            <a:ext cx="8789988" cy="4770438"/>
            <a:chOff x="96" y="912"/>
            <a:chExt cx="5537" cy="3005"/>
          </a:xfrm>
        </p:grpSpPr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96" y="912"/>
              <a:ext cx="5537" cy="3005"/>
              <a:chOff x="96" y="912"/>
              <a:chExt cx="5537" cy="3005"/>
            </a:xfrm>
          </p:grpSpPr>
          <p:sp>
            <p:nvSpPr>
              <p:cNvPr id="93197" name="Rectangle 4"/>
              <p:cNvSpPr>
                <a:spLocks noChangeArrowheads="1"/>
              </p:cNvSpPr>
              <p:nvPr/>
            </p:nvSpPr>
            <p:spPr bwMode="auto">
              <a:xfrm>
                <a:off x="96" y="1121"/>
                <a:ext cx="736" cy="36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CPU</a:t>
                </a:r>
              </a:p>
            </p:txBody>
          </p:sp>
          <p:sp>
            <p:nvSpPr>
              <p:cNvPr id="93198" name="Rectangle 5"/>
              <p:cNvSpPr>
                <a:spLocks noChangeArrowheads="1"/>
              </p:cNvSpPr>
              <p:nvPr/>
            </p:nvSpPr>
            <p:spPr bwMode="auto">
              <a:xfrm>
                <a:off x="2288" y="2905"/>
                <a:ext cx="736" cy="33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多媒体</a:t>
                </a:r>
              </a:p>
            </p:txBody>
          </p:sp>
          <p:sp>
            <p:nvSpPr>
              <p:cNvPr id="93199" name="Rectangle 6"/>
              <p:cNvSpPr>
                <a:spLocks noChangeArrowheads="1"/>
              </p:cNvSpPr>
              <p:nvPr/>
            </p:nvSpPr>
            <p:spPr bwMode="auto">
              <a:xfrm>
                <a:off x="2419" y="1729"/>
                <a:ext cx="832" cy="34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>
                    <a:latin typeface="Times New Roman" pitchFamily="18" charset="0"/>
                  </a:rPr>
                  <a:t>PCI </a:t>
                </a:r>
                <a:r>
                  <a:rPr lang="zh-CN" altLang="en-US" sz="2800">
                    <a:latin typeface="Times New Roman" pitchFamily="18" charset="0"/>
                  </a:rPr>
                  <a:t>桥</a:t>
                </a:r>
              </a:p>
            </p:txBody>
          </p:sp>
          <p:sp>
            <p:nvSpPr>
              <p:cNvPr id="93200" name="Freeform 7"/>
              <p:cNvSpPr>
                <a:spLocks/>
              </p:cNvSpPr>
              <p:nvPr/>
            </p:nvSpPr>
            <p:spPr bwMode="auto">
              <a:xfrm>
                <a:off x="4589" y="2472"/>
                <a:ext cx="163" cy="427"/>
              </a:xfrm>
              <a:custGeom>
                <a:avLst/>
                <a:gdLst>
                  <a:gd name="T0" fmla="*/ 82 w 163"/>
                  <a:gd name="T1" fmla="*/ 0 h 396"/>
                  <a:gd name="T2" fmla="*/ 163 w 163"/>
                  <a:gd name="T3" fmla="*/ 84 h 396"/>
                  <a:gd name="T4" fmla="*/ 121 w 163"/>
                  <a:gd name="T5" fmla="*/ 84 h 396"/>
                  <a:gd name="T6" fmla="*/ 121 w 163"/>
                  <a:gd name="T7" fmla="*/ 343 h 396"/>
                  <a:gd name="T8" fmla="*/ 163 w 163"/>
                  <a:gd name="T9" fmla="*/ 343 h 396"/>
                  <a:gd name="T10" fmla="*/ 82 w 163"/>
                  <a:gd name="T11" fmla="*/ 427 h 396"/>
                  <a:gd name="T12" fmla="*/ 0 w 163"/>
                  <a:gd name="T13" fmla="*/ 343 h 396"/>
                  <a:gd name="T14" fmla="*/ 43 w 163"/>
                  <a:gd name="T15" fmla="*/ 343 h 396"/>
                  <a:gd name="T16" fmla="*/ 43 w 163"/>
                  <a:gd name="T17" fmla="*/ 84 h 396"/>
                  <a:gd name="T18" fmla="*/ 0 w 163"/>
                  <a:gd name="T19" fmla="*/ 84 h 396"/>
                  <a:gd name="T20" fmla="*/ 82 w 163"/>
                  <a:gd name="T21" fmla="*/ 0 h 39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63"/>
                  <a:gd name="T34" fmla="*/ 0 h 396"/>
                  <a:gd name="T35" fmla="*/ 163 w 163"/>
                  <a:gd name="T36" fmla="*/ 396 h 39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63" h="396">
                    <a:moveTo>
                      <a:pt x="82" y="0"/>
                    </a:moveTo>
                    <a:lnTo>
                      <a:pt x="163" y="78"/>
                    </a:lnTo>
                    <a:lnTo>
                      <a:pt x="121" y="78"/>
                    </a:lnTo>
                    <a:lnTo>
                      <a:pt x="121" y="318"/>
                    </a:lnTo>
                    <a:lnTo>
                      <a:pt x="163" y="318"/>
                    </a:lnTo>
                    <a:lnTo>
                      <a:pt x="82" y="396"/>
                    </a:lnTo>
                    <a:lnTo>
                      <a:pt x="0" y="318"/>
                    </a:lnTo>
                    <a:lnTo>
                      <a:pt x="43" y="318"/>
                    </a:lnTo>
                    <a:lnTo>
                      <a:pt x="43" y="78"/>
                    </a:lnTo>
                    <a:lnTo>
                      <a:pt x="0" y="78"/>
                    </a:lnTo>
                    <a:lnTo>
                      <a:pt x="8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01" name="Freeform 8"/>
              <p:cNvSpPr>
                <a:spLocks/>
              </p:cNvSpPr>
              <p:nvPr/>
            </p:nvSpPr>
            <p:spPr bwMode="auto">
              <a:xfrm>
                <a:off x="2621" y="2472"/>
                <a:ext cx="163" cy="427"/>
              </a:xfrm>
              <a:custGeom>
                <a:avLst/>
                <a:gdLst>
                  <a:gd name="T0" fmla="*/ 81 w 163"/>
                  <a:gd name="T1" fmla="*/ 0 h 396"/>
                  <a:gd name="T2" fmla="*/ 163 w 163"/>
                  <a:gd name="T3" fmla="*/ 84 h 396"/>
                  <a:gd name="T4" fmla="*/ 120 w 163"/>
                  <a:gd name="T5" fmla="*/ 84 h 396"/>
                  <a:gd name="T6" fmla="*/ 120 w 163"/>
                  <a:gd name="T7" fmla="*/ 343 h 396"/>
                  <a:gd name="T8" fmla="*/ 163 w 163"/>
                  <a:gd name="T9" fmla="*/ 343 h 396"/>
                  <a:gd name="T10" fmla="*/ 81 w 163"/>
                  <a:gd name="T11" fmla="*/ 427 h 396"/>
                  <a:gd name="T12" fmla="*/ 0 w 163"/>
                  <a:gd name="T13" fmla="*/ 343 h 396"/>
                  <a:gd name="T14" fmla="*/ 43 w 163"/>
                  <a:gd name="T15" fmla="*/ 343 h 396"/>
                  <a:gd name="T16" fmla="*/ 43 w 163"/>
                  <a:gd name="T17" fmla="*/ 84 h 396"/>
                  <a:gd name="T18" fmla="*/ 0 w 163"/>
                  <a:gd name="T19" fmla="*/ 84 h 396"/>
                  <a:gd name="T20" fmla="*/ 81 w 163"/>
                  <a:gd name="T21" fmla="*/ 0 h 39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63"/>
                  <a:gd name="T34" fmla="*/ 0 h 396"/>
                  <a:gd name="T35" fmla="*/ 163 w 163"/>
                  <a:gd name="T36" fmla="*/ 396 h 39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63" h="396">
                    <a:moveTo>
                      <a:pt x="81" y="0"/>
                    </a:moveTo>
                    <a:lnTo>
                      <a:pt x="163" y="78"/>
                    </a:lnTo>
                    <a:lnTo>
                      <a:pt x="120" y="78"/>
                    </a:lnTo>
                    <a:lnTo>
                      <a:pt x="120" y="318"/>
                    </a:lnTo>
                    <a:lnTo>
                      <a:pt x="163" y="318"/>
                    </a:lnTo>
                    <a:lnTo>
                      <a:pt x="81" y="396"/>
                    </a:lnTo>
                    <a:lnTo>
                      <a:pt x="0" y="318"/>
                    </a:lnTo>
                    <a:lnTo>
                      <a:pt x="43" y="318"/>
                    </a:lnTo>
                    <a:lnTo>
                      <a:pt x="43" y="78"/>
                    </a:lnTo>
                    <a:lnTo>
                      <a:pt x="0" y="78"/>
                    </a:lnTo>
                    <a:lnTo>
                      <a:pt x="8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02" name="Freeform 9"/>
              <p:cNvSpPr>
                <a:spLocks/>
              </p:cNvSpPr>
              <p:nvPr/>
            </p:nvSpPr>
            <p:spPr bwMode="auto">
              <a:xfrm>
                <a:off x="3600" y="2472"/>
                <a:ext cx="158" cy="427"/>
              </a:xfrm>
              <a:custGeom>
                <a:avLst/>
                <a:gdLst>
                  <a:gd name="T0" fmla="*/ 81 w 158"/>
                  <a:gd name="T1" fmla="*/ 0 h 396"/>
                  <a:gd name="T2" fmla="*/ 158 w 158"/>
                  <a:gd name="T3" fmla="*/ 84 h 396"/>
                  <a:gd name="T4" fmla="*/ 120 w 158"/>
                  <a:gd name="T5" fmla="*/ 84 h 396"/>
                  <a:gd name="T6" fmla="*/ 120 w 158"/>
                  <a:gd name="T7" fmla="*/ 343 h 396"/>
                  <a:gd name="T8" fmla="*/ 158 w 158"/>
                  <a:gd name="T9" fmla="*/ 343 h 396"/>
                  <a:gd name="T10" fmla="*/ 81 w 158"/>
                  <a:gd name="T11" fmla="*/ 427 h 396"/>
                  <a:gd name="T12" fmla="*/ 0 w 158"/>
                  <a:gd name="T13" fmla="*/ 343 h 396"/>
                  <a:gd name="T14" fmla="*/ 38 w 158"/>
                  <a:gd name="T15" fmla="*/ 343 h 396"/>
                  <a:gd name="T16" fmla="*/ 38 w 158"/>
                  <a:gd name="T17" fmla="*/ 84 h 396"/>
                  <a:gd name="T18" fmla="*/ 0 w 158"/>
                  <a:gd name="T19" fmla="*/ 84 h 396"/>
                  <a:gd name="T20" fmla="*/ 81 w 158"/>
                  <a:gd name="T21" fmla="*/ 0 h 39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58"/>
                  <a:gd name="T34" fmla="*/ 0 h 396"/>
                  <a:gd name="T35" fmla="*/ 158 w 158"/>
                  <a:gd name="T36" fmla="*/ 396 h 39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58" h="396">
                    <a:moveTo>
                      <a:pt x="81" y="0"/>
                    </a:moveTo>
                    <a:lnTo>
                      <a:pt x="158" y="78"/>
                    </a:lnTo>
                    <a:lnTo>
                      <a:pt x="120" y="78"/>
                    </a:lnTo>
                    <a:lnTo>
                      <a:pt x="120" y="318"/>
                    </a:lnTo>
                    <a:lnTo>
                      <a:pt x="158" y="318"/>
                    </a:lnTo>
                    <a:lnTo>
                      <a:pt x="81" y="396"/>
                    </a:lnTo>
                    <a:lnTo>
                      <a:pt x="0" y="318"/>
                    </a:lnTo>
                    <a:lnTo>
                      <a:pt x="38" y="318"/>
                    </a:lnTo>
                    <a:lnTo>
                      <a:pt x="38" y="78"/>
                    </a:lnTo>
                    <a:lnTo>
                      <a:pt x="0" y="78"/>
                    </a:lnTo>
                    <a:lnTo>
                      <a:pt x="8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03" name="Freeform 10"/>
              <p:cNvSpPr>
                <a:spLocks/>
              </p:cNvSpPr>
              <p:nvPr/>
            </p:nvSpPr>
            <p:spPr bwMode="auto">
              <a:xfrm>
                <a:off x="513" y="3132"/>
                <a:ext cx="159" cy="442"/>
              </a:xfrm>
              <a:custGeom>
                <a:avLst/>
                <a:gdLst>
                  <a:gd name="T0" fmla="*/ 82 w 159"/>
                  <a:gd name="T1" fmla="*/ 0 h 411"/>
                  <a:gd name="T2" fmla="*/ 159 w 159"/>
                  <a:gd name="T3" fmla="*/ 88 h 411"/>
                  <a:gd name="T4" fmla="*/ 121 w 159"/>
                  <a:gd name="T5" fmla="*/ 88 h 411"/>
                  <a:gd name="T6" fmla="*/ 121 w 159"/>
                  <a:gd name="T7" fmla="*/ 354 h 411"/>
                  <a:gd name="T8" fmla="*/ 159 w 159"/>
                  <a:gd name="T9" fmla="*/ 354 h 411"/>
                  <a:gd name="T10" fmla="*/ 82 w 159"/>
                  <a:gd name="T11" fmla="*/ 442 h 411"/>
                  <a:gd name="T12" fmla="*/ 0 w 159"/>
                  <a:gd name="T13" fmla="*/ 354 h 411"/>
                  <a:gd name="T14" fmla="*/ 39 w 159"/>
                  <a:gd name="T15" fmla="*/ 354 h 411"/>
                  <a:gd name="T16" fmla="*/ 39 w 159"/>
                  <a:gd name="T17" fmla="*/ 88 h 411"/>
                  <a:gd name="T18" fmla="*/ 0 w 159"/>
                  <a:gd name="T19" fmla="*/ 88 h 411"/>
                  <a:gd name="T20" fmla="*/ 82 w 159"/>
                  <a:gd name="T21" fmla="*/ 0 h 4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59"/>
                  <a:gd name="T34" fmla="*/ 0 h 411"/>
                  <a:gd name="T35" fmla="*/ 159 w 159"/>
                  <a:gd name="T36" fmla="*/ 411 h 41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59" h="411">
                    <a:moveTo>
                      <a:pt x="82" y="0"/>
                    </a:moveTo>
                    <a:lnTo>
                      <a:pt x="159" y="82"/>
                    </a:lnTo>
                    <a:lnTo>
                      <a:pt x="121" y="82"/>
                    </a:lnTo>
                    <a:lnTo>
                      <a:pt x="121" y="329"/>
                    </a:lnTo>
                    <a:lnTo>
                      <a:pt x="159" y="329"/>
                    </a:lnTo>
                    <a:lnTo>
                      <a:pt x="82" y="411"/>
                    </a:lnTo>
                    <a:lnTo>
                      <a:pt x="0" y="329"/>
                    </a:lnTo>
                    <a:lnTo>
                      <a:pt x="39" y="329"/>
                    </a:lnTo>
                    <a:lnTo>
                      <a:pt x="39" y="82"/>
                    </a:lnTo>
                    <a:lnTo>
                      <a:pt x="0" y="82"/>
                    </a:lnTo>
                    <a:lnTo>
                      <a:pt x="8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04" name="Freeform 11"/>
              <p:cNvSpPr>
                <a:spLocks/>
              </p:cNvSpPr>
              <p:nvPr/>
            </p:nvSpPr>
            <p:spPr bwMode="auto">
              <a:xfrm>
                <a:off x="1761" y="3132"/>
                <a:ext cx="159" cy="442"/>
              </a:xfrm>
              <a:custGeom>
                <a:avLst/>
                <a:gdLst>
                  <a:gd name="T0" fmla="*/ 77 w 159"/>
                  <a:gd name="T1" fmla="*/ 0 h 411"/>
                  <a:gd name="T2" fmla="*/ 159 w 159"/>
                  <a:gd name="T3" fmla="*/ 88 h 411"/>
                  <a:gd name="T4" fmla="*/ 120 w 159"/>
                  <a:gd name="T5" fmla="*/ 88 h 411"/>
                  <a:gd name="T6" fmla="*/ 120 w 159"/>
                  <a:gd name="T7" fmla="*/ 354 h 411"/>
                  <a:gd name="T8" fmla="*/ 159 w 159"/>
                  <a:gd name="T9" fmla="*/ 354 h 411"/>
                  <a:gd name="T10" fmla="*/ 77 w 159"/>
                  <a:gd name="T11" fmla="*/ 442 h 411"/>
                  <a:gd name="T12" fmla="*/ 0 w 159"/>
                  <a:gd name="T13" fmla="*/ 354 h 411"/>
                  <a:gd name="T14" fmla="*/ 39 w 159"/>
                  <a:gd name="T15" fmla="*/ 354 h 411"/>
                  <a:gd name="T16" fmla="*/ 39 w 159"/>
                  <a:gd name="T17" fmla="*/ 88 h 411"/>
                  <a:gd name="T18" fmla="*/ 0 w 159"/>
                  <a:gd name="T19" fmla="*/ 88 h 411"/>
                  <a:gd name="T20" fmla="*/ 77 w 159"/>
                  <a:gd name="T21" fmla="*/ 0 h 4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59"/>
                  <a:gd name="T34" fmla="*/ 0 h 411"/>
                  <a:gd name="T35" fmla="*/ 159 w 159"/>
                  <a:gd name="T36" fmla="*/ 411 h 41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59" h="411">
                    <a:moveTo>
                      <a:pt x="77" y="0"/>
                    </a:moveTo>
                    <a:lnTo>
                      <a:pt x="159" y="82"/>
                    </a:lnTo>
                    <a:lnTo>
                      <a:pt x="120" y="82"/>
                    </a:lnTo>
                    <a:lnTo>
                      <a:pt x="120" y="329"/>
                    </a:lnTo>
                    <a:lnTo>
                      <a:pt x="159" y="329"/>
                    </a:lnTo>
                    <a:lnTo>
                      <a:pt x="77" y="411"/>
                    </a:lnTo>
                    <a:lnTo>
                      <a:pt x="0" y="329"/>
                    </a:lnTo>
                    <a:lnTo>
                      <a:pt x="39" y="329"/>
                    </a:lnTo>
                    <a:lnTo>
                      <a:pt x="39" y="82"/>
                    </a:lnTo>
                    <a:lnTo>
                      <a:pt x="0" y="82"/>
                    </a:lnTo>
                    <a:lnTo>
                      <a:pt x="77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05" name="Freeform 12"/>
              <p:cNvSpPr>
                <a:spLocks/>
              </p:cNvSpPr>
              <p:nvPr/>
            </p:nvSpPr>
            <p:spPr bwMode="auto">
              <a:xfrm>
                <a:off x="513" y="2705"/>
                <a:ext cx="159" cy="314"/>
              </a:xfrm>
              <a:custGeom>
                <a:avLst/>
                <a:gdLst>
                  <a:gd name="T0" fmla="*/ 78 w 159"/>
                  <a:gd name="T1" fmla="*/ 0 h 292"/>
                  <a:gd name="T2" fmla="*/ 159 w 159"/>
                  <a:gd name="T3" fmla="*/ 65 h 292"/>
                  <a:gd name="T4" fmla="*/ 120 w 159"/>
                  <a:gd name="T5" fmla="*/ 65 h 292"/>
                  <a:gd name="T6" fmla="*/ 120 w 159"/>
                  <a:gd name="T7" fmla="*/ 253 h 292"/>
                  <a:gd name="T8" fmla="*/ 159 w 159"/>
                  <a:gd name="T9" fmla="*/ 253 h 292"/>
                  <a:gd name="T10" fmla="*/ 78 w 159"/>
                  <a:gd name="T11" fmla="*/ 314 h 292"/>
                  <a:gd name="T12" fmla="*/ 0 w 159"/>
                  <a:gd name="T13" fmla="*/ 253 h 292"/>
                  <a:gd name="T14" fmla="*/ 39 w 159"/>
                  <a:gd name="T15" fmla="*/ 253 h 292"/>
                  <a:gd name="T16" fmla="*/ 39 w 159"/>
                  <a:gd name="T17" fmla="*/ 65 h 292"/>
                  <a:gd name="T18" fmla="*/ 0 w 159"/>
                  <a:gd name="T19" fmla="*/ 65 h 292"/>
                  <a:gd name="T20" fmla="*/ 78 w 159"/>
                  <a:gd name="T21" fmla="*/ 0 h 29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59"/>
                  <a:gd name="T34" fmla="*/ 0 h 292"/>
                  <a:gd name="T35" fmla="*/ 159 w 159"/>
                  <a:gd name="T36" fmla="*/ 292 h 29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59" h="292">
                    <a:moveTo>
                      <a:pt x="78" y="0"/>
                    </a:moveTo>
                    <a:lnTo>
                      <a:pt x="159" y="60"/>
                    </a:lnTo>
                    <a:lnTo>
                      <a:pt x="120" y="60"/>
                    </a:lnTo>
                    <a:lnTo>
                      <a:pt x="120" y="235"/>
                    </a:lnTo>
                    <a:lnTo>
                      <a:pt x="159" y="235"/>
                    </a:lnTo>
                    <a:lnTo>
                      <a:pt x="78" y="292"/>
                    </a:lnTo>
                    <a:lnTo>
                      <a:pt x="0" y="235"/>
                    </a:lnTo>
                    <a:lnTo>
                      <a:pt x="39" y="235"/>
                    </a:lnTo>
                    <a:lnTo>
                      <a:pt x="39" y="60"/>
                    </a:lnTo>
                    <a:lnTo>
                      <a:pt x="0" y="60"/>
                    </a:lnTo>
                    <a:lnTo>
                      <a:pt x="78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06" name="Rectangle 13"/>
              <p:cNvSpPr>
                <a:spLocks noChangeArrowheads="1"/>
              </p:cNvSpPr>
              <p:nvPr/>
            </p:nvSpPr>
            <p:spPr bwMode="auto">
              <a:xfrm>
                <a:off x="3097" y="2905"/>
                <a:ext cx="1127" cy="33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高速局域网</a:t>
                </a:r>
              </a:p>
            </p:txBody>
          </p:sp>
          <p:sp>
            <p:nvSpPr>
              <p:cNvPr id="93207" name="Rectangle 14"/>
              <p:cNvSpPr>
                <a:spLocks noChangeArrowheads="1"/>
              </p:cNvSpPr>
              <p:nvPr/>
            </p:nvSpPr>
            <p:spPr bwMode="auto">
              <a:xfrm>
                <a:off x="4346" y="2905"/>
                <a:ext cx="1174" cy="33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lIns="140400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高性能图形</a:t>
                </a:r>
              </a:p>
            </p:txBody>
          </p:sp>
          <p:sp>
            <p:nvSpPr>
              <p:cNvPr id="93208" name="Rectangle 15"/>
              <p:cNvSpPr>
                <a:spLocks noChangeArrowheads="1"/>
              </p:cNvSpPr>
              <p:nvPr/>
            </p:nvSpPr>
            <p:spPr bwMode="auto">
              <a:xfrm>
                <a:off x="1142" y="3579"/>
                <a:ext cx="1114" cy="33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3209" name="Rectangle 16"/>
              <p:cNvSpPr>
                <a:spLocks noChangeArrowheads="1"/>
              </p:cNvSpPr>
              <p:nvPr/>
            </p:nvSpPr>
            <p:spPr bwMode="auto">
              <a:xfrm>
                <a:off x="96" y="3579"/>
                <a:ext cx="971" cy="338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lIns="129600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图文传真</a:t>
                </a:r>
              </a:p>
            </p:txBody>
          </p:sp>
          <p:grpSp>
            <p:nvGrpSpPr>
              <p:cNvPr id="4" name="Group 17"/>
              <p:cNvGrpSpPr>
                <a:grpSpLocks/>
              </p:cNvGrpSpPr>
              <p:nvPr/>
            </p:nvGrpSpPr>
            <p:grpSpPr bwMode="auto">
              <a:xfrm>
                <a:off x="2448" y="3735"/>
                <a:ext cx="170" cy="36"/>
                <a:chOff x="2216" y="4009"/>
                <a:chExt cx="170" cy="34"/>
              </a:xfrm>
            </p:grpSpPr>
            <p:sp>
              <p:nvSpPr>
                <p:cNvPr id="93231" name="Freeform 18"/>
                <p:cNvSpPr>
                  <a:spLocks/>
                </p:cNvSpPr>
                <p:nvPr/>
              </p:nvSpPr>
              <p:spPr bwMode="auto">
                <a:xfrm>
                  <a:off x="2216" y="4009"/>
                  <a:ext cx="31" cy="34"/>
                </a:xfrm>
                <a:custGeom>
                  <a:avLst/>
                  <a:gdLst>
                    <a:gd name="T0" fmla="*/ 15 w 31"/>
                    <a:gd name="T1" fmla="*/ 0 h 34"/>
                    <a:gd name="T2" fmla="*/ 4 w 31"/>
                    <a:gd name="T3" fmla="*/ 4 h 34"/>
                    <a:gd name="T4" fmla="*/ 0 w 31"/>
                    <a:gd name="T5" fmla="*/ 15 h 34"/>
                    <a:gd name="T6" fmla="*/ 4 w 31"/>
                    <a:gd name="T7" fmla="*/ 26 h 34"/>
                    <a:gd name="T8" fmla="*/ 15 w 31"/>
                    <a:gd name="T9" fmla="*/ 34 h 34"/>
                    <a:gd name="T10" fmla="*/ 15 w 31"/>
                    <a:gd name="T11" fmla="*/ 34 h 34"/>
                    <a:gd name="T12" fmla="*/ 27 w 31"/>
                    <a:gd name="T13" fmla="*/ 26 h 34"/>
                    <a:gd name="T14" fmla="*/ 31 w 31"/>
                    <a:gd name="T15" fmla="*/ 15 h 34"/>
                    <a:gd name="T16" fmla="*/ 27 w 31"/>
                    <a:gd name="T17" fmla="*/ 4 h 34"/>
                    <a:gd name="T18" fmla="*/ 15 w 31"/>
                    <a:gd name="T19" fmla="*/ 0 h 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1"/>
                    <a:gd name="T31" fmla="*/ 0 h 34"/>
                    <a:gd name="T32" fmla="*/ 31 w 31"/>
                    <a:gd name="T33" fmla="*/ 34 h 3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1" h="34">
                      <a:moveTo>
                        <a:pt x="15" y="0"/>
                      </a:moveTo>
                      <a:lnTo>
                        <a:pt x="4" y="4"/>
                      </a:lnTo>
                      <a:lnTo>
                        <a:pt x="0" y="15"/>
                      </a:lnTo>
                      <a:lnTo>
                        <a:pt x="4" y="26"/>
                      </a:lnTo>
                      <a:lnTo>
                        <a:pt x="15" y="34"/>
                      </a:lnTo>
                      <a:lnTo>
                        <a:pt x="27" y="26"/>
                      </a:lnTo>
                      <a:lnTo>
                        <a:pt x="31" y="15"/>
                      </a:lnTo>
                      <a:lnTo>
                        <a:pt x="27" y="4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232" name="Freeform 19"/>
                <p:cNvSpPr>
                  <a:spLocks/>
                </p:cNvSpPr>
                <p:nvPr/>
              </p:nvSpPr>
              <p:spPr bwMode="auto">
                <a:xfrm>
                  <a:off x="2281" y="4009"/>
                  <a:ext cx="35" cy="34"/>
                </a:xfrm>
                <a:custGeom>
                  <a:avLst/>
                  <a:gdLst>
                    <a:gd name="T0" fmla="*/ 20 w 35"/>
                    <a:gd name="T1" fmla="*/ 0 h 34"/>
                    <a:gd name="T2" fmla="*/ 8 w 35"/>
                    <a:gd name="T3" fmla="*/ 4 h 34"/>
                    <a:gd name="T4" fmla="*/ 0 w 35"/>
                    <a:gd name="T5" fmla="*/ 15 h 34"/>
                    <a:gd name="T6" fmla="*/ 8 w 35"/>
                    <a:gd name="T7" fmla="*/ 26 h 34"/>
                    <a:gd name="T8" fmla="*/ 20 w 35"/>
                    <a:gd name="T9" fmla="*/ 34 h 34"/>
                    <a:gd name="T10" fmla="*/ 20 w 35"/>
                    <a:gd name="T11" fmla="*/ 34 h 34"/>
                    <a:gd name="T12" fmla="*/ 31 w 35"/>
                    <a:gd name="T13" fmla="*/ 26 h 34"/>
                    <a:gd name="T14" fmla="*/ 35 w 35"/>
                    <a:gd name="T15" fmla="*/ 15 h 34"/>
                    <a:gd name="T16" fmla="*/ 31 w 35"/>
                    <a:gd name="T17" fmla="*/ 4 h 34"/>
                    <a:gd name="T18" fmla="*/ 20 w 35"/>
                    <a:gd name="T19" fmla="*/ 0 h 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5"/>
                    <a:gd name="T31" fmla="*/ 0 h 34"/>
                    <a:gd name="T32" fmla="*/ 35 w 35"/>
                    <a:gd name="T33" fmla="*/ 34 h 3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5" h="34">
                      <a:moveTo>
                        <a:pt x="20" y="0"/>
                      </a:moveTo>
                      <a:lnTo>
                        <a:pt x="8" y="4"/>
                      </a:lnTo>
                      <a:lnTo>
                        <a:pt x="0" y="15"/>
                      </a:lnTo>
                      <a:lnTo>
                        <a:pt x="8" y="26"/>
                      </a:lnTo>
                      <a:lnTo>
                        <a:pt x="20" y="34"/>
                      </a:lnTo>
                      <a:lnTo>
                        <a:pt x="31" y="26"/>
                      </a:lnTo>
                      <a:lnTo>
                        <a:pt x="35" y="15"/>
                      </a:lnTo>
                      <a:lnTo>
                        <a:pt x="31" y="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233" name="Freeform 20"/>
                <p:cNvSpPr>
                  <a:spLocks/>
                </p:cNvSpPr>
                <p:nvPr/>
              </p:nvSpPr>
              <p:spPr bwMode="auto">
                <a:xfrm>
                  <a:off x="2351" y="4009"/>
                  <a:ext cx="35" cy="34"/>
                </a:xfrm>
                <a:custGeom>
                  <a:avLst/>
                  <a:gdLst>
                    <a:gd name="T0" fmla="*/ 20 w 35"/>
                    <a:gd name="T1" fmla="*/ 0 h 34"/>
                    <a:gd name="T2" fmla="*/ 8 w 35"/>
                    <a:gd name="T3" fmla="*/ 4 h 34"/>
                    <a:gd name="T4" fmla="*/ 0 w 35"/>
                    <a:gd name="T5" fmla="*/ 15 h 34"/>
                    <a:gd name="T6" fmla="*/ 8 w 35"/>
                    <a:gd name="T7" fmla="*/ 26 h 34"/>
                    <a:gd name="T8" fmla="*/ 20 w 35"/>
                    <a:gd name="T9" fmla="*/ 34 h 34"/>
                    <a:gd name="T10" fmla="*/ 20 w 35"/>
                    <a:gd name="T11" fmla="*/ 34 h 34"/>
                    <a:gd name="T12" fmla="*/ 31 w 35"/>
                    <a:gd name="T13" fmla="*/ 26 h 34"/>
                    <a:gd name="T14" fmla="*/ 35 w 35"/>
                    <a:gd name="T15" fmla="*/ 15 h 34"/>
                    <a:gd name="T16" fmla="*/ 31 w 35"/>
                    <a:gd name="T17" fmla="*/ 4 h 34"/>
                    <a:gd name="T18" fmla="*/ 20 w 35"/>
                    <a:gd name="T19" fmla="*/ 0 h 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5"/>
                    <a:gd name="T31" fmla="*/ 0 h 34"/>
                    <a:gd name="T32" fmla="*/ 35 w 35"/>
                    <a:gd name="T33" fmla="*/ 34 h 3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5" h="34">
                      <a:moveTo>
                        <a:pt x="20" y="0"/>
                      </a:moveTo>
                      <a:lnTo>
                        <a:pt x="8" y="4"/>
                      </a:lnTo>
                      <a:lnTo>
                        <a:pt x="0" y="15"/>
                      </a:lnTo>
                      <a:lnTo>
                        <a:pt x="8" y="26"/>
                      </a:lnTo>
                      <a:lnTo>
                        <a:pt x="20" y="34"/>
                      </a:lnTo>
                      <a:lnTo>
                        <a:pt x="31" y="26"/>
                      </a:lnTo>
                      <a:lnTo>
                        <a:pt x="35" y="15"/>
                      </a:lnTo>
                      <a:lnTo>
                        <a:pt x="31" y="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3211" name="Text Box 21"/>
              <p:cNvSpPr txBox="1">
                <a:spLocks noChangeArrowheads="1"/>
              </p:cNvSpPr>
              <p:nvPr/>
            </p:nvSpPr>
            <p:spPr bwMode="auto">
              <a:xfrm>
                <a:off x="3408" y="2073"/>
                <a:ext cx="100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PCI </a:t>
                </a: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总线</a:t>
                </a:r>
              </a:p>
            </p:txBody>
          </p:sp>
          <p:sp>
            <p:nvSpPr>
              <p:cNvPr id="93212" name="Text Box 22"/>
              <p:cNvSpPr txBox="1">
                <a:spLocks noChangeArrowheads="1"/>
              </p:cNvSpPr>
              <p:nvPr/>
            </p:nvSpPr>
            <p:spPr bwMode="auto">
              <a:xfrm>
                <a:off x="2327" y="912"/>
                <a:ext cx="101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系统总线</a:t>
                </a:r>
              </a:p>
            </p:txBody>
          </p:sp>
          <p:sp>
            <p:nvSpPr>
              <p:cNvPr id="93213" name="Text Box 23"/>
              <p:cNvSpPr txBox="1">
                <a:spLocks noChangeArrowheads="1"/>
              </p:cNvSpPr>
              <p:nvPr/>
            </p:nvSpPr>
            <p:spPr bwMode="auto">
              <a:xfrm>
                <a:off x="1041" y="2160"/>
                <a:ext cx="17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33 </a:t>
                </a:r>
                <a:r>
                  <a:rPr lang="en-US" altLang="zh-CN" sz="2000">
                    <a:latin typeface="Times New Roman" pitchFamily="18" charset="0"/>
                  </a:rPr>
                  <a:t>MHz</a:t>
                </a:r>
                <a:r>
                  <a:rPr lang="zh-CN" altLang="en-US" sz="2000">
                    <a:latin typeface="Times New Roman" pitchFamily="18" charset="0"/>
                  </a:rPr>
                  <a:t>的32位数据通路</a:t>
                </a:r>
              </a:p>
            </p:txBody>
          </p:sp>
          <p:sp>
            <p:nvSpPr>
              <p:cNvPr id="93214" name="Text Box 24"/>
              <p:cNvSpPr txBox="1">
                <a:spLocks noChangeArrowheads="1"/>
              </p:cNvSpPr>
              <p:nvPr/>
            </p:nvSpPr>
            <p:spPr bwMode="auto">
              <a:xfrm>
                <a:off x="624" y="2774"/>
                <a:ext cx="170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8 </a:t>
                </a:r>
                <a:r>
                  <a:rPr lang="en-US" altLang="zh-CN" sz="2000">
                    <a:latin typeface="Times New Roman" pitchFamily="18" charset="0"/>
                  </a:rPr>
                  <a:t>MHz</a:t>
                </a:r>
                <a:r>
                  <a:rPr lang="zh-CN" altLang="en-US" sz="2000">
                    <a:latin typeface="Times New Roman" pitchFamily="18" charset="0"/>
                  </a:rPr>
                  <a:t>的16位数据通路</a:t>
                </a:r>
              </a:p>
            </p:txBody>
          </p:sp>
          <p:sp>
            <p:nvSpPr>
              <p:cNvPr id="93215" name="Text Box 25"/>
              <p:cNvSpPr txBox="1">
                <a:spLocks noChangeArrowheads="1"/>
              </p:cNvSpPr>
              <p:nvPr/>
            </p:nvSpPr>
            <p:spPr bwMode="auto">
              <a:xfrm>
                <a:off x="659" y="3113"/>
                <a:ext cx="107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solidFill>
                      <a:schemeClr val="folHlink"/>
                    </a:solidFill>
                    <a:latin typeface="Times New Roman" pitchFamily="18" charset="0"/>
                  </a:rPr>
                  <a:t>ISA</a:t>
                </a: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、</a:t>
                </a:r>
                <a:r>
                  <a:rPr lang="en-US" altLang="zh-CN" sz="2400">
                    <a:solidFill>
                      <a:schemeClr val="folHlink"/>
                    </a:solidFill>
                    <a:latin typeface="Times New Roman" pitchFamily="18" charset="0"/>
                  </a:rPr>
                  <a:t>EISA</a:t>
                </a:r>
              </a:p>
            </p:txBody>
          </p:sp>
          <p:sp>
            <p:nvSpPr>
              <p:cNvPr id="93216" name="Rectangle 26"/>
              <p:cNvSpPr>
                <a:spLocks noChangeArrowheads="1"/>
              </p:cNvSpPr>
              <p:nvPr/>
            </p:nvSpPr>
            <p:spPr bwMode="auto">
              <a:xfrm>
                <a:off x="96" y="2160"/>
                <a:ext cx="912" cy="547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3217" name="Text Box 27"/>
              <p:cNvSpPr txBox="1">
                <a:spLocks noChangeArrowheads="1"/>
              </p:cNvSpPr>
              <p:nvPr/>
            </p:nvSpPr>
            <p:spPr bwMode="auto">
              <a:xfrm>
                <a:off x="120" y="2165"/>
                <a:ext cx="888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标准总线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  控制器</a:t>
                </a:r>
              </a:p>
            </p:txBody>
          </p:sp>
          <p:sp>
            <p:nvSpPr>
              <p:cNvPr id="93218" name="Rectangle 28"/>
              <p:cNvSpPr>
                <a:spLocks noChangeArrowheads="1"/>
              </p:cNvSpPr>
              <p:nvPr/>
            </p:nvSpPr>
            <p:spPr bwMode="auto">
              <a:xfrm>
                <a:off x="4896" y="2165"/>
                <a:ext cx="720" cy="56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3219" name="Text Box 29"/>
              <p:cNvSpPr txBox="1">
                <a:spLocks noChangeArrowheads="1"/>
              </p:cNvSpPr>
              <p:nvPr/>
            </p:nvSpPr>
            <p:spPr bwMode="auto">
              <a:xfrm>
                <a:off x="4848" y="2165"/>
                <a:ext cx="785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SCSIⅡ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</a:t>
                </a:r>
                <a:r>
                  <a:rPr lang="zh-CN" altLang="en-US" sz="2400">
                    <a:latin typeface="Times New Roman" pitchFamily="18" charset="0"/>
                  </a:rPr>
                  <a:t>控制器</a:t>
                </a:r>
                <a:endParaRPr lang="zh-CN" altLang="en-US" sz="3200">
                  <a:latin typeface="Times New Roman" pitchFamily="18" charset="0"/>
                </a:endParaRPr>
              </a:p>
            </p:txBody>
          </p:sp>
          <p:sp>
            <p:nvSpPr>
              <p:cNvPr id="93220" name="Rectangle 30"/>
              <p:cNvSpPr>
                <a:spLocks noChangeArrowheads="1"/>
              </p:cNvSpPr>
              <p:nvPr/>
            </p:nvSpPr>
            <p:spPr bwMode="auto">
              <a:xfrm>
                <a:off x="4848" y="1129"/>
                <a:ext cx="768" cy="33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93221" name="Text Box 31"/>
              <p:cNvSpPr txBox="1">
                <a:spLocks noChangeArrowheads="1"/>
              </p:cNvSpPr>
              <p:nvPr/>
            </p:nvSpPr>
            <p:spPr bwMode="auto">
              <a:xfrm>
                <a:off x="4860" y="1141"/>
                <a:ext cx="69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存储器</a:t>
                </a:r>
              </a:p>
            </p:txBody>
          </p:sp>
          <p:grpSp>
            <p:nvGrpSpPr>
              <p:cNvPr id="5" name="Group 32"/>
              <p:cNvGrpSpPr>
                <a:grpSpLocks/>
              </p:cNvGrpSpPr>
              <p:nvPr/>
            </p:nvGrpSpPr>
            <p:grpSpPr bwMode="auto">
              <a:xfrm>
                <a:off x="1968" y="3228"/>
                <a:ext cx="170" cy="36"/>
                <a:chOff x="2216" y="4009"/>
                <a:chExt cx="170" cy="34"/>
              </a:xfrm>
            </p:grpSpPr>
            <p:sp>
              <p:nvSpPr>
                <p:cNvPr id="93228" name="Freeform 33"/>
                <p:cNvSpPr>
                  <a:spLocks/>
                </p:cNvSpPr>
                <p:nvPr/>
              </p:nvSpPr>
              <p:spPr bwMode="auto">
                <a:xfrm>
                  <a:off x="2216" y="4009"/>
                  <a:ext cx="31" cy="34"/>
                </a:xfrm>
                <a:custGeom>
                  <a:avLst/>
                  <a:gdLst>
                    <a:gd name="T0" fmla="*/ 15 w 31"/>
                    <a:gd name="T1" fmla="*/ 0 h 34"/>
                    <a:gd name="T2" fmla="*/ 4 w 31"/>
                    <a:gd name="T3" fmla="*/ 4 h 34"/>
                    <a:gd name="T4" fmla="*/ 0 w 31"/>
                    <a:gd name="T5" fmla="*/ 15 h 34"/>
                    <a:gd name="T6" fmla="*/ 4 w 31"/>
                    <a:gd name="T7" fmla="*/ 26 h 34"/>
                    <a:gd name="T8" fmla="*/ 15 w 31"/>
                    <a:gd name="T9" fmla="*/ 34 h 34"/>
                    <a:gd name="T10" fmla="*/ 15 w 31"/>
                    <a:gd name="T11" fmla="*/ 34 h 34"/>
                    <a:gd name="T12" fmla="*/ 27 w 31"/>
                    <a:gd name="T13" fmla="*/ 26 h 34"/>
                    <a:gd name="T14" fmla="*/ 31 w 31"/>
                    <a:gd name="T15" fmla="*/ 15 h 34"/>
                    <a:gd name="T16" fmla="*/ 27 w 31"/>
                    <a:gd name="T17" fmla="*/ 4 h 34"/>
                    <a:gd name="T18" fmla="*/ 15 w 31"/>
                    <a:gd name="T19" fmla="*/ 0 h 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1"/>
                    <a:gd name="T31" fmla="*/ 0 h 34"/>
                    <a:gd name="T32" fmla="*/ 31 w 31"/>
                    <a:gd name="T33" fmla="*/ 34 h 3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1" h="34">
                      <a:moveTo>
                        <a:pt x="15" y="0"/>
                      </a:moveTo>
                      <a:lnTo>
                        <a:pt x="4" y="4"/>
                      </a:lnTo>
                      <a:lnTo>
                        <a:pt x="0" y="15"/>
                      </a:lnTo>
                      <a:lnTo>
                        <a:pt x="4" y="26"/>
                      </a:lnTo>
                      <a:lnTo>
                        <a:pt x="15" y="34"/>
                      </a:lnTo>
                      <a:lnTo>
                        <a:pt x="27" y="26"/>
                      </a:lnTo>
                      <a:lnTo>
                        <a:pt x="31" y="15"/>
                      </a:lnTo>
                      <a:lnTo>
                        <a:pt x="27" y="4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229" name="Freeform 34"/>
                <p:cNvSpPr>
                  <a:spLocks/>
                </p:cNvSpPr>
                <p:nvPr/>
              </p:nvSpPr>
              <p:spPr bwMode="auto">
                <a:xfrm>
                  <a:off x="2281" y="4009"/>
                  <a:ext cx="35" cy="34"/>
                </a:xfrm>
                <a:custGeom>
                  <a:avLst/>
                  <a:gdLst>
                    <a:gd name="T0" fmla="*/ 20 w 35"/>
                    <a:gd name="T1" fmla="*/ 0 h 34"/>
                    <a:gd name="T2" fmla="*/ 8 w 35"/>
                    <a:gd name="T3" fmla="*/ 4 h 34"/>
                    <a:gd name="T4" fmla="*/ 0 w 35"/>
                    <a:gd name="T5" fmla="*/ 15 h 34"/>
                    <a:gd name="T6" fmla="*/ 8 w 35"/>
                    <a:gd name="T7" fmla="*/ 26 h 34"/>
                    <a:gd name="T8" fmla="*/ 20 w 35"/>
                    <a:gd name="T9" fmla="*/ 34 h 34"/>
                    <a:gd name="T10" fmla="*/ 20 w 35"/>
                    <a:gd name="T11" fmla="*/ 34 h 34"/>
                    <a:gd name="T12" fmla="*/ 31 w 35"/>
                    <a:gd name="T13" fmla="*/ 26 h 34"/>
                    <a:gd name="T14" fmla="*/ 35 w 35"/>
                    <a:gd name="T15" fmla="*/ 15 h 34"/>
                    <a:gd name="T16" fmla="*/ 31 w 35"/>
                    <a:gd name="T17" fmla="*/ 4 h 34"/>
                    <a:gd name="T18" fmla="*/ 20 w 35"/>
                    <a:gd name="T19" fmla="*/ 0 h 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5"/>
                    <a:gd name="T31" fmla="*/ 0 h 34"/>
                    <a:gd name="T32" fmla="*/ 35 w 35"/>
                    <a:gd name="T33" fmla="*/ 34 h 3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5" h="34">
                      <a:moveTo>
                        <a:pt x="20" y="0"/>
                      </a:moveTo>
                      <a:lnTo>
                        <a:pt x="8" y="4"/>
                      </a:lnTo>
                      <a:lnTo>
                        <a:pt x="0" y="15"/>
                      </a:lnTo>
                      <a:lnTo>
                        <a:pt x="8" y="26"/>
                      </a:lnTo>
                      <a:lnTo>
                        <a:pt x="20" y="34"/>
                      </a:lnTo>
                      <a:lnTo>
                        <a:pt x="31" y="26"/>
                      </a:lnTo>
                      <a:lnTo>
                        <a:pt x="35" y="15"/>
                      </a:lnTo>
                      <a:lnTo>
                        <a:pt x="31" y="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230" name="Freeform 35"/>
                <p:cNvSpPr>
                  <a:spLocks/>
                </p:cNvSpPr>
                <p:nvPr/>
              </p:nvSpPr>
              <p:spPr bwMode="auto">
                <a:xfrm>
                  <a:off x="2351" y="4009"/>
                  <a:ext cx="35" cy="34"/>
                </a:xfrm>
                <a:custGeom>
                  <a:avLst/>
                  <a:gdLst>
                    <a:gd name="T0" fmla="*/ 20 w 35"/>
                    <a:gd name="T1" fmla="*/ 0 h 34"/>
                    <a:gd name="T2" fmla="*/ 8 w 35"/>
                    <a:gd name="T3" fmla="*/ 4 h 34"/>
                    <a:gd name="T4" fmla="*/ 0 w 35"/>
                    <a:gd name="T5" fmla="*/ 15 h 34"/>
                    <a:gd name="T6" fmla="*/ 8 w 35"/>
                    <a:gd name="T7" fmla="*/ 26 h 34"/>
                    <a:gd name="T8" fmla="*/ 20 w 35"/>
                    <a:gd name="T9" fmla="*/ 34 h 34"/>
                    <a:gd name="T10" fmla="*/ 20 w 35"/>
                    <a:gd name="T11" fmla="*/ 34 h 34"/>
                    <a:gd name="T12" fmla="*/ 31 w 35"/>
                    <a:gd name="T13" fmla="*/ 26 h 34"/>
                    <a:gd name="T14" fmla="*/ 35 w 35"/>
                    <a:gd name="T15" fmla="*/ 15 h 34"/>
                    <a:gd name="T16" fmla="*/ 31 w 35"/>
                    <a:gd name="T17" fmla="*/ 4 h 34"/>
                    <a:gd name="T18" fmla="*/ 20 w 35"/>
                    <a:gd name="T19" fmla="*/ 0 h 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5"/>
                    <a:gd name="T31" fmla="*/ 0 h 34"/>
                    <a:gd name="T32" fmla="*/ 35 w 35"/>
                    <a:gd name="T33" fmla="*/ 34 h 3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5" h="34">
                      <a:moveTo>
                        <a:pt x="20" y="0"/>
                      </a:moveTo>
                      <a:lnTo>
                        <a:pt x="8" y="4"/>
                      </a:lnTo>
                      <a:lnTo>
                        <a:pt x="0" y="15"/>
                      </a:lnTo>
                      <a:lnTo>
                        <a:pt x="8" y="26"/>
                      </a:lnTo>
                      <a:lnTo>
                        <a:pt x="20" y="34"/>
                      </a:lnTo>
                      <a:lnTo>
                        <a:pt x="31" y="26"/>
                      </a:lnTo>
                      <a:lnTo>
                        <a:pt x="35" y="15"/>
                      </a:lnTo>
                      <a:lnTo>
                        <a:pt x="31" y="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3223" name="AutoShape 36"/>
              <p:cNvSpPr>
                <a:spLocks noChangeArrowheads="1"/>
              </p:cNvSpPr>
              <p:nvPr/>
            </p:nvSpPr>
            <p:spPr bwMode="auto">
              <a:xfrm>
                <a:off x="852" y="1248"/>
                <a:ext cx="3965" cy="118"/>
              </a:xfrm>
              <a:prstGeom prst="leftRightArrow">
                <a:avLst>
                  <a:gd name="adj1" fmla="val 40000"/>
                  <a:gd name="adj2" fmla="val 83382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24" name="AutoShape 37"/>
              <p:cNvSpPr>
                <a:spLocks noChangeArrowheads="1"/>
              </p:cNvSpPr>
              <p:nvPr/>
            </p:nvSpPr>
            <p:spPr bwMode="auto">
              <a:xfrm>
                <a:off x="2775" y="1293"/>
                <a:ext cx="118" cy="408"/>
              </a:xfrm>
              <a:prstGeom prst="downArrow">
                <a:avLst>
                  <a:gd name="adj1" fmla="val 50000"/>
                  <a:gd name="adj2" fmla="val 86441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25" name="AutoShape 38"/>
              <p:cNvSpPr>
                <a:spLocks noChangeArrowheads="1"/>
              </p:cNvSpPr>
              <p:nvPr/>
            </p:nvSpPr>
            <p:spPr bwMode="auto">
              <a:xfrm>
                <a:off x="1023" y="2378"/>
                <a:ext cx="3852" cy="118"/>
              </a:xfrm>
              <a:prstGeom prst="leftRightArrow">
                <a:avLst>
                  <a:gd name="adj1" fmla="val 40000"/>
                  <a:gd name="adj2" fmla="val 81006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26" name="Rectangle 39"/>
              <p:cNvSpPr>
                <a:spLocks noChangeArrowheads="1"/>
              </p:cNvSpPr>
              <p:nvPr/>
            </p:nvSpPr>
            <p:spPr bwMode="auto">
              <a:xfrm>
                <a:off x="2798" y="2080"/>
                <a:ext cx="73" cy="317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27" name="AutoShape 40"/>
              <p:cNvSpPr>
                <a:spLocks noChangeArrowheads="1"/>
              </p:cNvSpPr>
              <p:nvPr/>
            </p:nvSpPr>
            <p:spPr bwMode="auto">
              <a:xfrm>
                <a:off x="144" y="3000"/>
                <a:ext cx="1995" cy="131"/>
              </a:xfrm>
              <a:prstGeom prst="leftRightArrow">
                <a:avLst>
                  <a:gd name="adj1" fmla="val 50000"/>
                  <a:gd name="adj2" fmla="val 114077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46"/>
            <p:cNvGrpSpPr>
              <a:grpSpLocks/>
            </p:cNvGrpSpPr>
            <p:nvPr/>
          </p:nvGrpSpPr>
          <p:grpSpPr bwMode="auto">
            <a:xfrm>
              <a:off x="1430" y="3594"/>
              <a:ext cx="846" cy="303"/>
              <a:chOff x="3151" y="3149"/>
              <a:chExt cx="846" cy="303"/>
            </a:xfrm>
          </p:grpSpPr>
          <p:sp>
            <p:nvSpPr>
              <p:cNvPr id="93195" name="Rectangle 47"/>
              <p:cNvSpPr>
                <a:spLocks noChangeArrowheads="1"/>
              </p:cNvSpPr>
              <p:nvPr/>
            </p:nvSpPr>
            <p:spPr bwMode="auto">
              <a:xfrm>
                <a:off x="3162" y="3185"/>
                <a:ext cx="725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 Modem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3196" name="Rectangle 48"/>
              <p:cNvSpPr>
                <a:spLocks noChangeArrowheads="1"/>
              </p:cNvSpPr>
              <p:nvPr/>
            </p:nvSpPr>
            <p:spPr bwMode="auto">
              <a:xfrm>
                <a:off x="3151" y="3149"/>
                <a:ext cx="846" cy="3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7" name="日期占位符 4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B2F3AC-61BA-4907-A03E-EB345650BC5C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49" name="页脚占位符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CE95E-B7FF-4BE3-8890-FCD16221E749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746125" y="349250"/>
            <a:ext cx="441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4. 多层 </a:t>
            </a:r>
            <a:r>
              <a:rPr lang="en-US" altLang="zh-CN" sz="3600">
                <a:latin typeface="Times New Roman" pitchFamily="18" charset="0"/>
              </a:rPr>
              <a:t>PCI </a:t>
            </a:r>
            <a:r>
              <a:rPr lang="zh-CN" altLang="en-US" sz="3600">
                <a:latin typeface="Times New Roman" pitchFamily="18" charset="0"/>
              </a:rPr>
              <a:t>总线结构</a:t>
            </a:r>
            <a:endParaRPr lang="en-US" altLang="zh-CN" sz="3600">
              <a:latin typeface="Times New Roman" pitchFamily="18" charset="0"/>
            </a:endParaRP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304800" y="1020763"/>
            <a:ext cx="8408988" cy="5684837"/>
            <a:chOff x="192" y="643"/>
            <a:chExt cx="5297" cy="3581"/>
          </a:xfrm>
        </p:grpSpPr>
        <p:sp>
          <p:nvSpPr>
            <p:cNvPr id="94217" name="Text Box 4"/>
            <p:cNvSpPr txBox="1">
              <a:spLocks noChangeArrowheads="1"/>
            </p:cNvSpPr>
            <p:nvPr/>
          </p:nvSpPr>
          <p:spPr bwMode="auto">
            <a:xfrm>
              <a:off x="4560" y="3936"/>
              <a:ext cx="9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PCI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总线2</a:t>
              </a:r>
            </a:p>
          </p:txBody>
        </p:sp>
        <p:sp>
          <p:nvSpPr>
            <p:cNvPr id="94218" name="Line 5"/>
            <p:cNvSpPr>
              <a:spLocks noChangeShapeType="1"/>
            </p:cNvSpPr>
            <p:nvPr/>
          </p:nvSpPr>
          <p:spPr bwMode="auto">
            <a:xfrm>
              <a:off x="1665" y="1026"/>
              <a:ext cx="1" cy="318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19" name="Line 6"/>
            <p:cNvSpPr>
              <a:spLocks noChangeShapeType="1"/>
            </p:cNvSpPr>
            <p:nvPr/>
          </p:nvSpPr>
          <p:spPr bwMode="auto">
            <a:xfrm>
              <a:off x="2448" y="1008"/>
              <a:ext cx="0" cy="33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0" name="Line 7"/>
            <p:cNvSpPr>
              <a:spLocks noChangeShapeType="1"/>
            </p:cNvSpPr>
            <p:nvPr/>
          </p:nvSpPr>
          <p:spPr bwMode="auto">
            <a:xfrm>
              <a:off x="3861" y="1792"/>
              <a:ext cx="1" cy="22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1" name="Freeform 8"/>
            <p:cNvSpPr>
              <a:spLocks/>
            </p:cNvSpPr>
            <p:nvPr/>
          </p:nvSpPr>
          <p:spPr bwMode="auto">
            <a:xfrm>
              <a:off x="1296" y="2016"/>
              <a:ext cx="240" cy="1200"/>
            </a:xfrm>
            <a:custGeom>
              <a:avLst/>
              <a:gdLst>
                <a:gd name="T0" fmla="*/ 240 w 147"/>
                <a:gd name="T1" fmla="*/ 0 h 1344"/>
                <a:gd name="T2" fmla="*/ 214 w 147"/>
                <a:gd name="T3" fmla="*/ 3 h 1344"/>
                <a:gd name="T4" fmla="*/ 189 w 147"/>
                <a:gd name="T5" fmla="*/ 9 h 1344"/>
                <a:gd name="T6" fmla="*/ 170 w 147"/>
                <a:gd name="T7" fmla="*/ 18 h 1344"/>
                <a:gd name="T8" fmla="*/ 152 w 147"/>
                <a:gd name="T9" fmla="*/ 30 h 1344"/>
                <a:gd name="T10" fmla="*/ 126 w 147"/>
                <a:gd name="T11" fmla="*/ 62 h 1344"/>
                <a:gd name="T12" fmla="*/ 119 w 147"/>
                <a:gd name="T13" fmla="*/ 102 h 1344"/>
                <a:gd name="T14" fmla="*/ 119 w 147"/>
                <a:gd name="T15" fmla="*/ 502 h 1344"/>
                <a:gd name="T16" fmla="*/ 108 w 147"/>
                <a:gd name="T17" fmla="*/ 541 h 1344"/>
                <a:gd name="T18" fmla="*/ 82 w 147"/>
                <a:gd name="T19" fmla="*/ 572 h 1344"/>
                <a:gd name="T20" fmla="*/ 64 w 147"/>
                <a:gd name="T21" fmla="*/ 585 h 1344"/>
                <a:gd name="T22" fmla="*/ 44 w 147"/>
                <a:gd name="T23" fmla="*/ 594 h 1344"/>
                <a:gd name="T24" fmla="*/ 24 w 147"/>
                <a:gd name="T25" fmla="*/ 596 h 1344"/>
                <a:gd name="T26" fmla="*/ 0 w 147"/>
                <a:gd name="T27" fmla="*/ 600 h 1344"/>
                <a:gd name="T28" fmla="*/ 24 w 147"/>
                <a:gd name="T29" fmla="*/ 603 h 1344"/>
                <a:gd name="T30" fmla="*/ 44 w 147"/>
                <a:gd name="T31" fmla="*/ 609 h 1344"/>
                <a:gd name="T32" fmla="*/ 64 w 147"/>
                <a:gd name="T33" fmla="*/ 619 h 1344"/>
                <a:gd name="T34" fmla="*/ 82 w 147"/>
                <a:gd name="T35" fmla="*/ 630 h 1344"/>
                <a:gd name="T36" fmla="*/ 108 w 147"/>
                <a:gd name="T37" fmla="*/ 662 h 1344"/>
                <a:gd name="T38" fmla="*/ 119 w 147"/>
                <a:gd name="T39" fmla="*/ 702 h 1344"/>
                <a:gd name="T40" fmla="*/ 119 w 147"/>
                <a:gd name="T41" fmla="*/ 1102 h 1344"/>
                <a:gd name="T42" fmla="*/ 126 w 147"/>
                <a:gd name="T43" fmla="*/ 1141 h 1344"/>
                <a:gd name="T44" fmla="*/ 152 w 147"/>
                <a:gd name="T45" fmla="*/ 1172 h 1344"/>
                <a:gd name="T46" fmla="*/ 170 w 147"/>
                <a:gd name="T47" fmla="*/ 1185 h 1344"/>
                <a:gd name="T48" fmla="*/ 189 w 147"/>
                <a:gd name="T49" fmla="*/ 1194 h 1344"/>
                <a:gd name="T50" fmla="*/ 214 w 147"/>
                <a:gd name="T51" fmla="*/ 1196 h 1344"/>
                <a:gd name="T52" fmla="*/ 240 w 147"/>
                <a:gd name="T53" fmla="*/ 1200 h 134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"/>
                <a:gd name="T82" fmla="*/ 0 h 1344"/>
                <a:gd name="T83" fmla="*/ 147 w 147"/>
                <a:gd name="T84" fmla="*/ 1344 h 134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" h="1344">
                  <a:moveTo>
                    <a:pt x="147" y="0"/>
                  </a:moveTo>
                  <a:lnTo>
                    <a:pt x="131" y="3"/>
                  </a:lnTo>
                  <a:lnTo>
                    <a:pt x="116" y="10"/>
                  </a:lnTo>
                  <a:lnTo>
                    <a:pt x="104" y="20"/>
                  </a:lnTo>
                  <a:lnTo>
                    <a:pt x="93" y="34"/>
                  </a:lnTo>
                  <a:lnTo>
                    <a:pt x="77" y="69"/>
                  </a:lnTo>
                  <a:lnTo>
                    <a:pt x="73" y="114"/>
                  </a:lnTo>
                  <a:lnTo>
                    <a:pt x="73" y="562"/>
                  </a:lnTo>
                  <a:lnTo>
                    <a:pt x="66" y="606"/>
                  </a:lnTo>
                  <a:lnTo>
                    <a:pt x="50" y="641"/>
                  </a:lnTo>
                  <a:lnTo>
                    <a:pt x="39" y="655"/>
                  </a:lnTo>
                  <a:lnTo>
                    <a:pt x="27" y="665"/>
                  </a:lnTo>
                  <a:lnTo>
                    <a:pt x="15" y="668"/>
                  </a:lnTo>
                  <a:lnTo>
                    <a:pt x="0" y="672"/>
                  </a:lnTo>
                  <a:lnTo>
                    <a:pt x="15" y="675"/>
                  </a:lnTo>
                  <a:lnTo>
                    <a:pt x="27" y="682"/>
                  </a:lnTo>
                  <a:lnTo>
                    <a:pt x="39" y="693"/>
                  </a:lnTo>
                  <a:lnTo>
                    <a:pt x="50" y="706"/>
                  </a:lnTo>
                  <a:lnTo>
                    <a:pt x="66" y="741"/>
                  </a:lnTo>
                  <a:lnTo>
                    <a:pt x="73" y="786"/>
                  </a:lnTo>
                  <a:lnTo>
                    <a:pt x="73" y="1234"/>
                  </a:lnTo>
                  <a:lnTo>
                    <a:pt x="77" y="1278"/>
                  </a:lnTo>
                  <a:lnTo>
                    <a:pt x="93" y="1313"/>
                  </a:lnTo>
                  <a:lnTo>
                    <a:pt x="104" y="1327"/>
                  </a:lnTo>
                  <a:lnTo>
                    <a:pt x="116" y="1337"/>
                  </a:lnTo>
                  <a:lnTo>
                    <a:pt x="131" y="1340"/>
                  </a:lnTo>
                  <a:lnTo>
                    <a:pt x="147" y="1344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2" name="Line 9"/>
            <p:cNvSpPr>
              <a:spLocks noChangeShapeType="1"/>
            </p:cNvSpPr>
            <p:nvPr/>
          </p:nvSpPr>
          <p:spPr bwMode="auto">
            <a:xfrm>
              <a:off x="3594" y="3480"/>
              <a:ext cx="1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3" name="Line 10"/>
            <p:cNvSpPr>
              <a:spLocks noChangeShapeType="1"/>
            </p:cNvSpPr>
            <p:nvPr/>
          </p:nvSpPr>
          <p:spPr bwMode="auto">
            <a:xfrm>
              <a:off x="3594" y="3480"/>
              <a:ext cx="1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4" name="Oval 11"/>
            <p:cNvSpPr>
              <a:spLocks noChangeArrowheads="1"/>
            </p:cNvSpPr>
            <p:nvPr/>
          </p:nvSpPr>
          <p:spPr bwMode="auto">
            <a:xfrm>
              <a:off x="1654" y="1009"/>
              <a:ext cx="27" cy="24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5" name="Oval 12"/>
            <p:cNvSpPr>
              <a:spLocks noChangeArrowheads="1"/>
            </p:cNvSpPr>
            <p:nvPr/>
          </p:nvSpPr>
          <p:spPr bwMode="auto">
            <a:xfrm>
              <a:off x="2425" y="1009"/>
              <a:ext cx="27" cy="24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6" name="Rectangle 13"/>
            <p:cNvSpPr>
              <a:spLocks noChangeArrowheads="1"/>
            </p:cNvSpPr>
            <p:nvPr/>
          </p:nvSpPr>
          <p:spPr bwMode="auto">
            <a:xfrm>
              <a:off x="4512" y="816"/>
              <a:ext cx="864" cy="3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存储器</a:t>
              </a:r>
            </a:p>
          </p:txBody>
        </p:sp>
        <p:sp>
          <p:nvSpPr>
            <p:cNvPr id="94227" name="Rectangle 14"/>
            <p:cNvSpPr>
              <a:spLocks noChangeArrowheads="1"/>
            </p:cNvSpPr>
            <p:nvPr/>
          </p:nvSpPr>
          <p:spPr bwMode="auto">
            <a:xfrm>
              <a:off x="1296" y="1344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桥0</a:t>
              </a:r>
            </a:p>
          </p:txBody>
        </p:sp>
        <p:sp>
          <p:nvSpPr>
            <p:cNvPr id="94228" name="Rectangle 15"/>
            <p:cNvSpPr>
              <a:spLocks noChangeArrowheads="1"/>
            </p:cNvSpPr>
            <p:nvPr/>
          </p:nvSpPr>
          <p:spPr bwMode="auto">
            <a:xfrm>
              <a:off x="2112" y="1344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桥4</a:t>
              </a:r>
            </a:p>
          </p:txBody>
        </p:sp>
        <p:sp>
          <p:nvSpPr>
            <p:cNvPr id="94229" name="Rectangle 16"/>
            <p:cNvSpPr>
              <a:spLocks noChangeArrowheads="1"/>
            </p:cNvSpPr>
            <p:nvPr/>
          </p:nvSpPr>
          <p:spPr bwMode="auto">
            <a:xfrm>
              <a:off x="2496" y="2016"/>
              <a:ext cx="960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PCI</a:t>
              </a:r>
              <a:r>
                <a:rPr lang="zh-CN" altLang="en-US" sz="2400">
                  <a:latin typeface="Times New Roman" pitchFamily="18" charset="0"/>
                </a:rPr>
                <a:t>设备</a:t>
              </a:r>
            </a:p>
          </p:txBody>
        </p:sp>
        <p:sp>
          <p:nvSpPr>
            <p:cNvPr id="94230" name="Rectangle 17"/>
            <p:cNvSpPr>
              <a:spLocks noChangeArrowheads="1"/>
            </p:cNvSpPr>
            <p:nvPr/>
          </p:nvSpPr>
          <p:spPr bwMode="auto">
            <a:xfrm>
              <a:off x="3552" y="2016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桥5</a:t>
              </a:r>
            </a:p>
          </p:txBody>
        </p:sp>
        <p:sp>
          <p:nvSpPr>
            <p:cNvPr id="94231" name="Rectangle 18"/>
            <p:cNvSpPr>
              <a:spLocks noChangeArrowheads="1"/>
            </p:cNvSpPr>
            <p:nvPr/>
          </p:nvSpPr>
          <p:spPr bwMode="auto">
            <a:xfrm>
              <a:off x="1584" y="2880"/>
              <a:ext cx="768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tIns="7200" anchor="ctr" anchorCtr="1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总线桥</a:t>
              </a:r>
            </a:p>
          </p:txBody>
        </p:sp>
        <p:sp>
          <p:nvSpPr>
            <p:cNvPr id="94232" name="Rectangle 19"/>
            <p:cNvSpPr>
              <a:spLocks noChangeArrowheads="1"/>
            </p:cNvSpPr>
            <p:nvPr/>
          </p:nvSpPr>
          <p:spPr bwMode="auto">
            <a:xfrm>
              <a:off x="3216" y="2880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桥3</a:t>
              </a:r>
            </a:p>
          </p:txBody>
        </p:sp>
        <p:sp>
          <p:nvSpPr>
            <p:cNvPr id="94233" name="Rectangle 20"/>
            <p:cNvSpPr>
              <a:spLocks noChangeArrowheads="1"/>
            </p:cNvSpPr>
            <p:nvPr/>
          </p:nvSpPr>
          <p:spPr bwMode="auto">
            <a:xfrm>
              <a:off x="2448" y="2880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桥1</a:t>
              </a:r>
            </a:p>
          </p:txBody>
        </p:sp>
        <p:sp>
          <p:nvSpPr>
            <p:cNvPr id="94234" name="Freeform 21"/>
            <p:cNvSpPr>
              <a:spLocks/>
            </p:cNvSpPr>
            <p:nvPr/>
          </p:nvSpPr>
          <p:spPr bwMode="auto">
            <a:xfrm>
              <a:off x="2784" y="3168"/>
              <a:ext cx="1728" cy="336"/>
            </a:xfrm>
            <a:custGeom>
              <a:avLst/>
              <a:gdLst>
                <a:gd name="T0" fmla="*/ 0 w 2112"/>
                <a:gd name="T1" fmla="*/ 0 h 336"/>
                <a:gd name="T2" fmla="*/ 0 w 2112"/>
                <a:gd name="T3" fmla="*/ 336 h 336"/>
                <a:gd name="T4" fmla="*/ 1728 w 2112"/>
                <a:gd name="T5" fmla="*/ 336 h 336"/>
                <a:gd name="T6" fmla="*/ 0 60000 65536"/>
                <a:gd name="T7" fmla="*/ 0 60000 65536"/>
                <a:gd name="T8" fmla="*/ 0 60000 65536"/>
                <a:gd name="T9" fmla="*/ 0 w 2112"/>
                <a:gd name="T10" fmla="*/ 0 h 336"/>
                <a:gd name="T11" fmla="*/ 2112 w 2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336">
                  <a:moveTo>
                    <a:pt x="0" y="0"/>
                  </a:moveTo>
                  <a:lnTo>
                    <a:pt x="0" y="336"/>
                  </a:lnTo>
                  <a:lnTo>
                    <a:pt x="2112" y="336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235" name="Freeform 22"/>
            <p:cNvSpPr>
              <a:spLocks/>
            </p:cNvSpPr>
            <p:nvPr/>
          </p:nvSpPr>
          <p:spPr bwMode="auto">
            <a:xfrm>
              <a:off x="3552" y="3168"/>
              <a:ext cx="960" cy="192"/>
            </a:xfrm>
            <a:custGeom>
              <a:avLst/>
              <a:gdLst>
                <a:gd name="T0" fmla="*/ 0 w 1296"/>
                <a:gd name="T1" fmla="*/ 0 h 192"/>
                <a:gd name="T2" fmla="*/ 0 w 1296"/>
                <a:gd name="T3" fmla="*/ 192 h 192"/>
                <a:gd name="T4" fmla="*/ 960 w 1296"/>
                <a:gd name="T5" fmla="*/ 192 h 192"/>
                <a:gd name="T6" fmla="*/ 0 60000 65536"/>
                <a:gd name="T7" fmla="*/ 0 60000 65536"/>
                <a:gd name="T8" fmla="*/ 0 60000 65536"/>
                <a:gd name="T9" fmla="*/ 0 w 1296"/>
                <a:gd name="T10" fmla="*/ 0 h 192"/>
                <a:gd name="T11" fmla="*/ 1296 w 12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6" h="192">
                  <a:moveTo>
                    <a:pt x="0" y="0"/>
                  </a:moveTo>
                  <a:lnTo>
                    <a:pt x="0" y="192"/>
                  </a:lnTo>
                  <a:lnTo>
                    <a:pt x="1296" y="192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236" name="Freeform 23"/>
            <p:cNvSpPr>
              <a:spLocks/>
            </p:cNvSpPr>
            <p:nvPr/>
          </p:nvSpPr>
          <p:spPr bwMode="auto">
            <a:xfrm>
              <a:off x="1968" y="3168"/>
              <a:ext cx="1488" cy="816"/>
            </a:xfrm>
            <a:custGeom>
              <a:avLst/>
              <a:gdLst>
                <a:gd name="T0" fmla="*/ 0 w 2832"/>
                <a:gd name="T1" fmla="*/ 0 h 528"/>
                <a:gd name="T2" fmla="*/ 0 w 2832"/>
                <a:gd name="T3" fmla="*/ 816 h 528"/>
                <a:gd name="T4" fmla="*/ 1488 w 2832"/>
                <a:gd name="T5" fmla="*/ 816 h 528"/>
                <a:gd name="T6" fmla="*/ 0 60000 65536"/>
                <a:gd name="T7" fmla="*/ 0 60000 65536"/>
                <a:gd name="T8" fmla="*/ 0 60000 65536"/>
                <a:gd name="T9" fmla="*/ 0 w 2832"/>
                <a:gd name="T10" fmla="*/ 0 h 528"/>
                <a:gd name="T11" fmla="*/ 2832 w 2832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2" h="528">
                  <a:moveTo>
                    <a:pt x="0" y="0"/>
                  </a:moveTo>
                  <a:lnTo>
                    <a:pt x="0" y="528"/>
                  </a:lnTo>
                  <a:lnTo>
                    <a:pt x="2832" y="528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237" name="Rectangle 24"/>
            <p:cNvSpPr>
              <a:spLocks noChangeArrowheads="1"/>
            </p:cNvSpPr>
            <p:nvPr/>
          </p:nvSpPr>
          <p:spPr bwMode="auto">
            <a:xfrm>
              <a:off x="3984" y="2880"/>
              <a:ext cx="528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tIns="7200" anchor="ctr" anchorCtr="1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设备</a:t>
              </a:r>
            </a:p>
          </p:txBody>
        </p:sp>
        <p:sp>
          <p:nvSpPr>
            <p:cNvPr id="94238" name="Rectangle 25"/>
            <p:cNvSpPr>
              <a:spLocks noChangeArrowheads="1"/>
            </p:cNvSpPr>
            <p:nvPr/>
          </p:nvSpPr>
          <p:spPr bwMode="auto">
            <a:xfrm>
              <a:off x="3600" y="3648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桥2</a:t>
              </a:r>
            </a:p>
          </p:txBody>
        </p:sp>
        <p:sp>
          <p:nvSpPr>
            <p:cNvPr id="94239" name="Line 26"/>
            <p:cNvSpPr>
              <a:spLocks noChangeShapeType="1"/>
            </p:cNvSpPr>
            <p:nvPr/>
          </p:nvSpPr>
          <p:spPr bwMode="auto">
            <a:xfrm>
              <a:off x="3888" y="3504"/>
              <a:ext cx="0" cy="14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240" name="Freeform 27"/>
            <p:cNvSpPr>
              <a:spLocks/>
            </p:cNvSpPr>
            <p:nvPr/>
          </p:nvSpPr>
          <p:spPr bwMode="auto">
            <a:xfrm>
              <a:off x="3888" y="3936"/>
              <a:ext cx="624" cy="144"/>
            </a:xfrm>
            <a:custGeom>
              <a:avLst/>
              <a:gdLst>
                <a:gd name="T0" fmla="*/ 0 w 1104"/>
                <a:gd name="T1" fmla="*/ 0 h 240"/>
                <a:gd name="T2" fmla="*/ 0 w 1104"/>
                <a:gd name="T3" fmla="*/ 144 h 240"/>
                <a:gd name="T4" fmla="*/ 624 w 1104"/>
                <a:gd name="T5" fmla="*/ 144 h 240"/>
                <a:gd name="T6" fmla="*/ 0 60000 65536"/>
                <a:gd name="T7" fmla="*/ 0 60000 65536"/>
                <a:gd name="T8" fmla="*/ 0 60000 65536"/>
                <a:gd name="T9" fmla="*/ 0 w 1104"/>
                <a:gd name="T10" fmla="*/ 0 h 240"/>
                <a:gd name="T11" fmla="*/ 1104 w 110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240">
                  <a:moveTo>
                    <a:pt x="0" y="0"/>
                  </a:moveTo>
                  <a:lnTo>
                    <a:pt x="0" y="240"/>
                  </a:lnTo>
                  <a:lnTo>
                    <a:pt x="1104" y="240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241" name="Text Box 28"/>
            <p:cNvSpPr txBox="1">
              <a:spLocks noChangeArrowheads="1"/>
            </p:cNvSpPr>
            <p:nvPr/>
          </p:nvSpPr>
          <p:spPr bwMode="auto">
            <a:xfrm>
              <a:off x="280" y="1405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第一级桥</a:t>
              </a:r>
            </a:p>
          </p:txBody>
        </p:sp>
        <p:sp>
          <p:nvSpPr>
            <p:cNvPr id="94242" name="Text Box 29"/>
            <p:cNvSpPr txBox="1">
              <a:spLocks noChangeArrowheads="1"/>
            </p:cNvSpPr>
            <p:nvPr/>
          </p:nvSpPr>
          <p:spPr bwMode="auto">
            <a:xfrm>
              <a:off x="280" y="2495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第二级桥</a:t>
              </a:r>
            </a:p>
          </p:txBody>
        </p:sp>
        <p:sp>
          <p:nvSpPr>
            <p:cNvPr id="94243" name="Text Box 30"/>
            <p:cNvSpPr txBox="1">
              <a:spLocks noChangeArrowheads="1"/>
            </p:cNvSpPr>
            <p:nvPr/>
          </p:nvSpPr>
          <p:spPr bwMode="auto">
            <a:xfrm>
              <a:off x="280" y="3585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第三级桥</a:t>
              </a:r>
            </a:p>
          </p:txBody>
        </p:sp>
        <p:sp>
          <p:nvSpPr>
            <p:cNvPr id="94244" name="Text Box 31"/>
            <p:cNvSpPr txBox="1">
              <a:spLocks noChangeArrowheads="1"/>
            </p:cNvSpPr>
            <p:nvPr/>
          </p:nvSpPr>
          <p:spPr bwMode="auto">
            <a:xfrm>
              <a:off x="4560" y="1632"/>
              <a:ext cx="9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PCI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总线4</a:t>
              </a:r>
            </a:p>
          </p:txBody>
        </p:sp>
        <p:sp>
          <p:nvSpPr>
            <p:cNvPr id="94245" name="Text Box 32"/>
            <p:cNvSpPr txBox="1">
              <a:spLocks noChangeArrowheads="1"/>
            </p:cNvSpPr>
            <p:nvPr/>
          </p:nvSpPr>
          <p:spPr bwMode="auto">
            <a:xfrm>
              <a:off x="4560" y="2280"/>
              <a:ext cx="9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PCI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总线5</a:t>
              </a:r>
            </a:p>
          </p:txBody>
        </p:sp>
        <p:sp>
          <p:nvSpPr>
            <p:cNvPr id="94246" name="Text Box 33"/>
            <p:cNvSpPr txBox="1">
              <a:spLocks noChangeArrowheads="1"/>
            </p:cNvSpPr>
            <p:nvPr/>
          </p:nvSpPr>
          <p:spPr bwMode="auto">
            <a:xfrm>
              <a:off x="4560" y="3168"/>
              <a:ext cx="9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PCI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总线3</a:t>
              </a:r>
            </a:p>
          </p:txBody>
        </p:sp>
        <p:sp>
          <p:nvSpPr>
            <p:cNvPr id="94247" name="Text Box 34"/>
            <p:cNvSpPr txBox="1">
              <a:spLocks noChangeArrowheads="1"/>
            </p:cNvSpPr>
            <p:nvPr/>
          </p:nvSpPr>
          <p:spPr bwMode="auto">
            <a:xfrm>
              <a:off x="4560" y="3408"/>
              <a:ext cx="9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PCI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总线1</a:t>
              </a:r>
            </a:p>
          </p:txBody>
        </p:sp>
        <p:sp>
          <p:nvSpPr>
            <p:cNvPr id="94248" name="Freeform 35"/>
            <p:cNvSpPr>
              <a:spLocks/>
            </p:cNvSpPr>
            <p:nvPr/>
          </p:nvSpPr>
          <p:spPr bwMode="auto">
            <a:xfrm>
              <a:off x="2448" y="1632"/>
              <a:ext cx="2064" cy="144"/>
            </a:xfrm>
            <a:custGeom>
              <a:avLst/>
              <a:gdLst>
                <a:gd name="T0" fmla="*/ 0 w 2016"/>
                <a:gd name="T1" fmla="*/ 0 h 144"/>
                <a:gd name="T2" fmla="*/ 0 w 2016"/>
                <a:gd name="T3" fmla="*/ 144 h 144"/>
                <a:gd name="T4" fmla="*/ 2064 w 2016"/>
                <a:gd name="T5" fmla="*/ 144 h 144"/>
                <a:gd name="T6" fmla="*/ 0 60000 65536"/>
                <a:gd name="T7" fmla="*/ 0 60000 65536"/>
                <a:gd name="T8" fmla="*/ 0 60000 65536"/>
                <a:gd name="T9" fmla="*/ 0 w 2016"/>
                <a:gd name="T10" fmla="*/ 0 h 144"/>
                <a:gd name="T11" fmla="*/ 2016 w 2016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6" h="144">
                  <a:moveTo>
                    <a:pt x="0" y="0"/>
                  </a:moveTo>
                  <a:lnTo>
                    <a:pt x="0" y="144"/>
                  </a:lnTo>
                  <a:lnTo>
                    <a:pt x="2016" y="144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249" name="Text Box 36"/>
            <p:cNvSpPr txBox="1">
              <a:spLocks noChangeArrowheads="1"/>
            </p:cNvSpPr>
            <p:nvPr/>
          </p:nvSpPr>
          <p:spPr bwMode="auto">
            <a:xfrm>
              <a:off x="4560" y="2543"/>
              <a:ext cx="9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PCI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总线0</a:t>
              </a:r>
            </a:p>
          </p:txBody>
        </p:sp>
        <p:sp>
          <p:nvSpPr>
            <p:cNvPr id="94250" name="Text Box 37"/>
            <p:cNvSpPr txBox="1">
              <a:spLocks noChangeArrowheads="1"/>
            </p:cNvSpPr>
            <p:nvPr/>
          </p:nvSpPr>
          <p:spPr bwMode="auto">
            <a:xfrm>
              <a:off x="2112" y="643"/>
              <a:ext cx="114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存储器总线</a:t>
              </a:r>
              <a:r>
                <a:rPr lang="zh-CN" altLang="en-US" sz="32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94251" name="Line 38"/>
            <p:cNvSpPr>
              <a:spLocks noChangeShapeType="1"/>
            </p:cNvSpPr>
            <p:nvPr/>
          </p:nvSpPr>
          <p:spPr bwMode="auto">
            <a:xfrm>
              <a:off x="1056" y="1008"/>
              <a:ext cx="345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252" name="Line 39"/>
            <p:cNvSpPr>
              <a:spLocks noChangeShapeType="1"/>
            </p:cNvSpPr>
            <p:nvPr/>
          </p:nvSpPr>
          <p:spPr bwMode="auto">
            <a:xfrm>
              <a:off x="2928" y="1776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253" name="Freeform 40"/>
            <p:cNvSpPr>
              <a:spLocks/>
            </p:cNvSpPr>
            <p:nvPr/>
          </p:nvSpPr>
          <p:spPr bwMode="auto">
            <a:xfrm>
              <a:off x="3888" y="2304"/>
              <a:ext cx="624" cy="144"/>
            </a:xfrm>
            <a:custGeom>
              <a:avLst/>
              <a:gdLst>
                <a:gd name="T0" fmla="*/ 0 w 672"/>
                <a:gd name="T1" fmla="*/ 0 h 144"/>
                <a:gd name="T2" fmla="*/ 0 w 672"/>
                <a:gd name="T3" fmla="*/ 144 h 144"/>
                <a:gd name="T4" fmla="*/ 624 w 672"/>
                <a:gd name="T5" fmla="*/ 144 h 144"/>
                <a:gd name="T6" fmla="*/ 0 60000 65536"/>
                <a:gd name="T7" fmla="*/ 0 60000 65536"/>
                <a:gd name="T8" fmla="*/ 0 60000 65536"/>
                <a:gd name="T9" fmla="*/ 0 w 672"/>
                <a:gd name="T10" fmla="*/ 0 h 144"/>
                <a:gd name="T11" fmla="*/ 672 w 67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144">
                  <a:moveTo>
                    <a:pt x="0" y="0"/>
                  </a:moveTo>
                  <a:lnTo>
                    <a:pt x="0" y="144"/>
                  </a:lnTo>
                  <a:lnTo>
                    <a:pt x="672" y="144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254" name="Freeform 41"/>
            <p:cNvSpPr>
              <a:spLocks/>
            </p:cNvSpPr>
            <p:nvPr/>
          </p:nvSpPr>
          <p:spPr bwMode="auto">
            <a:xfrm>
              <a:off x="1632" y="1632"/>
              <a:ext cx="2880" cy="1008"/>
            </a:xfrm>
            <a:custGeom>
              <a:avLst/>
              <a:gdLst>
                <a:gd name="T0" fmla="*/ 0 w 2976"/>
                <a:gd name="T1" fmla="*/ 0 h 1008"/>
                <a:gd name="T2" fmla="*/ 0 w 2976"/>
                <a:gd name="T3" fmla="*/ 1008 h 1008"/>
                <a:gd name="T4" fmla="*/ 2880 w 2976"/>
                <a:gd name="T5" fmla="*/ 1008 h 1008"/>
                <a:gd name="T6" fmla="*/ 0 60000 65536"/>
                <a:gd name="T7" fmla="*/ 0 60000 65536"/>
                <a:gd name="T8" fmla="*/ 0 60000 65536"/>
                <a:gd name="T9" fmla="*/ 0 w 2976"/>
                <a:gd name="T10" fmla="*/ 0 h 1008"/>
                <a:gd name="T11" fmla="*/ 2976 w 2976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76" h="1008">
                  <a:moveTo>
                    <a:pt x="0" y="0"/>
                  </a:moveTo>
                  <a:lnTo>
                    <a:pt x="0" y="1008"/>
                  </a:lnTo>
                  <a:lnTo>
                    <a:pt x="2976" y="1008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255" name="Line 42"/>
            <p:cNvSpPr>
              <a:spLocks noChangeShapeType="1"/>
            </p:cNvSpPr>
            <p:nvPr/>
          </p:nvSpPr>
          <p:spPr bwMode="auto">
            <a:xfrm flipV="1">
              <a:off x="3552" y="2640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256" name="Line 43"/>
            <p:cNvSpPr>
              <a:spLocks noChangeShapeType="1"/>
            </p:cNvSpPr>
            <p:nvPr/>
          </p:nvSpPr>
          <p:spPr bwMode="auto">
            <a:xfrm flipV="1">
              <a:off x="1968" y="2640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257" name="Line 44"/>
            <p:cNvSpPr>
              <a:spLocks noChangeShapeType="1"/>
            </p:cNvSpPr>
            <p:nvPr/>
          </p:nvSpPr>
          <p:spPr bwMode="auto">
            <a:xfrm flipV="1">
              <a:off x="2784" y="2640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258" name="Line 45"/>
            <p:cNvSpPr>
              <a:spLocks noChangeShapeType="1"/>
            </p:cNvSpPr>
            <p:nvPr/>
          </p:nvSpPr>
          <p:spPr bwMode="auto">
            <a:xfrm flipV="1">
              <a:off x="4272" y="2640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259" name="Text Box 46"/>
            <p:cNvSpPr txBox="1">
              <a:spLocks noChangeArrowheads="1"/>
            </p:cNvSpPr>
            <p:nvPr/>
          </p:nvSpPr>
          <p:spPr bwMode="auto">
            <a:xfrm>
              <a:off x="2156" y="3681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标准总线</a:t>
              </a:r>
            </a:p>
          </p:txBody>
        </p:sp>
        <p:sp>
          <p:nvSpPr>
            <p:cNvPr id="94260" name="Rectangle 47"/>
            <p:cNvSpPr>
              <a:spLocks noChangeArrowheads="1"/>
            </p:cNvSpPr>
            <p:nvPr/>
          </p:nvSpPr>
          <p:spPr bwMode="auto">
            <a:xfrm>
              <a:off x="192" y="816"/>
              <a:ext cx="864" cy="3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CPU</a:t>
              </a:r>
            </a:p>
          </p:txBody>
        </p:sp>
      </p:grpSp>
      <p:sp>
        <p:nvSpPr>
          <p:cNvPr id="177200" name="Rectangle 4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3.4</a:t>
            </a:r>
          </a:p>
        </p:txBody>
      </p:sp>
      <p:sp>
        <p:nvSpPr>
          <p:cNvPr id="50" name="日期占位符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D937AD-441F-425C-9900-BB8E4C889468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2" name="页脚占位符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199738-3DFD-4417-885F-75F2DFFF8DDE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3.5  总线控制</a:t>
            </a:r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D28BA0-06DB-4D67-BF7C-5983351EB86F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949EA8-55B2-48EF-BCDF-C376903F43AB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384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一、总线判优控制</a:t>
            </a:r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890588" y="5135563"/>
            <a:ext cx="3673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总线判优控制</a:t>
            </a:r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3935413" y="5715000"/>
            <a:ext cx="1103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分布式</a:t>
            </a:r>
          </a:p>
        </p:txBody>
      </p:sp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3935413" y="4572000"/>
            <a:ext cx="1103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集中式</a:t>
            </a:r>
          </a:p>
        </p:txBody>
      </p:sp>
      <p:sp>
        <p:nvSpPr>
          <p:cNvPr id="178183" name="AutoShape 7"/>
          <p:cNvSpPr>
            <a:spLocks/>
          </p:cNvSpPr>
          <p:nvPr/>
        </p:nvSpPr>
        <p:spPr bwMode="auto">
          <a:xfrm>
            <a:off x="3733800" y="4772025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90588" y="2579688"/>
            <a:ext cx="7312025" cy="519112"/>
            <a:chOff x="384" y="1577"/>
            <a:chExt cx="4606" cy="327"/>
          </a:xfrm>
        </p:grpSpPr>
        <p:sp>
          <p:nvSpPr>
            <p:cNvPr id="95253" name="Text Box 9"/>
            <p:cNvSpPr txBox="1">
              <a:spLocks noChangeArrowheads="1"/>
            </p:cNvSpPr>
            <p:nvPr/>
          </p:nvSpPr>
          <p:spPr bwMode="auto">
            <a:xfrm>
              <a:off x="384" y="1577"/>
              <a:ext cx="21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buFontTx/>
                <a:buChar char="•"/>
              </a:pPr>
              <a:r>
                <a:rPr lang="zh-CN" altLang="en-US" sz="2800">
                  <a:latin typeface="Times New Roman" pitchFamily="18" charset="0"/>
                </a:rPr>
                <a:t> 主设备(模块)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95254" name="Text Box 10"/>
            <p:cNvSpPr txBox="1">
              <a:spLocks noChangeArrowheads="1"/>
            </p:cNvSpPr>
            <p:nvPr/>
          </p:nvSpPr>
          <p:spPr bwMode="auto">
            <a:xfrm>
              <a:off x="2158" y="1577"/>
              <a:ext cx="28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对总线有 </a:t>
              </a:r>
              <a:r>
                <a:rPr lang="zh-CN" altLang="en-US" sz="2800">
                  <a:solidFill>
                    <a:srgbClr val="0419E0"/>
                  </a:solidFill>
                  <a:latin typeface="Times New Roman" pitchFamily="18" charset="0"/>
                </a:rPr>
                <a:t>控制权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90588" y="3351216"/>
            <a:ext cx="7778750" cy="550863"/>
            <a:chOff x="384" y="2063"/>
            <a:chExt cx="4900" cy="347"/>
          </a:xfrm>
        </p:grpSpPr>
        <p:sp>
          <p:nvSpPr>
            <p:cNvPr id="95251" name="Text Box 12"/>
            <p:cNvSpPr txBox="1">
              <a:spLocks noChangeArrowheads="1"/>
            </p:cNvSpPr>
            <p:nvPr/>
          </p:nvSpPr>
          <p:spPr bwMode="auto">
            <a:xfrm>
              <a:off x="384" y="2063"/>
              <a:ext cx="15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Char char="•"/>
              </a:pPr>
              <a:r>
                <a:rPr lang="zh-CN" altLang="en-US" sz="2800">
                  <a:latin typeface="Times New Roman" pitchFamily="18" charset="0"/>
                </a:rPr>
                <a:t> 从设备(模块)</a:t>
              </a:r>
            </a:p>
          </p:txBody>
        </p:sp>
        <p:sp>
          <p:nvSpPr>
            <p:cNvPr id="95252" name="Text Box 13"/>
            <p:cNvSpPr txBox="1">
              <a:spLocks noChangeArrowheads="1"/>
            </p:cNvSpPr>
            <p:nvPr/>
          </p:nvSpPr>
          <p:spPr bwMode="auto">
            <a:xfrm>
              <a:off x="2158" y="2080"/>
              <a:ext cx="31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rgbClr val="0419E0"/>
                  </a:solidFill>
                  <a:latin typeface="Times New Roman" pitchFamily="18" charset="0"/>
                </a:rPr>
                <a:t>响应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从主设备发来的总线命令</a:t>
              </a:r>
            </a:p>
          </p:txBody>
        </p:sp>
      </p:grpSp>
      <p:sp>
        <p:nvSpPr>
          <p:cNvPr id="178190" name="Text Box 14"/>
          <p:cNvSpPr txBox="1">
            <a:spLocks noChangeArrowheads="1"/>
          </p:cNvSpPr>
          <p:nvPr/>
        </p:nvSpPr>
        <p:spPr bwMode="auto">
          <a:xfrm>
            <a:off x="890588" y="1752600"/>
            <a:ext cx="457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1.  </a:t>
            </a:r>
            <a:r>
              <a:rPr lang="zh-CN" altLang="en-US" sz="3200"/>
              <a:t>基本概念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78191" name="Text Box 15"/>
          <p:cNvSpPr txBox="1">
            <a:spLocks noChangeArrowheads="1"/>
          </p:cNvSpPr>
          <p:nvPr/>
        </p:nvSpPr>
        <p:spPr bwMode="auto">
          <a:xfrm>
            <a:off x="5611813" y="40386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链式查询</a:t>
            </a:r>
          </a:p>
        </p:txBody>
      </p:sp>
      <p:sp>
        <p:nvSpPr>
          <p:cNvPr id="178192" name="Text Box 16"/>
          <p:cNvSpPr txBox="1">
            <a:spLocks noChangeArrowheads="1"/>
          </p:cNvSpPr>
          <p:nvPr/>
        </p:nvSpPr>
        <p:spPr bwMode="auto">
          <a:xfrm>
            <a:off x="5611813" y="4632325"/>
            <a:ext cx="2328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计数器定时查询</a:t>
            </a:r>
          </a:p>
        </p:txBody>
      </p:sp>
      <p:sp>
        <p:nvSpPr>
          <p:cNvPr id="178193" name="Text Box 17"/>
          <p:cNvSpPr txBox="1">
            <a:spLocks noChangeArrowheads="1"/>
          </p:cNvSpPr>
          <p:nvPr/>
        </p:nvSpPr>
        <p:spPr bwMode="auto">
          <a:xfrm>
            <a:off x="5611813" y="5227638"/>
            <a:ext cx="202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独立请求方式</a:t>
            </a:r>
          </a:p>
        </p:txBody>
      </p:sp>
      <p:sp>
        <p:nvSpPr>
          <p:cNvPr id="178194" name="AutoShape 18"/>
          <p:cNvSpPr>
            <a:spLocks/>
          </p:cNvSpPr>
          <p:nvPr/>
        </p:nvSpPr>
        <p:spPr bwMode="auto">
          <a:xfrm>
            <a:off x="5383213" y="4208463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17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7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7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autoUpdateAnimBg="0"/>
      <p:bldP spid="178180" grpId="0" autoUpdateAnimBg="0"/>
      <p:bldP spid="178181" grpId="0" autoUpdateAnimBg="0"/>
      <p:bldP spid="178182" grpId="0" autoUpdateAnimBg="0"/>
      <p:bldP spid="178183" grpId="0" animBg="1"/>
      <p:bldP spid="178190" grpId="0" autoUpdateAnimBg="0"/>
      <p:bldP spid="178191" grpId="0" autoUpdateAnimBg="0"/>
      <p:bldP spid="178192" grpId="0" autoUpdateAnimBg="0"/>
      <p:bldP spid="178193" grpId="0" autoUpdateAnimBg="0"/>
      <p:bldP spid="17819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593725" y="501650"/>
            <a:ext cx="4410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链式查询方式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457200" y="639763"/>
            <a:ext cx="8686800" cy="5608637"/>
            <a:chOff x="288" y="403"/>
            <a:chExt cx="5472" cy="3533"/>
          </a:xfrm>
        </p:grpSpPr>
        <p:sp>
          <p:nvSpPr>
            <p:cNvPr id="96278" name="Rectangle 4"/>
            <p:cNvSpPr>
              <a:spLocks noChangeArrowheads="1"/>
            </p:cNvSpPr>
            <p:nvPr/>
          </p:nvSpPr>
          <p:spPr bwMode="auto">
            <a:xfrm>
              <a:off x="288" y="1152"/>
              <a:ext cx="624" cy="278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总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线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控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制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部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件</a:t>
              </a:r>
            </a:p>
          </p:txBody>
        </p:sp>
        <p:sp>
          <p:nvSpPr>
            <p:cNvPr id="96279" name="Line 5"/>
            <p:cNvSpPr>
              <a:spLocks noChangeShapeType="1"/>
            </p:cNvSpPr>
            <p:nvPr/>
          </p:nvSpPr>
          <p:spPr bwMode="auto">
            <a:xfrm>
              <a:off x="912" y="1440"/>
              <a:ext cx="40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80" name="Line 6"/>
            <p:cNvSpPr>
              <a:spLocks noChangeShapeType="1"/>
            </p:cNvSpPr>
            <p:nvPr/>
          </p:nvSpPr>
          <p:spPr bwMode="auto">
            <a:xfrm>
              <a:off x="912" y="1776"/>
              <a:ext cx="40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81" name="Line 7"/>
            <p:cNvSpPr>
              <a:spLocks noChangeShapeType="1"/>
            </p:cNvSpPr>
            <p:nvPr/>
          </p:nvSpPr>
          <p:spPr bwMode="auto">
            <a:xfrm>
              <a:off x="912" y="2112"/>
              <a:ext cx="4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82" name="Line 8"/>
            <p:cNvSpPr>
              <a:spLocks noChangeShapeType="1"/>
            </p:cNvSpPr>
            <p:nvPr/>
          </p:nvSpPr>
          <p:spPr bwMode="auto">
            <a:xfrm>
              <a:off x="912" y="2448"/>
              <a:ext cx="4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83" name="Rectangle 9"/>
            <p:cNvSpPr>
              <a:spLocks noChangeArrowheads="1"/>
            </p:cNvSpPr>
            <p:nvPr/>
          </p:nvSpPr>
          <p:spPr bwMode="auto">
            <a:xfrm>
              <a:off x="1440" y="2832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I/O</a:t>
              </a:r>
              <a:r>
                <a:rPr lang="zh-CN" altLang="en-US" sz="2400">
                  <a:latin typeface="Times New Roman" pitchFamily="18" charset="0"/>
                </a:rPr>
                <a:t>接口0</a:t>
              </a:r>
            </a:p>
          </p:txBody>
        </p:sp>
        <p:sp>
          <p:nvSpPr>
            <p:cNvPr id="96284" name="Text Box 10"/>
            <p:cNvSpPr txBox="1">
              <a:spLocks noChangeArrowheads="1"/>
            </p:cNvSpPr>
            <p:nvPr/>
          </p:nvSpPr>
          <p:spPr bwMode="auto">
            <a:xfrm>
              <a:off x="3708" y="288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96285" name="Line 11"/>
            <p:cNvSpPr>
              <a:spLocks noChangeShapeType="1"/>
            </p:cNvSpPr>
            <p:nvPr/>
          </p:nvSpPr>
          <p:spPr bwMode="auto">
            <a:xfrm flipV="1">
              <a:off x="1584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86" name="Line 12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87" name="Line 13"/>
            <p:cNvSpPr>
              <a:spLocks noChangeShapeType="1"/>
            </p:cNvSpPr>
            <p:nvPr/>
          </p:nvSpPr>
          <p:spPr bwMode="auto">
            <a:xfrm>
              <a:off x="2064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88" name="Line 14"/>
            <p:cNvSpPr>
              <a:spLocks noChangeShapeType="1"/>
            </p:cNvSpPr>
            <p:nvPr/>
          </p:nvSpPr>
          <p:spPr bwMode="auto">
            <a:xfrm>
              <a:off x="2304" y="1440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89" name="Line 15"/>
            <p:cNvSpPr>
              <a:spLocks noChangeShapeType="1"/>
            </p:cNvSpPr>
            <p:nvPr/>
          </p:nvSpPr>
          <p:spPr bwMode="auto">
            <a:xfrm flipV="1">
              <a:off x="2736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90" name="Line 16"/>
            <p:cNvSpPr>
              <a:spLocks noChangeShapeType="1"/>
            </p:cNvSpPr>
            <p:nvPr/>
          </p:nvSpPr>
          <p:spPr bwMode="auto">
            <a:xfrm flipV="1">
              <a:off x="2976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91" name="Line 17"/>
            <p:cNvSpPr>
              <a:spLocks noChangeShapeType="1"/>
            </p:cNvSpPr>
            <p:nvPr/>
          </p:nvSpPr>
          <p:spPr bwMode="auto">
            <a:xfrm>
              <a:off x="3216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92" name="Line 18"/>
            <p:cNvSpPr>
              <a:spLocks noChangeShapeType="1"/>
            </p:cNvSpPr>
            <p:nvPr/>
          </p:nvSpPr>
          <p:spPr bwMode="auto">
            <a:xfrm>
              <a:off x="3456" y="1440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93" name="Line 19"/>
            <p:cNvSpPr>
              <a:spLocks noChangeShapeType="1"/>
            </p:cNvSpPr>
            <p:nvPr/>
          </p:nvSpPr>
          <p:spPr bwMode="auto">
            <a:xfrm flipV="1">
              <a:off x="4128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94" name="Line 20"/>
            <p:cNvSpPr>
              <a:spLocks noChangeShapeType="1"/>
            </p:cNvSpPr>
            <p:nvPr/>
          </p:nvSpPr>
          <p:spPr bwMode="auto">
            <a:xfrm flipV="1">
              <a:off x="4368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95" name="Line 21"/>
            <p:cNvSpPr>
              <a:spLocks noChangeShapeType="1"/>
            </p:cNvSpPr>
            <p:nvPr/>
          </p:nvSpPr>
          <p:spPr bwMode="auto">
            <a:xfrm>
              <a:off x="4608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96" name="Line 22"/>
            <p:cNvSpPr>
              <a:spLocks noChangeShapeType="1"/>
            </p:cNvSpPr>
            <p:nvPr/>
          </p:nvSpPr>
          <p:spPr bwMode="auto">
            <a:xfrm>
              <a:off x="4848" y="1440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97" name="Text Box 23"/>
            <p:cNvSpPr txBox="1">
              <a:spLocks noChangeArrowheads="1"/>
            </p:cNvSpPr>
            <p:nvPr/>
          </p:nvSpPr>
          <p:spPr bwMode="auto">
            <a:xfrm>
              <a:off x="1110" y="1817"/>
              <a:ext cx="3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BS</a:t>
              </a:r>
            </a:p>
          </p:txBody>
        </p:sp>
        <p:sp>
          <p:nvSpPr>
            <p:cNvPr id="96298" name="Text Box 24"/>
            <p:cNvSpPr txBox="1">
              <a:spLocks noChangeArrowheads="1"/>
            </p:cNvSpPr>
            <p:nvPr/>
          </p:nvSpPr>
          <p:spPr bwMode="auto">
            <a:xfrm>
              <a:off x="1110" y="2153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BR</a:t>
              </a:r>
            </a:p>
          </p:txBody>
        </p:sp>
        <p:sp>
          <p:nvSpPr>
            <p:cNvPr id="96299" name="Freeform 25"/>
            <p:cNvSpPr>
              <a:spLocks/>
            </p:cNvSpPr>
            <p:nvPr/>
          </p:nvSpPr>
          <p:spPr bwMode="auto">
            <a:xfrm>
              <a:off x="912" y="3360"/>
              <a:ext cx="720" cy="432"/>
            </a:xfrm>
            <a:custGeom>
              <a:avLst/>
              <a:gdLst>
                <a:gd name="T0" fmla="*/ 0 w 720"/>
                <a:gd name="T1" fmla="*/ 432 h 240"/>
                <a:gd name="T2" fmla="*/ 720 w 720"/>
                <a:gd name="T3" fmla="*/ 432 h 240"/>
                <a:gd name="T4" fmla="*/ 720 w 720"/>
                <a:gd name="T5" fmla="*/ 0 h 240"/>
                <a:gd name="T6" fmla="*/ 0 60000 65536"/>
                <a:gd name="T7" fmla="*/ 0 60000 65536"/>
                <a:gd name="T8" fmla="*/ 0 60000 65536"/>
                <a:gd name="T9" fmla="*/ 0 w 720"/>
                <a:gd name="T10" fmla="*/ 0 h 240"/>
                <a:gd name="T11" fmla="*/ 720 w 72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240">
                  <a:moveTo>
                    <a:pt x="0" y="240"/>
                  </a:moveTo>
                  <a:lnTo>
                    <a:pt x="720" y="240"/>
                  </a:lnTo>
                  <a:lnTo>
                    <a:pt x="72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00" name="Rectangle 26"/>
            <p:cNvSpPr>
              <a:spLocks noChangeArrowheads="1"/>
            </p:cNvSpPr>
            <p:nvPr/>
          </p:nvSpPr>
          <p:spPr bwMode="auto">
            <a:xfrm>
              <a:off x="2640" y="2832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I/O</a:t>
              </a:r>
              <a:r>
                <a:rPr lang="zh-CN" altLang="en-US" sz="2400">
                  <a:latin typeface="Times New Roman" pitchFamily="18" charset="0"/>
                </a:rPr>
                <a:t>接口1</a:t>
              </a:r>
            </a:p>
          </p:txBody>
        </p:sp>
        <p:sp>
          <p:nvSpPr>
            <p:cNvPr id="96301" name="Rectangle 27"/>
            <p:cNvSpPr>
              <a:spLocks noChangeArrowheads="1"/>
            </p:cNvSpPr>
            <p:nvPr/>
          </p:nvSpPr>
          <p:spPr bwMode="auto">
            <a:xfrm>
              <a:off x="4032" y="2832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96302" name="Freeform 28"/>
            <p:cNvSpPr>
              <a:spLocks/>
            </p:cNvSpPr>
            <p:nvPr/>
          </p:nvSpPr>
          <p:spPr bwMode="auto">
            <a:xfrm>
              <a:off x="1632" y="3216"/>
              <a:ext cx="672" cy="144"/>
            </a:xfrm>
            <a:custGeom>
              <a:avLst/>
              <a:gdLst>
                <a:gd name="T0" fmla="*/ 0 w 528"/>
                <a:gd name="T1" fmla="*/ 144 h 144"/>
                <a:gd name="T2" fmla="*/ 61 w 528"/>
                <a:gd name="T3" fmla="*/ 48 h 144"/>
                <a:gd name="T4" fmla="*/ 367 w 528"/>
                <a:gd name="T5" fmla="*/ 0 h 144"/>
                <a:gd name="T6" fmla="*/ 611 w 528"/>
                <a:gd name="T7" fmla="*/ 48 h 144"/>
                <a:gd name="T8" fmla="*/ 672 w 528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44"/>
                <a:gd name="T17" fmla="*/ 528 w 528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03" name="Freeform 29"/>
            <p:cNvSpPr>
              <a:spLocks/>
            </p:cNvSpPr>
            <p:nvPr/>
          </p:nvSpPr>
          <p:spPr bwMode="auto">
            <a:xfrm>
              <a:off x="2304" y="3360"/>
              <a:ext cx="528" cy="432"/>
            </a:xfrm>
            <a:custGeom>
              <a:avLst/>
              <a:gdLst>
                <a:gd name="T0" fmla="*/ 0 w 720"/>
                <a:gd name="T1" fmla="*/ 432 h 240"/>
                <a:gd name="T2" fmla="*/ 528 w 720"/>
                <a:gd name="T3" fmla="*/ 432 h 240"/>
                <a:gd name="T4" fmla="*/ 528 w 720"/>
                <a:gd name="T5" fmla="*/ 0 h 240"/>
                <a:gd name="T6" fmla="*/ 0 60000 65536"/>
                <a:gd name="T7" fmla="*/ 0 60000 65536"/>
                <a:gd name="T8" fmla="*/ 0 60000 65536"/>
                <a:gd name="T9" fmla="*/ 0 w 720"/>
                <a:gd name="T10" fmla="*/ 0 h 240"/>
                <a:gd name="T11" fmla="*/ 720 w 72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240">
                  <a:moveTo>
                    <a:pt x="0" y="240"/>
                  </a:moveTo>
                  <a:lnTo>
                    <a:pt x="720" y="240"/>
                  </a:lnTo>
                  <a:lnTo>
                    <a:pt x="72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04" name="Line 30"/>
            <p:cNvSpPr>
              <a:spLocks noChangeShapeType="1"/>
            </p:cNvSpPr>
            <p:nvPr/>
          </p:nvSpPr>
          <p:spPr bwMode="auto">
            <a:xfrm>
              <a:off x="230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05" name="Freeform 31"/>
            <p:cNvSpPr>
              <a:spLocks/>
            </p:cNvSpPr>
            <p:nvPr/>
          </p:nvSpPr>
          <p:spPr bwMode="auto">
            <a:xfrm>
              <a:off x="2832" y="3216"/>
              <a:ext cx="672" cy="144"/>
            </a:xfrm>
            <a:custGeom>
              <a:avLst/>
              <a:gdLst>
                <a:gd name="T0" fmla="*/ 0 w 528"/>
                <a:gd name="T1" fmla="*/ 144 h 144"/>
                <a:gd name="T2" fmla="*/ 61 w 528"/>
                <a:gd name="T3" fmla="*/ 48 h 144"/>
                <a:gd name="T4" fmla="*/ 367 w 528"/>
                <a:gd name="T5" fmla="*/ 0 h 144"/>
                <a:gd name="T6" fmla="*/ 611 w 528"/>
                <a:gd name="T7" fmla="*/ 48 h 144"/>
                <a:gd name="T8" fmla="*/ 672 w 528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44"/>
                <a:gd name="T17" fmla="*/ 528 w 528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06" name="Freeform 32"/>
            <p:cNvSpPr>
              <a:spLocks/>
            </p:cNvSpPr>
            <p:nvPr/>
          </p:nvSpPr>
          <p:spPr bwMode="auto">
            <a:xfrm>
              <a:off x="4224" y="3216"/>
              <a:ext cx="672" cy="144"/>
            </a:xfrm>
            <a:custGeom>
              <a:avLst/>
              <a:gdLst>
                <a:gd name="T0" fmla="*/ 0 w 528"/>
                <a:gd name="T1" fmla="*/ 144 h 144"/>
                <a:gd name="T2" fmla="*/ 61 w 528"/>
                <a:gd name="T3" fmla="*/ 48 h 144"/>
                <a:gd name="T4" fmla="*/ 367 w 528"/>
                <a:gd name="T5" fmla="*/ 0 h 144"/>
                <a:gd name="T6" fmla="*/ 611 w 528"/>
                <a:gd name="T7" fmla="*/ 48 h 144"/>
                <a:gd name="T8" fmla="*/ 672 w 528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44"/>
                <a:gd name="T17" fmla="*/ 528 w 528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07" name="Line 33"/>
            <p:cNvSpPr>
              <a:spLocks noChangeShapeType="1"/>
            </p:cNvSpPr>
            <p:nvPr/>
          </p:nvSpPr>
          <p:spPr bwMode="auto">
            <a:xfrm>
              <a:off x="350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08" name="Line 34"/>
            <p:cNvSpPr>
              <a:spLocks noChangeShapeType="1"/>
            </p:cNvSpPr>
            <p:nvPr/>
          </p:nvSpPr>
          <p:spPr bwMode="auto">
            <a:xfrm>
              <a:off x="4896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09" name="Line 35"/>
            <p:cNvSpPr>
              <a:spLocks noChangeShapeType="1"/>
            </p:cNvSpPr>
            <p:nvPr/>
          </p:nvSpPr>
          <p:spPr bwMode="auto">
            <a:xfrm>
              <a:off x="4896" y="3792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10" name="Text Box 36"/>
            <p:cNvSpPr txBox="1">
              <a:spLocks noChangeArrowheads="1"/>
            </p:cNvSpPr>
            <p:nvPr/>
          </p:nvSpPr>
          <p:spPr bwMode="auto">
            <a:xfrm>
              <a:off x="5388" y="355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96311" name="Text Box 37"/>
            <p:cNvSpPr txBox="1">
              <a:spLocks noChangeArrowheads="1"/>
            </p:cNvSpPr>
            <p:nvPr/>
          </p:nvSpPr>
          <p:spPr bwMode="auto">
            <a:xfrm>
              <a:off x="1110" y="3509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BG</a:t>
              </a:r>
            </a:p>
          </p:txBody>
        </p:sp>
        <p:sp>
          <p:nvSpPr>
            <p:cNvPr id="96312" name="Line 38"/>
            <p:cNvSpPr>
              <a:spLocks noChangeShapeType="1"/>
            </p:cNvSpPr>
            <p:nvPr/>
          </p:nvSpPr>
          <p:spPr bwMode="auto">
            <a:xfrm>
              <a:off x="3504" y="3792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13" name="Line 39"/>
            <p:cNvSpPr>
              <a:spLocks noChangeShapeType="1"/>
            </p:cNvSpPr>
            <p:nvPr/>
          </p:nvSpPr>
          <p:spPr bwMode="auto">
            <a:xfrm flipV="1">
              <a:off x="422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" name="Group 60"/>
            <p:cNvGrpSpPr>
              <a:grpSpLocks/>
            </p:cNvGrpSpPr>
            <p:nvPr/>
          </p:nvGrpSpPr>
          <p:grpSpPr bwMode="auto">
            <a:xfrm>
              <a:off x="3168" y="403"/>
              <a:ext cx="2471" cy="1493"/>
              <a:chOff x="3168" y="403"/>
              <a:chExt cx="2471" cy="1493"/>
            </a:xfrm>
          </p:grpSpPr>
          <p:sp>
            <p:nvSpPr>
              <p:cNvPr id="96315" name="Text Box 41"/>
              <p:cNvSpPr txBox="1">
                <a:spLocks noChangeArrowheads="1"/>
              </p:cNvSpPr>
              <p:nvPr/>
            </p:nvSpPr>
            <p:spPr bwMode="auto">
              <a:xfrm>
                <a:off x="4944" y="1272"/>
                <a:ext cx="69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数据线</a:t>
                </a:r>
              </a:p>
            </p:txBody>
          </p:sp>
          <p:sp>
            <p:nvSpPr>
              <p:cNvPr id="96316" name="Text Box 42"/>
              <p:cNvSpPr txBox="1">
                <a:spLocks noChangeArrowheads="1"/>
              </p:cNvSpPr>
              <p:nvPr/>
            </p:nvSpPr>
            <p:spPr bwMode="auto">
              <a:xfrm>
                <a:off x="4944" y="1608"/>
                <a:ext cx="69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地址线</a:t>
                </a:r>
              </a:p>
            </p:txBody>
          </p:sp>
          <p:sp>
            <p:nvSpPr>
              <p:cNvPr id="96317" name="Text Box 43"/>
              <p:cNvSpPr txBox="1">
                <a:spLocks noChangeArrowheads="1"/>
              </p:cNvSpPr>
              <p:nvPr/>
            </p:nvSpPr>
            <p:spPr bwMode="auto">
              <a:xfrm>
                <a:off x="3168" y="403"/>
                <a:ext cx="1708" cy="9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en-US" altLang="zh-CN" sz="24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BS</a:t>
                </a:r>
                <a:r>
                  <a:rPr lang="en-US" altLang="zh-CN">
                    <a:latin typeface="Times New Roman" pitchFamily="18" charset="0"/>
                  </a:rPr>
                  <a:t>  </a:t>
                </a:r>
                <a:r>
                  <a:rPr lang="zh-CN" altLang="en-US" sz="2400">
                    <a:latin typeface="Times New Roman" pitchFamily="18" charset="0"/>
                  </a:rPr>
                  <a:t>－总线忙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BR</a:t>
                </a:r>
                <a:r>
                  <a:rPr lang="zh-CN" altLang="en-US" sz="2400">
                    <a:latin typeface="Times New Roman" pitchFamily="18" charset="0"/>
                  </a:rPr>
                  <a:t>－总线请求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BG</a:t>
                </a:r>
                <a:r>
                  <a:rPr lang="zh-CN" altLang="en-US" sz="2400">
                    <a:latin typeface="Times New Roman" pitchFamily="18" charset="0"/>
                  </a:rPr>
                  <a:t>－总线同意</a:t>
                </a:r>
              </a:p>
            </p:txBody>
          </p:sp>
        </p:grpSp>
      </p:grpSp>
      <p:sp>
        <p:nvSpPr>
          <p:cNvPr id="179244" name="Line 44"/>
          <p:cNvSpPr>
            <a:spLocks noChangeShapeType="1"/>
          </p:cNvSpPr>
          <p:nvPr/>
        </p:nvSpPr>
        <p:spPr bwMode="auto">
          <a:xfrm flipH="1">
            <a:off x="1447800" y="3352800"/>
            <a:ext cx="3276600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45" name="Line 45"/>
          <p:cNvSpPr>
            <a:spLocks noChangeShapeType="1"/>
          </p:cNvSpPr>
          <p:nvPr/>
        </p:nvSpPr>
        <p:spPr bwMode="auto">
          <a:xfrm>
            <a:off x="1447800" y="3886200"/>
            <a:ext cx="5105400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4343400" y="3886200"/>
            <a:ext cx="2209800" cy="609600"/>
            <a:chOff x="2736" y="1296"/>
            <a:chExt cx="1392" cy="384"/>
          </a:xfrm>
        </p:grpSpPr>
        <p:sp>
          <p:nvSpPr>
            <p:cNvPr id="96276" name="Line 47"/>
            <p:cNvSpPr>
              <a:spLocks noChangeShapeType="1"/>
            </p:cNvSpPr>
            <p:nvPr/>
          </p:nvSpPr>
          <p:spPr bwMode="auto">
            <a:xfrm flipV="1">
              <a:off x="2736" y="1296"/>
              <a:ext cx="0" cy="384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77" name="Line 48"/>
            <p:cNvSpPr>
              <a:spLocks noChangeShapeType="1"/>
            </p:cNvSpPr>
            <p:nvPr/>
          </p:nvSpPr>
          <p:spPr bwMode="auto">
            <a:xfrm flipV="1">
              <a:off x="4128" y="1296"/>
              <a:ext cx="0" cy="384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9249" name="Line 49"/>
          <p:cNvSpPr>
            <a:spLocks noChangeShapeType="1"/>
          </p:cNvSpPr>
          <p:nvPr/>
        </p:nvSpPr>
        <p:spPr bwMode="auto">
          <a:xfrm flipV="1">
            <a:off x="2590800" y="5334000"/>
            <a:ext cx="0" cy="6858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50" name="Line 50"/>
          <p:cNvSpPr>
            <a:spLocks noChangeShapeType="1"/>
          </p:cNvSpPr>
          <p:nvPr/>
        </p:nvSpPr>
        <p:spPr bwMode="auto">
          <a:xfrm>
            <a:off x="1447800" y="6019800"/>
            <a:ext cx="1143000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51" name="Freeform 51"/>
          <p:cNvSpPr>
            <a:spLocks/>
          </p:cNvSpPr>
          <p:nvPr/>
        </p:nvSpPr>
        <p:spPr bwMode="auto">
          <a:xfrm>
            <a:off x="2590800" y="5105400"/>
            <a:ext cx="1066800" cy="228600"/>
          </a:xfrm>
          <a:custGeom>
            <a:avLst/>
            <a:gdLst>
              <a:gd name="T0" fmla="*/ 0 w 528"/>
              <a:gd name="T1" fmla="*/ 228600 h 144"/>
              <a:gd name="T2" fmla="*/ 96982 w 528"/>
              <a:gd name="T3" fmla="*/ 76200 h 144"/>
              <a:gd name="T4" fmla="*/ 581891 w 528"/>
              <a:gd name="T5" fmla="*/ 0 h 144"/>
              <a:gd name="T6" fmla="*/ 969818 w 528"/>
              <a:gd name="T7" fmla="*/ 76200 h 144"/>
              <a:gd name="T8" fmla="*/ 1066800 w 528"/>
              <a:gd name="T9" fmla="*/ 22860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144"/>
              <a:gd name="T17" fmla="*/ 528 w 52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144">
                <a:moveTo>
                  <a:pt x="0" y="144"/>
                </a:moveTo>
                <a:cubicBezTo>
                  <a:pt x="0" y="108"/>
                  <a:pt x="0" y="72"/>
                  <a:pt x="48" y="48"/>
                </a:cubicBezTo>
                <a:cubicBezTo>
                  <a:pt x="96" y="24"/>
                  <a:pt x="216" y="0"/>
                  <a:pt x="288" y="0"/>
                </a:cubicBezTo>
                <a:cubicBezTo>
                  <a:pt x="360" y="0"/>
                  <a:pt x="440" y="24"/>
                  <a:pt x="480" y="48"/>
                </a:cubicBezTo>
                <a:cubicBezTo>
                  <a:pt x="520" y="72"/>
                  <a:pt x="520" y="128"/>
                  <a:pt x="528" y="144"/>
                </a:cubicBezTo>
              </a:path>
            </a:pathLst>
          </a:custGeom>
          <a:noFill/>
          <a:ln w="76200">
            <a:solidFill>
              <a:srgbClr val="FFFF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52" name="Line 52"/>
          <p:cNvSpPr>
            <a:spLocks noChangeShapeType="1"/>
          </p:cNvSpPr>
          <p:nvPr/>
        </p:nvSpPr>
        <p:spPr bwMode="auto">
          <a:xfrm>
            <a:off x="3657600" y="5334000"/>
            <a:ext cx="0" cy="6858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53" name="Line 53"/>
          <p:cNvSpPr>
            <a:spLocks noChangeShapeType="1"/>
          </p:cNvSpPr>
          <p:nvPr/>
        </p:nvSpPr>
        <p:spPr bwMode="auto">
          <a:xfrm>
            <a:off x="3657600" y="6019800"/>
            <a:ext cx="838200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54" name="Line 54"/>
          <p:cNvSpPr>
            <a:spLocks noChangeShapeType="1"/>
          </p:cNvSpPr>
          <p:nvPr/>
        </p:nvSpPr>
        <p:spPr bwMode="auto">
          <a:xfrm flipV="1">
            <a:off x="4495800" y="5334000"/>
            <a:ext cx="0" cy="6858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55" name="Line 55"/>
          <p:cNvSpPr>
            <a:spLocks noChangeShapeType="1"/>
          </p:cNvSpPr>
          <p:nvPr/>
        </p:nvSpPr>
        <p:spPr bwMode="auto">
          <a:xfrm flipV="1">
            <a:off x="4724400" y="3352800"/>
            <a:ext cx="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56" name="Rectangle 5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3.5</a:t>
            </a:r>
          </a:p>
        </p:txBody>
      </p:sp>
      <p:sp>
        <p:nvSpPr>
          <p:cNvPr id="179257" name="Rectangle 57"/>
          <p:cNvSpPr>
            <a:spLocks noChangeArrowheads="1"/>
          </p:cNvSpPr>
          <p:nvPr/>
        </p:nvSpPr>
        <p:spPr bwMode="auto">
          <a:xfrm>
            <a:off x="4191000" y="4495800"/>
            <a:ext cx="1676400" cy="838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I/O</a:t>
            </a: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接口1</a:t>
            </a:r>
          </a:p>
        </p:txBody>
      </p:sp>
      <p:sp>
        <p:nvSpPr>
          <p:cNvPr id="59" name="日期占位符 5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9B5908-896C-422F-A3CF-0910560A22E4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61" name="页脚占位符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9238D3-5C6D-4671-8130-D65F47A832FC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17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7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7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17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7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7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7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7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8" dur="500"/>
                                        <p:tgtEl>
                                          <p:spTgt spid="17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44" grpId="0" animBg="1"/>
      <p:bldP spid="179245" grpId="0" animBg="1"/>
      <p:bldP spid="179249" grpId="0" animBg="1"/>
      <p:bldP spid="179250" grpId="0" animBg="1"/>
      <p:bldP spid="179251" grpId="0" animBg="1"/>
      <p:bldP spid="179252" grpId="0" animBg="1"/>
      <p:bldP spid="179253" grpId="0" animBg="1"/>
      <p:bldP spid="179254" grpId="0" animBg="1"/>
      <p:bldP spid="179255" grpId="0" animBg="1"/>
      <p:bldP spid="179257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3733800"/>
            <a:ext cx="685800" cy="762000"/>
            <a:chOff x="1536" y="3888"/>
            <a:chExt cx="432" cy="480"/>
          </a:xfrm>
        </p:grpSpPr>
        <p:sp>
          <p:nvSpPr>
            <p:cNvPr id="97355" name="Rectangle 3"/>
            <p:cNvSpPr>
              <a:spLocks noChangeArrowheads="1"/>
            </p:cNvSpPr>
            <p:nvPr/>
          </p:nvSpPr>
          <p:spPr bwMode="auto">
            <a:xfrm>
              <a:off x="1536" y="3888"/>
              <a:ext cx="384" cy="48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97356" name="Text Box 4"/>
            <p:cNvSpPr txBox="1">
              <a:spLocks noChangeArrowheads="1"/>
            </p:cNvSpPr>
            <p:nvPr/>
          </p:nvSpPr>
          <p:spPr bwMode="auto">
            <a:xfrm>
              <a:off x="1536" y="3936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bg2"/>
                  </a:solidFill>
                  <a:latin typeface="Times New Roman" pitchFamily="18" charset="0"/>
                </a:rPr>
                <a:t> 0</a:t>
              </a:r>
            </a:p>
          </p:txBody>
        </p:sp>
      </p:grp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1295400" y="639763"/>
            <a:ext cx="7848600" cy="5761037"/>
            <a:chOff x="816" y="403"/>
            <a:chExt cx="4944" cy="3629"/>
          </a:xfrm>
        </p:grpSpPr>
        <p:sp>
          <p:nvSpPr>
            <p:cNvPr id="97324" name="Text Box 6"/>
            <p:cNvSpPr txBox="1">
              <a:spLocks noChangeArrowheads="1"/>
            </p:cNvSpPr>
            <p:nvPr/>
          </p:nvSpPr>
          <p:spPr bwMode="auto">
            <a:xfrm>
              <a:off x="3152" y="403"/>
              <a:ext cx="1497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endParaRPr lang="en-US" altLang="zh-CN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BS</a:t>
              </a:r>
              <a:r>
                <a:rPr lang="en-US" altLang="zh-CN">
                  <a:latin typeface="Times New Roman" pitchFamily="18" charset="0"/>
                </a:rPr>
                <a:t>  </a:t>
              </a:r>
              <a:r>
                <a:rPr lang="zh-CN" altLang="en-US" sz="2400">
                  <a:latin typeface="Times New Roman" pitchFamily="18" charset="0"/>
                </a:rPr>
                <a:t>－总线忙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BR</a:t>
              </a:r>
              <a:r>
                <a:rPr lang="zh-CN" altLang="en-US" sz="2400">
                  <a:latin typeface="Times New Roman" pitchFamily="18" charset="0"/>
                </a:rPr>
                <a:t>－总线请求</a:t>
              </a:r>
            </a:p>
          </p:txBody>
        </p:sp>
        <p:sp>
          <p:nvSpPr>
            <p:cNvPr id="97325" name="Rectangle 7"/>
            <p:cNvSpPr>
              <a:spLocks noChangeArrowheads="1"/>
            </p:cNvSpPr>
            <p:nvPr/>
          </p:nvSpPr>
          <p:spPr bwMode="auto">
            <a:xfrm>
              <a:off x="816" y="864"/>
              <a:ext cx="576" cy="316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总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线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控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制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部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件</a:t>
              </a:r>
            </a:p>
          </p:txBody>
        </p:sp>
        <p:sp>
          <p:nvSpPr>
            <p:cNvPr id="97326" name="Line 8"/>
            <p:cNvSpPr>
              <a:spLocks noChangeShapeType="1"/>
            </p:cNvSpPr>
            <p:nvPr/>
          </p:nvSpPr>
          <p:spPr bwMode="auto">
            <a:xfrm>
              <a:off x="1392" y="1536"/>
              <a:ext cx="43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27" name="Text Box 9"/>
            <p:cNvSpPr txBox="1">
              <a:spLocks noChangeArrowheads="1"/>
            </p:cNvSpPr>
            <p:nvPr/>
          </p:nvSpPr>
          <p:spPr bwMode="auto">
            <a:xfrm>
              <a:off x="4608" y="866"/>
              <a:ext cx="64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数据线</a:t>
              </a:r>
            </a:p>
          </p:txBody>
        </p:sp>
        <p:sp>
          <p:nvSpPr>
            <p:cNvPr id="97328" name="Line 10"/>
            <p:cNvSpPr>
              <a:spLocks noChangeShapeType="1"/>
            </p:cNvSpPr>
            <p:nvPr/>
          </p:nvSpPr>
          <p:spPr bwMode="auto">
            <a:xfrm>
              <a:off x="1392" y="1920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29" name="Text Box 11"/>
            <p:cNvSpPr txBox="1">
              <a:spLocks noChangeArrowheads="1"/>
            </p:cNvSpPr>
            <p:nvPr/>
          </p:nvSpPr>
          <p:spPr bwMode="auto">
            <a:xfrm>
              <a:off x="4608" y="1250"/>
              <a:ext cx="64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地址线</a:t>
              </a:r>
            </a:p>
          </p:txBody>
        </p:sp>
        <p:sp>
          <p:nvSpPr>
            <p:cNvPr id="97330" name="Line 12"/>
            <p:cNvSpPr>
              <a:spLocks noChangeShapeType="1"/>
            </p:cNvSpPr>
            <p:nvPr/>
          </p:nvSpPr>
          <p:spPr bwMode="auto">
            <a:xfrm>
              <a:off x="1392" y="2304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31" name="Line 13"/>
            <p:cNvSpPr>
              <a:spLocks noChangeShapeType="1"/>
            </p:cNvSpPr>
            <p:nvPr/>
          </p:nvSpPr>
          <p:spPr bwMode="auto">
            <a:xfrm>
              <a:off x="1392" y="2688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32" name="Rectangle 14"/>
            <p:cNvSpPr>
              <a:spLocks noChangeArrowheads="1"/>
            </p:cNvSpPr>
            <p:nvPr/>
          </p:nvSpPr>
          <p:spPr bwMode="auto">
            <a:xfrm>
              <a:off x="1920" y="3264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I/O</a:t>
              </a:r>
              <a:r>
                <a:rPr lang="zh-CN" altLang="en-US" sz="2400">
                  <a:latin typeface="Times New Roman" pitchFamily="18" charset="0"/>
                </a:rPr>
                <a:t>接口0</a:t>
              </a:r>
            </a:p>
          </p:txBody>
        </p:sp>
        <p:sp>
          <p:nvSpPr>
            <p:cNvPr id="97333" name="Text Box 15"/>
            <p:cNvSpPr txBox="1">
              <a:spLocks noChangeArrowheads="1"/>
            </p:cNvSpPr>
            <p:nvPr/>
          </p:nvSpPr>
          <p:spPr bwMode="auto">
            <a:xfrm>
              <a:off x="4188" y="331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97334" name="Text Box 16"/>
            <p:cNvSpPr txBox="1">
              <a:spLocks noChangeArrowheads="1"/>
            </p:cNvSpPr>
            <p:nvPr/>
          </p:nvSpPr>
          <p:spPr bwMode="auto">
            <a:xfrm>
              <a:off x="1626" y="2048"/>
              <a:ext cx="3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BS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97335" name="Text Box 17"/>
            <p:cNvSpPr txBox="1">
              <a:spLocks noChangeArrowheads="1"/>
            </p:cNvSpPr>
            <p:nvPr/>
          </p:nvSpPr>
          <p:spPr bwMode="auto">
            <a:xfrm>
              <a:off x="1637" y="2432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BR</a:t>
              </a:r>
            </a:p>
          </p:txBody>
        </p:sp>
        <p:sp>
          <p:nvSpPr>
            <p:cNvPr id="97336" name="Rectangle 18"/>
            <p:cNvSpPr>
              <a:spLocks noChangeArrowheads="1"/>
            </p:cNvSpPr>
            <p:nvPr/>
          </p:nvSpPr>
          <p:spPr bwMode="auto">
            <a:xfrm>
              <a:off x="3120" y="3264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I/O</a:t>
              </a:r>
              <a:r>
                <a:rPr lang="zh-CN" altLang="en-US" sz="2400">
                  <a:latin typeface="Times New Roman" pitchFamily="18" charset="0"/>
                </a:rPr>
                <a:t>接口1</a:t>
              </a:r>
            </a:p>
          </p:txBody>
        </p:sp>
        <p:sp>
          <p:nvSpPr>
            <p:cNvPr id="97337" name="Rectangle 19"/>
            <p:cNvSpPr>
              <a:spLocks noChangeArrowheads="1"/>
            </p:cNvSpPr>
            <p:nvPr/>
          </p:nvSpPr>
          <p:spPr bwMode="auto">
            <a:xfrm>
              <a:off x="4512" y="3264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97338" name="Line 20"/>
            <p:cNvSpPr>
              <a:spLocks noChangeShapeType="1"/>
            </p:cNvSpPr>
            <p:nvPr/>
          </p:nvSpPr>
          <p:spPr bwMode="auto">
            <a:xfrm>
              <a:off x="1392" y="1152"/>
              <a:ext cx="43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39" name="Text Box 21"/>
            <p:cNvSpPr txBox="1">
              <a:spLocks noChangeArrowheads="1"/>
            </p:cNvSpPr>
            <p:nvPr/>
          </p:nvSpPr>
          <p:spPr bwMode="auto">
            <a:xfrm>
              <a:off x="4220" y="1634"/>
              <a:ext cx="82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设备地址</a:t>
              </a:r>
            </a:p>
          </p:txBody>
        </p:sp>
        <p:sp>
          <p:nvSpPr>
            <p:cNvPr id="97340" name="Line 22"/>
            <p:cNvSpPr>
              <a:spLocks noChangeShapeType="1"/>
            </p:cNvSpPr>
            <p:nvPr/>
          </p:nvSpPr>
          <p:spPr bwMode="auto">
            <a:xfrm flipV="1">
              <a:off x="2064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41" name="Line 23"/>
            <p:cNvSpPr>
              <a:spLocks noChangeShapeType="1"/>
            </p:cNvSpPr>
            <p:nvPr/>
          </p:nvSpPr>
          <p:spPr bwMode="auto">
            <a:xfrm flipV="1">
              <a:off x="2256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42" name="Line 24"/>
            <p:cNvSpPr>
              <a:spLocks noChangeShapeType="1"/>
            </p:cNvSpPr>
            <p:nvPr/>
          </p:nvSpPr>
          <p:spPr bwMode="auto">
            <a:xfrm>
              <a:off x="2448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43" name="Line 25"/>
            <p:cNvSpPr>
              <a:spLocks noChangeShapeType="1"/>
            </p:cNvSpPr>
            <p:nvPr/>
          </p:nvSpPr>
          <p:spPr bwMode="auto">
            <a:xfrm>
              <a:off x="2640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44" name="Line 26"/>
            <p:cNvSpPr>
              <a:spLocks noChangeShapeType="1"/>
            </p:cNvSpPr>
            <p:nvPr/>
          </p:nvSpPr>
          <p:spPr bwMode="auto">
            <a:xfrm>
              <a:off x="2832" y="1152"/>
              <a:ext cx="0" cy="2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45" name="Line 27"/>
            <p:cNvSpPr>
              <a:spLocks noChangeShapeType="1"/>
            </p:cNvSpPr>
            <p:nvPr/>
          </p:nvSpPr>
          <p:spPr bwMode="auto">
            <a:xfrm flipV="1">
              <a:off x="3264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46" name="Line 28"/>
            <p:cNvSpPr>
              <a:spLocks noChangeShapeType="1"/>
            </p:cNvSpPr>
            <p:nvPr/>
          </p:nvSpPr>
          <p:spPr bwMode="auto">
            <a:xfrm flipV="1">
              <a:off x="3456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47" name="Line 29"/>
            <p:cNvSpPr>
              <a:spLocks noChangeShapeType="1"/>
            </p:cNvSpPr>
            <p:nvPr/>
          </p:nvSpPr>
          <p:spPr bwMode="auto">
            <a:xfrm>
              <a:off x="3648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48" name="Line 30"/>
            <p:cNvSpPr>
              <a:spLocks noChangeShapeType="1"/>
            </p:cNvSpPr>
            <p:nvPr/>
          </p:nvSpPr>
          <p:spPr bwMode="auto">
            <a:xfrm>
              <a:off x="3840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49" name="Line 31"/>
            <p:cNvSpPr>
              <a:spLocks noChangeShapeType="1"/>
            </p:cNvSpPr>
            <p:nvPr/>
          </p:nvSpPr>
          <p:spPr bwMode="auto">
            <a:xfrm>
              <a:off x="4032" y="1152"/>
              <a:ext cx="0" cy="2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50" name="Line 32"/>
            <p:cNvSpPr>
              <a:spLocks noChangeShapeType="1"/>
            </p:cNvSpPr>
            <p:nvPr/>
          </p:nvSpPr>
          <p:spPr bwMode="auto">
            <a:xfrm flipV="1">
              <a:off x="4608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51" name="Line 33"/>
            <p:cNvSpPr>
              <a:spLocks noChangeShapeType="1"/>
            </p:cNvSpPr>
            <p:nvPr/>
          </p:nvSpPr>
          <p:spPr bwMode="auto">
            <a:xfrm flipV="1">
              <a:off x="4800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52" name="Line 34"/>
            <p:cNvSpPr>
              <a:spLocks noChangeShapeType="1"/>
            </p:cNvSpPr>
            <p:nvPr/>
          </p:nvSpPr>
          <p:spPr bwMode="auto">
            <a:xfrm>
              <a:off x="4992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53" name="Line 35"/>
            <p:cNvSpPr>
              <a:spLocks noChangeShapeType="1"/>
            </p:cNvSpPr>
            <p:nvPr/>
          </p:nvSpPr>
          <p:spPr bwMode="auto">
            <a:xfrm>
              <a:off x="5184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54" name="Line 36"/>
            <p:cNvSpPr>
              <a:spLocks noChangeShapeType="1"/>
            </p:cNvSpPr>
            <p:nvPr/>
          </p:nvSpPr>
          <p:spPr bwMode="auto">
            <a:xfrm>
              <a:off x="5376" y="1152"/>
              <a:ext cx="0" cy="2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7284" name="Text Box 37"/>
          <p:cNvSpPr txBox="1">
            <a:spLocks noChangeArrowheads="1"/>
          </p:cNvSpPr>
          <p:nvPr/>
        </p:nvSpPr>
        <p:spPr bwMode="auto">
          <a:xfrm>
            <a:off x="228600" y="425450"/>
            <a:ext cx="5495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计数器定时查询方式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2209800" y="3048000"/>
            <a:ext cx="6934200" cy="2133600"/>
            <a:chOff x="1680" y="2160"/>
            <a:chExt cx="4368" cy="1344"/>
          </a:xfrm>
        </p:grpSpPr>
        <p:grpSp>
          <p:nvGrpSpPr>
            <p:cNvPr id="5" name="Group 39"/>
            <p:cNvGrpSpPr>
              <a:grpSpLocks/>
            </p:cNvGrpSpPr>
            <p:nvPr/>
          </p:nvGrpSpPr>
          <p:grpSpPr bwMode="auto">
            <a:xfrm>
              <a:off x="2736" y="2160"/>
              <a:ext cx="2544" cy="1344"/>
              <a:chOff x="2736" y="2160"/>
              <a:chExt cx="2544" cy="1344"/>
            </a:xfrm>
          </p:grpSpPr>
          <p:sp>
            <p:nvSpPr>
              <p:cNvPr id="97321" name="Line 40"/>
              <p:cNvSpPr>
                <a:spLocks noChangeShapeType="1"/>
              </p:cNvSpPr>
              <p:nvPr/>
            </p:nvSpPr>
            <p:spPr bwMode="auto">
              <a:xfrm>
                <a:off x="2736" y="216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7322" name="Line 41"/>
              <p:cNvSpPr>
                <a:spLocks noChangeShapeType="1"/>
              </p:cNvSpPr>
              <p:nvPr/>
            </p:nvSpPr>
            <p:spPr bwMode="auto">
              <a:xfrm>
                <a:off x="3936" y="216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7323" name="Line 42"/>
              <p:cNvSpPr>
                <a:spLocks noChangeShapeType="1"/>
              </p:cNvSpPr>
              <p:nvPr/>
            </p:nvSpPr>
            <p:spPr bwMode="auto">
              <a:xfrm>
                <a:off x="5280" y="216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7320" name="Line 43"/>
            <p:cNvSpPr>
              <a:spLocks noChangeShapeType="1"/>
            </p:cNvSpPr>
            <p:nvPr/>
          </p:nvSpPr>
          <p:spPr bwMode="auto">
            <a:xfrm>
              <a:off x="1680" y="2160"/>
              <a:ext cx="436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2209800" y="3048000"/>
            <a:ext cx="6934200" cy="2133600"/>
            <a:chOff x="1392" y="1920"/>
            <a:chExt cx="4368" cy="1344"/>
          </a:xfrm>
        </p:grpSpPr>
        <p:grpSp>
          <p:nvGrpSpPr>
            <p:cNvPr id="7" name="Group 45"/>
            <p:cNvGrpSpPr>
              <a:grpSpLocks/>
            </p:cNvGrpSpPr>
            <p:nvPr/>
          </p:nvGrpSpPr>
          <p:grpSpPr bwMode="auto">
            <a:xfrm>
              <a:off x="2448" y="1920"/>
              <a:ext cx="2544" cy="1344"/>
              <a:chOff x="2448" y="1920"/>
              <a:chExt cx="2544" cy="1344"/>
            </a:xfrm>
          </p:grpSpPr>
          <p:sp>
            <p:nvSpPr>
              <p:cNvPr id="97316" name="Line 46"/>
              <p:cNvSpPr>
                <a:spLocks noChangeShapeType="1"/>
              </p:cNvSpPr>
              <p:nvPr/>
            </p:nvSpPr>
            <p:spPr bwMode="auto">
              <a:xfrm>
                <a:off x="2448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rgbClr val="C28F00"/>
                </a:solidFill>
                <a:round/>
                <a:headEnd type="oval" w="med" len="med"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7317" name="Line 47"/>
              <p:cNvSpPr>
                <a:spLocks noChangeShapeType="1"/>
              </p:cNvSpPr>
              <p:nvPr/>
            </p:nvSpPr>
            <p:spPr bwMode="auto">
              <a:xfrm>
                <a:off x="3648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rgbClr val="C28F00"/>
                </a:solidFill>
                <a:round/>
                <a:headEnd type="oval" w="med" len="med"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7318" name="Line 48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rgbClr val="C28F00"/>
                </a:solidFill>
                <a:round/>
                <a:headEnd type="oval" w="med" len="med"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7315" name="Line 49"/>
            <p:cNvSpPr>
              <a:spLocks noChangeShapeType="1"/>
            </p:cNvSpPr>
            <p:nvPr/>
          </p:nvSpPr>
          <p:spPr bwMode="auto">
            <a:xfrm>
              <a:off x="1392" y="1920"/>
              <a:ext cx="4368" cy="0"/>
            </a:xfrm>
            <a:prstGeom prst="line">
              <a:avLst/>
            </a:prstGeom>
            <a:noFill/>
            <a:ln w="76200">
              <a:solidFill>
                <a:srgbClr val="C28F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0274" name="Line 50"/>
          <p:cNvSpPr>
            <a:spLocks noChangeShapeType="1"/>
          </p:cNvSpPr>
          <p:nvPr/>
        </p:nvSpPr>
        <p:spPr bwMode="auto">
          <a:xfrm flipV="1">
            <a:off x="5486400" y="3657600"/>
            <a:ext cx="0" cy="1524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5181600" y="4267200"/>
            <a:ext cx="2133600" cy="914400"/>
            <a:chOff x="3264" y="2688"/>
            <a:chExt cx="1344" cy="576"/>
          </a:xfrm>
        </p:grpSpPr>
        <p:sp>
          <p:nvSpPr>
            <p:cNvPr id="97312" name="Line 52"/>
            <p:cNvSpPr>
              <a:spLocks noChangeShapeType="1"/>
            </p:cNvSpPr>
            <p:nvPr/>
          </p:nvSpPr>
          <p:spPr bwMode="auto">
            <a:xfrm flipV="1">
              <a:off x="4608" y="2688"/>
              <a:ext cx="0" cy="576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13" name="Line 53"/>
            <p:cNvSpPr>
              <a:spLocks noChangeShapeType="1"/>
            </p:cNvSpPr>
            <p:nvPr/>
          </p:nvSpPr>
          <p:spPr bwMode="auto">
            <a:xfrm flipV="1">
              <a:off x="3264" y="2688"/>
              <a:ext cx="0" cy="576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0278" name="Line 54"/>
          <p:cNvSpPr>
            <a:spLocks noChangeShapeType="1"/>
          </p:cNvSpPr>
          <p:nvPr/>
        </p:nvSpPr>
        <p:spPr bwMode="auto">
          <a:xfrm>
            <a:off x="2209800" y="4267200"/>
            <a:ext cx="5105400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2209800" y="3048000"/>
            <a:ext cx="6934200" cy="2133600"/>
            <a:chOff x="1392" y="1920"/>
            <a:chExt cx="4368" cy="1344"/>
          </a:xfrm>
        </p:grpSpPr>
        <p:grpSp>
          <p:nvGrpSpPr>
            <p:cNvPr id="10" name="Group 56"/>
            <p:cNvGrpSpPr>
              <a:grpSpLocks/>
            </p:cNvGrpSpPr>
            <p:nvPr/>
          </p:nvGrpSpPr>
          <p:grpSpPr bwMode="auto">
            <a:xfrm>
              <a:off x="2448" y="1920"/>
              <a:ext cx="2544" cy="1344"/>
              <a:chOff x="2448" y="1920"/>
              <a:chExt cx="2544" cy="1344"/>
            </a:xfrm>
          </p:grpSpPr>
          <p:sp>
            <p:nvSpPr>
              <p:cNvPr id="97309" name="Line 57"/>
              <p:cNvSpPr>
                <a:spLocks noChangeShapeType="1"/>
              </p:cNvSpPr>
              <p:nvPr/>
            </p:nvSpPr>
            <p:spPr bwMode="auto">
              <a:xfrm>
                <a:off x="2448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rgbClr val="FFFF00"/>
                </a:solidFill>
                <a:round/>
                <a:headEnd type="oval" w="med" len="med"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7310" name="Line 58"/>
              <p:cNvSpPr>
                <a:spLocks noChangeShapeType="1"/>
              </p:cNvSpPr>
              <p:nvPr/>
            </p:nvSpPr>
            <p:spPr bwMode="auto">
              <a:xfrm>
                <a:off x="3648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rgbClr val="FFFF00"/>
                </a:solidFill>
                <a:round/>
                <a:headEnd type="oval" w="med" len="med"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7311" name="Line 59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rgbClr val="FFFF00"/>
                </a:solidFill>
                <a:round/>
                <a:headEnd type="oval" w="med" len="med"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7308" name="Line 60"/>
            <p:cNvSpPr>
              <a:spLocks noChangeShapeType="1"/>
            </p:cNvSpPr>
            <p:nvPr/>
          </p:nvSpPr>
          <p:spPr bwMode="auto">
            <a:xfrm>
              <a:off x="1392" y="1920"/>
              <a:ext cx="4368" cy="0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0285" name="Line 61"/>
          <p:cNvSpPr>
            <a:spLocks noChangeShapeType="1"/>
          </p:cNvSpPr>
          <p:nvPr/>
        </p:nvSpPr>
        <p:spPr bwMode="auto">
          <a:xfrm>
            <a:off x="2209800" y="3657600"/>
            <a:ext cx="3276600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86" name="Rectangle 62"/>
          <p:cNvSpPr>
            <a:spLocks noChangeArrowheads="1"/>
          </p:cNvSpPr>
          <p:nvPr/>
        </p:nvSpPr>
        <p:spPr bwMode="auto">
          <a:xfrm>
            <a:off x="4953000" y="5181600"/>
            <a:ext cx="1676400" cy="838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I/O</a:t>
            </a: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接口1</a:t>
            </a:r>
          </a:p>
        </p:txBody>
      </p:sp>
      <p:sp>
        <p:nvSpPr>
          <p:cNvPr id="180287" name="Rectangle 6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3.5</a:t>
            </a:r>
          </a:p>
        </p:txBody>
      </p:sp>
      <p:grpSp>
        <p:nvGrpSpPr>
          <p:cNvPr id="11" name="Group 64"/>
          <p:cNvGrpSpPr>
            <a:grpSpLocks/>
          </p:cNvGrpSpPr>
          <p:nvPr/>
        </p:nvGrpSpPr>
        <p:grpSpPr bwMode="auto">
          <a:xfrm>
            <a:off x="39688" y="3733800"/>
            <a:ext cx="1143000" cy="1600200"/>
            <a:chOff x="25" y="2352"/>
            <a:chExt cx="720" cy="1008"/>
          </a:xfrm>
        </p:grpSpPr>
        <p:sp>
          <p:nvSpPr>
            <p:cNvPr id="97303" name="Rectangle 65"/>
            <p:cNvSpPr>
              <a:spLocks noChangeArrowheads="1"/>
            </p:cNvSpPr>
            <p:nvPr/>
          </p:nvSpPr>
          <p:spPr bwMode="auto">
            <a:xfrm>
              <a:off x="192" y="2352"/>
              <a:ext cx="384" cy="480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3200">
                <a:latin typeface="Times New Roman" pitchFamily="18" charset="0"/>
              </a:endParaRPr>
            </a:p>
          </p:txBody>
        </p:sp>
        <p:grpSp>
          <p:nvGrpSpPr>
            <p:cNvPr id="12" name="Group 66"/>
            <p:cNvGrpSpPr>
              <a:grpSpLocks/>
            </p:cNvGrpSpPr>
            <p:nvPr/>
          </p:nvGrpSpPr>
          <p:grpSpPr bwMode="auto">
            <a:xfrm>
              <a:off x="25" y="2976"/>
              <a:ext cx="720" cy="384"/>
              <a:chOff x="25" y="2976"/>
              <a:chExt cx="720" cy="384"/>
            </a:xfrm>
          </p:grpSpPr>
          <p:sp>
            <p:nvSpPr>
              <p:cNvPr id="97305" name="Text Box 67"/>
              <p:cNvSpPr txBox="1">
                <a:spLocks noChangeArrowheads="1"/>
              </p:cNvSpPr>
              <p:nvPr/>
            </p:nvSpPr>
            <p:spPr bwMode="auto">
              <a:xfrm>
                <a:off x="45" y="3053"/>
                <a:ext cx="627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4680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 计数器</a:t>
                </a:r>
              </a:p>
            </p:txBody>
          </p:sp>
          <p:sp>
            <p:nvSpPr>
              <p:cNvPr id="97306" name="AutoShape 68"/>
              <p:cNvSpPr>
                <a:spLocks noChangeArrowheads="1"/>
              </p:cNvSpPr>
              <p:nvPr/>
            </p:nvSpPr>
            <p:spPr bwMode="auto">
              <a:xfrm>
                <a:off x="25" y="2976"/>
                <a:ext cx="720" cy="384"/>
              </a:xfrm>
              <a:prstGeom prst="wedgeRoundRectCallout">
                <a:avLst>
                  <a:gd name="adj1" fmla="val 73194"/>
                  <a:gd name="adj2" fmla="val 97398"/>
                  <a:gd name="adj3" fmla="val 16667"/>
                </a:avLst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</p:grpSp>
      </p:grpSp>
      <p:sp>
        <p:nvSpPr>
          <p:cNvPr id="180293" name="Text Box 69"/>
          <p:cNvSpPr txBox="1">
            <a:spLocks noChangeArrowheads="1"/>
          </p:cNvSpPr>
          <p:nvPr/>
        </p:nvSpPr>
        <p:spPr bwMode="auto">
          <a:xfrm>
            <a:off x="6705600" y="2590800"/>
            <a:ext cx="161131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设备地址</a:t>
            </a:r>
          </a:p>
        </p:txBody>
      </p:sp>
      <p:grpSp>
        <p:nvGrpSpPr>
          <p:cNvPr id="13" name="Group 70"/>
          <p:cNvGrpSpPr>
            <a:grpSpLocks/>
          </p:cNvGrpSpPr>
          <p:nvPr/>
        </p:nvGrpSpPr>
        <p:grpSpPr bwMode="auto">
          <a:xfrm>
            <a:off x="304800" y="3730625"/>
            <a:ext cx="685800" cy="762000"/>
            <a:chOff x="2592" y="3840"/>
            <a:chExt cx="432" cy="480"/>
          </a:xfrm>
        </p:grpSpPr>
        <p:sp>
          <p:nvSpPr>
            <p:cNvPr id="97301" name="Rectangle 71"/>
            <p:cNvSpPr>
              <a:spLocks noChangeArrowheads="1"/>
            </p:cNvSpPr>
            <p:nvPr/>
          </p:nvSpPr>
          <p:spPr bwMode="auto">
            <a:xfrm>
              <a:off x="2592" y="3840"/>
              <a:ext cx="384" cy="48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97302" name="Text Box 72"/>
            <p:cNvSpPr txBox="1">
              <a:spLocks noChangeArrowheads="1"/>
            </p:cNvSpPr>
            <p:nvPr/>
          </p:nvSpPr>
          <p:spPr bwMode="auto">
            <a:xfrm>
              <a:off x="2592" y="3888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bg2"/>
                  </a:solidFill>
                  <a:latin typeface="Times New Roman" pitchFamily="18" charset="0"/>
                </a:rPr>
                <a:t> 1</a:t>
              </a:r>
            </a:p>
          </p:txBody>
        </p:sp>
      </p:grpSp>
      <p:sp>
        <p:nvSpPr>
          <p:cNvPr id="74" name="日期占位符 7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31235-7D5F-4833-ACDB-56759F843EA6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76" name="页脚占位符 7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75" name="灯片编号占位符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E4412-7752-495A-90A7-37A1E5E3BE12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18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8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18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500"/>
                                        <p:tgtEl>
                                          <p:spTgt spid="18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74" grpId="0" animBg="1"/>
      <p:bldP spid="180278" grpId="0" animBg="1"/>
      <p:bldP spid="180285" grpId="0" animBg="1"/>
      <p:bldP spid="180286" grpId="0" animBg="1" autoUpdateAnimBg="0"/>
      <p:bldP spid="18029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943600"/>
            <a:ext cx="1103313" cy="609600"/>
            <a:chOff x="240" y="3744"/>
            <a:chExt cx="695" cy="384"/>
          </a:xfrm>
        </p:grpSpPr>
        <p:sp>
          <p:nvSpPr>
            <p:cNvPr id="98350" name="Text Box 3"/>
            <p:cNvSpPr txBox="1">
              <a:spLocks noChangeArrowheads="1"/>
            </p:cNvSpPr>
            <p:nvPr/>
          </p:nvSpPr>
          <p:spPr bwMode="auto">
            <a:xfrm>
              <a:off x="240" y="3792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排队器</a:t>
              </a:r>
            </a:p>
          </p:txBody>
        </p:sp>
        <p:sp>
          <p:nvSpPr>
            <p:cNvPr id="98351" name="AutoShape 4"/>
            <p:cNvSpPr>
              <a:spLocks noChangeArrowheads="1"/>
            </p:cNvSpPr>
            <p:nvPr/>
          </p:nvSpPr>
          <p:spPr bwMode="auto">
            <a:xfrm>
              <a:off x="240" y="3744"/>
              <a:ext cx="672" cy="384"/>
            </a:xfrm>
            <a:prstGeom prst="wedgeRoundRectCallout">
              <a:avLst>
                <a:gd name="adj1" fmla="val -21727"/>
                <a:gd name="adj2" fmla="val -142190"/>
                <a:gd name="adj3" fmla="val 16667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81000" y="5943600"/>
            <a:ext cx="1098550" cy="609600"/>
            <a:chOff x="1296" y="3744"/>
            <a:chExt cx="692" cy="384"/>
          </a:xfrm>
        </p:grpSpPr>
        <p:sp>
          <p:nvSpPr>
            <p:cNvPr id="98348" name="AutoShape 6"/>
            <p:cNvSpPr>
              <a:spLocks noChangeArrowheads="1"/>
            </p:cNvSpPr>
            <p:nvPr/>
          </p:nvSpPr>
          <p:spPr bwMode="auto">
            <a:xfrm>
              <a:off x="1296" y="3744"/>
              <a:ext cx="672" cy="384"/>
            </a:xfrm>
            <a:prstGeom prst="wedgeRoundRectCallout">
              <a:avLst>
                <a:gd name="adj1" fmla="val -21727"/>
                <a:gd name="adj2" fmla="val -142190"/>
                <a:gd name="adj3" fmla="val 16667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0"/>
                </a:spcBef>
              </a:pPr>
              <a:endParaRPr lang="zh-CN" altLang="en-US" sz="2400" b="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98349" name="Text Box 7"/>
            <p:cNvSpPr txBox="1">
              <a:spLocks noChangeArrowheads="1"/>
            </p:cNvSpPr>
            <p:nvPr/>
          </p:nvSpPr>
          <p:spPr bwMode="auto">
            <a:xfrm>
              <a:off x="1296" y="3792"/>
              <a:ext cx="692" cy="288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bg2"/>
                  </a:solidFill>
                  <a:latin typeface="Times New Roman" pitchFamily="18" charset="0"/>
                </a:rPr>
                <a:t>排队器</a:t>
              </a:r>
            </a:p>
          </p:txBody>
        </p:sp>
      </p:grpSp>
      <p:sp>
        <p:nvSpPr>
          <p:cNvPr id="98308" name="Text Box 8"/>
          <p:cNvSpPr txBox="1">
            <a:spLocks noChangeArrowheads="1"/>
          </p:cNvSpPr>
          <p:nvPr/>
        </p:nvSpPr>
        <p:spPr bwMode="auto">
          <a:xfrm>
            <a:off x="365125" y="349250"/>
            <a:ext cx="4206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4. 独立请求方式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92100" y="442913"/>
            <a:ext cx="8699500" cy="5348287"/>
            <a:chOff x="184" y="279"/>
            <a:chExt cx="5480" cy="3369"/>
          </a:xfrm>
        </p:grpSpPr>
        <p:sp>
          <p:nvSpPr>
            <p:cNvPr id="98320" name="Rectangle 10"/>
            <p:cNvSpPr>
              <a:spLocks noChangeArrowheads="1"/>
            </p:cNvSpPr>
            <p:nvPr/>
          </p:nvSpPr>
          <p:spPr bwMode="auto">
            <a:xfrm>
              <a:off x="184" y="912"/>
              <a:ext cx="528" cy="2640"/>
            </a:xfrm>
            <a:prstGeom prst="rect">
              <a:avLst/>
            </a:prstGeom>
            <a:noFill/>
            <a:ln w="5715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总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线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控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制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部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件</a:t>
              </a:r>
            </a:p>
          </p:txBody>
        </p:sp>
        <p:sp>
          <p:nvSpPr>
            <p:cNvPr id="98321" name="Line 11"/>
            <p:cNvSpPr>
              <a:spLocks noChangeShapeType="1"/>
            </p:cNvSpPr>
            <p:nvPr/>
          </p:nvSpPr>
          <p:spPr bwMode="auto">
            <a:xfrm>
              <a:off x="712" y="1296"/>
              <a:ext cx="428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22" name="Text Box 12"/>
            <p:cNvSpPr txBox="1">
              <a:spLocks noChangeArrowheads="1"/>
            </p:cNvSpPr>
            <p:nvPr/>
          </p:nvSpPr>
          <p:spPr bwMode="auto">
            <a:xfrm>
              <a:off x="4969" y="885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数据线</a:t>
              </a:r>
            </a:p>
          </p:txBody>
        </p:sp>
        <p:sp>
          <p:nvSpPr>
            <p:cNvPr id="98323" name="Text Box 13"/>
            <p:cNvSpPr txBox="1">
              <a:spLocks noChangeArrowheads="1"/>
            </p:cNvSpPr>
            <p:nvPr/>
          </p:nvSpPr>
          <p:spPr bwMode="auto">
            <a:xfrm>
              <a:off x="4969" y="1151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地址线</a:t>
              </a:r>
            </a:p>
          </p:txBody>
        </p:sp>
        <p:sp>
          <p:nvSpPr>
            <p:cNvPr id="98324" name="Rectangle 14"/>
            <p:cNvSpPr>
              <a:spLocks noChangeArrowheads="1"/>
            </p:cNvSpPr>
            <p:nvPr/>
          </p:nvSpPr>
          <p:spPr bwMode="auto">
            <a:xfrm>
              <a:off x="1240" y="3120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I/O</a:t>
              </a:r>
              <a:r>
                <a:rPr lang="zh-CN" altLang="en-US" sz="2800">
                  <a:latin typeface="Times New Roman" pitchFamily="18" charset="0"/>
                </a:rPr>
                <a:t>接口0</a:t>
              </a:r>
            </a:p>
          </p:txBody>
        </p:sp>
        <p:sp>
          <p:nvSpPr>
            <p:cNvPr id="98325" name="Rectangle 15"/>
            <p:cNvSpPr>
              <a:spLocks noChangeArrowheads="1"/>
            </p:cNvSpPr>
            <p:nvPr/>
          </p:nvSpPr>
          <p:spPr bwMode="auto">
            <a:xfrm>
              <a:off x="2440" y="3120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I/O</a:t>
              </a:r>
              <a:r>
                <a:rPr lang="zh-CN" altLang="en-US" sz="2800">
                  <a:latin typeface="Times New Roman" pitchFamily="18" charset="0"/>
                </a:rPr>
                <a:t>接口1</a:t>
              </a:r>
            </a:p>
          </p:txBody>
        </p:sp>
        <p:sp>
          <p:nvSpPr>
            <p:cNvPr id="98326" name="Rectangle 16"/>
            <p:cNvSpPr>
              <a:spLocks noChangeArrowheads="1"/>
            </p:cNvSpPr>
            <p:nvPr/>
          </p:nvSpPr>
          <p:spPr bwMode="auto">
            <a:xfrm>
              <a:off x="3888" y="3120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I/O</a:t>
              </a:r>
              <a:r>
                <a:rPr lang="zh-CN" altLang="en-US" sz="2800">
                  <a:latin typeface="Times New Roman" pitchFamily="18" charset="0"/>
                </a:rPr>
                <a:t>接口</a:t>
              </a:r>
              <a:r>
                <a:rPr lang="en-US" altLang="zh-CN" sz="28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98327" name="Line 17"/>
            <p:cNvSpPr>
              <a:spLocks noChangeShapeType="1"/>
            </p:cNvSpPr>
            <p:nvPr/>
          </p:nvSpPr>
          <p:spPr bwMode="auto">
            <a:xfrm>
              <a:off x="712" y="1056"/>
              <a:ext cx="428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28" name="Freeform 18"/>
            <p:cNvSpPr>
              <a:spLocks/>
            </p:cNvSpPr>
            <p:nvPr/>
          </p:nvSpPr>
          <p:spPr bwMode="auto">
            <a:xfrm>
              <a:off x="720" y="1536"/>
              <a:ext cx="3552" cy="1584"/>
            </a:xfrm>
            <a:custGeom>
              <a:avLst/>
              <a:gdLst>
                <a:gd name="T0" fmla="*/ 0 w 3552"/>
                <a:gd name="T1" fmla="*/ 0 h 1152"/>
                <a:gd name="T2" fmla="*/ 3552 w 3552"/>
                <a:gd name="T3" fmla="*/ 0 h 1152"/>
                <a:gd name="T4" fmla="*/ 3552 w 3552"/>
                <a:gd name="T5" fmla="*/ 1584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29" name="Freeform 19"/>
            <p:cNvSpPr>
              <a:spLocks/>
            </p:cNvSpPr>
            <p:nvPr/>
          </p:nvSpPr>
          <p:spPr bwMode="auto">
            <a:xfrm>
              <a:off x="720" y="1776"/>
              <a:ext cx="3312" cy="1344"/>
            </a:xfrm>
            <a:custGeom>
              <a:avLst/>
              <a:gdLst>
                <a:gd name="T0" fmla="*/ 0 w 3552"/>
                <a:gd name="T1" fmla="*/ 0 h 1152"/>
                <a:gd name="T2" fmla="*/ 3312 w 3552"/>
                <a:gd name="T3" fmla="*/ 0 h 1152"/>
                <a:gd name="T4" fmla="*/ 3312 w 3552"/>
                <a:gd name="T5" fmla="*/ 1344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30" name="Freeform 20"/>
            <p:cNvSpPr>
              <a:spLocks/>
            </p:cNvSpPr>
            <p:nvPr/>
          </p:nvSpPr>
          <p:spPr bwMode="auto">
            <a:xfrm>
              <a:off x="720" y="2736"/>
              <a:ext cx="672" cy="384"/>
            </a:xfrm>
            <a:custGeom>
              <a:avLst/>
              <a:gdLst>
                <a:gd name="T0" fmla="*/ 0 w 3552"/>
                <a:gd name="T1" fmla="*/ 0 h 1152"/>
                <a:gd name="T2" fmla="*/ 672 w 3552"/>
                <a:gd name="T3" fmla="*/ 0 h 1152"/>
                <a:gd name="T4" fmla="*/ 672 w 3552"/>
                <a:gd name="T5" fmla="*/ 384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31" name="Freeform 21"/>
            <p:cNvSpPr>
              <a:spLocks/>
            </p:cNvSpPr>
            <p:nvPr/>
          </p:nvSpPr>
          <p:spPr bwMode="auto">
            <a:xfrm>
              <a:off x="720" y="2256"/>
              <a:ext cx="1968" cy="864"/>
            </a:xfrm>
            <a:custGeom>
              <a:avLst/>
              <a:gdLst>
                <a:gd name="T0" fmla="*/ 0 w 3552"/>
                <a:gd name="T1" fmla="*/ 0 h 1152"/>
                <a:gd name="T2" fmla="*/ 1968 w 3552"/>
                <a:gd name="T3" fmla="*/ 0 h 1152"/>
                <a:gd name="T4" fmla="*/ 1968 w 3552"/>
                <a:gd name="T5" fmla="*/ 864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32" name="Freeform 22"/>
            <p:cNvSpPr>
              <a:spLocks/>
            </p:cNvSpPr>
            <p:nvPr/>
          </p:nvSpPr>
          <p:spPr bwMode="auto">
            <a:xfrm>
              <a:off x="720" y="2016"/>
              <a:ext cx="2160" cy="1104"/>
            </a:xfrm>
            <a:custGeom>
              <a:avLst/>
              <a:gdLst>
                <a:gd name="T0" fmla="*/ 0 w 3552"/>
                <a:gd name="T1" fmla="*/ 0 h 1152"/>
                <a:gd name="T2" fmla="*/ 2160 w 3552"/>
                <a:gd name="T3" fmla="*/ 0 h 1152"/>
                <a:gd name="T4" fmla="*/ 2160 w 3552"/>
                <a:gd name="T5" fmla="*/ 1104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33" name="Freeform 23"/>
            <p:cNvSpPr>
              <a:spLocks/>
            </p:cNvSpPr>
            <p:nvPr/>
          </p:nvSpPr>
          <p:spPr bwMode="auto">
            <a:xfrm>
              <a:off x="720" y="2496"/>
              <a:ext cx="864" cy="624"/>
            </a:xfrm>
            <a:custGeom>
              <a:avLst/>
              <a:gdLst>
                <a:gd name="T0" fmla="*/ 0 w 3552"/>
                <a:gd name="T1" fmla="*/ 0 h 1152"/>
                <a:gd name="T2" fmla="*/ 864 w 3552"/>
                <a:gd name="T3" fmla="*/ 0 h 1152"/>
                <a:gd name="T4" fmla="*/ 864 w 3552"/>
                <a:gd name="T5" fmla="*/ 624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34" name="Text Box 24"/>
            <p:cNvSpPr txBox="1">
              <a:spLocks noChangeArrowheads="1"/>
            </p:cNvSpPr>
            <p:nvPr/>
          </p:nvSpPr>
          <p:spPr bwMode="auto">
            <a:xfrm>
              <a:off x="3504" y="312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98335" name="Text Box 25"/>
            <p:cNvSpPr txBox="1">
              <a:spLocks noChangeArrowheads="1"/>
            </p:cNvSpPr>
            <p:nvPr/>
          </p:nvSpPr>
          <p:spPr bwMode="auto">
            <a:xfrm>
              <a:off x="1020" y="2527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BR</a:t>
              </a:r>
              <a:r>
                <a:rPr lang="en-US" altLang="zh-CN" sz="2000" baseline="-20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98336" name="Text Box 26"/>
            <p:cNvSpPr txBox="1">
              <a:spLocks noChangeArrowheads="1"/>
            </p:cNvSpPr>
            <p:nvPr/>
          </p:nvSpPr>
          <p:spPr bwMode="auto">
            <a:xfrm>
              <a:off x="1152" y="229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   BG</a:t>
              </a:r>
              <a:r>
                <a:rPr lang="en-US" altLang="zh-CN" sz="2000" baseline="-20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98337" name="Text Box 27"/>
            <p:cNvSpPr txBox="1">
              <a:spLocks noChangeArrowheads="1"/>
            </p:cNvSpPr>
            <p:nvPr/>
          </p:nvSpPr>
          <p:spPr bwMode="auto">
            <a:xfrm>
              <a:off x="2208" y="2035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BR</a:t>
              </a:r>
              <a:r>
                <a:rPr lang="en-US" altLang="zh-CN" sz="2000" baseline="-20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8338" name="Text Box 28"/>
            <p:cNvSpPr txBox="1">
              <a:spLocks noChangeArrowheads="1"/>
            </p:cNvSpPr>
            <p:nvPr/>
          </p:nvSpPr>
          <p:spPr bwMode="auto">
            <a:xfrm>
              <a:off x="2448" y="1795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BG</a:t>
              </a:r>
              <a:r>
                <a:rPr lang="en-US" altLang="zh-CN" sz="2000" baseline="-20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8339" name="Text Box 29"/>
            <p:cNvSpPr txBox="1">
              <a:spLocks noChangeArrowheads="1"/>
            </p:cNvSpPr>
            <p:nvPr/>
          </p:nvSpPr>
          <p:spPr bwMode="auto">
            <a:xfrm>
              <a:off x="3600" y="1568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BR</a:t>
              </a:r>
              <a:r>
                <a:rPr lang="en-US" altLang="zh-CN" sz="2000" i="1" baseline="-20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98340" name="Text Box 30"/>
            <p:cNvSpPr txBox="1">
              <a:spLocks noChangeArrowheads="1"/>
            </p:cNvSpPr>
            <p:nvPr/>
          </p:nvSpPr>
          <p:spPr bwMode="auto">
            <a:xfrm>
              <a:off x="3840" y="1321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BG</a:t>
              </a:r>
              <a:r>
                <a:rPr lang="en-US" altLang="zh-CN" sz="2000" i="1" baseline="-20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98341" name="Line 31"/>
            <p:cNvSpPr>
              <a:spLocks noChangeShapeType="1"/>
            </p:cNvSpPr>
            <p:nvPr/>
          </p:nvSpPr>
          <p:spPr bwMode="auto">
            <a:xfrm>
              <a:off x="1824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42" name="Line 32"/>
            <p:cNvSpPr>
              <a:spLocks noChangeShapeType="1"/>
            </p:cNvSpPr>
            <p:nvPr/>
          </p:nvSpPr>
          <p:spPr bwMode="auto">
            <a:xfrm>
              <a:off x="2064" y="1056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43" name="Line 33"/>
            <p:cNvSpPr>
              <a:spLocks noChangeShapeType="1"/>
            </p:cNvSpPr>
            <p:nvPr/>
          </p:nvSpPr>
          <p:spPr bwMode="auto">
            <a:xfrm>
              <a:off x="3120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44" name="Line 34"/>
            <p:cNvSpPr>
              <a:spLocks noChangeShapeType="1"/>
            </p:cNvSpPr>
            <p:nvPr/>
          </p:nvSpPr>
          <p:spPr bwMode="auto">
            <a:xfrm>
              <a:off x="4512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45" name="Line 35"/>
            <p:cNvSpPr>
              <a:spLocks noChangeShapeType="1"/>
            </p:cNvSpPr>
            <p:nvPr/>
          </p:nvSpPr>
          <p:spPr bwMode="auto">
            <a:xfrm>
              <a:off x="3360" y="1056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46" name="Line 36"/>
            <p:cNvSpPr>
              <a:spLocks noChangeShapeType="1"/>
            </p:cNvSpPr>
            <p:nvPr/>
          </p:nvSpPr>
          <p:spPr bwMode="auto">
            <a:xfrm>
              <a:off x="4752" y="1056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47" name="Text Box 37"/>
            <p:cNvSpPr txBox="1">
              <a:spLocks noChangeArrowheads="1"/>
            </p:cNvSpPr>
            <p:nvPr/>
          </p:nvSpPr>
          <p:spPr bwMode="auto">
            <a:xfrm>
              <a:off x="3072" y="279"/>
              <a:ext cx="1488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endParaRPr lang="en-US" altLang="zh-CN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BG</a:t>
              </a:r>
              <a:r>
                <a:rPr lang="zh-CN" altLang="en-US" sz="2400">
                  <a:latin typeface="Times New Roman" pitchFamily="18" charset="0"/>
                </a:rPr>
                <a:t>－总线同意</a:t>
              </a:r>
              <a:endParaRPr lang="en-US" altLang="zh-CN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BR</a:t>
              </a:r>
              <a:r>
                <a:rPr lang="zh-CN" altLang="en-US" sz="2400">
                  <a:latin typeface="Times New Roman" pitchFamily="18" charset="0"/>
                </a:rPr>
                <a:t>－总线请求</a:t>
              </a:r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1143000" y="2819400"/>
            <a:ext cx="5257800" cy="2133600"/>
            <a:chOff x="720" y="1776"/>
            <a:chExt cx="3312" cy="1344"/>
          </a:xfrm>
        </p:grpSpPr>
        <p:sp>
          <p:nvSpPr>
            <p:cNvPr id="98317" name="Freeform 39"/>
            <p:cNvSpPr>
              <a:spLocks/>
            </p:cNvSpPr>
            <p:nvPr/>
          </p:nvSpPr>
          <p:spPr bwMode="auto">
            <a:xfrm>
              <a:off x="720" y="1776"/>
              <a:ext cx="3312" cy="1344"/>
            </a:xfrm>
            <a:custGeom>
              <a:avLst/>
              <a:gdLst>
                <a:gd name="T0" fmla="*/ 0 w 3552"/>
                <a:gd name="T1" fmla="*/ 0 h 1152"/>
                <a:gd name="T2" fmla="*/ 3312 w 3552"/>
                <a:gd name="T3" fmla="*/ 0 h 1152"/>
                <a:gd name="T4" fmla="*/ 3312 w 3552"/>
                <a:gd name="T5" fmla="*/ 1344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76200">
              <a:solidFill>
                <a:srgbClr val="FFFF00"/>
              </a:solidFill>
              <a:round/>
              <a:headEnd type="stealth" w="med" len="med"/>
              <a:tailEnd type="none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18" name="Freeform 40"/>
            <p:cNvSpPr>
              <a:spLocks/>
            </p:cNvSpPr>
            <p:nvPr/>
          </p:nvSpPr>
          <p:spPr bwMode="auto">
            <a:xfrm>
              <a:off x="720" y="2256"/>
              <a:ext cx="1968" cy="864"/>
            </a:xfrm>
            <a:custGeom>
              <a:avLst/>
              <a:gdLst>
                <a:gd name="T0" fmla="*/ 0 w 3552"/>
                <a:gd name="T1" fmla="*/ 0 h 1152"/>
                <a:gd name="T2" fmla="*/ 1968 w 3552"/>
                <a:gd name="T3" fmla="*/ 0 h 1152"/>
                <a:gd name="T4" fmla="*/ 1968 w 3552"/>
                <a:gd name="T5" fmla="*/ 864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76200">
              <a:solidFill>
                <a:srgbClr val="FFFF00"/>
              </a:solidFill>
              <a:round/>
              <a:headEnd type="stealth" w="med" len="med"/>
              <a:tailEnd type="none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19" name="Freeform 41"/>
            <p:cNvSpPr>
              <a:spLocks/>
            </p:cNvSpPr>
            <p:nvPr/>
          </p:nvSpPr>
          <p:spPr bwMode="auto">
            <a:xfrm>
              <a:off x="720" y="2736"/>
              <a:ext cx="672" cy="384"/>
            </a:xfrm>
            <a:custGeom>
              <a:avLst/>
              <a:gdLst>
                <a:gd name="T0" fmla="*/ 0 w 3552"/>
                <a:gd name="T1" fmla="*/ 0 h 1152"/>
                <a:gd name="T2" fmla="*/ 672 w 3552"/>
                <a:gd name="T3" fmla="*/ 0 h 1152"/>
                <a:gd name="T4" fmla="*/ 672 w 3552"/>
                <a:gd name="T5" fmla="*/ 384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76200">
              <a:solidFill>
                <a:srgbClr val="FFFF00"/>
              </a:solidFill>
              <a:round/>
              <a:headEnd type="stealth" w="med" len="med"/>
              <a:tailEnd type="none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1290" name="Freeform 42"/>
          <p:cNvSpPr>
            <a:spLocks/>
          </p:cNvSpPr>
          <p:nvPr/>
        </p:nvSpPr>
        <p:spPr bwMode="auto">
          <a:xfrm>
            <a:off x="1143000" y="2438400"/>
            <a:ext cx="5638800" cy="2514600"/>
          </a:xfrm>
          <a:custGeom>
            <a:avLst/>
            <a:gdLst>
              <a:gd name="T0" fmla="*/ 0 w 3552"/>
              <a:gd name="T1" fmla="*/ 0 h 1152"/>
              <a:gd name="T2" fmla="*/ 5638800 w 3552"/>
              <a:gd name="T3" fmla="*/ 0 h 1152"/>
              <a:gd name="T4" fmla="*/ 5638800 w 3552"/>
              <a:gd name="T5" fmla="*/ 2514600 h 1152"/>
              <a:gd name="T6" fmla="*/ 0 60000 65536"/>
              <a:gd name="T7" fmla="*/ 0 60000 65536"/>
              <a:gd name="T8" fmla="*/ 0 60000 65536"/>
              <a:gd name="T9" fmla="*/ 0 w 3552"/>
              <a:gd name="T10" fmla="*/ 0 h 1152"/>
              <a:gd name="T11" fmla="*/ 3552 w 3552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52" h="1152">
                <a:moveTo>
                  <a:pt x="0" y="0"/>
                </a:moveTo>
                <a:lnTo>
                  <a:pt x="3552" y="0"/>
                </a:lnTo>
                <a:lnTo>
                  <a:pt x="3552" y="1152"/>
                </a:lnTo>
              </a:path>
            </a:pathLst>
          </a:custGeom>
          <a:noFill/>
          <a:ln w="76200">
            <a:solidFill>
              <a:srgbClr val="FFFF00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1291" name="Rectangle 4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3.5</a:t>
            </a:r>
          </a:p>
        </p:txBody>
      </p:sp>
      <p:sp>
        <p:nvSpPr>
          <p:cNvPr id="45" name="日期占位符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938098-F774-4B3E-841E-FF2DEF433E8B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47" name="页脚占位符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467D5-28D2-4D5D-AC37-2C328E5AFDB6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9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28604"/>
            <a:ext cx="7772400" cy="857256"/>
          </a:xfrm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tx1"/>
                </a:solidFill>
              </a:rPr>
              <a:t>分布式控制</a:t>
            </a:r>
            <a:endParaRPr lang="zh-CN" altLang="en-US" sz="3600" b="1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683067-83EC-427E-97FB-01B3CA34E6A3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E6C7E-AA8C-4404-ADC1-B2EDE507F8FD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85786" y="1500174"/>
            <a:ext cx="76438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buFont typeface="Wingdings" pitchFamily="2" charset="2"/>
              <a:buChar char="ü"/>
            </a:pPr>
            <a:r>
              <a:rPr lang="zh-CN" altLang="en-US" sz="3200" smtClean="0"/>
              <a:t>将总线控制逻辑分布在连接到总线的各个部件中</a:t>
            </a:r>
            <a:r>
              <a:rPr lang="zh-CN" altLang="en-US" sz="2800" smtClean="0"/>
              <a:t>。</a:t>
            </a:r>
          </a:p>
        </p:txBody>
      </p:sp>
      <p:graphicFrame>
        <p:nvGraphicFramePr>
          <p:cNvPr id="145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46596621"/>
              </p:ext>
            </p:extLst>
          </p:nvPr>
        </p:nvGraphicFramePr>
        <p:xfrm>
          <a:off x="1357290" y="2714620"/>
          <a:ext cx="6572296" cy="3357586"/>
        </p:xfrm>
        <a:graphic>
          <a:graphicData uri="http://schemas.openxmlformats.org/presentationml/2006/ole">
            <p:oleObj spid="_x0000_s23561" name="Visio" r:id="rId4" imgW="3507943" imgH="1913839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239000" cy="1143000"/>
          </a:xfrm>
        </p:spPr>
        <p:txBody>
          <a:bodyPr/>
          <a:lstStyle/>
          <a:p>
            <a:r>
              <a:rPr lang="zh-CN" altLang="en-US" b="1"/>
              <a:t>3.1  总线的基本概念</a:t>
            </a:r>
            <a:endParaRPr lang="en-US" altLang="zh-CN" b="1"/>
          </a:p>
        </p:txBody>
      </p:sp>
      <p:sp>
        <p:nvSpPr>
          <p:cNvPr id="112" name="日期占位符 1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35DA24-0CB3-40A2-AB69-CFBBF5DF0813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14" name="页脚占位符 1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113" name="灯片编号占位符 1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E6C7E-AA8C-4404-ADC1-B2EDE507F8FD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593725" y="1163638"/>
            <a:ext cx="38560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一、为什么要用总线</a:t>
            </a: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593725" y="1905000"/>
            <a:ext cx="3040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二、什么是总线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593725" y="3962400"/>
            <a:ext cx="4264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三、总线上信息的传送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92238" y="2643188"/>
            <a:ext cx="6761162" cy="1158875"/>
            <a:chOff x="877" y="1665"/>
            <a:chExt cx="4259" cy="730"/>
          </a:xfrm>
        </p:grpSpPr>
        <p:sp>
          <p:nvSpPr>
            <p:cNvPr id="156679" name="Text Box 7"/>
            <p:cNvSpPr txBox="1">
              <a:spLocks noChangeArrowheads="1"/>
            </p:cNvSpPr>
            <p:nvPr/>
          </p:nvSpPr>
          <p:spPr bwMode="auto">
            <a:xfrm>
              <a:off x="877" y="1665"/>
              <a:ext cx="425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总线是连接各个部件的信息传输线，</a:t>
              </a:r>
            </a:p>
          </p:txBody>
        </p:sp>
        <p:sp>
          <p:nvSpPr>
            <p:cNvPr id="156680" name="Text Box 8"/>
            <p:cNvSpPr txBox="1">
              <a:spLocks noChangeArrowheads="1"/>
            </p:cNvSpPr>
            <p:nvPr/>
          </p:nvSpPr>
          <p:spPr bwMode="auto">
            <a:xfrm>
              <a:off x="893" y="2068"/>
              <a:ext cx="39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是 </a:t>
              </a:r>
              <a:r>
                <a:rPr lang="zh-CN" altLang="en-US" sz="2800">
                  <a:solidFill>
                    <a:srgbClr val="0419E0"/>
                  </a:solidFill>
                  <a:latin typeface="Times New Roman" pitchFamily="18" charset="0"/>
                </a:rPr>
                <a:t>各个部件共享的传输介质</a:t>
              </a:r>
            </a:p>
          </p:txBody>
        </p:sp>
      </p:grpSp>
      <p:sp>
        <p:nvSpPr>
          <p:cNvPr id="156681" name="Line 9"/>
          <p:cNvSpPr>
            <a:spLocks noChangeShapeType="1"/>
          </p:cNvSpPr>
          <p:nvPr/>
        </p:nvSpPr>
        <p:spPr bwMode="auto">
          <a:xfrm>
            <a:off x="35052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2" name="Line 10"/>
          <p:cNvSpPr>
            <a:spLocks noChangeShapeType="1"/>
          </p:cNvSpPr>
          <p:nvPr/>
        </p:nvSpPr>
        <p:spPr bwMode="auto">
          <a:xfrm>
            <a:off x="38100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3" name="Line 11"/>
          <p:cNvSpPr>
            <a:spLocks noChangeShapeType="1"/>
          </p:cNvSpPr>
          <p:nvPr/>
        </p:nvSpPr>
        <p:spPr bwMode="auto">
          <a:xfrm>
            <a:off x="41148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4" name="Line 12"/>
          <p:cNvSpPr>
            <a:spLocks noChangeShapeType="1"/>
          </p:cNvSpPr>
          <p:nvPr/>
        </p:nvSpPr>
        <p:spPr bwMode="auto">
          <a:xfrm>
            <a:off x="44196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5" name="Line 13"/>
          <p:cNvSpPr>
            <a:spLocks noChangeShapeType="1"/>
          </p:cNvSpPr>
          <p:nvPr/>
        </p:nvSpPr>
        <p:spPr bwMode="auto">
          <a:xfrm>
            <a:off x="47244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6" name="Line 14"/>
          <p:cNvSpPr>
            <a:spLocks noChangeShapeType="1"/>
          </p:cNvSpPr>
          <p:nvPr/>
        </p:nvSpPr>
        <p:spPr bwMode="auto">
          <a:xfrm>
            <a:off x="50292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7" name="Line 15"/>
          <p:cNvSpPr>
            <a:spLocks noChangeShapeType="1"/>
          </p:cNvSpPr>
          <p:nvPr/>
        </p:nvSpPr>
        <p:spPr bwMode="auto">
          <a:xfrm>
            <a:off x="53340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8" name="Line 16"/>
          <p:cNvSpPr>
            <a:spLocks noChangeShapeType="1"/>
          </p:cNvSpPr>
          <p:nvPr/>
        </p:nvSpPr>
        <p:spPr bwMode="auto">
          <a:xfrm>
            <a:off x="56388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9" name="Line 17"/>
          <p:cNvSpPr>
            <a:spLocks noChangeShapeType="1"/>
          </p:cNvSpPr>
          <p:nvPr/>
        </p:nvSpPr>
        <p:spPr bwMode="auto">
          <a:xfrm>
            <a:off x="59436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90" name="Line 18"/>
          <p:cNvSpPr>
            <a:spLocks noChangeShapeType="1"/>
          </p:cNvSpPr>
          <p:nvPr/>
        </p:nvSpPr>
        <p:spPr bwMode="auto">
          <a:xfrm>
            <a:off x="62484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91" name="Text Box 19"/>
          <p:cNvSpPr txBox="1">
            <a:spLocks noChangeArrowheads="1"/>
          </p:cNvSpPr>
          <p:nvPr/>
        </p:nvSpPr>
        <p:spPr bwMode="auto">
          <a:xfrm>
            <a:off x="2076450" y="4662488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串行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505200" y="5334000"/>
            <a:ext cx="228600" cy="990600"/>
            <a:chOff x="2016" y="1824"/>
            <a:chExt cx="144" cy="624"/>
          </a:xfrm>
        </p:grpSpPr>
        <p:sp>
          <p:nvSpPr>
            <p:cNvPr id="156693" name="Line 21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694" name="Line 22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695" name="Line 23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696" name="Line 24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697" name="Line 25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698" name="Line 26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699" name="Line 27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00" name="Line 28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810000" y="5334000"/>
            <a:ext cx="228600" cy="990600"/>
            <a:chOff x="2016" y="1824"/>
            <a:chExt cx="144" cy="624"/>
          </a:xfrm>
        </p:grpSpPr>
        <p:sp>
          <p:nvSpPr>
            <p:cNvPr id="156702" name="Line 30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03" name="Line 31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04" name="Line 32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05" name="Line 33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06" name="Line 34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07" name="Line 35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08" name="Line 36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09" name="Line 37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4114800" y="5334000"/>
            <a:ext cx="228600" cy="990600"/>
            <a:chOff x="2016" y="1824"/>
            <a:chExt cx="144" cy="624"/>
          </a:xfrm>
        </p:grpSpPr>
        <p:sp>
          <p:nvSpPr>
            <p:cNvPr id="156711" name="Line 39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12" name="Line 40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13" name="Line 41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14" name="Line 42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15" name="Line 43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16" name="Line 44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17" name="Line 45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18" name="Line 46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4419600" y="5334000"/>
            <a:ext cx="228600" cy="990600"/>
            <a:chOff x="2016" y="1824"/>
            <a:chExt cx="144" cy="624"/>
          </a:xfrm>
        </p:grpSpPr>
        <p:sp>
          <p:nvSpPr>
            <p:cNvPr id="156720" name="Line 48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21" name="Line 49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22" name="Line 50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23" name="Line 51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24" name="Line 52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25" name="Line 53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26" name="Line 54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27" name="Line 55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4724400" y="5334000"/>
            <a:ext cx="228600" cy="990600"/>
            <a:chOff x="2016" y="1824"/>
            <a:chExt cx="144" cy="624"/>
          </a:xfrm>
        </p:grpSpPr>
        <p:sp>
          <p:nvSpPr>
            <p:cNvPr id="156729" name="Line 57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30" name="Line 58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31" name="Line 59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32" name="Line 60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33" name="Line 61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34" name="Line 62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35" name="Line 63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36" name="Line 64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5029200" y="5334000"/>
            <a:ext cx="228600" cy="990600"/>
            <a:chOff x="2016" y="1824"/>
            <a:chExt cx="144" cy="624"/>
          </a:xfrm>
        </p:grpSpPr>
        <p:sp>
          <p:nvSpPr>
            <p:cNvPr id="156738" name="Line 66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39" name="Line 67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40" name="Line 68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41" name="Line 69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42" name="Line 70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43" name="Line 71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44" name="Line 72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45" name="Line 73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5334000" y="5334000"/>
            <a:ext cx="228600" cy="990600"/>
            <a:chOff x="2016" y="1824"/>
            <a:chExt cx="144" cy="624"/>
          </a:xfrm>
        </p:grpSpPr>
        <p:sp>
          <p:nvSpPr>
            <p:cNvPr id="156747" name="Line 75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48" name="Line 76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49" name="Line 77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50" name="Line 78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51" name="Line 79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52" name="Line 80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53" name="Line 81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54" name="Line 82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83"/>
          <p:cNvGrpSpPr>
            <a:grpSpLocks/>
          </p:cNvGrpSpPr>
          <p:nvPr/>
        </p:nvGrpSpPr>
        <p:grpSpPr bwMode="auto">
          <a:xfrm>
            <a:off x="5638800" y="5334000"/>
            <a:ext cx="228600" cy="990600"/>
            <a:chOff x="2016" y="1824"/>
            <a:chExt cx="144" cy="624"/>
          </a:xfrm>
        </p:grpSpPr>
        <p:sp>
          <p:nvSpPr>
            <p:cNvPr id="156756" name="Line 84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57" name="Line 85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58" name="Line 86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59" name="Line 87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60" name="Line 88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61" name="Line 89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62" name="Line 90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63" name="Line 91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92"/>
          <p:cNvGrpSpPr>
            <a:grpSpLocks/>
          </p:cNvGrpSpPr>
          <p:nvPr/>
        </p:nvGrpSpPr>
        <p:grpSpPr bwMode="auto">
          <a:xfrm>
            <a:off x="5943600" y="5334000"/>
            <a:ext cx="228600" cy="990600"/>
            <a:chOff x="2016" y="1824"/>
            <a:chExt cx="144" cy="624"/>
          </a:xfrm>
        </p:grpSpPr>
        <p:sp>
          <p:nvSpPr>
            <p:cNvPr id="156765" name="Line 93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66" name="Line 94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67" name="Line 95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68" name="Line 96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69" name="Line 97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70" name="Line 98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71" name="Line 99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72" name="Line 100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101"/>
          <p:cNvGrpSpPr>
            <a:grpSpLocks/>
          </p:cNvGrpSpPr>
          <p:nvPr/>
        </p:nvGrpSpPr>
        <p:grpSpPr bwMode="auto">
          <a:xfrm>
            <a:off x="6248400" y="5334000"/>
            <a:ext cx="228600" cy="990600"/>
            <a:chOff x="2016" y="1824"/>
            <a:chExt cx="144" cy="624"/>
          </a:xfrm>
        </p:grpSpPr>
        <p:sp>
          <p:nvSpPr>
            <p:cNvPr id="156774" name="Line 102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75" name="Line 103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76" name="Line 104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77" name="Line 105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78" name="Line 106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79" name="Line 107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80" name="Line 108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81" name="Line 109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6782" name="Text Box 110"/>
          <p:cNvSpPr txBox="1">
            <a:spLocks noChangeArrowheads="1"/>
          </p:cNvSpPr>
          <p:nvPr/>
        </p:nvSpPr>
        <p:spPr bwMode="auto">
          <a:xfrm>
            <a:off x="2076450" y="5653088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并行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5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15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15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15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15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56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500"/>
                            </p:stCondLst>
                            <p:childTnLst>
                              <p:par>
                                <p:cTn id="1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autoUpdateAnimBg="0"/>
      <p:bldP spid="156676" grpId="0" autoUpdateAnimBg="0"/>
      <p:bldP spid="156677" grpId="0" autoUpdateAnimBg="0"/>
      <p:bldP spid="156681" grpId="0" animBg="1"/>
      <p:bldP spid="156682" grpId="0" animBg="1"/>
      <p:bldP spid="156683" grpId="0" animBg="1"/>
      <p:bldP spid="156684" grpId="0" animBg="1"/>
      <p:bldP spid="156685" grpId="0" animBg="1"/>
      <p:bldP spid="156686" grpId="0" animBg="1"/>
      <p:bldP spid="156687" grpId="0" animBg="1"/>
      <p:bldP spid="156688" grpId="0" animBg="1"/>
      <p:bldP spid="156689" grpId="0" animBg="1"/>
      <p:bldP spid="156690" grpId="0" animBg="1"/>
      <p:bldP spid="156691" grpId="0" autoUpdateAnimBg="0"/>
      <p:bldP spid="15678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593725" y="228600"/>
            <a:ext cx="63547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四、总线结构的计算机举例</a:t>
            </a: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1176338" y="992175"/>
            <a:ext cx="6367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</a:t>
            </a:r>
            <a:r>
              <a:rPr lang="zh-CN" altLang="en-US" sz="3200" smtClean="0">
                <a:latin typeface="Times New Roman" pitchFamily="18" charset="0"/>
              </a:rPr>
              <a:t>.单总线结构框图 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57707" name="Rectangle 1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3.1</a:t>
            </a:r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222932-8C77-45EA-9857-7CECBC9044DE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9AB974-7F11-4B05-BD57-075FF64100A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" y="1524000"/>
            <a:ext cx="8229600" cy="695325"/>
            <a:chOff x="384" y="1056"/>
            <a:chExt cx="5184" cy="438"/>
          </a:xfrm>
        </p:grpSpPr>
        <p:sp>
          <p:nvSpPr>
            <p:cNvPr id="34" name="Rectangle 3"/>
            <p:cNvSpPr>
              <a:spLocks noChangeArrowheads="1"/>
            </p:cNvSpPr>
            <p:nvPr/>
          </p:nvSpPr>
          <p:spPr bwMode="auto">
            <a:xfrm>
              <a:off x="2046" y="1056"/>
              <a:ext cx="20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</a:rPr>
                <a:t>单总线（系统总线）</a:t>
              </a:r>
              <a:endParaRPr lang="zh-CN" altLang="en-US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35" name="Freeform 4"/>
            <p:cNvSpPr>
              <a:spLocks/>
            </p:cNvSpPr>
            <p:nvPr/>
          </p:nvSpPr>
          <p:spPr bwMode="auto">
            <a:xfrm>
              <a:off x="384" y="1350"/>
              <a:ext cx="5184" cy="144"/>
            </a:xfrm>
            <a:custGeom>
              <a:avLst/>
              <a:gdLst>
                <a:gd name="T0" fmla="*/ 0 w 4569"/>
                <a:gd name="T1" fmla="*/ 72 h 148"/>
                <a:gd name="T2" fmla="*/ 236 w 4569"/>
                <a:gd name="T3" fmla="*/ 144 h 148"/>
                <a:gd name="T4" fmla="*/ 236 w 4569"/>
                <a:gd name="T5" fmla="*/ 121 h 148"/>
                <a:gd name="T6" fmla="*/ 4951 w 4569"/>
                <a:gd name="T7" fmla="*/ 121 h 148"/>
                <a:gd name="T8" fmla="*/ 4951 w 4569"/>
                <a:gd name="T9" fmla="*/ 144 h 148"/>
                <a:gd name="T10" fmla="*/ 5184 w 4569"/>
                <a:gd name="T11" fmla="*/ 72 h 148"/>
                <a:gd name="T12" fmla="*/ 4951 w 4569"/>
                <a:gd name="T13" fmla="*/ 0 h 148"/>
                <a:gd name="T14" fmla="*/ 4951 w 4569"/>
                <a:gd name="T15" fmla="*/ 24 h 148"/>
                <a:gd name="T16" fmla="*/ 236 w 4569"/>
                <a:gd name="T17" fmla="*/ 24 h 148"/>
                <a:gd name="T18" fmla="*/ 236 w 4569"/>
                <a:gd name="T19" fmla="*/ 0 h 148"/>
                <a:gd name="T20" fmla="*/ 0 w 4569"/>
                <a:gd name="T21" fmla="*/ 72 h 1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569"/>
                <a:gd name="T34" fmla="*/ 0 h 148"/>
                <a:gd name="T35" fmla="*/ 4569 w 4569"/>
                <a:gd name="T36" fmla="*/ 148 h 1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569" h="148">
                  <a:moveTo>
                    <a:pt x="0" y="74"/>
                  </a:moveTo>
                  <a:lnTo>
                    <a:pt x="208" y="148"/>
                  </a:lnTo>
                  <a:lnTo>
                    <a:pt x="208" y="124"/>
                  </a:lnTo>
                  <a:lnTo>
                    <a:pt x="4364" y="124"/>
                  </a:lnTo>
                  <a:lnTo>
                    <a:pt x="4364" y="148"/>
                  </a:lnTo>
                  <a:lnTo>
                    <a:pt x="4569" y="74"/>
                  </a:lnTo>
                  <a:lnTo>
                    <a:pt x="4364" y="0"/>
                  </a:lnTo>
                  <a:lnTo>
                    <a:pt x="4364" y="25"/>
                  </a:lnTo>
                  <a:lnTo>
                    <a:pt x="208" y="25"/>
                  </a:lnTo>
                  <a:lnTo>
                    <a:pt x="208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17463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838200" y="2171700"/>
            <a:ext cx="7959725" cy="3819525"/>
            <a:chOff x="528" y="1368"/>
            <a:chExt cx="5014" cy="2406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528" y="1368"/>
              <a:ext cx="719" cy="2389"/>
              <a:chOff x="528" y="1615"/>
              <a:chExt cx="719" cy="2389"/>
            </a:xfrm>
          </p:grpSpPr>
          <p:sp>
            <p:nvSpPr>
              <p:cNvPr id="55" name="Rectangle 8"/>
              <p:cNvSpPr>
                <a:spLocks noChangeArrowheads="1"/>
              </p:cNvSpPr>
              <p:nvPr/>
            </p:nvSpPr>
            <p:spPr bwMode="auto">
              <a:xfrm>
                <a:off x="528" y="2352"/>
                <a:ext cx="719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endParaRPr lang="zh-CN" altLang="en-US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800">
                    <a:latin typeface="Times New Roman" pitchFamily="18" charset="0"/>
                  </a:rPr>
                  <a:t> CPU</a:t>
                </a:r>
              </a:p>
            </p:txBody>
          </p:sp>
          <p:sp>
            <p:nvSpPr>
              <p:cNvPr id="56" name="Freeform 9"/>
              <p:cNvSpPr>
                <a:spLocks/>
              </p:cNvSpPr>
              <p:nvPr/>
            </p:nvSpPr>
            <p:spPr bwMode="auto">
              <a:xfrm>
                <a:off x="802" y="1615"/>
                <a:ext cx="206" cy="737"/>
              </a:xfrm>
              <a:custGeom>
                <a:avLst/>
                <a:gdLst>
                  <a:gd name="T0" fmla="*/ 101 w 141"/>
                  <a:gd name="T1" fmla="*/ 0 h 482"/>
                  <a:gd name="T2" fmla="*/ 206 w 141"/>
                  <a:gd name="T3" fmla="*/ 144 h 482"/>
                  <a:gd name="T4" fmla="*/ 155 w 141"/>
                  <a:gd name="T5" fmla="*/ 144 h 482"/>
                  <a:gd name="T6" fmla="*/ 155 w 141"/>
                  <a:gd name="T7" fmla="*/ 592 h 482"/>
                  <a:gd name="T8" fmla="*/ 206 w 141"/>
                  <a:gd name="T9" fmla="*/ 592 h 482"/>
                  <a:gd name="T10" fmla="*/ 101 w 141"/>
                  <a:gd name="T11" fmla="*/ 737 h 482"/>
                  <a:gd name="T12" fmla="*/ 0 w 141"/>
                  <a:gd name="T13" fmla="*/ 592 h 482"/>
                  <a:gd name="T14" fmla="*/ 50 w 141"/>
                  <a:gd name="T15" fmla="*/ 592 h 482"/>
                  <a:gd name="T16" fmla="*/ 50 w 141"/>
                  <a:gd name="T17" fmla="*/ 144 h 482"/>
                  <a:gd name="T18" fmla="*/ 0 w 141"/>
                  <a:gd name="T19" fmla="*/ 144 h 482"/>
                  <a:gd name="T20" fmla="*/ 101 w 141"/>
                  <a:gd name="T21" fmla="*/ 0 h 4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1"/>
                  <a:gd name="T34" fmla="*/ 0 h 482"/>
                  <a:gd name="T35" fmla="*/ 141 w 141"/>
                  <a:gd name="T36" fmla="*/ 482 h 48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1392" y="1385"/>
              <a:ext cx="720" cy="2389"/>
              <a:chOff x="1392" y="1632"/>
              <a:chExt cx="720" cy="2389"/>
            </a:xfrm>
          </p:grpSpPr>
          <p:sp>
            <p:nvSpPr>
              <p:cNvPr id="53" name="Rectangle 11"/>
              <p:cNvSpPr>
                <a:spLocks noChangeArrowheads="1"/>
              </p:cNvSpPr>
              <p:nvPr/>
            </p:nvSpPr>
            <p:spPr bwMode="auto">
              <a:xfrm>
                <a:off x="1392" y="2369"/>
                <a:ext cx="720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altLang="zh-CN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zh-CN" altLang="en-US">
                    <a:latin typeface="Times New Roman" pitchFamily="18" charset="0"/>
                  </a:rPr>
                  <a:t>    </a:t>
                </a:r>
                <a:r>
                  <a:rPr lang="zh-CN" altLang="en-US" sz="2800">
                    <a:latin typeface="Times New Roman" pitchFamily="18" charset="0"/>
                  </a:rPr>
                  <a:t>主存</a:t>
                </a:r>
              </a:p>
            </p:txBody>
          </p:sp>
          <p:sp>
            <p:nvSpPr>
              <p:cNvPr id="54" name="Freeform 12"/>
              <p:cNvSpPr>
                <a:spLocks/>
              </p:cNvSpPr>
              <p:nvPr/>
            </p:nvSpPr>
            <p:spPr bwMode="auto">
              <a:xfrm>
                <a:off x="1619" y="1632"/>
                <a:ext cx="206" cy="737"/>
              </a:xfrm>
              <a:custGeom>
                <a:avLst/>
                <a:gdLst>
                  <a:gd name="T0" fmla="*/ 101 w 141"/>
                  <a:gd name="T1" fmla="*/ 0 h 482"/>
                  <a:gd name="T2" fmla="*/ 206 w 141"/>
                  <a:gd name="T3" fmla="*/ 144 h 482"/>
                  <a:gd name="T4" fmla="*/ 155 w 141"/>
                  <a:gd name="T5" fmla="*/ 144 h 482"/>
                  <a:gd name="T6" fmla="*/ 155 w 141"/>
                  <a:gd name="T7" fmla="*/ 592 h 482"/>
                  <a:gd name="T8" fmla="*/ 206 w 141"/>
                  <a:gd name="T9" fmla="*/ 592 h 482"/>
                  <a:gd name="T10" fmla="*/ 101 w 141"/>
                  <a:gd name="T11" fmla="*/ 737 h 482"/>
                  <a:gd name="T12" fmla="*/ 0 w 141"/>
                  <a:gd name="T13" fmla="*/ 592 h 482"/>
                  <a:gd name="T14" fmla="*/ 50 w 141"/>
                  <a:gd name="T15" fmla="*/ 592 h 482"/>
                  <a:gd name="T16" fmla="*/ 50 w 141"/>
                  <a:gd name="T17" fmla="*/ 144 h 482"/>
                  <a:gd name="T18" fmla="*/ 0 w 141"/>
                  <a:gd name="T19" fmla="*/ 144 h 482"/>
                  <a:gd name="T20" fmla="*/ 101 w 141"/>
                  <a:gd name="T21" fmla="*/ 0 h 4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1"/>
                  <a:gd name="T34" fmla="*/ 0 h 482"/>
                  <a:gd name="T35" fmla="*/ 141 w 141"/>
                  <a:gd name="T36" fmla="*/ 482 h 48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" name="Rectangle 13"/>
            <p:cNvSpPr>
              <a:spLocks noChangeArrowheads="1"/>
            </p:cNvSpPr>
            <p:nvPr/>
          </p:nvSpPr>
          <p:spPr bwMode="auto">
            <a:xfrm>
              <a:off x="2208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 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2592" y="1391"/>
              <a:ext cx="192" cy="725"/>
            </a:xfrm>
            <a:custGeom>
              <a:avLst/>
              <a:gdLst>
                <a:gd name="T0" fmla="*/ 98 w 139"/>
                <a:gd name="T1" fmla="*/ 0 h 495"/>
                <a:gd name="T2" fmla="*/ 192 w 139"/>
                <a:gd name="T3" fmla="*/ 145 h 495"/>
                <a:gd name="T4" fmla="*/ 144 w 139"/>
                <a:gd name="T5" fmla="*/ 145 h 495"/>
                <a:gd name="T6" fmla="*/ 144 w 139"/>
                <a:gd name="T7" fmla="*/ 580 h 495"/>
                <a:gd name="T8" fmla="*/ 192 w 139"/>
                <a:gd name="T9" fmla="*/ 580 h 495"/>
                <a:gd name="T10" fmla="*/ 98 w 139"/>
                <a:gd name="T11" fmla="*/ 725 h 495"/>
                <a:gd name="T12" fmla="*/ 0 w 139"/>
                <a:gd name="T13" fmla="*/ 580 h 495"/>
                <a:gd name="T14" fmla="*/ 48 w 139"/>
                <a:gd name="T15" fmla="*/ 580 h 495"/>
                <a:gd name="T16" fmla="*/ 48 w 139"/>
                <a:gd name="T17" fmla="*/ 145 h 495"/>
                <a:gd name="T18" fmla="*/ 0 w 139"/>
                <a:gd name="T19" fmla="*/ 145 h 495"/>
                <a:gd name="T20" fmla="*/ 98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2609" y="2479"/>
              <a:ext cx="175" cy="671"/>
            </a:xfrm>
            <a:custGeom>
              <a:avLst/>
              <a:gdLst>
                <a:gd name="T0" fmla="*/ 89 w 139"/>
                <a:gd name="T1" fmla="*/ 0 h 467"/>
                <a:gd name="T2" fmla="*/ 175 w 139"/>
                <a:gd name="T3" fmla="*/ 135 h 467"/>
                <a:gd name="T4" fmla="*/ 131 w 139"/>
                <a:gd name="T5" fmla="*/ 135 h 467"/>
                <a:gd name="T6" fmla="*/ 131 w 139"/>
                <a:gd name="T7" fmla="*/ 537 h 467"/>
                <a:gd name="T8" fmla="*/ 175 w 139"/>
                <a:gd name="T9" fmla="*/ 537 h 467"/>
                <a:gd name="T10" fmla="*/ 89 w 139"/>
                <a:gd name="T11" fmla="*/ 671 h 467"/>
                <a:gd name="T12" fmla="*/ 0 w 139"/>
                <a:gd name="T13" fmla="*/ 537 h 467"/>
                <a:gd name="T14" fmla="*/ 44 w 139"/>
                <a:gd name="T15" fmla="*/ 537 h 467"/>
                <a:gd name="T16" fmla="*/ 44 w 139"/>
                <a:gd name="T17" fmla="*/ 135 h 467"/>
                <a:gd name="T18" fmla="*/ 0 w 139"/>
                <a:gd name="T19" fmla="*/ 135 h 467"/>
                <a:gd name="T20" fmla="*/ 89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16"/>
            <p:cNvSpPr>
              <a:spLocks noChangeArrowheads="1"/>
            </p:cNvSpPr>
            <p:nvPr/>
          </p:nvSpPr>
          <p:spPr bwMode="auto">
            <a:xfrm>
              <a:off x="2208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   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endParaRPr lang="zh-CN" altLang="en-US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设备1</a:t>
              </a:r>
            </a:p>
          </p:txBody>
        </p:sp>
        <p:sp>
          <p:nvSpPr>
            <p:cNvPr id="43" name="Rectangle 17"/>
            <p:cNvSpPr>
              <a:spLocks noChangeArrowheads="1"/>
            </p:cNvSpPr>
            <p:nvPr/>
          </p:nvSpPr>
          <p:spPr bwMode="auto">
            <a:xfrm>
              <a:off x="3360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   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endParaRPr lang="zh-CN" altLang="en-US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设备2</a:t>
              </a:r>
            </a:p>
          </p:txBody>
        </p:sp>
        <p:sp>
          <p:nvSpPr>
            <p:cNvPr id="44" name="Rectangle 18"/>
            <p:cNvSpPr>
              <a:spLocks noChangeArrowheads="1"/>
            </p:cNvSpPr>
            <p:nvPr/>
          </p:nvSpPr>
          <p:spPr bwMode="auto">
            <a:xfrm>
              <a:off x="3360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 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45" name="Freeform 19"/>
            <p:cNvSpPr>
              <a:spLocks/>
            </p:cNvSpPr>
            <p:nvPr/>
          </p:nvSpPr>
          <p:spPr bwMode="auto">
            <a:xfrm>
              <a:off x="3696" y="1391"/>
              <a:ext cx="192" cy="725"/>
            </a:xfrm>
            <a:custGeom>
              <a:avLst/>
              <a:gdLst>
                <a:gd name="T0" fmla="*/ 98 w 139"/>
                <a:gd name="T1" fmla="*/ 0 h 495"/>
                <a:gd name="T2" fmla="*/ 192 w 139"/>
                <a:gd name="T3" fmla="*/ 145 h 495"/>
                <a:gd name="T4" fmla="*/ 144 w 139"/>
                <a:gd name="T5" fmla="*/ 145 h 495"/>
                <a:gd name="T6" fmla="*/ 144 w 139"/>
                <a:gd name="T7" fmla="*/ 580 h 495"/>
                <a:gd name="T8" fmla="*/ 192 w 139"/>
                <a:gd name="T9" fmla="*/ 580 h 495"/>
                <a:gd name="T10" fmla="*/ 98 w 139"/>
                <a:gd name="T11" fmla="*/ 725 h 495"/>
                <a:gd name="T12" fmla="*/ 0 w 139"/>
                <a:gd name="T13" fmla="*/ 580 h 495"/>
                <a:gd name="T14" fmla="*/ 48 w 139"/>
                <a:gd name="T15" fmla="*/ 580 h 495"/>
                <a:gd name="T16" fmla="*/ 48 w 139"/>
                <a:gd name="T17" fmla="*/ 145 h 495"/>
                <a:gd name="T18" fmla="*/ 0 w 139"/>
                <a:gd name="T19" fmla="*/ 145 h 495"/>
                <a:gd name="T20" fmla="*/ 98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20"/>
            <p:cNvSpPr>
              <a:spLocks/>
            </p:cNvSpPr>
            <p:nvPr/>
          </p:nvSpPr>
          <p:spPr bwMode="auto">
            <a:xfrm>
              <a:off x="3696" y="2479"/>
              <a:ext cx="192" cy="671"/>
            </a:xfrm>
            <a:custGeom>
              <a:avLst/>
              <a:gdLst>
                <a:gd name="T0" fmla="*/ 98 w 139"/>
                <a:gd name="T1" fmla="*/ 0 h 467"/>
                <a:gd name="T2" fmla="*/ 192 w 139"/>
                <a:gd name="T3" fmla="*/ 135 h 467"/>
                <a:gd name="T4" fmla="*/ 144 w 139"/>
                <a:gd name="T5" fmla="*/ 135 h 467"/>
                <a:gd name="T6" fmla="*/ 144 w 139"/>
                <a:gd name="T7" fmla="*/ 537 h 467"/>
                <a:gd name="T8" fmla="*/ 192 w 139"/>
                <a:gd name="T9" fmla="*/ 537 h 467"/>
                <a:gd name="T10" fmla="*/ 98 w 139"/>
                <a:gd name="T11" fmla="*/ 671 h 467"/>
                <a:gd name="T12" fmla="*/ 0 w 139"/>
                <a:gd name="T13" fmla="*/ 537 h 467"/>
                <a:gd name="T14" fmla="*/ 48 w 139"/>
                <a:gd name="T15" fmla="*/ 537 h 467"/>
                <a:gd name="T16" fmla="*/ 48 w 139"/>
                <a:gd name="T17" fmla="*/ 135 h 467"/>
                <a:gd name="T18" fmla="*/ 0 w 139"/>
                <a:gd name="T19" fmla="*/ 135 h 467"/>
                <a:gd name="T20" fmla="*/ 98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Rectangle 21"/>
            <p:cNvSpPr>
              <a:spLocks noChangeArrowheads="1"/>
            </p:cNvSpPr>
            <p:nvPr/>
          </p:nvSpPr>
          <p:spPr bwMode="auto">
            <a:xfrm>
              <a:off x="4368" y="2116"/>
              <a:ext cx="240" cy="2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48" name="Rectangle 22"/>
            <p:cNvSpPr>
              <a:spLocks noChangeArrowheads="1"/>
            </p:cNvSpPr>
            <p:nvPr/>
          </p:nvSpPr>
          <p:spPr bwMode="auto">
            <a:xfrm>
              <a:off x="4608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   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endParaRPr lang="zh-CN" altLang="en-US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设备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49" name="Rectangle 23"/>
            <p:cNvSpPr>
              <a:spLocks noChangeArrowheads="1"/>
            </p:cNvSpPr>
            <p:nvPr/>
          </p:nvSpPr>
          <p:spPr bwMode="auto">
            <a:xfrm>
              <a:off x="4608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 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50" name="Freeform 24"/>
            <p:cNvSpPr>
              <a:spLocks/>
            </p:cNvSpPr>
            <p:nvPr/>
          </p:nvSpPr>
          <p:spPr bwMode="auto">
            <a:xfrm>
              <a:off x="4992" y="1374"/>
              <a:ext cx="192" cy="740"/>
            </a:xfrm>
            <a:custGeom>
              <a:avLst/>
              <a:gdLst>
                <a:gd name="T0" fmla="*/ 98 w 139"/>
                <a:gd name="T1" fmla="*/ 0 h 495"/>
                <a:gd name="T2" fmla="*/ 192 w 139"/>
                <a:gd name="T3" fmla="*/ 148 h 495"/>
                <a:gd name="T4" fmla="*/ 144 w 139"/>
                <a:gd name="T5" fmla="*/ 148 h 495"/>
                <a:gd name="T6" fmla="*/ 144 w 139"/>
                <a:gd name="T7" fmla="*/ 592 h 495"/>
                <a:gd name="T8" fmla="*/ 192 w 139"/>
                <a:gd name="T9" fmla="*/ 592 h 495"/>
                <a:gd name="T10" fmla="*/ 98 w 139"/>
                <a:gd name="T11" fmla="*/ 740 h 495"/>
                <a:gd name="T12" fmla="*/ 0 w 139"/>
                <a:gd name="T13" fmla="*/ 592 h 495"/>
                <a:gd name="T14" fmla="*/ 48 w 139"/>
                <a:gd name="T15" fmla="*/ 592 h 495"/>
                <a:gd name="T16" fmla="*/ 48 w 139"/>
                <a:gd name="T17" fmla="*/ 148 h 495"/>
                <a:gd name="T18" fmla="*/ 0 w 139"/>
                <a:gd name="T19" fmla="*/ 148 h 495"/>
                <a:gd name="T20" fmla="*/ 98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25"/>
            <p:cNvSpPr>
              <a:spLocks/>
            </p:cNvSpPr>
            <p:nvPr/>
          </p:nvSpPr>
          <p:spPr bwMode="auto">
            <a:xfrm>
              <a:off x="4993" y="2478"/>
              <a:ext cx="191" cy="672"/>
            </a:xfrm>
            <a:custGeom>
              <a:avLst/>
              <a:gdLst>
                <a:gd name="T0" fmla="*/ 98 w 139"/>
                <a:gd name="T1" fmla="*/ 0 h 467"/>
                <a:gd name="T2" fmla="*/ 191 w 139"/>
                <a:gd name="T3" fmla="*/ 135 h 467"/>
                <a:gd name="T4" fmla="*/ 143 w 139"/>
                <a:gd name="T5" fmla="*/ 135 h 467"/>
                <a:gd name="T6" fmla="*/ 143 w 139"/>
                <a:gd name="T7" fmla="*/ 538 h 467"/>
                <a:gd name="T8" fmla="*/ 191 w 139"/>
                <a:gd name="T9" fmla="*/ 538 h 467"/>
                <a:gd name="T10" fmla="*/ 98 w 139"/>
                <a:gd name="T11" fmla="*/ 672 h 467"/>
                <a:gd name="T12" fmla="*/ 0 w 139"/>
                <a:gd name="T13" fmla="*/ 538 h 467"/>
                <a:gd name="T14" fmla="*/ 48 w 139"/>
                <a:gd name="T15" fmla="*/ 538 h 467"/>
                <a:gd name="T16" fmla="*/ 48 w 139"/>
                <a:gd name="T17" fmla="*/ 135 h 467"/>
                <a:gd name="T18" fmla="*/ 0 w 139"/>
                <a:gd name="T19" fmla="*/ 135 h 467"/>
                <a:gd name="T20" fmla="*/ 98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Rectangle 26"/>
            <p:cNvSpPr>
              <a:spLocks noChangeArrowheads="1"/>
            </p:cNvSpPr>
            <p:nvPr/>
          </p:nvSpPr>
          <p:spPr bwMode="auto">
            <a:xfrm>
              <a:off x="4368" y="3294"/>
              <a:ext cx="336" cy="2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5"/>
          <p:cNvSpPr txBox="1">
            <a:spLocks noChangeArrowheads="1"/>
          </p:cNvSpPr>
          <p:nvPr/>
        </p:nvSpPr>
        <p:spPr bwMode="auto">
          <a:xfrm>
            <a:off x="593725" y="304800"/>
            <a:ext cx="634340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</a:t>
            </a:r>
            <a:r>
              <a:rPr lang="zh-CN" altLang="en-US" sz="3600" smtClean="0">
                <a:latin typeface="Times New Roman" pitchFamily="18" charset="0"/>
              </a:rPr>
              <a:t>.面向 </a:t>
            </a:r>
            <a:r>
              <a:rPr lang="en-US" altLang="zh-CN" sz="3600" smtClean="0">
                <a:latin typeface="Times New Roman" pitchFamily="18" charset="0"/>
              </a:rPr>
              <a:t>CPU </a:t>
            </a:r>
            <a:r>
              <a:rPr lang="zh-CN" altLang="en-US" sz="3600" smtClean="0">
                <a:latin typeface="Times New Roman" pitchFamily="18" charset="0"/>
              </a:rPr>
              <a:t>的双总线结构框图</a:t>
            </a:r>
            <a:endParaRPr lang="zh-CN" altLang="en-US" sz="3600">
              <a:latin typeface="Times New Roman" pitchFamily="18" charset="0"/>
            </a:endParaRPr>
          </a:p>
        </p:txBody>
      </p:sp>
      <p:sp>
        <p:nvSpPr>
          <p:cNvPr id="158747" name="Rectangle 2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3.1</a:t>
            </a:r>
          </a:p>
        </p:txBody>
      </p:sp>
      <p:sp>
        <p:nvSpPr>
          <p:cNvPr id="29" name="日期占位符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64E51-2C2C-488D-AB89-7EB505361CB5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31" name="页脚占位符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E853F-BE2E-47B2-815F-AA76B0295D95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666776" y="1597040"/>
            <a:ext cx="1854200" cy="1125537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lIns="0" anchor="ctr" anchorCtr="1"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  </a:t>
            </a:r>
            <a:r>
              <a:rPr lang="zh-CN" altLang="en-US" sz="2400">
                <a:latin typeface="Times New Roman" pitchFamily="18" charset="0"/>
              </a:rPr>
              <a:t>中央处理器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       </a:t>
            </a:r>
            <a:r>
              <a:rPr lang="en-US" altLang="zh-CN" sz="2400">
                <a:latin typeface="Times New Roman" pitchFamily="18" charset="0"/>
              </a:rPr>
              <a:t>CPU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55901" y="1531952"/>
            <a:ext cx="5715000" cy="609600"/>
            <a:chOff x="1670" y="1410"/>
            <a:chExt cx="3600" cy="384"/>
          </a:xfrm>
        </p:grpSpPr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2941" y="1410"/>
              <a:ext cx="113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I/O</a:t>
              </a:r>
              <a:r>
                <a:rPr lang="zh-CN" altLang="en-US" sz="2800">
                  <a:solidFill>
                    <a:schemeClr val="folHlink"/>
                  </a:solidFill>
                </a:rPr>
                <a:t>总线</a:t>
              </a:r>
              <a:endParaRPr lang="en-US" altLang="zh-CN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35" name="AutoShape 7"/>
            <p:cNvSpPr>
              <a:spLocks noChangeArrowheads="1"/>
            </p:cNvSpPr>
            <p:nvPr/>
          </p:nvSpPr>
          <p:spPr bwMode="auto">
            <a:xfrm>
              <a:off x="1670" y="1657"/>
              <a:ext cx="3600" cy="137"/>
            </a:xfrm>
            <a:prstGeom prst="leftRightArrow">
              <a:avLst>
                <a:gd name="adj1" fmla="val 50000"/>
                <a:gd name="adj2" fmla="val 77251"/>
              </a:avLst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995389" y="2722577"/>
            <a:ext cx="661987" cy="1905000"/>
            <a:chOff x="687" y="2160"/>
            <a:chExt cx="417" cy="1200"/>
          </a:xfrm>
        </p:grpSpPr>
        <p:sp>
          <p:nvSpPr>
            <p:cNvPr id="37" name="Rectangle 9"/>
            <p:cNvSpPr>
              <a:spLocks noChangeArrowheads="1"/>
            </p:cNvSpPr>
            <p:nvPr/>
          </p:nvSpPr>
          <p:spPr bwMode="auto">
            <a:xfrm>
              <a:off x="687" y="2313"/>
              <a:ext cx="273" cy="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M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总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线</a:t>
              </a:r>
            </a:p>
          </p:txBody>
        </p:sp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960" y="2160"/>
              <a:ext cx="144" cy="1200"/>
            </a:xfrm>
            <a:prstGeom prst="upDownArrow">
              <a:avLst>
                <a:gd name="adj1" fmla="val 50000"/>
                <a:gd name="adj2" fmla="val 97955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754089" y="2112977"/>
            <a:ext cx="7532687" cy="3459163"/>
            <a:chOff x="535" y="1776"/>
            <a:chExt cx="4745" cy="2179"/>
          </a:xfrm>
        </p:grpSpPr>
        <p:grpSp>
          <p:nvGrpSpPr>
            <p:cNvPr id="5" name="Group 31"/>
            <p:cNvGrpSpPr>
              <a:grpSpLocks/>
            </p:cNvGrpSpPr>
            <p:nvPr/>
          </p:nvGrpSpPr>
          <p:grpSpPr bwMode="auto">
            <a:xfrm>
              <a:off x="535" y="1776"/>
              <a:ext cx="4745" cy="2179"/>
              <a:chOff x="535" y="1776"/>
              <a:chExt cx="4745" cy="2179"/>
            </a:xfrm>
          </p:grpSpPr>
          <p:sp>
            <p:nvSpPr>
              <p:cNvPr id="42" name="Rectangle 14"/>
              <p:cNvSpPr>
                <a:spLocks noChangeArrowheads="1"/>
              </p:cNvSpPr>
              <p:nvPr/>
            </p:nvSpPr>
            <p:spPr bwMode="auto">
              <a:xfrm>
                <a:off x="535" y="3360"/>
                <a:ext cx="1059" cy="595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tIns="262800" anchorCtr="1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主存 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   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43" name="Rectangle 15"/>
              <p:cNvSpPr>
                <a:spLocks noChangeArrowheads="1"/>
              </p:cNvSpPr>
              <p:nvPr/>
            </p:nvSpPr>
            <p:spPr bwMode="auto">
              <a:xfrm>
                <a:off x="1779" y="2448"/>
                <a:ext cx="934" cy="32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Ctr="1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I/O</a:t>
                </a:r>
                <a:r>
                  <a:rPr lang="zh-CN" altLang="en-US" sz="2400">
                    <a:latin typeface="Times New Roman" pitchFamily="18" charset="0"/>
                  </a:rPr>
                  <a:t>接口</a:t>
                </a:r>
              </a:p>
            </p:txBody>
          </p:sp>
          <p:sp>
            <p:nvSpPr>
              <p:cNvPr id="44" name="Freeform 16"/>
              <p:cNvSpPr>
                <a:spLocks/>
              </p:cNvSpPr>
              <p:nvPr/>
            </p:nvSpPr>
            <p:spPr bwMode="auto">
              <a:xfrm>
                <a:off x="2205" y="1776"/>
                <a:ext cx="147" cy="672"/>
              </a:xfrm>
              <a:custGeom>
                <a:avLst/>
                <a:gdLst>
                  <a:gd name="T0" fmla="*/ 75 w 139"/>
                  <a:gd name="T1" fmla="*/ 0 h 495"/>
                  <a:gd name="T2" fmla="*/ 147 w 139"/>
                  <a:gd name="T3" fmla="*/ 134 h 495"/>
                  <a:gd name="T4" fmla="*/ 110 w 139"/>
                  <a:gd name="T5" fmla="*/ 134 h 495"/>
                  <a:gd name="T6" fmla="*/ 110 w 139"/>
                  <a:gd name="T7" fmla="*/ 538 h 495"/>
                  <a:gd name="T8" fmla="*/ 147 w 139"/>
                  <a:gd name="T9" fmla="*/ 538 h 495"/>
                  <a:gd name="T10" fmla="*/ 75 w 139"/>
                  <a:gd name="T11" fmla="*/ 672 h 495"/>
                  <a:gd name="T12" fmla="*/ 0 w 139"/>
                  <a:gd name="T13" fmla="*/ 538 h 495"/>
                  <a:gd name="T14" fmla="*/ 37 w 139"/>
                  <a:gd name="T15" fmla="*/ 538 h 495"/>
                  <a:gd name="T16" fmla="*/ 37 w 139"/>
                  <a:gd name="T17" fmla="*/ 134 h 495"/>
                  <a:gd name="T18" fmla="*/ 0 w 139"/>
                  <a:gd name="T19" fmla="*/ 134 h 495"/>
                  <a:gd name="T20" fmla="*/ 75 w 139"/>
                  <a:gd name="T21" fmla="*/ 0 h 49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495"/>
                  <a:gd name="T35" fmla="*/ 139 w 139"/>
                  <a:gd name="T36" fmla="*/ 495 h 49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495">
                    <a:moveTo>
                      <a:pt x="71" y="0"/>
                    </a:moveTo>
                    <a:lnTo>
                      <a:pt x="139" y="99"/>
                    </a:lnTo>
                    <a:lnTo>
                      <a:pt x="104" y="99"/>
                    </a:lnTo>
                    <a:lnTo>
                      <a:pt x="104" y="396"/>
                    </a:lnTo>
                    <a:lnTo>
                      <a:pt x="139" y="396"/>
                    </a:lnTo>
                    <a:lnTo>
                      <a:pt x="71" y="495"/>
                    </a:lnTo>
                    <a:lnTo>
                      <a:pt x="0" y="396"/>
                    </a:lnTo>
                    <a:lnTo>
                      <a:pt x="35" y="396"/>
                    </a:lnTo>
                    <a:lnTo>
                      <a:pt x="35" y="99"/>
                    </a:lnTo>
                    <a:lnTo>
                      <a:pt x="0" y="99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7"/>
              <p:cNvSpPr>
                <a:spLocks/>
              </p:cNvSpPr>
              <p:nvPr/>
            </p:nvSpPr>
            <p:spPr bwMode="auto">
              <a:xfrm>
                <a:off x="2205" y="2784"/>
                <a:ext cx="147" cy="576"/>
              </a:xfrm>
              <a:custGeom>
                <a:avLst/>
                <a:gdLst>
                  <a:gd name="T0" fmla="*/ 75 w 139"/>
                  <a:gd name="T1" fmla="*/ 0 h 467"/>
                  <a:gd name="T2" fmla="*/ 147 w 139"/>
                  <a:gd name="T3" fmla="*/ 116 h 467"/>
                  <a:gd name="T4" fmla="*/ 110 w 139"/>
                  <a:gd name="T5" fmla="*/ 116 h 467"/>
                  <a:gd name="T6" fmla="*/ 110 w 139"/>
                  <a:gd name="T7" fmla="*/ 461 h 467"/>
                  <a:gd name="T8" fmla="*/ 147 w 139"/>
                  <a:gd name="T9" fmla="*/ 461 h 467"/>
                  <a:gd name="T10" fmla="*/ 75 w 139"/>
                  <a:gd name="T11" fmla="*/ 576 h 467"/>
                  <a:gd name="T12" fmla="*/ 0 w 139"/>
                  <a:gd name="T13" fmla="*/ 461 h 467"/>
                  <a:gd name="T14" fmla="*/ 37 w 139"/>
                  <a:gd name="T15" fmla="*/ 461 h 467"/>
                  <a:gd name="T16" fmla="*/ 37 w 139"/>
                  <a:gd name="T17" fmla="*/ 116 h 467"/>
                  <a:gd name="T18" fmla="*/ 0 w 139"/>
                  <a:gd name="T19" fmla="*/ 116 h 467"/>
                  <a:gd name="T20" fmla="*/ 75 w 139"/>
                  <a:gd name="T21" fmla="*/ 0 h 46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467"/>
                  <a:gd name="T35" fmla="*/ 139 w 139"/>
                  <a:gd name="T36" fmla="*/ 467 h 46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467">
                    <a:moveTo>
                      <a:pt x="71" y="0"/>
                    </a:moveTo>
                    <a:lnTo>
                      <a:pt x="139" y="94"/>
                    </a:lnTo>
                    <a:lnTo>
                      <a:pt x="104" y="94"/>
                    </a:lnTo>
                    <a:lnTo>
                      <a:pt x="104" y="374"/>
                    </a:lnTo>
                    <a:lnTo>
                      <a:pt x="139" y="374"/>
                    </a:lnTo>
                    <a:lnTo>
                      <a:pt x="71" y="467"/>
                    </a:lnTo>
                    <a:lnTo>
                      <a:pt x="0" y="374"/>
                    </a:lnTo>
                    <a:lnTo>
                      <a:pt x="35" y="374"/>
                    </a:lnTo>
                    <a:lnTo>
                      <a:pt x="35" y="94"/>
                    </a:lnTo>
                    <a:lnTo>
                      <a:pt x="0" y="94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Rectangle 18"/>
              <p:cNvSpPr>
                <a:spLocks noChangeArrowheads="1"/>
              </p:cNvSpPr>
              <p:nvPr/>
            </p:nvSpPr>
            <p:spPr bwMode="auto">
              <a:xfrm>
                <a:off x="1779" y="3360"/>
                <a:ext cx="934" cy="595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Ctr="1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 </a:t>
                </a:r>
                <a:r>
                  <a:rPr lang="zh-CN" altLang="en-US" sz="1000">
                    <a:latin typeface="Times New Roman" pitchFamily="18" charset="0"/>
                  </a:rPr>
                  <a:t>     </a:t>
                </a:r>
                <a:r>
                  <a:rPr lang="en-US" altLang="zh-CN" sz="2400">
                    <a:latin typeface="Times New Roman" pitchFamily="18" charset="0"/>
                  </a:rPr>
                  <a:t>I/O</a:t>
                </a:r>
                <a:endParaRPr lang="zh-CN" altLang="en-US" sz="24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 设备1</a:t>
                </a:r>
              </a:p>
            </p:txBody>
          </p:sp>
          <p:sp>
            <p:nvSpPr>
              <p:cNvPr id="47" name="Rectangle 19"/>
              <p:cNvSpPr>
                <a:spLocks noChangeArrowheads="1"/>
              </p:cNvSpPr>
              <p:nvPr/>
            </p:nvSpPr>
            <p:spPr bwMode="auto">
              <a:xfrm>
                <a:off x="2954" y="3360"/>
                <a:ext cx="934" cy="595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Ctr="1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 </a:t>
                </a:r>
                <a:r>
                  <a:rPr lang="zh-CN" altLang="en-US" sz="1000">
                    <a:latin typeface="Times New Roman" pitchFamily="18" charset="0"/>
                  </a:rPr>
                  <a:t>    </a:t>
                </a:r>
                <a:r>
                  <a:rPr lang="en-US" altLang="zh-CN" sz="2400">
                    <a:latin typeface="Times New Roman" pitchFamily="18" charset="0"/>
                  </a:rPr>
                  <a:t>I/O</a:t>
                </a:r>
                <a:endParaRPr lang="zh-CN" altLang="en-US" sz="24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 设备2</a:t>
                </a:r>
              </a:p>
            </p:txBody>
          </p:sp>
          <p:sp>
            <p:nvSpPr>
              <p:cNvPr id="48" name="Freeform 20"/>
              <p:cNvSpPr>
                <a:spLocks/>
              </p:cNvSpPr>
              <p:nvPr/>
            </p:nvSpPr>
            <p:spPr bwMode="auto">
              <a:xfrm>
                <a:off x="3357" y="1776"/>
                <a:ext cx="147" cy="672"/>
              </a:xfrm>
              <a:custGeom>
                <a:avLst/>
                <a:gdLst>
                  <a:gd name="T0" fmla="*/ 75 w 139"/>
                  <a:gd name="T1" fmla="*/ 0 h 495"/>
                  <a:gd name="T2" fmla="*/ 147 w 139"/>
                  <a:gd name="T3" fmla="*/ 134 h 495"/>
                  <a:gd name="T4" fmla="*/ 110 w 139"/>
                  <a:gd name="T5" fmla="*/ 134 h 495"/>
                  <a:gd name="T6" fmla="*/ 110 w 139"/>
                  <a:gd name="T7" fmla="*/ 538 h 495"/>
                  <a:gd name="T8" fmla="*/ 147 w 139"/>
                  <a:gd name="T9" fmla="*/ 538 h 495"/>
                  <a:gd name="T10" fmla="*/ 75 w 139"/>
                  <a:gd name="T11" fmla="*/ 672 h 495"/>
                  <a:gd name="T12" fmla="*/ 0 w 139"/>
                  <a:gd name="T13" fmla="*/ 538 h 495"/>
                  <a:gd name="T14" fmla="*/ 37 w 139"/>
                  <a:gd name="T15" fmla="*/ 538 h 495"/>
                  <a:gd name="T16" fmla="*/ 37 w 139"/>
                  <a:gd name="T17" fmla="*/ 134 h 495"/>
                  <a:gd name="T18" fmla="*/ 0 w 139"/>
                  <a:gd name="T19" fmla="*/ 134 h 495"/>
                  <a:gd name="T20" fmla="*/ 75 w 139"/>
                  <a:gd name="T21" fmla="*/ 0 h 49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495"/>
                  <a:gd name="T35" fmla="*/ 139 w 139"/>
                  <a:gd name="T36" fmla="*/ 495 h 49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495">
                    <a:moveTo>
                      <a:pt x="71" y="0"/>
                    </a:moveTo>
                    <a:lnTo>
                      <a:pt x="139" y="99"/>
                    </a:lnTo>
                    <a:lnTo>
                      <a:pt x="104" y="99"/>
                    </a:lnTo>
                    <a:lnTo>
                      <a:pt x="104" y="396"/>
                    </a:lnTo>
                    <a:lnTo>
                      <a:pt x="139" y="396"/>
                    </a:lnTo>
                    <a:lnTo>
                      <a:pt x="71" y="495"/>
                    </a:lnTo>
                    <a:lnTo>
                      <a:pt x="0" y="396"/>
                    </a:lnTo>
                    <a:lnTo>
                      <a:pt x="35" y="396"/>
                    </a:lnTo>
                    <a:lnTo>
                      <a:pt x="35" y="99"/>
                    </a:lnTo>
                    <a:lnTo>
                      <a:pt x="0" y="99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21"/>
              <p:cNvSpPr>
                <a:spLocks/>
              </p:cNvSpPr>
              <p:nvPr/>
            </p:nvSpPr>
            <p:spPr bwMode="auto">
              <a:xfrm>
                <a:off x="3357" y="2784"/>
                <a:ext cx="147" cy="576"/>
              </a:xfrm>
              <a:custGeom>
                <a:avLst/>
                <a:gdLst>
                  <a:gd name="T0" fmla="*/ 75 w 139"/>
                  <a:gd name="T1" fmla="*/ 0 h 467"/>
                  <a:gd name="T2" fmla="*/ 147 w 139"/>
                  <a:gd name="T3" fmla="*/ 116 h 467"/>
                  <a:gd name="T4" fmla="*/ 110 w 139"/>
                  <a:gd name="T5" fmla="*/ 116 h 467"/>
                  <a:gd name="T6" fmla="*/ 110 w 139"/>
                  <a:gd name="T7" fmla="*/ 461 h 467"/>
                  <a:gd name="T8" fmla="*/ 147 w 139"/>
                  <a:gd name="T9" fmla="*/ 461 h 467"/>
                  <a:gd name="T10" fmla="*/ 75 w 139"/>
                  <a:gd name="T11" fmla="*/ 576 h 467"/>
                  <a:gd name="T12" fmla="*/ 0 w 139"/>
                  <a:gd name="T13" fmla="*/ 461 h 467"/>
                  <a:gd name="T14" fmla="*/ 37 w 139"/>
                  <a:gd name="T15" fmla="*/ 461 h 467"/>
                  <a:gd name="T16" fmla="*/ 37 w 139"/>
                  <a:gd name="T17" fmla="*/ 116 h 467"/>
                  <a:gd name="T18" fmla="*/ 0 w 139"/>
                  <a:gd name="T19" fmla="*/ 116 h 467"/>
                  <a:gd name="T20" fmla="*/ 75 w 139"/>
                  <a:gd name="T21" fmla="*/ 0 h 46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467"/>
                  <a:gd name="T35" fmla="*/ 139 w 139"/>
                  <a:gd name="T36" fmla="*/ 467 h 46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467">
                    <a:moveTo>
                      <a:pt x="71" y="0"/>
                    </a:moveTo>
                    <a:lnTo>
                      <a:pt x="139" y="94"/>
                    </a:lnTo>
                    <a:lnTo>
                      <a:pt x="104" y="94"/>
                    </a:lnTo>
                    <a:lnTo>
                      <a:pt x="104" y="374"/>
                    </a:lnTo>
                    <a:lnTo>
                      <a:pt x="139" y="374"/>
                    </a:lnTo>
                    <a:lnTo>
                      <a:pt x="71" y="467"/>
                    </a:lnTo>
                    <a:lnTo>
                      <a:pt x="0" y="374"/>
                    </a:lnTo>
                    <a:lnTo>
                      <a:pt x="35" y="374"/>
                    </a:lnTo>
                    <a:lnTo>
                      <a:pt x="35" y="94"/>
                    </a:lnTo>
                    <a:lnTo>
                      <a:pt x="0" y="94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Rectangle 22"/>
              <p:cNvSpPr>
                <a:spLocks noChangeArrowheads="1"/>
              </p:cNvSpPr>
              <p:nvPr/>
            </p:nvSpPr>
            <p:spPr bwMode="auto">
              <a:xfrm>
                <a:off x="4035" y="2448"/>
                <a:ext cx="237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1" name="Freeform 23"/>
              <p:cNvSpPr>
                <a:spLocks/>
              </p:cNvSpPr>
              <p:nvPr/>
            </p:nvSpPr>
            <p:spPr bwMode="auto">
              <a:xfrm>
                <a:off x="4749" y="1776"/>
                <a:ext cx="147" cy="672"/>
              </a:xfrm>
              <a:custGeom>
                <a:avLst/>
                <a:gdLst>
                  <a:gd name="T0" fmla="*/ 75 w 139"/>
                  <a:gd name="T1" fmla="*/ 0 h 495"/>
                  <a:gd name="T2" fmla="*/ 147 w 139"/>
                  <a:gd name="T3" fmla="*/ 134 h 495"/>
                  <a:gd name="T4" fmla="*/ 110 w 139"/>
                  <a:gd name="T5" fmla="*/ 134 h 495"/>
                  <a:gd name="T6" fmla="*/ 110 w 139"/>
                  <a:gd name="T7" fmla="*/ 538 h 495"/>
                  <a:gd name="T8" fmla="*/ 147 w 139"/>
                  <a:gd name="T9" fmla="*/ 538 h 495"/>
                  <a:gd name="T10" fmla="*/ 75 w 139"/>
                  <a:gd name="T11" fmla="*/ 672 h 495"/>
                  <a:gd name="T12" fmla="*/ 0 w 139"/>
                  <a:gd name="T13" fmla="*/ 538 h 495"/>
                  <a:gd name="T14" fmla="*/ 37 w 139"/>
                  <a:gd name="T15" fmla="*/ 538 h 495"/>
                  <a:gd name="T16" fmla="*/ 37 w 139"/>
                  <a:gd name="T17" fmla="*/ 134 h 495"/>
                  <a:gd name="T18" fmla="*/ 0 w 139"/>
                  <a:gd name="T19" fmla="*/ 134 h 495"/>
                  <a:gd name="T20" fmla="*/ 75 w 139"/>
                  <a:gd name="T21" fmla="*/ 0 h 49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495"/>
                  <a:gd name="T35" fmla="*/ 139 w 139"/>
                  <a:gd name="T36" fmla="*/ 495 h 49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495">
                    <a:moveTo>
                      <a:pt x="71" y="0"/>
                    </a:moveTo>
                    <a:lnTo>
                      <a:pt x="139" y="99"/>
                    </a:lnTo>
                    <a:lnTo>
                      <a:pt x="104" y="99"/>
                    </a:lnTo>
                    <a:lnTo>
                      <a:pt x="104" y="396"/>
                    </a:lnTo>
                    <a:lnTo>
                      <a:pt x="139" y="396"/>
                    </a:lnTo>
                    <a:lnTo>
                      <a:pt x="71" y="495"/>
                    </a:lnTo>
                    <a:lnTo>
                      <a:pt x="0" y="396"/>
                    </a:lnTo>
                    <a:lnTo>
                      <a:pt x="35" y="396"/>
                    </a:lnTo>
                    <a:lnTo>
                      <a:pt x="35" y="99"/>
                    </a:lnTo>
                    <a:lnTo>
                      <a:pt x="0" y="99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24"/>
              <p:cNvSpPr>
                <a:spLocks/>
              </p:cNvSpPr>
              <p:nvPr/>
            </p:nvSpPr>
            <p:spPr bwMode="auto">
              <a:xfrm>
                <a:off x="4749" y="2784"/>
                <a:ext cx="147" cy="576"/>
              </a:xfrm>
              <a:custGeom>
                <a:avLst/>
                <a:gdLst>
                  <a:gd name="T0" fmla="*/ 75 w 139"/>
                  <a:gd name="T1" fmla="*/ 0 h 467"/>
                  <a:gd name="T2" fmla="*/ 147 w 139"/>
                  <a:gd name="T3" fmla="*/ 116 h 467"/>
                  <a:gd name="T4" fmla="*/ 110 w 139"/>
                  <a:gd name="T5" fmla="*/ 116 h 467"/>
                  <a:gd name="T6" fmla="*/ 110 w 139"/>
                  <a:gd name="T7" fmla="*/ 461 h 467"/>
                  <a:gd name="T8" fmla="*/ 147 w 139"/>
                  <a:gd name="T9" fmla="*/ 461 h 467"/>
                  <a:gd name="T10" fmla="*/ 75 w 139"/>
                  <a:gd name="T11" fmla="*/ 576 h 467"/>
                  <a:gd name="T12" fmla="*/ 0 w 139"/>
                  <a:gd name="T13" fmla="*/ 461 h 467"/>
                  <a:gd name="T14" fmla="*/ 37 w 139"/>
                  <a:gd name="T15" fmla="*/ 461 h 467"/>
                  <a:gd name="T16" fmla="*/ 37 w 139"/>
                  <a:gd name="T17" fmla="*/ 116 h 467"/>
                  <a:gd name="T18" fmla="*/ 0 w 139"/>
                  <a:gd name="T19" fmla="*/ 116 h 467"/>
                  <a:gd name="T20" fmla="*/ 75 w 139"/>
                  <a:gd name="T21" fmla="*/ 0 h 46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467"/>
                  <a:gd name="T35" fmla="*/ 139 w 139"/>
                  <a:gd name="T36" fmla="*/ 467 h 46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467">
                    <a:moveTo>
                      <a:pt x="71" y="0"/>
                    </a:moveTo>
                    <a:lnTo>
                      <a:pt x="139" y="94"/>
                    </a:lnTo>
                    <a:lnTo>
                      <a:pt x="104" y="94"/>
                    </a:lnTo>
                    <a:lnTo>
                      <a:pt x="104" y="374"/>
                    </a:lnTo>
                    <a:lnTo>
                      <a:pt x="139" y="374"/>
                    </a:lnTo>
                    <a:lnTo>
                      <a:pt x="71" y="467"/>
                    </a:lnTo>
                    <a:lnTo>
                      <a:pt x="0" y="374"/>
                    </a:lnTo>
                    <a:lnTo>
                      <a:pt x="35" y="374"/>
                    </a:lnTo>
                    <a:lnTo>
                      <a:pt x="35" y="94"/>
                    </a:lnTo>
                    <a:lnTo>
                      <a:pt x="0" y="94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Rectangle 25"/>
              <p:cNvSpPr>
                <a:spLocks noChangeArrowheads="1"/>
              </p:cNvSpPr>
              <p:nvPr/>
            </p:nvSpPr>
            <p:spPr bwMode="auto">
              <a:xfrm>
                <a:off x="4035" y="3523"/>
                <a:ext cx="237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4" name="Rectangle 26"/>
              <p:cNvSpPr>
                <a:spLocks noChangeArrowheads="1"/>
              </p:cNvSpPr>
              <p:nvPr/>
            </p:nvSpPr>
            <p:spPr bwMode="auto">
              <a:xfrm>
                <a:off x="2954" y="2448"/>
                <a:ext cx="934" cy="32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Ctr="1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I/O</a:t>
                </a:r>
                <a:r>
                  <a:rPr lang="zh-CN" altLang="en-US" sz="2400">
                    <a:latin typeface="Times New Roman" pitchFamily="18" charset="0"/>
                  </a:rPr>
                  <a:t>接口</a:t>
                </a:r>
              </a:p>
            </p:txBody>
          </p:sp>
          <p:sp>
            <p:nvSpPr>
              <p:cNvPr id="55" name="Rectangle 27"/>
              <p:cNvSpPr>
                <a:spLocks noChangeArrowheads="1"/>
              </p:cNvSpPr>
              <p:nvPr/>
            </p:nvSpPr>
            <p:spPr bwMode="auto">
              <a:xfrm>
                <a:off x="4346" y="2448"/>
                <a:ext cx="934" cy="32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Ctr="1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I/O</a:t>
                </a:r>
                <a:r>
                  <a:rPr lang="zh-CN" altLang="en-US" sz="2400">
                    <a:latin typeface="Times New Roman" pitchFamily="18" charset="0"/>
                  </a:rPr>
                  <a:t>接口</a:t>
                </a:r>
              </a:p>
            </p:txBody>
          </p:sp>
        </p:grpSp>
        <p:sp>
          <p:nvSpPr>
            <p:cNvPr id="41" name="Rectangle 28"/>
            <p:cNvSpPr>
              <a:spLocks noChangeArrowheads="1"/>
            </p:cNvSpPr>
            <p:nvPr/>
          </p:nvSpPr>
          <p:spPr bwMode="auto">
            <a:xfrm>
              <a:off x="4346" y="3360"/>
              <a:ext cx="934" cy="595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Ctr="1"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</a:t>
              </a:r>
              <a:r>
                <a:rPr lang="zh-CN" altLang="en-US" sz="1000">
                  <a:latin typeface="Times New Roman" pitchFamily="18" charset="0"/>
                </a:rPr>
                <a:t>   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endParaRPr lang="zh-CN" altLang="en-US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设备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152400" y="577850"/>
            <a:ext cx="792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以存储器为中心的双总线结构框图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1000" y="1752600"/>
            <a:ext cx="8382000" cy="685800"/>
            <a:chOff x="288" y="1200"/>
            <a:chExt cx="5280" cy="432"/>
          </a:xfrm>
        </p:grpSpPr>
        <p:sp>
          <p:nvSpPr>
            <p:cNvPr id="77852" name="Rectangle 4"/>
            <p:cNvSpPr>
              <a:spLocks noChangeArrowheads="1"/>
            </p:cNvSpPr>
            <p:nvPr/>
          </p:nvSpPr>
          <p:spPr bwMode="auto">
            <a:xfrm>
              <a:off x="2526" y="1200"/>
              <a:ext cx="145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</a:rPr>
                <a:t>系统总线</a:t>
              </a:r>
              <a:endParaRPr lang="zh-CN" altLang="en-US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77853" name="Freeform 5"/>
            <p:cNvSpPr>
              <a:spLocks/>
            </p:cNvSpPr>
            <p:nvPr/>
          </p:nvSpPr>
          <p:spPr bwMode="auto">
            <a:xfrm>
              <a:off x="288" y="1488"/>
              <a:ext cx="5280" cy="144"/>
            </a:xfrm>
            <a:custGeom>
              <a:avLst/>
              <a:gdLst>
                <a:gd name="T0" fmla="*/ 0 w 4569"/>
                <a:gd name="T1" fmla="*/ 72 h 148"/>
                <a:gd name="T2" fmla="*/ 240 w 4569"/>
                <a:gd name="T3" fmla="*/ 144 h 148"/>
                <a:gd name="T4" fmla="*/ 240 w 4569"/>
                <a:gd name="T5" fmla="*/ 121 h 148"/>
                <a:gd name="T6" fmla="*/ 5043 w 4569"/>
                <a:gd name="T7" fmla="*/ 121 h 148"/>
                <a:gd name="T8" fmla="*/ 5043 w 4569"/>
                <a:gd name="T9" fmla="*/ 144 h 148"/>
                <a:gd name="T10" fmla="*/ 5280 w 4569"/>
                <a:gd name="T11" fmla="*/ 72 h 148"/>
                <a:gd name="T12" fmla="*/ 5043 w 4569"/>
                <a:gd name="T13" fmla="*/ 0 h 148"/>
                <a:gd name="T14" fmla="*/ 5043 w 4569"/>
                <a:gd name="T15" fmla="*/ 24 h 148"/>
                <a:gd name="T16" fmla="*/ 240 w 4569"/>
                <a:gd name="T17" fmla="*/ 24 h 148"/>
                <a:gd name="T18" fmla="*/ 240 w 4569"/>
                <a:gd name="T19" fmla="*/ 0 h 148"/>
                <a:gd name="T20" fmla="*/ 0 w 4569"/>
                <a:gd name="T21" fmla="*/ 72 h 1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569"/>
                <a:gd name="T34" fmla="*/ 0 h 148"/>
                <a:gd name="T35" fmla="*/ 4569 w 4569"/>
                <a:gd name="T36" fmla="*/ 148 h 1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569" h="148">
                  <a:moveTo>
                    <a:pt x="0" y="74"/>
                  </a:moveTo>
                  <a:lnTo>
                    <a:pt x="208" y="148"/>
                  </a:lnTo>
                  <a:lnTo>
                    <a:pt x="208" y="124"/>
                  </a:lnTo>
                  <a:lnTo>
                    <a:pt x="4364" y="124"/>
                  </a:lnTo>
                  <a:lnTo>
                    <a:pt x="4364" y="148"/>
                  </a:lnTo>
                  <a:lnTo>
                    <a:pt x="4569" y="74"/>
                  </a:lnTo>
                  <a:lnTo>
                    <a:pt x="4364" y="0"/>
                  </a:lnTo>
                  <a:lnTo>
                    <a:pt x="4364" y="25"/>
                  </a:lnTo>
                  <a:lnTo>
                    <a:pt x="208" y="25"/>
                  </a:lnTo>
                  <a:lnTo>
                    <a:pt x="208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17463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3886200" y="3608388"/>
            <a:ext cx="1143000" cy="262255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320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zh-CN" sz="320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主存</a:t>
            </a:r>
          </a:p>
        </p:txBody>
      </p:sp>
      <p:sp>
        <p:nvSpPr>
          <p:cNvPr id="159751" name="Freeform 7"/>
          <p:cNvSpPr>
            <a:spLocks/>
          </p:cNvSpPr>
          <p:nvPr/>
        </p:nvSpPr>
        <p:spPr bwMode="auto">
          <a:xfrm>
            <a:off x="4267200" y="2411413"/>
            <a:ext cx="327025" cy="1169987"/>
          </a:xfrm>
          <a:custGeom>
            <a:avLst/>
            <a:gdLst>
              <a:gd name="T0" fmla="*/ 160034 w 141"/>
              <a:gd name="T1" fmla="*/ 0 h 482"/>
              <a:gd name="T2" fmla="*/ 327025 w 141"/>
              <a:gd name="T3" fmla="*/ 228172 h 482"/>
              <a:gd name="T4" fmla="*/ 245849 w 141"/>
              <a:gd name="T5" fmla="*/ 228172 h 482"/>
              <a:gd name="T6" fmla="*/ 245849 w 141"/>
              <a:gd name="T7" fmla="*/ 939388 h 482"/>
              <a:gd name="T8" fmla="*/ 327025 w 141"/>
              <a:gd name="T9" fmla="*/ 939388 h 482"/>
              <a:gd name="T10" fmla="*/ 160034 w 141"/>
              <a:gd name="T11" fmla="*/ 1169987 h 482"/>
              <a:gd name="T12" fmla="*/ 0 w 141"/>
              <a:gd name="T13" fmla="*/ 939388 h 482"/>
              <a:gd name="T14" fmla="*/ 78857 w 141"/>
              <a:gd name="T15" fmla="*/ 939388 h 482"/>
              <a:gd name="T16" fmla="*/ 78857 w 141"/>
              <a:gd name="T17" fmla="*/ 228172 h 482"/>
              <a:gd name="T18" fmla="*/ 0 w 141"/>
              <a:gd name="T19" fmla="*/ 228172 h 482"/>
              <a:gd name="T20" fmla="*/ 160034 w 141"/>
              <a:gd name="T21" fmla="*/ 0 h 48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41"/>
              <a:gd name="T34" fmla="*/ 0 h 482"/>
              <a:gd name="T35" fmla="*/ 141 w 141"/>
              <a:gd name="T36" fmla="*/ 482 h 48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41" h="482">
                <a:moveTo>
                  <a:pt x="69" y="0"/>
                </a:moveTo>
                <a:lnTo>
                  <a:pt x="141" y="94"/>
                </a:lnTo>
                <a:lnTo>
                  <a:pt x="106" y="94"/>
                </a:lnTo>
                <a:lnTo>
                  <a:pt x="106" y="387"/>
                </a:lnTo>
                <a:lnTo>
                  <a:pt x="141" y="387"/>
                </a:lnTo>
                <a:lnTo>
                  <a:pt x="69" y="482"/>
                </a:lnTo>
                <a:lnTo>
                  <a:pt x="0" y="387"/>
                </a:lnTo>
                <a:lnTo>
                  <a:pt x="34" y="387"/>
                </a:lnTo>
                <a:lnTo>
                  <a:pt x="34" y="94"/>
                </a:lnTo>
                <a:lnTo>
                  <a:pt x="0" y="94"/>
                </a:lnTo>
                <a:lnTo>
                  <a:pt x="69" y="0"/>
                </a:lnTo>
                <a:close/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09600" y="2438400"/>
            <a:ext cx="8229600" cy="3792538"/>
            <a:chOff x="384" y="1536"/>
            <a:chExt cx="5184" cy="2389"/>
          </a:xfrm>
        </p:grpSpPr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84" y="1536"/>
              <a:ext cx="719" cy="2389"/>
              <a:chOff x="432" y="1632"/>
              <a:chExt cx="719" cy="2389"/>
            </a:xfrm>
          </p:grpSpPr>
          <p:sp>
            <p:nvSpPr>
              <p:cNvPr id="77850" name="Rectangle 10"/>
              <p:cNvSpPr>
                <a:spLocks noChangeArrowheads="1"/>
              </p:cNvSpPr>
              <p:nvPr/>
            </p:nvSpPr>
            <p:spPr bwMode="auto">
              <a:xfrm>
                <a:off x="432" y="2369"/>
                <a:ext cx="719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endParaRPr lang="zh-CN" altLang="en-US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800">
                    <a:latin typeface="Times New Roman" pitchFamily="18" charset="0"/>
                  </a:rPr>
                  <a:t> CPU</a:t>
                </a:r>
              </a:p>
            </p:txBody>
          </p:sp>
          <p:sp>
            <p:nvSpPr>
              <p:cNvPr id="77851" name="Freeform 11"/>
              <p:cNvSpPr>
                <a:spLocks/>
              </p:cNvSpPr>
              <p:nvPr/>
            </p:nvSpPr>
            <p:spPr bwMode="auto">
              <a:xfrm>
                <a:off x="672" y="1632"/>
                <a:ext cx="206" cy="737"/>
              </a:xfrm>
              <a:custGeom>
                <a:avLst/>
                <a:gdLst>
                  <a:gd name="T0" fmla="*/ 101 w 141"/>
                  <a:gd name="T1" fmla="*/ 0 h 482"/>
                  <a:gd name="T2" fmla="*/ 206 w 141"/>
                  <a:gd name="T3" fmla="*/ 144 h 482"/>
                  <a:gd name="T4" fmla="*/ 155 w 141"/>
                  <a:gd name="T5" fmla="*/ 144 h 482"/>
                  <a:gd name="T6" fmla="*/ 155 w 141"/>
                  <a:gd name="T7" fmla="*/ 592 h 482"/>
                  <a:gd name="T8" fmla="*/ 206 w 141"/>
                  <a:gd name="T9" fmla="*/ 592 h 482"/>
                  <a:gd name="T10" fmla="*/ 101 w 141"/>
                  <a:gd name="T11" fmla="*/ 737 h 482"/>
                  <a:gd name="T12" fmla="*/ 0 w 141"/>
                  <a:gd name="T13" fmla="*/ 592 h 482"/>
                  <a:gd name="T14" fmla="*/ 50 w 141"/>
                  <a:gd name="T15" fmla="*/ 592 h 482"/>
                  <a:gd name="T16" fmla="*/ 50 w 141"/>
                  <a:gd name="T17" fmla="*/ 144 h 482"/>
                  <a:gd name="T18" fmla="*/ 0 w 141"/>
                  <a:gd name="T19" fmla="*/ 144 h 482"/>
                  <a:gd name="T20" fmla="*/ 101 w 141"/>
                  <a:gd name="T21" fmla="*/ 0 h 4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1"/>
                  <a:gd name="T34" fmla="*/ 0 h 482"/>
                  <a:gd name="T35" fmla="*/ 141 w 141"/>
                  <a:gd name="T36" fmla="*/ 482 h 48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7840" name="Rectangle 12"/>
            <p:cNvSpPr>
              <a:spLocks noChangeArrowheads="1"/>
            </p:cNvSpPr>
            <p:nvPr/>
          </p:nvSpPr>
          <p:spPr bwMode="auto">
            <a:xfrm>
              <a:off x="3360" y="226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 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77841" name="Freeform 13"/>
            <p:cNvSpPr>
              <a:spLocks/>
            </p:cNvSpPr>
            <p:nvPr/>
          </p:nvSpPr>
          <p:spPr bwMode="auto">
            <a:xfrm>
              <a:off x="3744" y="1536"/>
              <a:ext cx="192" cy="730"/>
            </a:xfrm>
            <a:custGeom>
              <a:avLst/>
              <a:gdLst>
                <a:gd name="T0" fmla="*/ 98 w 139"/>
                <a:gd name="T1" fmla="*/ 0 h 495"/>
                <a:gd name="T2" fmla="*/ 192 w 139"/>
                <a:gd name="T3" fmla="*/ 146 h 495"/>
                <a:gd name="T4" fmla="*/ 144 w 139"/>
                <a:gd name="T5" fmla="*/ 146 h 495"/>
                <a:gd name="T6" fmla="*/ 144 w 139"/>
                <a:gd name="T7" fmla="*/ 584 h 495"/>
                <a:gd name="T8" fmla="*/ 192 w 139"/>
                <a:gd name="T9" fmla="*/ 584 h 495"/>
                <a:gd name="T10" fmla="*/ 98 w 139"/>
                <a:gd name="T11" fmla="*/ 730 h 495"/>
                <a:gd name="T12" fmla="*/ 0 w 139"/>
                <a:gd name="T13" fmla="*/ 584 h 495"/>
                <a:gd name="T14" fmla="*/ 48 w 139"/>
                <a:gd name="T15" fmla="*/ 584 h 495"/>
                <a:gd name="T16" fmla="*/ 48 w 139"/>
                <a:gd name="T17" fmla="*/ 146 h 495"/>
                <a:gd name="T18" fmla="*/ 0 w 139"/>
                <a:gd name="T19" fmla="*/ 146 h 495"/>
                <a:gd name="T20" fmla="*/ 98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2" name="Freeform 14"/>
            <p:cNvSpPr>
              <a:spLocks/>
            </p:cNvSpPr>
            <p:nvPr/>
          </p:nvSpPr>
          <p:spPr bwMode="auto">
            <a:xfrm>
              <a:off x="3761" y="2632"/>
              <a:ext cx="175" cy="626"/>
            </a:xfrm>
            <a:custGeom>
              <a:avLst/>
              <a:gdLst>
                <a:gd name="T0" fmla="*/ 89 w 139"/>
                <a:gd name="T1" fmla="*/ 0 h 467"/>
                <a:gd name="T2" fmla="*/ 175 w 139"/>
                <a:gd name="T3" fmla="*/ 126 h 467"/>
                <a:gd name="T4" fmla="*/ 131 w 139"/>
                <a:gd name="T5" fmla="*/ 126 h 467"/>
                <a:gd name="T6" fmla="*/ 131 w 139"/>
                <a:gd name="T7" fmla="*/ 501 h 467"/>
                <a:gd name="T8" fmla="*/ 175 w 139"/>
                <a:gd name="T9" fmla="*/ 501 h 467"/>
                <a:gd name="T10" fmla="*/ 89 w 139"/>
                <a:gd name="T11" fmla="*/ 626 h 467"/>
                <a:gd name="T12" fmla="*/ 0 w 139"/>
                <a:gd name="T13" fmla="*/ 501 h 467"/>
                <a:gd name="T14" fmla="*/ 44 w 139"/>
                <a:gd name="T15" fmla="*/ 501 h 467"/>
                <a:gd name="T16" fmla="*/ 44 w 139"/>
                <a:gd name="T17" fmla="*/ 126 h 467"/>
                <a:gd name="T18" fmla="*/ 0 w 139"/>
                <a:gd name="T19" fmla="*/ 126 h 467"/>
                <a:gd name="T20" fmla="*/ 89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3" name="Rectangle 15"/>
            <p:cNvSpPr>
              <a:spLocks noChangeArrowheads="1"/>
            </p:cNvSpPr>
            <p:nvPr/>
          </p:nvSpPr>
          <p:spPr bwMode="auto">
            <a:xfrm>
              <a:off x="3360" y="3289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   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endParaRPr lang="zh-CN" altLang="en-US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设备1</a:t>
              </a:r>
            </a:p>
          </p:txBody>
        </p:sp>
        <p:sp>
          <p:nvSpPr>
            <p:cNvPr id="77844" name="Rectangle 16"/>
            <p:cNvSpPr>
              <a:spLocks noChangeArrowheads="1"/>
            </p:cNvSpPr>
            <p:nvPr/>
          </p:nvSpPr>
          <p:spPr bwMode="auto">
            <a:xfrm>
              <a:off x="4368" y="2266"/>
              <a:ext cx="192" cy="2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77845" name="Rectangle 17"/>
            <p:cNvSpPr>
              <a:spLocks noChangeArrowheads="1"/>
            </p:cNvSpPr>
            <p:nvPr/>
          </p:nvSpPr>
          <p:spPr bwMode="auto">
            <a:xfrm>
              <a:off x="4634" y="3289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   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endParaRPr lang="zh-CN" altLang="en-US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设备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7846" name="Rectangle 18"/>
            <p:cNvSpPr>
              <a:spLocks noChangeArrowheads="1"/>
            </p:cNvSpPr>
            <p:nvPr/>
          </p:nvSpPr>
          <p:spPr bwMode="auto">
            <a:xfrm>
              <a:off x="4634" y="226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 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77847" name="Freeform 19"/>
            <p:cNvSpPr>
              <a:spLocks/>
            </p:cNvSpPr>
            <p:nvPr/>
          </p:nvSpPr>
          <p:spPr bwMode="auto">
            <a:xfrm>
              <a:off x="4987" y="1536"/>
              <a:ext cx="197" cy="730"/>
            </a:xfrm>
            <a:custGeom>
              <a:avLst/>
              <a:gdLst>
                <a:gd name="T0" fmla="*/ 101 w 139"/>
                <a:gd name="T1" fmla="*/ 0 h 495"/>
                <a:gd name="T2" fmla="*/ 197 w 139"/>
                <a:gd name="T3" fmla="*/ 146 h 495"/>
                <a:gd name="T4" fmla="*/ 147 w 139"/>
                <a:gd name="T5" fmla="*/ 146 h 495"/>
                <a:gd name="T6" fmla="*/ 147 w 139"/>
                <a:gd name="T7" fmla="*/ 584 h 495"/>
                <a:gd name="T8" fmla="*/ 197 w 139"/>
                <a:gd name="T9" fmla="*/ 584 h 495"/>
                <a:gd name="T10" fmla="*/ 101 w 139"/>
                <a:gd name="T11" fmla="*/ 730 h 495"/>
                <a:gd name="T12" fmla="*/ 0 w 139"/>
                <a:gd name="T13" fmla="*/ 584 h 495"/>
                <a:gd name="T14" fmla="*/ 50 w 139"/>
                <a:gd name="T15" fmla="*/ 584 h 495"/>
                <a:gd name="T16" fmla="*/ 50 w 139"/>
                <a:gd name="T17" fmla="*/ 146 h 495"/>
                <a:gd name="T18" fmla="*/ 0 w 139"/>
                <a:gd name="T19" fmla="*/ 146 h 495"/>
                <a:gd name="T20" fmla="*/ 101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8" name="Freeform 20"/>
            <p:cNvSpPr>
              <a:spLocks/>
            </p:cNvSpPr>
            <p:nvPr/>
          </p:nvSpPr>
          <p:spPr bwMode="auto">
            <a:xfrm>
              <a:off x="5004" y="2632"/>
              <a:ext cx="180" cy="626"/>
            </a:xfrm>
            <a:custGeom>
              <a:avLst/>
              <a:gdLst>
                <a:gd name="T0" fmla="*/ 92 w 139"/>
                <a:gd name="T1" fmla="*/ 0 h 467"/>
                <a:gd name="T2" fmla="*/ 180 w 139"/>
                <a:gd name="T3" fmla="*/ 126 h 467"/>
                <a:gd name="T4" fmla="*/ 135 w 139"/>
                <a:gd name="T5" fmla="*/ 126 h 467"/>
                <a:gd name="T6" fmla="*/ 135 w 139"/>
                <a:gd name="T7" fmla="*/ 501 h 467"/>
                <a:gd name="T8" fmla="*/ 180 w 139"/>
                <a:gd name="T9" fmla="*/ 501 h 467"/>
                <a:gd name="T10" fmla="*/ 92 w 139"/>
                <a:gd name="T11" fmla="*/ 626 h 467"/>
                <a:gd name="T12" fmla="*/ 0 w 139"/>
                <a:gd name="T13" fmla="*/ 501 h 467"/>
                <a:gd name="T14" fmla="*/ 45 w 139"/>
                <a:gd name="T15" fmla="*/ 501 h 467"/>
                <a:gd name="T16" fmla="*/ 45 w 139"/>
                <a:gd name="T17" fmla="*/ 126 h 467"/>
                <a:gd name="T18" fmla="*/ 0 w 139"/>
                <a:gd name="T19" fmla="*/ 126 h 467"/>
                <a:gd name="T20" fmla="*/ 92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9" name="Rectangle 21"/>
            <p:cNvSpPr>
              <a:spLocks noChangeArrowheads="1"/>
            </p:cNvSpPr>
            <p:nvPr/>
          </p:nvSpPr>
          <p:spPr bwMode="auto">
            <a:xfrm>
              <a:off x="4368" y="3466"/>
              <a:ext cx="192" cy="2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752600" y="4267200"/>
            <a:ext cx="2133600" cy="785813"/>
            <a:chOff x="1152" y="2625"/>
            <a:chExt cx="1344" cy="495"/>
          </a:xfrm>
        </p:grpSpPr>
        <p:sp>
          <p:nvSpPr>
            <p:cNvPr id="77837" name="AutoShape 23"/>
            <p:cNvSpPr>
              <a:spLocks noChangeArrowheads="1"/>
            </p:cNvSpPr>
            <p:nvPr/>
          </p:nvSpPr>
          <p:spPr bwMode="auto">
            <a:xfrm>
              <a:off x="1152" y="2957"/>
              <a:ext cx="1344" cy="163"/>
            </a:xfrm>
            <a:prstGeom prst="leftRightArrow">
              <a:avLst>
                <a:gd name="adj1" fmla="val 49759"/>
                <a:gd name="adj2" fmla="val 1141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8" name="Text Box 24"/>
            <p:cNvSpPr txBox="1">
              <a:spLocks noChangeArrowheads="1"/>
            </p:cNvSpPr>
            <p:nvPr/>
          </p:nvSpPr>
          <p:spPr bwMode="auto">
            <a:xfrm>
              <a:off x="1316" y="2625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存储总线</a:t>
              </a:r>
            </a:p>
          </p:txBody>
        </p:sp>
      </p:grpSp>
      <p:sp>
        <p:nvSpPr>
          <p:cNvPr id="159769" name="Rectangle 2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3.1</a:t>
            </a:r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3E0144-6C1C-4DD5-8612-FDB63EE31561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1B6476-2511-484D-B3D5-4327A11C90E5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0" grpId="0" animBg="1" autoUpdateAnimBg="0"/>
      <p:bldP spid="1597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zh-CN" altLang="en-US" b="1"/>
              <a:t>3.2 总线的分类</a:t>
            </a:r>
            <a:endParaRPr lang="en-US" altLang="zh-CN" b="1"/>
          </a:p>
        </p:txBody>
      </p:sp>
      <p:sp>
        <p:nvSpPr>
          <p:cNvPr id="18" name="日期占位符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E4DB88-3E94-4145-8EF7-9133672457C5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E6C7E-AA8C-4404-ADC1-B2EDE507F8FD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304800" y="149225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1</a:t>
            </a:r>
            <a:r>
              <a:rPr lang="zh-CN" altLang="en-US" sz="3600"/>
              <a:t>.</a:t>
            </a:r>
            <a:r>
              <a:rPr lang="zh-CN" altLang="en-US" sz="3600">
                <a:latin typeface="Times New Roman" pitchFamily="18" charset="0"/>
              </a:rPr>
              <a:t>片内总线</a:t>
            </a: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304800" y="24257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</a:t>
            </a:r>
            <a:r>
              <a:rPr lang="zh-CN" altLang="en-US" sz="3600"/>
              <a:t>.</a:t>
            </a:r>
            <a:r>
              <a:rPr lang="zh-CN" altLang="en-US" sz="3600">
                <a:latin typeface="Times New Roman" pitchFamily="18" charset="0"/>
              </a:rPr>
              <a:t>系统总线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3048000" y="1552575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芯片内部 </a:t>
            </a:r>
            <a:r>
              <a:rPr lang="zh-CN" altLang="en-US" sz="2800">
                <a:latin typeface="Times New Roman" pitchFamily="18" charset="0"/>
              </a:rPr>
              <a:t>的总线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14400" y="3228975"/>
            <a:ext cx="1606550" cy="2119313"/>
            <a:chOff x="576" y="2034"/>
            <a:chExt cx="1012" cy="1335"/>
          </a:xfrm>
        </p:grpSpPr>
        <p:sp>
          <p:nvSpPr>
            <p:cNvPr id="160775" name="Text Box 7"/>
            <p:cNvSpPr txBox="1">
              <a:spLocks noChangeArrowheads="1"/>
            </p:cNvSpPr>
            <p:nvPr/>
          </p:nvSpPr>
          <p:spPr bwMode="auto">
            <a:xfrm>
              <a:off x="576" y="2034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数据总线</a:t>
              </a:r>
            </a:p>
          </p:txBody>
        </p:sp>
        <p:sp>
          <p:nvSpPr>
            <p:cNvPr id="160776" name="Text Box 8"/>
            <p:cNvSpPr txBox="1">
              <a:spLocks noChangeArrowheads="1"/>
            </p:cNvSpPr>
            <p:nvPr/>
          </p:nvSpPr>
          <p:spPr bwMode="auto">
            <a:xfrm>
              <a:off x="576" y="2538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地址总线</a:t>
              </a:r>
            </a:p>
          </p:txBody>
        </p:sp>
        <p:sp>
          <p:nvSpPr>
            <p:cNvPr id="160777" name="Text Box 9"/>
            <p:cNvSpPr txBox="1">
              <a:spLocks noChangeArrowheads="1"/>
            </p:cNvSpPr>
            <p:nvPr/>
          </p:nvSpPr>
          <p:spPr bwMode="auto">
            <a:xfrm>
              <a:off x="576" y="3042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控制总线</a:t>
              </a:r>
            </a:p>
          </p:txBody>
        </p:sp>
      </p:grpSp>
      <p:sp>
        <p:nvSpPr>
          <p:cNvPr id="160778" name="AutoShape 10"/>
          <p:cNvSpPr>
            <a:spLocks/>
          </p:cNvSpPr>
          <p:nvPr/>
        </p:nvSpPr>
        <p:spPr bwMode="auto">
          <a:xfrm>
            <a:off x="762000" y="35052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3048000" y="3228975"/>
            <a:ext cx="609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双向</a:t>
            </a:r>
            <a:r>
              <a:rPr lang="zh-CN" altLang="en-US" sz="2800">
                <a:latin typeface="Times New Roman" pitchFamily="18" charset="0"/>
              </a:rPr>
              <a:t>  与机器字长、存储字长有关</a:t>
            </a:r>
          </a:p>
        </p:txBody>
      </p:sp>
      <p:sp>
        <p:nvSpPr>
          <p:cNvPr id="160780" name="Text Box 12"/>
          <p:cNvSpPr txBox="1">
            <a:spLocks noChangeArrowheads="1"/>
          </p:cNvSpPr>
          <p:nvPr/>
        </p:nvSpPr>
        <p:spPr bwMode="auto">
          <a:xfrm>
            <a:off x="3048000" y="4048125"/>
            <a:ext cx="609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单向</a:t>
            </a:r>
            <a:r>
              <a:rPr lang="zh-CN" altLang="en-US" sz="2800">
                <a:latin typeface="Times New Roman" pitchFamily="18" charset="0"/>
              </a:rPr>
              <a:t>  与存储地址、 </a:t>
            </a:r>
            <a:r>
              <a:rPr lang="en-US" altLang="zh-CN" sz="2800">
                <a:latin typeface="Times New Roman" pitchFamily="18" charset="0"/>
              </a:rPr>
              <a:t>I/O</a:t>
            </a:r>
            <a:r>
              <a:rPr lang="zh-CN" altLang="en-US" sz="2800">
                <a:latin typeface="Times New Roman" pitchFamily="18" charset="0"/>
              </a:rPr>
              <a:t>地址有关</a:t>
            </a:r>
          </a:p>
        </p:txBody>
      </p:sp>
      <p:sp>
        <p:nvSpPr>
          <p:cNvPr id="160781" name="Text Box 13"/>
          <p:cNvSpPr txBox="1">
            <a:spLocks noChangeArrowheads="1"/>
          </p:cNvSpPr>
          <p:nvPr/>
        </p:nvSpPr>
        <p:spPr bwMode="auto">
          <a:xfrm>
            <a:off x="3048000" y="4876800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有出  有入</a:t>
            </a:r>
          </a:p>
        </p:txBody>
      </p:sp>
      <p:sp>
        <p:nvSpPr>
          <p:cNvPr id="160782" name="Text Box 14"/>
          <p:cNvSpPr txBox="1">
            <a:spLocks noChangeArrowheads="1"/>
          </p:cNvSpPr>
          <p:nvPr/>
        </p:nvSpPr>
        <p:spPr bwMode="auto">
          <a:xfrm>
            <a:off x="3048000" y="2487613"/>
            <a:ext cx="609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计算机各部件之间 </a:t>
            </a:r>
            <a:r>
              <a:rPr lang="zh-CN" altLang="en-US" sz="2800">
                <a:latin typeface="Times New Roman" pitchFamily="18" charset="0"/>
              </a:rPr>
              <a:t>的信息传输线</a:t>
            </a:r>
          </a:p>
        </p:txBody>
      </p:sp>
      <p:sp>
        <p:nvSpPr>
          <p:cNvPr id="160783" name="AutoShape 15"/>
          <p:cNvSpPr>
            <a:spLocks noChangeArrowheads="1"/>
          </p:cNvSpPr>
          <p:nvPr/>
        </p:nvSpPr>
        <p:spPr bwMode="auto">
          <a:xfrm>
            <a:off x="4343400" y="5641975"/>
            <a:ext cx="3175000" cy="911225"/>
          </a:xfrm>
          <a:prstGeom prst="wedgeRoundRectCallout">
            <a:avLst>
              <a:gd name="adj1" fmla="val -65546"/>
              <a:gd name="adj2" fmla="val -81889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存储器读、存储器写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总线允许、中断确认</a:t>
            </a:r>
          </a:p>
        </p:txBody>
      </p:sp>
      <p:sp>
        <p:nvSpPr>
          <p:cNvPr id="160784" name="AutoShape 16"/>
          <p:cNvSpPr>
            <a:spLocks noChangeArrowheads="1"/>
          </p:cNvSpPr>
          <p:nvPr/>
        </p:nvSpPr>
        <p:spPr bwMode="auto">
          <a:xfrm>
            <a:off x="685800" y="5883275"/>
            <a:ext cx="3175000" cy="517525"/>
          </a:xfrm>
          <a:prstGeom prst="wedgeRoundRectCallout">
            <a:avLst>
              <a:gd name="adj1" fmla="val 54236"/>
              <a:gd name="adj2" fmla="val -170065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中断请求、总线请求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6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07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607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autoUpdateAnimBg="0"/>
      <p:bldP spid="160772" grpId="0" autoUpdateAnimBg="0"/>
      <p:bldP spid="160773" grpId="0" autoUpdateAnimBg="0"/>
      <p:bldP spid="160778" grpId="0" animBg="1"/>
      <p:bldP spid="160779" grpId="0" autoUpdateAnimBg="0"/>
      <p:bldP spid="160780" grpId="0" autoUpdateAnimBg="0"/>
      <p:bldP spid="160781" grpId="0" autoUpdateAnimBg="0"/>
      <p:bldP spid="160782" grpId="0" autoUpdateAnimBg="0"/>
      <p:bldP spid="160783" grpId="0" animBg="1" autoUpdateAnimBg="0"/>
      <p:bldP spid="160784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569913" y="685800"/>
            <a:ext cx="31638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</a:t>
            </a:r>
            <a:r>
              <a:rPr lang="zh-CN" altLang="en-US" sz="3600"/>
              <a:t>.</a:t>
            </a:r>
            <a:r>
              <a:rPr lang="zh-CN" altLang="en-US" sz="3600">
                <a:latin typeface="Times New Roman" pitchFamily="18" charset="0"/>
              </a:rPr>
              <a:t>通信总线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3549650" y="4095750"/>
            <a:ext cx="2317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串行通信总线</a:t>
            </a: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3549650" y="5453063"/>
            <a:ext cx="2317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并行通信总线</a:t>
            </a:r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1371600" y="4697413"/>
            <a:ext cx="1809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传输方式</a:t>
            </a:r>
          </a:p>
        </p:txBody>
      </p:sp>
      <p:sp>
        <p:nvSpPr>
          <p:cNvPr id="161798" name="AutoShape 6"/>
          <p:cNvSpPr>
            <a:spLocks/>
          </p:cNvSpPr>
          <p:nvPr/>
        </p:nvSpPr>
        <p:spPr bwMode="auto">
          <a:xfrm>
            <a:off x="3244850" y="4295775"/>
            <a:ext cx="304800" cy="1447800"/>
          </a:xfrm>
          <a:prstGeom prst="leftBrace">
            <a:avLst>
              <a:gd name="adj1" fmla="val 39583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3.2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371600" y="1581150"/>
            <a:ext cx="7772400" cy="2062163"/>
            <a:chOff x="864" y="996"/>
            <a:chExt cx="4896" cy="1299"/>
          </a:xfrm>
        </p:grpSpPr>
        <p:sp>
          <p:nvSpPr>
            <p:cNvPr id="161801" name="Text Box 9"/>
            <p:cNvSpPr txBox="1">
              <a:spLocks noChangeArrowheads="1"/>
            </p:cNvSpPr>
            <p:nvPr/>
          </p:nvSpPr>
          <p:spPr bwMode="auto">
            <a:xfrm>
              <a:off x="864" y="996"/>
              <a:ext cx="48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     用于 </a:t>
              </a:r>
              <a:r>
                <a:rPr lang="zh-CN" altLang="en-US" sz="2800">
                  <a:solidFill>
                    <a:srgbClr val="0419E0"/>
                  </a:solidFill>
                  <a:latin typeface="Times New Roman" pitchFamily="18" charset="0"/>
                </a:rPr>
                <a:t>计算机系统之间 </a:t>
              </a:r>
              <a:r>
                <a:rPr lang="zh-CN" altLang="en-US" sz="2800">
                  <a:latin typeface="Times New Roman" pitchFamily="18" charset="0"/>
                </a:rPr>
                <a:t>或 </a:t>
              </a:r>
              <a:r>
                <a:rPr lang="zh-CN" altLang="en-US" sz="2800">
                  <a:solidFill>
                    <a:srgbClr val="0419E0"/>
                  </a:solidFill>
                  <a:latin typeface="Times New Roman" pitchFamily="18" charset="0"/>
                </a:rPr>
                <a:t>计算机系统</a:t>
              </a:r>
            </a:p>
          </p:txBody>
        </p:sp>
        <p:sp>
          <p:nvSpPr>
            <p:cNvPr id="161802" name="Text Box 10"/>
            <p:cNvSpPr txBox="1">
              <a:spLocks noChangeArrowheads="1"/>
            </p:cNvSpPr>
            <p:nvPr/>
          </p:nvSpPr>
          <p:spPr bwMode="auto">
            <a:xfrm>
              <a:off x="864" y="1490"/>
              <a:ext cx="47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rgbClr val="0419E0"/>
                  </a:solidFill>
                  <a:latin typeface="Times New Roman" pitchFamily="18" charset="0"/>
                </a:rPr>
                <a:t>与其他系统</a:t>
              </a:r>
              <a:r>
                <a:rPr lang="zh-CN" altLang="en-US" sz="2800">
                  <a:latin typeface="Times New Roman" pitchFamily="18" charset="0"/>
                </a:rPr>
                <a:t>（如控制仪表、移动通信等）</a:t>
              </a:r>
            </a:p>
          </p:txBody>
        </p:sp>
        <p:sp>
          <p:nvSpPr>
            <p:cNvPr id="161803" name="Text Box 11"/>
            <p:cNvSpPr txBox="1">
              <a:spLocks noChangeArrowheads="1"/>
            </p:cNvSpPr>
            <p:nvPr/>
          </p:nvSpPr>
          <p:spPr bwMode="auto">
            <a:xfrm>
              <a:off x="864" y="1968"/>
              <a:ext cx="369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之间的通信</a:t>
              </a:r>
            </a:p>
          </p:txBody>
        </p:sp>
      </p:grp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8B0D20-401B-4A83-BF97-2814DC3CDC2D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829DB0-A556-4049-80D1-8520C9578BF1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autoUpdateAnimBg="0"/>
      <p:bldP spid="161796" grpId="0" autoUpdateAnimBg="0"/>
      <p:bldP spid="161797" grpId="0" autoUpdateAnimBg="0"/>
      <p:bldP spid="16179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3.3 总线特性及性能指标</a:t>
            </a:r>
          </a:p>
        </p:txBody>
      </p:sp>
      <p:sp>
        <p:nvSpPr>
          <p:cNvPr id="39" name="日期占位符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DD2842-2821-435F-8FF4-FFE375A0A4E0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41" name="页脚占位符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E16ACF-15C9-4B7B-8A14-4ADFC369179A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04963" y="2322513"/>
            <a:ext cx="1768475" cy="3602037"/>
            <a:chOff x="528" y="1392"/>
            <a:chExt cx="773" cy="2269"/>
          </a:xfrm>
        </p:grpSpPr>
        <p:sp>
          <p:nvSpPr>
            <p:cNvPr id="80931" name="Rectangle 4"/>
            <p:cNvSpPr>
              <a:spLocks noChangeArrowheads="1"/>
            </p:cNvSpPr>
            <p:nvPr/>
          </p:nvSpPr>
          <p:spPr bwMode="auto">
            <a:xfrm>
              <a:off x="711" y="1659"/>
              <a:ext cx="406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80932" name="Rectangle 5"/>
            <p:cNvSpPr>
              <a:spLocks noChangeArrowheads="1"/>
            </p:cNvSpPr>
            <p:nvPr/>
          </p:nvSpPr>
          <p:spPr bwMode="auto">
            <a:xfrm>
              <a:off x="672" y="1392"/>
              <a:ext cx="32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dirty="0">
                  <a:solidFill>
                    <a:srgbClr val="C00000"/>
                  </a:solidFill>
                  <a:latin typeface="Times New Roman" pitchFamily="18" charset="0"/>
                </a:rPr>
                <a:t>CPU</a:t>
              </a:r>
            </a:p>
          </p:txBody>
        </p:sp>
        <p:sp>
          <p:nvSpPr>
            <p:cNvPr id="80933" name="Rectangle 6"/>
            <p:cNvSpPr>
              <a:spLocks noChangeArrowheads="1"/>
            </p:cNvSpPr>
            <p:nvPr/>
          </p:nvSpPr>
          <p:spPr bwMode="auto">
            <a:xfrm>
              <a:off x="528" y="1680"/>
              <a:ext cx="47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dirty="0">
                  <a:solidFill>
                    <a:srgbClr val="C00000"/>
                  </a:solidFill>
                </a:rPr>
                <a:t>  插板</a:t>
              </a:r>
              <a:endParaRPr lang="zh-CN" altLang="en-US" sz="2800" dirty="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843" y="2040"/>
              <a:ext cx="458" cy="1621"/>
              <a:chOff x="843" y="2040"/>
              <a:chExt cx="458" cy="1621"/>
            </a:xfrm>
          </p:grpSpPr>
          <p:sp>
            <p:nvSpPr>
              <p:cNvPr id="80936" name="Freeform 8"/>
              <p:cNvSpPr>
                <a:spLocks/>
              </p:cNvSpPr>
              <p:nvPr/>
            </p:nvSpPr>
            <p:spPr bwMode="auto">
              <a:xfrm>
                <a:off x="843" y="2040"/>
                <a:ext cx="458" cy="1621"/>
              </a:xfrm>
              <a:custGeom>
                <a:avLst/>
                <a:gdLst>
                  <a:gd name="T0" fmla="*/ 0 w 458"/>
                  <a:gd name="T1" fmla="*/ 551 h 1621"/>
                  <a:gd name="T2" fmla="*/ 458 w 458"/>
                  <a:gd name="T3" fmla="*/ 0 h 1621"/>
                  <a:gd name="T4" fmla="*/ 458 w 458"/>
                  <a:gd name="T5" fmla="*/ 1071 h 1621"/>
                  <a:gd name="T6" fmla="*/ 0 w 458"/>
                  <a:gd name="T7" fmla="*/ 1621 h 1621"/>
                  <a:gd name="T8" fmla="*/ 0 w 458"/>
                  <a:gd name="T9" fmla="*/ 551 h 1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8"/>
                  <a:gd name="T16" fmla="*/ 0 h 1621"/>
                  <a:gd name="T17" fmla="*/ 458 w 458"/>
                  <a:gd name="T18" fmla="*/ 1621 h 16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80937" name="Freeform 9"/>
              <p:cNvSpPr>
                <a:spLocks/>
              </p:cNvSpPr>
              <p:nvPr/>
            </p:nvSpPr>
            <p:spPr bwMode="auto">
              <a:xfrm>
                <a:off x="843" y="2040"/>
                <a:ext cx="458" cy="1621"/>
              </a:xfrm>
              <a:custGeom>
                <a:avLst/>
                <a:gdLst>
                  <a:gd name="T0" fmla="*/ 0 w 458"/>
                  <a:gd name="T1" fmla="*/ 551 h 1621"/>
                  <a:gd name="T2" fmla="*/ 458 w 458"/>
                  <a:gd name="T3" fmla="*/ 0 h 1621"/>
                  <a:gd name="T4" fmla="*/ 458 w 458"/>
                  <a:gd name="T5" fmla="*/ 1071 h 1621"/>
                  <a:gd name="T6" fmla="*/ 0 w 458"/>
                  <a:gd name="T7" fmla="*/ 1621 h 1621"/>
                  <a:gd name="T8" fmla="*/ 0 w 458"/>
                  <a:gd name="T9" fmla="*/ 551 h 1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8"/>
                  <a:gd name="T16" fmla="*/ 0 h 1621"/>
                  <a:gd name="T17" fmla="*/ 458 w 458"/>
                  <a:gd name="T18" fmla="*/ 1621 h 16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80935" name="Line 10"/>
            <p:cNvSpPr>
              <a:spLocks noChangeShapeType="1"/>
            </p:cNvSpPr>
            <p:nvPr/>
          </p:nvSpPr>
          <p:spPr bwMode="auto">
            <a:xfrm>
              <a:off x="843" y="2064"/>
              <a:ext cx="161" cy="288"/>
            </a:xfrm>
            <a:prstGeom prst="line">
              <a:avLst/>
            </a:prstGeom>
            <a:noFill/>
            <a:ln w="15875">
              <a:solidFill>
                <a:srgbClr val="EBF01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692525" y="2225675"/>
            <a:ext cx="1509713" cy="3678238"/>
            <a:chOff x="1440" y="1344"/>
            <a:chExt cx="660" cy="2317"/>
          </a:xfrm>
        </p:grpSpPr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642" y="2040"/>
              <a:ext cx="458" cy="1621"/>
              <a:chOff x="1642" y="2040"/>
              <a:chExt cx="458" cy="1621"/>
            </a:xfrm>
          </p:grpSpPr>
          <p:sp>
            <p:nvSpPr>
              <p:cNvPr id="80929" name="Freeform 13"/>
              <p:cNvSpPr>
                <a:spLocks/>
              </p:cNvSpPr>
              <p:nvPr/>
            </p:nvSpPr>
            <p:spPr bwMode="auto">
              <a:xfrm>
                <a:off x="1642" y="2040"/>
                <a:ext cx="458" cy="1621"/>
              </a:xfrm>
              <a:custGeom>
                <a:avLst/>
                <a:gdLst>
                  <a:gd name="T0" fmla="*/ 0 w 458"/>
                  <a:gd name="T1" fmla="*/ 551 h 1621"/>
                  <a:gd name="T2" fmla="*/ 458 w 458"/>
                  <a:gd name="T3" fmla="*/ 0 h 1621"/>
                  <a:gd name="T4" fmla="*/ 458 w 458"/>
                  <a:gd name="T5" fmla="*/ 1071 h 1621"/>
                  <a:gd name="T6" fmla="*/ 0 w 458"/>
                  <a:gd name="T7" fmla="*/ 1621 h 1621"/>
                  <a:gd name="T8" fmla="*/ 0 w 458"/>
                  <a:gd name="T9" fmla="*/ 551 h 1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8"/>
                  <a:gd name="T16" fmla="*/ 0 h 1621"/>
                  <a:gd name="T17" fmla="*/ 458 w 458"/>
                  <a:gd name="T18" fmla="*/ 1621 h 16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30" name="Freeform 14"/>
              <p:cNvSpPr>
                <a:spLocks/>
              </p:cNvSpPr>
              <p:nvPr/>
            </p:nvSpPr>
            <p:spPr bwMode="auto">
              <a:xfrm>
                <a:off x="1642" y="2040"/>
                <a:ext cx="458" cy="1621"/>
              </a:xfrm>
              <a:custGeom>
                <a:avLst/>
                <a:gdLst>
                  <a:gd name="T0" fmla="*/ 0 w 458"/>
                  <a:gd name="T1" fmla="*/ 551 h 1621"/>
                  <a:gd name="T2" fmla="*/ 458 w 458"/>
                  <a:gd name="T3" fmla="*/ 0 h 1621"/>
                  <a:gd name="T4" fmla="*/ 458 w 458"/>
                  <a:gd name="T5" fmla="*/ 1071 h 1621"/>
                  <a:gd name="T6" fmla="*/ 0 w 458"/>
                  <a:gd name="T7" fmla="*/ 1621 h 1621"/>
                  <a:gd name="T8" fmla="*/ 0 w 458"/>
                  <a:gd name="T9" fmla="*/ 551 h 1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8"/>
                  <a:gd name="T16" fmla="*/ 0 h 1621"/>
                  <a:gd name="T17" fmla="*/ 458 w 458"/>
                  <a:gd name="T18" fmla="*/ 1621 h 16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0925" name="Rectangle 15"/>
            <p:cNvSpPr>
              <a:spLocks noChangeArrowheads="1"/>
            </p:cNvSpPr>
            <p:nvPr/>
          </p:nvSpPr>
          <p:spPr bwMode="auto">
            <a:xfrm>
              <a:off x="1584" y="1679"/>
              <a:ext cx="406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6" name="Rectangle 16"/>
            <p:cNvSpPr>
              <a:spLocks noChangeArrowheads="1"/>
            </p:cNvSpPr>
            <p:nvPr/>
          </p:nvSpPr>
          <p:spPr bwMode="auto">
            <a:xfrm>
              <a:off x="1584" y="1344"/>
              <a:ext cx="31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dirty="0">
                  <a:solidFill>
                    <a:srgbClr val="C00000"/>
                  </a:solidFill>
                  <a:latin typeface="Times New Roman" pitchFamily="18" charset="0"/>
                </a:rPr>
                <a:t>主存</a:t>
              </a:r>
            </a:p>
          </p:txBody>
        </p:sp>
        <p:sp>
          <p:nvSpPr>
            <p:cNvPr id="80927" name="Rectangle 17"/>
            <p:cNvSpPr>
              <a:spLocks noChangeArrowheads="1"/>
            </p:cNvSpPr>
            <p:nvPr/>
          </p:nvSpPr>
          <p:spPr bwMode="auto">
            <a:xfrm>
              <a:off x="1440" y="1661"/>
              <a:ext cx="47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dirty="0">
                  <a:solidFill>
                    <a:srgbClr val="EBF010"/>
                  </a:solidFill>
                </a:rPr>
                <a:t>  </a:t>
              </a:r>
              <a:r>
                <a:rPr lang="zh-CN" altLang="en-US" sz="2800" dirty="0">
                  <a:solidFill>
                    <a:srgbClr val="C00000"/>
                  </a:solidFill>
                </a:rPr>
                <a:t>插板</a:t>
              </a:r>
              <a:endParaRPr lang="zh-CN" altLang="en-US" sz="2800" dirty="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80928" name="Line 18"/>
            <p:cNvSpPr>
              <a:spLocks noChangeShapeType="1"/>
            </p:cNvSpPr>
            <p:nvPr/>
          </p:nvSpPr>
          <p:spPr bwMode="auto">
            <a:xfrm>
              <a:off x="1649" y="2067"/>
              <a:ext cx="161" cy="289"/>
            </a:xfrm>
            <a:prstGeom prst="line">
              <a:avLst/>
            </a:prstGeom>
            <a:noFill/>
            <a:ln w="15875">
              <a:solidFill>
                <a:srgbClr val="EBF01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5668963" y="2195513"/>
            <a:ext cx="1360487" cy="3708400"/>
            <a:chOff x="3571" y="1383"/>
            <a:chExt cx="857" cy="2336"/>
          </a:xfrm>
        </p:grpSpPr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3769" y="2098"/>
              <a:ext cx="659" cy="1621"/>
              <a:chOff x="2441" y="2040"/>
              <a:chExt cx="457" cy="1621"/>
            </a:xfrm>
          </p:grpSpPr>
          <p:sp>
            <p:nvSpPr>
              <p:cNvPr id="80922" name="Freeform 21"/>
              <p:cNvSpPr>
                <a:spLocks/>
              </p:cNvSpPr>
              <p:nvPr/>
            </p:nvSpPr>
            <p:spPr bwMode="auto">
              <a:xfrm>
                <a:off x="2441" y="2040"/>
                <a:ext cx="457" cy="1621"/>
              </a:xfrm>
              <a:custGeom>
                <a:avLst/>
                <a:gdLst>
                  <a:gd name="T0" fmla="*/ 0 w 457"/>
                  <a:gd name="T1" fmla="*/ 551 h 1621"/>
                  <a:gd name="T2" fmla="*/ 457 w 457"/>
                  <a:gd name="T3" fmla="*/ 0 h 1621"/>
                  <a:gd name="T4" fmla="*/ 457 w 457"/>
                  <a:gd name="T5" fmla="*/ 1071 h 1621"/>
                  <a:gd name="T6" fmla="*/ 0 w 457"/>
                  <a:gd name="T7" fmla="*/ 1621 h 1621"/>
                  <a:gd name="T8" fmla="*/ 0 w 457"/>
                  <a:gd name="T9" fmla="*/ 551 h 1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7"/>
                  <a:gd name="T16" fmla="*/ 0 h 1621"/>
                  <a:gd name="T17" fmla="*/ 457 w 457"/>
                  <a:gd name="T18" fmla="*/ 1621 h 16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7" h="1621">
                    <a:moveTo>
                      <a:pt x="0" y="551"/>
                    </a:moveTo>
                    <a:lnTo>
                      <a:pt x="457" y="0"/>
                    </a:lnTo>
                    <a:lnTo>
                      <a:pt x="457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23" name="Freeform 22"/>
              <p:cNvSpPr>
                <a:spLocks/>
              </p:cNvSpPr>
              <p:nvPr/>
            </p:nvSpPr>
            <p:spPr bwMode="auto">
              <a:xfrm>
                <a:off x="2441" y="2040"/>
                <a:ext cx="457" cy="1621"/>
              </a:xfrm>
              <a:custGeom>
                <a:avLst/>
                <a:gdLst>
                  <a:gd name="T0" fmla="*/ 0 w 457"/>
                  <a:gd name="T1" fmla="*/ 551 h 1621"/>
                  <a:gd name="T2" fmla="*/ 457 w 457"/>
                  <a:gd name="T3" fmla="*/ 0 h 1621"/>
                  <a:gd name="T4" fmla="*/ 457 w 457"/>
                  <a:gd name="T5" fmla="*/ 1071 h 1621"/>
                  <a:gd name="T6" fmla="*/ 0 w 457"/>
                  <a:gd name="T7" fmla="*/ 1621 h 1621"/>
                  <a:gd name="T8" fmla="*/ 0 w 457"/>
                  <a:gd name="T9" fmla="*/ 551 h 1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7"/>
                  <a:gd name="T16" fmla="*/ 0 h 1621"/>
                  <a:gd name="T17" fmla="*/ 457 w 457"/>
                  <a:gd name="T18" fmla="*/ 1621 h 16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7" h="1621">
                    <a:moveTo>
                      <a:pt x="0" y="551"/>
                    </a:moveTo>
                    <a:lnTo>
                      <a:pt x="457" y="0"/>
                    </a:lnTo>
                    <a:lnTo>
                      <a:pt x="457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0918" name="Rectangle 23"/>
            <p:cNvSpPr>
              <a:spLocks noChangeArrowheads="1"/>
            </p:cNvSpPr>
            <p:nvPr/>
          </p:nvSpPr>
          <p:spPr bwMode="auto">
            <a:xfrm>
              <a:off x="3731" y="1740"/>
              <a:ext cx="586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9" name="Rectangle 24"/>
            <p:cNvSpPr>
              <a:spLocks noChangeArrowheads="1"/>
            </p:cNvSpPr>
            <p:nvPr/>
          </p:nvSpPr>
          <p:spPr bwMode="auto">
            <a:xfrm>
              <a:off x="3696" y="1383"/>
              <a:ext cx="3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dirty="0">
                  <a:solidFill>
                    <a:srgbClr val="C00000"/>
                  </a:solidFill>
                  <a:latin typeface="Times New Roman" pitchFamily="18" charset="0"/>
                </a:rPr>
                <a:t>I/O</a:t>
              </a:r>
            </a:p>
          </p:txBody>
        </p:sp>
        <p:sp>
          <p:nvSpPr>
            <p:cNvPr id="80920" name="Rectangle 25"/>
            <p:cNvSpPr>
              <a:spLocks noChangeArrowheads="1"/>
            </p:cNvSpPr>
            <p:nvPr/>
          </p:nvSpPr>
          <p:spPr bwMode="auto">
            <a:xfrm>
              <a:off x="3571" y="1690"/>
              <a:ext cx="568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dirty="0">
                  <a:solidFill>
                    <a:srgbClr val="EBF010"/>
                  </a:solidFill>
                </a:rPr>
                <a:t> </a:t>
              </a:r>
              <a:r>
                <a:rPr lang="zh-CN" altLang="en-US" sz="2800" dirty="0">
                  <a:solidFill>
                    <a:srgbClr val="C00000"/>
                  </a:solidFill>
                </a:rPr>
                <a:t>插板</a:t>
              </a:r>
              <a:endParaRPr lang="zh-CN" altLang="en-US" sz="2800" dirty="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80921" name="Line 26"/>
            <p:cNvSpPr>
              <a:spLocks noChangeShapeType="1"/>
            </p:cNvSpPr>
            <p:nvPr/>
          </p:nvSpPr>
          <p:spPr bwMode="auto">
            <a:xfrm>
              <a:off x="3787" y="2125"/>
              <a:ext cx="233" cy="289"/>
            </a:xfrm>
            <a:prstGeom prst="line">
              <a:avLst/>
            </a:prstGeom>
            <a:noFill/>
            <a:ln w="15875">
              <a:solidFill>
                <a:srgbClr val="EBF01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2843" name="Text Box 27"/>
          <p:cNvSpPr txBox="1">
            <a:spLocks noChangeArrowheads="1"/>
          </p:cNvSpPr>
          <p:nvPr/>
        </p:nvSpPr>
        <p:spPr bwMode="auto">
          <a:xfrm>
            <a:off x="593725" y="1235075"/>
            <a:ext cx="3854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一、总线物理实现</a:t>
            </a:r>
          </a:p>
        </p:txBody>
      </p: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539751" y="4981575"/>
            <a:ext cx="8213726" cy="944563"/>
            <a:chOff x="340" y="3138"/>
            <a:chExt cx="5174" cy="595"/>
          </a:xfrm>
        </p:grpSpPr>
        <p:grpSp>
          <p:nvGrpSpPr>
            <p:cNvPr id="9" name="Group 49"/>
            <p:cNvGrpSpPr>
              <a:grpSpLocks/>
            </p:cNvGrpSpPr>
            <p:nvPr/>
          </p:nvGrpSpPr>
          <p:grpSpPr bwMode="auto">
            <a:xfrm>
              <a:off x="340" y="3138"/>
              <a:ext cx="4879" cy="595"/>
              <a:chOff x="340" y="3138"/>
              <a:chExt cx="4879" cy="595"/>
            </a:xfrm>
          </p:grpSpPr>
          <p:sp>
            <p:nvSpPr>
              <p:cNvPr id="80910" name="Line 29"/>
              <p:cNvSpPr>
                <a:spLocks noChangeShapeType="1"/>
              </p:cNvSpPr>
              <p:nvPr/>
            </p:nvSpPr>
            <p:spPr bwMode="auto">
              <a:xfrm>
                <a:off x="499" y="3732"/>
                <a:ext cx="4050" cy="1"/>
              </a:xfrm>
              <a:prstGeom prst="line">
                <a:avLst/>
              </a:prstGeom>
              <a:noFill/>
              <a:ln w="20638">
                <a:solidFill>
                  <a:srgbClr val="EBF01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11" name="Text Box 30"/>
              <p:cNvSpPr txBox="1">
                <a:spLocks noChangeArrowheads="1"/>
              </p:cNvSpPr>
              <p:nvPr/>
            </p:nvSpPr>
            <p:spPr bwMode="auto">
              <a:xfrm>
                <a:off x="340" y="3155"/>
                <a:ext cx="4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solidFill>
                      <a:srgbClr val="C00000"/>
                    </a:solidFill>
                    <a:latin typeface="Times New Roman" pitchFamily="18" charset="0"/>
                  </a:rPr>
                  <a:t>BUS</a:t>
                </a:r>
              </a:p>
            </p:txBody>
          </p:sp>
          <p:sp>
            <p:nvSpPr>
              <p:cNvPr id="80912" name="Line 31"/>
              <p:cNvSpPr>
                <a:spLocks noChangeShapeType="1"/>
              </p:cNvSpPr>
              <p:nvPr/>
            </p:nvSpPr>
            <p:spPr bwMode="auto">
              <a:xfrm>
                <a:off x="1150" y="3143"/>
                <a:ext cx="4069" cy="0"/>
              </a:xfrm>
              <a:prstGeom prst="line">
                <a:avLst/>
              </a:prstGeom>
              <a:noFill/>
              <a:ln w="9525">
                <a:solidFill>
                  <a:srgbClr val="EBF01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0913" name="Line 32"/>
              <p:cNvSpPr>
                <a:spLocks noChangeShapeType="1"/>
              </p:cNvSpPr>
              <p:nvPr/>
            </p:nvSpPr>
            <p:spPr bwMode="auto">
              <a:xfrm>
                <a:off x="942" y="3335"/>
                <a:ext cx="4056" cy="0"/>
              </a:xfrm>
              <a:prstGeom prst="line">
                <a:avLst/>
              </a:prstGeom>
              <a:noFill/>
              <a:ln w="9525">
                <a:solidFill>
                  <a:srgbClr val="EBF01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0914" name="Line 33"/>
              <p:cNvSpPr>
                <a:spLocks noChangeShapeType="1"/>
              </p:cNvSpPr>
              <p:nvPr/>
            </p:nvSpPr>
            <p:spPr bwMode="auto">
              <a:xfrm>
                <a:off x="734" y="3527"/>
                <a:ext cx="4047" cy="0"/>
              </a:xfrm>
              <a:prstGeom prst="line">
                <a:avLst/>
              </a:prstGeom>
              <a:noFill/>
              <a:ln w="9525">
                <a:solidFill>
                  <a:srgbClr val="EBF01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0915" name="Line 34"/>
              <p:cNvSpPr>
                <a:spLocks noChangeShapeType="1"/>
              </p:cNvSpPr>
              <p:nvPr/>
            </p:nvSpPr>
            <p:spPr bwMode="auto">
              <a:xfrm flipH="1">
                <a:off x="489" y="3138"/>
                <a:ext cx="672" cy="594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0916" name="Line 35"/>
              <p:cNvSpPr>
                <a:spLocks noChangeShapeType="1"/>
              </p:cNvSpPr>
              <p:nvPr/>
            </p:nvSpPr>
            <p:spPr bwMode="auto">
              <a:xfrm flipH="1">
                <a:off x="4542" y="3138"/>
                <a:ext cx="672" cy="594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0909" name="Text Box 46"/>
            <p:cNvSpPr txBox="1">
              <a:spLocks noChangeArrowheads="1"/>
            </p:cNvSpPr>
            <p:nvPr/>
          </p:nvSpPr>
          <p:spPr bwMode="auto">
            <a:xfrm>
              <a:off x="5012" y="3278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rgbClr val="C00000"/>
                  </a:solidFill>
                  <a:latin typeface="Times New Roman" pitchFamily="18" charset="0"/>
                </a:rPr>
                <a:t>主板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43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9212</TotalTime>
  <Words>1769</Words>
  <Application>Microsoft Office PowerPoint</Application>
  <PresentationFormat>全屏显示(4:3)</PresentationFormat>
  <Paragraphs>564</Paragraphs>
  <Slides>27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Office 主题</vt:lpstr>
      <vt:lpstr>Visio</vt:lpstr>
      <vt:lpstr>计算机组成原理</vt:lpstr>
      <vt:lpstr>第３章  系统总线</vt:lpstr>
      <vt:lpstr>3.1  总线的基本概念</vt:lpstr>
      <vt:lpstr>幻灯片 4</vt:lpstr>
      <vt:lpstr>幻灯片 5</vt:lpstr>
      <vt:lpstr>幻灯片 6</vt:lpstr>
      <vt:lpstr>3.2 总线的分类</vt:lpstr>
      <vt:lpstr>幻灯片 8</vt:lpstr>
      <vt:lpstr>3.3 总线特性及性能指标</vt:lpstr>
      <vt:lpstr>幻灯片 10</vt:lpstr>
      <vt:lpstr>幻灯片 11</vt:lpstr>
      <vt:lpstr>幻灯片 12</vt:lpstr>
      <vt:lpstr>幻灯片 13</vt:lpstr>
      <vt:lpstr>3.4  总线结构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3.5  总线控制</vt:lpstr>
      <vt:lpstr>幻灯片 24</vt:lpstr>
      <vt:lpstr>幻灯片 25</vt:lpstr>
      <vt:lpstr>幻灯片 26</vt:lpstr>
      <vt:lpstr>分布式控制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suzi</dc:creator>
  <cp:lastModifiedBy>lhw</cp:lastModifiedBy>
  <cp:revision>1581</cp:revision>
  <dcterms:created xsi:type="dcterms:W3CDTF">1601-01-01T00:00:00Z</dcterms:created>
  <dcterms:modified xsi:type="dcterms:W3CDTF">2013-06-05T07:17:31Z</dcterms:modified>
</cp:coreProperties>
</file>