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0"/>
  </p:notesMasterIdLst>
  <p:sldIdLst>
    <p:sldId id="256" r:id="rId2"/>
    <p:sldId id="1020" r:id="rId3"/>
    <p:sldId id="1144" r:id="rId4"/>
    <p:sldId id="1084" r:id="rId5"/>
    <p:sldId id="1088" r:id="rId6"/>
    <p:sldId id="1089" r:id="rId7"/>
    <p:sldId id="1090" r:id="rId8"/>
    <p:sldId id="1091" r:id="rId9"/>
    <p:sldId id="1092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100" r:id="rId18"/>
    <p:sldId id="1101" r:id="rId19"/>
    <p:sldId id="1102" r:id="rId20"/>
    <p:sldId id="1103" r:id="rId21"/>
    <p:sldId id="1104" r:id="rId22"/>
    <p:sldId id="1105" r:id="rId23"/>
    <p:sldId id="1106" r:id="rId24"/>
    <p:sldId id="1107" r:id="rId25"/>
    <p:sldId id="1108" r:id="rId26"/>
    <p:sldId id="1109" r:id="rId27"/>
    <p:sldId id="1110" r:id="rId28"/>
    <p:sldId id="1111" r:id="rId29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9E0"/>
    <a:srgbClr val="671940"/>
    <a:srgbClr val="0066FF"/>
    <a:srgbClr val="3366FF"/>
    <a:srgbClr val="0033CC"/>
    <a:srgbClr val="003399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2069" autoAdjust="0"/>
  </p:normalViewPr>
  <p:slideViewPr>
    <p:cSldViewPr>
      <p:cViewPr varScale="1">
        <p:scale>
          <a:sx n="73" d="100"/>
          <a:sy n="73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18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2D618-0C6D-4FEE-871B-FD798EC30A6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4976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为什么</a:t>
            </a:r>
            <a:r>
              <a:rPr lang="zh-CN" altLang="en-US" baseline="0" smtClean="0"/>
              <a:t>  有这么多种类型的存储器呢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9766E-3CE9-4355-9C88-D57554D7C91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C6A1-1316-46F5-9E8A-F5EF43EA99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63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D2E2A-4F50-4E6B-9340-2776A181E82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69902-35BC-4C02-9D36-134A93C813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886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73599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613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2D64D-975E-4C39-9FE5-00BDAB3114A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237FC-0588-426A-8E6D-0A04E85984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224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9A48-CD2A-4966-A0E2-5AD7CE2CB64A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87822-0FF4-42FC-A083-B5FAB3558B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45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65D17-647D-4416-A206-D64BED670FD0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755C-0607-4390-8109-F90D789B6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4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ACED3-75FE-4B7A-93E8-0F68BF1F64E5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B7F49-19F3-412C-B886-5DA0C4053B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1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A8C4F-5CB8-4E3D-886B-632725684A3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58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1CF6B-6699-477E-9E58-744F430FD26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06917-35BA-49BE-91A9-A8F5E61A0F6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97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A0F38-68F8-4274-BED3-02CF763CA279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7A6E6-EC62-4E5A-8ACC-2BF950DCD9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803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94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F3A36-BB40-4227-9538-A472E78F241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3695705"/>
            <a:ext cx="16430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刘宏伟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42886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第四讲</a:t>
            </a:r>
            <a:endParaRPr kumimoji="1" lang="zh-CN" altLang="en-US" sz="400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2714" y="4687904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spcBef>
                <a:spcPct val="50000"/>
              </a:spcBef>
            </a:pPr>
            <a:r>
              <a:rPr lang="zh-CN" altLang="en-US" sz="2800" dirty="0"/>
              <a:t>计算机硬件基础教研室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219200" y="1676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各模块有权申请占用总线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69925" y="577850"/>
            <a:ext cx="5121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分离式通信特点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219200" y="525780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充分提高了总线的有效占用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219200" y="257175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2. 采用同步方式通信，不等对方回答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219200" y="34671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3. 各模块准备数据时，不占用总线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1219200" y="436245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总线被占用时，无空闲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2D8A57-4B7B-47E7-8E3E-356C8049CDC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CAC97-092C-43D7-9F06-18FAFBE74C7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6" grpId="0" autoUpdateAnimBg="0"/>
      <p:bldP spid="192517" grpId="0" autoUpdateAnimBg="0"/>
      <p:bldP spid="192518" grpId="0" autoUpdateAnimBg="0"/>
      <p:bldP spid="19251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</a:t>
            </a:r>
            <a:r>
              <a:rPr lang="zh-CN" altLang="en-US" b="1" smtClean="0">
                <a:latin typeface="Times New Roman" pitchFamily="18" charset="0"/>
              </a:rPr>
              <a:t>４</a:t>
            </a:r>
            <a:r>
              <a:rPr lang="zh-CN" altLang="en-US" b="1" smtClean="0"/>
              <a:t>章  存 储 器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24C6F-8005-4FF1-9FEE-42E0A46A3AC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2B011-E19E-4859-98F8-8D3906C494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901950" y="2022475"/>
            <a:ext cx="2573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4.1  概述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901950" y="3201988"/>
            <a:ext cx="3803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4.2  主存储器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901950" y="4381500"/>
            <a:ext cx="564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4.3  高速缓冲存储器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901950" y="5561013"/>
            <a:ext cx="4418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4.4  辅助存储器</a:t>
            </a:r>
            <a:endParaRPr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4.1  概  述</a:t>
            </a: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27897F-C023-47EF-A23C-19446E60BFE2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44037-0A73-4FBC-97A2-7627BE69303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446088" y="1227138"/>
            <a:ext cx="33956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ct val="80000"/>
            </a:pPr>
            <a:r>
              <a:rPr lang="zh-CN" altLang="en-US" sz="3600">
                <a:latin typeface="Times New Roman" pitchFamily="18" charset="0"/>
              </a:rPr>
              <a:t>一、存储器分类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717550" y="2073275"/>
            <a:ext cx="35591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ct val="80000"/>
            </a:pPr>
            <a:r>
              <a:rPr lang="zh-CN" altLang="en-US" sz="3200">
                <a:latin typeface="Times New Roman" pitchFamily="18" charset="0"/>
              </a:rPr>
              <a:t>1.  按存储介质分类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717550" y="3035300"/>
            <a:ext cx="283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半导体存储器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717550" y="3965575"/>
            <a:ext cx="316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磁表面存储器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717550" y="4897438"/>
            <a:ext cx="2474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zh-CN" altLang="en-US" sz="2800">
                <a:latin typeface="Times New Roman" pitchFamily="18" charset="0"/>
              </a:rPr>
              <a:t>(3) 磁芯存储器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717550" y="5829300"/>
            <a:ext cx="247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zh-CN" altLang="en-US" sz="2800">
                <a:latin typeface="Times New Roman" pitchFamily="18" charset="0"/>
              </a:rPr>
              <a:t>(4) 光盘存储器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7543800" y="2978150"/>
            <a:ext cx="10086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419E0"/>
                </a:solidFill>
                <a:latin typeface="Times New Roman" pitchFamily="18" charset="0"/>
              </a:rPr>
              <a:t>易失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108450" y="3035300"/>
            <a:ext cx="2149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TTL 、MOS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4108450" y="3965575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磁头、载磁体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4108450" y="49022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zh-CN" altLang="en-US" sz="2800">
                <a:latin typeface="Times New Roman" pitchFamily="18" charset="0"/>
              </a:rPr>
              <a:t>硬磁材料、环状元件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4108450" y="5834063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zh-CN" altLang="en-US" sz="2800">
                <a:latin typeface="Times New Roman" pitchFamily="18" charset="0"/>
              </a:rPr>
              <a:t>激光、磁光材料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543804" y="4191000"/>
            <a:ext cx="965201" cy="2330450"/>
            <a:chOff x="4944" y="2640"/>
            <a:chExt cx="608" cy="1468"/>
          </a:xfrm>
        </p:grpSpPr>
        <p:sp>
          <p:nvSpPr>
            <p:cNvPr id="111635" name="Text Box 15"/>
            <p:cNvSpPr txBox="1">
              <a:spLocks noChangeArrowheads="1"/>
            </p:cNvSpPr>
            <p:nvPr/>
          </p:nvSpPr>
          <p:spPr bwMode="auto">
            <a:xfrm>
              <a:off x="5176" y="2809"/>
              <a:ext cx="376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419E0"/>
                  </a:solidFill>
                  <a:latin typeface="Times New Roman" pitchFamily="18" charset="0"/>
                </a:rPr>
                <a:t>非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419E0"/>
                  </a:solidFill>
                  <a:latin typeface="Times New Roman" pitchFamily="18" charset="0"/>
                </a:rPr>
                <a:t>易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419E0"/>
                  </a:solidFill>
                  <a:latin typeface="Times New Roman" pitchFamily="18" charset="0"/>
                </a:rPr>
                <a:t>失</a:t>
              </a:r>
            </a:p>
          </p:txBody>
        </p:sp>
        <p:sp>
          <p:nvSpPr>
            <p:cNvPr id="111636" name="AutoShape 16"/>
            <p:cNvSpPr>
              <a:spLocks/>
            </p:cNvSpPr>
            <p:nvPr/>
          </p:nvSpPr>
          <p:spPr bwMode="auto">
            <a:xfrm>
              <a:off x="4944" y="2640"/>
              <a:ext cx="242" cy="1296"/>
            </a:xfrm>
            <a:prstGeom prst="rightBrace">
              <a:avLst>
                <a:gd name="adj1" fmla="val 44628"/>
                <a:gd name="adj2" fmla="val 5168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  <p:bldP spid="194564" grpId="0" autoUpdateAnimBg="0"/>
      <p:bldP spid="194565" grpId="0" autoUpdateAnimBg="0"/>
      <p:bldP spid="194566" grpId="0" autoUpdateAnimBg="0"/>
      <p:bldP spid="194567" grpId="0" autoUpdateAnimBg="0"/>
      <p:bldP spid="194568" grpId="0" autoUpdateAnimBg="0"/>
      <p:bldP spid="194569" grpId="0" autoUpdateAnimBg="0"/>
      <p:bldP spid="194570" grpId="0" autoUpdateAnimBg="0"/>
      <p:bldP spid="194571" grpId="0" autoUpdateAnimBg="0"/>
      <p:bldP spid="194572" grpId="0" autoUpdateAnimBg="0"/>
      <p:bldP spid="1945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382588" y="1482725"/>
            <a:ext cx="7678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存取时间与物理地址无关（随机访问）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863600" y="4740275"/>
            <a:ext cx="404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 顺序存取存储器    磁带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105775" y="152400"/>
            <a:ext cx="962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4.1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69888" y="476250"/>
            <a:ext cx="3967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 按存取方式分类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368300" y="3917950"/>
            <a:ext cx="7694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存取时间与物理地址有关（串行访问）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863600" y="2362200"/>
            <a:ext cx="340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 随机存储器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863600" y="3165475"/>
            <a:ext cx="302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 只读存储器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863600" y="5495925"/>
            <a:ext cx="404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 直接存取存储器    磁盘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3581400" y="2362200"/>
            <a:ext cx="647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在程序的执行过程中 </a:t>
            </a:r>
            <a:r>
              <a:rPr lang="zh-CN" altLang="en-US" sz="2800">
                <a:latin typeface="Times New Roman" pitchFamily="18" charset="0"/>
              </a:rPr>
              <a:t>可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读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可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581400" y="3165475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在程序的执行过程中 </a:t>
            </a:r>
            <a:r>
              <a:rPr lang="zh-CN" altLang="en-US" sz="2800">
                <a:latin typeface="Times New Roman" pitchFamily="18" charset="0"/>
              </a:rPr>
              <a:t>只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E3A52-46EC-4107-B7B6-62220461F3B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56CDA-FF83-48E1-A8F0-E5A0E10BF4D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utoUpdateAnimBg="0"/>
      <p:bldP spid="195587" grpId="0" autoUpdateAnimBg="0"/>
      <p:bldP spid="195590" grpId="0" autoUpdateAnimBg="0"/>
      <p:bldP spid="195591" grpId="0" autoUpdateAnimBg="0"/>
      <p:bldP spid="195592" grpId="0" autoUpdateAnimBg="0"/>
      <p:bldP spid="195593" grpId="0" autoUpdateAnimBg="0"/>
      <p:bldP spid="195594" grpId="0" autoUpdateAnimBg="0"/>
      <p:bldP spid="19559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4133850" y="5897563"/>
            <a:ext cx="356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磁盘、磁带、光盘 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1576388" y="4983163"/>
            <a:ext cx="5662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高速缓冲存储器（</a:t>
            </a:r>
            <a:r>
              <a:rPr lang="en-US" altLang="zh-CN" sz="3200">
                <a:latin typeface="Times New Roman" pitchFamily="18" charset="0"/>
              </a:rPr>
              <a:t>Cache）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576388" y="4090988"/>
            <a:ext cx="3757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Flash  Memory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349250" y="3500438"/>
            <a:ext cx="59213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存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储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器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76388" y="2195513"/>
            <a:ext cx="2216150" cy="4281487"/>
            <a:chOff x="993" y="1383"/>
            <a:chExt cx="1396" cy="2697"/>
          </a:xfrm>
        </p:grpSpPr>
        <p:sp>
          <p:nvSpPr>
            <p:cNvPr id="113692" name="Text Box 7"/>
            <p:cNvSpPr txBox="1">
              <a:spLocks noChangeArrowheads="1"/>
            </p:cNvSpPr>
            <p:nvPr/>
          </p:nvSpPr>
          <p:spPr bwMode="auto">
            <a:xfrm>
              <a:off x="993" y="1383"/>
              <a:ext cx="11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主存储器</a:t>
              </a:r>
            </a:p>
          </p:txBody>
        </p:sp>
        <p:sp>
          <p:nvSpPr>
            <p:cNvPr id="113693" name="Text Box 8"/>
            <p:cNvSpPr txBox="1">
              <a:spLocks noChangeArrowheads="1"/>
            </p:cNvSpPr>
            <p:nvPr/>
          </p:nvSpPr>
          <p:spPr bwMode="auto">
            <a:xfrm>
              <a:off x="993" y="3715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辅助存储器</a:t>
              </a:r>
            </a:p>
          </p:txBody>
        </p:sp>
      </p:grpSp>
      <p:sp>
        <p:nvSpPr>
          <p:cNvPr id="196617" name="AutoShape 9"/>
          <p:cNvSpPr>
            <a:spLocks/>
          </p:cNvSpPr>
          <p:nvPr/>
        </p:nvSpPr>
        <p:spPr bwMode="auto">
          <a:xfrm>
            <a:off x="1092200" y="2460625"/>
            <a:ext cx="431800" cy="3833813"/>
          </a:xfrm>
          <a:prstGeom prst="leftBrace">
            <a:avLst>
              <a:gd name="adj1" fmla="val 739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18125" y="2379663"/>
            <a:ext cx="3455988" cy="1917700"/>
            <a:chOff x="3350" y="1499"/>
            <a:chExt cx="2177" cy="1208"/>
          </a:xfrm>
        </p:grpSpPr>
        <p:sp>
          <p:nvSpPr>
            <p:cNvPr id="113688" name="Text Box 11"/>
            <p:cNvSpPr txBox="1">
              <a:spLocks noChangeArrowheads="1"/>
            </p:cNvSpPr>
            <p:nvPr/>
          </p:nvSpPr>
          <p:spPr bwMode="auto">
            <a:xfrm>
              <a:off x="3350" y="1499"/>
              <a:ext cx="1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MROM</a:t>
              </a:r>
            </a:p>
          </p:txBody>
        </p:sp>
        <p:sp>
          <p:nvSpPr>
            <p:cNvPr id="113689" name="Text Box 12"/>
            <p:cNvSpPr txBox="1">
              <a:spLocks noChangeArrowheads="1"/>
            </p:cNvSpPr>
            <p:nvPr/>
          </p:nvSpPr>
          <p:spPr bwMode="auto">
            <a:xfrm>
              <a:off x="3350" y="1805"/>
              <a:ext cx="11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PROM</a:t>
              </a:r>
            </a:p>
          </p:txBody>
        </p:sp>
        <p:sp>
          <p:nvSpPr>
            <p:cNvPr id="113690" name="Text Box 13"/>
            <p:cNvSpPr txBox="1">
              <a:spLocks noChangeArrowheads="1"/>
            </p:cNvSpPr>
            <p:nvPr/>
          </p:nvSpPr>
          <p:spPr bwMode="auto">
            <a:xfrm>
              <a:off x="3350" y="2112"/>
              <a:ext cx="1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EPROM</a:t>
              </a:r>
            </a:p>
          </p:txBody>
        </p:sp>
        <p:sp>
          <p:nvSpPr>
            <p:cNvPr id="113691" name="Text Box 14"/>
            <p:cNvSpPr txBox="1">
              <a:spLocks noChangeArrowheads="1"/>
            </p:cNvSpPr>
            <p:nvPr/>
          </p:nvSpPr>
          <p:spPr bwMode="auto">
            <a:xfrm>
              <a:off x="3350" y="2419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EEPROM</a:t>
              </a:r>
            </a:p>
          </p:txBody>
        </p:sp>
      </p:grpSp>
      <p:sp>
        <p:nvSpPr>
          <p:cNvPr id="196623" name="AutoShape 15"/>
          <p:cNvSpPr>
            <a:spLocks/>
          </p:cNvSpPr>
          <p:nvPr/>
        </p:nvSpPr>
        <p:spPr bwMode="auto">
          <a:xfrm>
            <a:off x="5041900" y="2590800"/>
            <a:ext cx="292100" cy="1484313"/>
          </a:xfrm>
          <a:prstGeom prst="leftBrace">
            <a:avLst>
              <a:gd name="adj1" fmla="val 4234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776663" y="1296988"/>
            <a:ext cx="1052512" cy="2347912"/>
            <a:chOff x="2379" y="817"/>
            <a:chExt cx="663" cy="1479"/>
          </a:xfrm>
        </p:grpSpPr>
        <p:sp>
          <p:nvSpPr>
            <p:cNvPr id="113686" name="Text Box 17"/>
            <p:cNvSpPr txBox="1">
              <a:spLocks noChangeArrowheads="1"/>
            </p:cNvSpPr>
            <p:nvPr/>
          </p:nvSpPr>
          <p:spPr bwMode="auto">
            <a:xfrm>
              <a:off x="2379" y="817"/>
              <a:ext cx="6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RAM</a:t>
              </a:r>
            </a:p>
          </p:txBody>
        </p:sp>
        <p:sp>
          <p:nvSpPr>
            <p:cNvPr id="113687" name="Text Box 18"/>
            <p:cNvSpPr txBox="1">
              <a:spLocks noChangeArrowheads="1"/>
            </p:cNvSpPr>
            <p:nvPr/>
          </p:nvSpPr>
          <p:spPr bwMode="auto">
            <a:xfrm>
              <a:off x="2379" y="1969"/>
              <a:ext cx="6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ROM</a:t>
              </a:r>
            </a:p>
          </p:txBody>
        </p:sp>
      </p:grpSp>
      <p:sp>
        <p:nvSpPr>
          <p:cNvPr id="196627" name="AutoShape 19"/>
          <p:cNvSpPr>
            <a:spLocks/>
          </p:cNvSpPr>
          <p:nvPr/>
        </p:nvSpPr>
        <p:spPr bwMode="auto">
          <a:xfrm>
            <a:off x="3462338" y="1535113"/>
            <a:ext cx="271462" cy="1893887"/>
          </a:xfrm>
          <a:prstGeom prst="leftBrace">
            <a:avLst>
              <a:gd name="adj1" fmla="val 5813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254625" y="990600"/>
            <a:ext cx="2311400" cy="1119188"/>
            <a:chOff x="3310" y="624"/>
            <a:chExt cx="1456" cy="705"/>
          </a:xfrm>
        </p:grpSpPr>
        <p:sp>
          <p:nvSpPr>
            <p:cNvPr id="113684" name="Text Box 21"/>
            <p:cNvSpPr txBox="1">
              <a:spLocks noChangeArrowheads="1"/>
            </p:cNvSpPr>
            <p:nvPr/>
          </p:nvSpPr>
          <p:spPr bwMode="auto">
            <a:xfrm>
              <a:off x="3310" y="624"/>
              <a:ext cx="14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静态 </a:t>
              </a:r>
              <a:r>
                <a:rPr lang="en-US" altLang="zh-CN" sz="2400">
                  <a:latin typeface="Times New Roman" pitchFamily="18" charset="0"/>
                </a:rPr>
                <a:t>RAM</a:t>
              </a:r>
            </a:p>
          </p:txBody>
        </p:sp>
        <p:sp>
          <p:nvSpPr>
            <p:cNvPr id="113685" name="Text Box 22"/>
            <p:cNvSpPr txBox="1">
              <a:spLocks noChangeArrowheads="1"/>
            </p:cNvSpPr>
            <p:nvPr/>
          </p:nvSpPr>
          <p:spPr bwMode="auto">
            <a:xfrm>
              <a:off x="3310" y="1041"/>
              <a:ext cx="10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动态 </a:t>
              </a:r>
              <a:r>
                <a:rPr lang="en-US" altLang="zh-CN" sz="2400">
                  <a:latin typeface="Times New Roman" pitchFamily="18" charset="0"/>
                </a:rPr>
                <a:t>RAM</a:t>
              </a:r>
            </a:p>
          </p:txBody>
        </p:sp>
      </p:grpSp>
      <p:sp>
        <p:nvSpPr>
          <p:cNvPr id="196631" name="AutoShape 23"/>
          <p:cNvSpPr>
            <a:spLocks/>
          </p:cNvSpPr>
          <p:nvPr/>
        </p:nvSpPr>
        <p:spPr bwMode="auto">
          <a:xfrm>
            <a:off x="5041900" y="1143000"/>
            <a:ext cx="207963" cy="784225"/>
          </a:xfrm>
          <a:prstGeom prst="leftBrace">
            <a:avLst>
              <a:gd name="adj1" fmla="val 314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8" name="Text Box 24"/>
          <p:cNvSpPr txBox="1">
            <a:spLocks noChangeArrowheads="1"/>
          </p:cNvSpPr>
          <p:nvPr/>
        </p:nvSpPr>
        <p:spPr bwMode="auto">
          <a:xfrm>
            <a:off x="369888" y="273050"/>
            <a:ext cx="5802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 按在计算机中的作用分类</a:t>
            </a:r>
          </a:p>
        </p:txBody>
      </p:sp>
      <p:sp>
        <p:nvSpPr>
          <p:cNvPr id="196633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4.1</a:t>
            </a:r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7B674-E509-462F-8B1C-6C516CC958D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FAB8C-D806-423A-A4D1-C944F9B6C9B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9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utoUpdateAnimBg="0"/>
      <p:bldP spid="196611" grpId="0" autoUpdateAnimBg="0"/>
      <p:bldP spid="196612" grpId="0" autoUpdateAnimBg="0"/>
      <p:bldP spid="196613" grpId="0" autoUpdateAnimBg="0"/>
      <p:bldP spid="196617" grpId="0" animBg="1"/>
      <p:bldP spid="196623" grpId="0" animBg="1"/>
      <p:bldP spid="196627" grpId="0" animBg="1"/>
      <p:bldP spid="1966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8001000" y="2693988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001000" y="3346450"/>
            <a:ext cx="490538" cy="2566988"/>
            <a:chOff x="5040" y="2108"/>
            <a:chExt cx="309" cy="1617"/>
          </a:xfrm>
        </p:grpSpPr>
        <p:sp>
          <p:nvSpPr>
            <p:cNvPr id="114753" name="Text Box 4"/>
            <p:cNvSpPr txBox="1">
              <a:spLocks noChangeArrowheads="1"/>
            </p:cNvSpPr>
            <p:nvPr/>
          </p:nvSpPr>
          <p:spPr bwMode="auto">
            <a:xfrm>
              <a:off x="5040" y="3437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低</a:t>
              </a:r>
            </a:p>
          </p:txBody>
        </p:sp>
        <p:sp>
          <p:nvSpPr>
            <p:cNvPr id="114754" name="Line 5"/>
            <p:cNvSpPr>
              <a:spLocks noChangeShapeType="1"/>
            </p:cNvSpPr>
            <p:nvPr/>
          </p:nvSpPr>
          <p:spPr bwMode="auto">
            <a:xfrm>
              <a:off x="5220" y="2108"/>
              <a:ext cx="0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4692" name="Text Box 6"/>
          <p:cNvSpPr txBox="1">
            <a:spLocks noChangeArrowheads="1"/>
          </p:cNvSpPr>
          <p:nvPr/>
        </p:nvSpPr>
        <p:spPr bwMode="auto">
          <a:xfrm>
            <a:off x="-790575" y="5253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6945313" y="2693988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小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945313" y="3346450"/>
            <a:ext cx="490537" cy="2566988"/>
            <a:chOff x="4375" y="2108"/>
            <a:chExt cx="309" cy="1617"/>
          </a:xfrm>
        </p:grpSpPr>
        <p:sp>
          <p:nvSpPr>
            <p:cNvPr id="114751" name="Text Box 9"/>
            <p:cNvSpPr txBox="1">
              <a:spLocks noChangeArrowheads="1"/>
            </p:cNvSpPr>
            <p:nvPr/>
          </p:nvSpPr>
          <p:spPr bwMode="auto">
            <a:xfrm>
              <a:off x="4375" y="3437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  <p:sp>
          <p:nvSpPr>
            <p:cNvPr id="114752" name="Line 10"/>
            <p:cNvSpPr>
              <a:spLocks noChangeShapeType="1"/>
            </p:cNvSpPr>
            <p:nvPr/>
          </p:nvSpPr>
          <p:spPr bwMode="auto">
            <a:xfrm>
              <a:off x="4548" y="2108"/>
              <a:ext cx="0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5889625" y="2693988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快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889625" y="3346450"/>
            <a:ext cx="490538" cy="2566988"/>
            <a:chOff x="3710" y="2108"/>
            <a:chExt cx="309" cy="1617"/>
          </a:xfrm>
        </p:grpSpPr>
        <p:sp>
          <p:nvSpPr>
            <p:cNvPr id="114749" name="Text Box 13"/>
            <p:cNvSpPr txBox="1">
              <a:spLocks noChangeArrowheads="1"/>
            </p:cNvSpPr>
            <p:nvPr/>
          </p:nvSpPr>
          <p:spPr bwMode="auto">
            <a:xfrm>
              <a:off x="3710" y="3437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慢</a:t>
              </a:r>
            </a:p>
          </p:txBody>
        </p:sp>
        <p:sp>
          <p:nvSpPr>
            <p:cNvPr id="114750" name="Line 14"/>
            <p:cNvSpPr>
              <a:spLocks noChangeShapeType="1"/>
            </p:cNvSpPr>
            <p:nvPr/>
          </p:nvSpPr>
          <p:spPr bwMode="auto">
            <a:xfrm>
              <a:off x="3852" y="2108"/>
              <a:ext cx="0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235450" y="4543425"/>
            <a:ext cx="1284288" cy="1287463"/>
            <a:chOff x="2668" y="2862"/>
            <a:chExt cx="809" cy="811"/>
          </a:xfrm>
        </p:grpSpPr>
        <p:sp>
          <p:nvSpPr>
            <p:cNvPr id="114745" name="Text Box 16"/>
            <p:cNvSpPr txBox="1">
              <a:spLocks noChangeArrowheads="1"/>
            </p:cNvSpPr>
            <p:nvPr/>
          </p:nvSpPr>
          <p:spPr bwMode="auto">
            <a:xfrm>
              <a:off x="3026" y="3063"/>
              <a:ext cx="34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辅存</a:t>
              </a:r>
            </a:p>
          </p:txBody>
        </p:sp>
        <p:sp>
          <p:nvSpPr>
            <p:cNvPr id="114746" name="Line 17"/>
            <p:cNvSpPr>
              <a:spLocks noChangeShapeType="1"/>
            </p:cNvSpPr>
            <p:nvPr/>
          </p:nvSpPr>
          <p:spPr bwMode="auto">
            <a:xfrm rot="10800000">
              <a:off x="3180" y="2862"/>
              <a:ext cx="0" cy="2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47" name="Line 18"/>
            <p:cNvSpPr>
              <a:spLocks noChangeShapeType="1"/>
            </p:cNvSpPr>
            <p:nvPr/>
          </p:nvSpPr>
          <p:spPr bwMode="auto">
            <a:xfrm>
              <a:off x="3180" y="3483"/>
              <a:ext cx="0" cy="17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48" name="Freeform 19"/>
            <p:cNvSpPr>
              <a:spLocks/>
            </p:cNvSpPr>
            <p:nvPr/>
          </p:nvSpPr>
          <p:spPr bwMode="auto">
            <a:xfrm>
              <a:off x="2668" y="3672"/>
              <a:ext cx="809" cy="1"/>
            </a:xfrm>
            <a:custGeom>
              <a:avLst/>
              <a:gdLst>
                <a:gd name="T0" fmla="*/ 0 w 809"/>
                <a:gd name="T1" fmla="*/ 0 h 1"/>
                <a:gd name="T2" fmla="*/ 809 w 809"/>
                <a:gd name="T3" fmla="*/ 0 h 1"/>
                <a:gd name="T4" fmla="*/ 0 60000 65536"/>
                <a:gd name="T5" fmla="*/ 0 60000 65536"/>
                <a:gd name="T6" fmla="*/ 0 w 809"/>
                <a:gd name="T7" fmla="*/ 0 h 1"/>
                <a:gd name="T8" fmla="*/ 809 w 80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9" h="1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90538" y="2519363"/>
            <a:ext cx="3810000" cy="3330575"/>
            <a:chOff x="309" y="1587"/>
            <a:chExt cx="2400" cy="2098"/>
          </a:xfrm>
        </p:grpSpPr>
        <p:sp>
          <p:nvSpPr>
            <p:cNvPr id="114729" name="Freeform 21"/>
            <p:cNvSpPr>
              <a:spLocks/>
            </p:cNvSpPr>
            <p:nvPr/>
          </p:nvSpPr>
          <p:spPr bwMode="auto">
            <a:xfrm>
              <a:off x="618" y="3141"/>
              <a:ext cx="1785" cy="1"/>
            </a:xfrm>
            <a:custGeom>
              <a:avLst/>
              <a:gdLst>
                <a:gd name="T0" fmla="*/ 0 w 1785"/>
                <a:gd name="T1" fmla="*/ 0 h 1"/>
                <a:gd name="T2" fmla="*/ 1785 w 1785"/>
                <a:gd name="T3" fmla="*/ 0 h 1"/>
                <a:gd name="T4" fmla="*/ 0 60000 65536"/>
                <a:gd name="T5" fmla="*/ 0 60000 65536"/>
                <a:gd name="T6" fmla="*/ 0 w 1785"/>
                <a:gd name="T7" fmla="*/ 0 h 1"/>
                <a:gd name="T8" fmla="*/ 1785 w 178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85" h="1">
                  <a:moveTo>
                    <a:pt x="0" y="0"/>
                  </a:moveTo>
                  <a:lnTo>
                    <a:pt x="178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30" name="Freeform 22"/>
            <p:cNvSpPr>
              <a:spLocks/>
            </p:cNvSpPr>
            <p:nvPr/>
          </p:nvSpPr>
          <p:spPr bwMode="auto">
            <a:xfrm>
              <a:off x="777" y="2871"/>
              <a:ext cx="1464" cy="1"/>
            </a:xfrm>
            <a:custGeom>
              <a:avLst/>
              <a:gdLst>
                <a:gd name="T0" fmla="*/ 0 w 1464"/>
                <a:gd name="T1" fmla="*/ 0 h 1"/>
                <a:gd name="T2" fmla="*/ 1464 w 1464"/>
                <a:gd name="T3" fmla="*/ 0 h 1"/>
                <a:gd name="T4" fmla="*/ 0 60000 65536"/>
                <a:gd name="T5" fmla="*/ 0 60000 65536"/>
                <a:gd name="T6" fmla="*/ 0 w 1464"/>
                <a:gd name="T7" fmla="*/ 0 h 1"/>
                <a:gd name="T8" fmla="*/ 1464 w 146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4" h="1">
                  <a:moveTo>
                    <a:pt x="0" y="0"/>
                  </a:moveTo>
                  <a:lnTo>
                    <a:pt x="146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31" name="Freeform 23"/>
            <p:cNvSpPr>
              <a:spLocks/>
            </p:cNvSpPr>
            <p:nvPr/>
          </p:nvSpPr>
          <p:spPr bwMode="auto">
            <a:xfrm>
              <a:off x="1065" y="2352"/>
              <a:ext cx="876" cy="3"/>
            </a:xfrm>
            <a:custGeom>
              <a:avLst/>
              <a:gdLst>
                <a:gd name="T0" fmla="*/ 0 w 876"/>
                <a:gd name="T1" fmla="*/ 0 h 3"/>
                <a:gd name="T2" fmla="*/ 876 w 876"/>
                <a:gd name="T3" fmla="*/ 3 h 3"/>
                <a:gd name="T4" fmla="*/ 0 60000 65536"/>
                <a:gd name="T5" fmla="*/ 0 60000 65536"/>
                <a:gd name="T6" fmla="*/ 0 w 876"/>
                <a:gd name="T7" fmla="*/ 0 h 3"/>
                <a:gd name="T8" fmla="*/ 876 w 876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6" h="3">
                  <a:moveTo>
                    <a:pt x="0" y="0"/>
                  </a:moveTo>
                  <a:lnTo>
                    <a:pt x="876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32" name="Text Box 24"/>
            <p:cNvSpPr txBox="1">
              <a:spLocks noChangeArrowheads="1"/>
            </p:cNvSpPr>
            <p:nvPr/>
          </p:nvSpPr>
          <p:spPr bwMode="auto">
            <a:xfrm>
              <a:off x="1148" y="208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114733" name="Text Box 25"/>
            <p:cNvSpPr txBox="1">
              <a:spLocks noChangeArrowheads="1"/>
            </p:cNvSpPr>
            <p:nvPr/>
          </p:nvSpPr>
          <p:spPr bwMode="auto">
            <a:xfrm>
              <a:off x="1244" y="2333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缓存</a:t>
              </a:r>
            </a:p>
          </p:txBody>
        </p:sp>
        <p:sp>
          <p:nvSpPr>
            <p:cNvPr id="114734" name="Text Box 26"/>
            <p:cNvSpPr txBox="1">
              <a:spLocks noChangeArrowheads="1"/>
            </p:cNvSpPr>
            <p:nvPr/>
          </p:nvSpPr>
          <p:spPr bwMode="auto">
            <a:xfrm>
              <a:off x="1244" y="2593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114735" name="Text Box 27"/>
            <p:cNvSpPr txBox="1">
              <a:spLocks noChangeArrowheads="1"/>
            </p:cNvSpPr>
            <p:nvPr/>
          </p:nvSpPr>
          <p:spPr bwMode="auto">
            <a:xfrm>
              <a:off x="1244" y="2861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磁盘</a:t>
              </a:r>
            </a:p>
          </p:txBody>
        </p:sp>
        <p:sp>
          <p:nvSpPr>
            <p:cNvPr id="114736" name="Text Box 28"/>
            <p:cNvSpPr txBox="1">
              <a:spLocks noChangeArrowheads="1"/>
            </p:cNvSpPr>
            <p:nvPr/>
          </p:nvSpPr>
          <p:spPr bwMode="auto">
            <a:xfrm>
              <a:off x="1244" y="3141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光盘</a:t>
              </a:r>
            </a:p>
          </p:txBody>
        </p:sp>
        <p:sp>
          <p:nvSpPr>
            <p:cNvPr id="114737" name="Text Box 29"/>
            <p:cNvSpPr txBox="1">
              <a:spLocks noChangeArrowheads="1"/>
            </p:cNvSpPr>
            <p:nvPr/>
          </p:nvSpPr>
          <p:spPr bwMode="auto">
            <a:xfrm>
              <a:off x="1244" y="3397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磁带</a:t>
              </a:r>
            </a:p>
          </p:txBody>
        </p:sp>
        <p:sp>
          <p:nvSpPr>
            <p:cNvPr id="114738" name="Freeform 30"/>
            <p:cNvSpPr>
              <a:spLocks/>
            </p:cNvSpPr>
            <p:nvPr/>
          </p:nvSpPr>
          <p:spPr bwMode="auto">
            <a:xfrm>
              <a:off x="309" y="3672"/>
              <a:ext cx="2397" cy="1"/>
            </a:xfrm>
            <a:custGeom>
              <a:avLst/>
              <a:gdLst>
                <a:gd name="T0" fmla="*/ 0 w 2397"/>
                <a:gd name="T1" fmla="*/ 0 h 1"/>
                <a:gd name="T2" fmla="*/ 2397 w 2397"/>
                <a:gd name="T3" fmla="*/ 0 h 1"/>
                <a:gd name="T4" fmla="*/ 0 60000 65536"/>
                <a:gd name="T5" fmla="*/ 0 60000 65536"/>
                <a:gd name="T6" fmla="*/ 0 w 2397"/>
                <a:gd name="T7" fmla="*/ 0 h 1"/>
                <a:gd name="T8" fmla="*/ 2397 w 239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97" h="1">
                  <a:moveTo>
                    <a:pt x="0" y="0"/>
                  </a:moveTo>
                  <a:lnTo>
                    <a:pt x="239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39" name="Freeform 31"/>
            <p:cNvSpPr>
              <a:spLocks/>
            </p:cNvSpPr>
            <p:nvPr/>
          </p:nvSpPr>
          <p:spPr bwMode="auto">
            <a:xfrm>
              <a:off x="1512" y="1599"/>
              <a:ext cx="1197" cy="2073"/>
            </a:xfrm>
            <a:custGeom>
              <a:avLst/>
              <a:gdLst>
                <a:gd name="T0" fmla="*/ 0 w 1197"/>
                <a:gd name="T1" fmla="*/ 0 h 2073"/>
                <a:gd name="T2" fmla="*/ 1197 w 1197"/>
                <a:gd name="T3" fmla="*/ 2073 h 2073"/>
                <a:gd name="T4" fmla="*/ 0 60000 65536"/>
                <a:gd name="T5" fmla="*/ 0 60000 65536"/>
                <a:gd name="T6" fmla="*/ 0 w 1197"/>
                <a:gd name="T7" fmla="*/ 0 h 2073"/>
                <a:gd name="T8" fmla="*/ 1197 w 1197"/>
                <a:gd name="T9" fmla="*/ 2073 h 20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7" h="2073">
                  <a:moveTo>
                    <a:pt x="0" y="0"/>
                  </a:moveTo>
                  <a:lnTo>
                    <a:pt x="1197" y="207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40" name="Freeform 32"/>
            <p:cNvSpPr>
              <a:spLocks/>
            </p:cNvSpPr>
            <p:nvPr/>
          </p:nvSpPr>
          <p:spPr bwMode="auto">
            <a:xfrm>
              <a:off x="456" y="3417"/>
              <a:ext cx="2103" cy="3"/>
            </a:xfrm>
            <a:custGeom>
              <a:avLst/>
              <a:gdLst>
                <a:gd name="T0" fmla="*/ 0 w 2103"/>
                <a:gd name="T1" fmla="*/ 0 h 3"/>
                <a:gd name="T2" fmla="*/ 2103 w 2103"/>
                <a:gd name="T3" fmla="*/ 3 h 3"/>
                <a:gd name="T4" fmla="*/ 0 60000 65536"/>
                <a:gd name="T5" fmla="*/ 0 60000 65536"/>
                <a:gd name="T6" fmla="*/ 0 w 2103"/>
                <a:gd name="T7" fmla="*/ 0 h 3"/>
                <a:gd name="T8" fmla="*/ 2103 w 210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3" h="3">
                  <a:moveTo>
                    <a:pt x="0" y="0"/>
                  </a:moveTo>
                  <a:lnTo>
                    <a:pt x="2103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41" name="Freeform 33"/>
            <p:cNvSpPr>
              <a:spLocks/>
            </p:cNvSpPr>
            <p:nvPr/>
          </p:nvSpPr>
          <p:spPr bwMode="auto">
            <a:xfrm>
              <a:off x="912" y="2625"/>
              <a:ext cx="1191" cy="1"/>
            </a:xfrm>
            <a:custGeom>
              <a:avLst/>
              <a:gdLst>
                <a:gd name="T0" fmla="*/ 0 w 1191"/>
                <a:gd name="T1" fmla="*/ 0 h 1"/>
                <a:gd name="T2" fmla="*/ 1191 w 1191"/>
                <a:gd name="T3" fmla="*/ 0 h 1"/>
                <a:gd name="T4" fmla="*/ 0 60000 65536"/>
                <a:gd name="T5" fmla="*/ 0 60000 65536"/>
                <a:gd name="T6" fmla="*/ 0 w 1191"/>
                <a:gd name="T7" fmla="*/ 0 h 1"/>
                <a:gd name="T8" fmla="*/ 1191 w 119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1" h="1">
                  <a:moveTo>
                    <a:pt x="0" y="0"/>
                  </a:moveTo>
                  <a:lnTo>
                    <a:pt x="119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42" name="Text Box 34"/>
            <p:cNvSpPr txBox="1">
              <a:spLocks noChangeArrowheads="1"/>
            </p:cNvSpPr>
            <p:nvPr/>
          </p:nvSpPr>
          <p:spPr bwMode="auto">
            <a:xfrm>
              <a:off x="1244" y="3141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光盘</a:t>
              </a:r>
            </a:p>
          </p:txBody>
        </p:sp>
        <p:sp>
          <p:nvSpPr>
            <p:cNvPr id="114743" name="Text Box 35"/>
            <p:cNvSpPr txBox="1">
              <a:spLocks noChangeArrowheads="1"/>
            </p:cNvSpPr>
            <p:nvPr/>
          </p:nvSpPr>
          <p:spPr bwMode="auto">
            <a:xfrm>
              <a:off x="1244" y="3397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磁带</a:t>
              </a:r>
            </a:p>
          </p:txBody>
        </p:sp>
        <p:sp>
          <p:nvSpPr>
            <p:cNvPr id="114744" name="Freeform 36"/>
            <p:cNvSpPr>
              <a:spLocks/>
            </p:cNvSpPr>
            <p:nvPr/>
          </p:nvSpPr>
          <p:spPr bwMode="auto">
            <a:xfrm>
              <a:off x="309" y="1587"/>
              <a:ext cx="1203" cy="2085"/>
            </a:xfrm>
            <a:custGeom>
              <a:avLst/>
              <a:gdLst>
                <a:gd name="T0" fmla="*/ 1203 w 1203"/>
                <a:gd name="T1" fmla="*/ 0 h 2085"/>
                <a:gd name="T2" fmla="*/ 0 w 1203"/>
                <a:gd name="T3" fmla="*/ 2085 h 2085"/>
                <a:gd name="T4" fmla="*/ 0 60000 65536"/>
                <a:gd name="T5" fmla="*/ 0 60000 65536"/>
                <a:gd name="T6" fmla="*/ 0 w 1203"/>
                <a:gd name="T7" fmla="*/ 0 h 2085"/>
                <a:gd name="T8" fmla="*/ 1203 w 1203"/>
                <a:gd name="T9" fmla="*/ 2085 h 20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3" h="2085">
                  <a:moveTo>
                    <a:pt x="1203" y="0"/>
                  </a:moveTo>
                  <a:lnTo>
                    <a:pt x="0" y="208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654675" y="1981200"/>
            <a:ext cx="3392488" cy="541338"/>
            <a:chOff x="3562" y="1248"/>
            <a:chExt cx="2137" cy="341"/>
          </a:xfrm>
        </p:grpSpPr>
        <p:sp>
          <p:nvSpPr>
            <p:cNvPr id="114725" name="Text Box 38"/>
            <p:cNvSpPr txBox="1">
              <a:spLocks noChangeArrowheads="1"/>
            </p:cNvSpPr>
            <p:nvPr/>
          </p:nvSpPr>
          <p:spPr bwMode="auto">
            <a:xfrm>
              <a:off x="3562" y="1261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速度</a:t>
              </a:r>
            </a:p>
          </p:txBody>
        </p:sp>
        <p:sp>
          <p:nvSpPr>
            <p:cNvPr id="114726" name="Text Box 39"/>
            <p:cNvSpPr txBox="1">
              <a:spLocks noChangeArrowheads="1"/>
            </p:cNvSpPr>
            <p:nvPr/>
          </p:nvSpPr>
          <p:spPr bwMode="auto">
            <a:xfrm>
              <a:off x="4206" y="1261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容量</a:t>
              </a:r>
            </a:p>
          </p:txBody>
        </p:sp>
        <p:sp>
          <p:nvSpPr>
            <p:cNvPr id="114727" name="Text Box 40"/>
            <p:cNvSpPr txBox="1">
              <a:spLocks noChangeArrowheads="1"/>
            </p:cNvSpPr>
            <p:nvPr/>
          </p:nvSpPr>
          <p:spPr bwMode="auto">
            <a:xfrm>
              <a:off x="4796" y="1262"/>
              <a:ext cx="9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价格  位</a:t>
              </a:r>
            </a:p>
          </p:txBody>
        </p:sp>
        <p:sp>
          <p:nvSpPr>
            <p:cNvPr id="114728" name="Text Box 41"/>
            <p:cNvSpPr txBox="1">
              <a:spLocks noChangeArrowheads="1"/>
            </p:cNvSpPr>
            <p:nvPr/>
          </p:nvSpPr>
          <p:spPr bwMode="auto">
            <a:xfrm>
              <a:off x="5199" y="124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／</a:t>
              </a:r>
            </a:p>
          </p:txBody>
        </p:sp>
      </p:grpSp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919163" y="1274763"/>
            <a:ext cx="558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1.  存储器三个主要特性的关系</a:t>
            </a:r>
          </a:p>
        </p:txBody>
      </p:sp>
      <p:sp>
        <p:nvSpPr>
          <p:cNvPr id="114701" name="Text Box 43"/>
          <p:cNvSpPr txBox="1">
            <a:spLocks noChangeArrowheads="1"/>
          </p:cNvSpPr>
          <p:nvPr/>
        </p:nvSpPr>
        <p:spPr bwMode="auto">
          <a:xfrm>
            <a:off x="368300" y="427038"/>
            <a:ext cx="4886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二、存储器的层次结构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413000" y="2527300"/>
            <a:ext cx="1468438" cy="1208088"/>
            <a:chOff x="1520" y="1592"/>
            <a:chExt cx="925" cy="761"/>
          </a:xfrm>
        </p:grpSpPr>
        <p:sp>
          <p:nvSpPr>
            <p:cNvPr id="114720" name="Freeform 45"/>
            <p:cNvSpPr>
              <a:spLocks/>
            </p:cNvSpPr>
            <p:nvPr/>
          </p:nvSpPr>
          <p:spPr bwMode="auto">
            <a:xfrm>
              <a:off x="1944" y="2352"/>
              <a:ext cx="468" cy="1"/>
            </a:xfrm>
            <a:custGeom>
              <a:avLst/>
              <a:gdLst>
                <a:gd name="T0" fmla="*/ 0 w 468"/>
                <a:gd name="T1" fmla="*/ 0 h 1"/>
                <a:gd name="T2" fmla="*/ 468 w 468"/>
                <a:gd name="T3" fmla="*/ 1 h 1"/>
                <a:gd name="T4" fmla="*/ 0 60000 65536"/>
                <a:gd name="T5" fmla="*/ 0 60000 65536"/>
                <a:gd name="T6" fmla="*/ 0 w 468"/>
                <a:gd name="T7" fmla="*/ 0 h 1"/>
                <a:gd name="T8" fmla="*/ 468 w 46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8" h="1">
                  <a:moveTo>
                    <a:pt x="0" y="0"/>
                  </a:moveTo>
                  <a:lnTo>
                    <a:pt x="468" y="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21" name="Freeform 46"/>
            <p:cNvSpPr>
              <a:spLocks/>
            </p:cNvSpPr>
            <p:nvPr/>
          </p:nvSpPr>
          <p:spPr bwMode="auto">
            <a:xfrm>
              <a:off x="2172" y="1592"/>
              <a:ext cx="1" cy="217"/>
            </a:xfrm>
            <a:custGeom>
              <a:avLst/>
              <a:gdLst>
                <a:gd name="T0" fmla="*/ 0 w 1"/>
                <a:gd name="T1" fmla="*/ 217 h 217"/>
                <a:gd name="T2" fmla="*/ 0 w 1"/>
                <a:gd name="T3" fmla="*/ 0 h 217"/>
                <a:gd name="T4" fmla="*/ 0 60000 65536"/>
                <a:gd name="T5" fmla="*/ 0 60000 65536"/>
                <a:gd name="T6" fmla="*/ 0 w 1"/>
                <a:gd name="T7" fmla="*/ 0 h 217"/>
                <a:gd name="T8" fmla="*/ 1 w 1"/>
                <a:gd name="T9" fmla="*/ 217 h 2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7">
                  <a:moveTo>
                    <a:pt x="0" y="21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22" name="Freeform 47"/>
            <p:cNvSpPr>
              <a:spLocks/>
            </p:cNvSpPr>
            <p:nvPr/>
          </p:nvSpPr>
          <p:spPr bwMode="auto">
            <a:xfrm>
              <a:off x="2184" y="2142"/>
              <a:ext cx="1" cy="201"/>
            </a:xfrm>
            <a:custGeom>
              <a:avLst/>
              <a:gdLst>
                <a:gd name="T0" fmla="*/ 0 w 1"/>
                <a:gd name="T1" fmla="*/ 0 h 201"/>
                <a:gd name="T2" fmla="*/ 1 w 1"/>
                <a:gd name="T3" fmla="*/ 201 h 201"/>
                <a:gd name="T4" fmla="*/ 0 60000 65536"/>
                <a:gd name="T5" fmla="*/ 0 60000 65536"/>
                <a:gd name="T6" fmla="*/ 0 w 1"/>
                <a:gd name="T7" fmla="*/ 0 h 201"/>
                <a:gd name="T8" fmla="*/ 1 w 1"/>
                <a:gd name="T9" fmla="*/ 201 h 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1">
                  <a:moveTo>
                    <a:pt x="0" y="0"/>
                  </a:moveTo>
                  <a:lnTo>
                    <a:pt x="1" y="20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23" name="Text Box 48"/>
            <p:cNvSpPr txBox="1">
              <a:spLocks noChangeArrowheads="1"/>
            </p:cNvSpPr>
            <p:nvPr/>
          </p:nvSpPr>
          <p:spPr bwMode="auto">
            <a:xfrm>
              <a:off x="1934" y="182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14724" name="Line 49"/>
            <p:cNvSpPr>
              <a:spLocks noChangeShapeType="1"/>
            </p:cNvSpPr>
            <p:nvPr/>
          </p:nvSpPr>
          <p:spPr bwMode="auto">
            <a:xfrm>
              <a:off x="1520" y="1593"/>
              <a:ext cx="87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3215187" y="2522901"/>
            <a:ext cx="1460500" cy="1406165"/>
            <a:chOff x="2041" y="1581"/>
            <a:chExt cx="920" cy="1047"/>
          </a:xfrm>
        </p:grpSpPr>
        <p:sp>
          <p:nvSpPr>
            <p:cNvPr id="114715" name="Freeform 51"/>
            <p:cNvSpPr>
              <a:spLocks/>
            </p:cNvSpPr>
            <p:nvPr/>
          </p:nvSpPr>
          <p:spPr bwMode="auto">
            <a:xfrm>
              <a:off x="2041" y="2627"/>
              <a:ext cx="882" cy="1"/>
            </a:xfrm>
            <a:custGeom>
              <a:avLst/>
              <a:gdLst>
                <a:gd name="T0" fmla="*/ 0 w 882"/>
                <a:gd name="T1" fmla="*/ 1 h 1"/>
                <a:gd name="T2" fmla="*/ 882 w 882"/>
                <a:gd name="T3" fmla="*/ 0 h 1"/>
                <a:gd name="T4" fmla="*/ 0 60000 65536"/>
                <a:gd name="T5" fmla="*/ 0 60000 65536"/>
                <a:gd name="T6" fmla="*/ 0 w 882"/>
                <a:gd name="T7" fmla="*/ 0 h 1"/>
                <a:gd name="T8" fmla="*/ 882 w 8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2" h="1">
                  <a:moveTo>
                    <a:pt x="0" y="1"/>
                  </a:moveTo>
                  <a:lnTo>
                    <a:pt x="88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16" name="Line 52"/>
            <p:cNvSpPr>
              <a:spLocks noChangeShapeType="1"/>
            </p:cNvSpPr>
            <p:nvPr/>
          </p:nvSpPr>
          <p:spPr bwMode="auto">
            <a:xfrm rot="10800000">
              <a:off x="2664" y="1581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17" name="Line 53"/>
            <p:cNvSpPr>
              <a:spLocks noChangeShapeType="1"/>
            </p:cNvSpPr>
            <p:nvPr/>
          </p:nvSpPr>
          <p:spPr bwMode="auto">
            <a:xfrm>
              <a:off x="2676" y="2321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18" name="Text Box 54"/>
            <p:cNvSpPr txBox="1">
              <a:spLocks noChangeArrowheads="1"/>
            </p:cNvSpPr>
            <p:nvPr/>
          </p:nvSpPr>
          <p:spPr bwMode="auto">
            <a:xfrm>
              <a:off x="2450" y="1943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14719" name="Line 55"/>
            <p:cNvSpPr>
              <a:spLocks noChangeShapeType="1"/>
            </p:cNvSpPr>
            <p:nvPr/>
          </p:nvSpPr>
          <p:spPr bwMode="auto">
            <a:xfrm>
              <a:off x="2390" y="1593"/>
              <a:ext cx="53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3573463" y="2514600"/>
            <a:ext cx="1960562" cy="2044700"/>
            <a:chOff x="2251" y="1584"/>
            <a:chExt cx="1235" cy="1288"/>
          </a:xfrm>
        </p:grpSpPr>
        <p:sp>
          <p:nvSpPr>
            <p:cNvPr id="114710" name="Text Box 57"/>
            <p:cNvSpPr txBox="1">
              <a:spLocks noChangeArrowheads="1"/>
            </p:cNvSpPr>
            <p:nvPr/>
          </p:nvSpPr>
          <p:spPr bwMode="auto">
            <a:xfrm>
              <a:off x="3026" y="2011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主机</a:t>
              </a:r>
            </a:p>
          </p:txBody>
        </p:sp>
        <p:sp>
          <p:nvSpPr>
            <p:cNvPr id="114711" name="Line 58"/>
            <p:cNvSpPr>
              <a:spLocks noChangeShapeType="1"/>
            </p:cNvSpPr>
            <p:nvPr/>
          </p:nvSpPr>
          <p:spPr bwMode="auto">
            <a:xfrm>
              <a:off x="2251" y="2872"/>
              <a:ext cx="123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12" name="Line 59"/>
            <p:cNvSpPr>
              <a:spLocks noChangeShapeType="1"/>
            </p:cNvSpPr>
            <p:nvPr/>
          </p:nvSpPr>
          <p:spPr bwMode="auto">
            <a:xfrm rot="10800000">
              <a:off x="3180" y="1584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13" name="Line 60"/>
            <p:cNvSpPr>
              <a:spLocks noChangeShapeType="1"/>
            </p:cNvSpPr>
            <p:nvPr/>
          </p:nvSpPr>
          <p:spPr bwMode="auto">
            <a:xfrm>
              <a:off x="3180" y="2566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714" name="Line 61"/>
            <p:cNvSpPr>
              <a:spLocks noChangeShapeType="1"/>
            </p:cNvSpPr>
            <p:nvPr/>
          </p:nvSpPr>
          <p:spPr bwMode="auto">
            <a:xfrm>
              <a:off x="2917" y="1593"/>
              <a:ext cx="53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7694" name="Rectangle 6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4.1</a:t>
            </a:r>
          </a:p>
        </p:txBody>
      </p:sp>
      <p:sp>
        <p:nvSpPr>
          <p:cNvPr id="64" name="日期占位符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45685-F96A-4541-8C9F-8F94D4BB362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6" name="页脚占位符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DFA6D-C0D4-4B4E-9617-E9CF0C61833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utoUpdateAnimBg="0"/>
      <p:bldP spid="197639" grpId="0" autoUpdateAnimBg="0"/>
      <p:bldP spid="197643" grpId="0" autoUpdateAnimBg="0"/>
      <p:bldP spid="19767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00350" y="2187575"/>
            <a:ext cx="1433513" cy="860425"/>
            <a:chOff x="1908" y="1378"/>
            <a:chExt cx="903" cy="603"/>
          </a:xfrm>
        </p:grpSpPr>
        <p:sp>
          <p:nvSpPr>
            <p:cNvPr id="115766" name="Text Box 3"/>
            <p:cNvSpPr txBox="1">
              <a:spLocks noChangeArrowheads="1"/>
            </p:cNvSpPr>
            <p:nvPr/>
          </p:nvSpPr>
          <p:spPr bwMode="auto">
            <a:xfrm>
              <a:off x="2055" y="1478"/>
              <a:ext cx="756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缓存</a:t>
              </a:r>
            </a:p>
          </p:txBody>
        </p:sp>
        <p:sp>
          <p:nvSpPr>
            <p:cNvPr id="115767" name="Rectangle 4"/>
            <p:cNvSpPr>
              <a:spLocks noChangeArrowheads="1"/>
            </p:cNvSpPr>
            <p:nvPr/>
          </p:nvSpPr>
          <p:spPr bwMode="auto">
            <a:xfrm>
              <a:off x="1908" y="1378"/>
              <a:ext cx="893" cy="60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65150" y="2187575"/>
            <a:ext cx="5888038" cy="860425"/>
            <a:chOff x="500" y="1378"/>
            <a:chExt cx="3709" cy="603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500" y="1378"/>
              <a:ext cx="893" cy="602"/>
              <a:chOff x="500" y="1378"/>
              <a:chExt cx="893" cy="602"/>
            </a:xfrm>
          </p:grpSpPr>
          <p:sp>
            <p:nvSpPr>
              <p:cNvPr id="115764" name="Text Box 7"/>
              <p:cNvSpPr txBox="1">
                <a:spLocks noChangeArrowheads="1"/>
              </p:cNvSpPr>
              <p:nvPr/>
            </p:nvSpPr>
            <p:spPr bwMode="auto">
              <a:xfrm>
                <a:off x="622" y="1478"/>
                <a:ext cx="770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2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15765" name="Rectangle 8"/>
              <p:cNvSpPr>
                <a:spLocks noChangeArrowheads="1"/>
              </p:cNvSpPr>
              <p:nvPr/>
            </p:nvSpPr>
            <p:spPr bwMode="auto">
              <a:xfrm>
                <a:off x="500" y="1378"/>
                <a:ext cx="893" cy="60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316" y="1378"/>
              <a:ext cx="893" cy="603"/>
              <a:chOff x="3316" y="1378"/>
              <a:chExt cx="893" cy="603"/>
            </a:xfrm>
          </p:grpSpPr>
          <p:sp>
            <p:nvSpPr>
              <p:cNvPr id="115762" name="Text Box 10"/>
              <p:cNvSpPr txBox="1">
                <a:spLocks noChangeArrowheads="1"/>
              </p:cNvSpPr>
              <p:nvPr/>
            </p:nvSpPr>
            <p:spPr bwMode="auto">
              <a:xfrm>
                <a:off x="3453" y="1478"/>
                <a:ext cx="660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115763" name="Rectangle 11"/>
              <p:cNvSpPr>
                <a:spLocks noChangeArrowheads="1"/>
              </p:cNvSpPr>
              <p:nvPr/>
            </p:nvSpPr>
            <p:spPr bwMode="auto">
              <a:xfrm>
                <a:off x="3316" y="1378"/>
                <a:ext cx="893" cy="6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7270750" y="2187575"/>
            <a:ext cx="1417638" cy="860425"/>
            <a:chOff x="4724" y="1378"/>
            <a:chExt cx="893" cy="603"/>
          </a:xfrm>
        </p:grpSpPr>
        <p:sp>
          <p:nvSpPr>
            <p:cNvPr id="115758" name="Text Box 13"/>
            <p:cNvSpPr txBox="1">
              <a:spLocks noChangeArrowheads="1"/>
            </p:cNvSpPr>
            <p:nvPr/>
          </p:nvSpPr>
          <p:spPr bwMode="auto">
            <a:xfrm>
              <a:off x="4827" y="1478"/>
              <a:ext cx="756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辅存</a:t>
              </a:r>
            </a:p>
          </p:txBody>
        </p:sp>
        <p:sp>
          <p:nvSpPr>
            <p:cNvPr id="115759" name="Rectangle 14"/>
            <p:cNvSpPr>
              <a:spLocks noChangeArrowheads="1"/>
            </p:cNvSpPr>
            <p:nvPr/>
          </p:nvSpPr>
          <p:spPr bwMode="auto">
            <a:xfrm>
              <a:off x="4724" y="1378"/>
              <a:ext cx="893" cy="60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8671" name="Freeform 15"/>
          <p:cNvSpPr>
            <a:spLocks/>
          </p:cNvSpPr>
          <p:nvPr/>
        </p:nvSpPr>
        <p:spPr bwMode="auto">
          <a:xfrm>
            <a:off x="1268413" y="3048000"/>
            <a:ext cx="4513262" cy="446088"/>
          </a:xfrm>
          <a:custGeom>
            <a:avLst/>
            <a:gdLst>
              <a:gd name="T0" fmla="*/ 0 w 2610"/>
              <a:gd name="T1" fmla="*/ 0 h 282"/>
              <a:gd name="T2" fmla="*/ 0 w 2610"/>
              <a:gd name="T3" fmla="*/ 446088 h 282"/>
              <a:gd name="T4" fmla="*/ 4513262 w 2610"/>
              <a:gd name="T5" fmla="*/ 446088 h 282"/>
              <a:gd name="T6" fmla="*/ 4513262 w 2610"/>
              <a:gd name="T7" fmla="*/ 0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2610"/>
              <a:gd name="T13" fmla="*/ 0 h 282"/>
              <a:gd name="T14" fmla="*/ 2610 w 2610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10" h="282">
                <a:moveTo>
                  <a:pt x="0" y="0"/>
                </a:moveTo>
                <a:lnTo>
                  <a:pt x="0" y="282"/>
                </a:lnTo>
                <a:lnTo>
                  <a:pt x="2610" y="282"/>
                </a:lnTo>
                <a:lnTo>
                  <a:pt x="2610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2" name="Freeform 16"/>
          <p:cNvSpPr>
            <a:spLocks/>
          </p:cNvSpPr>
          <p:nvPr/>
        </p:nvSpPr>
        <p:spPr bwMode="auto">
          <a:xfrm rot="10800000">
            <a:off x="1250950" y="1719263"/>
            <a:ext cx="4511675" cy="447675"/>
          </a:xfrm>
          <a:custGeom>
            <a:avLst/>
            <a:gdLst>
              <a:gd name="T0" fmla="*/ 0 w 2610"/>
              <a:gd name="T1" fmla="*/ 0 h 282"/>
              <a:gd name="T2" fmla="*/ 0 w 2610"/>
              <a:gd name="T3" fmla="*/ 447675 h 282"/>
              <a:gd name="T4" fmla="*/ 4511675 w 2610"/>
              <a:gd name="T5" fmla="*/ 447675 h 282"/>
              <a:gd name="T6" fmla="*/ 4511675 w 2610"/>
              <a:gd name="T7" fmla="*/ 0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2610"/>
              <a:gd name="T13" fmla="*/ 0 h 282"/>
              <a:gd name="T14" fmla="*/ 2610 w 2610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10" h="282">
                <a:moveTo>
                  <a:pt x="0" y="0"/>
                </a:moveTo>
                <a:lnTo>
                  <a:pt x="0" y="282"/>
                </a:lnTo>
                <a:lnTo>
                  <a:pt x="2610" y="282"/>
                </a:lnTo>
                <a:lnTo>
                  <a:pt x="2610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>
            <a:off x="1989138" y="24907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>
            <a:off x="4217988" y="250983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6465888" y="250983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6" name="Line 20"/>
          <p:cNvSpPr>
            <a:spLocks noChangeShapeType="1"/>
          </p:cNvSpPr>
          <p:nvPr/>
        </p:nvSpPr>
        <p:spPr bwMode="auto">
          <a:xfrm rot="10800000">
            <a:off x="6446838" y="27955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 rot="10800000">
            <a:off x="4217988" y="27955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8" name="Line 22"/>
          <p:cNvSpPr>
            <a:spLocks noChangeShapeType="1"/>
          </p:cNvSpPr>
          <p:nvPr/>
        </p:nvSpPr>
        <p:spPr bwMode="auto">
          <a:xfrm rot="10800000">
            <a:off x="1970088" y="27955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52400" y="463550"/>
            <a:ext cx="7540625" cy="641350"/>
            <a:chOff x="170" y="292"/>
            <a:chExt cx="4750" cy="404"/>
          </a:xfrm>
        </p:grpSpPr>
        <p:sp>
          <p:nvSpPr>
            <p:cNvPr id="115755" name="Text Box 24"/>
            <p:cNvSpPr txBox="1">
              <a:spLocks noChangeArrowheads="1"/>
            </p:cNvSpPr>
            <p:nvPr/>
          </p:nvSpPr>
          <p:spPr bwMode="auto">
            <a:xfrm>
              <a:off x="170" y="292"/>
              <a:ext cx="475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600">
                  <a:latin typeface="Times New Roman" pitchFamily="18" charset="0"/>
                </a:rPr>
                <a:t>2.  缓存   主存层次和主存    辅存层次</a:t>
              </a:r>
            </a:p>
          </p:txBody>
        </p:sp>
        <p:sp>
          <p:nvSpPr>
            <p:cNvPr id="115756" name="Line 25"/>
            <p:cNvSpPr>
              <a:spLocks noChangeShapeType="1"/>
            </p:cNvSpPr>
            <p:nvPr/>
          </p:nvSpPr>
          <p:spPr bwMode="auto">
            <a:xfrm>
              <a:off x="1188" y="503"/>
              <a:ext cx="2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57" name="Line 26"/>
            <p:cNvSpPr>
              <a:spLocks noChangeShapeType="1"/>
            </p:cNvSpPr>
            <p:nvPr/>
          </p:nvSpPr>
          <p:spPr bwMode="auto">
            <a:xfrm>
              <a:off x="3438" y="503"/>
              <a:ext cx="2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735388" y="4129088"/>
            <a:ext cx="1974850" cy="519112"/>
            <a:chOff x="2353" y="2553"/>
            <a:chExt cx="1244" cy="327"/>
          </a:xfrm>
        </p:grpSpPr>
        <p:sp>
          <p:nvSpPr>
            <p:cNvPr id="115752" name="Text Box 28"/>
            <p:cNvSpPr txBox="1">
              <a:spLocks noChangeArrowheads="1"/>
            </p:cNvSpPr>
            <p:nvPr/>
          </p:nvSpPr>
          <p:spPr bwMode="auto">
            <a:xfrm>
              <a:off x="2353" y="2553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缓存</a:t>
              </a:r>
            </a:p>
          </p:txBody>
        </p:sp>
        <p:sp>
          <p:nvSpPr>
            <p:cNvPr id="115753" name="Text Box 29"/>
            <p:cNvSpPr txBox="1">
              <a:spLocks noChangeArrowheads="1"/>
            </p:cNvSpPr>
            <p:nvPr/>
          </p:nvSpPr>
          <p:spPr bwMode="auto">
            <a:xfrm>
              <a:off x="3033" y="2553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115754" name="Line 30"/>
            <p:cNvSpPr>
              <a:spLocks noChangeShapeType="1"/>
            </p:cNvSpPr>
            <p:nvPr/>
          </p:nvSpPr>
          <p:spPr bwMode="auto">
            <a:xfrm>
              <a:off x="2905" y="2717"/>
              <a:ext cx="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5907088" y="4129088"/>
            <a:ext cx="2030412" cy="519112"/>
            <a:chOff x="3721" y="2553"/>
            <a:chExt cx="1279" cy="327"/>
          </a:xfrm>
        </p:grpSpPr>
        <p:sp>
          <p:nvSpPr>
            <p:cNvPr id="115749" name="Text Box 32"/>
            <p:cNvSpPr txBox="1">
              <a:spLocks noChangeArrowheads="1"/>
            </p:cNvSpPr>
            <p:nvPr/>
          </p:nvSpPr>
          <p:spPr bwMode="auto">
            <a:xfrm>
              <a:off x="4436" y="2553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辅存</a:t>
              </a:r>
            </a:p>
          </p:txBody>
        </p:sp>
        <p:sp>
          <p:nvSpPr>
            <p:cNvPr id="115750" name="Text Box 33"/>
            <p:cNvSpPr txBox="1">
              <a:spLocks noChangeArrowheads="1"/>
            </p:cNvSpPr>
            <p:nvPr/>
          </p:nvSpPr>
          <p:spPr bwMode="auto">
            <a:xfrm>
              <a:off x="3721" y="2553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115751" name="Line 34"/>
            <p:cNvSpPr>
              <a:spLocks noChangeShapeType="1"/>
            </p:cNvSpPr>
            <p:nvPr/>
          </p:nvSpPr>
          <p:spPr bwMode="auto">
            <a:xfrm>
              <a:off x="4275" y="2717"/>
              <a:ext cx="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6194425" y="4611688"/>
            <a:ext cx="815975" cy="844550"/>
            <a:chOff x="4021" y="2905"/>
            <a:chExt cx="514" cy="532"/>
          </a:xfrm>
        </p:grpSpPr>
        <p:sp>
          <p:nvSpPr>
            <p:cNvPr id="115747" name="Rectangle 36"/>
            <p:cNvSpPr>
              <a:spLocks noChangeArrowheads="1"/>
            </p:cNvSpPr>
            <p:nvPr/>
          </p:nvSpPr>
          <p:spPr bwMode="auto">
            <a:xfrm>
              <a:off x="4412" y="2905"/>
              <a:ext cx="122" cy="3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48" name="AutoShape 37"/>
            <p:cNvSpPr>
              <a:spLocks noChangeArrowheads="1"/>
            </p:cNvSpPr>
            <p:nvPr/>
          </p:nvSpPr>
          <p:spPr bwMode="auto">
            <a:xfrm>
              <a:off x="4021" y="3190"/>
              <a:ext cx="514" cy="247"/>
            </a:xfrm>
            <a:prstGeom prst="leftArrow">
              <a:avLst>
                <a:gd name="adj1" fmla="val 50120"/>
                <a:gd name="adj2" fmla="val 4194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8694" name="Text Box 38"/>
          <p:cNvSpPr txBox="1">
            <a:spLocks noChangeArrowheads="1"/>
          </p:cNvSpPr>
          <p:nvPr/>
        </p:nvSpPr>
        <p:spPr bwMode="auto">
          <a:xfrm>
            <a:off x="4379913" y="5029200"/>
            <a:ext cx="171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虚拟存储器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33400" y="1808163"/>
            <a:ext cx="7232650" cy="396875"/>
            <a:chOff x="445" y="1139"/>
            <a:chExt cx="4556" cy="250"/>
          </a:xfrm>
        </p:grpSpPr>
        <p:sp>
          <p:nvSpPr>
            <p:cNvPr id="115743" name="Text Box 40"/>
            <p:cNvSpPr txBox="1">
              <a:spLocks noChangeArrowheads="1"/>
            </p:cNvSpPr>
            <p:nvPr/>
          </p:nvSpPr>
          <p:spPr bwMode="auto">
            <a:xfrm>
              <a:off x="445" y="1139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10 </a:t>
              </a:r>
              <a:r>
                <a:rPr lang="en-US" altLang="zh-CN" sz="2000">
                  <a:latin typeface="Times New Roman" pitchFamily="18" charset="0"/>
                </a:rPr>
                <a:t>ns</a:t>
              </a:r>
            </a:p>
          </p:txBody>
        </p:sp>
        <p:sp>
          <p:nvSpPr>
            <p:cNvPr id="115744" name="Text Box 41"/>
            <p:cNvSpPr txBox="1">
              <a:spLocks noChangeArrowheads="1"/>
            </p:cNvSpPr>
            <p:nvPr/>
          </p:nvSpPr>
          <p:spPr bwMode="auto">
            <a:xfrm>
              <a:off x="1834" y="1139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 </a:t>
              </a:r>
              <a:r>
                <a:rPr lang="en-US" altLang="zh-CN" sz="2000">
                  <a:latin typeface="Times New Roman" pitchFamily="18" charset="0"/>
                </a:rPr>
                <a:t>ns</a:t>
              </a:r>
            </a:p>
          </p:txBody>
        </p:sp>
        <p:sp>
          <p:nvSpPr>
            <p:cNvPr id="115745" name="Text Box 42"/>
            <p:cNvSpPr txBox="1">
              <a:spLocks noChangeArrowheads="1"/>
            </p:cNvSpPr>
            <p:nvPr/>
          </p:nvSpPr>
          <p:spPr bwMode="auto">
            <a:xfrm>
              <a:off x="3203" y="1139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 </a:t>
              </a:r>
              <a:r>
                <a:rPr lang="en-US" altLang="zh-CN" sz="2000">
                  <a:latin typeface="Times New Roman" pitchFamily="18" charset="0"/>
                </a:rPr>
                <a:t>ns</a:t>
              </a:r>
            </a:p>
          </p:txBody>
        </p:sp>
        <p:sp>
          <p:nvSpPr>
            <p:cNvPr id="115746" name="Text Box 43"/>
            <p:cNvSpPr txBox="1">
              <a:spLocks noChangeArrowheads="1"/>
            </p:cNvSpPr>
            <p:nvPr/>
          </p:nvSpPr>
          <p:spPr bwMode="auto">
            <a:xfrm>
              <a:off x="4690" y="1139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ms</a:t>
              </a:r>
            </a:p>
          </p:txBody>
        </p:sp>
      </p:grpSp>
      <p:sp>
        <p:nvSpPr>
          <p:cNvPr id="198700" name="AutoShape 44"/>
          <p:cNvSpPr>
            <a:spLocks noChangeArrowheads="1"/>
          </p:cNvSpPr>
          <p:nvPr/>
        </p:nvSpPr>
        <p:spPr bwMode="auto">
          <a:xfrm>
            <a:off x="4379913" y="5576888"/>
            <a:ext cx="1130300" cy="488950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虚地址</a:t>
            </a:r>
          </a:p>
        </p:txBody>
      </p:sp>
      <p:sp>
        <p:nvSpPr>
          <p:cNvPr id="198701" name="Text Box 45"/>
          <p:cNvSpPr txBox="1">
            <a:spLocks noChangeArrowheads="1"/>
          </p:cNvSpPr>
          <p:nvPr/>
        </p:nvSpPr>
        <p:spPr bwMode="auto">
          <a:xfrm>
            <a:off x="4379913" y="61579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逻辑地址</a:t>
            </a: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2544763" y="55927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实地址</a:t>
            </a:r>
          </a:p>
        </p:txBody>
      </p:sp>
      <p:sp>
        <p:nvSpPr>
          <p:cNvPr id="198703" name="Text Box 47"/>
          <p:cNvSpPr txBox="1">
            <a:spLocks noChangeArrowheads="1"/>
          </p:cNvSpPr>
          <p:nvPr/>
        </p:nvSpPr>
        <p:spPr bwMode="auto">
          <a:xfrm>
            <a:off x="2544763" y="61579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物理地址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2544763" y="5029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主存储器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4.1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3921125" y="36576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（速度）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6065838" y="36576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（容量）</a:t>
            </a:r>
          </a:p>
        </p:txBody>
      </p:sp>
      <p:sp>
        <p:nvSpPr>
          <p:cNvPr id="53" name="日期占位符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CB6FF-B2BC-4C15-8126-58E2F2523C5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5E107-8E5E-4CEB-90DE-2DA2E37B55F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9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1" grpId="0" animBg="1"/>
      <p:bldP spid="198672" grpId="0" animBg="1"/>
      <p:bldP spid="198673" grpId="0" animBg="1"/>
      <p:bldP spid="198674" grpId="0" animBg="1"/>
      <p:bldP spid="198675" grpId="0" animBg="1"/>
      <p:bldP spid="198676" grpId="0" animBg="1"/>
      <p:bldP spid="198677" grpId="0" animBg="1"/>
      <p:bldP spid="198678" grpId="0" animBg="1"/>
      <p:bldP spid="198694" grpId="0" autoUpdateAnimBg="0"/>
      <p:bldP spid="198700" grpId="0" autoUpdateAnimBg="0"/>
      <p:bldP spid="198701" grpId="0" autoUpdateAnimBg="0"/>
      <p:bldP spid="198702" grpId="0" autoUpdateAnimBg="0"/>
      <p:bldP spid="198703" grpId="0" autoUpdateAnimBg="0"/>
      <p:bldP spid="198704" grpId="0" autoUpdateAnimBg="0"/>
      <p:bldP spid="198706" grpId="0" autoUpdateAnimBg="0"/>
      <p:bldP spid="19870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4.2 主存储器</a:t>
            </a:r>
          </a:p>
        </p:txBody>
      </p:sp>
      <p:sp>
        <p:nvSpPr>
          <p:cNvPr id="53" name="日期占位符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91FF50-5C00-491B-91EE-B62027A8351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6A44B-6083-4286-B875-332035A6978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460375" y="835025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一、概述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898525" y="1543050"/>
            <a:ext cx="3548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主存的基本组成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458913" y="2225675"/>
            <a:ext cx="6630987" cy="4467225"/>
            <a:chOff x="919" y="1402"/>
            <a:chExt cx="4177" cy="2814"/>
          </a:xfrm>
        </p:grpSpPr>
        <p:grpSp>
          <p:nvGrpSpPr>
            <p:cNvPr id="4" name="Group 81"/>
            <p:cNvGrpSpPr>
              <a:grpSpLocks/>
            </p:cNvGrpSpPr>
            <p:nvPr/>
          </p:nvGrpSpPr>
          <p:grpSpPr bwMode="auto">
            <a:xfrm>
              <a:off x="919" y="1402"/>
              <a:ext cx="4177" cy="2814"/>
              <a:chOff x="919" y="1402"/>
              <a:chExt cx="4177" cy="2814"/>
            </a:xfrm>
          </p:grpSpPr>
          <p:sp>
            <p:nvSpPr>
              <p:cNvPr id="116754" name="Rectangle 7"/>
              <p:cNvSpPr>
                <a:spLocks noChangeArrowheads="1"/>
              </p:cNvSpPr>
              <p:nvPr/>
            </p:nvSpPr>
            <p:spPr bwMode="auto">
              <a:xfrm>
                <a:off x="919" y="2609"/>
                <a:ext cx="1089" cy="27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5" name="Freeform 8"/>
              <p:cNvSpPr>
                <a:spLocks/>
              </p:cNvSpPr>
              <p:nvPr/>
            </p:nvSpPr>
            <p:spPr bwMode="auto">
              <a:xfrm>
                <a:off x="1392" y="3912"/>
                <a:ext cx="190" cy="220"/>
              </a:xfrm>
              <a:custGeom>
                <a:avLst/>
                <a:gdLst>
                  <a:gd name="T0" fmla="*/ 0 w 178"/>
                  <a:gd name="T1" fmla="*/ 54 h 328"/>
                  <a:gd name="T2" fmla="*/ 46 w 178"/>
                  <a:gd name="T3" fmla="*/ 54 h 328"/>
                  <a:gd name="T4" fmla="*/ 46 w 178"/>
                  <a:gd name="T5" fmla="*/ 220 h 328"/>
                  <a:gd name="T6" fmla="*/ 143 w 178"/>
                  <a:gd name="T7" fmla="*/ 220 h 328"/>
                  <a:gd name="T8" fmla="*/ 143 w 178"/>
                  <a:gd name="T9" fmla="*/ 54 h 328"/>
                  <a:gd name="T10" fmla="*/ 190 w 178"/>
                  <a:gd name="T11" fmla="*/ 54 h 328"/>
                  <a:gd name="T12" fmla="*/ 92 w 178"/>
                  <a:gd name="T13" fmla="*/ 0 h 328"/>
                  <a:gd name="T14" fmla="*/ 0 w 178"/>
                  <a:gd name="T15" fmla="*/ 54 h 3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8"/>
                  <a:gd name="T25" fmla="*/ 0 h 328"/>
                  <a:gd name="T26" fmla="*/ 178 w 178"/>
                  <a:gd name="T27" fmla="*/ 328 h 3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8" h="328">
                    <a:moveTo>
                      <a:pt x="0" y="80"/>
                    </a:moveTo>
                    <a:lnTo>
                      <a:pt x="43" y="80"/>
                    </a:lnTo>
                    <a:lnTo>
                      <a:pt x="43" y="328"/>
                    </a:lnTo>
                    <a:lnTo>
                      <a:pt x="134" y="328"/>
                    </a:lnTo>
                    <a:lnTo>
                      <a:pt x="134" y="80"/>
                    </a:lnTo>
                    <a:lnTo>
                      <a:pt x="178" y="80"/>
                    </a:lnTo>
                    <a:lnTo>
                      <a:pt x="86" y="0"/>
                    </a:lnTo>
                    <a:lnTo>
                      <a:pt x="0" y="8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6" name="Freeform 9"/>
              <p:cNvSpPr>
                <a:spLocks/>
              </p:cNvSpPr>
              <p:nvPr/>
            </p:nvSpPr>
            <p:spPr bwMode="auto">
              <a:xfrm>
                <a:off x="4198" y="1792"/>
                <a:ext cx="898" cy="164"/>
              </a:xfrm>
              <a:custGeom>
                <a:avLst/>
                <a:gdLst>
                  <a:gd name="T0" fmla="*/ 0 w 898"/>
                  <a:gd name="T1" fmla="*/ 80 h 164"/>
                  <a:gd name="T2" fmla="*/ 178 w 898"/>
                  <a:gd name="T3" fmla="*/ 164 h 164"/>
                  <a:gd name="T4" fmla="*/ 178 w 898"/>
                  <a:gd name="T5" fmla="*/ 120 h 164"/>
                  <a:gd name="T6" fmla="*/ 720 w 898"/>
                  <a:gd name="T7" fmla="*/ 120 h 164"/>
                  <a:gd name="T8" fmla="*/ 720 w 898"/>
                  <a:gd name="T9" fmla="*/ 164 h 164"/>
                  <a:gd name="T10" fmla="*/ 898 w 898"/>
                  <a:gd name="T11" fmla="*/ 80 h 164"/>
                  <a:gd name="T12" fmla="*/ 720 w 898"/>
                  <a:gd name="T13" fmla="*/ 0 h 164"/>
                  <a:gd name="T14" fmla="*/ 720 w 898"/>
                  <a:gd name="T15" fmla="*/ 40 h 164"/>
                  <a:gd name="T16" fmla="*/ 178 w 898"/>
                  <a:gd name="T17" fmla="*/ 40 h 164"/>
                  <a:gd name="T18" fmla="*/ 178 w 898"/>
                  <a:gd name="T19" fmla="*/ 0 h 164"/>
                  <a:gd name="T20" fmla="*/ 0 w 898"/>
                  <a:gd name="T21" fmla="*/ 80 h 1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98"/>
                  <a:gd name="T34" fmla="*/ 0 h 164"/>
                  <a:gd name="T35" fmla="*/ 898 w 898"/>
                  <a:gd name="T36" fmla="*/ 164 h 16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98" h="164">
                    <a:moveTo>
                      <a:pt x="0" y="80"/>
                    </a:moveTo>
                    <a:lnTo>
                      <a:pt x="178" y="164"/>
                    </a:lnTo>
                    <a:lnTo>
                      <a:pt x="178" y="120"/>
                    </a:lnTo>
                    <a:lnTo>
                      <a:pt x="720" y="120"/>
                    </a:lnTo>
                    <a:lnTo>
                      <a:pt x="720" y="164"/>
                    </a:lnTo>
                    <a:lnTo>
                      <a:pt x="898" y="80"/>
                    </a:lnTo>
                    <a:lnTo>
                      <a:pt x="720" y="0"/>
                    </a:lnTo>
                    <a:lnTo>
                      <a:pt x="720" y="40"/>
                    </a:lnTo>
                    <a:lnTo>
                      <a:pt x="178" y="40"/>
                    </a:lnTo>
                    <a:lnTo>
                      <a:pt x="178" y="0"/>
                    </a:lnTo>
                    <a:lnTo>
                      <a:pt x="0" y="8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7" name="Rectangle 10"/>
              <p:cNvSpPr>
                <a:spLocks noChangeArrowheads="1"/>
              </p:cNvSpPr>
              <p:nvPr/>
            </p:nvSpPr>
            <p:spPr bwMode="auto">
              <a:xfrm>
                <a:off x="2208" y="2828"/>
                <a:ext cx="1267" cy="3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8" name="Freeform 11"/>
              <p:cNvSpPr>
                <a:spLocks/>
              </p:cNvSpPr>
              <p:nvPr/>
            </p:nvSpPr>
            <p:spPr bwMode="auto">
              <a:xfrm>
                <a:off x="2731" y="2383"/>
                <a:ext cx="240" cy="445"/>
              </a:xfrm>
              <a:custGeom>
                <a:avLst/>
                <a:gdLst>
                  <a:gd name="T0" fmla="*/ 0 w 240"/>
                  <a:gd name="T1" fmla="*/ 147 h 445"/>
                  <a:gd name="T2" fmla="*/ 58 w 240"/>
                  <a:gd name="T3" fmla="*/ 147 h 445"/>
                  <a:gd name="T4" fmla="*/ 58 w 240"/>
                  <a:gd name="T5" fmla="*/ 445 h 445"/>
                  <a:gd name="T6" fmla="*/ 178 w 240"/>
                  <a:gd name="T7" fmla="*/ 445 h 445"/>
                  <a:gd name="T8" fmla="*/ 178 w 240"/>
                  <a:gd name="T9" fmla="*/ 147 h 445"/>
                  <a:gd name="T10" fmla="*/ 240 w 240"/>
                  <a:gd name="T11" fmla="*/ 147 h 445"/>
                  <a:gd name="T12" fmla="*/ 120 w 240"/>
                  <a:gd name="T13" fmla="*/ 0 h 445"/>
                  <a:gd name="T14" fmla="*/ 0 w 240"/>
                  <a:gd name="T15" fmla="*/ 147 h 4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445"/>
                  <a:gd name="T26" fmla="*/ 240 w 240"/>
                  <a:gd name="T27" fmla="*/ 445 h 4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445">
                    <a:moveTo>
                      <a:pt x="0" y="147"/>
                    </a:moveTo>
                    <a:lnTo>
                      <a:pt x="58" y="147"/>
                    </a:lnTo>
                    <a:lnTo>
                      <a:pt x="58" y="445"/>
                    </a:lnTo>
                    <a:lnTo>
                      <a:pt x="178" y="445"/>
                    </a:lnTo>
                    <a:lnTo>
                      <a:pt x="178" y="147"/>
                    </a:lnTo>
                    <a:lnTo>
                      <a:pt x="240" y="147"/>
                    </a:lnTo>
                    <a:lnTo>
                      <a:pt x="120" y="0"/>
                    </a:lnTo>
                    <a:lnTo>
                      <a:pt x="0" y="147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931" y="1410"/>
                <a:ext cx="1085" cy="943"/>
                <a:chOff x="931" y="1410"/>
                <a:chExt cx="1085" cy="943"/>
              </a:xfrm>
            </p:grpSpPr>
            <p:sp>
              <p:nvSpPr>
                <p:cNvPr id="116790" name="Rectangle 13"/>
                <p:cNvSpPr>
                  <a:spLocks noChangeArrowheads="1"/>
                </p:cNvSpPr>
                <p:nvPr/>
              </p:nvSpPr>
              <p:spPr bwMode="auto">
                <a:xfrm>
                  <a:off x="931" y="1410"/>
                  <a:ext cx="1085" cy="94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9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54" y="1709"/>
                  <a:ext cx="839" cy="3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000">
                      <a:latin typeface="Times New Roman" pitchFamily="18" charset="0"/>
                    </a:rPr>
                    <a:t>存储体</a:t>
                  </a:r>
                </a:p>
              </p:txBody>
            </p:sp>
          </p:grpSp>
          <p:sp>
            <p:nvSpPr>
              <p:cNvPr id="116760" name="Text Box 15"/>
              <p:cNvSpPr txBox="1">
                <a:spLocks noChangeArrowheads="1"/>
              </p:cNvSpPr>
              <p:nvPr/>
            </p:nvSpPr>
            <p:spPr bwMode="auto">
              <a:xfrm>
                <a:off x="1140" y="2610"/>
                <a:ext cx="64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驱动器</a:t>
                </a:r>
              </a:p>
            </p:txBody>
          </p:sp>
          <p:sp>
            <p:nvSpPr>
              <p:cNvPr id="116761" name="Rectangle 16"/>
              <p:cNvSpPr>
                <a:spLocks noChangeArrowheads="1"/>
              </p:cNvSpPr>
              <p:nvPr/>
            </p:nvSpPr>
            <p:spPr bwMode="auto">
              <a:xfrm>
                <a:off x="919" y="3113"/>
                <a:ext cx="1089" cy="27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6762" name="Text Box 17"/>
              <p:cNvSpPr txBox="1">
                <a:spLocks noChangeArrowheads="1"/>
              </p:cNvSpPr>
              <p:nvPr/>
            </p:nvSpPr>
            <p:spPr bwMode="auto">
              <a:xfrm>
                <a:off x="1140" y="3114"/>
                <a:ext cx="64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译码器</a:t>
                </a:r>
              </a:p>
            </p:txBody>
          </p:sp>
          <p:sp>
            <p:nvSpPr>
              <p:cNvPr id="116763" name="Rectangle 18"/>
              <p:cNvSpPr>
                <a:spLocks noChangeArrowheads="1"/>
              </p:cNvSpPr>
              <p:nvPr/>
            </p:nvSpPr>
            <p:spPr bwMode="auto">
              <a:xfrm>
                <a:off x="919" y="3628"/>
                <a:ext cx="1089" cy="27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64" name="Text Box 19"/>
              <p:cNvSpPr txBox="1">
                <a:spLocks noChangeArrowheads="1"/>
              </p:cNvSpPr>
              <p:nvPr/>
            </p:nvSpPr>
            <p:spPr bwMode="auto">
              <a:xfrm>
                <a:off x="1195" y="3630"/>
                <a:ext cx="53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116765" name="Text Box 20"/>
              <p:cNvSpPr txBox="1">
                <a:spLocks noChangeArrowheads="1"/>
              </p:cNvSpPr>
              <p:nvPr/>
            </p:nvSpPr>
            <p:spPr bwMode="auto">
              <a:xfrm>
                <a:off x="2429" y="2843"/>
                <a:ext cx="8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控制电路</a:t>
                </a:r>
              </a:p>
            </p:txBody>
          </p: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568" y="1402"/>
                <a:ext cx="547" cy="942"/>
                <a:chOff x="2568" y="1402"/>
                <a:chExt cx="547" cy="942"/>
              </a:xfrm>
            </p:grpSpPr>
            <p:sp>
              <p:nvSpPr>
                <p:cNvPr id="116788" name="Rectangle 22"/>
                <p:cNvSpPr>
                  <a:spLocks noChangeArrowheads="1"/>
                </p:cNvSpPr>
                <p:nvPr/>
              </p:nvSpPr>
              <p:spPr bwMode="auto">
                <a:xfrm>
                  <a:off x="2568" y="1402"/>
                  <a:ext cx="547" cy="94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8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687" y="1421"/>
                  <a:ext cx="309" cy="9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读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写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电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路</a:t>
                  </a:r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3652" y="1410"/>
                <a:ext cx="553" cy="943"/>
                <a:chOff x="3652" y="1410"/>
                <a:chExt cx="553" cy="943"/>
              </a:xfrm>
            </p:grpSpPr>
            <p:sp>
              <p:nvSpPr>
                <p:cNvPr id="116786" name="Rectangle 25"/>
                <p:cNvSpPr>
                  <a:spLocks noChangeArrowheads="1"/>
                </p:cNvSpPr>
                <p:nvPr/>
              </p:nvSpPr>
              <p:spPr bwMode="auto">
                <a:xfrm>
                  <a:off x="3652" y="1410"/>
                  <a:ext cx="547" cy="94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8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669" y="1747"/>
                  <a:ext cx="53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200">
                      <a:latin typeface="Times New Roman" pitchFamily="18" charset="0"/>
                    </a:rPr>
                    <a:t>MDR</a:t>
                  </a:r>
                </a:p>
              </p:txBody>
            </p:sp>
          </p:grpSp>
          <p:sp>
            <p:nvSpPr>
              <p:cNvPr id="116768" name="Line 27"/>
              <p:cNvSpPr>
                <a:spLocks noChangeShapeType="1"/>
              </p:cNvSpPr>
              <p:nvPr/>
            </p:nvSpPr>
            <p:spPr bwMode="auto">
              <a:xfrm>
                <a:off x="3114" y="1623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69" name="Line 28"/>
              <p:cNvSpPr>
                <a:spLocks noChangeShapeType="1"/>
              </p:cNvSpPr>
              <p:nvPr/>
            </p:nvSpPr>
            <p:spPr bwMode="auto">
              <a:xfrm>
                <a:off x="3114" y="2163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0" name="Line 34"/>
              <p:cNvSpPr>
                <a:spLocks noChangeShapeType="1"/>
              </p:cNvSpPr>
              <p:nvPr/>
            </p:nvSpPr>
            <p:spPr bwMode="auto">
              <a:xfrm>
                <a:off x="2034" y="1635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1" name="Line 35"/>
              <p:cNvSpPr>
                <a:spLocks noChangeShapeType="1"/>
              </p:cNvSpPr>
              <p:nvPr/>
            </p:nvSpPr>
            <p:spPr bwMode="auto">
              <a:xfrm>
                <a:off x="2034" y="2175"/>
                <a:ext cx="54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2" name="Line 41"/>
              <p:cNvSpPr>
                <a:spLocks noChangeShapeType="1"/>
              </p:cNvSpPr>
              <p:nvPr/>
            </p:nvSpPr>
            <p:spPr bwMode="auto">
              <a:xfrm flipV="1">
                <a:off x="1110" y="2355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3" name="Line 46"/>
              <p:cNvSpPr>
                <a:spLocks noChangeShapeType="1"/>
              </p:cNvSpPr>
              <p:nvPr/>
            </p:nvSpPr>
            <p:spPr bwMode="auto">
              <a:xfrm flipV="1">
                <a:off x="1782" y="236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4" name="Line 47"/>
              <p:cNvSpPr>
                <a:spLocks noChangeShapeType="1"/>
              </p:cNvSpPr>
              <p:nvPr/>
            </p:nvSpPr>
            <p:spPr bwMode="auto">
              <a:xfrm flipV="1">
                <a:off x="1110" y="2859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5" name="Line 52"/>
              <p:cNvSpPr>
                <a:spLocks noChangeShapeType="1"/>
              </p:cNvSpPr>
              <p:nvPr/>
            </p:nvSpPr>
            <p:spPr bwMode="auto">
              <a:xfrm flipV="1">
                <a:off x="1782" y="2871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6" name="Line 53"/>
              <p:cNvSpPr>
                <a:spLocks noChangeShapeType="1"/>
              </p:cNvSpPr>
              <p:nvPr/>
            </p:nvSpPr>
            <p:spPr bwMode="auto">
              <a:xfrm flipV="1">
                <a:off x="1110" y="3375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7" name="Line 58"/>
              <p:cNvSpPr>
                <a:spLocks noChangeShapeType="1"/>
              </p:cNvSpPr>
              <p:nvPr/>
            </p:nvSpPr>
            <p:spPr bwMode="auto">
              <a:xfrm flipV="1">
                <a:off x="1782" y="338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8" name="Text Box 59"/>
              <p:cNvSpPr txBox="1">
                <a:spLocks noChangeArrowheads="1"/>
              </p:cNvSpPr>
              <p:nvPr/>
            </p:nvSpPr>
            <p:spPr bwMode="auto">
              <a:xfrm>
                <a:off x="1605" y="3928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地址总线</a:t>
                </a:r>
              </a:p>
            </p:txBody>
          </p:sp>
          <p:sp>
            <p:nvSpPr>
              <p:cNvPr id="116779" name="Text Box 60"/>
              <p:cNvSpPr txBox="1">
                <a:spLocks noChangeArrowheads="1"/>
              </p:cNvSpPr>
              <p:nvPr/>
            </p:nvSpPr>
            <p:spPr bwMode="auto">
              <a:xfrm>
                <a:off x="4224" y="1536"/>
                <a:ext cx="8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数据总线</a:t>
                </a:r>
              </a:p>
            </p:txBody>
          </p:sp>
          <p:grpSp>
            <p:nvGrpSpPr>
              <p:cNvPr id="8" name="Group 61"/>
              <p:cNvGrpSpPr>
                <a:grpSpLocks/>
              </p:cNvGrpSpPr>
              <p:nvPr/>
            </p:nvGrpSpPr>
            <p:grpSpPr bwMode="auto">
              <a:xfrm>
                <a:off x="2331" y="3116"/>
                <a:ext cx="309" cy="670"/>
                <a:chOff x="2315" y="3116"/>
                <a:chExt cx="309" cy="670"/>
              </a:xfrm>
            </p:grpSpPr>
            <p:sp>
              <p:nvSpPr>
                <p:cNvPr id="11678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470" y="3116"/>
                  <a:ext cx="0" cy="397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678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315" y="3498"/>
                  <a:ext cx="30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读</a:t>
                  </a:r>
                </a:p>
              </p:txBody>
            </p:sp>
          </p:grpSp>
          <p:grpSp>
            <p:nvGrpSpPr>
              <p:cNvPr id="9" name="Group 64"/>
              <p:cNvGrpSpPr>
                <a:grpSpLocks/>
              </p:cNvGrpSpPr>
              <p:nvPr/>
            </p:nvGrpSpPr>
            <p:grpSpPr bwMode="auto">
              <a:xfrm>
                <a:off x="3024" y="3116"/>
                <a:ext cx="309" cy="670"/>
                <a:chOff x="2999" y="3116"/>
                <a:chExt cx="309" cy="670"/>
              </a:xfrm>
            </p:grpSpPr>
            <p:sp>
              <p:nvSpPr>
                <p:cNvPr id="116782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154" y="3116"/>
                  <a:ext cx="0" cy="397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678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999" y="3498"/>
                  <a:ext cx="30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写</a:t>
                  </a:r>
                </a:p>
              </p:txBody>
            </p:sp>
          </p:grpSp>
        </p:grpSp>
        <p:sp>
          <p:nvSpPr>
            <p:cNvPr id="116747" name="Text Box 76"/>
            <p:cNvSpPr txBox="1">
              <a:spLocks noChangeArrowheads="1"/>
            </p:cNvSpPr>
            <p:nvPr/>
          </p:nvSpPr>
          <p:spPr bwMode="auto">
            <a:xfrm>
              <a:off x="1292" y="2840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116748" name="Text Box 77"/>
            <p:cNvSpPr txBox="1">
              <a:spLocks noChangeArrowheads="1"/>
            </p:cNvSpPr>
            <p:nvPr/>
          </p:nvSpPr>
          <p:spPr bwMode="auto">
            <a:xfrm>
              <a:off x="1292" y="3353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116749" name="Text Box 78"/>
            <p:cNvSpPr txBox="1">
              <a:spLocks noChangeArrowheads="1"/>
            </p:cNvSpPr>
            <p:nvPr/>
          </p:nvSpPr>
          <p:spPr bwMode="auto">
            <a:xfrm>
              <a:off x="1292" y="2333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116750" name="Text Box 79"/>
            <p:cNvSpPr txBox="1">
              <a:spLocks noChangeArrowheads="1"/>
            </p:cNvSpPr>
            <p:nvPr/>
          </p:nvSpPr>
          <p:spPr bwMode="auto">
            <a:xfrm rot="-5400000">
              <a:off x="2056" y="1726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116751" name="Text Box 80"/>
            <p:cNvSpPr txBox="1">
              <a:spLocks noChangeArrowheads="1"/>
            </p:cNvSpPr>
            <p:nvPr/>
          </p:nvSpPr>
          <p:spPr bwMode="auto">
            <a:xfrm rot="-5400000">
              <a:off x="3144" y="1726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79425" y="463550"/>
            <a:ext cx="466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 主存和 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的联系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854200"/>
            <a:ext cx="6934200" cy="3556000"/>
            <a:chOff x="672" y="1168"/>
            <a:chExt cx="4368" cy="2240"/>
          </a:xfrm>
        </p:grpSpPr>
        <p:sp>
          <p:nvSpPr>
            <p:cNvPr id="117769" name="Rectangle 4"/>
            <p:cNvSpPr>
              <a:spLocks noChangeArrowheads="1"/>
            </p:cNvSpPr>
            <p:nvPr/>
          </p:nvSpPr>
          <p:spPr bwMode="auto">
            <a:xfrm>
              <a:off x="672" y="1168"/>
              <a:ext cx="1464" cy="224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89" y="1433"/>
              <a:ext cx="1031" cy="370"/>
              <a:chOff x="930" y="1433"/>
              <a:chExt cx="1031" cy="370"/>
            </a:xfrm>
          </p:grpSpPr>
          <p:sp>
            <p:nvSpPr>
              <p:cNvPr id="117790" name="Rectangle 6"/>
              <p:cNvSpPr>
                <a:spLocks noChangeArrowheads="1"/>
              </p:cNvSpPr>
              <p:nvPr/>
            </p:nvSpPr>
            <p:spPr bwMode="auto">
              <a:xfrm>
                <a:off x="930" y="1433"/>
                <a:ext cx="1031" cy="37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91" name="Rectangle 7"/>
              <p:cNvSpPr>
                <a:spLocks noChangeArrowheads="1"/>
              </p:cNvSpPr>
              <p:nvPr/>
            </p:nvSpPr>
            <p:spPr bwMode="auto">
              <a:xfrm>
                <a:off x="1191" y="1471"/>
                <a:ext cx="51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MDR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889" y="2736"/>
              <a:ext cx="1031" cy="370"/>
              <a:chOff x="930" y="2938"/>
              <a:chExt cx="1031" cy="370"/>
            </a:xfrm>
          </p:grpSpPr>
          <p:sp>
            <p:nvSpPr>
              <p:cNvPr id="117788" name="Rectangle 9"/>
              <p:cNvSpPr>
                <a:spLocks noChangeArrowheads="1"/>
              </p:cNvSpPr>
              <p:nvPr/>
            </p:nvSpPr>
            <p:spPr bwMode="auto">
              <a:xfrm>
                <a:off x="930" y="2938"/>
                <a:ext cx="1031" cy="37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89" name="Rectangle 10"/>
              <p:cNvSpPr>
                <a:spLocks noChangeArrowheads="1"/>
              </p:cNvSpPr>
              <p:nvPr/>
            </p:nvSpPr>
            <p:spPr bwMode="auto">
              <a:xfrm>
                <a:off x="1191" y="2975"/>
                <a:ext cx="51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MAR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</p:grpSp>
        <p:sp>
          <p:nvSpPr>
            <p:cNvPr id="117772" name="Rectangle 11"/>
            <p:cNvSpPr>
              <a:spLocks noChangeArrowheads="1"/>
            </p:cNvSpPr>
            <p:nvPr/>
          </p:nvSpPr>
          <p:spPr bwMode="auto">
            <a:xfrm>
              <a:off x="1155" y="2135"/>
              <a:ext cx="49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b="0">
                  <a:latin typeface="Times New Roman" pitchFamily="18" charset="0"/>
                </a:rPr>
                <a:t>CPU</a:t>
              </a: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891" y="1168"/>
              <a:ext cx="1149" cy="2240"/>
              <a:chOff x="3891" y="1168"/>
              <a:chExt cx="1149" cy="2240"/>
            </a:xfrm>
          </p:grpSpPr>
          <p:sp>
            <p:nvSpPr>
              <p:cNvPr id="117786" name="Rectangle 13"/>
              <p:cNvSpPr>
                <a:spLocks noChangeArrowheads="1"/>
              </p:cNvSpPr>
              <p:nvPr/>
            </p:nvSpPr>
            <p:spPr bwMode="auto">
              <a:xfrm>
                <a:off x="3891" y="1168"/>
                <a:ext cx="1149" cy="22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787" name="Text Box 14"/>
              <p:cNvSpPr txBox="1">
                <a:spLocks noChangeArrowheads="1"/>
              </p:cNvSpPr>
              <p:nvPr/>
            </p:nvSpPr>
            <p:spPr bwMode="auto">
              <a:xfrm>
                <a:off x="4087" y="2095"/>
                <a:ext cx="75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主  存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43" y="1806"/>
              <a:ext cx="1737" cy="262"/>
              <a:chOff x="2143" y="1806"/>
              <a:chExt cx="1737" cy="262"/>
            </a:xfrm>
          </p:grpSpPr>
          <p:sp>
            <p:nvSpPr>
              <p:cNvPr id="117784" name="Rectangle 16"/>
              <p:cNvSpPr>
                <a:spLocks noChangeArrowheads="1"/>
              </p:cNvSpPr>
              <p:nvPr/>
            </p:nvSpPr>
            <p:spPr bwMode="auto">
              <a:xfrm>
                <a:off x="2915" y="1806"/>
                <a:ext cx="19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读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7785" name="Freeform 17"/>
              <p:cNvSpPr>
                <a:spLocks/>
              </p:cNvSpPr>
              <p:nvPr/>
            </p:nvSpPr>
            <p:spPr bwMode="auto">
              <a:xfrm>
                <a:off x="2143" y="2067"/>
                <a:ext cx="1737" cy="1"/>
              </a:xfrm>
              <a:custGeom>
                <a:avLst/>
                <a:gdLst>
                  <a:gd name="T0" fmla="*/ 0 w 1737"/>
                  <a:gd name="T1" fmla="*/ 0 h 1"/>
                  <a:gd name="T2" fmla="*/ 1737 w 1737"/>
                  <a:gd name="T3" fmla="*/ 0 h 1"/>
                  <a:gd name="T4" fmla="*/ 0 60000 65536"/>
                  <a:gd name="T5" fmla="*/ 0 60000 65536"/>
                  <a:gd name="T6" fmla="*/ 0 w 1737"/>
                  <a:gd name="T7" fmla="*/ 0 h 1"/>
                  <a:gd name="T8" fmla="*/ 1737 w 17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37" h="1">
                    <a:moveTo>
                      <a:pt x="0" y="0"/>
                    </a:moveTo>
                    <a:lnTo>
                      <a:pt x="1737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920" y="1310"/>
              <a:ext cx="1968" cy="370"/>
              <a:chOff x="1920" y="1310"/>
              <a:chExt cx="1968" cy="370"/>
            </a:xfrm>
          </p:grpSpPr>
          <p:sp>
            <p:nvSpPr>
              <p:cNvPr id="117782" name="Rectangle 19"/>
              <p:cNvSpPr>
                <a:spLocks noChangeArrowheads="1"/>
              </p:cNvSpPr>
              <p:nvPr/>
            </p:nvSpPr>
            <p:spPr bwMode="auto">
              <a:xfrm>
                <a:off x="2626" y="1310"/>
                <a:ext cx="76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数据总线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7783" name="AutoShape 20"/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1968" cy="144"/>
              </a:xfrm>
              <a:prstGeom prst="leftRightArrow">
                <a:avLst>
                  <a:gd name="adj1" fmla="val 50000"/>
                  <a:gd name="adj2" fmla="val 131605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920" y="2640"/>
              <a:ext cx="1968" cy="348"/>
              <a:chOff x="1920" y="2640"/>
              <a:chExt cx="1968" cy="348"/>
            </a:xfrm>
          </p:grpSpPr>
          <p:sp>
            <p:nvSpPr>
              <p:cNvPr id="117780" name="Rectangle 22"/>
              <p:cNvSpPr>
                <a:spLocks noChangeArrowheads="1"/>
              </p:cNvSpPr>
              <p:nvPr/>
            </p:nvSpPr>
            <p:spPr bwMode="auto">
              <a:xfrm>
                <a:off x="2626" y="2640"/>
                <a:ext cx="76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地址总线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7781" name="AutoShape 23"/>
              <p:cNvSpPr>
                <a:spLocks noChangeArrowheads="1"/>
              </p:cNvSpPr>
              <p:nvPr/>
            </p:nvSpPr>
            <p:spPr bwMode="auto">
              <a:xfrm>
                <a:off x="1920" y="2844"/>
                <a:ext cx="1968" cy="144"/>
              </a:xfrm>
              <a:prstGeom prst="rightArrow">
                <a:avLst>
                  <a:gd name="adj1" fmla="val 50000"/>
                  <a:gd name="adj2" fmla="val 129137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144" y="2196"/>
              <a:ext cx="1737" cy="260"/>
              <a:chOff x="2144" y="2196"/>
              <a:chExt cx="1737" cy="260"/>
            </a:xfrm>
          </p:grpSpPr>
          <p:sp>
            <p:nvSpPr>
              <p:cNvPr id="117778" name="Rectangle 25"/>
              <p:cNvSpPr>
                <a:spLocks noChangeArrowheads="1"/>
              </p:cNvSpPr>
              <p:nvPr/>
            </p:nvSpPr>
            <p:spPr bwMode="auto">
              <a:xfrm>
                <a:off x="2915" y="2196"/>
                <a:ext cx="19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写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7779" name="Freeform 26"/>
              <p:cNvSpPr>
                <a:spLocks/>
              </p:cNvSpPr>
              <p:nvPr/>
            </p:nvSpPr>
            <p:spPr bwMode="auto">
              <a:xfrm>
                <a:off x="2144" y="2455"/>
                <a:ext cx="1737" cy="1"/>
              </a:xfrm>
              <a:custGeom>
                <a:avLst/>
                <a:gdLst>
                  <a:gd name="T0" fmla="*/ 0 w 1737"/>
                  <a:gd name="T1" fmla="*/ 0 h 1"/>
                  <a:gd name="T2" fmla="*/ 1737 w 1737"/>
                  <a:gd name="T3" fmla="*/ 0 h 1"/>
                  <a:gd name="T4" fmla="*/ 0 60000 65536"/>
                  <a:gd name="T5" fmla="*/ 0 60000 65536"/>
                  <a:gd name="T6" fmla="*/ 0 w 1737"/>
                  <a:gd name="T7" fmla="*/ 0 h 1"/>
                  <a:gd name="T8" fmla="*/ 1737 w 17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37" h="1">
                    <a:moveTo>
                      <a:pt x="0" y="0"/>
                    </a:moveTo>
                    <a:lnTo>
                      <a:pt x="1737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9" name="日期占位符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E0AB9-379A-4D53-B2E5-880F9E5B0D39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3D36-175B-403E-A67A-42544E9A009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385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高位字节 </a:t>
            </a:r>
            <a:r>
              <a:rPr lang="zh-CN" altLang="en-US" sz="2400">
                <a:latin typeface="Times New Roman" pitchFamily="18" charset="0"/>
              </a:rPr>
              <a:t>地址为字地址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4926013" y="1524000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低位字节 </a:t>
            </a:r>
            <a:r>
              <a:rPr lang="zh-CN" altLang="en-US" sz="2400">
                <a:latin typeface="Times New Roman" pitchFamily="18" charset="0"/>
              </a:rPr>
              <a:t>地址为字地址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452563" y="4854575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设地址线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24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根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4198938" y="4854575"/>
            <a:ext cx="2354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按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字节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寻址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4206875" y="5387975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按  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字</a:t>
            </a:r>
            <a:r>
              <a:rPr lang="zh-CN" altLang="en-US" sz="2400">
                <a:latin typeface="Times New Roman" pitchFamily="18" charset="0"/>
              </a:rPr>
              <a:t>   寻址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460500" y="5387975"/>
            <a:ext cx="288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若字长为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16 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194175" y="5919788"/>
            <a:ext cx="403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按  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字</a:t>
            </a:r>
            <a:r>
              <a:rPr lang="zh-CN" altLang="en-US" sz="2400">
                <a:latin typeface="Times New Roman" pitchFamily="18" charset="0"/>
              </a:rPr>
              <a:t>   寻址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1447800" y="5919788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若字长为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32</a:t>
            </a:r>
            <a:r>
              <a:rPr lang="zh-CN" altLang="en-US" sz="2400">
                <a:latin typeface="Times New Roman" pitchFamily="18" charset="0"/>
              </a:rPr>
              <a:t> 位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0538" y="2163763"/>
            <a:ext cx="3852862" cy="2027237"/>
            <a:chOff x="309" y="1296"/>
            <a:chExt cx="2427" cy="1277"/>
          </a:xfrm>
        </p:grpSpPr>
        <p:sp>
          <p:nvSpPr>
            <p:cNvPr id="118825" name="Text Box 11"/>
            <p:cNvSpPr txBox="1">
              <a:spLocks noChangeArrowheads="1"/>
            </p:cNvSpPr>
            <p:nvPr/>
          </p:nvSpPr>
          <p:spPr bwMode="auto">
            <a:xfrm>
              <a:off x="309" y="1392"/>
              <a:ext cx="79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字地址</a:t>
              </a:r>
            </a:p>
          </p:txBody>
        </p:sp>
        <p:sp>
          <p:nvSpPr>
            <p:cNvPr id="118826" name="Text Box 12"/>
            <p:cNvSpPr txBox="1">
              <a:spLocks noChangeArrowheads="1"/>
            </p:cNvSpPr>
            <p:nvPr/>
          </p:nvSpPr>
          <p:spPr bwMode="auto">
            <a:xfrm>
              <a:off x="1440" y="1296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字节地址</a:t>
              </a:r>
            </a:p>
          </p:txBody>
        </p:sp>
        <p:sp>
          <p:nvSpPr>
            <p:cNvPr id="118827" name="AutoShape 13"/>
            <p:cNvSpPr>
              <a:spLocks/>
            </p:cNvSpPr>
            <p:nvPr/>
          </p:nvSpPr>
          <p:spPr bwMode="auto">
            <a:xfrm rot="5400000">
              <a:off x="1746" y="719"/>
              <a:ext cx="144" cy="1836"/>
            </a:xfrm>
            <a:prstGeom prst="leftBrace">
              <a:avLst>
                <a:gd name="adj1" fmla="val 1062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912" y="1705"/>
              <a:ext cx="1824" cy="868"/>
              <a:chOff x="912" y="1961"/>
              <a:chExt cx="1824" cy="868"/>
            </a:xfrm>
          </p:grpSpPr>
          <p:sp>
            <p:nvSpPr>
              <p:cNvPr id="118832" name="Rectangle 15"/>
              <p:cNvSpPr>
                <a:spLocks noChangeArrowheads="1"/>
              </p:cNvSpPr>
              <p:nvPr/>
            </p:nvSpPr>
            <p:spPr bwMode="auto">
              <a:xfrm>
                <a:off x="2280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118833" name="Rectangle 16"/>
              <p:cNvSpPr>
                <a:spLocks noChangeArrowheads="1"/>
              </p:cNvSpPr>
              <p:nvPr/>
            </p:nvSpPr>
            <p:spPr bwMode="auto">
              <a:xfrm>
                <a:off x="1824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18834" name="Rectangle 17"/>
              <p:cNvSpPr>
                <a:spLocks noChangeArrowheads="1"/>
              </p:cNvSpPr>
              <p:nvPr/>
            </p:nvSpPr>
            <p:spPr bwMode="auto">
              <a:xfrm>
                <a:off x="1368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118835" name="Rectangle 18"/>
              <p:cNvSpPr>
                <a:spLocks noChangeArrowheads="1"/>
              </p:cNvSpPr>
              <p:nvPr/>
            </p:nvSpPr>
            <p:spPr bwMode="auto">
              <a:xfrm>
                <a:off x="912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18836" name="Rectangle 19"/>
              <p:cNvSpPr>
                <a:spLocks noChangeArrowheads="1"/>
              </p:cNvSpPr>
              <p:nvPr/>
            </p:nvSpPr>
            <p:spPr bwMode="auto">
              <a:xfrm>
                <a:off x="2280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18837" name="Rectangle 20"/>
              <p:cNvSpPr>
                <a:spLocks noChangeArrowheads="1"/>
              </p:cNvSpPr>
              <p:nvPr/>
            </p:nvSpPr>
            <p:spPr bwMode="auto">
              <a:xfrm>
                <a:off x="1824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18838" name="Rectangle 21"/>
              <p:cNvSpPr>
                <a:spLocks noChangeArrowheads="1"/>
              </p:cNvSpPr>
              <p:nvPr/>
            </p:nvSpPr>
            <p:spPr bwMode="auto">
              <a:xfrm>
                <a:off x="1368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18839" name="Rectangle 22"/>
              <p:cNvSpPr>
                <a:spLocks noChangeArrowheads="1"/>
              </p:cNvSpPr>
              <p:nvPr/>
            </p:nvSpPr>
            <p:spPr bwMode="auto">
              <a:xfrm>
                <a:off x="912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18840" name="Rectangle 23"/>
              <p:cNvSpPr>
                <a:spLocks noChangeArrowheads="1"/>
              </p:cNvSpPr>
              <p:nvPr/>
            </p:nvSpPr>
            <p:spPr bwMode="auto">
              <a:xfrm>
                <a:off x="2280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18841" name="Rectangle 24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18842" name="Rectangle 25"/>
              <p:cNvSpPr>
                <a:spLocks noChangeArrowheads="1"/>
              </p:cNvSpPr>
              <p:nvPr/>
            </p:nvSpPr>
            <p:spPr bwMode="auto">
              <a:xfrm>
                <a:off x="1368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18843" name="Rectangle 26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18844" name="Line 27"/>
              <p:cNvSpPr>
                <a:spLocks noChangeShapeType="1"/>
              </p:cNvSpPr>
              <p:nvPr/>
            </p:nvSpPr>
            <p:spPr bwMode="auto">
              <a:xfrm>
                <a:off x="912" y="2255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45" name="Line 28"/>
              <p:cNvSpPr>
                <a:spLocks noChangeShapeType="1"/>
              </p:cNvSpPr>
              <p:nvPr/>
            </p:nvSpPr>
            <p:spPr bwMode="auto">
              <a:xfrm>
                <a:off x="912" y="254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46" name="Line 29"/>
              <p:cNvSpPr>
                <a:spLocks noChangeShapeType="1"/>
              </p:cNvSpPr>
              <p:nvPr/>
            </p:nvSpPr>
            <p:spPr bwMode="auto">
              <a:xfrm>
                <a:off x="912" y="2829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47" name="Line 3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48" name="Line 31"/>
              <p:cNvSpPr>
                <a:spLocks noChangeShapeType="1"/>
              </p:cNvSpPr>
              <p:nvPr/>
            </p:nvSpPr>
            <p:spPr bwMode="auto">
              <a:xfrm>
                <a:off x="1368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49" name="Line 32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50" name="Line 33"/>
              <p:cNvSpPr>
                <a:spLocks noChangeShapeType="1"/>
              </p:cNvSpPr>
              <p:nvPr/>
            </p:nvSpPr>
            <p:spPr bwMode="auto">
              <a:xfrm>
                <a:off x="2280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51" name="Line 34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52" name="Freeform 35"/>
              <p:cNvSpPr>
                <a:spLocks/>
              </p:cNvSpPr>
              <p:nvPr/>
            </p:nvSpPr>
            <p:spPr bwMode="auto">
              <a:xfrm>
                <a:off x="912" y="1961"/>
                <a:ext cx="1821" cy="5"/>
              </a:xfrm>
              <a:custGeom>
                <a:avLst/>
                <a:gdLst>
                  <a:gd name="T0" fmla="*/ 0 w 1821"/>
                  <a:gd name="T1" fmla="*/ 5 h 5"/>
                  <a:gd name="T2" fmla="*/ 1821 w 1821"/>
                  <a:gd name="T3" fmla="*/ 0 h 5"/>
                  <a:gd name="T4" fmla="*/ 0 60000 65536"/>
                  <a:gd name="T5" fmla="*/ 0 60000 65536"/>
                  <a:gd name="T6" fmla="*/ 0 w 1821"/>
                  <a:gd name="T7" fmla="*/ 0 h 5"/>
                  <a:gd name="T8" fmla="*/ 1821 w 182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21" h="5">
                    <a:moveTo>
                      <a:pt x="0" y="5"/>
                    </a:moveTo>
                    <a:lnTo>
                      <a:pt x="1821" y="0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118829" name="Rectangle 36"/>
            <p:cNvSpPr>
              <a:spLocks noChangeArrowheads="1"/>
            </p:cNvSpPr>
            <p:nvPr/>
          </p:nvSpPr>
          <p:spPr bwMode="auto">
            <a:xfrm>
              <a:off x="384" y="2286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18830" name="Rectangle 37"/>
            <p:cNvSpPr>
              <a:spLocks noChangeArrowheads="1"/>
            </p:cNvSpPr>
            <p:nvPr/>
          </p:nvSpPr>
          <p:spPr bwMode="auto">
            <a:xfrm>
              <a:off x="384" y="1999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8831" name="Rectangle 38"/>
            <p:cNvSpPr>
              <a:spLocks noChangeArrowheads="1"/>
            </p:cNvSpPr>
            <p:nvPr/>
          </p:nvSpPr>
          <p:spPr bwMode="auto">
            <a:xfrm>
              <a:off x="384" y="1712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562600" y="2163763"/>
            <a:ext cx="2514600" cy="2027237"/>
            <a:chOff x="3504" y="1363"/>
            <a:chExt cx="1584" cy="1277"/>
          </a:xfrm>
        </p:grpSpPr>
        <p:sp>
          <p:nvSpPr>
            <p:cNvPr id="118805" name="Text Box 40"/>
            <p:cNvSpPr txBox="1">
              <a:spLocks noChangeArrowheads="1"/>
            </p:cNvSpPr>
            <p:nvPr/>
          </p:nvSpPr>
          <p:spPr bwMode="auto">
            <a:xfrm>
              <a:off x="4264" y="1363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字节地址</a:t>
              </a:r>
            </a:p>
          </p:txBody>
        </p:sp>
        <p:sp>
          <p:nvSpPr>
            <p:cNvPr id="118806" name="Text Box 41"/>
            <p:cNvSpPr txBox="1">
              <a:spLocks noChangeArrowheads="1"/>
            </p:cNvSpPr>
            <p:nvPr/>
          </p:nvSpPr>
          <p:spPr bwMode="auto">
            <a:xfrm>
              <a:off x="3504" y="1459"/>
              <a:ext cx="79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字地址</a:t>
              </a:r>
            </a:p>
          </p:txBody>
        </p: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4176" y="1776"/>
              <a:ext cx="912" cy="864"/>
              <a:chOff x="4368" y="1968"/>
              <a:chExt cx="912" cy="864"/>
            </a:xfrm>
          </p:grpSpPr>
          <p:sp>
            <p:nvSpPr>
              <p:cNvPr id="118812" name="Rectangle 43"/>
              <p:cNvSpPr>
                <a:spLocks noChangeArrowheads="1"/>
              </p:cNvSpPr>
              <p:nvPr/>
            </p:nvSpPr>
            <p:spPr bwMode="auto">
              <a:xfrm>
                <a:off x="4824" y="254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18813" name="Rectangle 44"/>
              <p:cNvSpPr>
                <a:spLocks noChangeArrowheads="1"/>
              </p:cNvSpPr>
              <p:nvPr/>
            </p:nvSpPr>
            <p:spPr bwMode="auto">
              <a:xfrm>
                <a:off x="4368" y="254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18814" name="Rectangle 45"/>
              <p:cNvSpPr>
                <a:spLocks noChangeArrowheads="1"/>
              </p:cNvSpPr>
              <p:nvPr/>
            </p:nvSpPr>
            <p:spPr bwMode="auto">
              <a:xfrm>
                <a:off x="4824" y="225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18815" name="Rectangle 46"/>
              <p:cNvSpPr>
                <a:spLocks noChangeArrowheads="1"/>
              </p:cNvSpPr>
              <p:nvPr/>
            </p:nvSpPr>
            <p:spPr bwMode="auto">
              <a:xfrm>
                <a:off x="4368" y="225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18816" name="Rectangle 47"/>
              <p:cNvSpPr>
                <a:spLocks noChangeArrowheads="1"/>
              </p:cNvSpPr>
              <p:nvPr/>
            </p:nvSpPr>
            <p:spPr bwMode="auto">
              <a:xfrm>
                <a:off x="4824" y="1971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18817" name="Rectangle 48"/>
              <p:cNvSpPr>
                <a:spLocks noChangeArrowheads="1"/>
              </p:cNvSpPr>
              <p:nvPr/>
            </p:nvSpPr>
            <p:spPr bwMode="auto">
              <a:xfrm>
                <a:off x="4368" y="1971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18818" name="Line 49"/>
              <p:cNvSpPr>
                <a:spLocks noChangeShapeType="1"/>
              </p:cNvSpPr>
              <p:nvPr/>
            </p:nvSpPr>
            <p:spPr bwMode="auto">
              <a:xfrm>
                <a:off x="4368" y="2258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19" name="Line 50"/>
              <p:cNvSpPr>
                <a:spLocks noChangeShapeType="1"/>
              </p:cNvSpPr>
              <p:nvPr/>
            </p:nvSpPr>
            <p:spPr bwMode="auto">
              <a:xfrm>
                <a:off x="4368" y="2545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20" name="Freeform 51"/>
              <p:cNvSpPr>
                <a:spLocks/>
              </p:cNvSpPr>
              <p:nvPr/>
            </p:nvSpPr>
            <p:spPr bwMode="auto">
              <a:xfrm>
                <a:off x="4368" y="2829"/>
                <a:ext cx="912" cy="3"/>
              </a:xfrm>
              <a:custGeom>
                <a:avLst/>
                <a:gdLst>
                  <a:gd name="T0" fmla="*/ 0 w 912"/>
                  <a:gd name="T1" fmla="*/ 3 h 3"/>
                  <a:gd name="T2" fmla="*/ 912 w 912"/>
                  <a:gd name="T3" fmla="*/ 0 h 3"/>
                  <a:gd name="T4" fmla="*/ 0 60000 65536"/>
                  <a:gd name="T5" fmla="*/ 0 60000 65536"/>
                  <a:gd name="T6" fmla="*/ 0 w 912"/>
                  <a:gd name="T7" fmla="*/ 0 h 3"/>
                  <a:gd name="T8" fmla="*/ 912 w 91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2" h="3">
                    <a:moveTo>
                      <a:pt x="0" y="3"/>
                    </a:moveTo>
                    <a:lnTo>
                      <a:pt x="912" y="0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21" name="Line 52"/>
              <p:cNvSpPr>
                <a:spLocks noChangeShapeType="1"/>
              </p:cNvSpPr>
              <p:nvPr/>
            </p:nvSpPr>
            <p:spPr bwMode="auto">
              <a:xfrm>
                <a:off x="4368" y="1971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22" name="Line 53"/>
              <p:cNvSpPr>
                <a:spLocks noChangeShapeType="1"/>
              </p:cNvSpPr>
              <p:nvPr/>
            </p:nvSpPr>
            <p:spPr bwMode="auto">
              <a:xfrm>
                <a:off x="4824" y="1971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23" name="Line 54"/>
              <p:cNvSpPr>
                <a:spLocks noChangeShapeType="1"/>
              </p:cNvSpPr>
              <p:nvPr/>
            </p:nvSpPr>
            <p:spPr bwMode="auto">
              <a:xfrm>
                <a:off x="5280" y="1971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118824" name="Freeform 55"/>
              <p:cNvSpPr>
                <a:spLocks/>
              </p:cNvSpPr>
              <p:nvPr/>
            </p:nvSpPr>
            <p:spPr bwMode="auto">
              <a:xfrm>
                <a:off x="4368" y="1968"/>
                <a:ext cx="912" cy="3"/>
              </a:xfrm>
              <a:custGeom>
                <a:avLst/>
                <a:gdLst>
                  <a:gd name="T0" fmla="*/ 0 w 912"/>
                  <a:gd name="T1" fmla="*/ 0 h 3"/>
                  <a:gd name="T2" fmla="*/ 912 w 912"/>
                  <a:gd name="T3" fmla="*/ 3 h 3"/>
                  <a:gd name="T4" fmla="*/ 0 60000 65536"/>
                  <a:gd name="T5" fmla="*/ 0 60000 65536"/>
                  <a:gd name="T6" fmla="*/ 0 w 912"/>
                  <a:gd name="T7" fmla="*/ 0 h 3"/>
                  <a:gd name="T8" fmla="*/ 912 w 91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2" h="3">
                    <a:moveTo>
                      <a:pt x="0" y="0"/>
                    </a:moveTo>
                    <a:lnTo>
                      <a:pt x="912" y="3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118808" name="Rectangle 56"/>
            <p:cNvSpPr>
              <a:spLocks noChangeArrowheads="1"/>
            </p:cNvSpPr>
            <p:nvPr/>
          </p:nvSpPr>
          <p:spPr bwMode="auto">
            <a:xfrm>
              <a:off x="3600" y="2350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8809" name="Rectangle 57"/>
            <p:cNvSpPr>
              <a:spLocks noChangeArrowheads="1"/>
            </p:cNvSpPr>
            <p:nvPr/>
          </p:nvSpPr>
          <p:spPr bwMode="auto">
            <a:xfrm>
              <a:off x="3600" y="2063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8810" name="Rectangle 58"/>
            <p:cNvSpPr>
              <a:spLocks noChangeArrowheads="1"/>
            </p:cNvSpPr>
            <p:nvPr/>
          </p:nvSpPr>
          <p:spPr bwMode="auto">
            <a:xfrm>
              <a:off x="3600" y="1776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8811" name="AutoShape 59"/>
            <p:cNvSpPr>
              <a:spLocks/>
            </p:cNvSpPr>
            <p:nvPr/>
          </p:nvSpPr>
          <p:spPr bwMode="auto">
            <a:xfrm rot="5400000">
              <a:off x="4560" y="1248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796" name="Text Box 60"/>
          <p:cNvSpPr txBox="1">
            <a:spLocks noChangeArrowheads="1"/>
          </p:cNvSpPr>
          <p:nvPr/>
        </p:nvSpPr>
        <p:spPr bwMode="auto">
          <a:xfrm>
            <a:off x="304800" y="444500"/>
            <a:ext cx="6261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3.  主存中存储单元地址的分配</a:t>
            </a:r>
          </a:p>
        </p:txBody>
      </p:sp>
      <p:sp>
        <p:nvSpPr>
          <p:cNvPr id="201789" name="Rectangle 6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01790" name="Text Box 62"/>
          <p:cNvSpPr txBox="1">
            <a:spLocks noChangeArrowheads="1"/>
          </p:cNvSpPr>
          <p:nvPr/>
        </p:nvSpPr>
        <p:spPr bwMode="auto">
          <a:xfrm>
            <a:off x="6172200" y="4854575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rgbClr val="0419E0"/>
                </a:solidFill>
                <a:latin typeface="Times New Roman" pitchFamily="18" charset="0"/>
              </a:rPr>
              <a:t>24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 = 16 </a:t>
            </a:r>
            <a:r>
              <a:rPr lang="en-US" altLang="zh-CN" sz="2400" smtClean="0">
                <a:solidFill>
                  <a:srgbClr val="0419E0"/>
                </a:solidFill>
                <a:latin typeface="Times New Roman" pitchFamily="18" charset="0"/>
              </a:rPr>
              <a:t>MB</a:t>
            </a:r>
            <a:endParaRPr lang="zh-CN" altLang="en-US" sz="2400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201791" name="Text Box 63"/>
          <p:cNvSpPr txBox="1">
            <a:spLocks noChangeArrowheads="1"/>
          </p:cNvSpPr>
          <p:nvPr/>
        </p:nvSpPr>
        <p:spPr bwMode="auto">
          <a:xfrm>
            <a:off x="7010400" y="53879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8 </a:t>
            </a:r>
            <a:r>
              <a:rPr lang="en-US" altLang="zh-CN" sz="2400" smtClean="0">
                <a:solidFill>
                  <a:srgbClr val="0419E0"/>
                </a:solidFill>
                <a:latin typeface="Times New Roman" pitchFamily="18" charset="0"/>
              </a:rPr>
              <a:t>MW</a:t>
            </a:r>
            <a:endParaRPr lang="zh-CN" altLang="en-US" sz="2400" b="0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201792" name="Text Box 64"/>
          <p:cNvSpPr txBox="1">
            <a:spLocks noChangeArrowheads="1"/>
          </p:cNvSpPr>
          <p:nvPr/>
        </p:nvSpPr>
        <p:spPr bwMode="auto">
          <a:xfrm>
            <a:off x="7010400" y="5919788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4 </a:t>
            </a:r>
            <a:r>
              <a:rPr lang="en-US" altLang="zh-CN" sz="2400" smtClean="0">
                <a:solidFill>
                  <a:srgbClr val="0419E0"/>
                </a:solidFill>
                <a:latin typeface="Times New Roman" pitchFamily="18" charset="0"/>
              </a:rPr>
              <a:t>MW</a:t>
            </a:r>
            <a:endParaRPr lang="zh-CN" altLang="en-US" sz="2400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66" name="日期占位符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0F507-9C1E-4A78-9ED3-5179B0FC1B4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8" name="页脚占位符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86FC7-6F65-40D5-B3CA-CEE4BC8357F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utoUpdateAnimBg="0"/>
      <p:bldP spid="201731" grpId="0" autoUpdateAnimBg="0"/>
      <p:bldP spid="201732" grpId="0" autoUpdateAnimBg="0"/>
      <p:bldP spid="201733" grpId="0" autoUpdateAnimBg="0"/>
      <p:bldP spid="201734" grpId="0" autoUpdateAnimBg="0"/>
      <p:bldP spid="201735" grpId="0" autoUpdateAnimBg="0"/>
      <p:bldP spid="201736" grpId="0" autoUpdateAnimBg="0"/>
      <p:bldP spid="201737" grpId="0" autoUpdateAnimBg="0"/>
      <p:bldP spid="201790" grpId="0" autoUpdateAnimBg="0"/>
      <p:bldP spid="201791" grpId="0" autoUpdateAnimBg="0"/>
      <p:bldP spid="20179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第３章  系统总线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8AB26-D68F-4266-BFF3-9A5EBABF13C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620963" y="1981200"/>
            <a:ext cx="3649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3.1 总线的基本概念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620963" y="2819400"/>
            <a:ext cx="2833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3.2 总线的分类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620963" y="3657600"/>
            <a:ext cx="4465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3.3 总线特性及性能指标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2620963" y="44958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3.4 总线结构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620963" y="53340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3.5 总线控制</a:t>
            </a:r>
            <a:endParaRPr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871538" y="2022475"/>
            <a:ext cx="3167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存储速度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76238" y="336550"/>
            <a:ext cx="3967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 主存的技术指标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871538" y="1273175"/>
            <a:ext cx="3090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存储容量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871538" y="5791200"/>
            <a:ext cx="4157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存储器的带宽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3575050" y="1301750"/>
            <a:ext cx="526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主存 存放二进制代码的总位数 </a:t>
            </a: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3575050" y="3282950"/>
            <a:ext cx="3584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读出时间   写入时间 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575050" y="2692400"/>
            <a:ext cx="3339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存储器的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访问时间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90663" y="2692400"/>
            <a:ext cx="1908175" cy="1814513"/>
            <a:chOff x="939" y="1696"/>
            <a:chExt cx="1202" cy="1143"/>
          </a:xfrm>
        </p:grpSpPr>
        <p:sp>
          <p:nvSpPr>
            <p:cNvPr id="119828" name="Text Box 10"/>
            <p:cNvSpPr txBox="1">
              <a:spLocks noChangeArrowheads="1"/>
            </p:cNvSpPr>
            <p:nvPr/>
          </p:nvSpPr>
          <p:spPr bwMode="auto">
            <a:xfrm>
              <a:off x="939" y="1696"/>
              <a:ext cx="11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存取时间</a:t>
              </a:r>
            </a:p>
          </p:txBody>
        </p:sp>
        <p:sp>
          <p:nvSpPr>
            <p:cNvPr id="119829" name="Text Box 11"/>
            <p:cNvSpPr txBox="1">
              <a:spLocks noChangeArrowheads="1"/>
            </p:cNvSpPr>
            <p:nvPr/>
          </p:nvSpPr>
          <p:spPr bwMode="auto">
            <a:xfrm>
              <a:off x="939" y="2512"/>
              <a:ext cx="12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存取周期 </a:t>
              </a:r>
            </a:p>
          </p:txBody>
        </p:sp>
      </p:grp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575050" y="5187950"/>
            <a:ext cx="3917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读周期   写周期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575050" y="3987800"/>
            <a:ext cx="5568950" cy="1119188"/>
            <a:chOff x="2252" y="2512"/>
            <a:chExt cx="3508" cy="705"/>
          </a:xfrm>
        </p:grpSpPr>
        <p:sp>
          <p:nvSpPr>
            <p:cNvPr id="119826" name="Text Box 14"/>
            <p:cNvSpPr txBox="1">
              <a:spLocks noChangeArrowheads="1"/>
            </p:cNvSpPr>
            <p:nvPr/>
          </p:nvSpPr>
          <p:spPr bwMode="auto">
            <a:xfrm>
              <a:off x="2252" y="2512"/>
              <a:ext cx="35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连续两次独立的存储器操作</a:t>
              </a:r>
            </a:p>
          </p:txBody>
        </p:sp>
        <p:sp>
          <p:nvSpPr>
            <p:cNvPr id="119827" name="Text Box 15"/>
            <p:cNvSpPr txBox="1">
              <a:spLocks noChangeArrowheads="1"/>
            </p:cNvSpPr>
            <p:nvPr/>
          </p:nvSpPr>
          <p:spPr bwMode="auto">
            <a:xfrm>
              <a:off x="2252" y="2890"/>
              <a:ext cx="35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（读或写）所需的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最小间隔时间 </a:t>
              </a:r>
            </a:p>
          </p:txBody>
        </p:sp>
      </p:grp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4306888" y="5821363"/>
            <a:ext cx="1865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位/秒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44D8A8-5467-48D4-BA04-414076BD600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B1D22-64D9-4C4F-8346-26F73FB86E5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6" grpId="0" autoUpdateAnimBg="0"/>
      <p:bldP spid="202757" grpId="0" autoUpdateAnimBg="0"/>
      <p:bldP spid="202758" grpId="0" autoUpdateAnimBg="0"/>
      <p:bldP spid="202759" grpId="0" autoUpdateAnimBg="0"/>
      <p:bldP spid="202760" grpId="0" autoUpdateAnimBg="0"/>
      <p:bldP spid="202764" grpId="0" autoUpdateAnimBg="0"/>
      <p:bldP spid="20276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6188075" y="4821238"/>
            <a:ext cx="234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芯片容量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4300" y="381000"/>
            <a:ext cx="5230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二、半导体存储芯片简介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574675" y="1276350"/>
            <a:ext cx="558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半导体存储芯片的基本结构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68538" y="2063750"/>
            <a:ext cx="4624387" cy="2471738"/>
            <a:chOff x="1429" y="1300"/>
            <a:chExt cx="2913" cy="1557"/>
          </a:xfrm>
        </p:grpSpPr>
        <p:sp>
          <p:nvSpPr>
            <p:cNvPr id="120880" name="Rectangle 6"/>
            <p:cNvSpPr>
              <a:spLocks noChangeArrowheads="1"/>
            </p:cNvSpPr>
            <p:nvPr/>
          </p:nvSpPr>
          <p:spPr bwMode="auto">
            <a:xfrm>
              <a:off x="1429" y="1300"/>
              <a:ext cx="2913" cy="155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1" name="Rectangle 7"/>
            <p:cNvSpPr>
              <a:spLocks noChangeArrowheads="1"/>
            </p:cNvSpPr>
            <p:nvPr/>
          </p:nvSpPr>
          <p:spPr bwMode="auto">
            <a:xfrm>
              <a:off x="1584" y="1513"/>
              <a:ext cx="461" cy="11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2" name="Rectangle 8"/>
            <p:cNvSpPr>
              <a:spLocks noChangeArrowheads="1"/>
            </p:cNvSpPr>
            <p:nvPr/>
          </p:nvSpPr>
          <p:spPr bwMode="auto">
            <a:xfrm>
              <a:off x="2196" y="1512"/>
              <a:ext cx="1379" cy="11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3" name="Rectangle 9"/>
            <p:cNvSpPr>
              <a:spLocks noChangeArrowheads="1"/>
            </p:cNvSpPr>
            <p:nvPr/>
          </p:nvSpPr>
          <p:spPr bwMode="auto">
            <a:xfrm>
              <a:off x="3726" y="1502"/>
              <a:ext cx="461" cy="112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4" name="Text Box 10"/>
            <p:cNvSpPr txBox="1">
              <a:spLocks noChangeArrowheads="1"/>
            </p:cNvSpPr>
            <p:nvPr/>
          </p:nvSpPr>
          <p:spPr bwMode="auto">
            <a:xfrm>
              <a:off x="1652" y="1549"/>
              <a:ext cx="325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译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码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驱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动</a:t>
              </a:r>
            </a:p>
          </p:txBody>
        </p:sp>
        <p:sp>
          <p:nvSpPr>
            <p:cNvPr id="120885" name="Text Box 11"/>
            <p:cNvSpPr txBox="1">
              <a:spLocks noChangeArrowheads="1"/>
            </p:cNvSpPr>
            <p:nvPr/>
          </p:nvSpPr>
          <p:spPr bwMode="auto">
            <a:xfrm>
              <a:off x="2715" y="1548"/>
              <a:ext cx="341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存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储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矩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阵</a:t>
              </a:r>
            </a:p>
          </p:txBody>
        </p:sp>
        <p:sp>
          <p:nvSpPr>
            <p:cNvPr id="120886" name="Text Box 12"/>
            <p:cNvSpPr txBox="1">
              <a:spLocks noChangeArrowheads="1"/>
            </p:cNvSpPr>
            <p:nvPr/>
          </p:nvSpPr>
          <p:spPr bwMode="auto">
            <a:xfrm>
              <a:off x="3794" y="1537"/>
              <a:ext cx="325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写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电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路</a:t>
              </a:r>
            </a:p>
          </p:txBody>
        </p:sp>
      </p:grp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6248400" y="52990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K×4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6096000" y="577056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16</a:t>
            </a:r>
            <a:r>
              <a:rPr lang="en-US" altLang="zh-CN" sz="2400">
                <a:latin typeface="Times New Roman" pitchFamily="18" charset="0"/>
              </a:rPr>
              <a:t>K×1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248400" y="6270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8</a:t>
            </a:r>
            <a:r>
              <a:rPr lang="en-US" altLang="zh-CN" sz="2400">
                <a:latin typeface="Times New Roman" pitchFamily="18" charset="0"/>
              </a:rPr>
              <a:t>K×8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22275" y="4010025"/>
            <a:ext cx="1863725" cy="488950"/>
            <a:chOff x="266" y="2526"/>
            <a:chExt cx="1174" cy="308"/>
          </a:xfrm>
        </p:grpSpPr>
        <p:sp>
          <p:nvSpPr>
            <p:cNvPr id="120878" name="Text Box 17"/>
            <p:cNvSpPr txBox="1">
              <a:spLocks noChangeArrowheads="1"/>
            </p:cNvSpPr>
            <p:nvPr/>
          </p:nvSpPr>
          <p:spPr bwMode="auto">
            <a:xfrm>
              <a:off x="266" y="2526"/>
              <a:ext cx="74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片选线</a:t>
              </a:r>
            </a:p>
          </p:txBody>
        </p:sp>
        <p:sp>
          <p:nvSpPr>
            <p:cNvPr id="120879" name="Line 18"/>
            <p:cNvSpPr>
              <a:spLocks noChangeShapeType="1"/>
            </p:cNvSpPr>
            <p:nvPr/>
          </p:nvSpPr>
          <p:spPr bwMode="auto">
            <a:xfrm>
              <a:off x="960" y="26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877050" y="4235450"/>
            <a:ext cx="2068513" cy="488950"/>
            <a:chOff x="4332" y="2668"/>
            <a:chExt cx="1303" cy="308"/>
          </a:xfrm>
        </p:grpSpPr>
        <p:sp>
          <p:nvSpPr>
            <p:cNvPr id="120876" name="Text Box 20"/>
            <p:cNvSpPr txBox="1">
              <a:spLocks noChangeArrowheads="1"/>
            </p:cNvSpPr>
            <p:nvPr/>
          </p:nvSpPr>
          <p:spPr bwMode="auto">
            <a:xfrm>
              <a:off x="4416" y="2668"/>
              <a:ext cx="121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读/写控制线</a:t>
              </a:r>
            </a:p>
          </p:txBody>
        </p:sp>
        <p:sp>
          <p:nvSpPr>
            <p:cNvPr id="120877" name="Line 21"/>
            <p:cNvSpPr>
              <a:spLocks noChangeShapeType="1"/>
            </p:cNvSpPr>
            <p:nvPr/>
          </p:nvSpPr>
          <p:spPr bwMode="auto">
            <a:xfrm rot="10800000">
              <a:off x="4332" y="26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88975" y="2338388"/>
            <a:ext cx="1597025" cy="1547812"/>
            <a:chOff x="434" y="1473"/>
            <a:chExt cx="1006" cy="975"/>
          </a:xfrm>
        </p:grpSpPr>
        <p:sp>
          <p:nvSpPr>
            <p:cNvPr id="120869" name="Freeform 23"/>
            <p:cNvSpPr>
              <a:spLocks/>
            </p:cNvSpPr>
            <p:nvPr/>
          </p:nvSpPr>
          <p:spPr bwMode="auto">
            <a:xfrm>
              <a:off x="790" y="1473"/>
              <a:ext cx="133" cy="954"/>
            </a:xfrm>
            <a:custGeom>
              <a:avLst/>
              <a:gdLst>
                <a:gd name="T0" fmla="*/ 133 w 61"/>
                <a:gd name="T1" fmla="*/ 0 h 930"/>
                <a:gd name="T2" fmla="*/ 107 w 61"/>
                <a:gd name="T3" fmla="*/ 9 h 930"/>
                <a:gd name="T4" fmla="*/ 89 w 61"/>
                <a:gd name="T5" fmla="*/ 26 h 930"/>
                <a:gd name="T6" fmla="*/ 72 w 61"/>
                <a:gd name="T7" fmla="*/ 50 h 930"/>
                <a:gd name="T8" fmla="*/ 63 w 61"/>
                <a:gd name="T9" fmla="*/ 80 h 930"/>
                <a:gd name="T10" fmla="*/ 63 w 61"/>
                <a:gd name="T11" fmla="*/ 398 h 930"/>
                <a:gd name="T12" fmla="*/ 63 w 61"/>
                <a:gd name="T13" fmla="*/ 428 h 930"/>
                <a:gd name="T14" fmla="*/ 46 w 61"/>
                <a:gd name="T15" fmla="*/ 452 h 930"/>
                <a:gd name="T16" fmla="*/ 26 w 61"/>
                <a:gd name="T17" fmla="*/ 469 h 930"/>
                <a:gd name="T18" fmla="*/ 0 w 61"/>
                <a:gd name="T19" fmla="*/ 477 h 930"/>
                <a:gd name="T20" fmla="*/ 26 w 61"/>
                <a:gd name="T21" fmla="*/ 482 h 930"/>
                <a:gd name="T22" fmla="*/ 46 w 61"/>
                <a:gd name="T23" fmla="*/ 499 h 930"/>
                <a:gd name="T24" fmla="*/ 63 w 61"/>
                <a:gd name="T25" fmla="*/ 523 h 930"/>
                <a:gd name="T26" fmla="*/ 63 w 61"/>
                <a:gd name="T27" fmla="*/ 557 h 930"/>
                <a:gd name="T28" fmla="*/ 63 w 61"/>
                <a:gd name="T29" fmla="*/ 875 h 930"/>
                <a:gd name="T30" fmla="*/ 72 w 61"/>
                <a:gd name="T31" fmla="*/ 904 h 930"/>
                <a:gd name="T32" fmla="*/ 89 w 61"/>
                <a:gd name="T33" fmla="*/ 929 h 930"/>
                <a:gd name="T34" fmla="*/ 107 w 61"/>
                <a:gd name="T35" fmla="*/ 946 h 930"/>
                <a:gd name="T36" fmla="*/ 133 w 61"/>
                <a:gd name="T37" fmla="*/ 954 h 9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1"/>
                <a:gd name="T58" fmla="*/ 0 h 930"/>
                <a:gd name="T59" fmla="*/ 61 w 61"/>
                <a:gd name="T60" fmla="*/ 930 h 9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1" h="930">
                  <a:moveTo>
                    <a:pt x="61" y="0"/>
                  </a:moveTo>
                  <a:lnTo>
                    <a:pt x="49" y="9"/>
                  </a:lnTo>
                  <a:lnTo>
                    <a:pt x="41" y="25"/>
                  </a:lnTo>
                  <a:lnTo>
                    <a:pt x="33" y="49"/>
                  </a:lnTo>
                  <a:lnTo>
                    <a:pt x="29" y="78"/>
                  </a:lnTo>
                  <a:lnTo>
                    <a:pt x="29" y="388"/>
                  </a:lnTo>
                  <a:lnTo>
                    <a:pt x="29" y="417"/>
                  </a:lnTo>
                  <a:lnTo>
                    <a:pt x="21" y="441"/>
                  </a:lnTo>
                  <a:lnTo>
                    <a:pt x="12" y="457"/>
                  </a:lnTo>
                  <a:lnTo>
                    <a:pt x="0" y="465"/>
                  </a:lnTo>
                  <a:lnTo>
                    <a:pt x="12" y="470"/>
                  </a:lnTo>
                  <a:lnTo>
                    <a:pt x="21" y="486"/>
                  </a:lnTo>
                  <a:lnTo>
                    <a:pt x="29" y="510"/>
                  </a:lnTo>
                  <a:lnTo>
                    <a:pt x="29" y="543"/>
                  </a:lnTo>
                  <a:lnTo>
                    <a:pt x="29" y="853"/>
                  </a:lnTo>
                  <a:lnTo>
                    <a:pt x="33" y="881"/>
                  </a:lnTo>
                  <a:lnTo>
                    <a:pt x="41" y="906"/>
                  </a:lnTo>
                  <a:lnTo>
                    <a:pt x="49" y="922"/>
                  </a:lnTo>
                  <a:lnTo>
                    <a:pt x="61" y="93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0" name="Text Box 24"/>
            <p:cNvSpPr txBox="1">
              <a:spLocks noChangeArrowheads="1"/>
            </p:cNvSpPr>
            <p:nvPr/>
          </p:nvSpPr>
          <p:spPr bwMode="auto">
            <a:xfrm>
              <a:off x="434" y="1544"/>
              <a:ext cx="309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地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址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120871" name="Line 25"/>
            <p:cNvSpPr>
              <a:spLocks noChangeShapeType="1"/>
            </p:cNvSpPr>
            <p:nvPr/>
          </p:nvSpPr>
          <p:spPr bwMode="auto">
            <a:xfrm>
              <a:off x="960" y="14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2" name="Line 26"/>
            <p:cNvSpPr>
              <a:spLocks noChangeShapeType="1"/>
            </p:cNvSpPr>
            <p:nvPr/>
          </p:nvSpPr>
          <p:spPr bwMode="auto">
            <a:xfrm>
              <a:off x="960" y="1632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3" name="Line 27"/>
            <p:cNvSpPr>
              <a:spLocks noChangeShapeType="1"/>
            </p:cNvSpPr>
            <p:nvPr/>
          </p:nvSpPr>
          <p:spPr bwMode="auto">
            <a:xfrm>
              <a:off x="960" y="230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4" name="Line 28"/>
            <p:cNvSpPr>
              <a:spLocks noChangeShapeType="1"/>
            </p:cNvSpPr>
            <p:nvPr/>
          </p:nvSpPr>
          <p:spPr bwMode="auto">
            <a:xfrm>
              <a:off x="960" y="244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75" name="Text Box 29"/>
            <p:cNvSpPr txBox="1">
              <a:spLocks noChangeArrowheads="1"/>
            </p:cNvSpPr>
            <p:nvPr/>
          </p:nvSpPr>
          <p:spPr bwMode="auto">
            <a:xfrm>
              <a:off x="1017" y="1791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877050" y="2362200"/>
            <a:ext cx="1547813" cy="1528763"/>
            <a:chOff x="4332" y="1488"/>
            <a:chExt cx="975" cy="963"/>
          </a:xfrm>
        </p:grpSpPr>
        <p:sp>
          <p:nvSpPr>
            <p:cNvPr id="120862" name="Freeform 31"/>
            <p:cNvSpPr>
              <a:spLocks/>
            </p:cNvSpPr>
            <p:nvPr/>
          </p:nvSpPr>
          <p:spPr bwMode="auto">
            <a:xfrm>
              <a:off x="4852" y="1525"/>
              <a:ext cx="101" cy="926"/>
            </a:xfrm>
            <a:custGeom>
              <a:avLst/>
              <a:gdLst>
                <a:gd name="T0" fmla="*/ 0 w 53"/>
                <a:gd name="T1" fmla="*/ 0 h 926"/>
                <a:gd name="T2" fmla="*/ 23 w 53"/>
                <a:gd name="T3" fmla="*/ 4 h 926"/>
                <a:gd name="T4" fmla="*/ 38 w 53"/>
                <a:gd name="T5" fmla="*/ 20 h 926"/>
                <a:gd name="T6" fmla="*/ 55 w 53"/>
                <a:gd name="T7" fmla="*/ 45 h 926"/>
                <a:gd name="T8" fmla="*/ 55 w 53"/>
                <a:gd name="T9" fmla="*/ 78 h 926"/>
                <a:gd name="T10" fmla="*/ 55 w 53"/>
                <a:gd name="T11" fmla="*/ 388 h 926"/>
                <a:gd name="T12" fmla="*/ 55 w 53"/>
                <a:gd name="T13" fmla="*/ 416 h 926"/>
                <a:gd name="T14" fmla="*/ 71 w 53"/>
                <a:gd name="T15" fmla="*/ 441 h 926"/>
                <a:gd name="T16" fmla="*/ 78 w 53"/>
                <a:gd name="T17" fmla="*/ 457 h 926"/>
                <a:gd name="T18" fmla="*/ 101 w 53"/>
                <a:gd name="T19" fmla="*/ 465 h 926"/>
                <a:gd name="T20" fmla="*/ 78 w 53"/>
                <a:gd name="T21" fmla="*/ 469 h 926"/>
                <a:gd name="T22" fmla="*/ 71 w 53"/>
                <a:gd name="T23" fmla="*/ 485 h 926"/>
                <a:gd name="T24" fmla="*/ 55 w 53"/>
                <a:gd name="T25" fmla="*/ 510 h 926"/>
                <a:gd name="T26" fmla="*/ 55 w 53"/>
                <a:gd name="T27" fmla="*/ 543 h 926"/>
                <a:gd name="T28" fmla="*/ 55 w 53"/>
                <a:gd name="T29" fmla="*/ 848 h 926"/>
                <a:gd name="T30" fmla="*/ 55 w 53"/>
                <a:gd name="T31" fmla="*/ 881 h 926"/>
                <a:gd name="T32" fmla="*/ 38 w 53"/>
                <a:gd name="T33" fmla="*/ 906 h 926"/>
                <a:gd name="T34" fmla="*/ 23 w 53"/>
                <a:gd name="T35" fmla="*/ 922 h 926"/>
                <a:gd name="T36" fmla="*/ 0 w 53"/>
                <a:gd name="T37" fmla="*/ 926 h 9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3"/>
                <a:gd name="T58" fmla="*/ 0 h 926"/>
                <a:gd name="T59" fmla="*/ 53 w 53"/>
                <a:gd name="T60" fmla="*/ 926 h 9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3" h="926">
                  <a:moveTo>
                    <a:pt x="0" y="0"/>
                  </a:moveTo>
                  <a:lnTo>
                    <a:pt x="12" y="4"/>
                  </a:lnTo>
                  <a:lnTo>
                    <a:pt x="20" y="20"/>
                  </a:lnTo>
                  <a:lnTo>
                    <a:pt x="29" y="45"/>
                  </a:lnTo>
                  <a:lnTo>
                    <a:pt x="29" y="78"/>
                  </a:lnTo>
                  <a:lnTo>
                    <a:pt x="29" y="388"/>
                  </a:lnTo>
                  <a:lnTo>
                    <a:pt x="29" y="416"/>
                  </a:lnTo>
                  <a:lnTo>
                    <a:pt x="37" y="441"/>
                  </a:lnTo>
                  <a:lnTo>
                    <a:pt x="41" y="457"/>
                  </a:lnTo>
                  <a:lnTo>
                    <a:pt x="53" y="465"/>
                  </a:lnTo>
                  <a:lnTo>
                    <a:pt x="41" y="469"/>
                  </a:lnTo>
                  <a:lnTo>
                    <a:pt x="37" y="485"/>
                  </a:lnTo>
                  <a:lnTo>
                    <a:pt x="29" y="510"/>
                  </a:lnTo>
                  <a:lnTo>
                    <a:pt x="29" y="543"/>
                  </a:lnTo>
                  <a:lnTo>
                    <a:pt x="29" y="848"/>
                  </a:lnTo>
                  <a:lnTo>
                    <a:pt x="29" y="881"/>
                  </a:lnTo>
                  <a:lnTo>
                    <a:pt x="20" y="906"/>
                  </a:lnTo>
                  <a:lnTo>
                    <a:pt x="12" y="922"/>
                  </a:lnTo>
                  <a:lnTo>
                    <a:pt x="0" y="92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63" name="Text Box 32"/>
            <p:cNvSpPr txBox="1">
              <a:spLocks noChangeArrowheads="1"/>
            </p:cNvSpPr>
            <p:nvPr/>
          </p:nvSpPr>
          <p:spPr bwMode="auto">
            <a:xfrm>
              <a:off x="4982" y="1592"/>
              <a:ext cx="325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数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据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120864" name="Line 33"/>
            <p:cNvSpPr>
              <a:spLocks noChangeShapeType="1"/>
            </p:cNvSpPr>
            <p:nvPr/>
          </p:nvSpPr>
          <p:spPr bwMode="auto">
            <a:xfrm rot="10800000">
              <a:off x="4332" y="244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5" name="Line 34"/>
            <p:cNvSpPr>
              <a:spLocks noChangeShapeType="1"/>
            </p:cNvSpPr>
            <p:nvPr/>
          </p:nvSpPr>
          <p:spPr bwMode="auto">
            <a:xfrm rot="10800000">
              <a:off x="4332" y="230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6" name="Line 35"/>
            <p:cNvSpPr>
              <a:spLocks noChangeShapeType="1"/>
            </p:cNvSpPr>
            <p:nvPr/>
          </p:nvSpPr>
          <p:spPr bwMode="auto">
            <a:xfrm rot="10800000">
              <a:off x="4332" y="1632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7" name="Line 36"/>
            <p:cNvSpPr>
              <a:spLocks noChangeShapeType="1"/>
            </p:cNvSpPr>
            <p:nvPr/>
          </p:nvSpPr>
          <p:spPr bwMode="auto">
            <a:xfrm rot="10800000">
              <a:off x="4332" y="14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868" name="Text Box 37"/>
            <p:cNvSpPr txBox="1">
              <a:spLocks noChangeArrowheads="1"/>
            </p:cNvSpPr>
            <p:nvPr/>
          </p:nvSpPr>
          <p:spPr bwMode="auto">
            <a:xfrm>
              <a:off x="4425" y="1791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371600" y="4821238"/>
            <a:ext cx="2271713" cy="457200"/>
            <a:chOff x="864" y="3037"/>
            <a:chExt cx="1431" cy="288"/>
          </a:xfrm>
        </p:grpSpPr>
        <p:sp>
          <p:nvSpPr>
            <p:cNvPr id="120860" name="Text Box 39"/>
            <p:cNvSpPr txBox="1">
              <a:spLocks noChangeArrowheads="1"/>
            </p:cNvSpPr>
            <p:nvPr/>
          </p:nvSpPr>
          <p:spPr bwMode="auto">
            <a:xfrm>
              <a:off x="864" y="3037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120861" name="Text Box 40"/>
            <p:cNvSpPr txBox="1">
              <a:spLocks noChangeArrowheads="1"/>
            </p:cNvSpPr>
            <p:nvPr/>
          </p:nvSpPr>
          <p:spPr bwMode="auto">
            <a:xfrm>
              <a:off x="1411" y="3037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（单向）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746500" y="4821238"/>
            <a:ext cx="2654300" cy="457200"/>
            <a:chOff x="2360" y="3037"/>
            <a:chExt cx="1672" cy="288"/>
          </a:xfrm>
        </p:grpSpPr>
        <p:sp>
          <p:nvSpPr>
            <p:cNvPr id="120858" name="Text Box 42"/>
            <p:cNvSpPr txBox="1">
              <a:spLocks noChangeArrowheads="1"/>
            </p:cNvSpPr>
            <p:nvPr/>
          </p:nvSpPr>
          <p:spPr bwMode="auto">
            <a:xfrm>
              <a:off x="2360" y="3037"/>
              <a:ext cx="11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120859" name="Text Box 43"/>
            <p:cNvSpPr txBox="1">
              <a:spLocks noChangeArrowheads="1"/>
            </p:cNvSpPr>
            <p:nvPr/>
          </p:nvSpPr>
          <p:spPr bwMode="auto">
            <a:xfrm>
              <a:off x="2908" y="3037"/>
              <a:ext cx="11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（双向）</a:t>
              </a:r>
            </a:p>
          </p:txBody>
        </p:sp>
      </p:grpSp>
      <p:sp>
        <p:nvSpPr>
          <p:cNvPr id="203820" name="Text Box 44"/>
          <p:cNvSpPr txBox="1">
            <a:spLocks noChangeArrowheads="1"/>
          </p:cNvSpPr>
          <p:nvPr/>
        </p:nvSpPr>
        <p:spPr bwMode="auto">
          <a:xfrm>
            <a:off x="2041525" y="5299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203821" name="Text Box 45"/>
          <p:cNvSpPr txBox="1">
            <a:spLocks noChangeArrowheads="1"/>
          </p:cNvSpPr>
          <p:nvPr/>
        </p:nvSpPr>
        <p:spPr bwMode="auto">
          <a:xfrm>
            <a:off x="4387850" y="529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03822" name="Text Box 46"/>
          <p:cNvSpPr txBox="1">
            <a:spLocks noChangeArrowheads="1"/>
          </p:cNvSpPr>
          <p:nvPr/>
        </p:nvSpPr>
        <p:spPr bwMode="auto">
          <a:xfrm>
            <a:off x="2041525" y="57705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14</a:t>
            </a:r>
          </a:p>
        </p:txBody>
      </p:sp>
      <p:sp>
        <p:nvSpPr>
          <p:cNvPr id="203823" name="Text Box 47"/>
          <p:cNvSpPr txBox="1">
            <a:spLocks noChangeArrowheads="1"/>
          </p:cNvSpPr>
          <p:nvPr/>
        </p:nvSpPr>
        <p:spPr bwMode="auto">
          <a:xfrm>
            <a:off x="4387850" y="57705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03824" name="Text Box 48"/>
          <p:cNvSpPr txBox="1">
            <a:spLocks noChangeArrowheads="1"/>
          </p:cNvSpPr>
          <p:nvPr/>
        </p:nvSpPr>
        <p:spPr bwMode="auto">
          <a:xfrm>
            <a:off x="2041525" y="6270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13</a:t>
            </a:r>
          </a:p>
        </p:txBody>
      </p: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4387850" y="62706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03826" name="Rectangle 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52" name="日期占位符 5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F91855-2965-4DB4-928F-B0DE13289C6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D3898-2E76-48E0-9D29-1F53CD78892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4" name="页脚占位符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  <p:bldP spid="203780" grpId="0" autoUpdateAnimBg="0"/>
      <p:bldP spid="203789" grpId="0" autoUpdateAnimBg="0"/>
      <p:bldP spid="203790" grpId="0" autoUpdateAnimBg="0"/>
      <p:bldP spid="203791" grpId="0" autoUpdateAnimBg="0"/>
      <p:bldP spid="203820" grpId="0" autoUpdateAnimBg="0"/>
      <p:bldP spid="203821" grpId="0" autoUpdateAnimBg="0"/>
      <p:bldP spid="203822" grpId="0" autoUpdateAnimBg="0"/>
      <p:bldP spid="203823" grpId="0" autoUpdateAnimBg="0"/>
      <p:bldP spid="203824" grpId="0" autoUpdateAnimBg="0"/>
      <p:bldP spid="2038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14300" y="381000"/>
            <a:ext cx="8845550" cy="4343400"/>
            <a:chOff x="72" y="240"/>
            <a:chExt cx="5572" cy="2736"/>
          </a:xfrm>
        </p:grpSpPr>
        <p:sp>
          <p:nvSpPr>
            <p:cNvPr id="121885" name="Text Box 3"/>
            <p:cNvSpPr txBox="1">
              <a:spLocks noChangeArrowheads="1"/>
            </p:cNvSpPr>
            <p:nvPr/>
          </p:nvSpPr>
          <p:spPr bwMode="auto">
            <a:xfrm>
              <a:off x="72" y="240"/>
              <a:ext cx="329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二、半导体存储芯片简介</a:t>
              </a:r>
            </a:p>
          </p:txBody>
        </p:sp>
        <p:sp>
          <p:nvSpPr>
            <p:cNvPr id="121886" name="Text Box 4"/>
            <p:cNvSpPr txBox="1">
              <a:spLocks noChangeArrowheads="1"/>
            </p:cNvSpPr>
            <p:nvPr/>
          </p:nvSpPr>
          <p:spPr bwMode="auto">
            <a:xfrm>
              <a:off x="362" y="804"/>
              <a:ext cx="35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1.  半导体存储芯片的基本结构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1300"/>
              <a:ext cx="2913" cy="1557"/>
              <a:chOff x="1429" y="1300"/>
              <a:chExt cx="2913" cy="1557"/>
            </a:xfrm>
          </p:grpSpPr>
          <p:sp>
            <p:nvSpPr>
              <p:cNvPr id="121910" name="Rectangle 6"/>
              <p:cNvSpPr>
                <a:spLocks noChangeArrowheads="1"/>
              </p:cNvSpPr>
              <p:nvPr/>
            </p:nvSpPr>
            <p:spPr bwMode="auto">
              <a:xfrm>
                <a:off x="1429" y="1300"/>
                <a:ext cx="2913" cy="155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11" name="Rectangle 7"/>
              <p:cNvSpPr>
                <a:spLocks noChangeArrowheads="1"/>
              </p:cNvSpPr>
              <p:nvPr/>
            </p:nvSpPr>
            <p:spPr bwMode="auto">
              <a:xfrm>
                <a:off x="1584" y="1513"/>
                <a:ext cx="461" cy="113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12" name="Rectangle 8"/>
              <p:cNvSpPr>
                <a:spLocks noChangeArrowheads="1"/>
              </p:cNvSpPr>
              <p:nvPr/>
            </p:nvSpPr>
            <p:spPr bwMode="auto">
              <a:xfrm>
                <a:off x="2196" y="1512"/>
                <a:ext cx="1379" cy="113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13" name="Rectangle 9"/>
              <p:cNvSpPr>
                <a:spLocks noChangeArrowheads="1"/>
              </p:cNvSpPr>
              <p:nvPr/>
            </p:nvSpPr>
            <p:spPr bwMode="auto">
              <a:xfrm>
                <a:off x="3726" y="1502"/>
                <a:ext cx="461" cy="11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14" name="Text Box 10"/>
              <p:cNvSpPr txBox="1">
                <a:spLocks noChangeArrowheads="1"/>
              </p:cNvSpPr>
              <p:nvPr/>
            </p:nvSpPr>
            <p:spPr bwMode="auto">
              <a:xfrm>
                <a:off x="1652" y="1549"/>
                <a:ext cx="325" cy="1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驱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动</a:t>
                </a:r>
              </a:p>
            </p:txBody>
          </p:sp>
          <p:sp>
            <p:nvSpPr>
              <p:cNvPr id="121915" name="Text Box 11"/>
              <p:cNvSpPr txBox="1">
                <a:spLocks noChangeArrowheads="1"/>
              </p:cNvSpPr>
              <p:nvPr/>
            </p:nvSpPr>
            <p:spPr bwMode="auto">
              <a:xfrm>
                <a:off x="2715" y="1548"/>
                <a:ext cx="341" cy="1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存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储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矩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阵</a:t>
                </a:r>
              </a:p>
            </p:txBody>
          </p:sp>
          <p:sp>
            <p:nvSpPr>
              <p:cNvPr id="121916" name="Text Box 12"/>
              <p:cNvSpPr txBox="1">
                <a:spLocks noChangeArrowheads="1"/>
              </p:cNvSpPr>
              <p:nvPr/>
            </p:nvSpPr>
            <p:spPr bwMode="auto">
              <a:xfrm>
                <a:off x="3794" y="1537"/>
                <a:ext cx="325" cy="1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读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写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电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路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57" y="2526"/>
              <a:ext cx="1174" cy="308"/>
              <a:chOff x="266" y="2526"/>
              <a:chExt cx="1174" cy="308"/>
            </a:xfrm>
          </p:grpSpPr>
          <p:sp>
            <p:nvSpPr>
              <p:cNvPr id="121908" name="Text Box 14"/>
              <p:cNvSpPr txBox="1">
                <a:spLocks noChangeArrowheads="1"/>
              </p:cNvSpPr>
              <p:nvPr/>
            </p:nvSpPr>
            <p:spPr bwMode="auto">
              <a:xfrm>
                <a:off x="266" y="2526"/>
                <a:ext cx="74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片选线</a:t>
                </a:r>
              </a:p>
            </p:txBody>
          </p:sp>
          <p:sp>
            <p:nvSpPr>
              <p:cNvPr id="121909" name="Line 15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4341" y="2668"/>
              <a:ext cx="1303" cy="308"/>
              <a:chOff x="4332" y="2668"/>
              <a:chExt cx="1303" cy="308"/>
            </a:xfrm>
          </p:grpSpPr>
          <p:sp>
            <p:nvSpPr>
              <p:cNvPr id="121906" name="Text Box 17"/>
              <p:cNvSpPr txBox="1">
                <a:spLocks noChangeArrowheads="1"/>
              </p:cNvSpPr>
              <p:nvPr/>
            </p:nvSpPr>
            <p:spPr bwMode="auto">
              <a:xfrm>
                <a:off x="4416" y="2668"/>
                <a:ext cx="1219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读/写控制线</a:t>
                </a:r>
              </a:p>
            </p:txBody>
          </p:sp>
          <p:sp>
            <p:nvSpPr>
              <p:cNvPr id="121907" name="Line 18"/>
              <p:cNvSpPr>
                <a:spLocks noChangeShapeType="1"/>
              </p:cNvSpPr>
              <p:nvPr/>
            </p:nvSpPr>
            <p:spPr bwMode="auto">
              <a:xfrm rot="10800000">
                <a:off x="4332" y="26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434" y="1473"/>
              <a:ext cx="1006" cy="975"/>
              <a:chOff x="434" y="1473"/>
              <a:chExt cx="1006" cy="975"/>
            </a:xfrm>
          </p:grpSpPr>
          <p:sp>
            <p:nvSpPr>
              <p:cNvPr id="121899" name="Freeform 20"/>
              <p:cNvSpPr>
                <a:spLocks/>
              </p:cNvSpPr>
              <p:nvPr/>
            </p:nvSpPr>
            <p:spPr bwMode="auto">
              <a:xfrm>
                <a:off x="790" y="1473"/>
                <a:ext cx="133" cy="954"/>
              </a:xfrm>
              <a:custGeom>
                <a:avLst/>
                <a:gdLst>
                  <a:gd name="T0" fmla="*/ 133 w 61"/>
                  <a:gd name="T1" fmla="*/ 0 h 930"/>
                  <a:gd name="T2" fmla="*/ 107 w 61"/>
                  <a:gd name="T3" fmla="*/ 9 h 930"/>
                  <a:gd name="T4" fmla="*/ 89 w 61"/>
                  <a:gd name="T5" fmla="*/ 26 h 930"/>
                  <a:gd name="T6" fmla="*/ 72 w 61"/>
                  <a:gd name="T7" fmla="*/ 50 h 930"/>
                  <a:gd name="T8" fmla="*/ 63 w 61"/>
                  <a:gd name="T9" fmla="*/ 80 h 930"/>
                  <a:gd name="T10" fmla="*/ 63 w 61"/>
                  <a:gd name="T11" fmla="*/ 398 h 930"/>
                  <a:gd name="T12" fmla="*/ 63 w 61"/>
                  <a:gd name="T13" fmla="*/ 428 h 930"/>
                  <a:gd name="T14" fmla="*/ 46 w 61"/>
                  <a:gd name="T15" fmla="*/ 452 h 930"/>
                  <a:gd name="T16" fmla="*/ 26 w 61"/>
                  <a:gd name="T17" fmla="*/ 469 h 930"/>
                  <a:gd name="T18" fmla="*/ 0 w 61"/>
                  <a:gd name="T19" fmla="*/ 477 h 930"/>
                  <a:gd name="T20" fmla="*/ 26 w 61"/>
                  <a:gd name="T21" fmla="*/ 482 h 930"/>
                  <a:gd name="T22" fmla="*/ 46 w 61"/>
                  <a:gd name="T23" fmla="*/ 499 h 930"/>
                  <a:gd name="T24" fmla="*/ 63 w 61"/>
                  <a:gd name="T25" fmla="*/ 523 h 930"/>
                  <a:gd name="T26" fmla="*/ 63 w 61"/>
                  <a:gd name="T27" fmla="*/ 557 h 930"/>
                  <a:gd name="T28" fmla="*/ 63 w 61"/>
                  <a:gd name="T29" fmla="*/ 875 h 930"/>
                  <a:gd name="T30" fmla="*/ 72 w 61"/>
                  <a:gd name="T31" fmla="*/ 904 h 930"/>
                  <a:gd name="T32" fmla="*/ 89 w 61"/>
                  <a:gd name="T33" fmla="*/ 929 h 930"/>
                  <a:gd name="T34" fmla="*/ 107 w 61"/>
                  <a:gd name="T35" fmla="*/ 946 h 930"/>
                  <a:gd name="T36" fmla="*/ 133 w 61"/>
                  <a:gd name="T37" fmla="*/ 954 h 9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1"/>
                  <a:gd name="T58" fmla="*/ 0 h 930"/>
                  <a:gd name="T59" fmla="*/ 61 w 61"/>
                  <a:gd name="T60" fmla="*/ 930 h 9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1" h="930">
                    <a:moveTo>
                      <a:pt x="61" y="0"/>
                    </a:moveTo>
                    <a:lnTo>
                      <a:pt x="49" y="9"/>
                    </a:lnTo>
                    <a:lnTo>
                      <a:pt x="41" y="25"/>
                    </a:lnTo>
                    <a:lnTo>
                      <a:pt x="33" y="49"/>
                    </a:lnTo>
                    <a:lnTo>
                      <a:pt x="29" y="78"/>
                    </a:lnTo>
                    <a:lnTo>
                      <a:pt x="29" y="388"/>
                    </a:lnTo>
                    <a:lnTo>
                      <a:pt x="29" y="417"/>
                    </a:lnTo>
                    <a:lnTo>
                      <a:pt x="21" y="441"/>
                    </a:lnTo>
                    <a:lnTo>
                      <a:pt x="12" y="457"/>
                    </a:lnTo>
                    <a:lnTo>
                      <a:pt x="0" y="465"/>
                    </a:lnTo>
                    <a:lnTo>
                      <a:pt x="12" y="470"/>
                    </a:lnTo>
                    <a:lnTo>
                      <a:pt x="21" y="486"/>
                    </a:lnTo>
                    <a:lnTo>
                      <a:pt x="29" y="510"/>
                    </a:lnTo>
                    <a:lnTo>
                      <a:pt x="29" y="543"/>
                    </a:lnTo>
                    <a:lnTo>
                      <a:pt x="29" y="853"/>
                    </a:lnTo>
                    <a:lnTo>
                      <a:pt x="33" y="881"/>
                    </a:lnTo>
                    <a:lnTo>
                      <a:pt x="41" y="906"/>
                    </a:lnTo>
                    <a:lnTo>
                      <a:pt x="49" y="922"/>
                    </a:lnTo>
                    <a:lnTo>
                      <a:pt x="61" y="93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0" name="Text Box 21"/>
              <p:cNvSpPr txBox="1">
                <a:spLocks noChangeArrowheads="1"/>
              </p:cNvSpPr>
              <p:nvPr/>
            </p:nvSpPr>
            <p:spPr bwMode="auto">
              <a:xfrm>
                <a:off x="434" y="1544"/>
                <a:ext cx="309" cy="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线</a:t>
                </a:r>
              </a:p>
            </p:txBody>
          </p:sp>
          <p:sp>
            <p:nvSpPr>
              <p:cNvPr id="121901" name="Line 22"/>
              <p:cNvSpPr>
                <a:spLocks noChangeShapeType="1"/>
              </p:cNvSpPr>
              <p:nvPr/>
            </p:nvSpPr>
            <p:spPr bwMode="auto">
              <a:xfrm>
                <a:off x="960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902" name="Line 23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903" name="Line 2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904" name="Line 25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905" name="Text Box 26"/>
              <p:cNvSpPr txBox="1">
                <a:spLocks noChangeArrowheads="1"/>
              </p:cNvSpPr>
              <p:nvPr/>
            </p:nvSpPr>
            <p:spPr bwMode="auto">
              <a:xfrm>
                <a:off x="1017" y="180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4332" y="1488"/>
              <a:ext cx="975" cy="963"/>
              <a:chOff x="4332" y="1488"/>
              <a:chExt cx="975" cy="963"/>
            </a:xfrm>
          </p:grpSpPr>
          <p:sp>
            <p:nvSpPr>
              <p:cNvPr id="121892" name="Freeform 28"/>
              <p:cNvSpPr>
                <a:spLocks/>
              </p:cNvSpPr>
              <p:nvPr/>
            </p:nvSpPr>
            <p:spPr bwMode="auto">
              <a:xfrm>
                <a:off x="4852" y="1525"/>
                <a:ext cx="101" cy="926"/>
              </a:xfrm>
              <a:custGeom>
                <a:avLst/>
                <a:gdLst>
                  <a:gd name="T0" fmla="*/ 0 w 53"/>
                  <a:gd name="T1" fmla="*/ 0 h 926"/>
                  <a:gd name="T2" fmla="*/ 23 w 53"/>
                  <a:gd name="T3" fmla="*/ 4 h 926"/>
                  <a:gd name="T4" fmla="*/ 38 w 53"/>
                  <a:gd name="T5" fmla="*/ 20 h 926"/>
                  <a:gd name="T6" fmla="*/ 55 w 53"/>
                  <a:gd name="T7" fmla="*/ 45 h 926"/>
                  <a:gd name="T8" fmla="*/ 55 w 53"/>
                  <a:gd name="T9" fmla="*/ 78 h 926"/>
                  <a:gd name="T10" fmla="*/ 55 w 53"/>
                  <a:gd name="T11" fmla="*/ 388 h 926"/>
                  <a:gd name="T12" fmla="*/ 55 w 53"/>
                  <a:gd name="T13" fmla="*/ 416 h 926"/>
                  <a:gd name="T14" fmla="*/ 71 w 53"/>
                  <a:gd name="T15" fmla="*/ 441 h 926"/>
                  <a:gd name="T16" fmla="*/ 78 w 53"/>
                  <a:gd name="T17" fmla="*/ 457 h 926"/>
                  <a:gd name="T18" fmla="*/ 101 w 53"/>
                  <a:gd name="T19" fmla="*/ 465 h 926"/>
                  <a:gd name="T20" fmla="*/ 78 w 53"/>
                  <a:gd name="T21" fmla="*/ 469 h 926"/>
                  <a:gd name="T22" fmla="*/ 71 w 53"/>
                  <a:gd name="T23" fmla="*/ 485 h 926"/>
                  <a:gd name="T24" fmla="*/ 55 w 53"/>
                  <a:gd name="T25" fmla="*/ 510 h 926"/>
                  <a:gd name="T26" fmla="*/ 55 w 53"/>
                  <a:gd name="T27" fmla="*/ 543 h 926"/>
                  <a:gd name="T28" fmla="*/ 55 w 53"/>
                  <a:gd name="T29" fmla="*/ 848 h 926"/>
                  <a:gd name="T30" fmla="*/ 55 w 53"/>
                  <a:gd name="T31" fmla="*/ 881 h 926"/>
                  <a:gd name="T32" fmla="*/ 38 w 53"/>
                  <a:gd name="T33" fmla="*/ 906 h 926"/>
                  <a:gd name="T34" fmla="*/ 23 w 53"/>
                  <a:gd name="T35" fmla="*/ 922 h 926"/>
                  <a:gd name="T36" fmla="*/ 0 w 53"/>
                  <a:gd name="T37" fmla="*/ 926 h 9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3"/>
                  <a:gd name="T58" fmla="*/ 0 h 926"/>
                  <a:gd name="T59" fmla="*/ 53 w 53"/>
                  <a:gd name="T60" fmla="*/ 926 h 9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3" h="926">
                    <a:moveTo>
                      <a:pt x="0" y="0"/>
                    </a:moveTo>
                    <a:lnTo>
                      <a:pt x="12" y="4"/>
                    </a:lnTo>
                    <a:lnTo>
                      <a:pt x="20" y="20"/>
                    </a:lnTo>
                    <a:lnTo>
                      <a:pt x="29" y="45"/>
                    </a:lnTo>
                    <a:lnTo>
                      <a:pt x="29" y="78"/>
                    </a:lnTo>
                    <a:lnTo>
                      <a:pt x="29" y="388"/>
                    </a:lnTo>
                    <a:lnTo>
                      <a:pt x="29" y="416"/>
                    </a:lnTo>
                    <a:lnTo>
                      <a:pt x="37" y="441"/>
                    </a:lnTo>
                    <a:lnTo>
                      <a:pt x="41" y="457"/>
                    </a:lnTo>
                    <a:lnTo>
                      <a:pt x="53" y="465"/>
                    </a:lnTo>
                    <a:lnTo>
                      <a:pt x="41" y="469"/>
                    </a:lnTo>
                    <a:lnTo>
                      <a:pt x="37" y="485"/>
                    </a:lnTo>
                    <a:lnTo>
                      <a:pt x="29" y="510"/>
                    </a:lnTo>
                    <a:lnTo>
                      <a:pt x="29" y="543"/>
                    </a:lnTo>
                    <a:lnTo>
                      <a:pt x="29" y="848"/>
                    </a:lnTo>
                    <a:lnTo>
                      <a:pt x="29" y="881"/>
                    </a:lnTo>
                    <a:lnTo>
                      <a:pt x="20" y="906"/>
                    </a:lnTo>
                    <a:lnTo>
                      <a:pt x="12" y="922"/>
                    </a:lnTo>
                    <a:lnTo>
                      <a:pt x="0" y="926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93" name="Text Box 29"/>
              <p:cNvSpPr txBox="1">
                <a:spLocks noChangeArrowheads="1"/>
              </p:cNvSpPr>
              <p:nvPr/>
            </p:nvSpPr>
            <p:spPr bwMode="auto">
              <a:xfrm>
                <a:off x="4982" y="1592"/>
                <a:ext cx="325" cy="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数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据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线</a:t>
                </a:r>
              </a:p>
            </p:txBody>
          </p:sp>
          <p:sp>
            <p:nvSpPr>
              <p:cNvPr id="121894" name="Line 30"/>
              <p:cNvSpPr>
                <a:spLocks noChangeShapeType="1"/>
              </p:cNvSpPr>
              <p:nvPr/>
            </p:nvSpPr>
            <p:spPr bwMode="auto">
              <a:xfrm rot="10800000">
                <a:off x="4332" y="244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95" name="Line 31"/>
              <p:cNvSpPr>
                <a:spLocks noChangeShapeType="1"/>
              </p:cNvSpPr>
              <p:nvPr/>
            </p:nvSpPr>
            <p:spPr bwMode="auto">
              <a:xfrm rot="10800000">
                <a:off x="4332" y="230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96" name="Line 32"/>
              <p:cNvSpPr>
                <a:spLocks noChangeShapeType="1"/>
              </p:cNvSpPr>
              <p:nvPr/>
            </p:nvSpPr>
            <p:spPr bwMode="auto">
              <a:xfrm rot="10800000">
                <a:off x="4332" y="163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97" name="Line 33"/>
              <p:cNvSpPr>
                <a:spLocks noChangeShapeType="1"/>
              </p:cNvSpPr>
              <p:nvPr/>
            </p:nvSpPr>
            <p:spPr bwMode="auto">
              <a:xfrm rot="10800000">
                <a:off x="4332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98" name="Text Box 34"/>
              <p:cNvSpPr txBox="1">
                <a:spLocks noChangeArrowheads="1"/>
              </p:cNvSpPr>
              <p:nvPr/>
            </p:nvSpPr>
            <p:spPr bwMode="auto">
              <a:xfrm>
                <a:off x="4425" y="1809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204835" name="Text Box 35"/>
          <p:cNvSpPr txBox="1">
            <a:spLocks noChangeArrowheads="1"/>
          </p:cNvSpPr>
          <p:nvPr/>
        </p:nvSpPr>
        <p:spPr bwMode="auto">
          <a:xfrm>
            <a:off x="1443038" y="4821238"/>
            <a:ext cx="276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片选线　　　</a:t>
            </a:r>
          </a:p>
        </p:txBody>
      </p:sp>
      <p:sp>
        <p:nvSpPr>
          <p:cNvPr id="204836" name="Text Box 36"/>
          <p:cNvSpPr txBox="1">
            <a:spLocks noChangeArrowheads="1"/>
          </p:cNvSpPr>
          <p:nvPr/>
        </p:nvSpPr>
        <p:spPr bwMode="auto">
          <a:xfrm>
            <a:off x="1443038" y="5516563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读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写控制线</a:t>
            </a:r>
          </a:p>
        </p:txBody>
      </p:sp>
      <p:sp>
        <p:nvSpPr>
          <p:cNvPr id="204837" name="Text Box 37"/>
          <p:cNvSpPr txBox="1">
            <a:spLocks noChangeArrowheads="1"/>
          </p:cNvSpPr>
          <p:nvPr/>
        </p:nvSpPr>
        <p:spPr bwMode="auto">
          <a:xfrm>
            <a:off x="4140200" y="5516563"/>
            <a:ext cx="421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（低电平写  高电平读）</a:t>
            </a:r>
          </a:p>
        </p:txBody>
      </p:sp>
      <p:sp>
        <p:nvSpPr>
          <p:cNvPr id="204838" name="Text Box 38"/>
          <p:cNvSpPr txBox="1">
            <a:spLocks noChangeArrowheads="1"/>
          </p:cNvSpPr>
          <p:nvPr/>
        </p:nvSpPr>
        <p:spPr bwMode="auto">
          <a:xfrm>
            <a:off x="4140200" y="6067425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（允许读）</a:t>
            </a:r>
          </a:p>
        </p:txBody>
      </p:sp>
      <p:sp>
        <p:nvSpPr>
          <p:cNvPr id="204839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843213" y="4868863"/>
            <a:ext cx="1330325" cy="457200"/>
            <a:chOff x="1791" y="3067"/>
            <a:chExt cx="838" cy="288"/>
          </a:xfrm>
        </p:grpSpPr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1791" y="3067"/>
              <a:ext cx="362" cy="288"/>
              <a:chOff x="2902" y="1440"/>
              <a:chExt cx="362" cy="288"/>
            </a:xfrm>
          </p:grpSpPr>
          <p:sp>
            <p:nvSpPr>
              <p:cNvPr id="121883" name="Text Box 42"/>
              <p:cNvSpPr txBox="1">
                <a:spLocks noChangeArrowheads="1"/>
              </p:cNvSpPr>
              <p:nvPr/>
            </p:nvSpPr>
            <p:spPr bwMode="auto">
              <a:xfrm>
                <a:off x="2902" y="1440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419E0"/>
                    </a:solidFill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121884" name="Line 43"/>
              <p:cNvSpPr>
                <a:spLocks noChangeShapeType="1"/>
              </p:cNvSpPr>
              <p:nvPr/>
            </p:nvSpPr>
            <p:spPr bwMode="auto">
              <a:xfrm>
                <a:off x="2938" y="14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2246" y="3067"/>
              <a:ext cx="383" cy="288"/>
              <a:chOff x="2246" y="3191"/>
              <a:chExt cx="383" cy="288"/>
            </a:xfrm>
          </p:grpSpPr>
          <p:sp>
            <p:nvSpPr>
              <p:cNvPr id="121881" name="Text Box 45"/>
              <p:cNvSpPr txBox="1">
                <a:spLocks noChangeArrowheads="1"/>
              </p:cNvSpPr>
              <p:nvPr/>
            </p:nvSpPr>
            <p:spPr bwMode="auto">
              <a:xfrm>
                <a:off x="2246" y="3191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419E0"/>
                    </a:solidFill>
                    <a:latin typeface="Times New Roman" pitchFamily="18" charset="0"/>
                  </a:rPr>
                  <a:t>CE</a:t>
                </a:r>
              </a:p>
            </p:txBody>
          </p:sp>
          <p:sp>
            <p:nvSpPr>
              <p:cNvPr id="121882" name="Line 46"/>
              <p:cNvSpPr>
                <a:spLocks noChangeShapeType="1"/>
              </p:cNvSpPr>
              <p:nvPr/>
            </p:nvSpPr>
            <p:spPr bwMode="auto">
              <a:xfrm>
                <a:off x="2282" y="3239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565525" y="5535613"/>
            <a:ext cx="692150" cy="457200"/>
            <a:chOff x="2246" y="3487"/>
            <a:chExt cx="436" cy="288"/>
          </a:xfrm>
        </p:grpSpPr>
        <p:sp>
          <p:nvSpPr>
            <p:cNvPr id="121877" name="Text Box 48"/>
            <p:cNvSpPr txBox="1">
              <a:spLocks noChangeArrowheads="1"/>
            </p:cNvSpPr>
            <p:nvPr/>
          </p:nvSpPr>
          <p:spPr bwMode="auto">
            <a:xfrm>
              <a:off x="2246" y="3487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121878" name="Freeform 49"/>
            <p:cNvSpPr>
              <a:spLocks/>
            </p:cNvSpPr>
            <p:nvPr/>
          </p:nvSpPr>
          <p:spPr bwMode="auto">
            <a:xfrm>
              <a:off x="2288" y="3524"/>
              <a:ext cx="330" cy="2"/>
            </a:xfrm>
            <a:custGeom>
              <a:avLst/>
              <a:gdLst>
                <a:gd name="T0" fmla="*/ 0 w 330"/>
                <a:gd name="T1" fmla="*/ 2 h 2"/>
                <a:gd name="T2" fmla="*/ 330 w 330"/>
                <a:gd name="T3" fmla="*/ 0 h 2"/>
                <a:gd name="T4" fmla="*/ 0 60000 65536"/>
                <a:gd name="T5" fmla="*/ 0 60000 65536"/>
                <a:gd name="T6" fmla="*/ 0 w 330"/>
                <a:gd name="T7" fmla="*/ 0 h 2"/>
                <a:gd name="T8" fmla="*/ 330 w 33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2">
                  <a:moveTo>
                    <a:pt x="0" y="2"/>
                  </a:moveTo>
                  <a:lnTo>
                    <a:pt x="330" y="0"/>
                  </a:lnTo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50" name="Text Box 50"/>
          <p:cNvSpPr txBox="1">
            <a:spLocks noChangeArrowheads="1"/>
          </p:cNvSpPr>
          <p:nvPr/>
        </p:nvSpPr>
        <p:spPr bwMode="auto">
          <a:xfrm>
            <a:off x="6227763" y="6067425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（允许写）</a:t>
            </a:r>
          </a:p>
        </p:txBody>
      </p: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5724525" y="6086475"/>
            <a:ext cx="692150" cy="457200"/>
            <a:chOff x="2382" y="3357"/>
            <a:chExt cx="436" cy="288"/>
          </a:xfrm>
        </p:grpSpPr>
        <p:sp>
          <p:nvSpPr>
            <p:cNvPr id="121875" name="Text Box 52"/>
            <p:cNvSpPr txBox="1">
              <a:spLocks noChangeArrowheads="1"/>
            </p:cNvSpPr>
            <p:nvPr/>
          </p:nvSpPr>
          <p:spPr bwMode="auto">
            <a:xfrm>
              <a:off x="2382" y="3357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121876" name="Freeform 53"/>
            <p:cNvSpPr>
              <a:spLocks/>
            </p:cNvSpPr>
            <p:nvPr/>
          </p:nvSpPr>
          <p:spPr bwMode="auto">
            <a:xfrm>
              <a:off x="2424" y="3394"/>
              <a:ext cx="330" cy="2"/>
            </a:xfrm>
            <a:custGeom>
              <a:avLst/>
              <a:gdLst>
                <a:gd name="T0" fmla="*/ 0 w 330"/>
                <a:gd name="T1" fmla="*/ 2 h 2"/>
                <a:gd name="T2" fmla="*/ 330 w 330"/>
                <a:gd name="T3" fmla="*/ 0 h 2"/>
                <a:gd name="T4" fmla="*/ 0 60000 65536"/>
                <a:gd name="T5" fmla="*/ 0 60000 65536"/>
                <a:gd name="T6" fmla="*/ 0 w 330"/>
                <a:gd name="T7" fmla="*/ 0 h 2"/>
                <a:gd name="T8" fmla="*/ 330 w 33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2">
                  <a:moveTo>
                    <a:pt x="0" y="2"/>
                  </a:moveTo>
                  <a:lnTo>
                    <a:pt x="330" y="0"/>
                  </a:lnTo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3565525" y="6086475"/>
            <a:ext cx="623888" cy="457200"/>
            <a:chOff x="2381" y="3657"/>
            <a:chExt cx="393" cy="288"/>
          </a:xfrm>
        </p:grpSpPr>
        <p:sp>
          <p:nvSpPr>
            <p:cNvPr id="121873" name="Text Box 55"/>
            <p:cNvSpPr txBox="1">
              <a:spLocks noChangeArrowheads="1"/>
            </p:cNvSpPr>
            <p:nvPr/>
          </p:nvSpPr>
          <p:spPr bwMode="auto">
            <a:xfrm>
              <a:off x="2381" y="3657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OE</a:t>
              </a:r>
            </a:p>
          </p:txBody>
        </p:sp>
        <p:sp>
          <p:nvSpPr>
            <p:cNvPr id="121874" name="Freeform 56"/>
            <p:cNvSpPr>
              <a:spLocks/>
            </p:cNvSpPr>
            <p:nvPr/>
          </p:nvSpPr>
          <p:spPr bwMode="auto">
            <a:xfrm>
              <a:off x="2423" y="3694"/>
              <a:ext cx="330" cy="2"/>
            </a:xfrm>
            <a:custGeom>
              <a:avLst/>
              <a:gdLst>
                <a:gd name="T0" fmla="*/ 0 w 330"/>
                <a:gd name="T1" fmla="*/ 2 h 2"/>
                <a:gd name="T2" fmla="*/ 330 w 330"/>
                <a:gd name="T3" fmla="*/ 0 h 2"/>
                <a:gd name="T4" fmla="*/ 0 60000 65536"/>
                <a:gd name="T5" fmla="*/ 0 60000 65536"/>
                <a:gd name="T6" fmla="*/ 0 w 330"/>
                <a:gd name="T7" fmla="*/ 0 h 2"/>
                <a:gd name="T8" fmla="*/ 330 w 33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2">
                  <a:moveTo>
                    <a:pt x="0" y="2"/>
                  </a:moveTo>
                  <a:lnTo>
                    <a:pt x="330" y="0"/>
                  </a:lnTo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" name="日期占位符 5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824AD-C724-47CC-8186-1007097B0468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25D87-57D1-4607-9422-9BDB1A1C2D1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0" name="页脚占位符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19225" y="3370263"/>
            <a:ext cx="7267575" cy="1974850"/>
            <a:chOff x="894" y="2123"/>
            <a:chExt cx="4578" cy="124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206" y="2130"/>
              <a:ext cx="1266" cy="1237"/>
              <a:chOff x="3860" y="2130"/>
              <a:chExt cx="1266" cy="1237"/>
            </a:xfrm>
          </p:grpSpPr>
          <p:sp>
            <p:nvSpPr>
              <p:cNvPr id="123005" name="Line 4"/>
              <p:cNvSpPr>
                <a:spLocks noChangeShapeType="1"/>
              </p:cNvSpPr>
              <p:nvPr/>
            </p:nvSpPr>
            <p:spPr bwMode="auto">
              <a:xfrm flipH="1">
                <a:off x="3888" y="2130"/>
                <a:ext cx="1238" cy="1237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06" name="Line 5"/>
              <p:cNvSpPr>
                <a:spLocks noChangeShapeType="1"/>
              </p:cNvSpPr>
              <p:nvPr/>
            </p:nvSpPr>
            <p:spPr bwMode="auto">
              <a:xfrm>
                <a:off x="3860" y="3175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07" name="Line 6"/>
              <p:cNvSpPr>
                <a:spLocks noChangeShapeType="1"/>
              </p:cNvSpPr>
              <p:nvPr/>
            </p:nvSpPr>
            <p:spPr bwMode="auto">
              <a:xfrm>
                <a:off x="4875" y="2174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08" name="Line 7"/>
              <p:cNvSpPr>
                <a:spLocks noChangeShapeType="1"/>
              </p:cNvSpPr>
              <p:nvPr/>
            </p:nvSpPr>
            <p:spPr bwMode="auto">
              <a:xfrm>
                <a:off x="4713" y="2317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09" name="Line 8"/>
              <p:cNvSpPr>
                <a:spLocks noChangeShapeType="1"/>
              </p:cNvSpPr>
              <p:nvPr/>
            </p:nvSpPr>
            <p:spPr bwMode="auto">
              <a:xfrm>
                <a:off x="4593" y="2460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10" name="Line 9"/>
              <p:cNvSpPr>
                <a:spLocks noChangeShapeType="1"/>
              </p:cNvSpPr>
              <p:nvPr/>
            </p:nvSpPr>
            <p:spPr bwMode="auto">
              <a:xfrm>
                <a:off x="4449" y="2603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11" name="Line 10"/>
              <p:cNvSpPr>
                <a:spLocks noChangeShapeType="1"/>
              </p:cNvSpPr>
              <p:nvPr/>
            </p:nvSpPr>
            <p:spPr bwMode="auto">
              <a:xfrm>
                <a:off x="4305" y="2746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12" name="Line 11"/>
              <p:cNvSpPr>
                <a:spLocks noChangeShapeType="1"/>
              </p:cNvSpPr>
              <p:nvPr/>
            </p:nvSpPr>
            <p:spPr bwMode="auto">
              <a:xfrm>
                <a:off x="4149" y="2889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13" name="Line 12"/>
              <p:cNvSpPr>
                <a:spLocks noChangeShapeType="1"/>
              </p:cNvSpPr>
              <p:nvPr/>
            </p:nvSpPr>
            <p:spPr bwMode="auto">
              <a:xfrm>
                <a:off x="4005" y="3032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102" y="2123"/>
              <a:ext cx="1266" cy="1237"/>
              <a:chOff x="3860" y="2130"/>
              <a:chExt cx="1266" cy="1237"/>
            </a:xfrm>
          </p:grpSpPr>
          <p:sp>
            <p:nvSpPr>
              <p:cNvPr id="122996" name="Line 14"/>
              <p:cNvSpPr>
                <a:spLocks noChangeShapeType="1"/>
              </p:cNvSpPr>
              <p:nvPr/>
            </p:nvSpPr>
            <p:spPr bwMode="auto">
              <a:xfrm flipH="1">
                <a:off x="3888" y="2130"/>
                <a:ext cx="1238" cy="1237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7" name="Line 15"/>
              <p:cNvSpPr>
                <a:spLocks noChangeShapeType="1"/>
              </p:cNvSpPr>
              <p:nvPr/>
            </p:nvSpPr>
            <p:spPr bwMode="auto">
              <a:xfrm>
                <a:off x="3860" y="3175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8" name="Line 16"/>
              <p:cNvSpPr>
                <a:spLocks noChangeShapeType="1"/>
              </p:cNvSpPr>
              <p:nvPr/>
            </p:nvSpPr>
            <p:spPr bwMode="auto">
              <a:xfrm>
                <a:off x="4875" y="2174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9" name="Line 17"/>
              <p:cNvSpPr>
                <a:spLocks noChangeShapeType="1"/>
              </p:cNvSpPr>
              <p:nvPr/>
            </p:nvSpPr>
            <p:spPr bwMode="auto">
              <a:xfrm>
                <a:off x="4713" y="2317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00" name="Line 18"/>
              <p:cNvSpPr>
                <a:spLocks noChangeShapeType="1"/>
              </p:cNvSpPr>
              <p:nvPr/>
            </p:nvSpPr>
            <p:spPr bwMode="auto">
              <a:xfrm>
                <a:off x="4593" y="2460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01" name="Line 19"/>
              <p:cNvSpPr>
                <a:spLocks noChangeShapeType="1"/>
              </p:cNvSpPr>
              <p:nvPr/>
            </p:nvSpPr>
            <p:spPr bwMode="auto">
              <a:xfrm>
                <a:off x="4449" y="2603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02" name="Line 20"/>
              <p:cNvSpPr>
                <a:spLocks noChangeShapeType="1"/>
              </p:cNvSpPr>
              <p:nvPr/>
            </p:nvSpPr>
            <p:spPr bwMode="auto">
              <a:xfrm>
                <a:off x="4305" y="2746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03" name="Line 21"/>
              <p:cNvSpPr>
                <a:spLocks noChangeShapeType="1"/>
              </p:cNvSpPr>
              <p:nvPr/>
            </p:nvSpPr>
            <p:spPr bwMode="auto">
              <a:xfrm>
                <a:off x="4149" y="2889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04" name="Line 22"/>
              <p:cNvSpPr>
                <a:spLocks noChangeShapeType="1"/>
              </p:cNvSpPr>
              <p:nvPr/>
            </p:nvSpPr>
            <p:spPr bwMode="auto">
              <a:xfrm>
                <a:off x="4005" y="3032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016" y="2123"/>
              <a:ext cx="1266" cy="1237"/>
              <a:chOff x="3860" y="2130"/>
              <a:chExt cx="1266" cy="1237"/>
            </a:xfrm>
          </p:grpSpPr>
          <p:sp>
            <p:nvSpPr>
              <p:cNvPr id="122987" name="Line 24"/>
              <p:cNvSpPr>
                <a:spLocks noChangeShapeType="1"/>
              </p:cNvSpPr>
              <p:nvPr/>
            </p:nvSpPr>
            <p:spPr bwMode="auto">
              <a:xfrm flipH="1">
                <a:off x="3888" y="2130"/>
                <a:ext cx="1238" cy="1237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88" name="Line 25"/>
              <p:cNvSpPr>
                <a:spLocks noChangeShapeType="1"/>
              </p:cNvSpPr>
              <p:nvPr/>
            </p:nvSpPr>
            <p:spPr bwMode="auto">
              <a:xfrm>
                <a:off x="3860" y="3175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89" name="Line 26"/>
              <p:cNvSpPr>
                <a:spLocks noChangeShapeType="1"/>
              </p:cNvSpPr>
              <p:nvPr/>
            </p:nvSpPr>
            <p:spPr bwMode="auto">
              <a:xfrm>
                <a:off x="4875" y="2174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0" name="Line 27"/>
              <p:cNvSpPr>
                <a:spLocks noChangeShapeType="1"/>
              </p:cNvSpPr>
              <p:nvPr/>
            </p:nvSpPr>
            <p:spPr bwMode="auto">
              <a:xfrm>
                <a:off x="4713" y="2317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1" name="Line 28"/>
              <p:cNvSpPr>
                <a:spLocks noChangeShapeType="1"/>
              </p:cNvSpPr>
              <p:nvPr/>
            </p:nvSpPr>
            <p:spPr bwMode="auto">
              <a:xfrm>
                <a:off x="4593" y="2460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2" name="Line 29"/>
              <p:cNvSpPr>
                <a:spLocks noChangeShapeType="1"/>
              </p:cNvSpPr>
              <p:nvPr/>
            </p:nvSpPr>
            <p:spPr bwMode="auto">
              <a:xfrm>
                <a:off x="4449" y="2603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3" name="Line 30"/>
              <p:cNvSpPr>
                <a:spLocks noChangeShapeType="1"/>
              </p:cNvSpPr>
              <p:nvPr/>
            </p:nvSpPr>
            <p:spPr bwMode="auto">
              <a:xfrm>
                <a:off x="4305" y="2746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4" name="Line 31"/>
              <p:cNvSpPr>
                <a:spLocks noChangeShapeType="1"/>
              </p:cNvSpPr>
              <p:nvPr/>
            </p:nvSpPr>
            <p:spPr bwMode="auto">
              <a:xfrm>
                <a:off x="4149" y="2889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95" name="Line 32"/>
              <p:cNvSpPr>
                <a:spLocks noChangeShapeType="1"/>
              </p:cNvSpPr>
              <p:nvPr/>
            </p:nvSpPr>
            <p:spPr bwMode="auto">
              <a:xfrm>
                <a:off x="4005" y="3032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894" y="2123"/>
              <a:ext cx="1266" cy="1237"/>
              <a:chOff x="3860" y="2130"/>
              <a:chExt cx="1266" cy="1237"/>
            </a:xfrm>
          </p:grpSpPr>
          <p:sp>
            <p:nvSpPr>
              <p:cNvPr id="122978" name="Line 34"/>
              <p:cNvSpPr>
                <a:spLocks noChangeShapeType="1"/>
              </p:cNvSpPr>
              <p:nvPr/>
            </p:nvSpPr>
            <p:spPr bwMode="auto">
              <a:xfrm flipH="1">
                <a:off x="3888" y="2130"/>
                <a:ext cx="1238" cy="1237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79" name="Line 35"/>
              <p:cNvSpPr>
                <a:spLocks noChangeShapeType="1"/>
              </p:cNvSpPr>
              <p:nvPr/>
            </p:nvSpPr>
            <p:spPr bwMode="auto">
              <a:xfrm>
                <a:off x="3860" y="3175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80" name="Line 36"/>
              <p:cNvSpPr>
                <a:spLocks noChangeShapeType="1"/>
              </p:cNvSpPr>
              <p:nvPr/>
            </p:nvSpPr>
            <p:spPr bwMode="auto">
              <a:xfrm>
                <a:off x="4875" y="2174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81" name="Line 37"/>
              <p:cNvSpPr>
                <a:spLocks noChangeShapeType="1"/>
              </p:cNvSpPr>
              <p:nvPr/>
            </p:nvSpPr>
            <p:spPr bwMode="auto">
              <a:xfrm>
                <a:off x="4713" y="2317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82" name="Line 38"/>
              <p:cNvSpPr>
                <a:spLocks noChangeShapeType="1"/>
              </p:cNvSpPr>
              <p:nvPr/>
            </p:nvSpPr>
            <p:spPr bwMode="auto">
              <a:xfrm>
                <a:off x="4593" y="2460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83" name="Line 39"/>
              <p:cNvSpPr>
                <a:spLocks noChangeShapeType="1"/>
              </p:cNvSpPr>
              <p:nvPr/>
            </p:nvSpPr>
            <p:spPr bwMode="auto">
              <a:xfrm>
                <a:off x="4449" y="2603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84" name="Line 40"/>
              <p:cNvSpPr>
                <a:spLocks noChangeShapeType="1"/>
              </p:cNvSpPr>
              <p:nvPr/>
            </p:nvSpPr>
            <p:spPr bwMode="auto">
              <a:xfrm>
                <a:off x="4305" y="2746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85" name="Line 41"/>
              <p:cNvSpPr>
                <a:spLocks noChangeShapeType="1"/>
              </p:cNvSpPr>
              <p:nvPr/>
            </p:nvSpPr>
            <p:spPr bwMode="auto">
              <a:xfrm>
                <a:off x="4149" y="2889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86" name="Line 42"/>
              <p:cNvSpPr>
                <a:spLocks noChangeShapeType="1"/>
              </p:cNvSpPr>
              <p:nvPr/>
            </p:nvSpPr>
            <p:spPr bwMode="auto">
              <a:xfrm>
                <a:off x="4005" y="3032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22883" name="Text Box 43"/>
          <p:cNvSpPr txBox="1">
            <a:spLocks noChangeArrowheads="1"/>
          </p:cNvSpPr>
          <p:nvPr/>
        </p:nvSpPr>
        <p:spPr bwMode="auto">
          <a:xfrm>
            <a:off x="355600" y="454025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存储芯片片选线的作用</a:t>
            </a:r>
          </a:p>
        </p:txBody>
      </p: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977900" y="1311275"/>
            <a:ext cx="7785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用 16</a:t>
            </a:r>
            <a:r>
              <a:rPr lang="en-US" altLang="zh-CN" sz="2600">
                <a:latin typeface="Times New Roman" pitchFamily="18" charset="0"/>
              </a:rPr>
              <a:t>K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600">
                <a:latin typeface="Times New Roman" pitchFamily="18" charset="0"/>
              </a:rPr>
              <a:t> 1</a:t>
            </a:r>
            <a:r>
              <a:rPr lang="zh-CN" altLang="en-US" sz="2600">
                <a:latin typeface="Times New Roman" pitchFamily="18" charset="0"/>
              </a:rPr>
              <a:t>位 的存储芯片组成 64</a:t>
            </a:r>
            <a:r>
              <a:rPr lang="en-US" altLang="zh-CN" sz="2600">
                <a:latin typeface="Times New Roman" pitchFamily="18" charset="0"/>
              </a:rPr>
              <a:t>K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600">
                <a:latin typeface="Times New Roman" pitchFamily="18" charset="0"/>
              </a:rPr>
              <a:t> 8</a:t>
            </a:r>
            <a:r>
              <a:rPr lang="zh-CN" altLang="en-US" sz="2600">
                <a:latin typeface="Times New Roman" pitchFamily="18" charset="0"/>
              </a:rPr>
              <a:t>位 的存储器</a:t>
            </a:r>
          </a:p>
        </p:txBody>
      </p:sp>
      <p:sp>
        <p:nvSpPr>
          <p:cNvPr id="205869" name="Rectangle 45"/>
          <p:cNvSpPr>
            <a:spLocks noChangeArrowheads="1"/>
          </p:cNvSpPr>
          <p:nvPr/>
        </p:nvSpPr>
        <p:spPr bwMode="auto">
          <a:xfrm>
            <a:off x="2324100" y="2990850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0" name="Rectangle 46"/>
          <p:cNvSpPr>
            <a:spLocks noChangeArrowheads="1"/>
          </p:cNvSpPr>
          <p:nvPr/>
        </p:nvSpPr>
        <p:spPr bwMode="auto">
          <a:xfrm>
            <a:off x="2095500" y="3222625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1" name="Rectangle 47"/>
          <p:cNvSpPr>
            <a:spLocks noChangeArrowheads="1"/>
          </p:cNvSpPr>
          <p:nvPr/>
        </p:nvSpPr>
        <p:spPr bwMode="auto">
          <a:xfrm>
            <a:off x="1866900" y="3454400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2" name="Rectangle 48"/>
          <p:cNvSpPr>
            <a:spLocks noChangeArrowheads="1"/>
          </p:cNvSpPr>
          <p:nvPr/>
        </p:nvSpPr>
        <p:spPr bwMode="auto">
          <a:xfrm>
            <a:off x="1638300" y="3686175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3" name="Rectangle 49"/>
          <p:cNvSpPr>
            <a:spLocks noChangeArrowheads="1"/>
          </p:cNvSpPr>
          <p:nvPr/>
        </p:nvSpPr>
        <p:spPr bwMode="auto">
          <a:xfrm>
            <a:off x="1409700" y="3916363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4" name="Rectangle 50"/>
          <p:cNvSpPr>
            <a:spLocks noChangeArrowheads="1"/>
          </p:cNvSpPr>
          <p:nvPr/>
        </p:nvSpPr>
        <p:spPr bwMode="auto">
          <a:xfrm>
            <a:off x="1162050" y="4148138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5" name="Rectangle 51"/>
          <p:cNvSpPr>
            <a:spLocks noChangeArrowheads="1"/>
          </p:cNvSpPr>
          <p:nvPr/>
        </p:nvSpPr>
        <p:spPr bwMode="auto">
          <a:xfrm>
            <a:off x="914400" y="4379913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876" name="Rectangle 52"/>
          <p:cNvSpPr>
            <a:spLocks noChangeArrowheads="1"/>
          </p:cNvSpPr>
          <p:nvPr/>
        </p:nvSpPr>
        <p:spPr bwMode="auto">
          <a:xfrm>
            <a:off x="685800" y="4610100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2362200" y="3009900"/>
            <a:ext cx="2476500" cy="2114550"/>
            <a:chOff x="1344" y="1896"/>
            <a:chExt cx="1560" cy="1332"/>
          </a:xfrm>
        </p:grpSpPr>
        <p:sp>
          <p:nvSpPr>
            <p:cNvPr id="122966" name="Rectangle 54"/>
            <p:cNvSpPr>
              <a:spLocks noChangeArrowheads="1"/>
            </p:cNvSpPr>
            <p:nvPr/>
          </p:nvSpPr>
          <p:spPr bwMode="auto">
            <a:xfrm>
              <a:off x="2376" y="189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7" name="Rectangle 55"/>
            <p:cNvSpPr>
              <a:spLocks noChangeArrowheads="1"/>
            </p:cNvSpPr>
            <p:nvPr/>
          </p:nvSpPr>
          <p:spPr bwMode="auto">
            <a:xfrm>
              <a:off x="2232" y="2042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8" name="Rectangle 56"/>
            <p:cNvSpPr>
              <a:spLocks noChangeArrowheads="1"/>
            </p:cNvSpPr>
            <p:nvPr/>
          </p:nvSpPr>
          <p:spPr bwMode="auto">
            <a:xfrm>
              <a:off x="2088" y="2188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9" name="Rectangle 57"/>
            <p:cNvSpPr>
              <a:spLocks noChangeArrowheads="1"/>
            </p:cNvSpPr>
            <p:nvPr/>
          </p:nvSpPr>
          <p:spPr bwMode="auto">
            <a:xfrm>
              <a:off x="1944" y="2334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0" name="Rectangle 58"/>
            <p:cNvSpPr>
              <a:spLocks noChangeArrowheads="1"/>
            </p:cNvSpPr>
            <p:nvPr/>
          </p:nvSpPr>
          <p:spPr bwMode="auto">
            <a:xfrm>
              <a:off x="1800" y="2479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1" name="Rectangle 59"/>
            <p:cNvSpPr>
              <a:spLocks noChangeArrowheads="1"/>
            </p:cNvSpPr>
            <p:nvPr/>
          </p:nvSpPr>
          <p:spPr bwMode="auto">
            <a:xfrm>
              <a:off x="1644" y="2625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2" name="Rectangle 60"/>
            <p:cNvSpPr>
              <a:spLocks noChangeArrowheads="1"/>
            </p:cNvSpPr>
            <p:nvPr/>
          </p:nvSpPr>
          <p:spPr bwMode="auto">
            <a:xfrm>
              <a:off x="1488" y="2771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2973" name="Rectangle 61"/>
            <p:cNvSpPr>
              <a:spLocks noChangeArrowheads="1"/>
            </p:cNvSpPr>
            <p:nvPr/>
          </p:nvSpPr>
          <p:spPr bwMode="auto">
            <a:xfrm>
              <a:off x="1344" y="291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4162425" y="3009900"/>
            <a:ext cx="2476500" cy="2114550"/>
            <a:chOff x="2220" y="1896"/>
            <a:chExt cx="1560" cy="1332"/>
          </a:xfrm>
        </p:grpSpPr>
        <p:sp>
          <p:nvSpPr>
            <p:cNvPr id="122958" name="Rectangle 63"/>
            <p:cNvSpPr>
              <a:spLocks noChangeArrowheads="1"/>
            </p:cNvSpPr>
            <p:nvPr/>
          </p:nvSpPr>
          <p:spPr bwMode="auto">
            <a:xfrm>
              <a:off x="3252" y="189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9" name="Rectangle 64"/>
            <p:cNvSpPr>
              <a:spLocks noChangeArrowheads="1"/>
            </p:cNvSpPr>
            <p:nvPr/>
          </p:nvSpPr>
          <p:spPr bwMode="auto">
            <a:xfrm>
              <a:off x="3108" y="2042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0" name="Rectangle 65"/>
            <p:cNvSpPr>
              <a:spLocks noChangeArrowheads="1"/>
            </p:cNvSpPr>
            <p:nvPr/>
          </p:nvSpPr>
          <p:spPr bwMode="auto">
            <a:xfrm>
              <a:off x="2964" y="2188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1" name="Rectangle 66"/>
            <p:cNvSpPr>
              <a:spLocks noChangeArrowheads="1"/>
            </p:cNvSpPr>
            <p:nvPr/>
          </p:nvSpPr>
          <p:spPr bwMode="auto">
            <a:xfrm>
              <a:off x="2820" y="2334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2" name="Rectangle 67"/>
            <p:cNvSpPr>
              <a:spLocks noChangeArrowheads="1"/>
            </p:cNvSpPr>
            <p:nvPr/>
          </p:nvSpPr>
          <p:spPr bwMode="auto">
            <a:xfrm>
              <a:off x="2676" y="2479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3" name="Rectangle 68"/>
            <p:cNvSpPr>
              <a:spLocks noChangeArrowheads="1"/>
            </p:cNvSpPr>
            <p:nvPr/>
          </p:nvSpPr>
          <p:spPr bwMode="auto">
            <a:xfrm>
              <a:off x="2520" y="2625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4" name="Rectangle 69"/>
            <p:cNvSpPr>
              <a:spLocks noChangeArrowheads="1"/>
            </p:cNvSpPr>
            <p:nvPr/>
          </p:nvSpPr>
          <p:spPr bwMode="auto">
            <a:xfrm>
              <a:off x="2364" y="2771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2965" name="Rectangle 70"/>
            <p:cNvSpPr>
              <a:spLocks noChangeArrowheads="1"/>
            </p:cNvSpPr>
            <p:nvPr/>
          </p:nvSpPr>
          <p:spPr bwMode="auto">
            <a:xfrm>
              <a:off x="2220" y="291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5845175" y="3048000"/>
            <a:ext cx="2476500" cy="2114550"/>
            <a:chOff x="3228" y="1920"/>
            <a:chExt cx="1560" cy="1332"/>
          </a:xfrm>
        </p:grpSpPr>
        <p:sp>
          <p:nvSpPr>
            <p:cNvPr id="122950" name="Rectangle 72"/>
            <p:cNvSpPr>
              <a:spLocks noChangeArrowheads="1"/>
            </p:cNvSpPr>
            <p:nvPr/>
          </p:nvSpPr>
          <p:spPr bwMode="auto">
            <a:xfrm>
              <a:off x="4260" y="1920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1" name="Rectangle 73"/>
            <p:cNvSpPr>
              <a:spLocks noChangeArrowheads="1"/>
            </p:cNvSpPr>
            <p:nvPr/>
          </p:nvSpPr>
          <p:spPr bwMode="auto">
            <a:xfrm>
              <a:off x="4116" y="206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2" name="Rectangle 74"/>
            <p:cNvSpPr>
              <a:spLocks noChangeArrowheads="1"/>
            </p:cNvSpPr>
            <p:nvPr/>
          </p:nvSpPr>
          <p:spPr bwMode="auto">
            <a:xfrm>
              <a:off x="3972" y="2212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3" name="Rectangle 75"/>
            <p:cNvSpPr>
              <a:spLocks noChangeArrowheads="1"/>
            </p:cNvSpPr>
            <p:nvPr/>
          </p:nvSpPr>
          <p:spPr bwMode="auto">
            <a:xfrm>
              <a:off x="3828" y="2358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4" name="Rectangle 76"/>
            <p:cNvSpPr>
              <a:spLocks noChangeArrowheads="1"/>
            </p:cNvSpPr>
            <p:nvPr/>
          </p:nvSpPr>
          <p:spPr bwMode="auto">
            <a:xfrm>
              <a:off x="3684" y="2503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5" name="Rectangle 77"/>
            <p:cNvSpPr>
              <a:spLocks noChangeArrowheads="1"/>
            </p:cNvSpPr>
            <p:nvPr/>
          </p:nvSpPr>
          <p:spPr bwMode="auto">
            <a:xfrm>
              <a:off x="3528" y="2649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6" name="Rectangle 78"/>
            <p:cNvSpPr>
              <a:spLocks noChangeArrowheads="1"/>
            </p:cNvSpPr>
            <p:nvPr/>
          </p:nvSpPr>
          <p:spPr bwMode="auto">
            <a:xfrm>
              <a:off x="3372" y="2795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2957" name="Rectangle 79"/>
            <p:cNvSpPr>
              <a:spLocks noChangeArrowheads="1"/>
            </p:cNvSpPr>
            <p:nvPr/>
          </p:nvSpPr>
          <p:spPr bwMode="auto">
            <a:xfrm>
              <a:off x="3228" y="2940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205904" name="AutoShape 80"/>
          <p:cNvSpPr>
            <a:spLocks noChangeArrowheads="1"/>
          </p:cNvSpPr>
          <p:nvPr/>
        </p:nvSpPr>
        <p:spPr bwMode="auto">
          <a:xfrm>
            <a:off x="590550" y="2295525"/>
            <a:ext cx="1085850" cy="592138"/>
          </a:xfrm>
          <a:prstGeom prst="wedgeRoundRectCallout">
            <a:avLst>
              <a:gd name="adj1" fmla="val 26606"/>
              <a:gd name="adj2" fmla="val -156435"/>
              <a:gd name="adj3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126000" r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9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32片</a:t>
            </a:r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6677025" y="3381375"/>
            <a:ext cx="2009775" cy="1963738"/>
            <a:chOff x="3860" y="2130"/>
            <a:chExt cx="1266" cy="1237"/>
          </a:xfrm>
        </p:grpSpPr>
        <p:sp>
          <p:nvSpPr>
            <p:cNvPr id="122941" name="Line 82"/>
            <p:cNvSpPr>
              <a:spLocks noChangeShapeType="1"/>
            </p:cNvSpPr>
            <p:nvPr/>
          </p:nvSpPr>
          <p:spPr bwMode="auto">
            <a:xfrm flipH="1">
              <a:off x="3888" y="2130"/>
              <a:ext cx="1238" cy="1237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2" name="Line 83"/>
            <p:cNvSpPr>
              <a:spLocks noChangeShapeType="1"/>
            </p:cNvSpPr>
            <p:nvPr/>
          </p:nvSpPr>
          <p:spPr bwMode="auto">
            <a:xfrm>
              <a:off x="3860" y="3175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3" name="Line 84"/>
            <p:cNvSpPr>
              <a:spLocks noChangeShapeType="1"/>
            </p:cNvSpPr>
            <p:nvPr/>
          </p:nvSpPr>
          <p:spPr bwMode="auto">
            <a:xfrm>
              <a:off x="4875" y="2174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4" name="Line 85"/>
            <p:cNvSpPr>
              <a:spLocks noChangeShapeType="1"/>
            </p:cNvSpPr>
            <p:nvPr/>
          </p:nvSpPr>
          <p:spPr bwMode="auto">
            <a:xfrm>
              <a:off x="4713" y="2317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5" name="Line 86"/>
            <p:cNvSpPr>
              <a:spLocks noChangeShapeType="1"/>
            </p:cNvSpPr>
            <p:nvPr/>
          </p:nvSpPr>
          <p:spPr bwMode="auto">
            <a:xfrm>
              <a:off x="4593" y="2460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6" name="Line 87"/>
            <p:cNvSpPr>
              <a:spLocks noChangeShapeType="1"/>
            </p:cNvSpPr>
            <p:nvPr/>
          </p:nvSpPr>
          <p:spPr bwMode="auto">
            <a:xfrm>
              <a:off x="4449" y="2603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7" name="Line 88"/>
            <p:cNvSpPr>
              <a:spLocks noChangeShapeType="1"/>
            </p:cNvSpPr>
            <p:nvPr/>
          </p:nvSpPr>
          <p:spPr bwMode="auto">
            <a:xfrm>
              <a:off x="4305" y="2746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8" name="Line 89"/>
            <p:cNvSpPr>
              <a:spLocks noChangeShapeType="1"/>
            </p:cNvSpPr>
            <p:nvPr/>
          </p:nvSpPr>
          <p:spPr bwMode="auto">
            <a:xfrm>
              <a:off x="4149" y="2889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9" name="Line 90"/>
            <p:cNvSpPr>
              <a:spLocks noChangeShapeType="1"/>
            </p:cNvSpPr>
            <p:nvPr/>
          </p:nvSpPr>
          <p:spPr bwMode="auto">
            <a:xfrm>
              <a:off x="4005" y="3032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6677025" y="3381375"/>
            <a:ext cx="2009775" cy="1963738"/>
            <a:chOff x="3860" y="2130"/>
            <a:chExt cx="1266" cy="1237"/>
          </a:xfrm>
        </p:grpSpPr>
        <p:sp>
          <p:nvSpPr>
            <p:cNvPr id="122932" name="Line 92"/>
            <p:cNvSpPr>
              <a:spLocks noChangeShapeType="1"/>
            </p:cNvSpPr>
            <p:nvPr/>
          </p:nvSpPr>
          <p:spPr bwMode="auto">
            <a:xfrm flipH="1">
              <a:off x="3888" y="2130"/>
              <a:ext cx="1238" cy="123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33" name="Line 93"/>
            <p:cNvSpPr>
              <a:spLocks noChangeShapeType="1"/>
            </p:cNvSpPr>
            <p:nvPr/>
          </p:nvSpPr>
          <p:spPr bwMode="auto">
            <a:xfrm>
              <a:off x="3860" y="3175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34" name="Line 94"/>
            <p:cNvSpPr>
              <a:spLocks noChangeShapeType="1"/>
            </p:cNvSpPr>
            <p:nvPr/>
          </p:nvSpPr>
          <p:spPr bwMode="auto">
            <a:xfrm>
              <a:off x="4875" y="2174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35" name="Line 95"/>
            <p:cNvSpPr>
              <a:spLocks noChangeShapeType="1"/>
            </p:cNvSpPr>
            <p:nvPr/>
          </p:nvSpPr>
          <p:spPr bwMode="auto">
            <a:xfrm>
              <a:off x="4713" y="2317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36" name="Line 96"/>
            <p:cNvSpPr>
              <a:spLocks noChangeShapeType="1"/>
            </p:cNvSpPr>
            <p:nvPr/>
          </p:nvSpPr>
          <p:spPr bwMode="auto">
            <a:xfrm>
              <a:off x="4593" y="2460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37" name="Line 97"/>
            <p:cNvSpPr>
              <a:spLocks noChangeShapeType="1"/>
            </p:cNvSpPr>
            <p:nvPr/>
          </p:nvSpPr>
          <p:spPr bwMode="auto">
            <a:xfrm>
              <a:off x="4449" y="2603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38" name="Line 98"/>
            <p:cNvSpPr>
              <a:spLocks noChangeShapeType="1"/>
            </p:cNvSpPr>
            <p:nvPr/>
          </p:nvSpPr>
          <p:spPr bwMode="auto">
            <a:xfrm>
              <a:off x="4305" y="2746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39" name="Line 99"/>
            <p:cNvSpPr>
              <a:spLocks noChangeShapeType="1"/>
            </p:cNvSpPr>
            <p:nvPr/>
          </p:nvSpPr>
          <p:spPr bwMode="auto">
            <a:xfrm>
              <a:off x="4149" y="2889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0" name="Line 100"/>
            <p:cNvSpPr>
              <a:spLocks noChangeShapeType="1"/>
            </p:cNvSpPr>
            <p:nvPr/>
          </p:nvSpPr>
          <p:spPr bwMode="auto">
            <a:xfrm>
              <a:off x="4005" y="3032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6677025" y="3381375"/>
            <a:ext cx="2009775" cy="1963738"/>
            <a:chOff x="3860" y="2130"/>
            <a:chExt cx="1266" cy="1237"/>
          </a:xfrm>
        </p:grpSpPr>
        <p:sp>
          <p:nvSpPr>
            <p:cNvPr id="122923" name="Line 102"/>
            <p:cNvSpPr>
              <a:spLocks noChangeShapeType="1"/>
            </p:cNvSpPr>
            <p:nvPr/>
          </p:nvSpPr>
          <p:spPr bwMode="auto">
            <a:xfrm flipH="1">
              <a:off x="3888" y="2130"/>
              <a:ext cx="1238" cy="1237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4" name="Line 103"/>
            <p:cNvSpPr>
              <a:spLocks noChangeShapeType="1"/>
            </p:cNvSpPr>
            <p:nvPr/>
          </p:nvSpPr>
          <p:spPr bwMode="auto">
            <a:xfrm>
              <a:off x="3860" y="3175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5" name="Line 104"/>
            <p:cNvSpPr>
              <a:spLocks noChangeShapeType="1"/>
            </p:cNvSpPr>
            <p:nvPr/>
          </p:nvSpPr>
          <p:spPr bwMode="auto">
            <a:xfrm>
              <a:off x="4875" y="2174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6" name="Line 105"/>
            <p:cNvSpPr>
              <a:spLocks noChangeShapeType="1"/>
            </p:cNvSpPr>
            <p:nvPr/>
          </p:nvSpPr>
          <p:spPr bwMode="auto">
            <a:xfrm>
              <a:off x="4713" y="2317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7" name="Line 106"/>
            <p:cNvSpPr>
              <a:spLocks noChangeShapeType="1"/>
            </p:cNvSpPr>
            <p:nvPr/>
          </p:nvSpPr>
          <p:spPr bwMode="auto">
            <a:xfrm>
              <a:off x="4593" y="2460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8" name="Line 107"/>
            <p:cNvSpPr>
              <a:spLocks noChangeShapeType="1"/>
            </p:cNvSpPr>
            <p:nvPr/>
          </p:nvSpPr>
          <p:spPr bwMode="auto">
            <a:xfrm>
              <a:off x="4449" y="2603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9" name="Line 108"/>
            <p:cNvSpPr>
              <a:spLocks noChangeShapeType="1"/>
            </p:cNvSpPr>
            <p:nvPr/>
          </p:nvSpPr>
          <p:spPr bwMode="auto">
            <a:xfrm>
              <a:off x="4305" y="2746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30" name="Line 109"/>
            <p:cNvSpPr>
              <a:spLocks noChangeShapeType="1"/>
            </p:cNvSpPr>
            <p:nvPr/>
          </p:nvSpPr>
          <p:spPr bwMode="auto">
            <a:xfrm>
              <a:off x="4149" y="2889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31" name="Line 110"/>
            <p:cNvSpPr>
              <a:spLocks noChangeShapeType="1"/>
            </p:cNvSpPr>
            <p:nvPr/>
          </p:nvSpPr>
          <p:spPr bwMode="auto">
            <a:xfrm>
              <a:off x="4005" y="3032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11"/>
          <p:cNvGrpSpPr>
            <a:grpSpLocks/>
          </p:cNvGrpSpPr>
          <p:nvPr/>
        </p:nvGrpSpPr>
        <p:grpSpPr bwMode="auto">
          <a:xfrm>
            <a:off x="6677025" y="3381375"/>
            <a:ext cx="2009775" cy="1963738"/>
            <a:chOff x="3860" y="2130"/>
            <a:chExt cx="1266" cy="1237"/>
          </a:xfrm>
        </p:grpSpPr>
        <p:sp>
          <p:nvSpPr>
            <p:cNvPr id="122914" name="Line 112"/>
            <p:cNvSpPr>
              <a:spLocks noChangeShapeType="1"/>
            </p:cNvSpPr>
            <p:nvPr/>
          </p:nvSpPr>
          <p:spPr bwMode="auto">
            <a:xfrm flipH="1">
              <a:off x="3888" y="2130"/>
              <a:ext cx="1238" cy="123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5" name="Line 113"/>
            <p:cNvSpPr>
              <a:spLocks noChangeShapeType="1"/>
            </p:cNvSpPr>
            <p:nvPr/>
          </p:nvSpPr>
          <p:spPr bwMode="auto">
            <a:xfrm>
              <a:off x="3860" y="3175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6" name="Line 114"/>
            <p:cNvSpPr>
              <a:spLocks noChangeShapeType="1"/>
            </p:cNvSpPr>
            <p:nvPr/>
          </p:nvSpPr>
          <p:spPr bwMode="auto">
            <a:xfrm>
              <a:off x="4875" y="2174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7" name="Line 115"/>
            <p:cNvSpPr>
              <a:spLocks noChangeShapeType="1"/>
            </p:cNvSpPr>
            <p:nvPr/>
          </p:nvSpPr>
          <p:spPr bwMode="auto">
            <a:xfrm>
              <a:off x="4713" y="2317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8" name="Line 116"/>
            <p:cNvSpPr>
              <a:spLocks noChangeShapeType="1"/>
            </p:cNvSpPr>
            <p:nvPr/>
          </p:nvSpPr>
          <p:spPr bwMode="auto">
            <a:xfrm>
              <a:off x="4593" y="2460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19" name="Line 117"/>
            <p:cNvSpPr>
              <a:spLocks noChangeShapeType="1"/>
            </p:cNvSpPr>
            <p:nvPr/>
          </p:nvSpPr>
          <p:spPr bwMode="auto">
            <a:xfrm>
              <a:off x="4449" y="2603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0" name="Line 118"/>
            <p:cNvSpPr>
              <a:spLocks noChangeShapeType="1"/>
            </p:cNvSpPr>
            <p:nvPr/>
          </p:nvSpPr>
          <p:spPr bwMode="auto">
            <a:xfrm>
              <a:off x="4305" y="2746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1" name="Line 119"/>
            <p:cNvSpPr>
              <a:spLocks noChangeShapeType="1"/>
            </p:cNvSpPr>
            <p:nvPr/>
          </p:nvSpPr>
          <p:spPr bwMode="auto">
            <a:xfrm>
              <a:off x="4149" y="2889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22" name="Line 120"/>
            <p:cNvSpPr>
              <a:spLocks noChangeShapeType="1"/>
            </p:cNvSpPr>
            <p:nvPr/>
          </p:nvSpPr>
          <p:spPr bwMode="auto">
            <a:xfrm>
              <a:off x="4005" y="3032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121"/>
          <p:cNvGrpSpPr>
            <a:grpSpLocks/>
          </p:cNvGrpSpPr>
          <p:nvPr/>
        </p:nvGrpSpPr>
        <p:grpSpPr bwMode="auto">
          <a:xfrm>
            <a:off x="1420813" y="5334000"/>
            <a:ext cx="6580187" cy="1006475"/>
            <a:chOff x="895" y="3360"/>
            <a:chExt cx="4145" cy="634"/>
          </a:xfrm>
        </p:grpSpPr>
        <p:sp>
          <p:nvSpPr>
            <p:cNvPr id="122912" name="Text Box 122"/>
            <p:cNvSpPr txBox="1">
              <a:spLocks noChangeArrowheads="1"/>
            </p:cNvSpPr>
            <p:nvPr/>
          </p:nvSpPr>
          <p:spPr bwMode="auto">
            <a:xfrm>
              <a:off x="895" y="3667"/>
              <a:ext cx="41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当地址为 65 535 时，此 8 片的片选有效</a:t>
              </a:r>
            </a:p>
          </p:txBody>
        </p:sp>
        <p:sp>
          <p:nvSpPr>
            <p:cNvPr id="122913" name="Freeform 123"/>
            <p:cNvSpPr>
              <a:spLocks/>
            </p:cNvSpPr>
            <p:nvPr/>
          </p:nvSpPr>
          <p:spPr bwMode="auto">
            <a:xfrm>
              <a:off x="3466" y="3360"/>
              <a:ext cx="564" cy="284"/>
            </a:xfrm>
            <a:custGeom>
              <a:avLst/>
              <a:gdLst>
                <a:gd name="T0" fmla="*/ 0 w 564"/>
                <a:gd name="T1" fmla="*/ 284 h 284"/>
                <a:gd name="T2" fmla="*/ 564 w 564"/>
                <a:gd name="T3" fmla="*/ 0 h 284"/>
                <a:gd name="T4" fmla="*/ 0 60000 65536"/>
                <a:gd name="T5" fmla="*/ 0 60000 65536"/>
                <a:gd name="T6" fmla="*/ 0 w 564"/>
                <a:gd name="T7" fmla="*/ 0 h 284"/>
                <a:gd name="T8" fmla="*/ 564 w 56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284">
                  <a:moveTo>
                    <a:pt x="0" y="284"/>
                  </a:moveTo>
                  <a:lnTo>
                    <a:pt x="564" y="0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24"/>
          <p:cNvGrpSpPr>
            <a:grpSpLocks/>
          </p:cNvGrpSpPr>
          <p:nvPr/>
        </p:nvGrpSpPr>
        <p:grpSpPr bwMode="auto">
          <a:xfrm>
            <a:off x="2244725" y="2076451"/>
            <a:ext cx="6899275" cy="862013"/>
            <a:chOff x="1414" y="1308"/>
            <a:chExt cx="4346" cy="543"/>
          </a:xfrm>
        </p:grpSpPr>
        <p:sp>
          <p:nvSpPr>
            <p:cNvPr id="122908" name="Text Box 125"/>
            <p:cNvSpPr txBox="1">
              <a:spLocks noChangeArrowheads="1"/>
            </p:cNvSpPr>
            <p:nvPr/>
          </p:nvSpPr>
          <p:spPr bwMode="auto">
            <a:xfrm>
              <a:off x="1414" y="1308"/>
              <a:ext cx="12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   8片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16</a:t>
              </a:r>
              <a:r>
                <a:rPr lang="en-US" altLang="zh-CN" sz="2400">
                  <a:latin typeface="Times New Roman" pitchFamily="18" charset="0"/>
                </a:rPr>
                <a:t>K </a:t>
              </a:r>
              <a:r>
                <a:rPr lang="en-US" altLang="zh-CN" sz="26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400">
                  <a:latin typeface="Times New Roman" pitchFamily="18" charset="0"/>
                </a:rPr>
                <a:t> 1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22909" name="Text Box 126"/>
            <p:cNvSpPr txBox="1">
              <a:spLocks noChangeArrowheads="1"/>
            </p:cNvSpPr>
            <p:nvPr/>
          </p:nvSpPr>
          <p:spPr bwMode="auto">
            <a:xfrm>
              <a:off x="2486" y="1308"/>
              <a:ext cx="1210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  8片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16</a:t>
              </a:r>
              <a:r>
                <a:rPr lang="en-US" altLang="zh-CN" sz="2400">
                  <a:latin typeface="Times New Roman" pitchFamily="18" charset="0"/>
                </a:rPr>
                <a:t>K </a:t>
              </a:r>
              <a:r>
                <a:rPr lang="en-US" altLang="zh-CN" sz="26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400">
                  <a:latin typeface="Times New Roman" pitchFamily="18" charset="0"/>
                </a:rPr>
                <a:t> 1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22910" name="Text Box 127"/>
            <p:cNvSpPr txBox="1">
              <a:spLocks noChangeArrowheads="1"/>
            </p:cNvSpPr>
            <p:nvPr/>
          </p:nvSpPr>
          <p:spPr bwMode="auto">
            <a:xfrm>
              <a:off x="3558" y="1308"/>
              <a:ext cx="1077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  8片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16</a:t>
              </a:r>
              <a:r>
                <a:rPr lang="en-US" altLang="zh-CN" sz="2400">
                  <a:latin typeface="Times New Roman" pitchFamily="18" charset="0"/>
                </a:rPr>
                <a:t>K </a:t>
              </a:r>
              <a:r>
                <a:rPr lang="en-US" altLang="zh-CN" sz="26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400">
                  <a:latin typeface="Times New Roman" pitchFamily="18" charset="0"/>
                </a:rPr>
                <a:t> 1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22911" name="Text Box 128"/>
            <p:cNvSpPr txBox="1">
              <a:spLocks noChangeArrowheads="1"/>
            </p:cNvSpPr>
            <p:nvPr/>
          </p:nvSpPr>
          <p:spPr bwMode="auto">
            <a:xfrm>
              <a:off x="4630" y="1308"/>
              <a:ext cx="1130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  8片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16</a:t>
              </a:r>
              <a:r>
                <a:rPr lang="en-US" altLang="zh-CN" sz="2400">
                  <a:latin typeface="Times New Roman" pitchFamily="18" charset="0"/>
                </a:rPr>
                <a:t>K </a:t>
              </a:r>
              <a:r>
                <a:rPr lang="en-US" altLang="zh-CN" sz="26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400">
                  <a:latin typeface="Times New Roman" pitchFamily="18" charset="0"/>
                </a:rPr>
                <a:t> 1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</p:grpSp>
      <p:sp>
        <p:nvSpPr>
          <p:cNvPr id="205953" name="Rectangle 1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131" name="日期占位符 13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29CE3A-8866-48A8-92CD-CFDF7713D6D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18435-3F0D-4E25-98F9-D7A75AF383F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33" name="页脚占位符 1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0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0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8" grpId="0" autoUpdateAnimBg="0"/>
      <p:bldP spid="205869" grpId="0" animBg="1"/>
      <p:bldP spid="205870" grpId="0" animBg="1"/>
      <p:bldP spid="205871" grpId="0" animBg="1"/>
      <p:bldP spid="205872" grpId="0" animBg="1"/>
      <p:bldP spid="205873" grpId="0" animBg="1"/>
      <p:bldP spid="205874" grpId="0" animBg="1"/>
      <p:bldP spid="205875" grpId="0" animBg="1" autoUpdateAnimBg="0"/>
      <p:bldP spid="205876" grpId="0" animBg="1" autoUpdateAnimBg="0"/>
      <p:bldP spid="20590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801688" y="1906588"/>
            <a:ext cx="6567487" cy="4862512"/>
            <a:chOff x="505" y="1201"/>
            <a:chExt cx="4137" cy="3063"/>
          </a:xfrm>
        </p:grpSpPr>
        <p:grpSp>
          <p:nvGrpSpPr>
            <p:cNvPr id="3" name="Group 97"/>
            <p:cNvGrpSpPr>
              <a:grpSpLocks/>
            </p:cNvGrpSpPr>
            <p:nvPr/>
          </p:nvGrpSpPr>
          <p:grpSpPr bwMode="auto">
            <a:xfrm>
              <a:off x="505" y="1201"/>
              <a:ext cx="4137" cy="3063"/>
              <a:chOff x="505" y="1201"/>
              <a:chExt cx="4137" cy="3063"/>
            </a:xfrm>
          </p:grpSpPr>
          <p:sp>
            <p:nvSpPr>
              <p:cNvPr id="123952" name="Rectangle 4"/>
              <p:cNvSpPr>
                <a:spLocks noChangeArrowheads="1"/>
              </p:cNvSpPr>
              <p:nvPr/>
            </p:nvSpPr>
            <p:spPr bwMode="auto">
              <a:xfrm>
                <a:off x="2445" y="1392"/>
                <a:ext cx="585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0,0</a:t>
                </a:r>
              </a:p>
            </p:txBody>
          </p:sp>
          <p:sp>
            <p:nvSpPr>
              <p:cNvPr id="123953" name="Rectangle 5"/>
              <p:cNvSpPr>
                <a:spLocks noChangeArrowheads="1"/>
              </p:cNvSpPr>
              <p:nvPr/>
            </p:nvSpPr>
            <p:spPr bwMode="auto">
              <a:xfrm>
                <a:off x="2445" y="2585"/>
                <a:ext cx="585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15,0</a:t>
                </a:r>
              </a:p>
            </p:txBody>
          </p:sp>
          <p:sp>
            <p:nvSpPr>
              <p:cNvPr id="123954" name="Rectangle 6"/>
              <p:cNvSpPr>
                <a:spLocks noChangeArrowheads="1"/>
              </p:cNvSpPr>
              <p:nvPr/>
            </p:nvSpPr>
            <p:spPr bwMode="auto">
              <a:xfrm>
                <a:off x="3776" y="2585"/>
                <a:ext cx="585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15,7</a:t>
                </a:r>
              </a:p>
            </p:txBody>
          </p:sp>
          <p:sp>
            <p:nvSpPr>
              <p:cNvPr id="123955" name="Rectangle 7"/>
              <p:cNvSpPr>
                <a:spLocks noChangeArrowheads="1"/>
              </p:cNvSpPr>
              <p:nvPr/>
            </p:nvSpPr>
            <p:spPr bwMode="auto">
              <a:xfrm>
                <a:off x="3776" y="1392"/>
                <a:ext cx="585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0,7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267" y="3523"/>
                <a:ext cx="2226" cy="404"/>
                <a:chOff x="2267" y="3523"/>
                <a:chExt cx="2226" cy="404"/>
              </a:xfrm>
            </p:grpSpPr>
            <p:sp>
              <p:nvSpPr>
                <p:cNvPr id="124002" name="Rectangle 9"/>
                <p:cNvSpPr>
                  <a:spLocks noChangeArrowheads="1"/>
                </p:cNvSpPr>
                <p:nvPr/>
              </p:nvSpPr>
              <p:spPr bwMode="auto">
                <a:xfrm rot="5400000">
                  <a:off x="3188" y="2622"/>
                  <a:ext cx="384" cy="22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00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49" y="3523"/>
                  <a:ext cx="17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    </a:t>
                  </a:r>
                  <a:r>
                    <a:rPr lang="zh-CN" altLang="en-US" sz="2400">
                      <a:latin typeface="Times New Roman" pitchFamily="18" charset="0"/>
                    </a:rPr>
                    <a:t>读/写控制电路</a:t>
                  </a:r>
                  <a:r>
                    <a:rPr lang="zh-CN" altLang="en-US" sz="3200">
                      <a:latin typeface="Times New Roman" pitchFamily="18" charset="0"/>
                    </a:rPr>
                    <a:t>   </a:t>
                  </a:r>
                </a:p>
              </p:txBody>
            </p:sp>
          </p:grpSp>
          <p:sp>
            <p:nvSpPr>
              <p:cNvPr id="123957" name="Rectangle 11"/>
              <p:cNvSpPr>
                <a:spLocks noChangeArrowheads="1"/>
              </p:cNvSpPr>
              <p:nvPr/>
            </p:nvSpPr>
            <p:spPr bwMode="auto">
              <a:xfrm>
                <a:off x="1236" y="1203"/>
                <a:ext cx="384" cy="222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58" name="Rectangle 12"/>
              <p:cNvSpPr>
                <a:spLocks noChangeArrowheads="1"/>
              </p:cNvSpPr>
              <p:nvPr/>
            </p:nvSpPr>
            <p:spPr bwMode="auto">
              <a:xfrm>
                <a:off x="2160" y="1201"/>
                <a:ext cx="2482" cy="20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59" name="Text Box 13"/>
              <p:cNvSpPr txBox="1">
                <a:spLocks noChangeArrowheads="1"/>
              </p:cNvSpPr>
              <p:nvPr/>
            </p:nvSpPr>
            <p:spPr bwMode="auto">
              <a:xfrm>
                <a:off x="1275" y="1680"/>
                <a:ext cx="309" cy="1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23960" name="Freeform 14"/>
              <p:cNvSpPr>
                <a:spLocks/>
              </p:cNvSpPr>
              <p:nvPr/>
            </p:nvSpPr>
            <p:spPr bwMode="auto">
              <a:xfrm>
                <a:off x="1626" y="1715"/>
                <a:ext cx="2406" cy="243"/>
              </a:xfrm>
              <a:custGeom>
                <a:avLst/>
                <a:gdLst>
                  <a:gd name="T0" fmla="*/ 0 w 2406"/>
                  <a:gd name="T1" fmla="*/ 243 h 243"/>
                  <a:gd name="T2" fmla="*/ 2406 w 2406"/>
                  <a:gd name="T3" fmla="*/ 243 h 243"/>
                  <a:gd name="T4" fmla="*/ 2406 w 2406"/>
                  <a:gd name="T5" fmla="*/ 0 h 243"/>
                  <a:gd name="T6" fmla="*/ 0 60000 65536"/>
                  <a:gd name="T7" fmla="*/ 0 60000 65536"/>
                  <a:gd name="T8" fmla="*/ 0 60000 65536"/>
                  <a:gd name="T9" fmla="*/ 0 w 2406"/>
                  <a:gd name="T10" fmla="*/ 0 h 243"/>
                  <a:gd name="T11" fmla="*/ 2406 w 2406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6" h="243">
                    <a:moveTo>
                      <a:pt x="0" y="243"/>
                    </a:moveTo>
                    <a:lnTo>
                      <a:pt x="2406" y="243"/>
                    </a:lnTo>
                    <a:lnTo>
                      <a:pt x="240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61" name="Freeform 15"/>
              <p:cNvSpPr>
                <a:spLocks/>
              </p:cNvSpPr>
              <p:nvPr/>
            </p:nvSpPr>
            <p:spPr bwMode="auto">
              <a:xfrm>
                <a:off x="2748" y="1728"/>
                <a:ext cx="1" cy="221"/>
              </a:xfrm>
              <a:custGeom>
                <a:avLst/>
                <a:gdLst>
                  <a:gd name="T0" fmla="*/ 0 w 1"/>
                  <a:gd name="T1" fmla="*/ 0 h 221"/>
                  <a:gd name="T2" fmla="*/ 0 w 1"/>
                  <a:gd name="T3" fmla="*/ 221 h 221"/>
                  <a:gd name="T4" fmla="*/ 0 60000 65536"/>
                  <a:gd name="T5" fmla="*/ 0 60000 65536"/>
                  <a:gd name="T6" fmla="*/ 0 w 1"/>
                  <a:gd name="T7" fmla="*/ 0 h 221"/>
                  <a:gd name="T8" fmla="*/ 1 w 1"/>
                  <a:gd name="T9" fmla="*/ 221 h 2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1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62" name="Freeform 16"/>
              <p:cNvSpPr>
                <a:spLocks/>
              </p:cNvSpPr>
              <p:nvPr/>
            </p:nvSpPr>
            <p:spPr bwMode="auto">
              <a:xfrm>
                <a:off x="1631" y="2916"/>
                <a:ext cx="2406" cy="243"/>
              </a:xfrm>
              <a:custGeom>
                <a:avLst/>
                <a:gdLst>
                  <a:gd name="T0" fmla="*/ 0 w 2406"/>
                  <a:gd name="T1" fmla="*/ 243 h 243"/>
                  <a:gd name="T2" fmla="*/ 2406 w 2406"/>
                  <a:gd name="T3" fmla="*/ 243 h 243"/>
                  <a:gd name="T4" fmla="*/ 2406 w 2406"/>
                  <a:gd name="T5" fmla="*/ 0 h 243"/>
                  <a:gd name="T6" fmla="*/ 0 60000 65536"/>
                  <a:gd name="T7" fmla="*/ 0 60000 65536"/>
                  <a:gd name="T8" fmla="*/ 0 60000 65536"/>
                  <a:gd name="T9" fmla="*/ 0 w 2406"/>
                  <a:gd name="T10" fmla="*/ 0 h 243"/>
                  <a:gd name="T11" fmla="*/ 2406 w 2406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6" h="243">
                    <a:moveTo>
                      <a:pt x="0" y="243"/>
                    </a:moveTo>
                    <a:lnTo>
                      <a:pt x="2406" y="243"/>
                    </a:lnTo>
                    <a:lnTo>
                      <a:pt x="240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63" name="Freeform 17"/>
              <p:cNvSpPr>
                <a:spLocks/>
              </p:cNvSpPr>
              <p:nvPr/>
            </p:nvSpPr>
            <p:spPr bwMode="auto">
              <a:xfrm>
                <a:off x="2748" y="2929"/>
                <a:ext cx="1" cy="221"/>
              </a:xfrm>
              <a:custGeom>
                <a:avLst/>
                <a:gdLst>
                  <a:gd name="T0" fmla="*/ 0 w 1"/>
                  <a:gd name="T1" fmla="*/ 0 h 221"/>
                  <a:gd name="T2" fmla="*/ 0 w 1"/>
                  <a:gd name="T3" fmla="*/ 221 h 221"/>
                  <a:gd name="T4" fmla="*/ 0 60000 65536"/>
                  <a:gd name="T5" fmla="*/ 0 60000 65536"/>
                  <a:gd name="T6" fmla="*/ 0 w 1"/>
                  <a:gd name="T7" fmla="*/ 0 h 221"/>
                  <a:gd name="T8" fmla="*/ 1 w 1"/>
                  <a:gd name="T9" fmla="*/ 221 h 2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1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64" name="Text Box 18"/>
              <p:cNvSpPr txBox="1">
                <a:spLocks noChangeArrowheads="1"/>
              </p:cNvSpPr>
              <p:nvPr/>
            </p:nvSpPr>
            <p:spPr bwMode="auto">
              <a:xfrm>
                <a:off x="1599" y="1472"/>
                <a:ext cx="5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zh-CN" altLang="en-US" sz="2200">
                    <a:latin typeface="Times New Roman" pitchFamily="18" charset="0"/>
                  </a:rPr>
                  <a:t>字线</a:t>
                </a:r>
              </a:p>
            </p:txBody>
          </p:sp>
          <p:sp>
            <p:nvSpPr>
              <p:cNvPr id="123965" name="Text Box 19"/>
              <p:cNvSpPr txBox="1">
                <a:spLocks noChangeArrowheads="1"/>
              </p:cNvSpPr>
              <p:nvPr/>
            </p:nvSpPr>
            <p:spPr bwMode="auto">
              <a:xfrm>
                <a:off x="1779" y="172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3966" name="Text Box 20"/>
              <p:cNvSpPr txBox="1">
                <a:spLocks noChangeArrowheads="1"/>
              </p:cNvSpPr>
              <p:nvPr/>
            </p:nvSpPr>
            <p:spPr bwMode="auto">
              <a:xfrm>
                <a:off x="1743" y="28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23967" name="Freeform 21"/>
              <p:cNvSpPr>
                <a:spLocks/>
              </p:cNvSpPr>
              <p:nvPr/>
            </p:nvSpPr>
            <p:spPr bwMode="auto">
              <a:xfrm>
                <a:off x="2740" y="3248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68" name="Freeform 22"/>
              <p:cNvSpPr>
                <a:spLocks/>
              </p:cNvSpPr>
              <p:nvPr/>
            </p:nvSpPr>
            <p:spPr bwMode="auto">
              <a:xfrm>
                <a:off x="4032" y="3254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69" name="Text Box 23"/>
              <p:cNvSpPr txBox="1">
                <a:spLocks noChangeArrowheads="1"/>
              </p:cNvSpPr>
              <p:nvPr/>
            </p:nvSpPr>
            <p:spPr bwMode="auto">
              <a:xfrm>
                <a:off x="3080" y="3161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23970" name="Text Box 24"/>
              <p:cNvSpPr txBox="1">
                <a:spLocks noChangeArrowheads="1"/>
              </p:cNvSpPr>
              <p:nvPr/>
            </p:nvSpPr>
            <p:spPr bwMode="auto">
              <a:xfrm rot="5400000">
                <a:off x="1747" y="2263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23971" name="Freeform 25"/>
              <p:cNvSpPr>
                <a:spLocks/>
              </p:cNvSpPr>
              <p:nvPr/>
            </p:nvSpPr>
            <p:spPr bwMode="auto">
              <a:xfrm>
                <a:off x="2740" y="3917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72" name="Freeform 26"/>
              <p:cNvSpPr>
                <a:spLocks/>
              </p:cNvSpPr>
              <p:nvPr/>
            </p:nvSpPr>
            <p:spPr bwMode="auto">
              <a:xfrm>
                <a:off x="4032" y="3917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73" name="Text Box 27"/>
              <p:cNvSpPr txBox="1">
                <a:spLocks noChangeArrowheads="1"/>
              </p:cNvSpPr>
              <p:nvPr/>
            </p:nvSpPr>
            <p:spPr bwMode="auto">
              <a:xfrm>
                <a:off x="2960" y="1996"/>
                <a:ext cx="91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16×8矩阵</a:t>
                </a:r>
              </a:p>
            </p:txBody>
          </p:sp>
          <p:sp>
            <p:nvSpPr>
              <p:cNvPr id="123974" name="Text Box 28"/>
              <p:cNvSpPr txBox="1">
                <a:spLocks noChangeArrowheads="1"/>
              </p:cNvSpPr>
              <p:nvPr/>
            </p:nvSpPr>
            <p:spPr bwMode="auto">
              <a:xfrm rot="5400000">
                <a:off x="2637" y="207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23975" name="Text Box 29"/>
              <p:cNvSpPr txBox="1">
                <a:spLocks noChangeArrowheads="1"/>
              </p:cNvSpPr>
              <p:nvPr/>
            </p:nvSpPr>
            <p:spPr bwMode="auto">
              <a:xfrm rot="5400000">
                <a:off x="3932" y="207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23976" name="Text Box 30"/>
              <p:cNvSpPr txBox="1">
                <a:spLocks noChangeArrowheads="1"/>
              </p:cNvSpPr>
              <p:nvPr/>
            </p:nvSpPr>
            <p:spPr bwMode="auto">
              <a:xfrm>
                <a:off x="3080" y="3819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23977" name="Text Box 31"/>
              <p:cNvSpPr txBox="1">
                <a:spLocks noChangeArrowheads="1"/>
              </p:cNvSpPr>
              <p:nvPr/>
            </p:nvSpPr>
            <p:spPr bwMode="auto">
              <a:xfrm>
                <a:off x="2501" y="325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3978" name="Text Box 32"/>
              <p:cNvSpPr txBox="1">
                <a:spLocks noChangeArrowheads="1"/>
              </p:cNvSpPr>
              <p:nvPr/>
            </p:nvSpPr>
            <p:spPr bwMode="auto">
              <a:xfrm>
                <a:off x="3797" y="326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23979" name="Text Box 33"/>
              <p:cNvSpPr txBox="1">
                <a:spLocks noChangeArrowheads="1"/>
              </p:cNvSpPr>
              <p:nvPr/>
            </p:nvSpPr>
            <p:spPr bwMode="auto">
              <a:xfrm>
                <a:off x="2369" y="395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23980" name="Text Box 34"/>
              <p:cNvSpPr txBox="1">
                <a:spLocks noChangeArrowheads="1"/>
              </p:cNvSpPr>
              <p:nvPr/>
            </p:nvSpPr>
            <p:spPr bwMode="auto">
              <a:xfrm>
                <a:off x="2528" y="4072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3981" name="Text Box 35"/>
              <p:cNvSpPr txBox="1">
                <a:spLocks noChangeArrowheads="1"/>
              </p:cNvSpPr>
              <p:nvPr/>
            </p:nvSpPr>
            <p:spPr bwMode="auto">
              <a:xfrm>
                <a:off x="3837" y="4064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2398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395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23983" name="Text Box 37"/>
              <p:cNvSpPr txBox="1">
                <a:spLocks noChangeArrowheads="1"/>
              </p:cNvSpPr>
              <p:nvPr/>
            </p:nvSpPr>
            <p:spPr bwMode="auto">
              <a:xfrm>
                <a:off x="4075" y="3293"/>
                <a:ext cx="51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 位线</a:t>
                </a:r>
              </a:p>
            </p:txBody>
          </p:sp>
          <p:sp>
            <p:nvSpPr>
              <p:cNvPr id="123984" name="Line 38"/>
              <p:cNvSpPr>
                <a:spLocks noChangeShapeType="1"/>
              </p:cNvSpPr>
              <p:nvPr/>
            </p:nvSpPr>
            <p:spPr bwMode="auto">
              <a:xfrm>
                <a:off x="1740" y="3727"/>
                <a:ext cx="5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85" name="Text Box 39"/>
              <p:cNvSpPr txBox="1">
                <a:spLocks noChangeArrowheads="1"/>
              </p:cNvSpPr>
              <p:nvPr/>
            </p:nvSpPr>
            <p:spPr bwMode="auto">
              <a:xfrm>
                <a:off x="673" y="3625"/>
                <a:ext cx="109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   读 / 写选通</a:t>
                </a:r>
              </a:p>
            </p:txBody>
          </p:sp>
          <p:sp>
            <p:nvSpPr>
              <p:cNvPr id="123986" name="Line 40"/>
              <p:cNvSpPr>
                <a:spLocks noChangeShapeType="1"/>
              </p:cNvSpPr>
              <p:nvPr/>
            </p:nvSpPr>
            <p:spPr bwMode="auto">
              <a:xfrm>
                <a:off x="835" y="1593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87" name="Line 41"/>
              <p:cNvSpPr>
                <a:spLocks noChangeShapeType="1"/>
              </p:cNvSpPr>
              <p:nvPr/>
            </p:nvSpPr>
            <p:spPr bwMode="auto">
              <a:xfrm>
                <a:off x="833" y="2093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88" name="Line 42"/>
              <p:cNvSpPr>
                <a:spLocks noChangeShapeType="1"/>
              </p:cNvSpPr>
              <p:nvPr/>
            </p:nvSpPr>
            <p:spPr bwMode="auto">
              <a:xfrm>
                <a:off x="831" y="2593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89" name="Line 43"/>
              <p:cNvSpPr>
                <a:spLocks noChangeShapeType="1"/>
              </p:cNvSpPr>
              <p:nvPr/>
            </p:nvSpPr>
            <p:spPr bwMode="auto">
              <a:xfrm>
                <a:off x="842" y="3094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44"/>
              <p:cNvGrpSpPr>
                <a:grpSpLocks/>
              </p:cNvGrpSpPr>
              <p:nvPr/>
            </p:nvGrpSpPr>
            <p:grpSpPr bwMode="auto">
              <a:xfrm>
                <a:off x="505" y="1440"/>
                <a:ext cx="356" cy="295"/>
                <a:chOff x="457" y="1440"/>
                <a:chExt cx="356" cy="295"/>
              </a:xfrm>
            </p:grpSpPr>
            <p:sp>
              <p:nvSpPr>
                <p:cNvPr id="12400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57" y="144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400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41" y="154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505" y="1936"/>
                <a:ext cx="356" cy="295"/>
                <a:chOff x="445" y="1968"/>
                <a:chExt cx="356" cy="295"/>
              </a:xfrm>
            </p:grpSpPr>
            <p:sp>
              <p:nvSpPr>
                <p:cNvPr id="12399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5" y="1968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399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629" y="207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7" name="Group 50"/>
              <p:cNvGrpSpPr>
                <a:grpSpLocks/>
              </p:cNvGrpSpPr>
              <p:nvPr/>
            </p:nvGrpSpPr>
            <p:grpSpPr bwMode="auto">
              <a:xfrm>
                <a:off x="505" y="2432"/>
                <a:ext cx="356" cy="295"/>
                <a:chOff x="481" y="2460"/>
                <a:chExt cx="356" cy="295"/>
              </a:xfrm>
            </p:grpSpPr>
            <p:sp>
              <p:nvSpPr>
                <p:cNvPr id="12399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81" y="246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3997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65" y="256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53"/>
              <p:cNvGrpSpPr>
                <a:grpSpLocks/>
              </p:cNvGrpSpPr>
              <p:nvPr/>
            </p:nvGrpSpPr>
            <p:grpSpPr bwMode="auto">
              <a:xfrm>
                <a:off x="505" y="2928"/>
                <a:ext cx="356" cy="295"/>
                <a:chOff x="409" y="2928"/>
                <a:chExt cx="356" cy="295"/>
              </a:xfrm>
            </p:grpSpPr>
            <p:sp>
              <p:nvSpPr>
                <p:cNvPr id="12399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09" y="2928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399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93" y="303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sp>
          <p:nvSpPr>
            <p:cNvPr id="123950" name="Text Box 56"/>
            <p:cNvSpPr txBox="1">
              <a:spLocks noChangeArrowheads="1"/>
            </p:cNvSpPr>
            <p:nvPr/>
          </p:nvSpPr>
          <p:spPr bwMode="auto">
            <a:xfrm>
              <a:off x="321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3951" name="Text Box 57"/>
            <p:cNvSpPr txBox="1">
              <a:spLocks noChangeArrowheads="1"/>
            </p:cNvSpPr>
            <p:nvPr/>
          </p:nvSpPr>
          <p:spPr bwMode="auto">
            <a:xfrm>
              <a:off x="3216" y="254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23907" name="Text Box 58"/>
          <p:cNvSpPr txBox="1">
            <a:spLocks noChangeArrowheads="1"/>
          </p:cNvSpPr>
          <p:nvPr/>
        </p:nvSpPr>
        <p:spPr bwMode="auto">
          <a:xfrm>
            <a:off x="511175" y="354013"/>
            <a:ext cx="733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2. 半导体存储芯片的译码驱动方式</a:t>
            </a:r>
          </a:p>
        </p:txBody>
      </p:sp>
      <p:sp>
        <p:nvSpPr>
          <p:cNvPr id="206907" name="Text Box 59"/>
          <p:cNvSpPr txBox="1">
            <a:spLocks noChangeArrowheads="1"/>
          </p:cNvSpPr>
          <p:nvPr/>
        </p:nvSpPr>
        <p:spPr bwMode="auto">
          <a:xfrm>
            <a:off x="896938" y="1063625"/>
            <a:ext cx="1982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线选法</a:t>
            </a:r>
          </a:p>
        </p:txBody>
      </p:sp>
      <p:sp>
        <p:nvSpPr>
          <p:cNvPr id="206908" name="Rectangle 6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1592263" y="2154238"/>
            <a:ext cx="336550" cy="2832100"/>
            <a:chOff x="367" y="1429"/>
            <a:chExt cx="212" cy="1784"/>
          </a:xfrm>
        </p:grpSpPr>
        <p:sp>
          <p:nvSpPr>
            <p:cNvPr id="123945" name="Text Box 62"/>
            <p:cNvSpPr txBox="1">
              <a:spLocks noChangeArrowheads="1"/>
            </p:cNvSpPr>
            <p:nvPr/>
          </p:nvSpPr>
          <p:spPr bwMode="auto">
            <a:xfrm>
              <a:off x="367" y="142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946" name="Text Box 63"/>
            <p:cNvSpPr txBox="1">
              <a:spLocks noChangeArrowheads="1"/>
            </p:cNvSpPr>
            <p:nvPr/>
          </p:nvSpPr>
          <p:spPr bwMode="auto">
            <a:xfrm>
              <a:off x="367" y="192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947" name="Text Box 64"/>
            <p:cNvSpPr txBox="1">
              <a:spLocks noChangeArrowheads="1"/>
            </p:cNvSpPr>
            <p:nvPr/>
          </p:nvSpPr>
          <p:spPr bwMode="auto">
            <a:xfrm>
              <a:off x="367" y="24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948" name="Text Box 65"/>
            <p:cNvSpPr txBox="1">
              <a:spLocks noChangeArrowheads="1"/>
            </p:cNvSpPr>
            <p:nvPr/>
          </p:nvSpPr>
          <p:spPr bwMode="auto">
            <a:xfrm>
              <a:off x="367" y="29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3881438" y="2208213"/>
            <a:ext cx="3041650" cy="528637"/>
            <a:chOff x="2445" y="1391"/>
            <a:chExt cx="1916" cy="333"/>
          </a:xfrm>
        </p:grpSpPr>
        <p:grpSp>
          <p:nvGrpSpPr>
            <p:cNvPr id="11" name="Group 67"/>
            <p:cNvGrpSpPr>
              <a:grpSpLocks/>
            </p:cNvGrpSpPr>
            <p:nvPr/>
          </p:nvGrpSpPr>
          <p:grpSpPr bwMode="auto">
            <a:xfrm>
              <a:off x="2445" y="1392"/>
              <a:ext cx="1916" cy="332"/>
              <a:chOff x="2445" y="1392"/>
              <a:chExt cx="1916" cy="332"/>
            </a:xfrm>
          </p:grpSpPr>
          <p:sp>
            <p:nvSpPr>
              <p:cNvPr id="123943" name="Rectangle 68"/>
              <p:cNvSpPr>
                <a:spLocks noChangeArrowheads="1"/>
              </p:cNvSpPr>
              <p:nvPr/>
            </p:nvSpPr>
            <p:spPr bwMode="auto">
              <a:xfrm>
                <a:off x="2445" y="1392"/>
                <a:ext cx="585" cy="33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bg2"/>
                    </a:solidFill>
                    <a:latin typeface="Times New Roman" pitchFamily="18" charset="0"/>
                  </a:rPr>
                  <a:t>0,0</a:t>
                </a:r>
              </a:p>
            </p:txBody>
          </p:sp>
          <p:sp>
            <p:nvSpPr>
              <p:cNvPr id="123944" name="Rectangle 69"/>
              <p:cNvSpPr>
                <a:spLocks noChangeArrowheads="1"/>
              </p:cNvSpPr>
              <p:nvPr/>
            </p:nvSpPr>
            <p:spPr bwMode="auto">
              <a:xfrm>
                <a:off x="3776" y="1392"/>
                <a:ext cx="585" cy="33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bg2"/>
                    </a:solidFill>
                    <a:latin typeface="Times New Roman" pitchFamily="18" charset="0"/>
                  </a:rPr>
                  <a:t>0,7</a:t>
                </a:r>
              </a:p>
            </p:txBody>
          </p:sp>
        </p:grpSp>
        <p:sp>
          <p:nvSpPr>
            <p:cNvPr id="123942" name="Text Box 70"/>
            <p:cNvSpPr txBox="1">
              <a:spLocks noChangeArrowheads="1"/>
            </p:cNvSpPr>
            <p:nvPr/>
          </p:nvSpPr>
          <p:spPr bwMode="auto">
            <a:xfrm>
              <a:off x="3216" y="139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2581275" y="2722563"/>
            <a:ext cx="3819525" cy="466725"/>
            <a:chOff x="1626" y="1715"/>
            <a:chExt cx="2406" cy="294"/>
          </a:xfrm>
        </p:grpSpPr>
        <p:grpSp>
          <p:nvGrpSpPr>
            <p:cNvPr id="13" name="Group 72"/>
            <p:cNvGrpSpPr>
              <a:grpSpLocks/>
            </p:cNvGrpSpPr>
            <p:nvPr/>
          </p:nvGrpSpPr>
          <p:grpSpPr bwMode="auto">
            <a:xfrm>
              <a:off x="1626" y="1715"/>
              <a:ext cx="2406" cy="243"/>
              <a:chOff x="1626" y="1715"/>
              <a:chExt cx="2406" cy="243"/>
            </a:xfrm>
          </p:grpSpPr>
          <p:sp>
            <p:nvSpPr>
              <p:cNvPr id="123939" name="Freeform 73"/>
              <p:cNvSpPr>
                <a:spLocks/>
              </p:cNvSpPr>
              <p:nvPr/>
            </p:nvSpPr>
            <p:spPr bwMode="auto">
              <a:xfrm>
                <a:off x="1626" y="1715"/>
                <a:ext cx="2406" cy="243"/>
              </a:xfrm>
              <a:custGeom>
                <a:avLst/>
                <a:gdLst>
                  <a:gd name="T0" fmla="*/ 0 w 2406"/>
                  <a:gd name="T1" fmla="*/ 243 h 243"/>
                  <a:gd name="T2" fmla="*/ 2406 w 2406"/>
                  <a:gd name="T3" fmla="*/ 243 h 243"/>
                  <a:gd name="T4" fmla="*/ 2406 w 2406"/>
                  <a:gd name="T5" fmla="*/ 0 h 243"/>
                  <a:gd name="T6" fmla="*/ 0 60000 65536"/>
                  <a:gd name="T7" fmla="*/ 0 60000 65536"/>
                  <a:gd name="T8" fmla="*/ 0 60000 65536"/>
                  <a:gd name="T9" fmla="*/ 0 w 2406"/>
                  <a:gd name="T10" fmla="*/ 0 h 243"/>
                  <a:gd name="T11" fmla="*/ 2406 w 2406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6" h="243">
                    <a:moveTo>
                      <a:pt x="0" y="243"/>
                    </a:moveTo>
                    <a:lnTo>
                      <a:pt x="2406" y="243"/>
                    </a:lnTo>
                    <a:lnTo>
                      <a:pt x="2406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40" name="Freeform 74"/>
              <p:cNvSpPr>
                <a:spLocks/>
              </p:cNvSpPr>
              <p:nvPr/>
            </p:nvSpPr>
            <p:spPr bwMode="auto">
              <a:xfrm>
                <a:off x="2748" y="1728"/>
                <a:ext cx="1" cy="221"/>
              </a:xfrm>
              <a:custGeom>
                <a:avLst/>
                <a:gdLst>
                  <a:gd name="T0" fmla="*/ 0 w 1"/>
                  <a:gd name="T1" fmla="*/ 0 h 221"/>
                  <a:gd name="T2" fmla="*/ 0 w 1"/>
                  <a:gd name="T3" fmla="*/ 221 h 221"/>
                  <a:gd name="T4" fmla="*/ 0 60000 65536"/>
                  <a:gd name="T5" fmla="*/ 0 60000 65536"/>
                  <a:gd name="T6" fmla="*/ 0 w 1"/>
                  <a:gd name="T7" fmla="*/ 0 h 221"/>
                  <a:gd name="T8" fmla="*/ 1 w 1"/>
                  <a:gd name="T9" fmla="*/ 221 h 2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1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938" name="Text Box 75"/>
            <p:cNvSpPr txBox="1">
              <a:spLocks noChangeArrowheads="1"/>
            </p:cNvSpPr>
            <p:nvPr/>
          </p:nvSpPr>
          <p:spPr bwMode="auto">
            <a:xfrm>
              <a:off x="1779" y="17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3970338" y="5018088"/>
            <a:ext cx="2432050" cy="623887"/>
            <a:chOff x="2501" y="3161"/>
            <a:chExt cx="1532" cy="393"/>
          </a:xfrm>
        </p:grpSpPr>
        <p:sp>
          <p:nvSpPr>
            <p:cNvPr id="123932" name="Freeform 77"/>
            <p:cNvSpPr>
              <a:spLocks/>
            </p:cNvSpPr>
            <p:nvPr/>
          </p:nvSpPr>
          <p:spPr bwMode="auto">
            <a:xfrm>
              <a:off x="2740" y="3248"/>
              <a:ext cx="1" cy="295"/>
            </a:xfrm>
            <a:custGeom>
              <a:avLst/>
              <a:gdLst>
                <a:gd name="T0" fmla="*/ 0 w 1"/>
                <a:gd name="T1" fmla="*/ 0 h 295"/>
                <a:gd name="T2" fmla="*/ 0 w 1"/>
                <a:gd name="T3" fmla="*/ 295 h 295"/>
                <a:gd name="T4" fmla="*/ 0 60000 65536"/>
                <a:gd name="T5" fmla="*/ 0 60000 65536"/>
                <a:gd name="T6" fmla="*/ 0 w 1"/>
                <a:gd name="T7" fmla="*/ 0 h 295"/>
                <a:gd name="T8" fmla="*/ 1 w 1"/>
                <a:gd name="T9" fmla="*/ 295 h 2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5">
                  <a:moveTo>
                    <a:pt x="0" y="0"/>
                  </a:moveTo>
                  <a:lnTo>
                    <a:pt x="0" y="295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33" name="Freeform 78"/>
            <p:cNvSpPr>
              <a:spLocks/>
            </p:cNvSpPr>
            <p:nvPr/>
          </p:nvSpPr>
          <p:spPr bwMode="auto">
            <a:xfrm>
              <a:off x="4032" y="3254"/>
              <a:ext cx="1" cy="295"/>
            </a:xfrm>
            <a:custGeom>
              <a:avLst/>
              <a:gdLst>
                <a:gd name="T0" fmla="*/ 0 w 1"/>
                <a:gd name="T1" fmla="*/ 0 h 295"/>
                <a:gd name="T2" fmla="*/ 0 w 1"/>
                <a:gd name="T3" fmla="*/ 295 h 295"/>
                <a:gd name="T4" fmla="*/ 0 60000 65536"/>
                <a:gd name="T5" fmla="*/ 0 60000 65536"/>
                <a:gd name="T6" fmla="*/ 0 w 1"/>
                <a:gd name="T7" fmla="*/ 0 h 295"/>
                <a:gd name="T8" fmla="*/ 1 w 1"/>
                <a:gd name="T9" fmla="*/ 295 h 2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5">
                  <a:moveTo>
                    <a:pt x="0" y="0"/>
                  </a:moveTo>
                  <a:lnTo>
                    <a:pt x="0" y="295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34" name="Text Box 79"/>
            <p:cNvSpPr txBox="1">
              <a:spLocks noChangeArrowheads="1"/>
            </p:cNvSpPr>
            <p:nvPr/>
          </p:nvSpPr>
          <p:spPr bwMode="auto">
            <a:xfrm>
              <a:off x="3080" y="316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3935" name="Text Box 80"/>
            <p:cNvSpPr txBox="1">
              <a:spLocks noChangeArrowheads="1"/>
            </p:cNvSpPr>
            <p:nvPr/>
          </p:nvSpPr>
          <p:spPr bwMode="auto">
            <a:xfrm>
              <a:off x="2501" y="325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936" name="Text Box 81"/>
            <p:cNvSpPr txBox="1">
              <a:spLocks noChangeArrowheads="1"/>
            </p:cNvSpPr>
            <p:nvPr/>
          </p:nvSpPr>
          <p:spPr bwMode="auto">
            <a:xfrm>
              <a:off x="3797" y="326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15" name="Group 82"/>
          <p:cNvGrpSpPr>
            <a:grpSpLocks/>
          </p:cNvGrpSpPr>
          <p:nvPr/>
        </p:nvGrpSpPr>
        <p:grpSpPr bwMode="auto">
          <a:xfrm>
            <a:off x="3760788" y="6062663"/>
            <a:ext cx="2641600" cy="706437"/>
            <a:chOff x="2369" y="3819"/>
            <a:chExt cx="1664" cy="445"/>
          </a:xfrm>
        </p:grpSpPr>
        <p:sp>
          <p:nvSpPr>
            <p:cNvPr id="123925" name="Freeform 83"/>
            <p:cNvSpPr>
              <a:spLocks/>
            </p:cNvSpPr>
            <p:nvPr/>
          </p:nvSpPr>
          <p:spPr bwMode="auto">
            <a:xfrm>
              <a:off x="2740" y="3917"/>
              <a:ext cx="1" cy="295"/>
            </a:xfrm>
            <a:custGeom>
              <a:avLst/>
              <a:gdLst>
                <a:gd name="T0" fmla="*/ 0 w 1"/>
                <a:gd name="T1" fmla="*/ 0 h 295"/>
                <a:gd name="T2" fmla="*/ 0 w 1"/>
                <a:gd name="T3" fmla="*/ 295 h 295"/>
                <a:gd name="T4" fmla="*/ 0 60000 65536"/>
                <a:gd name="T5" fmla="*/ 0 60000 65536"/>
                <a:gd name="T6" fmla="*/ 0 w 1"/>
                <a:gd name="T7" fmla="*/ 0 h 295"/>
                <a:gd name="T8" fmla="*/ 1 w 1"/>
                <a:gd name="T9" fmla="*/ 295 h 2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5">
                  <a:moveTo>
                    <a:pt x="0" y="0"/>
                  </a:moveTo>
                  <a:lnTo>
                    <a:pt x="0" y="295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26" name="Freeform 84"/>
            <p:cNvSpPr>
              <a:spLocks/>
            </p:cNvSpPr>
            <p:nvPr/>
          </p:nvSpPr>
          <p:spPr bwMode="auto">
            <a:xfrm>
              <a:off x="4032" y="3917"/>
              <a:ext cx="1" cy="295"/>
            </a:xfrm>
            <a:custGeom>
              <a:avLst/>
              <a:gdLst>
                <a:gd name="T0" fmla="*/ 0 w 1"/>
                <a:gd name="T1" fmla="*/ 0 h 295"/>
                <a:gd name="T2" fmla="*/ 0 w 1"/>
                <a:gd name="T3" fmla="*/ 295 h 295"/>
                <a:gd name="T4" fmla="*/ 0 60000 65536"/>
                <a:gd name="T5" fmla="*/ 0 60000 65536"/>
                <a:gd name="T6" fmla="*/ 0 w 1"/>
                <a:gd name="T7" fmla="*/ 0 h 295"/>
                <a:gd name="T8" fmla="*/ 1 w 1"/>
                <a:gd name="T9" fmla="*/ 295 h 2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95">
                  <a:moveTo>
                    <a:pt x="0" y="0"/>
                  </a:moveTo>
                  <a:lnTo>
                    <a:pt x="0" y="295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27" name="Text Box 85"/>
            <p:cNvSpPr txBox="1">
              <a:spLocks noChangeArrowheads="1"/>
            </p:cNvSpPr>
            <p:nvPr/>
          </p:nvSpPr>
          <p:spPr bwMode="auto">
            <a:xfrm>
              <a:off x="3080" y="381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3928" name="Text Box 86"/>
            <p:cNvSpPr txBox="1">
              <a:spLocks noChangeArrowheads="1"/>
            </p:cNvSpPr>
            <p:nvPr/>
          </p:nvSpPr>
          <p:spPr bwMode="auto">
            <a:xfrm>
              <a:off x="2369" y="395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929" name="Text Box 87"/>
            <p:cNvSpPr txBox="1">
              <a:spLocks noChangeArrowheads="1"/>
            </p:cNvSpPr>
            <p:nvPr/>
          </p:nvSpPr>
          <p:spPr bwMode="auto">
            <a:xfrm>
              <a:off x="2528" y="4072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930" name="Text Box 88"/>
            <p:cNvSpPr txBox="1">
              <a:spLocks noChangeArrowheads="1"/>
            </p:cNvSpPr>
            <p:nvPr/>
          </p:nvSpPr>
          <p:spPr bwMode="auto">
            <a:xfrm>
              <a:off x="3837" y="406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3931" name="Text Box 89"/>
            <p:cNvSpPr txBox="1">
              <a:spLocks noChangeArrowheads="1"/>
            </p:cNvSpPr>
            <p:nvPr/>
          </p:nvSpPr>
          <p:spPr bwMode="auto">
            <a:xfrm>
              <a:off x="3665" y="395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1068388" y="5754688"/>
            <a:ext cx="2530475" cy="427037"/>
            <a:chOff x="673" y="3625"/>
            <a:chExt cx="1594" cy="269"/>
          </a:xfrm>
        </p:grpSpPr>
        <p:sp>
          <p:nvSpPr>
            <p:cNvPr id="123923" name="Line 91"/>
            <p:cNvSpPr>
              <a:spLocks noChangeShapeType="1"/>
            </p:cNvSpPr>
            <p:nvPr/>
          </p:nvSpPr>
          <p:spPr bwMode="auto">
            <a:xfrm>
              <a:off x="1740" y="3727"/>
              <a:ext cx="527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24" name="Text Box 92"/>
            <p:cNvSpPr txBox="1">
              <a:spLocks noChangeArrowheads="1"/>
            </p:cNvSpPr>
            <p:nvPr/>
          </p:nvSpPr>
          <p:spPr bwMode="auto">
            <a:xfrm>
              <a:off x="673" y="3625"/>
              <a:ext cx="139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   读 / </a:t>
              </a:r>
              <a:r>
                <a:rPr lang="zh-CN" altLang="en-US" sz="2200">
                  <a:latin typeface="Times New Roman" pitchFamily="18" charset="0"/>
                </a:rPr>
                <a:t>写</a:t>
              </a: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选通</a:t>
              </a:r>
            </a:p>
          </p:txBody>
        </p:sp>
      </p:grpSp>
      <p:grpSp>
        <p:nvGrpSpPr>
          <p:cNvPr id="17" name="Group 93"/>
          <p:cNvGrpSpPr>
            <a:grpSpLocks/>
          </p:cNvGrpSpPr>
          <p:nvPr/>
        </p:nvGrpSpPr>
        <p:grpSpPr bwMode="auto">
          <a:xfrm>
            <a:off x="3598863" y="5589588"/>
            <a:ext cx="3533775" cy="641350"/>
            <a:chOff x="2267" y="3706"/>
            <a:chExt cx="2226" cy="404"/>
          </a:xfrm>
        </p:grpSpPr>
        <p:sp>
          <p:nvSpPr>
            <p:cNvPr id="123921" name="Rectangle 94"/>
            <p:cNvSpPr>
              <a:spLocks noChangeArrowheads="1"/>
            </p:cNvSpPr>
            <p:nvPr/>
          </p:nvSpPr>
          <p:spPr bwMode="auto">
            <a:xfrm rot="5400000">
              <a:off x="3188" y="2805"/>
              <a:ext cx="384" cy="222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2" name="Text Box 95"/>
            <p:cNvSpPr txBox="1">
              <a:spLocks noChangeArrowheads="1"/>
            </p:cNvSpPr>
            <p:nvPr/>
          </p:nvSpPr>
          <p:spPr bwMode="auto">
            <a:xfrm>
              <a:off x="2449" y="3706"/>
              <a:ext cx="176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   </a:t>
              </a: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读/写控制电路</a:t>
              </a:r>
              <a:r>
                <a:rPr lang="zh-CN" altLang="en-US" sz="3200">
                  <a:latin typeface="Times New Roman" pitchFamily="18" charset="0"/>
                </a:rPr>
                <a:t>   </a:t>
              </a:r>
            </a:p>
          </p:txBody>
        </p:sp>
      </p:grpSp>
      <p:sp>
        <p:nvSpPr>
          <p:cNvPr id="97" name="日期占位符 9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8749AE-29AB-42D8-A2E3-F358C6AAADB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98" name="灯片编号占位符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17E4C-F559-478B-9263-7F067B46FFE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99" name="页脚占位符 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0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295400"/>
            <a:ext cx="9047163" cy="5451475"/>
            <a:chOff x="0" y="816"/>
            <a:chExt cx="5699" cy="343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1513"/>
              <a:ext cx="729" cy="295"/>
              <a:chOff x="0" y="1513"/>
              <a:chExt cx="729" cy="295"/>
            </a:xfrm>
          </p:grpSpPr>
          <p:sp>
            <p:nvSpPr>
              <p:cNvPr id="125089" name="Line 4"/>
              <p:cNvSpPr>
                <a:spLocks noChangeShapeType="1"/>
              </p:cNvSpPr>
              <p:nvPr/>
            </p:nvSpPr>
            <p:spPr bwMode="auto">
              <a:xfrm>
                <a:off x="331" y="1666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1513"/>
                <a:ext cx="357" cy="295"/>
                <a:chOff x="457" y="1440"/>
                <a:chExt cx="356" cy="295"/>
              </a:xfrm>
            </p:grpSpPr>
            <p:sp>
              <p:nvSpPr>
                <p:cNvPr id="12509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57" y="1440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509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41" y="154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1969"/>
              <a:ext cx="727" cy="295"/>
              <a:chOff x="0" y="1969"/>
              <a:chExt cx="727" cy="295"/>
            </a:xfrm>
          </p:grpSpPr>
          <p:sp>
            <p:nvSpPr>
              <p:cNvPr id="125085" name="Line 9"/>
              <p:cNvSpPr>
                <a:spLocks noChangeShapeType="1"/>
              </p:cNvSpPr>
              <p:nvPr/>
            </p:nvSpPr>
            <p:spPr bwMode="auto">
              <a:xfrm>
                <a:off x="329" y="2126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0" y="1969"/>
                <a:ext cx="357" cy="295"/>
                <a:chOff x="445" y="1968"/>
                <a:chExt cx="356" cy="295"/>
              </a:xfrm>
            </p:grpSpPr>
            <p:sp>
              <p:nvSpPr>
                <p:cNvPr id="1250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5" y="1968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50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29" y="207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2</a:t>
                  </a:r>
                </a:p>
              </p:txBody>
            </p:sp>
          </p:grp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0" y="2425"/>
              <a:ext cx="725" cy="295"/>
              <a:chOff x="0" y="2425"/>
              <a:chExt cx="725" cy="295"/>
            </a:xfrm>
          </p:grpSpPr>
          <p:sp>
            <p:nvSpPr>
              <p:cNvPr id="125081" name="Line 14"/>
              <p:cNvSpPr>
                <a:spLocks noChangeShapeType="1"/>
              </p:cNvSpPr>
              <p:nvPr/>
            </p:nvSpPr>
            <p:spPr bwMode="auto">
              <a:xfrm>
                <a:off x="327" y="2587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0" y="2425"/>
                <a:ext cx="357" cy="295"/>
                <a:chOff x="481" y="2460"/>
                <a:chExt cx="356" cy="294"/>
              </a:xfrm>
            </p:grpSpPr>
            <p:sp>
              <p:nvSpPr>
                <p:cNvPr id="12508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1" y="2460"/>
                  <a:ext cx="254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508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65" y="2563"/>
                  <a:ext cx="172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0" y="2882"/>
              <a:ext cx="736" cy="295"/>
              <a:chOff x="0" y="2882"/>
              <a:chExt cx="736" cy="295"/>
            </a:xfrm>
          </p:grpSpPr>
          <p:sp>
            <p:nvSpPr>
              <p:cNvPr id="125077" name="Line 19"/>
              <p:cNvSpPr>
                <a:spLocks noChangeShapeType="1"/>
              </p:cNvSpPr>
              <p:nvPr/>
            </p:nvSpPr>
            <p:spPr bwMode="auto">
              <a:xfrm>
                <a:off x="338" y="3048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0" y="2882"/>
                <a:ext cx="357" cy="295"/>
                <a:chOff x="409" y="2928"/>
                <a:chExt cx="356" cy="295"/>
              </a:xfrm>
            </p:grpSpPr>
            <p:sp>
              <p:nvSpPr>
                <p:cNvPr id="12507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9" y="2928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508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93" y="303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24" y="1057"/>
              <a:ext cx="714" cy="295"/>
              <a:chOff x="24" y="1057"/>
              <a:chExt cx="714" cy="295"/>
            </a:xfrm>
          </p:grpSpPr>
          <p:sp>
            <p:nvSpPr>
              <p:cNvPr id="125073" name="Line 24"/>
              <p:cNvSpPr>
                <a:spLocks noChangeShapeType="1"/>
              </p:cNvSpPr>
              <p:nvPr/>
            </p:nvSpPr>
            <p:spPr bwMode="auto">
              <a:xfrm>
                <a:off x="340" y="1210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4" y="1057"/>
                <a:ext cx="357" cy="295"/>
                <a:chOff x="457" y="1440"/>
                <a:chExt cx="356" cy="295"/>
              </a:xfrm>
            </p:grpSpPr>
            <p:sp>
              <p:nvSpPr>
                <p:cNvPr id="12507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7" y="1440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50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41" y="154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733" y="816"/>
              <a:ext cx="4966" cy="3434"/>
              <a:chOff x="733" y="816"/>
              <a:chExt cx="4966" cy="3434"/>
            </a:xfrm>
          </p:grpSpPr>
          <p:sp>
            <p:nvSpPr>
              <p:cNvPr id="124989" name="Rectangle 29"/>
              <p:cNvSpPr>
                <a:spLocks noChangeArrowheads="1"/>
              </p:cNvSpPr>
              <p:nvPr/>
            </p:nvSpPr>
            <p:spPr bwMode="auto">
              <a:xfrm>
                <a:off x="3732" y="1019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0,31</a:t>
                </a:r>
              </a:p>
            </p:txBody>
          </p:sp>
          <p:sp>
            <p:nvSpPr>
              <p:cNvPr id="124990" name="Rectangle 30"/>
              <p:cNvSpPr>
                <a:spLocks noChangeArrowheads="1"/>
              </p:cNvSpPr>
              <p:nvPr/>
            </p:nvSpPr>
            <p:spPr bwMode="auto">
              <a:xfrm>
                <a:off x="1944" y="1007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0,0</a:t>
                </a:r>
              </a:p>
            </p:txBody>
          </p:sp>
          <p:sp>
            <p:nvSpPr>
              <p:cNvPr id="124991" name="Rectangle 31"/>
              <p:cNvSpPr>
                <a:spLocks noChangeArrowheads="1"/>
              </p:cNvSpPr>
              <p:nvPr/>
            </p:nvSpPr>
            <p:spPr bwMode="auto">
              <a:xfrm>
                <a:off x="1944" y="2200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31,0</a:t>
                </a:r>
              </a:p>
            </p:txBody>
          </p:sp>
          <p:sp>
            <p:nvSpPr>
              <p:cNvPr id="124992" name="Rectangle 32"/>
              <p:cNvSpPr>
                <a:spLocks noChangeArrowheads="1"/>
              </p:cNvSpPr>
              <p:nvPr/>
            </p:nvSpPr>
            <p:spPr bwMode="auto">
              <a:xfrm>
                <a:off x="1769" y="816"/>
                <a:ext cx="3077" cy="20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93" name="Freeform 33"/>
              <p:cNvSpPr>
                <a:spLocks/>
              </p:cNvSpPr>
              <p:nvPr/>
            </p:nvSpPr>
            <p:spPr bwMode="auto">
              <a:xfrm rot="10800000">
                <a:off x="2539" y="2368"/>
                <a:ext cx="334" cy="1"/>
              </a:xfrm>
              <a:custGeom>
                <a:avLst/>
                <a:gdLst>
                  <a:gd name="T0" fmla="*/ 334 w 333"/>
                  <a:gd name="T1" fmla="*/ 0 h 1"/>
                  <a:gd name="T2" fmla="*/ 0 w 333"/>
                  <a:gd name="T3" fmla="*/ 1 h 1"/>
                  <a:gd name="T4" fmla="*/ 0 60000 65536"/>
                  <a:gd name="T5" fmla="*/ 0 60000 65536"/>
                  <a:gd name="T6" fmla="*/ 0 w 333"/>
                  <a:gd name="T7" fmla="*/ 0 h 1"/>
                  <a:gd name="T8" fmla="*/ 333 w 3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3" h="1">
                    <a:moveTo>
                      <a:pt x="333" y="0"/>
                    </a:moveTo>
                    <a:lnTo>
                      <a:pt x="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94" name="Rectangle 34"/>
              <p:cNvSpPr>
                <a:spLocks noChangeArrowheads="1"/>
              </p:cNvSpPr>
              <p:nvPr/>
            </p:nvSpPr>
            <p:spPr bwMode="auto">
              <a:xfrm>
                <a:off x="3732" y="2200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31,31</a:t>
                </a:r>
              </a:p>
            </p:txBody>
          </p:sp>
          <p:sp>
            <p:nvSpPr>
              <p:cNvPr id="124995" name="Rectangle 35"/>
              <p:cNvSpPr>
                <a:spLocks noChangeArrowheads="1"/>
              </p:cNvSpPr>
              <p:nvPr/>
            </p:nvSpPr>
            <p:spPr bwMode="auto">
              <a:xfrm rot="5400000">
                <a:off x="2868" y="2293"/>
                <a:ext cx="384" cy="29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96" name="Text Box 36"/>
              <p:cNvSpPr txBox="1">
                <a:spLocks noChangeArrowheads="1"/>
              </p:cNvSpPr>
              <p:nvPr/>
            </p:nvSpPr>
            <p:spPr bwMode="auto">
              <a:xfrm>
                <a:off x="1836" y="3559"/>
                <a:ext cx="190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         </a:t>
                </a:r>
                <a:r>
                  <a:rPr lang="en-US" altLang="zh-CN" sz="2400">
                    <a:latin typeface="Times New Roman" pitchFamily="18" charset="0"/>
                  </a:rPr>
                  <a:t>Y </a:t>
                </a:r>
                <a:r>
                  <a:rPr lang="zh-CN" altLang="en-US" sz="2400">
                    <a:latin typeface="Times New Roman" pitchFamily="18" charset="0"/>
                  </a:rPr>
                  <a:t>地址译码器</a:t>
                </a:r>
              </a:p>
            </p:txBody>
          </p:sp>
          <p:sp>
            <p:nvSpPr>
              <p:cNvPr id="124997" name="Rectangle 37"/>
              <p:cNvSpPr>
                <a:spLocks noChangeArrowheads="1"/>
              </p:cNvSpPr>
              <p:nvPr/>
            </p:nvSpPr>
            <p:spPr bwMode="auto">
              <a:xfrm>
                <a:off x="733" y="1036"/>
                <a:ext cx="385" cy="22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98" name="Text Box 38"/>
              <p:cNvSpPr txBox="1">
                <a:spLocks noChangeArrowheads="1"/>
              </p:cNvSpPr>
              <p:nvPr/>
            </p:nvSpPr>
            <p:spPr bwMode="auto">
              <a:xfrm>
                <a:off x="768" y="1394"/>
                <a:ext cx="309" cy="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latin typeface="Times New Roman" pitchFamily="18" charset="0"/>
                  </a:rPr>
                  <a:t>  </a:t>
                </a:r>
                <a:r>
                  <a:rPr lang="en-US" altLang="zh-CN" sz="2400">
                    <a:latin typeface="Times New Roman" pitchFamily="18" charset="0"/>
                  </a:rPr>
                  <a:t>X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124999" name="Freeform 39"/>
              <p:cNvSpPr>
                <a:spLocks/>
              </p:cNvSpPr>
              <p:nvPr/>
            </p:nvSpPr>
            <p:spPr bwMode="auto">
              <a:xfrm>
                <a:off x="1125" y="1347"/>
                <a:ext cx="2907" cy="237"/>
              </a:xfrm>
              <a:custGeom>
                <a:avLst/>
                <a:gdLst>
                  <a:gd name="T0" fmla="*/ 0 w 2907"/>
                  <a:gd name="T1" fmla="*/ 237 h 237"/>
                  <a:gd name="T2" fmla="*/ 2904 w 2907"/>
                  <a:gd name="T3" fmla="*/ 237 h 237"/>
                  <a:gd name="T4" fmla="*/ 2907 w 2907"/>
                  <a:gd name="T5" fmla="*/ 0 h 237"/>
                  <a:gd name="T6" fmla="*/ 0 60000 65536"/>
                  <a:gd name="T7" fmla="*/ 0 60000 65536"/>
                  <a:gd name="T8" fmla="*/ 0 60000 65536"/>
                  <a:gd name="T9" fmla="*/ 0 w 2907"/>
                  <a:gd name="T10" fmla="*/ 0 h 237"/>
                  <a:gd name="T11" fmla="*/ 2907 w 2907"/>
                  <a:gd name="T12" fmla="*/ 237 h 2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07" h="237">
                    <a:moveTo>
                      <a:pt x="0" y="237"/>
                    </a:moveTo>
                    <a:lnTo>
                      <a:pt x="2904" y="237"/>
                    </a:lnTo>
                    <a:lnTo>
                      <a:pt x="2907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00" name="Freeform 40"/>
              <p:cNvSpPr>
                <a:spLocks/>
              </p:cNvSpPr>
              <p:nvPr/>
            </p:nvSpPr>
            <p:spPr bwMode="auto">
              <a:xfrm>
                <a:off x="2229" y="1344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01" name="Freeform 41"/>
              <p:cNvSpPr>
                <a:spLocks/>
              </p:cNvSpPr>
              <p:nvPr/>
            </p:nvSpPr>
            <p:spPr bwMode="auto">
              <a:xfrm>
                <a:off x="1129" y="2531"/>
                <a:ext cx="2963" cy="256"/>
              </a:xfrm>
              <a:custGeom>
                <a:avLst/>
                <a:gdLst>
                  <a:gd name="T0" fmla="*/ 0 w 2406"/>
                  <a:gd name="T1" fmla="*/ 256 h 243"/>
                  <a:gd name="T2" fmla="*/ 2963 w 2406"/>
                  <a:gd name="T3" fmla="*/ 256 h 243"/>
                  <a:gd name="T4" fmla="*/ 2963 w 2406"/>
                  <a:gd name="T5" fmla="*/ 0 h 243"/>
                  <a:gd name="T6" fmla="*/ 0 60000 65536"/>
                  <a:gd name="T7" fmla="*/ 0 60000 65536"/>
                  <a:gd name="T8" fmla="*/ 0 60000 65536"/>
                  <a:gd name="T9" fmla="*/ 0 w 2406"/>
                  <a:gd name="T10" fmla="*/ 0 h 243"/>
                  <a:gd name="T11" fmla="*/ 2406 w 2406"/>
                  <a:gd name="T12" fmla="*/ 243 h 2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6" h="243">
                    <a:moveTo>
                      <a:pt x="0" y="243"/>
                    </a:moveTo>
                    <a:lnTo>
                      <a:pt x="2406" y="243"/>
                    </a:lnTo>
                    <a:lnTo>
                      <a:pt x="240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02" name="Freeform 42"/>
              <p:cNvSpPr>
                <a:spLocks/>
              </p:cNvSpPr>
              <p:nvPr/>
            </p:nvSpPr>
            <p:spPr bwMode="auto">
              <a:xfrm>
                <a:off x="2248" y="2545"/>
                <a:ext cx="1" cy="239"/>
              </a:xfrm>
              <a:custGeom>
                <a:avLst/>
                <a:gdLst>
                  <a:gd name="T0" fmla="*/ 0 w 1"/>
                  <a:gd name="T1" fmla="*/ 0 h 239"/>
                  <a:gd name="T2" fmla="*/ 0 w 1"/>
                  <a:gd name="T3" fmla="*/ 239 h 239"/>
                  <a:gd name="T4" fmla="*/ 0 60000 65536"/>
                  <a:gd name="T5" fmla="*/ 0 60000 65536"/>
                  <a:gd name="T6" fmla="*/ 0 w 1"/>
                  <a:gd name="T7" fmla="*/ 0 h 239"/>
                  <a:gd name="T8" fmla="*/ 1 w 1"/>
                  <a:gd name="T9" fmla="*/ 239 h 23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9">
                    <a:moveTo>
                      <a:pt x="0" y="0"/>
                    </a:moveTo>
                    <a:lnTo>
                      <a:pt x="0" y="23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03" name="Freeform 43"/>
              <p:cNvSpPr>
                <a:spLocks/>
              </p:cNvSpPr>
              <p:nvPr/>
            </p:nvSpPr>
            <p:spPr bwMode="auto">
              <a:xfrm>
                <a:off x="2132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04" name="Freeform 44"/>
              <p:cNvSpPr>
                <a:spLocks/>
              </p:cNvSpPr>
              <p:nvPr/>
            </p:nvSpPr>
            <p:spPr bwMode="auto">
              <a:xfrm>
                <a:off x="4088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05" name="Text Box 45"/>
              <p:cNvSpPr txBox="1">
                <a:spLocks noChangeArrowheads="1"/>
              </p:cNvSpPr>
              <p:nvPr/>
            </p:nvSpPr>
            <p:spPr bwMode="auto">
              <a:xfrm>
                <a:off x="2461" y="1564"/>
                <a:ext cx="1068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      </a:t>
                </a:r>
                <a:r>
                  <a:rPr lang="zh-CN" altLang="en-US" sz="2000">
                    <a:latin typeface="Times New Roman" pitchFamily="18" charset="0"/>
                  </a:rPr>
                  <a:t>32×32  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         矩阵</a:t>
                </a:r>
              </a:p>
            </p:txBody>
          </p:sp>
          <p:sp>
            <p:nvSpPr>
              <p:cNvPr id="125006" name="Text Box 46"/>
              <p:cNvSpPr txBox="1">
                <a:spLocks noChangeArrowheads="1"/>
              </p:cNvSpPr>
              <p:nvPr/>
            </p:nvSpPr>
            <p:spPr bwMode="auto">
              <a:xfrm rot="5400000">
                <a:off x="2137" y="1692"/>
                <a:ext cx="3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25007" name="Text Box 47"/>
              <p:cNvSpPr txBox="1">
                <a:spLocks noChangeArrowheads="1"/>
              </p:cNvSpPr>
              <p:nvPr/>
            </p:nvSpPr>
            <p:spPr bwMode="auto">
              <a:xfrm rot="5400000">
                <a:off x="3928" y="1704"/>
                <a:ext cx="3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1808" y="3939"/>
                <a:ext cx="356" cy="311"/>
                <a:chOff x="1808" y="3939"/>
                <a:chExt cx="356" cy="311"/>
              </a:xfrm>
            </p:grpSpPr>
            <p:sp>
              <p:nvSpPr>
                <p:cNvPr id="12507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808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507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992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9</a:t>
                  </a:r>
                </a:p>
              </p:txBody>
            </p:sp>
          </p:grpSp>
          <p:grpSp>
            <p:nvGrpSpPr>
              <p:cNvPr id="15" name="Group 51"/>
              <p:cNvGrpSpPr>
                <a:grpSpLocks/>
              </p:cNvGrpSpPr>
              <p:nvPr/>
            </p:nvGrpSpPr>
            <p:grpSpPr bwMode="auto">
              <a:xfrm>
                <a:off x="2031" y="2949"/>
                <a:ext cx="48" cy="243"/>
                <a:chOff x="2031" y="2949"/>
                <a:chExt cx="48" cy="243"/>
              </a:xfrm>
            </p:grpSpPr>
            <p:sp>
              <p:nvSpPr>
                <p:cNvPr id="125069" name="Line 52"/>
                <p:cNvSpPr>
                  <a:spLocks noChangeShapeType="1"/>
                </p:cNvSpPr>
                <p:nvPr/>
              </p:nvSpPr>
              <p:spPr bwMode="auto">
                <a:xfrm rot="-5400000">
                  <a:off x="1909" y="3071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5070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2005" y="307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2416" y="2949"/>
                <a:ext cx="49" cy="243"/>
                <a:chOff x="2416" y="2949"/>
                <a:chExt cx="49" cy="243"/>
              </a:xfrm>
            </p:grpSpPr>
            <p:sp>
              <p:nvSpPr>
                <p:cNvPr id="125067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2343" y="3071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5068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2342" y="3068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57"/>
              <p:cNvGrpSpPr>
                <a:grpSpLocks/>
              </p:cNvGrpSpPr>
              <p:nvPr/>
            </p:nvGrpSpPr>
            <p:grpSpPr bwMode="auto">
              <a:xfrm>
                <a:off x="3832" y="2961"/>
                <a:ext cx="48" cy="243"/>
                <a:chOff x="3832" y="2961"/>
                <a:chExt cx="48" cy="243"/>
              </a:xfrm>
            </p:grpSpPr>
            <p:sp>
              <p:nvSpPr>
                <p:cNvPr id="125065" name="Line 58"/>
                <p:cNvSpPr>
                  <a:spLocks noChangeShapeType="1"/>
                </p:cNvSpPr>
                <p:nvPr/>
              </p:nvSpPr>
              <p:spPr bwMode="auto">
                <a:xfrm rot="-5400000">
                  <a:off x="3710" y="3083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5066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3806" y="3086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60"/>
              <p:cNvGrpSpPr>
                <a:grpSpLocks/>
              </p:cNvGrpSpPr>
              <p:nvPr/>
            </p:nvGrpSpPr>
            <p:grpSpPr bwMode="auto">
              <a:xfrm>
                <a:off x="4217" y="2961"/>
                <a:ext cx="48" cy="243"/>
                <a:chOff x="4217" y="2961"/>
                <a:chExt cx="48" cy="243"/>
              </a:xfrm>
            </p:grpSpPr>
            <p:sp>
              <p:nvSpPr>
                <p:cNvPr id="125063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4143" y="3083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5064" name="Line 62"/>
                <p:cNvSpPr>
                  <a:spLocks noChangeShapeType="1"/>
                </p:cNvSpPr>
                <p:nvPr/>
              </p:nvSpPr>
              <p:spPr bwMode="auto">
                <a:xfrm rot="5400000">
                  <a:off x="4143" y="3080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25013" name="Rectangle 63"/>
              <p:cNvSpPr>
                <a:spLocks noChangeArrowheads="1"/>
              </p:cNvSpPr>
              <p:nvPr/>
            </p:nvSpPr>
            <p:spPr bwMode="auto">
              <a:xfrm>
                <a:off x="4834" y="3088"/>
                <a:ext cx="589" cy="3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125014" name="Freeform 64"/>
              <p:cNvSpPr>
                <a:spLocks/>
              </p:cNvSpPr>
              <p:nvPr/>
            </p:nvSpPr>
            <p:spPr bwMode="auto">
              <a:xfrm>
                <a:off x="2465" y="3120"/>
                <a:ext cx="2366" cy="168"/>
              </a:xfrm>
              <a:custGeom>
                <a:avLst/>
                <a:gdLst>
                  <a:gd name="T0" fmla="*/ 0 w 2361"/>
                  <a:gd name="T1" fmla="*/ 0 h 168"/>
                  <a:gd name="T2" fmla="*/ 417 w 2361"/>
                  <a:gd name="T3" fmla="*/ 0 h 168"/>
                  <a:gd name="T4" fmla="*/ 418 w 2361"/>
                  <a:gd name="T5" fmla="*/ 168 h 168"/>
                  <a:gd name="T6" fmla="*/ 2366 w 2361"/>
                  <a:gd name="T7" fmla="*/ 167 h 1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61"/>
                  <a:gd name="T13" fmla="*/ 0 h 168"/>
                  <a:gd name="T14" fmla="*/ 2361 w 2361"/>
                  <a:gd name="T15" fmla="*/ 168 h 1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61" h="168">
                    <a:moveTo>
                      <a:pt x="0" y="0"/>
                    </a:moveTo>
                    <a:lnTo>
                      <a:pt x="416" y="0"/>
                    </a:lnTo>
                    <a:lnTo>
                      <a:pt x="417" y="168"/>
                    </a:lnTo>
                    <a:lnTo>
                      <a:pt x="2361" y="16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5" name="Freeform 65"/>
              <p:cNvSpPr>
                <a:spLocks/>
              </p:cNvSpPr>
              <p:nvPr/>
            </p:nvSpPr>
            <p:spPr bwMode="auto">
              <a:xfrm>
                <a:off x="1625" y="3123"/>
                <a:ext cx="3207" cy="284"/>
              </a:xfrm>
              <a:custGeom>
                <a:avLst/>
                <a:gdLst>
                  <a:gd name="T0" fmla="*/ 404 w 3200"/>
                  <a:gd name="T1" fmla="*/ 0 h 284"/>
                  <a:gd name="T2" fmla="*/ 0 w 3200"/>
                  <a:gd name="T3" fmla="*/ 0 h 284"/>
                  <a:gd name="T4" fmla="*/ 1 w 3200"/>
                  <a:gd name="T5" fmla="*/ 284 h 284"/>
                  <a:gd name="T6" fmla="*/ 3207 w 3200"/>
                  <a:gd name="T7" fmla="*/ 284 h 2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00"/>
                  <a:gd name="T13" fmla="*/ 0 h 284"/>
                  <a:gd name="T14" fmla="*/ 3200 w 3200"/>
                  <a:gd name="T15" fmla="*/ 284 h 2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00" h="284">
                    <a:moveTo>
                      <a:pt x="403" y="0"/>
                    </a:moveTo>
                    <a:lnTo>
                      <a:pt x="0" y="0"/>
                    </a:lnTo>
                    <a:lnTo>
                      <a:pt x="1" y="284"/>
                    </a:lnTo>
                    <a:lnTo>
                      <a:pt x="3200" y="2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6" name="Freeform 66"/>
              <p:cNvSpPr>
                <a:spLocks/>
              </p:cNvSpPr>
              <p:nvPr/>
            </p:nvSpPr>
            <p:spPr bwMode="auto">
              <a:xfrm>
                <a:off x="1584" y="1172"/>
                <a:ext cx="445" cy="1852"/>
              </a:xfrm>
              <a:custGeom>
                <a:avLst/>
                <a:gdLst>
                  <a:gd name="T0" fmla="*/ 445 w 445"/>
                  <a:gd name="T1" fmla="*/ 1852 h 1852"/>
                  <a:gd name="T2" fmla="*/ 1 w 445"/>
                  <a:gd name="T3" fmla="*/ 1852 h 1852"/>
                  <a:gd name="T4" fmla="*/ 0 w 445"/>
                  <a:gd name="T5" fmla="*/ 0 h 1852"/>
                  <a:gd name="T6" fmla="*/ 357 w 445"/>
                  <a:gd name="T7" fmla="*/ 1 h 18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5"/>
                  <a:gd name="T13" fmla="*/ 0 h 1852"/>
                  <a:gd name="T14" fmla="*/ 445 w 445"/>
                  <a:gd name="T15" fmla="*/ 1852 h 18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5" h="1852">
                    <a:moveTo>
                      <a:pt x="445" y="1852"/>
                    </a:moveTo>
                    <a:lnTo>
                      <a:pt x="1" y="1852"/>
                    </a:lnTo>
                    <a:lnTo>
                      <a:pt x="0" y="0"/>
                    </a:lnTo>
                    <a:lnTo>
                      <a:pt x="357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7" name="Freeform 67"/>
              <p:cNvSpPr>
                <a:spLocks/>
              </p:cNvSpPr>
              <p:nvPr/>
            </p:nvSpPr>
            <p:spPr bwMode="auto">
              <a:xfrm>
                <a:off x="2465" y="1178"/>
                <a:ext cx="417" cy="1849"/>
              </a:xfrm>
              <a:custGeom>
                <a:avLst/>
                <a:gdLst>
                  <a:gd name="T0" fmla="*/ 66 w 416"/>
                  <a:gd name="T1" fmla="*/ 0 h 1848"/>
                  <a:gd name="T2" fmla="*/ 415 w 416"/>
                  <a:gd name="T3" fmla="*/ 0 h 1848"/>
                  <a:gd name="T4" fmla="*/ 417 w 416"/>
                  <a:gd name="T5" fmla="*/ 1848 h 1848"/>
                  <a:gd name="T6" fmla="*/ 0 w 416"/>
                  <a:gd name="T7" fmla="*/ 1849 h 18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6"/>
                  <a:gd name="T13" fmla="*/ 0 h 1848"/>
                  <a:gd name="T14" fmla="*/ 416 w 416"/>
                  <a:gd name="T15" fmla="*/ 1848 h 18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6" h="1848">
                    <a:moveTo>
                      <a:pt x="66" y="0"/>
                    </a:moveTo>
                    <a:lnTo>
                      <a:pt x="414" y="0"/>
                    </a:lnTo>
                    <a:lnTo>
                      <a:pt x="416" y="1847"/>
                    </a:lnTo>
                    <a:lnTo>
                      <a:pt x="0" y="184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8" name="Freeform 68"/>
              <p:cNvSpPr>
                <a:spLocks/>
              </p:cNvSpPr>
              <p:nvPr/>
            </p:nvSpPr>
            <p:spPr bwMode="auto">
              <a:xfrm>
                <a:off x="2081" y="3073"/>
                <a:ext cx="329" cy="1"/>
              </a:xfrm>
              <a:custGeom>
                <a:avLst/>
                <a:gdLst>
                  <a:gd name="T0" fmla="*/ 0 w 329"/>
                  <a:gd name="T1" fmla="*/ 0 h 1"/>
                  <a:gd name="T2" fmla="*/ 329 w 329"/>
                  <a:gd name="T3" fmla="*/ 1 h 1"/>
                  <a:gd name="T4" fmla="*/ 0 60000 65536"/>
                  <a:gd name="T5" fmla="*/ 0 60000 65536"/>
                  <a:gd name="T6" fmla="*/ 0 w 329"/>
                  <a:gd name="T7" fmla="*/ 0 h 1"/>
                  <a:gd name="T8" fmla="*/ 329 w 32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9" h="1">
                    <a:moveTo>
                      <a:pt x="0" y="0"/>
                    </a:moveTo>
                    <a:lnTo>
                      <a:pt x="329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9" name="Freeform 69"/>
              <p:cNvSpPr>
                <a:spLocks/>
              </p:cNvSpPr>
              <p:nvPr/>
            </p:nvSpPr>
            <p:spPr bwMode="auto">
              <a:xfrm>
                <a:off x="4263" y="1172"/>
                <a:ext cx="412" cy="1855"/>
              </a:xfrm>
              <a:custGeom>
                <a:avLst/>
                <a:gdLst>
                  <a:gd name="T0" fmla="*/ 63 w 412"/>
                  <a:gd name="T1" fmla="*/ 3 h 1855"/>
                  <a:gd name="T2" fmla="*/ 412 w 412"/>
                  <a:gd name="T3" fmla="*/ 0 h 1855"/>
                  <a:gd name="T4" fmla="*/ 411 w 412"/>
                  <a:gd name="T5" fmla="*/ 1852 h 1855"/>
                  <a:gd name="T6" fmla="*/ 0 w 412"/>
                  <a:gd name="T7" fmla="*/ 1855 h 18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2"/>
                  <a:gd name="T13" fmla="*/ 0 h 1855"/>
                  <a:gd name="T14" fmla="*/ 412 w 412"/>
                  <a:gd name="T15" fmla="*/ 1855 h 18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2" h="1855">
                    <a:moveTo>
                      <a:pt x="63" y="3"/>
                    </a:moveTo>
                    <a:lnTo>
                      <a:pt x="412" y="0"/>
                    </a:lnTo>
                    <a:lnTo>
                      <a:pt x="411" y="1852"/>
                    </a:lnTo>
                    <a:lnTo>
                      <a:pt x="0" y="185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20" name="Freeform 70"/>
              <p:cNvSpPr>
                <a:spLocks/>
              </p:cNvSpPr>
              <p:nvPr/>
            </p:nvSpPr>
            <p:spPr bwMode="auto">
              <a:xfrm>
                <a:off x="3406" y="1172"/>
                <a:ext cx="415" cy="1852"/>
              </a:xfrm>
              <a:custGeom>
                <a:avLst/>
                <a:gdLst>
                  <a:gd name="T0" fmla="*/ 415 w 414"/>
                  <a:gd name="T1" fmla="*/ 1852 h 1851"/>
                  <a:gd name="T2" fmla="*/ 3 w 414"/>
                  <a:gd name="T3" fmla="*/ 1852 h 1851"/>
                  <a:gd name="T4" fmla="*/ 0 w 414"/>
                  <a:gd name="T5" fmla="*/ 3 h 1851"/>
                  <a:gd name="T6" fmla="*/ 319 w 414"/>
                  <a:gd name="T7" fmla="*/ 0 h 18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4"/>
                  <a:gd name="T13" fmla="*/ 0 h 1851"/>
                  <a:gd name="T14" fmla="*/ 414 w 414"/>
                  <a:gd name="T15" fmla="*/ 1851 h 18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4" h="1851">
                    <a:moveTo>
                      <a:pt x="414" y="1851"/>
                    </a:moveTo>
                    <a:lnTo>
                      <a:pt x="3" y="1851"/>
                    </a:lnTo>
                    <a:lnTo>
                      <a:pt x="0" y="3"/>
                    </a:lnTo>
                    <a:lnTo>
                      <a:pt x="31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21" name="Freeform 71"/>
              <p:cNvSpPr>
                <a:spLocks/>
              </p:cNvSpPr>
              <p:nvPr/>
            </p:nvSpPr>
            <p:spPr bwMode="auto">
              <a:xfrm>
                <a:off x="2253" y="3069"/>
                <a:ext cx="3" cy="489"/>
              </a:xfrm>
              <a:custGeom>
                <a:avLst/>
                <a:gdLst>
                  <a:gd name="T0" fmla="*/ 3 w 3"/>
                  <a:gd name="T1" fmla="*/ 0 h 489"/>
                  <a:gd name="T2" fmla="*/ 0 w 3"/>
                  <a:gd name="T3" fmla="*/ 489 h 489"/>
                  <a:gd name="T4" fmla="*/ 0 60000 65536"/>
                  <a:gd name="T5" fmla="*/ 0 60000 65536"/>
                  <a:gd name="T6" fmla="*/ 0 w 3"/>
                  <a:gd name="T7" fmla="*/ 0 h 489"/>
                  <a:gd name="T8" fmla="*/ 3 w 3"/>
                  <a:gd name="T9" fmla="*/ 489 h 4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489">
                    <a:moveTo>
                      <a:pt x="3" y="0"/>
                    </a:moveTo>
                    <a:lnTo>
                      <a:pt x="0" y="48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22" name="Freeform 72"/>
              <p:cNvSpPr>
                <a:spLocks/>
              </p:cNvSpPr>
              <p:nvPr/>
            </p:nvSpPr>
            <p:spPr bwMode="auto">
              <a:xfrm>
                <a:off x="4043" y="3071"/>
                <a:ext cx="2" cy="490"/>
              </a:xfrm>
              <a:custGeom>
                <a:avLst/>
                <a:gdLst>
                  <a:gd name="T0" fmla="*/ 0 w 2"/>
                  <a:gd name="T1" fmla="*/ 0 h 490"/>
                  <a:gd name="T2" fmla="*/ 2 w 2"/>
                  <a:gd name="T3" fmla="*/ 490 h 490"/>
                  <a:gd name="T4" fmla="*/ 0 60000 65536"/>
                  <a:gd name="T5" fmla="*/ 0 60000 65536"/>
                  <a:gd name="T6" fmla="*/ 0 w 2"/>
                  <a:gd name="T7" fmla="*/ 0 h 490"/>
                  <a:gd name="T8" fmla="*/ 2 w 2"/>
                  <a:gd name="T9" fmla="*/ 490 h 4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490">
                    <a:moveTo>
                      <a:pt x="0" y="0"/>
                    </a:moveTo>
                    <a:lnTo>
                      <a:pt x="2" y="49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23" name="Freeform 73"/>
              <p:cNvSpPr>
                <a:spLocks/>
              </p:cNvSpPr>
              <p:nvPr/>
            </p:nvSpPr>
            <p:spPr bwMode="auto">
              <a:xfrm>
                <a:off x="3885" y="3073"/>
                <a:ext cx="330" cy="1"/>
              </a:xfrm>
              <a:custGeom>
                <a:avLst/>
                <a:gdLst>
                  <a:gd name="T0" fmla="*/ 0 w 329"/>
                  <a:gd name="T1" fmla="*/ 0 h 1"/>
                  <a:gd name="T2" fmla="*/ 330 w 329"/>
                  <a:gd name="T3" fmla="*/ 1 h 1"/>
                  <a:gd name="T4" fmla="*/ 0 60000 65536"/>
                  <a:gd name="T5" fmla="*/ 0 60000 65536"/>
                  <a:gd name="T6" fmla="*/ 0 w 329"/>
                  <a:gd name="T7" fmla="*/ 0 h 1"/>
                  <a:gd name="T8" fmla="*/ 329 w 32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9" h="1">
                    <a:moveTo>
                      <a:pt x="0" y="0"/>
                    </a:moveTo>
                    <a:lnTo>
                      <a:pt x="329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24" name="Freeform 74"/>
              <p:cNvSpPr>
                <a:spLocks/>
              </p:cNvSpPr>
              <p:nvPr/>
            </p:nvSpPr>
            <p:spPr bwMode="auto">
              <a:xfrm>
                <a:off x="3395" y="3125"/>
                <a:ext cx="430" cy="283"/>
              </a:xfrm>
              <a:custGeom>
                <a:avLst/>
                <a:gdLst>
                  <a:gd name="T0" fmla="*/ 430 w 430"/>
                  <a:gd name="T1" fmla="*/ 0 h 283"/>
                  <a:gd name="T2" fmla="*/ 0 w 430"/>
                  <a:gd name="T3" fmla="*/ 0 h 283"/>
                  <a:gd name="T4" fmla="*/ 4 w 430"/>
                  <a:gd name="T5" fmla="*/ 283 h 283"/>
                  <a:gd name="T6" fmla="*/ 0 60000 65536"/>
                  <a:gd name="T7" fmla="*/ 0 60000 65536"/>
                  <a:gd name="T8" fmla="*/ 0 60000 65536"/>
                  <a:gd name="T9" fmla="*/ 0 w 430"/>
                  <a:gd name="T10" fmla="*/ 0 h 283"/>
                  <a:gd name="T11" fmla="*/ 430 w 430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" h="283">
                    <a:moveTo>
                      <a:pt x="430" y="0"/>
                    </a:moveTo>
                    <a:lnTo>
                      <a:pt x="0" y="0"/>
                    </a:lnTo>
                    <a:lnTo>
                      <a:pt x="4" y="28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25" name="Freeform 75"/>
              <p:cNvSpPr>
                <a:spLocks/>
              </p:cNvSpPr>
              <p:nvPr/>
            </p:nvSpPr>
            <p:spPr bwMode="auto">
              <a:xfrm>
                <a:off x="4266" y="3122"/>
                <a:ext cx="418" cy="163"/>
              </a:xfrm>
              <a:custGeom>
                <a:avLst/>
                <a:gdLst>
                  <a:gd name="T0" fmla="*/ 0 w 417"/>
                  <a:gd name="T1" fmla="*/ 1 h 163"/>
                  <a:gd name="T2" fmla="*/ 418 w 417"/>
                  <a:gd name="T3" fmla="*/ 0 h 163"/>
                  <a:gd name="T4" fmla="*/ 418 w 417"/>
                  <a:gd name="T5" fmla="*/ 163 h 163"/>
                  <a:gd name="T6" fmla="*/ 0 60000 65536"/>
                  <a:gd name="T7" fmla="*/ 0 60000 65536"/>
                  <a:gd name="T8" fmla="*/ 0 60000 65536"/>
                  <a:gd name="T9" fmla="*/ 0 w 417"/>
                  <a:gd name="T10" fmla="*/ 0 h 163"/>
                  <a:gd name="T11" fmla="*/ 417 w 417"/>
                  <a:gd name="T12" fmla="*/ 163 h 1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7" h="163">
                    <a:moveTo>
                      <a:pt x="0" y="1"/>
                    </a:moveTo>
                    <a:lnTo>
                      <a:pt x="417" y="0"/>
                    </a:lnTo>
                    <a:lnTo>
                      <a:pt x="417" y="16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26" name="Freeform 76"/>
              <p:cNvSpPr>
                <a:spLocks/>
              </p:cNvSpPr>
              <p:nvPr/>
            </p:nvSpPr>
            <p:spPr bwMode="auto">
              <a:xfrm>
                <a:off x="2621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27" name="Freeform 77"/>
              <p:cNvSpPr>
                <a:spLocks/>
              </p:cNvSpPr>
              <p:nvPr/>
            </p:nvSpPr>
            <p:spPr bwMode="auto">
              <a:xfrm>
                <a:off x="3110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28" name="Freeform 78"/>
              <p:cNvSpPr>
                <a:spLocks/>
              </p:cNvSpPr>
              <p:nvPr/>
            </p:nvSpPr>
            <p:spPr bwMode="auto">
              <a:xfrm>
                <a:off x="3599" y="3941"/>
                <a:ext cx="1" cy="295"/>
              </a:xfrm>
              <a:custGeom>
                <a:avLst/>
                <a:gdLst>
                  <a:gd name="T0" fmla="*/ 0 w 1"/>
                  <a:gd name="T1" fmla="*/ 0 h 295"/>
                  <a:gd name="T2" fmla="*/ 0 w 1"/>
                  <a:gd name="T3" fmla="*/ 295 h 295"/>
                  <a:gd name="T4" fmla="*/ 0 60000 65536"/>
                  <a:gd name="T5" fmla="*/ 0 60000 65536"/>
                  <a:gd name="T6" fmla="*/ 0 w 1"/>
                  <a:gd name="T7" fmla="*/ 0 h 295"/>
                  <a:gd name="T8" fmla="*/ 1 w 1"/>
                  <a:gd name="T9" fmla="*/ 295 h 2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9" name="Group 79"/>
              <p:cNvGrpSpPr>
                <a:grpSpLocks/>
              </p:cNvGrpSpPr>
              <p:nvPr/>
            </p:nvGrpSpPr>
            <p:grpSpPr bwMode="auto">
              <a:xfrm>
                <a:off x="2289" y="3939"/>
                <a:ext cx="356" cy="311"/>
                <a:chOff x="2289" y="3939"/>
                <a:chExt cx="356" cy="311"/>
              </a:xfrm>
            </p:grpSpPr>
            <p:sp>
              <p:nvSpPr>
                <p:cNvPr id="12506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289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506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20" name="Group 82"/>
              <p:cNvGrpSpPr>
                <a:grpSpLocks/>
              </p:cNvGrpSpPr>
              <p:nvPr/>
            </p:nvGrpSpPr>
            <p:grpSpPr bwMode="auto">
              <a:xfrm>
                <a:off x="2782" y="3939"/>
                <a:ext cx="356" cy="311"/>
                <a:chOff x="2782" y="3939"/>
                <a:chExt cx="356" cy="311"/>
              </a:xfrm>
            </p:grpSpPr>
            <p:sp>
              <p:nvSpPr>
                <p:cNvPr id="1250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782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506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966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21" name="Group 85"/>
              <p:cNvGrpSpPr>
                <a:grpSpLocks/>
              </p:cNvGrpSpPr>
              <p:nvPr/>
            </p:nvGrpSpPr>
            <p:grpSpPr bwMode="auto">
              <a:xfrm>
                <a:off x="3757" y="3939"/>
                <a:ext cx="355" cy="311"/>
                <a:chOff x="3757" y="3939"/>
                <a:chExt cx="355" cy="311"/>
              </a:xfrm>
            </p:grpSpPr>
            <p:sp>
              <p:nvSpPr>
                <p:cNvPr id="12505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757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2505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940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22" name="Group 88"/>
              <p:cNvGrpSpPr>
                <a:grpSpLocks/>
              </p:cNvGrpSpPr>
              <p:nvPr/>
            </p:nvGrpSpPr>
            <p:grpSpPr bwMode="auto">
              <a:xfrm>
                <a:off x="3275" y="3939"/>
                <a:ext cx="344" cy="303"/>
                <a:chOff x="3275" y="3939"/>
                <a:chExt cx="344" cy="303"/>
              </a:xfrm>
            </p:grpSpPr>
            <p:sp>
              <p:nvSpPr>
                <p:cNvPr id="12505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447" y="4050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25056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275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23" name="Group 91"/>
              <p:cNvGrpSpPr>
                <a:grpSpLocks/>
              </p:cNvGrpSpPr>
              <p:nvPr/>
            </p:nvGrpSpPr>
            <p:grpSpPr bwMode="auto">
              <a:xfrm>
                <a:off x="2025" y="3531"/>
                <a:ext cx="307" cy="311"/>
                <a:chOff x="2025" y="3531"/>
                <a:chExt cx="307" cy="311"/>
              </a:xfrm>
            </p:grpSpPr>
            <p:sp>
              <p:nvSpPr>
                <p:cNvPr id="125053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025" y="3531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12505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160" y="3650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4" name="Group 94"/>
              <p:cNvGrpSpPr>
                <a:grpSpLocks/>
              </p:cNvGrpSpPr>
              <p:nvPr/>
            </p:nvGrpSpPr>
            <p:grpSpPr bwMode="auto">
              <a:xfrm>
                <a:off x="3853" y="3531"/>
                <a:ext cx="359" cy="311"/>
                <a:chOff x="3853" y="3531"/>
                <a:chExt cx="359" cy="311"/>
              </a:xfrm>
            </p:grpSpPr>
            <p:sp>
              <p:nvSpPr>
                <p:cNvPr id="12505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853" y="3531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12505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984" y="3650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31</a:t>
                  </a:r>
                </a:p>
              </p:txBody>
            </p:sp>
          </p:grpSp>
          <p:grpSp>
            <p:nvGrpSpPr>
              <p:cNvPr id="25" name="Group 97"/>
              <p:cNvGrpSpPr>
                <a:grpSpLocks/>
              </p:cNvGrpSpPr>
              <p:nvPr/>
            </p:nvGrpSpPr>
            <p:grpSpPr bwMode="auto">
              <a:xfrm>
                <a:off x="1203" y="1296"/>
                <a:ext cx="365" cy="299"/>
                <a:chOff x="1203" y="1296"/>
                <a:chExt cx="365" cy="299"/>
              </a:xfrm>
            </p:grpSpPr>
            <p:sp>
              <p:nvSpPr>
                <p:cNvPr id="12504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203" y="129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2505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388" y="1383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6" name="Group 100"/>
              <p:cNvGrpSpPr>
                <a:grpSpLocks/>
              </p:cNvGrpSpPr>
              <p:nvPr/>
            </p:nvGrpSpPr>
            <p:grpSpPr bwMode="auto">
              <a:xfrm>
                <a:off x="1203" y="2496"/>
                <a:ext cx="412" cy="295"/>
                <a:chOff x="1203" y="2496"/>
                <a:chExt cx="412" cy="295"/>
              </a:xfrm>
            </p:grpSpPr>
            <p:sp>
              <p:nvSpPr>
                <p:cNvPr id="12504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203" y="249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12504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387" y="2599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31</a:t>
                  </a:r>
                </a:p>
              </p:txBody>
            </p:sp>
          </p:grpSp>
          <p:sp>
            <p:nvSpPr>
              <p:cNvPr id="125037" name="Text Box 103"/>
              <p:cNvSpPr txBox="1">
                <a:spLocks noChangeArrowheads="1"/>
              </p:cNvSpPr>
              <p:nvPr/>
            </p:nvSpPr>
            <p:spPr bwMode="auto">
              <a:xfrm>
                <a:off x="1388" y="1392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1400">
                  <a:latin typeface="Times New Roman" pitchFamily="18" charset="0"/>
                </a:endParaRPr>
              </a:p>
            </p:txBody>
          </p:sp>
          <p:sp>
            <p:nvSpPr>
              <p:cNvPr id="125038" name="Text Box 104"/>
              <p:cNvSpPr txBox="1">
                <a:spLocks noChangeArrowheads="1"/>
              </p:cNvSpPr>
              <p:nvPr/>
            </p:nvSpPr>
            <p:spPr bwMode="auto">
              <a:xfrm>
                <a:off x="5444" y="299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25039" name="Freeform 105"/>
              <p:cNvSpPr>
                <a:spLocks/>
              </p:cNvSpPr>
              <p:nvPr/>
            </p:nvSpPr>
            <p:spPr bwMode="auto">
              <a:xfrm>
                <a:off x="1581" y="2367"/>
                <a:ext cx="365" cy="1"/>
              </a:xfrm>
              <a:custGeom>
                <a:avLst/>
                <a:gdLst>
                  <a:gd name="T0" fmla="*/ 365 w 365"/>
                  <a:gd name="T1" fmla="*/ 1 h 1"/>
                  <a:gd name="T2" fmla="*/ 0 w 365"/>
                  <a:gd name="T3" fmla="*/ 0 h 1"/>
                  <a:gd name="T4" fmla="*/ 0 60000 65536"/>
                  <a:gd name="T5" fmla="*/ 0 60000 65536"/>
                  <a:gd name="T6" fmla="*/ 0 w 365"/>
                  <a:gd name="T7" fmla="*/ 0 h 1"/>
                  <a:gd name="T8" fmla="*/ 365 w 36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5" h="1">
                    <a:moveTo>
                      <a:pt x="365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40" name="Freeform 106"/>
              <p:cNvSpPr>
                <a:spLocks/>
              </p:cNvSpPr>
              <p:nvPr/>
            </p:nvSpPr>
            <p:spPr bwMode="auto">
              <a:xfrm>
                <a:off x="5440" y="3306"/>
                <a:ext cx="259" cy="1"/>
              </a:xfrm>
              <a:custGeom>
                <a:avLst/>
                <a:gdLst>
                  <a:gd name="T0" fmla="*/ 0 w 258"/>
                  <a:gd name="T1" fmla="*/ 1 h 1"/>
                  <a:gd name="T2" fmla="*/ 259 w 258"/>
                  <a:gd name="T3" fmla="*/ 0 h 1"/>
                  <a:gd name="T4" fmla="*/ 0 60000 65536"/>
                  <a:gd name="T5" fmla="*/ 0 60000 65536"/>
                  <a:gd name="T6" fmla="*/ 0 w 258"/>
                  <a:gd name="T7" fmla="*/ 0 h 1"/>
                  <a:gd name="T8" fmla="*/ 258 w 25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8" h="1">
                    <a:moveTo>
                      <a:pt x="0" y="1"/>
                    </a:moveTo>
                    <a:lnTo>
                      <a:pt x="258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41" name="Freeform 107"/>
              <p:cNvSpPr>
                <a:spLocks/>
              </p:cNvSpPr>
              <p:nvPr/>
            </p:nvSpPr>
            <p:spPr bwMode="auto">
              <a:xfrm rot="10800000">
                <a:off x="4331" y="2368"/>
                <a:ext cx="334" cy="1"/>
              </a:xfrm>
              <a:custGeom>
                <a:avLst/>
                <a:gdLst>
                  <a:gd name="T0" fmla="*/ 334 w 333"/>
                  <a:gd name="T1" fmla="*/ 0 h 1"/>
                  <a:gd name="T2" fmla="*/ 0 w 333"/>
                  <a:gd name="T3" fmla="*/ 1 h 1"/>
                  <a:gd name="T4" fmla="*/ 0 60000 65536"/>
                  <a:gd name="T5" fmla="*/ 0 60000 65536"/>
                  <a:gd name="T6" fmla="*/ 0 w 333"/>
                  <a:gd name="T7" fmla="*/ 0 h 1"/>
                  <a:gd name="T8" fmla="*/ 333 w 3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3" h="1">
                    <a:moveTo>
                      <a:pt x="333" y="0"/>
                    </a:moveTo>
                    <a:lnTo>
                      <a:pt x="0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42" name="Freeform 108"/>
              <p:cNvSpPr>
                <a:spLocks/>
              </p:cNvSpPr>
              <p:nvPr/>
            </p:nvSpPr>
            <p:spPr bwMode="auto">
              <a:xfrm>
                <a:off x="3405" y="2367"/>
                <a:ext cx="321" cy="1"/>
              </a:xfrm>
              <a:custGeom>
                <a:avLst/>
                <a:gdLst>
                  <a:gd name="T0" fmla="*/ 321 w 321"/>
                  <a:gd name="T1" fmla="*/ 0 h 1"/>
                  <a:gd name="T2" fmla="*/ 0 w 321"/>
                  <a:gd name="T3" fmla="*/ 0 h 1"/>
                  <a:gd name="T4" fmla="*/ 0 60000 65536"/>
                  <a:gd name="T5" fmla="*/ 0 60000 65536"/>
                  <a:gd name="T6" fmla="*/ 0 w 321"/>
                  <a:gd name="T7" fmla="*/ 0 h 1"/>
                  <a:gd name="T8" fmla="*/ 321 w 32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1" h="1">
                    <a:moveTo>
                      <a:pt x="32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43" name="Line 109"/>
              <p:cNvSpPr>
                <a:spLocks noChangeShapeType="1"/>
              </p:cNvSpPr>
              <p:nvPr/>
            </p:nvSpPr>
            <p:spPr bwMode="auto">
              <a:xfrm flipV="1">
                <a:off x="5109" y="3444"/>
                <a:ext cx="0" cy="3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44" name="Text Box 110"/>
              <p:cNvSpPr txBox="1">
                <a:spLocks noChangeArrowheads="1"/>
              </p:cNvSpPr>
              <p:nvPr/>
            </p:nvSpPr>
            <p:spPr bwMode="auto">
              <a:xfrm>
                <a:off x="4821" y="3772"/>
                <a:ext cx="7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读/写</a:t>
                </a:r>
              </a:p>
            </p:txBody>
          </p:sp>
          <p:sp>
            <p:nvSpPr>
              <p:cNvPr id="125045" name="Text Box 111"/>
              <p:cNvSpPr txBox="1">
                <a:spLocks noChangeArrowheads="1"/>
              </p:cNvSpPr>
              <p:nvPr/>
            </p:nvSpPr>
            <p:spPr bwMode="auto">
              <a:xfrm>
                <a:off x="3024" y="103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25046" name="Text Box 112"/>
              <p:cNvSpPr txBox="1">
                <a:spLocks noChangeArrowheads="1"/>
              </p:cNvSpPr>
              <p:nvPr/>
            </p:nvSpPr>
            <p:spPr bwMode="auto">
              <a:xfrm>
                <a:off x="3024" y="216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24931" name="Text Box 113"/>
          <p:cNvSpPr txBox="1">
            <a:spLocks noChangeArrowheads="1"/>
          </p:cNvSpPr>
          <p:nvPr/>
        </p:nvSpPr>
        <p:spPr bwMode="auto">
          <a:xfrm>
            <a:off x="566738" y="314325"/>
            <a:ext cx="2208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重合法</a:t>
            </a:r>
          </a:p>
        </p:txBody>
      </p:sp>
      <p:sp>
        <p:nvSpPr>
          <p:cNvPr id="207986" name="Rectangle 1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27" name="Group 115"/>
          <p:cNvGrpSpPr>
            <a:grpSpLocks/>
          </p:cNvGrpSpPr>
          <p:nvPr/>
        </p:nvGrpSpPr>
        <p:grpSpPr bwMode="auto">
          <a:xfrm>
            <a:off x="696913" y="1470025"/>
            <a:ext cx="6229350" cy="5376863"/>
            <a:chOff x="439" y="945"/>
            <a:chExt cx="3924" cy="3387"/>
          </a:xfrm>
        </p:grpSpPr>
        <p:grpSp>
          <p:nvGrpSpPr>
            <p:cNvPr id="28" name="Group 116"/>
            <p:cNvGrpSpPr>
              <a:grpSpLocks/>
            </p:cNvGrpSpPr>
            <p:nvPr/>
          </p:nvGrpSpPr>
          <p:grpSpPr bwMode="auto">
            <a:xfrm>
              <a:off x="2195" y="4044"/>
              <a:ext cx="2168" cy="288"/>
              <a:chOff x="2147" y="3989"/>
              <a:chExt cx="2168" cy="288"/>
            </a:xfrm>
          </p:grpSpPr>
          <p:sp>
            <p:nvSpPr>
              <p:cNvPr id="124978" name="Text Box 117"/>
              <p:cNvSpPr txBox="1">
                <a:spLocks noChangeArrowheads="1"/>
              </p:cNvSpPr>
              <p:nvPr/>
            </p:nvSpPr>
            <p:spPr bwMode="auto">
              <a:xfrm>
                <a:off x="2147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4979" name="Text Box 118"/>
              <p:cNvSpPr txBox="1">
                <a:spLocks noChangeArrowheads="1"/>
              </p:cNvSpPr>
              <p:nvPr/>
            </p:nvSpPr>
            <p:spPr bwMode="auto">
              <a:xfrm>
                <a:off x="2642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4980" name="Text Box 119"/>
              <p:cNvSpPr txBox="1">
                <a:spLocks noChangeArrowheads="1"/>
              </p:cNvSpPr>
              <p:nvPr/>
            </p:nvSpPr>
            <p:spPr bwMode="auto">
              <a:xfrm>
                <a:off x="3125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4981" name="Text Box 120"/>
              <p:cNvSpPr txBox="1">
                <a:spLocks noChangeArrowheads="1"/>
              </p:cNvSpPr>
              <p:nvPr/>
            </p:nvSpPr>
            <p:spPr bwMode="auto">
              <a:xfrm>
                <a:off x="3620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4982" name="Text Box 121"/>
              <p:cNvSpPr txBox="1">
                <a:spLocks noChangeArrowheads="1"/>
              </p:cNvSpPr>
              <p:nvPr/>
            </p:nvSpPr>
            <p:spPr bwMode="auto">
              <a:xfrm>
                <a:off x="4103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9" name="Group 122"/>
            <p:cNvGrpSpPr>
              <a:grpSpLocks/>
            </p:cNvGrpSpPr>
            <p:nvPr/>
          </p:nvGrpSpPr>
          <p:grpSpPr bwMode="auto">
            <a:xfrm>
              <a:off x="439" y="945"/>
              <a:ext cx="224" cy="2120"/>
              <a:chOff x="439" y="757"/>
              <a:chExt cx="224" cy="2120"/>
            </a:xfrm>
          </p:grpSpPr>
          <p:grpSp>
            <p:nvGrpSpPr>
              <p:cNvPr id="30" name="Group 123"/>
              <p:cNvGrpSpPr>
                <a:grpSpLocks/>
              </p:cNvGrpSpPr>
              <p:nvPr/>
            </p:nvGrpSpPr>
            <p:grpSpPr bwMode="auto">
              <a:xfrm>
                <a:off x="439" y="1203"/>
                <a:ext cx="212" cy="1674"/>
                <a:chOff x="439" y="1203"/>
                <a:chExt cx="212" cy="1674"/>
              </a:xfrm>
            </p:grpSpPr>
            <p:sp>
              <p:nvSpPr>
                <p:cNvPr id="124974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39" y="1203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24975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39" y="1673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24976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39" y="2119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2497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39" y="2589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124973" name="Text Box 128"/>
              <p:cNvSpPr txBox="1">
                <a:spLocks noChangeArrowheads="1"/>
              </p:cNvSpPr>
              <p:nvPr/>
            </p:nvSpPr>
            <p:spPr bwMode="auto">
              <a:xfrm>
                <a:off x="451" y="75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208001" name="Freeform 129"/>
          <p:cNvSpPr>
            <a:spLocks/>
          </p:cNvSpPr>
          <p:nvPr/>
        </p:nvSpPr>
        <p:spPr bwMode="auto">
          <a:xfrm>
            <a:off x="3924300" y="1862138"/>
            <a:ext cx="660400" cy="2935287"/>
          </a:xfrm>
          <a:custGeom>
            <a:avLst/>
            <a:gdLst>
              <a:gd name="T0" fmla="*/ 657225 w 416"/>
              <a:gd name="T1" fmla="*/ 0 h 1849"/>
              <a:gd name="T2" fmla="*/ 657225 w 416"/>
              <a:gd name="T3" fmla="*/ 1588 h 1849"/>
              <a:gd name="T4" fmla="*/ 660400 w 416"/>
              <a:gd name="T5" fmla="*/ 2933700 h 1849"/>
              <a:gd name="T6" fmla="*/ 0 w 416"/>
              <a:gd name="T7" fmla="*/ 2935287 h 1849"/>
              <a:gd name="T8" fmla="*/ 0 60000 65536"/>
              <a:gd name="T9" fmla="*/ 0 60000 65536"/>
              <a:gd name="T10" fmla="*/ 0 60000 65536"/>
              <a:gd name="T11" fmla="*/ 0 60000 65536"/>
              <a:gd name="T12" fmla="*/ 0 w 416"/>
              <a:gd name="T13" fmla="*/ 0 h 1849"/>
              <a:gd name="T14" fmla="*/ 416 w 416"/>
              <a:gd name="T15" fmla="*/ 1849 h 18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6" h="1849">
                <a:moveTo>
                  <a:pt x="414" y="0"/>
                </a:moveTo>
                <a:lnTo>
                  <a:pt x="414" y="1"/>
                </a:lnTo>
                <a:lnTo>
                  <a:pt x="416" y="1848"/>
                </a:lnTo>
                <a:lnTo>
                  <a:pt x="0" y="1849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" name="Group 130"/>
          <p:cNvGrpSpPr>
            <a:grpSpLocks/>
          </p:cNvGrpSpPr>
          <p:nvPr/>
        </p:nvGrpSpPr>
        <p:grpSpPr bwMode="auto">
          <a:xfrm>
            <a:off x="3090863" y="1600200"/>
            <a:ext cx="3760787" cy="2420938"/>
            <a:chOff x="1947" y="1008"/>
            <a:chExt cx="2369" cy="1525"/>
          </a:xfrm>
        </p:grpSpPr>
        <p:grpSp>
          <p:nvGrpSpPr>
            <p:cNvPr id="125008" name="Group 131"/>
            <p:cNvGrpSpPr>
              <a:grpSpLocks/>
            </p:cNvGrpSpPr>
            <p:nvPr/>
          </p:nvGrpSpPr>
          <p:grpSpPr bwMode="auto">
            <a:xfrm>
              <a:off x="1947" y="1008"/>
              <a:ext cx="2369" cy="1525"/>
              <a:chOff x="1953" y="1008"/>
              <a:chExt cx="2369" cy="1525"/>
            </a:xfrm>
          </p:grpSpPr>
          <p:grpSp>
            <p:nvGrpSpPr>
              <p:cNvPr id="125009" name="Group 132"/>
              <p:cNvGrpSpPr>
                <a:grpSpLocks/>
              </p:cNvGrpSpPr>
              <p:nvPr/>
            </p:nvGrpSpPr>
            <p:grpSpPr bwMode="auto">
              <a:xfrm>
                <a:off x="1953" y="1008"/>
                <a:ext cx="2369" cy="1525"/>
                <a:chOff x="1953" y="1008"/>
                <a:chExt cx="2369" cy="1525"/>
              </a:xfrm>
            </p:grpSpPr>
            <p:sp>
              <p:nvSpPr>
                <p:cNvPr id="124967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53" y="1008"/>
                  <a:ext cx="585" cy="33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bg2"/>
                      </a:solidFill>
                      <a:latin typeface="Times New Roman" pitchFamily="18" charset="0"/>
                    </a:rPr>
                    <a:t>0,0</a:t>
                  </a:r>
                </a:p>
              </p:txBody>
            </p:sp>
            <p:sp>
              <p:nvSpPr>
                <p:cNvPr id="124968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53" y="2201"/>
                  <a:ext cx="585" cy="33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31,0</a:t>
                  </a:r>
                </a:p>
              </p:txBody>
            </p:sp>
            <p:sp>
              <p:nvSpPr>
                <p:cNvPr id="124969" name="Rectangle 135"/>
                <p:cNvSpPr>
                  <a:spLocks noChangeArrowheads="1"/>
                </p:cNvSpPr>
                <p:nvPr/>
              </p:nvSpPr>
              <p:spPr bwMode="auto">
                <a:xfrm>
                  <a:off x="3737" y="1020"/>
                  <a:ext cx="585" cy="33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0,31</a:t>
                  </a:r>
                </a:p>
              </p:txBody>
            </p:sp>
          </p:grpSp>
          <p:sp>
            <p:nvSpPr>
              <p:cNvPr id="124966" name="Text Box 136"/>
              <p:cNvSpPr txBox="1">
                <a:spLocks noChangeArrowheads="1"/>
              </p:cNvSpPr>
              <p:nvPr/>
            </p:nvSpPr>
            <p:spPr bwMode="auto">
              <a:xfrm rot="5400000">
                <a:off x="2145" y="1693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sp>
          <p:nvSpPr>
            <p:cNvPr id="124964" name="Text Box 137"/>
            <p:cNvSpPr txBox="1">
              <a:spLocks noChangeArrowheads="1"/>
            </p:cNvSpPr>
            <p:nvPr/>
          </p:nvSpPr>
          <p:spPr bwMode="auto">
            <a:xfrm>
              <a:off x="3024" y="103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25010" name="Group 138"/>
          <p:cNvGrpSpPr>
            <a:grpSpLocks/>
          </p:cNvGrpSpPr>
          <p:nvPr/>
        </p:nvGrpSpPr>
        <p:grpSpPr bwMode="auto">
          <a:xfrm>
            <a:off x="7677150" y="4749800"/>
            <a:ext cx="1371600" cy="728663"/>
            <a:chOff x="4836" y="2997"/>
            <a:chExt cx="864" cy="459"/>
          </a:xfrm>
        </p:grpSpPr>
        <p:sp>
          <p:nvSpPr>
            <p:cNvPr id="124959" name="Rectangle 139"/>
            <p:cNvSpPr>
              <a:spLocks noChangeArrowheads="1"/>
            </p:cNvSpPr>
            <p:nvPr/>
          </p:nvSpPr>
          <p:spPr bwMode="auto">
            <a:xfrm>
              <a:off x="4836" y="3088"/>
              <a:ext cx="588" cy="36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chemeClr val="bg2"/>
                  </a:solidFill>
                  <a:latin typeface="Times New Roman" pitchFamily="18" charset="0"/>
                </a:rPr>
                <a:t>I/O</a:t>
              </a:r>
            </a:p>
          </p:txBody>
        </p:sp>
        <p:grpSp>
          <p:nvGrpSpPr>
            <p:cNvPr id="125011" name="Group 140"/>
            <p:cNvGrpSpPr>
              <a:grpSpLocks/>
            </p:cNvGrpSpPr>
            <p:nvPr/>
          </p:nvGrpSpPr>
          <p:grpSpPr bwMode="auto">
            <a:xfrm>
              <a:off x="5441" y="2997"/>
              <a:ext cx="259" cy="315"/>
              <a:chOff x="5441" y="2983"/>
              <a:chExt cx="259" cy="315"/>
            </a:xfrm>
          </p:grpSpPr>
          <p:sp>
            <p:nvSpPr>
              <p:cNvPr id="124961" name="Freeform 141"/>
              <p:cNvSpPr>
                <a:spLocks/>
              </p:cNvSpPr>
              <p:nvPr/>
            </p:nvSpPr>
            <p:spPr bwMode="auto">
              <a:xfrm>
                <a:off x="5441" y="3297"/>
                <a:ext cx="258" cy="1"/>
              </a:xfrm>
              <a:custGeom>
                <a:avLst/>
                <a:gdLst>
                  <a:gd name="T0" fmla="*/ 0 w 258"/>
                  <a:gd name="T1" fmla="*/ 1 h 1"/>
                  <a:gd name="T2" fmla="*/ 258 w 258"/>
                  <a:gd name="T3" fmla="*/ 0 h 1"/>
                  <a:gd name="T4" fmla="*/ 0 60000 65536"/>
                  <a:gd name="T5" fmla="*/ 0 60000 65536"/>
                  <a:gd name="T6" fmla="*/ 0 w 258"/>
                  <a:gd name="T7" fmla="*/ 0 h 1"/>
                  <a:gd name="T8" fmla="*/ 258 w 25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58" h="1">
                    <a:moveTo>
                      <a:pt x="0" y="1"/>
                    </a:moveTo>
                    <a:lnTo>
                      <a:pt x="258" y="0"/>
                    </a:lnTo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62" name="Text Box 142"/>
              <p:cNvSpPr txBox="1">
                <a:spLocks noChangeArrowheads="1"/>
              </p:cNvSpPr>
              <p:nvPr/>
            </p:nvSpPr>
            <p:spPr bwMode="auto">
              <a:xfrm>
                <a:off x="5445" y="298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</p:grpSp>
      <p:sp>
        <p:nvSpPr>
          <p:cNvPr id="208015" name="Freeform 143"/>
          <p:cNvSpPr>
            <a:spLocks/>
          </p:cNvSpPr>
          <p:nvPr/>
        </p:nvSpPr>
        <p:spPr bwMode="auto">
          <a:xfrm>
            <a:off x="3924300" y="4945063"/>
            <a:ext cx="3746500" cy="268287"/>
          </a:xfrm>
          <a:custGeom>
            <a:avLst/>
            <a:gdLst>
              <a:gd name="T0" fmla="*/ 0 w 2360"/>
              <a:gd name="T1" fmla="*/ 0 h 169"/>
              <a:gd name="T2" fmla="*/ 665162 w 2360"/>
              <a:gd name="T3" fmla="*/ 3175 h 169"/>
              <a:gd name="T4" fmla="*/ 661987 w 2360"/>
              <a:gd name="T5" fmla="*/ 266700 h 169"/>
              <a:gd name="T6" fmla="*/ 3746500 w 2360"/>
              <a:gd name="T7" fmla="*/ 268287 h 169"/>
              <a:gd name="T8" fmla="*/ 0 60000 65536"/>
              <a:gd name="T9" fmla="*/ 0 60000 65536"/>
              <a:gd name="T10" fmla="*/ 0 60000 65536"/>
              <a:gd name="T11" fmla="*/ 0 60000 65536"/>
              <a:gd name="T12" fmla="*/ 0 w 2360"/>
              <a:gd name="T13" fmla="*/ 0 h 169"/>
              <a:gd name="T14" fmla="*/ 2360 w 2360"/>
              <a:gd name="T15" fmla="*/ 169 h 1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0" h="169">
                <a:moveTo>
                  <a:pt x="0" y="0"/>
                </a:moveTo>
                <a:lnTo>
                  <a:pt x="419" y="2"/>
                </a:lnTo>
                <a:lnTo>
                  <a:pt x="417" y="168"/>
                </a:lnTo>
                <a:lnTo>
                  <a:pt x="2360" y="169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5012" name="Group 144"/>
          <p:cNvGrpSpPr>
            <a:grpSpLocks/>
          </p:cNvGrpSpPr>
          <p:nvPr/>
        </p:nvGrpSpPr>
        <p:grpSpPr bwMode="auto">
          <a:xfrm>
            <a:off x="1765300" y="2125663"/>
            <a:ext cx="4635500" cy="3522662"/>
            <a:chOff x="1112" y="1339"/>
            <a:chExt cx="2920" cy="2219"/>
          </a:xfrm>
        </p:grpSpPr>
        <p:grpSp>
          <p:nvGrpSpPr>
            <p:cNvPr id="125029" name="Group 145"/>
            <p:cNvGrpSpPr>
              <a:grpSpLocks/>
            </p:cNvGrpSpPr>
            <p:nvPr/>
          </p:nvGrpSpPr>
          <p:grpSpPr bwMode="auto">
            <a:xfrm>
              <a:off x="1112" y="1339"/>
              <a:ext cx="2920" cy="2219"/>
              <a:chOff x="1112" y="1339"/>
              <a:chExt cx="2920" cy="2219"/>
            </a:xfrm>
          </p:grpSpPr>
          <p:sp>
            <p:nvSpPr>
              <p:cNvPr id="124952" name="Freeform 146"/>
              <p:cNvSpPr>
                <a:spLocks/>
              </p:cNvSpPr>
              <p:nvPr/>
            </p:nvSpPr>
            <p:spPr bwMode="auto">
              <a:xfrm>
                <a:off x="1112" y="1348"/>
                <a:ext cx="2920" cy="232"/>
              </a:xfrm>
              <a:custGeom>
                <a:avLst/>
                <a:gdLst>
                  <a:gd name="T0" fmla="*/ 0 w 2920"/>
                  <a:gd name="T1" fmla="*/ 232 h 232"/>
                  <a:gd name="T2" fmla="*/ 2920 w 2920"/>
                  <a:gd name="T3" fmla="*/ 232 h 232"/>
                  <a:gd name="T4" fmla="*/ 2920 w 2920"/>
                  <a:gd name="T5" fmla="*/ 0 h 232"/>
                  <a:gd name="T6" fmla="*/ 0 60000 65536"/>
                  <a:gd name="T7" fmla="*/ 0 60000 65536"/>
                  <a:gd name="T8" fmla="*/ 0 60000 65536"/>
                  <a:gd name="T9" fmla="*/ 0 w 2920"/>
                  <a:gd name="T10" fmla="*/ 0 h 232"/>
                  <a:gd name="T11" fmla="*/ 2920 w 2920"/>
                  <a:gd name="T12" fmla="*/ 232 h 2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20" h="232">
                    <a:moveTo>
                      <a:pt x="0" y="232"/>
                    </a:moveTo>
                    <a:lnTo>
                      <a:pt x="2920" y="232"/>
                    </a:lnTo>
                    <a:lnTo>
                      <a:pt x="2920" y="0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53" name="Freeform 147"/>
              <p:cNvSpPr>
                <a:spLocks/>
              </p:cNvSpPr>
              <p:nvPr/>
            </p:nvSpPr>
            <p:spPr bwMode="auto">
              <a:xfrm>
                <a:off x="2233" y="1339"/>
                <a:ext cx="1" cy="243"/>
              </a:xfrm>
              <a:custGeom>
                <a:avLst/>
                <a:gdLst>
                  <a:gd name="T0" fmla="*/ 0 w 1"/>
                  <a:gd name="T1" fmla="*/ 0 h 243"/>
                  <a:gd name="T2" fmla="*/ 0 w 1"/>
                  <a:gd name="T3" fmla="*/ 243 h 243"/>
                  <a:gd name="T4" fmla="*/ 0 60000 65536"/>
                  <a:gd name="T5" fmla="*/ 0 60000 65536"/>
                  <a:gd name="T6" fmla="*/ 0 w 1"/>
                  <a:gd name="T7" fmla="*/ 0 h 243"/>
                  <a:gd name="T8" fmla="*/ 1 w 1"/>
                  <a:gd name="T9" fmla="*/ 243 h 2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5030" name="Group 148"/>
              <p:cNvGrpSpPr>
                <a:grpSpLocks/>
              </p:cNvGrpSpPr>
              <p:nvPr/>
            </p:nvGrpSpPr>
            <p:grpSpPr bwMode="auto">
              <a:xfrm>
                <a:off x="2025" y="2943"/>
                <a:ext cx="49" cy="252"/>
                <a:chOff x="2025" y="2943"/>
                <a:chExt cx="49" cy="252"/>
              </a:xfrm>
            </p:grpSpPr>
            <p:sp>
              <p:nvSpPr>
                <p:cNvPr id="124957" name="Freeform 149"/>
                <p:cNvSpPr>
                  <a:spLocks/>
                </p:cNvSpPr>
                <p:nvPr/>
              </p:nvSpPr>
              <p:spPr bwMode="auto">
                <a:xfrm>
                  <a:off x="2025" y="2943"/>
                  <a:ext cx="1" cy="252"/>
                </a:xfrm>
                <a:custGeom>
                  <a:avLst/>
                  <a:gdLst>
                    <a:gd name="T0" fmla="*/ 0 w 1"/>
                    <a:gd name="T1" fmla="*/ 252 h 252"/>
                    <a:gd name="T2" fmla="*/ 0 w 1"/>
                    <a:gd name="T3" fmla="*/ 0 h 252"/>
                    <a:gd name="T4" fmla="*/ 0 60000 65536"/>
                    <a:gd name="T5" fmla="*/ 0 60000 65536"/>
                    <a:gd name="T6" fmla="*/ 0 w 1"/>
                    <a:gd name="T7" fmla="*/ 0 h 252"/>
                    <a:gd name="T8" fmla="*/ 1 w 1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52">
                      <a:moveTo>
                        <a:pt x="0" y="25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4958" name="Freeform 150"/>
                <p:cNvSpPr>
                  <a:spLocks/>
                </p:cNvSpPr>
                <p:nvPr/>
              </p:nvSpPr>
              <p:spPr bwMode="auto">
                <a:xfrm>
                  <a:off x="2073" y="2985"/>
                  <a:ext cx="1" cy="162"/>
                </a:xfrm>
                <a:custGeom>
                  <a:avLst/>
                  <a:gdLst>
                    <a:gd name="T0" fmla="*/ 0 w 1"/>
                    <a:gd name="T1" fmla="*/ 162 h 162"/>
                    <a:gd name="T2" fmla="*/ 0 w 1"/>
                    <a:gd name="T3" fmla="*/ 0 h 162"/>
                    <a:gd name="T4" fmla="*/ 0 60000 65536"/>
                    <a:gd name="T5" fmla="*/ 0 60000 65536"/>
                    <a:gd name="T6" fmla="*/ 0 w 1"/>
                    <a:gd name="T7" fmla="*/ 0 h 162"/>
                    <a:gd name="T8" fmla="*/ 1 w 1"/>
                    <a:gd name="T9" fmla="*/ 162 h 1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62">
                      <a:moveTo>
                        <a:pt x="0" y="16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24955" name="Freeform 151"/>
              <p:cNvSpPr>
                <a:spLocks/>
              </p:cNvSpPr>
              <p:nvPr/>
            </p:nvSpPr>
            <p:spPr bwMode="auto">
              <a:xfrm>
                <a:off x="2066" y="3068"/>
                <a:ext cx="329" cy="1"/>
              </a:xfrm>
              <a:custGeom>
                <a:avLst/>
                <a:gdLst>
                  <a:gd name="T0" fmla="*/ 0 w 329"/>
                  <a:gd name="T1" fmla="*/ 0 h 1"/>
                  <a:gd name="T2" fmla="*/ 329 w 329"/>
                  <a:gd name="T3" fmla="*/ 1 h 1"/>
                  <a:gd name="T4" fmla="*/ 0 60000 65536"/>
                  <a:gd name="T5" fmla="*/ 0 60000 65536"/>
                  <a:gd name="T6" fmla="*/ 0 w 329"/>
                  <a:gd name="T7" fmla="*/ 0 h 1"/>
                  <a:gd name="T8" fmla="*/ 329 w 32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9" h="1">
                    <a:moveTo>
                      <a:pt x="0" y="0"/>
                    </a:moveTo>
                    <a:lnTo>
                      <a:pt x="329" y="1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56" name="Freeform 152"/>
              <p:cNvSpPr>
                <a:spLocks/>
              </p:cNvSpPr>
              <p:nvPr/>
            </p:nvSpPr>
            <p:spPr bwMode="auto">
              <a:xfrm>
                <a:off x="2255" y="3063"/>
                <a:ext cx="1" cy="495"/>
              </a:xfrm>
              <a:custGeom>
                <a:avLst/>
                <a:gdLst>
                  <a:gd name="T0" fmla="*/ 0 w 1"/>
                  <a:gd name="T1" fmla="*/ 0 h 495"/>
                  <a:gd name="T2" fmla="*/ 0 w 1"/>
                  <a:gd name="T3" fmla="*/ 495 h 495"/>
                  <a:gd name="T4" fmla="*/ 0 60000 65536"/>
                  <a:gd name="T5" fmla="*/ 0 60000 65536"/>
                  <a:gd name="T6" fmla="*/ 0 w 1"/>
                  <a:gd name="T7" fmla="*/ 0 h 495"/>
                  <a:gd name="T8" fmla="*/ 1 w 1"/>
                  <a:gd name="T9" fmla="*/ 495 h 4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95">
                    <a:moveTo>
                      <a:pt x="0" y="0"/>
                    </a:moveTo>
                    <a:lnTo>
                      <a:pt x="0" y="495"/>
                    </a:lnTo>
                  </a:path>
                </a:pathLst>
              </a:custGeom>
              <a:noFill/>
              <a:ln w="76200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5031" name="Group 153"/>
            <p:cNvGrpSpPr>
              <a:grpSpLocks/>
            </p:cNvGrpSpPr>
            <p:nvPr/>
          </p:nvGrpSpPr>
          <p:grpSpPr bwMode="auto">
            <a:xfrm>
              <a:off x="2412" y="2946"/>
              <a:ext cx="49" cy="246"/>
              <a:chOff x="2412" y="2946"/>
              <a:chExt cx="49" cy="246"/>
            </a:xfrm>
          </p:grpSpPr>
          <p:sp>
            <p:nvSpPr>
              <p:cNvPr id="124950" name="Freeform 154"/>
              <p:cNvSpPr>
                <a:spLocks/>
              </p:cNvSpPr>
              <p:nvPr/>
            </p:nvSpPr>
            <p:spPr bwMode="auto">
              <a:xfrm>
                <a:off x="2460" y="2946"/>
                <a:ext cx="1" cy="246"/>
              </a:xfrm>
              <a:custGeom>
                <a:avLst/>
                <a:gdLst>
                  <a:gd name="T0" fmla="*/ 0 w 1"/>
                  <a:gd name="T1" fmla="*/ 0 h 246"/>
                  <a:gd name="T2" fmla="*/ 0 w 1"/>
                  <a:gd name="T3" fmla="*/ 246 h 246"/>
                  <a:gd name="T4" fmla="*/ 0 60000 65536"/>
                  <a:gd name="T5" fmla="*/ 0 60000 65536"/>
                  <a:gd name="T6" fmla="*/ 0 w 1"/>
                  <a:gd name="T7" fmla="*/ 0 h 246"/>
                  <a:gd name="T8" fmla="*/ 1 w 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51" name="Freeform 155"/>
              <p:cNvSpPr>
                <a:spLocks/>
              </p:cNvSpPr>
              <p:nvPr/>
            </p:nvSpPr>
            <p:spPr bwMode="auto">
              <a:xfrm>
                <a:off x="2412" y="2988"/>
                <a:ext cx="1" cy="156"/>
              </a:xfrm>
              <a:custGeom>
                <a:avLst/>
                <a:gdLst>
                  <a:gd name="T0" fmla="*/ 0 w 1"/>
                  <a:gd name="T1" fmla="*/ 0 h 156"/>
                  <a:gd name="T2" fmla="*/ 0 w 1"/>
                  <a:gd name="T3" fmla="*/ 156 h 156"/>
                  <a:gd name="T4" fmla="*/ 0 60000 65536"/>
                  <a:gd name="T5" fmla="*/ 0 60000 65536"/>
                  <a:gd name="T6" fmla="*/ 0 w 1"/>
                  <a:gd name="T7" fmla="*/ 0 h 156"/>
                  <a:gd name="T8" fmla="*/ 1 w 1"/>
                  <a:gd name="T9" fmla="*/ 156 h 1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8028" name="Freeform 156"/>
          <p:cNvSpPr>
            <a:spLocks/>
          </p:cNvSpPr>
          <p:nvPr/>
        </p:nvSpPr>
        <p:spPr bwMode="auto">
          <a:xfrm>
            <a:off x="4030663" y="1860550"/>
            <a:ext cx="593725" cy="1588"/>
          </a:xfrm>
          <a:custGeom>
            <a:avLst/>
            <a:gdLst>
              <a:gd name="T0" fmla="*/ 0 w 367"/>
              <a:gd name="T1" fmla="*/ 0 h 1"/>
              <a:gd name="T2" fmla="*/ 593725 w 367"/>
              <a:gd name="T3" fmla="*/ 0 h 1"/>
              <a:gd name="T4" fmla="*/ 0 60000 65536"/>
              <a:gd name="T5" fmla="*/ 0 60000 65536"/>
              <a:gd name="T6" fmla="*/ 0 w 367"/>
              <a:gd name="T7" fmla="*/ 0 h 1"/>
              <a:gd name="T8" fmla="*/ 367 w 36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8029" name="Rectangle 157"/>
          <p:cNvSpPr>
            <a:spLocks noChangeArrowheads="1"/>
          </p:cNvSpPr>
          <p:nvPr/>
        </p:nvSpPr>
        <p:spPr bwMode="auto">
          <a:xfrm>
            <a:off x="3086100" y="1600200"/>
            <a:ext cx="931863" cy="527050"/>
          </a:xfrm>
          <a:prstGeom prst="rect">
            <a:avLst/>
          </a:prstGeom>
          <a:solidFill>
            <a:srgbClr val="AA7D00"/>
          </a:solidFill>
          <a:ln w="38100">
            <a:solidFill>
              <a:srgbClr val="AA7D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0,0</a:t>
            </a:r>
          </a:p>
        </p:txBody>
      </p:sp>
      <p:grpSp>
        <p:nvGrpSpPr>
          <p:cNvPr id="125032" name="Group 158"/>
          <p:cNvGrpSpPr>
            <a:grpSpLocks/>
          </p:cNvGrpSpPr>
          <p:nvPr/>
        </p:nvGrpSpPr>
        <p:grpSpPr bwMode="auto">
          <a:xfrm>
            <a:off x="7653338" y="5467350"/>
            <a:ext cx="1185862" cy="952500"/>
            <a:chOff x="4821" y="3444"/>
            <a:chExt cx="747" cy="600"/>
          </a:xfrm>
        </p:grpSpPr>
        <p:sp>
          <p:nvSpPr>
            <p:cNvPr id="124946" name="Text Box 159"/>
            <p:cNvSpPr txBox="1">
              <a:spLocks noChangeArrowheads="1"/>
            </p:cNvSpPr>
            <p:nvPr/>
          </p:nvSpPr>
          <p:spPr bwMode="auto">
            <a:xfrm>
              <a:off x="4821" y="3756"/>
              <a:ext cx="7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读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4947" name="Line 160"/>
            <p:cNvSpPr>
              <a:spLocks noChangeShapeType="1"/>
            </p:cNvSpPr>
            <p:nvPr/>
          </p:nvSpPr>
          <p:spPr bwMode="auto">
            <a:xfrm flipV="1">
              <a:off x="5109" y="3444"/>
              <a:ext cx="0" cy="33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2" name="日期占位符 16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01E1A2-C541-49D5-BC12-3FC4E685F50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63" name="灯片编号占位符 1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9336E-B549-4003-BF12-3B9B632D36C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64" name="页脚占位符 1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01" grpId="0" animBg="1"/>
      <p:bldP spid="208015" grpId="0" animBg="1"/>
      <p:bldP spid="208028" grpId="0" animBg="1"/>
      <p:bldP spid="20802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6224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三、随机存取存储器 ( </a:t>
            </a:r>
            <a:r>
              <a:rPr lang="en-US" altLang="zh-CN" sz="3600">
                <a:latin typeface="Times New Roman" pitchFamily="18" charset="0"/>
              </a:rPr>
              <a:t>RAM ) 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755650" y="1066800"/>
            <a:ext cx="457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1. 静态 </a:t>
            </a:r>
            <a:r>
              <a:rPr lang="en-US" altLang="zh-CN" sz="3200">
                <a:latin typeface="Times New Roman" pitchFamily="18" charset="0"/>
              </a:rPr>
              <a:t>RAM (SRAM) 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(1) 静态 </a:t>
            </a:r>
            <a:r>
              <a:rPr lang="en-US" altLang="zh-CN" sz="2800">
                <a:latin typeface="Times New Roman" pitchFamily="18" charset="0"/>
              </a:rPr>
              <a:t>RAM </a:t>
            </a:r>
            <a:r>
              <a:rPr lang="zh-CN" altLang="en-US" sz="2800">
                <a:latin typeface="Times New Roman" pitchFamily="18" charset="0"/>
              </a:rPr>
              <a:t>基本电路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6461125" y="6208713"/>
            <a:ext cx="216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´ </a:t>
            </a:r>
            <a:r>
              <a:rPr lang="zh-CN" altLang="en-US" sz="2400">
                <a:latin typeface="Times New Roman" pitchFamily="18" charset="0"/>
              </a:rPr>
              <a:t>触发器非端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24600" y="2332038"/>
            <a:ext cx="2301875" cy="481012"/>
            <a:chOff x="4070" y="1034"/>
            <a:chExt cx="1450" cy="30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070" y="1034"/>
              <a:ext cx="338" cy="297"/>
              <a:chOff x="4070" y="1034"/>
              <a:chExt cx="338" cy="297"/>
            </a:xfrm>
          </p:grpSpPr>
          <p:sp>
            <p:nvSpPr>
              <p:cNvPr id="126059" name="Rectangle 8"/>
              <p:cNvSpPr>
                <a:spLocks noChangeArrowheads="1"/>
              </p:cNvSpPr>
              <p:nvPr/>
            </p:nvSpPr>
            <p:spPr bwMode="auto">
              <a:xfrm>
                <a:off x="4228" y="1119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6060" name="Text Box 9"/>
              <p:cNvSpPr txBox="1">
                <a:spLocks noChangeArrowheads="1"/>
              </p:cNvSpPr>
              <p:nvPr/>
            </p:nvSpPr>
            <p:spPr bwMode="auto">
              <a:xfrm>
                <a:off x="4070" y="103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502" y="1040"/>
              <a:ext cx="338" cy="297"/>
              <a:chOff x="4070" y="1034"/>
              <a:chExt cx="338" cy="297"/>
            </a:xfrm>
          </p:grpSpPr>
          <p:sp>
            <p:nvSpPr>
              <p:cNvPr id="126057" name="Rectangle 11"/>
              <p:cNvSpPr>
                <a:spLocks noChangeArrowheads="1"/>
              </p:cNvSpPr>
              <p:nvPr/>
            </p:nvSpPr>
            <p:spPr bwMode="auto">
              <a:xfrm>
                <a:off x="4228" y="1119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26058" name="Text Box 12"/>
              <p:cNvSpPr txBox="1">
                <a:spLocks noChangeArrowheads="1"/>
              </p:cNvSpPr>
              <p:nvPr/>
            </p:nvSpPr>
            <p:spPr bwMode="auto">
              <a:xfrm>
                <a:off x="4070" y="103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26055" name="Text Box 13"/>
            <p:cNvSpPr txBox="1">
              <a:spLocks noChangeArrowheads="1"/>
            </p:cNvSpPr>
            <p:nvPr/>
          </p:nvSpPr>
          <p:spPr bwMode="auto">
            <a:xfrm>
              <a:off x="4358" y="1034"/>
              <a:ext cx="2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0">
                  <a:latin typeface="Times New Roman" pitchFamily="18" charset="0"/>
                </a:rPr>
                <a:t>~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26056" name="Text Box 14"/>
            <p:cNvSpPr txBox="1">
              <a:spLocks noChangeArrowheads="1"/>
            </p:cNvSpPr>
            <p:nvPr/>
          </p:nvSpPr>
          <p:spPr bwMode="auto">
            <a:xfrm>
              <a:off x="4825" y="104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触发器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324600" y="3076575"/>
            <a:ext cx="2322513" cy="474663"/>
            <a:chOff x="5881" y="1761"/>
            <a:chExt cx="1463" cy="299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5881" y="1769"/>
              <a:ext cx="338" cy="288"/>
              <a:chOff x="4032" y="1337"/>
              <a:chExt cx="338" cy="288"/>
            </a:xfrm>
          </p:grpSpPr>
          <p:sp>
            <p:nvSpPr>
              <p:cNvPr id="126051" name="Rectangle 17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26052" name="Text Box 18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6323" y="1769"/>
              <a:ext cx="338" cy="291"/>
              <a:chOff x="4464" y="1337"/>
              <a:chExt cx="338" cy="291"/>
            </a:xfrm>
          </p:grpSpPr>
          <p:sp>
            <p:nvSpPr>
              <p:cNvPr id="126049" name="Text Box 20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6050" name="Rectangle 21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126047" name="Text Box 22"/>
            <p:cNvSpPr txBox="1">
              <a:spLocks noChangeArrowheads="1"/>
            </p:cNvSpPr>
            <p:nvPr/>
          </p:nvSpPr>
          <p:spPr bwMode="auto">
            <a:xfrm>
              <a:off x="6169" y="177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0">
                  <a:latin typeface="Times New Roman" pitchFamily="18" charset="0"/>
                </a:rPr>
                <a:t>、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26048" name="Text Box 23"/>
            <p:cNvSpPr txBox="1">
              <a:spLocks noChangeArrowheads="1"/>
            </p:cNvSpPr>
            <p:nvPr/>
          </p:nvSpPr>
          <p:spPr bwMode="auto">
            <a:xfrm>
              <a:off x="6649" y="176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行开关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324600" y="3790950"/>
            <a:ext cx="2322513" cy="474663"/>
            <a:chOff x="4201" y="1857"/>
            <a:chExt cx="1463" cy="299"/>
          </a:xfrm>
        </p:grpSpPr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4201" y="1865"/>
              <a:ext cx="338" cy="288"/>
              <a:chOff x="4032" y="1337"/>
              <a:chExt cx="338" cy="288"/>
            </a:xfrm>
          </p:grpSpPr>
          <p:sp>
            <p:nvSpPr>
              <p:cNvPr id="126043" name="Rectangle 26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26044" name="Text Box 27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4643" y="1865"/>
              <a:ext cx="338" cy="291"/>
              <a:chOff x="4464" y="1337"/>
              <a:chExt cx="338" cy="291"/>
            </a:xfrm>
          </p:grpSpPr>
          <p:sp>
            <p:nvSpPr>
              <p:cNvPr id="126041" name="Text Box 29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6042" name="Rectangle 30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126039" name="Text Box 31"/>
            <p:cNvSpPr txBox="1">
              <a:spLocks noChangeArrowheads="1"/>
            </p:cNvSpPr>
            <p:nvPr/>
          </p:nvSpPr>
          <p:spPr bwMode="auto">
            <a:xfrm>
              <a:off x="4489" y="18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0">
                  <a:latin typeface="Times New Roman" pitchFamily="18" charset="0"/>
                </a:rPr>
                <a:t>、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26040" name="Text Box 32"/>
            <p:cNvSpPr txBox="1">
              <a:spLocks noChangeArrowheads="1"/>
            </p:cNvSpPr>
            <p:nvPr/>
          </p:nvSpPr>
          <p:spPr bwMode="auto">
            <a:xfrm>
              <a:off x="4969" y="1857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列开关</a:t>
              </a: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6324600" y="4505325"/>
            <a:ext cx="2628900" cy="474663"/>
            <a:chOff x="4176" y="2193"/>
            <a:chExt cx="1656" cy="299"/>
          </a:xfrm>
        </p:grpSpPr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4176" y="2201"/>
              <a:ext cx="338" cy="288"/>
              <a:chOff x="4032" y="1337"/>
              <a:chExt cx="338" cy="288"/>
            </a:xfrm>
          </p:grpSpPr>
          <p:sp>
            <p:nvSpPr>
              <p:cNvPr id="126035" name="Rectangle 35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26036" name="Text Box 36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4618" y="2201"/>
              <a:ext cx="338" cy="291"/>
              <a:chOff x="4464" y="1337"/>
              <a:chExt cx="338" cy="291"/>
            </a:xfrm>
          </p:grpSpPr>
          <p:sp>
            <p:nvSpPr>
              <p:cNvPr id="126033" name="Text Box 38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6034" name="Rectangle 39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126031" name="Text Box 40"/>
            <p:cNvSpPr txBox="1">
              <a:spLocks noChangeArrowheads="1"/>
            </p:cNvSpPr>
            <p:nvPr/>
          </p:nvSpPr>
          <p:spPr bwMode="auto">
            <a:xfrm>
              <a:off x="4464" y="220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0">
                  <a:latin typeface="Times New Roman" pitchFamily="18" charset="0"/>
                </a:rPr>
                <a:t>、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26032" name="Text Box 41"/>
            <p:cNvSpPr txBox="1">
              <a:spLocks noChangeArrowheads="1"/>
            </p:cNvSpPr>
            <p:nvPr/>
          </p:nvSpPr>
          <p:spPr bwMode="auto">
            <a:xfrm>
              <a:off x="4944" y="2193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一列共用</a:t>
              </a:r>
            </a:p>
          </p:txBody>
        </p:sp>
      </p:grpSp>
      <p:sp>
        <p:nvSpPr>
          <p:cNvPr id="208938" name="Text Box 42"/>
          <p:cNvSpPr txBox="1">
            <a:spLocks noChangeArrowheads="1"/>
          </p:cNvSpPr>
          <p:nvPr/>
        </p:nvSpPr>
        <p:spPr bwMode="auto">
          <a:xfrm>
            <a:off x="6461125" y="5461000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 </a:t>
            </a:r>
            <a:r>
              <a:rPr lang="en-US" altLang="zh-CN" sz="2400" b="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触发器原端</a:t>
            </a: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46038" y="2457450"/>
            <a:ext cx="6592887" cy="4278313"/>
            <a:chOff x="29" y="1548"/>
            <a:chExt cx="4153" cy="2695"/>
          </a:xfrm>
        </p:grpSpPr>
        <p:sp>
          <p:nvSpPr>
            <p:cNvPr id="125970" name="Rectangle 44"/>
            <p:cNvSpPr>
              <a:spLocks noChangeArrowheads="1"/>
            </p:cNvSpPr>
            <p:nvPr/>
          </p:nvSpPr>
          <p:spPr bwMode="auto">
            <a:xfrm>
              <a:off x="1431" y="1728"/>
              <a:ext cx="960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1" name="Text Box 45"/>
            <p:cNvSpPr txBox="1">
              <a:spLocks noChangeArrowheads="1"/>
            </p:cNvSpPr>
            <p:nvPr/>
          </p:nvSpPr>
          <p:spPr bwMode="auto">
            <a:xfrm>
              <a:off x="1526" y="1776"/>
              <a:ext cx="77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  <a:r>
                <a:rPr lang="en-US" altLang="zh-CN" sz="2400" b="0">
                  <a:latin typeface="Times New Roman" pitchFamily="18" charset="0"/>
                </a:rPr>
                <a:t>   ~  </a:t>
              </a: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5972" name="Freeform 46"/>
            <p:cNvSpPr>
              <a:spLocks/>
            </p:cNvSpPr>
            <p:nvPr/>
          </p:nvSpPr>
          <p:spPr bwMode="auto">
            <a:xfrm>
              <a:off x="2391" y="1920"/>
              <a:ext cx="318" cy="141"/>
            </a:xfrm>
            <a:custGeom>
              <a:avLst/>
              <a:gdLst>
                <a:gd name="T0" fmla="*/ 0 w 318"/>
                <a:gd name="T1" fmla="*/ 0 h 141"/>
                <a:gd name="T2" fmla="*/ 315 w 318"/>
                <a:gd name="T3" fmla="*/ 0 h 141"/>
                <a:gd name="T4" fmla="*/ 318 w 318"/>
                <a:gd name="T5" fmla="*/ 141 h 141"/>
                <a:gd name="T6" fmla="*/ 0 60000 65536"/>
                <a:gd name="T7" fmla="*/ 0 60000 65536"/>
                <a:gd name="T8" fmla="*/ 0 60000 65536"/>
                <a:gd name="T9" fmla="*/ 0 w 318"/>
                <a:gd name="T10" fmla="*/ 0 h 141"/>
                <a:gd name="T11" fmla="*/ 318 w 318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141">
                  <a:moveTo>
                    <a:pt x="0" y="0"/>
                  </a:moveTo>
                  <a:lnTo>
                    <a:pt x="315" y="0"/>
                  </a:lnTo>
                  <a:lnTo>
                    <a:pt x="318" y="14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73" name="Freeform 47"/>
            <p:cNvSpPr>
              <a:spLocks/>
            </p:cNvSpPr>
            <p:nvPr/>
          </p:nvSpPr>
          <p:spPr bwMode="auto">
            <a:xfrm>
              <a:off x="1104" y="1920"/>
              <a:ext cx="327" cy="144"/>
            </a:xfrm>
            <a:custGeom>
              <a:avLst/>
              <a:gdLst>
                <a:gd name="T0" fmla="*/ 327 w 327"/>
                <a:gd name="T1" fmla="*/ 0 h 144"/>
                <a:gd name="T2" fmla="*/ 0 w 327"/>
                <a:gd name="T3" fmla="*/ 0 h 144"/>
                <a:gd name="T4" fmla="*/ 0 w 327"/>
                <a:gd name="T5" fmla="*/ 144 h 144"/>
                <a:gd name="T6" fmla="*/ 0 60000 65536"/>
                <a:gd name="T7" fmla="*/ 0 60000 65536"/>
                <a:gd name="T8" fmla="*/ 0 60000 65536"/>
                <a:gd name="T9" fmla="*/ 0 w 327"/>
                <a:gd name="T10" fmla="*/ 0 h 144"/>
                <a:gd name="T11" fmla="*/ 327 w 327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7" h="144">
                  <a:moveTo>
                    <a:pt x="327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" name="Group 48"/>
            <p:cNvGrpSpPr>
              <a:grpSpLocks/>
            </p:cNvGrpSpPr>
            <p:nvPr/>
          </p:nvGrpSpPr>
          <p:grpSpPr bwMode="auto">
            <a:xfrm>
              <a:off x="2634" y="2064"/>
              <a:ext cx="243" cy="48"/>
              <a:chOff x="3459" y="1296"/>
              <a:chExt cx="243" cy="48"/>
            </a:xfrm>
          </p:grpSpPr>
          <p:sp>
            <p:nvSpPr>
              <p:cNvPr id="126027" name="Line 4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028" name="Line 5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948" y="2064"/>
              <a:ext cx="243" cy="48"/>
              <a:chOff x="3459" y="1296"/>
              <a:chExt cx="243" cy="48"/>
            </a:xfrm>
          </p:grpSpPr>
          <p:sp>
            <p:nvSpPr>
              <p:cNvPr id="126025" name="Line 5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026" name="Line 5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 rot="5400000">
              <a:off x="2917" y="2772"/>
              <a:ext cx="243" cy="48"/>
              <a:chOff x="3459" y="1296"/>
              <a:chExt cx="243" cy="48"/>
            </a:xfrm>
          </p:grpSpPr>
          <p:sp>
            <p:nvSpPr>
              <p:cNvPr id="126023" name="Line 55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024" name="Line 56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" name="Group 57"/>
            <p:cNvGrpSpPr>
              <a:grpSpLocks/>
            </p:cNvGrpSpPr>
            <p:nvPr/>
          </p:nvGrpSpPr>
          <p:grpSpPr bwMode="auto">
            <a:xfrm rot="-5400000">
              <a:off x="709" y="2772"/>
              <a:ext cx="243" cy="48"/>
              <a:chOff x="3459" y="1296"/>
              <a:chExt cx="243" cy="48"/>
            </a:xfrm>
          </p:grpSpPr>
          <p:sp>
            <p:nvSpPr>
              <p:cNvPr id="126021" name="Line 58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022" name="Line 59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5978" name="Line 60"/>
            <p:cNvSpPr>
              <a:spLocks noChangeShapeType="1"/>
            </p:cNvSpPr>
            <p:nvPr/>
          </p:nvSpPr>
          <p:spPr bwMode="auto">
            <a:xfrm>
              <a:off x="855" y="2784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79" name="Freeform 61"/>
            <p:cNvSpPr>
              <a:spLocks/>
            </p:cNvSpPr>
            <p:nvPr/>
          </p:nvSpPr>
          <p:spPr bwMode="auto">
            <a:xfrm>
              <a:off x="3063" y="2832"/>
              <a:ext cx="192" cy="672"/>
            </a:xfrm>
            <a:custGeom>
              <a:avLst/>
              <a:gdLst>
                <a:gd name="T0" fmla="*/ 0 w 192"/>
                <a:gd name="T1" fmla="*/ 0 h 672"/>
                <a:gd name="T2" fmla="*/ 192 w 192"/>
                <a:gd name="T3" fmla="*/ 0 h 672"/>
                <a:gd name="T4" fmla="*/ 192 w 192"/>
                <a:gd name="T5" fmla="*/ 672 h 672"/>
                <a:gd name="T6" fmla="*/ 0 60000 65536"/>
                <a:gd name="T7" fmla="*/ 0 60000 65536"/>
                <a:gd name="T8" fmla="*/ 0 60000 65536"/>
                <a:gd name="T9" fmla="*/ 0 w 192"/>
                <a:gd name="T10" fmla="*/ 0 h 672"/>
                <a:gd name="T11" fmla="*/ 192 w 19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80" name="AutoShape 62"/>
            <p:cNvSpPr>
              <a:spLocks noChangeArrowheads="1"/>
            </p:cNvSpPr>
            <p:nvPr/>
          </p:nvSpPr>
          <p:spPr bwMode="auto">
            <a:xfrm rot="5400000">
              <a:off x="2055" y="3360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63"/>
            <p:cNvGrpSpPr>
              <a:grpSpLocks/>
            </p:cNvGrpSpPr>
            <p:nvPr/>
          </p:nvGrpSpPr>
          <p:grpSpPr bwMode="auto">
            <a:xfrm rot="10800000">
              <a:off x="1335" y="3360"/>
              <a:ext cx="384" cy="288"/>
              <a:chOff x="1248" y="3648"/>
              <a:chExt cx="384" cy="288"/>
            </a:xfrm>
          </p:grpSpPr>
          <p:sp>
            <p:nvSpPr>
              <p:cNvPr id="126019" name="AutoShape 64"/>
              <p:cNvSpPr>
                <a:spLocks noChangeArrowheads="1"/>
              </p:cNvSpPr>
              <p:nvPr/>
            </p:nvSpPr>
            <p:spPr bwMode="auto">
              <a:xfrm rot="5400000">
                <a:off x="1248" y="3648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20" name="Oval 65"/>
              <p:cNvSpPr>
                <a:spLocks noChangeArrowheads="1"/>
              </p:cNvSpPr>
              <p:nvPr/>
            </p:nvSpPr>
            <p:spPr bwMode="auto">
              <a:xfrm>
                <a:off x="1536" y="374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5982" name="Line 66"/>
            <p:cNvSpPr>
              <a:spLocks noChangeShapeType="1"/>
            </p:cNvSpPr>
            <p:nvPr/>
          </p:nvSpPr>
          <p:spPr bwMode="auto">
            <a:xfrm>
              <a:off x="2343" y="350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83" name="AutoShape 67"/>
            <p:cNvSpPr>
              <a:spLocks noChangeArrowheads="1"/>
            </p:cNvSpPr>
            <p:nvPr/>
          </p:nvSpPr>
          <p:spPr bwMode="auto">
            <a:xfrm rot="5400000">
              <a:off x="3447" y="3360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4" name="Line 68"/>
            <p:cNvSpPr>
              <a:spLocks noChangeShapeType="1"/>
            </p:cNvSpPr>
            <p:nvPr/>
          </p:nvSpPr>
          <p:spPr bwMode="auto">
            <a:xfrm>
              <a:off x="3735" y="35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85" name="Line 69"/>
            <p:cNvSpPr>
              <a:spLocks noChangeShapeType="1"/>
            </p:cNvSpPr>
            <p:nvPr/>
          </p:nvSpPr>
          <p:spPr bwMode="auto">
            <a:xfrm>
              <a:off x="1719" y="35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86" name="Line 70"/>
            <p:cNvSpPr>
              <a:spLocks noChangeShapeType="1"/>
            </p:cNvSpPr>
            <p:nvPr/>
          </p:nvSpPr>
          <p:spPr bwMode="auto">
            <a:xfrm>
              <a:off x="1888" y="350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87" name="Line 71"/>
            <p:cNvSpPr>
              <a:spLocks noChangeShapeType="1"/>
            </p:cNvSpPr>
            <p:nvPr/>
          </p:nvSpPr>
          <p:spPr bwMode="auto">
            <a:xfrm flipV="1">
              <a:off x="2199" y="357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88" name="Freeform 72"/>
            <p:cNvSpPr>
              <a:spLocks/>
            </p:cNvSpPr>
            <p:nvPr/>
          </p:nvSpPr>
          <p:spPr bwMode="auto">
            <a:xfrm>
              <a:off x="1575" y="3586"/>
              <a:ext cx="624" cy="314"/>
            </a:xfrm>
            <a:custGeom>
              <a:avLst/>
              <a:gdLst>
                <a:gd name="T0" fmla="*/ 2 w 576"/>
                <a:gd name="T1" fmla="*/ 0 h 314"/>
                <a:gd name="T2" fmla="*/ 0 w 576"/>
                <a:gd name="T3" fmla="*/ 314 h 314"/>
                <a:gd name="T4" fmla="*/ 624 w 576"/>
                <a:gd name="T5" fmla="*/ 314 h 314"/>
                <a:gd name="T6" fmla="*/ 0 60000 65536"/>
                <a:gd name="T7" fmla="*/ 0 60000 65536"/>
                <a:gd name="T8" fmla="*/ 0 60000 65536"/>
                <a:gd name="T9" fmla="*/ 0 w 576"/>
                <a:gd name="T10" fmla="*/ 0 h 314"/>
                <a:gd name="T11" fmla="*/ 576 w 576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314">
                  <a:moveTo>
                    <a:pt x="2" y="0"/>
                  </a:moveTo>
                  <a:lnTo>
                    <a:pt x="0" y="314"/>
                  </a:lnTo>
                  <a:lnTo>
                    <a:pt x="576" y="3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89" name="Freeform 73"/>
            <p:cNvSpPr>
              <a:spLocks/>
            </p:cNvSpPr>
            <p:nvPr/>
          </p:nvSpPr>
          <p:spPr bwMode="auto">
            <a:xfrm>
              <a:off x="567" y="2832"/>
              <a:ext cx="768" cy="672"/>
            </a:xfrm>
            <a:custGeom>
              <a:avLst/>
              <a:gdLst>
                <a:gd name="T0" fmla="*/ 240 w 768"/>
                <a:gd name="T1" fmla="*/ 0 h 720"/>
                <a:gd name="T2" fmla="*/ 0 w 768"/>
                <a:gd name="T3" fmla="*/ 0 h 720"/>
                <a:gd name="T4" fmla="*/ 0 w 768"/>
                <a:gd name="T5" fmla="*/ 672 h 720"/>
                <a:gd name="T6" fmla="*/ 768 w 768"/>
                <a:gd name="T7" fmla="*/ 672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720"/>
                <a:gd name="T14" fmla="*/ 768 w 768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720">
                  <a:moveTo>
                    <a:pt x="240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768" y="7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90" name="Freeform 74"/>
            <p:cNvSpPr>
              <a:spLocks/>
            </p:cNvSpPr>
            <p:nvPr/>
          </p:nvSpPr>
          <p:spPr bwMode="auto">
            <a:xfrm>
              <a:off x="327" y="2112"/>
              <a:ext cx="2425" cy="384"/>
            </a:xfrm>
            <a:custGeom>
              <a:avLst/>
              <a:gdLst>
                <a:gd name="T0" fmla="*/ 2425 w 2736"/>
                <a:gd name="T1" fmla="*/ 0 h 240"/>
                <a:gd name="T2" fmla="*/ 2425 w 2736"/>
                <a:gd name="T3" fmla="*/ 384 h 240"/>
                <a:gd name="T4" fmla="*/ 0 w 2736"/>
                <a:gd name="T5" fmla="*/ 384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91" name="Freeform 75"/>
            <p:cNvSpPr>
              <a:spLocks/>
            </p:cNvSpPr>
            <p:nvPr/>
          </p:nvSpPr>
          <p:spPr bwMode="auto">
            <a:xfrm>
              <a:off x="1059" y="2112"/>
              <a:ext cx="2" cy="383"/>
            </a:xfrm>
            <a:custGeom>
              <a:avLst/>
              <a:gdLst>
                <a:gd name="T0" fmla="*/ 0 w 2"/>
                <a:gd name="T1" fmla="*/ 0 h 383"/>
                <a:gd name="T2" fmla="*/ 2 w 2"/>
                <a:gd name="T3" fmla="*/ 383 h 383"/>
                <a:gd name="T4" fmla="*/ 0 60000 65536"/>
                <a:gd name="T5" fmla="*/ 0 60000 65536"/>
                <a:gd name="T6" fmla="*/ 0 w 2"/>
                <a:gd name="T7" fmla="*/ 0 h 383"/>
                <a:gd name="T8" fmla="*/ 2 w 2"/>
                <a:gd name="T9" fmla="*/ 383 h 3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83">
                  <a:moveTo>
                    <a:pt x="0" y="0"/>
                  </a:moveTo>
                  <a:lnTo>
                    <a:pt x="2" y="38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92" name="Freeform 76"/>
            <p:cNvSpPr>
              <a:spLocks/>
            </p:cNvSpPr>
            <p:nvPr/>
          </p:nvSpPr>
          <p:spPr bwMode="auto">
            <a:xfrm>
              <a:off x="375" y="2784"/>
              <a:ext cx="1536" cy="384"/>
            </a:xfrm>
            <a:custGeom>
              <a:avLst/>
              <a:gdLst>
                <a:gd name="T0" fmla="*/ 1536 w 1872"/>
                <a:gd name="T1" fmla="*/ 0 h 384"/>
                <a:gd name="T2" fmla="*/ 1536 w 1872"/>
                <a:gd name="T3" fmla="*/ 384 h 384"/>
                <a:gd name="T4" fmla="*/ 0 w 1872"/>
                <a:gd name="T5" fmla="*/ 384 h 384"/>
                <a:gd name="T6" fmla="*/ 0 60000 65536"/>
                <a:gd name="T7" fmla="*/ 0 60000 65536"/>
                <a:gd name="T8" fmla="*/ 0 60000 65536"/>
                <a:gd name="T9" fmla="*/ 0 w 1872"/>
                <a:gd name="T10" fmla="*/ 0 h 384"/>
                <a:gd name="T11" fmla="*/ 1872 w 187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93" name="Line 77"/>
            <p:cNvSpPr>
              <a:spLocks noChangeShapeType="1"/>
            </p:cNvSpPr>
            <p:nvPr/>
          </p:nvSpPr>
          <p:spPr bwMode="auto">
            <a:xfrm flipV="1">
              <a:off x="3591" y="358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94" name="Freeform 78"/>
            <p:cNvSpPr>
              <a:spLocks/>
            </p:cNvSpPr>
            <p:nvPr/>
          </p:nvSpPr>
          <p:spPr bwMode="auto">
            <a:xfrm>
              <a:off x="567" y="1920"/>
              <a:ext cx="459" cy="816"/>
            </a:xfrm>
            <a:custGeom>
              <a:avLst/>
              <a:gdLst>
                <a:gd name="T0" fmla="*/ 459 w 459"/>
                <a:gd name="T1" fmla="*/ 144 h 816"/>
                <a:gd name="T2" fmla="*/ 459 w 459"/>
                <a:gd name="T3" fmla="*/ 0 h 816"/>
                <a:gd name="T4" fmla="*/ 0 w 459"/>
                <a:gd name="T5" fmla="*/ 0 h 816"/>
                <a:gd name="T6" fmla="*/ 0 w 459"/>
                <a:gd name="T7" fmla="*/ 816 h 816"/>
                <a:gd name="T8" fmla="*/ 240 w 459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9"/>
                <a:gd name="T16" fmla="*/ 0 h 816"/>
                <a:gd name="T17" fmla="*/ 459 w 459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9" h="816">
                  <a:moveTo>
                    <a:pt x="459" y="144"/>
                  </a:moveTo>
                  <a:lnTo>
                    <a:pt x="459" y="0"/>
                  </a:lnTo>
                  <a:lnTo>
                    <a:pt x="0" y="0"/>
                  </a:lnTo>
                  <a:lnTo>
                    <a:pt x="0" y="816"/>
                  </a:lnTo>
                  <a:lnTo>
                    <a:pt x="240" y="81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95" name="Freeform 79"/>
            <p:cNvSpPr>
              <a:spLocks/>
            </p:cNvSpPr>
            <p:nvPr/>
          </p:nvSpPr>
          <p:spPr bwMode="auto">
            <a:xfrm>
              <a:off x="2793" y="1920"/>
              <a:ext cx="462" cy="818"/>
            </a:xfrm>
            <a:custGeom>
              <a:avLst/>
              <a:gdLst>
                <a:gd name="T0" fmla="*/ 3 w 462"/>
                <a:gd name="T1" fmla="*/ 144 h 818"/>
                <a:gd name="T2" fmla="*/ 0 w 462"/>
                <a:gd name="T3" fmla="*/ 0 h 818"/>
                <a:gd name="T4" fmla="*/ 462 w 462"/>
                <a:gd name="T5" fmla="*/ 0 h 818"/>
                <a:gd name="T6" fmla="*/ 462 w 462"/>
                <a:gd name="T7" fmla="*/ 816 h 818"/>
                <a:gd name="T8" fmla="*/ 272 w 462"/>
                <a:gd name="T9" fmla="*/ 818 h 8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2"/>
                <a:gd name="T16" fmla="*/ 0 h 818"/>
                <a:gd name="T17" fmla="*/ 462 w 462"/>
                <a:gd name="T18" fmla="*/ 818 h 8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2" h="818">
                  <a:moveTo>
                    <a:pt x="3" y="144"/>
                  </a:moveTo>
                  <a:lnTo>
                    <a:pt x="0" y="0"/>
                  </a:lnTo>
                  <a:lnTo>
                    <a:pt x="462" y="0"/>
                  </a:lnTo>
                  <a:lnTo>
                    <a:pt x="462" y="816"/>
                  </a:lnTo>
                  <a:lnTo>
                    <a:pt x="272" y="81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96" name="Text Box 80"/>
            <p:cNvSpPr txBox="1">
              <a:spLocks noChangeArrowheads="1"/>
            </p:cNvSpPr>
            <p:nvPr/>
          </p:nvSpPr>
          <p:spPr bwMode="auto">
            <a:xfrm>
              <a:off x="733" y="191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5</a:t>
              </a:r>
              <a:endParaRPr lang="zh-CN" altLang="en-US" sz="2000" baseline="-15000">
                <a:latin typeface="Times New Roman" pitchFamily="18" charset="0"/>
              </a:endParaRPr>
            </a:p>
          </p:txBody>
        </p:sp>
        <p:sp>
          <p:nvSpPr>
            <p:cNvPr id="125997" name="Text Box 81"/>
            <p:cNvSpPr txBox="1">
              <a:spLocks noChangeArrowheads="1"/>
            </p:cNvSpPr>
            <p:nvPr/>
          </p:nvSpPr>
          <p:spPr bwMode="auto">
            <a:xfrm>
              <a:off x="2825" y="191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6</a:t>
              </a:r>
              <a:endParaRPr lang="zh-CN" altLang="en-US" sz="2000" baseline="-15000">
                <a:latin typeface="Times New Roman" pitchFamily="18" charset="0"/>
              </a:endParaRPr>
            </a:p>
          </p:txBody>
        </p:sp>
        <p:sp>
          <p:nvSpPr>
            <p:cNvPr id="125998" name="Text Box 82"/>
            <p:cNvSpPr txBox="1">
              <a:spLocks noChangeArrowheads="1"/>
            </p:cNvSpPr>
            <p:nvPr/>
          </p:nvSpPr>
          <p:spPr bwMode="auto">
            <a:xfrm>
              <a:off x="816" y="254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125999" name="Text Box 83"/>
            <p:cNvSpPr txBox="1">
              <a:spLocks noChangeArrowheads="1"/>
            </p:cNvSpPr>
            <p:nvPr/>
          </p:nvSpPr>
          <p:spPr bwMode="auto">
            <a:xfrm>
              <a:off x="912" y="262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26000" name="Text Box 84"/>
            <p:cNvSpPr txBox="1">
              <a:spLocks noChangeArrowheads="1"/>
            </p:cNvSpPr>
            <p:nvPr/>
          </p:nvSpPr>
          <p:spPr bwMode="auto">
            <a:xfrm>
              <a:off x="2753" y="254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126001" name="Text Box 85"/>
            <p:cNvSpPr txBox="1">
              <a:spLocks noChangeArrowheads="1"/>
            </p:cNvSpPr>
            <p:nvPr/>
          </p:nvSpPr>
          <p:spPr bwMode="auto">
            <a:xfrm>
              <a:off x="2875" y="262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6002" name="Text Box 86"/>
            <p:cNvSpPr txBox="1">
              <a:spLocks noChangeArrowheads="1"/>
            </p:cNvSpPr>
            <p:nvPr/>
          </p:nvSpPr>
          <p:spPr bwMode="auto">
            <a:xfrm>
              <a:off x="1200" y="1680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´</a:t>
              </a:r>
            </a:p>
          </p:txBody>
        </p:sp>
        <p:sp>
          <p:nvSpPr>
            <p:cNvPr id="126003" name="Text Box 87"/>
            <p:cNvSpPr txBox="1">
              <a:spLocks noChangeArrowheads="1"/>
            </p:cNvSpPr>
            <p:nvPr/>
          </p:nvSpPr>
          <p:spPr bwMode="auto">
            <a:xfrm>
              <a:off x="2360" y="168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126004" name="Text Box 88"/>
            <p:cNvSpPr txBox="1">
              <a:spLocks noChangeArrowheads="1"/>
            </p:cNvSpPr>
            <p:nvPr/>
          </p:nvSpPr>
          <p:spPr bwMode="auto">
            <a:xfrm>
              <a:off x="927" y="322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写放大器</a:t>
              </a:r>
            </a:p>
          </p:txBody>
        </p:sp>
        <p:sp>
          <p:nvSpPr>
            <p:cNvPr id="126005" name="Text Box 89"/>
            <p:cNvSpPr txBox="1">
              <a:spLocks noChangeArrowheads="1"/>
            </p:cNvSpPr>
            <p:nvPr/>
          </p:nvSpPr>
          <p:spPr bwMode="auto">
            <a:xfrm>
              <a:off x="2151" y="322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写放大器</a:t>
              </a:r>
            </a:p>
          </p:txBody>
        </p:sp>
        <p:sp>
          <p:nvSpPr>
            <p:cNvPr id="126006" name="Text Box 90"/>
            <p:cNvSpPr txBox="1">
              <a:spLocks noChangeArrowheads="1"/>
            </p:cNvSpPr>
            <p:nvPr/>
          </p:nvSpPr>
          <p:spPr bwMode="auto">
            <a:xfrm>
              <a:off x="1726" y="3993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126007" name="Text Box 91"/>
            <p:cNvSpPr txBox="1">
              <a:spLocks noChangeArrowheads="1"/>
            </p:cNvSpPr>
            <p:nvPr/>
          </p:nvSpPr>
          <p:spPr bwMode="auto">
            <a:xfrm>
              <a:off x="2176" y="3936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写选择</a:t>
              </a:r>
            </a:p>
          </p:txBody>
        </p:sp>
        <p:sp>
          <p:nvSpPr>
            <p:cNvPr id="126008" name="Text Box 92"/>
            <p:cNvSpPr txBox="1">
              <a:spLocks noChangeArrowheads="1"/>
            </p:cNvSpPr>
            <p:nvPr/>
          </p:nvSpPr>
          <p:spPr bwMode="auto">
            <a:xfrm>
              <a:off x="3040" y="3945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读选择</a:t>
              </a:r>
            </a:p>
          </p:txBody>
        </p:sp>
        <p:sp>
          <p:nvSpPr>
            <p:cNvPr id="126009" name="Text Box 93"/>
            <p:cNvSpPr txBox="1">
              <a:spLocks noChangeArrowheads="1"/>
            </p:cNvSpPr>
            <p:nvPr/>
          </p:nvSpPr>
          <p:spPr bwMode="auto">
            <a:xfrm>
              <a:off x="3725" y="3177"/>
              <a:ext cx="4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26010" name="Text Box 94"/>
            <p:cNvSpPr txBox="1">
              <a:spLocks noChangeArrowheads="1"/>
            </p:cNvSpPr>
            <p:nvPr/>
          </p:nvSpPr>
          <p:spPr bwMode="auto">
            <a:xfrm>
              <a:off x="3377" y="312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读放</a:t>
              </a:r>
            </a:p>
          </p:txBody>
        </p:sp>
        <p:sp>
          <p:nvSpPr>
            <p:cNvPr id="126011" name="Text Box 95"/>
            <p:cNvSpPr txBox="1">
              <a:spLocks noChangeArrowheads="1"/>
            </p:cNvSpPr>
            <p:nvPr/>
          </p:nvSpPr>
          <p:spPr bwMode="auto">
            <a:xfrm>
              <a:off x="3351" y="168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6012" name="Freeform 96"/>
            <p:cNvSpPr>
              <a:spLocks/>
            </p:cNvSpPr>
            <p:nvPr/>
          </p:nvSpPr>
          <p:spPr bwMode="auto">
            <a:xfrm>
              <a:off x="3284" y="1900"/>
              <a:ext cx="259" cy="260"/>
            </a:xfrm>
            <a:custGeom>
              <a:avLst/>
              <a:gdLst>
                <a:gd name="T0" fmla="*/ 259 w 259"/>
                <a:gd name="T1" fmla="*/ 0 h 260"/>
                <a:gd name="T2" fmla="*/ 0 w 259"/>
                <a:gd name="T3" fmla="*/ 260 h 260"/>
                <a:gd name="T4" fmla="*/ 0 60000 65536"/>
                <a:gd name="T5" fmla="*/ 0 60000 65536"/>
                <a:gd name="T6" fmla="*/ 0 w 259"/>
                <a:gd name="T7" fmla="*/ 0 h 260"/>
                <a:gd name="T8" fmla="*/ 259 w 259"/>
                <a:gd name="T9" fmla="*/ 260 h 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260">
                  <a:moveTo>
                    <a:pt x="259" y="0"/>
                  </a:moveTo>
                  <a:lnTo>
                    <a:pt x="0" y="26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13" name="Text Box 97"/>
            <p:cNvSpPr txBox="1">
              <a:spLocks noChangeArrowheads="1"/>
            </p:cNvSpPr>
            <p:nvPr/>
          </p:nvSpPr>
          <p:spPr bwMode="auto">
            <a:xfrm>
              <a:off x="29" y="168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1800">
                  <a:latin typeface="Times New Roman" pitchFamily="18" charset="0"/>
                </a:rPr>
                <a:t>A</a:t>
              </a:r>
              <a:endParaRPr lang="zh-CN" altLang="en-US" sz="1800">
                <a:latin typeface="Times New Roman" pitchFamily="18" charset="0"/>
              </a:endParaRPr>
            </a:p>
          </p:txBody>
        </p:sp>
        <p:sp>
          <p:nvSpPr>
            <p:cNvPr id="126014" name="Text Box 98"/>
            <p:cNvSpPr txBox="1">
              <a:spLocks noChangeArrowheads="1"/>
            </p:cNvSpPr>
            <p:nvPr/>
          </p:nvSpPr>
          <p:spPr bwMode="auto">
            <a:xfrm>
              <a:off x="413" y="160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´</a:t>
              </a:r>
            </a:p>
          </p:txBody>
        </p:sp>
        <p:sp>
          <p:nvSpPr>
            <p:cNvPr id="126015" name="Line 99"/>
            <p:cNvSpPr>
              <a:spLocks noChangeShapeType="1"/>
            </p:cNvSpPr>
            <p:nvPr/>
          </p:nvSpPr>
          <p:spPr bwMode="auto">
            <a:xfrm>
              <a:off x="279" y="192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16" name="Text Box 100"/>
            <p:cNvSpPr txBox="1">
              <a:spLocks noChangeArrowheads="1"/>
            </p:cNvSpPr>
            <p:nvPr/>
          </p:nvSpPr>
          <p:spPr bwMode="auto">
            <a:xfrm>
              <a:off x="734" y="2937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列地址选择</a:t>
              </a:r>
            </a:p>
          </p:txBody>
        </p:sp>
        <p:sp>
          <p:nvSpPr>
            <p:cNvPr id="126017" name="Text Box 101"/>
            <p:cNvSpPr txBox="1">
              <a:spLocks noChangeArrowheads="1"/>
            </p:cNvSpPr>
            <p:nvPr/>
          </p:nvSpPr>
          <p:spPr bwMode="auto">
            <a:xfrm>
              <a:off x="1325" y="2256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行地址选择</a:t>
              </a:r>
            </a:p>
          </p:txBody>
        </p:sp>
        <p:sp>
          <p:nvSpPr>
            <p:cNvPr id="126018" name="Rectangle 102"/>
            <p:cNvSpPr>
              <a:spLocks noChangeArrowheads="1"/>
            </p:cNvSpPr>
            <p:nvPr/>
          </p:nvSpPr>
          <p:spPr bwMode="auto">
            <a:xfrm>
              <a:off x="708" y="1548"/>
              <a:ext cx="240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999" name="Rectangle 10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09000" name="Text Box 104"/>
          <p:cNvSpPr txBox="1">
            <a:spLocks noChangeArrowheads="1"/>
          </p:cNvSpPr>
          <p:nvPr/>
        </p:nvSpPr>
        <p:spPr bwMode="auto">
          <a:xfrm>
            <a:off x="2422525" y="2819400"/>
            <a:ext cx="12350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</a:rPr>
              <a:t>   ~  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endParaRPr lang="zh-CN" altLang="en-US" sz="20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06" name="日期占位符 10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837630-598D-4320-B907-315FEBDD182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59467-6F71-456F-94CF-3570974F0E8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8" name="页脚占位符 10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utoUpdateAnimBg="0"/>
      <p:bldP spid="208900" grpId="0" autoUpdateAnimBg="0"/>
      <p:bldP spid="208901" grpId="0" autoUpdateAnimBg="0"/>
      <p:bldP spid="208938" grpId="0" autoUpdateAnimBg="0"/>
      <p:bldP spid="2090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066800"/>
            <a:ext cx="7388225" cy="5872163"/>
            <a:chOff x="0" y="672"/>
            <a:chExt cx="4654" cy="3699"/>
          </a:xfrm>
        </p:grpSpPr>
        <p:sp>
          <p:nvSpPr>
            <p:cNvPr id="127034" name="Text Box 3"/>
            <p:cNvSpPr txBox="1">
              <a:spLocks noChangeArrowheads="1"/>
            </p:cNvSpPr>
            <p:nvPr/>
          </p:nvSpPr>
          <p:spPr bwMode="auto">
            <a:xfrm>
              <a:off x="1148" y="739"/>
              <a:ext cx="3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´</a:t>
              </a:r>
            </a:p>
          </p:txBody>
        </p:sp>
        <p:sp>
          <p:nvSpPr>
            <p:cNvPr id="127035" name="Rectangle 4"/>
            <p:cNvSpPr>
              <a:spLocks noChangeArrowheads="1"/>
            </p:cNvSpPr>
            <p:nvPr/>
          </p:nvSpPr>
          <p:spPr bwMode="auto">
            <a:xfrm>
              <a:off x="1452" y="866"/>
              <a:ext cx="1046" cy="4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36" name="Text Box 5"/>
            <p:cNvSpPr txBox="1">
              <a:spLocks noChangeArrowheads="1"/>
            </p:cNvSpPr>
            <p:nvPr/>
          </p:nvSpPr>
          <p:spPr bwMode="auto">
            <a:xfrm>
              <a:off x="1536" y="906"/>
              <a:ext cx="11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="0" baseline="-25000">
                  <a:latin typeface="Times New Roman" pitchFamily="18" charset="0"/>
                </a:rPr>
                <a:t> </a:t>
              </a:r>
              <a:r>
                <a:rPr lang="en-US" altLang="zh-CN" sz="2800" b="0">
                  <a:latin typeface="Times New Roman" pitchFamily="18" charset="0"/>
                </a:rPr>
                <a:t>  ~  </a:t>
              </a: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7037" name="Freeform 6"/>
            <p:cNvSpPr>
              <a:spLocks/>
            </p:cNvSpPr>
            <p:nvPr/>
          </p:nvSpPr>
          <p:spPr bwMode="auto">
            <a:xfrm>
              <a:off x="2498" y="1109"/>
              <a:ext cx="343" cy="213"/>
            </a:xfrm>
            <a:custGeom>
              <a:avLst/>
              <a:gdLst>
                <a:gd name="T0" fmla="*/ 0 w 336"/>
                <a:gd name="T1" fmla="*/ 0 h 144"/>
                <a:gd name="T2" fmla="*/ 343 w 336"/>
                <a:gd name="T3" fmla="*/ 0 h 144"/>
                <a:gd name="T4" fmla="*/ 343 w 336"/>
                <a:gd name="T5" fmla="*/ 213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0"/>
                  </a:moveTo>
                  <a:lnTo>
                    <a:pt x="336" y="0"/>
                  </a:lnTo>
                  <a:lnTo>
                    <a:pt x="336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38" name="Freeform 7"/>
            <p:cNvSpPr>
              <a:spLocks/>
            </p:cNvSpPr>
            <p:nvPr/>
          </p:nvSpPr>
          <p:spPr bwMode="auto">
            <a:xfrm>
              <a:off x="1105" y="1102"/>
              <a:ext cx="331" cy="226"/>
            </a:xfrm>
            <a:custGeom>
              <a:avLst/>
              <a:gdLst>
                <a:gd name="T0" fmla="*/ 331 w 319"/>
                <a:gd name="T1" fmla="*/ 0 h 184"/>
                <a:gd name="T2" fmla="*/ 0 w 319"/>
                <a:gd name="T3" fmla="*/ 0 h 184"/>
                <a:gd name="T4" fmla="*/ 0 w 319"/>
                <a:gd name="T5" fmla="*/ 226 h 184"/>
                <a:gd name="T6" fmla="*/ 0 60000 65536"/>
                <a:gd name="T7" fmla="*/ 0 60000 65536"/>
                <a:gd name="T8" fmla="*/ 0 60000 65536"/>
                <a:gd name="T9" fmla="*/ 0 w 319"/>
                <a:gd name="T10" fmla="*/ 0 h 184"/>
                <a:gd name="T11" fmla="*/ 319 w 319"/>
                <a:gd name="T12" fmla="*/ 184 h 1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184">
                  <a:moveTo>
                    <a:pt x="319" y="0"/>
                  </a:moveTo>
                  <a:lnTo>
                    <a:pt x="0" y="0"/>
                  </a:lnTo>
                  <a:lnTo>
                    <a:pt x="0" y="1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70" y="1328"/>
              <a:ext cx="265" cy="74"/>
              <a:chOff x="3459" y="1296"/>
              <a:chExt cx="243" cy="48"/>
            </a:xfrm>
          </p:grpSpPr>
          <p:sp>
            <p:nvSpPr>
              <p:cNvPr id="127088" name="Line 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89" name="Line 1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933" y="1328"/>
              <a:ext cx="264" cy="74"/>
              <a:chOff x="3459" y="1296"/>
              <a:chExt cx="243" cy="48"/>
            </a:xfrm>
          </p:grpSpPr>
          <p:sp>
            <p:nvSpPr>
              <p:cNvPr id="127086" name="Line 1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87" name="Line 1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143" y="2256"/>
              <a:ext cx="76" cy="369"/>
              <a:chOff x="3143" y="2256"/>
              <a:chExt cx="76" cy="369"/>
            </a:xfrm>
          </p:grpSpPr>
          <p:sp>
            <p:nvSpPr>
              <p:cNvPr id="127084" name="Line 15"/>
              <p:cNvSpPr>
                <a:spLocks noChangeShapeType="1"/>
              </p:cNvSpPr>
              <p:nvPr/>
            </p:nvSpPr>
            <p:spPr bwMode="auto">
              <a:xfrm rot="5400000">
                <a:off x="3034" y="2441"/>
                <a:ext cx="3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85" name="Line 16"/>
              <p:cNvSpPr>
                <a:spLocks noChangeShapeType="1"/>
              </p:cNvSpPr>
              <p:nvPr/>
            </p:nvSpPr>
            <p:spPr bwMode="auto">
              <a:xfrm rot="5400000">
                <a:off x="3031" y="2436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771" y="2256"/>
              <a:ext cx="76" cy="369"/>
              <a:chOff x="771" y="2256"/>
              <a:chExt cx="76" cy="369"/>
            </a:xfrm>
          </p:grpSpPr>
          <p:sp>
            <p:nvSpPr>
              <p:cNvPr id="127082" name="Line 18"/>
              <p:cNvSpPr>
                <a:spLocks noChangeShapeType="1"/>
              </p:cNvSpPr>
              <p:nvPr/>
            </p:nvSpPr>
            <p:spPr bwMode="auto">
              <a:xfrm rot="-5400000">
                <a:off x="586" y="2441"/>
                <a:ext cx="3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83" name="Line 19"/>
              <p:cNvSpPr>
                <a:spLocks noChangeShapeType="1"/>
              </p:cNvSpPr>
              <p:nvPr/>
            </p:nvSpPr>
            <p:spPr bwMode="auto">
              <a:xfrm rot="-5400000">
                <a:off x="735" y="2446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7043" name="Freeform 20"/>
            <p:cNvSpPr>
              <a:spLocks/>
            </p:cNvSpPr>
            <p:nvPr/>
          </p:nvSpPr>
          <p:spPr bwMode="auto">
            <a:xfrm>
              <a:off x="860" y="2423"/>
              <a:ext cx="2272" cy="1"/>
            </a:xfrm>
            <a:custGeom>
              <a:avLst/>
              <a:gdLst>
                <a:gd name="T0" fmla="*/ 0 w 2272"/>
                <a:gd name="T1" fmla="*/ 0 h 1"/>
                <a:gd name="T2" fmla="*/ 2272 w 2272"/>
                <a:gd name="T3" fmla="*/ 1 h 1"/>
                <a:gd name="T4" fmla="*/ 0 60000 65536"/>
                <a:gd name="T5" fmla="*/ 0 60000 65536"/>
                <a:gd name="T6" fmla="*/ 0 w 2272"/>
                <a:gd name="T7" fmla="*/ 0 h 1"/>
                <a:gd name="T8" fmla="*/ 2272 w 22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72" h="1">
                  <a:moveTo>
                    <a:pt x="0" y="0"/>
                  </a:moveTo>
                  <a:lnTo>
                    <a:pt x="2272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44" name="Freeform 21"/>
            <p:cNvSpPr>
              <a:spLocks/>
            </p:cNvSpPr>
            <p:nvPr/>
          </p:nvSpPr>
          <p:spPr bwMode="auto">
            <a:xfrm>
              <a:off x="3230" y="2495"/>
              <a:ext cx="210" cy="1023"/>
            </a:xfrm>
            <a:custGeom>
              <a:avLst/>
              <a:gdLst>
                <a:gd name="T0" fmla="*/ 0 w 192"/>
                <a:gd name="T1" fmla="*/ 0 h 672"/>
                <a:gd name="T2" fmla="*/ 210 w 192"/>
                <a:gd name="T3" fmla="*/ 0 h 672"/>
                <a:gd name="T4" fmla="*/ 210 w 192"/>
                <a:gd name="T5" fmla="*/ 1023 h 672"/>
                <a:gd name="T6" fmla="*/ 0 60000 65536"/>
                <a:gd name="T7" fmla="*/ 0 60000 65536"/>
                <a:gd name="T8" fmla="*/ 0 60000 65536"/>
                <a:gd name="T9" fmla="*/ 0 w 192"/>
                <a:gd name="T10" fmla="*/ 0 h 672"/>
                <a:gd name="T11" fmla="*/ 192 w 19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45" name="AutoShape 22"/>
            <p:cNvSpPr>
              <a:spLocks noChangeArrowheads="1"/>
            </p:cNvSpPr>
            <p:nvPr/>
          </p:nvSpPr>
          <p:spPr bwMode="auto">
            <a:xfrm rot="5400000">
              <a:off x="2070" y="3361"/>
              <a:ext cx="437" cy="31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46" name="AutoShape 23"/>
            <p:cNvSpPr>
              <a:spLocks noChangeArrowheads="1"/>
            </p:cNvSpPr>
            <p:nvPr/>
          </p:nvSpPr>
          <p:spPr bwMode="auto">
            <a:xfrm rot="-5400000">
              <a:off x="1389" y="3360"/>
              <a:ext cx="437" cy="31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47" name="Oval 24"/>
            <p:cNvSpPr>
              <a:spLocks noChangeArrowheads="1"/>
            </p:cNvSpPr>
            <p:nvPr/>
          </p:nvSpPr>
          <p:spPr bwMode="auto">
            <a:xfrm rot="10800000">
              <a:off x="1380" y="3484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48" name="Line 25"/>
            <p:cNvSpPr>
              <a:spLocks noChangeShapeType="1"/>
            </p:cNvSpPr>
            <p:nvPr/>
          </p:nvSpPr>
          <p:spPr bwMode="auto">
            <a:xfrm>
              <a:off x="2446" y="3518"/>
              <a:ext cx="1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49" name="AutoShape 26"/>
            <p:cNvSpPr>
              <a:spLocks noChangeArrowheads="1"/>
            </p:cNvSpPr>
            <p:nvPr/>
          </p:nvSpPr>
          <p:spPr bwMode="auto">
            <a:xfrm rot="5400000">
              <a:off x="3587" y="3361"/>
              <a:ext cx="437" cy="31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50" name="Line 27"/>
            <p:cNvSpPr>
              <a:spLocks noChangeShapeType="1"/>
            </p:cNvSpPr>
            <p:nvPr/>
          </p:nvSpPr>
          <p:spPr bwMode="auto">
            <a:xfrm>
              <a:off x="3963" y="3518"/>
              <a:ext cx="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51" name="Line 28"/>
            <p:cNvSpPr>
              <a:spLocks noChangeShapeType="1"/>
            </p:cNvSpPr>
            <p:nvPr/>
          </p:nvSpPr>
          <p:spPr bwMode="auto">
            <a:xfrm>
              <a:off x="1766" y="3518"/>
              <a:ext cx="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52" name="Freeform 29"/>
            <p:cNvSpPr>
              <a:spLocks/>
            </p:cNvSpPr>
            <p:nvPr/>
          </p:nvSpPr>
          <p:spPr bwMode="auto">
            <a:xfrm>
              <a:off x="1951" y="3518"/>
              <a:ext cx="1" cy="622"/>
            </a:xfrm>
            <a:custGeom>
              <a:avLst/>
              <a:gdLst>
                <a:gd name="T0" fmla="*/ 0 w 1"/>
                <a:gd name="T1" fmla="*/ 0 h 622"/>
                <a:gd name="T2" fmla="*/ 1 w 1"/>
                <a:gd name="T3" fmla="*/ 622 h 622"/>
                <a:gd name="T4" fmla="*/ 0 60000 65536"/>
                <a:gd name="T5" fmla="*/ 0 60000 65536"/>
                <a:gd name="T6" fmla="*/ 0 w 1"/>
                <a:gd name="T7" fmla="*/ 0 h 622"/>
                <a:gd name="T8" fmla="*/ 1 w 1"/>
                <a:gd name="T9" fmla="*/ 622 h 6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22">
                  <a:moveTo>
                    <a:pt x="0" y="0"/>
                  </a:moveTo>
                  <a:lnTo>
                    <a:pt x="1" y="62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53" name="Freeform 30"/>
            <p:cNvSpPr>
              <a:spLocks/>
            </p:cNvSpPr>
            <p:nvPr/>
          </p:nvSpPr>
          <p:spPr bwMode="auto">
            <a:xfrm>
              <a:off x="2267" y="3639"/>
              <a:ext cx="6" cy="498"/>
            </a:xfrm>
            <a:custGeom>
              <a:avLst/>
              <a:gdLst>
                <a:gd name="T0" fmla="*/ 4 w 6"/>
                <a:gd name="T1" fmla="*/ 498 h 498"/>
                <a:gd name="T2" fmla="*/ 0 w 6"/>
                <a:gd name="T3" fmla="*/ 9 h 498"/>
                <a:gd name="T4" fmla="*/ 6 w 6"/>
                <a:gd name="T5" fmla="*/ 0 h 498"/>
                <a:gd name="T6" fmla="*/ 6 w 6"/>
                <a:gd name="T7" fmla="*/ 2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98"/>
                <a:gd name="T14" fmla="*/ 6 w 6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98">
                  <a:moveTo>
                    <a:pt x="4" y="498"/>
                  </a:moveTo>
                  <a:lnTo>
                    <a:pt x="0" y="9"/>
                  </a:lnTo>
                  <a:lnTo>
                    <a:pt x="6" y="0"/>
                  </a:lnTo>
                  <a:lnTo>
                    <a:pt x="6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54" name="Freeform 31"/>
            <p:cNvSpPr>
              <a:spLocks/>
            </p:cNvSpPr>
            <p:nvPr/>
          </p:nvSpPr>
          <p:spPr bwMode="auto">
            <a:xfrm>
              <a:off x="1596" y="3624"/>
              <a:ext cx="677" cy="312"/>
            </a:xfrm>
            <a:custGeom>
              <a:avLst/>
              <a:gdLst>
                <a:gd name="T0" fmla="*/ 0 w 677"/>
                <a:gd name="T1" fmla="*/ 0 h 312"/>
                <a:gd name="T2" fmla="*/ 0 w 677"/>
                <a:gd name="T3" fmla="*/ 306 h 312"/>
                <a:gd name="T4" fmla="*/ 677 w 677"/>
                <a:gd name="T5" fmla="*/ 312 h 312"/>
                <a:gd name="T6" fmla="*/ 0 60000 65536"/>
                <a:gd name="T7" fmla="*/ 0 60000 65536"/>
                <a:gd name="T8" fmla="*/ 0 60000 65536"/>
                <a:gd name="T9" fmla="*/ 0 w 677"/>
                <a:gd name="T10" fmla="*/ 0 h 312"/>
                <a:gd name="T11" fmla="*/ 677 w 677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7" h="312">
                  <a:moveTo>
                    <a:pt x="0" y="0"/>
                  </a:moveTo>
                  <a:lnTo>
                    <a:pt x="0" y="306"/>
                  </a:lnTo>
                  <a:lnTo>
                    <a:pt x="677" y="31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lg"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55" name="Freeform 32"/>
            <p:cNvSpPr>
              <a:spLocks/>
            </p:cNvSpPr>
            <p:nvPr/>
          </p:nvSpPr>
          <p:spPr bwMode="auto">
            <a:xfrm>
              <a:off x="510" y="2495"/>
              <a:ext cx="862" cy="1023"/>
            </a:xfrm>
            <a:custGeom>
              <a:avLst/>
              <a:gdLst>
                <a:gd name="T0" fmla="*/ 262 w 862"/>
                <a:gd name="T1" fmla="*/ 0 h 1023"/>
                <a:gd name="T2" fmla="*/ 0 w 862"/>
                <a:gd name="T3" fmla="*/ 0 h 1023"/>
                <a:gd name="T4" fmla="*/ 0 w 862"/>
                <a:gd name="T5" fmla="*/ 1023 h 1023"/>
                <a:gd name="T6" fmla="*/ 862 w 862"/>
                <a:gd name="T7" fmla="*/ 1023 h 1023"/>
                <a:gd name="T8" fmla="*/ 838 w 862"/>
                <a:gd name="T9" fmla="*/ 1023 h 10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023"/>
                <a:gd name="T17" fmla="*/ 862 w 862"/>
                <a:gd name="T18" fmla="*/ 1023 h 10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023">
                  <a:moveTo>
                    <a:pt x="262" y="0"/>
                  </a:moveTo>
                  <a:lnTo>
                    <a:pt x="0" y="0"/>
                  </a:lnTo>
                  <a:lnTo>
                    <a:pt x="0" y="1023"/>
                  </a:lnTo>
                  <a:lnTo>
                    <a:pt x="862" y="1023"/>
                  </a:lnTo>
                  <a:lnTo>
                    <a:pt x="838" y="102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56" name="Freeform 33"/>
            <p:cNvSpPr>
              <a:spLocks/>
            </p:cNvSpPr>
            <p:nvPr/>
          </p:nvSpPr>
          <p:spPr bwMode="auto">
            <a:xfrm>
              <a:off x="301" y="2423"/>
              <a:ext cx="1674" cy="583"/>
            </a:xfrm>
            <a:custGeom>
              <a:avLst/>
              <a:gdLst>
                <a:gd name="T0" fmla="*/ 1674 w 1872"/>
                <a:gd name="T1" fmla="*/ 0 h 384"/>
                <a:gd name="T2" fmla="*/ 1674 w 1872"/>
                <a:gd name="T3" fmla="*/ 583 h 384"/>
                <a:gd name="T4" fmla="*/ 0 w 1872"/>
                <a:gd name="T5" fmla="*/ 583 h 384"/>
                <a:gd name="T6" fmla="*/ 0 60000 65536"/>
                <a:gd name="T7" fmla="*/ 0 60000 65536"/>
                <a:gd name="T8" fmla="*/ 0 60000 65536"/>
                <a:gd name="T9" fmla="*/ 0 w 1872"/>
                <a:gd name="T10" fmla="*/ 0 h 384"/>
                <a:gd name="T11" fmla="*/ 1872 w 187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57" name="Line 34"/>
            <p:cNvSpPr>
              <a:spLocks noChangeShapeType="1"/>
            </p:cNvSpPr>
            <p:nvPr/>
          </p:nvSpPr>
          <p:spPr bwMode="auto">
            <a:xfrm flipV="1">
              <a:off x="3806" y="3641"/>
              <a:ext cx="0" cy="7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58" name="Freeform 35"/>
            <p:cNvSpPr>
              <a:spLocks/>
            </p:cNvSpPr>
            <p:nvPr/>
          </p:nvSpPr>
          <p:spPr bwMode="auto">
            <a:xfrm>
              <a:off x="510" y="1091"/>
              <a:ext cx="492" cy="1259"/>
            </a:xfrm>
            <a:custGeom>
              <a:avLst/>
              <a:gdLst>
                <a:gd name="T0" fmla="*/ 492 w 492"/>
                <a:gd name="T1" fmla="*/ 233 h 1259"/>
                <a:gd name="T2" fmla="*/ 492 w 492"/>
                <a:gd name="T3" fmla="*/ 0 h 1259"/>
                <a:gd name="T4" fmla="*/ 1 w 492"/>
                <a:gd name="T5" fmla="*/ 0 h 1259"/>
                <a:gd name="T6" fmla="*/ 0 w 492"/>
                <a:gd name="T7" fmla="*/ 1259 h 1259"/>
                <a:gd name="T8" fmla="*/ 262 w 492"/>
                <a:gd name="T9" fmla="*/ 1259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1259"/>
                <a:gd name="T17" fmla="*/ 492 w 492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1259">
                  <a:moveTo>
                    <a:pt x="492" y="233"/>
                  </a:moveTo>
                  <a:lnTo>
                    <a:pt x="492" y="0"/>
                  </a:lnTo>
                  <a:lnTo>
                    <a:pt x="1" y="0"/>
                  </a:lnTo>
                  <a:lnTo>
                    <a:pt x="0" y="1259"/>
                  </a:lnTo>
                  <a:lnTo>
                    <a:pt x="262" y="12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59" name="Freeform 36"/>
            <p:cNvSpPr>
              <a:spLocks/>
            </p:cNvSpPr>
            <p:nvPr/>
          </p:nvSpPr>
          <p:spPr bwMode="auto">
            <a:xfrm>
              <a:off x="2942" y="1109"/>
              <a:ext cx="523" cy="1244"/>
            </a:xfrm>
            <a:custGeom>
              <a:avLst/>
              <a:gdLst>
                <a:gd name="T0" fmla="*/ 0 w 523"/>
                <a:gd name="T1" fmla="*/ 219 h 1244"/>
                <a:gd name="T2" fmla="*/ 0 w 523"/>
                <a:gd name="T3" fmla="*/ 0 h 1244"/>
                <a:gd name="T4" fmla="*/ 523 w 523"/>
                <a:gd name="T5" fmla="*/ 0 h 1244"/>
                <a:gd name="T6" fmla="*/ 523 w 523"/>
                <a:gd name="T7" fmla="*/ 1244 h 1244"/>
                <a:gd name="T8" fmla="*/ 278 w 523"/>
                <a:gd name="T9" fmla="*/ 1244 h 1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3"/>
                <a:gd name="T16" fmla="*/ 0 h 1244"/>
                <a:gd name="T17" fmla="*/ 523 w 523"/>
                <a:gd name="T18" fmla="*/ 1244 h 12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3" h="1244">
                  <a:moveTo>
                    <a:pt x="0" y="219"/>
                  </a:moveTo>
                  <a:lnTo>
                    <a:pt x="0" y="0"/>
                  </a:lnTo>
                  <a:lnTo>
                    <a:pt x="523" y="0"/>
                  </a:lnTo>
                  <a:lnTo>
                    <a:pt x="523" y="1244"/>
                  </a:lnTo>
                  <a:lnTo>
                    <a:pt x="278" y="12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60" name="Text Box 37"/>
            <p:cNvSpPr txBox="1">
              <a:spLocks noChangeArrowheads="1"/>
            </p:cNvSpPr>
            <p:nvPr/>
          </p:nvSpPr>
          <p:spPr bwMode="auto">
            <a:xfrm>
              <a:off x="685" y="1231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7061" name="Text Box 38"/>
            <p:cNvSpPr txBox="1">
              <a:spLocks noChangeArrowheads="1"/>
            </p:cNvSpPr>
            <p:nvPr/>
          </p:nvSpPr>
          <p:spPr bwMode="auto">
            <a:xfrm>
              <a:off x="3037" y="1231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6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7062" name="Text Box 39"/>
            <p:cNvSpPr txBox="1">
              <a:spLocks noChangeArrowheads="1"/>
            </p:cNvSpPr>
            <p:nvPr/>
          </p:nvSpPr>
          <p:spPr bwMode="auto">
            <a:xfrm>
              <a:off x="824" y="215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7063" name="Text Box 40"/>
            <p:cNvSpPr txBox="1">
              <a:spLocks noChangeArrowheads="1"/>
            </p:cNvSpPr>
            <p:nvPr/>
          </p:nvSpPr>
          <p:spPr bwMode="auto">
            <a:xfrm>
              <a:off x="2864" y="215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8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7064" name="Text Box 41"/>
            <p:cNvSpPr txBox="1">
              <a:spLocks noChangeArrowheads="1"/>
            </p:cNvSpPr>
            <p:nvPr/>
          </p:nvSpPr>
          <p:spPr bwMode="auto">
            <a:xfrm>
              <a:off x="2540" y="81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7065" name="Freeform 42"/>
            <p:cNvSpPr>
              <a:spLocks/>
            </p:cNvSpPr>
            <p:nvPr/>
          </p:nvSpPr>
          <p:spPr bwMode="auto">
            <a:xfrm>
              <a:off x="249" y="1402"/>
              <a:ext cx="2642" cy="365"/>
            </a:xfrm>
            <a:custGeom>
              <a:avLst/>
              <a:gdLst>
                <a:gd name="T0" fmla="*/ 2642 w 2736"/>
                <a:gd name="T1" fmla="*/ 0 h 240"/>
                <a:gd name="T2" fmla="*/ 2642 w 2736"/>
                <a:gd name="T3" fmla="*/ 365 h 240"/>
                <a:gd name="T4" fmla="*/ 0 w 2736"/>
                <a:gd name="T5" fmla="*/ 365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66" name="Line 43"/>
            <p:cNvSpPr>
              <a:spLocks noChangeShapeType="1"/>
            </p:cNvSpPr>
            <p:nvPr/>
          </p:nvSpPr>
          <p:spPr bwMode="auto">
            <a:xfrm>
              <a:off x="1045" y="1402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67" name="Text Box 44"/>
            <p:cNvSpPr txBox="1">
              <a:spLocks noChangeArrowheads="1"/>
            </p:cNvSpPr>
            <p:nvPr/>
          </p:nvSpPr>
          <p:spPr bwMode="auto">
            <a:xfrm>
              <a:off x="907" y="323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写放大器</a:t>
              </a:r>
            </a:p>
          </p:txBody>
        </p:sp>
        <p:sp>
          <p:nvSpPr>
            <p:cNvPr id="127068" name="Text Box 45"/>
            <p:cNvSpPr txBox="1">
              <a:spLocks noChangeArrowheads="1"/>
            </p:cNvSpPr>
            <p:nvPr/>
          </p:nvSpPr>
          <p:spPr bwMode="auto">
            <a:xfrm>
              <a:off x="2289" y="322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写放大器</a:t>
              </a:r>
            </a:p>
          </p:txBody>
        </p:sp>
        <p:sp>
          <p:nvSpPr>
            <p:cNvPr id="127069" name="Text Box 46"/>
            <p:cNvSpPr txBox="1">
              <a:spLocks noChangeArrowheads="1"/>
            </p:cNvSpPr>
            <p:nvPr/>
          </p:nvSpPr>
          <p:spPr bwMode="auto">
            <a:xfrm>
              <a:off x="1449" y="3993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127070" name="Text Box 47"/>
            <p:cNvSpPr txBox="1">
              <a:spLocks noChangeArrowheads="1"/>
            </p:cNvSpPr>
            <p:nvPr/>
          </p:nvSpPr>
          <p:spPr bwMode="auto">
            <a:xfrm>
              <a:off x="2290" y="3984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写选择</a:t>
              </a:r>
            </a:p>
          </p:txBody>
        </p:sp>
        <p:sp>
          <p:nvSpPr>
            <p:cNvPr id="127071" name="Text Box 48"/>
            <p:cNvSpPr txBox="1">
              <a:spLocks noChangeArrowheads="1"/>
            </p:cNvSpPr>
            <p:nvPr/>
          </p:nvSpPr>
          <p:spPr bwMode="auto">
            <a:xfrm>
              <a:off x="3262" y="3993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读选择</a:t>
              </a:r>
            </a:p>
          </p:txBody>
        </p:sp>
        <p:sp>
          <p:nvSpPr>
            <p:cNvPr id="127072" name="Text Box 49"/>
            <p:cNvSpPr txBox="1">
              <a:spLocks noChangeArrowheads="1"/>
            </p:cNvSpPr>
            <p:nvPr/>
          </p:nvSpPr>
          <p:spPr bwMode="auto">
            <a:xfrm>
              <a:off x="3539" y="297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读放</a:t>
              </a:r>
            </a:p>
          </p:txBody>
        </p:sp>
        <p:sp>
          <p:nvSpPr>
            <p:cNvPr id="127073" name="Text Box 50"/>
            <p:cNvSpPr txBox="1">
              <a:spLocks noChangeArrowheads="1"/>
            </p:cNvSpPr>
            <p:nvPr/>
          </p:nvSpPr>
          <p:spPr bwMode="auto">
            <a:xfrm>
              <a:off x="3657" y="729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7074" name="Line 51"/>
            <p:cNvSpPr>
              <a:spLocks noChangeShapeType="1"/>
            </p:cNvSpPr>
            <p:nvPr/>
          </p:nvSpPr>
          <p:spPr bwMode="auto">
            <a:xfrm flipH="1">
              <a:off x="3513" y="912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0" y="672"/>
              <a:ext cx="628" cy="365"/>
              <a:chOff x="-58" y="1603"/>
              <a:chExt cx="628" cy="365"/>
            </a:xfrm>
          </p:grpSpPr>
          <p:sp>
            <p:nvSpPr>
              <p:cNvPr id="127080" name="Text Box 53"/>
              <p:cNvSpPr txBox="1">
                <a:spLocks noChangeArrowheads="1"/>
              </p:cNvSpPr>
              <p:nvPr/>
            </p:nvSpPr>
            <p:spPr bwMode="auto">
              <a:xfrm>
                <a:off x="-58" y="1680"/>
                <a:ext cx="5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位线</a:t>
                </a:r>
                <a:r>
                  <a:rPr lang="en-US" altLang="zh-CN" sz="1800">
                    <a:latin typeface="Times New Roman" pitchFamily="18" charset="0"/>
                  </a:rPr>
                  <a:t>A</a:t>
                </a:r>
                <a:endParaRPr lang="zh-CN" altLang="en-US" sz="1800">
                  <a:latin typeface="Times New Roman" pitchFamily="18" charset="0"/>
                </a:endParaRPr>
              </a:p>
            </p:txBody>
          </p:sp>
          <p:sp>
            <p:nvSpPr>
              <p:cNvPr id="127081" name="Text Box 54"/>
              <p:cNvSpPr txBox="1">
                <a:spLocks noChangeArrowheads="1"/>
              </p:cNvSpPr>
              <p:nvPr/>
            </p:nvSpPr>
            <p:spPr bwMode="auto">
              <a:xfrm>
                <a:off x="326" y="1603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  <a:cs typeface="Times New Roman" pitchFamily="18" charset="0"/>
                  </a:rPr>
                  <a:t>´</a:t>
                </a:r>
              </a:p>
            </p:txBody>
          </p:sp>
        </p:grpSp>
        <p:sp>
          <p:nvSpPr>
            <p:cNvPr id="127076" name="Line 55"/>
            <p:cNvSpPr>
              <a:spLocks noChangeShapeType="1"/>
            </p:cNvSpPr>
            <p:nvPr/>
          </p:nvSpPr>
          <p:spPr bwMode="auto">
            <a:xfrm>
              <a:off x="249" y="96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7077" name="Text Box 56"/>
            <p:cNvSpPr txBox="1">
              <a:spLocks noChangeArrowheads="1"/>
            </p:cNvSpPr>
            <p:nvPr/>
          </p:nvSpPr>
          <p:spPr bwMode="auto">
            <a:xfrm>
              <a:off x="825" y="2736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列地址选择</a:t>
              </a:r>
            </a:p>
          </p:txBody>
        </p:sp>
        <p:sp>
          <p:nvSpPr>
            <p:cNvPr id="127078" name="Text Box 57"/>
            <p:cNvSpPr txBox="1">
              <a:spLocks noChangeArrowheads="1"/>
            </p:cNvSpPr>
            <p:nvPr/>
          </p:nvSpPr>
          <p:spPr bwMode="auto">
            <a:xfrm>
              <a:off x="1497" y="1488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行地址选择</a:t>
              </a:r>
            </a:p>
          </p:txBody>
        </p:sp>
        <p:sp>
          <p:nvSpPr>
            <p:cNvPr id="127079" name="Text Box 58"/>
            <p:cNvSpPr txBox="1">
              <a:spLocks noChangeArrowheads="1"/>
            </p:cNvSpPr>
            <p:nvPr/>
          </p:nvSpPr>
          <p:spPr bwMode="auto">
            <a:xfrm>
              <a:off x="4122" y="3216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OUT</a:t>
              </a:r>
            </a:p>
          </p:txBody>
        </p:sp>
      </p:grpSp>
      <p:sp>
        <p:nvSpPr>
          <p:cNvPr id="126979" name="Text Box 59"/>
          <p:cNvSpPr txBox="1">
            <a:spLocks noChangeArrowheads="1"/>
          </p:cNvSpPr>
          <p:nvPr/>
        </p:nvSpPr>
        <p:spPr bwMode="auto">
          <a:xfrm>
            <a:off x="533400" y="381000"/>
            <a:ext cx="701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① </a:t>
            </a:r>
            <a:r>
              <a:rPr lang="zh-CN" altLang="en-US" sz="3200">
                <a:latin typeface="Times New Roman" pitchFamily="18" charset="0"/>
              </a:rPr>
              <a:t>静态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基本电路的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读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操作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09980" name="Freeform 60"/>
          <p:cNvSpPr>
            <a:spLocks/>
          </p:cNvSpPr>
          <p:nvPr/>
        </p:nvSpPr>
        <p:spPr bwMode="auto">
          <a:xfrm>
            <a:off x="474663" y="3862388"/>
            <a:ext cx="2657475" cy="925512"/>
          </a:xfrm>
          <a:custGeom>
            <a:avLst/>
            <a:gdLst>
              <a:gd name="T0" fmla="*/ 2657475 w 1872"/>
              <a:gd name="T1" fmla="*/ 0 h 384"/>
              <a:gd name="T2" fmla="*/ 2657475 w 1872"/>
              <a:gd name="T3" fmla="*/ 925512 h 384"/>
              <a:gd name="T4" fmla="*/ 0 w 1872"/>
              <a:gd name="T5" fmla="*/ 925512 h 384"/>
              <a:gd name="T6" fmla="*/ 0 60000 65536"/>
              <a:gd name="T7" fmla="*/ 0 60000 65536"/>
              <a:gd name="T8" fmla="*/ 0 60000 65536"/>
              <a:gd name="T9" fmla="*/ 0 w 1872"/>
              <a:gd name="T10" fmla="*/ 0 h 384"/>
              <a:gd name="T11" fmla="*/ 1872 w 187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384">
                <a:moveTo>
                  <a:pt x="1872" y="0"/>
                </a:moveTo>
                <a:lnTo>
                  <a:pt x="1872" y="384"/>
                </a:lnTo>
                <a:lnTo>
                  <a:pt x="0" y="38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81" name="Freeform 61"/>
          <p:cNvSpPr>
            <a:spLocks/>
          </p:cNvSpPr>
          <p:nvPr/>
        </p:nvSpPr>
        <p:spPr bwMode="auto">
          <a:xfrm>
            <a:off x="1331913" y="3867150"/>
            <a:ext cx="3640137" cy="3175"/>
          </a:xfrm>
          <a:custGeom>
            <a:avLst/>
            <a:gdLst>
              <a:gd name="T0" fmla="*/ 0 w 2293"/>
              <a:gd name="T1" fmla="*/ 3175 h 2"/>
              <a:gd name="T2" fmla="*/ 3640137 w 2293"/>
              <a:gd name="T3" fmla="*/ 0 h 2"/>
              <a:gd name="T4" fmla="*/ 0 60000 65536"/>
              <a:gd name="T5" fmla="*/ 0 60000 65536"/>
              <a:gd name="T6" fmla="*/ 0 w 2293"/>
              <a:gd name="T7" fmla="*/ 0 h 2"/>
              <a:gd name="T8" fmla="*/ 2293 w 2293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93" h="2">
                <a:moveTo>
                  <a:pt x="0" y="2"/>
                </a:moveTo>
                <a:lnTo>
                  <a:pt x="2293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82" name="Freeform 62"/>
          <p:cNvSpPr>
            <a:spLocks/>
          </p:cNvSpPr>
          <p:nvPr/>
        </p:nvSpPr>
        <p:spPr bwMode="auto">
          <a:xfrm>
            <a:off x="3952875" y="1752600"/>
            <a:ext cx="542925" cy="347663"/>
          </a:xfrm>
          <a:custGeom>
            <a:avLst/>
            <a:gdLst>
              <a:gd name="T0" fmla="*/ 0 w 342"/>
              <a:gd name="T1" fmla="*/ 0 h 219"/>
              <a:gd name="T2" fmla="*/ 542925 w 342"/>
              <a:gd name="T3" fmla="*/ 0 h 219"/>
              <a:gd name="T4" fmla="*/ 542925 w 342"/>
              <a:gd name="T5" fmla="*/ 347663 h 219"/>
              <a:gd name="T6" fmla="*/ 0 60000 65536"/>
              <a:gd name="T7" fmla="*/ 0 60000 65536"/>
              <a:gd name="T8" fmla="*/ 0 60000 65536"/>
              <a:gd name="T9" fmla="*/ 0 w 342"/>
              <a:gd name="T10" fmla="*/ 0 h 219"/>
              <a:gd name="T11" fmla="*/ 342 w 342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219">
                <a:moveTo>
                  <a:pt x="0" y="0"/>
                </a:moveTo>
                <a:lnTo>
                  <a:pt x="342" y="0"/>
                </a:lnTo>
                <a:lnTo>
                  <a:pt x="342" y="219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1219200" y="3581400"/>
            <a:ext cx="3886200" cy="585788"/>
            <a:chOff x="768" y="2256"/>
            <a:chExt cx="2448" cy="369"/>
          </a:xfrm>
        </p:grpSpPr>
        <p:grpSp>
          <p:nvGrpSpPr>
            <p:cNvPr id="9" name="Group 64"/>
            <p:cNvGrpSpPr>
              <a:grpSpLocks/>
            </p:cNvGrpSpPr>
            <p:nvPr/>
          </p:nvGrpSpPr>
          <p:grpSpPr bwMode="auto">
            <a:xfrm>
              <a:off x="768" y="2256"/>
              <a:ext cx="76" cy="369"/>
              <a:chOff x="768" y="2256"/>
              <a:chExt cx="76" cy="369"/>
            </a:xfrm>
          </p:grpSpPr>
          <p:sp>
            <p:nvSpPr>
              <p:cNvPr id="127032" name="Line 65"/>
              <p:cNvSpPr>
                <a:spLocks noChangeShapeType="1"/>
              </p:cNvSpPr>
              <p:nvPr/>
            </p:nvSpPr>
            <p:spPr bwMode="auto">
              <a:xfrm rot="-5400000">
                <a:off x="583" y="2441"/>
                <a:ext cx="369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33" name="Line 66"/>
              <p:cNvSpPr>
                <a:spLocks noChangeShapeType="1"/>
              </p:cNvSpPr>
              <p:nvPr/>
            </p:nvSpPr>
            <p:spPr bwMode="auto">
              <a:xfrm rot="-5400000">
                <a:off x="732" y="2446"/>
                <a:ext cx="2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3140" y="2256"/>
              <a:ext cx="76" cy="369"/>
              <a:chOff x="3140" y="2256"/>
              <a:chExt cx="76" cy="369"/>
            </a:xfrm>
          </p:grpSpPr>
          <p:sp>
            <p:nvSpPr>
              <p:cNvPr id="127030" name="Line 68"/>
              <p:cNvSpPr>
                <a:spLocks noChangeShapeType="1"/>
              </p:cNvSpPr>
              <p:nvPr/>
            </p:nvSpPr>
            <p:spPr bwMode="auto">
              <a:xfrm rot="5400000">
                <a:off x="3031" y="2441"/>
                <a:ext cx="369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31" name="Line 69"/>
              <p:cNvSpPr>
                <a:spLocks noChangeShapeType="1"/>
              </p:cNvSpPr>
              <p:nvPr/>
            </p:nvSpPr>
            <p:spPr bwMode="auto">
              <a:xfrm rot="5400000">
                <a:off x="3028" y="2436"/>
                <a:ext cx="2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9990" name="Freeform 70"/>
          <p:cNvSpPr>
            <a:spLocks/>
          </p:cNvSpPr>
          <p:nvPr/>
        </p:nvSpPr>
        <p:spPr bwMode="auto">
          <a:xfrm>
            <a:off x="5105400" y="3956050"/>
            <a:ext cx="333375" cy="1622425"/>
          </a:xfrm>
          <a:custGeom>
            <a:avLst/>
            <a:gdLst>
              <a:gd name="T0" fmla="*/ 0 w 192"/>
              <a:gd name="T1" fmla="*/ 0 h 672"/>
              <a:gd name="T2" fmla="*/ 333375 w 192"/>
              <a:gd name="T3" fmla="*/ 0 h 672"/>
              <a:gd name="T4" fmla="*/ 333375 w 192"/>
              <a:gd name="T5" fmla="*/ 1622425 h 672"/>
              <a:gd name="T6" fmla="*/ 0 60000 65536"/>
              <a:gd name="T7" fmla="*/ 0 60000 65536"/>
              <a:gd name="T8" fmla="*/ 0 60000 65536"/>
              <a:gd name="T9" fmla="*/ 0 w 192"/>
              <a:gd name="T10" fmla="*/ 0 h 672"/>
              <a:gd name="T11" fmla="*/ 192 w 19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672">
                <a:moveTo>
                  <a:pt x="0" y="0"/>
                </a:moveTo>
                <a:lnTo>
                  <a:pt x="192" y="0"/>
                </a:lnTo>
                <a:lnTo>
                  <a:pt x="192" y="672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oval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91" name="Line 71"/>
          <p:cNvSpPr>
            <a:spLocks noChangeShapeType="1"/>
          </p:cNvSpPr>
          <p:nvPr/>
        </p:nvSpPr>
        <p:spPr bwMode="auto">
          <a:xfrm>
            <a:off x="5449888" y="5562600"/>
            <a:ext cx="354012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92" name="Freeform 72"/>
          <p:cNvSpPr>
            <a:spLocks/>
          </p:cNvSpPr>
          <p:nvPr/>
        </p:nvSpPr>
        <p:spPr bwMode="auto">
          <a:xfrm>
            <a:off x="6042025" y="5738813"/>
            <a:ext cx="3175" cy="1138237"/>
          </a:xfrm>
          <a:custGeom>
            <a:avLst/>
            <a:gdLst>
              <a:gd name="T0" fmla="*/ 3175 w 2"/>
              <a:gd name="T1" fmla="*/ 1138237 h 717"/>
              <a:gd name="T2" fmla="*/ 0 w 2"/>
              <a:gd name="T3" fmla="*/ 0 h 717"/>
              <a:gd name="T4" fmla="*/ 0 60000 65536"/>
              <a:gd name="T5" fmla="*/ 0 60000 65536"/>
              <a:gd name="T6" fmla="*/ 0 w 2"/>
              <a:gd name="T7" fmla="*/ 0 h 717"/>
              <a:gd name="T8" fmla="*/ 2 w 2"/>
              <a:gd name="T9" fmla="*/ 717 h 7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717">
                <a:moveTo>
                  <a:pt x="2" y="717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93" name="AutoShape 73"/>
          <p:cNvSpPr>
            <a:spLocks noChangeArrowheads="1"/>
          </p:cNvSpPr>
          <p:nvPr/>
        </p:nvSpPr>
        <p:spPr bwMode="auto">
          <a:xfrm rot="5400000">
            <a:off x="5676900" y="5372100"/>
            <a:ext cx="685800" cy="457200"/>
          </a:xfrm>
          <a:prstGeom prst="triangle">
            <a:avLst>
              <a:gd name="adj" fmla="val 47912"/>
            </a:avLst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94" name="Freeform 74"/>
          <p:cNvSpPr>
            <a:spLocks/>
          </p:cNvSpPr>
          <p:nvPr/>
        </p:nvSpPr>
        <p:spPr bwMode="auto">
          <a:xfrm>
            <a:off x="4648200" y="1743075"/>
            <a:ext cx="830263" cy="1984375"/>
          </a:xfrm>
          <a:custGeom>
            <a:avLst/>
            <a:gdLst>
              <a:gd name="T0" fmla="*/ 4763 w 523"/>
              <a:gd name="T1" fmla="*/ 0 h 1250"/>
              <a:gd name="T2" fmla="*/ 0 w 523"/>
              <a:gd name="T3" fmla="*/ 9525 h 1250"/>
              <a:gd name="T4" fmla="*/ 830263 w 523"/>
              <a:gd name="T5" fmla="*/ 9525 h 1250"/>
              <a:gd name="T6" fmla="*/ 830263 w 523"/>
              <a:gd name="T7" fmla="*/ 1984375 h 1250"/>
              <a:gd name="T8" fmla="*/ 441325 w 523"/>
              <a:gd name="T9" fmla="*/ 1984375 h 1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3"/>
              <a:gd name="T16" fmla="*/ 0 h 1250"/>
              <a:gd name="T17" fmla="*/ 523 w 523"/>
              <a:gd name="T18" fmla="*/ 1250 h 1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3" h="1250">
                <a:moveTo>
                  <a:pt x="3" y="0"/>
                </a:moveTo>
                <a:lnTo>
                  <a:pt x="0" y="6"/>
                </a:lnTo>
                <a:lnTo>
                  <a:pt x="523" y="6"/>
                </a:lnTo>
                <a:lnTo>
                  <a:pt x="523" y="1250"/>
                </a:lnTo>
                <a:lnTo>
                  <a:pt x="278" y="125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5668963" y="2060575"/>
            <a:ext cx="3155950" cy="579438"/>
            <a:chOff x="3552" y="1344"/>
            <a:chExt cx="1988" cy="365"/>
          </a:xfrm>
        </p:grpSpPr>
        <p:sp>
          <p:nvSpPr>
            <p:cNvPr id="127025" name="Text Box 76"/>
            <p:cNvSpPr txBox="1">
              <a:spLocks noChangeArrowheads="1"/>
            </p:cNvSpPr>
            <p:nvPr/>
          </p:nvSpPr>
          <p:spPr bwMode="auto">
            <a:xfrm>
              <a:off x="3552" y="1344"/>
              <a:ext cx="1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r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行选</a:t>
              </a:r>
              <a:r>
                <a:rPr lang="zh-CN" altLang="en-US" sz="3200"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27026" name="Text Box 77"/>
            <p:cNvSpPr txBox="1">
              <a:spLocks noChangeArrowheads="1"/>
            </p:cNvSpPr>
            <p:nvPr/>
          </p:nvSpPr>
          <p:spPr bwMode="auto">
            <a:xfrm>
              <a:off x="4427" y="1382"/>
              <a:ext cx="11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5</a:t>
              </a:r>
              <a:r>
                <a:rPr lang="en-US" altLang="zh-CN" sz="2400">
                  <a:latin typeface="Times New Roman" pitchFamily="18" charset="0"/>
                </a:rPr>
                <a:t>、T</a:t>
              </a:r>
              <a:r>
                <a:rPr lang="en-US" altLang="zh-CN" sz="2400" baseline="-25000">
                  <a:latin typeface="Times New Roman" pitchFamily="18" charset="0"/>
                </a:rPr>
                <a:t>6  </a:t>
              </a:r>
              <a:r>
                <a:rPr lang="zh-CN" altLang="en-US" sz="2400">
                  <a:latin typeface="Times New Roman" pitchFamily="18" charset="0"/>
                </a:rPr>
                <a:t>开</a:t>
              </a:r>
            </a:p>
          </p:txBody>
        </p:sp>
        <p:sp>
          <p:nvSpPr>
            <p:cNvPr id="127027" name="Line 78"/>
            <p:cNvSpPr>
              <a:spLocks noChangeShapeType="1"/>
            </p:cNvSpPr>
            <p:nvPr/>
          </p:nvSpPr>
          <p:spPr bwMode="auto">
            <a:xfrm>
              <a:off x="4032" y="1536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9999" name="Freeform 79"/>
          <p:cNvSpPr>
            <a:spLocks/>
          </p:cNvSpPr>
          <p:nvPr/>
        </p:nvSpPr>
        <p:spPr bwMode="auto">
          <a:xfrm>
            <a:off x="4643438" y="1714500"/>
            <a:ext cx="1587" cy="376238"/>
          </a:xfrm>
          <a:custGeom>
            <a:avLst/>
            <a:gdLst>
              <a:gd name="T0" fmla="*/ 0 w 1"/>
              <a:gd name="T1" fmla="*/ 376238 h 237"/>
              <a:gd name="T2" fmla="*/ 0 w 1"/>
              <a:gd name="T3" fmla="*/ 0 h 237"/>
              <a:gd name="T4" fmla="*/ 0 60000 65536"/>
              <a:gd name="T5" fmla="*/ 0 60000 65536"/>
              <a:gd name="T6" fmla="*/ 0 w 1"/>
              <a:gd name="T7" fmla="*/ 0 h 237"/>
              <a:gd name="T8" fmla="*/ 1 w 1"/>
              <a:gd name="T9" fmla="*/ 237 h 2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7">
                <a:moveTo>
                  <a:pt x="0" y="237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000" name="Rectangle 8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395288" y="2225675"/>
            <a:ext cx="4194175" cy="579438"/>
            <a:chOff x="249" y="1402"/>
            <a:chExt cx="2642" cy="365"/>
          </a:xfrm>
        </p:grpSpPr>
        <p:sp>
          <p:nvSpPr>
            <p:cNvPr id="127023" name="Freeform 82"/>
            <p:cNvSpPr>
              <a:spLocks/>
            </p:cNvSpPr>
            <p:nvPr/>
          </p:nvSpPr>
          <p:spPr bwMode="auto">
            <a:xfrm>
              <a:off x="249" y="1402"/>
              <a:ext cx="2642" cy="365"/>
            </a:xfrm>
            <a:custGeom>
              <a:avLst/>
              <a:gdLst>
                <a:gd name="T0" fmla="*/ 2642 w 2736"/>
                <a:gd name="T1" fmla="*/ 0 h 240"/>
                <a:gd name="T2" fmla="*/ 2642 w 2736"/>
                <a:gd name="T3" fmla="*/ 365 h 240"/>
                <a:gd name="T4" fmla="*/ 0 w 2736"/>
                <a:gd name="T5" fmla="*/ 365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24" name="Line 83"/>
            <p:cNvSpPr>
              <a:spLocks noChangeShapeType="1"/>
            </p:cNvSpPr>
            <p:nvPr/>
          </p:nvSpPr>
          <p:spPr bwMode="auto">
            <a:xfrm>
              <a:off x="1056" y="1402"/>
              <a:ext cx="0" cy="36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1481138" y="2108200"/>
            <a:ext cx="3336925" cy="117475"/>
            <a:chOff x="933" y="1328"/>
            <a:chExt cx="2102" cy="74"/>
          </a:xfrm>
        </p:grpSpPr>
        <p:grpSp>
          <p:nvGrpSpPr>
            <p:cNvPr id="14" name="Group 85"/>
            <p:cNvGrpSpPr>
              <a:grpSpLocks/>
            </p:cNvGrpSpPr>
            <p:nvPr/>
          </p:nvGrpSpPr>
          <p:grpSpPr bwMode="auto">
            <a:xfrm>
              <a:off x="933" y="1328"/>
              <a:ext cx="264" cy="74"/>
              <a:chOff x="3459" y="1296"/>
              <a:chExt cx="243" cy="48"/>
            </a:xfrm>
          </p:grpSpPr>
          <p:sp>
            <p:nvSpPr>
              <p:cNvPr id="127021" name="Line 86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22" name="Line 87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" name="Group 88"/>
            <p:cNvGrpSpPr>
              <a:grpSpLocks/>
            </p:cNvGrpSpPr>
            <p:nvPr/>
          </p:nvGrpSpPr>
          <p:grpSpPr bwMode="auto">
            <a:xfrm>
              <a:off x="2770" y="1328"/>
              <a:ext cx="265" cy="74"/>
              <a:chOff x="3459" y="1296"/>
              <a:chExt cx="243" cy="48"/>
            </a:xfrm>
          </p:grpSpPr>
          <p:sp>
            <p:nvSpPr>
              <p:cNvPr id="127019" name="Line 8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20" name="Line 9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5745163" y="2746375"/>
            <a:ext cx="3079750" cy="457200"/>
            <a:chOff x="3600" y="1776"/>
            <a:chExt cx="1940" cy="288"/>
          </a:xfrm>
        </p:grpSpPr>
        <p:sp>
          <p:nvSpPr>
            <p:cNvPr id="127014" name="Text Box 92"/>
            <p:cNvSpPr txBox="1">
              <a:spLocks noChangeArrowheads="1"/>
            </p:cNvSpPr>
            <p:nvPr/>
          </p:nvSpPr>
          <p:spPr bwMode="auto">
            <a:xfrm>
              <a:off x="4427" y="1776"/>
              <a:ext cx="11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7</a:t>
              </a:r>
              <a:r>
                <a:rPr lang="en-US" altLang="zh-CN" sz="2400">
                  <a:latin typeface="Times New Roman" pitchFamily="18" charset="0"/>
                </a:rPr>
                <a:t>、T</a:t>
              </a:r>
              <a:r>
                <a:rPr lang="en-US" altLang="zh-CN" sz="2400" baseline="-25000">
                  <a:latin typeface="Times New Roman" pitchFamily="18" charset="0"/>
                </a:rPr>
                <a:t>8  </a:t>
              </a:r>
              <a:r>
                <a:rPr lang="zh-CN" altLang="en-US" sz="2400">
                  <a:latin typeface="Times New Roman" pitchFamily="18" charset="0"/>
                </a:rPr>
                <a:t>开</a:t>
              </a:r>
            </a:p>
          </p:txBody>
        </p:sp>
        <p:sp>
          <p:nvSpPr>
            <p:cNvPr id="127015" name="Text Box 93"/>
            <p:cNvSpPr txBox="1">
              <a:spLocks noChangeArrowheads="1"/>
            </p:cNvSpPr>
            <p:nvPr/>
          </p:nvSpPr>
          <p:spPr bwMode="auto">
            <a:xfrm>
              <a:off x="3600" y="17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列选</a:t>
              </a:r>
            </a:p>
          </p:txBody>
        </p:sp>
        <p:sp>
          <p:nvSpPr>
            <p:cNvPr id="127016" name="Line 94"/>
            <p:cNvSpPr>
              <a:spLocks noChangeShapeType="1"/>
            </p:cNvSpPr>
            <p:nvPr/>
          </p:nvSpPr>
          <p:spPr bwMode="auto">
            <a:xfrm>
              <a:off x="4032" y="1929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95"/>
          <p:cNvGrpSpPr>
            <a:grpSpLocks/>
          </p:cNvGrpSpPr>
          <p:nvPr/>
        </p:nvGrpSpPr>
        <p:grpSpPr bwMode="auto">
          <a:xfrm>
            <a:off x="5734050" y="3871913"/>
            <a:ext cx="4132263" cy="1084262"/>
            <a:chOff x="3612" y="2149"/>
            <a:chExt cx="2603" cy="683"/>
          </a:xfrm>
        </p:grpSpPr>
        <p:sp>
          <p:nvSpPr>
            <p:cNvPr id="127004" name="Text Box 96"/>
            <p:cNvSpPr txBox="1">
              <a:spLocks noChangeArrowheads="1"/>
            </p:cNvSpPr>
            <p:nvPr/>
          </p:nvSpPr>
          <p:spPr bwMode="auto">
            <a:xfrm>
              <a:off x="4416" y="254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读放</a:t>
              </a:r>
            </a:p>
          </p:txBody>
        </p:sp>
        <p:sp>
          <p:nvSpPr>
            <p:cNvPr id="127005" name="Text Box 97"/>
            <p:cNvSpPr txBox="1">
              <a:spLocks noChangeArrowheads="1"/>
            </p:cNvSpPr>
            <p:nvPr/>
          </p:nvSpPr>
          <p:spPr bwMode="auto">
            <a:xfrm>
              <a:off x="5136" y="2544"/>
              <a:ext cx="10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127006" name="Line 98"/>
            <p:cNvSpPr>
              <a:spLocks noChangeShapeType="1"/>
            </p:cNvSpPr>
            <p:nvPr/>
          </p:nvSpPr>
          <p:spPr bwMode="auto">
            <a:xfrm>
              <a:off x="4051" y="2688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07" name="Line 99"/>
            <p:cNvSpPr>
              <a:spLocks noChangeShapeType="1"/>
            </p:cNvSpPr>
            <p:nvPr/>
          </p:nvSpPr>
          <p:spPr bwMode="auto">
            <a:xfrm>
              <a:off x="4850" y="2688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" name="Group 100"/>
            <p:cNvGrpSpPr>
              <a:grpSpLocks/>
            </p:cNvGrpSpPr>
            <p:nvPr/>
          </p:nvGrpSpPr>
          <p:grpSpPr bwMode="auto">
            <a:xfrm>
              <a:off x="3612" y="2149"/>
              <a:ext cx="1832" cy="288"/>
              <a:chOff x="3612" y="2149"/>
              <a:chExt cx="1832" cy="288"/>
            </a:xfrm>
          </p:grpSpPr>
          <p:sp>
            <p:nvSpPr>
              <p:cNvPr id="127009" name="Text Box 101"/>
              <p:cNvSpPr txBox="1">
                <a:spLocks noChangeArrowheads="1"/>
              </p:cNvSpPr>
              <p:nvPr/>
            </p:nvSpPr>
            <p:spPr bwMode="auto">
              <a:xfrm>
                <a:off x="3612" y="2149"/>
                <a:ext cx="8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V</a:t>
                </a:r>
                <a:r>
                  <a:rPr lang="en-US" altLang="zh-CN" sz="2400" baseline="-250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7010" name="Line 102"/>
              <p:cNvSpPr>
                <a:spLocks noChangeShapeType="1"/>
              </p:cNvSpPr>
              <p:nvPr/>
            </p:nvSpPr>
            <p:spPr bwMode="auto">
              <a:xfrm>
                <a:off x="4051" y="2304"/>
                <a:ext cx="3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11" name="Line 103"/>
              <p:cNvSpPr>
                <a:spLocks noChangeShapeType="1"/>
              </p:cNvSpPr>
              <p:nvPr/>
            </p:nvSpPr>
            <p:spPr bwMode="auto">
              <a:xfrm>
                <a:off x="4850" y="2304"/>
                <a:ext cx="3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12" name="Rectangle 104"/>
              <p:cNvSpPr>
                <a:spLocks noChangeArrowheads="1"/>
              </p:cNvSpPr>
              <p:nvPr/>
            </p:nvSpPr>
            <p:spPr bwMode="auto">
              <a:xfrm>
                <a:off x="4446" y="214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6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  <p:sp>
            <p:nvSpPr>
              <p:cNvPr id="127013" name="Rectangle 105"/>
              <p:cNvSpPr>
                <a:spLocks noChangeArrowheads="1"/>
              </p:cNvSpPr>
              <p:nvPr/>
            </p:nvSpPr>
            <p:spPr bwMode="auto">
              <a:xfrm>
                <a:off x="5136" y="214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8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6229350" y="5105400"/>
            <a:ext cx="1158875" cy="482600"/>
            <a:chOff x="3924" y="3216"/>
            <a:chExt cx="730" cy="304"/>
          </a:xfrm>
        </p:grpSpPr>
        <p:sp>
          <p:nvSpPr>
            <p:cNvPr id="127002" name="Freeform 107"/>
            <p:cNvSpPr>
              <a:spLocks/>
            </p:cNvSpPr>
            <p:nvPr/>
          </p:nvSpPr>
          <p:spPr bwMode="auto">
            <a:xfrm>
              <a:off x="3924" y="3519"/>
              <a:ext cx="398" cy="1"/>
            </a:xfrm>
            <a:custGeom>
              <a:avLst/>
              <a:gdLst>
                <a:gd name="T0" fmla="*/ 0 w 398"/>
                <a:gd name="T1" fmla="*/ 0 h 1"/>
                <a:gd name="T2" fmla="*/ 398 w 398"/>
                <a:gd name="T3" fmla="*/ 0 h 1"/>
                <a:gd name="T4" fmla="*/ 0 60000 65536"/>
                <a:gd name="T5" fmla="*/ 0 60000 65536"/>
                <a:gd name="T6" fmla="*/ 0 w 398"/>
                <a:gd name="T7" fmla="*/ 0 h 1"/>
                <a:gd name="T8" fmla="*/ 398 w 39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8" h="1">
                  <a:moveTo>
                    <a:pt x="0" y="0"/>
                  </a:moveTo>
                  <a:lnTo>
                    <a:pt x="398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03" name="Text Box 108"/>
            <p:cNvSpPr txBox="1">
              <a:spLocks noChangeArrowheads="1"/>
            </p:cNvSpPr>
            <p:nvPr/>
          </p:nvSpPr>
          <p:spPr bwMode="auto">
            <a:xfrm>
              <a:off x="4122" y="3216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OUT</a:t>
              </a:r>
            </a:p>
          </p:txBody>
        </p:sp>
      </p:grpSp>
      <p:sp>
        <p:nvSpPr>
          <p:cNvPr id="210029" name="Text Box 109"/>
          <p:cNvSpPr txBox="1">
            <a:spLocks noChangeArrowheads="1"/>
          </p:cNvSpPr>
          <p:nvPr/>
        </p:nvSpPr>
        <p:spPr bwMode="auto">
          <a:xfrm>
            <a:off x="5676900" y="3322638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读选择有效</a:t>
            </a:r>
          </a:p>
        </p:txBody>
      </p:sp>
      <p:sp>
        <p:nvSpPr>
          <p:cNvPr id="111" name="日期占位符 1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EE4EA8-6AAB-490A-BD66-A3690043F29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0934E-FEB9-4F96-92BD-31FC6731110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13" name="页脚占位符 1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0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0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2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2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0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0" grpId="0" animBg="1"/>
      <p:bldP spid="209981" grpId="0" animBg="1"/>
      <p:bldP spid="209982" grpId="0" animBg="1"/>
      <p:bldP spid="209990" grpId="0" animBg="1"/>
      <p:bldP spid="209991" grpId="0" animBg="1"/>
      <p:bldP spid="209992" grpId="0" animBg="1"/>
      <p:bldP spid="209993" grpId="0" animBg="1"/>
      <p:bldP spid="209994" grpId="0" animBg="1"/>
      <p:bldP spid="209999" grpId="0" animBg="1"/>
      <p:bldP spid="2100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2725" y="1020763"/>
            <a:ext cx="7202488" cy="5257800"/>
            <a:chOff x="134" y="643"/>
            <a:chExt cx="4537" cy="3312"/>
          </a:xfrm>
        </p:grpSpPr>
        <p:sp>
          <p:nvSpPr>
            <p:cNvPr id="128089" name="Rectangle 3"/>
            <p:cNvSpPr>
              <a:spLocks noChangeArrowheads="1"/>
            </p:cNvSpPr>
            <p:nvPr/>
          </p:nvSpPr>
          <p:spPr bwMode="auto">
            <a:xfrm>
              <a:off x="1413" y="798"/>
              <a:ext cx="1009" cy="4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90" name="Text Box 4"/>
            <p:cNvSpPr txBox="1">
              <a:spLocks noChangeArrowheads="1"/>
            </p:cNvSpPr>
            <p:nvPr/>
          </p:nvSpPr>
          <p:spPr bwMode="auto">
            <a:xfrm>
              <a:off x="1451" y="801"/>
              <a:ext cx="9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="0">
                  <a:latin typeface="Times New Roman" pitchFamily="18" charset="0"/>
                </a:rPr>
                <a:t>   ~  </a:t>
              </a: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28091" name="Freeform 5"/>
            <p:cNvSpPr>
              <a:spLocks/>
            </p:cNvSpPr>
            <p:nvPr/>
          </p:nvSpPr>
          <p:spPr bwMode="auto">
            <a:xfrm>
              <a:off x="2422" y="1034"/>
              <a:ext cx="310" cy="171"/>
            </a:xfrm>
            <a:custGeom>
              <a:avLst/>
              <a:gdLst>
                <a:gd name="T0" fmla="*/ 0 w 310"/>
                <a:gd name="T1" fmla="*/ 1 h 171"/>
                <a:gd name="T2" fmla="*/ 308 w 310"/>
                <a:gd name="T3" fmla="*/ 0 h 171"/>
                <a:gd name="T4" fmla="*/ 310 w 310"/>
                <a:gd name="T5" fmla="*/ 171 h 171"/>
                <a:gd name="T6" fmla="*/ 0 60000 65536"/>
                <a:gd name="T7" fmla="*/ 0 60000 65536"/>
                <a:gd name="T8" fmla="*/ 0 60000 65536"/>
                <a:gd name="T9" fmla="*/ 0 w 310"/>
                <a:gd name="T10" fmla="*/ 0 h 171"/>
                <a:gd name="T11" fmla="*/ 310 w 310"/>
                <a:gd name="T12" fmla="*/ 171 h 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" h="171">
                  <a:moveTo>
                    <a:pt x="0" y="1"/>
                  </a:moveTo>
                  <a:lnTo>
                    <a:pt x="308" y="0"/>
                  </a:lnTo>
                  <a:lnTo>
                    <a:pt x="31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92" name="Freeform 6"/>
            <p:cNvSpPr>
              <a:spLocks/>
            </p:cNvSpPr>
            <p:nvPr/>
          </p:nvSpPr>
          <p:spPr bwMode="auto">
            <a:xfrm>
              <a:off x="1106" y="1029"/>
              <a:ext cx="291" cy="179"/>
            </a:xfrm>
            <a:custGeom>
              <a:avLst/>
              <a:gdLst>
                <a:gd name="T0" fmla="*/ 291 w 291"/>
                <a:gd name="T1" fmla="*/ 0 h 179"/>
                <a:gd name="T2" fmla="*/ 0 w 291"/>
                <a:gd name="T3" fmla="*/ 2 h 179"/>
                <a:gd name="T4" fmla="*/ 0 w 291"/>
                <a:gd name="T5" fmla="*/ 179 h 179"/>
                <a:gd name="T6" fmla="*/ 0 60000 65536"/>
                <a:gd name="T7" fmla="*/ 0 60000 65536"/>
                <a:gd name="T8" fmla="*/ 0 60000 65536"/>
                <a:gd name="T9" fmla="*/ 0 w 291"/>
                <a:gd name="T10" fmla="*/ 0 h 179"/>
                <a:gd name="T11" fmla="*/ 291 w 291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179">
                  <a:moveTo>
                    <a:pt x="291" y="0"/>
                  </a:moveTo>
                  <a:lnTo>
                    <a:pt x="0" y="2"/>
                  </a:lnTo>
                  <a:lnTo>
                    <a:pt x="0" y="17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673" y="1213"/>
              <a:ext cx="256" cy="60"/>
              <a:chOff x="2673" y="1213"/>
              <a:chExt cx="256" cy="60"/>
            </a:xfrm>
          </p:grpSpPr>
          <p:sp>
            <p:nvSpPr>
              <p:cNvPr id="128141" name="Line 8"/>
              <p:cNvSpPr>
                <a:spLocks noChangeShapeType="1"/>
              </p:cNvSpPr>
              <p:nvPr/>
            </p:nvSpPr>
            <p:spPr bwMode="auto">
              <a:xfrm>
                <a:off x="2673" y="1213"/>
                <a:ext cx="2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142" name="Line 9"/>
              <p:cNvSpPr>
                <a:spLocks noChangeShapeType="1"/>
              </p:cNvSpPr>
              <p:nvPr/>
            </p:nvSpPr>
            <p:spPr bwMode="auto">
              <a:xfrm>
                <a:off x="2720" y="1273"/>
                <a:ext cx="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941" y="1212"/>
              <a:ext cx="244" cy="62"/>
              <a:chOff x="941" y="1212"/>
              <a:chExt cx="244" cy="62"/>
            </a:xfrm>
          </p:grpSpPr>
          <p:sp>
            <p:nvSpPr>
              <p:cNvPr id="128139" name="Freeform 11"/>
              <p:cNvSpPr>
                <a:spLocks/>
              </p:cNvSpPr>
              <p:nvPr/>
            </p:nvSpPr>
            <p:spPr bwMode="auto">
              <a:xfrm>
                <a:off x="941" y="1212"/>
                <a:ext cx="244" cy="1"/>
              </a:xfrm>
              <a:custGeom>
                <a:avLst/>
                <a:gdLst>
                  <a:gd name="T0" fmla="*/ 0 w 244"/>
                  <a:gd name="T1" fmla="*/ 1 h 1"/>
                  <a:gd name="T2" fmla="*/ 244 w 244"/>
                  <a:gd name="T3" fmla="*/ 0 h 1"/>
                  <a:gd name="T4" fmla="*/ 0 60000 65536"/>
                  <a:gd name="T5" fmla="*/ 0 60000 65536"/>
                  <a:gd name="T6" fmla="*/ 0 w 244"/>
                  <a:gd name="T7" fmla="*/ 0 h 1"/>
                  <a:gd name="T8" fmla="*/ 244 w 24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4" h="1">
                    <a:moveTo>
                      <a:pt x="0" y="1"/>
                    </a:moveTo>
                    <a:lnTo>
                      <a:pt x="24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140" name="Freeform 12"/>
              <p:cNvSpPr>
                <a:spLocks/>
              </p:cNvSpPr>
              <p:nvPr/>
            </p:nvSpPr>
            <p:spPr bwMode="auto">
              <a:xfrm>
                <a:off x="988" y="1273"/>
                <a:ext cx="149" cy="1"/>
              </a:xfrm>
              <a:custGeom>
                <a:avLst/>
                <a:gdLst>
                  <a:gd name="T0" fmla="*/ 0 w 149"/>
                  <a:gd name="T1" fmla="*/ 0 h 1"/>
                  <a:gd name="T2" fmla="*/ 149 w 149"/>
                  <a:gd name="T3" fmla="*/ 1 h 1"/>
                  <a:gd name="T4" fmla="*/ 0 60000 65536"/>
                  <a:gd name="T5" fmla="*/ 0 60000 65536"/>
                  <a:gd name="T6" fmla="*/ 0 w 149"/>
                  <a:gd name="T7" fmla="*/ 0 h 1"/>
                  <a:gd name="T8" fmla="*/ 149 w 14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9" h="1">
                    <a:moveTo>
                      <a:pt x="0" y="0"/>
                    </a:moveTo>
                    <a:lnTo>
                      <a:pt x="149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45" y="1965"/>
              <a:ext cx="75" cy="303"/>
              <a:chOff x="3045" y="1965"/>
              <a:chExt cx="75" cy="303"/>
            </a:xfrm>
          </p:grpSpPr>
          <p:sp>
            <p:nvSpPr>
              <p:cNvPr id="128137" name="Freeform 14"/>
              <p:cNvSpPr>
                <a:spLocks/>
              </p:cNvSpPr>
              <p:nvPr/>
            </p:nvSpPr>
            <p:spPr bwMode="auto">
              <a:xfrm>
                <a:off x="3119" y="1965"/>
                <a:ext cx="1" cy="303"/>
              </a:xfrm>
              <a:custGeom>
                <a:avLst/>
                <a:gdLst>
                  <a:gd name="T0" fmla="*/ 0 w 1"/>
                  <a:gd name="T1" fmla="*/ 0 h 303"/>
                  <a:gd name="T2" fmla="*/ 0 w 1"/>
                  <a:gd name="T3" fmla="*/ 303 h 303"/>
                  <a:gd name="T4" fmla="*/ 0 60000 65536"/>
                  <a:gd name="T5" fmla="*/ 0 60000 65536"/>
                  <a:gd name="T6" fmla="*/ 0 w 1"/>
                  <a:gd name="T7" fmla="*/ 0 h 303"/>
                  <a:gd name="T8" fmla="*/ 1 w 1"/>
                  <a:gd name="T9" fmla="*/ 303 h 30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03">
                    <a:moveTo>
                      <a:pt x="0" y="0"/>
                    </a:moveTo>
                    <a:lnTo>
                      <a:pt x="0" y="30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138" name="Freeform 15"/>
              <p:cNvSpPr>
                <a:spLocks/>
              </p:cNvSpPr>
              <p:nvPr/>
            </p:nvSpPr>
            <p:spPr bwMode="auto">
              <a:xfrm>
                <a:off x="3045" y="2025"/>
                <a:ext cx="1" cy="179"/>
              </a:xfrm>
              <a:custGeom>
                <a:avLst/>
                <a:gdLst>
                  <a:gd name="T0" fmla="*/ 0 w 1"/>
                  <a:gd name="T1" fmla="*/ 0 h 179"/>
                  <a:gd name="T2" fmla="*/ 0 w 1"/>
                  <a:gd name="T3" fmla="*/ 179 h 179"/>
                  <a:gd name="T4" fmla="*/ 0 60000 65536"/>
                  <a:gd name="T5" fmla="*/ 0 60000 65536"/>
                  <a:gd name="T6" fmla="*/ 0 w 1"/>
                  <a:gd name="T7" fmla="*/ 0 h 179"/>
                  <a:gd name="T8" fmla="*/ 1 w 1"/>
                  <a:gd name="T9" fmla="*/ 179 h 1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9">
                    <a:moveTo>
                      <a:pt x="0" y="0"/>
                    </a:moveTo>
                    <a:lnTo>
                      <a:pt x="0" y="17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747" y="1968"/>
              <a:ext cx="75" cy="297"/>
              <a:chOff x="747" y="1968"/>
              <a:chExt cx="75" cy="297"/>
            </a:xfrm>
          </p:grpSpPr>
          <p:sp>
            <p:nvSpPr>
              <p:cNvPr id="128135" name="Freeform 17"/>
              <p:cNvSpPr>
                <a:spLocks/>
              </p:cNvSpPr>
              <p:nvPr/>
            </p:nvSpPr>
            <p:spPr bwMode="auto">
              <a:xfrm>
                <a:off x="747" y="1968"/>
                <a:ext cx="1" cy="297"/>
              </a:xfrm>
              <a:custGeom>
                <a:avLst/>
                <a:gdLst>
                  <a:gd name="T0" fmla="*/ 0 w 1"/>
                  <a:gd name="T1" fmla="*/ 297 h 297"/>
                  <a:gd name="T2" fmla="*/ 0 w 1"/>
                  <a:gd name="T3" fmla="*/ 0 h 297"/>
                  <a:gd name="T4" fmla="*/ 0 60000 65536"/>
                  <a:gd name="T5" fmla="*/ 0 60000 65536"/>
                  <a:gd name="T6" fmla="*/ 0 w 1"/>
                  <a:gd name="T7" fmla="*/ 0 h 297"/>
                  <a:gd name="T8" fmla="*/ 1 w 1"/>
                  <a:gd name="T9" fmla="*/ 297 h 2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7">
                    <a:moveTo>
                      <a:pt x="0" y="29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136" name="Freeform 18"/>
              <p:cNvSpPr>
                <a:spLocks/>
              </p:cNvSpPr>
              <p:nvPr/>
            </p:nvSpPr>
            <p:spPr bwMode="auto">
              <a:xfrm>
                <a:off x="821" y="2033"/>
                <a:ext cx="1" cy="180"/>
              </a:xfrm>
              <a:custGeom>
                <a:avLst/>
                <a:gdLst>
                  <a:gd name="T0" fmla="*/ 0 w 1"/>
                  <a:gd name="T1" fmla="*/ 180 h 180"/>
                  <a:gd name="T2" fmla="*/ 1 w 1"/>
                  <a:gd name="T3" fmla="*/ 0 h 180"/>
                  <a:gd name="T4" fmla="*/ 0 60000 65536"/>
                  <a:gd name="T5" fmla="*/ 0 60000 65536"/>
                  <a:gd name="T6" fmla="*/ 0 w 1"/>
                  <a:gd name="T7" fmla="*/ 0 h 180"/>
                  <a:gd name="T8" fmla="*/ 1 w 1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80">
                    <a:moveTo>
                      <a:pt x="0" y="180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8097" name="Freeform 19"/>
            <p:cNvSpPr>
              <a:spLocks/>
            </p:cNvSpPr>
            <p:nvPr/>
          </p:nvSpPr>
          <p:spPr bwMode="auto">
            <a:xfrm>
              <a:off x="816" y="2112"/>
              <a:ext cx="2217" cy="3"/>
            </a:xfrm>
            <a:custGeom>
              <a:avLst/>
              <a:gdLst>
                <a:gd name="T0" fmla="*/ 0 w 2225"/>
                <a:gd name="T1" fmla="*/ 0 h 3"/>
                <a:gd name="T2" fmla="*/ 2217 w 2225"/>
                <a:gd name="T3" fmla="*/ 3 h 3"/>
                <a:gd name="T4" fmla="*/ 0 60000 65536"/>
                <a:gd name="T5" fmla="*/ 0 60000 65536"/>
                <a:gd name="T6" fmla="*/ 0 w 2225"/>
                <a:gd name="T7" fmla="*/ 0 h 3"/>
                <a:gd name="T8" fmla="*/ 2225 w 2225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5" h="3">
                  <a:moveTo>
                    <a:pt x="0" y="0"/>
                  </a:moveTo>
                  <a:lnTo>
                    <a:pt x="2225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98" name="Freeform 20"/>
            <p:cNvSpPr>
              <a:spLocks/>
            </p:cNvSpPr>
            <p:nvPr/>
          </p:nvSpPr>
          <p:spPr bwMode="auto">
            <a:xfrm>
              <a:off x="3128" y="2163"/>
              <a:ext cx="202" cy="832"/>
            </a:xfrm>
            <a:custGeom>
              <a:avLst/>
              <a:gdLst>
                <a:gd name="T0" fmla="*/ 0 w 192"/>
                <a:gd name="T1" fmla="*/ 0 h 672"/>
                <a:gd name="T2" fmla="*/ 202 w 192"/>
                <a:gd name="T3" fmla="*/ 0 h 672"/>
                <a:gd name="T4" fmla="*/ 202 w 192"/>
                <a:gd name="T5" fmla="*/ 832 h 672"/>
                <a:gd name="T6" fmla="*/ 0 60000 65536"/>
                <a:gd name="T7" fmla="*/ 0 60000 65536"/>
                <a:gd name="T8" fmla="*/ 0 60000 65536"/>
                <a:gd name="T9" fmla="*/ 0 w 192"/>
                <a:gd name="T10" fmla="*/ 0 h 672"/>
                <a:gd name="T11" fmla="*/ 192 w 19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99" name="AutoShape 21"/>
            <p:cNvSpPr>
              <a:spLocks noChangeArrowheads="1"/>
            </p:cNvSpPr>
            <p:nvPr/>
          </p:nvSpPr>
          <p:spPr bwMode="auto">
            <a:xfrm rot="5400000">
              <a:off x="2024" y="2840"/>
              <a:ext cx="356" cy="30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00" name="AutoShape 22"/>
            <p:cNvSpPr>
              <a:spLocks noChangeArrowheads="1"/>
            </p:cNvSpPr>
            <p:nvPr/>
          </p:nvSpPr>
          <p:spPr bwMode="auto">
            <a:xfrm rot="-5400000">
              <a:off x="1404" y="2837"/>
              <a:ext cx="356" cy="30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01" name="Oval 23"/>
            <p:cNvSpPr>
              <a:spLocks noChangeArrowheads="1"/>
            </p:cNvSpPr>
            <p:nvPr/>
          </p:nvSpPr>
          <p:spPr bwMode="auto">
            <a:xfrm rot="10800000">
              <a:off x="1343" y="295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02" name="Freeform 24"/>
            <p:cNvSpPr>
              <a:spLocks/>
            </p:cNvSpPr>
            <p:nvPr/>
          </p:nvSpPr>
          <p:spPr bwMode="auto">
            <a:xfrm>
              <a:off x="2352" y="2987"/>
              <a:ext cx="1181" cy="1"/>
            </a:xfrm>
            <a:custGeom>
              <a:avLst/>
              <a:gdLst>
                <a:gd name="T0" fmla="*/ 0 w 1181"/>
                <a:gd name="T1" fmla="*/ 0 h 1"/>
                <a:gd name="T2" fmla="*/ 1181 w 1181"/>
                <a:gd name="T3" fmla="*/ 1 h 1"/>
                <a:gd name="T4" fmla="*/ 0 60000 65536"/>
                <a:gd name="T5" fmla="*/ 0 60000 65536"/>
                <a:gd name="T6" fmla="*/ 0 w 1181"/>
                <a:gd name="T7" fmla="*/ 0 h 1"/>
                <a:gd name="T8" fmla="*/ 1181 w 118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1" h="1">
                  <a:moveTo>
                    <a:pt x="0" y="0"/>
                  </a:moveTo>
                  <a:lnTo>
                    <a:pt x="1181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03" name="AutoShape 25"/>
            <p:cNvSpPr>
              <a:spLocks noChangeArrowheads="1"/>
            </p:cNvSpPr>
            <p:nvPr/>
          </p:nvSpPr>
          <p:spPr bwMode="auto">
            <a:xfrm rot="5400000">
              <a:off x="3506" y="2843"/>
              <a:ext cx="356" cy="303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04" name="Line 26"/>
            <p:cNvSpPr>
              <a:spLocks noChangeShapeType="1"/>
            </p:cNvSpPr>
            <p:nvPr/>
          </p:nvSpPr>
          <p:spPr bwMode="auto">
            <a:xfrm>
              <a:off x="3835" y="2995"/>
              <a:ext cx="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05" name="Freeform 27"/>
            <p:cNvSpPr>
              <a:spLocks/>
            </p:cNvSpPr>
            <p:nvPr/>
          </p:nvSpPr>
          <p:spPr bwMode="auto">
            <a:xfrm>
              <a:off x="1731" y="2994"/>
              <a:ext cx="320" cy="2"/>
            </a:xfrm>
            <a:custGeom>
              <a:avLst/>
              <a:gdLst>
                <a:gd name="T0" fmla="*/ 0 w 320"/>
                <a:gd name="T1" fmla="*/ 0 h 2"/>
                <a:gd name="T2" fmla="*/ 320 w 320"/>
                <a:gd name="T3" fmla="*/ 2 h 2"/>
                <a:gd name="T4" fmla="*/ 0 60000 65536"/>
                <a:gd name="T5" fmla="*/ 0 60000 65536"/>
                <a:gd name="T6" fmla="*/ 0 w 320"/>
                <a:gd name="T7" fmla="*/ 0 h 2"/>
                <a:gd name="T8" fmla="*/ 320 w 32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" h="2">
                  <a:moveTo>
                    <a:pt x="0" y="0"/>
                  </a:moveTo>
                  <a:lnTo>
                    <a:pt x="320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06" name="Freeform 28"/>
            <p:cNvSpPr>
              <a:spLocks/>
            </p:cNvSpPr>
            <p:nvPr/>
          </p:nvSpPr>
          <p:spPr bwMode="auto">
            <a:xfrm>
              <a:off x="1880" y="2996"/>
              <a:ext cx="1" cy="649"/>
            </a:xfrm>
            <a:custGeom>
              <a:avLst/>
              <a:gdLst>
                <a:gd name="T0" fmla="*/ 0 w 1"/>
                <a:gd name="T1" fmla="*/ 0 h 649"/>
                <a:gd name="T2" fmla="*/ 0 w 1"/>
                <a:gd name="T3" fmla="*/ 649 h 649"/>
                <a:gd name="T4" fmla="*/ 0 60000 65536"/>
                <a:gd name="T5" fmla="*/ 0 60000 65536"/>
                <a:gd name="T6" fmla="*/ 0 w 1"/>
                <a:gd name="T7" fmla="*/ 0 h 649"/>
                <a:gd name="T8" fmla="*/ 1 w 1"/>
                <a:gd name="T9" fmla="*/ 649 h 6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9">
                  <a:moveTo>
                    <a:pt x="0" y="0"/>
                  </a:moveTo>
                  <a:lnTo>
                    <a:pt x="0" y="64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07" name="Freeform 29"/>
            <p:cNvSpPr>
              <a:spLocks/>
            </p:cNvSpPr>
            <p:nvPr/>
          </p:nvSpPr>
          <p:spPr bwMode="auto">
            <a:xfrm>
              <a:off x="2202" y="3074"/>
              <a:ext cx="2" cy="571"/>
            </a:xfrm>
            <a:custGeom>
              <a:avLst/>
              <a:gdLst>
                <a:gd name="T0" fmla="*/ 0 w 2"/>
                <a:gd name="T1" fmla="*/ 571 h 571"/>
                <a:gd name="T2" fmla="*/ 2 w 2"/>
                <a:gd name="T3" fmla="*/ 0 h 571"/>
                <a:gd name="T4" fmla="*/ 0 60000 65536"/>
                <a:gd name="T5" fmla="*/ 0 60000 65536"/>
                <a:gd name="T6" fmla="*/ 0 w 2"/>
                <a:gd name="T7" fmla="*/ 0 h 571"/>
                <a:gd name="T8" fmla="*/ 2 w 2"/>
                <a:gd name="T9" fmla="*/ 571 h 5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71">
                  <a:moveTo>
                    <a:pt x="0" y="571"/>
                  </a:moveTo>
                  <a:lnTo>
                    <a:pt x="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08" name="Freeform 30"/>
            <p:cNvSpPr>
              <a:spLocks/>
            </p:cNvSpPr>
            <p:nvPr/>
          </p:nvSpPr>
          <p:spPr bwMode="auto">
            <a:xfrm>
              <a:off x="1553" y="3043"/>
              <a:ext cx="652" cy="377"/>
            </a:xfrm>
            <a:custGeom>
              <a:avLst/>
              <a:gdLst>
                <a:gd name="T0" fmla="*/ 0 w 652"/>
                <a:gd name="T1" fmla="*/ 0 h 377"/>
                <a:gd name="T2" fmla="*/ 1 w 652"/>
                <a:gd name="T3" fmla="*/ 377 h 377"/>
                <a:gd name="T4" fmla="*/ 652 w 652"/>
                <a:gd name="T5" fmla="*/ 374 h 377"/>
                <a:gd name="T6" fmla="*/ 0 60000 65536"/>
                <a:gd name="T7" fmla="*/ 0 60000 65536"/>
                <a:gd name="T8" fmla="*/ 0 60000 65536"/>
                <a:gd name="T9" fmla="*/ 0 w 652"/>
                <a:gd name="T10" fmla="*/ 0 h 377"/>
                <a:gd name="T11" fmla="*/ 652 w 652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77">
                  <a:moveTo>
                    <a:pt x="0" y="0"/>
                  </a:moveTo>
                  <a:lnTo>
                    <a:pt x="1" y="377"/>
                  </a:lnTo>
                  <a:lnTo>
                    <a:pt x="652" y="3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lg"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09" name="Freeform 31"/>
            <p:cNvSpPr>
              <a:spLocks/>
            </p:cNvSpPr>
            <p:nvPr/>
          </p:nvSpPr>
          <p:spPr bwMode="auto">
            <a:xfrm>
              <a:off x="492" y="2159"/>
              <a:ext cx="858" cy="829"/>
            </a:xfrm>
            <a:custGeom>
              <a:avLst/>
              <a:gdLst>
                <a:gd name="T0" fmla="*/ 266 w 858"/>
                <a:gd name="T1" fmla="*/ 0 h 829"/>
                <a:gd name="T2" fmla="*/ 0 w 858"/>
                <a:gd name="T3" fmla="*/ 0 h 829"/>
                <a:gd name="T4" fmla="*/ 0 w 858"/>
                <a:gd name="T5" fmla="*/ 828 h 829"/>
                <a:gd name="T6" fmla="*/ 858 w 858"/>
                <a:gd name="T7" fmla="*/ 829 h 8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8"/>
                <a:gd name="T13" fmla="*/ 0 h 829"/>
                <a:gd name="T14" fmla="*/ 858 w 858"/>
                <a:gd name="T15" fmla="*/ 829 h 8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8" h="829">
                  <a:moveTo>
                    <a:pt x="266" y="0"/>
                  </a:moveTo>
                  <a:lnTo>
                    <a:pt x="0" y="0"/>
                  </a:lnTo>
                  <a:lnTo>
                    <a:pt x="0" y="828"/>
                  </a:lnTo>
                  <a:lnTo>
                    <a:pt x="858" y="8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10" name="Freeform 32"/>
            <p:cNvSpPr>
              <a:spLocks/>
            </p:cNvSpPr>
            <p:nvPr/>
          </p:nvSpPr>
          <p:spPr bwMode="auto">
            <a:xfrm>
              <a:off x="302" y="2104"/>
              <a:ext cx="1615" cy="475"/>
            </a:xfrm>
            <a:custGeom>
              <a:avLst/>
              <a:gdLst>
                <a:gd name="T0" fmla="*/ 1615 w 1872"/>
                <a:gd name="T1" fmla="*/ 0 h 384"/>
                <a:gd name="T2" fmla="*/ 1615 w 1872"/>
                <a:gd name="T3" fmla="*/ 475 h 384"/>
                <a:gd name="T4" fmla="*/ 0 w 1872"/>
                <a:gd name="T5" fmla="*/ 475 h 384"/>
                <a:gd name="T6" fmla="*/ 0 60000 65536"/>
                <a:gd name="T7" fmla="*/ 0 60000 65536"/>
                <a:gd name="T8" fmla="*/ 0 60000 65536"/>
                <a:gd name="T9" fmla="*/ 0 w 1872"/>
                <a:gd name="T10" fmla="*/ 0 h 384"/>
                <a:gd name="T11" fmla="*/ 1872 w 187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11" name="Freeform 33"/>
            <p:cNvSpPr>
              <a:spLocks/>
            </p:cNvSpPr>
            <p:nvPr/>
          </p:nvSpPr>
          <p:spPr bwMode="auto">
            <a:xfrm>
              <a:off x="3684" y="3072"/>
              <a:ext cx="1" cy="456"/>
            </a:xfrm>
            <a:custGeom>
              <a:avLst/>
              <a:gdLst>
                <a:gd name="T0" fmla="*/ 0 w 1"/>
                <a:gd name="T1" fmla="*/ 456 h 456"/>
                <a:gd name="T2" fmla="*/ 0 w 1"/>
                <a:gd name="T3" fmla="*/ 0 h 456"/>
                <a:gd name="T4" fmla="*/ 0 60000 65536"/>
                <a:gd name="T5" fmla="*/ 0 60000 65536"/>
                <a:gd name="T6" fmla="*/ 0 w 1"/>
                <a:gd name="T7" fmla="*/ 0 h 456"/>
                <a:gd name="T8" fmla="*/ 1 w 1"/>
                <a:gd name="T9" fmla="*/ 456 h 4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6">
                  <a:moveTo>
                    <a:pt x="0" y="45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12" name="Freeform 34"/>
            <p:cNvSpPr>
              <a:spLocks/>
            </p:cNvSpPr>
            <p:nvPr/>
          </p:nvSpPr>
          <p:spPr bwMode="auto">
            <a:xfrm>
              <a:off x="491" y="1040"/>
              <a:ext cx="526" cy="1017"/>
            </a:xfrm>
            <a:custGeom>
              <a:avLst/>
              <a:gdLst>
                <a:gd name="T0" fmla="*/ 526 w 526"/>
                <a:gd name="T1" fmla="*/ 173 h 1017"/>
                <a:gd name="T2" fmla="*/ 526 w 526"/>
                <a:gd name="T3" fmla="*/ 0 h 1017"/>
                <a:gd name="T4" fmla="*/ 1 w 526"/>
                <a:gd name="T5" fmla="*/ 0 h 1017"/>
                <a:gd name="T6" fmla="*/ 0 w 526"/>
                <a:gd name="T7" fmla="*/ 1017 h 1017"/>
                <a:gd name="T8" fmla="*/ 264 w 526"/>
                <a:gd name="T9" fmla="*/ 1017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"/>
                <a:gd name="T16" fmla="*/ 0 h 1017"/>
                <a:gd name="T17" fmla="*/ 526 w 526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" h="1017">
                  <a:moveTo>
                    <a:pt x="526" y="173"/>
                  </a:moveTo>
                  <a:lnTo>
                    <a:pt x="526" y="0"/>
                  </a:lnTo>
                  <a:lnTo>
                    <a:pt x="1" y="0"/>
                  </a:lnTo>
                  <a:lnTo>
                    <a:pt x="0" y="1017"/>
                  </a:lnTo>
                  <a:lnTo>
                    <a:pt x="264" y="10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13" name="Text Box 35"/>
            <p:cNvSpPr txBox="1">
              <a:spLocks noChangeArrowheads="1"/>
            </p:cNvSpPr>
            <p:nvPr/>
          </p:nvSpPr>
          <p:spPr bwMode="auto">
            <a:xfrm>
              <a:off x="685" y="1094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8114" name="Text Box 36"/>
            <p:cNvSpPr txBox="1">
              <a:spLocks noChangeArrowheads="1"/>
            </p:cNvSpPr>
            <p:nvPr/>
          </p:nvSpPr>
          <p:spPr bwMode="auto">
            <a:xfrm>
              <a:off x="2941" y="1094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6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8115" name="Text Box 37"/>
            <p:cNvSpPr txBox="1">
              <a:spLocks noChangeArrowheads="1"/>
            </p:cNvSpPr>
            <p:nvPr/>
          </p:nvSpPr>
          <p:spPr bwMode="auto">
            <a:xfrm>
              <a:off x="807" y="183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8116" name="Text Box 38"/>
            <p:cNvSpPr txBox="1">
              <a:spLocks noChangeArrowheads="1"/>
            </p:cNvSpPr>
            <p:nvPr/>
          </p:nvSpPr>
          <p:spPr bwMode="auto">
            <a:xfrm>
              <a:off x="2775" y="183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8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8117" name="Text Box 39"/>
            <p:cNvSpPr txBox="1">
              <a:spLocks noChangeArrowheads="1"/>
            </p:cNvSpPr>
            <p:nvPr/>
          </p:nvSpPr>
          <p:spPr bwMode="auto">
            <a:xfrm>
              <a:off x="1104" y="643"/>
              <a:ext cx="3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´</a:t>
              </a:r>
            </a:p>
          </p:txBody>
        </p:sp>
        <p:sp>
          <p:nvSpPr>
            <p:cNvPr id="128118" name="Text Box 40"/>
            <p:cNvSpPr txBox="1">
              <a:spLocks noChangeArrowheads="1"/>
            </p:cNvSpPr>
            <p:nvPr/>
          </p:nvSpPr>
          <p:spPr bwMode="auto">
            <a:xfrm>
              <a:off x="2462" y="71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8119" name="Freeform 41"/>
            <p:cNvSpPr>
              <a:spLocks/>
            </p:cNvSpPr>
            <p:nvPr/>
          </p:nvSpPr>
          <p:spPr bwMode="auto">
            <a:xfrm>
              <a:off x="240" y="1273"/>
              <a:ext cx="2549" cy="297"/>
            </a:xfrm>
            <a:custGeom>
              <a:avLst/>
              <a:gdLst>
                <a:gd name="T0" fmla="*/ 2549 w 2736"/>
                <a:gd name="T1" fmla="*/ 0 h 240"/>
                <a:gd name="T2" fmla="*/ 2549 w 2736"/>
                <a:gd name="T3" fmla="*/ 297 h 240"/>
                <a:gd name="T4" fmla="*/ 0 w 2736"/>
                <a:gd name="T5" fmla="*/ 297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20" name="Line 42"/>
            <p:cNvSpPr>
              <a:spLocks noChangeShapeType="1"/>
            </p:cNvSpPr>
            <p:nvPr/>
          </p:nvSpPr>
          <p:spPr bwMode="auto">
            <a:xfrm>
              <a:off x="1068" y="128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121" name="Freeform 43"/>
            <p:cNvSpPr>
              <a:spLocks/>
            </p:cNvSpPr>
            <p:nvPr/>
          </p:nvSpPr>
          <p:spPr bwMode="auto">
            <a:xfrm>
              <a:off x="2844" y="1031"/>
              <a:ext cx="480" cy="1008"/>
            </a:xfrm>
            <a:custGeom>
              <a:avLst/>
              <a:gdLst>
                <a:gd name="T0" fmla="*/ 0 w 480"/>
                <a:gd name="T1" fmla="*/ 192 h 1008"/>
                <a:gd name="T2" fmla="*/ 0 w 480"/>
                <a:gd name="T3" fmla="*/ 0 h 1008"/>
                <a:gd name="T4" fmla="*/ 480 w 480"/>
                <a:gd name="T5" fmla="*/ 0 h 1008"/>
                <a:gd name="T6" fmla="*/ 480 w 480"/>
                <a:gd name="T7" fmla="*/ 1008 h 1008"/>
                <a:gd name="T8" fmla="*/ 288 w 480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008"/>
                <a:gd name="T17" fmla="*/ 480 w 480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008">
                  <a:moveTo>
                    <a:pt x="0" y="192"/>
                  </a:moveTo>
                  <a:lnTo>
                    <a:pt x="0" y="0"/>
                  </a:lnTo>
                  <a:lnTo>
                    <a:pt x="480" y="0"/>
                  </a:lnTo>
                  <a:lnTo>
                    <a:pt x="480" y="1008"/>
                  </a:lnTo>
                  <a:lnTo>
                    <a:pt x="288" y="100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122" name="Text Box 44"/>
            <p:cNvSpPr txBox="1">
              <a:spLocks noChangeArrowheads="1"/>
            </p:cNvSpPr>
            <p:nvPr/>
          </p:nvSpPr>
          <p:spPr bwMode="auto">
            <a:xfrm>
              <a:off x="1670" y="3705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IN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8123" name="Text Box 45"/>
            <p:cNvSpPr txBox="1">
              <a:spLocks noChangeArrowheads="1"/>
            </p:cNvSpPr>
            <p:nvPr/>
          </p:nvSpPr>
          <p:spPr bwMode="auto">
            <a:xfrm>
              <a:off x="3312" y="681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8124" name="Freeform 46"/>
            <p:cNvSpPr>
              <a:spLocks/>
            </p:cNvSpPr>
            <p:nvPr/>
          </p:nvSpPr>
          <p:spPr bwMode="auto">
            <a:xfrm>
              <a:off x="3360" y="927"/>
              <a:ext cx="221" cy="321"/>
            </a:xfrm>
            <a:custGeom>
              <a:avLst/>
              <a:gdLst>
                <a:gd name="T0" fmla="*/ 221 w 221"/>
                <a:gd name="T1" fmla="*/ 0 h 321"/>
                <a:gd name="T2" fmla="*/ 0 w 221"/>
                <a:gd name="T3" fmla="*/ 321 h 321"/>
                <a:gd name="T4" fmla="*/ 0 60000 65536"/>
                <a:gd name="T5" fmla="*/ 0 60000 65536"/>
                <a:gd name="T6" fmla="*/ 0 w 221"/>
                <a:gd name="T7" fmla="*/ 0 h 321"/>
                <a:gd name="T8" fmla="*/ 221 w 221"/>
                <a:gd name="T9" fmla="*/ 321 h 3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321">
                  <a:moveTo>
                    <a:pt x="221" y="0"/>
                  </a:moveTo>
                  <a:lnTo>
                    <a:pt x="0" y="32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125" name="Text Box 47"/>
            <p:cNvSpPr txBox="1">
              <a:spLocks noChangeArrowheads="1"/>
            </p:cNvSpPr>
            <p:nvPr/>
          </p:nvSpPr>
          <p:spPr bwMode="auto">
            <a:xfrm>
              <a:off x="134" y="666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2000">
                  <a:latin typeface="Times New Roman" pitchFamily="18" charset="0"/>
                </a:rPr>
                <a:t>A </a:t>
              </a: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´</a:t>
              </a:r>
              <a:endParaRPr lang="en-US" altLang="zh-C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126" name="Freeform 48"/>
            <p:cNvSpPr>
              <a:spLocks/>
            </p:cNvSpPr>
            <p:nvPr/>
          </p:nvSpPr>
          <p:spPr bwMode="auto">
            <a:xfrm>
              <a:off x="297" y="900"/>
              <a:ext cx="176" cy="299"/>
            </a:xfrm>
            <a:custGeom>
              <a:avLst/>
              <a:gdLst>
                <a:gd name="T0" fmla="*/ 0 w 176"/>
                <a:gd name="T1" fmla="*/ 0 h 299"/>
                <a:gd name="T2" fmla="*/ 176 w 176"/>
                <a:gd name="T3" fmla="*/ 299 h 299"/>
                <a:gd name="T4" fmla="*/ 0 60000 65536"/>
                <a:gd name="T5" fmla="*/ 0 60000 65536"/>
                <a:gd name="T6" fmla="*/ 0 w 176"/>
                <a:gd name="T7" fmla="*/ 0 h 299"/>
                <a:gd name="T8" fmla="*/ 176 w 176"/>
                <a:gd name="T9" fmla="*/ 299 h 2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6" h="299">
                  <a:moveTo>
                    <a:pt x="0" y="0"/>
                  </a:moveTo>
                  <a:lnTo>
                    <a:pt x="176" y="29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127" name="Text Box 49"/>
            <p:cNvSpPr txBox="1">
              <a:spLocks noChangeArrowheads="1"/>
            </p:cNvSpPr>
            <p:nvPr/>
          </p:nvSpPr>
          <p:spPr bwMode="auto">
            <a:xfrm>
              <a:off x="902" y="2361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列地址选择</a:t>
              </a:r>
            </a:p>
          </p:txBody>
        </p:sp>
        <p:sp>
          <p:nvSpPr>
            <p:cNvPr id="128128" name="Text Box 50"/>
            <p:cNvSpPr txBox="1">
              <a:spLocks noChangeArrowheads="1"/>
            </p:cNvSpPr>
            <p:nvPr/>
          </p:nvSpPr>
          <p:spPr bwMode="auto">
            <a:xfrm>
              <a:off x="1574" y="1353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行地址选择</a:t>
              </a:r>
            </a:p>
          </p:txBody>
        </p:sp>
        <p:sp>
          <p:nvSpPr>
            <p:cNvPr id="128129" name="Text Box 51"/>
            <p:cNvSpPr txBox="1">
              <a:spLocks noChangeArrowheads="1"/>
            </p:cNvSpPr>
            <p:nvPr/>
          </p:nvSpPr>
          <p:spPr bwMode="auto">
            <a:xfrm>
              <a:off x="1200" y="269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</a:t>
              </a:r>
            </a:p>
          </p:txBody>
        </p:sp>
        <p:sp>
          <p:nvSpPr>
            <p:cNvPr id="128130" name="Text Box 52"/>
            <p:cNvSpPr txBox="1">
              <a:spLocks noChangeArrowheads="1"/>
            </p:cNvSpPr>
            <p:nvPr/>
          </p:nvSpPr>
          <p:spPr bwMode="auto">
            <a:xfrm>
              <a:off x="2138" y="269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</a:t>
              </a:r>
            </a:p>
          </p:txBody>
        </p:sp>
        <p:sp>
          <p:nvSpPr>
            <p:cNvPr id="128131" name="Text Box 53"/>
            <p:cNvSpPr txBox="1">
              <a:spLocks noChangeArrowheads="1"/>
            </p:cNvSpPr>
            <p:nvPr/>
          </p:nvSpPr>
          <p:spPr bwMode="auto">
            <a:xfrm>
              <a:off x="3578" y="264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读放</a:t>
              </a:r>
            </a:p>
          </p:txBody>
        </p:sp>
        <p:sp>
          <p:nvSpPr>
            <p:cNvPr id="128132" name="Text Box 54"/>
            <p:cNvSpPr txBox="1">
              <a:spLocks noChangeArrowheads="1"/>
            </p:cNvSpPr>
            <p:nvPr/>
          </p:nvSpPr>
          <p:spPr bwMode="auto">
            <a:xfrm>
              <a:off x="4214" y="3033"/>
              <a:ext cx="4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OUT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128133" name="Text Box 55"/>
            <p:cNvSpPr txBox="1">
              <a:spLocks noChangeArrowheads="1"/>
            </p:cNvSpPr>
            <p:nvPr/>
          </p:nvSpPr>
          <p:spPr bwMode="auto">
            <a:xfrm>
              <a:off x="2208" y="3312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写选择</a:t>
              </a:r>
            </a:p>
          </p:txBody>
        </p:sp>
        <p:sp>
          <p:nvSpPr>
            <p:cNvPr id="128134" name="Text Box 56"/>
            <p:cNvSpPr txBox="1">
              <a:spLocks noChangeArrowheads="1"/>
            </p:cNvSpPr>
            <p:nvPr/>
          </p:nvSpPr>
          <p:spPr bwMode="auto">
            <a:xfrm>
              <a:off x="3696" y="3326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读选择</a:t>
              </a:r>
            </a:p>
          </p:txBody>
        </p:sp>
      </p:grpSp>
      <p:sp>
        <p:nvSpPr>
          <p:cNvPr id="128003" name="Text Box 57"/>
          <p:cNvSpPr txBox="1">
            <a:spLocks noChangeArrowheads="1"/>
          </p:cNvSpPr>
          <p:nvPr/>
        </p:nvSpPr>
        <p:spPr bwMode="auto">
          <a:xfrm>
            <a:off x="457200" y="381000"/>
            <a:ext cx="701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静态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基本电路的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写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操作  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381000" y="2039938"/>
            <a:ext cx="4046538" cy="474662"/>
            <a:chOff x="240" y="1285"/>
            <a:chExt cx="2549" cy="299"/>
          </a:xfrm>
        </p:grpSpPr>
        <p:sp>
          <p:nvSpPr>
            <p:cNvPr id="128087" name="Freeform 59"/>
            <p:cNvSpPr>
              <a:spLocks/>
            </p:cNvSpPr>
            <p:nvPr/>
          </p:nvSpPr>
          <p:spPr bwMode="auto">
            <a:xfrm>
              <a:off x="240" y="1287"/>
              <a:ext cx="2549" cy="297"/>
            </a:xfrm>
            <a:custGeom>
              <a:avLst/>
              <a:gdLst>
                <a:gd name="T0" fmla="*/ 2549 w 2736"/>
                <a:gd name="T1" fmla="*/ 0 h 240"/>
                <a:gd name="T2" fmla="*/ 2549 w 2736"/>
                <a:gd name="T3" fmla="*/ 297 h 240"/>
                <a:gd name="T4" fmla="*/ 0 w 2736"/>
                <a:gd name="T5" fmla="*/ 297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88" name="Line 60"/>
            <p:cNvSpPr>
              <a:spLocks noChangeShapeType="1"/>
            </p:cNvSpPr>
            <p:nvPr/>
          </p:nvSpPr>
          <p:spPr bwMode="auto">
            <a:xfrm>
              <a:off x="1056" y="128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005" name="Freeform 61"/>
          <p:cNvSpPr>
            <a:spLocks/>
          </p:cNvSpPr>
          <p:nvPr/>
        </p:nvSpPr>
        <p:spPr bwMode="auto">
          <a:xfrm>
            <a:off x="484188" y="3352800"/>
            <a:ext cx="2563812" cy="754063"/>
          </a:xfrm>
          <a:custGeom>
            <a:avLst/>
            <a:gdLst>
              <a:gd name="T0" fmla="*/ 2563812 w 1872"/>
              <a:gd name="T1" fmla="*/ 0 h 384"/>
              <a:gd name="T2" fmla="*/ 2563812 w 1872"/>
              <a:gd name="T3" fmla="*/ 754063 h 384"/>
              <a:gd name="T4" fmla="*/ 0 w 1872"/>
              <a:gd name="T5" fmla="*/ 754063 h 384"/>
              <a:gd name="T6" fmla="*/ 0 60000 65536"/>
              <a:gd name="T7" fmla="*/ 0 60000 65536"/>
              <a:gd name="T8" fmla="*/ 0 60000 65536"/>
              <a:gd name="T9" fmla="*/ 0 w 1872"/>
              <a:gd name="T10" fmla="*/ 0 h 384"/>
              <a:gd name="T11" fmla="*/ 1872 w 187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384">
                <a:moveTo>
                  <a:pt x="1872" y="0"/>
                </a:moveTo>
                <a:lnTo>
                  <a:pt x="1872" y="384"/>
                </a:lnTo>
                <a:lnTo>
                  <a:pt x="0" y="38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06" name="Freeform 62"/>
          <p:cNvSpPr>
            <a:spLocks/>
          </p:cNvSpPr>
          <p:nvPr/>
        </p:nvSpPr>
        <p:spPr bwMode="auto">
          <a:xfrm>
            <a:off x="1314450" y="3371850"/>
            <a:ext cx="3524250" cy="1588"/>
          </a:xfrm>
          <a:custGeom>
            <a:avLst/>
            <a:gdLst>
              <a:gd name="T0" fmla="*/ 0 w 2220"/>
              <a:gd name="T1" fmla="*/ 0 h 1"/>
              <a:gd name="T2" fmla="*/ 3524250 w 2220"/>
              <a:gd name="T3" fmla="*/ 0 h 1"/>
              <a:gd name="T4" fmla="*/ 0 60000 65536"/>
              <a:gd name="T5" fmla="*/ 0 60000 65536"/>
              <a:gd name="T6" fmla="*/ 0 w 2220"/>
              <a:gd name="T7" fmla="*/ 0 h 1"/>
              <a:gd name="T8" fmla="*/ 2220 w 22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0" h="1">
                <a:moveTo>
                  <a:pt x="0" y="0"/>
                </a:moveTo>
                <a:lnTo>
                  <a:pt x="222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07" name="Line 63"/>
          <p:cNvSpPr>
            <a:spLocks noChangeShapeType="1"/>
          </p:cNvSpPr>
          <p:nvPr/>
        </p:nvSpPr>
        <p:spPr bwMode="auto">
          <a:xfrm>
            <a:off x="2984500" y="4752975"/>
            <a:ext cx="0" cy="1036638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114550" y="4462463"/>
            <a:ext cx="1619250" cy="566737"/>
            <a:chOff x="1332" y="2811"/>
            <a:chExt cx="1020" cy="357"/>
          </a:xfrm>
        </p:grpSpPr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1332" y="2811"/>
              <a:ext cx="396" cy="356"/>
              <a:chOff x="1332" y="2811"/>
              <a:chExt cx="396" cy="356"/>
            </a:xfrm>
          </p:grpSpPr>
          <p:sp>
            <p:nvSpPr>
              <p:cNvPr id="128085" name="AutoShape 66"/>
              <p:cNvSpPr>
                <a:spLocks noChangeArrowheads="1"/>
              </p:cNvSpPr>
              <p:nvPr/>
            </p:nvSpPr>
            <p:spPr bwMode="auto">
              <a:xfrm rot="-5400000">
                <a:off x="1399" y="2838"/>
                <a:ext cx="356" cy="302"/>
              </a:xfrm>
              <a:prstGeom prst="triangle">
                <a:avLst>
                  <a:gd name="adj" fmla="val 50000"/>
                </a:avLst>
              </a:prstGeom>
              <a:noFill/>
              <a:ln w="762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86" name="Oval 67"/>
              <p:cNvSpPr>
                <a:spLocks noChangeArrowheads="1"/>
              </p:cNvSpPr>
              <p:nvPr/>
            </p:nvSpPr>
            <p:spPr bwMode="auto">
              <a:xfrm rot="10800000">
                <a:off x="1332" y="2958"/>
                <a:ext cx="79" cy="79"/>
              </a:xfrm>
              <a:prstGeom prst="ellips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8084" name="AutoShape 68"/>
            <p:cNvSpPr>
              <a:spLocks noChangeArrowheads="1"/>
            </p:cNvSpPr>
            <p:nvPr/>
          </p:nvSpPr>
          <p:spPr bwMode="auto">
            <a:xfrm rot="5400000">
              <a:off x="2023" y="2839"/>
              <a:ext cx="356" cy="302"/>
            </a:xfrm>
            <a:prstGeom prst="triangle">
              <a:avLst>
                <a:gd name="adj" fmla="val 50000"/>
              </a:avLst>
            </a:prstGeom>
            <a:noFill/>
            <a:ln w="762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742950" y="4741863"/>
            <a:ext cx="4522788" cy="1587"/>
            <a:chOff x="462" y="2987"/>
            <a:chExt cx="2849" cy="1"/>
          </a:xfrm>
        </p:grpSpPr>
        <p:sp>
          <p:nvSpPr>
            <p:cNvPr id="128081" name="Line 70"/>
            <p:cNvSpPr>
              <a:spLocks noChangeShapeType="1"/>
            </p:cNvSpPr>
            <p:nvPr/>
          </p:nvSpPr>
          <p:spPr bwMode="auto">
            <a:xfrm>
              <a:off x="2351" y="2987"/>
              <a:ext cx="96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82" name="Freeform 71"/>
            <p:cNvSpPr>
              <a:spLocks/>
            </p:cNvSpPr>
            <p:nvPr/>
          </p:nvSpPr>
          <p:spPr bwMode="auto">
            <a:xfrm>
              <a:off x="462" y="2987"/>
              <a:ext cx="845" cy="1"/>
            </a:xfrm>
            <a:custGeom>
              <a:avLst/>
              <a:gdLst>
                <a:gd name="T0" fmla="*/ 833 w 845"/>
                <a:gd name="T1" fmla="*/ 0 h 1"/>
                <a:gd name="T2" fmla="*/ 845 w 845"/>
                <a:gd name="T3" fmla="*/ 1 h 1"/>
                <a:gd name="T4" fmla="*/ 0 w 845"/>
                <a:gd name="T5" fmla="*/ 1 h 1"/>
                <a:gd name="T6" fmla="*/ 0 60000 65536"/>
                <a:gd name="T7" fmla="*/ 0 60000 65536"/>
                <a:gd name="T8" fmla="*/ 0 60000 65536"/>
                <a:gd name="T9" fmla="*/ 0 w 845"/>
                <a:gd name="T10" fmla="*/ 0 h 1"/>
                <a:gd name="T11" fmla="*/ 845 w 84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5" h="1">
                  <a:moveTo>
                    <a:pt x="833" y="0"/>
                  </a:moveTo>
                  <a:lnTo>
                    <a:pt x="845" y="1"/>
                  </a:lnTo>
                  <a:lnTo>
                    <a:pt x="0" y="1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784225" y="1619250"/>
            <a:ext cx="4481513" cy="1685925"/>
            <a:chOff x="494" y="1020"/>
            <a:chExt cx="2823" cy="1062"/>
          </a:xfrm>
        </p:grpSpPr>
        <p:sp>
          <p:nvSpPr>
            <p:cNvPr id="128079" name="Freeform 73"/>
            <p:cNvSpPr>
              <a:spLocks/>
            </p:cNvSpPr>
            <p:nvPr/>
          </p:nvSpPr>
          <p:spPr bwMode="auto">
            <a:xfrm>
              <a:off x="494" y="1043"/>
              <a:ext cx="515" cy="1039"/>
            </a:xfrm>
            <a:custGeom>
              <a:avLst/>
              <a:gdLst>
                <a:gd name="T0" fmla="*/ 1 w 515"/>
                <a:gd name="T1" fmla="*/ 1039 h 1039"/>
                <a:gd name="T2" fmla="*/ 0 w 515"/>
                <a:gd name="T3" fmla="*/ 0 h 1039"/>
                <a:gd name="T4" fmla="*/ 515 w 515"/>
                <a:gd name="T5" fmla="*/ 0 h 1039"/>
                <a:gd name="T6" fmla="*/ 515 w 515"/>
                <a:gd name="T7" fmla="*/ 164 h 10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1039"/>
                <a:gd name="T14" fmla="*/ 515 w 515"/>
                <a:gd name="T15" fmla="*/ 1039 h 10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1039">
                  <a:moveTo>
                    <a:pt x="1" y="1039"/>
                  </a:moveTo>
                  <a:lnTo>
                    <a:pt x="0" y="0"/>
                  </a:lnTo>
                  <a:lnTo>
                    <a:pt x="515" y="0"/>
                  </a:lnTo>
                  <a:lnTo>
                    <a:pt x="515" y="16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80" name="Freeform 74"/>
            <p:cNvSpPr>
              <a:spLocks/>
            </p:cNvSpPr>
            <p:nvPr/>
          </p:nvSpPr>
          <p:spPr bwMode="auto">
            <a:xfrm>
              <a:off x="2835" y="1020"/>
              <a:ext cx="482" cy="1043"/>
            </a:xfrm>
            <a:custGeom>
              <a:avLst/>
              <a:gdLst>
                <a:gd name="T0" fmla="*/ 482 w 482"/>
                <a:gd name="T1" fmla="*/ 1043 h 1043"/>
                <a:gd name="T2" fmla="*/ 482 w 482"/>
                <a:gd name="T3" fmla="*/ 0 h 1043"/>
                <a:gd name="T4" fmla="*/ 0 w 482"/>
                <a:gd name="T5" fmla="*/ 0 h 1043"/>
                <a:gd name="T6" fmla="*/ 0 w 482"/>
                <a:gd name="T7" fmla="*/ 198 h 10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2"/>
                <a:gd name="T13" fmla="*/ 0 h 1043"/>
                <a:gd name="T14" fmla="*/ 482 w 482"/>
                <a:gd name="T15" fmla="*/ 1043 h 10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2" h="1043">
                  <a:moveTo>
                    <a:pt x="482" y="1043"/>
                  </a:moveTo>
                  <a:lnTo>
                    <a:pt x="482" y="0"/>
                  </a:lnTo>
                  <a:lnTo>
                    <a:pt x="0" y="0"/>
                  </a:lnTo>
                  <a:lnTo>
                    <a:pt x="0" y="19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1752600" y="1633538"/>
            <a:ext cx="2590800" cy="273050"/>
            <a:chOff x="924" y="1029"/>
            <a:chExt cx="1632" cy="172"/>
          </a:xfrm>
        </p:grpSpPr>
        <p:sp>
          <p:nvSpPr>
            <p:cNvPr id="128077" name="Freeform 76"/>
            <p:cNvSpPr>
              <a:spLocks/>
            </p:cNvSpPr>
            <p:nvPr/>
          </p:nvSpPr>
          <p:spPr bwMode="auto">
            <a:xfrm>
              <a:off x="924" y="1029"/>
              <a:ext cx="281" cy="171"/>
            </a:xfrm>
            <a:custGeom>
              <a:avLst/>
              <a:gdLst>
                <a:gd name="T0" fmla="*/ 281 w 319"/>
                <a:gd name="T1" fmla="*/ 0 h 184"/>
                <a:gd name="T2" fmla="*/ 0 w 319"/>
                <a:gd name="T3" fmla="*/ 0 h 184"/>
                <a:gd name="T4" fmla="*/ 0 w 319"/>
                <a:gd name="T5" fmla="*/ 171 h 184"/>
                <a:gd name="T6" fmla="*/ 0 60000 65536"/>
                <a:gd name="T7" fmla="*/ 0 60000 65536"/>
                <a:gd name="T8" fmla="*/ 0 60000 65536"/>
                <a:gd name="T9" fmla="*/ 0 w 319"/>
                <a:gd name="T10" fmla="*/ 0 h 184"/>
                <a:gd name="T11" fmla="*/ 319 w 319"/>
                <a:gd name="T12" fmla="*/ 184 h 1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184">
                  <a:moveTo>
                    <a:pt x="319" y="0"/>
                  </a:moveTo>
                  <a:lnTo>
                    <a:pt x="0" y="0"/>
                  </a:lnTo>
                  <a:lnTo>
                    <a:pt x="0" y="18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78" name="Freeform 77"/>
            <p:cNvSpPr>
              <a:spLocks/>
            </p:cNvSpPr>
            <p:nvPr/>
          </p:nvSpPr>
          <p:spPr bwMode="auto">
            <a:xfrm>
              <a:off x="2230" y="1036"/>
              <a:ext cx="326" cy="165"/>
            </a:xfrm>
            <a:custGeom>
              <a:avLst/>
              <a:gdLst>
                <a:gd name="T0" fmla="*/ 0 w 336"/>
                <a:gd name="T1" fmla="*/ 0 h 144"/>
                <a:gd name="T2" fmla="*/ 326 w 336"/>
                <a:gd name="T3" fmla="*/ 0 h 144"/>
                <a:gd name="T4" fmla="*/ 326 w 336"/>
                <a:gd name="T5" fmla="*/ 165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0"/>
                  </a:moveTo>
                  <a:lnTo>
                    <a:pt x="336" y="0"/>
                  </a:lnTo>
                  <a:lnTo>
                    <a:pt x="336" y="14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022" name="Line 78"/>
          <p:cNvSpPr>
            <a:spLocks noChangeShapeType="1"/>
          </p:cNvSpPr>
          <p:nvPr/>
        </p:nvSpPr>
        <p:spPr bwMode="auto">
          <a:xfrm flipV="1">
            <a:off x="3494088" y="4879975"/>
            <a:ext cx="0" cy="942975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23" name="Freeform 79"/>
          <p:cNvSpPr>
            <a:spLocks/>
          </p:cNvSpPr>
          <p:nvPr/>
        </p:nvSpPr>
        <p:spPr bwMode="auto">
          <a:xfrm>
            <a:off x="2747963" y="4748213"/>
            <a:ext cx="528637" cy="6350"/>
          </a:xfrm>
          <a:custGeom>
            <a:avLst/>
            <a:gdLst>
              <a:gd name="T0" fmla="*/ 0 w 333"/>
              <a:gd name="T1" fmla="*/ 0 h 4"/>
              <a:gd name="T2" fmla="*/ 528637 w 333"/>
              <a:gd name="T3" fmla="*/ 6350 h 4"/>
              <a:gd name="T4" fmla="*/ 0 60000 65536"/>
              <a:gd name="T5" fmla="*/ 0 60000 65536"/>
              <a:gd name="T6" fmla="*/ 0 w 333"/>
              <a:gd name="T7" fmla="*/ 0 h 4"/>
              <a:gd name="T8" fmla="*/ 333 w 333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3" h="4">
                <a:moveTo>
                  <a:pt x="0" y="0"/>
                </a:moveTo>
                <a:lnTo>
                  <a:pt x="333" y="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762000" y="3236913"/>
            <a:ext cx="4514850" cy="31750"/>
            <a:chOff x="288" y="2039"/>
            <a:chExt cx="2844" cy="20"/>
          </a:xfrm>
        </p:grpSpPr>
        <p:sp>
          <p:nvSpPr>
            <p:cNvPr id="128075" name="Freeform 81"/>
            <p:cNvSpPr>
              <a:spLocks/>
            </p:cNvSpPr>
            <p:nvPr/>
          </p:nvSpPr>
          <p:spPr bwMode="auto">
            <a:xfrm>
              <a:off x="288" y="2058"/>
              <a:ext cx="276" cy="1"/>
            </a:xfrm>
            <a:custGeom>
              <a:avLst/>
              <a:gdLst>
                <a:gd name="T0" fmla="*/ 276 w 276"/>
                <a:gd name="T1" fmla="*/ 0 h 1"/>
                <a:gd name="T2" fmla="*/ 0 w 276"/>
                <a:gd name="T3" fmla="*/ 0 h 1"/>
                <a:gd name="T4" fmla="*/ 0 60000 65536"/>
                <a:gd name="T5" fmla="*/ 0 60000 65536"/>
                <a:gd name="T6" fmla="*/ 0 w 276"/>
                <a:gd name="T7" fmla="*/ 0 h 1"/>
                <a:gd name="T8" fmla="*/ 276 w 27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1">
                  <a:moveTo>
                    <a:pt x="276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76" name="Line 82"/>
            <p:cNvSpPr>
              <a:spLocks noChangeShapeType="1"/>
            </p:cNvSpPr>
            <p:nvPr/>
          </p:nvSpPr>
          <p:spPr bwMode="auto">
            <a:xfrm>
              <a:off x="2940" y="2039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1190625" y="3124200"/>
            <a:ext cx="3762375" cy="477838"/>
            <a:chOff x="750" y="1968"/>
            <a:chExt cx="2370" cy="301"/>
          </a:xfrm>
        </p:grpSpPr>
        <p:grpSp>
          <p:nvGrpSpPr>
            <p:cNvPr id="15" name="Group 84"/>
            <p:cNvGrpSpPr>
              <a:grpSpLocks/>
            </p:cNvGrpSpPr>
            <p:nvPr/>
          </p:nvGrpSpPr>
          <p:grpSpPr bwMode="auto">
            <a:xfrm>
              <a:off x="750" y="1968"/>
              <a:ext cx="74" cy="301"/>
              <a:chOff x="750" y="1968"/>
              <a:chExt cx="74" cy="301"/>
            </a:xfrm>
          </p:grpSpPr>
          <p:sp>
            <p:nvSpPr>
              <p:cNvPr id="128073" name="Line 85"/>
              <p:cNvSpPr>
                <a:spLocks noChangeShapeType="1"/>
              </p:cNvSpPr>
              <p:nvPr/>
            </p:nvSpPr>
            <p:spPr bwMode="auto">
              <a:xfrm rot="-5400000">
                <a:off x="599" y="2119"/>
                <a:ext cx="301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74" name="Line 86"/>
              <p:cNvSpPr>
                <a:spLocks noChangeShapeType="1"/>
              </p:cNvSpPr>
              <p:nvPr/>
            </p:nvSpPr>
            <p:spPr bwMode="auto">
              <a:xfrm rot="-5400000">
                <a:off x="733" y="2123"/>
                <a:ext cx="18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87"/>
            <p:cNvGrpSpPr>
              <a:grpSpLocks/>
            </p:cNvGrpSpPr>
            <p:nvPr/>
          </p:nvGrpSpPr>
          <p:grpSpPr bwMode="auto">
            <a:xfrm>
              <a:off x="3046" y="1968"/>
              <a:ext cx="74" cy="301"/>
              <a:chOff x="3046" y="1968"/>
              <a:chExt cx="74" cy="301"/>
            </a:xfrm>
          </p:grpSpPr>
          <p:sp>
            <p:nvSpPr>
              <p:cNvPr id="128071" name="Line 88"/>
              <p:cNvSpPr>
                <a:spLocks noChangeShapeType="1"/>
              </p:cNvSpPr>
              <p:nvPr/>
            </p:nvSpPr>
            <p:spPr bwMode="auto">
              <a:xfrm rot="5400000">
                <a:off x="2969" y="2119"/>
                <a:ext cx="301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72" name="Line 89"/>
              <p:cNvSpPr>
                <a:spLocks noChangeShapeType="1"/>
              </p:cNvSpPr>
              <p:nvPr/>
            </p:nvSpPr>
            <p:spPr bwMode="auto">
              <a:xfrm rot="5400000">
                <a:off x="2955" y="2115"/>
                <a:ext cx="18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90"/>
          <p:cNvGrpSpPr>
            <a:grpSpLocks/>
          </p:cNvGrpSpPr>
          <p:nvPr/>
        </p:nvGrpSpPr>
        <p:grpSpPr bwMode="auto">
          <a:xfrm>
            <a:off x="1489075" y="1920875"/>
            <a:ext cx="3159125" cy="95250"/>
            <a:chOff x="929" y="1212"/>
            <a:chExt cx="1988" cy="60"/>
          </a:xfrm>
        </p:grpSpPr>
        <p:grpSp>
          <p:nvGrpSpPr>
            <p:cNvPr id="18" name="Group 91"/>
            <p:cNvGrpSpPr>
              <a:grpSpLocks/>
            </p:cNvGrpSpPr>
            <p:nvPr/>
          </p:nvGrpSpPr>
          <p:grpSpPr bwMode="auto">
            <a:xfrm>
              <a:off x="929" y="1212"/>
              <a:ext cx="255" cy="60"/>
              <a:chOff x="3459" y="1296"/>
              <a:chExt cx="243" cy="48"/>
            </a:xfrm>
          </p:grpSpPr>
          <p:sp>
            <p:nvSpPr>
              <p:cNvPr id="128067" name="Line 9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68" name="Line 9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9" name="Group 94"/>
            <p:cNvGrpSpPr>
              <a:grpSpLocks/>
            </p:cNvGrpSpPr>
            <p:nvPr/>
          </p:nvGrpSpPr>
          <p:grpSpPr bwMode="auto">
            <a:xfrm>
              <a:off x="2661" y="1212"/>
              <a:ext cx="256" cy="60"/>
              <a:chOff x="3459" y="1296"/>
              <a:chExt cx="243" cy="48"/>
            </a:xfrm>
          </p:grpSpPr>
          <p:sp>
            <p:nvSpPr>
              <p:cNvPr id="128065" name="Line 95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66" name="Line 96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781050" y="3424238"/>
            <a:ext cx="4492625" cy="1341437"/>
            <a:chOff x="492" y="2157"/>
            <a:chExt cx="2830" cy="845"/>
          </a:xfrm>
        </p:grpSpPr>
        <p:sp>
          <p:nvSpPr>
            <p:cNvPr id="128061" name="Freeform 98"/>
            <p:cNvSpPr>
              <a:spLocks/>
            </p:cNvSpPr>
            <p:nvPr/>
          </p:nvSpPr>
          <p:spPr bwMode="auto">
            <a:xfrm>
              <a:off x="492" y="2157"/>
              <a:ext cx="251" cy="845"/>
            </a:xfrm>
            <a:custGeom>
              <a:avLst/>
              <a:gdLst>
                <a:gd name="T0" fmla="*/ 251 w 251"/>
                <a:gd name="T1" fmla="*/ 0 h 845"/>
                <a:gd name="T2" fmla="*/ 0 w 251"/>
                <a:gd name="T3" fmla="*/ 0 h 845"/>
                <a:gd name="T4" fmla="*/ 0 w 251"/>
                <a:gd name="T5" fmla="*/ 845 h 845"/>
                <a:gd name="T6" fmla="*/ 0 60000 65536"/>
                <a:gd name="T7" fmla="*/ 0 60000 65536"/>
                <a:gd name="T8" fmla="*/ 0 60000 65536"/>
                <a:gd name="T9" fmla="*/ 0 w 251"/>
                <a:gd name="T10" fmla="*/ 0 h 845"/>
                <a:gd name="T11" fmla="*/ 251 w 251"/>
                <a:gd name="T12" fmla="*/ 845 h 8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" h="845">
                  <a:moveTo>
                    <a:pt x="251" y="0"/>
                  </a:move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62" name="Freeform 99"/>
            <p:cNvSpPr>
              <a:spLocks/>
            </p:cNvSpPr>
            <p:nvPr/>
          </p:nvSpPr>
          <p:spPr bwMode="auto">
            <a:xfrm>
              <a:off x="3120" y="2160"/>
              <a:ext cx="202" cy="832"/>
            </a:xfrm>
            <a:custGeom>
              <a:avLst/>
              <a:gdLst>
                <a:gd name="T0" fmla="*/ 0 w 192"/>
                <a:gd name="T1" fmla="*/ 0 h 672"/>
                <a:gd name="T2" fmla="*/ 202 w 192"/>
                <a:gd name="T3" fmla="*/ 0 h 672"/>
                <a:gd name="T4" fmla="*/ 202 w 192"/>
                <a:gd name="T5" fmla="*/ 832 h 672"/>
                <a:gd name="T6" fmla="*/ 0 60000 65536"/>
                <a:gd name="T7" fmla="*/ 0 60000 65536"/>
                <a:gd name="T8" fmla="*/ 0 60000 65536"/>
                <a:gd name="T9" fmla="*/ 0 w 192"/>
                <a:gd name="T10" fmla="*/ 0 h 672"/>
                <a:gd name="T11" fmla="*/ 192 w 19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 type="oval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100"/>
          <p:cNvGrpSpPr>
            <a:grpSpLocks/>
          </p:cNvGrpSpPr>
          <p:nvPr/>
        </p:nvGrpSpPr>
        <p:grpSpPr bwMode="auto">
          <a:xfrm>
            <a:off x="5775325" y="1949450"/>
            <a:ext cx="3368675" cy="457200"/>
            <a:chOff x="3638" y="1228"/>
            <a:chExt cx="2122" cy="288"/>
          </a:xfrm>
        </p:grpSpPr>
        <p:sp>
          <p:nvSpPr>
            <p:cNvPr id="128058" name="Text Box 101"/>
            <p:cNvSpPr txBox="1">
              <a:spLocks noChangeArrowheads="1"/>
            </p:cNvSpPr>
            <p:nvPr/>
          </p:nvSpPr>
          <p:spPr bwMode="auto">
            <a:xfrm>
              <a:off x="3638" y="122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r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行选</a:t>
              </a:r>
            </a:p>
          </p:txBody>
        </p:sp>
        <p:sp>
          <p:nvSpPr>
            <p:cNvPr id="128059" name="Text Box 102"/>
            <p:cNvSpPr txBox="1">
              <a:spLocks noChangeArrowheads="1"/>
            </p:cNvSpPr>
            <p:nvPr/>
          </p:nvSpPr>
          <p:spPr bwMode="auto">
            <a:xfrm>
              <a:off x="4416" y="1228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5</a:t>
              </a:r>
              <a:r>
                <a:rPr lang="en-US" altLang="zh-CN" sz="2400">
                  <a:latin typeface="Times New Roman" pitchFamily="18" charset="0"/>
                </a:rPr>
                <a:t>、T</a:t>
              </a:r>
              <a:r>
                <a:rPr lang="en-US" altLang="zh-CN" sz="2400" baseline="-25000">
                  <a:latin typeface="Times New Roman" pitchFamily="18" charset="0"/>
                </a:rPr>
                <a:t>6   </a:t>
              </a:r>
              <a:r>
                <a:rPr lang="zh-CN" altLang="en-US" sz="2400">
                  <a:latin typeface="Times New Roman" pitchFamily="18" charset="0"/>
                </a:rPr>
                <a:t>开</a:t>
              </a:r>
            </a:p>
          </p:txBody>
        </p:sp>
        <p:sp>
          <p:nvSpPr>
            <p:cNvPr id="128060" name="Line 103"/>
            <p:cNvSpPr>
              <a:spLocks noChangeShapeType="1"/>
            </p:cNvSpPr>
            <p:nvPr/>
          </p:nvSpPr>
          <p:spPr bwMode="auto">
            <a:xfrm>
              <a:off x="4128" y="137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104"/>
          <p:cNvGrpSpPr>
            <a:grpSpLocks/>
          </p:cNvGrpSpPr>
          <p:nvPr/>
        </p:nvGrpSpPr>
        <p:grpSpPr bwMode="auto">
          <a:xfrm>
            <a:off x="5775325" y="3692525"/>
            <a:ext cx="2759075" cy="457200"/>
            <a:chOff x="3638" y="2038"/>
            <a:chExt cx="1738" cy="288"/>
          </a:xfrm>
        </p:grpSpPr>
        <p:sp>
          <p:nvSpPr>
            <p:cNvPr id="128055" name="Text Box 105"/>
            <p:cNvSpPr txBox="1">
              <a:spLocks noChangeArrowheads="1"/>
            </p:cNvSpPr>
            <p:nvPr/>
          </p:nvSpPr>
          <p:spPr bwMode="auto">
            <a:xfrm>
              <a:off x="4368" y="203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 两个写放 </a:t>
              </a:r>
            </a:p>
          </p:txBody>
        </p:sp>
        <p:sp>
          <p:nvSpPr>
            <p:cNvPr id="128056" name="Line 106"/>
            <p:cNvSpPr>
              <a:spLocks noChangeShapeType="1"/>
            </p:cNvSpPr>
            <p:nvPr/>
          </p:nvSpPr>
          <p:spPr bwMode="auto">
            <a:xfrm>
              <a:off x="4128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7" name="Text Box 107"/>
            <p:cNvSpPr txBox="1">
              <a:spLocks noChangeArrowheads="1"/>
            </p:cNvSpPr>
            <p:nvPr/>
          </p:nvSpPr>
          <p:spPr bwMode="auto">
            <a:xfrm>
              <a:off x="3638" y="2038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IN</a:t>
              </a:r>
            </a:p>
          </p:txBody>
        </p:sp>
      </p:grpSp>
      <p:sp>
        <p:nvSpPr>
          <p:cNvPr id="211052" name="Rectangle 10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11053" name="Freeform 109"/>
          <p:cNvSpPr>
            <a:spLocks/>
          </p:cNvSpPr>
          <p:nvPr/>
        </p:nvSpPr>
        <p:spPr bwMode="auto">
          <a:xfrm>
            <a:off x="2465388" y="4830763"/>
            <a:ext cx="1035050" cy="598487"/>
          </a:xfrm>
          <a:custGeom>
            <a:avLst/>
            <a:gdLst>
              <a:gd name="T0" fmla="*/ 0 w 652"/>
              <a:gd name="T1" fmla="*/ 0 h 377"/>
              <a:gd name="T2" fmla="*/ 1588 w 652"/>
              <a:gd name="T3" fmla="*/ 598487 h 377"/>
              <a:gd name="T4" fmla="*/ 1035050 w 652"/>
              <a:gd name="T5" fmla="*/ 593725 h 377"/>
              <a:gd name="T6" fmla="*/ 0 60000 65536"/>
              <a:gd name="T7" fmla="*/ 0 60000 65536"/>
              <a:gd name="T8" fmla="*/ 0 60000 65536"/>
              <a:gd name="T9" fmla="*/ 0 w 652"/>
              <a:gd name="T10" fmla="*/ 0 h 377"/>
              <a:gd name="T11" fmla="*/ 652 w 652"/>
              <a:gd name="T12" fmla="*/ 377 h 3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2" h="377">
                <a:moveTo>
                  <a:pt x="0" y="0"/>
                </a:moveTo>
                <a:lnTo>
                  <a:pt x="1" y="377"/>
                </a:lnTo>
                <a:lnTo>
                  <a:pt x="652" y="37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stealth" w="med" len="lg"/>
            <a:tailEnd type="oval" w="sm" len="sm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" name="Group 110"/>
          <p:cNvGrpSpPr>
            <a:grpSpLocks/>
          </p:cNvGrpSpPr>
          <p:nvPr/>
        </p:nvGrpSpPr>
        <p:grpSpPr bwMode="auto">
          <a:xfrm>
            <a:off x="5775325" y="2571750"/>
            <a:ext cx="3368675" cy="457200"/>
            <a:chOff x="3638" y="1620"/>
            <a:chExt cx="2122" cy="288"/>
          </a:xfrm>
        </p:grpSpPr>
        <p:grpSp>
          <p:nvGrpSpPr>
            <p:cNvPr id="24" name="Group 111"/>
            <p:cNvGrpSpPr>
              <a:grpSpLocks/>
            </p:cNvGrpSpPr>
            <p:nvPr/>
          </p:nvGrpSpPr>
          <p:grpSpPr bwMode="auto">
            <a:xfrm>
              <a:off x="3638" y="1620"/>
              <a:ext cx="720" cy="288"/>
              <a:chOff x="3638" y="1620"/>
              <a:chExt cx="720" cy="288"/>
            </a:xfrm>
          </p:grpSpPr>
          <p:sp>
            <p:nvSpPr>
              <p:cNvPr id="128053" name="Text Box 112"/>
              <p:cNvSpPr txBox="1">
                <a:spLocks noChangeArrowheads="1"/>
              </p:cNvSpPr>
              <p:nvPr/>
            </p:nvSpPr>
            <p:spPr bwMode="auto">
              <a:xfrm>
                <a:off x="3638" y="1620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列选</a:t>
                </a:r>
              </a:p>
            </p:txBody>
          </p:sp>
          <p:sp>
            <p:nvSpPr>
              <p:cNvPr id="128054" name="Line 113"/>
              <p:cNvSpPr>
                <a:spLocks noChangeShapeType="1"/>
              </p:cNvSpPr>
              <p:nvPr/>
            </p:nvSpPr>
            <p:spPr bwMode="auto">
              <a:xfrm>
                <a:off x="4118" y="17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8052" name="Text Box 114"/>
            <p:cNvSpPr txBox="1">
              <a:spLocks noChangeArrowheads="1"/>
            </p:cNvSpPr>
            <p:nvPr/>
          </p:nvSpPr>
          <p:spPr bwMode="auto">
            <a:xfrm>
              <a:off x="4416" y="1620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7</a:t>
              </a:r>
              <a:r>
                <a:rPr lang="en-US" altLang="zh-CN" sz="2400">
                  <a:latin typeface="Times New Roman" pitchFamily="18" charset="0"/>
                </a:rPr>
                <a:t>、T</a:t>
              </a:r>
              <a:r>
                <a:rPr lang="en-US" altLang="zh-CN" sz="2400" baseline="-25000">
                  <a:latin typeface="Times New Roman" pitchFamily="18" charset="0"/>
                </a:rPr>
                <a:t>8   </a:t>
              </a:r>
              <a:r>
                <a:rPr lang="zh-CN" altLang="en-US" sz="2400">
                  <a:latin typeface="Times New Roman" pitchFamily="18" charset="0"/>
                </a:rPr>
                <a:t>开</a:t>
              </a:r>
            </a:p>
          </p:txBody>
        </p:sp>
      </p:grpSp>
      <p:grpSp>
        <p:nvGrpSpPr>
          <p:cNvPr id="25" name="Group 115"/>
          <p:cNvGrpSpPr>
            <a:grpSpLocks/>
          </p:cNvGrpSpPr>
          <p:nvPr/>
        </p:nvGrpSpPr>
        <p:grpSpPr bwMode="auto">
          <a:xfrm>
            <a:off x="3352800" y="5646738"/>
            <a:ext cx="5638800" cy="1038225"/>
            <a:chOff x="2112" y="3609"/>
            <a:chExt cx="3552" cy="654"/>
          </a:xfrm>
        </p:grpSpPr>
        <p:grpSp>
          <p:nvGrpSpPr>
            <p:cNvPr id="26" name="Group 116"/>
            <p:cNvGrpSpPr>
              <a:grpSpLocks/>
            </p:cNvGrpSpPr>
            <p:nvPr/>
          </p:nvGrpSpPr>
          <p:grpSpPr bwMode="auto">
            <a:xfrm>
              <a:off x="2112" y="3609"/>
              <a:ext cx="3552" cy="654"/>
              <a:chOff x="2112" y="3609"/>
              <a:chExt cx="3552" cy="654"/>
            </a:xfrm>
          </p:grpSpPr>
          <p:sp>
            <p:nvSpPr>
              <p:cNvPr id="128034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3609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（左）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28035" name="Text Box 118"/>
              <p:cNvSpPr txBox="1">
                <a:spLocks noChangeArrowheads="1"/>
              </p:cNvSpPr>
              <p:nvPr/>
            </p:nvSpPr>
            <p:spPr bwMode="auto">
              <a:xfrm>
                <a:off x="3360" y="3628"/>
                <a:ext cx="6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反相</a:t>
                </a:r>
              </a:p>
            </p:txBody>
          </p:sp>
          <p:sp>
            <p:nvSpPr>
              <p:cNvPr id="128036" name="Line 119"/>
              <p:cNvSpPr>
                <a:spLocks noChangeShapeType="1"/>
              </p:cNvSpPr>
              <p:nvPr/>
            </p:nvSpPr>
            <p:spPr bwMode="auto">
              <a:xfrm>
                <a:off x="3120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37" name="Line 120"/>
              <p:cNvSpPr>
                <a:spLocks noChangeShapeType="1"/>
              </p:cNvSpPr>
              <p:nvPr/>
            </p:nvSpPr>
            <p:spPr bwMode="auto">
              <a:xfrm>
                <a:off x="3888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38" name="Line 121"/>
              <p:cNvSpPr>
                <a:spLocks noChangeShapeType="1"/>
              </p:cNvSpPr>
              <p:nvPr/>
            </p:nvSpPr>
            <p:spPr bwMode="auto">
              <a:xfrm>
                <a:off x="4464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39" name="Rectangle 122"/>
              <p:cNvSpPr>
                <a:spLocks noChangeArrowheads="1"/>
              </p:cNvSpPr>
              <p:nvPr/>
            </p:nvSpPr>
            <p:spPr bwMode="auto">
              <a:xfrm>
                <a:off x="4700" y="3641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5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  <p:sp>
            <p:nvSpPr>
              <p:cNvPr id="128040" name="Line 123"/>
              <p:cNvSpPr>
                <a:spLocks noChangeShapeType="1"/>
              </p:cNvSpPr>
              <p:nvPr/>
            </p:nvSpPr>
            <p:spPr bwMode="auto">
              <a:xfrm>
                <a:off x="5036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41" name="Text Box 124"/>
              <p:cNvSpPr txBox="1">
                <a:spLocks noChangeArrowheads="1"/>
              </p:cNvSpPr>
              <p:nvPr/>
            </p:nvSpPr>
            <p:spPr bwMode="auto">
              <a:xfrm>
                <a:off x="5324" y="3609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A</a:t>
                </a:r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´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28042" name="Text Box 125"/>
              <p:cNvSpPr txBox="1">
                <a:spLocks noChangeArrowheads="1"/>
              </p:cNvSpPr>
              <p:nvPr/>
            </p:nvSpPr>
            <p:spPr bwMode="auto">
              <a:xfrm>
                <a:off x="2112" y="3936"/>
                <a:ext cx="8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（右）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28043" name="Freeform 126"/>
              <p:cNvSpPr>
                <a:spLocks/>
              </p:cNvSpPr>
              <p:nvPr/>
            </p:nvSpPr>
            <p:spPr bwMode="auto">
              <a:xfrm>
                <a:off x="3120" y="4101"/>
                <a:ext cx="1014" cy="1"/>
              </a:xfrm>
              <a:custGeom>
                <a:avLst/>
                <a:gdLst>
                  <a:gd name="T0" fmla="*/ 0 w 1014"/>
                  <a:gd name="T1" fmla="*/ 0 h 1"/>
                  <a:gd name="T2" fmla="*/ 1014 w 1014"/>
                  <a:gd name="T3" fmla="*/ 0 h 1"/>
                  <a:gd name="T4" fmla="*/ 0 60000 65536"/>
                  <a:gd name="T5" fmla="*/ 0 60000 65536"/>
                  <a:gd name="T6" fmla="*/ 0 w 1014"/>
                  <a:gd name="T7" fmla="*/ 0 h 1"/>
                  <a:gd name="T8" fmla="*/ 1014 w 101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4" h="1">
                    <a:moveTo>
                      <a:pt x="0" y="0"/>
                    </a:moveTo>
                    <a:lnTo>
                      <a:pt x="101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44" name="Rectangle 127"/>
              <p:cNvSpPr>
                <a:spLocks noChangeArrowheads="1"/>
              </p:cNvSpPr>
              <p:nvPr/>
            </p:nvSpPr>
            <p:spPr bwMode="auto">
              <a:xfrm>
                <a:off x="4132" y="39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8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  <p:sp>
            <p:nvSpPr>
              <p:cNvPr id="128045" name="Line 128"/>
              <p:cNvSpPr>
                <a:spLocks noChangeShapeType="1"/>
              </p:cNvSpPr>
              <p:nvPr/>
            </p:nvSpPr>
            <p:spPr bwMode="auto">
              <a:xfrm>
                <a:off x="4468" y="41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46" name="Rectangle 129"/>
              <p:cNvSpPr>
                <a:spLocks noChangeArrowheads="1"/>
              </p:cNvSpPr>
              <p:nvPr/>
            </p:nvSpPr>
            <p:spPr bwMode="auto">
              <a:xfrm>
                <a:off x="4704" y="39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6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  <p:sp>
            <p:nvSpPr>
              <p:cNvPr id="128047" name="Line 130"/>
              <p:cNvSpPr>
                <a:spLocks noChangeShapeType="1"/>
              </p:cNvSpPr>
              <p:nvPr/>
            </p:nvSpPr>
            <p:spPr bwMode="auto">
              <a:xfrm>
                <a:off x="5040" y="41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8048" name="Text Box 131"/>
              <p:cNvSpPr txBox="1">
                <a:spLocks noChangeArrowheads="1"/>
              </p:cNvSpPr>
              <p:nvPr/>
            </p:nvSpPr>
            <p:spPr bwMode="auto">
              <a:xfrm>
                <a:off x="5328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A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8049" name="Text Box 132"/>
              <p:cNvSpPr txBox="1">
                <a:spLocks noChangeArrowheads="1"/>
              </p:cNvSpPr>
              <p:nvPr/>
            </p:nvSpPr>
            <p:spPr bwMode="auto">
              <a:xfrm>
                <a:off x="2736" y="3629"/>
                <a:ext cx="3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IN</a:t>
                </a:r>
              </a:p>
            </p:txBody>
          </p:sp>
          <p:sp>
            <p:nvSpPr>
              <p:cNvPr id="128050" name="Text Box 133"/>
              <p:cNvSpPr txBox="1">
                <a:spLocks noChangeArrowheads="1"/>
              </p:cNvSpPr>
              <p:nvPr/>
            </p:nvSpPr>
            <p:spPr bwMode="auto">
              <a:xfrm>
                <a:off x="2736" y="3964"/>
                <a:ext cx="3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IN</a:t>
                </a:r>
              </a:p>
            </p:txBody>
          </p:sp>
        </p:grpSp>
        <p:sp>
          <p:nvSpPr>
            <p:cNvPr id="128033" name="Rectangle 134"/>
            <p:cNvSpPr>
              <a:spLocks noChangeArrowheads="1"/>
            </p:cNvSpPr>
            <p:nvPr/>
          </p:nvSpPr>
          <p:spPr bwMode="auto">
            <a:xfrm>
              <a:off x="4156" y="364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7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  <p:sp>
        <p:nvSpPr>
          <p:cNvPr id="211079" name="Text Box 135"/>
          <p:cNvSpPr txBox="1">
            <a:spLocks noChangeArrowheads="1"/>
          </p:cNvSpPr>
          <p:nvPr/>
        </p:nvSpPr>
        <p:spPr bwMode="auto">
          <a:xfrm>
            <a:off x="5676900" y="3141663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写选择有效</a:t>
            </a:r>
          </a:p>
        </p:txBody>
      </p:sp>
      <p:grpSp>
        <p:nvGrpSpPr>
          <p:cNvPr id="27" name="Group 136"/>
          <p:cNvGrpSpPr>
            <a:grpSpLocks/>
          </p:cNvGrpSpPr>
          <p:nvPr/>
        </p:nvGrpSpPr>
        <p:grpSpPr bwMode="auto">
          <a:xfrm>
            <a:off x="2243138" y="1266825"/>
            <a:ext cx="1601787" cy="638175"/>
            <a:chOff x="1413" y="798"/>
            <a:chExt cx="1009" cy="402"/>
          </a:xfrm>
        </p:grpSpPr>
        <p:sp>
          <p:nvSpPr>
            <p:cNvPr id="128030" name="Rectangle 137"/>
            <p:cNvSpPr>
              <a:spLocks noChangeArrowheads="1"/>
            </p:cNvSpPr>
            <p:nvPr/>
          </p:nvSpPr>
          <p:spPr bwMode="auto">
            <a:xfrm>
              <a:off x="1413" y="798"/>
              <a:ext cx="1009" cy="402"/>
            </a:xfrm>
            <a:prstGeom prst="rect">
              <a:avLst/>
            </a:prstGeom>
            <a:noFill/>
            <a:ln w="762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28031" name="Text Box 138"/>
            <p:cNvSpPr txBox="1">
              <a:spLocks noChangeArrowheads="1"/>
            </p:cNvSpPr>
            <p:nvPr/>
          </p:nvSpPr>
          <p:spPr bwMode="auto">
            <a:xfrm>
              <a:off x="1451" y="801"/>
              <a:ext cx="9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="0">
                  <a:solidFill>
                    <a:schemeClr val="folHlink"/>
                  </a:solidFill>
                  <a:latin typeface="Times New Roman" pitchFamily="18" charset="0"/>
                </a:rPr>
                <a:t>   ~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  <a:endParaRPr lang="zh-CN" altLang="en-US" sz="2400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40" name="日期占位符 13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93D749-47DA-495A-93D5-794FE50DF05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41" name="灯片编号占位符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7E517-06CB-43D8-BE18-86009135F0A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42" name="页脚占位符 1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21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2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05" grpId="0" animBg="1"/>
      <p:bldP spid="211006" grpId="0" animBg="1"/>
      <p:bldP spid="211007" grpId="0" animBg="1"/>
      <p:bldP spid="211022" grpId="0" animBg="1"/>
      <p:bldP spid="211023" grpId="0" animBg="1"/>
      <p:bldP spid="211053" grpId="0" animBg="1"/>
      <p:bldP spid="2110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377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二、总线通信控制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66750" y="1398588"/>
            <a:ext cx="1406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目的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666750" y="2316163"/>
            <a:ext cx="3038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总线传输周期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505200" y="3138488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主模块申请</a:t>
            </a:r>
            <a:r>
              <a:rPr lang="zh-CN" altLang="en-US" sz="2800">
                <a:latin typeface="Times New Roman" pitchFamily="18" charset="0"/>
              </a:rPr>
              <a:t>，总线仲裁决定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05200" y="399415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主模块向从模块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给出地址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命令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3505200" y="484346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主模块和从模块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交换数据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505200" y="568166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主模块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撤消有关信息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138488"/>
            <a:ext cx="3200400" cy="3033712"/>
            <a:chOff x="624" y="1977"/>
            <a:chExt cx="2016" cy="1911"/>
          </a:xfrm>
        </p:grpSpPr>
        <p:sp>
          <p:nvSpPr>
            <p:cNvPr id="99345" name="Text Box 10"/>
            <p:cNvSpPr txBox="1">
              <a:spLocks noChangeArrowheads="1"/>
            </p:cNvSpPr>
            <p:nvPr/>
          </p:nvSpPr>
          <p:spPr bwMode="auto">
            <a:xfrm>
              <a:off x="624" y="1977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申请分配阶段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99346" name="Text Box 11"/>
            <p:cNvSpPr txBox="1">
              <a:spLocks noChangeArrowheads="1"/>
            </p:cNvSpPr>
            <p:nvPr/>
          </p:nvSpPr>
          <p:spPr bwMode="auto">
            <a:xfrm>
              <a:off x="624" y="2505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寻址阶段</a:t>
              </a:r>
            </a:p>
          </p:txBody>
        </p:sp>
        <p:sp>
          <p:nvSpPr>
            <p:cNvPr id="99347" name="Text Box 12"/>
            <p:cNvSpPr txBox="1">
              <a:spLocks noChangeArrowheads="1"/>
            </p:cNvSpPr>
            <p:nvPr/>
          </p:nvSpPr>
          <p:spPr bwMode="auto">
            <a:xfrm>
              <a:off x="624" y="3033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传数阶段</a:t>
              </a:r>
            </a:p>
          </p:txBody>
        </p:sp>
        <p:sp>
          <p:nvSpPr>
            <p:cNvPr id="99348" name="Text Box 13"/>
            <p:cNvSpPr txBox="1">
              <a:spLocks noChangeArrowheads="1"/>
            </p:cNvSpPr>
            <p:nvPr/>
          </p:nvSpPr>
          <p:spPr bwMode="auto">
            <a:xfrm>
              <a:off x="624" y="3561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结束阶段</a:t>
              </a:r>
              <a:endParaRPr lang="zh-CN" altLang="en-US" sz="2800" b="0">
                <a:latin typeface="Times New Roman" pitchFamily="18" charset="0"/>
              </a:endParaRPr>
            </a:p>
          </p:txBody>
        </p:sp>
      </p:grpSp>
      <p:sp>
        <p:nvSpPr>
          <p:cNvPr id="182286" name="AutoShape 14"/>
          <p:cNvSpPr>
            <a:spLocks/>
          </p:cNvSpPr>
          <p:nvPr/>
        </p:nvSpPr>
        <p:spPr bwMode="auto">
          <a:xfrm>
            <a:off x="685800" y="3429000"/>
            <a:ext cx="228600" cy="25908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2209800" y="1428750"/>
            <a:ext cx="56388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解决通信双方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协调配合 </a:t>
            </a:r>
            <a:r>
              <a:rPr lang="zh-CN" altLang="en-US" sz="2800">
                <a:latin typeface="Times New Roman" pitchFamily="18" charset="0"/>
              </a:rPr>
              <a:t>问题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BD21AC-BA44-4156-997E-54B2B6D373B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91F06-32F8-48E6-B956-17665D6369A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utoUpdateAnimBg="0"/>
      <p:bldP spid="182280" grpId="0" autoUpdateAnimBg="0"/>
      <p:bldP spid="182286" grpId="0" animBg="1"/>
      <p:bldP spid="1822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119438" y="19319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统一时标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控制数据传送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119438" y="4967288"/>
            <a:ext cx="624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充分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挖掘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系统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总线每个瞬间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潜力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4388" y="1931988"/>
            <a:ext cx="3900487" cy="3592512"/>
            <a:chOff x="567" y="1217"/>
            <a:chExt cx="2457" cy="2263"/>
          </a:xfrm>
        </p:grpSpPr>
        <p:sp>
          <p:nvSpPr>
            <p:cNvPr id="100366" name="Text Box 5"/>
            <p:cNvSpPr txBox="1">
              <a:spLocks noChangeArrowheads="1"/>
            </p:cNvSpPr>
            <p:nvPr/>
          </p:nvSpPr>
          <p:spPr bwMode="auto">
            <a:xfrm>
              <a:off x="567" y="1217"/>
              <a:ext cx="14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同步通信 </a:t>
              </a:r>
            </a:p>
          </p:txBody>
        </p:sp>
        <p:sp>
          <p:nvSpPr>
            <p:cNvPr id="100367" name="Text Box 6"/>
            <p:cNvSpPr txBox="1">
              <a:spLocks noChangeArrowheads="1"/>
            </p:cNvSpPr>
            <p:nvPr/>
          </p:nvSpPr>
          <p:spPr bwMode="auto">
            <a:xfrm>
              <a:off x="567" y="1810"/>
              <a:ext cx="164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异步通信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00368" name="Text Box 7"/>
            <p:cNvSpPr txBox="1">
              <a:spLocks noChangeArrowheads="1"/>
            </p:cNvSpPr>
            <p:nvPr/>
          </p:nvSpPr>
          <p:spPr bwMode="auto">
            <a:xfrm>
              <a:off x="567" y="2443"/>
              <a:ext cx="18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半同步通信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endParaRPr lang="en-US" altLang="zh-CN" sz="36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00369" name="Text Box 8"/>
            <p:cNvSpPr txBox="1">
              <a:spLocks noChangeArrowheads="1"/>
            </p:cNvSpPr>
            <p:nvPr/>
          </p:nvSpPr>
          <p:spPr bwMode="auto">
            <a:xfrm>
              <a:off x="567" y="3076"/>
              <a:ext cx="245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分离式通信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83305" name="AutoShape 9"/>
          <p:cNvSpPr>
            <a:spLocks/>
          </p:cNvSpPr>
          <p:nvPr/>
        </p:nvSpPr>
        <p:spPr bwMode="auto">
          <a:xfrm>
            <a:off x="523875" y="21336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Text Box 10"/>
          <p:cNvSpPr txBox="1">
            <a:spLocks noChangeArrowheads="1"/>
          </p:cNvSpPr>
          <p:nvPr/>
        </p:nvSpPr>
        <p:spPr bwMode="auto">
          <a:xfrm>
            <a:off x="266700" y="533400"/>
            <a:ext cx="6338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总线通信的四种方式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3119438" y="29718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采用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应答方式 </a:t>
            </a:r>
            <a:r>
              <a:rPr lang="zh-CN" altLang="en-US" sz="2800">
                <a:latin typeface="Times New Roman" pitchFamily="18" charset="0"/>
              </a:rPr>
              <a:t>，没有公共时钟标准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119438" y="39258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同步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异步结合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4F4054-0CA2-4B73-979C-7F4A0E39551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558B1-FDFC-478C-A265-FADC5F23999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  <p:bldP spid="183305" grpId="0" animBg="1"/>
      <p:bldP spid="183307" grpId="0" autoUpdateAnimBg="0"/>
      <p:bldP spid="1833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04800" y="423863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半同步通信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676400"/>
            <a:ext cx="8229600" cy="1479550"/>
            <a:chOff x="672" y="1257"/>
            <a:chExt cx="5184" cy="932"/>
          </a:xfrm>
        </p:grpSpPr>
        <p:sp>
          <p:nvSpPr>
            <p:cNvPr id="104463" name="Text Box 4"/>
            <p:cNvSpPr txBox="1">
              <a:spLocks noChangeArrowheads="1"/>
            </p:cNvSpPr>
            <p:nvPr/>
          </p:nvSpPr>
          <p:spPr bwMode="auto">
            <a:xfrm>
              <a:off x="672" y="1257"/>
              <a:ext cx="47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同步  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发送方 </a:t>
              </a:r>
              <a:r>
                <a:rPr lang="zh-CN" altLang="en-US" sz="2800">
                  <a:latin typeface="Times New Roman" pitchFamily="18" charset="0"/>
                </a:rPr>
                <a:t>用系统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时钟前沿 </a:t>
              </a:r>
              <a:r>
                <a:rPr lang="zh-CN" altLang="en-US" sz="2800">
                  <a:latin typeface="Times New Roman" pitchFamily="18" charset="0"/>
                </a:rPr>
                <a:t>发信号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4464" name="Text Box 5"/>
            <p:cNvSpPr txBox="1">
              <a:spLocks noChangeArrowheads="1"/>
            </p:cNvSpPr>
            <p:nvPr/>
          </p:nvSpPr>
          <p:spPr bwMode="auto">
            <a:xfrm>
              <a:off x="1344" y="1824"/>
              <a:ext cx="45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接收方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用系统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时钟后沿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判断、识别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3124200" y="423863"/>
            <a:ext cx="4760913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Times New Roman" pitchFamily="18" charset="0"/>
              </a:rPr>
              <a:t>（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同步</a:t>
            </a:r>
            <a:r>
              <a:rPr lang="zh-CN" altLang="en-US" sz="3600">
                <a:latin typeface="Times New Roman" pitchFamily="18" charset="0"/>
              </a:rPr>
              <a:t>、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异步 </a:t>
            </a:r>
            <a:r>
              <a:rPr lang="zh-CN" altLang="en-US" sz="3600">
                <a:latin typeface="Times New Roman" pitchFamily="18" charset="0"/>
              </a:rPr>
              <a:t>结合）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85786" y="3795713"/>
            <a:ext cx="8229600" cy="1508125"/>
            <a:chOff x="528" y="2391"/>
            <a:chExt cx="5184" cy="950"/>
          </a:xfrm>
        </p:grpSpPr>
        <p:sp>
          <p:nvSpPr>
            <p:cNvPr id="104459" name="Text Box 9"/>
            <p:cNvSpPr txBox="1">
              <a:spLocks noChangeArrowheads="1"/>
            </p:cNvSpPr>
            <p:nvPr/>
          </p:nvSpPr>
          <p:spPr bwMode="auto">
            <a:xfrm>
              <a:off x="528" y="2391"/>
              <a:ext cx="4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异步   </a:t>
              </a:r>
              <a:r>
                <a:rPr lang="zh-CN" altLang="en-US" sz="2800">
                  <a:latin typeface="Times New Roman" pitchFamily="18" charset="0"/>
                </a:rPr>
                <a:t>允许不同速度的模块和谐工作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4460" name="Text Box 10"/>
            <p:cNvSpPr txBox="1">
              <a:spLocks noChangeArrowheads="1"/>
            </p:cNvSpPr>
            <p:nvPr/>
          </p:nvSpPr>
          <p:spPr bwMode="auto">
            <a:xfrm>
              <a:off x="1200" y="2967"/>
              <a:ext cx="45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增加一条 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“等待”响应信号</a:t>
              </a:r>
              <a:r>
                <a:rPr lang="zh-CN" altLang="en-US" sz="2800">
                  <a:latin typeface="Times New Roman" pitchFamily="18" charset="0"/>
                </a:rPr>
                <a:t>             </a:t>
              </a:r>
            </a:p>
          </p:txBody>
        </p:sp>
        <p:sp>
          <p:nvSpPr>
            <p:cNvPr id="104461" name="Text Box 11"/>
            <p:cNvSpPr txBox="1">
              <a:spLocks noChangeArrowheads="1"/>
            </p:cNvSpPr>
            <p:nvPr/>
          </p:nvSpPr>
          <p:spPr bwMode="auto">
            <a:xfrm>
              <a:off x="4353" y="2976"/>
              <a:ext cx="10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dirty="0">
                  <a:latin typeface="Times New Roman" pitchFamily="18" charset="0"/>
                </a:rPr>
                <a:t>WAIT</a:t>
              </a:r>
              <a:endParaRPr lang="zh-CN" altLang="en-US" sz="3200" dirty="0">
                <a:latin typeface="Times New Roman" pitchFamily="18" charset="0"/>
              </a:endParaRPr>
            </a:p>
          </p:txBody>
        </p:sp>
        <p:sp>
          <p:nvSpPr>
            <p:cNvPr id="104462" name="Line 12"/>
            <p:cNvSpPr>
              <a:spLocks noChangeShapeType="1"/>
            </p:cNvSpPr>
            <p:nvPr/>
          </p:nvSpPr>
          <p:spPr bwMode="auto">
            <a:xfrm>
              <a:off x="4347" y="301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1AA72-38EA-4DC2-BAA1-93488097AE2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98F94-B2F3-4255-A8EC-84FDA42BDCB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以输入数据为例的半同步通信时序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830263" y="1447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1     </a:t>
            </a:r>
            <a:r>
              <a:rPr lang="zh-CN" altLang="en-US" sz="2800">
                <a:latin typeface="Times New Roman" pitchFamily="18" charset="0"/>
              </a:rPr>
              <a:t>主模块发地址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830263" y="2219325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2     </a:t>
            </a:r>
            <a:r>
              <a:rPr lang="zh-CN" altLang="en-US" sz="2800">
                <a:latin typeface="Times New Roman" pitchFamily="18" charset="0"/>
              </a:rPr>
              <a:t>主模块发命令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912813" y="4572000"/>
            <a:ext cx="9159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0">
                <a:latin typeface="Times New Roman" pitchFamily="18" charset="0"/>
              </a:rPr>
              <a:t>…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830263" y="5257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3     </a:t>
            </a:r>
            <a:r>
              <a:rPr lang="zh-CN" altLang="en-US" sz="2800">
                <a:latin typeface="Times New Roman" pitchFamily="18" charset="0"/>
              </a:rPr>
              <a:t>从模块提供数据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830263" y="6019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4     </a:t>
            </a:r>
            <a:r>
              <a:rPr lang="zh-CN" altLang="en-US" sz="2800">
                <a:latin typeface="Times New Roman" pitchFamily="18" charset="0"/>
              </a:rPr>
              <a:t>从模块撤销数据，主模块撤销命令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0263" y="2990850"/>
            <a:ext cx="8466137" cy="579438"/>
            <a:chOff x="523" y="1884"/>
            <a:chExt cx="5333" cy="365"/>
          </a:xfrm>
        </p:grpSpPr>
        <p:sp>
          <p:nvSpPr>
            <p:cNvPr id="105491" name="Text Box 9"/>
            <p:cNvSpPr txBox="1">
              <a:spLocks noChangeArrowheads="1"/>
            </p:cNvSpPr>
            <p:nvPr/>
          </p:nvSpPr>
          <p:spPr bwMode="auto">
            <a:xfrm>
              <a:off x="523" y="1884"/>
              <a:ext cx="53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itchFamily="18" charset="0"/>
                </a:rPr>
                <a:t>w</a:t>
              </a:r>
              <a:r>
                <a:rPr lang="en-US" altLang="zh-CN" sz="3200" baseline="-25000">
                  <a:latin typeface="Times New Roman" pitchFamily="18" charset="0"/>
                </a:rPr>
                <a:t>     </a:t>
              </a:r>
              <a:r>
                <a:rPr lang="zh-CN" altLang="en-US" sz="2800">
                  <a:latin typeface="Times New Roman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96" y="1920"/>
              <a:ext cx="1066" cy="327"/>
              <a:chOff x="1296" y="1920"/>
              <a:chExt cx="1066" cy="327"/>
            </a:xfrm>
          </p:grpSpPr>
          <p:sp>
            <p:nvSpPr>
              <p:cNvPr id="105493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0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WAIT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05494" name="Line 12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30263" y="3763963"/>
            <a:ext cx="8466137" cy="579437"/>
            <a:chOff x="523" y="2371"/>
            <a:chExt cx="5333" cy="365"/>
          </a:xfrm>
        </p:grpSpPr>
        <p:sp>
          <p:nvSpPr>
            <p:cNvPr id="105487" name="Text Box 14"/>
            <p:cNvSpPr txBox="1">
              <a:spLocks noChangeArrowheads="1"/>
            </p:cNvSpPr>
            <p:nvPr/>
          </p:nvSpPr>
          <p:spPr bwMode="auto">
            <a:xfrm>
              <a:off x="523" y="2371"/>
              <a:ext cx="53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itchFamily="18" charset="0"/>
                </a:rPr>
                <a:t>w</a:t>
              </a:r>
              <a:r>
                <a:rPr lang="en-US" altLang="zh-CN" sz="3200" baseline="-25000">
                  <a:latin typeface="Times New Roman" pitchFamily="18" charset="0"/>
                </a:rPr>
                <a:t>     </a:t>
              </a:r>
              <a:r>
                <a:rPr lang="zh-CN" altLang="en-US" sz="2800">
                  <a:latin typeface="Times New Roman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296" y="2400"/>
              <a:ext cx="1066" cy="327"/>
              <a:chOff x="1296" y="2400"/>
              <a:chExt cx="1066" cy="327"/>
            </a:xfrm>
          </p:grpSpPr>
          <p:sp>
            <p:nvSpPr>
              <p:cNvPr id="105489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0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WAIT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05490" name="Line 17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B44605-CC76-4DE5-B954-1627806D8B4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E3343-E0FA-439F-BD00-EDA06251212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autoUpdateAnimBg="0"/>
      <p:bldP spid="188421" grpId="0" autoUpdateAnimBg="0"/>
      <p:bldP spid="188422" grpId="0" autoUpdateAnimBg="0"/>
      <p:bldP spid="1884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reeform 100"/>
          <p:cNvSpPr>
            <a:spLocks/>
          </p:cNvSpPr>
          <p:nvPr/>
        </p:nvSpPr>
        <p:spPr bwMode="auto">
          <a:xfrm>
            <a:off x="6396038" y="3897313"/>
            <a:ext cx="504825" cy="555625"/>
          </a:xfrm>
          <a:custGeom>
            <a:avLst/>
            <a:gdLst>
              <a:gd name="T0" fmla="*/ 0 w 417"/>
              <a:gd name="T1" fmla="*/ 698459716 h 442"/>
              <a:gd name="T2" fmla="*/ 611146928 w 417"/>
              <a:gd name="T3" fmla="*/ 698459716 h 442"/>
              <a:gd name="T4" fmla="*/ 611146928 w 417"/>
              <a:gd name="T5" fmla="*/ 0 h 442"/>
              <a:gd name="T6" fmla="*/ 0 w 417"/>
              <a:gd name="T7" fmla="*/ 698459716 h 442"/>
              <a:gd name="T8" fmla="*/ 0 60000 65536"/>
              <a:gd name="T9" fmla="*/ 0 60000 65536"/>
              <a:gd name="T10" fmla="*/ 0 60000 65536"/>
              <a:gd name="T11" fmla="*/ 0 60000 65536"/>
              <a:gd name="T12" fmla="*/ 0 w 417"/>
              <a:gd name="T13" fmla="*/ 0 h 442"/>
              <a:gd name="T14" fmla="*/ 417 w 417"/>
              <a:gd name="T15" fmla="*/ 442 h 4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7" h="442">
                <a:moveTo>
                  <a:pt x="0" y="442"/>
                </a:moveTo>
                <a:lnTo>
                  <a:pt x="417" y="442"/>
                </a:lnTo>
                <a:lnTo>
                  <a:pt x="417" y="0"/>
                </a:lnTo>
                <a:lnTo>
                  <a:pt x="0" y="442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-53975" y="3786188"/>
            <a:ext cx="9197975" cy="763587"/>
            <a:chOff x="-34" y="2385"/>
            <a:chExt cx="5794" cy="48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6" y="2405"/>
              <a:ext cx="5364" cy="461"/>
              <a:chOff x="396" y="2405"/>
              <a:chExt cx="5364" cy="461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396" y="2405"/>
                <a:ext cx="982" cy="461"/>
                <a:chOff x="396" y="2405"/>
                <a:chExt cx="982" cy="461"/>
              </a:xfrm>
            </p:grpSpPr>
            <p:sp>
              <p:nvSpPr>
                <p:cNvPr id="106693" name="Freeform 43"/>
                <p:cNvSpPr>
                  <a:spLocks/>
                </p:cNvSpPr>
                <p:nvPr/>
              </p:nvSpPr>
              <p:spPr bwMode="auto">
                <a:xfrm>
                  <a:off x="396" y="2475"/>
                  <a:ext cx="827" cy="0"/>
                </a:xfrm>
                <a:custGeom>
                  <a:avLst/>
                  <a:gdLst>
                    <a:gd name="T0" fmla="*/ 0 w 1174"/>
                    <a:gd name="T1" fmla="*/ 0 h 1"/>
                    <a:gd name="T2" fmla="*/ 583 w 1174"/>
                    <a:gd name="T3" fmla="*/ 0 h 1"/>
                    <a:gd name="T4" fmla="*/ 0 60000 65536"/>
                    <a:gd name="T5" fmla="*/ 0 60000 65536"/>
                    <a:gd name="T6" fmla="*/ 0 w 1174"/>
                    <a:gd name="T7" fmla="*/ 0 h 1"/>
                    <a:gd name="T8" fmla="*/ 1174 w 1174"/>
                    <a:gd name="T9" fmla="*/ 0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4" h="1">
                      <a:moveTo>
                        <a:pt x="0" y="1"/>
                      </a:moveTo>
                      <a:lnTo>
                        <a:pt x="117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6694" name="Line 44"/>
                <p:cNvSpPr>
                  <a:spLocks noChangeShapeType="1"/>
                </p:cNvSpPr>
                <p:nvPr/>
              </p:nvSpPr>
              <p:spPr bwMode="auto">
                <a:xfrm rot="8100000">
                  <a:off x="1378" y="2405"/>
                  <a:ext cx="0" cy="4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6689" name="Line 46"/>
              <p:cNvSpPr>
                <a:spLocks noChangeShapeType="1"/>
              </p:cNvSpPr>
              <p:nvPr/>
            </p:nvSpPr>
            <p:spPr bwMode="auto">
              <a:xfrm>
                <a:off x="1530" y="2788"/>
                <a:ext cx="2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组合 252"/>
              <p:cNvGrpSpPr>
                <a:grpSpLocks/>
              </p:cNvGrpSpPr>
              <p:nvPr/>
            </p:nvGrpSpPr>
            <p:grpSpPr bwMode="auto">
              <a:xfrm>
                <a:off x="3978" y="2476"/>
                <a:ext cx="1782" cy="156"/>
                <a:chOff x="6314895" y="3930745"/>
                <a:chExt cx="2829137" cy="247648"/>
              </a:xfrm>
            </p:grpSpPr>
            <p:sp>
              <p:nvSpPr>
                <p:cNvPr id="106691" name="Line 45"/>
                <p:cNvSpPr>
                  <a:spLocks noChangeShapeType="1"/>
                </p:cNvSpPr>
                <p:nvPr/>
              </p:nvSpPr>
              <p:spPr bwMode="auto">
                <a:xfrm rot="2700000">
                  <a:off x="6674895" y="3818393"/>
                  <a:ext cx="0" cy="720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6692" name="Line 47"/>
                <p:cNvSpPr>
                  <a:spLocks noChangeShapeType="1"/>
                </p:cNvSpPr>
                <p:nvPr/>
              </p:nvSpPr>
              <p:spPr bwMode="auto">
                <a:xfrm>
                  <a:off x="6912032" y="3930745"/>
                  <a:ext cx="223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-34" y="2385"/>
              <a:ext cx="439" cy="468"/>
              <a:chOff x="-34" y="2385"/>
              <a:chExt cx="439" cy="468"/>
            </a:xfrm>
          </p:grpSpPr>
          <p:sp>
            <p:nvSpPr>
              <p:cNvPr id="106686" name="Text Box 35"/>
              <p:cNvSpPr txBox="1">
                <a:spLocks noChangeArrowheads="1"/>
              </p:cNvSpPr>
              <p:nvPr/>
            </p:nvSpPr>
            <p:spPr bwMode="auto">
              <a:xfrm>
                <a:off x="-34" y="2385"/>
                <a:ext cx="4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读</a:t>
                </a:r>
              </a:p>
            </p:txBody>
          </p:sp>
          <p:sp>
            <p:nvSpPr>
              <p:cNvPr id="106687" name="Text Box 35"/>
              <p:cNvSpPr txBox="1">
                <a:spLocks noChangeArrowheads="1"/>
              </p:cNvSpPr>
              <p:nvPr/>
            </p:nvSpPr>
            <p:spPr bwMode="auto">
              <a:xfrm>
                <a:off x="-34" y="2565"/>
                <a:ext cx="4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命令</a:t>
                </a:r>
              </a:p>
            </p:txBody>
          </p:sp>
        </p:grp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17463" y="4714875"/>
            <a:ext cx="9070975" cy="730250"/>
            <a:chOff x="11" y="2970"/>
            <a:chExt cx="5714" cy="460"/>
          </a:xfrm>
        </p:grpSpPr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11" y="3093"/>
              <a:ext cx="484" cy="213"/>
              <a:chOff x="11" y="3093"/>
              <a:chExt cx="484" cy="213"/>
            </a:xfrm>
          </p:grpSpPr>
          <p:sp>
            <p:nvSpPr>
              <p:cNvPr id="106682" name="Text Box 35"/>
              <p:cNvSpPr txBox="1">
                <a:spLocks noChangeArrowheads="1"/>
              </p:cNvSpPr>
              <p:nvPr/>
            </p:nvSpPr>
            <p:spPr bwMode="auto">
              <a:xfrm>
                <a:off x="11" y="3093"/>
                <a:ext cx="48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WAIT</a:t>
                </a:r>
                <a:endParaRPr lang="zh-CN" altLang="en-US" sz="1600">
                  <a:latin typeface="Times New Roman" pitchFamily="18" charset="0"/>
                </a:endParaRPr>
              </a:p>
            </p:txBody>
          </p:sp>
          <p:cxnSp>
            <p:nvCxnSpPr>
              <p:cNvPr id="106683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11" y="3105"/>
                <a:ext cx="35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06677" name="Freeform 43"/>
            <p:cNvSpPr>
              <a:spLocks/>
            </p:cNvSpPr>
            <p:nvPr/>
          </p:nvSpPr>
          <p:spPr bwMode="auto">
            <a:xfrm>
              <a:off x="396" y="3040"/>
              <a:ext cx="1542" cy="0"/>
            </a:xfrm>
            <a:custGeom>
              <a:avLst/>
              <a:gdLst>
                <a:gd name="T0" fmla="*/ 0 w 1174"/>
                <a:gd name="T1" fmla="*/ 0 h 1"/>
                <a:gd name="T2" fmla="*/ 2025 w 1174"/>
                <a:gd name="T3" fmla="*/ 0 h 1"/>
                <a:gd name="T4" fmla="*/ 0 60000 65536"/>
                <a:gd name="T5" fmla="*/ 0 60000 65536"/>
                <a:gd name="T6" fmla="*/ 0 w 1174"/>
                <a:gd name="T7" fmla="*/ 0 h 1"/>
                <a:gd name="T8" fmla="*/ 1174 w 117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4" h="1">
                  <a:moveTo>
                    <a:pt x="0" y="1"/>
                  </a:moveTo>
                  <a:lnTo>
                    <a:pt x="117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678" name="Line 44"/>
            <p:cNvSpPr>
              <a:spLocks noChangeShapeType="1"/>
            </p:cNvSpPr>
            <p:nvPr/>
          </p:nvSpPr>
          <p:spPr bwMode="auto">
            <a:xfrm rot="8100000">
              <a:off x="2097" y="2970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679" name="Line 46"/>
            <p:cNvSpPr>
              <a:spLocks noChangeShapeType="1"/>
            </p:cNvSpPr>
            <p:nvPr/>
          </p:nvSpPr>
          <p:spPr bwMode="auto">
            <a:xfrm>
              <a:off x="2253" y="3352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680" name="Line 45"/>
            <p:cNvSpPr>
              <a:spLocks noChangeShapeType="1"/>
            </p:cNvSpPr>
            <p:nvPr/>
          </p:nvSpPr>
          <p:spPr bwMode="auto">
            <a:xfrm rot="2700000">
              <a:off x="3467" y="296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681" name="Line 47"/>
            <p:cNvSpPr>
              <a:spLocks noChangeShapeType="1"/>
            </p:cNvSpPr>
            <p:nvPr/>
          </p:nvSpPr>
          <p:spPr bwMode="auto">
            <a:xfrm>
              <a:off x="3616" y="3041"/>
              <a:ext cx="2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381"/>
          <p:cNvGrpSpPr>
            <a:grpSpLocks/>
          </p:cNvGrpSpPr>
          <p:nvPr/>
        </p:nvGrpSpPr>
        <p:grpSpPr bwMode="auto">
          <a:xfrm>
            <a:off x="0" y="3071813"/>
            <a:ext cx="9120188" cy="500062"/>
            <a:chOff x="-32" y="3071810"/>
            <a:chExt cx="9119767" cy="500066"/>
          </a:xfrm>
        </p:grpSpPr>
        <p:sp>
          <p:nvSpPr>
            <p:cNvPr id="106672" name="Freeform 37"/>
            <p:cNvSpPr>
              <a:spLocks/>
            </p:cNvSpPr>
            <p:nvPr/>
          </p:nvSpPr>
          <p:spPr bwMode="auto">
            <a:xfrm>
              <a:off x="1067574" y="3129856"/>
              <a:ext cx="6953050" cy="442020"/>
            </a:xfrm>
            <a:custGeom>
              <a:avLst/>
              <a:gdLst>
                <a:gd name="T0" fmla="*/ 552460199 w 3857"/>
                <a:gd name="T1" fmla="*/ 0 h 343"/>
                <a:gd name="T2" fmla="*/ 0 w 3857"/>
                <a:gd name="T3" fmla="*/ 282321891 h 343"/>
                <a:gd name="T4" fmla="*/ 562209248 w 3857"/>
                <a:gd name="T5" fmla="*/ 567964730 h 343"/>
                <a:gd name="T6" fmla="*/ 2147483647 w 3857"/>
                <a:gd name="T7" fmla="*/ 569625849 h 343"/>
                <a:gd name="T8" fmla="*/ 2147483647 w 3857"/>
                <a:gd name="T9" fmla="*/ 567964730 h 343"/>
                <a:gd name="T10" fmla="*/ 2147483647 w 3857"/>
                <a:gd name="T11" fmla="*/ 283983010 h 343"/>
                <a:gd name="T12" fmla="*/ 2147483647 w 3857"/>
                <a:gd name="T13" fmla="*/ 0 h 343"/>
                <a:gd name="T14" fmla="*/ 552460199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673" name="Line 38"/>
            <p:cNvSpPr>
              <a:spLocks noChangeShapeType="1"/>
            </p:cNvSpPr>
            <p:nvPr/>
          </p:nvSpPr>
          <p:spPr bwMode="auto">
            <a:xfrm flipH="1">
              <a:off x="602966" y="3351600"/>
              <a:ext cx="48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674" name="Line 39"/>
            <p:cNvSpPr>
              <a:spLocks noChangeShapeType="1"/>
            </p:cNvSpPr>
            <p:nvPr/>
          </p:nvSpPr>
          <p:spPr bwMode="auto">
            <a:xfrm>
              <a:off x="8039715" y="3348000"/>
              <a:ext cx="10800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675" name="Text Box 35"/>
            <p:cNvSpPr txBox="1">
              <a:spLocks noChangeArrowheads="1"/>
            </p:cNvSpPr>
            <p:nvPr/>
          </p:nvSpPr>
          <p:spPr bwMode="auto">
            <a:xfrm>
              <a:off x="-32" y="3071810"/>
              <a:ext cx="696880" cy="457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地址</a:t>
              </a:r>
            </a:p>
          </p:txBody>
        </p:sp>
      </p:grpSp>
      <p:grpSp>
        <p:nvGrpSpPr>
          <p:cNvPr id="10" name="组合 399"/>
          <p:cNvGrpSpPr>
            <a:grpSpLocks/>
          </p:cNvGrpSpPr>
          <p:nvPr/>
        </p:nvGrpSpPr>
        <p:grpSpPr bwMode="auto">
          <a:xfrm>
            <a:off x="-36513" y="5786438"/>
            <a:ext cx="9144001" cy="561975"/>
            <a:chOff x="-54031" y="5786454"/>
            <a:chExt cx="9144047" cy="561972"/>
          </a:xfrm>
        </p:grpSpPr>
        <p:sp>
          <p:nvSpPr>
            <p:cNvPr id="106667" name="Text Box 35"/>
            <p:cNvSpPr txBox="1">
              <a:spLocks noChangeArrowheads="1"/>
            </p:cNvSpPr>
            <p:nvPr/>
          </p:nvSpPr>
          <p:spPr bwMode="auto">
            <a:xfrm>
              <a:off x="-54031" y="5786454"/>
              <a:ext cx="696916" cy="457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数据</a:t>
              </a:r>
            </a:p>
          </p:txBody>
        </p:sp>
        <p:grpSp>
          <p:nvGrpSpPr>
            <p:cNvPr id="11" name="组合 395"/>
            <p:cNvGrpSpPr>
              <a:grpSpLocks/>
            </p:cNvGrpSpPr>
            <p:nvPr/>
          </p:nvGrpSpPr>
          <p:grpSpPr bwMode="auto">
            <a:xfrm>
              <a:off x="642909" y="5819788"/>
              <a:ext cx="8447107" cy="528638"/>
              <a:chOff x="642909" y="5819788"/>
              <a:chExt cx="8447107" cy="528638"/>
            </a:xfrm>
          </p:grpSpPr>
          <p:sp>
            <p:nvSpPr>
              <p:cNvPr id="106669" name="Line 50"/>
              <p:cNvSpPr>
                <a:spLocks noChangeShapeType="1"/>
              </p:cNvSpPr>
              <p:nvPr/>
            </p:nvSpPr>
            <p:spPr bwMode="auto">
              <a:xfrm>
                <a:off x="642909" y="6048388"/>
                <a:ext cx="4896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70" name="Line 51"/>
              <p:cNvSpPr>
                <a:spLocks noChangeShapeType="1"/>
              </p:cNvSpPr>
              <p:nvPr/>
            </p:nvSpPr>
            <p:spPr bwMode="auto">
              <a:xfrm>
                <a:off x="6858016" y="6046801"/>
                <a:ext cx="2232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71" name="Freeform 52"/>
              <p:cNvSpPr>
                <a:spLocks/>
              </p:cNvSpPr>
              <p:nvPr/>
            </p:nvSpPr>
            <p:spPr bwMode="auto">
              <a:xfrm>
                <a:off x="5500692" y="5819788"/>
                <a:ext cx="1357324" cy="528638"/>
              </a:xfrm>
              <a:custGeom>
                <a:avLst/>
                <a:gdLst>
                  <a:gd name="T0" fmla="*/ 0 w 1056"/>
                  <a:gd name="T1" fmla="*/ 362902809 h 333"/>
                  <a:gd name="T2" fmla="*/ 237904420 w 1056"/>
                  <a:gd name="T3" fmla="*/ 0 h 333"/>
                  <a:gd name="T4" fmla="*/ 1506724701 w 1056"/>
                  <a:gd name="T5" fmla="*/ 0 h 333"/>
                  <a:gd name="T6" fmla="*/ 1744629041 w 1056"/>
                  <a:gd name="T7" fmla="*/ 362902809 h 333"/>
                  <a:gd name="T8" fmla="*/ 1453857213 w 1056"/>
                  <a:gd name="T9" fmla="*/ 839213708 h 333"/>
                  <a:gd name="T10" fmla="*/ 280859335 w 1056"/>
                  <a:gd name="T11" fmla="*/ 839213708 h 333"/>
                  <a:gd name="T12" fmla="*/ 0 w 1056"/>
                  <a:gd name="T13" fmla="*/ 362902809 h 3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333"/>
                  <a:gd name="T23" fmla="*/ 1056 w 1056"/>
                  <a:gd name="T24" fmla="*/ 333 h 3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333">
                    <a:moveTo>
                      <a:pt x="0" y="144"/>
                    </a:moveTo>
                    <a:lnTo>
                      <a:pt x="144" y="0"/>
                    </a:lnTo>
                    <a:lnTo>
                      <a:pt x="912" y="0"/>
                    </a:lnTo>
                    <a:lnTo>
                      <a:pt x="1056" y="144"/>
                    </a:lnTo>
                    <a:lnTo>
                      <a:pt x="880" y="333"/>
                    </a:lnTo>
                    <a:lnTo>
                      <a:pt x="170" y="333"/>
                    </a:lnTo>
                    <a:lnTo>
                      <a:pt x="0" y="144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10717" name="Rectangle 1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3.5</a:t>
            </a:r>
          </a:p>
        </p:txBody>
      </p: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0" y="1412875"/>
            <a:ext cx="9104313" cy="1466850"/>
            <a:chOff x="0" y="890"/>
            <a:chExt cx="5735" cy="924"/>
          </a:xfrm>
        </p:grpSpPr>
        <p:sp>
          <p:nvSpPr>
            <p:cNvPr id="106623" name="Text Box 35"/>
            <p:cNvSpPr txBox="1">
              <a:spLocks noChangeArrowheads="1"/>
            </p:cNvSpPr>
            <p:nvPr/>
          </p:nvSpPr>
          <p:spPr bwMode="auto">
            <a:xfrm>
              <a:off x="0" y="1419"/>
              <a:ext cx="4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时钟</a:t>
              </a:r>
            </a:p>
          </p:txBody>
        </p: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377" y="890"/>
              <a:ext cx="5358" cy="924"/>
              <a:chOff x="377" y="890"/>
              <a:chExt cx="5358" cy="924"/>
            </a:xfrm>
          </p:grpSpPr>
          <p:sp>
            <p:nvSpPr>
              <p:cNvPr id="106625" name="Rectangle 10"/>
              <p:cNvSpPr>
                <a:spLocks noChangeArrowheads="1"/>
              </p:cNvSpPr>
              <p:nvPr/>
            </p:nvSpPr>
            <p:spPr bwMode="auto">
              <a:xfrm>
                <a:off x="1923" y="995"/>
                <a:ext cx="1040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626" name="Line 11"/>
              <p:cNvSpPr>
                <a:spLocks noChangeShapeType="1"/>
              </p:cNvSpPr>
              <p:nvPr/>
            </p:nvSpPr>
            <p:spPr bwMode="auto">
              <a:xfrm>
                <a:off x="5038" y="995"/>
                <a:ext cx="0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7" name="Rectangle 12"/>
              <p:cNvSpPr>
                <a:spLocks noChangeArrowheads="1"/>
              </p:cNvSpPr>
              <p:nvPr/>
            </p:nvSpPr>
            <p:spPr bwMode="auto">
              <a:xfrm>
                <a:off x="2160" y="890"/>
                <a:ext cx="14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0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3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628" name="Freeform 14"/>
              <p:cNvSpPr>
                <a:spLocks/>
              </p:cNvSpPr>
              <p:nvPr/>
            </p:nvSpPr>
            <p:spPr bwMode="auto">
              <a:xfrm>
                <a:off x="853" y="1268"/>
                <a:ext cx="695" cy="312"/>
              </a:xfrm>
              <a:custGeom>
                <a:avLst/>
                <a:gdLst>
                  <a:gd name="T0" fmla="*/ 0 w 912"/>
                  <a:gd name="T1" fmla="*/ 254 h 384"/>
                  <a:gd name="T2" fmla="*/ 0 w 912"/>
                  <a:gd name="T3" fmla="*/ 0 h 384"/>
                  <a:gd name="T4" fmla="*/ 251 w 912"/>
                  <a:gd name="T5" fmla="*/ 0 h 384"/>
                  <a:gd name="T6" fmla="*/ 251 w 912"/>
                  <a:gd name="T7" fmla="*/ 254 h 384"/>
                  <a:gd name="T8" fmla="*/ 530 w 912"/>
                  <a:gd name="T9" fmla="*/ 25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629" name="Freeform 15"/>
              <p:cNvSpPr>
                <a:spLocks/>
              </p:cNvSpPr>
              <p:nvPr/>
            </p:nvSpPr>
            <p:spPr bwMode="auto">
              <a:xfrm>
                <a:off x="2243" y="1268"/>
                <a:ext cx="695" cy="312"/>
              </a:xfrm>
              <a:custGeom>
                <a:avLst/>
                <a:gdLst>
                  <a:gd name="T0" fmla="*/ 0 w 912"/>
                  <a:gd name="T1" fmla="*/ 254 h 384"/>
                  <a:gd name="T2" fmla="*/ 0 w 912"/>
                  <a:gd name="T3" fmla="*/ 0 h 384"/>
                  <a:gd name="T4" fmla="*/ 251 w 912"/>
                  <a:gd name="T5" fmla="*/ 0 h 384"/>
                  <a:gd name="T6" fmla="*/ 251 w 912"/>
                  <a:gd name="T7" fmla="*/ 254 h 384"/>
                  <a:gd name="T8" fmla="*/ 530 w 912"/>
                  <a:gd name="T9" fmla="*/ 25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630" name="Freeform 16"/>
              <p:cNvSpPr>
                <a:spLocks/>
              </p:cNvSpPr>
              <p:nvPr/>
            </p:nvSpPr>
            <p:spPr bwMode="auto">
              <a:xfrm>
                <a:off x="2938" y="1268"/>
                <a:ext cx="695" cy="312"/>
              </a:xfrm>
              <a:custGeom>
                <a:avLst/>
                <a:gdLst>
                  <a:gd name="T0" fmla="*/ 0 w 912"/>
                  <a:gd name="T1" fmla="*/ 254 h 384"/>
                  <a:gd name="T2" fmla="*/ 0 w 912"/>
                  <a:gd name="T3" fmla="*/ 0 h 384"/>
                  <a:gd name="T4" fmla="*/ 251 w 912"/>
                  <a:gd name="T5" fmla="*/ 0 h 384"/>
                  <a:gd name="T6" fmla="*/ 251 w 912"/>
                  <a:gd name="T7" fmla="*/ 254 h 384"/>
                  <a:gd name="T8" fmla="*/ 530 w 912"/>
                  <a:gd name="T9" fmla="*/ 25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cxnSp>
            <p:nvCxnSpPr>
              <p:cNvPr id="106631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77" y="1580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06632" name="Freeform 18"/>
              <p:cNvSpPr>
                <a:spLocks/>
              </p:cNvSpPr>
              <p:nvPr/>
            </p:nvSpPr>
            <p:spPr bwMode="auto">
              <a:xfrm>
                <a:off x="3645" y="1268"/>
                <a:ext cx="695" cy="312"/>
              </a:xfrm>
              <a:custGeom>
                <a:avLst/>
                <a:gdLst>
                  <a:gd name="T0" fmla="*/ 0 w 912"/>
                  <a:gd name="T1" fmla="*/ 254 h 384"/>
                  <a:gd name="T2" fmla="*/ 0 w 912"/>
                  <a:gd name="T3" fmla="*/ 0 h 384"/>
                  <a:gd name="T4" fmla="*/ 251 w 912"/>
                  <a:gd name="T5" fmla="*/ 0 h 384"/>
                  <a:gd name="T6" fmla="*/ 251 w 912"/>
                  <a:gd name="T7" fmla="*/ 254 h 384"/>
                  <a:gd name="T8" fmla="*/ 530 w 912"/>
                  <a:gd name="T9" fmla="*/ 25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633" name="Freeform 19"/>
              <p:cNvSpPr>
                <a:spLocks/>
              </p:cNvSpPr>
              <p:nvPr/>
            </p:nvSpPr>
            <p:spPr bwMode="auto">
              <a:xfrm>
                <a:off x="1548" y="1268"/>
                <a:ext cx="695" cy="312"/>
              </a:xfrm>
              <a:custGeom>
                <a:avLst/>
                <a:gdLst>
                  <a:gd name="T0" fmla="*/ 0 w 912"/>
                  <a:gd name="T1" fmla="*/ 254 h 384"/>
                  <a:gd name="T2" fmla="*/ 0 w 912"/>
                  <a:gd name="T3" fmla="*/ 0 h 384"/>
                  <a:gd name="T4" fmla="*/ 251 w 912"/>
                  <a:gd name="T5" fmla="*/ 0 h 384"/>
                  <a:gd name="T6" fmla="*/ 251 w 912"/>
                  <a:gd name="T7" fmla="*/ 254 h 384"/>
                  <a:gd name="T8" fmla="*/ 530 w 912"/>
                  <a:gd name="T9" fmla="*/ 25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634" name="Line 23"/>
              <p:cNvSpPr>
                <a:spLocks noChangeShapeType="1"/>
              </p:cNvSpPr>
              <p:nvPr/>
            </p:nvSpPr>
            <p:spPr bwMode="auto">
              <a:xfrm>
                <a:off x="853" y="1073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35" name="Line 24"/>
              <p:cNvSpPr>
                <a:spLocks noChangeShapeType="1"/>
              </p:cNvSpPr>
              <p:nvPr/>
            </p:nvSpPr>
            <p:spPr bwMode="auto">
              <a:xfrm>
                <a:off x="852" y="995"/>
                <a:ext cx="1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36" name="Line 25"/>
              <p:cNvSpPr>
                <a:spLocks noChangeShapeType="1"/>
              </p:cNvSpPr>
              <p:nvPr/>
            </p:nvSpPr>
            <p:spPr bwMode="auto">
              <a:xfrm>
                <a:off x="3787" y="1073"/>
                <a:ext cx="12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37" name="Freeform 16"/>
              <p:cNvSpPr>
                <a:spLocks/>
              </p:cNvSpPr>
              <p:nvPr/>
            </p:nvSpPr>
            <p:spPr bwMode="auto">
              <a:xfrm>
                <a:off x="5040" y="1260"/>
                <a:ext cx="695" cy="312"/>
              </a:xfrm>
              <a:custGeom>
                <a:avLst/>
                <a:gdLst>
                  <a:gd name="T0" fmla="*/ 0 w 912"/>
                  <a:gd name="T1" fmla="*/ 254 h 384"/>
                  <a:gd name="T2" fmla="*/ 0 w 912"/>
                  <a:gd name="T3" fmla="*/ 0 h 384"/>
                  <a:gd name="T4" fmla="*/ 251 w 912"/>
                  <a:gd name="T5" fmla="*/ 0 h 384"/>
                  <a:gd name="T6" fmla="*/ 251 w 912"/>
                  <a:gd name="T7" fmla="*/ 254 h 384"/>
                  <a:gd name="T8" fmla="*/ 530 w 912"/>
                  <a:gd name="T9" fmla="*/ 25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638" name="Freeform 16"/>
              <p:cNvSpPr>
                <a:spLocks/>
              </p:cNvSpPr>
              <p:nvPr/>
            </p:nvSpPr>
            <p:spPr bwMode="auto">
              <a:xfrm>
                <a:off x="4345" y="1263"/>
                <a:ext cx="695" cy="312"/>
              </a:xfrm>
              <a:custGeom>
                <a:avLst/>
                <a:gdLst>
                  <a:gd name="T0" fmla="*/ 0 w 912"/>
                  <a:gd name="T1" fmla="*/ 254 h 384"/>
                  <a:gd name="T2" fmla="*/ 0 w 912"/>
                  <a:gd name="T3" fmla="*/ 0 h 384"/>
                  <a:gd name="T4" fmla="*/ 251 w 912"/>
                  <a:gd name="T5" fmla="*/ 0 h 384"/>
                  <a:gd name="T6" fmla="*/ 251 w 912"/>
                  <a:gd name="T7" fmla="*/ 254 h 384"/>
                  <a:gd name="T8" fmla="*/ 530 w 912"/>
                  <a:gd name="T9" fmla="*/ 25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grpSp>
            <p:nvGrpSpPr>
              <p:cNvPr id="14" name="组合 196"/>
              <p:cNvGrpSpPr>
                <a:grpSpLocks/>
              </p:cNvGrpSpPr>
              <p:nvPr/>
            </p:nvGrpSpPr>
            <p:grpSpPr bwMode="auto">
              <a:xfrm>
                <a:off x="853" y="1612"/>
                <a:ext cx="1398" cy="202"/>
                <a:chOff x="1353926" y="2559582"/>
                <a:chExt cx="2219530" cy="320486"/>
              </a:xfrm>
            </p:grpSpPr>
            <p:sp>
              <p:nvSpPr>
                <p:cNvPr id="106658" name="Rectangle 6"/>
                <p:cNvSpPr>
                  <a:spLocks noChangeArrowheads="1"/>
                </p:cNvSpPr>
                <p:nvPr/>
              </p:nvSpPr>
              <p:spPr bwMode="auto">
                <a:xfrm>
                  <a:off x="1839746" y="2559582"/>
                  <a:ext cx="252436" cy="320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6659" name="Rectangle 20"/>
                <p:cNvSpPr>
                  <a:spLocks noChangeArrowheads="1"/>
                </p:cNvSpPr>
                <p:nvPr/>
              </p:nvSpPr>
              <p:spPr bwMode="auto">
                <a:xfrm>
                  <a:off x="2903469" y="2559582"/>
                  <a:ext cx="252436" cy="320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6660" name="Line 26"/>
                <p:cNvSpPr>
                  <a:spLocks noChangeShapeType="1"/>
                </p:cNvSpPr>
                <p:nvPr/>
              </p:nvSpPr>
              <p:spPr bwMode="auto">
                <a:xfrm>
                  <a:off x="205086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6661" name="Line 28"/>
                <p:cNvSpPr>
                  <a:spLocks noChangeShapeType="1"/>
                </p:cNvSpPr>
                <p:nvPr/>
              </p:nvSpPr>
              <p:spPr bwMode="auto">
                <a:xfrm>
                  <a:off x="315435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6662" name="Line 31"/>
                <p:cNvSpPr>
                  <a:spLocks noChangeShapeType="1"/>
                </p:cNvSpPr>
                <p:nvPr/>
              </p:nvSpPr>
              <p:spPr bwMode="auto">
                <a:xfrm>
                  <a:off x="135392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6663" name="Line 32"/>
                <p:cNvSpPr>
                  <a:spLocks noChangeShapeType="1"/>
                </p:cNvSpPr>
                <p:nvPr/>
              </p:nvSpPr>
              <p:spPr bwMode="auto">
                <a:xfrm>
                  <a:off x="245741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cxnSp>
              <p:nvCxnSpPr>
                <p:cNvPr id="106664" name="直接连接符 19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232084" y="2697744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6665" name="直接连接符 19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36400" y="269640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6666" name="直接连接符 19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46662" y="269695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6640" name="Rectangle 6"/>
              <p:cNvSpPr>
                <a:spLocks noChangeArrowheads="1"/>
              </p:cNvSpPr>
              <p:nvPr/>
            </p:nvSpPr>
            <p:spPr bwMode="auto">
              <a:xfrm>
                <a:off x="2555" y="1612"/>
                <a:ext cx="207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106641" name="Rectangle 20"/>
              <p:cNvSpPr>
                <a:spLocks noChangeArrowheads="1"/>
              </p:cNvSpPr>
              <p:nvPr/>
            </p:nvSpPr>
            <p:spPr bwMode="auto">
              <a:xfrm>
                <a:off x="3226" y="1612"/>
                <a:ext cx="207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106642" name="Line 26"/>
              <p:cNvSpPr>
                <a:spLocks noChangeShapeType="1"/>
              </p:cNvSpPr>
              <p:nvPr/>
            </p:nvSpPr>
            <p:spPr bwMode="auto">
              <a:xfrm>
                <a:off x="2689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43" name="Line 28"/>
              <p:cNvSpPr>
                <a:spLocks noChangeShapeType="1"/>
              </p:cNvSpPr>
              <p:nvPr/>
            </p:nvSpPr>
            <p:spPr bwMode="auto">
              <a:xfrm>
                <a:off x="3384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44" name="Line 31"/>
              <p:cNvSpPr>
                <a:spLocks noChangeShapeType="1"/>
              </p:cNvSpPr>
              <p:nvPr/>
            </p:nvSpPr>
            <p:spPr bwMode="auto">
              <a:xfrm>
                <a:off x="2250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45" name="Line 32"/>
              <p:cNvSpPr>
                <a:spLocks noChangeShapeType="1"/>
              </p:cNvSpPr>
              <p:nvPr/>
            </p:nvSpPr>
            <p:spPr bwMode="auto">
              <a:xfrm>
                <a:off x="2945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106646" name="直接连接符 205"/>
              <p:cNvCxnSpPr>
                <a:cxnSpLocks noChangeShapeType="1"/>
              </p:cNvCxnSpPr>
              <p:nvPr/>
            </p:nvCxnSpPr>
            <p:spPr bwMode="auto">
              <a:xfrm rot="5400000">
                <a:off x="2173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6647" name="直接连接符 206"/>
              <p:cNvCxnSpPr>
                <a:cxnSpLocks noChangeShapeType="1"/>
              </p:cNvCxnSpPr>
              <p:nvPr/>
            </p:nvCxnSpPr>
            <p:spPr bwMode="auto">
              <a:xfrm rot="5400000">
                <a:off x="2869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6648" name="直接连接符 207"/>
              <p:cNvCxnSpPr>
                <a:cxnSpLocks noChangeShapeType="1"/>
              </p:cNvCxnSpPr>
              <p:nvPr/>
            </p:nvCxnSpPr>
            <p:spPr bwMode="auto">
              <a:xfrm rot="5400000">
                <a:off x="3568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06649" name="Rectangle 6"/>
              <p:cNvSpPr>
                <a:spLocks noChangeArrowheads="1"/>
              </p:cNvSpPr>
              <p:nvPr/>
            </p:nvSpPr>
            <p:spPr bwMode="auto">
              <a:xfrm>
                <a:off x="3947" y="1612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06650" name="Rectangle 20"/>
              <p:cNvSpPr>
                <a:spLocks noChangeArrowheads="1"/>
              </p:cNvSpPr>
              <p:nvPr/>
            </p:nvSpPr>
            <p:spPr bwMode="auto">
              <a:xfrm>
                <a:off x="4618" y="1612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06651" name="Line 26"/>
              <p:cNvSpPr>
                <a:spLocks noChangeShapeType="1"/>
              </p:cNvSpPr>
              <p:nvPr/>
            </p:nvSpPr>
            <p:spPr bwMode="auto">
              <a:xfrm>
                <a:off x="4081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52" name="Line 28"/>
              <p:cNvSpPr>
                <a:spLocks noChangeShapeType="1"/>
              </p:cNvSpPr>
              <p:nvPr/>
            </p:nvSpPr>
            <p:spPr bwMode="auto">
              <a:xfrm>
                <a:off x="4776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53" name="Line 31"/>
              <p:cNvSpPr>
                <a:spLocks noChangeShapeType="1"/>
              </p:cNvSpPr>
              <p:nvPr/>
            </p:nvSpPr>
            <p:spPr bwMode="auto">
              <a:xfrm>
                <a:off x="3642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54" name="Line 32"/>
              <p:cNvSpPr>
                <a:spLocks noChangeShapeType="1"/>
              </p:cNvSpPr>
              <p:nvPr/>
            </p:nvSpPr>
            <p:spPr bwMode="auto">
              <a:xfrm>
                <a:off x="4337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106655" name="直接连接符 215"/>
              <p:cNvCxnSpPr>
                <a:cxnSpLocks noChangeShapeType="1"/>
              </p:cNvCxnSpPr>
              <p:nvPr/>
            </p:nvCxnSpPr>
            <p:spPr bwMode="auto">
              <a:xfrm rot="5400000">
                <a:off x="3565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6656" name="直接连接符 216"/>
              <p:cNvCxnSpPr>
                <a:cxnSpLocks noChangeShapeType="1"/>
              </p:cNvCxnSpPr>
              <p:nvPr/>
            </p:nvCxnSpPr>
            <p:spPr bwMode="auto">
              <a:xfrm rot="5400000">
                <a:off x="4260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6657" name="直接连接符 217"/>
              <p:cNvCxnSpPr>
                <a:cxnSpLocks noChangeShapeType="1"/>
              </p:cNvCxnSpPr>
              <p:nvPr/>
            </p:nvCxnSpPr>
            <p:spPr bwMode="auto">
              <a:xfrm rot="5400000">
                <a:off x="4960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5" name="组合 380"/>
          <p:cNvGrpSpPr>
            <a:grpSpLocks/>
          </p:cNvGrpSpPr>
          <p:nvPr/>
        </p:nvGrpSpPr>
        <p:grpSpPr bwMode="auto">
          <a:xfrm>
            <a:off x="598488" y="3121025"/>
            <a:ext cx="785812" cy="3236913"/>
            <a:chOff x="598906" y="3121200"/>
            <a:chExt cx="785873" cy="3236758"/>
          </a:xfrm>
        </p:grpSpPr>
        <p:sp>
          <p:nvSpPr>
            <p:cNvPr id="106611" name="Rectangle 55"/>
            <p:cNvSpPr>
              <a:spLocks noChangeArrowheads="1"/>
            </p:cNvSpPr>
            <p:nvPr/>
          </p:nvSpPr>
          <p:spPr bwMode="auto">
            <a:xfrm>
              <a:off x="598906" y="3933924"/>
              <a:ext cx="75502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612" name="Line 57"/>
            <p:cNvSpPr>
              <a:spLocks noChangeShapeType="1"/>
            </p:cNvSpPr>
            <p:nvPr/>
          </p:nvSpPr>
          <p:spPr bwMode="auto">
            <a:xfrm>
              <a:off x="598906" y="3932245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" name="组合 379"/>
            <p:cNvGrpSpPr>
              <a:grpSpLocks/>
            </p:cNvGrpSpPr>
            <p:nvPr/>
          </p:nvGrpSpPr>
          <p:grpSpPr bwMode="auto">
            <a:xfrm>
              <a:off x="598906" y="3121200"/>
              <a:ext cx="785873" cy="504000"/>
              <a:chOff x="598906" y="3108353"/>
              <a:chExt cx="785873" cy="504000"/>
            </a:xfrm>
          </p:grpSpPr>
          <p:sp>
            <p:nvSpPr>
              <p:cNvPr id="106618" name="Freeform 60"/>
              <p:cNvSpPr>
                <a:spLocks/>
              </p:cNvSpPr>
              <p:nvPr/>
            </p:nvSpPr>
            <p:spPr bwMode="auto">
              <a:xfrm>
                <a:off x="598906" y="3108353"/>
                <a:ext cx="741710" cy="463523"/>
              </a:xfrm>
              <a:custGeom>
                <a:avLst/>
                <a:gdLst>
                  <a:gd name="T0" fmla="*/ 663201305 w 613"/>
                  <a:gd name="T1" fmla="*/ 334150433 h 355"/>
                  <a:gd name="T2" fmla="*/ 850596138 w 613"/>
                  <a:gd name="T3" fmla="*/ 3409179 h 355"/>
                  <a:gd name="T4" fmla="*/ 0 w 613"/>
                  <a:gd name="T5" fmla="*/ 0 h 355"/>
                  <a:gd name="T6" fmla="*/ 0 w 613"/>
                  <a:gd name="T7" fmla="*/ 605221283 h 355"/>
                  <a:gd name="T8" fmla="*/ 897444846 w 613"/>
                  <a:gd name="T9" fmla="*/ 605221283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619" name="Line 61"/>
              <p:cNvSpPr>
                <a:spLocks noChangeShapeType="1"/>
              </p:cNvSpPr>
              <p:nvPr/>
            </p:nvSpPr>
            <p:spPr bwMode="auto">
              <a:xfrm>
                <a:off x="601326" y="3110964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20" name="Line 62"/>
              <p:cNvSpPr>
                <a:spLocks noChangeShapeType="1"/>
              </p:cNvSpPr>
              <p:nvPr/>
            </p:nvSpPr>
            <p:spPr bwMode="auto">
              <a:xfrm>
                <a:off x="601326" y="3549679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21" name="Line 63"/>
              <p:cNvSpPr>
                <a:spLocks noChangeShapeType="1"/>
              </p:cNvSpPr>
              <p:nvPr/>
            </p:nvSpPr>
            <p:spPr bwMode="auto">
              <a:xfrm rot="8100000">
                <a:off x="1240189" y="3268954"/>
                <a:ext cx="0" cy="343399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22" name="Line 64"/>
              <p:cNvSpPr>
                <a:spLocks noChangeShapeType="1"/>
              </p:cNvSpPr>
              <p:nvPr/>
            </p:nvSpPr>
            <p:spPr bwMode="auto">
              <a:xfrm rot="2700000">
                <a:off x="1225669" y="3076548"/>
                <a:ext cx="0" cy="31822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6614" name="Rectangle 55"/>
            <p:cNvSpPr>
              <a:spLocks noChangeArrowheads="1"/>
            </p:cNvSpPr>
            <p:nvPr/>
          </p:nvSpPr>
          <p:spPr bwMode="auto">
            <a:xfrm>
              <a:off x="601290" y="4833932"/>
              <a:ext cx="74880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615" name="Line 57"/>
            <p:cNvSpPr>
              <a:spLocks noChangeShapeType="1"/>
            </p:cNvSpPr>
            <p:nvPr/>
          </p:nvSpPr>
          <p:spPr bwMode="auto">
            <a:xfrm>
              <a:off x="602270" y="4833932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616" name="Rectangle 56"/>
            <p:cNvSpPr>
              <a:spLocks noChangeArrowheads="1"/>
            </p:cNvSpPr>
            <p:nvPr/>
          </p:nvSpPr>
          <p:spPr bwMode="auto">
            <a:xfrm>
              <a:off x="612000" y="5789633"/>
              <a:ext cx="756000" cy="56832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617" name="Line 58"/>
            <p:cNvSpPr>
              <a:spLocks noChangeShapeType="1"/>
            </p:cNvSpPr>
            <p:nvPr/>
          </p:nvSpPr>
          <p:spPr bwMode="auto">
            <a:xfrm>
              <a:off x="612000" y="6051567"/>
              <a:ext cx="720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34" name="Line 95"/>
          <p:cNvSpPr>
            <a:spLocks noChangeShapeType="1"/>
          </p:cNvSpPr>
          <p:nvPr/>
        </p:nvSpPr>
        <p:spPr bwMode="auto">
          <a:xfrm rot="2700000">
            <a:off x="6657975" y="38354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" name="组合 360"/>
          <p:cNvGrpSpPr>
            <a:grpSpLocks/>
          </p:cNvGrpSpPr>
          <p:nvPr/>
        </p:nvGrpSpPr>
        <p:grpSpPr bwMode="auto">
          <a:xfrm>
            <a:off x="6786563" y="3127375"/>
            <a:ext cx="1214437" cy="3265488"/>
            <a:chOff x="6786578" y="3126605"/>
            <a:chExt cx="1214446" cy="3266272"/>
          </a:xfrm>
        </p:grpSpPr>
        <p:sp>
          <p:nvSpPr>
            <p:cNvPr id="106601" name="Line 110"/>
            <p:cNvSpPr>
              <a:spLocks noChangeShapeType="1"/>
            </p:cNvSpPr>
            <p:nvPr/>
          </p:nvSpPr>
          <p:spPr bwMode="auto">
            <a:xfrm>
              <a:off x="6786578" y="3126605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" name="组合 258"/>
            <p:cNvGrpSpPr>
              <a:grpSpLocks/>
            </p:cNvGrpSpPr>
            <p:nvPr/>
          </p:nvGrpSpPr>
          <p:grpSpPr bwMode="auto">
            <a:xfrm>
              <a:off x="6897534" y="3930745"/>
              <a:ext cx="1103490" cy="523207"/>
              <a:chOff x="6897534" y="3930745"/>
              <a:chExt cx="1103490" cy="523207"/>
            </a:xfrm>
          </p:grpSpPr>
          <p:sp>
            <p:nvSpPr>
              <p:cNvPr id="106609" name="Line 108"/>
              <p:cNvSpPr>
                <a:spLocks noChangeShapeType="1"/>
              </p:cNvSpPr>
              <p:nvPr/>
            </p:nvSpPr>
            <p:spPr bwMode="auto">
              <a:xfrm>
                <a:off x="6897534" y="3930746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10" name="Rectangle 114"/>
              <p:cNvSpPr>
                <a:spLocks noChangeArrowheads="1"/>
              </p:cNvSpPr>
              <p:nvPr/>
            </p:nvSpPr>
            <p:spPr bwMode="auto">
              <a:xfrm>
                <a:off x="6897534" y="3930745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19" name="组合 261"/>
            <p:cNvGrpSpPr>
              <a:grpSpLocks/>
            </p:cNvGrpSpPr>
            <p:nvPr/>
          </p:nvGrpSpPr>
          <p:grpSpPr bwMode="auto">
            <a:xfrm>
              <a:off x="6897534" y="4830754"/>
              <a:ext cx="1098000" cy="527072"/>
              <a:chOff x="4567205" y="4830754"/>
              <a:chExt cx="1103490" cy="527072"/>
            </a:xfrm>
          </p:grpSpPr>
          <p:sp>
            <p:nvSpPr>
              <p:cNvPr id="106607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08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sp>
          <p:nvSpPr>
            <p:cNvPr id="106604" name="Line 110"/>
            <p:cNvSpPr>
              <a:spLocks noChangeShapeType="1"/>
            </p:cNvSpPr>
            <p:nvPr/>
          </p:nvSpPr>
          <p:spPr bwMode="auto">
            <a:xfrm>
              <a:off x="6797542" y="3560400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605" name="Line 84"/>
            <p:cNvSpPr>
              <a:spLocks noChangeShapeType="1"/>
            </p:cNvSpPr>
            <p:nvPr/>
          </p:nvSpPr>
          <p:spPr bwMode="auto">
            <a:xfrm>
              <a:off x="6858016" y="6072206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606" name="Rectangle 115"/>
            <p:cNvSpPr>
              <a:spLocks noChangeArrowheads="1"/>
            </p:cNvSpPr>
            <p:nvPr/>
          </p:nvSpPr>
          <p:spPr bwMode="auto">
            <a:xfrm>
              <a:off x="6885024" y="5784864"/>
              <a:ext cx="1116000" cy="60801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20" name="Group 106"/>
          <p:cNvGrpSpPr>
            <a:grpSpLocks/>
          </p:cNvGrpSpPr>
          <p:nvPr/>
        </p:nvGrpSpPr>
        <p:grpSpPr bwMode="auto">
          <a:xfrm>
            <a:off x="1338263" y="3127375"/>
            <a:ext cx="1133475" cy="3227388"/>
            <a:chOff x="843" y="1970"/>
            <a:chExt cx="714" cy="2033"/>
          </a:xfrm>
        </p:grpSpPr>
        <p:sp>
          <p:nvSpPr>
            <p:cNvPr id="106589" name="Freeform 67"/>
            <p:cNvSpPr>
              <a:spLocks/>
            </p:cNvSpPr>
            <p:nvPr/>
          </p:nvSpPr>
          <p:spPr bwMode="auto">
            <a:xfrm>
              <a:off x="843" y="2479"/>
              <a:ext cx="681" cy="329"/>
            </a:xfrm>
            <a:custGeom>
              <a:avLst/>
              <a:gdLst>
                <a:gd name="T0" fmla="*/ 0 w 894"/>
                <a:gd name="T1" fmla="*/ 252 h 429"/>
                <a:gd name="T2" fmla="*/ 519 w 894"/>
                <a:gd name="T3" fmla="*/ 252 h 429"/>
                <a:gd name="T4" fmla="*/ 291 w 894"/>
                <a:gd name="T5" fmla="*/ 0 h 429"/>
                <a:gd name="T6" fmla="*/ 14 w 894"/>
                <a:gd name="T7" fmla="*/ 8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590" name="Line 68"/>
            <p:cNvSpPr>
              <a:spLocks noChangeShapeType="1"/>
            </p:cNvSpPr>
            <p:nvPr/>
          </p:nvSpPr>
          <p:spPr bwMode="auto">
            <a:xfrm>
              <a:off x="853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91" name="Line 70"/>
            <p:cNvSpPr>
              <a:spLocks noChangeShapeType="1"/>
            </p:cNvSpPr>
            <p:nvPr/>
          </p:nvSpPr>
          <p:spPr bwMode="auto">
            <a:xfrm>
              <a:off x="853" y="2261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92" name="Line 71"/>
            <p:cNvSpPr>
              <a:spLocks noChangeShapeType="1"/>
            </p:cNvSpPr>
            <p:nvPr/>
          </p:nvSpPr>
          <p:spPr bwMode="auto">
            <a:xfrm>
              <a:off x="853" y="2475"/>
              <a:ext cx="36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93" name="Line 72"/>
            <p:cNvSpPr>
              <a:spLocks noChangeShapeType="1"/>
            </p:cNvSpPr>
            <p:nvPr/>
          </p:nvSpPr>
          <p:spPr bwMode="auto">
            <a:xfrm>
              <a:off x="853" y="1970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94" name="Line 73"/>
            <p:cNvSpPr>
              <a:spLocks noChangeShapeType="1"/>
            </p:cNvSpPr>
            <p:nvPr/>
          </p:nvSpPr>
          <p:spPr bwMode="auto">
            <a:xfrm>
              <a:off x="853" y="2243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" name="组合 269"/>
            <p:cNvGrpSpPr>
              <a:grpSpLocks/>
            </p:cNvGrpSpPr>
            <p:nvPr/>
          </p:nvGrpSpPr>
          <p:grpSpPr bwMode="auto">
            <a:xfrm>
              <a:off x="854" y="3043"/>
              <a:ext cx="703" cy="332"/>
              <a:chOff x="4567205" y="4830754"/>
              <a:chExt cx="1103490" cy="527072"/>
            </a:xfrm>
          </p:grpSpPr>
          <p:sp>
            <p:nvSpPr>
              <p:cNvPr id="106599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600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22" name="组合 351"/>
            <p:cNvGrpSpPr>
              <a:grpSpLocks/>
            </p:cNvGrpSpPr>
            <p:nvPr/>
          </p:nvGrpSpPr>
          <p:grpSpPr bwMode="auto">
            <a:xfrm>
              <a:off x="853" y="3645"/>
              <a:ext cx="703" cy="358"/>
              <a:chOff x="857224" y="5786454"/>
              <a:chExt cx="1027043" cy="568325"/>
            </a:xfrm>
          </p:grpSpPr>
          <p:sp>
            <p:nvSpPr>
              <p:cNvPr id="106597" name="Rectangle 56"/>
              <p:cNvSpPr>
                <a:spLocks noChangeArrowheads="1"/>
              </p:cNvSpPr>
              <p:nvPr/>
            </p:nvSpPr>
            <p:spPr bwMode="auto">
              <a:xfrm>
                <a:off x="857224" y="5786454"/>
                <a:ext cx="1027043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598" name="Line 58"/>
              <p:cNvSpPr>
                <a:spLocks noChangeShapeType="1"/>
              </p:cNvSpPr>
              <p:nvPr/>
            </p:nvSpPr>
            <p:spPr bwMode="auto">
              <a:xfrm>
                <a:off x="857224" y="6048388"/>
                <a:ext cx="9906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119"/>
          <p:cNvGrpSpPr>
            <a:grpSpLocks/>
          </p:cNvGrpSpPr>
          <p:nvPr/>
        </p:nvGrpSpPr>
        <p:grpSpPr bwMode="auto">
          <a:xfrm>
            <a:off x="2428875" y="3127375"/>
            <a:ext cx="1152525" cy="3227388"/>
            <a:chOff x="1530" y="1970"/>
            <a:chExt cx="726" cy="2033"/>
          </a:xfrm>
        </p:grpSpPr>
        <p:grpSp>
          <p:nvGrpSpPr>
            <p:cNvPr id="24" name="Group 120"/>
            <p:cNvGrpSpPr>
              <a:grpSpLocks/>
            </p:cNvGrpSpPr>
            <p:nvPr/>
          </p:nvGrpSpPr>
          <p:grpSpPr bwMode="auto">
            <a:xfrm>
              <a:off x="1530" y="1970"/>
              <a:ext cx="726" cy="2033"/>
              <a:chOff x="1530" y="1970"/>
              <a:chExt cx="726" cy="2033"/>
            </a:xfrm>
          </p:grpSpPr>
          <p:grpSp>
            <p:nvGrpSpPr>
              <p:cNvPr id="25" name="Group 121"/>
              <p:cNvGrpSpPr>
                <a:grpSpLocks/>
              </p:cNvGrpSpPr>
              <p:nvPr/>
            </p:nvGrpSpPr>
            <p:grpSpPr bwMode="auto">
              <a:xfrm>
                <a:off x="1530" y="1970"/>
                <a:ext cx="726" cy="2033"/>
                <a:chOff x="1530" y="1970"/>
                <a:chExt cx="726" cy="2033"/>
              </a:xfrm>
            </p:grpSpPr>
            <p:sp>
              <p:nvSpPr>
                <p:cNvPr id="106583" name="Line 82"/>
                <p:cNvSpPr>
                  <a:spLocks noChangeShapeType="1"/>
                </p:cNvSpPr>
                <p:nvPr/>
              </p:nvSpPr>
              <p:spPr bwMode="auto">
                <a:xfrm>
                  <a:off x="1548" y="1970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6584" name="Line 83"/>
                <p:cNvSpPr>
                  <a:spLocks noChangeShapeType="1"/>
                </p:cNvSpPr>
                <p:nvPr/>
              </p:nvSpPr>
              <p:spPr bwMode="auto">
                <a:xfrm>
                  <a:off x="1548" y="2243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6585" name="Line 84"/>
                <p:cNvSpPr>
                  <a:spLocks noChangeShapeType="1"/>
                </p:cNvSpPr>
                <p:nvPr/>
              </p:nvSpPr>
              <p:spPr bwMode="auto">
                <a:xfrm>
                  <a:off x="1530" y="2790"/>
                  <a:ext cx="71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6586" name="Freeform 67"/>
                <p:cNvSpPr>
                  <a:spLocks/>
                </p:cNvSpPr>
                <p:nvPr/>
              </p:nvSpPr>
              <p:spPr bwMode="auto">
                <a:xfrm>
                  <a:off x="1530" y="3045"/>
                  <a:ext cx="726" cy="330"/>
                </a:xfrm>
                <a:custGeom>
                  <a:avLst/>
                  <a:gdLst>
                    <a:gd name="T0" fmla="*/ 0 w 894"/>
                    <a:gd name="T1" fmla="*/ 254 h 429"/>
                    <a:gd name="T2" fmla="*/ 590 w 894"/>
                    <a:gd name="T3" fmla="*/ 254 h 429"/>
                    <a:gd name="T4" fmla="*/ 331 w 894"/>
                    <a:gd name="T5" fmla="*/ 0 h 429"/>
                    <a:gd name="T6" fmla="*/ 15 w 894"/>
                    <a:gd name="T7" fmla="*/ 8 h 42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4"/>
                    <a:gd name="T13" fmla="*/ 0 h 429"/>
                    <a:gd name="T14" fmla="*/ 894 w 894"/>
                    <a:gd name="T15" fmla="*/ 429 h 42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4" h="429">
                      <a:moveTo>
                        <a:pt x="0" y="429"/>
                      </a:moveTo>
                      <a:lnTo>
                        <a:pt x="894" y="429"/>
                      </a:lnTo>
                      <a:lnTo>
                        <a:pt x="502" y="0"/>
                      </a:lnTo>
                      <a:lnTo>
                        <a:pt x="23" y="13"/>
                      </a:lnTo>
                    </a:path>
                  </a:pathLst>
                </a:cu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06587" name="Line 71"/>
                <p:cNvSpPr>
                  <a:spLocks noChangeShapeType="1"/>
                </p:cNvSpPr>
                <p:nvPr/>
              </p:nvSpPr>
              <p:spPr bwMode="auto">
                <a:xfrm>
                  <a:off x="1541" y="3043"/>
                  <a:ext cx="390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6588" name="Rectangle 56"/>
                <p:cNvSpPr>
                  <a:spLocks noChangeArrowheads="1"/>
                </p:cNvSpPr>
                <p:nvPr/>
              </p:nvSpPr>
              <p:spPr bwMode="auto">
                <a:xfrm>
                  <a:off x="1540" y="3645"/>
                  <a:ext cx="696" cy="35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6581" name="Line 58"/>
              <p:cNvSpPr>
                <a:spLocks noChangeShapeType="1"/>
              </p:cNvSpPr>
              <p:nvPr/>
            </p:nvSpPr>
            <p:spPr bwMode="auto">
              <a:xfrm>
                <a:off x="1540" y="3810"/>
                <a:ext cx="69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582" name="Line 80"/>
              <p:cNvSpPr>
                <a:spLocks noChangeShapeType="1"/>
              </p:cNvSpPr>
              <p:nvPr/>
            </p:nvSpPr>
            <p:spPr bwMode="auto">
              <a:xfrm>
                <a:off x="1542" y="2261"/>
                <a:ext cx="70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6579" name="Line 79"/>
            <p:cNvSpPr>
              <a:spLocks noChangeShapeType="1"/>
            </p:cNvSpPr>
            <p:nvPr/>
          </p:nvSpPr>
          <p:spPr bwMode="auto">
            <a:xfrm>
              <a:off x="1542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组合 363"/>
          <p:cNvGrpSpPr>
            <a:grpSpLocks/>
          </p:cNvGrpSpPr>
          <p:nvPr/>
        </p:nvGrpSpPr>
        <p:grpSpPr bwMode="auto">
          <a:xfrm>
            <a:off x="3544888" y="3127375"/>
            <a:ext cx="1143000" cy="3225800"/>
            <a:chOff x="3544876" y="3126604"/>
            <a:chExt cx="1142992" cy="3226584"/>
          </a:xfrm>
        </p:grpSpPr>
        <p:sp>
          <p:nvSpPr>
            <p:cNvPr id="106571" name="Line 92"/>
            <p:cNvSpPr>
              <a:spLocks noChangeShapeType="1"/>
            </p:cNvSpPr>
            <p:nvPr/>
          </p:nvSpPr>
          <p:spPr bwMode="auto">
            <a:xfrm>
              <a:off x="3560904" y="3126604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72" name="Line 92"/>
            <p:cNvSpPr>
              <a:spLocks noChangeShapeType="1"/>
            </p:cNvSpPr>
            <p:nvPr/>
          </p:nvSpPr>
          <p:spPr bwMode="auto">
            <a:xfrm>
              <a:off x="3571868" y="35604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73" name="Line 84"/>
            <p:cNvSpPr>
              <a:spLocks noChangeShapeType="1"/>
            </p:cNvSpPr>
            <p:nvPr/>
          </p:nvSpPr>
          <p:spPr bwMode="auto">
            <a:xfrm>
              <a:off x="3544876" y="4429132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" name="组合 349"/>
            <p:cNvGrpSpPr>
              <a:grpSpLocks/>
            </p:cNvGrpSpPr>
            <p:nvPr/>
          </p:nvGrpSpPr>
          <p:grpSpPr bwMode="auto">
            <a:xfrm>
              <a:off x="3552828" y="5784863"/>
              <a:ext cx="1130400" cy="568325"/>
              <a:chOff x="1847824" y="5784863"/>
              <a:chExt cx="1447800" cy="568325"/>
            </a:xfrm>
          </p:grpSpPr>
          <p:sp>
            <p:nvSpPr>
              <p:cNvPr id="106576" name="Rectangle 69"/>
              <p:cNvSpPr>
                <a:spLocks noChangeArrowheads="1"/>
              </p:cNvSpPr>
              <p:nvPr/>
            </p:nvSpPr>
            <p:spPr bwMode="auto">
              <a:xfrm>
                <a:off x="1847824" y="5784863"/>
                <a:ext cx="1447800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577" name="Line 74"/>
              <p:cNvSpPr>
                <a:spLocks noChangeShapeType="1"/>
              </p:cNvSpPr>
              <p:nvPr/>
            </p:nvSpPr>
            <p:spPr bwMode="auto">
              <a:xfrm>
                <a:off x="1847824" y="6048388"/>
                <a:ext cx="14478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6575" name="Line 84"/>
            <p:cNvSpPr>
              <a:spLocks noChangeShapeType="1"/>
            </p:cNvSpPr>
            <p:nvPr/>
          </p:nvSpPr>
          <p:spPr bwMode="auto">
            <a:xfrm>
              <a:off x="3564000" y="53280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79" name="Line 95"/>
          <p:cNvSpPr>
            <a:spLocks noChangeShapeType="1"/>
          </p:cNvSpPr>
          <p:nvPr/>
        </p:nvSpPr>
        <p:spPr bwMode="auto">
          <a:xfrm rot="2700000">
            <a:off x="5514975" y="4735513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Group 140"/>
          <p:cNvGrpSpPr>
            <a:grpSpLocks/>
          </p:cNvGrpSpPr>
          <p:nvPr/>
        </p:nvGrpSpPr>
        <p:grpSpPr bwMode="auto">
          <a:xfrm>
            <a:off x="4643438" y="3128963"/>
            <a:ext cx="1163637" cy="3224212"/>
            <a:chOff x="2925" y="1971"/>
            <a:chExt cx="733" cy="2031"/>
          </a:xfrm>
        </p:grpSpPr>
        <p:grpSp>
          <p:nvGrpSpPr>
            <p:cNvPr id="29" name="Group 141"/>
            <p:cNvGrpSpPr>
              <a:grpSpLocks/>
            </p:cNvGrpSpPr>
            <p:nvPr/>
          </p:nvGrpSpPr>
          <p:grpSpPr bwMode="auto">
            <a:xfrm>
              <a:off x="2925" y="1971"/>
              <a:ext cx="733" cy="2031"/>
              <a:chOff x="2925" y="1971"/>
              <a:chExt cx="733" cy="2031"/>
            </a:xfrm>
          </p:grpSpPr>
          <p:sp>
            <p:nvSpPr>
              <p:cNvPr id="106566" name="Line 92"/>
              <p:cNvSpPr>
                <a:spLocks noChangeShapeType="1"/>
              </p:cNvSpPr>
              <p:nvPr/>
            </p:nvSpPr>
            <p:spPr bwMode="auto">
              <a:xfrm>
                <a:off x="2925" y="1971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567" name="Line 92"/>
              <p:cNvSpPr>
                <a:spLocks noChangeShapeType="1"/>
              </p:cNvSpPr>
              <p:nvPr/>
            </p:nvSpPr>
            <p:spPr bwMode="auto">
              <a:xfrm>
                <a:off x="2932" y="2243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568" name="Line 84"/>
              <p:cNvSpPr>
                <a:spLocks noChangeShapeType="1"/>
              </p:cNvSpPr>
              <p:nvPr/>
            </p:nvSpPr>
            <p:spPr bwMode="auto">
              <a:xfrm>
                <a:off x="2931" y="2790"/>
                <a:ext cx="71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569" name="Freeform 85"/>
              <p:cNvSpPr>
                <a:spLocks/>
              </p:cNvSpPr>
              <p:nvPr/>
            </p:nvSpPr>
            <p:spPr bwMode="auto">
              <a:xfrm>
                <a:off x="2942" y="3644"/>
                <a:ext cx="658" cy="358"/>
              </a:xfrm>
              <a:custGeom>
                <a:avLst/>
                <a:gdLst>
                  <a:gd name="T0" fmla="*/ 0 w 931"/>
                  <a:gd name="T1" fmla="*/ 0 h 358"/>
                  <a:gd name="T2" fmla="*/ 465 w 931"/>
                  <a:gd name="T3" fmla="*/ 0 h 358"/>
                  <a:gd name="T4" fmla="*/ 387 w 931"/>
                  <a:gd name="T5" fmla="*/ 166 h 358"/>
                  <a:gd name="T6" fmla="*/ 465 w 931"/>
                  <a:gd name="T7" fmla="*/ 355 h 358"/>
                  <a:gd name="T8" fmla="*/ 3 w 931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358"/>
                  <a:gd name="T17" fmla="*/ 931 w 931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358">
                    <a:moveTo>
                      <a:pt x="0" y="0"/>
                    </a:moveTo>
                    <a:lnTo>
                      <a:pt x="931" y="0"/>
                    </a:lnTo>
                    <a:lnTo>
                      <a:pt x="774" y="166"/>
                    </a:lnTo>
                    <a:lnTo>
                      <a:pt x="931" y="355"/>
                    </a:lnTo>
                    <a:lnTo>
                      <a:pt x="6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06570" name="Line 84"/>
              <p:cNvSpPr>
                <a:spLocks noChangeShapeType="1"/>
              </p:cNvSpPr>
              <p:nvPr/>
            </p:nvSpPr>
            <p:spPr bwMode="auto">
              <a:xfrm>
                <a:off x="2942" y="3356"/>
                <a:ext cx="38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6565" name="Line 81"/>
            <p:cNvSpPr>
              <a:spLocks noChangeShapeType="1"/>
            </p:cNvSpPr>
            <p:nvPr/>
          </p:nvSpPr>
          <p:spPr bwMode="auto">
            <a:xfrm>
              <a:off x="2946" y="3810"/>
              <a:ext cx="57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Group 148"/>
          <p:cNvGrpSpPr>
            <a:grpSpLocks/>
          </p:cNvGrpSpPr>
          <p:nvPr/>
        </p:nvGrpSpPr>
        <p:grpSpPr bwMode="auto">
          <a:xfrm>
            <a:off x="304800" y="423863"/>
            <a:ext cx="7580313" cy="641350"/>
            <a:chOff x="192" y="267"/>
            <a:chExt cx="4775" cy="404"/>
          </a:xfrm>
        </p:grpSpPr>
        <p:sp>
          <p:nvSpPr>
            <p:cNvPr id="106562" name="Text Box 149"/>
            <p:cNvSpPr txBox="1">
              <a:spLocks noChangeArrowheads="1"/>
            </p:cNvSpPr>
            <p:nvPr/>
          </p:nvSpPr>
          <p:spPr bwMode="auto">
            <a:xfrm>
              <a:off x="192" y="267"/>
              <a:ext cx="46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(4) 半同步通信</a:t>
              </a:r>
              <a:endParaRPr lang="en-US" altLang="zh-CN" sz="3600">
                <a:latin typeface="Times New Roman" pitchFamily="18" charset="0"/>
              </a:endParaRPr>
            </a:p>
          </p:txBody>
        </p:sp>
        <p:sp>
          <p:nvSpPr>
            <p:cNvPr id="106563" name="Text Box 150"/>
            <p:cNvSpPr txBox="1">
              <a:spLocks noChangeArrowheads="1"/>
            </p:cNvSpPr>
            <p:nvPr/>
          </p:nvSpPr>
          <p:spPr bwMode="auto">
            <a:xfrm>
              <a:off x="1968" y="267"/>
              <a:ext cx="2999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latin typeface="Times New Roman" pitchFamily="18" charset="0"/>
                </a:rPr>
                <a:t>（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同步</a:t>
              </a:r>
              <a:r>
                <a:rPr lang="zh-CN" altLang="en-US" sz="3600">
                  <a:latin typeface="Times New Roman" pitchFamily="18" charset="0"/>
                </a:rPr>
                <a:t>、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异步 </a:t>
              </a:r>
              <a:r>
                <a:rPr lang="zh-CN" altLang="en-US" sz="3600">
                  <a:latin typeface="Times New Roman" pitchFamily="18" charset="0"/>
                </a:rPr>
                <a:t>结合）</a:t>
              </a:r>
            </a:p>
          </p:txBody>
        </p:sp>
      </p:grpSp>
      <p:sp>
        <p:nvSpPr>
          <p:cNvPr id="189591" name="Line 75"/>
          <p:cNvSpPr>
            <a:spLocks noChangeShapeType="1"/>
          </p:cNvSpPr>
          <p:nvPr/>
        </p:nvSpPr>
        <p:spPr bwMode="auto">
          <a:xfrm rot="8100000">
            <a:off x="2166938" y="3822700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2" name="Line 75"/>
          <p:cNvSpPr>
            <a:spLocks noChangeShapeType="1"/>
          </p:cNvSpPr>
          <p:nvPr/>
        </p:nvSpPr>
        <p:spPr bwMode="auto">
          <a:xfrm rot="8100000">
            <a:off x="3313113" y="4706938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57" name="Line 65"/>
          <p:cNvSpPr>
            <a:spLocks noChangeShapeType="1"/>
          </p:cNvSpPr>
          <p:nvPr/>
        </p:nvSpPr>
        <p:spPr bwMode="auto">
          <a:xfrm>
            <a:off x="13541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68" name="Line 76"/>
          <p:cNvSpPr>
            <a:spLocks noChangeShapeType="1"/>
          </p:cNvSpPr>
          <p:nvPr/>
        </p:nvSpPr>
        <p:spPr bwMode="auto">
          <a:xfrm>
            <a:off x="24574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80" name="Line 88"/>
          <p:cNvSpPr>
            <a:spLocks noChangeShapeType="1"/>
          </p:cNvSpPr>
          <p:nvPr/>
        </p:nvSpPr>
        <p:spPr bwMode="auto">
          <a:xfrm>
            <a:off x="356076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4" name="Line 88"/>
          <p:cNvSpPr>
            <a:spLocks noChangeShapeType="1"/>
          </p:cNvSpPr>
          <p:nvPr/>
        </p:nvSpPr>
        <p:spPr bwMode="auto">
          <a:xfrm>
            <a:off x="46799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" name="Line 88"/>
          <p:cNvSpPr>
            <a:spLocks noChangeShapeType="1"/>
          </p:cNvSpPr>
          <p:nvPr/>
        </p:nvSpPr>
        <p:spPr bwMode="auto">
          <a:xfrm>
            <a:off x="57864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" name="Line 88"/>
          <p:cNvSpPr>
            <a:spLocks noChangeShapeType="1"/>
          </p:cNvSpPr>
          <p:nvPr/>
        </p:nvSpPr>
        <p:spPr bwMode="auto">
          <a:xfrm>
            <a:off x="689451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9" name="Freeform 104"/>
          <p:cNvSpPr>
            <a:spLocks/>
          </p:cNvSpPr>
          <p:nvPr/>
        </p:nvSpPr>
        <p:spPr bwMode="auto">
          <a:xfrm>
            <a:off x="6584950" y="5784850"/>
            <a:ext cx="331788" cy="601663"/>
          </a:xfrm>
          <a:custGeom>
            <a:avLst/>
            <a:gdLst>
              <a:gd name="T0" fmla="*/ 415006075 w 257"/>
              <a:gd name="T1" fmla="*/ 418346349 h 379"/>
              <a:gd name="T2" fmla="*/ 0 w 257"/>
              <a:gd name="T3" fmla="*/ 0 h 379"/>
              <a:gd name="T4" fmla="*/ 408339334 w 257"/>
              <a:gd name="T5" fmla="*/ 0 h 379"/>
              <a:gd name="T6" fmla="*/ 428339557 w 257"/>
              <a:gd name="T7" fmla="*/ 955140895 h 379"/>
              <a:gd name="T8" fmla="*/ 101667839 w 257"/>
              <a:gd name="T9" fmla="*/ 955140895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7"/>
              <a:gd name="T16" fmla="*/ 0 h 379"/>
              <a:gd name="T17" fmla="*/ 257 w 257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7" h="379">
                <a:moveTo>
                  <a:pt x="249" y="166"/>
                </a:moveTo>
                <a:lnTo>
                  <a:pt x="0" y="0"/>
                </a:lnTo>
                <a:lnTo>
                  <a:pt x="245" y="0"/>
                </a:lnTo>
                <a:lnTo>
                  <a:pt x="257" y="379"/>
                </a:lnTo>
                <a:lnTo>
                  <a:pt x="61" y="379"/>
                </a:lnTo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31" name="Group 160"/>
          <p:cNvGrpSpPr>
            <a:grpSpLocks/>
          </p:cNvGrpSpPr>
          <p:nvPr/>
        </p:nvGrpSpPr>
        <p:grpSpPr bwMode="auto">
          <a:xfrm>
            <a:off x="5257800" y="4797425"/>
            <a:ext cx="517525" cy="1568450"/>
            <a:chOff x="3312" y="3022"/>
            <a:chExt cx="326" cy="988"/>
          </a:xfrm>
        </p:grpSpPr>
        <p:sp>
          <p:nvSpPr>
            <p:cNvPr id="106558" name="Freeform 100"/>
            <p:cNvSpPr>
              <a:spLocks/>
            </p:cNvSpPr>
            <p:nvPr/>
          </p:nvSpPr>
          <p:spPr bwMode="auto">
            <a:xfrm>
              <a:off x="3312" y="3022"/>
              <a:ext cx="317" cy="350"/>
            </a:xfrm>
            <a:custGeom>
              <a:avLst/>
              <a:gdLst>
                <a:gd name="T0" fmla="*/ 0 w 417"/>
                <a:gd name="T1" fmla="*/ 277 h 442"/>
                <a:gd name="T2" fmla="*/ 241 w 417"/>
                <a:gd name="T3" fmla="*/ 277 h 442"/>
                <a:gd name="T4" fmla="*/ 241 w 417"/>
                <a:gd name="T5" fmla="*/ 0 h 442"/>
                <a:gd name="T6" fmla="*/ 0 w 417"/>
                <a:gd name="T7" fmla="*/ 277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grpSp>
          <p:nvGrpSpPr>
            <p:cNvPr id="192" name="Group 162"/>
            <p:cNvGrpSpPr>
              <a:grpSpLocks/>
            </p:cNvGrpSpPr>
            <p:nvPr/>
          </p:nvGrpSpPr>
          <p:grpSpPr bwMode="auto">
            <a:xfrm>
              <a:off x="3463" y="3655"/>
              <a:ext cx="175" cy="355"/>
              <a:chOff x="3447" y="3655"/>
              <a:chExt cx="175" cy="355"/>
            </a:xfrm>
          </p:grpSpPr>
          <p:sp>
            <p:nvSpPr>
              <p:cNvPr id="106560" name="Line 86"/>
              <p:cNvSpPr>
                <a:spLocks noChangeShapeType="1"/>
              </p:cNvSpPr>
              <p:nvPr/>
            </p:nvSpPr>
            <p:spPr bwMode="auto">
              <a:xfrm rot="21287122" flipV="1">
                <a:off x="3447" y="3655"/>
                <a:ext cx="168" cy="175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561" name="Line 87"/>
              <p:cNvSpPr>
                <a:spLocks noChangeShapeType="1"/>
              </p:cNvSpPr>
              <p:nvPr/>
            </p:nvSpPr>
            <p:spPr bwMode="auto">
              <a:xfrm rot="5400000" flipV="1">
                <a:off x="3448" y="3835"/>
                <a:ext cx="192" cy="157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93" name="Group 165"/>
          <p:cNvGrpSpPr>
            <a:grpSpLocks/>
          </p:cNvGrpSpPr>
          <p:nvPr/>
        </p:nvGrpSpPr>
        <p:grpSpPr bwMode="auto">
          <a:xfrm>
            <a:off x="6624638" y="5803900"/>
            <a:ext cx="284162" cy="566738"/>
            <a:chOff x="4173" y="3656"/>
            <a:chExt cx="179" cy="357"/>
          </a:xfrm>
        </p:grpSpPr>
        <p:sp>
          <p:nvSpPr>
            <p:cNvPr id="106556" name="Line 98"/>
            <p:cNvSpPr>
              <a:spLocks noChangeShapeType="1"/>
            </p:cNvSpPr>
            <p:nvPr/>
          </p:nvSpPr>
          <p:spPr bwMode="auto">
            <a:xfrm rot="2835" flipV="1">
              <a:off x="4173" y="3816"/>
              <a:ext cx="179" cy="19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57" name="Line 99"/>
            <p:cNvSpPr>
              <a:spLocks noChangeShapeType="1"/>
            </p:cNvSpPr>
            <p:nvPr/>
          </p:nvSpPr>
          <p:spPr bwMode="auto">
            <a:xfrm rot="5400000" flipV="1">
              <a:off x="4174" y="3667"/>
              <a:ext cx="170" cy="14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4" name="Group 168"/>
          <p:cNvGrpSpPr>
            <a:grpSpLocks/>
          </p:cNvGrpSpPr>
          <p:nvPr/>
        </p:nvGrpSpPr>
        <p:grpSpPr bwMode="auto">
          <a:xfrm>
            <a:off x="5700713" y="3127375"/>
            <a:ext cx="1203325" cy="3225800"/>
            <a:chOff x="3591" y="1970"/>
            <a:chExt cx="758" cy="2032"/>
          </a:xfrm>
        </p:grpSpPr>
        <p:sp>
          <p:nvSpPr>
            <p:cNvPr id="106544" name="Line 90"/>
            <p:cNvSpPr>
              <a:spLocks noChangeShapeType="1"/>
            </p:cNvSpPr>
            <p:nvPr/>
          </p:nvSpPr>
          <p:spPr bwMode="auto">
            <a:xfrm>
              <a:off x="3648" y="2790"/>
              <a:ext cx="39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45" name="Line 97"/>
            <p:cNvSpPr>
              <a:spLocks noChangeShapeType="1"/>
            </p:cNvSpPr>
            <p:nvPr/>
          </p:nvSpPr>
          <p:spPr bwMode="auto">
            <a:xfrm>
              <a:off x="3645" y="1970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46" name="Line 97"/>
            <p:cNvSpPr>
              <a:spLocks noChangeShapeType="1"/>
            </p:cNvSpPr>
            <p:nvPr/>
          </p:nvSpPr>
          <p:spPr bwMode="auto">
            <a:xfrm>
              <a:off x="3652" y="2243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5" name="组合 263"/>
            <p:cNvGrpSpPr>
              <a:grpSpLocks/>
            </p:cNvGrpSpPr>
            <p:nvPr/>
          </p:nvGrpSpPr>
          <p:grpSpPr bwMode="auto">
            <a:xfrm>
              <a:off x="3628" y="3043"/>
              <a:ext cx="721" cy="332"/>
              <a:chOff x="4567205" y="4830754"/>
              <a:chExt cx="1103490" cy="527072"/>
            </a:xfrm>
          </p:grpSpPr>
          <p:sp>
            <p:nvSpPr>
              <p:cNvPr id="106554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555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199" name="Group 175"/>
            <p:cNvGrpSpPr>
              <a:grpSpLocks/>
            </p:cNvGrpSpPr>
            <p:nvPr/>
          </p:nvGrpSpPr>
          <p:grpSpPr bwMode="auto">
            <a:xfrm>
              <a:off x="3591" y="3658"/>
              <a:ext cx="447" cy="344"/>
              <a:chOff x="3591" y="3658"/>
              <a:chExt cx="447" cy="344"/>
            </a:xfrm>
          </p:grpSpPr>
          <p:sp>
            <p:nvSpPr>
              <p:cNvPr id="106552" name="Line 91"/>
              <p:cNvSpPr>
                <a:spLocks noChangeShapeType="1"/>
              </p:cNvSpPr>
              <p:nvPr/>
            </p:nvSpPr>
            <p:spPr bwMode="auto">
              <a:xfrm>
                <a:off x="3591" y="3658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553" name="Line 94"/>
              <p:cNvSpPr>
                <a:spLocks noChangeShapeType="1"/>
              </p:cNvSpPr>
              <p:nvPr/>
            </p:nvSpPr>
            <p:spPr bwMode="auto">
              <a:xfrm>
                <a:off x="3607" y="4002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0" name="Group 178"/>
            <p:cNvGrpSpPr>
              <a:grpSpLocks/>
            </p:cNvGrpSpPr>
            <p:nvPr/>
          </p:nvGrpSpPr>
          <p:grpSpPr bwMode="auto">
            <a:xfrm>
              <a:off x="3991" y="3658"/>
              <a:ext cx="218" cy="344"/>
              <a:chOff x="3991" y="3658"/>
              <a:chExt cx="218" cy="344"/>
            </a:xfrm>
          </p:grpSpPr>
          <p:sp>
            <p:nvSpPr>
              <p:cNvPr id="106550" name="Line 102"/>
              <p:cNvSpPr>
                <a:spLocks noChangeShapeType="1"/>
              </p:cNvSpPr>
              <p:nvPr/>
            </p:nvSpPr>
            <p:spPr bwMode="auto">
              <a:xfrm>
                <a:off x="4014" y="3658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551" name="Line 103"/>
              <p:cNvSpPr>
                <a:spLocks noChangeShapeType="1"/>
              </p:cNvSpPr>
              <p:nvPr/>
            </p:nvSpPr>
            <p:spPr bwMode="auto">
              <a:xfrm>
                <a:off x="3991" y="4002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01" name="Group 181"/>
          <p:cNvGrpSpPr>
            <a:grpSpLocks/>
          </p:cNvGrpSpPr>
          <p:nvPr/>
        </p:nvGrpSpPr>
        <p:grpSpPr bwMode="auto">
          <a:xfrm>
            <a:off x="7678738" y="3235325"/>
            <a:ext cx="360362" cy="217488"/>
            <a:chOff x="4837" y="2038"/>
            <a:chExt cx="227" cy="137"/>
          </a:xfrm>
        </p:grpSpPr>
        <p:sp>
          <p:nvSpPr>
            <p:cNvPr id="106542" name="Line 112"/>
            <p:cNvSpPr>
              <a:spLocks noChangeShapeType="1"/>
            </p:cNvSpPr>
            <p:nvPr/>
          </p:nvSpPr>
          <p:spPr bwMode="auto">
            <a:xfrm rot="2700000">
              <a:off x="4951" y="2061"/>
              <a:ext cx="0" cy="22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43" name="Line 113"/>
            <p:cNvSpPr>
              <a:spLocks noChangeShapeType="1"/>
            </p:cNvSpPr>
            <p:nvPr/>
          </p:nvSpPr>
          <p:spPr bwMode="auto">
            <a:xfrm rot="8070797">
              <a:off x="4946" y="1931"/>
              <a:ext cx="1" cy="21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2" name="Group 184"/>
          <p:cNvGrpSpPr>
            <a:grpSpLocks/>
          </p:cNvGrpSpPr>
          <p:nvPr/>
        </p:nvGrpSpPr>
        <p:grpSpPr bwMode="auto">
          <a:xfrm>
            <a:off x="7643813" y="3128963"/>
            <a:ext cx="1492250" cy="3259137"/>
            <a:chOff x="4815" y="1971"/>
            <a:chExt cx="940" cy="2053"/>
          </a:xfrm>
        </p:grpSpPr>
        <p:sp>
          <p:nvSpPr>
            <p:cNvPr id="106533" name="Rectangle 123"/>
            <p:cNvSpPr>
              <a:spLocks noChangeArrowheads="1"/>
            </p:cNvSpPr>
            <p:nvPr/>
          </p:nvSpPr>
          <p:spPr bwMode="auto">
            <a:xfrm>
              <a:off x="5021" y="2474"/>
              <a:ext cx="726" cy="33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534" name="Rectangle 124"/>
            <p:cNvSpPr>
              <a:spLocks noChangeArrowheads="1"/>
            </p:cNvSpPr>
            <p:nvPr/>
          </p:nvSpPr>
          <p:spPr bwMode="auto">
            <a:xfrm>
              <a:off x="5034" y="3645"/>
              <a:ext cx="703" cy="379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535" name="Rectangle 123"/>
            <p:cNvSpPr>
              <a:spLocks noChangeArrowheads="1"/>
            </p:cNvSpPr>
            <p:nvPr/>
          </p:nvSpPr>
          <p:spPr bwMode="auto">
            <a:xfrm>
              <a:off x="5035" y="3043"/>
              <a:ext cx="699" cy="33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536" name="Line 90"/>
            <p:cNvSpPr>
              <a:spLocks noChangeShapeType="1"/>
            </p:cNvSpPr>
            <p:nvPr/>
          </p:nvSpPr>
          <p:spPr bwMode="auto">
            <a:xfrm>
              <a:off x="5052" y="3825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37" name="Freeform 122"/>
            <p:cNvSpPr>
              <a:spLocks/>
            </p:cNvSpPr>
            <p:nvPr/>
          </p:nvSpPr>
          <p:spPr bwMode="auto">
            <a:xfrm>
              <a:off x="4815" y="1973"/>
              <a:ext cx="930" cy="287"/>
            </a:xfrm>
            <a:custGeom>
              <a:avLst/>
              <a:gdLst>
                <a:gd name="T0" fmla="*/ 56 w 1140"/>
                <a:gd name="T1" fmla="*/ 0 h 353"/>
                <a:gd name="T2" fmla="*/ 759 w 1140"/>
                <a:gd name="T3" fmla="*/ 7 h 353"/>
                <a:gd name="T4" fmla="*/ 759 w 1140"/>
                <a:gd name="T5" fmla="*/ 233 h 353"/>
                <a:gd name="T6" fmla="*/ 0 w 1140"/>
                <a:gd name="T7" fmla="*/ 233 h 353"/>
                <a:gd name="T8" fmla="*/ 153 w 1140"/>
                <a:gd name="T9" fmla="*/ 95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06538" name="Line 120"/>
            <p:cNvSpPr>
              <a:spLocks noChangeShapeType="1"/>
            </p:cNvSpPr>
            <p:nvPr/>
          </p:nvSpPr>
          <p:spPr bwMode="auto">
            <a:xfrm>
              <a:off x="4871" y="1971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39" name="Line 121"/>
            <p:cNvSpPr>
              <a:spLocks noChangeShapeType="1"/>
            </p:cNvSpPr>
            <p:nvPr/>
          </p:nvSpPr>
          <p:spPr bwMode="auto">
            <a:xfrm>
              <a:off x="4871" y="2244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40" name="Line 119"/>
            <p:cNvSpPr>
              <a:spLocks noChangeShapeType="1"/>
            </p:cNvSpPr>
            <p:nvPr/>
          </p:nvSpPr>
          <p:spPr bwMode="auto">
            <a:xfrm>
              <a:off x="5021" y="2476"/>
              <a:ext cx="721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541" name="Line 119"/>
            <p:cNvSpPr>
              <a:spLocks noChangeShapeType="1"/>
            </p:cNvSpPr>
            <p:nvPr/>
          </p:nvSpPr>
          <p:spPr bwMode="auto">
            <a:xfrm>
              <a:off x="5031" y="3044"/>
              <a:ext cx="70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97" name="Line 105"/>
          <p:cNvSpPr>
            <a:spLocks noChangeShapeType="1"/>
          </p:cNvSpPr>
          <p:nvPr/>
        </p:nvSpPr>
        <p:spPr bwMode="auto">
          <a:xfrm>
            <a:off x="79962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6" name="日期占位符 19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5F0752-F7CE-4B69-9F8A-CCD3AAB87B12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98" name="页脚占位符 1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197" name="灯片编号占位符 1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7681C-125C-400F-A26A-40D5B7ACEAD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8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8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nimBg="1"/>
      <p:bldP spid="189534" grpId="0" animBg="1"/>
      <p:bldP spid="189579" grpId="0" animBg="1"/>
      <p:bldP spid="189591" grpId="0" animBg="1"/>
      <p:bldP spid="189592" grpId="0" animBg="1"/>
      <p:bldP spid="110657" grpId="0" animBg="1"/>
      <p:bldP spid="110668" grpId="0" animBg="1"/>
      <p:bldP spid="110680" grpId="0" animBg="1"/>
      <p:bldP spid="244" grpId="0" animBg="1"/>
      <p:bldP spid="245" grpId="0" animBg="1"/>
      <p:bldP spid="246" grpId="0" animBg="1"/>
      <p:bldP spid="189599" grpId="0" animBg="1"/>
      <p:bldP spid="1106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41325" y="777875"/>
            <a:ext cx="4787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上述三种通信的共同点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一个总线传输周期（以输入数据为例）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990600" y="3171825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主模块发地址 、命令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990600" y="4086225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从模块准备数据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990600" y="5000625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从模块向主模块发数据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6934200" y="408622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总线空闲</a:t>
            </a: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953000" y="3171825"/>
            <a:ext cx="28956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占用总线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953000" y="4086225"/>
            <a:ext cx="3048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不占用总线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4953000" y="5000625"/>
            <a:ext cx="27432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占用总线</a:t>
            </a:r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432BE-1E09-4FA1-B058-EC6A6C67058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F6D02-2868-4F9F-BC34-45FF1CD107A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9" grpId="0" autoUpdateAnimBg="0"/>
      <p:bldP spid="190470" grpId="0" autoUpdateAnimBg="0"/>
      <p:bldP spid="190471" grpId="0" autoUpdateAnimBg="0"/>
      <p:bldP spid="190473" grpId="0" autoUpdateAnimBg="0"/>
      <p:bldP spid="190474" grpId="0" autoUpdateAnimBg="0"/>
      <p:bldP spid="1904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41325" y="533400"/>
            <a:ext cx="3125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(5) 分离式通信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939800" y="1447800"/>
            <a:ext cx="721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充分挖掘系统总线每个瞬间的潜力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124200"/>
            <a:ext cx="6324600" cy="1281113"/>
            <a:chOff x="1776" y="2112"/>
            <a:chExt cx="3984" cy="807"/>
          </a:xfrm>
        </p:grpSpPr>
        <p:sp>
          <p:nvSpPr>
            <p:cNvPr id="108564" name="Text Box 5"/>
            <p:cNvSpPr txBox="1">
              <a:spLocks noChangeArrowheads="1"/>
            </p:cNvSpPr>
            <p:nvPr/>
          </p:nvSpPr>
          <p:spPr bwMode="auto">
            <a:xfrm>
              <a:off x="1776" y="2112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主模块 </a:t>
              </a:r>
              <a:r>
                <a:rPr lang="zh-CN" altLang="en-US" sz="2800">
                  <a:latin typeface="Times New Roman" pitchFamily="18" charset="0"/>
                </a:rPr>
                <a:t>申请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占用总线</a:t>
              </a:r>
              <a:r>
                <a:rPr lang="zh-CN" altLang="en-US" sz="2800">
                  <a:latin typeface="Times New Roman" pitchFamily="18" charset="0"/>
                </a:rPr>
                <a:t>，使用完后</a:t>
              </a:r>
            </a:p>
          </p:txBody>
        </p:sp>
        <p:sp>
          <p:nvSpPr>
            <p:cNvPr id="108565" name="Text Box 6"/>
            <p:cNvSpPr txBox="1">
              <a:spLocks noChangeArrowheads="1"/>
            </p:cNvSpPr>
            <p:nvPr/>
          </p:nvSpPr>
          <p:spPr bwMode="auto">
            <a:xfrm>
              <a:off x="1776" y="2592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即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放弃总线 </a:t>
              </a:r>
              <a:r>
                <a:rPr lang="zh-CN" altLang="en-US" sz="2800">
                  <a:latin typeface="Times New Roman" pitchFamily="18" charset="0"/>
                </a:rPr>
                <a:t>的使用权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4786313"/>
            <a:ext cx="6324600" cy="1204912"/>
            <a:chOff x="1776" y="3120"/>
            <a:chExt cx="3984" cy="759"/>
          </a:xfrm>
        </p:grpSpPr>
        <p:sp>
          <p:nvSpPr>
            <p:cNvPr id="108562" name="Text Box 8"/>
            <p:cNvSpPr txBox="1">
              <a:spLocks noChangeArrowheads="1"/>
            </p:cNvSpPr>
            <p:nvPr/>
          </p:nvSpPr>
          <p:spPr bwMode="auto">
            <a:xfrm>
              <a:off x="1776" y="3120"/>
              <a:ext cx="38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从模块 </a:t>
              </a:r>
              <a:r>
                <a:rPr lang="zh-CN" altLang="en-US" sz="2800">
                  <a:latin typeface="Times New Roman" pitchFamily="18" charset="0"/>
                </a:rPr>
                <a:t>申请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占用总线</a:t>
              </a:r>
              <a:r>
                <a:rPr lang="zh-CN" altLang="en-US" sz="2800">
                  <a:latin typeface="Times New Roman" pitchFamily="18" charset="0"/>
                </a:rPr>
                <a:t>，将各种信</a:t>
              </a:r>
            </a:p>
          </p:txBody>
        </p:sp>
        <p:sp>
          <p:nvSpPr>
            <p:cNvPr id="108563" name="Text Box 9"/>
            <p:cNvSpPr txBox="1">
              <a:spLocks noChangeArrowheads="1"/>
            </p:cNvSpPr>
            <p:nvPr/>
          </p:nvSpPr>
          <p:spPr bwMode="auto">
            <a:xfrm>
              <a:off x="1776" y="3552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息送至总线上</a:t>
              </a:r>
            </a:p>
          </p:txBody>
        </p:sp>
      </p:grp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939800" y="2286000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一个总线传输周期</a:t>
            </a: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939800" y="3124200"/>
            <a:ext cx="187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子周期1</a:t>
            </a:r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939800" y="4772025"/>
            <a:ext cx="195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子周期2</a:t>
            </a:r>
          </a:p>
        </p:txBody>
      </p:sp>
      <p:sp>
        <p:nvSpPr>
          <p:cNvPr id="191501" name="AutoShape 13"/>
          <p:cNvSpPr>
            <a:spLocks/>
          </p:cNvSpPr>
          <p:nvPr/>
        </p:nvSpPr>
        <p:spPr bwMode="auto">
          <a:xfrm>
            <a:off x="685800" y="3429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11288" y="4791075"/>
            <a:ext cx="2627312" cy="1457325"/>
            <a:chOff x="889" y="2976"/>
            <a:chExt cx="1655" cy="918"/>
          </a:xfrm>
        </p:grpSpPr>
        <p:sp>
          <p:nvSpPr>
            <p:cNvPr id="108560" name="Text Box 16"/>
            <p:cNvSpPr txBox="1">
              <a:spLocks noChangeArrowheads="1"/>
            </p:cNvSpPr>
            <p:nvPr/>
          </p:nvSpPr>
          <p:spPr bwMode="auto">
            <a:xfrm>
              <a:off x="889" y="3567"/>
              <a:ext cx="10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主模块</a:t>
              </a:r>
            </a:p>
          </p:txBody>
        </p:sp>
        <p:sp>
          <p:nvSpPr>
            <p:cNvPr id="108561" name="AutoShape 17"/>
            <p:cNvSpPr>
              <a:spLocks noChangeArrowheads="1"/>
            </p:cNvSpPr>
            <p:nvPr/>
          </p:nvSpPr>
          <p:spPr bwMode="auto">
            <a:xfrm>
              <a:off x="1824" y="2976"/>
              <a:ext cx="720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788F95-3BC4-495D-9B0A-66CAEEAEB7E3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5CF98-997A-458E-8C40-9779F5ED09E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8" grpId="0" autoUpdateAnimBg="0"/>
      <p:bldP spid="191499" grpId="0" autoUpdateAnimBg="0"/>
      <p:bldP spid="191500" grpId="0" autoUpdateAnimBg="0"/>
      <p:bldP spid="19150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9462</TotalTime>
  <Words>1733</Words>
  <Application>Microsoft Office PowerPoint</Application>
  <PresentationFormat>全屏显示(4:3)</PresentationFormat>
  <Paragraphs>705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计算机组成原理</vt:lpstr>
      <vt:lpstr>第３章  系统总线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第４章  存 储 器</vt:lpstr>
      <vt:lpstr>4.1  概  述</vt:lpstr>
      <vt:lpstr>幻灯片 13</vt:lpstr>
      <vt:lpstr>幻灯片 14</vt:lpstr>
      <vt:lpstr>幻灯片 15</vt:lpstr>
      <vt:lpstr>幻灯片 16</vt:lpstr>
      <vt:lpstr>4.2 主存储器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lhw</cp:lastModifiedBy>
  <cp:revision>1589</cp:revision>
  <dcterms:created xsi:type="dcterms:W3CDTF">1601-01-01T00:00:00Z</dcterms:created>
  <dcterms:modified xsi:type="dcterms:W3CDTF">2013-06-05T07:20:09Z</dcterms:modified>
</cp:coreProperties>
</file>