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94" r:id="rId3"/>
    <p:sldId id="1222" r:id="rId4"/>
    <p:sldId id="1187" r:id="rId5"/>
    <p:sldId id="1188" r:id="rId6"/>
    <p:sldId id="1189" r:id="rId7"/>
    <p:sldId id="1190" r:id="rId8"/>
    <p:sldId id="1191" r:id="rId9"/>
    <p:sldId id="1192" r:id="rId10"/>
    <p:sldId id="1206" r:id="rId11"/>
    <p:sldId id="1193" r:id="rId12"/>
    <p:sldId id="1194" r:id="rId13"/>
    <p:sldId id="1195" r:id="rId14"/>
    <p:sldId id="1196" r:id="rId15"/>
    <p:sldId id="1197" r:id="rId16"/>
    <p:sldId id="1198" r:id="rId17"/>
  </p:sldIdLst>
  <p:sldSz cx="9144000" cy="6858000" type="screen4x3"/>
  <p:notesSz cx="6735763" cy="9869488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980F-6D53-45DE-AA7D-A9BEDCC8A4FD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88CA-83B2-455C-86A0-5F26AFD1E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8007"/>
            <a:ext cx="4939560" cy="44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lang="zh-CN" altLang="en-US" sz="4000" kern="0" smtClean="0">
                <a:latin typeface="+mj-lt"/>
                <a:ea typeface="+mj-ea"/>
                <a:cs typeface="+mj-cs"/>
              </a:rPr>
              <a:t>九</a:t>
            </a: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152400" y="1482744"/>
            <a:ext cx="8915400" cy="4660900"/>
            <a:chOff x="96" y="672"/>
            <a:chExt cx="5616" cy="2936"/>
          </a:xfrm>
        </p:grpSpPr>
        <p:sp>
          <p:nvSpPr>
            <p:cNvPr id="208917" name="Rectangle 3"/>
            <p:cNvSpPr>
              <a:spLocks noChangeArrowheads="1"/>
            </p:cNvSpPr>
            <p:nvPr/>
          </p:nvSpPr>
          <p:spPr bwMode="auto">
            <a:xfrm>
              <a:off x="4727" y="3096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18" name="Rectangle 4"/>
            <p:cNvSpPr>
              <a:spLocks noChangeArrowheads="1"/>
            </p:cNvSpPr>
            <p:nvPr/>
          </p:nvSpPr>
          <p:spPr bwMode="auto">
            <a:xfrm>
              <a:off x="4727" y="2908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1800" b="0">
                <a:latin typeface="Times New Roman" pitchFamily="18" charset="0"/>
              </a:endParaRPr>
            </a:p>
          </p:txBody>
        </p:sp>
        <p:sp>
          <p:nvSpPr>
            <p:cNvPr id="208919" name="Rectangle 5"/>
            <p:cNvSpPr>
              <a:spLocks noChangeArrowheads="1"/>
            </p:cNvSpPr>
            <p:nvPr/>
          </p:nvSpPr>
          <p:spPr bwMode="auto">
            <a:xfrm>
              <a:off x="4727" y="2677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latin typeface="Times New Roman" pitchFamily="18" charset="0"/>
                </a:rPr>
                <a:t>+1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208920" name="Rectangle 6"/>
            <p:cNvSpPr>
              <a:spLocks noChangeArrowheads="1"/>
            </p:cNvSpPr>
            <p:nvPr/>
          </p:nvSpPr>
          <p:spPr bwMode="auto">
            <a:xfrm>
              <a:off x="4679" y="2459"/>
              <a:ext cx="103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latin typeface="Times New Roman" pitchFamily="18" charset="0"/>
                </a:rPr>
                <a:t>+1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21" name="Rectangle 7"/>
            <p:cNvSpPr>
              <a:spLocks noChangeArrowheads="1"/>
            </p:cNvSpPr>
            <p:nvPr/>
          </p:nvSpPr>
          <p:spPr bwMode="auto">
            <a:xfrm>
              <a:off x="4727" y="2255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08922" name="Rectangle 8"/>
            <p:cNvSpPr>
              <a:spLocks noChangeArrowheads="1"/>
            </p:cNvSpPr>
            <p:nvPr/>
          </p:nvSpPr>
          <p:spPr bwMode="auto">
            <a:xfrm>
              <a:off x="4727" y="202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+1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208923" name="Rectangle 9"/>
            <p:cNvSpPr>
              <a:spLocks noChangeArrowheads="1"/>
            </p:cNvSpPr>
            <p:nvPr/>
          </p:nvSpPr>
          <p:spPr bwMode="auto">
            <a:xfrm>
              <a:off x="4727" y="180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endParaRPr lang="zh-CN" altLang="en-US" sz="2000" i="1" baseline="30000">
                <a:latin typeface="Times New Roman" pitchFamily="18" charset="0"/>
              </a:endParaRPr>
            </a:p>
          </p:txBody>
        </p:sp>
        <p:sp>
          <p:nvSpPr>
            <p:cNvPr id="208924" name="Rectangle 10"/>
            <p:cNvSpPr>
              <a:spLocks noChangeArrowheads="1"/>
            </p:cNvSpPr>
            <p:nvPr/>
          </p:nvSpPr>
          <p:spPr bwMode="auto">
            <a:xfrm>
              <a:off x="4727" y="1591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208925" name="Rectangle 11"/>
            <p:cNvSpPr>
              <a:spLocks noChangeArrowheads="1"/>
            </p:cNvSpPr>
            <p:nvPr/>
          </p:nvSpPr>
          <p:spPr bwMode="auto">
            <a:xfrm>
              <a:off x="4727" y="1401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1800" b="0">
                <a:latin typeface="Times New Roman" pitchFamily="18" charset="0"/>
              </a:endParaRPr>
            </a:p>
          </p:txBody>
        </p:sp>
        <p:sp>
          <p:nvSpPr>
            <p:cNvPr id="208926" name="Rectangle 12"/>
            <p:cNvSpPr>
              <a:spLocks noChangeArrowheads="1"/>
            </p:cNvSpPr>
            <p:nvPr/>
          </p:nvSpPr>
          <p:spPr bwMode="auto">
            <a:xfrm>
              <a:off x="4727" y="1172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字块</a:t>
              </a:r>
              <a:r>
                <a:rPr lang="zh-CN" altLang="en-US" sz="20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8927" name="Rectangle 13"/>
            <p:cNvSpPr>
              <a:spLocks noChangeArrowheads="1"/>
            </p:cNvSpPr>
            <p:nvPr/>
          </p:nvSpPr>
          <p:spPr bwMode="auto">
            <a:xfrm>
              <a:off x="4727" y="954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字块0</a:t>
              </a:r>
            </a:p>
          </p:txBody>
        </p:sp>
        <p:sp>
          <p:nvSpPr>
            <p:cNvPr id="208928" name="Line 14"/>
            <p:cNvSpPr>
              <a:spLocks noChangeShapeType="1"/>
            </p:cNvSpPr>
            <p:nvPr/>
          </p:nvSpPr>
          <p:spPr bwMode="auto">
            <a:xfrm>
              <a:off x="4727" y="96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9" name="Line 15"/>
            <p:cNvSpPr>
              <a:spLocks noChangeShapeType="1"/>
            </p:cNvSpPr>
            <p:nvPr/>
          </p:nvSpPr>
          <p:spPr bwMode="auto">
            <a:xfrm>
              <a:off x="4727" y="1183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0" name="Line 16"/>
            <p:cNvSpPr>
              <a:spLocks noChangeShapeType="1"/>
            </p:cNvSpPr>
            <p:nvPr/>
          </p:nvSpPr>
          <p:spPr bwMode="auto">
            <a:xfrm>
              <a:off x="4727" y="1401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1" name="Line 17"/>
            <p:cNvSpPr>
              <a:spLocks noChangeShapeType="1"/>
            </p:cNvSpPr>
            <p:nvPr/>
          </p:nvSpPr>
          <p:spPr bwMode="auto">
            <a:xfrm>
              <a:off x="4727" y="160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2" name="Line 18"/>
            <p:cNvSpPr>
              <a:spLocks noChangeShapeType="1"/>
            </p:cNvSpPr>
            <p:nvPr/>
          </p:nvSpPr>
          <p:spPr bwMode="auto">
            <a:xfrm>
              <a:off x="4727" y="181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3" name="Line 19"/>
            <p:cNvSpPr>
              <a:spLocks noChangeShapeType="1"/>
            </p:cNvSpPr>
            <p:nvPr/>
          </p:nvSpPr>
          <p:spPr bwMode="auto">
            <a:xfrm>
              <a:off x="4727" y="2037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4" name="Line 20"/>
            <p:cNvSpPr>
              <a:spLocks noChangeShapeType="1"/>
            </p:cNvSpPr>
            <p:nvPr/>
          </p:nvSpPr>
          <p:spPr bwMode="auto">
            <a:xfrm>
              <a:off x="4727" y="2255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5" name="Line 21"/>
            <p:cNvSpPr>
              <a:spLocks noChangeShapeType="1"/>
            </p:cNvSpPr>
            <p:nvPr/>
          </p:nvSpPr>
          <p:spPr bwMode="auto">
            <a:xfrm>
              <a:off x="4727" y="247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6" name="Line 22"/>
            <p:cNvSpPr>
              <a:spLocks noChangeShapeType="1"/>
            </p:cNvSpPr>
            <p:nvPr/>
          </p:nvSpPr>
          <p:spPr bwMode="auto">
            <a:xfrm>
              <a:off x="4727" y="2690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7" name="Line 23"/>
            <p:cNvSpPr>
              <a:spLocks noChangeShapeType="1"/>
            </p:cNvSpPr>
            <p:nvPr/>
          </p:nvSpPr>
          <p:spPr bwMode="auto">
            <a:xfrm>
              <a:off x="4727" y="2908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8" name="Line 24"/>
            <p:cNvSpPr>
              <a:spLocks noChangeShapeType="1"/>
            </p:cNvSpPr>
            <p:nvPr/>
          </p:nvSpPr>
          <p:spPr bwMode="auto">
            <a:xfrm>
              <a:off x="4727" y="310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9" name="Line 25"/>
            <p:cNvSpPr>
              <a:spLocks noChangeShapeType="1"/>
            </p:cNvSpPr>
            <p:nvPr/>
          </p:nvSpPr>
          <p:spPr bwMode="auto">
            <a:xfrm>
              <a:off x="4727" y="332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0" name="Line 26"/>
            <p:cNvSpPr>
              <a:spLocks noChangeShapeType="1"/>
            </p:cNvSpPr>
            <p:nvPr/>
          </p:nvSpPr>
          <p:spPr bwMode="auto">
            <a:xfrm>
              <a:off x="4727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1" name="Line 27"/>
            <p:cNvSpPr>
              <a:spLocks noChangeShapeType="1"/>
            </p:cNvSpPr>
            <p:nvPr/>
          </p:nvSpPr>
          <p:spPr bwMode="auto">
            <a:xfrm>
              <a:off x="5616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2" name="Text Box 28"/>
            <p:cNvSpPr txBox="1">
              <a:spLocks noChangeArrowheads="1"/>
            </p:cNvSpPr>
            <p:nvPr/>
          </p:nvSpPr>
          <p:spPr bwMode="auto">
            <a:xfrm>
              <a:off x="5026" y="138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43" name="Text Box 29"/>
            <p:cNvSpPr txBox="1">
              <a:spLocks noChangeArrowheads="1"/>
            </p:cNvSpPr>
            <p:nvPr/>
          </p:nvSpPr>
          <p:spPr bwMode="auto">
            <a:xfrm>
              <a:off x="5026" y="224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44" name="Text Box 30"/>
            <p:cNvSpPr txBox="1">
              <a:spLocks noChangeArrowheads="1"/>
            </p:cNvSpPr>
            <p:nvPr/>
          </p:nvSpPr>
          <p:spPr bwMode="auto">
            <a:xfrm>
              <a:off x="5036" y="289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45" name="Text Box 31"/>
            <p:cNvSpPr txBox="1">
              <a:spLocks noChangeArrowheads="1"/>
            </p:cNvSpPr>
            <p:nvPr/>
          </p:nvSpPr>
          <p:spPr bwMode="auto">
            <a:xfrm>
              <a:off x="4829" y="69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主存储体</a:t>
              </a:r>
            </a:p>
          </p:txBody>
        </p:sp>
        <p:sp>
          <p:nvSpPr>
            <p:cNvPr id="208946" name="Rectangle 32"/>
            <p:cNvSpPr>
              <a:spLocks noChangeArrowheads="1"/>
            </p:cNvSpPr>
            <p:nvPr/>
          </p:nvSpPr>
          <p:spPr bwMode="auto">
            <a:xfrm>
              <a:off x="3230" y="1296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 1</a:t>
              </a: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08947" name="Rectangle 33"/>
            <p:cNvSpPr>
              <a:spLocks noChangeArrowheads="1"/>
            </p:cNvSpPr>
            <p:nvPr/>
          </p:nvSpPr>
          <p:spPr bwMode="auto">
            <a:xfrm>
              <a:off x="2762" y="1296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08948" name="Rectangle 34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 0</a:t>
              </a:r>
            </a:p>
          </p:txBody>
        </p:sp>
        <p:sp>
          <p:nvSpPr>
            <p:cNvPr id="208949" name="Rectangle 35"/>
            <p:cNvSpPr>
              <a:spLocks noChangeArrowheads="1"/>
            </p:cNvSpPr>
            <p:nvPr/>
          </p:nvSpPr>
          <p:spPr bwMode="auto">
            <a:xfrm>
              <a:off x="2762" y="1078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08950" name="Line 36"/>
            <p:cNvSpPr>
              <a:spLocks noChangeShapeType="1"/>
            </p:cNvSpPr>
            <p:nvPr/>
          </p:nvSpPr>
          <p:spPr bwMode="auto">
            <a:xfrm>
              <a:off x="2762" y="1091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1" name="Line 37"/>
            <p:cNvSpPr>
              <a:spLocks noChangeShapeType="1"/>
            </p:cNvSpPr>
            <p:nvPr/>
          </p:nvSpPr>
          <p:spPr bwMode="auto">
            <a:xfrm>
              <a:off x="2762" y="1309"/>
              <a:ext cx="1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2" name="Line 38"/>
            <p:cNvSpPr>
              <a:spLocks noChangeShapeType="1"/>
            </p:cNvSpPr>
            <p:nvPr/>
          </p:nvSpPr>
          <p:spPr bwMode="auto">
            <a:xfrm>
              <a:off x="2762" y="1527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3" name="Line 39"/>
            <p:cNvSpPr>
              <a:spLocks noChangeShapeType="1"/>
            </p:cNvSpPr>
            <p:nvPr/>
          </p:nvSpPr>
          <p:spPr bwMode="auto">
            <a:xfrm>
              <a:off x="276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4" name="Line 40"/>
            <p:cNvSpPr>
              <a:spLocks noChangeShapeType="1"/>
            </p:cNvSpPr>
            <p:nvPr/>
          </p:nvSpPr>
          <p:spPr bwMode="auto">
            <a:xfrm>
              <a:off x="3230" y="1091"/>
              <a:ext cx="0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5" name="Line 41"/>
            <p:cNvSpPr>
              <a:spLocks noChangeShapeType="1"/>
            </p:cNvSpPr>
            <p:nvPr/>
          </p:nvSpPr>
          <p:spPr bwMode="auto">
            <a:xfrm>
              <a:off x="407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6" name="Rectangle 42"/>
            <p:cNvSpPr>
              <a:spLocks noChangeArrowheads="1"/>
            </p:cNvSpPr>
            <p:nvPr/>
          </p:nvSpPr>
          <p:spPr bwMode="auto">
            <a:xfrm>
              <a:off x="3227" y="1922"/>
              <a:ext cx="84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 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57" name="Rectangle 43"/>
            <p:cNvSpPr>
              <a:spLocks noChangeArrowheads="1"/>
            </p:cNvSpPr>
            <p:nvPr/>
          </p:nvSpPr>
          <p:spPr bwMode="auto">
            <a:xfrm>
              <a:off x="2762" y="1894"/>
              <a:ext cx="4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08958" name="Line 44"/>
            <p:cNvSpPr>
              <a:spLocks noChangeShapeType="1"/>
            </p:cNvSpPr>
            <p:nvPr/>
          </p:nvSpPr>
          <p:spPr bwMode="auto">
            <a:xfrm>
              <a:off x="2762" y="1930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9" name="Line 45"/>
            <p:cNvSpPr>
              <a:spLocks noChangeShapeType="1"/>
            </p:cNvSpPr>
            <p:nvPr/>
          </p:nvSpPr>
          <p:spPr bwMode="auto">
            <a:xfrm>
              <a:off x="2762" y="2148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0" name="Line 46"/>
            <p:cNvSpPr>
              <a:spLocks noChangeShapeType="1"/>
            </p:cNvSpPr>
            <p:nvPr/>
          </p:nvSpPr>
          <p:spPr bwMode="auto">
            <a:xfrm>
              <a:off x="276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1" name="Line 47"/>
            <p:cNvSpPr>
              <a:spLocks noChangeShapeType="1"/>
            </p:cNvSpPr>
            <p:nvPr/>
          </p:nvSpPr>
          <p:spPr bwMode="auto">
            <a:xfrm>
              <a:off x="407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2" name="Line 48"/>
            <p:cNvSpPr>
              <a:spLocks noChangeShapeType="1"/>
            </p:cNvSpPr>
            <p:nvPr/>
          </p:nvSpPr>
          <p:spPr bwMode="auto">
            <a:xfrm>
              <a:off x="3227" y="1930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3" name="Text Box 49"/>
            <p:cNvSpPr txBox="1">
              <a:spLocks noChangeArrowheads="1"/>
            </p:cNvSpPr>
            <p:nvPr/>
          </p:nvSpPr>
          <p:spPr bwMode="auto">
            <a:xfrm>
              <a:off x="3043" y="672"/>
              <a:ext cx="11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Cache</a:t>
              </a:r>
              <a:r>
                <a:rPr lang="zh-CN" altLang="en-US" sz="2000">
                  <a:latin typeface="Times New Roman" pitchFamily="18" charset="0"/>
                </a:rPr>
                <a:t>存储体</a:t>
              </a:r>
            </a:p>
          </p:txBody>
        </p:sp>
        <p:sp>
          <p:nvSpPr>
            <p:cNvPr id="208964" name="AutoShape 50"/>
            <p:cNvSpPr>
              <a:spLocks/>
            </p:cNvSpPr>
            <p:nvPr/>
          </p:nvSpPr>
          <p:spPr bwMode="auto">
            <a:xfrm rot="-5400000">
              <a:off x="2954" y="774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65" name="Text Box 51"/>
            <p:cNvSpPr txBox="1">
              <a:spLocks noChangeArrowheads="1"/>
            </p:cNvSpPr>
            <p:nvPr/>
          </p:nvSpPr>
          <p:spPr bwMode="auto">
            <a:xfrm>
              <a:off x="2711" y="67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66" name="Text Box 52"/>
            <p:cNvSpPr txBox="1">
              <a:spLocks noChangeArrowheads="1"/>
            </p:cNvSpPr>
            <p:nvPr/>
          </p:nvSpPr>
          <p:spPr bwMode="auto">
            <a:xfrm>
              <a:off x="2556" y="10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8967" name="Text Box 53"/>
            <p:cNvSpPr txBox="1">
              <a:spLocks noChangeArrowheads="1"/>
            </p:cNvSpPr>
            <p:nvPr/>
          </p:nvSpPr>
          <p:spPr bwMode="auto">
            <a:xfrm>
              <a:off x="2556" y="13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8968" name="Text Box 54"/>
            <p:cNvSpPr txBox="1">
              <a:spLocks noChangeArrowheads="1"/>
            </p:cNvSpPr>
            <p:nvPr/>
          </p:nvSpPr>
          <p:spPr bwMode="auto">
            <a:xfrm>
              <a:off x="2219" y="187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2</a:t>
              </a:r>
              <a:r>
                <a:rPr lang="en-US" altLang="zh-CN" sz="2400" i="1" baseline="30000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208969" name="Line 55"/>
            <p:cNvSpPr>
              <a:spLocks noChangeShapeType="1"/>
            </p:cNvSpPr>
            <p:nvPr/>
          </p:nvSpPr>
          <p:spPr bwMode="auto">
            <a:xfrm>
              <a:off x="3230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0" name="Line 56"/>
            <p:cNvSpPr>
              <a:spLocks noChangeShapeType="1"/>
            </p:cNvSpPr>
            <p:nvPr/>
          </p:nvSpPr>
          <p:spPr bwMode="auto">
            <a:xfrm>
              <a:off x="4072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1" name="Text Box 57"/>
            <p:cNvSpPr txBox="1">
              <a:spLocks noChangeArrowheads="1"/>
            </p:cNvSpPr>
            <p:nvPr/>
          </p:nvSpPr>
          <p:spPr bwMode="auto">
            <a:xfrm>
              <a:off x="3513" y="1595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72" name="Rectangle 58"/>
            <p:cNvSpPr>
              <a:spLocks noChangeArrowheads="1"/>
            </p:cNvSpPr>
            <p:nvPr/>
          </p:nvSpPr>
          <p:spPr bwMode="auto">
            <a:xfrm>
              <a:off x="3745" y="2561"/>
              <a:ext cx="60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字块</a:t>
              </a:r>
            </a:p>
          </p:txBody>
        </p:sp>
        <p:sp>
          <p:nvSpPr>
            <p:cNvPr id="208973" name="Rectangle 59"/>
            <p:cNvSpPr>
              <a:spLocks noChangeArrowheads="1"/>
            </p:cNvSpPr>
            <p:nvPr/>
          </p:nvSpPr>
          <p:spPr bwMode="auto">
            <a:xfrm>
              <a:off x="2976" y="2736"/>
              <a:ext cx="8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字块地址</a:t>
              </a:r>
            </a:p>
          </p:txBody>
        </p:sp>
        <p:sp>
          <p:nvSpPr>
            <p:cNvPr id="208974" name="Rectangle 60"/>
            <p:cNvSpPr>
              <a:spLocks noChangeArrowheads="1"/>
            </p:cNvSpPr>
            <p:nvPr/>
          </p:nvSpPr>
          <p:spPr bwMode="auto">
            <a:xfrm>
              <a:off x="2248" y="2561"/>
              <a:ext cx="144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主存字 </a:t>
              </a:r>
            </a:p>
            <a:p>
              <a:pPr eaLnBrk="1" hangingPunct="1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块标记</a:t>
              </a:r>
            </a:p>
          </p:txBody>
        </p:sp>
        <p:sp>
          <p:nvSpPr>
            <p:cNvPr id="208975" name="Line 61"/>
            <p:cNvSpPr>
              <a:spLocks noChangeShapeType="1"/>
            </p:cNvSpPr>
            <p:nvPr/>
          </p:nvSpPr>
          <p:spPr bwMode="auto">
            <a:xfrm>
              <a:off x="2248" y="2561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6" name="Line 62"/>
            <p:cNvSpPr>
              <a:spLocks noChangeShapeType="1"/>
            </p:cNvSpPr>
            <p:nvPr/>
          </p:nvSpPr>
          <p:spPr bwMode="auto">
            <a:xfrm>
              <a:off x="2248" y="2979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7" name="Line 63"/>
            <p:cNvSpPr>
              <a:spLocks noChangeShapeType="1"/>
            </p:cNvSpPr>
            <p:nvPr/>
          </p:nvSpPr>
          <p:spPr bwMode="auto">
            <a:xfrm>
              <a:off x="2248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8" name="Line 64"/>
            <p:cNvSpPr>
              <a:spLocks noChangeShapeType="1"/>
            </p:cNvSpPr>
            <p:nvPr/>
          </p:nvSpPr>
          <p:spPr bwMode="auto">
            <a:xfrm>
              <a:off x="2996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9" name="Line 65"/>
            <p:cNvSpPr>
              <a:spLocks noChangeShapeType="1"/>
            </p:cNvSpPr>
            <p:nvPr/>
          </p:nvSpPr>
          <p:spPr bwMode="auto">
            <a:xfrm>
              <a:off x="3745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0" name="Line 66"/>
            <p:cNvSpPr>
              <a:spLocks noChangeShapeType="1"/>
            </p:cNvSpPr>
            <p:nvPr/>
          </p:nvSpPr>
          <p:spPr bwMode="auto">
            <a:xfrm>
              <a:off x="4353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1" name="Text Box 67"/>
            <p:cNvSpPr txBox="1">
              <a:spLocks noChangeArrowheads="1"/>
            </p:cNvSpPr>
            <p:nvPr/>
          </p:nvSpPr>
          <p:spPr bwMode="auto">
            <a:xfrm>
              <a:off x="2488" y="3014"/>
              <a:ext cx="3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82" name="Text Box 68"/>
            <p:cNvSpPr txBox="1">
              <a:spLocks noChangeArrowheads="1"/>
            </p:cNvSpPr>
            <p:nvPr/>
          </p:nvSpPr>
          <p:spPr bwMode="auto">
            <a:xfrm>
              <a:off x="3252" y="2987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83" name="Text Box 69"/>
            <p:cNvSpPr txBox="1">
              <a:spLocks noChangeArrowheads="1"/>
            </p:cNvSpPr>
            <p:nvPr/>
          </p:nvSpPr>
          <p:spPr bwMode="auto">
            <a:xfrm>
              <a:off x="3885" y="2987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84" name="Text Box 70"/>
            <p:cNvSpPr txBox="1">
              <a:spLocks noChangeArrowheads="1"/>
            </p:cNvSpPr>
            <p:nvPr/>
          </p:nvSpPr>
          <p:spPr bwMode="auto">
            <a:xfrm>
              <a:off x="1499" y="26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208985" name="AutoShape 71"/>
            <p:cNvSpPr>
              <a:spLocks/>
            </p:cNvSpPr>
            <p:nvPr/>
          </p:nvSpPr>
          <p:spPr bwMode="auto">
            <a:xfrm rot="-5400000">
              <a:off x="2559" y="2123"/>
              <a:ext cx="126" cy="748"/>
            </a:xfrm>
            <a:prstGeom prst="rightBrace">
              <a:avLst>
                <a:gd name="adj1" fmla="val 494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86" name="AutoShape 72"/>
            <p:cNvSpPr>
              <a:spLocks/>
            </p:cNvSpPr>
            <p:nvPr/>
          </p:nvSpPr>
          <p:spPr bwMode="auto">
            <a:xfrm rot="-5400000">
              <a:off x="3308" y="2122"/>
              <a:ext cx="126" cy="749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87" name="Rectangle 73"/>
            <p:cNvSpPr>
              <a:spLocks noChangeArrowheads="1"/>
            </p:cNvSpPr>
            <p:nvPr/>
          </p:nvSpPr>
          <p:spPr bwMode="auto">
            <a:xfrm>
              <a:off x="423" y="1964"/>
              <a:ext cx="1170" cy="5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88" name="Text Box 74"/>
            <p:cNvSpPr txBox="1">
              <a:spLocks noChangeArrowheads="1"/>
            </p:cNvSpPr>
            <p:nvPr/>
          </p:nvSpPr>
          <p:spPr bwMode="auto">
            <a:xfrm>
              <a:off x="470" y="1972"/>
              <a:ext cx="11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 比较器（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zh-CN" altLang="en-US" sz="2000">
                  <a:latin typeface="Times New Roman" pitchFamily="18" charset="0"/>
                </a:rPr>
                <a:t>位）</a:t>
              </a:r>
            </a:p>
          </p:txBody>
        </p:sp>
        <p:sp>
          <p:nvSpPr>
            <p:cNvPr id="208989" name="Text Box 75"/>
            <p:cNvSpPr txBox="1">
              <a:spLocks noChangeArrowheads="1"/>
            </p:cNvSpPr>
            <p:nvPr/>
          </p:nvSpPr>
          <p:spPr bwMode="auto">
            <a:xfrm>
              <a:off x="517" y="2215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208990" name="Text Box 76"/>
            <p:cNvSpPr txBox="1">
              <a:spLocks noChangeArrowheads="1"/>
            </p:cNvSpPr>
            <p:nvPr/>
          </p:nvSpPr>
          <p:spPr bwMode="auto">
            <a:xfrm>
              <a:off x="1190" y="222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 ≠</a:t>
              </a:r>
            </a:p>
          </p:txBody>
        </p:sp>
        <p:sp>
          <p:nvSpPr>
            <p:cNvPr id="208991" name="Line 77"/>
            <p:cNvSpPr>
              <a:spLocks noChangeShapeType="1"/>
            </p:cNvSpPr>
            <p:nvPr/>
          </p:nvSpPr>
          <p:spPr bwMode="auto">
            <a:xfrm>
              <a:off x="1359" y="2467"/>
              <a:ext cx="0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2" name="Text Box 78"/>
            <p:cNvSpPr txBox="1">
              <a:spLocks noChangeArrowheads="1"/>
            </p:cNvSpPr>
            <p:nvPr/>
          </p:nvSpPr>
          <p:spPr bwMode="auto">
            <a:xfrm>
              <a:off x="985" y="326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不命中</a:t>
              </a:r>
            </a:p>
          </p:txBody>
        </p:sp>
        <p:sp>
          <p:nvSpPr>
            <p:cNvPr id="208993" name="Text Box 79"/>
            <p:cNvSpPr txBox="1">
              <a:spLocks noChangeArrowheads="1"/>
            </p:cNvSpPr>
            <p:nvPr/>
          </p:nvSpPr>
          <p:spPr bwMode="auto">
            <a:xfrm>
              <a:off x="180" y="2784"/>
              <a:ext cx="9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有效位=1？</a:t>
              </a:r>
            </a:p>
          </p:txBody>
        </p:sp>
        <p:sp>
          <p:nvSpPr>
            <p:cNvPr id="208994" name="AutoShape 80"/>
            <p:cNvSpPr>
              <a:spLocks noChangeArrowheads="1"/>
            </p:cNvSpPr>
            <p:nvPr/>
          </p:nvSpPr>
          <p:spPr bwMode="auto">
            <a:xfrm>
              <a:off x="96" y="2677"/>
              <a:ext cx="1029" cy="461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95" name="Freeform 81"/>
            <p:cNvSpPr>
              <a:spLocks/>
            </p:cNvSpPr>
            <p:nvPr/>
          </p:nvSpPr>
          <p:spPr bwMode="auto">
            <a:xfrm>
              <a:off x="1122" y="2908"/>
              <a:ext cx="231" cy="0"/>
            </a:xfrm>
            <a:custGeom>
              <a:avLst/>
              <a:gdLst>
                <a:gd name="T0" fmla="*/ 0 w 237"/>
                <a:gd name="T1" fmla="*/ 0 h 1"/>
                <a:gd name="T2" fmla="*/ 219 w 237"/>
                <a:gd name="T3" fmla="*/ 0 h 1"/>
                <a:gd name="T4" fmla="*/ 0 60000 65536"/>
                <a:gd name="T5" fmla="*/ 0 60000 65536"/>
                <a:gd name="T6" fmla="*/ 0 w 237"/>
                <a:gd name="T7" fmla="*/ 0 h 1"/>
                <a:gd name="T8" fmla="*/ 237 w 237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6" name="Line 82"/>
            <p:cNvSpPr>
              <a:spLocks noChangeShapeType="1"/>
            </p:cNvSpPr>
            <p:nvPr/>
          </p:nvSpPr>
          <p:spPr bwMode="auto">
            <a:xfrm>
              <a:off x="611" y="2467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7" name="AutoShape 83"/>
            <p:cNvSpPr>
              <a:spLocks/>
            </p:cNvSpPr>
            <p:nvPr/>
          </p:nvSpPr>
          <p:spPr bwMode="auto">
            <a:xfrm rot="5400000">
              <a:off x="2954" y="1341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98" name="Freeform 84"/>
            <p:cNvSpPr>
              <a:spLocks/>
            </p:cNvSpPr>
            <p:nvPr/>
          </p:nvSpPr>
          <p:spPr bwMode="auto">
            <a:xfrm>
              <a:off x="704" y="1595"/>
              <a:ext cx="2292" cy="377"/>
            </a:xfrm>
            <a:custGeom>
              <a:avLst/>
              <a:gdLst>
                <a:gd name="T0" fmla="*/ 2177 w 2352"/>
                <a:gd name="T1" fmla="*/ 0 h 432"/>
                <a:gd name="T2" fmla="*/ 2177 w 2352"/>
                <a:gd name="T3" fmla="*/ 96 h 432"/>
                <a:gd name="T4" fmla="*/ 0 w 2352"/>
                <a:gd name="T5" fmla="*/ 96 h 432"/>
                <a:gd name="T6" fmla="*/ 0 w 2352"/>
                <a:gd name="T7" fmla="*/ 28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2"/>
                <a:gd name="T13" fmla="*/ 0 h 432"/>
                <a:gd name="T14" fmla="*/ 2352 w 23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2" h="432">
                  <a:moveTo>
                    <a:pt x="2352" y="0"/>
                  </a:moveTo>
                  <a:lnTo>
                    <a:pt x="2352" y="144"/>
                  </a:lnTo>
                  <a:lnTo>
                    <a:pt x="0" y="144"/>
                  </a:lnTo>
                  <a:lnTo>
                    <a:pt x="0" y="4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9" name="Freeform 85"/>
            <p:cNvSpPr>
              <a:spLocks/>
            </p:cNvSpPr>
            <p:nvPr/>
          </p:nvSpPr>
          <p:spPr bwMode="auto">
            <a:xfrm>
              <a:off x="1306" y="1820"/>
              <a:ext cx="1316" cy="614"/>
            </a:xfrm>
            <a:custGeom>
              <a:avLst/>
              <a:gdLst>
                <a:gd name="T0" fmla="*/ 0 w 1350"/>
                <a:gd name="T1" fmla="*/ 107 h 702"/>
                <a:gd name="T2" fmla="*/ 0 w 1350"/>
                <a:gd name="T3" fmla="*/ 0 h 702"/>
                <a:gd name="T4" fmla="*/ 447 w 1350"/>
                <a:gd name="T5" fmla="*/ 0 h 702"/>
                <a:gd name="T6" fmla="*/ 450 w 1350"/>
                <a:gd name="T7" fmla="*/ 406 h 702"/>
                <a:gd name="T8" fmla="*/ 1251 w 1350"/>
                <a:gd name="T9" fmla="*/ 406 h 702"/>
                <a:gd name="T10" fmla="*/ 1251 w 1350"/>
                <a:gd name="T11" fmla="*/ 470 h 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702"/>
                <a:gd name="T20" fmla="*/ 1350 w 1350"/>
                <a:gd name="T21" fmla="*/ 702 h 7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702">
                  <a:moveTo>
                    <a:pt x="0" y="159"/>
                  </a:moveTo>
                  <a:lnTo>
                    <a:pt x="0" y="0"/>
                  </a:lnTo>
                  <a:lnTo>
                    <a:pt x="483" y="0"/>
                  </a:lnTo>
                  <a:lnTo>
                    <a:pt x="486" y="606"/>
                  </a:lnTo>
                  <a:lnTo>
                    <a:pt x="1350" y="606"/>
                  </a:lnTo>
                  <a:lnTo>
                    <a:pt x="1350" y="70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0" name="Freeform 86"/>
            <p:cNvSpPr>
              <a:spLocks/>
            </p:cNvSpPr>
            <p:nvPr/>
          </p:nvSpPr>
          <p:spPr bwMode="auto">
            <a:xfrm>
              <a:off x="1967" y="1427"/>
              <a:ext cx="1404" cy="1007"/>
            </a:xfrm>
            <a:custGeom>
              <a:avLst/>
              <a:gdLst>
                <a:gd name="T0" fmla="*/ 578 w 1440"/>
                <a:gd name="T1" fmla="*/ 0 h 1152"/>
                <a:gd name="T2" fmla="*/ 0 w 1440"/>
                <a:gd name="T3" fmla="*/ 0 h 1152"/>
                <a:gd name="T4" fmla="*/ 0 w 1440"/>
                <a:gd name="T5" fmla="*/ 641 h 1152"/>
                <a:gd name="T6" fmla="*/ 1335 w 1440"/>
                <a:gd name="T7" fmla="*/ 641 h 1152"/>
                <a:gd name="T8" fmla="*/ 1335 w 1440"/>
                <a:gd name="T9" fmla="*/ 769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52"/>
                <a:gd name="T17" fmla="*/ 1440 w 1440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52">
                  <a:moveTo>
                    <a:pt x="624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1440" y="960"/>
                  </a:lnTo>
                  <a:lnTo>
                    <a:pt x="1440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1" name="Text Box 87"/>
            <p:cNvSpPr txBox="1">
              <a:spLocks noChangeArrowheads="1"/>
            </p:cNvSpPr>
            <p:nvPr/>
          </p:nvSpPr>
          <p:spPr bwMode="auto">
            <a:xfrm>
              <a:off x="2306" y="1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09002" name="AutoShape 88"/>
            <p:cNvSpPr>
              <a:spLocks/>
            </p:cNvSpPr>
            <p:nvPr/>
          </p:nvSpPr>
          <p:spPr bwMode="auto">
            <a:xfrm rot="5400000">
              <a:off x="2913" y="2482"/>
              <a:ext cx="168" cy="1497"/>
            </a:xfrm>
            <a:prstGeom prst="rightBrace">
              <a:avLst>
                <a:gd name="adj1" fmla="val 7425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9003" name="Text Box 89"/>
            <p:cNvSpPr txBox="1">
              <a:spLocks noChangeArrowheads="1"/>
            </p:cNvSpPr>
            <p:nvPr/>
          </p:nvSpPr>
          <p:spPr bwMode="auto">
            <a:xfrm>
              <a:off x="2856" y="3306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m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9004" name="Line 90"/>
            <p:cNvSpPr>
              <a:spLocks noChangeShapeType="1"/>
            </p:cNvSpPr>
            <p:nvPr/>
          </p:nvSpPr>
          <p:spPr bwMode="auto">
            <a:xfrm>
              <a:off x="4072" y="2056"/>
              <a:ext cx="655" cy="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5" name="Line 91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6" name="Line 92"/>
            <p:cNvSpPr>
              <a:spLocks noChangeShapeType="1"/>
            </p:cNvSpPr>
            <p:nvPr/>
          </p:nvSpPr>
          <p:spPr bwMode="auto">
            <a:xfrm flipV="1">
              <a:off x="4072" y="1301"/>
              <a:ext cx="65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7" name="Line 93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8" name="Line 94"/>
            <p:cNvSpPr>
              <a:spLocks noChangeShapeType="1"/>
            </p:cNvSpPr>
            <p:nvPr/>
          </p:nvSpPr>
          <p:spPr bwMode="auto">
            <a:xfrm>
              <a:off x="4072" y="1427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9" name="Line 95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0" name="Line 96"/>
            <p:cNvSpPr>
              <a:spLocks noChangeShapeType="1"/>
            </p:cNvSpPr>
            <p:nvPr/>
          </p:nvSpPr>
          <p:spPr bwMode="auto">
            <a:xfrm flipV="1">
              <a:off x="4072" y="1679"/>
              <a:ext cx="655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1" name="Line 97"/>
            <p:cNvSpPr>
              <a:spLocks noChangeShapeType="1"/>
            </p:cNvSpPr>
            <p:nvPr/>
          </p:nvSpPr>
          <p:spPr bwMode="auto">
            <a:xfrm>
              <a:off x="4072" y="2056"/>
              <a:ext cx="655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2" name="Text Box 98"/>
            <p:cNvSpPr txBox="1">
              <a:spLocks noChangeArrowheads="1"/>
            </p:cNvSpPr>
            <p:nvPr/>
          </p:nvSpPr>
          <p:spPr bwMode="auto">
            <a:xfrm>
              <a:off x="3057" y="2561"/>
              <a:ext cx="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 Cache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9013" name="Text Box 99"/>
            <p:cNvSpPr txBox="1">
              <a:spLocks noChangeArrowheads="1"/>
            </p:cNvSpPr>
            <p:nvPr/>
          </p:nvSpPr>
          <p:spPr bwMode="auto">
            <a:xfrm>
              <a:off x="3744" y="27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内地址</a:t>
              </a:r>
            </a:p>
          </p:txBody>
        </p:sp>
        <p:sp>
          <p:nvSpPr>
            <p:cNvPr id="209014" name="Text Box 100"/>
            <p:cNvSpPr txBox="1">
              <a:spLocks noChangeArrowheads="1"/>
            </p:cNvSpPr>
            <p:nvPr/>
          </p:nvSpPr>
          <p:spPr bwMode="auto">
            <a:xfrm>
              <a:off x="1056" y="26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09015" name="Line 101"/>
            <p:cNvSpPr>
              <a:spLocks noChangeShapeType="1"/>
            </p:cNvSpPr>
            <p:nvPr/>
          </p:nvSpPr>
          <p:spPr bwMode="auto">
            <a:xfrm>
              <a:off x="624" y="31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6" name="Text Box 102"/>
            <p:cNvSpPr txBox="1">
              <a:spLocks noChangeArrowheads="1"/>
            </p:cNvSpPr>
            <p:nvPr/>
          </p:nvSpPr>
          <p:spPr bwMode="auto">
            <a:xfrm>
              <a:off x="326" y="311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09017" name="Text Box 103"/>
            <p:cNvSpPr txBox="1">
              <a:spLocks noChangeArrowheads="1"/>
            </p:cNvSpPr>
            <p:nvPr/>
          </p:nvSpPr>
          <p:spPr bwMode="auto">
            <a:xfrm>
              <a:off x="422" y="33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命中</a:t>
              </a:r>
            </a:p>
          </p:txBody>
        </p:sp>
      </p:grpSp>
      <p:sp>
        <p:nvSpPr>
          <p:cNvPr id="208899" name="Text Box 104"/>
          <p:cNvSpPr txBox="1">
            <a:spLocks noChangeArrowheads="1"/>
          </p:cNvSpPr>
          <p:nvPr/>
        </p:nvSpPr>
        <p:spPr bwMode="auto">
          <a:xfrm>
            <a:off x="228600" y="228600"/>
            <a:ext cx="5932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Cache –</a:t>
            </a:r>
            <a:r>
              <a:rPr lang="en-US" altLang="zh-CN" sz="900">
                <a:latin typeface="Times New Roman" pitchFamily="18" charset="0"/>
              </a:rPr>
              <a:t>  </a:t>
            </a:r>
            <a:r>
              <a:rPr lang="zh-CN" altLang="en-US" sz="3600">
                <a:latin typeface="Times New Roman" pitchFamily="18" charset="0"/>
              </a:rPr>
              <a:t>主存的地址映射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292970" name="Text Box 106"/>
          <p:cNvSpPr txBox="1">
            <a:spLocks noChangeArrowheads="1"/>
          </p:cNvSpPr>
          <p:nvPr/>
        </p:nvSpPr>
        <p:spPr bwMode="auto">
          <a:xfrm>
            <a:off x="428596" y="785794"/>
            <a:ext cx="4716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smtClean="0">
                <a:latin typeface="Times New Roman" pitchFamily="18" charset="0"/>
              </a:rPr>
              <a:t>刚刚讲过的直接相联映射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5127625" y="1949469"/>
            <a:ext cx="3787775" cy="3082925"/>
            <a:chOff x="3230" y="966"/>
            <a:chExt cx="2386" cy="1942"/>
          </a:xfrm>
        </p:grpSpPr>
        <p:sp>
          <p:nvSpPr>
            <p:cNvPr id="208910" name="Rectangle 112"/>
            <p:cNvSpPr>
              <a:spLocks noChangeArrowheads="1"/>
            </p:cNvSpPr>
            <p:nvPr/>
          </p:nvSpPr>
          <p:spPr bwMode="auto">
            <a:xfrm>
              <a:off x="4727" y="2690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solidFill>
                    <a:schemeClr val="bg2"/>
                  </a:solidFill>
                  <a:latin typeface="Times New Roman" pitchFamily="18" charset="0"/>
                </a:rPr>
                <a:t>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solidFill>
                    <a:schemeClr val="bg2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solidFill>
                    <a:schemeClr val="bg2"/>
                  </a:solidFill>
                  <a:latin typeface="Times New Roman" pitchFamily="18" charset="0"/>
                </a:rPr>
                <a:t>+1</a:t>
              </a:r>
              <a:endParaRPr lang="zh-CN" altLang="en-US" sz="2000" baseline="30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08911" name="Rectangle 113"/>
            <p:cNvSpPr>
              <a:spLocks noChangeArrowheads="1"/>
            </p:cNvSpPr>
            <p:nvPr/>
          </p:nvSpPr>
          <p:spPr bwMode="auto">
            <a:xfrm>
              <a:off x="4727" y="1819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solidFill>
                    <a:schemeClr val="bg2"/>
                  </a:solidFill>
                  <a:latin typeface="Times New Roman" pitchFamily="18" charset="0"/>
                </a:rPr>
                <a:t>  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solidFill>
                    <a:schemeClr val="bg2"/>
                  </a:solidFill>
                  <a:latin typeface="Times New Roman" pitchFamily="18" charset="0"/>
                </a:rPr>
                <a:t>c</a:t>
              </a:r>
              <a:endParaRPr lang="zh-CN" altLang="en-US" sz="2000" i="1" baseline="30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08912" name="Rectangle 114"/>
            <p:cNvSpPr>
              <a:spLocks noChangeArrowheads="1"/>
            </p:cNvSpPr>
            <p:nvPr/>
          </p:nvSpPr>
          <p:spPr bwMode="auto">
            <a:xfrm>
              <a:off x="4727" y="966"/>
              <a:ext cx="889" cy="21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    字块0</a:t>
              </a:r>
            </a:p>
          </p:txBody>
        </p:sp>
        <p:sp>
          <p:nvSpPr>
            <p:cNvPr id="208913" name="Line 115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4" name="Line 116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5" name="Line 117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6" name="Rectangle 118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    字块 0</a:t>
              </a:r>
            </a:p>
          </p:txBody>
        </p:sp>
      </p:grpSp>
      <p:sp>
        <p:nvSpPr>
          <p:cNvPr id="119" name="日期占位符 1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BCA8A9-BE49-48C7-A848-941115BCEC2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1" name="页脚占位符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8909" name="灯片编号占位符 1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EA2379-3C48-4440-8BD6-CCC62E8BC22B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95325" y="838200"/>
            <a:ext cx="8067675" cy="4876800"/>
            <a:chOff x="438" y="528"/>
            <a:chExt cx="5082" cy="3072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8" y="528"/>
              <a:ext cx="5082" cy="3072"/>
              <a:chOff x="438" y="528"/>
              <a:chExt cx="5082" cy="3072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438" y="528"/>
                <a:ext cx="5082" cy="3072"/>
                <a:chOff x="438" y="528"/>
                <a:chExt cx="5082" cy="3072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4512" y="899"/>
                  <a:ext cx="1008" cy="2701"/>
                  <a:chOff x="4512" y="899"/>
                  <a:chExt cx="1008" cy="2701"/>
                </a:xfrm>
              </p:grpSpPr>
              <p:sp>
                <p:nvSpPr>
                  <p:cNvPr id="211078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579" y="3351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m</a:t>
                    </a:r>
                    <a:r>
                      <a:rPr lang="en-US" altLang="zh-CN" sz="1400">
                        <a:latin typeface="Times New Roman" pitchFamily="18" charset="0"/>
                      </a:rPr>
                      <a:t>－</a:t>
                    </a:r>
                    <a:r>
                      <a:rPr lang="en-US" altLang="zh-CN" sz="2000">
                        <a:latin typeface="Times New Roman" pitchFamily="18" charset="0"/>
                      </a:rPr>
                      <a:t>1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79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872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-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r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+1</a:t>
                    </a:r>
                    <a:endParaRPr lang="zh-CN" altLang="en-US" sz="2000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8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23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 b="0">
                        <a:latin typeface="Times New Roman" pitchFamily="18" charset="0"/>
                      </a:rPr>
                      <a:t> 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8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22" y="2125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 b="0">
                        <a:latin typeface="Times New Roman" pitchFamily="18" charset="0"/>
                      </a:rPr>
                      <a:t> </a:t>
                    </a: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-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r </a:t>
                    </a:r>
                    <a:r>
                      <a:rPr lang="en-US" altLang="zh-CN" sz="2000">
                        <a:latin typeface="Times New Roman" pitchFamily="18" charset="0"/>
                      </a:rPr>
                      <a:t>+</a:t>
                    </a:r>
                    <a:r>
                      <a:rPr lang="en-US" altLang="zh-CN" sz="1000">
                        <a:latin typeface="Times New Roman" pitchFamily="18" charset="0"/>
                      </a:rPr>
                      <a:t> </a:t>
                    </a:r>
                    <a:r>
                      <a:rPr lang="en-US" altLang="zh-CN" sz="2000">
                        <a:latin typeface="Times New Roman" pitchFamily="18" charset="0"/>
                      </a:rPr>
                      <a:t>1</a:t>
                    </a:r>
                    <a:endParaRPr lang="zh-CN" altLang="en-US" sz="2000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82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876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-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r</a:t>
                    </a:r>
                    <a:endParaRPr lang="zh-CN" altLang="en-US" sz="2000" i="1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8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627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-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r</a:t>
                    </a:r>
                    <a:r>
                      <a:rPr lang="en-US" altLang="zh-CN" sz="2000" baseline="30000">
                        <a:latin typeface="Times New Roman" pitchFamily="18" charset="0"/>
                      </a:rPr>
                      <a:t> </a:t>
                    </a:r>
                    <a:r>
                      <a:rPr lang="en-US" altLang="zh-CN" sz="1400">
                        <a:latin typeface="Times New Roman" pitchFamily="18" charset="0"/>
                      </a:rPr>
                      <a:t>－</a:t>
                    </a:r>
                  </a:p>
                </p:txBody>
              </p:sp>
              <p:sp>
                <p:nvSpPr>
                  <p:cNvPr id="211084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397"/>
                    <a:ext cx="91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endParaRPr lang="zh-CN" altLang="en-US" sz="18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85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48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 b="0">
                        <a:latin typeface="Times New Roman" pitchFamily="18" charset="0"/>
                      </a:rPr>
                      <a:t>    </a:t>
                    </a:r>
                    <a:r>
                      <a:rPr lang="zh-CN" altLang="en-US" sz="2000">
                        <a:latin typeface="Times New Roman" pitchFamily="18" charset="0"/>
                      </a:rPr>
                      <a:t>字块1</a:t>
                    </a:r>
                  </a:p>
                </p:txBody>
              </p:sp>
              <p:sp>
                <p:nvSpPr>
                  <p:cNvPr id="21108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899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字块0</a:t>
                    </a:r>
                  </a:p>
                </p:txBody>
              </p:sp>
              <p:sp>
                <p:nvSpPr>
                  <p:cNvPr id="21108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899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88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14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8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39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2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87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125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37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623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87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121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351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600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9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899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10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899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10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1405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21110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2398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21110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3119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" name="Group 32"/>
                <p:cNvGrpSpPr>
                  <a:grpSpLocks/>
                </p:cNvGrpSpPr>
                <p:nvPr/>
              </p:nvGrpSpPr>
              <p:grpSpPr bwMode="auto">
                <a:xfrm>
                  <a:off x="1152" y="1043"/>
                  <a:ext cx="2705" cy="1209"/>
                  <a:chOff x="1152" y="1043"/>
                  <a:chExt cx="2705" cy="1209"/>
                </a:xfrm>
              </p:grpSpPr>
              <p:sp>
                <p:nvSpPr>
                  <p:cNvPr id="211046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292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3</a:t>
                    </a:r>
                    <a:endParaRPr lang="zh-CN" altLang="en-US" sz="20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4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292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211048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043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1</a:t>
                    </a:r>
                  </a:p>
                </p:txBody>
              </p:sp>
              <p:sp>
                <p:nvSpPr>
                  <p:cNvPr id="21104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043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21105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04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292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2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41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043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5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6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990" y="2003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 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>
                        <a:latin typeface="Times New Roman" pitchFamily="18" charset="0"/>
                      </a:rPr>
                      <a:t>－1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5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2003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21105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00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5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252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60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292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2</a:t>
                    </a:r>
                    <a:endParaRPr lang="zh-CN" altLang="en-US" sz="2000" b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61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1292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211062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043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    字块 0</a:t>
                    </a:r>
                  </a:p>
                </p:txBody>
              </p:sp>
              <p:sp>
                <p:nvSpPr>
                  <p:cNvPr id="211063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1043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21106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04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6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292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6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541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6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6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043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6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629" y="2003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字块 2</a:t>
                    </a:r>
                    <a:r>
                      <a:rPr lang="en-US" altLang="zh-CN" sz="2000" i="1" baseline="30000">
                        <a:latin typeface="Times New Roman" pitchFamily="18" charset="0"/>
                      </a:rPr>
                      <a:t>c</a:t>
                    </a:r>
                    <a:r>
                      <a:rPr lang="en-US" altLang="zh-CN" sz="2000">
                        <a:latin typeface="Times New Roman" pitchFamily="18" charset="0"/>
                      </a:rPr>
                      <a:t>－2</a:t>
                    </a:r>
                    <a:endParaRPr lang="zh-CN" altLang="en-US" sz="2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211070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2003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1" hangingPunct="1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None/>
                    </a:pPr>
                    <a:r>
                      <a:rPr lang="zh-CN" altLang="en-US" sz="2000">
                        <a:latin typeface="Times New Roman" pitchFamily="18" charset="0"/>
                      </a:rPr>
                      <a:t>标记</a:t>
                    </a:r>
                  </a:p>
                </p:txBody>
              </p:sp>
              <p:sp>
                <p:nvSpPr>
                  <p:cNvPr id="21107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00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72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252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1073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2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211074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0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211075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8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211076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6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pPr eaLnBrk="1" hangingPunct="1"/>
                    <a:r>
                      <a:rPr lang="zh-CN" altLang="en-US" sz="2400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21107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523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11014" name="Line 65"/>
                <p:cNvSpPr>
                  <a:spLocks noChangeShapeType="1"/>
                </p:cNvSpPr>
                <p:nvPr/>
              </p:nvSpPr>
              <p:spPr bwMode="auto">
                <a:xfrm>
                  <a:off x="3840" y="2147"/>
                  <a:ext cx="672" cy="1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1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840" y="995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1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840" y="1283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17" name="Line 68"/>
                <p:cNvSpPr>
                  <a:spLocks noChangeShapeType="1"/>
                </p:cNvSpPr>
                <p:nvPr/>
              </p:nvSpPr>
              <p:spPr bwMode="auto">
                <a:xfrm>
                  <a:off x="3840" y="1139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18" name="Line 69"/>
                <p:cNvSpPr>
                  <a:spLocks noChangeShapeType="1"/>
                </p:cNvSpPr>
                <p:nvPr/>
              </p:nvSpPr>
              <p:spPr bwMode="auto">
                <a:xfrm>
                  <a:off x="3840" y="1427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19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1139"/>
                  <a:ext cx="672" cy="18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840" y="1715"/>
                  <a:ext cx="672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1" name="Line 72"/>
                <p:cNvSpPr>
                  <a:spLocks noChangeShapeType="1"/>
                </p:cNvSpPr>
                <p:nvPr/>
              </p:nvSpPr>
              <p:spPr bwMode="auto">
                <a:xfrm>
                  <a:off x="3840" y="2147"/>
                  <a:ext cx="672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2" name="Rectangle 73"/>
                <p:cNvSpPr>
                  <a:spLocks noChangeArrowheads="1"/>
                </p:cNvSpPr>
                <p:nvPr/>
              </p:nvSpPr>
              <p:spPr bwMode="auto">
                <a:xfrm>
                  <a:off x="2832" y="2541"/>
                  <a:ext cx="10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 字块内地址</a:t>
                  </a:r>
                </a:p>
              </p:txBody>
            </p:sp>
            <p:sp>
              <p:nvSpPr>
                <p:cNvPr id="211023" name="Rectangle 74"/>
                <p:cNvSpPr>
                  <a:spLocks noChangeArrowheads="1"/>
                </p:cNvSpPr>
                <p:nvPr/>
              </p:nvSpPr>
              <p:spPr bwMode="auto">
                <a:xfrm>
                  <a:off x="2086" y="2541"/>
                  <a:ext cx="60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 smtClean="0">
                      <a:latin typeface="Times New Roman" pitchFamily="18" charset="0"/>
                    </a:rPr>
                    <a:t>组地址</a:t>
                  </a:r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11024" name="Rectangle 75"/>
                <p:cNvSpPr>
                  <a:spLocks noChangeArrowheads="1"/>
                </p:cNvSpPr>
                <p:nvPr/>
              </p:nvSpPr>
              <p:spPr bwMode="auto">
                <a:xfrm>
                  <a:off x="816" y="2541"/>
                  <a:ext cx="11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主存字块标记</a:t>
                  </a:r>
                </a:p>
              </p:txBody>
            </p:sp>
            <p:sp>
              <p:nvSpPr>
                <p:cNvPr id="211025" name="Freeform 76"/>
                <p:cNvSpPr>
                  <a:spLocks/>
                </p:cNvSpPr>
                <p:nvPr/>
              </p:nvSpPr>
              <p:spPr bwMode="auto">
                <a:xfrm>
                  <a:off x="816" y="2531"/>
                  <a:ext cx="3027" cy="3"/>
                </a:xfrm>
                <a:custGeom>
                  <a:avLst/>
                  <a:gdLst>
                    <a:gd name="T0" fmla="*/ 0 w 3027"/>
                    <a:gd name="T1" fmla="*/ 0 h 3"/>
                    <a:gd name="T2" fmla="*/ 3027 w 3027"/>
                    <a:gd name="T3" fmla="*/ 3 h 3"/>
                    <a:gd name="T4" fmla="*/ 0 60000 65536"/>
                    <a:gd name="T5" fmla="*/ 0 60000 65536"/>
                    <a:gd name="T6" fmla="*/ 0 w 3027"/>
                    <a:gd name="T7" fmla="*/ 0 h 3"/>
                    <a:gd name="T8" fmla="*/ 3027 w 302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27" h="3">
                      <a:moveTo>
                        <a:pt x="0" y="0"/>
                      </a:moveTo>
                      <a:lnTo>
                        <a:pt x="3027" y="3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6" name="Freeform 77"/>
                <p:cNvSpPr>
                  <a:spLocks/>
                </p:cNvSpPr>
                <p:nvPr/>
              </p:nvSpPr>
              <p:spPr bwMode="auto">
                <a:xfrm>
                  <a:off x="816" y="2819"/>
                  <a:ext cx="3021" cy="1"/>
                </a:xfrm>
                <a:custGeom>
                  <a:avLst/>
                  <a:gdLst>
                    <a:gd name="T0" fmla="*/ 0 w 3021"/>
                    <a:gd name="T1" fmla="*/ 0 h 1"/>
                    <a:gd name="T2" fmla="*/ 3021 w 3021"/>
                    <a:gd name="T3" fmla="*/ 0 h 1"/>
                    <a:gd name="T4" fmla="*/ 0 60000 65536"/>
                    <a:gd name="T5" fmla="*/ 0 60000 65536"/>
                    <a:gd name="T6" fmla="*/ 0 w 3021"/>
                    <a:gd name="T7" fmla="*/ 0 h 1"/>
                    <a:gd name="T8" fmla="*/ 3021 w 302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21" h="1">
                      <a:moveTo>
                        <a:pt x="0" y="0"/>
                      </a:moveTo>
                      <a:lnTo>
                        <a:pt x="3021" y="0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7" name="Freeform 78"/>
                <p:cNvSpPr>
                  <a:spLocks/>
                </p:cNvSpPr>
                <p:nvPr/>
              </p:nvSpPr>
              <p:spPr bwMode="auto">
                <a:xfrm>
                  <a:off x="816" y="2541"/>
                  <a:ext cx="1" cy="275"/>
                </a:xfrm>
                <a:custGeom>
                  <a:avLst/>
                  <a:gdLst>
                    <a:gd name="T0" fmla="*/ 0 w 1"/>
                    <a:gd name="T1" fmla="*/ 0 h 275"/>
                    <a:gd name="T2" fmla="*/ 0 w 1"/>
                    <a:gd name="T3" fmla="*/ 275 h 275"/>
                    <a:gd name="T4" fmla="*/ 0 60000 65536"/>
                    <a:gd name="T5" fmla="*/ 0 60000 65536"/>
                    <a:gd name="T6" fmla="*/ 0 w 1"/>
                    <a:gd name="T7" fmla="*/ 0 h 275"/>
                    <a:gd name="T8" fmla="*/ 1 w 1"/>
                    <a:gd name="T9" fmla="*/ 275 h 27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5">
                      <a:moveTo>
                        <a:pt x="0" y="0"/>
                      </a:moveTo>
                      <a:lnTo>
                        <a:pt x="0" y="275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8" name="Line 79"/>
                <p:cNvSpPr>
                  <a:spLocks noChangeShapeType="1"/>
                </p:cNvSpPr>
                <p:nvPr/>
              </p:nvSpPr>
              <p:spPr bwMode="auto">
                <a:xfrm>
                  <a:off x="1942" y="254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29" name="Line 80"/>
                <p:cNvSpPr>
                  <a:spLocks noChangeShapeType="1"/>
                </p:cNvSpPr>
                <p:nvPr/>
              </p:nvSpPr>
              <p:spPr bwMode="auto">
                <a:xfrm>
                  <a:off x="2832" y="254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30" name="Freeform 81"/>
                <p:cNvSpPr>
                  <a:spLocks/>
                </p:cNvSpPr>
                <p:nvPr/>
              </p:nvSpPr>
              <p:spPr bwMode="auto">
                <a:xfrm>
                  <a:off x="3837" y="2540"/>
                  <a:ext cx="4" cy="279"/>
                </a:xfrm>
                <a:custGeom>
                  <a:avLst/>
                  <a:gdLst>
                    <a:gd name="T0" fmla="*/ 0 w 4"/>
                    <a:gd name="T1" fmla="*/ 0 h 279"/>
                    <a:gd name="T2" fmla="*/ 4 w 4"/>
                    <a:gd name="T3" fmla="*/ 279 h 279"/>
                    <a:gd name="T4" fmla="*/ 0 60000 65536"/>
                    <a:gd name="T5" fmla="*/ 0 60000 65536"/>
                    <a:gd name="T6" fmla="*/ 0 w 4"/>
                    <a:gd name="T7" fmla="*/ 0 h 279"/>
                    <a:gd name="T8" fmla="*/ 4 w 4"/>
                    <a:gd name="T9" fmla="*/ 279 h 27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279">
                      <a:moveTo>
                        <a:pt x="0" y="0"/>
                      </a:moveTo>
                      <a:lnTo>
                        <a:pt x="4" y="279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3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912" y="2857"/>
                  <a:ext cx="86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i="1">
                      <a:latin typeface="Times New Roman" pitchFamily="18" charset="0"/>
                    </a:rPr>
                    <a:t>s</a:t>
                  </a:r>
                  <a:r>
                    <a:rPr lang="en-US" altLang="zh-CN" sz="2000">
                      <a:latin typeface="Times New Roman" pitchFamily="18" charset="0"/>
                    </a:rPr>
                    <a:t> = </a:t>
                  </a:r>
                  <a:r>
                    <a:rPr lang="en-US" altLang="zh-CN" sz="2000" i="1">
                      <a:latin typeface="Times New Roman" pitchFamily="18" charset="0"/>
                    </a:rPr>
                    <a:t>t</a:t>
                  </a:r>
                  <a:r>
                    <a:rPr lang="en-US" altLang="zh-CN" sz="2000">
                      <a:latin typeface="Times New Roman" pitchFamily="18" charset="0"/>
                    </a:rPr>
                    <a:t> +</a:t>
                  </a:r>
                  <a:r>
                    <a:rPr lang="en-US" altLang="zh-CN" sz="2000" i="1">
                      <a:latin typeface="Times New Roman" pitchFamily="18" charset="0"/>
                    </a:rPr>
                    <a:t> r</a:t>
                  </a:r>
                  <a:r>
                    <a:rPr lang="en-US" altLang="zh-CN" sz="2000">
                      <a:latin typeface="Times New Roman" pitchFamily="18" charset="0"/>
                    </a:rPr>
                    <a:t> 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21103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920" y="2819"/>
                  <a:ext cx="85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i="1">
                      <a:latin typeface="Times New Roman" pitchFamily="18" charset="0"/>
                    </a:rPr>
                    <a:t>q</a:t>
                  </a:r>
                  <a:r>
                    <a:rPr lang="en-US" altLang="zh-CN" sz="2400">
                      <a:latin typeface="Times New Roman" pitchFamily="18" charset="0"/>
                    </a:rPr>
                    <a:t> =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en-US" altLang="zh-CN" sz="2000" i="1">
                      <a:latin typeface="Times New Roman" pitchFamily="18" charset="0"/>
                    </a:rPr>
                    <a:t>c</a:t>
                  </a:r>
                  <a:r>
                    <a:rPr lang="en-US" altLang="zh-CN" sz="1600">
                      <a:latin typeface="Times New Roman" pitchFamily="18" charset="0"/>
                    </a:rPr>
                    <a:t>－</a:t>
                  </a:r>
                  <a:r>
                    <a:rPr lang="en-US" altLang="zh-CN" sz="2000" i="1">
                      <a:latin typeface="Times New Roman" pitchFamily="18" charset="0"/>
                    </a:rPr>
                    <a:t>r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21103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120" y="2850"/>
                  <a:ext cx="3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i="1">
                      <a:latin typeface="Times New Roman" pitchFamily="18" charset="0"/>
                    </a:rPr>
                    <a:t>b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21103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58" y="70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组</a:t>
                  </a:r>
                </a:p>
              </p:txBody>
            </p:sp>
            <p:sp>
              <p:nvSpPr>
                <p:cNvPr id="21103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806" y="100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1103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806" y="129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1103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38" y="2003"/>
                  <a:ext cx="55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lang="zh-CN" altLang="en-US" sz="2000">
                      <a:latin typeface="Times New Roman" pitchFamily="18" charset="0"/>
                    </a:rPr>
                    <a:t>2</a:t>
                  </a:r>
                  <a:r>
                    <a:rPr lang="en-US" altLang="zh-CN" sz="2000" i="1" baseline="50000">
                      <a:latin typeface="Times New Roman" pitchFamily="18" charset="0"/>
                    </a:rPr>
                    <a:t>c</a:t>
                  </a:r>
                  <a:r>
                    <a:rPr lang="en-US" altLang="zh-CN" sz="2000" baseline="50000">
                      <a:latin typeface="Times New Roman" pitchFamily="18" charset="0"/>
                    </a:rPr>
                    <a:t>-</a:t>
                  </a:r>
                  <a:r>
                    <a:rPr lang="en-US" altLang="zh-CN" sz="2000" i="1" baseline="50000">
                      <a:latin typeface="Times New Roman" pitchFamily="18" charset="0"/>
                    </a:rPr>
                    <a:t>r</a:t>
                  </a:r>
                  <a:r>
                    <a:rPr lang="en-US" altLang="zh-CN" sz="2000">
                      <a:latin typeface="Times New Roman" pitchFamily="18" charset="0"/>
                    </a:rPr>
                    <a:t>－1</a:t>
                  </a:r>
                  <a:endParaRPr lang="zh-CN" alt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21103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344" y="2291"/>
                  <a:ext cx="7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000">
                      <a:latin typeface="Times New Roman" pitchFamily="18" charset="0"/>
                    </a:rPr>
                    <a:t>主存地址</a:t>
                  </a:r>
                </a:p>
              </p:txBody>
            </p:sp>
            <p:sp>
              <p:nvSpPr>
                <p:cNvPr id="21103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088" y="689"/>
                  <a:ext cx="6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400">
                      <a:latin typeface="Times New Roman" pitchFamily="18" charset="0"/>
                    </a:rPr>
                    <a:t>Cache</a:t>
                  </a:r>
                </a:p>
              </p:txBody>
            </p:sp>
            <p:sp>
              <p:nvSpPr>
                <p:cNvPr id="211040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550" y="528"/>
                  <a:ext cx="8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zh-CN" altLang="en-US" sz="2400">
                      <a:latin typeface="Times New Roman" pitchFamily="18" charset="0"/>
                    </a:rPr>
                    <a:t>主存储器</a:t>
                  </a:r>
                </a:p>
              </p:txBody>
            </p:sp>
            <p:sp>
              <p:nvSpPr>
                <p:cNvPr id="211041" name="Freeform 92"/>
                <p:cNvSpPr>
                  <a:spLocks/>
                </p:cNvSpPr>
                <p:nvPr/>
              </p:nvSpPr>
              <p:spPr bwMode="auto">
                <a:xfrm>
                  <a:off x="813" y="2813"/>
                  <a:ext cx="1" cy="490"/>
                </a:xfrm>
                <a:custGeom>
                  <a:avLst/>
                  <a:gdLst>
                    <a:gd name="T0" fmla="*/ 0 w 1"/>
                    <a:gd name="T1" fmla="*/ 0 h 490"/>
                    <a:gd name="T2" fmla="*/ 0 w 1"/>
                    <a:gd name="T3" fmla="*/ 490 h 490"/>
                    <a:gd name="T4" fmla="*/ 0 60000 65536"/>
                    <a:gd name="T5" fmla="*/ 0 60000 65536"/>
                    <a:gd name="T6" fmla="*/ 0 w 1"/>
                    <a:gd name="T7" fmla="*/ 0 h 490"/>
                    <a:gd name="T8" fmla="*/ 1 w 1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90">
                      <a:moveTo>
                        <a:pt x="0" y="0"/>
                      </a:moveTo>
                      <a:lnTo>
                        <a:pt x="0" y="49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42" name="Freeform 93"/>
                <p:cNvSpPr>
                  <a:spLocks/>
                </p:cNvSpPr>
                <p:nvPr/>
              </p:nvSpPr>
              <p:spPr bwMode="auto">
                <a:xfrm>
                  <a:off x="2832" y="2825"/>
                  <a:ext cx="1" cy="474"/>
                </a:xfrm>
                <a:custGeom>
                  <a:avLst/>
                  <a:gdLst>
                    <a:gd name="T0" fmla="*/ 0 w 1"/>
                    <a:gd name="T1" fmla="*/ 0 h 474"/>
                    <a:gd name="T2" fmla="*/ 1 w 1"/>
                    <a:gd name="T3" fmla="*/ 474 h 474"/>
                    <a:gd name="T4" fmla="*/ 0 60000 65536"/>
                    <a:gd name="T5" fmla="*/ 0 60000 65536"/>
                    <a:gd name="T6" fmla="*/ 0 w 1"/>
                    <a:gd name="T7" fmla="*/ 0 h 474"/>
                    <a:gd name="T8" fmla="*/ 1 w 1"/>
                    <a:gd name="T9" fmla="*/ 474 h 47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74">
                      <a:moveTo>
                        <a:pt x="0" y="0"/>
                      </a:moveTo>
                      <a:lnTo>
                        <a:pt x="1" y="47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43" name="Line 94"/>
                <p:cNvSpPr>
                  <a:spLocks noChangeShapeType="1"/>
                </p:cNvSpPr>
                <p:nvPr/>
              </p:nvSpPr>
              <p:spPr bwMode="auto">
                <a:xfrm>
                  <a:off x="2208" y="3203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44" name="Line 95"/>
                <p:cNvSpPr>
                  <a:spLocks noChangeShapeType="1"/>
                </p:cNvSpPr>
                <p:nvPr/>
              </p:nvSpPr>
              <p:spPr bwMode="auto">
                <a:xfrm rot="10800000">
                  <a:off x="816" y="3203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104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614" y="3059"/>
                  <a:ext cx="4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i="1">
                      <a:latin typeface="Times New Roman" pitchFamily="18" charset="0"/>
                    </a:rPr>
                    <a:t>m</a:t>
                  </a:r>
                  <a:r>
                    <a:rPr lang="en-US" altLang="zh-CN" sz="2000">
                      <a:latin typeface="Times New Roman" pitchFamily="18" charset="0"/>
                    </a:rPr>
                    <a:t> </a:t>
                  </a:r>
                  <a:r>
                    <a:rPr lang="zh-CN" altLang="en-US" sz="2000">
                      <a:latin typeface="Times New Roman" pitchFamily="18" charset="0"/>
                    </a:rPr>
                    <a:t>位</a:t>
                  </a:r>
                </a:p>
              </p:txBody>
            </p:sp>
          </p:grpSp>
          <p:sp>
            <p:nvSpPr>
              <p:cNvPr id="211011" name="Text Box 97"/>
              <p:cNvSpPr txBox="1">
                <a:spLocks noChangeArrowheads="1"/>
              </p:cNvSpPr>
              <p:nvPr/>
            </p:nvSpPr>
            <p:spPr bwMode="auto">
              <a:xfrm>
                <a:off x="1736" y="720"/>
                <a:ext cx="214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共 </a:t>
                </a:r>
                <a:r>
                  <a:rPr lang="en-US" altLang="zh-CN" sz="2000" i="1">
                    <a:solidFill>
                      <a:srgbClr val="0419E0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组</a:t>
                </a:r>
                <a:r>
                  <a:rPr lang="zh-CN" altLang="en-US" sz="2000">
                    <a:latin typeface="Times New Roman" pitchFamily="18" charset="0"/>
                  </a:rPr>
                  <a:t>，每组内两块（</a:t>
                </a:r>
                <a:r>
                  <a:rPr lang="en-US" altLang="zh-CN" sz="2000" i="1">
                    <a:latin typeface="Times New Roman" pitchFamily="18" charset="0"/>
                  </a:rPr>
                  <a:t>r</a:t>
                </a:r>
                <a:r>
                  <a:rPr lang="en-US" altLang="zh-CN" sz="2000">
                    <a:latin typeface="Times New Roman" pitchFamily="18" charset="0"/>
                  </a:rPr>
                  <a:t> = 1)</a:t>
                </a:r>
              </a:p>
            </p:txBody>
          </p:sp>
        </p:grpSp>
        <p:sp>
          <p:nvSpPr>
            <p:cNvPr id="211009" name="Text Box 98"/>
            <p:cNvSpPr txBox="1">
              <a:spLocks noChangeArrowheads="1"/>
            </p:cNvSpPr>
            <p:nvPr/>
          </p:nvSpPr>
          <p:spPr bwMode="auto">
            <a:xfrm>
              <a:off x="5214" y="163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457200" y="6100763"/>
            <a:ext cx="86645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某一主存块 </a:t>
            </a:r>
            <a:r>
              <a:rPr lang="en-US" altLang="zh-CN" sz="2800" i="1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按模 </a:t>
            </a:r>
            <a:r>
              <a:rPr lang="en-US" altLang="zh-CN" sz="2800" i="1">
                <a:solidFill>
                  <a:srgbClr val="0419E0"/>
                </a:solidFill>
                <a:latin typeface="Times New Roman" pitchFamily="18" charset="0"/>
              </a:rPr>
              <a:t>Q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映射到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缓存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的第 </a:t>
            </a:r>
            <a:r>
              <a:rPr lang="en-US" altLang="zh-CN" sz="2800" i="1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组</a:t>
            </a:r>
            <a:r>
              <a:rPr lang="zh-CN" altLang="en-US" sz="2800">
                <a:latin typeface="Times New Roman" pitchFamily="18" charset="0"/>
              </a:rPr>
              <a:t>中的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任一块</a:t>
            </a:r>
          </a:p>
        </p:txBody>
      </p:sp>
      <p:sp>
        <p:nvSpPr>
          <p:cNvPr id="295012" name="Text Box 100"/>
          <p:cNvSpPr txBox="1">
            <a:spLocks noChangeArrowheads="1"/>
          </p:cNvSpPr>
          <p:nvPr/>
        </p:nvSpPr>
        <p:spPr bwMode="auto">
          <a:xfrm>
            <a:off x="533400" y="5414963"/>
            <a:ext cx="177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i="1">
                <a:solidFill>
                  <a:srgbClr val="0419E0"/>
                </a:solidFill>
                <a:latin typeface="Times New Roman" pitchFamily="18" charset="0"/>
              </a:rPr>
              <a:t>i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 = </a:t>
            </a:r>
            <a:r>
              <a:rPr lang="en-US" altLang="zh-CN" sz="2800" i="1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mod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rgbClr val="0419E0"/>
                </a:solidFill>
                <a:latin typeface="Times New Roman" pitchFamily="18" charset="0"/>
              </a:rPr>
              <a:t>Q</a:t>
            </a:r>
          </a:p>
        </p:txBody>
      </p: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2571750" y="5262563"/>
            <a:ext cx="3805238" cy="914400"/>
            <a:chOff x="1620" y="3408"/>
            <a:chExt cx="2397" cy="576"/>
          </a:xfrm>
        </p:grpSpPr>
        <p:sp>
          <p:nvSpPr>
            <p:cNvPr id="211005" name="Freeform 102"/>
            <p:cNvSpPr>
              <a:spLocks/>
            </p:cNvSpPr>
            <p:nvPr/>
          </p:nvSpPr>
          <p:spPr bwMode="auto">
            <a:xfrm>
              <a:off x="1620" y="3600"/>
              <a:ext cx="876" cy="369"/>
            </a:xfrm>
            <a:custGeom>
              <a:avLst/>
              <a:gdLst>
                <a:gd name="T0" fmla="*/ 0 w 876"/>
                <a:gd name="T1" fmla="*/ 369 h 369"/>
                <a:gd name="T2" fmla="*/ 876 w 876"/>
                <a:gd name="T3" fmla="*/ 0 h 369"/>
                <a:gd name="T4" fmla="*/ 0 60000 65536"/>
                <a:gd name="T5" fmla="*/ 0 60000 65536"/>
                <a:gd name="T6" fmla="*/ 0 w 876"/>
                <a:gd name="T7" fmla="*/ 0 h 369"/>
                <a:gd name="T8" fmla="*/ 876 w 876"/>
                <a:gd name="T9" fmla="*/ 369 h 3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6" h="369">
                  <a:moveTo>
                    <a:pt x="0" y="369"/>
                  </a:moveTo>
                  <a:lnTo>
                    <a:pt x="876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6" name="Freeform 103"/>
            <p:cNvSpPr>
              <a:spLocks/>
            </p:cNvSpPr>
            <p:nvPr/>
          </p:nvSpPr>
          <p:spPr bwMode="auto">
            <a:xfrm>
              <a:off x="3354" y="3627"/>
              <a:ext cx="663" cy="357"/>
            </a:xfrm>
            <a:custGeom>
              <a:avLst/>
              <a:gdLst>
                <a:gd name="T0" fmla="*/ 663 w 663"/>
                <a:gd name="T1" fmla="*/ 357 h 357"/>
                <a:gd name="T2" fmla="*/ 0 w 663"/>
                <a:gd name="T3" fmla="*/ 0 h 357"/>
                <a:gd name="T4" fmla="*/ 0 60000 65536"/>
                <a:gd name="T5" fmla="*/ 0 60000 65536"/>
                <a:gd name="T6" fmla="*/ 0 w 663"/>
                <a:gd name="T7" fmla="*/ 0 h 357"/>
                <a:gd name="T8" fmla="*/ 663 w 663"/>
                <a:gd name="T9" fmla="*/ 357 h 3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3" h="357">
                  <a:moveTo>
                    <a:pt x="663" y="357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7" name="Text Box 104"/>
            <p:cNvSpPr txBox="1">
              <a:spLocks noChangeArrowheads="1"/>
            </p:cNvSpPr>
            <p:nvPr/>
          </p:nvSpPr>
          <p:spPr bwMode="auto">
            <a:xfrm>
              <a:off x="2400" y="3408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直接映射</a:t>
              </a:r>
            </a:p>
          </p:txBody>
        </p: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2590800" y="5307013"/>
            <a:ext cx="5257800" cy="869950"/>
            <a:chOff x="1632" y="3388"/>
            <a:chExt cx="3312" cy="548"/>
          </a:xfrm>
        </p:grpSpPr>
        <p:sp>
          <p:nvSpPr>
            <p:cNvPr id="211002" name="Text Box 106"/>
            <p:cNvSpPr txBox="1">
              <a:spLocks noChangeArrowheads="1"/>
            </p:cNvSpPr>
            <p:nvPr/>
          </p:nvSpPr>
          <p:spPr bwMode="auto">
            <a:xfrm>
              <a:off x="2736" y="3388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全相联映射</a:t>
              </a:r>
            </a:p>
          </p:txBody>
        </p:sp>
        <p:sp>
          <p:nvSpPr>
            <p:cNvPr id="211003" name="Line 107"/>
            <p:cNvSpPr>
              <a:spLocks noChangeShapeType="1"/>
            </p:cNvSpPr>
            <p:nvPr/>
          </p:nvSpPr>
          <p:spPr bwMode="auto">
            <a:xfrm flipV="1">
              <a:off x="1632" y="3600"/>
              <a:ext cx="1152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04" name="Line 108"/>
            <p:cNvSpPr>
              <a:spLocks noChangeShapeType="1"/>
            </p:cNvSpPr>
            <p:nvPr/>
          </p:nvSpPr>
          <p:spPr bwMode="auto">
            <a:xfrm flipH="1" flipV="1">
              <a:off x="3936" y="3600"/>
              <a:ext cx="1008" cy="336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0951" name="Text Box 109"/>
          <p:cNvSpPr txBox="1">
            <a:spLocks noChangeArrowheads="1"/>
          </p:cNvSpPr>
          <p:nvPr/>
        </p:nvSpPr>
        <p:spPr bwMode="auto">
          <a:xfrm>
            <a:off x="517525" y="334963"/>
            <a:ext cx="3333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3. 组相联映射</a:t>
            </a:r>
          </a:p>
        </p:txBody>
      </p:sp>
      <p:sp>
        <p:nvSpPr>
          <p:cNvPr id="295022" name="Rectangle 1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1824038" y="1414463"/>
            <a:ext cx="6788150" cy="3557587"/>
            <a:chOff x="1149" y="891"/>
            <a:chExt cx="4276" cy="2241"/>
          </a:xfrm>
        </p:grpSpPr>
        <p:grpSp>
          <p:nvGrpSpPr>
            <p:cNvPr id="10" name="Group 112"/>
            <p:cNvGrpSpPr>
              <a:grpSpLocks/>
            </p:cNvGrpSpPr>
            <p:nvPr/>
          </p:nvGrpSpPr>
          <p:grpSpPr bwMode="auto">
            <a:xfrm>
              <a:off x="4512" y="899"/>
              <a:ext cx="912" cy="249"/>
              <a:chOff x="4512" y="899"/>
              <a:chExt cx="912" cy="249"/>
            </a:xfrm>
          </p:grpSpPr>
          <p:sp>
            <p:nvSpPr>
              <p:cNvPr id="210999" name="Rectangle 113"/>
              <p:cNvSpPr>
                <a:spLocks noChangeArrowheads="1"/>
              </p:cNvSpPr>
              <p:nvPr/>
            </p:nvSpPr>
            <p:spPr bwMode="auto">
              <a:xfrm>
                <a:off x="4512" y="899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 字块0</a:t>
                </a:r>
              </a:p>
            </p:txBody>
          </p:sp>
          <p:sp>
            <p:nvSpPr>
              <p:cNvPr id="211000" name="Line 114"/>
              <p:cNvSpPr>
                <a:spLocks noChangeShapeType="1"/>
              </p:cNvSpPr>
              <p:nvPr/>
            </p:nvSpPr>
            <p:spPr bwMode="auto">
              <a:xfrm>
                <a:off x="4512" y="899"/>
                <a:ext cx="91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01" name="Line 115"/>
              <p:cNvSpPr>
                <a:spLocks noChangeShapeType="1"/>
              </p:cNvSpPr>
              <p:nvPr/>
            </p:nvSpPr>
            <p:spPr bwMode="auto">
              <a:xfrm>
                <a:off x="4512" y="114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" name="Group 116"/>
            <p:cNvGrpSpPr>
              <a:grpSpLocks/>
            </p:cNvGrpSpPr>
            <p:nvPr/>
          </p:nvGrpSpPr>
          <p:grpSpPr bwMode="auto">
            <a:xfrm>
              <a:off x="1152" y="1043"/>
              <a:ext cx="2688" cy="249"/>
              <a:chOff x="1152" y="1043"/>
              <a:chExt cx="2688" cy="249"/>
            </a:xfrm>
          </p:grpSpPr>
          <p:sp>
            <p:nvSpPr>
              <p:cNvPr id="210993" name="Rectangle 117"/>
              <p:cNvSpPr>
                <a:spLocks noChangeArrowheads="1"/>
              </p:cNvSpPr>
              <p:nvPr/>
            </p:nvSpPr>
            <p:spPr bwMode="auto">
              <a:xfrm>
                <a:off x="2976" y="1043"/>
                <a:ext cx="864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字块 1</a:t>
                </a:r>
              </a:p>
            </p:txBody>
          </p:sp>
          <p:sp>
            <p:nvSpPr>
              <p:cNvPr id="210994" name="Line 118"/>
              <p:cNvSpPr>
                <a:spLocks noChangeShapeType="1"/>
              </p:cNvSpPr>
              <p:nvPr/>
            </p:nvSpPr>
            <p:spPr bwMode="auto">
              <a:xfrm>
                <a:off x="2496" y="1043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5" name="Line 119"/>
              <p:cNvSpPr>
                <a:spLocks noChangeShapeType="1"/>
              </p:cNvSpPr>
              <p:nvPr/>
            </p:nvSpPr>
            <p:spPr bwMode="auto">
              <a:xfrm>
                <a:off x="2496" y="1292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6" name="Rectangle 120"/>
              <p:cNvSpPr>
                <a:spLocks noChangeArrowheads="1"/>
              </p:cNvSpPr>
              <p:nvPr/>
            </p:nvSpPr>
            <p:spPr bwMode="auto">
              <a:xfrm>
                <a:off x="1632" y="1043"/>
                <a:ext cx="864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字块 0</a:t>
                </a:r>
              </a:p>
            </p:txBody>
          </p:sp>
          <p:sp>
            <p:nvSpPr>
              <p:cNvPr id="210997" name="Line 121"/>
              <p:cNvSpPr>
                <a:spLocks noChangeShapeType="1"/>
              </p:cNvSpPr>
              <p:nvPr/>
            </p:nvSpPr>
            <p:spPr bwMode="auto">
              <a:xfrm>
                <a:off x="1152" y="1043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0998" name="Line 122"/>
              <p:cNvSpPr>
                <a:spLocks noChangeShapeType="1"/>
              </p:cNvSpPr>
              <p:nvPr/>
            </p:nvSpPr>
            <p:spPr bwMode="auto">
              <a:xfrm>
                <a:off x="1152" y="1292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0960" name="Line 123"/>
            <p:cNvSpPr>
              <a:spLocks noChangeShapeType="1"/>
            </p:cNvSpPr>
            <p:nvPr/>
          </p:nvSpPr>
          <p:spPr bwMode="auto">
            <a:xfrm>
              <a:off x="3840" y="1139"/>
              <a:ext cx="672" cy="864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61" name="Line 124"/>
            <p:cNvSpPr>
              <a:spLocks noChangeShapeType="1"/>
            </p:cNvSpPr>
            <p:nvPr/>
          </p:nvSpPr>
          <p:spPr bwMode="auto">
            <a:xfrm>
              <a:off x="3840" y="1139"/>
              <a:ext cx="672" cy="1824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2" name="Group 125"/>
            <p:cNvGrpSpPr>
              <a:grpSpLocks/>
            </p:cNvGrpSpPr>
            <p:nvPr/>
          </p:nvGrpSpPr>
          <p:grpSpPr bwMode="auto">
            <a:xfrm>
              <a:off x="1149" y="891"/>
              <a:ext cx="4276" cy="414"/>
              <a:chOff x="1149" y="891"/>
              <a:chExt cx="4276" cy="414"/>
            </a:xfrm>
          </p:grpSpPr>
          <p:sp>
            <p:nvSpPr>
              <p:cNvPr id="210977" name="Line 126"/>
              <p:cNvSpPr>
                <a:spLocks noChangeShapeType="1"/>
              </p:cNvSpPr>
              <p:nvPr/>
            </p:nvSpPr>
            <p:spPr bwMode="auto">
              <a:xfrm flipV="1">
                <a:off x="3840" y="995"/>
                <a:ext cx="672" cy="144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3" name="Group 127"/>
              <p:cNvGrpSpPr>
                <a:grpSpLocks/>
              </p:cNvGrpSpPr>
              <p:nvPr/>
            </p:nvGrpSpPr>
            <p:grpSpPr bwMode="auto">
              <a:xfrm>
                <a:off x="4512" y="891"/>
                <a:ext cx="913" cy="267"/>
                <a:chOff x="4512" y="891"/>
                <a:chExt cx="913" cy="267"/>
              </a:xfrm>
            </p:grpSpPr>
            <p:sp>
              <p:nvSpPr>
                <p:cNvPr id="210989" name="Line 128"/>
                <p:cNvSpPr>
                  <a:spLocks noChangeShapeType="1"/>
                </p:cNvSpPr>
                <p:nvPr/>
              </p:nvSpPr>
              <p:spPr bwMode="auto">
                <a:xfrm>
                  <a:off x="4512" y="899"/>
                  <a:ext cx="912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90" name="Line 129"/>
                <p:cNvSpPr>
                  <a:spLocks noChangeShapeType="1"/>
                </p:cNvSpPr>
                <p:nvPr/>
              </p:nvSpPr>
              <p:spPr bwMode="auto">
                <a:xfrm>
                  <a:off x="4512" y="114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91" name="Freeform 130"/>
                <p:cNvSpPr>
                  <a:spLocks/>
                </p:cNvSpPr>
                <p:nvPr/>
              </p:nvSpPr>
              <p:spPr bwMode="auto">
                <a:xfrm>
                  <a:off x="4512" y="891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  <a:gd name="T6" fmla="*/ 0 w 1"/>
                    <a:gd name="T7" fmla="*/ 0 h 267"/>
                    <a:gd name="T8" fmla="*/ 1 w 1"/>
                    <a:gd name="T9" fmla="*/ 267 h 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92" name="Freeform 131"/>
                <p:cNvSpPr>
                  <a:spLocks/>
                </p:cNvSpPr>
                <p:nvPr/>
              </p:nvSpPr>
              <p:spPr bwMode="auto">
                <a:xfrm>
                  <a:off x="5424" y="891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  <a:gd name="T6" fmla="*/ 0 w 1"/>
                    <a:gd name="T7" fmla="*/ 0 h 267"/>
                    <a:gd name="T8" fmla="*/ 1 w 1"/>
                    <a:gd name="T9" fmla="*/ 267 h 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32"/>
              <p:cNvGrpSpPr>
                <a:grpSpLocks/>
              </p:cNvGrpSpPr>
              <p:nvPr/>
            </p:nvGrpSpPr>
            <p:grpSpPr bwMode="auto">
              <a:xfrm>
                <a:off x="1149" y="1035"/>
                <a:ext cx="2691" cy="270"/>
                <a:chOff x="1149" y="1035"/>
                <a:chExt cx="2691" cy="270"/>
              </a:xfrm>
            </p:grpSpPr>
            <p:sp>
              <p:nvSpPr>
                <p:cNvPr id="210980" name="Line 133"/>
                <p:cNvSpPr>
                  <a:spLocks noChangeShapeType="1"/>
                </p:cNvSpPr>
                <p:nvPr/>
              </p:nvSpPr>
              <p:spPr bwMode="auto">
                <a:xfrm>
                  <a:off x="2496" y="1043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1" name="Line 134"/>
                <p:cNvSpPr>
                  <a:spLocks noChangeShapeType="1"/>
                </p:cNvSpPr>
                <p:nvPr/>
              </p:nvSpPr>
              <p:spPr bwMode="auto">
                <a:xfrm>
                  <a:off x="2496" y="129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2" name="Line 135"/>
                <p:cNvSpPr>
                  <a:spLocks noChangeShapeType="1"/>
                </p:cNvSpPr>
                <p:nvPr/>
              </p:nvSpPr>
              <p:spPr bwMode="auto">
                <a:xfrm>
                  <a:off x="1152" y="1043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3" name="Line 136"/>
                <p:cNvSpPr>
                  <a:spLocks noChangeShapeType="1"/>
                </p:cNvSpPr>
                <p:nvPr/>
              </p:nvSpPr>
              <p:spPr bwMode="auto">
                <a:xfrm>
                  <a:off x="1152" y="129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4" name="Freeform 137"/>
                <p:cNvSpPr>
                  <a:spLocks/>
                </p:cNvSpPr>
                <p:nvPr/>
              </p:nvSpPr>
              <p:spPr bwMode="auto">
                <a:xfrm>
                  <a:off x="1149" y="1035"/>
                  <a:ext cx="3" cy="270"/>
                </a:xfrm>
                <a:custGeom>
                  <a:avLst/>
                  <a:gdLst>
                    <a:gd name="T0" fmla="*/ 0 w 3"/>
                    <a:gd name="T1" fmla="*/ 0 h 270"/>
                    <a:gd name="T2" fmla="*/ 3 w 3"/>
                    <a:gd name="T3" fmla="*/ 270 h 270"/>
                    <a:gd name="T4" fmla="*/ 0 60000 65536"/>
                    <a:gd name="T5" fmla="*/ 0 60000 65536"/>
                    <a:gd name="T6" fmla="*/ 0 w 3"/>
                    <a:gd name="T7" fmla="*/ 0 h 270"/>
                    <a:gd name="T8" fmla="*/ 3 w 3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70">
                      <a:moveTo>
                        <a:pt x="0" y="0"/>
                      </a:moveTo>
                      <a:lnTo>
                        <a:pt x="3" y="270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5" name="Line 138"/>
                <p:cNvSpPr>
                  <a:spLocks noChangeShapeType="1"/>
                </p:cNvSpPr>
                <p:nvPr/>
              </p:nvSpPr>
              <p:spPr bwMode="auto">
                <a:xfrm>
                  <a:off x="1632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6" name="Line 139"/>
                <p:cNvSpPr>
                  <a:spLocks noChangeShapeType="1"/>
                </p:cNvSpPr>
                <p:nvPr/>
              </p:nvSpPr>
              <p:spPr bwMode="auto">
                <a:xfrm>
                  <a:off x="2496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7" name="Freeform 140"/>
                <p:cNvSpPr>
                  <a:spLocks/>
                </p:cNvSpPr>
                <p:nvPr/>
              </p:nvSpPr>
              <p:spPr bwMode="auto">
                <a:xfrm>
                  <a:off x="2973" y="1041"/>
                  <a:ext cx="3" cy="261"/>
                </a:xfrm>
                <a:custGeom>
                  <a:avLst/>
                  <a:gdLst>
                    <a:gd name="T0" fmla="*/ 3 w 3"/>
                    <a:gd name="T1" fmla="*/ 0 h 261"/>
                    <a:gd name="T2" fmla="*/ 0 w 3"/>
                    <a:gd name="T3" fmla="*/ 261 h 261"/>
                    <a:gd name="T4" fmla="*/ 0 60000 65536"/>
                    <a:gd name="T5" fmla="*/ 0 60000 65536"/>
                    <a:gd name="T6" fmla="*/ 0 w 3"/>
                    <a:gd name="T7" fmla="*/ 0 h 261"/>
                    <a:gd name="T8" fmla="*/ 3 w 3"/>
                    <a:gd name="T9" fmla="*/ 261 h 2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61">
                      <a:moveTo>
                        <a:pt x="3" y="0"/>
                      </a:moveTo>
                      <a:lnTo>
                        <a:pt x="0" y="261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88" name="Freeform 141"/>
                <p:cNvSpPr>
                  <a:spLocks/>
                </p:cNvSpPr>
                <p:nvPr/>
              </p:nvSpPr>
              <p:spPr bwMode="auto">
                <a:xfrm>
                  <a:off x="3837" y="1038"/>
                  <a:ext cx="3" cy="261"/>
                </a:xfrm>
                <a:custGeom>
                  <a:avLst/>
                  <a:gdLst>
                    <a:gd name="T0" fmla="*/ 0 w 3"/>
                    <a:gd name="T1" fmla="*/ 0 h 261"/>
                    <a:gd name="T2" fmla="*/ 3 w 3"/>
                    <a:gd name="T3" fmla="*/ 261 h 261"/>
                    <a:gd name="T4" fmla="*/ 0 60000 65536"/>
                    <a:gd name="T5" fmla="*/ 0 60000 65536"/>
                    <a:gd name="T6" fmla="*/ 0 w 3"/>
                    <a:gd name="T7" fmla="*/ 0 h 261"/>
                    <a:gd name="T8" fmla="*/ 3 w 3"/>
                    <a:gd name="T9" fmla="*/ 261 h 2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61">
                      <a:moveTo>
                        <a:pt x="0" y="0"/>
                      </a:moveTo>
                      <a:lnTo>
                        <a:pt x="3" y="261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5" name="Group 142"/>
            <p:cNvGrpSpPr>
              <a:grpSpLocks/>
            </p:cNvGrpSpPr>
            <p:nvPr/>
          </p:nvGrpSpPr>
          <p:grpSpPr bwMode="auto">
            <a:xfrm>
              <a:off x="4509" y="1863"/>
              <a:ext cx="916" cy="273"/>
              <a:chOff x="4509" y="1863"/>
              <a:chExt cx="916" cy="273"/>
            </a:xfrm>
          </p:grpSpPr>
          <p:sp>
            <p:nvSpPr>
              <p:cNvPr id="210971" name="Rectangle 143"/>
              <p:cNvSpPr>
                <a:spLocks noChangeArrowheads="1"/>
              </p:cNvSpPr>
              <p:nvPr/>
            </p:nvSpPr>
            <p:spPr bwMode="auto">
              <a:xfrm>
                <a:off x="4512" y="1876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  字块2</a:t>
                </a:r>
                <a:r>
                  <a:rPr lang="en-US" altLang="zh-CN" sz="2000" i="1" baseline="30000">
                    <a:solidFill>
                      <a:schemeClr val="bg2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000" baseline="30000">
                    <a:solidFill>
                      <a:schemeClr val="bg2"/>
                    </a:solidFill>
                    <a:latin typeface="Times New Roman" pitchFamily="18" charset="0"/>
                  </a:rPr>
                  <a:t>-</a:t>
                </a:r>
                <a:r>
                  <a:rPr lang="en-US" altLang="zh-CN" sz="2000" i="1" baseline="30000">
                    <a:solidFill>
                      <a:schemeClr val="bg2"/>
                    </a:solidFill>
                    <a:latin typeface="Times New Roman" pitchFamily="18" charset="0"/>
                  </a:rPr>
                  <a:t>r</a:t>
                </a:r>
                <a:endParaRPr lang="zh-CN" altLang="en-US" sz="2000" i="1" baseline="300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6" name="Group 144"/>
              <p:cNvGrpSpPr>
                <a:grpSpLocks/>
              </p:cNvGrpSpPr>
              <p:nvPr/>
            </p:nvGrpSpPr>
            <p:grpSpPr bwMode="auto">
              <a:xfrm>
                <a:off x="4509" y="1863"/>
                <a:ext cx="916" cy="273"/>
                <a:chOff x="4509" y="1863"/>
                <a:chExt cx="916" cy="273"/>
              </a:xfrm>
            </p:grpSpPr>
            <p:sp>
              <p:nvSpPr>
                <p:cNvPr id="210973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187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4" name="Line 146"/>
                <p:cNvSpPr>
                  <a:spLocks noChangeShapeType="1"/>
                </p:cNvSpPr>
                <p:nvPr/>
              </p:nvSpPr>
              <p:spPr bwMode="auto">
                <a:xfrm>
                  <a:off x="4512" y="2125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5" name="Freeform 147"/>
                <p:cNvSpPr>
                  <a:spLocks/>
                </p:cNvSpPr>
                <p:nvPr/>
              </p:nvSpPr>
              <p:spPr bwMode="auto">
                <a:xfrm>
                  <a:off x="5424" y="1866"/>
                  <a:ext cx="1" cy="270"/>
                </a:xfrm>
                <a:custGeom>
                  <a:avLst/>
                  <a:gdLst>
                    <a:gd name="T0" fmla="*/ 0 w 1"/>
                    <a:gd name="T1" fmla="*/ 0 h 270"/>
                    <a:gd name="T2" fmla="*/ 0 w 1"/>
                    <a:gd name="T3" fmla="*/ 270 h 270"/>
                    <a:gd name="T4" fmla="*/ 0 60000 65536"/>
                    <a:gd name="T5" fmla="*/ 0 60000 65536"/>
                    <a:gd name="T6" fmla="*/ 0 w 1"/>
                    <a:gd name="T7" fmla="*/ 0 h 270"/>
                    <a:gd name="T8" fmla="*/ 1 w 1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0">
                      <a:moveTo>
                        <a:pt x="0" y="0"/>
                      </a:moveTo>
                      <a:lnTo>
                        <a:pt x="0" y="270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6" name="Freeform 148"/>
                <p:cNvSpPr>
                  <a:spLocks/>
                </p:cNvSpPr>
                <p:nvPr/>
              </p:nvSpPr>
              <p:spPr bwMode="auto">
                <a:xfrm>
                  <a:off x="4509" y="1863"/>
                  <a:ext cx="3" cy="273"/>
                </a:xfrm>
                <a:custGeom>
                  <a:avLst/>
                  <a:gdLst>
                    <a:gd name="T0" fmla="*/ 3 w 3"/>
                    <a:gd name="T1" fmla="*/ 0 h 273"/>
                    <a:gd name="T2" fmla="*/ 0 w 3"/>
                    <a:gd name="T3" fmla="*/ 273 h 273"/>
                    <a:gd name="T4" fmla="*/ 0 60000 65536"/>
                    <a:gd name="T5" fmla="*/ 0 60000 65536"/>
                    <a:gd name="T6" fmla="*/ 0 w 3"/>
                    <a:gd name="T7" fmla="*/ 0 h 273"/>
                    <a:gd name="T8" fmla="*/ 3 w 3"/>
                    <a:gd name="T9" fmla="*/ 273 h 27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73">
                      <a:moveTo>
                        <a:pt x="3" y="0"/>
                      </a:moveTo>
                      <a:lnTo>
                        <a:pt x="0" y="273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149"/>
            <p:cNvGrpSpPr>
              <a:grpSpLocks/>
            </p:cNvGrpSpPr>
            <p:nvPr/>
          </p:nvGrpSpPr>
          <p:grpSpPr bwMode="auto">
            <a:xfrm>
              <a:off x="4512" y="2856"/>
              <a:ext cx="913" cy="276"/>
              <a:chOff x="4512" y="2856"/>
              <a:chExt cx="913" cy="276"/>
            </a:xfrm>
          </p:grpSpPr>
          <p:sp>
            <p:nvSpPr>
              <p:cNvPr id="210965" name="Rectangle 150"/>
              <p:cNvSpPr>
                <a:spLocks noChangeArrowheads="1"/>
              </p:cNvSpPr>
              <p:nvPr/>
            </p:nvSpPr>
            <p:spPr bwMode="auto">
              <a:xfrm>
                <a:off x="4512" y="2872"/>
                <a:ext cx="912" cy="24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  字块2</a:t>
                </a:r>
                <a:r>
                  <a:rPr lang="en-US" altLang="zh-CN" sz="2000" i="1" baseline="30000">
                    <a:solidFill>
                      <a:schemeClr val="bg2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000" baseline="30000">
                    <a:solidFill>
                      <a:schemeClr val="bg2"/>
                    </a:solidFill>
                    <a:latin typeface="Times New Roman" pitchFamily="18" charset="0"/>
                  </a:rPr>
                  <a:t>-</a:t>
                </a:r>
                <a:r>
                  <a:rPr lang="en-US" altLang="zh-CN" sz="2000" i="1" baseline="30000">
                    <a:solidFill>
                      <a:schemeClr val="bg2"/>
                    </a:solidFill>
                    <a:latin typeface="Times New Roman" pitchFamily="18" charset="0"/>
                  </a:rPr>
                  <a:t>r</a:t>
                </a:r>
                <a:r>
                  <a:rPr lang="en-US" altLang="zh-CN" sz="2000" baseline="30000">
                    <a:solidFill>
                      <a:schemeClr val="bg2"/>
                    </a:solidFill>
                    <a:latin typeface="Times New Roman" pitchFamily="18" charset="0"/>
                  </a:rPr>
                  <a:t>+1</a:t>
                </a:r>
                <a:endParaRPr lang="zh-CN" altLang="en-US" sz="2000" baseline="300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8" name="Group 151"/>
              <p:cNvGrpSpPr>
                <a:grpSpLocks/>
              </p:cNvGrpSpPr>
              <p:nvPr/>
            </p:nvGrpSpPr>
            <p:grpSpPr bwMode="auto">
              <a:xfrm>
                <a:off x="4512" y="2856"/>
                <a:ext cx="913" cy="276"/>
                <a:chOff x="4512" y="2856"/>
                <a:chExt cx="913" cy="276"/>
              </a:xfrm>
            </p:grpSpPr>
            <p:sp>
              <p:nvSpPr>
                <p:cNvPr id="210967" name="Line 152"/>
                <p:cNvSpPr>
                  <a:spLocks noChangeShapeType="1"/>
                </p:cNvSpPr>
                <p:nvPr/>
              </p:nvSpPr>
              <p:spPr bwMode="auto">
                <a:xfrm>
                  <a:off x="4512" y="287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8" name="Line 153"/>
                <p:cNvSpPr>
                  <a:spLocks noChangeShapeType="1"/>
                </p:cNvSpPr>
                <p:nvPr/>
              </p:nvSpPr>
              <p:spPr bwMode="auto">
                <a:xfrm>
                  <a:off x="4512" y="3121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69" name="Freeform 154"/>
                <p:cNvSpPr>
                  <a:spLocks/>
                </p:cNvSpPr>
                <p:nvPr/>
              </p:nvSpPr>
              <p:spPr bwMode="auto">
                <a:xfrm>
                  <a:off x="4512" y="2856"/>
                  <a:ext cx="1" cy="276"/>
                </a:xfrm>
                <a:custGeom>
                  <a:avLst/>
                  <a:gdLst>
                    <a:gd name="T0" fmla="*/ 0 w 1"/>
                    <a:gd name="T1" fmla="*/ 0 h 276"/>
                    <a:gd name="T2" fmla="*/ 0 w 1"/>
                    <a:gd name="T3" fmla="*/ 276 h 276"/>
                    <a:gd name="T4" fmla="*/ 0 60000 65536"/>
                    <a:gd name="T5" fmla="*/ 0 60000 65536"/>
                    <a:gd name="T6" fmla="*/ 0 w 1"/>
                    <a:gd name="T7" fmla="*/ 0 h 276"/>
                    <a:gd name="T8" fmla="*/ 1 w 1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6">
                      <a:moveTo>
                        <a:pt x="0" y="0"/>
                      </a:moveTo>
                      <a:lnTo>
                        <a:pt x="0" y="276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0970" name="Freeform 155"/>
                <p:cNvSpPr>
                  <a:spLocks/>
                </p:cNvSpPr>
                <p:nvPr/>
              </p:nvSpPr>
              <p:spPr bwMode="auto">
                <a:xfrm>
                  <a:off x="5424" y="2859"/>
                  <a:ext cx="1" cy="273"/>
                </a:xfrm>
                <a:custGeom>
                  <a:avLst/>
                  <a:gdLst>
                    <a:gd name="T0" fmla="*/ 0 w 1"/>
                    <a:gd name="T1" fmla="*/ 0 h 273"/>
                    <a:gd name="T2" fmla="*/ 0 w 1"/>
                    <a:gd name="T3" fmla="*/ 273 h 273"/>
                    <a:gd name="T4" fmla="*/ 0 60000 65536"/>
                    <a:gd name="T5" fmla="*/ 0 60000 65536"/>
                    <a:gd name="T6" fmla="*/ 0 w 1"/>
                    <a:gd name="T7" fmla="*/ 0 h 273"/>
                    <a:gd name="T8" fmla="*/ 1 w 1"/>
                    <a:gd name="T9" fmla="*/ 273 h 27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3">
                      <a:moveTo>
                        <a:pt x="0" y="0"/>
                      </a:moveTo>
                      <a:lnTo>
                        <a:pt x="0" y="273"/>
                      </a:lnTo>
                    </a:path>
                  </a:pathLst>
                </a:custGeom>
                <a:noFill/>
                <a:ln w="38100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7" name="日期占位符 15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51531B-C5A8-480C-B8EA-66DE1D5614D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9" name="页脚占位符 1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0957" name="灯片编号占位符 15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5E9409E-1B44-4313-B9F7-3448A2CEAA35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011" grpId="0" autoUpdateAnimBg="0"/>
      <p:bldP spid="2950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411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600">
                <a:latin typeface="Times New Roman" pitchFamily="18" charset="0"/>
              </a:rPr>
              <a:t>三、替换算法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1066800" y="1249363"/>
            <a:ext cx="5332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1.  先进先出 （ </a:t>
            </a:r>
            <a:r>
              <a:rPr lang="en-US" altLang="zh-CN" sz="3200">
                <a:latin typeface="Times New Roman" pitchFamily="18" charset="0"/>
              </a:rPr>
              <a:t>FIFO ）</a:t>
            </a:r>
            <a:r>
              <a:rPr lang="zh-CN" altLang="en-US" sz="3200">
                <a:latin typeface="Times New Roman" pitchFamily="18" charset="0"/>
              </a:rPr>
              <a:t>算法 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1066800" y="2087563"/>
            <a:ext cx="70342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2.  近期最少使用（ </a:t>
            </a:r>
            <a:r>
              <a:rPr lang="en-US" altLang="zh-CN" sz="3200">
                <a:latin typeface="Times New Roman" pitchFamily="18" charset="0"/>
              </a:rPr>
              <a:t>LRU）</a:t>
            </a:r>
            <a:r>
              <a:rPr lang="zh-CN" altLang="en-US" sz="3200">
                <a:latin typeface="Times New Roman" pitchFamily="18" charset="0"/>
              </a:rPr>
              <a:t>算法</a:t>
            </a:r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904875" y="2887663"/>
            <a:ext cx="1000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小结</a:t>
            </a:r>
          </a:p>
        </p:txBody>
      </p:sp>
      <p:sp>
        <p:nvSpPr>
          <p:cNvPr id="295942" name="Text Box 6"/>
          <p:cNvSpPr txBox="1">
            <a:spLocks noChangeArrowheads="1"/>
          </p:cNvSpPr>
          <p:nvPr/>
        </p:nvSpPr>
        <p:spPr bwMode="auto">
          <a:xfrm>
            <a:off x="2124075" y="3981450"/>
            <a:ext cx="6462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某一 </a:t>
            </a:r>
            <a:r>
              <a:rPr lang="zh-CN" altLang="en-US" sz="2400">
                <a:latin typeface="Times New Roman" pitchFamily="18" charset="0"/>
              </a:rPr>
              <a:t>主存块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只能固定 </a:t>
            </a:r>
            <a:r>
              <a:rPr lang="zh-CN" altLang="en-US" sz="2400">
                <a:latin typeface="Times New Roman" pitchFamily="18" charset="0"/>
              </a:rPr>
              <a:t>映射到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某一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缓存块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52488" y="3908425"/>
            <a:ext cx="1252537" cy="2195513"/>
            <a:chOff x="96" y="2462"/>
            <a:chExt cx="789" cy="1383"/>
          </a:xfrm>
        </p:grpSpPr>
        <p:sp>
          <p:nvSpPr>
            <p:cNvPr id="211985" name="Text Box 8"/>
            <p:cNvSpPr txBox="1">
              <a:spLocks noChangeArrowheads="1"/>
            </p:cNvSpPr>
            <p:nvPr/>
          </p:nvSpPr>
          <p:spPr bwMode="auto">
            <a:xfrm>
              <a:off x="96" y="2462"/>
              <a:ext cx="5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直接</a:t>
              </a:r>
            </a:p>
          </p:txBody>
        </p:sp>
        <p:sp>
          <p:nvSpPr>
            <p:cNvPr id="211986" name="Text Box 9"/>
            <p:cNvSpPr txBox="1">
              <a:spLocks noChangeArrowheads="1"/>
            </p:cNvSpPr>
            <p:nvPr/>
          </p:nvSpPr>
          <p:spPr bwMode="auto">
            <a:xfrm>
              <a:off x="96" y="2990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全相联</a:t>
              </a:r>
            </a:p>
          </p:txBody>
        </p:sp>
        <p:sp>
          <p:nvSpPr>
            <p:cNvPr id="211987" name="Text Box 10"/>
            <p:cNvSpPr txBox="1">
              <a:spLocks noChangeArrowheads="1"/>
            </p:cNvSpPr>
            <p:nvPr/>
          </p:nvSpPr>
          <p:spPr bwMode="auto">
            <a:xfrm>
              <a:off x="96" y="3518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组相联</a:t>
              </a:r>
            </a:p>
          </p:txBody>
        </p:sp>
      </p:grp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2124075" y="4805363"/>
            <a:ext cx="684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某一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主存块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能</a:t>
            </a:r>
            <a:r>
              <a:rPr lang="zh-CN" altLang="en-US" sz="2400">
                <a:latin typeface="Times New Roman" pitchFamily="18" charset="0"/>
              </a:rPr>
              <a:t> 映射到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任一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缓存块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2124075" y="5643563"/>
            <a:ext cx="714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某一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主存块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只能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映射到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某一 </a:t>
            </a:r>
            <a:r>
              <a:rPr lang="zh-CN" altLang="en-US" sz="2400">
                <a:latin typeface="Times New Roman" pitchFamily="18" charset="0"/>
              </a:rPr>
              <a:t>缓存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组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中的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任一块</a:t>
            </a:r>
          </a:p>
        </p:txBody>
      </p:sp>
      <p:sp>
        <p:nvSpPr>
          <p:cNvPr id="295949" name="AutoShape 13"/>
          <p:cNvSpPr>
            <a:spLocks noChangeArrowheads="1"/>
          </p:cNvSpPr>
          <p:nvPr/>
        </p:nvSpPr>
        <p:spPr bwMode="auto">
          <a:xfrm>
            <a:off x="2438400" y="3030538"/>
            <a:ext cx="1370013" cy="582612"/>
          </a:xfrm>
          <a:prstGeom prst="wedgeRoundRectCallout">
            <a:avLst>
              <a:gd name="adj1" fmla="val -96065"/>
              <a:gd name="adj2" fmla="val 151125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不灵活</a:t>
            </a:r>
          </a:p>
        </p:txBody>
      </p:sp>
      <p:sp>
        <p:nvSpPr>
          <p:cNvPr id="295950" name="AutoShape 14"/>
          <p:cNvSpPr>
            <a:spLocks noChangeArrowheads="1"/>
          </p:cNvSpPr>
          <p:nvPr/>
        </p:nvSpPr>
        <p:spPr bwMode="auto">
          <a:xfrm>
            <a:off x="2057400" y="3048000"/>
            <a:ext cx="1370013" cy="582613"/>
          </a:xfrm>
          <a:prstGeom prst="wedgeRoundRectCallout">
            <a:avLst>
              <a:gd name="adj1" fmla="val -48032"/>
              <a:gd name="adj2" fmla="val 245639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成本高</a:t>
            </a:r>
          </a:p>
        </p:txBody>
      </p:sp>
      <p:sp>
        <p:nvSpPr>
          <p:cNvPr id="295951" name="Rectangle 1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sp>
        <p:nvSpPr>
          <p:cNvPr id="17" name="日期占位符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1E1A02-B484-4332-8B67-50DE7F159D7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1984" name="灯片编号占位符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7AE8474-6ADA-454E-B9FD-0584AA8212C5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12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autoUpdateAnimBg="0"/>
      <p:bldP spid="295940" grpId="0" autoUpdateAnimBg="0"/>
      <p:bldP spid="295941" grpId="0" autoUpdateAnimBg="0"/>
      <p:bldP spid="295942" grpId="0" autoUpdateAnimBg="0"/>
      <p:bldP spid="295947" grpId="0" autoUpdateAnimBg="0"/>
      <p:bldP spid="295948" grpId="0" autoUpdateAnimBg="0"/>
      <p:bldP spid="295949" grpId="0" animBg="1" autoUpdateAnimBg="0"/>
      <p:bldP spid="29595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4.4   辅助存储器</a:t>
            </a:r>
            <a:endParaRPr lang="en-US" altLang="zh-CN" b="1" smtClean="0"/>
          </a:p>
        </p:txBody>
      </p:sp>
      <p:sp>
        <p:nvSpPr>
          <p:cNvPr id="26" name="日期占位符 2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46DC5C-0D37-4937-BDF8-AAA7AABF9F6F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2997" name="灯片编号占位符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463739F-FD5E-451D-825C-488632293670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13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152400" y="981075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一、概述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533400" y="1590675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1.  特点</a:t>
            </a: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2133600" y="1590675"/>
            <a:ext cx="3938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不直接与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交换信息</a:t>
            </a:r>
          </a:p>
        </p:txBody>
      </p:sp>
      <p:sp>
        <p:nvSpPr>
          <p:cNvPr id="296966" name="Text Box 6"/>
          <p:cNvSpPr txBox="1">
            <a:spLocks noChangeArrowheads="1"/>
          </p:cNvSpPr>
          <p:nvPr/>
        </p:nvSpPr>
        <p:spPr bwMode="auto">
          <a:xfrm>
            <a:off x="533400" y="2152650"/>
            <a:ext cx="4540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2.  磁表面存储器的技术指标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425825" y="2809875"/>
            <a:ext cx="3352800" cy="457200"/>
            <a:chOff x="2592" y="1872"/>
            <a:chExt cx="2112" cy="288"/>
          </a:xfrm>
        </p:grpSpPr>
        <p:sp>
          <p:nvSpPr>
            <p:cNvPr id="213019" name="Text Box 8"/>
            <p:cNvSpPr txBox="1">
              <a:spLocks noChangeArrowheads="1"/>
            </p:cNvSpPr>
            <p:nvPr/>
          </p:nvSpPr>
          <p:spPr bwMode="auto">
            <a:xfrm>
              <a:off x="2592" y="187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道密度 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13020" name="Text Box 9"/>
            <p:cNvSpPr txBox="1">
              <a:spLocks noChangeArrowheads="1"/>
            </p:cNvSpPr>
            <p:nvPr/>
          </p:nvSpPr>
          <p:spPr bwMode="auto">
            <a:xfrm>
              <a:off x="3696" y="1872"/>
              <a:ext cx="10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位密度 </a:t>
              </a:r>
              <a:r>
                <a:rPr lang="en-US" altLang="zh-CN" sz="2400" i="1">
                  <a:latin typeface="Times New Roman" pitchFamily="18" charset="0"/>
                </a:rPr>
                <a:t>D</a:t>
              </a:r>
              <a:r>
                <a:rPr lang="en-US" altLang="zh-CN" sz="2400" baseline="-25000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3425825" y="3355975"/>
            <a:ext cx="289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i="1">
                <a:latin typeface="Times New Roman" pitchFamily="18" charset="0"/>
              </a:rPr>
              <a:t>C</a:t>
            </a:r>
            <a:r>
              <a:rPr lang="en-US" altLang="zh-CN" sz="2400">
                <a:latin typeface="Times New Roman" pitchFamily="18" charset="0"/>
              </a:rPr>
              <a:t> = </a:t>
            </a:r>
            <a:r>
              <a:rPr lang="en-US" altLang="zh-CN" sz="2400" i="1">
                <a:latin typeface="Times New Roman" pitchFamily="18" charset="0"/>
              </a:rPr>
              <a:t>n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k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s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3425825" y="3902075"/>
            <a:ext cx="294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latin typeface="Times New Roman" pitchFamily="18" charset="0"/>
              </a:rPr>
              <a:t>寻道时间 + 等待时间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30275" y="2809875"/>
            <a:ext cx="4800600" cy="3733800"/>
            <a:chOff x="634" y="1872"/>
            <a:chExt cx="3024" cy="2352"/>
          </a:xfrm>
        </p:grpSpPr>
        <p:sp>
          <p:nvSpPr>
            <p:cNvPr id="213014" name="Text Box 13"/>
            <p:cNvSpPr txBox="1">
              <a:spLocks noChangeArrowheads="1"/>
            </p:cNvSpPr>
            <p:nvPr/>
          </p:nvSpPr>
          <p:spPr bwMode="auto">
            <a:xfrm>
              <a:off x="634" y="1872"/>
              <a:ext cx="1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(1) 记录密度</a:t>
              </a:r>
            </a:p>
          </p:txBody>
        </p:sp>
        <p:sp>
          <p:nvSpPr>
            <p:cNvPr id="213015" name="Text Box 14"/>
            <p:cNvSpPr txBox="1">
              <a:spLocks noChangeArrowheads="1"/>
            </p:cNvSpPr>
            <p:nvPr/>
          </p:nvSpPr>
          <p:spPr bwMode="auto">
            <a:xfrm>
              <a:off x="634" y="2216"/>
              <a:ext cx="1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(2) 存储容量</a:t>
              </a:r>
            </a:p>
          </p:txBody>
        </p:sp>
        <p:sp>
          <p:nvSpPr>
            <p:cNvPr id="213016" name="Text Box 15"/>
            <p:cNvSpPr txBox="1">
              <a:spLocks noChangeArrowheads="1"/>
            </p:cNvSpPr>
            <p:nvPr/>
          </p:nvSpPr>
          <p:spPr bwMode="auto">
            <a:xfrm>
              <a:off x="634" y="2560"/>
              <a:ext cx="15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(3) 平均寻址时间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017" name="Text Box 16"/>
            <p:cNvSpPr txBox="1">
              <a:spLocks noChangeArrowheads="1"/>
            </p:cNvSpPr>
            <p:nvPr/>
          </p:nvSpPr>
          <p:spPr bwMode="auto">
            <a:xfrm>
              <a:off x="634" y="3592"/>
              <a:ext cx="3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(4) 数据传输率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13018" name="Text Box 17"/>
            <p:cNvSpPr txBox="1">
              <a:spLocks noChangeArrowheads="1"/>
            </p:cNvSpPr>
            <p:nvPr/>
          </p:nvSpPr>
          <p:spPr bwMode="auto">
            <a:xfrm>
              <a:off x="634" y="3936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(5) 误码率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296978" name="Text Box 18"/>
          <p:cNvSpPr txBox="1">
            <a:spLocks noChangeArrowheads="1"/>
          </p:cNvSpPr>
          <p:nvPr/>
        </p:nvSpPr>
        <p:spPr bwMode="auto">
          <a:xfrm>
            <a:off x="1524000" y="463867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latin typeface="Times New Roman" pitchFamily="18" charset="0"/>
              </a:rPr>
              <a:t>辅存的速度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425825" y="4448175"/>
            <a:ext cx="2012950" cy="1003300"/>
            <a:chOff x="2592" y="2904"/>
            <a:chExt cx="1268" cy="632"/>
          </a:xfrm>
        </p:grpSpPr>
        <p:sp>
          <p:nvSpPr>
            <p:cNvPr id="213012" name="Text Box 20"/>
            <p:cNvSpPr txBox="1">
              <a:spLocks noChangeArrowheads="1"/>
            </p:cNvSpPr>
            <p:nvPr/>
          </p:nvSpPr>
          <p:spPr bwMode="auto">
            <a:xfrm>
              <a:off x="2592" y="2904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寻址时间</a:t>
              </a:r>
            </a:p>
          </p:txBody>
        </p:sp>
        <p:sp>
          <p:nvSpPr>
            <p:cNvPr id="213013" name="Text Box 21"/>
            <p:cNvSpPr txBox="1">
              <a:spLocks noChangeArrowheads="1"/>
            </p:cNvSpPr>
            <p:nvPr/>
          </p:nvSpPr>
          <p:spPr bwMode="auto">
            <a:xfrm>
              <a:off x="2592" y="3248"/>
              <a:ext cx="12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磁头读写时间</a:t>
              </a:r>
            </a:p>
          </p:txBody>
        </p:sp>
      </p:grpSp>
      <p:sp>
        <p:nvSpPr>
          <p:cNvPr id="296982" name="AutoShape 22"/>
          <p:cNvSpPr>
            <a:spLocks/>
          </p:cNvSpPr>
          <p:nvPr/>
        </p:nvSpPr>
        <p:spPr bwMode="auto">
          <a:xfrm>
            <a:off x="3273425" y="459898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296983" name="Text Box 23"/>
          <p:cNvSpPr txBox="1">
            <a:spLocks noChangeArrowheads="1"/>
          </p:cNvSpPr>
          <p:nvPr/>
        </p:nvSpPr>
        <p:spPr bwMode="auto">
          <a:xfrm>
            <a:off x="3425825" y="5540375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zh-CN" sz="2400" baseline="-25000">
                <a:latin typeface="Times New Roman" pitchFamily="18" charset="0"/>
              </a:rPr>
              <a:t>r</a:t>
            </a:r>
            <a:r>
              <a:rPr lang="en-US" altLang="zh-CN" sz="1400">
                <a:latin typeface="Times New Roman" pitchFamily="18" charset="0"/>
              </a:rPr>
              <a:t>  </a:t>
            </a:r>
            <a:r>
              <a:rPr lang="en-US" altLang="zh-CN" sz="2400">
                <a:latin typeface="Times New Roman" pitchFamily="18" charset="0"/>
              </a:rPr>
              <a:t>=</a:t>
            </a:r>
            <a:r>
              <a:rPr lang="en-US" altLang="zh-CN" sz="1400">
                <a:latin typeface="Times New Roman" pitchFamily="18" charset="0"/>
              </a:rPr>
              <a:t> </a:t>
            </a:r>
            <a:r>
              <a:rPr lang="en-US" altLang="zh-CN" sz="2400" i="1">
                <a:latin typeface="Times New Roman" pitchFamily="18" charset="0"/>
              </a:rPr>
              <a:t>D</a:t>
            </a:r>
            <a:r>
              <a:rPr lang="en-US" altLang="en-US" sz="2400" baseline="-25000">
                <a:latin typeface="Times New Roman" pitchFamily="18" charset="0"/>
              </a:rPr>
              <a:t>b</a:t>
            </a:r>
            <a:r>
              <a:rPr lang="en-US" altLang="zh-CN" sz="2400" i="1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400" i="1">
                <a:latin typeface="Times New Roman" pitchFamily="18" charset="0"/>
              </a:rPr>
              <a:t> V</a:t>
            </a:r>
            <a:endParaRPr lang="zh-CN" altLang="en-US" sz="2400" i="1">
              <a:latin typeface="Times New Roman" pitchFamily="18" charset="0"/>
            </a:endParaRPr>
          </a:p>
        </p:txBody>
      </p:sp>
      <p:sp>
        <p:nvSpPr>
          <p:cNvPr id="296984" name="Text Box 24"/>
          <p:cNvSpPr txBox="1">
            <a:spLocks noChangeArrowheads="1"/>
          </p:cNvSpPr>
          <p:nvPr/>
        </p:nvSpPr>
        <p:spPr bwMode="auto">
          <a:xfrm>
            <a:off x="3425825" y="6086475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出错信息位数与读出信息的总位数之比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29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/>
      <p:bldP spid="296964" grpId="0" autoUpdateAnimBg="0"/>
      <p:bldP spid="296965" grpId="0" autoUpdateAnimBg="0"/>
      <p:bldP spid="296966" grpId="0" autoUpdateAnimBg="0"/>
      <p:bldP spid="296970" grpId="0" autoUpdateAnimBg="0"/>
      <p:bldP spid="296971" grpId="0" autoUpdateAnimBg="0"/>
      <p:bldP spid="296978" grpId="0" autoUpdateAnimBg="0"/>
      <p:bldP spid="296982" grpId="0" animBg="1"/>
      <p:bldP spid="296983" grpId="0" autoUpdateAnimBg="0"/>
      <p:bldP spid="29698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533400" y="373063"/>
            <a:ext cx="50641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二、磁记录原理和记录方式</a:t>
            </a: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1066800" y="1085850"/>
            <a:ext cx="2614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1. 磁记录原理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1465263" y="1668463"/>
            <a:ext cx="59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写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4.4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31913" y="2514600"/>
            <a:ext cx="6589712" cy="3814763"/>
            <a:chOff x="839" y="1584"/>
            <a:chExt cx="4151" cy="2403"/>
          </a:xfrm>
        </p:grpSpPr>
        <p:sp>
          <p:nvSpPr>
            <p:cNvPr id="214027" name="Line 7"/>
            <p:cNvSpPr>
              <a:spLocks noChangeShapeType="1"/>
            </p:cNvSpPr>
            <p:nvPr/>
          </p:nvSpPr>
          <p:spPr bwMode="auto">
            <a:xfrm>
              <a:off x="1223" y="2127"/>
              <a:ext cx="1" cy="495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8" name="Line 8"/>
            <p:cNvSpPr>
              <a:spLocks noChangeShapeType="1"/>
            </p:cNvSpPr>
            <p:nvPr/>
          </p:nvSpPr>
          <p:spPr bwMode="auto">
            <a:xfrm>
              <a:off x="1223" y="2127"/>
              <a:ext cx="10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29" name="Rectangle 9"/>
            <p:cNvSpPr>
              <a:spLocks noChangeArrowheads="1"/>
            </p:cNvSpPr>
            <p:nvPr/>
          </p:nvSpPr>
          <p:spPr bwMode="auto">
            <a:xfrm>
              <a:off x="935" y="3157"/>
              <a:ext cx="1155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30" name="Rectangle 10"/>
            <p:cNvSpPr>
              <a:spLocks noChangeArrowheads="1"/>
            </p:cNvSpPr>
            <p:nvPr/>
          </p:nvSpPr>
          <p:spPr bwMode="auto">
            <a:xfrm>
              <a:off x="1077" y="3264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局部磁化单元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031" name="Line 11"/>
            <p:cNvSpPr>
              <a:spLocks noChangeShapeType="1"/>
            </p:cNvSpPr>
            <p:nvPr/>
          </p:nvSpPr>
          <p:spPr bwMode="auto">
            <a:xfrm>
              <a:off x="889" y="2908"/>
              <a:ext cx="1941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839" y="2996"/>
              <a:ext cx="2041" cy="112"/>
              <a:chOff x="839" y="3140"/>
              <a:chExt cx="2041" cy="112"/>
            </a:xfrm>
          </p:grpSpPr>
          <p:sp>
            <p:nvSpPr>
              <p:cNvPr id="214226" name="Rectangle 13"/>
              <p:cNvSpPr>
                <a:spLocks noChangeArrowheads="1"/>
              </p:cNvSpPr>
              <p:nvPr/>
            </p:nvSpPr>
            <p:spPr bwMode="auto">
              <a:xfrm>
                <a:off x="839" y="3140"/>
                <a:ext cx="2037" cy="109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4227" name="Rectangle 14"/>
              <p:cNvSpPr>
                <a:spLocks noChangeArrowheads="1"/>
              </p:cNvSpPr>
              <p:nvPr/>
            </p:nvSpPr>
            <p:spPr bwMode="auto">
              <a:xfrm>
                <a:off x="839" y="3140"/>
                <a:ext cx="2041" cy="112"/>
              </a:xfrm>
              <a:prstGeom prst="rect">
                <a:avLst/>
              </a:prstGeom>
              <a:noFill/>
              <a:ln w="23813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14033" name="Rectangle 15"/>
            <p:cNvSpPr>
              <a:spLocks noChangeArrowheads="1"/>
            </p:cNvSpPr>
            <p:nvPr/>
          </p:nvSpPr>
          <p:spPr bwMode="auto">
            <a:xfrm>
              <a:off x="2445" y="326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载磁体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034" name="Line 16"/>
            <p:cNvSpPr>
              <a:spLocks noChangeShapeType="1"/>
            </p:cNvSpPr>
            <p:nvPr/>
          </p:nvSpPr>
          <p:spPr bwMode="auto">
            <a:xfrm>
              <a:off x="1223" y="2622"/>
              <a:ext cx="479" cy="18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5" name="Line 17"/>
            <p:cNvSpPr>
              <a:spLocks noChangeShapeType="1"/>
            </p:cNvSpPr>
            <p:nvPr/>
          </p:nvSpPr>
          <p:spPr bwMode="auto">
            <a:xfrm flipV="1">
              <a:off x="1702" y="2714"/>
              <a:ext cx="1" cy="8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6" name="Line 18"/>
            <p:cNvSpPr>
              <a:spLocks noChangeShapeType="1"/>
            </p:cNvSpPr>
            <p:nvPr/>
          </p:nvSpPr>
          <p:spPr bwMode="auto">
            <a:xfrm flipH="1" flipV="1">
              <a:off x="1391" y="2501"/>
              <a:ext cx="311" cy="21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37" name="Line 19"/>
            <p:cNvSpPr>
              <a:spLocks noChangeShapeType="1"/>
            </p:cNvSpPr>
            <p:nvPr/>
          </p:nvSpPr>
          <p:spPr bwMode="auto">
            <a:xfrm flipV="1">
              <a:off x="1391" y="2251"/>
              <a:ext cx="1" cy="25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330" y="2557"/>
              <a:ext cx="376" cy="233"/>
              <a:chOff x="1330" y="2701"/>
              <a:chExt cx="376" cy="233"/>
            </a:xfrm>
          </p:grpSpPr>
          <p:sp>
            <p:nvSpPr>
              <p:cNvPr id="214220" name="Freeform 21"/>
              <p:cNvSpPr>
                <a:spLocks/>
              </p:cNvSpPr>
              <p:nvPr/>
            </p:nvSpPr>
            <p:spPr bwMode="auto">
              <a:xfrm>
                <a:off x="1660" y="2901"/>
                <a:ext cx="46" cy="33"/>
              </a:xfrm>
              <a:custGeom>
                <a:avLst/>
                <a:gdLst>
                  <a:gd name="T0" fmla="*/ 42 w 46"/>
                  <a:gd name="T1" fmla="*/ 33 h 33"/>
                  <a:gd name="T2" fmla="*/ 42 w 46"/>
                  <a:gd name="T3" fmla="*/ 29 h 33"/>
                  <a:gd name="T4" fmla="*/ 46 w 46"/>
                  <a:gd name="T5" fmla="*/ 26 h 33"/>
                  <a:gd name="T6" fmla="*/ 46 w 46"/>
                  <a:gd name="T7" fmla="*/ 26 h 33"/>
                  <a:gd name="T8" fmla="*/ 46 w 46"/>
                  <a:gd name="T9" fmla="*/ 23 h 33"/>
                  <a:gd name="T10" fmla="*/ 8 w 46"/>
                  <a:gd name="T11" fmla="*/ 0 h 33"/>
                  <a:gd name="T12" fmla="*/ 4 w 46"/>
                  <a:gd name="T13" fmla="*/ 0 h 33"/>
                  <a:gd name="T14" fmla="*/ 0 w 46"/>
                  <a:gd name="T15" fmla="*/ 3 h 33"/>
                  <a:gd name="T16" fmla="*/ 0 w 46"/>
                  <a:gd name="T17" fmla="*/ 6 h 33"/>
                  <a:gd name="T18" fmla="*/ 4 w 46"/>
                  <a:gd name="T19" fmla="*/ 10 h 33"/>
                  <a:gd name="T20" fmla="*/ 42 w 46"/>
                  <a:gd name="T21" fmla="*/ 3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3"/>
                  <a:gd name="T35" fmla="*/ 46 w 46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3">
                    <a:moveTo>
                      <a:pt x="42" y="33"/>
                    </a:moveTo>
                    <a:lnTo>
                      <a:pt x="42" y="29"/>
                    </a:lnTo>
                    <a:lnTo>
                      <a:pt x="46" y="26"/>
                    </a:lnTo>
                    <a:lnTo>
                      <a:pt x="46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21" name="Freeform 22"/>
              <p:cNvSpPr>
                <a:spLocks/>
              </p:cNvSpPr>
              <p:nvPr/>
            </p:nvSpPr>
            <p:spPr bwMode="auto">
              <a:xfrm>
                <a:off x="1591" y="2862"/>
                <a:ext cx="50" cy="29"/>
              </a:xfrm>
              <a:custGeom>
                <a:avLst/>
                <a:gdLst>
                  <a:gd name="T0" fmla="*/ 42 w 50"/>
                  <a:gd name="T1" fmla="*/ 29 h 29"/>
                  <a:gd name="T2" fmla="*/ 46 w 50"/>
                  <a:gd name="T3" fmla="*/ 29 h 29"/>
                  <a:gd name="T4" fmla="*/ 50 w 50"/>
                  <a:gd name="T5" fmla="*/ 26 h 29"/>
                  <a:gd name="T6" fmla="*/ 50 w 50"/>
                  <a:gd name="T7" fmla="*/ 22 h 29"/>
                  <a:gd name="T8" fmla="*/ 46 w 50"/>
                  <a:gd name="T9" fmla="*/ 19 h 29"/>
                  <a:gd name="T10" fmla="*/ 8 w 50"/>
                  <a:gd name="T11" fmla="*/ 0 h 29"/>
                  <a:gd name="T12" fmla="*/ 4 w 50"/>
                  <a:gd name="T13" fmla="*/ 0 h 29"/>
                  <a:gd name="T14" fmla="*/ 0 w 50"/>
                  <a:gd name="T15" fmla="*/ 3 h 29"/>
                  <a:gd name="T16" fmla="*/ 0 w 50"/>
                  <a:gd name="T17" fmla="*/ 6 h 29"/>
                  <a:gd name="T18" fmla="*/ 4 w 50"/>
                  <a:gd name="T19" fmla="*/ 9 h 29"/>
                  <a:gd name="T20" fmla="*/ 42 w 50"/>
                  <a:gd name="T21" fmla="*/ 29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29"/>
                  <a:gd name="T35" fmla="*/ 50 w 50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29">
                    <a:moveTo>
                      <a:pt x="42" y="29"/>
                    </a:moveTo>
                    <a:lnTo>
                      <a:pt x="46" y="29"/>
                    </a:lnTo>
                    <a:lnTo>
                      <a:pt x="50" y="26"/>
                    </a:lnTo>
                    <a:lnTo>
                      <a:pt x="50" y="22"/>
                    </a:lnTo>
                    <a:lnTo>
                      <a:pt x="46" y="19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4" y="9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22" name="Freeform 23"/>
              <p:cNvSpPr>
                <a:spLocks/>
              </p:cNvSpPr>
              <p:nvPr/>
            </p:nvSpPr>
            <p:spPr bwMode="auto">
              <a:xfrm>
                <a:off x="1526" y="2822"/>
                <a:ext cx="50" cy="30"/>
              </a:xfrm>
              <a:custGeom>
                <a:avLst/>
                <a:gdLst>
                  <a:gd name="T0" fmla="*/ 42 w 50"/>
                  <a:gd name="T1" fmla="*/ 30 h 30"/>
                  <a:gd name="T2" fmla="*/ 46 w 50"/>
                  <a:gd name="T3" fmla="*/ 30 h 30"/>
                  <a:gd name="T4" fmla="*/ 50 w 50"/>
                  <a:gd name="T5" fmla="*/ 26 h 30"/>
                  <a:gd name="T6" fmla="*/ 50 w 50"/>
                  <a:gd name="T7" fmla="*/ 23 h 30"/>
                  <a:gd name="T8" fmla="*/ 46 w 50"/>
                  <a:gd name="T9" fmla="*/ 20 h 30"/>
                  <a:gd name="T10" fmla="*/ 7 w 50"/>
                  <a:gd name="T11" fmla="*/ 0 h 30"/>
                  <a:gd name="T12" fmla="*/ 4 w 50"/>
                  <a:gd name="T13" fmla="*/ 0 h 30"/>
                  <a:gd name="T14" fmla="*/ 0 w 50"/>
                  <a:gd name="T15" fmla="*/ 3 h 30"/>
                  <a:gd name="T16" fmla="*/ 0 w 50"/>
                  <a:gd name="T17" fmla="*/ 7 h 30"/>
                  <a:gd name="T18" fmla="*/ 4 w 50"/>
                  <a:gd name="T19" fmla="*/ 10 h 30"/>
                  <a:gd name="T20" fmla="*/ 42 w 50"/>
                  <a:gd name="T21" fmla="*/ 3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0"/>
                  <a:gd name="T35" fmla="*/ 50 w 50"/>
                  <a:gd name="T36" fmla="*/ 30 h 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0">
                    <a:moveTo>
                      <a:pt x="42" y="30"/>
                    </a:moveTo>
                    <a:lnTo>
                      <a:pt x="46" y="30"/>
                    </a:lnTo>
                    <a:lnTo>
                      <a:pt x="50" y="26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23" name="Freeform 24"/>
              <p:cNvSpPr>
                <a:spLocks/>
              </p:cNvSpPr>
              <p:nvPr/>
            </p:nvSpPr>
            <p:spPr bwMode="auto">
              <a:xfrm>
                <a:off x="1460" y="2779"/>
                <a:ext cx="50" cy="33"/>
              </a:xfrm>
              <a:custGeom>
                <a:avLst/>
                <a:gdLst>
                  <a:gd name="T0" fmla="*/ 43 w 50"/>
                  <a:gd name="T1" fmla="*/ 33 h 33"/>
                  <a:gd name="T2" fmla="*/ 47 w 50"/>
                  <a:gd name="T3" fmla="*/ 33 h 33"/>
                  <a:gd name="T4" fmla="*/ 50 w 50"/>
                  <a:gd name="T5" fmla="*/ 30 h 33"/>
                  <a:gd name="T6" fmla="*/ 50 w 50"/>
                  <a:gd name="T7" fmla="*/ 27 h 33"/>
                  <a:gd name="T8" fmla="*/ 47 w 50"/>
                  <a:gd name="T9" fmla="*/ 23 h 33"/>
                  <a:gd name="T10" fmla="*/ 8 w 50"/>
                  <a:gd name="T11" fmla="*/ 0 h 33"/>
                  <a:gd name="T12" fmla="*/ 4 w 50"/>
                  <a:gd name="T13" fmla="*/ 0 h 33"/>
                  <a:gd name="T14" fmla="*/ 0 w 50"/>
                  <a:gd name="T15" fmla="*/ 4 h 33"/>
                  <a:gd name="T16" fmla="*/ 0 w 50"/>
                  <a:gd name="T17" fmla="*/ 7 h 33"/>
                  <a:gd name="T18" fmla="*/ 4 w 50"/>
                  <a:gd name="T19" fmla="*/ 10 h 33"/>
                  <a:gd name="T20" fmla="*/ 43 w 50"/>
                  <a:gd name="T21" fmla="*/ 3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3" y="33"/>
                    </a:moveTo>
                    <a:lnTo>
                      <a:pt x="47" y="33"/>
                    </a:lnTo>
                    <a:lnTo>
                      <a:pt x="50" y="30"/>
                    </a:lnTo>
                    <a:lnTo>
                      <a:pt x="50" y="27"/>
                    </a:lnTo>
                    <a:lnTo>
                      <a:pt x="47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24" name="Freeform 25"/>
              <p:cNvSpPr>
                <a:spLocks/>
              </p:cNvSpPr>
              <p:nvPr/>
            </p:nvSpPr>
            <p:spPr bwMode="auto">
              <a:xfrm>
                <a:off x="1395" y="2740"/>
                <a:ext cx="50" cy="33"/>
              </a:xfrm>
              <a:custGeom>
                <a:avLst/>
                <a:gdLst>
                  <a:gd name="T0" fmla="*/ 42 w 50"/>
                  <a:gd name="T1" fmla="*/ 33 h 33"/>
                  <a:gd name="T2" fmla="*/ 46 w 50"/>
                  <a:gd name="T3" fmla="*/ 33 h 33"/>
                  <a:gd name="T4" fmla="*/ 50 w 50"/>
                  <a:gd name="T5" fmla="*/ 30 h 33"/>
                  <a:gd name="T6" fmla="*/ 50 w 50"/>
                  <a:gd name="T7" fmla="*/ 26 h 33"/>
                  <a:gd name="T8" fmla="*/ 46 w 50"/>
                  <a:gd name="T9" fmla="*/ 23 h 33"/>
                  <a:gd name="T10" fmla="*/ 8 w 50"/>
                  <a:gd name="T11" fmla="*/ 0 h 33"/>
                  <a:gd name="T12" fmla="*/ 4 w 50"/>
                  <a:gd name="T13" fmla="*/ 0 h 33"/>
                  <a:gd name="T14" fmla="*/ 0 w 50"/>
                  <a:gd name="T15" fmla="*/ 3 h 33"/>
                  <a:gd name="T16" fmla="*/ 0 w 50"/>
                  <a:gd name="T17" fmla="*/ 7 h 33"/>
                  <a:gd name="T18" fmla="*/ 4 w 50"/>
                  <a:gd name="T19" fmla="*/ 10 h 33"/>
                  <a:gd name="T20" fmla="*/ 42 w 50"/>
                  <a:gd name="T21" fmla="*/ 3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2" y="33"/>
                    </a:moveTo>
                    <a:lnTo>
                      <a:pt x="46" y="33"/>
                    </a:lnTo>
                    <a:lnTo>
                      <a:pt x="50" y="30"/>
                    </a:lnTo>
                    <a:lnTo>
                      <a:pt x="50" y="26"/>
                    </a:lnTo>
                    <a:lnTo>
                      <a:pt x="46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25" name="Freeform 26"/>
              <p:cNvSpPr>
                <a:spLocks/>
              </p:cNvSpPr>
              <p:nvPr/>
            </p:nvSpPr>
            <p:spPr bwMode="auto">
              <a:xfrm>
                <a:off x="1330" y="2701"/>
                <a:ext cx="46" cy="32"/>
              </a:xfrm>
              <a:custGeom>
                <a:avLst/>
                <a:gdLst>
                  <a:gd name="T0" fmla="*/ 38 w 46"/>
                  <a:gd name="T1" fmla="*/ 32 h 32"/>
                  <a:gd name="T2" fmla="*/ 42 w 46"/>
                  <a:gd name="T3" fmla="*/ 32 h 32"/>
                  <a:gd name="T4" fmla="*/ 46 w 46"/>
                  <a:gd name="T5" fmla="*/ 29 h 32"/>
                  <a:gd name="T6" fmla="*/ 46 w 46"/>
                  <a:gd name="T7" fmla="*/ 26 h 32"/>
                  <a:gd name="T8" fmla="*/ 42 w 46"/>
                  <a:gd name="T9" fmla="*/ 23 h 32"/>
                  <a:gd name="T10" fmla="*/ 8 w 46"/>
                  <a:gd name="T11" fmla="*/ 0 h 32"/>
                  <a:gd name="T12" fmla="*/ 4 w 46"/>
                  <a:gd name="T13" fmla="*/ 0 h 32"/>
                  <a:gd name="T14" fmla="*/ 0 w 46"/>
                  <a:gd name="T15" fmla="*/ 3 h 32"/>
                  <a:gd name="T16" fmla="*/ 0 w 46"/>
                  <a:gd name="T17" fmla="*/ 6 h 32"/>
                  <a:gd name="T18" fmla="*/ 4 w 46"/>
                  <a:gd name="T19" fmla="*/ 10 h 32"/>
                  <a:gd name="T20" fmla="*/ 38 w 46"/>
                  <a:gd name="T21" fmla="*/ 32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2"/>
                  <a:gd name="T35" fmla="*/ 46 w 46"/>
                  <a:gd name="T36" fmla="*/ 32 h 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2">
                    <a:moveTo>
                      <a:pt x="38" y="32"/>
                    </a:moveTo>
                    <a:lnTo>
                      <a:pt x="42" y="32"/>
                    </a:lnTo>
                    <a:lnTo>
                      <a:pt x="46" y="29"/>
                    </a:lnTo>
                    <a:lnTo>
                      <a:pt x="46" y="26"/>
                    </a:lnTo>
                    <a:lnTo>
                      <a:pt x="42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38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1315" y="2176"/>
              <a:ext cx="11" cy="381"/>
              <a:chOff x="1315" y="2320"/>
              <a:chExt cx="11" cy="381"/>
            </a:xfrm>
          </p:grpSpPr>
          <p:sp>
            <p:nvSpPr>
              <p:cNvPr id="214214" name="Freeform 28"/>
              <p:cNvSpPr>
                <a:spLocks/>
              </p:cNvSpPr>
              <p:nvPr/>
            </p:nvSpPr>
            <p:spPr bwMode="auto">
              <a:xfrm>
                <a:off x="1315" y="2655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2 h 46"/>
                  <a:gd name="T8" fmla="*/ 11 w 11"/>
                  <a:gd name="T9" fmla="*/ 42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6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2"/>
                    </a:lnTo>
                    <a:lnTo>
                      <a:pt x="11" y="42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5" name="Freeform 29"/>
              <p:cNvSpPr>
                <a:spLocks/>
              </p:cNvSpPr>
              <p:nvPr/>
            </p:nvSpPr>
            <p:spPr bwMode="auto">
              <a:xfrm>
                <a:off x="1315" y="2586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2 h 46"/>
                  <a:gd name="T8" fmla="*/ 11 w 11"/>
                  <a:gd name="T9" fmla="*/ 42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6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2"/>
                    </a:lnTo>
                    <a:lnTo>
                      <a:pt x="11" y="42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6" name="Freeform 30"/>
              <p:cNvSpPr>
                <a:spLocks/>
              </p:cNvSpPr>
              <p:nvPr/>
            </p:nvSpPr>
            <p:spPr bwMode="auto">
              <a:xfrm>
                <a:off x="1315" y="2517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3 h 46"/>
                  <a:gd name="T8" fmla="*/ 11 w 11"/>
                  <a:gd name="T9" fmla="*/ 43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6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3"/>
                    </a:lnTo>
                    <a:lnTo>
                      <a:pt x="11" y="43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7" name="Freeform 31"/>
              <p:cNvSpPr>
                <a:spLocks/>
              </p:cNvSpPr>
              <p:nvPr/>
            </p:nvSpPr>
            <p:spPr bwMode="auto">
              <a:xfrm>
                <a:off x="1315" y="2448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3 h 46"/>
                  <a:gd name="T8" fmla="*/ 11 w 11"/>
                  <a:gd name="T9" fmla="*/ 43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7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3"/>
                    </a:lnTo>
                    <a:lnTo>
                      <a:pt x="11" y="43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8" name="Freeform 32"/>
              <p:cNvSpPr>
                <a:spLocks/>
              </p:cNvSpPr>
              <p:nvPr/>
            </p:nvSpPr>
            <p:spPr bwMode="auto">
              <a:xfrm>
                <a:off x="1315" y="2379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3 h 46"/>
                  <a:gd name="T8" fmla="*/ 11 w 11"/>
                  <a:gd name="T9" fmla="*/ 43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7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3"/>
                    </a:lnTo>
                    <a:lnTo>
                      <a:pt x="11" y="43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9" name="Freeform 33"/>
              <p:cNvSpPr>
                <a:spLocks/>
              </p:cNvSpPr>
              <p:nvPr/>
            </p:nvSpPr>
            <p:spPr bwMode="auto">
              <a:xfrm>
                <a:off x="1315" y="2320"/>
                <a:ext cx="11" cy="36"/>
              </a:xfrm>
              <a:custGeom>
                <a:avLst/>
                <a:gdLst>
                  <a:gd name="T0" fmla="*/ 0 w 11"/>
                  <a:gd name="T1" fmla="*/ 36 h 36"/>
                  <a:gd name="T2" fmla="*/ 4 w 11"/>
                  <a:gd name="T3" fmla="*/ 36 h 36"/>
                  <a:gd name="T4" fmla="*/ 4 w 11"/>
                  <a:gd name="T5" fmla="*/ 36 h 36"/>
                  <a:gd name="T6" fmla="*/ 7 w 11"/>
                  <a:gd name="T7" fmla="*/ 33 h 36"/>
                  <a:gd name="T8" fmla="*/ 11 w 11"/>
                  <a:gd name="T9" fmla="*/ 33 h 36"/>
                  <a:gd name="T10" fmla="*/ 11 w 11"/>
                  <a:gd name="T11" fmla="*/ 3 h 36"/>
                  <a:gd name="T12" fmla="*/ 4 w 11"/>
                  <a:gd name="T13" fmla="*/ 0 h 36"/>
                  <a:gd name="T14" fmla="*/ 4 w 11"/>
                  <a:gd name="T15" fmla="*/ 0 h 36"/>
                  <a:gd name="T16" fmla="*/ 0 w 11"/>
                  <a:gd name="T17" fmla="*/ 3 h 36"/>
                  <a:gd name="T18" fmla="*/ 0 w 11"/>
                  <a:gd name="T19" fmla="*/ 7 h 36"/>
                  <a:gd name="T20" fmla="*/ 0 w 11"/>
                  <a:gd name="T21" fmla="*/ 36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36"/>
                  <a:gd name="T35" fmla="*/ 11 w 11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36">
                    <a:moveTo>
                      <a:pt x="0" y="36"/>
                    </a:moveTo>
                    <a:lnTo>
                      <a:pt x="4" y="36"/>
                    </a:lnTo>
                    <a:lnTo>
                      <a:pt x="7" y="33"/>
                    </a:lnTo>
                    <a:lnTo>
                      <a:pt x="11" y="33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1602" y="2780"/>
              <a:ext cx="85" cy="167"/>
              <a:chOff x="1602" y="2924"/>
              <a:chExt cx="85" cy="167"/>
            </a:xfrm>
          </p:grpSpPr>
          <p:sp>
            <p:nvSpPr>
              <p:cNvPr id="214211" name="Freeform 35"/>
              <p:cNvSpPr>
                <a:spLocks/>
              </p:cNvSpPr>
              <p:nvPr/>
            </p:nvSpPr>
            <p:spPr bwMode="auto">
              <a:xfrm>
                <a:off x="1656" y="2924"/>
                <a:ext cx="31" cy="46"/>
              </a:xfrm>
              <a:custGeom>
                <a:avLst/>
                <a:gdLst>
                  <a:gd name="T0" fmla="*/ 31 w 31"/>
                  <a:gd name="T1" fmla="*/ 6 h 46"/>
                  <a:gd name="T2" fmla="*/ 27 w 31"/>
                  <a:gd name="T3" fmla="*/ 3 h 46"/>
                  <a:gd name="T4" fmla="*/ 23 w 31"/>
                  <a:gd name="T5" fmla="*/ 0 h 46"/>
                  <a:gd name="T6" fmla="*/ 23 w 31"/>
                  <a:gd name="T7" fmla="*/ 0 h 46"/>
                  <a:gd name="T8" fmla="*/ 19 w 31"/>
                  <a:gd name="T9" fmla="*/ 3 h 46"/>
                  <a:gd name="T10" fmla="*/ 0 w 31"/>
                  <a:gd name="T11" fmla="*/ 39 h 46"/>
                  <a:gd name="T12" fmla="*/ 0 w 31"/>
                  <a:gd name="T13" fmla="*/ 43 h 46"/>
                  <a:gd name="T14" fmla="*/ 4 w 31"/>
                  <a:gd name="T15" fmla="*/ 46 h 46"/>
                  <a:gd name="T16" fmla="*/ 8 w 31"/>
                  <a:gd name="T17" fmla="*/ 46 h 46"/>
                  <a:gd name="T18" fmla="*/ 12 w 31"/>
                  <a:gd name="T19" fmla="*/ 43 h 46"/>
                  <a:gd name="T20" fmla="*/ 31 w 31"/>
                  <a:gd name="T21" fmla="*/ 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"/>
                  <a:gd name="T34" fmla="*/ 0 h 46"/>
                  <a:gd name="T35" fmla="*/ 31 w 3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" h="46">
                    <a:moveTo>
                      <a:pt x="31" y="6"/>
                    </a:moveTo>
                    <a:lnTo>
                      <a:pt x="27" y="3"/>
                    </a:lnTo>
                    <a:lnTo>
                      <a:pt x="23" y="0"/>
                    </a:lnTo>
                    <a:lnTo>
                      <a:pt x="19" y="3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8" y="46"/>
                    </a:lnTo>
                    <a:lnTo>
                      <a:pt x="12" y="43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2" name="Freeform 36"/>
              <p:cNvSpPr>
                <a:spLocks/>
              </p:cNvSpPr>
              <p:nvPr/>
            </p:nvSpPr>
            <p:spPr bwMode="auto">
              <a:xfrm>
                <a:off x="1629" y="2986"/>
                <a:ext cx="27" cy="46"/>
              </a:xfrm>
              <a:custGeom>
                <a:avLst/>
                <a:gdLst>
                  <a:gd name="T0" fmla="*/ 27 w 27"/>
                  <a:gd name="T1" fmla="*/ 7 h 46"/>
                  <a:gd name="T2" fmla="*/ 27 w 27"/>
                  <a:gd name="T3" fmla="*/ 4 h 46"/>
                  <a:gd name="T4" fmla="*/ 23 w 27"/>
                  <a:gd name="T5" fmla="*/ 0 h 46"/>
                  <a:gd name="T6" fmla="*/ 19 w 27"/>
                  <a:gd name="T7" fmla="*/ 0 h 46"/>
                  <a:gd name="T8" fmla="*/ 16 w 27"/>
                  <a:gd name="T9" fmla="*/ 4 h 46"/>
                  <a:gd name="T10" fmla="*/ 0 w 27"/>
                  <a:gd name="T11" fmla="*/ 40 h 46"/>
                  <a:gd name="T12" fmla="*/ 0 w 27"/>
                  <a:gd name="T13" fmla="*/ 43 h 46"/>
                  <a:gd name="T14" fmla="*/ 4 w 27"/>
                  <a:gd name="T15" fmla="*/ 46 h 46"/>
                  <a:gd name="T16" fmla="*/ 8 w 27"/>
                  <a:gd name="T17" fmla="*/ 46 h 46"/>
                  <a:gd name="T18" fmla="*/ 12 w 27"/>
                  <a:gd name="T19" fmla="*/ 43 h 46"/>
                  <a:gd name="T20" fmla="*/ 27 w 27"/>
                  <a:gd name="T21" fmla="*/ 7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46"/>
                  <a:gd name="T35" fmla="*/ 27 w 27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46">
                    <a:moveTo>
                      <a:pt x="27" y="7"/>
                    </a:moveTo>
                    <a:lnTo>
                      <a:pt x="27" y="4"/>
                    </a:lnTo>
                    <a:lnTo>
                      <a:pt x="23" y="0"/>
                    </a:lnTo>
                    <a:lnTo>
                      <a:pt x="19" y="0"/>
                    </a:lnTo>
                    <a:lnTo>
                      <a:pt x="16" y="4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8" y="46"/>
                    </a:lnTo>
                    <a:lnTo>
                      <a:pt x="12" y="43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3" name="Freeform 37"/>
              <p:cNvSpPr>
                <a:spLocks/>
              </p:cNvSpPr>
              <p:nvPr/>
            </p:nvSpPr>
            <p:spPr bwMode="auto">
              <a:xfrm>
                <a:off x="1602" y="3052"/>
                <a:ext cx="23" cy="39"/>
              </a:xfrm>
              <a:custGeom>
                <a:avLst/>
                <a:gdLst>
                  <a:gd name="T0" fmla="*/ 23 w 23"/>
                  <a:gd name="T1" fmla="*/ 6 h 39"/>
                  <a:gd name="T2" fmla="*/ 23 w 23"/>
                  <a:gd name="T3" fmla="*/ 3 h 39"/>
                  <a:gd name="T4" fmla="*/ 20 w 23"/>
                  <a:gd name="T5" fmla="*/ 0 h 39"/>
                  <a:gd name="T6" fmla="*/ 16 w 23"/>
                  <a:gd name="T7" fmla="*/ 0 h 39"/>
                  <a:gd name="T8" fmla="*/ 12 w 23"/>
                  <a:gd name="T9" fmla="*/ 3 h 39"/>
                  <a:gd name="T10" fmla="*/ 0 w 23"/>
                  <a:gd name="T11" fmla="*/ 36 h 39"/>
                  <a:gd name="T12" fmla="*/ 0 w 23"/>
                  <a:gd name="T13" fmla="*/ 36 h 39"/>
                  <a:gd name="T14" fmla="*/ 4 w 23"/>
                  <a:gd name="T15" fmla="*/ 39 h 39"/>
                  <a:gd name="T16" fmla="*/ 4 w 23"/>
                  <a:gd name="T17" fmla="*/ 39 h 39"/>
                  <a:gd name="T18" fmla="*/ 12 w 23"/>
                  <a:gd name="T19" fmla="*/ 39 h 39"/>
                  <a:gd name="T20" fmla="*/ 23 w 23"/>
                  <a:gd name="T21" fmla="*/ 6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39"/>
                  <a:gd name="T35" fmla="*/ 23 w 23"/>
                  <a:gd name="T36" fmla="*/ 39 h 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39">
                    <a:moveTo>
                      <a:pt x="23" y="6"/>
                    </a:moveTo>
                    <a:lnTo>
                      <a:pt x="23" y="3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3"/>
                    </a:lnTo>
                    <a:lnTo>
                      <a:pt x="0" y="36"/>
                    </a:lnTo>
                    <a:lnTo>
                      <a:pt x="4" y="39"/>
                    </a:lnTo>
                    <a:lnTo>
                      <a:pt x="12" y="39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041" name="Line 38"/>
            <p:cNvSpPr>
              <a:spLocks noChangeShapeType="1"/>
            </p:cNvSpPr>
            <p:nvPr/>
          </p:nvSpPr>
          <p:spPr bwMode="auto">
            <a:xfrm>
              <a:off x="2255" y="2127"/>
              <a:ext cx="1" cy="495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2" name="Line 39"/>
            <p:cNvSpPr>
              <a:spLocks noChangeShapeType="1"/>
            </p:cNvSpPr>
            <p:nvPr/>
          </p:nvSpPr>
          <p:spPr bwMode="auto">
            <a:xfrm flipH="1">
              <a:off x="1775" y="2622"/>
              <a:ext cx="480" cy="18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3" name="Line 40"/>
            <p:cNvSpPr>
              <a:spLocks noChangeShapeType="1"/>
            </p:cNvSpPr>
            <p:nvPr/>
          </p:nvSpPr>
          <p:spPr bwMode="auto">
            <a:xfrm flipV="1">
              <a:off x="1775" y="2714"/>
              <a:ext cx="1" cy="8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4" name="Line 41"/>
            <p:cNvSpPr>
              <a:spLocks noChangeShapeType="1"/>
            </p:cNvSpPr>
            <p:nvPr/>
          </p:nvSpPr>
          <p:spPr bwMode="auto">
            <a:xfrm flipV="1">
              <a:off x="1775" y="2501"/>
              <a:ext cx="311" cy="21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45" name="Line 42"/>
            <p:cNvSpPr>
              <a:spLocks noChangeShapeType="1"/>
            </p:cNvSpPr>
            <p:nvPr/>
          </p:nvSpPr>
          <p:spPr bwMode="auto">
            <a:xfrm flipV="1">
              <a:off x="2086" y="2251"/>
              <a:ext cx="1" cy="25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1771" y="2557"/>
              <a:ext cx="376" cy="233"/>
              <a:chOff x="1771" y="2701"/>
              <a:chExt cx="376" cy="233"/>
            </a:xfrm>
          </p:grpSpPr>
          <p:sp>
            <p:nvSpPr>
              <p:cNvPr id="214205" name="Freeform 44"/>
              <p:cNvSpPr>
                <a:spLocks/>
              </p:cNvSpPr>
              <p:nvPr/>
            </p:nvSpPr>
            <p:spPr bwMode="auto">
              <a:xfrm>
                <a:off x="1771" y="2901"/>
                <a:ext cx="46" cy="33"/>
              </a:xfrm>
              <a:custGeom>
                <a:avLst/>
                <a:gdLst>
                  <a:gd name="T0" fmla="*/ 4 w 46"/>
                  <a:gd name="T1" fmla="*/ 23 h 33"/>
                  <a:gd name="T2" fmla="*/ 0 w 46"/>
                  <a:gd name="T3" fmla="*/ 26 h 33"/>
                  <a:gd name="T4" fmla="*/ 0 w 46"/>
                  <a:gd name="T5" fmla="*/ 26 h 33"/>
                  <a:gd name="T6" fmla="*/ 4 w 46"/>
                  <a:gd name="T7" fmla="*/ 29 h 33"/>
                  <a:gd name="T8" fmla="*/ 8 w 46"/>
                  <a:gd name="T9" fmla="*/ 33 h 33"/>
                  <a:gd name="T10" fmla="*/ 42 w 46"/>
                  <a:gd name="T11" fmla="*/ 10 h 33"/>
                  <a:gd name="T12" fmla="*/ 46 w 46"/>
                  <a:gd name="T13" fmla="*/ 6 h 33"/>
                  <a:gd name="T14" fmla="*/ 46 w 46"/>
                  <a:gd name="T15" fmla="*/ 3 h 33"/>
                  <a:gd name="T16" fmla="*/ 42 w 46"/>
                  <a:gd name="T17" fmla="*/ 0 h 33"/>
                  <a:gd name="T18" fmla="*/ 39 w 46"/>
                  <a:gd name="T19" fmla="*/ 0 h 33"/>
                  <a:gd name="T20" fmla="*/ 4 w 46"/>
                  <a:gd name="T21" fmla="*/ 2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3"/>
                  <a:gd name="T35" fmla="*/ 46 w 46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3">
                    <a:moveTo>
                      <a:pt x="4" y="23"/>
                    </a:moveTo>
                    <a:lnTo>
                      <a:pt x="0" y="26"/>
                    </a:lnTo>
                    <a:lnTo>
                      <a:pt x="4" y="29"/>
                    </a:lnTo>
                    <a:lnTo>
                      <a:pt x="8" y="33"/>
                    </a:lnTo>
                    <a:lnTo>
                      <a:pt x="42" y="10"/>
                    </a:lnTo>
                    <a:lnTo>
                      <a:pt x="46" y="6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6" name="Freeform 45"/>
              <p:cNvSpPr>
                <a:spLocks/>
              </p:cNvSpPr>
              <p:nvPr/>
            </p:nvSpPr>
            <p:spPr bwMode="auto">
              <a:xfrm>
                <a:off x="1836" y="2862"/>
                <a:ext cx="50" cy="29"/>
              </a:xfrm>
              <a:custGeom>
                <a:avLst/>
                <a:gdLst>
                  <a:gd name="T0" fmla="*/ 4 w 50"/>
                  <a:gd name="T1" fmla="*/ 19 h 29"/>
                  <a:gd name="T2" fmla="*/ 0 w 50"/>
                  <a:gd name="T3" fmla="*/ 22 h 29"/>
                  <a:gd name="T4" fmla="*/ 0 w 50"/>
                  <a:gd name="T5" fmla="*/ 26 h 29"/>
                  <a:gd name="T6" fmla="*/ 4 w 50"/>
                  <a:gd name="T7" fmla="*/ 29 h 29"/>
                  <a:gd name="T8" fmla="*/ 8 w 50"/>
                  <a:gd name="T9" fmla="*/ 29 h 29"/>
                  <a:gd name="T10" fmla="*/ 46 w 50"/>
                  <a:gd name="T11" fmla="*/ 9 h 29"/>
                  <a:gd name="T12" fmla="*/ 50 w 50"/>
                  <a:gd name="T13" fmla="*/ 6 h 29"/>
                  <a:gd name="T14" fmla="*/ 50 w 50"/>
                  <a:gd name="T15" fmla="*/ 3 h 29"/>
                  <a:gd name="T16" fmla="*/ 46 w 50"/>
                  <a:gd name="T17" fmla="*/ 0 h 29"/>
                  <a:gd name="T18" fmla="*/ 43 w 50"/>
                  <a:gd name="T19" fmla="*/ 0 h 29"/>
                  <a:gd name="T20" fmla="*/ 4 w 50"/>
                  <a:gd name="T21" fmla="*/ 19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29"/>
                  <a:gd name="T35" fmla="*/ 50 w 50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29">
                    <a:moveTo>
                      <a:pt x="4" y="19"/>
                    </a:moveTo>
                    <a:lnTo>
                      <a:pt x="0" y="22"/>
                    </a:lnTo>
                    <a:lnTo>
                      <a:pt x="0" y="26"/>
                    </a:lnTo>
                    <a:lnTo>
                      <a:pt x="4" y="29"/>
                    </a:lnTo>
                    <a:lnTo>
                      <a:pt x="8" y="29"/>
                    </a:lnTo>
                    <a:lnTo>
                      <a:pt x="46" y="9"/>
                    </a:lnTo>
                    <a:lnTo>
                      <a:pt x="50" y="6"/>
                    </a:lnTo>
                    <a:lnTo>
                      <a:pt x="50" y="3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7" name="Freeform 46"/>
              <p:cNvSpPr>
                <a:spLocks/>
              </p:cNvSpPr>
              <p:nvPr/>
            </p:nvSpPr>
            <p:spPr bwMode="auto">
              <a:xfrm>
                <a:off x="1902" y="2822"/>
                <a:ext cx="50" cy="30"/>
              </a:xfrm>
              <a:custGeom>
                <a:avLst/>
                <a:gdLst>
                  <a:gd name="T0" fmla="*/ 4 w 50"/>
                  <a:gd name="T1" fmla="*/ 20 h 30"/>
                  <a:gd name="T2" fmla="*/ 0 w 50"/>
                  <a:gd name="T3" fmla="*/ 23 h 30"/>
                  <a:gd name="T4" fmla="*/ 0 w 50"/>
                  <a:gd name="T5" fmla="*/ 26 h 30"/>
                  <a:gd name="T6" fmla="*/ 4 w 50"/>
                  <a:gd name="T7" fmla="*/ 30 h 30"/>
                  <a:gd name="T8" fmla="*/ 7 w 50"/>
                  <a:gd name="T9" fmla="*/ 30 h 30"/>
                  <a:gd name="T10" fmla="*/ 46 w 50"/>
                  <a:gd name="T11" fmla="*/ 10 h 30"/>
                  <a:gd name="T12" fmla="*/ 50 w 50"/>
                  <a:gd name="T13" fmla="*/ 7 h 30"/>
                  <a:gd name="T14" fmla="*/ 50 w 50"/>
                  <a:gd name="T15" fmla="*/ 3 h 30"/>
                  <a:gd name="T16" fmla="*/ 46 w 50"/>
                  <a:gd name="T17" fmla="*/ 0 h 30"/>
                  <a:gd name="T18" fmla="*/ 42 w 50"/>
                  <a:gd name="T19" fmla="*/ 0 h 30"/>
                  <a:gd name="T20" fmla="*/ 4 w 50"/>
                  <a:gd name="T21" fmla="*/ 2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0"/>
                  <a:gd name="T35" fmla="*/ 50 w 50"/>
                  <a:gd name="T36" fmla="*/ 30 h 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0">
                    <a:moveTo>
                      <a:pt x="4" y="20"/>
                    </a:moveTo>
                    <a:lnTo>
                      <a:pt x="0" y="23"/>
                    </a:lnTo>
                    <a:lnTo>
                      <a:pt x="0" y="26"/>
                    </a:lnTo>
                    <a:lnTo>
                      <a:pt x="4" y="30"/>
                    </a:lnTo>
                    <a:lnTo>
                      <a:pt x="7" y="30"/>
                    </a:lnTo>
                    <a:lnTo>
                      <a:pt x="46" y="10"/>
                    </a:lnTo>
                    <a:lnTo>
                      <a:pt x="50" y="7"/>
                    </a:lnTo>
                    <a:lnTo>
                      <a:pt x="50" y="3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8" name="Freeform 47"/>
              <p:cNvSpPr>
                <a:spLocks/>
              </p:cNvSpPr>
              <p:nvPr/>
            </p:nvSpPr>
            <p:spPr bwMode="auto">
              <a:xfrm>
                <a:off x="1967" y="2779"/>
                <a:ext cx="50" cy="33"/>
              </a:xfrm>
              <a:custGeom>
                <a:avLst/>
                <a:gdLst>
                  <a:gd name="T0" fmla="*/ 4 w 50"/>
                  <a:gd name="T1" fmla="*/ 23 h 33"/>
                  <a:gd name="T2" fmla="*/ 0 w 50"/>
                  <a:gd name="T3" fmla="*/ 27 h 33"/>
                  <a:gd name="T4" fmla="*/ 0 w 50"/>
                  <a:gd name="T5" fmla="*/ 30 h 33"/>
                  <a:gd name="T6" fmla="*/ 4 w 50"/>
                  <a:gd name="T7" fmla="*/ 33 h 33"/>
                  <a:gd name="T8" fmla="*/ 8 w 50"/>
                  <a:gd name="T9" fmla="*/ 33 h 33"/>
                  <a:gd name="T10" fmla="*/ 46 w 50"/>
                  <a:gd name="T11" fmla="*/ 10 h 33"/>
                  <a:gd name="T12" fmla="*/ 50 w 50"/>
                  <a:gd name="T13" fmla="*/ 7 h 33"/>
                  <a:gd name="T14" fmla="*/ 50 w 50"/>
                  <a:gd name="T15" fmla="*/ 4 h 33"/>
                  <a:gd name="T16" fmla="*/ 46 w 50"/>
                  <a:gd name="T17" fmla="*/ 0 h 33"/>
                  <a:gd name="T18" fmla="*/ 42 w 50"/>
                  <a:gd name="T19" fmla="*/ 0 h 33"/>
                  <a:gd name="T20" fmla="*/ 4 w 50"/>
                  <a:gd name="T21" fmla="*/ 2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" y="23"/>
                    </a:moveTo>
                    <a:lnTo>
                      <a:pt x="0" y="27"/>
                    </a:lnTo>
                    <a:lnTo>
                      <a:pt x="0" y="30"/>
                    </a:lnTo>
                    <a:lnTo>
                      <a:pt x="4" y="33"/>
                    </a:lnTo>
                    <a:lnTo>
                      <a:pt x="8" y="33"/>
                    </a:lnTo>
                    <a:lnTo>
                      <a:pt x="46" y="10"/>
                    </a:lnTo>
                    <a:lnTo>
                      <a:pt x="50" y="7"/>
                    </a:lnTo>
                    <a:lnTo>
                      <a:pt x="50" y="4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9" name="Freeform 48"/>
              <p:cNvSpPr>
                <a:spLocks/>
              </p:cNvSpPr>
              <p:nvPr/>
            </p:nvSpPr>
            <p:spPr bwMode="auto">
              <a:xfrm>
                <a:off x="2032" y="2740"/>
                <a:ext cx="50" cy="33"/>
              </a:xfrm>
              <a:custGeom>
                <a:avLst/>
                <a:gdLst>
                  <a:gd name="T0" fmla="*/ 4 w 50"/>
                  <a:gd name="T1" fmla="*/ 23 h 33"/>
                  <a:gd name="T2" fmla="*/ 0 w 50"/>
                  <a:gd name="T3" fmla="*/ 26 h 33"/>
                  <a:gd name="T4" fmla="*/ 0 w 50"/>
                  <a:gd name="T5" fmla="*/ 30 h 33"/>
                  <a:gd name="T6" fmla="*/ 4 w 50"/>
                  <a:gd name="T7" fmla="*/ 33 h 33"/>
                  <a:gd name="T8" fmla="*/ 8 w 50"/>
                  <a:gd name="T9" fmla="*/ 33 h 33"/>
                  <a:gd name="T10" fmla="*/ 46 w 50"/>
                  <a:gd name="T11" fmla="*/ 10 h 33"/>
                  <a:gd name="T12" fmla="*/ 50 w 50"/>
                  <a:gd name="T13" fmla="*/ 7 h 33"/>
                  <a:gd name="T14" fmla="*/ 50 w 50"/>
                  <a:gd name="T15" fmla="*/ 3 h 33"/>
                  <a:gd name="T16" fmla="*/ 46 w 50"/>
                  <a:gd name="T17" fmla="*/ 0 h 33"/>
                  <a:gd name="T18" fmla="*/ 42 w 50"/>
                  <a:gd name="T19" fmla="*/ 0 h 33"/>
                  <a:gd name="T20" fmla="*/ 4 w 50"/>
                  <a:gd name="T21" fmla="*/ 2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" y="23"/>
                    </a:moveTo>
                    <a:lnTo>
                      <a:pt x="0" y="26"/>
                    </a:lnTo>
                    <a:lnTo>
                      <a:pt x="0" y="30"/>
                    </a:lnTo>
                    <a:lnTo>
                      <a:pt x="4" y="33"/>
                    </a:lnTo>
                    <a:lnTo>
                      <a:pt x="8" y="33"/>
                    </a:lnTo>
                    <a:lnTo>
                      <a:pt x="46" y="10"/>
                    </a:lnTo>
                    <a:lnTo>
                      <a:pt x="50" y="7"/>
                    </a:lnTo>
                    <a:lnTo>
                      <a:pt x="50" y="3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10" name="Freeform 49"/>
              <p:cNvSpPr>
                <a:spLocks/>
              </p:cNvSpPr>
              <p:nvPr/>
            </p:nvSpPr>
            <p:spPr bwMode="auto">
              <a:xfrm>
                <a:off x="2101" y="2701"/>
                <a:ext cx="46" cy="32"/>
              </a:xfrm>
              <a:custGeom>
                <a:avLst/>
                <a:gdLst>
                  <a:gd name="T0" fmla="*/ 4 w 46"/>
                  <a:gd name="T1" fmla="*/ 23 h 32"/>
                  <a:gd name="T2" fmla="*/ 0 w 46"/>
                  <a:gd name="T3" fmla="*/ 26 h 32"/>
                  <a:gd name="T4" fmla="*/ 0 w 46"/>
                  <a:gd name="T5" fmla="*/ 29 h 32"/>
                  <a:gd name="T6" fmla="*/ 4 w 46"/>
                  <a:gd name="T7" fmla="*/ 32 h 32"/>
                  <a:gd name="T8" fmla="*/ 8 w 46"/>
                  <a:gd name="T9" fmla="*/ 32 h 32"/>
                  <a:gd name="T10" fmla="*/ 42 w 46"/>
                  <a:gd name="T11" fmla="*/ 10 h 32"/>
                  <a:gd name="T12" fmla="*/ 46 w 46"/>
                  <a:gd name="T13" fmla="*/ 6 h 32"/>
                  <a:gd name="T14" fmla="*/ 46 w 46"/>
                  <a:gd name="T15" fmla="*/ 3 h 32"/>
                  <a:gd name="T16" fmla="*/ 42 w 46"/>
                  <a:gd name="T17" fmla="*/ 0 h 32"/>
                  <a:gd name="T18" fmla="*/ 39 w 46"/>
                  <a:gd name="T19" fmla="*/ 0 h 32"/>
                  <a:gd name="T20" fmla="*/ 4 w 46"/>
                  <a:gd name="T21" fmla="*/ 23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2"/>
                  <a:gd name="T35" fmla="*/ 46 w 46"/>
                  <a:gd name="T36" fmla="*/ 32 h 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2">
                    <a:moveTo>
                      <a:pt x="4" y="23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8" y="32"/>
                    </a:lnTo>
                    <a:lnTo>
                      <a:pt x="42" y="10"/>
                    </a:lnTo>
                    <a:lnTo>
                      <a:pt x="46" y="6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2155" y="2461"/>
              <a:ext cx="11" cy="96"/>
              <a:chOff x="2155" y="2605"/>
              <a:chExt cx="11" cy="96"/>
            </a:xfrm>
          </p:grpSpPr>
          <p:sp>
            <p:nvSpPr>
              <p:cNvPr id="214203" name="Freeform 51"/>
              <p:cNvSpPr>
                <a:spLocks/>
              </p:cNvSpPr>
              <p:nvPr/>
            </p:nvSpPr>
            <p:spPr bwMode="auto">
              <a:xfrm>
                <a:off x="2155" y="2655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8 w 11"/>
                  <a:gd name="T7" fmla="*/ 42 h 46"/>
                  <a:gd name="T8" fmla="*/ 11 w 11"/>
                  <a:gd name="T9" fmla="*/ 42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6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8" y="42"/>
                    </a:lnTo>
                    <a:lnTo>
                      <a:pt x="11" y="42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4" name="Freeform 52"/>
              <p:cNvSpPr>
                <a:spLocks/>
              </p:cNvSpPr>
              <p:nvPr/>
            </p:nvSpPr>
            <p:spPr bwMode="auto">
              <a:xfrm>
                <a:off x="2155" y="2605"/>
                <a:ext cx="11" cy="27"/>
              </a:xfrm>
              <a:custGeom>
                <a:avLst/>
                <a:gdLst>
                  <a:gd name="T0" fmla="*/ 0 w 11"/>
                  <a:gd name="T1" fmla="*/ 27 h 27"/>
                  <a:gd name="T2" fmla="*/ 4 w 11"/>
                  <a:gd name="T3" fmla="*/ 27 h 27"/>
                  <a:gd name="T4" fmla="*/ 4 w 11"/>
                  <a:gd name="T5" fmla="*/ 27 h 27"/>
                  <a:gd name="T6" fmla="*/ 8 w 11"/>
                  <a:gd name="T7" fmla="*/ 23 h 27"/>
                  <a:gd name="T8" fmla="*/ 11 w 11"/>
                  <a:gd name="T9" fmla="*/ 23 h 27"/>
                  <a:gd name="T10" fmla="*/ 11 w 11"/>
                  <a:gd name="T11" fmla="*/ 4 h 27"/>
                  <a:gd name="T12" fmla="*/ 4 w 11"/>
                  <a:gd name="T13" fmla="*/ 0 h 27"/>
                  <a:gd name="T14" fmla="*/ 4 w 11"/>
                  <a:gd name="T15" fmla="*/ 0 h 27"/>
                  <a:gd name="T16" fmla="*/ 0 w 11"/>
                  <a:gd name="T17" fmla="*/ 4 h 27"/>
                  <a:gd name="T18" fmla="*/ 0 w 11"/>
                  <a:gd name="T19" fmla="*/ 7 h 27"/>
                  <a:gd name="T20" fmla="*/ 0 w 11"/>
                  <a:gd name="T21" fmla="*/ 27 h 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27"/>
                  <a:gd name="T35" fmla="*/ 11 w 11"/>
                  <a:gd name="T36" fmla="*/ 27 h 2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27">
                    <a:moveTo>
                      <a:pt x="0" y="27"/>
                    </a:moveTo>
                    <a:lnTo>
                      <a:pt x="4" y="27"/>
                    </a:lnTo>
                    <a:lnTo>
                      <a:pt x="8" y="23"/>
                    </a:lnTo>
                    <a:lnTo>
                      <a:pt x="11" y="23"/>
                    </a:lnTo>
                    <a:lnTo>
                      <a:pt x="11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1794" y="2780"/>
              <a:ext cx="85" cy="167"/>
              <a:chOff x="1794" y="2924"/>
              <a:chExt cx="85" cy="167"/>
            </a:xfrm>
          </p:grpSpPr>
          <p:sp>
            <p:nvSpPr>
              <p:cNvPr id="214200" name="Freeform 54"/>
              <p:cNvSpPr>
                <a:spLocks/>
              </p:cNvSpPr>
              <p:nvPr/>
            </p:nvSpPr>
            <p:spPr bwMode="auto">
              <a:xfrm>
                <a:off x="1794" y="2924"/>
                <a:ext cx="27" cy="46"/>
              </a:xfrm>
              <a:custGeom>
                <a:avLst/>
                <a:gdLst>
                  <a:gd name="T0" fmla="*/ 12 w 27"/>
                  <a:gd name="T1" fmla="*/ 3 h 46"/>
                  <a:gd name="T2" fmla="*/ 4 w 27"/>
                  <a:gd name="T3" fmla="*/ 0 h 46"/>
                  <a:gd name="T4" fmla="*/ 4 w 27"/>
                  <a:gd name="T5" fmla="*/ 0 h 46"/>
                  <a:gd name="T6" fmla="*/ 0 w 27"/>
                  <a:gd name="T7" fmla="*/ 3 h 46"/>
                  <a:gd name="T8" fmla="*/ 0 w 27"/>
                  <a:gd name="T9" fmla="*/ 6 h 46"/>
                  <a:gd name="T10" fmla="*/ 16 w 27"/>
                  <a:gd name="T11" fmla="*/ 43 h 46"/>
                  <a:gd name="T12" fmla="*/ 19 w 27"/>
                  <a:gd name="T13" fmla="*/ 46 h 46"/>
                  <a:gd name="T14" fmla="*/ 23 w 27"/>
                  <a:gd name="T15" fmla="*/ 46 h 46"/>
                  <a:gd name="T16" fmla="*/ 27 w 27"/>
                  <a:gd name="T17" fmla="*/ 43 h 46"/>
                  <a:gd name="T18" fmla="*/ 27 w 27"/>
                  <a:gd name="T19" fmla="*/ 39 h 46"/>
                  <a:gd name="T20" fmla="*/ 12 w 27"/>
                  <a:gd name="T21" fmla="*/ 3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46"/>
                  <a:gd name="T35" fmla="*/ 27 w 27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46">
                    <a:moveTo>
                      <a:pt x="12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6" y="43"/>
                    </a:lnTo>
                    <a:lnTo>
                      <a:pt x="19" y="46"/>
                    </a:lnTo>
                    <a:lnTo>
                      <a:pt x="23" y="46"/>
                    </a:lnTo>
                    <a:lnTo>
                      <a:pt x="27" y="43"/>
                    </a:lnTo>
                    <a:lnTo>
                      <a:pt x="27" y="39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1" name="Freeform 55"/>
              <p:cNvSpPr>
                <a:spLocks/>
              </p:cNvSpPr>
              <p:nvPr/>
            </p:nvSpPr>
            <p:spPr bwMode="auto">
              <a:xfrm>
                <a:off x="1821" y="2986"/>
                <a:ext cx="27" cy="46"/>
              </a:xfrm>
              <a:custGeom>
                <a:avLst/>
                <a:gdLst>
                  <a:gd name="T0" fmla="*/ 12 w 27"/>
                  <a:gd name="T1" fmla="*/ 4 h 46"/>
                  <a:gd name="T2" fmla="*/ 8 w 27"/>
                  <a:gd name="T3" fmla="*/ 0 h 46"/>
                  <a:gd name="T4" fmla="*/ 4 w 27"/>
                  <a:gd name="T5" fmla="*/ 0 h 46"/>
                  <a:gd name="T6" fmla="*/ 0 w 27"/>
                  <a:gd name="T7" fmla="*/ 4 h 46"/>
                  <a:gd name="T8" fmla="*/ 0 w 27"/>
                  <a:gd name="T9" fmla="*/ 7 h 46"/>
                  <a:gd name="T10" fmla="*/ 15 w 27"/>
                  <a:gd name="T11" fmla="*/ 43 h 46"/>
                  <a:gd name="T12" fmla="*/ 19 w 27"/>
                  <a:gd name="T13" fmla="*/ 46 h 46"/>
                  <a:gd name="T14" fmla="*/ 23 w 27"/>
                  <a:gd name="T15" fmla="*/ 46 h 46"/>
                  <a:gd name="T16" fmla="*/ 27 w 27"/>
                  <a:gd name="T17" fmla="*/ 43 h 46"/>
                  <a:gd name="T18" fmla="*/ 27 w 27"/>
                  <a:gd name="T19" fmla="*/ 40 h 46"/>
                  <a:gd name="T20" fmla="*/ 12 w 27"/>
                  <a:gd name="T21" fmla="*/ 4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46"/>
                  <a:gd name="T35" fmla="*/ 27 w 27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46">
                    <a:moveTo>
                      <a:pt x="12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5" y="43"/>
                    </a:lnTo>
                    <a:lnTo>
                      <a:pt x="19" y="46"/>
                    </a:lnTo>
                    <a:lnTo>
                      <a:pt x="23" y="46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202" name="Freeform 56"/>
              <p:cNvSpPr>
                <a:spLocks/>
              </p:cNvSpPr>
              <p:nvPr/>
            </p:nvSpPr>
            <p:spPr bwMode="auto">
              <a:xfrm>
                <a:off x="1852" y="3052"/>
                <a:ext cx="27" cy="39"/>
              </a:xfrm>
              <a:custGeom>
                <a:avLst/>
                <a:gdLst>
                  <a:gd name="T0" fmla="*/ 11 w 27"/>
                  <a:gd name="T1" fmla="*/ 3 h 39"/>
                  <a:gd name="T2" fmla="*/ 7 w 27"/>
                  <a:gd name="T3" fmla="*/ 0 h 39"/>
                  <a:gd name="T4" fmla="*/ 4 w 27"/>
                  <a:gd name="T5" fmla="*/ 0 h 39"/>
                  <a:gd name="T6" fmla="*/ 0 w 27"/>
                  <a:gd name="T7" fmla="*/ 3 h 39"/>
                  <a:gd name="T8" fmla="*/ 0 w 27"/>
                  <a:gd name="T9" fmla="*/ 6 h 39"/>
                  <a:gd name="T10" fmla="*/ 15 w 27"/>
                  <a:gd name="T11" fmla="*/ 39 h 39"/>
                  <a:gd name="T12" fmla="*/ 19 w 27"/>
                  <a:gd name="T13" fmla="*/ 39 h 39"/>
                  <a:gd name="T14" fmla="*/ 19 w 27"/>
                  <a:gd name="T15" fmla="*/ 39 h 39"/>
                  <a:gd name="T16" fmla="*/ 23 w 27"/>
                  <a:gd name="T17" fmla="*/ 36 h 39"/>
                  <a:gd name="T18" fmla="*/ 27 w 27"/>
                  <a:gd name="T19" fmla="*/ 36 h 39"/>
                  <a:gd name="T20" fmla="*/ 11 w 27"/>
                  <a:gd name="T21" fmla="*/ 3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39"/>
                  <a:gd name="T35" fmla="*/ 27 w 27"/>
                  <a:gd name="T36" fmla="*/ 39 h 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39">
                    <a:moveTo>
                      <a:pt x="11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5" y="39"/>
                    </a:lnTo>
                    <a:lnTo>
                      <a:pt x="19" y="39"/>
                    </a:lnTo>
                    <a:lnTo>
                      <a:pt x="23" y="36"/>
                    </a:lnTo>
                    <a:lnTo>
                      <a:pt x="27" y="36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1315" y="2176"/>
              <a:ext cx="848" cy="10"/>
              <a:chOff x="1315" y="2320"/>
              <a:chExt cx="848" cy="10"/>
            </a:xfrm>
          </p:grpSpPr>
          <p:sp>
            <p:nvSpPr>
              <p:cNvPr id="214189" name="Freeform 58"/>
              <p:cNvSpPr>
                <a:spLocks/>
              </p:cNvSpPr>
              <p:nvPr/>
            </p:nvSpPr>
            <p:spPr bwMode="auto">
              <a:xfrm>
                <a:off x="1315" y="2320"/>
                <a:ext cx="53" cy="10"/>
              </a:xfrm>
              <a:custGeom>
                <a:avLst/>
                <a:gdLst>
                  <a:gd name="T0" fmla="*/ 7 w 53"/>
                  <a:gd name="T1" fmla="*/ 0 h 10"/>
                  <a:gd name="T2" fmla="*/ 4 w 53"/>
                  <a:gd name="T3" fmla="*/ 0 h 10"/>
                  <a:gd name="T4" fmla="*/ 0 w 53"/>
                  <a:gd name="T5" fmla="*/ 3 h 10"/>
                  <a:gd name="T6" fmla="*/ 0 w 53"/>
                  <a:gd name="T7" fmla="*/ 3 h 10"/>
                  <a:gd name="T8" fmla="*/ 4 w 53"/>
                  <a:gd name="T9" fmla="*/ 10 h 10"/>
                  <a:gd name="T10" fmla="*/ 46 w 53"/>
                  <a:gd name="T11" fmla="*/ 10 h 10"/>
                  <a:gd name="T12" fmla="*/ 50 w 53"/>
                  <a:gd name="T13" fmla="*/ 10 h 10"/>
                  <a:gd name="T14" fmla="*/ 53 w 53"/>
                  <a:gd name="T15" fmla="*/ 7 h 10"/>
                  <a:gd name="T16" fmla="*/ 53 w 53"/>
                  <a:gd name="T17" fmla="*/ 3 h 10"/>
                  <a:gd name="T18" fmla="*/ 50 w 53"/>
                  <a:gd name="T19" fmla="*/ 0 h 10"/>
                  <a:gd name="T20" fmla="*/ 7 w 53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"/>
                  <a:gd name="T34" fmla="*/ 0 h 10"/>
                  <a:gd name="T35" fmla="*/ 53 w 53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" h="10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10"/>
                    </a:lnTo>
                    <a:lnTo>
                      <a:pt x="46" y="10"/>
                    </a:lnTo>
                    <a:lnTo>
                      <a:pt x="50" y="10"/>
                    </a:lnTo>
                    <a:lnTo>
                      <a:pt x="53" y="7"/>
                    </a:lnTo>
                    <a:lnTo>
                      <a:pt x="53" y="3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0" name="Freeform 59"/>
              <p:cNvSpPr>
                <a:spLocks/>
              </p:cNvSpPr>
              <p:nvPr/>
            </p:nvSpPr>
            <p:spPr bwMode="auto">
              <a:xfrm>
                <a:off x="1391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1" name="Freeform 60"/>
              <p:cNvSpPr>
                <a:spLocks/>
              </p:cNvSpPr>
              <p:nvPr/>
            </p:nvSpPr>
            <p:spPr bwMode="auto">
              <a:xfrm>
                <a:off x="1472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2" name="Freeform 61"/>
              <p:cNvSpPr>
                <a:spLocks/>
              </p:cNvSpPr>
              <p:nvPr/>
            </p:nvSpPr>
            <p:spPr bwMode="auto">
              <a:xfrm>
                <a:off x="1553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3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3 w 57"/>
                  <a:gd name="T9" fmla="*/ 10 h 10"/>
                  <a:gd name="T10" fmla="*/ 49 w 57"/>
                  <a:gd name="T11" fmla="*/ 10 h 10"/>
                  <a:gd name="T12" fmla="*/ 53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3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3" name="Freeform 62"/>
              <p:cNvSpPr>
                <a:spLocks/>
              </p:cNvSpPr>
              <p:nvPr/>
            </p:nvSpPr>
            <p:spPr bwMode="auto">
              <a:xfrm>
                <a:off x="1633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4" name="Freeform 63"/>
              <p:cNvSpPr>
                <a:spLocks/>
              </p:cNvSpPr>
              <p:nvPr/>
            </p:nvSpPr>
            <p:spPr bwMode="auto">
              <a:xfrm>
                <a:off x="1714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3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3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3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5" name="Freeform 64"/>
              <p:cNvSpPr>
                <a:spLocks/>
              </p:cNvSpPr>
              <p:nvPr/>
            </p:nvSpPr>
            <p:spPr bwMode="auto">
              <a:xfrm>
                <a:off x="1794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6" name="Freeform 65"/>
              <p:cNvSpPr>
                <a:spLocks/>
              </p:cNvSpPr>
              <p:nvPr/>
            </p:nvSpPr>
            <p:spPr bwMode="auto">
              <a:xfrm>
                <a:off x="1875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4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4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7" name="Freeform 66"/>
              <p:cNvSpPr>
                <a:spLocks/>
              </p:cNvSpPr>
              <p:nvPr/>
            </p:nvSpPr>
            <p:spPr bwMode="auto">
              <a:xfrm>
                <a:off x="1955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8" name="Freeform 67"/>
              <p:cNvSpPr>
                <a:spLocks/>
              </p:cNvSpPr>
              <p:nvPr/>
            </p:nvSpPr>
            <p:spPr bwMode="auto">
              <a:xfrm>
                <a:off x="2036" y="2320"/>
                <a:ext cx="57" cy="10"/>
              </a:xfrm>
              <a:custGeom>
                <a:avLst/>
                <a:gdLst>
                  <a:gd name="T0" fmla="*/ 8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4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4 w 57"/>
                  <a:gd name="T19" fmla="*/ 0 h 10"/>
                  <a:gd name="T20" fmla="*/ 8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99" name="Freeform 68"/>
              <p:cNvSpPr>
                <a:spLocks/>
              </p:cNvSpPr>
              <p:nvPr/>
            </p:nvSpPr>
            <p:spPr bwMode="auto">
              <a:xfrm>
                <a:off x="2117" y="2320"/>
                <a:ext cx="46" cy="10"/>
              </a:xfrm>
              <a:custGeom>
                <a:avLst/>
                <a:gdLst>
                  <a:gd name="T0" fmla="*/ 7 w 46"/>
                  <a:gd name="T1" fmla="*/ 0 h 10"/>
                  <a:gd name="T2" fmla="*/ 3 w 46"/>
                  <a:gd name="T3" fmla="*/ 0 h 10"/>
                  <a:gd name="T4" fmla="*/ 0 w 46"/>
                  <a:gd name="T5" fmla="*/ 3 h 10"/>
                  <a:gd name="T6" fmla="*/ 0 w 46"/>
                  <a:gd name="T7" fmla="*/ 7 h 10"/>
                  <a:gd name="T8" fmla="*/ 3 w 46"/>
                  <a:gd name="T9" fmla="*/ 10 h 10"/>
                  <a:gd name="T10" fmla="*/ 42 w 46"/>
                  <a:gd name="T11" fmla="*/ 10 h 10"/>
                  <a:gd name="T12" fmla="*/ 42 w 46"/>
                  <a:gd name="T13" fmla="*/ 7 h 10"/>
                  <a:gd name="T14" fmla="*/ 46 w 46"/>
                  <a:gd name="T15" fmla="*/ 3 h 10"/>
                  <a:gd name="T16" fmla="*/ 46 w 46"/>
                  <a:gd name="T17" fmla="*/ 3 h 10"/>
                  <a:gd name="T18" fmla="*/ 46 w 46"/>
                  <a:gd name="T19" fmla="*/ 0 h 10"/>
                  <a:gd name="T20" fmla="*/ 7 w 46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10"/>
                  <a:gd name="T35" fmla="*/ 46 w 46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10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42" y="10"/>
                    </a:lnTo>
                    <a:lnTo>
                      <a:pt x="42" y="7"/>
                    </a:lnTo>
                    <a:lnTo>
                      <a:pt x="46" y="3"/>
                    </a:lnTo>
                    <a:lnTo>
                      <a:pt x="4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050" name="Line 69"/>
            <p:cNvSpPr>
              <a:spLocks noChangeShapeType="1"/>
            </p:cNvSpPr>
            <p:nvPr/>
          </p:nvSpPr>
          <p:spPr bwMode="auto">
            <a:xfrm>
              <a:off x="1391" y="2251"/>
              <a:ext cx="695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70"/>
            <p:cNvGrpSpPr>
              <a:grpSpLocks/>
            </p:cNvGrpSpPr>
            <p:nvPr/>
          </p:nvGrpSpPr>
          <p:grpSpPr bwMode="auto">
            <a:xfrm>
              <a:off x="1602" y="2924"/>
              <a:ext cx="273" cy="69"/>
              <a:chOff x="1602" y="3068"/>
              <a:chExt cx="273" cy="69"/>
            </a:xfrm>
          </p:grpSpPr>
          <p:sp>
            <p:nvSpPr>
              <p:cNvPr id="214184" name="Freeform 71"/>
              <p:cNvSpPr>
                <a:spLocks/>
              </p:cNvSpPr>
              <p:nvPr/>
            </p:nvSpPr>
            <p:spPr bwMode="auto">
              <a:xfrm>
                <a:off x="1821" y="3101"/>
                <a:ext cx="54" cy="10"/>
              </a:xfrm>
              <a:custGeom>
                <a:avLst/>
                <a:gdLst>
                  <a:gd name="T0" fmla="*/ 54 w 54"/>
                  <a:gd name="T1" fmla="*/ 10 h 10"/>
                  <a:gd name="T2" fmla="*/ 54 w 54"/>
                  <a:gd name="T3" fmla="*/ 3 h 10"/>
                  <a:gd name="T4" fmla="*/ 54 w 54"/>
                  <a:gd name="T5" fmla="*/ 3 h 10"/>
                  <a:gd name="T6" fmla="*/ 50 w 54"/>
                  <a:gd name="T7" fmla="*/ 0 h 10"/>
                  <a:gd name="T8" fmla="*/ 50 w 54"/>
                  <a:gd name="T9" fmla="*/ 0 h 10"/>
                  <a:gd name="T10" fmla="*/ 4 w 54"/>
                  <a:gd name="T11" fmla="*/ 0 h 10"/>
                  <a:gd name="T12" fmla="*/ 0 w 54"/>
                  <a:gd name="T13" fmla="*/ 3 h 10"/>
                  <a:gd name="T14" fmla="*/ 0 w 54"/>
                  <a:gd name="T15" fmla="*/ 3 h 10"/>
                  <a:gd name="T16" fmla="*/ 4 w 54"/>
                  <a:gd name="T17" fmla="*/ 7 h 10"/>
                  <a:gd name="T18" fmla="*/ 8 w 54"/>
                  <a:gd name="T19" fmla="*/ 10 h 10"/>
                  <a:gd name="T20" fmla="*/ 54 w 54"/>
                  <a:gd name="T21" fmla="*/ 1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"/>
                  <a:gd name="T34" fmla="*/ 0 h 10"/>
                  <a:gd name="T35" fmla="*/ 54 w 54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" h="10">
                    <a:moveTo>
                      <a:pt x="54" y="10"/>
                    </a:moveTo>
                    <a:lnTo>
                      <a:pt x="54" y="3"/>
                    </a:lnTo>
                    <a:lnTo>
                      <a:pt x="5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8" y="10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85" name="Freeform 72"/>
              <p:cNvSpPr>
                <a:spLocks/>
              </p:cNvSpPr>
              <p:nvPr/>
            </p:nvSpPr>
            <p:spPr bwMode="auto">
              <a:xfrm>
                <a:off x="1741" y="3101"/>
                <a:ext cx="53" cy="10"/>
              </a:xfrm>
              <a:custGeom>
                <a:avLst/>
                <a:gdLst>
                  <a:gd name="T0" fmla="*/ 53 w 53"/>
                  <a:gd name="T1" fmla="*/ 10 h 10"/>
                  <a:gd name="T2" fmla="*/ 53 w 53"/>
                  <a:gd name="T3" fmla="*/ 3 h 10"/>
                  <a:gd name="T4" fmla="*/ 53 w 53"/>
                  <a:gd name="T5" fmla="*/ 3 h 10"/>
                  <a:gd name="T6" fmla="*/ 49 w 53"/>
                  <a:gd name="T7" fmla="*/ 0 h 10"/>
                  <a:gd name="T8" fmla="*/ 49 w 53"/>
                  <a:gd name="T9" fmla="*/ 0 h 10"/>
                  <a:gd name="T10" fmla="*/ 3 w 53"/>
                  <a:gd name="T11" fmla="*/ 0 h 10"/>
                  <a:gd name="T12" fmla="*/ 0 w 53"/>
                  <a:gd name="T13" fmla="*/ 3 h 10"/>
                  <a:gd name="T14" fmla="*/ 0 w 53"/>
                  <a:gd name="T15" fmla="*/ 3 h 10"/>
                  <a:gd name="T16" fmla="*/ 3 w 53"/>
                  <a:gd name="T17" fmla="*/ 7 h 10"/>
                  <a:gd name="T18" fmla="*/ 7 w 53"/>
                  <a:gd name="T19" fmla="*/ 10 h 10"/>
                  <a:gd name="T20" fmla="*/ 53 w 53"/>
                  <a:gd name="T21" fmla="*/ 1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"/>
                  <a:gd name="T34" fmla="*/ 0 h 10"/>
                  <a:gd name="T35" fmla="*/ 53 w 53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" h="10">
                    <a:moveTo>
                      <a:pt x="53" y="10"/>
                    </a:moveTo>
                    <a:lnTo>
                      <a:pt x="53" y="3"/>
                    </a:lnTo>
                    <a:lnTo>
                      <a:pt x="49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10"/>
                    </a:lnTo>
                    <a:lnTo>
                      <a:pt x="53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86" name="Freeform 73"/>
              <p:cNvSpPr>
                <a:spLocks/>
              </p:cNvSpPr>
              <p:nvPr/>
            </p:nvSpPr>
            <p:spPr bwMode="auto">
              <a:xfrm>
                <a:off x="1660" y="3101"/>
                <a:ext cx="54" cy="10"/>
              </a:xfrm>
              <a:custGeom>
                <a:avLst/>
                <a:gdLst>
                  <a:gd name="T0" fmla="*/ 54 w 54"/>
                  <a:gd name="T1" fmla="*/ 10 h 10"/>
                  <a:gd name="T2" fmla="*/ 54 w 54"/>
                  <a:gd name="T3" fmla="*/ 3 h 10"/>
                  <a:gd name="T4" fmla="*/ 54 w 54"/>
                  <a:gd name="T5" fmla="*/ 3 h 10"/>
                  <a:gd name="T6" fmla="*/ 50 w 54"/>
                  <a:gd name="T7" fmla="*/ 0 h 10"/>
                  <a:gd name="T8" fmla="*/ 50 w 54"/>
                  <a:gd name="T9" fmla="*/ 0 h 10"/>
                  <a:gd name="T10" fmla="*/ 4 w 54"/>
                  <a:gd name="T11" fmla="*/ 0 h 10"/>
                  <a:gd name="T12" fmla="*/ 0 w 54"/>
                  <a:gd name="T13" fmla="*/ 3 h 10"/>
                  <a:gd name="T14" fmla="*/ 0 w 54"/>
                  <a:gd name="T15" fmla="*/ 3 h 10"/>
                  <a:gd name="T16" fmla="*/ 4 w 54"/>
                  <a:gd name="T17" fmla="*/ 7 h 10"/>
                  <a:gd name="T18" fmla="*/ 8 w 54"/>
                  <a:gd name="T19" fmla="*/ 10 h 10"/>
                  <a:gd name="T20" fmla="*/ 54 w 54"/>
                  <a:gd name="T21" fmla="*/ 1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"/>
                  <a:gd name="T34" fmla="*/ 0 h 10"/>
                  <a:gd name="T35" fmla="*/ 54 w 54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" h="10">
                    <a:moveTo>
                      <a:pt x="54" y="10"/>
                    </a:moveTo>
                    <a:lnTo>
                      <a:pt x="54" y="3"/>
                    </a:lnTo>
                    <a:lnTo>
                      <a:pt x="5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8" y="10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87" name="Freeform 74"/>
              <p:cNvSpPr>
                <a:spLocks/>
              </p:cNvSpPr>
              <p:nvPr/>
            </p:nvSpPr>
            <p:spPr bwMode="auto">
              <a:xfrm>
                <a:off x="1602" y="3101"/>
                <a:ext cx="31" cy="10"/>
              </a:xfrm>
              <a:custGeom>
                <a:avLst/>
                <a:gdLst>
                  <a:gd name="T0" fmla="*/ 31 w 31"/>
                  <a:gd name="T1" fmla="*/ 10 h 10"/>
                  <a:gd name="T2" fmla="*/ 31 w 31"/>
                  <a:gd name="T3" fmla="*/ 3 h 10"/>
                  <a:gd name="T4" fmla="*/ 31 w 31"/>
                  <a:gd name="T5" fmla="*/ 3 h 10"/>
                  <a:gd name="T6" fmla="*/ 27 w 31"/>
                  <a:gd name="T7" fmla="*/ 0 h 10"/>
                  <a:gd name="T8" fmla="*/ 27 w 31"/>
                  <a:gd name="T9" fmla="*/ 0 h 10"/>
                  <a:gd name="T10" fmla="*/ 4 w 31"/>
                  <a:gd name="T11" fmla="*/ 0 h 10"/>
                  <a:gd name="T12" fmla="*/ 0 w 31"/>
                  <a:gd name="T13" fmla="*/ 3 h 10"/>
                  <a:gd name="T14" fmla="*/ 0 w 31"/>
                  <a:gd name="T15" fmla="*/ 3 h 10"/>
                  <a:gd name="T16" fmla="*/ 4 w 31"/>
                  <a:gd name="T17" fmla="*/ 7 h 10"/>
                  <a:gd name="T18" fmla="*/ 8 w 31"/>
                  <a:gd name="T19" fmla="*/ 10 h 10"/>
                  <a:gd name="T20" fmla="*/ 31 w 31"/>
                  <a:gd name="T21" fmla="*/ 1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"/>
                  <a:gd name="T34" fmla="*/ 0 h 10"/>
                  <a:gd name="T35" fmla="*/ 31 w 31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" h="10">
                    <a:moveTo>
                      <a:pt x="31" y="10"/>
                    </a:moveTo>
                    <a:lnTo>
                      <a:pt x="31" y="3"/>
                    </a:lnTo>
                    <a:lnTo>
                      <a:pt x="2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8" y="10"/>
                    </a:lnTo>
                    <a:lnTo>
                      <a:pt x="31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88" name="Freeform 75"/>
              <p:cNvSpPr>
                <a:spLocks/>
              </p:cNvSpPr>
              <p:nvPr/>
            </p:nvSpPr>
            <p:spPr bwMode="auto">
              <a:xfrm>
                <a:off x="1606" y="3068"/>
                <a:ext cx="81" cy="69"/>
              </a:xfrm>
              <a:custGeom>
                <a:avLst/>
                <a:gdLst>
                  <a:gd name="T0" fmla="*/ 81 w 81"/>
                  <a:gd name="T1" fmla="*/ 0 h 69"/>
                  <a:gd name="T2" fmla="*/ 0 w 81"/>
                  <a:gd name="T3" fmla="*/ 36 h 69"/>
                  <a:gd name="T4" fmla="*/ 81 w 81"/>
                  <a:gd name="T5" fmla="*/ 69 h 69"/>
                  <a:gd name="T6" fmla="*/ 0 60000 65536"/>
                  <a:gd name="T7" fmla="*/ 0 60000 65536"/>
                  <a:gd name="T8" fmla="*/ 0 60000 65536"/>
                  <a:gd name="T9" fmla="*/ 0 w 81"/>
                  <a:gd name="T10" fmla="*/ 0 h 69"/>
                  <a:gd name="T11" fmla="*/ 81 w 81"/>
                  <a:gd name="T12" fmla="*/ 69 h 6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1" h="69">
                    <a:moveTo>
                      <a:pt x="81" y="0"/>
                    </a:moveTo>
                    <a:lnTo>
                      <a:pt x="0" y="36"/>
                    </a:lnTo>
                    <a:lnTo>
                      <a:pt x="81" y="69"/>
                    </a:lnTo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052" name="Line 76"/>
            <p:cNvSpPr>
              <a:spLocks noChangeShapeType="1"/>
            </p:cNvSpPr>
            <p:nvPr/>
          </p:nvSpPr>
          <p:spPr bwMode="auto">
            <a:xfrm>
              <a:off x="1464" y="2908"/>
              <a:ext cx="1" cy="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3" name="Line 77"/>
            <p:cNvSpPr>
              <a:spLocks noChangeShapeType="1"/>
            </p:cNvSpPr>
            <p:nvPr/>
          </p:nvSpPr>
          <p:spPr bwMode="auto">
            <a:xfrm>
              <a:off x="1990" y="2908"/>
              <a:ext cx="1" cy="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4" name="Oval 78"/>
            <p:cNvSpPr>
              <a:spLocks noChangeArrowheads="1"/>
            </p:cNvSpPr>
            <p:nvPr/>
          </p:nvSpPr>
          <p:spPr bwMode="auto">
            <a:xfrm>
              <a:off x="1510" y="1772"/>
              <a:ext cx="54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55" name="Freeform 79"/>
            <p:cNvSpPr>
              <a:spLocks/>
            </p:cNvSpPr>
            <p:nvPr/>
          </p:nvSpPr>
          <p:spPr bwMode="auto">
            <a:xfrm>
              <a:off x="1533" y="1825"/>
              <a:ext cx="50" cy="463"/>
            </a:xfrm>
            <a:custGeom>
              <a:avLst/>
              <a:gdLst>
                <a:gd name="T0" fmla="*/ 0 w 50"/>
                <a:gd name="T1" fmla="*/ 0 h 463"/>
                <a:gd name="T2" fmla="*/ 0 w 50"/>
                <a:gd name="T3" fmla="*/ 443 h 463"/>
                <a:gd name="T4" fmla="*/ 27 w 50"/>
                <a:gd name="T5" fmla="*/ 463 h 463"/>
                <a:gd name="T6" fmla="*/ 50 w 50"/>
                <a:gd name="T7" fmla="*/ 443 h 463"/>
                <a:gd name="T8" fmla="*/ 50 w 50"/>
                <a:gd name="T9" fmla="*/ 426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463"/>
                <a:gd name="T17" fmla="*/ 50 w 50"/>
                <a:gd name="T18" fmla="*/ 463 h 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463">
                  <a:moveTo>
                    <a:pt x="0" y="0"/>
                  </a:moveTo>
                  <a:lnTo>
                    <a:pt x="0" y="443"/>
                  </a:lnTo>
                  <a:lnTo>
                    <a:pt x="27" y="463"/>
                  </a:lnTo>
                  <a:lnTo>
                    <a:pt x="50" y="443"/>
                  </a:lnTo>
                  <a:lnTo>
                    <a:pt x="50" y="4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6" name="Freeform 80"/>
            <p:cNvSpPr>
              <a:spLocks/>
            </p:cNvSpPr>
            <p:nvPr/>
          </p:nvSpPr>
          <p:spPr bwMode="auto">
            <a:xfrm>
              <a:off x="1629" y="2107"/>
              <a:ext cx="123" cy="181"/>
            </a:xfrm>
            <a:custGeom>
              <a:avLst/>
              <a:gdLst>
                <a:gd name="T0" fmla="*/ 0 w 123"/>
                <a:gd name="T1" fmla="*/ 20 h 181"/>
                <a:gd name="T2" fmla="*/ 27 w 123"/>
                <a:gd name="T3" fmla="*/ 0 h 181"/>
                <a:gd name="T4" fmla="*/ 50 w 123"/>
                <a:gd name="T5" fmla="*/ 0 h 181"/>
                <a:gd name="T6" fmla="*/ 73 w 123"/>
                <a:gd name="T7" fmla="*/ 20 h 181"/>
                <a:gd name="T8" fmla="*/ 73 w 123"/>
                <a:gd name="T9" fmla="*/ 36 h 181"/>
                <a:gd name="T10" fmla="*/ 73 w 123"/>
                <a:gd name="T11" fmla="*/ 125 h 181"/>
                <a:gd name="T12" fmla="*/ 73 w 123"/>
                <a:gd name="T13" fmla="*/ 161 h 181"/>
                <a:gd name="T14" fmla="*/ 96 w 123"/>
                <a:gd name="T15" fmla="*/ 181 h 181"/>
                <a:gd name="T16" fmla="*/ 123 w 123"/>
                <a:gd name="T17" fmla="*/ 161 h 181"/>
                <a:gd name="T18" fmla="*/ 123 w 123"/>
                <a:gd name="T19" fmla="*/ 144 h 1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181"/>
                <a:gd name="T32" fmla="*/ 123 w 123"/>
                <a:gd name="T33" fmla="*/ 181 h 1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181">
                  <a:moveTo>
                    <a:pt x="0" y="20"/>
                  </a:moveTo>
                  <a:lnTo>
                    <a:pt x="27" y="0"/>
                  </a:lnTo>
                  <a:lnTo>
                    <a:pt x="50" y="0"/>
                  </a:lnTo>
                  <a:lnTo>
                    <a:pt x="73" y="20"/>
                  </a:lnTo>
                  <a:lnTo>
                    <a:pt x="73" y="36"/>
                  </a:lnTo>
                  <a:lnTo>
                    <a:pt x="73" y="125"/>
                  </a:lnTo>
                  <a:lnTo>
                    <a:pt x="73" y="161"/>
                  </a:lnTo>
                  <a:lnTo>
                    <a:pt x="96" y="181"/>
                  </a:lnTo>
                  <a:lnTo>
                    <a:pt x="123" y="161"/>
                  </a:lnTo>
                  <a:lnTo>
                    <a:pt x="123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7" name="Freeform 81"/>
            <p:cNvSpPr>
              <a:spLocks/>
            </p:cNvSpPr>
            <p:nvPr/>
          </p:nvSpPr>
          <p:spPr bwMode="auto">
            <a:xfrm>
              <a:off x="1775" y="2107"/>
              <a:ext cx="119" cy="181"/>
            </a:xfrm>
            <a:custGeom>
              <a:avLst/>
              <a:gdLst>
                <a:gd name="T0" fmla="*/ 0 w 119"/>
                <a:gd name="T1" fmla="*/ 20 h 181"/>
                <a:gd name="T2" fmla="*/ 23 w 119"/>
                <a:gd name="T3" fmla="*/ 0 h 181"/>
                <a:gd name="T4" fmla="*/ 46 w 119"/>
                <a:gd name="T5" fmla="*/ 0 h 181"/>
                <a:gd name="T6" fmla="*/ 73 w 119"/>
                <a:gd name="T7" fmla="*/ 20 h 181"/>
                <a:gd name="T8" fmla="*/ 73 w 119"/>
                <a:gd name="T9" fmla="*/ 36 h 181"/>
                <a:gd name="T10" fmla="*/ 73 w 119"/>
                <a:gd name="T11" fmla="*/ 125 h 181"/>
                <a:gd name="T12" fmla="*/ 73 w 119"/>
                <a:gd name="T13" fmla="*/ 161 h 181"/>
                <a:gd name="T14" fmla="*/ 96 w 119"/>
                <a:gd name="T15" fmla="*/ 181 h 181"/>
                <a:gd name="T16" fmla="*/ 119 w 119"/>
                <a:gd name="T17" fmla="*/ 161 h 181"/>
                <a:gd name="T18" fmla="*/ 119 w 119"/>
                <a:gd name="T19" fmla="*/ 144 h 1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181"/>
                <a:gd name="T32" fmla="*/ 119 w 119"/>
                <a:gd name="T33" fmla="*/ 181 h 1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181">
                  <a:moveTo>
                    <a:pt x="0" y="20"/>
                  </a:moveTo>
                  <a:lnTo>
                    <a:pt x="23" y="0"/>
                  </a:lnTo>
                  <a:lnTo>
                    <a:pt x="46" y="0"/>
                  </a:lnTo>
                  <a:lnTo>
                    <a:pt x="73" y="20"/>
                  </a:lnTo>
                  <a:lnTo>
                    <a:pt x="73" y="36"/>
                  </a:lnTo>
                  <a:lnTo>
                    <a:pt x="73" y="125"/>
                  </a:lnTo>
                  <a:lnTo>
                    <a:pt x="73" y="161"/>
                  </a:lnTo>
                  <a:lnTo>
                    <a:pt x="96" y="181"/>
                  </a:lnTo>
                  <a:lnTo>
                    <a:pt x="119" y="161"/>
                  </a:lnTo>
                  <a:lnTo>
                    <a:pt x="119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8" name="Line 82"/>
            <p:cNvSpPr>
              <a:spLocks noChangeShapeType="1"/>
            </p:cNvSpPr>
            <p:nvPr/>
          </p:nvSpPr>
          <p:spPr bwMode="auto">
            <a:xfrm flipV="1">
              <a:off x="1917" y="1805"/>
              <a:ext cx="4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59" name="Oval 83"/>
            <p:cNvSpPr>
              <a:spLocks noChangeArrowheads="1"/>
            </p:cNvSpPr>
            <p:nvPr/>
          </p:nvSpPr>
          <p:spPr bwMode="auto">
            <a:xfrm>
              <a:off x="1894" y="1772"/>
              <a:ext cx="54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60" name="Rectangle 84"/>
            <p:cNvSpPr>
              <a:spLocks noChangeArrowheads="1"/>
            </p:cNvSpPr>
            <p:nvPr/>
          </p:nvSpPr>
          <p:spPr bwMode="auto">
            <a:xfrm>
              <a:off x="1533" y="158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写线圈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061" name="Rectangle 85"/>
            <p:cNvSpPr>
              <a:spLocks noChangeArrowheads="1"/>
            </p:cNvSpPr>
            <p:nvPr/>
          </p:nvSpPr>
          <p:spPr bwMode="auto">
            <a:xfrm>
              <a:off x="1848" y="2731"/>
              <a:ext cx="19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62" name="Rectangle 86"/>
            <p:cNvSpPr>
              <a:spLocks noChangeArrowheads="1"/>
            </p:cNvSpPr>
            <p:nvPr/>
          </p:nvSpPr>
          <p:spPr bwMode="auto">
            <a:xfrm>
              <a:off x="1927" y="2736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4063" name="Rectangle 87"/>
            <p:cNvSpPr>
              <a:spLocks noChangeArrowheads="1"/>
            </p:cNvSpPr>
            <p:nvPr/>
          </p:nvSpPr>
          <p:spPr bwMode="auto">
            <a:xfrm>
              <a:off x="1441" y="2731"/>
              <a:ext cx="19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64" name="Rectangle 88"/>
            <p:cNvSpPr>
              <a:spLocks noChangeArrowheads="1"/>
            </p:cNvSpPr>
            <p:nvPr/>
          </p:nvSpPr>
          <p:spPr bwMode="auto">
            <a:xfrm>
              <a:off x="1440" y="2736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14065" name="Rectangle 89"/>
            <p:cNvSpPr>
              <a:spLocks noChangeArrowheads="1"/>
            </p:cNvSpPr>
            <p:nvPr/>
          </p:nvSpPr>
          <p:spPr bwMode="auto">
            <a:xfrm>
              <a:off x="1272" y="1841"/>
              <a:ext cx="196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66" name="Rectangle 90"/>
            <p:cNvSpPr>
              <a:spLocks noChangeArrowheads="1"/>
            </p:cNvSpPr>
            <p:nvPr/>
          </p:nvSpPr>
          <p:spPr bwMode="auto">
            <a:xfrm>
              <a:off x="1349" y="1890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0" i="1">
                  <a:latin typeface="Times New Roman" pitchFamily="18" charset="0"/>
                </a:rPr>
                <a:t>I</a:t>
              </a:r>
              <a:endParaRPr lang="en-US" altLang="zh-CN" sz="2000" i="1">
                <a:latin typeface="Times New Roman" pitchFamily="18" charset="0"/>
              </a:endParaRPr>
            </a:p>
          </p:txBody>
        </p:sp>
        <p:sp>
          <p:nvSpPr>
            <p:cNvPr id="214067" name="Line 91"/>
            <p:cNvSpPr>
              <a:spLocks noChangeShapeType="1"/>
            </p:cNvSpPr>
            <p:nvPr/>
          </p:nvSpPr>
          <p:spPr bwMode="auto">
            <a:xfrm>
              <a:off x="3333" y="2127"/>
              <a:ext cx="1" cy="495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8" name="Line 92"/>
            <p:cNvSpPr>
              <a:spLocks noChangeShapeType="1"/>
            </p:cNvSpPr>
            <p:nvPr/>
          </p:nvSpPr>
          <p:spPr bwMode="auto">
            <a:xfrm>
              <a:off x="3333" y="2127"/>
              <a:ext cx="1032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69" name="Rectangle 93"/>
            <p:cNvSpPr>
              <a:spLocks noChangeArrowheads="1"/>
            </p:cNvSpPr>
            <p:nvPr/>
          </p:nvSpPr>
          <p:spPr bwMode="auto">
            <a:xfrm>
              <a:off x="3502" y="3264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局部磁化单元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070" name="Line 94"/>
            <p:cNvSpPr>
              <a:spLocks noChangeShapeType="1"/>
            </p:cNvSpPr>
            <p:nvPr/>
          </p:nvSpPr>
          <p:spPr bwMode="auto">
            <a:xfrm>
              <a:off x="2999" y="2908"/>
              <a:ext cx="1941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>
              <a:off x="2949" y="2996"/>
              <a:ext cx="2041" cy="112"/>
              <a:chOff x="2949" y="3140"/>
              <a:chExt cx="2041" cy="112"/>
            </a:xfrm>
          </p:grpSpPr>
          <p:sp>
            <p:nvSpPr>
              <p:cNvPr id="214182" name="Rectangle 96"/>
              <p:cNvSpPr>
                <a:spLocks noChangeArrowheads="1"/>
              </p:cNvSpPr>
              <p:nvPr/>
            </p:nvSpPr>
            <p:spPr bwMode="auto">
              <a:xfrm>
                <a:off x="2949" y="3140"/>
                <a:ext cx="2037" cy="10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4183" name="Rectangle 97"/>
              <p:cNvSpPr>
                <a:spLocks noChangeArrowheads="1"/>
              </p:cNvSpPr>
              <p:nvPr/>
            </p:nvSpPr>
            <p:spPr bwMode="auto">
              <a:xfrm>
                <a:off x="2949" y="3140"/>
                <a:ext cx="2041" cy="112"/>
              </a:xfrm>
              <a:prstGeom prst="rect">
                <a:avLst/>
              </a:prstGeom>
              <a:noFill/>
              <a:ln w="23813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14072" name="Line 98"/>
            <p:cNvSpPr>
              <a:spLocks noChangeShapeType="1"/>
            </p:cNvSpPr>
            <p:nvPr/>
          </p:nvSpPr>
          <p:spPr bwMode="auto">
            <a:xfrm>
              <a:off x="3333" y="2622"/>
              <a:ext cx="479" cy="18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3" name="Line 99"/>
            <p:cNvSpPr>
              <a:spLocks noChangeShapeType="1"/>
            </p:cNvSpPr>
            <p:nvPr/>
          </p:nvSpPr>
          <p:spPr bwMode="auto">
            <a:xfrm flipV="1">
              <a:off x="3812" y="2714"/>
              <a:ext cx="1" cy="8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4" name="Line 100"/>
            <p:cNvSpPr>
              <a:spLocks noChangeShapeType="1"/>
            </p:cNvSpPr>
            <p:nvPr/>
          </p:nvSpPr>
          <p:spPr bwMode="auto">
            <a:xfrm flipH="1" flipV="1">
              <a:off x="3502" y="2501"/>
              <a:ext cx="310" cy="21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75" name="Line 101"/>
            <p:cNvSpPr>
              <a:spLocks noChangeShapeType="1"/>
            </p:cNvSpPr>
            <p:nvPr/>
          </p:nvSpPr>
          <p:spPr bwMode="auto">
            <a:xfrm flipV="1">
              <a:off x="3502" y="2251"/>
              <a:ext cx="1" cy="25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102"/>
            <p:cNvGrpSpPr>
              <a:grpSpLocks/>
            </p:cNvGrpSpPr>
            <p:nvPr/>
          </p:nvGrpSpPr>
          <p:grpSpPr bwMode="auto">
            <a:xfrm>
              <a:off x="3440" y="2557"/>
              <a:ext cx="376" cy="233"/>
              <a:chOff x="3440" y="2701"/>
              <a:chExt cx="376" cy="233"/>
            </a:xfrm>
          </p:grpSpPr>
          <p:sp>
            <p:nvSpPr>
              <p:cNvPr id="214176" name="Freeform 103"/>
              <p:cNvSpPr>
                <a:spLocks/>
              </p:cNvSpPr>
              <p:nvPr/>
            </p:nvSpPr>
            <p:spPr bwMode="auto">
              <a:xfrm>
                <a:off x="3770" y="2901"/>
                <a:ext cx="46" cy="33"/>
              </a:xfrm>
              <a:custGeom>
                <a:avLst/>
                <a:gdLst>
                  <a:gd name="T0" fmla="*/ 42 w 46"/>
                  <a:gd name="T1" fmla="*/ 33 h 33"/>
                  <a:gd name="T2" fmla="*/ 42 w 46"/>
                  <a:gd name="T3" fmla="*/ 29 h 33"/>
                  <a:gd name="T4" fmla="*/ 46 w 46"/>
                  <a:gd name="T5" fmla="*/ 26 h 33"/>
                  <a:gd name="T6" fmla="*/ 46 w 46"/>
                  <a:gd name="T7" fmla="*/ 26 h 33"/>
                  <a:gd name="T8" fmla="*/ 46 w 46"/>
                  <a:gd name="T9" fmla="*/ 23 h 33"/>
                  <a:gd name="T10" fmla="*/ 8 w 46"/>
                  <a:gd name="T11" fmla="*/ 0 h 33"/>
                  <a:gd name="T12" fmla="*/ 4 w 46"/>
                  <a:gd name="T13" fmla="*/ 0 h 33"/>
                  <a:gd name="T14" fmla="*/ 0 w 46"/>
                  <a:gd name="T15" fmla="*/ 3 h 33"/>
                  <a:gd name="T16" fmla="*/ 0 w 46"/>
                  <a:gd name="T17" fmla="*/ 6 h 33"/>
                  <a:gd name="T18" fmla="*/ 4 w 46"/>
                  <a:gd name="T19" fmla="*/ 10 h 33"/>
                  <a:gd name="T20" fmla="*/ 42 w 46"/>
                  <a:gd name="T21" fmla="*/ 3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3"/>
                  <a:gd name="T35" fmla="*/ 46 w 46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3">
                    <a:moveTo>
                      <a:pt x="42" y="33"/>
                    </a:moveTo>
                    <a:lnTo>
                      <a:pt x="42" y="29"/>
                    </a:lnTo>
                    <a:lnTo>
                      <a:pt x="46" y="26"/>
                    </a:lnTo>
                    <a:lnTo>
                      <a:pt x="46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7" name="Freeform 104"/>
              <p:cNvSpPr>
                <a:spLocks/>
              </p:cNvSpPr>
              <p:nvPr/>
            </p:nvSpPr>
            <p:spPr bwMode="auto">
              <a:xfrm>
                <a:off x="3701" y="2862"/>
                <a:ext cx="50" cy="29"/>
              </a:xfrm>
              <a:custGeom>
                <a:avLst/>
                <a:gdLst>
                  <a:gd name="T0" fmla="*/ 42 w 50"/>
                  <a:gd name="T1" fmla="*/ 29 h 29"/>
                  <a:gd name="T2" fmla="*/ 46 w 50"/>
                  <a:gd name="T3" fmla="*/ 29 h 29"/>
                  <a:gd name="T4" fmla="*/ 50 w 50"/>
                  <a:gd name="T5" fmla="*/ 26 h 29"/>
                  <a:gd name="T6" fmla="*/ 50 w 50"/>
                  <a:gd name="T7" fmla="*/ 22 h 29"/>
                  <a:gd name="T8" fmla="*/ 46 w 50"/>
                  <a:gd name="T9" fmla="*/ 19 h 29"/>
                  <a:gd name="T10" fmla="*/ 8 w 50"/>
                  <a:gd name="T11" fmla="*/ 0 h 29"/>
                  <a:gd name="T12" fmla="*/ 4 w 50"/>
                  <a:gd name="T13" fmla="*/ 0 h 29"/>
                  <a:gd name="T14" fmla="*/ 0 w 50"/>
                  <a:gd name="T15" fmla="*/ 3 h 29"/>
                  <a:gd name="T16" fmla="*/ 0 w 50"/>
                  <a:gd name="T17" fmla="*/ 6 h 29"/>
                  <a:gd name="T18" fmla="*/ 4 w 50"/>
                  <a:gd name="T19" fmla="*/ 9 h 29"/>
                  <a:gd name="T20" fmla="*/ 42 w 50"/>
                  <a:gd name="T21" fmla="*/ 29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29"/>
                  <a:gd name="T35" fmla="*/ 50 w 50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29">
                    <a:moveTo>
                      <a:pt x="42" y="29"/>
                    </a:moveTo>
                    <a:lnTo>
                      <a:pt x="46" y="29"/>
                    </a:lnTo>
                    <a:lnTo>
                      <a:pt x="50" y="26"/>
                    </a:lnTo>
                    <a:lnTo>
                      <a:pt x="50" y="22"/>
                    </a:lnTo>
                    <a:lnTo>
                      <a:pt x="46" y="19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4" y="9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8" name="Freeform 105"/>
              <p:cNvSpPr>
                <a:spLocks/>
              </p:cNvSpPr>
              <p:nvPr/>
            </p:nvSpPr>
            <p:spPr bwMode="auto">
              <a:xfrm>
                <a:off x="3636" y="2822"/>
                <a:ext cx="50" cy="30"/>
              </a:xfrm>
              <a:custGeom>
                <a:avLst/>
                <a:gdLst>
                  <a:gd name="T0" fmla="*/ 42 w 50"/>
                  <a:gd name="T1" fmla="*/ 30 h 30"/>
                  <a:gd name="T2" fmla="*/ 46 w 50"/>
                  <a:gd name="T3" fmla="*/ 30 h 30"/>
                  <a:gd name="T4" fmla="*/ 50 w 50"/>
                  <a:gd name="T5" fmla="*/ 26 h 30"/>
                  <a:gd name="T6" fmla="*/ 50 w 50"/>
                  <a:gd name="T7" fmla="*/ 23 h 30"/>
                  <a:gd name="T8" fmla="*/ 46 w 50"/>
                  <a:gd name="T9" fmla="*/ 20 h 30"/>
                  <a:gd name="T10" fmla="*/ 7 w 50"/>
                  <a:gd name="T11" fmla="*/ 0 h 30"/>
                  <a:gd name="T12" fmla="*/ 4 w 50"/>
                  <a:gd name="T13" fmla="*/ 0 h 30"/>
                  <a:gd name="T14" fmla="*/ 0 w 50"/>
                  <a:gd name="T15" fmla="*/ 3 h 30"/>
                  <a:gd name="T16" fmla="*/ 0 w 50"/>
                  <a:gd name="T17" fmla="*/ 7 h 30"/>
                  <a:gd name="T18" fmla="*/ 4 w 50"/>
                  <a:gd name="T19" fmla="*/ 10 h 30"/>
                  <a:gd name="T20" fmla="*/ 42 w 50"/>
                  <a:gd name="T21" fmla="*/ 3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0"/>
                  <a:gd name="T35" fmla="*/ 50 w 50"/>
                  <a:gd name="T36" fmla="*/ 30 h 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0">
                    <a:moveTo>
                      <a:pt x="42" y="30"/>
                    </a:moveTo>
                    <a:lnTo>
                      <a:pt x="46" y="30"/>
                    </a:lnTo>
                    <a:lnTo>
                      <a:pt x="50" y="26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42" y="3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9" name="Freeform 106"/>
              <p:cNvSpPr>
                <a:spLocks/>
              </p:cNvSpPr>
              <p:nvPr/>
            </p:nvSpPr>
            <p:spPr bwMode="auto">
              <a:xfrm>
                <a:off x="3571" y="2779"/>
                <a:ext cx="49" cy="33"/>
              </a:xfrm>
              <a:custGeom>
                <a:avLst/>
                <a:gdLst>
                  <a:gd name="T0" fmla="*/ 42 w 49"/>
                  <a:gd name="T1" fmla="*/ 33 h 33"/>
                  <a:gd name="T2" fmla="*/ 46 w 49"/>
                  <a:gd name="T3" fmla="*/ 33 h 33"/>
                  <a:gd name="T4" fmla="*/ 49 w 49"/>
                  <a:gd name="T5" fmla="*/ 30 h 33"/>
                  <a:gd name="T6" fmla="*/ 49 w 49"/>
                  <a:gd name="T7" fmla="*/ 27 h 33"/>
                  <a:gd name="T8" fmla="*/ 46 w 49"/>
                  <a:gd name="T9" fmla="*/ 23 h 33"/>
                  <a:gd name="T10" fmla="*/ 7 w 49"/>
                  <a:gd name="T11" fmla="*/ 0 h 33"/>
                  <a:gd name="T12" fmla="*/ 3 w 49"/>
                  <a:gd name="T13" fmla="*/ 0 h 33"/>
                  <a:gd name="T14" fmla="*/ 0 w 49"/>
                  <a:gd name="T15" fmla="*/ 4 h 33"/>
                  <a:gd name="T16" fmla="*/ 0 w 49"/>
                  <a:gd name="T17" fmla="*/ 7 h 33"/>
                  <a:gd name="T18" fmla="*/ 3 w 49"/>
                  <a:gd name="T19" fmla="*/ 10 h 33"/>
                  <a:gd name="T20" fmla="*/ 42 w 49"/>
                  <a:gd name="T21" fmla="*/ 3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"/>
                  <a:gd name="T34" fmla="*/ 0 h 33"/>
                  <a:gd name="T35" fmla="*/ 49 w 49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" h="33">
                    <a:moveTo>
                      <a:pt x="42" y="33"/>
                    </a:moveTo>
                    <a:lnTo>
                      <a:pt x="46" y="33"/>
                    </a:lnTo>
                    <a:lnTo>
                      <a:pt x="49" y="30"/>
                    </a:lnTo>
                    <a:lnTo>
                      <a:pt x="49" y="27"/>
                    </a:lnTo>
                    <a:lnTo>
                      <a:pt x="46" y="2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80" name="Freeform 107"/>
              <p:cNvSpPr>
                <a:spLocks/>
              </p:cNvSpPr>
              <p:nvPr/>
            </p:nvSpPr>
            <p:spPr bwMode="auto">
              <a:xfrm>
                <a:off x="3505" y="2740"/>
                <a:ext cx="50" cy="33"/>
              </a:xfrm>
              <a:custGeom>
                <a:avLst/>
                <a:gdLst>
                  <a:gd name="T0" fmla="*/ 43 w 50"/>
                  <a:gd name="T1" fmla="*/ 33 h 33"/>
                  <a:gd name="T2" fmla="*/ 46 w 50"/>
                  <a:gd name="T3" fmla="*/ 33 h 33"/>
                  <a:gd name="T4" fmla="*/ 50 w 50"/>
                  <a:gd name="T5" fmla="*/ 30 h 33"/>
                  <a:gd name="T6" fmla="*/ 50 w 50"/>
                  <a:gd name="T7" fmla="*/ 26 h 33"/>
                  <a:gd name="T8" fmla="*/ 46 w 50"/>
                  <a:gd name="T9" fmla="*/ 23 h 33"/>
                  <a:gd name="T10" fmla="*/ 8 w 50"/>
                  <a:gd name="T11" fmla="*/ 0 h 33"/>
                  <a:gd name="T12" fmla="*/ 4 w 50"/>
                  <a:gd name="T13" fmla="*/ 0 h 33"/>
                  <a:gd name="T14" fmla="*/ 0 w 50"/>
                  <a:gd name="T15" fmla="*/ 3 h 33"/>
                  <a:gd name="T16" fmla="*/ 0 w 50"/>
                  <a:gd name="T17" fmla="*/ 7 h 33"/>
                  <a:gd name="T18" fmla="*/ 4 w 50"/>
                  <a:gd name="T19" fmla="*/ 10 h 33"/>
                  <a:gd name="T20" fmla="*/ 43 w 50"/>
                  <a:gd name="T21" fmla="*/ 3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3" y="33"/>
                    </a:moveTo>
                    <a:lnTo>
                      <a:pt x="46" y="33"/>
                    </a:lnTo>
                    <a:lnTo>
                      <a:pt x="50" y="30"/>
                    </a:lnTo>
                    <a:lnTo>
                      <a:pt x="50" y="26"/>
                    </a:lnTo>
                    <a:lnTo>
                      <a:pt x="46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43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81" name="Freeform 108"/>
              <p:cNvSpPr>
                <a:spLocks/>
              </p:cNvSpPr>
              <p:nvPr/>
            </p:nvSpPr>
            <p:spPr bwMode="auto">
              <a:xfrm>
                <a:off x="3440" y="2701"/>
                <a:ext cx="46" cy="32"/>
              </a:xfrm>
              <a:custGeom>
                <a:avLst/>
                <a:gdLst>
                  <a:gd name="T0" fmla="*/ 39 w 46"/>
                  <a:gd name="T1" fmla="*/ 32 h 32"/>
                  <a:gd name="T2" fmla="*/ 42 w 46"/>
                  <a:gd name="T3" fmla="*/ 32 h 32"/>
                  <a:gd name="T4" fmla="*/ 46 w 46"/>
                  <a:gd name="T5" fmla="*/ 29 h 32"/>
                  <a:gd name="T6" fmla="*/ 46 w 46"/>
                  <a:gd name="T7" fmla="*/ 26 h 32"/>
                  <a:gd name="T8" fmla="*/ 42 w 46"/>
                  <a:gd name="T9" fmla="*/ 23 h 32"/>
                  <a:gd name="T10" fmla="*/ 8 w 46"/>
                  <a:gd name="T11" fmla="*/ 0 h 32"/>
                  <a:gd name="T12" fmla="*/ 4 w 46"/>
                  <a:gd name="T13" fmla="*/ 0 h 32"/>
                  <a:gd name="T14" fmla="*/ 0 w 46"/>
                  <a:gd name="T15" fmla="*/ 3 h 32"/>
                  <a:gd name="T16" fmla="*/ 0 w 46"/>
                  <a:gd name="T17" fmla="*/ 6 h 32"/>
                  <a:gd name="T18" fmla="*/ 4 w 46"/>
                  <a:gd name="T19" fmla="*/ 10 h 32"/>
                  <a:gd name="T20" fmla="*/ 39 w 46"/>
                  <a:gd name="T21" fmla="*/ 32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2"/>
                  <a:gd name="T35" fmla="*/ 46 w 46"/>
                  <a:gd name="T36" fmla="*/ 32 h 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2">
                    <a:moveTo>
                      <a:pt x="39" y="32"/>
                    </a:moveTo>
                    <a:lnTo>
                      <a:pt x="42" y="32"/>
                    </a:lnTo>
                    <a:lnTo>
                      <a:pt x="46" y="29"/>
                    </a:lnTo>
                    <a:lnTo>
                      <a:pt x="46" y="26"/>
                    </a:lnTo>
                    <a:lnTo>
                      <a:pt x="42" y="2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39" y="3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09"/>
            <p:cNvGrpSpPr>
              <a:grpSpLocks/>
            </p:cNvGrpSpPr>
            <p:nvPr/>
          </p:nvGrpSpPr>
          <p:grpSpPr bwMode="auto">
            <a:xfrm>
              <a:off x="3425" y="2442"/>
              <a:ext cx="11" cy="115"/>
              <a:chOff x="3425" y="2586"/>
              <a:chExt cx="11" cy="115"/>
            </a:xfrm>
          </p:grpSpPr>
          <p:sp>
            <p:nvSpPr>
              <p:cNvPr id="214174" name="Freeform 110"/>
              <p:cNvSpPr>
                <a:spLocks/>
              </p:cNvSpPr>
              <p:nvPr/>
            </p:nvSpPr>
            <p:spPr bwMode="auto">
              <a:xfrm>
                <a:off x="3425" y="2655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2 h 46"/>
                  <a:gd name="T8" fmla="*/ 11 w 11"/>
                  <a:gd name="T9" fmla="*/ 42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6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2"/>
                    </a:lnTo>
                    <a:lnTo>
                      <a:pt x="11" y="42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5" name="Freeform 111"/>
              <p:cNvSpPr>
                <a:spLocks/>
              </p:cNvSpPr>
              <p:nvPr/>
            </p:nvSpPr>
            <p:spPr bwMode="auto">
              <a:xfrm>
                <a:off x="3425" y="2586"/>
                <a:ext cx="11" cy="46"/>
              </a:xfrm>
              <a:custGeom>
                <a:avLst/>
                <a:gdLst>
                  <a:gd name="T0" fmla="*/ 0 w 11"/>
                  <a:gd name="T1" fmla="*/ 46 h 46"/>
                  <a:gd name="T2" fmla="*/ 4 w 11"/>
                  <a:gd name="T3" fmla="*/ 46 h 46"/>
                  <a:gd name="T4" fmla="*/ 4 w 11"/>
                  <a:gd name="T5" fmla="*/ 46 h 46"/>
                  <a:gd name="T6" fmla="*/ 7 w 11"/>
                  <a:gd name="T7" fmla="*/ 42 h 46"/>
                  <a:gd name="T8" fmla="*/ 11 w 11"/>
                  <a:gd name="T9" fmla="*/ 42 h 46"/>
                  <a:gd name="T10" fmla="*/ 11 w 11"/>
                  <a:gd name="T11" fmla="*/ 3 h 46"/>
                  <a:gd name="T12" fmla="*/ 4 w 11"/>
                  <a:gd name="T13" fmla="*/ 0 h 46"/>
                  <a:gd name="T14" fmla="*/ 4 w 11"/>
                  <a:gd name="T15" fmla="*/ 0 h 46"/>
                  <a:gd name="T16" fmla="*/ 0 w 11"/>
                  <a:gd name="T17" fmla="*/ 3 h 46"/>
                  <a:gd name="T18" fmla="*/ 0 w 11"/>
                  <a:gd name="T19" fmla="*/ 6 h 46"/>
                  <a:gd name="T20" fmla="*/ 0 w 11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0" y="46"/>
                    </a:moveTo>
                    <a:lnTo>
                      <a:pt x="4" y="46"/>
                    </a:lnTo>
                    <a:lnTo>
                      <a:pt x="7" y="42"/>
                    </a:lnTo>
                    <a:lnTo>
                      <a:pt x="11" y="42"/>
                    </a:lnTo>
                    <a:lnTo>
                      <a:pt x="11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12"/>
            <p:cNvGrpSpPr>
              <a:grpSpLocks/>
            </p:cNvGrpSpPr>
            <p:nvPr/>
          </p:nvGrpSpPr>
          <p:grpSpPr bwMode="auto">
            <a:xfrm>
              <a:off x="3713" y="2780"/>
              <a:ext cx="84" cy="167"/>
              <a:chOff x="3713" y="2924"/>
              <a:chExt cx="84" cy="167"/>
            </a:xfrm>
          </p:grpSpPr>
          <p:sp>
            <p:nvSpPr>
              <p:cNvPr id="214171" name="Freeform 113"/>
              <p:cNvSpPr>
                <a:spLocks/>
              </p:cNvSpPr>
              <p:nvPr/>
            </p:nvSpPr>
            <p:spPr bwMode="auto">
              <a:xfrm>
                <a:off x="3766" y="2924"/>
                <a:ext cx="31" cy="46"/>
              </a:xfrm>
              <a:custGeom>
                <a:avLst/>
                <a:gdLst>
                  <a:gd name="T0" fmla="*/ 31 w 31"/>
                  <a:gd name="T1" fmla="*/ 6 h 46"/>
                  <a:gd name="T2" fmla="*/ 27 w 31"/>
                  <a:gd name="T3" fmla="*/ 3 h 46"/>
                  <a:gd name="T4" fmla="*/ 23 w 31"/>
                  <a:gd name="T5" fmla="*/ 0 h 46"/>
                  <a:gd name="T6" fmla="*/ 23 w 31"/>
                  <a:gd name="T7" fmla="*/ 0 h 46"/>
                  <a:gd name="T8" fmla="*/ 19 w 31"/>
                  <a:gd name="T9" fmla="*/ 3 h 46"/>
                  <a:gd name="T10" fmla="*/ 0 w 31"/>
                  <a:gd name="T11" fmla="*/ 39 h 46"/>
                  <a:gd name="T12" fmla="*/ 0 w 31"/>
                  <a:gd name="T13" fmla="*/ 43 h 46"/>
                  <a:gd name="T14" fmla="*/ 4 w 31"/>
                  <a:gd name="T15" fmla="*/ 46 h 46"/>
                  <a:gd name="T16" fmla="*/ 8 w 31"/>
                  <a:gd name="T17" fmla="*/ 46 h 46"/>
                  <a:gd name="T18" fmla="*/ 12 w 31"/>
                  <a:gd name="T19" fmla="*/ 43 h 46"/>
                  <a:gd name="T20" fmla="*/ 31 w 31"/>
                  <a:gd name="T21" fmla="*/ 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1"/>
                  <a:gd name="T34" fmla="*/ 0 h 46"/>
                  <a:gd name="T35" fmla="*/ 31 w 3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1" h="46">
                    <a:moveTo>
                      <a:pt x="31" y="6"/>
                    </a:moveTo>
                    <a:lnTo>
                      <a:pt x="27" y="3"/>
                    </a:lnTo>
                    <a:lnTo>
                      <a:pt x="23" y="0"/>
                    </a:lnTo>
                    <a:lnTo>
                      <a:pt x="19" y="3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8" y="46"/>
                    </a:lnTo>
                    <a:lnTo>
                      <a:pt x="12" y="43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2" name="Freeform 114"/>
              <p:cNvSpPr>
                <a:spLocks/>
              </p:cNvSpPr>
              <p:nvPr/>
            </p:nvSpPr>
            <p:spPr bwMode="auto">
              <a:xfrm>
                <a:off x="3739" y="2986"/>
                <a:ext cx="27" cy="46"/>
              </a:xfrm>
              <a:custGeom>
                <a:avLst/>
                <a:gdLst>
                  <a:gd name="T0" fmla="*/ 27 w 27"/>
                  <a:gd name="T1" fmla="*/ 7 h 46"/>
                  <a:gd name="T2" fmla="*/ 27 w 27"/>
                  <a:gd name="T3" fmla="*/ 4 h 46"/>
                  <a:gd name="T4" fmla="*/ 23 w 27"/>
                  <a:gd name="T5" fmla="*/ 0 h 46"/>
                  <a:gd name="T6" fmla="*/ 20 w 27"/>
                  <a:gd name="T7" fmla="*/ 0 h 46"/>
                  <a:gd name="T8" fmla="*/ 16 w 27"/>
                  <a:gd name="T9" fmla="*/ 4 h 46"/>
                  <a:gd name="T10" fmla="*/ 0 w 27"/>
                  <a:gd name="T11" fmla="*/ 40 h 46"/>
                  <a:gd name="T12" fmla="*/ 0 w 27"/>
                  <a:gd name="T13" fmla="*/ 43 h 46"/>
                  <a:gd name="T14" fmla="*/ 4 w 27"/>
                  <a:gd name="T15" fmla="*/ 46 h 46"/>
                  <a:gd name="T16" fmla="*/ 8 w 27"/>
                  <a:gd name="T17" fmla="*/ 46 h 46"/>
                  <a:gd name="T18" fmla="*/ 12 w 27"/>
                  <a:gd name="T19" fmla="*/ 43 h 46"/>
                  <a:gd name="T20" fmla="*/ 27 w 27"/>
                  <a:gd name="T21" fmla="*/ 7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46"/>
                  <a:gd name="T35" fmla="*/ 27 w 27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46">
                    <a:moveTo>
                      <a:pt x="27" y="7"/>
                    </a:moveTo>
                    <a:lnTo>
                      <a:pt x="27" y="4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6" y="4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8" y="46"/>
                    </a:lnTo>
                    <a:lnTo>
                      <a:pt x="12" y="43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3" name="Freeform 115"/>
              <p:cNvSpPr>
                <a:spLocks/>
              </p:cNvSpPr>
              <p:nvPr/>
            </p:nvSpPr>
            <p:spPr bwMode="auto">
              <a:xfrm>
                <a:off x="3713" y="3052"/>
                <a:ext cx="23" cy="39"/>
              </a:xfrm>
              <a:custGeom>
                <a:avLst/>
                <a:gdLst>
                  <a:gd name="T0" fmla="*/ 23 w 23"/>
                  <a:gd name="T1" fmla="*/ 6 h 39"/>
                  <a:gd name="T2" fmla="*/ 23 w 23"/>
                  <a:gd name="T3" fmla="*/ 3 h 39"/>
                  <a:gd name="T4" fmla="*/ 19 w 23"/>
                  <a:gd name="T5" fmla="*/ 0 h 39"/>
                  <a:gd name="T6" fmla="*/ 15 w 23"/>
                  <a:gd name="T7" fmla="*/ 0 h 39"/>
                  <a:gd name="T8" fmla="*/ 11 w 23"/>
                  <a:gd name="T9" fmla="*/ 3 h 39"/>
                  <a:gd name="T10" fmla="*/ 0 w 23"/>
                  <a:gd name="T11" fmla="*/ 36 h 39"/>
                  <a:gd name="T12" fmla="*/ 0 w 23"/>
                  <a:gd name="T13" fmla="*/ 36 h 39"/>
                  <a:gd name="T14" fmla="*/ 3 w 23"/>
                  <a:gd name="T15" fmla="*/ 39 h 39"/>
                  <a:gd name="T16" fmla="*/ 3 w 23"/>
                  <a:gd name="T17" fmla="*/ 39 h 39"/>
                  <a:gd name="T18" fmla="*/ 11 w 23"/>
                  <a:gd name="T19" fmla="*/ 39 h 39"/>
                  <a:gd name="T20" fmla="*/ 23 w 23"/>
                  <a:gd name="T21" fmla="*/ 6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"/>
                  <a:gd name="T34" fmla="*/ 0 h 39"/>
                  <a:gd name="T35" fmla="*/ 23 w 23"/>
                  <a:gd name="T36" fmla="*/ 39 h 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" h="39">
                    <a:moveTo>
                      <a:pt x="23" y="6"/>
                    </a:moveTo>
                    <a:lnTo>
                      <a:pt x="23" y="3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1" y="3"/>
                    </a:lnTo>
                    <a:lnTo>
                      <a:pt x="0" y="36"/>
                    </a:lnTo>
                    <a:lnTo>
                      <a:pt x="3" y="39"/>
                    </a:lnTo>
                    <a:lnTo>
                      <a:pt x="11" y="39"/>
                    </a:lnTo>
                    <a:lnTo>
                      <a:pt x="2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079" name="Line 116"/>
            <p:cNvSpPr>
              <a:spLocks noChangeShapeType="1"/>
            </p:cNvSpPr>
            <p:nvPr/>
          </p:nvSpPr>
          <p:spPr bwMode="auto">
            <a:xfrm>
              <a:off x="4365" y="2127"/>
              <a:ext cx="1" cy="495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0" name="Line 117"/>
            <p:cNvSpPr>
              <a:spLocks noChangeShapeType="1"/>
            </p:cNvSpPr>
            <p:nvPr/>
          </p:nvSpPr>
          <p:spPr bwMode="auto">
            <a:xfrm flipH="1">
              <a:off x="3885" y="2622"/>
              <a:ext cx="480" cy="18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1" name="Line 118"/>
            <p:cNvSpPr>
              <a:spLocks noChangeShapeType="1"/>
            </p:cNvSpPr>
            <p:nvPr/>
          </p:nvSpPr>
          <p:spPr bwMode="auto">
            <a:xfrm flipV="1">
              <a:off x="3885" y="2714"/>
              <a:ext cx="1" cy="89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2" name="Line 119"/>
            <p:cNvSpPr>
              <a:spLocks noChangeShapeType="1"/>
            </p:cNvSpPr>
            <p:nvPr/>
          </p:nvSpPr>
          <p:spPr bwMode="auto">
            <a:xfrm flipV="1">
              <a:off x="3885" y="2501"/>
              <a:ext cx="311" cy="213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83" name="Line 120"/>
            <p:cNvSpPr>
              <a:spLocks noChangeShapeType="1"/>
            </p:cNvSpPr>
            <p:nvPr/>
          </p:nvSpPr>
          <p:spPr bwMode="auto">
            <a:xfrm flipV="1">
              <a:off x="4196" y="2251"/>
              <a:ext cx="1" cy="250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21"/>
            <p:cNvGrpSpPr>
              <a:grpSpLocks/>
            </p:cNvGrpSpPr>
            <p:nvPr/>
          </p:nvGrpSpPr>
          <p:grpSpPr bwMode="auto">
            <a:xfrm>
              <a:off x="3881" y="2557"/>
              <a:ext cx="376" cy="233"/>
              <a:chOff x="3881" y="2701"/>
              <a:chExt cx="376" cy="233"/>
            </a:xfrm>
          </p:grpSpPr>
          <p:sp>
            <p:nvSpPr>
              <p:cNvPr id="214165" name="Freeform 122"/>
              <p:cNvSpPr>
                <a:spLocks/>
              </p:cNvSpPr>
              <p:nvPr/>
            </p:nvSpPr>
            <p:spPr bwMode="auto">
              <a:xfrm>
                <a:off x="3881" y="2901"/>
                <a:ext cx="46" cy="33"/>
              </a:xfrm>
              <a:custGeom>
                <a:avLst/>
                <a:gdLst>
                  <a:gd name="T0" fmla="*/ 4 w 46"/>
                  <a:gd name="T1" fmla="*/ 23 h 33"/>
                  <a:gd name="T2" fmla="*/ 0 w 46"/>
                  <a:gd name="T3" fmla="*/ 26 h 33"/>
                  <a:gd name="T4" fmla="*/ 0 w 46"/>
                  <a:gd name="T5" fmla="*/ 26 h 33"/>
                  <a:gd name="T6" fmla="*/ 4 w 46"/>
                  <a:gd name="T7" fmla="*/ 29 h 33"/>
                  <a:gd name="T8" fmla="*/ 8 w 46"/>
                  <a:gd name="T9" fmla="*/ 33 h 33"/>
                  <a:gd name="T10" fmla="*/ 43 w 46"/>
                  <a:gd name="T11" fmla="*/ 10 h 33"/>
                  <a:gd name="T12" fmla="*/ 46 w 46"/>
                  <a:gd name="T13" fmla="*/ 6 h 33"/>
                  <a:gd name="T14" fmla="*/ 46 w 46"/>
                  <a:gd name="T15" fmla="*/ 3 h 33"/>
                  <a:gd name="T16" fmla="*/ 43 w 46"/>
                  <a:gd name="T17" fmla="*/ 0 h 33"/>
                  <a:gd name="T18" fmla="*/ 39 w 46"/>
                  <a:gd name="T19" fmla="*/ 0 h 33"/>
                  <a:gd name="T20" fmla="*/ 4 w 46"/>
                  <a:gd name="T21" fmla="*/ 2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3"/>
                  <a:gd name="T35" fmla="*/ 46 w 46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3">
                    <a:moveTo>
                      <a:pt x="4" y="23"/>
                    </a:moveTo>
                    <a:lnTo>
                      <a:pt x="0" y="26"/>
                    </a:lnTo>
                    <a:lnTo>
                      <a:pt x="4" y="29"/>
                    </a:lnTo>
                    <a:lnTo>
                      <a:pt x="8" y="33"/>
                    </a:lnTo>
                    <a:lnTo>
                      <a:pt x="43" y="10"/>
                    </a:lnTo>
                    <a:lnTo>
                      <a:pt x="46" y="6"/>
                    </a:lnTo>
                    <a:lnTo>
                      <a:pt x="46" y="3"/>
                    </a:lnTo>
                    <a:lnTo>
                      <a:pt x="43" y="0"/>
                    </a:lnTo>
                    <a:lnTo>
                      <a:pt x="39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6" name="Freeform 123"/>
              <p:cNvSpPr>
                <a:spLocks/>
              </p:cNvSpPr>
              <p:nvPr/>
            </p:nvSpPr>
            <p:spPr bwMode="auto">
              <a:xfrm>
                <a:off x="3947" y="2862"/>
                <a:ext cx="49" cy="29"/>
              </a:xfrm>
              <a:custGeom>
                <a:avLst/>
                <a:gdLst>
                  <a:gd name="T0" fmla="*/ 3 w 49"/>
                  <a:gd name="T1" fmla="*/ 19 h 29"/>
                  <a:gd name="T2" fmla="*/ 0 w 49"/>
                  <a:gd name="T3" fmla="*/ 22 h 29"/>
                  <a:gd name="T4" fmla="*/ 0 w 49"/>
                  <a:gd name="T5" fmla="*/ 26 h 29"/>
                  <a:gd name="T6" fmla="*/ 3 w 49"/>
                  <a:gd name="T7" fmla="*/ 29 h 29"/>
                  <a:gd name="T8" fmla="*/ 7 w 49"/>
                  <a:gd name="T9" fmla="*/ 29 h 29"/>
                  <a:gd name="T10" fmla="*/ 46 w 49"/>
                  <a:gd name="T11" fmla="*/ 9 h 29"/>
                  <a:gd name="T12" fmla="*/ 49 w 49"/>
                  <a:gd name="T13" fmla="*/ 6 h 29"/>
                  <a:gd name="T14" fmla="*/ 49 w 49"/>
                  <a:gd name="T15" fmla="*/ 3 h 29"/>
                  <a:gd name="T16" fmla="*/ 46 w 49"/>
                  <a:gd name="T17" fmla="*/ 0 h 29"/>
                  <a:gd name="T18" fmla="*/ 42 w 49"/>
                  <a:gd name="T19" fmla="*/ 0 h 29"/>
                  <a:gd name="T20" fmla="*/ 3 w 49"/>
                  <a:gd name="T21" fmla="*/ 19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9"/>
                  <a:gd name="T34" fmla="*/ 0 h 29"/>
                  <a:gd name="T35" fmla="*/ 49 w 49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9" h="29">
                    <a:moveTo>
                      <a:pt x="3" y="19"/>
                    </a:moveTo>
                    <a:lnTo>
                      <a:pt x="0" y="22"/>
                    </a:lnTo>
                    <a:lnTo>
                      <a:pt x="0" y="26"/>
                    </a:lnTo>
                    <a:lnTo>
                      <a:pt x="3" y="29"/>
                    </a:lnTo>
                    <a:lnTo>
                      <a:pt x="7" y="29"/>
                    </a:lnTo>
                    <a:lnTo>
                      <a:pt x="46" y="9"/>
                    </a:lnTo>
                    <a:lnTo>
                      <a:pt x="49" y="6"/>
                    </a:lnTo>
                    <a:lnTo>
                      <a:pt x="49" y="3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3" y="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7" name="Freeform 124"/>
              <p:cNvSpPr>
                <a:spLocks/>
              </p:cNvSpPr>
              <p:nvPr/>
            </p:nvSpPr>
            <p:spPr bwMode="auto">
              <a:xfrm>
                <a:off x="4012" y="2822"/>
                <a:ext cx="50" cy="30"/>
              </a:xfrm>
              <a:custGeom>
                <a:avLst/>
                <a:gdLst>
                  <a:gd name="T0" fmla="*/ 4 w 50"/>
                  <a:gd name="T1" fmla="*/ 20 h 30"/>
                  <a:gd name="T2" fmla="*/ 0 w 50"/>
                  <a:gd name="T3" fmla="*/ 23 h 30"/>
                  <a:gd name="T4" fmla="*/ 0 w 50"/>
                  <a:gd name="T5" fmla="*/ 26 h 30"/>
                  <a:gd name="T6" fmla="*/ 4 w 50"/>
                  <a:gd name="T7" fmla="*/ 30 h 30"/>
                  <a:gd name="T8" fmla="*/ 7 w 50"/>
                  <a:gd name="T9" fmla="*/ 30 h 30"/>
                  <a:gd name="T10" fmla="*/ 46 w 50"/>
                  <a:gd name="T11" fmla="*/ 10 h 30"/>
                  <a:gd name="T12" fmla="*/ 50 w 50"/>
                  <a:gd name="T13" fmla="*/ 7 h 30"/>
                  <a:gd name="T14" fmla="*/ 50 w 50"/>
                  <a:gd name="T15" fmla="*/ 3 h 30"/>
                  <a:gd name="T16" fmla="*/ 46 w 50"/>
                  <a:gd name="T17" fmla="*/ 0 h 30"/>
                  <a:gd name="T18" fmla="*/ 42 w 50"/>
                  <a:gd name="T19" fmla="*/ 0 h 30"/>
                  <a:gd name="T20" fmla="*/ 4 w 50"/>
                  <a:gd name="T21" fmla="*/ 20 h 3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0"/>
                  <a:gd name="T35" fmla="*/ 50 w 50"/>
                  <a:gd name="T36" fmla="*/ 30 h 3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0">
                    <a:moveTo>
                      <a:pt x="4" y="20"/>
                    </a:moveTo>
                    <a:lnTo>
                      <a:pt x="0" y="23"/>
                    </a:lnTo>
                    <a:lnTo>
                      <a:pt x="0" y="26"/>
                    </a:lnTo>
                    <a:lnTo>
                      <a:pt x="4" y="30"/>
                    </a:lnTo>
                    <a:lnTo>
                      <a:pt x="7" y="30"/>
                    </a:lnTo>
                    <a:lnTo>
                      <a:pt x="46" y="10"/>
                    </a:lnTo>
                    <a:lnTo>
                      <a:pt x="50" y="7"/>
                    </a:lnTo>
                    <a:lnTo>
                      <a:pt x="50" y="3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8" name="Freeform 125"/>
              <p:cNvSpPr>
                <a:spLocks/>
              </p:cNvSpPr>
              <p:nvPr/>
            </p:nvSpPr>
            <p:spPr bwMode="auto">
              <a:xfrm>
                <a:off x="4077" y="2779"/>
                <a:ext cx="50" cy="33"/>
              </a:xfrm>
              <a:custGeom>
                <a:avLst/>
                <a:gdLst>
                  <a:gd name="T0" fmla="*/ 4 w 50"/>
                  <a:gd name="T1" fmla="*/ 23 h 33"/>
                  <a:gd name="T2" fmla="*/ 0 w 50"/>
                  <a:gd name="T3" fmla="*/ 27 h 33"/>
                  <a:gd name="T4" fmla="*/ 0 w 50"/>
                  <a:gd name="T5" fmla="*/ 30 h 33"/>
                  <a:gd name="T6" fmla="*/ 4 w 50"/>
                  <a:gd name="T7" fmla="*/ 33 h 33"/>
                  <a:gd name="T8" fmla="*/ 8 w 50"/>
                  <a:gd name="T9" fmla="*/ 33 h 33"/>
                  <a:gd name="T10" fmla="*/ 46 w 50"/>
                  <a:gd name="T11" fmla="*/ 10 h 33"/>
                  <a:gd name="T12" fmla="*/ 50 w 50"/>
                  <a:gd name="T13" fmla="*/ 7 h 33"/>
                  <a:gd name="T14" fmla="*/ 50 w 50"/>
                  <a:gd name="T15" fmla="*/ 4 h 33"/>
                  <a:gd name="T16" fmla="*/ 46 w 50"/>
                  <a:gd name="T17" fmla="*/ 0 h 33"/>
                  <a:gd name="T18" fmla="*/ 42 w 50"/>
                  <a:gd name="T19" fmla="*/ 0 h 33"/>
                  <a:gd name="T20" fmla="*/ 4 w 50"/>
                  <a:gd name="T21" fmla="*/ 2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" y="23"/>
                    </a:moveTo>
                    <a:lnTo>
                      <a:pt x="0" y="27"/>
                    </a:lnTo>
                    <a:lnTo>
                      <a:pt x="0" y="30"/>
                    </a:lnTo>
                    <a:lnTo>
                      <a:pt x="4" y="33"/>
                    </a:lnTo>
                    <a:lnTo>
                      <a:pt x="8" y="33"/>
                    </a:lnTo>
                    <a:lnTo>
                      <a:pt x="46" y="10"/>
                    </a:lnTo>
                    <a:lnTo>
                      <a:pt x="50" y="7"/>
                    </a:lnTo>
                    <a:lnTo>
                      <a:pt x="50" y="4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9" name="Freeform 126"/>
              <p:cNvSpPr>
                <a:spLocks/>
              </p:cNvSpPr>
              <p:nvPr/>
            </p:nvSpPr>
            <p:spPr bwMode="auto">
              <a:xfrm>
                <a:off x="4142" y="2740"/>
                <a:ext cx="50" cy="33"/>
              </a:xfrm>
              <a:custGeom>
                <a:avLst/>
                <a:gdLst>
                  <a:gd name="T0" fmla="*/ 4 w 50"/>
                  <a:gd name="T1" fmla="*/ 23 h 33"/>
                  <a:gd name="T2" fmla="*/ 0 w 50"/>
                  <a:gd name="T3" fmla="*/ 26 h 33"/>
                  <a:gd name="T4" fmla="*/ 0 w 50"/>
                  <a:gd name="T5" fmla="*/ 30 h 33"/>
                  <a:gd name="T6" fmla="*/ 4 w 50"/>
                  <a:gd name="T7" fmla="*/ 33 h 33"/>
                  <a:gd name="T8" fmla="*/ 8 w 50"/>
                  <a:gd name="T9" fmla="*/ 33 h 33"/>
                  <a:gd name="T10" fmla="*/ 46 w 50"/>
                  <a:gd name="T11" fmla="*/ 10 h 33"/>
                  <a:gd name="T12" fmla="*/ 50 w 50"/>
                  <a:gd name="T13" fmla="*/ 7 h 33"/>
                  <a:gd name="T14" fmla="*/ 50 w 50"/>
                  <a:gd name="T15" fmla="*/ 3 h 33"/>
                  <a:gd name="T16" fmla="*/ 46 w 50"/>
                  <a:gd name="T17" fmla="*/ 0 h 33"/>
                  <a:gd name="T18" fmla="*/ 42 w 50"/>
                  <a:gd name="T19" fmla="*/ 0 h 33"/>
                  <a:gd name="T20" fmla="*/ 4 w 50"/>
                  <a:gd name="T21" fmla="*/ 23 h 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0"/>
                  <a:gd name="T34" fmla="*/ 0 h 33"/>
                  <a:gd name="T35" fmla="*/ 50 w 50"/>
                  <a:gd name="T36" fmla="*/ 33 h 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0" h="33">
                    <a:moveTo>
                      <a:pt x="4" y="23"/>
                    </a:moveTo>
                    <a:lnTo>
                      <a:pt x="0" y="26"/>
                    </a:lnTo>
                    <a:lnTo>
                      <a:pt x="0" y="30"/>
                    </a:lnTo>
                    <a:lnTo>
                      <a:pt x="4" y="33"/>
                    </a:lnTo>
                    <a:lnTo>
                      <a:pt x="8" y="33"/>
                    </a:lnTo>
                    <a:lnTo>
                      <a:pt x="46" y="10"/>
                    </a:lnTo>
                    <a:lnTo>
                      <a:pt x="50" y="7"/>
                    </a:lnTo>
                    <a:lnTo>
                      <a:pt x="50" y="3"/>
                    </a:lnTo>
                    <a:lnTo>
                      <a:pt x="46" y="0"/>
                    </a:lnTo>
                    <a:lnTo>
                      <a:pt x="42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70" name="Freeform 127"/>
              <p:cNvSpPr>
                <a:spLocks/>
              </p:cNvSpPr>
              <p:nvPr/>
            </p:nvSpPr>
            <p:spPr bwMode="auto">
              <a:xfrm>
                <a:off x="4211" y="2701"/>
                <a:ext cx="46" cy="32"/>
              </a:xfrm>
              <a:custGeom>
                <a:avLst/>
                <a:gdLst>
                  <a:gd name="T0" fmla="*/ 4 w 46"/>
                  <a:gd name="T1" fmla="*/ 23 h 32"/>
                  <a:gd name="T2" fmla="*/ 0 w 46"/>
                  <a:gd name="T3" fmla="*/ 26 h 32"/>
                  <a:gd name="T4" fmla="*/ 0 w 46"/>
                  <a:gd name="T5" fmla="*/ 29 h 32"/>
                  <a:gd name="T6" fmla="*/ 4 w 46"/>
                  <a:gd name="T7" fmla="*/ 32 h 32"/>
                  <a:gd name="T8" fmla="*/ 8 w 46"/>
                  <a:gd name="T9" fmla="*/ 32 h 32"/>
                  <a:gd name="T10" fmla="*/ 42 w 46"/>
                  <a:gd name="T11" fmla="*/ 10 h 32"/>
                  <a:gd name="T12" fmla="*/ 46 w 46"/>
                  <a:gd name="T13" fmla="*/ 6 h 32"/>
                  <a:gd name="T14" fmla="*/ 46 w 46"/>
                  <a:gd name="T15" fmla="*/ 3 h 32"/>
                  <a:gd name="T16" fmla="*/ 42 w 46"/>
                  <a:gd name="T17" fmla="*/ 0 h 32"/>
                  <a:gd name="T18" fmla="*/ 39 w 46"/>
                  <a:gd name="T19" fmla="*/ 0 h 32"/>
                  <a:gd name="T20" fmla="*/ 4 w 46"/>
                  <a:gd name="T21" fmla="*/ 23 h 3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32"/>
                  <a:gd name="T35" fmla="*/ 46 w 46"/>
                  <a:gd name="T36" fmla="*/ 32 h 3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32">
                    <a:moveTo>
                      <a:pt x="4" y="23"/>
                    </a:moveTo>
                    <a:lnTo>
                      <a:pt x="0" y="26"/>
                    </a:lnTo>
                    <a:lnTo>
                      <a:pt x="0" y="29"/>
                    </a:lnTo>
                    <a:lnTo>
                      <a:pt x="4" y="32"/>
                    </a:lnTo>
                    <a:lnTo>
                      <a:pt x="8" y="32"/>
                    </a:lnTo>
                    <a:lnTo>
                      <a:pt x="42" y="10"/>
                    </a:lnTo>
                    <a:lnTo>
                      <a:pt x="46" y="6"/>
                    </a:lnTo>
                    <a:lnTo>
                      <a:pt x="46" y="3"/>
                    </a:lnTo>
                    <a:lnTo>
                      <a:pt x="42" y="0"/>
                    </a:lnTo>
                    <a:lnTo>
                      <a:pt x="39" y="0"/>
                    </a:lnTo>
                    <a:lnTo>
                      <a:pt x="4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28"/>
            <p:cNvGrpSpPr>
              <a:grpSpLocks/>
            </p:cNvGrpSpPr>
            <p:nvPr/>
          </p:nvGrpSpPr>
          <p:grpSpPr bwMode="auto">
            <a:xfrm>
              <a:off x="4265" y="2176"/>
              <a:ext cx="12" cy="381"/>
              <a:chOff x="4265" y="2320"/>
              <a:chExt cx="12" cy="381"/>
            </a:xfrm>
          </p:grpSpPr>
          <p:sp>
            <p:nvSpPr>
              <p:cNvPr id="214159" name="Freeform 129"/>
              <p:cNvSpPr>
                <a:spLocks/>
              </p:cNvSpPr>
              <p:nvPr/>
            </p:nvSpPr>
            <p:spPr bwMode="auto">
              <a:xfrm>
                <a:off x="4265" y="2655"/>
                <a:ext cx="12" cy="46"/>
              </a:xfrm>
              <a:custGeom>
                <a:avLst/>
                <a:gdLst>
                  <a:gd name="T0" fmla="*/ 0 w 12"/>
                  <a:gd name="T1" fmla="*/ 46 h 46"/>
                  <a:gd name="T2" fmla="*/ 4 w 12"/>
                  <a:gd name="T3" fmla="*/ 46 h 46"/>
                  <a:gd name="T4" fmla="*/ 4 w 12"/>
                  <a:gd name="T5" fmla="*/ 46 h 46"/>
                  <a:gd name="T6" fmla="*/ 8 w 12"/>
                  <a:gd name="T7" fmla="*/ 42 h 46"/>
                  <a:gd name="T8" fmla="*/ 12 w 12"/>
                  <a:gd name="T9" fmla="*/ 42 h 46"/>
                  <a:gd name="T10" fmla="*/ 12 w 12"/>
                  <a:gd name="T11" fmla="*/ 3 h 46"/>
                  <a:gd name="T12" fmla="*/ 4 w 12"/>
                  <a:gd name="T13" fmla="*/ 0 h 46"/>
                  <a:gd name="T14" fmla="*/ 4 w 12"/>
                  <a:gd name="T15" fmla="*/ 0 h 46"/>
                  <a:gd name="T16" fmla="*/ 0 w 12"/>
                  <a:gd name="T17" fmla="*/ 3 h 46"/>
                  <a:gd name="T18" fmla="*/ 0 w 12"/>
                  <a:gd name="T19" fmla="*/ 6 h 46"/>
                  <a:gd name="T20" fmla="*/ 0 w 12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46"/>
                  <a:gd name="T35" fmla="*/ 12 w 12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46">
                    <a:moveTo>
                      <a:pt x="0" y="46"/>
                    </a:moveTo>
                    <a:lnTo>
                      <a:pt x="4" y="46"/>
                    </a:lnTo>
                    <a:lnTo>
                      <a:pt x="8" y="42"/>
                    </a:lnTo>
                    <a:lnTo>
                      <a:pt x="12" y="42"/>
                    </a:lnTo>
                    <a:lnTo>
                      <a:pt x="12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0" name="Freeform 130"/>
              <p:cNvSpPr>
                <a:spLocks/>
              </p:cNvSpPr>
              <p:nvPr/>
            </p:nvSpPr>
            <p:spPr bwMode="auto">
              <a:xfrm>
                <a:off x="4265" y="2586"/>
                <a:ext cx="12" cy="46"/>
              </a:xfrm>
              <a:custGeom>
                <a:avLst/>
                <a:gdLst>
                  <a:gd name="T0" fmla="*/ 0 w 12"/>
                  <a:gd name="T1" fmla="*/ 46 h 46"/>
                  <a:gd name="T2" fmla="*/ 4 w 12"/>
                  <a:gd name="T3" fmla="*/ 46 h 46"/>
                  <a:gd name="T4" fmla="*/ 4 w 12"/>
                  <a:gd name="T5" fmla="*/ 46 h 46"/>
                  <a:gd name="T6" fmla="*/ 8 w 12"/>
                  <a:gd name="T7" fmla="*/ 42 h 46"/>
                  <a:gd name="T8" fmla="*/ 12 w 12"/>
                  <a:gd name="T9" fmla="*/ 42 h 46"/>
                  <a:gd name="T10" fmla="*/ 12 w 12"/>
                  <a:gd name="T11" fmla="*/ 3 h 46"/>
                  <a:gd name="T12" fmla="*/ 4 w 12"/>
                  <a:gd name="T13" fmla="*/ 0 h 46"/>
                  <a:gd name="T14" fmla="*/ 4 w 12"/>
                  <a:gd name="T15" fmla="*/ 0 h 46"/>
                  <a:gd name="T16" fmla="*/ 0 w 12"/>
                  <a:gd name="T17" fmla="*/ 3 h 46"/>
                  <a:gd name="T18" fmla="*/ 0 w 12"/>
                  <a:gd name="T19" fmla="*/ 6 h 46"/>
                  <a:gd name="T20" fmla="*/ 0 w 12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46"/>
                  <a:gd name="T35" fmla="*/ 12 w 12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46">
                    <a:moveTo>
                      <a:pt x="0" y="46"/>
                    </a:moveTo>
                    <a:lnTo>
                      <a:pt x="4" y="46"/>
                    </a:lnTo>
                    <a:lnTo>
                      <a:pt x="8" y="42"/>
                    </a:lnTo>
                    <a:lnTo>
                      <a:pt x="12" y="42"/>
                    </a:lnTo>
                    <a:lnTo>
                      <a:pt x="12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1" name="Freeform 131"/>
              <p:cNvSpPr>
                <a:spLocks/>
              </p:cNvSpPr>
              <p:nvPr/>
            </p:nvSpPr>
            <p:spPr bwMode="auto">
              <a:xfrm>
                <a:off x="4265" y="2517"/>
                <a:ext cx="12" cy="46"/>
              </a:xfrm>
              <a:custGeom>
                <a:avLst/>
                <a:gdLst>
                  <a:gd name="T0" fmla="*/ 0 w 12"/>
                  <a:gd name="T1" fmla="*/ 46 h 46"/>
                  <a:gd name="T2" fmla="*/ 4 w 12"/>
                  <a:gd name="T3" fmla="*/ 46 h 46"/>
                  <a:gd name="T4" fmla="*/ 4 w 12"/>
                  <a:gd name="T5" fmla="*/ 46 h 46"/>
                  <a:gd name="T6" fmla="*/ 8 w 12"/>
                  <a:gd name="T7" fmla="*/ 43 h 46"/>
                  <a:gd name="T8" fmla="*/ 12 w 12"/>
                  <a:gd name="T9" fmla="*/ 43 h 46"/>
                  <a:gd name="T10" fmla="*/ 12 w 12"/>
                  <a:gd name="T11" fmla="*/ 3 h 46"/>
                  <a:gd name="T12" fmla="*/ 4 w 12"/>
                  <a:gd name="T13" fmla="*/ 0 h 46"/>
                  <a:gd name="T14" fmla="*/ 4 w 12"/>
                  <a:gd name="T15" fmla="*/ 0 h 46"/>
                  <a:gd name="T16" fmla="*/ 0 w 12"/>
                  <a:gd name="T17" fmla="*/ 3 h 46"/>
                  <a:gd name="T18" fmla="*/ 0 w 12"/>
                  <a:gd name="T19" fmla="*/ 6 h 46"/>
                  <a:gd name="T20" fmla="*/ 0 w 12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46"/>
                  <a:gd name="T35" fmla="*/ 12 w 12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46">
                    <a:moveTo>
                      <a:pt x="0" y="46"/>
                    </a:moveTo>
                    <a:lnTo>
                      <a:pt x="4" y="46"/>
                    </a:lnTo>
                    <a:lnTo>
                      <a:pt x="8" y="43"/>
                    </a:lnTo>
                    <a:lnTo>
                      <a:pt x="12" y="43"/>
                    </a:lnTo>
                    <a:lnTo>
                      <a:pt x="12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2" name="Freeform 132"/>
              <p:cNvSpPr>
                <a:spLocks/>
              </p:cNvSpPr>
              <p:nvPr/>
            </p:nvSpPr>
            <p:spPr bwMode="auto">
              <a:xfrm>
                <a:off x="4265" y="2448"/>
                <a:ext cx="12" cy="46"/>
              </a:xfrm>
              <a:custGeom>
                <a:avLst/>
                <a:gdLst>
                  <a:gd name="T0" fmla="*/ 0 w 12"/>
                  <a:gd name="T1" fmla="*/ 46 h 46"/>
                  <a:gd name="T2" fmla="*/ 4 w 12"/>
                  <a:gd name="T3" fmla="*/ 46 h 46"/>
                  <a:gd name="T4" fmla="*/ 4 w 12"/>
                  <a:gd name="T5" fmla="*/ 46 h 46"/>
                  <a:gd name="T6" fmla="*/ 8 w 12"/>
                  <a:gd name="T7" fmla="*/ 43 h 46"/>
                  <a:gd name="T8" fmla="*/ 12 w 12"/>
                  <a:gd name="T9" fmla="*/ 43 h 46"/>
                  <a:gd name="T10" fmla="*/ 12 w 12"/>
                  <a:gd name="T11" fmla="*/ 3 h 46"/>
                  <a:gd name="T12" fmla="*/ 4 w 12"/>
                  <a:gd name="T13" fmla="*/ 0 h 46"/>
                  <a:gd name="T14" fmla="*/ 4 w 12"/>
                  <a:gd name="T15" fmla="*/ 0 h 46"/>
                  <a:gd name="T16" fmla="*/ 0 w 12"/>
                  <a:gd name="T17" fmla="*/ 3 h 46"/>
                  <a:gd name="T18" fmla="*/ 0 w 12"/>
                  <a:gd name="T19" fmla="*/ 7 h 46"/>
                  <a:gd name="T20" fmla="*/ 0 w 12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46"/>
                  <a:gd name="T35" fmla="*/ 12 w 12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46">
                    <a:moveTo>
                      <a:pt x="0" y="46"/>
                    </a:moveTo>
                    <a:lnTo>
                      <a:pt x="4" y="46"/>
                    </a:lnTo>
                    <a:lnTo>
                      <a:pt x="8" y="43"/>
                    </a:lnTo>
                    <a:lnTo>
                      <a:pt x="12" y="43"/>
                    </a:lnTo>
                    <a:lnTo>
                      <a:pt x="12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3" name="Freeform 133"/>
              <p:cNvSpPr>
                <a:spLocks/>
              </p:cNvSpPr>
              <p:nvPr/>
            </p:nvSpPr>
            <p:spPr bwMode="auto">
              <a:xfrm>
                <a:off x="4265" y="2379"/>
                <a:ext cx="12" cy="46"/>
              </a:xfrm>
              <a:custGeom>
                <a:avLst/>
                <a:gdLst>
                  <a:gd name="T0" fmla="*/ 0 w 12"/>
                  <a:gd name="T1" fmla="*/ 46 h 46"/>
                  <a:gd name="T2" fmla="*/ 4 w 12"/>
                  <a:gd name="T3" fmla="*/ 46 h 46"/>
                  <a:gd name="T4" fmla="*/ 4 w 12"/>
                  <a:gd name="T5" fmla="*/ 46 h 46"/>
                  <a:gd name="T6" fmla="*/ 8 w 12"/>
                  <a:gd name="T7" fmla="*/ 43 h 46"/>
                  <a:gd name="T8" fmla="*/ 12 w 12"/>
                  <a:gd name="T9" fmla="*/ 43 h 46"/>
                  <a:gd name="T10" fmla="*/ 12 w 12"/>
                  <a:gd name="T11" fmla="*/ 3 h 46"/>
                  <a:gd name="T12" fmla="*/ 4 w 12"/>
                  <a:gd name="T13" fmla="*/ 0 h 46"/>
                  <a:gd name="T14" fmla="*/ 4 w 12"/>
                  <a:gd name="T15" fmla="*/ 0 h 46"/>
                  <a:gd name="T16" fmla="*/ 0 w 12"/>
                  <a:gd name="T17" fmla="*/ 3 h 46"/>
                  <a:gd name="T18" fmla="*/ 0 w 12"/>
                  <a:gd name="T19" fmla="*/ 7 h 46"/>
                  <a:gd name="T20" fmla="*/ 0 w 12"/>
                  <a:gd name="T21" fmla="*/ 46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46"/>
                  <a:gd name="T35" fmla="*/ 12 w 12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46">
                    <a:moveTo>
                      <a:pt x="0" y="46"/>
                    </a:moveTo>
                    <a:lnTo>
                      <a:pt x="4" y="46"/>
                    </a:lnTo>
                    <a:lnTo>
                      <a:pt x="8" y="43"/>
                    </a:lnTo>
                    <a:lnTo>
                      <a:pt x="12" y="43"/>
                    </a:lnTo>
                    <a:lnTo>
                      <a:pt x="12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64" name="Freeform 134"/>
              <p:cNvSpPr>
                <a:spLocks/>
              </p:cNvSpPr>
              <p:nvPr/>
            </p:nvSpPr>
            <p:spPr bwMode="auto">
              <a:xfrm>
                <a:off x="4265" y="2320"/>
                <a:ext cx="12" cy="36"/>
              </a:xfrm>
              <a:custGeom>
                <a:avLst/>
                <a:gdLst>
                  <a:gd name="T0" fmla="*/ 0 w 12"/>
                  <a:gd name="T1" fmla="*/ 36 h 36"/>
                  <a:gd name="T2" fmla="*/ 4 w 12"/>
                  <a:gd name="T3" fmla="*/ 36 h 36"/>
                  <a:gd name="T4" fmla="*/ 4 w 12"/>
                  <a:gd name="T5" fmla="*/ 36 h 36"/>
                  <a:gd name="T6" fmla="*/ 8 w 12"/>
                  <a:gd name="T7" fmla="*/ 33 h 36"/>
                  <a:gd name="T8" fmla="*/ 12 w 12"/>
                  <a:gd name="T9" fmla="*/ 33 h 36"/>
                  <a:gd name="T10" fmla="*/ 12 w 12"/>
                  <a:gd name="T11" fmla="*/ 3 h 36"/>
                  <a:gd name="T12" fmla="*/ 4 w 12"/>
                  <a:gd name="T13" fmla="*/ 0 h 36"/>
                  <a:gd name="T14" fmla="*/ 4 w 12"/>
                  <a:gd name="T15" fmla="*/ 0 h 36"/>
                  <a:gd name="T16" fmla="*/ 0 w 12"/>
                  <a:gd name="T17" fmla="*/ 3 h 36"/>
                  <a:gd name="T18" fmla="*/ 0 w 12"/>
                  <a:gd name="T19" fmla="*/ 7 h 36"/>
                  <a:gd name="T20" fmla="*/ 0 w 12"/>
                  <a:gd name="T21" fmla="*/ 36 h 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"/>
                  <a:gd name="T34" fmla="*/ 0 h 36"/>
                  <a:gd name="T35" fmla="*/ 12 w 12"/>
                  <a:gd name="T36" fmla="*/ 36 h 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" h="36">
                    <a:moveTo>
                      <a:pt x="0" y="36"/>
                    </a:moveTo>
                    <a:lnTo>
                      <a:pt x="4" y="36"/>
                    </a:lnTo>
                    <a:lnTo>
                      <a:pt x="8" y="33"/>
                    </a:lnTo>
                    <a:lnTo>
                      <a:pt x="12" y="33"/>
                    </a:lnTo>
                    <a:lnTo>
                      <a:pt x="12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35"/>
            <p:cNvGrpSpPr>
              <a:grpSpLocks/>
            </p:cNvGrpSpPr>
            <p:nvPr/>
          </p:nvGrpSpPr>
          <p:grpSpPr bwMode="auto">
            <a:xfrm>
              <a:off x="3904" y="2780"/>
              <a:ext cx="85" cy="167"/>
              <a:chOff x="3904" y="2924"/>
              <a:chExt cx="85" cy="167"/>
            </a:xfrm>
          </p:grpSpPr>
          <p:sp>
            <p:nvSpPr>
              <p:cNvPr id="214156" name="Freeform 136"/>
              <p:cNvSpPr>
                <a:spLocks/>
              </p:cNvSpPr>
              <p:nvPr/>
            </p:nvSpPr>
            <p:spPr bwMode="auto">
              <a:xfrm>
                <a:off x="3904" y="2924"/>
                <a:ext cx="27" cy="46"/>
              </a:xfrm>
              <a:custGeom>
                <a:avLst/>
                <a:gdLst>
                  <a:gd name="T0" fmla="*/ 12 w 27"/>
                  <a:gd name="T1" fmla="*/ 3 h 46"/>
                  <a:gd name="T2" fmla="*/ 4 w 27"/>
                  <a:gd name="T3" fmla="*/ 0 h 46"/>
                  <a:gd name="T4" fmla="*/ 4 w 27"/>
                  <a:gd name="T5" fmla="*/ 0 h 46"/>
                  <a:gd name="T6" fmla="*/ 0 w 27"/>
                  <a:gd name="T7" fmla="*/ 3 h 46"/>
                  <a:gd name="T8" fmla="*/ 0 w 27"/>
                  <a:gd name="T9" fmla="*/ 6 h 46"/>
                  <a:gd name="T10" fmla="*/ 16 w 27"/>
                  <a:gd name="T11" fmla="*/ 43 h 46"/>
                  <a:gd name="T12" fmla="*/ 20 w 27"/>
                  <a:gd name="T13" fmla="*/ 46 h 46"/>
                  <a:gd name="T14" fmla="*/ 23 w 27"/>
                  <a:gd name="T15" fmla="*/ 46 h 46"/>
                  <a:gd name="T16" fmla="*/ 27 w 27"/>
                  <a:gd name="T17" fmla="*/ 43 h 46"/>
                  <a:gd name="T18" fmla="*/ 27 w 27"/>
                  <a:gd name="T19" fmla="*/ 39 h 46"/>
                  <a:gd name="T20" fmla="*/ 12 w 27"/>
                  <a:gd name="T21" fmla="*/ 3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46"/>
                  <a:gd name="T35" fmla="*/ 27 w 27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46">
                    <a:moveTo>
                      <a:pt x="12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6" y="43"/>
                    </a:lnTo>
                    <a:lnTo>
                      <a:pt x="20" y="46"/>
                    </a:lnTo>
                    <a:lnTo>
                      <a:pt x="23" y="46"/>
                    </a:lnTo>
                    <a:lnTo>
                      <a:pt x="27" y="43"/>
                    </a:lnTo>
                    <a:lnTo>
                      <a:pt x="27" y="39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7" name="Freeform 137"/>
              <p:cNvSpPr>
                <a:spLocks/>
              </p:cNvSpPr>
              <p:nvPr/>
            </p:nvSpPr>
            <p:spPr bwMode="auto">
              <a:xfrm>
                <a:off x="3931" y="2986"/>
                <a:ext cx="27" cy="46"/>
              </a:xfrm>
              <a:custGeom>
                <a:avLst/>
                <a:gdLst>
                  <a:gd name="T0" fmla="*/ 12 w 27"/>
                  <a:gd name="T1" fmla="*/ 4 h 46"/>
                  <a:gd name="T2" fmla="*/ 8 w 27"/>
                  <a:gd name="T3" fmla="*/ 0 h 46"/>
                  <a:gd name="T4" fmla="*/ 4 w 27"/>
                  <a:gd name="T5" fmla="*/ 0 h 46"/>
                  <a:gd name="T6" fmla="*/ 0 w 27"/>
                  <a:gd name="T7" fmla="*/ 4 h 46"/>
                  <a:gd name="T8" fmla="*/ 0 w 27"/>
                  <a:gd name="T9" fmla="*/ 7 h 46"/>
                  <a:gd name="T10" fmla="*/ 16 w 27"/>
                  <a:gd name="T11" fmla="*/ 43 h 46"/>
                  <a:gd name="T12" fmla="*/ 19 w 27"/>
                  <a:gd name="T13" fmla="*/ 46 h 46"/>
                  <a:gd name="T14" fmla="*/ 23 w 27"/>
                  <a:gd name="T15" fmla="*/ 46 h 46"/>
                  <a:gd name="T16" fmla="*/ 27 w 27"/>
                  <a:gd name="T17" fmla="*/ 43 h 46"/>
                  <a:gd name="T18" fmla="*/ 27 w 27"/>
                  <a:gd name="T19" fmla="*/ 40 h 46"/>
                  <a:gd name="T20" fmla="*/ 12 w 27"/>
                  <a:gd name="T21" fmla="*/ 4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46"/>
                  <a:gd name="T35" fmla="*/ 27 w 27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46">
                    <a:moveTo>
                      <a:pt x="12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16" y="43"/>
                    </a:lnTo>
                    <a:lnTo>
                      <a:pt x="19" y="46"/>
                    </a:lnTo>
                    <a:lnTo>
                      <a:pt x="23" y="46"/>
                    </a:lnTo>
                    <a:lnTo>
                      <a:pt x="27" y="43"/>
                    </a:lnTo>
                    <a:lnTo>
                      <a:pt x="27" y="40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8" name="Freeform 138"/>
              <p:cNvSpPr>
                <a:spLocks/>
              </p:cNvSpPr>
              <p:nvPr/>
            </p:nvSpPr>
            <p:spPr bwMode="auto">
              <a:xfrm>
                <a:off x="3962" y="3052"/>
                <a:ext cx="27" cy="39"/>
              </a:xfrm>
              <a:custGeom>
                <a:avLst/>
                <a:gdLst>
                  <a:gd name="T0" fmla="*/ 11 w 27"/>
                  <a:gd name="T1" fmla="*/ 3 h 39"/>
                  <a:gd name="T2" fmla="*/ 8 w 27"/>
                  <a:gd name="T3" fmla="*/ 0 h 39"/>
                  <a:gd name="T4" fmla="*/ 4 w 27"/>
                  <a:gd name="T5" fmla="*/ 0 h 39"/>
                  <a:gd name="T6" fmla="*/ 0 w 27"/>
                  <a:gd name="T7" fmla="*/ 3 h 39"/>
                  <a:gd name="T8" fmla="*/ 0 w 27"/>
                  <a:gd name="T9" fmla="*/ 6 h 39"/>
                  <a:gd name="T10" fmla="*/ 15 w 27"/>
                  <a:gd name="T11" fmla="*/ 39 h 39"/>
                  <a:gd name="T12" fmla="*/ 19 w 27"/>
                  <a:gd name="T13" fmla="*/ 39 h 39"/>
                  <a:gd name="T14" fmla="*/ 19 w 27"/>
                  <a:gd name="T15" fmla="*/ 39 h 39"/>
                  <a:gd name="T16" fmla="*/ 23 w 27"/>
                  <a:gd name="T17" fmla="*/ 36 h 39"/>
                  <a:gd name="T18" fmla="*/ 27 w 27"/>
                  <a:gd name="T19" fmla="*/ 36 h 39"/>
                  <a:gd name="T20" fmla="*/ 11 w 27"/>
                  <a:gd name="T21" fmla="*/ 3 h 3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7"/>
                  <a:gd name="T34" fmla="*/ 0 h 39"/>
                  <a:gd name="T35" fmla="*/ 27 w 27"/>
                  <a:gd name="T36" fmla="*/ 39 h 3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7" h="39">
                    <a:moveTo>
                      <a:pt x="11" y="3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5" y="39"/>
                    </a:lnTo>
                    <a:lnTo>
                      <a:pt x="19" y="39"/>
                    </a:lnTo>
                    <a:lnTo>
                      <a:pt x="23" y="36"/>
                    </a:lnTo>
                    <a:lnTo>
                      <a:pt x="27" y="36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39"/>
            <p:cNvGrpSpPr>
              <a:grpSpLocks/>
            </p:cNvGrpSpPr>
            <p:nvPr/>
          </p:nvGrpSpPr>
          <p:grpSpPr bwMode="auto">
            <a:xfrm>
              <a:off x="3425" y="2176"/>
              <a:ext cx="848" cy="10"/>
              <a:chOff x="3425" y="2320"/>
              <a:chExt cx="848" cy="10"/>
            </a:xfrm>
          </p:grpSpPr>
          <p:sp>
            <p:nvSpPr>
              <p:cNvPr id="214145" name="Freeform 140"/>
              <p:cNvSpPr>
                <a:spLocks/>
              </p:cNvSpPr>
              <p:nvPr/>
            </p:nvSpPr>
            <p:spPr bwMode="auto">
              <a:xfrm>
                <a:off x="3425" y="2320"/>
                <a:ext cx="54" cy="10"/>
              </a:xfrm>
              <a:custGeom>
                <a:avLst/>
                <a:gdLst>
                  <a:gd name="T0" fmla="*/ 7 w 54"/>
                  <a:gd name="T1" fmla="*/ 0 h 10"/>
                  <a:gd name="T2" fmla="*/ 4 w 54"/>
                  <a:gd name="T3" fmla="*/ 0 h 10"/>
                  <a:gd name="T4" fmla="*/ 0 w 54"/>
                  <a:gd name="T5" fmla="*/ 3 h 10"/>
                  <a:gd name="T6" fmla="*/ 0 w 54"/>
                  <a:gd name="T7" fmla="*/ 3 h 10"/>
                  <a:gd name="T8" fmla="*/ 4 w 54"/>
                  <a:gd name="T9" fmla="*/ 10 h 10"/>
                  <a:gd name="T10" fmla="*/ 46 w 54"/>
                  <a:gd name="T11" fmla="*/ 10 h 10"/>
                  <a:gd name="T12" fmla="*/ 50 w 54"/>
                  <a:gd name="T13" fmla="*/ 10 h 10"/>
                  <a:gd name="T14" fmla="*/ 54 w 54"/>
                  <a:gd name="T15" fmla="*/ 7 h 10"/>
                  <a:gd name="T16" fmla="*/ 54 w 54"/>
                  <a:gd name="T17" fmla="*/ 3 h 10"/>
                  <a:gd name="T18" fmla="*/ 50 w 54"/>
                  <a:gd name="T19" fmla="*/ 0 h 10"/>
                  <a:gd name="T20" fmla="*/ 7 w 54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4"/>
                  <a:gd name="T34" fmla="*/ 0 h 10"/>
                  <a:gd name="T35" fmla="*/ 54 w 54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4" h="10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10"/>
                    </a:lnTo>
                    <a:lnTo>
                      <a:pt x="46" y="10"/>
                    </a:lnTo>
                    <a:lnTo>
                      <a:pt x="50" y="10"/>
                    </a:lnTo>
                    <a:lnTo>
                      <a:pt x="54" y="7"/>
                    </a:lnTo>
                    <a:lnTo>
                      <a:pt x="54" y="3"/>
                    </a:lnTo>
                    <a:lnTo>
                      <a:pt x="5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6" name="Freeform 141"/>
              <p:cNvSpPr>
                <a:spLocks/>
              </p:cNvSpPr>
              <p:nvPr/>
            </p:nvSpPr>
            <p:spPr bwMode="auto">
              <a:xfrm>
                <a:off x="3502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3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3 w 57"/>
                  <a:gd name="T9" fmla="*/ 10 h 10"/>
                  <a:gd name="T10" fmla="*/ 49 w 57"/>
                  <a:gd name="T11" fmla="*/ 10 h 10"/>
                  <a:gd name="T12" fmla="*/ 53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3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7" name="Freeform 142"/>
              <p:cNvSpPr>
                <a:spLocks/>
              </p:cNvSpPr>
              <p:nvPr/>
            </p:nvSpPr>
            <p:spPr bwMode="auto">
              <a:xfrm>
                <a:off x="3582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8" name="Freeform 143"/>
              <p:cNvSpPr>
                <a:spLocks/>
              </p:cNvSpPr>
              <p:nvPr/>
            </p:nvSpPr>
            <p:spPr bwMode="auto">
              <a:xfrm>
                <a:off x="3663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3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3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3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9" name="Freeform 144"/>
              <p:cNvSpPr>
                <a:spLocks/>
              </p:cNvSpPr>
              <p:nvPr/>
            </p:nvSpPr>
            <p:spPr bwMode="auto">
              <a:xfrm>
                <a:off x="3743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0" name="Freeform 145"/>
              <p:cNvSpPr>
                <a:spLocks/>
              </p:cNvSpPr>
              <p:nvPr/>
            </p:nvSpPr>
            <p:spPr bwMode="auto">
              <a:xfrm>
                <a:off x="3824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4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4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1" name="Freeform 146"/>
              <p:cNvSpPr>
                <a:spLocks/>
              </p:cNvSpPr>
              <p:nvPr/>
            </p:nvSpPr>
            <p:spPr bwMode="auto">
              <a:xfrm>
                <a:off x="3904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2" name="Freeform 147"/>
              <p:cNvSpPr>
                <a:spLocks/>
              </p:cNvSpPr>
              <p:nvPr/>
            </p:nvSpPr>
            <p:spPr bwMode="auto">
              <a:xfrm>
                <a:off x="3985" y="2320"/>
                <a:ext cx="57" cy="10"/>
              </a:xfrm>
              <a:custGeom>
                <a:avLst/>
                <a:gdLst>
                  <a:gd name="T0" fmla="*/ 8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4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4 w 57"/>
                  <a:gd name="T19" fmla="*/ 0 h 10"/>
                  <a:gd name="T20" fmla="*/ 8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3" name="Freeform 148"/>
              <p:cNvSpPr>
                <a:spLocks/>
              </p:cNvSpPr>
              <p:nvPr/>
            </p:nvSpPr>
            <p:spPr bwMode="auto">
              <a:xfrm>
                <a:off x="4066" y="2320"/>
                <a:ext cx="57" cy="10"/>
              </a:xfrm>
              <a:custGeom>
                <a:avLst/>
                <a:gdLst>
                  <a:gd name="T0" fmla="*/ 7 w 57"/>
                  <a:gd name="T1" fmla="*/ 0 h 10"/>
                  <a:gd name="T2" fmla="*/ 3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3 w 57"/>
                  <a:gd name="T9" fmla="*/ 10 h 10"/>
                  <a:gd name="T10" fmla="*/ 49 w 57"/>
                  <a:gd name="T11" fmla="*/ 10 h 10"/>
                  <a:gd name="T12" fmla="*/ 53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3 w 57"/>
                  <a:gd name="T19" fmla="*/ 0 h 10"/>
                  <a:gd name="T20" fmla="*/ 7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3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4" name="Freeform 149"/>
              <p:cNvSpPr>
                <a:spLocks/>
              </p:cNvSpPr>
              <p:nvPr/>
            </p:nvSpPr>
            <p:spPr bwMode="auto">
              <a:xfrm>
                <a:off x="4146" y="2320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55" name="Freeform 150"/>
              <p:cNvSpPr>
                <a:spLocks/>
              </p:cNvSpPr>
              <p:nvPr/>
            </p:nvSpPr>
            <p:spPr bwMode="auto">
              <a:xfrm>
                <a:off x="4227" y="2320"/>
                <a:ext cx="46" cy="10"/>
              </a:xfrm>
              <a:custGeom>
                <a:avLst/>
                <a:gdLst>
                  <a:gd name="T0" fmla="*/ 7 w 46"/>
                  <a:gd name="T1" fmla="*/ 0 h 10"/>
                  <a:gd name="T2" fmla="*/ 3 w 46"/>
                  <a:gd name="T3" fmla="*/ 0 h 10"/>
                  <a:gd name="T4" fmla="*/ 0 w 46"/>
                  <a:gd name="T5" fmla="*/ 3 h 10"/>
                  <a:gd name="T6" fmla="*/ 0 w 46"/>
                  <a:gd name="T7" fmla="*/ 7 h 10"/>
                  <a:gd name="T8" fmla="*/ 3 w 46"/>
                  <a:gd name="T9" fmla="*/ 10 h 10"/>
                  <a:gd name="T10" fmla="*/ 42 w 46"/>
                  <a:gd name="T11" fmla="*/ 10 h 10"/>
                  <a:gd name="T12" fmla="*/ 42 w 46"/>
                  <a:gd name="T13" fmla="*/ 7 h 10"/>
                  <a:gd name="T14" fmla="*/ 46 w 46"/>
                  <a:gd name="T15" fmla="*/ 3 h 10"/>
                  <a:gd name="T16" fmla="*/ 46 w 46"/>
                  <a:gd name="T17" fmla="*/ 3 h 10"/>
                  <a:gd name="T18" fmla="*/ 46 w 46"/>
                  <a:gd name="T19" fmla="*/ 0 h 10"/>
                  <a:gd name="T20" fmla="*/ 7 w 46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6"/>
                  <a:gd name="T34" fmla="*/ 0 h 10"/>
                  <a:gd name="T35" fmla="*/ 46 w 46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6" h="10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10"/>
                    </a:lnTo>
                    <a:lnTo>
                      <a:pt x="42" y="10"/>
                    </a:lnTo>
                    <a:lnTo>
                      <a:pt x="42" y="7"/>
                    </a:lnTo>
                    <a:lnTo>
                      <a:pt x="46" y="3"/>
                    </a:lnTo>
                    <a:lnTo>
                      <a:pt x="46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088" name="Line 151"/>
            <p:cNvSpPr>
              <a:spLocks noChangeShapeType="1"/>
            </p:cNvSpPr>
            <p:nvPr/>
          </p:nvSpPr>
          <p:spPr bwMode="auto">
            <a:xfrm>
              <a:off x="3502" y="2251"/>
              <a:ext cx="694" cy="1"/>
            </a:xfrm>
            <a:prstGeom prst="line">
              <a:avLst/>
            </a:prstGeom>
            <a:noFill/>
            <a:ln w="238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52"/>
            <p:cNvGrpSpPr>
              <a:grpSpLocks/>
            </p:cNvGrpSpPr>
            <p:nvPr/>
          </p:nvGrpSpPr>
          <p:grpSpPr bwMode="auto">
            <a:xfrm>
              <a:off x="3713" y="2928"/>
              <a:ext cx="272" cy="68"/>
              <a:chOff x="3713" y="3072"/>
              <a:chExt cx="272" cy="68"/>
            </a:xfrm>
          </p:grpSpPr>
          <p:sp>
            <p:nvSpPr>
              <p:cNvPr id="214140" name="Freeform 153"/>
              <p:cNvSpPr>
                <a:spLocks/>
              </p:cNvSpPr>
              <p:nvPr/>
            </p:nvSpPr>
            <p:spPr bwMode="auto">
              <a:xfrm>
                <a:off x="3713" y="3101"/>
                <a:ext cx="53" cy="10"/>
              </a:xfrm>
              <a:custGeom>
                <a:avLst/>
                <a:gdLst>
                  <a:gd name="T0" fmla="*/ 7 w 53"/>
                  <a:gd name="T1" fmla="*/ 0 h 10"/>
                  <a:gd name="T2" fmla="*/ 3 w 53"/>
                  <a:gd name="T3" fmla="*/ 0 h 10"/>
                  <a:gd name="T4" fmla="*/ 0 w 53"/>
                  <a:gd name="T5" fmla="*/ 3 h 10"/>
                  <a:gd name="T6" fmla="*/ 0 w 53"/>
                  <a:gd name="T7" fmla="*/ 3 h 10"/>
                  <a:gd name="T8" fmla="*/ 3 w 53"/>
                  <a:gd name="T9" fmla="*/ 10 h 10"/>
                  <a:gd name="T10" fmla="*/ 46 w 53"/>
                  <a:gd name="T11" fmla="*/ 10 h 10"/>
                  <a:gd name="T12" fmla="*/ 49 w 53"/>
                  <a:gd name="T13" fmla="*/ 10 h 10"/>
                  <a:gd name="T14" fmla="*/ 53 w 53"/>
                  <a:gd name="T15" fmla="*/ 7 h 10"/>
                  <a:gd name="T16" fmla="*/ 53 w 53"/>
                  <a:gd name="T17" fmla="*/ 3 h 10"/>
                  <a:gd name="T18" fmla="*/ 49 w 53"/>
                  <a:gd name="T19" fmla="*/ 0 h 10"/>
                  <a:gd name="T20" fmla="*/ 7 w 53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3"/>
                  <a:gd name="T34" fmla="*/ 0 h 10"/>
                  <a:gd name="T35" fmla="*/ 53 w 53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3" h="10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10"/>
                    </a:lnTo>
                    <a:lnTo>
                      <a:pt x="46" y="10"/>
                    </a:lnTo>
                    <a:lnTo>
                      <a:pt x="49" y="10"/>
                    </a:lnTo>
                    <a:lnTo>
                      <a:pt x="53" y="7"/>
                    </a:lnTo>
                    <a:lnTo>
                      <a:pt x="53" y="3"/>
                    </a:lnTo>
                    <a:lnTo>
                      <a:pt x="49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1" name="Freeform 154"/>
              <p:cNvSpPr>
                <a:spLocks/>
              </p:cNvSpPr>
              <p:nvPr/>
            </p:nvSpPr>
            <p:spPr bwMode="auto">
              <a:xfrm>
                <a:off x="3789" y="3101"/>
                <a:ext cx="58" cy="10"/>
              </a:xfrm>
              <a:custGeom>
                <a:avLst/>
                <a:gdLst>
                  <a:gd name="T0" fmla="*/ 8 w 58"/>
                  <a:gd name="T1" fmla="*/ 0 h 10"/>
                  <a:gd name="T2" fmla="*/ 4 w 58"/>
                  <a:gd name="T3" fmla="*/ 0 h 10"/>
                  <a:gd name="T4" fmla="*/ 0 w 58"/>
                  <a:gd name="T5" fmla="*/ 3 h 10"/>
                  <a:gd name="T6" fmla="*/ 0 w 58"/>
                  <a:gd name="T7" fmla="*/ 7 h 10"/>
                  <a:gd name="T8" fmla="*/ 4 w 58"/>
                  <a:gd name="T9" fmla="*/ 10 h 10"/>
                  <a:gd name="T10" fmla="*/ 50 w 58"/>
                  <a:gd name="T11" fmla="*/ 10 h 10"/>
                  <a:gd name="T12" fmla="*/ 54 w 58"/>
                  <a:gd name="T13" fmla="*/ 10 h 10"/>
                  <a:gd name="T14" fmla="*/ 58 w 58"/>
                  <a:gd name="T15" fmla="*/ 7 h 10"/>
                  <a:gd name="T16" fmla="*/ 58 w 58"/>
                  <a:gd name="T17" fmla="*/ 3 h 10"/>
                  <a:gd name="T18" fmla="*/ 54 w 58"/>
                  <a:gd name="T19" fmla="*/ 0 h 10"/>
                  <a:gd name="T20" fmla="*/ 8 w 58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10"/>
                  <a:gd name="T35" fmla="*/ 58 w 58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8" y="7"/>
                    </a:lnTo>
                    <a:lnTo>
                      <a:pt x="58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2" name="Freeform 155"/>
              <p:cNvSpPr>
                <a:spLocks/>
              </p:cNvSpPr>
              <p:nvPr/>
            </p:nvSpPr>
            <p:spPr bwMode="auto">
              <a:xfrm>
                <a:off x="3870" y="3101"/>
                <a:ext cx="57" cy="10"/>
              </a:xfrm>
              <a:custGeom>
                <a:avLst/>
                <a:gdLst>
                  <a:gd name="T0" fmla="*/ 8 w 57"/>
                  <a:gd name="T1" fmla="*/ 0 h 10"/>
                  <a:gd name="T2" fmla="*/ 4 w 57"/>
                  <a:gd name="T3" fmla="*/ 0 h 10"/>
                  <a:gd name="T4" fmla="*/ 0 w 57"/>
                  <a:gd name="T5" fmla="*/ 3 h 10"/>
                  <a:gd name="T6" fmla="*/ 0 w 57"/>
                  <a:gd name="T7" fmla="*/ 7 h 10"/>
                  <a:gd name="T8" fmla="*/ 4 w 57"/>
                  <a:gd name="T9" fmla="*/ 10 h 10"/>
                  <a:gd name="T10" fmla="*/ 50 w 57"/>
                  <a:gd name="T11" fmla="*/ 10 h 10"/>
                  <a:gd name="T12" fmla="*/ 54 w 57"/>
                  <a:gd name="T13" fmla="*/ 10 h 10"/>
                  <a:gd name="T14" fmla="*/ 57 w 57"/>
                  <a:gd name="T15" fmla="*/ 7 h 10"/>
                  <a:gd name="T16" fmla="*/ 57 w 57"/>
                  <a:gd name="T17" fmla="*/ 3 h 10"/>
                  <a:gd name="T18" fmla="*/ 54 w 57"/>
                  <a:gd name="T19" fmla="*/ 0 h 10"/>
                  <a:gd name="T20" fmla="*/ 8 w 57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7"/>
                  <a:gd name="T34" fmla="*/ 0 h 10"/>
                  <a:gd name="T35" fmla="*/ 57 w 57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7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50" y="10"/>
                    </a:lnTo>
                    <a:lnTo>
                      <a:pt x="54" y="10"/>
                    </a:lnTo>
                    <a:lnTo>
                      <a:pt x="57" y="7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3" name="Freeform 156"/>
              <p:cNvSpPr>
                <a:spLocks/>
              </p:cNvSpPr>
              <p:nvPr/>
            </p:nvSpPr>
            <p:spPr bwMode="auto">
              <a:xfrm>
                <a:off x="3950" y="3101"/>
                <a:ext cx="35" cy="10"/>
              </a:xfrm>
              <a:custGeom>
                <a:avLst/>
                <a:gdLst>
                  <a:gd name="T0" fmla="*/ 8 w 35"/>
                  <a:gd name="T1" fmla="*/ 0 h 10"/>
                  <a:gd name="T2" fmla="*/ 4 w 35"/>
                  <a:gd name="T3" fmla="*/ 0 h 10"/>
                  <a:gd name="T4" fmla="*/ 0 w 35"/>
                  <a:gd name="T5" fmla="*/ 3 h 10"/>
                  <a:gd name="T6" fmla="*/ 0 w 35"/>
                  <a:gd name="T7" fmla="*/ 7 h 10"/>
                  <a:gd name="T8" fmla="*/ 4 w 35"/>
                  <a:gd name="T9" fmla="*/ 10 h 10"/>
                  <a:gd name="T10" fmla="*/ 31 w 35"/>
                  <a:gd name="T11" fmla="*/ 10 h 10"/>
                  <a:gd name="T12" fmla="*/ 31 w 35"/>
                  <a:gd name="T13" fmla="*/ 7 h 10"/>
                  <a:gd name="T14" fmla="*/ 35 w 35"/>
                  <a:gd name="T15" fmla="*/ 3 h 10"/>
                  <a:gd name="T16" fmla="*/ 35 w 35"/>
                  <a:gd name="T17" fmla="*/ 3 h 10"/>
                  <a:gd name="T18" fmla="*/ 35 w 35"/>
                  <a:gd name="T19" fmla="*/ 0 h 10"/>
                  <a:gd name="T20" fmla="*/ 8 w 35"/>
                  <a:gd name="T21" fmla="*/ 0 h 1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"/>
                  <a:gd name="T34" fmla="*/ 0 h 10"/>
                  <a:gd name="T35" fmla="*/ 35 w 35"/>
                  <a:gd name="T36" fmla="*/ 10 h 1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" h="10">
                    <a:moveTo>
                      <a:pt x="8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10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35" y="3"/>
                    </a:lnTo>
                    <a:lnTo>
                      <a:pt x="35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44" name="Freeform 157"/>
              <p:cNvSpPr>
                <a:spLocks/>
              </p:cNvSpPr>
              <p:nvPr/>
            </p:nvSpPr>
            <p:spPr bwMode="auto">
              <a:xfrm>
                <a:off x="3901" y="3072"/>
                <a:ext cx="80" cy="68"/>
              </a:xfrm>
              <a:custGeom>
                <a:avLst/>
                <a:gdLst>
                  <a:gd name="T0" fmla="*/ 0 w 80"/>
                  <a:gd name="T1" fmla="*/ 68 h 68"/>
                  <a:gd name="T2" fmla="*/ 80 w 80"/>
                  <a:gd name="T3" fmla="*/ 32 h 68"/>
                  <a:gd name="T4" fmla="*/ 0 w 80"/>
                  <a:gd name="T5" fmla="*/ 0 h 68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68"/>
                  <a:gd name="T11" fmla="*/ 80 w 80"/>
                  <a:gd name="T12" fmla="*/ 68 h 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68">
                    <a:moveTo>
                      <a:pt x="0" y="68"/>
                    </a:moveTo>
                    <a:lnTo>
                      <a:pt x="80" y="32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090" name="Line 158"/>
            <p:cNvSpPr>
              <a:spLocks noChangeShapeType="1"/>
            </p:cNvSpPr>
            <p:nvPr/>
          </p:nvSpPr>
          <p:spPr bwMode="auto">
            <a:xfrm>
              <a:off x="3574" y="2908"/>
              <a:ext cx="1" cy="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1" name="Line 159"/>
            <p:cNvSpPr>
              <a:spLocks noChangeShapeType="1"/>
            </p:cNvSpPr>
            <p:nvPr/>
          </p:nvSpPr>
          <p:spPr bwMode="auto">
            <a:xfrm>
              <a:off x="4100" y="2908"/>
              <a:ext cx="1" cy="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2" name="Oval 160"/>
            <p:cNvSpPr>
              <a:spLocks noChangeArrowheads="1"/>
            </p:cNvSpPr>
            <p:nvPr/>
          </p:nvSpPr>
          <p:spPr bwMode="auto">
            <a:xfrm>
              <a:off x="3620" y="1772"/>
              <a:ext cx="54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93" name="Freeform 161"/>
            <p:cNvSpPr>
              <a:spLocks/>
            </p:cNvSpPr>
            <p:nvPr/>
          </p:nvSpPr>
          <p:spPr bwMode="auto">
            <a:xfrm>
              <a:off x="3643" y="1825"/>
              <a:ext cx="50" cy="463"/>
            </a:xfrm>
            <a:custGeom>
              <a:avLst/>
              <a:gdLst>
                <a:gd name="T0" fmla="*/ 0 w 50"/>
                <a:gd name="T1" fmla="*/ 0 h 463"/>
                <a:gd name="T2" fmla="*/ 0 w 50"/>
                <a:gd name="T3" fmla="*/ 443 h 463"/>
                <a:gd name="T4" fmla="*/ 27 w 50"/>
                <a:gd name="T5" fmla="*/ 463 h 463"/>
                <a:gd name="T6" fmla="*/ 50 w 50"/>
                <a:gd name="T7" fmla="*/ 443 h 463"/>
                <a:gd name="T8" fmla="*/ 50 w 50"/>
                <a:gd name="T9" fmla="*/ 426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463"/>
                <a:gd name="T17" fmla="*/ 50 w 50"/>
                <a:gd name="T18" fmla="*/ 463 h 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463">
                  <a:moveTo>
                    <a:pt x="0" y="0"/>
                  </a:moveTo>
                  <a:lnTo>
                    <a:pt x="0" y="443"/>
                  </a:lnTo>
                  <a:lnTo>
                    <a:pt x="27" y="463"/>
                  </a:lnTo>
                  <a:lnTo>
                    <a:pt x="50" y="443"/>
                  </a:lnTo>
                  <a:lnTo>
                    <a:pt x="50" y="42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4" name="Freeform 162"/>
            <p:cNvSpPr>
              <a:spLocks/>
            </p:cNvSpPr>
            <p:nvPr/>
          </p:nvSpPr>
          <p:spPr bwMode="auto">
            <a:xfrm>
              <a:off x="3739" y="2107"/>
              <a:ext cx="123" cy="181"/>
            </a:xfrm>
            <a:custGeom>
              <a:avLst/>
              <a:gdLst>
                <a:gd name="T0" fmla="*/ 0 w 123"/>
                <a:gd name="T1" fmla="*/ 20 h 181"/>
                <a:gd name="T2" fmla="*/ 27 w 123"/>
                <a:gd name="T3" fmla="*/ 0 h 181"/>
                <a:gd name="T4" fmla="*/ 50 w 123"/>
                <a:gd name="T5" fmla="*/ 0 h 181"/>
                <a:gd name="T6" fmla="*/ 73 w 123"/>
                <a:gd name="T7" fmla="*/ 20 h 181"/>
                <a:gd name="T8" fmla="*/ 73 w 123"/>
                <a:gd name="T9" fmla="*/ 36 h 181"/>
                <a:gd name="T10" fmla="*/ 73 w 123"/>
                <a:gd name="T11" fmla="*/ 125 h 181"/>
                <a:gd name="T12" fmla="*/ 73 w 123"/>
                <a:gd name="T13" fmla="*/ 161 h 181"/>
                <a:gd name="T14" fmla="*/ 96 w 123"/>
                <a:gd name="T15" fmla="*/ 181 h 181"/>
                <a:gd name="T16" fmla="*/ 123 w 123"/>
                <a:gd name="T17" fmla="*/ 161 h 181"/>
                <a:gd name="T18" fmla="*/ 123 w 123"/>
                <a:gd name="T19" fmla="*/ 144 h 1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181"/>
                <a:gd name="T32" fmla="*/ 123 w 123"/>
                <a:gd name="T33" fmla="*/ 181 h 1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181">
                  <a:moveTo>
                    <a:pt x="0" y="20"/>
                  </a:moveTo>
                  <a:lnTo>
                    <a:pt x="27" y="0"/>
                  </a:lnTo>
                  <a:lnTo>
                    <a:pt x="50" y="0"/>
                  </a:lnTo>
                  <a:lnTo>
                    <a:pt x="73" y="20"/>
                  </a:lnTo>
                  <a:lnTo>
                    <a:pt x="73" y="36"/>
                  </a:lnTo>
                  <a:lnTo>
                    <a:pt x="73" y="125"/>
                  </a:lnTo>
                  <a:lnTo>
                    <a:pt x="73" y="161"/>
                  </a:lnTo>
                  <a:lnTo>
                    <a:pt x="96" y="181"/>
                  </a:lnTo>
                  <a:lnTo>
                    <a:pt x="123" y="161"/>
                  </a:lnTo>
                  <a:lnTo>
                    <a:pt x="123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5" name="Freeform 163"/>
            <p:cNvSpPr>
              <a:spLocks/>
            </p:cNvSpPr>
            <p:nvPr/>
          </p:nvSpPr>
          <p:spPr bwMode="auto">
            <a:xfrm>
              <a:off x="3885" y="2107"/>
              <a:ext cx="119" cy="181"/>
            </a:xfrm>
            <a:custGeom>
              <a:avLst/>
              <a:gdLst>
                <a:gd name="T0" fmla="*/ 0 w 119"/>
                <a:gd name="T1" fmla="*/ 20 h 181"/>
                <a:gd name="T2" fmla="*/ 23 w 119"/>
                <a:gd name="T3" fmla="*/ 0 h 181"/>
                <a:gd name="T4" fmla="*/ 46 w 119"/>
                <a:gd name="T5" fmla="*/ 0 h 181"/>
                <a:gd name="T6" fmla="*/ 73 w 119"/>
                <a:gd name="T7" fmla="*/ 20 h 181"/>
                <a:gd name="T8" fmla="*/ 73 w 119"/>
                <a:gd name="T9" fmla="*/ 36 h 181"/>
                <a:gd name="T10" fmla="*/ 73 w 119"/>
                <a:gd name="T11" fmla="*/ 125 h 181"/>
                <a:gd name="T12" fmla="*/ 73 w 119"/>
                <a:gd name="T13" fmla="*/ 161 h 181"/>
                <a:gd name="T14" fmla="*/ 96 w 119"/>
                <a:gd name="T15" fmla="*/ 181 h 181"/>
                <a:gd name="T16" fmla="*/ 119 w 119"/>
                <a:gd name="T17" fmla="*/ 161 h 181"/>
                <a:gd name="T18" fmla="*/ 119 w 119"/>
                <a:gd name="T19" fmla="*/ 144 h 1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9"/>
                <a:gd name="T31" fmla="*/ 0 h 181"/>
                <a:gd name="T32" fmla="*/ 119 w 119"/>
                <a:gd name="T33" fmla="*/ 181 h 18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9" h="181">
                  <a:moveTo>
                    <a:pt x="0" y="20"/>
                  </a:moveTo>
                  <a:lnTo>
                    <a:pt x="23" y="0"/>
                  </a:lnTo>
                  <a:lnTo>
                    <a:pt x="46" y="0"/>
                  </a:lnTo>
                  <a:lnTo>
                    <a:pt x="73" y="20"/>
                  </a:lnTo>
                  <a:lnTo>
                    <a:pt x="73" y="36"/>
                  </a:lnTo>
                  <a:lnTo>
                    <a:pt x="73" y="125"/>
                  </a:lnTo>
                  <a:lnTo>
                    <a:pt x="73" y="161"/>
                  </a:lnTo>
                  <a:lnTo>
                    <a:pt x="96" y="181"/>
                  </a:lnTo>
                  <a:lnTo>
                    <a:pt x="119" y="161"/>
                  </a:lnTo>
                  <a:lnTo>
                    <a:pt x="119" y="1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6" name="Line 164"/>
            <p:cNvSpPr>
              <a:spLocks noChangeShapeType="1"/>
            </p:cNvSpPr>
            <p:nvPr/>
          </p:nvSpPr>
          <p:spPr bwMode="auto">
            <a:xfrm flipV="1">
              <a:off x="4027" y="1805"/>
              <a:ext cx="4" cy="3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97" name="Oval 165"/>
            <p:cNvSpPr>
              <a:spLocks noChangeArrowheads="1"/>
            </p:cNvSpPr>
            <p:nvPr/>
          </p:nvSpPr>
          <p:spPr bwMode="auto">
            <a:xfrm>
              <a:off x="4004" y="1772"/>
              <a:ext cx="54" cy="43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098" name="Rectangle 166"/>
            <p:cNvSpPr>
              <a:spLocks noChangeArrowheads="1"/>
            </p:cNvSpPr>
            <p:nvPr/>
          </p:nvSpPr>
          <p:spPr bwMode="auto">
            <a:xfrm>
              <a:off x="3643" y="1584"/>
              <a:ext cx="4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写线圈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099" name="Rectangle 167"/>
            <p:cNvSpPr>
              <a:spLocks noChangeArrowheads="1"/>
            </p:cNvSpPr>
            <p:nvPr/>
          </p:nvSpPr>
          <p:spPr bwMode="auto">
            <a:xfrm>
              <a:off x="3551" y="2731"/>
              <a:ext cx="19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100" name="Rectangle 168"/>
            <p:cNvSpPr>
              <a:spLocks noChangeArrowheads="1"/>
            </p:cNvSpPr>
            <p:nvPr/>
          </p:nvSpPr>
          <p:spPr bwMode="auto">
            <a:xfrm>
              <a:off x="3559" y="2736"/>
              <a:ext cx="8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4101" name="Rectangle 169"/>
            <p:cNvSpPr>
              <a:spLocks noChangeArrowheads="1"/>
            </p:cNvSpPr>
            <p:nvPr/>
          </p:nvSpPr>
          <p:spPr bwMode="auto">
            <a:xfrm>
              <a:off x="3958" y="2731"/>
              <a:ext cx="19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102" name="Rectangle 170"/>
            <p:cNvSpPr>
              <a:spLocks noChangeArrowheads="1"/>
            </p:cNvSpPr>
            <p:nvPr/>
          </p:nvSpPr>
          <p:spPr bwMode="auto">
            <a:xfrm>
              <a:off x="4060" y="2736"/>
              <a:ext cx="1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14103" name="Line 171"/>
            <p:cNvSpPr>
              <a:spLocks noChangeShapeType="1"/>
            </p:cNvSpPr>
            <p:nvPr/>
          </p:nvSpPr>
          <p:spPr bwMode="auto">
            <a:xfrm rot="900000">
              <a:off x="2064" y="3143"/>
              <a:ext cx="384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4" name="Line 172"/>
            <p:cNvSpPr>
              <a:spLocks noChangeShapeType="1"/>
            </p:cNvSpPr>
            <p:nvPr/>
          </p:nvSpPr>
          <p:spPr bwMode="auto">
            <a:xfrm>
              <a:off x="3670" y="2960"/>
              <a:ext cx="46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5" name="Line 173"/>
            <p:cNvSpPr>
              <a:spLocks noChangeShapeType="1"/>
            </p:cNvSpPr>
            <p:nvPr/>
          </p:nvSpPr>
          <p:spPr bwMode="auto">
            <a:xfrm rot="20327280" flipH="1">
              <a:off x="2925" y="3158"/>
              <a:ext cx="385" cy="1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6" name="Rectangle 174"/>
            <p:cNvSpPr>
              <a:spLocks noChangeArrowheads="1"/>
            </p:cNvSpPr>
            <p:nvPr/>
          </p:nvSpPr>
          <p:spPr bwMode="auto">
            <a:xfrm>
              <a:off x="2469" y="1772"/>
              <a:ext cx="607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107" name="Rectangle 175"/>
            <p:cNvSpPr>
              <a:spLocks noChangeArrowheads="1"/>
            </p:cNvSpPr>
            <p:nvPr/>
          </p:nvSpPr>
          <p:spPr bwMode="auto">
            <a:xfrm>
              <a:off x="2623" y="1812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铁芯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108" name="Line 176"/>
            <p:cNvSpPr>
              <a:spLocks noChangeShapeType="1"/>
            </p:cNvSpPr>
            <p:nvPr/>
          </p:nvSpPr>
          <p:spPr bwMode="auto">
            <a:xfrm flipH="1">
              <a:off x="2255" y="1913"/>
              <a:ext cx="36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09" name="Line 177"/>
            <p:cNvSpPr>
              <a:spLocks noChangeShapeType="1"/>
            </p:cNvSpPr>
            <p:nvPr/>
          </p:nvSpPr>
          <p:spPr bwMode="auto">
            <a:xfrm>
              <a:off x="2903" y="1913"/>
              <a:ext cx="430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0" name="Rectangle 178"/>
            <p:cNvSpPr>
              <a:spLocks noChangeArrowheads="1"/>
            </p:cNvSpPr>
            <p:nvPr/>
          </p:nvSpPr>
          <p:spPr bwMode="auto">
            <a:xfrm>
              <a:off x="2623" y="2133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磁通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111" name="Line 179"/>
            <p:cNvSpPr>
              <a:spLocks noChangeShapeType="1"/>
            </p:cNvSpPr>
            <p:nvPr/>
          </p:nvSpPr>
          <p:spPr bwMode="auto">
            <a:xfrm flipH="1">
              <a:off x="2159" y="2232"/>
              <a:ext cx="45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2" name="Line 180"/>
            <p:cNvSpPr>
              <a:spLocks noChangeShapeType="1"/>
            </p:cNvSpPr>
            <p:nvPr/>
          </p:nvSpPr>
          <p:spPr bwMode="auto">
            <a:xfrm>
              <a:off x="2903" y="2232"/>
              <a:ext cx="526" cy="2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3" name="Rectangle 181"/>
            <p:cNvSpPr>
              <a:spLocks noChangeArrowheads="1"/>
            </p:cNvSpPr>
            <p:nvPr/>
          </p:nvSpPr>
          <p:spPr bwMode="auto">
            <a:xfrm>
              <a:off x="2496" y="2517"/>
              <a:ext cx="60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4114" name="Rectangle 182"/>
            <p:cNvSpPr>
              <a:spLocks noChangeArrowheads="1"/>
            </p:cNvSpPr>
            <p:nvPr/>
          </p:nvSpPr>
          <p:spPr bwMode="auto">
            <a:xfrm>
              <a:off x="2650" y="2560"/>
              <a:ext cx="3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磁层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4115" name="Line 183"/>
            <p:cNvSpPr>
              <a:spLocks noChangeShapeType="1"/>
            </p:cNvSpPr>
            <p:nvPr/>
          </p:nvSpPr>
          <p:spPr bwMode="auto">
            <a:xfrm flipH="1">
              <a:off x="2301" y="2658"/>
              <a:ext cx="337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16" name="Line 184"/>
            <p:cNvSpPr>
              <a:spLocks noChangeShapeType="1"/>
            </p:cNvSpPr>
            <p:nvPr/>
          </p:nvSpPr>
          <p:spPr bwMode="auto">
            <a:xfrm>
              <a:off x="2926" y="2658"/>
              <a:ext cx="430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85"/>
            <p:cNvGrpSpPr>
              <a:grpSpLocks/>
            </p:cNvGrpSpPr>
            <p:nvPr/>
          </p:nvGrpSpPr>
          <p:grpSpPr bwMode="auto">
            <a:xfrm>
              <a:off x="1488" y="1825"/>
              <a:ext cx="81" cy="193"/>
              <a:chOff x="1495" y="1969"/>
              <a:chExt cx="81" cy="193"/>
            </a:xfrm>
          </p:grpSpPr>
          <p:sp>
            <p:nvSpPr>
              <p:cNvPr id="214138" name="Line 186"/>
              <p:cNvSpPr>
                <a:spLocks noChangeShapeType="1"/>
              </p:cNvSpPr>
              <p:nvPr/>
            </p:nvSpPr>
            <p:spPr bwMode="auto">
              <a:xfrm>
                <a:off x="1533" y="1969"/>
                <a:ext cx="4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9" name="Freeform 187"/>
              <p:cNvSpPr>
                <a:spLocks/>
              </p:cNvSpPr>
              <p:nvPr/>
            </p:nvSpPr>
            <p:spPr bwMode="auto">
              <a:xfrm>
                <a:off x="1495" y="2093"/>
                <a:ext cx="81" cy="69"/>
              </a:xfrm>
              <a:custGeom>
                <a:avLst/>
                <a:gdLst>
                  <a:gd name="T0" fmla="*/ 0 w 81"/>
                  <a:gd name="T1" fmla="*/ 0 h 69"/>
                  <a:gd name="T2" fmla="*/ 42 w 81"/>
                  <a:gd name="T3" fmla="*/ 69 h 69"/>
                  <a:gd name="T4" fmla="*/ 81 w 81"/>
                  <a:gd name="T5" fmla="*/ 0 h 69"/>
                  <a:gd name="T6" fmla="*/ 42 w 81"/>
                  <a:gd name="T7" fmla="*/ 23 h 69"/>
                  <a:gd name="T8" fmla="*/ 0 w 81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69"/>
                  <a:gd name="T17" fmla="*/ 81 w 8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69">
                    <a:moveTo>
                      <a:pt x="0" y="0"/>
                    </a:moveTo>
                    <a:lnTo>
                      <a:pt x="42" y="69"/>
                    </a:lnTo>
                    <a:lnTo>
                      <a:pt x="81" y="0"/>
                    </a:lnTo>
                    <a:lnTo>
                      <a:pt x="4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" name="Group 188"/>
            <p:cNvGrpSpPr>
              <a:grpSpLocks/>
            </p:cNvGrpSpPr>
            <p:nvPr/>
          </p:nvGrpSpPr>
          <p:grpSpPr bwMode="auto">
            <a:xfrm>
              <a:off x="3386" y="2176"/>
              <a:ext cx="81" cy="253"/>
              <a:chOff x="3386" y="2320"/>
              <a:chExt cx="81" cy="253"/>
            </a:xfrm>
          </p:grpSpPr>
          <p:sp>
            <p:nvSpPr>
              <p:cNvPr id="214132" name="Freeform 189"/>
              <p:cNvSpPr>
                <a:spLocks/>
              </p:cNvSpPr>
              <p:nvPr/>
            </p:nvSpPr>
            <p:spPr bwMode="auto">
              <a:xfrm>
                <a:off x="3425" y="2320"/>
                <a:ext cx="7" cy="33"/>
              </a:xfrm>
              <a:custGeom>
                <a:avLst/>
                <a:gdLst>
                  <a:gd name="T0" fmla="*/ 7 w 7"/>
                  <a:gd name="T1" fmla="*/ 3 h 33"/>
                  <a:gd name="T2" fmla="*/ 4 w 7"/>
                  <a:gd name="T3" fmla="*/ 0 h 33"/>
                  <a:gd name="T4" fmla="*/ 4 w 7"/>
                  <a:gd name="T5" fmla="*/ 0 h 33"/>
                  <a:gd name="T6" fmla="*/ 0 w 7"/>
                  <a:gd name="T7" fmla="*/ 3 h 33"/>
                  <a:gd name="T8" fmla="*/ 0 w 7"/>
                  <a:gd name="T9" fmla="*/ 29 h 33"/>
                  <a:gd name="T10" fmla="*/ 4 w 7"/>
                  <a:gd name="T11" fmla="*/ 33 h 33"/>
                  <a:gd name="T12" fmla="*/ 4 w 7"/>
                  <a:gd name="T13" fmla="*/ 33 h 33"/>
                  <a:gd name="T14" fmla="*/ 7 w 7"/>
                  <a:gd name="T15" fmla="*/ 29 h 33"/>
                  <a:gd name="T16" fmla="*/ 7 w 7"/>
                  <a:gd name="T17" fmla="*/ 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33"/>
                  <a:gd name="T29" fmla="*/ 7 w 7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33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7" y="29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3" name="Freeform 190"/>
              <p:cNvSpPr>
                <a:spLocks/>
              </p:cNvSpPr>
              <p:nvPr/>
            </p:nvSpPr>
            <p:spPr bwMode="auto">
              <a:xfrm>
                <a:off x="3425" y="2366"/>
                <a:ext cx="7" cy="33"/>
              </a:xfrm>
              <a:custGeom>
                <a:avLst/>
                <a:gdLst>
                  <a:gd name="T0" fmla="*/ 7 w 7"/>
                  <a:gd name="T1" fmla="*/ 3 h 33"/>
                  <a:gd name="T2" fmla="*/ 4 w 7"/>
                  <a:gd name="T3" fmla="*/ 0 h 33"/>
                  <a:gd name="T4" fmla="*/ 4 w 7"/>
                  <a:gd name="T5" fmla="*/ 0 h 33"/>
                  <a:gd name="T6" fmla="*/ 0 w 7"/>
                  <a:gd name="T7" fmla="*/ 3 h 33"/>
                  <a:gd name="T8" fmla="*/ 0 w 7"/>
                  <a:gd name="T9" fmla="*/ 29 h 33"/>
                  <a:gd name="T10" fmla="*/ 4 w 7"/>
                  <a:gd name="T11" fmla="*/ 33 h 33"/>
                  <a:gd name="T12" fmla="*/ 4 w 7"/>
                  <a:gd name="T13" fmla="*/ 33 h 33"/>
                  <a:gd name="T14" fmla="*/ 7 w 7"/>
                  <a:gd name="T15" fmla="*/ 29 h 33"/>
                  <a:gd name="T16" fmla="*/ 7 w 7"/>
                  <a:gd name="T17" fmla="*/ 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33"/>
                  <a:gd name="T29" fmla="*/ 7 w 7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33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7" y="29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4" name="Freeform 191"/>
              <p:cNvSpPr>
                <a:spLocks/>
              </p:cNvSpPr>
              <p:nvPr/>
            </p:nvSpPr>
            <p:spPr bwMode="auto">
              <a:xfrm>
                <a:off x="3425" y="2412"/>
                <a:ext cx="7" cy="33"/>
              </a:xfrm>
              <a:custGeom>
                <a:avLst/>
                <a:gdLst>
                  <a:gd name="T0" fmla="*/ 7 w 7"/>
                  <a:gd name="T1" fmla="*/ 3 h 33"/>
                  <a:gd name="T2" fmla="*/ 4 w 7"/>
                  <a:gd name="T3" fmla="*/ 0 h 33"/>
                  <a:gd name="T4" fmla="*/ 4 w 7"/>
                  <a:gd name="T5" fmla="*/ 0 h 33"/>
                  <a:gd name="T6" fmla="*/ 0 w 7"/>
                  <a:gd name="T7" fmla="*/ 3 h 33"/>
                  <a:gd name="T8" fmla="*/ 0 w 7"/>
                  <a:gd name="T9" fmla="*/ 29 h 33"/>
                  <a:gd name="T10" fmla="*/ 4 w 7"/>
                  <a:gd name="T11" fmla="*/ 33 h 33"/>
                  <a:gd name="T12" fmla="*/ 4 w 7"/>
                  <a:gd name="T13" fmla="*/ 33 h 33"/>
                  <a:gd name="T14" fmla="*/ 7 w 7"/>
                  <a:gd name="T15" fmla="*/ 29 h 33"/>
                  <a:gd name="T16" fmla="*/ 7 w 7"/>
                  <a:gd name="T17" fmla="*/ 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33"/>
                  <a:gd name="T29" fmla="*/ 7 w 7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33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7" y="29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5" name="Freeform 192"/>
              <p:cNvSpPr>
                <a:spLocks/>
              </p:cNvSpPr>
              <p:nvPr/>
            </p:nvSpPr>
            <p:spPr bwMode="auto">
              <a:xfrm>
                <a:off x="3425" y="2458"/>
                <a:ext cx="7" cy="33"/>
              </a:xfrm>
              <a:custGeom>
                <a:avLst/>
                <a:gdLst>
                  <a:gd name="T0" fmla="*/ 7 w 7"/>
                  <a:gd name="T1" fmla="*/ 3 h 33"/>
                  <a:gd name="T2" fmla="*/ 4 w 7"/>
                  <a:gd name="T3" fmla="*/ 0 h 33"/>
                  <a:gd name="T4" fmla="*/ 4 w 7"/>
                  <a:gd name="T5" fmla="*/ 0 h 33"/>
                  <a:gd name="T6" fmla="*/ 0 w 7"/>
                  <a:gd name="T7" fmla="*/ 3 h 33"/>
                  <a:gd name="T8" fmla="*/ 0 w 7"/>
                  <a:gd name="T9" fmla="*/ 29 h 33"/>
                  <a:gd name="T10" fmla="*/ 4 w 7"/>
                  <a:gd name="T11" fmla="*/ 33 h 33"/>
                  <a:gd name="T12" fmla="*/ 4 w 7"/>
                  <a:gd name="T13" fmla="*/ 33 h 33"/>
                  <a:gd name="T14" fmla="*/ 7 w 7"/>
                  <a:gd name="T15" fmla="*/ 29 h 33"/>
                  <a:gd name="T16" fmla="*/ 7 w 7"/>
                  <a:gd name="T17" fmla="*/ 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33"/>
                  <a:gd name="T29" fmla="*/ 7 w 7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33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7" y="29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6" name="Freeform 193"/>
              <p:cNvSpPr>
                <a:spLocks/>
              </p:cNvSpPr>
              <p:nvPr/>
            </p:nvSpPr>
            <p:spPr bwMode="auto">
              <a:xfrm>
                <a:off x="3425" y="2504"/>
                <a:ext cx="7" cy="33"/>
              </a:xfrm>
              <a:custGeom>
                <a:avLst/>
                <a:gdLst>
                  <a:gd name="T0" fmla="*/ 7 w 7"/>
                  <a:gd name="T1" fmla="*/ 3 h 33"/>
                  <a:gd name="T2" fmla="*/ 4 w 7"/>
                  <a:gd name="T3" fmla="*/ 0 h 33"/>
                  <a:gd name="T4" fmla="*/ 4 w 7"/>
                  <a:gd name="T5" fmla="*/ 0 h 33"/>
                  <a:gd name="T6" fmla="*/ 0 w 7"/>
                  <a:gd name="T7" fmla="*/ 3 h 33"/>
                  <a:gd name="T8" fmla="*/ 0 w 7"/>
                  <a:gd name="T9" fmla="*/ 29 h 33"/>
                  <a:gd name="T10" fmla="*/ 4 w 7"/>
                  <a:gd name="T11" fmla="*/ 33 h 33"/>
                  <a:gd name="T12" fmla="*/ 4 w 7"/>
                  <a:gd name="T13" fmla="*/ 33 h 33"/>
                  <a:gd name="T14" fmla="*/ 7 w 7"/>
                  <a:gd name="T15" fmla="*/ 29 h 33"/>
                  <a:gd name="T16" fmla="*/ 7 w 7"/>
                  <a:gd name="T17" fmla="*/ 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33"/>
                  <a:gd name="T29" fmla="*/ 7 w 7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33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29"/>
                    </a:lnTo>
                    <a:lnTo>
                      <a:pt x="4" y="33"/>
                    </a:lnTo>
                    <a:lnTo>
                      <a:pt x="7" y="29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7" name="Freeform 194"/>
              <p:cNvSpPr>
                <a:spLocks/>
              </p:cNvSpPr>
              <p:nvPr/>
            </p:nvSpPr>
            <p:spPr bwMode="auto">
              <a:xfrm>
                <a:off x="3386" y="2504"/>
                <a:ext cx="81" cy="69"/>
              </a:xfrm>
              <a:custGeom>
                <a:avLst/>
                <a:gdLst>
                  <a:gd name="T0" fmla="*/ 0 w 81"/>
                  <a:gd name="T1" fmla="*/ 0 h 69"/>
                  <a:gd name="T2" fmla="*/ 43 w 81"/>
                  <a:gd name="T3" fmla="*/ 69 h 69"/>
                  <a:gd name="T4" fmla="*/ 81 w 81"/>
                  <a:gd name="T5" fmla="*/ 0 h 69"/>
                  <a:gd name="T6" fmla="*/ 43 w 81"/>
                  <a:gd name="T7" fmla="*/ 23 h 69"/>
                  <a:gd name="T8" fmla="*/ 0 w 81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69"/>
                  <a:gd name="T17" fmla="*/ 81 w 8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69">
                    <a:moveTo>
                      <a:pt x="0" y="0"/>
                    </a:moveTo>
                    <a:lnTo>
                      <a:pt x="43" y="69"/>
                    </a:lnTo>
                    <a:lnTo>
                      <a:pt x="81" y="0"/>
                    </a:lnTo>
                    <a:lnTo>
                      <a:pt x="4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Group 195"/>
            <p:cNvGrpSpPr>
              <a:grpSpLocks/>
            </p:cNvGrpSpPr>
            <p:nvPr/>
          </p:nvGrpSpPr>
          <p:grpSpPr bwMode="auto">
            <a:xfrm>
              <a:off x="2117" y="2176"/>
              <a:ext cx="80" cy="289"/>
              <a:chOff x="2117" y="2320"/>
              <a:chExt cx="80" cy="289"/>
            </a:xfrm>
          </p:grpSpPr>
          <p:sp>
            <p:nvSpPr>
              <p:cNvPr id="214127" name="Freeform 196"/>
              <p:cNvSpPr>
                <a:spLocks/>
              </p:cNvSpPr>
              <p:nvPr/>
            </p:nvSpPr>
            <p:spPr bwMode="auto">
              <a:xfrm>
                <a:off x="2155" y="2320"/>
                <a:ext cx="11" cy="46"/>
              </a:xfrm>
              <a:custGeom>
                <a:avLst/>
                <a:gdLst>
                  <a:gd name="T0" fmla="*/ 11 w 11"/>
                  <a:gd name="T1" fmla="*/ 7 h 46"/>
                  <a:gd name="T2" fmla="*/ 8 w 11"/>
                  <a:gd name="T3" fmla="*/ 3 h 46"/>
                  <a:gd name="T4" fmla="*/ 4 w 11"/>
                  <a:gd name="T5" fmla="*/ 0 h 46"/>
                  <a:gd name="T6" fmla="*/ 4 w 11"/>
                  <a:gd name="T7" fmla="*/ 0 h 46"/>
                  <a:gd name="T8" fmla="*/ 0 w 11"/>
                  <a:gd name="T9" fmla="*/ 3 h 46"/>
                  <a:gd name="T10" fmla="*/ 0 w 11"/>
                  <a:gd name="T11" fmla="*/ 39 h 46"/>
                  <a:gd name="T12" fmla="*/ 0 w 11"/>
                  <a:gd name="T13" fmla="*/ 43 h 46"/>
                  <a:gd name="T14" fmla="*/ 4 w 11"/>
                  <a:gd name="T15" fmla="*/ 46 h 46"/>
                  <a:gd name="T16" fmla="*/ 8 w 11"/>
                  <a:gd name="T17" fmla="*/ 46 h 46"/>
                  <a:gd name="T18" fmla="*/ 11 w 11"/>
                  <a:gd name="T19" fmla="*/ 43 h 46"/>
                  <a:gd name="T20" fmla="*/ 11 w 11"/>
                  <a:gd name="T21" fmla="*/ 7 h 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6"/>
                  <a:gd name="T35" fmla="*/ 11 w 11"/>
                  <a:gd name="T36" fmla="*/ 46 h 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6">
                    <a:moveTo>
                      <a:pt x="11" y="7"/>
                    </a:moveTo>
                    <a:lnTo>
                      <a:pt x="8" y="3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39"/>
                    </a:lnTo>
                    <a:lnTo>
                      <a:pt x="0" y="43"/>
                    </a:lnTo>
                    <a:lnTo>
                      <a:pt x="4" y="46"/>
                    </a:lnTo>
                    <a:lnTo>
                      <a:pt x="8" y="46"/>
                    </a:lnTo>
                    <a:lnTo>
                      <a:pt x="11" y="43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28" name="Freeform 197"/>
              <p:cNvSpPr>
                <a:spLocks/>
              </p:cNvSpPr>
              <p:nvPr/>
            </p:nvSpPr>
            <p:spPr bwMode="auto">
              <a:xfrm>
                <a:off x="2155" y="2386"/>
                <a:ext cx="11" cy="49"/>
              </a:xfrm>
              <a:custGeom>
                <a:avLst/>
                <a:gdLst>
                  <a:gd name="T0" fmla="*/ 11 w 11"/>
                  <a:gd name="T1" fmla="*/ 6 h 49"/>
                  <a:gd name="T2" fmla="*/ 11 w 11"/>
                  <a:gd name="T3" fmla="*/ 3 h 49"/>
                  <a:gd name="T4" fmla="*/ 8 w 11"/>
                  <a:gd name="T5" fmla="*/ 0 h 49"/>
                  <a:gd name="T6" fmla="*/ 4 w 11"/>
                  <a:gd name="T7" fmla="*/ 0 h 49"/>
                  <a:gd name="T8" fmla="*/ 0 w 11"/>
                  <a:gd name="T9" fmla="*/ 3 h 49"/>
                  <a:gd name="T10" fmla="*/ 0 w 11"/>
                  <a:gd name="T11" fmla="*/ 42 h 49"/>
                  <a:gd name="T12" fmla="*/ 0 w 11"/>
                  <a:gd name="T13" fmla="*/ 46 h 49"/>
                  <a:gd name="T14" fmla="*/ 4 w 11"/>
                  <a:gd name="T15" fmla="*/ 49 h 49"/>
                  <a:gd name="T16" fmla="*/ 8 w 11"/>
                  <a:gd name="T17" fmla="*/ 49 h 49"/>
                  <a:gd name="T18" fmla="*/ 11 w 11"/>
                  <a:gd name="T19" fmla="*/ 46 h 49"/>
                  <a:gd name="T20" fmla="*/ 11 w 11"/>
                  <a:gd name="T21" fmla="*/ 6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9"/>
                  <a:gd name="T35" fmla="*/ 11 w 11"/>
                  <a:gd name="T36" fmla="*/ 49 h 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9">
                    <a:moveTo>
                      <a:pt x="11" y="6"/>
                    </a:moveTo>
                    <a:lnTo>
                      <a:pt x="11" y="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42"/>
                    </a:lnTo>
                    <a:lnTo>
                      <a:pt x="0" y="46"/>
                    </a:lnTo>
                    <a:lnTo>
                      <a:pt x="4" y="49"/>
                    </a:lnTo>
                    <a:lnTo>
                      <a:pt x="8" y="49"/>
                    </a:lnTo>
                    <a:lnTo>
                      <a:pt x="11" y="46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29" name="Freeform 198"/>
              <p:cNvSpPr>
                <a:spLocks/>
              </p:cNvSpPr>
              <p:nvPr/>
            </p:nvSpPr>
            <p:spPr bwMode="auto">
              <a:xfrm>
                <a:off x="2155" y="2455"/>
                <a:ext cx="11" cy="49"/>
              </a:xfrm>
              <a:custGeom>
                <a:avLst/>
                <a:gdLst>
                  <a:gd name="T0" fmla="*/ 11 w 11"/>
                  <a:gd name="T1" fmla="*/ 6 h 49"/>
                  <a:gd name="T2" fmla="*/ 11 w 11"/>
                  <a:gd name="T3" fmla="*/ 3 h 49"/>
                  <a:gd name="T4" fmla="*/ 8 w 11"/>
                  <a:gd name="T5" fmla="*/ 0 h 49"/>
                  <a:gd name="T6" fmla="*/ 4 w 11"/>
                  <a:gd name="T7" fmla="*/ 0 h 49"/>
                  <a:gd name="T8" fmla="*/ 0 w 11"/>
                  <a:gd name="T9" fmla="*/ 3 h 49"/>
                  <a:gd name="T10" fmla="*/ 0 w 11"/>
                  <a:gd name="T11" fmla="*/ 42 h 49"/>
                  <a:gd name="T12" fmla="*/ 0 w 11"/>
                  <a:gd name="T13" fmla="*/ 45 h 49"/>
                  <a:gd name="T14" fmla="*/ 4 w 11"/>
                  <a:gd name="T15" fmla="*/ 49 h 49"/>
                  <a:gd name="T16" fmla="*/ 8 w 11"/>
                  <a:gd name="T17" fmla="*/ 49 h 49"/>
                  <a:gd name="T18" fmla="*/ 11 w 11"/>
                  <a:gd name="T19" fmla="*/ 45 h 49"/>
                  <a:gd name="T20" fmla="*/ 11 w 11"/>
                  <a:gd name="T21" fmla="*/ 6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49"/>
                  <a:gd name="T35" fmla="*/ 11 w 11"/>
                  <a:gd name="T36" fmla="*/ 49 h 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49">
                    <a:moveTo>
                      <a:pt x="11" y="6"/>
                    </a:moveTo>
                    <a:lnTo>
                      <a:pt x="11" y="3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42"/>
                    </a:lnTo>
                    <a:lnTo>
                      <a:pt x="0" y="45"/>
                    </a:lnTo>
                    <a:lnTo>
                      <a:pt x="4" y="49"/>
                    </a:lnTo>
                    <a:lnTo>
                      <a:pt x="8" y="49"/>
                    </a:lnTo>
                    <a:lnTo>
                      <a:pt x="11" y="45"/>
                    </a:lnTo>
                    <a:lnTo>
                      <a:pt x="11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0" name="Freeform 199"/>
              <p:cNvSpPr>
                <a:spLocks/>
              </p:cNvSpPr>
              <p:nvPr/>
            </p:nvSpPr>
            <p:spPr bwMode="auto">
              <a:xfrm>
                <a:off x="2155" y="2523"/>
                <a:ext cx="11" cy="50"/>
              </a:xfrm>
              <a:custGeom>
                <a:avLst/>
                <a:gdLst>
                  <a:gd name="T0" fmla="*/ 11 w 11"/>
                  <a:gd name="T1" fmla="*/ 7 h 50"/>
                  <a:gd name="T2" fmla="*/ 11 w 11"/>
                  <a:gd name="T3" fmla="*/ 4 h 50"/>
                  <a:gd name="T4" fmla="*/ 8 w 11"/>
                  <a:gd name="T5" fmla="*/ 0 h 50"/>
                  <a:gd name="T6" fmla="*/ 4 w 11"/>
                  <a:gd name="T7" fmla="*/ 0 h 50"/>
                  <a:gd name="T8" fmla="*/ 0 w 11"/>
                  <a:gd name="T9" fmla="*/ 4 h 50"/>
                  <a:gd name="T10" fmla="*/ 0 w 11"/>
                  <a:gd name="T11" fmla="*/ 43 h 50"/>
                  <a:gd name="T12" fmla="*/ 0 w 11"/>
                  <a:gd name="T13" fmla="*/ 46 h 50"/>
                  <a:gd name="T14" fmla="*/ 4 w 11"/>
                  <a:gd name="T15" fmla="*/ 50 h 50"/>
                  <a:gd name="T16" fmla="*/ 8 w 11"/>
                  <a:gd name="T17" fmla="*/ 50 h 50"/>
                  <a:gd name="T18" fmla="*/ 11 w 11"/>
                  <a:gd name="T19" fmla="*/ 46 h 50"/>
                  <a:gd name="T20" fmla="*/ 11 w 11"/>
                  <a:gd name="T21" fmla="*/ 7 h 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1"/>
                  <a:gd name="T34" fmla="*/ 0 h 50"/>
                  <a:gd name="T35" fmla="*/ 11 w 11"/>
                  <a:gd name="T36" fmla="*/ 50 h 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1" h="50">
                    <a:moveTo>
                      <a:pt x="11" y="7"/>
                    </a:moveTo>
                    <a:lnTo>
                      <a:pt x="11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43"/>
                    </a:lnTo>
                    <a:lnTo>
                      <a:pt x="0" y="46"/>
                    </a:lnTo>
                    <a:lnTo>
                      <a:pt x="4" y="50"/>
                    </a:lnTo>
                    <a:lnTo>
                      <a:pt x="8" y="50"/>
                    </a:lnTo>
                    <a:lnTo>
                      <a:pt x="11" y="46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31" name="Freeform 200"/>
              <p:cNvSpPr>
                <a:spLocks/>
              </p:cNvSpPr>
              <p:nvPr/>
            </p:nvSpPr>
            <p:spPr bwMode="auto">
              <a:xfrm>
                <a:off x="2117" y="2540"/>
                <a:ext cx="80" cy="69"/>
              </a:xfrm>
              <a:custGeom>
                <a:avLst/>
                <a:gdLst>
                  <a:gd name="T0" fmla="*/ 0 w 80"/>
                  <a:gd name="T1" fmla="*/ 0 h 69"/>
                  <a:gd name="T2" fmla="*/ 42 w 80"/>
                  <a:gd name="T3" fmla="*/ 69 h 69"/>
                  <a:gd name="T4" fmla="*/ 80 w 80"/>
                  <a:gd name="T5" fmla="*/ 0 h 69"/>
                  <a:gd name="T6" fmla="*/ 42 w 80"/>
                  <a:gd name="T7" fmla="*/ 23 h 69"/>
                  <a:gd name="T8" fmla="*/ 0 w 80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"/>
                  <a:gd name="T16" fmla="*/ 0 h 69"/>
                  <a:gd name="T17" fmla="*/ 80 w 80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" h="69">
                    <a:moveTo>
                      <a:pt x="0" y="0"/>
                    </a:moveTo>
                    <a:lnTo>
                      <a:pt x="42" y="69"/>
                    </a:lnTo>
                    <a:lnTo>
                      <a:pt x="80" y="0"/>
                    </a:lnTo>
                    <a:lnTo>
                      <a:pt x="4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120" name="Text Box 201"/>
            <p:cNvSpPr txBox="1">
              <a:spLocks noChangeArrowheads="1"/>
            </p:cNvSpPr>
            <p:nvPr/>
          </p:nvSpPr>
          <p:spPr bwMode="auto">
            <a:xfrm>
              <a:off x="1382" y="3674"/>
              <a:ext cx="9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写入“0”</a:t>
              </a:r>
            </a:p>
          </p:txBody>
        </p:sp>
        <p:sp>
          <p:nvSpPr>
            <p:cNvPr id="214121" name="Text Box 202"/>
            <p:cNvSpPr txBox="1">
              <a:spLocks noChangeArrowheads="1"/>
            </p:cNvSpPr>
            <p:nvPr/>
          </p:nvSpPr>
          <p:spPr bwMode="auto">
            <a:xfrm>
              <a:off x="3482" y="3696"/>
              <a:ext cx="99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写入“1”</a:t>
              </a:r>
            </a:p>
          </p:txBody>
        </p:sp>
        <p:grpSp>
          <p:nvGrpSpPr>
            <p:cNvPr id="24" name="Group 203"/>
            <p:cNvGrpSpPr>
              <a:grpSpLocks/>
            </p:cNvGrpSpPr>
            <p:nvPr/>
          </p:nvGrpSpPr>
          <p:grpSpPr bwMode="auto">
            <a:xfrm>
              <a:off x="3984" y="1823"/>
              <a:ext cx="81" cy="193"/>
              <a:chOff x="1495" y="1969"/>
              <a:chExt cx="81" cy="193"/>
            </a:xfrm>
          </p:grpSpPr>
          <p:sp>
            <p:nvSpPr>
              <p:cNvPr id="214125" name="Line 204"/>
              <p:cNvSpPr>
                <a:spLocks noChangeShapeType="1"/>
              </p:cNvSpPr>
              <p:nvPr/>
            </p:nvSpPr>
            <p:spPr bwMode="auto">
              <a:xfrm>
                <a:off x="1533" y="1969"/>
                <a:ext cx="4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4126" name="Freeform 205"/>
              <p:cNvSpPr>
                <a:spLocks/>
              </p:cNvSpPr>
              <p:nvPr/>
            </p:nvSpPr>
            <p:spPr bwMode="auto">
              <a:xfrm>
                <a:off x="1495" y="2093"/>
                <a:ext cx="81" cy="69"/>
              </a:xfrm>
              <a:custGeom>
                <a:avLst/>
                <a:gdLst>
                  <a:gd name="T0" fmla="*/ 0 w 81"/>
                  <a:gd name="T1" fmla="*/ 0 h 69"/>
                  <a:gd name="T2" fmla="*/ 42 w 81"/>
                  <a:gd name="T3" fmla="*/ 69 h 69"/>
                  <a:gd name="T4" fmla="*/ 81 w 81"/>
                  <a:gd name="T5" fmla="*/ 0 h 69"/>
                  <a:gd name="T6" fmla="*/ 42 w 81"/>
                  <a:gd name="T7" fmla="*/ 23 h 69"/>
                  <a:gd name="T8" fmla="*/ 0 w 81"/>
                  <a:gd name="T9" fmla="*/ 0 h 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69"/>
                  <a:gd name="T17" fmla="*/ 81 w 81"/>
                  <a:gd name="T18" fmla="*/ 69 h 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69">
                    <a:moveTo>
                      <a:pt x="0" y="0"/>
                    </a:moveTo>
                    <a:lnTo>
                      <a:pt x="42" y="69"/>
                    </a:lnTo>
                    <a:lnTo>
                      <a:pt x="81" y="0"/>
                    </a:lnTo>
                    <a:lnTo>
                      <a:pt x="42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4123" name="Rectangle 206"/>
            <p:cNvSpPr>
              <a:spLocks noChangeArrowheads="1"/>
            </p:cNvSpPr>
            <p:nvPr/>
          </p:nvSpPr>
          <p:spPr bwMode="auto">
            <a:xfrm>
              <a:off x="4219" y="1872"/>
              <a:ext cx="5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000" b="0" i="1">
                  <a:latin typeface="Times New Roman" pitchFamily="18" charset="0"/>
                </a:rPr>
                <a:t>I</a:t>
              </a:r>
              <a:endParaRPr lang="en-US" altLang="zh-CN" sz="2000" i="1">
                <a:latin typeface="Times New Roman" pitchFamily="18" charset="0"/>
              </a:endParaRPr>
            </a:p>
          </p:txBody>
        </p:sp>
        <p:sp>
          <p:nvSpPr>
            <p:cNvPr id="214124" name="Line 207"/>
            <p:cNvSpPr>
              <a:spLocks noChangeShapeType="1"/>
            </p:cNvSpPr>
            <p:nvPr/>
          </p:nvSpPr>
          <p:spPr bwMode="auto">
            <a:xfrm flipH="1">
              <a:off x="1344" y="2928"/>
              <a:ext cx="215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9" name="日期占位符 20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D55B3F-C327-4534-A606-864CD045A10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1" name="页脚占位符 2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4026" name="灯片编号占位符 20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43C9A5-EE18-4D85-B59A-CAD6D0D68B5E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14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utoUpdateAnimBg="0"/>
      <p:bldP spid="2979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00200" y="1295400"/>
            <a:ext cx="6705600" cy="5121276"/>
            <a:chOff x="1008" y="816"/>
            <a:chExt cx="4224" cy="322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2150"/>
              <a:ext cx="1917" cy="96"/>
              <a:chOff x="1008" y="2438"/>
              <a:chExt cx="1917" cy="96"/>
            </a:xfrm>
          </p:grpSpPr>
          <p:sp>
            <p:nvSpPr>
              <p:cNvPr id="215251" name="Rectangle 5"/>
              <p:cNvSpPr>
                <a:spLocks noChangeArrowheads="1"/>
              </p:cNvSpPr>
              <p:nvPr/>
            </p:nvSpPr>
            <p:spPr bwMode="auto">
              <a:xfrm>
                <a:off x="1008" y="2438"/>
                <a:ext cx="1911" cy="9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52" name="Rectangle 6"/>
              <p:cNvSpPr>
                <a:spLocks noChangeArrowheads="1"/>
              </p:cNvSpPr>
              <p:nvPr/>
            </p:nvSpPr>
            <p:spPr bwMode="auto">
              <a:xfrm>
                <a:off x="1008" y="2438"/>
                <a:ext cx="1917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15051" name="Rectangle 7"/>
            <p:cNvSpPr>
              <a:spLocks noChangeArrowheads="1"/>
            </p:cNvSpPr>
            <p:nvPr/>
          </p:nvSpPr>
          <p:spPr bwMode="auto">
            <a:xfrm>
              <a:off x="1621" y="1939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15052" name="Line 8"/>
            <p:cNvSpPr>
              <a:spLocks noChangeShapeType="1"/>
            </p:cNvSpPr>
            <p:nvPr/>
          </p:nvSpPr>
          <p:spPr bwMode="auto">
            <a:xfrm>
              <a:off x="1369" y="1387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3" name="Line 9"/>
            <p:cNvSpPr>
              <a:spLocks noChangeShapeType="1"/>
            </p:cNvSpPr>
            <p:nvPr/>
          </p:nvSpPr>
          <p:spPr bwMode="auto">
            <a:xfrm>
              <a:off x="1369" y="1382"/>
              <a:ext cx="96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4" name="Line 10"/>
            <p:cNvSpPr>
              <a:spLocks noChangeShapeType="1"/>
            </p:cNvSpPr>
            <p:nvPr/>
          </p:nvSpPr>
          <p:spPr bwMode="auto">
            <a:xfrm>
              <a:off x="1050" y="2069"/>
              <a:ext cx="182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5" name="Line 11"/>
            <p:cNvSpPr>
              <a:spLocks noChangeShapeType="1"/>
            </p:cNvSpPr>
            <p:nvPr/>
          </p:nvSpPr>
          <p:spPr bwMode="auto">
            <a:xfrm>
              <a:off x="1369" y="1824"/>
              <a:ext cx="45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6" name="Line 12"/>
            <p:cNvSpPr>
              <a:spLocks noChangeShapeType="1"/>
            </p:cNvSpPr>
            <p:nvPr/>
          </p:nvSpPr>
          <p:spPr bwMode="auto">
            <a:xfrm flipV="1">
              <a:off x="1819" y="1901"/>
              <a:ext cx="1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7" name="Line 13"/>
            <p:cNvSpPr>
              <a:spLocks noChangeShapeType="1"/>
            </p:cNvSpPr>
            <p:nvPr/>
          </p:nvSpPr>
          <p:spPr bwMode="auto">
            <a:xfrm flipH="1" flipV="1">
              <a:off x="1525" y="1714"/>
              <a:ext cx="294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58" name="Line 14"/>
            <p:cNvSpPr>
              <a:spLocks noChangeShapeType="1"/>
            </p:cNvSpPr>
            <p:nvPr/>
          </p:nvSpPr>
          <p:spPr bwMode="auto">
            <a:xfrm flipV="1">
              <a:off x="1525" y="1493"/>
              <a:ext cx="1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453" y="1752"/>
              <a:ext cx="372" cy="216"/>
              <a:chOff x="1453" y="2040"/>
              <a:chExt cx="372" cy="216"/>
            </a:xfrm>
          </p:grpSpPr>
          <p:sp>
            <p:nvSpPr>
              <p:cNvPr id="215245" name="Freeform 16"/>
              <p:cNvSpPr>
                <a:spLocks/>
              </p:cNvSpPr>
              <p:nvPr/>
            </p:nvSpPr>
            <p:spPr bwMode="auto">
              <a:xfrm>
                <a:off x="1771" y="2222"/>
                <a:ext cx="54" cy="34"/>
              </a:xfrm>
              <a:custGeom>
                <a:avLst/>
                <a:gdLst>
                  <a:gd name="T0" fmla="*/ 48 w 54"/>
                  <a:gd name="T1" fmla="*/ 34 h 34"/>
                  <a:gd name="T2" fmla="*/ 48 w 54"/>
                  <a:gd name="T3" fmla="*/ 34 h 34"/>
                  <a:gd name="T4" fmla="*/ 54 w 54"/>
                  <a:gd name="T5" fmla="*/ 29 h 34"/>
                  <a:gd name="T6" fmla="*/ 54 w 54"/>
                  <a:gd name="T7" fmla="*/ 24 h 34"/>
                  <a:gd name="T8" fmla="*/ 12 w 54"/>
                  <a:gd name="T9" fmla="*/ 0 h 34"/>
                  <a:gd name="T10" fmla="*/ 6 w 54"/>
                  <a:gd name="T11" fmla="*/ 0 h 34"/>
                  <a:gd name="T12" fmla="*/ 0 w 54"/>
                  <a:gd name="T13" fmla="*/ 5 h 34"/>
                  <a:gd name="T14" fmla="*/ 6 w 54"/>
                  <a:gd name="T15" fmla="*/ 10 h 34"/>
                  <a:gd name="T16" fmla="*/ 48 w 54"/>
                  <a:gd name="T17" fmla="*/ 3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48" y="34"/>
                    </a:moveTo>
                    <a:lnTo>
                      <a:pt x="48" y="34"/>
                    </a:lnTo>
                    <a:lnTo>
                      <a:pt x="54" y="29"/>
                    </a:lnTo>
                    <a:lnTo>
                      <a:pt x="54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8" y="3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6" name="Freeform 17"/>
              <p:cNvSpPr>
                <a:spLocks/>
              </p:cNvSpPr>
              <p:nvPr/>
            </p:nvSpPr>
            <p:spPr bwMode="auto">
              <a:xfrm>
                <a:off x="1705" y="2184"/>
                <a:ext cx="54" cy="34"/>
              </a:xfrm>
              <a:custGeom>
                <a:avLst/>
                <a:gdLst>
                  <a:gd name="T0" fmla="*/ 42 w 54"/>
                  <a:gd name="T1" fmla="*/ 34 h 34"/>
                  <a:gd name="T2" fmla="*/ 48 w 54"/>
                  <a:gd name="T3" fmla="*/ 34 h 34"/>
                  <a:gd name="T4" fmla="*/ 54 w 54"/>
                  <a:gd name="T5" fmla="*/ 29 h 34"/>
                  <a:gd name="T6" fmla="*/ 48 w 54"/>
                  <a:gd name="T7" fmla="*/ 24 h 34"/>
                  <a:gd name="T8" fmla="*/ 12 w 54"/>
                  <a:gd name="T9" fmla="*/ 0 h 34"/>
                  <a:gd name="T10" fmla="*/ 6 w 54"/>
                  <a:gd name="T11" fmla="*/ 0 h 34"/>
                  <a:gd name="T12" fmla="*/ 0 w 54"/>
                  <a:gd name="T13" fmla="*/ 5 h 34"/>
                  <a:gd name="T14" fmla="*/ 6 w 54"/>
                  <a:gd name="T15" fmla="*/ 10 h 34"/>
                  <a:gd name="T16" fmla="*/ 42 w 54"/>
                  <a:gd name="T17" fmla="*/ 3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42" y="34"/>
                    </a:moveTo>
                    <a:lnTo>
                      <a:pt x="48" y="34"/>
                    </a:lnTo>
                    <a:lnTo>
                      <a:pt x="54" y="29"/>
                    </a:lnTo>
                    <a:lnTo>
                      <a:pt x="4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7" name="Freeform 18"/>
              <p:cNvSpPr>
                <a:spLocks/>
              </p:cNvSpPr>
              <p:nvPr/>
            </p:nvSpPr>
            <p:spPr bwMode="auto">
              <a:xfrm>
                <a:off x="1639" y="2146"/>
                <a:ext cx="48" cy="33"/>
              </a:xfrm>
              <a:custGeom>
                <a:avLst/>
                <a:gdLst>
                  <a:gd name="T0" fmla="*/ 42 w 48"/>
                  <a:gd name="T1" fmla="*/ 33 h 33"/>
                  <a:gd name="T2" fmla="*/ 48 w 48"/>
                  <a:gd name="T3" fmla="*/ 33 h 33"/>
                  <a:gd name="T4" fmla="*/ 48 w 48"/>
                  <a:gd name="T5" fmla="*/ 28 h 33"/>
                  <a:gd name="T6" fmla="*/ 48 w 48"/>
                  <a:gd name="T7" fmla="*/ 24 h 33"/>
                  <a:gd name="T8" fmla="*/ 6 w 48"/>
                  <a:gd name="T9" fmla="*/ 0 h 33"/>
                  <a:gd name="T10" fmla="*/ 0 w 48"/>
                  <a:gd name="T11" fmla="*/ 0 h 33"/>
                  <a:gd name="T12" fmla="*/ 0 w 48"/>
                  <a:gd name="T13" fmla="*/ 4 h 33"/>
                  <a:gd name="T14" fmla="*/ 0 w 48"/>
                  <a:gd name="T15" fmla="*/ 9 h 33"/>
                  <a:gd name="T16" fmla="*/ 42 w 48"/>
                  <a:gd name="T17" fmla="*/ 3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33"/>
                  <a:gd name="T29" fmla="*/ 48 w 48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33">
                    <a:moveTo>
                      <a:pt x="42" y="33"/>
                    </a:moveTo>
                    <a:lnTo>
                      <a:pt x="48" y="33"/>
                    </a:lnTo>
                    <a:lnTo>
                      <a:pt x="48" y="28"/>
                    </a:lnTo>
                    <a:lnTo>
                      <a:pt x="48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8" name="Freeform 19"/>
              <p:cNvSpPr>
                <a:spLocks/>
              </p:cNvSpPr>
              <p:nvPr/>
            </p:nvSpPr>
            <p:spPr bwMode="auto">
              <a:xfrm>
                <a:off x="1567" y="2107"/>
                <a:ext cx="54" cy="34"/>
              </a:xfrm>
              <a:custGeom>
                <a:avLst/>
                <a:gdLst>
                  <a:gd name="T0" fmla="*/ 42 w 54"/>
                  <a:gd name="T1" fmla="*/ 34 h 34"/>
                  <a:gd name="T2" fmla="*/ 48 w 54"/>
                  <a:gd name="T3" fmla="*/ 34 h 34"/>
                  <a:gd name="T4" fmla="*/ 54 w 54"/>
                  <a:gd name="T5" fmla="*/ 29 h 34"/>
                  <a:gd name="T6" fmla="*/ 48 w 54"/>
                  <a:gd name="T7" fmla="*/ 24 h 34"/>
                  <a:gd name="T8" fmla="*/ 12 w 54"/>
                  <a:gd name="T9" fmla="*/ 0 h 34"/>
                  <a:gd name="T10" fmla="*/ 6 w 54"/>
                  <a:gd name="T11" fmla="*/ 0 h 34"/>
                  <a:gd name="T12" fmla="*/ 0 w 54"/>
                  <a:gd name="T13" fmla="*/ 5 h 34"/>
                  <a:gd name="T14" fmla="*/ 6 w 54"/>
                  <a:gd name="T15" fmla="*/ 10 h 34"/>
                  <a:gd name="T16" fmla="*/ 42 w 54"/>
                  <a:gd name="T17" fmla="*/ 3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42" y="34"/>
                    </a:moveTo>
                    <a:lnTo>
                      <a:pt x="48" y="34"/>
                    </a:lnTo>
                    <a:lnTo>
                      <a:pt x="54" y="29"/>
                    </a:lnTo>
                    <a:lnTo>
                      <a:pt x="4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9" name="Freeform 20"/>
              <p:cNvSpPr>
                <a:spLocks/>
              </p:cNvSpPr>
              <p:nvPr/>
            </p:nvSpPr>
            <p:spPr bwMode="auto">
              <a:xfrm>
                <a:off x="1501" y="2069"/>
                <a:ext cx="48" cy="29"/>
              </a:xfrm>
              <a:custGeom>
                <a:avLst/>
                <a:gdLst>
                  <a:gd name="T0" fmla="*/ 42 w 48"/>
                  <a:gd name="T1" fmla="*/ 29 h 29"/>
                  <a:gd name="T2" fmla="*/ 48 w 48"/>
                  <a:gd name="T3" fmla="*/ 29 h 29"/>
                  <a:gd name="T4" fmla="*/ 48 w 48"/>
                  <a:gd name="T5" fmla="*/ 24 h 29"/>
                  <a:gd name="T6" fmla="*/ 48 w 48"/>
                  <a:gd name="T7" fmla="*/ 19 h 29"/>
                  <a:gd name="T8" fmla="*/ 6 w 48"/>
                  <a:gd name="T9" fmla="*/ 0 h 29"/>
                  <a:gd name="T10" fmla="*/ 0 w 48"/>
                  <a:gd name="T11" fmla="*/ 0 h 29"/>
                  <a:gd name="T12" fmla="*/ 0 w 48"/>
                  <a:gd name="T13" fmla="*/ 5 h 29"/>
                  <a:gd name="T14" fmla="*/ 0 w 48"/>
                  <a:gd name="T15" fmla="*/ 9 h 29"/>
                  <a:gd name="T16" fmla="*/ 42 w 48"/>
                  <a:gd name="T17" fmla="*/ 29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29"/>
                  <a:gd name="T29" fmla="*/ 48 w 48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29">
                    <a:moveTo>
                      <a:pt x="42" y="29"/>
                    </a:moveTo>
                    <a:lnTo>
                      <a:pt x="48" y="29"/>
                    </a:lnTo>
                    <a:lnTo>
                      <a:pt x="48" y="24"/>
                    </a:lnTo>
                    <a:lnTo>
                      <a:pt x="48" y="1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0" name="Freeform 21"/>
              <p:cNvSpPr>
                <a:spLocks/>
              </p:cNvSpPr>
              <p:nvPr/>
            </p:nvSpPr>
            <p:spPr bwMode="auto">
              <a:xfrm>
                <a:off x="1453" y="2040"/>
                <a:ext cx="30" cy="19"/>
              </a:xfrm>
              <a:custGeom>
                <a:avLst/>
                <a:gdLst>
                  <a:gd name="T0" fmla="*/ 24 w 30"/>
                  <a:gd name="T1" fmla="*/ 19 h 19"/>
                  <a:gd name="T2" fmla="*/ 30 w 30"/>
                  <a:gd name="T3" fmla="*/ 19 h 19"/>
                  <a:gd name="T4" fmla="*/ 30 w 30"/>
                  <a:gd name="T5" fmla="*/ 14 h 19"/>
                  <a:gd name="T6" fmla="*/ 30 w 30"/>
                  <a:gd name="T7" fmla="*/ 10 h 19"/>
                  <a:gd name="T8" fmla="*/ 12 w 30"/>
                  <a:gd name="T9" fmla="*/ 0 h 19"/>
                  <a:gd name="T10" fmla="*/ 6 w 30"/>
                  <a:gd name="T11" fmla="*/ 0 h 19"/>
                  <a:gd name="T12" fmla="*/ 0 w 30"/>
                  <a:gd name="T13" fmla="*/ 5 h 19"/>
                  <a:gd name="T14" fmla="*/ 6 w 30"/>
                  <a:gd name="T15" fmla="*/ 10 h 19"/>
                  <a:gd name="T16" fmla="*/ 24 w 30"/>
                  <a:gd name="T17" fmla="*/ 19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19"/>
                  <a:gd name="T29" fmla="*/ 30 w 30"/>
                  <a:gd name="T30" fmla="*/ 19 h 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19">
                    <a:moveTo>
                      <a:pt x="24" y="19"/>
                    </a:moveTo>
                    <a:lnTo>
                      <a:pt x="30" y="19"/>
                    </a:lnTo>
                    <a:lnTo>
                      <a:pt x="30" y="14"/>
                    </a:lnTo>
                    <a:lnTo>
                      <a:pt x="30" y="1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453" y="1445"/>
              <a:ext cx="12" cy="317"/>
              <a:chOff x="1453" y="1733"/>
              <a:chExt cx="12" cy="317"/>
            </a:xfrm>
          </p:grpSpPr>
          <p:sp>
            <p:nvSpPr>
              <p:cNvPr id="215240" name="Freeform 23"/>
              <p:cNvSpPr>
                <a:spLocks/>
              </p:cNvSpPr>
              <p:nvPr/>
            </p:nvSpPr>
            <p:spPr bwMode="auto">
              <a:xfrm>
                <a:off x="1453" y="2002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4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4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4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1" name="Freeform 24"/>
              <p:cNvSpPr>
                <a:spLocks/>
              </p:cNvSpPr>
              <p:nvPr/>
            </p:nvSpPr>
            <p:spPr bwMode="auto">
              <a:xfrm>
                <a:off x="1453" y="1934"/>
                <a:ext cx="12" cy="48"/>
              </a:xfrm>
              <a:custGeom>
                <a:avLst/>
                <a:gdLst>
                  <a:gd name="T0" fmla="*/ 0 w 12"/>
                  <a:gd name="T1" fmla="*/ 44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4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4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4"/>
                    </a:moveTo>
                    <a:lnTo>
                      <a:pt x="6" y="48"/>
                    </a:lnTo>
                    <a:lnTo>
                      <a:pt x="12" y="44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2" name="Freeform 25"/>
              <p:cNvSpPr>
                <a:spLocks/>
              </p:cNvSpPr>
              <p:nvPr/>
            </p:nvSpPr>
            <p:spPr bwMode="auto">
              <a:xfrm>
                <a:off x="1453" y="1867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3" name="Freeform 26"/>
              <p:cNvSpPr>
                <a:spLocks/>
              </p:cNvSpPr>
              <p:nvPr/>
            </p:nvSpPr>
            <p:spPr bwMode="auto">
              <a:xfrm>
                <a:off x="1453" y="1800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44" name="Freeform 27"/>
              <p:cNvSpPr>
                <a:spLocks/>
              </p:cNvSpPr>
              <p:nvPr/>
            </p:nvSpPr>
            <p:spPr bwMode="auto">
              <a:xfrm>
                <a:off x="1453" y="1733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723" y="1958"/>
              <a:ext cx="78" cy="149"/>
              <a:chOff x="1723" y="2246"/>
              <a:chExt cx="78" cy="149"/>
            </a:xfrm>
          </p:grpSpPr>
          <p:sp>
            <p:nvSpPr>
              <p:cNvPr id="215237" name="Freeform 29"/>
              <p:cNvSpPr>
                <a:spLocks/>
              </p:cNvSpPr>
              <p:nvPr/>
            </p:nvSpPr>
            <p:spPr bwMode="auto">
              <a:xfrm>
                <a:off x="1771" y="2246"/>
                <a:ext cx="30" cy="44"/>
              </a:xfrm>
              <a:custGeom>
                <a:avLst/>
                <a:gdLst>
                  <a:gd name="T0" fmla="*/ 30 w 30"/>
                  <a:gd name="T1" fmla="*/ 5 h 44"/>
                  <a:gd name="T2" fmla="*/ 24 w 30"/>
                  <a:gd name="T3" fmla="*/ 0 h 44"/>
                  <a:gd name="T4" fmla="*/ 24 w 30"/>
                  <a:gd name="T5" fmla="*/ 0 h 44"/>
                  <a:gd name="T6" fmla="*/ 18 w 30"/>
                  <a:gd name="T7" fmla="*/ 5 h 44"/>
                  <a:gd name="T8" fmla="*/ 0 w 30"/>
                  <a:gd name="T9" fmla="*/ 39 h 44"/>
                  <a:gd name="T10" fmla="*/ 6 w 30"/>
                  <a:gd name="T11" fmla="*/ 44 h 44"/>
                  <a:gd name="T12" fmla="*/ 12 w 30"/>
                  <a:gd name="T13" fmla="*/ 44 h 44"/>
                  <a:gd name="T14" fmla="*/ 12 w 30"/>
                  <a:gd name="T15" fmla="*/ 39 h 44"/>
                  <a:gd name="T16" fmla="*/ 30 w 30"/>
                  <a:gd name="T17" fmla="*/ 5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4"/>
                  <a:gd name="T29" fmla="*/ 30 w 30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4">
                    <a:moveTo>
                      <a:pt x="30" y="5"/>
                    </a:moveTo>
                    <a:lnTo>
                      <a:pt x="24" y="0"/>
                    </a:lnTo>
                    <a:lnTo>
                      <a:pt x="18" y="5"/>
                    </a:lnTo>
                    <a:lnTo>
                      <a:pt x="0" y="39"/>
                    </a:lnTo>
                    <a:lnTo>
                      <a:pt x="6" y="44"/>
                    </a:lnTo>
                    <a:lnTo>
                      <a:pt x="12" y="44"/>
                    </a:lnTo>
                    <a:lnTo>
                      <a:pt x="12" y="39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8" name="Freeform 30"/>
              <p:cNvSpPr>
                <a:spLocks/>
              </p:cNvSpPr>
              <p:nvPr/>
            </p:nvSpPr>
            <p:spPr bwMode="auto">
              <a:xfrm>
                <a:off x="1741" y="2309"/>
                <a:ext cx="30" cy="48"/>
              </a:xfrm>
              <a:custGeom>
                <a:avLst/>
                <a:gdLst>
                  <a:gd name="T0" fmla="*/ 30 w 30"/>
                  <a:gd name="T1" fmla="*/ 5 h 48"/>
                  <a:gd name="T2" fmla="*/ 30 w 30"/>
                  <a:gd name="T3" fmla="*/ 0 h 48"/>
                  <a:gd name="T4" fmla="*/ 24 w 30"/>
                  <a:gd name="T5" fmla="*/ 0 h 48"/>
                  <a:gd name="T6" fmla="*/ 18 w 30"/>
                  <a:gd name="T7" fmla="*/ 5 h 48"/>
                  <a:gd name="T8" fmla="*/ 0 w 30"/>
                  <a:gd name="T9" fmla="*/ 43 h 48"/>
                  <a:gd name="T10" fmla="*/ 6 w 30"/>
                  <a:gd name="T11" fmla="*/ 48 h 48"/>
                  <a:gd name="T12" fmla="*/ 12 w 30"/>
                  <a:gd name="T13" fmla="*/ 48 h 48"/>
                  <a:gd name="T14" fmla="*/ 12 w 30"/>
                  <a:gd name="T15" fmla="*/ 43 h 48"/>
                  <a:gd name="T16" fmla="*/ 30 w 30"/>
                  <a:gd name="T17" fmla="*/ 5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8"/>
                  <a:gd name="T29" fmla="*/ 30 w 30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8">
                    <a:moveTo>
                      <a:pt x="30" y="5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18" y="5"/>
                    </a:lnTo>
                    <a:lnTo>
                      <a:pt x="0" y="43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43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9" name="Freeform 31"/>
              <p:cNvSpPr>
                <a:spLocks/>
              </p:cNvSpPr>
              <p:nvPr/>
            </p:nvSpPr>
            <p:spPr bwMode="auto">
              <a:xfrm>
                <a:off x="1723" y="2371"/>
                <a:ext cx="18" cy="24"/>
              </a:xfrm>
              <a:custGeom>
                <a:avLst/>
                <a:gdLst>
                  <a:gd name="T0" fmla="*/ 18 w 18"/>
                  <a:gd name="T1" fmla="*/ 5 h 24"/>
                  <a:gd name="T2" fmla="*/ 18 w 18"/>
                  <a:gd name="T3" fmla="*/ 0 h 24"/>
                  <a:gd name="T4" fmla="*/ 12 w 18"/>
                  <a:gd name="T5" fmla="*/ 0 h 24"/>
                  <a:gd name="T6" fmla="*/ 6 w 18"/>
                  <a:gd name="T7" fmla="*/ 5 h 24"/>
                  <a:gd name="T8" fmla="*/ 0 w 18"/>
                  <a:gd name="T9" fmla="*/ 19 h 24"/>
                  <a:gd name="T10" fmla="*/ 6 w 18"/>
                  <a:gd name="T11" fmla="*/ 24 h 24"/>
                  <a:gd name="T12" fmla="*/ 6 w 18"/>
                  <a:gd name="T13" fmla="*/ 24 h 24"/>
                  <a:gd name="T14" fmla="*/ 12 w 18"/>
                  <a:gd name="T15" fmla="*/ 19 h 24"/>
                  <a:gd name="T16" fmla="*/ 18 w 18"/>
                  <a:gd name="T17" fmla="*/ 5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24"/>
                  <a:gd name="T29" fmla="*/ 18 w 1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24">
                    <a:moveTo>
                      <a:pt x="18" y="5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0" y="19"/>
                    </a:lnTo>
                    <a:lnTo>
                      <a:pt x="6" y="24"/>
                    </a:lnTo>
                    <a:lnTo>
                      <a:pt x="12" y="19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062" name="Line 32"/>
            <p:cNvSpPr>
              <a:spLocks noChangeShapeType="1"/>
            </p:cNvSpPr>
            <p:nvPr/>
          </p:nvSpPr>
          <p:spPr bwMode="auto">
            <a:xfrm>
              <a:off x="2336" y="1387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3" name="Line 33"/>
            <p:cNvSpPr>
              <a:spLocks noChangeShapeType="1"/>
            </p:cNvSpPr>
            <p:nvPr/>
          </p:nvSpPr>
          <p:spPr bwMode="auto">
            <a:xfrm flipH="1">
              <a:off x="1885" y="1824"/>
              <a:ext cx="451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4" name="Line 34"/>
            <p:cNvSpPr>
              <a:spLocks noChangeShapeType="1"/>
            </p:cNvSpPr>
            <p:nvPr/>
          </p:nvSpPr>
          <p:spPr bwMode="auto">
            <a:xfrm flipV="1">
              <a:off x="1885" y="1901"/>
              <a:ext cx="1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5" name="Line 35"/>
            <p:cNvSpPr>
              <a:spLocks noChangeShapeType="1"/>
            </p:cNvSpPr>
            <p:nvPr/>
          </p:nvSpPr>
          <p:spPr bwMode="auto">
            <a:xfrm flipV="1">
              <a:off x="1885" y="1714"/>
              <a:ext cx="295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66" name="Line 36"/>
            <p:cNvSpPr>
              <a:spLocks noChangeShapeType="1"/>
            </p:cNvSpPr>
            <p:nvPr/>
          </p:nvSpPr>
          <p:spPr bwMode="auto">
            <a:xfrm flipV="1">
              <a:off x="2180" y="1493"/>
              <a:ext cx="1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1879" y="1752"/>
              <a:ext cx="373" cy="216"/>
              <a:chOff x="1879" y="2040"/>
              <a:chExt cx="373" cy="216"/>
            </a:xfrm>
          </p:grpSpPr>
          <p:sp>
            <p:nvSpPr>
              <p:cNvPr id="215231" name="Freeform 38"/>
              <p:cNvSpPr>
                <a:spLocks/>
              </p:cNvSpPr>
              <p:nvPr/>
            </p:nvSpPr>
            <p:spPr bwMode="auto">
              <a:xfrm>
                <a:off x="1879" y="2222"/>
                <a:ext cx="54" cy="34"/>
              </a:xfrm>
              <a:custGeom>
                <a:avLst/>
                <a:gdLst>
                  <a:gd name="T0" fmla="*/ 6 w 54"/>
                  <a:gd name="T1" fmla="*/ 24 h 34"/>
                  <a:gd name="T2" fmla="*/ 0 w 54"/>
                  <a:gd name="T3" fmla="*/ 29 h 34"/>
                  <a:gd name="T4" fmla="*/ 6 w 54"/>
                  <a:gd name="T5" fmla="*/ 34 h 34"/>
                  <a:gd name="T6" fmla="*/ 12 w 54"/>
                  <a:gd name="T7" fmla="*/ 34 h 34"/>
                  <a:gd name="T8" fmla="*/ 48 w 54"/>
                  <a:gd name="T9" fmla="*/ 10 h 34"/>
                  <a:gd name="T10" fmla="*/ 54 w 54"/>
                  <a:gd name="T11" fmla="*/ 5 h 34"/>
                  <a:gd name="T12" fmla="*/ 48 w 54"/>
                  <a:gd name="T13" fmla="*/ 0 h 34"/>
                  <a:gd name="T14" fmla="*/ 42 w 54"/>
                  <a:gd name="T15" fmla="*/ 0 h 34"/>
                  <a:gd name="T16" fmla="*/ 6 w 54"/>
                  <a:gd name="T17" fmla="*/ 2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6" y="24"/>
                    </a:moveTo>
                    <a:lnTo>
                      <a:pt x="0" y="29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48" y="10"/>
                    </a:lnTo>
                    <a:lnTo>
                      <a:pt x="54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2" name="Freeform 39"/>
              <p:cNvSpPr>
                <a:spLocks/>
              </p:cNvSpPr>
              <p:nvPr/>
            </p:nvSpPr>
            <p:spPr bwMode="auto">
              <a:xfrm>
                <a:off x="1945" y="2184"/>
                <a:ext cx="55" cy="34"/>
              </a:xfrm>
              <a:custGeom>
                <a:avLst/>
                <a:gdLst>
                  <a:gd name="T0" fmla="*/ 6 w 55"/>
                  <a:gd name="T1" fmla="*/ 24 h 34"/>
                  <a:gd name="T2" fmla="*/ 0 w 55"/>
                  <a:gd name="T3" fmla="*/ 29 h 34"/>
                  <a:gd name="T4" fmla="*/ 6 w 55"/>
                  <a:gd name="T5" fmla="*/ 34 h 34"/>
                  <a:gd name="T6" fmla="*/ 12 w 55"/>
                  <a:gd name="T7" fmla="*/ 34 h 34"/>
                  <a:gd name="T8" fmla="*/ 49 w 55"/>
                  <a:gd name="T9" fmla="*/ 10 h 34"/>
                  <a:gd name="T10" fmla="*/ 55 w 55"/>
                  <a:gd name="T11" fmla="*/ 5 h 34"/>
                  <a:gd name="T12" fmla="*/ 49 w 55"/>
                  <a:gd name="T13" fmla="*/ 0 h 34"/>
                  <a:gd name="T14" fmla="*/ 43 w 55"/>
                  <a:gd name="T15" fmla="*/ 0 h 34"/>
                  <a:gd name="T16" fmla="*/ 6 w 55"/>
                  <a:gd name="T17" fmla="*/ 2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"/>
                  <a:gd name="T28" fmla="*/ 0 h 34"/>
                  <a:gd name="T29" fmla="*/ 55 w 55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" h="34">
                    <a:moveTo>
                      <a:pt x="6" y="24"/>
                    </a:moveTo>
                    <a:lnTo>
                      <a:pt x="0" y="29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49" y="10"/>
                    </a:lnTo>
                    <a:lnTo>
                      <a:pt x="55" y="5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3" name="Freeform 40"/>
              <p:cNvSpPr>
                <a:spLocks/>
              </p:cNvSpPr>
              <p:nvPr/>
            </p:nvSpPr>
            <p:spPr bwMode="auto">
              <a:xfrm>
                <a:off x="2018" y="2146"/>
                <a:ext cx="48" cy="33"/>
              </a:xfrm>
              <a:custGeom>
                <a:avLst/>
                <a:gdLst>
                  <a:gd name="T0" fmla="*/ 0 w 48"/>
                  <a:gd name="T1" fmla="*/ 24 h 33"/>
                  <a:gd name="T2" fmla="*/ 0 w 48"/>
                  <a:gd name="T3" fmla="*/ 28 h 33"/>
                  <a:gd name="T4" fmla="*/ 0 w 48"/>
                  <a:gd name="T5" fmla="*/ 33 h 33"/>
                  <a:gd name="T6" fmla="*/ 6 w 48"/>
                  <a:gd name="T7" fmla="*/ 33 h 33"/>
                  <a:gd name="T8" fmla="*/ 48 w 48"/>
                  <a:gd name="T9" fmla="*/ 9 h 33"/>
                  <a:gd name="T10" fmla="*/ 48 w 48"/>
                  <a:gd name="T11" fmla="*/ 4 h 33"/>
                  <a:gd name="T12" fmla="*/ 48 w 48"/>
                  <a:gd name="T13" fmla="*/ 0 h 33"/>
                  <a:gd name="T14" fmla="*/ 42 w 48"/>
                  <a:gd name="T15" fmla="*/ 0 h 33"/>
                  <a:gd name="T16" fmla="*/ 0 w 48"/>
                  <a:gd name="T17" fmla="*/ 24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33"/>
                  <a:gd name="T29" fmla="*/ 48 w 48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33">
                    <a:moveTo>
                      <a:pt x="0" y="24"/>
                    </a:moveTo>
                    <a:lnTo>
                      <a:pt x="0" y="28"/>
                    </a:lnTo>
                    <a:lnTo>
                      <a:pt x="0" y="33"/>
                    </a:lnTo>
                    <a:lnTo>
                      <a:pt x="6" y="33"/>
                    </a:lnTo>
                    <a:lnTo>
                      <a:pt x="48" y="9"/>
                    </a:lnTo>
                    <a:lnTo>
                      <a:pt x="48" y="4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4" name="Freeform 41"/>
              <p:cNvSpPr>
                <a:spLocks/>
              </p:cNvSpPr>
              <p:nvPr/>
            </p:nvSpPr>
            <p:spPr bwMode="auto">
              <a:xfrm>
                <a:off x="2084" y="2107"/>
                <a:ext cx="54" cy="34"/>
              </a:xfrm>
              <a:custGeom>
                <a:avLst/>
                <a:gdLst>
                  <a:gd name="T0" fmla="*/ 6 w 54"/>
                  <a:gd name="T1" fmla="*/ 24 h 34"/>
                  <a:gd name="T2" fmla="*/ 0 w 54"/>
                  <a:gd name="T3" fmla="*/ 29 h 34"/>
                  <a:gd name="T4" fmla="*/ 6 w 54"/>
                  <a:gd name="T5" fmla="*/ 34 h 34"/>
                  <a:gd name="T6" fmla="*/ 12 w 54"/>
                  <a:gd name="T7" fmla="*/ 34 h 34"/>
                  <a:gd name="T8" fmla="*/ 48 w 54"/>
                  <a:gd name="T9" fmla="*/ 10 h 34"/>
                  <a:gd name="T10" fmla="*/ 54 w 54"/>
                  <a:gd name="T11" fmla="*/ 5 h 34"/>
                  <a:gd name="T12" fmla="*/ 48 w 54"/>
                  <a:gd name="T13" fmla="*/ 0 h 34"/>
                  <a:gd name="T14" fmla="*/ 42 w 54"/>
                  <a:gd name="T15" fmla="*/ 0 h 34"/>
                  <a:gd name="T16" fmla="*/ 6 w 54"/>
                  <a:gd name="T17" fmla="*/ 2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6" y="24"/>
                    </a:moveTo>
                    <a:lnTo>
                      <a:pt x="0" y="29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48" y="10"/>
                    </a:lnTo>
                    <a:lnTo>
                      <a:pt x="54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5" name="Freeform 42"/>
              <p:cNvSpPr>
                <a:spLocks/>
              </p:cNvSpPr>
              <p:nvPr/>
            </p:nvSpPr>
            <p:spPr bwMode="auto">
              <a:xfrm>
                <a:off x="2156" y="2069"/>
                <a:ext cx="48" cy="29"/>
              </a:xfrm>
              <a:custGeom>
                <a:avLst/>
                <a:gdLst>
                  <a:gd name="T0" fmla="*/ 0 w 48"/>
                  <a:gd name="T1" fmla="*/ 19 h 29"/>
                  <a:gd name="T2" fmla="*/ 0 w 48"/>
                  <a:gd name="T3" fmla="*/ 24 h 29"/>
                  <a:gd name="T4" fmla="*/ 0 w 48"/>
                  <a:gd name="T5" fmla="*/ 29 h 29"/>
                  <a:gd name="T6" fmla="*/ 6 w 48"/>
                  <a:gd name="T7" fmla="*/ 29 h 29"/>
                  <a:gd name="T8" fmla="*/ 48 w 48"/>
                  <a:gd name="T9" fmla="*/ 9 h 29"/>
                  <a:gd name="T10" fmla="*/ 48 w 48"/>
                  <a:gd name="T11" fmla="*/ 5 h 29"/>
                  <a:gd name="T12" fmla="*/ 48 w 48"/>
                  <a:gd name="T13" fmla="*/ 0 h 29"/>
                  <a:gd name="T14" fmla="*/ 42 w 48"/>
                  <a:gd name="T15" fmla="*/ 0 h 29"/>
                  <a:gd name="T16" fmla="*/ 0 w 48"/>
                  <a:gd name="T17" fmla="*/ 19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29"/>
                  <a:gd name="T29" fmla="*/ 48 w 48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29">
                    <a:moveTo>
                      <a:pt x="0" y="19"/>
                    </a:moveTo>
                    <a:lnTo>
                      <a:pt x="0" y="24"/>
                    </a:lnTo>
                    <a:lnTo>
                      <a:pt x="0" y="29"/>
                    </a:lnTo>
                    <a:lnTo>
                      <a:pt x="6" y="29"/>
                    </a:lnTo>
                    <a:lnTo>
                      <a:pt x="48" y="9"/>
                    </a:lnTo>
                    <a:lnTo>
                      <a:pt x="48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6" name="Freeform 43"/>
              <p:cNvSpPr>
                <a:spLocks/>
              </p:cNvSpPr>
              <p:nvPr/>
            </p:nvSpPr>
            <p:spPr bwMode="auto">
              <a:xfrm>
                <a:off x="2222" y="2040"/>
                <a:ext cx="30" cy="19"/>
              </a:xfrm>
              <a:custGeom>
                <a:avLst/>
                <a:gdLst>
                  <a:gd name="T0" fmla="*/ 0 w 30"/>
                  <a:gd name="T1" fmla="*/ 10 h 19"/>
                  <a:gd name="T2" fmla="*/ 0 w 30"/>
                  <a:gd name="T3" fmla="*/ 14 h 19"/>
                  <a:gd name="T4" fmla="*/ 0 w 30"/>
                  <a:gd name="T5" fmla="*/ 19 h 19"/>
                  <a:gd name="T6" fmla="*/ 6 w 30"/>
                  <a:gd name="T7" fmla="*/ 19 h 19"/>
                  <a:gd name="T8" fmla="*/ 30 w 30"/>
                  <a:gd name="T9" fmla="*/ 10 h 19"/>
                  <a:gd name="T10" fmla="*/ 30 w 30"/>
                  <a:gd name="T11" fmla="*/ 5 h 19"/>
                  <a:gd name="T12" fmla="*/ 24 w 30"/>
                  <a:gd name="T13" fmla="*/ 0 h 19"/>
                  <a:gd name="T14" fmla="*/ 24 w 30"/>
                  <a:gd name="T15" fmla="*/ 0 h 19"/>
                  <a:gd name="T16" fmla="*/ 0 w 30"/>
                  <a:gd name="T17" fmla="*/ 10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19"/>
                  <a:gd name="T29" fmla="*/ 30 w 30"/>
                  <a:gd name="T30" fmla="*/ 19 h 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19">
                    <a:moveTo>
                      <a:pt x="0" y="10"/>
                    </a:moveTo>
                    <a:lnTo>
                      <a:pt x="0" y="14"/>
                    </a:lnTo>
                    <a:lnTo>
                      <a:pt x="0" y="19"/>
                    </a:lnTo>
                    <a:lnTo>
                      <a:pt x="6" y="19"/>
                    </a:lnTo>
                    <a:lnTo>
                      <a:pt x="30" y="10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2240" y="1445"/>
              <a:ext cx="12" cy="317"/>
              <a:chOff x="2240" y="1733"/>
              <a:chExt cx="12" cy="317"/>
            </a:xfrm>
          </p:grpSpPr>
          <p:sp>
            <p:nvSpPr>
              <p:cNvPr id="215226" name="Freeform 45"/>
              <p:cNvSpPr>
                <a:spLocks/>
              </p:cNvSpPr>
              <p:nvPr/>
            </p:nvSpPr>
            <p:spPr bwMode="auto">
              <a:xfrm>
                <a:off x="2240" y="2002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4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4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4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7" name="Freeform 46"/>
              <p:cNvSpPr>
                <a:spLocks/>
              </p:cNvSpPr>
              <p:nvPr/>
            </p:nvSpPr>
            <p:spPr bwMode="auto">
              <a:xfrm>
                <a:off x="2240" y="1934"/>
                <a:ext cx="12" cy="48"/>
              </a:xfrm>
              <a:custGeom>
                <a:avLst/>
                <a:gdLst>
                  <a:gd name="T0" fmla="*/ 0 w 12"/>
                  <a:gd name="T1" fmla="*/ 44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4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4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4"/>
                    </a:moveTo>
                    <a:lnTo>
                      <a:pt x="6" y="48"/>
                    </a:lnTo>
                    <a:lnTo>
                      <a:pt x="12" y="44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8" name="Freeform 47"/>
              <p:cNvSpPr>
                <a:spLocks/>
              </p:cNvSpPr>
              <p:nvPr/>
            </p:nvSpPr>
            <p:spPr bwMode="auto">
              <a:xfrm>
                <a:off x="2240" y="1867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9" name="Freeform 48"/>
              <p:cNvSpPr>
                <a:spLocks/>
              </p:cNvSpPr>
              <p:nvPr/>
            </p:nvSpPr>
            <p:spPr bwMode="auto">
              <a:xfrm>
                <a:off x="2240" y="1800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30" name="Freeform 49"/>
              <p:cNvSpPr>
                <a:spLocks/>
              </p:cNvSpPr>
              <p:nvPr/>
            </p:nvSpPr>
            <p:spPr bwMode="auto">
              <a:xfrm>
                <a:off x="2240" y="1733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903" y="1958"/>
              <a:ext cx="79" cy="149"/>
              <a:chOff x="1903" y="2246"/>
              <a:chExt cx="79" cy="149"/>
            </a:xfrm>
          </p:grpSpPr>
          <p:sp>
            <p:nvSpPr>
              <p:cNvPr id="215223" name="Freeform 51"/>
              <p:cNvSpPr>
                <a:spLocks/>
              </p:cNvSpPr>
              <p:nvPr/>
            </p:nvSpPr>
            <p:spPr bwMode="auto">
              <a:xfrm>
                <a:off x="1903" y="2246"/>
                <a:ext cx="30" cy="44"/>
              </a:xfrm>
              <a:custGeom>
                <a:avLst/>
                <a:gdLst>
                  <a:gd name="T0" fmla="*/ 12 w 30"/>
                  <a:gd name="T1" fmla="*/ 5 h 44"/>
                  <a:gd name="T2" fmla="*/ 6 w 30"/>
                  <a:gd name="T3" fmla="*/ 0 h 44"/>
                  <a:gd name="T4" fmla="*/ 6 w 30"/>
                  <a:gd name="T5" fmla="*/ 0 h 44"/>
                  <a:gd name="T6" fmla="*/ 0 w 30"/>
                  <a:gd name="T7" fmla="*/ 5 h 44"/>
                  <a:gd name="T8" fmla="*/ 18 w 30"/>
                  <a:gd name="T9" fmla="*/ 39 h 44"/>
                  <a:gd name="T10" fmla="*/ 18 w 30"/>
                  <a:gd name="T11" fmla="*/ 44 h 44"/>
                  <a:gd name="T12" fmla="*/ 24 w 30"/>
                  <a:gd name="T13" fmla="*/ 44 h 44"/>
                  <a:gd name="T14" fmla="*/ 30 w 30"/>
                  <a:gd name="T15" fmla="*/ 39 h 44"/>
                  <a:gd name="T16" fmla="*/ 12 w 30"/>
                  <a:gd name="T17" fmla="*/ 5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4"/>
                  <a:gd name="T29" fmla="*/ 30 w 30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4">
                    <a:moveTo>
                      <a:pt x="12" y="5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18" y="39"/>
                    </a:lnTo>
                    <a:lnTo>
                      <a:pt x="18" y="44"/>
                    </a:lnTo>
                    <a:lnTo>
                      <a:pt x="24" y="44"/>
                    </a:lnTo>
                    <a:lnTo>
                      <a:pt x="30" y="39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4" name="Freeform 52"/>
              <p:cNvSpPr>
                <a:spLocks/>
              </p:cNvSpPr>
              <p:nvPr/>
            </p:nvSpPr>
            <p:spPr bwMode="auto">
              <a:xfrm>
                <a:off x="1933" y="2309"/>
                <a:ext cx="30" cy="48"/>
              </a:xfrm>
              <a:custGeom>
                <a:avLst/>
                <a:gdLst>
                  <a:gd name="T0" fmla="*/ 12 w 30"/>
                  <a:gd name="T1" fmla="*/ 5 h 48"/>
                  <a:gd name="T2" fmla="*/ 6 w 30"/>
                  <a:gd name="T3" fmla="*/ 0 h 48"/>
                  <a:gd name="T4" fmla="*/ 0 w 30"/>
                  <a:gd name="T5" fmla="*/ 0 h 48"/>
                  <a:gd name="T6" fmla="*/ 0 w 30"/>
                  <a:gd name="T7" fmla="*/ 5 h 48"/>
                  <a:gd name="T8" fmla="*/ 18 w 30"/>
                  <a:gd name="T9" fmla="*/ 43 h 48"/>
                  <a:gd name="T10" fmla="*/ 18 w 30"/>
                  <a:gd name="T11" fmla="*/ 48 h 48"/>
                  <a:gd name="T12" fmla="*/ 24 w 30"/>
                  <a:gd name="T13" fmla="*/ 48 h 48"/>
                  <a:gd name="T14" fmla="*/ 30 w 30"/>
                  <a:gd name="T15" fmla="*/ 43 h 48"/>
                  <a:gd name="T16" fmla="*/ 12 w 30"/>
                  <a:gd name="T17" fmla="*/ 5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8"/>
                  <a:gd name="T29" fmla="*/ 30 w 30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8">
                    <a:moveTo>
                      <a:pt x="12" y="5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3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5" name="Freeform 53"/>
              <p:cNvSpPr>
                <a:spLocks/>
              </p:cNvSpPr>
              <p:nvPr/>
            </p:nvSpPr>
            <p:spPr bwMode="auto">
              <a:xfrm>
                <a:off x="1963" y="2371"/>
                <a:ext cx="19" cy="24"/>
              </a:xfrm>
              <a:custGeom>
                <a:avLst/>
                <a:gdLst>
                  <a:gd name="T0" fmla="*/ 13 w 19"/>
                  <a:gd name="T1" fmla="*/ 5 h 24"/>
                  <a:gd name="T2" fmla="*/ 7 w 19"/>
                  <a:gd name="T3" fmla="*/ 0 h 24"/>
                  <a:gd name="T4" fmla="*/ 0 w 19"/>
                  <a:gd name="T5" fmla="*/ 0 h 24"/>
                  <a:gd name="T6" fmla="*/ 0 w 19"/>
                  <a:gd name="T7" fmla="*/ 5 h 24"/>
                  <a:gd name="T8" fmla="*/ 7 w 19"/>
                  <a:gd name="T9" fmla="*/ 19 h 24"/>
                  <a:gd name="T10" fmla="*/ 13 w 19"/>
                  <a:gd name="T11" fmla="*/ 24 h 24"/>
                  <a:gd name="T12" fmla="*/ 13 w 19"/>
                  <a:gd name="T13" fmla="*/ 24 h 24"/>
                  <a:gd name="T14" fmla="*/ 19 w 19"/>
                  <a:gd name="T15" fmla="*/ 19 h 24"/>
                  <a:gd name="T16" fmla="*/ 13 w 19"/>
                  <a:gd name="T17" fmla="*/ 5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"/>
                  <a:gd name="T28" fmla="*/ 0 h 24"/>
                  <a:gd name="T29" fmla="*/ 19 w 19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" h="24">
                    <a:moveTo>
                      <a:pt x="13" y="5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7" y="19"/>
                    </a:lnTo>
                    <a:lnTo>
                      <a:pt x="13" y="24"/>
                    </a:lnTo>
                    <a:lnTo>
                      <a:pt x="19" y="19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54"/>
            <p:cNvGrpSpPr>
              <a:grpSpLocks/>
            </p:cNvGrpSpPr>
            <p:nvPr/>
          </p:nvGrpSpPr>
          <p:grpSpPr bwMode="auto">
            <a:xfrm>
              <a:off x="1453" y="1426"/>
              <a:ext cx="799" cy="9"/>
              <a:chOff x="1453" y="1714"/>
              <a:chExt cx="799" cy="9"/>
            </a:xfrm>
          </p:grpSpPr>
          <p:sp>
            <p:nvSpPr>
              <p:cNvPr id="215213" name="Freeform 55"/>
              <p:cNvSpPr>
                <a:spLocks/>
              </p:cNvSpPr>
              <p:nvPr/>
            </p:nvSpPr>
            <p:spPr bwMode="auto">
              <a:xfrm>
                <a:off x="1453" y="1714"/>
                <a:ext cx="60" cy="9"/>
              </a:xfrm>
              <a:custGeom>
                <a:avLst/>
                <a:gdLst>
                  <a:gd name="T0" fmla="*/ 12 w 60"/>
                  <a:gd name="T1" fmla="*/ 0 h 9"/>
                  <a:gd name="T2" fmla="*/ 6 w 60"/>
                  <a:gd name="T3" fmla="*/ 0 h 9"/>
                  <a:gd name="T4" fmla="*/ 0 w 60"/>
                  <a:gd name="T5" fmla="*/ 4 h 9"/>
                  <a:gd name="T6" fmla="*/ 6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12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12" y="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4" name="Freeform 56"/>
              <p:cNvSpPr>
                <a:spLocks/>
              </p:cNvSpPr>
              <p:nvPr/>
            </p:nvSpPr>
            <p:spPr bwMode="auto">
              <a:xfrm>
                <a:off x="1537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5" name="Freeform 57"/>
              <p:cNvSpPr>
                <a:spLocks/>
              </p:cNvSpPr>
              <p:nvPr/>
            </p:nvSpPr>
            <p:spPr bwMode="auto">
              <a:xfrm>
                <a:off x="1621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6" name="Freeform 58"/>
              <p:cNvSpPr>
                <a:spLocks/>
              </p:cNvSpPr>
              <p:nvPr/>
            </p:nvSpPr>
            <p:spPr bwMode="auto">
              <a:xfrm>
                <a:off x="1705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7" name="Freeform 59"/>
              <p:cNvSpPr>
                <a:spLocks/>
              </p:cNvSpPr>
              <p:nvPr/>
            </p:nvSpPr>
            <p:spPr bwMode="auto">
              <a:xfrm>
                <a:off x="1789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8" name="Freeform 60"/>
              <p:cNvSpPr>
                <a:spLocks/>
              </p:cNvSpPr>
              <p:nvPr/>
            </p:nvSpPr>
            <p:spPr bwMode="auto">
              <a:xfrm>
                <a:off x="1873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9" name="Freeform 61"/>
              <p:cNvSpPr>
                <a:spLocks/>
              </p:cNvSpPr>
              <p:nvPr/>
            </p:nvSpPr>
            <p:spPr bwMode="auto">
              <a:xfrm>
                <a:off x="1957" y="1714"/>
                <a:ext cx="61" cy="9"/>
              </a:xfrm>
              <a:custGeom>
                <a:avLst/>
                <a:gdLst>
                  <a:gd name="T0" fmla="*/ 6 w 61"/>
                  <a:gd name="T1" fmla="*/ 0 h 9"/>
                  <a:gd name="T2" fmla="*/ 0 w 61"/>
                  <a:gd name="T3" fmla="*/ 0 h 9"/>
                  <a:gd name="T4" fmla="*/ 0 w 61"/>
                  <a:gd name="T5" fmla="*/ 4 h 9"/>
                  <a:gd name="T6" fmla="*/ 0 w 61"/>
                  <a:gd name="T7" fmla="*/ 9 h 9"/>
                  <a:gd name="T8" fmla="*/ 49 w 61"/>
                  <a:gd name="T9" fmla="*/ 9 h 9"/>
                  <a:gd name="T10" fmla="*/ 55 w 61"/>
                  <a:gd name="T11" fmla="*/ 9 h 9"/>
                  <a:gd name="T12" fmla="*/ 61 w 61"/>
                  <a:gd name="T13" fmla="*/ 4 h 9"/>
                  <a:gd name="T14" fmla="*/ 55 w 61"/>
                  <a:gd name="T15" fmla="*/ 0 h 9"/>
                  <a:gd name="T16" fmla="*/ 6 w 61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9"/>
                  <a:gd name="T29" fmla="*/ 61 w 61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9" y="9"/>
                    </a:lnTo>
                    <a:lnTo>
                      <a:pt x="55" y="9"/>
                    </a:lnTo>
                    <a:lnTo>
                      <a:pt x="61" y="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0" name="Freeform 62"/>
              <p:cNvSpPr>
                <a:spLocks/>
              </p:cNvSpPr>
              <p:nvPr/>
            </p:nvSpPr>
            <p:spPr bwMode="auto">
              <a:xfrm>
                <a:off x="2042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1" name="Freeform 63"/>
              <p:cNvSpPr>
                <a:spLocks/>
              </p:cNvSpPr>
              <p:nvPr/>
            </p:nvSpPr>
            <p:spPr bwMode="auto">
              <a:xfrm>
                <a:off x="2126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22" name="Freeform 64"/>
              <p:cNvSpPr>
                <a:spLocks/>
              </p:cNvSpPr>
              <p:nvPr/>
            </p:nvSpPr>
            <p:spPr bwMode="auto">
              <a:xfrm>
                <a:off x="2210" y="1714"/>
                <a:ext cx="42" cy="9"/>
              </a:xfrm>
              <a:custGeom>
                <a:avLst/>
                <a:gdLst>
                  <a:gd name="T0" fmla="*/ 6 w 42"/>
                  <a:gd name="T1" fmla="*/ 0 h 9"/>
                  <a:gd name="T2" fmla="*/ 0 w 42"/>
                  <a:gd name="T3" fmla="*/ 0 h 9"/>
                  <a:gd name="T4" fmla="*/ 0 w 42"/>
                  <a:gd name="T5" fmla="*/ 4 h 9"/>
                  <a:gd name="T6" fmla="*/ 0 w 42"/>
                  <a:gd name="T7" fmla="*/ 9 h 9"/>
                  <a:gd name="T8" fmla="*/ 36 w 42"/>
                  <a:gd name="T9" fmla="*/ 9 h 9"/>
                  <a:gd name="T10" fmla="*/ 36 w 42"/>
                  <a:gd name="T11" fmla="*/ 9 h 9"/>
                  <a:gd name="T12" fmla="*/ 42 w 42"/>
                  <a:gd name="T13" fmla="*/ 4 h 9"/>
                  <a:gd name="T14" fmla="*/ 42 w 42"/>
                  <a:gd name="T15" fmla="*/ 0 h 9"/>
                  <a:gd name="T16" fmla="*/ 6 w 42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9"/>
                  <a:gd name="T29" fmla="*/ 42 w 42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36" y="9"/>
                    </a:lnTo>
                    <a:lnTo>
                      <a:pt x="42" y="4"/>
                    </a:lnTo>
                    <a:lnTo>
                      <a:pt x="4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071" name="Line 65"/>
            <p:cNvSpPr>
              <a:spLocks noChangeShapeType="1"/>
            </p:cNvSpPr>
            <p:nvPr/>
          </p:nvSpPr>
          <p:spPr bwMode="auto">
            <a:xfrm>
              <a:off x="1525" y="1493"/>
              <a:ext cx="65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" name="Group 66"/>
            <p:cNvGrpSpPr>
              <a:grpSpLocks/>
            </p:cNvGrpSpPr>
            <p:nvPr/>
          </p:nvGrpSpPr>
          <p:grpSpPr bwMode="auto">
            <a:xfrm>
              <a:off x="1729" y="2083"/>
              <a:ext cx="253" cy="63"/>
              <a:chOff x="1729" y="2371"/>
              <a:chExt cx="253" cy="63"/>
            </a:xfrm>
          </p:grpSpPr>
          <p:sp>
            <p:nvSpPr>
              <p:cNvPr id="215209" name="Freeform 67"/>
              <p:cNvSpPr>
                <a:spLocks/>
              </p:cNvSpPr>
              <p:nvPr/>
            </p:nvSpPr>
            <p:spPr bwMode="auto">
              <a:xfrm>
                <a:off x="1921" y="2400"/>
                <a:ext cx="61" cy="10"/>
              </a:xfrm>
              <a:custGeom>
                <a:avLst/>
                <a:gdLst>
                  <a:gd name="T0" fmla="*/ 61 w 61"/>
                  <a:gd name="T1" fmla="*/ 10 h 10"/>
                  <a:gd name="T2" fmla="*/ 61 w 61"/>
                  <a:gd name="T3" fmla="*/ 5 h 10"/>
                  <a:gd name="T4" fmla="*/ 55 w 61"/>
                  <a:gd name="T5" fmla="*/ 0 h 10"/>
                  <a:gd name="T6" fmla="*/ 55 w 61"/>
                  <a:gd name="T7" fmla="*/ 0 h 10"/>
                  <a:gd name="T8" fmla="*/ 6 w 61"/>
                  <a:gd name="T9" fmla="*/ 0 h 10"/>
                  <a:gd name="T10" fmla="*/ 0 w 61"/>
                  <a:gd name="T11" fmla="*/ 5 h 10"/>
                  <a:gd name="T12" fmla="*/ 6 w 61"/>
                  <a:gd name="T13" fmla="*/ 10 h 10"/>
                  <a:gd name="T14" fmla="*/ 12 w 61"/>
                  <a:gd name="T15" fmla="*/ 10 h 10"/>
                  <a:gd name="T16" fmla="*/ 61 w 61"/>
                  <a:gd name="T17" fmla="*/ 1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10"/>
                  <a:gd name="T29" fmla="*/ 61 w 61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10">
                    <a:moveTo>
                      <a:pt x="61" y="10"/>
                    </a:moveTo>
                    <a:lnTo>
                      <a:pt x="61" y="5"/>
                    </a:lnTo>
                    <a:lnTo>
                      <a:pt x="55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0"/>
                    </a:lnTo>
                    <a:lnTo>
                      <a:pt x="61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0" name="Freeform 68"/>
              <p:cNvSpPr>
                <a:spLocks/>
              </p:cNvSpPr>
              <p:nvPr/>
            </p:nvSpPr>
            <p:spPr bwMode="auto">
              <a:xfrm>
                <a:off x="1837" y="2400"/>
                <a:ext cx="60" cy="10"/>
              </a:xfrm>
              <a:custGeom>
                <a:avLst/>
                <a:gdLst>
                  <a:gd name="T0" fmla="*/ 60 w 60"/>
                  <a:gd name="T1" fmla="*/ 10 h 10"/>
                  <a:gd name="T2" fmla="*/ 60 w 60"/>
                  <a:gd name="T3" fmla="*/ 5 h 10"/>
                  <a:gd name="T4" fmla="*/ 54 w 60"/>
                  <a:gd name="T5" fmla="*/ 0 h 10"/>
                  <a:gd name="T6" fmla="*/ 54 w 60"/>
                  <a:gd name="T7" fmla="*/ 0 h 10"/>
                  <a:gd name="T8" fmla="*/ 6 w 60"/>
                  <a:gd name="T9" fmla="*/ 0 h 10"/>
                  <a:gd name="T10" fmla="*/ 0 w 60"/>
                  <a:gd name="T11" fmla="*/ 5 h 10"/>
                  <a:gd name="T12" fmla="*/ 6 w 60"/>
                  <a:gd name="T13" fmla="*/ 10 h 10"/>
                  <a:gd name="T14" fmla="*/ 12 w 60"/>
                  <a:gd name="T15" fmla="*/ 10 h 10"/>
                  <a:gd name="T16" fmla="*/ 60 w 60"/>
                  <a:gd name="T17" fmla="*/ 1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0"/>
                  <a:gd name="T29" fmla="*/ 60 w 60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0">
                    <a:moveTo>
                      <a:pt x="60" y="10"/>
                    </a:moveTo>
                    <a:lnTo>
                      <a:pt x="60" y="5"/>
                    </a:lnTo>
                    <a:lnTo>
                      <a:pt x="54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0"/>
                    </a:ln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1" name="Freeform 69"/>
              <p:cNvSpPr>
                <a:spLocks/>
              </p:cNvSpPr>
              <p:nvPr/>
            </p:nvSpPr>
            <p:spPr bwMode="auto">
              <a:xfrm>
                <a:off x="1753" y="2400"/>
                <a:ext cx="60" cy="10"/>
              </a:xfrm>
              <a:custGeom>
                <a:avLst/>
                <a:gdLst>
                  <a:gd name="T0" fmla="*/ 60 w 60"/>
                  <a:gd name="T1" fmla="*/ 10 h 10"/>
                  <a:gd name="T2" fmla="*/ 60 w 60"/>
                  <a:gd name="T3" fmla="*/ 5 h 10"/>
                  <a:gd name="T4" fmla="*/ 54 w 60"/>
                  <a:gd name="T5" fmla="*/ 0 h 10"/>
                  <a:gd name="T6" fmla="*/ 54 w 60"/>
                  <a:gd name="T7" fmla="*/ 0 h 10"/>
                  <a:gd name="T8" fmla="*/ 6 w 60"/>
                  <a:gd name="T9" fmla="*/ 0 h 10"/>
                  <a:gd name="T10" fmla="*/ 0 w 60"/>
                  <a:gd name="T11" fmla="*/ 5 h 10"/>
                  <a:gd name="T12" fmla="*/ 6 w 60"/>
                  <a:gd name="T13" fmla="*/ 10 h 10"/>
                  <a:gd name="T14" fmla="*/ 12 w 60"/>
                  <a:gd name="T15" fmla="*/ 10 h 10"/>
                  <a:gd name="T16" fmla="*/ 60 w 60"/>
                  <a:gd name="T17" fmla="*/ 1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0"/>
                  <a:gd name="T29" fmla="*/ 60 w 60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0">
                    <a:moveTo>
                      <a:pt x="60" y="10"/>
                    </a:moveTo>
                    <a:lnTo>
                      <a:pt x="60" y="5"/>
                    </a:lnTo>
                    <a:lnTo>
                      <a:pt x="54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12" y="10"/>
                    </a:lnTo>
                    <a:lnTo>
                      <a:pt x="60" y="1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2" name="Freeform 70"/>
              <p:cNvSpPr>
                <a:spLocks/>
              </p:cNvSpPr>
              <p:nvPr/>
            </p:nvSpPr>
            <p:spPr bwMode="auto">
              <a:xfrm>
                <a:off x="1729" y="2371"/>
                <a:ext cx="72" cy="63"/>
              </a:xfrm>
              <a:custGeom>
                <a:avLst/>
                <a:gdLst>
                  <a:gd name="T0" fmla="*/ 72 w 72"/>
                  <a:gd name="T1" fmla="*/ 0 h 63"/>
                  <a:gd name="T2" fmla="*/ 0 w 72"/>
                  <a:gd name="T3" fmla="*/ 34 h 63"/>
                  <a:gd name="T4" fmla="*/ 72 w 72"/>
                  <a:gd name="T5" fmla="*/ 63 h 63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63"/>
                  <a:gd name="T11" fmla="*/ 72 w 72"/>
                  <a:gd name="T12" fmla="*/ 63 h 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63">
                    <a:moveTo>
                      <a:pt x="72" y="0"/>
                    </a:moveTo>
                    <a:lnTo>
                      <a:pt x="0" y="34"/>
                    </a:lnTo>
                    <a:lnTo>
                      <a:pt x="72" y="63"/>
                    </a:lnTo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073" name="Line 71"/>
            <p:cNvSpPr>
              <a:spLocks noChangeShapeType="1"/>
            </p:cNvSpPr>
            <p:nvPr/>
          </p:nvSpPr>
          <p:spPr bwMode="auto">
            <a:xfrm>
              <a:off x="1591" y="2074"/>
              <a:ext cx="1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4" name="Line 72"/>
            <p:cNvSpPr>
              <a:spLocks noChangeShapeType="1"/>
            </p:cNvSpPr>
            <p:nvPr/>
          </p:nvSpPr>
          <p:spPr bwMode="auto">
            <a:xfrm>
              <a:off x="2090" y="2074"/>
              <a:ext cx="1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5" name="Oval 73"/>
            <p:cNvSpPr>
              <a:spLocks noChangeArrowheads="1"/>
            </p:cNvSpPr>
            <p:nvPr/>
          </p:nvSpPr>
          <p:spPr bwMode="auto">
            <a:xfrm>
              <a:off x="1639" y="1075"/>
              <a:ext cx="48" cy="3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076" name="Freeform 74"/>
            <p:cNvSpPr>
              <a:spLocks/>
            </p:cNvSpPr>
            <p:nvPr/>
          </p:nvSpPr>
          <p:spPr bwMode="auto">
            <a:xfrm>
              <a:off x="1663" y="1262"/>
              <a:ext cx="42" cy="264"/>
            </a:xfrm>
            <a:custGeom>
              <a:avLst/>
              <a:gdLst>
                <a:gd name="T0" fmla="*/ 0 w 42"/>
                <a:gd name="T1" fmla="*/ 0 h 264"/>
                <a:gd name="T2" fmla="*/ 0 w 42"/>
                <a:gd name="T3" fmla="*/ 255 h 264"/>
                <a:gd name="T4" fmla="*/ 18 w 42"/>
                <a:gd name="T5" fmla="*/ 264 h 264"/>
                <a:gd name="T6" fmla="*/ 42 w 42"/>
                <a:gd name="T7" fmla="*/ 255 h 264"/>
                <a:gd name="T8" fmla="*/ 42 w 42"/>
                <a:gd name="T9" fmla="*/ 24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64"/>
                <a:gd name="T17" fmla="*/ 42 w 4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64">
                  <a:moveTo>
                    <a:pt x="0" y="0"/>
                  </a:moveTo>
                  <a:lnTo>
                    <a:pt x="0" y="255"/>
                  </a:lnTo>
                  <a:lnTo>
                    <a:pt x="18" y="264"/>
                  </a:lnTo>
                  <a:lnTo>
                    <a:pt x="42" y="255"/>
                  </a:lnTo>
                  <a:lnTo>
                    <a:pt x="42" y="24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7" name="Freeform 75"/>
            <p:cNvSpPr>
              <a:spLocks/>
            </p:cNvSpPr>
            <p:nvPr/>
          </p:nvSpPr>
          <p:spPr bwMode="auto">
            <a:xfrm>
              <a:off x="1753" y="1368"/>
              <a:ext cx="108" cy="158"/>
            </a:xfrm>
            <a:custGeom>
              <a:avLst/>
              <a:gdLst>
                <a:gd name="T0" fmla="*/ 0 w 108"/>
                <a:gd name="T1" fmla="*/ 14 h 158"/>
                <a:gd name="T2" fmla="*/ 18 w 108"/>
                <a:gd name="T3" fmla="*/ 0 h 158"/>
                <a:gd name="T4" fmla="*/ 42 w 108"/>
                <a:gd name="T5" fmla="*/ 0 h 158"/>
                <a:gd name="T6" fmla="*/ 66 w 108"/>
                <a:gd name="T7" fmla="*/ 14 h 158"/>
                <a:gd name="T8" fmla="*/ 66 w 108"/>
                <a:gd name="T9" fmla="*/ 34 h 158"/>
                <a:gd name="T10" fmla="*/ 66 w 108"/>
                <a:gd name="T11" fmla="*/ 110 h 158"/>
                <a:gd name="T12" fmla="*/ 66 w 108"/>
                <a:gd name="T13" fmla="*/ 139 h 158"/>
                <a:gd name="T14" fmla="*/ 84 w 108"/>
                <a:gd name="T15" fmla="*/ 158 h 158"/>
                <a:gd name="T16" fmla="*/ 108 w 108"/>
                <a:gd name="T17" fmla="*/ 139 h 158"/>
                <a:gd name="T18" fmla="*/ 108 w 108"/>
                <a:gd name="T19" fmla="*/ 125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158"/>
                <a:gd name="T32" fmla="*/ 108 w 108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158">
                  <a:moveTo>
                    <a:pt x="0" y="14"/>
                  </a:moveTo>
                  <a:lnTo>
                    <a:pt x="18" y="0"/>
                  </a:lnTo>
                  <a:lnTo>
                    <a:pt x="42" y="0"/>
                  </a:lnTo>
                  <a:lnTo>
                    <a:pt x="66" y="14"/>
                  </a:lnTo>
                  <a:lnTo>
                    <a:pt x="66" y="34"/>
                  </a:lnTo>
                  <a:lnTo>
                    <a:pt x="66" y="110"/>
                  </a:lnTo>
                  <a:lnTo>
                    <a:pt x="66" y="139"/>
                  </a:lnTo>
                  <a:lnTo>
                    <a:pt x="84" y="158"/>
                  </a:lnTo>
                  <a:lnTo>
                    <a:pt x="108" y="139"/>
                  </a:lnTo>
                  <a:lnTo>
                    <a:pt x="108" y="12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8" name="Freeform 76"/>
            <p:cNvSpPr>
              <a:spLocks/>
            </p:cNvSpPr>
            <p:nvPr/>
          </p:nvSpPr>
          <p:spPr bwMode="auto">
            <a:xfrm>
              <a:off x="1885" y="1368"/>
              <a:ext cx="115" cy="158"/>
            </a:xfrm>
            <a:custGeom>
              <a:avLst/>
              <a:gdLst>
                <a:gd name="T0" fmla="*/ 0 w 115"/>
                <a:gd name="T1" fmla="*/ 14 h 158"/>
                <a:gd name="T2" fmla="*/ 24 w 115"/>
                <a:gd name="T3" fmla="*/ 0 h 158"/>
                <a:gd name="T4" fmla="*/ 42 w 115"/>
                <a:gd name="T5" fmla="*/ 0 h 158"/>
                <a:gd name="T6" fmla="*/ 66 w 115"/>
                <a:gd name="T7" fmla="*/ 14 h 158"/>
                <a:gd name="T8" fmla="*/ 66 w 115"/>
                <a:gd name="T9" fmla="*/ 34 h 158"/>
                <a:gd name="T10" fmla="*/ 66 w 115"/>
                <a:gd name="T11" fmla="*/ 110 h 158"/>
                <a:gd name="T12" fmla="*/ 66 w 115"/>
                <a:gd name="T13" fmla="*/ 139 h 158"/>
                <a:gd name="T14" fmla="*/ 91 w 115"/>
                <a:gd name="T15" fmla="*/ 158 h 158"/>
                <a:gd name="T16" fmla="*/ 115 w 115"/>
                <a:gd name="T17" fmla="*/ 139 h 158"/>
                <a:gd name="T18" fmla="*/ 115 w 115"/>
                <a:gd name="T19" fmla="*/ 125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"/>
                <a:gd name="T31" fmla="*/ 0 h 158"/>
                <a:gd name="T32" fmla="*/ 115 w 115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" h="158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66" y="14"/>
                  </a:lnTo>
                  <a:lnTo>
                    <a:pt x="66" y="34"/>
                  </a:lnTo>
                  <a:lnTo>
                    <a:pt x="66" y="110"/>
                  </a:lnTo>
                  <a:lnTo>
                    <a:pt x="66" y="139"/>
                  </a:lnTo>
                  <a:lnTo>
                    <a:pt x="91" y="158"/>
                  </a:lnTo>
                  <a:lnTo>
                    <a:pt x="115" y="139"/>
                  </a:lnTo>
                  <a:lnTo>
                    <a:pt x="115" y="12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79" name="Line 77"/>
            <p:cNvSpPr>
              <a:spLocks noChangeShapeType="1"/>
            </p:cNvSpPr>
            <p:nvPr/>
          </p:nvSpPr>
          <p:spPr bwMode="auto">
            <a:xfrm flipV="1">
              <a:off x="2018" y="1104"/>
              <a:ext cx="6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0" name="Oval 78"/>
            <p:cNvSpPr>
              <a:spLocks noChangeArrowheads="1"/>
            </p:cNvSpPr>
            <p:nvPr/>
          </p:nvSpPr>
          <p:spPr bwMode="auto">
            <a:xfrm>
              <a:off x="2000" y="1075"/>
              <a:ext cx="48" cy="3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081" name="Rectangle 79"/>
            <p:cNvSpPr>
              <a:spLocks noChangeArrowheads="1"/>
            </p:cNvSpPr>
            <p:nvPr/>
          </p:nvSpPr>
          <p:spPr bwMode="auto">
            <a:xfrm>
              <a:off x="1657" y="816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1800"/>
                <a:t>读线圈</a:t>
              </a:r>
              <a:endParaRPr lang="zh-CN" altLang="en-US" sz="1800">
                <a:latin typeface="Times New Roman" pitchFamily="18" charset="0"/>
              </a:endParaRPr>
            </a:p>
          </p:txBody>
        </p:sp>
        <p:sp>
          <p:nvSpPr>
            <p:cNvPr id="215082" name="Rectangle 80"/>
            <p:cNvSpPr>
              <a:spLocks noChangeArrowheads="1"/>
            </p:cNvSpPr>
            <p:nvPr/>
          </p:nvSpPr>
          <p:spPr bwMode="auto">
            <a:xfrm>
              <a:off x="2006" y="1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5083" name="Line 81"/>
            <p:cNvSpPr>
              <a:spLocks noChangeShapeType="1"/>
            </p:cNvSpPr>
            <p:nvPr/>
          </p:nvSpPr>
          <p:spPr bwMode="auto">
            <a:xfrm>
              <a:off x="3352" y="1387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4" name="Line 82"/>
            <p:cNvSpPr>
              <a:spLocks noChangeShapeType="1"/>
            </p:cNvSpPr>
            <p:nvPr/>
          </p:nvSpPr>
          <p:spPr bwMode="auto">
            <a:xfrm>
              <a:off x="3352" y="1382"/>
              <a:ext cx="96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5" name="Line 83"/>
            <p:cNvSpPr>
              <a:spLocks noChangeShapeType="1"/>
            </p:cNvSpPr>
            <p:nvPr/>
          </p:nvSpPr>
          <p:spPr bwMode="auto">
            <a:xfrm>
              <a:off x="3033" y="2069"/>
              <a:ext cx="182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84"/>
            <p:cNvGrpSpPr>
              <a:grpSpLocks/>
            </p:cNvGrpSpPr>
            <p:nvPr/>
          </p:nvGrpSpPr>
          <p:grpSpPr bwMode="auto">
            <a:xfrm>
              <a:off x="2991" y="2150"/>
              <a:ext cx="1917" cy="96"/>
              <a:chOff x="2991" y="2438"/>
              <a:chExt cx="1917" cy="96"/>
            </a:xfrm>
          </p:grpSpPr>
          <p:sp>
            <p:nvSpPr>
              <p:cNvPr id="215207" name="Rectangle 85"/>
              <p:cNvSpPr>
                <a:spLocks noChangeArrowheads="1"/>
              </p:cNvSpPr>
              <p:nvPr/>
            </p:nvSpPr>
            <p:spPr bwMode="auto">
              <a:xfrm>
                <a:off x="2991" y="2438"/>
                <a:ext cx="1911" cy="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  <p:sp>
            <p:nvSpPr>
              <p:cNvPr id="215208" name="Rectangle 86"/>
              <p:cNvSpPr>
                <a:spLocks noChangeArrowheads="1"/>
              </p:cNvSpPr>
              <p:nvPr/>
            </p:nvSpPr>
            <p:spPr bwMode="auto">
              <a:xfrm>
                <a:off x="2991" y="2438"/>
                <a:ext cx="1917" cy="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</a:pPr>
                <a:endParaRPr lang="zh-CN" altLang="en-US"/>
              </a:p>
            </p:txBody>
          </p:sp>
        </p:grpSp>
        <p:sp>
          <p:nvSpPr>
            <p:cNvPr id="215087" name="Line 87"/>
            <p:cNvSpPr>
              <a:spLocks noChangeShapeType="1"/>
            </p:cNvSpPr>
            <p:nvPr/>
          </p:nvSpPr>
          <p:spPr bwMode="auto">
            <a:xfrm>
              <a:off x="3352" y="1824"/>
              <a:ext cx="450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8" name="Line 88"/>
            <p:cNvSpPr>
              <a:spLocks noChangeShapeType="1"/>
            </p:cNvSpPr>
            <p:nvPr/>
          </p:nvSpPr>
          <p:spPr bwMode="auto">
            <a:xfrm flipV="1">
              <a:off x="3802" y="1901"/>
              <a:ext cx="1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89" name="Line 89"/>
            <p:cNvSpPr>
              <a:spLocks noChangeShapeType="1"/>
            </p:cNvSpPr>
            <p:nvPr/>
          </p:nvSpPr>
          <p:spPr bwMode="auto">
            <a:xfrm flipH="1" flipV="1">
              <a:off x="3508" y="1714"/>
              <a:ext cx="294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0" name="Line 90"/>
            <p:cNvSpPr>
              <a:spLocks noChangeShapeType="1"/>
            </p:cNvSpPr>
            <p:nvPr/>
          </p:nvSpPr>
          <p:spPr bwMode="auto">
            <a:xfrm flipV="1">
              <a:off x="3508" y="1493"/>
              <a:ext cx="1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91"/>
            <p:cNvGrpSpPr>
              <a:grpSpLocks/>
            </p:cNvGrpSpPr>
            <p:nvPr/>
          </p:nvGrpSpPr>
          <p:grpSpPr bwMode="auto">
            <a:xfrm>
              <a:off x="3436" y="1752"/>
              <a:ext cx="372" cy="216"/>
              <a:chOff x="3436" y="2040"/>
              <a:chExt cx="372" cy="216"/>
            </a:xfrm>
          </p:grpSpPr>
          <p:sp>
            <p:nvSpPr>
              <p:cNvPr id="215201" name="Freeform 92"/>
              <p:cNvSpPr>
                <a:spLocks/>
              </p:cNvSpPr>
              <p:nvPr/>
            </p:nvSpPr>
            <p:spPr bwMode="auto">
              <a:xfrm>
                <a:off x="3754" y="2222"/>
                <a:ext cx="54" cy="34"/>
              </a:xfrm>
              <a:custGeom>
                <a:avLst/>
                <a:gdLst>
                  <a:gd name="T0" fmla="*/ 48 w 54"/>
                  <a:gd name="T1" fmla="*/ 34 h 34"/>
                  <a:gd name="T2" fmla="*/ 48 w 54"/>
                  <a:gd name="T3" fmla="*/ 34 h 34"/>
                  <a:gd name="T4" fmla="*/ 54 w 54"/>
                  <a:gd name="T5" fmla="*/ 29 h 34"/>
                  <a:gd name="T6" fmla="*/ 54 w 54"/>
                  <a:gd name="T7" fmla="*/ 24 h 34"/>
                  <a:gd name="T8" fmla="*/ 12 w 54"/>
                  <a:gd name="T9" fmla="*/ 0 h 34"/>
                  <a:gd name="T10" fmla="*/ 6 w 54"/>
                  <a:gd name="T11" fmla="*/ 0 h 34"/>
                  <a:gd name="T12" fmla="*/ 0 w 54"/>
                  <a:gd name="T13" fmla="*/ 5 h 34"/>
                  <a:gd name="T14" fmla="*/ 6 w 54"/>
                  <a:gd name="T15" fmla="*/ 10 h 34"/>
                  <a:gd name="T16" fmla="*/ 48 w 54"/>
                  <a:gd name="T17" fmla="*/ 3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48" y="34"/>
                    </a:moveTo>
                    <a:lnTo>
                      <a:pt x="48" y="34"/>
                    </a:lnTo>
                    <a:lnTo>
                      <a:pt x="54" y="29"/>
                    </a:lnTo>
                    <a:lnTo>
                      <a:pt x="54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8" y="3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2" name="Freeform 93"/>
              <p:cNvSpPr>
                <a:spLocks/>
              </p:cNvSpPr>
              <p:nvPr/>
            </p:nvSpPr>
            <p:spPr bwMode="auto">
              <a:xfrm>
                <a:off x="3688" y="2184"/>
                <a:ext cx="54" cy="34"/>
              </a:xfrm>
              <a:custGeom>
                <a:avLst/>
                <a:gdLst>
                  <a:gd name="T0" fmla="*/ 42 w 54"/>
                  <a:gd name="T1" fmla="*/ 34 h 34"/>
                  <a:gd name="T2" fmla="*/ 48 w 54"/>
                  <a:gd name="T3" fmla="*/ 34 h 34"/>
                  <a:gd name="T4" fmla="*/ 54 w 54"/>
                  <a:gd name="T5" fmla="*/ 29 h 34"/>
                  <a:gd name="T6" fmla="*/ 48 w 54"/>
                  <a:gd name="T7" fmla="*/ 24 h 34"/>
                  <a:gd name="T8" fmla="*/ 12 w 54"/>
                  <a:gd name="T9" fmla="*/ 0 h 34"/>
                  <a:gd name="T10" fmla="*/ 6 w 54"/>
                  <a:gd name="T11" fmla="*/ 0 h 34"/>
                  <a:gd name="T12" fmla="*/ 0 w 54"/>
                  <a:gd name="T13" fmla="*/ 5 h 34"/>
                  <a:gd name="T14" fmla="*/ 6 w 54"/>
                  <a:gd name="T15" fmla="*/ 10 h 34"/>
                  <a:gd name="T16" fmla="*/ 42 w 54"/>
                  <a:gd name="T17" fmla="*/ 3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42" y="34"/>
                    </a:moveTo>
                    <a:lnTo>
                      <a:pt x="48" y="34"/>
                    </a:lnTo>
                    <a:lnTo>
                      <a:pt x="54" y="29"/>
                    </a:lnTo>
                    <a:lnTo>
                      <a:pt x="4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3" name="Freeform 94"/>
              <p:cNvSpPr>
                <a:spLocks/>
              </p:cNvSpPr>
              <p:nvPr/>
            </p:nvSpPr>
            <p:spPr bwMode="auto">
              <a:xfrm>
                <a:off x="3622" y="2146"/>
                <a:ext cx="48" cy="33"/>
              </a:xfrm>
              <a:custGeom>
                <a:avLst/>
                <a:gdLst>
                  <a:gd name="T0" fmla="*/ 42 w 48"/>
                  <a:gd name="T1" fmla="*/ 33 h 33"/>
                  <a:gd name="T2" fmla="*/ 48 w 48"/>
                  <a:gd name="T3" fmla="*/ 33 h 33"/>
                  <a:gd name="T4" fmla="*/ 48 w 48"/>
                  <a:gd name="T5" fmla="*/ 28 h 33"/>
                  <a:gd name="T6" fmla="*/ 48 w 48"/>
                  <a:gd name="T7" fmla="*/ 24 h 33"/>
                  <a:gd name="T8" fmla="*/ 6 w 48"/>
                  <a:gd name="T9" fmla="*/ 0 h 33"/>
                  <a:gd name="T10" fmla="*/ 0 w 48"/>
                  <a:gd name="T11" fmla="*/ 0 h 33"/>
                  <a:gd name="T12" fmla="*/ 0 w 48"/>
                  <a:gd name="T13" fmla="*/ 4 h 33"/>
                  <a:gd name="T14" fmla="*/ 0 w 48"/>
                  <a:gd name="T15" fmla="*/ 9 h 33"/>
                  <a:gd name="T16" fmla="*/ 42 w 48"/>
                  <a:gd name="T17" fmla="*/ 33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33"/>
                  <a:gd name="T29" fmla="*/ 48 w 48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33">
                    <a:moveTo>
                      <a:pt x="42" y="33"/>
                    </a:moveTo>
                    <a:lnTo>
                      <a:pt x="48" y="33"/>
                    </a:lnTo>
                    <a:lnTo>
                      <a:pt x="48" y="28"/>
                    </a:lnTo>
                    <a:lnTo>
                      <a:pt x="48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2" y="3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4" name="Freeform 95"/>
              <p:cNvSpPr>
                <a:spLocks/>
              </p:cNvSpPr>
              <p:nvPr/>
            </p:nvSpPr>
            <p:spPr bwMode="auto">
              <a:xfrm>
                <a:off x="3550" y="2107"/>
                <a:ext cx="54" cy="34"/>
              </a:xfrm>
              <a:custGeom>
                <a:avLst/>
                <a:gdLst>
                  <a:gd name="T0" fmla="*/ 42 w 54"/>
                  <a:gd name="T1" fmla="*/ 34 h 34"/>
                  <a:gd name="T2" fmla="*/ 48 w 54"/>
                  <a:gd name="T3" fmla="*/ 34 h 34"/>
                  <a:gd name="T4" fmla="*/ 54 w 54"/>
                  <a:gd name="T5" fmla="*/ 29 h 34"/>
                  <a:gd name="T6" fmla="*/ 48 w 54"/>
                  <a:gd name="T7" fmla="*/ 24 h 34"/>
                  <a:gd name="T8" fmla="*/ 12 w 54"/>
                  <a:gd name="T9" fmla="*/ 0 h 34"/>
                  <a:gd name="T10" fmla="*/ 6 w 54"/>
                  <a:gd name="T11" fmla="*/ 0 h 34"/>
                  <a:gd name="T12" fmla="*/ 0 w 54"/>
                  <a:gd name="T13" fmla="*/ 5 h 34"/>
                  <a:gd name="T14" fmla="*/ 6 w 54"/>
                  <a:gd name="T15" fmla="*/ 10 h 34"/>
                  <a:gd name="T16" fmla="*/ 42 w 54"/>
                  <a:gd name="T17" fmla="*/ 3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42" y="34"/>
                    </a:moveTo>
                    <a:lnTo>
                      <a:pt x="48" y="34"/>
                    </a:lnTo>
                    <a:lnTo>
                      <a:pt x="54" y="29"/>
                    </a:lnTo>
                    <a:lnTo>
                      <a:pt x="48" y="2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2" y="3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5" name="Freeform 96"/>
              <p:cNvSpPr>
                <a:spLocks/>
              </p:cNvSpPr>
              <p:nvPr/>
            </p:nvSpPr>
            <p:spPr bwMode="auto">
              <a:xfrm>
                <a:off x="3484" y="2069"/>
                <a:ext cx="48" cy="29"/>
              </a:xfrm>
              <a:custGeom>
                <a:avLst/>
                <a:gdLst>
                  <a:gd name="T0" fmla="*/ 42 w 48"/>
                  <a:gd name="T1" fmla="*/ 29 h 29"/>
                  <a:gd name="T2" fmla="*/ 48 w 48"/>
                  <a:gd name="T3" fmla="*/ 29 h 29"/>
                  <a:gd name="T4" fmla="*/ 48 w 48"/>
                  <a:gd name="T5" fmla="*/ 24 h 29"/>
                  <a:gd name="T6" fmla="*/ 48 w 48"/>
                  <a:gd name="T7" fmla="*/ 19 h 29"/>
                  <a:gd name="T8" fmla="*/ 6 w 48"/>
                  <a:gd name="T9" fmla="*/ 0 h 29"/>
                  <a:gd name="T10" fmla="*/ 0 w 48"/>
                  <a:gd name="T11" fmla="*/ 0 h 29"/>
                  <a:gd name="T12" fmla="*/ 0 w 48"/>
                  <a:gd name="T13" fmla="*/ 5 h 29"/>
                  <a:gd name="T14" fmla="*/ 0 w 48"/>
                  <a:gd name="T15" fmla="*/ 9 h 29"/>
                  <a:gd name="T16" fmla="*/ 42 w 48"/>
                  <a:gd name="T17" fmla="*/ 29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29"/>
                  <a:gd name="T29" fmla="*/ 48 w 48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29">
                    <a:moveTo>
                      <a:pt x="42" y="29"/>
                    </a:moveTo>
                    <a:lnTo>
                      <a:pt x="48" y="29"/>
                    </a:lnTo>
                    <a:lnTo>
                      <a:pt x="48" y="24"/>
                    </a:lnTo>
                    <a:lnTo>
                      <a:pt x="48" y="1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6" name="Freeform 97"/>
              <p:cNvSpPr>
                <a:spLocks/>
              </p:cNvSpPr>
              <p:nvPr/>
            </p:nvSpPr>
            <p:spPr bwMode="auto">
              <a:xfrm>
                <a:off x="3436" y="2040"/>
                <a:ext cx="30" cy="19"/>
              </a:xfrm>
              <a:custGeom>
                <a:avLst/>
                <a:gdLst>
                  <a:gd name="T0" fmla="*/ 24 w 30"/>
                  <a:gd name="T1" fmla="*/ 19 h 19"/>
                  <a:gd name="T2" fmla="*/ 30 w 30"/>
                  <a:gd name="T3" fmla="*/ 19 h 19"/>
                  <a:gd name="T4" fmla="*/ 30 w 30"/>
                  <a:gd name="T5" fmla="*/ 14 h 19"/>
                  <a:gd name="T6" fmla="*/ 30 w 30"/>
                  <a:gd name="T7" fmla="*/ 10 h 19"/>
                  <a:gd name="T8" fmla="*/ 12 w 30"/>
                  <a:gd name="T9" fmla="*/ 0 h 19"/>
                  <a:gd name="T10" fmla="*/ 6 w 30"/>
                  <a:gd name="T11" fmla="*/ 0 h 19"/>
                  <a:gd name="T12" fmla="*/ 0 w 30"/>
                  <a:gd name="T13" fmla="*/ 5 h 19"/>
                  <a:gd name="T14" fmla="*/ 6 w 30"/>
                  <a:gd name="T15" fmla="*/ 10 h 19"/>
                  <a:gd name="T16" fmla="*/ 24 w 30"/>
                  <a:gd name="T17" fmla="*/ 19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19"/>
                  <a:gd name="T29" fmla="*/ 30 w 30"/>
                  <a:gd name="T30" fmla="*/ 19 h 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19">
                    <a:moveTo>
                      <a:pt x="24" y="19"/>
                    </a:moveTo>
                    <a:lnTo>
                      <a:pt x="30" y="19"/>
                    </a:lnTo>
                    <a:lnTo>
                      <a:pt x="30" y="14"/>
                    </a:lnTo>
                    <a:lnTo>
                      <a:pt x="30" y="10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24" y="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98"/>
            <p:cNvGrpSpPr>
              <a:grpSpLocks/>
            </p:cNvGrpSpPr>
            <p:nvPr/>
          </p:nvGrpSpPr>
          <p:grpSpPr bwMode="auto">
            <a:xfrm>
              <a:off x="3436" y="1445"/>
              <a:ext cx="12" cy="317"/>
              <a:chOff x="3436" y="1733"/>
              <a:chExt cx="12" cy="317"/>
            </a:xfrm>
          </p:grpSpPr>
          <p:sp>
            <p:nvSpPr>
              <p:cNvPr id="215196" name="Freeform 99"/>
              <p:cNvSpPr>
                <a:spLocks/>
              </p:cNvSpPr>
              <p:nvPr/>
            </p:nvSpPr>
            <p:spPr bwMode="auto">
              <a:xfrm>
                <a:off x="3436" y="2002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4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4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4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7" name="Freeform 100"/>
              <p:cNvSpPr>
                <a:spLocks/>
              </p:cNvSpPr>
              <p:nvPr/>
            </p:nvSpPr>
            <p:spPr bwMode="auto">
              <a:xfrm>
                <a:off x="3436" y="1934"/>
                <a:ext cx="12" cy="48"/>
              </a:xfrm>
              <a:custGeom>
                <a:avLst/>
                <a:gdLst>
                  <a:gd name="T0" fmla="*/ 0 w 12"/>
                  <a:gd name="T1" fmla="*/ 44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4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4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4"/>
                    </a:moveTo>
                    <a:lnTo>
                      <a:pt x="6" y="48"/>
                    </a:lnTo>
                    <a:lnTo>
                      <a:pt x="12" y="44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8" name="Freeform 101"/>
              <p:cNvSpPr>
                <a:spLocks/>
              </p:cNvSpPr>
              <p:nvPr/>
            </p:nvSpPr>
            <p:spPr bwMode="auto">
              <a:xfrm>
                <a:off x="3436" y="1867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9" name="Freeform 102"/>
              <p:cNvSpPr>
                <a:spLocks/>
              </p:cNvSpPr>
              <p:nvPr/>
            </p:nvSpPr>
            <p:spPr bwMode="auto">
              <a:xfrm>
                <a:off x="3436" y="1800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0" name="Freeform 103"/>
              <p:cNvSpPr>
                <a:spLocks/>
              </p:cNvSpPr>
              <p:nvPr/>
            </p:nvSpPr>
            <p:spPr bwMode="auto">
              <a:xfrm>
                <a:off x="3436" y="1733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>
              <a:off x="3706" y="1958"/>
              <a:ext cx="78" cy="149"/>
              <a:chOff x="3706" y="2246"/>
              <a:chExt cx="78" cy="149"/>
            </a:xfrm>
          </p:grpSpPr>
          <p:sp>
            <p:nvSpPr>
              <p:cNvPr id="215193" name="Freeform 105"/>
              <p:cNvSpPr>
                <a:spLocks/>
              </p:cNvSpPr>
              <p:nvPr/>
            </p:nvSpPr>
            <p:spPr bwMode="auto">
              <a:xfrm>
                <a:off x="3754" y="2246"/>
                <a:ext cx="30" cy="44"/>
              </a:xfrm>
              <a:custGeom>
                <a:avLst/>
                <a:gdLst>
                  <a:gd name="T0" fmla="*/ 30 w 30"/>
                  <a:gd name="T1" fmla="*/ 5 h 44"/>
                  <a:gd name="T2" fmla="*/ 24 w 30"/>
                  <a:gd name="T3" fmla="*/ 0 h 44"/>
                  <a:gd name="T4" fmla="*/ 24 w 30"/>
                  <a:gd name="T5" fmla="*/ 0 h 44"/>
                  <a:gd name="T6" fmla="*/ 18 w 30"/>
                  <a:gd name="T7" fmla="*/ 5 h 44"/>
                  <a:gd name="T8" fmla="*/ 0 w 30"/>
                  <a:gd name="T9" fmla="*/ 39 h 44"/>
                  <a:gd name="T10" fmla="*/ 6 w 30"/>
                  <a:gd name="T11" fmla="*/ 44 h 44"/>
                  <a:gd name="T12" fmla="*/ 12 w 30"/>
                  <a:gd name="T13" fmla="*/ 44 h 44"/>
                  <a:gd name="T14" fmla="*/ 12 w 30"/>
                  <a:gd name="T15" fmla="*/ 39 h 44"/>
                  <a:gd name="T16" fmla="*/ 30 w 30"/>
                  <a:gd name="T17" fmla="*/ 5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4"/>
                  <a:gd name="T29" fmla="*/ 30 w 30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4">
                    <a:moveTo>
                      <a:pt x="30" y="5"/>
                    </a:moveTo>
                    <a:lnTo>
                      <a:pt x="24" y="0"/>
                    </a:lnTo>
                    <a:lnTo>
                      <a:pt x="18" y="5"/>
                    </a:lnTo>
                    <a:lnTo>
                      <a:pt x="0" y="39"/>
                    </a:lnTo>
                    <a:lnTo>
                      <a:pt x="6" y="44"/>
                    </a:lnTo>
                    <a:lnTo>
                      <a:pt x="12" y="44"/>
                    </a:lnTo>
                    <a:lnTo>
                      <a:pt x="12" y="39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4" name="Freeform 106"/>
              <p:cNvSpPr>
                <a:spLocks/>
              </p:cNvSpPr>
              <p:nvPr/>
            </p:nvSpPr>
            <p:spPr bwMode="auto">
              <a:xfrm>
                <a:off x="3724" y="2309"/>
                <a:ext cx="30" cy="48"/>
              </a:xfrm>
              <a:custGeom>
                <a:avLst/>
                <a:gdLst>
                  <a:gd name="T0" fmla="*/ 30 w 30"/>
                  <a:gd name="T1" fmla="*/ 5 h 48"/>
                  <a:gd name="T2" fmla="*/ 30 w 30"/>
                  <a:gd name="T3" fmla="*/ 0 h 48"/>
                  <a:gd name="T4" fmla="*/ 24 w 30"/>
                  <a:gd name="T5" fmla="*/ 0 h 48"/>
                  <a:gd name="T6" fmla="*/ 18 w 30"/>
                  <a:gd name="T7" fmla="*/ 5 h 48"/>
                  <a:gd name="T8" fmla="*/ 0 w 30"/>
                  <a:gd name="T9" fmla="*/ 43 h 48"/>
                  <a:gd name="T10" fmla="*/ 6 w 30"/>
                  <a:gd name="T11" fmla="*/ 48 h 48"/>
                  <a:gd name="T12" fmla="*/ 12 w 30"/>
                  <a:gd name="T13" fmla="*/ 48 h 48"/>
                  <a:gd name="T14" fmla="*/ 12 w 30"/>
                  <a:gd name="T15" fmla="*/ 43 h 48"/>
                  <a:gd name="T16" fmla="*/ 30 w 30"/>
                  <a:gd name="T17" fmla="*/ 5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8"/>
                  <a:gd name="T29" fmla="*/ 30 w 30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8">
                    <a:moveTo>
                      <a:pt x="30" y="5"/>
                    </a:moveTo>
                    <a:lnTo>
                      <a:pt x="30" y="0"/>
                    </a:lnTo>
                    <a:lnTo>
                      <a:pt x="24" y="0"/>
                    </a:lnTo>
                    <a:lnTo>
                      <a:pt x="18" y="5"/>
                    </a:lnTo>
                    <a:lnTo>
                      <a:pt x="0" y="43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43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5" name="Freeform 107"/>
              <p:cNvSpPr>
                <a:spLocks/>
              </p:cNvSpPr>
              <p:nvPr/>
            </p:nvSpPr>
            <p:spPr bwMode="auto">
              <a:xfrm>
                <a:off x="3706" y="2371"/>
                <a:ext cx="18" cy="24"/>
              </a:xfrm>
              <a:custGeom>
                <a:avLst/>
                <a:gdLst>
                  <a:gd name="T0" fmla="*/ 18 w 18"/>
                  <a:gd name="T1" fmla="*/ 5 h 24"/>
                  <a:gd name="T2" fmla="*/ 18 w 18"/>
                  <a:gd name="T3" fmla="*/ 0 h 24"/>
                  <a:gd name="T4" fmla="*/ 12 w 18"/>
                  <a:gd name="T5" fmla="*/ 0 h 24"/>
                  <a:gd name="T6" fmla="*/ 6 w 18"/>
                  <a:gd name="T7" fmla="*/ 5 h 24"/>
                  <a:gd name="T8" fmla="*/ 0 w 18"/>
                  <a:gd name="T9" fmla="*/ 19 h 24"/>
                  <a:gd name="T10" fmla="*/ 6 w 18"/>
                  <a:gd name="T11" fmla="*/ 24 h 24"/>
                  <a:gd name="T12" fmla="*/ 6 w 18"/>
                  <a:gd name="T13" fmla="*/ 24 h 24"/>
                  <a:gd name="T14" fmla="*/ 12 w 18"/>
                  <a:gd name="T15" fmla="*/ 19 h 24"/>
                  <a:gd name="T16" fmla="*/ 18 w 18"/>
                  <a:gd name="T17" fmla="*/ 5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24"/>
                  <a:gd name="T29" fmla="*/ 18 w 1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24">
                    <a:moveTo>
                      <a:pt x="18" y="5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6" y="5"/>
                    </a:lnTo>
                    <a:lnTo>
                      <a:pt x="0" y="19"/>
                    </a:lnTo>
                    <a:lnTo>
                      <a:pt x="6" y="24"/>
                    </a:lnTo>
                    <a:lnTo>
                      <a:pt x="12" y="19"/>
                    </a:lnTo>
                    <a:lnTo>
                      <a:pt x="18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094" name="Line 108"/>
            <p:cNvSpPr>
              <a:spLocks noChangeShapeType="1"/>
            </p:cNvSpPr>
            <p:nvPr/>
          </p:nvSpPr>
          <p:spPr bwMode="auto">
            <a:xfrm>
              <a:off x="4319" y="1387"/>
              <a:ext cx="1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5" name="Line 109"/>
            <p:cNvSpPr>
              <a:spLocks noChangeShapeType="1"/>
            </p:cNvSpPr>
            <p:nvPr/>
          </p:nvSpPr>
          <p:spPr bwMode="auto">
            <a:xfrm flipH="1">
              <a:off x="3868" y="1824"/>
              <a:ext cx="451" cy="1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6" name="Line 110"/>
            <p:cNvSpPr>
              <a:spLocks noChangeShapeType="1"/>
            </p:cNvSpPr>
            <p:nvPr/>
          </p:nvSpPr>
          <p:spPr bwMode="auto">
            <a:xfrm flipV="1">
              <a:off x="3868" y="1901"/>
              <a:ext cx="1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7" name="Line 111"/>
            <p:cNvSpPr>
              <a:spLocks noChangeShapeType="1"/>
            </p:cNvSpPr>
            <p:nvPr/>
          </p:nvSpPr>
          <p:spPr bwMode="auto">
            <a:xfrm flipV="1">
              <a:off x="3868" y="1714"/>
              <a:ext cx="295" cy="1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98" name="Line 112"/>
            <p:cNvSpPr>
              <a:spLocks noChangeShapeType="1"/>
            </p:cNvSpPr>
            <p:nvPr/>
          </p:nvSpPr>
          <p:spPr bwMode="auto">
            <a:xfrm flipV="1">
              <a:off x="4163" y="1493"/>
              <a:ext cx="1" cy="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Group 113"/>
            <p:cNvGrpSpPr>
              <a:grpSpLocks/>
            </p:cNvGrpSpPr>
            <p:nvPr/>
          </p:nvGrpSpPr>
          <p:grpSpPr bwMode="auto">
            <a:xfrm>
              <a:off x="3862" y="1752"/>
              <a:ext cx="373" cy="216"/>
              <a:chOff x="3862" y="2040"/>
              <a:chExt cx="373" cy="216"/>
            </a:xfrm>
          </p:grpSpPr>
          <p:sp>
            <p:nvSpPr>
              <p:cNvPr id="215187" name="Freeform 114"/>
              <p:cNvSpPr>
                <a:spLocks/>
              </p:cNvSpPr>
              <p:nvPr/>
            </p:nvSpPr>
            <p:spPr bwMode="auto">
              <a:xfrm>
                <a:off x="3862" y="2222"/>
                <a:ext cx="54" cy="34"/>
              </a:xfrm>
              <a:custGeom>
                <a:avLst/>
                <a:gdLst>
                  <a:gd name="T0" fmla="*/ 6 w 54"/>
                  <a:gd name="T1" fmla="*/ 24 h 34"/>
                  <a:gd name="T2" fmla="*/ 0 w 54"/>
                  <a:gd name="T3" fmla="*/ 29 h 34"/>
                  <a:gd name="T4" fmla="*/ 6 w 54"/>
                  <a:gd name="T5" fmla="*/ 34 h 34"/>
                  <a:gd name="T6" fmla="*/ 12 w 54"/>
                  <a:gd name="T7" fmla="*/ 34 h 34"/>
                  <a:gd name="T8" fmla="*/ 48 w 54"/>
                  <a:gd name="T9" fmla="*/ 10 h 34"/>
                  <a:gd name="T10" fmla="*/ 54 w 54"/>
                  <a:gd name="T11" fmla="*/ 5 h 34"/>
                  <a:gd name="T12" fmla="*/ 48 w 54"/>
                  <a:gd name="T13" fmla="*/ 0 h 34"/>
                  <a:gd name="T14" fmla="*/ 42 w 54"/>
                  <a:gd name="T15" fmla="*/ 0 h 34"/>
                  <a:gd name="T16" fmla="*/ 6 w 54"/>
                  <a:gd name="T17" fmla="*/ 2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6" y="24"/>
                    </a:moveTo>
                    <a:lnTo>
                      <a:pt x="0" y="29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48" y="10"/>
                    </a:lnTo>
                    <a:lnTo>
                      <a:pt x="54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8" name="Freeform 115"/>
              <p:cNvSpPr>
                <a:spLocks/>
              </p:cNvSpPr>
              <p:nvPr/>
            </p:nvSpPr>
            <p:spPr bwMode="auto">
              <a:xfrm>
                <a:off x="3928" y="2184"/>
                <a:ext cx="54" cy="34"/>
              </a:xfrm>
              <a:custGeom>
                <a:avLst/>
                <a:gdLst>
                  <a:gd name="T0" fmla="*/ 6 w 54"/>
                  <a:gd name="T1" fmla="*/ 24 h 34"/>
                  <a:gd name="T2" fmla="*/ 0 w 54"/>
                  <a:gd name="T3" fmla="*/ 29 h 34"/>
                  <a:gd name="T4" fmla="*/ 6 w 54"/>
                  <a:gd name="T5" fmla="*/ 34 h 34"/>
                  <a:gd name="T6" fmla="*/ 12 w 54"/>
                  <a:gd name="T7" fmla="*/ 34 h 34"/>
                  <a:gd name="T8" fmla="*/ 48 w 54"/>
                  <a:gd name="T9" fmla="*/ 10 h 34"/>
                  <a:gd name="T10" fmla="*/ 54 w 54"/>
                  <a:gd name="T11" fmla="*/ 5 h 34"/>
                  <a:gd name="T12" fmla="*/ 48 w 54"/>
                  <a:gd name="T13" fmla="*/ 0 h 34"/>
                  <a:gd name="T14" fmla="*/ 42 w 54"/>
                  <a:gd name="T15" fmla="*/ 0 h 34"/>
                  <a:gd name="T16" fmla="*/ 6 w 54"/>
                  <a:gd name="T17" fmla="*/ 2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6" y="24"/>
                    </a:moveTo>
                    <a:lnTo>
                      <a:pt x="0" y="29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48" y="10"/>
                    </a:lnTo>
                    <a:lnTo>
                      <a:pt x="54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9" name="Freeform 116"/>
              <p:cNvSpPr>
                <a:spLocks/>
              </p:cNvSpPr>
              <p:nvPr/>
            </p:nvSpPr>
            <p:spPr bwMode="auto">
              <a:xfrm>
                <a:off x="4001" y="2146"/>
                <a:ext cx="48" cy="33"/>
              </a:xfrm>
              <a:custGeom>
                <a:avLst/>
                <a:gdLst>
                  <a:gd name="T0" fmla="*/ 0 w 48"/>
                  <a:gd name="T1" fmla="*/ 24 h 33"/>
                  <a:gd name="T2" fmla="*/ 0 w 48"/>
                  <a:gd name="T3" fmla="*/ 28 h 33"/>
                  <a:gd name="T4" fmla="*/ 0 w 48"/>
                  <a:gd name="T5" fmla="*/ 33 h 33"/>
                  <a:gd name="T6" fmla="*/ 6 w 48"/>
                  <a:gd name="T7" fmla="*/ 33 h 33"/>
                  <a:gd name="T8" fmla="*/ 48 w 48"/>
                  <a:gd name="T9" fmla="*/ 9 h 33"/>
                  <a:gd name="T10" fmla="*/ 48 w 48"/>
                  <a:gd name="T11" fmla="*/ 4 h 33"/>
                  <a:gd name="T12" fmla="*/ 48 w 48"/>
                  <a:gd name="T13" fmla="*/ 0 h 33"/>
                  <a:gd name="T14" fmla="*/ 42 w 48"/>
                  <a:gd name="T15" fmla="*/ 0 h 33"/>
                  <a:gd name="T16" fmla="*/ 0 w 48"/>
                  <a:gd name="T17" fmla="*/ 24 h 3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33"/>
                  <a:gd name="T29" fmla="*/ 48 w 48"/>
                  <a:gd name="T30" fmla="*/ 33 h 3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33">
                    <a:moveTo>
                      <a:pt x="0" y="24"/>
                    </a:moveTo>
                    <a:lnTo>
                      <a:pt x="0" y="28"/>
                    </a:lnTo>
                    <a:lnTo>
                      <a:pt x="0" y="33"/>
                    </a:lnTo>
                    <a:lnTo>
                      <a:pt x="6" y="33"/>
                    </a:lnTo>
                    <a:lnTo>
                      <a:pt x="48" y="9"/>
                    </a:lnTo>
                    <a:lnTo>
                      <a:pt x="48" y="4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0" name="Freeform 117"/>
              <p:cNvSpPr>
                <a:spLocks/>
              </p:cNvSpPr>
              <p:nvPr/>
            </p:nvSpPr>
            <p:spPr bwMode="auto">
              <a:xfrm>
                <a:off x="4067" y="2107"/>
                <a:ext cx="54" cy="34"/>
              </a:xfrm>
              <a:custGeom>
                <a:avLst/>
                <a:gdLst>
                  <a:gd name="T0" fmla="*/ 6 w 54"/>
                  <a:gd name="T1" fmla="*/ 24 h 34"/>
                  <a:gd name="T2" fmla="*/ 0 w 54"/>
                  <a:gd name="T3" fmla="*/ 29 h 34"/>
                  <a:gd name="T4" fmla="*/ 6 w 54"/>
                  <a:gd name="T5" fmla="*/ 34 h 34"/>
                  <a:gd name="T6" fmla="*/ 12 w 54"/>
                  <a:gd name="T7" fmla="*/ 34 h 34"/>
                  <a:gd name="T8" fmla="*/ 48 w 54"/>
                  <a:gd name="T9" fmla="*/ 10 h 34"/>
                  <a:gd name="T10" fmla="*/ 54 w 54"/>
                  <a:gd name="T11" fmla="*/ 5 h 34"/>
                  <a:gd name="T12" fmla="*/ 48 w 54"/>
                  <a:gd name="T13" fmla="*/ 0 h 34"/>
                  <a:gd name="T14" fmla="*/ 42 w 54"/>
                  <a:gd name="T15" fmla="*/ 0 h 34"/>
                  <a:gd name="T16" fmla="*/ 6 w 54"/>
                  <a:gd name="T17" fmla="*/ 24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4"/>
                  <a:gd name="T28" fmla="*/ 0 h 34"/>
                  <a:gd name="T29" fmla="*/ 54 w 54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4" h="34">
                    <a:moveTo>
                      <a:pt x="6" y="24"/>
                    </a:moveTo>
                    <a:lnTo>
                      <a:pt x="0" y="29"/>
                    </a:lnTo>
                    <a:lnTo>
                      <a:pt x="6" y="34"/>
                    </a:lnTo>
                    <a:lnTo>
                      <a:pt x="12" y="34"/>
                    </a:lnTo>
                    <a:lnTo>
                      <a:pt x="48" y="10"/>
                    </a:lnTo>
                    <a:lnTo>
                      <a:pt x="54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6" y="2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1" name="Freeform 118"/>
              <p:cNvSpPr>
                <a:spLocks/>
              </p:cNvSpPr>
              <p:nvPr/>
            </p:nvSpPr>
            <p:spPr bwMode="auto">
              <a:xfrm>
                <a:off x="4139" y="2069"/>
                <a:ext cx="48" cy="29"/>
              </a:xfrm>
              <a:custGeom>
                <a:avLst/>
                <a:gdLst>
                  <a:gd name="T0" fmla="*/ 0 w 48"/>
                  <a:gd name="T1" fmla="*/ 19 h 29"/>
                  <a:gd name="T2" fmla="*/ 0 w 48"/>
                  <a:gd name="T3" fmla="*/ 24 h 29"/>
                  <a:gd name="T4" fmla="*/ 0 w 48"/>
                  <a:gd name="T5" fmla="*/ 29 h 29"/>
                  <a:gd name="T6" fmla="*/ 6 w 48"/>
                  <a:gd name="T7" fmla="*/ 29 h 29"/>
                  <a:gd name="T8" fmla="*/ 48 w 48"/>
                  <a:gd name="T9" fmla="*/ 9 h 29"/>
                  <a:gd name="T10" fmla="*/ 48 w 48"/>
                  <a:gd name="T11" fmla="*/ 5 h 29"/>
                  <a:gd name="T12" fmla="*/ 48 w 48"/>
                  <a:gd name="T13" fmla="*/ 0 h 29"/>
                  <a:gd name="T14" fmla="*/ 42 w 48"/>
                  <a:gd name="T15" fmla="*/ 0 h 29"/>
                  <a:gd name="T16" fmla="*/ 0 w 48"/>
                  <a:gd name="T17" fmla="*/ 19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8"/>
                  <a:gd name="T28" fmla="*/ 0 h 29"/>
                  <a:gd name="T29" fmla="*/ 48 w 48"/>
                  <a:gd name="T30" fmla="*/ 29 h 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8" h="29">
                    <a:moveTo>
                      <a:pt x="0" y="19"/>
                    </a:moveTo>
                    <a:lnTo>
                      <a:pt x="0" y="24"/>
                    </a:lnTo>
                    <a:lnTo>
                      <a:pt x="0" y="29"/>
                    </a:lnTo>
                    <a:lnTo>
                      <a:pt x="6" y="29"/>
                    </a:lnTo>
                    <a:lnTo>
                      <a:pt x="48" y="9"/>
                    </a:lnTo>
                    <a:lnTo>
                      <a:pt x="48" y="5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2" name="Freeform 119"/>
              <p:cNvSpPr>
                <a:spLocks/>
              </p:cNvSpPr>
              <p:nvPr/>
            </p:nvSpPr>
            <p:spPr bwMode="auto">
              <a:xfrm>
                <a:off x="4205" y="2040"/>
                <a:ext cx="30" cy="19"/>
              </a:xfrm>
              <a:custGeom>
                <a:avLst/>
                <a:gdLst>
                  <a:gd name="T0" fmla="*/ 0 w 30"/>
                  <a:gd name="T1" fmla="*/ 10 h 19"/>
                  <a:gd name="T2" fmla="*/ 0 w 30"/>
                  <a:gd name="T3" fmla="*/ 14 h 19"/>
                  <a:gd name="T4" fmla="*/ 0 w 30"/>
                  <a:gd name="T5" fmla="*/ 19 h 19"/>
                  <a:gd name="T6" fmla="*/ 6 w 30"/>
                  <a:gd name="T7" fmla="*/ 19 h 19"/>
                  <a:gd name="T8" fmla="*/ 30 w 30"/>
                  <a:gd name="T9" fmla="*/ 10 h 19"/>
                  <a:gd name="T10" fmla="*/ 30 w 30"/>
                  <a:gd name="T11" fmla="*/ 5 h 19"/>
                  <a:gd name="T12" fmla="*/ 24 w 30"/>
                  <a:gd name="T13" fmla="*/ 0 h 19"/>
                  <a:gd name="T14" fmla="*/ 24 w 30"/>
                  <a:gd name="T15" fmla="*/ 0 h 19"/>
                  <a:gd name="T16" fmla="*/ 0 w 30"/>
                  <a:gd name="T17" fmla="*/ 10 h 1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19"/>
                  <a:gd name="T29" fmla="*/ 30 w 30"/>
                  <a:gd name="T30" fmla="*/ 19 h 1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19">
                    <a:moveTo>
                      <a:pt x="0" y="10"/>
                    </a:moveTo>
                    <a:lnTo>
                      <a:pt x="0" y="14"/>
                    </a:lnTo>
                    <a:lnTo>
                      <a:pt x="0" y="19"/>
                    </a:lnTo>
                    <a:lnTo>
                      <a:pt x="6" y="19"/>
                    </a:lnTo>
                    <a:lnTo>
                      <a:pt x="30" y="10"/>
                    </a:lnTo>
                    <a:lnTo>
                      <a:pt x="30" y="5"/>
                    </a:lnTo>
                    <a:lnTo>
                      <a:pt x="24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20"/>
            <p:cNvGrpSpPr>
              <a:grpSpLocks/>
            </p:cNvGrpSpPr>
            <p:nvPr/>
          </p:nvGrpSpPr>
          <p:grpSpPr bwMode="auto">
            <a:xfrm>
              <a:off x="4223" y="1445"/>
              <a:ext cx="12" cy="317"/>
              <a:chOff x="4223" y="1733"/>
              <a:chExt cx="12" cy="317"/>
            </a:xfrm>
          </p:grpSpPr>
          <p:sp>
            <p:nvSpPr>
              <p:cNvPr id="215182" name="Freeform 121"/>
              <p:cNvSpPr>
                <a:spLocks/>
              </p:cNvSpPr>
              <p:nvPr/>
            </p:nvSpPr>
            <p:spPr bwMode="auto">
              <a:xfrm>
                <a:off x="4223" y="2002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4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4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4"/>
                    </a:lnTo>
                    <a:lnTo>
                      <a:pt x="6" y="0"/>
                    </a:lnTo>
                    <a:lnTo>
                      <a:pt x="0" y="4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3" name="Freeform 122"/>
              <p:cNvSpPr>
                <a:spLocks/>
              </p:cNvSpPr>
              <p:nvPr/>
            </p:nvSpPr>
            <p:spPr bwMode="auto">
              <a:xfrm>
                <a:off x="4223" y="1934"/>
                <a:ext cx="12" cy="48"/>
              </a:xfrm>
              <a:custGeom>
                <a:avLst/>
                <a:gdLst>
                  <a:gd name="T0" fmla="*/ 0 w 12"/>
                  <a:gd name="T1" fmla="*/ 44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4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4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4"/>
                    </a:moveTo>
                    <a:lnTo>
                      <a:pt x="6" y="48"/>
                    </a:lnTo>
                    <a:lnTo>
                      <a:pt x="12" y="44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4" name="Freeform 123"/>
              <p:cNvSpPr>
                <a:spLocks/>
              </p:cNvSpPr>
              <p:nvPr/>
            </p:nvSpPr>
            <p:spPr bwMode="auto">
              <a:xfrm>
                <a:off x="4223" y="1867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5" name="Freeform 124"/>
              <p:cNvSpPr>
                <a:spLocks/>
              </p:cNvSpPr>
              <p:nvPr/>
            </p:nvSpPr>
            <p:spPr bwMode="auto">
              <a:xfrm>
                <a:off x="4223" y="1800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6" name="Freeform 125"/>
              <p:cNvSpPr>
                <a:spLocks/>
              </p:cNvSpPr>
              <p:nvPr/>
            </p:nvSpPr>
            <p:spPr bwMode="auto">
              <a:xfrm>
                <a:off x="4223" y="1733"/>
                <a:ext cx="12" cy="48"/>
              </a:xfrm>
              <a:custGeom>
                <a:avLst/>
                <a:gdLst>
                  <a:gd name="T0" fmla="*/ 0 w 12"/>
                  <a:gd name="T1" fmla="*/ 43 h 48"/>
                  <a:gd name="T2" fmla="*/ 6 w 12"/>
                  <a:gd name="T3" fmla="*/ 48 h 48"/>
                  <a:gd name="T4" fmla="*/ 6 w 12"/>
                  <a:gd name="T5" fmla="*/ 48 h 48"/>
                  <a:gd name="T6" fmla="*/ 12 w 12"/>
                  <a:gd name="T7" fmla="*/ 43 h 48"/>
                  <a:gd name="T8" fmla="*/ 12 w 12"/>
                  <a:gd name="T9" fmla="*/ 5 h 48"/>
                  <a:gd name="T10" fmla="*/ 6 w 12"/>
                  <a:gd name="T11" fmla="*/ 0 h 48"/>
                  <a:gd name="T12" fmla="*/ 6 w 12"/>
                  <a:gd name="T13" fmla="*/ 0 h 48"/>
                  <a:gd name="T14" fmla="*/ 0 w 12"/>
                  <a:gd name="T15" fmla="*/ 5 h 48"/>
                  <a:gd name="T16" fmla="*/ 0 w 12"/>
                  <a:gd name="T17" fmla="*/ 4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"/>
                  <a:gd name="T28" fmla="*/ 0 h 48"/>
                  <a:gd name="T29" fmla="*/ 12 w 12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" h="48">
                    <a:moveTo>
                      <a:pt x="0" y="43"/>
                    </a:moveTo>
                    <a:lnTo>
                      <a:pt x="6" y="48"/>
                    </a:lnTo>
                    <a:lnTo>
                      <a:pt x="12" y="43"/>
                    </a:lnTo>
                    <a:lnTo>
                      <a:pt x="12" y="5"/>
                    </a:lnTo>
                    <a:lnTo>
                      <a:pt x="6" y="0"/>
                    </a:lnTo>
                    <a:lnTo>
                      <a:pt x="0" y="5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126"/>
            <p:cNvGrpSpPr>
              <a:grpSpLocks/>
            </p:cNvGrpSpPr>
            <p:nvPr/>
          </p:nvGrpSpPr>
          <p:grpSpPr bwMode="auto">
            <a:xfrm>
              <a:off x="3886" y="1958"/>
              <a:ext cx="78" cy="149"/>
              <a:chOff x="3886" y="2246"/>
              <a:chExt cx="78" cy="149"/>
            </a:xfrm>
          </p:grpSpPr>
          <p:sp>
            <p:nvSpPr>
              <p:cNvPr id="215179" name="Freeform 127"/>
              <p:cNvSpPr>
                <a:spLocks/>
              </p:cNvSpPr>
              <p:nvPr/>
            </p:nvSpPr>
            <p:spPr bwMode="auto">
              <a:xfrm>
                <a:off x="3886" y="2246"/>
                <a:ext cx="30" cy="44"/>
              </a:xfrm>
              <a:custGeom>
                <a:avLst/>
                <a:gdLst>
                  <a:gd name="T0" fmla="*/ 12 w 30"/>
                  <a:gd name="T1" fmla="*/ 5 h 44"/>
                  <a:gd name="T2" fmla="*/ 6 w 30"/>
                  <a:gd name="T3" fmla="*/ 0 h 44"/>
                  <a:gd name="T4" fmla="*/ 6 w 30"/>
                  <a:gd name="T5" fmla="*/ 0 h 44"/>
                  <a:gd name="T6" fmla="*/ 0 w 30"/>
                  <a:gd name="T7" fmla="*/ 5 h 44"/>
                  <a:gd name="T8" fmla="*/ 18 w 30"/>
                  <a:gd name="T9" fmla="*/ 39 h 44"/>
                  <a:gd name="T10" fmla="*/ 18 w 30"/>
                  <a:gd name="T11" fmla="*/ 44 h 44"/>
                  <a:gd name="T12" fmla="*/ 24 w 30"/>
                  <a:gd name="T13" fmla="*/ 44 h 44"/>
                  <a:gd name="T14" fmla="*/ 30 w 30"/>
                  <a:gd name="T15" fmla="*/ 39 h 44"/>
                  <a:gd name="T16" fmla="*/ 12 w 30"/>
                  <a:gd name="T17" fmla="*/ 5 h 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4"/>
                  <a:gd name="T29" fmla="*/ 30 w 30"/>
                  <a:gd name="T30" fmla="*/ 44 h 4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4">
                    <a:moveTo>
                      <a:pt x="12" y="5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18" y="39"/>
                    </a:lnTo>
                    <a:lnTo>
                      <a:pt x="18" y="44"/>
                    </a:lnTo>
                    <a:lnTo>
                      <a:pt x="24" y="44"/>
                    </a:lnTo>
                    <a:lnTo>
                      <a:pt x="30" y="39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0" name="Freeform 128"/>
              <p:cNvSpPr>
                <a:spLocks/>
              </p:cNvSpPr>
              <p:nvPr/>
            </p:nvSpPr>
            <p:spPr bwMode="auto">
              <a:xfrm>
                <a:off x="3916" y="2309"/>
                <a:ext cx="30" cy="48"/>
              </a:xfrm>
              <a:custGeom>
                <a:avLst/>
                <a:gdLst>
                  <a:gd name="T0" fmla="*/ 12 w 30"/>
                  <a:gd name="T1" fmla="*/ 5 h 48"/>
                  <a:gd name="T2" fmla="*/ 6 w 30"/>
                  <a:gd name="T3" fmla="*/ 0 h 48"/>
                  <a:gd name="T4" fmla="*/ 0 w 30"/>
                  <a:gd name="T5" fmla="*/ 0 h 48"/>
                  <a:gd name="T6" fmla="*/ 0 w 30"/>
                  <a:gd name="T7" fmla="*/ 5 h 48"/>
                  <a:gd name="T8" fmla="*/ 18 w 30"/>
                  <a:gd name="T9" fmla="*/ 43 h 48"/>
                  <a:gd name="T10" fmla="*/ 18 w 30"/>
                  <a:gd name="T11" fmla="*/ 48 h 48"/>
                  <a:gd name="T12" fmla="*/ 24 w 30"/>
                  <a:gd name="T13" fmla="*/ 48 h 48"/>
                  <a:gd name="T14" fmla="*/ 30 w 30"/>
                  <a:gd name="T15" fmla="*/ 43 h 48"/>
                  <a:gd name="T16" fmla="*/ 12 w 30"/>
                  <a:gd name="T17" fmla="*/ 5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0"/>
                  <a:gd name="T28" fmla="*/ 0 h 48"/>
                  <a:gd name="T29" fmla="*/ 30 w 30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0" h="48">
                    <a:moveTo>
                      <a:pt x="12" y="5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8" y="43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30" y="43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1" name="Freeform 129"/>
              <p:cNvSpPr>
                <a:spLocks/>
              </p:cNvSpPr>
              <p:nvPr/>
            </p:nvSpPr>
            <p:spPr bwMode="auto">
              <a:xfrm>
                <a:off x="3946" y="2371"/>
                <a:ext cx="18" cy="24"/>
              </a:xfrm>
              <a:custGeom>
                <a:avLst/>
                <a:gdLst>
                  <a:gd name="T0" fmla="*/ 12 w 18"/>
                  <a:gd name="T1" fmla="*/ 5 h 24"/>
                  <a:gd name="T2" fmla="*/ 6 w 18"/>
                  <a:gd name="T3" fmla="*/ 0 h 24"/>
                  <a:gd name="T4" fmla="*/ 0 w 18"/>
                  <a:gd name="T5" fmla="*/ 0 h 24"/>
                  <a:gd name="T6" fmla="*/ 0 w 18"/>
                  <a:gd name="T7" fmla="*/ 5 h 24"/>
                  <a:gd name="T8" fmla="*/ 6 w 18"/>
                  <a:gd name="T9" fmla="*/ 19 h 24"/>
                  <a:gd name="T10" fmla="*/ 12 w 18"/>
                  <a:gd name="T11" fmla="*/ 24 h 24"/>
                  <a:gd name="T12" fmla="*/ 12 w 18"/>
                  <a:gd name="T13" fmla="*/ 24 h 24"/>
                  <a:gd name="T14" fmla="*/ 18 w 18"/>
                  <a:gd name="T15" fmla="*/ 19 h 24"/>
                  <a:gd name="T16" fmla="*/ 12 w 18"/>
                  <a:gd name="T17" fmla="*/ 5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"/>
                  <a:gd name="T28" fmla="*/ 0 h 24"/>
                  <a:gd name="T29" fmla="*/ 18 w 18"/>
                  <a:gd name="T30" fmla="*/ 24 h 2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" h="24">
                    <a:moveTo>
                      <a:pt x="12" y="5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6" y="19"/>
                    </a:lnTo>
                    <a:lnTo>
                      <a:pt x="12" y="24"/>
                    </a:lnTo>
                    <a:lnTo>
                      <a:pt x="18" y="19"/>
                    </a:lnTo>
                    <a:lnTo>
                      <a:pt x="12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130"/>
            <p:cNvGrpSpPr>
              <a:grpSpLocks/>
            </p:cNvGrpSpPr>
            <p:nvPr/>
          </p:nvGrpSpPr>
          <p:grpSpPr bwMode="auto">
            <a:xfrm>
              <a:off x="3436" y="1426"/>
              <a:ext cx="799" cy="9"/>
              <a:chOff x="3436" y="1714"/>
              <a:chExt cx="799" cy="9"/>
            </a:xfrm>
          </p:grpSpPr>
          <p:sp>
            <p:nvSpPr>
              <p:cNvPr id="215169" name="Freeform 131"/>
              <p:cNvSpPr>
                <a:spLocks/>
              </p:cNvSpPr>
              <p:nvPr/>
            </p:nvSpPr>
            <p:spPr bwMode="auto">
              <a:xfrm>
                <a:off x="3436" y="1714"/>
                <a:ext cx="60" cy="9"/>
              </a:xfrm>
              <a:custGeom>
                <a:avLst/>
                <a:gdLst>
                  <a:gd name="T0" fmla="*/ 12 w 60"/>
                  <a:gd name="T1" fmla="*/ 0 h 9"/>
                  <a:gd name="T2" fmla="*/ 6 w 60"/>
                  <a:gd name="T3" fmla="*/ 0 h 9"/>
                  <a:gd name="T4" fmla="*/ 0 w 60"/>
                  <a:gd name="T5" fmla="*/ 4 h 9"/>
                  <a:gd name="T6" fmla="*/ 6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12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12" y="0"/>
                    </a:moveTo>
                    <a:lnTo>
                      <a:pt x="6" y="0"/>
                    </a:lnTo>
                    <a:lnTo>
                      <a:pt x="0" y="4"/>
                    </a:lnTo>
                    <a:lnTo>
                      <a:pt x="6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0" name="Freeform 132"/>
              <p:cNvSpPr>
                <a:spLocks/>
              </p:cNvSpPr>
              <p:nvPr/>
            </p:nvSpPr>
            <p:spPr bwMode="auto">
              <a:xfrm>
                <a:off x="3520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1" name="Freeform 133"/>
              <p:cNvSpPr>
                <a:spLocks/>
              </p:cNvSpPr>
              <p:nvPr/>
            </p:nvSpPr>
            <p:spPr bwMode="auto">
              <a:xfrm>
                <a:off x="3604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2" name="Freeform 134"/>
              <p:cNvSpPr>
                <a:spLocks/>
              </p:cNvSpPr>
              <p:nvPr/>
            </p:nvSpPr>
            <p:spPr bwMode="auto">
              <a:xfrm>
                <a:off x="3688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3" name="Freeform 135"/>
              <p:cNvSpPr>
                <a:spLocks/>
              </p:cNvSpPr>
              <p:nvPr/>
            </p:nvSpPr>
            <p:spPr bwMode="auto">
              <a:xfrm>
                <a:off x="3772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4" name="Freeform 136"/>
              <p:cNvSpPr>
                <a:spLocks/>
              </p:cNvSpPr>
              <p:nvPr/>
            </p:nvSpPr>
            <p:spPr bwMode="auto">
              <a:xfrm>
                <a:off x="3856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5" name="Freeform 137"/>
              <p:cNvSpPr>
                <a:spLocks/>
              </p:cNvSpPr>
              <p:nvPr/>
            </p:nvSpPr>
            <p:spPr bwMode="auto">
              <a:xfrm>
                <a:off x="3940" y="1714"/>
                <a:ext cx="61" cy="9"/>
              </a:xfrm>
              <a:custGeom>
                <a:avLst/>
                <a:gdLst>
                  <a:gd name="T0" fmla="*/ 6 w 61"/>
                  <a:gd name="T1" fmla="*/ 0 h 9"/>
                  <a:gd name="T2" fmla="*/ 0 w 61"/>
                  <a:gd name="T3" fmla="*/ 0 h 9"/>
                  <a:gd name="T4" fmla="*/ 0 w 61"/>
                  <a:gd name="T5" fmla="*/ 4 h 9"/>
                  <a:gd name="T6" fmla="*/ 0 w 61"/>
                  <a:gd name="T7" fmla="*/ 9 h 9"/>
                  <a:gd name="T8" fmla="*/ 49 w 61"/>
                  <a:gd name="T9" fmla="*/ 9 h 9"/>
                  <a:gd name="T10" fmla="*/ 55 w 61"/>
                  <a:gd name="T11" fmla="*/ 9 h 9"/>
                  <a:gd name="T12" fmla="*/ 61 w 61"/>
                  <a:gd name="T13" fmla="*/ 4 h 9"/>
                  <a:gd name="T14" fmla="*/ 55 w 61"/>
                  <a:gd name="T15" fmla="*/ 0 h 9"/>
                  <a:gd name="T16" fmla="*/ 6 w 61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1"/>
                  <a:gd name="T28" fmla="*/ 0 h 9"/>
                  <a:gd name="T29" fmla="*/ 61 w 61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1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9" y="9"/>
                    </a:lnTo>
                    <a:lnTo>
                      <a:pt x="55" y="9"/>
                    </a:lnTo>
                    <a:lnTo>
                      <a:pt x="61" y="4"/>
                    </a:lnTo>
                    <a:lnTo>
                      <a:pt x="55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6" name="Freeform 138"/>
              <p:cNvSpPr>
                <a:spLocks/>
              </p:cNvSpPr>
              <p:nvPr/>
            </p:nvSpPr>
            <p:spPr bwMode="auto">
              <a:xfrm>
                <a:off x="4025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7" name="Freeform 139"/>
              <p:cNvSpPr>
                <a:spLocks/>
              </p:cNvSpPr>
              <p:nvPr/>
            </p:nvSpPr>
            <p:spPr bwMode="auto">
              <a:xfrm>
                <a:off x="4109" y="1714"/>
                <a:ext cx="60" cy="9"/>
              </a:xfrm>
              <a:custGeom>
                <a:avLst/>
                <a:gdLst>
                  <a:gd name="T0" fmla="*/ 6 w 60"/>
                  <a:gd name="T1" fmla="*/ 0 h 9"/>
                  <a:gd name="T2" fmla="*/ 0 w 60"/>
                  <a:gd name="T3" fmla="*/ 0 h 9"/>
                  <a:gd name="T4" fmla="*/ 0 w 60"/>
                  <a:gd name="T5" fmla="*/ 4 h 9"/>
                  <a:gd name="T6" fmla="*/ 0 w 60"/>
                  <a:gd name="T7" fmla="*/ 9 h 9"/>
                  <a:gd name="T8" fmla="*/ 48 w 60"/>
                  <a:gd name="T9" fmla="*/ 9 h 9"/>
                  <a:gd name="T10" fmla="*/ 54 w 60"/>
                  <a:gd name="T11" fmla="*/ 9 h 9"/>
                  <a:gd name="T12" fmla="*/ 60 w 60"/>
                  <a:gd name="T13" fmla="*/ 4 h 9"/>
                  <a:gd name="T14" fmla="*/ 54 w 60"/>
                  <a:gd name="T15" fmla="*/ 0 h 9"/>
                  <a:gd name="T16" fmla="*/ 6 w 60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9"/>
                  <a:gd name="T29" fmla="*/ 60 w 60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48" y="9"/>
                    </a:lnTo>
                    <a:lnTo>
                      <a:pt x="54" y="9"/>
                    </a:lnTo>
                    <a:lnTo>
                      <a:pt x="60" y="4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78" name="Freeform 140"/>
              <p:cNvSpPr>
                <a:spLocks/>
              </p:cNvSpPr>
              <p:nvPr/>
            </p:nvSpPr>
            <p:spPr bwMode="auto">
              <a:xfrm>
                <a:off x="4193" y="1714"/>
                <a:ext cx="42" cy="9"/>
              </a:xfrm>
              <a:custGeom>
                <a:avLst/>
                <a:gdLst>
                  <a:gd name="T0" fmla="*/ 6 w 42"/>
                  <a:gd name="T1" fmla="*/ 0 h 9"/>
                  <a:gd name="T2" fmla="*/ 0 w 42"/>
                  <a:gd name="T3" fmla="*/ 0 h 9"/>
                  <a:gd name="T4" fmla="*/ 0 w 42"/>
                  <a:gd name="T5" fmla="*/ 4 h 9"/>
                  <a:gd name="T6" fmla="*/ 0 w 42"/>
                  <a:gd name="T7" fmla="*/ 9 h 9"/>
                  <a:gd name="T8" fmla="*/ 36 w 42"/>
                  <a:gd name="T9" fmla="*/ 9 h 9"/>
                  <a:gd name="T10" fmla="*/ 36 w 42"/>
                  <a:gd name="T11" fmla="*/ 9 h 9"/>
                  <a:gd name="T12" fmla="*/ 42 w 42"/>
                  <a:gd name="T13" fmla="*/ 4 h 9"/>
                  <a:gd name="T14" fmla="*/ 42 w 42"/>
                  <a:gd name="T15" fmla="*/ 0 h 9"/>
                  <a:gd name="T16" fmla="*/ 6 w 42"/>
                  <a:gd name="T17" fmla="*/ 0 h 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2"/>
                  <a:gd name="T28" fmla="*/ 0 h 9"/>
                  <a:gd name="T29" fmla="*/ 42 w 42"/>
                  <a:gd name="T30" fmla="*/ 9 h 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2" h="9">
                    <a:moveTo>
                      <a:pt x="6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36" y="9"/>
                    </a:lnTo>
                    <a:lnTo>
                      <a:pt x="42" y="4"/>
                    </a:lnTo>
                    <a:lnTo>
                      <a:pt x="4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03" name="Line 141"/>
            <p:cNvSpPr>
              <a:spLocks noChangeShapeType="1"/>
            </p:cNvSpPr>
            <p:nvPr/>
          </p:nvSpPr>
          <p:spPr bwMode="auto">
            <a:xfrm>
              <a:off x="3508" y="1493"/>
              <a:ext cx="65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" name="Group 142"/>
            <p:cNvGrpSpPr>
              <a:grpSpLocks/>
            </p:cNvGrpSpPr>
            <p:nvPr/>
          </p:nvGrpSpPr>
          <p:grpSpPr bwMode="auto">
            <a:xfrm>
              <a:off x="3706" y="2088"/>
              <a:ext cx="252" cy="62"/>
              <a:chOff x="3706" y="2376"/>
              <a:chExt cx="252" cy="62"/>
            </a:xfrm>
          </p:grpSpPr>
          <p:sp>
            <p:nvSpPr>
              <p:cNvPr id="215165" name="Freeform 143"/>
              <p:cNvSpPr>
                <a:spLocks/>
              </p:cNvSpPr>
              <p:nvPr/>
            </p:nvSpPr>
            <p:spPr bwMode="auto">
              <a:xfrm>
                <a:off x="3706" y="2400"/>
                <a:ext cx="60" cy="10"/>
              </a:xfrm>
              <a:custGeom>
                <a:avLst/>
                <a:gdLst>
                  <a:gd name="T0" fmla="*/ 12 w 60"/>
                  <a:gd name="T1" fmla="*/ 0 h 10"/>
                  <a:gd name="T2" fmla="*/ 6 w 60"/>
                  <a:gd name="T3" fmla="*/ 0 h 10"/>
                  <a:gd name="T4" fmla="*/ 0 w 60"/>
                  <a:gd name="T5" fmla="*/ 5 h 10"/>
                  <a:gd name="T6" fmla="*/ 6 w 60"/>
                  <a:gd name="T7" fmla="*/ 10 h 10"/>
                  <a:gd name="T8" fmla="*/ 48 w 60"/>
                  <a:gd name="T9" fmla="*/ 10 h 10"/>
                  <a:gd name="T10" fmla="*/ 54 w 60"/>
                  <a:gd name="T11" fmla="*/ 10 h 10"/>
                  <a:gd name="T12" fmla="*/ 60 w 60"/>
                  <a:gd name="T13" fmla="*/ 5 h 10"/>
                  <a:gd name="T14" fmla="*/ 54 w 60"/>
                  <a:gd name="T15" fmla="*/ 0 h 10"/>
                  <a:gd name="T16" fmla="*/ 12 w 60"/>
                  <a:gd name="T17" fmla="*/ 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0"/>
                  <a:gd name="T29" fmla="*/ 60 w 60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0">
                    <a:moveTo>
                      <a:pt x="12" y="0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6" y="10"/>
                    </a:lnTo>
                    <a:lnTo>
                      <a:pt x="48" y="10"/>
                    </a:lnTo>
                    <a:lnTo>
                      <a:pt x="54" y="10"/>
                    </a:lnTo>
                    <a:lnTo>
                      <a:pt x="60" y="5"/>
                    </a:lnTo>
                    <a:lnTo>
                      <a:pt x="54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6" name="Freeform 144"/>
              <p:cNvSpPr>
                <a:spLocks/>
              </p:cNvSpPr>
              <p:nvPr/>
            </p:nvSpPr>
            <p:spPr bwMode="auto">
              <a:xfrm>
                <a:off x="3790" y="2400"/>
                <a:ext cx="60" cy="10"/>
              </a:xfrm>
              <a:custGeom>
                <a:avLst/>
                <a:gdLst>
                  <a:gd name="T0" fmla="*/ 6 w 60"/>
                  <a:gd name="T1" fmla="*/ 0 h 10"/>
                  <a:gd name="T2" fmla="*/ 0 w 60"/>
                  <a:gd name="T3" fmla="*/ 0 h 10"/>
                  <a:gd name="T4" fmla="*/ 0 w 60"/>
                  <a:gd name="T5" fmla="*/ 5 h 10"/>
                  <a:gd name="T6" fmla="*/ 0 w 60"/>
                  <a:gd name="T7" fmla="*/ 10 h 10"/>
                  <a:gd name="T8" fmla="*/ 48 w 60"/>
                  <a:gd name="T9" fmla="*/ 10 h 10"/>
                  <a:gd name="T10" fmla="*/ 54 w 60"/>
                  <a:gd name="T11" fmla="*/ 10 h 10"/>
                  <a:gd name="T12" fmla="*/ 60 w 60"/>
                  <a:gd name="T13" fmla="*/ 5 h 10"/>
                  <a:gd name="T14" fmla="*/ 54 w 60"/>
                  <a:gd name="T15" fmla="*/ 0 h 10"/>
                  <a:gd name="T16" fmla="*/ 6 w 60"/>
                  <a:gd name="T17" fmla="*/ 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0"/>
                  <a:gd name="T29" fmla="*/ 60 w 60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0">
                    <a:moveTo>
                      <a:pt x="6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48" y="10"/>
                    </a:lnTo>
                    <a:lnTo>
                      <a:pt x="54" y="10"/>
                    </a:lnTo>
                    <a:lnTo>
                      <a:pt x="60" y="5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7" name="Freeform 145"/>
              <p:cNvSpPr>
                <a:spLocks/>
              </p:cNvSpPr>
              <p:nvPr/>
            </p:nvSpPr>
            <p:spPr bwMode="auto">
              <a:xfrm>
                <a:off x="3874" y="2400"/>
                <a:ext cx="60" cy="10"/>
              </a:xfrm>
              <a:custGeom>
                <a:avLst/>
                <a:gdLst>
                  <a:gd name="T0" fmla="*/ 6 w 60"/>
                  <a:gd name="T1" fmla="*/ 0 h 10"/>
                  <a:gd name="T2" fmla="*/ 0 w 60"/>
                  <a:gd name="T3" fmla="*/ 0 h 10"/>
                  <a:gd name="T4" fmla="*/ 0 w 60"/>
                  <a:gd name="T5" fmla="*/ 5 h 10"/>
                  <a:gd name="T6" fmla="*/ 0 w 60"/>
                  <a:gd name="T7" fmla="*/ 10 h 10"/>
                  <a:gd name="T8" fmla="*/ 48 w 60"/>
                  <a:gd name="T9" fmla="*/ 10 h 10"/>
                  <a:gd name="T10" fmla="*/ 54 w 60"/>
                  <a:gd name="T11" fmla="*/ 10 h 10"/>
                  <a:gd name="T12" fmla="*/ 60 w 60"/>
                  <a:gd name="T13" fmla="*/ 5 h 10"/>
                  <a:gd name="T14" fmla="*/ 54 w 60"/>
                  <a:gd name="T15" fmla="*/ 0 h 10"/>
                  <a:gd name="T16" fmla="*/ 6 w 60"/>
                  <a:gd name="T17" fmla="*/ 0 h 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60"/>
                  <a:gd name="T28" fmla="*/ 0 h 10"/>
                  <a:gd name="T29" fmla="*/ 60 w 60"/>
                  <a:gd name="T30" fmla="*/ 10 h 1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60" h="10">
                    <a:moveTo>
                      <a:pt x="6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48" y="10"/>
                    </a:lnTo>
                    <a:lnTo>
                      <a:pt x="54" y="10"/>
                    </a:lnTo>
                    <a:lnTo>
                      <a:pt x="60" y="5"/>
                    </a:lnTo>
                    <a:lnTo>
                      <a:pt x="5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8" name="Freeform 146"/>
              <p:cNvSpPr>
                <a:spLocks/>
              </p:cNvSpPr>
              <p:nvPr/>
            </p:nvSpPr>
            <p:spPr bwMode="auto">
              <a:xfrm>
                <a:off x="3886" y="2376"/>
                <a:ext cx="72" cy="62"/>
              </a:xfrm>
              <a:custGeom>
                <a:avLst/>
                <a:gdLst>
                  <a:gd name="T0" fmla="*/ 0 w 72"/>
                  <a:gd name="T1" fmla="*/ 62 h 62"/>
                  <a:gd name="T2" fmla="*/ 72 w 72"/>
                  <a:gd name="T3" fmla="*/ 29 h 62"/>
                  <a:gd name="T4" fmla="*/ 0 w 72"/>
                  <a:gd name="T5" fmla="*/ 0 h 62"/>
                  <a:gd name="T6" fmla="*/ 0 60000 65536"/>
                  <a:gd name="T7" fmla="*/ 0 60000 65536"/>
                  <a:gd name="T8" fmla="*/ 0 60000 65536"/>
                  <a:gd name="T9" fmla="*/ 0 w 72"/>
                  <a:gd name="T10" fmla="*/ 0 h 62"/>
                  <a:gd name="T11" fmla="*/ 72 w 72"/>
                  <a:gd name="T12" fmla="*/ 62 h 6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" h="62">
                    <a:moveTo>
                      <a:pt x="0" y="62"/>
                    </a:moveTo>
                    <a:lnTo>
                      <a:pt x="72" y="29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05" name="Line 147"/>
            <p:cNvSpPr>
              <a:spLocks noChangeShapeType="1"/>
            </p:cNvSpPr>
            <p:nvPr/>
          </p:nvSpPr>
          <p:spPr bwMode="auto">
            <a:xfrm>
              <a:off x="3574" y="2074"/>
              <a:ext cx="1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6" name="Line 148"/>
            <p:cNvSpPr>
              <a:spLocks noChangeShapeType="1"/>
            </p:cNvSpPr>
            <p:nvPr/>
          </p:nvSpPr>
          <p:spPr bwMode="auto">
            <a:xfrm>
              <a:off x="4073" y="2074"/>
              <a:ext cx="1" cy="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7" name="Oval 149"/>
            <p:cNvSpPr>
              <a:spLocks noChangeArrowheads="1"/>
            </p:cNvSpPr>
            <p:nvPr/>
          </p:nvSpPr>
          <p:spPr bwMode="auto">
            <a:xfrm>
              <a:off x="3622" y="1075"/>
              <a:ext cx="48" cy="3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08" name="Freeform 150"/>
            <p:cNvSpPr>
              <a:spLocks/>
            </p:cNvSpPr>
            <p:nvPr/>
          </p:nvSpPr>
          <p:spPr bwMode="auto">
            <a:xfrm>
              <a:off x="3646" y="1118"/>
              <a:ext cx="42" cy="408"/>
            </a:xfrm>
            <a:custGeom>
              <a:avLst/>
              <a:gdLst>
                <a:gd name="T0" fmla="*/ 0 w 42"/>
                <a:gd name="T1" fmla="*/ 0 h 408"/>
                <a:gd name="T2" fmla="*/ 0 w 42"/>
                <a:gd name="T3" fmla="*/ 389 h 408"/>
                <a:gd name="T4" fmla="*/ 18 w 42"/>
                <a:gd name="T5" fmla="*/ 408 h 408"/>
                <a:gd name="T6" fmla="*/ 42 w 42"/>
                <a:gd name="T7" fmla="*/ 389 h 408"/>
                <a:gd name="T8" fmla="*/ 42 w 42"/>
                <a:gd name="T9" fmla="*/ 375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408"/>
                <a:gd name="T17" fmla="*/ 42 w 42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408">
                  <a:moveTo>
                    <a:pt x="0" y="0"/>
                  </a:moveTo>
                  <a:lnTo>
                    <a:pt x="0" y="389"/>
                  </a:lnTo>
                  <a:lnTo>
                    <a:pt x="18" y="408"/>
                  </a:lnTo>
                  <a:lnTo>
                    <a:pt x="42" y="389"/>
                  </a:lnTo>
                  <a:lnTo>
                    <a:pt x="42" y="37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09" name="Freeform 151"/>
            <p:cNvSpPr>
              <a:spLocks/>
            </p:cNvSpPr>
            <p:nvPr/>
          </p:nvSpPr>
          <p:spPr bwMode="auto">
            <a:xfrm>
              <a:off x="3736" y="1368"/>
              <a:ext cx="108" cy="158"/>
            </a:xfrm>
            <a:custGeom>
              <a:avLst/>
              <a:gdLst>
                <a:gd name="T0" fmla="*/ 0 w 108"/>
                <a:gd name="T1" fmla="*/ 14 h 158"/>
                <a:gd name="T2" fmla="*/ 18 w 108"/>
                <a:gd name="T3" fmla="*/ 0 h 158"/>
                <a:gd name="T4" fmla="*/ 42 w 108"/>
                <a:gd name="T5" fmla="*/ 0 h 158"/>
                <a:gd name="T6" fmla="*/ 66 w 108"/>
                <a:gd name="T7" fmla="*/ 14 h 158"/>
                <a:gd name="T8" fmla="*/ 66 w 108"/>
                <a:gd name="T9" fmla="*/ 34 h 158"/>
                <a:gd name="T10" fmla="*/ 66 w 108"/>
                <a:gd name="T11" fmla="*/ 110 h 158"/>
                <a:gd name="T12" fmla="*/ 66 w 108"/>
                <a:gd name="T13" fmla="*/ 139 h 158"/>
                <a:gd name="T14" fmla="*/ 84 w 108"/>
                <a:gd name="T15" fmla="*/ 158 h 158"/>
                <a:gd name="T16" fmla="*/ 108 w 108"/>
                <a:gd name="T17" fmla="*/ 139 h 158"/>
                <a:gd name="T18" fmla="*/ 108 w 108"/>
                <a:gd name="T19" fmla="*/ 125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8"/>
                <a:gd name="T31" fmla="*/ 0 h 158"/>
                <a:gd name="T32" fmla="*/ 108 w 108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8" h="158">
                  <a:moveTo>
                    <a:pt x="0" y="14"/>
                  </a:moveTo>
                  <a:lnTo>
                    <a:pt x="18" y="0"/>
                  </a:lnTo>
                  <a:lnTo>
                    <a:pt x="42" y="0"/>
                  </a:lnTo>
                  <a:lnTo>
                    <a:pt x="66" y="14"/>
                  </a:lnTo>
                  <a:lnTo>
                    <a:pt x="66" y="34"/>
                  </a:lnTo>
                  <a:lnTo>
                    <a:pt x="66" y="110"/>
                  </a:lnTo>
                  <a:lnTo>
                    <a:pt x="66" y="139"/>
                  </a:lnTo>
                  <a:lnTo>
                    <a:pt x="84" y="158"/>
                  </a:lnTo>
                  <a:lnTo>
                    <a:pt x="108" y="139"/>
                  </a:lnTo>
                  <a:lnTo>
                    <a:pt x="108" y="12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0" name="Freeform 152"/>
            <p:cNvSpPr>
              <a:spLocks/>
            </p:cNvSpPr>
            <p:nvPr/>
          </p:nvSpPr>
          <p:spPr bwMode="auto">
            <a:xfrm>
              <a:off x="3868" y="1368"/>
              <a:ext cx="114" cy="158"/>
            </a:xfrm>
            <a:custGeom>
              <a:avLst/>
              <a:gdLst>
                <a:gd name="T0" fmla="*/ 0 w 114"/>
                <a:gd name="T1" fmla="*/ 14 h 158"/>
                <a:gd name="T2" fmla="*/ 24 w 114"/>
                <a:gd name="T3" fmla="*/ 0 h 158"/>
                <a:gd name="T4" fmla="*/ 42 w 114"/>
                <a:gd name="T5" fmla="*/ 0 h 158"/>
                <a:gd name="T6" fmla="*/ 66 w 114"/>
                <a:gd name="T7" fmla="*/ 14 h 158"/>
                <a:gd name="T8" fmla="*/ 66 w 114"/>
                <a:gd name="T9" fmla="*/ 34 h 158"/>
                <a:gd name="T10" fmla="*/ 66 w 114"/>
                <a:gd name="T11" fmla="*/ 110 h 158"/>
                <a:gd name="T12" fmla="*/ 66 w 114"/>
                <a:gd name="T13" fmla="*/ 139 h 158"/>
                <a:gd name="T14" fmla="*/ 90 w 114"/>
                <a:gd name="T15" fmla="*/ 158 h 158"/>
                <a:gd name="T16" fmla="*/ 114 w 114"/>
                <a:gd name="T17" fmla="*/ 139 h 158"/>
                <a:gd name="T18" fmla="*/ 114 w 114"/>
                <a:gd name="T19" fmla="*/ 125 h 15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4"/>
                <a:gd name="T31" fmla="*/ 0 h 158"/>
                <a:gd name="T32" fmla="*/ 114 w 114"/>
                <a:gd name="T33" fmla="*/ 158 h 15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4" h="158">
                  <a:moveTo>
                    <a:pt x="0" y="14"/>
                  </a:moveTo>
                  <a:lnTo>
                    <a:pt x="24" y="0"/>
                  </a:lnTo>
                  <a:lnTo>
                    <a:pt x="42" y="0"/>
                  </a:lnTo>
                  <a:lnTo>
                    <a:pt x="66" y="14"/>
                  </a:lnTo>
                  <a:lnTo>
                    <a:pt x="66" y="34"/>
                  </a:lnTo>
                  <a:lnTo>
                    <a:pt x="66" y="110"/>
                  </a:lnTo>
                  <a:lnTo>
                    <a:pt x="66" y="139"/>
                  </a:lnTo>
                  <a:lnTo>
                    <a:pt x="90" y="158"/>
                  </a:lnTo>
                  <a:lnTo>
                    <a:pt x="114" y="139"/>
                  </a:lnTo>
                  <a:lnTo>
                    <a:pt x="114" y="125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1" name="Line 153"/>
            <p:cNvSpPr>
              <a:spLocks noChangeShapeType="1"/>
            </p:cNvSpPr>
            <p:nvPr/>
          </p:nvSpPr>
          <p:spPr bwMode="auto">
            <a:xfrm flipV="1">
              <a:off x="4001" y="1104"/>
              <a:ext cx="6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2" name="Oval 154"/>
            <p:cNvSpPr>
              <a:spLocks noChangeArrowheads="1"/>
            </p:cNvSpPr>
            <p:nvPr/>
          </p:nvSpPr>
          <p:spPr bwMode="auto">
            <a:xfrm>
              <a:off x="3982" y="1075"/>
              <a:ext cx="49" cy="3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5113" name="Rectangle 155"/>
            <p:cNvSpPr>
              <a:spLocks noChangeArrowheads="1"/>
            </p:cNvSpPr>
            <p:nvPr/>
          </p:nvSpPr>
          <p:spPr bwMode="auto">
            <a:xfrm>
              <a:off x="3640" y="816"/>
              <a:ext cx="43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1800"/>
                <a:t>读线圈</a:t>
              </a:r>
              <a:endParaRPr lang="zh-CN" altLang="en-US" sz="1800">
                <a:latin typeface="Times New Roman" pitchFamily="18" charset="0"/>
              </a:endParaRPr>
            </a:p>
          </p:txBody>
        </p:sp>
        <p:sp>
          <p:nvSpPr>
            <p:cNvPr id="215114" name="Rectangle 156"/>
            <p:cNvSpPr>
              <a:spLocks noChangeArrowheads="1"/>
            </p:cNvSpPr>
            <p:nvPr/>
          </p:nvSpPr>
          <p:spPr bwMode="auto">
            <a:xfrm>
              <a:off x="3610" y="1939"/>
              <a:ext cx="8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15115" name="Rectangle 157"/>
            <p:cNvSpPr>
              <a:spLocks noChangeArrowheads="1"/>
            </p:cNvSpPr>
            <p:nvPr/>
          </p:nvSpPr>
          <p:spPr bwMode="auto">
            <a:xfrm>
              <a:off x="3982" y="1939"/>
              <a:ext cx="10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18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15116" name="Line 158"/>
            <p:cNvSpPr>
              <a:spLocks noChangeShapeType="1"/>
            </p:cNvSpPr>
            <p:nvPr/>
          </p:nvSpPr>
          <p:spPr bwMode="auto">
            <a:xfrm>
              <a:off x="4007" y="1118"/>
              <a:ext cx="1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7" name="Rectangle 159"/>
            <p:cNvSpPr>
              <a:spLocks noChangeArrowheads="1"/>
            </p:cNvSpPr>
            <p:nvPr/>
          </p:nvSpPr>
          <p:spPr bwMode="auto">
            <a:xfrm>
              <a:off x="2685" y="1094"/>
              <a:ext cx="3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铁芯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118" name="Line 160"/>
            <p:cNvSpPr>
              <a:spLocks noChangeShapeType="1"/>
            </p:cNvSpPr>
            <p:nvPr/>
          </p:nvSpPr>
          <p:spPr bwMode="auto">
            <a:xfrm flipH="1">
              <a:off x="2336" y="1200"/>
              <a:ext cx="33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9" name="Line 161"/>
            <p:cNvSpPr>
              <a:spLocks noChangeShapeType="1"/>
            </p:cNvSpPr>
            <p:nvPr/>
          </p:nvSpPr>
          <p:spPr bwMode="auto">
            <a:xfrm>
              <a:off x="2943" y="1200"/>
              <a:ext cx="409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0" name="Rectangle 162"/>
            <p:cNvSpPr>
              <a:spLocks noChangeArrowheads="1"/>
            </p:cNvSpPr>
            <p:nvPr/>
          </p:nvSpPr>
          <p:spPr bwMode="auto">
            <a:xfrm>
              <a:off x="2685" y="1358"/>
              <a:ext cx="3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磁通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121" name="Line 163"/>
            <p:cNvSpPr>
              <a:spLocks noChangeShapeType="1"/>
            </p:cNvSpPr>
            <p:nvPr/>
          </p:nvSpPr>
          <p:spPr bwMode="auto">
            <a:xfrm flipH="1">
              <a:off x="2246" y="1478"/>
              <a:ext cx="42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2" name="Line 164"/>
            <p:cNvSpPr>
              <a:spLocks noChangeShapeType="1"/>
            </p:cNvSpPr>
            <p:nvPr/>
          </p:nvSpPr>
          <p:spPr bwMode="auto">
            <a:xfrm>
              <a:off x="2943" y="1478"/>
              <a:ext cx="499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3" name="Rectangle 165"/>
            <p:cNvSpPr>
              <a:spLocks noChangeArrowheads="1"/>
            </p:cNvSpPr>
            <p:nvPr/>
          </p:nvSpPr>
          <p:spPr bwMode="auto">
            <a:xfrm>
              <a:off x="2709" y="1733"/>
              <a:ext cx="3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磁层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124" name="Line 166"/>
            <p:cNvSpPr>
              <a:spLocks noChangeShapeType="1"/>
            </p:cNvSpPr>
            <p:nvPr/>
          </p:nvSpPr>
          <p:spPr bwMode="auto">
            <a:xfrm flipH="1">
              <a:off x="2378" y="1853"/>
              <a:ext cx="319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5" name="Line 167"/>
            <p:cNvSpPr>
              <a:spLocks noChangeShapeType="1"/>
            </p:cNvSpPr>
            <p:nvPr/>
          </p:nvSpPr>
          <p:spPr bwMode="auto">
            <a:xfrm>
              <a:off x="2967" y="1853"/>
              <a:ext cx="403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168"/>
            <p:cNvGrpSpPr>
              <a:grpSpLocks/>
            </p:cNvGrpSpPr>
            <p:nvPr/>
          </p:nvGrpSpPr>
          <p:grpSpPr bwMode="auto">
            <a:xfrm>
              <a:off x="2138" y="2290"/>
              <a:ext cx="312" cy="62"/>
              <a:chOff x="2066" y="2578"/>
              <a:chExt cx="312" cy="62"/>
            </a:xfrm>
          </p:grpSpPr>
          <p:sp>
            <p:nvSpPr>
              <p:cNvPr id="215163" name="Line 169"/>
              <p:cNvSpPr>
                <a:spLocks noChangeShapeType="1"/>
              </p:cNvSpPr>
              <p:nvPr/>
            </p:nvSpPr>
            <p:spPr bwMode="auto">
              <a:xfrm flipH="1">
                <a:off x="2102" y="2606"/>
                <a:ext cx="276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4" name="Freeform 170"/>
              <p:cNvSpPr>
                <a:spLocks/>
              </p:cNvSpPr>
              <p:nvPr/>
            </p:nvSpPr>
            <p:spPr bwMode="auto">
              <a:xfrm>
                <a:off x="2066" y="2578"/>
                <a:ext cx="72" cy="62"/>
              </a:xfrm>
              <a:custGeom>
                <a:avLst/>
                <a:gdLst>
                  <a:gd name="T0" fmla="*/ 72 w 72"/>
                  <a:gd name="T1" fmla="*/ 0 h 62"/>
                  <a:gd name="T2" fmla="*/ 0 w 72"/>
                  <a:gd name="T3" fmla="*/ 33 h 62"/>
                  <a:gd name="T4" fmla="*/ 72 w 72"/>
                  <a:gd name="T5" fmla="*/ 62 h 62"/>
                  <a:gd name="T6" fmla="*/ 48 w 72"/>
                  <a:gd name="T7" fmla="*/ 33 h 62"/>
                  <a:gd name="T8" fmla="*/ 72 w 72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62"/>
                  <a:gd name="T17" fmla="*/ 72 w 7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62">
                    <a:moveTo>
                      <a:pt x="72" y="0"/>
                    </a:moveTo>
                    <a:lnTo>
                      <a:pt x="0" y="33"/>
                    </a:lnTo>
                    <a:lnTo>
                      <a:pt x="72" y="62"/>
                    </a:lnTo>
                    <a:lnTo>
                      <a:pt x="48" y="3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27" name="Rectangle 171"/>
            <p:cNvSpPr>
              <a:spLocks noChangeArrowheads="1"/>
            </p:cNvSpPr>
            <p:nvPr/>
          </p:nvSpPr>
          <p:spPr bwMode="auto">
            <a:xfrm>
              <a:off x="2492" y="2290"/>
              <a:ext cx="7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运动方向</a:t>
              </a:r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22" name="Group 172"/>
            <p:cNvGrpSpPr>
              <a:grpSpLocks/>
            </p:cNvGrpSpPr>
            <p:nvPr/>
          </p:nvGrpSpPr>
          <p:grpSpPr bwMode="auto">
            <a:xfrm>
              <a:off x="4128" y="2304"/>
              <a:ext cx="318" cy="62"/>
              <a:chOff x="4091" y="2592"/>
              <a:chExt cx="318" cy="62"/>
            </a:xfrm>
          </p:grpSpPr>
          <p:sp>
            <p:nvSpPr>
              <p:cNvPr id="215161" name="Line 173"/>
              <p:cNvSpPr>
                <a:spLocks noChangeShapeType="1"/>
              </p:cNvSpPr>
              <p:nvPr/>
            </p:nvSpPr>
            <p:spPr bwMode="auto">
              <a:xfrm flipH="1">
                <a:off x="4127" y="2626"/>
                <a:ext cx="28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62" name="Freeform 174"/>
              <p:cNvSpPr>
                <a:spLocks/>
              </p:cNvSpPr>
              <p:nvPr/>
            </p:nvSpPr>
            <p:spPr bwMode="auto">
              <a:xfrm>
                <a:off x="4091" y="2592"/>
                <a:ext cx="72" cy="62"/>
              </a:xfrm>
              <a:custGeom>
                <a:avLst/>
                <a:gdLst>
                  <a:gd name="T0" fmla="*/ 72 w 72"/>
                  <a:gd name="T1" fmla="*/ 0 h 62"/>
                  <a:gd name="T2" fmla="*/ 0 w 72"/>
                  <a:gd name="T3" fmla="*/ 34 h 62"/>
                  <a:gd name="T4" fmla="*/ 72 w 72"/>
                  <a:gd name="T5" fmla="*/ 62 h 62"/>
                  <a:gd name="T6" fmla="*/ 48 w 72"/>
                  <a:gd name="T7" fmla="*/ 34 h 62"/>
                  <a:gd name="T8" fmla="*/ 72 w 72"/>
                  <a:gd name="T9" fmla="*/ 0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62"/>
                  <a:gd name="T17" fmla="*/ 72 w 72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62">
                    <a:moveTo>
                      <a:pt x="72" y="0"/>
                    </a:moveTo>
                    <a:lnTo>
                      <a:pt x="0" y="34"/>
                    </a:lnTo>
                    <a:lnTo>
                      <a:pt x="72" y="62"/>
                    </a:lnTo>
                    <a:lnTo>
                      <a:pt x="48" y="3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129" name="Rectangle 175"/>
            <p:cNvSpPr>
              <a:spLocks noChangeArrowheads="1"/>
            </p:cNvSpPr>
            <p:nvPr/>
          </p:nvSpPr>
          <p:spPr bwMode="auto">
            <a:xfrm>
              <a:off x="4499" y="2304"/>
              <a:ext cx="73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zh-CN" altLang="en-US" sz="2000"/>
                <a:t>运动方向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130" name="Line 176"/>
            <p:cNvSpPr>
              <a:spLocks noChangeShapeType="1"/>
            </p:cNvSpPr>
            <p:nvPr/>
          </p:nvSpPr>
          <p:spPr bwMode="auto">
            <a:xfrm>
              <a:off x="1248" y="2712"/>
              <a:ext cx="13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1" name="Freeform 177"/>
            <p:cNvSpPr>
              <a:spLocks/>
            </p:cNvSpPr>
            <p:nvPr/>
          </p:nvSpPr>
          <p:spPr bwMode="auto">
            <a:xfrm>
              <a:off x="1598" y="2712"/>
              <a:ext cx="469" cy="187"/>
            </a:xfrm>
            <a:custGeom>
              <a:avLst/>
              <a:gdLst>
                <a:gd name="T0" fmla="*/ 0 w 469"/>
                <a:gd name="T1" fmla="*/ 0 h 187"/>
                <a:gd name="T2" fmla="*/ 18 w 469"/>
                <a:gd name="T3" fmla="*/ 5 h 187"/>
                <a:gd name="T4" fmla="*/ 42 w 469"/>
                <a:gd name="T5" fmla="*/ 14 h 187"/>
                <a:gd name="T6" fmla="*/ 72 w 469"/>
                <a:gd name="T7" fmla="*/ 29 h 187"/>
                <a:gd name="T8" fmla="*/ 96 w 469"/>
                <a:gd name="T9" fmla="*/ 43 h 187"/>
                <a:gd name="T10" fmla="*/ 114 w 469"/>
                <a:gd name="T11" fmla="*/ 67 h 187"/>
                <a:gd name="T12" fmla="*/ 132 w 469"/>
                <a:gd name="T13" fmla="*/ 91 h 187"/>
                <a:gd name="T14" fmla="*/ 150 w 469"/>
                <a:gd name="T15" fmla="*/ 120 h 187"/>
                <a:gd name="T16" fmla="*/ 168 w 469"/>
                <a:gd name="T17" fmla="*/ 139 h 187"/>
                <a:gd name="T18" fmla="*/ 204 w 469"/>
                <a:gd name="T19" fmla="*/ 173 h 187"/>
                <a:gd name="T20" fmla="*/ 222 w 469"/>
                <a:gd name="T21" fmla="*/ 182 h 187"/>
                <a:gd name="T22" fmla="*/ 246 w 469"/>
                <a:gd name="T23" fmla="*/ 187 h 187"/>
                <a:gd name="T24" fmla="*/ 264 w 469"/>
                <a:gd name="T25" fmla="*/ 182 h 187"/>
                <a:gd name="T26" fmla="*/ 288 w 469"/>
                <a:gd name="T27" fmla="*/ 173 h 187"/>
                <a:gd name="T28" fmla="*/ 324 w 469"/>
                <a:gd name="T29" fmla="*/ 139 h 187"/>
                <a:gd name="T30" fmla="*/ 342 w 469"/>
                <a:gd name="T31" fmla="*/ 120 h 187"/>
                <a:gd name="T32" fmla="*/ 354 w 469"/>
                <a:gd name="T33" fmla="*/ 101 h 187"/>
                <a:gd name="T34" fmla="*/ 366 w 469"/>
                <a:gd name="T35" fmla="*/ 82 h 187"/>
                <a:gd name="T36" fmla="*/ 378 w 469"/>
                <a:gd name="T37" fmla="*/ 62 h 187"/>
                <a:gd name="T38" fmla="*/ 403 w 469"/>
                <a:gd name="T39" fmla="*/ 43 h 187"/>
                <a:gd name="T40" fmla="*/ 427 w 469"/>
                <a:gd name="T41" fmla="*/ 24 h 187"/>
                <a:gd name="T42" fmla="*/ 451 w 469"/>
                <a:gd name="T43" fmla="*/ 10 h 187"/>
                <a:gd name="T44" fmla="*/ 469 w 469"/>
                <a:gd name="T45" fmla="*/ 0 h 1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69"/>
                <a:gd name="T70" fmla="*/ 0 h 187"/>
                <a:gd name="T71" fmla="*/ 469 w 469"/>
                <a:gd name="T72" fmla="*/ 187 h 1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69" h="187">
                  <a:moveTo>
                    <a:pt x="0" y="0"/>
                  </a:moveTo>
                  <a:lnTo>
                    <a:pt x="18" y="5"/>
                  </a:lnTo>
                  <a:lnTo>
                    <a:pt x="42" y="14"/>
                  </a:lnTo>
                  <a:lnTo>
                    <a:pt x="72" y="29"/>
                  </a:lnTo>
                  <a:lnTo>
                    <a:pt x="96" y="43"/>
                  </a:lnTo>
                  <a:lnTo>
                    <a:pt x="114" y="67"/>
                  </a:lnTo>
                  <a:lnTo>
                    <a:pt x="132" y="91"/>
                  </a:lnTo>
                  <a:lnTo>
                    <a:pt x="150" y="120"/>
                  </a:lnTo>
                  <a:lnTo>
                    <a:pt x="168" y="139"/>
                  </a:lnTo>
                  <a:lnTo>
                    <a:pt x="204" y="173"/>
                  </a:lnTo>
                  <a:lnTo>
                    <a:pt x="222" y="182"/>
                  </a:lnTo>
                  <a:lnTo>
                    <a:pt x="246" y="187"/>
                  </a:lnTo>
                  <a:lnTo>
                    <a:pt x="264" y="182"/>
                  </a:lnTo>
                  <a:lnTo>
                    <a:pt x="288" y="173"/>
                  </a:lnTo>
                  <a:lnTo>
                    <a:pt x="324" y="139"/>
                  </a:lnTo>
                  <a:lnTo>
                    <a:pt x="342" y="120"/>
                  </a:lnTo>
                  <a:lnTo>
                    <a:pt x="354" y="101"/>
                  </a:lnTo>
                  <a:lnTo>
                    <a:pt x="366" y="82"/>
                  </a:lnTo>
                  <a:lnTo>
                    <a:pt x="378" y="62"/>
                  </a:lnTo>
                  <a:lnTo>
                    <a:pt x="403" y="43"/>
                  </a:lnTo>
                  <a:lnTo>
                    <a:pt x="427" y="24"/>
                  </a:lnTo>
                  <a:lnTo>
                    <a:pt x="451" y="10"/>
                  </a:lnTo>
                  <a:lnTo>
                    <a:pt x="469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2" name="Line 178"/>
            <p:cNvSpPr>
              <a:spLocks noChangeShapeType="1"/>
            </p:cNvSpPr>
            <p:nvPr/>
          </p:nvSpPr>
          <p:spPr bwMode="auto">
            <a:xfrm flipV="1">
              <a:off x="1236" y="2976"/>
              <a:ext cx="1" cy="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3" name="Line 179"/>
            <p:cNvSpPr>
              <a:spLocks noChangeShapeType="1"/>
            </p:cNvSpPr>
            <p:nvPr/>
          </p:nvSpPr>
          <p:spPr bwMode="auto">
            <a:xfrm>
              <a:off x="1248" y="3240"/>
              <a:ext cx="13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4" name="Freeform 180"/>
            <p:cNvSpPr>
              <a:spLocks/>
            </p:cNvSpPr>
            <p:nvPr/>
          </p:nvSpPr>
          <p:spPr bwMode="auto">
            <a:xfrm>
              <a:off x="1584" y="3105"/>
              <a:ext cx="492" cy="255"/>
            </a:xfrm>
            <a:custGeom>
              <a:avLst/>
              <a:gdLst>
                <a:gd name="T0" fmla="*/ 0 w 492"/>
                <a:gd name="T1" fmla="*/ 118 h 255"/>
                <a:gd name="T2" fmla="*/ 31 w 492"/>
                <a:gd name="T3" fmla="*/ 125 h 255"/>
                <a:gd name="T4" fmla="*/ 49 w 492"/>
                <a:gd name="T5" fmla="*/ 116 h 255"/>
                <a:gd name="T6" fmla="*/ 79 w 492"/>
                <a:gd name="T7" fmla="*/ 92 h 255"/>
                <a:gd name="T8" fmla="*/ 91 w 492"/>
                <a:gd name="T9" fmla="*/ 68 h 255"/>
                <a:gd name="T10" fmla="*/ 103 w 492"/>
                <a:gd name="T11" fmla="*/ 39 h 255"/>
                <a:gd name="T12" fmla="*/ 115 w 492"/>
                <a:gd name="T13" fmla="*/ 10 h 255"/>
                <a:gd name="T14" fmla="*/ 121 w 492"/>
                <a:gd name="T15" fmla="*/ 5 h 255"/>
                <a:gd name="T16" fmla="*/ 127 w 492"/>
                <a:gd name="T17" fmla="*/ 0 h 255"/>
                <a:gd name="T18" fmla="*/ 133 w 492"/>
                <a:gd name="T19" fmla="*/ 5 h 255"/>
                <a:gd name="T20" fmla="*/ 139 w 492"/>
                <a:gd name="T21" fmla="*/ 10 h 255"/>
                <a:gd name="T22" fmla="*/ 151 w 492"/>
                <a:gd name="T23" fmla="*/ 39 h 255"/>
                <a:gd name="T24" fmla="*/ 163 w 492"/>
                <a:gd name="T25" fmla="*/ 68 h 255"/>
                <a:gd name="T26" fmla="*/ 169 w 492"/>
                <a:gd name="T27" fmla="*/ 82 h 255"/>
                <a:gd name="T28" fmla="*/ 175 w 492"/>
                <a:gd name="T29" fmla="*/ 92 h 255"/>
                <a:gd name="T30" fmla="*/ 187 w 492"/>
                <a:gd name="T31" fmla="*/ 106 h 255"/>
                <a:gd name="T32" fmla="*/ 205 w 492"/>
                <a:gd name="T33" fmla="*/ 116 h 255"/>
                <a:gd name="T34" fmla="*/ 235 w 492"/>
                <a:gd name="T35" fmla="*/ 130 h 255"/>
                <a:gd name="T36" fmla="*/ 253 w 492"/>
                <a:gd name="T37" fmla="*/ 135 h 255"/>
                <a:gd name="T38" fmla="*/ 271 w 492"/>
                <a:gd name="T39" fmla="*/ 140 h 255"/>
                <a:gd name="T40" fmla="*/ 289 w 492"/>
                <a:gd name="T41" fmla="*/ 140 h 255"/>
                <a:gd name="T42" fmla="*/ 307 w 492"/>
                <a:gd name="T43" fmla="*/ 149 h 255"/>
                <a:gd name="T44" fmla="*/ 319 w 492"/>
                <a:gd name="T45" fmla="*/ 159 h 255"/>
                <a:gd name="T46" fmla="*/ 325 w 492"/>
                <a:gd name="T47" fmla="*/ 178 h 255"/>
                <a:gd name="T48" fmla="*/ 331 w 492"/>
                <a:gd name="T49" fmla="*/ 197 h 255"/>
                <a:gd name="T50" fmla="*/ 337 w 492"/>
                <a:gd name="T51" fmla="*/ 212 h 255"/>
                <a:gd name="T52" fmla="*/ 361 w 492"/>
                <a:gd name="T53" fmla="*/ 240 h 255"/>
                <a:gd name="T54" fmla="*/ 373 w 492"/>
                <a:gd name="T55" fmla="*/ 250 h 255"/>
                <a:gd name="T56" fmla="*/ 385 w 492"/>
                <a:gd name="T57" fmla="*/ 255 h 255"/>
                <a:gd name="T58" fmla="*/ 397 w 492"/>
                <a:gd name="T59" fmla="*/ 250 h 255"/>
                <a:gd name="T60" fmla="*/ 403 w 492"/>
                <a:gd name="T61" fmla="*/ 236 h 255"/>
                <a:gd name="T62" fmla="*/ 415 w 492"/>
                <a:gd name="T63" fmla="*/ 216 h 255"/>
                <a:gd name="T64" fmla="*/ 422 w 492"/>
                <a:gd name="T65" fmla="*/ 202 h 255"/>
                <a:gd name="T66" fmla="*/ 428 w 492"/>
                <a:gd name="T67" fmla="*/ 183 h 255"/>
                <a:gd name="T68" fmla="*/ 428 w 492"/>
                <a:gd name="T69" fmla="*/ 173 h 255"/>
                <a:gd name="T70" fmla="*/ 434 w 492"/>
                <a:gd name="T71" fmla="*/ 164 h 255"/>
                <a:gd name="T72" fmla="*/ 440 w 492"/>
                <a:gd name="T73" fmla="*/ 154 h 255"/>
                <a:gd name="T74" fmla="*/ 492 w 492"/>
                <a:gd name="T75" fmla="*/ 136 h 255"/>
                <a:gd name="T76" fmla="*/ 464 w 492"/>
                <a:gd name="T77" fmla="*/ 140 h 255"/>
                <a:gd name="T78" fmla="*/ 470 w 492"/>
                <a:gd name="T79" fmla="*/ 130 h 2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92"/>
                <a:gd name="T121" fmla="*/ 0 h 255"/>
                <a:gd name="T122" fmla="*/ 492 w 492"/>
                <a:gd name="T123" fmla="*/ 255 h 25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92" h="255">
                  <a:moveTo>
                    <a:pt x="0" y="118"/>
                  </a:moveTo>
                  <a:lnTo>
                    <a:pt x="31" y="125"/>
                  </a:lnTo>
                  <a:lnTo>
                    <a:pt x="49" y="116"/>
                  </a:lnTo>
                  <a:lnTo>
                    <a:pt x="79" y="92"/>
                  </a:lnTo>
                  <a:lnTo>
                    <a:pt x="91" y="68"/>
                  </a:lnTo>
                  <a:lnTo>
                    <a:pt x="103" y="39"/>
                  </a:lnTo>
                  <a:lnTo>
                    <a:pt x="115" y="10"/>
                  </a:lnTo>
                  <a:lnTo>
                    <a:pt x="121" y="5"/>
                  </a:lnTo>
                  <a:lnTo>
                    <a:pt x="127" y="0"/>
                  </a:lnTo>
                  <a:lnTo>
                    <a:pt x="133" y="5"/>
                  </a:lnTo>
                  <a:lnTo>
                    <a:pt x="139" y="10"/>
                  </a:lnTo>
                  <a:lnTo>
                    <a:pt x="151" y="39"/>
                  </a:lnTo>
                  <a:lnTo>
                    <a:pt x="163" y="68"/>
                  </a:lnTo>
                  <a:lnTo>
                    <a:pt x="169" y="82"/>
                  </a:lnTo>
                  <a:lnTo>
                    <a:pt x="175" y="92"/>
                  </a:lnTo>
                  <a:lnTo>
                    <a:pt x="187" y="106"/>
                  </a:lnTo>
                  <a:lnTo>
                    <a:pt x="205" y="116"/>
                  </a:lnTo>
                  <a:lnTo>
                    <a:pt x="235" y="130"/>
                  </a:lnTo>
                  <a:lnTo>
                    <a:pt x="253" y="135"/>
                  </a:lnTo>
                  <a:lnTo>
                    <a:pt x="271" y="140"/>
                  </a:lnTo>
                  <a:lnTo>
                    <a:pt x="289" y="140"/>
                  </a:lnTo>
                  <a:lnTo>
                    <a:pt x="307" y="149"/>
                  </a:lnTo>
                  <a:lnTo>
                    <a:pt x="319" y="159"/>
                  </a:lnTo>
                  <a:lnTo>
                    <a:pt x="325" y="178"/>
                  </a:lnTo>
                  <a:lnTo>
                    <a:pt x="331" y="197"/>
                  </a:lnTo>
                  <a:lnTo>
                    <a:pt x="337" y="212"/>
                  </a:lnTo>
                  <a:lnTo>
                    <a:pt x="361" y="240"/>
                  </a:lnTo>
                  <a:lnTo>
                    <a:pt x="373" y="250"/>
                  </a:lnTo>
                  <a:lnTo>
                    <a:pt x="385" y="255"/>
                  </a:lnTo>
                  <a:lnTo>
                    <a:pt x="397" y="250"/>
                  </a:lnTo>
                  <a:lnTo>
                    <a:pt x="403" y="236"/>
                  </a:lnTo>
                  <a:lnTo>
                    <a:pt x="415" y="216"/>
                  </a:lnTo>
                  <a:lnTo>
                    <a:pt x="422" y="202"/>
                  </a:lnTo>
                  <a:lnTo>
                    <a:pt x="428" y="183"/>
                  </a:lnTo>
                  <a:lnTo>
                    <a:pt x="428" y="173"/>
                  </a:lnTo>
                  <a:lnTo>
                    <a:pt x="434" y="164"/>
                  </a:lnTo>
                  <a:lnTo>
                    <a:pt x="440" y="154"/>
                  </a:lnTo>
                  <a:lnTo>
                    <a:pt x="492" y="136"/>
                  </a:lnTo>
                  <a:lnTo>
                    <a:pt x="464" y="140"/>
                  </a:lnTo>
                  <a:lnTo>
                    <a:pt x="470" y="13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5" name="Freeform 181"/>
            <p:cNvSpPr>
              <a:spLocks/>
            </p:cNvSpPr>
            <p:nvPr/>
          </p:nvSpPr>
          <p:spPr bwMode="auto">
            <a:xfrm>
              <a:off x="3262" y="2448"/>
              <a:ext cx="2" cy="506"/>
            </a:xfrm>
            <a:custGeom>
              <a:avLst/>
              <a:gdLst>
                <a:gd name="T0" fmla="*/ 2 w 2"/>
                <a:gd name="T1" fmla="*/ 640 h 450"/>
                <a:gd name="T2" fmla="*/ 0 w 2"/>
                <a:gd name="T3" fmla="*/ 0 h 450"/>
                <a:gd name="T4" fmla="*/ 0 60000 65536"/>
                <a:gd name="T5" fmla="*/ 0 60000 65536"/>
                <a:gd name="T6" fmla="*/ 0 w 2"/>
                <a:gd name="T7" fmla="*/ 0 h 450"/>
                <a:gd name="T8" fmla="*/ 2 w 2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450">
                  <a:moveTo>
                    <a:pt x="2" y="45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6" name="Freeform 182"/>
            <p:cNvSpPr>
              <a:spLocks/>
            </p:cNvSpPr>
            <p:nvPr/>
          </p:nvSpPr>
          <p:spPr bwMode="auto">
            <a:xfrm>
              <a:off x="3593" y="2525"/>
              <a:ext cx="475" cy="187"/>
            </a:xfrm>
            <a:custGeom>
              <a:avLst/>
              <a:gdLst>
                <a:gd name="T0" fmla="*/ 0 w 475"/>
                <a:gd name="T1" fmla="*/ 187 h 187"/>
                <a:gd name="T2" fmla="*/ 18 w 475"/>
                <a:gd name="T3" fmla="*/ 177 h 187"/>
                <a:gd name="T4" fmla="*/ 48 w 475"/>
                <a:gd name="T5" fmla="*/ 168 h 187"/>
                <a:gd name="T6" fmla="*/ 78 w 475"/>
                <a:gd name="T7" fmla="*/ 158 h 187"/>
                <a:gd name="T8" fmla="*/ 102 w 475"/>
                <a:gd name="T9" fmla="*/ 144 h 187"/>
                <a:gd name="T10" fmla="*/ 120 w 475"/>
                <a:gd name="T11" fmla="*/ 125 h 187"/>
                <a:gd name="T12" fmla="*/ 138 w 475"/>
                <a:gd name="T13" fmla="*/ 96 h 187"/>
                <a:gd name="T14" fmla="*/ 150 w 475"/>
                <a:gd name="T15" fmla="*/ 72 h 187"/>
                <a:gd name="T16" fmla="*/ 168 w 475"/>
                <a:gd name="T17" fmla="*/ 48 h 187"/>
                <a:gd name="T18" fmla="*/ 210 w 475"/>
                <a:gd name="T19" fmla="*/ 14 h 187"/>
                <a:gd name="T20" fmla="*/ 228 w 475"/>
                <a:gd name="T21" fmla="*/ 5 h 187"/>
                <a:gd name="T22" fmla="*/ 246 w 475"/>
                <a:gd name="T23" fmla="*/ 0 h 187"/>
                <a:gd name="T24" fmla="*/ 270 w 475"/>
                <a:gd name="T25" fmla="*/ 5 h 187"/>
                <a:gd name="T26" fmla="*/ 288 w 475"/>
                <a:gd name="T27" fmla="*/ 14 h 187"/>
                <a:gd name="T28" fmla="*/ 330 w 475"/>
                <a:gd name="T29" fmla="*/ 48 h 187"/>
                <a:gd name="T30" fmla="*/ 342 w 475"/>
                <a:gd name="T31" fmla="*/ 67 h 187"/>
                <a:gd name="T32" fmla="*/ 354 w 475"/>
                <a:gd name="T33" fmla="*/ 86 h 187"/>
                <a:gd name="T34" fmla="*/ 384 w 475"/>
                <a:gd name="T35" fmla="*/ 125 h 187"/>
                <a:gd name="T36" fmla="*/ 408 w 475"/>
                <a:gd name="T37" fmla="*/ 144 h 187"/>
                <a:gd name="T38" fmla="*/ 433 w 475"/>
                <a:gd name="T39" fmla="*/ 158 h 187"/>
                <a:gd name="T40" fmla="*/ 457 w 475"/>
                <a:gd name="T41" fmla="*/ 173 h 187"/>
                <a:gd name="T42" fmla="*/ 475 w 475"/>
                <a:gd name="T43" fmla="*/ 187 h 18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5"/>
                <a:gd name="T67" fmla="*/ 0 h 187"/>
                <a:gd name="T68" fmla="*/ 475 w 475"/>
                <a:gd name="T69" fmla="*/ 187 h 18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5" h="187">
                  <a:moveTo>
                    <a:pt x="0" y="187"/>
                  </a:moveTo>
                  <a:lnTo>
                    <a:pt x="18" y="177"/>
                  </a:lnTo>
                  <a:lnTo>
                    <a:pt x="48" y="168"/>
                  </a:lnTo>
                  <a:lnTo>
                    <a:pt x="78" y="158"/>
                  </a:lnTo>
                  <a:lnTo>
                    <a:pt x="102" y="144"/>
                  </a:lnTo>
                  <a:lnTo>
                    <a:pt x="120" y="125"/>
                  </a:lnTo>
                  <a:lnTo>
                    <a:pt x="138" y="96"/>
                  </a:lnTo>
                  <a:lnTo>
                    <a:pt x="150" y="72"/>
                  </a:lnTo>
                  <a:lnTo>
                    <a:pt x="168" y="48"/>
                  </a:lnTo>
                  <a:lnTo>
                    <a:pt x="210" y="14"/>
                  </a:lnTo>
                  <a:lnTo>
                    <a:pt x="228" y="5"/>
                  </a:lnTo>
                  <a:lnTo>
                    <a:pt x="246" y="0"/>
                  </a:lnTo>
                  <a:lnTo>
                    <a:pt x="270" y="5"/>
                  </a:lnTo>
                  <a:lnTo>
                    <a:pt x="288" y="14"/>
                  </a:lnTo>
                  <a:lnTo>
                    <a:pt x="330" y="48"/>
                  </a:lnTo>
                  <a:lnTo>
                    <a:pt x="342" y="67"/>
                  </a:lnTo>
                  <a:lnTo>
                    <a:pt x="354" y="86"/>
                  </a:lnTo>
                  <a:lnTo>
                    <a:pt x="384" y="125"/>
                  </a:lnTo>
                  <a:lnTo>
                    <a:pt x="408" y="144"/>
                  </a:lnTo>
                  <a:lnTo>
                    <a:pt x="433" y="158"/>
                  </a:lnTo>
                  <a:lnTo>
                    <a:pt x="457" y="173"/>
                  </a:lnTo>
                  <a:lnTo>
                    <a:pt x="475" y="18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7" name="Freeform 183"/>
            <p:cNvSpPr>
              <a:spLocks/>
            </p:cNvSpPr>
            <p:nvPr/>
          </p:nvSpPr>
          <p:spPr bwMode="auto">
            <a:xfrm>
              <a:off x="3262" y="2976"/>
              <a:ext cx="2" cy="506"/>
            </a:xfrm>
            <a:custGeom>
              <a:avLst/>
              <a:gdLst>
                <a:gd name="T0" fmla="*/ 2 w 2"/>
                <a:gd name="T1" fmla="*/ 640 h 450"/>
                <a:gd name="T2" fmla="*/ 0 w 2"/>
                <a:gd name="T3" fmla="*/ 0 h 450"/>
                <a:gd name="T4" fmla="*/ 0 60000 65536"/>
                <a:gd name="T5" fmla="*/ 0 60000 65536"/>
                <a:gd name="T6" fmla="*/ 0 w 2"/>
                <a:gd name="T7" fmla="*/ 0 h 450"/>
                <a:gd name="T8" fmla="*/ 2 w 2"/>
                <a:gd name="T9" fmla="*/ 450 h 4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450">
                  <a:moveTo>
                    <a:pt x="2" y="45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8" name="Freeform 184"/>
            <p:cNvSpPr>
              <a:spLocks/>
            </p:cNvSpPr>
            <p:nvPr/>
          </p:nvSpPr>
          <p:spPr bwMode="auto">
            <a:xfrm>
              <a:off x="3581" y="3114"/>
              <a:ext cx="461" cy="255"/>
            </a:xfrm>
            <a:custGeom>
              <a:avLst/>
              <a:gdLst>
                <a:gd name="T0" fmla="*/ 0 w 461"/>
                <a:gd name="T1" fmla="*/ 130 h 255"/>
                <a:gd name="T2" fmla="*/ 22 w 461"/>
                <a:gd name="T3" fmla="*/ 130 h 255"/>
                <a:gd name="T4" fmla="*/ 40 w 461"/>
                <a:gd name="T5" fmla="*/ 140 h 255"/>
                <a:gd name="T6" fmla="*/ 70 w 461"/>
                <a:gd name="T7" fmla="*/ 168 h 255"/>
                <a:gd name="T8" fmla="*/ 82 w 461"/>
                <a:gd name="T9" fmla="*/ 192 h 255"/>
                <a:gd name="T10" fmla="*/ 94 w 461"/>
                <a:gd name="T11" fmla="*/ 221 h 255"/>
                <a:gd name="T12" fmla="*/ 106 w 461"/>
                <a:gd name="T13" fmla="*/ 245 h 255"/>
                <a:gd name="T14" fmla="*/ 112 w 461"/>
                <a:gd name="T15" fmla="*/ 250 h 255"/>
                <a:gd name="T16" fmla="*/ 118 w 461"/>
                <a:gd name="T17" fmla="*/ 255 h 255"/>
                <a:gd name="T18" fmla="*/ 124 w 461"/>
                <a:gd name="T19" fmla="*/ 250 h 255"/>
                <a:gd name="T20" fmla="*/ 130 w 461"/>
                <a:gd name="T21" fmla="*/ 245 h 255"/>
                <a:gd name="T22" fmla="*/ 142 w 461"/>
                <a:gd name="T23" fmla="*/ 216 h 255"/>
                <a:gd name="T24" fmla="*/ 154 w 461"/>
                <a:gd name="T25" fmla="*/ 188 h 255"/>
                <a:gd name="T26" fmla="*/ 160 w 461"/>
                <a:gd name="T27" fmla="*/ 173 h 255"/>
                <a:gd name="T28" fmla="*/ 166 w 461"/>
                <a:gd name="T29" fmla="*/ 164 h 255"/>
                <a:gd name="T30" fmla="*/ 178 w 461"/>
                <a:gd name="T31" fmla="*/ 149 h 255"/>
                <a:gd name="T32" fmla="*/ 196 w 461"/>
                <a:gd name="T33" fmla="*/ 140 h 255"/>
                <a:gd name="T34" fmla="*/ 226 w 461"/>
                <a:gd name="T35" fmla="*/ 125 h 255"/>
                <a:gd name="T36" fmla="*/ 244 w 461"/>
                <a:gd name="T37" fmla="*/ 120 h 255"/>
                <a:gd name="T38" fmla="*/ 262 w 461"/>
                <a:gd name="T39" fmla="*/ 116 h 255"/>
                <a:gd name="T40" fmla="*/ 280 w 461"/>
                <a:gd name="T41" fmla="*/ 116 h 255"/>
                <a:gd name="T42" fmla="*/ 298 w 461"/>
                <a:gd name="T43" fmla="*/ 106 h 255"/>
                <a:gd name="T44" fmla="*/ 304 w 461"/>
                <a:gd name="T45" fmla="*/ 96 h 255"/>
                <a:gd name="T46" fmla="*/ 316 w 461"/>
                <a:gd name="T47" fmla="*/ 77 h 255"/>
                <a:gd name="T48" fmla="*/ 322 w 461"/>
                <a:gd name="T49" fmla="*/ 58 h 255"/>
                <a:gd name="T50" fmla="*/ 328 w 461"/>
                <a:gd name="T51" fmla="*/ 44 h 255"/>
                <a:gd name="T52" fmla="*/ 340 w 461"/>
                <a:gd name="T53" fmla="*/ 29 h 255"/>
                <a:gd name="T54" fmla="*/ 352 w 461"/>
                <a:gd name="T55" fmla="*/ 15 h 255"/>
                <a:gd name="T56" fmla="*/ 364 w 461"/>
                <a:gd name="T57" fmla="*/ 5 h 255"/>
                <a:gd name="T58" fmla="*/ 376 w 461"/>
                <a:gd name="T59" fmla="*/ 0 h 255"/>
                <a:gd name="T60" fmla="*/ 388 w 461"/>
                <a:gd name="T61" fmla="*/ 5 h 255"/>
                <a:gd name="T62" fmla="*/ 394 w 461"/>
                <a:gd name="T63" fmla="*/ 20 h 255"/>
                <a:gd name="T64" fmla="*/ 400 w 461"/>
                <a:gd name="T65" fmla="*/ 39 h 255"/>
                <a:gd name="T66" fmla="*/ 406 w 461"/>
                <a:gd name="T67" fmla="*/ 53 h 255"/>
                <a:gd name="T68" fmla="*/ 412 w 461"/>
                <a:gd name="T69" fmla="*/ 63 h 255"/>
                <a:gd name="T70" fmla="*/ 412 w 461"/>
                <a:gd name="T71" fmla="*/ 77 h 255"/>
                <a:gd name="T72" fmla="*/ 418 w 461"/>
                <a:gd name="T73" fmla="*/ 96 h 255"/>
                <a:gd name="T74" fmla="*/ 443 w 461"/>
                <a:gd name="T75" fmla="*/ 111 h 255"/>
                <a:gd name="T76" fmla="*/ 455 w 461"/>
                <a:gd name="T77" fmla="*/ 120 h 255"/>
                <a:gd name="T78" fmla="*/ 461 w 461"/>
                <a:gd name="T79" fmla="*/ 125 h 2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461"/>
                <a:gd name="T121" fmla="*/ 0 h 255"/>
                <a:gd name="T122" fmla="*/ 461 w 461"/>
                <a:gd name="T123" fmla="*/ 255 h 25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461" h="255">
                  <a:moveTo>
                    <a:pt x="0" y="130"/>
                  </a:moveTo>
                  <a:lnTo>
                    <a:pt x="22" y="130"/>
                  </a:lnTo>
                  <a:lnTo>
                    <a:pt x="40" y="140"/>
                  </a:lnTo>
                  <a:lnTo>
                    <a:pt x="70" y="168"/>
                  </a:lnTo>
                  <a:lnTo>
                    <a:pt x="82" y="192"/>
                  </a:lnTo>
                  <a:lnTo>
                    <a:pt x="94" y="221"/>
                  </a:lnTo>
                  <a:lnTo>
                    <a:pt x="106" y="245"/>
                  </a:lnTo>
                  <a:lnTo>
                    <a:pt x="112" y="250"/>
                  </a:lnTo>
                  <a:lnTo>
                    <a:pt x="118" y="255"/>
                  </a:lnTo>
                  <a:lnTo>
                    <a:pt x="124" y="250"/>
                  </a:lnTo>
                  <a:lnTo>
                    <a:pt x="130" y="245"/>
                  </a:lnTo>
                  <a:lnTo>
                    <a:pt x="142" y="216"/>
                  </a:lnTo>
                  <a:lnTo>
                    <a:pt x="154" y="188"/>
                  </a:lnTo>
                  <a:lnTo>
                    <a:pt x="160" y="173"/>
                  </a:lnTo>
                  <a:lnTo>
                    <a:pt x="166" y="164"/>
                  </a:lnTo>
                  <a:lnTo>
                    <a:pt x="178" y="149"/>
                  </a:lnTo>
                  <a:lnTo>
                    <a:pt x="196" y="140"/>
                  </a:lnTo>
                  <a:lnTo>
                    <a:pt x="226" y="125"/>
                  </a:lnTo>
                  <a:lnTo>
                    <a:pt x="244" y="120"/>
                  </a:lnTo>
                  <a:lnTo>
                    <a:pt x="262" y="116"/>
                  </a:lnTo>
                  <a:lnTo>
                    <a:pt x="280" y="116"/>
                  </a:lnTo>
                  <a:lnTo>
                    <a:pt x="298" y="106"/>
                  </a:lnTo>
                  <a:lnTo>
                    <a:pt x="304" y="96"/>
                  </a:lnTo>
                  <a:lnTo>
                    <a:pt x="316" y="77"/>
                  </a:lnTo>
                  <a:lnTo>
                    <a:pt x="322" y="58"/>
                  </a:lnTo>
                  <a:lnTo>
                    <a:pt x="328" y="44"/>
                  </a:lnTo>
                  <a:lnTo>
                    <a:pt x="340" y="29"/>
                  </a:lnTo>
                  <a:lnTo>
                    <a:pt x="352" y="15"/>
                  </a:lnTo>
                  <a:lnTo>
                    <a:pt x="364" y="5"/>
                  </a:lnTo>
                  <a:lnTo>
                    <a:pt x="376" y="0"/>
                  </a:lnTo>
                  <a:lnTo>
                    <a:pt x="388" y="5"/>
                  </a:lnTo>
                  <a:lnTo>
                    <a:pt x="394" y="20"/>
                  </a:lnTo>
                  <a:lnTo>
                    <a:pt x="400" y="39"/>
                  </a:lnTo>
                  <a:lnTo>
                    <a:pt x="406" y="53"/>
                  </a:lnTo>
                  <a:lnTo>
                    <a:pt x="412" y="63"/>
                  </a:lnTo>
                  <a:lnTo>
                    <a:pt x="412" y="77"/>
                  </a:lnTo>
                  <a:lnTo>
                    <a:pt x="418" y="96"/>
                  </a:lnTo>
                  <a:lnTo>
                    <a:pt x="443" y="111"/>
                  </a:lnTo>
                  <a:lnTo>
                    <a:pt x="455" y="120"/>
                  </a:lnTo>
                  <a:lnTo>
                    <a:pt x="461" y="125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9" name="Line 185"/>
            <p:cNvSpPr>
              <a:spLocks noChangeShapeType="1"/>
            </p:cNvSpPr>
            <p:nvPr/>
          </p:nvSpPr>
          <p:spPr bwMode="auto">
            <a:xfrm>
              <a:off x="3261" y="2712"/>
              <a:ext cx="13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0" name="Line 186"/>
            <p:cNvSpPr>
              <a:spLocks noChangeShapeType="1"/>
            </p:cNvSpPr>
            <p:nvPr/>
          </p:nvSpPr>
          <p:spPr bwMode="auto">
            <a:xfrm>
              <a:off x="3261" y="3240"/>
              <a:ext cx="1316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1" name="Rectangle 187"/>
            <p:cNvSpPr>
              <a:spLocks noChangeArrowheads="1"/>
            </p:cNvSpPr>
            <p:nvPr/>
          </p:nvSpPr>
          <p:spPr bwMode="auto">
            <a:xfrm>
              <a:off x="2640" y="2659"/>
              <a:ext cx="7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Times New Roman" pitchFamily="18" charset="0"/>
                </a:rPr>
                <a:t>s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2" name="Rectangle 188"/>
            <p:cNvSpPr>
              <a:spLocks noChangeArrowheads="1"/>
            </p:cNvSpPr>
            <p:nvPr/>
          </p:nvSpPr>
          <p:spPr bwMode="auto">
            <a:xfrm>
              <a:off x="4668" y="2659"/>
              <a:ext cx="7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Times New Roman" pitchFamily="18" charset="0"/>
                </a:rPr>
                <a:t>s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3" name="Rectangle 189"/>
            <p:cNvSpPr>
              <a:spLocks noChangeArrowheads="1"/>
            </p:cNvSpPr>
            <p:nvPr/>
          </p:nvSpPr>
          <p:spPr bwMode="auto">
            <a:xfrm>
              <a:off x="2658" y="3192"/>
              <a:ext cx="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4" name="Rectangle 190"/>
            <p:cNvSpPr>
              <a:spLocks noChangeArrowheads="1"/>
            </p:cNvSpPr>
            <p:nvPr/>
          </p:nvSpPr>
          <p:spPr bwMode="auto">
            <a:xfrm>
              <a:off x="4710" y="3192"/>
              <a:ext cx="5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Times New Roman" pitchFamily="18" charset="0"/>
                </a:rPr>
                <a:t>t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5" name="Rectangle 191"/>
            <p:cNvSpPr>
              <a:spLocks noChangeArrowheads="1"/>
            </p:cNvSpPr>
            <p:nvPr/>
          </p:nvSpPr>
          <p:spPr bwMode="auto">
            <a:xfrm>
              <a:off x="3087" y="2400"/>
              <a:ext cx="1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Symbol" pitchFamily="18" charset="2"/>
                </a:rPr>
                <a:t>f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6" name="Rectangle 192"/>
            <p:cNvSpPr>
              <a:spLocks noChangeArrowheads="1"/>
            </p:cNvSpPr>
            <p:nvPr/>
          </p:nvSpPr>
          <p:spPr bwMode="auto">
            <a:xfrm>
              <a:off x="1056" y="2400"/>
              <a:ext cx="1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Symbol" pitchFamily="18" charset="2"/>
                </a:rPr>
                <a:t>f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7" name="Rectangle 193"/>
            <p:cNvSpPr>
              <a:spLocks noChangeArrowheads="1"/>
            </p:cNvSpPr>
            <p:nvPr/>
          </p:nvSpPr>
          <p:spPr bwMode="auto">
            <a:xfrm>
              <a:off x="1101" y="2938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Times New Roman" pitchFamily="18" charset="0"/>
                </a:rPr>
                <a:t>e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8" name="Rectangle 194"/>
            <p:cNvSpPr>
              <a:spLocks noChangeArrowheads="1"/>
            </p:cNvSpPr>
            <p:nvPr/>
          </p:nvSpPr>
          <p:spPr bwMode="auto">
            <a:xfrm>
              <a:off x="3123" y="2938"/>
              <a:ext cx="8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CN" sz="2400" b="0" i="1">
                  <a:latin typeface="Times New Roman" pitchFamily="18" charset="0"/>
                </a:rPr>
                <a:t>e</a:t>
              </a:r>
              <a:endParaRPr lang="en-US" altLang="zh-CN" sz="2400" i="1">
                <a:latin typeface="Times New Roman" pitchFamily="18" charset="0"/>
              </a:endParaRPr>
            </a:p>
          </p:txBody>
        </p:sp>
        <p:sp>
          <p:nvSpPr>
            <p:cNvPr id="215149" name="Line 195"/>
            <p:cNvSpPr>
              <a:spLocks noChangeShapeType="1"/>
            </p:cNvSpPr>
            <p:nvPr/>
          </p:nvSpPr>
          <p:spPr bwMode="auto">
            <a:xfrm>
              <a:off x="1657" y="1104"/>
              <a:ext cx="6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0" name="Line 196"/>
            <p:cNvSpPr>
              <a:spLocks noChangeShapeType="1"/>
            </p:cNvSpPr>
            <p:nvPr/>
          </p:nvSpPr>
          <p:spPr bwMode="auto">
            <a:xfrm flipV="1">
              <a:off x="1236" y="2448"/>
              <a:ext cx="1" cy="50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1" name="Line 197"/>
            <p:cNvSpPr>
              <a:spLocks noChangeShapeType="1"/>
            </p:cNvSpPr>
            <p:nvPr/>
          </p:nvSpPr>
          <p:spPr bwMode="auto">
            <a:xfrm>
              <a:off x="1584" y="220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2" name="Line 198"/>
            <p:cNvSpPr>
              <a:spLocks noChangeShapeType="1"/>
            </p:cNvSpPr>
            <p:nvPr/>
          </p:nvSpPr>
          <p:spPr bwMode="auto">
            <a:xfrm>
              <a:off x="1711" y="220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3" name="Line 199"/>
            <p:cNvSpPr>
              <a:spLocks noChangeShapeType="1"/>
            </p:cNvSpPr>
            <p:nvPr/>
          </p:nvSpPr>
          <p:spPr bwMode="auto">
            <a:xfrm>
              <a:off x="1968" y="220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4" name="Line 200"/>
            <p:cNvSpPr>
              <a:spLocks noChangeShapeType="1"/>
            </p:cNvSpPr>
            <p:nvPr/>
          </p:nvSpPr>
          <p:spPr bwMode="auto">
            <a:xfrm>
              <a:off x="2085" y="220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5" name="Line 201"/>
            <p:cNvSpPr>
              <a:spLocks noChangeShapeType="1"/>
            </p:cNvSpPr>
            <p:nvPr/>
          </p:nvSpPr>
          <p:spPr bwMode="auto">
            <a:xfrm>
              <a:off x="3581" y="22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6" name="Line 202"/>
            <p:cNvSpPr>
              <a:spLocks noChangeShapeType="1"/>
            </p:cNvSpPr>
            <p:nvPr/>
          </p:nvSpPr>
          <p:spPr bwMode="auto">
            <a:xfrm>
              <a:off x="3697" y="22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7" name="Line 203"/>
            <p:cNvSpPr>
              <a:spLocks noChangeShapeType="1"/>
            </p:cNvSpPr>
            <p:nvPr/>
          </p:nvSpPr>
          <p:spPr bwMode="auto">
            <a:xfrm>
              <a:off x="3951" y="22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8" name="Line 204"/>
            <p:cNvSpPr>
              <a:spLocks noChangeShapeType="1"/>
            </p:cNvSpPr>
            <p:nvPr/>
          </p:nvSpPr>
          <p:spPr bwMode="auto">
            <a:xfrm>
              <a:off x="4069" y="225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59" name="Text Box 205"/>
            <p:cNvSpPr txBox="1">
              <a:spLocks noChangeArrowheads="1"/>
            </p:cNvSpPr>
            <p:nvPr/>
          </p:nvSpPr>
          <p:spPr bwMode="auto">
            <a:xfrm>
              <a:off x="1430" y="3729"/>
              <a:ext cx="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读出</a:t>
              </a:r>
              <a:r>
                <a:rPr lang="en-US" altLang="zh-CN" sz="2400">
                  <a:solidFill>
                    <a:srgbClr val="0419E0"/>
                  </a:solidFill>
                  <a:latin typeface="Times New Roman" pitchFamily="18" charset="0"/>
                </a:rPr>
                <a:t> “0”</a:t>
              </a:r>
            </a:p>
          </p:txBody>
        </p:sp>
        <p:sp>
          <p:nvSpPr>
            <p:cNvPr id="215160" name="Text Box 206"/>
            <p:cNvSpPr txBox="1">
              <a:spLocks noChangeArrowheads="1"/>
            </p:cNvSpPr>
            <p:nvPr/>
          </p:nvSpPr>
          <p:spPr bwMode="auto">
            <a:xfrm>
              <a:off x="3408" y="3751"/>
              <a:ext cx="104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读出 “1”</a:t>
              </a:r>
            </a:p>
          </p:txBody>
        </p:sp>
      </p:grpSp>
      <p:sp>
        <p:nvSpPr>
          <p:cNvPr id="299215" name="Rectangle 20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4.4</a:t>
            </a:r>
          </a:p>
        </p:txBody>
      </p:sp>
      <p:sp>
        <p:nvSpPr>
          <p:cNvPr id="299216" name="Text Box 208"/>
          <p:cNvSpPr txBox="1">
            <a:spLocks noChangeArrowheads="1"/>
          </p:cNvSpPr>
          <p:nvPr/>
        </p:nvSpPr>
        <p:spPr bwMode="auto">
          <a:xfrm>
            <a:off x="931863" y="1042988"/>
            <a:ext cx="59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rgbClr val="0419E0"/>
                </a:solidFill>
                <a:latin typeface="Times New Roman" pitchFamily="18" charset="0"/>
              </a:rPr>
              <a:t>读</a:t>
            </a:r>
          </a:p>
        </p:txBody>
      </p:sp>
      <p:sp>
        <p:nvSpPr>
          <p:cNvPr id="215045" name="Text Box 209"/>
          <p:cNvSpPr txBox="1">
            <a:spLocks noChangeArrowheads="1"/>
          </p:cNvSpPr>
          <p:nvPr/>
        </p:nvSpPr>
        <p:spPr bwMode="auto">
          <a:xfrm>
            <a:off x="468313" y="333375"/>
            <a:ext cx="26304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1. 磁记录原理</a:t>
            </a:r>
          </a:p>
        </p:txBody>
      </p:sp>
      <p:sp>
        <p:nvSpPr>
          <p:cNvPr id="210" name="日期占位符 20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4EE0FED-996E-411C-A02D-368F225E48F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12" name="页脚占位符 2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5049" name="灯片编号占位符 2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9EA45B-65EC-4F41-8FD3-A8120A0885B3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15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2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746125" y="228600"/>
            <a:ext cx="5078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2. 磁表面存储器的记录方式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2725" y="838200"/>
            <a:ext cx="8169275" cy="5657850"/>
            <a:chOff x="134" y="528"/>
            <a:chExt cx="5146" cy="3564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34" y="720"/>
              <a:ext cx="5146" cy="3372"/>
              <a:chOff x="134" y="720"/>
              <a:chExt cx="5146" cy="3372"/>
            </a:xfrm>
          </p:grpSpPr>
          <p:sp>
            <p:nvSpPr>
              <p:cNvPr id="216075" name="Line 5"/>
              <p:cNvSpPr>
                <a:spLocks noChangeShapeType="1"/>
              </p:cNvSpPr>
              <p:nvPr/>
            </p:nvSpPr>
            <p:spPr bwMode="auto">
              <a:xfrm>
                <a:off x="1008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76" name="Line 6"/>
              <p:cNvSpPr>
                <a:spLocks noChangeShapeType="1"/>
              </p:cNvSpPr>
              <p:nvPr/>
            </p:nvSpPr>
            <p:spPr bwMode="auto">
              <a:xfrm>
                <a:off x="1482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77" name="Line 7"/>
              <p:cNvSpPr>
                <a:spLocks noChangeShapeType="1"/>
              </p:cNvSpPr>
              <p:nvPr/>
            </p:nvSpPr>
            <p:spPr bwMode="auto">
              <a:xfrm>
                <a:off x="1957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78" name="Line 8"/>
              <p:cNvSpPr>
                <a:spLocks noChangeShapeType="1"/>
              </p:cNvSpPr>
              <p:nvPr/>
            </p:nvSpPr>
            <p:spPr bwMode="auto">
              <a:xfrm>
                <a:off x="2432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79" name="Line 9"/>
              <p:cNvSpPr>
                <a:spLocks noChangeShapeType="1"/>
              </p:cNvSpPr>
              <p:nvPr/>
            </p:nvSpPr>
            <p:spPr bwMode="auto">
              <a:xfrm>
                <a:off x="2906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80" name="Line 10"/>
              <p:cNvSpPr>
                <a:spLocks noChangeShapeType="1"/>
              </p:cNvSpPr>
              <p:nvPr/>
            </p:nvSpPr>
            <p:spPr bwMode="auto">
              <a:xfrm>
                <a:off x="3381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81" name="Line 11"/>
              <p:cNvSpPr>
                <a:spLocks noChangeShapeType="1"/>
              </p:cNvSpPr>
              <p:nvPr/>
            </p:nvSpPr>
            <p:spPr bwMode="auto">
              <a:xfrm>
                <a:off x="3856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82" name="Line 12"/>
              <p:cNvSpPr>
                <a:spLocks noChangeShapeType="1"/>
              </p:cNvSpPr>
              <p:nvPr/>
            </p:nvSpPr>
            <p:spPr bwMode="auto">
              <a:xfrm>
                <a:off x="4330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83" name="Line 13"/>
              <p:cNvSpPr>
                <a:spLocks noChangeShapeType="1"/>
              </p:cNvSpPr>
              <p:nvPr/>
            </p:nvSpPr>
            <p:spPr bwMode="auto">
              <a:xfrm>
                <a:off x="4805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84" name="Line 14"/>
              <p:cNvSpPr>
                <a:spLocks noChangeShapeType="1"/>
              </p:cNvSpPr>
              <p:nvPr/>
            </p:nvSpPr>
            <p:spPr bwMode="auto">
              <a:xfrm>
                <a:off x="5280" y="897"/>
                <a:ext cx="0" cy="3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1008" y="1255"/>
                <a:ext cx="4272" cy="399"/>
                <a:chOff x="1008" y="815"/>
                <a:chExt cx="4272" cy="481"/>
              </a:xfrm>
            </p:grpSpPr>
            <p:sp>
              <p:nvSpPr>
                <p:cNvPr id="216131" name="Freeform 16"/>
                <p:cNvSpPr>
                  <a:spLocks/>
                </p:cNvSpPr>
                <p:nvPr/>
              </p:nvSpPr>
              <p:spPr bwMode="auto">
                <a:xfrm>
                  <a:off x="1008" y="105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1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1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2" name="Freeform 17"/>
                <p:cNvSpPr>
                  <a:spLocks/>
                </p:cNvSpPr>
                <p:nvPr/>
              </p:nvSpPr>
              <p:spPr bwMode="auto">
                <a:xfrm rot="10800000">
                  <a:off x="1968" y="81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1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1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3" name="Freeform 18"/>
                <p:cNvSpPr>
                  <a:spLocks/>
                </p:cNvSpPr>
                <p:nvPr/>
              </p:nvSpPr>
              <p:spPr bwMode="auto">
                <a:xfrm rot="10800000">
                  <a:off x="2448" y="81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1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1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4" name="Freeform 19"/>
                <p:cNvSpPr>
                  <a:spLocks/>
                </p:cNvSpPr>
                <p:nvPr/>
              </p:nvSpPr>
              <p:spPr bwMode="auto">
                <a:xfrm rot="10800000">
                  <a:off x="4320" y="81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1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1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5" name="Freeform 20"/>
                <p:cNvSpPr>
                  <a:spLocks/>
                </p:cNvSpPr>
                <p:nvPr/>
              </p:nvSpPr>
              <p:spPr bwMode="auto">
                <a:xfrm>
                  <a:off x="1487" y="815"/>
                  <a:ext cx="480" cy="240"/>
                </a:xfrm>
                <a:custGeom>
                  <a:avLst/>
                  <a:gdLst>
                    <a:gd name="T0" fmla="*/ 480 w 480"/>
                    <a:gd name="T1" fmla="*/ 240 h 240"/>
                    <a:gd name="T2" fmla="*/ 336 w 480"/>
                    <a:gd name="T3" fmla="*/ 240 h 240"/>
                    <a:gd name="T4" fmla="*/ 336 w 480"/>
                    <a:gd name="T5" fmla="*/ 0 h 240"/>
                    <a:gd name="T6" fmla="*/ 157 w 480"/>
                    <a:gd name="T7" fmla="*/ 1 h 240"/>
                    <a:gd name="T8" fmla="*/ 157 w 480"/>
                    <a:gd name="T9" fmla="*/ 240 h 240"/>
                    <a:gd name="T10" fmla="*/ 0 w 480"/>
                    <a:gd name="T11" fmla="*/ 24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48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57" y="1"/>
                      </a:lnTo>
                      <a:lnTo>
                        <a:pt x="157" y="240"/>
                      </a:lnTo>
                      <a:lnTo>
                        <a:pt x="0" y="24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6" name="Freeform 21"/>
                <p:cNvSpPr>
                  <a:spLocks/>
                </p:cNvSpPr>
                <p:nvPr/>
              </p:nvSpPr>
              <p:spPr bwMode="auto">
                <a:xfrm>
                  <a:off x="2928" y="105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4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4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7" name="Freeform 22"/>
                <p:cNvSpPr>
                  <a:spLocks/>
                </p:cNvSpPr>
                <p:nvPr/>
              </p:nvSpPr>
              <p:spPr bwMode="auto">
                <a:xfrm>
                  <a:off x="3408" y="105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1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1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8" name="Freeform 23"/>
                <p:cNvSpPr>
                  <a:spLocks/>
                </p:cNvSpPr>
                <p:nvPr/>
              </p:nvSpPr>
              <p:spPr bwMode="auto">
                <a:xfrm>
                  <a:off x="3888" y="105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1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1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9" name="Freeform 24"/>
                <p:cNvSpPr>
                  <a:spLocks/>
                </p:cNvSpPr>
                <p:nvPr/>
              </p:nvSpPr>
              <p:spPr bwMode="auto">
                <a:xfrm>
                  <a:off x="4800" y="1056"/>
                  <a:ext cx="480" cy="240"/>
                </a:xfrm>
                <a:custGeom>
                  <a:avLst/>
                  <a:gdLst>
                    <a:gd name="T0" fmla="*/ 0 w 480"/>
                    <a:gd name="T1" fmla="*/ 0 h 240"/>
                    <a:gd name="T2" fmla="*/ 144 w 480"/>
                    <a:gd name="T3" fmla="*/ 0 h 240"/>
                    <a:gd name="T4" fmla="*/ 144 w 480"/>
                    <a:gd name="T5" fmla="*/ 240 h 240"/>
                    <a:gd name="T6" fmla="*/ 324 w 480"/>
                    <a:gd name="T7" fmla="*/ 240 h 240"/>
                    <a:gd name="T8" fmla="*/ 323 w 480"/>
                    <a:gd name="T9" fmla="*/ 0 h 240"/>
                    <a:gd name="T10" fmla="*/ 480 w 480"/>
                    <a:gd name="T11" fmla="*/ 0 h 24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80"/>
                    <a:gd name="T19" fmla="*/ 0 h 240"/>
                    <a:gd name="T20" fmla="*/ 480 w 480"/>
                    <a:gd name="T21" fmla="*/ 240 h 24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80" h="240">
                      <a:moveTo>
                        <a:pt x="0" y="0"/>
                      </a:moveTo>
                      <a:lnTo>
                        <a:pt x="144" y="0"/>
                      </a:lnTo>
                      <a:lnTo>
                        <a:pt x="144" y="240"/>
                      </a:lnTo>
                      <a:lnTo>
                        <a:pt x="324" y="240"/>
                      </a:lnTo>
                      <a:lnTo>
                        <a:pt x="323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6086" name="Freeform 25"/>
              <p:cNvSpPr>
                <a:spLocks/>
              </p:cNvSpPr>
              <p:nvPr/>
            </p:nvSpPr>
            <p:spPr bwMode="auto">
              <a:xfrm>
                <a:off x="1008" y="1766"/>
                <a:ext cx="4272" cy="331"/>
              </a:xfrm>
              <a:custGeom>
                <a:avLst/>
                <a:gdLst>
                  <a:gd name="T0" fmla="*/ 0 w 4272"/>
                  <a:gd name="T1" fmla="*/ 321 h 331"/>
                  <a:gd name="T2" fmla="*/ 474 w 4272"/>
                  <a:gd name="T3" fmla="*/ 321 h 331"/>
                  <a:gd name="T4" fmla="*/ 474 w 4272"/>
                  <a:gd name="T5" fmla="*/ 2 h 331"/>
                  <a:gd name="T6" fmla="*/ 1893 w 4272"/>
                  <a:gd name="T7" fmla="*/ 2 h 331"/>
                  <a:gd name="T8" fmla="*/ 1893 w 4272"/>
                  <a:gd name="T9" fmla="*/ 326 h 331"/>
                  <a:gd name="T10" fmla="*/ 3321 w 4272"/>
                  <a:gd name="T11" fmla="*/ 331 h 331"/>
                  <a:gd name="T12" fmla="*/ 3321 w 4272"/>
                  <a:gd name="T13" fmla="*/ 0 h 331"/>
                  <a:gd name="T14" fmla="*/ 3795 w 4272"/>
                  <a:gd name="T15" fmla="*/ 0 h 331"/>
                  <a:gd name="T16" fmla="*/ 3798 w 4272"/>
                  <a:gd name="T17" fmla="*/ 321 h 331"/>
                  <a:gd name="T18" fmla="*/ 4272 w 4272"/>
                  <a:gd name="T19" fmla="*/ 321 h 33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72"/>
                  <a:gd name="T31" fmla="*/ 0 h 331"/>
                  <a:gd name="T32" fmla="*/ 4272 w 4272"/>
                  <a:gd name="T33" fmla="*/ 331 h 33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72" h="331">
                    <a:moveTo>
                      <a:pt x="0" y="321"/>
                    </a:moveTo>
                    <a:lnTo>
                      <a:pt x="474" y="321"/>
                    </a:lnTo>
                    <a:lnTo>
                      <a:pt x="474" y="2"/>
                    </a:lnTo>
                    <a:lnTo>
                      <a:pt x="1893" y="2"/>
                    </a:lnTo>
                    <a:lnTo>
                      <a:pt x="1893" y="326"/>
                    </a:lnTo>
                    <a:lnTo>
                      <a:pt x="3321" y="331"/>
                    </a:lnTo>
                    <a:lnTo>
                      <a:pt x="3321" y="0"/>
                    </a:lnTo>
                    <a:lnTo>
                      <a:pt x="3795" y="0"/>
                    </a:lnTo>
                    <a:lnTo>
                      <a:pt x="3798" y="321"/>
                    </a:lnTo>
                    <a:lnTo>
                      <a:pt x="4272" y="3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87" name="Freeform 26"/>
              <p:cNvSpPr>
                <a:spLocks/>
              </p:cNvSpPr>
              <p:nvPr/>
            </p:nvSpPr>
            <p:spPr bwMode="auto">
              <a:xfrm>
                <a:off x="1008" y="2246"/>
                <a:ext cx="4272" cy="323"/>
              </a:xfrm>
              <a:custGeom>
                <a:avLst/>
                <a:gdLst>
                  <a:gd name="T0" fmla="*/ 0 w 4272"/>
                  <a:gd name="T1" fmla="*/ 222 h 390"/>
                  <a:gd name="T2" fmla="*/ 471 w 4272"/>
                  <a:gd name="T3" fmla="*/ 222 h 390"/>
                  <a:gd name="T4" fmla="*/ 468 w 4272"/>
                  <a:gd name="T5" fmla="*/ 3 h 390"/>
                  <a:gd name="T6" fmla="*/ 945 w 4272"/>
                  <a:gd name="T7" fmla="*/ 3 h 390"/>
                  <a:gd name="T8" fmla="*/ 945 w 4272"/>
                  <a:gd name="T9" fmla="*/ 222 h 390"/>
                  <a:gd name="T10" fmla="*/ 1425 w 4272"/>
                  <a:gd name="T11" fmla="*/ 222 h 390"/>
                  <a:gd name="T12" fmla="*/ 1425 w 4272"/>
                  <a:gd name="T13" fmla="*/ 0 h 390"/>
                  <a:gd name="T14" fmla="*/ 3315 w 4272"/>
                  <a:gd name="T15" fmla="*/ 2 h 390"/>
                  <a:gd name="T16" fmla="*/ 3312 w 4272"/>
                  <a:gd name="T17" fmla="*/ 222 h 390"/>
                  <a:gd name="T18" fmla="*/ 4272 w 4272"/>
                  <a:gd name="T19" fmla="*/ 222 h 3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272"/>
                  <a:gd name="T31" fmla="*/ 0 h 390"/>
                  <a:gd name="T32" fmla="*/ 4272 w 4272"/>
                  <a:gd name="T33" fmla="*/ 390 h 3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272" h="390">
                    <a:moveTo>
                      <a:pt x="0" y="390"/>
                    </a:moveTo>
                    <a:lnTo>
                      <a:pt x="471" y="390"/>
                    </a:lnTo>
                    <a:lnTo>
                      <a:pt x="468" y="6"/>
                    </a:lnTo>
                    <a:lnTo>
                      <a:pt x="945" y="6"/>
                    </a:lnTo>
                    <a:lnTo>
                      <a:pt x="945" y="390"/>
                    </a:lnTo>
                    <a:lnTo>
                      <a:pt x="1425" y="390"/>
                    </a:lnTo>
                    <a:lnTo>
                      <a:pt x="1425" y="0"/>
                    </a:lnTo>
                    <a:lnTo>
                      <a:pt x="3315" y="3"/>
                    </a:lnTo>
                    <a:lnTo>
                      <a:pt x="3312" y="390"/>
                    </a:lnTo>
                    <a:lnTo>
                      <a:pt x="4272" y="39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5" name="Group 27"/>
              <p:cNvGrpSpPr>
                <a:grpSpLocks/>
              </p:cNvGrpSpPr>
              <p:nvPr/>
            </p:nvGrpSpPr>
            <p:grpSpPr bwMode="auto">
              <a:xfrm>
                <a:off x="1008" y="2729"/>
                <a:ext cx="4272" cy="327"/>
                <a:chOff x="1008" y="2592"/>
                <a:chExt cx="4272" cy="395"/>
              </a:xfrm>
            </p:grpSpPr>
            <p:sp>
              <p:nvSpPr>
                <p:cNvPr id="216122" name="Freeform 28"/>
                <p:cNvSpPr>
                  <a:spLocks/>
                </p:cNvSpPr>
                <p:nvPr/>
              </p:nvSpPr>
              <p:spPr bwMode="auto">
                <a:xfrm>
                  <a:off x="1475" y="2592"/>
                  <a:ext cx="480" cy="384"/>
                </a:xfrm>
                <a:custGeom>
                  <a:avLst/>
                  <a:gdLst>
                    <a:gd name="T0" fmla="*/ 0 w 480"/>
                    <a:gd name="T1" fmla="*/ 0 h 384"/>
                    <a:gd name="T2" fmla="*/ 240 w 480"/>
                    <a:gd name="T3" fmla="*/ 0 h 384"/>
                    <a:gd name="T4" fmla="*/ 240 w 480"/>
                    <a:gd name="T5" fmla="*/ 384 h 384"/>
                    <a:gd name="T6" fmla="*/ 480 w 480"/>
                    <a:gd name="T7" fmla="*/ 384 h 384"/>
                    <a:gd name="T8" fmla="*/ 480 w 480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384"/>
                    <a:gd name="T17" fmla="*/ 480 w 480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384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240" y="384"/>
                      </a:lnTo>
                      <a:lnTo>
                        <a:pt x="480" y="384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3" name="Freeform 29"/>
                <p:cNvSpPr>
                  <a:spLocks/>
                </p:cNvSpPr>
                <p:nvPr/>
              </p:nvSpPr>
              <p:spPr bwMode="auto">
                <a:xfrm>
                  <a:off x="1956" y="2592"/>
                  <a:ext cx="480" cy="384"/>
                </a:xfrm>
                <a:custGeom>
                  <a:avLst/>
                  <a:gdLst>
                    <a:gd name="T0" fmla="*/ 0 w 480"/>
                    <a:gd name="T1" fmla="*/ 0 h 384"/>
                    <a:gd name="T2" fmla="*/ 240 w 480"/>
                    <a:gd name="T3" fmla="*/ 0 h 384"/>
                    <a:gd name="T4" fmla="*/ 240 w 480"/>
                    <a:gd name="T5" fmla="*/ 384 h 384"/>
                    <a:gd name="T6" fmla="*/ 480 w 480"/>
                    <a:gd name="T7" fmla="*/ 384 h 384"/>
                    <a:gd name="T8" fmla="*/ 480 w 480"/>
                    <a:gd name="T9" fmla="*/ 0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384"/>
                    <a:gd name="T17" fmla="*/ 480 w 480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384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240" y="384"/>
                      </a:lnTo>
                      <a:lnTo>
                        <a:pt x="480" y="384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4" name="Freeform 30"/>
                <p:cNvSpPr>
                  <a:spLocks/>
                </p:cNvSpPr>
                <p:nvPr/>
              </p:nvSpPr>
              <p:spPr bwMode="auto">
                <a:xfrm>
                  <a:off x="2437" y="2592"/>
                  <a:ext cx="480" cy="395"/>
                </a:xfrm>
                <a:custGeom>
                  <a:avLst/>
                  <a:gdLst>
                    <a:gd name="T0" fmla="*/ 0 w 480"/>
                    <a:gd name="T1" fmla="*/ 0 h 395"/>
                    <a:gd name="T2" fmla="*/ 240 w 480"/>
                    <a:gd name="T3" fmla="*/ 0 h 395"/>
                    <a:gd name="T4" fmla="*/ 240 w 480"/>
                    <a:gd name="T5" fmla="*/ 384 h 395"/>
                    <a:gd name="T6" fmla="*/ 480 w 480"/>
                    <a:gd name="T7" fmla="*/ 384 h 395"/>
                    <a:gd name="T8" fmla="*/ 480 w 480"/>
                    <a:gd name="T9" fmla="*/ 395 h 3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395"/>
                    <a:gd name="T17" fmla="*/ 480 w 480"/>
                    <a:gd name="T18" fmla="*/ 395 h 3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395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240" y="384"/>
                      </a:lnTo>
                      <a:lnTo>
                        <a:pt x="480" y="384"/>
                      </a:lnTo>
                      <a:lnTo>
                        <a:pt x="480" y="39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5" name="Freeform 31"/>
                <p:cNvSpPr>
                  <a:spLocks/>
                </p:cNvSpPr>
                <p:nvPr/>
              </p:nvSpPr>
              <p:spPr bwMode="auto">
                <a:xfrm>
                  <a:off x="1008" y="2592"/>
                  <a:ext cx="480" cy="384"/>
                </a:xfrm>
                <a:custGeom>
                  <a:avLst/>
                  <a:gdLst>
                    <a:gd name="T0" fmla="*/ 0 w 480"/>
                    <a:gd name="T1" fmla="*/ 384 h 384"/>
                    <a:gd name="T2" fmla="*/ 240 w 480"/>
                    <a:gd name="T3" fmla="*/ 384 h 384"/>
                    <a:gd name="T4" fmla="*/ 240 w 480"/>
                    <a:gd name="T5" fmla="*/ 0 h 384"/>
                    <a:gd name="T6" fmla="*/ 480 w 480"/>
                    <a:gd name="T7" fmla="*/ 0 h 38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80"/>
                    <a:gd name="T13" fmla="*/ 0 h 384"/>
                    <a:gd name="T14" fmla="*/ 480 w 480"/>
                    <a:gd name="T15" fmla="*/ 384 h 38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80" h="384">
                      <a:moveTo>
                        <a:pt x="0" y="384"/>
                      </a:moveTo>
                      <a:lnTo>
                        <a:pt x="240" y="384"/>
                      </a:lnTo>
                      <a:lnTo>
                        <a:pt x="240" y="0"/>
                      </a:ln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6" name="Freeform 32"/>
                <p:cNvSpPr>
                  <a:spLocks/>
                </p:cNvSpPr>
                <p:nvPr/>
              </p:nvSpPr>
              <p:spPr bwMode="auto">
                <a:xfrm>
                  <a:off x="2880" y="2592"/>
                  <a:ext cx="501" cy="387"/>
                </a:xfrm>
                <a:custGeom>
                  <a:avLst/>
                  <a:gdLst>
                    <a:gd name="T0" fmla="*/ 0 w 501"/>
                    <a:gd name="T1" fmla="*/ 384 h 387"/>
                    <a:gd name="T2" fmla="*/ 270 w 501"/>
                    <a:gd name="T3" fmla="*/ 384 h 387"/>
                    <a:gd name="T4" fmla="*/ 267 w 501"/>
                    <a:gd name="T5" fmla="*/ 0 h 387"/>
                    <a:gd name="T6" fmla="*/ 501 w 501"/>
                    <a:gd name="T7" fmla="*/ 0 h 387"/>
                    <a:gd name="T8" fmla="*/ 501 w 501"/>
                    <a:gd name="T9" fmla="*/ 387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1"/>
                    <a:gd name="T16" fmla="*/ 0 h 387"/>
                    <a:gd name="T17" fmla="*/ 501 w 501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1" h="387">
                      <a:moveTo>
                        <a:pt x="0" y="384"/>
                      </a:moveTo>
                      <a:lnTo>
                        <a:pt x="270" y="384"/>
                      </a:lnTo>
                      <a:lnTo>
                        <a:pt x="267" y="0"/>
                      </a:lnTo>
                      <a:lnTo>
                        <a:pt x="501" y="0"/>
                      </a:lnTo>
                      <a:lnTo>
                        <a:pt x="501" y="38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7" name="Freeform 33"/>
                <p:cNvSpPr>
                  <a:spLocks/>
                </p:cNvSpPr>
                <p:nvPr/>
              </p:nvSpPr>
              <p:spPr bwMode="auto">
                <a:xfrm>
                  <a:off x="3381" y="2592"/>
                  <a:ext cx="474" cy="387"/>
                </a:xfrm>
                <a:custGeom>
                  <a:avLst/>
                  <a:gdLst>
                    <a:gd name="T0" fmla="*/ 0 w 474"/>
                    <a:gd name="T1" fmla="*/ 384 h 387"/>
                    <a:gd name="T2" fmla="*/ 249 w 474"/>
                    <a:gd name="T3" fmla="*/ 384 h 387"/>
                    <a:gd name="T4" fmla="*/ 246 w 474"/>
                    <a:gd name="T5" fmla="*/ 0 h 387"/>
                    <a:gd name="T6" fmla="*/ 474 w 474"/>
                    <a:gd name="T7" fmla="*/ 0 h 387"/>
                    <a:gd name="T8" fmla="*/ 474 w 474"/>
                    <a:gd name="T9" fmla="*/ 387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4"/>
                    <a:gd name="T16" fmla="*/ 0 h 387"/>
                    <a:gd name="T17" fmla="*/ 474 w 474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4" h="387">
                      <a:moveTo>
                        <a:pt x="0" y="384"/>
                      </a:moveTo>
                      <a:lnTo>
                        <a:pt x="249" y="384"/>
                      </a:lnTo>
                      <a:lnTo>
                        <a:pt x="246" y="0"/>
                      </a:lnTo>
                      <a:lnTo>
                        <a:pt x="474" y="0"/>
                      </a:lnTo>
                      <a:lnTo>
                        <a:pt x="474" y="38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8" name="Freeform 34"/>
                <p:cNvSpPr>
                  <a:spLocks/>
                </p:cNvSpPr>
                <p:nvPr/>
              </p:nvSpPr>
              <p:spPr bwMode="auto">
                <a:xfrm>
                  <a:off x="3858" y="2592"/>
                  <a:ext cx="483" cy="384"/>
                </a:xfrm>
                <a:custGeom>
                  <a:avLst/>
                  <a:gdLst>
                    <a:gd name="T0" fmla="*/ 0 w 483"/>
                    <a:gd name="T1" fmla="*/ 384 h 384"/>
                    <a:gd name="T2" fmla="*/ 252 w 483"/>
                    <a:gd name="T3" fmla="*/ 384 h 384"/>
                    <a:gd name="T4" fmla="*/ 252 w 483"/>
                    <a:gd name="T5" fmla="*/ 0 h 384"/>
                    <a:gd name="T6" fmla="*/ 483 w 483"/>
                    <a:gd name="T7" fmla="*/ 0 h 384"/>
                    <a:gd name="T8" fmla="*/ 483 w 483"/>
                    <a:gd name="T9" fmla="*/ 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3"/>
                    <a:gd name="T16" fmla="*/ 0 h 384"/>
                    <a:gd name="T17" fmla="*/ 483 w 483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3" h="384">
                      <a:moveTo>
                        <a:pt x="0" y="384"/>
                      </a:moveTo>
                      <a:lnTo>
                        <a:pt x="252" y="384"/>
                      </a:lnTo>
                      <a:lnTo>
                        <a:pt x="252" y="0"/>
                      </a:lnTo>
                      <a:lnTo>
                        <a:pt x="483" y="0"/>
                      </a:lnTo>
                      <a:lnTo>
                        <a:pt x="483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9" name="Freeform 35"/>
                <p:cNvSpPr>
                  <a:spLocks/>
                </p:cNvSpPr>
                <p:nvPr/>
              </p:nvSpPr>
              <p:spPr bwMode="auto">
                <a:xfrm>
                  <a:off x="4320" y="2592"/>
                  <a:ext cx="484" cy="395"/>
                </a:xfrm>
                <a:custGeom>
                  <a:avLst/>
                  <a:gdLst>
                    <a:gd name="T0" fmla="*/ 0 w 484"/>
                    <a:gd name="T1" fmla="*/ 0 h 395"/>
                    <a:gd name="T2" fmla="*/ 240 w 484"/>
                    <a:gd name="T3" fmla="*/ 0 h 395"/>
                    <a:gd name="T4" fmla="*/ 240 w 484"/>
                    <a:gd name="T5" fmla="*/ 384 h 395"/>
                    <a:gd name="T6" fmla="*/ 480 w 484"/>
                    <a:gd name="T7" fmla="*/ 384 h 395"/>
                    <a:gd name="T8" fmla="*/ 484 w 484"/>
                    <a:gd name="T9" fmla="*/ 395 h 3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4"/>
                    <a:gd name="T16" fmla="*/ 0 h 395"/>
                    <a:gd name="T17" fmla="*/ 484 w 484"/>
                    <a:gd name="T18" fmla="*/ 395 h 3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4" h="395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240" y="384"/>
                      </a:lnTo>
                      <a:lnTo>
                        <a:pt x="480" y="384"/>
                      </a:lnTo>
                      <a:lnTo>
                        <a:pt x="484" y="395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30" name="Freeform 36"/>
                <p:cNvSpPr>
                  <a:spLocks/>
                </p:cNvSpPr>
                <p:nvPr/>
              </p:nvSpPr>
              <p:spPr bwMode="auto">
                <a:xfrm>
                  <a:off x="4797" y="2592"/>
                  <a:ext cx="483" cy="384"/>
                </a:xfrm>
                <a:custGeom>
                  <a:avLst/>
                  <a:gdLst>
                    <a:gd name="T0" fmla="*/ 0 w 483"/>
                    <a:gd name="T1" fmla="*/ 384 h 384"/>
                    <a:gd name="T2" fmla="*/ 252 w 483"/>
                    <a:gd name="T3" fmla="*/ 384 h 384"/>
                    <a:gd name="T4" fmla="*/ 252 w 483"/>
                    <a:gd name="T5" fmla="*/ 0 h 384"/>
                    <a:gd name="T6" fmla="*/ 483 w 483"/>
                    <a:gd name="T7" fmla="*/ 0 h 384"/>
                    <a:gd name="T8" fmla="*/ 483 w 483"/>
                    <a:gd name="T9" fmla="*/ 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3"/>
                    <a:gd name="T16" fmla="*/ 0 h 384"/>
                    <a:gd name="T17" fmla="*/ 483 w 483"/>
                    <a:gd name="T18" fmla="*/ 384 h 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3" h="384">
                      <a:moveTo>
                        <a:pt x="0" y="384"/>
                      </a:moveTo>
                      <a:lnTo>
                        <a:pt x="252" y="384"/>
                      </a:lnTo>
                      <a:lnTo>
                        <a:pt x="252" y="0"/>
                      </a:lnTo>
                      <a:lnTo>
                        <a:pt x="483" y="0"/>
                      </a:lnTo>
                      <a:lnTo>
                        <a:pt x="483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6089" name="Freeform 37"/>
              <p:cNvSpPr>
                <a:spLocks/>
              </p:cNvSpPr>
              <p:nvPr/>
            </p:nvSpPr>
            <p:spPr bwMode="auto">
              <a:xfrm>
                <a:off x="1008" y="3207"/>
                <a:ext cx="474" cy="318"/>
              </a:xfrm>
              <a:custGeom>
                <a:avLst/>
                <a:gdLst>
                  <a:gd name="T0" fmla="*/ 0 w 474"/>
                  <a:gd name="T1" fmla="*/ 318 h 318"/>
                  <a:gd name="T2" fmla="*/ 474 w 474"/>
                  <a:gd name="T3" fmla="*/ 318 h 318"/>
                  <a:gd name="T4" fmla="*/ 474 w 474"/>
                  <a:gd name="T5" fmla="*/ 0 h 318"/>
                  <a:gd name="T6" fmla="*/ 0 60000 65536"/>
                  <a:gd name="T7" fmla="*/ 0 60000 65536"/>
                  <a:gd name="T8" fmla="*/ 0 60000 65536"/>
                  <a:gd name="T9" fmla="*/ 0 w 474"/>
                  <a:gd name="T10" fmla="*/ 0 h 318"/>
                  <a:gd name="T11" fmla="*/ 474 w 474"/>
                  <a:gd name="T12" fmla="*/ 318 h 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74" h="318">
                    <a:moveTo>
                      <a:pt x="0" y="318"/>
                    </a:moveTo>
                    <a:lnTo>
                      <a:pt x="474" y="318"/>
                    </a:lnTo>
                    <a:lnTo>
                      <a:pt x="474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0" name="Freeform 38"/>
              <p:cNvSpPr>
                <a:spLocks/>
              </p:cNvSpPr>
              <p:nvPr/>
            </p:nvSpPr>
            <p:spPr bwMode="auto">
              <a:xfrm>
                <a:off x="1488" y="3206"/>
                <a:ext cx="471" cy="319"/>
              </a:xfrm>
              <a:custGeom>
                <a:avLst/>
                <a:gdLst>
                  <a:gd name="T0" fmla="*/ 0 w 471"/>
                  <a:gd name="T1" fmla="*/ 0 h 319"/>
                  <a:gd name="T2" fmla="*/ 240 w 471"/>
                  <a:gd name="T3" fmla="*/ 0 h 319"/>
                  <a:gd name="T4" fmla="*/ 240 w 471"/>
                  <a:gd name="T5" fmla="*/ 319 h 319"/>
                  <a:gd name="T6" fmla="*/ 471 w 471"/>
                  <a:gd name="T7" fmla="*/ 319 h 319"/>
                  <a:gd name="T8" fmla="*/ 468 w 471"/>
                  <a:gd name="T9" fmla="*/ 4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1"/>
                  <a:gd name="T16" fmla="*/ 0 h 319"/>
                  <a:gd name="T17" fmla="*/ 471 w 471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1" h="319">
                    <a:moveTo>
                      <a:pt x="0" y="0"/>
                    </a:moveTo>
                    <a:lnTo>
                      <a:pt x="240" y="0"/>
                    </a:lnTo>
                    <a:lnTo>
                      <a:pt x="240" y="319"/>
                    </a:lnTo>
                    <a:lnTo>
                      <a:pt x="471" y="319"/>
                    </a:lnTo>
                    <a:lnTo>
                      <a:pt x="468" y="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1" name="Freeform 39"/>
              <p:cNvSpPr>
                <a:spLocks/>
              </p:cNvSpPr>
              <p:nvPr/>
            </p:nvSpPr>
            <p:spPr bwMode="auto">
              <a:xfrm>
                <a:off x="1956" y="3206"/>
                <a:ext cx="480" cy="319"/>
              </a:xfrm>
              <a:custGeom>
                <a:avLst/>
                <a:gdLst>
                  <a:gd name="T0" fmla="*/ 0 w 480"/>
                  <a:gd name="T1" fmla="*/ 0 h 384"/>
                  <a:gd name="T2" fmla="*/ 240 w 480"/>
                  <a:gd name="T3" fmla="*/ 0 h 384"/>
                  <a:gd name="T4" fmla="*/ 240 w 480"/>
                  <a:gd name="T5" fmla="*/ 220 h 384"/>
                  <a:gd name="T6" fmla="*/ 480 w 480"/>
                  <a:gd name="T7" fmla="*/ 220 h 384"/>
                  <a:gd name="T8" fmla="*/ 480 w 480"/>
                  <a:gd name="T9" fmla="*/ 0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384"/>
                  <a:gd name="T17" fmla="*/ 480 w 480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384">
                    <a:moveTo>
                      <a:pt x="0" y="0"/>
                    </a:moveTo>
                    <a:lnTo>
                      <a:pt x="240" y="0"/>
                    </a:lnTo>
                    <a:lnTo>
                      <a:pt x="240" y="384"/>
                    </a:lnTo>
                    <a:lnTo>
                      <a:pt x="480" y="384"/>
                    </a:lnTo>
                    <a:lnTo>
                      <a:pt x="48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2" name="Freeform 40"/>
              <p:cNvSpPr>
                <a:spLocks/>
              </p:cNvSpPr>
              <p:nvPr/>
            </p:nvSpPr>
            <p:spPr bwMode="auto">
              <a:xfrm>
                <a:off x="2437" y="3206"/>
                <a:ext cx="470" cy="321"/>
              </a:xfrm>
              <a:custGeom>
                <a:avLst/>
                <a:gdLst>
                  <a:gd name="T0" fmla="*/ 0 w 470"/>
                  <a:gd name="T1" fmla="*/ 0 h 387"/>
                  <a:gd name="T2" fmla="*/ 240 w 470"/>
                  <a:gd name="T3" fmla="*/ 0 h 387"/>
                  <a:gd name="T4" fmla="*/ 240 w 470"/>
                  <a:gd name="T5" fmla="*/ 220 h 387"/>
                  <a:gd name="T6" fmla="*/ 470 w 470"/>
                  <a:gd name="T7" fmla="*/ 220 h 387"/>
                  <a:gd name="T8" fmla="*/ 464 w 470"/>
                  <a:gd name="T9" fmla="*/ 221 h 3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0"/>
                  <a:gd name="T16" fmla="*/ 0 h 387"/>
                  <a:gd name="T17" fmla="*/ 470 w 470"/>
                  <a:gd name="T18" fmla="*/ 387 h 3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0" h="387">
                    <a:moveTo>
                      <a:pt x="0" y="0"/>
                    </a:moveTo>
                    <a:lnTo>
                      <a:pt x="240" y="0"/>
                    </a:lnTo>
                    <a:lnTo>
                      <a:pt x="240" y="384"/>
                    </a:lnTo>
                    <a:lnTo>
                      <a:pt x="470" y="384"/>
                    </a:lnTo>
                    <a:lnTo>
                      <a:pt x="464" y="3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3" name="Freeform 41"/>
              <p:cNvSpPr>
                <a:spLocks/>
              </p:cNvSpPr>
              <p:nvPr/>
            </p:nvSpPr>
            <p:spPr bwMode="auto">
              <a:xfrm>
                <a:off x="2907" y="3206"/>
                <a:ext cx="1422" cy="322"/>
              </a:xfrm>
              <a:custGeom>
                <a:avLst/>
                <a:gdLst>
                  <a:gd name="T0" fmla="*/ 0 w 1422"/>
                  <a:gd name="T1" fmla="*/ 319 h 322"/>
                  <a:gd name="T2" fmla="*/ 0 w 1422"/>
                  <a:gd name="T3" fmla="*/ 0 h 322"/>
                  <a:gd name="T4" fmla="*/ 474 w 1422"/>
                  <a:gd name="T5" fmla="*/ 0 h 322"/>
                  <a:gd name="T6" fmla="*/ 474 w 1422"/>
                  <a:gd name="T7" fmla="*/ 319 h 322"/>
                  <a:gd name="T8" fmla="*/ 951 w 1422"/>
                  <a:gd name="T9" fmla="*/ 322 h 322"/>
                  <a:gd name="T10" fmla="*/ 951 w 1422"/>
                  <a:gd name="T11" fmla="*/ 2 h 322"/>
                  <a:gd name="T12" fmla="*/ 1422 w 1422"/>
                  <a:gd name="T13" fmla="*/ 2 h 322"/>
                  <a:gd name="T14" fmla="*/ 1422 w 1422"/>
                  <a:gd name="T15" fmla="*/ 321 h 3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22"/>
                  <a:gd name="T25" fmla="*/ 0 h 322"/>
                  <a:gd name="T26" fmla="*/ 1422 w 1422"/>
                  <a:gd name="T27" fmla="*/ 322 h 3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22" h="322">
                    <a:moveTo>
                      <a:pt x="0" y="319"/>
                    </a:moveTo>
                    <a:lnTo>
                      <a:pt x="0" y="0"/>
                    </a:lnTo>
                    <a:lnTo>
                      <a:pt x="474" y="0"/>
                    </a:lnTo>
                    <a:lnTo>
                      <a:pt x="474" y="319"/>
                    </a:lnTo>
                    <a:lnTo>
                      <a:pt x="951" y="322"/>
                    </a:lnTo>
                    <a:lnTo>
                      <a:pt x="951" y="2"/>
                    </a:lnTo>
                    <a:lnTo>
                      <a:pt x="1422" y="2"/>
                    </a:lnTo>
                    <a:lnTo>
                      <a:pt x="1422" y="321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4" name="Freeform 42"/>
              <p:cNvSpPr>
                <a:spLocks/>
              </p:cNvSpPr>
              <p:nvPr/>
            </p:nvSpPr>
            <p:spPr bwMode="auto">
              <a:xfrm>
                <a:off x="4326" y="3204"/>
                <a:ext cx="480" cy="321"/>
              </a:xfrm>
              <a:custGeom>
                <a:avLst/>
                <a:gdLst>
                  <a:gd name="T0" fmla="*/ 0 w 480"/>
                  <a:gd name="T1" fmla="*/ 221 h 387"/>
                  <a:gd name="T2" fmla="*/ 249 w 480"/>
                  <a:gd name="T3" fmla="*/ 221 h 387"/>
                  <a:gd name="T4" fmla="*/ 249 w 480"/>
                  <a:gd name="T5" fmla="*/ 0 h 387"/>
                  <a:gd name="T6" fmla="*/ 480 w 480"/>
                  <a:gd name="T7" fmla="*/ 0 h 387"/>
                  <a:gd name="T8" fmla="*/ 480 w 480"/>
                  <a:gd name="T9" fmla="*/ 221 h 3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387"/>
                  <a:gd name="T17" fmla="*/ 480 w 480"/>
                  <a:gd name="T18" fmla="*/ 387 h 3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387">
                    <a:moveTo>
                      <a:pt x="0" y="387"/>
                    </a:moveTo>
                    <a:lnTo>
                      <a:pt x="249" y="387"/>
                    </a:lnTo>
                    <a:lnTo>
                      <a:pt x="249" y="0"/>
                    </a:lnTo>
                    <a:lnTo>
                      <a:pt x="480" y="0"/>
                    </a:lnTo>
                    <a:lnTo>
                      <a:pt x="480" y="387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095" name="Line 43"/>
              <p:cNvSpPr>
                <a:spLocks noChangeShapeType="1"/>
              </p:cNvSpPr>
              <p:nvPr/>
            </p:nvSpPr>
            <p:spPr bwMode="auto">
              <a:xfrm>
                <a:off x="4800" y="3525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1008" y="3681"/>
                <a:ext cx="4269" cy="325"/>
                <a:chOff x="1008" y="3789"/>
                <a:chExt cx="4269" cy="391"/>
              </a:xfrm>
            </p:grpSpPr>
            <p:sp>
              <p:nvSpPr>
                <p:cNvPr id="216115" name="Freeform 45"/>
                <p:cNvSpPr>
                  <a:spLocks/>
                </p:cNvSpPr>
                <p:nvPr/>
              </p:nvSpPr>
              <p:spPr bwMode="auto">
                <a:xfrm>
                  <a:off x="1008" y="4179"/>
                  <a:ext cx="480" cy="1"/>
                </a:xfrm>
                <a:custGeom>
                  <a:avLst/>
                  <a:gdLst>
                    <a:gd name="T0" fmla="*/ 0 w 480"/>
                    <a:gd name="T1" fmla="*/ 0 h 1"/>
                    <a:gd name="T2" fmla="*/ 480 w 480"/>
                    <a:gd name="T3" fmla="*/ 0 h 1"/>
                    <a:gd name="T4" fmla="*/ 0 60000 65536"/>
                    <a:gd name="T5" fmla="*/ 0 60000 65536"/>
                    <a:gd name="T6" fmla="*/ 0 w 480"/>
                    <a:gd name="T7" fmla="*/ 0 h 1"/>
                    <a:gd name="T8" fmla="*/ 480 w 480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80" h="1">
                      <a:moveTo>
                        <a:pt x="0" y="0"/>
                      </a:moveTo>
                      <a:lnTo>
                        <a:pt x="480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16" name="Freeform 46"/>
                <p:cNvSpPr>
                  <a:spLocks/>
                </p:cNvSpPr>
                <p:nvPr/>
              </p:nvSpPr>
              <p:spPr bwMode="auto">
                <a:xfrm>
                  <a:off x="1488" y="3792"/>
                  <a:ext cx="480" cy="387"/>
                </a:xfrm>
                <a:custGeom>
                  <a:avLst/>
                  <a:gdLst>
                    <a:gd name="T0" fmla="*/ 0 w 480"/>
                    <a:gd name="T1" fmla="*/ 387 h 387"/>
                    <a:gd name="T2" fmla="*/ 249 w 480"/>
                    <a:gd name="T3" fmla="*/ 387 h 387"/>
                    <a:gd name="T4" fmla="*/ 249 w 480"/>
                    <a:gd name="T5" fmla="*/ 0 h 387"/>
                    <a:gd name="T6" fmla="*/ 480 w 480"/>
                    <a:gd name="T7" fmla="*/ 0 h 387"/>
                    <a:gd name="T8" fmla="*/ 477 w 480"/>
                    <a:gd name="T9" fmla="*/ 6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387"/>
                    <a:gd name="T17" fmla="*/ 480 w 480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387">
                      <a:moveTo>
                        <a:pt x="0" y="387"/>
                      </a:moveTo>
                      <a:lnTo>
                        <a:pt x="249" y="387"/>
                      </a:lnTo>
                      <a:lnTo>
                        <a:pt x="249" y="0"/>
                      </a:lnTo>
                      <a:lnTo>
                        <a:pt x="480" y="0"/>
                      </a:lnTo>
                      <a:lnTo>
                        <a:pt x="477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17" name="Freeform 47"/>
                <p:cNvSpPr>
                  <a:spLocks/>
                </p:cNvSpPr>
                <p:nvPr/>
              </p:nvSpPr>
              <p:spPr bwMode="auto">
                <a:xfrm>
                  <a:off x="1968" y="3792"/>
                  <a:ext cx="471" cy="387"/>
                </a:xfrm>
                <a:custGeom>
                  <a:avLst/>
                  <a:gdLst>
                    <a:gd name="T0" fmla="*/ 0 w 471"/>
                    <a:gd name="T1" fmla="*/ 0 h 387"/>
                    <a:gd name="T2" fmla="*/ 240 w 471"/>
                    <a:gd name="T3" fmla="*/ 0 h 387"/>
                    <a:gd name="T4" fmla="*/ 240 w 471"/>
                    <a:gd name="T5" fmla="*/ 384 h 387"/>
                    <a:gd name="T6" fmla="*/ 468 w 471"/>
                    <a:gd name="T7" fmla="*/ 384 h 387"/>
                    <a:gd name="T8" fmla="*/ 471 w 471"/>
                    <a:gd name="T9" fmla="*/ 387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1"/>
                    <a:gd name="T16" fmla="*/ 0 h 387"/>
                    <a:gd name="T17" fmla="*/ 471 w 471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1" h="387">
                      <a:moveTo>
                        <a:pt x="0" y="0"/>
                      </a:moveTo>
                      <a:lnTo>
                        <a:pt x="240" y="0"/>
                      </a:lnTo>
                      <a:lnTo>
                        <a:pt x="240" y="384"/>
                      </a:lnTo>
                      <a:lnTo>
                        <a:pt x="468" y="384"/>
                      </a:lnTo>
                      <a:lnTo>
                        <a:pt x="471" y="38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18" name="Freeform 48"/>
                <p:cNvSpPr>
                  <a:spLocks/>
                </p:cNvSpPr>
                <p:nvPr/>
              </p:nvSpPr>
              <p:spPr bwMode="auto">
                <a:xfrm>
                  <a:off x="2423" y="3789"/>
                  <a:ext cx="480" cy="387"/>
                </a:xfrm>
                <a:custGeom>
                  <a:avLst/>
                  <a:gdLst>
                    <a:gd name="T0" fmla="*/ 0 w 480"/>
                    <a:gd name="T1" fmla="*/ 387 h 387"/>
                    <a:gd name="T2" fmla="*/ 249 w 480"/>
                    <a:gd name="T3" fmla="*/ 387 h 387"/>
                    <a:gd name="T4" fmla="*/ 249 w 480"/>
                    <a:gd name="T5" fmla="*/ 0 h 387"/>
                    <a:gd name="T6" fmla="*/ 480 w 480"/>
                    <a:gd name="T7" fmla="*/ 0 h 387"/>
                    <a:gd name="T8" fmla="*/ 477 w 480"/>
                    <a:gd name="T9" fmla="*/ 6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387"/>
                    <a:gd name="T17" fmla="*/ 480 w 480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387">
                      <a:moveTo>
                        <a:pt x="0" y="387"/>
                      </a:moveTo>
                      <a:lnTo>
                        <a:pt x="249" y="387"/>
                      </a:lnTo>
                      <a:lnTo>
                        <a:pt x="249" y="0"/>
                      </a:lnTo>
                      <a:lnTo>
                        <a:pt x="480" y="0"/>
                      </a:lnTo>
                      <a:lnTo>
                        <a:pt x="477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19" name="Freeform 49"/>
                <p:cNvSpPr>
                  <a:spLocks/>
                </p:cNvSpPr>
                <p:nvPr/>
              </p:nvSpPr>
              <p:spPr bwMode="auto">
                <a:xfrm>
                  <a:off x="2907" y="3789"/>
                  <a:ext cx="703" cy="387"/>
                </a:xfrm>
                <a:custGeom>
                  <a:avLst/>
                  <a:gdLst>
                    <a:gd name="T0" fmla="*/ 0 w 703"/>
                    <a:gd name="T1" fmla="*/ 0 h 387"/>
                    <a:gd name="T2" fmla="*/ 472 w 703"/>
                    <a:gd name="T3" fmla="*/ 0 h 387"/>
                    <a:gd name="T4" fmla="*/ 472 w 703"/>
                    <a:gd name="T5" fmla="*/ 384 h 387"/>
                    <a:gd name="T6" fmla="*/ 700 w 703"/>
                    <a:gd name="T7" fmla="*/ 384 h 387"/>
                    <a:gd name="T8" fmla="*/ 703 w 703"/>
                    <a:gd name="T9" fmla="*/ 387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3"/>
                    <a:gd name="T16" fmla="*/ 0 h 387"/>
                    <a:gd name="T17" fmla="*/ 703 w 703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3" h="387">
                      <a:moveTo>
                        <a:pt x="0" y="0"/>
                      </a:moveTo>
                      <a:lnTo>
                        <a:pt x="472" y="0"/>
                      </a:lnTo>
                      <a:lnTo>
                        <a:pt x="472" y="384"/>
                      </a:lnTo>
                      <a:lnTo>
                        <a:pt x="700" y="384"/>
                      </a:lnTo>
                      <a:lnTo>
                        <a:pt x="703" y="387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0" name="Freeform 50"/>
                <p:cNvSpPr>
                  <a:spLocks/>
                </p:cNvSpPr>
                <p:nvPr/>
              </p:nvSpPr>
              <p:spPr bwMode="auto">
                <a:xfrm>
                  <a:off x="3600" y="3789"/>
                  <a:ext cx="480" cy="387"/>
                </a:xfrm>
                <a:custGeom>
                  <a:avLst/>
                  <a:gdLst>
                    <a:gd name="T0" fmla="*/ 0 w 480"/>
                    <a:gd name="T1" fmla="*/ 387 h 387"/>
                    <a:gd name="T2" fmla="*/ 249 w 480"/>
                    <a:gd name="T3" fmla="*/ 387 h 387"/>
                    <a:gd name="T4" fmla="*/ 249 w 480"/>
                    <a:gd name="T5" fmla="*/ 0 h 387"/>
                    <a:gd name="T6" fmla="*/ 480 w 480"/>
                    <a:gd name="T7" fmla="*/ 0 h 387"/>
                    <a:gd name="T8" fmla="*/ 477 w 480"/>
                    <a:gd name="T9" fmla="*/ 6 h 3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0"/>
                    <a:gd name="T16" fmla="*/ 0 h 387"/>
                    <a:gd name="T17" fmla="*/ 480 w 480"/>
                    <a:gd name="T18" fmla="*/ 387 h 3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0" h="387">
                      <a:moveTo>
                        <a:pt x="0" y="387"/>
                      </a:moveTo>
                      <a:lnTo>
                        <a:pt x="249" y="387"/>
                      </a:lnTo>
                      <a:lnTo>
                        <a:pt x="249" y="0"/>
                      </a:lnTo>
                      <a:lnTo>
                        <a:pt x="480" y="0"/>
                      </a:lnTo>
                      <a:lnTo>
                        <a:pt x="477" y="6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6121" name="Freeform 51"/>
                <p:cNvSpPr>
                  <a:spLocks/>
                </p:cNvSpPr>
                <p:nvPr/>
              </p:nvSpPr>
              <p:spPr bwMode="auto">
                <a:xfrm>
                  <a:off x="4074" y="3789"/>
                  <a:ext cx="1203" cy="390"/>
                </a:xfrm>
                <a:custGeom>
                  <a:avLst/>
                  <a:gdLst>
                    <a:gd name="T0" fmla="*/ 0 w 1203"/>
                    <a:gd name="T1" fmla="*/ 0 h 390"/>
                    <a:gd name="T2" fmla="*/ 492 w 1203"/>
                    <a:gd name="T3" fmla="*/ 0 h 390"/>
                    <a:gd name="T4" fmla="*/ 492 w 1203"/>
                    <a:gd name="T5" fmla="*/ 390 h 390"/>
                    <a:gd name="T6" fmla="*/ 1203 w 1203"/>
                    <a:gd name="T7" fmla="*/ 390 h 390"/>
                    <a:gd name="T8" fmla="*/ 726 w 1203"/>
                    <a:gd name="T9" fmla="*/ 390 h 3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03"/>
                    <a:gd name="T16" fmla="*/ 0 h 390"/>
                    <a:gd name="T17" fmla="*/ 1203 w 1203"/>
                    <a:gd name="T18" fmla="*/ 390 h 3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03" h="390">
                      <a:moveTo>
                        <a:pt x="0" y="0"/>
                      </a:moveTo>
                      <a:lnTo>
                        <a:pt x="492" y="0"/>
                      </a:lnTo>
                      <a:lnTo>
                        <a:pt x="492" y="390"/>
                      </a:lnTo>
                      <a:lnTo>
                        <a:pt x="1203" y="390"/>
                      </a:lnTo>
                      <a:lnTo>
                        <a:pt x="726" y="39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16097" name="Text Box 52"/>
              <p:cNvSpPr txBox="1">
                <a:spLocks noChangeArrowheads="1"/>
              </p:cNvSpPr>
              <p:nvPr/>
            </p:nvSpPr>
            <p:spPr bwMode="auto">
              <a:xfrm>
                <a:off x="1142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6098" name="Text Box 53"/>
              <p:cNvSpPr txBox="1">
                <a:spLocks noChangeArrowheads="1"/>
              </p:cNvSpPr>
              <p:nvPr/>
            </p:nvSpPr>
            <p:spPr bwMode="auto">
              <a:xfrm>
                <a:off x="1620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6099" name="Text Box 54"/>
              <p:cNvSpPr txBox="1">
                <a:spLocks noChangeArrowheads="1"/>
              </p:cNvSpPr>
              <p:nvPr/>
            </p:nvSpPr>
            <p:spPr bwMode="auto">
              <a:xfrm>
                <a:off x="2099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6100" name="Text Box 55"/>
              <p:cNvSpPr txBox="1">
                <a:spLocks noChangeArrowheads="1"/>
              </p:cNvSpPr>
              <p:nvPr/>
            </p:nvSpPr>
            <p:spPr bwMode="auto">
              <a:xfrm>
                <a:off x="2578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6101" name="Text Box 56"/>
              <p:cNvSpPr txBox="1">
                <a:spLocks noChangeArrowheads="1"/>
              </p:cNvSpPr>
              <p:nvPr/>
            </p:nvSpPr>
            <p:spPr bwMode="auto">
              <a:xfrm>
                <a:off x="3057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6102" name="Text Box 57"/>
              <p:cNvSpPr txBox="1">
                <a:spLocks noChangeArrowheads="1"/>
              </p:cNvSpPr>
              <p:nvPr/>
            </p:nvSpPr>
            <p:spPr bwMode="auto">
              <a:xfrm>
                <a:off x="3535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6103" name="Text Box 58"/>
              <p:cNvSpPr txBox="1">
                <a:spLocks noChangeArrowheads="1"/>
              </p:cNvSpPr>
              <p:nvPr/>
            </p:nvSpPr>
            <p:spPr bwMode="auto">
              <a:xfrm>
                <a:off x="4014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6104" name="Text Box 59"/>
              <p:cNvSpPr txBox="1">
                <a:spLocks noChangeArrowheads="1"/>
              </p:cNvSpPr>
              <p:nvPr/>
            </p:nvSpPr>
            <p:spPr bwMode="auto">
              <a:xfrm>
                <a:off x="4493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16105" name="Text Box 60"/>
              <p:cNvSpPr txBox="1">
                <a:spLocks noChangeArrowheads="1"/>
              </p:cNvSpPr>
              <p:nvPr/>
            </p:nvSpPr>
            <p:spPr bwMode="auto">
              <a:xfrm>
                <a:off x="4972" y="99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16106" name="Line 61"/>
              <p:cNvSpPr>
                <a:spLocks noChangeShapeType="1"/>
              </p:cNvSpPr>
              <p:nvPr/>
            </p:nvSpPr>
            <p:spPr bwMode="auto">
              <a:xfrm>
                <a:off x="1008" y="977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sm" len="sm"/>
                <a:tailEnd type="stealth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6107" name="Text Box 62"/>
              <p:cNvSpPr txBox="1">
                <a:spLocks noChangeArrowheads="1"/>
              </p:cNvSpPr>
              <p:nvPr/>
            </p:nvSpPr>
            <p:spPr bwMode="auto">
              <a:xfrm>
                <a:off x="134" y="1055"/>
                <a:ext cx="7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>
                    <a:latin typeface="Times New Roman" pitchFamily="18" charset="0"/>
                  </a:rPr>
                  <a:t>数据序列</a:t>
                </a:r>
              </a:p>
            </p:txBody>
          </p:sp>
          <p:sp>
            <p:nvSpPr>
              <p:cNvPr id="216108" name="Text Box 63"/>
              <p:cNvSpPr txBox="1">
                <a:spLocks noChangeArrowheads="1"/>
              </p:cNvSpPr>
              <p:nvPr/>
            </p:nvSpPr>
            <p:spPr bwMode="auto">
              <a:xfrm>
                <a:off x="278" y="1476"/>
                <a:ext cx="3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RZ</a:t>
                </a:r>
              </a:p>
            </p:txBody>
          </p:sp>
          <p:sp>
            <p:nvSpPr>
              <p:cNvPr id="216109" name="Text Box 64"/>
              <p:cNvSpPr txBox="1">
                <a:spLocks noChangeArrowheads="1"/>
              </p:cNvSpPr>
              <p:nvPr/>
            </p:nvSpPr>
            <p:spPr bwMode="auto">
              <a:xfrm>
                <a:off x="278" y="1942"/>
                <a:ext cx="52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NRZ</a:t>
                </a:r>
              </a:p>
            </p:txBody>
          </p:sp>
          <p:sp>
            <p:nvSpPr>
              <p:cNvPr id="216110" name="Text Box 65"/>
              <p:cNvSpPr txBox="1">
                <a:spLocks noChangeArrowheads="1"/>
              </p:cNvSpPr>
              <p:nvPr/>
            </p:nvSpPr>
            <p:spPr bwMode="auto">
              <a:xfrm>
                <a:off x="278" y="2407"/>
                <a:ext cx="6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NRZ1</a:t>
                </a:r>
              </a:p>
            </p:txBody>
          </p:sp>
          <p:sp>
            <p:nvSpPr>
              <p:cNvPr id="216111" name="Text Box 66"/>
              <p:cNvSpPr txBox="1">
                <a:spLocks noChangeArrowheads="1"/>
              </p:cNvSpPr>
              <p:nvPr/>
            </p:nvSpPr>
            <p:spPr bwMode="auto">
              <a:xfrm>
                <a:off x="278" y="2872"/>
                <a:ext cx="4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PM</a:t>
                </a:r>
              </a:p>
            </p:txBody>
          </p:sp>
          <p:sp>
            <p:nvSpPr>
              <p:cNvPr id="216112" name="Text Box 67"/>
              <p:cNvSpPr txBox="1">
                <a:spLocks noChangeArrowheads="1"/>
              </p:cNvSpPr>
              <p:nvPr/>
            </p:nvSpPr>
            <p:spPr bwMode="auto">
              <a:xfrm>
                <a:off x="278" y="3337"/>
                <a:ext cx="41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FM</a:t>
                </a:r>
              </a:p>
            </p:txBody>
          </p:sp>
          <p:sp>
            <p:nvSpPr>
              <p:cNvPr id="216113" name="Text Box 68"/>
              <p:cNvSpPr txBox="1">
                <a:spLocks noChangeArrowheads="1"/>
              </p:cNvSpPr>
              <p:nvPr/>
            </p:nvSpPr>
            <p:spPr bwMode="auto">
              <a:xfrm>
                <a:off x="278" y="3804"/>
                <a:ext cx="5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>
                    <a:latin typeface="Times New Roman" pitchFamily="18" charset="0"/>
                  </a:rPr>
                  <a:t>MFM</a:t>
                </a:r>
              </a:p>
            </p:txBody>
          </p:sp>
          <p:sp>
            <p:nvSpPr>
              <p:cNvPr id="216114" name="Text Box 69"/>
              <p:cNvSpPr txBox="1">
                <a:spLocks noChangeArrowheads="1"/>
              </p:cNvSpPr>
              <p:nvPr/>
            </p:nvSpPr>
            <p:spPr bwMode="auto">
              <a:xfrm>
                <a:off x="1122" y="720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400" i="1">
                    <a:latin typeface="Times New Roman" pitchFamily="18" charset="0"/>
                  </a:rPr>
                  <a:t>T</a:t>
                </a:r>
              </a:p>
            </p:txBody>
          </p:sp>
        </p:grpSp>
        <p:sp>
          <p:nvSpPr>
            <p:cNvPr id="216074" name="Text Box 70"/>
            <p:cNvSpPr txBox="1">
              <a:spLocks noChangeArrowheads="1"/>
            </p:cNvSpPr>
            <p:nvPr/>
          </p:nvSpPr>
          <p:spPr bwMode="auto">
            <a:xfrm>
              <a:off x="960" y="528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位周期</a:t>
              </a:r>
            </a:p>
          </p:txBody>
        </p:sp>
      </p:grpSp>
      <p:sp>
        <p:nvSpPr>
          <p:cNvPr id="300103" name="Rectangle 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4.4</a:t>
            </a:r>
          </a:p>
        </p:txBody>
      </p:sp>
      <p:sp>
        <p:nvSpPr>
          <p:cNvPr id="73" name="日期占位符 7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B2019E4-1CAA-471D-B93A-A012CDE41946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5" name="页脚占位符 7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16072" name="灯片编号占位符 7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A9C30B-0221-420E-AE08-117C65FC379A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16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４</a:t>
            </a:r>
            <a:r>
              <a:rPr lang="zh-CN" altLang="en-US" b="1" smtClean="0"/>
              <a:t>章  存 储 器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24C6F-8005-4FF1-9FEE-42E0A46A3AC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02B011-E19E-4859-98F8-8D3906C494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901950" y="2022475"/>
            <a:ext cx="2573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4.1  概述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901950" y="3201988"/>
            <a:ext cx="3803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4.2  主存储器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901950" y="4381500"/>
            <a:ext cx="564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4.3  高速缓冲存储器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2901950" y="5561013"/>
            <a:ext cx="4418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4.4  辅助存储器</a:t>
            </a:r>
            <a:endParaRPr lang="zh-CN" altLang="en-US" sz="32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2852"/>
            <a:ext cx="7886700" cy="920734"/>
          </a:xfrm>
        </p:spPr>
        <p:txBody>
          <a:bodyPr/>
          <a:lstStyle/>
          <a:p>
            <a:r>
              <a:rPr lang="en-US" altLang="zh-CN" b="1" smtClean="0"/>
              <a:t>4.3 </a:t>
            </a:r>
            <a:r>
              <a:rPr lang="zh-CN" altLang="en-US" b="1" smtClean="0"/>
              <a:t>高速缓冲存储器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42984"/>
            <a:ext cx="7886700" cy="5033979"/>
          </a:xfrm>
        </p:spPr>
        <p:txBody>
          <a:bodyPr>
            <a:normAutofit/>
          </a:bodyPr>
          <a:lstStyle/>
          <a:p>
            <a:r>
              <a:rPr lang="zh-CN" altLang="en-US" sz="2800" b="1" smtClean="0"/>
              <a:t>一、概述</a:t>
            </a:r>
            <a:endParaRPr lang="en-US" altLang="zh-CN" sz="2800" b="1" smtClean="0"/>
          </a:p>
          <a:p>
            <a:pPr lvl="1"/>
            <a:r>
              <a:rPr lang="en-US" altLang="zh-CN" sz="2500" b="1" smtClean="0"/>
              <a:t>1</a:t>
            </a:r>
            <a:r>
              <a:rPr lang="zh-CN" altLang="en-US" sz="2500" b="1" smtClean="0"/>
              <a:t>、问题的提出</a:t>
            </a:r>
            <a:endParaRPr lang="en-US" altLang="zh-CN" sz="2500" b="1" smtClean="0"/>
          </a:p>
          <a:p>
            <a:pPr lvl="1"/>
            <a:r>
              <a:rPr lang="en-US" altLang="zh-CN" sz="2500" b="1" smtClean="0"/>
              <a:t>2</a:t>
            </a:r>
            <a:r>
              <a:rPr lang="zh-CN" altLang="en-US" sz="2500" b="1" smtClean="0"/>
              <a:t>、</a:t>
            </a:r>
            <a:r>
              <a:rPr lang="en-US" altLang="zh-CN" sz="2500" b="1" smtClean="0"/>
              <a:t>Cache</a:t>
            </a:r>
            <a:r>
              <a:rPr lang="zh-CN" altLang="en-US" sz="2500" b="1" smtClean="0"/>
              <a:t>的工作原理</a:t>
            </a:r>
            <a:endParaRPr lang="en-US" altLang="zh-CN" sz="2500" b="1" smtClean="0"/>
          </a:p>
          <a:p>
            <a:pPr lvl="2"/>
            <a:r>
              <a:rPr lang="zh-CN" altLang="en-US" sz="2200" b="1" smtClean="0"/>
              <a:t>主存和缓存的编址</a:t>
            </a:r>
            <a:endParaRPr lang="en-US" altLang="zh-CN" sz="2200" b="1" smtClean="0"/>
          </a:p>
          <a:p>
            <a:pPr lvl="2"/>
            <a:r>
              <a:rPr lang="zh-CN" altLang="en-US" sz="2200" b="1" smtClean="0"/>
              <a:t>命中与未命中</a:t>
            </a:r>
            <a:endParaRPr lang="en-US" altLang="zh-CN" sz="2200" b="1" smtClean="0"/>
          </a:p>
          <a:p>
            <a:pPr lvl="2"/>
            <a:r>
              <a:rPr lang="en-US" altLang="zh-CN" sz="2200" b="1" smtClean="0"/>
              <a:t>Cache</a:t>
            </a:r>
            <a:r>
              <a:rPr lang="zh-CN" altLang="en-US" sz="2200" b="1" smtClean="0"/>
              <a:t>的命中率</a:t>
            </a:r>
            <a:endParaRPr lang="en-US" altLang="zh-CN" sz="2200" b="1" smtClean="0"/>
          </a:p>
          <a:p>
            <a:pPr lvl="2"/>
            <a:r>
              <a:rPr lang="en-US" altLang="zh-CN" sz="2200" b="1" smtClean="0"/>
              <a:t>Cache-</a:t>
            </a:r>
            <a:r>
              <a:rPr lang="zh-CN" altLang="en-US" sz="2200" b="1" smtClean="0"/>
              <a:t>主存系统的效率</a:t>
            </a:r>
            <a:endParaRPr lang="en-US" altLang="zh-CN" sz="2200" b="1" smtClean="0"/>
          </a:p>
          <a:p>
            <a:pPr lvl="1"/>
            <a:r>
              <a:rPr lang="en-US" altLang="zh-CN" sz="2500" b="1" smtClean="0"/>
              <a:t>3</a:t>
            </a:r>
            <a:r>
              <a:rPr lang="zh-CN" altLang="en-US" sz="2500" b="1" smtClean="0"/>
              <a:t>、</a:t>
            </a:r>
            <a:r>
              <a:rPr lang="en-US" altLang="zh-CN" sz="2500" b="1" smtClean="0"/>
              <a:t>Cache</a:t>
            </a:r>
            <a:r>
              <a:rPr lang="zh-CN" altLang="en-US" sz="2500" b="1" smtClean="0"/>
              <a:t>的基本结构</a:t>
            </a:r>
            <a:endParaRPr lang="en-US" altLang="zh-CN" sz="2500" b="1" smtClean="0"/>
          </a:p>
          <a:p>
            <a:pPr lvl="1"/>
            <a:r>
              <a:rPr lang="en-US" altLang="zh-CN" sz="2500" b="1" smtClean="0"/>
              <a:t>4</a:t>
            </a:r>
            <a:r>
              <a:rPr lang="zh-CN" altLang="en-US" sz="2500" b="1" smtClean="0"/>
              <a:t>、</a:t>
            </a:r>
            <a:r>
              <a:rPr lang="en-US" altLang="zh-CN" sz="2500" b="1" smtClean="0"/>
              <a:t>Cache</a:t>
            </a:r>
            <a:r>
              <a:rPr lang="zh-CN" altLang="en-US" sz="2500" b="1" smtClean="0"/>
              <a:t>的读写操作</a:t>
            </a:r>
            <a:endParaRPr lang="en-US" altLang="zh-CN" sz="2500" b="1" smtClean="0"/>
          </a:p>
          <a:p>
            <a:pPr lvl="1"/>
            <a:r>
              <a:rPr lang="en-US" altLang="zh-CN" sz="2500" b="1" smtClean="0"/>
              <a:t>5</a:t>
            </a:r>
            <a:r>
              <a:rPr lang="zh-CN" altLang="en-US" sz="2500" b="1" smtClean="0"/>
              <a:t>、</a:t>
            </a:r>
            <a:r>
              <a:rPr lang="en-US" altLang="zh-CN" sz="2500" b="1" smtClean="0"/>
              <a:t>Cache</a:t>
            </a:r>
            <a:r>
              <a:rPr lang="zh-CN" altLang="en-US" sz="2500" b="1" smtClean="0"/>
              <a:t>的改进</a:t>
            </a:r>
            <a:endParaRPr lang="en-US" altLang="zh-CN" sz="2500" b="1" smtClean="0"/>
          </a:p>
          <a:p>
            <a:r>
              <a:rPr lang="zh-CN" altLang="en-US" sz="2800" b="1" smtClean="0"/>
              <a:t>二、</a:t>
            </a:r>
            <a:r>
              <a:rPr lang="en-US" altLang="zh-CN" sz="2800" b="1" smtClean="0"/>
              <a:t>Cache-</a:t>
            </a:r>
            <a:r>
              <a:rPr lang="zh-CN" altLang="en-US" sz="2800" b="1" smtClean="0"/>
              <a:t>主存的地址映射</a:t>
            </a:r>
            <a:endParaRPr lang="en-US" altLang="zh-CN" sz="2800" b="1" smtClean="0"/>
          </a:p>
          <a:p>
            <a:r>
              <a:rPr lang="zh-CN" altLang="en-US" sz="2800" b="1" smtClean="0"/>
              <a:t>三、替换算法</a:t>
            </a:r>
            <a:endParaRPr lang="en-US" altLang="zh-CN" sz="2800" b="1" smtClean="0"/>
          </a:p>
          <a:p>
            <a:endParaRPr lang="zh-CN" altLang="en-US" sz="2800" b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endParaRPr lang="zh-CN" altLang="en-US" sz="2400" b="0">
              <a:latin typeface="Times New Roman" pitchFamily="18" charset="0"/>
            </a:endParaRPr>
          </a:p>
        </p:txBody>
      </p:sp>
      <p:graphicFrame>
        <p:nvGraphicFramePr>
          <p:cNvPr id="672771" name="Object 1"/>
          <p:cNvGraphicFramePr>
            <a:graphicFrameLocks noChangeAspect="1"/>
          </p:cNvGraphicFramePr>
          <p:nvPr/>
        </p:nvGraphicFramePr>
        <p:xfrm>
          <a:off x="571472" y="1357298"/>
          <a:ext cx="8135938" cy="4935538"/>
        </p:xfrm>
        <a:graphic>
          <a:graphicData uri="http://schemas.openxmlformats.org/presentationml/2006/ole">
            <p:oleObj spid="_x0000_s63490" name="Visio" r:id="rId3" imgW="4726832" imgH="2851300" progId="Visio.Drawing.11">
              <p:embed/>
            </p:oleObj>
          </a:graphicData>
        </a:graphic>
      </p:graphicFrame>
      <p:sp>
        <p:nvSpPr>
          <p:cNvPr id="3076" name="Text Box 64"/>
          <p:cNvSpPr txBox="1">
            <a:spLocks noChangeArrowheads="1"/>
          </p:cNvSpPr>
          <p:nvPr/>
        </p:nvSpPr>
        <p:spPr bwMode="auto">
          <a:xfrm>
            <a:off x="533400" y="273050"/>
            <a:ext cx="496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</a:t>
            </a:r>
            <a:r>
              <a:rPr lang="en-US" altLang="zh-CN" sz="3600">
                <a:latin typeface="Times New Roman" pitchFamily="18" charset="0"/>
              </a:rPr>
              <a:t>Cache </a:t>
            </a:r>
            <a:r>
              <a:rPr lang="zh-CN" altLang="en-US" sz="3600">
                <a:latin typeface="Times New Roman" pitchFamily="18" charset="0"/>
              </a:rPr>
              <a:t>的基本结构</a:t>
            </a:r>
          </a:p>
        </p:txBody>
      </p:sp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宋体" pitchFamily="2" charset="-122"/>
              </a:rPr>
              <a:t>4.3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16138" y="2928934"/>
            <a:ext cx="973137" cy="75565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0"/>
              </a:spcBef>
            </a:pPr>
            <a:endParaRPr lang="en-US" altLang="zh-CN" sz="40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1400">
                <a:solidFill>
                  <a:schemeClr val="bg2"/>
                </a:solidFill>
                <a:latin typeface="Times New Roman" pitchFamily="18" charset="0"/>
              </a:rPr>
              <a:t>Cache</a:t>
            </a:r>
          </a:p>
          <a:p>
            <a:pPr algn="ctr">
              <a:spcBef>
                <a:spcPct val="0"/>
              </a:spcBef>
            </a:pPr>
            <a:r>
              <a:rPr lang="zh-CN" altLang="en-US" sz="1400">
                <a:solidFill>
                  <a:schemeClr val="bg2"/>
                </a:solidFill>
                <a:latin typeface="Times New Roman" pitchFamily="18" charset="0"/>
              </a:rPr>
              <a:t>替换机构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49713" y="4714884"/>
            <a:ext cx="1260475" cy="571500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bg2"/>
                </a:solidFill>
                <a:latin typeface="Times New Roman" pitchFamily="18" charset="0"/>
              </a:rPr>
              <a:t>Cache</a:t>
            </a:r>
          </a:p>
          <a:p>
            <a:pPr algn="ctr">
              <a:spcBef>
                <a:spcPct val="0"/>
              </a:spcBef>
            </a:pPr>
            <a:r>
              <a:rPr lang="zh-CN" altLang="en-US" sz="1600">
                <a:solidFill>
                  <a:schemeClr val="bg2"/>
                </a:solidFill>
                <a:latin typeface="Times New Roman" pitchFamily="18" charset="0"/>
              </a:rPr>
              <a:t>存储体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26125" y="2928934"/>
            <a:ext cx="1143000" cy="785812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>
              <a:spcBef>
                <a:spcPct val="0"/>
              </a:spcBef>
            </a:pPr>
            <a:r>
              <a:rPr lang="zh-CN" altLang="en-US" sz="1400">
                <a:solidFill>
                  <a:schemeClr val="bg2"/>
                </a:solidFill>
                <a:latin typeface="Times New Roman" pitchFamily="18" charset="0"/>
              </a:rPr>
              <a:t>主存</a:t>
            </a:r>
            <a:r>
              <a:rPr lang="en-US" altLang="zh-CN" sz="1400">
                <a:solidFill>
                  <a:schemeClr val="bg2"/>
                </a:solidFill>
                <a:latin typeface="Times New Roman" pitchFamily="18" charset="0"/>
              </a:rPr>
              <a:t>Cache</a:t>
            </a:r>
          </a:p>
          <a:p>
            <a:pPr algn="ctr">
              <a:spcBef>
                <a:spcPct val="0"/>
              </a:spcBef>
            </a:pPr>
            <a:r>
              <a:rPr lang="zh-CN" altLang="en-US" sz="1400">
                <a:solidFill>
                  <a:schemeClr val="bg2"/>
                </a:solidFill>
                <a:latin typeface="Times New Roman" pitchFamily="18" charset="0"/>
              </a:rPr>
              <a:t>地址映射</a:t>
            </a:r>
            <a:endParaRPr lang="en-US" altLang="zh-CN" sz="140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zh-CN" altLang="en-US" sz="1400">
                <a:solidFill>
                  <a:schemeClr val="bg2"/>
                </a:solidFill>
                <a:latin typeface="Times New Roman" pitchFamily="18" charset="0"/>
              </a:rPr>
              <a:t>变换机构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1A9E8A-C881-47E2-BC3E-1EE22A72064E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DE9CE8-C8FC-406C-9C94-52C962670C1C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4489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>
                <a:latin typeface="Times New Roman" pitchFamily="18" charset="0"/>
              </a:rPr>
              <a:t>4. Cache </a:t>
            </a:r>
            <a:r>
              <a:rPr lang="zh-CN" altLang="en-US" sz="3600">
                <a:latin typeface="Times New Roman" pitchFamily="18" charset="0"/>
              </a:rPr>
              <a:t>的 </a:t>
            </a:r>
            <a:r>
              <a:rPr lang="zh-CN" altLang="en-US" sz="3600">
                <a:solidFill>
                  <a:schemeClr val="folHlink"/>
                </a:solidFill>
                <a:latin typeface="Times New Roman" pitchFamily="18" charset="0"/>
              </a:rPr>
              <a:t>读写 </a:t>
            </a:r>
            <a:r>
              <a:rPr lang="zh-CN" altLang="en-US" sz="3600">
                <a:latin typeface="Times New Roman" pitchFamily="18" charset="0"/>
              </a:rPr>
              <a:t>操作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3238" y="1592263"/>
            <a:ext cx="8335962" cy="4645025"/>
            <a:chOff x="317" y="777"/>
            <a:chExt cx="5251" cy="2926"/>
          </a:xfrm>
        </p:grpSpPr>
        <p:sp>
          <p:nvSpPr>
            <p:cNvPr id="205834" name="Text Box 4"/>
            <p:cNvSpPr txBox="1">
              <a:spLocks noChangeArrowheads="1"/>
            </p:cNvSpPr>
            <p:nvPr/>
          </p:nvSpPr>
          <p:spPr bwMode="auto">
            <a:xfrm>
              <a:off x="317" y="2538"/>
              <a:ext cx="124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访问</a:t>
              </a:r>
              <a:r>
                <a:rPr lang="en-US" altLang="zh-CN" sz="2000">
                  <a:latin typeface="Times New Roman" pitchFamily="18" charset="0"/>
                </a:rPr>
                <a:t>Cache</a:t>
              </a:r>
            </a:p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取出信息送</a:t>
              </a: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205835" name="Rectangle 5"/>
            <p:cNvSpPr>
              <a:spLocks noChangeArrowheads="1"/>
            </p:cNvSpPr>
            <p:nvPr/>
          </p:nvSpPr>
          <p:spPr bwMode="auto">
            <a:xfrm>
              <a:off x="345" y="2555"/>
              <a:ext cx="1191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36" name="Text Box 6"/>
            <p:cNvSpPr txBox="1">
              <a:spLocks noChangeArrowheads="1"/>
            </p:cNvSpPr>
            <p:nvPr/>
          </p:nvSpPr>
          <p:spPr bwMode="auto">
            <a:xfrm>
              <a:off x="1666" y="2538"/>
              <a:ext cx="124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访问主存</a:t>
              </a:r>
              <a:endParaRPr lang="en-US" altLang="zh-CN" sz="2000">
                <a:latin typeface="Times New Roman" pitchFamily="18" charset="0"/>
              </a:endParaRPr>
            </a:p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取出信息送</a:t>
              </a:r>
              <a:r>
                <a:rPr lang="en-US" altLang="zh-CN" sz="2000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205837" name="Rectangle 7"/>
            <p:cNvSpPr>
              <a:spLocks noChangeArrowheads="1"/>
            </p:cNvSpPr>
            <p:nvPr/>
          </p:nvSpPr>
          <p:spPr bwMode="auto">
            <a:xfrm>
              <a:off x="1689" y="2555"/>
              <a:ext cx="1191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38" name="Text Box 8"/>
            <p:cNvSpPr txBox="1">
              <a:spLocks noChangeArrowheads="1"/>
            </p:cNvSpPr>
            <p:nvPr/>
          </p:nvSpPr>
          <p:spPr bwMode="auto">
            <a:xfrm>
              <a:off x="3072" y="2567"/>
              <a:ext cx="10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将新的主存块</a:t>
              </a:r>
            </a:p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调入</a:t>
              </a:r>
              <a:r>
                <a:rPr lang="en-US" altLang="zh-CN" sz="2000">
                  <a:latin typeface="Times New Roman" pitchFamily="18" charset="0"/>
                </a:rPr>
                <a:t>Cache</a:t>
              </a:r>
              <a:r>
                <a:rPr lang="zh-CN" altLang="en-US" sz="2000">
                  <a:latin typeface="Times New Roman" pitchFamily="18" charset="0"/>
                </a:rPr>
                <a:t>中</a:t>
              </a:r>
            </a:p>
          </p:txBody>
        </p:sp>
        <p:sp>
          <p:nvSpPr>
            <p:cNvPr id="205839" name="Rectangle 9"/>
            <p:cNvSpPr>
              <a:spLocks noChangeArrowheads="1"/>
            </p:cNvSpPr>
            <p:nvPr/>
          </p:nvSpPr>
          <p:spPr bwMode="auto">
            <a:xfrm>
              <a:off x="3023" y="2555"/>
              <a:ext cx="1165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40" name="Text Box 10"/>
            <p:cNvSpPr txBox="1">
              <a:spLocks noChangeArrowheads="1"/>
            </p:cNvSpPr>
            <p:nvPr/>
          </p:nvSpPr>
          <p:spPr bwMode="auto">
            <a:xfrm>
              <a:off x="4457" y="2566"/>
              <a:ext cx="10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执行替换算法</a:t>
              </a:r>
            </a:p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    腾出空位</a:t>
              </a:r>
            </a:p>
          </p:txBody>
        </p:sp>
        <p:sp>
          <p:nvSpPr>
            <p:cNvPr id="205841" name="Rectangle 11"/>
            <p:cNvSpPr>
              <a:spLocks noChangeArrowheads="1"/>
            </p:cNvSpPr>
            <p:nvPr/>
          </p:nvSpPr>
          <p:spPr bwMode="auto">
            <a:xfrm>
              <a:off x="4403" y="2544"/>
              <a:ext cx="1165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42" name="Text Box 12"/>
            <p:cNvSpPr txBox="1">
              <a:spLocks noChangeArrowheads="1"/>
            </p:cNvSpPr>
            <p:nvPr/>
          </p:nvSpPr>
          <p:spPr bwMode="auto">
            <a:xfrm>
              <a:off x="1385" y="3429"/>
              <a:ext cx="4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结束</a:t>
              </a:r>
            </a:p>
          </p:txBody>
        </p:sp>
        <p:sp>
          <p:nvSpPr>
            <p:cNvPr id="205843" name="Rectangle 13"/>
            <p:cNvSpPr>
              <a:spLocks noChangeArrowheads="1"/>
            </p:cNvSpPr>
            <p:nvPr/>
          </p:nvSpPr>
          <p:spPr bwMode="auto">
            <a:xfrm>
              <a:off x="1375" y="3441"/>
              <a:ext cx="497" cy="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44" name="AutoShape 14"/>
            <p:cNvSpPr>
              <a:spLocks noChangeArrowheads="1"/>
            </p:cNvSpPr>
            <p:nvPr/>
          </p:nvSpPr>
          <p:spPr bwMode="auto">
            <a:xfrm>
              <a:off x="1239" y="1539"/>
              <a:ext cx="858" cy="39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45" name="Text Box 15"/>
            <p:cNvSpPr txBox="1">
              <a:spLocks noChangeArrowheads="1"/>
            </p:cNvSpPr>
            <p:nvPr/>
          </p:nvSpPr>
          <p:spPr bwMode="auto">
            <a:xfrm>
              <a:off x="1398" y="1622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命中？</a:t>
              </a:r>
            </a:p>
          </p:txBody>
        </p:sp>
        <p:sp>
          <p:nvSpPr>
            <p:cNvPr id="205846" name="AutoShape 16"/>
            <p:cNvSpPr>
              <a:spLocks noChangeArrowheads="1"/>
            </p:cNvSpPr>
            <p:nvPr/>
          </p:nvSpPr>
          <p:spPr bwMode="auto">
            <a:xfrm>
              <a:off x="3046" y="1938"/>
              <a:ext cx="1128" cy="39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47" name="Text Box 17"/>
            <p:cNvSpPr txBox="1">
              <a:spLocks noChangeArrowheads="1"/>
            </p:cNvSpPr>
            <p:nvPr/>
          </p:nvSpPr>
          <p:spPr bwMode="auto">
            <a:xfrm>
              <a:off x="3215" y="2016"/>
              <a:ext cx="8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Cache</a:t>
              </a:r>
              <a:r>
                <a:rPr lang="zh-CN" altLang="en-US" sz="2000">
                  <a:latin typeface="Times New Roman" pitchFamily="18" charset="0"/>
                </a:rPr>
                <a:t>满？</a:t>
              </a:r>
            </a:p>
          </p:txBody>
        </p:sp>
        <p:sp>
          <p:nvSpPr>
            <p:cNvPr id="205848" name="Freeform 18"/>
            <p:cNvSpPr>
              <a:spLocks/>
            </p:cNvSpPr>
            <p:nvPr/>
          </p:nvSpPr>
          <p:spPr bwMode="auto">
            <a:xfrm>
              <a:off x="3613" y="2335"/>
              <a:ext cx="1" cy="218"/>
            </a:xfrm>
            <a:custGeom>
              <a:avLst/>
              <a:gdLst>
                <a:gd name="T0" fmla="*/ 0 w 1"/>
                <a:gd name="T1" fmla="*/ 0 h 288"/>
                <a:gd name="T2" fmla="*/ 0 w 1"/>
                <a:gd name="T3" fmla="*/ 125 h 288"/>
                <a:gd name="T4" fmla="*/ 0 60000 65536"/>
                <a:gd name="T5" fmla="*/ 0 60000 65536"/>
                <a:gd name="T6" fmla="*/ 0 w 1"/>
                <a:gd name="T7" fmla="*/ 0 h 288"/>
                <a:gd name="T8" fmla="*/ 1 w 1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8"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49" name="Freeform 19"/>
            <p:cNvSpPr>
              <a:spLocks/>
            </p:cNvSpPr>
            <p:nvPr/>
          </p:nvSpPr>
          <p:spPr bwMode="auto">
            <a:xfrm>
              <a:off x="2092" y="1738"/>
              <a:ext cx="1518" cy="200"/>
            </a:xfrm>
            <a:custGeom>
              <a:avLst/>
              <a:gdLst>
                <a:gd name="T0" fmla="*/ 0 w 1614"/>
                <a:gd name="T1" fmla="*/ 0 h 264"/>
                <a:gd name="T2" fmla="*/ 1340 w 1614"/>
                <a:gd name="T3" fmla="*/ 0 h 264"/>
                <a:gd name="T4" fmla="*/ 1343 w 1614"/>
                <a:gd name="T5" fmla="*/ 115 h 264"/>
                <a:gd name="T6" fmla="*/ 0 60000 65536"/>
                <a:gd name="T7" fmla="*/ 0 60000 65536"/>
                <a:gd name="T8" fmla="*/ 0 60000 65536"/>
                <a:gd name="T9" fmla="*/ 0 w 1614"/>
                <a:gd name="T10" fmla="*/ 0 h 264"/>
                <a:gd name="T11" fmla="*/ 1614 w 161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4" h="264">
                  <a:moveTo>
                    <a:pt x="0" y="0"/>
                  </a:moveTo>
                  <a:lnTo>
                    <a:pt x="1611" y="0"/>
                  </a:lnTo>
                  <a:lnTo>
                    <a:pt x="1614" y="2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0" name="Freeform 20"/>
            <p:cNvSpPr>
              <a:spLocks/>
            </p:cNvSpPr>
            <p:nvPr/>
          </p:nvSpPr>
          <p:spPr bwMode="auto">
            <a:xfrm>
              <a:off x="923" y="1736"/>
              <a:ext cx="330" cy="819"/>
            </a:xfrm>
            <a:custGeom>
              <a:avLst/>
              <a:gdLst>
                <a:gd name="T0" fmla="*/ 291 w 351"/>
                <a:gd name="T1" fmla="*/ 2 h 1083"/>
                <a:gd name="T2" fmla="*/ 0 w 351"/>
                <a:gd name="T3" fmla="*/ 0 h 1083"/>
                <a:gd name="T4" fmla="*/ 0 w 351"/>
                <a:gd name="T5" fmla="*/ 468 h 1083"/>
                <a:gd name="T6" fmla="*/ 0 60000 65536"/>
                <a:gd name="T7" fmla="*/ 0 60000 65536"/>
                <a:gd name="T8" fmla="*/ 0 60000 65536"/>
                <a:gd name="T9" fmla="*/ 0 w 351"/>
                <a:gd name="T10" fmla="*/ 0 h 1083"/>
                <a:gd name="T11" fmla="*/ 351 w 351"/>
                <a:gd name="T12" fmla="*/ 1083 h 10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1083">
                  <a:moveTo>
                    <a:pt x="351" y="3"/>
                  </a:moveTo>
                  <a:lnTo>
                    <a:pt x="0" y="0"/>
                  </a:lnTo>
                  <a:lnTo>
                    <a:pt x="0" y="10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1" name="Line 21"/>
            <p:cNvSpPr>
              <a:spLocks noChangeShapeType="1"/>
            </p:cNvSpPr>
            <p:nvPr/>
          </p:nvSpPr>
          <p:spPr bwMode="auto">
            <a:xfrm>
              <a:off x="2278" y="1747"/>
              <a:ext cx="0" cy="8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2" name="Freeform 22"/>
            <p:cNvSpPr>
              <a:spLocks/>
            </p:cNvSpPr>
            <p:nvPr/>
          </p:nvSpPr>
          <p:spPr bwMode="auto">
            <a:xfrm>
              <a:off x="4172" y="2137"/>
              <a:ext cx="820" cy="407"/>
            </a:xfrm>
            <a:custGeom>
              <a:avLst/>
              <a:gdLst>
                <a:gd name="T0" fmla="*/ 0 w 771"/>
                <a:gd name="T1" fmla="*/ 0 h 552"/>
                <a:gd name="T2" fmla="*/ 924 w 771"/>
                <a:gd name="T3" fmla="*/ 0 h 552"/>
                <a:gd name="T4" fmla="*/ 927 w 771"/>
                <a:gd name="T5" fmla="*/ 221 h 552"/>
                <a:gd name="T6" fmla="*/ 0 60000 65536"/>
                <a:gd name="T7" fmla="*/ 0 60000 65536"/>
                <a:gd name="T8" fmla="*/ 0 60000 65536"/>
                <a:gd name="T9" fmla="*/ 0 w 771"/>
                <a:gd name="T10" fmla="*/ 0 h 552"/>
                <a:gd name="T11" fmla="*/ 771 w 771"/>
                <a:gd name="T12" fmla="*/ 552 h 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552">
                  <a:moveTo>
                    <a:pt x="0" y="0"/>
                  </a:moveTo>
                  <a:lnTo>
                    <a:pt x="768" y="0"/>
                  </a:lnTo>
                  <a:lnTo>
                    <a:pt x="771" y="5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3" name="Freeform 23"/>
            <p:cNvSpPr>
              <a:spLocks/>
            </p:cNvSpPr>
            <p:nvPr/>
          </p:nvSpPr>
          <p:spPr bwMode="auto">
            <a:xfrm>
              <a:off x="4182" y="2890"/>
              <a:ext cx="810" cy="242"/>
            </a:xfrm>
            <a:custGeom>
              <a:avLst/>
              <a:gdLst>
                <a:gd name="T0" fmla="*/ 898 w 768"/>
                <a:gd name="T1" fmla="*/ 47 h 384"/>
                <a:gd name="T2" fmla="*/ 901 w 768"/>
                <a:gd name="T3" fmla="*/ 96 h 384"/>
                <a:gd name="T4" fmla="*/ 169 w 768"/>
                <a:gd name="T5" fmla="*/ 96 h 384"/>
                <a:gd name="T6" fmla="*/ 169 w 768"/>
                <a:gd name="T7" fmla="*/ 0 h 384"/>
                <a:gd name="T8" fmla="*/ 0 w 768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384"/>
                <a:gd name="T17" fmla="*/ 768 w 768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384">
                  <a:moveTo>
                    <a:pt x="765" y="186"/>
                  </a:moveTo>
                  <a:lnTo>
                    <a:pt x="768" y="384"/>
                  </a:lnTo>
                  <a:lnTo>
                    <a:pt x="144" y="38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4" name="Line 24"/>
            <p:cNvSpPr>
              <a:spLocks noChangeShapeType="1"/>
            </p:cNvSpPr>
            <p:nvPr/>
          </p:nvSpPr>
          <p:spPr bwMode="auto">
            <a:xfrm>
              <a:off x="923" y="301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5" name="Line 25"/>
            <p:cNvSpPr>
              <a:spLocks noChangeShapeType="1"/>
            </p:cNvSpPr>
            <p:nvPr/>
          </p:nvSpPr>
          <p:spPr bwMode="auto">
            <a:xfrm>
              <a:off x="2278" y="301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6" name="Line 26"/>
            <p:cNvSpPr>
              <a:spLocks noChangeShapeType="1"/>
            </p:cNvSpPr>
            <p:nvPr/>
          </p:nvSpPr>
          <p:spPr bwMode="auto">
            <a:xfrm>
              <a:off x="3633" y="301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7" name="Line 27"/>
            <p:cNvSpPr>
              <a:spLocks noChangeShapeType="1"/>
            </p:cNvSpPr>
            <p:nvPr/>
          </p:nvSpPr>
          <p:spPr bwMode="auto">
            <a:xfrm>
              <a:off x="923" y="3232"/>
              <a:ext cx="27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8" name="Line 28"/>
            <p:cNvSpPr>
              <a:spLocks noChangeShapeType="1"/>
            </p:cNvSpPr>
            <p:nvPr/>
          </p:nvSpPr>
          <p:spPr bwMode="auto">
            <a:xfrm>
              <a:off x="1620" y="3226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59" name="Text Box 29"/>
            <p:cNvSpPr txBox="1">
              <a:spLocks noChangeArrowheads="1"/>
            </p:cNvSpPr>
            <p:nvPr/>
          </p:nvSpPr>
          <p:spPr bwMode="auto">
            <a:xfrm>
              <a:off x="988" y="1152"/>
              <a:ext cx="1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CPU</a:t>
              </a:r>
              <a:r>
                <a:rPr lang="zh-CN" altLang="en-US" sz="2000">
                  <a:latin typeface="Times New Roman" pitchFamily="18" charset="0"/>
                </a:rPr>
                <a:t>发出访问地址</a:t>
              </a:r>
            </a:p>
          </p:txBody>
        </p:sp>
        <p:sp>
          <p:nvSpPr>
            <p:cNvPr id="205860" name="Rectangle 30"/>
            <p:cNvSpPr>
              <a:spLocks noChangeArrowheads="1"/>
            </p:cNvSpPr>
            <p:nvPr/>
          </p:nvSpPr>
          <p:spPr bwMode="auto">
            <a:xfrm>
              <a:off x="923" y="1167"/>
              <a:ext cx="1581" cy="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61" name="Text Box 31"/>
            <p:cNvSpPr txBox="1">
              <a:spLocks noChangeArrowheads="1"/>
            </p:cNvSpPr>
            <p:nvPr/>
          </p:nvSpPr>
          <p:spPr bwMode="auto">
            <a:xfrm>
              <a:off x="1444" y="777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开始</a:t>
              </a:r>
            </a:p>
          </p:txBody>
        </p:sp>
        <p:sp>
          <p:nvSpPr>
            <p:cNvPr id="205862" name="Rectangle 32"/>
            <p:cNvSpPr>
              <a:spLocks noChangeArrowheads="1"/>
            </p:cNvSpPr>
            <p:nvPr/>
          </p:nvSpPr>
          <p:spPr bwMode="auto">
            <a:xfrm>
              <a:off x="1453" y="803"/>
              <a:ext cx="453" cy="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5863" name="Line 33"/>
            <p:cNvSpPr>
              <a:spLocks noChangeShapeType="1"/>
            </p:cNvSpPr>
            <p:nvPr/>
          </p:nvSpPr>
          <p:spPr bwMode="auto">
            <a:xfrm>
              <a:off x="1669" y="1393"/>
              <a:ext cx="0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64" name="Line 34"/>
            <p:cNvSpPr>
              <a:spLocks noChangeShapeType="1"/>
            </p:cNvSpPr>
            <p:nvPr/>
          </p:nvSpPr>
          <p:spPr bwMode="auto">
            <a:xfrm>
              <a:off x="1669" y="1031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865" name="Text Box 35"/>
            <p:cNvSpPr txBox="1">
              <a:spLocks noChangeArrowheads="1"/>
            </p:cNvSpPr>
            <p:nvPr/>
          </p:nvSpPr>
          <p:spPr bwMode="auto">
            <a:xfrm>
              <a:off x="1013" y="150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05866" name="Text Box 36"/>
            <p:cNvSpPr txBox="1">
              <a:spLocks noChangeArrowheads="1"/>
            </p:cNvSpPr>
            <p:nvPr/>
          </p:nvSpPr>
          <p:spPr bwMode="auto">
            <a:xfrm>
              <a:off x="2097" y="150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05867" name="Text Box 37"/>
            <p:cNvSpPr txBox="1">
              <a:spLocks noChangeArrowheads="1"/>
            </p:cNvSpPr>
            <p:nvPr/>
          </p:nvSpPr>
          <p:spPr bwMode="auto">
            <a:xfrm>
              <a:off x="4130" y="189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05868" name="Text Box 38"/>
            <p:cNvSpPr txBox="1">
              <a:spLocks noChangeArrowheads="1"/>
            </p:cNvSpPr>
            <p:nvPr/>
          </p:nvSpPr>
          <p:spPr bwMode="auto">
            <a:xfrm>
              <a:off x="3360" y="232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</p:grpSp>
      <p:sp>
        <p:nvSpPr>
          <p:cNvPr id="289831" name="Text Box 39"/>
          <p:cNvSpPr txBox="1">
            <a:spLocks noChangeArrowheads="1"/>
          </p:cNvSpPr>
          <p:nvPr/>
        </p:nvSpPr>
        <p:spPr bwMode="auto">
          <a:xfrm>
            <a:off x="881063" y="966788"/>
            <a:ext cx="592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读</a:t>
            </a:r>
          </a:p>
        </p:txBody>
      </p:sp>
      <p:sp>
        <p:nvSpPr>
          <p:cNvPr id="289832" name="Rectangle 4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sp>
        <p:nvSpPr>
          <p:cNvPr id="42" name="日期占位符 4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EA332D-6ABB-4C4F-BE99-82C8933DC87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5833" name="灯片编号占位符 4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BF014A-C507-4162-AB43-BFAC15A5AC18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/>
          <p:cNvSpPr txBox="1">
            <a:spLocks noChangeArrowheads="1"/>
          </p:cNvSpPr>
          <p:nvPr/>
        </p:nvSpPr>
        <p:spPr bwMode="auto">
          <a:xfrm>
            <a:off x="1763713" y="1109663"/>
            <a:ext cx="3898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>
                <a:latin typeface="Times New Roman" pitchFamily="18" charset="0"/>
              </a:rPr>
              <a:t>Cache </a:t>
            </a:r>
            <a:r>
              <a:rPr lang="zh-CN" altLang="en-US" sz="2800">
                <a:latin typeface="Times New Roman" pitchFamily="18" charset="0"/>
              </a:rPr>
              <a:t>和主存的一致性 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9925" y="304800"/>
            <a:ext cx="4497388" cy="1323975"/>
            <a:chOff x="422" y="192"/>
            <a:chExt cx="2833" cy="834"/>
          </a:xfrm>
        </p:grpSpPr>
        <p:sp>
          <p:nvSpPr>
            <p:cNvPr id="206863" name="Text Box 4"/>
            <p:cNvSpPr txBox="1">
              <a:spLocks noChangeArrowheads="1"/>
            </p:cNvSpPr>
            <p:nvPr/>
          </p:nvSpPr>
          <p:spPr bwMode="auto">
            <a:xfrm>
              <a:off x="422" y="192"/>
              <a:ext cx="2833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600">
                  <a:latin typeface="Times New Roman" pitchFamily="18" charset="0"/>
                </a:rPr>
                <a:t>4. Cache </a:t>
              </a:r>
              <a:r>
                <a:rPr lang="zh-CN" altLang="en-US" sz="3600">
                  <a:latin typeface="Times New Roman" pitchFamily="18" charset="0"/>
                </a:rPr>
                <a:t>的 </a:t>
              </a:r>
              <a:r>
                <a:rPr lang="zh-CN" altLang="en-US" sz="3600">
                  <a:solidFill>
                    <a:schemeClr val="folHlink"/>
                  </a:solidFill>
                  <a:latin typeface="Times New Roman" pitchFamily="18" charset="0"/>
                </a:rPr>
                <a:t>读写 </a:t>
              </a:r>
              <a:r>
                <a:rPr lang="zh-CN" altLang="en-US" sz="3600">
                  <a:latin typeface="Times New Roman" pitchFamily="18" charset="0"/>
                </a:rPr>
                <a:t>操作</a:t>
              </a:r>
            </a:p>
          </p:txBody>
        </p:sp>
        <p:sp>
          <p:nvSpPr>
            <p:cNvPr id="206864" name="Text Box 5"/>
            <p:cNvSpPr txBox="1">
              <a:spLocks noChangeArrowheads="1"/>
            </p:cNvSpPr>
            <p:nvPr/>
          </p:nvSpPr>
          <p:spPr bwMode="auto">
            <a:xfrm>
              <a:off x="593" y="661"/>
              <a:ext cx="3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写</a:t>
              </a:r>
            </a:p>
          </p:txBody>
        </p:sp>
      </p:grp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sp>
        <p:nvSpPr>
          <p:cNvPr id="290823" name="Text Box 7"/>
          <p:cNvSpPr txBox="1">
            <a:spLocks noChangeArrowheads="1"/>
          </p:cNvSpPr>
          <p:nvPr/>
        </p:nvSpPr>
        <p:spPr bwMode="auto">
          <a:xfrm>
            <a:off x="1582738" y="1700213"/>
            <a:ext cx="514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写直达法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Write </a:t>
            </a:r>
            <a:r>
              <a:rPr lang="en-US" altLang="en-US" sz="2400">
                <a:latin typeface="Times New Roman" pitchFamily="18" charset="0"/>
              </a:rPr>
              <a:t>–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through</a:t>
            </a:r>
            <a:r>
              <a:rPr lang="zh-CN" altLang="en-US" sz="2800">
                <a:latin typeface="Times New Roman" pitchFamily="18" charset="0"/>
              </a:rPr>
              <a:t>）  </a:t>
            </a:r>
          </a:p>
        </p:txBody>
      </p:sp>
      <p:sp>
        <p:nvSpPr>
          <p:cNvPr id="290824" name="Text Box 8"/>
          <p:cNvSpPr txBox="1">
            <a:spLocks noChangeArrowheads="1"/>
          </p:cNvSpPr>
          <p:nvPr/>
        </p:nvSpPr>
        <p:spPr bwMode="auto">
          <a:xfrm>
            <a:off x="1582738" y="3789363"/>
            <a:ext cx="4297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Tx/>
              <a:buChar char="•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写回法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Write </a:t>
            </a:r>
            <a:r>
              <a:rPr lang="en-US" altLang="en-US" sz="2400">
                <a:latin typeface="Times New Roman" pitchFamily="18" charset="0"/>
              </a:rPr>
              <a:t>–</a:t>
            </a:r>
            <a:r>
              <a:rPr lang="en-US" altLang="zh-CN" sz="24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back</a:t>
            </a:r>
            <a:r>
              <a:rPr lang="zh-CN" altLang="en-US" sz="2800">
                <a:latin typeface="Times New Roman" pitchFamily="18" charset="0"/>
              </a:rPr>
              <a:t>）  </a:t>
            </a:r>
          </a:p>
        </p:txBody>
      </p:sp>
      <p:sp>
        <p:nvSpPr>
          <p:cNvPr id="290825" name="Text Box 9"/>
          <p:cNvSpPr txBox="1">
            <a:spLocks noChangeArrowheads="1"/>
          </p:cNvSpPr>
          <p:nvPr/>
        </p:nvSpPr>
        <p:spPr bwMode="auto">
          <a:xfrm>
            <a:off x="1835150" y="2266950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>
                <a:latin typeface="Times New Roman" pitchFamily="18" charset="0"/>
              </a:rPr>
              <a:t>写操作时数据既写入</a:t>
            </a:r>
            <a:r>
              <a:rPr lang="en-US" altLang="zh-CN" sz="2400">
                <a:latin typeface="Times New Roman" pitchFamily="18" charset="0"/>
              </a:rPr>
              <a:t>Cache</a:t>
            </a:r>
            <a:r>
              <a:rPr lang="zh-CN" altLang="en-US" sz="2400">
                <a:latin typeface="Times New Roman" pitchFamily="18" charset="0"/>
              </a:rPr>
              <a:t>又写入主存</a:t>
            </a:r>
            <a:r>
              <a:rPr lang="zh-CN" altLang="en-US" sz="2400" b="0">
                <a:latin typeface="Times New Roman" pitchFamily="18" charset="0"/>
              </a:rPr>
              <a:t> </a:t>
            </a:r>
          </a:p>
        </p:txBody>
      </p:sp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1835150" y="4356100"/>
            <a:ext cx="60261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写操作时只把数据写入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而不写入主存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当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数据被替换出去时才写回主存</a:t>
            </a:r>
            <a:r>
              <a:rPr lang="zh-CN" altLang="en-US" sz="2400" b="0">
                <a:latin typeface="Times New Roman" pitchFamily="18" charset="0"/>
              </a:rPr>
              <a:t> </a:t>
            </a:r>
          </a:p>
        </p:txBody>
      </p:sp>
      <p:sp>
        <p:nvSpPr>
          <p:cNvPr id="290827" name="Text Box 11"/>
          <p:cNvSpPr txBox="1">
            <a:spLocks noChangeArrowheads="1"/>
          </p:cNvSpPr>
          <p:nvPr/>
        </p:nvSpPr>
        <p:spPr bwMode="auto">
          <a:xfrm>
            <a:off x="1835150" y="2708275"/>
            <a:ext cx="730885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写操作时间就是访问主存的时间</a:t>
            </a:r>
            <a:r>
              <a:rPr lang="zh-CN" altLang="en-US" sz="2400">
                <a:latin typeface="Times New Roman" pitchFamily="18" charset="0"/>
              </a:rPr>
              <a:t>，读操作时不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涉及对主存的写操作，更新策略比较容易实现</a:t>
            </a:r>
          </a:p>
        </p:txBody>
      </p:sp>
      <p:sp>
        <p:nvSpPr>
          <p:cNvPr id="290828" name="Text Box 12"/>
          <p:cNvSpPr txBox="1">
            <a:spLocks noChangeArrowheads="1"/>
          </p:cNvSpPr>
          <p:nvPr/>
        </p:nvSpPr>
        <p:spPr bwMode="auto">
          <a:xfrm>
            <a:off x="1835150" y="5300663"/>
            <a:ext cx="6985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写操作时间就是访问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Cache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的时间</a:t>
            </a:r>
            <a:r>
              <a:rPr lang="zh-CN" altLang="en-US" sz="2400">
                <a:latin typeface="Times New Roman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读操作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失效发生数据替换时，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latin typeface="Times New Roman" pitchFamily="18" charset="0"/>
              </a:rPr>
              <a:t>被替换的块需写回主存，增加了 </a:t>
            </a:r>
            <a:r>
              <a:rPr lang="en-US" altLang="zh-CN" sz="2400">
                <a:latin typeface="Times New Roman" pitchFamily="18" charset="0"/>
              </a:rPr>
              <a:t>Cache </a:t>
            </a:r>
            <a:r>
              <a:rPr lang="zh-CN" altLang="en-US" sz="2400">
                <a:latin typeface="Times New Roman" pitchFamily="18" charset="0"/>
              </a:rPr>
              <a:t>的复杂性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CE6176-7E53-4FC4-8EB0-D203EE9BFF4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6862" name="灯片编号占位符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EBCB6-25CB-462E-834F-F3B7B09B5765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autoUpdateAnimBg="0"/>
      <p:bldP spid="290823" grpId="0" autoUpdateAnimBg="0"/>
      <p:bldP spid="290824" grpId="0" autoUpdateAnimBg="0"/>
      <p:bldP spid="290825" grpId="0" autoUpdateAnimBg="0"/>
      <p:bldP spid="290826" grpId="0" autoUpdateAnimBg="0"/>
      <p:bldP spid="290827" grpId="0" autoUpdateAnimBg="0"/>
      <p:bldP spid="29082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609600" y="196850"/>
            <a:ext cx="34655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latin typeface="Times New Roman" pitchFamily="18" charset="0"/>
              </a:rPr>
              <a:t>5.  </a:t>
            </a:r>
            <a:r>
              <a:rPr lang="en-US" altLang="zh-CN" sz="3600">
                <a:latin typeface="Times New Roman" pitchFamily="18" charset="0"/>
              </a:rPr>
              <a:t>Cache </a:t>
            </a:r>
            <a:r>
              <a:rPr lang="zh-CN" altLang="en-US" sz="3600">
                <a:latin typeface="Times New Roman" pitchFamily="18" charset="0"/>
              </a:rPr>
              <a:t>的改进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1203325" y="914400"/>
            <a:ext cx="4816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(1) 增加 </a:t>
            </a:r>
            <a:r>
              <a:rPr lang="en-US" altLang="zh-CN" sz="3200">
                <a:latin typeface="Times New Roman" pitchFamily="18" charset="0"/>
              </a:rPr>
              <a:t>Cache </a:t>
            </a:r>
            <a:r>
              <a:rPr lang="zh-CN" altLang="en-US" sz="3200">
                <a:latin typeface="Times New Roman" pitchFamily="18" charset="0"/>
              </a:rPr>
              <a:t>的级数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701800" y="1606550"/>
            <a:ext cx="3275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片载（片内）</a:t>
            </a:r>
            <a:r>
              <a:rPr lang="en-US" altLang="zh-CN" sz="2800">
                <a:latin typeface="Times New Roman" pitchFamily="18" charset="0"/>
              </a:rPr>
              <a:t>Cache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1701800" y="2251075"/>
            <a:ext cx="193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片外 </a:t>
            </a:r>
            <a:r>
              <a:rPr lang="en-US" altLang="zh-CN" sz="2800">
                <a:latin typeface="Times New Roman" pitchFamily="18" charset="0"/>
              </a:rPr>
              <a:t>Cache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203325" y="2847975"/>
            <a:ext cx="5121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(2) 统一缓存和分立缓存</a:t>
            </a: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1701800" y="3540125"/>
            <a:ext cx="193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指令 </a:t>
            </a:r>
            <a:r>
              <a:rPr lang="en-US" altLang="zh-CN" sz="2800">
                <a:latin typeface="Times New Roman" pitchFamily="18" charset="0"/>
              </a:rPr>
              <a:t>Cache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4090988" y="3540125"/>
            <a:ext cx="1935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数据 </a:t>
            </a:r>
            <a:r>
              <a:rPr lang="en-US" altLang="zh-CN" sz="2800">
                <a:latin typeface="Times New Roman" pitchFamily="18" charset="0"/>
              </a:rPr>
              <a:t>Cache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1701800" y="4214818"/>
            <a:ext cx="447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与指令执行的控制方式有关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6621463" y="4214818"/>
            <a:ext cx="1855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>
                <a:latin typeface="Times New Roman" pitchFamily="18" charset="0"/>
              </a:rPr>
              <a:t>是否流水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1182688" y="4986355"/>
            <a:ext cx="758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itchFamily="18" charset="0"/>
              </a:rPr>
              <a:t>Pentium                8K </a:t>
            </a:r>
            <a:r>
              <a:rPr lang="zh-CN" altLang="en-US" sz="2400">
                <a:latin typeface="Times New Roman" pitchFamily="18" charset="0"/>
              </a:rPr>
              <a:t>指令 </a:t>
            </a:r>
            <a:r>
              <a:rPr lang="en-US" altLang="zh-CN" sz="2400">
                <a:latin typeface="Times New Roman" pitchFamily="18" charset="0"/>
              </a:rPr>
              <a:t>Cache        8K </a:t>
            </a:r>
            <a:r>
              <a:rPr lang="zh-CN" altLang="en-US" sz="2400">
                <a:latin typeface="Times New Roman" pitchFamily="18" charset="0"/>
              </a:rPr>
              <a:t>数据 </a:t>
            </a:r>
            <a:r>
              <a:rPr lang="en-US" altLang="zh-CN" sz="2400">
                <a:latin typeface="Times New Roman" pitchFamily="18" charset="0"/>
              </a:rPr>
              <a:t>Cache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1182688" y="5543568"/>
            <a:ext cx="7351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itchFamily="18" charset="0"/>
              </a:rPr>
              <a:t>PowerPC620      32K </a:t>
            </a:r>
            <a:r>
              <a:rPr lang="zh-CN" altLang="en-US" sz="2400">
                <a:latin typeface="Times New Roman" pitchFamily="18" charset="0"/>
              </a:rPr>
              <a:t>指令 </a:t>
            </a:r>
            <a:r>
              <a:rPr lang="en-US" altLang="zh-CN" sz="2400">
                <a:latin typeface="Times New Roman" pitchFamily="18" charset="0"/>
              </a:rPr>
              <a:t>Cache     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32K </a:t>
            </a:r>
            <a:r>
              <a:rPr lang="zh-CN" altLang="en-US" sz="2400">
                <a:latin typeface="Times New Roman" pitchFamily="18" charset="0"/>
              </a:rPr>
              <a:t>数据 </a:t>
            </a:r>
            <a:r>
              <a:rPr lang="en-US" altLang="zh-CN" sz="2400">
                <a:latin typeface="Times New Roman" pitchFamily="18" charset="0"/>
              </a:rPr>
              <a:t>Cache</a:t>
            </a:r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CA4E7B-2B74-49A2-A73E-F7F7263D9B2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7890" name="灯片编号占位符 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806F85-45F3-4F92-BB83-2667BFC6163B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utoUpdateAnimBg="0"/>
      <p:bldP spid="291844" grpId="0" autoUpdateAnimBg="0"/>
      <p:bldP spid="291845" grpId="0" autoUpdateAnimBg="0"/>
      <p:bldP spid="291846" grpId="0" autoUpdateAnimBg="0"/>
      <p:bldP spid="291847" grpId="0" autoUpdateAnimBg="0"/>
      <p:bldP spid="291848" grpId="0" autoUpdateAnimBg="0"/>
      <p:bldP spid="291850" grpId="0" autoUpdateAnimBg="0"/>
      <p:bldP spid="291851" grpId="0" autoUpdateAnimBg="0"/>
      <p:bldP spid="291852" grpId="0" autoUpdateAnimBg="0"/>
      <p:bldP spid="29185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152400" y="1066800"/>
            <a:ext cx="8915400" cy="4660900"/>
            <a:chOff x="96" y="672"/>
            <a:chExt cx="5616" cy="2936"/>
          </a:xfrm>
        </p:grpSpPr>
        <p:sp>
          <p:nvSpPr>
            <p:cNvPr id="208917" name="Rectangle 3"/>
            <p:cNvSpPr>
              <a:spLocks noChangeArrowheads="1"/>
            </p:cNvSpPr>
            <p:nvPr/>
          </p:nvSpPr>
          <p:spPr bwMode="auto">
            <a:xfrm>
              <a:off x="4727" y="3096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18" name="Rectangle 4"/>
            <p:cNvSpPr>
              <a:spLocks noChangeArrowheads="1"/>
            </p:cNvSpPr>
            <p:nvPr/>
          </p:nvSpPr>
          <p:spPr bwMode="auto">
            <a:xfrm>
              <a:off x="4727" y="2908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1800" b="0">
                <a:latin typeface="Times New Roman" pitchFamily="18" charset="0"/>
              </a:endParaRPr>
            </a:p>
          </p:txBody>
        </p:sp>
        <p:sp>
          <p:nvSpPr>
            <p:cNvPr id="208919" name="Rectangle 5"/>
            <p:cNvSpPr>
              <a:spLocks noChangeArrowheads="1"/>
            </p:cNvSpPr>
            <p:nvPr/>
          </p:nvSpPr>
          <p:spPr bwMode="auto">
            <a:xfrm>
              <a:off x="4727" y="2677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latin typeface="Times New Roman" pitchFamily="18" charset="0"/>
                </a:rPr>
                <a:t>+1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208920" name="Rectangle 6"/>
            <p:cNvSpPr>
              <a:spLocks noChangeArrowheads="1"/>
            </p:cNvSpPr>
            <p:nvPr/>
          </p:nvSpPr>
          <p:spPr bwMode="auto">
            <a:xfrm>
              <a:off x="4679" y="2459"/>
              <a:ext cx="103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latin typeface="Times New Roman" pitchFamily="18" charset="0"/>
                </a:rPr>
                <a:t>+1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21" name="Rectangle 7"/>
            <p:cNvSpPr>
              <a:spLocks noChangeArrowheads="1"/>
            </p:cNvSpPr>
            <p:nvPr/>
          </p:nvSpPr>
          <p:spPr bwMode="auto">
            <a:xfrm>
              <a:off x="4727" y="2255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08922" name="Rectangle 8"/>
            <p:cNvSpPr>
              <a:spLocks noChangeArrowheads="1"/>
            </p:cNvSpPr>
            <p:nvPr/>
          </p:nvSpPr>
          <p:spPr bwMode="auto">
            <a:xfrm>
              <a:off x="4727" y="202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latin typeface="Times New Roman" pitchFamily="18" charset="0"/>
                </a:rPr>
                <a:t> </a:t>
              </a:r>
              <a:r>
                <a:rPr lang="en-US" altLang="zh-CN" sz="2000">
                  <a:latin typeface="Times New Roman" pitchFamily="18" charset="0"/>
                </a:rPr>
                <a:t>+1</a:t>
              </a:r>
              <a:endParaRPr lang="zh-CN" altLang="en-US" sz="2000" baseline="30000">
                <a:latin typeface="Times New Roman" pitchFamily="18" charset="0"/>
              </a:endParaRPr>
            </a:p>
          </p:txBody>
        </p:sp>
        <p:sp>
          <p:nvSpPr>
            <p:cNvPr id="208923" name="Rectangle 9"/>
            <p:cNvSpPr>
              <a:spLocks noChangeArrowheads="1"/>
            </p:cNvSpPr>
            <p:nvPr/>
          </p:nvSpPr>
          <p:spPr bwMode="auto">
            <a:xfrm>
              <a:off x="4727" y="180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endParaRPr lang="zh-CN" altLang="en-US" sz="2000" i="1" baseline="30000">
                <a:latin typeface="Times New Roman" pitchFamily="18" charset="0"/>
              </a:endParaRPr>
            </a:p>
          </p:txBody>
        </p:sp>
        <p:sp>
          <p:nvSpPr>
            <p:cNvPr id="208924" name="Rectangle 10"/>
            <p:cNvSpPr>
              <a:spLocks noChangeArrowheads="1"/>
            </p:cNvSpPr>
            <p:nvPr/>
          </p:nvSpPr>
          <p:spPr bwMode="auto">
            <a:xfrm>
              <a:off x="4727" y="1591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</a:t>
              </a: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208925" name="Rectangle 11"/>
            <p:cNvSpPr>
              <a:spLocks noChangeArrowheads="1"/>
            </p:cNvSpPr>
            <p:nvPr/>
          </p:nvSpPr>
          <p:spPr bwMode="auto">
            <a:xfrm>
              <a:off x="4727" y="1401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1800" b="0">
                <a:latin typeface="Times New Roman" pitchFamily="18" charset="0"/>
              </a:endParaRPr>
            </a:p>
          </p:txBody>
        </p:sp>
        <p:sp>
          <p:nvSpPr>
            <p:cNvPr id="208926" name="Rectangle 12"/>
            <p:cNvSpPr>
              <a:spLocks noChangeArrowheads="1"/>
            </p:cNvSpPr>
            <p:nvPr/>
          </p:nvSpPr>
          <p:spPr bwMode="auto">
            <a:xfrm>
              <a:off x="4727" y="1172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   </a:t>
              </a:r>
              <a:r>
                <a:rPr lang="zh-CN" altLang="en-US" sz="2000">
                  <a:latin typeface="Times New Roman" pitchFamily="18" charset="0"/>
                </a:rPr>
                <a:t>字块</a:t>
              </a:r>
              <a:r>
                <a:rPr lang="zh-CN" altLang="en-US" sz="2000" b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8927" name="Rectangle 13"/>
            <p:cNvSpPr>
              <a:spLocks noChangeArrowheads="1"/>
            </p:cNvSpPr>
            <p:nvPr/>
          </p:nvSpPr>
          <p:spPr bwMode="auto">
            <a:xfrm>
              <a:off x="4727" y="954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字块0</a:t>
              </a:r>
            </a:p>
          </p:txBody>
        </p:sp>
        <p:sp>
          <p:nvSpPr>
            <p:cNvPr id="208928" name="Line 14"/>
            <p:cNvSpPr>
              <a:spLocks noChangeShapeType="1"/>
            </p:cNvSpPr>
            <p:nvPr/>
          </p:nvSpPr>
          <p:spPr bwMode="auto">
            <a:xfrm>
              <a:off x="4727" y="96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9" name="Line 15"/>
            <p:cNvSpPr>
              <a:spLocks noChangeShapeType="1"/>
            </p:cNvSpPr>
            <p:nvPr/>
          </p:nvSpPr>
          <p:spPr bwMode="auto">
            <a:xfrm>
              <a:off x="4727" y="1183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0" name="Line 16"/>
            <p:cNvSpPr>
              <a:spLocks noChangeShapeType="1"/>
            </p:cNvSpPr>
            <p:nvPr/>
          </p:nvSpPr>
          <p:spPr bwMode="auto">
            <a:xfrm>
              <a:off x="4727" y="1401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1" name="Line 17"/>
            <p:cNvSpPr>
              <a:spLocks noChangeShapeType="1"/>
            </p:cNvSpPr>
            <p:nvPr/>
          </p:nvSpPr>
          <p:spPr bwMode="auto">
            <a:xfrm>
              <a:off x="4727" y="160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2" name="Line 18"/>
            <p:cNvSpPr>
              <a:spLocks noChangeShapeType="1"/>
            </p:cNvSpPr>
            <p:nvPr/>
          </p:nvSpPr>
          <p:spPr bwMode="auto">
            <a:xfrm>
              <a:off x="4727" y="181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3" name="Line 19"/>
            <p:cNvSpPr>
              <a:spLocks noChangeShapeType="1"/>
            </p:cNvSpPr>
            <p:nvPr/>
          </p:nvSpPr>
          <p:spPr bwMode="auto">
            <a:xfrm>
              <a:off x="4727" y="2037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4" name="Line 20"/>
            <p:cNvSpPr>
              <a:spLocks noChangeShapeType="1"/>
            </p:cNvSpPr>
            <p:nvPr/>
          </p:nvSpPr>
          <p:spPr bwMode="auto">
            <a:xfrm>
              <a:off x="4727" y="2255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5" name="Line 21"/>
            <p:cNvSpPr>
              <a:spLocks noChangeShapeType="1"/>
            </p:cNvSpPr>
            <p:nvPr/>
          </p:nvSpPr>
          <p:spPr bwMode="auto">
            <a:xfrm>
              <a:off x="4727" y="247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6" name="Line 22"/>
            <p:cNvSpPr>
              <a:spLocks noChangeShapeType="1"/>
            </p:cNvSpPr>
            <p:nvPr/>
          </p:nvSpPr>
          <p:spPr bwMode="auto">
            <a:xfrm>
              <a:off x="4727" y="2690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7" name="Line 23"/>
            <p:cNvSpPr>
              <a:spLocks noChangeShapeType="1"/>
            </p:cNvSpPr>
            <p:nvPr/>
          </p:nvSpPr>
          <p:spPr bwMode="auto">
            <a:xfrm>
              <a:off x="4727" y="2908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8" name="Line 24"/>
            <p:cNvSpPr>
              <a:spLocks noChangeShapeType="1"/>
            </p:cNvSpPr>
            <p:nvPr/>
          </p:nvSpPr>
          <p:spPr bwMode="auto">
            <a:xfrm>
              <a:off x="4727" y="310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9" name="Line 25"/>
            <p:cNvSpPr>
              <a:spLocks noChangeShapeType="1"/>
            </p:cNvSpPr>
            <p:nvPr/>
          </p:nvSpPr>
          <p:spPr bwMode="auto">
            <a:xfrm>
              <a:off x="4727" y="332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0" name="Line 26"/>
            <p:cNvSpPr>
              <a:spLocks noChangeShapeType="1"/>
            </p:cNvSpPr>
            <p:nvPr/>
          </p:nvSpPr>
          <p:spPr bwMode="auto">
            <a:xfrm>
              <a:off x="4727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1" name="Line 27"/>
            <p:cNvSpPr>
              <a:spLocks noChangeShapeType="1"/>
            </p:cNvSpPr>
            <p:nvPr/>
          </p:nvSpPr>
          <p:spPr bwMode="auto">
            <a:xfrm>
              <a:off x="5616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42" name="Text Box 28"/>
            <p:cNvSpPr txBox="1">
              <a:spLocks noChangeArrowheads="1"/>
            </p:cNvSpPr>
            <p:nvPr/>
          </p:nvSpPr>
          <p:spPr bwMode="auto">
            <a:xfrm>
              <a:off x="5026" y="138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43" name="Text Box 29"/>
            <p:cNvSpPr txBox="1">
              <a:spLocks noChangeArrowheads="1"/>
            </p:cNvSpPr>
            <p:nvPr/>
          </p:nvSpPr>
          <p:spPr bwMode="auto">
            <a:xfrm>
              <a:off x="5026" y="224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44" name="Text Box 30"/>
            <p:cNvSpPr txBox="1">
              <a:spLocks noChangeArrowheads="1"/>
            </p:cNvSpPr>
            <p:nvPr/>
          </p:nvSpPr>
          <p:spPr bwMode="auto">
            <a:xfrm>
              <a:off x="5036" y="289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45" name="Text Box 31"/>
            <p:cNvSpPr txBox="1">
              <a:spLocks noChangeArrowheads="1"/>
            </p:cNvSpPr>
            <p:nvPr/>
          </p:nvSpPr>
          <p:spPr bwMode="auto">
            <a:xfrm>
              <a:off x="4829" y="69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主存储体</a:t>
              </a:r>
            </a:p>
          </p:txBody>
        </p:sp>
        <p:sp>
          <p:nvSpPr>
            <p:cNvPr id="208946" name="Rectangle 32"/>
            <p:cNvSpPr>
              <a:spLocks noChangeArrowheads="1"/>
            </p:cNvSpPr>
            <p:nvPr/>
          </p:nvSpPr>
          <p:spPr bwMode="auto">
            <a:xfrm>
              <a:off x="3230" y="1296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 1</a:t>
              </a: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08947" name="Rectangle 33"/>
            <p:cNvSpPr>
              <a:spLocks noChangeArrowheads="1"/>
            </p:cNvSpPr>
            <p:nvPr/>
          </p:nvSpPr>
          <p:spPr bwMode="auto">
            <a:xfrm>
              <a:off x="2762" y="1296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08948" name="Rectangle 34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  字块 0</a:t>
              </a:r>
            </a:p>
          </p:txBody>
        </p:sp>
        <p:sp>
          <p:nvSpPr>
            <p:cNvPr id="208949" name="Rectangle 35"/>
            <p:cNvSpPr>
              <a:spLocks noChangeArrowheads="1"/>
            </p:cNvSpPr>
            <p:nvPr/>
          </p:nvSpPr>
          <p:spPr bwMode="auto">
            <a:xfrm>
              <a:off x="2762" y="1078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08950" name="Line 36"/>
            <p:cNvSpPr>
              <a:spLocks noChangeShapeType="1"/>
            </p:cNvSpPr>
            <p:nvPr/>
          </p:nvSpPr>
          <p:spPr bwMode="auto">
            <a:xfrm>
              <a:off x="2762" y="1091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1" name="Line 37"/>
            <p:cNvSpPr>
              <a:spLocks noChangeShapeType="1"/>
            </p:cNvSpPr>
            <p:nvPr/>
          </p:nvSpPr>
          <p:spPr bwMode="auto">
            <a:xfrm>
              <a:off x="2762" y="1309"/>
              <a:ext cx="1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2" name="Line 38"/>
            <p:cNvSpPr>
              <a:spLocks noChangeShapeType="1"/>
            </p:cNvSpPr>
            <p:nvPr/>
          </p:nvSpPr>
          <p:spPr bwMode="auto">
            <a:xfrm>
              <a:off x="2762" y="1527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3" name="Line 39"/>
            <p:cNvSpPr>
              <a:spLocks noChangeShapeType="1"/>
            </p:cNvSpPr>
            <p:nvPr/>
          </p:nvSpPr>
          <p:spPr bwMode="auto">
            <a:xfrm>
              <a:off x="276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4" name="Line 40"/>
            <p:cNvSpPr>
              <a:spLocks noChangeShapeType="1"/>
            </p:cNvSpPr>
            <p:nvPr/>
          </p:nvSpPr>
          <p:spPr bwMode="auto">
            <a:xfrm>
              <a:off x="3230" y="1091"/>
              <a:ext cx="0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5" name="Line 41"/>
            <p:cNvSpPr>
              <a:spLocks noChangeShapeType="1"/>
            </p:cNvSpPr>
            <p:nvPr/>
          </p:nvSpPr>
          <p:spPr bwMode="auto">
            <a:xfrm>
              <a:off x="407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6" name="Rectangle 42"/>
            <p:cNvSpPr>
              <a:spLocks noChangeArrowheads="1"/>
            </p:cNvSpPr>
            <p:nvPr/>
          </p:nvSpPr>
          <p:spPr bwMode="auto">
            <a:xfrm>
              <a:off x="3227" y="1922"/>
              <a:ext cx="84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 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8957" name="Rectangle 43"/>
            <p:cNvSpPr>
              <a:spLocks noChangeArrowheads="1"/>
            </p:cNvSpPr>
            <p:nvPr/>
          </p:nvSpPr>
          <p:spPr bwMode="auto">
            <a:xfrm>
              <a:off x="2762" y="1894"/>
              <a:ext cx="4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08958" name="Line 44"/>
            <p:cNvSpPr>
              <a:spLocks noChangeShapeType="1"/>
            </p:cNvSpPr>
            <p:nvPr/>
          </p:nvSpPr>
          <p:spPr bwMode="auto">
            <a:xfrm>
              <a:off x="2762" y="1930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59" name="Line 45"/>
            <p:cNvSpPr>
              <a:spLocks noChangeShapeType="1"/>
            </p:cNvSpPr>
            <p:nvPr/>
          </p:nvSpPr>
          <p:spPr bwMode="auto">
            <a:xfrm>
              <a:off x="2762" y="2148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0" name="Line 46"/>
            <p:cNvSpPr>
              <a:spLocks noChangeShapeType="1"/>
            </p:cNvSpPr>
            <p:nvPr/>
          </p:nvSpPr>
          <p:spPr bwMode="auto">
            <a:xfrm>
              <a:off x="276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1" name="Line 47"/>
            <p:cNvSpPr>
              <a:spLocks noChangeShapeType="1"/>
            </p:cNvSpPr>
            <p:nvPr/>
          </p:nvSpPr>
          <p:spPr bwMode="auto">
            <a:xfrm>
              <a:off x="407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2" name="Line 48"/>
            <p:cNvSpPr>
              <a:spLocks noChangeShapeType="1"/>
            </p:cNvSpPr>
            <p:nvPr/>
          </p:nvSpPr>
          <p:spPr bwMode="auto">
            <a:xfrm>
              <a:off x="3227" y="1930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63" name="Text Box 49"/>
            <p:cNvSpPr txBox="1">
              <a:spLocks noChangeArrowheads="1"/>
            </p:cNvSpPr>
            <p:nvPr/>
          </p:nvSpPr>
          <p:spPr bwMode="auto">
            <a:xfrm>
              <a:off x="3043" y="672"/>
              <a:ext cx="11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Cache</a:t>
              </a:r>
              <a:r>
                <a:rPr lang="zh-CN" altLang="en-US" sz="2000">
                  <a:latin typeface="Times New Roman" pitchFamily="18" charset="0"/>
                </a:rPr>
                <a:t>存储体</a:t>
              </a:r>
            </a:p>
          </p:txBody>
        </p:sp>
        <p:sp>
          <p:nvSpPr>
            <p:cNvPr id="208964" name="AutoShape 50"/>
            <p:cNvSpPr>
              <a:spLocks/>
            </p:cNvSpPr>
            <p:nvPr/>
          </p:nvSpPr>
          <p:spPr bwMode="auto">
            <a:xfrm rot="-5400000">
              <a:off x="2954" y="774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65" name="Text Box 51"/>
            <p:cNvSpPr txBox="1">
              <a:spLocks noChangeArrowheads="1"/>
            </p:cNvSpPr>
            <p:nvPr/>
          </p:nvSpPr>
          <p:spPr bwMode="auto">
            <a:xfrm>
              <a:off x="2711" y="67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66" name="Text Box 52"/>
            <p:cNvSpPr txBox="1">
              <a:spLocks noChangeArrowheads="1"/>
            </p:cNvSpPr>
            <p:nvPr/>
          </p:nvSpPr>
          <p:spPr bwMode="auto">
            <a:xfrm>
              <a:off x="2556" y="10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8967" name="Text Box 53"/>
            <p:cNvSpPr txBox="1">
              <a:spLocks noChangeArrowheads="1"/>
            </p:cNvSpPr>
            <p:nvPr/>
          </p:nvSpPr>
          <p:spPr bwMode="auto">
            <a:xfrm>
              <a:off x="2556" y="13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8968" name="Text Box 54"/>
            <p:cNvSpPr txBox="1">
              <a:spLocks noChangeArrowheads="1"/>
            </p:cNvSpPr>
            <p:nvPr/>
          </p:nvSpPr>
          <p:spPr bwMode="auto">
            <a:xfrm>
              <a:off x="2219" y="187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2</a:t>
              </a:r>
              <a:r>
                <a:rPr lang="en-US" altLang="zh-CN" sz="2400" i="1" baseline="30000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208969" name="Line 55"/>
            <p:cNvSpPr>
              <a:spLocks noChangeShapeType="1"/>
            </p:cNvSpPr>
            <p:nvPr/>
          </p:nvSpPr>
          <p:spPr bwMode="auto">
            <a:xfrm>
              <a:off x="3230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0" name="Line 56"/>
            <p:cNvSpPr>
              <a:spLocks noChangeShapeType="1"/>
            </p:cNvSpPr>
            <p:nvPr/>
          </p:nvSpPr>
          <p:spPr bwMode="auto">
            <a:xfrm>
              <a:off x="4072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1" name="Text Box 57"/>
            <p:cNvSpPr txBox="1">
              <a:spLocks noChangeArrowheads="1"/>
            </p:cNvSpPr>
            <p:nvPr/>
          </p:nvSpPr>
          <p:spPr bwMode="auto">
            <a:xfrm>
              <a:off x="3513" y="1595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32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8972" name="Rectangle 58"/>
            <p:cNvSpPr>
              <a:spLocks noChangeArrowheads="1"/>
            </p:cNvSpPr>
            <p:nvPr/>
          </p:nvSpPr>
          <p:spPr bwMode="auto">
            <a:xfrm>
              <a:off x="3745" y="2561"/>
              <a:ext cx="60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字块</a:t>
              </a:r>
            </a:p>
          </p:txBody>
        </p:sp>
        <p:sp>
          <p:nvSpPr>
            <p:cNvPr id="208973" name="Rectangle 59"/>
            <p:cNvSpPr>
              <a:spLocks noChangeArrowheads="1"/>
            </p:cNvSpPr>
            <p:nvPr/>
          </p:nvSpPr>
          <p:spPr bwMode="auto">
            <a:xfrm>
              <a:off x="2976" y="2736"/>
              <a:ext cx="8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字块地址</a:t>
              </a:r>
            </a:p>
          </p:txBody>
        </p:sp>
        <p:sp>
          <p:nvSpPr>
            <p:cNvPr id="208974" name="Rectangle 60"/>
            <p:cNvSpPr>
              <a:spLocks noChangeArrowheads="1"/>
            </p:cNvSpPr>
            <p:nvPr/>
          </p:nvSpPr>
          <p:spPr bwMode="auto">
            <a:xfrm>
              <a:off x="2248" y="2561"/>
              <a:ext cx="144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主存字 </a:t>
              </a:r>
            </a:p>
            <a:p>
              <a:pPr eaLnBrk="1" hangingPunct="1"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  块标记</a:t>
              </a:r>
            </a:p>
          </p:txBody>
        </p:sp>
        <p:sp>
          <p:nvSpPr>
            <p:cNvPr id="208975" name="Line 61"/>
            <p:cNvSpPr>
              <a:spLocks noChangeShapeType="1"/>
            </p:cNvSpPr>
            <p:nvPr/>
          </p:nvSpPr>
          <p:spPr bwMode="auto">
            <a:xfrm>
              <a:off x="2248" y="2561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6" name="Line 62"/>
            <p:cNvSpPr>
              <a:spLocks noChangeShapeType="1"/>
            </p:cNvSpPr>
            <p:nvPr/>
          </p:nvSpPr>
          <p:spPr bwMode="auto">
            <a:xfrm>
              <a:off x="2248" y="2979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7" name="Line 63"/>
            <p:cNvSpPr>
              <a:spLocks noChangeShapeType="1"/>
            </p:cNvSpPr>
            <p:nvPr/>
          </p:nvSpPr>
          <p:spPr bwMode="auto">
            <a:xfrm>
              <a:off x="2248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8" name="Line 64"/>
            <p:cNvSpPr>
              <a:spLocks noChangeShapeType="1"/>
            </p:cNvSpPr>
            <p:nvPr/>
          </p:nvSpPr>
          <p:spPr bwMode="auto">
            <a:xfrm>
              <a:off x="2996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79" name="Line 65"/>
            <p:cNvSpPr>
              <a:spLocks noChangeShapeType="1"/>
            </p:cNvSpPr>
            <p:nvPr/>
          </p:nvSpPr>
          <p:spPr bwMode="auto">
            <a:xfrm>
              <a:off x="3745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0" name="Line 66"/>
            <p:cNvSpPr>
              <a:spLocks noChangeShapeType="1"/>
            </p:cNvSpPr>
            <p:nvPr/>
          </p:nvSpPr>
          <p:spPr bwMode="auto">
            <a:xfrm>
              <a:off x="4353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81" name="Text Box 67"/>
            <p:cNvSpPr txBox="1">
              <a:spLocks noChangeArrowheads="1"/>
            </p:cNvSpPr>
            <p:nvPr/>
          </p:nvSpPr>
          <p:spPr bwMode="auto">
            <a:xfrm>
              <a:off x="2488" y="3014"/>
              <a:ext cx="3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82" name="Text Box 68"/>
            <p:cNvSpPr txBox="1">
              <a:spLocks noChangeArrowheads="1"/>
            </p:cNvSpPr>
            <p:nvPr/>
          </p:nvSpPr>
          <p:spPr bwMode="auto">
            <a:xfrm>
              <a:off x="3252" y="2987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83" name="Text Box 69"/>
            <p:cNvSpPr txBox="1">
              <a:spLocks noChangeArrowheads="1"/>
            </p:cNvSpPr>
            <p:nvPr/>
          </p:nvSpPr>
          <p:spPr bwMode="auto">
            <a:xfrm>
              <a:off x="3885" y="2987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b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8984" name="Text Box 70"/>
            <p:cNvSpPr txBox="1">
              <a:spLocks noChangeArrowheads="1"/>
            </p:cNvSpPr>
            <p:nvPr/>
          </p:nvSpPr>
          <p:spPr bwMode="auto">
            <a:xfrm>
              <a:off x="1499" y="26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208985" name="AutoShape 71"/>
            <p:cNvSpPr>
              <a:spLocks/>
            </p:cNvSpPr>
            <p:nvPr/>
          </p:nvSpPr>
          <p:spPr bwMode="auto">
            <a:xfrm rot="-5400000">
              <a:off x="2559" y="2123"/>
              <a:ext cx="126" cy="748"/>
            </a:xfrm>
            <a:prstGeom prst="rightBrace">
              <a:avLst>
                <a:gd name="adj1" fmla="val 494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86" name="AutoShape 72"/>
            <p:cNvSpPr>
              <a:spLocks/>
            </p:cNvSpPr>
            <p:nvPr/>
          </p:nvSpPr>
          <p:spPr bwMode="auto">
            <a:xfrm rot="-5400000">
              <a:off x="3308" y="2122"/>
              <a:ext cx="126" cy="749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87" name="Rectangle 73"/>
            <p:cNvSpPr>
              <a:spLocks noChangeArrowheads="1"/>
            </p:cNvSpPr>
            <p:nvPr/>
          </p:nvSpPr>
          <p:spPr bwMode="auto">
            <a:xfrm>
              <a:off x="423" y="1964"/>
              <a:ext cx="1170" cy="5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88" name="Text Box 74"/>
            <p:cNvSpPr txBox="1">
              <a:spLocks noChangeArrowheads="1"/>
            </p:cNvSpPr>
            <p:nvPr/>
          </p:nvSpPr>
          <p:spPr bwMode="auto">
            <a:xfrm>
              <a:off x="470" y="1972"/>
              <a:ext cx="11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 比较器（</a:t>
              </a:r>
              <a:r>
                <a:rPr lang="en-US" altLang="zh-CN" sz="2000" i="1">
                  <a:latin typeface="Times New Roman" pitchFamily="18" charset="0"/>
                </a:rPr>
                <a:t>t</a:t>
              </a:r>
              <a:r>
                <a:rPr lang="zh-CN" altLang="en-US" sz="2000">
                  <a:latin typeface="Times New Roman" pitchFamily="18" charset="0"/>
                </a:rPr>
                <a:t>位）</a:t>
              </a:r>
            </a:p>
          </p:txBody>
        </p:sp>
        <p:sp>
          <p:nvSpPr>
            <p:cNvPr id="208989" name="Text Box 75"/>
            <p:cNvSpPr txBox="1">
              <a:spLocks noChangeArrowheads="1"/>
            </p:cNvSpPr>
            <p:nvPr/>
          </p:nvSpPr>
          <p:spPr bwMode="auto">
            <a:xfrm>
              <a:off x="517" y="2215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208990" name="Text Box 76"/>
            <p:cNvSpPr txBox="1">
              <a:spLocks noChangeArrowheads="1"/>
            </p:cNvSpPr>
            <p:nvPr/>
          </p:nvSpPr>
          <p:spPr bwMode="auto">
            <a:xfrm>
              <a:off x="1190" y="222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 ≠</a:t>
              </a:r>
            </a:p>
          </p:txBody>
        </p:sp>
        <p:sp>
          <p:nvSpPr>
            <p:cNvPr id="208991" name="Line 77"/>
            <p:cNvSpPr>
              <a:spLocks noChangeShapeType="1"/>
            </p:cNvSpPr>
            <p:nvPr/>
          </p:nvSpPr>
          <p:spPr bwMode="auto">
            <a:xfrm>
              <a:off x="1359" y="2467"/>
              <a:ext cx="0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2" name="Text Box 78"/>
            <p:cNvSpPr txBox="1">
              <a:spLocks noChangeArrowheads="1"/>
            </p:cNvSpPr>
            <p:nvPr/>
          </p:nvSpPr>
          <p:spPr bwMode="auto">
            <a:xfrm>
              <a:off x="985" y="326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不命中</a:t>
              </a:r>
            </a:p>
          </p:txBody>
        </p:sp>
        <p:sp>
          <p:nvSpPr>
            <p:cNvPr id="208993" name="Text Box 79"/>
            <p:cNvSpPr txBox="1">
              <a:spLocks noChangeArrowheads="1"/>
            </p:cNvSpPr>
            <p:nvPr/>
          </p:nvSpPr>
          <p:spPr bwMode="auto">
            <a:xfrm>
              <a:off x="180" y="2784"/>
              <a:ext cx="9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有效位=1？</a:t>
              </a:r>
            </a:p>
          </p:txBody>
        </p:sp>
        <p:sp>
          <p:nvSpPr>
            <p:cNvPr id="208994" name="AutoShape 80"/>
            <p:cNvSpPr>
              <a:spLocks noChangeArrowheads="1"/>
            </p:cNvSpPr>
            <p:nvPr/>
          </p:nvSpPr>
          <p:spPr bwMode="auto">
            <a:xfrm>
              <a:off x="96" y="2677"/>
              <a:ext cx="1029" cy="461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95" name="Freeform 81"/>
            <p:cNvSpPr>
              <a:spLocks/>
            </p:cNvSpPr>
            <p:nvPr/>
          </p:nvSpPr>
          <p:spPr bwMode="auto">
            <a:xfrm>
              <a:off x="1122" y="2908"/>
              <a:ext cx="231" cy="0"/>
            </a:xfrm>
            <a:custGeom>
              <a:avLst/>
              <a:gdLst>
                <a:gd name="T0" fmla="*/ 0 w 237"/>
                <a:gd name="T1" fmla="*/ 0 h 1"/>
                <a:gd name="T2" fmla="*/ 219 w 237"/>
                <a:gd name="T3" fmla="*/ 0 h 1"/>
                <a:gd name="T4" fmla="*/ 0 60000 65536"/>
                <a:gd name="T5" fmla="*/ 0 60000 65536"/>
                <a:gd name="T6" fmla="*/ 0 w 237"/>
                <a:gd name="T7" fmla="*/ 0 h 1"/>
                <a:gd name="T8" fmla="*/ 237 w 237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6" name="Line 82"/>
            <p:cNvSpPr>
              <a:spLocks noChangeShapeType="1"/>
            </p:cNvSpPr>
            <p:nvPr/>
          </p:nvSpPr>
          <p:spPr bwMode="auto">
            <a:xfrm>
              <a:off x="611" y="2467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7" name="AutoShape 83"/>
            <p:cNvSpPr>
              <a:spLocks/>
            </p:cNvSpPr>
            <p:nvPr/>
          </p:nvSpPr>
          <p:spPr bwMode="auto">
            <a:xfrm rot="5400000">
              <a:off x="2954" y="1341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8998" name="Freeform 84"/>
            <p:cNvSpPr>
              <a:spLocks/>
            </p:cNvSpPr>
            <p:nvPr/>
          </p:nvSpPr>
          <p:spPr bwMode="auto">
            <a:xfrm>
              <a:off x="704" y="1595"/>
              <a:ext cx="2292" cy="377"/>
            </a:xfrm>
            <a:custGeom>
              <a:avLst/>
              <a:gdLst>
                <a:gd name="T0" fmla="*/ 2177 w 2352"/>
                <a:gd name="T1" fmla="*/ 0 h 432"/>
                <a:gd name="T2" fmla="*/ 2177 w 2352"/>
                <a:gd name="T3" fmla="*/ 96 h 432"/>
                <a:gd name="T4" fmla="*/ 0 w 2352"/>
                <a:gd name="T5" fmla="*/ 96 h 432"/>
                <a:gd name="T6" fmla="*/ 0 w 2352"/>
                <a:gd name="T7" fmla="*/ 28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2"/>
                <a:gd name="T13" fmla="*/ 0 h 432"/>
                <a:gd name="T14" fmla="*/ 2352 w 23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2" h="432">
                  <a:moveTo>
                    <a:pt x="2352" y="0"/>
                  </a:moveTo>
                  <a:lnTo>
                    <a:pt x="2352" y="144"/>
                  </a:lnTo>
                  <a:lnTo>
                    <a:pt x="0" y="144"/>
                  </a:lnTo>
                  <a:lnTo>
                    <a:pt x="0" y="4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99" name="Freeform 85"/>
            <p:cNvSpPr>
              <a:spLocks/>
            </p:cNvSpPr>
            <p:nvPr/>
          </p:nvSpPr>
          <p:spPr bwMode="auto">
            <a:xfrm>
              <a:off x="1306" y="1820"/>
              <a:ext cx="1316" cy="614"/>
            </a:xfrm>
            <a:custGeom>
              <a:avLst/>
              <a:gdLst>
                <a:gd name="T0" fmla="*/ 0 w 1350"/>
                <a:gd name="T1" fmla="*/ 107 h 702"/>
                <a:gd name="T2" fmla="*/ 0 w 1350"/>
                <a:gd name="T3" fmla="*/ 0 h 702"/>
                <a:gd name="T4" fmla="*/ 447 w 1350"/>
                <a:gd name="T5" fmla="*/ 0 h 702"/>
                <a:gd name="T6" fmla="*/ 450 w 1350"/>
                <a:gd name="T7" fmla="*/ 406 h 702"/>
                <a:gd name="T8" fmla="*/ 1251 w 1350"/>
                <a:gd name="T9" fmla="*/ 406 h 702"/>
                <a:gd name="T10" fmla="*/ 1251 w 1350"/>
                <a:gd name="T11" fmla="*/ 470 h 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702"/>
                <a:gd name="T20" fmla="*/ 1350 w 1350"/>
                <a:gd name="T21" fmla="*/ 702 h 7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702">
                  <a:moveTo>
                    <a:pt x="0" y="159"/>
                  </a:moveTo>
                  <a:lnTo>
                    <a:pt x="0" y="0"/>
                  </a:lnTo>
                  <a:lnTo>
                    <a:pt x="483" y="0"/>
                  </a:lnTo>
                  <a:lnTo>
                    <a:pt x="486" y="606"/>
                  </a:lnTo>
                  <a:lnTo>
                    <a:pt x="1350" y="606"/>
                  </a:lnTo>
                  <a:lnTo>
                    <a:pt x="1350" y="70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0" name="Freeform 86"/>
            <p:cNvSpPr>
              <a:spLocks/>
            </p:cNvSpPr>
            <p:nvPr/>
          </p:nvSpPr>
          <p:spPr bwMode="auto">
            <a:xfrm>
              <a:off x="1967" y="1427"/>
              <a:ext cx="1404" cy="1007"/>
            </a:xfrm>
            <a:custGeom>
              <a:avLst/>
              <a:gdLst>
                <a:gd name="T0" fmla="*/ 578 w 1440"/>
                <a:gd name="T1" fmla="*/ 0 h 1152"/>
                <a:gd name="T2" fmla="*/ 0 w 1440"/>
                <a:gd name="T3" fmla="*/ 0 h 1152"/>
                <a:gd name="T4" fmla="*/ 0 w 1440"/>
                <a:gd name="T5" fmla="*/ 641 h 1152"/>
                <a:gd name="T6" fmla="*/ 1335 w 1440"/>
                <a:gd name="T7" fmla="*/ 641 h 1152"/>
                <a:gd name="T8" fmla="*/ 1335 w 1440"/>
                <a:gd name="T9" fmla="*/ 769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52"/>
                <a:gd name="T17" fmla="*/ 1440 w 1440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52">
                  <a:moveTo>
                    <a:pt x="624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1440" y="960"/>
                  </a:lnTo>
                  <a:lnTo>
                    <a:pt x="1440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1" name="Text Box 87"/>
            <p:cNvSpPr txBox="1">
              <a:spLocks noChangeArrowheads="1"/>
            </p:cNvSpPr>
            <p:nvPr/>
          </p:nvSpPr>
          <p:spPr bwMode="auto">
            <a:xfrm>
              <a:off x="2306" y="1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8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09002" name="AutoShape 88"/>
            <p:cNvSpPr>
              <a:spLocks/>
            </p:cNvSpPr>
            <p:nvPr/>
          </p:nvSpPr>
          <p:spPr bwMode="auto">
            <a:xfrm rot="5400000">
              <a:off x="2913" y="2482"/>
              <a:ext cx="168" cy="1497"/>
            </a:xfrm>
            <a:prstGeom prst="rightBrace">
              <a:avLst>
                <a:gd name="adj1" fmla="val 7425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9003" name="Text Box 89"/>
            <p:cNvSpPr txBox="1">
              <a:spLocks noChangeArrowheads="1"/>
            </p:cNvSpPr>
            <p:nvPr/>
          </p:nvSpPr>
          <p:spPr bwMode="auto">
            <a:xfrm>
              <a:off x="2856" y="3306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i="1">
                  <a:latin typeface="Times New Roman" pitchFamily="18" charset="0"/>
                </a:rPr>
                <a:t>m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09004" name="Line 90"/>
            <p:cNvSpPr>
              <a:spLocks noChangeShapeType="1"/>
            </p:cNvSpPr>
            <p:nvPr/>
          </p:nvSpPr>
          <p:spPr bwMode="auto">
            <a:xfrm>
              <a:off x="4072" y="2056"/>
              <a:ext cx="655" cy="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5" name="Line 91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6" name="Line 92"/>
            <p:cNvSpPr>
              <a:spLocks noChangeShapeType="1"/>
            </p:cNvSpPr>
            <p:nvPr/>
          </p:nvSpPr>
          <p:spPr bwMode="auto">
            <a:xfrm flipV="1">
              <a:off x="4072" y="1301"/>
              <a:ext cx="65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7" name="Line 93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8" name="Line 94"/>
            <p:cNvSpPr>
              <a:spLocks noChangeShapeType="1"/>
            </p:cNvSpPr>
            <p:nvPr/>
          </p:nvSpPr>
          <p:spPr bwMode="auto">
            <a:xfrm>
              <a:off x="4072" y="1427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09" name="Line 95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0" name="Line 96"/>
            <p:cNvSpPr>
              <a:spLocks noChangeShapeType="1"/>
            </p:cNvSpPr>
            <p:nvPr/>
          </p:nvSpPr>
          <p:spPr bwMode="auto">
            <a:xfrm flipV="1">
              <a:off x="4072" y="1679"/>
              <a:ext cx="655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1" name="Line 97"/>
            <p:cNvSpPr>
              <a:spLocks noChangeShapeType="1"/>
            </p:cNvSpPr>
            <p:nvPr/>
          </p:nvSpPr>
          <p:spPr bwMode="auto">
            <a:xfrm>
              <a:off x="4072" y="2056"/>
              <a:ext cx="655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2" name="Text Box 98"/>
            <p:cNvSpPr txBox="1">
              <a:spLocks noChangeArrowheads="1"/>
            </p:cNvSpPr>
            <p:nvPr/>
          </p:nvSpPr>
          <p:spPr bwMode="auto">
            <a:xfrm>
              <a:off x="3057" y="2561"/>
              <a:ext cx="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>
                  <a:latin typeface="Times New Roman" pitchFamily="18" charset="0"/>
                </a:rPr>
                <a:t> Cache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9013" name="Text Box 99"/>
            <p:cNvSpPr txBox="1">
              <a:spLocks noChangeArrowheads="1"/>
            </p:cNvSpPr>
            <p:nvPr/>
          </p:nvSpPr>
          <p:spPr bwMode="auto">
            <a:xfrm>
              <a:off x="3744" y="27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内地址</a:t>
              </a:r>
            </a:p>
          </p:txBody>
        </p:sp>
        <p:sp>
          <p:nvSpPr>
            <p:cNvPr id="209014" name="Text Box 100"/>
            <p:cNvSpPr txBox="1">
              <a:spLocks noChangeArrowheads="1"/>
            </p:cNvSpPr>
            <p:nvPr/>
          </p:nvSpPr>
          <p:spPr bwMode="auto">
            <a:xfrm>
              <a:off x="1056" y="26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09015" name="Line 101"/>
            <p:cNvSpPr>
              <a:spLocks noChangeShapeType="1"/>
            </p:cNvSpPr>
            <p:nvPr/>
          </p:nvSpPr>
          <p:spPr bwMode="auto">
            <a:xfrm>
              <a:off x="624" y="31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016" name="Text Box 102"/>
            <p:cNvSpPr txBox="1">
              <a:spLocks noChangeArrowheads="1"/>
            </p:cNvSpPr>
            <p:nvPr/>
          </p:nvSpPr>
          <p:spPr bwMode="auto">
            <a:xfrm>
              <a:off x="326" y="311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209017" name="Text Box 103"/>
            <p:cNvSpPr txBox="1">
              <a:spLocks noChangeArrowheads="1"/>
            </p:cNvSpPr>
            <p:nvPr/>
          </p:nvSpPr>
          <p:spPr bwMode="auto">
            <a:xfrm>
              <a:off x="422" y="33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命中</a:t>
              </a:r>
            </a:p>
          </p:txBody>
        </p:sp>
      </p:grpSp>
      <p:sp>
        <p:nvSpPr>
          <p:cNvPr id="208899" name="Text Box 104"/>
          <p:cNvSpPr txBox="1">
            <a:spLocks noChangeArrowheads="1"/>
          </p:cNvSpPr>
          <p:nvPr/>
        </p:nvSpPr>
        <p:spPr bwMode="auto">
          <a:xfrm>
            <a:off x="228600" y="228600"/>
            <a:ext cx="59324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Cache –</a:t>
            </a:r>
            <a:r>
              <a:rPr lang="en-US" altLang="zh-CN" sz="900">
                <a:latin typeface="Times New Roman" pitchFamily="18" charset="0"/>
              </a:rPr>
              <a:t>  </a:t>
            </a:r>
            <a:r>
              <a:rPr lang="zh-CN" altLang="en-US" sz="3600">
                <a:latin typeface="Times New Roman" pitchFamily="18" charset="0"/>
              </a:rPr>
              <a:t>主存的地址映射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292970" name="Text Box 106"/>
          <p:cNvSpPr txBox="1">
            <a:spLocks noChangeArrowheads="1"/>
          </p:cNvSpPr>
          <p:nvPr/>
        </p:nvSpPr>
        <p:spPr bwMode="auto">
          <a:xfrm>
            <a:off x="609600" y="868363"/>
            <a:ext cx="2324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>
                <a:latin typeface="Times New Roman" pitchFamily="18" charset="0"/>
              </a:rPr>
              <a:t>1.  直接映射</a:t>
            </a:r>
          </a:p>
        </p:txBody>
      </p:sp>
      <p:sp>
        <p:nvSpPr>
          <p:cNvPr id="292971" name="Text Box 107"/>
          <p:cNvSpPr txBox="1">
            <a:spLocks noChangeArrowheads="1"/>
          </p:cNvSpPr>
          <p:nvPr/>
        </p:nvSpPr>
        <p:spPr bwMode="auto">
          <a:xfrm>
            <a:off x="1839913" y="5689600"/>
            <a:ext cx="6542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每个缓存块  </a:t>
            </a:r>
            <a:r>
              <a:rPr lang="en-US" altLang="zh-CN" sz="2400" i="1">
                <a:solidFill>
                  <a:srgbClr val="0419E0"/>
                </a:solidFill>
                <a:latin typeface="Times New Roman" pitchFamily="18" charset="0"/>
              </a:rPr>
              <a:t>i 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可以和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若干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个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主存块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对应</a:t>
            </a:r>
          </a:p>
        </p:txBody>
      </p:sp>
      <p:sp>
        <p:nvSpPr>
          <p:cNvPr id="292972" name="Text Box 108"/>
          <p:cNvSpPr txBox="1">
            <a:spLocks noChangeArrowheads="1"/>
          </p:cNvSpPr>
          <p:nvPr/>
        </p:nvSpPr>
        <p:spPr bwMode="auto">
          <a:xfrm>
            <a:off x="1855788" y="6115072"/>
            <a:ext cx="606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每个主存块  </a:t>
            </a:r>
            <a:r>
              <a:rPr lang="en-US" altLang="zh-CN" sz="2400" i="1">
                <a:solidFill>
                  <a:srgbClr val="0419E0"/>
                </a:solidFill>
                <a:latin typeface="Times New Roman" pitchFamily="18" charset="0"/>
              </a:rPr>
              <a:t>j</a:t>
            </a:r>
            <a:r>
              <a:rPr lang="en-US" altLang="zh-CN" sz="2400">
                <a:solidFill>
                  <a:srgbClr val="0419E0"/>
                </a:solidFill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只能和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一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个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缓存块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对应</a:t>
            </a:r>
          </a:p>
        </p:txBody>
      </p:sp>
      <p:sp>
        <p:nvSpPr>
          <p:cNvPr id="292973" name="Text Box 109"/>
          <p:cNvSpPr txBox="1">
            <a:spLocks noChangeArrowheads="1"/>
          </p:cNvSpPr>
          <p:nvPr/>
        </p:nvSpPr>
        <p:spPr bwMode="auto">
          <a:xfrm>
            <a:off x="1143000" y="1819275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i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mod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grpSp>
        <p:nvGrpSpPr>
          <p:cNvPr id="3" name="Group 111"/>
          <p:cNvGrpSpPr>
            <a:grpSpLocks/>
          </p:cNvGrpSpPr>
          <p:nvPr/>
        </p:nvGrpSpPr>
        <p:grpSpPr bwMode="auto">
          <a:xfrm>
            <a:off x="5127625" y="1533525"/>
            <a:ext cx="3787775" cy="3082925"/>
            <a:chOff x="3230" y="966"/>
            <a:chExt cx="2386" cy="1942"/>
          </a:xfrm>
        </p:grpSpPr>
        <p:sp>
          <p:nvSpPr>
            <p:cNvPr id="208910" name="Rectangle 112"/>
            <p:cNvSpPr>
              <a:spLocks noChangeArrowheads="1"/>
            </p:cNvSpPr>
            <p:nvPr/>
          </p:nvSpPr>
          <p:spPr bwMode="auto">
            <a:xfrm>
              <a:off x="4727" y="2690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solidFill>
                    <a:schemeClr val="bg2"/>
                  </a:solidFill>
                  <a:latin typeface="Times New Roman" pitchFamily="18" charset="0"/>
                </a:rPr>
                <a:t>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solidFill>
                    <a:schemeClr val="bg2"/>
                  </a:solidFill>
                  <a:latin typeface="Times New Roman" pitchFamily="18" charset="0"/>
                </a:rPr>
                <a:t>c</a:t>
              </a:r>
              <a:r>
                <a:rPr lang="en-US" altLang="zh-CN" sz="2000" baseline="30000">
                  <a:solidFill>
                    <a:schemeClr val="bg2"/>
                  </a:solidFill>
                  <a:latin typeface="Times New Roman" pitchFamily="18" charset="0"/>
                </a:rPr>
                <a:t>+1</a:t>
              </a:r>
              <a:endParaRPr lang="zh-CN" altLang="en-US" sz="2000" baseline="30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08911" name="Rectangle 113"/>
            <p:cNvSpPr>
              <a:spLocks noChangeArrowheads="1"/>
            </p:cNvSpPr>
            <p:nvPr/>
          </p:nvSpPr>
          <p:spPr bwMode="auto">
            <a:xfrm>
              <a:off x="4727" y="1819"/>
              <a:ext cx="889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solidFill>
                    <a:schemeClr val="bg2"/>
                  </a:solidFill>
                  <a:latin typeface="Times New Roman" pitchFamily="18" charset="0"/>
                </a:rPr>
                <a:t>     </a:t>
              </a: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solidFill>
                    <a:schemeClr val="bg2"/>
                  </a:solidFill>
                  <a:latin typeface="Times New Roman" pitchFamily="18" charset="0"/>
                </a:rPr>
                <a:t>c</a:t>
              </a:r>
              <a:endParaRPr lang="zh-CN" altLang="en-US" sz="2000" i="1" baseline="30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208912" name="Rectangle 114"/>
            <p:cNvSpPr>
              <a:spLocks noChangeArrowheads="1"/>
            </p:cNvSpPr>
            <p:nvPr/>
          </p:nvSpPr>
          <p:spPr bwMode="auto">
            <a:xfrm>
              <a:off x="4727" y="966"/>
              <a:ext cx="889" cy="21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    字块0</a:t>
              </a:r>
            </a:p>
          </p:txBody>
        </p:sp>
        <p:sp>
          <p:nvSpPr>
            <p:cNvPr id="208913" name="Line 115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4" name="Line 116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5" name="Line 117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16" name="Rectangle 118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itchFamily="18" charset="0"/>
                </a:rPr>
                <a:t>    字块 0</a:t>
              </a:r>
            </a:p>
          </p:txBody>
        </p:sp>
      </p:grpSp>
      <p:sp>
        <p:nvSpPr>
          <p:cNvPr id="119" name="日期占位符 11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BCA8A9-BE49-48C7-A848-941115BCEC2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21" name="页脚占位符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8909" name="灯片编号占位符 1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EA2379-3C48-4440-8BD6-CCC62E8BC22B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8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70" grpId="0" autoUpdateAnimBg="0"/>
      <p:bldP spid="292971" grpId="0" autoUpdateAnimBg="0"/>
      <p:bldP spid="292972" grpId="0" autoUpdateAnimBg="0"/>
      <p:bldP spid="2929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533400" y="330200"/>
            <a:ext cx="389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600">
                <a:latin typeface="Times New Roman" pitchFamily="18" charset="0"/>
              </a:rPr>
              <a:t>2. 全相联映射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309688" y="6016625"/>
            <a:ext cx="737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主存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中的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任一块 </a:t>
            </a:r>
            <a:r>
              <a:rPr lang="zh-CN" altLang="en-US" sz="2400">
                <a:latin typeface="Times New Roman" pitchFamily="18" charset="0"/>
              </a:rPr>
              <a:t>可以映射到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缓存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中的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任一块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1143000"/>
            <a:ext cx="5854700" cy="4683125"/>
            <a:chOff x="728" y="720"/>
            <a:chExt cx="3688" cy="2950"/>
          </a:xfrm>
        </p:grpSpPr>
        <p:sp>
          <p:nvSpPr>
            <p:cNvPr id="209951" name="Rectangle 5"/>
            <p:cNvSpPr>
              <a:spLocks noChangeArrowheads="1"/>
            </p:cNvSpPr>
            <p:nvPr/>
          </p:nvSpPr>
          <p:spPr bwMode="auto">
            <a:xfrm>
              <a:off x="3552" y="2876"/>
              <a:ext cx="86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m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9952" name="Rectangle 6"/>
            <p:cNvSpPr>
              <a:spLocks noChangeArrowheads="1"/>
            </p:cNvSpPr>
            <p:nvPr/>
          </p:nvSpPr>
          <p:spPr bwMode="auto">
            <a:xfrm>
              <a:off x="3552" y="252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09953" name="Rectangle 7"/>
            <p:cNvSpPr>
              <a:spLocks noChangeArrowheads="1"/>
            </p:cNvSpPr>
            <p:nvPr/>
          </p:nvSpPr>
          <p:spPr bwMode="auto">
            <a:xfrm>
              <a:off x="3552" y="216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</a:p>
          </p:txBody>
        </p:sp>
        <p:sp>
          <p:nvSpPr>
            <p:cNvPr id="209954" name="Rectangle 8"/>
            <p:cNvSpPr>
              <a:spLocks noChangeArrowheads="1"/>
            </p:cNvSpPr>
            <p:nvPr/>
          </p:nvSpPr>
          <p:spPr bwMode="auto">
            <a:xfrm>
              <a:off x="3552" y="1806"/>
              <a:ext cx="86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000" b="0">
                <a:latin typeface="Times New Roman" pitchFamily="18" charset="0"/>
              </a:endParaRPr>
            </a:p>
          </p:txBody>
        </p:sp>
        <p:sp>
          <p:nvSpPr>
            <p:cNvPr id="209955" name="Rectangle 9"/>
            <p:cNvSpPr>
              <a:spLocks noChangeArrowheads="1"/>
            </p:cNvSpPr>
            <p:nvPr/>
          </p:nvSpPr>
          <p:spPr bwMode="auto">
            <a:xfrm>
              <a:off x="3552" y="145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字块1</a:t>
              </a:r>
            </a:p>
          </p:txBody>
        </p:sp>
        <p:sp>
          <p:nvSpPr>
            <p:cNvPr id="209956" name="Rectangle 10"/>
            <p:cNvSpPr>
              <a:spLocks noChangeArrowheads="1"/>
            </p:cNvSpPr>
            <p:nvPr/>
          </p:nvSpPr>
          <p:spPr bwMode="auto">
            <a:xfrm>
              <a:off x="3552" y="109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 b="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字块0</a:t>
              </a:r>
            </a:p>
          </p:txBody>
        </p:sp>
        <p:sp>
          <p:nvSpPr>
            <p:cNvPr id="209957" name="Line 11"/>
            <p:cNvSpPr>
              <a:spLocks noChangeShapeType="1"/>
            </p:cNvSpPr>
            <p:nvPr/>
          </p:nvSpPr>
          <p:spPr bwMode="auto">
            <a:xfrm>
              <a:off x="3552" y="1094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58" name="Line 12"/>
            <p:cNvSpPr>
              <a:spLocks noChangeShapeType="1"/>
            </p:cNvSpPr>
            <p:nvPr/>
          </p:nvSpPr>
          <p:spPr bwMode="auto">
            <a:xfrm>
              <a:off x="3552" y="145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59" name="Line 13"/>
            <p:cNvSpPr>
              <a:spLocks noChangeShapeType="1"/>
            </p:cNvSpPr>
            <p:nvPr/>
          </p:nvSpPr>
          <p:spPr bwMode="auto">
            <a:xfrm>
              <a:off x="3552" y="180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0" name="Line 14"/>
            <p:cNvSpPr>
              <a:spLocks noChangeShapeType="1"/>
            </p:cNvSpPr>
            <p:nvPr/>
          </p:nvSpPr>
          <p:spPr bwMode="auto">
            <a:xfrm>
              <a:off x="3552" y="216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1" name="Line 15"/>
            <p:cNvSpPr>
              <a:spLocks noChangeShapeType="1"/>
            </p:cNvSpPr>
            <p:nvPr/>
          </p:nvSpPr>
          <p:spPr bwMode="auto">
            <a:xfrm>
              <a:off x="3552" y="252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2" name="Line 16"/>
            <p:cNvSpPr>
              <a:spLocks noChangeShapeType="1"/>
            </p:cNvSpPr>
            <p:nvPr/>
          </p:nvSpPr>
          <p:spPr bwMode="auto">
            <a:xfrm>
              <a:off x="3552" y="287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3" name="Line 17"/>
            <p:cNvSpPr>
              <a:spLocks noChangeShapeType="1"/>
            </p:cNvSpPr>
            <p:nvPr/>
          </p:nvSpPr>
          <p:spPr bwMode="auto">
            <a:xfrm>
              <a:off x="3552" y="319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4" name="Line 18"/>
            <p:cNvSpPr>
              <a:spLocks noChangeShapeType="1"/>
            </p:cNvSpPr>
            <p:nvPr/>
          </p:nvSpPr>
          <p:spPr bwMode="auto">
            <a:xfrm>
              <a:off x="3552" y="216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5" name="Line 19"/>
            <p:cNvSpPr>
              <a:spLocks noChangeShapeType="1"/>
            </p:cNvSpPr>
            <p:nvPr/>
          </p:nvSpPr>
          <p:spPr bwMode="auto">
            <a:xfrm>
              <a:off x="3552" y="109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6" name="Line 20"/>
            <p:cNvSpPr>
              <a:spLocks noChangeShapeType="1"/>
            </p:cNvSpPr>
            <p:nvPr/>
          </p:nvSpPr>
          <p:spPr bwMode="auto">
            <a:xfrm>
              <a:off x="3552" y="252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7" name="Line 21"/>
            <p:cNvSpPr>
              <a:spLocks noChangeShapeType="1"/>
            </p:cNvSpPr>
            <p:nvPr/>
          </p:nvSpPr>
          <p:spPr bwMode="auto">
            <a:xfrm>
              <a:off x="4416" y="216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8" name="Line 22"/>
            <p:cNvSpPr>
              <a:spLocks noChangeShapeType="1"/>
            </p:cNvSpPr>
            <p:nvPr/>
          </p:nvSpPr>
          <p:spPr bwMode="auto">
            <a:xfrm>
              <a:off x="4416" y="109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69" name="Line 23"/>
            <p:cNvSpPr>
              <a:spLocks noChangeShapeType="1"/>
            </p:cNvSpPr>
            <p:nvPr/>
          </p:nvSpPr>
          <p:spPr bwMode="auto">
            <a:xfrm>
              <a:off x="4416" y="252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209970" name="Text Box 24"/>
            <p:cNvSpPr txBox="1">
              <a:spLocks noChangeArrowheads="1"/>
            </p:cNvSpPr>
            <p:nvPr/>
          </p:nvSpPr>
          <p:spPr bwMode="auto">
            <a:xfrm>
              <a:off x="3840" y="189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9971" name="Text Box 25"/>
            <p:cNvSpPr txBox="1">
              <a:spLocks noChangeArrowheads="1"/>
            </p:cNvSpPr>
            <p:nvPr/>
          </p:nvSpPr>
          <p:spPr bwMode="auto">
            <a:xfrm>
              <a:off x="3820" y="256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9972" name="Rectangle 26"/>
            <p:cNvSpPr>
              <a:spLocks noChangeArrowheads="1"/>
            </p:cNvSpPr>
            <p:nvPr/>
          </p:nvSpPr>
          <p:spPr bwMode="auto">
            <a:xfrm>
              <a:off x="1488" y="2337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字块2</a:t>
              </a:r>
              <a:r>
                <a:rPr lang="en-US" altLang="zh-CN" sz="2000" i="1" baseline="30000">
                  <a:latin typeface="Times New Roman" pitchFamily="18" charset="0"/>
                </a:rPr>
                <a:t>c</a:t>
              </a:r>
              <a:r>
                <a:rPr lang="en-US" altLang="zh-CN" sz="2000">
                  <a:latin typeface="Times New Roman" pitchFamily="18" charset="0"/>
                </a:rPr>
                <a:t>－1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09973" name="Rectangle 27"/>
            <p:cNvSpPr>
              <a:spLocks noChangeArrowheads="1"/>
            </p:cNvSpPr>
            <p:nvPr/>
          </p:nvSpPr>
          <p:spPr bwMode="auto">
            <a:xfrm>
              <a:off x="1488" y="1964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9974" name="Rectangle 28"/>
            <p:cNvSpPr>
              <a:spLocks noChangeArrowheads="1"/>
            </p:cNvSpPr>
            <p:nvPr/>
          </p:nvSpPr>
          <p:spPr bwMode="auto">
            <a:xfrm>
              <a:off x="1488" y="1591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字块1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9975" name="Rectangle 29"/>
            <p:cNvSpPr>
              <a:spLocks noChangeArrowheads="1"/>
            </p:cNvSpPr>
            <p:nvPr/>
          </p:nvSpPr>
          <p:spPr bwMode="auto">
            <a:xfrm>
              <a:off x="1488" y="1270"/>
              <a:ext cx="105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000">
                  <a:latin typeface="Times New Roman" pitchFamily="18" charset="0"/>
                </a:rPr>
                <a:t>字块0</a:t>
              </a: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209976" name="Line 30"/>
            <p:cNvSpPr>
              <a:spLocks noChangeShapeType="1"/>
            </p:cNvSpPr>
            <p:nvPr/>
          </p:nvSpPr>
          <p:spPr bwMode="auto">
            <a:xfrm>
              <a:off x="1488" y="127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77" name="Line 31"/>
            <p:cNvSpPr>
              <a:spLocks noChangeShapeType="1"/>
            </p:cNvSpPr>
            <p:nvPr/>
          </p:nvSpPr>
          <p:spPr bwMode="auto">
            <a:xfrm>
              <a:off x="1488" y="1591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78" name="Line 32"/>
            <p:cNvSpPr>
              <a:spLocks noChangeShapeType="1"/>
            </p:cNvSpPr>
            <p:nvPr/>
          </p:nvSpPr>
          <p:spPr bwMode="auto">
            <a:xfrm>
              <a:off x="1488" y="19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79" name="Line 33"/>
            <p:cNvSpPr>
              <a:spLocks noChangeShapeType="1"/>
            </p:cNvSpPr>
            <p:nvPr/>
          </p:nvSpPr>
          <p:spPr bwMode="auto">
            <a:xfrm>
              <a:off x="1488" y="2337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80" name="Line 34"/>
            <p:cNvSpPr>
              <a:spLocks noChangeShapeType="1"/>
            </p:cNvSpPr>
            <p:nvPr/>
          </p:nvSpPr>
          <p:spPr bwMode="auto">
            <a:xfrm>
              <a:off x="1488" y="271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81" name="Line 35"/>
            <p:cNvSpPr>
              <a:spLocks noChangeShapeType="1"/>
            </p:cNvSpPr>
            <p:nvPr/>
          </p:nvSpPr>
          <p:spPr bwMode="auto">
            <a:xfrm>
              <a:off x="1488" y="127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82" name="Line 36"/>
            <p:cNvSpPr>
              <a:spLocks noChangeShapeType="1"/>
            </p:cNvSpPr>
            <p:nvPr/>
          </p:nvSpPr>
          <p:spPr bwMode="auto">
            <a:xfrm>
              <a:off x="2544" y="127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209983" name="Text Box 37"/>
            <p:cNvSpPr txBox="1">
              <a:spLocks noChangeArrowheads="1"/>
            </p:cNvSpPr>
            <p:nvPr/>
          </p:nvSpPr>
          <p:spPr bwMode="auto">
            <a:xfrm>
              <a:off x="1872" y="2038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09984" name="Line 38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85" name="Line 39"/>
            <p:cNvSpPr>
              <a:spLocks noChangeShapeType="1"/>
            </p:cNvSpPr>
            <p:nvPr/>
          </p:nvSpPr>
          <p:spPr bwMode="auto">
            <a:xfrm>
              <a:off x="2544" y="1414"/>
              <a:ext cx="100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86" name="Line 40"/>
            <p:cNvSpPr>
              <a:spLocks noChangeShapeType="1"/>
            </p:cNvSpPr>
            <p:nvPr/>
          </p:nvSpPr>
          <p:spPr bwMode="auto">
            <a:xfrm>
              <a:off x="2544" y="1414"/>
              <a:ext cx="100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87" name="Line 41"/>
            <p:cNvSpPr>
              <a:spLocks noChangeShapeType="1"/>
            </p:cNvSpPr>
            <p:nvPr/>
          </p:nvSpPr>
          <p:spPr bwMode="auto">
            <a:xfrm>
              <a:off x="2544" y="1414"/>
              <a:ext cx="1008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88" name="Line 42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89" name="Line 43"/>
            <p:cNvSpPr>
              <a:spLocks noChangeShapeType="1"/>
            </p:cNvSpPr>
            <p:nvPr/>
          </p:nvSpPr>
          <p:spPr bwMode="auto">
            <a:xfrm flipV="1">
              <a:off x="2544" y="1654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0" name="Line 44"/>
            <p:cNvSpPr>
              <a:spLocks noChangeShapeType="1"/>
            </p:cNvSpPr>
            <p:nvPr/>
          </p:nvSpPr>
          <p:spPr bwMode="auto">
            <a:xfrm>
              <a:off x="2544" y="1798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1" name="Line 45"/>
            <p:cNvSpPr>
              <a:spLocks noChangeShapeType="1"/>
            </p:cNvSpPr>
            <p:nvPr/>
          </p:nvSpPr>
          <p:spPr bwMode="auto">
            <a:xfrm>
              <a:off x="2544" y="1798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2" name="Line 46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3" name="Line 47"/>
            <p:cNvSpPr>
              <a:spLocks noChangeShapeType="1"/>
            </p:cNvSpPr>
            <p:nvPr/>
          </p:nvSpPr>
          <p:spPr bwMode="auto">
            <a:xfrm flipV="1">
              <a:off x="2544" y="1654"/>
              <a:ext cx="100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4" name="Line 48"/>
            <p:cNvSpPr>
              <a:spLocks noChangeShapeType="1"/>
            </p:cNvSpPr>
            <p:nvPr/>
          </p:nvSpPr>
          <p:spPr bwMode="auto">
            <a:xfrm flipV="1">
              <a:off x="2544" y="2326"/>
              <a:ext cx="100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5" name="Line 49"/>
            <p:cNvSpPr>
              <a:spLocks noChangeShapeType="1"/>
            </p:cNvSpPr>
            <p:nvPr/>
          </p:nvSpPr>
          <p:spPr bwMode="auto">
            <a:xfrm>
              <a:off x="2544" y="2566"/>
              <a:ext cx="100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96" name="Rectangle 50"/>
            <p:cNvSpPr>
              <a:spLocks noChangeArrowheads="1"/>
            </p:cNvSpPr>
            <p:nvPr/>
          </p:nvSpPr>
          <p:spPr bwMode="auto">
            <a:xfrm>
              <a:off x="912" y="12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9997" name="Rectangle 51"/>
            <p:cNvSpPr>
              <a:spLocks noChangeArrowheads="1"/>
            </p:cNvSpPr>
            <p:nvPr/>
          </p:nvSpPr>
          <p:spPr bwMode="auto">
            <a:xfrm>
              <a:off x="912" y="1595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9998" name="Rectangle 52"/>
            <p:cNvSpPr>
              <a:spLocks noChangeArrowheads="1"/>
            </p:cNvSpPr>
            <p:nvPr/>
          </p:nvSpPr>
          <p:spPr bwMode="auto">
            <a:xfrm>
              <a:off x="912" y="2336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09999" name="Text Box 53"/>
            <p:cNvSpPr txBox="1">
              <a:spLocks noChangeArrowheads="1"/>
            </p:cNvSpPr>
            <p:nvPr/>
          </p:nvSpPr>
          <p:spPr bwMode="auto">
            <a:xfrm>
              <a:off x="960" y="127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10000" name="Text Box 54"/>
            <p:cNvSpPr txBox="1">
              <a:spLocks noChangeArrowheads="1"/>
            </p:cNvSpPr>
            <p:nvPr/>
          </p:nvSpPr>
          <p:spPr bwMode="auto">
            <a:xfrm>
              <a:off x="960" y="159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10001" name="Text Box 55"/>
            <p:cNvSpPr txBox="1">
              <a:spLocks noChangeArrowheads="1"/>
            </p:cNvSpPr>
            <p:nvPr/>
          </p:nvSpPr>
          <p:spPr bwMode="auto">
            <a:xfrm>
              <a:off x="960" y="232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210002" name="Text Box 56"/>
            <p:cNvSpPr txBox="1">
              <a:spLocks noChangeArrowheads="1"/>
            </p:cNvSpPr>
            <p:nvPr/>
          </p:nvSpPr>
          <p:spPr bwMode="auto">
            <a:xfrm>
              <a:off x="758" y="311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主存字块标记</a:t>
              </a:r>
            </a:p>
          </p:txBody>
        </p:sp>
        <p:sp>
          <p:nvSpPr>
            <p:cNvPr id="210003" name="Rectangle 57"/>
            <p:cNvSpPr>
              <a:spLocks noChangeArrowheads="1"/>
            </p:cNvSpPr>
            <p:nvPr/>
          </p:nvSpPr>
          <p:spPr bwMode="auto">
            <a:xfrm>
              <a:off x="768" y="310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0004" name="Rectangle 58"/>
            <p:cNvSpPr>
              <a:spLocks noChangeArrowheads="1"/>
            </p:cNvSpPr>
            <p:nvPr/>
          </p:nvSpPr>
          <p:spPr bwMode="auto">
            <a:xfrm>
              <a:off x="1824" y="310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</a:pPr>
              <a:endParaRPr lang="zh-CN" altLang="en-US"/>
            </a:p>
          </p:txBody>
        </p:sp>
        <p:sp>
          <p:nvSpPr>
            <p:cNvPr id="210005" name="Text Box 59"/>
            <p:cNvSpPr txBox="1">
              <a:spLocks noChangeArrowheads="1"/>
            </p:cNvSpPr>
            <p:nvPr/>
          </p:nvSpPr>
          <p:spPr bwMode="auto">
            <a:xfrm>
              <a:off x="1872" y="3110"/>
              <a:ext cx="9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9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字块内地址</a:t>
              </a:r>
            </a:p>
          </p:txBody>
        </p:sp>
        <p:sp>
          <p:nvSpPr>
            <p:cNvPr id="210006" name="Text Box 60"/>
            <p:cNvSpPr txBox="1">
              <a:spLocks noChangeArrowheads="1"/>
            </p:cNvSpPr>
            <p:nvPr/>
          </p:nvSpPr>
          <p:spPr bwMode="auto">
            <a:xfrm>
              <a:off x="728" y="284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210007" name="Text Box 61"/>
            <p:cNvSpPr txBox="1">
              <a:spLocks noChangeArrowheads="1"/>
            </p:cNvSpPr>
            <p:nvPr/>
          </p:nvSpPr>
          <p:spPr bwMode="auto">
            <a:xfrm>
              <a:off x="768" y="3382"/>
              <a:ext cx="10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m</a:t>
              </a:r>
              <a:r>
                <a:rPr lang="en-US" altLang="zh-CN" sz="2400">
                  <a:latin typeface="Times New Roman" pitchFamily="18" charset="0"/>
                </a:rPr>
                <a:t> = 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>
                  <a:latin typeface="Times New Roman" pitchFamily="18" charset="0"/>
                </a:rPr>
                <a:t> + 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10008" name="Text Box 62"/>
            <p:cNvSpPr txBox="1">
              <a:spLocks noChangeArrowheads="1"/>
            </p:cNvSpPr>
            <p:nvPr/>
          </p:nvSpPr>
          <p:spPr bwMode="auto">
            <a:xfrm>
              <a:off x="2160" y="338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b</a:t>
              </a:r>
              <a:r>
                <a:rPr lang="zh-CN" altLang="en-US" sz="20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210009" name="Text Box 63"/>
            <p:cNvSpPr txBox="1">
              <a:spLocks noChangeArrowheads="1"/>
            </p:cNvSpPr>
            <p:nvPr/>
          </p:nvSpPr>
          <p:spPr bwMode="auto">
            <a:xfrm>
              <a:off x="864" y="982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 i="1">
                  <a:latin typeface="Times New Roman" pitchFamily="18" charset="0"/>
                </a:rPr>
                <a:t>m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=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en-US" altLang="zh-CN" sz="2400" i="1">
                  <a:latin typeface="Times New Roman" pitchFamily="18" charset="0"/>
                </a:rPr>
                <a:t>t</a:t>
              </a:r>
              <a:r>
                <a:rPr lang="en-US" altLang="zh-CN" sz="2400">
                  <a:latin typeface="Times New Roman" pitchFamily="18" charset="0"/>
                </a:rPr>
                <a:t>+</a:t>
              </a:r>
              <a:r>
                <a:rPr lang="en-US" altLang="zh-CN" sz="2400" i="1">
                  <a:latin typeface="Times New Roman" pitchFamily="18" charset="0"/>
                </a:rPr>
                <a:t>c</a:t>
              </a:r>
              <a:endParaRPr lang="zh-CN" altLang="en-US" sz="2400" i="1">
                <a:latin typeface="Times New Roman" pitchFamily="18" charset="0"/>
              </a:endParaRPr>
            </a:p>
          </p:txBody>
        </p:sp>
        <p:sp>
          <p:nvSpPr>
            <p:cNvPr id="210010" name="Text Box 64"/>
            <p:cNvSpPr txBox="1">
              <a:spLocks noChangeArrowheads="1"/>
            </p:cNvSpPr>
            <p:nvPr/>
          </p:nvSpPr>
          <p:spPr bwMode="auto">
            <a:xfrm>
              <a:off x="905" y="720"/>
              <a:ext cx="1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400">
                  <a:latin typeface="Times New Roman" pitchFamily="18" charset="0"/>
                </a:rPr>
                <a:t>Cache </a:t>
              </a:r>
              <a:r>
                <a:rPr lang="zh-CN" altLang="en-US" sz="2400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210011" name="Text Box 65"/>
            <p:cNvSpPr txBox="1">
              <a:spLocks noChangeArrowheads="1"/>
            </p:cNvSpPr>
            <p:nvPr/>
          </p:nvSpPr>
          <p:spPr bwMode="auto">
            <a:xfrm>
              <a:off x="3494" y="72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400">
                  <a:latin typeface="Times New Roman" pitchFamily="18" charset="0"/>
                </a:rPr>
                <a:t>主存储器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362200" y="1724025"/>
            <a:ext cx="4649788" cy="2578100"/>
            <a:chOff x="1488" y="1086"/>
            <a:chExt cx="2929" cy="1624"/>
          </a:xfrm>
        </p:grpSpPr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1488" y="1270"/>
              <a:ext cx="1056" cy="1440"/>
              <a:chOff x="1488" y="1270"/>
              <a:chExt cx="1056" cy="1440"/>
            </a:xfrm>
          </p:grpSpPr>
          <p:sp>
            <p:nvSpPr>
              <p:cNvPr id="209944" name="Line 68"/>
              <p:cNvSpPr>
                <a:spLocks noChangeShapeType="1"/>
              </p:cNvSpPr>
              <p:nvPr/>
            </p:nvSpPr>
            <p:spPr bwMode="auto">
              <a:xfrm>
                <a:off x="1488" y="1270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9945" name="Line 69"/>
              <p:cNvSpPr>
                <a:spLocks noChangeShapeType="1"/>
              </p:cNvSpPr>
              <p:nvPr/>
            </p:nvSpPr>
            <p:spPr bwMode="auto">
              <a:xfrm>
                <a:off x="1488" y="1591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9946" name="Line 70"/>
              <p:cNvSpPr>
                <a:spLocks noChangeShapeType="1"/>
              </p:cNvSpPr>
              <p:nvPr/>
            </p:nvSpPr>
            <p:spPr bwMode="auto">
              <a:xfrm>
                <a:off x="1488" y="1964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9947" name="Line 71"/>
              <p:cNvSpPr>
                <a:spLocks noChangeShapeType="1"/>
              </p:cNvSpPr>
              <p:nvPr/>
            </p:nvSpPr>
            <p:spPr bwMode="auto">
              <a:xfrm>
                <a:off x="1488" y="2337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9948" name="Line 72"/>
              <p:cNvSpPr>
                <a:spLocks noChangeShapeType="1"/>
              </p:cNvSpPr>
              <p:nvPr/>
            </p:nvSpPr>
            <p:spPr bwMode="auto">
              <a:xfrm>
                <a:off x="1488" y="2710"/>
                <a:ext cx="1056" cy="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9949" name="Line 73"/>
              <p:cNvSpPr>
                <a:spLocks noChangeShapeType="1"/>
              </p:cNvSpPr>
              <p:nvPr/>
            </p:nvSpPr>
            <p:spPr bwMode="auto">
              <a:xfrm>
                <a:off x="1488" y="127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209950" name="Line 74"/>
              <p:cNvSpPr>
                <a:spLocks noChangeShapeType="1"/>
              </p:cNvSpPr>
              <p:nvPr/>
            </p:nvSpPr>
            <p:spPr bwMode="auto">
              <a:xfrm>
                <a:off x="2544" y="127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5" name="Group 75"/>
            <p:cNvGrpSpPr>
              <a:grpSpLocks/>
            </p:cNvGrpSpPr>
            <p:nvPr/>
          </p:nvGrpSpPr>
          <p:grpSpPr bwMode="auto">
            <a:xfrm>
              <a:off x="2544" y="1086"/>
              <a:ext cx="1873" cy="1432"/>
              <a:chOff x="2544" y="1086"/>
              <a:chExt cx="1873" cy="1432"/>
            </a:xfrm>
          </p:grpSpPr>
          <p:sp>
            <p:nvSpPr>
              <p:cNvPr id="209933" name="Rectangle 76"/>
              <p:cNvSpPr>
                <a:spLocks noChangeArrowheads="1"/>
              </p:cNvSpPr>
              <p:nvPr/>
            </p:nvSpPr>
            <p:spPr bwMode="auto">
              <a:xfrm>
                <a:off x="3552" y="1094"/>
                <a:ext cx="864" cy="357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 eaLnBrk="1" hangingPunct="1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000" b="0">
                    <a:solidFill>
                      <a:schemeClr val="bg2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solidFill>
                      <a:schemeClr val="bg2"/>
                    </a:solidFill>
                    <a:latin typeface="Times New Roman" pitchFamily="18" charset="0"/>
                  </a:rPr>
                  <a:t>字块0</a:t>
                </a:r>
              </a:p>
            </p:txBody>
          </p:sp>
          <p:sp>
            <p:nvSpPr>
              <p:cNvPr id="209934" name="Line 77"/>
              <p:cNvSpPr>
                <a:spLocks noChangeShapeType="1"/>
              </p:cNvSpPr>
              <p:nvPr/>
            </p:nvSpPr>
            <p:spPr bwMode="auto">
              <a:xfrm>
                <a:off x="3552" y="1094"/>
                <a:ext cx="86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209935" name="Line 78"/>
              <p:cNvSpPr>
                <a:spLocks noChangeShapeType="1"/>
              </p:cNvSpPr>
              <p:nvPr/>
            </p:nvSpPr>
            <p:spPr bwMode="auto">
              <a:xfrm>
                <a:off x="3552" y="1451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209936" name="Line 79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144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7" name="Line 80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528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938" name="Line 81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" name="Group 82"/>
              <p:cNvGrpSpPr>
                <a:grpSpLocks/>
              </p:cNvGrpSpPr>
              <p:nvPr/>
            </p:nvGrpSpPr>
            <p:grpSpPr bwMode="auto">
              <a:xfrm>
                <a:off x="3552" y="1086"/>
                <a:ext cx="865" cy="372"/>
                <a:chOff x="3552" y="1086"/>
                <a:chExt cx="865" cy="372"/>
              </a:xfrm>
            </p:grpSpPr>
            <p:sp>
              <p:nvSpPr>
                <p:cNvPr id="209940" name="Line 83"/>
                <p:cNvSpPr>
                  <a:spLocks noChangeShapeType="1"/>
                </p:cNvSpPr>
                <p:nvPr/>
              </p:nvSpPr>
              <p:spPr bwMode="auto">
                <a:xfrm>
                  <a:off x="3552" y="1094"/>
                  <a:ext cx="864" cy="0"/>
                </a:xfrm>
                <a:prstGeom prst="line">
                  <a:avLst/>
                </a:prstGeom>
                <a:noFill/>
                <a:ln w="28575" cap="sq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209941" name="Line 84"/>
                <p:cNvSpPr>
                  <a:spLocks noChangeShapeType="1"/>
                </p:cNvSpPr>
                <p:nvPr/>
              </p:nvSpPr>
              <p:spPr bwMode="auto">
                <a:xfrm>
                  <a:off x="3552" y="1451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209942" name="Freeform 85"/>
                <p:cNvSpPr>
                  <a:spLocks/>
                </p:cNvSpPr>
                <p:nvPr/>
              </p:nvSpPr>
              <p:spPr bwMode="auto">
                <a:xfrm>
                  <a:off x="3552" y="1089"/>
                  <a:ext cx="1" cy="366"/>
                </a:xfrm>
                <a:custGeom>
                  <a:avLst/>
                  <a:gdLst>
                    <a:gd name="T0" fmla="*/ 0 w 1"/>
                    <a:gd name="T1" fmla="*/ 0 h 366"/>
                    <a:gd name="T2" fmla="*/ 0 w 1"/>
                    <a:gd name="T3" fmla="*/ 366 h 366"/>
                    <a:gd name="T4" fmla="*/ 0 60000 65536"/>
                    <a:gd name="T5" fmla="*/ 0 60000 65536"/>
                    <a:gd name="T6" fmla="*/ 0 w 1"/>
                    <a:gd name="T7" fmla="*/ 0 h 366"/>
                    <a:gd name="T8" fmla="*/ 1 w 1"/>
                    <a:gd name="T9" fmla="*/ 366 h 3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6">
                      <a:moveTo>
                        <a:pt x="0" y="0"/>
                      </a:moveTo>
                      <a:lnTo>
                        <a:pt x="0" y="366"/>
                      </a:ln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9943" name="Freeform 86"/>
                <p:cNvSpPr>
                  <a:spLocks/>
                </p:cNvSpPr>
                <p:nvPr/>
              </p:nvSpPr>
              <p:spPr bwMode="auto">
                <a:xfrm>
                  <a:off x="4416" y="1086"/>
                  <a:ext cx="1" cy="372"/>
                </a:xfrm>
                <a:custGeom>
                  <a:avLst/>
                  <a:gdLst>
                    <a:gd name="T0" fmla="*/ 0 w 1"/>
                    <a:gd name="T1" fmla="*/ 0 h 372"/>
                    <a:gd name="T2" fmla="*/ 0 w 1"/>
                    <a:gd name="T3" fmla="*/ 372 h 372"/>
                    <a:gd name="T4" fmla="*/ 0 60000 65536"/>
                    <a:gd name="T5" fmla="*/ 0 60000 65536"/>
                    <a:gd name="T6" fmla="*/ 0 w 1"/>
                    <a:gd name="T7" fmla="*/ 0 h 372"/>
                    <a:gd name="T8" fmla="*/ 1 w 1"/>
                    <a:gd name="T9" fmla="*/ 372 h 3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72">
                      <a:moveTo>
                        <a:pt x="0" y="0"/>
                      </a:moveTo>
                      <a:lnTo>
                        <a:pt x="0" y="372"/>
                      </a:lnTo>
                    </a:path>
                  </a:pathLst>
                </a:cu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93975" name="Rectangle 8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anose="02010600030101010101" pitchFamily="2" charset="-122"/>
              </a:rPr>
              <a:t>4.3</a:t>
            </a:r>
          </a:p>
        </p:txBody>
      </p:sp>
      <p:sp>
        <p:nvSpPr>
          <p:cNvPr id="89" name="日期占位符 8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B195BD-2EEA-4EDB-99C5-045F070C5D2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1" name="页脚占位符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  <p:sp>
        <p:nvSpPr>
          <p:cNvPr id="209930" name="灯片编号占位符 8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84D479-823C-43AE-A965-CD6584B1DB90}" type="slidenum">
              <a:rPr kumimoji="0" lang="zh-CN" altLang="en-US" sz="1400" b="0">
                <a:solidFill>
                  <a:schemeClr val="tx1"/>
                </a:solidFill>
                <a:latin typeface="Times New Roman" pitchFamily="18" charset="0"/>
              </a:rPr>
              <a:pPr/>
              <a:t>9</a:t>
            </a:fld>
            <a:endParaRPr kumimoji="0" lang="en-US" altLang="zh-CN" sz="14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10603</TotalTime>
  <Words>1277</Words>
  <Application>Microsoft Office PowerPoint</Application>
  <PresentationFormat>全屏显示(4:3)</PresentationFormat>
  <Paragraphs>408</Paragraphs>
  <Slides>16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Visio</vt:lpstr>
      <vt:lpstr>计算机组成原理</vt:lpstr>
      <vt:lpstr>第４章  存 储 器</vt:lpstr>
      <vt:lpstr>4.3 高速缓冲存储器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4.4   辅助存储器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1618</cp:revision>
  <dcterms:created xsi:type="dcterms:W3CDTF">1601-01-01T00:00:00Z</dcterms:created>
  <dcterms:modified xsi:type="dcterms:W3CDTF">2013-06-05T07:29:31Z</dcterms:modified>
</cp:coreProperties>
</file>