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9"/>
  </p:notesMasterIdLst>
  <p:handoutMasterIdLst>
    <p:handoutMasterId r:id="rId20"/>
  </p:handoutMasterIdLst>
  <p:sldIdLst>
    <p:sldId id="256" r:id="rId2"/>
    <p:sldId id="1207" r:id="rId3"/>
    <p:sldId id="1261" r:id="rId4"/>
    <p:sldId id="1236" r:id="rId5"/>
    <p:sldId id="1237" r:id="rId6"/>
    <p:sldId id="1238" r:id="rId7"/>
    <p:sldId id="1290" r:id="rId8"/>
    <p:sldId id="1240" r:id="rId9"/>
    <p:sldId id="1241" r:id="rId10"/>
    <p:sldId id="1242" r:id="rId11"/>
    <p:sldId id="1243" r:id="rId12"/>
    <p:sldId id="1244" r:id="rId13"/>
    <p:sldId id="1245" r:id="rId14"/>
    <p:sldId id="1246" r:id="rId15"/>
    <p:sldId id="1247" r:id="rId16"/>
    <p:sldId id="1248" r:id="rId17"/>
    <p:sldId id="1249" r:id="rId18"/>
  </p:sldIdLst>
  <p:sldSz cx="9144000" cy="6858000" type="screen4x3"/>
  <p:notesSz cx="6735763" cy="9869488"/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800" b="1" kern="1200">
        <a:solidFill>
          <a:schemeClr val="tx1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9E0"/>
    <a:srgbClr val="671940"/>
    <a:srgbClr val="0066FF"/>
    <a:srgbClr val="3366FF"/>
    <a:srgbClr val="0033CC"/>
    <a:srgbClr val="003399"/>
    <a:srgbClr val="C28F3E"/>
    <a:srgbClr val="BC7D3E"/>
    <a:srgbClr val="B0753A"/>
    <a:srgbClr val="9966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82069" autoAdjust="0"/>
  </p:normalViewPr>
  <p:slideViewPr>
    <p:cSldViewPr>
      <p:cViewPr varScale="1">
        <p:scale>
          <a:sx n="73" d="100"/>
          <a:sy n="73" d="100"/>
        </p:scale>
        <p:origin x="-179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6F980F-6D53-45DE-AA7D-A9BEDCC8A4FD}" type="datetimeFigureOut">
              <a:rPr lang="zh-CN" altLang="en-US" smtClean="0"/>
              <a:pPr/>
              <a:t>2013-06-05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15373" y="9374301"/>
            <a:ext cx="2918831" cy="49347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2888CA-83B2-455C-86A0-5F26AFD1EC0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8831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6932" y="0"/>
            <a:ext cx="2918831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0113" y="739775"/>
            <a:ext cx="4935537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102" y="4688007"/>
            <a:ext cx="4939560" cy="4441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6014"/>
            <a:ext cx="2918831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6932" y="9376014"/>
            <a:ext cx="2918831" cy="493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DE20EEE-134B-49DD-AFB1-C55B8EAE10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8518169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09766E-3CE9-4355-9C88-D57554D7C911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94C6A1-1316-46F5-9E8A-F5EF43EA993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67631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48D2E2A-4F50-4E6B-9340-2776A181E82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069902-35BC-4C02-9D36-134A93C813D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48868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548C77-0498-403A-BD3B-7E9C55EC503F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9BBE5F-2646-4304-B2B0-CB0F8C91F1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73735991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683067-83EC-427E-97FB-01B3CA34E6A3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6134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C2D64D-975E-4C39-9FE5-00BDAB3114AC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7237FC-0588-426A-8E6D-0A04E859840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82242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E59A48-CD2A-4966-A0E2-5AD7CE2CB64A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5687822-0FF4-42FC-A083-B5FAB3558BA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103454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65D17-647D-4416-A206-D64BED670FD0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CC755C-0607-4390-8109-F90D789B64F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29401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E0ACED3-75FE-4B7A-93E8-0F68BF1F64E5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B7F49-19F3-412C-B886-5DA0C4053B2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3431517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6A8C4F-5CB8-4E3D-886B-632725684A3D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829DB0-A556-4049-80D1-8520C9578BF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46582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0F1CF6B-6699-477E-9E58-744F430FD26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C06917-35BA-49BE-91A9-A8F5E61A0F6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39978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14A0F38-68F8-4274-BED3-02CF763CA279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7A6E6-EC62-4E5A-8ACC-2BF950DCD94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480395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D548C77-0498-403A-BD3B-7E9C55EC503F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69BBE5F-2646-4304-B2B0-CB0F8C91F14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="" xmlns:p14="http://schemas.microsoft.com/office/powerpoint/2010/main" val="258941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713" y="1062038"/>
            <a:ext cx="5673725" cy="1143000"/>
          </a:xfrm>
        </p:spPr>
        <p:txBody>
          <a:bodyPr/>
          <a:lstStyle/>
          <a:p>
            <a:pPr algn="dist" eaLnBrk="1" hangingPunct="1">
              <a:defRPr/>
            </a:pPr>
            <a:r>
              <a:rPr lang="zh-CN" altLang="en-US" sz="5400" b="1" dirty="0" smtClean="0"/>
              <a:t>计算机组成原理</a:t>
            </a: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DF3A36-BB40-4227-9538-A472E78F2416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3714744" y="3695705"/>
            <a:ext cx="1643074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刘宏伟</a:t>
            </a:r>
            <a:endParaRPr lang="zh-CN" altLang="en-US" sz="2800" dirty="0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71736" y="4500570"/>
            <a:ext cx="43577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/>
              <a:t> </a:t>
            </a:r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714480" y="2428868"/>
            <a:ext cx="567372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i="0" u="none" strike="noStrike" kern="0" cap="none" spc="0" normalizeH="0" baseline="0" noProof="0" smtClean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</a:rPr>
              <a:t>第十</a:t>
            </a:r>
            <a:r>
              <a:rPr lang="zh-CN" altLang="en-US" sz="4000" kern="0" smtClean="0">
                <a:latin typeface="+mj-lt"/>
                <a:ea typeface="+mj-ea"/>
                <a:cs typeface="+mj-cs"/>
              </a:rPr>
              <a:t>二</a:t>
            </a:r>
            <a:r>
              <a:rPr kumimoji="1" lang="zh-CN" altLang="en-US" sz="4000" i="0" u="none" strike="noStrike" kern="0" cap="none" spc="0" normalizeH="0" baseline="0" noProof="0" smtClean="0">
                <a:ln>
                  <a:noFill/>
                </a:ln>
                <a:uLnTx/>
                <a:uFillTx/>
                <a:latin typeface="+mj-lt"/>
                <a:ea typeface="+mj-ea"/>
                <a:cs typeface="+mj-cs"/>
              </a:rPr>
              <a:t>讲</a:t>
            </a:r>
            <a:endParaRPr kumimoji="1" lang="zh-CN" altLang="en-US" sz="4000" i="0" u="none" strike="noStrike" kern="0" cap="none" spc="0" normalizeH="0" baseline="0" noProof="0" dirty="0" smtClean="0">
              <a:ln>
                <a:noFill/>
              </a:ln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552714" y="4687904"/>
            <a:ext cx="4090988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dirty="0"/>
              <a:t>哈尔滨工业大学</a:t>
            </a:r>
            <a:endParaRPr lang="en-US" altLang="zh-CN" sz="2800" dirty="0"/>
          </a:p>
          <a:p>
            <a:pPr algn="ctr">
              <a:spcBef>
                <a:spcPct val="50000"/>
              </a:spcBef>
            </a:pPr>
            <a:r>
              <a:rPr lang="zh-CN" altLang="en-US" sz="2800" dirty="0"/>
              <a:t>计算机硬件基础教研室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228600" y="258763"/>
            <a:ext cx="6899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程序中断接口芯片 8259</a:t>
            </a:r>
            <a:r>
              <a:rPr lang="en-US" altLang="zh-CN" sz="3200">
                <a:latin typeface="Times New Roman" pitchFamily="18" charset="0"/>
              </a:rPr>
              <a:t>A </a:t>
            </a:r>
            <a:r>
              <a:rPr lang="zh-CN" altLang="en-US" sz="3200">
                <a:latin typeface="Times New Roman" pitchFamily="18" charset="0"/>
              </a:rPr>
              <a:t>的内部结构 </a:t>
            </a:r>
          </a:p>
        </p:txBody>
      </p:sp>
      <p:sp>
        <p:nvSpPr>
          <p:cNvPr id="343043" name="Rectangle 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5.5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5125" y="957263"/>
            <a:ext cx="8337550" cy="5519737"/>
            <a:chOff x="230" y="603"/>
            <a:chExt cx="5252" cy="3477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30" y="603"/>
              <a:ext cx="5252" cy="3477"/>
              <a:chOff x="230" y="603"/>
              <a:chExt cx="5252" cy="3477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30" y="603"/>
                <a:ext cx="5252" cy="3477"/>
                <a:chOff x="230" y="603"/>
                <a:chExt cx="5252" cy="3477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1008" y="1325"/>
                  <a:ext cx="769" cy="442"/>
                  <a:chOff x="816" y="1190"/>
                  <a:chExt cx="769" cy="442"/>
                </a:xfrm>
              </p:grpSpPr>
              <p:sp>
                <p:nvSpPr>
                  <p:cNvPr id="256112" name="Text Box 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24" y="1190"/>
                    <a:ext cx="760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内部总线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  缓冲器</a:t>
                    </a:r>
                  </a:p>
                </p:txBody>
              </p:sp>
              <p:sp>
                <p:nvSpPr>
                  <p:cNvPr id="256113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200"/>
                    <a:ext cx="769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" name="Group 10"/>
                <p:cNvGrpSpPr>
                  <a:grpSpLocks/>
                </p:cNvGrpSpPr>
                <p:nvPr/>
              </p:nvGrpSpPr>
              <p:grpSpPr bwMode="auto">
                <a:xfrm>
                  <a:off x="1008" y="2279"/>
                  <a:ext cx="769" cy="442"/>
                  <a:chOff x="816" y="1766"/>
                  <a:chExt cx="769" cy="442"/>
                </a:xfrm>
              </p:grpSpPr>
              <p:sp>
                <p:nvSpPr>
                  <p:cNvPr id="256110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26" y="1766"/>
                    <a:ext cx="562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读 / 写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逻   辑</a:t>
                    </a:r>
                  </a:p>
                </p:txBody>
              </p:sp>
              <p:sp>
                <p:nvSpPr>
                  <p:cNvPr id="256111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816" y="1776"/>
                    <a:ext cx="769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" name="Group 13"/>
                <p:cNvGrpSpPr>
                  <a:grpSpLocks/>
                </p:cNvGrpSpPr>
                <p:nvPr/>
              </p:nvGrpSpPr>
              <p:grpSpPr bwMode="auto">
                <a:xfrm>
                  <a:off x="1008" y="3291"/>
                  <a:ext cx="804" cy="442"/>
                  <a:chOff x="902" y="2638"/>
                  <a:chExt cx="804" cy="442"/>
                </a:xfrm>
              </p:grpSpPr>
              <p:sp>
                <p:nvSpPr>
                  <p:cNvPr id="256108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902" y="2638"/>
                    <a:ext cx="804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级联缓冲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器/比较器</a:t>
                    </a:r>
                  </a:p>
                </p:txBody>
              </p:sp>
              <p:sp>
                <p:nvSpPr>
                  <p:cNvPr id="256109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912" y="2640"/>
                    <a:ext cx="768" cy="432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" name="Group 16"/>
                <p:cNvGrpSpPr>
                  <a:grpSpLocks/>
                </p:cNvGrpSpPr>
                <p:nvPr/>
              </p:nvGrpSpPr>
              <p:grpSpPr bwMode="auto">
                <a:xfrm>
                  <a:off x="3324" y="1997"/>
                  <a:ext cx="599" cy="1344"/>
                  <a:chOff x="2822" y="1344"/>
                  <a:chExt cx="599" cy="1344"/>
                </a:xfrm>
              </p:grpSpPr>
              <p:sp>
                <p:nvSpPr>
                  <p:cNvPr id="256106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22" y="1478"/>
                    <a:ext cx="599" cy="10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solidFill>
                          <a:srgbClr val="0419E0"/>
                        </a:solidFill>
                        <a:latin typeface="Times New Roman" pitchFamily="18" charset="0"/>
                      </a:rPr>
                      <a:t>优先权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solidFill>
                          <a:srgbClr val="0419E0"/>
                        </a:solidFill>
                        <a:latin typeface="Times New Roman" pitchFamily="18" charset="0"/>
                      </a:rPr>
                      <a:t>比较器</a:t>
                    </a:r>
                  </a:p>
                  <a:p>
                    <a:pPr>
                      <a:spcBef>
                        <a:spcPct val="0"/>
                      </a:spcBef>
                    </a:pPr>
                    <a:endParaRPr lang="zh-CN" altLang="en-US" sz="2000">
                      <a:latin typeface="Times New Roman" pitchFamily="18" charset="0"/>
                    </a:endParaRPr>
                  </a:p>
                  <a:p>
                    <a:pPr>
                      <a:spcBef>
                        <a:spcPct val="0"/>
                      </a:spcBef>
                    </a:pPr>
                    <a:endParaRPr lang="zh-CN" altLang="en-US" sz="2000">
                      <a:latin typeface="Times New Roman" pitchFamily="18" charset="0"/>
                    </a:endParaRP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 ( </a:t>
                    </a:r>
                    <a:r>
                      <a:rPr lang="en-US" altLang="zh-CN" sz="2000">
                        <a:latin typeface="Times New Roman" pitchFamily="18" charset="0"/>
                      </a:rPr>
                      <a:t>PR )</a:t>
                    </a:r>
                  </a:p>
                </p:txBody>
              </p:sp>
              <p:sp>
                <p:nvSpPr>
                  <p:cNvPr id="256107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344"/>
                    <a:ext cx="576" cy="134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" name="Group 19"/>
                <p:cNvGrpSpPr>
                  <a:grpSpLocks/>
                </p:cNvGrpSpPr>
                <p:nvPr/>
              </p:nvGrpSpPr>
              <p:grpSpPr bwMode="auto">
                <a:xfrm>
                  <a:off x="2400" y="1997"/>
                  <a:ext cx="576" cy="1344"/>
                  <a:chOff x="2064" y="1344"/>
                  <a:chExt cx="576" cy="1344"/>
                </a:xfrm>
              </p:grpSpPr>
              <p:sp>
                <p:nvSpPr>
                  <p:cNvPr id="256104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102" y="1489"/>
                    <a:ext cx="489" cy="10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 中断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 服务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 寄存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 器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2000">
                        <a:latin typeface="Times New Roman" pitchFamily="18" charset="0"/>
                      </a:rPr>
                      <a:t>(ISR)</a:t>
                    </a:r>
                  </a:p>
                </p:txBody>
              </p:sp>
              <p:sp>
                <p:nvSpPr>
                  <p:cNvPr id="256105" name="Rectangle 21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344"/>
                    <a:ext cx="576" cy="134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0" name="Group 22"/>
                <p:cNvGrpSpPr>
                  <a:grpSpLocks/>
                </p:cNvGrpSpPr>
                <p:nvPr/>
              </p:nvGrpSpPr>
              <p:grpSpPr bwMode="auto">
                <a:xfrm>
                  <a:off x="4272" y="1997"/>
                  <a:ext cx="576" cy="1344"/>
                  <a:chOff x="3552" y="1344"/>
                  <a:chExt cx="576" cy="1344"/>
                </a:xfrm>
              </p:grpSpPr>
              <p:sp>
                <p:nvSpPr>
                  <p:cNvPr id="256102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64" y="1489"/>
                    <a:ext cx="516" cy="101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 </a:t>
                    </a:r>
                    <a:r>
                      <a:rPr lang="zh-CN" altLang="en-US">
                        <a:solidFill>
                          <a:schemeClr val="folHlink"/>
                        </a:solidFill>
                        <a:latin typeface="Times New Roman" pitchFamily="18" charset="0"/>
                      </a:rPr>
                      <a:t> </a:t>
                    </a:r>
                    <a:r>
                      <a:rPr lang="zh-CN" altLang="en-US" sz="2000">
                        <a:solidFill>
                          <a:srgbClr val="0419E0"/>
                        </a:solidFill>
                        <a:latin typeface="Times New Roman" pitchFamily="18" charset="0"/>
                      </a:rPr>
                      <a:t>中断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solidFill>
                          <a:srgbClr val="0419E0"/>
                        </a:solidFill>
                        <a:latin typeface="Times New Roman" pitchFamily="18" charset="0"/>
                      </a:rPr>
                      <a:t> </a:t>
                    </a:r>
                    <a:r>
                      <a:rPr lang="zh-CN" altLang="en-US">
                        <a:solidFill>
                          <a:srgbClr val="0419E0"/>
                        </a:solidFill>
                        <a:latin typeface="Times New Roman" pitchFamily="18" charset="0"/>
                      </a:rPr>
                      <a:t> </a:t>
                    </a:r>
                    <a:r>
                      <a:rPr lang="zh-CN" altLang="en-US" sz="2000">
                        <a:solidFill>
                          <a:srgbClr val="0419E0"/>
                        </a:solidFill>
                        <a:latin typeface="Times New Roman" pitchFamily="18" charset="0"/>
                      </a:rPr>
                      <a:t>请求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solidFill>
                          <a:srgbClr val="0419E0"/>
                        </a:solidFill>
                        <a:latin typeface="Times New Roman" pitchFamily="18" charset="0"/>
                      </a:rPr>
                      <a:t> </a:t>
                    </a:r>
                    <a:r>
                      <a:rPr lang="zh-CN" altLang="en-US">
                        <a:solidFill>
                          <a:srgbClr val="0419E0"/>
                        </a:solidFill>
                        <a:latin typeface="Times New Roman" pitchFamily="18" charset="0"/>
                      </a:rPr>
                      <a:t> </a:t>
                    </a:r>
                    <a:r>
                      <a:rPr lang="zh-CN" altLang="en-US" sz="2000">
                        <a:solidFill>
                          <a:srgbClr val="0419E0"/>
                        </a:solidFill>
                        <a:latin typeface="Times New Roman" pitchFamily="18" charset="0"/>
                      </a:rPr>
                      <a:t>寄存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solidFill>
                          <a:srgbClr val="0419E0"/>
                        </a:solidFill>
                        <a:latin typeface="Times New Roman" pitchFamily="18" charset="0"/>
                      </a:rPr>
                      <a:t> </a:t>
                    </a:r>
                    <a:r>
                      <a:rPr lang="zh-CN" altLang="en-US">
                        <a:solidFill>
                          <a:srgbClr val="0419E0"/>
                        </a:solidFill>
                        <a:latin typeface="Times New Roman" pitchFamily="18" charset="0"/>
                      </a:rPr>
                      <a:t> </a:t>
                    </a:r>
                    <a:r>
                      <a:rPr lang="zh-CN" altLang="en-US" sz="2000">
                        <a:solidFill>
                          <a:srgbClr val="0419E0"/>
                        </a:solidFill>
                        <a:latin typeface="Times New Roman" pitchFamily="18" charset="0"/>
                      </a:rPr>
                      <a:t>器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(</a:t>
                    </a:r>
                    <a:r>
                      <a:rPr lang="en-US" altLang="zh-CN" sz="2000">
                        <a:latin typeface="Times New Roman" pitchFamily="18" charset="0"/>
                      </a:rPr>
                      <a:t>IRR)</a:t>
                    </a:r>
                  </a:p>
                </p:txBody>
              </p:sp>
              <p:sp>
                <p:nvSpPr>
                  <p:cNvPr id="256103" name="Rectangle 24"/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344"/>
                    <a:ext cx="576" cy="1344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" name="Group 25"/>
                <p:cNvGrpSpPr>
                  <a:grpSpLocks/>
                </p:cNvGrpSpPr>
                <p:nvPr/>
              </p:nvGrpSpPr>
              <p:grpSpPr bwMode="auto">
                <a:xfrm>
                  <a:off x="2400" y="3533"/>
                  <a:ext cx="2448" cy="480"/>
                  <a:chOff x="2064" y="2880"/>
                  <a:chExt cx="2448" cy="480"/>
                </a:xfrm>
              </p:grpSpPr>
              <p:sp>
                <p:nvSpPr>
                  <p:cNvPr id="256100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693" y="2918"/>
                    <a:ext cx="1243" cy="44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solidFill>
                          <a:srgbClr val="0419E0"/>
                        </a:solidFill>
                        <a:latin typeface="Times New Roman" pitchFamily="18" charset="0"/>
                      </a:rPr>
                      <a:t>中断屏蔽寄存器</a:t>
                    </a:r>
                  </a:p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      （</a:t>
                    </a:r>
                    <a:r>
                      <a:rPr lang="en-US" altLang="zh-CN" sz="2000">
                        <a:latin typeface="Times New Roman" pitchFamily="18" charset="0"/>
                      </a:rPr>
                      <a:t>IMR）</a:t>
                    </a:r>
                  </a:p>
                </p:txBody>
              </p:sp>
              <p:sp>
                <p:nvSpPr>
                  <p:cNvPr id="25610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880"/>
                    <a:ext cx="2448" cy="480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6022" name="Rectangle 28"/>
                <p:cNvSpPr>
                  <a:spLocks noChangeArrowheads="1"/>
                </p:cNvSpPr>
                <p:nvPr/>
              </p:nvSpPr>
              <p:spPr bwMode="auto">
                <a:xfrm>
                  <a:off x="2064" y="941"/>
                  <a:ext cx="96" cy="3072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023" name="Rectangle 29"/>
                <p:cNvSpPr>
                  <a:spLocks noChangeArrowheads="1"/>
                </p:cNvSpPr>
                <p:nvPr/>
              </p:nvSpPr>
              <p:spPr bwMode="auto">
                <a:xfrm>
                  <a:off x="2160" y="1709"/>
                  <a:ext cx="2736" cy="96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024" name="AutoShape 30"/>
                <p:cNvSpPr>
                  <a:spLocks noChangeArrowheads="1"/>
                </p:cNvSpPr>
                <p:nvPr/>
              </p:nvSpPr>
              <p:spPr bwMode="auto">
                <a:xfrm>
                  <a:off x="2640" y="1805"/>
                  <a:ext cx="144" cy="192"/>
                </a:xfrm>
                <a:prstGeom prst="upArrow">
                  <a:avLst>
                    <a:gd name="adj1" fmla="val 50000"/>
                    <a:gd name="adj2" fmla="val 33333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025" name="AutoShape 31"/>
                <p:cNvSpPr>
                  <a:spLocks noChangeArrowheads="1"/>
                </p:cNvSpPr>
                <p:nvPr/>
              </p:nvSpPr>
              <p:spPr bwMode="auto">
                <a:xfrm>
                  <a:off x="4512" y="1805"/>
                  <a:ext cx="144" cy="192"/>
                </a:xfrm>
                <a:prstGeom prst="upArrow">
                  <a:avLst>
                    <a:gd name="adj1" fmla="val 50000"/>
                    <a:gd name="adj2" fmla="val 33333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vert="eaVert"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026" name="Line 32"/>
                <p:cNvSpPr>
                  <a:spLocks noChangeShapeType="1"/>
                </p:cNvSpPr>
                <p:nvPr/>
              </p:nvSpPr>
              <p:spPr bwMode="auto">
                <a:xfrm>
                  <a:off x="2880" y="1805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27" name="Line 33"/>
                <p:cNvSpPr>
                  <a:spLocks noChangeShapeType="1"/>
                </p:cNvSpPr>
                <p:nvPr/>
              </p:nvSpPr>
              <p:spPr bwMode="auto">
                <a:xfrm>
                  <a:off x="3600" y="1805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28" name="Line 34"/>
                <p:cNvSpPr>
                  <a:spLocks noChangeShapeType="1"/>
                </p:cNvSpPr>
                <p:nvPr/>
              </p:nvSpPr>
              <p:spPr bwMode="auto">
                <a:xfrm>
                  <a:off x="4416" y="1805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29" name="AutoShape 35"/>
                <p:cNvSpPr>
                  <a:spLocks noChangeArrowheads="1"/>
                </p:cNvSpPr>
                <p:nvPr/>
              </p:nvSpPr>
              <p:spPr bwMode="auto">
                <a:xfrm>
                  <a:off x="2160" y="3725"/>
                  <a:ext cx="240" cy="144"/>
                </a:xfrm>
                <a:prstGeom prst="leftRightArrow">
                  <a:avLst>
                    <a:gd name="adj1" fmla="val 50000"/>
                    <a:gd name="adj2" fmla="val 33333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030" name="AutoShape 36"/>
                <p:cNvSpPr>
                  <a:spLocks noChangeArrowheads="1"/>
                </p:cNvSpPr>
                <p:nvPr/>
              </p:nvSpPr>
              <p:spPr bwMode="auto">
                <a:xfrm>
                  <a:off x="1776" y="1479"/>
                  <a:ext cx="288" cy="144"/>
                </a:xfrm>
                <a:prstGeom prst="leftRightArrow">
                  <a:avLst>
                    <a:gd name="adj1" fmla="val 50000"/>
                    <a:gd name="adj2" fmla="val 4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031" name="Freeform 37"/>
                <p:cNvSpPr>
                  <a:spLocks/>
                </p:cNvSpPr>
                <p:nvPr/>
              </p:nvSpPr>
              <p:spPr bwMode="auto">
                <a:xfrm>
                  <a:off x="1776" y="2189"/>
                  <a:ext cx="288" cy="1296"/>
                </a:xfrm>
                <a:custGeom>
                  <a:avLst/>
                  <a:gdLst>
                    <a:gd name="T0" fmla="*/ 288 w 288"/>
                    <a:gd name="T1" fmla="*/ 0 h 1296"/>
                    <a:gd name="T2" fmla="*/ 192 w 288"/>
                    <a:gd name="T3" fmla="*/ 0 h 1296"/>
                    <a:gd name="T4" fmla="*/ 192 w 288"/>
                    <a:gd name="T5" fmla="*/ 1296 h 1296"/>
                    <a:gd name="T6" fmla="*/ 0 w 288"/>
                    <a:gd name="T7" fmla="*/ 1296 h 1296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8"/>
                    <a:gd name="T13" fmla="*/ 0 h 1296"/>
                    <a:gd name="T14" fmla="*/ 288 w 288"/>
                    <a:gd name="T15" fmla="*/ 1296 h 129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8" h="1296">
                      <a:moveTo>
                        <a:pt x="288" y="0"/>
                      </a:moveTo>
                      <a:lnTo>
                        <a:pt x="192" y="0"/>
                      </a:lnTo>
                      <a:lnTo>
                        <a:pt x="192" y="1296"/>
                      </a:lnTo>
                      <a:lnTo>
                        <a:pt x="0" y="1296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32" name="Line 38"/>
                <p:cNvSpPr>
                  <a:spLocks noChangeShapeType="1"/>
                </p:cNvSpPr>
                <p:nvPr/>
              </p:nvSpPr>
              <p:spPr bwMode="auto">
                <a:xfrm flipH="1">
                  <a:off x="1776" y="2477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oval" w="sm" len="sm"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2" name="Group 39"/>
                <p:cNvGrpSpPr>
                  <a:grpSpLocks/>
                </p:cNvGrpSpPr>
                <p:nvPr/>
              </p:nvGrpSpPr>
              <p:grpSpPr bwMode="auto">
                <a:xfrm>
                  <a:off x="2592" y="1181"/>
                  <a:ext cx="1968" cy="336"/>
                  <a:chOff x="2256" y="1056"/>
                  <a:chExt cx="1968" cy="336"/>
                </a:xfrm>
              </p:grpSpPr>
              <p:sp>
                <p:nvSpPr>
                  <p:cNvPr id="256098" name="Text Box 4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88" y="1102"/>
                    <a:ext cx="760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zh-CN" altLang="en-US" sz="2000">
                        <a:latin typeface="Times New Roman" pitchFamily="18" charset="0"/>
                      </a:rPr>
                      <a:t>控制逻辑</a:t>
                    </a:r>
                  </a:p>
                </p:txBody>
              </p:sp>
              <p:sp>
                <p:nvSpPr>
                  <p:cNvPr id="256099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1056"/>
                    <a:ext cx="1968" cy="336"/>
                  </a:xfrm>
                  <a:prstGeom prst="rect">
                    <a:avLst/>
                  </a:prstGeom>
                  <a:noFill/>
                  <a:ln w="2857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6034" name="Line 42"/>
                <p:cNvSpPr>
                  <a:spLocks noChangeShapeType="1"/>
                </p:cNvSpPr>
                <p:nvPr/>
              </p:nvSpPr>
              <p:spPr bwMode="auto">
                <a:xfrm rot="10800000">
                  <a:off x="4416" y="1517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35" name="Line 43"/>
                <p:cNvSpPr>
                  <a:spLocks noChangeShapeType="1"/>
                </p:cNvSpPr>
                <p:nvPr/>
              </p:nvSpPr>
              <p:spPr bwMode="auto">
                <a:xfrm rot="10800000">
                  <a:off x="3600" y="1517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36" name="Line 44"/>
                <p:cNvSpPr>
                  <a:spLocks noChangeShapeType="1"/>
                </p:cNvSpPr>
                <p:nvPr/>
              </p:nvSpPr>
              <p:spPr bwMode="auto">
                <a:xfrm rot="10800000">
                  <a:off x="2880" y="1517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37" name="Line 45"/>
                <p:cNvSpPr>
                  <a:spLocks noChangeShapeType="1"/>
                </p:cNvSpPr>
                <p:nvPr/>
              </p:nvSpPr>
              <p:spPr bwMode="auto">
                <a:xfrm rot="10800000">
                  <a:off x="4224" y="989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38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4032" y="758"/>
                  <a:ext cx="40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INT</a:t>
                  </a:r>
                </a:p>
              </p:txBody>
            </p:sp>
            <p:sp>
              <p:nvSpPr>
                <p:cNvPr id="256039" name="Line 47"/>
                <p:cNvSpPr>
                  <a:spLocks noChangeShapeType="1"/>
                </p:cNvSpPr>
                <p:nvPr/>
              </p:nvSpPr>
              <p:spPr bwMode="auto">
                <a:xfrm>
                  <a:off x="3038" y="941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40" name="Oval 48"/>
                <p:cNvSpPr>
                  <a:spLocks noChangeArrowheads="1"/>
                </p:cNvSpPr>
                <p:nvPr/>
              </p:nvSpPr>
              <p:spPr bwMode="auto">
                <a:xfrm>
                  <a:off x="3024" y="1133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3" name="Group 49"/>
                <p:cNvGrpSpPr>
                  <a:grpSpLocks/>
                </p:cNvGrpSpPr>
                <p:nvPr/>
              </p:nvGrpSpPr>
              <p:grpSpPr bwMode="auto">
                <a:xfrm>
                  <a:off x="2774" y="710"/>
                  <a:ext cx="517" cy="250"/>
                  <a:chOff x="2438" y="585"/>
                  <a:chExt cx="517" cy="250"/>
                </a:xfrm>
              </p:grpSpPr>
              <p:sp>
                <p:nvSpPr>
                  <p:cNvPr id="256096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38" y="585"/>
                    <a:ext cx="517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2000">
                        <a:latin typeface="Times New Roman" pitchFamily="18" charset="0"/>
                      </a:rPr>
                      <a:t>INTA</a:t>
                    </a:r>
                  </a:p>
                </p:txBody>
              </p:sp>
              <p:sp>
                <p:nvSpPr>
                  <p:cNvPr id="256097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624"/>
                    <a:ext cx="38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6042" name="AutoShape 52"/>
                <p:cNvSpPr>
                  <a:spLocks noChangeArrowheads="1"/>
                </p:cNvSpPr>
                <p:nvPr/>
              </p:nvSpPr>
              <p:spPr bwMode="auto">
                <a:xfrm>
                  <a:off x="720" y="1479"/>
                  <a:ext cx="288" cy="144"/>
                </a:xfrm>
                <a:prstGeom prst="leftRightArrow">
                  <a:avLst>
                    <a:gd name="adj1" fmla="val 50000"/>
                    <a:gd name="adj2" fmla="val 40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043" name="Oval 53"/>
                <p:cNvSpPr>
                  <a:spLocks noChangeArrowheads="1"/>
                </p:cNvSpPr>
                <p:nvPr/>
              </p:nvSpPr>
              <p:spPr bwMode="auto">
                <a:xfrm>
                  <a:off x="960" y="2333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044" name="Oval 54"/>
                <p:cNvSpPr>
                  <a:spLocks noChangeArrowheads="1"/>
                </p:cNvSpPr>
                <p:nvPr/>
              </p:nvSpPr>
              <p:spPr bwMode="auto">
                <a:xfrm>
                  <a:off x="960" y="2477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045" name="Line 55"/>
                <p:cNvSpPr>
                  <a:spLocks noChangeShapeType="1"/>
                </p:cNvSpPr>
                <p:nvPr/>
              </p:nvSpPr>
              <p:spPr bwMode="auto">
                <a:xfrm>
                  <a:off x="768" y="2357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46" name="Line 56"/>
                <p:cNvSpPr>
                  <a:spLocks noChangeShapeType="1"/>
                </p:cNvSpPr>
                <p:nvPr/>
              </p:nvSpPr>
              <p:spPr bwMode="auto">
                <a:xfrm>
                  <a:off x="768" y="2500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47" name="Line 57"/>
                <p:cNvSpPr>
                  <a:spLocks noChangeShapeType="1"/>
                </p:cNvSpPr>
                <p:nvPr/>
              </p:nvSpPr>
              <p:spPr bwMode="auto">
                <a:xfrm>
                  <a:off x="816" y="2621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48" name="Line 58"/>
                <p:cNvSpPr>
                  <a:spLocks noChangeShapeType="1"/>
                </p:cNvSpPr>
                <p:nvPr/>
              </p:nvSpPr>
              <p:spPr bwMode="auto">
                <a:xfrm>
                  <a:off x="768" y="3341"/>
                  <a:ext cx="23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49" name="Line 59"/>
                <p:cNvSpPr>
                  <a:spLocks noChangeShapeType="1"/>
                </p:cNvSpPr>
                <p:nvPr/>
              </p:nvSpPr>
              <p:spPr bwMode="auto">
                <a:xfrm>
                  <a:off x="768" y="3485"/>
                  <a:ext cx="23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50" name="Line 60"/>
                <p:cNvSpPr>
                  <a:spLocks noChangeShapeType="1"/>
                </p:cNvSpPr>
                <p:nvPr/>
              </p:nvSpPr>
              <p:spPr bwMode="auto">
                <a:xfrm>
                  <a:off x="768" y="3629"/>
                  <a:ext cx="23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51" name="Oval 61"/>
                <p:cNvSpPr>
                  <a:spLocks noChangeArrowheads="1"/>
                </p:cNvSpPr>
                <p:nvPr/>
              </p:nvSpPr>
              <p:spPr bwMode="auto">
                <a:xfrm>
                  <a:off x="1344" y="3725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052" name="Freeform 62"/>
                <p:cNvSpPr>
                  <a:spLocks/>
                </p:cNvSpPr>
                <p:nvPr/>
              </p:nvSpPr>
              <p:spPr bwMode="auto">
                <a:xfrm>
                  <a:off x="768" y="3773"/>
                  <a:ext cx="607" cy="192"/>
                </a:xfrm>
                <a:custGeom>
                  <a:avLst/>
                  <a:gdLst>
                    <a:gd name="T0" fmla="*/ 607 w 480"/>
                    <a:gd name="T1" fmla="*/ 0 h 192"/>
                    <a:gd name="T2" fmla="*/ 607 w 480"/>
                    <a:gd name="T3" fmla="*/ 192 h 192"/>
                    <a:gd name="T4" fmla="*/ 0 w 480"/>
                    <a:gd name="T5" fmla="*/ 192 h 192"/>
                    <a:gd name="T6" fmla="*/ 0 60000 65536"/>
                    <a:gd name="T7" fmla="*/ 0 60000 65536"/>
                    <a:gd name="T8" fmla="*/ 0 60000 65536"/>
                    <a:gd name="T9" fmla="*/ 0 w 480"/>
                    <a:gd name="T10" fmla="*/ 0 h 192"/>
                    <a:gd name="T11" fmla="*/ 480 w 480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0" h="192">
                      <a:moveTo>
                        <a:pt x="480" y="0"/>
                      </a:moveTo>
                      <a:lnTo>
                        <a:pt x="480" y="192"/>
                      </a:lnTo>
                      <a:lnTo>
                        <a:pt x="0" y="19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53" name="Text Box 63"/>
                <p:cNvSpPr txBox="1">
                  <a:spLocks noChangeArrowheads="1"/>
                </p:cNvSpPr>
                <p:nvPr/>
              </p:nvSpPr>
              <p:spPr bwMode="auto">
                <a:xfrm>
                  <a:off x="230" y="1440"/>
                  <a:ext cx="535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D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7</a:t>
                  </a:r>
                  <a:r>
                    <a:rPr lang="en-US" altLang="zh-CN" sz="2000">
                      <a:latin typeface="Times New Roman" pitchFamily="18" charset="0"/>
                    </a:rPr>
                    <a:t>~D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56054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576" y="2534"/>
                  <a:ext cx="284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A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0</a:t>
                  </a:r>
                </a:p>
              </p:txBody>
            </p:sp>
            <p:grpSp>
              <p:nvGrpSpPr>
                <p:cNvPr id="14" name="Group 65"/>
                <p:cNvGrpSpPr>
                  <a:grpSpLocks/>
                </p:cNvGrpSpPr>
                <p:nvPr/>
              </p:nvGrpSpPr>
              <p:grpSpPr bwMode="auto">
                <a:xfrm>
                  <a:off x="432" y="2189"/>
                  <a:ext cx="348" cy="250"/>
                  <a:chOff x="432" y="2064"/>
                  <a:chExt cx="348" cy="250"/>
                </a:xfrm>
              </p:grpSpPr>
              <p:sp>
                <p:nvSpPr>
                  <p:cNvPr id="256094" name="Text Box 6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064"/>
                    <a:ext cx="348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2000">
                        <a:latin typeface="Times New Roman" pitchFamily="18" charset="0"/>
                      </a:rPr>
                      <a:t>RD</a:t>
                    </a:r>
                  </a:p>
                </p:txBody>
              </p:sp>
              <p:sp>
                <p:nvSpPr>
                  <p:cNvPr id="256095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2112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5" name="Group 68"/>
                <p:cNvGrpSpPr>
                  <a:grpSpLocks/>
                </p:cNvGrpSpPr>
                <p:nvPr/>
              </p:nvGrpSpPr>
              <p:grpSpPr bwMode="auto">
                <a:xfrm>
                  <a:off x="384" y="2381"/>
                  <a:ext cx="392" cy="250"/>
                  <a:chOff x="384" y="2256"/>
                  <a:chExt cx="392" cy="250"/>
                </a:xfrm>
              </p:grpSpPr>
              <p:sp>
                <p:nvSpPr>
                  <p:cNvPr id="256092" name="Text Box 6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" y="2256"/>
                    <a:ext cx="392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2000">
                        <a:latin typeface="Times New Roman" pitchFamily="18" charset="0"/>
                      </a:rPr>
                      <a:t>WR</a:t>
                    </a:r>
                  </a:p>
                </p:txBody>
              </p:sp>
              <p:sp>
                <p:nvSpPr>
                  <p:cNvPr id="256093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432" y="2304"/>
                    <a:ext cx="28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6057" name="Oval 71"/>
                <p:cNvSpPr>
                  <a:spLocks noChangeArrowheads="1"/>
                </p:cNvSpPr>
                <p:nvPr/>
              </p:nvSpPr>
              <p:spPr bwMode="auto">
                <a:xfrm>
                  <a:off x="1361" y="2717"/>
                  <a:ext cx="48" cy="4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058" name="Freeform 72"/>
                <p:cNvSpPr>
                  <a:spLocks/>
                </p:cNvSpPr>
                <p:nvPr/>
              </p:nvSpPr>
              <p:spPr bwMode="auto">
                <a:xfrm>
                  <a:off x="912" y="2765"/>
                  <a:ext cx="480" cy="96"/>
                </a:xfrm>
                <a:custGeom>
                  <a:avLst/>
                  <a:gdLst>
                    <a:gd name="T0" fmla="*/ 480 w 480"/>
                    <a:gd name="T1" fmla="*/ 0 h 192"/>
                    <a:gd name="T2" fmla="*/ 480 w 480"/>
                    <a:gd name="T3" fmla="*/ 96 h 192"/>
                    <a:gd name="T4" fmla="*/ 0 w 480"/>
                    <a:gd name="T5" fmla="*/ 96 h 192"/>
                    <a:gd name="T6" fmla="*/ 0 60000 65536"/>
                    <a:gd name="T7" fmla="*/ 0 60000 65536"/>
                    <a:gd name="T8" fmla="*/ 0 60000 65536"/>
                    <a:gd name="T9" fmla="*/ 0 w 480"/>
                    <a:gd name="T10" fmla="*/ 0 h 192"/>
                    <a:gd name="T11" fmla="*/ 480 w 480"/>
                    <a:gd name="T12" fmla="*/ 192 h 19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80" h="192">
                      <a:moveTo>
                        <a:pt x="480" y="0"/>
                      </a:moveTo>
                      <a:lnTo>
                        <a:pt x="480" y="192"/>
                      </a:lnTo>
                      <a:lnTo>
                        <a:pt x="0" y="19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59" name="Line 73"/>
                <p:cNvSpPr>
                  <a:spLocks noChangeShapeType="1"/>
                </p:cNvSpPr>
                <p:nvPr/>
              </p:nvSpPr>
              <p:spPr bwMode="auto">
                <a:xfrm>
                  <a:off x="720" y="2861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16" name="Group 74"/>
                <p:cNvGrpSpPr>
                  <a:grpSpLocks/>
                </p:cNvGrpSpPr>
                <p:nvPr/>
              </p:nvGrpSpPr>
              <p:grpSpPr bwMode="auto">
                <a:xfrm>
                  <a:off x="432" y="2755"/>
                  <a:ext cx="321" cy="250"/>
                  <a:chOff x="432" y="2630"/>
                  <a:chExt cx="321" cy="250"/>
                </a:xfrm>
              </p:grpSpPr>
              <p:sp>
                <p:nvSpPr>
                  <p:cNvPr id="256090" name="Text Box 7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2" y="2630"/>
                    <a:ext cx="321" cy="2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>
                      <a:spcBef>
                        <a:spcPct val="0"/>
                      </a:spcBef>
                    </a:pPr>
                    <a:r>
                      <a:rPr lang="en-US" altLang="zh-CN" sz="2000">
                        <a:latin typeface="Times New Roman" pitchFamily="18" charset="0"/>
                      </a:rPr>
                      <a:t>CS</a:t>
                    </a:r>
                  </a:p>
                </p:txBody>
              </p:sp>
              <p:sp>
                <p:nvSpPr>
                  <p:cNvPr id="256091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480" y="2688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56061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336" y="3139"/>
                  <a:ext cx="4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CAS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56062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336" y="3331"/>
                  <a:ext cx="4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CAS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5606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336" y="3523"/>
                  <a:ext cx="48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CAS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256064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246" y="3830"/>
                  <a:ext cx="57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SP/EN</a:t>
                  </a:r>
                </a:p>
              </p:txBody>
            </p:sp>
            <p:sp>
              <p:nvSpPr>
                <p:cNvPr id="256065" name="Line 81"/>
                <p:cNvSpPr>
                  <a:spLocks noChangeShapeType="1"/>
                </p:cNvSpPr>
                <p:nvPr/>
              </p:nvSpPr>
              <p:spPr bwMode="auto">
                <a:xfrm>
                  <a:off x="288" y="3869"/>
                  <a:ext cx="192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66" name="Line 82"/>
                <p:cNvSpPr>
                  <a:spLocks noChangeShapeType="1"/>
                </p:cNvSpPr>
                <p:nvPr/>
              </p:nvSpPr>
              <p:spPr bwMode="auto">
                <a:xfrm>
                  <a:off x="528" y="3869"/>
                  <a:ext cx="23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67" name="Line 83"/>
                <p:cNvSpPr>
                  <a:spLocks noChangeShapeType="1"/>
                </p:cNvSpPr>
                <p:nvPr/>
              </p:nvSpPr>
              <p:spPr bwMode="auto">
                <a:xfrm flipV="1">
                  <a:off x="2640" y="3341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68" name="Line 84"/>
                <p:cNvSpPr>
                  <a:spLocks noChangeShapeType="1"/>
                </p:cNvSpPr>
                <p:nvPr/>
              </p:nvSpPr>
              <p:spPr bwMode="auto">
                <a:xfrm flipV="1">
                  <a:off x="3600" y="3341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69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4560" y="3341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70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4848" y="2093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71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5126" y="1939"/>
                  <a:ext cx="34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IR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0</a:t>
                  </a:r>
                </a:p>
              </p:txBody>
            </p:sp>
            <p:sp>
              <p:nvSpPr>
                <p:cNvPr id="256072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4848" y="2257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73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4848" y="2422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74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4848" y="258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75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4848" y="2751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76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4848" y="2915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77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4848" y="3080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78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4848" y="3245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79" name="Text Box 95"/>
                <p:cNvSpPr txBox="1">
                  <a:spLocks noChangeArrowheads="1"/>
                </p:cNvSpPr>
                <p:nvPr/>
              </p:nvSpPr>
              <p:spPr bwMode="auto">
                <a:xfrm>
                  <a:off x="5126" y="2105"/>
                  <a:ext cx="34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IR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256080" name="Text Box 96"/>
                <p:cNvSpPr txBox="1">
                  <a:spLocks noChangeArrowheads="1"/>
                </p:cNvSpPr>
                <p:nvPr/>
              </p:nvSpPr>
              <p:spPr bwMode="auto">
                <a:xfrm>
                  <a:off x="5136" y="2271"/>
                  <a:ext cx="34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IR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256081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5136" y="2437"/>
                  <a:ext cx="34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IR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3</a:t>
                  </a:r>
                </a:p>
              </p:txBody>
            </p:sp>
            <p:sp>
              <p:nvSpPr>
                <p:cNvPr id="256082" name="Text Box 98"/>
                <p:cNvSpPr txBox="1">
                  <a:spLocks noChangeArrowheads="1"/>
                </p:cNvSpPr>
                <p:nvPr/>
              </p:nvSpPr>
              <p:spPr bwMode="auto">
                <a:xfrm>
                  <a:off x="5136" y="2603"/>
                  <a:ext cx="34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IR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4</a:t>
                  </a:r>
                </a:p>
              </p:txBody>
            </p:sp>
            <p:sp>
              <p:nvSpPr>
                <p:cNvPr id="256083" name="Text Box 99"/>
                <p:cNvSpPr txBox="1">
                  <a:spLocks noChangeArrowheads="1"/>
                </p:cNvSpPr>
                <p:nvPr/>
              </p:nvSpPr>
              <p:spPr bwMode="auto">
                <a:xfrm>
                  <a:off x="5136" y="2765"/>
                  <a:ext cx="34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IR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5</a:t>
                  </a:r>
                </a:p>
              </p:txBody>
            </p:sp>
            <p:sp>
              <p:nvSpPr>
                <p:cNvPr id="256084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5136" y="2935"/>
                  <a:ext cx="34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IR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6</a:t>
                  </a:r>
                </a:p>
              </p:txBody>
            </p:sp>
            <p:sp>
              <p:nvSpPr>
                <p:cNvPr id="256085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5136" y="3101"/>
                  <a:ext cx="34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IR</a:t>
                  </a:r>
                  <a:r>
                    <a:rPr lang="en-US" altLang="zh-CN" sz="2000" baseline="-25000">
                      <a:latin typeface="Times New Roman" pitchFamily="18" charset="0"/>
                    </a:rPr>
                    <a:t>7</a:t>
                  </a:r>
                </a:p>
              </p:txBody>
            </p:sp>
            <p:sp>
              <p:nvSpPr>
                <p:cNvPr id="256086" name="AutoShape 102"/>
                <p:cNvSpPr>
                  <a:spLocks noChangeArrowheads="1"/>
                </p:cNvSpPr>
                <p:nvPr/>
              </p:nvSpPr>
              <p:spPr bwMode="auto">
                <a:xfrm>
                  <a:off x="3936" y="2573"/>
                  <a:ext cx="336" cy="192"/>
                </a:xfrm>
                <a:prstGeom prst="leftArrow">
                  <a:avLst>
                    <a:gd name="adj1" fmla="val 50000"/>
                    <a:gd name="adj2" fmla="val 4375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087" name="AutoShape 103"/>
                <p:cNvSpPr>
                  <a:spLocks noChangeArrowheads="1"/>
                </p:cNvSpPr>
                <p:nvPr/>
              </p:nvSpPr>
              <p:spPr bwMode="auto">
                <a:xfrm>
                  <a:off x="2976" y="2573"/>
                  <a:ext cx="336" cy="192"/>
                </a:xfrm>
                <a:prstGeom prst="leftRightArrow">
                  <a:avLst>
                    <a:gd name="adj1" fmla="val 50000"/>
                    <a:gd name="adj2" fmla="val 35000"/>
                  </a:avLst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6088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2112" y="845"/>
                  <a:ext cx="144" cy="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6089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1766" y="603"/>
                  <a:ext cx="76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内部总线</a:t>
                  </a:r>
                </a:p>
              </p:txBody>
            </p:sp>
          </p:grpSp>
          <p:sp>
            <p:nvSpPr>
              <p:cNvPr id="256014" name="Line 106"/>
              <p:cNvSpPr>
                <a:spLocks noChangeShapeType="1"/>
              </p:cNvSpPr>
              <p:nvPr/>
            </p:nvSpPr>
            <p:spPr bwMode="auto">
              <a:xfrm>
                <a:off x="2160" y="1716"/>
                <a:ext cx="0" cy="82"/>
              </a:xfrm>
              <a:prstGeom prst="line">
                <a:avLst/>
              </a:prstGeom>
              <a:noFill/>
              <a:ln w="28575">
                <a:solidFill>
                  <a:srgbClr val="0000DC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56012" name="Line 109"/>
            <p:cNvSpPr>
              <a:spLocks noChangeShapeType="1"/>
            </p:cNvSpPr>
            <p:nvPr/>
          </p:nvSpPr>
          <p:spPr bwMode="auto">
            <a:xfrm>
              <a:off x="4896" y="1713"/>
              <a:ext cx="0" cy="84"/>
            </a:xfrm>
            <a:prstGeom prst="line">
              <a:avLst/>
            </a:prstGeom>
            <a:noFill/>
            <a:ln w="76200">
              <a:solidFill>
                <a:srgbClr val="00007C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11" name="日期占位符 11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B7E9239-D8C8-4DFB-9417-B8CD43C8B234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12" name="灯片编号占位符 1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408E22-27CA-4308-976C-34D1649C30CE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13" name="页脚占位符 1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381000" y="349250"/>
            <a:ext cx="743108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主程序和服务程序抢占 </a:t>
            </a:r>
            <a:r>
              <a:rPr lang="en-US" altLang="zh-CN" sz="3600">
                <a:latin typeface="Times New Roman" pitchFamily="18" charset="0"/>
              </a:rPr>
              <a:t>CPU </a:t>
            </a:r>
            <a:r>
              <a:rPr lang="zh-CN" altLang="en-US" sz="3600">
                <a:latin typeface="Times New Roman" pitchFamily="18" charset="0"/>
              </a:rPr>
              <a:t>示意图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505200"/>
            <a:ext cx="8093075" cy="2152650"/>
            <a:chOff x="374" y="2782"/>
            <a:chExt cx="5098" cy="1356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680" y="2782"/>
              <a:ext cx="3792" cy="1356"/>
              <a:chOff x="1680" y="2782"/>
              <a:chExt cx="3792" cy="1356"/>
            </a:xfrm>
          </p:grpSpPr>
          <p:sp>
            <p:nvSpPr>
              <p:cNvPr id="257049" name="Freeform 5"/>
              <p:cNvSpPr>
                <a:spLocks/>
              </p:cNvSpPr>
              <p:nvPr/>
            </p:nvSpPr>
            <p:spPr bwMode="auto">
              <a:xfrm>
                <a:off x="1680" y="3072"/>
                <a:ext cx="3792" cy="528"/>
              </a:xfrm>
              <a:custGeom>
                <a:avLst/>
                <a:gdLst>
                  <a:gd name="T0" fmla="*/ 0 w 3792"/>
                  <a:gd name="T1" fmla="*/ 528 h 528"/>
                  <a:gd name="T2" fmla="*/ 0 w 3792"/>
                  <a:gd name="T3" fmla="*/ 0 h 528"/>
                  <a:gd name="T4" fmla="*/ 912 w 3792"/>
                  <a:gd name="T5" fmla="*/ 0 h 528"/>
                  <a:gd name="T6" fmla="*/ 912 w 3792"/>
                  <a:gd name="T7" fmla="*/ 528 h 528"/>
                  <a:gd name="T8" fmla="*/ 1296 w 3792"/>
                  <a:gd name="T9" fmla="*/ 528 h 528"/>
                  <a:gd name="T10" fmla="*/ 1296 w 3792"/>
                  <a:gd name="T11" fmla="*/ 0 h 528"/>
                  <a:gd name="T12" fmla="*/ 2208 w 3792"/>
                  <a:gd name="T13" fmla="*/ 0 h 528"/>
                  <a:gd name="T14" fmla="*/ 2208 w 3792"/>
                  <a:gd name="T15" fmla="*/ 528 h 528"/>
                  <a:gd name="T16" fmla="*/ 2592 w 3792"/>
                  <a:gd name="T17" fmla="*/ 528 h 528"/>
                  <a:gd name="T18" fmla="*/ 2592 w 3792"/>
                  <a:gd name="T19" fmla="*/ 0 h 528"/>
                  <a:gd name="T20" fmla="*/ 3792 w 3792"/>
                  <a:gd name="T21" fmla="*/ 0 h 528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3792"/>
                  <a:gd name="T34" fmla="*/ 0 h 528"/>
                  <a:gd name="T35" fmla="*/ 3792 w 3792"/>
                  <a:gd name="T36" fmla="*/ 528 h 528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3792" h="528">
                    <a:moveTo>
                      <a:pt x="0" y="528"/>
                    </a:moveTo>
                    <a:lnTo>
                      <a:pt x="0" y="0"/>
                    </a:lnTo>
                    <a:lnTo>
                      <a:pt x="912" y="0"/>
                    </a:lnTo>
                    <a:lnTo>
                      <a:pt x="912" y="528"/>
                    </a:lnTo>
                    <a:lnTo>
                      <a:pt x="1296" y="528"/>
                    </a:lnTo>
                    <a:lnTo>
                      <a:pt x="1296" y="0"/>
                    </a:lnTo>
                    <a:lnTo>
                      <a:pt x="2208" y="0"/>
                    </a:lnTo>
                    <a:lnTo>
                      <a:pt x="2208" y="528"/>
                    </a:lnTo>
                    <a:lnTo>
                      <a:pt x="2592" y="528"/>
                    </a:lnTo>
                    <a:lnTo>
                      <a:pt x="2592" y="0"/>
                    </a:lnTo>
                    <a:lnTo>
                      <a:pt x="3792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050" name="Text Box 6"/>
              <p:cNvSpPr txBox="1">
                <a:spLocks noChangeArrowheads="1"/>
              </p:cNvSpPr>
              <p:nvPr/>
            </p:nvSpPr>
            <p:spPr bwMode="auto">
              <a:xfrm>
                <a:off x="1776" y="2782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准备工作</a:t>
                </a:r>
              </a:p>
            </p:txBody>
          </p:sp>
          <p:sp>
            <p:nvSpPr>
              <p:cNvPr id="257051" name="Text Box 7"/>
              <p:cNvSpPr txBox="1">
                <a:spLocks noChangeArrowheads="1"/>
              </p:cNvSpPr>
              <p:nvPr/>
            </p:nvSpPr>
            <p:spPr bwMode="auto">
              <a:xfrm>
                <a:off x="3080" y="2784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准备工作</a:t>
                </a:r>
              </a:p>
            </p:txBody>
          </p:sp>
          <p:sp>
            <p:nvSpPr>
              <p:cNvPr id="257052" name="Text Box 8"/>
              <p:cNvSpPr txBox="1">
                <a:spLocks noChangeArrowheads="1"/>
              </p:cNvSpPr>
              <p:nvPr/>
            </p:nvSpPr>
            <p:spPr bwMode="auto">
              <a:xfrm>
                <a:off x="4232" y="2784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准备工作</a:t>
                </a:r>
              </a:p>
            </p:txBody>
          </p:sp>
          <p:sp>
            <p:nvSpPr>
              <p:cNvPr id="257053" name="Text Box 9"/>
              <p:cNvSpPr txBox="1">
                <a:spLocks noChangeArrowheads="1"/>
              </p:cNvSpPr>
              <p:nvPr/>
            </p:nvSpPr>
            <p:spPr bwMode="auto">
              <a:xfrm>
                <a:off x="2486" y="3646"/>
                <a:ext cx="76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传送数据</a:t>
                </a:r>
              </a:p>
            </p:txBody>
          </p:sp>
          <p:sp>
            <p:nvSpPr>
              <p:cNvPr id="257054" name="Text Box 10"/>
              <p:cNvSpPr txBox="1">
                <a:spLocks noChangeArrowheads="1"/>
              </p:cNvSpPr>
              <p:nvPr/>
            </p:nvSpPr>
            <p:spPr bwMode="auto">
              <a:xfrm>
                <a:off x="3752" y="3648"/>
                <a:ext cx="767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传送数据</a:t>
                </a:r>
              </a:p>
            </p:txBody>
          </p:sp>
          <p:sp>
            <p:nvSpPr>
              <p:cNvPr id="257055" name="Text Box 11"/>
              <p:cNvSpPr txBox="1">
                <a:spLocks noChangeArrowheads="1"/>
              </p:cNvSpPr>
              <p:nvPr/>
            </p:nvSpPr>
            <p:spPr bwMode="auto">
              <a:xfrm>
                <a:off x="1815" y="3886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发中断请求</a:t>
                </a:r>
              </a:p>
            </p:txBody>
          </p:sp>
          <p:sp>
            <p:nvSpPr>
              <p:cNvPr id="257056" name="Text Box 12"/>
              <p:cNvSpPr txBox="1">
                <a:spLocks noChangeArrowheads="1"/>
              </p:cNvSpPr>
              <p:nvPr/>
            </p:nvSpPr>
            <p:spPr bwMode="auto">
              <a:xfrm>
                <a:off x="3120" y="3888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发中断请求</a:t>
                </a:r>
              </a:p>
            </p:txBody>
          </p:sp>
          <p:sp>
            <p:nvSpPr>
              <p:cNvPr id="257057" name="Line 13"/>
              <p:cNvSpPr>
                <a:spLocks noChangeShapeType="1"/>
              </p:cNvSpPr>
              <p:nvPr/>
            </p:nvSpPr>
            <p:spPr bwMode="auto">
              <a:xfrm flipV="1">
                <a:off x="2064" y="3408"/>
                <a:ext cx="48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7058" name="Line 14"/>
              <p:cNvSpPr>
                <a:spLocks noChangeShapeType="1"/>
              </p:cNvSpPr>
              <p:nvPr/>
            </p:nvSpPr>
            <p:spPr bwMode="auto">
              <a:xfrm flipV="1">
                <a:off x="3360" y="3408"/>
                <a:ext cx="48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57048" name="Text Box 15"/>
            <p:cNvSpPr txBox="1">
              <a:spLocks noChangeArrowheads="1"/>
            </p:cNvSpPr>
            <p:nvPr/>
          </p:nvSpPr>
          <p:spPr bwMode="auto">
            <a:xfrm>
              <a:off x="374" y="3033"/>
              <a:ext cx="34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I/O</a:t>
              </a:r>
            </a:p>
          </p:txBody>
        </p:sp>
      </p:grpSp>
      <p:sp>
        <p:nvSpPr>
          <p:cNvPr id="344080" name="Text Box 16"/>
          <p:cNvSpPr txBox="1">
            <a:spLocks noChangeArrowheads="1"/>
          </p:cNvSpPr>
          <p:nvPr/>
        </p:nvSpPr>
        <p:spPr bwMode="auto">
          <a:xfrm>
            <a:off x="1279525" y="5781675"/>
            <a:ext cx="73310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宏观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上 </a:t>
            </a: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</a:rPr>
              <a:t>和 </a:t>
            </a:r>
            <a:r>
              <a:rPr lang="en-US" altLang="zh-CN" sz="2800">
                <a:latin typeface="Times New Roman" pitchFamily="18" charset="0"/>
              </a:rPr>
              <a:t>I/O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并行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工作</a:t>
            </a:r>
          </a:p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微观 </a:t>
            </a:r>
            <a:r>
              <a:rPr lang="zh-CN" altLang="en-US" sz="2800">
                <a:latin typeface="Times New Roman" pitchFamily="18" charset="0"/>
              </a:rPr>
              <a:t>上 </a:t>
            </a: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中断现行程序 </a:t>
            </a:r>
            <a:r>
              <a:rPr lang="zh-CN" altLang="en-US" sz="2800">
                <a:latin typeface="Times New Roman" pitchFamily="18" charset="0"/>
              </a:rPr>
              <a:t>为 </a:t>
            </a:r>
            <a:r>
              <a:rPr lang="en-US" altLang="zh-CN" sz="2800">
                <a:latin typeface="Times New Roman" pitchFamily="18" charset="0"/>
              </a:rPr>
              <a:t>I/O </a:t>
            </a:r>
            <a:r>
              <a:rPr lang="zh-CN" altLang="en-US" sz="2800">
                <a:latin typeface="Times New Roman" pitchFamily="18" charset="0"/>
              </a:rPr>
              <a:t>服务</a:t>
            </a:r>
          </a:p>
        </p:txBody>
      </p: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365125" y="1295400"/>
            <a:ext cx="8313738" cy="2020888"/>
            <a:chOff x="230" y="816"/>
            <a:chExt cx="5237" cy="1273"/>
          </a:xfrm>
        </p:grpSpPr>
        <p:grpSp>
          <p:nvGrpSpPr>
            <p:cNvPr id="5" name="Group 18"/>
            <p:cNvGrpSpPr>
              <a:grpSpLocks/>
            </p:cNvGrpSpPr>
            <p:nvPr/>
          </p:nvGrpSpPr>
          <p:grpSpPr bwMode="auto">
            <a:xfrm>
              <a:off x="230" y="816"/>
              <a:ext cx="5237" cy="1273"/>
              <a:chOff x="230" y="816"/>
              <a:chExt cx="5237" cy="1273"/>
            </a:xfrm>
          </p:grpSpPr>
          <p:grpSp>
            <p:nvGrpSpPr>
              <p:cNvPr id="6" name="Group 19"/>
              <p:cNvGrpSpPr>
                <a:grpSpLocks/>
              </p:cNvGrpSpPr>
              <p:nvPr/>
            </p:nvGrpSpPr>
            <p:grpSpPr bwMode="auto">
              <a:xfrm>
                <a:off x="672" y="816"/>
                <a:ext cx="4795" cy="1273"/>
                <a:chOff x="672" y="1296"/>
                <a:chExt cx="4795" cy="1273"/>
              </a:xfrm>
            </p:grpSpPr>
            <p:sp>
              <p:nvSpPr>
                <p:cNvPr id="257040" name="Freeform 20"/>
                <p:cNvSpPr>
                  <a:spLocks/>
                </p:cNvSpPr>
                <p:nvPr/>
              </p:nvSpPr>
              <p:spPr bwMode="auto">
                <a:xfrm>
                  <a:off x="672" y="1586"/>
                  <a:ext cx="4785" cy="531"/>
                </a:xfrm>
                <a:custGeom>
                  <a:avLst/>
                  <a:gdLst>
                    <a:gd name="T0" fmla="*/ 0 w 4785"/>
                    <a:gd name="T1" fmla="*/ 3 h 531"/>
                    <a:gd name="T2" fmla="*/ 981 w 4785"/>
                    <a:gd name="T3" fmla="*/ 3 h 531"/>
                    <a:gd name="T4" fmla="*/ 981 w 4785"/>
                    <a:gd name="T5" fmla="*/ 531 h 531"/>
                    <a:gd name="T6" fmla="*/ 1173 w 4785"/>
                    <a:gd name="T7" fmla="*/ 531 h 531"/>
                    <a:gd name="T8" fmla="*/ 1173 w 4785"/>
                    <a:gd name="T9" fmla="*/ 3 h 531"/>
                    <a:gd name="T10" fmla="*/ 1941 w 4785"/>
                    <a:gd name="T11" fmla="*/ 3 h 531"/>
                    <a:gd name="T12" fmla="*/ 1941 w 4785"/>
                    <a:gd name="T13" fmla="*/ 531 h 531"/>
                    <a:gd name="T14" fmla="*/ 2313 w 4785"/>
                    <a:gd name="T15" fmla="*/ 531 h 531"/>
                    <a:gd name="T16" fmla="*/ 2313 w 4785"/>
                    <a:gd name="T17" fmla="*/ 0 h 531"/>
                    <a:gd name="T18" fmla="*/ 3254 w 4785"/>
                    <a:gd name="T19" fmla="*/ 3 h 531"/>
                    <a:gd name="T20" fmla="*/ 3254 w 4785"/>
                    <a:gd name="T21" fmla="*/ 518 h 531"/>
                    <a:gd name="T22" fmla="*/ 3618 w 4785"/>
                    <a:gd name="T23" fmla="*/ 518 h 531"/>
                    <a:gd name="T24" fmla="*/ 3618 w 4785"/>
                    <a:gd name="T25" fmla="*/ 3 h 531"/>
                    <a:gd name="T26" fmla="*/ 4785 w 4785"/>
                    <a:gd name="T27" fmla="*/ 3 h 531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4785"/>
                    <a:gd name="T43" fmla="*/ 0 h 531"/>
                    <a:gd name="T44" fmla="*/ 4785 w 4785"/>
                    <a:gd name="T45" fmla="*/ 531 h 531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4785" h="531">
                      <a:moveTo>
                        <a:pt x="0" y="3"/>
                      </a:moveTo>
                      <a:lnTo>
                        <a:pt x="981" y="3"/>
                      </a:lnTo>
                      <a:lnTo>
                        <a:pt x="981" y="531"/>
                      </a:lnTo>
                      <a:lnTo>
                        <a:pt x="1173" y="531"/>
                      </a:lnTo>
                      <a:lnTo>
                        <a:pt x="1173" y="3"/>
                      </a:lnTo>
                      <a:lnTo>
                        <a:pt x="1941" y="3"/>
                      </a:lnTo>
                      <a:lnTo>
                        <a:pt x="1941" y="531"/>
                      </a:lnTo>
                      <a:lnTo>
                        <a:pt x="2313" y="531"/>
                      </a:lnTo>
                      <a:lnTo>
                        <a:pt x="2313" y="0"/>
                      </a:lnTo>
                      <a:lnTo>
                        <a:pt x="3254" y="3"/>
                      </a:lnTo>
                      <a:lnTo>
                        <a:pt x="3254" y="518"/>
                      </a:lnTo>
                      <a:lnTo>
                        <a:pt x="3618" y="518"/>
                      </a:lnTo>
                      <a:lnTo>
                        <a:pt x="3618" y="3"/>
                      </a:lnTo>
                      <a:lnTo>
                        <a:pt x="4785" y="3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704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26" y="1296"/>
                  <a:ext cx="599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主程序</a:t>
                  </a:r>
                </a:p>
              </p:txBody>
            </p:sp>
            <p:sp>
              <p:nvSpPr>
                <p:cNvPr id="25704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837" y="1344"/>
                  <a:ext cx="124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继续执行主程序</a:t>
                  </a:r>
                </a:p>
              </p:txBody>
            </p:sp>
            <p:sp>
              <p:nvSpPr>
                <p:cNvPr id="25704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574" y="2112"/>
                  <a:ext cx="760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启动外设</a:t>
                  </a:r>
                </a:p>
              </p:txBody>
            </p:sp>
            <p:sp>
              <p:nvSpPr>
                <p:cNvPr id="25704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374" y="2123"/>
                  <a:ext cx="1092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   </a:t>
                  </a:r>
                  <a:r>
                    <a:rPr lang="zh-CN" altLang="en-US" sz="2000">
                      <a:solidFill>
                        <a:srgbClr val="0419E0"/>
                      </a:solidFill>
                      <a:latin typeface="Times New Roman" pitchFamily="18" charset="0"/>
                    </a:rPr>
                    <a:t>服务程序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（传送数据）</a:t>
                  </a:r>
                </a:p>
              </p:txBody>
            </p:sp>
            <p:sp>
              <p:nvSpPr>
                <p:cNvPr id="257045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3670" y="2114"/>
                  <a:ext cx="1092" cy="4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    </a:t>
                  </a:r>
                  <a:r>
                    <a:rPr lang="zh-CN" altLang="en-US" sz="2000">
                      <a:solidFill>
                        <a:srgbClr val="0419E0"/>
                      </a:solidFill>
                      <a:latin typeface="Times New Roman" pitchFamily="18" charset="0"/>
                    </a:rPr>
                    <a:t>服务程序</a:t>
                  </a: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（传送数据）</a:t>
                  </a:r>
                </a:p>
              </p:txBody>
            </p:sp>
            <p:sp>
              <p:nvSpPr>
                <p:cNvPr id="257046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4224" y="1336"/>
                  <a:ext cx="1243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继续执行主程序</a:t>
                  </a:r>
                </a:p>
              </p:txBody>
            </p:sp>
          </p:grpSp>
          <p:sp>
            <p:nvSpPr>
              <p:cNvPr id="257039" name="Text Box 27"/>
              <p:cNvSpPr txBox="1">
                <a:spLocks noChangeArrowheads="1"/>
              </p:cNvSpPr>
              <p:nvPr/>
            </p:nvSpPr>
            <p:spPr bwMode="auto">
              <a:xfrm>
                <a:off x="230" y="1017"/>
                <a:ext cx="44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CPU</a:t>
                </a:r>
              </a:p>
            </p:txBody>
          </p:sp>
        </p:grpSp>
        <p:sp>
          <p:nvSpPr>
            <p:cNvPr id="257036" name="Freeform 28"/>
            <p:cNvSpPr>
              <a:spLocks/>
            </p:cNvSpPr>
            <p:nvPr/>
          </p:nvSpPr>
          <p:spPr bwMode="auto">
            <a:xfrm>
              <a:off x="2603" y="1635"/>
              <a:ext cx="391" cy="2"/>
            </a:xfrm>
            <a:custGeom>
              <a:avLst/>
              <a:gdLst>
                <a:gd name="T0" fmla="*/ 0 w 391"/>
                <a:gd name="T1" fmla="*/ 2 h 2"/>
                <a:gd name="T2" fmla="*/ 391 w 391"/>
                <a:gd name="T3" fmla="*/ 0 h 2"/>
                <a:gd name="T4" fmla="*/ 0 60000 65536"/>
                <a:gd name="T5" fmla="*/ 0 60000 65536"/>
                <a:gd name="T6" fmla="*/ 0 w 391"/>
                <a:gd name="T7" fmla="*/ 0 h 2"/>
                <a:gd name="T8" fmla="*/ 391 w 391"/>
                <a:gd name="T9" fmla="*/ 2 h 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91" h="2">
                  <a:moveTo>
                    <a:pt x="0" y="2"/>
                  </a:moveTo>
                  <a:lnTo>
                    <a:pt x="391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257037" name="Freeform 29"/>
            <p:cNvSpPr>
              <a:spLocks/>
            </p:cNvSpPr>
            <p:nvPr/>
          </p:nvSpPr>
          <p:spPr bwMode="auto">
            <a:xfrm>
              <a:off x="3914" y="1625"/>
              <a:ext cx="385" cy="1"/>
            </a:xfrm>
            <a:custGeom>
              <a:avLst/>
              <a:gdLst>
                <a:gd name="T0" fmla="*/ 0 w 385"/>
                <a:gd name="T1" fmla="*/ 0 h 1"/>
                <a:gd name="T2" fmla="*/ 385 w 385"/>
                <a:gd name="T3" fmla="*/ 0 h 1"/>
                <a:gd name="T4" fmla="*/ 0 60000 65536"/>
                <a:gd name="T5" fmla="*/ 0 60000 65536"/>
                <a:gd name="T6" fmla="*/ 0 w 385"/>
                <a:gd name="T7" fmla="*/ 0 h 1"/>
                <a:gd name="T8" fmla="*/ 385 w 385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85" h="1">
                  <a:moveTo>
                    <a:pt x="0" y="0"/>
                  </a:moveTo>
                  <a:lnTo>
                    <a:pt x="385" y="0"/>
                  </a:lnTo>
                </a:path>
              </a:pathLst>
            </a:custGeom>
            <a:noFill/>
            <a:ln w="38100">
              <a:solidFill>
                <a:schemeClr val="folHlink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44094" name="Rectangle 3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5.5</a:t>
            </a:r>
          </a:p>
        </p:txBody>
      </p:sp>
      <p:sp>
        <p:nvSpPr>
          <p:cNvPr id="32" name="日期占位符 3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7C6983A-7334-4179-B1B9-7C9116DA87D2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3" name="灯片编号占位符 3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65096B-9E22-47E6-9E23-4EEFA538F0DD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34" name="页脚占位符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8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5.6 </a:t>
            </a:r>
            <a:r>
              <a:rPr lang="en-US" altLang="zh-CN" b="1" smtClean="0"/>
              <a:t>DMA </a:t>
            </a:r>
            <a:r>
              <a:rPr lang="zh-CN" altLang="en-US" b="1" smtClean="0"/>
              <a:t>方式</a:t>
            </a:r>
          </a:p>
        </p:txBody>
      </p:sp>
      <p:sp>
        <p:nvSpPr>
          <p:cNvPr id="345091" name="Text Box 3"/>
          <p:cNvSpPr txBox="1">
            <a:spLocks noChangeArrowheads="1"/>
          </p:cNvSpPr>
          <p:nvPr/>
        </p:nvSpPr>
        <p:spPr bwMode="auto">
          <a:xfrm>
            <a:off x="533400" y="1295400"/>
            <a:ext cx="5105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一、</a:t>
            </a:r>
            <a:r>
              <a:rPr lang="en-US" altLang="zh-CN" sz="3600">
                <a:latin typeface="Times New Roman" pitchFamily="18" charset="0"/>
              </a:rPr>
              <a:t>DMA </a:t>
            </a:r>
            <a:r>
              <a:rPr lang="zh-CN" altLang="en-US" sz="3600">
                <a:latin typeface="Times New Roman" pitchFamily="18" charset="0"/>
              </a:rPr>
              <a:t>方式的特点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345092" name="Text Box 4"/>
          <p:cNvSpPr txBox="1">
            <a:spLocks noChangeArrowheads="1"/>
          </p:cNvSpPr>
          <p:nvPr/>
        </p:nvSpPr>
        <p:spPr bwMode="auto">
          <a:xfrm>
            <a:off x="1203325" y="1971675"/>
            <a:ext cx="6478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1. </a:t>
            </a:r>
            <a:r>
              <a:rPr lang="en-US" altLang="zh-CN" sz="2800">
                <a:latin typeface="Times New Roman" pitchFamily="18" charset="0"/>
              </a:rPr>
              <a:t>DMA </a:t>
            </a:r>
            <a:r>
              <a:rPr lang="zh-CN" altLang="en-US" sz="2800">
                <a:latin typeface="Times New Roman" pitchFamily="18" charset="0"/>
              </a:rPr>
              <a:t>和程序中断两种方式的数据通路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447800" y="2667000"/>
            <a:ext cx="6324600" cy="3805238"/>
            <a:chOff x="912" y="1680"/>
            <a:chExt cx="3984" cy="2397"/>
          </a:xfrm>
        </p:grpSpPr>
        <p:grpSp>
          <p:nvGrpSpPr>
            <p:cNvPr id="3" name="Group 49"/>
            <p:cNvGrpSpPr>
              <a:grpSpLocks/>
            </p:cNvGrpSpPr>
            <p:nvPr/>
          </p:nvGrpSpPr>
          <p:grpSpPr bwMode="auto">
            <a:xfrm>
              <a:off x="1728" y="2592"/>
              <a:ext cx="816" cy="770"/>
              <a:chOff x="1728" y="2592"/>
              <a:chExt cx="816" cy="770"/>
            </a:xfrm>
          </p:grpSpPr>
          <p:sp>
            <p:nvSpPr>
              <p:cNvPr id="258092" name="Rectangle 7"/>
              <p:cNvSpPr>
                <a:spLocks noChangeArrowheads="1"/>
              </p:cNvSpPr>
              <p:nvPr/>
            </p:nvSpPr>
            <p:spPr bwMode="auto">
              <a:xfrm>
                <a:off x="1728" y="2594"/>
                <a:ext cx="816" cy="76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93" name="Text Box 8"/>
              <p:cNvSpPr txBox="1">
                <a:spLocks noChangeArrowheads="1"/>
              </p:cNvSpPr>
              <p:nvPr/>
            </p:nvSpPr>
            <p:spPr bwMode="auto">
              <a:xfrm>
                <a:off x="1728" y="2592"/>
                <a:ext cx="72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5400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CPU</a:t>
                </a:r>
              </a:p>
            </p:txBody>
          </p:sp>
        </p:grpSp>
        <p:grpSp>
          <p:nvGrpSpPr>
            <p:cNvPr id="4" name="Group 48"/>
            <p:cNvGrpSpPr>
              <a:grpSpLocks/>
            </p:cNvGrpSpPr>
            <p:nvPr/>
          </p:nvGrpSpPr>
          <p:grpSpPr bwMode="auto">
            <a:xfrm>
              <a:off x="912" y="1680"/>
              <a:ext cx="3984" cy="2397"/>
              <a:chOff x="912" y="1680"/>
              <a:chExt cx="3984" cy="2397"/>
            </a:xfrm>
          </p:grpSpPr>
          <p:sp>
            <p:nvSpPr>
              <p:cNvPr id="258060" name="Text Box 10"/>
              <p:cNvSpPr txBox="1">
                <a:spLocks noChangeArrowheads="1"/>
              </p:cNvSpPr>
              <p:nvPr/>
            </p:nvSpPr>
            <p:spPr bwMode="auto">
              <a:xfrm>
                <a:off x="1046" y="2640"/>
                <a:ext cx="277" cy="63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主</a:t>
                </a:r>
              </a:p>
              <a:p>
                <a:pPr>
                  <a:spcBef>
                    <a:spcPct val="0"/>
                  </a:spcBef>
                </a:pPr>
                <a:endParaRPr lang="zh-CN" altLang="en-US" sz="2000">
                  <a:latin typeface="Times New Roman" pitchFamily="18" charset="0"/>
                </a:endParaRP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存</a:t>
                </a:r>
              </a:p>
            </p:txBody>
          </p:sp>
          <p:sp>
            <p:nvSpPr>
              <p:cNvPr id="258061" name="Rectangle 11"/>
              <p:cNvSpPr>
                <a:spLocks noChangeArrowheads="1"/>
              </p:cNvSpPr>
              <p:nvPr/>
            </p:nvSpPr>
            <p:spPr bwMode="auto">
              <a:xfrm>
                <a:off x="912" y="2546"/>
                <a:ext cx="528" cy="8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62" name="Text Box 12"/>
              <p:cNvSpPr txBox="1">
                <a:spLocks noChangeArrowheads="1"/>
              </p:cNvSpPr>
              <p:nvPr/>
            </p:nvSpPr>
            <p:spPr bwMode="auto">
              <a:xfrm>
                <a:off x="1984" y="2879"/>
                <a:ext cx="464" cy="2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tIns="36000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ACC</a:t>
                </a:r>
              </a:p>
            </p:txBody>
          </p:sp>
          <p:sp>
            <p:nvSpPr>
              <p:cNvPr id="258063" name="Rectangle 13"/>
              <p:cNvSpPr>
                <a:spLocks noChangeArrowheads="1"/>
              </p:cNvSpPr>
              <p:nvPr/>
            </p:nvSpPr>
            <p:spPr bwMode="auto">
              <a:xfrm>
                <a:off x="1968" y="2882"/>
                <a:ext cx="480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64" name="Text Box 14"/>
              <p:cNvSpPr txBox="1">
                <a:spLocks noChangeArrowheads="1"/>
              </p:cNvSpPr>
              <p:nvPr/>
            </p:nvSpPr>
            <p:spPr bwMode="auto">
              <a:xfrm>
                <a:off x="3120" y="2493"/>
                <a:ext cx="80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中断接口</a:t>
                </a:r>
              </a:p>
            </p:txBody>
          </p:sp>
          <p:sp>
            <p:nvSpPr>
              <p:cNvPr id="258065" name="Rectangle 15"/>
              <p:cNvSpPr>
                <a:spLocks noChangeArrowheads="1"/>
              </p:cNvSpPr>
              <p:nvPr/>
            </p:nvSpPr>
            <p:spPr bwMode="auto">
              <a:xfrm>
                <a:off x="3120" y="2498"/>
                <a:ext cx="86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66" name="Text Box 16"/>
              <p:cNvSpPr txBox="1">
                <a:spLocks noChangeArrowheads="1"/>
              </p:cNvSpPr>
              <p:nvPr/>
            </p:nvSpPr>
            <p:spPr bwMode="auto">
              <a:xfrm>
                <a:off x="3139" y="3155"/>
                <a:ext cx="86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DMA </a:t>
                </a:r>
                <a:r>
                  <a:rPr lang="zh-CN" altLang="en-US" sz="2000">
                    <a:latin typeface="Times New Roman" pitchFamily="18" charset="0"/>
                  </a:rPr>
                  <a:t>接口</a:t>
                </a:r>
              </a:p>
            </p:txBody>
          </p:sp>
          <p:sp>
            <p:nvSpPr>
              <p:cNvPr id="258067" name="Rectangle 17"/>
              <p:cNvSpPr>
                <a:spLocks noChangeArrowheads="1"/>
              </p:cNvSpPr>
              <p:nvPr/>
            </p:nvSpPr>
            <p:spPr bwMode="auto">
              <a:xfrm>
                <a:off x="3120" y="3162"/>
                <a:ext cx="864" cy="24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68" name="Text Box 18"/>
              <p:cNvSpPr txBox="1">
                <a:spLocks noChangeArrowheads="1"/>
              </p:cNvSpPr>
              <p:nvPr/>
            </p:nvSpPr>
            <p:spPr bwMode="auto">
              <a:xfrm>
                <a:off x="4502" y="2632"/>
                <a:ext cx="346" cy="6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I/O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设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 备</a:t>
                </a:r>
              </a:p>
            </p:txBody>
          </p:sp>
          <p:sp>
            <p:nvSpPr>
              <p:cNvPr id="258069" name="Rectangle 19"/>
              <p:cNvSpPr>
                <a:spLocks noChangeArrowheads="1"/>
              </p:cNvSpPr>
              <p:nvPr/>
            </p:nvSpPr>
            <p:spPr bwMode="auto">
              <a:xfrm>
                <a:off x="4416" y="2450"/>
                <a:ext cx="480" cy="96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70" name="Rectangle 20"/>
              <p:cNvSpPr>
                <a:spLocks noChangeArrowheads="1"/>
              </p:cNvSpPr>
              <p:nvPr/>
            </p:nvSpPr>
            <p:spPr bwMode="auto">
              <a:xfrm>
                <a:off x="2160" y="3122"/>
                <a:ext cx="96" cy="336"/>
              </a:xfrm>
              <a:prstGeom prst="rect">
                <a:avLst/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71" name="Rectangle 21"/>
              <p:cNvSpPr>
                <a:spLocks noChangeArrowheads="1"/>
              </p:cNvSpPr>
              <p:nvPr/>
            </p:nvSpPr>
            <p:spPr bwMode="auto">
              <a:xfrm>
                <a:off x="2160" y="3410"/>
                <a:ext cx="576" cy="96"/>
              </a:xfrm>
              <a:prstGeom prst="rect">
                <a:avLst/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72" name="Rectangle 22"/>
              <p:cNvSpPr>
                <a:spLocks noChangeArrowheads="1"/>
              </p:cNvSpPr>
              <p:nvPr/>
            </p:nvSpPr>
            <p:spPr bwMode="auto">
              <a:xfrm>
                <a:off x="2688" y="2978"/>
                <a:ext cx="96" cy="528"/>
              </a:xfrm>
              <a:prstGeom prst="rect">
                <a:avLst/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73" name="Rectangle 23"/>
              <p:cNvSpPr>
                <a:spLocks noChangeArrowheads="1"/>
              </p:cNvSpPr>
              <p:nvPr/>
            </p:nvSpPr>
            <p:spPr bwMode="auto">
              <a:xfrm>
                <a:off x="2688" y="2930"/>
                <a:ext cx="864" cy="96"/>
              </a:xfrm>
              <a:prstGeom prst="rect">
                <a:avLst/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74" name="AutoShape 24"/>
              <p:cNvSpPr>
                <a:spLocks noChangeArrowheads="1"/>
              </p:cNvSpPr>
              <p:nvPr/>
            </p:nvSpPr>
            <p:spPr bwMode="auto">
              <a:xfrm>
                <a:off x="3456" y="2738"/>
                <a:ext cx="168" cy="288"/>
              </a:xfrm>
              <a:prstGeom prst="upArrow">
                <a:avLst>
                  <a:gd name="adj1" fmla="val 50000"/>
                  <a:gd name="adj2" fmla="val 42857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58075" name="Rectangle 25"/>
              <p:cNvSpPr>
                <a:spLocks noChangeArrowheads="1"/>
              </p:cNvSpPr>
              <p:nvPr/>
            </p:nvSpPr>
            <p:spPr bwMode="auto">
              <a:xfrm>
                <a:off x="3504" y="2162"/>
                <a:ext cx="96" cy="336"/>
              </a:xfrm>
              <a:prstGeom prst="rect">
                <a:avLst/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76" name="Rectangle 26"/>
              <p:cNvSpPr>
                <a:spLocks noChangeArrowheads="1"/>
              </p:cNvSpPr>
              <p:nvPr/>
            </p:nvSpPr>
            <p:spPr bwMode="auto">
              <a:xfrm>
                <a:off x="2160" y="2114"/>
                <a:ext cx="1440" cy="96"/>
              </a:xfrm>
              <a:prstGeom prst="rect">
                <a:avLst/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77" name="AutoShape 27"/>
              <p:cNvSpPr>
                <a:spLocks noChangeArrowheads="1"/>
              </p:cNvSpPr>
              <p:nvPr/>
            </p:nvSpPr>
            <p:spPr bwMode="auto">
              <a:xfrm>
                <a:off x="2112" y="2114"/>
                <a:ext cx="170" cy="768"/>
              </a:xfrm>
              <a:prstGeom prst="downArrow">
                <a:avLst>
                  <a:gd name="adj1" fmla="val 50000"/>
                  <a:gd name="adj2" fmla="val 80586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58078" name="AutoShape 28"/>
              <p:cNvSpPr>
                <a:spLocks noChangeArrowheads="1"/>
              </p:cNvSpPr>
              <p:nvPr/>
            </p:nvSpPr>
            <p:spPr bwMode="auto">
              <a:xfrm>
                <a:off x="1440" y="2930"/>
                <a:ext cx="528" cy="144"/>
              </a:xfrm>
              <a:prstGeom prst="leftRightArrow">
                <a:avLst>
                  <a:gd name="adj1" fmla="val 50000"/>
                  <a:gd name="adj2" fmla="val 73333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79" name="AutoShape 29"/>
              <p:cNvSpPr>
                <a:spLocks noChangeArrowheads="1"/>
              </p:cNvSpPr>
              <p:nvPr/>
            </p:nvSpPr>
            <p:spPr bwMode="auto">
              <a:xfrm>
                <a:off x="3984" y="2546"/>
                <a:ext cx="432" cy="144"/>
              </a:xfrm>
              <a:prstGeom prst="leftRightArrow">
                <a:avLst>
                  <a:gd name="adj1" fmla="val 50000"/>
                  <a:gd name="adj2" fmla="val 60000"/>
                </a:avLst>
              </a:prstGeom>
              <a:solidFill>
                <a:srgbClr val="0419E0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80" name="AutoShape 30"/>
              <p:cNvSpPr>
                <a:spLocks noChangeArrowheads="1"/>
              </p:cNvSpPr>
              <p:nvPr/>
            </p:nvSpPr>
            <p:spPr bwMode="auto">
              <a:xfrm>
                <a:off x="3984" y="3218"/>
                <a:ext cx="432" cy="144"/>
              </a:xfrm>
              <a:prstGeom prst="leftRightArrow">
                <a:avLst>
                  <a:gd name="adj1" fmla="val 50000"/>
                  <a:gd name="adj2" fmla="val 60000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8081" name="AutoShape 31"/>
              <p:cNvSpPr>
                <a:spLocks noChangeArrowheads="1"/>
              </p:cNvSpPr>
              <p:nvPr/>
            </p:nvSpPr>
            <p:spPr bwMode="auto">
              <a:xfrm>
                <a:off x="1056" y="3410"/>
                <a:ext cx="192" cy="432"/>
              </a:xfrm>
              <a:prstGeom prst="upArrow">
                <a:avLst>
                  <a:gd name="adj1" fmla="val 50000"/>
                  <a:gd name="adj2" fmla="val 56250"/>
                </a:avLst>
              </a:prstGeom>
              <a:solidFill>
                <a:srgbClr val="C28F3E"/>
              </a:solidFill>
              <a:ln w="9525">
                <a:solidFill>
                  <a:srgbClr val="C28F3E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58082" name="Rectangle 32"/>
              <p:cNvSpPr>
                <a:spLocks noChangeArrowheads="1"/>
              </p:cNvSpPr>
              <p:nvPr/>
            </p:nvSpPr>
            <p:spPr bwMode="auto">
              <a:xfrm>
                <a:off x="1104" y="3751"/>
                <a:ext cx="2400" cy="96"/>
              </a:xfrm>
              <a:prstGeom prst="rect">
                <a:avLst/>
              </a:prstGeom>
              <a:solidFill>
                <a:srgbClr val="C28F3E"/>
              </a:solidFill>
              <a:ln w="9525">
                <a:solidFill>
                  <a:srgbClr val="C28F3E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083" name="AutoShape 33"/>
              <p:cNvSpPr>
                <a:spLocks noChangeArrowheads="1"/>
              </p:cNvSpPr>
              <p:nvPr/>
            </p:nvSpPr>
            <p:spPr bwMode="auto">
              <a:xfrm>
                <a:off x="3456" y="3410"/>
                <a:ext cx="170" cy="432"/>
              </a:xfrm>
              <a:prstGeom prst="upArrow">
                <a:avLst>
                  <a:gd name="adj1" fmla="val 50000"/>
                  <a:gd name="adj2" fmla="val 63529"/>
                </a:avLst>
              </a:prstGeom>
              <a:solidFill>
                <a:srgbClr val="C28F3E"/>
              </a:solidFill>
              <a:ln w="9525">
                <a:solidFill>
                  <a:srgbClr val="C28F3E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58084" name="Text Box 34"/>
              <p:cNvSpPr txBox="1">
                <a:spLocks noChangeArrowheads="1"/>
              </p:cNvSpPr>
              <p:nvPr/>
            </p:nvSpPr>
            <p:spPr bwMode="auto">
              <a:xfrm>
                <a:off x="998" y="1680"/>
                <a:ext cx="172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中断方式数据传送通路</a:t>
                </a:r>
              </a:p>
            </p:txBody>
          </p:sp>
          <p:sp>
            <p:nvSpPr>
              <p:cNvPr id="258085" name="Line 35"/>
              <p:cNvSpPr>
                <a:spLocks noChangeShapeType="1"/>
              </p:cNvSpPr>
              <p:nvPr/>
            </p:nvSpPr>
            <p:spPr bwMode="auto">
              <a:xfrm>
                <a:off x="1053" y="1922"/>
                <a:ext cx="1587" cy="0"/>
              </a:xfrm>
              <a:prstGeom prst="line">
                <a:avLst/>
              </a:prstGeom>
              <a:noFill/>
              <a:ln w="28575">
                <a:solidFill>
                  <a:srgbClr val="C28F3E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8086" name="Line 36"/>
              <p:cNvSpPr>
                <a:spLocks noChangeShapeType="1"/>
              </p:cNvSpPr>
              <p:nvPr/>
            </p:nvSpPr>
            <p:spPr bwMode="auto">
              <a:xfrm>
                <a:off x="1632" y="1922"/>
                <a:ext cx="0" cy="1056"/>
              </a:xfrm>
              <a:prstGeom prst="line">
                <a:avLst/>
              </a:prstGeom>
              <a:noFill/>
              <a:ln w="28575">
                <a:solidFill>
                  <a:srgbClr val="C28F3E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8087" name="Line 37"/>
              <p:cNvSpPr>
                <a:spLocks noChangeShapeType="1"/>
              </p:cNvSpPr>
              <p:nvPr/>
            </p:nvSpPr>
            <p:spPr bwMode="auto">
              <a:xfrm>
                <a:off x="1776" y="1922"/>
                <a:ext cx="432" cy="430"/>
              </a:xfrm>
              <a:prstGeom prst="line">
                <a:avLst/>
              </a:prstGeom>
              <a:noFill/>
              <a:ln w="28575">
                <a:solidFill>
                  <a:srgbClr val="C28F3E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8088" name="Freeform 38"/>
              <p:cNvSpPr>
                <a:spLocks/>
              </p:cNvSpPr>
              <p:nvPr/>
            </p:nvSpPr>
            <p:spPr bwMode="auto">
              <a:xfrm>
                <a:off x="2640" y="1920"/>
                <a:ext cx="384" cy="1058"/>
              </a:xfrm>
              <a:custGeom>
                <a:avLst/>
                <a:gdLst>
                  <a:gd name="T0" fmla="*/ 0 w 383"/>
                  <a:gd name="T1" fmla="*/ 0 h 1042"/>
                  <a:gd name="T2" fmla="*/ 384 w 383"/>
                  <a:gd name="T3" fmla="*/ 1058 h 1042"/>
                  <a:gd name="T4" fmla="*/ 0 60000 65536"/>
                  <a:gd name="T5" fmla="*/ 0 60000 65536"/>
                  <a:gd name="T6" fmla="*/ 0 w 383"/>
                  <a:gd name="T7" fmla="*/ 0 h 1042"/>
                  <a:gd name="T8" fmla="*/ 383 w 383"/>
                  <a:gd name="T9" fmla="*/ 1042 h 104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83" h="1042">
                    <a:moveTo>
                      <a:pt x="0" y="0"/>
                    </a:moveTo>
                    <a:lnTo>
                      <a:pt x="383" y="1042"/>
                    </a:lnTo>
                  </a:path>
                </a:pathLst>
              </a:custGeom>
              <a:noFill/>
              <a:ln w="28575">
                <a:solidFill>
                  <a:srgbClr val="C28F3E"/>
                </a:solidFill>
                <a:round/>
                <a:headEnd/>
                <a:tailEnd type="oval" w="sm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8089" name="Text Box 39"/>
              <p:cNvSpPr txBox="1">
                <a:spLocks noChangeArrowheads="1"/>
              </p:cNvSpPr>
              <p:nvPr/>
            </p:nvSpPr>
            <p:spPr bwMode="auto">
              <a:xfrm>
                <a:off x="2918" y="1872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输入指令</a:t>
                </a:r>
              </a:p>
            </p:txBody>
          </p:sp>
          <p:sp>
            <p:nvSpPr>
              <p:cNvPr id="258090" name="Text Box 40"/>
              <p:cNvSpPr txBox="1">
                <a:spLocks noChangeArrowheads="1"/>
              </p:cNvSpPr>
              <p:nvPr/>
            </p:nvSpPr>
            <p:spPr bwMode="auto">
              <a:xfrm>
                <a:off x="2294" y="3477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输出指令</a:t>
                </a:r>
              </a:p>
            </p:txBody>
          </p:sp>
          <p:sp>
            <p:nvSpPr>
              <p:cNvPr id="258091" name="Text Box 41"/>
              <p:cNvSpPr txBox="1">
                <a:spLocks noChangeArrowheads="1"/>
              </p:cNvSpPr>
              <p:nvPr/>
            </p:nvSpPr>
            <p:spPr bwMode="auto">
              <a:xfrm>
                <a:off x="1622" y="3827"/>
                <a:ext cx="178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DMA</a:t>
                </a:r>
                <a:r>
                  <a:rPr lang="zh-CN" altLang="en-US" sz="2000">
                    <a:latin typeface="Times New Roman" pitchFamily="18" charset="0"/>
                  </a:rPr>
                  <a:t>方式数据传送通路</a:t>
                </a:r>
              </a:p>
            </p:txBody>
          </p:sp>
        </p:grpSp>
      </p:grpSp>
      <p:sp>
        <p:nvSpPr>
          <p:cNvPr id="43" name="日期占位符 4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8B81480-A730-439B-8D4B-4A0E907F2727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44" name="灯片编号占位符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F1DFD5-E032-4ECE-BFE7-86338963D489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45" name="页脚占位符 4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5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autoUpdateAnimBg="0"/>
      <p:bldP spid="34509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381000" y="273050"/>
            <a:ext cx="73533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</a:t>
            </a:r>
            <a:r>
              <a:rPr lang="en-US" altLang="zh-CN" sz="3600">
                <a:latin typeface="Times New Roman" pitchFamily="18" charset="0"/>
              </a:rPr>
              <a:t>DMA </a:t>
            </a:r>
            <a:r>
              <a:rPr lang="zh-CN" altLang="en-US" sz="3600">
                <a:latin typeface="Times New Roman" pitchFamily="18" charset="0"/>
              </a:rPr>
              <a:t>与主存交换数据的三种方式</a:t>
            </a:r>
          </a:p>
        </p:txBody>
      </p:sp>
      <p:sp>
        <p:nvSpPr>
          <p:cNvPr id="346115" name="Text Box 3"/>
          <p:cNvSpPr txBox="1">
            <a:spLocks noChangeArrowheads="1"/>
          </p:cNvSpPr>
          <p:nvPr/>
        </p:nvSpPr>
        <p:spPr bwMode="auto">
          <a:xfrm>
            <a:off x="1050925" y="1133475"/>
            <a:ext cx="51974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停止 </a:t>
            </a: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</a:rPr>
              <a:t>访问主存</a:t>
            </a:r>
          </a:p>
        </p:txBody>
      </p:sp>
      <p:sp>
        <p:nvSpPr>
          <p:cNvPr id="346116" name="Text Box 4"/>
          <p:cNvSpPr txBox="1">
            <a:spLocks noChangeArrowheads="1"/>
          </p:cNvSpPr>
          <p:nvPr/>
        </p:nvSpPr>
        <p:spPr bwMode="auto">
          <a:xfrm>
            <a:off x="1584325" y="1768475"/>
            <a:ext cx="3521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控制简单</a:t>
            </a:r>
          </a:p>
        </p:txBody>
      </p:sp>
      <p:sp>
        <p:nvSpPr>
          <p:cNvPr id="346117" name="Text Box 5"/>
          <p:cNvSpPr txBox="1">
            <a:spLocks noChangeArrowheads="1"/>
          </p:cNvSpPr>
          <p:nvPr/>
        </p:nvSpPr>
        <p:spPr bwMode="auto">
          <a:xfrm>
            <a:off x="1584325" y="2403475"/>
            <a:ext cx="5883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</a:rPr>
              <a:t>处于不工作状态或保持状态</a:t>
            </a:r>
          </a:p>
        </p:txBody>
      </p:sp>
      <p:sp>
        <p:nvSpPr>
          <p:cNvPr id="346118" name="Text Box 6"/>
          <p:cNvSpPr txBox="1">
            <a:spLocks noChangeArrowheads="1"/>
          </p:cNvSpPr>
          <p:nvPr/>
        </p:nvSpPr>
        <p:spPr bwMode="auto">
          <a:xfrm>
            <a:off x="1584325" y="3038475"/>
            <a:ext cx="6188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未充分发挥 </a:t>
            </a: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</a:rPr>
              <a:t>对主存的利用率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65125" y="3810000"/>
            <a:ext cx="8331200" cy="2438400"/>
            <a:chOff x="230" y="2400"/>
            <a:chExt cx="5248" cy="1536"/>
          </a:xfrm>
        </p:grpSpPr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30" y="2400"/>
              <a:ext cx="5248" cy="1536"/>
              <a:chOff x="230" y="2400"/>
              <a:chExt cx="5248" cy="1536"/>
            </a:xfrm>
          </p:grpSpPr>
          <p:sp>
            <p:nvSpPr>
              <p:cNvPr id="259087" name="Text Box 9"/>
              <p:cNvSpPr txBox="1">
                <a:spLocks noChangeArrowheads="1"/>
              </p:cNvSpPr>
              <p:nvPr/>
            </p:nvSpPr>
            <p:spPr bwMode="auto">
              <a:xfrm>
                <a:off x="230" y="2400"/>
                <a:ext cx="108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主存工作时间</a:t>
                </a:r>
              </a:p>
            </p:txBody>
          </p:sp>
          <p:sp>
            <p:nvSpPr>
              <p:cNvPr id="259088" name="Line 10"/>
              <p:cNvSpPr>
                <a:spLocks noChangeShapeType="1"/>
              </p:cNvSpPr>
              <p:nvPr/>
            </p:nvSpPr>
            <p:spPr bwMode="auto">
              <a:xfrm>
                <a:off x="1392" y="244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9089" name="Line 11"/>
              <p:cNvSpPr>
                <a:spLocks noChangeShapeType="1"/>
              </p:cNvSpPr>
              <p:nvPr/>
            </p:nvSpPr>
            <p:spPr bwMode="auto">
              <a:xfrm>
                <a:off x="1392" y="2544"/>
                <a:ext cx="38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9090" name="Line 12"/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0" cy="1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9091" name="Line 13"/>
              <p:cNvSpPr>
                <a:spLocks noChangeShapeType="1"/>
              </p:cNvSpPr>
              <p:nvPr/>
            </p:nvSpPr>
            <p:spPr bwMode="auto">
              <a:xfrm>
                <a:off x="1392" y="3149"/>
                <a:ext cx="1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9092" name="Line 14"/>
              <p:cNvSpPr>
                <a:spLocks noChangeShapeType="1"/>
              </p:cNvSpPr>
              <p:nvPr/>
            </p:nvSpPr>
            <p:spPr bwMode="auto">
              <a:xfrm>
                <a:off x="2592" y="295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9093" name="Text Box 15"/>
              <p:cNvSpPr txBox="1">
                <a:spLocks noChangeArrowheads="1"/>
              </p:cNvSpPr>
              <p:nvPr/>
            </p:nvSpPr>
            <p:spPr bwMode="auto">
              <a:xfrm>
                <a:off x="2733" y="2918"/>
                <a:ext cx="125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CPU</a:t>
                </a:r>
                <a:r>
                  <a:rPr lang="zh-CN" altLang="en-US" sz="2000">
                    <a:latin typeface="Times New Roman" pitchFamily="18" charset="0"/>
                  </a:rPr>
                  <a:t>不执行程序</a:t>
                </a:r>
              </a:p>
            </p:txBody>
          </p:sp>
          <p:sp>
            <p:nvSpPr>
              <p:cNvPr id="259094" name="Line 16"/>
              <p:cNvSpPr>
                <a:spLocks noChangeShapeType="1"/>
              </p:cNvSpPr>
              <p:nvPr/>
            </p:nvSpPr>
            <p:spPr bwMode="auto">
              <a:xfrm>
                <a:off x="4176" y="3149"/>
                <a:ext cx="11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9095" name="Line 17"/>
              <p:cNvSpPr>
                <a:spLocks noChangeShapeType="1"/>
              </p:cNvSpPr>
              <p:nvPr/>
            </p:nvSpPr>
            <p:spPr bwMode="auto">
              <a:xfrm>
                <a:off x="4176" y="2957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9096" name="Line 18"/>
              <p:cNvSpPr>
                <a:spLocks noChangeShapeType="1"/>
              </p:cNvSpPr>
              <p:nvPr/>
            </p:nvSpPr>
            <p:spPr bwMode="auto">
              <a:xfrm flipH="1">
                <a:off x="2592" y="305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9097" name="Line 19"/>
              <p:cNvSpPr>
                <a:spLocks noChangeShapeType="1"/>
              </p:cNvSpPr>
              <p:nvPr/>
            </p:nvSpPr>
            <p:spPr bwMode="auto">
              <a:xfrm rot="10800000" flipH="1">
                <a:off x="4032" y="3053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9098" name="Line 20"/>
              <p:cNvSpPr>
                <a:spLocks noChangeShapeType="1"/>
              </p:cNvSpPr>
              <p:nvPr/>
            </p:nvSpPr>
            <p:spPr bwMode="auto">
              <a:xfrm>
                <a:off x="2592" y="3120"/>
                <a:ext cx="0" cy="52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9099" name="Text Box 21"/>
              <p:cNvSpPr txBox="1">
                <a:spLocks noChangeArrowheads="1"/>
              </p:cNvSpPr>
              <p:nvPr/>
            </p:nvSpPr>
            <p:spPr bwMode="auto">
              <a:xfrm>
                <a:off x="1488" y="3542"/>
                <a:ext cx="98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DMA</a:t>
                </a:r>
                <a:r>
                  <a:rPr lang="zh-CN" altLang="en-US" sz="2000">
                    <a:latin typeface="Times New Roman" pitchFamily="18" charset="0"/>
                  </a:rPr>
                  <a:t>不工作</a:t>
                </a:r>
              </a:p>
            </p:txBody>
          </p:sp>
          <p:sp>
            <p:nvSpPr>
              <p:cNvPr id="259100" name="Line 22"/>
              <p:cNvSpPr>
                <a:spLocks noChangeShapeType="1"/>
              </p:cNvSpPr>
              <p:nvPr/>
            </p:nvSpPr>
            <p:spPr bwMode="auto">
              <a:xfrm flipH="1">
                <a:off x="1392" y="363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9101" name="Line 23"/>
              <p:cNvSpPr>
                <a:spLocks noChangeShapeType="1"/>
              </p:cNvSpPr>
              <p:nvPr/>
            </p:nvSpPr>
            <p:spPr bwMode="auto">
              <a:xfrm rot="10800000" flipH="1">
                <a:off x="2448" y="3638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9102" name="Text Box 24"/>
              <p:cNvSpPr txBox="1">
                <a:spLocks noChangeArrowheads="1"/>
              </p:cNvSpPr>
              <p:nvPr/>
            </p:nvSpPr>
            <p:spPr bwMode="auto">
              <a:xfrm>
                <a:off x="4272" y="3542"/>
                <a:ext cx="982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DMA</a:t>
                </a:r>
                <a:r>
                  <a:rPr lang="zh-CN" altLang="en-US" sz="2000">
                    <a:latin typeface="Times New Roman" pitchFamily="18" charset="0"/>
                  </a:rPr>
                  <a:t>不工作</a:t>
                </a:r>
              </a:p>
            </p:txBody>
          </p:sp>
          <p:sp>
            <p:nvSpPr>
              <p:cNvPr id="259103" name="Line 25"/>
              <p:cNvSpPr>
                <a:spLocks noChangeShapeType="1"/>
              </p:cNvSpPr>
              <p:nvPr/>
            </p:nvSpPr>
            <p:spPr bwMode="auto">
              <a:xfrm>
                <a:off x="4176" y="3024"/>
                <a:ext cx="0" cy="6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9104" name="Line 26"/>
              <p:cNvSpPr>
                <a:spLocks noChangeShapeType="1"/>
              </p:cNvSpPr>
              <p:nvPr/>
            </p:nvSpPr>
            <p:spPr bwMode="auto">
              <a:xfrm>
                <a:off x="2592" y="3638"/>
                <a:ext cx="1584" cy="0"/>
              </a:xfrm>
              <a:prstGeom prst="line">
                <a:avLst/>
              </a:prstGeom>
              <a:noFill/>
              <a:ln w="38100">
                <a:solidFill>
                  <a:srgbClr val="0419E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9105" name="Text Box 27"/>
              <p:cNvSpPr txBox="1">
                <a:spLocks noChangeArrowheads="1"/>
              </p:cNvSpPr>
              <p:nvPr/>
            </p:nvSpPr>
            <p:spPr bwMode="auto">
              <a:xfrm>
                <a:off x="2954" y="3638"/>
                <a:ext cx="8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0419E0"/>
                    </a:solidFill>
                    <a:latin typeface="Times New Roman" pitchFamily="18" charset="0"/>
                  </a:rPr>
                  <a:t>DMA</a:t>
                </a: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工作</a:t>
                </a:r>
              </a:p>
            </p:txBody>
          </p:sp>
          <p:sp>
            <p:nvSpPr>
              <p:cNvPr id="259106" name="Line 28"/>
              <p:cNvSpPr>
                <a:spLocks noChangeShapeType="1"/>
              </p:cNvSpPr>
              <p:nvPr/>
            </p:nvSpPr>
            <p:spPr bwMode="auto">
              <a:xfrm>
                <a:off x="3792" y="373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9107" name="Line 29"/>
              <p:cNvSpPr>
                <a:spLocks noChangeShapeType="1"/>
              </p:cNvSpPr>
              <p:nvPr/>
            </p:nvSpPr>
            <p:spPr bwMode="auto">
              <a:xfrm rot="10800000">
                <a:off x="2592" y="3734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9108" name="Text Box 30"/>
              <p:cNvSpPr txBox="1">
                <a:spLocks noChangeArrowheads="1"/>
              </p:cNvSpPr>
              <p:nvPr/>
            </p:nvSpPr>
            <p:spPr bwMode="auto">
              <a:xfrm>
                <a:off x="278" y="2832"/>
                <a:ext cx="921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 CPU</a:t>
                </a:r>
                <a:r>
                  <a:rPr lang="zh-CN" altLang="en-US" sz="2000">
                    <a:latin typeface="Times New Roman" pitchFamily="18" charset="0"/>
                  </a:rPr>
                  <a:t>控制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并使用主存</a:t>
                </a:r>
              </a:p>
            </p:txBody>
          </p:sp>
          <p:sp>
            <p:nvSpPr>
              <p:cNvPr id="259109" name="Text Box 31"/>
              <p:cNvSpPr txBox="1">
                <a:spLocks noChangeArrowheads="1"/>
              </p:cNvSpPr>
              <p:nvPr/>
            </p:nvSpPr>
            <p:spPr bwMode="auto">
              <a:xfrm>
                <a:off x="279" y="3446"/>
                <a:ext cx="921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 DMA</a:t>
                </a:r>
                <a:r>
                  <a:rPr lang="zh-CN" altLang="en-US" sz="2000">
                    <a:latin typeface="Times New Roman" pitchFamily="18" charset="0"/>
                  </a:rPr>
                  <a:t>控制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并使用主存</a:t>
                </a:r>
              </a:p>
            </p:txBody>
          </p:sp>
          <p:sp>
            <p:nvSpPr>
              <p:cNvPr id="259110" name="Text Box 32"/>
              <p:cNvSpPr txBox="1">
                <a:spLocks noChangeArrowheads="1"/>
              </p:cNvSpPr>
              <p:nvPr/>
            </p:nvSpPr>
            <p:spPr bwMode="auto">
              <a:xfrm>
                <a:off x="5318" y="2400"/>
                <a:ext cx="1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 i="1">
                    <a:latin typeface="Times New Roman" pitchFamily="18" charset="0"/>
                  </a:rPr>
                  <a:t>t</a:t>
                </a:r>
              </a:p>
            </p:txBody>
          </p:sp>
          <p:sp>
            <p:nvSpPr>
              <p:cNvPr id="259111" name="Line 33"/>
              <p:cNvSpPr>
                <a:spLocks noChangeShapeType="1"/>
              </p:cNvSpPr>
              <p:nvPr/>
            </p:nvSpPr>
            <p:spPr bwMode="auto">
              <a:xfrm>
                <a:off x="2592" y="360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9112" name="Line 34"/>
              <p:cNvSpPr>
                <a:spLocks noChangeShapeType="1"/>
              </p:cNvSpPr>
              <p:nvPr/>
            </p:nvSpPr>
            <p:spPr bwMode="auto">
              <a:xfrm>
                <a:off x="4176" y="3600"/>
                <a:ext cx="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59086" name="Line 35"/>
            <p:cNvSpPr>
              <a:spLocks noChangeShapeType="1"/>
            </p:cNvSpPr>
            <p:nvPr/>
          </p:nvSpPr>
          <p:spPr bwMode="auto">
            <a:xfrm flipH="1">
              <a:off x="4176" y="3636"/>
              <a:ext cx="144" cy="0"/>
            </a:xfrm>
            <a:prstGeom prst="line">
              <a:avLst/>
            </a:prstGeom>
            <a:noFill/>
            <a:ln w="28575">
              <a:noFill/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6148" name="Rectangle 3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5.6</a:t>
            </a:r>
          </a:p>
        </p:txBody>
      </p:sp>
      <p:sp>
        <p:nvSpPr>
          <p:cNvPr id="38" name="日期占位符 3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4B92742-1B44-4EA6-8E3C-A14F9094D1E5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5B7FFB-D4C6-4301-83BA-C864E10C5949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40" name="页脚占位符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6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5" grpId="0" autoUpdateAnimBg="0"/>
      <p:bldP spid="346116" grpId="0" autoUpdateAnimBg="0"/>
      <p:bldP spid="346117" grpId="0" autoUpdateAnimBg="0"/>
      <p:bldP spid="346118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457200" y="196850"/>
            <a:ext cx="632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(2) 周期挪用（或周期窃取）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1050925" y="990600"/>
            <a:ext cx="43370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latin typeface="Times New Roman" pitchFamily="18" charset="0"/>
              </a:rPr>
              <a:t>DMA </a:t>
            </a:r>
            <a:r>
              <a:rPr lang="zh-CN" altLang="en-US" sz="2800">
                <a:latin typeface="Times New Roman" pitchFamily="18" charset="0"/>
              </a:rPr>
              <a:t>访问主存有三种可能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1050925" y="1576388"/>
            <a:ext cx="30035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</a:rPr>
              <a:t>此时不访存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1050925" y="2163763"/>
            <a:ext cx="26463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</a:rPr>
              <a:t>正在访存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1050925" y="2751138"/>
            <a:ext cx="47339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Char char="•"/>
            </a:pP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latin typeface="Times New Roman" pitchFamily="18" charset="0"/>
              </a:rPr>
              <a:t>与 </a:t>
            </a:r>
            <a:r>
              <a:rPr lang="en-US" altLang="zh-CN" sz="2800">
                <a:latin typeface="Times New Roman" pitchFamily="18" charset="0"/>
              </a:rPr>
              <a:t>DMA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同时请求访存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1295400" y="3338513"/>
            <a:ext cx="565731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此时 </a:t>
            </a:r>
            <a:r>
              <a:rPr lang="en-US" altLang="zh-CN" sz="2800">
                <a:solidFill>
                  <a:srgbClr val="0419E0"/>
                </a:solidFill>
                <a:latin typeface="Times New Roman" pitchFamily="18" charset="0"/>
              </a:rPr>
              <a:t>CPU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将总线控制权让给 </a:t>
            </a:r>
            <a:r>
              <a:rPr lang="en-US" altLang="zh-CN" sz="2800">
                <a:solidFill>
                  <a:srgbClr val="0419E0"/>
                </a:solidFill>
                <a:latin typeface="Times New Roman" pitchFamily="18" charset="0"/>
              </a:rPr>
              <a:t>DMA</a:t>
            </a: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65125" y="4267200"/>
            <a:ext cx="8347075" cy="2133600"/>
            <a:chOff x="230" y="2688"/>
            <a:chExt cx="5258" cy="1344"/>
          </a:xfrm>
        </p:grpSpPr>
        <p:sp>
          <p:nvSpPr>
            <p:cNvPr id="260110" name="Text Box 9"/>
            <p:cNvSpPr txBox="1">
              <a:spLocks noChangeArrowheads="1"/>
            </p:cNvSpPr>
            <p:nvPr/>
          </p:nvSpPr>
          <p:spPr bwMode="auto">
            <a:xfrm>
              <a:off x="230" y="2688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主存工作时间</a:t>
              </a:r>
            </a:p>
          </p:txBody>
        </p:sp>
        <p:sp>
          <p:nvSpPr>
            <p:cNvPr id="260111" name="Line 10"/>
            <p:cNvSpPr>
              <a:spLocks noChangeShapeType="1"/>
            </p:cNvSpPr>
            <p:nvPr/>
          </p:nvSpPr>
          <p:spPr bwMode="auto">
            <a:xfrm>
              <a:off x="1392" y="2709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112" name="Line 11"/>
            <p:cNvSpPr>
              <a:spLocks noChangeShapeType="1"/>
            </p:cNvSpPr>
            <p:nvPr/>
          </p:nvSpPr>
          <p:spPr bwMode="auto">
            <a:xfrm>
              <a:off x="1392" y="2832"/>
              <a:ext cx="38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113" name="Line 12"/>
            <p:cNvSpPr>
              <a:spLocks noChangeShapeType="1"/>
            </p:cNvSpPr>
            <p:nvPr/>
          </p:nvSpPr>
          <p:spPr bwMode="auto">
            <a:xfrm>
              <a:off x="1392" y="2985"/>
              <a:ext cx="0" cy="9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114" name="Text Box 13"/>
            <p:cNvSpPr txBox="1">
              <a:spLocks noChangeArrowheads="1"/>
            </p:cNvSpPr>
            <p:nvPr/>
          </p:nvSpPr>
          <p:spPr bwMode="auto">
            <a:xfrm>
              <a:off x="278" y="3062"/>
              <a:ext cx="92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CPU</a:t>
              </a:r>
              <a:r>
                <a:rPr lang="zh-CN" altLang="en-US" sz="2000">
                  <a:latin typeface="Times New Roman" pitchFamily="18" charset="0"/>
                </a:rPr>
                <a:t>控制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并使用主存</a:t>
              </a:r>
            </a:p>
          </p:txBody>
        </p:sp>
        <p:sp>
          <p:nvSpPr>
            <p:cNvPr id="260115" name="Text Box 14"/>
            <p:cNvSpPr txBox="1">
              <a:spLocks noChangeArrowheads="1"/>
            </p:cNvSpPr>
            <p:nvPr/>
          </p:nvSpPr>
          <p:spPr bwMode="auto">
            <a:xfrm>
              <a:off x="279" y="3590"/>
              <a:ext cx="92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 DMA</a:t>
              </a:r>
              <a:r>
                <a:rPr lang="zh-CN" altLang="en-US" sz="2000">
                  <a:latin typeface="Times New Roman" pitchFamily="18" charset="0"/>
                </a:rPr>
                <a:t>控制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并使用主存</a:t>
              </a:r>
            </a:p>
          </p:txBody>
        </p:sp>
        <p:sp>
          <p:nvSpPr>
            <p:cNvPr id="260116" name="Text Box 15"/>
            <p:cNvSpPr txBox="1">
              <a:spLocks noChangeArrowheads="1"/>
            </p:cNvSpPr>
            <p:nvPr/>
          </p:nvSpPr>
          <p:spPr bwMode="auto">
            <a:xfrm>
              <a:off x="5328" y="2726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260117" name="Line 16"/>
            <p:cNvSpPr>
              <a:spLocks noChangeShapeType="1"/>
            </p:cNvSpPr>
            <p:nvPr/>
          </p:nvSpPr>
          <p:spPr bwMode="auto">
            <a:xfrm>
              <a:off x="1401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118" name="Line 17"/>
            <p:cNvSpPr>
              <a:spLocks noChangeShapeType="1"/>
            </p:cNvSpPr>
            <p:nvPr/>
          </p:nvSpPr>
          <p:spPr bwMode="auto">
            <a:xfrm>
              <a:off x="1708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119" name="Line 18"/>
            <p:cNvSpPr>
              <a:spLocks noChangeShapeType="1"/>
            </p:cNvSpPr>
            <p:nvPr/>
          </p:nvSpPr>
          <p:spPr bwMode="auto">
            <a:xfrm>
              <a:off x="2016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120" name="Line 19"/>
            <p:cNvSpPr>
              <a:spLocks noChangeShapeType="1"/>
            </p:cNvSpPr>
            <p:nvPr/>
          </p:nvSpPr>
          <p:spPr bwMode="auto">
            <a:xfrm>
              <a:off x="2323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121" name="Line 20"/>
            <p:cNvSpPr>
              <a:spLocks noChangeShapeType="1"/>
            </p:cNvSpPr>
            <p:nvPr/>
          </p:nvSpPr>
          <p:spPr bwMode="auto">
            <a:xfrm>
              <a:off x="2630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122" name="Line 21"/>
            <p:cNvSpPr>
              <a:spLocks noChangeShapeType="1"/>
            </p:cNvSpPr>
            <p:nvPr/>
          </p:nvSpPr>
          <p:spPr bwMode="auto">
            <a:xfrm>
              <a:off x="2937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123" name="Line 22"/>
            <p:cNvSpPr>
              <a:spLocks noChangeShapeType="1"/>
            </p:cNvSpPr>
            <p:nvPr/>
          </p:nvSpPr>
          <p:spPr bwMode="auto">
            <a:xfrm>
              <a:off x="3244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124" name="Line 23"/>
            <p:cNvSpPr>
              <a:spLocks noChangeShapeType="1"/>
            </p:cNvSpPr>
            <p:nvPr/>
          </p:nvSpPr>
          <p:spPr bwMode="auto">
            <a:xfrm>
              <a:off x="3552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125" name="Line 24"/>
            <p:cNvSpPr>
              <a:spLocks noChangeShapeType="1"/>
            </p:cNvSpPr>
            <p:nvPr/>
          </p:nvSpPr>
          <p:spPr bwMode="auto">
            <a:xfrm>
              <a:off x="3859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126" name="Line 25"/>
            <p:cNvSpPr>
              <a:spLocks noChangeShapeType="1"/>
            </p:cNvSpPr>
            <p:nvPr/>
          </p:nvSpPr>
          <p:spPr bwMode="auto">
            <a:xfrm>
              <a:off x="4166" y="331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127" name="Line 26"/>
            <p:cNvSpPr>
              <a:spLocks noChangeShapeType="1"/>
            </p:cNvSpPr>
            <p:nvPr/>
          </p:nvSpPr>
          <p:spPr bwMode="auto">
            <a:xfrm>
              <a:off x="1699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128" name="Line 27"/>
            <p:cNvSpPr>
              <a:spLocks noChangeShapeType="1"/>
            </p:cNvSpPr>
            <p:nvPr/>
          </p:nvSpPr>
          <p:spPr bwMode="auto">
            <a:xfrm>
              <a:off x="2006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129" name="Line 28"/>
            <p:cNvSpPr>
              <a:spLocks noChangeShapeType="1"/>
            </p:cNvSpPr>
            <p:nvPr/>
          </p:nvSpPr>
          <p:spPr bwMode="auto">
            <a:xfrm>
              <a:off x="2928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130" name="Line 29"/>
            <p:cNvSpPr>
              <a:spLocks noChangeShapeType="1"/>
            </p:cNvSpPr>
            <p:nvPr/>
          </p:nvSpPr>
          <p:spPr bwMode="auto">
            <a:xfrm>
              <a:off x="3235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131" name="Line 30"/>
            <p:cNvSpPr>
              <a:spLocks noChangeShapeType="1"/>
            </p:cNvSpPr>
            <p:nvPr/>
          </p:nvSpPr>
          <p:spPr bwMode="auto">
            <a:xfrm>
              <a:off x="3849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132" name="Line 31"/>
            <p:cNvSpPr>
              <a:spLocks noChangeShapeType="1"/>
            </p:cNvSpPr>
            <p:nvPr/>
          </p:nvSpPr>
          <p:spPr bwMode="auto">
            <a:xfrm>
              <a:off x="4156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133" name="Line 32"/>
            <p:cNvSpPr>
              <a:spLocks noChangeShapeType="1"/>
            </p:cNvSpPr>
            <p:nvPr/>
          </p:nvSpPr>
          <p:spPr bwMode="auto">
            <a:xfrm>
              <a:off x="2313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134" name="Line 33"/>
            <p:cNvSpPr>
              <a:spLocks noChangeShapeType="1"/>
            </p:cNvSpPr>
            <p:nvPr/>
          </p:nvSpPr>
          <p:spPr bwMode="auto">
            <a:xfrm>
              <a:off x="2620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135" name="Line 34"/>
            <p:cNvSpPr>
              <a:spLocks noChangeShapeType="1"/>
            </p:cNvSpPr>
            <p:nvPr/>
          </p:nvSpPr>
          <p:spPr bwMode="auto">
            <a:xfrm>
              <a:off x="3542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0136" name="Line 35"/>
            <p:cNvSpPr>
              <a:spLocks noChangeShapeType="1"/>
            </p:cNvSpPr>
            <p:nvPr/>
          </p:nvSpPr>
          <p:spPr bwMode="auto">
            <a:xfrm>
              <a:off x="4464" y="2832"/>
              <a:ext cx="0" cy="11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7172" name="Rectangle 36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5.6</a:t>
            </a:r>
          </a:p>
        </p:txBody>
      </p:sp>
      <p:sp>
        <p:nvSpPr>
          <p:cNvPr id="38" name="日期占位符 37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5745A02-FF12-4A7A-A943-AFAEAD814A1A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9" name="灯片编号占位符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9043FD-09F2-4BA6-A2E7-DEE55FE3181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40" name="页脚占位符 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39" grpId="0" autoUpdateAnimBg="0"/>
      <p:bldP spid="347140" grpId="0" autoUpdateAnimBg="0"/>
      <p:bldP spid="347141" grpId="0" autoUpdateAnimBg="0"/>
      <p:bldP spid="347142" grpId="0" autoUpdateAnimBg="0"/>
      <p:bldP spid="34714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457200" y="381000"/>
            <a:ext cx="6324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(3) </a:t>
            </a:r>
            <a:r>
              <a:rPr lang="en-US" altLang="zh-CN" sz="3600">
                <a:latin typeface="Times New Roman" pitchFamily="18" charset="0"/>
              </a:rPr>
              <a:t>DMA </a:t>
            </a:r>
            <a:r>
              <a:rPr lang="zh-CN" altLang="en-US" sz="3600">
                <a:latin typeface="Times New Roman" pitchFamily="18" charset="0"/>
              </a:rPr>
              <a:t>与 </a:t>
            </a:r>
            <a:r>
              <a:rPr lang="en-US" altLang="zh-CN" sz="3600">
                <a:latin typeface="Times New Roman" pitchFamily="18" charset="0"/>
              </a:rPr>
              <a:t>CPU </a:t>
            </a:r>
            <a:r>
              <a:rPr lang="zh-CN" altLang="en-US" sz="3600">
                <a:latin typeface="Times New Roman" pitchFamily="18" charset="0"/>
              </a:rPr>
              <a:t>交替访问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81000" y="3048000"/>
            <a:ext cx="8347075" cy="2895600"/>
            <a:chOff x="240" y="1920"/>
            <a:chExt cx="5258" cy="1824"/>
          </a:xfrm>
        </p:grpSpPr>
        <p:sp>
          <p:nvSpPr>
            <p:cNvPr id="261137" name="Text Box 4"/>
            <p:cNvSpPr txBox="1">
              <a:spLocks noChangeArrowheads="1"/>
            </p:cNvSpPr>
            <p:nvPr/>
          </p:nvSpPr>
          <p:spPr bwMode="auto">
            <a:xfrm>
              <a:off x="240" y="1920"/>
              <a:ext cx="10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主存工作时间</a:t>
              </a:r>
            </a:p>
          </p:txBody>
        </p:sp>
        <p:sp>
          <p:nvSpPr>
            <p:cNvPr id="261138" name="Line 5"/>
            <p:cNvSpPr>
              <a:spLocks noChangeShapeType="1"/>
            </p:cNvSpPr>
            <p:nvPr/>
          </p:nvSpPr>
          <p:spPr bwMode="auto">
            <a:xfrm>
              <a:off x="1402" y="194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1139" name="Line 6"/>
            <p:cNvSpPr>
              <a:spLocks noChangeShapeType="1"/>
            </p:cNvSpPr>
            <p:nvPr/>
          </p:nvSpPr>
          <p:spPr bwMode="auto">
            <a:xfrm>
              <a:off x="1402" y="2064"/>
              <a:ext cx="38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1140" name="Line 7"/>
            <p:cNvSpPr>
              <a:spLocks noChangeShapeType="1"/>
            </p:cNvSpPr>
            <p:nvPr/>
          </p:nvSpPr>
          <p:spPr bwMode="auto">
            <a:xfrm flipH="1">
              <a:off x="1392" y="2211"/>
              <a:ext cx="10" cy="14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1141" name="Text Box 8"/>
            <p:cNvSpPr txBox="1">
              <a:spLocks noChangeArrowheads="1"/>
            </p:cNvSpPr>
            <p:nvPr/>
          </p:nvSpPr>
          <p:spPr bwMode="auto">
            <a:xfrm>
              <a:off x="288" y="2486"/>
              <a:ext cx="92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DMA</a:t>
              </a:r>
              <a:r>
                <a:rPr lang="zh-CN" altLang="en-US" sz="2000">
                  <a:latin typeface="Times New Roman" pitchFamily="18" charset="0"/>
                </a:rPr>
                <a:t>控制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并使用主存</a:t>
              </a:r>
            </a:p>
          </p:txBody>
        </p:sp>
        <p:sp>
          <p:nvSpPr>
            <p:cNvPr id="261142" name="Text Box 9"/>
            <p:cNvSpPr txBox="1">
              <a:spLocks noChangeArrowheads="1"/>
            </p:cNvSpPr>
            <p:nvPr/>
          </p:nvSpPr>
          <p:spPr bwMode="auto">
            <a:xfrm>
              <a:off x="289" y="3302"/>
              <a:ext cx="921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CPU</a:t>
              </a:r>
              <a:r>
                <a:rPr lang="zh-CN" altLang="en-US" sz="2000">
                  <a:latin typeface="Times New Roman" pitchFamily="18" charset="0"/>
                </a:rPr>
                <a:t>控制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并使用主存</a:t>
              </a:r>
            </a:p>
          </p:txBody>
        </p:sp>
        <p:sp>
          <p:nvSpPr>
            <p:cNvPr id="261143" name="Text Box 10"/>
            <p:cNvSpPr txBox="1">
              <a:spLocks noChangeArrowheads="1"/>
            </p:cNvSpPr>
            <p:nvPr/>
          </p:nvSpPr>
          <p:spPr bwMode="auto">
            <a:xfrm>
              <a:off x="5338" y="1958"/>
              <a:ext cx="1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 i="1">
                  <a:latin typeface="Times New Roman" pitchFamily="18" charset="0"/>
                </a:rPr>
                <a:t>t</a:t>
              </a:r>
            </a:p>
          </p:txBody>
        </p:sp>
        <p:sp>
          <p:nvSpPr>
            <p:cNvPr id="261144" name="Line 11"/>
            <p:cNvSpPr>
              <a:spLocks noChangeShapeType="1"/>
            </p:cNvSpPr>
            <p:nvPr/>
          </p:nvSpPr>
          <p:spPr bwMode="auto">
            <a:xfrm>
              <a:off x="1402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1145" name="Line 12"/>
            <p:cNvSpPr>
              <a:spLocks noChangeShapeType="1"/>
            </p:cNvSpPr>
            <p:nvPr/>
          </p:nvSpPr>
          <p:spPr bwMode="auto">
            <a:xfrm>
              <a:off x="1690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1146" name="Line 13"/>
            <p:cNvSpPr>
              <a:spLocks noChangeShapeType="1"/>
            </p:cNvSpPr>
            <p:nvPr/>
          </p:nvSpPr>
          <p:spPr bwMode="auto">
            <a:xfrm>
              <a:off x="1978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1147" name="Line 14"/>
            <p:cNvSpPr>
              <a:spLocks noChangeShapeType="1"/>
            </p:cNvSpPr>
            <p:nvPr/>
          </p:nvSpPr>
          <p:spPr bwMode="auto">
            <a:xfrm>
              <a:off x="2314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1148" name="Line 15"/>
            <p:cNvSpPr>
              <a:spLocks noChangeShapeType="1"/>
            </p:cNvSpPr>
            <p:nvPr/>
          </p:nvSpPr>
          <p:spPr bwMode="auto">
            <a:xfrm>
              <a:off x="2592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1149" name="Line 16"/>
            <p:cNvSpPr>
              <a:spLocks noChangeShapeType="1"/>
            </p:cNvSpPr>
            <p:nvPr/>
          </p:nvSpPr>
          <p:spPr bwMode="auto">
            <a:xfrm>
              <a:off x="2938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1150" name="Line 17"/>
            <p:cNvSpPr>
              <a:spLocks noChangeShapeType="1"/>
            </p:cNvSpPr>
            <p:nvPr/>
          </p:nvSpPr>
          <p:spPr bwMode="auto">
            <a:xfrm>
              <a:off x="3226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1151" name="Line 18"/>
            <p:cNvSpPr>
              <a:spLocks noChangeShapeType="1"/>
            </p:cNvSpPr>
            <p:nvPr/>
          </p:nvSpPr>
          <p:spPr bwMode="auto">
            <a:xfrm>
              <a:off x="3562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1152" name="Line 19"/>
            <p:cNvSpPr>
              <a:spLocks noChangeShapeType="1"/>
            </p:cNvSpPr>
            <p:nvPr/>
          </p:nvSpPr>
          <p:spPr bwMode="auto">
            <a:xfrm>
              <a:off x="3850" y="268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1153" name="Line 20"/>
            <p:cNvSpPr>
              <a:spLocks noChangeShapeType="1"/>
            </p:cNvSpPr>
            <p:nvPr/>
          </p:nvSpPr>
          <p:spPr bwMode="auto">
            <a:xfrm>
              <a:off x="4186" y="360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1154" name="Line 21"/>
            <p:cNvSpPr>
              <a:spLocks noChangeShapeType="1"/>
            </p:cNvSpPr>
            <p:nvPr/>
          </p:nvSpPr>
          <p:spPr bwMode="auto">
            <a:xfrm>
              <a:off x="1968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1155" name="Line 22"/>
            <p:cNvSpPr>
              <a:spLocks noChangeShapeType="1"/>
            </p:cNvSpPr>
            <p:nvPr/>
          </p:nvSpPr>
          <p:spPr bwMode="auto">
            <a:xfrm>
              <a:off x="2592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1156" name="Line 23"/>
            <p:cNvSpPr>
              <a:spLocks noChangeShapeType="1"/>
            </p:cNvSpPr>
            <p:nvPr/>
          </p:nvSpPr>
          <p:spPr bwMode="auto">
            <a:xfrm>
              <a:off x="3216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1157" name="Line 24"/>
            <p:cNvSpPr>
              <a:spLocks noChangeShapeType="1"/>
            </p:cNvSpPr>
            <p:nvPr/>
          </p:nvSpPr>
          <p:spPr bwMode="auto">
            <a:xfrm>
              <a:off x="3840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1158" name="Line 25"/>
            <p:cNvSpPr>
              <a:spLocks noChangeShapeType="1"/>
            </p:cNvSpPr>
            <p:nvPr/>
          </p:nvSpPr>
          <p:spPr bwMode="auto">
            <a:xfrm>
              <a:off x="4464" y="2064"/>
              <a:ext cx="0" cy="15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8186" name="Text Box 26"/>
          <p:cNvSpPr txBox="1">
            <a:spLocks noChangeArrowheads="1"/>
          </p:cNvSpPr>
          <p:nvPr/>
        </p:nvSpPr>
        <p:spPr bwMode="auto">
          <a:xfrm>
            <a:off x="1203325" y="1347788"/>
            <a:ext cx="230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400">
                <a:latin typeface="Times New Roman" pitchFamily="18" charset="0"/>
              </a:rPr>
              <a:t>CPU </a:t>
            </a:r>
            <a:r>
              <a:rPr lang="zh-CN" altLang="en-US" sz="2400">
                <a:solidFill>
                  <a:srgbClr val="0419E0"/>
                </a:solidFill>
                <a:latin typeface="Times New Roman" pitchFamily="18" charset="0"/>
              </a:rPr>
              <a:t>工作周期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3505200" y="1119188"/>
            <a:ext cx="4038600" cy="938212"/>
            <a:chOff x="2208" y="705"/>
            <a:chExt cx="2544" cy="591"/>
          </a:xfrm>
        </p:grpSpPr>
        <p:sp>
          <p:nvSpPr>
            <p:cNvPr id="261135" name="Text Box 28"/>
            <p:cNvSpPr txBox="1">
              <a:spLocks noChangeArrowheads="1"/>
            </p:cNvSpPr>
            <p:nvPr/>
          </p:nvSpPr>
          <p:spPr bwMode="auto">
            <a:xfrm>
              <a:off x="2208" y="705"/>
              <a:ext cx="25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</a:rPr>
                <a:t>1 </a:t>
              </a:r>
              <a:r>
                <a:rPr lang="zh-CN" altLang="en-US" sz="2400">
                  <a:latin typeface="Times New Roman" pitchFamily="18" charset="0"/>
                </a:rPr>
                <a:t>专供 </a:t>
              </a:r>
              <a:r>
                <a:rPr lang="en-US" altLang="zh-CN" sz="2400">
                  <a:latin typeface="Times New Roman" pitchFamily="18" charset="0"/>
                </a:rPr>
                <a:t>DMA </a:t>
              </a:r>
              <a:r>
                <a:rPr lang="zh-CN" altLang="en-US" sz="2400">
                  <a:latin typeface="Times New Roman" pitchFamily="18" charset="0"/>
                </a:rPr>
                <a:t>访存</a:t>
              </a:r>
            </a:p>
          </p:txBody>
        </p:sp>
        <p:sp>
          <p:nvSpPr>
            <p:cNvPr id="261136" name="Text Box 29"/>
            <p:cNvSpPr txBox="1">
              <a:spLocks noChangeArrowheads="1"/>
            </p:cNvSpPr>
            <p:nvPr/>
          </p:nvSpPr>
          <p:spPr bwMode="auto">
            <a:xfrm>
              <a:off x="2208" y="1008"/>
              <a:ext cx="22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400">
                  <a:latin typeface="Times New Roman" pitchFamily="18" charset="0"/>
                </a:rPr>
                <a:t>C</a:t>
              </a:r>
              <a:r>
                <a:rPr lang="en-US" altLang="zh-CN" sz="2400" baseline="-25000">
                  <a:latin typeface="Times New Roman" pitchFamily="18" charset="0"/>
                </a:rPr>
                <a:t>2 </a:t>
              </a:r>
              <a:r>
                <a:rPr lang="zh-CN" altLang="en-US" sz="2400">
                  <a:latin typeface="Times New Roman" pitchFamily="18" charset="0"/>
                </a:rPr>
                <a:t>专供  </a:t>
              </a:r>
              <a:r>
                <a:rPr lang="en-US" altLang="zh-CN" sz="2400">
                  <a:latin typeface="Times New Roman" pitchFamily="18" charset="0"/>
                </a:rPr>
                <a:t>CPU </a:t>
              </a:r>
              <a:r>
                <a:rPr lang="en-US" altLang="zh-CN" sz="1400"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访存</a:t>
              </a:r>
            </a:p>
          </p:txBody>
        </p:sp>
      </p:grpSp>
      <p:sp>
        <p:nvSpPr>
          <p:cNvPr id="348190" name="AutoShape 30"/>
          <p:cNvSpPr>
            <a:spLocks/>
          </p:cNvSpPr>
          <p:nvPr/>
        </p:nvSpPr>
        <p:spPr bwMode="auto">
          <a:xfrm>
            <a:off x="3352800" y="1295400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191" name="Text Box 31"/>
          <p:cNvSpPr txBox="1">
            <a:spLocks noChangeArrowheads="1"/>
          </p:cNvSpPr>
          <p:nvPr/>
        </p:nvSpPr>
        <p:spPr bwMode="auto">
          <a:xfrm>
            <a:off x="1403350" y="2254250"/>
            <a:ext cx="69500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所有指令执行过程中的一个基准时间</a:t>
            </a:r>
          </a:p>
        </p:txBody>
      </p:sp>
      <p:sp>
        <p:nvSpPr>
          <p:cNvPr id="348192" name="Line 32"/>
          <p:cNvSpPr>
            <a:spLocks noChangeShapeType="1"/>
          </p:cNvSpPr>
          <p:nvPr/>
        </p:nvSpPr>
        <p:spPr bwMode="auto">
          <a:xfrm>
            <a:off x="2667000" y="1752600"/>
            <a:ext cx="0" cy="609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8193" name="Rectangle 33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5.6</a:t>
            </a:r>
          </a:p>
        </p:txBody>
      </p:sp>
      <p:sp>
        <p:nvSpPr>
          <p:cNvPr id="348194" name="Text Box 34"/>
          <p:cNvSpPr txBox="1">
            <a:spLocks noChangeArrowheads="1"/>
          </p:cNvSpPr>
          <p:nvPr/>
        </p:nvSpPr>
        <p:spPr bwMode="auto">
          <a:xfrm>
            <a:off x="1403350" y="6092825"/>
            <a:ext cx="73453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不需要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申请建立和归还 </a:t>
            </a:r>
            <a:r>
              <a:rPr lang="zh-CN" altLang="en-US" sz="2800">
                <a:latin typeface="Times New Roman" pitchFamily="18" charset="0"/>
              </a:rPr>
              <a:t>总线的使用权</a:t>
            </a:r>
            <a:endParaRPr lang="zh-CN" altLang="en-US" sz="2800">
              <a:solidFill>
                <a:schemeClr val="folHlink"/>
              </a:solidFill>
              <a:latin typeface="Times New Roman" pitchFamily="18" charset="0"/>
            </a:endParaRPr>
          </a:p>
        </p:txBody>
      </p:sp>
      <p:sp>
        <p:nvSpPr>
          <p:cNvPr id="36" name="日期占位符 3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E7620AC-FA91-4E4A-B1AB-9B6B5F87E76B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37" name="灯片编号占位符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F821A8-0C18-4443-B629-BF93F0C414EA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38" name="页脚占位符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4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34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8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6" grpId="0" autoUpdateAnimBg="0"/>
      <p:bldP spid="348190" grpId="0" animBg="1"/>
      <p:bldP spid="348191" grpId="0" autoUpdateAnimBg="0"/>
      <p:bldP spid="348192" grpId="0" animBg="1"/>
      <p:bldP spid="34819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ext Box 2"/>
          <p:cNvSpPr txBox="1">
            <a:spLocks noChangeArrowheads="1"/>
          </p:cNvSpPr>
          <p:nvPr/>
        </p:nvSpPr>
        <p:spPr bwMode="auto">
          <a:xfrm>
            <a:off x="517525" y="196850"/>
            <a:ext cx="59785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二、</a:t>
            </a:r>
            <a:r>
              <a:rPr lang="en-US" altLang="zh-CN" sz="3600">
                <a:latin typeface="Times New Roman" pitchFamily="18" charset="0"/>
              </a:rPr>
              <a:t>DMA </a:t>
            </a:r>
            <a:r>
              <a:rPr lang="zh-CN" altLang="en-US" sz="3600">
                <a:latin typeface="Times New Roman" pitchFamily="18" charset="0"/>
              </a:rPr>
              <a:t>接口的功能和组成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349187" name="Text Box 3"/>
          <p:cNvSpPr txBox="1">
            <a:spLocks noChangeArrowheads="1"/>
          </p:cNvSpPr>
          <p:nvPr/>
        </p:nvSpPr>
        <p:spPr bwMode="auto">
          <a:xfrm>
            <a:off x="974725" y="1009650"/>
            <a:ext cx="32893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</a:t>
            </a:r>
            <a:r>
              <a:rPr lang="en-US" altLang="zh-CN" sz="3200">
                <a:latin typeface="Times New Roman" pitchFamily="18" charset="0"/>
              </a:rPr>
              <a:t>DMA </a:t>
            </a:r>
            <a:r>
              <a:rPr lang="zh-CN" altLang="en-US" sz="3200">
                <a:latin typeface="Times New Roman" pitchFamily="18" charset="0"/>
              </a:rPr>
              <a:t>接口功能</a:t>
            </a: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1295400" y="1817688"/>
            <a:ext cx="5181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向 </a:t>
            </a:r>
            <a:r>
              <a:rPr lang="en-US" altLang="zh-CN" sz="2800">
                <a:latin typeface="Times New Roman" pitchFamily="18" charset="0"/>
              </a:rPr>
              <a:t>CPU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申请</a:t>
            </a:r>
            <a:r>
              <a:rPr lang="zh-CN" altLang="en-US" sz="2800">
                <a:latin typeface="Times New Roman" pitchFamily="18" charset="0"/>
              </a:rPr>
              <a:t> </a:t>
            </a:r>
            <a:r>
              <a:rPr lang="en-US" altLang="zh-CN" sz="2800">
                <a:latin typeface="Times New Roman" pitchFamily="18" charset="0"/>
              </a:rPr>
              <a:t>DMA </a:t>
            </a:r>
            <a:r>
              <a:rPr lang="zh-CN" altLang="en-US" sz="2800">
                <a:latin typeface="Times New Roman" pitchFamily="18" charset="0"/>
              </a:rPr>
              <a:t>传送</a:t>
            </a:r>
          </a:p>
        </p:txBody>
      </p:sp>
      <p:sp>
        <p:nvSpPr>
          <p:cNvPr id="349189" name="Text Box 5"/>
          <p:cNvSpPr txBox="1">
            <a:spLocks noChangeArrowheads="1"/>
          </p:cNvSpPr>
          <p:nvPr/>
        </p:nvSpPr>
        <p:spPr bwMode="auto">
          <a:xfrm>
            <a:off x="1295400" y="2566988"/>
            <a:ext cx="4953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处理总线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控制权的转交</a:t>
            </a:r>
          </a:p>
        </p:txBody>
      </p: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1295400" y="3316288"/>
            <a:ext cx="6096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(3)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管理 </a:t>
            </a:r>
            <a:r>
              <a:rPr lang="zh-CN" altLang="en-US" sz="2800">
                <a:latin typeface="Times New Roman" pitchFamily="18" charset="0"/>
              </a:rPr>
              <a:t>系统总线、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控制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数据传送</a:t>
            </a:r>
          </a:p>
        </p:txBody>
      </p:sp>
      <p:sp>
        <p:nvSpPr>
          <p:cNvPr id="349191" name="Text Box 7"/>
          <p:cNvSpPr txBox="1">
            <a:spLocks noChangeArrowheads="1"/>
          </p:cNvSpPr>
          <p:nvPr/>
        </p:nvSpPr>
        <p:spPr bwMode="auto">
          <a:xfrm>
            <a:off x="1295400" y="4064000"/>
            <a:ext cx="6477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(4)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确定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数据传送的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首地址和长度</a:t>
            </a:r>
          </a:p>
        </p:txBody>
      </p:sp>
      <p:sp>
        <p:nvSpPr>
          <p:cNvPr id="349192" name="Text Box 8"/>
          <p:cNvSpPr txBox="1">
            <a:spLocks noChangeArrowheads="1"/>
          </p:cNvSpPr>
          <p:nvPr/>
        </p:nvSpPr>
        <p:spPr bwMode="auto">
          <a:xfrm>
            <a:off x="1295400" y="5562600"/>
            <a:ext cx="7086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(5) </a:t>
            </a:r>
            <a:r>
              <a:rPr lang="en-US" altLang="zh-CN" sz="2800">
                <a:latin typeface="Times New Roman" pitchFamily="18" charset="0"/>
              </a:rPr>
              <a:t>DMA </a:t>
            </a:r>
            <a:r>
              <a:rPr lang="zh-CN" altLang="en-US" sz="2800">
                <a:latin typeface="Times New Roman" pitchFamily="18" charset="0"/>
              </a:rPr>
              <a:t>传送结束时，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给出操作完成信号</a:t>
            </a:r>
          </a:p>
        </p:txBody>
      </p:sp>
      <p:sp>
        <p:nvSpPr>
          <p:cNvPr id="349193" name="Text Box 9"/>
          <p:cNvSpPr txBox="1">
            <a:spLocks noChangeArrowheads="1"/>
          </p:cNvSpPr>
          <p:nvPr/>
        </p:nvSpPr>
        <p:spPr bwMode="auto">
          <a:xfrm>
            <a:off x="1768475" y="4835525"/>
            <a:ext cx="6308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修正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传送过程中的数据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地址</a:t>
            </a:r>
            <a:r>
              <a:rPr lang="zh-CN" altLang="en-US" sz="2800">
                <a:latin typeface="Times New Roman" pitchFamily="18" charset="0"/>
              </a:rPr>
              <a:t> 和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长度</a:t>
            </a:r>
          </a:p>
        </p:txBody>
      </p:sp>
      <p:sp>
        <p:nvSpPr>
          <p:cNvPr id="349194" name="Rectangle 10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5.6</a:t>
            </a:r>
          </a:p>
        </p:txBody>
      </p:sp>
      <p:sp>
        <p:nvSpPr>
          <p:cNvPr id="12" name="日期占位符 1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68A1FB1-3465-4F05-B1FF-574A65DAC854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119BD2-C7AA-4C94-83BE-6A3F15777237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9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9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9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9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9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9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7" grpId="0" autoUpdateAnimBg="0"/>
      <p:bldP spid="349188" grpId="0" autoUpdateAnimBg="0"/>
      <p:bldP spid="349189" grpId="0" autoUpdateAnimBg="0"/>
      <p:bldP spid="349190" grpId="0" autoUpdateAnimBg="0"/>
      <p:bldP spid="349191" grpId="0" autoUpdateAnimBg="0"/>
      <p:bldP spid="349192" grpId="0" autoUpdateAnimBg="0"/>
      <p:bldP spid="34919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1203325"/>
            <a:ext cx="8610600" cy="4457700"/>
            <a:chOff x="240" y="758"/>
            <a:chExt cx="5424" cy="2808"/>
          </a:xfrm>
        </p:grpSpPr>
        <p:sp>
          <p:nvSpPr>
            <p:cNvPr id="263228" name="Text Box 3"/>
            <p:cNvSpPr txBox="1">
              <a:spLocks noChangeArrowheads="1"/>
            </p:cNvSpPr>
            <p:nvPr/>
          </p:nvSpPr>
          <p:spPr bwMode="auto">
            <a:xfrm>
              <a:off x="4651" y="3298"/>
              <a:ext cx="81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DMA</a:t>
              </a:r>
              <a:r>
                <a:rPr lang="zh-CN" altLang="en-US" sz="2000">
                  <a:latin typeface="Times New Roman" pitchFamily="18" charset="0"/>
                </a:rPr>
                <a:t>接口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40" y="758"/>
              <a:ext cx="5424" cy="2808"/>
              <a:chOff x="240" y="758"/>
              <a:chExt cx="5424" cy="2808"/>
            </a:xfrm>
          </p:grpSpPr>
          <p:sp>
            <p:nvSpPr>
              <p:cNvPr id="263230" name="Rectangle 5"/>
              <p:cNvSpPr>
                <a:spLocks noChangeArrowheads="1"/>
              </p:cNvSpPr>
              <p:nvPr/>
            </p:nvSpPr>
            <p:spPr bwMode="auto">
              <a:xfrm>
                <a:off x="1920" y="1541"/>
                <a:ext cx="3547" cy="202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432" y="1495"/>
                <a:ext cx="528" cy="2071"/>
                <a:chOff x="288" y="1200"/>
                <a:chExt cx="528" cy="2160"/>
              </a:xfrm>
            </p:grpSpPr>
            <p:sp>
              <p:nvSpPr>
                <p:cNvPr id="263238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22" y="1870"/>
                  <a:ext cx="277" cy="8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主</a:t>
                  </a:r>
                </a:p>
                <a:p>
                  <a:pPr>
                    <a:spcBef>
                      <a:spcPct val="0"/>
                    </a:spcBef>
                  </a:pPr>
                  <a:endParaRPr lang="zh-CN" altLang="en-US" sz="2000">
                    <a:latin typeface="Times New Roman" pitchFamily="18" charset="0"/>
                  </a:endParaRPr>
                </a:p>
                <a:p>
                  <a:pPr>
                    <a:spcBef>
                      <a:spcPct val="0"/>
                    </a:spcBef>
                  </a:pPr>
                  <a:endParaRPr lang="zh-CN" altLang="en-US" sz="2000">
                    <a:latin typeface="Times New Roman" pitchFamily="18" charset="0"/>
                  </a:endParaRPr>
                </a:p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存</a:t>
                  </a:r>
                </a:p>
              </p:txBody>
            </p:sp>
            <p:sp>
              <p:nvSpPr>
                <p:cNvPr id="263239" name="Rectangle 8"/>
                <p:cNvSpPr>
                  <a:spLocks noChangeArrowheads="1"/>
                </p:cNvSpPr>
                <p:nvPr/>
              </p:nvSpPr>
              <p:spPr bwMode="auto">
                <a:xfrm>
                  <a:off x="288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" name="Group 9"/>
              <p:cNvGrpSpPr>
                <a:grpSpLocks/>
              </p:cNvGrpSpPr>
              <p:nvPr/>
            </p:nvGrpSpPr>
            <p:grpSpPr bwMode="auto">
              <a:xfrm>
                <a:off x="1104" y="1495"/>
                <a:ext cx="528" cy="2071"/>
                <a:chOff x="816" y="1200"/>
                <a:chExt cx="528" cy="2160"/>
              </a:xfrm>
            </p:grpSpPr>
            <p:sp>
              <p:nvSpPr>
                <p:cNvPr id="263236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864" y="2054"/>
                  <a:ext cx="446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itchFamily="18" charset="0"/>
                    </a:rPr>
                    <a:t>CPU</a:t>
                  </a:r>
                  <a:endParaRPr lang="zh-CN" altLang="en-US" sz="2000">
                    <a:latin typeface="Times New Roman" pitchFamily="18" charset="0"/>
                  </a:endParaRPr>
                </a:p>
              </p:txBody>
            </p:sp>
            <p:sp>
              <p:nvSpPr>
                <p:cNvPr id="263237" name="Rectangle 11"/>
                <p:cNvSpPr>
                  <a:spLocks noChangeArrowheads="1"/>
                </p:cNvSpPr>
                <p:nvPr/>
              </p:nvSpPr>
              <p:spPr bwMode="auto">
                <a:xfrm>
                  <a:off x="816" y="1200"/>
                  <a:ext cx="528" cy="2160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63233" name="AutoShape 12"/>
              <p:cNvSpPr>
                <a:spLocks noChangeArrowheads="1"/>
              </p:cNvSpPr>
              <p:nvPr/>
            </p:nvSpPr>
            <p:spPr bwMode="auto">
              <a:xfrm>
                <a:off x="240" y="758"/>
                <a:ext cx="5424" cy="138"/>
              </a:xfrm>
              <a:prstGeom prst="leftRightArrow">
                <a:avLst>
                  <a:gd name="adj1" fmla="val 56769"/>
                  <a:gd name="adj2" fmla="val 189789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3234" name="AutoShape 13"/>
              <p:cNvSpPr>
                <a:spLocks noChangeArrowheads="1"/>
              </p:cNvSpPr>
              <p:nvPr/>
            </p:nvSpPr>
            <p:spPr bwMode="auto">
              <a:xfrm>
                <a:off x="1248" y="850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63235" name="AutoShape 14"/>
              <p:cNvSpPr>
                <a:spLocks noChangeArrowheads="1"/>
              </p:cNvSpPr>
              <p:nvPr/>
            </p:nvSpPr>
            <p:spPr bwMode="auto">
              <a:xfrm>
                <a:off x="624" y="850"/>
                <a:ext cx="144" cy="645"/>
              </a:xfrm>
              <a:prstGeom prst="upDownArrow">
                <a:avLst>
                  <a:gd name="adj1" fmla="val 50000"/>
                  <a:gd name="adj2" fmla="val 89583"/>
                </a:avLst>
              </a:prstGeom>
              <a:solidFill>
                <a:schemeClr val="folHlink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63171" name="Text Box 15"/>
          <p:cNvSpPr txBox="1">
            <a:spLocks noChangeArrowheads="1"/>
          </p:cNvSpPr>
          <p:nvPr/>
        </p:nvSpPr>
        <p:spPr bwMode="auto">
          <a:xfrm>
            <a:off x="441325" y="273050"/>
            <a:ext cx="4130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</a:t>
            </a:r>
            <a:r>
              <a:rPr lang="en-US" altLang="zh-CN" sz="3600">
                <a:latin typeface="Times New Roman" pitchFamily="18" charset="0"/>
              </a:rPr>
              <a:t>DMA </a:t>
            </a:r>
            <a:r>
              <a:rPr lang="zh-CN" altLang="en-US" sz="3600">
                <a:latin typeface="Times New Roman" pitchFamily="18" charset="0"/>
              </a:rPr>
              <a:t>接口组成</a:t>
            </a: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352800" y="2665413"/>
            <a:ext cx="868363" cy="2338387"/>
            <a:chOff x="2112" y="1679"/>
            <a:chExt cx="547" cy="1473"/>
          </a:xfrm>
        </p:grpSpPr>
        <p:sp>
          <p:nvSpPr>
            <p:cNvPr id="263226" name="Text Box 17"/>
            <p:cNvSpPr txBox="1">
              <a:spLocks noChangeArrowheads="1"/>
            </p:cNvSpPr>
            <p:nvPr/>
          </p:nvSpPr>
          <p:spPr bwMode="auto">
            <a:xfrm>
              <a:off x="2160" y="1848"/>
              <a:ext cx="499" cy="12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DMA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控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制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逻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辑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</a:t>
              </a:r>
            </a:p>
          </p:txBody>
        </p:sp>
        <p:sp>
          <p:nvSpPr>
            <p:cNvPr id="263227" name="Rectangle 18"/>
            <p:cNvSpPr>
              <a:spLocks noChangeArrowheads="1"/>
            </p:cNvSpPr>
            <p:nvPr/>
          </p:nvSpPr>
          <p:spPr bwMode="auto">
            <a:xfrm>
              <a:off x="2112" y="1679"/>
              <a:ext cx="528" cy="14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4953000" y="2665413"/>
            <a:ext cx="838200" cy="2338387"/>
            <a:chOff x="3120" y="1679"/>
            <a:chExt cx="528" cy="1473"/>
          </a:xfrm>
        </p:grpSpPr>
        <p:sp>
          <p:nvSpPr>
            <p:cNvPr id="263224" name="Text Box 20"/>
            <p:cNvSpPr txBox="1">
              <a:spLocks noChangeArrowheads="1"/>
            </p:cNvSpPr>
            <p:nvPr/>
          </p:nvSpPr>
          <p:spPr bwMode="auto">
            <a:xfrm>
              <a:off x="3168" y="1984"/>
              <a:ext cx="357" cy="8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中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断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机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构</a:t>
              </a:r>
            </a:p>
          </p:txBody>
        </p:sp>
        <p:sp>
          <p:nvSpPr>
            <p:cNvPr id="263225" name="Rectangle 21"/>
            <p:cNvSpPr>
              <a:spLocks noChangeArrowheads="1"/>
            </p:cNvSpPr>
            <p:nvPr/>
          </p:nvSpPr>
          <p:spPr bwMode="auto">
            <a:xfrm>
              <a:off x="3120" y="1679"/>
              <a:ext cx="528" cy="1473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6300788" y="6096000"/>
            <a:ext cx="701675" cy="438150"/>
            <a:chOff x="3921" y="3840"/>
            <a:chExt cx="442" cy="276"/>
          </a:xfrm>
        </p:grpSpPr>
        <p:sp>
          <p:nvSpPr>
            <p:cNvPr id="263222" name="Text Box 23"/>
            <p:cNvSpPr txBox="1">
              <a:spLocks noChangeArrowheads="1"/>
            </p:cNvSpPr>
            <p:nvPr/>
          </p:nvSpPr>
          <p:spPr bwMode="auto">
            <a:xfrm>
              <a:off x="3921" y="3846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设备</a:t>
              </a:r>
            </a:p>
          </p:txBody>
        </p:sp>
        <p:sp>
          <p:nvSpPr>
            <p:cNvPr id="263223" name="Rectangle 24"/>
            <p:cNvSpPr>
              <a:spLocks noChangeArrowheads="1"/>
            </p:cNvSpPr>
            <p:nvPr/>
          </p:nvSpPr>
          <p:spPr bwMode="auto">
            <a:xfrm>
              <a:off x="3931" y="3840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0233" name="AutoShape 25"/>
          <p:cNvSpPr>
            <a:spLocks noChangeArrowheads="1"/>
          </p:cNvSpPr>
          <p:nvPr/>
        </p:nvSpPr>
        <p:spPr bwMode="auto">
          <a:xfrm>
            <a:off x="6553200" y="5562600"/>
            <a:ext cx="228600" cy="533400"/>
          </a:xfrm>
          <a:prstGeom prst="upDownArrow">
            <a:avLst>
              <a:gd name="adj1" fmla="val 50000"/>
              <a:gd name="adj2" fmla="val 46667"/>
            </a:avLst>
          </a:prstGeom>
          <a:solidFill>
            <a:schemeClr val="folHlink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endParaRPr lang="zh-CN" altLang="en-US"/>
          </a:p>
        </p:txBody>
      </p:sp>
      <p:grpSp>
        <p:nvGrpSpPr>
          <p:cNvPr id="9" name="Group 26"/>
          <p:cNvGrpSpPr>
            <a:grpSpLocks/>
          </p:cNvGrpSpPr>
          <p:nvPr/>
        </p:nvGrpSpPr>
        <p:grpSpPr bwMode="auto">
          <a:xfrm>
            <a:off x="2738438" y="1349375"/>
            <a:ext cx="919162" cy="1316038"/>
            <a:chOff x="1725" y="850"/>
            <a:chExt cx="579" cy="829"/>
          </a:xfrm>
        </p:grpSpPr>
        <p:sp>
          <p:nvSpPr>
            <p:cNvPr id="263220" name="Line 27"/>
            <p:cNvSpPr>
              <a:spLocks noChangeShapeType="1"/>
            </p:cNvSpPr>
            <p:nvPr/>
          </p:nvSpPr>
          <p:spPr bwMode="auto">
            <a:xfrm rot="10800000" flipV="1">
              <a:off x="2256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3221" name="Text Box 28"/>
            <p:cNvSpPr txBox="1">
              <a:spLocks noChangeArrowheads="1"/>
            </p:cNvSpPr>
            <p:nvPr/>
          </p:nvSpPr>
          <p:spPr bwMode="auto">
            <a:xfrm>
              <a:off x="1725" y="1089"/>
              <a:ext cx="5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HLDA</a:t>
              </a:r>
            </a:p>
          </p:txBody>
        </p: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7154863" y="2665413"/>
            <a:ext cx="685800" cy="438150"/>
            <a:chOff x="4507" y="1679"/>
            <a:chExt cx="432" cy="276"/>
          </a:xfrm>
        </p:grpSpPr>
        <p:sp>
          <p:nvSpPr>
            <p:cNvPr id="263218" name="Text Box 30"/>
            <p:cNvSpPr txBox="1">
              <a:spLocks noChangeArrowheads="1"/>
            </p:cNvSpPr>
            <p:nvPr/>
          </p:nvSpPr>
          <p:spPr bwMode="auto">
            <a:xfrm>
              <a:off x="4555" y="1680"/>
              <a:ext cx="348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AR</a:t>
              </a:r>
            </a:p>
          </p:txBody>
        </p:sp>
        <p:sp>
          <p:nvSpPr>
            <p:cNvPr id="263219" name="Rectangle 31"/>
            <p:cNvSpPr>
              <a:spLocks noChangeArrowheads="1"/>
            </p:cNvSpPr>
            <p:nvPr/>
          </p:nvSpPr>
          <p:spPr bwMode="auto">
            <a:xfrm>
              <a:off x="4507" y="1679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32"/>
          <p:cNvGrpSpPr>
            <a:grpSpLocks/>
          </p:cNvGrpSpPr>
          <p:nvPr/>
        </p:nvGrpSpPr>
        <p:grpSpPr bwMode="auto">
          <a:xfrm>
            <a:off x="7154863" y="3541713"/>
            <a:ext cx="685800" cy="438150"/>
            <a:chOff x="4507" y="2231"/>
            <a:chExt cx="432" cy="276"/>
          </a:xfrm>
        </p:grpSpPr>
        <p:sp>
          <p:nvSpPr>
            <p:cNvPr id="263216" name="Text Box 33"/>
            <p:cNvSpPr txBox="1">
              <a:spLocks noChangeArrowheads="1"/>
            </p:cNvSpPr>
            <p:nvPr/>
          </p:nvSpPr>
          <p:spPr bwMode="auto">
            <a:xfrm>
              <a:off x="4512" y="2246"/>
              <a:ext cx="39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WC</a:t>
              </a:r>
            </a:p>
          </p:txBody>
        </p:sp>
        <p:sp>
          <p:nvSpPr>
            <p:cNvPr id="263217" name="Rectangle 34"/>
            <p:cNvSpPr>
              <a:spLocks noChangeArrowheads="1"/>
            </p:cNvSpPr>
            <p:nvPr/>
          </p:nvSpPr>
          <p:spPr bwMode="auto">
            <a:xfrm>
              <a:off x="4507" y="2231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" name="Group 35"/>
          <p:cNvGrpSpPr>
            <a:grpSpLocks/>
          </p:cNvGrpSpPr>
          <p:nvPr/>
        </p:nvGrpSpPr>
        <p:grpSpPr bwMode="auto">
          <a:xfrm>
            <a:off x="7143750" y="4418013"/>
            <a:ext cx="736600" cy="438150"/>
            <a:chOff x="4500" y="2783"/>
            <a:chExt cx="464" cy="276"/>
          </a:xfrm>
        </p:grpSpPr>
        <p:sp>
          <p:nvSpPr>
            <p:cNvPr id="263214" name="Text Box 36"/>
            <p:cNvSpPr txBox="1">
              <a:spLocks noChangeArrowheads="1"/>
            </p:cNvSpPr>
            <p:nvPr/>
          </p:nvSpPr>
          <p:spPr bwMode="auto">
            <a:xfrm>
              <a:off x="4500" y="2788"/>
              <a:ext cx="464" cy="25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DAR</a:t>
              </a:r>
            </a:p>
          </p:txBody>
        </p:sp>
        <p:sp>
          <p:nvSpPr>
            <p:cNvPr id="263215" name="Rectangle 37"/>
            <p:cNvSpPr>
              <a:spLocks noChangeArrowheads="1"/>
            </p:cNvSpPr>
            <p:nvPr/>
          </p:nvSpPr>
          <p:spPr bwMode="auto">
            <a:xfrm>
              <a:off x="4507" y="2783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Group 38"/>
          <p:cNvGrpSpPr>
            <a:grpSpLocks/>
          </p:cNvGrpSpPr>
          <p:nvPr/>
        </p:nvGrpSpPr>
        <p:grpSpPr bwMode="auto">
          <a:xfrm>
            <a:off x="3886200" y="1349375"/>
            <a:ext cx="762000" cy="1316038"/>
            <a:chOff x="2448" y="850"/>
            <a:chExt cx="480" cy="829"/>
          </a:xfrm>
        </p:grpSpPr>
        <p:sp>
          <p:nvSpPr>
            <p:cNvPr id="263212" name="Line 39"/>
            <p:cNvSpPr>
              <a:spLocks noChangeShapeType="1"/>
            </p:cNvSpPr>
            <p:nvPr/>
          </p:nvSpPr>
          <p:spPr bwMode="auto">
            <a:xfrm flipV="1">
              <a:off x="2448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3213" name="Text Box 40"/>
            <p:cNvSpPr txBox="1">
              <a:spLocks noChangeArrowheads="1"/>
            </p:cNvSpPr>
            <p:nvPr/>
          </p:nvSpPr>
          <p:spPr bwMode="auto">
            <a:xfrm>
              <a:off x="2448" y="1089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HRQ</a:t>
              </a:r>
            </a:p>
          </p:txBody>
        </p:sp>
      </p:grpSp>
      <p:grpSp>
        <p:nvGrpSpPr>
          <p:cNvPr id="14" name="Group 41"/>
          <p:cNvGrpSpPr>
            <a:grpSpLocks/>
          </p:cNvGrpSpPr>
          <p:nvPr/>
        </p:nvGrpSpPr>
        <p:grpSpPr bwMode="auto">
          <a:xfrm>
            <a:off x="5356225" y="1349375"/>
            <a:ext cx="542925" cy="1316038"/>
            <a:chOff x="3374" y="850"/>
            <a:chExt cx="342" cy="829"/>
          </a:xfrm>
        </p:grpSpPr>
        <p:sp>
          <p:nvSpPr>
            <p:cNvPr id="263210" name="Line 42"/>
            <p:cNvSpPr>
              <a:spLocks noChangeShapeType="1"/>
            </p:cNvSpPr>
            <p:nvPr/>
          </p:nvSpPr>
          <p:spPr bwMode="auto">
            <a:xfrm flipV="1">
              <a:off x="3374" y="850"/>
              <a:ext cx="0" cy="829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3211" name="Text Box 43"/>
            <p:cNvSpPr txBox="1">
              <a:spLocks noChangeArrowheads="1"/>
            </p:cNvSpPr>
            <p:nvPr/>
          </p:nvSpPr>
          <p:spPr bwMode="auto">
            <a:xfrm>
              <a:off x="3408" y="896"/>
              <a:ext cx="308" cy="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中断请求</a:t>
              </a:r>
            </a:p>
          </p:txBody>
        </p:sp>
      </p:grpSp>
      <p:grpSp>
        <p:nvGrpSpPr>
          <p:cNvPr id="15" name="Group 44"/>
          <p:cNvGrpSpPr>
            <a:grpSpLocks/>
          </p:cNvGrpSpPr>
          <p:nvPr/>
        </p:nvGrpSpPr>
        <p:grpSpPr bwMode="auto">
          <a:xfrm>
            <a:off x="6553200" y="1349375"/>
            <a:ext cx="641350" cy="3756025"/>
            <a:chOff x="4128" y="850"/>
            <a:chExt cx="404" cy="2348"/>
          </a:xfrm>
        </p:grpSpPr>
        <p:sp>
          <p:nvSpPr>
            <p:cNvPr id="263205" name="AutoShape 45"/>
            <p:cNvSpPr>
              <a:spLocks noChangeArrowheads="1"/>
            </p:cNvSpPr>
            <p:nvPr/>
          </p:nvSpPr>
          <p:spPr bwMode="auto">
            <a:xfrm>
              <a:off x="4128" y="850"/>
              <a:ext cx="122" cy="2348"/>
            </a:xfrm>
            <a:prstGeom prst="upDownArrow">
              <a:avLst>
                <a:gd name="adj1" fmla="val 68750"/>
                <a:gd name="adj2" fmla="val 147819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3206" name="AutoShape 46"/>
            <p:cNvSpPr>
              <a:spLocks noChangeArrowheads="1"/>
            </p:cNvSpPr>
            <p:nvPr/>
          </p:nvSpPr>
          <p:spPr bwMode="auto">
            <a:xfrm>
              <a:off x="4224" y="1725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207" name="AutoShape 47"/>
            <p:cNvSpPr>
              <a:spLocks noChangeArrowheads="1"/>
            </p:cNvSpPr>
            <p:nvPr/>
          </p:nvSpPr>
          <p:spPr bwMode="auto">
            <a:xfrm>
              <a:off x="4224" y="2277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208" name="AutoShape 48"/>
            <p:cNvSpPr>
              <a:spLocks noChangeArrowheads="1"/>
            </p:cNvSpPr>
            <p:nvPr/>
          </p:nvSpPr>
          <p:spPr bwMode="auto">
            <a:xfrm>
              <a:off x="4224" y="2802"/>
              <a:ext cx="288" cy="184"/>
            </a:xfrm>
            <a:prstGeom prst="rightArrow">
              <a:avLst>
                <a:gd name="adj1" fmla="val 50000"/>
                <a:gd name="adj2" fmla="val 39130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3209" name="Text Box 49"/>
            <p:cNvSpPr txBox="1">
              <a:spLocks noChangeArrowheads="1"/>
            </p:cNvSpPr>
            <p:nvPr/>
          </p:nvSpPr>
          <p:spPr bwMode="auto">
            <a:xfrm>
              <a:off x="4224" y="960"/>
              <a:ext cx="308" cy="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数据线</a:t>
              </a:r>
            </a:p>
          </p:txBody>
        </p:sp>
      </p:grpSp>
      <p:grpSp>
        <p:nvGrpSpPr>
          <p:cNvPr id="16" name="Group 50"/>
          <p:cNvGrpSpPr>
            <a:grpSpLocks/>
          </p:cNvGrpSpPr>
          <p:nvPr/>
        </p:nvGrpSpPr>
        <p:grpSpPr bwMode="auto">
          <a:xfrm>
            <a:off x="7391400" y="1349375"/>
            <a:ext cx="685800" cy="1316038"/>
            <a:chOff x="4656" y="850"/>
            <a:chExt cx="432" cy="829"/>
          </a:xfrm>
        </p:grpSpPr>
        <p:sp>
          <p:nvSpPr>
            <p:cNvPr id="263203" name="AutoShape 51"/>
            <p:cNvSpPr>
              <a:spLocks noChangeArrowheads="1"/>
            </p:cNvSpPr>
            <p:nvPr/>
          </p:nvSpPr>
          <p:spPr bwMode="auto">
            <a:xfrm>
              <a:off x="4656" y="850"/>
              <a:ext cx="144" cy="829"/>
            </a:xfrm>
            <a:prstGeom prst="upArrow">
              <a:avLst>
                <a:gd name="adj1" fmla="val 50000"/>
                <a:gd name="adj2" fmla="val 143924"/>
              </a:avLst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63204" name="Text Box 52"/>
            <p:cNvSpPr txBox="1">
              <a:spLocks noChangeArrowheads="1"/>
            </p:cNvSpPr>
            <p:nvPr/>
          </p:nvSpPr>
          <p:spPr bwMode="auto">
            <a:xfrm>
              <a:off x="4780" y="960"/>
              <a:ext cx="308" cy="5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地址线</a:t>
              </a:r>
            </a:p>
          </p:txBody>
        </p:sp>
      </p:grpSp>
      <p:sp>
        <p:nvSpPr>
          <p:cNvPr id="350261" name="Text Box 53"/>
          <p:cNvSpPr txBox="1">
            <a:spLocks noChangeArrowheads="1"/>
          </p:cNvSpPr>
          <p:nvPr/>
        </p:nvSpPr>
        <p:spPr bwMode="auto">
          <a:xfrm>
            <a:off x="7985125" y="2751138"/>
            <a:ext cx="455613" cy="398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+1</a:t>
            </a:r>
          </a:p>
        </p:txBody>
      </p:sp>
      <p:sp>
        <p:nvSpPr>
          <p:cNvPr id="350262" name="Text Box 54"/>
          <p:cNvSpPr txBox="1">
            <a:spLocks noChangeArrowheads="1"/>
          </p:cNvSpPr>
          <p:nvPr/>
        </p:nvSpPr>
        <p:spPr bwMode="auto">
          <a:xfrm>
            <a:off x="7985125" y="3557588"/>
            <a:ext cx="4556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+1</a:t>
            </a:r>
          </a:p>
        </p:txBody>
      </p:sp>
      <p:grpSp>
        <p:nvGrpSpPr>
          <p:cNvPr id="17" name="Group 55"/>
          <p:cNvGrpSpPr>
            <a:grpSpLocks/>
          </p:cNvGrpSpPr>
          <p:nvPr/>
        </p:nvGrpSpPr>
        <p:grpSpPr bwMode="auto">
          <a:xfrm>
            <a:off x="5791200" y="3062288"/>
            <a:ext cx="2165350" cy="479425"/>
            <a:chOff x="3648" y="1929"/>
            <a:chExt cx="1364" cy="302"/>
          </a:xfrm>
        </p:grpSpPr>
        <p:sp>
          <p:nvSpPr>
            <p:cNvPr id="263201" name="Freeform 56"/>
            <p:cNvSpPr>
              <a:spLocks/>
            </p:cNvSpPr>
            <p:nvPr/>
          </p:nvSpPr>
          <p:spPr bwMode="auto">
            <a:xfrm>
              <a:off x="3648" y="2139"/>
              <a:ext cx="1056" cy="92"/>
            </a:xfrm>
            <a:custGeom>
              <a:avLst/>
              <a:gdLst>
                <a:gd name="T0" fmla="*/ 1056 w 1104"/>
                <a:gd name="T1" fmla="*/ 92 h 96"/>
                <a:gd name="T2" fmla="*/ 1056 w 1104"/>
                <a:gd name="T3" fmla="*/ 0 h 96"/>
                <a:gd name="T4" fmla="*/ 0 w 1104"/>
                <a:gd name="T5" fmla="*/ 0 h 96"/>
                <a:gd name="T6" fmla="*/ 0 60000 65536"/>
                <a:gd name="T7" fmla="*/ 0 60000 65536"/>
                <a:gd name="T8" fmla="*/ 0 60000 65536"/>
                <a:gd name="T9" fmla="*/ 0 w 1104"/>
                <a:gd name="T10" fmla="*/ 0 h 96"/>
                <a:gd name="T11" fmla="*/ 1104 w 110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04" h="96">
                  <a:moveTo>
                    <a:pt x="1104" y="96"/>
                  </a:moveTo>
                  <a:lnTo>
                    <a:pt x="1104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3202" name="Text Box 57"/>
            <p:cNvSpPr txBox="1">
              <a:spLocks noChangeArrowheads="1"/>
            </p:cNvSpPr>
            <p:nvPr/>
          </p:nvSpPr>
          <p:spPr bwMode="auto">
            <a:xfrm>
              <a:off x="4320" y="1929"/>
              <a:ext cx="6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溢出信号</a:t>
              </a:r>
            </a:p>
          </p:txBody>
        </p:sp>
      </p:grpSp>
      <p:grpSp>
        <p:nvGrpSpPr>
          <p:cNvPr id="18" name="Group 58"/>
          <p:cNvGrpSpPr>
            <a:grpSpLocks/>
          </p:cNvGrpSpPr>
          <p:nvPr/>
        </p:nvGrpSpPr>
        <p:grpSpPr bwMode="auto">
          <a:xfrm>
            <a:off x="3938588" y="5003800"/>
            <a:ext cx="2362200" cy="1184275"/>
            <a:chOff x="2448" y="3152"/>
            <a:chExt cx="1488" cy="746"/>
          </a:xfrm>
        </p:grpSpPr>
        <p:sp>
          <p:nvSpPr>
            <p:cNvPr id="263199" name="Freeform 59"/>
            <p:cNvSpPr>
              <a:spLocks/>
            </p:cNvSpPr>
            <p:nvPr/>
          </p:nvSpPr>
          <p:spPr bwMode="auto">
            <a:xfrm>
              <a:off x="2448" y="3152"/>
              <a:ext cx="1488" cy="736"/>
            </a:xfrm>
            <a:custGeom>
              <a:avLst/>
              <a:gdLst>
                <a:gd name="T0" fmla="*/ 1488 w 1488"/>
                <a:gd name="T1" fmla="*/ 736 h 768"/>
                <a:gd name="T2" fmla="*/ 0 w 1488"/>
                <a:gd name="T3" fmla="*/ 736 h 768"/>
                <a:gd name="T4" fmla="*/ 0 w 1488"/>
                <a:gd name="T5" fmla="*/ 0 h 768"/>
                <a:gd name="T6" fmla="*/ 0 60000 65536"/>
                <a:gd name="T7" fmla="*/ 0 60000 65536"/>
                <a:gd name="T8" fmla="*/ 0 60000 65536"/>
                <a:gd name="T9" fmla="*/ 0 w 1488"/>
                <a:gd name="T10" fmla="*/ 0 h 768"/>
                <a:gd name="T11" fmla="*/ 1488 w 1488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768">
                  <a:moveTo>
                    <a:pt x="1488" y="768"/>
                  </a:moveTo>
                  <a:lnTo>
                    <a:pt x="0" y="768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3200" name="Text Box 60"/>
            <p:cNvSpPr txBox="1">
              <a:spLocks noChangeArrowheads="1"/>
            </p:cNvSpPr>
            <p:nvPr/>
          </p:nvSpPr>
          <p:spPr bwMode="auto">
            <a:xfrm>
              <a:off x="2822" y="3648"/>
              <a:ext cx="57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DREQ</a:t>
              </a:r>
            </a:p>
          </p:txBody>
        </p:sp>
      </p:grpSp>
      <p:grpSp>
        <p:nvGrpSpPr>
          <p:cNvPr id="19" name="Group 61"/>
          <p:cNvGrpSpPr>
            <a:grpSpLocks/>
          </p:cNvGrpSpPr>
          <p:nvPr/>
        </p:nvGrpSpPr>
        <p:grpSpPr bwMode="auto">
          <a:xfrm>
            <a:off x="2776538" y="5003800"/>
            <a:ext cx="3524250" cy="1503363"/>
            <a:chOff x="1716" y="3152"/>
            <a:chExt cx="2220" cy="947"/>
          </a:xfrm>
        </p:grpSpPr>
        <p:sp>
          <p:nvSpPr>
            <p:cNvPr id="263197" name="Freeform 62"/>
            <p:cNvSpPr>
              <a:spLocks/>
            </p:cNvSpPr>
            <p:nvPr/>
          </p:nvSpPr>
          <p:spPr bwMode="auto">
            <a:xfrm>
              <a:off x="2256" y="3152"/>
              <a:ext cx="1680" cy="874"/>
            </a:xfrm>
            <a:custGeom>
              <a:avLst/>
              <a:gdLst>
                <a:gd name="T0" fmla="*/ 0 w 1680"/>
                <a:gd name="T1" fmla="*/ 0 h 960"/>
                <a:gd name="T2" fmla="*/ 0 w 1680"/>
                <a:gd name="T3" fmla="*/ 874 h 960"/>
                <a:gd name="T4" fmla="*/ 1680 w 1680"/>
                <a:gd name="T5" fmla="*/ 874 h 960"/>
                <a:gd name="T6" fmla="*/ 0 60000 65536"/>
                <a:gd name="T7" fmla="*/ 0 60000 65536"/>
                <a:gd name="T8" fmla="*/ 0 60000 65536"/>
                <a:gd name="T9" fmla="*/ 0 w 1680"/>
                <a:gd name="T10" fmla="*/ 0 h 960"/>
                <a:gd name="T11" fmla="*/ 1680 w 1680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0" h="960">
                  <a:moveTo>
                    <a:pt x="0" y="0"/>
                  </a:moveTo>
                  <a:lnTo>
                    <a:pt x="0" y="960"/>
                  </a:lnTo>
                  <a:lnTo>
                    <a:pt x="1680" y="960"/>
                  </a:lnTo>
                </a:path>
              </a:pathLst>
            </a:custGeom>
            <a:noFill/>
            <a:ln w="28575">
              <a:solidFill>
                <a:schemeClr val="folHlink"/>
              </a:solidFill>
              <a:round/>
              <a:headEnd/>
              <a:tailEnd type="stealth" w="lg" len="lg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63198" name="Text Box 63"/>
            <p:cNvSpPr txBox="1">
              <a:spLocks noChangeArrowheads="1"/>
            </p:cNvSpPr>
            <p:nvPr/>
          </p:nvSpPr>
          <p:spPr bwMode="auto">
            <a:xfrm>
              <a:off x="1716" y="3849"/>
              <a:ext cx="58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DACK</a:t>
              </a:r>
            </a:p>
          </p:txBody>
        </p:sp>
      </p:grpSp>
      <p:grpSp>
        <p:nvGrpSpPr>
          <p:cNvPr id="20" name="Group 64"/>
          <p:cNvGrpSpPr>
            <a:grpSpLocks/>
          </p:cNvGrpSpPr>
          <p:nvPr/>
        </p:nvGrpSpPr>
        <p:grpSpPr bwMode="auto">
          <a:xfrm>
            <a:off x="6300788" y="5105400"/>
            <a:ext cx="685800" cy="438150"/>
            <a:chOff x="3931" y="3216"/>
            <a:chExt cx="432" cy="276"/>
          </a:xfrm>
        </p:grpSpPr>
        <p:sp>
          <p:nvSpPr>
            <p:cNvPr id="263195" name="Text Box 65"/>
            <p:cNvSpPr txBox="1">
              <a:spLocks noChangeArrowheads="1"/>
            </p:cNvSpPr>
            <p:nvPr/>
          </p:nvSpPr>
          <p:spPr bwMode="auto">
            <a:xfrm>
              <a:off x="3979" y="3234"/>
              <a:ext cx="339" cy="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2000">
                  <a:latin typeface="Times New Roman" pitchFamily="18" charset="0"/>
                </a:rPr>
                <a:t>BR</a:t>
              </a:r>
            </a:p>
          </p:txBody>
        </p:sp>
        <p:sp>
          <p:nvSpPr>
            <p:cNvPr id="263196" name="Rectangle 66"/>
            <p:cNvSpPr>
              <a:spLocks noChangeArrowheads="1"/>
            </p:cNvSpPr>
            <p:nvPr/>
          </p:nvSpPr>
          <p:spPr bwMode="auto">
            <a:xfrm>
              <a:off x="3931" y="3216"/>
              <a:ext cx="432" cy="27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50275" name="Rectangle 67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5.6</a:t>
            </a:r>
          </a:p>
        </p:txBody>
      </p:sp>
      <p:sp>
        <p:nvSpPr>
          <p:cNvPr id="69" name="日期占位符 68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CAA7B4E-2EC1-4C7F-B307-1AFEF80C7ACC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70" name="灯片编号占位符 6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A06E1A-8339-41FD-A441-5B01D3A699D8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71" name="页脚占位符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5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350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33" grpId="0" animBg="1"/>
      <p:bldP spid="350261" grpId="0" autoUpdateAnimBg="0"/>
      <p:bldP spid="35026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smtClean="0"/>
              <a:t>第</a:t>
            </a:r>
            <a:r>
              <a:rPr lang="zh-CN" altLang="en-US" b="1" smtClean="0">
                <a:latin typeface="Times New Roman" pitchFamily="18" charset="0"/>
              </a:rPr>
              <a:t>５</a:t>
            </a:r>
            <a:r>
              <a:rPr lang="zh-CN" altLang="en-US" b="1" smtClean="0"/>
              <a:t>章   输入输出系统</a:t>
            </a:r>
          </a:p>
        </p:txBody>
      </p:sp>
      <p:sp>
        <p:nvSpPr>
          <p:cNvPr id="221187" name="Text Box 3"/>
          <p:cNvSpPr txBox="1">
            <a:spLocks noChangeArrowheads="1"/>
          </p:cNvSpPr>
          <p:nvPr/>
        </p:nvSpPr>
        <p:spPr bwMode="auto">
          <a:xfrm>
            <a:off x="2520950" y="5638800"/>
            <a:ext cx="51752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5.6  </a:t>
            </a:r>
            <a:r>
              <a:rPr lang="en-US" altLang="zh-CN" sz="3200">
                <a:latin typeface="Times New Roman" pitchFamily="18" charset="0"/>
                <a:hlinkClick r:id="" action="ppaction://noaction"/>
              </a:rPr>
              <a:t>DMA</a:t>
            </a:r>
            <a:r>
              <a:rPr lang="zh-CN" altLang="en-US" sz="3200">
                <a:latin typeface="Times New Roman" pitchFamily="18" charset="0"/>
                <a:hlinkClick r:id="" action="ppaction://noaction"/>
              </a:rPr>
              <a:t>方式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2520950" y="4891088"/>
            <a:ext cx="44132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5.5  程序中断方式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2520950" y="4144963"/>
            <a:ext cx="46418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5.4  程序查询方式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2520950" y="3397250"/>
            <a:ext cx="4337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5.3  </a:t>
            </a:r>
            <a:r>
              <a:rPr lang="en-US" altLang="zh-CN" sz="3200">
                <a:latin typeface="Times New Roman" pitchFamily="18" charset="0"/>
                <a:hlinkClick r:id="" action="ppaction://noaction"/>
              </a:rPr>
              <a:t>I/O</a:t>
            </a:r>
            <a:r>
              <a:rPr lang="zh-CN" altLang="en-US" sz="3200">
                <a:latin typeface="Times New Roman" pitchFamily="18" charset="0"/>
                <a:hlinkClick r:id="" action="ppaction://noaction"/>
              </a:rPr>
              <a:t>接口</a:t>
            </a:r>
            <a:endParaRPr lang="zh-CN" altLang="en-US" sz="3200" b="0">
              <a:latin typeface="Times New Roman" pitchFamily="18" charset="0"/>
            </a:endParaRP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2520950" y="2651125"/>
            <a:ext cx="4184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5.2  外部设备</a:t>
            </a:r>
            <a:endParaRPr lang="zh-CN" altLang="en-US" sz="3200">
              <a:latin typeface="Times New Roman" pitchFamily="18" charset="0"/>
            </a:endParaRP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2520950" y="1905000"/>
            <a:ext cx="3803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lang="zh-CN" altLang="en-US" sz="3200">
                <a:latin typeface="Times New Roman" pitchFamily="18" charset="0"/>
                <a:hlinkClick r:id="" action="ppaction://noaction"/>
              </a:rPr>
              <a:t>5.1  概述</a:t>
            </a:r>
            <a:endParaRPr lang="zh-CN" altLang="en-US" sz="3200" b="0">
              <a:latin typeface="Times New Roman" pitchFamily="18" charset="0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CCD37C1-5A5B-4960-B0D2-246D631E1DC9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F02E96-AE14-437C-8EF0-5E4F1371D7E2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14291"/>
            <a:ext cx="7886700" cy="928694"/>
          </a:xfrm>
        </p:spPr>
        <p:txBody>
          <a:bodyPr/>
          <a:lstStyle/>
          <a:p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>5.5 </a:t>
            </a:r>
            <a:r>
              <a:rPr lang="zh-CN" altLang="en-US" b="1" smtClean="0"/>
              <a:t>程序中断方式</a:t>
            </a:r>
            <a:endParaRPr lang="zh-CN" altLang="en-US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142984"/>
            <a:ext cx="7886700" cy="52864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 sz="2800" b="1" smtClean="0"/>
              <a:t>一、中断的概念</a:t>
            </a:r>
            <a:endParaRPr lang="en-US" altLang="zh-CN" sz="2800" b="1" smtClean="0"/>
          </a:p>
          <a:p>
            <a:pPr>
              <a:lnSpc>
                <a:spcPct val="140000"/>
              </a:lnSpc>
            </a:pPr>
            <a:r>
              <a:rPr lang="zh-CN" altLang="en-US" sz="2800" b="1" smtClean="0"/>
              <a:t>二、中断的产生</a:t>
            </a:r>
            <a:endParaRPr lang="en-US" altLang="zh-CN" sz="2800" b="1" smtClean="0"/>
          </a:p>
          <a:p>
            <a:pPr>
              <a:lnSpc>
                <a:spcPct val="140000"/>
              </a:lnSpc>
            </a:pPr>
            <a:r>
              <a:rPr lang="zh-CN" altLang="en-US" sz="2800" b="1" smtClean="0"/>
              <a:t>三、程序中断方式的接口电路</a:t>
            </a:r>
            <a:endParaRPr lang="en-US" altLang="zh-CN" sz="2800" b="1" smtClean="0"/>
          </a:p>
          <a:p>
            <a:pPr lvl="1">
              <a:lnSpc>
                <a:spcPct val="140000"/>
              </a:lnSpc>
            </a:pPr>
            <a:r>
              <a:rPr lang="zh-CN" altLang="en-US" sz="2400" b="1" smtClean="0">
                <a:latin typeface="Times New Roman" pitchFamily="18" charset="0"/>
              </a:rPr>
              <a:t>1. 配置中断请求触发器和中断屏蔽触发器</a:t>
            </a:r>
          </a:p>
          <a:p>
            <a:pPr lvl="1">
              <a:lnSpc>
                <a:spcPct val="140000"/>
              </a:lnSpc>
            </a:pPr>
            <a:r>
              <a:rPr lang="en-US" altLang="zh-CN" sz="2500" b="1" smtClean="0"/>
              <a:t>2.</a:t>
            </a:r>
            <a:r>
              <a:rPr lang="zh-CN" altLang="en-US" sz="2500" b="1" smtClean="0"/>
              <a:t>中断优先级排队器</a:t>
            </a:r>
            <a:endParaRPr lang="en-US" altLang="zh-CN" sz="2500" b="1" smtClean="0"/>
          </a:p>
          <a:p>
            <a:pPr lvl="1">
              <a:lnSpc>
                <a:spcPct val="140000"/>
              </a:lnSpc>
            </a:pPr>
            <a:r>
              <a:rPr lang="en-US" altLang="zh-CN" sz="2500" b="1" smtClean="0"/>
              <a:t>3.</a:t>
            </a:r>
            <a:r>
              <a:rPr lang="zh-CN" altLang="en-US" sz="2500" b="1" smtClean="0"/>
              <a:t>中断向量地址形成部件</a:t>
            </a:r>
            <a:endParaRPr lang="en-US" altLang="zh-CN" sz="2500" b="1" smtClean="0"/>
          </a:p>
          <a:p>
            <a:pPr lvl="1">
              <a:lnSpc>
                <a:spcPct val="140000"/>
              </a:lnSpc>
            </a:pPr>
            <a:r>
              <a:rPr lang="zh-CN" altLang="en-US" sz="2500" b="1" smtClean="0"/>
              <a:t>4. 程序中断方式接口电路的基本组成</a:t>
            </a:r>
            <a:endParaRPr lang="en-US" altLang="zh-CN" sz="2500" b="1" smtClean="0"/>
          </a:p>
          <a:p>
            <a:pPr>
              <a:lnSpc>
                <a:spcPct val="140000"/>
              </a:lnSpc>
            </a:pPr>
            <a:r>
              <a:rPr lang="zh-CN" altLang="en-US" sz="2800" b="1" smtClean="0"/>
              <a:t>四、</a:t>
            </a:r>
            <a:r>
              <a:rPr lang="en-US" altLang="zh-CN" sz="2800" b="1" smtClean="0"/>
              <a:t>I/O</a:t>
            </a:r>
            <a:r>
              <a:rPr lang="zh-CN" altLang="en-US" sz="2800" b="1" smtClean="0"/>
              <a:t>中断处理过程</a:t>
            </a:r>
            <a:endParaRPr lang="en-US" altLang="zh-CN" sz="2800" b="1" smtClean="0"/>
          </a:p>
          <a:p>
            <a:pPr>
              <a:lnSpc>
                <a:spcPct val="140000"/>
              </a:lnSpc>
            </a:pPr>
            <a:r>
              <a:rPr lang="zh-CN" altLang="en-US" sz="2800" b="1" smtClean="0"/>
              <a:t>五、中断服务程序流程</a:t>
            </a:r>
            <a:endParaRPr lang="en-US" altLang="zh-CN" sz="2800" b="1" smtClean="0"/>
          </a:p>
          <a:p>
            <a:pPr lvl="1">
              <a:lnSpc>
                <a:spcPct val="140000"/>
              </a:lnSpc>
            </a:pPr>
            <a:endParaRPr lang="en-US" altLang="zh-CN" sz="2500" b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683067-83EC-427E-97FB-01B3CA34E6A3}" type="datetime1">
              <a:rPr lang="zh-CN" altLang="en-US" smtClean="0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哈尔滨工业大学   刘宏伟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CE6C7E-AA8C-4404-ADC1-B2EDE507F8FD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ChangeArrowheads="1"/>
          </p:cNvSpPr>
          <p:nvPr/>
        </p:nvSpPr>
        <p:spPr bwMode="auto">
          <a:xfrm>
            <a:off x="517525" y="273050"/>
            <a:ext cx="522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3. 中断向量地址形成部件</a:t>
            </a:r>
          </a:p>
        </p:txBody>
      </p:sp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1181100" y="1230313"/>
            <a:ext cx="1638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入口地址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55700" y="2514600"/>
            <a:ext cx="1209675" cy="1357313"/>
            <a:chOff x="728" y="1584"/>
            <a:chExt cx="762" cy="855"/>
          </a:xfrm>
        </p:grpSpPr>
        <p:sp>
          <p:nvSpPr>
            <p:cNvPr id="249945" name="Line 5"/>
            <p:cNvSpPr>
              <a:spLocks noChangeShapeType="1"/>
            </p:cNvSpPr>
            <p:nvPr/>
          </p:nvSpPr>
          <p:spPr bwMode="auto">
            <a:xfrm flipV="1">
              <a:off x="742" y="2000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46" name="Line 6"/>
            <p:cNvSpPr>
              <a:spLocks noChangeShapeType="1"/>
            </p:cNvSpPr>
            <p:nvPr/>
          </p:nvSpPr>
          <p:spPr bwMode="auto">
            <a:xfrm flipV="1">
              <a:off x="903" y="2000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47" name="Line 7"/>
            <p:cNvSpPr>
              <a:spLocks noChangeShapeType="1"/>
            </p:cNvSpPr>
            <p:nvPr/>
          </p:nvSpPr>
          <p:spPr bwMode="auto">
            <a:xfrm flipV="1">
              <a:off x="1490" y="2000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48" name="Text Box 8"/>
            <p:cNvSpPr txBox="1">
              <a:spLocks noChangeArrowheads="1"/>
            </p:cNvSpPr>
            <p:nvPr/>
          </p:nvSpPr>
          <p:spPr bwMode="auto">
            <a:xfrm>
              <a:off x="997" y="2024"/>
              <a:ext cx="341" cy="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49949" name="Text Box 9"/>
            <p:cNvSpPr txBox="1">
              <a:spLocks noChangeArrowheads="1"/>
            </p:cNvSpPr>
            <p:nvPr/>
          </p:nvSpPr>
          <p:spPr bwMode="auto">
            <a:xfrm>
              <a:off x="728" y="1584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419E0"/>
                  </a:solidFill>
                  <a:latin typeface="Times New Roman" pitchFamily="18" charset="0"/>
                </a:rPr>
                <a:t>向量地址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1052513" y="4814888"/>
            <a:ext cx="1462087" cy="1449387"/>
            <a:chOff x="663" y="3033"/>
            <a:chExt cx="921" cy="913"/>
          </a:xfrm>
        </p:grpSpPr>
        <p:sp>
          <p:nvSpPr>
            <p:cNvPr id="249940" name="Line 11"/>
            <p:cNvSpPr>
              <a:spLocks noChangeShapeType="1"/>
            </p:cNvSpPr>
            <p:nvPr/>
          </p:nvSpPr>
          <p:spPr bwMode="auto">
            <a:xfrm flipV="1">
              <a:off x="743" y="3074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41" name="Line 12"/>
            <p:cNvSpPr>
              <a:spLocks noChangeShapeType="1"/>
            </p:cNvSpPr>
            <p:nvPr/>
          </p:nvSpPr>
          <p:spPr bwMode="auto">
            <a:xfrm flipV="1">
              <a:off x="903" y="3074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42" name="Line 13"/>
            <p:cNvSpPr>
              <a:spLocks noChangeShapeType="1"/>
            </p:cNvSpPr>
            <p:nvPr/>
          </p:nvSpPr>
          <p:spPr bwMode="auto">
            <a:xfrm flipV="1">
              <a:off x="1490" y="3074"/>
              <a:ext cx="0" cy="4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49943" name="Text Box 14"/>
            <p:cNvSpPr txBox="1">
              <a:spLocks noChangeArrowheads="1"/>
            </p:cNvSpPr>
            <p:nvPr/>
          </p:nvSpPr>
          <p:spPr bwMode="auto">
            <a:xfrm>
              <a:off x="1000" y="3033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49944" name="Text Box 15"/>
            <p:cNvSpPr txBox="1">
              <a:spLocks noChangeArrowheads="1"/>
            </p:cNvSpPr>
            <p:nvPr/>
          </p:nvSpPr>
          <p:spPr bwMode="auto">
            <a:xfrm>
              <a:off x="663" y="3696"/>
              <a:ext cx="9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419E0"/>
                  </a:solidFill>
                  <a:latin typeface="Times New Roman" pitchFamily="18" charset="0"/>
                </a:rPr>
                <a:t>排队器输出</a:t>
              </a:r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2755900" y="981075"/>
            <a:ext cx="1708150" cy="963613"/>
            <a:chOff x="1736" y="618"/>
            <a:chExt cx="1076" cy="607"/>
          </a:xfrm>
        </p:grpSpPr>
        <p:sp>
          <p:nvSpPr>
            <p:cNvPr id="249938" name="Text Box 17"/>
            <p:cNvSpPr txBox="1">
              <a:spLocks noChangeArrowheads="1"/>
            </p:cNvSpPr>
            <p:nvPr/>
          </p:nvSpPr>
          <p:spPr bwMode="auto">
            <a:xfrm>
              <a:off x="1736" y="618"/>
              <a:ext cx="10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由软件产生</a:t>
              </a:r>
            </a:p>
          </p:txBody>
        </p:sp>
        <p:sp>
          <p:nvSpPr>
            <p:cNvPr id="249939" name="Text Box 18"/>
            <p:cNvSpPr txBox="1">
              <a:spLocks noChangeArrowheads="1"/>
            </p:cNvSpPr>
            <p:nvPr/>
          </p:nvSpPr>
          <p:spPr bwMode="auto">
            <a:xfrm>
              <a:off x="1736" y="937"/>
              <a:ext cx="10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硬件向量法</a:t>
              </a:r>
            </a:p>
          </p:txBody>
        </p:sp>
      </p:grpSp>
      <p:sp>
        <p:nvSpPr>
          <p:cNvPr id="336915" name="AutoShape 19"/>
          <p:cNvSpPr>
            <a:spLocks/>
          </p:cNvSpPr>
          <p:nvPr/>
        </p:nvSpPr>
        <p:spPr bwMode="auto">
          <a:xfrm>
            <a:off x="2590800" y="1208088"/>
            <a:ext cx="152400" cy="568325"/>
          </a:xfrm>
          <a:prstGeom prst="leftBrace">
            <a:avLst>
              <a:gd name="adj1" fmla="val 31076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3995738" y="2420938"/>
            <a:ext cx="4673600" cy="4284662"/>
            <a:chOff x="2576" y="1525"/>
            <a:chExt cx="2944" cy="2699"/>
          </a:xfrm>
        </p:grpSpPr>
        <p:grpSp>
          <p:nvGrpSpPr>
            <p:cNvPr id="6" name="Group 21"/>
            <p:cNvGrpSpPr>
              <a:grpSpLocks/>
            </p:cNvGrpSpPr>
            <p:nvPr/>
          </p:nvGrpSpPr>
          <p:grpSpPr bwMode="auto">
            <a:xfrm>
              <a:off x="3888" y="1800"/>
              <a:ext cx="1632" cy="2424"/>
              <a:chOff x="3888" y="1800"/>
              <a:chExt cx="1632" cy="2424"/>
            </a:xfrm>
          </p:grpSpPr>
          <p:sp>
            <p:nvSpPr>
              <p:cNvPr id="249915" name="Rectangle 22"/>
              <p:cNvSpPr>
                <a:spLocks noChangeArrowheads="1"/>
              </p:cNvSpPr>
              <p:nvPr/>
            </p:nvSpPr>
            <p:spPr bwMode="auto">
              <a:xfrm>
                <a:off x="3984" y="3687"/>
                <a:ext cx="1536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 b="0">
                    <a:latin typeface="Times New Roman" pitchFamily="18" charset="0"/>
                  </a:rPr>
                  <a:t> </a:t>
                </a:r>
                <a:r>
                  <a:rPr lang="zh-CN" altLang="en-US" sz="2000">
                    <a:latin typeface="Times New Roman" pitchFamily="18" charset="0"/>
                  </a:rPr>
                  <a:t>显示器服务程序</a:t>
                </a:r>
              </a:p>
            </p:txBody>
          </p:sp>
          <p:sp>
            <p:nvSpPr>
              <p:cNvPr id="249916" name="Rectangle 23"/>
              <p:cNvSpPr>
                <a:spLocks noChangeArrowheads="1"/>
              </p:cNvSpPr>
              <p:nvPr/>
            </p:nvSpPr>
            <p:spPr bwMode="auto">
              <a:xfrm>
                <a:off x="3888" y="3408"/>
                <a:ext cx="1536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2000" b="0">
                  <a:latin typeface="Times New Roman" pitchFamily="18" charset="0"/>
                </a:endParaRPr>
              </a:p>
            </p:txBody>
          </p:sp>
          <p:sp>
            <p:nvSpPr>
              <p:cNvPr id="249917" name="Rectangle 24"/>
              <p:cNvSpPr>
                <a:spLocks noChangeArrowheads="1"/>
              </p:cNvSpPr>
              <p:nvPr/>
            </p:nvSpPr>
            <p:spPr bwMode="auto">
              <a:xfrm>
                <a:off x="3984" y="3159"/>
                <a:ext cx="1536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zh-CN" altLang="en-US" sz="2400">
                    <a:latin typeface="Times New Roman" pitchFamily="18" charset="0"/>
                  </a:rPr>
                  <a:t> </a:t>
                </a:r>
                <a:r>
                  <a:rPr lang="zh-CN" altLang="en-US" sz="2000">
                    <a:latin typeface="Times New Roman" pitchFamily="18" charset="0"/>
                  </a:rPr>
                  <a:t>打印机服务程序</a:t>
                </a:r>
              </a:p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249918" name="Rectangle 25"/>
              <p:cNvSpPr>
                <a:spLocks noChangeArrowheads="1"/>
              </p:cNvSpPr>
              <p:nvPr/>
            </p:nvSpPr>
            <p:spPr bwMode="auto">
              <a:xfrm>
                <a:off x="3888" y="2910"/>
                <a:ext cx="1536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2000" b="0">
                  <a:latin typeface="Times New Roman" pitchFamily="18" charset="0"/>
                </a:endParaRPr>
              </a:p>
            </p:txBody>
          </p:sp>
          <p:sp>
            <p:nvSpPr>
              <p:cNvPr id="249919" name="Rectangle 26"/>
              <p:cNvSpPr>
                <a:spLocks noChangeArrowheads="1"/>
              </p:cNvSpPr>
              <p:nvPr/>
            </p:nvSpPr>
            <p:spPr bwMode="auto">
              <a:xfrm>
                <a:off x="3888" y="2623"/>
                <a:ext cx="153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400">
                    <a:latin typeface="Times New Roman" pitchFamily="18" charset="0"/>
                  </a:rPr>
                  <a:t>JMP        400</a:t>
                </a:r>
              </a:p>
            </p:txBody>
          </p:sp>
          <p:sp>
            <p:nvSpPr>
              <p:cNvPr id="249920" name="Rectangle 27"/>
              <p:cNvSpPr>
                <a:spLocks noChangeArrowheads="1"/>
              </p:cNvSpPr>
              <p:nvPr/>
            </p:nvSpPr>
            <p:spPr bwMode="auto">
              <a:xfrm>
                <a:off x="3888" y="2336"/>
                <a:ext cx="153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400">
                    <a:latin typeface="Times New Roman" pitchFamily="18" charset="0"/>
                  </a:rPr>
                  <a:t>JMP        300</a:t>
                </a:r>
              </a:p>
            </p:txBody>
          </p:sp>
          <p:sp>
            <p:nvSpPr>
              <p:cNvPr id="249921" name="Rectangle 28"/>
              <p:cNvSpPr>
                <a:spLocks noChangeArrowheads="1"/>
              </p:cNvSpPr>
              <p:nvPr/>
            </p:nvSpPr>
            <p:spPr bwMode="auto">
              <a:xfrm>
                <a:off x="3888" y="2049"/>
                <a:ext cx="1536" cy="2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r>
                  <a:rPr lang="en-US" altLang="zh-CN" sz="2400">
                    <a:latin typeface="Times New Roman" pitchFamily="18" charset="0"/>
                  </a:rPr>
                  <a:t>JMP        </a:t>
                </a:r>
                <a:r>
                  <a:rPr lang="en-US" altLang="zh-CN" sz="2400">
                    <a:solidFill>
                      <a:srgbClr val="0419E0"/>
                    </a:solidFill>
                    <a:latin typeface="Times New Roman" pitchFamily="18" charset="0"/>
                  </a:rPr>
                  <a:t>200</a:t>
                </a:r>
              </a:p>
            </p:txBody>
          </p:sp>
          <p:sp>
            <p:nvSpPr>
              <p:cNvPr id="249922" name="Rectangle 29"/>
              <p:cNvSpPr>
                <a:spLocks noChangeArrowheads="1"/>
              </p:cNvSpPr>
              <p:nvPr/>
            </p:nvSpPr>
            <p:spPr bwMode="auto">
              <a:xfrm>
                <a:off x="3888" y="1800"/>
                <a:ext cx="1536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2000" b="0">
                  <a:latin typeface="Times New Roman" pitchFamily="18" charset="0"/>
                </a:endParaRPr>
              </a:p>
            </p:txBody>
          </p:sp>
          <p:sp>
            <p:nvSpPr>
              <p:cNvPr id="249923" name="Line 30"/>
              <p:cNvSpPr>
                <a:spLocks noChangeShapeType="1"/>
              </p:cNvSpPr>
              <p:nvPr/>
            </p:nvSpPr>
            <p:spPr bwMode="auto">
              <a:xfrm>
                <a:off x="3888" y="1800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924" name="Line 31"/>
              <p:cNvSpPr>
                <a:spLocks noChangeShapeType="1"/>
              </p:cNvSpPr>
              <p:nvPr/>
            </p:nvSpPr>
            <p:spPr bwMode="auto">
              <a:xfrm>
                <a:off x="3888" y="2049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925" name="Line 32"/>
              <p:cNvSpPr>
                <a:spLocks noChangeShapeType="1"/>
              </p:cNvSpPr>
              <p:nvPr/>
            </p:nvSpPr>
            <p:spPr bwMode="auto">
              <a:xfrm>
                <a:off x="3888" y="2336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926" name="Line 33"/>
              <p:cNvSpPr>
                <a:spLocks noChangeShapeType="1"/>
              </p:cNvSpPr>
              <p:nvPr/>
            </p:nvSpPr>
            <p:spPr bwMode="auto">
              <a:xfrm>
                <a:off x="3888" y="2623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927" name="Line 34"/>
              <p:cNvSpPr>
                <a:spLocks noChangeShapeType="1"/>
              </p:cNvSpPr>
              <p:nvPr/>
            </p:nvSpPr>
            <p:spPr bwMode="auto">
              <a:xfrm>
                <a:off x="3888" y="2910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928" name="Line 35"/>
              <p:cNvSpPr>
                <a:spLocks noChangeShapeType="1"/>
              </p:cNvSpPr>
              <p:nvPr/>
            </p:nvSpPr>
            <p:spPr bwMode="auto">
              <a:xfrm>
                <a:off x="3888" y="3159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929" name="Line 36"/>
              <p:cNvSpPr>
                <a:spLocks noChangeShapeType="1"/>
              </p:cNvSpPr>
              <p:nvPr/>
            </p:nvSpPr>
            <p:spPr bwMode="auto">
              <a:xfrm>
                <a:off x="3888" y="3696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930" name="Line 37"/>
              <p:cNvSpPr>
                <a:spLocks noChangeShapeType="1"/>
              </p:cNvSpPr>
              <p:nvPr/>
            </p:nvSpPr>
            <p:spPr bwMode="auto">
              <a:xfrm>
                <a:off x="3888" y="1800"/>
                <a:ext cx="0" cy="24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931" name="Line 38"/>
              <p:cNvSpPr>
                <a:spLocks noChangeShapeType="1"/>
              </p:cNvSpPr>
              <p:nvPr/>
            </p:nvSpPr>
            <p:spPr bwMode="auto">
              <a:xfrm>
                <a:off x="5424" y="1800"/>
                <a:ext cx="0" cy="240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932" name="Text Box 39"/>
              <p:cNvSpPr txBox="1">
                <a:spLocks noChangeArrowheads="1"/>
              </p:cNvSpPr>
              <p:nvPr/>
            </p:nvSpPr>
            <p:spPr bwMode="auto">
              <a:xfrm>
                <a:off x="4512" y="1800"/>
                <a:ext cx="385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49933" name="Text Box 40"/>
              <p:cNvSpPr txBox="1">
                <a:spLocks noChangeArrowheads="1"/>
              </p:cNvSpPr>
              <p:nvPr/>
            </p:nvSpPr>
            <p:spPr bwMode="auto">
              <a:xfrm>
                <a:off x="4512" y="2910"/>
                <a:ext cx="385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49934" name="Text Box 41"/>
              <p:cNvSpPr txBox="1">
                <a:spLocks noChangeArrowheads="1"/>
              </p:cNvSpPr>
              <p:nvPr/>
            </p:nvSpPr>
            <p:spPr bwMode="auto">
              <a:xfrm>
                <a:off x="4512" y="3438"/>
                <a:ext cx="385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  <p:sp>
            <p:nvSpPr>
              <p:cNvPr id="249935" name="Rectangle 42"/>
              <p:cNvSpPr>
                <a:spLocks noChangeArrowheads="1"/>
              </p:cNvSpPr>
              <p:nvPr/>
            </p:nvSpPr>
            <p:spPr bwMode="auto">
              <a:xfrm>
                <a:off x="3888" y="3927"/>
                <a:ext cx="1536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buClr>
                    <a:schemeClr val="accent2"/>
                  </a:buClr>
                  <a:buSzPct val="80000"/>
                  <a:buFont typeface="Wingdings" pitchFamily="2" charset="2"/>
                  <a:buNone/>
                </a:pPr>
                <a:endParaRPr lang="zh-CN" altLang="en-US" sz="2000" b="0">
                  <a:latin typeface="Times New Roman" pitchFamily="18" charset="0"/>
                </a:endParaRPr>
              </a:p>
            </p:txBody>
          </p:sp>
          <p:sp>
            <p:nvSpPr>
              <p:cNvPr id="249936" name="Line 43"/>
              <p:cNvSpPr>
                <a:spLocks noChangeShapeType="1"/>
              </p:cNvSpPr>
              <p:nvPr/>
            </p:nvSpPr>
            <p:spPr bwMode="auto">
              <a:xfrm>
                <a:off x="3888" y="4176"/>
                <a:ext cx="15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9937" name="Text Box 44"/>
              <p:cNvSpPr txBox="1">
                <a:spLocks noChangeArrowheads="1"/>
              </p:cNvSpPr>
              <p:nvPr/>
            </p:nvSpPr>
            <p:spPr bwMode="auto">
              <a:xfrm>
                <a:off x="4512" y="3942"/>
                <a:ext cx="385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</p:grpSp>
        <p:sp>
          <p:nvSpPr>
            <p:cNvPr id="249905" name="Text Box 45"/>
            <p:cNvSpPr txBox="1">
              <a:spLocks noChangeArrowheads="1"/>
            </p:cNvSpPr>
            <p:nvPr/>
          </p:nvSpPr>
          <p:spPr bwMode="auto">
            <a:xfrm>
              <a:off x="4416" y="1525"/>
              <a:ext cx="5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主存</a:t>
              </a:r>
            </a:p>
          </p:txBody>
        </p:sp>
        <p:sp>
          <p:nvSpPr>
            <p:cNvPr id="249906" name="Text Box 46"/>
            <p:cNvSpPr txBox="1">
              <a:spLocks noChangeArrowheads="1"/>
            </p:cNvSpPr>
            <p:nvPr/>
          </p:nvSpPr>
          <p:spPr bwMode="auto">
            <a:xfrm>
              <a:off x="3430" y="2056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419E0"/>
                  </a:solidFill>
                  <a:latin typeface="Times New Roman" pitchFamily="18" charset="0"/>
                </a:rPr>
                <a:t>12</a:t>
              </a:r>
              <a:r>
                <a:rPr lang="en-US" altLang="zh-CN" sz="2000">
                  <a:solidFill>
                    <a:srgbClr val="0419E0"/>
                  </a:solidFill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49907" name="Text Box 47"/>
            <p:cNvSpPr txBox="1">
              <a:spLocks noChangeArrowheads="1"/>
            </p:cNvSpPr>
            <p:nvPr/>
          </p:nvSpPr>
          <p:spPr bwMode="auto">
            <a:xfrm>
              <a:off x="3440" y="2344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13</a:t>
              </a:r>
              <a:r>
                <a:rPr lang="en-US" altLang="zh-CN" sz="20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49908" name="Text Box 48"/>
            <p:cNvSpPr txBox="1">
              <a:spLocks noChangeArrowheads="1"/>
            </p:cNvSpPr>
            <p:nvPr/>
          </p:nvSpPr>
          <p:spPr bwMode="auto">
            <a:xfrm>
              <a:off x="3440" y="2642"/>
              <a:ext cx="40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14</a:t>
              </a:r>
              <a:r>
                <a:rPr lang="en-US" altLang="zh-CN" sz="2000">
                  <a:latin typeface="Times New Roman" pitchFamily="18" charset="0"/>
                </a:rPr>
                <a:t>H</a:t>
              </a:r>
            </a:p>
          </p:txBody>
        </p:sp>
        <p:sp>
          <p:nvSpPr>
            <p:cNvPr id="249909" name="Text Box 49"/>
            <p:cNvSpPr txBox="1">
              <a:spLocks noChangeArrowheads="1"/>
            </p:cNvSpPr>
            <p:nvPr/>
          </p:nvSpPr>
          <p:spPr bwMode="auto">
            <a:xfrm>
              <a:off x="3532" y="3120"/>
              <a:ext cx="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419E0"/>
                  </a:solidFill>
                  <a:latin typeface="Times New Roman" pitchFamily="18" charset="0"/>
                </a:rPr>
                <a:t>200</a:t>
              </a:r>
              <a:endParaRPr lang="en-US" altLang="zh-CN" sz="2000">
                <a:solidFill>
                  <a:srgbClr val="0419E0"/>
                </a:solidFill>
                <a:latin typeface="Times New Roman" pitchFamily="18" charset="0"/>
              </a:endParaRPr>
            </a:p>
          </p:txBody>
        </p:sp>
        <p:sp>
          <p:nvSpPr>
            <p:cNvPr id="249910" name="Text Box 50"/>
            <p:cNvSpPr txBox="1">
              <a:spLocks noChangeArrowheads="1"/>
            </p:cNvSpPr>
            <p:nvPr/>
          </p:nvSpPr>
          <p:spPr bwMode="auto">
            <a:xfrm>
              <a:off x="3532" y="3640"/>
              <a:ext cx="3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300</a:t>
              </a:r>
              <a:endParaRPr lang="en-US" altLang="zh-CN" sz="2000">
                <a:latin typeface="Times New Roman" pitchFamily="18" charset="0"/>
              </a:endParaRPr>
            </a:p>
          </p:txBody>
        </p:sp>
        <p:sp>
          <p:nvSpPr>
            <p:cNvPr id="249911" name="AutoShape 51"/>
            <p:cNvSpPr>
              <a:spLocks/>
            </p:cNvSpPr>
            <p:nvPr/>
          </p:nvSpPr>
          <p:spPr bwMode="auto">
            <a:xfrm>
              <a:off x="3296" y="2114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9912" name="Text Box 52"/>
            <p:cNvSpPr txBox="1">
              <a:spLocks noChangeArrowheads="1"/>
            </p:cNvSpPr>
            <p:nvPr/>
          </p:nvSpPr>
          <p:spPr bwMode="auto">
            <a:xfrm>
              <a:off x="2576" y="2344"/>
              <a:ext cx="76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419E0"/>
                  </a:solidFill>
                  <a:latin typeface="Times New Roman" pitchFamily="18" charset="0"/>
                </a:rPr>
                <a:t>向量地址</a:t>
              </a:r>
            </a:p>
          </p:txBody>
        </p:sp>
        <p:sp>
          <p:nvSpPr>
            <p:cNvPr id="249913" name="Text Box 53"/>
            <p:cNvSpPr txBox="1">
              <a:spLocks noChangeArrowheads="1"/>
            </p:cNvSpPr>
            <p:nvPr/>
          </p:nvSpPr>
          <p:spPr bwMode="auto">
            <a:xfrm>
              <a:off x="2820" y="3120"/>
              <a:ext cx="767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419E0"/>
                  </a:solidFill>
                  <a:latin typeface="Times New Roman" pitchFamily="18" charset="0"/>
                </a:rPr>
                <a:t>入口地址</a:t>
              </a:r>
            </a:p>
          </p:txBody>
        </p:sp>
        <p:sp>
          <p:nvSpPr>
            <p:cNvPr id="249914" name="Text Box 54"/>
            <p:cNvSpPr txBox="1">
              <a:spLocks noChangeArrowheads="1"/>
            </p:cNvSpPr>
            <p:nvPr/>
          </p:nvSpPr>
          <p:spPr bwMode="auto">
            <a:xfrm>
              <a:off x="2812" y="3640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入口地址</a:t>
              </a:r>
            </a:p>
          </p:txBody>
        </p:sp>
      </p:grp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838200" y="3886200"/>
            <a:ext cx="1905000" cy="990600"/>
            <a:chOff x="528" y="2448"/>
            <a:chExt cx="1200" cy="624"/>
          </a:xfrm>
        </p:grpSpPr>
        <p:sp>
          <p:nvSpPr>
            <p:cNvPr id="249902" name="Text Box 56"/>
            <p:cNvSpPr txBox="1">
              <a:spLocks noChangeArrowheads="1"/>
            </p:cNvSpPr>
            <p:nvPr/>
          </p:nvSpPr>
          <p:spPr bwMode="auto">
            <a:xfrm>
              <a:off x="576" y="2534"/>
              <a:ext cx="1082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中断向量地址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  形成部件</a:t>
              </a:r>
              <a:endParaRPr lang="zh-CN" altLang="en-US" sz="2800">
                <a:latin typeface="Times New Roman" pitchFamily="18" charset="0"/>
              </a:endParaRPr>
            </a:p>
          </p:txBody>
        </p:sp>
        <p:sp>
          <p:nvSpPr>
            <p:cNvPr id="249903" name="Rectangle 57"/>
            <p:cNvSpPr>
              <a:spLocks noChangeArrowheads="1"/>
            </p:cNvSpPr>
            <p:nvPr/>
          </p:nvSpPr>
          <p:spPr bwMode="auto">
            <a:xfrm>
              <a:off x="528" y="2448"/>
              <a:ext cx="1200" cy="62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6954" name="AutoShape 58"/>
          <p:cNvSpPr>
            <a:spLocks noChangeArrowheads="1"/>
          </p:cNvSpPr>
          <p:nvPr/>
        </p:nvSpPr>
        <p:spPr bwMode="auto">
          <a:xfrm>
            <a:off x="2860675" y="3505200"/>
            <a:ext cx="1042988" cy="781050"/>
          </a:xfrm>
          <a:prstGeom prst="wedgeRoundRectCallout">
            <a:avLst>
              <a:gd name="adj1" fmla="val -56847"/>
              <a:gd name="adj2" fmla="val 67481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  设备</a:t>
            </a:r>
          </a:p>
          <a:p>
            <a:pPr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编码器</a:t>
            </a:r>
          </a:p>
        </p:txBody>
      </p:sp>
      <p:grpSp>
        <p:nvGrpSpPr>
          <p:cNvPr id="8" name="Group 59"/>
          <p:cNvGrpSpPr>
            <a:grpSpLocks/>
          </p:cNvGrpSpPr>
          <p:nvPr/>
        </p:nvGrpSpPr>
        <p:grpSpPr bwMode="auto">
          <a:xfrm>
            <a:off x="1035050" y="2819400"/>
            <a:ext cx="1543050" cy="3154363"/>
            <a:chOff x="652" y="1776"/>
            <a:chExt cx="972" cy="1987"/>
          </a:xfrm>
        </p:grpSpPr>
        <p:grpSp>
          <p:nvGrpSpPr>
            <p:cNvPr id="9" name="Group 60"/>
            <p:cNvGrpSpPr>
              <a:grpSpLocks/>
            </p:cNvGrpSpPr>
            <p:nvPr/>
          </p:nvGrpSpPr>
          <p:grpSpPr bwMode="auto">
            <a:xfrm>
              <a:off x="652" y="3417"/>
              <a:ext cx="956" cy="346"/>
              <a:chOff x="652" y="3417"/>
              <a:chExt cx="956" cy="346"/>
            </a:xfrm>
          </p:grpSpPr>
          <p:sp>
            <p:nvSpPr>
              <p:cNvPr id="249900" name="Text Box 61"/>
              <p:cNvSpPr txBox="1">
                <a:spLocks noChangeArrowheads="1"/>
              </p:cNvSpPr>
              <p:nvPr/>
            </p:nvSpPr>
            <p:spPr bwMode="auto">
              <a:xfrm>
                <a:off x="652" y="3513"/>
                <a:ext cx="9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1  0  0         0</a:t>
                </a:r>
              </a:p>
            </p:txBody>
          </p:sp>
          <p:sp>
            <p:nvSpPr>
              <p:cNvPr id="249901" name="Text Box 62"/>
              <p:cNvSpPr txBox="1">
                <a:spLocks noChangeArrowheads="1"/>
              </p:cNvSpPr>
              <p:nvPr/>
            </p:nvSpPr>
            <p:spPr bwMode="auto">
              <a:xfrm>
                <a:off x="1148" y="3417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10" name="Group 63"/>
            <p:cNvGrpSpPr>
              <a:grpSpLocks/>
            </p:cNvGrpSpPr>
            <p:nvPr/>
          </p:nvGrpSpPr>
          <p:grpSpPr bwMode="auto">
            <a:xfrm>
              <a:off x="668" y="1776"/>
              <a:ext cx="956" cy="250"/>
              <a:chOff x="668" y="1776"/>
              <a:chExt cx="956" cy="250"/>
            </a:xfrm>
          </p:grpSpPr>
          <p:sp>
            <p:nvSpPr>
              <p:cNvPr id="249892" name="Text Box 64"/>
              <p:cNvSpPr txBox="1">
                <a:spLocks noChangeArrowheads="1"/>
              </p:cNvSpPr>
              <p:nvPr/>
            </p:nvSpPr>
            <p:spPr bwMode="auto">
              <a:xfrm>
                <a:off x="668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49893" name="Text Box 65"/>
              <p:cNvSpPr txBox="1">
                <a:spLocks noChangeArrowheads="1"/>
              </p:cNvSpPr>
              <p:nvPr/>
            </p:nvSpPr>
            <p:spPr bwMode="auto">
              <a:xfrm>
                <a:off x="777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49894" name="Text Box 66"/>
              <p:cNvSpPr txBox="1">
                <a:spLocks noChangeArrowheads="1"/>
              </p:cNvSpPr>
              <p:nvPr/>
            </p:nvSpPr>
            <p:spPr bwMode="auto">
              <a:xfrm>
                <a:off x="886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49895" name="Text Box 67"/>
              <p:cNvSpPr txBox="1">
                <a:spLocks noChangeArrowheads="1"/>
              </p:cNvSpPr>
              <p:nvPr/>
            </p:nvSpPr>
            <p:spPr bwMode="auto">
              <a:xfrm>
                <a:off x="994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49896" name="Text Box 68"/>
              <p:cNvSpPr txBox="1">
                <a:spLocks noChangeArrowheads="1"/>
              </p:cNvSpPr>
              <p:nvPr/>
            </p:nvSpPr>
            <p:spPr bwMode="auto">
              <a:xfrm>
                <a:off x="1103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49897" name="Text Box 69"/>
              <p:cNvSpPr txBox="1">
                <a:spLocks noChangeArrowheads="1"/>
              </p:cNvSpPr>
              <p:nvPr/>
            </p:nvSpPr>
            <p:spPr bwMode="auto">
              <a:xfrm>
                <a:off x="1211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49898" name="Text Box 70"/>
              <p:cNvSpPr txBox="1">
                <a:spLocks noChangeArrowheads="1"/>
              </p:cNvSpPr>
              <p:nvPr/>
            </p:nvSpPr>
            <p:spPr bwMode="auto">
              <a:xfrm>
                <a:off x="1320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49899" name="Text Box 71"/>
              <p:cNvSpPr txBox="1">
                <a:spLocks noChangeArrowheads="1"/>
              </p:cNvSpPr>
              <p:nvPr/>
            </p:nvSpPr>
            <p:spPr bwMode="auto">
              <a:xfrm>
                <a:off x="1428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</p:grp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1066800" y="2819400"/>
            <a:ext cx="1524000" cy="3140075"/>
            <a:chOff x="672" y="1776"/>
            <a:chExt cx="960" cy="1978"/>
          </a:xfrm>
        </p:grpSpPr>
        <p:grpSp>
          <p:nvGrpSpPr>
            <p:cNvPr id="12" name="Group 73"/>
            <p:cNvGrpSpPr>
              <a:grpSpLocks/>
            </p:cNvGrpSpPr>
            <p:nvPr/>
          </p:nvGrpSpPr>
          <p:grpSpPr bwMode="auto">
            <a:xfrm>
              <a:off x="676" y="3408"/>
              <a:ext cx="956" cy="346"/>
              <a:chOff x="652" y="3417"/>
              <a:chExt cx="956" cy="346"/>
            </a:xfrm>
          </p:grpSpPr>
          <p:sp>
            <p:nvSpPr>
              <p:cNvPr id="249888" name="Text Box 74"/>
              <p:cNvSpPr txBox="1">
                <a:spLocks noChangeArrowheads="1"/>
              </p:cNvSpPr>
              <p:nvPr/>
            </p:nvSpPr>
            <p:spPr bwMode="auto">
              <a:xfrm>
                <a:off x="652" y="3513"/>
                <a:ext cx="95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0  1  0         0</a:t>
                </a:r>
              </a:p>
            </p:txBody>
          </p:sp>
          <p:sp>
            <p:nvSpPr>
              <p:cNvPr id="249889" name="Text Box 75"/>
              <p:cNvSpPr txBox="1">
                <a:spLocks noChangeArrowheads="1"/>
              </p:cNvSpPr>
              <p:nvPr/>
            </p:nvSpPr>
            <p:spPr bwMode="auto">
              <a:xfrm>
                <a:off x="1148" y="3417"/>
                <a:ext cx="34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800">
                    <a:latin typeface="Times New Roman" pitchFamily="18" charset="0"/>
                  </a:rPr>
                  <a:t>…</a:t>
                </a:r>
              </a:p>
            </p:txBody>
          </p:sp>
        </p:grpSp>
        <p:grpSp>
          <p:nvGrpSpPr>
            <p:cNvPr id="13" name="Group 76"/>
            <p:cNvGrpSpPr>
              <a:grpSpLocks/>
            </p:cNvGrpSpPr>
            <p:nvPr/>
          </p:nvGrpSpPr>
          <p:grpSpPr bwMode="auto">
            <a:xfrm>
              <a:off x="672" y="1776"/>
              <a:ext cx="956" cy="250"/>
              <a:chOff x="668" y="1776"/>
              <a:chExt cx="956" cy="250"/>
            </a:xfrm>
          </p:grpSpPr>
          <p:sp>
            <p:nvSpPr>
              <p:cNvPr id="249880" name="Text Box 77"/>
              <p:cNvSpPr txBox="1">
                <a:spLocks noChangeArrowheads="1"/>
              </p:cNvSpPr>
              <p:nvPr/>
            </p:nvSpPr>
            <p:spPr bwMode="auto">
              <a:xfrm>
                <a:off x="668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49881" name="Text Box 78"/>
              <p:cNvSpPr txBox="1">
                <a:spLocks noChangeArrowheads="1"/>
              </p:cNvSpPr>
              <p:nvPr/>
            </p:nvSpPr>
            <p:spPr bwMode="auto">
              <a:xfrm>
                <a:off x="777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49882" name="Text Box 79"/>
              <p:cNvSpPr txBox="1">
                <a:spLocks noChangeArrowheads="1"/>
              </p:cNvSpPr>
              <p:nvPr/>
            </p:nvSpPr>
            <p:spPr bwMode="auto">
              <a:xfrm>
                <a:off x="886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49883" name="Text Box 80"/>
              <p:cNvSpPr txBox="1">
                <a:spLocks noChangeArrowheads="1"/>
              </p:cNvSpPr>
              <p:nvPr/>
            </p:nvSpPr>
            <p:spPr bwMode="auto">
              <a:xfrm>
                <a:off x="994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49884" name="Text Box 81"/>
              <p:cNvSpPr txBox="1">
                <a:spLocks noChangeArrowheads="1"/>
              </p:cNvSpPr>
              <p:nvPr/>
            </p:nvSpPr>
            <p:spPr bwMode="auto">
              <a:xfrm>
                <a:off x="1103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49885" name="Text Box 82"/>
              <p:cNvSpPr txBox="1">
                <a:spLocks noChangeArrowheads="1"/>
              </p:cNvSpPr>
              <p:nvPr/>
            </p:nvSpPr>
            <p:spPr bwMode="auto">
              <a:xfrm>
                <a:off x="1211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249886" name="Text Box 83"/>
              <p:cNvSpPr txBox="1">
                <a:spLocks noChangeArrowheads="1"/>
              </p:cNvSpPr>
              <p:nvPr/>
            </p:nvSpPr>
            <p:spPr bwMode="auto">
              <a:xfrm>
                <a:off x="1320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49887" name="Text Box 84"/>
              <p:cNvSpPr txBox="1">
                <a:spLocks noChangeArrowheads="1"/>
              </p:cNvSpPr>
              <p:nvPr/>
            </p:nvSpPr>
            <p:spPr bwMode="auto">
              <a:xfrm>
                <a:off x="1428" y="1776"/>
                <a:ext cx="1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336981" name="Text Box 85"/>
          <p:cNvSpPr txBox="1">
            <a:spLocks noChangeArrowheads="1"/>
          </p:cNvSpPr>
          <p:nvPr/>
        </p:nvSpPr>
        <p:spPr bwMode="auto">
          <a:xfrm>
            <a:off x="4749800" y="981075"/>
            <a:ext cx="1716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详见第八章</a:t>
            </a:r>
          </a:p>
        </p:txBody>
      </p:sp>
      <p:grpSp>
        <p:nvGrpSpPr>
          <p:cNvPr id="14" name="Group 86"/>
          <p:cNvGrpSpPr>
            <a:grpSpLocks/>
          </p:cNvGrpSpPr>
          <p:nvPr/>
        </p:nvGrpSpPr>
        <p:grpSpPr bwMode="auto">
          <a:xfrm>
            <a:off x="4749800" y="1508125"/>
            <a:ext cx="4165600" cy="935038"/>
            <a:chOff x="2992" y="950"/>
            <a:chExt cx="2624" cy="589"/>
          </a:xfrm>
        </p:grpSpPr>
        <p:sp>
          <p:nvSpPr>
            <p:cNvPr id="249876" name="Text Box 87"/>
            <p:cNvSpPr txBox="1">
              <a:spLocks noChangeArrowheads="1"/>
            </p:cNvSpPr>
            <p:nvPr/>
          </p:nvSpPr>
          <p:spPr bwMode="auto">
            <a:xfrm>
              <a:off x="2992" y="950"/>
              <a:ext cx="22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由 </a:t>
              </a:r>
              <a:r>
                <a:rPr lang="zh-CN" altLang="en-US" sz="2400">
                  <a:solidFill>
                    <a:srgbClr val="0419E0"/>
                  </a:solidFill>
                  <a:latin typeface="Times New Roman" pitchFamily="18" charset="0"/>
                </a:rPr>
                <a:t>硬件</a:t>
              </a:r>
              <a:r>
                <a:rPr lang="zh-CN" altLang="en-US" sz="24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400">
                  <a:latin typeface="Times New Roman" pitchFamily="18" charset="0"/>
                </a:rPr>
                <a:t>产生 </a:t>
              </a:r>
              <a:r>
                <a:rPr lang="zh-CN" altLang="en-US" sz="2400">
                  <a:solidFill>
                    <a:srgbClr val="0419E0"/>
                  </a:solidFill>
                  <a:latin typeface="Times New Roman" pitchFamily="18" charset="0"/>
                </a:rPr>
                <a:t>向量地址</a:t>
              </a:r>
            </a:p>
          </p:txBody>
        </p:sp>
        <p:sp>
          <p:nvSpPr>
            <p:cNvPr id="249877" name="Text Box 88"/>
            <p:cNvSpPr txBox="1">
              <a:spLocks noChangeArrowheads="1"/>
            </p:cNvSpPr>
            <p:nvPr/>
          </p:nvSpPr>
          <p:spPr bwMode="auto">
            <a:xfrm>
              <a:off x="2992" y="1251"/>
              <a:ext cx="26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再由 </a:t>
              </a:r>
              <a:r>
                <a:rPr lang="zh-CN" altLang="en-US" sz="2400">
                  <a:solidFill>
                    <a:srgbClr val="0419E0"/>
                  </a:solidFill>
                  <a:latin typeface="Times New Roman" pitchFamily="18" charset="0"/>
                </a:rPr>
                <a:t>向量地址 </a:t>
              </a:r>
              <a:r>
                <a:rPr lang="zh-CN" altLang="en-US" sz="2400">
                  <a:latin typeface="Times New Roman" pitchFamily="18" charset="0"/>
                </a:rPr>
                <a:t>找到 </a:t>
              </a:r>
              <a:r>
                <a:rPr lang="zh-CN" altLang="en-US" sz="2400">
                  <a:solidFill>
                    <a:srgbClr val="0419E0"/>
                  </a:solidFill>
                  <a:latin typeface="Times New Roman" pitchFamily="18" charset="0"/>
                </a:rPr>
                <a:t>入口地址</a:t>
              </a:r>
            </a:p>
          </p:txBody>
        </p:sp>
      </p:grpSp>
      <p:sp>
        <p:nvSpPr>
          <p:cNvPr id="336985" name="Rectangle 8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5.5</a:t>
            </a:r>
          </a:p>
        </p:txBody>
      </p:sp>
      <p:sp>
        <p:nvSpPr>
          <p:cNvPr id="91" name="日期占位符 9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8244FAB-6FA0-4036-B997-57B1392FAC31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65B34D-1327-41E0-8596-68BC57118A7D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sp>
        <p:nvSpPr>
          <p:cNvPr id="93" name="页脚占位符 9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33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36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899" grpId="0" autoUpdateAnimBg="0"/>
      <p:bldP spid="336915" grpId="0" animBg="1"/>
      <p:bldP spid="336954" grpId="0" animBg="1" autoUpdateAnimBg="0"/>
      <p:bldP spid="336981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0" y="904875"/>
            <a:ext cx="8983663" cy="5800725"/>
            <a:chOff x="0" y="570"/>
            <a:chExt cx="5659" cy="3654"/>
          </a:xfrm>
        </p:grpSpPr>
        <p:sp>
          <p:nvSpPr>
            <p:cNvPr id="250889" name="AutoShape 3"/>
            <p:cNvSpPr>
              <a:spLocks noChangeArrowheads="1"/>
            </p:cNvSpPr>
            <p:nvPr/>
          </p:nvSpPr>
          <p:spPr bwMode="auto">
            <a:xfrm>
              <a:off x="539" y="3984"/>
              <a:ext cx="1728" cy="192"/>
            </a:xfrm>
            <a:prstGeom prst="leftArrow">
              <a:avLst>
                <a:gd name="adj1" fmla="val 58333"/>
                <a:gd name="adj2" fmla="val 13595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91"/>
            <p:cNvGrpSpPr>
              <a:grpSpLocks/>
            </p:cNvGrpSpPr>
            <p:nvPr/>
          </p:nvGrpSpPr>
          <p:grpSpPr bwMode="auto">
            <a:xfrm>
              <a:off x="0" y="570"/>
              <a:ext cx="5659" cy="3654"/>
              <a:chOff x="0" y="570"/>
              <a:chExt cx="5659" cy="3654"/>
            </a:xfrm>
          </p:grpSpPr>
          <p:sp>
            <p:nvSpPr>
              <p:cNvPr id="250891" name="Freeform 5"/>
              <p:cNvSpPr>
                <a:spLocks/>
              </p:cNvSpPr>
              <p:nvPr/>
            </p:nvSpPr>
            <p:spPr bwMode="auto">
              <a:xfrm>
                <a:off x="3799" y="2724"/>
                <a:ext cx="1491" cy="119"/>
              </a:xfrm>
              <a:custGeom>
                <a:avLst/>
                <a:gdLst>
                  <a:gd name="T0" fmla="*/ 0 w 1730"/>
                  <a:gd name="T1" fmla="*/ 119 h 139"/>
                  <a:gd name="T2" fmla="*/ 2 w 1730"/>
                  <a:gd name="T3" fmla="*/ 0 h 139"/>
                  <a:gd name="T4" fmla="*/ 1491 w 1730"/>
                  <a:gd name="T5" fmla="*/ 0 h 139"/>
                  <a:gd name="T6" fmla="*/ 0 60000 65536"/>
                  <a:gd name="T7" fmla="*/ 0 60000 65536"/>
                  <a:gd name="T8" fmla="*/ 0 60000 65536"/>
                  <a:gd name="T9" fmla="*/ 0 w 1730"/>
                  <a:gd name="T10" fmla="*/ 0 h 139"/>
                  <a:gd name="T11" fmla="*/ 1730 w 1730"/>
                  <a:gd name="T12" fmla="*/ 139 h 1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0" h="139">
                    <a:moveTo>
                      <a:pt x="0" y="139"/>
                    </a:moveTo>
                    <a:lnTo>
                      <a:pt x="2" y="0"/>
                    </a:lnTo>
                    <a:lnTo>
                      <a:pt x="173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892" name="Rectangle 6"/>
              <p:cNvSpPr>
                <a:spLocks noChangeArrowheads="1"/>
              </p:cNvSpPr>
              <p:nvPr/>
            </p:nvSpPr>
            <p:spPr bwMode="auto">
              <a:xfrm>
                <a:off x="2266" y="3633"/>
                <a:ext cx="2016" cy="2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设备选择电路</a:t>
                </a:r>
              </a:p>
            </p:txBody>
          </p:sp>
          <p:sp>
            <p:nvSpPr>
              <p:cNvPr id="250893" name="Rectangle 7"/>
              <p:cNvSpPr>
                <a:spLocks noChangeArrowheads="1"/>
              </p:cNvSpPr>
              <p:nvPr/>
            </p:nvSpPr>
            <p:spPr bwMode="auto">
              <a:xfrm>
                <a:off x="2266" y="3975"/>
                <a:ext cx="2016" cy="20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0419E0"/>
                    </a:solidFill>
                    <a:latin typeface="Times New Roman" pitchFamily="18" charset="0"/>
                  </a:rPr>
                  <a:t>DBR</a:t>
                </a:r>
              </a:p>
            </p:txBody>
          </p:sp>
          <p:sp>
            <p:nvSpPr>
              <p:cNvPr id="250894" name="Rectangle 8"/>
              <p:cNvSpPr>
                <a:spLocks noChangeArrowheads="1"/>
              </p:cNvSpPr>
              <p:nvPr/>
            </p:nvSpPr>
            <p:spPr bwMode="auto">
              <a:xfrm>
                <a:off x="2266" y="2839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895" name="Text Box 9"/>
              <p:cNvSpPr txBox="1">
                <a:spLocks noChangeArrowheads="1"/>
              </p:cNvSpPr>
              <p:nvPr/>
            </p:nvSpPr>
            <p:spPr bwMode="auto">
              <a:xfrm>
                <a:off x="2420" y="2880"/>
                <a:ext cx="272" cy="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0419E0"/>
                    </a:solidFill>
                    <a:latin typeface="Times New Roman" pitchFamily="18" charset="0"/>
                  </a:rPr>
                  <a:t> D</a:t>
                </a:r>
              </a:p>
            </p:txBody>
          </p:sp>
          <p:sp>
            <p:nvSpPr>
              <p:cNvPr id="250896" name="Text Box 10"/>
              <p:cNvSpPr txBox="1">
                <a:spLocks noChangeArrowheads="1"/>
              </p:cNvSpPr>
              <p:nvPr/>
            </p:nvSpPr>
            <p:spPr bwMode="auto">
              <a:xfrm>
                <a:off x="2266" y="2807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250897" name="Oval 11"/>
              <p:cNvSpPr>
                <a:spLocks noChangeArrowheads="1"/>
              </p:cNvSpPr>
              <p:nvPr/>
            </p:nvSpPr>
            <p:spPr bwMode="auto">
              <a:xfrm>
                <a:off x="2842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0898" name="Oval 12"/>
              <p:cNvSpPr>
                <a:spLocks noChangeArrowheads="1"/>
              </p:cNvSpPr>
              <p:nvPr/>
            </p:nvSpPr>
            <p:spPr bwMode="auto">
              <a:xfrm>
                <a:off x="3647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899" name="Freeform 13"/>
              <p:cNvSpPr>
                <a:spLocks/>
              </p:cNvSpPr>
              <p:nvPr/>
            </p:nvSpPr>
            <p:spPr bwMode="auto">
              <a:xfrm>
                <a:off x="2887" y="2955"/>
                <a:ext cx="759" cy="1"/>
              </a:xfrm>
              <a:custGeom>
                <a:avLst/>
                <a:gdLst>
                  <a:gd name="T0" fmla="*/ 0 w 759"/>
                  <a:gd name="T1" fmla="*/ 0 h 1"/>
                  <a:gd name="T2" fmla="*/ 759 w 759"/>
                  <a:gd name="T3" fmla="*/ 0 h 1"/>
                  <a:gd name="T4" fmla="*/ 0 60000 65536"/>
                  <a:gd name="T5" fmla="*/ 0 60000 65536"/>
                  <a:gd name="T6" fmla="*/ 0 w 759"/>
                  <a:gd name="T7" fmla="*/ 0 h 1"/>
                  <a:gd name="T8" fmla="*/ 759 w 75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59" h="1">
                    <a:moveTo>
                      <a:pt x="0" y="0"/>
                    </a:moveTo>
                    <a:lnTo>
                      <a:pt x="75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900" name="Freeform 14"/>
              <p:cNvSpPr>
                <a:spLocks/>
              </p:cNvSpPr>
              <p:nvPr/>
            </p:nvSpPr>
            <p:spPr bwMode="auto">
              <a:xfrm>
                <a:off x="1786" y="2955"/>
                <a:ext cx="1488" cy="308"/>
              </a:xfrm>
              <a:custGeom>
                <a:avLst/>
                <a:gdLst>
                  <a:gd name="T0" fmla="*/ 1488 w 1488"/>
                  <a:gd name="T1" fmla="*/ 0 h 357"/>
                  <a:gd name="T2" fmla="*/ 1488 w 1488"/>
                  <a:gd name="T3" fmla="*/ 308 h 357"/>
                  <a:gd name="T4" fmla="*/ 0 w 1488"/>
                  <a:gd name="T5" fmla="*/ 308 h 357"/>
                  <a:gd name="T6" fmla="*/ 0 60000 65536"/>
                  <a:gd name="T7" fmla="*/ 0 60000 65536"/>
                  <a:gd name="T8" fmla="*/ 0 60000 65536"/>
                  <a:gd name="T9" fmla="*/ 0 w 1488"/>
                  <a:gd name="T10" fmla="*/ 0 h 357"/>
                  <a:gd name="T11" fmla="*/ 1488 w 1488"/>
                  <a:gd name="T12" fmla="*/ 357 h 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8" h="357">
                    <a:moveTo>
                      <a:pt x="1488" y="0"/>
                    </a:moveTo>
                    <a:lnTo>
                      <a:pt x="1488" y="357"/>
                    </a:lnTo>
                    <a:lnTo>
                      <a:pt x="0" y="35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901" name="Rectangle 15"/>
              <p:cNvSpPr>
                <a:spLocks noChangeArrowheads="1"/>
              </p:cNvSpPr>
              <p:nvPr/>
            </p:nvSpPr>
            <p:spPr bwMode="auto">
              <a:xfrm>
                <a:off x="1489" y="3098"/>
                <a:ext cx="240" cy="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02" name="Text Box 16"/>
              <p:cNvSpPr txBox="1">
                <a:spLocks noChangeArrowheads="1"/>
              </p:cNvSpPr>
              <p:nvPr/>
            </p:nvSpPr>
            <p:spPr bwMode="auto">
              <a:xfrm>
                <a:off x="1489" y="3128"/>
                <a:ext cx="24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&amp;</a:t>
                </a:r>
              </a:p>
            </p:txBody>
          </p:sp>
          <p:sp>
            <p:nvSpPr>
              <p:cNvPr id="250903" name="Oval 17"/>
              <p:cNvSpPr>
                <a:spLocks noChangeArrowheads="1"/>
              </p:cNvSpPr>
              <p:nvPr/>
            </p:nvSpPr>
            <p:spPr bwMode="auto">
              <a:xfrm>
                <a:off x="2205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0904" name="Freeform 18"/>
              <p:cNvSpPr>
                <a:spLocks/>
              </p:cNvSpPr>
              <p:nvPr/>
            </p:nvSpPr>
            <p:spPr bwMode="auto">
              <a:xfrm>
                <a:off x="2064" y="2957"/>
                <a:ext cx="2784" cy="396"/>
              </a:xfrm>
              <a:custGeom>
                <a:avLst/>
                <a:gdLst>
                  <a:gd name="T0" fmla="*/ 144 w 2784"/>
                  <a:gd name="T1" fmla="*/ 1 h 396"/>
                  <a:gd name="T2" fmla="*/ 0 w 2784"/>
                  <a:gd name="T3" fmla="*/ 0 h 396"/>
                  <a:gd name="T4" fmla="*/ 0 w 2784"/>
                  <a:gd name="T5" fmla="*/ 396 h 396"/>
                  <a:gd name="T6" fmla="*/ 2784 w 2784"/>
                  <a:gd name="T7" fmla="*/ 396 h 3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396"/>
                  <a:gd name="T14" fmla="*/ 2784 w 2784"/>
                  <a:gd name="T15" fmla="*/ 396 h 3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396">
                    <a:moveTo>
                      <a:pt x="144" y="1"/>
                    </a:moveTo>
                    <a:lnTo>
                      <a:pt x="0" y="0"/>
                    </a:lnTo>
                    <a:lnTo>
                      <a:pt x="0" y="396"/>
                    </a:lnTo>
                    <a:lnTo>
                      <a:pt x="2784" y="3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905" name="Oval 19"/>
              <p:cNvSpPr>
                <a:spLocks noChangeArrowheads="1"/>
              </p:cNvSpPr>
              <p:nvPr/>
            </p:nvSpPr>
            <p:spPr bwMode="auto">
              <a:xfrm>
                <a:off x="4282" y="293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0906" name="Freeform 20"/>
              <p:cNvSpPr>
                <a:spLocks/>
              </p:cNvSpPr>
              <p:nvPr/>
            </p:nvSpPr>
            <p:spPr bwMode="auto">
              <a:xfrm>
                <a:off x="4336" y="2955"/>
                <a:ext cx="282" cy="391"/>
              </a:xfrm>
              <a:custGeom>
                <a:avLst/>
                <a:gdLst>
                  <a:gd name="T0" fmla="*/ 282 w 282"/>
                  <a:gd name="T1" fmla="*/ 391 h 453"/>
                  <a:gd name="T2" fmla="*/ 279 w 282"/>
                  <a:gd name="T3" fmla="*/ 0 h 453"/>
                  <a:gd name="T4" fmla="*/ 0 w 282"/>
                  <a:gd name="T5" fmla="*/ 0 h 453"/>
                  <a:gd name="T6" fmla="*/ 0 60000 65536"/>
                  <a:gd name="T7" fmla="*/ 0 60000 65536"/>
                  <a:gd name="T8" fmla="*/ 0 60000 65536"/>
                  <a:gd name="T9" fmla="*/ 0 w 282"/>
                  <a:gd name="T10" fmla="*/ 0 h 453"/>
                  <a:gd name="T11" fmla="*/ 282 w 282"/>
                  <a:gd name="T12" fmla="*/ 453 h 4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907" name="Oval 21"/>
              <p:cNvSpPr>
                <a:spLocks noChangeArrowheads="1"/>
              </p:cNvSpPr>
              <p:nvPr/>
            </p:nvSpPr>
            <p:spPr bwMode="auto">
              <a:xfrm>
                <a:off x="1738" y="3241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0908" name="Freeform 22"/>
              <p:cNvSpPr>
                <a:spLocks/>
              </p:cNvSpPr>
              <p:nvPr/>
            </p:nvSpPr>
            <p:spPr bwMode="auto">
              <a:xfrm>
                <a:off x="1258" y="3346"/>
                <a:ext cx="1392" cy="291"/>
              </a:xfrm>
              <a:custGeom>
                <a:avLst/>
                <a:gdLst>
                  <a:gd name="T0" fmla="*/ 240 w 1392"/>
                  <a:gd name="T1" fmla="*/ 0 h 336"/>
                  <a:gd name="T2" fmla="*/ 0 w 1392"/>
                  <a:gd name="T3" fmla="*/ 0 h 336"/>
                  <a:gd name="T4" fmla="*/ 0 w 1392"/>
                  <a:gd name="T5" fmla="*/ 208 h 336"/>
                  <a:gd name="T6" fmla="*/ 1392 w 1392"/>
                  <a:gd name="T7" fmla="*/ 208 h 336"/>
                  <a:gd name="T8" fmla="*/ 1392 w 1392"/>
                  <a:gd name="T9" fmla="*/ 291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92"/>
                  <a:gd name="T16" fmla="*/ 0 h 336"/>
                  <a:gd name="T17" fmla="*/ 1392 w 139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92" h="336">
                    <a:moveTo>
                      <a:pt x="240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1392" y="240"/>
                    </a:lnTo>
                    <a:lnTo>
                      <a:pt x="1392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909" name="Line 23"/>
              <p:cNvSpPr>
                <a:spLocks noChangeShapeType="1"/>
              </p:cNvSpPr>
              <p:nvPr/>
            </p:nvSpPr>
            <p:spPr bwMode="auto">
              <a:xfrm>
                <a:off x="826" y="3180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910" name="Line 24"/>
              <p:cNvSpPr>
                <a:spLocks noChangeShapeType="1"/>
              </p:cNvSpPr>
              <p:nvPr/>
            </p:nvSpPr>
            <p:spPr bwMode="auto">
              <a:xfrm>
                <a:off x="634" y="3180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911" name="AutoShape 25"/>
              <p:cNvSpPr>
                <a:spLocks noChangeArrowheads="1"/>
              </p:cNvSpPr>
              <p:nvPr/>
            </p:nvSpPr>
            <p:spPr bwMode="auto">
              <a:xfrm>
                <a:off x="623" y="3637"/>
                <a:ext cx="1632" cy="165"/>
              </a:xfrm>
              <a:prstGeom prst="rightArrow">
                <a:avLst>
                  <a:gd name="adj1" fmla="val 50000"/>
                  <a:gd name="adj2" fmla="val 16425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12" name="AutoShape 26"/>
              <p:cNvSpPr>
                <a:spLocks noChangeArrowheads="1"/>
              </p:cNvSpPr>
              <p:nvPr/>
            </p:nvSpPr>
            <p:spPr bwMode="auto">
              <a:xfrm>
                <a:off x="4293" y="3975"/>
                <a:ext cx="1008" cy="208"/>
              </a:xfrm>
              <a:prstGeom prst="leftArrow">
                <a:avLst>
                  <a:gd name="adj1" fmla="val 50000"/>
                  <a:gd name="adj2" fmla="val 88465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13" name="Text Box 27"/>
              <p:cNvSpPr txBox="1">
                <a:spLocks noChangeArrowheads="1"/>
              </p:cNvSpPr>
              <p:nvPr/>
            </p:nvSpPr>
            <p:spPr bwMode="auto">
              <a:xfrm>
                <a:off x="0" y="3945"/>
                <a:ext cx="55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数据线</a:t>
                </a:r>
              </a:p>
            </p:txBody>
          </p:sp>
          <p:sp>
            <p:nvSpPr>
              <p:cNvPr id="250914" name="Text Box 28"/>
              <p:cNvSpPr txBox="1">
                <a:spLocks noChangeArrowheads="1"/>
              </p:cNvSpPr>
              <p:nvPr/>
            </p:nvSpPr>
            <p:spPr bwMode="auto">
              <a:xfrm>
                <a:off x="0" y="3024"/>
                <a:ext cx="6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启动命令</a:t>
                </a:r>
              </a:p>
            </p:txBody>
          </p:sp>
          <p:sp>
            <p:nvSpPr>
              <p:cNvPr id="250915" name="Text Box 29"/>
              <p:cNvSpPr txBox="1">
                <a:spLocks noChangeArrowheads="1"/>
              </p:cNvSpPr>
              <p:nvPr/>
            </p:nvSpPr>
            <p:spPr bwMode="auto">
              <a:xfrm>
                <a:off x="0" y="3609"/>
                <a:ext cx="55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地址线</a:t>
                </a:r>
              </a:p>
            </p:txBody>
          </p:sp>
          <p:sp>
            <p:nvSpPr>
              <p:cNvPr id="250916" name="Text Box 30"/>
              <p:cNvSpPr txBox="1">
                <a:spLocks noChangeArrowheads="1"/>
              </p:cNvSpPr>
              <p:nvPr/>
            </p:nvSpPr>
            <p:spPr bwMode="auto">
              <a:xfrm>
                <a:off x="2640" y="3408"/>
                <a:ext cx="4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SEL</a:t>
                </a:r>
              </a:p>
            </p:txBody>
          </p:sp>
          <p:sp>
            <p:nvSpPr>
              <p:cNvPr id="250917" name="Line 31"/>
              <p:cNvSpPr>
                <a:spLocks noChangeShapeType="1"/>
              </p:cNvSpPr>
              <p:nvPr/>
            </p:nvSpPr>
            <p:spPr bwMode="auto">
              <a:xfrm flipH="1" flipV="1">
                <a:off x="4810" y="3346"/>
                <a:ext cx="432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918" name="Text Box 32"/>
              <p:cNvSpPr txBox="1">
                <a:spLocks noChangeArrowheads="1"/>
              </p:cNvSpPr>
              <p:nvPr/>
            </p:nvSpPr>
            <p:spPr bwMode="auto">
              <a:xfrm>
                <a:off x="4818" y="3792"/>
                <a:ext cx="7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输入数据</a:t>
                </a:r>
              </a:p>
            </p:txBody>
          </p:sp>
          <p:sp>
            <p:nvSpPr>
              <p:cNvPr id="250919" name="Text Box 33"/>
              <p:cNvSpPr txBox="1">
                <a:spLocks noChangeArrowheads="1"/>
              </p:cNvSpPr>
              <p:nvPr/>
            </p:nvSpPr>
            <p:spPr bwMode="auto">
              <a:xfrm>
                <a:off x="4818" y="2747"/>
                <a:ext cx="6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启动设备</a:t>
                </a:r>
              </a:p>
            </p:txBody>
          </p:sp>
          <p:sp>
            <p:nvSpPr>
              <p:cNvPr id="250920" name="Text Box 34"/>
              <p:cNvSpPr txBox="1">
                <a:spLocks noChangeArrowheads="1"/>
              </p:cNvSpPr>
              <p:nvPr/>
            </p:nvSpPr>
            <p:spPr bwMode="auto">
              <a:xfrm>
                <a:off x="4818" y="3360"/>
                <a:ext cx="69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设备工作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   结束</a:t>
                </a:r>
              </a:p>
            </p:txBody>
          </p:sp>
          <p:sp>
            <p:nvSpPr>
              <p:cNvPr id="250921" name="Text Box 35"/>
              <p:cNvSpPr txBox="1">
                <a:spLocks noChangeArrowheads="1"/>
              </p:cNvSpPr>
              <p:nvPr/>
            </p:nvSpPr>
            <p:spPr bwMode="auto">
              <a:xfrm>
                <a:off x="2352" y="2448"/>
                <a:ext cx="2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&amp;</a:t>
                </a:r>
              </a:p>
            </p:txBody>
          </p:sp>
          <p:sp>
            <p:nvSpPr>
              <p:cNvPr id="250922" name="Rectangle 36"/>
              <p:cNvSpPr>
                <a:spLocks noChangeArrowheads="1"/>
              </p:cNvSpPr>
              <p:nvPr/>
            </p:nvSpPr>
            <p:spPr bwMode="auto">
              <a:xfrm>
                <a:off x="2276" y="2489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23" name="Text Box 37"/>
              <p:cNvSpPr txBox="1">
                <a:spLocks noChangeArrowheads="1"/>
              </p:cNvSpPr>
              <p:nvPr/>
            </p:nvSpPr>
            <p:spPr bwMode="auto">
              <a:xfrm>
                <a:off x="2380" y="2117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50924" name="Rectangle 38"/>
              <p:cNvSpPr>
                <a:spLocks noChangeArrowheads="1"/>
              </p:cNvSpPr>
              <p:nvPr/>
            </p:nvSpPr>
            <p:spPr bwMode="auto">
              <a:xfrm>
                <a:off x="2276" y="2157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25" name="Oval 39"/>
              <p:cNvSpPr>
                <a:spLocks noChangeArrowheads="1"/>
              </p:cNvSpPr>
              <p:nvPr/>
            </p:nvSpPr>
            <p:spPr bwMode="auto">
              <a:xfrm>
                <a:off x="2458" y="2434"/>
                <a:ext cx="48" cy="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0926" name="Oval 40"/>
              <p:cNvSpPr>
                <a:spLocks noChangeArrowheads="1"/>
              </p:cNvSpPr>
              <p:nvPr/>
            </p:nvSpPr>
            <p:spPr bwMode="auto">
              <a:xfrm>
                <a:off x="2458" y="211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0927" name="Rectangle 41"/>
              <p:cNvSpPr>
                <a:spLocks noChangeArrowheads="1"/>
              </p:cNvSpPr>
              <p:nvPr/>
            </p:nvSpPr>
            <p:spPr bwMode="auto">
              <a:xfrm>
                <a:off x="2266" y="1583"/>
                <a:ext cx="768" cy="415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28" name="Text Box 42"/>
              <p:cNvSpPr txBox="1">
                <a:spLocks noChangeArrowheads="1"/>
              </p:cNvSpPr>
              <p:nvPr/>
            </p:nvSpPr>
            <p:spPr bwMode="auto">
              <a:xfrm>
                <a:off x="2266" y="1583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Q</a:t>
                </a:r>
                <a:endParaRPr lang="zh-CN" altLang="en-US" sz="1600">
                  <a:latin typeface="Times New Roman" pitchFamily="18" charset="0"/>
                </a:endParaRPr>
              </a:p>
            </p:txBody>
          </p:sp>
          <p:grpSp>
            <p:nvGrpSpPr>
              <p:cNvPr id="4" name="Group 43"/>
              <p:cNvGrpSpPr>
                <a:grpSpLocks/>
              </p:cNvGrpSpPr>
              <p:nvPr/>
            </p:nvGrpSpPr>
            <p:grpSpPr bwMode="auto">
              <a:xfrm>
                <a:off x="2818" y="1606"/>
                <a:ext cx="216" cy="213"/>
                <a:chOff x="2808" y="891"/>
                <a:chExt cx="216" cy="246"/>
              </a:xfrm>
            </p:grpSpPr>
            <p:sp>
              <p:nvSpPr>
                <p:cNvPr id="250972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808" y="891"/>
                  <a:ext cx="216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Q</a:t>
                  </a:r>
                  <a:endParaRPr lang="zh-CN" altLang="en-US" sz="1600">
                    <a:latin typeface="Times New Roman" pitchFamily="18" charset="0"/>
                  </a:endParaRPr>
                </a:p>
              </p:txBody>
            </p:sp>
            <p:sp>
              <p:nvSpPr>
                <p:cNvPr id="250973" name="Line 45"/>
                <p:cNvSpPr>
                  <a:spLocks noChangeShapeType="1"/>
                </p:cNvSpPr>
                <p:nvPr/>
              </p:nvSpPr>
              <p:spPr bwMode="auto">
                <a:xfrm>
                  <a:off x="2832" y="9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50930" name="Text Box 46"/>
              <p:cNvSpPr txBox="1">
                <a:spLocks noChangeArrowheads="1"/>
              </p:cNvSpPr>
              <p:nvPr/>
            </p:nvSpPr>
            <p:spPr bwMode="auto">
              <a:xfrm>
                <a:off x="2266" y="1815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50931" name="Text Box 47"/>
              <p:cNvSpPr txBox="1">
                <a:spLocks noChangeArrowheads="1"/>
              </p:cNvSpPr>
              <p:nvPr/>
            </p:nvSpPr>
            <p:spPr bwMode="auto">
              <a:xfrm>
                <a:off x="2410" y="1699"/>
                <a:ext cx="521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0419E0"/>
                    </a:solidFill>
                    <a:latin typeface="Times New Roman" pitchFamily="18" charset="0"/>
                  </a:rPr>
                  <a:t>INTR</a:t>
                </a:r>
              </a:p>
            </p:txBody>
          </p:sp>
          <p:sp>
            <p:nvSpPr>
              <p:cNvPr id="250932" name="AutoShape 48"/>
              <p:cNvSpPr>
                <a:spLocks noChangeArrowheads="1"/>
              </p:cNvSpPr>
              <p:nvPr/>
            </p:nvSpPr>
            <p:spPr bwMode="auto">
              <a:xfrm>
                <a:off x="2890" y="1911"/>
                <a:ext cx="96" cy="83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33" name="Rectangle 49"/>
              <p:cNvSpPr>
                <a:spLocks noChangeArrowheads="1"/>
              </p:cNvSpPr>
              <p:nvPr/>
            </p:nvSpPr>
            <p:spPr bwMode="auto">
              <a:xfrm>
                <a:off x="3706" y="2839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34" name="Text Box 50"/>
              <p:cNvSpPr txBox="1">
                <a:spLocks noChangeArrowheads="1"/>
              </p:cNvSpPr>
              <p:nvPr/>
            </p:nvSpPr>
            <p:spPr bwMode="auto">
              <a:xfrm>
                <a:off x="3860" y="2880"/>
                <a:ext cx="2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0419E0"/>
                    </a:solidFill>
                    <a:latin typeface="Times New Roman" pitchFamily="18" charset="0"/>
                  </a:rPr>
                  <a:t> B</a:t>
                </a:r>
              </a:p>
            </p:txBody>
          </p:sp>
          <p:sp>
            <p:nvSpPr>
              <p:cNvPr id="250935" name="Text Box 51"/>
              <p:cNvSpPr txBox="1">
                <a:spLocks noChangeArrowheads="1"/>
              </p:cNvSpPr>
              <p:nvPr/>
            </p:nvSpPr>
            <p:spPr bwMode="auto">
              <a:xfrm>
                <a:off x="3706" y="2807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250936" name="Freeform 52"/>
              <p:cNvSpPr>
                <a:spLocks/>
              </p:cNvSpPr>
              <p:nvPr/>
            </p:nvSpPr>
            <p:spPr bwMode="auto">
              <a:xfrm>
                <a:off x="2364" y="2646"/>
                <a:ext cx="1" cy="192"/>
              </a:xfrm>
              <a:custGeom>
                <a:avLst/>
                <a:gdLst>
                  <a:gd name="T0" fmla="*/ 0 w 1"/>
                  <a:gd name="T1" fmla="*/ 192 h 192"/>
                  <a:gd name="T2" fmla="*/ 0 w 1"/>
                  <a:gd name="T3" fmla="*/ 0 h 192"/>
                  <a:gd name="T4" fmla="*/ 0 60000 65536"/>
                  <a:gd name="T5" fmla="*/ 0 60000 65536"/>
                  <a:gd name="T6" fmla="*/ 0 w 1"/>
                  <a:gd name="T7" fmla="*/ 0 h 192"/>
                  <a:gd name="T8" fmla="*/ 1 w 1"/>
                  <a:gd name="T9" fmla="*/ 192 h 1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92">
                    <a:moveTo>
                      <a:pt x="0" y="192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937" name="Line 53"/>
              <p:cNvSpPr>
                <a:spLocks noChangeShapeType="1"/>
              </p:cNvSpPr>
              <p:nvPr/>
            </p:nvSpPr>
            <p:spPr bwMode="auto">
              <a:xfrm flipV="1">
                <a:off x="2483" y="2310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938" name="Line 54"/>
              <p:cNvSpPr>
                <a:spLocks noChangeShapeType="1"/>
              </p:cNvSpPr>
              <p:nvPr/>
            </p:nvSpPr>
            <p:spPr bwMode="auto">
              <a:xfrm flipV="1">
                <a:off x="2483" y="2000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939" name="Rectangle 55"/>
              <p:cNvSpPr>
                <a:spLocks noChangeArrowheads="1"/>
              </p:cNvSpPr>
              <p:nvPr/>
            </p:nvSpPr>
            <p:spPr bwMode="auto">
              <a:xfrm>
                <a:off x="3648" y="1646"/>
                <a:ext cx="730" cy="41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56"/>
              <p:cNvGrpSpPr>
                <a:grpSpLocks/>
              </p:cNvGrpSpPr>
              <p:nvPr/>
            </p:nvGrpSpPr>
            <p:grpSpPr bwMode="auto">
              <a:xfrm>
                <a:off x="4162" y="1669"/>
                <a:ext cx="216" cy="213"/>
                <a:chOff x="2808" y="891"/>
                <a:chExt cx="216" cy="246"/>
              </a:xfrm>
            </p:grpSpPr>
            <p:sp>
              <p:nvSpPr>
                <p:cNvPr id="250970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2808" y="891"/>
                  <a:ext cx="216" cy="2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Q</a:t>
                  </a:r>
                  <a:endParaRPr lang="zh-CN" altLang="en-US" sz="1600">
                    <a:latin typeface="Times New Roman" pitchFamily="18" charset="0"/>
                  </a:endParaRPr>
                </a:p>
              </p:txBody>
            </p:sp>
            <p:sp>
              <p:nvSpPr>
                <p:cNvPr id="250971" name="Line 58"/>
                <p:cNvSpPr>
                  <a:spLocks noChangeShapeType="1"/>
                </p:cNvSpPr>
                <p:nvPr/>
              </p:nvSpPr>
              <p:spPr bwMode="auto">
                <a:xfrm>
                  <a:off x="2832" y="912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50941" name="Text Box 59"/>
              <p:cNvSpPr txBox="1">
                <a:spLocks noChangeArrowheads="1"/>
              </p:cNvSpPr>
              <p:nvPr/>
            </p:nvSpPr>
            <p:spPr bwMode="auto">
              <a:xfrm>
                <a:off x="3731" y="1770"/>
                <a:ext cx="5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solidFill>
                      <a:srgbClr val="0419E0"/>
                    </a:solidFill>
                    <a:latin typeface="Times New Roman" pitchFamily="18" charset="0"/>
                  </a:rPr>
                  <a:t>MASK</a:t>
                </a:r>
              </a:p>
            </p:txBody>
          </p:sp>
          <p:sp>
            <p:nvSpPr>
              <p:cNvPr id="250942" name="Oval 60"/>
              <p:cNvSpPr>
                <a:spLocks noChangeArrowheads="1"/>
              </p:cNvSpPr>
              <p:nvPr/>
            </p:nvSpPr>
            <p:spPr bwMode="auto">
              <a:xfrm>
                <a:off x="2890" y="1543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0943" name="Oval 61"/>
              <p:cNvSpPr>
                <a:spLocks noChangeArrowheads="1"/>
              </p:cNvSpPr>
              <p:nvPr/>
            </p:nvSpPr>
            <p:spPr bwMode="auto">
              <a:xfrm>
                <a:off x="4234" y="1605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0944" name="Text Box 62"/>
              <p:cNvSpPr txBox="1">
                <a:spLocks noChangeArrowheads="1"/>
              </p:cNvSpPr>
              <p:nvPr/>
            </p:nvSpPr>
            <p:spPr bwMode="auto">
              <a:xfrm>
                <a:off x="2799" y="797"/>
                <a:ext cx="93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>
                    <a:solidFill>
                      <a:srgbClr val="0419E0"/>
                    </a:solidFill>
                    <a:latin typeface="Times New Roman" pitchFamily="18" charset="0"/>
                  </a:rPr>
                  <a:t> </a:t>
                </a: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设备编码器</a:t>
                </a:r>
              </a:p>
            </p:txBody>
          </p:sp>
          <p:sp>
            <p:nvSpPr>
              <p:cNvPr id="250945" name="Rectangle 63"/>
              <p:cNvSpPr>
                <a:spLocks noChangeArrowheads="1"/>
              </p:cNvSpPr>
              <p:nvPr/>
            </p:nvSpPr>
            <p:spPr bwMode="auto">
              <a:xfrm>
                <a:off x="2804" y="819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46" name="Text Box 64"/>
              <p:cNvSpPr txBox="1">
                <a:spLocks noChangeArrowheads="1"/>
              </p:cNvSpPr>
              <p:nvPr/>
            </p:nvSpPr>
            <p:spPr bwMode="auto">
              <a:xfrm>
                <a:off x="2976" y="1156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排队器</a:t>
                </a:r>
              </a:p>
            </p:txBody>
          </p:sp>
          <p:sp>
            <p:nvSpPr>
              <p:cNvPr id="250947" name="Rectangle 65"/>
              <p:cNvSpPr>
                <a:spLocks noChangeArrowheads="1"/>
              </p:cNvSpPr>
              <p:nvPr/>
            </p:nvSpPr>
            <p:spPr bwMode="auto">
              <a:xfrm>
                <a:off x="2794" y="1184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>
                  <a:solidFill>
                    <a:srgbClr val="0419E0"/>
                  </a:solidFill>
                </a:endParaRPr>
              </a:p>
            </p:txBody>
          </p:sp>
          <p:sp>
            <p:nvSpPr>
              <p:cNvPr id="250948" name="Freeform 66"/>
              <p:cNvSpPr>
                <a:spLocks/>
              </p:cNvSpPr>
              <p:nvPr/>
            </p:nvSpPr>
            <p:spPr bwMode="auto">
              <a:xfrm>
                <a:off x="2913" y="1398"/>
                <a:ext cx="1" cy="147"/>
              </a:xfrm>
              <a:custGeom>
                <a:avLst/>
                <a:gdLst>
                  <a:gd name="T0" fmla="*/ 0 w 1"/>
                  <a:gd name="T1" fmla="*/ 147 h 147"/>
                  <a:gd name="T2" fmla="*/ 0 w 1"/>
                  <a:gd name="T3" fmla="*/ 0 h 147"/>
                  <a:gd name="T4" fmla="*/ 0 60000 65536"/>
                  <a:gd name="T5" fmla="*/ 0 60000 65536"/>
                  <a:gd name="T6" fmla="*/ 0 w 1"/>
                  <a:gd name="T7" fmla="*/ 0 h 147"/>
                  <a:gd name="T8" fmla="*/ 1 w 1"/>
                  <a:gd name="T9" fmla="*/ 147 h 1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47">
                    <a:moveTo>
                      <a:pt x="0" y="147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949" name="Freeform 67"/>
              <p:cNvSpPr>
                <a:spLocks/>
              </p:cNvSpPr>
              <p:nvPr/>
            </p:nvSpPr>
            <p:spPr bwMode="auto">
              <a:xfrm>
                <a:off x="2938" y="1985"/>
                <a:ext cx="1872" cy="207"/>
              </a:xfrm>
              <a:custGeom>
                <a:avLst/>
                <a:gdLst>
                  <a:gd name="T0" fmla="*/ 0 w 2160"/>
                  <a:gd name="T1" fmla="*/ 0 h 240"/>
                  <a:gd name="T2" fmla="*/ 0 w 2160"/>
                  <a:gd name="T3" fmla="*/ 207 h 240"/>
                  <a:gd name="T4" fmla="*/ 1872 w 2160"/>
                  <a:gd name="T5" fmla="*/ 207 h 240"/>
                  <a:gd name="T6" fmla="*/ 0 60000 65536"/>
                  <a:gd name="T7" fmla="*/ 0 60000 65536"/>
                  <a:gd name="T8" fmla="*/ 0 60000 65536"/>
                  <a:gd name="T9" fmla="*/ 0 w 2160"/>
                  <a:gd name="T10" fmla="*/ 0 h 240"/>
                  <a:gd name="T11" fmla="*/ 2160 w 216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160" y="24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950" name="Freeform 68"/>
              <p:cNvSpPr>
                <a:spLocks/>
              </p:cNvSpPr>
              <p:nvPr/>
            </p:nvSpPr>
            <p:spPr bwMode="auto">
              <a:xfrm>
                <a:off x="2565" y="1555"/>
                <a:ext cx="1707" cy="1181"/>
              </a:xfrm>
              <a:custGeom>
                <a:avLst/>
                <a:gdLst>
                  <a:gd name="T0" fmla="*/ 0 w 1707"/>
                  <a:gd name="T1" fmla="*/ 1098 h 1368"/>
                  <a:gd name="T2" fmla="*/ 0 w 1707"/>
                  <a:gd name="T3" fmla="*/ 1181 h 1368"/>
                  <a:gd name="T4" fmla="*/ 720 w 1707"/>
                  <a:gd name="T5" fmla="*/ 1181 h 1368"/>
                  <a:gd name="T6" fmla="*/ 717 w 1707"/>
                  <a:gd name="T7" fmla="*/ 3 h 1368"/>
                  <a:gd name="T8" fmla="*/ 1707 w 1707"/>
                  <a:gd name="T9" fmla="*/ 0 h 1368"/>
                  <a:gd name="T10" fmla="*/ 1707 w 1707"/>
                  <a:gd name="T11" fmla="*/ 54 h 1368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07"/>
                  <a:gd name="T19" fmla="*/ 0 h 1368"/>
                  <a:gd name="T20" fmla="*/ 1707 w 1707"/>
                  <a:gd name="T21" fmla="*/ 1368 h 1368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07" h="1368">
                    <a:moveTo>
                      <a:pt x="0" y="1272"/>
                    </a:moveTo>
                    <a:lnTo>
                      <a:pt x="0" y="1368"/>
                    </a:lnTo>
                    <a:lnTo>
                      <a:pt x="720" y="1368"/>
                    </a:lnTo>
                    <a:lnTo>
                      <a:pt x="717" y="3"/>
                    </a:lnTo>
                    <a:lnTo>
                      <a:pt x="1707" y="0"/>
                    </a:lnTo>
                    <a:lnTo>
                      <a:pt x="1707" y="63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951" name="Freeform 69"/>
              <p:cNvSpPr>
                <a:spLocks/>
              </p:cNvSpPr>
              <p:nvPr/>
            </p:nvSpPr>
            <p:spPr bwMode="auto">
              <a:xfrm>
                <a:off x="3360" y="1392"/>
                <a:ext cx="1440" cy="83"/>
              </a:xfrm>
              <a:custGeom>
                <a:avLst/>
                <a:gdLst>
                  <a:gd name="T0" fmla="*/ 1440 w 1440"/>
                  <a:gd name="T1" fmla="*/ 83 h 96"/>
                  <a:gd name="T2" fmla="*/ 0 w 1440"/>
                  <a:gd name="T3" fmla="*/ 83 h 96"/>
                  <a:gd name="T4" fmla="*/ 0 w 1440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96"/>
                  <a:gd name="T11" fmla="*/ 1440 w 144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96">
                    <a:moveTo>
                      <a:pt x="1440" y="96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952" name="Freeform 70"/>
              <p:cNvSpPr>
                <a:spLocks/>
              </p:cNvSpPr>
              <p:nvPr/>
            </p:nvSpPr>
            <p:spPr bwMode="auto">
              <a:xfrm>
                <a:off x="3273" y="1026"/>
                <a:ext cx="3" cy="165"/>
              </a:xfrm>
              <a:custGeom>
                <a:avLst/>
                <a:gdLst>
                  <a:gd name="T0" fmla="*/ 0 w 3"/>
                  <a:gd name="T1" fmla="*/ 165 h 165"/>
                  <a:gd name="T2" fmla="*/ 3 w 3"/>
                  <a:gd name="T3" fmla="*/ 0 h 165"/>
                  <a:gd name="T4" fmla="*/ 0 60000 65536"/>
                  <a:gd name="T5" fmla="*/ 0 60000 65536"/>
                  <a:gd name="T6" fmla="*/ 0 w 3"/>
                  <a:gd name="T7" fmla="*/ 0 h 165"/>
                  <a:gd name="T8" fmla="*/ 3 w 3"/>
                  <a:gd name="T9" fmla="*/ 165 h 1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65">
                    <a:moveTo>
                      <a:pt x="0" y="165"/>
                    </a:moveTo>
                    <a:lnTo>
                      <a:pt x="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953" name="Freeform 71"/>
              <p:cNvSpPr>
                <a:spLocks/>
              </p:cNvSpPr>
              <p:nvPr/>
            </p:nvSpPr>
            <p:spPr bwMode="auto">
              <a:xfrm>
                <a:off x="712" y="1454"/>
                <a:ext cx="1650" cy="130"/>
              </a:xfrm>
              <a:custGeom>
                <a:avLst/>
                <a:gdLst>
                  <a:gd name="T0" fmla="*/ 1650 w 1296"/>
                  <a:gd name="T1" fmla="*/ 130 h 144"/>
                  <a:gd name="T2" fmla="*/ 1650 w 1296"/>
                  <a:gd name="T3" fmla="*/ 0 h 144"/>
                  <a:gd name="T4" fmla="*/ 0 w 1296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144"/>
                  <a:gd name="T11" fmla="*/ 1296 w 129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144">
                    <a:moveTo>
                      <a:pt x="1296" y="144"/>
                    </a:moveTo>
                    <a:lnTo>
                      <a:pt x="12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954" name="Freeform 72"/>
              <p:cNvSpPr>
                <a:spLocks/>
              </p:cNvSpPr>
              <p:nvPr/>
            </p:nvSpPr>
            <p:spPr bwMode="auto">
              <a:xfrm>
                <a:off x="1018" y="1031"/>
                <a:ext cx="1920" cy="83"/>
              </a:xfrm>
              <a:custGeom>
                <a:avLst/>
                <a:gdLst>
                  <a:gd name="T0" fmla="*/ 1920 w 1920"/>
                  <a:gd name="T1" fmla="*/ 0 h 96"/>
                  <a:gd name="T2" fmla="*/ 1920 w 1920"/>
                  <a:gd name="T3" fmla="*/ 83 h 96"/>
                  <a:gd name="T4" fmla="*/ 0 w 1920"/>
                  <a:gd name="T5" fmla="*/ 83 h 96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96"/>
                  <a:gd name="T11" fmla="*/ 1920 w 192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96">
                    <a:moveTo>
                      <a:pt x="1920" y="0"/>
                    </a:moveTo>
                    <a:lnTo>
                      <a:pt x="1920" y="96"/>
                    </a:lnTo>
                    <a:lnTo>
                      <a:pt x="0" y="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955" name="Line 73"/>
              <p:cNvSpPr>
                <a:spLocks noChangeShapeType="1"/>
              </p:cNvSpPr>
              <p:nvPr/>
            </p:nvSpPr>
            <p:spPr bwMode="auto">
              <a:xfrm>
                <a:off x="3754" y="1280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956" name="Rectangle 74"/>
              <p:cNvSpPr>
                <a:spLocks noChangeArrowheads="1"/>
              </p:cNvSpPr>
              <p:nvPr/>
            </p:nvSpPr>
            <p:spPr bwMode="auto">
              <a:xfrm>
                <a:off x="1018" y="570"/>
                <a:ext cx="3792" cy="36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57" name="Rectangle 75"/>
              <p:cNvSpPr>
                <a:spLocks noChangeArrowheads="1"/>
              </p:cNvSpPr>
              <p:nvPr/>
            </p:nvSpPr>
            <p:spPr bwMode="auto">
              <a:xfrm>
                <a:off x="3312" y="672"/>
                <a:ext cx="48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58" name="AutoShape 76"/>
              <p:cNvSpPr>
                <a:spLocks noChangeArrowheads="1"/>
              </p:cNvSpPr>
              <p:nvPr/>
            </p:nvSpPr>
            <p:spPr bwMode="auto">
              <a:xfrm>
                <a:off x="672" y="624"/>
                <a:ext cx="2686" cy="144"/>
              </a:xfrm>
              <a:prstGeom prst="leftArrow">
                <a:avLst>
                  <a:gd name="adj1" fmla="val 39417"/>
                  <a:gd name="adj2" fmla="val 164853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59" name="Freeform 77"/>
              <p:cNvSpPr>
                <a:spLocks/>
              </p:cNvSpPr>
              <p:nvPr/>
            </p:nvSpPr>
            <p:spPr bwMode="auto">
              <a:xfrm>
                <a:off x="4773" y="1470"/>
                <a:ext cx="420" cy="1"/>
              </a:xfrm>
              <a:custGeom>
                <a:avLst/>
                <a:gdLst>
                  <a:gd name="T0" fmla="*/ 420 w 420"/>
                  <a:gd name="T1" fmla="*/ 0 h 1"/>
                  <a:gd name="T2" fmla="*/ 0 w 420"/>
                  <a:gd name="T3" fmla="*/ 0 h 1"/>
                  <a:gd name="T4" fmla="*/ 0 60000 65536"/>
                  <a:gd name="T5" fmla="*/ 0 60000 65536"/>
                  <a:gd name="T6" fmla="*/ 0 w 420"/>
                  <a:gd name="T7" fmla="*/ 0 h 1"/>
                  <a:gd name="T8" fmla="*/ 420 w 4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0" h="1">
                    <a:moveTo>
                      <a:pt x="42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960" name="Line 78"/>
              <p:cNvSpPr>
                <a:spLocks noChangeShapeType="1"/>
              </p:cNvSpPr>
              <p:nvPr/>
            </p:nvSpPr>
            <p:spPr bwMode="auto">
              <a:xfrm flipH="1">
                <a:off x="4810" y="2192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961" name="Text Box 79"/>
              <p:cNvSpPr txBox="1">
                <a:spLocks noChangeArrowheads="1"/>
              </p:cNvSpPr>
              <p:nvPr/>
            </p:nvSpPr>
            <p:spPr bwMode="auto">
              <a:xfrm>
                <a:off x="4818" y="2191"/>
                <a:ext cx="7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中断查询</a:t>
                </a:r>
              </a:p>
            </p:txBody>
          </p:sp>
          <p:sp>
            <p:nvSpPr>
              <p:cNvPr id="250962" name="Text Box 80"/>
              <p:cNvSpPr txBox="1">
                <a:spLocks noChangeArrowheads="1"/>
              </p:cNvSpPr>
              <p:nvPr/>
            </p:nvSpPr>
            <p:spPr bwMode="auto">
              <a:xfrm>
                <a:off x="4818" y="1488"/>
                <a:ext cx="841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来自高一级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 的排队器</a:t>
                </a:r>
              </a:p>
            </p:txBody>
          </p:sp>
          <p:sp>
            <p:nvSpPr>
              <p:cNvPr id="250963" name="Text Box 81"/>
              <p:cNvSpPr txBox="1">
                <a:spLocks noChangeArrowheads="1"/>
              </p:cNvSpPr>
              <p:nvPr/>
            </p:nvSpPr>
            <p:spPr bwMode="auto">
              <a:xfrm>
                <a:off x="4818" y="892"/>
                <a:ext cx="69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至低一级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的排队器</a:t>
                </a:r>
              </a:p>
            </p:txBody>
          </p:sp>
          <p:sp>
            <p:nvSpPr>
              <p:cNvPr id="250964" name="Text Box 82"/>
              <p:cNvSpPr txBox="1">
                <a:spLocks noChangeArrowheads="1"/>
              </p:cNvSpPr>
              <p:nvPr/>
            </p:nvSpPr>
            <p:spPr bwMode="auto">
              <a:xfrm>
                <a:off x="0" y="576"/>
                <a:ext cx="6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向量地址</a:t>
                </a:r>
              </a:p>
            </p:txBody>
          </p:sp>
          <p:sp>
            <p:nvSpPr>
              <p:cNvPr id="250965" name="Line 83"/>
              <p:cNvSpPr>
                <a:spLocks noChangeShapeType="1"/>
              </p:cNvSpPr>
              <p:nvPr/>
            </p:nvSpPr>
            <p:spPr bwMode="auto">
              <a:xfrm>
                <a:off x="682" y="1114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0966" name="Text Box 84"/>
              <p:cNvSpPr txBox="1">
                <a:spLocks noChangeArrowheads="1"/>
              </p:cNvSpPr>
              <p:nvPr/>
            </p:nvSpPr>
            <p:spPr bwMode="auto">
              <a:xfrm>
                <a:off x="0" y="912"/>
                <a:ext cx="69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中断响应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   INTA</a:t>
                </a:r>
              </a:p>
            </p:txBody>
          </p:sp>
          <p:sp>
            <p:nvSpPr>
              <p:cNvPr id="250967" name="Text Box 85"/>
              <p:cNvSpPr txBox="1">
                <a:spLocks noChangeArrowheads="1"/>
              </p:cNvSpPr>
              <p:nvPr/>
            </p:nvSpPr>
            <p:spPr bwMode="auto">
              <a:xfrm>
                <a:off x="0" y="1344"/>
                <a:ext cx="6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中断请求</a:t>
                </a:r>
              </a:p>
            </p:txBody>
          </p:sp>
          <p:sp>
            <p:nvSpPr>
              <p:cNvPr id="250968" name="Rectangle 86"/>
              <p:cNvSpPr>
                <a:spLocks noChangeArrowheads="1"/>
              </p:cNvSpPr>
              <p:nvPr/>
            </p:nvSpPr>
            <p:spPr bwMode="auto">
              <a:xfrm>
                <a:off x="1066" y="2814"/>
                <a:ext cx="864" cy="78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0969" name="Text Box 87"/>
              <p:cNvSpPr txBox="1">
                <a:spLocks noChangeArrowheads="1"/>
              </p:cNvSpPr>
              <p:nvPr/>
            </p:nvSpPr>
            <p:spPr bwMode="auto">
              <a:xfrm>
                <a:off x="1113" y="2832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rgbClr val="0419E0"/>
                    </a:solidFill>
                    <a:latin typeface="Times New Roman" pitchFamily="18" charset="0"/>
                  </a:rPr>
                  <a:t>命令译码</a:t>
                </a:r>
              </a:p>
            </p:txBody>
          </p:sp>
        </p:grpSp>
      </p:grpSp>
      <p:sp>
        <p:nvSpPr>
          <p:cNvPr id="250883" name="Text Box 88"/>
          <p:cNvSpPr txBox="1">
            <a:spLocks noChangeArrowheads="1"/>
          </p:cNvSpPr>
          <p:nvPr/>
        </p:nvSpPr>
        <p:spPr bwMode="auto">
          <a:xfrm>
            <a:off x="300038" y="152400"/>
            <a:ext cx="67103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4. 程序中断方式接口电路的基本组成</a:t>
            </a:r>
          </a:p>
        </p:txBody>
      </p:sp>
      <p:sp>
        <p:nvSpPr>
          <p:cNvPr id="338009" name="Rectangle 8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5.5</a:t>
            </a:r>
          </a:p>
        </p:txBody>
      </p:sp>
      <p:sp>
        <p:nvSpPr>
          <p:cNvPr id="91" name="日期占位符 9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758D78B-8547-47BC-943B-31421EE4A980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92" name="灯片编号占位符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39F41C-C2C4-4068-BD86-0E1FBE04CCAF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93" name="页脚占位符 9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441325" y="196850"/>
            <a:ext cx="60356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四、</a:t>
            </a:r>
            <a:r>
              <a:rPr lang="en-US" altLang="zh-CN" sz="3600">
                <a:latin typeface="Times New Roman" pitchFamily="18" charset="0"/>
              </a:rPr>
              <a:t>I/O </a:t>
            </a:r>
            <a:r>
              <a:rPr lang="zh-CN" altLang="en-US" sz="3600">
                <a:latin typeface="Times New Roman" pitchFamily="18" charset="0"/>
              </a:rPr>
              <a:t>中断处理过程</a:t>
            </a:r>
            <a:endParaRPr lang="en-US" altLang="zh-CN" sz="3600">
              <a:latin typeface="Times New Roman" pitchFamily="18" charset="0"/>
            </a:endParaRP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755650" y="1009650"/>
            <a:ext cx="56070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</a:t>
            </a:r>
            <a:r>
              <a:rPr lang="en-US" altLang="zh-CN" sz="3200">
                <a:latin typeface="Times New Roman" pitchFamily="18" charset="0"/>
              </a:rPr>
              <a:t>CPU </a:t>
            </a:r>
            <a:r>
              <a:rPr lang="zh-CN" altLang="en-US" sz="3200">
                <a:latin typeface="Times New Roman" pitchFamily="18" charset="0"/>
              </a:rPr>
              <a:t>响应中断的条件和时间</a:t>
            </a:r>
          </a:p>
        </p:txBody>
      </p:sp>
      <p:sp>
        <p:nvSpPr>
          <p:cNvPr id="338948" name="Text Box 4"/>
          <p:cNvSpPr txBox="1">
            <a:spLocks noChangeArrowheads="1"/>
          </p:cNvSpPr>
          <p:nvPr/>
        </p:nvSpPr>
        <p:spPr bwMode="auto">
          <a:xfrm>
            <a:off x="1066800" y="1689100"/>
            <a:ext cx="21828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条件</a:t>
            </a:r>
          </a:p>
        </p:txBody>
      </p:sp>
      <p:sp>
        <p:nvSpPr>
          <p:cNvPr id="338949" name="Text Box 5"/>
          <p:cNvSpPr txBox="1">
            <a:spLocks noChangeArrowheads="1"/>
          </p:cNvSpPr>
          <p:nvPr/>
        </p:nvSpPr>
        <p:spPr bwMode="auto">
          <a:xfrm>
            <a:off x="1066800" y="4357694"/>
            <a:ext cx="22590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时间</a:t>
            </a:r>
          </a:p>
        </p:txBody>
      </p:sp>
      <p:sp>
        <p:nvSpPr>
          <p:cNvPr id="338950" name="Text Box 6"/>
          <p:cNvSpPr txBox="1">
            <a:spLocks noChangeArrowheads="1"/>
          </p:cNvSpPr>
          <p:nvPr/>
        </p:nvSpPr>
        <p:spPr bwMode="auto">
          <a:xfrm>
            <a:off x="1497013" y="2309813"/>
            <a:ext cx="5257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允许中断触发器 </a:t>
            </a:r>
            <a:r>
              <a:rPr lang="en-US" altLang="zh-CN" sz="2800">
                <a:solidFill>
                  <a:srgbClr val="0419E0"/>
                </a:solidFill>
                <a:latin typeface="Times New Roman" pitchFamily="18" charset="0"/>
              </a:rPr>
              <a:t>EINT = 1</a:t>
            </a:r>
          </a:p>
        </p:txBody>
      </p:sp>
      <p:sp>
        <p:nvSpPr>
          <p:cNvPr id="338951" name="Text Box 7"/>
          <p:cNvSpPr txBox="1">
            <a:spLocks noChangeArrowheads="1"/>
          </p:cNvSpPr>
          <p:nvPr/>
        </p:nvSpPr>
        <p:spPr bwMode="auto">
          <a:xfrm>
            <a:off x="1497013" y="2930525"/>
            <a:ext cx="5334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用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开中断 </a:t>
            </a:r>
            <a:r>
              <a:rPr lang="zh-CN" altLang="en-US" sz="2800">
                <a:latin typeface="Times New Roman" pitchFamily="18" charset="0"/>
              </a:rPr>
              <a:t>指令将 </a:t>
            </a:r>
            <a:r>
              <a:rPr lang="en-US" altLang="zh-CN" sz="2800">
                <a:latin typeface="Times New Roman" pitchFamily="18" charset="0"/>
              </a:rPr>
              <a:t>EINT </a:t>
            </a:r>
            <a:r>
              <a:rPr lang="zh-CN" altLang="en-US" sz="2800">
                <a:latin typeface="Times New Roman" pitchFamily="18" charset="0"/>
              </a:rPr>
              <a:t>置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“1”</a:t>
            </a:r>
            <a:endParaRPr lang="en-US" altLang="zh-CN" sz="2800">
              <a:solidFill>
                <a:srgbClr val="0419E0"/>
              </a:solidFill>
              <a:latin typeface="Times New Roman" pitchFamily="18" charset="0"/>
            </a:endParaRPr>
          </a:p>
        </p:txBody>
      </p:sp>
      <p:sp>
        <p:nvSpPr>
          <p:cNvPr id="338952" name="Text Box 8"/>
          <p:cNvSpPr txBox="1">
            <a:spLocks noChangeArrowheads="1"/>
          </p:cNvSpPr>
          <p:nvPr/>
        </p:nvSpPr>
        <p:spPr bwMode="auto">
          <a:xfrm>
            <a:off x="1497013" y="3551238"/>
            <a:ext cx="7620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用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关中断</a:t>
            </a:r>
            <a:r>
              <a:rPr lang="zh-CN" altLang="en-US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指令将 </a:t>
            </a:r>
            <a:r>
              <a:rPr lang="en-US" altLang="zh-CN" sz="2800">
                <a:latin typeface="Times New Roman" pitchFamily="18" charset="0"/>
              </a:rPr>
              <a:t>EINT </a:t>
            </a:r>
            <a:r>
              <a:rPr lang="zh-CN" altLang="en-US" sz="2800">
                <a:latin typeface="Times New Roman" pitchFamily="18" charset="0"/>
              </a:rPr>
              <a:t>置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“ 0”</a:t>
            </a:r>
            <a:r>
              <a:rPr lang="zh-CN" altLang="en-US" sz="2800">
                <a:latin typeface="Times New Roman" pitchFamily="18" charset="0"/>
              </a:rPr>
              <a:t> 或硬件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自动复位</a:t>
            </a:r>
          </a:p>
        </p:txBody>
      </p:sp>
      <p:sp>
        <p:nvSpPr>
          <p:cNvPr id="338953" name="Text Box 9"/>
          <p:cNvSpPr txBox="1">
            <a:spLocks noChangeArrowheads="1"/>
          </p:cNvSpPr>
          <p:nvPr/>
        </p:nvSpPr>
        <p:spPr bwMode="auto">
          <a:xfrm>
            <a:off x="1497013" y="4792663"/>
            <a:ext cx="6553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当 </a:t>
            </a:r>
            <a:r>
              <a:rPr lang="en-US" altLang="zh-CN" sz="2800">
                <a:latin typeface="Times New Roman" pitchFamily="18" charset="0"/>
              </a:rPr>
              <a:t>D = </a:t>
            </a:r>
            <a:r>
              <a:rPr lang="en-US" altLang="zh-CN" sz="2800">
                <a:solidFill>
                  <a:srgbClr val="0419E0"/>
                </a:solidFill>
                <a:latin typeface="Times New Roman" pitchFamily="18" charset="0"/>
              </a:rPr>
              <a:t>1</a:t>
            </a:r>
            <a:r>
              <a:rPr lang="en-US" altLang="zh-CN" sz="2800">
                <a:latin typeface="Times New Roman" pitchFamily="18" charset="0"/>
              </a:rPr>
              <a:t>（</a:t>
            </a:r>
            <a:r>
              <a:rPr lang="zh-CN" altLang="en-US" sz="2800">
                <a:latin typeface="Times New Roman" pitchFamily="18" charset="0"/>
              </a:rPr>
              <a:t>随机）且 </a:t>
            </a:r>
            <a:r>
              <a:rPr lang="en-US" altLang="zh-CN" sz="2800">
                <a:latin typeface="Times New Roman" pitchFamily="18" charset="0"/>
              </a:rPr>
              <a:t>MASK = </a:t>
            </a:r>
            <a:r>
              <a:rPr lang="en-US" altLang="zh-CN" sz="2800">
                <a:solidFill>
                  <a:srgbClr val="0419E0"/>
                </a:solidFill>
                <a:latin typeface="Times New Roman" pitchFamily="18" charset="0"/>
              </a:rPr>
              <a:t>0</a:t>
            </a:r>
            <a:r>
              <a:rPr lang="en-US" altLang="zh-CN" sz="2800"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时</a:t>
            </a:r>
          </a:p>
        </p:txBody>
      </p:sp>
      <p:sp>
        <p:nvSpPr>
          <p:cNvPr id="338954" name="Text Box 10"/>
          <p:cNvSpPr txBox="1">
            <a:spLocks noChangeArrowheads="1"/>
          </p:cNvSpPr>
          <p:nvPr/>
        </p:nvSpPr>
        <p:spPr bwMode="auto">
          <a:xfrm>
            <a:off x="1497013" y="5413375"/>
            <a:ext cx="5867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在每条指令执行阶段的结束前</a:t>
            </a:r>
          </a:p>
        </p:txBody>
      </p:sp>
      <p:sp>
        <p:nvSpPr>
          <p:cNvPr id="338955" name="Text Box 11"/>
          <p:cNvSpPr txBox="1">
            <a:spLocks noChangeArrowheads="1"/>
          </p:cNvSpPr>
          <p:nvPr/>
        </p:nvSpPr>
        <p:spPr bwMode="auto">
          <a:xfrm>
            <a:off x="1497013" y="6034088"/>
            <a:ext cx="70104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sz="2800">
                <a:solidFill>
                  <a:srgbClr val="0419E0"/>
                </a:solidFill>
                <a:latin typeface="Times New Roman" pitchFamily="18" charset="0"/>
              </a:rPr>
              <a:t>CPU</a:t>
            </a:r>
            <a:r>
              <a:rPr lang="en-US" altLang="zh-CN" sz="2800">
                <a:solidFill>
                  <a:schemeClr val="folHlink"/>
                </a:solidFill>
                <a:latin typeface="Times New Roman" pitchFamily="18" charset="0"/>
              </a:rPr>
              <a:t> </a:t>
            </a:r>
            <a:r>
              <a:rPr lang="zh-CN" altLang="en-US" sz="2800">
                <a:latin typeface="Times New Roman" pitchFamily="18" charset="0"/>
              </a:rPr>
              <a:t>发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中断查询信号</a:t>
            </a:r>
            <a:r>
              <a:rPr lang="zh-CN" altLang="en-US" sz="2800">
                <a:latin typeface="Times New Roman" pitchFamily="18" charset="0"/>
              </a:rPr>
              <a:t>（将 </a:t>
            </a:r>
            <a:r>
              <a:rPr lang="en-US" altLang="zh-CN" sz="2800">
                <a:latin typeface="Times New Roman" pitchFamily="18" charset="0"/>
              </a:rPr>
              <a:t>INTR </a:t>
            </a:r>
            <a:r>
              <a:rPr lang="zh-CN" altLang="en-US" sz="2800">
                <a:latin typeface="Times New Roman" pitchFamily="18" charset="0"/>
              </a:rPr>
              <a:t>置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“1”</a:t>
            </a:r>
            <a:r>
              <a:rPr lang="zh-CN" altLang="en-US" sz="2800">
                <a:latin typeface="Times New Roman" pitchFamily="18" charset="0"/>
              </a:rPr>
              <a:t>）</a:t>
            </a:r>
          </a:p>
        </p:txBody>
      </p:sp>
      <p:sp>
        <p:nvSpPr>
          <p:cNvPr id="338956" name="Rectangle 12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5.5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FD86F6F-E941-4059-9D41-0FCB7FE44DFD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E8BC9C-E7A3-4F20-9419-B9439853BAC7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8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38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8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38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38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8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7" grpId="0" autoUpdateAnimBg="0"/>
      <p:bldP spid="338948" grpId="0" autoUpdateAnimBg="0"/>
      <p:bldP spid="338949" grpId="0" autoUpdateAnimBg="0"/>
      <p:bldP spid="338950" grpId="0" autoUpdateAnimBg="0"/>
      <p:bldP spid="338951" grpId="0" autoUpdateAnimBg="0"/>
      <p:bldP spid="338952" grpId="0" autoUpdateAnimBg="0"/>
      <p:bldP spid="338953" grpId="0" autoUpdateAnimBg="0"/>
      <p:bldP spid="338954" grpId="0" autoUpdateAnimBg="0"/>
      <p:bldP spid="33895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2"/>
          <p:cNvGrpSpPr>
            <a:grpSpLocks/>
          </p:cNvGrpSpPr>
          <p:nvPr/>
        </p:nvGrpSpPr>
        <p:grpSpPr bwMode="auto">
          <a:xfrm>
            <a:off x="0" y="606425"/>
            <a:ext cx="9207500" cy="6096000"/>
            <a:chOff x="0" y="382"/>
            <a:chExt cx="5800" cy="3840"/>
          </a:xfrm>
        </p:grpSpPr>
        <p:sp>
          <p:nvSpPr>
            <p:cNvPr id="253029" name="AutoShape 3"/>
            <p:cNvSpPr>
              <a:spLocks noChangeArrowheads="1"/>
            </p:cNvSpPr>
            <p:nvPr/>
          </p:nvSpPr>
          <p:spPr bwMode="auto">
            <a:xfrm>
              <a:off x="539" y="3982"/>
              <a:ext cx="1728" cy="192"/>
            </a:xfrm>
            <a:prstGeom prst="leftArrow">
              <a:avLst>
                <a:gd name="adj1" fmla="val 58333"/>
                <a:gd name="adj2" fmla="val 135958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3" name="Group 191"/>
            <p:cNvGrpSpPr>
              <a:grpSpLocks/>
            </p:cNvGrpSpPr>
            <p:nvPr/>
          </p:nvGrpSpPr>
          <p:grpSpPr bwMode="auto">
            <a:xfrm>
              <a:off x="0" y="382"/>
              <a:ext cx="5800" cy="3840"/>
              <a:chOff x="0" y="382"/>
              <a:chExt cx="5800" cy="3840"/>
            </a:xfrm>
          </p:grpSpPr>
          <p:sp>
            <p:nvSpPr>
              <p:cNvPr id="253031" name="Freeform 5"/>
              <p:cNvSpPr>
                <a:spLocks/>
              </p:cNvSpPr>
              <p:nvPr/>
            </p:nvSpPr>
            <p:spPr bwMode="auto">
              <a:xfrm>
                <a:off x="3799" y="2722"/>
                <a:ext cx="1491" cy="119"/>
              </a:xfrm>
              <a:custGeom>
                <a:avLst/>
                <a:gdLst>
                  <a:gd name="T0" fmla="*/ 0 w 1730"/>
                  <a:gd name="T1" fmla="*/ 119 h 139"/>
                  <a:gd name="T2" fmla="*/ 2 w 1730"/>
                  <a:gd name="T3" fmla="*/ 0 h 139"/>
                  <a:gd name="T4" fmla="*/ 1491 w 1730"/>
                  <a:gd name="T5" fmla="*/ 0 h 139"/>
                  <a:gd name="T6" fmla="*/ 0 60000 65536"/>
                  <a:gd name="T7" fmla="*/ 0 60000 65536"/>
                  <a:gd name="T8" fmla="*/ 0 60000 65536"/>
                  <a:gd name="T9" fmla="*/ 0 w 1730"/>
                  <a:gd name="T10" fmla="*/ 0 h 139"/>
                  <a:gd name="T11" fmla="*/ 1730 w 1730"/>
                  <a:gd name="T12" fmla="*/ 139 h 13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730" h="139">
                    <a:moveTo>
                      <a:pt x="0" y="139"/>
                    </a:moveTo>
                    <a:lnTo>
                      <a:pt x="2" y="0"/>
                    </a:lnTo>
                    <a:lnTo>
                      <a:pt x="173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32" name="Rectangle 6"/>
              <p:cNvSpPr>
                <a:spLocks noChangeArrowheads="1"/>
              </p:cNvSpPr>
              <p:nvPr/>
            </p:nvSpPr>
            <p:spPr bwMode="auto">
              <a:xfrm>
                <a:off x="2266" y="3635"/>
                <a:ext cx="2016" cy="2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设备选择电路</a:t>
                </a:r>
              </a:p>
            </p:txBody>
          </p:sp>
          <p:sp>
            <p:nvSpPr>
              <p:cNvPr id="253033" name="Rectangle 7"/>
              <p:cNvSpPr>
                <a:spLocks noChangeArrowheads="1"/>
              </p:cNvSpPr>
              <p:nvPr/>
            </p:nvSpPr>
            <p:spPr bwMode="auto">
              <a:xfrm>
                <a:off x="2266" y="3973"/>
                <a:ext cx="2016" cy="20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DBR</a:t>
                </a:r>
              </a:p>
            </p:txBody>
          </p:sp>
          <p:sp>
            <p:nvSpPr>
              <p:cNvPr id="253034" name="Rectangle 8"/>
              <p:cNvSpPr>
                <a:spLocks noChangeArrowheads="1"/>
              </p:cNvSpPr>
              <p:nvPr/>
            </p:nvSpPr>
            <p:spPr bwMode="auto">
              <a:xfrm>
                <a:off x="2266" y="2837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035" name="Text Box 9"/>
              <p:cNvSpPr txBox="1">
                <a:spLocks noChangeArrowheads="1"/>
              </p:cNvSpPr>
              <p:nvPr/>
            </p:nvSpPr>
            <p:spPr bwMode="auto">
              <a:xfrm>
                <a:off x="2420" y="2878"/>
                <a:ext cx="272" cy="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 D</a:t>
                </a:r>
              </a:p>
            </p:txBody>
          </p:sp>
          <p:sp>
            <p:nvSpPr>
              <p:cNvPr id="253036" name="Text Box 10"/>
              <p:cNvSpPr txBox="1">
                <a:spLocks noChangeArrowheads="1"/>
              </p:cNvSpPr>
              <p:nvPr/>
            </p:nvSpPr>
            <p:spPr bwMode="auto">
              <a:xfrm>
                <a:off x="2266" y="2805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253037" name="Oval 11"/>
              <p:cNvSpPr>
                <a:spLocks noChangeArrowheads="1"/>
              </p:cNvSpPr>
              <p:nvPr/>
            </p:nvSpPr>
            <p:spPr bwMode="auto">
              <a:xfrm>
                <a:off x="2842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3038" name="Oval 12"/>
              <p:cNvSpPr>
                <a:spLocks noChangeArrowheads="1"/>
              </p:cNvSpPr>
              <p:nvPr/>
            </p:nvSpPr>
            <p:spPr bwMode="auto">
              <a:xfrm>
                <a:off x="3647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039" name="Freeform 13"/>
              <p:cNvSpPr>
                <a:spLocks/>
              </p:cNvSpPr>
              <p:nvPr/>
            </p:nvSpPr>
            <p:spPr bwMode="auto">
              <a:xfrm>
                <a:off x="2887" y="2953"/>
                <a:ext cx="759" cy="1"/>
              </a:xfrm>
              <a:custGeom>
                <a:avLst/>
                <a:gdLst>
                  <a:gd name="T0" fmla="*/ 0 w 759"/>
                  <a:gd name="T1" fmla="*/ 0 h 1"/>
                  <a:gd name="T2" fmla="*/ 759 w 759"/>
                  <a:gd name="T3" fmla="*/ 0 h 1"/>
                  <a:gd name="T4" fmla="*/ 0 60000 65536"/>
                  <a:gd name="T5" fmla="*/ 0 60000 65536"/>
                  <a:gd name="T6" fmla="*/ 0 w 759"/>
                  <a:gd name="T7" fmla="*/ 0 h 1"/>
                  <a:gd name="T8" fmla="*/ 759 w 759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759" h="1">
                    <a:moveTo>
                      <a:pt x="0" y="0"/>
                    </a:moveTo>
                    <a:lnTo>
                      <a:pt x="759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40" name="Freeform 14"/>
              <p:cNvSpPr>
                <a:spLocks/>
              </p:cNvSpPr>
              <p:nvPr/>
            </p:nvSpPr>
            <p:spPr bwMode="auto">
              <a:xfrm>
                <a:off x="1786" y="2953"/>
                <a:ext cx="1488" cy="308"/>
              </a:xfrm>
              <a:custGeom>
                <a:avLst/>
                <a:gdLst>
                  <a:gd name="T0" fmla="*/ 1488 w 1488"/>
                  <a:gd name="T1" fmla="*/ 0 h 357"/>
                  <a:gd name="T2" fmla="*/ 1488 w 1488"/>
                  <a:gd name="T3" fmla="*/ 308 h 357"/>
                  <a:gd name="T4" fmla="*/ 0 w 1488"/>
                  <a:gd name="T5" fmla="*/ 308 h 357"/>
                  <a:gd name="T6" fmla="*/ 0 60000 65536"/>
                  <a:gd name="T7" fmla="*/ 0 60000 65536"/>
                  <a:gd name="T8" fmla="*/ 0 60000 65536"/>
                  <a:gd name="T9" fmla="*/ 0 w 1488"/>
                  <a:gd name="T10" fmla="*/ 0 h 357"/>
                  <a:gd name="T11" fmla="*/ 1488 w 1488"/>
                  <a:gd name="T12" fmla="*/ 357 h 35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8" h="357">
                    <a:moveTo>
                      <a:pt x="1488" y="0"/>
                    </a:moveTo>
                    <a:lnTo>
                      <a:pt x="1488" y="357"/>
                    </a:lnTo>
                    <a:lnTo>
                      <a:pt x="0" y="35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41" name="Rectangle 15"/>
              <p:cNvSpPr>
                <a:spLocks noChangeArrowheads="1"/>
              </p:cNvSpPr>
              <p:nvPr/>
            </p:nvSpPr>
            <p:spPr bwMode="auto">
              <a:xfrm>
                <a:off x="1489" y="3096"/>
                <a:ext cx="240" cy="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042" name="Text Box 16"/>
              <p:cNvSpPr txBox="1">
                <a:spLocks noChangeArrowheads="1"/>
              </p:cNvSpPr>
              <p:nvPr/>
            </p:nvSpPr>
            <p:spPr bwMode="auto">
              <a:xfrm>
                <a:off x="1489" y="3118"/>
                <a:ext cx="24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&amp;</a:t>
                </a:r>
              </a:p>
            </p:txBody>
          </p:sp>
          <p:sp>
            <p:nvSpPr>
              <p:cNvPr id="253043" name="Oval 17"/>
              <p:cNvSpPr>
                <a:spLocks noChangeArrowheads="1"/>
              </p:cNvSpPr>
              <p:nvPr/>
            </p:nvSpPr>
            <p:spPr bwMode="auto">
              <a:xfrm>
                <a:off x="2205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3044" name="Freeform 18"/>
              <p:cNvSpPr>
                <a:spLocks/>
              </p:cNvSpPr>
              <p:nvPr/>
            </p:nvSpPr>
            <p:spPr bwMode="auto">
              <a:xfrm>
                <a:off x="2064" y="2955"/>
                <a:ext cx="2784" cy="396"/>
              </a:xfrm>
              <a:custGeom>
                <a:avLst/>
                <a:gdLst>
                  <a:gd name="T0" fmla="*/ 144 w 2784"/>
                  <a:gd name="T1" fmla="*/ 1 h 396"/>
                  <a:gd name="T2" fmla="*/ 0 w 2784"/>
                  <a:gd name="T3" fmla="*/ 0 h 396"/>
                  <a:gd name="T4" fmla="*/ 0 w 2784"/>
                  <a:gd name="T5" fmla="*/ 396 h 396"/>
                  <a:gd name="T6" fmla="*/ 2784 w 2784"/>
                  <a:gd name="T7" fmla="*/ 396 h 3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396"/>
                  <a:gd name="T14" fmla="*/ 2784 w 2784"/>
                  <a:gd name="T15" fmla="*/ 396 h 3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396">
                    <a:moveTo>
                      <a:pt x="144" y="1"/>
                    </a:moveTo>
                    <a:lnTo>
                      <a:pt x="0" y="0"/>
                    </a:lnTo>
                    <a:lnTo>
                      <a:pt x="0" y="396"/>
                    </a:lnTo>
                    <a:lnTo>
                      <a:pt x="2784" y="3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45" name="Oval 19"/>
              <p:cNvSpPr>
                <a:spLocks noChangeArrowheads="1"/>
              </p:cNvSpPr>
              <p:nvPr/>
            </p:nvSpPr>
            <p:spPr bwMode="auto">
              <a:xfrm>
                <a:off x="4282" y="293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3046" name="Freeform 20"/>
              <p:cNvSpPr>
                <a:spLocks/>
              </p:cNvSpPr>
              <p:nvPr/>
            </p:nvSpPr>
            <p:spPr bwMode="auto">
              <a:xfrm>
                <a:off x="4336" y="2953"/>
                <a:ext cx="282" cy="391"/>
              </a:xfrm>
              <a:custGeom>
                <a:avLst/>
                <a:gdLst>
                  <a:gd name="T0" fmla="*/ 282 w 282"/>
                  <a:gd name="T1" fmla="*/ 391 h 453"/>
                  <a:gd name="T2" fmla="*/ 279 w 282"/>
                  <a:gd name="T3" fmla="*/ 0 h 453"/>
                  <a:gd name="T4" fmla="*/ 0 w 282"/>
                  <a:gd name="T5" fmla="*/ 0 h 453"/>
                  <a:gd name="T6" fmla="*/ 0 60000 65536"/>
                  <a:gd name="T7" fmla="*/ 0 60000 65536"/>
                  <a:gd name="T8" fmla="*/ 0 60000 65536"/>
                  <a:gd name="T9" fmla="*/ 0 w 282"/>
                  <a:gd name="T10" fmla="*/ 0 h 453"/>
                  <a:gd name="T11" fmla="*/ 282 w 282"/>
                  <a:gd name="T12" fmla="*/ 453 h 453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2" h="453">
                    <a:moveTo>
                      <a:pt x="282" y="453"/>
                    </a:moveTo>
                    <a:lnTo>
                      <a:pt x="279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47" name="Oval 21"/>
              <p:cNvSpPr>
                <a:spLocks noChangeArrowheads="1"/>
              </p:cNvSpPr>
              <p:nvPr/>
            </p:nvSpPr>
            <p:spPr bwMode="auto">
              <a:xfrm>
                <a:off x="1738" y="3239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3048" name="Freeform 22"/>
              <p:cNvSpPr>
                <a:spLocks/>
              </p:cNvSpPr>
              <p:nvPr/>
            </p:nvSpPr>
            <p:spPr bwMode="auto">
              <a:xfrm>
                <a:off x="1258" y="3344"/>
                <a:ext cx="1392" cy="291"/>
              </a:xfrm>
              <a:custGeom>
                <a:avLst/>
                <a:gdLst>
                  <a:gd name="T0" fmla="*/ 240 w 1392"/>
                  <a:gd name="T1" fmla="*/ 0 h 336"/>
                  <a:gd name="T2" fmla="*/ 0 w 1392"/>
                  <a:gd name="T3" fmla="*/ 0 h 336"/>
                  <a:gd name="T4" fmla="*/ 0 w 1392"/>
                  <a:gd name="T5" fmla="*/ 208 h 336"/>
                  <a:gd name="T6" fmla="*/ 1392 w 1392"/>
                  <a:gd name="T7" fmla="*/ 208 h 336"/>
                  <a:gd name="T8" fmla="*/ 1392 w 1392"/>
                  <a:gd name="T9" fmla="*/ 291 h 33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92"/>
                  <a:gd name="T16" fmla="*/ 0 h 336"/>
                  <a:gd name="T17" fmla="*/ 1392 w 1392"/>
                  <a:gd name="T18" fmla="*/ 336 h 3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92" h="336">
                    <a:moveTo>
                      <a:pt x="240" y="0"/>
                    </a:moveTo>
                    <a:lnTo>
                      <a:pt x="0" y="0"/>
                    </a:lnTo>
                    <a:lnTo>
                      <a:pt x="0" y="240"/>
                    </a:lnTo>
                    <a:lnTo>
                      <a:pt x="1392" y="240"/>
                    </a:lnTo>
                    <a:lnTo>
                      <a:pt x="1392" y="33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49" name="Line 23"/>
              <p:cNvSpPr>
                <a:spLocks noChangeShapeType="1"/>
              </p:cNvSpPr>
              <p:nvPr/>
            </p:nvSpPr>
            <p:spPr bwMode="auto">
              <a:xfrm>
                <a:off x="826" y="3178"/>
                <a:ext cx="6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50" name="Line 24"/>
              <p:cNvSpPr>
                <a:spLocks noChangeShapeType="1"/>
              </p:cNvSpPr>
              <p:nvPr/>
            </p:nvSpPr>
            <p:spPr bwMode="auto">
              <a:xfrm>
                <a:off x="634" y="3178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51" name="AutoShape 25"/>
              <p:cNvSpPr>
                <a:spLocks noChangeArrowheads="1"/>
              </p:cNvSpPr>
              <p:nvPr/>
            </p:nvSpPr>
            <p:spPr bwMode="auto">
              <a:xfrm>
                <a:off x="614" y="3635"/>
                <a:ext cx="1632" cy="165"/>
              </a:xfrm>
              <a:prstGeom prst="rightArrow">
                <a:avLst>
                  <a:gd name="adj1" fmla="val 50000"/>
                  <a:gd name="adj2" fmla="val 164253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052" name="AutoShape 26"/>
              <p:cNvSpPr>
                <a:spLocks noChangeArrowheads="1"/>
              </p:cNvSpPr>
              <p:nvPr/>
            </p:nvSpPr>
            <p:spPr bwMode="auto">
              <a:xfrm>
                <a:off x="4302" y="3973"/>
                <a:ext cx="1008" cy="208"/>
              </a:xfrm>
              <a:prstGeom prst="leftArrow">
                <a:avLst>
                  <a:gd name="adj1" fmla="val 50000"/>
                  <a:gd name="adj2" fmla="val 88465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053" name="Text Box 27"/>
              <p:cNvSpPr txBox="1">
                <a:spLocks noChangeArrowheads="1"/>
              </p:cNvSpPr>
              <p:nvPr/>
            </p:nvSpPr>
            <p:spPr bwMode="auto">
              <a:xfrm>
                <a:off x="0" y="3943"/>
                <a:ext cx="55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数据线</a:t>
                </a:r>
              </a:p>
            </p:txBody>
          </p:sp>
          <p:sp>
            <p:nvSpPr>
              <p:cNvPr id="253054" name="Text Box 28"/>
              <p:cNvSpPr txBox="1">
                <a:spLocks noChangeArrowheads="1"/>
              </p:cNvSpPr>
              <p:nvPr/>
            </p:nvSpPr>
            <p:spPr bwMode="auto">
              <a:xfrm>
                <a:off x="0" y="3022"/>
                <a:ext cx="6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启动命令</a:t>
                </a:r>
              </a:p>
            </p:txBody>
          </p:sp>
          <p:sp>
            <p:nvSpPr>
              <p:cNvPr id="253055" name="Text Box 29"/>
              <p:cNvSpPr txBox="1">
                <a:spLocks noChangeArrowheads="1"/>
              </p:cNvSpPr>
              <p:nvPr/>
            </p:nvSpPr>
            <p:spPr bwMode="auto">
              <a:xfrm>
                <a:off x="0" y="3607"/>
                <a:ext cx="55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地址线</a:t>
                </a:r>
              </a:p>
            </p:txBody>
          </p:sp>
          <p:sp>
            <p:nvSpPr>
              <p:cNvPr id="253056" name="Text Box 30"/>
              <p:cNvSpPr txBox="1">
                <a:spLocks noChangeArrowheads="1"/>
              </p:cNvSpPr>
              <p:nvPr/>
            </p:nvSpPr>
            <p:spPr bwMode="auto">
              <a:xfrm>
                <a:off x="2640" y="3406"/>
                <a:ext cx="41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SEL</a:t>
                </a:r>
              </a:p>
            </p:txBody>
          </p:sp>
          <p:sp>
            <p:nvSpPr>
              <p:cNvPr id="253057" name="Line 31"/>
              <p:cNvSpPr>
                <a:spLocks noChangeShapeType="1"/>
              </p:cNvSpPr>
              <p:nvPr/>
            </p:nvSpPr>
            <p:spPr bwMode="auto">
              <a:xfrm flipH="1" flipV="1">
                <a:off x="4810" y="3344"/>
                <a:ext cx="432" cy="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58" name="Text Box 32"/>
              <p:cNvSpPr txBox="1">
                <a:spLocks noChangeArrowheads="1"/>
              </p:cNvSpPr>
              <p:nvPr/>
            </p:nvSpPr>
            <p:spPr bwMode="auto">
              <a:xfrm>
                <a:off x="5040" y="3790"/>
                <a:ext cx="76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输入数据</a:t>
                </a:r>
              </a:p>
            </p:txBody>
          </p:sp>
          <p:sp>
            <p:nvSpPr>
              <p:cNvPr id="253059" name="Text Box 33"/>
              <p:cNvSpPr txBox="1">
                <a:spLocks noChangeArrowheads="1"/>
              </p:cNvSpPr>
              <p:nvPr/>
            </p:nvSpPr>
            <p:spPr bwMode="auto">
              <a:xfrm>
                <a:off x="4818" y="2745"/>
                <a:ext cx="6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启动设备</a:t>
                </a:r>
              </a:p>
            </p:txBody>
          </p:sp>
          <p:sp>
            <p:nvSpPr>
              <p:cNvPr id="253060" name="Text Box 34"/>
              <p:cNvSpPr txBox="1">
                <a:spLocks noChangeArrowheads="1"/>
              </p:cNvSpPr>
              <p:nvPr/>
            </p:nvSpPr>
            <p:spPr bwMode="auto">
              <a:xfrm>
                <a:off x="4818" y="3386"/>
                <a:ext cx="69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设备工作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   结束</a:t>
                </a:r>
              </a:p>
            </p:txBody>
          </p:sp>
          <p:sp>
            <p:nvSpPr>
              <p:cNvPr id="253061" name="Text Box 35"/>
              <p:cNvSpPr txBox="1">
                <a:spLocks noChangeArrowheads="1"/>
              </p:cNvSpPr>
              <p:nvPr/>
            </p:nvSpPr>
            <p:spPr bwMode="auto">
              <a:xfrm>
                <a:off x="2356" y="2455"/>
                <a:ext cx="2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&amp;</a:t>
                </a:r>
              </a:p>
            </p:txBody>
          </p:sp>
          <p:sp>
            <p:nvSpPr>
              <p:cNvPr id="253062" name="Rectangle 36"/>
              <p:cNvSpPr>
                <a:spLocks noChangeArrowheads="1"/>
              </p:cNvSpPr>
              <p:nvPr/>
            </p:nvSpPr>
            <p:spPr bwMode="auto">
              <a:xfrm>
                <a:off x="2276" y="2487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063" name="Text Box 37"/>
              <p:cNvSpPr txBox="1">
                <a:spLocks noChangeArrowheads="1"/>
              </p:cNvSpPr>
              <p:nvPr/>
            </p:nvSpPr>
            <p:spPr bwMode="auto">
              <a:xfrm>
                <a:off x="2380" y="2119"/>
                <a:ext cx="1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53064" name="Rectangle 38"/>
              <p:cNvSpPr>
                <a:spLocks noChangeArrowheads="1"/>
              </p:cNvSpPr>
              <p:nvPr/>
            </p:nvSpPr>
            <p:spPr bwMode="auto">
              <a:xfrm>
                <a:off x="2276" y="2155"/>
                <a:ext cx="381" cy="15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065" name="Oval 39"/>
              <p:cNvSpPr>
                <a:spLocks noChangeArrowheads="1"/>
              </p:cNvSpPr>
              <p:nvPr/>
            </p:nvSpPr>
            <p:spPr bwMode="auto">
              <a:xfrm>
                <a:off x="2458" y="2432"/>
                <a:ext cx="48" cy="42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3066" name="Oval 40"/>
              <p:cNvSpPr>
                <a:spLocks noChangeArrowheads="1"/>
              </p:cNvSpPr>
              <p:nvPr/>
            </p:nvSpPr>
            <p:spPr bwMode="auto">
              <a:xfrm>
                <a:off x="2458" y="2110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3067" name="Rectangle 41"/>
              <p:cNvSpPr>
                <a:spLocks noChangeArrowheads="1"/>
              </p:cNvSpPr>
              <p:nvPr/>
            </p:nvSpPr>
            <p:spPr bwMode="auto">
              <a:xfrm>
                <a:off x="2266" y="1581"/>
                <a:ext cx="768" cy="41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068" name="Text Box 42"/>
              <p:cNvSpPr txBox="1">
                <a:spLocks noChangeArrowheads="1"/>
              </p:cNvSpPr>
              <p:nvPr/>
            </p:nvSpPr>
            <p:spPr bwMode="auto">
              <a:xfrm>
                <a:off x="2266" y="1581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Q</a:t>
                </a:r>
                <a:endParaRPr lang="zh-CN" altLang="en-US" sz="1600">
                  <a:latin typeface="Times New Roman" pitchFamily="18" charset="0"/>
                </a:endParaRPr>
              </a:p>
            </p:txBody>
          </p:sp>
          <p:grpSp>
            <p:nvGrpSpPr>
              <p:cNvPr id="4" name="Group 43"/>
              <p:cNvGrpSpPr>
                <a:grpSpLocks/>
              </p:cNvGrpSpPr>
              <p:nvPr/>
            </p:nvGrpSpPr>
            <p:grpSpPr bwMode="auto">
              <a:xfrm>
                <a:off x="2818" y="1604"/>
                <a:ext cx="216" cy="213"/>
                <a:chOff x="2818" y="1613"/>
                <a:chExt cx="216" cy="213"/>
              </a:xfrm>
            </p:grpSpPr>
            <p:sp>
              <p:nvSpPr>
                <p:cNvPr id="253120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2818" y="1613"/>
                  <a:ext cx="216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Q</a:t>
                  </a:r>
                  <a:endParaRPr lang="zh-CN" altLang="en-US" sz="1600">
                    <a:latin typeface="Times New Roman" pitchFamily="18" charset="0"/>
                  </a:endParaRPr>
                </a:p>
              </p:txBody>
            </p:sp>
            <p:sp>
              <p:nvSpPr>
                <p:cNvPr id="253121" name="Line 45"/>
                <p:cNvSpPr>
                  <a:spLocks noChangeShapeType="1"/>
                </p:cNvSpPr>
                <p:nvPr/>
              </p:nvSpPr>
              <p:spPr bwMode="auto">
                <a:xfrm>
                  <a:off x="2842" y="1631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53070" name="Text Box 46"/>
              <p:cNvSpPr txBox="1">
                <a:spLocks noChangeArrowheads="1"/>
              </p:cNvSpPr>
              <p:nvPr/>
            </p:nvSpPr>
            <p:spPr bwMode="auto">
              <a:xfrm>
                <a:off x="2266" y="1813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253071" name="Text Box 47"/>
              <p:cNvSpPr txBox="1">
                <a:spLocks noChangeArrowheads="1"/>
              </p:cNvSpPr>
              <p:nvPr/>
            </p:nvSpPr>
            <p:spPr bwMode="auto">
              <a:xfrm>
                <a:off x="2410" y="1697"/>
                <a:ext cx="517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INTR</a:t>
                </a:r>
              </a:p>
            </p:txBody>
          </p:sp>
          <p:sp>
            <p:nvSpPr>
              <p:cNvPr id="253072" name="AutoShape 48"/>
              <p:cNvSpPr>
                <a:spLocks noChangeArrowheads="1"/>
              </p:cNvSpPr>
              <p:nvPr/>
            </p:nvSpPr>
            <p:spPr bwMode="auto">
              <a:xfrm>
                <a:off x="2890" y="1909"/>
                <a:ext cx="96" cy="83"/>
              </a:xfrm>
              <a:prstGeom prst="triangle">
                <a:avLst>
                  <a:gd name="adj" fmla="val 50000"/>
                </a:avLst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073" name="Rectangle 49"/>
              <p:cNvSpPr>
                <a:spLocks noChangeArrowheads="1"/>
              </p:cNvSpPr>
              <p:nvPr/>
            </p:nvSpPr>
            <p:spPr bwMode="auto">
              <a:xfrm>
                <a:off x="3706" y="2837"/>
                <a:ext cx="576" cy="32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074" name="Text Box 50"/>
              <p:cNvSpPr txBox="1">
                <a:spLocks noChangeArrowheads="1"/>
              </p:cNvSpPr>
              <p:nvPr/>
            </p:nvSpPr>
            <p:spPr bwMode="auto">
              <a:xfrm>
                <a:off x="3860" y="2878"/>
                <a:ext cx="263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 B</a:t>
                </a:r>
              </a:p>
            </p:txBody>
          </p:sp>
          <p:sp>
            <p:nvSpPr>
              <p:cNvPr id="253075" name="Text Box 51"/>
              <p:cNvSpPr txBox="1">
                <a:spLocks noChangeArrowheads="1"/>
              </p:cNvSpPr>
              <p:nvPr/>
            </p:nvSpPr>
            <p:spPr bwMode="auto">
              <a:xfrm>
                <a:off x="3706" y="2805"/>
                <a:ext cx="21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1600">
                    <a:latin typeface="Times New Roman" pitchFamily="18" charset="0"/>
                  </a:rPr>
                  <a:t>Q</a:t>
                </a:r>
              </a:p>
            </p:txBody>
          </p:sp>
          <p:sp>
            <p:nvSpPr>
              <p:cNvPr id="253076" name="Freeform 52"/>
              <p:cNvSpPr>
                <a:spLocks/>
              </p:cNvSpPr>
              <p:nvPr/>
            </p:nvSpPr>
            <p:spPr bwMode="auto">
              <a:xfrm>
                <a:off x="2364" y="2644"/>
                <a:ext cx="1" cy="192"/>
              </a:xfrm>
              <a:custGeom>
                <a:avLst/>
                <a:gdLst>
                  <a:gd name="T0" fmla="*/ 0 w 1"/>
                  <a:gd name="T1" fmla="*/ 192 h 192"/>
                  <a:gd name="T2" fmla="*/ 0 w 1"/>
                  <a:gd name="T3" fmla="*/ 0 h 192"/>
                  <a:gd name="T4" fmla="*/ 0 60000 65536"/>
                  <a:gd name="T5" fmla="*/ 0 60000 65536"/>
                  <a:gd name="T6" fmla="*/ 0 w 1"/>
                  <a:gd name="T7" fmla="*/ 0 h 192"/>
                  <a:gd name="T8" fmla="*/ 1 w 1"/>
                  <a:gd name="T9" fmla="*/ 192 h 1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92">
                    <a:moveTo>
                      <a:pt x="0" y="192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77" name="Line 53"/>
              <p:cNvSpPr>
                <a:spLocks noChangeShapeType="1"/>
              </p:cNvSpPr>
              <p:nvPr/>
            </p:nvSpPr>
            <p:spPr bwMode="auto">
              <a:xfrm flipV="1">
                <a:off x="2483" y="2308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78" name="Line 54"/>
              <p:cNvSpPr>
                <a:spLocks noChangeShapeType="1"/>
              </p:cNvSpPr>
              <p:nvPr/>
            </p:nvSpPr>
            <p:spPr bwMode="auto">
              <a:xfrm flipV="1">
                <a:off x="2483" y="1998"/>
                <a:ext cx="0" cy="12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79" name="Rectangle 55"/>
              <p:cNvSpPr>
                <a:spLocks noChangeArrowheads="1"/>
              </p:cNvSpPr>
              <p:nvPr/>
            </p:nvSpPr>
            <p:spPr bwMode="auto">
              <a:xfrm>
                <a:off x="3648" y="1644"/>
                <a:ext cx="730" cy="41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" name="Group 56"/>
              <p:cNvGrpSpPr>
                <a:grpSpLocks/>
              </p:cNvGrpSpPr>
              <p:nvPr/>
            </p:nvGrpSpPr>
            <p:grpSpPr bwMode="auto">
              <a:xfrm>
                <a:off x="4162" y="1667"/>
                <a:ext cx="216" cy="213"/>
                <a:chOff x="4162" y="1676"/>
                <a:chExt cx="216" cy="213"/>
              </a:xfrm>
            </p:grpSpPr>
            <p:sp>
              <p:nvSpPr>
                <p:cNvPr id="253118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4162" y="1676"/>
                  <a:ext cx="216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en-US" altLang="zh-CN" sz="1600">
                      <a:latin typeface="Times New Roman" pitchFamily="18" charset="0"/>
                    </a:rPr>
                    <a:t>Q</a:t>
                  </a:r>
                  <a:endParaRPr lang="zh-CN" altLang="en-US" sz="1600">
                    <a:latin typeface="Times New Roman" pitchFamily="18" charset="0"/>
                  </a:endParaRPr>
                </a:p>
              </p:txBody>
            </p:sp>
            <p:sp>
              <p:nvSpPr>
                <p:cNvPr id="253119" name="Line 58"/>
                <p:cNvSpPr>
                  <a:spLocks noChangeShapeType="1"/>
                </p:cNvSpPr>
                <p:nvPr/>
              </p:nvSpPr>
              <p:spPr bwMode="auto">
                <a:xfrm>
                  <a:off x="4186" y="169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53081" name="Text Box 59"/>
              <p:cNvSpPr txBox="1">
                <a:spLocks noChangeArrowheads="1"/>
              </p:cNvSpPr>
              <p:nvPr/>
            </p:nvSpPr>
            <p:spPr bwMode="auto">
              <a:xfrm>
                <a:off x="3696" y="1759"/>
                <a:ext cx="63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altLang="zh-CN" sz="2000">
                    <a:latin typeface="Times New Roman" pitchFamily="18" charset="0"/>
                  </a:rPr>
                  <a:t> MASK</a:t>
                </a:r>
              </a:p>
            </p:txBody>
          </p:sp>
          <p:sp>
            <p:nvSpPr>
              <p:cNvPr id="253082" name="Oval 60"/>
              <p:cNvSpPr>
                <a:spLocks noChangeArrowheads="1"/>
              </p:cNvSpPr>
              <p:nvPr/>
            </p:nvSpPr>
            <p:spPr bwMode="auto">
              <a:xfrm>
                <a:off x="2890" y="1541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3083" name="Oval 61"/>
              <p:cNvSpPr>
                <a:spLocks noChangeArrowheads="1"/>
              </p:cNvSpPr>
              <p:nvPr/>
            </p:nvSpPr>
            <p:spPr bwMode="auto">
              <a:xfrm>
                <a:off x="4234" y="1603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53084" name="Text Box 62"/>
              <p:cNvSpPr txBox="1">
                <a:spLocks noChangeArrowheads="1"/>
              </p:cNvSpPr>
              <p:nvPr/>
            </p:nvSpPr>
            <p:spPr bwMode="auto">
              <a:xfrm>
                <a:off x="2806" y="793"/>
                <a:ext cx="921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设备编码器</a:t>
                </a:r>
              </a:p>
            </p:txBody>
          </p:sp>
          <p:sp>
            <p:nvSpPr>
              <p:cNvPr id="253085" name="Rectangle 63"/>
              <p:cNvSpPr>
                <a:spLocks noChangeArrowheads="1"/>
              </p:cNvSpPr>
              <p:nvPr/>
            </p:nvSpPr>
            <p:spPr bwMode="auto">
              <a:xfrm>
                <a:off x="2804" y="817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086" name="Text Box 64"/>
              <p:cNvSpPr txBox="1">
                <a:spLocks noChangeArrowheads="1"/>
              </p:cNvSpPr>
              <p:nvPr/>
            </p:nvSpPr>
            <p:spPr bwMode="auto">
              <a:xfrm>
                <a:off x="2976" y="1158"/>
                <a:ext cx="59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排队器</a:t>
                </a:r>
              </a:p>
            </p:txBody>
          </p:sp>
          <p:sp>
            <p:nvSpPr>
              <p:cNvPr id="253087" name="Rectangle 65"/>
              <p:cNvSpPr>
                <a:spLocks noChangeArrowheads="1"/>
              </p:cNvSpPr>
              <p:nvPr/>
            </p:nvSpPr>
            <p:spPr bwMode="auto">
              <a:xfrm>
                <a:off x="2794" y="1182"/>
                <a:ext cx="960" cy="20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088" name="Freeform 66"/>
              <p:cNvSpPr>
                <a:spLocks/>
              </p:cNvSpPr>
              <p:nvPr/>
            </p:nvSpPr>
            <p:spPr bwMode="auto">
              <a:xfrm>
                <a:off x="2913" y="1396"/>
                <a:ext cx="1" cy="147"/>
              </a:xfrm>
              <a:custGeom>
                <a:avLst/>
                <a:gdLst>
                  <a:gd name="T0" fmla="*/ 0 w 1"/>
                  <a:gd name="T1" fmla="*/ 147 h 147"/>
                  <a:gd name="T2" fmla="*/ 0 w 1"/>
                  <a:gd name="T3" fmla="*/ 0 h 147"/>
                  <a:gd name="T4" fmla="*/ 0 60000 65536"/>
                  <a:gd name="T5" fmla="*/ 0 60000 65536"/>
                  <a:gd name="T6" fmla="*/ 0 w 1"/>
                  <a:gd name="T7" fmla="*/ 0 h 147"/>
                  <a:gd name="T8" fmla="*/ 1 w 1"/>
                  <a:gd name="T9" fmla="*/ 147 h 1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47">
                    <a:moveTo>
                      <a:pt x="0" y="147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89" name="Freeform 67"/>
              <p:cNvSpPr>
                <a:spLocks/>
              </p:cNvSpPr>
              <p:nvPr/>
            </p:nvSpPr>
            <p:spPr bwMode="auto">
              <a:xfrm>
                <a:off x="2938" y="1983"/>
                <a:ext cx="1872" cy="207"/>
              </a:xfrm>
              <a:custGeom>
                <a:avLst/>
                <a:gdLst>
                  <a:gd name="T0" fmla="*/ 0 w 2160"/>
                  <a:gd name="T1" fmla="*/ 0 h 240"/>
                  <a:gd name="T2" fmla="*/ 0 w 2160"/>
                  <a:gd name="T3" fmla="*/ 207 h 240"/>
                  <a:gd name="T4" fmla="*/ 1872 w 2160"/>
                  <a:gd name="T5" fmla="*/ 207 h 240"/>
                  <a:gd name="T6" fmla="*/ 0 60000 65536"/>
                  <a:gd name="T7" fmla="*/ 0 60000 65536"/>
                  <a:gd name="T8" fmla="*/ 0 60000 65536"/>
                  <a:gd name="T9" fmla="*/ 0 w 2160"/>
                  <a:gd name="T10" fmla="*/ 0 h 240"/>
                  <a:gd name="T11" fmla="*/ 2160 w 2160"/>
                  <a:gd name="T12" fmla="*/ 240 h 2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" h="240">
                    <a:moveTo>
                      <a:pt x="0" y="0"/>
                    </a:moveTo>
                    <a:lnTo>
                      <a:pt x="0" y="240"/>
                    </a:lnTo>
                    <a:lnTo>
                      <a:pt x="2160" y="24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90" name="Freeform 68"/>
              <p:cNvSpPr>
                <a:spLocks/>
              </p:cNvSpPr>
              <p:nvPr/>
            </p:nvSpPr>
            <p:spPr bwMode="auto">
              <a:xfrm>
                <a:off x="2554" y="1548"/>
                <a:ext cx="1707" cy="1181"/>
              </a:xfrm>
              <a:custGeom>
                <a:avLst/>
                <a:gdLst>
                  <a:gd name="T0" fmla="*/ 0 w 1707"/>
                  <a:gd name="T1" fmla="*/ 1098 h 1181"/>
                  <a:gd name="T2" fmla="*/ 0 w 1707"/>
                  <a:gd name="T3" fmla="*/ 1181 h 1181"/>
                  <a:gd name="T4" fmla="*/ 720 w 1707"/>
                  <a:gd name="T5" fmla="*/ 1181 h 1181"/>
                  <a:gd name="T6" fmla="*/ 719 w 1707"/>
                  <a:gd name="T7" fmla="*/ 4 h 1181"/>
                  <a:gd name="T8" fmla="*/ 1707 w 1707"/>
                  <a:gd name="T9" fmla="*/ 0 h 1181"/>
                  <a:gd name="T10" fmla="*/ 1707 w 1707"/>
                  <a:gd name="T11" fmla="*/ 54 h 1181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707"/>
                  <a:gd name="T19" fmla="*/ 0 h 1181"/>
                  <a:gd name="T20" fmla="*/ 1707 w 1707"/>
                  <a:gd name="T21" fmla="*/ 1181 h 1181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707" h="1181">
                    <a:moveTo>
                      <a:pt x="0" y="1098"/>
                    </a:moveTo>
                    <a:lnTo>
                      <a:pt x="0" y="1181"/>
                    </a:lnTo>
                    <a:lnTo>
                      <a:pt x="720" y="1181"/>
                    </a:lnTo>
                    <a:lnTo>
                      <a:pt x="719" y="4"/>
                    </a:lnTo>
                    <a:lnTo>
                      <a:pt x="1707" y="0"/>
                    </a:lnTo>
                    <a:lnTo>
                      <a:pt x="1707" y="5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91" name="Freeform 69"/>
              <p:cNvSpPr>
                <a:spLocks/>
              </p:cNvSpPr>
              <p:nvPr/>
            </p:nvSpPr>
            <p:spPr bwMode="auto">
              <a:xfrm>
                <a:off x="3360" y="1390"/>
                <a:ext cx="1440" cy="83"/>
              </a:xfrm>
              <a:custGeom>
                <a:avLst/>
                <a:gdLst>
                  <a:gd name="T0" fmla="*/ 1440 w 1440"/>
                  <a:gd name="T1" fmla="*/ 83 h 96"/>
                  <a:gd name="T2" fmla="*/ 0 w 1440"/>
                  <a:gd name="T3" fmla="*/ 83 h 96"/>
                  <a:gd name="T4" fmla="*/ 0 w 1440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96"/>
                  <a:gd name="T11" fmla="*/ 1440 w 144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96">
                    <a:moveTo>
                      <a:pt x="1440" y="96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92" name="Freeform 70"/>
              <p:cNvSpPr>
                <a:spLocks/>
              </p:cNvSpPr>
              <p:nvPr/>
            </p:nvSpPr>
            <p:spPr bwMode="auto">
              <a:xfrm>
                <a:off x="3273" y="1024"/>
                <a:ext cx="3" cy="165"/>
              </a:xfrm>
              <a:custGeom>
                <a:avLst/>
                <a:gdLst>
                  <a:gd name="T0" fmla="*/ 0 w 3"/>
                  <a:gd name="T1" fmla="*/ 165 h 165"/>
                  <a:gd name="T2" fmla="*/ 3 w 3"/>
                  <a:gd name="T3" fmla="*/ 0 h 165"/>
                  <a:gd name="T4" fmla="*/ 0 60000 65536"/>
                  <a:gd name="T5" fmla="*/ 0 60000 65536"/>
                  <a:gd name="T6" fmla="*/ 0 w 3"/>
                  <a:gd name="T7" fmla="*/ 0 h 165"/>
                  <a:gd name="T8" fmla="*/ 3 w 3"/>
                  <a:gd name="T9" fmla="*/ 165 h 16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165">
                    <a:moveTo>
                      <a:pt x="0" y="165"/>
                    </a:moveTo>
                    <a:lnTo>
                      <a:pt x="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93" name="Freeform 71"/>
              <p:cNvSpPr>
                <a:spLocks/>
              </p:cNvSpPr>
              <p:nvPr/>
            </p:nvSpPr>
            <p:spPr bwMode="auto">
              <a:xfrm>
                <a:off x="712" y="1452"/>
                <a:ext cx="1650" cy="130"/>
              </a:xfrm>
              <a:custGeom>
                <a:avLst/>
                <a:gdLst>
                  <a:gd name="T0" fmla="*/ 1650 w 1296"/>
                  <a:gd name="T1" fmla="*/ 130 h 144"/>
                  <a:gd name="T2" fmla="*/ 1650 w 1296"/>
                  <a:gd name="T3" fmla="*/ 0 h 144"/>
                  <a:gd name="T4" fmla="*/ 0 w 1296"/>
                  <a:gd name="T5" fmla="*/ 0 h 144"/>
                  <a:gd name="T6" fmla="*/ 0 60000 65536"/>
                  <a:gd name="T7" fmla="*/ 0 60000 65536"/>
                  <a:gd name="T8" fmla="*/ 0 60000 65536"/>
                  <a:gd name="T9" fmla="*/ 0 w 1296"/>
                  <a:gd name="T10" fmla="*/ 0 h 144"/>
                  <a:gd name="T11" fmla="*/ 1296 w 1296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96" h="144">
                    <a:moveTo>
                      <a:pt x="1296" y="144"/>
                    </a:moveTo>
                    <a:lnTo>
                      <a:pt x="1296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94" name="Freeform 72"/>
              <p:cNvSpPr>
                <a:spLocks/>
              </p:cNvSpPr>
              <p:nvPr/>
            </p:nvSpPr>
            <p:spPr bwMode="auto">
              <a:xfrm>
                <a:off x="1018" y="1029"/>
                <a:ext cx="1920" cy="83"/>
              </a:xfrm>
              <a:custGeom>
                <a:avLst/>
                <a:gdLst>
                  <a:gd name="T0" fmla="*/ 1920 w 1920"/>
                  <a:gd name="T1" fmla="*/ 0 h 96"/>
                  <a:gd name="T2" fmla="*/ 1920 w 1920"/>
                  <a:gd name="T3" fmla="*/ 83 h 96"/>
                  <a:gd name="T4" fmla="*/ 0 w 1920"/>
                  <a:gd name="T5" fmla="*/ 83 h 96"/>
                  <a:gd name="T6" fmla="*/ 0 60000 65536"/>
                  <a:gd name="T7" fmla="*/ 0 60000 65536"/>
                  <a:gd name="T8" fmla="*/ 0 60000 65536"/>
                  <a:gd name="T9" fmla="*/ 0 w 1920"/>
                  <a:gd name="T10" fmla="*/ 0 h 96"/>
                  <a:gd name="T11" fmla="*/ 1920 w 192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0" h="96">
                    <a:moveTo>
                      <a:pt x="1920" y="0"/>
                    </a:moveTo>
                    <a:lnTo>
                      <a:pt x="1920" y="96"/>
                    </a:lnTo>
                    <a:lnTo>
                      <a:pt x="0" y="9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95" name="Line 73"/>
              <p:cNvSpPr>
                <a:spLocks noChangeShapeType="1"/>
              </p:cNvSpPr>
              <p:nvPr/>
            </p:nvSpPr>
            <p:spPr bwMode="auto">
              <a:xfrm>
                <a:off x="3754" y="1278"/>
                <a:ext cx="14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96" name="Rectangle 74"/>
              <p:cNvSpPr>
                <a:spLocks noChangeArrowheads="1"/>
              </p:cNvSpPr>
              <p:nvPr/>
            </p:nvSpPr>
            <p:spPr bwMode="auto">
              <a:xfrm>
                <a:off x="1018" y="568"/>
                <a:ext cx="3792" cy="365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lgDash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097" name="Rectangle 75"/>
              <p:cNvSpPr>
                <a:spLocks noChangeArrowheads="1"/>
              </p:cNvSpPr>
              <p:nvPr/>
            </p:nvSpPr>
            <p:spPr bwMode="auto">
              <a:xfrm>
                <a:off x="3312" y="670"/>
                <a:ext cx="48" cy="1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098" name="AutoShape 76"/>
              <p:cNvSpPr>
                <a:spLocks noChangeArrowheads="1"/>
              </p:cNvSpPr>
              <p:nvPr/>
            </p:nvSpPr>
            <p:spPr bwMode="auto">
              <a:xfrm>
                <a:off x="672" y="622"/>
                <a:ext cx="2686" cy="144"/>
              </a:xfrm>
              <a:prstGeom prst="leftArrow">
                <a:avLst>
                  <a:gd name="adj1" fmla="val 39417"/>
                  <a:gd name="adj2" fmla="val 164853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099" name="Freeform 77"/>
              <p:cNvSpPr>
                <a:spLocks/>
              </p:cNvSpPr>
              <p:nvPr/>
            </p:nvSpPr>
            <p:spPr bwMode="auto">
              <a:xfrm>
                <a:off x="4773" y="1468"/>
                <a:ext cx="420" cy="1"/>
              </a:xfrm>
              <a:custGeom>
                <a:avLst/>
                <a:gdLst>
                  <a:gd name="T0" fmla="*/ 420 w 420"/>
                  <a:gd name="T1" fmla="*/ 0 h 1"/>
                  <a:gd name="T2" fmla="*/ 0 w 420"/>
                  <a:gd name="T3" fmla="*/ 0 h 1"/>
                  <a:gd name="T4" fmla="*/ 0 60000 65536"/>
                  <a:gd name="T5" fmla="*/ 0 60000 65536"/>
                  <a:gd name="T6" fmla="*/ 0 w 420"/>
                  <a:gd name="T7" fmla="*/ 0 h 1"/>
                  <a:gd name="T8" fmla="*/ 420 w 4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0" h="1">
                    <a:moveTo>
                      <a:pt x="42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100" name="Line 78"/>
              <p:cNvSpPr>
                <a:spLocks noChangeShapeType="1"/>
              </p:cNvSpPr>
              <p:nvPr/>
            </p:nvSpPr>
            <p:spPr bwMode="auto">
              <a:xfrm flipH="1">
                <a:off x="4810" y="2190"/>
                <a:ext cx="38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101" name="Text Box 79"/>
              <p:cNvSpPr txBox="1">
                <a:spLocks noChangeArrowheads="1"/>
              </p:cNvSpPr>
              <p:nvPr/>
            </p:nvSpPr>
            <p:spPr bwMode="auto">
              <a:xfrm>
                <a:off x="4818" y="2189"/>
                <a:ext cx="76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中断查询</a:t>
                </a:r>
              </a:p>
            </p:txBody>
          </p:sp>
          <p:sp>
            <p:nvSpPr>
              <p:cNvPr id="253102" name="Text Box 80"/>
              <p:cNvSpPr txBox="1">
                <a:spLocks noChangeArrowheads="1"/>
              </p:cNvSpPr>
              <p:nvPr/>
            </p:nvSpPr>
            <p:spPr bwMode="auto">
              <a:xfrm>
                <a:off x="4818" y="1516"/>
                <a:ext cx="841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来自高一级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 的排队器</a:t>
                </a:r>
              </a:p>
            </p:txBody>
          </p:sp>
          <p:sp>
            <p:nvSpPr>
              <p:cNvPr id="253103" name="Text Box 81"/>
              <p:cNvSpPr txBox="1">
                <a:spLocks noChangeArrowheads="1"/>
              </p:cNvSpPr>
              <p:nvPr/>
            </p:nvSpPr>
            <p:spPr bwMode="auto">
              <a:xfrm>
                <a:off x="4818" y="890"/>
                <a:ext cx="69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至低一级</a:t>
                </a:r>
              </a:p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的排队器</a:t>
                </a:r>
              </a:p>
            </p:txBody>
          </p:sp>
          <p:sp>
            <p:nvSpPr>
              <p:cNvPr id="253104" name="Text Box 82"/>
              <p:cNvSpPr txBox="1">
                <a:spLocks noChangeArrowheads="1"/>
              </p:cNvSpPr>
              <p:nvPr/>
            </p:nvSpPr>
            <p:spPr bwMode="auto">
              <a:xfrm>
                <a:off x="0" y="574"/>
                <a:ext cx="6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向量地址</a:t>
                </a:r>
              </a:p>
            </p:txBody>
          </p:sp>
          <p:sp>
            <p:nvSpPr>
              <p:cNvPr id="253105" name="Line 83"/>
              <p:cNvSpPr>
                <a:spLocks noChangeShapeType="1"/>
              </p:cNvSpPr>
              <p:nvPr/>
            </p:nvSpPr>
            <p:spPr bwMode="auto">
              <a:xfrm>
                <a:off x="682" y="111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106" name="Text Box 84"/>
              <p:cNvSpPr txBox="1">
                <a:spLocks noChangeArrowheads="1"/>
              </p:cNvSpPr>
              <p:nvPr/>
            </p:nvSpPr>
            <p:spPr bwMode="auto">
              <a:xfrm>
                <a:off x="0" y="910"/>
                <a:ext cx="696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中断响应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zh-CN" sz="1800">
                    <a:latin typeface="Times New Roman" pitchFamily="18" charset="0"/>
                  </a:rPr>
                  <a:t>   INTA</a:t>
                </a:r>
              </a:p>
            </p:txBody>
          </p:sp>
          <p:sp>
            <p:nvSpPr>
              <p:cNvPr id="253107" name="Text Box 85"/>
              <p:cNvSpPr txBox="1">
                <a:spLocks noChangeArrowheads="1"/>
              </p:cNvSpPr>
              <p:nvPr/>
            </p:nvSpPr>
            <p:spPr bwMode="auto">
              <a:xfrm>
                <a:off x="0" y="1342"/>
                <a:ext cx="69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中断请求</a:t>
                </a:r>
              </a:p>
            </p:txBody>
          </p:sp>
          <p:sp>
            <p:nvSpPr>
              <p:cNvPr id="253108" name="Rectangle 86"/>
              <p:cNvSpPr>
                <a:spLocks noChangeArrowheads="1"/>
              </p:cNvSpPr>
              <p:nvPr/>
            </p:nvSpPr>
            <p:spPr bwMode="auto">
              <a:xfrm>
                <a:off x="1066" y="2812"/>
                <a:ext cx="864" cy="7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109" name="Text Box 87"/>
              <p:cNvSpPr txBox="1">
                <a:spLocks noChangeArrowheads="1"/>
              </p:cNvSpPr>
              <p:nvPr/>
            </p:nvSpPr>
            <p:spPr bwMode="auto">
              <a:xfrm>
                <a:off x="1133" y="2830"/>
                <a:ext cx="76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命令译码</a:t>
                </a:r>
              </a:p>
            </p:txBody>
          </p:sp>
          <p:sp>
            <p:nvSpPr>
              <p:cNvPr id="253110" name="Text Box 88"/>
              <p:cNvSpPr txBox="1">
                <a:spLocks noChangeArrowheads="1"/>
              </p:cNvSpPr>
              <p:nvPr/>
            </p:nvSpPr>
            <p:spPr bwMode="auto">
              <a:xfrm>
                <a:off x="768" y="2876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①</a:t>
                </a:r>
              </a:p>
            </p:txBody>
          </p:sp>
          <p:sp>
            <p:nvSpPr>
              <p:cNvPr id="253111" name="Text Box 89"/>
              <p:cNvSpPr txBox="1">
                <a:spLocks noChangeArrowheads="1"/>
              </p:cNvSpPr>
              <p:nvPr/>
            </p:nvSpPr>
            <p:spPr bwMode="auto">
              <a:xfrm>
                <a:off x="4792" y="2494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②</a:t>
                </a:r>
              </a:p>
            </p:txBody>
          </p:sp>
          <p:sp>
            <p:nvSpPr>
              <p:cNvPr id="253112" name="Text Box 90"/>
              <p:cNvSpPr txBox="1">
                <a:spLocks noChangeArrowheads="1"/>
              </p:cNvSpPr>
              <p:nvPr/>
            </p:nvSpPr>
            <p:spPr bwMode="auto">
              <a:xfrm>
                <a:off x="4800" y="3780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③</a:t>
                </a:r>
              </a:p>
            </p:txBody>
          </p:sp>
          <p:sp>
            <p:nvSpPr>
              <p:cNvPr id="253113" name="Text Box 91"/>
              <p:cNvSpPr txBox="1">
                <a:spLocks noChangeArrowheads="1"/>
              </p:cNvSpPr>
              <p:nvPr/>
            </p:nvSpPr>
            <p:spPr bwMode="auto">
              <a:xfrm>
                <a:off x="4792" y="3070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④</a:t>
                </a:r>
              </a:p>
            </p:txBody>
          </p:sp>
          <p:sp>
            <p:nvSpPr>
              <p:cNvPr id="253114" name="Text Box 92"/>
              <p:cNvSpPr txBox="1">
                <a:spLocks noChangeArrowheads="1"/>
              </p:cNvSpPr>
              <p:nvPr/>
            </p:nvSpPr>
            <p:spPr bwMode="auto">
              <a:xfrm>
                <a:off x="4792" y="1966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⑤</a:t>
                </a:r>
              </a:p>
            </p:txBody>
          </p:sp>
          <p:sp>
            <p:nvSpPr>
              <p:cNvPr id="253115" name="Text Box 93"/>
              <p:cNvSpPr txBox="1">
                <a:spLocks noChangeArrowheads="1"/>
              </p:cNvSpPr>
              <p:nvPr/>
            </p:nvSpPr>
            <p:spPr bwMode="auto">
              <a:xfrm>
                <a:off x="768" y="1198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⑥</a:t>
                </a:r>
              </a:p>
            </p:txBody>
          </p:sp>
          <p:sp>
            <p:nvSpPr>
              <p:cNvPr id="253116" name="Text Box 94"/>
              <p:cNvSpPr txBox="1">
                <a:spLocks noChangeArrowheads="1"/>
              </p:cNvSpPr>
              <p:nvPr/>
            </p:nvSpPr>
            <p:spPr bwMode="auto">
              <a:xfrm>
                <a:off x="768" y="862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⑦</a:t>
                </a:r>
              </a:p>
            </p:txBody>
          </p:sp>
          <p:sp>
            <p:nvSpPr>
              <p:cNvPr id="253117" name="Text Box 95"/>
              <p:cNvSpPr txBox="1">
                <a:spLocks noChangeArrowheads="1"/>
              </p:cNvSpPr>
              <p:nvPr/>
            </p:nvSpPr>
            <p:spPr bwMode="auto">
              <a:xfrm>
                <a:off x="768" y="382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⑧</a:t>
                </a:r>
              </a:p>
            </p:txBody>
          </p:sp>
        </p:grpSp>
      </p:grpSp>
      <p:sp>
        <p:nvSpPr>
          <p:cNvPr id="252931" name="Text Box 96"/>
          <p:cNvSpPr txBox="1">
            <a:spLocks noChangeArrowheads="1"/>
          </p:cNvSpPr>
          <p:nvPr/>
        </p:nvSpPr>
        <p:spPr bwMode="auto">
          <a:xfrm>
            <a:off x="457200" y="76200"/>
            <a:ext cx="4168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2. </a:t>
            </a:r>
            <a:r>
              <a:rPr lang="en-US" altLang="zh-CN" sz="3600">
                <a:latin typeface="Times New Roman" pitchFamily="18" charset="0"/>
              </a:rPr>
              <a:t>I/O </a:t>
            </a:r>
            <a:r>
              <a:rPr lang="zh-CN" altLang="en-US" sz="3600">
                <a:latin typeface="Times New Roman" pitchFamily="18" charset="0"/>
              </a:rPr>
              <a:t>中断处理过程</a:t>
            </a:r>
          </a:p>
        </p:txBody>
      </p:sp>
      <p:grpSp>
        <p:nvGrpSpPr>
          <p:cNvPr id="6" name="Group 97"/>
          <p:cNvGrpSpPr>
            <a:grpSpLocks/>
          </p:cNvGrpSpPr>
          <p:nvPr/>
        </p:nvGrpSpPr>
        <p:grpSpPr bwMode="auto">
          <a:xfrm>
            <a:off x="1006475" y="4568825"/>
            <a:ext cx="1371600" cy="479425"/>
            <a:chOff x="634" y="2878"/>
            <a:chExt cx="864" cy="302"/>
          </a:xfrm>
        </p:grpSpPr>
        <p:sp>
          <p:nvSpPr>
            <p:cNvPr id="253026" name="Line 98"/>
            <p:cNvSpPr>
              <a:spLocks noChangeShapeType="1"/>
            </p:cNvSpPr>
            <p:nvPr/>
          </p:nvSpPr>
          <p:spPr bwMode="auto">
            <a:xfrm>
              <a:off x="826" y="3180"/>
              <a:ext cx="672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3027" name="Line 99"/>
            <p:cNvSpPr>
              <a:spLocks noChangeShapeType="1"/>
            </p:cNvSpPr>
            <p:nvPr/>
          </p:nvSpPr>
          <p:spPr bwMode="auto">
            <a:xfrm>
              <a:off x="634" y="3180"/>
              <a:ext cx="240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3028" name="Text Box 100"/>
            <p:cNvSpPr txBox="1">
              <a:spLocks noChangeArrowheads="1"/>
            </p:cNvSpPr>
            <p:nvPr/>
          </p:nvSpPr>
          <p:spPr bwMode="auto">
            <a:xfrm>
              <a:off x="768" y="287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①</a:t>
              </a:r>
            </a:p>
          </p:txBody>
        </p:sp>
      </p:grpSp>
      <p:grpSp>
        <p:nvGrpSpPr>
          <p:cNvPr id="7" name="Group 101"/>
          <p:cNvGrpSpPr>
            <a:grpSpLocks/>
          </p:cNvGrpSpPr>
          <p:nvPr/>
        </p:nvGrpSpPr>
        <p:grpSpPr bwMode="auto">
          <a:xfrm>
            <a:off x="4572000" y="4724400"/>
            <a:ext cx="1225550" cy="396875"/>
            <a:chOff x="2880" y="2976"/>
            <a:chExt cx="772" cy="250"/>
          </a:xfrm>
        </p:grpSpPr>
        <p:grpSp>
          <p:nvGrpSpPr>
            <p:cNvPr id="8" name="Group 102"/>
            <p:cNvGrpSpPr>
              <a:grpSpLocks/>
            </p:cNvGrpSpPr>
            <p:nvPr/>
          </p:nvGrpSpPr>
          <p:grpSpPr bwMode="auto">
            <a:xfrm>
              <a:off x="3456" y="2976"/>
              <a:ext cx="196" cy="250"/>
              <a:chOff x="2832" y="2880"/>
              <a:chExt cx="196" cy="300"/>
            </a:xfrm>
          </p:grpSpPr>
          <p:sp>
            <p:nvSpPr>
              <p:cNvPr id="253024" name="Rectangle 103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3025" name="Text Box 104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9" name="Group 105"/>
            <p:cNvGrpSpPr>
              <a:grpSpLocks/>
            </p:cNvGrpSpPr>
            <p:nvPr/>
          </p:nvGrpSpPr>
          <p:grpSpPr bwMode="auto">
            <a:xfrm>
              <a:off x="2880" y="2976"/>
              <a:ext cx="196" cy="250"/>
              <a:chOff x="2832" y="2880"/>
              <a:chExt cx="196" cy="300"/>
            </a:xfrm>
          </p:grpSpPr>
          <p:sp>
            <p:nvSpPr>
              <p:cNvPr id="253022" name="Rectangle 106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3023" name="Text Box 107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</p:grpSp>
      </p:grpSp>
      <p:sp>
        <p:nvSpPr>
          <p:cNvPr id="340076" name="Freeform 108"/>
          <p:cNvSpPr>
            <a:spLocks/>
          </p:cNvSpPr>
          <p:nvPr/>
        </p:nvSpPr>
        <p:spPr bwMode="auto">
          <a:xfrm>
            <a:off x="2835275" y="4691063"/>
            <a:ext cx="2362200" cy="488950"/>
          </a:xfrm>
          <a:custGeom>
            <a:avLst/>
            <a:gdLst>
              <a:gd name="T0" fmla="*/ 2362200 w 1488"/>
              <a:gd name="T1" fmla="*/ 0 h 357"/>
              <a:gd name="T2" fmla="*/ 2362200 w 1488"/>
              <a:gd name="T3" fmla="*/ 488950 h 357"/>
              <a:gd name="T4" fmla="*/ 0 w 1488"/>
              <a:gd name="T5" fmla="*/ 488950 h 357"/>
              <a:gd name="T6" fmla="*/ 0 60000 65536"/>
              <a:gd name="T7" fmla="*/ 0 60000 65536"/>
              <a:gd name="T8" fmla="*/ 0 60000 65536"/>
              <a:gd name="T9" fmla="*/ 0 w 1488"/>
              <a:gd name="T10" fmla="*/ 0 h 357"/>
              <a:gd name="T11" fmla="*/ 1488 w 1488"/>
              <a:gd name="T12" fmla="*/ 357 h 3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357">
                <a:moveTo>
                  <a:pt x="1488" y="0"/>
                </a:moveTo>
                <a:lnTo>
                  <a:pt x="1488" y="357"/>
                </a:lnTo>
                <a:lnTo>
                  <a:pt x="0" y="357"/>
                </a:lnTo>
              </a:path>
            </a:pathLst>
          </a:custGeom>
          <a:noFill/>
          <a:ln w="38100">
            <a:solidFill>
              <a:srgbClr val="0419E0"/>
            </a:solidFill>
            <a:round/>
            <a:headEnd type="oval" w="sm" len="sm"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2363788" y="4918075"/>
            <a:ext cx="471487" cy="525463"/>
            <a:chOff x="1489" y="3098"/>
            <a:chExt cx="297" cy="331"/>
          </a:xfrm>
        </p:grpSpPr>
        <p:grpSp>
          <p:nvGrpSpPr>
            <p:cNvPr id="11" name="Group 110"/>
            <p:cNvGrpSpPr>
              <a:grpSpLocks/>
            </p:cNvGrpSpPr>
            <p:nvPr/>
          </p:nvGrpSpPr>
          <p:grpSpPr bwMode="auto">
            <a:xfrm>
              <a:off x="1489" y="3098"/>
              <a:ext cx="249" cy="331"/>
              <a:chOff x="1489" y="3098"/>
              <a:chExt cx="249" cy="331"/>
            </a:xfrm>
          </p:grpSpPr>
          <p:sp>
            <p:nvSpPr>
              <p:cNvPr id="253018" name="Rectangle 111"/>
              <p:cNvSpPr>
                <a:spLocks noChangeArrowheads="1"/>
              </p:cNvSpPr>
              <p:nvPr/>
            </p:nvSpPr>
            <p:spPr bwMode="auto">
              <a:xfrm>
                <a:off x="1489" y="3098"/>
                <a:ext cx="240" cy="331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3019" name="Text Box 112"/>
              <p:cNvSpPr txBox="1">
                <a:spLocks noChangeArrowheads="1"/>
              </p:cNvSpPr>
              <p:nvPr/>
            </p:nvSpPr>
            <p:spPr bwMode="auto">
              <a:xfrm>
                <a:off x="1489" y="3117"/>
                <a:ext cx="249" cy="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&amp;</a:t>
                </a:r>
              </a:p>
            </p:txBody>
          </p:sp>
        </p:grpSp>
        <p:sp>
          <p:nvSpPr>
            <p:cNvPr id="253017" name="Oval 113"/>
            <p:cNvSpPr>
              <a:spLocks noChangeArrowheads="1"/>
            </p:cNvSpPr>
            <p:nvPr/>
          </p:nvSpPr>
          <p:spPr bwMode="auto">
            <a:xfrm>
              <a:off x="1738" y="3241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" name="Group 114"/>
          <p:cNvGrpSpPr>
            <a:grpSpLocks/>
          </p:cNvGrpSpPr>
          <p:nvPr/>
        </p:nvGrpSpPr>
        <p:grpSpPr bwMode="auto">
          <a:xfrm>
            <a:off x="3597275" y="4506913"/>
            <a:ext cx="3200400" cy="522287"/>
            <a:chOff x="2266" y="2839"/>
            <a:chExt cx="2016" cy="329"/>
          </a:xfrm>
        </p:grpSpPr>
        <p:sp>
          <p:nvSpPr>
            <p:cNvPr id="253012" name="Rectangle 115"/>
            <p:cNvSpPr>
              <a:spLocks noChangeArrowheads="1"/>
            </p:cNvSpPr>
            <p:nvPr/>
          </p:nvSpPr>
          <p:spPr bwMode="auto">
            <a:xfrm>
              <a:off x="2266" y="2839"/>
              <a:ext cx="576" cy="329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3" name="Oval 116"/>
            <p:cNvSpPr>
              <a:spLocks noChangeArrowheads="1"/>
            </p:cNvSpPr>
            <p:nvPr/>
          </p:nvSpPr>
          <p:spPr bwMode="auto">
            <a:xfrm>
              <a:off x="2842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253014" name="Oval 117"/>
            <p:cNvSpPr>
              <a:spLocks noChangeArrowheads="1"/>
            </p:cNvSpPr>
            <p:nvPr/>
          </p:nvSpPr>
          <p:spPr bwMode="auto">
            <a:xfrm>
              <a:off x="3647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3015" name="Rectangle 118"/>
            <p:cNvSpPr>
              <a:spLocks noChangeArrowheads="1"/>
            </p:cNvSpPr>
            <p:nvPr/>
          </p:nvSpPr>
          <p:spPr bwMode="auto">
            <a:xfrm>
              <a:off x="3706" y="2839"/>
              <a:ext cx="576" cy="329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40087" name="Freeform 119"/>
          <p:cNvSpPr>
            <a:spLocks/>
          </p:cNvSpPr>
          <p:nvPr/>
        </p:nvSpPr>
        <p:spPr bwMode="auto">
          <a:xfrm>
            <a:off x="4583113" y="4691063"/>
            <a:ext cx="1204912" cy="1587"/>
          </a:xfrm>
          <a:custGeom>
            <a:avLst/>
            <a:gdLst>
              <a:gd name="T0" fmla="*/ 0 w 759"/>
              <a:gd name="T1" fmla="*/ 0 h 1"/>
              <a:gd name="T2" fmla="*/ 1204912 w 759"/>
              <a:gd name="T3" fmla="*/ 0 h 1"/>
              <a:gd name="T4" fmla="*/ 0 60000 65536"/>
              <a:gd name="T5" fmla="*/ 0 60000 65536"/>
              <a:gd name="T6" fmla="*/ 0 w 759"/>
              <a:gd name="T7" fmla="*/ 0 h 1"/>
              <a:gd name="T8" fmla="*/ 759 w 75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759" h="1">
                <a:moveTo>
                  <a:pt x="0" y="0"/>
                </a:moveTo>
                <a:lnTo>
                  <a:pt x="759" y="0"/>
                </a:lnTo>
              </a:path>
            </a:pathLst>
          </a:custGeom>
          <a:noFill/>
          <a:ln w="38100">
            <a:solidFill>
              <a:srgbClr val="0419E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0088" name="Rectangle 120"/>
          <p:cNvSpPr>
            <a:spLocks noChangeArrowheads="1"/>
          </p:cNvSpPr>
          <p:nvPr/>
        </p:nvSpPr>
        <p:spPr bwMode="auto">
          <a:xfrm>
            <a:off x="3597275" y="6310313"/>
            <a:ext cx="3200400" cy="330200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en-US" altLang="zh-CN" sz="2000">
                <a:latin typeface="Times New Roman" pitchFamily="18" charset="0"/>
              </a:rPr>
              <a:t>DBR</a:t>
            </a:r>
          </a:p>
        </p:txBody>
      </p:sp>
      <p:grpSp>
        <p:nvGrpSpPr>
          <p:cNvPr id="13" name="Group 121"/>
          <p:cNvGrpSpPr>
            <a:grpSpLocks/>
          </p:cNvGrpSpPr>
          <p:nvPr/>
        </p:nvGrpSpPr>
        <p:grpSpPr bwMode="auto">
          <a:xfrm>
            <a:off x="3276600" y="4654550"/>
            <a:ext cx="5053013" cy="676275"/>
            <a:chOff x="2064" y="2932"/>
            <a:chExt cx="3183" cy="426"/>
          </a:xfrm>
        </p:grpSpPr>
        <p:sp>
          <p:nvSpPr>
            <p:cNvPr id="253005" name="Oval 122"/>
            <p:cNvSpPr>
              <a:spLocks noChangeArrowheads="1"/>
            </p:cNvSpPr>
            <p:nvPr/>
          </p:nvSpPr>
          <p:spPr bwMode="auto">
            <a:xfrm>
              <a:off x="2205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sp>
          <p:nvSpPr>
            <p:cNvPr id="253006" name="Oval 123"/>
            <p:cNvSpPr>
              <a:spLocks noChangeArrowheads="1"/>
            </p:cNvSpPr>
            <p:nvPr/>
          </p:nvSpPr>
          <p:spPr bwMode="auto">
            <a:xfrm>
              <a:off x="4282" y="293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  <p:grpSp>
          <p:nvGrpSpPr>
            <p:cNvPr id="14" name="Group 124"/>
            <p:cNvGrpSpPr>
              <a:grpSpLocks/>
            </p:cNvGrpSpPr>
            <p:nvPr/>
          </p:nvGrpSpPr>
          <p:grpSpPr bwMode="auto">
            <a:xfrm>
              <a:off x="2064" y="2952"/>
              <a:ext cx="3183" cy="406"/>
              <a:chOff x="2064" y="2952"/>
              <a:chExt cx="3183" cy="406"/>
            </a:xfrm>
          </p:grpSpPr>
          <p:sp>
            <p:nvSpPr>
              <p:cNvPr id="253008" name="Freeform 125"/>
              <p:cNvSpPr>
                <a:spLocks/>
              </p:cNvSpPr>
              <p:nvPr/>
            </p:nvSpPr>
            <p:spPr bwMode="auto">
              <a:xfrm>
                <a:off x="2064" y="2961"/>
                <a:ext cx="2784" cy="397"/>
              </a:xfrm>
              <a:custGeom>
                <a:avLst/>
                <a:gdLst>
                  <a:gd name="T0" fmla="*/ 141 w 2784"/>
                  <a:gd name="T1" fmla="*/ 0 h 397"/>
                  <a:gd name="T2" fmla="*/ 0 w 2784"/>
                  <a:gd name="T3" fmla="*/ 1 h 397"/>
                  <a:gd name="T4" fmla="*/ 0 w 2784"/>
                  <a:gd name="T5" fmla="*/ 397 h 397"/>
                  <a:gd name="T6" fmla="*/ 2784 w 2784"/>
                  <a:gd name="T7" fmla="*/ 397 h 39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784"/>
                  <a:gd name="T13" fmla="*/ 0 h 397"/>
                  <a:gd name="T14" fmla="*/ 2784 w 2784"/>
                  <a:gd name="T15" fmla="*/ 397 h 39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784" h="397">
                    <a:moveTo>
                      <a:pt x="141" y="0"/>
                    </a:moveTo>
                    <a:lnTo>
                      <a:pt x="0" y="1"/>
                    </a:lnTo>
                    <a:lnTo>
                      <a:pt x="0" y="397"/>
                    </a:lnTo>
                    <a:lnTo>
                      <a:pt x="2784" y="397"/>
                    </a:lnTo>
                  </a:path>
                </a:pathLst>
              </a:custGeom>
              <a:noFill/>
              <a:ln w="38100">
                <a:solidFill>
                  <a:srgbClr val="0419E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09" name="Freeform 126"/>
              <p:cNvSpPr>
                <a:spLocks/>
              </p:cNvSpPr>
              <p:nvPr/>
            </p:nvSpPr>
            <p:spPr bwMode="auto">
              <a:xfrm>
                <a:off x="4332" y="2952"/>
                <a:ext cx="285" cy="396"/>
              </a:xfrm>
              <a:custGeom>
                <a:avLst/>
                <a:gdLst>
                  <a:gd name="T0" fmla="*/ 285 w 285"/>
                  <a:gd name="T1" fmla="*/ 396 h 396"/>
                  <a:gd name="T2" fmla="*/ 282 w 285"/>
                  <a:gd name="T3" fmla="*/ 3 h 396"/>
                  <a:gd name="T4" fmla="*/ 0 w 285"/>
                  <a:gd name="T5" fmla="*/ 0 h 396"/>
                  <a:gd name="T6" fmla="*/ 0 60000 65536"/>
                  <a:gd name="T7" fmla="*/ 0 60000 65536"/>
                  <a:gd name="T8" fmla="*/ 0 60000 65536"/>
                  <a:gd name="T9" fmla="*/ 0 w 285"/>
                  <a:gd name="T10" fmla="*/ 0 h 396"/>
                  <a:gd name="T11" fmla="*/ 285 w 285"/>
                  <a:gd name="T12" fmla="*/ 396 h 3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5" h="396">
                    <a:moveTo>
                      <a:pt x="285" y="396"/>
                    </a:moveTo>
                    <a:lnTo>
                      <a:pt x="282" y="3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419E0"/>
                </a:solidFill>
                <a:round/>
                <a:headEnd type="oval" w="sm" len="sm"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10" name="Freeform 127"/>
              <p:cNvSpPr>
                <a:spLocks/>
              </p:cNvSpPr>
              <p:nvPr/>
            </p:nvSpPr>
            <p:spPr bwMode="auto">
              <a:xfrm>
                <a:off x="4800" y="3352"/>
                <a:ext cx="447" cy="1"/>
              </a:xfrm>
              <a:custGeom>
                <a:avLst/>
                <a:gdLst>
                  <a:gd name="T0" fmla="*/ 447 w 447"/>
                  <a:gd name="T1" fmla="*/ 1 h 1"/>
                  <a:gd name="T2" fmla="*/ 0 w 447"/>
                  <a:gd name="T3" fmla="*/ 0 h 1"/>
                  <a:gd name="T4" fmla="*/ 0 60000 65536"/>
                  <a:gd name="T5" fmla="*/ 0 60000 65536"/>
                  <a:gd name="T6" fmla="*/ 0 w 447"/>
                  <a:gd name="T7" fmla="*/ 0 h 1"/>
                  <a:gd name="T8" fmla="*/ 447 w 447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47" h="1">
                    <a:moveTo>
                      <a:pt x="447" y="1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419E0"/>
                </a:solidFill>
                <a:round/>
                <a:headEnd/>
                <a:tailEnd type="stealth" w="med" len="med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3011" name="Text Box 128"/>
              <p:cNvSpPr txBox="1">
                <a:spLocks noChangeArrowheads="1"/>
              </p:cNvSpPr>
              <p:nvPr/>
            </p:nvSpPr>
            <p:spPr bwMode="auto">
              <a:xfrm>
                <a:off x="4794" y="3072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solidFill>
                      <a:schemeClr val="folHlink"/>
                    </a:solidFill>
                    <a:latin typeface="Times New Roman" pitchFamily="18" charset="0"/>
                  </a:rPr>
                  <a:t>④</a:t>
                </a:r>
              </a:p>
            </p:txBody>
          </p:sp>
        </p:grpSp>
      </p:grpSp>
      <p:grpSp>
        <p:nvGrpSpPr>
          <p:cNvPr id="15" name="Group 129"/>
          <p:cNvGrpSpPr>
            <a:grpSpLocks/>
          </p:cNvGrpSpPr>
          <p:nvPr/>
        </p:nvGrpSpPr>
        <p:grpSpPr bwMode="auto">
          <a:xfrm>
            <a:off x="4664075" y="3124200"/>
            <a:ext cx="3581400" cy="396875"/>
            <a:chOff x="2938" y="1968"/>
            <a:chExt cx="2256" cy="250"/>
          </a:xfrm>
        </p:grpSpPr>
        <p:sp>
          <p:nvSpPr>
            <p:cNvPr id="253002" name="Freeform 130"/>
            <p:cNvSpPr>
              <a:spLocks/>
            </p:cNvSpPr>
            <p:nvPr/>
          </p:nvSpPr>
          <p:spPr bwMode="auto">
            <a:xfrm>
              <a:off x="2938" y="1985"/>
              <a:ext cx="1872" cy="207"/>
            </a:xfrm>
            <a:custGeom>
              <a:avLst/>
              <a:gdLst>
                <a:gd name="T0" fmla="*/ 0 w 2160"/>
                <a:gd name="T1" fmla="*/ 0 h 240"/>
                <a:gd name="T2" fmla="*/ 0 w 2160"/>
                <a:gd name="T3" fmla="*/ 207 h 240"/>
                <a:gd name="T4" fmla="*/ 1872 w 2160"/>
                <a:gd name="T5" fmla="*/ 207 h 240"/>
                <a:gd name="T6" fmla="*/ 0 60000 65536"/>
                <a:gd name="T7" fmla="*/ 0 60000 65536"/>
                <a:gd name="T8" fmla="*/ 0 60000 65536"/>
                <a:gd name="T9" fmla="*/ 0 w 2160"/>
                <a:gd name="T10" fmla="*/ 0 h 240"/>
                <a:gd name="T11" fmla="*/ 2160 w 21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" h="240">
                  <a:moveTo>
                    <a:pt x="0" y="0"/>
                  </a:moveTo>
                  <a:lnTo>
                    <a:pt x="0" y="240"/>
                  </a:lnTo>
                  <a:lnTo>
                    <a:pt x="2160" y="240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3003" name="Line 131"/>
            <p:cNvSpPr>
              <a:spLocks noChangeShapeType="1"/>
            </p:cNvSpPr>
            <p:nvPr/>
          </p:nvSpPr>
          <p:spPr bwMode="auto">
            <a:xfrm flipH="1">
              <a:off x="4810" y="2192"/>
              <a:ext cx="384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3004" name="Text Box 132"/>
            <p:cNvSpPr txBox="1">
              <a:spLocks noChangeArrowheads="1"/>
            </p:cNvSpPr>
            <p:nvPr/>
          </p:nvSpPr>
          <p:spPr bwMode="auto">
            <a:xfrm>
              <a:off x="4792" y="1968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⑤</a:t>
              </a:r>
            </a:p>
          </p:txBody>
        </p:sp>
      </p:grpSp>
      <p:grpSp>
        <p:nvGrpSpPr>
          <p:cNvPr id="16" name="Group 133"/>
          <p:cNvGrpSpPr>
            <a:grpSpLocks/>
          </p:cNvGrpSpPr>
          <p:nvPr/>
        </p:nvGrpSpPr>
        <p:grpSpPr bwMode="auto">
          <a:xfrm>
            <a:off x="1082675" y="1371600"/>
            <a:ext cx="3581400" cy="396875"/>
            <a:chOff x="682" y="864"/>
            <a:chExt cx="2256" cy="250"/>
          </a:xfrm>
        </p:grpSpPr>
        <p:sp>
          <p:nvSpPr>
            <p:cNvPr id="252999" name="Freeform 134"/>
            <p:cNvSpPr>
              <a:spLocks/>
            </p:cNvSpPr>
            <p:nvPr/>
          </p:nvSpPr>
          <p:spPr bwMode="auto">
            <a:xfrm>
              <a:off x="1018" y="1031"/>
              <a:ext cx="1920" cy="83"/>
            </a:xfrm>
            <a:custGeom>
              <a:avLst/>
              <a:gdLst>
                <a:gd name="T0" fmla="*/ 1920 w 1920"/>
                <a:gd name="T1" fmla="*/ 0 h 96"/>
                <a:gd name="T2" fmla="*/ 1920 w 1920"/>
                <a:gd name="T3" fmla="*/ 83 h 96"/>
                <a:gd name="T4" fmla="*/ 0 w 1920"/>
                <a:gd name="T5" fmla="*/ 83 h 96"/>
                <a:gd name="T6" fmla="*/ 0 60000 65536"/>
                <a:gd name="T7" fmla="*/ 0 60000 65536"/>
                <a:gd name="T8" fmla="*/ 0 60000 65536"/>
                <a:gd name="T9" fmla="*/ 0 w 1920"/>
                <a:gd name="T10" fmla="*/ 0 h 96"/>
                <a:gd name="T11" fmla="*/ 1920 w 192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0" h="96">
                  <a:moveTo>
                    <a:pt x="1920" y="0"/>
                  </a:moveTo>
                  <a:lnTo>
                    <a:pt x="1920" y="96"/>
                  </a:lnTo>
                  <a:lnTo>
                    <a:pt x="0" y="96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3000" name="Line 135"/>
            <p:cNvSpPr>
              <a:spLocks noChangeShapeType="1"/>
            </p:cNvSpPr>
            <p:nvPr/>
          </p:nvSpPr>
          <p:spPr bwMode="auto">
            <a:xfrm>
              <a:off x="682" y="1114"/>
              <a:ext cx="336" cy="0"/>
            </a:xfrm>
            <a:prstGeom prst="line">
              <a:avLst/>
            </a:pr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3001" name="Text Box 136"/>
            <p:cNvSpPr txBox="1">
              <a:spLocks noChangeArrowheads="1"/>
            </p:cNvSpPr>
            <p:nvPr/>
          </p:nvSpPr>
          <p:spPr bwMode="auto">
            <a:xfrm>
              <a:off x="768" y="864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⑦</a:t>
              </a:r>
            </a:p>
          </p:txBody>
        </p:sp>
      </p:grpSp>
      <p:grpSp>
        <p:nvGrpSpPr>
          <p:cNvPr id="17" name="Group 137"/>
          <p:cNvGrpSpPr>
            <a:grpSpLocks/>
          </p:cNvGrpSpPr>
          <p:nvPr/>
        </p:nvGrpSpPr>
        <p:grpSpPr bwMode="auto">
          <a:xfrm>
            <a:off x="1066800" y="617538"/>
            <a:ext cx="4267200" cy="685800"/>
            <a:chOff x="672" y="164"/>
            <a:chExt cx="2688" cy="432"/>
          </a:xfrm>
        </p:grpSpPr>
        <p:sp>
          <p:nvSpPr>
            <p:cNvPr id="252996" name="Rectangle 138"/>
            <p:cNvSpPr>
              <a:spLocks noChangeArrowheads="1"/>
            </p:cNvSpPr>
            <p:nvPr/>
          </p:nvSpPr>
          <p:spPr bwMode="auto">
            <a:xfrm>
              <a:off x="3312" y="452"/>
              <a:ext cx="48" cy="144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7" name="AutoShape 139"/>
            <p:cNvSpPr>
              <a:spLocks noChangeArrowheads="1"/>
            </p:cNvSpPr>
            <p:nvPr/>
          </p:nvSpPr>
          <p:spPr bwMode="auto">
            <a:xfrm>
              <a:off x="672" y="404"/>
              <a:ext cx="2686" cy="144"/>
            </a:xfrm>
            <a:prstGeom prst="leftArrow">
              <a:avLst>
                <a:gd name="adj1" fmla="val 39417"/>
                <a:gd name="adj2" fmla="val 164853"/>
              </a:avLst>
            </a:prstGeom>
            <a:solidFill>
              <a:srgbClr val="0419E0"/>
            </a:solidFill>
            <a:ln w="9525">
              <a:solidFill>
                <a:srgbClr val="0419E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8" name="Text Box 140"/>
            <p:cNvSpPr txBox="1">
              <a:spLocks noChangeArrowheads="1"/>
            </p:cNvSpPr>
            <p:nvPr/>
          </p:nvSpPr>
          <p:spPr bwMode="auto">
            <a:xfrm>
              <a:off x="768" y="164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⑧</a:t>
              </a:r>
            </a:p>
          </p:txBody>
        </p:sp>
      </p:grpSp>
      <p:grpSp>
        <p:nvGrpSpPr>
          <p:cNvPr id="18" name="Group 141"/>
          <p:cNvGrpSpPr>
            <a:grpSpLocks/>
          </p:cNvGrpSpPr>
          <p:nvPr/>
        </p:nvGrpSpPr>
        <p:grpSpPr bwMode="auto">
          <a:xfrm>
            <a:off x="3594100" y="2449513"/>
            <a:ext cx="1219200" cy="723900"/>
            <a:chOff x="2264" y="1543"/>
            <a:chExt cx="768" cy="456"/>
          </a:xfrm>
        </p:grpSpPr>
        <p:sp>
          <p:nvSpPr>
            <p:cNvPr id="252994" name="Rectangle 142"/>
            <p:cNvSpPr>
              <a:spLocks noChangeArrowheads="1"/>
            </p:cNvSpPr>
            <p:nvPr/>
          </p:nvSpPr>
          <p:spPr bwMode="auto">
            <a:xfrm>
              <a:off x="2264" y="1584"/>
              <a:ext cx="768" cy="415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5" name="Oval 143"/>
            <p:cNvSpPr>
              <a:spLocks noChangeArrowheads="1"/>
            </p:cNvSpPr>
            <p:nvPr/>
          </p:nvSpPr>
          <p:spPr bwMode="auto">
            <a:xfrm>
              <a:off x="2888" y="1543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340112" name="Rectangle 144"/>
          <p:cNvSpPr>
            <a:spLocks noChangeArrowheads="1"/>
          </p:cNvSpPr>
          <p:nvPr/>
        </p:nvSpPr>
        <p:spPr bwMode="auto">
          <a:xfrm>
            <a:off x="4451350" y="1300163"/>
            <a:ext cx="1524000" cy="328612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113" name="Rectangle 145"/>
          <p:cNvSpPr>
            <a:spLocks noChangeArrowheads="1"/>
          </p:cNvSpPr>
          <p:nvPr/>
        </p:nvSpPr>
        <p:spPr bwMode="auto">
          <a:xfrm>
            <a:off x="4435475" y="1879600"/>
            <a:ext cx="1524000" cy="328613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114" name="Line 146"/>
          <p:cNvSpPr>
            <a:spLocks noChangeShapeType="1"/>
          </p:cNvSpPr>
          <p:nvPr/>
        </p:nvSpPr>
        <p:spPr bwMode="auto">
          <a:xfrm flipV="1">
            <a:off x="3941763" y="3667125"/>
            <a:ext cx="0" cy="196850"/>
          </a:xfrm>
          <a:prstGeom prst="line">
            <a:avLst/>
          </a:prstGeom>
          <a:noFill/>
          <a:ln w="38100">
            <a:solidFill>
              <a:srgbClr val="0419E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0115" name="Line 147"/>
          <p:cNvSpPr>
            <a:spLocks noChangeShapeType="1"/>
          </p:cNvSpPr>
          <p:nvPr/>
        </p:nvSpPr>
        <p:spPr bwMode="auto">
          <a:xfrm flipV="1">
            <a:off x="3941763" y="3175000"/>
            <a:ext cx="0" cy="196850"/>
          </a:xfrm>
          <a:prstGeom prst="line">
            <a:avLst/>
          </a:prstGeom>
          <a:noFill/>
          <a:ln w="38100">
            <a:solidFill>
              <a:srgbClr val="0419E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0116" name="Freeform 148"/>
          <p:cNvSpPr>
            <a:spLocks/>
          </p:cNvSpPr>
          <p:nvPr/>
        </p:nvSpPr>
        <p:spPr bwMode="auto">
          <a:xfrm>
            <a:off x="5195888" y="1619250"/>
            <a:ext cx="1587" cy="271463"/>
          </a:xfrm>
          <a:custGeom>
            <a:avLst/>
            <a:gdLst>
              <a:gd name="T0" fmla="*/ 0 w 1"/>
              <a:gd name="T1" fmla="*/ 271463 h 171"/>
              <a:gd name="T2" fmla="*/ 0 w 1"/>
              <a:gd name="T3" fmla="*/ 0 h 171"/>
              <a:gd name="T4" fmla="*/ 0 60000 65536"/>
              <a:gd name="T5" fmla="*/ 0 60000 65536"/>
              <a:gd name="T6" fmla="*/ 0 w 1"/>
              <a:gd name="T7" fmla="*/ 0 h 171"/>
              <a:gd name="T8" fmla="*/ 1 w 1"/>
              <a:gd name="T9" fmla="*/ 171 h 17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71">
                <a:moveTo>
                  <a:pt x="0" y="171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419E0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9" name="Group 149"/>
          <p:cNvGrpSpPr>
            <a:grpSpLocks/>
          </p:cNvGrpSpPr>
          <p:nvPr/>
        </p:nvGrpSpPr>
        <p:grpSpPr bwMode="auto">
          <a:xfrm>
            <a:off x="3613150" y="3863975"/>
            <a:ext cx="604838" cy="330200"/>
            <a:chOff x="2276" y="2434"/>
            <a:chExt cx="381" cy="208"/>
          </a:xfrm>
        </p:grpSpPr>
        <p:sp>
          <p:nvSpPr>
            <p:cNvPr id="252992" name="Rectangle 150"/>
            <p:cNvSpPr>
              <a:spLocks noChangeArrowheads="1"/>
            </p:cNvSpPr>
            <p:nvPr/>
          </p:nvSpPr>
          <p:spPr bwMode="auto">
            <a:xfrm>
              <a:off x="2276" y="2489"/>
              <a:ext cx="381" cy="15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3" name="Oval 151"/>
            <p:cNvSpPr>
              <a:spLocks noChangeArrowheads="1"/>
            </p:cNvSpPr>
            <p:nvPr/>
          </p:nvSpPr>
          <p:spPr bwMode="auto">
            <a:xfrm>
              <a:off x="2458" y="2434"/>
              <a:ext cx="48" cy="42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0" name="Group 152"/>
          <p:cNvGrpSpPr>
            <a:grpSpLocks/>
          </p:cNvGrpSpPr>
          <p:nvPr/>
        </p:nvGrpSpPr>
        <p:grpSpPr bwMode="auto">
          <a:xfrm>
            <a:off x="3613150" y="3352800"/>
            <a:ext cx="604838" cy="314325"/>
            <a:chOff x="2276" y="2112"/>
            <a:chExt cx="381" cy="198"/>
          </a:xfrm>
        </p:grpSpPr>
        <p:sp>
          <p:nvSpPr>
            <p:cNvPr id="252990" name="Rectangle 153"/>
            <p:cNvSpPr>
              <a:spLocks noChangeArrowheads="1"/>
            </p:cNvSpPr>
            <p:nvPr/>
          </p:nvSpPr>
          <p:spPr bwMode="auto">
            <a:xfrm>
              <a:off x="2276" y="2157"/>
              <a:ext cx="381" cy="153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91" name="Oval 154"/>
            <p:cNvSpPr>
              <a:spLocks noChangeArrowheads="1"/>
            </p:cNvSpPr>
            <p:nvPr/>
          </p:nvSpPr>
          <p:spPr bwMode="auto">
            <a:xfrm>
              <a:off x="2458" y="2112"/>
              <a:ext cx="48" cy="41"/>
            </a:xfrm>
            <a:prstGeom prst="ellips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endParaRPr lang="zh-CN" altLang="en-US" sz="2000">
                <a:solidFill>
                  <a:schemeClr val="folHlink"/>
                </a:solidFill>
                <a:latin typeface="Times New Roman" pitchFamily="18" charset="0"/>
              </a:endParaRPr>
            </a:p>
          </p:txBody>
        </p:sp>
      </p:grpSp>
      <p:sp>
        <p:nvSpPr>
          <p:cNvPr id="340123" name="Rectangle 155"/>
          <p:cNvSpPr>
            <a:spLocks noChangeArrowheads="1"/>
          </p:cNvSpPr>
          <p:nvPr/>
        </p:nvSpPr>
        <p:spPr bwMode="auto">
          <a:xfrm>
            <a:off x="3597275" y="5773738"/>
            <a:ext cx="3200400" cy="328612"/>
          </a:xfrm>
          <a:prstGeom prst="rect">
            <a:avLst/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>
                <a:latin typeface="Times New Roman" pitchFamily="18" charset="0"/>
              </a:rPr>
              <a:t>设备选择电路</a:t>
            </a:r>
          </a:p>
        </p:txBody>
      </p:sp>
      <p:sp>
        <p:nvSpPr>
          <p:cNvPr id="340124" name="AutoShape 156"/>
          <p:cNvSpPr>
            <a:spLocks noChangeArrowheads="1"/>
          </p:cNvSpPr>
          <p:nvPr/>
        </p:nvSpPr>
        <p:spPr bwMode="auto">
          <a:xfrm>
            <a:off x="976313" y="5773738"/>
            <a:ext cx="2590800" cy="261937"/>
          </a:xfrm>
          <a:prstGeom prst="rightArrow">
            <a:avLst>
              <a:gd name="adj1" fmla="val 50000"/>
              <a:gd name="adj2" fmla="val 164254"/>
            </a:avLst>
          </a:prstGeom>
          <a:solidFill>
            <a:srgbClr val="0419E0"/>
          </a:solidFill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0125" name="AutoShape 157"/>
          <p:cNvSpPr>
            <a:spLocks noChangeArrowheads="1"/>
          </p:cNvSpPr>
          <p:nvPr/>
        </p:nvSpPr>
        <p:spPr bwMode="auto">
          <a:xfrm>
            <a:off x="844550" y="6318250"/>
            <a:ext cx="2743200" cy="304800"/>
          </a:xfrm>
          <a:prstGeom prst="leftArrow">
            <a:avLst>
              <a:gd name="adj1" fmla="val 58333"/>
              <a:gd name="adj2" fmla="val 135958"/>
            </a:avLst>
          </a:prstGeom>
          <a:solidFill>
            <a:srgbClr val="0419E0"/>
          </a:solidFill>
          <a:ln w="9525">
            <a:solidFill>
              <a:schemeClr val="folHlink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40126" name="Freeform 158"/>
          <p:cNvSpPr>
            <a:spLocks/>
          </p:cNvSpPr>
          <p:nvPr/>
        </p:nvSpPr>
        <p:spPr bwMode="auto">
          <a:xfrm>
            <a:off x="1997075" y="5311775"/>
            <a:ext cx="2209800" cy="461963"/>
          </a:xfrm>
          <a:custGeom>
            <a:avLst/>
            <a:gdLst>
              <a:gd name="T0" fmla="*/ 381000 w 1392"/>
              <a:gd name="T1" fmla="*/ 0 h 336"/>
              <a:gd name="T2" fmla="*/ 0 w 1392"/>
              <a:gd name="T3" fmla="*/ 0 h 336"/>
              <a:gd name="T4" fmla="*/ 0 w 1392"/>
              <a:gd name="T5" fmla="*/ 329974 h 336"/>
              <a:gd name="T6" fmla="*/ 2209800 w 1392"/>
              <a:gd name="T7" fmla="*/ 329974 h 336"/>
              <a:gd name="T8" fmla="*/ 2209800 w 1392"/>
              <a:gd name="T9" fmla="*/ 461963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392"/>
              <a:gd name="T16" fmla="*/ 0 h 336"/>
              <a:gd name="T17" fmla="*/ 1392 w 1392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392" h="336">
                <a:moveTo>
                  <a:pt x="240" y="0"/>
                </a:moveTo>
                <a:lnTo>
                  <a:pt x="0" y="0"/>
                </a:lnTo>
                <a:lnTo>
                  <a:pt x="0" y="240"/>
                </a:lnTo>
                <a:lnTo>
                  <a:pt x="1392" y="240"/>
                </a:lnTo>
                <a:lnTo>
                  <a:pt x="1392" y="336"/>
                </a:lnTo>
              </a:path>
            </a:pathLst>
          </a:custGeom>
          <a:noFill/>
          <a:ln w="38100">
            <a:solidFill>
              <a:srgbClr val="0419E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1" name="Group 159"/>
          <p:cNvGrpSpPr>
            <a:grpSpLocks/>
          </p:cNvGrpSpPr>
          <p:nvPr/>
        </p:nvGrpSpPr>
        <p:grpSpPr bwMode="auto">
          <a:xfrm>
            <a:off x="4572000" y="4724400"/>
            <a:ext cx="1225550" cy="396875"/>
            <a:chOff x="2880" y="2976"/>
            <a:chExt cx="772" cy="250"/>
          </a:xfrm>
        </p:grpSpPr>
        <p:grpSp>
          <p:nvGrpSpPr>
            <p:cNvPr id="22" name="Group 160"/>
            <p:cNvGrpSpPr>
              <a:grpSpLocks/>
            </p:cNvGrpSpPr>
            <p:nvPr/>
          </p:nvGrpSpPr>
          <p:grpSpPr bwMode="auto">
            <a:xfrm>
              <a:off x="3456" y="2976"/>
              <a:ext cx="196" cy="250"/>
              <a:chOff x="2832" y="2880"/>
              <a:chExt cx="196" cy="300"/>
            </a:xfrm>
          </p:grpSpPr>
          <p:sp>
            <p:nvSpPr>
              <p:cNvPr id="252988" name="Rectangle 161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2989" name="Text Box 162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0</a:t>
                </a:r>
              </a:p>
            </p:txBody>
          </p:sp>
        </p:grpSp>
        <p:grpSp>
          <p:nvGrpSpPr>
            <p:cNvPr id="23" name="Group 163"/>
            <p:cNvGrpSpPr>
              <a:grpSpLocks/>
            </p:cNvGrpSpPr>
            <p:nvPr/>
          </p:nvGrpSpPr>
          <p:grpSpPr bwMode="auto">
            <a:xfrm>
              <a:off x="2880" y="2976"/>
              <a:ext cx="196" cy="250"/>
              <a:chOff x="2832" y="2880"/>
              <a:chExt cx="196" cy="300"/>
            </a:xfrm>
          </p:grpSpPr>
          <p:sp>
            <p:nvSpPr>
              <p:cNvPr id="252986" name="Rectangle 164"/>
              <p:cNvSpPr>
                <a:spLocks noChangeArrowheads="1"/>
              </p:cNvSpPr>
              <p:nvPr/>
            </p:nvSpPr>
            <p:spPr bwMode="auto">
              <a:xfrm>
                <a:off x="2832" y="2880"/>
                <a:ext cx="192" cy="288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52987" name="Text Box 165"/>
              <p:cNvSpPr txBox="1">
                <a:spLocks noChangeArrowheads="1"/>
              </p:cNvSpPr>
              <p:nvPr/>
            </p:nvSpPr>
            <p:spPr bwMode="auto">
              <a:xfrm>
                <a:off x="2832" y="2880"/>
                <a:ext cx="196" cy="3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1</a:t>
                </a:r>
              </a:p>
            </p:txBody>
          </p:sp>
        </p:grpSp>
      </p:grpSp>
      <p:sp>
        <p:nvSpPr>
          <p:cNvPr id="340134" name="Freeform 166"/>
          <p:cNvSpPr>
            <a:spLocks/>
          </p:cNvSpPr>
          <p:nvPr/>
        </p:nvSpPr>
        <p:spPr bwMode="auto">
          <a:xfrm>
            <a:off x="3749675" y="4191000"/>
            <a:ext cx="1588" cy="304800"/>
          </a:xfrm>
          <a:custGeom>
            <a:avLst/>
            <a:gdLst>
              <a:gd name="T0" fmla="*/ 0 w 1"/>
              <a:gd name="T1" fmla="*/ 304800 h 192"/>
              <a:gd name="T2" fmla="*/ 0 w 1"/>
              <a:gd name="T3" fmla="*/ 0 h 192"/>
              <a:gd name="T4" fmla="*/ 0 60000 65536"/>
              <a:gd name="T5" fmla="*/ 0 60000 65536"/>
              <a:gd name="T6" fmla="*/ 0 w 1"/>
              <a:gd name="T7" fmla="*/ 0 h 192"/>
              <a:gd name="T8" fmla="*/ 1 w 1"/>
              <a:gd name="T9" fmla="*/ 192 h 19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92">
                <a:moveTo>
                  <a:pt x="0" y="192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0419E0"/>
            </a:solidFill>
            <a:round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40135" name="Text Box 167"/>
          <p:cNvSpPr txBox="1">
            <a:spLocks noChangeArrowheads="1"/>
          </p:cNvSpPr>
          <p:nvPr/>
        </p:nvSpPr>
        <p:spPr bwMode="auto">
          <a:xfrm>
            <a:off x="5603875" y="381000"/>
            <a:ext cx="25495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以输入为例</a:t>
            </a:r>
          </a:p>
        </p:txBody>
      </p:sp>
      <p:grpSp>
        <p:nvGrpSpPr>
          <p:cNvPr id="24" name="Group 168"/>
          <p:cNvGrpSpPr>
            <a:grpSpLocks/>
          </p:cNvGrpSpPr>
          <p:nvPr/>
        </p:nvGrpSpPr>
        <p:grpSpPr bwMode="auto">
          <a:xfrm>
            <a:off x="6034088" y="3951288"/>
            <a:ext cx="2366962" cy="560387"/>
            <a:chOff x="3799" y="2496"/>
            <a:chExt cx="1491" cy="353"/>
          </a:xfrm>
        </p:grpSpPr>
        <p:sp>
          <p:nvSpPr>
            <p:cNvPr id="252982" name="Freeform 169"/>
            <p:cNvSpPr>
              <a:spLocks/>
            </p:cNvSpPr>
            <p:nvPr/>
          </p:nvSpPr>
          <p:spPr bwMode="auto">
            <a:xfrm>
              <a:off x="3799" y="2730"/>
              <a:ext cx="1491" cy="119"/>
            </a:xfrm>
            <a:custGeom>
              <a:avLst/>
              <a:gdLst>
                <a:gd name="T0" fmla="*/ 0 w 1730"/>
                <a:gd name="T1" fmla="*/ 119 h 139"/>
                <a:gd name="T2" fmla="*/ 2 w 1730"/>
                <a:gd name="T3" fmla="*/ 0 h 139"/>
                <a:gd name="T4" fmla="*/ 1491 w 1730"/>
                <a:gd name="T5" fmla="*/ 0 h 139"/>
                <a:gd name="T6" fmla="*/ 0 60000 65536"/>
                <a:gd name="T7" fmla="*/ 0 60000 65536"/>
                <a:gd name="T8" fmla="*/ 0 60000 65536"/>
                <a:gd name="T9" fmla="*/ 0 w 1730"/>
                <a:gd name="T10" fmla="*/ 0 h 139"/>
                <a:gd name="T11" fmla="*/ 1730 w 1730"/>
                <a:gd name="T12" fmla="*/ 139 h 13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30" h="139">
                  <a:moveTo>
                    <a:pt x="0" y="139"/>
                  </a:moveTo>
                  <a:lnTo>
                    <a:pt x="2" y="0"/>
                  </a:lnTo>
                  <a:lnTo>
                    <a:pt x="1730" y="0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2983" name="Text Box 170"/>
            <p:cNvSpPr txBox="1">
              <a:spLocks noChangeArrowheads="1"/>
            </p:cNvSpPr>
            <p:nvPr/>
          </p:nvSpPr>
          <p:spPr bwMode="auto">
            <a:xfrm>
              <a:off x="4792" y="2496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②</a:t>
              </a:r>
            </a:p>
          </p:txBody>
        </p:sp>
      </p:grpSp>
      <p:sp>
        <p:nvSpPr>
          <p:cNvPr id="340139" name="Rectangle 171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5.5</a:t>
            </a:r>
          </a:p>
        </p:txBody>
      </p:sp>
      <p:grpSp>
        <p:nvGrpSpPr>
          <p:cNvPr id="25" name="Group 172"/>
          <p:cNvGrpSpPr>
            <a:grpSpLocks/>
          </p:cNvGrpSpPr>
          <p:nvPr/>
        </p:nvGrpSpPr>
        <p:grpSpPr bwMode="auto">
          <a:xfrm>
            <a:off x="6829425" y="6003925"/>
            <a:ext cx="1600200" cy="636588"/>
            <a:chOff x="4302" y="3782"/>
            <a:chExt cx="1008" cy="401"/>
          </a:xfrm>
        </p:grpSpPr>
        <p:sp>
          <p:nvSpPr>
            <p:cNvPr id="252980" name="AutoShape 173"/>
            <p:cNvSpPr>
              <a:spLocks noChangeArrowheads="1"/>
            </p:cNvSpPr>
            <p:nvPr/>
          </p:nvSpPr>
          <p:spPr bwMode="auto">
            <a:xfrm>
              <a:off x="4302" y="3975"/>
              <a:ext cx="1008" cy="208"/>
            </a:xfrm>
            <a:prstGeom prst="leftArrow">
              <a:avLst>
                <a:gd name="adj1" fmla="val 50000"/>
                <a:gd name="adj2" fmla="val 88465"/>
              </a:avLst>
            </a:prstGeom>
            <a:solidFill>
              <a:srgbClr val="0419E0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2981" name="Text Box 174"/>
            <p:cNvSpPr txBox="1">
              <a:spLocks noChangeArrowheads="1"/>
            </p:cNvSpPr>
            <p:nvPr/>
          </p:nvSpPr>
          <p:spPr bwMode="auto">
            <a:xfrm>
              <a:off x="4802" y="3782"/>
              <a:ext cx="27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chemeClr val="folHlink"/>
                  </a:solidFill>
                  <a:latin typeface="Times New Roman" pitchFamily="18" charset="0"/>
                </a:rPr>
                <a:t>③</a:t>
              </a:r>
            </a:p>
          </p:txBody>
        </p:sp>
      </p:grpSp>
      <p:grpSp>
        <p:nvGrpSpPr>
          <p:cNvPr id="26" name="Group 175"/>
          <p:cNvGrpSpPr>
            <a:grpSpLocks/>
          </p:cNvGrpSpPr>
          <p:nvPr/>
        </p:nvGrpSpPr>
        <p:grpSpPr bwMode="auto">
          <a:xfrm>
            <a:off x="4054475" y="2463800"/>
            <a:ext cx="2895600" cy="1878013"/>
            <a:chOff x="2554" y="1552"/>
            <a:chExt cx="1824" cy="1183"/>
          </a:xfrm>
        </p:grpSpPr>
        <p:sp>
          <p:nvSpPr>
            <p:cNvPr id="252976" name="Freeform 176"/>
            <p:cNvSpPr>
              <a:spLocks/>
            </p:cNvSpPr>
            <p:nvPr/>
          </p:nvSpPr>
          <p:spPr bwMode="auto">
            <a:xfrm>
              <a:off x="2554" y="1552"/>
              <a:ext cx="1707" cy="1183"/>
            </a:xfrm>
            <a:custGeom>
              <a:avLst/>
              <a:gdLst>
                <a:gd name="T0" fmla="*/ 0 w 1707"/>
                <a:gd name="T1" fmla="*/ 1100 h 1183"/>
                <a:gd name="T2" fmla="*/ 0 w 1707"/>
                <a:gd name="T3" fmla="*/ 1183 h 1183"/>
                <a:gd name="T4" fmla="*/ 720 w 1707"/>
                <a:gd name="T5" fmla="*/ 1183 h 1183"/>
                <a:gd name="T6" fmla="*/ 719 w 1707"/>
                <a:gd name="T7" fmla="*/ 0 h 1183"/>
                <a:gd name="T8" fmla="*/ 1707 w 1707"/>
                <a:gd name="T9" fmla="*/ 2 h 1183"/>
                <a:gd name="T10" fmla="*/ 1707 w 1707"/>
                <a:gd name="T11" fmla="*/ 56 h 11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07"/>
                <a:gd name="T19" fmla="*/ 0 h 1183"/>
                <a:gd name="T20" fmla="*/ 1707 w 1707"/>
                <a:gd name="T21" fmla="*/ 1183 h 11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07" h="1183">
                  <a:moveTo>
                    <a:pt x="0" y="1100"/>
                  </a:moveTo>
                  <a:lnTo>
                    <a:pt x="0" y="1183"/>
                  </a:lnTo>
                  <a:lnTo>
                    <a:pt x="720" y="1183"/>
                  </a:lnTo>
                  <a:lnTo>
                    <a:pt x="719" y="0"/>
                  </a:lnTo>
                  <a:lnTo>
                    <a:pt x="1707" y="2"/>
                  </a:lnTo>
                  <a:lnTo>
                    <a:pt x="1707" y="56"/>
                  </a:lnTo>
                </a:path>
              </a:pathLst>
            </a:custGeom>
            <a:noFill/>
            <a:ln w="38100">
              <a:solidFill>
                <a:srgbClr val="0419E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7" name="Group 177"/>
            <p:cNvGrpSpPr>
              <a:grpSpLocks/>
            </p:cNvGrpSpPr>
            <p:nvPr/>
          </p:nvGrpSpPr>
          <p:grpSpPr bwMode="auto">
            <a:xfrm>
              <a:off x="3648" y="1603"/>
              <a:ext cx="730" cy="459"/>
              <a:chOff x="3648" y="1612"/>
              <a:chExt cx="730" cy="459"/>
            </a:xfrm>
          </p:grpSpPr>
          <p:sp>
            <p:nvSpPr>
              <p:cNvPr id="252978" name="Rectangle 178"/>
              <p:cNvSpPr>
                <a:spLocks noChangeArrowheads="1"/>
              </p:cNvSpPr>
              <p:nvPr/>
            </p:nvSpPr>
            <p:spPr bwMode="auto">
              <a:xfrm>
                <a:off x="3648" y="1653"/>
                <a:ext cx="730" cy="418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2979" name="Oval 179"/>
              <p:cNvSpPr>
                <a:spLocks noChangeArrowheads="1"/>
              </p:cNvSpPr>
              <p:nvPr/>
            </p:nvSpPr>
            <p:spPr bwMode="auto">
              <a:xfrm>
                <a:off x="4234" y="1612"/>
                <a:ext cx="48" cy="41"/>
              </a:xfrm>
              <a:prstGeom prst="ellipse">
                <a:avLst/>
              </a:prstGeom>
              <a:noFill/>
              <a:ln w="28575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en-US" sz="2000">
                  <a:solidFill>
                    <a:schemeClr val="folHlink"/>
                  </a:solidFill>
                  <a:latin typeface="Times New Roman" pitchFamily="18" charset="0"/>
                </a:endParaRPr>
              </a:p>
            </p:txBody>
          </p:sp>
        </p:grpSp>
      </p:grpSp>
      <p:sp>
        <p:nvSpPr>
          <p:cNvPr id="340148" name="Line 180"/>
          <p:cNvSpPr>
            <a:spLocks noChangeShapeType="1"/>
          </p:cNvSpPr>
          <p:nvPr/>
        </p:nvSpPr>
        <p:spPr bwMode="auto">
          <a:xfrm>
            <a:off x="5959475" y="2028825"/>
            <a:ext cx="2286000" cy="0"/>
          </a:xfrm>
          <a:prstGeom prst="line">
            <a:avLst/>
          </a:prstGeom>
          <a:noFill/>
          <a:ln w="28575">
            <a:solidFill>
              <a:srgbClr val="0419E0"/>
            </a:solidFill>
            <a:round/>
            <a:headEnd/>
            <a:tailEnd type="stealth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8" name="Group 181"/>
          <p:cNvGrpSpPr>
            <a:grpSpLocks/>
          </p:cNvGrpSpPr>
          <p:nvPr/>
        </p:nvGrpSpPr>
        <p:grpSpPr bwMode="auto">
          <a:xfrm>
            <a:off x="1130300" y="1905000"/>
            <a:ext cx="7113588" cy="609600"/>
            <a:chOff x="712" y="1200"/>
            <a:chExt cx="4481" cy="384"/>
          </a:xfrm>
        </p:grpSpPr>
        <p:grpSp>
          <p:nvGrpSpPr>
            <p:cNvPr id="29" name="Group 182"/>
            <p:cNvGrpSpPr>
              <a:grpSpLocks/>
            </p:cNvGrpSpPr>
            <p:nvPr/>
          </p:nvGrpSpPr>
          <p:grpSpPr bwMode="auto">
            <a:xfrm>
              <a:off x="712" y="1200"/>
              <a:ext cx="2202" cy="384"/>
              <a:chOff x="712" y="1200"/>
              <a:chExt cx="2202" cy="384"/>
            </a:xfrm>
          </p:grpSpPr>
          <p:grpSp>
            <p:nvGrpSpPr>
              <p:cNvPr id="30" name="Group 183"/>
              <p:cNvGrpSpPr>
                <a:grpSpLocks/>
              </p:cNvGrpSpPr>
              <p:nvPr/>
            </p:nvGrpSpPr>
            <p:grpSpPr bwMode="auto">
              <a:xfrm>
                <a:off x="712" y="1200"/>
                <a:ext cx="1650" cy="384"/>
                <a:chOff x="712" y="1200"/>
                <a:chExt cx="1650" cy="384"/>
              </a:xfrm>
            </p:grpSpPr>
            <p:sp>
              <p:nvSpPr>
                <p:cNvPr id="252974" name="Freeform 184"/>
                <p:cNvSpPr>
                  <a:spLocks/>
                </p:cNvSpPr>
                <p:nvPr/>
              </p:nvSpPr>
              <p:spPr bwMode="auto">
                <a:xfrm>
                  <a:off x="712" y="1454"/>
                  <a:ext cx="1650" cy="130"/>
                </a:xfrm>
                <a:custGeom>
                  <a:avLst/>
                  <a:gdLst>
                    <a:gd name="T0" fmla="*/ 1650 w 1296"/>
                    <a:gd name="T1" fmla="*/ 130 h 144"/>
                    <a:gd name="T2" fmla="*/ 1650 w 1296"/>
                    <a:gd name="T3" fmla="*/ 0 h 144"/>
                    <a:gd name="T4" fmla="*/ 0 w 1296"/>
                    <a:gd name="T5" fmla="*/ 0 h 144"/>
                    <a:gd name="T6" fmla="*/ 0 60000 65536"/>
                    <a:gd name="T7" fmla="*/ 0 60000 65536"/>
                    <a:gd name="T8" fmla="*/ 0 60000 65536"/>
                    <a:gd name="T9" fmla="*/ 0 w 1296"/>
                    <a:gd name="T10" fmla="*/ 0 h 144"/>
                    <a:gd name="T11" fmla="*/ 1296 w 1296"/>
                    <a:gd name="T12" fmla="*/ 144 h 14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96" h="144">
                      <a:moveTo>
                        <a:pt x="1296" y="144"/>
                      </a:moveTo>
                      <a:lnTo>
                        <a:pt x="1296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38100">
                  <a:solidFill>
                    <a:srgbClr val="0419E0"/>
                  </a:solidFill>
                  <a:round/>
                  <a:headEnd/>
                  <a:tailEnd type="stealth" w="med" len="med"/>
                </a:ln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52975" name="Text Box 185"/>
                <p:cNvSpPr txBox="1">
                  <a:spLocks noChangeArrowheads="1"/>
                </p:cNvSpPr>
                <p:nvPr/>
              </p:nvSpPr>
              <p:spPr bwMode="auto">
                <a:xfrm>
                  <a:off x="768" y="1200"/>
                  <a:ext cx="277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solidFill>
                        <a:schemeClr val="folHlink"/>
                      </a:solidFill>
                      <a:latin typeface="Times New Roman" pitchFamily="18" charset="0"/>
                    </a:rPr>
                    <a:t>⑥</a:t>
                  </a:r>
                </a:p>
              </p:txBody>
            </p:sp>
          </p:grpSp>
          <p:sp>
            <p:nvSpPr>
              <p:cNvPr id="252973" name="Freeform 186"/>
              <p:cNvSpPr>
                <a:spLocks/>
              </p:cNvSpPr>
              <p:nvPr/>
            </p:nvSpPr>
            <p:spPr bwMode="auto">
              <a:xfrm>
                <a:off x="2913" y="1395"/>
                <a:ext cx="1" cy="147"/>
              </a:xfrm>
              <a:custGeom>
                <a:avLst/>
                <a:gdLst>
                  <a:gd name="T0" fmla="*/ 0 w 1"/>
                  <a:gd name="T1" fmla="*/ 147 h 147"/>
                  <a:gd name="T2" fmla="*/ 0 w 1"/>
                  <a:gd name="T3" fmla="*/ 0 h 147"/>
                  <a:gd name="T4" fmla="*/ 0 60000 65536"/>
                  <a:gd name="T5" fmla="*/ 0 60000 65536"/>
                  <a:gd name="T6" fmla="*/ 0 w 1"/>
                  <a:gd name="T7" fmla="*/ 0 h 147"/>
                  <a:gd name="T8" fmla="*/ 1 w 1"/>
                  <a:gd name="T9" fmla="*/ 147 h 14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47">
                    <a:moveTo>
                      <a:pt x="0" y="147"/>
                    </a:move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rgbClr val="0419E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31" name="Group 187"/>
            <p:cNvGrpSpPr>
              <a:grpSpLocks/>
            </p:cNvGrpSpPr>
            <p:nvPr/>
          </p:nvGrpSpPr>
          <p:grpSpPr bwMode="auto">
            <a:xfrm>
              <a:off x="3360" y="1390"/>
              <a:ext cx="1833" cy="83"/>
              <a:chOff x="3360" y="1399"/>
              <a:chExt cx="1833" cy="83"/>
            </a:xfrm>
          </p:grpSpPr>
          <p:sp>
            <p:nvSpPr>
              <p:cNvPr id="252970" name="Freeform 188"/>
              <p:cNvSpPr>
                <a:spLocks/>
              </p:cNvSpPr>
              <p:nvPr/>
            </p:nvSpPr>
            <p:spPr bwMode="auto">
              <a:xfrm>
                <a:off x="3360" y="1399"/>
                <a:ext cx="1440" cy="83"/>
              </a:xfrm>
              <a:custGeom>
                <a:avLst/>
                <a:gdLst>
                  <a:gd name="T0" fmla="*/ 1440 w 1440"/>
                  <a:gd name="T1" fmla="*/ 83 h 96"/>
                  <a:gd name="T2" fmla="*/ 0 w 1440"/>
                  <a:gd name="T3" fmla="*/ 83 h 96"/>
                  <a:gd name="T4" fmla="*/ 0 w 1440"/>
                  <a:gd name="T5" fmla="*/ 0 h 96"/>
                  <a:gd name="T6" fmla="*/ 0 60000 65536"/>
                  <a:gd name="T7" fmla="*/ 0 60000 65536"/>
                  <a:gd name="T8" fmla="*/ 0 60000 65536"/>
                  <a:gd name="T9" fmla="*/ 0 w 1440"/>
                  <a:gd name="T10" fmla="*/ 0 h 96"/>
                  <a:gd name="T11" fmla="*/ 1440 w 1440"/>
                  <a:gd name="T12" fmla="*/ 96 h 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0" h="96">
                    <a:moveTo>
                      <a:pt x="1440" y="96"/>
                    </a:moveTo>
                    <a:lnTo>
                      <a:pt x="0" y="96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419E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2971" name="Freeform 189"/>
              <p:cNvSpPr>
                <a:spLocks/>
              </p:cNvSpPr>
              <p:nvPr/>
            </p:nvSpPr>
            <p:spPr bwMode="auto">
              <a:xfrm>
                <a:off x="4773" y="1477"/>
                <a:ext cx="420" cy="1"/>
              </a:xfrm>
              <a:custGeom>
                <a:avLst/>
                <a:gdLst>
                  <a:gd name="T0" fmla="*/ 420 w 420"/>
                  <a:gd name="T1" fmla="*/ 0 h 1"/>
                  <a:gd name="T2" fmla="*/ 0 w 420"/>
                  <a:gd name="T3" fmla="*/ 0 h 1"/>
                  <a:gd name="T4" fmla="*/ 0 60000 65536"/>
                  <a:gd name="T5" fmla="*/ 0 60000 65536"/>
                  <a:gd name="T6" fmla="*/ 0 w 420"/>
                  <a:gd name="T7" fmla="*/ 0 h 1"/>
                  <a:gd name="T8" fmla="*/ 420 w 420"/>
                  <a:gd name="T9" fmla="*/ 1 h 1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420" h="1">
                    <a:moveTo>
                      <a:pt x="420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419E0"/>
                </a:solidFill>
                <a:round/>
                <a:headEnd/>
                <a:tailEnd type="stealth" w="med" len="lg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91" name="日期占位符 19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6109401-209A-47D9-918A-FB34F9F4659C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92" name="灯片编号占位符 1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98A3C2-D275-4393-AE52-5F78A1B16220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93" name="页脚占位符 19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34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4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340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34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34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0" dur="500"/>
                                        <p:tgtEl>
                                          <p:spTgt spid="340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34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9" dur="500"/>
                                        <p:tgtEl>
                                          <p:spTgt spid="34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34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5" dur="500"/>
                                        <p:tgtEl>
                                          <p:spTgt spid="340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30" dur="500"/>
                                        <p:tgtEl>
                                          <p:spTgt spid="340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4" dur="500"/>
                                        <p:tgtEl>
                                          <p:spTgt spid="34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4" dur="500"/>
                                        <p:tgtEl>
                                          <p:spTgt spid="340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4" dur="500"/>
                                        <p:tgtEl>
                                          <p:spTgt spid="34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076" grpId="0" animBg="1"/>
      <p:bldP spid="340087" grpId="0" animBg="1"/>
      <p:bldP spid="340088" grpId="0" animBg="1" autoUpdateAnimBg="0"/>
      <p:bldP spid="340112" grpId="0" animBg="1"/>
      <p:bldP spid="340113" grpId="0" animBg="1"/>
      <p:bldP spid="340114" grpId="0" animBg="1"/>
      <p:bldP spid="340115" grpId="0" animBg="1"/>
      <p:bldP spid="340116" grpId="0" animBg="1"/>
      <p:bldP spid="340123" grpId="0" animBg="1" autoUpdateAnimBg="0"/>
      <p:bldP spid="340124" grpId="0" animBg="1"/>
      <p:bldP spid="340125" grpId="0" animBg="1"/>
      <p:bldP spid="340126" grpId="0" animBg="1"/>
      <p:bldP spid="340134" grpId="0" animBg="1"/>
      <p:bldP spid="340135" grpId="0" autoUpdateAnimBg="0"/>
      <p:bldP spid="3401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304800" y="152400"/>
            <a:ext cx="55022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600">
                <a:latin typeface="Times New Roman" pitchFamily="18" charset="0"/>
              </a:rPr>
              <a:t>五、中断服务程序流程</a:t>
            </a: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777875" y="790575"/>
            <a:ext cx="4876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1. 中断服务程序的流程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1241425" y="1341438"/>
            <a:ext cx="3194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(1) 保护现场</a:t>
            </a:r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1241425" y="2684463"/>
            <a:ext cx="28130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(2) 中断服务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1241425" y="3600450"/>
            <a:ext cx="2660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(3) 恢复现场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1241425" y="4089400"/>
            <a:ext cx="26606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latin typeface="Times New Roman" pitchFamily="18" charset="0"/>
              </a:rPr>
              <a:t>(4) 中断返回</a:t>
            </a:r>
          </a:p>
        </p:txBody>
      </p:sp>
      <p:sp>
        <p:nvSpPr>
          <p:cNvPr id="341000" name="Text Box 8"/>
          <p:cNvSpPr txBox="1">
            <a:spLocks noChangeArrowheads="1"/>
          </p:cNvSpPr>
          <p:nvPr/>
        </p:nvSpPr>
        <p:spPr bwMode="auto">
          <a:xfrm>
            <a:off x="2057400" y="3173413"/>
            <a:ext cx="66452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对不同的 </a:t>
            </a:r>
            <a:r>
              <a:rPr lang="en-US" altLang="zh-CN" sz="2400">
                <a:latin typeface="Times New Roman" pitchFamily="18" charset="0"/>
              </a:rPr>
              <a:t>I/O </a:t>
            </a:r>
            <a:r>
              <a:rPr lang="zh-CN" altLang="en-US" sz="2400">
                <a:latin typeface="Times New Roman" pitchFamily="18" charset="0"/>
              </a:rPr>
              <a:t>设备具有不同内容的设备服务</a:t>
            </a:r>
          </a:p>
        </p:txBody>
      </p:sp>
      <p:sp>
        <p:nvSpPr>
          <p:cNvPr id="341001" name="Text Box 9"/>
          <p:cNvSpPr txBox="1">
            <a:spLocks noChangeArrowheads="1"/>
          </p:cNvSpPr>
          <p:nvPr/>
        </p:nvSpPr>
        <p:spPr bwMode="auto">
          <a:xfrm>
            <a:off x="4800600" y="4114800"/>
            <a:ext cx="2682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中断返回指令</a:t>
            </a:r>
          </a:p>
        </p:txBody>
      </p: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777875" y="4578350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2. 单重中断和多重中断</a:t>
            </a:r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3063875" y="5149850"/>
            <a:ext cx="5943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不允许中断 </a:t>
            </a:r>
            <a:r>
              <a:rPr lang="zh-CN" altLang="en-US" sz="2800">
                <a:latin typeface="Times New Roman" pitchFamily="18" charset="0"/>
              </a:rPr>
              <a:t>现行的 </a:t>
            </a:r>
            <a:r>
              <a:rPr lang="zh-CN" altLang="en-US" sz="2800">
                <a:solidFill>
                  <a:srgbClr val="0419E0"/>
                </a:solidFill>
                <a:latin typeface="Times New Roman" pitchFamily="18" charset="0"/>
              </a:rPr>
              <a:t>中断服务程序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241425" y="5149853"/>
            <a:ext cx="1717675" cy="1012826"/>
            <a:chOff x="1344" y="3244"/>
            <a:chExt cx="1082" cy="638"/>
          </a:xfrm>
        </p:grpSpPr>
        <p:sp>
          <p:nvSpPr>
            <p:cNvPr id="253980" name="Text Box 13"/>
            <p:cNvSpPr txBox="1">
              <a:spLocks noChangeArrowheads="1"/>
            </p:cNvSpPr>
            <p:nvPr/>
          </p:nvSpPr>
          <p:spPr bwMode="auto">
            <a:xfrm>
              <a:off x="1344" y="3244"/>
              <a:ext cx="108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单重 </a:t>
              </a:r>
              <a:r>
                <a:rPr lang="zh-CN" altLang="en-US" sz="2800">
                  <a:latin typeface="Times New Roman" pitchFamily="18" charset="0"/>
                </a:rPr>
                <a:t>中断</a:t>
              </a:r>
            </a:p>
          </p:txBody>
        </p:sp>
        <p:sp>
          <p:nvSpPr>
            <p:cNvPr id="253981" name="Text Box 14"/>
            <p:cNvSpPr txBox="1">
              <a:spLocks noChangeArrowheads="1"/>
            </p:cNvSpPr>
            <p:nvPr/>
          </p:nvSpPr>
          <p:spPr bwMode="auto">
            <a:xfrm>
              <a:off x="1344" y="3552"/>
              <a:ext cx="108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多重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中断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3063875" y="5638800"/>
            <a:ext cx="5029200" cy="985838"/>
            <a:chOff x="1930" y="3552"/>
            <a:chExt cx="3168" cy="621"/>
          </a:xfrm>
        </p:grpSpPr>
        <p:sp>
          <p:nvSpPr>
            <p:cNvPr id="253978" name="Text Box 16"/>
            <p:cNvSpPr txBox="1">
              <a:spLocks noChangeArrowheads="1"/>
            </p:cNvSpPr>
            <p:nvPr/>
          </p:nvSpPr>
          <p:spPr bwMode="auto">
            <a:xfrm>
              <a:off x="1930" y="3552"/>
              <a:ext cx="31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允许级别更高 </a:t>
              </a:r>
              <a:r>
                <a:rPr lang="zh-CN" altLang="en-US" sz="2800">
                  <a:latin typeface="Times New Roman" pitchFamily="18" charset="0"/>
                </a:rPr>
                <a:t>的中断源</a:t>
              </a:r>
            </a:p>
          </p:txBody>
        </p:sp>
        <p:sp>
          <p:nvSpPr>
            <p:cNvPr id="253979" name="Text Box 17"/>
            <p:cNvSpPr txBox="1">
              <a:spLocks noChangeArrowheads="1"/>
            </p:cNvSpPr>
            <p:nvPr/>
          </p:nvSpPr>
          <p:spPr bwMode="auto">
            <a:xfrm>
              <a:off x="1930" y="3846"/>
              <a:ext cx="31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中断</a:t>
              </a:r>
              <a:r>
                <a:rPr lang="zh-CN" altLang="en-US" sz="2800">
                  <a:solidFill>
                    <a:schemeClr val="folHlink"/>
                  </a:solidFill>
                  <a:latin typeface="Times New Roman" pitchFamily="18" charset="0"/>
                </a:rPr>
                <a:t> </a:t>
              </a:r>
              <a:r>
                <a:rPr lang="zh-CN" altLang="en-US" sz="2800">
                  <a:latin typeface="Times New Roman" pitchFamily="18" charset="0"/>
                </a:rPr>
                <a:t>现行的 </a:t>
              </a:r>
              <a:r>
                <a:rPr lang="zh-CN" altLang="en-US" sz="2800">
                  <a:solidFill>
                    <a:srgbClr val="0419E0"/>
                  </a:solidFill>
                  <a:latin typeface="Times New Roman" pitchFamily="18" charset="0"/>
                </a:rPr>
                <a:t>中断服务程序</a:t>
              </a:r>
            </a:p>
          </p:txBody>
        </p:sp>
      </p:grpSp>
      <p:sp>
        <p:nvSpPr>
          <p:cNvPr id="341010" name="Text Box 18"/>
          <p:cNvSpPr txBox="1">
            <a:spLocks noChangeArrowheads="1"/>
          </p:cNvSpPr>
          <p:nvPr/>
        </p:nvSpPr>
        <p:spPr bwMode="auto">
          <a:xfrm>
            <a:off x="4800600" y="1830388"/>
            <a:ext cx="2759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中断隐指令完成</a:t>
            </a:r>
          </a:p>
        </p:txBody>
      </p:sp>
      <p:sp>
        <p:nvSpPr>
          <p:cNvPr id="341011" name="Text Box 19"/>
          <p:cNvSpPr txBox="1">
            <a:spLocks noChangeArrowheads="1"/>
          </p:cNvSpPr>
          <p:nvPr/>
        </p:nvSpPr>
        <p:spPr bwMode="auto">
          <a:xfrm>
            <a:off x="4800600" y="2257425"/>
            <a:ext cx="1920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进栈指令</a:t>
            </a:r>
          </a:p>
        </p:txBody>
      </p:sp>
      <p:sp>
        <p:nvSpPr>
          <p:cNvPr id="341012" name="Text Box 20"/>
          <p:cNvSpPr txBox="1">
            <a:spLocks noChangeArrowheads="1"/>
          </p:cNvSpPr>
          <p:nvPr/>
        </p:nvSpPr>
        <p:spPr bwMode="auto">
          <a:xfrm>
            <a:off x="4800600" y="3633788"/>
            <a:ext cx="2301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出栈指令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057400" y="1830388"/>
            <a:ext cx="3122613" cy="884237"/>
            <a:chOff x="1574" y="1153"/>
            <a:chExt cx="1967" cy="557"/>
          </a:xfrm>
        </p:grpSpPr>
        <p:sp>
          <p:nvSpPr>
            <p:cNvPr id="253976" name="Text Box 22"/>
            <p:cNvSpPr txBox="1">
              <a:spLocks noChangeArrowheads="1"/>
            </p:cNvSpPr>
            <p:nvPr/>
          </p:nvSpPr>
          <p:spPr bwMode="auto">
            <a:xfrm>
              <a:off x="1574" y="1153"/>
              <a:ext cx="173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程序断点的保护</a:t>
              </a:r>
            </a:p>
          </p:txBody>
        </p:sp>
        <p:sp>
          <p:nvSpPr>
            <p:cNvPr id="253977" name="Text Box 23"/>
            <p:cNvSpPr txBox="1">
              <a:spLocks noChangeArrowheads="1"/>
            </p:cNvSpPr>
            <p:nvPr/>
          </p:nvSpPr>
          <p:spPr bwMode="auto">
            <a:xfrm>
              <a:off x="1574" y="1422"/>
              <a:ext cx="196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400">
                  <a:latin typeface="Times New Roman" pitchFamily="18" charset="0"/>
                </a:rPr>
                <a:t>寄存器内容的保护</a:t>
              </a:r>
            </a:p>
          </p:txBody>
        </p:sp>
      </p:grpSp>
      <p:sp>
        <p:nvSpPr>
          <p:cNvPr id="341016" name="AutoShape 24"/>
          <p:cNvSpPr>
            <a:spLocks/>
          </p:cNvSpPr>
          <p:nvPr/>
        </p:nvSpPr>
        <p:spPr bwMode="auto">
          <a:xfrm>
            <a:off x="1920875" y="1989138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1017" name="Rectangle 25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5.5</a:t>
            </a:r>
          </a:p>
        </p:txBody>
      </p:sp>
      <p:sp>
        <p:nvSpPr>
          <p:cNvPr id="27" name="日期占位符 2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138169B-94FB-4220-9572-085F14D771E9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28" name="灯片编号占位符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5D27CB-23FE-4584-B793-EF14F0B6E46F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29" name="页脚占位符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34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40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0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4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4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4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autoUpdateAnimBg="0"/>
      <p:bldP spid="340996" grpId="0" autoUpdateAnimBg="0"/>
      <p:bldP spid="340997" grpId="0" autoUpdateAnimBg="0"/>
      <p:bldP spid="340998" grpId="0" autoUpdateAnimBg="0"/>
      <p:bldP spid="340999" grpId="0" autoUpdateAnimBg="0"/>
      <p:bldP spid="341000" grpId="0" autoUpdateAnimBg="0"/>
      <p:bldP spid="341001" grpId="0" autoUpdateAnimBg="0"/>
      <p:bldP spid="341002" grpId="0" autoUpdateAnimBg="0"/>
      <p:bldP spid="341003" grpId="0" autoUpdateAnimBg="0"/>
      <p:bldP spid="341010" grpId="0" autoUpdateAnimBg="0"/>
      <p:bldP spid="341011" grpId="0" autoUpdateAnimBg="0"/>
      <p:bldP spid="341012" grpId="0" autoUpdateAnimBg="0"/>
      <p:bldP spid="3410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76200" y="247650"/>
            <a:ext cx="71183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>
                <a:latin typeface="Times New Roman" pitchFamily="18" charset="0"/>
              </a:rPr>
              <a:t>3. 单重中断和多重中断的服务程序流程</a:t>
            </a:r>
            <a:endParaRPr lang="en-US" altLang="zh-CN" sz="3200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524000" y="2166938"/>
            <a:ext cx="1676400" cy="542925"/>
            <a:chOff x="960" y="1365"/>
            <a:chExt cx="1056" cy="342"/>
          </a:xfrm>
        </p:grpSpPr>
        <p:sp>
          <p:nvSpPr>
            <p:cNvPr id="255078" name="Text Box 4"/>
            <p:cNvSpPr txBox="1">
              <a:spLocks noChangeArrowheads="1"/>
            </p:cNvSpPr>
            <p:nvPr/>
          </p:nvSpPr>
          <p:spPr bwMode="auto">
            <a:xfrm>
              <a:off x="1142" y="140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中断否？</a:t>
              </a:r>
            </a:p>
          </p:txBody>
        </p:sp>
        <p:sp>
          <p:nvSpPr>
            <p:cNvPr id="255079" name="AutoShape 5"/>
            <p:cNvSpPr>
              <a:spLocks noChangeArrowheads="1"/>
            </p:cNvSpPr>
            <p:nvPr/>
          </p:nvSpPr>
          <p:spPr bwMode="auto">
            <a:xfrm>
              <a:off x="960" y="1365"/>
              <a:ext cx="1056" cy="342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47800" y="4224338"/>
            <a:ext cx="1905000" cy="2405062"/>
            <a:chOff x="912" y="2661"/>
            <a:chExt cx="1200" cy="1515"/>
          </a:xfrm>
        </p:grpSpPr>
        <p:sp>
          <p:nvSpPr>
            <p:cNvPr id="255070" name="Rectangle 7"/>
            <p:cNvSpPr>
              <a:spLocks noChangeArrowheads="1"/>
            </p:cNvSpPr>
            <p:nvPr/>
          </p:nvSpPr>
          <p:spPr bwMode="auto">
            <a:xfrm>
              <a:off x="912" y="2661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保护现场</a:t>
              </a:r>
            </a:p>
          </p:txBody>
        </p:sp>
        <p:sp>
          <p:nvSpPr>
            <p:cNvPr id="255071" name="Rectangle 8"/>
            <p:cNvSpPr>
              <a:spLocks noChangeArrowheads="1"/>
            </p:cNvSpPr>
            <p:nvPr/>
          </p:nvSpPr>
          <p:spPr bwMode="auto">
            <a:xfrm>
              <a:off x="912" y="3027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设备服务</a:t>
              </a:r>
            </a:p>
          </p:txBody>
        </p:sp>
        <p:sp>
          <p:nvSpPr>
            <p:cNvPr id="255072" name="Rectangle 9"/>
            <p:cNvSpPr>
              <a:spLocks noChangeArrowheads="1"/>
            </p:cNvSpPr>
            <p:nvPr/>
          </p:nvSpPr>
          <p:spPr bwMode="auto">
            <a:xfrm>
              <a:off x="912" y="3393"/>
              <a:ext cx="1152" cy="25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恢复现场</a:t>
              </a:r>
            </a:p>
          </p:txBody>
        </p:sp>
        <p:sp>
          <p:nvSpPr>
            <p:cNvPr id="255073" name="Text Box 10"/>
            <p:cNvSpPr txBox="1">
              <a:spLocks noChangeArrowheads="1"/>
            </p:cNvSpPr>
            <p:nvPr/>
          </p:nvSpPr>
          <p:spPr bwMode="auto">
            <a:xfrm>
              <a:off x="1104" y="3734"/>
              <a:ext cx="1008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开中断</a:t>
              </a:r>
            </a:p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中断返回</a:t>
              </a:r>
            </a:p>
          </p:txBody>
        </p:sp>
        <p:sp>
          <p:nvSpPr>
            <p:cNvPr id="255074" name="Rectangle 11"/>
            <p:cNvSpPr>
              <a:spLocks noChangeArrowheads="1"/>
            </p:cNvSpPr>
            <p:nvPr/>
          </p:nvSpPr>
          <p:spPr bwMode="auto">
            <a:xfrm>
              <a:off x="912" y="3758"/>
              <a:ext cx="1152" cy="41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5075" name="Line 12"/>
            <p:cNvSpPr>
              <a:spLocks noChangeShapeType="1"/>
            </p:cNvSpPr>
            <p:nvPr/>
          </p:nvSpPr>
          <p:spPr bwMode="auto">
            <a:xfrm>
              <a:off x="1488" y="3652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76" name="Line 13"/>
            <p:cNvSpPr>
              <a:spLocks noChangeShapeType="1"/>
            </p:cNvSpPr>
            <p:nvPr/>
          </p:nvSpPr>
          <p:spPr bwMode="auto">
            <a:xfrm>
              <a:off x="1488" y="3287"/>
              <a:ext cx="0" cy="1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77" name="Line 14"/>
            <p:cNvSpPr>
              <a:spLocks noChangeShapeType="1"/>
            </p:cNvSpPr>
            <p:nvPr/>
          </p:nvSpPr>
          <p:spPr bwMode="auto">
            <a:xfrm>
              <a:off x="1488" y="2925"/>
              <a:ext cx="0" cy="1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447800" y="771525"/>
            <a:ext cx="1828800" cy="1389063"/>
            <a:chOff x="912" y="486"/>
            <a:chExt cx="1152" cy="875"/>
          </a:xfrm>
        </p:grpSpPr>
        <p:sp>
          <p:nvSpPr>
            <p:cNvPr id="255065" name="Rectangle 16"/>
            <p:cNvSpPr>
              <a:spLocks noChangeArrowheads="1"/>
            </p:cNvSpPr>
            <p:nvPr/>
          </p:nvSpPr>
          <p:spPr bwMode="auto">
            <a:xfrm>
              <a:off x="912" y="633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取指令</a:t>
              </a:r>
            </a:p>
          </p:txBody>
        </p:sp>
        <p:sp>
          <p:nvSpPr>
            <p:cNvPr id="255066" name="Rectangle 17"/>
            <p:cNvSpPr>
              <a:spLocks noChangeArrowheads="1"/>
            </p:cNvSpPr>
            <p:nvPr/>
          </p:nvSpPr>
          <p:spPr bwMode="auto">
            <a:xfrm>
              <a:off x="912" y="999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执行指令</a:t>
              </a:r>
            </a:p>
          </p:txBody>
        </p:sp>
        <p:sp>
          <p:nvSpPr>
            <p:cNvPr id="255067" name="Line 18"/>
            <p:cNvSpPr>
              <a:spLocks noChangeShapeType="1"/>
            </p:cNvSpPr>
            <p:nvPr/>
          </p:nvSpPr>
          <p:spPr bwMode="auto">
            <a:xfrm>
              <a:off x="1488" y="1256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68" name="Line 19"/>
            <p:cNvSpPr>
              <a:spLocks noChangeShapeType="1"/>
            </p:cNvSpPr>
            <p:nvPr/>
          </p:nvSpPr>
          <p:spPr bwMode="auto">
            <a:xfrm>
              <a:off x="1488" y="890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69" name="Freeform 20"/>
            <p:cNvSpPr>
              <a:spLocks/>
            </p:cNvSpPr>
            <p:nvPr/>
          </p:nvSpPr>
          <p:spPr bwMode="auto">
            <a:xfrm>
              <a:off x="1488" y="486"/>
              <a:ext cx="1" cy="147"/>
            </a:xfrm>
            <a:custGeom>
              <a:avLst/>
              <a:gdLst>
                <a:gd name="T0" fmla="*/ 0 w 1"/>
                <a:gd name="T1" fmla="*/ 0 h 147"/>
                <a:gd name="T2" fmla="*/ 0 w 1"/>
                <a:gd name="T3" fmla="*/ 147 h 147"/>
                <a:gd name="T4" fmla="*/ 0 60000 65536"/>
                <a:gd name="T5" fmla="*/ 0 60000 65536"/>
                <a:gd name="T6" fmla="*/ 0 w 1"/>
                <a:gd name="T7" fmla="*/ 0 h 147"/>
                <a:gd name="T8" fmla="*/ 1 w 1"/>
                <a:gd name="T9" fmla="*/ 147 h 1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7">
                  <a:moveTo>
                    <a:pt x="0" y="0"/>
                  </a:moveTo>
                  <a:lnTo>
                    <a:pt x="0" y="1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838200" y="4198938"/>
            <a:ext cx="533400" cy="2379662"/>
            <a:chOff x="528" y="2645"/>
            <a:chExt cx="336" cy="1499"/>
          </a:xfrm>
        </p:grpSpPr>
        <p:sp>
          <p:nvSpPr>
            <p:cNvPr id="255060" name="Line 22"/>
            <p:cNvSpPr>
              <a:spLocks noChangeShapeType="1"/>
            </p:cNvSpPr>
            <p:nvPr/>
          </p:nvSpPr>
          <p:spPr bwMode="auto">
            <a:xfrm flipH="1">
              <a:off x="528" y="2645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61" name="Line 23"/>
            <p:cNvSpPr>
              <a:spLocks noChangeShapeType="1"/>
            </p:cNvSpPr>
            <p:nvPr/>
          </p:nvSpPr>
          <p:spPr bwMode="auto">
            <a:xfrm flipH="1">
              <a:off x="528" y="4144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62" name="Text Box 24"/>
            <p:cNvSpPr txBox="1">
              <a:spLocks noChangeArrowheads="1"/>
            </p:cNvSpPr>
            <p:nvPr/>
          </p:nvSpPr>
          <p:spPr bwMode="auto">
            <a:xfrm>
              <a:off x="537" y="2880"/>
              <a:ext cx="310" cy="1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419E0"/>
                  </a:solidFill>
                  <a:latin typeface="Times New Roman" pitchFamily="18" charset="0"/>
                </a:rPr>
                <a:t>中断服务程序</a:t>
              </a:r>
            </a:p>
          </p:txBody>
        </p:sp>
        <p:sp>
          <p:nvSpPr>
            <p:cNvPr id="255063" name="Line 25"/>
            <p:cNvSpPr>
              <a:spLocks noChangeShapeType="1"/>
            </p:cNvSpPr>
            <p:nvPr/>
          </p:nvSpPr>
          <p:spPr bwMode="auto">
            <a:xfrm>
              <a:off x="672" y="3930"/>
              <a:ext cx="0" cy="21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64" name="Line 26"/>
            <p:cNvSpPr>
              <a:spLocks noChangeShapeType="1"/>
            </p:cNvSpPr>
            <p:nvPr/>
          </p:nvSpPr>
          <p:spPr bwMode="auto">
            <a:xfrm rot="10800000">
              <a:off x="672" y="2645"/>
              <a:ext cx="0" cy="21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447800" y="2852738"/>
            <a:ext cx="1809750" cy="1220787"/>
            <a:chOff x="912" y="1797"/>
            <a:chExt cx="1140" cy="769"/>
          </a:xfrm>
        </p:grpSpPr>
        <p:sp>
          <p:nvSpPr>
            <p:cNvPr id="255058" name="Text Box 28"/>
            <p:cNvSpPr txBox="1">
              <a:spLocks noChangeArrowheads="1"/>
            </p:cNvSpPr>
            <p:nvPr/>
          </p:nvSpPr>
          <p:spPr bwMode="auto">
            <a:xfrm>
              <a:off x="912" y="1797"/>
              <a:ext cx="1140" cy="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    </a:t>
              </a:r>
              <a:r>
                <a:rPr lang="zh-CN" altLang="en-US" sz="1800">
                  <a:latin typeface="Times New Roman" pitchFamily="18" charset="0"/>
                </a:rPr>
                <a:t>中断响应</a:t>
              </a:r>
            </a:p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   程序断点进栈</a:t>
              </a:r>
            </a:p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        关中断</a:t>
              </a:r>
            </a:p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 向量地址      </a:t>
              </a:r>
              <a:r>
                <a:rPr lang="en-US" altLang="zh-CN" sz="1800"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255059" name="Line 29"/>
            <p:cNvSpPr>
              <a:spLocks noChangeShapeType="1"/>
            </p:cNvSpPr>
            <p:nvPr/>
          </p:nvSpPr>
          <p:spPr bwMode="auto">
            <a:xfrm>
              <a:off x="1635" y="2448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882650" y="2528888"/>
            <a:ext cx="2409825" cy="1700212"/>
            <a:chOff x="556" y="1593"/>
            <a:chExt cx="1518" cy="1071"/>
          </a:xfrm>
        </p:grpSpPr>
        <p:sp>
          <p:nvSpPr>
            <p:cNvPr id="255051" name="Line 31"/>
            <p:cNvSpPr>
              <a:spLocks noChangeShapeType="1"/>
            </p:cNvSpPr>
            <p:nvPr/>
          </p:nvSpPr>
          <p:spPr bwMode="auto">
            <a:xfrm>
              <a:off x="1488" y="2538"/>
              <a:ext cx="0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8" name="Group 32"/>
            <p:cNvGrpSpPr>
              <a:grpSpLocks/>
            </p:cNvGrpSpPr>
            <p:nvPr/>
          </p:nvGrpSpPr>
          <p:grpSpPr bwMode="auto">
            <a:xfrm>
              <a:off x="556" y="1593"/>
              <a:ext cx="1518" cy="984"/>
              <a:chOff x="556" y="1593"/>
              <a:chExt cx="1518" cy="984"/>
            </a:xfrm>
          </p:grpSpPr>
          <p:sp>
            <p:nvSpPr>
              <p:cNvPr id="255053" name="Rectangle 33"/>
              <p:cNvSpPr>
                <a:spLocks noChangeArrowheads="1"/>
              </p:cNvSpPr>
              <p:nvPr/>
            </p:nvSpPr>
            <p:spPr bwMode="auto">
              <a:xfrm>
                <a:off x="922" y="1818"/>
                <a:ext cx="1152" cy="72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5054" name="Line 34"/>
              <p:cNvSpPr>
                <a:spLocks noChangeShapeType="1"/>
              </p:cNvSpPr>
              <p:nvPr/>
            </p:nvSpPr>
            <p:spPr bwMode="auto">
              <a:xfrm>
                <a:off x="1488" y="1703"/>
                <a:ext cx="0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5055" name="Text Box 35"/>
              <p:cNvSpPr txBox="1">
                <a:spLocks noChangeArrowheads="1"/>
              </p:cNvSpPr>
              <p:nvPr/>
            </p:nvSpPr>
            <p:spPr bwMode="auto">
              <a:xfrm>
                <a:off x="556" y="1875"/>
                <a:ext cx="308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中断周期</a:t>
                </a:r>
              </a:p>
            </p:txBody>
          </p:sp>
          <p:sp>
            <p:nvSpPr>
              <p:cNvPr id="255056" name="AutoShape 36"/>
              <p:cNvSpPr>
                <a:spLocks/>
              </p:cNvSpPr>
              <p:nvPr/>
            </p:nvSpPr>
            <p:spPr bwMode="auto">
              <a:xfrm>
                <a:off x="816" y="1789"/>
                <a:ext cx="96" cy="771"/>
              </a:xfrm>
              <a:prstGeom prst="leftBrace">
                <a:avLst>
                  <a:gd name="adj1" fmla="val 66927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5057" name="Text Box 37"/>
              <p:cNvSpPr txBox="1">
                <a:spLocks noChangeArrowheads="1"/>
              </p:cNvSpPr>
              <p:nvPr/>
            </p:nvSpPr>
            <p:spPr bwMode="auto">
              <a:xfrm>
                <a:off x="1632" y="1593"/>
                <a:ext cx="26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是</a:t>
                </a:r>
              </a:p>
            </p:txBody>
          </p:sp>
        </p:grpSp>
      </p:grpSp>
      <p:grpSp>
        <p:nvGrpSpPr>
          <p:cNvPr id="9" name="Group 38"/>
          <p:cNvGrpSpPr>
            <a:grpSpLocks/>
          </p:cNvGrpSpPr>
          <p:nvPr/>
        </p:nvGrpSpPr>
        <p:grpSpPr bwMode="auto">
          <a:xfrm>
            <a:off x="5334000" y="4224338"/>
            <a:ext cx="1828800" cy="2420937"/>
            <a:chOff x="3360" y="2661"/>
            <a:chExt cx="1152" cy="1525"/>
          </a:xfrm>
        </p:grpSpPr>
        <p:sp>
          <p:nvSpPr>
            <p:cNvPr id="255038" name="Text Box 39"/>
            <p:cNvSpPr txBox="1">
              <a:spLocks noChangeArrowheads="1"/>
            </p:cNvSpPr>
            <p:nvPr/>
          </p:nvSpPr>
          <p:spPr bwMode="auto">
            <a:xfrm>
              <a:off x="3552" y="3936"/>
              <a:ext cx="7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中断返回</a:t>
              </a:r>
            </a:p>
          </p:txBody>
        </p:sp>
        <p:sp>
          <p:nvSpPr>
            <p:cNvPr id="255039" name="Line 40"/>
            <p:cNvSpPr>
              <a:spLocks noChangeShapeType="1"/>
            </p:cNvSpPr>
            <p:nvPr/>
          </p:nvSpPr>
          <p:spPr bwMode="auto">
            <a:xfrm>
              <a:off x="3936" y="3221"/>
              <a:ext cx="0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0" name="Group 41"/>
            <p:cNvGrpSpPr>
              <a:grpSpLocks/>
            </p:cNvGrpSpPr>
            <p:nvPr/>
          </p:nvGrpSpPr>
          <p:grpSpPr bwMode="auto">
            <a:xfrm>
              <a:off x="3360" y="2661"/>
              <a:ext cx="1152" cy="1519"/>
              <a:chOff x="3360" y="2661"/>
              <a:chExt cx="1152" cy="1519"/>
            </a:xfrm>
          </p:grpSpPr>
          <p:sp>
            <p:nvSpPr>
              <p:cNvPr id="255041" name="Rectangle 42"/>
              <p:cNvSpPr>
                <a:spLocks noChangeArrowheads="1"/>
              </p:cNvSpPr>
              <p:nvPr/>
            </p:nvSpPr>
            <p:spPr bwMode="auto">
              <a:xfrm>
                <a:off x="3360" y="2661"/>
                <a:ext cx="1152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保护现场</a:t>
                </a:r>
              </a:p>
            </p:txBody>
          </p:sp>
          <p:sp>
            <p:nvSpPr>
              <p:cNvPr id="255042" name="Rectangle 43"/>
              <p:cNvSpPr>
                <a:spLocks noChangeArrowheads="1"/>
              </p:cNvSpPr>
              <p:nvPr/>
            </p:nvSpPr>
            <p:spPr bwMode="auto">
              <a:xfrm>
                <a:off x="3360" y="3295"/>
                <a:ext cx="1152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设备服务</a:t>
                </a:r>
              </a:p>
            </p:txBody>
          </p:sp>
          <p:sp>
            <p:nvSpPr>
              <p:cNvPr id="255043" name="Rectangle 44"/>
              <p:cNvSpPr>
                <a:spLocks noChangeArrowheads="1"/>
              </p:cNvSpPr>
              <p:nvPr/>
            </p:nvSpPr>
            <p:spPr bwMode="auto">
              <a:xfrm>
                <a:off x="3360" y="3629"/>
                <a:ext cx="1152" cy="25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恢复现场</a:t>
                </a:r>
              </a:p>
            </p:txBody>
          </p:sp>
          <p:sp>
            <p:nvSpPr>
              <p:cNvPr id="255044" name="Rectangle 45"/>
              <p:cNvSpPr>
                <a:spLocks noChangeArrowheads="1"/>
              </p:cNvSpPr>
              <p:nvPr/>
            </p:nvSpPr>
            <p:spPr bwMode="auto">
              <a:xfrm>
                <a:off x="3360" y="3964"/>
                <a:ext cx="1152" cy="21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" name="Group 46"/>
              <p:cNvGrpSpPr>
                <a:grpSpLocks/>
              </p:cNvGrpSpPr>
              <p:nvPr/>
            </p:nvGrpSpPr>
            <p:grpSpPr bwMode="auto">
              <a:xfrm>
                <a:off x="3360" y="2976"/>
                <a:ext cx="1152" cy="250"/>
                <a:chOff x="3360" y="2976"/>
                <a:chExt cx="1152" cy="250"/>
              </a:xfrm>
            </p:grpSpPr>
            <p:sp>
              <p:nvSpPr>
                <p:cNvPr id="255049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3673" y="2976"/>
                  <a:ext cx="596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>
                    <a:spcBef>
                      <a:spcPct val="0"/>
                    </a:spcBef>
                  </a:pPr>
                  <a:r>
                    <a:rPr lang="zh-CN" altLang="en-US" sz="2000">
                      <a:latin typeface="Times New Roman" pitchFamily="18" charset="0"/>
                    </a:rPr>
                    <a:t>开中断</a:t>
                  </a:r>
                </a:p>
              </p:txBody>
            </p:sp>
            <p:sp>
              <p:nvSpPr>
                <p:cNvPr id="255050" name="Rectangle 48"/>
                <p:cNvSpPr>
                  <a:spLocks noChangeArrowheads="1"/>
                </p:cNvSpPr>
                <p:nvPr/>
              </p:nvSpPr>
              <p:spPr bwMode="auto">
                <a:xfrm>
                  <a:off x="3360" y="2997"/>
                  <a:ext cx="1152" cy="214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55046" name="Line 49"/>
              <p:cNvSpPr>
                <a:spLocks noChangeShapeType="1"/>
              </p:cNvSpPr>
              <p:nvPr/>
            </p:nvSpPr>
            <p:spPr bwMode="auto">
              <a:xfrm>
                <a:off x="3936" y="2922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5047" name="Line 50"/>
              <p:cNvSpPr>
                <a:spLocks noChangeShapeType="1"/>
              </p:cNvSpPr>
              <p:nvPr/>
            </p:nvSpPr>
            <p:spPr bwMode="auto">
              <a:xfrm>
                <a:off x="3936" y="3544"/>
                <a:ext cx="0" cy="8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5048" name="Line 51"/>
              <p:cNvSpPr>
                <a:spLocks noChangeShapeType="1"/>
              </p:cNvSpPr>
              <p:nvPr/>
            </p:nvSpPr>
            <p:spPr bwMode="auto">
              <a:xfrm>
                <a:off x="3936" y="3887"/>
                <a:ext cx="0" cy="8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1812925" y="4724400"/>
            <a:ext cx="4968875" cy="1587500"/>
            <a:chOff x="1142" y="2976"/>
            <a:chExt cx="3130" cy="1000"/>
          </a:xfrm>
        </p:grpSpPr>
        <p:sp>
          <p:nvSpPr>
            <p:cNvPr id="255036" name="Text Box 53"/>
            <p:cNvSpPr txBox="1">
              <a:spLocks noChangeArrowheads="1"/>
            </p:cNvSpPr>
            <p:nvPr/>
          </p:nvSpPr>
          <p:spPr bwMode="auto">
            <a:xfrm>
              <a:off x="1142" y="372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419E0"/>
                  </a:solidFill>
                  <a:latin typeface="Times New Roman" pitchFamily="18" charset="0"/>
                </a:rPr>
                <a:t>开中断</a:t>
              </a:r>
              <a:endParaRPr lang="zh-CN" altLang="en-US" sz="2800">
                <a:solidFill>
                  <a:srgbClr val="0419E0"/>
                </a:solidFill>
                <a:latin typeface="Times New Roman" pitchFamily="18" charset="0"/>
              </a:endParaRPr>
            </a:p>
          </p:txBody>
        </p:sp>
        <p:sp>
          <p:nvSpPr>
            <p:cNvPr id="255037" name="Text Box 54"/>
            <p:cNvSpPr txBox="1">
              <a:spLocks noChangeArrowheads="1"/>
            </p:cNvSpPr>
            <p:nvPr/>
          </p:nvSpPr>
          <p:spPr bwMode="auto">
            <a:xfrm>
              <a:off x="3673" y="2976"/>
              <a:ext cx="59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419E0"/>
                  </a:solidFill>
                  <a:latin typeface="Times New Roman" pitchFamily="18" charset="0"/>
                </a:rPr>
                <a:t>开中断</a:t>
              </a:r>
              <a:endParaRPr lang="zh-CN" altLang="en-US" sz="2800">
                <a:solidFill>
                  <a:srgbClr val="0419E0"/>
                </a:solidFill>
                <a:latin typeface="Times New Roman" pitchFamily="18" charset="0"/>
              </a:endParaRPr>
            </a:p>
          </p:txBody>
        </p:sp>
      </p:grpSp>
      <p:sp>
        <p:nvSpPr>
          <p:cNvPr id="342071" name="AutoShape 55"/>
          <p:cNvSpPr>
            <a:spLocks noChangeArrowheads="1"/>
          </p:cNvSpPr>
          <p:nvPr/>
        </p:nvSpPr>
        <p:spPr bwMode="auto">
          <a:xfrm>
            <a:off x="177800" y="2555875"/>
            <a:ext cx="587375" cy="1784350"/>
          </a:xfrm>
          <a:prstGeom prst="wedgeRoundRectCallout">
            <a:avLst>
              <a:gd name="adj1" fmla="val 81454"/>
              <a:gd name="adj2" fmla="val 227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</p:spPr>
        <p:txBody>
          <a:bodyPr vert="eaVert" wrap="none" lIns="108000" rIns="540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中断隐指令</a:t>
            </a:r>
          </a:p>
        </p:txBody>
      </p:sp>
      <p:sp>
        <p:nvSpPr>
          <p:cNvPr id="342072" name="AutoShape 56"/>
          <p:cNvSpPr>
            <a:spLocks noChangeArrowheads="1"/>
          </p:cNvSpPr>
          <p:nvPr/>
        </p:nvSpPr>
        <p:spPr bwMode="auto">
          <a:xfrm>
            <a:off x="4056063" y="2589213"/>
            <a:ext cx="595312" cy="1774825"/>
          </a:xfrm>
          <a:prstGeom prst="wedgeRoundRectCallout">
            <a:avLst>
              <a:gd name="adj1" fmla="val 81454"/>
              <a:gd name="adj2" fmla="val 227"/>
              <a:gd name="adj3" fmla="val 16667"/>
            </a:avLst>
          </a:prstGeom>
          <a:noFill/>
          <a:ln w="19050">
            <a:solidFill>
              <a:schemeClr val="folHlink"/>
            </a:solidFill>
            <a:miter lim="800000"/>
            <a:headEnd/>
            <a:tailEnd/>
          </a:ln>
        </p:spPr>
        <p:txBody>
          <a:bodyPr vert="eaVert" wrap="none" lIns="126000" rIns="54000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2400">
                <a:latin typeface="Times New Roman" pitchFamily="18" charset="0"/>
              </a:rPr>
              <a:t>中断隐指令</a:t>
            </a:r>
          </a:p>
        </p:txBody>
      </p:sp>
      <p:grpSp>
        <p:nvGrpSpPr>
          <p:cNvPr id="13" name="Group 57"/>
          <p:cNvGrpSpPr>
            <a:grpSpLocks/>
          </p:cNvGrpSpPr>
          <p:nvPr/>
        </p:nvGrpSpPr>
        <p:grpSpPr bwMode="auto">
          <a:xfrm>
            <a:off x="2362200" y="838200"/>
            <a:ext cx="1600200" cy="1600200"/>
            <a:chOff x="1488" y="528"/>
            <a:chExt cx="1008" cy="1008"/>
          </a:xfrm>
        </p:grpSpPr>
        <p:sp>
          <p:nvSpPr>
            <p:cNvPr id="255034" name="Text Box 58"/>
            <p:cNvSpPr txBox="1">
              <a:spLocks noChangeArrowheads="1"/>
            </p:cNvSpPr>
            <p:nvPr/>
          </p:nvSpPr>
          <p:spPr bwMode="auto">
            <a:xfrm>
              <a:off x="2016" y="1305"/>
              <a:ext cx="2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否</a:t>
              </a:r>
            </a:p>
          </p:txBody>
        </p:sp>
        <p:sp>
          <p:nvSpPr>
            <p:cNvPr id="255035" name="Freeform 59"/>
            <p:cNvSpPr>
              <a:spLocks/>
            </p:cNvSpPr>
            <p:nvPr/>
          </p:nvSpPr>
          <p:spPr bwMode="auto">
            <a:xfrm>
              <a:off x="1488" y="528"/>
              <a:ext cx="1008" cy="1008"/>
            </a:xfrm>
            <a:custGeom>
              <a:avLst/>
              <a:gdLst>
                <a:gd name="T0" fmla="*/ 528 w 1008"/>
                <a:gd name="T1" fmla="*/ 1008 h 1008"/>
                <a:gd name="T2" fmla="*/ 1008 w 1008"/>
                <a:gd name="T3" fmla="*/ 1008 h 1008"/>
                <a:gd name="T4" fmla="*/ 1008 w 1008"/>
                <a:gd name="T5" fmla="*/ 0 h 1008"/>
                <a:gd name="T6" fmla="*/ 0 w 1008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008"/>
                <a:gd name="T14" fmla="*/ 1008 w 1008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008">
                  <a:moveTo>
                    <a:pt x="528" y="1008"/>
                  </a:moveTo>
                  <a:lnTo>
                    <a:pt x="1008" y="1008"/>
                  </a:lnTo>
                  <a:lnTo>
                    <a:pt x="1008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4" name="Group 60"/>
          <p:cNvGrpSpPr>
            <a:grpSpLocks/>
          </p:cNvGrpSpPr>
          <p:nvPr/>
        </p:nvGrpSpPr>
        <p:grpSpPr bwMode="auto">
          <a:xfrm>
            <a:off x="5334000" y="771525"/>
            <a:ext cx="1828800" cy="1389063"/>
            <a:chOff x="912" y="486"/>
            <a:chExt cx="1152" cy="875"/>
          </a:xfrm>
        </p:grpSpPr>
        <p:sp>
          <p:nvSpPr>
            <p:cNvPr id="255029" name="Rectangle 61"/>
            <p:cNvSpPr>
              <a:spLocks noChangeArrowheads="1"/>
            </p:cNvSpPr>
            <p:nvPr/>
          </p:nvSpPr>
          <p:spPr bwMode="auto">
            <a:xfrm>
              <a:off x="912" y="633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取指令</a:t>
              </a:r>
            </a:p>
          </p:txBody>
        </p:sp>
        <p:sp>
          <p:nvSpPr>
            <p:cNvPr id="255030" name="Rectangle 62"/>
            <p:cNvSpPr>
              <a:spLocks noChangeArrowheads="1"/>
            </p:cNvSpPr>
            <p:nvPr/>
          </p:nvSpPr>
          <p:spPr bwMode="auto">
            <a:xfrm>
              <a:off x="912" y="999"/>
              <a:ext cx="1152" cy="2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执行指令</a:t>
              </a:r>
            </a:p>
          </p:txBody>
        </p:sp>
        <p:sp>
          <p:nvSpPr>
            <p:cNvPr id="255031" name="Line 63"/>
            <p:cNvSpPr>
              <a:spLocks noChangeShapeType="1"/>
            </p:cNvSpPr>
            <p:nvPr/>
          </p:nvSpPr>
          <p:spPr bwMode="auto">
            <a:xfrm>
              <a:off x="1488" y="1256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32" name="Line 64"/>
            <p:cNvSpPr>
              <a:spLocks noChangeShapeType="1"/>
            </p:cNvSpPr>
            <p:nvPr/>
          </p:nvSpPr>
          <p:spPr bwMode="auto">
            <a:xfrm>
              <a:off x="1488" y="890"/>
              <a:ext cx="0" cy="1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33" name="Freeform 65"/>
            <p:cNvSpPr>
              <a:spLocks/>
            </p:cNvSpPr>
            <p:nvPr/>
          </p:nvSpPr>
          <p:spPr bwMode="auto">
            <a:xfrm>
              <a:off x="1488" y="486"/>
              <a:ext cx="1" cy="147"/>
            </a:xfrm>
            <a:custGeom>
              <a:avLst/>
              <a:gdLst>
                <a:gd name="T0" fmla="*/ 0 w 1"/>
                <a:gd name="T1" fmla="*/ 0 h 147"/>
                <a:gd name="T2" fmla="*/ 0 w 1"/>
                <a:gd name="T3" fmla="*/ 147 h 147"/>
                <a:gd name="T4" fmla="*/ 0 60000 65536"/>
                <a:gd name="T5" fmla="*/ 0 60000 65536"/>
                <a:gd name="T6" fmla="*/ 0 w 1"/>
                <a:gd name="T7" fmla="*/ 0 h 147"/>
                <a:gd name="T8" fmla="*/ 1 w 1"/>
                <a:gd name="T9" fmla="*/ 147 h 14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147">
                  <a:moveTo>
                    <a:pt x="0" y="0"/>
                  </a:moveTo>
                  <a:lnTo>
                    <a:pt x="0" y="147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5" name="Group 66"/>
          <p:cNvGrpSpPr>
            <a:grpSpLocks/>
          </p:cNvGrpSpPr>
          <p:nvPr/>
        </p:nvGrpSpPr>
        <p:grpSpPr bwMode="auto">
          <a:xfrm>
            <a:off x="5410200" y="2166938"/>
            <a:ext cx="1676400" cy="542925"/>
            <a:chOff x="960" y="1365"/>
            <a:chExt cx="1056" cy="342"/>
          </a:xfrm>
        </p:grpSpPr>
        <p:sp>
          <p:nvSpPr>
            <p:cNvPr id="255027" name="Text Box 67"/>
            <p:cNvSpPr txBox="1">
              <a:spLocks noChangeArrowheads="1"/>
            </p:cNvSpPr>
            <p:nvPr/>
          </p:nvSpPr>
          <p:spPr bwMode="auto">
            <a:xfrm>
              <a:off x="1142" y="1406"/>
              <a:ext cx="76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中断否？</a:t>
              </a:r>
            </a:p>
          </p:txBody>
        </p:sp>
        <p:sp>
          <p:nvSpPr>
            <p:cNvPr id="255028" name="AutoShape 68"/>
            <p:cNvSpPr>
              <a:spLocks noChangeArrowheads="1"/>
            </p:cNvSpPr>
            <p:nvPr/>
          </p:nvSpPr>
          <p:spPr bwMode="auto">
            <a:xfrm>
              <a:off x="960" y="1365"/>
              <a:ext cx="1056" cy="342"/>
            </a:xfrm>
            <a:prstGeom prst="diamond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6" name="Group 69"/>
          <p:cNvGrpSpPr>
            <a:grpSpLocks/>
          </p:cNvGrpSpPr>
          <p:nvPr/>
        </p:nvGrpSpPr>
        <p:grpSpPr bwMode="auto">
          <a:xfrm>
            <a:off x="6248400" y="838200"/>
            <a:ext cx="1600200" cy="1600200"/>
            <a:chOff x="1488" y="528"/>
            <a:chExt cx="1008" cy="1008"/>
          </a:xfrm>
        </p:grpSpPr>
        <p:sp>
          <p:nvSpPr>
            <p:cNvPr id="255025" name="Text Box 70"/>
            <p:cNvSpPr txBox="1">
              <a:spLocks noChangeArrowheads="1"/>
            </p:cNvSpPr>
            <p:nvPr/>
          </p:nvSpPr>
          <p:spPr bwMode="auto">
            <a:xfrm>
              <a:off x="2016" y="1305"/>
              <a:ext cx="26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否</a:t>
              </a:r>
            </a:p>
          </p:txBody>
        </p:sp>
        <p:sp>
          <p:nvSpPr>
            <p:cNvPr id="255026" name="Freeform 71"/>
            <p:cNvSpPr>
              <a:spLocks/>
            </p:cNvSpPr>
            <p:nvPr/>
          </p:nvSpPr>
          <p:spPr bwMode="auto">
            <a:xfrm>
              <a:off x="1488" y="528"/>
              <a:ext cx="1008" cy="1008"/>
            </a:xfrm>
            <a:custGeom>
              <a:avLst/>
              <a:gdLst>
                <a:gd name="T0" fmla="*/ 528 w 1008"/>
                <a:gd name="T1" fmla="*/ 1008 h 1008"/>
                <a:gd name="T2" fmla="*/ 1008 w 1008"/>
                <a:gd name="T3" fmla="*/ 1008 h 1008"/>
                <a:gd name="T4" fmla="*/ 1008 w 1008"/>
                <a:gd name="T5" fmla="*/ 0 h 1008"/>
                <a:gd name="T6" fmla="*/ 0 w 1008"/>
                <a:gd name="T7" fmla="*/ 0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008"/>
                <a:gd name="T13" fmla="*/ 0 h 1008"/>
                <a:gd name="T14" fmla="*/ 1008 w 1008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008" h="1008">
                  <a:moveTo>
                    <a:pt x="528" y="1008"/>
                  </a:moveTo>
                  <a:lnTo>
                    <a:pt x="1008" y="1008"/>
                  </a:lnTo>
                  <a:lnTo>
                    <a:pt x="1008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7" name="Group 72"/>
          <p:cNvGrpSpPr>
            <a:grpSpLocks/>
          </p:cNvGrpSpPr>
          <p:nvPr/>
        </p:nvGrpSpPr>
        <p:grpSpPr bwMode="auto">
          <a:xfrm>
            <a:off x="5486400" y="2852738"/>
            <a:ext cx="1752600" cy="1220787"/>
            <a:chOff x="3456" y="1797"/>
            <a:chExt cx="1104" cy="769"/>
          </a:xfrm>
        </p:grpSpPr>
        <p:sp>
          <p:nvSpPr>
            <p:cNvPr id="255023" name="Text Box 73"/>
            <p:cNvSpPr txBox="1">
              <a:spLocks noChangeArrowheads="1"/>
            </p:cNvSpPr>
            <p:nvPr/>
          </p:nvSpPr>
          <p:spPr bwMode="auto">
            <a:xfrm>
              <a:off x="3456" y="1797"/>
              <a:ext cx="1104" cy="7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latin typeface="Times New Roman" pitchFamily="18" charset="0"/>
                </a:rPr>
                <a:t>    </a:t>
              </a:r>
              <a:r>
                <a:rPr lang="zh-CN" altLang="en-US" sz="1800">
                  <a:latin typeface="Times New Roman" pitchFamily="18" charset="0"/>
                </a:rPr>
                <a:t>中断响应</a:t>
              </a:r>
            </a:p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 程序断点进栈</a:t>
              </a:r>
            </a:p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      关中断</a:t>
              </a:r>
            </a:p>
            <a:p>
              <a:pPr>
                <a:spcBef>
                  <a:spcPct val="0"/>
                </a:spcBef>
              </a:pPr>
              <a:r>
                <a:rPr lang="zh-CN" altLang="en-US" sz="1800">
                  <a:latin typeface="Times New Roman" pitchFamily="18" charset="0"/>
                </a:rPr>
                <a:t>向量地址      </a:t>
              </a:r>
              <a:r>
                <a:rPr lang="en-US" altLang="zh-CN" sz="1800">
                  <a:latin typeface="Times New Roman" pitchFamily="18" charset="0"/>
                </a:rPr>
                <a:t>PC</a:t>
              </a:r>
            </a:p>
          </p:txBody>
        </p:sp>
        <p:sp>
          <p:nvSpPr>
            <p:cNvPr id="255024" name="Line 74"/>
            <p:cNvSpPr>
              <a:spLocks noChangeShapeType="1"/>
            </p:cNvSpPr>
            <p:nvPr/>
          </p:nvSpPr>
          <p:spPr bwMode="auto">
            <a:xfrm>
              <a:off x="4128" y="2448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" name="Group 75"/>
          <p:cNvGrpSpPr>
            <a:grpSpLocks/>
          </p:cNvGrpSpPr>
          <p:nvPr/>
        </p:nvGrpSpPr>
        <p:grpSpPr bwMode="auto">
          <a:xfrm>
            <a:off x="4800600" y="2528888"/>
            <a:ext cx="2409825" cy="1700212"/>
            <a:chOff x="556" y="1593"/>
            <a:chExt cx="1518" cy="1071"/>
          </a:xfrm>
        </p:grpSpPr>
        <p:sp>
          <p:nvSpPr>
            <p:cNvPr id="255016" name="Line 76"/>
            <p:cNvSpPr>
              <a:spLocks noChangeShapeType="1"/>
            </p:cNvSpPr>
            <p:nvPr/>
          </p:nvSpPr>
          <p:spPr bwMode="auto">
            <a:xfrm>
              <a:off x="1488" y="2538"/>
              <a:ext cx="0" cy="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sm"/>
            </a:ln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19" name="Group 77"/>
            <p:cNvGrpSpPr>
              <a:grpSpLocks/>
            </p:cNvGrpSpPr>
            <p:nvPr/>
          </p:nvGrpSpPr>
          <p:grpSpPr bwMode="auto">
            <a:xfrm>
              <a:off x="556" y="1593"/>
              <a:ext cx="1518" cy="984"/>
              <a:chOff x="556" y="1593"/>
              <a:chExt cx="1518" cy="984"/>
            </a:xfrm>
          </p:grpSpPr>
          <p:sp>
            <p:nvSpPr>
              <p:cNvPr id="255018" name="Rectangle 78"/>
              <p:cNvSpPr>
                <a:spLocks noChangeArrowheads="1"/>
              </p:cNvSpPr>
              <p:nvPr/>
            </p:nvSpPr>
            <p:spPr bwMode="auto">
              <a:xfrm>
                <a:off x="922" y="1818"/>
                <a:ext cx="1152" cy="727"/>
              </a:xfrm>
              <a:prstGeom prst="rect">
                <a:avLst/>
              </a:prstGeom>
              <a:noFill/>
              <a:ln w="28575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5019" name="Line 79"/>
              <p:cNvSpPr>
                <a:spLocks noChangeShapeType="1"/>
              </p:cNvSpPr>
              <p:nvPr/>
            </p:nvSpPr>
            <p:spPr bwMode="auto">
              <a:xfrm>
                <a:off x="1488" y="1703"/>
                <a:ext cx="0" cy="1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stealth" w="med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5020" name="Text Box 80"/>
              <p:cNvSpPr txBox="1">
                <a:spLocks noChangeArrowheads="1"/>
              </p:cNvSpPr>
              <p:nvPr/>
            </p:nvSpPr>
            <p:spPr bwMode="auto">
              <a:xfrm>
                <a:off x="556" y="1875"/>
                <a:ext cx="308" cy="7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eaVert"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2000">
                    <a:latin typeface="Times New Roman" pitchFamily="18" charset="0"/>
                  </a:rPr>
                  <a:t>中断周期</a:t>
                </a:r>
              </a:p>
            </p:txBody>
          </p:sp>
          <p:sp>
            <p:nvSpPr>
              <p:cNvPr id="255021" name="AutoShape 81"/>
              <p:cNvSpPr>
                <a:spLocks/>
              </p:cNvSpPr>
              <p:nvPr/>
            </p:nvSpPr>
            <p:spPr bwMode="auto">
              <a:xfrm>
                <a:off x="816" y="1789"/>
                <a:ext cx="96" cy="771"/>
              </a:xfrm>
              <a:prstGeom prst="leftBrace">
                <a:avLst>
                  <a:gd name="adj1" fmla="val 66927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5022" name="Text Box 82"/>
              <p:cNvSpPr txBox="1">
                <a:spLocks noChangeArrowheads="1"/>
              </p:cNvSpPr>
              <p:nvPr/>
            </p:nvSpPr>
            <p:spPr bwMode="auto">
              <a:xfrm>
                <a:off x="1632" y="1593"/>
                <a:ext cx="26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zh-CN" altLang="en-US" sz="1800">
                    <a:latin typeface="Times New Roman" pitchFamily="18" charset="0"/>
                  </a:rPr>
                  <a:t>是</a:t>
                </a:r>
              </a:p>
            </p:txBody>
          </p:sp>
        </p:grpSp>
      </p:grpSp>
      <p:grpSp>
        <p:nvGrpSpPr>
          <p:cNvPr id="20" name="Group 83"/>
          <p:cNvGrpSpPr>
            <a:grpSpLocks/>
          </p:cNvGrpSpPr>
          <p:nvPr/>
        </p:nvGrpSpPr>
        <p:grpSpPr bwMode="auto">
          <a:xfrm>
            <a:off x="4724400" y="4198938"/>
            <a:ext cx="533400" cy="2379662"/>
            <a:chOff x="528" y="2645"/>
            <a:chExt cx="336" cy="1499"/>
          </a:xfrm>
        </p:grpSpPr>
        <p:sp>
          <p:nvSpPr>
            <p:cNvPr id="255011" name="Line 84"/>
            <p:cNvSpPr>
              <a:spLocks noChangeShapeType="1"/>
            </p:cNvSpPr>
            <p:nvPr/>
          </p:nvSpPr>
          <p:spPr bwMode="auto">
            <a:xfrm flipH="1">
              <a:off x="528" y="2645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12" name="Line 85"/>
            <p:cNvSpPr>
              <a:spLocks noChangeShapeType="1"/>
            </p:cNvSpPr>
            <p:nvPr/>
          </p:nvSpPr>
          <p:spPr bwMode="auto">
            <a:xfrm flipH="1">
              <a:off x="528" y="4144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13" name="Text Box 86"/>
            <p:cNvSpPr txBox="1">
              <a:spLocks noChangeArrowheads="1"/>
            </p:cNvSpPr>
            <p:nvPr/>
          </p:nvSpPr>
          <p:spPr bwMode="auto">
            <a:xfrm>
              <a:off x="537" y="2880"/>
              <a:ext cx="310" cy="10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2000">
                  <a:solidFill>
                    <a:srgbClr val="0419E0"/>
                  </a:solidFill>
                  <a:latin typeface="Times New Roman" pitchFamily="18" charset="0"/>
                </a:rPr>
                <a:t>中断服务程序</a:t>
              </a:r>
            </a:p>
          </p:txBody>
        </p:sp>
        <p:sp>
          <p:nvSpPr>
            <p:cNvPr id="255014" name="Line 87"/>
            <p:cNvSpPr>
              <a:spLocks noChangeShapeType="1"/>
            </p:cNvSpPr>
            <p:nvPr/>
          </p:nvSpPr>
          <p:spPr bwMode="auto">
            <a:xfrm>
              <a:off x="672" y="3930"/>
              <a:ext cx="0" cy="21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15" name="Line 88"/>
            <p:cNvSpPr>
              <a:spLocks noChangeShapeType="1"/>
            </p:cNvSpPr>
            <p:nvPr/>
          </p:nvSpPr>
          <p:spPr bwMode="auto">
            <a:xfrm rot="10800000">
              <a:off x="672" y="2645"/>
              <a:ext cx="0" cy="21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1" name="Group 89"/>
          <p:cNvGrpSpPr>
            <a:grpSpLocks/>
          </p:cNvGrpSpPr>
          <p:nvPr/>
        </p:nvGrpSpPr>
        <p:grpSpPr bwMode="auto">
          <a:xfrm>
            <a:off x="2362200" y="838200"/>
            <a:ext cx="1619250" cy="5943600"/>
            <a:chOff x="1488" y="528"/>
            <a:chExt cx="1020" cy="3744"/>
          </a:xfrm>
        </p:grpSpPr>
        <p:grpSp>
          <p:nvGrpSpPr>
            <p:cNvPr id="22" name="Group 90"/>
            <p:cNvGrpSpPr>
              <a:grpSpLocks/>
            </p:cNvGrpSpPr>
            <p:nvPr/>
          </p:nvGrpSpPr>
          <p:grpSpPr bwMode="auto">
            <a:xfrm>
              <a:off x="1488" y="528"/>
              <a:ext cx="1008" cy="3744"/>
              <a:chOff x="1488" y="528"/>
              <a:chExt cx="1008" cy="3744"/>
            </a:xfrm>
          </p:grpSpPr>
          <p:sp>
            <p:nvSpPr>
              <p:cNvPr id="255009" name="Freeform 91"/>
              <p:cNvSpPr>
                <a:spLocks/>
              </p:cNvSpPr>
              <p:nvPr/>
            </p:nvSpPr>
            <p:spPr bwMode="auto">
              <a:xfrm>
                <a:off x="1497" y="4176"/>
                <a:ext cx="3" cy="96"/>
              </a:xfrm>
              <a:custGeom>
                <a:avLst/>
                <a:gdLst>
                  <a:gd name="T0" fmla="*/ 3 w 3"/>
                  <a:gd name="T1" fmla="*/ 0 h 96"/>
                  <a:gd name="T2" fmla="*/ 0 w 3"/>
                  <a:gd name="T3" fmla="*/ 96 h 96"/>
                  <a:gd name="T4" fmla="*/ 0 60000 65536"/>
                  <a:gd name="T5" fmla="*/ 0 60000 65536"/>
                  <a:gd name="T6" fmla="*/ 0 w 3"/>
                  <a:gd name="T7" fmla="*/ 0 h 96"/>
                  <a:gd name="T8" fmla="*/ 3 w 3"/>
                  <a:gd name="T9" fmla="*/ 96 h 9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96">
                    <a:moveTo>
                      <a:pt x="3" y="0"/>
                    </a:moveTo>
                    <a:lnTo>
                      <a:pt x="0" y="96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 type="none" w="med" len="sm"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55010" name="Freeform 92"/>
              <p:cNvSpPr>
                <a:spLocks/>
              </p:cNvSpPr>
              <p:nvPr/>
            </p:nvSpPr>
            <p:spPr bwMode="auto">
              <a:xfrm>
                <a:off x="1488" y="528"/>
                <a:ext cx="1008" cy="3744"/>
              </a:xfrm>
              <a:custGeom>
                <a:avLst/>
                <a:gdLst>
                  <a:gd name="T0" fmla="*/ 0 w 1008"/>
                  <a:gd name="T1" fmla="*/ 3744 h 3696"/>
                  <a:gd name="T2" fmla="*/ 1008 w 1008"/>
                  <a:gd name="T3" fmla="*/ 3744 h 3696"/>
                  <a:gd name="T4" fmla="*/ 1008 w 1008"/>
                  <a:gd name="T5" fmla="*/ 0 h 3696"/>
                  <a:gd name="T6" fmla="*/ 0 w 1008"/>
                  <a:gd name="T7" fmla="*/ 0 h 369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08"/>
                  <a:gd name="T13" fmla="*/ 0 h 3696"/>
                  <a:gd name="T14" fmla="*/ 1008 w 1008"/>
                  <a:gd name="T15" fmla="*/ 3696 h 369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08" h="3696">
                    <a:moveTo>
                      <a:pt x="0" y="3696"/>
                    </a:moveTo>
                    <a:lnTo>
                      <a:pt x="1008" y="3696"/>
                    </a:lnTo>
                    <a:lnTo>
                      <a:pt x="1008" y="0"/>
                    </a:lnTo>
                    <a:lnTo>
                      <a:pt x="0" y="0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255008" name="Line 93"/>
            <p:cNvSpPr>
              <a:spLocks noChangeShapeType="1"/>
            </p:cNvSpPr>
            <p:nvPr/>
          </p:nvSpPr>
          <p:spPr bwMode="auto">
            <a:xfrm>
              <a:off x="2412" y="153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2110" name="Text Box 94"/>
          <p:cNvSpPr txBox="1">
            <a:spLocks noChangeArrowheads="1"/>
          </p:cNvSpPr>
          <p:nvPr/>
        </p:nvSpPr>
        <p:spPr bwMode="auto">
          <a:xfrm>
            <a:off x="533400" y="990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单重 </a:t>
            </a:r>
          </a:p>
        </p:txBody>
      </p:sp>
      <p:sp>
        <p:nvSpPr>
          <p:cNvPr id="342111" name="Text Box 95"/>
          <p:cNvSpPr txBox="1">
            <a:spLocks noChangeArrowheads="1"/>
          </p:cNvSpPr>
          <p:nvPr/>
        </p:nvSpPr>
        <p:spPr bwMode="auto">
          <a:xfrm>
            <a:off x="4343400" y="990600"/>
            <a:ext cx="91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多重 </a:t>
            </a:r>
          </a:p>
        </p:txBody>
      </p:sp>
      <p:grpSp>
        <p:nvGrpSpPr>
          <p:cNvPr id="23" name="Group 96"/>
          <p:cNvGrpSpPr>
            <a:grpSpLocks/>
          </p:cNvGrpSpPr>
          <p:nvPr/>
        </p:nvGrpSpPr>
        <p:grpSpPr bwMode="auto">
          <a:xfrm>
            <a:off x="6248400" y="838200"/>
            <a:ext cx="1600200" cy="5943600"/>
            <a:chOff x="3936" y="528"/>
            <a:chExt cx="1008" cy="3744"/>
          </a:xfrm>
        </p:grpSpPr>
        <p:sp>
          <p:nvSpPr>
            <p:cNvPr id="255005" name="Freeform 97"/>
            <p:cNvSpPr>
              <a:spLocks/>
            </p:cNvSpPr>
            <p:nvPr/>
          </p:nvSpPr>
          <p:spPr bwMode="auto">
            <a:xfrm>
              <a:off x="3936" y="528"/>
              <a:ext cx="1008" cy="3744"/>
            </a:xfrm>
            <a:custGeom>
              <a:avLst/>
              <a:gdLst>
                <a:gd name="T0" fmla="*/ 0 w 1008"/>
                <a:gd name="T1" fmla="*/ 3648 h 3744"/>
                <a:gd name="T2" fmla="*/ 0 w 1008"/>
                <a:gd name="T3" fmla="*/ 3744 h 3744"/>
                <a:gd name="T4" fmla="*/ 1008 w 1008"/>
                <a:gd name="T5" fmla="*/ 3744 h 3744"/>
                <a:gd name="T6" fmla="*/ 1008 w 1008"/>
                <a:gd name="T7" fmla="*/ 0 h 3744"/>
                <a:gd name="T8" fmla="*/ 0 w 1008"/>
                <a:gd name="T9" fmla="*/ 0 h 37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3744"/>
                <a:gd name="T17" fmla="*/ 1008 w 1008"/>
                <a:gd name="T18" fmla="*/ 3744 h 37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3744">
                  <a:moveTo>
                    <a:pt x="0" y="3648"/>
                  </a:moveTo>
                  <a:lnTo>
                    <a:pt x="0" y="3744"/>
                  </a:lnTo>
                  <a:lnTo>
                    <a:pt x="1008" y="3744"/>
                  </a:lnTo>
                  <a:lnTo>
                    <a:pt x="1008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5006" name="Line 98"/>
            <p:cNvSpPr>
              <a:spLocks noChangeShapeType="1"/>
            </p:cNvSpPr>
            <p:nvPr/>
          </p:nvSpPr>
          <p:spPr bwMode="auto">
            <a:xfrm>
              <a:off x="4848" y="153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42115" name="Rectangle 99"/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宋体" pitchFamily="2" charset="-122"/>
              </a:rPr>
              <a:t>5.5</a:t>
            </a:r>
          </a:p>
        </p:txBody>
      </p:sp>
      <p:sp>
        <p:nvSpPr>
          <p:cNvPr id="101" name="日期占位符 100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157081-A47C-4B24-ABD2-2494066C2BA2}" type="datetime1">
              <a:rPr lang="zh-CN" altLang="en-US"/>
              <a:pPr>
                <a:defRPr/>
              </a:pPr>
              <a:t>2013-06-05</a:t>
            </a:fld>
            <a:endParaRPr lang="en-US" altLang="zh-CN"/>
          </a:p>
        </p:txBody>
      </p:sp>
      <p:sp>
        <p:nvSpPr>
          <p:cNvPr id="102" name="灯片编号占位符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5C9652-E61B-4ACE-8284-6FF306F624C1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03" name="页脚占位符 10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哈尔滨工业大学  刘宏伟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4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4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71" grpId="0" animBg="1" autoUpdateAnimBg="0"/>
      <p:bldP spid="342072" grpId="0" animBg="1" autoUpdateAnimBg="0"/>
      <p:bldP spid="342110" grpId="0" autoUpdateAnimBg="0"/>
      <p:bldP spid="342111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10975</TotalTime>
  <Words>1252</Words>
  <Application>Microsoft Office PowerPoint</Application>
  <PresentationFormat>全屏显示(4:3)</PresentationFormat>
  <Paragraphs>465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计算机组成原理</vt:lpstr>
      <vt:lpstr>第５章   输入输出系统</vt:lpstr>
      <vt:lpstr>5.5 程序中断方式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5.6 DMA 方式</vt:lpstr>
      <vt:lpstr>幻灯片 13</vt:lpstr>
      <vt:lpstr>幻灯片 14</vt:lpstr>
      <vt:lpstr>幻灯片 15</vt:lpstr>
      <vt:lpstr>幻灯片 16</vt:lpstr>
      <vt:lpstr>幻灯片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suzi</dc:creator>
  <cp:lastModifiedBy>lhw</cp:lastModifiedBy>
  <cp:revision>1627</cp:revision>
  <dcterms:created xsi:type="dcterms:W3CDTF">1601-01-01T00:00:00Z</dcterms:created>
  <dcterms:modified xsi:type="dcterms:W3CDTF">2013-06-05T07:34:49Z</dcterms:modified>
</cp:coreProperties>
</file>