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6"/>
  </p:notesMasterIdLst>
  <p:handoutMasterIdLst>
    <p:handoutMasterId r:id="rId17"/>
  </p:handoutMasterIdLst>
  <p:sldIdLst>
    <p:sldId id="256" r:id="rId2"/>
    <p:sldId id="1094" r:id="rId3"/>
    <p:sldId id="1100" r:id="rId4"/>
    <p:sldId id="1152" r:id="rId5"/>
    <p:sldId id="1153" r:id="rId6"/>
    <p:sldId id="1154" r:id="rId7"/>
    <p:sldId id="1155" r:id="rId8"/>
    <p:sldId id="1156" r:id="rId9"/>
    <p:sldId id="1157" r:id="rId10"/>
    <p:sldId id="1158" r:id="rId11"/>
    <p:sldId id="1159" r:id="rId12"/>
    <p:sldId id="1160" r:id="rId13"/>
    <p:sldId id="1161" r:id="rId14"/>
    <p:sldId id="1162" r:id="rId15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9E0"/>
    <a:srgbClr val="671940"/>
    <a:srgbClr val="0066FF"/>
    <a:srgbClr val="3366FF"/>
    <a:srgbClr val="0033CC"/>
    <a:srgbClr val="003399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82069" autoAdjust="0"/>
  </p:normalViewPr>
  <p:slideViewPr>
    <p:cSldViewPr>
      <p:cViewPr varScale="1">
        <p:scale>
          <a:sx n="73" d="100"/>
          <a:sy n="73" d="100"/>
        </p:scale>
        <p:origin x="-17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F980F-6D53-45DE-AA7D-A9BEDCC8A4FD}" type="datetimeFigureOut">
              <a:rPr lang="zh-CN" altLang="en-US" smtClean="0"/>
              <a:pPr/>
              <a:t>2013-06-05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888CA-83B2-455C-86A0-5F26AFD1EC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DE20EEE-134B-49DD-AFB1-C55B8EAE10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51816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E20EEE-134B-49DD-AFB1-C55B8EAE103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看掩膜</a:t>
            </a:r>
            <a:r>
              <a:rPr lang="en-US" altLang="zh-CN" smtClean="0"/>
              <a:t>ROM</a:t>
            </a:r>
            <a:r>
              <a:rPr lang="zh-CN" altLang="en-US" smtClean="0"/>
              <a:t>，教材</a:t>
            </a:r>
            <a:r>
              <a:rPr lang="en-US" altLang="zh-CN" smtClean="0"/>
              <a:t>88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E20EEE-134B-49DD-AFB1-C55B8EAE103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PD</a:t>
            </a:r>
            <a:r>
              <a:rPr lang="zh-CN" altLang="en-US" smtClean="0"/>
              <a:t>高电平，</a:t>
            </a:r>
            <a:r>
              <a:rPr lang="en-US" altLang="zh-CN" smtClean="0"/>
              <a:t>525mW</a:t>
            </a:r>
            <a:r>
              <a:rPr lang="zh-CN" altLang="en-US" smtClean="0"/>
              <a:t>降到</a:t>
            </a:r>
            <a:r>
              <a:rPr lang="en-US" altLang="zh-CN" smtClean="0"/>
              <a:t>132mW</a:t>
            </a:r>
          </a:p>
          <a:p>
            <a:r>
              <a:rPr lang="zh-CN" altLang="en-US" smtClean="0"/>
              <a:t>编程脉冲：</a:t>
            </a:r>
            <a:r>
              <a:rPr lang="en-US" altLang="zh-CN" smtClean="0"/>
              <a:t>50-55ms   +5V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E20EEE-134B-49DD-AFB1-C55B8EAE1031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E20EEE-134B-49DD-AFB1-C55B8EAE1031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看</a:t>
            </a:r>
            <a:r>
              <a:rPr lang="en-US" altLang="zh-CN" smtClean="0"/>
              <a:t>138</a:t>
            </a:r>
            <a:r>
              <a:rPr lang="zh-CN" altLang="en-US" smtClean="0"/>
              <a:t>译码器，见教材</a:t>
            </a:r>
            <a:r>
              <a:rPr lang="en-US" altLang="zh-CN" smtClean="0"/>
              <a:t>94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E20EEE-134B-49DD-AFB1-C55B8EAE1031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看</a:t>
            </a:r>
            <a:r>
              <a:rPr lang="en-US" altLang="zh-CN" smtClean="0"/>
              <a:t>138</a:t>
            </a:r>
            <a:r>
              <a:rPr lang="zh-CN" altLang="en-US" smtClean="0"/>
              <a:t>译码器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E20EEE-134B-49DD-AFB1-C55B8EAE1031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9766E-3CE9-4355-9C88-D57554D7C911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4C6A1-1316-46F5-9E8A-F5EF43EA993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7631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8D2E2A-4F50-4E6B-9340-2776A181E826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069902-35BC-4C02-9D36-134A93C813D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8868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548C77-0498-403A-BD3B-7E9C55EC503F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9BBE5F-2646-4304-B2B0-CB0F8C91F14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3735991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683067-83EC-427E-97FB-01B3CA34E6A3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E6C7E-AA8C-4404-ADC1-B2EDE507F8F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6134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C2D64D-975E-4C39-9FE5-00BDAB3114AC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7237FC-0588-426A-8E6D-0A04E859840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2242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E59A48-CD2A-4966-A0E2-5AD7CE2CB64A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687822-0FF4-42FC-A083-B5FAB3558BA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3454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F65D17-647D-4416-A206-D64BED670FD0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CC755C-0607-4390-8109-F90D789B64F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9401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0ACED3-75FE-4B7A-93E8-0F68BF1F64E5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B7F49-19F3-412C-B886-5DA0C4053B2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3151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6A8C4F-5CB8-4E3D-886B-632725684A3D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29DB0-A556-4049-80D1-8520C9578BF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6582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F1CF6B-6699-477E-9E58-744F430FD266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C06917-35BA-49BE-91A9-A8F5E61A0F6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9978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4A0F38-68F8-4274-BED3-02CF763CA279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7A6E6-EC62-4E5A-8ACC-2BF950DCD94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8039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D548C77-0498-403A-BD3B-7E9C55EC503F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9BBE5F-2646-4304-B2B0-CB0F8C91F14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8941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1062038"/>
            <a:ext cx="5673725" cy="1143000"/>
          </a:xfrm>
        </p:spPr>
        <p:txBody>
          <a:bodyPr/>
          <a:lstStyle/>
          <a:p>
            <a:pPr algn="dist" eaLnBrk="1" hangingPunct="1">
              <a:defRPr/>
            </a:pPr>
            <a:r>
              <a:rPr lang="zh-CN" altLang="en-US" sz="5400" b="1" dirty="0" smtClean="0"/>
              <a:t>计算机组成原理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DF3A36-BB40-4227-9538-A472E78F2416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E6C7E-AA8C-4404-ADC1-B2EDE507F8FD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3714744" y="3695705"/>
            <a:ext cx="164307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刘宏伟</a:t>
            </a:r>
            <a:endParaRPr lang="zh-CN" altLang="en-US" sz="280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71736" y="4500570"/>
            <a:ext cx="43577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</a:t>
            </a:r>
            <a:endParaRPr lang="zh-CN" altLang="en-US" sz="2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480" y="2428868"/>
            <a:ext cx="5673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i="0" u="none" strike="noStrike" kern="0" cap="none" spc="0" normalizeH="0" baseline="0" noProof="0" smtClean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</a:rPr>
              <a:t>第六讲</a:t>
            </a:r>
            <a:endParaRPr kumimoji="1" lang="zh-CN" altLang="en-US" sz="4000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552714" y="4687904"/>
            <a:ext cx="4090988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>
              <a:spcBef>
                <a:spcPct val="50000"/>
              </a:spcBef>
            </a:pPr>
            <a:r>
              <a:rPr lang="zh-CN" altLang="en-US" sz="2800" dirty="0"/>
              <a:t>计算机硬件基础教研室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33575" y="4679950"/>
            <a:ext cx="6505575" cy="1662113"/>
            <a:chOff x="1218" y="2948"/>
            <a:chExt cx="4098" cy="1047"/>
          </a:xfrm>
        </p:grpSpPr>
        <p:sp>
          <p:nvSpPr>
            <p:cNvPr id="175311" name="Line 3"/>
            <p:cNvSpPr>
              <a:spLocks noChangeShapeType="1"/>
            </p:cNvSpPr>
            <p:nvPr/>
          </p:nvSpPr>
          <p:spPr bwMode="auto">
            <a:xfrm>
              <a:off x="1218" y="2952"/>
              <a:ext cx="1" cy="10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12" name="Line 4"/>
            <p:cNvSpPr>
              <a:spLocks noChangeShapeType="1"/>
            </p:cNvSpPr>
            <p:nvPr/>
          </p:nvSpPr>
          <p:spPr bwMode="auto">
            <a:xfrm>
              <a:off x="1798" y="2952"/>
              <a:ext cx="1" cy="10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13" name="Line 5"/>
            <p:cNvSpPr>
              <a:spLocks noChangeShapeType="1"/>
            </p:cNvSpPr>
            <p:nvPr/>
          </p:nvSpPr>
          <p:spPr bwMode="auto">
            <a:xfrm>
              <a:off x="2368" y="2952"/>
              <a:ext cx="1" cy="10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14" name="Line 6"/>
            <p:cNvSpPr>
              <a:spLocks noChangeShapeType="1"/>
            </p:cNvSpPr>
            <p:nvPr/>
          </p:nvSpPr>
          <p:spPr bwMode="auto">
            <a:xfrm>
              <a:off x="2951" y="2952"/>
              <a:ext cx="1" cy="10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15" name="Line 7"/>
            <p:cNvSpPr>
              <a:spLocks noChangeShapeType="1"/>
            </p:cNvSpPr>
            <p:nvPr/>
          </p:nvSpPr>
          <p:spPr bwMode="auto">
            <a:xfrm>
              <a:off x="3567" y="2952"/>
              <a:ext cx="1" cy="10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16" name="Line 8"/>
            <p:cNvSpPr>
              <a:spLocks noChangeShapeType="1"/>
            </p:cNvSpPr>
            <p:nvPr/>
          </p:nvSpPr>
          <p:spPr bwMode="auto">
            <a:xfrm>
              <a:off x="4162" y="2952"/>
              <a:ext cx="1" cy="10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17" name="Line 9"/>
            <p:cNvSpPr>
              <a:spLocks noChangeShapeType="1"/>
            </p:cNvSpPr>
            <p:nvPr/>
          </p:nvSpPr>
          <p:spPr bwMode="auto">
            <a:xfrm>
              <a:off x="4732" y="2952"/>
              <a:ext cx="1" cy="10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18" name="Line 10"/>
            <p:cNvSpPr>
              <a:spLocks noChangeShapeType="1"/>
            </p:cNvSpPr>
            <p:nvPr/>
          </p:nvSpPr>
          <p:spPr bwMode="auto">
            <a:xfrm>
              <a:off x="5315" y="2948"/>
              <a:ext cx="1" cy="10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107" name="Text Box 11"/>
          <p:cNvSpPr txBox="1">
            <a:spLocks noChangeArrowheads="1"/>
          </p:cNvSpPr>
          <p:nvPr/>
        </p:nvSpPr>
        <p:spPr bwMode="auto">
          <a:xfrm>
            <a:off x="152400" y="334963"/>
            <a:ext cx="6858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(3) 字、位扩展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798732" name="Text Box 12"/>
          <p:cNvSpPr txBox="1">
            <a:spLocks noChangeArrowheads="1"/>
          </p:cNvSpPr>
          <p:nvPr/>
        </p:nvSpPr>
        <p:spPr bwMode="auto">
          <a:xfrm>
            <a:off x="838200" y="952500"/>
            <a:ext cx="822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用        1</a:t>
            </a:r>
            <a:r>
              <a:rPr lang="en-US" altLang="zh-CN" sz="2800">
                <a:latin typeface="Times New Roman" pitchFamily="18" charset="0"/>
              </a:rPr>
              <a:t>K</a:t>
            </a:r>
            <a:r>
              <a:rPr lang="en-US" altLang="zh-CN" sz="900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9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4位 存储芯片组成 4</a:t>
            </a:r>
            <a:r>
              <a:rPr lang="en-US" altLang="zh-CN" sz="2800">
                <a:latin typeface="Times New Roman" pitchFamily="18" charset="0"/>
              </a:rPr>
              <a:t>K</a:t>
            </a:r>
            <a:r>
              <a:rPr lang="en-US" altLang="zh-CN" sz="900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9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8</a:t>
            </a:r>
            <a:r>
              <a:rPr lang="zh-CN" altLang="en-US" sz="2800">
                <a:latin typeface="Times New Roman" pitchFamily="18" charset="0"/>
              </a:rPr>
              <a:t>位 的存储器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997700" y="1752600"/>
            <a:ext cx="2182813" cy="533400"/>
            <a:chOff x="4176" y="1067"/>
            <a:chExt cx="1375" cy="336"/>
          </a:xfrm>
        </p:grpSpPr>
        <p:sp>
          <p:nvSpPr>
            <p:cNvPr id="175309" name="AutoShape 14"/>
            <p:cNvSpPr>
              <a:spLocks noChangeArrowheads="1"/>
            </p:cNvSpPr>
            <p:nvPr/>
          </p:nvSpPr>
          <p:spPr bwMode="auto">
            <a:xfrm>
              <a:off x="4176" y="1067"/>
              <a:ext cx="1296" cy="336"/>
            </a:xfrm>
            <a:prstGeom prst="wedgeRoundRectCallout">
              <a:avLst>
                <a:gd name="adj1" fmla="val -51468"/>
                <a:gd name="adj2" fmla="val -97319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5310" name="Text Box 15"/>
            <p:cNvSpPr txBox="1">
              <a:spLocks noChangeArrowheads="1"/>
            </p:cNvSpPr>
            <p:nvPr/>
          </p:nvSpPr>
          <p:spPr bwMode="auto">
            <a:xfrm>
              <a:off x="4303" y="1073"/>
              <a:ext cx="124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>
                  <a:latin typeface="Times New Roman" pitchFamily="18" charset="0"/>
                </a:rPr>
                <a:t>8根数据线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200525" y="1676400"/>
            <a:ext cx="2243138" cy="533400"/>
            <a:chOff x="2427" y="1064"/>
            <a:chExt cx="1413" cy="336"/>
          </a:xfrm>
        </p:grpSpPr>
        <p:sp>
          <p:nvSpPr>
            <p:cNvPr id="175307" name="AutoShape 17"/>
            <p:cNvSpPr>
              <a:spLocks noChangeArrowheads="1"/>
            </p:cNvSpPr>
            <p:nvPr/>
          </p:nvSpPr>
          <p:spPr bwMode="auto">
            <a:xfrm>
              <a:off x="2427" y="1064"/>
              <a:ext cx="1342" cy="336"/>
            </a:xfrm>
            <a:prstGeom prst="wedgeRoundRectCallout">
              <a:avLst>
                <a:gd name="adj1" fmla="val 34722"/>
                <a:gd name="adj2" fmla="val -87500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rIns="0"/>
            <a:lstStyle/>
            <a:p>
              <a:pPr>
                <a:spcBef>
                  <a:spcPct val="50000"/>
                </a:spcBef>
              </a:pP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75308" name="Text Box 18"/>
            <p:cNvSpPr txBox="1">
              <a:spLocks noChangeArrowheads="1"/>
            </p:cNvSpPr>
            <p:nvPr/>
          </p:nvSpPr>
          <p:spPr bwMode="auto">
            <a:xfrm>
              <a:off x="2496" y="1073"/>
              <a:ext cx="134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>
                  <a:latin typeface="Times New Roman" pitchFamily="18" charset="0"/>
                </a:rPr>
                <a:t>12根地址线</a:t>
              </a:r>
            </a:p>
          </p:txBody>
        </p:sp>
      </p:grpSp>
      <p:sp>
        <p:nvSpPr>
          <p:cNvPr id="175111" name="Rectangle 19"/>
          <p:cNvSpPr>
            <a:spLocks noChangeArrowheads="1"/>
          </p:cNvSpPr>
          <p:nvPr/>
        </p:nvSpPr>
        <p:spPr bwMode="auto">
          <a:xfrm>
            <a:off x="8424863" y="2697163"/>
            <a:ext cx="320675" cy="3079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588963" y="6337300"/>
            <a:ext cx="8115300" cy="274638"/>
            <a:chOff x="371" y="3992"/>
            <a:chExt cx="5112" cy="173"/>
          </a:xfrm>
        </p:grpSpPr>
        <p:sp>
          <p:nvSpPr>
            <p:cNvPr id="175304" name="Rectangle 21"/>
            <p:cNvSpPr>
              <a:spLocks noChangeArrowheads="1"/>
            </p:cNvSpPr>
            <p:nvPr/>
          </p:nvSpPr>
          <p:spPr bwMode="auto">
            <a:xfrm>
              <a:off x="395" y="3992"/>
              <a:ext cx="240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WE</a:t>
              </a:r>
            </a:p>
          </p:txBody>
        </p:sp>
        <p:sp>
          <p:nvSpPr>
            <p:cNvPr id="175305" name="Line 22"/>
            <p:cNvSpPr>
              <a:spLocks noChangeShapeType="1"/>
            </p:cNvSpPr>
            <p:nvPr/>
          </p:nvSpPr>
          <p:spPr bwMode="auto">
            <a:xfrm>
              <a:off x="677" y="3998"/>
              <a:ext cx="480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06" name="Line 23"/>
            <p:cNvSpPr>
              <a:spLocks noChangeShapeType="1"/>
            </p:cNvSpPr>
            <p:nvPr/>
          </p:nvSpPr>
          <p:spPr bwMode="auto">
            <a:xfrm>
              <a:off x="371" y="3996"/>
              <a:ext cx="24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609600" y="3213100"/>
            <a:ext cx="8094663" cy="1236663"/>
            <a:chOff x="384" y="2024"/>
            <a:chExt cx="5099" cy="779"/>
          </a:xfrm>
        </p:grpSpPr>
        <p:sp>
          <p:nvSpPr>
            <p:cNvPr id="175296" name="Rectangle 25"/>
            <p:cNvSpPr>
              <a:spLocks noChangeArrowheads="1"/>
            </p:cNvSpPr>
            <p:nvPr/>
          </p:nvSpPr>
          <p:spPr bwMode="auto">
            <a:xfrm>
              <a:off x="395" y="2146"/>
              <a:ext cx="152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8</a:t>
              </a:r>
              <a:endParaRPr lang="en-US" altLang="zh-CN" sz="1800">
                <a:latin typeface="Times New Roman" pitchFamily="18" charset="0"/>
              </a:endParaRPr>
            </a:p>
          </p:txBody>
        </p: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384" y="2024"/>
              <a:ext cx="5099" cy="779"/>
              <a:chOff x="384" y="2024"/>
              <a:chExt cx="5099" cy="779"/>
            </a:xfrm>
          </p:grpSpPr>
          <p:sp>
            <p:nvSpPr>
              <p:cNvPr id="175298" name="Line 27"/>
              <p:cNvSpPr>
                <a:spLocks noChangeShapeType="1"/>
              </p:cNvSpPr>
              <p:nvPr/>
            </p:nvSpPr>
            <p:spPr bwMode="auto">
              <a:xfrm>
                <a:off x="677" y="2174"/>
                <a:ext cx="4806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299" name="Line 28"/>
              <p:cNvSpPr>
                <a:spLocks noChangeShapeType="1"/>
              </p:cNvSpPr>
              <p:nvPr/>
            </p:nvSpPr>
            <p:spPr bwMode="auto">
              <a:xfrm>
                <a:off x="677" y="2268"/>
                <a:ext cx="4806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300" name="Freeform 29"/>
              <p:cNvSpPr>
                <a:spLocks/>
              </p:cNvSpPr>
              <p:nvPr/>
            </p:nvSpPr>
            <p:spPr bwMode="auto">
              <a:xfrm>
                <a:off x="677" y="2553"/>
                <a:ext cx="4806" cy="1"/>
              </a:xfrm>
              <a:custGeom>
                <a:avLst/>
                <a:gdLst>
                  <a:gd name="T0" fmla="*/ 0 w 4649"/>
                  <a:gd name="T1" fmla="*/ 0 h 1"/>
                  <a:gd name="T2" fmla="*/ 4806 w 4649"/>
                  <a:gd name="T3" fmla="*/ 0 h 1"/>
                  <a:gd name="T4" fmla="*/ 0 60000 65536"/>
                  <a:gd name="T5" fmla="*/ 0 60000 65536"/>
                  <a:gd name="T6" fmla="*/ 0 w 4649"/>
                  <a:gd name="T7" fmla="*/ 0 h 1"/>
                  <a:gd name="T8" fmla="*/ 4649 w 464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49" h="1">
                    <a:moveTo>
                      <a:pt x="0" y="0"/>
                    </a:moveTo>
                    <a:lnTo>
                      <a:pt x="4649" y="0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301" name="Rectangle 30"/>
              <p:cNvSpPr>
                <a:spLocks noChangeArrowheads="1"/>
              </p:cNvSpPr>
              <p:nvPr/>
            </p:nvSpPr>
            <p:spPr bwMode="auto">
              <a:xfrm>
                <a:off x="395" y="2024"/>
                <a:ext cx="152" cy="17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A</a:t>
                </a:r>
                <a:r>
                  <a:rPr lang="en-US" altLang="zh-CN" sz="1800" baseline="-25000">
                    <a:latin typeface="Times New Roman" pitchFamily="18" charset="0"/>
                  </a:rPr>
                  <a:t>9</a:t>
                </a:r>
                <a:endParaRPr lang="en-US" altLang="zh-CN" sz="1800">
                  <a:latin typeface="Times New Roman" pitchFamily="18" charset="0"/>
                </a:endParaRPr>
              </a:p>
            </p:txBody>
          </p:sp>
          <p:sp>
            <p:nvSpPr>
              <p:cNvPr id="175302" name="Rectangle 31"/>
              <p:cNvSpPr>
                <a:spLocks noChangeArrowheads="1"/>
              </p:cNvSpPr>
              <p:nvPr/>
            </p:nvSpPr>
            <p:spPr bwMode="auto">
              <a:xfrm>
                <a:off x="395" y="2457"/>
                <a:ext cx="152" cy="34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A</a:t>
                </a:r>
                <a:r>
                  <a:rPr lang="en-US" altLang="zh-CN" sz="1800" baseline="-25000">
                    <a:latin typeface="Times New Roman" pitchFamily="18" charset="0"/>
                  </a:rPr>
                  <a:t>0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zh-CN" sz="1800">
                  <a:latin typeface="Times New Roman" pitchFamily="18" charset="0"/>
                </a:endParaRPr>
              </a:p>
            </p:txBody>
          </p:sp>
          <p:sp>
            <p:nvSpPr>
              <p:cNvPr id="175303" name="Text Box 32"/>
              <p:cNvSpPr txBox="1">
                <a:spLocks noChangeArrowheads="1"/>
              </p:cNvSpPr>
              <p:nvPr/>
            </p:nvSpPr>
            <p:spPr bwMode="auto">
              <a:xfrm>
                <a:off x="384" y="2286"/>
                <a:ext cx="252" cy="23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vert="eaVert" lIns="18000" rIns="180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...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590550" y="5048250"/>
            <a:ext cx="8120063" cy="1533525"/>
            <a:chOff x="372" y="3180"/>
            <a:chExt cx="5115" cy="966"/>
          </a:xfrm>
        </p:grpSpPr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672" y="3335"/>
              <a:ext cx="4815" cy="567"/>
              <a:chOff x="672" y="3335"/>
              <a:chExt cx="4815" cy="567"/>
            </a:xfrm>
          </p:grpSpPr>
          <p:sp>
            <p:nvSpPr>
              <p:cNvPr id="175288" name="Freeform 35"/>
              <p:cNvSpPr>
                <a:spLocks/>
              </p:cNvSpPr>
              <p:nvPr/>
            </p:nvSpPr>
            <p:spPr bwMode="auto">
              <a:xfrm>
                <a:off x="677" y="3335"/>
                <a:ext cx="4806" cy="1"/>
              </a:xfrm>
              <a:custGeom>
                <a:avLst/>
                <a:gdLst>
                  <a:gd name="T0" fmla="*/ 0 w 4659"/>
                  <a:gd name="T1" fmla="*/ 1 h 1"/>
                  <a:gd name="T2" fmla="*/ 4806 w 4659"/>
                  <a:gd name="T3" fmla="*/ 0 h 1"/>
                  <a:gd name="T4" fmla="*/ 0 60000 65536"/>
                  <a:gd name="T5" fmla="*/ 0 60000 65536"/>
                  <a:gd name="T6" fmla="*/ 0 w 4659"/>
                  <a:gd name="T7" fmla="*/ 0 h 1"/>
                  <a:gd name="T8" fmla="*/ 4659 w 465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59" h="1">
                    <a:moveTo>
                      <a:pt x="0" y="1"/>
                    </a:moveTo>
                    <a:lnTo>
                      <a:pt x="4659" y="0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289" name="Freeform 36"/>
              <p:cNvSpPr>
                <a:spLocks/>
              </p:cNvSpPr>
              <p:nvPr/>
            </p:nvSpPr>
            <p:spPr bwMode="auto">
              <a:xfrm>
                <a:off x="672" y="3411"/>
                <a:ext cx="4815" cy="3"/>
              </a:xfrm>
              <a:custGeom>
                <a:avLst/>
                <a:gdLst>
                  <a:gd name="T0" fmla="*/ 0 w 4815"/>
                  <a:gd name="T1" fmla="*/ 3 h 3"/>
                  <a:gd name="T2" fmla="*/ 4815 w 4815"/>
                  <a:gd name="T3" fmla="*/ 0 h 3"/>
                  <a:gd name="T4" fmla="*/ 0 60000 65536"/>
                  <a:gd name="T5" fmla="*/ 0 60000 65536"/>
                  <a:gd name="T6" fmla="*/ 0 w 4815"/>
                  <a:gd name="T7" fmla="*/ 0 h 3"/>
                  <a:gd name="T8" fmla="*/ 4815 w 4815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815" h="3">
                    <a:moveTo>
                      <a:pt x="0" y="3"/>
                    </a:moveTo>
                    <a:lnTo>
                      <a:pt x="4815" y="0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290" name="Line 37"/>
              <p:cNvSpPr>
                <a:spLocks noChangeShapeType="1"/>
              </p:cNvSpPr>
              <p:nvPr/>
            </p:nvSpPr>
            <p:spPr bwMode="auto">
              <a:xfrm>
                <a:off x="677" y="3492"/>
                <a:ext cx="4806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291" name="Line 38"/>
              <p:cNvSpPr>
                <a:spLocks noChangeShapeType="1"/>
              </p:cNvSpPr>
              <p:nvPr/>
            </p:nvSpPr>
            <p:spPr bwMode="auto">
              <a:xfrm>
                <a:off x="677" y="3575"/>
                <a:ext cx="4806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292" name="Line 39"/>
              <p:cNvSpPr>
                <a:spLocks noChangeShapeType="1"/>
              </p:cNvSpPr>
              <p:nvPr/>
            </p:nvSpPr>
            <p:spPr bwMode="auto">
              <a:xfrm>
                <a:off x="677" y="3655"/>
                <a:ext cx="4806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293" name="Freeform 40"/>
              <p:cNvSpPr>
                <a:spLocks/>
              </p:cNvSpPr>
              <p:nvPr/>
            </p:nvSpPr>
            <p:spPr bwMode="auto">
              <a:xfrm>
                <a:off x="672" y="3735"/>
                <a:ext cx="4811" cy="4"/>
              </a:xfrm>
              <a:custGeom>
                <a:avLst/>
                <a:gdLst>
                  <a:gd name="T0" fmla="*/ 0 w 4811"/>
                  <a:gd name="T1" fmla="*/ 0 h 4"/>
                  <a:gd name="T2" fmla="*/ 4811 w 4811"/>
                  <a:gd name="T3" fmla="*/ 4 h 4"/>
                  <a:gd name="T4" fmla="*/ 0 60000 65536"/>
                  <a:gd name="T5" fmla="*/ 0 60000 65536"/>
                  <a:gd name="T6" fmla="*/ 0 w 4811"/>
                  <a:gd name="T7" fmla="*/ 0 h 4"/>
                  <a:gd name="T8" fmla="*/ 4811 w 4811"/>
                  <a:gd name="T9" fmla="*/ 4 h 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811" h="4">
                    <a:moveTo>
                      <a:pt x="0" y="0"/>
                    </a:moveTo>
                    <a:lnTo>
                      <a:pt x="4811" y="4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294" name="Line 41"/>
              <p:cNvSpPr>
                <a:spLocks noChangeShapeType="1"/>
              </p:cNvSpPr>
              <p:nvPr/>
            </p:nvSpPr>
            <p:spPr bwMode="auto">
              <a:xfrm>
                <a:off x="677" y="3818"/>
                <a:ext cx="4806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295" name="Line 42"/>
              <p:cNvSpPr>
                <a:spLocks noChangeShapeType="1"/>
              </p:cNvSpPr>
              <p:nvPr/>
            </p:nvSpPr>
            <p:spPr bwMode="auto">
              <a:xfrm>
                <a:off x="677" y="3901"/>
                <a:ext cx="4806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372" y="3180"/>
              <a:ext cx="252" cy="966"/>
              <a:chOff x="372" y="3180"/>
              <a:chExt cx="252" cy="966"/>
            </a:xfrm>
          </p:grpSpPr>
          <p:sp>
            <p:nvSpPr>
              <p:cNvPr id="175285" name="Rectangle 44"/>
              <p:cNvSpPr>
                <a:spLocks noChangeArrowheads="1"/>
              </p:cNvSpPr>
              <p:nvPr/>
            </p:nvSpPr>
            <p:spPr bwMode="auto">
              <a:xfrm>
                <a:off x="395" y="3180"/>
                <a:ext cx="152" cy="17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D</a:t>
                </a:r>
                <a:r>
                  <a:rPr lang="en-US" altLang="zh-CN" sz="1800" baseline="-25000">
                    <a:latin typeface="Times New Roman" pitchFamily="18" charset="0"/>
                  </a:rPr>
                  <a:t>7</a:t>
                </a:r>
                <a:endParaRPr lang="en-US" altLang="zh-CN" sz="1800">
                  <a:latin typeface="Times New Roman" pitchFamily="18" charset="0"/>
                </a:endParaRPr>
              </a:p>
            </p:txBody>
          </p:sp>
          <p:sp>
            <p:nvSpPr>
              <p:cNvPr id="175286" name="Rectangle 45"/>
              <p:cNvSpPr>
                <a:spLocks noChangeArrowheads="1"/>
              </p:cNvSpPr>
              <p:nvPr/>
            </p:nvSpPr>
            <p:spPr bwMode="auto">
              <a:xfrm>
                <a:off x="395" y="3800"/>
                <a:ext cx="152" cy="34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D</a:t>
                </a:r>
                <a:r>
                  <a:rPr lang="en-US" altLang="zh-CN" sz="1800" baseline="-25000">
                    <a:latin typeface="Times New Roman" pitchFamily="18" charset="0"/>
                  </a:rPr>
                  <a:t>0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zh-CN" sz="1800">
                  <a:latin typeface="Times New Roman" pitchFamily="18" charset="0"/>
                </a:endParaRPr>
              </a:p>
            </p:txBody>
          </p:sp>
          <p:sp>
            <p:nvSpPr>
              <p:cNvPr id="175287" name="Text Box 46"/>
              <p:cNvSpPr txBox="1">
                <a:spLocks noChangeArrowheads="1"/>
              </p:cNvSpPr>
              <p:nvPr/>
            </p:nvSpPr>
            <p:spPr bwMode="auto">
              <a:xfrm>
                <a:off x="372" y="3359"/>
                <a:ext cx="252" cy="48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vert="eaVert" lIns="18000" rIns="180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…</a:t>
                </a:r>
              </a:p>
            </p:txBody>
          </p:sp>
        </p:grp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1160463" y="4757738"/>
            <a:ext cx="6991350" cy="1457325"/>
            <a:chOff x="731" y="2997"/>
            <a:chExt cx="4404" cy="918"/>
          </a:xfrm>
        </p:grpSpPr>
        <p:sp>
          <p:nvSpPr>
            <p:cNvPr id="175251" name="Line 48"/>
            <p:cNvSpPr>
              <a:spLocks noChangeShapeType="1"/>
            </p:cNvSpPr>
            <p:nvPr/>
          </p:nvSpPr>
          <p:spPr bwMode="auto">
            <a:xfrm>
              <a:off x="859" y="3006"/>
              <a:ext cx="1" cy="4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52" name="Line 49"/>
            <p:cNvSpPr>
              <a:spLocks noChangeShapeType="1"/>
            </p:cNvSpPr>
            <p:nvPr/>
          </p:nvSpPr>
          <p:spPr bwMode="auto">
            <a:xfrm>
              <a:off x="951" y="3006"/>
              <a:ext cx="1" cy="4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53" name="Freeform 50"/>
            <p:cNvSpPr>
              <a:spLocks/>
            </p:cNvSpPr>
            <p:nvPr/>
          </p:nvSpPr>
          <p:spPr bwMode="auto">
            <a:xfrm>
              <a:off x="1041" y="3000"/>
              <a:ext cx="6" cy="582"/>
            </a:xfrm>
            <a:custGeom>
              <a:avLst/>
              <a:gdLst>
                <a:gd name="T0" fmla="*/ 6 w 6"/>
                <a:gd name="T1" fmla="*/ 0 h 582"/>
                <a:gd name="T2" fmla="*/ 0 w 6"/>
                <a:gd name="T3" fmla="*/ 582 h 582"/>
                <a:gd name="T4" fmla="*/ 0 60000 65536"/>
                <a:gd name="T5" fmla="*/ 0 60000 65536"/>
                <a:gd name="T6" fmla="*/ 0 w 6"/>
                <a:gd name="T7" fmla="*/ 0 h 582"/>
                <a:gd name="T8" fmla="*/ 6 w 6"/>
                <a:gd name="T9" fmla="*/ 582 h 5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582">
                  <a:moveTo>
                    <a:pt x="6" y="0"/>
                  </a:moveTo>
                  <a:lnTo>
                    <a:pt x="0" y="582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54" name="Line 51"/>
            <p:cNvSpPr>
              <a:spLocks noChangeShapeType="1"/>
            </p:cNvSpPr>
            <p:nvPr/>
          </p:nvSpPr>
          <p:spPr bwMode="auto">
            <a:xfrm>
              <a:off x="1344" y="3003"/>
              <a:ext cx="1" cy="6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55" name="Freeform 52"/>
            <p:cNvSpPr>
              <a:spLocks/>
            </p:cNvSpPr>
            <p:nvPr/>
          </p:nvSpPr>
          <p:spPr bwMode="auto">
            <a:xfrm>
              <a:off x="1437" y="2997"/>
              <a:ext cx="1" cy="745"/>
            </a:xfrm>
            <a:custGeom>
              <a:avLst/>
              <a:gdLst>
                <a:gd name="T0" fmla="*/ 0 w 1"/>
                <a:gd name="T1" fmla="*/ 0 h 745"/>
                <a:gd name="T2" fmla="*/ 0 w 1"/>
                <a:gd name="T3" fmla="*/ 745 h 745"/>
                <a:gd name="T4" fmla="*/ 0 60000 65536"/>
                <a:gd name="T5" fmla="*/ 0 60000 65536"/>
                <a:gd name="T6" fmla="*/ 0 w 1"/>
                <a:gd name="T7" fmla="*/ 0 h 745"/>
                <a:gd name="T8" fmla="*/ 1 w 1"/>
                <a:gd name="T9" fmla="*/ 745 h 7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45">
                  <a:moveTo>
                    <a:pt x="0" y="0"/>
                  </a:moveTo>
                  <a:lnTo>
                    <a:pt x="0" y="745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56" name="Line 53"/>
            <p:cNvSpPr>
              <a:spLocks noChangeShapeType="1"/>
            </p:cNvSpPr>
            <p:nvPr/>
          </p:nvSpPr>
          <p:spPr bwMode="auto">
            <a:xfrm>
              <a:off x="1528" y="3003"/>
              <a:ext cx="1" cy="8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57" name="Line 54"/>
            <p:cNvSpPr>
              <a:spLocks noChangeShapeType="1"/>
            </p:cNvSpPr>
            <p:nvPr/>
          </p:nvSpPr>
          <p:spPr bwMode="auto">
            <a:xfrm>
              <a:off x="1620" y="3003"/>
              <a:ext cx="1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58" name="Line 55"/>
            <p:cNvSpPr>
              <a:spLocks noChangeShapeType="1"/>
            </p:cNvSpPr>
            <p:nvPr/>
          </p:nvSpPr>
          <p:spPr bwMode="auto">
            <a:xfrm>
              <a:off x="1917" y="3004"/>
              <a:ext cx="1" cy="3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59" name="Line 56"/>
            <p:cNvSpPr>
              <a:spLocks noChangeShapeType="1"/>
            </p:cNvSpPr>
            <p:nvPr/>
          </p:nvSpPr>
          <p:spPr bwMode="auto">
            <a:xfrm>
              <a:off x="2009" y="3006"/>
              <a:ext cx="1" cy="4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60" name="Line 57"/>
            <p:cNvSpPr>
              <a:spLocks noChangeShapeType="1"/>
            </p:cNvSpPr>
            <p:nvPr/>
          </p:nvSpPr>
          <p:spPr bwMode="auto">
            <a:xfrm flipH="1">
              <a:off x="2101" y="3006"/>
              <a:ext cx="4" cy="4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61" name="Line 58"/>
            <p:cNvSpPr>
              <a:spLocks noChangeShapeType="1"/>
            </p:cNvSpPr>
            <p:nvPr/>
          </p:nvSpPr>
          <p:spPr bwMode="auto">
            <a:xfrm>
              <a:off x="2197" y="3006"/>
              <a:ext cx="1" cy="5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62" name="Line 59"/>
            <p:cNvSpPr>
              <a:spLocks noChangeShapeType="1"/>
            </p:cNvSpPr>
            <p:nvPr/>
          </p:nvSpPr>
          <p:spPr bwMode="auto">
            <a:xfrm>
              <a:off x="2494" y="3003"/>
              <a:ext cx="1" cy="6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63" name="Line 60"/>
            <p:cNvSpPr>
              <a:spLocks noChangeShapeType="1"/>
            </p:cNvSpPr>
            <p:nvPr/>
          </p:nvSpPr>
          <p:spPr bwMode="auto">
            <a:xfrm>
              <a:off x="2586" y="3003"/>
              <a:ext cx="1" cy="7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64" name="Line 61"/>
            <p:cNvSpPr>
              <a:spLocks noChangeShapeType="1"/>
            </p:cNvSpPr>
            <p:nvPr/>
          </p:nvSpPr>
          <p:spPr bwMode="auto">
            <a:xfrm>
              <a:off x="2678" y="3003"/>
              <a:ext cx="1" cy="8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65" name="Freeform 62"/>
            <p:cNvSpPr>
              <a:spLocks/>
            </p:cNvSpPr>
            <p:nvPr/>
          </p:nvSpPr>
          <p:spPr bwMode="auto">
            <a:xfrm>
              <a:off x="2771" y="3000"/>
              <a:ext cx="3" cy="915"/>
            </a:xfrm>
            <a:custGeom>
              <a:avLst/>
              <a:gdLst>
                <a:gd name="T0" fmla="*/ 3 w 3"/>
                <a:gd name="T1" fmla="*/ 0 h 915"/>
                <a:gd name="T2" fmla="*/ 0 w 3"/>
                <a:gd name="T3" fmla="*/ 915 h 915"/>
                <a:gd name="T4" fmla="*/ 0 60000 65536"/>
                <a:gd name="T5" fmla="*/ 0 60000 65536"/>
                <a:gd name="T6" fmla="*/ 0 w 3"/>
                <a:gd name="T7" fmla="*/ 0 h 915"/>
                <a:gd name="T8" fmla="*/ 3 w 3"/>
                <a:gd name="T9" fmla="*/ 915 h 9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915">
                  <a:moveTo>
                    <a:pt x="3" y="0"/>
                  </a:moveTo>
                  <a:lnTo>
                    <a:pt x="0" y="915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66" name="Freeform 63"/>
            <p:cNvSpPr>
              <a:spLocks/>
            </p:cNvSpPr>
            <p:nvPr/>
          </p:nvSpPr>
          <p:spPr bwMode="auto">
            <a:xfrm>
              <a:off x="3131" y="3006"/>
              <a:ext cx="1" cy="318"/>
            </a:xfrm>
            <a:custGeom>
              <a:avLst/>
              <a:gdLst>
                <a:gd name="T0" fmla="*/ 0 w 1"/>
                <a:gd name="T1" fmla="*/ 0 h 318"/>
                <a:gd name="T2" fmla="*/ 1 w 1"/>
                <a:gd name="T3" fmla="*/ 318 h 318"/>
                <a:gd name="T4" fmla="*/ 0 60000 65536"/>
                <a:gd name="T5" fmla="*/ 0 60000 65536"/>
                <a:gd name="T6" fmla="*/ 0 w 1"/>
                <a:gd name="T7" fmla="*/ 0 h 318"/>
                <a:gd name="T8" fmla="*/ 1 w 1"/>
                <a:gd name="T9" fmla="*/ 318 h 3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18">
                  <a:moveTo>
                    <a:pt x="0" y="0"/>
                  </a:moveTo>
                  <a:lnTo>
                    <a:pt x="1" y="318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67" name="Line 64"/>
            <p:cNvSpPr>
              <a:spLocks noChangeShapeType="1"/>
            </p:cNvSpPr>
            <p:nvPr/>
          </p:nvSpPr>
          <p:spPr bwMode="auto">
            <a:xfrm>
              <a:off x="3223" y="3003"/>
              <a:ext cx="1" cy="4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68" name="Freeform 65"/>
            <p:cNvSpPr>
              <a:spLocks/>
            </p:cNvSpPr>
            <p:nvPr/>
          </p:nvSpPr>
          <p:spPr bwMode="auto">
            <a:xfrm>
              <a:off x="3309" y="2997"/>
              <a:ext cx="6" cy="504"/>
            </a:xfrm>
            <a:custGeom>
              <a:avLst/>
              <a:gdLst>
                <a:gd name="T0" fmla="*/ 6 w 6"/>
                <a:gd name="T1" fmla="*/ 0 h 504"/>
                <a:gd name="T2" fmla="*/ 0 w 6"/>
                <a:gd name="T3" fmla="*/ 504 h 504"/>
                <a:gd name="T4" fmla="*/ 0 60000 65536"/>
                <a:gd name="T5" fmla="*/ 0 60000 65536"/>
                <a:gd name="T6" fmla="*/ 0 w 6"/>
                <a:gd name="T7" fmla="*/ 0 h 504"/>
                <a:gd name="T8" fmla="*/ 6 w 6"/>
                <a:gd name="T9" fmla="*/ 504 h 5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504">
                  <a:moveTo>
                    <a:pt x="6" y="0"/>
                  </a:moveTo>
                  <a:lnTo>
                    <a:pt x="0" y="504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69" name="Line 66"/>
            <p:cNvSpPr>
              <a:spLocks noChangeShapeType="1"/>
            </p:cNvSpPr>
            <p:nvPr/>
          </p:nvSpPr>
          <p:spPr bwMode="auto">
            <a:xfrm>
              <a:off x="3407" y="3003"/>
              <a:ext cx="1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70" name="Line 67"/>
            <p:cNvSpPr>
              <a:spLocks noChangeShapeType="1"/>
            </p:cNvSpPr>
            <p:nvPr/>
          </p:nvSpPr>
          <p:spPr bwMode="auto">
            <a:xfrm>
              <a:off x="3704" y="3000"/>
              <a:ext cx="1" cy="6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71" name="Line 68"/>
            <p:cNvSpPr>
              <a:spLocks noChangeShapeType="1"/>
            </p:cNvSpPr>
            <p:nvPr/>
          </p:nvSpPr>
          <p:spPr bwMode="auto">
            <a:xfrm>
              <a:off x="3796" y="3004"/>
              <a:ext cx="1" cy="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72" name="Line 69"/>
            <p:cNvSpPr>
              <a:spLocks noChangeShapeType="1"/>
            </p:cNvSpPr>
            <p:nvPr/>
          </p:nvSpPr>
          <p:spPr bwMode="auto">
            <a:xfrm flipH="1">
              <a:off x="3888" y="3004"/>
              <a:ext cx="4" cy="8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73" name="Line 70"/>
            <p:cNvSpPr>
              <a:spLocks noChangeShapeType="1"/>
            </p:cNvSpPr>
            <p:nvPr/>
          </p:nvSpPr>
          <p:spPr bwMode="auto">
            <a:xfrm>
              <a:off x="3984" y="3000"/>
              <a:ext cx="1" cy="9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74" name="Freeform 71"/>
            <p:cNvSpPr>
              <a:spLocks/>
            </p:cNvSpPr>
            <p:nvPr/>
          </p:nvSpPr>
          <p:spPr bwMode="auto">
            <a:xfrm>
              <a:off x="4281" y="3009"/>
              <a:ext cx="1" cy="324"/>
            </a:xfrm>
            <a:custGeom>
              <a:avLst/>
              <a:gdLst>
                <a:gd name="T0" fmla="*/ 0 w 1"/>
                <a:gd name="T1" fmla="*/ 0 h 324"/>
                <a:gd name="T2" fmla="*/ 0 w 1"/>
                <a:gd name="T3" fmla="*/ 324 h 324"/>
                <a:gd name="T4" fmla="*/ 0 60000 65536"/>
                <a:gd name="T5" fmla="*/ 0 60000 65536"/>
                <a:gd name="T6" fmla="*/ 0 w 1"/>
                <a:gd name="T7" fmla="*/ 0 h 324"/>
                <a:gd name="T8" fmla="*/ 1 w 1"/>
                <a:gd name="T9" fmla="*/ 324 h 3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24">
                  <a:moveTo>
                    <a:pt x="0" y="0"/>
                  </a:moveTo>
                  <a:lnTo>
                    <a:pt x="0" y="324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75" name="Line 72"/>
            <p:cNvSpPr>
              <a:spLocks noChangeShapeType="1"/>
            </p:cNvSpPr>
            <p:nvPr/>
          </p:nvSpPr>
          <p:spPr bwMode="auto">
            <a:xfrm>
              <a:off x="4373" y="3003"/>
              <a:ext cx="1" cy="4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76" name="Line 73"/>
            <p:cNvSpPr>
              <a:spLocks noChangeShapeType="1"/>
            </p:cNvSpPr>
            <p:nvPr/>
          </p:nvSpPr>
          <p:spPr bwMode="auto">
            <a:xfrm>
              <a:off x="4465" y="3003"/>
              <a:ext cx="1" cy="4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77" name="Line 74"/>
            <p:cNvSpPr>
              <a:spLocks noChangeShapeType="1"/>
            </p:cNvSpPr>
            <p:nvPr/>
          </p:nvSpPr>
          <p:spPr bwMode="auto">
            <a:xfrm>
              <a:off x="4557" y="3003"/>
              <a:ext cx="1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78" name="Line 75"/>
            <p:cNvSpPr>
              <a:spLocks noChangeShapeType="1"/>
            </p:cNvSpPr>
            <p:nvPr/>
          </p:nvSpPr>
          <p:spPr bwMode="auto">
            <a:xfrm>
              <a:off x="4854" y="3000"/>
              <a:ext cx="1" cy="6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79" name="Line 76"/>
            <p:cNvSpPr>
              <a:spLocks noChangeShapeType="1"/>
            </p:cNvSpPr>
            <p:nvPr/>
          </p:nvSpPr>
          <p:spPr bwMode="auto">
            <a:xfrm>
              <a:off x="4946" y="3004"/>
              <a:ext cx="1" cy="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80" name="Line 77"/>
            <p:cNvSpPr>
              <a:spLocks noChangeShapeType="1"/>
            </p:cNvSpPr>
            <p:nvPr/>
          </p:nvSpPr>
          <p:spPr bwMode="auto">
            <a:xfrm flipH="1">
              <a:off x="5038" y="3004"/>
              <a:ext cx="4" cy="8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81" name="Line 78"/>
            <p:cNvSpPr>
              <a:spLocks noChangeShapeType="1"/>
            </p:cNvSpPr>
            <p:nvPr/>
          </p:nvSpPr>
          <p:spPr bwMode="auto">
            <a:xfrm>
              <a:off x="5134" y="3000"/>
              <a:ext cx="1" cy="9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82" name="Line 79"/>
            <p:cNvSpPr>
              <a:spLocks noChangeShapeType="1"/>
            </p:cNvSpPr>
            <p:nvPr/>
          </p:nvSpPr>
          <p:spPr bwMode="auto">
            <a:xfrm>
              <a:off x="731" y="3004"/>
              <a:ext cx="1" cy="3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80"/>
          <p:cNvGrpSpPr>
            <a:grpSpLocks/>
          </p:cNvGrpSpPr>
          <p:nvPr/>
        </p:nvGrpSpPr>
        <p:grpSpPr bwMode="auto">
          <a:xfrm>
            <a:off x="627063" y="2608263"/>
            <a:ext cx="1119187" cy="817562"/>
            <a:chOff x="395" y="1643"/>
            <a:chExt cx="705" cy="515"/>
          </a:xfrm>
        </p:grpSpPr>
        <p:sp>
          <p:nvSpPr>
            <p:cNvPr id="175247" name="Rectangle 81"/>
            <p:cNvSpPr>
              <a:spLocks noChangeArrowheads="1"/>
            </p:cNvSpPr>
            <p:nvPr/>
          </p:nvSpPr>
          <p:spPr bwMode="auto">
            <a:xfrm>
              <a:off x="395" y="1643"/>
              <a:ext cx="200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11</a:t>
              </a:r>
              <a:endParaRPr lang="en-US" altLang="zh-CN" sz="1800">
                <a:latin typeface="Times New Roman" pitchFamily="18" charset="0"/>
              </a:endParaRPr>
            </a:p>
          </p:txBody>
        </p:sp>
        <p:sp>
          <p:nvSpPr>
            <p:cNvPr id="175248" name="Rectangle 82"/>
            <p:cNvSpPr>
              <a:spLocks noChangeArrowheads="1"/>
            </p:cNvSpPr>
            <p:nvPr/>
          </p:nvSpPr>
          <p:spPr bwMode="auto">
            <a:xfrm>
              <a:off x="395" y="1812"/>
              <a:ext cx="325" cy="34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10</a:t>
              </a:r>
            </a:p>
            <a:p>
              <a:pPr>
                <a:spcBef>
                  <a:spcPct val="0"/>
                </a:spcBef>
              </a:pPr>
              <a:endParaRPr lang="en-US" altLang="zh-CN" sz="1800">
                <a:latin typeface="Times New Roman" pitchFamily="18" charset="0"/>
              </a:endParaRPr>
            </a:p>
          </p:txBody>
        </p:sp>
        <p:sp>
          <p:nvSpPr>
            <p:cNvPr id="175249" name="Freeform 83"/>
            <p:cNvSpPr>
              <a:spLocks/>
            </p:cNvSpPr>
            <p:nvPr/>
          </p:nvSpPr>
          <p:spPr bwMode="auto">
            <a:xfrm>
              <a:off x="679" y="1742"/>
              <a:ext cx="421" cy="1"/>
            </a:xfrm>
            <a:custGeom>
              <a:avLst/>
              <a:gdLst>
                <a:gd name="T0" fmla="*/ 421 w 421"/>
                <a:gd name="T1" fmla="*/ 0 h 1"/>
                <a:gd name="T2" fmla="*/ 0 w 421"/>
                <a:gd name="T3" fmla="*/ 1 h 1"/>
                <a:gd name="T4" fmla="*/ 0 60000 65536"/>
                <a:gd name="T5" fmla="*/ 0 60000 65536"/>
                <a:gd name="T6" fmla="*/ 0 w 421"/>
                <a:gd name="T7" fmla="*/ 0 h 1"/>
                <a:gd name="T8" fmla="*/ 421 w 42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21" h="1">
                  <a:moveTo>
                    <a:pt x="421" y="0"/>
                  </a:move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50" name="Freeform 84"/>
            <p:cNvSpPr>
              <a:spLocks/>
            </p:cNvSpPr>
            <p:nvPr/>
          </p:nvSpPr>
          <p:spPr bwMode="auto">
            <a:xfrm>
              <a:off x="681" y="1899"/>
              <a:ext cx="411" cy="4"/>
            </a:xfrm>
            <a:custGeom>
              <a:avLst/>
              <a:gdLst>
                <a:gd name="T0" fmla="*/ 411 w 411"/>
                <a:gd name="T1" fmla="*/ 4 h 4"/>
                <a:gd name="T2" fmla="*/ 0 w 411"/>
                <a:gd name="T3" fmla="*/ 0 h 4"/>
                <a:gd name="T4" fmla="*/ 0 60000 65536"/>
                <a:gd name="T5" fmla="*/ 0 60000 65536"/>
                <a:gd name="T6" fmla="*/ 0 w 411"/>
                <a:gd name="T7" fmla="*/ 0 h 4"/>
                <a:gd name="T8" fmla="*/ 411 w 411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1" h="4">
                  <a:moveTo>
                    <a:pt x="411" y="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85"/>
          <p:cNvGrpSpPr>
            <a:grpSpLocks/>
          </p:cNvGrpSpPr>
          <p:nvPr/>
        </p:nvGrpSpPr>
        <p:grpSpPr bwMode="auto">
          <a:xfrm>
            <a:off x="1790700" y="3095625"/>
            <a:ext cx="1497013" cy="1403350"/>
            <a:chOff x="1128" y="1950"/>
            <a:chExt cx="943" cy="884"/>
          </a:xfrm>
        </p:grpSpPr>
        <p:sp>
          <p:nvSpPr>
            <p:cNvPr id="175238" name="Line 86"/>
            <p:cNvSpPr>
              <a:spLocks noChangeShapeType="1"/>
            </p:cNvSpPr>
            <p:nvPr/>
          </p:nvSpPr>
          <p:spPr bwMode="auto">
            <a:xfrm flipV="1">
              <a:off x="1705" y="2821"/>
              <a:ext cx="10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" name="Group 87"/>
            <p:cNvGrpSpPr>
              <a:grpSpLocks/>
            </p:cNvGrpSpPr>
            <p:nvPr/>
          </p:nvGrpSpPr>
          <p:grpSpPr bwMode="auto">
            <a:xfrm>
              <a:off x="1128" y="1950"/>
              <a:ext cx="943" cy="884"/>
              <a:chOff x="1128" y="1950"/>
              <a:chExt cx="943" cy="884"/>
            </a:xfrm>
          </p:grpSpPr>
          <p:sp>
            <p:nvSpPr>
              <p:cNvPr id="175240" name="Freeform 88"/>
              <p:cNvSpPr>
                <a:spLocks/>
              </p:cNvSpPr>
              <p:nvPr/>
            </p:nvSpPr>
            <p:spPr bwMode="auto">
              <a:xfrm>
                <a:off x="1467" y="1950"/>
                <a:ext cx="339" cy="6"/>
              </a:xfrm>
              <a:custGeom>
                <a:avLst/>
                <a:gdLst>
                  <a:gd name="T0" fmla="*/ 0 w 339"/>
                  <a:gd name="T1" fmla="*/ 6 h 6"/>
                  <a:gd name="T2" fmla="*/ 0 w 339"/>
                  <a:gd name="T3" fmla="*/ 0 h 6"/>
                  <a:gd name="T4" fmla="*/ 339 w 339"/>
                  <a:gd name="T5" fmla="*/ 0 h 6"/>
                  <a:gd name="T6" fmla="*/ 0 60000 65536"/>
                  <a:gd name="T7" fmla="*/ 0 60000 65536"/>
                  <a:gd name="T8" fmla="*/ 0 60000 65536"/>
                  <a:gd name="T9" fmla="*/ 0 w 339"/>
                  <a:gd name="T10" fmla="*/ 0 h 6"/>
                  <a:gd name="T11" fmla="*/ 339 w 339"/>
                  <a:gd name="T12" fmla="*/ 6 h 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9" h="6">
                    <a:moveTo>
                      <a:pt x="0" y="6"/>
                    </a:moveTo>
                    <a:lnTo>
                      <a:pt x="0" y="0"/>
                    </a:lnTo>
                    <a:lnTo>
                      <a:pt x="339" y="0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241" name="Freeform 89"/>
              <p:cNvSpPr>
                <a:spLocks/>
              </p:cNvSpPr>
              <p:nvPr/>
            </p:nvSpPr>
            <p:spPr bwMode="auto">
              <a:xfrm>
                <a:off x="1795" y="1950"/>
                <a:ext cx="1" cy="884"/>
              </a:xfrm>
              <a:custGeom>
                <a:avLst/>
                <a:gdLst>
                  <a:gd name="T0" fmla="*/ 1 w 1"/>
                  <a:gd name="T1" fmla="*/ 0 h 861"/>
                  <a:gd name="T2" fmla="*/ 0 w 1"/>
                  <a:gd name="T3" fmla="*/ 884 h 861"/>
                  <a:gd name="T4" fmla="*/ 0 60000 65536"/>
                  <a:gd name="T5" fmla="*/ 0 60000 65536"/>
                  <a:gd name="T6" fmla="*/ 0 w 1"/>
                  <a:gd name="T7" fmla="*/ 0 h 861"/>
                  <a:gd name="T8" fmla="*/ 1 w 1"/>
                  <a:gd name="T9" fmla="*/ 861 h 86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61">
                    <a:moveTo>
                      <a:pt x="1" y="0"/>
                    </a:moveTo>
                    <a:lnTo>
                      <a:pt x="0" y="861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242" name="Line 90"/>
              <p:cNvSpPr>
                <a:spLocks noChangeShapeType="1"/>
              </p:cNvSpPr>
              <p:nvPr/>
            </p:nvSpPr>
            <p:spPr bwMode="auto">
              <a:xfrm>
                <a:off x="1128" y="2823"/>
                <a:ext cx="1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243" name="Line 91"/>
              <p:cNvSpPr>
                <a:spLocks noChangeShapeType="1"/>
              </p:cNvSpPr>
              <p:nvPr/>
            </p:nvSpPr>
            <p:spPr bwMode="auto">
              <a:xfrm flipV="1">
                <a:off x="1218" y="2639"/>
                <a:ext cx="1" cy="1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244" name="Line 92"/>
              <p:cNvSpPr>
                <a:spLocks noChangeShapeType="1"/>
              </p:cNvSpPr>
              <p:nvPr/>
            </p:nvSpPr>
            <p:spPr bwMode="auto">
              <a:xfrm>
                <a:off x="1209" y="2639"/>
                <a:ext cx="577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245" name="Rectangle 93"/>
              <p:cNvSpPr>
                <a:spLocks noChangeArrowheads="1"/>
              </p:cNvSpPr>
              <p:nvPr/>
            </p:nvSpPr>
            <p:spPr bwMode="auto">
              <a:xfrm>
                <a:off x="1839" y="1954"/>
                <a:ext cx="232" cy="17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CS</a:t>
                </a:r>
                <a:r>
                  <a:rPr lang="en-US" altLang="zh-CN" sz="1800" baseline="-25000">
                    <a:latin typeface="Times New Roman" pitchFamily="18" charset="0"/>
                  </a:rPr>
                  <a:t>0</a:t>
                </a:r>
                <a:endParaRPr lang="en-US" altLang="zh-CN" sz="1800">
                  <a:latin typeface="Times New Roman" pitchFamily="18" charset="0"/>
                </a:endParaRPr>
              </a:p>
            </p:txBody>
          </p:sp>
          <p:sp>
            <p:nvSpPr>
              <p:cNvPr id="175246" name="Freeform 94"/>
              <p:cNvSpPr>
                <a:spLocks/>
              </p:cNvSpPr>
              <p:nvPr/>
            </p:nvSpPr>
            <p:spPr bwMode="auto">
              <a:xfrm>
                <a:off x="1842" y="1962"/>
                <a:ext cx="195" cy="1"/>
              </a:xfrm>
              <a:custGeom>
                <a:avLst/>
                <a:gdLst>
                  <a:gd name="T0" fmla="*/ 0 w 195"/>
                  <a:gd name="T1" fmla="*/ 0 h 1"/>
                  <a:gd name="T2" fmla="*/ 195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95"/>
          <p:cNvGrpSpPr>
            <a:grpSpLocks/>
          </p:cNvGrpSpPr>
          <p:nvPr/>
        </p:nvGrpSpPr>
        <p:grpSpPr bwMode="auto">
          <a:xfrm>
            <a:off x="2328863" y="2971800"/>
            <a:ext cx="2787650" cy="1509713"/>
            <a:chOff x="1467" y="1872"/>
            <a:chExt cx="1756" cy="951"/>
          </a:xfrm>
        </p:grpSpPr>
        <p:sp>
          <p:nvSpPr>
            <p:cNvPr id="175228" name="Line 96"/>
            <p:cNvSpPr>
              <a:spLocks noChangeShapeType="1"/>
            </p:cNvSpPr>
            <p:nvPr/>
          </p:nvSpPr>
          <p:spPr bwMode="auto">
            <a:xfrm flipV="1">
              <a:off x="2855" y="2821"/>
              <a:ext cx="10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Group 97"/>
            <p:cNvGrpSpPr>
              <a:grpSpLocks/>
            </p:cNvGrpSpPr>
            <p:nvPr/>
          </p:nvGrpSpPr>
          <p:grpSpPr bwMode="auto">
            <a:xfrm>
              <a:off x="1467" y="1872"/>
              <a:ext cx="1756" cy="951"/>
              <a:chOff x="1467" y="1872"/>
              <a:chExt cx="1756" cy="951"/>
            </a:xfrm>
          </p:grpSpPr>
          <p:sp>
            <p:nvSpPr>
              <p:cNvPr id="175230" name="Freeform 98"/>
              <p:cNvSpPr>
                <a:spLocks/>
              </p:cNvSpPr>
              <p:nvPr/>
            </p:nvSpPr>
            <p:spPr bwMode="auto">
              <a:xfrm>
                <a:off x="2948" y="1872"/>
                <a:ext cx="1" cy="948"/>
              </a:xfrm>
              <a:custGeom>
                <a:avLst/>
                <a:gdLst>
                  <a:gd name="T0" fmla="*/ 0 w 1"/>
                  <a:gd name="T1" fmla="*/ 948 h 948"/>
                  <a:gd name="T2" fmla="*/ 0 w 1"/>
                  <a:gd name="T3" fmla="*/ 0 h 948"/>
                  <a:gd name="T4" fmla="*/ 0 60000 65536"/>
                  <a:gd name="T5" fmla="*/ 0 60000 65536"/>
                  <a:gd name="T6" fmla="*/ 0 w 1"/>
                  <a:gd name="T7" fmla="*/ 0 h 948"/>
                  <a:gd name="T8" fmla="*/ 1 w 1"/>
                  <a:gd name="T9" fmla="*/ 948 h 9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48">
                    <a:moveTo>
                      <a:pt x="0" y="948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231" name="Line 99"/>
              <p:cNvSpPr>
                <a:spLocks noChangeShapeType="1"/>
              </p:cNvSpPr>
              <p:nvPr/>
            </p:nvSpPr>
            <p:spPr bwMode="auto">
              <a:xfrm flipV="1">
                <a:off x="2278" y="2820"/>
                <a:ext cx="104" cy="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232" name="Line 100"/>
              <p:cNvSpPr>
                <a:spLocks noChangeShapeType="1"/>
              </p:cNvSpPr>
              <p:nvPr/>
            </p:nvSpPr>
            <p:spPr bwMode="auto">
              <a:xfrm flipV="1">
                <a:off x="2371" y="2639"/>
                <a:ext cx="1" cy="1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233" name="Line 101"/>
              <p:cNvSpPr>
                <a:spLocks noChangeShapeType="1"/>
              </p:cNvSpPr>
              <p:nvPr/>
            </p:nvSpPr>
            <p:spPr bwMode="auto">
              <a:xfrm>
                <a:off x="2365" y="2639"/>
                <a:ext cx="578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" name="Group 102"/>
              <p:cNvGrpSpPr>
                <a:grpSpLocks/>
              </p:cNvGrpSpPr>
              <p:nvPr/>
            </p:nvGrpSpPr>
            <p:grpSpPr bwMode="auto">
              <a:xfrm>
                <a:off x="1467" y="1878"/>
                <a:ext cx="1756" cy="249"/>
                <a:chOff x="1467" y="1878"/>
                <a:chExt cx="1756" cy="249"/>
              </a:xfrm>
            </p:grpSpPr>
            <p:sp>
              <p:nvSpPr>
                <p:cNvPr id="175235" name="Rectangle 103"/>
                <p:cNvSpPr>
                  <a:spLocks noChangeArrowheads="1"/>
                </p:cNvSpPr>
                <p:nvPr/>
              </p:nvSpPr>
              <p:spPr bwMode="auto">
                <a:xfrm>
                  <a:off x="2991" y="1954"/>
                  <a:ext cx="232" cy="173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1800">
                      <a:latin typeface="Times New Roman" pitchFamily="18" charset="0"/>
                    </a:rPr>
                    <a:t>CS</a:t>
                  </a:r>
                  <a:r>
                    <a:rPr lang="en-US" altLang="zh-CN" sz="1800" baseline="-25000">
                      <a:latin typeface="Times New Roman" pitchFamily="18" charset="0"/>
                    </a:rPr>
                    <a:t>1</a:t>
                  </a:r>
                  <a:endParaRPr lang="en-US" altLang="zh-CN" sz="1800">
                    <a:latin typeface="Times New Roman" pitchFamily="18" charset="0"/>
                  </a:endParaRPr>
                </a:p>
              </p:txBody>
            </p:sp>
            <p:sp>
              <p:nvSpPr>
                <p:cNvPr id="175236" name="Freeform 104"/>
                <p:cNvSpPr>
                  <a:spLocks/>
                </p:cNvSpPr>
                <p:nvPr/>
              </p:nvSpPr>
              <p:spPr bwMode="auto">
                <a:xfrm>
                  <a:off x="1467" y="1878"/>
                  <a:ext cx="1485" cy="1"/>
                </a:xfrm>
                <a:custGeom>
                  <a:avLst/>
                  <a:gdLst>
                    <a:gd name="T0" fmla="*/ 0 w 1485"/>
                    <a:gd name="T1" fmla="*/ 0 h 1"/>
                    <a:gd name="T2" fmla="*/ 1485 w 1485"/>
                    <a:gd name="T3" fmla="*/ 0 h 1"/>
                    <a:gd name="T4" fmla="*/ 0 60000 65536"/>
                    <a:gd name="T5" fmla="*/ 0 60000 65536"/>
                    <a:gd name="T6" fmla="*/ 0 w 1485"/>
                    <a:gd name="T7" fmla="*/ 0 h 1"/>
                    <a:gd name="T8" fmla="*/ 1485 w 1485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5" h="1">
                      <a:moveTo>
                        <a:pt x="0" y="0"/>
                      </a:moveTo>
                      <a:lnTo>
                        <a:pt x="1485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237" name="Freeform 105"/>
                <p:cNvSpPr>
                  <a:spLocks/>
                </p:cNvSpPr>
                <p:nvPr/>
              </p:nvSpPr>
              <p:spPr bwMode="auto">
                <a:xfrm flipV="1">
                  <a:off x="2994" y="1936"/>
                  <a:ext cx="195" cy="27"/>
                </a:xfrm>
                <a:custGeom>
                  <a:avLst/>
                  <a:gdLst>
                    <a:gd name="T0" fmla="*/ 0 w 195"/>
                    <a:gd name="T1" fmla="*/ 0 h 1"/>
                    <a:gd name="T2" fmla="*/ 195 w 195"/>
                    <a:gd name="T3" fmla="*/ 0 h 1"/>
                    <a:gd name="T4" fmla="*/ 0 60000 65536"/>
                    <a:gd name="T5" fmla="*/ 0 60000 65536"/>
                    <a:gd name="T6" fmla="*/ 0 w 195"/>
                    <a:gd name="T7" fmla="*/ 0 h 1"/>
                    <a:gd name="T8" fmla="*/ 195 w 195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95" h="1">
                      <a:moveTo>
                        <a:pt x="0" y="0"/>
                      </a:moveTo>
                      <a:lnTo>
                        <a:pt x="195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8" name="Group 106"/>
          <p:cNvGrpSpPr>
            <a:grpSpLocks/>
          </p:cNvGrpSpPr>
          <p:nvPr/>
        </p:nvGrpSpPr>
        <p:grpSpPr bwMode="auto">
          <a:xfrm>
            <a:off x="2309813" y="2819400"/>
            <a:ext cx="4725987" cy="1662113"/>
            <a:chOff x="1455" y="1776"/>
            <a:chExt cx="2977" cy="1047"/>
          </a:xfrm>
        </p:grpSpPr>
        <p:sp>
          <p:nvSpPr>
            <p:cNvPr id="175219" name="Freeform 107"/>
            <p:cNvSpPr>
              <a:spLocks/>
            </p:cNvSpPr>
            <p:nvPr/>
          </p:nvSpPr>
          <p:spPr bwMode="auto">
            <a:xfrm>
              <a:off x="4154" y="1776"/>
              <a:ext cx="6" cy="1044"/>
            </a:xfrm>
            <a:custGeom>
              <a:avLst/>
              <a:gdLst>
                <a:gd name="T0" fmla="*/ 6 w 6"/>
                <a:gd name="T1" fmla="*/ 1044 h 1044"/>
                <a:gd name="T2" fmla="*/ 0 w 6"/>
                <a:gd name="T3" fmla="*/ 0 h 1044"/>
                <a:gd name="T4" fmla="*/ 0 60000 65536"/>
                <a:gd name="T5" fmla="*/ 0 60000 65536"/>
                <a:gd name="T6" fmla="*/ 0 w 6"/>
                <a:gd name="T7" fmla="*/ 0 h 1044"/>
                <a:gd name="T8" fmla="*/ 6 w 6"/>
                <a:gd name="T9" fmla="*/ 1044 h 10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1044">
                  <a:moveTo>
                    <a:pt x="6" y="10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20" name="Line 108"/>
            <p:cNvSpPr>
              <a:spLocks noChangeShapeType="1"/>
            </p:cNvSpPr>
            <p:nvPr/>
          </p:nvSpPr>
          <p:spPr bwMode="auto">
            <a:xfrm flipV="1">
              <a:off x="3474" y="2814"/>
              <a:ext cx="110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21" name="Line 109"/>
            <p:cNvSpPr>
              <a:spLocks noChangeShapeType="1"/>
            </p:cNvSpPr>
            <p:nvPr/>
          </p:nvSpPr>
          <p:spPr bwMode="auto">
            <a:xfrm flipV="1">
              <a:off x="4069" y="2814"/>
              <a:ext cx="10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22" name="Freeform 110"/>
            <p:cNvSpPr>
              <a:spLocks/>
            </p:cNvSpPr>
            <p:nvPr/>
          </p:nvSpPr>
          <p:spPr bwMode="auto">
            <a:xfrm>
              <a:off x="3573" y="2641"/>
              <a:ext cx="1" cy="182"/>
            </a:xfrm>
            <a:custGeom>
              <a:avLst/>
              <a:gdLst>
                <a:gd name="T0" fmla="*/ 0 w 1"/>
                <a:gd name="T1" fmla="*/ 182 h 182"/>
                <a:gd name="T2" fmla="*/ 1 w 1"/>
                <a:gd name="T3" fmla="*/ 0 h 182"/>
                <a:gd name="T4" fmla="*/ 0 60000 65536"/>
                <a:gd name="T5" fmla="*/ 0 60000 65536"/>
                <a:gd name="T6" fmla="*/ 0 w 1"/>
                <a:gd name="T7" fmla="*/ 0 h 182"/>
                <a:gd name="T8" fmla="*/ 1 w 1"/>
                <a:gd name="T9" fmla="*/ 182 h 1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2">
                  <a:moveTo>
                    <a:pt x="0" y="182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23" name="Line 111"/>
            <p:cNvSpPr>
              <a:spLocks noChangeShapeType="1"/>
            </p:cNvSpPr>
            <p:nvPr/>
          </p:nvSpPr>
          <p:spPr bwMode="auto">
            <a:xfrm>
              <a:off x="3564" y="2628"/>
              <a:ext cx="58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Group 112"/>
            <p:cNvGrpSpPr>
              <a:grpSpLocks/>
            </p:cNvGrpSpPr>
            <p:nvPr/>
          </p:nvGrpSpPr>
          <p:grpSpPr bwMode="auto">
            <a:xfrm>
              <a:off x="1455" y="1779"/>
              <a:ext cx="2977" cy="348"/>
              <a:chOff x="1455" y="1779"/>
              <a:chExt cx="2977" cy="348"/>
            </a:xfrm>
          </p:grpSpPr>
          <p:sp>
            <p:nvSpPr>
              <p:cNvPr id="175225" name="Freeform 113"/>
              <p:cNvSpPr>
                <a:spLocks/>
              </p:cNvSpPr>
              <p:nvPr/>
            </p:nvSpPr>
            <p:spPr bwMode="auto">
              <a:xfrm>
                <a:off x="1455" y="1779"/>
                <a:ext cx="2712" cy="3"/>
              </a:xfrm>
              <a:custGeom>
                <a:avLst/>
                <a:gdLst>
                  <a:gd name="T0" fmla="*/ 0 w 2712"/>
                  <a:gd name="T1" fmla="*/ 0 h 3"/>
                  <a:gd name="T2" fmla="*/ 2712 w 2712"/>
                  <a:gd name="T3" fmla="*/ 3 h 3"/>
                  <a:gd name="T4" fmla="*/ 0 60000 65536"/>
                  <a:gd name="T5" fmla="*/ 0 60000 65536"/>
                  <a:gd name="T6" fmla="*/ 0 w 2712"/>
                  <a:gd name="T7" fmla="*/ 0 h 3"/>
                  <a:gd name="T8" fmla="*/ 2712 w 2712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712" h="3">
                    <a:moveTo>
                      <a:pt x="0" y="0"/>
                    </a:moveTo>
                    <a:lnTo>
                      <a:pt x="2712" y="3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226" name="Rectangle 114"/>
              <p:cNvSpPr>
                <a:spLocks noChangeArrowheads="1"/>
              </p:cNvSpPr>
              <p:nvPr/>
            </p:nvSpPr>
            <p:spPr bwMode="auto">
              <a:xfrm>
                <a:off x="4200" y="1954"/>
                <a:ext cx="232" cy="17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CS</a:t>
                </a:r>
                <a:r>
                  <a:rPr lang="en-US" altLang="zh-CN" sz="1800" baseline="-25000">
                    <a:latin typeface="Times New Roman" pitchFamily="18" charset="0"/>
                  </a:rPr>
                  <a:t>2</a:t>
                </a:r>
                <a:endParaRPr lang="en-US" altLang="zh-CN" sz="1800">
                  <a:latin typeface="Times New Roman" pitchFamily="18" charset="0"/>
                </a:endParaRPr>
              </a:p>
            </p:txBody>
          </p:sp>
          <p:sp>
            <p:nvSpPr>
              <p:cNvPr id="175227" name="Freeform 115"/>
              <p:cNvSpPr>
                <a:spLocks/>
              </p:cNvSpPr>
              <p:nvPr/>
            </p:nvSpPr>
            <p:spPr bwMode="auto">
              <a:xfrm flipV="1">
                <a:off x="4200" y="1936"/>
                <a:ext cx="195" cy="27"/>
              </a:xfrm>
              <a:custGeom>
                <a:avLst/>
                <a:gdLst>
                  <a:gd name="T0" fmla="*/ 0 w 195"/>
                  <a:gd name="T1" fmla="*/ 0 h 1"/>
                  <a:gd name="T2" fmla="*/ 195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Group 116"/>
          <p:cNvGrpSpPr>
            <a:grpSpLocks/>
          </p:cNvGrpSpPr>
          <p:nvPr/>
        </p:nvGrpSpPr>
        <p:grpSpPr bwMode="auto">
          <a:xfrm>
            <a:off x="2305050" y="2692400"/>
            <a:ext cx="6554788" cy="1778000"/>
            <a:chOff x="1452" y="1696"/>
            <a:chExt cx="4129" cy="1120"/>
          </a:xfrm>
        </p:grpSpPr>
        <p:sp>
          <p:nvSpPr>
            <p:cNvPr id="175210" name="Line 117"/>
            <p:cNvSpPr>
              <a:spLocks noChangeShapeType="1"/>
            </p:cNvSpPr>
            <p:nvPr/>
          </p:nvSpPr>
          <p:spPr bwMode="auto">
            <a:xfrm flipV="1">
              <a:off x="4642" y="2814"/>
              <a:ext cx="10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11" name="Line 118"/>
            <p:cNvSpPr>
              <a:spLocks noChangeShapeType="1"/>
            </p:cNvSpPr>
            <p:nvPr/>
          </p:nvSpPr>
          <p:spPr bwMode="auto">
            <a:xfrm flipV="1">
              <a:off x="5219" y="2814"/>
              <a:ext cx="10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12" name="Line 119"/>
            <p:cNvSpPr>
              <a:spLocks noChangeShapeType="1"/>
            </p:cNvSpPr>
            <p:nvPr/>
          </p:nvSpPr>
          <p:spPr bwMode="auto">
            <a:xfrm flipV="1">
              <a:off x="4732" y="2628"/>
              <a:ext cx="1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13" name="Line 120"/>
            <p:cNvSpPr>
              <a:spLocks noChangeShapeType="1"/>
            </p:cNvSpPr>
            <p:nvPr/>
          </p:nvSpPr>
          <p:spPr bwMode="auto">
            <a:xfrm>
              <a:off x="4726" y="2628"/>
              <a:ext cx="57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14" name="Line 121"/>
            <p:cNvSpPr>
              <a:spLocks noChangeShapeType="1"/>
            </p:cNvSpPr>
            <p:nvPr/>
          </p:nvSpPr>
          <p:spPr bwMode="auto">
            <a:xfrm flipH="1" flipV="1">
              <a:off x="5308" y="1696"/>
              <a:ext cx="4" cy="1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" name="Group 122"/>
            <p:cNvGrpSpPr>
              <a:grpSpLocks/>
            </p:cNvGrpSpPr>
            <p:nvPr/>
          </p:nvGrpSpPr>
          <p:grpSpPr bwMode="auto">
            <a:xfrm>
              <a:off x="1452" y="1698"/>
              <a:ext cx="4129" cy="429"/>
              <a:chOff x="1452" y="1698"/>
              <a:chExt cx="4129" cy="429"/>
            </a:xfrm>
          </p:grpSpPr>
          <p:sp>
            <p:nvSpPr>
              <p:cNvPr id="175216" name="Freeform 123"/>
              <p:cNvSpPr>
                <a:spLocks/>
              </p:cNvSpPr>
              <p:nvPr/>
            </p:nvSpPr>
            <p:spPr bwMode="auto">
              <a:xfrm>
                <a:off x="1452" y="1698"/>
                <a:ext cx="3870" cy="1"/>
              </a:xfrm>
              <a:custGeom>
                <a:avLst/>
                <a:gdLst>
                  <a:gd name="T0" fmla="*/ 0 w 3870"/>
                  <a:gd name="T1" fmla="*/ 0 h 1"/>
                  <a:gd name="T2" fmla="*/ 3870 w 3870"/>
                  <a:gd name="T3" fmla="*/ 0 h 1"/>
                  <a:gd name="T4" fmla="*/ 0 60000 65536"/>
                  <a:gd name="T5" fmla="*/ 0 60000 65536"/>
                  <a:gd name="T6" fmla="*/ 0 w 3870"/>
                  <a:gd name="T7" fmla="*/ 0 h 1"/>
                  <a:gd name="T8" fmla="*/ 3870 w 387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70" h="1">
                    <a:moveTo>
                      <a:pt x="0" y="0"/>
                    </a:moveTo>
                    <a:lnTo>
                      <a:pt x="3870" y="0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217" name="Rectangle 124"/>
              <p:cNvSpPr>
                <a:spLocks noChangeArrowheads="1"/>
              </p:cNvSpPr>
              <p:nvPr/>
            </p:nvSpPr>
            <p:spPr bwMode="auto">
              <a:xfrm>
                <a:off x="5349" y="1954"/>
                <a:ext cx="232" cy="17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CS</a:t>
                </a:r>
                <a:r>
                  <a:rPr lang="en-US" altLang="zh-CN" sz="1800" baseline="-25000">
                    <a:latin typeface="Times New Roman" pitchFamily="18" charset="0"/>
                  </a:rPr>
                  <a:t>3</a:t>
                </a:r>
                <a:endParaRPr lang="en-US" altLang="zh-CN" sz="1800">
                  <a:latin typeface="Times New Roman" pitchFamily="18" charset="0"/>
                </a:endParaRPr>
              </a:p>
            </p:txBody>
          </p:sp>
          <p:sp>
            <p:nvSpPr>
              <p:cNvPr id="175218" name="Freeform 125"/>
              <p:cNvSpPr>
                <a:spLocks/>
              </p:cNvSpPr>
              <p:nvPr/>
            </p:nvSpPr>
            <p:spPr bwMode="auto">
              <a:xfrm flipV="1">
                <a:off x="5343" y="1936"/>
                <a:ext cx="195" cy="27"/>
              </a:xfrm>
              <a:custGeom>
                <a:avLst/>
                <a:gdLst>
                  <a:gd name="T0" fmla="*/ 0 w 195"/>
                  <a:gd name="T1" fmla="*/ 0 h 1"/>
                  <a:gd name="T2" fmla="*/ 195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2" name="Group 126"/>
          <p:cNvGrpSpPr>
            <a:grpSpLocks/>
          </p:cNvGrpSpPr>
          <p:nvPr/>
        </p:nvGrpSpPr>
        <p:grpSpPr bwMode="auto">
          <a:xfrm>
            <a:off x="1746250" y="2614613"/>
            <a:ext cx="574675" cy="622300"/>
            <a:chOff x="1100" y="1647"/>
            <a:chExt cx="362" cy="392"/>
          </a:xfrm>
        </p:grpSpPr>
        <p:sp>
          <p:nvSpPr>
            <p:cNvPr id="175203" name="Rectangle 127"/>
            <p:cNvSpPr>
              <a:spLocks noChangeArrowheads="1"/>
            </p:cNvSpPr>
            <p:nvPr/>
          </p:nvSpPr>
          <p:spPr bwMode="auto">
            <a:xfrm>
              <a:off x="1100" y="1651"/>
              <a:ext cx="298" cy="3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04" name="Rectangle 128"/>
            <p:cNvSpPr>
              <a:spLocks noChangeArrowheads="1"/>
            </p:cNvSpPr>
            <p:nvPr/>
          </p:nvSpPr>
          <p:spPr bwMode="auto">
            <a:xfrm>
              <a:off x="1103" y="1647"/>
              <a:ext cx="290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800"/>
                <a:t>片选</a:t>
              </a:r>
            </a:p>
          </p:txBody>
        </p:sp>
        <p:sp>
          <p:nvSpPr>
            <p:cNvPr id="175205" name="Rectangle 129"/>
            <p:cNvSpPr>
              <a:spLocks noChangeArrowheads="1"/>
            </p:cNvSpPr>
            <p:nvPr/>
          </p:nvSpPr>
          <p:spPr bwMode="auto">
            <a:xfrm>
              <a:off x="1103" y="1835"/>
              <a:ext cx="290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800"/>
                <a:t>译码</a:t>
              </a:r>
            </a:p>
          </p:txBody>
        </p:sp>
        <p:sp>
          <p:nvSpPr>
            <p:cNvPr id="175206" name="Oval 130"/>
            <p:cNvSpPr>
              <a:spLocks noChangeArrowheads="1"/>
            </p:cNvSpPr>
            <p:nvPr/>
          </p:nvSpPr>
          <p:spPr bwMode="auto">
            <a:xfrm>
              <a:off x="1397" y="1673"/>
              <a:ext cx="56" cy="56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207" name="Oval 131"/>
            <p:cNvSpPr>
              <a:spLocks noChangeArrowheads="1"/>
            </p:cNvSpPr>
            <p:nvPr/>
          </p:nvSpPr>
          <p:spPr bwMode="auto">
            <a:xfrm>
              <a:off x="1403" y="1754"/>
              <a:ext cx="56" cy="56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208" name="Oval 132"/>
            <p:cNvSpPr>
              <a:spLocks noChangeArrowheads="1"/>
            </p:cNvSpPr>
            <p:nvPr/>
          </p:nvSpPr>
          <p:spPr bwMode="auto">
            <a:xfrm>
              <a:off x="1403" y="1847"/>
              <a:ext cx="56" cy="56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209" name="Oval 133"/>
            <p:cNvSpPr>
              <a:spLocks noChangeArrowheads="1"/>
            </p:cNvSpPr>
            <p:nvPr/>
          </p:nvSpPr>
          <p:spPr bwMode="auto">
            <a:xfrm>
              <a:off x="1406" y="1931"/>
              <a:ext cx="56" cy="56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220"/>
          <p:cNvGrpSpPr>
            <a:grpSpLocks/>
          </p:cNvGrpSpPr>
          <p:nvPr/>
        </p:nvGrpSpPr>
        <p:grpSpPr bwMode="auto">
          <a:xfrm>
            <a:off x="1190625" y="3433763"/>
            <a:ext cx="7061200" cy="985837"/>
            <a:chOff x="750" y="2163"/>
            <a:chExt cx="4448" cy="621"/>
          </a:xfrm>
        </p:grpSpPr>
        <p:grpSp>
          <p:nvGrpSpPr>
            <p:cNvPr id="24" name="Group 219"/>
            <p:cNvGrpSpPr>
              <a:grpSpLocks/>
            </p:cNvGrpSpPr>
            <p:nvPr/>
          </p:nvGrpSpPr>
          <p:grpSpPr bwMode="auto">
            <a:xfrm>
              <a:off x="750" y="2169"/>
              <a:ext cx="354" cy="615"/>
              <a:chOff x="750" y="2169"/>
              <a:chExt cx="354" cy="615"/>
            </a:xfrm>
          </p:grpSpPr>
          <p:sp>
            <p:nvSpPr>
              <p:cNvPr id="175199" name="Line 136"/>
              <p:cNvSpPr>
                <a:spLocks noChangeShapeType="1"/>
              </p:cNvSpPr>
              <p:nvPr/>
            </p:nvSpPr>
            <p:spPr bwMode="auto">
              <a:xfrm flipV="1">
                <a:off x="834" y="2254"/>
                <a:ext cx="1" cy="49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200" name="Line 137"/>
              <p:cNvSpPr>
                <a:spLocks noChangeShapeType="1"/>
              </p:cNvSpPr>
              <p:nvPr/>
            </p:nvSpPr>
            <p:spPr bwMode="auto">
              <a:xfrm flipV="1">
                <a:off x="750" y="2169"/>
                <a:ext cx="1" cy="5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201" name="Line 138"/>
              <p:cNvSpPr>
                <a:spLocks noChangeShapeType="1"/>
              </p:cNvSpPr>
              <p:nvPr/>
            </p:nvSpPr>
            <p:spPr bwMode="auto">
              <a:xfrm flipV="1">
                <a:off x="1056" y="2546"/>
                <a:ext cx="1" cy="2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202" name="Text Box 139"/>
              <p:cNvSpPr txBox="1">
                <a:spLocks noChangeArrowheads="1"/>
              </p:cNvSpPr>
              <p:nvPr/>
            </p:nvSpPr>
            <p:spPr bwMode="auto">
              <a:xfrm>
                <a:off x="796" y="249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…</a:t>
                </a:r>
                <a:endParaRPr lang="zh-CN" altLang="en-US" sz="2400"/>
              </a:p>
            </p:txBody>
          </p:sp>
        </p:grpSp>
        <p:grpSp>
          <p:nvGrpSpPr>
            <p:cNvPr id="25" name="Group 218"/>
            <p:cNvGrpSpPr>
              <a:grpSpLocks/>
            </p:cNvGrpSpPr>
            <p:nvPr/>
          </p:nvGrpSpPr>
          <p:grpSpPr bwMode="auto">
            <a:xfrm>
              <a:off x="1340" y="2174"/>
              <a:ext cx="352" cy="610"/>
              <a:chOff x="1340" y="2174"/>
              <a:chExt cx="352" cy="610"/>
            </a:xfrm>
          </p:grpSpPr>
          <p:sp>
            <p:nvSpPr>
              <p:cNvPr id="175195" name="Line 141"/>
              <p:cNvSpPr>
                <a:spLocks noChangeShapeType="1"/>
              </p:cNvSpPr>
              <p:nvPr/>
            </p:nvSpPr>
            <p:spPr bwMode="auto">
              <a:xfrm flipV="1">
                <a:off x="1424" y="2259"/>
                <a:ext cx="1" cy="49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96" name="Line 142"/>
              <p:cNvSpPr>
                <a:spLocks noChangeShapeType="1"/>
              </p:cNvSpPr>
              <p:nvPr/>
            </p:nvSpPr>
            <p:spPr bwMode="auto">
              <a:xfrm flipV="1">
                <a:off x="1340" y="2174"/>
                <a:ext cx="1" cy="5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97" name="Line 143"/>
              <p:cNvSpPr>
                <a:spLocks noChangeShapeType="1"/>
              </p:cNvSpPr>
              <p:nvPr/>
            </p:nvSpPr>
            <p:spPr bwMode="auto">
              <a:xfrm flipV="1">
                <a:off x="1646" y="2551"/>
                <a:ext cx="1" cy="2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98" name="Text Box 144"/>
              <p:cNvSpPr txBox="1">
                <a:spLocks noChangeArrowheads="1"/>
              </p:cNvSpPr>
              <p:nvPr/>
            </p:nvSpPr>
            <p:spPr bwMode="auto">
              <a:xfrm>
                <a:off x="1384" y="249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…</a:t>
                </a:r>
                <a:endParaRPr lang="zh-CN" altLang="en-US" sz="2400"/>
              </a:p>
            </p:txBody>
          </p:sp>
        </p:grpSp>
        <p:grpSp>
          <p:nvGrpSpPr>
            <p:cNvPr id="26" name="Group 217"/>
            <p:cNvGrpSpPr>
              <a:grpSpLocks/>
            </p:cNvGrpSpPr>
            <p:nvPr/>
          </p:nvGrpSpPr>
          <p:grpSpPr bwMode="auto">
            <a:xfrm>
              <a:off x="1917" y="2166"/>
              <a:ext cx="337" cy="611"/>
              <a:chOff x="1917" y="2166"/>
              <a:chExt cx="337" cy="611"/>
            </a:xfrm>
          </p:grpSpPr>
          <p:sp>
            <p:nvSpPr>
              <p:cNvPr id="175191" name="Line 146"/>
              <p:cNvSpPr>
                <a:spLocks noChangeShapeType="1"/>
              </p:cNvSpPr>
              <p:nvPr/>
            </p:nvSpPr>
            <p:spPr bwMode="auto">
              <a:xfrm flipV="1">
                <a:off x="2001" y="2251"/>
                <a:ext cx="1" cy="49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92" name="Line 147"/>
              <p:cNvSpPr>
                <a:spLocks noChangeShapeType="1"/>
              </p:cNvSpPr>
              <p:nvPr/>
            </p:nvSpPr>
            <p:spPr bwMode="auto">
              <a:xfrm flipV="1">
                <a:off x="1917" y="2166"/>
                <a:ext cx="1" cy="5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93" name="Line 148"/>
              <p:cNvSpPr>
                <a:spLocks noChangeShapeType="1"/>
              </p:cNvSpPr>
              <p:nvPr/>
            </p:nvSpPr>
            <p:spPr bwMode="auto">
              <a:xfrm flipV="1">
                <a:off x="2223" y="2543"/>
                <a:ext cx="1" cy="2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94" name="Text Box 149"/>
              <p:cNvSpPr txBox="1">
                <a:spLocks noChangeArrowheads="1"/>
              </p:cNvSpPr>
              <p:nvPr/>
            </p:nvSpPr>
            <p:spPr bwMode="auto">
              <a:xfrm>
                <a:off x="1978" y="2527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…</a:t>
                </a:r>
                <a:endParaRPr lang="zh-CN" altLang="en-US" sz="2000"/>
              </a:p>
            </p:txBody>
          </p:sp>
        </p:grpSp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2481" y="2171"/>
              <a:ext cx="359" cy="613"/>
              <a:chOff x="2481" y="2171"/>
              <a:chExt cx="359" cy="613"/>
            </a:xfrm>
          </p:grpSpPr>
          <p:sp>
            <p:nvSpPr>
              <p:cNvPr id="175187" name="Line 151"/>
              <p:cNvSpPr>
                <a:spLocks noChangeShapeType="1"/>
              </p:cNvSpPr>
              <p:nvPr/>
            </p:nvSpPr>
            <p:spPr bwMode="auto">
              <a:xfrm flipV="1">
                <a:off x="2565" y="2256"/>
                <a:ext cx="1" cy="49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88" name="Line 152"/>
              <p:cNvSpPr>
                <a:spLocks noChangeShapeType="1"/>
              </p:cNvSpPr>
              <p:nvPr/>
            </p:nvSpPr>
            <p:spPr bwMode="auto">
              <a:xfrm flipV="1">
                <a:off x="2481" y="2171"/>
                <a:ext cx="1" cy="5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89" name="Line 153"/>
              <p:cNvSpPr>
                <a:spLocks noChangeShapeType="1"/>
              </p:cNvSpPr>
              <p:nvPr/>
            </p:nvSpPr>
            <p:spPr bwMode="auto">
              <a:xfrm flipV="1">
                <a:off x="2787" y="2548"/>
                <a:ext cx="1" cy="2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90" name="Text Box 154"/>
              <p:cNvSpPr txBox="1">
                <a:spLocks noChangeArrowheads="1"/>
              </p:cNvSpPr>
              <p:nvPr/>
            </p:nvSpPr>
            <p:spPr bwMode="auto">
              <a:xfrm>
                <a:off x="2532" y="249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…</a:t>
                </a:r>
                <a:endParaRPr lang="zh-CN" altLang="en-US" sz="2400"/>
              </a:p>
            </p:txBody>
          </p:sp>
        </p:grpSp>
        <p:grpSp>
          <p:nvGrpSpPr>
            <p:cNvPr id="28" name="Group 215"/>
            <p:cNvGrpSpPr>
              <a:grpSpLocks/>
            </p:cNvGrpSpPr>
            <p:nvPr/>
          </p:nvGrpSpPr>
          <p:grpSpPr bwMode="auto">
            <a:xfrm>
              <a:off x="3093" y="2178"/>
              <a:ext cx="347" cy="606"/>
              <a:chOff x="3093" y="2178"/>
              <a:chExt cx="347" cy="606"/>
            </a:xfrm>
          </p:grpSpPr>
          <p:sp>
            <p:nvSpPr>
              <p:cNvPr id="175183" name="Line 156"/>
              <p:cNvSpPr>
                <a:spLocks noChangeShapeType="1"/>
              </p:cNvSpPr>
              <p:nvPr/>
            </p:nvSpPr>
            <p:spPr bwMode="auto">
              <a:xfrm flipV="1">
                <a:off x="3176" y="2256"/>
                <a:ext cx="1" cy="49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84" name="Freeform 157"/>
              <p:cNvSpPr>
                <a:spLocks/>
              </p:cNvSpPr>
              <p:nvPr/>
            </p:nvSpPr>
            <p:spPr bwMode="auto">
              <a:xfrm>
                <a:off x="3093" y="2178"/>
                <a:ext cx="1" cy="561"/>
              </a:xfrm>
              <a:custGeom>
                <a:avLst/>
                <a:gdLst>
                  <a:gd name="T0" fmla="*/ 0 w 1"/>
                  <a:gd name="T1" fmla="*/ 561 h 561"/>
                  <a:gd name="T2" fmla="*/ 0 w 1"/>
                  <a:gd name="T3" fmla="*/ 0 h 561"/>
                  <a:gd name="T4" fmla="*/ 0 60000 65536"/>
                  <a:gd name="T5" fmla="*/ 0 60000 65536"/>
                  <a:gd name="T6" fmla="*/ 0 w 1"/>
                  <a:gd name="T7" fmla="*/ 0 h 561"/>
                  <a:gd name="T8" fmla="*/ 1 w 1"/>
                  <a:gd name="T9" fmla="*/ 561 h 56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61">
                    <a:moveTo>
                      <a:pt x="0" y="56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85" name="Line 158"/>
              <p:cNvSpPr>
                <a:spLocks noChangeShapeType="1"/>
              </p:cNvSpPr>
              <p:nvPr/>
            </p:nvSpPr>
            <p:spPr bwMode="auto">
              <a:xfrm flipV="1">
                <a:off x="3398" y="2548"/>
                <a:ext cx="1" cy="2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86" name="Text Box 159"/>
              <p:cNvSpPr txBox="1">
                <a:spLocks noChangeArrowheads="1"/>
              </p:cNvSpPr>
              <p:nvPr/>
            </p:nvSpPr>
            <p:spPr bwMode="auto">
              <a:xfrm>
                <a:off x="3132" y="249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…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9" name="Group 214"/>
            <p:cNvGrpSpPr>
              <a:grpSpLocks/>
            </p:cNvGrpSpPr>
            <p:nvPr/>
          </p:nvGrpSpPr>
          <p:grpSpPr bwMode="auto">
            <a:xfrm>
              <a:off x="3695" y="2163"/>
              <a:ext cx="349" cy="621"/>
              <a:chOff x="3695" y="2163"/>
              <a:chExt cx="349" cy="621"/>
            </a:xfrm>
          </p:grpSpPr>
          <p:sp>
            <p:nvSpPr>
              <p:cNvPr id="175179" name="Line 161"/>
              <p:cNvSpPr>
                <a:spLocks noChangeShapeType="1"/>
              </p:cNvSpPr>
              <p:nvPr/>
            </p:nvSpPr>
            <p:spPr bwMode="auto">
              <a:xfrm flipV="1">
                <a:off x="3779" y="2248"/>
                <a:ext cx="1" cy="49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80" name="Line 162"/>
              <p:cNvSpPr>
                <a:spLocks noChangeShapeType="1"/>
              </p:cNvSpPr>
              <p:nvPr/>
            </p:nvSpPr>
            <p:spPr bwMode="auto">
              <a:xfrm flipV="1">
                <a:off x="3695" y="2163"/>
                <a:ext cx="1" cy="5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81" name="Line 163"/>
              <p:cNvSpPr>
                <a:spLocks noChangeShapeType="1"/>
              </p:cNvSpPr>
              <p:nvPr/>
            </p:nvSpPr>
            <p:spPr bwMode="auto">
              <a:xfrm flipV="1">
                <a:off x="4001" y="2540"/>
                <a:ext cx="1" cy="2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82" name="Text Box 164"/>
              <p:cNvSpPr txBox="1">
                <a:spLocks noChangeArrowheads="1"/>
              </p:cNvSpPr>
              <p:nvPr/>
            </p:nvSpPr>
            <p:spPr bwMode="auto">
              <a:xfrm>
                <a:off x="3736" y="249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…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0" name="Group 213"/>
            <p:cNvGrpSpPr>
              <a:grpSpLocks/>
            </p:cNvGrpSpPr>
            <p:nvPr/>
          </p:nvGrpSpPr>
          <p:grpSpPr bwMode="auto">
            <a:xfrm>
              <a:off x="4246" y="2168"/>
              <a:ext cx="346" cy="616"/>
              <a:chOff x="4246" y="2168"/>
              <a:chExt cx="346" cy="616"/>
            </a:xfrm>
          </p:grpSpPr>
          <p:sp>
            <p:nvSpPr>
              <p:cNvPr id="175175" name="Freeform 166"/>
              <p:cNvSpPr>
                <a:spLocks/>
              </p:cNvSpPr>
              <p:nvPr/>
            </p:nvSpPr>
            <p:spPr bwMode="auto">
              <a:xfrm>
                <a:off x="4326" y="2250"/>
                <a:ext cx="4" cy="497"/>
              </a:xfrm>
              <a:custGeom>
                <a:avLst/>
                <a:gdLst>
                  <a:gd name="T0" fmla="*/ 4 w 4"/>
                  <a:gd name="T1" fmla="*/ 497 h 497"/>
                  <a:gd name="T2" fmla="*/ 0 w 4"/>
                  <a:gd name="T3" fmla="*/ 0 h 497"/>
                  <a:gd name="T4" fmla="*/ 0 60000 65536"/>
                  <a:gd name="T5" fmla="*/ 0 60000 65536"/>
                  <a:gd name="T6" fmla="*/ 0 w 4"/>
                  <a:gd name="T7" fmla="*/ 0 h 497"/>
                  <a:gd name="T8" fmla="*/ 4 w 4"/>
                  <a:gd name="T9" fmla="*/ 497 h 49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497">
                    <a:moveTo>
                      <a:pt x="4" y="497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76" name="Line 167"/>
              <p:cNvSpPr>
                <a:spLocks noChangeShapeType="1"/>
              </p:cNvSpPr>
              <p:nvPr/>
            </p:nvSpPr>
            <p:spPr bwMode="auto">
              <a:xfrm flipV="1">
                <a:off x="4246" y="2168"/>
                <a:ext cx="1" cy="5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77" name="Line 168"/>
              <p:cNvSpPr>
                <a:spLocks noChangeShapeType="1"/>
              </p:cNvSpPr>
              <p:nvPr/>
            </p:nvSpPr>
            <p:spPr bwMode="auto">
              <a:xfrm flipV="1">
                <a:off x="4552" y="2545"/>
                <a:ext cx="1" cy="2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78" name="Text Box 169"/>
              <p:cNvSpPr txBox="1">
                <a:spLocks noChangeArrowheads="1"/>
              </p:cNvSpPr>
              <p:nvPr/>
            </p:nvSpPr>
            <p:spPr bwMode="auto">
              <a:xfrm>
                <a:off x="4284" y="249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…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1" name="Group 212"/>
            <p:cNvGrpSpPr>
              <a:grpSpLocks/>
            </p:cNvGrpSpPr>
            <p:nvPr/>
          </p:nvGrpSpPr>
          <p:grpSpPr bwMode="auto">
            <a:xfrm>
              <a:off x="4845" y="2175"/>
              <a:ext cx="353" cy="609"/>
              <a:chOff x="4845" y="2175"/>
              <a:chExt cx="353" cy="609"/>
            </a:xfrm>
          </p:grpSpPr>
          <p:sp>
            <p:nvSpPr>
              <p:cNvPr id="175171" name="Line 171"/>
              <p:cNvSpPr>
                <a:spLocks noChangeShapeType="1"/>
              </p:cNvSpPr>
              <p:nvPr/>
            </p:nvSpPr>
            <p:spPr bwMode="auto">
              <a:xfrm flipV="1">
                <a:off x="4933" y="2258"/>
                <a:ext cx="1" cy="49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72" name="Freeform 172"/>
              <p:cNvSpPr>
                <a:spLocks/>
              </p:cNvSpPr>
              <p:nvPr/>
            </p:nvSpPr>
            <p:spPr bwMode="auto">
              <a:xfrm>
                <a:off x="4845" y="2175"/>
                <a:ext cx="4" cy="570"/>
              </a:xfrm>
              <a:custGeom>
                <a:avLst/>
                <a:gdLst>
                  <a:gd name="T0" fmla="*/ 4 w 4"/>
                  <a:gd name="T1" fmla="*/ 570 h 570"/>
                  <a:gd name="T2" fmla="*/ 0 w 4"/>
                  <a:gd name="T3" fmla="*/ 0 h 570"/>
                  <a:gd name="T4" fmla="*/ 0 60000 65536"/>
                  <a:gd name="T5" fmla="*/ 0 60000 65536"/>
                  <a:gd name="T6" fmla="*/ 0 w 4"/>
                  <a:gd name="T7" fmla="*/ 0 h 570"/>
                  <a:gd name="T8" fmla="*/ 4 w 4"/>
                  <a:gd name="T9" fmla="*/ 570 h 57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570">
                    <a:moveTo>
                      <a:pt x="4" y="57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73" name="Line 173"/>
              <p:cNvSpPr>
                <a:spLocks noChangeShapeType="1"/>
              </p:cNvSpPr>
              <p:nvPr/>
            </p:nvSpPr>
            <p:spPr bwMode="auto">
              <a:xfrm flipV="1">
                <a:off x="5155" y="2550"/>
                <a:ext cx="1" cy="2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74" name="Text Box 174"/>
              <p:cNvSpPr txBox="1">
                <a:spLocks noChangeArrowheads="1"/>
              </p:cNvSpPr>
              <p:nvPr/>
            </p:nvSpPr>
            <p:spPr bwMode="auto">
              <a:xfrm>
                <a:off x="4890" y="249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…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798895" name="Rectangle 17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grpSp>
        <p:nvGrpSpPr>
          <p:cNvPr id="175168" name="Group 176"/>
          <p:cNvGrpSpPr>
            <a:grpSpLocks/>
          </p:cNvGrpSpPr>
          <p:nvPr/>
        </p:nvGrpSpPr>
        <p:grpSpPr bwMode="auto">
          <a:xfrm>
            <a:off x="1790700" y="4678363"/>
            <a:ext cx="6664325" cy="19050"/>
            <a:chOff x="1128" y="2947"/>
            <a:chExt cx="4198" cy="12"/>
          </a:xfrm>
        </p:grpSpPr>
        <p:grpSp>
          <p:nvGrpSpPr>
            <p:cNvPr id="175169" name="Group 177"/>
            <p:cNvGrpSpPr>
              <a:grpSpLocks/>
            </p:cNvGrpSpPr>
            <p:nvPr/>
          </p:nvGrpSpPr>
          <p:grpSpPr bwMode="auto">
            <a:xfrm>
              <a:off x="1128" y="2947"/>
              <a:ext cx="4198" cy="12"/>
              <a:chOff x="1128" y="2947"/>
              <a:chExt cx="4198" cy="12"/>
            </a:xfrm>
          </p:grpSpPr>
          <p:grpSp>
            <p:nvGrpSpPr>
              <p:cNvPr id="175170" name="Group 178"/>
              <p:cNvGrpSpPr>
                <a:grpSpLocks/>
              </p:cNvGrpSpPr>
              <p:nvPr/>
            </p:nvGrpSpPr>
            <p:grpSpPr bwMode="auto">
              <a:xfrm>
                <a:off x="2858" y="2947"/>
                <a:ext cx="1318" cy="12"/>
                <a:chOff x="2858" y="2947"/>
                <a:chExt cx="1318" cy="12"/>
              </a:xfrm>
            </p:grpSpPr>
            <p:sp>
              <p:nvSpPr>
                <p:cNvPr id="175160" name="Line 179"/>
                <p:cNvSpPr>
                  <a:spLocks noChangeShapeType="1"/>
                </p:cNvSpPr>
                <p:nvPr/>
              </p:nvSpPr>
              <p:spPr bwMode="auto">
                <a:xfrm>
                  <a:off x="2858" y="2958"/>
                  <a:ext cx="104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161" name="Line 180"/>
                <p:cNvSpPr>
                  <a:spLocks noChangeShapeType="1"/>
                </p:cNvSpPr>
                <p:nvPr/>
              </p:nvSpPr>
              <p:spPr bwMode="auto">
                <a:xfrm>
                  <a:off x="3477" y="2947"/>
                  <a:ext cx="104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162" name="Line 181"/>
                <p:cNvSpPr>
                  <a:spLocks noChangeShapeType="1"/>
                </p:cNvSpPr>
                <p:nvPr/>
              </p:nvSpPr>
              <p:spPr bwMode="auto">
                <a:xfrm>
                  <a:off x="4072" y="2947"/>
                  <a:ext cx="104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215" name="Group 182"/>
              <p:cNvGrpSpPr>
                <a:grpSpLocks/>
              </p:cNvGrpSpPr>
              <p:nvPr/>
            </p:nvGrpSpPr>
            <p:grpSpPr bwMode="auto">
              <a:xfrm>
                <a:off x="1128" y="2947"/>
                <a:ext cx="4198" cy="12"/>
                <a:chOff x="1128" y="2947"/>
                <a:chExt cx="4198" cy="12"/>
              </a:xfrm>
            </p:grpSpPr>
            <p:sp>
              <p:nvSpPr>
                <p:cNvPr id="175154" name="Line 183"/>
                <p:cNvSpPr>
                  <a:spLocks noChangeShapeType="1"/>
                </p:cNvSpPr>
                <p:nvPr/>
              </p:nvSpPr>
              <p:spPr bwMode="auto">
                <a:xfrm>
                  <a:off x="2278" y="2958"/>
                  <a:ext cx="104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75224" name="Group 184"/>
                <p:cNvGrpSpPr>
                  <a:grpSpLocks/>
                </p:cNvGrpSpPr>
                <p:nvPr/>
              </p:nvGrpSpPr>
              <p:grpSpPr bwMode="auto">
                <a:xfrm>
                  <a:off x="1128" y="2947"/>
                  <a:ext cx="4198" cy="12"/>
                  <a:chOff x="1128" y="2947"/>
                  <a:chExt cx="4198" cy="12"/>
                </a:xfrm>
              </p:grpSpPr>
              <p:sp>
                <p:nvSpPr>
                  <p:cNvPr id="175156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1708" y="2958"/>
                    <a:ext cx="104" cy="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75229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1128" y="2947"/>
                    <a:ext cx="4198" cy="12"/>
                    <a:chOff x="1128" y="2947"/>
                    <a:chExt cx="4198" cy="12"/>
                  </a:xfrm>
                </p:grpSpPr>
                <p:sp>
                  <p:nvSpPr>
                    <p:cNvPr id="175158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28" y="2958"/>
                      <a:ext cx="104" cy="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5159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22" y="2947"/>
                      <a:ext cx="104" cy="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175151" name="Line 189"/>
            <p:cNvSpPr>
              <a:spLocks noChangeShapeType="1"/>
            </p:cNvSpPr>
            <p:nvPr/>
          </p:nvSpPr>
          <p:spPr bwMode="auto">
            <a:xfrm>
              <a:off x="4642" y="2947"/>
              <a:ext cx="1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234" name="Group 190"/>
          <p:cNvGrpSpPr>
            <a:grpSpLocks/>
          </p:cNvGrpSpPr>
          <p:nvPr/>
        </p:nvGrpSpPr>
        <p:grpSpPr bwMode="auto">
          <a:xfrm>
            <a:off x="1049338" y="4359275"/>
            <a:ext cx="7224712" cy="407988"/>
            <a:chOff x="661" y="2746"/>
            <a:chExt cx="4551" cy="257"/>
          </a:xfrm>
        </p:grpSpPr>
        <p:grpSp>
          <p:nvGrpSpPr>
            <p:cNvPr id="175239" name="Group 191"/>
            <p:cNvGrpSpPr>
              <a:grpSpLocks/>
            </p:cNvGrpSpPr>
            <p:nvPr/>
          </p:nvGrpSpPr>
          <p:grpSpPr bwMode="auto">
            <a:xfrm>
              <a:off x="661" y="2746"/>
              <a:ext cx="4551" cy="257"/>
              <a:chOff x="661" y="2746"/>
              <a:chExt cx="4551" cy="257"/>
            </a:xfrm>
          </p:grpSpPr>
          <p:sp>
            <p:nvSpPr>
              <p:cNvPr id="175134" name="Rectangle 192"/>
              <p:cNvSpPr>
                <a:spLocks noChangeArrowheads="1"/>
              </p:cNvSpPr>
              <p:nvPr/>
            </p:nvSpPr>
            <p:spPr bwMode="auto">
              <a:xfrm>
                <a:off x="690" y="2794"/>
                <a:ext cx="407" cy="173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K</a:t>
                </a:r>
                <a:r>
                  <a:rPr lang="en-US" altLang="zh-CN" sz="1600">
                    <a:solidFill>
                      <a:schemeClr val="folHlink"/>
                    </a:solidFill>
                    <a:latin typeface="Times New Roman" pitchFamily="18" charset="0"/>
                  </a:rPr>
                  <a:t>×</a:t>
                </a: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grpSp>
            <p:nvGrpSpPr>
              <p:cNvPr id="175283" name="Group 193"/>
              <p:cNvGrpSpPr>
                <a:grpSpLocks/>
              </p:cNvGrpSpPr>
              <p:nvPr/>
            </p:nvGrpSpPr>
            <p:grpSpPr bwMode="auto">
              <a:xfrm>
                <a:off x="661" y="2746"/>
                <a:ext cx="4551" cy="257"/>
                <a:chOff x="661" y="2746"/>
                <a:chExt cx="4551" cy="257"/>
              </a:xfrm>
            </p:grpSpPr>
            <p:sp>
              <p:nvSpPr>
                <p:cNvPr id="175142" name="Rectangle 194"/>
                <p:cNvSpPr>
                  <a:spLocks noChangeArrowheads="1"/>
                </p:cNvSpPr>
                <p:nvPr/>
              </p:nvSpPr>
              <p:spPr bwMode="auto">
                <a:xfrm>
                  <a:off x="661" y="2746"/>
                  <a:ext cx="463" cy="253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143" name="Rectangle 195"/>
                <p:cNvSpPr>
                  <a:spLocks noChangeArrowheads="1"/>
                </p:cNvSpPr>
                <p:nvPr/>
              </p:nvSpPr>
              <p:spPr bwMode="auto">
                <a:xfrm>
                  <a:off x="1853" y="2746"/>
                  <a:ext cx="421" cy="253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144" name="Rectangle 196"/>
                <p:cNvSpPr>
                  <a:spLocks noChangeArrowheads="1"/>
                </p:cNvSpPr>
                <p:nvPr/>
              </p:nvSpPr>
              <p:spPr bwMode="auto">
                <a:xfrm>
                  <a:off x="2427" y="2746"/>
                  <a:ext cx="421" cy="253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145" name="Rectangle 197"/>
                <p:cNvSpPr>
                  <a:spLocks noChangeArrowheads="1"/>
                </p:cNvSpPr>
                <p:nvPr/>
              </p:nvSpPr>
              <p:spPr bwMode="auto">
                <a:xfrm>
                  <a:off x="3043" y="2746"/>
                  <a:ext cx="421" cy="257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146" name="Rectangle 198"/>
                <p:cNvSpPr>
                  <a:spLocks noChangeArrowheads="1"/>
                </p:cNvSpPr>
                <p:nvPr/>
              </p:nvSpPr>
              <p:spPr bwMode="auto">
                <a:xfrm>
                  <a:off x="3640" y="2746"/>
                  <a:ext cx="422" cy="254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147" name="Rectangle 199"/>
                <p:cNvSpPr>
                  <a:spLocks noChangeArrowheads="1"/>
                </p:cNvSpPr>
                <p:nvPr/>
              </p:nvSpPr>
              <p:spPr bwMode="auto">
                <a:xfrm>
                  <a:off x="4214" y="2746"/>
                  <a:ext cx="421" cy="257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148" name="Rectangle 200"/>
                <p:cNvSpPr>
                  <a:spLocks noChangeArrowheads="1"/>
                </p:cNvSpPr>
                <p:nvPr/>
              </p:nvSpPr>
              <p:spPr bwMode="auto">
                <a:xfrm>
                  <a:off x="4791" y="2746"/>
                  <a:ext cx="421" cy="254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149" name="Rectangle 201"/>
                <p:cNvSpPr>
                  <a:spLocks noChangeArrowheads="1"/>
                </p:cNvSpPr>
                <p:nvPr/>
              </p:nvSpPr>
              <p:spPr bwMode="auto">
                <a:xfrm>
                  <a:off x="1277" y="2746"/>
                  <a:ext cx="421" cy="253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5136" name="Rectangle 202"/>
              <p:cNvSpPr>
                <a:spLocks noChangeArrowheads="1"/>
              </p:cNvSpPr>
              <p:nvPr/>
            </p:nvSpPr>
            <p:spPr bwMode="auto">
              <a:xfrm>
                <a:off x="1858" y="2794"/>
                <a:ext cx="407" cy="173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K</a:t>
                </a:r>
                <a:r>
                  <a:rPr lang="en-US" altLang="zh-CN" sz="1600">
                    <a:solidFill>
                      <a:schemeClr val="folHlink"/>
                    </a:solidFill>
                  </a:rPr>
                  <a:t>×</a:t>
                </a: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75137" name="Rectangle 203"/>
              <p:cNvSpPr>
                <a:spLocks noChangeArrowheads="1"/>
              </p:cNvSpPr>
              <p:nvPr/>
            </p:nvSpPr>
            <p:spPr bwMode="auto">
              <a:xfrm>
                <a:off x="2432" y="2794"/>
                <a:ext cx="407" cy="173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K</a:t>
                </a:r>
                <a:r>
                  <a:rPr lang="en-US" altLang="zh-CN" sz="1600">
                    <a:solidFill>
                      <a:schemeClr val="folHlink"/>
                    </a:solidFill>
                  </a:rPr>
                  <a:t>×</a:t>
                </a: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75138" name="Rectangle 204"/>
              <p:cNvSpPr>
                <a:spLocks noChangeArrowheads="1"/>
              </p:cNvSpPr>
              <p:nvPr/>
            </p:nvSpPr>
            <p:spPr bwMode="auto">
              <a:xfrm>
                <a:off x="3051" y="2794"/>
                <a:ext cx="407" cy="173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K</a:t>
                </a:r>
                <a:r>
                  <a:rPr lang="en-US" altLang="zh-CN" sz="1600">
                    <a:solidFill>
                      <a:schemeClr val="folHlink"/>
                    </a:solidFill>
                  </a:rPr>
                  <a:t>×</a:t>
                </a: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75139" name="Rectangle 205"/>
              <p:cNvSpPr>
                <a:spLocks noChangeArrowheads="1"/>
              </p:cNvSpPr>
              <p:nvPr/>
            </p:nvSpPr>
            <p:spPr bwMode="auto">
              <a:xfrm>
                <a:off x="3645" y="2794"/>
                <a:ext cx="407" cy="173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K</a:t>
                </a:r>
                <a:r>
                  <a:rPr lang="en-US" altLang="zh-CN" sz="1600">
                    <a:solidFill>
                      <a:schemeClr val="folHlink"/>
                    </a:solidFill>
                  </a:rPr>
                  <a:t>×</a:t>
                </a: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75140" name="Rectangle 206"/>
              <p:cNvSpPr>
                <a:spLocks noChangeArrowheads="1"/>
              </p:cNvSpPr>
              <p:nvPr/>
            </p:nvSpPr>
            <p:spPr bwMode="auto">
              <a:xfrm>
                <a:off x="4221" y="2794"/>
                <a:ext cx="407" cy="173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K</a:t>
                </a:r>
                <a:r>
                  <a:rPr lang="en-US" altLang="zh-CN" sz="1600">
                    <a:solidFill>
                      <a:schemeClr val="folHlink"/>
                    </a:solidFill>
                  </a:rPr>
                  <a:t>×</a:t>
                </a: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75141" name="Rectangle 207"/>
              <p:cNvSpPr>
                <a:spLocks noChangeArrowheads="1"/>
              </p:cNvSpPr>
              <p:nvPr/>
            </p:nvSpPr>
            <p:spPr bwMode="auto">
              <a:xfrm>
                <a:off x="4797" y="2794"/>
                <a:ext cx="407" cy="173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K</a:t>
                </a:r>
                <a:r>
                  <a:rPr lang="en-US" altLang="zh-CN" sz="1600">
                    <a:solidFill>
                      <a:schemeClr val="folHlink"/>
                    </a:solidFill>
                  </a:rPr>
                  <a:t>×</a:t>
                </a: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175133" name="Rectangle 208"/>
            <p:cNvSpPr>
              <a:spLocks noChangeArrowheads="1"/>
            </p:cNvSpPr>
            <p:nvPr/>
          </p:nvSpPr>
          <p:spPr bwMode="auto">
            <a:xfrm>
              <a:off x="1278" y="2794"/>
              <a:ext cx="407" cy="17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K</a:t>
              </a:r>
              <a:r>
                <a:rPr lang="en-US" altLang="zh-CN" sz="1600">
                  <a:solidFill>
                    <a:schemeClr val="folHlink"/>
                  </a:solidFill>
                  <a:latin typeface="Times New Roman" pitchFamily="18" charset="0"/>
                </a:rPr>
                <a:t>×</a:t>
              </a: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798929" name="Text Box 209"/>
          <p:cNvSpPr txBox="1">
            <a:spLocks noChangeArrowheads="1"/>
          </p:cNvSpPr>
          <p:nvPr/>
        </p:nvSpPr>
        <p:spPr bwMode="auto">
          <a:xfrm>
            <a:off x="1201738" y="995363"/>
            <a:ext cx="12827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>
                <a:solidFill>
                  <a:schemeClr val="folHlink"/>
                </a:solidFill>
                <a:latin typeface="Times New Roman" pitchFamily="18" charset="0"/>
              </a:rPr>
              <a:t>？片</a:t>
            </a:r>
          </a:p>
        </p:txBody>
      </p:sp>
      <p:sp>
        <p:nvSpPr>
          <p:cNvPr id="798930" name="Text Box 210"/>
          <p:cNvSpPr txBox="1">
            <a:spLocks noChangeArrowheads="1"/>
          </p:cNvSpPr>
          <p:nvPr/>
        </p:nvSpPr>
        <p:spPr bwMode="auto">
          <a:xfrm>
            <a:off x="1331913" y="1009650"/>
            <a:ext cx="7921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>
                <a:solidFill>
                  <a:srgbClr val="0419E0"/>
                </a:solidFill>
                <a:latin typeface="Times New Roman" pitchFamily="18" charset="0"/>
              </a:rPr>
              <a:t>8</a:t>
            </a:r>
            <a:r>
              <a:rPr lang="zh-CN" altLang="en-US" sz="2600">
                <a:solidFill>
                  <a:srgbClr val="0419E0"/>
                </a:solidFill>
                <a:latin typeface="Times New Roman" pitchFamily="18" charset="0"/>
              </a:rPr>
              <a:t>片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56DFAB-988A-4712-BF88-F3482AA05391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13" name="灯片编号占位符 2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C66ED-A0F7-4B2B-B61A-0F00A4FCAF16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214" name="页脚占位符 2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9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7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5" dur="500"/>
                                        <p:tgtEl>
                                          <p:spTgt spid="17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32" grpId="0" autoUpdateAnimBg="0"/>
      <p:bldP spid="798929" grpId="0"/>
      <p:bldP spid="7989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755650" y="577850"/>
            <a:ext cx="52244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</a:t>
            </a:r>
            <a:r>
              <a:rPr lang="zh-CN" altLang="en-US" sz="3600">
                <a:latin typeface="Times New Roman" pitchFamily="18" charset="0"/>
              </a:rPr>
              <a:t>2. 存储器与 </a:t>
            </a:r>
            <a:r>
              <a:rPr lang="en-US" altLang="zh-CN" sz="3600">
                <a:latin typeface="Times New Roman" pitchFamily="18" charset="0"/>
              </a:rPr>
              <a:t>CPU </a:t>
            </a:r>
            <a:r>
              <a:rPr lang="zh-CN" altLang="en-US" sz="3600">
                <a:latin typeface="Times New Roman" pitchFamily="18" charset="0"/>
              </a:rPr>
              <a:t>的连接</a:t>
            </a:r>
            <a:r>
              <a:rPr lang="en-US" altLang="zh-CN" sz="3200">
                <a:latin typeface="Times New Roman" pitchFamily="18" charset="0"/>
              </a:rPr>
              <a:t> </a:t>
            </a: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1828800" y="1401763"/>
            <a:ext cx="5867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(1) 地址线的连接</a:t>
            </a:r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1828800" y="2217738"/>
            <a:ext cx="5867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(2) 数据线的连接</a:t>
            </a:r>
          </a:p>
        </p:txBody>
      </p:sp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1828800" y="3035300"/>
            <a:ext cx="586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(3) 读/写命令线的连接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1828800" y="3851275"/>
            <a:ext cx="586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(4) 片选线的连接</a:t>
            </a:r>
          </a:p>
        </p:txBody>
      </p:sp>
      <p:sp>
        <p:nvSpPr>
          <p:cNvPr id="260103" name="Text Box 7"/>
          <p:cNvSpPr txBox="1">
            <a:spLocks noChangeArrowheads="1"/>
          </p:cNvSpPr>
          <p:nvPr/>
        </p:nvSpPr>
        <p:spPr bwMode="auto">
          <a:xfrm>
            <a:off x="1828800" y="4668838"/>
            <a:ext cx="5867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(5) 合理选择存储芯片</a:t>
            </a:r>
          </a:p>
        </p:txBody>
      </p:sp>
      <p:sp>
        <p:nvSpPr>
          <p:cNvPr id="260104" name="Text Box 8"/>
          <p:cNvSpPr txBox="1">
            <a:spLocks noChangeArrowheads="1"/>
          </p:cNvSpPr>
          <p:nvPr/>
        </p:nvSpPr>
        <p:spPr bwMode="auto">
          <a:xfrm>
            <a:off x="1828800" y="5486400"/>
            <a:ext cx="586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(6) 其他       时序、负载</a:t>
            </a:r>
          </a:p>
        </p:txBody>
      </p:sp>
      <p:sp>
        <p:nvSpPr>
          <p:cNvPr id="260105" name="Rectangle 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3062C26-A2E7-4A0C-8AD5-E132882BC6E5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1D10F-A9EE-447E-9A73-EB8122D067C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autoUpdateAnimBg="0"/>
      <p:bldP spid="260100" grpId="0" autoUpdateAnimBg="0"/>
      <p:bldP spid="260101" grpId="0" autoUpdateAnimBg="0"/>
      <p:bldP spid="260102" grpId="0" autoUpdateAnimBg="0"/>
      <p:bldP spid="260103" grpId="0" autoUpdateAnimBg="0"/>
      <p:bldP spid="26010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152400" y="196850"/>
            <a:ext cx="434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/>
              <a:t>例</a:t>
            </a:r>
            <a:r>
              <a:rPr lang="zh-CN" altLang="en-US" sz="3600">
                <a:latin typeface="Times New Roman" pitchFamily="18" charset="0"/>
              </a:rPr>
              <a:t>4.1</a:t>
            </a:r>
            <a:r>
              <a:rPr lang="zh-CN" altLang="en-US" sz="3200">
                <a:latin typeface="Times New Roman" pitchFamily="18" charset="0"/>
              </a:rPr>
              <a:t>   </a:t>
            </a:r>
            <a:r>
              <a:rPr lang="zh-CN" altLang="en-US" sz="3200"/>
              <a:t>解:</a:t>
            </a:r>
            <a:r>
              <a:rPr lang="zh-CN" altLang="en-US" sz="3200">
                <a:latin typeface="Times New Roman" pitchFamily="18" charset="0"/>
              </a:rPr>
              <a:t> 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533400" y="9906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(1) 写出对应的二进制地址码</a:t>
            </a:r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533400" y="57912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(2) 确定芯片的数量及类型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2057400"/>
            <a:ext cx="6858000" cy="579438"/>
            <a:chOff x="384" y="1296"/>
            <a:chExt cx="4320" cy="365"/>
          </a:xfrm>
        </p:grpSpPr>
        <p:sp>
          <p:nvSpPr>
            <p:cNvPr id="177200" name="Text Box 6"/>
            <p:cNvSpPr txBox="1">
              <a:spLocks noChangeArrowheads="1"/>
            </p:cNvSpPr>
            <p:nvPr/>
          </p:nvSpPr>
          <p:spPr bwMode="auto">
            <a:xfrm>
              <a:off x="384" y="1296"/>
              <a:ext cx="11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0  1  1  0</a:t>
              </a:r>
            </a:p>
          </p:txBody>
        </p:sp>
        <p:sp>
          <p:nvSpPr>
            <p:cNvPr id="177201" name="Text Box 7"/>
            <p:cNvSpPr txBox="1">
              <a:spLocks noChangeArrowheads="1"/>
            </p:cNvSpPr>
            <p:nvPr/>
          </p:nvSpPr>
          <p:spPr bwMode="auto">
            <a:xfrm>
              <a:off x="1440" y="1296"/>
              <a:ext cx="11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0  0  0  0</a:t>
              </a:r>
            </a:p>
          </p:txBody>
        </p:sp>
        <p:sp>
          <p:nvSpPr>
            <p:cNvPr id="177202" name="Text Box 8"/>
            <p:cNvSpPr txBox="1">
              <a:spLocks noChangeArrowheads="1"/>
            </p:cNvSpPr>
            <p:nvPr/>
          </p:nvSpPr>
          <p:spPr bwMode="auto">
            <a:xfrm>
              <a:off x="2496" y="1296"/>
              <a:ext cx="11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0  0  0  0</a:t>
              </a:r>
            </a:p>
          </p:txBody>
        </p:sp>
        <p:sp>
          <p:nvSpPr>
            <p:cNvPr id="177203" name="Text Box 9"/>
            <p:cNvSpPr txBox="1">
              <a:spLocks noChangeArrowheads="1"/>
            </p:cNvSpPr>
            <p:nvPr/>
          </p:nvSpPr>
          <p:spPr bwMode="auto">
            <a:xfrm>
              <a:off x="3552" y="1296"/>
              <a:ext cx="11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0  0  0  0</a:t>
              </a:r>
            </a:p>
          </p:txBody>
        </p:sp>
      </p:grpSp>
      <p:sp>
        <p:nvSpPr>
          <p:cNvPr id="261130" name="Text Box 10"/>
          <p:cNvSpPr txBox="1">
            <a:spLocks noChangeArrowheads="1"/>
          </p:cNvSpPr>
          <p:nvPr/>
        </p:nvSpPr>
        <p:spPr bwMode="auto">
          <a:xfrm>
            <a:off x="381000" y="1676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15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14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13      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11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10</a:t>
            </a:r>
            <a:r>
              <a:rPr lang="en-US" altLang="zh-CN" sz="2400">
                <a:latin typeface="Times New Roman" pitchFamily="18" charset="0"/>
              </a:rPr>
              <a:t>    …    A</a:t>
            </a:r>
            <a:r>
              <a:rPr lang="en-US" altLang="zh-CN" sz="2400" baseline="-25000">
                <a:latin typeface="Times New Roman" pitchFamily="18" charset="0"/>
              </a:rPr>
              <a:t>7     </a:t>
            </a:r>
            <a:r>
              <a:rPr lang="en-US" altLang="zh-CN" sz="2400">
                <a:latin typeface="Times New Roman" pitchFamily="18" charset="0"/>
              </a:rPr>
              <a:t>…   </a:t>
            </a:r>
            <a:r>
              <a:rPr lang="en-US" altLang="zh-CN" sz="2400" baseline="-250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4  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3      </a:t>
            </a:r>
            <a:r>
              <a:rPr lang="en-US" altLang="zh-CN" sz="2400">
                <a:latin typeface="Times New Roman" pitchFamily="18" charset="0"/>
              </a:rPr>
              <a:t>…</a:t>
            </a:r>
            <a:r>
              <a:rPr lang="en-US" altLang="zh-CN" sz="2400" baseline="-25000">
                <a:latin typeface="Times New Roman" pitchFamily="18" charset="0"/>
              </a:rPr>
              <a:t>   </a:t>
            </a:r>
            <a:r>
              <a:rPr lang="en-US" altLang="zh-CN" baseline="-25000">
                <a:latin typeface="Times New Roman" pitchFamily="18" charset="0"/>
              </a:rPr>
              <a:t> </a:t>
            </a:r>
            <a:r>
              <a:rPr lang="en-US" altLang="zh-CN" sz="2400" baseline="-25000">
                <a:latin typeface="Times New Roman" pitchFamily="18" charset="0"/>
              </a:rPr>
              <a:t> 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0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57200" y="2590800"/>
            <a:ext cx="6858000" cy="1112838"/>
            <a:chOff x="288" y="1632"/>
            <a:chExt cx="4320" cy="701"/>
          </a:xfrm>
        </p:grpSpPr>
        <p:sp>
          <p:nvSpPr>
            <p:cNvPr id="177194" name="Text Box 12"/>
            <p:cNvSpPr txBox="1">
              <a:spLocks noChangeArrowheads="1"/>
            </p:cNvSpPr>
            <p:nvPr/>
          </p:nvSpPr>
          <p:spPr bwMode="auto">
            <a:xfrm>
              <a:off x="297" y="1632"/>
              <a:ext cx="423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288" y="1968"/>
              <a:ext cx="4320" cy="365"/>
              <a:chOff x="384" y="1968"/>
              <a:chExt cx="4320" cy="365"/>
            </a:xfrm>
          </p:grpSpPr>
          <p:sp>
            <p:nvSpPr>
              <p:cNvPr id="177196" name="Text Box 14"/>
              <p:cNvSpPr txBox="1">
                <a:spLocks noChangeArrowheads="1"/>
              </p:cNvSpPr>
              <p:nvPr/>
            </p:nvSpPr>
            <p:spPr bwMode="auto">
              <a:xfrm>
                <a:off x="384" y="1968"/>
                <a:ext cx="11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0  1  1  0</a:t>
                </a:r>
              </a:p>
            </p:txBody>
          </p:sp>
          <p:sp>
            <p:nvSpPr>
              <p:cNvPr id="177197" name="Text Box 15"/>
              <p:cNvSpPr txBox="1">
                <a:spLocks noChangeArrowheads="1"/>
              </p:cNvSpPr>
              <p:nvPr/>
            </p:nvSpPr>
            <p:spPr bwMode="auto">
              <a:xfrm>
                <a:off x="1440" y="1968"/>
                <a:ext cx="14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0  1  1  1</a:t>
                </a:r>
              </a:p>
            </p:txBody>
          </p:sp>
          <p:sp>
            <p:nvSpPr>
              <p:cNvPr id="177198" name="Text Box 16"/>
              <p:cNvSpPr txBox="1">
                <a:spLocks noChangeArrowheads="1"/>
              </p:cNvSpPr>
              <p:nvPr/>
            </p:nvSpPr>
            <p:spPr bwMode="auto">
              <a:xfrm>
                <a:off x="2496" y="1968"/>
                <a:ext cx="11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1  1  1  1</a:t>
                </a:r>
              </a:p>
            </p:txBody>
          </p:sp>
          <p:sp>
            <p:nvSpPr>
              <p:cNvPr id="177199" name="Text Box 17"/>
              <p:cNvSpPr txBox="1">
                <a:spLocks noChangeArrowheads="1"/>
              </p:cNvSpPr>
              <p:nvPr/>
            </p:nvSpPr>
            <p:spPr bwMode="auto">
              <a:xfrm>
                <a:off x="3552" y="1968"/>
                <a:ext cx="11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1  1  1  1</a:t>
                </a:r>
              </a:p>
            </p:txBody>
          </p:sp>
        </p:grp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57200" y="3763963"/>
            <a:ext cx="6858000" cy="579437"/>
            <a:chOff x="384" y="1296"/>
            <a:chExt cx="4320" cy="365"/>
          </a:xfrm>
        </p:grpSpPr>
        <p:sp>
          <p:nvSpPr>
            <p:cNvPr id="177190" name="Text Box 19"/>
            <p:cNvSpPr txBox="1">
              <a:spLocks noChangeArrowheads="1"/>
            </p:cNvSpPr>
            <p:nvPr/>
          </p:nvSpPr>
          <p:spPr bwMode="auto">
            <a:xfrm>
              <a:off x="384" y="1296"/>
              <a:ext cx="11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0  1  1  0</a:t>
              </a:r>
            </a:p>
          </p:txBody>
        </p:sp>
        <p:sp>
          <p:nvSpPr>
            <p:cNvPr id="177191" name="Text Box 20"/>
            <p:cNvSpPr txBox="1">
              <a:spLocks noChangeArrowheads="1"/>
            </p:cNvSpPr>
            <p:nvPr/>
          </p:nvSpPr>
          <p:spPr bwMode="auto">
            <a:xfrm>
              <a:off x="1440" y="1296"/>
              <a:ext cx="11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1  0  0  0</a:t>
              </a:r>
            </a:p>
          </p:txBody>
        </p:sp>
        <p:sp>
          <p:nvSpPr>
            <p:cNvPr id="177192" name="Text Box 21"/>
            <p:cNvSpPr txBox="1">
              <a:spLocks noChangeArrowheads="1"/>
            </p:cNvSpPr>
            <p:nvPr/>
          </p:nvSpPr>
          <p:spPr bwMode="auto">
            <a:xfrm>
              <a:off x="2496" y="1296"/>
              <a:ext cx="11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0  0  0  0</a:t>
              </a:r>
            </a:p>
          </p:txBody>
        </p:sp>
        <p:sp>
          <p:nvSpPr>
            <p:cNvPr id="177193" name="Text Box 22"/>
            <p:cNvSpPr txBox="1">
              <a:spLocks noChangeArrowheads="1"/>
            </p:cNvSpPr>
            <p:nvPr/>
          </p:nvSpPr>
          <p:spPr bwMode="auto">
            <a:xfrm>
              <a:off x="3552" y="1296"/>
              <a:ext cx="11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0  0  0  0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57200" y="4267200"/>
            <a:ext cx="6858000" cy="1189038"/>
            <a:chOff x="288" y="2688"/>
            <a:chExt cx="4320" cy="749"/>
          </a:xfrm>
        </p:grpSpPr>
        <p:sp>
          <p:nvSpPr>
            <p:cNvPr id="177184" name="Text Box 24"/>
            <p:cNvSpPr txBox="1">
              <a:spLocks noChangeArrowheads="1"/>
            </p:cNvSpPr>
            <p:nvPr/>
          </p:nvSpPr>
          <p:spPr bwMode="auto">
            <a:xfrm>
              <a:off x="288" y="2688"/>
              <a:ext cx="423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288" y="3072"/>
              <a:ext cx="4320" cy="365"/>
              <a:chOff x="384" y="1968"/>
              <a:chExt cx="4320" cy="365"/>
            </a:xfrm>
          </p:grpSpPr>
          <p:sp>
            <p:nvSpPr>
              <p:cNvPr id="177186" name="Text Box 26"/>
              <p:cNvSpPr txBox="1">
                <a:spLocks noChangeArrowheads="1"/>
              </p:cNvSpPr>
              <p:nvPr/>
            </p:nvSpPr>
            <p:spPr bwMode="auto">
              <a:xfrm>
                <a:off x="384" y="1968"/>
                <a:ext cx="11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0  1  1  0</a:t>
                </a:r>
              </a:p>
            </p:txBody>
          </p:sp>
          <p:sp>
            <p:nvSpPr>
              <p:cNvPr id="177187" name="Text Box 27"/>
              <p:cNvSpPr txBox="1">
                <a:spLocks noChangeArrowheads="1"/>
              </p:cNvSpPr>
              <p:nvPr/>
            </p:nvSpPr>
            <p:spPr bwMode="auto">
              <a:xfrm>
                <a:off x="1440" y="1968"/>
                <a:ext cx="14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1  0  1  1</a:t>
                </a:r>
              </a:p>
            </p:txBody>
          </p:sp>
          <p:sp>
            <p:nvSpPr>
              <p:cNvPr id="177188" name="Text Box 28"/>
              <p:cNvSpPr txBox="1">
                <a:spLocks noChangeArrowheads="1"/>
              </p:cNvSpPr>
              <p:nvPr/>
            </p:nvSpPr>
            <p:spPr bwMode="auto">
              <a:xfrm>
                <a:off x="2496" y="1968"/>
                <a:ext cx="11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1  1  1  1</a:t>
                </a:r>
              </a:p>
            </p:txBody>
          </p:sp>
          <p:sp>
            <p:nvSpPr>
              <p:cNvPr id="177189" name="Text Box 29"/>
              <p:cNvSpPr txBox="1">
                <a:spLocks noChangeArrowheads="1"/>
              </p:cNvSpPr>
              <p:nvPr/>
            </p:nvSpPr>
            <p:spPr bwMode="auto">
              <a:xfrm>
                <a:off x="3552" y="1968"/>
                <a:ext cx="11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1  1  1  1</a:t>
                </a:r>
              </a:p>
            </p:txBody>
          </p:sp>
        </p:grp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7162800" y="2286000"/>
            <a:ext cx="2514600" cy="1219200"/>
            <a:chOff x="4512" y="1440"/>
            <a:chExt cx="1584" cy="768"/>
          </a:xfrm>
        </p:grpSpPr>
        <p:sp>
          <p:nvSpPr>
            <p:cNvPr id="177182" name="AutoShape 31"/>
            <p:cNvSpPr>
              <a:spLocks/>
            </p:cNvSpPr>
            <p:nvPr/>
          </p:nvSpPr>
          <p:spPr bwMode="auto">
            <a:xfrm>
              <a:off x="4512" y="1440"/>
              <a:ext cx="192" cy="768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7183" name="Text Box 32"/>
            <p:cNvSpPr txBox="1">
              <a:spLocks noChangeArrowheads="1"/>
            </p:cNvSpPr>
            <p:nvPr/>
          </p:nvSpPr>
          <p:spPr bwMode="auto">
            <a:xfrm>
              <a:off x="4752" y="1795"/>
              <a:ext cx="1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K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7162800" y="4038600"/>
            <a:ext cx="2514600" cy="1219200"/>
            <a:chOff x="4512" y="2544"/>
            <a:chExt cx="1584" cy="768"/>
          </a:xfrm>
        </p:grpSpPr>
        <p:sp>
          <p:nvSpPr>
            <p:cNvPr id="177180" name="Text Box 34"/>
            <p:cNvSpPr txBox="1">
              <a:spLocks noChangeArrowheads="1"/>
            </p:cNvSpPr>
            <p:nvPr/>
          </p:nvSpPr>
          <p:spPr bwMode="auto">
            <a:xfrm>
              <a:off x="4752" y="2544"/>
              <a:ext cx="1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</a:rPr>
                <a:t>1K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177181" name="AutoShape 35"/>
            <p:cNvSpPr>
              <a:spLocks/>
            </p:cNvSpPr>
            <p:nvPr/>
          </p:nvSpPr>
          <p:spPr bwMode="auto">
            <a:xfrm>
              <a:off x="4512" y="2544"/>
              <a:ext cx="192" cy="768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7164" name="Text Box 36"/>
          <p:cNvSpPr txBox="1">
            <a:spLocks noChangeArrowheads="1"/>
          </p:cNvSpPr>
          <p:nvPr/>
        </p:nvSpPr>
        <p:spPr bwMode="auto">
          <a:xfrm>
            <a:off x="7604125" y="6011863"/>
            <a:ext cx="15398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en-US" sz="3200">
              <a:latin typeface="Times New Roman" pitchFamily="18" charset="0"/>
            </a:endParaRPr>
          </a:p>
        </p:txBody>
      </p: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6545263" y="4630738"/>
            <a:ext cx="2497137" cy="1541462"/>
            <a:chOff x="4123" y="2917"/>
            <a:chExt cx="1573" cy="971"/>
          </a:xfrm>
        </p:grpSpPr>
        <p:sp>
          <p:nvSpPr>
            <p:cNvPr id="177176" name="AutoShape 38"/>
            <p:cNvSpPr>
              <a:spLocks noChangeArrowheads="1"/>
            </p:cNvSpPr>
            <p:nvPr/>
          </p:nvSpPr>
          <p:spPr bwMode="auto">
            <a:xfrm>
              <a:off x="4720" y="2917"/>
              <a:ext cx="976" cy="349"/>
            </a:xfrm>
            <a:prstGeom prst="wedgeRoundRectCallout">
              <a:avLst>
                <a:gd name="adj1" fmla="val -43750"/>
                <a:gd name="adj2" fmla="val 70000"/>
                <a:gd name="adj3" fmla="val 16667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RAM</a:t>
              </a:r>
            </a:p>
          </p:txBody>
        </p:sp>
        <p:grpSp>
          <p:nvGrpSpPr>
            <p:cNvPr id="11" name="Group 39"/>
            <p:cNvGrpSpPr>
              <a:grpSpLocks/>
            </p:cNvGrpSpPr>
            <p:nvPr/>
          </p:nvGrpSpPr>
          <p:grpSpPr bwMode="auto">
            <a:xfrm>
              <a:off x="4123" y="3511"/>
              <a:ext cx="1546" cy="377"/>
              <a:chOff x="4123" y="3511"/>
              <a:chExt cx="1546" cy="377"/>
            </a:xfrm>
          </p:grpSpPr>
          <p:sp>
            <p:nvSpPr>
              <p:cNvPr id="177178" name="AutoShape 40"/>
              <p:cNvSpPr>
                <a:spLocks noChangeArrowheads="1"/>
              </p:cNvSpPr>
              <p:nvPr/>
            </p:nvSpPr>
            <p:spPr bwMode="auto">
              <a:xfrm>
                <a:off x="4176" y="3552"/>
                <a:ext cx="1392" cy="336"/>
              </a:xfrm>
              <a:prstGeom prst="wedgeRoundRectCallout">
                <a:avLst>
                  <a:gd name="adj1" fmla="val -505"/>
                  <a:gd name="adj2" fmla="val -157144"/>
                  <a:gd name="adj3" fmla="val 16667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77179" name="AutoShape 41"/>
              <p:cNvSpPr>
                <a:spLocks noChangeArrowheads="1"/>
              </p:cNvSpPr>
              <p:nvPr/>
            </p:nvSpPr>
            <p:spPr bwMode="auto">
              <a:xfrm>
                <a:off x="4123" y="3511"/>
                <a:ext cx="1546" cy="328"/>
              </a:xfrm>
              <a:prstGeom prst="wedgeRoundRectCallout">
                <a:avLst>
                  <a:gd name="adj1" fmla="val -43750"/>
                  <a:gd name="adj2" fmla="val 70000"/>
                  <a:gd name="adj3" fmla="val 16667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2片</a:t>
                </a:r>
                <a:r>
                  <a:rPr lang="en-US" altLang="zh-CN" sz="2600">
                    <a:latin typeface="Times New Roman" pitchFamily="18" charset="0"/>
                  </a:rPr>
                  <a:t>1K</a:t>
                </a:r>
                <a:r>
                  <a:rPr lang="en-US" altLang="zh-CN" sz="2600">
                    <a:latin typeface="Times New Roman" pitchFamily="18" charset="0"/>
                    <a:cs typeface="Times New Roman" pitchFamily="18" charset="0"/>
                  </a:rPr>
                  <a:t>×4</a:t>
                </a:r>
                <a:r>
                  <a:rPr lang="zh-CN" altLang="en-US" sz="2600">
                    <a:latin typeface="Times New Roman" pitchFamily="18" charset="0"/>
                  </a:rPr>
                  <a:t>位</a:t>
                </a:r>
              </a:p>
            </p:txBody>
          </p:sp>
        </p:grpSp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7010400" y="1295400"/>
            <a:ext cx="2057400" cy="1585913"/>
            <a:chOff x="4416" y="816"/>
            <a:chExt cx="1296" cy="999"/>
          </a:xfrm>
        </p:grpSpPr>
        <p:sp>
          <p:nvSpPr>
            <p:cNvPr id="177172" name="Text Box 43"/>
            <p:cNvSpPr txBox="1">
              <a:spLocks noChangeArrowheads="1"/>
            </p:cNvSpPr>
            <p:nvPr/>
          </p:nvSpPr>
          <p:spPr bwMode="auto">
            <a:xfrm>
              <a:off x="4752" y="1488"/>
              <a:ext cx="9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ROM</a:t>
              </a:r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3" name="Group 44"/>
            <p:cNvGrpSpPr>
              <a:grpSpLocks/>
            </p:cNvGrpSpPr>
            <p:nvPr/>
          </p:nvGrpSpPr>
          <p:grpSpPr bwMode="auto">
            <a:xfrm>
              <a:off x="4416" y="816"/>
              <a:ext cx="1296" cy="384"/>
              <a:chOff x="4416" y="816"/>
              <a:chExt cx="1296" cy="384"/>
            </a:xfrm>
          </p:grpSpPr>
          <p:sp>
            <p:nvSpPr>
              <p:cNvPr id="177174" name="AutoShape 45"/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1296" cy="384"/>
              </a:xfrm>
              <a:prstGeom prst="wedgeRoundRectCallout">
                <a:avLst>
                  <a:gd name="adj1" fmla="val -3319"/>
                  <a:gd name="adj2" fmla="val 141926"/>
                  <a:gd name="adj3" fmla="val 16667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</p:txBody>
          </p:sp>
          <p:sp>
            <p:nvSpPr>
              <p:cNvPr id="177175" name="Text Box 46"/>
              <p:cNvSpPr txBox="1">
                <a:spLocks noChangeArrowheads="1"/>
              </p:cNvSpPr>
              <p:nvPr/>
            </p:nvSpPr>
            <p:spPr bwMode="auto">
              <a:xfrm>
                <a:off x="4416" y="816"/>
                <a:ext cx="1296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1片 2</a:t>
                </a:r>
                <a:r>
                  <a:rPr lang="en-US" altLang="zh-CN" sz="2600">
                    <a:latin typeface="Times New Roman" pitchFamily="18" charset="0"/>
                  </a:rPr>
                  <a:t>K</a:t>
                </a:r>
                <a:r>
                  <a:rPr lang="en-US" altLang="zh-CN" sz="2600">
                    <a:latin typeface="Times New Roman" pitchFamily="18" charset="0"/>
                    <a:cs typeface="Times New Roman" pitchFamily="18" charset="0"/>
                  </a:rPr>
                  <a:t>×8</a:t>
                </a:r>
                <a:r>
                  <a:rPr lang="zh-CN" altLang="en-US" sz="2600">
                    <a:latin typeface="Times New Roman" pitchFamily="18" charset="0"/>
                  </a:rPr>
                  <a:t>位</a:t>
                </a:r>
              </a:p>
            </p:txBody>
          </p:sp>
        </p:grpSp>
      </p:grpSp>
      <p:sp>
        <p:nvSpPr>
          <p:cNvPr id="261167" name="Rectangle 4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49" name="日期占位符 4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34A9B20-A974-4E6C-B11E-F7A6E2554A56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DD50D-CFC8-4E87-AD27-413FF8FC6DD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1" name="页脚占位符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61124" grpId="0" autoUpdateAnimBg="0"/>
      <p:bldP spid="26113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792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(3) 分配地址线</a:t>
            </a:r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762000" y="4953000"/>
            <a:ext cx="6172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>
                <a:latin typeface="Times New Roman" pitchFamily="18" charset="0"/>
              </a:rPr>
              <a:t>A</a:t>
            </a:r>
            <a:r>
              <a:rPr lang="en-US" altLang="zh-CN" sz="2600" baseline="-25000">
                <a:latin typeface="Times New Roman" pitchFamily="18" charset="0"/>
              </a:rPr>
              <a:t>10</a:t>
            </a:r>
            <a:r>
              <a:rPr lang="en-US" altLang="zh-CN" sz="2600">
                <a:latin typeface="Times New Roman" pitchFamily="18" charset="0"/>
              </a:rPr>
              <a:t>~ A</a:t>
            </a:r>
            <a:r>
              <a:rPr lang="en-US" altLang="zh-CN" sz="2600" baseline="-25000">
                <a:latin typeface="Times New Roman" pitchFamily="18" charset="0"/>
              </a:rPr>
              <a:t>0    </a:t>
            </a:r>
            <a:r>
              <a:rPr lang="zh-CN" altLang="en-US" sz="2600">
                <a:latin typeface="Times New Roman" pitchFamily="18" charset="0"/>
              </a:rPr>
              <a:t>接 2</a:t>
            </a:r>
            <a:r>
              <a:rPr lang="en-US" altLang="zh-CN" sz="2600">
                <a:latin typeface="Times New Roman" pitchFamily="18" charset="0"/>
              </a:rPr>
              <a:t>K</a:t>
            </a:r>
            <a:r>
              <a:rPr lang="en-US" altLang="zh-CN" sz="900">
                <a:latin typeface="Times New Roman" pitchFamily="18" charset="0"/>
              </a:rPr>
              <a:t> </a:t>
            </a:r>
            <a:r>
              <a:rPr lang="en-US" altLang="zh-CN" sz="26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9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600">
                <a:latin typeface="Times New Roman" pitchFamily="18" charset="0"/>
              </a:rPr>
              <a:t>位 </a:t>
            </a:r>
            <a:r>
              <a:rPr lang="en-US" altLang="zh-CN" sz="2600">
                <a:latin typeface="Times New Roman" pitchFamily="18" charset="0"/>
              </a:rPr>
              <a:t>ROM </a:t>
            </a:r>
            <a:r>
              <a:rPr lang="zh-CN" altLang="en-US" sz="2600">
                <a:latin typeface="Times New Roman" pitchFamily="18" charset="0"/>
              </a:rPr>
              <a:t>的地址线</a:t>
            </a:r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762000" y="5486400"/>
            <a:ext cx="6248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>
                <a:latin typeface="Times New Roman" pitchFamily="18" charset="0"/>
              </a:rPr>
              <a:t>A</a:t>
            </a:r>
            <a:r>
              <a:rPr lang="en-US" altLang="zh-CN" sz="2600" baseline="-25000">
                <a:latin typeface="Times New Roman" pitchFamily="18" charset="0"/>
              </a:rPr>
              <a:t>9  </a:t>
            </a:r>
            <a:r>
              <a:rPr lang="en-US" altLang="zh-CN" sz="2600">
                <a:latin typeface="Times New Roman" pitchFamily="18" charset="0"/>
              </a:rPr>
              <a:t>~ A</a:t>
            </a:r>
            <a:r>
              <a:rPr lang="en-US" altLang="zh-CN" sz="2600" baseline="-25000">
                <a:latin typeface="Times New Roman" pitchFamily="18" charset="0"/>
              </a:rPr>
              <a:t>0    </a:t>
            </a:r>
            <a:r>
              <a:rPr lang="zh-CN" altLang="en-US" sz="2600">
                <a:latin typeface="Times New Roman" pitchFamily="18" charset="0"/>
              </a:rPr>
              <a:t>接 1</a:t>
            </a:r>
            <a:r>
              <a:rPr lang="en-US" altLang="zh-CN" sz="2600">
                <a:latin typeface="Times New Roman" pitchFamily="18" charset="0"/>
              </a:rPr>
              <a:t>K</a:t>
            </a:r>
            <a:r>
              <a:rPr lang="en-US" altLang="zh-CN" sz="900">
                <a:latin typeface="Times New Roman" pitchFamily="18" charset="0"/>
              </a:rPr>
              <a:t> </a:t>
            </a:r>
            <a:r>
              <a:rPr lang="en-US" altLang="zh-CN" sz="26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9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600">
                <a:latin typeface="Times New Roman" pitchFamily="18" charset="0"/>
              </a:rPr>
              <a:t>位 </a:t>
            </a:r>
            <a:r>
              <a:rPr lang="en-US" altLang="zh-CN" sz="2600">
                <a:latin typeface="Times New Roman" pitchFamily="18" charset="0"/>
              </a:rPr>
              <a:t>RAM </a:t>
            </a:r>
            <a:r>
              <a:rPr lang="zh-CN" altLang="en-US" sz="2600">
                <a:latin typeface="Times New Roman" pitchFamily="18" charset="0"/>
              </a:rPr>
              <a:t>的地址线</a:t>
            </a:r>
            <a:endParaRPr lang="en-US" altLang="zh-CN" sz="2600">
              <a:latin typeface="Times New Roman" pitchFamily="18" charset="0"/>
            </a:endParaRPr>
          </a:p>
        </p:txBody>
      </p:sp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533400" y="6049963"/>
            <a:ext cx="4089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(4) 确定片选信号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262150" name="Line 6"/>
          <p:cNvSpPr>
            <a:spLocks noChangeShapeType="1"/>
          </p:cNvSpPr>
          <p:nvPr/>
        </p:nvSpPr>
        <p:spPr bwMode="auto">
          <a:xfrm>
            <a:off x="2438400" y="1447800"/>
            <a:ext cx="0" cy="32004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2151" name="Line 7"/>
          <p:cNvSpPr>
            <a:spLocks noChangeShapeType="1"/>
          </p:cNvSpPr>
          <p:nvPr/>
        </p:nvSpPr>
        <p:spPr bwMode="auto">
          <a:xfrm>
            <a:off x="2895600" y="1447800"/>
            <a:ext cx="0" cy="32004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2152" name="Line 8"/>
          <p:cNvSpPr>
            <a:spLocks noChangeShapeType="1"/>
          </p:cNvSpPr>
          <p:nvPr/>
        </p:nvSpPr>
        <p:spPr bwMode="auto">
          <a:xfrm>
            <a:off x="1143000" y="1447800"/>
            <a:ext cx="0" cy="32004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43000" y="4572000"/>
            <a:ext cx="1371600" cy="519113"/>
            <a:chOff x="720" y="2880"/>
            <a:chExt cx="864" cy="327"/>
          </a:xfrm>
        </p:grpSpPr>
        <p:sp>
          <p:nvSpPr>
            <p:cNvPr id="178223" name="Text Box 10"/>
            <p:cNvSpPr txBox="1">
              <a:spLocks noChangeArrowheads="1"/>
            </p:cNvSpPr>
            <p:nvPr/>
          </p:nvSpPr>
          <p:spPr bwMode="auto">
            <a:xfrm>
              <a:off x="720" y="2880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0419E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78224" name="Text Box 11"/>
            <p:cNvSpPr txBox="1">
              <a:spLocks noChangeArrowheads="1"/>
            </p:cNvSpPr>
            <p:nvPr/>
          </p:nvSpPr>
          <p:spPr bwMode="auto">
            <a:xfrm>
              <a:off x="960" y="2880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0419E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8225" name="Text Box 12"/>
            <p:cNvSpPr txBox="1">
              <a:spLocks noChangeArrowheads="1"/>
            </p:cNvSpPr>
            <p:nvPr/>
          </p:nvSpPr>
          <p:spPr bwMode="auto">
            <a:xfrm>
              <a:off x="1248" y="2880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0419E0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04800" y="990600"/>
            <a:ext cx="9296400" cy="3779838"/>
            <a:chOff x="192" y="624"/>
            <a:chExt cx="5856" cy="2381"/>
          </a:xfrm>
        </p:grpSpPr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40" y="864"/>
              <a:ext cx="4320" cy="365"/>
              <a:chOff x="384" y="1296"/>
              <a:chExt cx="4320" cy="365"/>
            </a:xfrm>
          </p:grpSpPr>
          <p:sp>
            <p:nvSpPr>
              <p:cNvPr id="178219" name="Text Box 15"/>
              <p:cNvSpPr txBox="1">
                <a:spLocks noChangeArrowheads="1"/>
              </p:cNvSpPr>
              <p:nvPr/>
            </p:nvSpPr>
            <p:spPr bwMode="auto">
              <a:xfrm>
                <a:off x="384" y="1296"/>
                <a:ext cx="11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0  1  1  0</a:t>
                </a:r>
              </a:p>
            </p:txBody>
          </p:sp>
          <p:sp>
            <p:nvSpPr>
              <p:cNvPr id="178220" name="Text Box 16"/>
              <p:cNvSpPr txBox="1">
                <a:spLocks noChangeArrowheads="1"/>
              </p:cNvSpPr>
              <p:nvPr/>
            </p:nvSpPr>
            <p:spPr bwMode="auto">
              <a:xfrm>
                <a:off x="1440" y="1296"/>
                <a:ext cx="11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0  0  0  0</a:t>
                </a:r>
              </a:p>
            </p:txBody>
          </p:sp>
          <p:sp>
            <p:nvSpPr>
              <p:cNvPr id="178221" name="Text Box 17"/>
              <p:cNvSpPr txBox="1">
                <a:spLocks noChangeArrowheads="1"/>
              </p:cNvSpPr>
              <p:nvPr/>
            </p:nvSpPr>
            <p:spPr bwMode="auto">
              <a:xfrm>
                <a:off x="2496" y="1296"/>
                <a:ext cx="11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0  0  0  0</a:t>
                </a:r>
              </a:p>
            </p:txBody>
          </p:sp>
          <p:sp>
            <p:nvSpPr>
              <p:cNvPr id="178222" name="Text Box 18"/>
              <p:cNvSpPr txBox="1">
                <a:spLocks noChangeArrowheads="1"/>
              </p:cNvSpPr>
              <p:nvPr/>
            </p:nvSpPr>
            <p:spPr bwMode="auto">
              <a:xfrm>
                <a:off x="3552" y="1296"/>
                <a:ext cx="11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0  0  0  0</a:t>
                </a:r>
              </a:p>
            </p:txBody>
          </p:sp>
        </p:grpSp>
        <p:sp>
          <p:nvSpPr>
            <p:cNvPr id="178193" name="Text Box 19"/>
            <p:cNvSpPr txBox="1">
              <a:spLocks noChangeArrowheads="1"/>
            </p:cNvSpPr>
            <p:nvPr/>
          </p:nvSpPr>
          <p:spPr bwMode="auto">
            <a:xfrm>
              <a:off x="192" y="624"/>
              <a:ext cx="49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15        </a:t>
              </a: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13       </a:t>
              </a: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11 </a:t>
              </a: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10</a:t>
              </a:r>
              <a:r>
                <a:rPr lang="en-US" altLang="zh-CN" sz="2400">
                  <a:latin typeface="Times New Roman" pitchFamily="18" charset="0"/>
                </a:rPr>
                <a:t>    …    A</a:t>
              </a:r>
              <a:r>
                <a:rPr lang="en-US" altLang="zh-CN" sz="2400" baseline="-25000">
                  <a:latin typeface="Times New Roman" pitchFamily="18" charset="0"/>
                </a:rPr>
                <a:t>7     </a:t>
              </a:r>
              <a:r>
                <a:rPr lang="en-US" altLang="zh-CN" sz="2400">
                  <a:latin typeface="Times New Roman" pitchFamily="18" charset="0"/>
                </a:rPr>
                <a:t>…    A</a:t>
              </a:r>
              <a:r>
                <a:rPr lang="en-US" altLang="zh-CN" sz="2400" baseline="-25000">
                  <a:latin typeface="Times New Roman" pitchFamily="18" charset="0"/>
                </a:rPr>
                <a:t>4   </a:t>
              </a: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3      </a:t>
              </a:r>
              <a:r>
                <a:rPr lang="en-US" altLang="zh-CN" sz="2400">
                  <a:latin typeface="Times New Roman" pitchFamily="18" charset="0"/>
                </a:rPr>
                <a:t>…</a:t>
              </a:r>
              <a:r>
                <a:rPr lang="en-US" altLang="zh-CN" sz="2400" baseline="-25000">
                  <a:latin typeface="Times New Roman" pitchFamily="18" charset="0"/>
                </a:rPr>
                <a:t>     </a:t>
              </a: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</a:p>
          </p:txBody>
        </p: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240" y="1200"/>
              <a:ext cx="4320" cy="701"/>
              <a:chOff x="288" y="1632"/>
              <a:chExt cx="4320" cy="701"/>
            </a:xfrm>
          </p:grpSpPr>
          <p:sp>
            <p:nvSpPr>
              <p:cNvPr id="178213" name="Text Box 21"/>
              <p:cNvSpPr txBox="1">
                <a:spLocks noChangeArrowheads="1"/>
              </p:cNvSpPr>
              <p:nvPr/>
            </p:nvSpPr>
            <p:spPr bwMode="auto">
              <a:xfrm>
                <a:off x="297" y="1632"/>
                <a:ext cx="423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grpSp>
            <p:nvGrpSpPr>
              <p:cNvPr id="6" name="Group 22"/>
              <p:cNvGrpSpPr>
                <a:grpSpLocks/>
              </p:cNvGrpSpPr>
              <p:nvPr/>
            </p:nvGrpSpPr>
            <p:grpSpPr bwMode="auto">
              <a:xfrm>
                <a:off x="288" y="1968"/>
                <a:ext cx="4320" cy="365"/>
                <a:chOff x="384" y="1968"/>
                <a:chExt cx="4320" cy="365"/>
              </a:xfrm>
            </p:grpSpPr>
            <p:sp>
              <p:nvSpPr>
                <p:cNvPr id="17821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84" y="1968"/>
                  <a:ext cx="115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0  1  1  0</a:t>
                  </a:r>
                </a:p>
              </p:txBody>
            </p:sp>
            <p:sp>
              <p:nvSpPr>
                <p:cNvPr id="17821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440" y="1968"/>
                  <a:ext cx="1440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0  1  1  1</a:t>
                  </a:r>
                </a:p>
              </p:txBody>
            </p:sp>
            <p:sp>
              <p:nvSpPr>
                <p:cNvPr id="17821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496" y="1968"/>
                  <a:ext cx="115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1  1  1  1</a:t>
                  </a:r>
                </a:p>
              </p:txBody>
            </p:sp>
            <p:sp>
              <p:nvSpPr>
                <p:cNvPr id="17821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552" y="1968"/>
                  <a:ext cx="115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1  1  1  1</a:t>
                  </a:r>
                </a:p>
              </p:txBody>
            </p:sp>
          </p:grp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240" y="1939"/>
              <a:ext cx="4320" cy="365"/>
              <a:chOff x="384" y="1296"/>
              <a:chExt cx="4320" cy="365"/>
            </a:xfrm>
          </p:grpSpPr>
          <p:sp>
            <p:nvSpPr>
              <p:cNvPr id="178209" name="Text Box 28"/>
              <p:cNvSpPr txBox="1">
                <a:spLocks noChangeArrowheads="1"/>
              </p:cNvSpPr>
              <p:nvPr/>
            </p:nvSpPr>
            <p:spPr bwMode="auto">
              <a:xfrm>
                <a:off x="384" y="1296"/>
                <a:ext cx="11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0  1  1  0</a:t>
                </a:r>
              </a:p>
            </p:txBody>
          </p:sp>
          <p:sp>
            <p:nvSpPr>
              <p:cNvPr id="178210" name="Text Box 29"/>
              <p:cNvSpPr txBox="1">
                <a:spLocks noChangeArrowheads="1"/>
              </p:cNvSpPr>
              <p:nvPr/>
            </p:nvSpPr>
            <p:spPr bwMode="auto">
              <a:xfrm>
                <a:off x="1440" y="1296"/>
                <a:ext cx="11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1  0  0  0</a:t>
                </a:r>
              </a:p>
            </p:txBody>
          </p:sp>
          <p:sp>
            <p:nvSpPr>
              <p:cNvPr id="178211" name="Text Box 30"/>
              <p:cNvSpPr txBox="1">
                <a:spLocks noChangeArrowheads="1"/>
              </p:cNvSpPr>
              <p:nvPr/>
            </p:nvSpPr>
            <p:spPr bwMode="auto">
              <a:xfrm>
                <a:off x="2496" y="1296"/>
                <a:ext cx="11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0  0  0  0</a:t>
                </a:r>
              </a:p>
            </p:txBody>
          </p:sp>
          <p:sp>
            <p:nvSpPr>
              <p:cNvPr id="178212" name="Text Box 31"/>
              <p:cNvSpPr txBox="1">
                <a:spLocks noChangeArrowheads="1"/>
              </p:cNvSpPr>
              <p:nvPr/>
            </p:nvSpPr>
            <p:spPr bwMode="auto">
              <a:xfrm>
                <a:off x="3552" y="1296"/>
                <a:ext cx="11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0  0  0  0</a:t>
                </a:r>
              </a:p>
            </p:txBody>
          </p:sp>
        </p:grpSp>
        <p:grpSp>
          <p:nvGrpSpPr>
            <p:cNvPr id="8" name="Group 32"/>
            <p:cNvGrpSpPr>
              <a:grpSpLocks/>
            </p:cNvGrpSpPr>
            <p:nvPr/>
          </p:nvGrpSpPr>
          <p:grpSpPr bwMode="auto">
            <a:xfrm>
              <a:off x="240" y="2256"/>
              <a:ext cx="4320" cy="749"/>
              <a:chOff x="288" y="2688"/>
              <a:chExt cx="4320" cy="749"/>
            </a:xfrm>
          </p:grpSpPr>
          <p:sp>
            <p:nvSpPr>
              <p:cNvPr id="178203" name="Text Box 33"/>
              <p:cNvSpPr txBox="1">
                <a:spLocks noChangeArrowheads="1"/>
              </p:cNvSpPr>
              <p:nvPr/>
            </p:nvSpPr>
            <p:spPr bwMode="auto">
              <a:xfrm>
                <a:off x="288" y="2688"/>
                <a:ext cx="423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>
                <a:off x="288" y="3072"/>
                <a:ext cx="4320" cy="365"/>
                <a:chOff x="384" y="1968"/>
                <a:chExt cx="4320" cy="365"/>
              </a:xfrm>
            </p:grpSpPr>
            <p:sp>
              <p:nvSpPr>
                <p:cNvPr id="17820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84" y="1968"/>
                  <a:ext cx="115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0  1  1  0</a:t>
                  </a:r>
                </a:p>
              </p:txBody>
            </p:sp>
            <p:sp>
              <p:nvSpPr>
                <p:cNvPr id="17820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440" y="1968"/>
                  <a:ext cx="1440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1  0  1  1</a:t>
                  </a:r>
                </a:p>
              </p:txBody>
            </p:sp>
            <p:sp>
              <p:nvSpPr>
                <p:cNvPr id="17820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496" y="1968"/>
                  <a:ext cx="115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1  1  1  1</a:t>
                  </a:r>
                </a:p>
              </p:txBody>
            </p:sp>
            <p:sp>
              <p:nvSpPr>
                <p:cNvPr id="17820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552" y="1968"/>
                  <a:ext cx="115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1  1  1  1</a:t>
                  </a:r>
                </a:p>
              </p:txBody>
            </p:sp>
          </p:grpSp>
        </p:grpSp>
        <p:sp>
          <p:nvSpPr>
            <p:cNvPr id="178197" name="AutoShape 39"/>
            <p:cNvSpPr>
              <a:spLocks/>
            </p:cNvSpPr>
            <p:nvPr/>
          </p:nvSpPr>
          <p:spPr bwMode="auto">
            <a:xfrm>
              <a:off x="4464" y="1008"/>
              <a:ext cx="192" cy="768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8198" name="Text Box 40"/>
            <p:cNvSpPr txBox="1">
              <a:spLocks noChangeArrowheads="1"/>
            </p:cNvSpPr>
            <p:nvPr/>
          </p:nvSpPr>
          <p:spPr bwMode="auto">
            <a:xfrm>
              <a:off x="4704" y="1363"/>
              <a:ext cx="1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</a:rPr>
                <a:t>2K</a:t>
              </a:r>
              <a:r>
                <a:rPr lang="en-US" altLang="zh-CN" sz="900">
                  <a:latin typeface="Times New Roman" pitchFamily="18" charset="0"/>
                </a:rPr>
                <a:t> 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9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78199" name="Text Box 41"/>
            <p:cNvSpPr txBox="1">
              <a:spLocks noChangeArrowheads="1"/>
            </p:cNvSpPr>
            <p:nvPr/>
          </p:nvSpPr>
          <p:spPr bwMode="auto">
            <a:xfrm>
              <a:off x="4704" y="1056"/>
              <a:ext cx="11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800">
                  <a:latin typeface="Times New Roman" pitchFamily="18" charset="0"/>
                </a:rPr>
                <a:t>片 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ROM</a:t>
              </a:r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200" name="AutoShape 42"/>
            <p:cNvSpPr>
              <a:spLocks/>
            </p:cNvSpPr>
            <p:nvPr/>
          </p:nvSpPr>
          <p:spPr bwMode="auto">
            <a:xfrm>
              <a:off x="4464" y="2112"/>
              <a:ext cx="192" cy="768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8201" name="Text Box 43"/>
            <p:cNvSpPr txBox="1">
              <a:spLocks noChangeArrowheads="1"/>
            </p:cNvSpPr>
            <p:nvPr/>
          </p:nvSpPr>
          <p:spPr bwMode="auto">
            <a:xfrm>
              <a:off x="4704" y="2448"/>
              <a:ext cx="1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</a:rPr>
                <a:t>1K</a:t>
              </a:r>
              <a:r>
                <a:rPr lang="en-US" altLang="zh-CN" sz="900">
                  <a:latin typeface="Times New Roman" pitchFamily="18" charset="0"/>
                </a:rPr>
                <a:t> 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9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78202" name="Text Box 44"/>
            <p:cNvSpPr txBox="1">
              <a:spLocks noChangeArrowheads="1"/>
            </p:cNvSpPr>
            <p:nvPr/>
          </p:nvSpPr>
          <p:spPr bwMode="auto">
            <a:xfrm>
              <a:off x="4704" y="2121"/>
              <a:ext cx="11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800">
                  <a:latin typeface="Times New Roman" pitchFamily="18" charset="0"/>
                </a:rPr>
                <a:t>片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RAM</a:t>
              </a:r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2189" name="Rectangle 4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47" name="日期占位符 4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214878-1934-4BED-9245-3BA7F3DF54A0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4E2934-B9C4-40DB-B610-30CF35AD4818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49" name="页脚占位符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26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autoUpdateAnimBg="0"/>
      <p:bldP spid="262148" grpId="0" autoUpdateAnimBg="0"/>
      <p:bldP spid="262149" grpId="0" autoUpdateAnimBg="0"/>
      <p:bldP spid="262150" grpId="0" animBg="1"/>
      <p:bldP spid="262151" grpId="0" animBg="1"/>
      <p:bldP spid="2621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Freeform 2"/>
          <p:cNvSpPr>
            <a:spLocks/>
          </p:cNvSpPr>
          <p:nvPr/>
        </p:nvSpPr>
        <p:spPr bwMode="auto">
          <a:xfrm>
            <a:off x="2209800" y="1809750"/>
            <a:ext cx="1062038" cy="1588"/>
          </a:xfrm>
          <a:custGeom>
            <a:avLst/>
            <a:gdLst>
              <a:gd name="T0" fmla="*/ 1062038 w 669"/>
              <a:gd name="T1" fmla="*/ 0 h 1"/>
              <a:gd name="T2" fmla="*/ 0 w 669"/>
              <a:gd name="T3" fmla="*/ 0 h 1"/>
              <a:gd name="T4" fmla="*/ 0 60000 65536"/>
              <a:gd name="T5" fmla="*/ 0 60000 65536"/>
              <a:gd name="T6" fmla="*/ 0 w 669"/>
              <a:gd name="T7" fmla="*/ 0 h 1"/>
              <a:gd name="T8" fmla="*/ 669 w 66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9" h="1">
                <a:moveTo>
                  <a:pt x="669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3171" name="Line 3"/>
          <p:cNvSpPr>
            <a:spLocks noChangeShapeType="1"/>
          </p:cNvSpPr>
          <p:nvPr/>
        </p:nvSpPr>
        <p:spPr bwMode="auto">
          <a:xfrm flipH="1">
            <a:off x="2209800" y="1524000"/>
            <a:ext cx="1198563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7650" y="1104900"/>
            <a:ext cx="298450" cy="1247775"/>
            <a:chOff x="156" y="696"/>
            <a:chExt cx="188" cy="786"/>
          </a:xfrm>
        </p:grpSpPr>
        <p:sp>
          <p:nvSpPr>
            <p:cNvPr id="179352" name="Line 5"/>
            <p:cNvSpPr>
              <a:spLocks noChangeShapeType="1"/>
            </p:cNvSpPr>
            <p:nvPr/>
          </p:nvSpPr>
          <p:spPr bwMode="auto">
            <a:xfrm flipH="1">
              <a:off x="157" y="1467"/>
              <a:ext cx="18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353" name="Freeform 6"/>
            <p:cNvSpPr>
              <a:spLocks/>
            </p:cNvSpPr>
            <p:nvPr/>
          </p:nvSpPr>
          <p:spPr bwMode="auto">
            <a:xfrm>
              <a:off x="156" y="696"/>
              <a:ext cx="1" cy="786"/>
            </a:xfrm>
            <a:custGeom>
              <a:avLst/>
              <a:gdLst>
                <a:gd name="T0" fmla="*/ 0 w 1"/>
                <a:gd name="T1" fmla="*/ 786 h 786"/>
                <a:gd name="T2" fmla="*/ 0 w 1"/>
                <a:gd name="T3" fmla="*/ 0 h 786"/>
                <a:gd name="T4" fmla="*/ 0 60000 65536"/>
                <a:gd name="T5" fmla="*/ 0 60000 65536"/>
                <a:gd name="T6" fmla="*/ 0 w 1"/>
                <a:gd name="T7" fmla="*/ 0 h 786"/>
                <a:gd name="T8" fmla="*/ 1 w 1"/>
                <a:gd name="T9" fmla="*/ 786 h 7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86">
                  <a:moveTo>
                    <a:pt x="0" y="786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6538" y="1108075"/>
            <a:ext cx="3040062" cy="990600"/>
            <a:chOff x="149" y="698"/>
            <a:chExt cx="1915" cy="624"/>
          </a:xfrm>
        </p:grpSpPr>
        <p:sp>
          <p:nvSpPr>
            <p:cNvPr id="179349" name="Freeform 8"/>
            <p:cNvSpPr>
              <a:spLocks/>
            </p:cNvSpPr>
            <p:nvPr/>
          </p:nvSpPr>
          <p:spPr bwMode="auto">
            <a:xfrm>
              <a:off x="1727" y="1321"/>
              <a:ext cx="337" cy="1"/>
            </a:xfrm>
            <a:custGeom>
              <a:avLst/>
              <a:gdLst>
                <a:gd name="T0" fmla="*/ 337 w 336"/>
                <a:gd name="T1" fmla="*/ 0 h 1"/>
                <a:gd name="T2" fmla="*/ 0 w 336"/>
                <a:gd name="T3" fmla="*/ 0 h 1"/>
                <a:gd name="T4" fmla="*/ 0 60000 65536"/>
                <a:gd name="T5" fmla="*/ 0 60000 65536"/>
                <a:gd name="T6" fmla="*/ 0 w 336"/>
                <a:gd name="T7" fmla="*/ 0 h 1"/>
                <a:gd name="T8" fmla="*/ 336 w 33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6" h="1">
                  <a:moveTo>
                    <a:pt x="336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350" name="Line 9"/>
            <p:cNvSpPr>
              <a:spLocks noChangeShapeType="1"/>
            </p:cNvSpPr>
            <p:nvPr/>
          </p:nvSpPr>
          <p:spPr bwMode="auto">
            <a:xfrm>
              <a:off x="149" y="698"/>
              <a:ext cx="158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351" name="Line 10"/>
            <p:cNvSpPr>
              <a:spLocks noChangeShapeType="1"/>
            </p:cNvSpPr>
            <p:nvPr/>
          </p:nvSpPr>
          <p:spPr bwMode="auto">
            <a:xfrm>
              <a:off x="1733" y="698"/>
              <a:ext cx="1" cy="6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3179" name="Line 11"/>
          <p:cNvSpPr>
            <a:spLocks noChangeShapeType="1"/>
          </p:cNvSpPr>
          <p:nvPr/>
        </p:nvSpPr>
        <p:spPr bwMode="auto">
          <a:xfrm flipH="1">
            <a:off x="2209800" y="2414588"/>
            <a:ext cx="1193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3180" name="Line 12"/>
          <p:cNvSpPr>
            <a:spLocks noChangeShapeType="1"/>
          </p:cNvSpPr>
          <p:nvPr/>
        </p:nvSpPr>
        <p:spPr bwMode="auto">
          <a:xfrm flipH="1">
            <a:off x="2209800" y="2706688"/>
            <a:ext cx="11906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3181" name="Line 13"/>
          <p:cNvSpPr>
            <a:spLocks noChangeShapeType="1"/>
          </p:cNvSpPr>
          <p:nvPr/>
        </p:nvSpPr>
        <p:spPr bwMode="auto">
          <a:xfrm flipH="1">
            <a:off x="2209800" y="2970213"/>
            <a:ext cx="11906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791200" y="2133600"/>
            <a:ext cx="361950" cy="1190625"/>
            <a:chOff x="3648" y="1344"/>
            <a:chExt cx="228" cy="750"/>
          </a:xfrm>
        </p:grpSpPr>
        <p:sp>
          <p:nvSpPr>
            <p:cNvPr id="179347" name="Freeform 15"/>
            <p:cNvSpPr>
              <a:spLocks/>
            </p:cNvSpPr>
            <p:nvPr/>
          </p:nvSpPr>
          <p:spPr bwMode="auto">
            <a:xfrm>
              <a:off x="3651" y="1344"/>
              <a:ext cx="225" cy="1"/>
            </a:xfrm>
            <a:custGeom>
              <a:avLst/>
              <a:gdLst>
                <a:gd name="T0" fmla="*/ 0 w 225"/>
                <a:gd name="T1" fmla="*/ 0 h 1"/>
                <a:gd name="T2" fmla="*/ 225 w 225"/>
                <a:gd name="T3" fmla="*/ 0 h 1"/>
                <a:gd name="T4" fmla="*/ 0 60000 65536"/>
                <a:gd name="T5" fmla="*/ 0 60000 65536"/>
                <a:gd name="T6" fmla="*/ 0 w 225"/>
                <a:gd name="T7" fmla="*/ 0 h 1"/>
                <a:gd name="T8" fmla="*/ 225 w 22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5" h="1">
                  <a:moveTo>
                    <a:pt x="0" y="0"/>
                  </a:moveTo>
                  <a:lnTo>
                    <a:pt x="225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348" name="Line 16"/>
            <p:cNvSpPr>
              <a:spLocks noChangeShapeType="1"/>
            </p:cNvSpPr>
            <p:nvPr/>
          </p:nvSpPr>
          <p:spPr bwMode="auto">
            <a:xfrm>
              <a:off x="3648" y="1344"/>
              <a:ext cx="1" cy="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806700" y="4527550"/>
            <a:ext cx="723900" cy="355600"/>
            <a:chOff x="1768" y="2852"/>
            <a:chExt cx="456" cy="224"/>
          </a:xfrm>
        </p:grpSpPr>
        <p:sp>
          <p:nvSpPr>
            <p:cNvPr id="179344" name="Line 18"/>
            <p:cNvSpPr>
              <a:spLocks noChangeShapeType="1"/>
            </p:cNvSpPr>
            <p:nvPr/>
          </p:nvSpPr>
          <p:spPr bwMode="auto">
            <a:xfrm flipH="1">
              <a:off x="1876" y="2852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345" name="Line 19"/>
            <p:cNvSpPr>
              <a:spLocks noChangeShapeType="1"/>
            </p:cNvSpPr>
            <p:nvPr/>
          </p:nvSpPr>
          <p:spPr bwMode="auto">
            <a:xfrm>
              <a:off x="1876" y="2852"/>
              <a:ext cx="1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346" name="Rectangle 20"/>
            <p:cNvSpPr>
              <a:spLocks noChangeArrowheads="1"/>
            </p:cNvSpPr>
            <p:nvPr/>
          </p:nvSpPr>
          <p:spPr bwMode="auto">
            <a:xfrm>
              <a:off x="1768" y="3057"/>
              <a:ext cx="187" cy="19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6772275" y="1952625"/>
            <a:ext cx="314325" cy="2395538"/>
            <a:chOff x="4266" y="1230"/>
            <a:chExt cx="198" cy="1509"/>
          </a:xfrm>
        </p:grpSpPr>
        <p:sp>
          <p:nvSpPr>
            <p:cNvPr id="179342" name="Freeform 22"/>
            <p:cNvSpPr>
              <a:spLocks/>
            </p:cNvSpPr>
            <p:nvPr/>
          </p:nvSpPr>
          <p:spPr bwMode="auto">
            <a:xfrm>
              <a:off x="4266" y="1236"/>
              <a:ext cx="195" cy="1"/>
            </a:xfrm>
            <a:custGeom>
              <a:avLst/>
              <a:gdLst>
                <a:gd name="T0" fmla="*/ 0 w 195"/>
                <a:gd name="T1" fmla="*/ 0 h 1"/>
                <a:gd name="T2" fmla="*/ 195 w 195"/>
                <a:gd name="T3" fmla="*/ 0 h 1"/>
                <a:gd name="T4" fmla="*/ 0 60000 65536"/>
                <a:gd name="T5" fmla="*/ 0 60000 65536"/>
                <a:gd name="T6" fmla="*/ 0 w 195"/>
                <a:gd name="T7" fmla="*/ 0 h 1"/>
                <a:gd name="T8" fmla="*/ 195 w 19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5" h="1">
                  <a:moveTo>
                    <a:pt x="0" y="0"/>
                  </a:moveTo>
                  <a:lnTo>
                    <a:pt x="195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343" name="Freeform 23"/>
            <p:cNvSpPr>
              <a:spLocks/>
            </p:cNvSpPr>
            <p:nvPr/>
          </p:nvSpPr>
          <p:spPr bwMode="auto">
            <a:xfrm>
              <a:off x="4462" y="1230"/>
              <a:ext cx="2" cy="1509"/>
            </a:xfrm>
            <a:custGeom>
              <a:avLst/>
              <a:gdLst>
                <a:gd name="T0" fmla="*/ 2 w 3"/>
                <a:gd name="T1" fmla="*/ 0 h 1509"/>
                <a:gd name="T2" fmla="*/ 0 w 3"/>
                <a:gd name="T3" fmla="*/ 1509 h 1509"/>
                <a:gd name="T4" fmla="*/ 0 60000 65536"/>
                <a:gd name="T5" fmla="*/ 0 60000 65536"/>
                <a:gd name="T6" fmla="*/ 0 w 3"/>
                <a:gd name="T7" fmla="*/ 0 h 1509"/>
                <a:gd name="T8" fmla="*/ 3 w 3"/>
                <a:gd name="T9" fmla="*/ 1509 h 150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1509">
                  <a:moveTo>
                    <a:pt x="3" y="0"/>
                  </a:moveTo>
                  <a:lnTo>
                    <a:pt x="0" y="1509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3192" name="Freeform 24"/>
          <p:cNvSpPr>
            <a:spLocks/>
          </p:cNvSpPr>
          <p:nvPr/>
        </p:nvSpPr>
        <p:spPr bwMode="auto">
          <a:xfrm>
            <a:off x="4638675" y="4343400"/>
            <a:ext cx="657225" cy="1588"/>
          </a:xfrm>
          <a:custGeom>
            <a:avLst/>
            <a:gdLst>
              <a:gd name="T0" fmla="*/ 657225 w 414"/>
              <a:gd name="T1" fmla="*/ 0 h 1"/>
              <a:gd name="T2" fmla="*/ 0 w 414"/>
              <a:gd name="T3" fmla="*/ 1588 h 1"/>
              <a:gd name="T4" fmla="*/ 0 60000 65536"/>
              <a:gd name="T5" fmla="*/ 0 60000 65536"/>
              <a:gd name="T6" fmla="*/ 0 w 414"/>
              <a:gd name="T7" fmla="*/ 0 h 1"/>
              <a:gd name="T8" fmla="*/ 414 w 41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4" h="1">
                <a:moveTo>
                  <a:pt x="414" y="0"/>
                </a:moveTo>
                <a:lnTo>
                  <a:pt x="0" y="1"/>
                </a:lnTo>
              </a:path>
            </a:pathLst>
          </a:cu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530600" y="4191000"/>
            <a:ext cx="1120775" cy="595313"/>
            <a:chOff x="2224" y="2640"/>
            <a:chExt cx="706" cy="375"/>
          </a:xfrm>
        </p:grpSpPr>
        <p:sp>
          <p:nvSpPr>
            <p:cNvPr id="179339" name="Rectangle 26"/>
            <p:cNvSpPr>
              <a:spLocks noChangeArrowheads="1"/>
            </p:cNvSpPr>
            <p:nvPr/>
          </p:nvSpPr>
          <p:spPr bwMode="auto">
            <a:xfrm>
              <a:off x="2224" y="2671"/>
              <a:ext cx="700" cy="30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340" name="Text Box 27"/>
            <p:cNvSpPr txBox="1">
              <a:spLocks noChangeArrowheads="1"/>
            </p:cNvSpPr>
            <p:nvPr/>
          </p:nvSpPr>
          <p:spPr bwMode="auto">
            <a:xfrm>
              <a:off x="2232" y="2640"/>
              <a:ext cx="6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 2</a:t>
              </a:r>
              <a:r>
                <a:rPr lang="en-US" altLang="zh-CN" sz="1800">
                  <a:latin typeface="Times New Roman" pitchFamily="18" charset="0"/>
                </a:rPr>
                <a:t>K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 sz="1600"/>
                <a:t>×</a:t>
              </a:r>
              <a:r>
                <a:rPr lang="en-US" altLang="zh-CN" sz="1800">
                  <a:latin typeface="Times New Roman" pitchFamily="18" charset="0"/>
                </a:rPr>
                <a:t>8</a:t>
              </a:r>
              <a:r>
                <a:rPr lang="zh-CN" altLang="en-US" sz="1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179341" name="Text Box 28"/>
            <p:cNvSpPr txBox="1">
              <a:spLocks noChangeArrowheads="1"/>
            </p:cNvSpPr>
            <p:nvPr/>
          </p:nvSpPr>
          <p:spPr bwMode="auto">
            <a:xfrm>
              <a:off x="2304" y="2784"/>
              <a:ext cx="5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 ROM</a:t>
              </a:r>
            </a:p>
          </p:txBody>
        </p:sp>
      </p:grpSp>
      <p:sp>
        <p:nvSpPr>
          <p:cNvPr id="263197" name="Line 29"/>
          <p:cNvSpPr>
            <a:spLocks noChangeShapeType="1"/>
          </p:cNvSpPr>
          <p:nvPr/>
        </p:nvSpPr>
        <p:spPr bwMode="auto">
          <a:xfrm>
            <a:off x="6645275" y="4343400"/>
            <a:ext cx="85248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2209800" y="4527550"/>
            <a:ext cx="5287963" cy="1649413"/>
            <a:chOff x="1392" y="2852"/>
            <a:chExt cx="3331" cy="1039"/>
          </a:xfrm>
        </p:grpSpPr>
        <p:sp>
          <p:nvSpPr>
            <p:cNvPr id="179334" name="Line 31"/>
            <p:cNvSpPr>
              <a:spLocks noChangeShapeType="1"/>
            </p:cNvSpPr>
            <p:nvPr/>
          </p:nvSpPr>
          <p:spPr bwMode="auto">
            <a:xfrm flipH="1">
              <a:off x="3137" y="2852"/>
              <a:ext cx="35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335" name="Line 32"/>
            <p:cNvSpPr>
              <a:spLocks noChangeShapeType="1"/>
            </p:cNvSpPr>
            <p:nvPr/>
          </p:nvSpPr>
          <p:spPr bwMode="auto">
            <a:xfrm rot="10800000">
              <a:off x="3137" y="2852"/>
              <a:ext cx="1" cy="10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336" name="Line 33"/>
            <p:cNvSpPr>
              <a:spLocks noChangeShapeType="1"/>
            </p:cNvSpPr>
            <p:nvPr/>
          </p:nvSpPr>
          <p:spPr bwMode="auto">
            <a:xfrm>
              <a:off x="4373" y="2852"/>
              <a:ext cx="1" cy="10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337" name="Freeform 34"/>
            <p:cNvSpPr>
              <a:spLocks/>
            </p:cNvSpPr>
            <p:nvPr/>
          </p:nvSpPr>
          <p:spPr bwMode="auto">
            <a:xfrm>
              <a:off x="1392" y="3885"/>
              <a:ext cx="2994" cy="6"/>
            </a:xfrm>
            <a:custGeom>
              <a:avLst/>
              <a:gdLst>
                <a:gd name="T0" fmla="*/ 0 w 2994"/>
                <a:gd name="T1" fmla="*/ 6 h 6"/>
                <a:gd name="T2" fmla="*/ 2994 w 2994"/>
                <a:gd name="T3" fmla="*/ 0 h 6"/>
                <a:gd name="T4" fmla="*/ 0 60000 65536"/>
                <a:gd name="T5" fmla="*/ 0 60000 65536"/>
                <a:gd name="T6" fmla="*/ 0 w 2994"/>
                <a:gd name="T7" fmla="*/ 0 h 6"/>
                <a:gd name="T8" fmla="*/ 2994 w 2994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94" h="6">
                  <a:moveTo>
                    <a:pt x="0" y="6"/>
                  </a:moveTo>
                  <a:lnTo>
                    <a:pt x="2994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338" name="Line 35"/>
            <p:cNvSpPr>
              <a:spLocks noChangeShapeType="1"/>
            </p:cNvSpPr>
            <p:nvPr/>
          </p:nvSpPr>
          <p:spPr bwMode="auto">
            <a:xfrm flipH="1">
              <a:off x="4373" y="2852"/>
              <a:ext cx="35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5518150" y="4205288"/>
            <a:ext cx="3092450" cy="614362"/>
            <a:chOff x="3476" y="2649"/>
            <a:chExt cx="1948" cy="387"/>
          </a:xfrm>
        </p:grpSpPr>
        <p:sp>
          <p:nvSpPr>
            <p:cNvPr id="179328" name="Text Box 37"/>
            <p:cNvSpPr txBox="1">
              <a:spLocks noChangeArrowheads="1"/>
            </p:cNvSpPr>
            <p:nvPr/>
          </p:nvSpPr>
          <p:spPr bwMode="auto">
            <a:xfrm>
              <a:off x="3504" y="2649"/>
              <a:ext cx="6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 sz="1800">
                  <a:latin typeface="Times New Roman" pitchFamily="18" charset="0"/>
                </a:rPr>
                <a:t>1K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 sz="1600"/>
                <a:t>×</a:t>
              </a:r>
              <a:r>
                <a:rPr lang="en-US" altLang="zh-CN" sz="1800">
                  <a:latin typeface="Times New Roman" pitchFamily="18" charset="0"/>
                </a:rPr>
                <a:t>4</a:t>
              </a:r>
              <a:r>
                <a:rPr lang="zh-CN" altLang="en-US" sz="1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179329" name="Rectangle 38"/>
            <p:cNvSpPr>
              <a:spLocks noChangeArrowheads="1"/>
            </p:cNvSpPr>
            <p:nvPr/>
          </p:nvSpPr>
          <p:spPr bwMode="auto">
            <a:xfrm>
              <a:off x="3476" y="2688"/>
              <a:ext cx="700" cy="30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330" name="Text Box 39"/>
            <p:cNvSpPr txBox="1">
              <a:spLocks noChangeArrowheads="1"/>
            </p:cNvSpPr>
            <p:nvPr/>
          </p:nvSpPr>
          <p:spPr bwMode="auto">
            <a:xfrm>
              <a:off x="3600" y="2784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 sz="1800">
                  <a:latin typeface="Times New Roman" pitchFamily="18" charset="0"/>
                </a:rPr>
                <a:t>RAM</a:t>
              </a:r>
            </a:p>
          </p:txBody>
        </p:sp>
        <p:sp>
          <p:nvSpPr>
            <p:cNvPr id="179331" name="Rectangle 40"/>
            <p:cNvSpPr>
              <a:spLocks noChangeArrowheads="1"/>
            </p:cNvSpPr>
            <p:nvPr/>
          </p:nvSpPr>
          <p:spPr bwMode="auto">
            <a:xfrm>
              <a:off x="4724" y="2697"/>
              <a:ext cx="700" cy="30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332" name="Text Box 41"/>
            <p:cNvSpPr txBox="1">
              <a:spLocks noChangeArrowheads="1"/>
            </p:cNvSpPr>
            <p:nvPr/>
          </p:nvSpPr>
          <p:spPr bwMode="auto">
            <a:xfrm>
              <a:off x="4752" y="2670"/>
              <a:ext cx="6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1K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 sz="1600"/>
                <a:t>×</a:t>
              </a:r>
              <a:r>
                <a:rPr lang="en-US" altLang="zh-CN" sz="1800">
                  <a:latin typeface="Times New Roman" pitchFamily="18" charset="0"/>
                </a:rPr>
                <a:t>4</a:t>
              </a:r>
              <a:r>
                <a:rPr lang="zh-CN" altLang="en-US" sz="1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179333" name="Text Box 42"/>
            <p:cNvSpPr txBox="1">
              <a:spLocks noChangeArrowheads="1"/>
            </p:cNvSpPr>
            <p:nvPr/>
          </p:nvSpPr>
          <p:spPr bwMode="auto">
            <a:xfrm>
              <a:off x="4848" y="2805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 sz="1800">
                  <a:latin typeface="Times New Roman" pitchFamily="18" charset="0"/>
                </a:rPr>
                <a:t>RAM</a:t>
              </a:r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7672388" y="3530600"/>
            <a:ext cx="711200" cy="750888"/>
            <a:chOff x="4833" y="2224"/>
            <a:chExt cx="448" cy="473"/>
          </a:xfrm>
        </p:grpSpPr>
        <p:sp>
          <p:nvSpPr>
            <p:cNvPr id="179325" name="Freeform 44"/>
            <p:cNvSpPr>
              <a:spLocks/>
            </p:cNvSpPr>
            <p:nvPr/>
          </p:nvSpPr>
          <p:spPr bwMode="auto">
            <a:xfrm>
              <a:off x="4833" y="2224"/>
              <a:ext cx="1" cy="473"/>
            </a:xfrm>
            <a:custGeom>
              <a:avLst/>
              <a:gdLst>
                <a:gd name="T0" fmla="*/ 0 w 1"/>
                <a:gd name="T1" fmla="*/ 0 h 473"/>
                <a:gd name="T2" fmla="*/ 0 w 1"/>
                <a:gd name="T3" fmla="*/ 473 h 473"/>
                <a:gd name="T4" fmla="*/ 0 60000 65536"/>
                <a:gd name="T5" fmla="*/ 0 60000 65536"/>
                <a:gd name="T6" fmla="*/ 0 w 1"/>
                <a:gd name="T7" fmla="*/ 0 h 473"/>
                <a:gd name="T8" fmla="*/ 1 w 1"/>
                <a:gd name="T9" fmla="*/ 473 h 4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73">
                  <a:moveTo>
                    <a:pt x="0" y="0"/>
                  </a:moveTo>
                  <a:lnTo>
                    <a:pt x="0" y="47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326" name="Freeform 45"/>
            <p:cNvSpPr>
              <a:spLocks/>
            </p:cNvSpPr>
            <p:nvPr/>
          </p:nvSpPr>
          <p:spPr bwMode="auto">
            <a:xfrm>
              <a:off x="5280" y="2496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  <a:gd name="T4" fmla="*/ 0 60000 65536"/>
                <a:gd name="T5" fmla="*/ 0 60000 65536"/>
                <a:gd name="T6" fmla="*/ 0 w 1"/>
                <a:gd name="T7" fmla="*/ 0 h 198"/>
                <a:gd name="T8" fmla="*/ 1 w 1"/>
                <a:gd name="T9" fmla="*/ 198 h 1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327" name="Text Box 46"/>
            <p:cNvSpPr txBox="1">
              <a:spLocks noChangeArrowheads="1"/>
            </p:cNvSpPr>
            <p:nvPr/>
          </p:nvSpPr>
          <p:spPr bwMode="auto">
            <a:xfrm>
              <a:off x="4876" y="2416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3657600" y="3314700"/>
            <a:ext cx="844550" cy="927100"/>
            <a:chOff x="2304" y="2088"/>
            <a:chExt cx="532" cy="584"/>
          </a:xfrm>
        </p:grpSpPr>
        <p:sp>
          <p:nvSpPr>
            <p:cNvPr id="179322" name="Freeform 48"/>
            <p:cNvSpPr>
              <a:spLocks/>
            </p:cNvSpPr>
            <p:nvPr/>
          </p:nvSpPr>
          <p:spPr bwMode="auto">
            <a:xfrm>
              <a:off x="2304" y="2088"/>
              <a:ext cx="2" cy="584"/>
            </a:xfrm>
            <a:custGeom>
              <a:avLst/>
              <a:gdLst>
                <a:gd name="T0" fmla="*/ 2 w 2"/>
                <a:gd name="T1" fmla="*/ 0 h 584"/>
                <a:gd name="T2" fmla="*/ 0 w 2"/>
                <a:gd name="T3" fmla="*/ 584 h 584"/>
                <a:gd name="T4" fmla="*/ 0 60000 65536"/>
                <a:gd name="T5" fmla="*/ 0 60000 65536"/>
                <a:gd name="T6" fmla="*/ 0 w 2"/>
                <a:gd name="T7" fmla="*/ 0 h 584"/>
                <a:gd name="T8" fmla="*/ 2 w 2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584">
                  <a:moveTo>
                    <a:pt x="2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323" name="Freeform 49"/>
            <p:cNvSpPr>
              <a:spLocks/>
            </p:cNvSpPr>
            <p:nvPr/>
          </p:nvSpPr>
          <p:spPr bwMode="auto">
            <a:xfrm>
              <a:off x="2835" y="2496"/>
              <a:ext cx="1" cy="171"/>
            </a:xfrm>
            <a:custGeom>
              <a:avLst/>
              <a:gdLst>
                <a:gd name="T0" fmla="*/ 0 w 1"/>
                <a:gd name="T1" fmla="*/ 0 h 171"/>
                <a:gd name="T2" fmla="*/ 0 w 1"/>
                <a:gd name="T3" fmla="*/ 171 h 171"/>
                <a:gd name="T4" fmla="*/ 0 60000 65536"/>
                <a:gd name="T5" fmla="*/ 0 60000 65536"/>
                <a:gd name="T6" fmla="*/ 0 w 1"/>
                <a:gd name="T7" fmla="*/ 0 h 171"/>
                <a:gd name="T8" fmla="*/ 1 w 1"/>
                <a:gd name="T9" fmla="*/ 171 h 1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1">
                  <a:moveTo>
                    <a:pt x="0" y="0"/>
                  </a:moveTo>
                  <a:lnTo>
                    <a:pt x="0" y="17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324" name="Text Box 50"/>
            <p:cNvSpPr txBox="1">
              <a:spLocks noChangeArrowheads="1"/>
            </p:cNvSpPr>
            <p:nvPr/>
          </p:nvSpPr>
          <p:spPr bwMode="auto">
            <a:xfrm>
              <a:off x="2400" y="2416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2" name="Group 51"/>
          <p:cNvGrpSpPr>
            <a:grpSpLocks/>
          </p:cNvGrpSpPr>
          <p:nvPr/>
        </p:nvGrpSpPr>
        <p:grpSpPr bwMode="auto">
          <a:xfrm>
            <a:off x="5689600" y="3529013"/>
            <a:ext cx="787400" cy="738187"/>
            <a:chOff x="3584" y="2223"/>
            <a:chExt cx="496" cy="465"/>
          </a:xfrm>
        </p:grpSpPr>
        <p:sp>
          <p:nvSpPr>
            <p:cNvPr id="179319" name="Freeform 52"/>
            <p:cNvSpPr>
              <a:spLocks/>
            </p:cNvSpPr>
            <p:nvPr/>
          </p:nvSpPr>
          <p:spPr bwMode="auto">
            <a:xfrm>
              <a:off x="3584" y="2223"/>
              <a:ext cx="1" cy="459"/>
            </a:xfrm>
            <a:custGeom>
              <a:avLst/>
              <a:gdLst>
                <a:gd name="T0" fmla="*/ 0 w 1"/>
                <a:gd name="T1" fmla="*/ 0 h 459"/>
                <a:gd name="T2" fmla="*/ 0 w 1"/>
                <a:gd name="T3" fmla="*/ 459 h 459"/>
                <a:gd name="T4" fmla="*/ 0 60000 65536"/>
                <a:gd name="T5" fmla="*/ 0 60000 65536"/>
                <a:gd name="T6" fmla="*/ 0 w 1"/>
                <a:gd name="T7" fmla="*/ 0 h 459"/>
                <a:gd name="T8" fmla="*/ 1 w 1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59">
                  <a:moveTo>
                    <a:pt x="0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320" name="Line 53"/>
            <p:cNvSpPr>
              <a:spLocks noChangeShapeType="1"/>
            </p:cNvSpPr>
            <p:nvPr/>
          </p:nvSpPr>
          <p:spPr bwMode="auto">
            <a:xfrm>
              <a:off x="4080" y="24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321" name="Text Box 54"/>
            <p:cNvSpPr txBox="1">
              <a:spLocks noChangeArrowheads="1"/>
            </p:cNvSpPr>
            <p:nvPr/>
          </p:nvSpPr>
          <p:spPr bwMode="auto">
            <a:xfrm>
              <a:off x="3648" y="2416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3" name="Group 55"/>
          <p:cNvGrpSpPr>
            <a:grpSpLocks/>
          </p:cNvGrpSpPr>
          <p:nvPr/>
        </p:nvGrpSpPr>
        <p:grpSpPr bwMode="auto">
          <a:xfrm>
            <a:off x="6140450" y="1600200"/>
            <a:ext cx="641350" cy="762000"/>
            <a:chOff x="3868" y="1008"/>
            <a:chExt cx="472" cy="480"/>
          </a:xfrm>
        </p:grpSpPr>
        <p:sp>
          <p:nvSpPr>
            <p:cNvPr id="179314" name="Text Box 56"/>
            <p:cNvSpPr txBox="1">
              <a:spLocks noChangeArrowheads="1"/>
            </p:cNvSpPr>
            <p:nvPr/>
          </p:nvSpPr>
          <p:spPr bwMode="auto">
            <a:xfrm>
              <a:off x="3936" y="1065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179315" name="Rectangle 57"/>
            <p:cNvSpPr>
              <a:spLocks noChangeArrowheads="1"/>
            </p:cNvSpPr>
            <p:nvPr/>
          </p:nvSpPr>
          <p:spPr bwMode="auto">
            <a:xfrm>
              <a:off x="3936" y="1008"/>
              <a:ext cx="336" cy="4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316" name="Oval 58"/>
            <p:cNvSpPr>
              <a:spLocks noChangeArrowheads="1"/>
            </p:cNvSpPr>
            <p:nvPr/>
          </p:nvSpPr>
          <p:spPr bwMode="auto">
            <a:xfrm>
              <a:off x="3868" y="1178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317" name="Oval 59"/>
            <p:cNvSpPr>
              <a:spLocks noChangeArrowheads="1"/>
            </p:cNvSpPr>
            <p:nvPr/>
          </p:nvSpPr>
          <p:spPr bwMode="auto">
            <a:xfrm>
              <a:off x="3868" y="1310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318" name="Oval 60"/>
            <p:cNvSpPr>
              <a:spLocks noChangeArrowheads="1"/>
            </p:cNvSpPr>
            <p:nvPr/>
          </p:nvSpPr>
          <p:spPr bwMode="auto">
            <a:xfrm>
              <a:off x="4272" y="1200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61"/>
          <p:cNvGrpSpPr>
            <a:grpSpLocks/>
          </p:cNvGrpSpPr>
          <p:nvPr/>
        </p:nvGrpSpPr>
        <p:grpSpPr bwMode="auto">
          <a:xfrm>
            <a:off x="2362200" y="4205288"/>
            <a:ext cx="1219200" cy="366712"/>
            <a:chOff x="1488" y="2649"/>
            <a:chExt cx="768" cy="231"/>
          </a:xfrm>
        </p:grpSpPr>
        <p:sp>
          <p:nvSpPr>
            <p:cNvPr id="179312" name="Text Box 62"/>
            <p:cNvSpPr txBox="1">
              <a:spLocks noChangeArrowheads="1"/>
            </p:cNvSpPr>
            <p:nvPr/>
          </p:nvSpPr>
          <p:spPr bwMode="auto">
            <a:xfrm>
              <a:off x="1488" y="2649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Times New Roman" pitchFamily="18" charset="0"/>
                </a:rPr>
                <a:t>PD/Progr</a:t>
              </a:r>
            </a:p>
          </p:txBody>
        </p:sp>
        <p:sp>
          <p:nvSpPr>
            <p:cNvPr id="179313" name="Line 63"/>
            <p:cNvSpPr>
              <a:spLocks noChangeShapeType="1"/>
            </p:cNvSpPr>
            <p:nvPr/>
          </p:nvSpPr>
          <p:spPr bwMode="auto">
            <a:xfrm>
              <a:off x="1539" y="2685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4387850" y="1557338"/>
            <a:ext cx="1746250" cy="381000"/>
            <a:chOff x="2764" y="981"/>
            <a:chExt cx="1100" cy="240"/>
          </a:xfrm>
        </p:grpSpPr>
        <p:grpSp>
          <p:nvGrpSpPr>
            <p:cNvPr id="16" name="Group 65"/>
            <p:cNvGrpSpPr>
              <a:grpSpLocks/>
            </p:cNvGrpSpPr>
            <p:nvPr/>
          </p:nvGrpSpPr>
          <p:grpSpPr bwMode="auto">
            <a:xfrm>
              <a:off x="2826" y="981"/>
              <a:ext cx="1038" cy="231"/>
              <a:chOff x="2826" y="981"/>
              <a:chExt cx="1038" cy="231"/>
            </a:xfrm>
          </p:grpSpPr>
          <p:sp>
            <p:nvSpPr>
              <p:cNvPr id="179309" name="Freeform 66"/>
              <p:cNvSpPr>
                <a:spLocks/>
              </p:cNvSpPr>
              <p:nvPr/>
            </p:nvSpPr>
            <p:spPr bwMode="auto">
              <a:xfrm>
                <a:off x="2826" y="1206"/>
                <a:ext cx="1038" cy="1"/>
              </a:xfrm>
              <a:custGeom>
                <a:avLst/>
                <a:gdLst>
                  <a:gd name="T0" fmla="*/ 1038 w 1038"/>
                  <a:gd name="T1" fmla="*/ 0 h 1"/>
                  <a:gd name="T2" fmla="*/ 0 w 1038"/>
                  <a:gd name="T3" fmla="*/ 0 h 1"/>
                  <a:gd name="T4" fmla="*/ 0 60000 65536"/>
                  <a:gd name="T5" fmla="*/ 0 60000 65536"/>
                  <a:gd name="T6" fmla="*/ 0 w 1038"/>
                  <a:gd name="T7" fmla="*/ 0 h 1"/>
                  <a:gd name="T8" fmla="*/ 1038 w 103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38" h="1">
                    <a:moveTo>
                      <a:pt x="1038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310" name="Text Box 67"/>
              <p:cNvSpPr txBox="1">
                <a:spLocks noChangeArrowheads="1"/>
              </p:cNvSpPr>
              <p:nvPr/>
            </p:nvSpPr>
            <p:spPr bwMode="auto">
              <a:xfrm>
                <a:off x="2844" y="981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Y</a:t>
                </a:r>
                <a:r>
                  <a:rPr lang="en-US" altLang="zh-CN" sz="1800" baseline="-250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179311" name="Line 68"/>
              <p:cNvSpPr>
                <a:spLocks noChangeShapeType="1"/>
              </p:cNvSpPr>
              <p:nvPr/>
            </p:nvSpPr>
            <p:spPr bwMode="auto">
              <a:xfrm>
                <a:off x="2876" y="1019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9308" name="Oval 69"/>
            <p:cNvSpPr>
              <a:spLocks noChangeArrowheads="1"/>
            </p:cNvSpPr>
            <p:nvPr/>
          </p:nvSpPr>
          <p:spPr bwMode="auto">
            <a:xfrm>
              <a:off x="2764" y="1153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70"/>
          <p:cNvGrpSpPr>
            <a:grpSpLocks/>
          </p:cNvGrpSpPr>
          <p:nvPr/>
        </p:nvGrpSpPr>
        <p:grpSpPr bwMode="auto">
          <a:xfrm>
            <a:off x="4387850" y="2178050"/>
            <a:ext cx="903288" cy="2170113"/>
            <a:chOff x="2764" y="1372"/>
            <a:chExt cx="569" cy="1367"/>
          </a:xfrm>
        </p:grpSpPr>
        <p:grpSp>
          <p:nvGrpSpPr>
            <p:cNvPr id="18" name="Group 71"/>
            <p:cNvGrpSpPr>
              <a:grpSpLocks/>
            </p:cNvGrpSpPr>
            <p:nvPr/>
          </p:nvGrpSpPr>
          <p:grpSpPr bwMode="auto">
            <a:xfrm>
              <a:off x="2814" y="1401"/>
              <a:ext cx="519" cy="1338"/>
              <a:chOff x="2814" y="1401"/>
              <a:chExt cx="519" cy="1338"/>
            </a:xfrm>
          </p:grpSpPr>
          <p:grpSp>
            <p:nvGrpSpPr>
              <p:cNvPr id="19" name="Group 72"/>
              <p:cNvGrpSpPr>
                <a:grpSpLocks/>
              </p:cNvGrpSpPr>
              <p:nvPr/>
            </p:nvGrpSpPr>
            <p:grpSpPr bwMode="auto">
              <a:xfrm>
                <a:off x="2814" y="1401"/>
                <a:ext cx="519" cy="1338"/>
                <a:chOff x="2814" y="1401"/>
                <a:chExt cx="519" cy="1338"/>
              </a:xfrm>
            </p:grpSpPr>
            <p:sp>
              <p:nvSpPr>
                <p:cNvPr id="179305" name="Freeform 73"/>
                <p:cNvSpPr>
                  <a:spLocks/>
                </p:cNvSpPr>
                <p:nvPr/>
              </p:nvSpPr>
              <p:spPr bwMode="auto">
                <a:xfrm>
                  <a:off x="2814" y="1401"/>
                  <a:ext cx="519" cy="3"/>
                </a:xfrm>
                <a:custGeom>
                  <a:avLst/>
                  <a:gdLst>
                    <a:gd name="T0" fmla="*/ 0 w 519"/>
                    <a:gd name="T1" fmla="*/ 3 h 3"/>
                    <a:gd name="T2" fmla="*/ 519 w 519"/>
                    <a:gd name="T3" fmla="*/ 0 h 3"/>
                    <a:gd name="T4" fmla="*/ 0 60000 65536"/>
                    <a:gd name="T5" fmla="*/ 0 60000 65536"/>
                    <a:gd name="T6" fmla="*/ 0 w 519"/>
                    <a:gd name="T7" fmla="*/ 0 h 3"/>
                    <a:gd name="T8" fmla="*/ 519 w 519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519" h="3">
                      <a:moveTo>
                        <a:pt x="0" y="3"/>
                      </a:moveTo>
                      <a:lnTo>
                        <a:pt x="519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306" name="Freeform 74"/>
                <p:cNvSpPr>
                  <a:spLocks/>
                </p:cNvSpPr>
                <p:nvPr/>
              </p:nvSpPr>
              <p:spPr bwMode="auto">
                <a:xfrm>
                  <a:off x="3324" y="1402"/>
                  <a:ext cx="2" cy="1337"/>
                </a:xfrm>
                <a:custGeom>
                  <a:avLst/>
                  <a:gdLst>
                    <a:gd name="T0" fmla="*/ 2 w 2"/>
                    <a:gd name="T1" fmla="*/ 0 h 1337"/>
                    <a:gd name="T2" fmla="*/ 0 w 2"/>
                    <a:gd name="T3" fmla="*/ 1337 h 1337"/>
                    <a:gd name="T4" fmla="*/ 0 60000 65536"/>
                    <a:gd name="T5" fmla="*/ 0 60000 65536"/>
                    <a:gd name="T6" fmla="*/ 0 w 2"/>
                    <a:gd name="T7" fmla="*/ 0 h 1337"/>
                    <a:gd name="T8" fmla="*/ 2 w 2"/>
                    <a:gd name="T9" fmla="*/ 1337 h 133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" h="1337">
                      <a:moveTo>
                        <a:pt x="2" y="0"/>
                      </a:moveTo>
                      <a:lnTo>
                        <a:pt x="0" y="1337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9303" name="Text Box 75"/>
              <p:cNvSpPr txBox="1">
                <a:spLocks noChangeArrowheads="1"/>
              </p:cNvSpPr>
              <p:nvPr/>
            </p:nvSpPr>
            <p:spPr bwMode="auto">
              <a:xfrm>
                <a:off x="2844" y="1464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Y</a:t>
                </a:r>
                <a:r>
                  <a:rPr lang="en-US" altLang="zh-CN" sz="1800" baseline="-25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79304" name="Line 76"/>
              <p:cNvSpPr>
                <a:spLocks noChangeShapeType="1"/>
              </p:cNvSpPr>
              <p:nvPr/>
            </p:nvSpPr>
            <p:spPr bwMode="auto">
              <a:xfrm>
                <a:off x="2876" y="149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9301" name="Oval 77"/>
            <p:cNvSpPr>
              <a:spLocks noChangeArrowheads="1"/>
            </p:cNvSpPr>
            <p:nvPr/>
          </p:nvSpPr>
          <p:spPr bwMode="auto">
            <a:xfrm>
              <a:off x="2764" y="1372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157"/>
          <p:cNvGrpSpPr>
            <a:grpSpLocks/>
          </p:cNvGrpSpPr>
          <p:nvPr/>
        </p:nvGrpSpPr>
        <p:grpSpPr bwMode="auto">
          <a:xfrm>
            <a:off x="3276600" y="1295400"/>
            <a:ext cx="1109663" cy="1890713"/>
            <a:chOff x="2064" y="816"/>
            <a:chExt cx="699" cy="1191"/>
          </a:xfrm>
        </p:grpSpPr>
        <p:sp>
          <p:nvSpPr>
            <p:cNvPr id="179287" name="Rectangle 79"/>
            <p:cNvSpPr>
              <a:spLocks noChangeArrowheads="1"/>
            </p:cNvSpPr>
            <p:nvPr/>
          </p:nvSpPr>
          <p:spPr bwMode="auto">
            <a:xfrm>
              <a:off x="2144" y="816"/>
              <a:ext cx="619" cy="11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88" name="Text Box 80"/>
            <p:cNvSpPr txBox="1">
              <a:spLocks noChangeArrowheads="1"/>
            </p:cNvSpPr>
            <p:nvPr/>
          </p:nvSpPr>
          <p:spPr bwMode="auto">
            <a:xfrm>
              <a:off x="2120" y="816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G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79289" name="Text Box 81"/>
            <p:cNvSpPr txBox="1">
              <a:spLocks noChangeArrowheads="1"/>
            </p:cNvSpPr>
            <p:nvPr/>
          </p:nvSpPr>
          <p:spPr bwMode="auto">
            <a:xfrm>
              <a:off x="2120" y="1409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79290" name="Text Box 82"/>
            <p:cNvSpPr txBox="1">
              <a:spLocks noChangeArrowheads="1"/>
            </p:cNvSpPr>
            <p:nvPr/>
          </p:nvSpPr>
          <p:spPr bwMode="auto">
            <a:xfrm>
              <a:off x="2120" y="1593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9291" name="Text Box 83"/>
            <p:cNvSpPr txBox="1">
              <a:spLocks noChangeArrowheads="1"/>
            </p:cNvSpPr>
            <p:nvPr/>
          </p:nvSpPr>
          <p:spPr bwMode="auto">
            <a:xfrm>
              <a:off x="2120" y="1776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79292" name="Oval 84"/>
            <p:cNvSpPr>
              <a:spLocks noChangeArrowheads="1"/>
            </p:cNvSpPr>
            <p:nvPr/>
          </p:nvSpPr>
          <p:spPr bwMode="auto">
            <a:xfrm>
              <a:off x="2064" y="1099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93" name="Oval 85"/>
            <p:cNvSpPr>
              <a:spLocks noChangeArrowheads="1"/>
            </p:cNvSpPr>
            <p:nvPr/>
          </p:nvSpPr>
          <p:spPr bwMode="auto">
            <a:xfrm>
              <a:off x="2064" y="1296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" name="Group 156"/>
            <p:cNvGrpSpPr>
              <a:grpSpLocks/>
            </p:cNvGrpSpPr>
            <p:nvPr/>
          </p:nvGrpSpPr>
          <p:grpSpPr bwMode="auto">
            <a:xfrm>
              <a:off x="2137" y="1205"/>
              <a:ext cx="340" cy="231"/>
              <a:chOff x="2137" y="1205"/>
              <a:chExt cx="340" cy="231"/>
            </a:xfrm>
          </p:grpSpPr>
          <p:sp>
            <p:nvSpPr>
              <p:cNvPr id="179298" name="Text Box 87"/>
              <p:cNvSpPr txBox="1">
                <a:spLocks noChangeArrowheads="1"/>
              </p:cNvSpPr>
              <p:nvPr/>
            </p:nvSpPr>
            <p:spPr bwMode="auto">
              <a:xfrm>
                <a:off x="2137" y="1205"/>
                <a:ext cx="3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G</a:t>
                </a:r>
                <a:r>
                  <a:rPr lang="en-US" altLang="zh-CN" sz="1800" baseline="-25000">
                    <a:latin typeface="Times New Roman" pitchFamily="18" charset="0"/>
                  </a:rPr>
                  <a:t>2B</a:t>
                </a:r>
              </a:p>
            </p:txBody>
          </p:sp>
          <p:sp>
            <p:nvSpPr>
              <p:cNvPr id="179299" name="Freeform 88"/>
              <p:cNvSpPr>
                <a:spLocks/>
              </p:cNvSpPr>
              <p:nvPr/>
            </p:nvSpPr>
            <p:spPr bwMode="auto">
              <a:xfrm>
                <a:off x="2184" y="1255"/>
                <a:ext cx="120" cy="1"/>
              </a:xfrm>
              <a:custGeom>
                <a:avLst/>
                <a:gdLst>
                  <a:gd name="T0" fmla="*/ 0 w 207"/>
                  <a:gd name="T1" fmla="*/ 0 h 1"/>
                  <a:gd name="T2" fmla="*/ 120 w 207"/>
                  <a:gd name="T3" fmla="*/ 0 h 1"/>
                  <a:gd name="T4" fmla="*/ 0 60000 65536"/>
                  <a:gd name="T5" fmla="*/ 0 60000 65536"/>
                  <a:gd name="T6" fmla="*/ 0 w 207"/>
                  <a:gd name="T7" fmla="*/ 0 h 1"/>
                  <a:gd name="T8" fmla="*/ 207 w 20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7" h="1">
                    <a:moveTo>
                      <a:pt x="0" y="0"/>
                    </a:moveTo>
                    <a:lnTo>
                      <a:pt x="207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2" name="Group 155"/>
            <p:cNvGrpSpPr>
              <a:grpSpLocks/>
            </p:cNvGrpSpPr>
            <p:nvPr/>
          </p:nvGrpSpPr>
          <p:grpSpPr bwMode="auto">
            <a:xfrm>
              <a:off x="2132" y="1004"/>
              <a:ext cx="345" cy="231"/>
              <a:chOff x="2132" y="1004"/>
              <a:chExt cx="345" cy="231"/>
            </a:xfrm>
          </p:grpSpPr>
          <p:sp>
            <p:nvSpPr>
              <p:cNvPr id="179296" name="Text Box 90"/>
              <p:cNvSpPr txBox="1">
                <a:spLocks noChangeArrowheads="1"/>
              </p:cNvSpPr>
              <p:nvPr/>
            </p:nvSpPr>
            <p:spPr bwMode="auto">
              <a:xfrm>
                <a:off x="2132" y="1004"/>
                <a:ext cx="3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G</a:t>
                </a:r>
                <a:r>
                  <a:rPr lang="en-US" altLang="zh-CN" sz="1800" baseline="-25000">
                    <a:latin typeface="Times New Roman" pitchFamily="18" charset="0"/>
                  </a:rPr>
                  <a:t>2A</a:t>
                </a:r>
              </a:p>
            </p:txBody>
          </p:sp>
          <p:sp>
            <p:nvSpPr>
              <p:cNvPr id="179297" name="Freeform 91"/>
              <p:cNvSpPr>
                <a:spLocks/>
              </p:cNvSpPr>
              <p:nvPr/>
            </p:nvSpPr>
            <p:spPr bwMode="auto">
              <a:xfrm>
                <a:off x="2184" y="1051"/>
                <a:ext cx="120" cy="1"/>
              </a:xfrm>
              <a:custGeom>
                <a:avLst/>
                <a:gdLst>
                  <a:gd name="T0" fmla="*/ 0 w 204"/>
                  <a:gd name="T1" fmla="*/ 0 h 1"/>
                  <a:gd name="T2" fmla="*/ 120 w 204"/>
                  <a:gd name="T3" fmla="*/ 0 h 1"/>
                  <a:gd name="T4" fmla="*/ 0 60000 65536"/>
                  <a:gd name="T5" fmla="*/ 0 60000 65536"/>
                  <a:gd name="T6" fmla="*/ 0 w 204"/>
                  <a:gd name="T7" fmla="*/ 0 h 1"/>
                  <a:gd name="T8" fmla="*/ 204 w 20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4" h="1">
                    <a:moveTo>
                      <a:pt x="0" y="0"/>
                    </a:moveTo>
                    <a:lnTo>
                      <a:pt x="20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23" name="Group 92"/>
          <p:cNvGrpSpPr>
            <a:grpSpLocks/>
          </p:cNvGrpSpPr>
          <p:nvPr/>
        </p:nvGrpSpPr>
        <p:grpSpPr bwMode="auto">
          <a:xfrm>
            <a:off x="2209800" y="4999038"/>
            <a:ext cx="6737350" cy="919162"/>
            <a:chOff x="1392" y="3149"/>
            <a:chExt cx="4244" cy="579"/>
          </a:xfrm>
        </p:grpSpPr>
        <p:sp>
          <p:nvSpPr>
            <p:cNvPr id="179281" name="Line 93"/>
            <p:cNvSpPr>
              <a:spLocks noChangeShapeType="1"/>
            </p:cNvSpPr>
            <p:nvPr/>
          </p:nvSpPr>
          <p:spPr bwMode="auto">
            <a:xfrm>
              <a:off x="1392" y="3149"/>
              <a:ext cx="287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82" name="Line 94"/>
            <p:cNvSpPr>
              <a:spLocks noChangeShapeType="1"/>
            </p:cNvSpPr>
            <p:nvPr/>
          </p:nvSpPr>
          <p:spPr bwMode="auto">
            <a:xfrm>
              <a:off x="1392" y="3725"/>
              <a:ext cx="42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83" name="Line 95"/>
            <p:cNvSpPr>
              <a:spLocks noChangeShapeType="1"/>
            </p:cNvSpPr>
            <p:nvPr/>
          </p:nvSpPr>
          <p:spPr bwMode="auto">
            <a:xfrm>
              <a:off x="1392" y="3363"/>
              <a:ext cx="287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84" name="Line 96"/>
            <p:cNvSpPr>
              <a:spLocks noChangeShapeType="1"/>
            </p:cNvSpPr>
            <p:nvPr/>
          </p:nvSpPr>
          <p:spPr bwMode="auto">
            <a:xfrm>
              <a:off x="1392" y="3528"/>
              <a:ext cx="42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85" name="Text Box 97"/>
            <p:cNvSpPr txBox="1">
              <a:spLocks noChangeArrowheads="1"/>
            </p:cNvSpPr>
            <p:nvPr/>
          </p:nvSpPr>
          <p:spPr bwMode="auto">
            <a:xfrm>
              <a:off x="1516" y="3168"/>
              <a:ext cx="30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79286" name="Text Box 98"/>
            <p:cNvSpPr txBox="1">
              <a:spLocks noChangeArrowheads="1"/>
            </p:cNvSpPr>
            <p:nvPr/>
          </p:nvSpPr>
          <p:spPr bwMode="auto">
            <a:xfrm>
              <a:off x="1516" y="3536"/>
              <a:ext cx="30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24" name="Group 151"/>
          <p:cNvGrpSpPr>
            <a:grpSpLocks/>
          </p:cNvGrpSpPr>
          <p:nvPr/>
        </p:nvGrpSpPr>
        <p:grpSpPr bwMode="auto">
          <a:xfrm>
            <a:off x="533400" y="1295400"/>
            <a:ext cx="1681163" cy="5257800"/>
            <a:chOff x="336" y="816"/>
            <a:chExt cx="1059" cy="3312"/>
          </a:xfrm>
        </p:grpSpPr>
        <p:sp>
          <p:nvSpPr>
            <p:cNvPr id="179263" name="Rectangle 100"/>
            <p:cNvSpPr>
              <a:spLocks noChangeArrowheads="1"/>
            </p:cNvSpPr>
            <p:nvPr/>
          </p:nvSpPr>
          <p:spPr bwMode="auto">
            <a:xfrm>
              <a:off x="344" y="816"/>
              <a:ext cx="1051" cy="3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64" name="Freeform 101"/>
            <p:cNvSpPr>
              <a:spLocks/>
            </p:cNvSpPr>
            <p:nvPr/>
          </p:nvSpPr>
          <p:spPr bwMode="auto">
            <a:xfrm>
              <a:off x="368" y="1425"/>
              <a:ext cx="474" cy="1"/>
            </a:xfrm>
            <a:custGeom>
              <a:avLst/>
              <a:gdLst>
                <a:gd name="T0" fmla="*/ 0 w 474"/>
                <a:gd name="T1" fmla="*/ 0 h 1"/>
                <a:gd name="T2" fmla="*/ 474 w 474"/>
                <a:gd name="T3" fmla="*/ 0 h 1"/>
                <a:gd name="T4" fmla="*/ 0 60000 65536"/>
                <a:gd name="T5" fmla="*/ 0 60000 65536"/>
                <a:gd name="T6" fmla="*/ 0 w 474"/>
                <a:gd name="T7" fmla="*/ 0 h 1"/>
                <a:gd name="T8" fmla="*/ 474 w 47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4" h="1">
                  <a:moveTo>
                    <a:pt x="0" y="0"/>
                  </a:moveTo>
                  <a:lnTo>
                    <a:pt x="474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65" name="Text Box 102"/>
            <p:cNvSpPr txBox="1">
              <a:spLocks noChangeArrowheads="1"/>
            </p:cNvSpPr>
            <p:nvPr/>
          </p:nvSpPr>
          <p:spPr bwMode="auto">
            <a:xfrm>
              <a:off x="336" y="1392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MREQ</a:t>
              </a:r>
            </a:p>
          </p:txBody>
        </p:sp>
        <p:sp>
          <p:nvSpPr>
            <p:cNvPr id="179266" name="Text Box 103"/>
            <p:cNvSpPr txBox="1">
              <a:spLocks noChangeArrowheads="1"/>
            </p:cNvSpPr>
            <p:nvPr/>
          </p:nvSpPr>
          <p:spPr bwMode="auto">
            <a:xfrm>
              <a:off x="1008" y="816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179267" name="Text Box 104"/>
            <p:cNvSpPr txBox="1">
              <a:spLocks noChangeArrowheads="1"/>
            </p:cNvSpPr>
            <p:nvPr/>
          </p:nvSpPr>
          <p:spPr bwMode="auto">
            <a:xfrm>
              <a:off x="1008" y="1008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79268" name="Text Box 105"/>
            <p:cNvSpPr txBox="1">
              <a:spLocks noChangeArrowheads="1"/>
            </p:cNvSpPr>
            <p:nvPr/>
          </p:nvSpPr>
          <p:spPr bwMode="auto">
            <a:xfrm>
              <a:off x="1008" y="1342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179269" name="Text Box 106"/>
            <p:cNvSpPr txBox="1">
              <a:spLocks noChangeArrowheads="1"/>
            </p:cNvSpPr>
            <p:nvPr/>
          </p:nvSpPr>
          <p:spPr bwMode="auto">
            <a:xfrm>
              <a:off x="1008" y="1534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79270" name="Text Box 107"/>
            <p:cNvSpPr txBox="1">
              <a:spLocks noChangeArrowheads="1"/>
            </p:cNvSpPr>
            <p:nvPr/>
          </p:nvSpPr>
          <p:spPr bwMode="auto">
            <a:xfrm>
              <a:off x="1008" y="1726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79271" name="Text Box 108"/>
            <p:cNvSpPr txBox="1">
              <a:spLocks noChangeArrowheads="1"/>
            </p:cNvSpPr>
            <p:nvPr/>
          </p:nvSpPr>
          <p:spPr bwMode="auto">
            <a:xfrm>
              <a:off x="1008" y="1918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79272" name="Text Box 109"/>
            <p:cNvSpPr txBox="1">
              <a:spLocks noChangeArrowheads="1"/>
            </p:cNvSpPr>
            <p:nvPr/>
          </p:nvSpPr>
          <p:spPr bwMode="auto">
            <a:xfrm>
              <a:off x="1008" y="2088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79273" name="Text Box 110"/>
            <p:cNvSpPr txBox="1">
              <a:spLocks noChangeArrowheads="1"/>
            </p:cNvSpPr>
            <p:nvPr/>
          </p:nvSpPr>
          <p:spPr bwMode="auto">
            <a:xfrm>
              <a:off x="1008" y="2361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79274" name="Text Box 111"/>
            <p:cNvSpPr txBox="1">
              <a:spLocks noChangeArrowheads="1"/>
            </p:cNvSpPr>
            <p:nvPr/>
          </p:nvSpPr>
          <p:spPr bwMode="auto">
            <a:xfrm>
              <a:off x="1030" y="2251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79275" name="Text Box 112"/>
            <p:cNvSpPr txBox="1">
              <a:spLocks noChangeArrowheads="1"/>
            </p:cNvSpPr>
            <p:nvPr/>
          </p:nvSpPr>
          <p:spPr bwMode="auto">
            <a:xfrm>
              <a:off x="1056" y="3000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</a:t>
              </a:r>
              <a:r>
                <a:rPr lang="en-US" altLang="zh-CN" sz="1800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79276" name="Text Box 113"/>
            <p:cNvSpPr txBox="1">
              <a:spLocks noChangeArrowheads="1"/>
            </p:cNvSpPr>
            <p:nvPr/>
          </p:nvSpPr>
          <p:spPr bwMode="auto">
            <a:xfrm>
              <a:off x="1056" y="3192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</a:t>
              </a:r>
              <a:r>
                <a:rPr lang="en-US" altLang="zh-CN" sz="1800" baseline="-25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79277" name="Text Box 114"/>
            <p:cNvSpPr txBox="1">
              <a:spLocks noChangeArrowheads="1"/>
            </p:cNvSpPr>
            <p:nvPr/>
          </p:nvSpPr>
          <p:spPr bwMode="auto">
            <a:xfrm>
              <a:off x="1056" y="3384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</a:t>
              </a:r>
              <a:r>
                <a:rPr lang="en-US" altLang="zh-CN" sz="18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79278" name="Text Box 115"/>
            <p:cNvSpPr txBox="1">
              <a:spLocks noChangeArrowheads="1"/>
            </p:cNvSpPr>
            <p:nvPr/>
          </p:nvSpPr>
          <p:spPr bwMode="auto">
            <a:xfrm>
              <a:off x="1056" y="3576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</a:t>
              </a:r>
              <a:r>
                <a:rPr lang="en-US" altLang="zh-CN" sz="18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79279" name="Text Box 116"/>
            <p:cNvSpPr txBox="1">
              <a:spLocks noChangeArrowheads="1"/>
            </p:cNvSpPr>
            <p:nvPr/>
          </p:nvSpPr>
          <p:spPr bwMode="auto">
            <a:xfrm>
              <a:off x="1008" y="3792"/>
              <a:ext cx="3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WR</a:t>
              </a:r>
            </a:p>
          </p:txBody>
        </p:sp>
        <p:sp>
          <p:nvSpPr>
            <p:cNvPr id="179280" name="Freeform 117"/>
            <p:cNvSpPr>
              <a:spLocks/>
            </p:cNvSpPr>
            <p:nvPr/>
          </p:nvSpPr>
          <p:spPr bwMode="auto">
            <a:xfrm>
              <a:off x="1056" y="3834"/>
              <a:ext cx="243" cy="1"/>
            </a:xfrm>
            <a:custGeom>
              <a:avLst/>
              <a:gdLst>
                <a:gd name="T0" fmla="*/ 0 w 243"/>
                <a:gd name="T1" fmla="*/ 1 h 1"/>
                <a:gd name="T2" fmla="*/ 243 w 243"/>
                <a:gd name="T3" fmla="*/ 0 h 1"/>
                <a:gd name="T4" fmla="*/ 0 60000 65536"/>
                <a:gd name="T5" fmla="*/ 0 60000 65536"/>
                <a:gd name="T6" fmla="*/ 0 w 243"/>
                <a:gd name="T7" fmla="*/ 0 h 1"/>
                <a:gd name="T8" fmla="*/ 243 w 24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3" h="1">
                  <a:moveTo>
                    <a:pt x="0" y="1"/>
                  </a:moveTo>
                  <a:lnTo>
                    <a:pt x="24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" name="Group 118"/>
          <p:cNvGrpSpPr>
            <a:grpSpLocks/>
          </p:cNvGrpSpPr>
          <p:nvPr/>
        </p:nvGrpSpPr>
        <p:grpSpPr bwMode="auto">
          <a:xfrm>
            <a:off x="7672388" y="4752975"/>
            <a:ext cx="711200" cy="1162050"/>
            <a:chOff x="4833" y="2994"/>
            <a:chExt cx="448" cy="732"/>
          </a:xfrm>
        </p:grpSpPr>
        <p:sp>
          <p:nvSpPr>
            <p:cNvPr id="179260" name="Freeform 119"/>
            <p:cNvSpPr>
              <a:spLocks/>
            </p:cNvSpPr>
            <p:nvPr/>
          </p:nvSpPr>
          <p:spPr bwMode="auto">
            <a:xfrm>
              <a:off x="4833" y="2994"/>
              <a:ext cx="1" cy="510"/>
            </a:xfrm>
            <a:custGeom>
              <a:avLst/>
              <a:gdLst>
                <a:gd name="T0" fmla="*/ 0 w 1"/>
                <a:gd name="T1" fmla="*/ 0 h 510"/>
                <a:gd name="T2" fmla="*/ 1 w 1"/>
                <a:gd name="T3" fmla="*/ 510 h 510"/>
                <a:gd name="T4" fmla="*/ 0 60000 65536"/>
                <a:gd name="T5" fmla="*/ 0 60000 65536"/>
                <a:gd name="T6" fmla="*/ 0 w 1"/>
                <a:gd name="T7" fmla="*/ 0 h 510"/>
                <a:gd name="T8" fmla="*/ 1 w 1"/>
                <a:gd name="T9" fmla="*/ 510 h 5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10">
                  <a:moveTo>
                    <a:pt x="0" y="0"/>
                  </a:moveTo>
                  <a:lnTo>
                    <a:pt x="1" y="51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61" name="Freeform 120"/>
            <p:cNvSpPr>
              <a:spLocks/>
            </p:cNvSpPr>
            <p:nvPr/>
          </p:nvSpPr>
          <p:spPr bwMode="auto">
            <a:xfrm>
              <a:off x="5280" y="3000"/>
              <a:ext cx="1" cy="726"/>
            </a:xfrm>
            <a:custGeom>
              <a:avLst/>
              <a:gdLst>
                <a:gd name="T0" fmla="*/ 0 w 1"/>
                <a:gd name="T1" fmla="*/ 0 h 726"/>
                <a:gd name="T2" fmla="*/ 0 w 1"/>
                <a:gd name="T3" fmla="*/ 726 h 726"/>
                <a:gd name="T4" fmla="*/ 0 60000 65536"/>
                <a:gd name="T5" fmla="*/ 0 60000 65536"/>
                <a:gd name="T6" fmla="*/ 0 w 1"/>
                <a:gd name="T7" fmla="*/ 0 h 726"/>
                <a:gd name="T8" fmla="*/ 1 w 1"/>
                <a:gd name="T9" fmla="*/ 726 h 7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26">
                  <a:moveTo>
                    <a:pt x="0" y="0"/>
                  </a:moveTo>
                  <a:lnTo>
                    <a:pt x="0" y="72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62" name="Text Box 121"/>
            <p:cNvSpPr txBox="1">
              <a:spLocks noChangeArrowheads="1"/>
            </p:cNvSpPr>
            <p:nvPr/>
          </p:nvSpPr>
          <p:spPr bwMode="auto">
            <a:xfrm>
              <a:off x="4876" y="306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26" name="Group 122"/>
          <p:cNvGrpSpPr>
            <a:grpSpLocks/>
          </p:cNvGrpSpPr>
          <p:nvPr/>
        </p:nvGrpSpPr>
        <p:grpSpPr bwMode="auto">
          <a:xfrm>
            <a:off x="5689600" y="4616450"/>
            <a:ext cx="788988" cy="717550"/>
            <a:chOff x="3584" y="2908"/>
            <a:chExt cx="497" cy="452"/>
          </a:xfrm>
        </p:grpSpPr>
        <p:sp>
          <p:nvSpPr>
            <p:cNvPr id="179257" name="Freeform 123"/>
            <p:cNvSpPr>
              <a:spLocks/>
            </p:cNvSpPr>
            <p:nvPr/>
          </p:nvSpPr>
          <p:spPr bwMode="auto">
            <a:xfrm>
              <a:off x="3584" y="2994"/>
              <a:ext cx="1" cy="150"/>
            </a:xfrm>
            <a:custGeom>
              <a:avLst/>
              <a:gdLst>
                <a:gd name="T0" fmla="*/ 0 w 1"/>
                <a:gd name="T1" fmla="*/ 0 h 150"/>
                <a:gd name="T2" fmla="*/ 1 w 1"/>
                <a:gd name="T3" fmla="*/ 150 h 150"/>
                <a:gd name="T4" fmla="*/ 0 60000 65536"/>
                <a:gd name="T5" fmla="*/ 0 60000 65536"/>
                <a:gd name="T6" fmla="*/ 0 w 1"/>
                <a:gd name="T7" fmla="*/ 0 h 150"/>
                <a:gd name="T8" fmla="*/ 1 w 1"/>
                <a:gd name="T9" fmla="*/ 150 h 1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0">
                  <a:moveTo>
                    <a:pt x="0" y="0"/>
                  </a:moveTo>
                  <a:lnTo>
                    <a:pt x="1" y="15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58" name="Freeform 124"/>
            <p:cNvSpPr>
              <a:spLocks/>
            </p:cNvSpPr>
            <p:nvPr/>
          </p:nvSpPr>
          <p:spPr bwMode="auto">
            <a:xfrm>
              <a:off x="4080" y="2994"/>
              <a:ext cx="1" cy="366"/>
            </a:xfrm>
            <a:custGeom>
              <a:avLst/>
              <a:gdLst>
                <a:gd name="T0" fmla="*/ 0 w 1"/>
                <a:gd name="T1" fmla="*/ 0 h 366"/>
                <a:gd name="T2" fmla="*/ 0 w 1"/>
                <a:gd name="T3" fmla="*/ 366 h 366"/>
                <a:gd name="T4" fmla="*/ 0 60000 65536"/>
                <a:gd name="T5" fmla="*/ 0 60000 65536"/>
                <a:gd name="T6" fmla="*/ 0 w 1"/>
                <a:gd name="T7" fmla="*/ 0 h 366"/>
                <a:gd name="T8" fmla="*/ 1 w 1"/>
                <a:gd name="T9" fmla="*/ 366 h 3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66">
                  <a:moveTo>
                    <a:pt x="0" y="0"/>
                  </a:moveTo>
                  <a:lnTo>
                    <a:pt x="0" y="3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59" name="Text Box 125"/>
            <p:cNvSpPr txBox="1">
              <a:spLocks noChangeArrowheads="1"/>
            </p:cNvSpPr>
            <p:nvPr/>
          </p:nvSpPr>
          <p:spPr bwMode="auto">
            <a:xfrm>
              <a:off x="3648" y="290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27" name="Group 126"/>
          <p:cNvGrpSpPr>
            <a:grpSpLocks/>
          </p:cNvGrpSpPr>
          <p:nvPr/>
        </p:nvGrpSpPr>
        <p:grpSpPr bwMode="auto">
          <a:xfrm>
            <a:off x="3657600" y="4616450"/>
            <a:ext cx="844550" cy="1270000"/>
            <a:chOff x="2304" y="2908"/>
            <a:chExt cx="532" cy="800"/>
          </a:xfrm>
        </p:grpSpPr>
        <p:sp>
          <p:nvSpPr>
            <p:cNvPr id="179254" name="Line 127"/>
            <p:cNvSpPr>
              <a:spLocks noChangeShapeType="1"/>
            </p:cNvSpPr>
            <p:nvPr/>
          </p:nvSpPr>
          <p:spPr bwMode="auto">
            <a:xfrm>
              <a:off x="2304" y="2976"/>
              <a:ext cx="0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55" name="Text Box 128"/>
            <p:cNvSpPr txBox="1">
              <a:spLocks noChangeArrowheads="1"/>
            </p:cNvSpPr>
            <p:nvPr/>
          </p:nvSpPr>
          <p:spPr bwMode="auto">
            <a:xfrm>
              <a:off x="2400" y="290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79256" name="Freeform 129"/>
            <p:cNvSpPr>
              <a:spLocks/>
            </p:cNvSpPr>
            <p:nvPr/>
          </p:nvSpPr>
          <p:spPr bwMode="auto">
            <a:xfrm>
              <a:off x="2835" y="2976"/>
              <a:ext cx="1" cy="732"/>
            </a:xfrm>
            <a:custGeom>
              <a:avLst/>
              <a:gdLst>
                <a:gd name="T0" fmla="*/ 0 w 1"/>
                <a:gd name="T1" fmla="*/ 0 h 732"/>
                <a:gd name="T2" fmla="*/ 0 w 1"/>
                <a:gd name="T3" fmla="*/ 732 h 732"/>
                <a:gd name="T4" fmla="*/ 0 60000 65536"/>
                <a:gd name="T5" fmla="*/ 0 60000 65536"/>
                <a:gd name="T6" fmla="*/ 0 w 1"/>
                <a:gd name="T7" fmla="*/ 0 h 732"/>
                <a:gd name="T8" fmla="*/ 1 w 1"/>
                <a:gd name="T9" fmla="*/ 732 h 7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32">
                  <a:moveTo>
                    <a:pt x="0" y="0"/>
                  </a:moveTo>
                  <a:lnTo>
                    <a:pt x="0" y="73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" name="Group 130"/>
          <p:cNvGrpSpPr>
            <a:grpSpLocks/>
          </p:cNvGrpSpPr>
          <p:nvPr/>
        </p:nvGrpSpPr>
        <p:grpSpPr bwMode="auto">
          <a:xfrm>
            <a:off x="2209800" y="3324225"/>
            <a:ext cx="6396038" cy="627063"/>
            <a:chOff x="1392" y="2094"/>
            <a:chExt cx="4029" cy="395"/>
          </a:xfrm>
        </p:grpSpPr>
        <p:sp>
          <p:nvSpPr>
            <p:cNvPr id="179249" name="Freeform 131"/>
            <p:cNvSpPr>
              <a:spLocks/>
            </p:cNvSpPr>
            <p:nvPr/>
          </p:nvSpPr>
          <p:spPr bwMode="auto">
            <a:xfrm>
              <a:off x="1392" y="2094"/>
              <a:ext cx="2265" cy="1"/>
            </a:xfrm>
            <a:custGeom>
              <a:avLst/>
              <a:gdLst>
                <a:gd name="T0" fmla="*/ 0 w 2265"/>
                <a:gd name="T1" fmla="*/ 0 h 1"/>
                <a:gd name="T2" fmla="*/ 2265 w 2265"/>
                <a:gd name="T3" fmla="*/ 0 h 1"/>
                <a:gd name="T4" fmla="*/ 0 60000 65536"/>
                <a:gd name="T5" fmla="*/ 0 60000 65536"/>
                <a:gd name="T6" fmla="*/ 0 w 2265"/>
                <a:gd name="T7" fmla="*/ 0 h 1"/>
                <a:gd name="T8" fmla="*/ 2265 w 226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65" h="1">
                  <a:moveTo>
                    <a:pt x="0" y="0"/>
                  </a:moveTo>
                  <a:lnTo>
                    <a:pt x="2265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" name="Group 132"/>
            <p:cNvGrpSpPr>
              <a:grpSpLocks/>
            </p:cNvGrpSpPr>
            <p:nvPr/>
          </p:nvGrpSpPr>
          <p:grpSpPr bwMode="auto">
            <a:xfrm>
              <a:off x="1392" y="2229"/>
              <a:ext cx="4029" cy="260"/>
              <a:chOff x="1392" y="2229"/>
              <a:chExt cx="4029" cy="260"/>
            </a:xfrm>
          </p:grpSpPr>
          <p:sp>
            <p:nvSpPr>
              <p:cNvPr id="179251" name="Freeform 133"/>
              <p:cNvSpPr>
                <a:spLocks/>
              </p:cNvSpPr>
              <p:nvPr/>
            </p:nvSpPr>
            <p:spPr bwMode="auto">
              <a:xfrm>
                <a:off x="1395" y="2229"/>
                <a:ext cx="4026" cy="5"/>
              </a:xfrm>
              <a:custGeom>
                <a:avLst/>
                <a:gdLst>
                  <a:gd name="T0" fmla="*/ 0 w 4026"/>
                  <a:gd name="T1" fmla="*/ 0 h 5"/>
                  <a:gd name="T2" fmla="*/ 4026 w 4026"/>
                  <a:gd name="T3" fmla="*/ 5 h 5"/>
                  <a:gd name="T4" fmla="*/ 0 60000 65536"/>
                  <a:gd name="T5" fmla="*/ 0 60000 65536"/>
                  <a:gd name="T6" fmla="*/ 0 w 4026"/>
                  <a:gd name="T7" fmla="*/ 0 h 5"/>
                  <a:gd name="T8" fmla="*/ 4026 w 4026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26" h="5">
                    <a:moveTo>
                      <a:pt x="0" y="0"/>
                    </a:moveTo>
                    <a:lnTo>
                      <a:pt x="4026" y="5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252" name="Line 134"/>
              <p:cNvSpPr>
                <a:spLocks noChangeShapeType="1"/>
              </p:cNvSpPr>
              <p:nvPr/>
            </p:nvSpPr>
            <p:spPr bwMode="auto">
              <a:xfrm>
                <a:off x="1392" y="2488"/>
                <a:ext cx="402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253" name="Text Box 135"/>
              <p:cNvSpPr txBox="1">
                <a:spLocks noChangeArrowheads="1"/>
              </p:cNvSpPr>
              <p:nvPr/>
            </p:nvSpPr>
            <p:spPr bwMode="auto">
              <a:xfrm>
                <a:off x="1516" y="2276"/>
                <a:ext cx="30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…</a:t>
                </a:r>
              </a:p>
            </p:txBody>
          </p:sp>
        </p:grpSp>
      </p:grpSp>
      <p:sp>
        <p:nvSpPr>
          <p:cNvPr id="179231" name="Text Box 136"/>
          <p:cNvSpPr txBox="1">
            <a:spLocks noChangeArrowheads="1"/>
          </p:cNvSpPr>
          <p:nvPr/>
        </p:nvSpPr>
        <p:spPr bwMode="auto">
          <a:xfrm>
            <a:off x="533400" y="304800"/>
            <a:ext cx="792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latin typeface="Times New Roman" pitchFamily="18" charset="0"/>
              </a:rPr>
              <a:t>例 4.1 </a:t>
            </a:r>
            <a:r>
              <a:rPr lang="zh-CN" altLang="en-US" sz="3200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</a:rPr>
              <a:t>CPU </a:t>
            </a:r>
            <a:r>
              <a:rPr lang="zh-CN" altLang="en-US" sz="3200">
                <a:latin typeface="Times New Roman" pitchFamily="18" charset="0"/>
              </a:rPr>
              <a:t>与存储器的连接图</a:t>
            </a:r>
          </a:p>
        </p:txBody>
      </p:sp>
      <p:sp>
        <p:nvSpPr>
          <p:cNvPr id="263305" name="Rectangle 13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grpSp>
        <p:nvGrpSpPr>
          <p:cNvPr id="30" name="Group 138"/>
          <p:cNvGrpSpPr>
            <a:grpSpLocks/>
          </p:cNvGrpSpPr>
          <p:nvPr/>
        </p:nvGrpSpPr>
        <p:grpSpPr bwMode="auto">
          <a:xfrm>
            <a:off x="3657600" y="4616450"/>
            <a:ext cx="854075" cy="1308100"/>
            <a:chOff x="2304" y="2908"/>
            <a:chExt cx="538" cy="824"/>
          </a:xfrm>
        </p:grpSpPr>
        <p:sp>
          <p:nvSpPr>
            <p:cNvPr id="179246" name="Freeform 139"/>
            <p:cNvSpPr>
              <a:spLocks/>
            </p:cNvSpPr>
            <p:nvPr/>
          </p:nvSpPr>
          <p:spPr bwMode="auto">
            <a:xfrm>
              <a:off x="2304" y="2979"/>
              <a:ext cx="3" cy="195"/>
            </a:xfrm>
            <a:custGeom>
              <a:avLst/>
              <a:gdLst>
                <a:gd name="T0" fmla="*/ 3 w 3"/>
                <a:gd name="T1" fmla="*/ 0 h 195"/>
                <a:gd name="T2" fmla="*/ 0 w 3"/>
                <a:gd name="T3" fmla="*/ 195 h 195"/>
                <a:gd name="T4" fmla="*/ 0 60000 65536"/>
                <a:gd name="T5" fmla="*/ 0 60000 65536"/>
                <a:gd name="T6" fmla="*/ 0 w 3"/>
                <a:gd name="T7" fmla="*/ 0 h 195"/>
                <a:gd name="T8" fmla="*/ 3 w 3"/>
                <a:gd name="T9" fmla="*/ 195 h 1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195">
                  <a:moveTo>
                    <a:pt x="3" y="0"/>
                  </a:moveTo>
                  <a:lnTo>
                    <a:pt x="0" y="195"/>
                  </a:lnTo>
                </a:path>
              </a:pathLst>
            </a:custGeom>
            <a:noFill/>
            <a:ln w="57150">
              <a:solidFill>
                <a:srgbClr val="0419E0"/>
              </a:solidFill>
              <a:round/>
              <a:headEnd/>
              <a:tailEnd type="stealth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47" name="Text Box 140"/>
            <p:cNvSpPr txBox="1">
              <a:spLocks noChangeArrowheads="1"/>
            </p:cNvSpPr>
            <p:nvPr/>
          </p:nvSpPr>
          <p:spPr bwMode="auto">
            <a:xfrm>
              <a:off x="2400" y="290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79248" name="Freeform 141"/>
            <p:cNvSpPr>
              <a:spLocks/>
            </p:cNvSpPr>
            <p:nvPr/>
          </p:nvSpPr>
          <p:spPr bwMode="auto">
            <a:xfrm>
              <a:off x="2841" y="2979"/>
              <a:ext cx="1" cy="753"/>
            </a:xfrm>
            <a:custGeom>
              <a:avLst/>
              <a:gdLst>
                <a:gd name="T0" fmla="*/ 0 w 1"/>
                <a:gd name="T1" fmla="*/ 0 h 753"/>
                <a:gd name="T2" fmla="*/ 0 w 1"/>
                <a:gd name="T3" fmla="*/ 753 h 753"/>
                <a:gd name="T4" fmla="*/ 0 60000 65536"/>
                <a:gd name="T5" fmla="*/ 0 60000 65536"/>
                <a:gd name="T6" fmla="*/ 0 w 1"/>
                <a:gd name="T7" fmla="*/ 0 h 753"/>
                <a:gd name="T8" fmla="*/ 1 w 1"/>
                <a:gd name="T9" fmla="*/ 753 h 7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53">
                  <a:moveTo>
                    <a:pt x="0" y="0"/>
                  </a:moveTo>
                  <a:lnTo>
                    <a:pt x="0" y="753"/>
                  </a:lnTo>
                </a:path>
              </a:pathLst>
            </a:custGeom>
            <a:noFill/>
            <a:ln w="57150">
              <a:solidFill>
                <a:srgbClr val="0419E0"/>
              </a:solidFill>
              <a:round/>
              <a:headEnd/>
              <a:tailEnd type="stealth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" name="Group 142"/>
          <p:cNvGrpSpPr>
            <a:grpSpLocks/>
          </p:cNvGrpSpPr>
          <p:nvPr/>
        </p:nvGrpSpPr>
        <p:grpSpPr bwMode="auto">
          <a:xfrm>
            <a:off x="5689600" y="4616450"/>
            <a:ext cx="782638" cy="765175"/>
            <a:chOff x="3584" y="2908"/>
            <a:chExt cx="493" cy="482"/>
          </a:xfrm>
        </p:grpSpPr>
        <p:sp>
          <p:nvSpPr>
            <p:cNvPr id="179243" name="Freeform 143"/>
            <p:cNvSpPr>
              <a:spLocks/>
            </p:cNvSpPr>
            <p:nvPr/>
          </p:nvSpPr>
          <p:spPr bwMode="auto">
            <a:xfrm>
              <a:off x="3584" y="2988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  <a:gd name="T4" fmla="*/ 0 60000 65536"/>
                <a:gd name="T5" fmla="*/ 0 60000 65536"/>
                <a:gd name="T6" fmla="*/ 0 w 1"/>
                <a:gd name="T7" fmla="*/ 0 h 198"/>
                <a:gd name="T8" fmla="*/ 1 w 1"/>
                <a:gd name="T9" fmla="*/ 198 h 1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57150">
              <a:solidFill>
                <a:srgbClr val="0419E0"/>
              </a:solidFill>
              <a:round/>
              <a:headEnd type="stealth" w="sm" len="sm"/>
              <a:tailEnd type="stealth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44" name="Text Box 144"/>
            <p:cNvSpPr txBox="1">
              <a:spLocks noChangeArrowheads="1"/>
            </p:cNvSpPr>
            <p:nvPr/>
          </p:nvSpPr>
          <p:spPr bwMode="auto">
            <a:xfrm>
              <a:off x="3648" y="290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79245" name="Freeform 145"/>
            <p:cNvSpPr>
              <a:spLocks/>
            </p:cNvSpPr>
            <p:nvPr/>
          </p:nvSpPr>
          <p:spPr bwMode="auto">
            <a:xfrm>
              <a:off x="4074" y="2991"/>
              <a:ext cx="3" cy="399"/>
            </a:xfrm>
            <a:custGeom>
              <a:avLst/>
              <a:gdLst>
                <a:gd name="T0" fmla="*/ 3 w 3"/>
                <a:gd name="T1" fmla="*/ 0 h 375"/>
                <a:gd name="T2" fmla="*/ 0 w 3"/>
                <a:gd name="T3" fmla="*/ 399 h 375"/>
                <a:gd name="T4" fmla="*/ 0 60000 65536"/>
                <a:gd name="T5" fmla="*/ 0 60000 65536"/>
                <a:gd name="T6" fmla="*/ 0 w 3"/>
                <a:gd name="T7" fmla="*/ 0 h 375"/>
                <a:gd name="T8" fmla="*/ 3 w 3"/>
                <a:gd name="T9" fmla="*/ 375 h 3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375">
                  <a:moveTo>
                    <a:pt x="3" y="0"/>
                  </a:moveTo>
                  <a:lnTo>
                    <a:pt x="0" y="375"/>
                  </a:lnTo>
                </a:path>
              </a:pathLst>
            </a:custGeom>
            <a:noFill/>
            <a:ln w="57150">
              <a:solidFill>
                <a:srgbClr val="0419E0"/>
              </a:solidFill>
              <a:round/>
              <a:headEnd type="stealth" w="sm" len="sm"/>
              <a:tailEnd type="stealth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9200" name="Group 146"/>
          <p:cNvGrpSpPr>
            <a:grpSpLocks/>
          </p:cNvGrpSpPr>
          <p:nvPr/>
        </p:nvGrpSpPr>
        <p:grpSpPr bwMode="auto">
          <a:xfrm>
            <a:off x="7672388" y="4762500"/>
            <a:ext cx="711200" cy="1162050"/>
            <a:chOff x="4833" y="3000"/>
            <a:chExt cx="448" cy="732"/>
          </a:xfrm>
        </p:grpSpPr>
        <p:sp>
          <p:nvSpPr>
            <p:cNvPr id="179240" name="Freeform 147"/>
            <p:cNvSpPr>
              <a:spLocks/>
            </p:cNvSpPr>
            <p:nvPr/>
          </p:nvSpPr>
          <p:spPr bwMode="auto">
            <a:xfrm>
              <a:off x="4833" y="3006"/>
              <a:ext cx="1" cy="519"/>
            </a:xfrm>
            <a:custGeom>
              <a:avLst/>
              <a:gdLst>
                <a:gd name="T0" fmla="*/ 0 w 1"/>
                <a:gd name="T1" fmla="*/ 0 h 519"/>
                <a:gd name="T2" fmla="*/ 0 w 1"/>
                <a:gd name="T3" fmla="*/ 519 h 519"/>
                <a:gd name="T4" fmla="*/ 0 60000 65536"/>
                <a:gd name="T5" fmla="*/ 0 60000 65536"/>
                <a:gd name="T6" fmla="*/ 0 w 1"/>
                <a:gd name="T7" fmla="*/ 0 h 519"/>
                <a:gd name="T8" fmla="*/ 1 w 1"/>
                <a:gd name="T9" fmla="*/ 519 h 5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19">
                  <a:moveTo>
                    <a:pt x="0" y="0"/>
                  </a:moveTo>
                  <a:lnTo>
                    <a:pt x="0" y="519"/>
                  </a:lnTo>
                </a:path>
              </a:pathLst>
            </a:custGeom>
            <a:noFill/>
            <a:ln w="57150">
              <a:solidFill>
                <a:srgbClr val="0419E0"/>
              </a:solidFill>
              <a:round/>
              <a:headEnd type="stealth" w="sm" len="sm"/>
              <a:tailEnd type="stealth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41" name="Text Box 148"/>
            <p:cNvSpPr txBox="1">
              <a:spLocks noChangeArrowheads="1"/>
            </p:cNvSpPr>
            <p:nvPr/>
          </p:nvSpPr>
          <p:spPr bwMode="auto">
            <a:xfrm>
              <a:off x="4876" y="306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79242" name="Freeform 149"/>
            <p:cNvSpPr>
              <a:spLocks/>
            </p:cNvSpPr>
            <p:nvPr/>
          </p:nvSpPr>
          <p:spPr bwMode="auto">
            <a:xfrm>
              <a:off x="5280" y="3000"/>
              <a:ext cx="1" cy="732"/>
            </a:xfrm>
            <a:custGeom>
              <a:avLst/>
              <a:gdLst>
                <a:gd name="T0" fmla="*/ 0 w 1"/>
                <a:gd name="T1" fmla="*/ 0 h 732"/>
                <a:gd name="T2" fmla="*/ 0 w 1"/>
                <a:gd name="T3" fmla="*/ 732 h 732"/>
                <a:gd name="T4" fmla="*/ 0 60000 65536"/>
                <a:gd name="T5" fmla="*/ 0 60000 65536"/>
                <a:gd name="T6" fmla="*/ 0 w 1"/>
                <a:gd name="T7" fmla="*/ 0 h 732"/>
                <a:gd name="T8" fmla="*/ 1 w 1"/>
                <a:gd name="T9" fmla="*/ 732 h 7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32">
                  <a:moveTo>
                    <a:pt x="0" y="0"/>
                  </a:moveTo>
                  <a:lnTo>
                    <a:pt x="0" y="732"/>
                  </a:lnTo>
                </a:path>
              </a:pathLst>
            </a:custGeom>
            <a:noFill/>
            <a:ln w="57150">
              <a:solidFill>
                <a:srgbClr val="0419E0"/>
              </a:solidFill>
              <a:round/>
              <a:headEnd type="stealth" w="sm" len="sm"/>
              <a:tailEnd type="stealth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1" name="日期占位符 15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AD17221-E9BF-4408-ADFE-6704D573CE3B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52" name="灯片编号占位符 1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8CA53-1D34-4CCF-B725-8D823604F12F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53" name="页脚占位符 1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6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6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6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6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6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26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8" dur="500"/>
                                        <p:tgtEl>
                                          <p:spTgt spid="26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7" dur="500"/>
                                        <p:tgtEl>
                                          <p:spTgt spid="17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0" grpId="0" animBg="1"/>
      <p:bldP spid="263171" grpId="0" animBg="1"/>
      <p:bldP spid="263179" grpId="0" animBg="1"/>
      <p:bldP spid="263180" grpId="0" animBg="1"/>
      <p:bldP spid="263181" grpId="0" animBg="1"/>
      <p:bldP spid="263192" grpId="0" animBg="1"/>
      <p:bldP spid="26319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第</a:t>
            </a:r>
            <a:r>
              <a:rPr lang="zh-CN" altLang="en-US" b="1" smtClean="0">
                <a:latin typeface="Times New Roman" pitchFamily="18" charset="0"/>
              </a:rPr>
              <a:t>４</a:t>
            </a:r>
            <a:r>
              <a:rPr lang="zh-CN" altLang="en-US" b="1" smtClean="0"/>
              <a:t>章  存 储 器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724C6F-8005-4FF1-9FEE-42E0A46A3ACD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02B011-E19E-4859-98F8-8D3906C494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2901950" y="2022475"/>
            <a:ext cx="25733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4.1  概述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2901950" y="3201988"/>
            <a:ext cx="38036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4.2  主存储器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2901950" y="4381500"/>
            <a:ext cx="5648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4.3  高速缓冲存储器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901950" y="5561013"/>
            <a:ext cx="44180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4.4  辅助存储器</a:t>
            </a:r>
            <a:endParaRPr lang="zh-CN" altLang="en-US" sz="32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4.2 主存储器</a:t>
            </a:r>
          </a:p>
        </p:txBody>
      </p:sp>
      <p:sp>
        <p:nvSpPr>
          <p:cNvPr id="53" name="日期占位符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91FF50-5C00-491B-91EE-B62027A83518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5" name="页脚占位符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6A44B-6083-4286-B875-332035A69788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460375" y="1058275"/>
            <a:ext cx="18325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>
                <a:latin typeface="Times New Roman" pitchFamily="18" charset="0"/>
              </a:rPr>
              <a:t>一、概述</a:t>
            </a:r>
            <a:endParaRPr lang="zh-CN" altLang="en-US" sz="2000">
              <a:latin typeface="Times New Roman" pitchFamily="18" charset="0"/>
            </a:endParaRP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461222" y="1785926"/>
            <a:ext cx="38924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 smtClean="0">
                <a:latin typeface="Times New Roman" pitchFamily="18" charset="0"/>
              </a:rPr>
              <a:t>二、半导体芯片简介</a:t>
            </a:r>
            <a:endParaRPr lang="zh-CN" altLang="en-US" sz="2000">
              <a:latin typeface="Times New Roman" pitchFamily="18" charset="0"/>
            </a:endParaRPr>
          </a:p>
        </p:txBody>
      </p:sp>
      <p:sp>
        <p:nvSpPr>
          <p:cNvPr id="62" name="Text Box 3"/>
          <p:cNvSpPr txBox="1">
            <a:spLocks noChangeArrowheads="1"/>
          </p:cNvSpPr>
          <p:nvPr/>
        </p:nvSpPr>
        <p:spPr bwMode="auto">
          <a:xfrm>
            <a:off x="428596" y="2558473"/>
            <a:ext cx="54537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 smtClean="0">
                <a:latin typeface="Times New Roman" pitchFamily="18" charset="0"/>
              </a:rPr>
              <a:t>三、随机存取存储器 ( </a:t>
            </a:r>
            <a:r>
              <a:rPr lang="en-US" altLang="zh-CN" sz="3200" smtClean="0">
                <a:latin typeface="Times New Roman" pitchFamily="18" charset="0"/>
              </a:rPr>
              <a:t>RAM )</a:t>
            </a:r>
            <a:endParaRPr lang="zh-CN" altLang="en-US" sz="2000">
              <a:latin typeface="Times New Roman" pitchFamily="18" charset="0"/>
            </a:endParaRPr>
          </a:p>
        </p:txBody>
      </p:sp>
      <p:sp>
        <p:nvSpPr>
          <p:cNvPr id="63" name="Text Box 3"/>
          <p:cNvSpPr txBox="1">
            <a:spLocks noChangeArrowheads="1"/>
          </p:cNvSpPr>
          <p:nvPr/>
        </p:nvSpPr>
        <p:spPr bwMode="auto">
          <a:xfrm>
            <a:off x="850906" y="3262970"/>
            <a:ext cx="45783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1. 静态 </a:t>
            </a:r>
            <a:r>
              <a:rPr lang="en-US" altLang="zh-CN" sz="2800">
                <a:latin typeface="Times New Roman" pitchFamily="18" charset="0"/>
              </a:rPr>
              <a:t>RAM (SRAM) 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850906" y="3905912"/>
            <a:ext cx="45783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</a:t>
            </a:r>
            <a:r>
              <a:rPr lang="zh-CN" altLang="en-US" sz="2800" smtClean="0">
                <a:latin typeface="Times New Roman" pitchFamily="18" charset="0"/>
              </a:rPr>
              <a:t>2. 动态 </a:t>
            </a:r>
            <a:r>
              <a:rPr lang="en-US" altLang="zh-CN" sz="2800" smtClean="0">
                <a:latin typeface="Times New Roman" pitchFamily="18" charset="0"/>
              </a:rPr>
              <a:t>RAM ( DRAM )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857224" y="4620292"/>
            <a:ext cx="53578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</a:t>
            </a:r>
            <a:r>
              <a:rPr lang="en-US" altLang="zh-CN" sz="2800" smtClean="0">
                <a:latin typeface="Times New Roman" pitchFamily="18" charset="0"/>
              </a:rPr>
              <a:t>3</a:t>
            </a:r>
            <a:r>
              <a:rPr lang="zh-CN" altLang="en-US" sz="2800" smtClean="0">
                <a:latin typeface="Times New Roman" pitchFamily="18" charset="0"/>
              </a:rPr>
              <a:t>. 动态</a:t>
            </a:r>
            <a:r>
              <a:rPr lang="en-US" altLang="zh-CN" sz="2800" smtClean="0">
                <a:latin typeface="Times New Roman" pitchFamily="18" charset="0"/>
              </a:rPr>
              <a:t>RAM</a:t>
            </a:r>
            <a:r>
              <a:rPr lang="zh-CN" altLang="en-US" sz="2800" smtClean="0">
                <a:latin typeface="Times New Roman" pitchFamily="18" charset="0"/>
              </a:rPr>
              <a:t>和静态</a:t>
            </a:r>
            <a:r>
              <a:rPr lang="en-US" altLang="zh-CN" sz="2800" smtClean="0">
                <a:latin typeface="Times New Roman" pitchFamily="18" charset="0"/>
              </a:rPr>
              <a:t>RAM</a:t>
            </a:r>
            <a:r>
              <a:rPr lang="zh-CN" altLang="en-US" sz="2800" smtClean="0">
                <a:latin typeface="Times New Roman" pitchFamily="18" charset="0"/>
              </a:rPr>
              <a:t>的比较</a:t>
            </a:r>
            <a:endParaRPr lang="en-US" altLang="zh-CN" sz="2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autoUpdateAnimBg="0"/>
      <p:bldP spid="59" grpId="0" autoUpdateAnimBg="0"/>
      <p:bldP spid="62" grpId="0" autoUpdateAnimBg="0"/>
      <p:bldP spid="63" grpId="0" autoUpdateAnimBg="0"/>
      <p:bldP spid="16" grpId="0" autoUpdateAnimBg="0"/>
      <p:bldP spid="1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617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 四、只读存储器（</a:t>
            </a:r>
            <a:r>
              <a:rPr lang="en-US" altLang="zh-CN" sz="3600">
                <a:latin typeface="Times New Roman" pitchFamily="18" charset="0"/>
              </a:rPr>
              <a:t>ROM） </a:t>
            </a:r>
          </a:p>
        </p:txBody>
      </p:sp>
      <p:sp>
        <p:nvSpPr>
          <p:cNvPr id="792579" name="Text Box 3"/>
          <p:cNvSpPr txBox="1">
            <a:spLocks noChangeArrowheads="1"/>
          </p:cNvSpPr>
          <p:nvPr/>
        </p:nvSpPr>
        <p:spPr bwMode="auto">
          <a:xfrm>
            <a:off x="755650" y="1219200"/>
            <a:ext cx="4759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1.  掩模 </a:t>
            </a:r>
            <a:r>
              <a:rPr lang="en-US" altLang="zh-CN" sz="3200">
                <a:latin typeface="Times New Roman" pitchFamily="18" charset="0"/>
              </a:rPr>
              <a:t>ROM ( MROM ) </a:t>
            </a:r>
          </a:p>
        </p:txBody>
      </p:sp>
      <p:sp>
        <p:nvSpPr>
          <p:cNvPr id="792580" name="Text Box 4"/>
          <p:cNvSpPr txBox="1">
            <a:spLocks noChangeArrowheads="1"/>
          </p:cNvSpPr>
          <p:nvPr/>
        </p:nvSpPr>
        <p:spPr bwMode="auto">
          <a:xfrm>
            <a:off x="1371600" y="1854200"/>
            <a:ext cx="685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行列选择线交叉处有 </a:t>
            </a:r>
            <a:r>
              <a:rPr lang="en-US" altLang="zh-CN" sz="2800">
                <a:latin typeface="Times New Roman" pitchFamily="18" charset="0"/>
              </a:rPr>
              <a:t>MOS </a:t>
            </a:r>
            <a:r>
              <a:rPr lang="zh-CN" altLang="en-US" sz="2800">
                <a:latin typeface="Times New Roman" pitchFamily="18" charset="0"/>
              </a:rPr>
              <a:t>管为“1”</a:t>
            </a:r>
          </a:p>
        </p:txBody>
      </p:sp>
      <p:sp>
        <p:nvSpPr>
          <p:cNvPr id="792581" name="Text Box 5"/>
          <p:cNvSpPr txBox="1">
            <a:spLocks noChangeArrowheads="1"/>
          </p:cNvSpPr>
          <p:nvPr/>
        </p:nvSpPr>
        <p:spPr bwMode="auto">
          <a:xfrm>
            <a:off x="1371600" y="2489200"/>
            <a:ext cx="685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行列选择线交叉处无 </a:t>
            </a:r>
            <a:r>
              <a:rPr lang="en-US" altLang="zh-CN" sz="2800">
                <a:latin typeface="Times New Roman" pitchFamily="18" charset="0"/>
              </a:rPr>
              <a:t>MOS </a:t>
            </a:r>
            <a:r>
              <a:rPr lang="zh-CN" altLang="en-US" sz="2800">
                <a:latin typeface="Times New Roman" pitchFamily="18" charset="0"/>
              </a:rPr>
              <a:t>管为“0”</a:t>
            </a:r>
          </a:p>
        </p:txBody>
      </p:sp>
      <p:sp>
        <p:nvSpPr>
          <p:cNvPr id="792582" name="Text Box 6"/>
          <p:cNvSpPr txBox="1">
            <a:spLocks noChangeArrowheads="1"/>
          </p:cNvSpPr>
          <p:nvPr/>
        </p:nvSpPr>
        <p:spPr bwMode="auto">
          <a:xfrm>
            <a:off x="762000" y="3124200"/>
            <a:ext cx="4540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2.  </a:t>
            </a:r>
            <a:r>
              <a:rPr lang="en-US" altLang="zh-CN" sz="3200">
                <a:latin typeface="Times New Roman" pitchFamily="18" charset="0"/>
              </a:rPr>
              <a:t>PROM (</a:t>
            </a:r>
            <a:r>
              <a:rPr lang="zh-CN" altLang="en-US" sz="3200">
                <a:latin typeface="Times New Roman" pitchFamily="18" charset="0"/>
              </a:rPr>
              <a:t>一次性编程)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219200" y="3810000"/>
            <a:ext cx="4268788" cy="2819400"/>
            <a:chOff x="672" y="2400"/>
            <a:chExt cx="2689" cy="1776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344" y="2400"/>
              <a:ext cx="1968" cy="1680"/>
              <a:chOff x="1344" y="2544"/>
              <a:chExt cx="1968" cy="1680"/>
            </a:xfrm>
          </p:grpSpPr>
          <p:sp>
            <p:nvSpPr>
              <p:cNvPr id="168984" name="Line 9"/>
              <p:cNvSpPr>
                <a:spLocks noChangeShapeType="1"/>
              </p:cNvSpPr>
              <p:nvPr/>
            </p:nvSpPr>
            <p:spPr bwMode="auto">
              <a:xfrm>
                <a:off x="1344" y="2784"/>
                <a:ext cx="1968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85" name="Line 10"/>
              <p:cNvSpPr>
                <a:spLocks noChangeShapeType="1"/>
              </p:cNvSpPr>
              <p:nvPr/>
            </p:nvSpPr>
            <p:spPr bwMode="auto">
              <a:xfrm>
                <a:off x="2928" y="2544"/>
                <a:ext cx="0" cy="168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86" name="Freeform 11"/>
              <p:cNvSpPr>
                <a:spLocks/>
              </p:cNvSpPr>
              <p:nvPr/>
            </p:nvSpPr>
            <p:spPr bwMode="auto">
              <a:xfrm>
                <a:off x="1872" y="2784"/>
                <a:ext cx="288" cy="480"/>
              </a:xfrm>
              <a:custGeom>
                <a:avLst/>
                <a:gdLst>
                  <a:gd name="T0" fmla="*/ 0 w 288"/>
                  <a:gd name="T1" fmla="*/ 0 h 480"/>
                  <a:gd name="T2" fmla="*/ 0 w 288"/>
                  <a:gd name="T3" fmla="*/ 480 h 480"/>
                  <a:gd name="T4" fmla="*/ 288 w 288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480"/>
                  <a:gd name="T11" fmla="*/ 288 w 288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480">
                    <a:moveTo>
                      <a:pt x="0" y="0"/>
                    </a:moveTo>
                    <a:lnTo>
                      <a:pt x="0" y="480"/>
                    </a:lnTo>
                    <a:lnTo>
                      <a:pt x="288" y="480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87" name="Freeform 12"/>
              <p:cNvSpPr>
                <a:spLocks/>
              </p:cNvSpPr>
              <p:nvPr/>
            </p:nvSpPr>
            <p:spPr bwMode="auto">
              <a:xfrm>
                <a:off x="2160" y="3024"/>
                <a:ext cx="96" cy="240"/>
              </a:xfrm>
              <a:custGeom>
                <a:avLst/>
                <a:gdLst>
                  <a:gd name="T0" fmla="*/ 0 w 96"/>
                  <a:gd name="T1" fmla="*/ 240 h 240"/>
                  <a:gd name="T2" fmla="*/ 96 w 96"/>
                  <a:gd name="T3" fmla="*/ 144 h 240"/>
                  <a:gd name="T4" fmla="*/ 96 w 96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240"/>
                  <a:gd name="T11" fmla="*/ 96 w 96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240">
                    <a:moveTo>
                      <a:pt x="0" y="240"/>
                    </a:moveTo>
                    <a:lnTo>
                      <a:pt x="96" y="144"/>
                    </a:lnTo>
                    <a:lnTo>
                      <a:pt x="96" y="0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88" name="Line 13"/>
              <p:cNvSpPr>
                <a:spLocks noChangeShapeType="1"/>
              </p:cNvSpPr>
              <p:nvPr/>
            </p:nvSpPr>
            <p:spPr bwMode="auto">
              <a:xfrm>
                <a:off x="2160" y="3168"/>
                <a:ext cx="0" cy="192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89" name="Line 14"/>
              <p:cNvSpPr>
                <a:spLocks noChangeShapeType="1"/>
              </p:cNvSpPr>
              <p:nvPr/>
            </p:nvSpPr>
            <p:spPr bwMode="auto">
              <a:xfrm>
                <a:off x="2160" y="3264"/>
                <a:ext cx="144" cy="144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 type="triangle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0" name="Freeform 15"/>
              <p:cNvSpPr>
                <a:spLocks/>
              </p:cNvSpPr>
              <p:nvPr/>
            </p:nvSpPr>
            <p:spPr bwMode="auto">
              <a:xfrm>
                <a:off x="2208" y="3552"/>
                <a:ext cx="96" cy="288"/>
              </a:xfrm>
              <a:custGeom>
                <a:avLst/>
                <a:gdLst>
                  <a:gd name="T0" fmla="*/ 96 w 144"/>
                  <a:gd name="T1" fmla="*/ 0 h 336"/>
                  <a:gd name="T2" fmla="*/ 0 w 144"/>
                  <a:gd name="T3" fmla="*/ 82 h 336"/>
                  <a:gd name="T4" fmla="*/ 96 w 144"/>
                  <a:gd name="T5" fmla="*/ 206 h 336"/>
                  <a:gd name="T6" fmla="*/ 0 w 144"/>
                  <a:gd name="T7" fmla="*/ 288 h 3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4"/>
                  <a:gd name="T13" fmla="*/ 0 h 336"/>
                  <a:gd name="T14" fmla="*/ 144 w 144"/>
                  <a:gd name="T15" fmla="*/ 336 h 3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4" h="336">
                    <a:moveTo>
                      <a:pt x="144" y="0"/>
                    </a:moveTo>
                    <a:cubicBezTo>
                      <a:pt x="72" y="28"/>
                      <a:pt x="0" y="56"/>
                      <a:pt x="0" y="96"/>
                    </a:cubicBezTo>
                    <a:cubicBezTo>
                      <a:pt x="0" y="136"/>
                      <a:pt x="144" y="200"/>
                      <a:pt x="144" y="240"/>
                    </a:cubicBezTo>
                    <a:cubicBezTo>
                      <a:pt x="144" y="280"/>
                      <a:pt x="72" y="308"/>
                      <a:pt x="0" y="336"/>
                    </a:cubicBez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1" name="Freeform 16"/>
              <p:cNvSpPr>
                <a:spLocks/>
              </p:cNvSpPr>
              <p:nvPr/>
            </p:nvSpPr>
            <p:spPr bwMode="auto">
              <a:xfrm>
                <a:off x="2208" y="3888"/>
                <a:ext cx="720" cy="144"/>
              </a:xfrm>
              <a:custGeom>
                <a:avLst/>
                <a:gdLst>
                  <a:gd name="T0" fmla="*/ 0 w 720"/>
                  <a:gd name="T1" fmla="*/ 0 h 144"/>
                  <a:gd name="T2" fmla="*/ 0 w 720"/>
                  <a:gd name="T3" fmla="*/ 144 h 144"/>
                  <a:gd name="T4" fmla="*/ 720 w 720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720"/>
                  <a:gd name="T10" fmla="*/ 0 h 144"/>
                  <a:gd name="T11" fmla="*/ 720 w 720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0" h="144">
                    <a:moveTo>
                      <a:pt x="0" y="0"/>
                    </a:moveTo>
                    <a:lnTo>
                      <a:pt x="0" y="144"/>
                    </a:lnTo>
                    <a:lnTo>
                      <a:pt x="720" y="144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2" name="Oval 17"/>
              <p:cNvSpPr>
                <a:spLocks noChangeArrowheads="1"/>
              </p:cNvSpPr>
              <p:nvPr/>
            </p:nvSpPr>
            <p:spPr bwMode="auto">
              <a:xfrm>
                <a:off x="2230" y="2976"/>
                <a:ext cx="48" cy="48"/>
              </a:xfrm>
              <a:prstGeom prst="ellips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3" name="Oval 18"/>
              <p:cNvSpPr>
                <a:spLocks noChangeArrowheads="1"/>
              </p:cNvSpPr>
              <p:nvPr/>
            </p:nvSpPr>
            <p:spPr bwMode="auto">
              <a:xfrm>
                <a:off x="2267" y="3504"/>
                <a:ext cx="48" cy="48"/>
              </a:xfrm>
              <a:prstGeom prst="ellips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4" name="Line 19"/>
              <p:cNvSpPr>
                <a:spLocks noChangeShapeType="1"/>
              </p:cNvSpPr>
              <p:nvPr/>
            </p:nvSpPr>
            <p:spPr bwMode="auto">
              <a:xfrm>
                <a:off x="2296" y="3408"/>
                <a:ext cx="0" cy="96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5" name="Oval 20"/>
              <p:cNvSpPr>
                <a:spLocks noChangeArrowheads="1"/>
              </p:cNvSpPr>
              <p:nvPr/>
            </p:nvSpPr>
            <p:spPr bwMode="auto">
              <a:xfrm>
                <a:off x="2180" y="3840"/>
                <a:ext cx="48" cy="48"/>
              </a:xfrm>
              <a:prstGeom prst="ellips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6" name="Text Box 21"/>
              <p:cNvSpPr txBox="1">
                <a:spLocks noChangeArrowheads="1"/>
              </p:cNvSpPr>
              <p:nvPr/>
            </p:nvSpPr>
            <p:spPr bwMode="auto">
              <a:xfrm>
                <a:off x="2160" y="2784"/>
                <a:ext cx="67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i="1">
                    <a:latin typeface="Times New Roman" pitchFamily="18" charset="0"/>
                  </a:rPr>
                  <a:t>V</a:t>
                </a:r>
                <a:r>
                  <a:rPr lang="en-US" altLang="zh-CN" sz="2400" baseline="-25000">
                    <a:latin typeface="Times New Roman" pitchFamily="18" charset="0"/>
                  </a:rPr>
                  <a:t>CC</a:t>
                </a:r>
              </a:p>
            </p:txBody>
          </p:sp>
        </p:grp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672" y="2448"/>
              <a:ext cx="2689" cy="1728"/>
              <a:chOff x="672" y="2448"/>
              <a:chExt cx="2689" cy="1728"/>
            </a:xfrm>
          </p:grpSpPr>
          <p:sp>
            <p:nvSpPr>
              <p:cNvPr id="168981" name="Text Box 23"/>
              <p:cNvSpPr txBox="1">
                <a:spLocks noChangeArrowheads="1"/>
              </p:cNvSpPr>
              <p:nvPr/>
            </p:nvSpPr>
            <p:spPr bwMode="auto">
              <a:xfrm>
                <a:off x="672" y="2448"/>
                <a:ext cx="76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行线</a:t>
                </a:r>
              </a:p>
            </p:txBody>
          </p:sp>
          <p:sp>
            <p:nvSpPr>
              <p:cNvPr id="168982" name="Text Box 24"/>
              <p:cNvSpPr txBox="1">
                <a:spLocks noChangeArrowheads="1"/>
              </p:cNvSpPr>
              <p:nvPr/>
            </p:nvSpPr>
            <p:spPr bwMode="auto">
              <a:xfrm>
                <a:off x="2976" y="3600"/>
                <a:ext cx="385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列线</a:t>
                </a:r>
              </a:p>
            </p:txBody>
          </p:sp>
          <p:sp>
            <p:nvSpPr>
              <p:cNvPr id="168983" name="Text Box 25"/>
              <p:cNvSpPr txBox="1">
                <a:spLocks noChangeArrowheads="1"/>
              </p:cNvSpPr>
              <p:nvPr/>
            </p:nvSpPr>
            <p:spPr bwMode="auto">
              <a:xfrm>
                <a:off x="1584" y="3360"/>
                <a:ext cx="76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熔丝</a:t>
                </a:r>
              </a:p>
            </p:txBody>
          </p:sp>
        </p:grp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5943600" y="4495800"/>
            <a:ext cx="3276600" cy="519113"/>
            <a:chOff x="3600" y="2832"/>
            <a:chExt cx="2064" cy="327"/>
          </a:xfrm>
        </p:grpSpPr>
        <p:sp>
          <p:nvSpPr>
            <p:cNvPr id="168977" name="Text Box 27"/>
            <p:cNvSpPr txBox="1">
              <a:spLocks noChangeArrowheads="1"/>
            </p:cNvSpPr>
            <p:nvPr/>
          </p:nvSpPr>
          <p:spPr bwMode="auto">
            <a:xfrm>
              <a:off x="3600" y="2832"/>
              <a:ext cx="19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熔丝断</a:t>
              </a:r>
            </a:p>
          </p:txBody>
        </p:sp>
        <p:sp>
          <p:nvSpPr>
            <p:cNvPr id="168978" name="Text Box 28"/>
            <p:cNvSpPr txBox="1">
              <a:spLocks noChangeArrowheads="1"/>
            </p:cNvSpPr>
            <p:nvPr/>
          </p:nvSpPr>
          <p:spPr bwMode="auto">
            <a:xfrm>
              <a:off x="4752" y="2832"/>
              <a:ext cx="9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为 “0”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5943600" y="5135563"/>
            <a:ext cx="3048000" cy="519112"/>
            <a:chOff x="3600" y="3235"/>
            <a:chExt cx="1920" cy="327"/>
          </a:xfrm>
        </p:grpSpPr>
        <p:sp>
          <p:nvSpPr>
            <p:cNvPr id="168975" name="Text Box 30"/>
            <p:cNvSpPr txBox="1">
              <a:spLocks noChangeArrowheads="1"/>
            </p:cNvSpPr>
            <p:nvPr/>
          </p:nvSpPr>
          <p:spPr bwMode="auto">
            <a:xfrm>
              <a:off x="4752" y="3235"/>
              <a:ext cx="7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为 “1”</a:t>
              </a:r>
            </a:p>
          </p:txBody>
        </p:sp>
        <p:sp>
          <p:nvSpPr>
            <p:cNvPr id="168976" name="Text Box 31"/>
            <p:cNvSpPr txBox="1">
              <a:spLocks noChangeArrowheads="1"/>
            </p:cNvSpPr>
            <p:nvPr/>
          </p:nvSpPr>
          <p:spPr bwMode="auto">
            <a:xfrm>
              <a:off x="3600" y="3235"/>
              <a:ext cx="13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熔丝未断</a:t>
              </a:r>
            </a:p>
          </p:txBody>
        </p:sp>
      </p:grpSp>
      <p:sp>
        <p:nvSpPr>
          <p:cNvPr id="792608" name="Rectangle 3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34" name="日期占位符 3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7096A6-000C-4995-A209-614AF0451337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7FB7A-7350-4164-8D61-DED84CA9A313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36" name="页脚占位符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79" grpId="0" autoUpdateAnimBg="0"/>
      <p:bldP spid="792580" grpId="0" autoUpdateAnimBg="0"/>
      <p:bldP spid="792581" grpId="0" autoUpdateAnimBg="0"/>
      <p:bldP spid="79258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381000" y="457200"/>
            <a:ext cx="6324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3. </a:t>
            </a:r>
            <a:r>
              <a:rPr lang="en-US" altLang="zh-CN" sz="3200">
                <a:latin typeface="Times New Roman" pitchFamily="18" charset="0"/>
              </a:rPr>
              <a:t>EPROM (</a:t>
            </a:r>
            <a:r>
              <a:rPr lang="zh-CN" altLang="en-US" sz="3200">
                <a:latin typeface="Times New Roman" pitchFamily="18" charset="0"/>
              </a:rPr>
              <a:t>多次性编程 ) </a:t>
            </a:r>
          </a:p>
        </p:txBody>
      </p:sp>
      <p:sp>
        <p:nvSpPr>
          <p:cNvPr id="793603" name="Text Box 3"/>
          <p:cNvSpPr txBox="1">
            <a:spLocks noChangeArrowheads="1"/>
          </p:cNvSpPr>
          <p:nvPr/>
        </p:nvSpPr>
        <p:spPr bwMode="auto">
          <a:xfrm>
            <a:off x="1143000" y="1295400"/>
            <a:ext cx="525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(1) N</a:t>
            </a:r>
            <a:r>
              <a:rPr lang="zh-CN" altLang="en-US" sz="2800">
                <a:latin typeface="Times New Roman" pitchFamily="18" charset="0"/>
              </a:rPr>
              <a:t>型沟道浮动栅 </a:t>
            </a:r>
            <a:r>
              <a:rPr lang="en-US" altLang="zh-CN" sz="2800">
                <a:latin typeface="Times New Roman" pitchFamily="18" charset="0"/>
              </a:rPr>
              <a:t>MOS </a:t>
            </a:r>
            <a:r>
              <a:rPr lang="zh-CN" altLang="en-US" sz="2800">
                <a:latin typeface="Times New Roman" pitchFamily="18" charset="0"/>
              </a:rPr>
              <a:t>电路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0" y="2316163"/>
            <a:ext cx="2438400" cy="1778000"/>
            <a:chOff x="3600" y="1459"/>
            <a:chExt cx="1536" cy="1120"/>
          </a:xfrm>
        </p:grpSpPr>
        <p:sp>
          <p:nvSpPr>
            <p:cNvPr id="170061" name="Text Box 5"/>
            <p:cNvSpPr txBox="1">
              <a:spLocks noChangeArrowheads="1"/>
            </p:cNvSpPr>
            <p:nvPr/>
          </p:nvSpPr>
          <p:spPr bwMode="auto">
            <a:xfrm>
              <a:off x="3600" y="1459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G </a:t>
              </a:r>
              <a:r>
                <a:rPr lang="zh-CN" altLang="en-US" sz="2400">
                  <a:latin typeface="Times New Roman" pitchFamily="18" charset="0"/>
                </a:rPr>
                <a:t>栅极</a:t>
              </a:r>
            </a:p>
          </p:txBody>
        </p:sp>
        <p:sp>
          <p:nvSpPr>
            <p:cNvPr id="170062" name="Text Box 6"/>
            <p:cNvSpPr txBox="1">
              <a:spLocks noChangeArrowheads="1"/>
            </p:cNvSpPr>
            <p:nvPr/>
          </p:nvSpPr>
          <p:spPr bwMode="auto">
            <a:xfrm>
              <a:off x="3600" y="1875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S  </a:t>
              </a:r>
              <a:r>
                <a:rPr lang="zh-CN" altLang="en-US" sz="2400">
                  <a:latin typeface="Times New Roman" pitchFamily="18" charset="0"/>
                </a:rPr>
                <a:t>源</a:t>
              </a:r>
            </a:p>
          </p:txBody>
        </p:sp>
        <p:sp>
          <p:nvSpPr>
            <p:cNvPr id="170063" name="Text Box 7"/>
            <p:cNvSpPr txBox="1">
              <a:spLocks noChangeArrowheads="1"/>
            </p:cNvSpPr>
            <p:nvPr/>
          </p:nvSpPr>
          <p:spPr bwMode="auto">
            <a:xfrm>
              <a:off x="3600" y="2291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D </a:t>
              </a:r>
              <a:r>
                <a:rPr lang="zh-CN" altLang="en-US" sz="2400">
                  <a:latin typeface="Times New Roman" pitchFamily="18" charset="0"/>
                </a:rPr>
                <a:t>漏</a:t>
              </a:r>
            </a:p>
          </p:txBody>
        </p:sp>
      </p:grpSp>
      <p:sp>
        <p:nvSpPr>
          <p:cNvPr id="793608" name="Text Box 8"/>
          <p:cNvSpPr txBox="1">
            <a:spLocks noChangeArrowheads="1"/>
          </p:cNvSpPr>
          <p:nvPr/>
        </p:nvSpPr>
        <p:spPr bwMode="auto">
          <a:xfrm>
            <a:off x="6096000" y="4297363"/>
            <a:ext cx="283371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紫外线全部擦洗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914400" y="5410200"/>
            <a:ext cx="9372600" cy="457200"/>
            <a:chOff x="336" y="3408"/>
            <a:chExt cx="5904" cy="288"/>
          </a:xfrm>
        </p:grpSpPr>
        <p:sp>
          <p:nvSpPr>
            <p:cNvPr id="170058" name="Text Box 10"/>
            <p:cNvSpPr txBox="1">
              <a:spLocks noChangeArrowheads="1"/>
            </p:cNvSpPr>
            <p:nvPr/>
          </p:nvSpPr>
          <p:spPr bwMode="auto">
            <a:xfrm>
              <a:off x="336" y="3408"/>
              <a:ext cx="18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D </a:t>
              </a:r>
              <a:r>
                <a:rPr lang="zh-CN" altLang="en-US" sz="2400">
                  <a:latin typeface="Times New Roman" pitchFamily="18" charset="0"/>
                </a:rPr>
                <a:t>端加正电压</a:t>
              </a:r>
            </a:p>
          </p:txBody>
        </p:sp>
        <p:sp>
          <p:nvSpPr>
            <p:cNvPr id="170059" name="Text Box 11"/>
            <p:cNvSpPr txBox="1">
              <a:spLocks noChangeArrowheads="1"/>
            </p:cNvSpPr>
            <p:nvPr/>
          </p:nvSpPr>
          <p:spPr bwMode="auto">
            <a:xfrm>
              <a:off x="2064" y="3408"/>
              <a:ext cx="18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形成浮动栅</a:t>
              </a:r>
            </a:p>
          </p:txBody>
        </p:sp>
        <p:sp>
          <p:nvSpPr>
            <p:cNvPr id="170060" name="Text Box 12"/>
            <p:cNvSpPr txBox="1">
              <a:spLocks noChangeArrowheads="1"/>
            </p:cNvSpPr>
            <p:nvPr/>
          </p:nvSpPr>
          <p:spPr bwMode="auto">
            <a:xfrm>
              <a:off x="3600" y="3408"/>
              <a:ext cx="26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S </a:t>
              </a:r>
              <a:r>
                <a:rPr lang="zh-CN" altLang="en-US" sz="2400">
                  <a:latin typeface="Times New Roman" pitchFamily="18" charset="0"/>
                </a:rPr>
                <a:t>与 </a:t>
              </a:r>
              <a:r>
                <a:rPr lang="en-US" altLang="zh-CN" sz="2400">
                  <a:latin typeface="Times New Roman" pitchFamily="18" charset="0"/>
                </a:rPr>
                <a:t>D </a:t>
              </a:r>
              <a:r>
                <a:rPr lang="zh-CN" altLang="en-US" sz="2400">
                  <a:latin typeface="Times New Roman" pitchFamily="18" charset="0"/>
                </a:rPr>
                <a:t>不导通为 “0”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914400" y="6019800"/>
            <a:ext cx="8229600" cy="457200"/>
            <a:chOff x="336" y="3792"/>
            <a:chExt cx="5184" cy="288"/>
          </a:xfrm>
        </p:grpSpPr>
        <p:sp>
          <p:nvSpPr>
            <p:cNvPr id="170055" name="Text Box 14"/>
            <p:cNvSpPr txBox="1">
              <a:spLocks noChangeArrowheads="1"/>
            </p:cNvSpPr>
            <p:nvPr/>
          </p:nvSpPr>
          <p:spPr bwMode="auto">
            <a:xfrm>
              <a:off x="336" y="3792"/>
              <a:ext cx="19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D </a:t>
              </a:r>
              <a:r>
                <a:rPr lang="zh-CN" altLang="en-US" sz="2400">
                  <a:latin typeface="Times New Roman" pitchFamily="18" charset="0"/>
                </a:rPr>
                <a:t>端不加正电压</a:t>
              </a:r>
            </a:p>
          </p:txBody>
        </p:sp>
        <p:sp>
          <p:nvSpPr>
            <p:cNvPr id="170056" name="Text Box 15"/>
            <p:cNvSpPr txBox="1">
              <a:spLocks noChangeArrowheads="1"/>
            </p:cNvSpPr>
            <p:nvPr/>
          </p:nvSpPr>
          <p:spPr bwMode="auto">
            <a:xfrm>
              <a:off x="2064" y="3792"/>
              <a:ext cx="18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不形成浮动栅</a:t>
              </a:r>
            </a:p>
          </p:txBody>
        </p:sp>
        <p:sp>
          <p:nvSpPr>
            <p:cNvPr id="170057" name="Text Box 16"/>
            <p:cNvSpPr txBox="1">
              <a:spLocks noChangeArrowheads="1"/>
            </p:cNvSpPr>
            <p:nvPr/>
          </p:nvSpPr>
          <p:spPr bwMode="auto">
            <a:xfrm>
              <a:off x="3600" y="3792"/>
              <a:ext cx="19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S </a:t>
              </a:r>
              <a:r>
                <a:rPr lang="zh-CN" altLang="en-US" sz="2400">
                  <a:latin typeface="Times New Roman" pitchFamily="18" charset="0"/>
                </a:rPr>
                <a:t>与 </a:t>
              </a:r>
              <a:r>
                <a:rPr lang="en-US" altLang="zh-CN" sz="2400">
                  <a:latin typeface="Times New Roman" pitchFamily="18" charset="0"/>
                </a:rPr>
                <a:t>D </a:t>
              </a:r>
              <a:r>
                <a:rPr lang="zh-CN" altLang="en-US" sz="2400">
                  <a:latin typeface="Times New Roman" pitchFamily="18" charset="0"/>
                </a:rPr>
                <a:t>导通为 “1”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06438" y="2193925"/>
            <a:ext cx="4932362" cy="2835275"/>
            <a:chOff x="445" y="1382"/>
            <a:chExt cx="3107" cy="1786"/>
          </a:xfrm>
        </p:grpSpPr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852" y="1929"/>
              <a:ext cx="1901" cy="717"/>
              <a:chOff x="599" y="1833"/>
              <a:chExt cx="1901" cy="717"/>
            </a:xfrm>
          </p:grpSpPr>
          <p:sp>
            <p:nvSpPr>
              <p:cNvPr id="170053" name="Freeform 19"/>
              <p:cNvSpPr>
                <a:spLocks/>
              </p:cNvSpPr>
              <p:nvPr/>
            </p:nvSpPr>
            <p:spPr bwMode="auto">
              <a:xfrm>
                <a:off x="599" y="1833"/>
                <a:ext cx="1901" cy="717"/>
              </a:xfrm>
              <a:custGeom>
                <a:avLst/>
                <a:gdLst>
                  <a:gd name="T0" fmla="*/ 0 w 1759"/>
                  <a:gd name="T1" fmla="*/ 711 h 695"/>
                  <a:gd name="T2" fmla="*/ 0 w 1759"/>
                  <a:gd name="T3" fmla="*/ 673 h 695"/>
                  <a:gd name="T4" fmla="*/ 0 w 1759"/>
                  <a:gd name="T5" fmla="*/ 641 h 695"/>
                  <a:gd name="T6" fmla="*/ 0 w 1759"/>
                  <a:gd name="T7" fmla="*/ 0 h 695"/>
                  <a:gd name="T8" fmla="*/ 91 w 1759"/>
                  <a:gd name="T9" fmla="*/ 0 h 695"/>
                  <a:gd name="T10" fmla="*/ 205 w 1759"/>
                  <a:gd name="T11" fmla="*/ 12 h 695"/>
                  <a:gd name="T12" fmla="*/ 271 w 1759"/>
                  <a:gd name="T13" fmla="*/ 95 h 695"/>
                  <a:gd name="T14" fmla="*/ 313 w 1759"/>
                  <a:gd name="T15" fmla="*/ 298 h 695"/>
                  <a:gd name="T16" fmla="*/ 458 w 1759"/>
                  <a:gd name="T17" fmla="*/ 298 h 695"/>
                  <a:gd name="T18" fmla="*/ 519 w 1759"/>
                  <a:gd name="T19" fmla="*/ 51 h 695"/>
                  <a:gd name="T20" fmla="*/ 567 w 1759"/>
                  <a:gd name="T21" fmla="*/ 12 h 695"/>
                  <a:gd name="T22" fmla="*/ 658 w 1759"/>
                  <a:gd name="T23" fmla="*/ 12 h 695"/>
                  <a:gd name="T24" fmla="*/ 972 w 1759"/>
                  <a:gd name="T25" fmla="*/ 12 h 695"/>
                  <a:gd name="T26" fmla="*/ 1334 w 1759"/>
                  <a:gd name="T27" fmla="*/ 12 h 695"/>
                  <a:gd name="T28" fmla="*/ 1424 w 1759"/>
                  <a:gd name="T29" fmla="*/ 38 h 695"/>
                  <a:gd name="T30" fmla="*/ 1473 w 1759"/>
                  <a:gd name="T31" fmla="*/ 177 h 695"/>
                  <a:gd name="T32" fmla="*/ 1478 w 1759"/>
                  <a:gd name="T33" fmla="*/ 311 h 695"/>
                  <a:gd name="T34" fmla="*/ 1648 w 1759"/>
                  <a:gd name="T35" fmla="*/ 311 h 695"/>
                  <a:gd name="T36" fmla="*/ 1678 w 1759"/>
                  <a:gd name="T37" fmla="*/ 69 h 695"/>
                  <a:gd name="T38" fmla="*/ 1775 w 1759"/>
                  <a:gd name="T39" fmla="*/ 19 h 695"/>
                  <a:gd name="T40" fmla="*/ 1901 w 1759"/>
                  <a:gd name="T41" fmla="*/ 25 h 695"/>
                  <a:gd name="T42" fmla="*/ 1901 w 1759"/>
                  <a:gd name="T43" fmla="*/ 717 h 695"/>
                  <a:gd name="T44" fmla="*/ 0 w 1759"/>
                  <a:gd name="T45" fmla="*/ 711 h 69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759"/>
                  <a:gd name="T70" fmla="*/ 0 h 695"/>
                  <a:gd name="T71" fmla="*/ 1759 w 1759"/>
                  <a:gd name="T72" fmla="*/ 695 h 695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759" h="695">
                    <a:moveTo>
                      <a:pt x="0" y="689"/>
                    </a:moveTo>
                    <a:lnTo>
                      <a:pt x="0" y="652"/>
                    </a:lnTo>
                    <a:lnTo>
                      <a:pt x="0" y="621"/>
                    </a:lnTo>
                    <a:lnTo>
                      <a:pt x="0" y="0"/>
                    </a:lnTo>
                    <a:lnTo>
                      <a:pt x="84" y="0"/>
                    </a:lnTo>
                    <a:lnTo>
                      <a:pt x="190" y="12"/>
                    </a:lnTo>
                    <a:lnTo>
                      <a:pt x="251" y="92"/>
                    </a:lnTo>
                    <a:lnTo>
                      <a:pt x="290" y="289"/>
                    </a:lnTo>
                    <a:lnTo>
                      <a:pt x="424" y="289"/>
                    </a:lnTo>
                    <a:lnTo>
                      <a:pt x="480" y="49"/>
                    </a:lnTo>
                    <a:lnTo>
                      <a:pt x="525" y="12"/>
                    </a:lnTo>
                    <a:lnTo>
                      <a:pt x="609" y="12"/>
                    </a:lnTo>
                    <a:lnTo>
                      <a:pt x="899" y="12"/>
                    </a:lnTo>
                    <a:lnTo>
                      <a:pt x="1234" y="12"/>
                    </a:lnTo>
                    <a:lnTo>
                      <a:pt x="1318" y="37"/>
                    </a:lnTo>
                    <a:lnTo>
                      <a:pt x="1363" y="172"/>
                    </a:lnTo>
                    <a:lnTo>
                      <a:pt x="1368" y="301"/>
                    </a:lnTo>
                    <a:lnTo>
                      <a:pt x="1525" y="301"/>
                    </a:lnTo>
                    <a:lnTo>
                      <a:pt x="1553" y="67"/>
                    </a:lnTo>
                    <a:lnTo>
                      <a:pt x="1642" y="18"/>
                    </a:lnTo>
                    <a:lnTo>
                      <a:pt x="1759" y="24"/>
                    </a:lnTo>
                    <a:lnTo>
                      <a:pt x="1759" y="695"/>
                    </a:lnTo>
                    <a:lnTo>
                      <a:pt x="0" y="689"/>
                    </a:lnTo>
                    <a:close/>
                  </a:path>
                </a:pathLst>
              </a:custGeom>
              <a:solidFill>
                <a:schemeClr val="folHlink">
                  <a:alpha val="50195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54" name="Freeform 20"/>
              <p:cNvSpPr>
                <a:spLocks/>
              </p:cNvSpPr>
              <p:nvPr/>
            </p:nvSpPr>
            <p:spPr bwMode="auto">
              <a:xfrm>
                <a:off x="599" y="1833"/>
                <a:ext cx="1901" cy="717"/>
              </a:xfrm>
              <a:custGeom>
                <a:avLst/>
                <a:gdLst>
                  <a:gd name="T0" fmla="*/ 0 w 1759"/>
                  <a:gd name="T1" fmla="*/ 711 h 695"/>
                  <a:gd name="T2" fmla="*/ 0 w 1759"/>
                  <a:gd name="T3" fmla="*/ 673 h 695"/>
                  <a:gd name="T4" fmla="*/ 0 w 1759"/>
                  <a:gd name="T5" fmla="*/ 641 h 695"/>
                  <a:gd name="T6" fmla="*/ 0 w 1759"/>
                  <a:gd name="T7" fmla="*/ 0 h 695"/>
                  <a:gd name="T8" fmla="*/ 91 w 1759"/>
                  <a:gd name="T9" fmla="*/ 0 h 695"/>
                  <a:gd name="T10" fmla="*/ 205 w 1759"/>
                  <a:gd name="T11" fmla="*/ 12 h 695"/>
                  <a:gd name="T12" fmla="*/ 271 w 1759"/>
                  <a:gd name="T13" fmla="*/ 95 h 695"/>
                  <a:gd name="T14" fmla="*/ 313 w 1759"/>
                  <a:gd name="T15" fmla="*/ 298 h 695"/>
                  <a:gd name="T16" fmla="*/ 458 w 1759"/>
                  <a:gd name="T17" fmla="*/ 298 h 695"/>
                  <a:gd name="T18" fmla="*/ 519 w 1759"/>
                  <a:gd name="T19" fmla="*/ 51 h 695"/>
                  <a:gd name="T20" fmla="*/ 567 w 1759"/>
                  <a:gd name="T21" fmla="*/ 12 h 695"/>
                  <a:gd name="T22" fmla="*/ 658 w 1759"/>
                  <a:gd name="T23" fmla="*/ 12 h 695"/>
                  <a:gd name="T24" fmla="*/ 972 w 1759"/>
                  <a:gd name="T25" fmla="*/ 12 h 695"/>
                  <a:gd name="T26" fmla="*/ 1334 w 1759"/>
                  <a:gd name="T27" fmla="*/ 12 h 695"/>
                  <a:gd name="T28" fmla="*/ 1424 w 1759"/>
                  <a:gd name="T29" fmla="*/ 38 h 695"/>
                  <a:gd name="T30" fmla="*/ 1473 w 1759"/>
                  <a:gd name="T31" fmla="*/ 177 h 695"/>
                  <a:gd name="T32" fmla="*/ 1478 w 1759"/>
                  <a:gd name="T33" fmla="*/ 311 h 695"/>
                  <a:gd name="T34" fmla="*/ 1648 w 1759"/>
                  <a:gd name="T35" fmla="*/ 311 h 695"/>
                  <a:gd name="T36" fmla="*/ 1678 w 1759"/>
                  <a:gd name="T37" fmla="*/ 69 h 695"/>
                  <a:gd name="T38" fmla="*/ 1775 w 1759"/>
                  <a:gd name="T39" fmla="*/ 19 h 695"/>
                  <a:gd name="T40" fmla="*/ 1901 w 1759"/>
                  <a:gd name="T41" fmla="*/ 25 h 695"/>
                  <a:gd name="T42" fmla="*/ 1901 w 1759"/>
                  <a:gd name="T43" fmla="*/ 717 h 695"/>
                  <a:gd name="T44" fmla="*/ 0 w 1759"/>
                  <a:gd name="T45" fmla="*/ 711 h 69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759"/>
                  <a:gd name="T70" fmla="*/ 0 h 695"/>
                  <a:gd name="T71" fmla="*/ 1759 w 1759"/>
                  <a:gd name="T72" fmla="*/ 695 h 695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759" h="695">
                    <a:moveTo>
                      <a:pt x="0" y="689"/>
                    </a:moveTo>
                    <a:lnTo>
                      <a:pt x="0" y="652"/>
                    </a:lnTo>
                    <a:lnTo>
                      <a:pt x="0" y="621"/>
                    </a:lnTo>
                    <a:lnTo>
                      <a:pt x="0" y="0"/>
                    </a:lnTo>
                    <a:lnTo>
                      <a:pt x="84" y="0"/>
                    </a:lnTo>
                    <a:lnTo>
                      <a:pt x="190" y="12"/>
                    </a:lnTo>
                    <a:lnTo>
                      <a:pt x="251" y="92"/>
                    </a:lnTo>
                    <a:lnTo>
                      <a:pt x="290" y="289"/>
                    </a:lnTo>
                    <a:lnTo>
                      <a:pt x="424" y="289"/>
                    </a:lnTo>
                    <a:lnTo>
                      <a:pt x="480" y="49"/>
                    </a:lnTo>
                    <a:lnTo>
                      <a:pt x="525" y="12"/>
                    </a:lnTo>
                    <a:lnTo>
                      <a:pt x="609" y="12"/>
                    </a:lnTo>
                    <a:lnTo>
                      <a:pt x="899" y="12"/>
                    </a:lnTo>
                    <a:lnTo>
                      <a:pt x="1234" y="12"/>
                    </a:lnTo>
                    <a:lnTo>
                      <a:pt x="1318" y="37"/>
                    </a:lnTo>
                    <a:lnTo>
                      <a:pt x="1363" y="172"/>
                    </a:lnTo>
                    <a:lnTo>
                      <a:pt x="1368" y="301"/>
                    </a:lnTo>
                    <a:lnTo>
                      <a:pt x="1525" y="301"/>
                    </a:lnTo>
                    <a:lnTo>
                      <a:pt x="1553" y="67"/>
                    </a:lnTo>
                    <a:lnTo>
                      <a:pt x="1642" y="18"/>
                    </a:lnTo>
                    <a:lnTo>
                      <a:pt x="1759" y="24"/>
                    </a:lnTo>
                    <a:lnTo>
                      <a:pt x="1759" y="695"/>
                    </a:lnTo>
                    <a:lnTo>
                      <a:pt x="0" y="689"/>
                    </a:lnTo>
                    <a:close/>
                  </a:path>
                </a:pathLst>
              </a:custGeom>
              <a:solidFill>
                <a:schemeClr val="folHlink">
                  <a:alpha val="50195"/>
                </a:schemeClr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9999" name="Oval 21"/>
            <p:cNvSpPr>
              <a:spLocks noChangeArrowheads="1"/>
            </p:cNvSpPr>
            <p:nvPr/>
          </p:nvSpPr>
          <p:spPr bwMode="auto">
            <a:xfrm>
              <a:off x="1538" y="2377"/>
              <a:ext cx="693" cy="180"/>
            </a:xfrm>
            <a:prstGeom prst="ellipse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0" name="Rectangle 22"/>
            <p:cNvSpPr>
              <a:spLocks noChangeArrowheads="1"/>
            </p:cNvSpPr>
            <p:nvPr/>
          </p:nvSpPr>
          <p:spPr bwMode="auto">
            <a:xfrm>
              <a:off x="852" y="2639"/>
              <a:ext cx="1907" cy="529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1" name="Rectangle 23"/>
            <p:cNvSpPr>
              <a:spLocks noChangeArrowheads="1"/>
            </p:cNvSpPr>
            <p:nvPr/>
          </p:nvSpPr>
          <p:spPr bwMode="auto">
            <a:xfrm>
              <a:off x="1191" y="2107"/>
              <a:ext cx="129" cy="105"/>
            </a:xfrm>
            <a:prstGeom prst="rect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70002" name="Rectangle 24"/>
            <p:cNvSpPr>
              <a:spLocks noChangeArrowheads="1"/>
            </p:cNvSpPr>
            <p:nvPr/>
          </p:nvSpPr>
          <p:spPr bwMode="auto">
            <a:xfrm>
              <a:off x="2371" y="2139"/>
              <a:ext cx="129" cy="104"/>
            </a:xfrm>
            <a:prstGeom prst="rect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70003" name="Rectangle 25"/>
            <p:cNvSpPr>
              <a:spLocks noChangeArrowheads="1"/>
            </p:cNvSpPr>
            <p:nvPr/>
          </p:nvSpPr>
          <p:spPr bwMode="auto">
            <a:xfrm>
              <a:off x="1854" y="1947"/>
              <a:ext cx="134" cy="105"/>
            </a:xfrm>
            <a:prstGeom prst="rect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4" name="Freeform 26"/>
            <p:cNvSpPr>
              <a:spLocks/>
            </p:cNvSpPr>
            <p:nvPr/>
          </p:nvSpPr>
          <p:spPr bwMode="auto">
            <a:xfrm>
              <a:off x="842" y="2606"/>
              <a:ext cx="542" cy="160"/>
            </a:xfrm>
            <a:custGeom>
              <a:avLst/>
              <a:gdLst>
                <a:gd name="T0" fmla="*/ 542 w 542"/>
                <a:gd name="T1" fmla="*/ 0 h 160"/>
                <a:gd name="T2" fmla="*/ 530 w 542"/>
                <a:gd name="T3" fmla="*/ 61 h 160"/>
                <a:gd name="T4" fmla="*/ 519 w 542"/>
                <a:gd name="T5" fmla="*/ 92 h 160"/>
                <a:gd name="T6" fmla="*/ 502 w 542"/>
                <a:gd name="T7" fmla="*/ 117 h 160"/>
                <a:gd name="T8" fmla="*/ 480 w 542"/>
                <a:gd name="T9" fmla="*/ 135 h 160"/>
                <a:gd name="T10" fmla="*/ 458 w 542"/>
                <a:gd name="T11" fmla="*/ 148 h 160"/>
                <a:gd name="T12" fmla="*/ 424 w 542"/>
                <a:gd name="T13" fmla="*/ 154 h 160"/>
                <a:gd name="T14" fmla="*/ 402 w 542"/>
                <a:gd name="T15" fmla="*/ 160 h 160"/>
                <a:gd name="T16" fmla="*/ 374 w 542"/>
                <a:gd name="T17" fmla="*/ 160 h 160"/>
                <a:gd name="T18" fmla="*/ 335 w 542"/>
                <a:gd name="T19" fmla="*/ 160 h 160"/>
                <a:gd name="T20" fmla="*/ 290 w 542"/>
                <a:gd name="T21" fmla="*/ 160 h 160"/>
                <a:gd name="T22" fmla="*/ 234 w 542"/>
                <a:gd name="T23" fmla="*/ 160 h 160"/>
                <a:gd name="T24" fmla="*/ 178 w 542"/>
                <a:gd name="T25" fmla="*/ 160 h 160"/>
                <a:gd name="T26" fmla="*/ 123 w 542"/>
                <a:gd name="T27" fmla="*/ 160 h 160"/>
                <a:gd name="T28" fmla="*/ 72 w 542"/>
                <a:gd name="T29" fmla="*/ 160 h 160"/>
                <a:gd name="T30" fmla="*/ 28 w 542"/>
                <a:gd name="T31" fmla="*/ 160 h 160"/>
                <a:gd name="T32" fmla="*/ 0 w 542"/>
                <a:gd name="T33" fmla="*/ 160 h 1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42"/>
                <a:gd name="T52" fmla="*/ 0 h 160"/>
                <a:gd name="T53" fmla="*/ 542 w 542"/>
                <a:gd name="T54" fmla="*/ 160 h 1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42" h="160">
                  <a:moveTo>
                    <a:pt x="542" y="0"/>
                  </a:moveTo>
                  <a:lnTo>
                    <a:pt x="530" y="61"/>
                  </a:lnTo>
                  <a:lnTo>
                    <a:pt x="519" y="92"/>
                  </a:lnTo>
                  <a:lnTo>
                    <a:pt x="502" y="117"/>
                  </a:lnTo>
                  <a:lnTo>
                    <a:pt x="480" y="135"/>
                  </a:lnTo>
                  <a:lnTo>
                    <a:pt x="458" y="148"/>
                  </a:lnTo>
                  <a:lnTo>
                    <a:pt x="424" y="154"/>
                  </a:lnTo>
                  <a:lnTo>
                    <a:pt x="402" y="160"/>
                  </a:lnTo>
                  <a:lnTo>
                    <a:pt x="374" y="160"/>
                  </a:lnTo>
                  <a:lnTo>
                    <a:pt x="335" y="160"/>
                  </a:lnTo>
                  <a:lnTo>
                    <a:pt x="290" y="160"/>
                  </a:lnTo>
                  <a:lnTo>
                    <a:pt x="234" y="160"/>
                  </a:lnTo>
                  <a:lnTo>
                    <a:pt x="178" y="160"/>
                  </a:lnTo>
                  <a:lnTo>
                    <a:pt x="123" y="160"/>
                  </a:lnTo>
                  <a:lnTo>
                    <a:pt x="72" y="160"/>
                  </a:lnTo>
                  <a:lnTo>
                    <a:pt x="28" y="160"/>
                  </a:lnTo>
                  <a:lnTo>
                    <a:pt x="0" y="16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5" name="Freeform 27"/>
            <p:cNvSpPr>
              <a:spLocks/>
            </p:cNvSpPr>
            <p:nvPr/>
          </p:nvSpPr>
          <p:spPr bwMode="auto">
            <a:xfrm>
              <a:off x="2273" y="2606"/>
              <a:ext cx="502" cy="154"/>
            </a:xfrm>
            <a:custGeom>
              <a:avLst/>
              <a:gdLst>
                <a:gd name="T0" fmla="*/ 0 w 502"/>
                <a:gd name="T1" fmla="*/ 0 h 154"/>
                <a:gd name="T2" fmla="*/ 11 w 502"/>
                <a:gd name="T3" fmla="*/ 61 h 154"/>
                <a:gd name="T4" fmla="*/ 22 w 502"/>
                <a:gd name="T5" fmla="*/ 92 h 154"/>
                <a:gd name="T6" fmla="*/ 39 w 502"/>
                <a:gd name="T7" fmla="*/ 111 h 154"/>
                <a:gd name="T8" fmla="*/ 55 w 502"/>
                <a:gd name="T9" fmla="*/ 129 h 154"/>
                <a:gd name="T10" fmla="*/ 78 w 502"/>
                <a:gd name="T11" fmla="*/ 141 h 154"/>
                <a:gd name="T12" fmla="*/ 111 w 502"/>
                <a:gd name="T13" fmla="*/ 148 h 154"/>
                <a:gd name="T14" fmla="*/ 128 w 502"/>
                <a:gd name="T15" fmla="*/ 154 h 154"/>
                <a:gd name="T16" fmla="*/ 156 w 502"/>
                <a:gd name="T17" fmla="*/ 154 h 154"/>
                <a:gd name="T18" fmla="*/ 189 w 502"/>
                <a:gd name="T19" fmla="*/ 154 h 154"/>
                <a:gd name="T20" fmla="*/ 234 w 502"/>
                <a:gd name="T21" fmla="*/ 154 h 154"/>
                <a:gd name="T22" fmla="*/ 284 w 502"/>
                <a:gd name="T23" fmla="*/ 154 h 154"/>
                <a:gd name="T24" fmla="*/ 340 w 502"/>
                <a:gd name="T25" fmla="*/ 154 h 154"/>
                <a:gd name="T26" fmla="*/ 390 w 502"/>
                <a:gd name="T27" fmla="*/ 154 h 154"/>
                <a:gd name="T28" fmla="*/ 435 w 502"/>
                <a:gd name="T29" fmla="*/ 154 h 154"/>
                <a:gd name="T30" fmla="*/ 474 w 502"/>
                <a:gd name="T31" fmla="*/ 154 h 154"/>
                <a:gd name="T32" fmla="*/ 502 w 502"/>
                <a:gd name="T33" fmla="*/ 154 h 15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02"/>
                <a:gd name="T52" fmla="*/ 0 h 154"/>
                <a:gd name="T53" fmla="*/ 502 w 502"/>
                <a:gd name="T54" fmla="*/ 154 h 15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02" h="154">
                  <a:moveTo>
                    <a:pt x="0" y="0"/>
                  </a:moveTo>
                  <a:lnTo>
                    <a:pt x="11" y="61"/>
                  </a:lnTo>
                  <a:lnTo>
                    <a:pt x="22" y="92"/>
                  </a:lnTo>
                  <a:lnTo>
                    <a:pt x="39" y="111"/>
                  </a:lnTo>
                  <a:lnTo>
                    <a:pt x="55" y="129"/>
                  </a:lnTo>
                  <a:lnTo>
                    <a:pt x="78" y="141"/>
                  </a:lnTo>
                  <a:lnTo>
                    <a:pt x="111" y="148"/>
                  </a:lnTo>
                  <a:lnTo>
                    <a:pt x="128" y="154"/>
                  </a:lnTo>
                  <a:lnTo>
                    <a:pt x="156" y="154"/>
                  </a:lnTo>
                  <a:lnTo>
                    <a:pt x="189" y="154"/>
                  </a:lnTo>
                  <a:lnTo>
                    <a:pt x="234" y="154"/>
                  </a:lnTo>
                  <a:lnTo>
                    <a:pt x="284" y="154"/>
                  </a:lnTo>
                  <a:lnTo>
                    <a:pt x="340" y="154"/>
                  </a:lnTo>
                  <a:lnTo>
                    <a:pt x="390" y="154"/>
                  </a:lnTo>
                  <a:lnTo>
                    <a:pt x="435" y="154"/>
                  </a:lnTo>
                  <a:lnTo>
                    <a:pt x="474" y="154"/>
                  </a:lnTo>
                  <a:lnTo>
                    <a:pt x="502" y="154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6" name="Oval 28"/>
            <p:cNvSpPr>
              <a:spLocks noChangeArrowheads="1"/>
            </p:cNvSpPr>
            <p:nvPr/>
          </p:nvSpPr>
          <p:spPr bwMode="auto">
            <a:xfrm>
              <a:off x="1259" y="2667"/>
              <a:ext cx="40" cy="43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7" name="Oval 29"/>
            <p:cNvSpPr>
              <a:spLocks noChangeArrowheads="1"/>
            </p:cNvSpPr>
            <p:nvPr/>
          </p:nvSpPr>
          <p:spPr bwMode="auto">
            <a:xfrm>
              <a:off x="2401" y="2686"/>
              <a:ext cx="33" cy="43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8" name="Line 30"/>
            <p:cNvSpPr>
              <a:spLocks noChangeShapeType="1"/>
            </p:cNvSpPr>
            <p:nvPr/>
          </p:nvSpPr>
          <p:spPr bwMode="auto">
            <a:xfrm flipH="1">
              <a:off x="1173" y="2706"/>
              <a:ext cx="86" cy="1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9" name="Line 31"/>
            <p:cNvSpPr>
              <a:spLocks noChangeShapeType="1"/>
            </p:cNvSpPr>
            <p:nvPr/>
          </p:nvSpPr>
          <p:spPr bwMode="auto">
            <a:xfrm>
              <a:off x="2423" y="2704"/>
              <a:ext cx="79" cy="14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10" name="Rectangle 32"/>
            <p:cNvSpPr>
              <a:spLocks noChangeArrowheads="1"/>
            </p:cNvSpPr>
            <p:nvPr/>
          </p:nvSpPr>
          <p:spPr bwMode="auto">
            <a:xfrm>
              <a:off x="1284" y="1485"/>
              <a:ext cx="21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11" name="Rectangle 33"/>
            <p:cNvSpPr>
              <a:spLocks noChangeArrowheads="1"/>
            </p:cNvSpPr>
            <p:nvPr/>
          </p:nvSpPr>
          <p:spPr bwMode="auto">
            <a:xfrm>
              <a:off x="1213" y="1398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70012" name="Rectangle 34"/>
            <p:cNvSpPr>
              <a:spLocks noChangeArrowheads="1"/>
            </p:cNvSpPr>
            <p:nvPr/>
          </p:nvSpPr>
          <p:spPr bwMode="auto">
            <a:xfrm>
              <a:off x="1831" y="1467"/>
              <a:ext cx="212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13" name="Rectangle 35"/>
            <p:cNvSpPr>
              <a:spLocks noChangeArrowheads="1"/>
            </p:cNvSpPr>
            <p:nvPr/>
          </p:nvSpPr>
          <p:spPr bwMode="auto">
            <a:xfrm>
              <a:off x="1843" y="1398"/>
              <a:ext cx="14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170014" name="Rectangle 36"/>
            <p:cNvSpPr>
              <a:spLocks noChangeArrowheads="1"/>
            </p:cNvSpPr>
            <p:nvPr/>
          </p:nvSpPr>
          <p:spPr bwMode="auto">
            <a:xfrm>
              <a:off x="2395" y="1485"/>
              <a:ext cx="21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15" name="Rectangle 37"/>
            <p:cNvSpPr>
              <a:spLocks noChangeArrowheads="1"/>
            </p:cNvSpPr>
            <p:nvPr/>
          </p:nvSpPr>
          <p:spPr bwMode="auto">
            <a:xfrm>
              <a:off x="2384" y="1398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70016" name="Rectangle 38"/>
            <p:cNvSpPr>
              <a:spLocks noChangeArrowheads="1"/>
            </p:cNvSpPr>
            <p:nvPr/>
          </p:nvSpPr>
          <p:spPr bwMode="auto">
            <a:xfrm>
              <a:off x="947" y="2784"/>
              <a:ext cx="21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17" name="Rectangle 39"/>
            <p:cNvSpPr>
              <a:spLocks noChangeArrowheads="1"/>
            </p:cNvSpPr>
            <p:nvPr/>
          </p:nvSpPr>
          <p:spPr bwMode="auto">
            <a:xfrm>
              <a:off x="985" y="2840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1800">
                <a:latin typeface="Times New Roman" pitchFamily="18" charset="0"/>
              </a:endParaRPr>
            </a:p>
          </p:txBody>
        </p:sp>
        <p:sp>
          <p:nvSpPr>
            <p:cNvPr id="170018" name="Rectangle 40"/>
            <p:cNvSpPr>
              <a:spLocks noChangeArrowheads="1"/>
            </p:cNvSpPr>
            <p:nvPr/>
          </p:nvSpPr>
          <p:spPr bwMode="auto">
            <a:xfrm>
              <a:off x="1096" y="2821"/>
              <a:ext cx="41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90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70019" name="Rectangle 41"/>
            <p:cNvSpPr>
              <a:spLocks noChangeArrowheads="1"/>
            </p:cNvSpPr>
            <p:nvPr/>
          </p:nvSpPr>
          <p:spPr bwMode="auto">
            <a:xfrm>
              <a:off x="2502" y="2784"/>
              <a:ext cx="21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20" name="Rectangle 42"/>
            <p:cNvSpPr>
              <a:spLocks noChangeArrowheads="1"/>
            </p:cNvSpPr>
            <p:nvPr/>
          </p:nvSpPr>
          <p:spPr bwMode="auto">
            <a:xfrm>
              <a:off x="2530" y="2840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1800">
                <a:latin typeface="Times New Roman" pitchFamily="18" charset="0"/>
              </a:endParaRPr>
            </a:p>
          </p:txBody>
        </p:sp>
        <p:sp>
          <p:nvSpPr>
            <p:cNvPr id="170021" name="Rectangle 43"/>
            <p:cNvSpPr>
              <a:spLocks noChangeArrowheads="1"/>
            </p:cNvSpPr>
            <p:nvPr/>
          </p:nvSpPr>
          <p:spPr bwMode="auto">
            <a:xfrm>
              <a:off x="2637" y="2821"/>
              <a:ext cx="41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90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70022" name="Rectangle 44"/>
            <p:cNvSpPr>
              <a:spLocks noChangeArrowheads="1"/>
            </p:cNvSpPr>
            <p:nvPr/>
          </p:nvSpPr>
          <p:spPr bwMode="auto">
            <a:xfrm>
              <a:off x="1703" y="2747"/>
              <a:ext cx="553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23" name="Rectangle 45"/>
            <p:cNvSpPr>
              <a:spLocks noChangeArrowheads="1"/>
            </p:cNvSpPr>
            <p:nvPr/>
          </p:nvSpPr>
          <p:spPr bwMode="auto">
            <a:xfrm>
              <a:off x="1683" y="2820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endParaRPr lang="en-US" altLang="zh-CN" sz="1800">
                <a:latin typeface="Times New Roman" pitchFamily="18" charset="0"/>
              </a:endParaRPr>
            </a:p>
          </p:txBody>
        </p:sp>
        <p:sp>
          <p:nvSpPr>
            <p:cNvPr id="170024" name="Rectangle 46"/>
            <p:cNvSpPr>
              <a:spLocks noChangeArrowheads="1"/>
            </p:cNvSpPr>
            <p:nvPr/>
          </p:nvSpPr>
          <p:spPr bwMode="auto">
            <a:xfrm>
              <a:off x="1772" y="2820"/>
              <a:ext cx="2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solidFill>
                    <a:srgbClr val="000000"/>
                  </a:solidFill>
                </a:rPr>
                <a:t>基片</a:t>
              </a:r>
              <a:endParaRPr lang="zh-CN" altLang="en-US" sz="1800">
                <a:latin typeface="Times New Roman" pitchFamily="18" charset="0"/>
              </a:endParaRPr>
            </a:p>
          </p:txBody>
        </p:sp>
        <p:sp>
          <p:nvSpPr>
            <p:cNvPr id="170025" name="Rectangle 47"/>
            <p:cNvSpPr>
              <a:spLocks noChangeArrowheads="1"/>
            </p:cNvSpPr>
            <p:nvPr/>
          </p:nvSpPr>
          <p:spPr bwMode="auto">
            <a:xfrm>
              <a:off x="2855" y="2210"/>
              <a:ext cx="14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170026" name="Rectangle 48"/>
            <p:cNvSpPr>
              <a:spLocks noChangeArrowheads="1"/>
            </p:cNvSpPr>
            <p:nvPr/>
          </p:nvSpPr>
          <p:spPr bwMode="auto">
            <a:xfrm>
              <a:off x="3339" y="1787"/>
              <a:ext cx="213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27" name="Rectangle 49"/>
            <p:cNvSpPr>
              <a:spLocks noChangeArrowheads="1"/>
            </p:cNvSpPr>
            <p:nvPr/>
          </p:nvSpPr>
          <p:spPr bwMode="auto">
            <a:xfrm>
              <a:off x="3406" y="1743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70028" name="Rectangle 50"/>
            <p:cNvSpPr>
              <a:spLocks noChangeArrowheads="1"/>
            </p:cNvSpPr>
            <p:nvPr/>
          </p:nvSpPr>
          <p:spPr bwMode="auto">
            <a:xfrm>
              <a:off x="3339" y="2649"/>
              <a:ext cx="213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29" name="Rectangle 51"/>
            <p:cNvSpPr>
              <a:spLocks noChangeArrowheads="1"/>
            </p:cNvSpPr>
            <p:nvPr/>
          </p:nvSpPr>
          <p:spPr bwMode="auto">
            <a:xfrm>
              <a:off x="3412" y="2737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70030" name="Freeform 52"/>
            <p:cNvSpPr>
              <a:spLocks/>
            </p:cNvSpPr>
            <p:nvPr/>
          </p:nvSpPr>
          <p:spPr bwMode="auto">
            <a:xfrm>
              <a:off x="2814" y="1641"/>
              <a:ext cx="222" cy="4"/>
            </a:xfrm>
            <a:custGeom>
              <a:avLst/>
              <a:gdLst>
                <a:gd name="T0" fmla="*/ 0 w 222"/>
                <a:gd name="T1" fmla="*/ 4 h 4"/>
                <a:gd name="T2" fmla="*/ 222 w 222"/>
                <a:gd name="T3" fmla="*/ 0 h 4"/>
                <a:gd name="T4" fmla="*/ 0 60000 65536"/>
                <a:gd name="T5" fmla="*/ 0 60000 65536"/>
                <a:gd name="T6" fmla="*/ 0 w 222"/>
                <a:gd name="T7" fmla="*/ 0 h 4"/>
                <a:gd name="T8" fmla="*/ 222 w 222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4">
                  <a:moveTo>
                    <a:pt x="0" y="4"/>
                  </a:moveTo>
                  <a:lnTo>
                    <a:pt x="222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31" name="Rectangle 53"/>
            <p:cNvSpPr>
              <a:spLocks noChangeArrowheads="1"/>
            </p:cNvSpPr>
            <p:nvPr/>
          </p:nvSpPr>
          <p:spPr bwMode="auto">
            <a:xfrm>
              <a:off x="2670" y="139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/>
                <a:t>浮动栅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170032" name="Rectangle 54"/>
            <p:cNvSpPr>
              <a:spLocks noChangeArrowheads="1"/>
            </p:cNvSpPr>
            <p:nvPr/>
          </p:nvSpPr>
          <p:spPr bwMode="auto">
            <a:xfrm>
              <a:off x="781" y="1547"/>
              <a:ext cx="425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33" name="Rectangle 55"/>
            <p:cNvSpPr>
              <a:spLocks noChangeArrowheads="1"/>
            </p:cNvSpPr>
            <p:nvPr/>
          </p:nvSpPr>
          <p:spPr bwMode="auto">
            <a:xfrm>
              <a:off x="781" y="1602"/>
              <a:ext cx="12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500">
                  <a:solidFill>
                    <a:srgbClr val="000000"/>
                  </a:solidFill>
                </a:rPr>
                <a:t>　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70034" name="Rectangle 56"/>
            <p:cNvSpPr>
              <a:spLocks noChangeArrowheads="1"/>
            </p:cNvSpPr>
            <p:nvPr/>
          </p:nvSpPr>
          <p:spPr bwMode="auto">
            <a:xfrm>
              <a:off x="445" y="1382"/>
              <a:ext cx="30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SiO</a:t>
              </a:r>
            </a:p>
          </p:txBody>
        </p:sp>
        <p:sp>
          <p:nvSpPr>
            <p:cNvPr id="170035" name="Rectangle 57"/>
            <p:cNvSpPr>
              <a:spLocks noChangeArrowheads="1"/>
            </p:cNvSpPr>
            <p:nvPr/>
          </p:nvSpPr>
          <p:spPr bwMode="auto">
            <a:xfrm>
              <a:off x="761" y="1460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70036" name="Text Box 58"/>
            <p:cNvSpPr txBox="1">
              <a:spLocks noChangeArrowheads="1"/>
            </p:cNvSpPr>
            <p:nvPr/>
          </p:nvSpPr>
          <p:spPr bwMode="auto">
            <a:xfrm>
              <a:off x="1479" y="2561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bg2"/>
                  </a:solidFill>
                  <a:latin typeface="Times New Roman" pitchFamily="18" charset="0"/>
                </a:rPr>
                <a:t>+ + + + +</a:t>
              </a:r>
            </a:p>
          </p:txBody>
        </p:sp>
        <p:sp>
          <p:nvSpPr>
            <p:cNvPr id="170037" name="Text Box 59"/>
            <p:cNvSpPr txBox="1">
              <a:spLocks noChangeArrowheads="1"/>
            </p:cNvSpPr>
            <p:nvPr/>
          </p:nvSpPr>
          <p:spPr bwMode="auto">
            <a:xfrm>
              <a:off x="1686" y="2224"/>
              <a:ext cx="5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bg2"/>
                  </a:solidFill>
                  <a:latin typeface="Times New Roman" pitchFamily="18" charset="0"/>
                </a:rPr>
                <a:t>_ _ _</a:t>
              </a:r>
              <a:r>
                <a:rPr lang="zh-CN" altLang="en-US" sz="2400" b="0">
                  <a:solidFill>
                    <a:schemeClr val="bg2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70038" name="Line 60"/>
            <p:cNvSpPr>
              <a:spLocks noChangeShapeType="1"/>
            </p:cNvSpPr>
            <p:nvPr/>
          </p:nvSpPr>
          <p:spPr bwMode="auto">
            <a:xfrm>
              <a:off x="501" y="1703"/>
              <a:ext cx="2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0039" name="Line 61"/>
            <p:cNvSpPr>
              <a:spLocks noChangeShapeType="1"/>
            </p:cNvSpPr>
            <p:nvPr/>
          </p:nvSpPr>
          <p:spPr bwMode="auto">
            <a:xfrm>
              <a:off x="782" y="1703"/>
              <a:ext cx="380" cy="7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0040" name="Line 62"/>
            <p:cNvSpPr>
              <a:spLocks noChangeShapeType="1"/>
            </p:cNvSpPr>
            <p:nvPr/>
          </p:nvSpPr>
          <p:spPr bwMode="auto">
            <a:xfrm>
              <a:off x="1271" y="1660"/>
              <a:ext cx="0" cy="4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0041" name="Line 63"/>
            <p:cNvSpPr>
              <a:spLocks noChangeShapeType="1"/>
            </p:cNvSpPr>
            <p:nvPr/>
          </p:nvSpPr>
          <p:spPr bwMode="auto">
            <a:xfrm>
              <a:off x="1925" y="1660"/>
              <a:ext cx="0" cy="2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0042" name="Line 64"/>
            <p:cNvSpPr>
              <a:spLocks noChangeShapeType="1"/>
            </p:cNvSpPr>
            <p:nvPr/>
          </p:nvSpPr>
          <p:spPr bwMode="auto">
            <a:xfrm>
              <a:off x="2438" y="1660"/>
              <a:ext cx="0" cy="4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0043" name="Freeform 65"/>
            <p:cNvSpPr>
              <a:spLocks/>
            </p:cNvSpPr>
            <p:nvPr/>
          </p:nvSpPr>
          <p:spPr bwMode="auto">
            <a:xfrm>
              <a:off x="3032" y="1649"/>
              <a:ext cx="197" cy="391"/>
            </a:xfrm>
            <a:custGeom>
              <a:avLst/>
              <a:gdLst>
                <a:gd name="T0" fmla="*/ 0 w 197"/>
                <a:gd name="T1" fmla="*/ 0 h 391"/>
                <a:gd name="T2" fmla="*/ 197 w 197"/>
                <a:gd name="T3" fmla="*/ 391 h 391"/>
                <a:gd name="T4" fmla="*/ 0 60000 65536"/>
                <a:gd name="T5" fmla="*/ 0 60000 65536"/>
                <a:gd name="T6" fmla="*/ 0 w 197"/>
                <a:gd name="T7" fmla="*/ 0 h 391"/>
                <a:gd name="T8" fmla="*/ 197 w 197"/>
                <a:gd name="T9" fmla="*/ 391 h 39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7" h="391">
                  <a:moveTo>
                    <a:pt x="0" y="0"/>
                  </a:moveTo>
                  <a:lnTo>
                    <a:pt x="197" y="39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0044" name="Line 66"/>
            <p:cNvSpPr>
              <a:spLocks noChangeShapeType="1"/>
            </p:cNvSpPr>
            <p:nvPr/>
          </p:nvSpPr>
          <p:spPr bwMode="auto">
            <a:xfrm flipH="1">
              <a:off x="2077" y="1638"/>
              <a:ext cx="739" cy="7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0045" name="Line 67"/>
            <p:cNvSpPr>
              <a:spLocks noChangeShapeType="1"/>
            </p:cNvSpPr>
            <p:nvPr/>
          </p:nvSpPr>
          <p:spPr bwMode="auto">
            <a:xfrm>
              <a:off x="3066" y="2334"/>
              <a:ext cx="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0046" name="Line 68"/>
            <p:cNvSpPr>
              <a:spLocks noChangeShapeType="1"/>
            </p:cNvSpPr>
            <p:nvPr/>
          </p:nvSpPr>
          <p:spPr bwMode="auto">
            <a:xfrm flipH="1">
              <a:off x="3163" y="2235"/>
              <a:ext cx="1" cy="1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0047" name="Line 69"/>
            <p:cNvSpPr>
              <a:spLocks noChangeShapeType="1"/>
            </p:cNvSpPr>
            <p:nvPr/>
          </p:nvSpPr>
          <p:spPr bwMode="auto">
            <a:xfrm>
              <a:off x="3294" y="2149"/>
              <a:ext cx="0" cy="3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0048" name="Line 70"/>
            <p:cNvSpPr>
              <a:spLocks noChangeShapeType="1"/>
            </p:cNvSpPr>
            <p:nvPr/>
          </p:nvSpPr>
          <p:spPr bwMode="auto">
            <a:xfrm>
              <a:off x="3294" y="2268"/>
              <a:ext cx="1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0049" name="Line 71"/>
            <p:cNvSpPr>
              <a:spLocks noChangeShapeType="1"/>
            </p:cNvSpPr>
            <p:nvPr/>
          </p:nvSpPr>
          <p:spPr bwMode="auto">
            <a:xfrm flipH="1" flipV="1">
              <a:off x="3446" y="1996"/>
              <a:ext cx="0" cy="2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0050" name="Line 72"/>
            <p:cNvSpPr>
              <a:spLocks noChangeShapeType="1"/>
            </p:cNvSpPr>
            <p:nvPr/>
          </p:nvSpPr>
          <p:spPr bwMode="auto">
            <a:xfrm>
              <a:off x="3294" y="2399"/>
              <a:ext cx="1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0051" name="Line 73"/>
            <p:cNvSpPr>
              <a:spLocks noChangeShapeType="1"/>
            </p:cNvSpPr>
            <p:nvPr/>
          </p:nvSpPr>
          <p:spPr bwMode="auto">
            <a:xfrm>
              <a:off x="3446" y="2389"/>
              <a:ext cx="0" cy="3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0052" name="Line 74"/>
            <p:cNvSpPr>
              <a:spLocks noChangeShapeType="1"/>
            </p:cNvSpPr>
            <p:nvPr/>
          </p:nvSpPr>
          <p:spPr bwMode="auto">
            <a:xfrm>
              <a:off x="3229" y="2072"/>
              <a:ext cx="1" cy="5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93675" name="Rectangle 7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77" name="日期占位符 7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6C1EC09-B5EF-45A4-8168-CED36956B90F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78" name="灯片编号占位符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610FE-B773-4723-939A-306771AAE194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9" name="页脚占位符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9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3" grpId="0" autoUpdateAnimBg="0"/>
      <p:bldP spid="79360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0" y="1081088"/>
            <a:ext cx="9525000" cy="4633912"/>
            <a:chOff x="0" y="681"/>
            <a:chExt cx="6000" cy="2919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681"/>
              <a:ext cx="3552" cy="2919"/>
              <a:chOff x="0" y="681"/>
              <a:chExt cx="3552" cy="2919"/>
            </a:xfrm>
          </p:grpSpPr>
          <p:sp>
            <p:nvSpPr>
              <p:cNvPr id="171081" name="Text Box 4"/>
              <p:cNvSpPr txBox="1">
                <a:spLocks noChangeArrowheads="1"/>
              </p:cNvSpPr>
              <p:nvPr/>
            </p:nvSpPr>
            <p:spPr bwMode="auto">
              <a:xfrm>
                <a:off x="1584" y="2793"/>
                <a:ext cx="385" cy="6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71082" name="Text Box 5"/>
              <p:cNvSpPr txBox="1">
                <a:spLocks noChangeArrowheads="1"/>
              </p:cNvSpPr>
              <p:nvPr/>
            </p:nvSpPr>
            <p:spPr bwMode="auto">
              <a:xfrm>
                <a:off x="912" y="1248"/>
                <a:ext cx="1008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控制逻辑</a:t>
                </a:r>
              </a:p>
            </p:txBody>
          </p:sp>
          <p:sp>
            <p:nvSpPr>
              <p:cNvPr id="171083" name="Rectangle 6"/>
              <p:cNvSpPr>
                <a:spLocks noChangeArrowheads="1"/>
              </p:cNvSpPr>
              <p:nvPr/>
            </p:nvSpPr>
            <p:spPr bwMode="auto">
              <a:xfrm>
                <a:off x="912" y="1152"/>
                <a:ext cx="768" cy="4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002" y="1776"/>
                <a:ext cx="678" cy="480"/>
                <a:chOff x="834" y="1776"/>
                <a:chExt cx="678" cy="480"/>
              </a:xfrm>
            </p:grpSpPr>
            <p:sp>
              <p:nvSpPr>
                <p:cNvPr id="171149" name="Rectangle 8"/>
                <p:cNvSpPr>
                  <a:spLocks noChangeArrowheads="1"/>
                </p:cNvSpPr>
                <p:nvPr/>
              </p:nvSpPr>
              <p:spPr bwMode="auto">
                <a:xfrm>
                  <a:off x="864" y="1776"/>
                  <a:ext cx="526" cy="48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115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34" y="1904"/>
                  <a:ext cx="67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Y </a:t>
                  </a:r>
                  <a:r>
                    <a:rPr lang="zh-CN" altLang="en-US" sz="2000">
                      <a:latin typeface="Times New Roman" pitchFamily="18" charset="0"/>
                    </a:rPr>
                    <a:t>译码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1032" y="2448"/>
                <a:ext cx="528" cy="912"/>
                <a:chOff x="864" y="2544"/>
                <a:chExt cx="528" cy="912"/>
              </a:xfrm>
            </p:grpSpPr>
            <p:sp>
              <p:nvSpPr>
                <p:cNvPr id="171147" name="Rectangle 11"/>
                <p:cNvSpPr>
                  <a:spLocks noChangeArrowheads="1"/>
                </p:cNvSpPr>
                <p:nvPr/>
              </p:nvSpPr>
              <p:spPr bwMode="auto">
                <a:xfrm>
                  <a:off x="864" y="2544"/>
                  <a:ext cx="528" cy="91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114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002" y="2582"/>
                  <a:ext cx="333" cy="8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X 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译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码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1872" y="1218"/>
                <a:ext cx="1440" cy="288"/>
                <a:chOff x="2112" y="1152"/>
                <a:chExt cx="1440" cy="288"/>
              </a:xfrm>
            </p:grpSpPr>
            <p:sp>
              <p:nvSpPr>
                <p:cNvPr id="171145" name="Rectangle 14"/>
                <p:cNvSpPr>
                  <a:spLocks noChangeArrowheads="1"/>
                </p:cNvSpPr>
                <p:nvPr/>
              </p:nvSpPr>
              <p:spPr bwMode="auto">
                <a:xfrm>
                  <a:off x="2112" y="1152"/>
                  <a:ext cx="1200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114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256" y="1160"/>
                  <a:ext cx="12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数据缓冲区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1872" y="1824"/>
                <a:ext cx="1584" cy="432"/>
                <a:chOff x="1968" y="1872"/>
                <a:chExt cx="1584" cy="432"/>
              </a:xfrm>
            </p:grpSpPr>
            <p:sp>
              <p:nvSpPr>
                <p:cNvPr id="171143" name="Rectangle 17"/>
                <p:cNvSpPr>
                  <a:spLocks noChangeArrowheads="1"/>
                </p:cNvSpPr>
                <p:nvPr/>
              </p:nvSpPr>
              <p:spPr bwMode="auto">
                <a:xfrm>
                  <a:off x="1968" y="1872"/>
                  <a:ext cx="1200" cy="4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114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256" y="1957"/>
                  <a:ext cx="1296" cy="2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Y </a:t>
                  </a:r>
                  <a:r>
                    <a:rPr lang="zh-CN" altLang="en-US" sz="2000">
                      <a:latin typeface="Times New Roman" pitchFamily="18" charset="0"/>
                    </a:rPr>
                    <a:t>控制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1872" y="2592"/>
                <a:ext cx="1488" cy="576"/>
                <a:chOff x="1968" y="2976"/>
                <a:chExt cx="1488" cy="576"/>
              </a:xfrm>
            </p:grpSpPr>
            <p:sp>
              <p:nvSpPr>
                <p:cNvPr id="171141" name="Rectangle 20"/>
                <p:cNvSpPr>
                  <a:spLocks noChangeArrowheads="1"/>
                </p:cNvSpPr>
                <p:nvPr/>
              </p:nvSpPr>
              <p:spPr bwMode="auto">
                <a:xfrm>
                  <a:off x="1968" y="2976"/>
                  <a:ext cx="1200" cy="57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114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160" y="2996"/>
                  <a:ext cx="1296" cy="5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128 </a:t>
                  </a:r>
                  <a:r>
                    <a:rPr lang="en-US" altLang="zh-CN" sz="2600">
                      <a:latin typeface="Times New Roman" pitchFamily="18" charset="0"/>
                      <a:cs typeface="Times New Roman" pitchFamily="18" charset="0"/>
                    </a:rPr>
                    <a:t>×</a:t>
                  </a:r>
                  <a:r>
                    <a:rPr lang="zh-CN" altLang="en-US" sz="2000">
                      <a:latin typeface="Times New Roman" pitchFamily="18" charset="0"/>
                    </a:rPr>
                    <a:t> 128</a:t>
                  </a: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存储矩阵</a:t>
                  </a:r>
                </a:p>
              </p:txBody>
            </p:sp>
          </p:grpSp>
          <p:sp>
            <p:nvSpPr>
              <p:cNvPr id="171089" name="Line 22"/>
              <p:cNvSpPr>
                <a:spLocks noChangeShapeType="1"/>
              </p:cNvSpPr>
              <p:nvPr/>
            </p:nvSpPr>
            <p:spPr bwMode="auto">
              <a:xfrm flipH="1">
                <a:off x="720" y="124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90" name="Line 23"/>
              <p:cNvSpPr>
                <a:spLocks noChangeShapeType="1"/>
              </p:cNvSpPr>
              <p:nvPr/>
            </p:nvSpPr>
            <p:spPr bwMode="auto">
              <a:xfrm flipH="1">
                <a:off x="720" y="148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91" name="Line 24"/>
              <p:cNvSpPr>
                <a:spLocks noChangeShapeType="1"/>
              </p:cNvSpPr>
              <p:nvPr/>
            </p:nvSpPr>
            <p:spPr bwMode="auto">
              <a:xfrm flipH="1">
                <a:off x="850" y="182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92" name="Line 25"/>
              <p:cNvSpPr>
                <a:spLocks noChangeShapeType="1"/>
              </p:cNvSpPr>
              <p:nvPr/>
            </p:nvSpPr>
            <p:spPr bwMode="auto">
              <a:xfrm flipH="1">
                <a:off x="850" y="220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93" name="Line 26"/>
              <p:cNvSpPr>
                <a:spLocks noChangeShapeType="1"/>
              </p:cNvSpPr>
              <p:nvPr/>
            </p:nvSpPr>
            <p:spPr bwMode="auto">
              <a:xfrm flipH="1">
                <a:off x="850" y="195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94" name="Line 27"/>
              <p:cNvSpPr>
                <a:spLocks noChangeShapeType="1"/>
              </p:cNvSpPr>
              <p:nvPr/>
            </p:nvSpPr>
            <p:spPr bwMode="auto">
              <a:xfrm flipH="1">
                <a:off x="850" y="208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95" name="Line 28"/>
              <p:cNvSpPr>
                <a:spLocks noChangeShapeType="1"/>
              </p:cNvSpPr>
              <p:nvPr/>
            </p:nvSpPr>
            <p:spPr bwMode="auto">
              <a:xfrm flipH="1">
                <a:off x="850" y="263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96" name="Line 29"/>
              <p:cNvSpPr>
                <a:spLocks noChangeShapeType="1"/>
              </p:cNvSpPr>
              <p:nvPr/>
            </p:nvSpPr>
            <p:spPr bwMode="auto">
              <a:xfrm flipH="1">
                <a:off x="850" y="331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97" name="Line 30"/>
              <p:cNvSpPr>
                <a:spLocks noChangeShapeType="1"/>
              </p:cNvSpPr>
              <p:nvPr/>
            </p:nvSpPr>
            <p:spPr bwMode="auto">
              <a:xfrm flipH="1">
                <a:off x="850" y="317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98" name="Line 31"/>
              <p:cNvSpPr>
                <a:spLocks noChangeShapeType="1"/>
              </p:cNvSpPr>
              <p:nvPr/>
            </p:nvSpPr>
            <p:spPr bwMode="auto">
              <a:xfrm flipH="1">
                <a:off x="850" y="304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99" name="Line 32"/>
              <p:cNvSpPr>
                <a:spLocks noChangeShapeType="1"/>
              </p:cNvSpPr>
              <p:nvPr/>
            </p:nvSpPr>
            <p:spPr bwMode="auto">
              <a:xfrm flipH="1">
                <a:off x="850" y="290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100" name="Line 33"/>
              <p:cNvSpPr>
                <a:spLocks noChangeShapeType="1"/>
              </p:cNvSpPr>
              <p:nvPr/>
            </p:nvSpPr>
            <p:spPr bwMode="auto">
              <a:xfrm flipH="1">
                <a:off x="850" y="276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101" name="Line 34"/>
              <p:cNvSpPr>
                <a:spLocks noChangeShapeType="1"/>
              </p:cNvSpPr>
              <p:nvPr/>
            </p:nvSpPr>
            <p:spPr bwMode="auto">
              <a:xfrm>
                <a:off x="1555" y="2688"/>
                <a:ext cx="31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102" name="Line 35"/>
              <p:cNvSpPr>
                <a:spLocks noChangeShapeType="1"/>
              </p:cNvSpPr>
              <p:nvPr/>
            </p:nvSpPr>
            <p:spPr bwMode="auto">
              <a:xfrm>
                <a:off x="1555" y="2784"/>
                <a:ext cx="31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103" name="Line 36"/>
              <p:cNvSpPr>
                <a:spLocks noChangeShapeType="1"/>
              </p:cNvSpPr>
              <p:nvPr/>
            </p:nvSpPr>
            <p:spPr bwMode="auto">
              <a:xfrm>
                <a:off x="1555" y="3072"/>
                <a:ext cx="31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104" name="Line 37"/>
              <p:cNvSpPr>
                <a:spLocks noChangeShapeType="1"/>
              </p:cNvSpPr>
              <p:nvPr/>
            </p:nvSpPr>
            <p:spPr bwMode="auto">
              <a:xfrm>
                <a:off x="1555" y="2208"/>
                <a:ext cx="31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105" name="Line 38"/>
              <p:cNvSpPr>
                <a:spLocks noChangeShapeType="1"/>
              </p:cNvSpPr>
              <p:nvPr/>
            </p:nvSpPr>
            <p:spPr bwMode="auto">
              <a:xfrm>
                <a:off x="1555" y="1872"/>
                <a:ext cx="31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106" name="Line 39"/>
              <p:cNvSpPr>
                <a:spLocks noChangeShapeType="1"/>
              </p:cNvSpPr>
              <p:nvPr/>
            </p:nvSpPr>
            <p:spPr bwMode="auto">
              <a:xfrm>
                <a:off x="1555" y="1968"/>
                <a:ext cx="31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107" name="Line 40"/>
              <p:cNvSpPr>
                <a:spLocks noChangeShapeType="1"/>
              </p:cNvSpPr>
              <p:nvPr/>
            </p:nvSpPr>
            <p:spPr bwMode="auto">
              <a:xfrm>
                <a:off x="1680" y="13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108" name="Line 41"/>
              <p:cNvSpPr>
                <a:spLocks noChangeShapeType="1"/>
              </p:cNvSpPr>
              <p:nvPr/>
            </p:nvSpPr>
            <p:spPr bwMode="auto">
              <a:xfrm rot="5400000" flipH="1">
                <a:off x="1872" y="1133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109" name="Line 42"/>
              <p:cNvSpPr>
                <a:spLocks noChangeShapeType="1"/>
              </p:cNvSpPr>
              <p:nvPr/>
            </p:nvSpPr>
            <p:spPr bwMode="auto">
              <a:xfrm rot="5400000" flipH="1">
                <a:off x="2880" y="1133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110" name="Line 43"/>
              <p:cNvSpPr>
                <a:spLocks noChangeShapeType="1"/>
              </p:cNvSpPr>
              <p:nvPr/>
            </p:nvSpPr>
            <p:spPr bwMode="auto">
              <a:xfrm rot="5400000" flipH="1">
                <a:off x="2016" y="1133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111" name="Line 44"/>
              <p:cNvSpPr>
                <a:spLocks noChangeShapeType="1"/>
              </p:cNvSpPr>
              <p:nvPr/>
            </p:nvSpPr>
            <p:spPr bwMode="auto">
              <a:xfrm rot="5400000" flipH="1">
                <a:off x="2160" y="1133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112" name="Line 45"/>
              <p:cNvSpPr>
                <a:spLocks noChangeShapeType="1"/>
              </p:cNvSpPr>
              <p:nvPr/>
            </p:nvSpPr>
            <p:spPr bwMode="auto">
              <a:xfrm rot="5400000" flipH="1">
                <a:off x="2304" y="1133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113" name="Line 46"/>
              <p:cNvSpPr>
                <a:spLocks noChangeShapeType="1"/>
              </p:cNvSpPr>
              <p:nvPr/>
            </p:nvSpPr>
            <p:spPr bwMode="auto">
              <a:xfrm rot="5400000" flipH="1">
                <a:off x="2448" y="1133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114" name="Line 47"/>
              <p:cNvSpPr>
                <a:spLocks noChangeShapeType="1"/>
              </p:cNvSpPr>
              <p:nvPr/>
            </p:nvSpPr>
            <p:spPr bwMode="auto">
              <a:xfrm rot="5400000" flipH="1">
                <a:off x="2592" y="1133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115" name="Line 48"/>
              <p:cNvSpPr>
                <a:spLocks noChangeShapeType="1"/>
              </p:cNvSpPr>
              <p:nvPr/>
            </p:nvSpPr>
            <p:spPr bwMode="auto">
              <a:xfrm rot="5400000" flipH="1">
                <a:off x="2736" y="1133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116" name="Line 49"/>
              <p:cNvSpPr>
                <a:spLocks noChangeShapeType="1"/>
              </p:cNvSpPr>
              <p:nvPr/>
            </p:nvSpPr>
            <p:spPr bwMode="auto">
              <a:xfrm>
                <a:off x="1968" y="1516"/>
                <a:ext cx="0" cy="3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117" name="Line 50"/>
              <p:cNvSpPr>
                <a:spLocks noChangeShapeType="1"/>
              </p:cNvSpPr>
              <p:nvPr/>
            </p:nvSpPr>
            <p:spPr bwMode="auto">
              <a:xfrm>
                <a:off x="2112" y="1516"/>
                <a:ext cx="0" cy="3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118" name="Line 51"/>
              <p:cNvSpPr>
                <a:spLocks noChangeShapeType="1"/>
              </p:cNvSpPr>
              <p:nvPr/>
            </p:nvSpPr>
            <p:spPr bwMode="auto">
              <a:xfrm>
                <a:off x="2976" y="1516"/>
                <a:ext cx="0" cy="3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119" name="Line 52"/>
              <p:cNvSpPr>
                <a:spLocks noChangeShapeType="1"/>
              </p:cNvSpPr>
              <p:nvPr/>
            </p:nvSpPr>
            <p:spPr bwMode="auto">
              <a:xfrm>
                <a:off x="1968" y="2267"/>
                <a:ext cx="0" cy="3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120" name="Line 53"/>
              <p:cNvSpPr>
                <a:spLocks noChangeShapeType="1"/>
              </p:cNvSpPr>
              <p:nvPr/>
            </p:nvSpPr>
            <p:spPr bwMode="auto">
              <a:xfrm>
                <a:off x="2112" y="2267"/>
                <a:ext cx="0" cy="3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121" name="Line 54"/>
              <p:cNvSpPr>
                <a:spLocks noChangeShapeType="1"/>
              </p:cNvSpPr>
              <p:nvPr/>
            </p:nvSpPr>
            <p:spPr bwMode="auto">
              <a:xfrm>
                <a:off x="2976" y="2267"/>
                <a:ext cx="0" cy="3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122" name="Text Box 55"/>
              <p:cNvSpPr txBox="1">
                <a:spLocks noChangeArrowheads="1"/>
              </p:cNvSpPr>
              <p:nvPr/>
            </p:nvSpPr>
            <p:spPr bwMode="auto">
              <a:xfrm>
                <a:off x="2322" y="1449"/>
                <a:ext cx="76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71123" name="Text Box 56"/>
              <p:cNvSpPr txBox="1">
                <a:spLocks noChangeArrowheads="1"/>
              </p:cNvSpPr>
              <p:nvPr/>
            </p:nvSpPr>
            <p:spPr bwMode="auto">
              <a:xfrm>
                <a:off x="2322" y="2208"/>
                <a:ext cx="76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</a:t>
                </a:r>
              </a:p>
            </p:txBody>
          </p:sp>
          <p:grpSp>
            <p:nvGrpSpPr>
              <p:cNvPr id="9" name="Group 57"/>
              <p:cNvGrpSpPr>
                <a:grpSpLocks/>
              </p:cNvGrpSpPr>
              <p:nvPr/>
            </p:nvGrpSpPr>
            <p:grpSpPr bwMode="auto">
              <a:xfrm>
                <a:off x="0" y="1094"/>
                <a:ext cx="960" cy="250"/>
                <a:chOff x="96" y="998"/>
                <a:chExt cx="960" cy="250"/>
              </a:xfrm>
            </p:grpSpPr>
            <p:sp>
              <p:nvSpPr>
                <p:cNvPr id="171139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96" y="998"/>
                  <a:ext cx="96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PD/Progr</a:t>
                  </a:r>
                </a:p>
              </p:txBody>
            </p:sp>
            <p:sp>
              <p:nvSpPr>
                <p:cNvPr id="171140" name="Line 59"/>
                <p:cNvSpPr>
                  <a:spLocks noChangeShapeType="1"/>
                </p:cNvSpPr>
                <p:nvPr/>
              </p:nvSpPr>
              <p:spPr bwMode="auto">
                <a:xfrm>
                  <a:off x="144" y="1031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60"/>
              <p:cNvGrpSpPr>
                <a:grpSpLocks/>
              </p:cNvGrpSpPr>
              <p:nvPr/>
            </p:nvGrpSpPr>
            <p:grpSpPr bwMode="auto">
              <a:xfrm>
                <a:off x="432" y="1382"/>
                <a:ext cx="480" cy="250"/>
                <a:chOff x="432" y="1382"/>
                <a:chExt cx="480" cy="250"/>
              </a:xfrm>
            </p:grpSpPr>
            <p:sp>
              <p:nvSpPr>
                <p:cNvPr id="17113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432" y="1382"/>
                  <a:ext cx="48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CS</a:t>
                  </a:r>
                </a:p>
              </p:txBody>
            </p:sp>
            <p:sp>
              <p:nvSpPr>
                <p:cNvPr id="171138" name="Line 62"/>
                <p:cNvSpPr>
                  <a:spLocks noChangeShapeType="1"/>
                </p:cNvSpPr>
                <p:nvPr/>
              </p:nvSpPr>
              <p:spPr bwMode="auto">
                <a:xfrm>
                  <a:off x="498" y="1419"/>
                  <a:ext cx="20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71126" name="Text Box 63"/>
              <p:cNvSpPr txBox="1">
                <a:spLocks noChangeArrowheads="1"/>
              </p:cNvSpPr>
              <p:nvPr/>
            </p:nvSpPr>
            <p:spPr bwMode="auto">
              <a:xfrm>
                <a:off x="576" y="1584"/>
                <a:ext cx="816" cy="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10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 sz="2000" baseline="-25000">
                  <a:latin typeface="Times New Roman" pitchFamily="18" charset="0"/>
                </a:endParaRPr>
              </a:p>
            </p:txBody>
          </p:sp>
          <p:sp>
            <p:nvSpPr>
              <p:cNvPr id="171127" name="Text Box 64"/>
              <p:cNvSpPr txBox="1">
                <a:spLocks noChangeArrowheads="1"/>
              </p:cNvSpPr>
              <p:nvPr/>
            </p:nvSpPr>
            <p:spPr bwMode="auto">
              <a:xfrm>
                <a:off x="576" y="2064"/>
                <a:ext cx="816" cy="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7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 sz="2000" baseline="-25000">
                  <a:latin typeface="Times New Roman" pitchFamily="18" charset="0"/>
                </a:endParaRPr>
              </a:p>
            </p:txBody>
          </p:sp>
          <p:sp>
            <p:nvSpPr>
              <p:cNvPr id="171128" name="Text Box 65"/>
              <p:cNvSpPr txBox="1">
                <a:spLocks noChangeArrowheads="1"/>
              </p:cNvSpPr>
              <p:nvPr/>
            </p:nvSpPr>
            <p:spPr bwMode="auto">
              <a:xfrm>
                <a:off x="623" y="1872"/>
                <a:ext cx="385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71129" name="Text Box 66"/>
              <p:cNvSpPr txBox="1">
                <a:spLocks noChangeArrowheads="1"/>
              </p:cNvSpPr>
              <p:nvPr/>
            </p:nvSpPr>
            <p:spPr bwMode="auto">
              <a:xfrm>
                <a:off x="576" y="2304"/>
                <a:ext cx="816" cy="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6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 sz="2000" baseline="-25000">
                  <a:latin typeface="Times New Roman" pitchFamily="18" charset="0"/>
                </a:endParaRPr>
              </a:p>
            </p:txBody>
          </p:sp>
          <p:sp>
            <p:nvSpPr>
              <p:cNvPr id="171130" name="Text Box 67"/>
              <p:cNvSpPr txBox="1">
                <a:spLocks noChangeArrowheads="1"/>
              </p:cNvSpPr>
              <p:nvPr/>
            </p:nvSpPr>
            <p:spPr bwMode="auto">
              <a:xfrm>
                <a:off x="576" y="3162"/>
                <a:ext cx="816" cy="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0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 sz="2000" baseline="-25000">
                  <a:latin typeface="Times New Roman" pitchFamily="18" charset="0"/>
                </a:endParaRPr>
              </a:p>
            </p:txBody>
          </p:sp>
          <p:sp>
            <p:nvSpPr>
              <p:cNvPr id="171131" name="Line 68"/>
              <p:cNvSpPr>
                <a:spLocks noChangeShapeType="1"/>
              </p:cNvSpPr>
              <p:nvPr/>
            </p:nvSpPr>
            <p:spPr bwMode="auto">
              <a:xfrm flipH="1">
                <a:off x="850" y="249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132" name="Text Box 69"/>
              <p:cNvSpPr txBox="1">
                <a:spLocks noChangeArrowheads="1"/>
              </p:cNvSpPr>
              <p:nvPr/>
            </p:nvSpPr>
            <p:spPr bwMode="auto">
              <a:xfrm>
                <a:off x="1584" y="1959"/>
                <a:ext cx="38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…</a:t>
                </a:r>
                <a:endParaRPr lang="zh-CN" altLang="en-US" sz="2800"/>
              </a:p>
            </p:txBody>
          </p:sp>
          <p:sp>
            <p:nvSpPr>
              <p:cNvPr id="171133" name="Text Box 70"/>
              <p:cNvSpPr txBox="1">
                <a:spLocks noChangeArrowheads="1"/>
              </p:cNvSpPr>
              <p:nvPr/>
            </p:nvSpPr>
            <p:spPr bwMode="auto">
              <a:xfrm>
                <a:off x="623" y="2784"/>
                <a:ext cx="385" cy="6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71134" name="Text Box 71"/>
              <p:cNvSpPr txBox="1">
                <a:spLocks noChangeArrowheads="1"/>
              </p:cNvSpPr>
              <p:nvPr/>
            </p:nvSpPr>
            <p:spPr bwMode="auto">
              <a:xfrm>
                <a:off x="1728" y="768"/>
                <a:ext cx="7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DO</a:t>
                </a:r>
                <a:r>
                  <a:rPr lang="en-US" altLang="zh-CN" sz="2000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71135" name="Text Box 72"/>
              <p:cNvSpPr txBox="1">
                <a:spLocks noChangeArrowheads="1"/>
              </p:cNvSpPr>
              <p:nvPr/>
            </p:nvSpPr>
            <p:spPr bwMode="auto">
              <a:xfrm>
                <a:off x="2322" y="681"/>
                <a:ext cx="72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71136" name="Text Box 73"/>
              <p:cNvSpPr txBox="1">
                <a:spLocks noChangeArrowheads="1"/>
              </p:cNvSpPr>
              <p:nvPr/>
            </p:nvSpPr>
            <p:spPr bwMode="auto">
              <a:xfrm>
                <a:off x="2784" y="768"/>
                <a:ext cx="7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DO</a:t>
                </a:r>
                <a:r>
                  <a:rPr lang="en-US" altLang="zh-CN" sz="2000" baseline="-25000">
                    <a:latin typeface="Times New Roman" pitchFamily="18" charset="0"/>
                  </a:rPr>
                  <a:t>7</a:t>
                </a:r>
              </a:p>
            </p:txBody>
          </p:sp>
        </p:grpSp>
        <p:grpSp>
          <p:nvGrpSpPr>
            <p:cNvPr id="11" name="Group 140"/>
            <p:cNvGrpSpPr>
              <a:grpSpLocks/>
            </p:cNvGrpSpPr>
            <p:nvPr/>
          </p:nvGrpSpPr>
          <p:grpSpPr bwMode="auto">
            <a:xfrm>
              <a:off x="3504" y="954"/>
              <a:ext cx="2496" cy="2604"/>
              <a:chOff x="3504" y="954"/>
              <a:chExt cx="2496" cy="2604"/>
            </a:xfrm>
          </p:grpSpPr>
          <p:sp>
            <p:nvSpPr>
              <p:cNvPr id="171027" name="Rectangle 75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816" cy="244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028" name="Line 76"/>
              <p:cNvSpPr>
                <a:spLocks noChangeShapeType="1"/>
              </p:cNvSpPr>
              <p:nvPr/>
            </p:nvSpPr>
            <p:spPr bwMode="auto">
              <a:xfrm flipH="1">
                <a:off x="3840" y="110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29" name="Line 77"/>
              <p:cNvSpPr>
                <a:spLocks noChangeShapeType="1"/>
              </p:cNvSpPr>
              <p:nvPr/>
            </p:nvSpPr>
            <p:spPr bwMode="auto">
              <a:xfrm flipH="1">
                <a:off x="3840" y="130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30" name="Line 78"/>
              <p:cNvSpPr>
                <a:spLocks noChangeShapeType="1"/>
              </p:cNvSpPr>
              <p:nvPr/>
            </p:nvSpPr>
            <p:spPr bwMode="auto">
              <a:xfrm flipH="1">
                <a:off x="3840" y="149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31" name="Line 79"/>
              <p:cNvSpPr>
                <a:spLocks noChangeShapeType="1"/>
              </p:cNvSpPr>
              <p:nvPr/>
            </p:nvSpPr>
            <p:spPr bwMode="auto">
              <a:xfrm flipH="1">
                <a:off x="3840" y="1693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32" name="Line 80"/>
              <p:cNvSpPr>
                <a:spLocks noChangeShapeType="1"/>
              </p:cNvSpPr>
              <p:nvPr/>
            </p:nvSpPr>
            <p:spPr bwMode="auto">
              <a:xfrm flipH="1">
                <a:off x="3840" y="326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33" name="Line 81"/>
              <p:cNvSpPr>
                <a:spLocks noChangeShapeType="1"/>
              </p:cNvSpPr>
              <p:nvPr/>
            </p:nvSpPr>
            <p:spPr bwMode="auto">
              <a:xfrm flipH="1">
                <a:off x="3840" y="1889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34" name="Line 82"/>
              <p:cNvSpPr>
                <a:spLocks noChangeShapeType="1"/>
              </p:cNvSpPr>
              <p:nvPr/>
            </p:nvSpPr>
            <p:spPr bwMode="auto">
              <a:xfrm flipH="1">
                <a:off x="3840" y="2085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35" name="Line 83"/>
              <p:cNvSpPr>
                <a:spLocks noChangeShapeType="1"/>
              </p:cNvSpPr>
              <p:nvPr/>
            </p:nvSpPr>
            <p:spPr bwMode="auto">
              <a:xfrm flipH="1">
                <a:off x="3840" y="228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36" name="Line 84"/>
              <p:cNvSpPr>
                <a:spLocks noChangeShapeType="1"/>
              </p:cNvSpPr>
              <p:nvPr/>
            </p:nvSpPr>
            <p:spPr bwMode="auto">
              <a:xfrm flipH="1">
                <a:off x="3840" y="3067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37" name="Line 85"/>
              <p:cNvSpPr>
                <a:spLocks noChangeShapeType="1"/>
              </p:cNvSpPr>
              <p:nvPr/>
            </p:nvSpPr>
            <p:spPr bwMode="auto">
              <a:xfrm flipH="1">
                <a:off x="3840" y="247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38" name="Line 86"/>
              <p:cNvSpPr>
                <a:spLocks noChangeShapeType="1"/>
              </p:cNvSpPr>
              <p:nvPr/>
            </p:nvSpPr>
            <p:spPr bwMode="auto">
              <a:xfrm flipH="1">
                <a:off x="3840" y="267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39" name="Line 87"/>
              <p:cNvSpPr>
                <a:spLocks noChangeShapeType="1"/>
              </p:cNvSpPr>
              <p:nvPr/>
            </p:nvSpPr>
            <p:spPr bwMode="auto">
              <a:xfrm flipH="1">
                <a:off x="3840" y="287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40" name="Text Box 88"/>
              <p:cNvSpPr txBox="1">
                <a:spLocks noChangeArrowheads="1"/>
              </p:cNvSpPr>
              <p:nvPr/>
            </p:nvSpPr>
            <p:spPr bwMode="auto">
              <a:xfrm>
                <a:off x="4032" y="970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71041" name="Text Box 89"/>
              <p:cNvSpPr txBox="1">
                <a:spLocks noChangeArrowheads="1"/>
              </p:cNvSpPr>
              <p:nvPr/>
            </p:nvSpPr>
            <p:spPr bwMode="auto">
              <a:xfrm>
                <a:off x="4032" y="3120"/>
                <a:ext cx="4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12</a:t>
                </a:r>
              </a:p>
            </p:txBody>
          </p:sp>
          <p:sp>
            <p:nvSpPr>
              <p:cNvPr id="171042" name="Text Box 90"/>
              <p:cNvSpPr txBox="1">
                <a:spLocks noChangeArrowheads="1"/>
              </p:cNvSpPr>
              <p:nvPr/>
            </p:nvSpPr>
            <p:spPr bwMode="auto">
              <a:xfrm>
                <a:off x="4032" y="1524"/>
                <a:ext cx="385" cy="8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71043" name="Text Box 91"/>
              <p:cNvSpPr txBox="1">
                <a:spLocks noChangeArrowheads="1"/>
              </p:cNvSpPr>
              <p:nvPr/>
            </p:nvSpPr>
            <p:spPr bwMode="auto">
              <a:xfrm>
                <a:off x="3600" y="960"/>
                <a:ext cx="816" cy="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7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 sz="2000" baseline="-25000">
                  <a:latin typeface="Times New Roman" pitchFamily="18" charset="0"/>
                </a:endParaRPr>
              </a:p>
            </p:txBody>
          </p:sp>
          <p:sp>
            <p:nvSpPr>
              <p:cNvPr id="171044" name="Text Box 92"/>
              <p:cNvSpPr txBox="1">
                <a:spLocks noChangeArrowheads="1"/>
              </p:cNvSpPr>
              <p:nvPr/>
            </p:nvSpPr>
            <p:spPr bwMode="auto">
              <a:xfrm>
                <a:off x="3600" y="2106"/>
                <a:ext cx="816" cy="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1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 sz="2000" baseline="-25000">
                  <a:latin typeface="Times New Roman" pitchFamily="18" charset="0"/>
                </a:endParaRPr>
              </a:p>
            </p:txBody>
          </p:sp>
          <p:sp>
            <p:nvSpPr>
              <p:cNvPr id="171045" name="Text Box 93"/>
              <p:cNvSpPr txBox="1">
                <a:spLocks noChangeArrowheads="1"/>
              </p:cNvSpPr>
              <p:nvPr/>
            </p:nvSpPr>
            <p:spPr bwMode="auto">
              <a:xfrm>
                <a:off x="3600" y="2298"/>
                <a:ext cx="816" cy="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0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 sz="2000" baseline="-25000">
                  <a:latin typeface="Times New Roman" pitchFamily="18" charset="0"/>
                </a:endParaRPr>
              </a:p>
            </p:txBody>
          </p:sp>
          <p:sp>
            <p:nvSpPr>
              <p:cNvPr id="171046" name="Text Box 94"/>
              <p:cNvSpPr txBox="1">
                <a:spLocks noChangeArrowheads="1"/>
              </p:cNvSpPr>
              <p:nvPr/>
            </p:nvSpPr>
            <p:spPr bwMode="auto">
              <a:xfrm>
                <a:off x="3504" y="3120"/>
                <a:ext cx="816" cy="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latin typeface="Times New Roman" pitchFamily="18" charset="0"/>
                  </a:rPr>
                  <a:t>V</a:t>
                </a:r>
                <a:r>
                  <a:rPr lang="en-US" altLang="zh-CN" sz="2000" baseline="-25000">
                    <a:latin typeface="Times New Roman" pitchFamily="18" charset="0"/>
                  </a:rPr>
                  <a:t>SS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 sz="2000" baseline="-25000">
                  <a:latin typeface="Times New Roman" pitchFamily="18" charset="0"/>
                </a:endParaRPr>
              </a:p>
            </p:txBody>
          </p:sp>
          <p:sp>
            <p:nvSpPr>
              <p:cNvPr id="171047" name="Text Box 95"/>
              <p:cNvSpPr txBox="1">
                <a:spLocks noChangeArrowheads="1"/>
              </p:cNvSpPr>
              <p:nvPr/>
            </p:nvSpPr>
            <p:spPr bwMode="auto">
              <a:xfrm>
                <a:off x="3504" y="2928"/>
                <a:ext cx="7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DO</a:t>
                </a:r>
                <a:r>
                  <a:rPr lang="en-US" altLang="zh-CN" sz="2000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71048" name="Text Box 96"/>
              <p:cNvSpPr txBox="1">
                <a:spLocks noChangeArrowheads="1"/>
              </p:cNvSpPr>
              <p:nvPr/>
            </p:nvSpPr>
            <p:spPr bwMode="auto">
              <a:xfrm>
                <a:off x="3504" y="2534"/>
                <a:ext cx="7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DO</a:t>
                </a:r>
                <a:r>
                  <a:rPr lang="en-US" altLang="zh-CN" sz="2000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71049" name="Text Box 97"/>
              <p:cNvSpPr txBox="1">
                <a:spLocks noChangeArrowheads="1"/>
              </p:cNvSpPr>
              <p:nvPr/>
            </p:nvSpPr>
            <p:spPr bwMode="auto">
              <a:xfrm>
                <a:off x="3504" y="2726"/>
                <a:ext cx="7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DO</a:t>
                </a:r>
                <a:r>
                  <a:rPr lang="en-US" altLang="zh-CN" sz="200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71050" name="Text Box 98"/>
              <p:cNvSpPr txBox="1">
                <a:spLocks noChangeArrowheads="1"/>
              </p:cNvSpPr>
              <p:nvPr/>
            </p:nvSpPr>
            <p:spPr bwMode="auto">
              <a:xfrm>
                <a:off x="3600" y="1524"/>
                <a:ext cx="385" cy="1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71051" name="Text Box 99"/>
              <p:cNvSpPr txBox="1">
                <a:spLocks noChangeArrowheads="1"/>
              </p:cNvSpPr>
              <p:nvPr/>
            </p:nvSpPr>
            <p:spPr bwMode="auto">
              <a:xfrm>
                <a:off x="4224" y="1958"/>
                <a:ext cx="67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2716</a:t>
                </a:r>
              </a:p>
            </p:txBody>
          </p:sp>
          <p:sp>
            <p:nvSpPr>
              <p:cNvPr id="171052" name="Text Box 100"/>
              <p:cNvSpPr txBox="1">
                <a:spLocks noChangeArrowheads="1"/>
              </p:cNvSpPr>
              <p:nvPr/>
            </p:nvSpPr>
            <p:spPr bwMode="auto">
              <a:xfrm>
                <a:off x="4560" y="970"/>
                <a:ext cx="3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24</a:t>
                </a:r>
              </a:p>
            </p:txBody>
          </p:sp>
          <p:sp>
            <p:nvSpPr>
              <p:cNvPr id="171053" name="Text Box 101"/>
              <p:cNvSpPr txBox="1">
                <a:spLocks noChangeArrowheads="1"/>
              </p:cNvSpPr>
              <p:nvPr/>
            </p:nvSpPr>
            <p:spPr bwMode="auto">
              <a:xfrm>
                <a:off x="4560" y="3120"/>
                <a:ext cx="4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13</a:t>
                </a:r>
              </a:p>
            </p:txBody>
          </p:sp>
          <p:sp>
            <p:nvSpPr>
              <p:cNvPr id="171054" name="Text Box 102"/>
              <p:cNvSpPr txBox="1">
                <a:spLocks noChangeArrowheads="1"/>
              </p:cNvSpPr>
              <p:nvPr/>
            </p:nvSpPr>
            <p:spPr bwMode="auto">
              <a:xfrm>
                <a:off x="4607" y="1524"/>
                <a:ext cx="385" cy="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71055" name="Line 103"/>
              <p:cNvSpPr>
                <a:spLocks noChangeShapeType="1"/>
              </p:cNvSpPr>
              <p:nvPr/>
            </p:nvSpPr>
            <p:spPr bwMode="auto">
              <a:xfrm flipH="1">
                <a:off x="4848" y="110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56" name="Line 104"/>
              <p:cNvSpPr>
                <a:spLocks noChangeShapeType="1"/>
              </p:cNvSpPr>
              <p:nvPr/>
            </p:nvSpPr>
            <p:spPr bwMode="auto">
              <a:xfrm flipH="1">
                <a:off x="4848" y="130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57" name="Line 105"/>
              <p:cNvSpPr>
                <a:spLocks noChangeShapeType="1"/>
              </p:cNvSpPr>
              <p:nvPr/>
            </p:nvSpPr>
            <p:spPr bwMode="auto">
              <a:xfrm flipH="1">
                <a:off x="4848" y="149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58" name="Line 106"/>
              <p:cNvSpPr>
                <a:spLocks noChangeShapeType="1"/>
              </p:cNvSpPr>
              <p:nvPr/>
            </p:nvSpPr>
            <p:spPr bwMode="auto">
              <a:xfrm flipH="1">
                <a:off x="4848" y="1693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59" name="Line 107"/>
              <p:cNvSpPr>
                <a:spLocks noChangeShapeType="1"/>
              </p:cNvSpPr>
              <p:nvPr/>
            </p:nvSpPr>
            <p:spPr bwMode="auto">
              <a:xfrm flipH="1">
                <a:off x="4848" y="326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60" name="Line 108"/>
              <p:cNvSpPr>
                <a:spLocks noChangeShapeType="1"/>
              </p:cNvSpPr>
              <p:nvPr/>
            </p:nvSpPr>
            <p:spPr bwMode="auto">
              <a:xfrm flipH="1">
                <a:off x="4848" y="1889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61" name="Line 109"/>
              <p:cNvSpPr>
                <a:spLocks noChangeShapeType="1"/>
              </p:cNvSpPr>
              <p:nvPr/>
            </p:nvSpPr>
            <p:spPr bwMode="auto">
              <a:xfrm flipH="1">
                <a:off x="4848" y="2085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62" name="Line 110"/>
              <p:cNvSpPr>
                <a:spLocks noChangeShapeType="1"/>
              </p:cNvSpPr>
              <p:nvPr/>
            </p:nvSpPr>
            <p:spPr bwMode="auto">
              <a:xfrm flipH="1">
                <a:off x="4848" y="228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63" name="Line 111"/>
              <p:cNvSpPr>
                <a:spLocks noChangeShapeType="1"/>
              </p:cNvSpPr>
              <p:nvPr/>
            </p:nvSpPr>
            <p:spPr bwMode="auto">
              <a:xfrm flipH="1">
                <a:off x="4848" y="3067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64" name="Line 112"/>
              <p:cNvSpPr>
                <a:spLocks noChangeShapeType="1"/>
              </p:cNvSpPr>
              <p:nvPr/>
            </p:nvSpPr>
            <p:spPr bwMode="auto">
              <a:xfrm flipH="1">
                <a:off x="4848" y="247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65" name="Line 113"/>
              <p:cNvSpPr>
                <a:spLocks noChangeShapeType="1"/>
              </p:cNvSpPr>
              <p:nvPr/>
            </p:nvSpPr>
            <p:spPr bwMode="auto">
              <a:xfrm flipH="1">
                <a:off x="4848" y="267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66" name="Line 114"/>
              <p:cNvSpPr>
                <a:spLocks noChangeShapeType="1"/>
              </p:cNvSpPr>
              <p:nvPr/>
            </p:nvSpPr>
            <p:spPr bwMode="auto">
              <a:xfrm flipH="1">
                <a:off x="4848" y="287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67" name="Text Box 115"/>
              <p:cNvSpPr txBox="1">
                <a:spLocks noChangeArrowheads="1"/>
              </p:cNvSpPr>
              <p:nvPr/>
            </p:nvSpPr>
            <p:spPr bwMode="auto">
              <a:xfrm>
                <a:off x="4992" y="954"/>
                <a:ext cx="816" cy="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latin typeface="Times New Roman" pitchFamily="18" charset="0"/>
                  </a:rPr>
                  <a:t>V</a:t>
                </a:r>
                <a:r>
                  <a:rPr lang="en-US" altLang="zh-CN" sz="2000" baseline="-25000">
                    <a:latin typeface="Times New Roman" pitchFamily="18" charset="0"/>
                  </a:rPr>
                  <a:t>CC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 sz="2000" baseline="-25000">
                  <a:latin typeface="Times New Roman" pitchFamily="18" charset="0"/>
                </a:endParaRPr>
              </a:p>
            </p:txBody>
          </p:sp>
          <p:sp>
            <p:nvSpPr>
              <p:cNvPr id="171068" name="Text Box 116"/>
              <p:cNvSpPr txBox="1">
                <a:spLocks noChangeArrowheads="1"/>
              </p:cNvSpPr>
              <p:nvPr/>
            </p:nvSpPr>
            <p:spPr bwMode="auto">
              <a:xfrm>
                <a:off x="5040" y="1152"/>
                <a:ext cx="816" cy="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8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 sz="2000" baseline="-25000">
                  <a:latin typeface="Times New Roman" pitchFamily="18" charset="0"/>
                </a:endParaRPr>
              </a:p>
            </p:txBody>
          </p:sp>
          <p:sp>
            <p:nvSpPr>
              <p:cNvPr id="171069" name="Text Box 117"/>
              <p:cNvSpPr txBox="1">
                <a:spLocks noChangeArrowheads="1"/>
              </p:cNvSpPr>
              <p:nvPr/>
            </p:nvSpPr>
            <p:spPr bwMode="auto">
              <a:xfrm>
                <a:off x="5040" y="1344"/>
                <a:ext cx="816" cy="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9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 sz="2000" baseline="-25000">
                  <a:latin typeface="Times New Roman" pitchFamily="18" charset="0"/>
                </a:endParaRPr>
              </a:p>
            </p:txBody>
          </p:sp>
          <p:sp>
            <p:nvSpPr>
              <p:cNvPr id="171070" name="Text Box 118"/>
              <p:cNvSpPr txBox="1">
                <a:spLocks noChangeArrowheads="1"/>
              </p:cNvSpPr>
              <p:nvPr/>
            </p:nvSpPr>
            <p:spPr bwMode="auto">
              <a:xfrm>
                <a:off x="5040" y="1536"/>
                <a:ext cx="816" cy="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latin typeface="Times New Roman" pitchFamily="18" charset="0"/>
                  </a:rPr>
                  <a:t>V</a:t>
                </a:r>
                <a:r>
                  <a:rPr lang="en-US" altLang="zh-CN" sz="2000" baseline="-25000">
                    <a:latin typeface="Times New Roman" pitchFamily="18" charset="0"/>
                  </a:rPr>
                  <a:t>PP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 sz="2000" baseline="-25000">
                  <a:latin typeface="Times New Roman" pitchFamily="18" charset="0"/>
                </a:endParaRPr>
              </a:p>
            </p:txBody>
          </p:sp>
          <p:grpSp>
            <p:nvGrpSpPr>
              <p:cNvPr id="12" name="Group 119"/>
              <p:cNvGrpSpPr>
                <a:grpSpLocks/>
              </p:cNvGrpSpPr>
              <p:nvPr/>
            </p:nvGrpSpPr>
            <p:grpSpPr bwMode="auto">
              <a:xfrm>
                <a:off x="5040" y="1776"/>
                <a:ext cx="480" cy="250"/>
                <a:chOff x="5040" y="1776"/>
                <a:chExt cx="480" cy="250"/>
              </a:xfrm>
            </p:grpSpPr>
            <p:sp>
              <p:nvSpPr>
                <p:cNvPr id="171079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5040" y="1776"/>
                  <a:ext cx="48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CS</a:t>
                  </a:r>
                </a:p>
              </p:txBody>
            </p:sp>
            <p:sp>
              <p:nvSpPr>
                <p:cNvPr id="171080" name="Line 121"/>
                <p:cNvSpPr>
                  <a:spLocks noChangeShapeType="1"/>
                </p:cNvSpPr>
                <p:nvPr/>
              </p:nvSpPr>
              <p:spPr bwMode="auto">
                <a:xfrm>
                  <a:off x="5106" y="1813"/>
                  <a:ext cx="20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71072" name="Text Box 122"/>
              <p:cNvSpPr txBox="1">
                <a:spLocks noChangeArrowheads="1"/>
              </p:cNvSpPr>
              <p:nvPr/>
            </p:nvSpPr>
            <p:spPr bwMode="auto">
              <a:xfrm>
                <a:off x="5040" y="1920"/>
                <a:ext cx="816" cy="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10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 sz="2000" baseline="-25000">
                  <a:latin typeface="Times New Roman" pitchFamily="18" charset="0"/>
                </a:endParaRPr>
              </a:p>
            </p:txBody>
          </p:sp>
          <p:grpSp>
            <p:nvGrpSpPr>
              <p:cNvPr id="13" name="Group 123"/>
              <p:cNvGrpSpPr>
                <a:grpSpLocks/>
              </p:cNvGrpSpPr>
              <p:nvPr/>
            </p:nvGrpSpPr>
            <p:grpSpPr bwMode="auto">
              <a:xfrm>
                <a:off x="5040" y="2160"/>
                <a:ext cx="960" cy="250"/>
                <a:chOff x="5040" y="2160"/>
                <a:chExt cx="960" cy="250"/>
              </a:xfrm>
            </p:grpSpPr>
            <p:sp>
              <p:nvSpPr>
                <p:cNvPr id="171077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5040" y="2160"/>
                  <a:ext cx="96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PD/Progr</a:t>
                  </a:r>
                </a:p>
              </p:txBody>
            </p:sp>
            <p:sp>
              <p:nvSpPr>
                <p:cNvPr id="171078" name="Line 125"/>
                <p:cNvSpPr>
                  <a:spLocks noChangeShapeType="1"/>
                </p:cNvSpPr>
                <p:nvPr/>
              </p:nvSpPr>
              <p:spPr bwMode="auto">
                <a:xfrm>
                  <a:off x="5088" y="2193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71074" name="Text Box 126"/>
              <p:cNvSpPr txBox="1">
                <a:spLocks noChangeArrowheads="1"/>
              </p:cNvSpPr>
              <p:nvPr/>
            </p:nvSpPr>
            <p:spPr bwMode="auto">
              <a:xfrm>
                <a:off x="5040" y="3158"/>
                <a:ext cx="7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DO</a:t>
                </a:r>
                <a:r>
                  <a:rPr lang="en-US" altLang="zh-CN" sz="2000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71075" name="Text Box 127"/>
              <p:cNvSpPr txBox="1">
                <a:spLocks noChangeArrowheads="1"/>
              </p:cNvSpPr>
              <p:nvPr/>
            </p:nvSpPr>
            <p:spPr bwMode="auto">
              <a:xfrm>
                <a:off x="5040" y="2352"/>
                <a:ext cx="7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DO</a:t>
                </a:r>
                <a:r>
                  <a:rPr lang="en-US" altLang="zh-CN" sz="2000" baseline="-250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171076" name="Text Box 128"/>
              <p:cNvSpPr txBox="1">
                <a:spLocks noChangeArrowheads="1"/>
              </p:cNvSpPr>
              <p:nvPr/>
            </p:nvSpPr>
            <p:spPr bwMode="auto">
              <a:xfrm>
                <a:off x="5039" y="2736"/>
                <a:ext cx="385" cy="6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</a:t>
                </a:r>
              </a:p>
            </p:txBody>
          </p:sp>
        </p:grpSp>
      </p:grpSp>
      <p:sp>
        <p:nvSpPr>
          <p:cNvPr id="171011" name="Text Box 129"/>
          <p:cNvSpPr txBox="1">
            <a:spLocks noChangeArrowheads="1"/>
          </p:cNvSpPr>
          <p:nvPr/>
        </p:nvSpPr>
        <p:spPr bwMode="auto">
          <a:xfrm>
            <a:off x="381000" y="381000"/>
            <a:ext cx="7010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Times New Roman" pitchFamily="18" charset="0"/>
              </a:rPr>
              <a:t>(2) 2716 EPROM </a:t>
            </a:r>
            <a:r>
              <a:rPr lang="zh-CN" altLang="en-US" sz="3200">
                <a:latin typeface="Times New Roman" pitchFamily="18" charset="0"/>
              </a:rPr>
              <a:t>的逻辑图和引脚</a:t>
            </a:r>
          </a:p>
        </p:txBody>
      </p:sp>
      <p:sp>
        <p:nvSpPr>
          <p:cNvPr id="794754" name="Rectangle 13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grpSp>
        <p:nvGrpSpPr>
          <p:cNvPr id="14" name="Group 131"/>
          <p:cNvGrpSpPr>
            <a:grpSpLocks/>
          </p:cNvGrpSpPr>
          <p:nvPr/>
        </p:nvGrpSpPr>
        <p:grpSpPr bwMode="auto">
          <a:xfrm>
            <a:off x="0" y="1736725"/>
            <a:ext cx="1524000" cy="396875"/>
            <a:chOff x="96" y="998"/>
            <a:chExt cx="960" cy="250"/>
          </a:xfrm>
        </p:grpSpPr>
        <p:sp>
          <p:nvSpPr>
            <p:cNvPr id="171023" name="Text Box 132"/>
            <p:cNvSpPr txBox="1">
              <a:spLocks noChangeArrowheads="1"/>
            </p:cNvSpPr>
            <p:nvPr/>
          </p:nvSpPr>
          <p:spPr bwMode="auto">
            <a:xfrm>
              <a:off x="96" y="998"/>
              <a:ext cx="9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419E0"/>
                  </a:solidFill>
                  <a:latin typeface="Times New Roman" pitchFamily="18" charset="0"/>
                </a:rPr>
                <a:t>PD/Progr</a:t>
              </a:r>
            </a:p>
          </p:txBody>
        </p:sp>
        <p:sp>
          <p:nvSpPr>
            <p:cNvPr id="171024" name="Line 133"/>
            <p:cNvSpPr>
              <a:spLocks noChangeShapeType="1"/>
            </p:cNvSpPr>
            <p:nvPr/>
          </p:nvSpPr>
          <p:spPr bwMode="auto">
            <a:xfrm>
              <a:off x="144" y="1031"/>
              <a:ext cx="240" cy="0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Group 134"/>
          <p:cNvGrpSpPr>
            <a:grpSpLocks/>
          </p:cNvGrpSpPr>
          <p:nvPr/>
        </p:nvGrpSpPr>
        <p:grpSpPr bwMode="auto">
          <a:xfrm>
            <a:off x="533400" y="5729288"/>
            <a:ext cx="8915400" cy="581025"/>
            <a:chOff x="336" y="3609"/>
            <a:chExt cx="5616" cy="366"/>
          </a:xfrm>
        </p:grpSpPr>
        <p:grpSp>
          <p:nvGrpSpPr>
            <p:cNvPr id="16" name="Group 135"/>
            <p:cNvGrpSpPr>
              <a:grpSpLocks/>
            </p:cNvGrpSpPr>
            <p:nvPr/>
          </p:nvGrpSpPr>
          <p:grpSpPr bwMode="auto">
            <a:xfrm>
              <a:off x="336" y="3609"/>
              <a:ext cx="1248" cy="327"/>
              <a:chOff x="288" y="3744"/>
              <a:chExt cx="1248" cy="327"/>
            </a:xfrm>
          </p:grpSpPr>
          <p:sp>
            <p:nvSpPr>
              <p:cNvPr id="171021" name="Text Box 136"/>
              <p:cNvSpPr txBox="1">
                <a:spLocks noChangeArrowheads="1"/>
              </p:cNvSpPr>
              <p:nvPr/>
            </p:nvSpPr>
            <p:spPr bwMode="auto">
              <a:xfrm>
                <a:off x="288" y="3744"/>
                <a:ext cx="124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419E0"/>
                    </a:solidFill>
                    <a:latin typeface="Times New Roman" pitchFamily="18" charset="0"/>
                  </a:rPr>
                  <a:t>PD/Progr</a:t>
                </a:r>
              </a:p>
            </p:txBody>
          </p:sp>
          <p:sp>
            <p:nvSpPr>
              <p:cNvPr id="171022" name="Line 137"/>
              <p:cNvSpPr>
                <a:spLocks noChangeShapeType="1"/>
              </p:cNvSpPr>
              <p:nvPr/>
            </p:nvSpPr>
            <p:spPr bwMode="auto">
              <a:xfrm>
                <a:off x="336" y="3815"/>
                <a:ext cx="299" cy="0"/>
              </a:xfrm>
              <a:prstGeom prst="line">
                <a:avLst/>
              </a:prstGeom>
              <a:noFill/>
              <a:ln w="28575">
                <a:solidFill>
                  <a:srgbClr val="0419E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1020" name="Text Box 138"/>
            <p:cNvSpPr txBox="1">
              <a:spLocks noChangeArrowheads="1"/>
            </p:cNvSpPr>
            <p:nvPr/>
          </p:nvSpPr>
          <p:spPr bwMode="auto">
            <a:xfrm>
              <a:off x="1296" y="3648"/>
              <a:ext cx="46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功率下降 / </a:t>
              </a:r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编程输入端    读出时 </a:t>
              </a:r>
              <a:r>
                <a:rPr lang="zh-CN" altLang="en-US" sz="2800">
                  <a:latin typeface="Times New Roman" pitchFamily="18" charset="0"/>
                </a:rPr>
                <a:t>为 </a:t>
              </a:r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低电平</a:t>
              </a:r>
            </a:p>
          </p:txBody>
        </p:sp>
      </p:grpSp>
      <p:sp>
        <p:nvSpPr>
          <p:cNvPr id="140" name="日期占位符 13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9E510E5-023F-405B-A276-A3DA8A07F7DB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41" name="灯片编号占位符 1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F2C5CA-3BAA-4C8B-8F4D-A8A88A14CDCF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42" name="页脚占位符 1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6324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4. </a:t>
            </a:r>
            <a:r>
              <a:rPr lang="en-US" altLang="zh-CN" sz="3200">
                <a:latin typeface="Times New Roman" pitchFamily="18" charset="0"/>
              </a:rPr>
              <a:t>EEPROM (</a:t>
            </a:r>
            <a:r>
              <a:rPr lang="zh-CN" altLang="en-US" sz="3200">
                <a:latin typeface="Times New Roman" pitchFamily="18" charset="0"/>
              </a:rPr>
              <a:t>多次性编程 ) </a:t>
            </a:r>
          </a:p>
        </p:txBody>
      </p:sp>
      <p:sp>
        <p:nvSpPr>
          <p:cNvPr id="795651" name="Text Box 3"/>
          <p:cNvSpPr txBox="1">
            <a:spLocks noChangeArrowheads="1"/>
          </p:cNvSpPr>
          <p:nvPr/>
        </p:nvSpPr>
        <p:spPr bwMode="auto">
          <a:xfrm>
            <a:off x="1066800" y="12192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电可擦写</a:t>
            </a:r>
          </a:p>
        </p:txBody>
      </p:sp>
      <p:sp>
        <p:nvSpPr>
          <p:cNvPr id="795652" name="Text Box 4"/>
          <p:cNvSpPr txBox="1">
            <a:spLocks noChangeArrowheads="1"/>
          </p:cNvSpPr>
          <p:nvPr/>
        </p:nvSpPr>
        <p:spPr bwMode="auto">
          <a:xfrm>
            <a:off x="1066800" y="19050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局部擦写</a:t>
            </a:r>
          </a:p>
        </p:txBody>
      </p:sp>
      <p:sp>
        <p:nvSpPr>
          <p:cNvPr id="795653" name="Text Box 5"/>
          <p:cNvSpPr txBox="1">
            <a:spLocks noChangeArrowheads="1"/>
          </p:cNvSpPr>
          <p:nvPr/>
        </p:nvSpPr>
        <p:spPr bwMode="auto">
          <a:xfrm>
            <a:off x="1066800" y="259080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全部擦写</a:t>
            </a:r>
          </a:p>
        </p:txBody>
      </p:sp>
      <p:sp>
        <p:nvSpPr>
          <p:cNvPr id="795654" name="Text Box 6"/>
          <p:cNvSpPr txBox="1">
            <a:spLocks noChangeArrowheads="1"/>
          </p:cNvSpPr>
          <p:nvPr/>
        </p:nvSpPr>
        <p:spPr bwMode="auto">
          <a:xfrm>
            <a:off x="609600" y="3352800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5. </a:t>
            </a:r>
            <a:r>
              <a:rPr lang="en-US" altLang="zh-CN" sz="3200">
                <a:latin typeface="Times New Roman" pitchFamily="18" charset="0"/>
              </a:rPr>
              <a:t>Flash Memory (</a:t>
            </a:r>
            <a:r>
              <a:rPr lang="zh-CN" altLang="en-US" sz="3200">
                <a:latin typeface="Times New Roman" pitchFamily="18" charset="0"/>
              </a:rPr>
              <a:t>闪速型存储器) 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3962400" y="35052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95656" name="Text Box 8"/>
          <p:cNvSpPr txBox="1">
            <a:spLocks noChangeArrowheads="1"/>
          </p:cNvSpPr>
          <p:nvPr/>
        </p:nvSpPr>
        <p:spPr bwMode="auto">
          <a:xfrm>
            <a:off x="1066800" y="56388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比 </a:t>
            </a:r>
            <a:r>
              <a:rPr lang="en-US" altLang="zh-CN" sz="2800">
                <a:latin typeface="Times New Roman" pitchFamily="18" charset="0"/>
              </a:rPr>
              <a:t>EEPROM</a:t>
            </a:r>
            <a:r>
              <a:rPr lang="zh-CN" altLang="en-US" sz="2800">
                <a:latin typeface="Times New Roman" pitchFamily="18" charset="0"/>
              </a:rPr>
              <a:t>快</a:t>
            </a:r>
          </a:p>
        </p:txBody>
      </p:sp>
      <p:sp>
        <p:nvSpPr>
          <p:cNvPr id="795657" name="Rectangle 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795658" name="Text Box 10"/>
          <p:cNvSpPr txBox="1">
            <a:spLocks noChangeArrowheads="1"/>
          </p:cNvSpPr>
          <p:nvPr/>
        </p:nvSpPr>
        <p:spPr bwMode="auto">
          <a:xfrm>
            <a:off x="1066800" y="411480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EPROM</a:t>
            </a:r>
          </a:p>
        </p:txBody>
      </p:sp>
      <p:sp>
        <p:nvSpPr>
          <p:cNvPr id="795659" name="Text Box 11"/>
          <p:cNvSpPr txBox="1">
            <a:spLocks noChangeArrowheads="1"/>
          </p:cNvSpPr>
          <p:nvPr/>
        </p:nvSpPr>
        <p:spPr bwMode="auto">
          <a:xfrm>
            <a:off x="3657600" y="411480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价格便宜  集成度高</a:t>
            </a:r>
          </a:p>
        </p:txBody>
      </p:sp>
      <p:sp>
        <p:nvSpPr>
          <p:cNvPr id="795660" name="Text Box 12"/>
          <p:cNvSpPr txBox="1">
            <a:spLocks noChangeArrowheads="1"/>
          </p:cNvSpPr>
          <p:nvPr/>
        </p:nvSpPr>
        <p:spPr bwMode="auto">
          <a:xfrm>
            <a:off x="1066800" y="4876800"/>
            <a:ext cx="434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EEPROM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95661" name="Text Box 13"/>
          <p:cNvSpPr txBox="1">
            <a:spLocks noChangeArrowheads="1"/>
          </p:cNvSpPr>
          <p:nvPr/>
        </p:nvSpPr>
        <p:spPr bwMode="auto">
          <a:xfrm>
            <a:off x="3657600" y="4876800"/>
            <a:ext cx="480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电可擦洗重写</a:t>
            </a:r>
          </a:p>
        </p:txBody>
      </p:sp>
      <p:sp>
        <p:nvSpPr>
          <p:cNvPr id="795662" name="Text Box 14"/>
          <p:cNvSpPr txBox="1">
            <a:spLocks noChangeArrowheads="1"/>
          </p:cNvSpPr>
          <p:nvPr/>
        </p:nvSpPr>
        <p:spPr bwMode="auto">
          <a:xfrm>
            <a:off x="3657600" y="56388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具备 </a:t>
            </a:r>
            <a:r>
              <a:rPr lang="en-US" altLang="zh-CN" sz="2800">
                <a:latin typeface="Times New Roman" pitchFamily="18" charset="0"/>
              </a:rPr>
              <a:t>RAM </a:t>
            </a:r>
            <a:r>
              <a:rPr lang="zh-CN" altLang="en-US" sz="2800">
                <a:latin typeface="Times New Roman" pitchFamily="18" charset="0"/>
              </a:rPr>
              <a:t>功能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115AB1F-1708-44C4-90DB-6F5BBEDB2141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BFCA0-C558-41DA-9B23-76435D4CBABD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9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9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9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9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1" grpId="0" autoUpdateAnimBg="0"/>
      <p:bldP spid="795652" grpId="0" autoUpdateAnimBg="0"/>
      <p:bldP spid="795653" grpId="0" autoUpdateAnimBg="0"/>
      <p:bldP spid="795654" grpId="0" autoUpdateAnimBg="0"/>
      <p:bldP spid="795656" grpId="0" autoUpdateAnimBg="0"/>
      <p:bldP spid="795658" grpId="0" autoUpdateAnimBg="0"/>
      <p:bldP spid="795659" grpId="0" autoUpdateAnimBg="0"/>
      <p:bldP spid="795660" grpId="0" autoUpdateAnimBg="0"/>
      <p:bldP spid="795661" grpId="0" autoUpdateAnimBg="0"/>
      <p:bldP spid="79566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Text Box 2"/>
          <p:cNvSpPr txBox="1">
            <a:spLocks noChangeArrowheads="1"/>
          </p:cNvSpPr>
          <p:nvPr/>
        </p:nvSpPr>
        <p:spPr bwMode="auto">
          <a:xfrm>
            <a:off x="762000" y="2292350"/>
            <a:ext cx="830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>
                <a:latin typeface="Times New Roman" pitchFamily="18" charset="0"/>
              </a:rPr>
              <a:t> 用         1</a:t>
            </a:r>
            <a:r>
              <a:rPr lang="en-US" altLang="zh-CN" sz="2600">
                <a:latin typeface="Times New Roman" pitchFamily="18" charset="0"/>
              </a:rPr>
              <a:t>K</a:t>
            </a:r>
            <a:r>
              <a:rPr lang="en-US" altLang="zh-CN" sz="900">
                <a:latin typeface="Times New Roman" pitchFamily="18" charset="0"/>
              </a:rPr>
              <a:t> </a:t>
            </a:r>
            <a:r>
              <a:rPr lang="en-US" altLang="zh-CN" sz="26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9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>
                <a:latin typeface="Times New Roman" pitchFamily="18" charset="0"/>
              </a:rPr>
              <a:t>4位 存储芯片组成 1</a:t>
            </a:r>
            <a:r>
              <a:rPr lang="en-US" altLang="zh-CN" sz="2600">
                <a:latin typeface="Times New Roman" pitchFamily="18" charset="0"/>
              </a:rPr>
              <a:t>K</a:t>
            </a:r>
            <a:r>
              <a:rPr lang="en-US" altLang="zh-CN" sz="900">
                <a:latin typeface="Times New Roman" pitchFamily="18" charset="0"/>
              </a:rPr>
              <a:t> </a:t>
            </a:r>
            <a:r>
              <a:rPr lang="en-US" altLang="zh-CN" sz="26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9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>
                <a:latin typeface="Times New Roman" pitchFamily="18" charset="0"/>
              </a:rPr>
              <a:t>8</a:t>
            </a:r>
            <a:r>
              <a:rPr lang="zh-CN" altLang="en-US" sz="2600">
                <a:latin typeface="Times New Roman" pitchFamily="18" charset="0"/>
              </a:rPr>
              <a:t>位 的存储器</a:t>
            </a:r>
          </a:p>
        </p:txBody>
      </p:sp>
      <p:sp>
        <p:nvSpPr>
          <p:cNvPr id="796675" name="Text Box 3"/>
          <p:cNvSpPr txBox="1">
            <a:spLocks noChangeArrowheads="1"/>
          </p:cNvSpPr>
          <p:nvPr/>
        </p:nvSpPr>
        <p:spPr bwMode="auto">
          <a:xfrm>
            <a:off x="1201738" y="2262188"/>
            <a:ext cx="12827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>
                <a:solidFill>
                  <a:schemeClr val="folHlink"/>
                </a:solidFill>
                <a:latin typeface="Times New Roman" pitchFamily="18" charset="0"/>
              </a:rPr>
              <a:t>？片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14575" y="4687888"/>
            <a:ext cx="852488" cy="665162"/>
            <a:chOff x="1458" y="2953"/>
            <a:chExt cx="537" cy="419"/>
          </a:xfrm>
        </p:grpSpPr>
        <p:sp>
          <p:nvSpPr>
            <p:cNvPr id="173193" name="Freeform 5"/>
            <p:cNvSpPr>
              <a:spLocks/>
            </p:cNvSpPr>
            <p:nvPr/>
          </p:nvSpPr>
          <p:spPr bwMode="auto">
            <a:xfrm>
              <a:off x="1458" y="2954"/>
              <a:ext cx="1" cy="193"/>
            </a:xfrm>
            <a:custGeom>
              <a:avLst/>
              <a:gdLst>
                <a:gd name="T0" fmla="*/ 0 w 1"/>
                <a:gd name="T1" fmla="*/ 0 h 193"/>
                <a:gd name="T2" fmla="*/ 0 w 1"/>
                <a:gd name="T3" fmla="*/ 193 h 193"/>
                <a:gd name="T4" fmla="*/ 0 60000 65536"/>
                <a:gd name="T5" fmla="*/ 0 60000 65536"/>
                <a:gd name="T6" fmla="*/ 0 w 1"/>
                <a:gd name="T7" fmla="*/ 0 h 193"/>
                <a:gd name="T8" fmla="*/ 1 w 1"/>
                <a:gd name="T9" fmla="*/ 193 h 19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3">
                  <a:moveTo>
                    <a:pt x="0" y="0"/>
                  </a:moveTo>
                  <a:lnTo>
                    <a:pt x="0" y="193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194" name="Line 6"/>
            <p:cNvSpPr>
              <a:spLocks noChangeShapeType="1"/>
            </p:cNvSpPr>
            <p:nvPr/>
          </p:nvSpPr>
          <p:spPr bwMode="auto">
            <a:xfrm>
              <a:off x="1635" y="2953"/>
              <a:ext cx="1" cy="2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195" name="Line 7"/>
            <p:cNvSpPr>
              <a:spLocks noChangeShapeType="1"/>
            </p:cNvSpPr>
            <p:nvPr/>
          </p:nvSpPr>
          <p:spPr bwMode="auto">
            <a:xfrm>
              <a:off x="1813" y="2953"/>
              <a:ext cx="1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196" name="Freeform 8"/>
            <p:cNvSpPr>
              <a:spLocks/>
            </p:cNvSpPr>
            <p:nvPr/>
          </p:nvSpPr>
          <p:spPr bwMode="auto">
            <a:xfrm>
              <a:off x="1993" y="2960"/>
              <a:ext cx="2" cy="412"/>
            </a:xfrm>
            <a:custGeom>
              <a:avLst/>
              <a:gdLst>
                <a:gd name="T0" fmla="*/ 2 w 2"/>
                <a:gd name="T1" fmla="*/ 0 h 412"/>
                <a:gd name="T2" fmla="*/ 0 w 2"/>
                <a:gd name="T3" fmla="*/ 412 h 412"/>
                <a:gd name="T4" fmla="*/ 0 60000 65536"/>
                <a:gd name="T5" fmla="*/ 0 60000 65536"/>
                <a:gd name="T6" fmla="*/ 0 w 2"/>
                <a:gd name="T7" fmla="*/ 0 h 412"/>
                <a:gd name="T8" fmla="*/ 2 w 2"/>
                <a:gd name="T9" fmla="*/ 412 h 4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412">
                  <a:moveTo>
                    <a:pt x="2" y="0"/>
                  </a:moveTo>
                  <a:lnTo>
                    <a:pt x="0" y="412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3061" name="Text Box 9"/>
          <p:cNvSpPr txBox="1">
            <a:spLocks noChangeArrowheads="1"/>
          </p:cNvSpPr>
          <p:nvPr/>
        </p:nvSpPr>
        <p:spPr bwMode="auto">
          <a:xfrm>
            <a:off x="457200" y="304800"/>
            <a:ext cx="632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 五、存储器与 </a:t>
            </a:r>
            <a:r>
              <a:rPr lang="en-US" altLang="zh-CN" sz="3600">
                <a:latin typeface="Times New Roman" pitchFamily="18" charset="0"/>
              </a:rPr>
              <a:t>CPU </a:t>
            </a:r>
            <a:r>
              <a:rPr lang="zh-CN" altLang="en-US" sz="3600">
                <a:latin typeface="Times New Roman" pitchFamily="18" charset="0"/>
              </a:rPr>
              <a:t>的连接 </a:t>
            </a:r>
          </a:p>
        </p:txBody>
      </p:sp>
      <p:sp>
        <p:nvSpPr>
          <p:cNvPr id="796682" name="Text Box 10"/>
          <p:cNvSpPr txBox="1">
            <a:spLocks noChangeArrowheads="1"/>
          </p:cNvSpPr>
          <p:nvPr/>
        </p:nvSpPr>
        <p:spPr bwMode="auto">
          <a:xfrm>
            <a:off x="838200" y="990600"/>
            <a:ext cx="49037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1.  存储器容量的扩展</a:t>
            </a:r>
            <a:endParaRPr lang="en-US" altLang="zh-CN" sz="3200">
              <a:latin typeface="Times New Roman" pitchFamily="18" charset="0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62000" y="1628775"/>
            <a:ext cx="4953000" cy="519113"/>
            <a:chOff x="768" y="960"/>
            <a:chExt cx="3120" cy="327"/>
          </a:xfrm>
        </p:grpSpPr>
        <p:sp>
          <p:nvSpPr>
            <p:cNvPr id="173191" name="Text Box 12"/>
            <p:cNvSpPr txBox="1">
              <a:spLocks noChangeArrowheads="1"/>
            </p:cNvSpPr>
            <p:nvPr/>
          </p:nvSpPr>
          <p:spPr bwMode="auto">
            <a:xfrm>
              <a:off x="768" y="960"/>
              <a:ext cx="17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 (1)  位扩展</a:t>
              </a:r>
            </a:p>
          </p:txBody>
        </p:sp>
        <p:sp>
          <p:nvSpPr>
            <p:cNvPr id="173192" name="Text Box 13"/>
            <p:cNvSpPr txBox="1">
              <a:spLocks noChangeArrowheads="1"/>
            </p:cNvSpPr>
            <p:nvPr/>
          </p:nvSpPr>
          <p:spPr bwMode="auto">
            <a:xfrm>
              <a:off x="1872" y="960"/>
              <a:ext cx="2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（增加存储字长）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948488" y="1600200"/>
            <a:ext cx="2016125" cy="533400"/>
            <a:chOff x="4176" y="1008"/>
            <a:chExt cx="1344" cy="336"/>
          </a:xfrm>
        </p:grpSpPr>
        <p:sp>
          <p:nvSpPr>
            <p:cNvPr id="173189" name="AutoShape 15"/>
            <p:cNvSpPr>
              <a:spLocks noChangeArrowheads="1"/>
            </p:cNvSpPr>
            <p:nvPr/>
          </p:nvSpPr>
          <p:spPr bwMode="auto">
            <a:xfrm>
              <a:off x="4176" y="1008"/>
              <a:ext cx="1344" cy="336"/>
            </a:xfrm>
            <a:prstGeom prst="wedgeRoundRectCallout">
              <a:avLst>
                <a:gd name="adj1" fmla="val -112204"/>
                <a:gd name="adj2" fmla="val 86903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rIns="0"/>
            <a:lstStyle/>
            <a:p>
              <a:pPr>
                <a:spcBef>
                  <a:spcPct val="50000"/>
                </a:spcBef>
              </a:pP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73190" name="Text Box 16"/>
            <p:cNvSpPr txBox="1">
              <a:spLocks noChangeArrowheads="1"/>
            </p:cNvSpPr>
            <p:nvPr/>
          </p:nvSpPr>
          <p:spPr bwMode="auto">
            <a:xfrm>
              <a:off x="4224" y="1008"/>
              <a:ext cx="129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>
                  <a:latin typeface="Times New Roman" pitchFamily="18" charset="0"/>
                </a:rPr>
                <a:t>10根地址线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164388" y="3068638"/>
            <a:ext cx="1979612" cy="533400"/>
            <a:chOff x="4176" y="1872"/>
            <a:chExt cx="1344" cy="336"/>
          </a:xfrm>
        </p:grpSpPr>
        <p:sp>
          <p:nvSpPr>
            <p:cNvPr id="173187" name="AutoShape 18"/>
            <p:cNvSpPr>
              <a:spLocks noChangeArrowheads="1"/>
            </p:cNvSpPr>
            <p:nvPr/>
          </p:nvSpPr>
          <p:spPr bwMode="auto">
            <a:xfrm>
              <a:off x="4176" y="1872"/>
              <a:ext cx="1296" cy="336"/>
            </a:xfrm>
            <a:prstGeom prst="wedgeRoundRectCallout">
              <a:avLst>
                <a:gd name="adj1" fmla="val -82486"/>
                <a:gd name="adj2" fmla="val -112796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3188" name="Text Box 19"/>
            <p:cNvSpPr txBox="1">
              <a:spLocks noChangeArrowheads="1"/>
            </p:cNvSpPr>
            <p:nvPr/>
          </p:nvSpPr>
          <p:spPr bwMode="auto">
            <a:xfrm>
              <a:off x="4272" y="1872"/>
              <a:ext cx="124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>
                  <a:latin typeface="Times New Roman" pitchFamily="18" charset="0"/>
                </a:rPr>
                <a:t>8根数据线</a:t>
              </a:r>
            </a:p>
          </p:txBody>
        </p:sp>
      </p:grpSp>
      <p:sp>
        <p:nvSpPr>
          <p:cNvPr id="173066" name="Line 20"/>
          <p:cNvSpPr>
            <a:spLocks noChangeShapeType="1"/>
          </p:cNvSpPr>
          <p:nvPr/>
        </p:nvSpPr>
        <p:spPr bwMode="auto">
          <a:xfrm>
            <a:off x="1006475" y="6159500"/>
            <a:ext cx="255588" cy="1588"/>
          </a:xfrm>
          <a:prstGeom prst="line">
            <a:avLst/>
          </a:prstGeom>
          <a:noFill/>
          <a:ln w="1587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3067" name="Rectangle 21"/>
          <p:cNvSpPr>
            <a:spLocks noChangeArrowheads="1"/>
          </p:cNvSpPr>
          <p:nvPr/>
        </p:nvSpPr>
        <p:spPr bwMode="auto">
          <a:xfrm>
            <a:off x="998538" y="3435350"/>
            <a:ext cx="296862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4276725" y="4700588"/>
            <a:ext cx="842963" cy="1168400"/>
            <a:chOff x="2694" y="2961"/>
            <a:chExt cx="531" cy="736"/>
          </a:xfrm>
        </p:grpSpPr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2694" y="2971"/>
              <a:ext cx="36" cy="501"/>
              <a:chOff x="2499" y="2165"/>
              <a:chExt cx="36" cy="501"/>
            </a:xfrm>
          </p:grpSpPr>
          <p:sp>
            <p:nvSpPr>
              <p:cNvPr id="173185" name="Line 24"/>
              <p:cNvSpPr>
                <a:spLocks noChangeShapeType="1"/>
              </p:cNvSpPr>
              <p:nvPr/>
            </p:nvSpPr>
            <p:spPr bwMode="auto">
              <a:xfrm>
                <a:off x="2516" y="2165"/>
                <a:ext cx="7" cy="4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186" name="Oval 25"/>
              <p:cNvSpPr>
                <a:spLocks noChangeArrowheads="1"/>
              </p:cNvSpPr>
              <p:nvPr/>
            </p:nvSpPr>
            <p:spPr bwMode="auto">
              <a:xfrm>
                <a:off x="2499" y="2630"/>
                <a:ext cx="36" cy="3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3181" name="Freeform 26"/>
            <p:cNvSpPr>
              <a:spLocks/>
            </p:cNvSpPr>
            <p:nvPr/>
          </p:nvSpPr>
          <p:spPr bwMode="auto">
            <a:xfrm>
              <a:off x="2881" y="2966"/>
              <a:ext cx="2" cy="555"/>
            </a:xfrm>
            <a:custGeom>
              <a:avLst/>
              <a:gdLst>
                <a:gd name="T0" fmla="*/ 2 w 2"/>
                <a:gd name="T1" fmla="*/ 0 h 555"/>
                <a:gd name="T2" fmla="*/ 0 w 2"/>
                <a:gd name="T3" fmla="*/ 555 h 555"/>
                <a:gd name="T4" fmla="*/ 0 60000 65536"/>
                <a:gd name="T5" fmla="*/ 0 60000 65536"/>
                <a:gd name="T6" fmla="*/ 0 w 2"/>
                <a:gd name="T7" fmla="*/ 0 h 555"/>
                <a:gd name="T8" fmla="*/ 2 w 2"/>
                <a:gd name="T9" fmla="*/ 555 h 5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555">
                  <a:moveTo>
                    <a:pt x="2" y="0"/>
                  </a:moveTo>
                  <a:lnTo>
                    <a:pt x="0" y="555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182" name="Freeform 27"/>
            <p:cNvSpPr>
              <a:spLocks/>
            </p:cNvSpPr>
            <p:nvPr/>
          </p:nvSpPr>
          <p:spPr bwMode="auto">
            <a:xfrm>
              <a:off x="3060" y="2961"/>
              <a:ext cx="1" cy="648"/>
            </a:xfrm>
            <a:custGeom>
              <a:avLst/>
              <a:gdLst>
                <a:gd name="T0" fmla="*/ 0 w 1"/>
                <a:gd name="T1" fmla="*/ 0 h 648"/>
                <a:gd name="T2" fmla="*/ 1 w 1"/>
                <a:gd name="T3" fmla="*/ 648 h 648"/>
                <a:gd name="T4" fmla="*/ 0 60000 65536"/>
                <a:gd name="T5" fmla="*/ 0 60000 65536"/>
                <a:gd name="T6" fmla="*/ 0 w 1"/>
                <a:gd name="T7" fmla="*/ 0 h 648"/>
                <a:gd name="T8" fmla="*/ 1 w 1"/>
                <a:gd name="T9" fmla="*/ 648 h 6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48">
                  <a:moveTo>
                    <a:pt x="0" y="0"/>
                  </a:moveTo>
                  <a:lnTo>
                    <a:pt x="1" y="648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183" name="Oval 28"/>
            <p:cNvSpPr>
              <a:spLocks noChangeArrowheads="1"/>
            </p:cNvSpPr>
            <p:nvPr/>
          </p:nvSpPr>
          <p:spPr bwMode="auto">
            <a:xfrm>
              <a:off x="3041" y="3593"/>
              <a:ext cx="32" cy="3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184" name="Freeform 29"/>
            <p:cNvSpPr>
              <a:spLocks/>
            </p:cNvSpPr>
            <p:nvPr/>
          </p:nvSpPr>
          <p:spPr bwMode="auto">
            <a:xfrm>
              <a:off x="3223" y="2966"/>
              <a:ext cx="2" cy="731"/>
            </a:xfrm>
            <a:custGeom>
              <a:avLst/>
              <a:gdLst>
                <a:gd name="T0" fmla="*/ 2 w 2"/>
                <a:gd name="T1" fmla="*/ 0 h 731"/>
                <a:gd name="T2" fmla="*/ 0 w 2"/>
                <a:gd name="T3" fmla="*/ 731 h 731"/>
                <a:gd name="T4" fmla="*/ 0 60000 65536"/>
                <a:gd name="T5" fmla="*/ 0 60000 65536"/>
                <a:gd name="T6" fmla="*/ 0 w 2"/>
                <a:gd name="T7" fmla="*/ 0 h 731"/>
                <a:gd name="T8" fmla="*/ 2 w 2"/>
                <a:gd name="T9" fmla="*/ 731 h 73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731">
                  <a:moveTo>
                    <a:pt x="2" y="0"/>
                  </a:moveTo>
                  <a:lnTo>
                    <a:pt x="0" y="731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3069" name="Rectangle 30"/>
          <p:cNvSpPr>
            <a:spLocks noChangeArrowheads="1"/>
          </p:cNvSpPr>
          <p:nvPr/>
        </p:nvSpPr>
        <p:spPr bwMode="auto">
          <a:xfrm>
            <a:off x="954088" y="6107113"/>
            <a:ext cx="2921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3070" name="Rectangle 31"/>
          <p:cNvSpPr>
            <a:spLocks noChangeArrowheads="1"/>
          </p:cNvSpPr>
          <p:nvPr/>
        </p:nvSpPr>
        <p:spPr bwMode="auto">
          <a:xfrm>
            <a:off x="968375" y="5892800"/>
            <a:ext cx="2984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3071" name="Oval 32"/>
          <p:cNvSpPr>
            <a:spLocks noChangeArrowheads="1"/>
          </p:cNvSpPr>
          <p:nvPr/>
        </p:nvSpPr>
        <p:spPr bwMode="auto">
          <a:xfrm>
            <a:off x="1096963" y="3151188"/>
            <a:ext cx="31750" cy="36512"/>
          </a:xfrm>
          <a:prstGeom prst="ellipse">
            <a:avLst/>
          </a:prstGeom>
          <a:noFill/>
          <a:ln w="1587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3072" name="Oval 33"/>
          <p:cNvSpPr>
            <a:spLocks noChangeArrowheads="1"/>
          </p:cNvSpPr>
          <p:nvPr/>
        </p:nvSpPr>
        <p:spPr bwMode="auto">
          <a:xfrm>
            <a:off x="1079500" y="3414713"/>
            <a:ext cx="36513" cy="36512"/>
          </a:xfrm>
          <a:prstGeom prst="ellipse">
            <a:avLst/>
          </a:prstGeom>
          <a:noFill/>
          <a:ln w="1587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3073" name="Oval 34"/>
          <p:cNvSpPr>
            <a:spLocks noChangeArrowheads="1"/>
          </p:cNvSpPr>
          <p:nvPr/>
        </p:nvSpPr>
        <p:spPr bwMode="auto">
          <a:xfrm>
            <a:off x="1096963" y="3343275"/>
            <a:ext cx="36512" cy="36513"/>
          </a:xfrm>
          <a:prstGeom prst="ellipse">
            <a:avLst/>
          </a:prstGeom>
          <a:noFill/>
          <a:ln w="1587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147"/>
          <p:cNvGrpSpPr>
            <a:grpSpLocks/>
          </p:cNvGrpSpPr>
          <p:nvPr/>
        </p:nvGrpSpPr>
        <p:grpSpPr bwMode="auto">
          <a:xfrm>
            <a:off x="941388" y="4437063"/>
            <a:ext cx="5329237" cy="2376487"/>
            <a:chOff x="593" y="2795"/>
            <a:chExt cx="3357" cy="1497"/>
          </a:xfrm>
        </p:grpSpPr>
        <p:sp>
          <p:nvSpPr>
            <p:cNvPr id="173151" name="Line 36"/>
            <p:cNvSpPr>
              <a:spLocks noChangeShapeType="1"/>
            </p:cNvSpPr>
            <p:nvPr/>
          </p:nvSpPr>
          <p:spPr bwMode="auto">
            <a:xfrm>
              <a:off x="795" y="3146"/>
              <a:ext cx="315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146"/>
            <p:cNvGrpSpPr>
              <a:grpSpLocks/>
            </p:cNvGrpSpPr>
            <p:nvPr/>
          </p:nvGrpSpPr>
          <p:grpSpPr bwMode="auto">
            <a:xfrm>
              <a:off x="593" y="2795"/>
              <a:ext cx="3347" cy="1497"/>
              <a:chOff x="593" y="2795"/>
              <a:chExt cx="3347" cy="1497"/>
            </a:xfrm>
          </p:grpSpPr>
          <p:sp>
            <p:nvSpPr>
              <p:cNvPr id="173153" name="Rectangle 38"/>
              <p:cNvSpPr>
                <a:spLocks noChangeArrowheads="1"/>
              </p:cNvSpPr>
              <p:nvPr/>
            </p:nvSpPr>
            <p:spPr bwMode="auto">
              <a:xfrm>
                <a:off x="617" y="3621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400">
                    <a:latin typeface="Times New Roman" pitchFamily="18" charset="0"/>
                  </a:rPr>
                  <a:t>D</a:t>
                </a:r>
              </a:p>
            </p:txBody>
          </p:sp>
          <p:grpSp>
            <p:nvGrpSpPr>
              <p:cNvPr id="10" name="Group 145"/>
              <p:cNvGrpSpPr>
                <a:grpSpLocks/>
              </p:cNvGrpSpPr>
              <p:nvPr/>
            </p:nvGrpSpPr>
            <p:grpSpPr bwMode="auto">
              <a:xfrm>
                <a:off x="593" y="2795"/>
                <a:ext cx="3347" cy="1497"/>
                <a:chOff x="593" y="2795"/>
                <a:chExt cx="3347" cy="1497"/>
              </a:xfrm>
            </p:grpSpPr>
            <p:sp>
              <p:nvSpPr>
                <p:cNvPr id="173155" name="Rectangle 40"/>
                <p:cNvSpPr>
                  <a:spLocks noChangeArrowheads="1"/>
                </p:cNvSpPr>
                <p:nvPr/>
              </p:nvSpPr>
              <p:spPr bwMode="auto">
                <a:xfrm>
                  <a:off x="617" y="3322"/>
                  <a:ext cx="81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1400">
                      <a:latin typeface="Times New Roman" pitchFamily="18" charset="0"/>
                    </a:rPr>
                    <a:t>D</a:t>
                  </a:r>
                </a:p>
              </p:txBody>
            </p:sp>
            <p:grpSp>
              <p:nvGrpSpPr>
                <p:cNvPr id="11" name="Group 144"/>
                <p:cNvGrpSpPr>
                  <a:grpSpLocks/>
                </p:cNvGrpSpPr>
                <p:nvPr/>
              </p:nvGrpSpPr>
              <p:grpSpPr bwMode="auto">
                <a:xfrm>
                  <a:off x="593" y="2795"/>
                  <a:ext cx="3347" cy="1497"/>
                  <a:chOff x="593" y="2795"/>
                  <a:chExt cx="3347" cy="1497"/>
                </a:xfrm>
              </p:grpSpPr>
              <p:sp>
                <p:nvSpPr>
                  <p:cNvPr id="173157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3" y="3145"/>
                    <a:ext cx="192" cy="20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eaVert" lIns="0" rIns="0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000">
                        <a:latin typeface="Times New Roman" pitchFamily="18" charset="0"/>
                      </a:rPr>
                      <a:t>…</a:t>
                    </a:r>
                    <a:endParaRPr lang="zh-CN" altLang="en-US" sz="2000"/>
                  </a:p>
                </p:txBody>
              </p:sp>
              <p:grpSp>
                <p:nvGrpSpPr>
                  <p:cNvPr id="12" name="Group 143"/>
                  <p:cNvGrpSpPr>
                    <a:grpSpLocks/>
                  </p:cNvGrpSpPr>
                  <p:nvPr/>
                </p:nvGrpSpPr>
                <p:grpSpPr bwMode="auto">
                  <a:xfrm>
                    <a:off x="593" y="2795"/>
                    <a:ext cx="3347" cy="1497"/>
                    <a:chOff x="593" y="2795"/>
                    <a:chExt cx="3347" cy="1497"/>
                  </a:xfrm>
                </p:grpSpPr>
                <p:sp>
                  <p:nvSpPr>
                    <p:cNvPr id="173159" name="Text Box 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93" y="3441"/>
                      <a:ext cx="192" cy="206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eaVert" lIns="0" rIns="0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000">
                          <a:latin typeface="Times New Roman" pitchFamily="18" charset="0"/>
                        </a:rPr>
                        <a:t>…</a:t>
                      </a:r>
                      <a:endParaRPr lang="zh-CN" altLang="en-US" sz="2000"/>
                    </a:p>
                  </p:txBody>
                </p:sp>
                <p:sp>
                  <p:nvSpPr>
                    <p:cNvPr id="173160" name="Rectangle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795"/>
                      <a:ext cx="187" cy="23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3" name="Group 1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17" y="2795"/>
                      <a:ext cx="3323" cy="1497"/>
                      <a:chOff x="617" y="2795"/>
                      <a:chExt cx="3323" cy="1497"/>
                    </a:xfrm>
                  </p:grpSpPr>
                  <p:sp>
                    <p:nvSpPr>
                      <p:cNvPr id="173162" name="Rectangle 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7" y="3038"/>
                        <a:ext cx="81" cy="13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 lIns="0" tIns="0" rIns="0" bIns="0">
                        <a:sp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r>
                          <a:rPr lang="en-US" altLang="zh-CN" sz="1400">
                            <a:latin typeface="Times New Roman" pitchFamily="18" charset="0"/>
                          </a:rPr>
                          <a:t>D</a:t>
                        </a:r>
                      </a:p>
                    </p:txBody>
                  </p:sp>
                  <p:grpSp>
                    <p:nvGrpSpPr>
                      <p:cNvPr id="14" name="Group 14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8" y="3097"/>
                        <a:ext cx="3252" cy="717"/>
                        <a:chOff x="688" y="3097"/>
                        <a:chExt cx="3252" cy="717"/>
                      </a:xfrm>
                    </p:grpSpPr>
                    <p:sp>
                      <p:nvSpPr>
                        <p:cNvPr id="173166" name="Rectangle 4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88" y="3680"/>
                          <a:ext cx="56" cy="13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wrap="none" lIns="0" tIns="0" rIns="0" bIns="0">
                          <a:spAutoFit/>
                        </a:bodyPr>
                        <a:lstStyle/>
                        <a:p>
                          <a:pPr>
                            <a:spcBef>
                              <a:spcPct val="0"/>
                            </a:spcBef>
                          </a:pPr>
                          <a:r>
                            <a:rPr lang="zh-CN" altLang="en-US" sz="1400">
                              <a:latin typeface="Times New Roman" pitchFamily="18" charset="0"/>
                            </a:rPr>
                            <a:t>0</a:t>
                          </a:r>
                        </a:p>
                      </p:txBody>
                    </p:sp>
                    <p:grpSp>
                      <p:nvGrpSpPr>
                        <p:cNvPr id="15" name="Group 14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88" y="3097"/>
                          <a:ext cx="3252" cy="588"/>
                          <a:chOff x="688" y="3097"/>
                          <a:chExt cx="3252" cy="588"/>
                        </a:xfrm>
                      </p:grpSpPr>
                      <p:sp>
                        <p:nvSpPr>
                          <p:cNvPr id="173168" name="Rectangle 5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88" y="3381"/>
                            <a:ext cx="56" cy="134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lIns="0" tIns="0" rIns="0" bIns="0">
                            <a:spAutoFit/>
                          </a:bodyPr>
                          <a:lstStyle/>
                          <a:p>
                            <a:pPr>
                              <a:spcBef>
                                <a:spcPct val="0"/>
                              </a:spcBef>
                            </a:pPr>
                            <a:r>
                              <a:rPr lang="zh-CN" altLang="en-US" sz="1400">
                                <a:latin typeface="Times New Roman" pitchFamily="18" charset="0"/>
                              </a:rPr>
                              <a:t>4</a:t>
                            </a:r>
                          </a:p>
                        </p:txBody>
                      </p:sp>
                      <p:grpSp>
                        <p:nvGrpSpPr>
                          <p:cNvPr id="16" name="Group 13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88" y="3097"/>
                            <a:ext cx="3252" cy="588"/>
                            <a:chOff x="688" y="3097"/>
                            <a:chExt cx="3252" cy="588"/>
                          </a:xfrm>
                        </p:grpSpPr>
                        <p:sp>
                          <p:nvSpPr>
                            <p:cNvPr id="173170" name="Rectangle 53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88" y="3097"/>
                              <a:ext cx="56" cy="134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wrap="none" lIns="0" tIns="0" rIns="0" bIns="0">
                              <a:spAutoFit/>
                            </a:bodyPr>
                            <a:lstStyle/>
                            <a:p>
                              <a:pPr>
                                <a:spcBef>
                                  <a:spcPct val="0"/>
                                </a:spcBef>
                              </a:pPr>
                              <a:r>
                                <a:rPr lang="zh-CN" altLang="en-US" sz="1400">
                                  <a:latin typeface="Times New Roman" pitchFamily="18" charset="0"/>
                                </a:rPr>
                                <a:t>7</a:t>
                              </a:r>
                            </a:p>
                          </p:txBody>
                        </p:sp>
                        <p:grpSp>
                          <p:nvGrpSpPr>
                            <p:cNvPr id="17" name="Group 13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82" y="3146"/>
                              <a:ext cx="3158" cy="539"/>
                              <a:chOff x="782" y="3146"/>
                              <a:chExt cx="3158" cy="539"/>
                            </a:xfrm>
                          </p:grpSpPr>
                          <p:sp>
                            <p:nvSpPr>
                              <p:cNvPr id="173172" name="Line 5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782" y="3146"/>
                                <a:ext cx="3155" cy="1"/>
                              </a:xfrm>
                              <a:prstGeom prst="line">
                                <a:avLst/>
                              </a:prstGeom>
                              <a:noFill/>
                              <a:ln w="3810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73173" name="Line 5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785" y="3218"/>
                                <a:ext cx="3155" cy="1"/>
                              </a:xfrm>
                              <a:prstGeom prst="line">
                                <a:avLst/>
                              </a:prstGeom>
                              <a:noFill/>
                              <a:ln w="3810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73174" name="Line 5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782" y="3299"/>
                                <a:ext cx="3155" cy="1"/>
                              </a:xfrm>
                              <a:prstGeom prst="line">
                                <a:avLst/>
                              </a:prstGeom>
                              <a:noFill/>
                              <a:ln w="3810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73175" name="Line 5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782" y="3374"/>
                                <a:ext cx="3155" cy="1"/>
                              </a:xfrm>
                              <a:prstGeom prst="line">
                                <a:avLst/>
                              </a:prstGeom>
                              <a:noFill/>
                              <a:ln w="3810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73176" name="Line 5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782" y="3453"/>
                                <a:ext cx="3155" cy="1"/>
                              </a:xfrm>
                              <a:prstGeom prst="line">
                                <a:avLst/>
                              </a:prstGeom>
                              <a:noFill/>
                              <a:ln w="3810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73177" name="Freeform 60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782" y="3531"/>
                                <a:ext cx="3157" cy="1"/>
                              </a:xfrm>
                              <a:custGeom>
                                <a:avLst/>
                                <a:gdLst>
                                  <a:gd name="T0" fmla="*/ 0 w 3157"/>
                                  <a:gd name="T1" fmla="*/ 0 h 1"/>
                                  <a:gd name="T2" fmla="*/ 3157 w 3157"/>
                                  <a:gd name="T3" fmla="*/ 0 h 1"/>
                                  <a:gd name="T4" fmla="*/ 0 60000 65536"/>
                                  <a:gd name="T5" fmla="*/ 0 60000 65536"/>
                                  <a:gd name="T6" fmla="*/ 0 w 3157"/>
                                  <a:gd name="T7" fmla="*/ 0 h 1"/>
                                  <a:gd name="T8" fmla="*/ 3157 w 3157"/>
                                  <a:gd name="T9" fmla="*/ 1 h 1"/>
                                </a:gdLst>
                                <a:ahLst/>
                                <a:cxnLst>
                                  <a:cxn ang="T4">
                                    <a:pos x="T0" y="T1"/>
                                  </a:cxn>
                                  <a:cxn ang="T5">
                                    <a:pos x="T2" y="T3"/>
                                  </a:cxn>
                                </a:cxnLst>
                                <a:rect l="T6" t="T7" r="T8" b="T9"/>
                                <a:pathLst>
                                  <a:path w="3157" h="1">
                                    <a:moveTo>
                                      <a:pt x="0" y="0"/>
                                    </a:moveTo>
                                    <a:lnTo>
                                      <a:pt x="3157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FFFFFF"/>
                              </a:solidFill>
                              <a:ln w="3810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73178" name="Line 6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782" y="3606"/>
                                <a:ext cx="3155" cy="1"/>
                              </a:xfrm>
                              <a:prstGeom prst="line">
                                <a:avLst/>
                              </a:prstGeom>
                              <a:noFill/>
                              <a:ln w="3810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73179" name="Line 6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782" y="3684"/>
                                <a:ext cx="3155" cy="1"/>
                              </a:xfrm>
                              <a:prstGeom prst="line">
                                <a:avLst/>
                              </a:prstGeom>
                              <a:noFill/>
                              <a:ln w="3810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</p:grpSp>
                  <p:sp>
                    <p:nvSpPr>
                      <p:cNvPr id="173164" name="Rectangle 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30" y="2795"/>
                        <a:ext cx="145" cy="1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3165" name="Rectangle 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30" y="4103"/>
                        <a:ext cx="145" cy="1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</p:grpSp>
      </p:grpSp>
      <p:sp>
        <p:nvSpPr>
          <p:cNvPr id="173075" name="Oval 65"/>
          <p:cNvSpPr>
            <a:spLocks noChangeArrowheads="1"/>
          </p:cNvSpPr>
          <p:nvPr/>
        </p:nvSpPr>
        <p:spPr bwMode="auto">
          <a:xfrm>
            <a:off x="1096963" y="5060950"/>
            <a:ext cx="36512" cy="36513"/>
          </a:xfrm>
          <a:prstGeom prst="ellipse">
            <a:avLst/>
          </a:prstGeom>
          <a:noFill/>
          <a:ln w="1587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3076" name="Oval 66"/>
          <p:cNvSpPr>
            <a:spLocks noChangeArrowheads="1"/>
          </p:cNvSpPr>
          <p:nvPr/>
        </p:nvSpPr>
        <p:spPr bwMode="auto">
          <a:xfrm>
            <a:off x="1103313" y="5237163"/>
            <a:ext cx="34925" cy="36512"/>
          </a:xfrm>
          <a:prstGeom prst="ellipse">
            <a:avLst/>
          </a:prstGeom>
          <a:noFill/>
          <a:ln w="1587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3077" name="Oval 67"/>
          <p:cNvSpPr>
            <a:spLocks noChangeArrowheads="1"/>
          </p:cNvSpPr>
          <p:nvPr/>
        </p:nvSpPr>
        <p:spPr bwMode="auto">
          <a:xfrm>
            <a:off x="1096963" y="5548313"/>
            <a:ext cx="36512" cy="31750"/>
          </a:xfrm>
          <a:prstGeom prst="ellipse">
            <a:avLst/>
          </a:prstGeom>
          <a:noFill/>
          <a:ln w="1587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3078" name="Oval 68"/>
          <p:cNvSpPr>
            <a:spLocks noChangeArrowheads="1"/>
          </p:cNvSpPr>
          <p:nvPr/>
        </p:nvSpPr>
        <p:spPr bwMode="auto">
          <a:xfrm>
            <a:off x="1096963" y="5681663"/>
            <a:ext cx="36512" cy="34925"/>
          </a:xfrm>
          <a:prstGeom prst="ellipse">
            <a:avLst/>
          </a:prstGeom>
          <a:noFill/>
          <a:ln w="1587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8" name="Group 69"/>
          <p:cNvGrpSpPr>
            <a:grpSpLocks/>
          </p:cNvGrpSpPr>
          <p:nvPr/>
        </p:nvGrpSpPr>
        <p:grpSpPr bwMode="auto">
          <a:xfrm>
            <a:off x="911225" y="2876550"/>
            <a:ext cx="5376863" cy="936625"/>
            <a:chOff x="574" y="1812"/>
            <a:chExt cx="3387" cy="590"/>
          </a:xfrm>
        </p:grpSpPr>
        <p:sp>
          <p:nvSpPr>
            <p:cNvPr id="173140" name="Rectangle 70"/>
            <p:cNvSpPr>
              <a:spLocks noChangeArrowheads="1"/>
            </p:cNvSpPr>
            <p:nvPr/>
          </p:nvSpPr>
          <p:spPr bwMode="auto">
            <a:xfrm>
              <a:off x="701" y="1871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4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73141" name="Rectangle 71"/>
            <p:cNvSpPr>
              <a:spLocks noChangeArrowheads="1"/>
            </p:cNvSpPr>
            <p:nvPr/>
          </p:nvSpPr>
          <p:spPr bwMode="auto">
            <a:xfrm>
              <a:off x="629" y="2210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>
                  <a:latin typeface="Times New Roman" pitchFamily="18" charset="0"/>
                </a:rPr>
                <a:t>A</a:t>
              </a:r>
            </a:p>
          </p:txBody>
        </p:sp>
        <p:grpSp>
          <p:nvGrpSpPr>
            <p:cNvPr id="19" name="Group 72"/>
            <p:cNvGrpSpPr>
              <a:grpSpLocks/>
            </p:cNvGrpSpPr>
            <p:nvPr/>
          </p:nvGrpSpPr>
          <p:grpSpPr bwMode="auto">
            <a:xfrm>
              <a:off x="574" y="1812"/>
              <a:ext cx="3387" cy="590"/>
              <a:chOff x="574" y="1812"/>
              <a:chExt cx="3387" cy="590"/>
            </a:xfrm>
          </p:grpSpPr>
          <p:sp>
            <p:nvSpPr>
              <p:cNvPr id="173143" name="Line 73"/>
              <p:cNvSpPr>
                <a:spLocks noChangeShapeType="1"/>
              </p:cNvSpPr>
              <p:nvPr/>
            </p:nvSpPr>
            <p:spPr bwMode="auto">
              <a:xfrm>
                <a:off x="795" y="1913"/>
                <a:ext cx="315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144" name="Line 74"/>
              <p:cNvSpPr>
                <a:spLocks noChangeShapeType="1"/>
              </p:cNvSpPr>
              <p:nvPr/>
            </p:nvSpPr>
            <p:spPr bwMode="auto">
              <a:xfrm>
                <a:off x="795" y="1992"/>
                <a:ext cx="315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145" name="Line 75"/>
              <p:cNvSpPr>
                <a:spLocks noChangeShapeType="1"/>
              </p:cNvSpPr>
              <p:nvPr/>
            </p:nvSpPr>
            <p:spPr bwMode="auto">
              <a:xfrm>
                <a:off x="806" y="2233"/>
                <a:ext cx="315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146" name="Line 76"/>
              <p:cNvSpPr>
                <a:spLocks noChangeShapeType="1"/>
              </p:cNvSpPr>
              <p:nvPr/>
            </p:nvSpPr>
            <p:spPr bwMode="auto">
              <a:xfrm>
                <a:off x="795" y="2311"/>
                <a:ext cx="315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147" name="Line 77"/>
              <p:cNvSpPr>
                <a:spLocks noChangeShapeType="1"/>
              </p:cNvSpPr>
              <p:nvPr/>
            </p:nvSpPr>
            <p:spPr bwMode="auto">
              <a:xfrm>
                <a:off x="795" y="2067"/>
                <a:ext cx="315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148" name="Rectangle 78"/>
              <p:cNvSpPr>
                <a:spLocks noChangeArrowheads="1"/>
              </p:cNvSpPr>
              <p:nvPr/>
            </p:nvSpPr>
            <p:spPr bwMode="auto">
              <a:xfrm>
                <a:off x="630" y="1812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40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73149" name="Rectangle 79"/>
              <p:cNvSpPr>
                <a:spLocks noChangeArrowheads="1"/>
              </p:cNvSpPr>
              <p:nvPr/>
            </p:nvSpPr>
            <p:spPr bwMode="auto">
              <a:xfrm>
                <a:off x="700" y="2268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73150" name="Text Box 80"/>
              <p:cNvSpPr txBox="1">
                <a:spLocks noChangeArrowheads="1"/>
              </p:cNvSpPr>
              <p:nvPr/>
            </p:nvSpPr>
            <p:spPr bwMode="auto">
              <a:xfrm>
                <a:off x="574" y="1969"/>
                <a:ext cx="230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0">
                    <a:latin typeface="Times New Roman" pitchFamily="18" charset="0"/>
                    <a:cs typeface="Times New Roman" pitchFamily="18" charset="0"/>
                  </a:rPr>
                  <a:t>•••</a:t>
                </a:r>
                <a:endParaRPr lang="zh-CN" altLang="en-US" sz="2400" b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0" name="Group 81"/>
          <p:cNvGrpSpPr>
            <a:grpSpLocks/>
          </p:cNvGrpSpPr>
          <p:nvPr/>
        </p:nvGrpSpPr>
        <p:grpSpPr bwMode="auto">
          <a:xfrm>
            <a:off x="2222500" y="4062413"/>
            <a:ext cx="3024188" cy="646112"/>
            <a:chOff x="1400" y="2559"/>
            <a:chExt cx="1905" cy="407"/>
          </a:xfrm>
        </p:grpSpPr>
        <p:sp>
          <p:nvSpPr>
            <p:cNvPr id="173135" name="Rectangle 82"/>
            <p:cNvSpPr>
              <a:spLocks noChangeArrowheads="1"/>
            </p:cNvSpPr>
            <p:nvPr/>
          </p:nvSpPr>
          <p:spPr bwMode="auto">
            <a:xfrm>
              <a:off x="1561" y="2659"/>
              <a:ext cx="320" cy="1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2114</a:t>
              </a:r>
            </a:p>
          </p:txBody>
        </p:sp>
        <p:grpSp>
          <p:nvGrpSpPr>
            <p:cNvPr id="21" name="Group 83"/>
            <p:cNvGrpSpPr>
              <a:grpSpLocks/>
            </p:cNvGrpSpPr>
            <p:nvPr/>
          </p:nvGrpSpPr>
          <p:grpSpPr bwMode="auto">
            <a:xfrm>
              <a:off x="1400" y="2559"/>
              <a:ext cx="1905" cy="407"/>
              <a:chOff x="1400" y="2559"/>
              <a:chExt cx="1905" cy="407"/>
            </a:xfrm>
          </p:grpSpPr>
          <p:sp>
            <p:nvSpPr>
              <p:cNvPr id="173138" name="Rectangle 84"/>
              <p:cNvSpPr>
                <a:spLocks noChangeArrowheads="1"/>
              </p:cNvSpPr>
              <p:nvPr/>
            </p:nvSpPr>
            <p:spPr bwMode="auto">
              <a:xfrm>
                <a:off x="1400" y="2559"/>
                <a:ext cx="651" cy="401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139" name="Rectangle 85"/>
              <p:cNvSpPr>
                <a:spLocks noChangeArrowheads="1"/>
              </p:cNvSpPr>
              <p:nvPr/>
            </p:nvSpPr>
            <p:spPr bwMode="auto">
              <a:xfrm>
                <a:off x="2654" y="2565"/>
                <a:ext cx="651" cy="401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3137" name="Rectangle 86"/>
            <p:cNvSpPr>
              <a:spLocks noChangeArrowheads="1"/>
            </p:cNvSpPr>
            <p:nvPr/>
          </p:nvSpPr>
          <p:spPr bwMode="auto">
            <a:xfrm>
              <a:off x="2832" y="2659"/>
              <a:ext cx="320" cy="1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2114</a:t>
              </a:r>
            </a:p>
          </p:txBody>
        </p:sp>
      </p:grpSp>
      <p:grpSp>
        <p:nvGrpSpPr>
          <p:cNvPr id="22" name="Group 87"/>
          <p:cNvGrpSpPr>
            <a:grpSpLocks/>
          </p:cNvGrpSpPr>
          <p:nvPr/>
        </p:nvGrpSpPr>
        <p:grpSpPr bwMode="auto">
          <a:xfrm>
            <a:off x="3276600" y="4494213"/>
            <a:ext cx="2276475" cy="11112"/>
            <a:chOff x="2064" y="2831"/>
            <a:chExt cx="1434" cy="7"/>
          </a:xfrm>
        </p:grpSpPr>
        <p:sp>
          <p:nvSpPr>
            <p:cNvPr id="173133" name="Freeform 88"/>
            <p:cNvSpPr>
              <a:spLocks/>
            </p:cNvSpPr>
            <p:nvPr/>
          </p:nvSpPr>
          <p:spPr bwMode="auto">
            <a:xfrm>
              <a:off x="3309" y="2837"/>
              <a:ext cx="189" cy="1"/>
            </a:xfrm>
            <a:custGeom>
              <a:avLst/>
              <a:gdLst>
                <a:gd name="T0" fmla="*/ 0 w 189"/>
                <a:gd name="T1" fmla="*/ 0 h 1"/>
                <a:gd name="T2" fmla="*/ 189 w 189"/>
                <a:gd name="T3" fmla="*/ 1 h 1"/>
                <a:gd name="T4" fmla="*/ 0 60000 65536"/>
                <a:gd name="T5" fmla="*/ 0 60000 65536"/>
                <a:gd name="T6" fmla="*/ 0 w 189"/>
                <a:gd name="T7" fmla="*/ 0 h 1"/>
                <a:gd name="T8" fmla="*/ 189 w 18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9" h="1">
                  <a:moveTo>
                    <a:pt x="0" y="0"/>
                  </a:moveTo>
                  <a:lnTo>
                    <a:pt x="189" y="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134" name="Line 89"/>
            <p:cNvSpPr>
              <a:spLocks noChangeShapeType="1"/>
            </p:cNvSpPr>
            <p:nvPr/>
          </p:nvSpPr>
          <p:spPr bwMode="auto">
            <a:xfrm>
              <a:off x="2064" y="2831"/>
              <a:ext cx="1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3" name="Group 90"/>
          <p:cNvGrpSpPr>
            <a:grpSpLocks/>
          </p:cNvGrpSpPr>
          <p:nvPr/>
        </p:nvGrpSpPr>
        <p:grpSpPr bwMode="auto">
          <a:xfrm>
            <a:off x="3476625" y="4479925"/>
            <a:ext cx="2057400" cy="1638300"/>
            <a:chOff x="2190" y="2822"/>
            <a:chExt cx="1296" cy="1032"/>
          </a:xfrm>
        </p:grpSpPr>
        <p:grpSp>
          <p:nvGrpSpPr>
            <p:cNvPr id="24" name="Group 91"/>
            <p:cNvGrpSpPr>
              <a:grpSpLocks/>
            </p:cNvGrpSpPr>
            <p:nvPr/>
          </p:nvGrpSpPr>
          <p:grpSpPr bwMode="auto">
            <a:xfrm>
              <a:off x="2209" y="2822"/>
              <a:ext cx="1277" cy="1025"/>
              <a:chOff x="2209" y="2822"/>
              <a:chExt cx="1277" cy="1025"/>
            </a:xfrm>
          </p:grpSpPr>
          <p:sp>
            <p:nvSpPr>
              <p:cNvPr id="173131" name="Freeform 92"/>
              <p:cNvSpPr>
                <a:spLocks/>
              </p:cNvSpPr>
              <p:nvPr/>
            </p:nvSpPr>
            <p:spPr bwMode="auto">
              <a:xfrm>
                <a:off x="3485" y="2837"/>
                <a:ext cx="1" cy="1003"/>
              </a:xfrm>
              <a:custGeom>
                <a:avLst/>
                <a:gdLst>
                  <a:gd name="T0" fmla="*/ 1 w 1"/>
                  <a:gd name="T1" fmla="*/ 0 h 1003"/>
                  <a:gd name="T2" fmla="*/ 0 w 1"/>
                  <a:gd name="T3" fmla="*/ 1003 h 1003"/>
                  <a:gd name="T4" fmla="*/ 0 60000 65536"/>
                  <a:gd name="T5" fmla="*/ 0 60000 65536"/>
                  <a:gd name="T6" fmla="*/ 0 w 1"/>
                  <a:gd name="T7" fmla="*/ 0 h 1003"/>
                  <a:gd name="T8" fmla="*/ 1 w 1"/>
                  <a:gd name="T9" fmla="*/ 1003 h 100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003">
                    <a:moveTo>
                      <a:pt x="1" y="0"/>
                    </a:moveTo>
                    <a:lnTo>
                      <a:pt x="0" y="1003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132" name="Line 93"/>
              <p:cNvSpPr>
                <a:spLocks noChangeShapeType="1"/>
              </p:cNvSpPr>
              <p:nvPr/>
            </p:nvSpPr>
            <p:spPr bwMode="auto">
              <a:xfrm>
                <a:off x="2209" y="2822"/>
                <a:ext cx="1" cy="10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3130" name="Oval 94"/>
            <p:cNvSpPr>
              <a:spLocks noChangeArrowheads="1"/>
            </p:cNvSpPr>
            <p:nvPr/>
          </p:nvSpPr>
          <p:spPr bwMode="auto">
            <a:xfrm>
              <a:off x="2190" y="3821"/>
              <a:ext cx="35" cy="3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Group 95"/>
          <p:cNvGrpSpPr>
            <a:grpSpLocks/>
          </p:cNvGrpSpPr>
          <p:nvPr/>
        </p:nvGrpSpPr>
        <p:grpSpPr bwMode="auto">
          <a:xfrm>
            <a:off x="966788" y="6002338"/>
            <a:ext cx="4573587" cy="212725"/>
            <a:chOff x="609" y="3781"/>
            <a:chExt cx="2881" cy="134"/>
          </a:xfrm>
        </p:grpSpPr>
        <p:sp>
          <p:nvSpPr>
            <p:cNvPr id="173125" name="Line 96"/>
            <p:cNvSpPr>
              <a:spLocks noChangeShapeType="1"/>
            </p:cNvSpPr>
            <p:nvPr/>
          </p:nvSpPr>
          <p:spPr bwMode="auto">
            <a:xfrm>
              <a:off x="795" y="3831"/>
              <a:ext cx="269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" name="Group 97"/>
            <p:cNvGrpSpPr>
              <a:grpSpLocks/>
            </p:cNvGrpSpPr>
            <p:nvPr/>
          </p:nvGrpSpPr>
          <p:grpSpPr bwMode="auto">
            <a:xfrm>
              <a:off x="609" y="3781"/>
              <a:ext cx="156" cy="134"/>
              <a:chOff x="414" y="2975"/>
              <a:chExt cx="156" cy="134"/>
            </a:xfrm>
          </p:grpSpPr>
          <p:sp>
            <p:nvSpPr>
              <p:cNvPr id="173127" name="Rectangle 98"/>
              <p:cNvSpPr>
                <a:spLocks noChangeArrowheads="1"/>
              </p:cNvSpPr>
              <p:nvPr/>
            </p:nvSpPr>
            <p:spPr bwMode="auto">
              <a:xfrm>
                <a:off x="415" y="2975"/>
                <a:ext cx="14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400">
                    <a:latin typeface="Times New Roman" pitchFamily="18" charset="0"/>
                  </a:rPr>
                  <a:t>CS</a:t>
                </a:r>
              </a:p>
            </p:txBody>
          </p:sp>
          <p:sp>
            <p:nvSpPr>
              <p:cNvPr id="173128" name="Line 99"/>
              <p:cNvSpPr>
                <a:spLocks noChangeShapeType="1"/>
              </p:cNvSpPr>
              <p:nvPr/>
            </p:nvSpPr>
            <p:spPr bwMode="auto">
              <a:xfrm>
                <a:off x="414" y="2991"/>
                <a:ext cx="1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7" name="Group 100"/>
          <p:cNvGrpSpPr>
            <a:grpSpLocks/>
          </p:cNvGrpSpPr>
          <p:nvPr/>
        </p:nvGrpSpPr>
        <p:grpSpPr bwMode="auto">
          <a:xfrm>
            <a:off x="3246438" y="4230688"/>
            <a:ext cx="2509837" cy="1587"/>
            <a:chOff x="2045" y="2665"/>
            <a:chExt cx="1581" cy="1"/>
          </a:xfrm>
        </p:grpSpPr>
        <p:sp>
          <p:nvSpPr>
            <p:cNvPr id="173123" name="Line 101"/>
            <p:cNvSpPr>
              <a:spLocks noChangeShapeType="1"/>
            </p:cNvSpPr>
            <p:nvPr/>
          </p:nvSpPr>
          <p:spPr bwMode="auto">
            <a:xfrm>
              <a:off x="3303" y="2665"/>
              <a:ext cx="32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124" name="Line 102"/>
            <p:cNvSpPr>
              <a:spLocks noChangeShapeType="1"/>
            </p:cNvSpPr>
            <p:nvPr/>
          </p:nvSpPr>
          <p:spPr bwMode="auto">
            <a:xfrm>
              <a:off x="2045" y="2665"/>
              <a:ext cx="30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Group 103"/>
          <p:cNvGrpSpPr>
            <a:grpSpLocks/>
          </p:cNvGrpSpPr>
          <p:nvPr/>
        </p:nvGrpSpPr>
        <p:grpSpPr bwMode="auto">
          <a:xfrm>
            <a:off x="3702050" y="4217988"/>
            <a:ext cx="2055813" cy="2055812"/>
            <a:chOff x="2332" y="2657"/>
            <a:chExt cx="1295" cy="1295"/>
          </a:xfrm>
        </p:grpSpPr>
        <p:grpSp>
          <p:nvGrpSpPr>
            <p:cNvPr id="29" name="Group 104"/>
            <p:cNvGrpSpPr>
              <a:grpSpLocks/>
            </p:cNvGrpSpPr>
            <p:nvPr/>
          </p:nvGrpSpPr>
          <p:grpSpPr bwMode="auto">
            <a:xfrm>
              <a:off x="2345" y="2657"/>
              <a:ext cx="1282" cy="1291"/>
              <a:chOff x="2345" y="2657"/>
              <a:chExt cx="1282" cy="1291"/>
            </a:xfrm>
          </p:grpSpPr>
          <p:sp>
            <p:nvSpPr>
              <p:cNvPr id="173121" name="Line 105"/>
              <p:cNvSpPr>
                <a:spLocks noChangeShapeType="1"/>
              </p:cNvSpPr>
              <p:nvPr/>
            </p:nvSpPr>
            <p:spPr bwMode="auto">
              <a:xfrm>
                <a:off x="3620" y="2657"/>
                <a:ext cx="7" cy="1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122" name="Line 106"/>
              <p:cNvSpPr>
                <a:spLocks noChangeShapeType="1"/>
              </p:cNvSpPr>
              <p:nvPr/>
            </p:nvSpPr>
            <p:spPr bwMode="auto">
              <a:xfrm>
                <a:off x="2345" y="2660"/>
                <a:ext cx="7" cy="127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3120" name="Oval 107"/>
            <p:cNvSpPr>
              <a:spLocks noChangeArrowheads="1"/>
            </p:cNvSpPr>
            <p:nvPr/>
          </p:nvSpPr>
          <p:spPr bwMode="auto">
            <a:xfrm>
              <a:off x="2332" y="3919"/>
              <a:ext cx="32" cy="3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" name="Group 108"/>
          <p:cNvGrpSpPr>
            <a:grpSpLocks/>
          </p:cNvGrpSpPr>
          <p:nvPr/>
        </p:nvGrpSpPr>
        <p:grpSpPr bwMode="auto">
          <a:xfrm>
            <a:off x="947738" y="6199188"/>
            <a:ext cx="4808537" cy="212725"/>
            <a:chOff x="597" y="3905"/>
            <a:chExt cx="3029" cy="134"/>
          </a:xfrm>
        </p:grpSpPr>
        <p:sp>
          <p:nvSpPr>
            <p:cNvPr id="173115" name="Line 109"/>
            <p:cNvSpPr>
              <a:spLocks noChangeShapeType="1"/>
            </p:cNvSpPr>
            <p:nvPr/>
          </p:nvSpPr>
          <p:spPr bwMode="auto">
            <a:xfrm>
              <a:off x="795" y="3935"/>
              <a:ext cx="2831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" name="Group 110"/>
            <p:cNvGrpSpPr>
              <a:grpSpLocks/>
            </p:cNvGrpSpPr>
            <p:nvPr/>
          </p:nvGrpSpPr>
          <p:grpSpPr bwMode="auto">
            <a:xfrm>
              <a:off x="597" y="3905"/>
              <a:ext cx="195" cy="134"/>
              <a:chOff x="402" y="3099"/>
              <a:chExt cx="195" cy="134"/>
            </a:xfrm>
          </p:grpSpPr>
          <p:sp>
            <p:nvSpPr>
              <p:cNvPr id="173117" name="Rectangle 111"/>
              <p:cNvSpPr>
                <a:spLocks noChangeArrowheads="1"/>
              </p:cNvSpPr>
              <p:nvPr/>
            </p:nvSpPr>
            <p:spPr bwMode="auto">
              <a:xfrm>
                <a:off x="406" y="3099"/>
                <a:ext cx="18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400">
                    <a:latin typeface="Times New Roman" pitchFamily="18" charset="0"/>
                  </a:rPr>
                  <a:t>WE</a:t>
                </a:r>
              </a:p>
            </p:txBody>
          </p:sp>
          <p:sp>
            <p:nvSpPr>
              <p:cNvPr id="173118" name="Freeform 112"/>
              <p:cNvSpPr>
                <a:spLocks/>
              </p:cNvSpPr>
              <p:nvPr/>
            </p:nvSpPr>
            <p:spPr bwMode="auto">
              <a:xfrm>
                <a:off x="402" y="3099"/>
                <a:ext cx="195" cy="3"/>
              </a:xfrm>
              <a:custGeom>
                <a:avLst/>
                <a:gdLst>
                  <a:gd name="T0" fmla="*/ 0 w 195"/>
                  <a:gd name="T1" fmla="*/ 3 h 3"/>
                  <a:gd name="T2" fmla="*/ 195 w 195"/>
                  <a:gd name="T3" fmla="*/ 0 h 3"/>
                  <a:gd name="T4" fmla="*/ 0 60000 65536"/>
                  <a:gd name="T5" fmla="*/ 0 60000 65536"/>
                  <a:gd name="T6" fmla="*/ 0 w 195"/>
                  <a:gd name="T7" fmla="*/ 0 h 3"/>
                  <a:gd name="T8" fmla="*/ 195 w 195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3">
                    <a:moveTo>
                      <a:pt x="0" y="3"/>
                    </a:moveTo>
                    <a:lnTo>
                      <a:pt x="19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73056" name="Group 113"/>
          <p:cNvGrpSpPr>
            <a:grpSpLocks/>
          </p:cNvGrpSpPr>
          <p:nvPr/>
        </p:nvGrpSpPr>
        <p:grpSpPr bwMode="auto">
          <a:xfrm>
            <a:off x="4303713" y="3032125"/>
            <a:ext cx="855662" cy="1039813"/>
            <a:chOff x="2711" y="1910"/>
            <a:chExt cx="539" cy="655"/>
          </a:xfrm>
        </p:grpSpPr>
        <p:grpSp>
          <p:nvGrpSpPr>
            <p:cNvPr id="173057" name="Group 114"/>
            <p:cNvGrpSpPr>
              <a:grpSpLocks/>
            </p:cNvGrpSpPr>
            <p:nvPr/>
          </p:nvGrpSpPr>
          <p:grpSpPr bwMode="auto">
            <a:xfrm>
              <a:off x="2711" y="1910"/>
              <a:ext cx="539" cy="655"/>
              <a:chOff x="2711" y="1910"/>
              <a:chExt cx="539" cy="655"/>
            </a:xfrm>
          </p:grpSpPr>
          <p:sp>
            <p:nvSpPr>
              <p:cNvPr id="173110" name="Freeform 115"/>
              <p:cNvSpPr>
                <a:spLocks/>
              </p:cNvSpPr>
              <p:nvPr/>
            </p:nvSpPr>
            <p:spPr bwMode="auto">
              <a:xfrm>
                <a:off x="3249" y="2295"/>
                <a:ext cx="1" cy="270"/>
              </a:xfrm>
              <a:custGeom>
                <a:avLst/>
                <a:gdLst>
                  <a:gd name="T0" fmla="*/ 1 w 1"/>
                  <a:gd name="T1" fmla="*/ 270 h 270"/>
                  <a:gd name="T2" fmla="*/ 0 w 1"/>
                  <a:gd name="T3" fmla="*/ 0 h 270"/>
                  <a:gd name="T4" fmla="*/ 0 60000 65536"/>
                  <a:gd name="T5" fmla="*/ 0 60000 65536"/>
                  <a:gd name="T6" fmla="*/ 0 w 1"/>
                  <a:gd name="T7" fmla="*/ 0 h 270"/>
                  <a:gd name="T8" fmla="*/ 1 w 1"/>
                  <a:gd name="T9" fmla="*/ 270 h 27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0">
                    <a:moveTo>
                      <a:pt x="1" y="27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111" name="Freeform 116"/>
              <p:cNvSpPr>
                <a:spLocks/>
              </p:cNvSpPr>
              <p:nvPr/>
            </p:nvSpPr>
            <p:spPr bwMode="auto">
              <a:xfrm>
                <a:off x="3156" y="2225"/>
                <a:ext cx="1" cy="340"/>
              </a:xfrm>
              <a:custGeom>
                <a:avLst/>
                <a:gdLst>
                  <a:gd name="T0" fmla="*/ 1 w 1"/>
                  <a:gd name="T1" fmla="*/ 340 h 340"/>
                  <a:gd name="T2" fmla="*/ 0 w 1"/>
                  <a:gd name="T3" fmla="*/ 0 h 340"/>
                  <a:gd name="T4" fmla="*/ 0 60000 65536"/>
                  <a:gd name="T5" fmla="*/ 0 60000 65536"/>
                  <a:gd name="T6" fmla="*/ 0 w 1"/>
                  <a:gd name="T7" fmla="*/ 0 h 340"/>
                  <a:gd name="T8" fmla="*/ 1 w 1"/>
                  <a:gd name="T9" fmla="*/ 340 h 34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40">
                    <a:moveTo>
                      <a:pt x="1" y="34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112" name="Line 117"/>
              <p:cNvSpPr>
                <a:spLocks noChangeShapeType="1"/>
              </p:cNvSpPr>
              <p:nvPr/>
            </p:nvSpPr>
            <p:spPr bwMode="auto">
              <a:xfrm flipV="1">
                <a:off x="2891" y="2069"/>
                <a:ext cx="1" cy="4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113" name="Line 118"/>
              <p:cNvSpPr>
                <a:spLocks noChangeShapeType="1"/>
              </p:cNvSpPr>
              <p:nvPr/>
            </p:nvSpPr>
            <p:spPr bwMode="auto">
              <a:xfrm flipV="1">
                <a:off x="2801" y="1998"/>
                <a:ext cx="1" cy="5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114" name="Line 119"/>
              <p:cNvSpPr>
                <a:spLocks noChangeShapeType="1"/>
              </p:cNvSpPr>
              <p:nvPr/>
            </p:nvSpPr>
            <p:spPr bwMode="auto">
              <a:xfrm flipV="1">
                <a:off x="2711" y="1910"/>
                <a:ext cx="1" cy="6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3058" name="Group 120"/>
            <p:cNvGrpSpPr>
              <a:grpSpLocks/>
            </p:cNvGrpSpPr>
            <p:nvPr/>
          </p:nvGrpSpPr>
          <p:grpSpPr bwMode="auto">
            <a:xfrm>
              <a:off x="2935" y="2464"/>
              <a:ext cx="169" cy="23"/>
              <a:chOff x="2935" y="2464"/>
              <a:chExt cx="169" cy="23"/>
            </a:xfrm>
          </p:grpSpPr>
          <p:sp>
            <p:nvSpPr>
              <p:cNvPr id="173107" name="Oval 121"/>
              <p:cNvSpPr>
                <a:spLocks noChangeArrowheads="1"/>
              </p:cNvSpPr>
              <p:nvPr/>
            </p:nvSpPr>
            <p:spPr bwMode="auto">
              <a:xfrm>
                <a:off x="3082" y="2464"/>
                <a:ext cx="22" cy="23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108" name="Oval 122"/>
              <p:cNvSpPr>
                <a:spLocks noChangeArrowheads="1"/>
              </p:cNvSpPr>
              <p:nvPr/>
            </p:nvSpPr>
            <p:spPr bwMode="auto">
              <a:xfrm>
                <a:off x="2935" y="2464"/>
                <a:ext cx="22" cy="23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109" name="Oval 123"/>
              <p:cNvSpPr>
                <a:spLocks noChangeArrowheads="1"/>
              </p:cNvSpPr>
              <p:nvPr/>
            </p:nvSpPr>
            <p:spPr bwMode="auto">
              <a:xfrm>
                <a:off x="3008" y="2464"/>
                <a:ext cx="22" cy="23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73059" name="Group 124"/>
          <p:cNvGrpSpPr>
            <a:grpSpLocks/>
          </p:cNvGrpSpPr>
          <p:nvPr/>
        </p:nvGrpSpPr>
        <p:grpSpPr bwMode="auto">
          <a:xfrm>
            <a:off x="2312988" y="3022600"/>
            <a:ext cx="857250" cy="1039813"/>
            <a:chOff x="1457" y="1904"/>
            <a:chExt cx="540" cy="655"/>
          </a:xfrm>
        </p:grpSpPr>
        <p:grpSp>
          <p:nvGrpSpPr>
            <p:cNvPr id="173060" name="Group 125"/>
            <p:cNvGrpSpPr>
              <a:grpSpLocks/>
            </p:cNvGrpSpPr>
            <p:nvPr/>
          </p:nvGrpSpPr>
          <p:grpSpPr bwMode="auto">
            <a:xfrm>
              <a:off x="1457" y="1904"/>
              <a:ext cx="540" cy="655"/>
              <a:chOff x="1457" y="1904"/>
              <a:chExt cx="540" cy="655"/>
            </a:xfrm>
          </p:grpSpPr>
          <p:sp>
            <p:nvSpPr>
              <p:cNvPr id="173100" name="Line 126"/>
              <p:cNvSpPr>
                <a:spLocks noChangeShapeType="1"/>
              </p:cNvSpPr>
              <p:nvPr/>
            </p:nvSpPr>
            <p:spPr bwMode="auto">
              <a:xfrm flipV="1">
                <a:off x="1996" y="2301"/>
                <a:ext cx="1" cy="25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101" name="Line 127"/>
              <p:cNvSpPr>
                <a:spLocks noChangeShapeType="1"/>
              </p:cNvSpPr>
              <p:nvPr/>
            </p:nvSpPr>
            <p:spPr bwMode="auto">
              <a:xfrm flipV="1">
                <a:off x="1903" y="2223"/>
                <a:ext cx="1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102" name="Line 128"/>
              <p:cNvSpPr>
                <a:spLocks noChangeShapeType="1"/>
              </p:cNvSpPr>
              <p:nvPr/>
            </p:nvSpPr>
            <p:spPr bwMode="auto">
              <a:xfrm flipV="1">
                <a:off x="1637" y="2063"/>
                <a:ext cx="1" cy="4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103" name="Line 129"/>
              <p:cNvSpPr>
                <a:spLocks noChangeShapeType="1"/>
              </p:cNvSpPr>
              <p:nvPr/>
            </p:nvSpPr>
            <p:spPr bwMode="auto">
              <a:xfrm flipV="1">
                <a:off x="1547" y="1992"/>
                <a:ext cx="1" cy="5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104" name="Line 130"/>
              <p:cNvSpPr>
                <a:spLocks noChangeShapeType="1"/>
              </p:cNvSpPr>
              <p:nvPr/>
            </p:nvSpPr>
            <p:spPr bwMode="auto">
              <a:xfrm flipV="1">
                <a:off x="1457" y="1904"/>
                <a:ext cx="1" cy="6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3062" name="Group 131"/>
            <p:cNvGrpSpPr>
              <a:grpSpLocks/>
            </p:cNvGrpSpPr>
            <p:nvPr/>
          </p:nvGrpSpPr>
          <p:grpSpPr bwMode="auto">
            <a:xfrm>
              <a:off x="1684" y="2464"/>
              <a:ext cx="169" cy="23"/>
              <a:chOff x="1684" y="2464"/>
              <a:chExt cx="169" cy="23"/>
            </a:xfrm>
          </p:grpSpPr>
          <p:sp>
            <p:nvSpPr>
              <p:cNvPr id="173097" name="Oval 132"/>
              <p:cNvSpPr>
                <a:spLocks noChangeArrowheads="1"/>
              </p:cNvSpPr>
              <p:nvPr/>
            </p:nvSpPr>
            <p:spPr bwMode="auto">
              <a:xfrm>
                <a:off x="1831" y="2464"/>
                <a:ext cx="22" cy="23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098" name="Oval 133"/>
              <p:cNvSpPr>
                <a:spLocks noChangeArrowheads="1"/>
              </p:cNvSpPr>
              <p:nvPr/>
            </p:nvSpPr>
            <p:spPr bwMode="auto">
              <a:xfrm>
                <a:off x="1684" y="2464"/>
                <a:ext cx="22" cy="23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099" name="Oval 134"/>
              <p:cNvSpPr>
                <a:spLocks noChangeArrowheads="1"/>
              </p:cNvSpPr>
              <p:nvPr/>
            </p:nvSpPr>
            <p:spPr bwMode="auto">
              <a:xfrm>
                <a:off x="1757" y="2464"/>
                <a:ext cx="22" cy="23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96807" name="Rectangle 13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796808" name="Text Box 136"/>
          <p:cNvSpPr txBox="1">
            <a:spLocks noChangeArrowheads="1"/>
          </p:cNvSpPr>
          <p:nvPr/>
        </p:nvSpPr>
        <p:spPr bwMode="auto">
          <a:xfrm>
            <a:off x="1331913" y="2276475"/>
            <a:ext cx="7921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>
                <a:solidFill>
                  <a:srgbClr val="0419E0"/>
                </a:solidFill>
                <a:latin typeface="Times New Roman" pitchFamily="18" charset="0"/>
              </a:rPr>
              <a:t>2</a:t>
            </a:r>
            <a:r>
              <a:rPr lang="zh-CN" altLang="en-US" sz="2600">
                <a:solidFill>
                  <a:srgbClr val="0419E0"/>
                </a:solidFill>
                <a:latin typeface="Times New Roman" pitchFamily="18" charset="0"/>
              </a:rPr>
              <a:t>片</a:t>
            </a:r>
          </a:p>
        </p:txBody>
      </p:sp>
      <p:sp>
        <p:nvSpPr>
          <p:cNvPr id="138" name="日期占位符 13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1645F4-AD20-4391-AABF-DCB050880343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39" name="灯片编号占位符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F6F5B-23D9-441C-BEE2-B53E5CDC1F3F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40" name="页脚占位符 1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66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7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4" grpId="0"/>
      <p:bldP spid="796675" grpId="0"/>
      <p:bldP spid="796682" grpId="0" autoUpdateAnimBg="0"/>
      <p:bldP spid="79680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685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(2) 字扩展（增加存储字的数量）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797699" name="Text Box 3"/>
          <p:cNvSpPr txBox="1">
            <a:spLocks noChangeArrowheads="1"/>
          </p:cNvSpPr>
          <p:nvPr/>
        </p:nvSpPr>
        <p:spPr bwMode="auto">
          <a:xfrm>
            <a:off x="685800" y="1492250"/>
            <a:ext cx="7772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>
                <a:latin typeface="Times New Roman" pitchFamily="18" charset="0"/>
              </a:rPr>
              <a:t> 用         1</a:t>
            </a:r>
            <a:r>
              <a:rPr lang="en-US" altLang="zh-CN" sz="2600">
                <a:latin typeface="Times New Roman" pitchFamily="18" charset="0"/>
              </a:rPr>
              <a:t>K</a:t>
            </a:r>
            <a:r>
              <a:rPr lang="en-US" altLang="zh-CN" sz="900">
                <a:latin typeface="Times New Roman" pitchFamily="18" charset="0"/>
              </a:rPr>
              <a:t> </a:t>
            </a:r>
            <a:r>
              <a:rPr lang="en-US" altLang="zh-CN" sz="26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9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>
                <a:latin typeface="Times New Roman" pitchFamily="18" charset="0"/>
              </a:rPr>
              <a:t>8位 存储芯片组成 2</a:t>
            </a:r>
            <a:r>
              <a:rPr lang="en-US" altLang="zh-CN" sz="2600">
                <a:latin typeface="Times New Roman" pitchFamily="18" charset="0"/>
              </a:rPr>
              <a:t>K</a:t>
            </a:r>
            <a:r>
              <a:rPr lang="en-US" altLang="zh-CN" sz="900">
                <a:latin typeface="Times New Roman" pitchFamily="18" charset="0"/>
              </a:rPr>
              <a:t> </a:t>
            </a:r>
            <a:r>
              <a:rPr lang="en-US" altLang="zh-CN" sz="26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9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>
                <a:latin typeface="Times New Roman" pitchFamily="18" charset="0"/>
              </a:rPr>
              <a:t>8</a:t>
            </a:r>
            <a:r>
              <a:rPr lang="zh-CN" altLang="en-US" sz="2600">
                <a:latin typeface="Times New Roman" pitchFamily="18" charset="0"/>
              </a:rPr>
              <a:t>位 的存储器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21488" y="879475"/>
            <a:ext cx="1998662" cy="457200"/>
            <a:chOff x="4224" y="571"/>
            <a:chExt cx="1259" cy="288"/>
          </a:xfrm>
        </p:grpSpPr>
        <p:sp>
          <p:nvSpPr>
            <p:cNvPr id="174171" name="AutoShape 5"/>
            <p:cNvSpPr>
              <a:spLocks noChangeArrowheads="1"/>
            </p:cNvSpPr>
            <p:nvPr/>
          </p:nvSpPr>
          <p:spPr bwMode="auto">
            <a:xfrm>
              <a:off x="4224" y="576"/>
              <a:ext cx="1248" cy="270"/>
            </a:xfrm>
            <a:prstGeom prst="wedgeRoundRectCallout">
              <a:avLst>
                <a:gd name="adj1" fmla="val -110255"/>
                <a:gd name="adj2" fmla="val 109259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rIns="0"/>
            <a:lstStyle/>
            <a:p>
              <a:pPr>
                <a:spcBef>
                  <a:spcPct val="50000"/>
                </a:spcBef>
              </a:pPr>
              <a:endParaRPr lang="en-US" altLang="zh-CN" sz="2600">
                <a:latin typeface="Times New Roman" pitchFamily="18" charset="0"/>
              </a:endParaRPr>
            </a:p>
          </p:txBody>
        </p:sp>
        <p:sp>
          <p:nvSpPr>
            <p:cNvPr id="174172" name="Text Box 6"/>
            <p:cNvSpPr txBox="1">
              <a:spLocks noChangeArrowheads="1"/>
            </p:cNvSpPr>
            <p:nvPr/>
          </p:nvSpPr>
          <p:spPr bwMode="auto">
            <a:xfrm>
              <a:off x="4280" y="571"/>
              <a:ext cx="12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11根地址线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061200" y="2230438"/>
            <a:ext cx="2119313" cy="457200"/>
            <a:chOff x="4272" y="1396"/>
            <a:chExt cx="1335" cy="288"/>
          </a:xfrm>
        </p:grpSpPr>
        <p:sp>
          <p:nvSpPr>
            <p:cNvPr id="174169" name="AutoShape 8"/>
            <p:cNvSpPr>
              <a:spLocks noChangeArrowheads="1"/>
            </p:cNvSpPr>
            <p:nvPr/>
          </p:nvSpPr>
          <p:spPr bwMode="auto">
            <a:xfrm>
              <a:off x="4272" y="1410"/>
              <a:ext cx="1250" cy="270"/>
            </a:xfrm>
            <a:prstGeom prst="wedgeRoundRectCallout">
              <a:avLst>
                <a:gd name="adj1" fmla="val -80560"/>
                <a:gd name="adj2" fmla="val -121852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zh-CN" altLang="en-US" sz="2600">
                <a:latin typeface="Times New Roman" pitchFamily="18" charset="0"/>
              </a:endParaRPr>
            </a:p>
          </p:txBody>
        </p:sp>
        <p:sp>
          <p:nvSpPr>
            <p:cNvPr id="174170" name="Text Box 9"/>
            <p:cNvSpPr txBox="1">
              <a:spLocks noChangeArrowheads="1"/>
            </p:cNvSpPr>
            <p:nvPr/>
          </p:nvSpPr>
          <p:spPr bwMode="auto">
            <a:xfrm>
              <a:off x="4404" y="1396"/>
              <a:ext cx="12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8根数据线</a:t>
              </a:r>
            </a:p>
          </p:txBody>
        </p:sp>
      </p:grpSp>
      <p:sp>
        <p:nvSpPr>
          <p:cNvPr id="797706" name="Rectangle 1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797707" name="Text Box 11"/>
          <p:cNvSpPr txBox="1">
            <a:spLocks noChangeArrowheads="1"/>
          </p:cNvSpPr>
          <p:nvPr/>
        </p:nvSpPr>
        <p:spPr bwMode="auto">
          <a:xfrm>
            <a:off x="1144588" y="1470025"/>
            <a:ext cx="12827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>
                <a:solidFill>
                  <a:schemeClr val="folHlink"/>
                </a:solidFill>
                <a:latin typeface="Times New Roman" pitchFamily="18" charset="0"/>
              </a:rPr>
              <a:t>？片</a:t>
            </a:r>
          </a:p>
        </p:txBody>
      </p:sp>
      <p:sp>
        <p:nvSpPr>
          <p:cNvPr id="797708" name="Text Box 12"/>
          <p:cNvSpPr txBox="1">
            <a:spLocks noChangeArrowheads="1"/>
          </p:cNvSpPr>
          <p:nvPr/>
        </p:nvSpPr>
        <p:spPr bwMode="auto">
          <a:xfrm>
            <a:off x="1246188" y="1484313"/>
            <a:ext cx="7921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2600">
                <a:solidFill>
                  <a:schemeClr val="folHlink"/>
                </a:solidFill>
                <a:latin typeface="Times New Roman" pitchFamily="18" charset="0"/>
              </a:rPr>
              <a:t>片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843338" y="4786313"/>
            <a:ext cx="3173412" cy="1587"/>
            <a:chOff x="2421" y="3015"/>
            <a:chExt cx="1999" cy="1"/>
          </a:xfrm>
        </p:grpSpPr>
        <p:sp>
          <p:nvSpPr>
            <p:cNvPr id="174167" name="Freeform 14"/>
            <p:cNvSpPr>
              <a:spLocks/>
            </p:cNvSpPr>
            <p:nvPr/>
          </p:nvSpPr>
          <p:spPr bwMode="auto">
            <a:xfrm>
              <a:off x="2421" y="3015"/>
              <a:ext cx="233" cy="1"/>
            </a:xfrm>
            <a:custGeom>
              <a:avLst/>
              <a:gdLst>
                <a:gd name="T0" fmla="*/ 0 w 233"/>
                <a:gd name="T1" fmla="*/ 0 h 1"/>
                <a:gd name="T2" fmla="*/ 233 w 233"/>
                <a:gd name="T3" fmla="*/ 0 h 1"/>
                <a:gd name="T4" fmla="*/ 0 60000 65536"/>
                <a:gd name="T5" fmla="*/ 0 60000 65536"/>
                <a:gd name="T6" fmla="*/ 0 w 233"/>
                <a:gd name="T7" fmla="*/ 0 h 1"/>
                <a:gd name="T8" fmla="*/ 233 w 23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3" h="1">
                  <a:moveTo>
                    <a:pt x="0" y="0"/>
                  </a:moveTo>
                  <a:lnTo>
                    <a:pt x="233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68" name="Freeform 15"/>
            <p:cNvSpPr>
              <a:spLocks/>
            </p:cNvSpPr>
            <p:nvPr/>
          </p:nvSpPr>
          <p:spPr bwMode="auto">
            <a:xfrm>
              <a:off x="4194" y="3015"/>
              <a:ext cx="226" cy="1"/>
            </a:xfrm>
            <a:custGeom>
              <a:avLst/>
              <a:gdLst>
                <a:gd name="T0" fmla="*/ 0 w 226"/>
                <a:gd name="T1" fmla="*/ 0 h 1"/>
                <a:gd name="T2" fmla="*/ 226 w 226"/>
                <a:gd name="T3" fmla="*/ 0 h 1"/>
                <a:gd name="T4" fmla="*/ 0 60000 65536"/>
                <a:gd name="T5" fmla="*/ 0 60000 65536"/>
                <a:gd name="T6" fmla="*/ 0 w 226"/>
                <a:gd name="T7" fmla="*/ 0 h 1"/>
                <a:gd name="T8" fmla="*/ 226 w 22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6" h="1">
                  <a:moveTo>
                    <a:pt x="0" y="0"/>
                  </a:moveTo>
                  <a:lnTo>
                    <a:pt x="226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217988" y="4773613"/>
            <a:ext cx="2805112" cy="1612900"/>
            <a:chOff x="2657" y="3007"/>
            <a:chExt cx="1767" cy="1016"/>
          </a:xfrm>
        </p:grpSpPr>
        <p:sp>
          <p:nvSpPr>
            <p:cNvPr id="174165" name="Line 17"/>
            <p:cNvSpPr>
              <a:spLocks noChangeShapeType="1"/>
            </p:cNvSpPr>
            <p:nvPr/>
          </p:nvSpPr>
          <p:spPr bwMode="auto">
            <a:xfrm>
              <a:off x="2657" y="3007"/>
              <a:ext cx="1" cy="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66" name="Freeform 18"/>
            <p:cNvSpPr>
              <a:spLocks/>
            </p:cNvSpPr>
            <p:nvPr/>
          </p:nvSpPr>
          <p:spPr bwMode="auto">
            <a:xfrm>
              <a:off x="4419" y="3009"/>
              <a:ext cx="5" cy="1014"/>
            </a:xfrm>
            <a:custGeom>
              <a:avLst/>
              <a:gdLst>
                <a:gd name="T0" fmla="*/ 0 w 5"/>
                <a:gd name="T1" fmla="*/ 0 h 1014"/>
                <a:gd name="T2" fmla="*/ 5 w 5"/>
                <a:gd name="T3" fmla="*/ 1014 h 1014"/>
                <a:gd name="T4" fmla="*/ 0 60000 65536"/>
                <a:gd name="T5" fmla="*/ 0 60000 65536"/>
                <a:gd name="T6" fmla="*/ 0 w 5"/>
                <a:gd name="T7" fmla="*/ 0 h 1014"/>
                <a:gd name="T8" fmla="*/ 5 w 5"/>
                <a:gd name="T9" fmla="*/ 1014 h 10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1014">
                  <a:moveTo>
                    <a:pt x="0" y="0"/>
                  </a:moveTo>
                  <a:lnTo>
                    <a:pt x="5" y="1014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493963" y="4291013"/>
            <a:ext cx="4160837" cy="652462"/>
            <a:chOff x="1571" y="2703"/>
            <a:chExt cx="2621" cy="411"/>
          </a:xfrm>
        </p:grpSpPr>
        <p:sp>
          <p:nvSpPr>
            <p:cNvPr id="174161" name="Rectangle 20"/>
            <p:cNvSpPr>
              <a:spLocks noChangeArrowheads="1"/>
            </p:cNvSpPr>
            <p:nvPr/>
          </p:nvSpPr>
          <p:spPr bwMode="auto">
            <a:xfrm>
              <a:off x="1571" y="2703"/>
              <a:ext cx="857" cy="41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62" name="Rectangle 21"/>
            <p:cNvSpPr>
              <a:spLocks noChangeArrowheads="1"/>
            </p:cNvSpPr>
            <p:nvPr/>
          </p:nvSpPr>
          <p:spPr bwMode="auto">
            <a:xfrm>
              <a:off x="1674" y="2792"/>
              <a:ext cx="647" cy="1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K× </a:t>
              </a:r>
              <a:r>
                <a:rPr lang="zh-CN" altLang="en-US" sz="2000">
                  <a:solidFill>
                    <a:schemeClr val="folHlink"/>
                  </a:solidFill>
                </a:rPr>
                <a:t>8位</a:t>
              </a:r>
              <a:endParaRPr lang="en-US" altLang="zh-CN" sz="2000">
                <a:solidFill>
                  <a:schemeClr val="folHlink"/>
                </a:solidFill>
              </a:endParaRPr>
            </a:p>
          </p:txBody>
        </p:sp>
        <p:sp>
          <p:nvSpPr>
            <p:cNvPr id="174163" name="Rectangle 22"/>
            <p:cNvSpPr>
              <a:spLocks noChangeArrowheads="1"/>
            </p:cNvSpPr>
            <p:nvPr/>
          </p:nvSpPr>
          <p:spPr bwMode="auto">
            <a:xfrm>
              <a:off x="3335" y="2703"/>
              <a:ext cx="857" cy="41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64" name="Rectangle 23"/>
            <p:cNvSpPr>
              <a:spLocks noChangeArrowheads="1"/>
            </p:cNvSpPr>
            <p:nvPr/>
          </p:nvSpPr>
          <p:spPr bwMode="auto">
            <a:xfrm>
              <a:off x="3443" y="2805"/>
              <a:ext cx="647" cy="1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K× </a:t>
              </a:r>
              <a:r>
                <a:rPr lang="zh-CN" altLang="en-US" sz="2000">
                  <a:solidFill>
                    <a:schemeClr val="folHlink"/>
                  </a:solidFill>
                </a:rPr>
                <a:t>8位</a:t>
              </a:r>
              <a:endParaRPr lang="en-US" altLang="zh-CN" sz="2000">
                <a:solidFill>
                  <a:schemeClr val="folHlink"/>
                </a:solidFill>
              </a:endParaRP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568325" y="5197475"/>
            <a:ext cx="7653338" cy="1271588"/>
            <a:chOff x="358" y="3274"/>
            <a:chExt cx="4821" cy="801"/>
          </a:xfrm>
        </p:grpSpPr>
        <p:sp>
          <p:nvSpPr>
            <p:cNvPr id="174153" name="Line 25"/>
            <p:cNvSpPr>
              <a:spLocks noChangeShapeType="1"/>
            </p:cNvSpPr>
            <p:nvPr/>
          </p:nvSpPr>
          <p:spPr bwMode="auto">
            <a:xfrm>
              <a:off x="735" y="3869"/>
              <a:ext cx="44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358" y="3274"/>
              <a:ext cx="4821" cy="801"/>
              <a:chOff x="358" y="3274"/>
              <a:chExt cx="4821" cy="801"/>
            </a:xfrm>
          </p:grpSpPr>
          <p:sp>
            <p:nvSpPr>
              <p:cNvPr id="174155" name="Freeform 27"/>
              <p:cNvSpPr>
                <a:spLocks/>
              </p:cNvSpPr>
              <p:nvPr/>
            </p:nvSpPr>
            <p:spPr bwMode="auto">
              <a:xfrm>
                <a:off x="735" y="3404"/>
                <a:ext cx="4443" cy="1"/>
              </a:xfrm>
              <a:custGeom>
                <a:avLst/>
                <a:gdLst>
                  <a:gd name="T0" fmla="*/ 0 w 4447"/>
                  <a:gd name="T1" fmla="*/ 1 h 1"/>
                  <a:gd name="T2" fmla="*/ 4443 w 4447"/>
                  <a:gd name="T3" fmla="*/ 0 h 1"/>
                  <a:gd name="T4" fmla="*/ 0 60000 65536"/>
                  <a:gd name="T5" fmla="*/ 0 60000 65536"/>
                  <a:gd name="T6" fmla="*/ 0 w 4447"/>
                  <a:gd name="T7" fmla="*/ 0 h 1"/>
                  <a:gd name="T8" fmla="*/ 4447 w 444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47" h="1">
                    <a:moveTo>
                      <a:pt x="0" y="1"/>
                    </a:moveTo>
                    <a:lnTo>
                      <a:pt x="4447" y="0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56" name="Freeform 28"/>
              <p:cNvSpPr>
                <a:spLocks/>
              </p:cNvSpPr>
              <p:nvPr/>
            </p:nvSpPr>
            <p:spPr bwMode="auto">
              <a:xfrm>
                <a:off x="738" y="3490"/>
                <a:ext cx="4441" cy="5"/>
              </a:xfrm>
              <a:custGeom>
                <a:avLst/>
                <a:gdLst>
                  <a:gd name="T0" fmla="*/ 0 w 4441"/>
                  <a:gd name="T1" fmla="*/ 5 h 5"/>
                  <a:gd name="T2" fmla="*/ 4441 w 4441"/>
                  <a:gd name="T3" fmla="*/ 0 h 5"/>
                  <a:gd name="T4" fmla="*/ 0 60000 65536"/>
                  <a:gd name="T5" fmla="*/ 0 60000 65536"/>
                  <a:gd name="T6" fmla="*/ 0 w 4441"/>
                  <a:gd name="T7" fmla="*/ 0 h 5"/>
                  <a:gd name="T8" fmla="*/ 4441 w 4441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41" h="5">
                    <a:moveTo>
                      <a:pt x="0" y="5"/>
                    </a:moveTo>
                    <a:lnTo>
                      <a:pt x="4441" y="0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57" name="Freeform 29"/>
              <p:cNvSpPr>
                <a:spLocks/>
              </p:cNvSpPr>
              <p:nvPr/>
            </p:nvSpPr>
            <p:spPr bwMode="auto">
              <a:xfrm>
                <a:off x="735" y="3575"/>
                <a:ext cx="4443" cy="4"/>
              </a:xfrm>
              <a:custGeom>
                <a:avLst/>
                <a:gdLst>
                  <a:gd name="T0" fmla="*/ 0 w 4435"/>
                  <a:gd name="T1" fmla="*/ 4 h 4"/>
                  <a:gd name="T2" fmla="*/ 4443 w 4435"/>
                  <a:gd name="T3" fmla="*/ 0 h 4"/>
                  <a:gd name="T4" fmla="*/ 0 60000 65536"/>
                  <a:gd name="T5" fmla="*/ 0 60000 65536"/>
                  <a:gd name="T6" fmla="*/ 0 w 4435"/>
                  <a:gd name="T7" fmla="*/ 0 h 4"/>
                  <a:gd name="T8" fmla="*/ 4435 w 4435"/>
                  <a:gd name="T9" fmla="*/ 4 h 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35" h="4">
                    <a:moveTo>
                      <a:pt x="0" y="4"/>
                    </a:moveTo>
                    <a:lnTo>
                      <a:pt x="4435" y="0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58" name="Rectangle 30"/>
              <p:cNvSpPr>
                <a:spLocks noChangeArrowheads="1"/>
              </p:cNvSpPr>
              <p:nvPr/>
            </p:nvSpPr>
            <p:spPr bwMode="auto">
              <a:xfrm>
                <a:off x="479" y="3274"/>
                <a:ext cx="152" cy="17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D</a:t>
                </a:r>
                <a:r>
                  <a:rPr lang="en-US" altLang="zh-CN" sz="1800" baseline="-25000">
                    <a:latin typeface="Times New Roman" pitchFamily="18" charset="0"/>
                  </a:rPr>
                  <a:t>7</a:t>
                </a:r>
                <a:endParaRPr lang="en-US" altLang="zh-CN" sz="1800">
                  <a:latin typeface="Times New Roman" pitchFamily="18" charset="0"/>
                </a:endParaRPr>
              </a:p>
            </p:txBody>
          </p:sp>
          <p:sp>
            <p:nvSpPr>
              <p:cNvPr id="174159" name="Rectangle 31"/>
              <p:cNvSpPr>
                <a:spLocks noChangeArrowheads="1"/>
              </p:cNvSpPr>
              <p:nvPr/>
            </p:nvSpPr>
            <p:spPr bwMode="auto">
              <a:xfrm>
                <a:off x="479" y="3729"/>
                <a:ext cx="385" cy="34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D</a:t>
                </a:r>
                <a:r>
                  <a:rPr lang="en-US" altLang="zh-CN" sz="1800" baseline="-25000">
                    <a:latin typeface="Times New Roman" pitchFamily="18" charset="0"/>
                  </a:rPr>
                  <a:t>0</a:t>
                </a:r>
              </a:p>
              <a:p>
                <a:pPr>
                  <a:spcBef>
                    <a:spcPct val="0"/>
                  </a:spcBef>
                </a:pPr>
                <a:endParaRPr lang="en-US" altLang="zh-CN" sz="1800">
                  <a:latin typeface="Times New Roman" pitchFamily="18" charset="0"/>
                </a:endParaRPr>
              </a:p>
            </p:txBody>
          </p:sp>
          <p:sp>
            <p:nvSpPr>
              <p:cNvPr id="174160" name="Text Box 32"/>
              <p:cNvSpPr txBox="1">
                <a:spLocks noChangeArrowheads="1"/>
              </p:cNvSpPr>
              <p:nvPr/>
            </p:nvSpPr>
            <p:spPr bwMode="auto">
              <a:xfrm>
                <a:off x="358" y="3373"/>
                <a:ext cx="346" cy="43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b="0">
                    <a:latin typeface="Times New Roman" pitchFamily="18" charset="0"/>
                    <a:cs typeface="Times New Roman" pitchFamily="18" charset="0"/>
                  </a:rPr>
                  <a:t>•••</a:t>
                </a:r>
                <a:endParaRPr lang="zh-CN" altLang="en-US" sz="2400" b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2609850" y="3160713"/>
            <a:ext cx="1074738" cy="1196975"/>
            <a:chOff x="1644" y="1991"/>
            <a:chExt cx="677" cy="754"/>
          </a:xfrm>
        </p:grpSpPr>
        <p:sp>
          <p:nvSpPr>
            <p:cNvPr id="174147" name="Line 34"/>
            <p:cNvSpPr>
              <a:spLocks noChangeShapeType="1"/>
            </p:cNvSpPr>
            <p:nvPr/>
          </p:nvSpPr>
          <p:spPr bwMode="auto">
            <a:xfrm flipV="1">
              <a:off x="2319" y="2525"/>
              <a:ext cx="2" cy="1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48" name="Line 35"/>
            <p:cNvSpPr>
              <a:spLocks noChangeShapeType="1"/>
            </p:cNvSpPr>
            <p:nvPr/>
          </p:nvSpPr>
          <p:spPr bwMode="auto">
            <a:xfrm flipV="1">
              <a:off x="2198" y="2434"/>
              <a:ext cx="1" cy="2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36"/>
            <p:cNvGrpSpPr>
              <a:grpSpLocks/>
            </p:cNvGrpSpPr>
            <p:nvPr/>
          </p:nvGrpSpPr>
          <p:grpSpPr bwMode="auto">
            <a:xfrm>
              <a:off x="1644" y="1991"/>
              <a:ext cx="578" cy="754"/>
              <a:chOff x="1644" y="1991"/>
              <a:chExt cx="578" cy="754"/>
            </a:xfrm>
          </p:grpSpPr>
          <p:sp>
            <p:nvSpPr>
              <p:cNvPr id="174150" name="Line 37"/>
              <p:cNvSpPr>
                <a:spLocks noChangeShapeType="1"/>
              </p:cNvSpPr>
              <p:nvPr/>
            </p:nvSpPr>
            <p:spPr bwMode="auto">
              <a:xfrm flipV="1">
                <a:off x="1777" y="2075"/>
                <a:ext cx="1" cy="6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51" name="Line 38"/>
              <p:cNvSpPr>
                <a:spLocks noChangeShapeType="1"/>
              </p:cNvSpPr>
              <p:nvPr/>
            </p:nvSpPr>
            <p:spPr bwMode="auto">
              <a:xfrm flipV="1">
                <a:off x="1644" y="1991"/>
                <a:ext cx="1" cy="7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52" name="Text Box 39"/>
              <p:cNvSpPr txBox="1">
                <a:spLocks noChangeArrowheads="1"/>
              </p:cNvSpPr>
              <p:nvPr/>
            </p:nvSpPr>
            <p:spPr bwMode="auto">
              <a:xfrm>
                <a:off x="1768" y="2457"/>
                <a:ext cx="45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b="0">
                    <a:latin typeface="Times New Roman" pitchFamily="18" charset="0"/>
                    <a:cs typeface="Times New Roman" pitchFamily="18" charset="0"/>
                  </a:rPr>
                  <a:t>•••</a:t>
                </a:r>
                <a:endParaRPr lang="zh-CN" altLang="en-US" sz="2400" b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2624138" y="4932363"/>
            <a:ext cx="1174750" cy="1209675"/>
            <a:chOff x="1653" y="3107"/>
            <a:chExt cx="740" cy="762"/>
          </a:xfrm>
        </p:grpSpPr>
        <p:sp>
          <p:nvSpPr>
            <p:cNvPr id="174143" name="Freeform 41"/>
            <p:cNvSpPr>
              <a:spLocks/>
            </p:cNvSpPr>
            <p:nvPr/>
          </p:nvSpPr>
          <p:spPr bwMode="auto">
            <a:xfrm>
              <a:off x="1653" y="3114"/>
              <a:ext cx="3" cy="289"/>
            </a:xfrm>
            <a:custGeom>
              <a:avLst/>
              <a:gdLst>
                <a:gd name="T0" fmla="*/ 0 w 3"/>
                <a:gd name="T1" fmla="*/ 0 h 289"/>
                <a:gd name="T2" fmla="*/ 3 w 3"/>
                <a:gd name="T3" fmla="*/ 289 h 289"/>
                <a:gd name="T4" fmla="*/ 0 60000 65536"/>
                <a:gd name="T5" fmla="*/ 0 60000 65536"/>
                <a:gd name="T6" fmla="*/ 0 w 3"/>
                <a:gd name="T7" fmla="*/ 0 h 289"/>
                <a:gd name="T8" fmla="*/ 3 w 3"/>
                <a:gd name="T9" fmla="*/ 289 h 2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289">
                  <a:moveTo>
                    <a:pt x="0" y="0"/>
                  </a:moveTo>
                  <a:lnTo>
                    <a:pt x="3" y="289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44" name="Freeform 42"/>
            <p:cNvSpPr>
              <a:spLocks/>
            </p:cNvSpPr>
            <p:nvPr/>
          </p:nvSpPr>
          <p:spPr bwMode="auto">
            <a:xfrm>
              <a:off x="1797" y="3120"/>
              <a:ext cx="1" cy="378"/>
            </a:xfrm>
            <a:custGeom>
              <a:avLst/>
              <a:gdLst>
                <a:gd name="T0" fmla="*/ 0 w 1"/>
                <a:gd name="T1" fmla="*/ 0 h 378"/>
                <a:gd name="T2" fmla="*/ 0 w 1"/>
                <a:gd name="T3" fmla="*/ 378 h 378"/>
                <a:gd name="T4" fmla="*/ 0 60000 65536"/>
                <a:gd name="T5" fmla="*/ 0 60000 65536"/>
                <a:gd name="T6" fmla="*/ 0 w 1"/>
                <a:gd name="T7" fmla="*/ 0 h 378"/>
                <a:gd name="T8" fmla="*/ 1 w 1"/>
                <a:gd name="T9" fmla="*/ 378 h 3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78">
                  <a:moveTo>
                    <a:pt x="0" y="0"/>
                  </a:moveTo>
                  <a:lnTo>
                    <a:pt x="0" y="378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45" name="Freeform 43"/>
            <p:cNvSpPr>
              <a:spLocks/>
            </p:cNvSpPr>
            <p:nvPr/>
          </p:nvSpPr>
          <p:spPr bwMode="auto">
            <a:xfrm>
              <a:off x="2370" y="3114"/>
              <a:ext cx="1" cy="755"/>
            </a:xfrm>
            <a:custGeom>
              <a:avLst/>
              <a:gdLst>
                <a:gd name="T0" fmla="*/ 0 w 1"/>
                <a:gd name="T1" fmla="*/ 0 h 755"/>
                <a:gd name="T2" fmla="*/ 0 w 1"/>
                <a:gd name="T3" fmla="*/ 755 h 755"/>
                <a:gd name="T4" fmla="*/ 0 60000 65536"/>
                <a:gd name="T5" fmla="*/ 0 60000 65536"/>
                <a:gd name="T6" fmla="*/ 0 w 1"/>
                <a:gd name="T7" fmla="*/ 0 h 755"/>
                <a:gd name="T8" fmla="*/ 1 w 1"/>
                <a:gd name="T9" fmla="*/ 755 h 7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55">
                  <a:moveTo>
                    <a:pt x="0" y="0"/>
                  </a:moveTo>
                  <a:lnTo>
                    <a:pt x="0" y="755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46" name="Text Box 44"/>
            <p:cNvSpPr txBox="1">
              <a:spLocks noChangeArrowheads="1"/>
            </p:cNvSpPr>
            <p:nvPr/>
          </p:nvSpPr>
          <p:spPr bwMode="auto">
            <a:xfrm>
              <a:off x="1743" y="3107"/>
              <a:ext cx="65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0">
                  <a:latin typeface="Times New Roman" pitchFamily="18" charset="0"/>
                  <a:cs typeface="Times New Roman" pitchFamily="18" charset="0"/>
                </a:rPr>
                <a:t>•••</a:t>
              </a:r>
            </a:p>
          </p:txBody>
        </p: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5395913" y="3160713"/>
            <a:ext cx="1096962" cy="1196975"/>
            <a:chOff x="3399" y="1991"/>
            <a:chExt cx="691" cy="754"/>
          </a:xfrm>
        </p:grpSpPr>
        <p:sp>
          <p:nvSpPr>
            <p:cNvPr id="174137" name="Line 46"/>
            <p:cNvSpPr>
              <a:spLocks noChangeShapeType="1"/>
            </p:cNvSpPr>
            <p:nvPr/>
          </p:nvSpPr>
          <p:spPr bwMode="auto">
            <a:xfrm flipV="1">
              <a:off x="4089" y="2525"/>
              <a:ext cx="1" cy="1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38" name="Line 47"/>
            <p:cNvSpPr>
              <a:spLocks noChangeShapeType="1"/>
            </p:cNvSpPr>
            <p:nvPr/>
          </p:nvSpPr>
          <p:spPr bwMode="auto">
            <a:xfrm flipV="1">
              <a:off x="3955" y="2434"/>
              <a:ext cx="1" cy="2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" name="Group 48"/>
            <p:cNvGrpSpPr>
              <a:grpSpLocks/>
            </p:cNvGrpSpPr>
            <p:nvPr/>
          </p:nvGrpSpPr>
          <p:grpSpPr bwMode="auto">
            <a:xfrm>
              <a:off x="3399" y="1991"/>
              <a:ext cx="557" cy="754"/>
              <a:chOff x="3399" y="1991"/>
              <a:chExt cx="557" cy="754"/>
            </a:xfrm>
          </p:grpSpPr>
          <p:sp>
            <p:nvSpPr>
              <p:cNvPr id="174140" name="Line 49"/>
              <p:cNvSpPr>
                <a:spLocks noChangeShapeType="1"/>
              </p:cNvSpPr>
              <p:nvPr/>
            </p:nvSpPr>
            <p:spPr bwMode="auto">
              <a:xfrm flipV="1">
                <a:off x="3532" y="2075"/>
                <a:ext cx="1" cy="6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41" name="Line 50"/>
              <p:cNvSpPr>
                <a:spLocks noChangeShapeType="1"/>
              </p:cNvSpPr>
              <p:nvPr/>
            </p:nvSpPr>
            <p:spPr bwMode="auto">
              <a:xfrm flipV="1">
                <a:off x="3399" y="1991"/>
                <a:ext cx="1" cy="7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42" name="Text Box 51"/>
              <p:cNvSpPr txBox="1">
                <a:spLocks noChangeArrowheads="1"/>
              </p:cNvSpPr>
              <p:nvPr/>
            </p:nvSpPr>
            <p:spPr bwMode="auto">
              <a:xfrm>
                <a:off x="3557" y="2457"/>
                <a:ext cx="399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b="0">
                    <a:latin typeface="Times New Roman" pitchFamily="18" charset="0"/>
                    <a:cs typeface="Times New Roman" pitchFamily="18" charset="0"/>
                  </a:rPr>
                  <a:t>•••</a:t>
                </a:r>
                <a:endParaRPr lang="zh-CN" altLang="en-US" sz="2400" b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4" name="Group 52"/>
          <p:cNvGrpSpPr>
            <a:grpSpLocks/>
          </p:cNvGrpSpPr>
          <p:nvPr/>
        </p:nvGrpSpPr>
        <p:grpSpPr bwMode="auto">
          <a:xfrm>
            <a:off x="5434013" y="4932363"/>
            <a:ext cx="1219200" cy="1209675"/>
            <a:chOff x="3423" y="3107"/>
            <a:chExt cx="768" cy="762"/>
          </a:xfrm>
        </p:grpSpPr>
        <p:sp>
          <p:nvSpPr>
            <p:cNvPr id="174132" name="Line 53"/>
            <p:cNvSpPr>
              <a:spLocks noChangeShapeType="1"/>
            </p:cNvSpPr>
            <p:nvPr/>
          </p:nvSpPr>
          <p:spPr bwMode="auto">
            <a:xfrm>
              <a:off x="3565" y="3123"/>
              <a:ext cx="1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3423" y="3107"/>
              <a:ext cx="768" cy="762"/>
              <a:chOff x="3423" y="3107"/>
              <a:chExt cx="768" cy="762"/>
            </a:xfrm>
          </p:grpSpPr>
          <p:sp>
            <p:nvSpPr>
              <p:cNvPr id="174134" name="Freeform 55"/>
              <p:cNvSpPr>
                <a:spLocks/>
              </p:cNvSpPr>
              <p:nvPr/>
            </p:nvSpPr>
            <p:spPr bwMode="auto">
              <a:xfrm>
                <a:off x="3423" y="3111"/>
                <a:ext cx="1" cy="292"/>
              </a:xfrm>
              <a:custGeom>
                <a:avLst/>
                <a:gdLst>
                  <a:gd name="T0" fmla="*/ 0 w 1"/>
                  <a:gd name="T1" fmla="*/ 0 h 292"/>
                  <a:gd name="T2" fmla="*/ 0 w 1"/>
                  <a:gd name="T3" fmla="*/ 292 h 292"/>
                  <a:gd name="T4" fmla="*/ 0 60000 65536"/>
                  <a:gd name="T5" fmla="*/ 0 60000 65536"/>
                  <a:gd name="T6" fmla="*/ 0 w 1"/>
                  <a:gd name="T7" fmla="*/ 0 h 292"/>
                  <a:gd name="T8" fmla="*/ 1 w 1"/>
                  <a:gd name="T9" fmla="*/ 292 h 2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92">
                    <a:moveTo>
                      <a:pt x="0" y="0"/>
                    </a:moveTo>
                    <a:lnTo>
                      <a:pt x="0" y="292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35" name="Freeform 56"/>
              <p:cNvSpPr>
                <a:spLocks/>
              </p:cNvSpPr>
              <p:nvPr/>
            </p:nvSpPr>
            <p:spPr bwMode="auto">
              <a:xfrm>
                <a:off x="4134" y="3114"/>
                <a:ext cx="2" cy="755"/>
              </a:xfrm>
              <a:custGeom>
                <a:avLst/>
                <a:gdLst>
                  <a:gd name="T0" fmla="*/ 0 w 2"/>
                  <a:gd name="T1" fmla="*/ 0 h 755"/>
                  <a:gd name="T2" fmla="*/ 2 w 2"/>
                  <a:gd name="T3" fmla="*/ 755 h 755"/>
                  <a:gd name="T4" fmla="*/ 0 60000 65536"/>
                  <a:gd name="T5" fmla="*/ 0 60000 65536"/>
                  <a:gd name="T6" fmla="*/ 0 w 2"/>
                  <a:gd name="T7" fmla="*/ 0 h 755"/>
                  <a:gd name="T8" fmla="*/ 2 w 2"/>
                  <a:gd name="T9" fmla="*/ 755 h 7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755">
                    <a:moveTo>
                      <a:pt x="0" y="0"/>
                    </a:moveTo>
                    <a:lnTo>
                      <a:pt x="2" y="755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36" name="Text Box 57"/>
              <p:cNvSpPr txBox="1">
                <a:spLocks noChangeArrowheads="1"/>
              </p:cNvSpPr>
              <p:nvPr/>
            </p:nvSpPr>
            <p:spPr bwMode="auto">
              <a:xfrm>
                <a:off x="3541" y="3107"/>
                <a:ext cx="650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b="0">
                    <a:latin typeface="Times New Roman" pitchFamily="18" charset="0"/>
                    <a:cs typeface="Times New Roman" pitchFamily="18" charset="0"/>
                  </a:rPr>
                  <a:t>•••</a:t>
                </a:r>
              </a:p>
            </p:txBody>
          </p:sp>
        </p:grp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682625" y="6248400"/>
            <a:ext cx="6334125" cy="280988"/>
            <a:chOff x="430" y="3936"/>
            <a:chExt cx="3990" cy="177"/>
          </a:xfrm>
        </p:grpSpPr>
        <p:sp>
          <p:nvSpPr>
            <p:cNvPr id="174129" name="Freeform 59"/>
            <p:cNvSpPr>
              <a:spLocks/>
            </p:cNvSpPr>
            <p:nvPr/>
          </p:nvSpPr>
          <p:spPr bwMode="auto">
            <a:xfrm>
              <a:off x="735" y="4007"/>
              <a:ext cx="3685" cy="4"/>
            </a:xfrm>
            <a:custGeom>
              <a:avLst/>
              <a:gdLst>
                <a:gd name="T0" fmla="*/ 0 w 3685"/>
                <a:gd name="T1" fmla="*/ 4 h 4"/>
                <a:gd name="T2" fmla="*/ 3685 w 3685"/>
                <a:gd name="T3" fmla="*/ 0 h 4"/>
                <a:gd name="T4" fmla="*/ 0 60000 65536"/>
                <a:gd name="T5" fmla="*/ 0 60000 65536"/>
                <a:gd name="T6" fmla="*/ 0 w 3685"/>
                <a:gd name="T7" fmla="*/ 0 h 4"/>
                <a:gd name="T8" fmla="*/ 3685 w 3685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85" h="4">
                  <a:moveTo>
                    <a:pt x="0" y="4"/>
                  </a:moveTo>
                  <a:lnTo>
                    <a:pt x="3685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30" name="Rectangle 60"/>
            <p:cNvSpPr>
              <a:spLocks noChangeArrowheads="1"/>
            </p:cNvSpPr>
            <p:nvPr/>
          </p:nvSpPr>
          <p:spPr bwMode="auto">
            <a:xfrm>
              <a:off x="440" y="3940"/>
              <a:ext cx="240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WE</a:t>
              </a:r>
            </a:p>
          </p:txBody>
        </p:sp>
        <p:sp>
          <p:nvSpPr>
            <p:cNvPr id="174131" name="Line 61"/>
            <p:cNvSpPr>
              <a:spLocks noChangeShapeType="1"/>
            </p:cNvSpPr>
            <p:nvPr/>
          </p:nvSpPr>
          <p:spPr bwMode="auto">
            <a:xfrm>
              <a:off x="430" y="3936"/>
              <a:ext cx="242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62"/>
          <p:cNvGrpSpPr>
            <a:grpSpLocks/>
          </p:cNvGrpSpPr>
          <p:nvPr/>
        </p:nvGrpSpPr>
        <p:grpSpPr bwMode="auto">
          <a:xfrm>
            <a:off x="609600" y="2940050"/>
            <a:ext cx="7612063" cy="1495425"/>
            <a:chOff x="384" y="1852"/>
            <a:chExt cx="4795" cy="942"/>
          </a:xfrm>
        </p:grpSpPr>
        <p:sp>
          <p:nvSpPr>
            <p:cNvPr id="174119" name="Rectangle 63"/>
            <p:cNvSpPr>
              <a:spLocks noChangeArrowheads="1"/>
            </p:cNvSpPr>
            <p:nvPr/>
          </p:nvSpPr>
          <p:spPr bwMode="auto">
            <a:xfrm>
              <a:off x="499" y="2269"/>
              <a:ext cx="19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  <a:endParaRPr lang="en-US" altLang="zh-CN" sz="1800">
                <a:latin typeface="Times New Roman" pitchFamily="18" charset="0"/>
              </a:endParaRPr>
            </a:p>
          </p:txBody>
        </p:sp>
        <p:grpSp>
          <p:nvGrpSpPr>
            <p:cNvPr id="18" name="Group 64"/>
            <p:cNvGrpSpPr>
              <a:grpSpLocks/>
            </p:cNvGrpSpPr>
            <p:nvPr/>
          </p:nvGrpSpPr>
          <p:grpSpPr bwMode="auto">
            <a:xfrm>
              <a:off x="384" y="1852"/>
              <a:ext cx="4795" cy="942"/>
              <a:chOff x="384" y="1852"/>
              <a:chExt cx="4795" cy="942"/>
            </a:xfrm>
          </p:grpSpPr>
          <p:sp>
            <p:nvSpPr>
              <p:cNvPr id="174121" name="Line 65"/>
              <p:cNvSpPr>
                <a:spLocks noChangeShapeType="1"/>
              </p:cNvSpPr>
              <p:nvPr/>
            </p:nvSpPr>
            <p:spPr bwMode="auto">
              <a:xfrm>
                <a:off x="735" y="1991"/>
                <a:ext cx="444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22" name="Freeform 66"/>
              <p:cNvSpPr>
                <a:spLocks/>
              </p:cNvSpPr>
              <p:nvPr/>
            </p:nvSpPr>
            <p:spPr bwMode="auto">
              <a:xfrm>
                <a:off x="738" y="2076"/>
                <a:ext cx="4440" cy="1"/>
              </a:xfrm>
              <a:custGeom>
                <a:avLst/>
                <a:gdLst>
                  <a:gd name="T0" fmla="*/ 0 w 4440"/>
                  <a:gd name="T1" fmla="*/ 0 h 1"/>
                  <a:gd name="T2" fmla="*/ 4440 w 4440"/>
                  <a:gd name="T3" fmla="*/ 0 h 1"/>
                  <a:gd name="T4" fmla="*/ 0 60000 65536"/>
                  <a:gd name="T5" fmla="*/ 0 60000 65536"/>
                  <a:gd name="T6" fmla="*/ 0 w 4440"/>
                  <a:gd name="T7" fmla="*/ 0 h 1"/>
                  <a:gd name="T8" fmla="*/ 4440 w 444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40" h="1">
                    <a:moveTo>
                      <a:pt x="0" y="0"/>
                    </a:moveTo>
                    <a:lnTo>
                      <a:pt x="4440" y="0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23" name="Line 67"/>
              <p:cNvSpPr>
                <a:spLocks noChangeShapeType="1"/>
              </p:cNvSpPr>
              <p:nvPr/>
            </p:nvSpPr>
            <p:spPr bwMode="auto">
              <a:xfrm>
                <a:off x="735" y="2431"/>
                <a:ext cx="4444" cy="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24" name="Freeform 68"/>
              <p:cNvSpPr>
                <a:spLocks/>
              </p:cNvSpPr>
              <p:nvPr/>
            </p:nvSpPr>
            <p:spPr bwMode="auto">
              <a:xfrm>
                <a:off x="738" y="2517"/>
                <a:ext cx="4441" cy="3"/>
              </a:xfrm>
              <a:custGeom>
                <a:avLst/>
                <a:gdLst>
                  <a:gd name="T0" fmla="*/ 0 w 4441"/>
                  <a:gd name="T1" fmla="*/ 3 h 3"/>
                  <a:gd name="T2" fmla="*/ 4441 w 4441"/>
                  <a:gd name="T3" fmla="*/ 0 h 3"/>
                  <a:gd name="T4" fmla="*/ 0 60000 65536"/>
                  <a:gd name="T5" fmla="*/ 0 60000 65536"/>
                  <a:gd name="T6" fmla="*/ 0 w 4441"/>
                  <a:gd name="T7" fmla="*/ 0 h 3"/>
                  <a:gd name="T8" fmla="*/ 4441 w 4441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41" h="3">
                    <a:moveTo>
                      <a:pt x="0" y="3"/>
                    </a:moveTo>
                    <a:lnTo>
                      <a:pt x="4441" y="0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25" name="Freeform 69"/>
              <p:cNvSpPr>
                <a:spLocks/>
              </p:cNvSpPr>
              <p:nvPr/>
            </p:nvSpPr>
            <p:spPr bwMode="auto">
              <a:xfrm>
                <a:off x="741" y="2157"/>
                <a:ext cx="4437" cy="6"/>
              </a:xfrm>
              <a:custGeom>
                <a:avLst/>
                <a:gdLst>
                  <a:gd name="T0" fmla="*/ 0 w 4437"/>
                  <a:gd name="T1" fmla="*/ 0 h 6"/>
                  <a:gd name="T2" fmla="*/ 4437 w 4437"/>
                  <a:gd name="T3" fmla="*/ 6 h 6"/>
                  <a:gd name="T4" fmla="*/ 0 60000 65536"/>
                  <a:gd name="T5" fmla="*/ 0 60000 65536"/>
                  <a:gd name="T6" fmla="*/ 0 w 4437"/>
                  <a:gd name="T7" fmla="*/ 0 h 6"/>
                  <a:gd name="T8" fmla="*/ 4437 w 4437"/>
                  <a:gd name="T9" fmla="*/ 6 h 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37" h="6">
                    <a:moveTo>
                      <a:pt x="0" y="0"/>
                    </a:moveTo>
                    <a:lnTo>
                      <a:pt x="4437" y="6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26" name="Rectangle 70"/>
              <p:cNvSpPr>
                <a:spLocks noChangeArrowheads="1"/>
              </p:cNvSpPr>
              <p:nvPr/>
            </p:nvSpPr>
            <p:spPr bwMode="auto">
              <a:xfrm>
                <a:off x="499" y="2448"/>
                <a:ext cx="317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A</a:t>
                </a:r>
                <a:r>
                  <a:rPr lang="en-US" altLang="zh-CN" sz="1800" baseline="-25000">
                    <a:latin typeface="Times New Roman" pitchFamily="18" charset="0"/>
                  </a:rPr>
                  <a:t>0</a:t>
                </a:r>
              </a:p>
              <a:p>
                <a:pPr>
                  <a:spcBef>
                    <a:spcPct val="0"/>
                  </a:spcBef>
                </a:pPr>
                <a:endParaRPr lang="en-US" altLang="zh-CN" sz="1800">
                  <a:latin typeface="Times New Roman" pitchFamily="18" charset="0"/>
                </a:endParaRPr>
              </a:p>
            </p:txBody>
          </p:sp>
          <p:sp>
            <p:nvSpPr>
              <p:cNvPr id="174127" name="Text Box 71"/>
              <p:cNvSpPr txBox="1">
                <a:spLocks noChangeArrowheads="1"/>
              </p:cNvSpPr>
              <p:nvPr/>
            </p:nvSpPr>
            <p:spPr bwMode="auto">
              <a:xfrm>
                <a:off x="384" y="1956"/>
                <a:ext cx="346" cy="43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b="0">
                    <a:latin typeface="Times New Roman" pitchFamily="18" charset="0"/>
                    <a:cs typeface="Times New Roman" pitchFamily="18" charset="0"/>
                  </a:rPr>
                  <a:t>•••</a:t>
                </a: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174128" name="Rectangle 72"/>
              <p:cNvSpPr>
                <a:spLocks noChangeArrowheads="1"/>
              </p:cNvSpPr>
              <p:nvPr/>
            </p:nvSpPr>
            <p:spPr bwMode="auto">
              <a:xfrm>
                <a:off x="491" y="1852"/>
                <a:ext cx="15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A</a:t>
                </a:r>
                <a:r>
                  <a:rPr lang="en-US" altLang="zh-CN" sz="1800" baseline="-25000">
                    <a:latin typeface="Times New Roman" pitchFamily="18" charset="0"/>
                  </a:rPr>
                  <a:t>9</a:t>
                </a:r>
                <a:endParaRPr lang="en-US" altLang="zh-CN" sz="18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9" name="Group 73"/>
          <p:cNvGrpSpPr>
            <a:grpSpLocks/>
          </p:cNvGrpSpPr>
          <p:nvPr/>
        </p:nvGrpSpPr>
        <p:grpSpPr bwMode="auto">
          <a:xfrm>
            <a:off x="792163" y="2684463"/>
            <a:ext cx="4856162" cy="1854200"/>
            <a:chOff x="499" y="1691"/>
            <a:chExt cx="3059" cy="1168"/>
          </a:xfrm>
        </p:grpSpPr>
        <p:sp>
          <p:nvSpPr>
            <p:cNvPr id="174113" name="Line 74"/>
            <p:cNvSpPr>
              <a:spLocks noChangeShapeType="1"/>
            </p:cNvSpPr>
            <p:nvPr/>
          </p:nvSpPr>
          <p:spPr bwMode="auto">
            <a:xfrm flipV="1">
              <a:off x="2852" y="1835"/>
              <a:ext cx="1" cy="1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14" name="Freeform 75"/>
            <p:cNvSpPr>
              <a:spLocks/>
            </p:cNvSpPr>
            <p:nvPr/>
          </p:nvSpPr>
          <p:spPr bwMode="auto">
            <a:xfrm>
              <a:off x="2424" y="2841"/>
              <a:ext cx="428" cy="1"/>
            </a:xfrm>
            <a:custGeom>
              <a:avLst/>
              <a:gdLst>
                <a:gd name="T0" fmla="*/ 0 w 428"/>
                <a:gd name="T1" fmla="*/ 0 h 1"/>
                <a:gd name="T2" fmla="*/ 428 w 428"/>
                <a:gd name="T3" fmla="*/ 1 h 1"/>
                <a:gd name="T4" fmla="*/ 0 60000 65536"/>
                <a:gd name="T5" fmla="*/ 0 60000 65536"/>
                <a:gd name="T6" fmla="*/ 0 w 428"/>
                <a:gd name="T7" fmla="*/ 0 h 1"/>
                <a:gd name="T8" fmla="*/ 428 w 42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28" h="1">
                  <a:moveTo>
                    <a:pt x="0" y="0"/>
                  </a:moveTo>
                  <a:lnTo>
                    <a:pt x="428" y="1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15" name="Rectangle 76"/>
            <p:cNvSpPr>
              <a:spLocks noChangeArrowheads="1"/>
            </p:cNvSpPr>
            <p:nvPr/>
          </p:nvSpPr>
          <p:spPr bwMode="auto">
            <a:xfrm>
              <a:off x="2515" y="2623"/>
              <a:ext cx="307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CS</a:t>
              </a:r>
              <a:r>
                <a:rPr lang="en-US" altLang="zh-CN" sz="1800" baseline="-25000">
                  <a:latin typeface="Times New Roman" pitchFamily="18" charset="0"/>
                </a:rPr>
                <a:t>0</a:t>
              </a:r>
              <a:endParaRPr lang="en-US" altLang="zh-CN" sz="1800">
                <a:latin typeface="Times New Roman" pitchFamily="18" charset="0"/>
              </a:endParaRPr>
            </a:p>
          </p:txBody>
        </p:sp>
        <p:sp>
          <p:nvSpPr>
            <p:cNvPr id="174116" name="Line 77"/>
            <p:cNvSpPr>
              <a:spLocks noChangeShapeType="1"/>
            </p:cNvSpPr>
            <p:nvPr/>
          </p:nvSpPr>
          <p:spPr bwMode="auto">
            <a:xfrm>
              <a:off x="735" y="1830"/>
              <a:ext cx="2823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17" name="Rectangle 78"/>
            <p:cNvSpPr>
              <a:spLocks noChangeArrowheads="1"/>
            </p:cNvSpPr>
            <p:nvPr/>
          </p:nvSpPr>
          <p:spPr bwMode="auto">
            <a:xfrm>
              <a:off x="499" y="1691"/>
              <a:ext cx="2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10</a:t>
              </a:r>
              <a:endParaRPr lang="en-US" altLang="zh-CN" sz="1800">
                <a:latin typeface="Times New Roman" pitchFamily="18" charset="0"/>
              </a:endParaRPr>
            </a:p>
          </p:txBody>
        </p:sp>
        <p:sp>
          <p:nvSpPr>
            <p:cNvPr id="174118" name="Freeform 79"/>
            <p:cNvSpPr>
              <a:spLocks/>
            </p:cNvSpPr>
            <p:nvPr/>
          </p:nvSpPr>
          <p:spPr bwMode="auto">
            <a:xfrm>
              <a:off x="2511" y="2625"/>
              <a:ext cx="213" cy="1"/>
            </a:xfrm>
            <a:custGeom>
              <a:avLst/>
              <a:gdLst>
                <a:gd name="T0" fmla="*/ 0 w 213"/>
                <a:gd name="T1" fmla="*/ 0 h 1"/>
                <a:gd name="T2" fmla="*/ 213 w 213"/>
                <a:gd name="T3" fmla="*/ 0 h 1"/>
                <a:gd name="T4" fmla="*/ 0 60000 65536"/>
                <a:gd name="T5" fmla="*/ 0 60000 65536"/>
                <a:gd name="T6" fmla="*/ 0 w 213"/>
                <a:gd name="T7" fmla="*/ 0 h 1"/>
                <a:gd name="T8" fmla="*/ 213 w 21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3" h="1">
                  <a:moveTo>
                    <a:pt x="0" y="0"/>
                  </a:moveTo>
                  <a:lnTo>
                    <a:pt x="21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80"/>
          <p:cNvGrpSpPr>
            <a:grpSpLocks/>
          </p:cNvGrpSpPr>
          <p:nvPr/>
        </p:nvGrpSpPr>
        <p:grpSpPr bwMode="auto">
          <a:xfrm>
            <a:off x="5654675" y="2736850"/>
            <a:ext cx="346075" cy="342900"/>
            <a:chOff x="3562" y="1724"/>
            <a:chExt cx="218" cy="216"/>
          </a:xfrm>
        </p:grpSpPr>
        <p:sp>
          <p:nvSpPr>
            <p:cNvPr id="174111" name="Rectangle 81"/>
            <p:cNvSpPr>
              <a:spLocks noChangeArrowheads="1"/>
            </p:cNvSpPr>
            <p:nvPr/>
          </p:nvSpPr>
          <p:spPr bwMode="auto">
            <a:xfrm>
              <a:off x="3562" y="1724"/>
              <a:ext cx="146" cy="21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74112" name="Oval 82"/>
            <p:cNvSpPr>
              <a:spLocks noChangeArrowheads="1"/>
            </p:cNvSpPr>
            <p:nvPr/>
          </p:nvSpPr>
          <p:spPr bwMode="auto">
            <a:xfrm>
              <a:off x="3724" y="1797"/>
              <a:ext cx="56" cy="56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83"/>
          <p:cNvGrpSpPr>
            <a:grpSpLocks/>
          </p:cNvGrpSpPr>
          <p:nvPr/>
        </p:nvGrpSpPr>
        <p:grpSpPr bwMode="auto">
          <a:xfrm>
            <a:off x="5995988" y="2876550"/>
            <a:ext cx="1360487" cy="1655763"/>
            <a:chOff x="3777" y="1812"/>
            <a:chExt cx="857" cy="1043"/>
          </a:xfrm>
        </p:grpSpPr>
        <p:sp>
          <p:nvSpPr>
            <p:cNvPr id="174106" name="Freeform 84"/>
            <p:cNvSpPr>
              <a:spLocks/>
            </p:cNvSpPr>
            <p:nvPr/>
          </p:nvSpPr>
          <p:spPr bwMode="auto">
            <a:xfrm>
              <a:off x="4623" y="1812"/>
              <a:ext cx="2" cy="1043"/>
            </a:xfrm>
            <a:custGeom>
              <a:avLst/>
              <a:gdLst>
                <a:gd name="T0" fmla="*/ 2 w 2"/>
                <a:gd name="T1" fmla="*/ 1043 h 1043"/>
                <a:gd name="T2" fmla="*/ 0 w 2"/>
                <a:gd name="T3" fmla="*/ 0 h 1043"/>
                <a:gd name="T4" fmla="*/ 0 60000 65536"/>
                <a:gd name="T5" fmla="*/ 0 60000 65536"/>
                <a:gd name="T6" fmla="*/ 0 w 2"/>
                <a:gd name="T7" fmla="*/ 0 h 1043"/>
                <a:gd name="T8" fmla="*/ 2 w 2"/>
                <a:gd name="T9" fmla="*/ 1043 h 10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043">
                  <a:moveTo>
                    <a:pt x="2" y="1043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07" name="Freeform 85"/>
            <p:cNvSpPr>
              <a:spLocks/>
            </p:cNvSpPr>
            <p:nvPr/>
          </p:nvSpPr>
          <p:spPr bwMode="auto">
            <a:xfrm>
              <a:off x="4191" y="2841"/>
              <a:ext cx="428" cy="1"/>
            </a:xfrm>
            <a:custGeom>
              <a:avLst/>
              <a:gdLst>
                <a:gd name="T0" fmla="*/ 0 w 428"/>
                <a:gd name="T1" fmla="*/ 0 h 1"/>
                <a:gd name="T2" fmla="*/ 428 w 428"/>
                <a:gd name="T3" fmla="*/ 1 h 1"/>
                <a:gd name="T4" fmla="*/ 0 60000 65536"/>
                <a:gd name="T5" fmla="*/ 0 60000 65536"/>
                <a:gd name="T6" fmla="*/ 0 w 428"/>
                <a:gd name="T7" fmla="*/ 0 h 1"/>
                <a:gd name="T8" fmla="*/ 428 w 42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28" h="1">
                  <a:moveTo>
                    <a:pt x="0" y="0"/>
                  </a:moveTo>
                  <a:lnTo>
                    <a:pt x="428" y="1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08" name="Rectangle 86"/>
            <p:cNvSpPr>
              <a:spLocks noChangeArrowheads="1"/>
            </p:cNvSpPr>
            <p:nvPr/>
          </p:nvSpPr>
          <p:spPr bwMode="auto">
            <a:xfrm>
              <a:off x="4271" y="2623"/>
              <a:ext cx="232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CS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  <a:endParaRPr lang="en-US" altLang="zh-CN" sz="1800">
                <a:latin typeface="Times New Roman" pitchFamily="18" charset="0"/>
              </a:endParaRPr>
            </a:p>
          </p:txBody>
        </p:sp>
        <p:sp>
          <p:nvSpPr>
            <p:cNvPr id="174109" name="Line 87"/>
            <p:cNvSpPr>
              <a:spLocks noChangeShapeType="1"/>
            </p:cNvSpPr>
            <p:nvPr/>
          </p:nvSpPr>
          <p:spPr bwMode="auto">
            <a:xfrm>
              <a:off x="3777" y="1822"/>
              <a:ext cx="8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10" name="Freeform 88"/>
            <p:cNvSpPr>
              <a:spLocks/>
            </p:cNvSpPr>
            <p:nvPr/>
          </p:nvSpPr>
          <p:spPr bwMode="auto">
            <a:xfrm>
              <a:off x="4263" y="2625"/>
              <a:ext cx="213" cy="1"/>
            </a:xfrm>
            <a:custGeom>
              <a:avLst/>
              <a:gdLst>
                <a:gd name="T0" fmla="*/ 0 w 213"/>
                <a:gd name="T1" fmla="*/ 0 h 1"/>
                <a:gd name="T2" fmla="*/ 213 w 213"/>
                <a:gd name="T3" fmla="*/ 0 h 1"/>
                <a:gd name="T4" fmla="*/ 0 60000 65536"/>
                <a:gd name="T5" fmla="*/ 0 60000 65536"/>
                <a:gd name="T6" fmla="*/ 0 w 213"/>
                <a:gd name="T7" fmla="*/ 0 h 1"/>
                <a:gd name="T8" fmla="*/ 213 w 21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3" h="1">
                  <a:moveTo>
                    <a:pt x="0" y="0"/>
                  </a:moveTo>
                  <a:lnTo>
                    <a:pt x="21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0" name="日期占位符 8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75CF4E7-5B0D-4F56-B815-14C37346EFAE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91" name="灯片编号占位符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1E7E7-072F-4BF3-B8E5-9EC155194B8F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92" name="页脚占位符 9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77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699" grpId="0" autoUpdateAnimBg="0"/>
      <p:bldP spid="797707" grpId="0"/>
      <p:bldP spid="79770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10195</TotalTime>
  <Words>1085</Words>
  <Application>Microsoft Office PowerPoint</Application>
  <PresentationFormat>全屏显示(4:3)</PresentationFormat>
  <Paragraphs>386</Paragraphs>
  <Slides>14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计算机组成原理</vt:lpstr>
      <vt:lpstr>第４章  存 储 器</vt:lpstr>
      <vt:lpstr>4.2 主存储器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lhw</cp:lastModifiedBy>
  <cp:revision>1602</cp:revision>
  <dcterms:created xsi:type="dcterms:W3CDTF">1601-01-01T00:00:00Z</dcterms:created>
  <dcterms:modified xsi:type="dcterms:W3CDTF">2013-06-05T07:24:33Z</dcterms:modified>
</cp:coreProperties>
</file>