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4"/>
  </p:notesMasterIdLst>
  <p:handoutMasterIdLst>
    <p:handoutMasterId r:id="rId15"/>
  </p:handoutMasterIdLst>
  <p:sldIdLst>
    <p:sldId id="256" r:id="rId2"/>
    <p:sldId id="1094" r:id="rId3"/>
    <p:sldId id="1163" r:id="rId4"/>
    <p:sldId id="1164" r:id="rId5"/>
    <p:sldId id="1165" r:id="rId6"/>
    <p:sldId id="1166" r:id="rId7"/>
    <p:sldId id="1167" r:id="rId8"/>
    <p:sldId id="1168" r:id="rId9"/>
    <p:sldId id="1169" r:id="rId10"/>
    <p:sldId id="1170" r:id="rId11"/>
    <p:sldId id="1171" r:id="rId12"/>
    <p:sldId id="1172" r:id="rId13"/>
  </p:sldIdLst>
  <p:sldSz cx="9144000" cy="6858000" type="screen4x3"/>
  <p:notesSz cx="6735763" cy="9869488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19E0"/>
    <a:srgbClr val="671940"/>
    <a:srgbClr val="0066FF"/>
    <a:srgbClr val="3366FF"/>
    <a:srgbClr val="0033CC"/>
    <a:srgbClr val="003399"/>
    <a:srgbClr val="C28F3E"/>
    <a:srgbClr val="BC7D3E"/>
    <a:srgbClr val="B0753A"/>
    <a:srgbClr val="9966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82069" autoAdjust="0"/>
  </p:normalViewPr>
  <p:slideViewPr>
    <p:cSldViewPr>
      <p:cViewPr varScale="1">
        <p:scale>
          <a:sx n="73" d="100"/>
          <a:sy n="73" d="100"/>
        </p:scale>
        <p:origin x="-17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F980F-6D53-45DE-AA7D-A9BEDCC8A4FD}" type="datetimeFigureOut">
              <a:rPr lang="zh-CN" altLang="en-US" smtClean="0"/>
              <a:pPr/>
              <a:t>2013-06-05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5373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888CA-83B2-455C-86A0-5F26AFD1EC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831" cy="49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932" y="0"/>
            <a:ext cx="2918831" cy="49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0113" y="739775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102" y="4688007"/>
            <a:ext cx="4939560" cy="4441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6014"/>
            <a:ext cx="2918831" cy="49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932" y="9376014"/>
            <a:ext cx="2918831" cy="49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DE20EEE-134B-49DD-AFB1-C55B8EAE10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851816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领学生做这道题！！分析芯片的数量，写地址的分布，共需要</a:t>
            </a:r>
            <a:r>
              <a:rPr lang="en-US" altLang="zh-CN" smtClean="0"/>
              <a:t>8</a:t>
            </a:r>
            <a:r>
              <a:rPr lang="zh-CN" altLang="en-US" smtClean="0"/>
              <a:t>片，共</a:t>
            </a:r>
            <a:r>
              <a:rPr lang="en-US" altLang="zh-CN" smtClean="0"/>
              <a:t>64k</a:t>
            </a:r>
          </a:p>
          <a:p>
            <a:r>
              <a:rPr lang="zh-CN" altLang="en-US" smtClean="0"/>
              <a:t>如果还有时间，领学生看例子</a:t>
            </a:r>
            <a:r>
              <a:rPr lang="en-US" altLang="zh-CN" smtClean="0"/>
              <a:t>4.3</a:t>
            </a:r>
            <a:r>
              <a:rPr lang="zh-CN" altLang="en-US" smtClean="0"/>
              <a:t>，见教材</a:t>
            </a:r>
            <a:r>
              <a:rPr lang="en-US" altLang="zh-CN" smtClean="0"/>
              <a:t>97</a:t>
            </a:r>
            <a:r>
              <a:rPr lang="zh-CN" altLang="en-US" smtClean="0"/>
              <a:t>也最后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E20EEE-134B-49DD-AFB1-C55B8EAE1031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9766E-3CE9-4355-9C88-D57554D7C911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94C6A1-1316-46F5-9E8A-F5EF43EA993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67631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8D2E2A-4F50-4E6B-9340-2776A181E826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069902-35BC-4C02-9D36-134A93C813D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48868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548C77-0498-403A-BD3B-7E9C55EC503F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9BBE5F-2646-4304-B2B0-CB0F8C91F14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73735991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683067-83EC-427E-97FB-01B3CA34E6A3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E6C7E-AA8C-4404-ADC1-B2EDE507F8F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46134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C2D64D-975E-4C39-9FE5-00BDAB3114AC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7237FC-0588-426A-8E6D-0A04E859840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2242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E59A48-CD2A-4966-A0E2-5AD7CE2CB64A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687822-0FF4-42FC-A083-B5FAB3558BA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03454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F65D17-647D-4416-A206-D64BED670FD0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CC755C-0607-4390-8109-F90D789B64F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29401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0ACED3-75FE-4B7A-93E8-0F68BF1F64E5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B7F49-19F3-412C-B886-5DA0C4053B2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43151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6A8C4F-5CB8-4E3D-886B-632725684A3D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829DB0-A556-4049-80D1-8520C9578BF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46582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F1CF6B-6699-477E-9E58-744F430FD266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C06917-35BA-49BE-91A9-A8F5E61A0F6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39978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4A0F38-68F8-4274-BED3-02CF763CA279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7A6E6-EC62-4E5A-8ACC-2BF950DCD94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8039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D548C77-0498-403A-BD3B-7E9C55EC503F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9BBE5F-2646-4304-B2B0-CB0F8C91F14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58941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1062038"/>
            <a:ext cx="5673725" cy="1143000"/>
          </a:xfrm>
        </p:spPr>
        <p:txBody>
          <a:bodyPr/>
          <a:lstStyle/>
          <a:p>
            <a:pPr algn="dist" eaLnBrk="1" hangingPunct="1">
              <a:defRPr/>
            </a:pPr>
            <a:r>
              <a:rPr lang="zh-CN" altLang="en-US" sz="5400" b="1" dirty="0" smtClean="0"/>
              <a:t>计算机组成原理</a:t>
            </a: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DF3A36-BB40-4227-9538-A472E78F2416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E6C7E-AA8C-4404-ADC1-B2EDE507F8FD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3075" name="Text Box 7"/>
          <p:cNvSpPr txBox="1">
            <a:spLocks noChangeArrowheads="1"/>
          </p:cNvSpPr>
          <p:nvPr/>
        </p:nvSpPr>
        <p:spPr bwMode="auto">
          <a:xfrm>
            <a:off x="3714744" y="3695705"/>
            <a:ext cx="1643074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/>
              <a:t> 刘宏伟</a:t>
            </a:r>
            <a:endParaRPr lang="zh-CN" altLang="en-US" sz="2800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571736" y="4500570"/>
            <a:ext cx="43577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/>
              <a:t> </a:t>
            </a:r>
            <a:endParaRPr lang="zh-CN" altLang="en-US" sz="2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14480" y="2428868"/>
            <a:ext cx="5673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i="0" u="none" strike="noStrike" kern="0" cap="none" spc="0" normalizeH="0" baseline="0" noProof="0" smtClean="0">
                <a:ln>
                  <a:noFill/>
                </a:ln>
                <a:uLnTx/>
                <a:uFillTx/>
                <a:latin typeface="+mj-lt"/>
                <a:ea typeface="+mj-ea"/>
                <a:cs typeface="+mj-cs"/>
              </a:rPr>
              <a:t>第</a:t>
            </a:r>
            <a:r>
              <a:rPr lang="zh-CN" altLang="en-US" sz="4000" kern="0" smtClean="0">
                <a:latin typeface="+mj-lt"/>
                <a:ea typeface="+mj-ea"/>
                <a:cs typeface="+mj-cs"/>
              </a:rPr>
              <a:t>七</a:t>
            </a:r>
            <a:r>
              <a:rPr kumimoji="1" lang="zh-CN" altLang="en-US" sz="4000" i="0" u="none" strike="noStrike" kern="0" cap="none" spc="0" normalizeH="0" baseline="0" noProof="0" smtClean="0">
                <a:ln>
                  <a:noFill/>
                </a:ln>
                <a:uLnTx/>
                <a:uFillTx/>
                <a:latin typeface="+mj-lt"/>
                <a:ea typeface="+mj-ea"/>
                <a:cs typeface="+mj-cs"/>
              </a:rPr>
              <a:t>讲</a:t>
            </a:r>
            <a:endParaRPr kumimoji="1" lang="zh-CN" altLang="en-US" sz="4000" i="0" u="none" strike="noStrike" kern="0" cap="none" spc="0" normalizeH="0" baseline="0" noProof="0" dirty="0" smtClean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552714" y="4687904"/>
            <a:ext cx="4090988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>
              <a:spcBef>
                <a:spcPct val="50000"/>
              </a:spcBef>
            </a:pPr>
            <a:r>
              <a:rPr lang="zh-CN" altLang="en-US" sz="2800" dirty="0"/>
              <a:t>计算机硬件基础教研室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6096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3. 汉明码的纠错过程</a:t>
            </a:r>
          </a:p>
        </p:txBody>
      </p:sp>
      <p:sp>
        <p:nvSpPr>
          <p:cNvPr id="271363" name="Text Box 3"/>
          <p:cNvSpPr txBox="1">
            <a:spLocks noChangeArrowheads="1"/>
          </p:cNvSpPr>
          <p:nvPr/>
        </p:nvSpPr>
        <p:spPr bwMode="auto">
          <a:xfrm>
            <a:off x="296863" y="1143000"/>
            <a:ext cx="45323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solidFill>
                  <a:srgbClr val="0419E0"/>
                </a:solidFill>
                <a:latin typeface="Times New Roman" pitchFamily="18" charset="0"/>
              </a:rPr>
              <a:t>形成新的检测位 </a:t>
            </a:r>
            <a:r>
              <a:rPr lang="en-US" altLang="zh-CN" sz="3200">
                <a:solidFill>
                  <a:srgbClr val="0419E0"/>
                </a:solidFill>
                <a:latin typeface="Times New Roman" pitchFamily="18" charset="0"/>
              </a:rPr>
              <a:t>P</a:t>
            </a:r>
            <a:r>
              <a:rPr lang="en-US" altLang="zh-CN" sz="3200" i="1" baseline="-25000">
                <a:solidFill>
                  <a:srgbClr val="0419E0"/>
                </a:solidFill>
                <a:latin typeface="Times New Roman" pitchFamily="18" charset="0"/>
              </a:rPr>
              <a:t>i</a:t>
            </a:r>
            <a:r>
              <a:rPr lang="en-US" altLang="zh-CN" sz="1000" i="1" baseline="-25000">
                <a:solidFill>
                  <a:srgbClr val="0419E0"/>
                </a:solidFill>
                <a:latin typeface="Times New Roman" pitchFamily="18" charset="0"/>
              </a:rPr>
              <a:t>     </a:t>
            </a:r>
            <a:r>
              <a:rPr lang="zh-CN" altLang="en-US" sz="3200">
                <a:latin typeface="Times New Roman" pitchFamily="18" charset="0"/>
              </a:rPr>
              <a:t>，</a:t>
            </a:r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304800" y="1790700"/>
            <a:ext cx="4987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如增添 3 位 （</a:t>
            </a:r>
            <a:r>
              <a:rPr lang="en-US" altLang="zh-CN" sz="3200" i="1">
                <a:latin typeface="Times New Roman" pitchFamily="18" charset="0"/>
              </a:rPr>
              <a:t>k</a:t>
            </a:r>
            <a:r>
              <a:rPr lang="en-US" altLang="zh-CN" sz="3200">
                <a:latin typeface="Times New Roman" pitchFamily="18" charset="0"/>
              </a:rPr>
              <a:t> = 3）</a:t>
            </a:r>
            <a:r>
              <a:rPr lang="zh-CN" altLang="en-US" sz="3200">
                <a:latin typeface="Times New Roman" pitchFamily="18" charset="0"/>
              </a:rPr>
              <a:t>，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4359275" y="1790700"/>
            <a:ext cx="47847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新的检测位为 </a:t>
            </a:r>
            <a:r>
              <a:rPr lang="en-US" altLang="zh-CN" sz="3200">
                <a:latin typeface="Times New Roman" pitchFamily="18" charset="0"/>
              </a:rPr>
              <a:t>P</a:t>
            </a:r>
            <a:r>
              <a:rPr lang="en-US" altLang="zh-CN" sz="3200" baseline="-25000">
                <a:latin typeface="Times New Roman" pitchFamily="18" charset="0"/>
              </a:rPr>
              <a:t>4</a:t>
            </a:r>
            <a:r>
              <a:rPr lang="en-US" altLang="zh-CN" sz="3200">
                <a:latin typeface="Times New Roman" pitchFamily="18" charset="0"/>
              </a:rPr>
              <a:t> P</a:t>
            </a:r>
            <a:r>
              <a:rPr lang="en-US" altLang="zh-CN" sz="3200" baseline="-25000">
                <a:latin typeface="Times New Roman" pitchFamily="18" charset="0"/>
              </a:rPr>
              <a:t>2 </a:t>
            </a:r>
            <a:r>
              <a:rPr lang="en-US" altLang="zh-CN" sz="3200">
                <a:latin typeface="Times New Roman" pitchFamily="18" charset="0"/>
              </a:rPr>
              <a:t>P</a:t>
            </a:r>
            <a:r>
              <a:rPr lang="en-US" altLang="zh-CN" sz="3200" baseline="-25000">
                <a:latin typeface="Times New Roman" pitchFamily="18" charset="0"/>
              </a:rPr>
              <a:t>1</a:t>
            </a:r>
            <a:r>
              <a:rPr lang="en-US" altLang="zh-CN" sz="1000" baseline="-25000">
                <a:latin typeface="Times New Roman" pitchFamily="18" charset="0"/>
              </a:rPr>
              <a:t>  </a:t>
            </a:r>
            <a:r>
              <a:rPr lang="zh-CN" altLang="en-US" sz="3200" baseline="-25000">
                <a:latin typeface="Times New Roman" pitchFamily="18" charset="0"/>
              </a:rPr>
              <a:t>。</a:t>
            </a:r>
          </a:p>
        </p:txBody>
      </p:sp>
      <p:sp>
        <p:nvSpPr>
          <p:cNvPr id="271366" name="Text Box 6"/>
          <p:cNvSpPr txBox="1">
            <a:spLocks noChangeArrowheads="1"/>
          </p:cNvSpPr>
          <p:nvPr/>
        </p:nvSpPr>
        <p:spPr bwMode="auto">
          <a:xfrm>
            <a:off x="304800" y="2438400"/>
            <a:ext cx="5410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以 </a:t>
            </a:r>
            <a:r>
              <a:rPr lang="en-US" altLang="zh-CN" sz="3200" i="1">
                <a:latin typeface="Times New Roman" pitchFamily="18" charset="0"/>
              </a:rPr>
              <a:t>k</a:t>
            </a:r>
            <a:r>
              <a:rPr lang="en-US" altLang="zh-CN" sz="3200">
                <a:latin typeface="Times New Roman" pitchFamily="18" charset="0"/>
              </a:rPr>
              <a:t> = 3 </a:t>
            </a:r>
            <a:r>
              <a:rPr lang="zh-CN" altLang="en-US" sz="3200">
                <a:latin typeface="Times New Roman" pitchFamily="18" charset="0"/>
              </a:rPr>
              <a:t>为例，</a:t>
            </a:r>
            <a:r>
              <a:rPr lang="en-US" altLang="zh-CN" sz="3200">
                <a:latin typeface="Times New Roman" pitchFamily="18" charset="0"/>
              </a:rPr>
              <a:t>P</a:t>
            </a:r>
            <a:r>
              <a:rPr lang="en-US" altLang="zh-CN" sz="3200" i="1" baseline="-25000">
                <a:latin typeface="Times New Roman" pitchFamily="18" charset="0"/>
              </a:rPr>
              <a:t>i</a:t>
            </a:r>
            <a:r>
              <a:rPr lang="en-US" altLang="zh-CN" sz="3200" baseline="-25000"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</a:rPr>
              <a:t>的取值为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24000" y="3200400"/>
            <a:ext cx="5638800" cy="628650"/>
            <a:chOff x="960" y="2016"/>
            <a:chExt cx="3552" cy="396"/>
          </a:xfrm>
        </p:grpSpPr>
        <p:sp>
          <p:nvSpPr>
            <p:cNvPr id="187423" name="Text Box 8"/>
            <p:cNvSpPr txBox="1">
              <a:spLocks noChangeArrowheads="1"/>
            </p:cNvSpPr>
            <p:nvPr/>
          </p:nvSpPr>
          <p:spPr bwMode="auto">
            <a:xfrm>
              <a:off x="960" y="2016"/>
              <a:ext cx="35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>
                  <a:latin typeface="Times New Roman" pitchFamily="18" charset="0"/>
                </a:rPr>
                <a:t>P</a:t>
              </a:r>
              <a:r>
                <a:rPr lang="en-US" altLang="zh-CN" sz="3200" baseline="-25000">
                  <a:latin typeface="Times New Roman" pitchFamily="18" charset="0"/>
                </a:rPr>
                <a:t>1 </a:t>
              </a:r>
              <a:r>
                <a:rPr lang="en-US" altLang="zh-CN" sz="3200">
                  <a:latin typeface="Times New Roman" pitchFamily="18" charset="0"/>
                </a:rPr>
                <a:t>= 1      3     </a:t>
              </a:r>
              <a:r>
                <a:rPr lang="en-US" altLang="zh-CN" sz="1600">
                  <a:latin typeface="Times New Roman" pitchFamily="18" charset="0"/>
                </a:rPr>
                <a:t> </a:t>
              </a:r>
              <a:r>
                <a:rPr lang="en-US" altLang="zh-CN" sz="3200">
                  <a:latin typeface="Times New Roman" pitchFamily="18" charset="0"/>
                </a:rPr>
                <a:t>5      7</a:t>
              </a:r>
            </a:p>
          </p:txBody>
        </p:sp>
        <p:sp>
          <p:nvSpPr>
            <p:cNvPr id="187424" name="AutoShape 9"/>
            <p:cNvSpPr>
              <a:spLocks noChangeArrowheads="1"/>
            </p:cNvSpPr>
            <p:nvPr/>
          </p:nvSpPr>
          <p:spPr bwMode="auto">
            <a:xfrm>
              <a:off x="1728" y="2100"/>
              <a:ext cx="192" cy="19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425" name="AutoShape 10"/>
            <p:cNvSpPr>
              <a:spLocks noChangeArrowheads="1"/>
            </p:cNvSpPr>
            <p:nvPr/>
          </p:nvSpPr>
          <p:spPr bwMode="auto">
            <a:xfrm>
              <a:off x="2208" y="2100"/>
              <a:ext cx="192" cy="19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426" name="AutoShape 11"/>
            <p:cNvSpPr>
              <a:spLocks noChangeArrowheads="1"/>
            </p:cNvSpPr>
            <p:nvPr/>
          </p:nvSpPr>
          <p:spPr bwMode="auto">
            <a:xfrm>
              <a:off x="2736" y="2100"/>
              <a:ext cx="192" cy="19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427" name="Text Box 12"/>
            <p:cNvSpPr txBox="1">
              <a:spLocks noChangeArrowheads="1"/>
            </p:cNvSpPr>
            <p:nvPr/>
          </p:nvSpPr>
          <p:spPr bwMode="auto">
            <a:xfrm>
              <a:off x="3504" y="2047"/>
              <a:ext cx="11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3200">
                <a:latin typeface="Times New Roman" pitchFamily="18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539875" y="3944938"/>
            <a:ext cx="4708525" cy="617537"/>
            <a:chOff x="970" y="2485"/>
            <a:chExt cx="2966" cy="389"/>
          </a:xfrm>
        </p:grpSpPr>
        <p:sp>
          <p:nvSpPr>
            <p:cNvPr id="187418" name="Text Box 14"/>
            <p:cNvSpPr txBox="1">
              <a:spLocks noChangeArrowheads="1"/>
            </p:cNvSpPr>
            <p:nvPr/>
          </p:nvSpPr>
          <p:spPr bwMode="auto">
            <a:xfrm>
              <a:off x="970" y="2509"/>
              <a:ext cx="296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>
                  <a:latin typeface="Times New Roman" pitchFamily="18" charset="0"/>
                </a:rPr>
                <a:t>P</a:t>
              </a:r>
              <a:r>
                <a:rPr lang="en-US" altLang="zh-CN" sz="3200" baseline="-25000">
                  <a:latin typeface="Times New Roman" pitchFamily="18" charset="0"/>
                </a:rPr>
                <a:t>2 </a:t>
              </a:r>
              <a:r>
                <a:rPr lang="en-US" altLang="zh-CN" sz="3200">
                  <a:latin typeface="Times New Roman" pitchFamily="18" charset="0"/>
                </a:rPr>
                <a:t>= 2      3     </a:t>
              </a:r>
              <a:r>
                <a:rPr lang="en-US" altLang="zh-CN" sz="1600">
                  <a:latin typeface="Times New Roman" pitchFamily="18" charset="0"/>
                </a:rPr>
                <a:t> </a:t>
              </a:r>
              <a:r>
                <a:rPr lang="en-US" altLang="zh-CN" sz="3200">
                  <a:latin typeface="Times New Roman" pitchFamily="18" charset="0"/>
                </a:rPr>
                <a:t>6      7</a:t>
              </a:r>
            </a:p>
          </p:txBody>
        </p:sp>
        <p:sp>
          <p:nvSpPr>
            <p:cNvPr id="187419" name="AutoShape 15"/>
            <p:cNvSpPr>
              <a:spLocks noChangeArrowheads="1"/>
            </p:cNvSpPr>
            <p:nvPr/>
          </p:nvSpPr>
          <p:spPr bwMode="auto">
            <a:xfrm>
              <a:off x="1728" y="2593"/>
              <a:ext cx="192" cy="19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420" name="AutoShape 16"/>
            <p:cNvSpPr>
              <a:spLocks noChangeArrowheads="1"/>
            </p:cNvSpPr>
            <p:nvPr/>
          </p:nvSpPr>
          <p:spPr bwMode="auto">
            <a:xfrm>
              <a:off x="2208" y="2593"/>
              <a:ext cx="192" cy="19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421" name="AutoShape 17"/>
            <p:cNvSpPr>
              <a:spLocks noChangeArrowheads="1"/>
            </p:cNvSpPr>
            <p:nvPr/>
          </p:nvSpPr>
          <p:spPr bwMode="auto">
            <a:xfrm>
              <a:off x="2736" y="2593"/>
              <a:ext cx="192" cy="19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422" name="Text Box 18"/>
            <p:cNvSpPr txBox="1">
              <a:spLocks noChangeArrowheads="1"/>
            </p:cNvSpPr>
            <p:nvPr/>
          </p:nvSpPr>
          <p:spPr bwMode="auto">
            <a:xfrm>
              <a:off x="3504" y="2485"/>
              <a:ext cx="11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3200">
                <a:latin typeface="Times New Roman" pitchFamily="18" charset="0"/>
              </a:endParaRP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539875" y="4678363"/>
            <a:ext cx="4251325" cy="655637"/>
            <a:chOff x="970" y="2947"/>
            <a:chExt cx="2678" cy="413"/>
          </a:xfrm>
        </p:grpSpPr>
        <p:sp>
          <p:nvSpPr>
            <p:cNvPr id="187413" name="Text Box 20"/>
            <p:cNvSpPr txBox="1">
              <a:spLocks noChangeArrowheads="1"/>
            </p:cNvSpPr>
            <p:nvPr/>
          </p:nvSpPr>
          <p:spPr bwMode="auto">
            <a:xfrm>
              <a:off x="970" y="2995"/>
              <a:ext cx="267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>
                  <a:latin typeface="Times New Roman" pitchFamily="18" charset="0"/>
                </a:rPr>
                <a:t>P</a:t>
              </a:r>
              <a:r>
                <a:rPr lang="en-US" altLang="zh-CN" sz="3200" baseline="-25000">
                  <a:latin typeface="Times New Roman" pitchFamily="18" charset="0"/>
                </a:rPr>
                <a:t>4 </a:t>
              </a:r>
              <a:r>
                <a:rPr lang="en-US" altLang="zh-CN" sz="3200">
                  <a:latin typeface="Times New Roman" pitchFamily="18" charset="0"/>
                </a:rPr>
                <a:t>= 4      5     </a:t>
              </a:r>
              <a:r>
                <a:rPr lang="en-US" altLang="zh-CN" sz="1600">
                  <a:latin typeface="Times New Roman" pitchFamily="18" charset="0"/>
                </a:rPr>
                <a:t> </a:t>
              </a:r>
              <a:r>
                <a:rPr lang="en-US" altLang="zh-CN" sz="3200">
                  <a:latin typeface="Times New Roman" pitchFamily="18" charset="0"/>
                </a:rPr>
                <a:t>6      7</a:t>
              </a:r>
            </a:p>
          </p:txBody>
        </p:sp>
        <p:sp>
          <p:nvSpPr>
            <p:cNvPr id="187414" name="AutoShape 21"/>
            <p:cNvSpPr>
              <a:spLocks noChangeArrowheads="1"/>
            </p:cNvSpPr>
            <p:nvPr/>
          </p:nvSpPr>
          <p:spPr bwMode="auto">
            <a:xfrm>
              <a:off x="1728" y="3079"/>
              <a:ext cx="192" cy="19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415" name="AutoShape 22"/>
            <p:cNvSpPr>
              <a:spLocks noChangeArrowheads="1"/>
            </p:cNvSpPr>
            <p:nvPr/>
          </p:nvSpPr>
          <p:spPr bwMode="auto">
            <a:xfrm>
              <a:off x="2208" y="3079"/>
              <a:ext cx="192" cy="19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416" name="AutoShape 23"/>
            <p:cNvSpPr>
              <a:spLocks noChangeArrowheads="1"/>
            </p:cNvSpPr>
            <p:nvPr/>
          </p:nvSpPr>
          <p:spPr bwMode="auto">
            <a:xfrm>
              <a:off x="2736" y="3079"/>
              <a:ext cx="192" cy="19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417" name="Text Box 24"/>
            <p:cNvSpPr txBox="1">
              <a:spLocks noChangeArrowheads="1"/>
            </p:cNvSpPr>
            <p:nvPr/>
          </p:nvSpPr>
          <p:spPr bwMode="auto">
            <a:xfrm>
              <a:off x="3504" y="2947"/>
              <a:ext cx="11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3200">
                <a:latin typeface="Times New Roman" pitchFamily="18" charset="0"/>
              </a:endParaRPr>
            </a:p>
          </p:txBody>
        </p:sp>
      </p:grpSp>
      <p:sp>
        <p:nvSpPr>
          <p:cNvPr id="271385" name="Text Box 25"/>
          <p:cNvSpPr txBox="1">
            <a:spLocks noChangeArrowheads="1"/>
          </p:cNvSpPr>
          <p:nvPr/>
        </p:nvSpPr>
        <p:spPr bwMode="auto">
          <a:xfrm>
            <a:off x="898525" y="5429250"/>
            <a:ext cx="629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对于按 “偶校验” 配置的汉明码      </a:t>
            </a:r>
          </a:p>
        </p:txBody>
      </p:sp>
      <p:sp>
        <p:nvSpPr>
          <p:cNvPr id="271386" name="Text Box 26"/>
          <p:cNvSpPr txBox="1">
            <a:spLocks noChangeArrowheads="1"/>
          </p:cNvSpPr>
          <p:nvPr/>
        </p:nvSpPr>
        <p:spPr bwMode="auto">
          <a:xfrm>
            <a:off x="898525" y="5962650"/>
            <a:ext cx="59538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不出错时   </a:t>
            </a:r>
            <a:r>
              <a:rPr lang="en-US" altLang="zh-CN" sz="3200">
                <a:solidFill>
                  <a:srgbClr val="0419E0"/>
                </a:solidFill>
                <a:latin typeface="Times New Roman" pitchFamily="18" charset="0"/>
              </a:rPr>
              <a:t>P</a:t>
            </a:r>
            <a:r>
              <a:rPr lang="en-US" altLang="zh-CN" sz="3200" baseline="-25000">
                <a:solidFill>
                  <a:srgbClr val="0419E0"/>
                </a:solidFill>
                <a:latin typeface="Times New Roman" pitchFamily="18" charset="0"/>
              </a:rPr>
              <a:t>1</a:t>
            </a:r>
            <a:r>
              <a:rPr lang="en-US" altLang="zh-CN" sz="3200">
                <a:solidFill>
                  <a:srgbClr val="0419E0"/>
                </a:solidFill>
                <a:latin typeface="Times New Roman" pitchFamily="18" charset="0"/>
              </a:rPr>
              <a:t>= 0，P</a:t>
            </a:r>
            <a:r>
              <a:rPr lang="en-US" altLang="zh-CN" sz="3200" baseline="-25000">
                <a:solidFill>
                  <a:srgbClr val="0419E0"/>
                </a:solidFill>
                <a:latin typeface="Times New Roman" pitchFamily="18" charset="0"/>
              </a:rPr>
              <a:t>2</a:t>
            </a:r>
            <a:r>
              <a:rPr lang="en-US" altLang="zh-CN" sz="3200">
                <a:solidFill>
                  <a:srgbClr val="0419E0"/>
                </a:solidFill>
                <a:latin typeface="Times New Roman" pitchFamily="18" charset="0"/>
              </a:rPr>
              <a:t> = 0，P</a:t>
            </a:r>
            <a:r>
              <a:rPr lang="en-US" altLang="zh-CN" sz="3200" baseline="-25000">
                <a:solidFill>
                  <a:srgbClr val="0419E0"/>
                </a:solidFill>
                <a:latin typeface="Times New Roman" pitchFamily="18" charset="0"/>
              </a:rPr>
              <a:t>4</a:t>
            </a:r>
            <a:r>
              <a:rPr lang="en-US" altLang="zh-CN" sz="3200">
                <a:solidFill>
                  <a:srgbClr val="0419E0"/>
                </a:solidFill>
                <a:latin typeface="Times New Roman" pitchFamily="18" charset="0"/>
              </a:rPr>
              <a:t> = 0</a:t>
            </a:r>
          </a:p>
        </p:txBody>
      </p:sp>
      <p:sp>
        <p:nvSpPr>
          <p:cNvPr id="271387" name="Text Box 27"/>
          <p:cNvSpPr txBox="1">
            <a:spLocks noChangeArrowheads="1"/>
          </p:cNvSpPr>
          <p:nvPr/>
        </p:nvSpPr>
        <p:spPr bwMode="auto">
          <a:xfrm>
            <a:off x="2266950" y="2895600"/>
            <a:ext cx="730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solidFill>
                  <a:srgbClr val="0419E0"/>
                </a:solidFill>
                <a:latin typeface="Times New Roman" pitchFamily="18" charset="0"/>
              </a:rPr>
              <a:t>C</a:t>
            </a:r>
            <a:r>
              <a:rPr lang="en-US" altLang="zh-CN" sz="2800" baseline="-25000">
                <a:solidFill>
                  <a:srgbClr val="0419E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71388" name="Text Box 28"/>
          <p:cNvSpPr txBox="1">
            <a:spLocks noChangeArrowheads="1"/>
          </p:cNvSpPr>
          <p:nvPr/>
        </p:nvSpPr>
        <p:spPr bwMode="auto">
          <a:xfrm>
            <a:off x="2266950" y="3657600"/>
            <a:ext cx="561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solidFill>
                  <a:srgbClr val="0419E0"/>
                </a:solidFill>
                <a:latin typeface="Times New Roman" pitchFamily="18" charset="0"/>
              </a:rPr>
              <a:t>C</a:t>
            </a:r>
            <a:r>
              <a:rPr lang="en-US" altLang="zh-CN" sz="2800" baseline="-25000">
                <a:solidFill>
                  <a:srgbClr val="0419E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71389" name="Text Box 29"/>
          <p:cNvSpPr txBox="1">
            <a:spLocks noChangeArrowheads="1"/>
          </p:cNvSpPr>
          <p:nvPr/>
        </p:nvSpPr>
        <p:spPr bwMode="auto">
          <a:xfrm>
            <a:off x="2266950" y="4495800"/>
            <a:ext cx="561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solidFill>
                  <a:srgbClr val="0419E0"/>
                </a:solidFill>
                <a:latin typeface="Times New Roman" pitchFamily="18" charset="0"/>
              </a:rPr>
              <a:t>C</a:t>
            </a:r>
            <a:r>
              <a:rPr lang="en-US" altLang="zh-CN" sz="2800" baseline="-25000">
                <a:solidFill>
                  <a:srgbClr val="0419E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71390" name="Text Box 30"/>
          <p:cNvSpPr txBox="1">
            <a:spLocks noChangeArrowheads="1"/>
          </p:cNvSpPr>
          <p:nvPr/>
        </p:nvSpPr>
        <p:spPr bwMode="auto">
          <a:xfrm>
            <a:off x="3933825" y="1143000"/>
            <a:ext cx="59372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其位数与增添的检测位有关，</a:t>
            </a:r>
          </a:p>
        </p:txBody>
      </p:sp>
      <p:sp>
        <p:nvSpPr>
          <p:cNvPr id="271391" name="Rectangle 3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4.2</a:t>
            </a:r>
          </a:p>
        </p:txBody>
      </p:sp>
      <p:sp>
        <p:nvSpPr>
          <p:cNvPr id="33" name="日期占位符 3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495C680-4010-433F-BEE9-6E1A69D18C10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3FC21-198F-48F7-91F3-959215E35BE9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35" name="页脚占位符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1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1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1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1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1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1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7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7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autoUpdateAnimBg="0"/>
      <p:bldP spid="271364" grpId="0" autoUpdateAnimBg="0"/>
      <p:bldP spid="271365" grpId="0" autoUpdateAnimBg="0"/>
      <p:bldP spid="271366" grpId="0" autoUpdateAnimBg="0"/>
      <p:bldP spid="271385" grpId="0" autoUpdateAnimBg="0"/>
      <p:bldP spid="271386" grpId="0" autoUpdateAnimBg="0"/>
      <p:bldP spid="271387" grpId="0" autoUpdateAnimBg="0"/>
      <p:bldP spid="271388" grpId="0" autoUpdateAnimBg="0"/>
      <p:bldP spid="271389" grpId="0" autoUpdateAnimBg="0"/>
      <p:bldP spid="27139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85875" y="2476500"/>
            <a:ext cx="5953125" cy="579438"/>
            <a:chOff x="810" y="1560"/>
            <a:chExt cx="3750" cy="365"/>
          </a:xfrm>
        </p:grpSpPr>
        <p:sp>
          <p:nvSpPr>
            <p:cNvPr id="188454" name="Text Box 3"/>
            <p:cNvSpPr txBox="1">
              <a:spLocks noChangeArrowheads="1"/>
            </p:cNvSpPr>
            <p:nvPr/>
          </p:nvSpPr>
          <p:spPr bwMode="auto">
            <a:xfrm>
              <a:off x="810" y="1560"/>
              <a:ext cx="375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>
                  <a:latin typeface="Times New Roman" pitchFamily="18" charset="0"/>
                </a:rPr>
                <a:t>P</a:t>
              </a:r>
              <a:r>
                <a:rPr lang="en-US" altLang="zh-CN" sz="3200" baseline="-25000">
                  <a:latin typeface="Times New Roman" pitchFamily="18" charset="0"/>
                </a:rPr>
                <a:t>1</a:t>
              </a:r>
              <a:r>
                <a:rPr lang="en-US" altLang="zh-CN" sz="3200">
                  <a:latin typeface="Times New Roman" pitchFamily="18" charset="0"/>
                </a:rPr>
                <a:t>= 1      3       5      7 = 0</a:t>
              </a:r>
            </a:p>
          </p:txBody>
        </p:sp>
        <p:sp>
          <p:nvSpPr>
            <p:cNvPr id="188455" name="AutoShape 4"/>
            <p:cNvSpPr>
              <a:spLocks noChangeArrowheads="1"/>
            </p:cNvSpPr>
            <p:nvPr/>
          </p:nvSpPr>
          <p:spPr bwMode="auto">
            <a:xfrm>
              <a:off x="1536" y="1644"/>
              <a:ext cx="192" cy="19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56" name="AutoShape 5"/>
            <p:cNvSpPr>
              <a:spLocks noChangeArrowheads="1"/>
            </p:cNvSpPr>
            <p:nvPr/>
          </p:nvSpPr>
          <p:spPr bwMode="auto">
            <a:xfrm>
              <a:off x="2064" y="1644"/>
              <a:ext cx="192" cy="19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57" name="AutoShape 6"/>
            <p:cNvSpPr>
              <a:spLocks noChangeArrowheads="1"/>
            </p:cNvSpPr>
            <p:nvPr/>
          </p:nvSpPr>
          <p:spPr bwMode="auto">
            <a:xfrm>
              <a:off x="2640" y="1644"/>
              <a:ext cx="192" cy="19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2391" name="Text Box 7"/>
          <p:cNvSpPr txBox="1">
            <a:spLocks noChangeArrowheads="1"/>
          </p:cNvSpPr>
          <p:nvPr/>
        </p:nvSpPr>
        <p:spPr bwMode="auto">
          <a:xfrm>
            <a:off x="5702300" y="2476500"/>
            <a:ext cx="10033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solidFill>
                  <a:srgbClr val="0419E0"/>
                </a:solidFill>
                <a:latin typeface="Times New Roman" pitchFamily="18" charset="0"/>
              </a:rPr>
              <a:t>无错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301750" y="3249613"/>
            <a:ext cx="5556250" cy="579437"/>
            <a:chOff x="820" y="2047"/>
            <a:chExt cx="3500" cy="365"/>
          </a:xfrm>
        </p:grpSpPr>
        <p:sp>
          <p:nvSpPr>
            <p:cNvPr id="188450" name="Text Box 9"/>
            <p:cNvSpPr txBox="1">
              <a:spLocks noChangeArrowheads="1"/>
            </p:cNvSpPr>
            <p:nvPr/>
          </p:nvSpPr>
          <p:spPr bwMode="auto">
            <a:xfrm>
              <a:off x="820" y="2047"/>
              <a:ext cx="35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>
                  <a:latin typeface="Times New Roman" pitchFamily="18" charset="0"/>
                </a:rPr>
                <a:t>P</a:t>
              </a:r>
              <a:r>
                <a:rPr lang="en-US" altLang="zh-CN" sz="3200" baseline="-25000">
                  <a:latin typeface="Times New Roman" pitchFamily="18" charset="0"/>
                </a:rPr>
                <a:t>2</a:t>
              </a:r>
              <a:r>
                <a:rPr lang="en-US" altLang="zh-CN" sz="3200">
                  <a:latin typeface="Times New Roman" pitchFamily="18" charset="0"/>
                </a:rPr>
                <a:t>= 2      3       6      7 = 1</a:t>
              </a:r>
            </a:p>
          </p:txBody>
        </p:sp>
        <p:sp>
          <p:nvSpPr>
            <p:cNvPr id="188451" name="AutoShape 10"/>
            <p:cNvSpPr>
              <a:spLocks noChangeArrowheads="1"/>
            </p:cNvSpPr>
            <p:nvPr/>
          </p:nvSpPr>
          <p:spPr bwMode="auto">
            <a:xfrm>
              <a:off x="1536" y="2131"/>
              <a:ext cx="192" cy="19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52" name="AutoShape 11"/>
            <p:cNvSpPr>
              <a:spLocks noChangeArrowheads="1"/>
            </p:cNvSpPr>
            <p:nvPr/>
          </p:nvSpPr>
          <p:spPr bwMode="auto">
            <a:xfrm>
              <a:off x="2064" y="2131"/>
              <a:ext cx="192" cy="19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53" name="AutoShape 12"/>
            <p:cNvSpPr>
              <a:spLocks noChangeArrowheads="1"/>
            </p:cNvSpPr>
            <p:nvPr/>
          </p:nvSpPr>
          <p:spPr bwMode="auto">
            <a:xfrm>
              <a:off x="2640" y="2131"/>
              <a:ext cx="192" cy="19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2397" name="Text Box 13"/>
          <p:cNvSpPr txBox="1">
            <a:spLocks noChangeArrowheads="1"/>
          </p:cNvSpPr>
          <p:nvPr/>
        </p:nvSpPr>
        <p:spPr bwMode="auto">
          <a:xfrm>
            <a:off x="5702300" y="3249613"/>
            <a:ext cx="1003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solidFill>
                  <a:srgbClr val="0419E0"/>
                </a:solidFill>
                <a:latin typeface="Times New Roman" pitchFamily="18" charset="0"/>
              </a:rPr>
              <a:t>有错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301750" y="4076700"/>
            <a:ext cx="5403850" cy="579438"/>
            <a:chOff x="820" y="2568"/>
            <a:chExt cx="3404" cy="365"/>
          </a:xfrm>
        </p:grpSpPr>
        <p:sp>
          <p:nvSpPr>
            <p:cNvPr id="188446" name="Text Box 15"/>
            <p:cNvSpPr txBox="1">
              <a:spLocks noChangeArrowheads="1"/>
            </p:cNvSpPr>
            <p:nvPr/>
          </p:nvSpPr>
          <p:spPr bwMode="auto">
            <a:xfrm>
              <a:off x="820" y="2568"/>
              <a:ext cx="340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>
                  <a:latin typeface="Times New Roman" pitchFamily="18" charset="0"/>
                </a:rPr>
                <a:t>P</a:t>
              </a:r>
              <a:r>
                <a:rPr lang="en-US" altLang="zh-CN" sz="3200" baseline="-25000">
                  <a:latin typeface="Times New Roman" pitchFamily="18" charset="0"/>
                </a:rPr>
                <a:t>4</a:t>
              </a:r>
              <a:r>
                <a:rPr lang="en-US" altLang="zh-CN" sz="3200">
                  <a:latin typeface="Times New Roman" pitchFamily="18" charset="0"/>
                </a:rPr>
                <a:t>= 4      5       6      7 = 1</a:t>
              </a:r>
            </a:p>
          </p:txBody>
        </p:sp>
        <p:sp>
          <p:nvSpPr>
            <p:cNvPr id="188447" name="AutoShape 16"/>
            <p:cNvSpPr>
              <a:spLocks noChangeArrowheads="1"/>
            </p:cNvSpPr>
            <p:nvPr/>
          </p:nvSpPr>
          <p:spPr bwMode="auto">
            <a:xfrm>
              <a:off x="1536" y="2652"/>
              <a:ext cx="192" cy="19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48" name="AutoShape 17"/>
            <p:cNvSpPr>
              <a:spLocks noChangeArrowheads="1"/>
            </p:cNvSpPr>
            <p:nvPr/>
          </p:nvSpPr>
          <p:spPr bwMode="auto">
            <a:xfrm>
              <a:off x="2064" y="2652"/>
              <a:ext cx="192" cy="19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49" name="AutoShape 18"/>
            <p:cNvSpPr>
              <a:spLocks noChangeArrowheads="1"/>
            </p:cNvSpPr>
            <p:nvPr/>
          </p:nvSpPr>
          <p:spPr bwMode="auto">
            <a:xfrm>
              <a:off x="2640" y="2652"/>
              <a:ext cx="192" cy="19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2403" name="Text Box 19"/>
          <p:cNvSpPr txBox="1">
            <a:spLocks noChangeArrowheads="1"/>
          </p:cNvSpPr>
          <p:nvPr/>
        </p:nvSpPr>
        <p:spPr bwMode="auto">
          <a:xfrm>
            <a:off x="5702300" y="4076700"/>
            <a:ext cx="10033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solidFill>
                  <a:srgbClr val="0419E0"/>
                </a:solidFill>
                <a:latin typeface="Times New Roman" pitchFamily="18" charset="0"/>
              </a:rPr>
              <a:t>有错</a:t>
            </a:r>
          </a:p>
        </p:txBody>
      </p:sp>
      <p:sp>
        <p:nvSpPr>
          <p:cNvPr id="272404" name="Text Box 20"/>
          <p:cNvSpPr txBox="1">
            <a:spLocks noChangeArrowheads="1"/>
          </p:cNvSpPr>
          <p:nvPr/>
        </p:nvSpPr>
        <p:spPr bwMode="auto">
          <a:xfrm>
            <a:off x="1295400" y="4953000"/>
            <a:ext cx="434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3200">
                <a:solidFill>
                  <a:srgbClr val="0419E0"/>
                </a:solidFill>
                <a:latin typeface="Times New Roman" pitchFamily="18" charset="0"/>
              </a:rPr>
              <a:t>∴</a:t>
            </a:r>
            <a:r>
              <a:rPr lang="zh-CN" altLang="en-US" sz="3200">
                <a:solidFill>
                  <a:srgbClr val="0419E0"/>
                </a:solidFill>
                <a:latin typeface="Times New Roman" pitchFamily="18" charset="0"/>
              </a:rPr>
              <a:t>　</a:t>
            </a:r>
            <a:r>
              <a:rPr lang="en-US" altLang="zh-CN" sz="3200">
                <a:solidFill>
                  <a:srgbClr val="0419E0"/>
                </a:solidFill>
                <a:latin typeface="Times New Roman" pitchFamily="18" charset="0"/>
              </a:rPr>
              <a:t>P</a:t>
            </a:r>
            <a:r>
              <a:rPr lang="en-US" altLang="zh-CN" sz="3200" baseline="-25000">
                <a:solidFill>
                  <a:srgbClr val="0419E0"/>
                </a:solidFill>
                <a:latin typeface="Times New Roman" pitchFamily="18" charset="0"/>
              </a:rPr>
              <a:t>4</a:t>
            </a:r>
            <a:r>
              <a:rPr lang="en-US" altLang="zh-CN" sz="3200">
                <a:solidFill>
                  <a:srgbClr val="0419E0"/>
                </a:solidFill>
                <a:latin typeface="Times New Roman" pitchFamily="18" charset="0"/>
              </a:rPr>
              <a:t>P</a:t>
            </a:r>
            <a:r>
              <a:rPr lang="en-US" altLang="zh-CN" sz="3200" baseline="-25000">
                <a:solidFill>
                  <a:srgbClr val="0419E0"/>
                </a:solidFill>
                <a:latin typeface="Times New Roman" pitchFamily="18" charset="0"/>
              </a:rPr>
              <a:t>2</a:t>
            </a:r>
            <a:r>
              <a:rPr lang="en-US" altLang="zh-CN" sz="3200">
                <a:solidFill>
                  <a:srgbClr val="0419E0"/>
                </a:solidFill>
                <a:latin typeface="Times New Roman" pitchFamily="18" charset="0"/>
              </a:rPr>
              <a:t>P</a:t>
            </a:r>
            <a:r>
              <a:rPr lang="en-US" altLang="zh-CN" sz="3200" baseline="-25000">
                <a:solidFill>
                  <a:srgbClr val="0419E0"/>
                </a:solidFill>
                <a:latin typeface="Times New Roman" pitchFamily="18" charset="0"/>
              </a:rPr>
              <a:t>1 </a:t>
            </a:r>
            <a:r>
              <a:rPr lang="en-US" altLang="zh-CN" sz="3200">
                <a:solidFill>
                  <a:srgbClr val="0419E0"/>
                </a:solidFill>
                <a:latin typeface="Times New Roman" pitchFamily="18" charset="0"/>
              </a:rPr>
              <a:t>= 110</a:t>
            </a:r>
          </a:p>
        </p:txBody>
      </p:sp>
      <p:sp>
        <p:nvSpPr>
          <p:cNvPr id="272405" name="Text Box 21"/>
          <p:cNvSpPr txBox="1">
            <a:spLocks noChangeArrowheads="1"/>
          </p:cNvSpPr>
          <p:nvPr/>
        </p:nvSpPr>
        <p:spPr bwMode="auto">
          <a:xfrm>
            <a:off x="1066800" y="5638800"/>
            <a:ext cx="6194425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第 6 位出错，可纠正为 01001</a:t>
            </a:r>
            <a:r>
              <a:rPr lang="zh-CN" altLang="en-US" sz="3200">
                <a:solidFill>
                  <a:srgbClr val="0419E0"/>
                </a:solidFill>
                <a:latin typeface="Times New Roman" pitchFamily="18" charset="0"/>
              </a:rPr>
              <a:t>0</a:t>
            </a:r>
            <a:r>
              <a:rPr lang="zh-CN" altLang="en-US" sz="3200">
                <a:latin typeface="Times New Roman" pitchFamily="18" charset="0"/>
              </a:rPr>
              <a:t>1，</a:t>
            </a:r>
          </a:p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故要求传送的信息为</a:t>
            </a:r>
            <a:r>
              <a:rPr lang="zh-CN" altLang="en-US" sz="3200">
                <a:solidFill>
                  <a:srgbClr val="0419E0"/>
                </a:solidFill>
                <a:latin typeface="Times New Roman" pitchFamily="18" charset="0"/>
              </a:rPr>
              <a:t> </a:t>
            </a:r>
            <a:r>
              <a:rPr lang="zh-CN" altLang="en-US" sz="3600">
                <a:solidFill>
                  <a:srgbClr val="0419E0"/>
                </a:solidFill>
                <a:latin typeface="Times New Roman" pitchFamily="18" charset="0"/>
              </a:rPr>
              <a:t>0101</a:t>
            </a: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272406" name="Text Box 22"/>
          <p:cNvSpPr txBox="1">
            <a:spLocks noChangeArrowheads="1"/>
          </p:cNvSpPr>
          <p:nvPr/>
        </p:nvSpPr>
        <p:spPr bwMode="auto">
          <a:xfrm>
            <a:off x="1227138" y="1828800"/>
            <a:ext cx="3192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纠错过程如下</a:t>
            </a:r>
          </a:p>
        </p:txBody>
      </p:sp>
      <p:sp>
        <p:nvSpPr>
          <p:cNvPr id="188427" name="Text Box 23"/>
          <p:cNvSpPr txBox="1">
            <a:spLocks noChangeArrowheads="1"/>
          </p:cNvSpPr>
          <p:nvPr/>
        </p:nvSpPr>
        <p:spPr bwMode="auto">
          <a:xfrm>
            <a:off x="152400" y="457200"/>
            <a:ext cx="12144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例4.5</a:t>
            </a:r>
          </a:p>
        </p:txBody>
      </p:sp>
      <p:sp>
        <p:nvSpPr>
          <p:cNvPr id="272408" name="Text Box 24"/>
          <p:cNvSpPr txBox="1">
            <a:spLocks noChangeArrowheads="1"/>
          </p:cNvSpPr>
          <p:nvPr/>
        </p:nvSpPr>
        <p:spPr bwMode="auto">
          <a:xfrm>
            <a:off x="441325" y="1828800"/>
            <a:ext cx="1000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解：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-76200" y="457200"/>
            <a:ext cx="8955088" cy="1284288"/>
            <a:chOff x="-48" y="288"/>
            <a:chExt cx="5641" cy="809"/>
          </a:xfrm>
        </p:grpSpPr>
        <p:sp>
          <p:nvSpPr>
            <p:cNvPr id="188444" name="Text Box 26"/>
            <p:cNvSpPr txBox="1">
              <a:spLocks noChangeArrowheads="1"/>
            </p:cNvSpPr>
            <p:nvPr/>
          </p:nvSpPr>
          <p:spPr bwMode="auto">
            <a:xfrm>
              <a:off x="0" y="288"/>
              <a:ext cx="458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600">
                  <a:latin typeface="Times New Roman" pitchFamily="18" charset="0"/>
                </a:rPr>
                <a:t>             </a:t>
              </a:r>
              <a:r>
                <a:rPr lang="zh-CN" altLang="en-US" sz="3200">
                  <a:latin typeface="Times New Roman" pitchFamily="18" charset="0"/>
                </a:rPr>
                <a:t>已知接收到的汉明码为 0100111</a:t>
              </a:r>
            </a:p>
          </p:txBody>
        </p:sp>
        <p:sp>
          <p:nvSpPr>
            <p:cNvPr id="188445" name="Text Box 27"/>
            <p:cNvSpPr txBox="1">
              <a:spLocks noChangeArrowheads="1"/>
            </p:cNvSpPr>
            <p:nvPr/>
          </p:nvSpPr>
          <p:spPr bwMode="auto">
            <a:xfrm>
              <a:off x="-48" y="732"/>
              <a:ext cx="564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（按配偶原则配置）试问要求传送的信息是什么?</a:t>
              </a:r>
            </a:p>
          </p:txBody>
        </p:sp>
      </p:grpSp>
      <p:sp>
        <p:nvSpPr>
          <p:cNvPr id="272412" name="Rectangle 2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4.2</a:t>
            </a:r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2800350" y="3657600"/>
            <a:ext cx="2305050" cy="519113"/>
            <a:chOff x="1764" y="2304"/>
            <a:chExt cx="1452" cy="327"/>
          </a:xfrm>
        </p:grpSpPr>
        <p:sp>
          <p:nvSpPr>
            <p:cNvPr id="188442" name="Text Box 30"/>
            <p:cNvSpPr txBox="1">
              <a:spLocks noChangeArrowheads="1"/>
            </p:cNvSpPr>
            <p:nvPr/>
          </p:nvSpPr>
          <p:spPr bwMode="auto">
            <a:xfrm>
              <a:off x="1764" y="2304"/>
              <a:ext cx="3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 typeface="Wingdings" pitchFamily="2" charset="2"/>
                <a:buChar char="ü"/>
              </a:pPr>
              <a:r>
                <a:rPr lang="zh-CN" altLang="en-US" sz="2800">
                  <a:solidFill>
                    <a:srgbClr val="0419E0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88443" name="Text Box 31"/>
            <p:cNvSpPr txBox="1">
              <a:spLocks noChangeArrowheads="1"/>
            </p:cNvSpPr>
            <p:nvPr/>
          </p:nvSpPr>
          <p:spPr bwMode="auto">
            <a:xfrm>
              <a:off x="2868" y="2304"/>
              <a:ext cx="3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 typeface="Wingdings" pitchFamily="2" charset="2"/>
                <a:buChar char="ü"/>
              </a:pPr>
              <a:r>
                <a:rPr lang="zh-CN" altLang="en-US" sz="2800">
                  <a:solidFill>
                    <a:srgbClr val="0419E0"/>
                  </a:solidFill>
                  <a:latin typeface="Times New Roman" pitchFamily="18" charset="0"/>
                </a:rPr>
                <a:t> </a:t>
              </a:r>
            </a:p>
          </p:txBody>
        </p:sp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2800350" y="4495800"/>
            <a:ext cx="2305050" cy="519113"/>
            <a:chOff x="1764" y="2832"/>
            <a:chExt cx="1452" cy="327"/>
          </a:xfrm>
        </p:grpSpPr>
        <p:sp>
          <p:nvSpPr>
            <p:cNvPr id="188440" name="Text Box 33"/>
            <p:cNvSpPr txBox="1">
              <a:spLocks noChangeArrowheads="1"/>
            </p:cNvSpPr>
            <p:nvPr/>
          </p:nvSpPr>
          <p:spPr bwMode="auto">
            <a:xfrm>
              <a:off x="1764" y="2832"/>
              <a:ext cx="3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 typeface="Wingdings" pitchFamily="2" charset="2"/>
                <a:buChar char="ü"/>
              </a:pPr>
              <a:r>
                <a:rPr lang="zh-CN" altLang="en-US" sz="2800">
                  <a:solidFill>
                    <a:srgbClr val="0419E0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88441" name="Text Box 34"/>
            <p:cNvSpPr txBox="1">
              <a:spLocks noChangeArrowheads="1"/>
            </p:cNvSpPr>
            <p:nvPr/>
          </p:nvSpPr>
          <p:spPr bwMode="auto">
            <a:xfrm>
              <a:off x="2868" y="2832"/>
              <a:ext cx="3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 typeface="Wingdings" pitchFamily="2" charset="2"/>
                <a:buChar char="ü"/>
              </a:pPr>
              <a:r>
                <a:rPr lang="zh-CN" altLang="en-US" sz="2800">
                  <a:solidFill>
                    <a:srgbClr val="0419E0"/>
                  </a:solidFill>
                  <a:latin typeface="Times New Roman" pitchFamily="18" charset="0"/>
                </a:rPr>
                <a:t> </a:t>
              </a:r>
            </a:p>
          </p:txBody>
        </p: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3781425" y="3338513"/>
            <a:ext cx="304800" cy="1263650"/>
            <a:chOff x="2256" y="2103"/>
            <a:chExt cx="192" cy="796"/>
          </a:xfrm>
        </p:grpSpPr>
        <p:sp>
          <p:nvSpPr>
            <p:cNvPr id="188438" name="AutoShape 36"/>
            <p:cNvSpPr>
              <a:spLocks noChangeArrowheads="1"/>
            </p:cNvSpPr>
            <p:nvPr/>
          </p:nvSpPr>
          <p:spPr bwMode="auto">
            <a:xfrm>
              <a:off x="2256" y="2103"/>
              <a:ext cx="192" cy="288"/>
            </a:xfrm>
            <a:prstGeom prst="flowChartAlternateProcess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39" name="AutoShape 37"/>
            <p:cNvSpPr>
              <a:spLocks noChangeArrowheads="1"/>
            </p:cNvSpPr>
            <p:nvPr/>
          </p:nvSpPr>
          <p:spPr bwMode="auto">
            <a:xfrm>
              <a:off x="2256" y="2611"/>
              <a:ext cx="192" cy="288"/>
            </a:xfrm>
            <a:prstGeom prst="flowChartAlternateProcess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" name="日期占位符 3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A78FE9C-EE5F-4F1E-9737-B25C6F97EB5B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2E95AD-C716-493E-A29C-8ECF2D5C4110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41" name="页脚占位符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2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7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7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91" grpId="0" autoUpdateAnimBg="0"/>
      <p:bldP spid="272397" grpId="0" autoUpdateAnimBg="0"/>
      <p:bldP spid="272403" grpId="0" autoUpdateAnimBg="0"/>
      <p:bldP spid="272404" grpId="0" autoUpdateAnimBg="0"/>
      <p:bldP spid="272405" grpId="0" autoUpdateAnimBg="0"/>
      <p:bldP spid="272406" grpId="0" autoUpdateAnimBg="0"/>
      <p:bldP spid="27240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533400" y="454025"/>
            <a:ext cx="1327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练习2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0" y="1858963"/>
            <a:ext cx="4041775" cy="579437"/>
            <a:chOff x="960" y="1104"/>
            <a:chExt cx="2546" cy="365"/>
          </a:xfrm>
        </p:grpSpPr>
        <p:sp>
          <p:nvSpPr>
            <p:cNvPr id="189468" name="Text Box 4"/>
            <p:cNvSpPr txBox="1">
              <a:spLocks noChangeArrowheads="1"/>
            </p:cNvSpPr>
            <p:nvPr/>
          </p:nvSpPr>
          <p:spPr bwMode="auto">
            <a:xfrm>
              <a:off x="960" y="1104"/>
              <a:ext cx="254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>
                  <a:latin typeface="Times New Roman" pitchFamily="18" charset="0"/>
                </a:rPr>
                <a:t>P</a:t>
              </a:r>
              <a:r>
                <a:rPr lang="en-US" altLang="zh-CN" sz="3200" baseline="-25000">
                  <a:latin typeface="Times New Roman" pitchFamily="18" charset="0"/>
                </a:rPr>
                <a:t>4 </a:t>
              </a:r>
              <a:r>
                <a:rPr lang="en-US" altLang="zh-CN" sz="3200">
                  <a:latin typeface="Times New Roman" pitchFamily="18" charset="0"/>
                </a:rPr>
                <a:t>= 4     5      6     7 = 1</a:t>
              </a:r>
            </a:p>
          </p:txBody>
        </p:sp>
        <p:sp>
          <p:nvSpPr>
            <p:cNvPr id="189469" name="AutoShape 5"/>
            <p:cNvSpPr>
              <a:spLocks noChangeArrowheads="1"/>
            </p:cNvSpPr>
            <p:nvPr/>
          </p:nvSpPr>
          <p:spPr bwMode="auto">
            <a:xfrm>
              <a:off x="1680" y="1188"/>
              <a:ext cx="192" cy="19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470" name="AutoShape 6"/>
            <p:cNvSpPr>
              <a:spLocks noChangeArrowheads="1"/>
            </p:cNvSpPr>
            <p:nvPr/>
          </p:nvSpPr>
          <p:spPr bwMode="auto">
            <a:xfrm>
              <a:off x="2160" y="1188"/>
              <a:ext cx="192" cy="19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471" name="AutoShape 7"/>
            <p:cNvSpPr>
              <a:spLocks noChangeArrowheads="1"/>
            </p:cNvSpPr>
            <p:nvPr/>
          </p:nvSpPr>
          <p:spPr bwMode="auto">
            <a:xfrm>
              <a:off x="2640" y="1188"/>
              <a:ext cx="192" cy="19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524000" y="2544763"/>
            <a:ext cx="4041775" cy="579437"/>
            <a:chOff x="960" y="1536"/>
            <a:chExt cx="2546" cy="365"/>
          </a:xfrm>
        </p:grpSpPr>
        <p:sp>
          <p:nvSpPr>
            <p:cNvPr id="189464" name="Text Box 9"/>
            <p:cNvSpPr txBox="1">
              <a:spLocks noChangeArrowheads="1"/>
            </p:cNvSpPr>
            <p:nvPr/>
          </p:nvSpPr>
          <p:spPr bwMode="auto">
            <a:xfrm>
              <a:off x="960" y="1536"/>
              <a:ext cx="254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>
                  <a:latin typeface="Times New Roman" pitchFamily="18" charset="0"/>
                </a:rPr>
                <a:t>P</a:t>
              </a:r>
              <a:r>
                <a:rPr lang="en-US" altLang="zh-CN" sz="3200" baseline="-25000">
                  <a:latin typeface="Times New Roman" pitchFamily="18" charset="0"/>
                </a:rPr>
                <a:t>2 </a:t>
              </a:r>
              <a:r>
                <a:rPr lang="en-US" altLang="zh-CN" sz="3200">
                  <a:latin typeface="Times New Roman" pitchFamily="18" charset="0"/>
                </a:rPr>
                <a:t>= 2     3      6     7 = 0</a:t>
              </a:r>
            </a:p>
          </p:txBody>
        </p:sp>
        <p:sp>
          <p:nvSpPr>
            <p:cNvPr id="189465" name="AutoShape 10"/>
            <p:cNvSpPr>
              <a:spLocks noChangeArrowheads="1"/>
            </p:cNvSpPr>
            <p:nvPr/>
          </p:nvSpPr>
          <p:spPr bwMode="auto">
            <a:xfrm>
              <a:off x="1680" y="1620"/>
              <a:ext cx="192" cy="19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466" name="AutoShape 11"/>
            <p:cNvSpPr>
              <a:spLocks noChangeArrowheads="1"/>
            </p:cNvSpPr>
            <p:nvPr/>
          </p:nvSpPr>
          <p:spPr bwMode="auto">
            <a:xfrm>
              <a:off x="2160" y="1620"/>
              <a:ext cx="192" cy="19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467" name="AutoShape 12"/>
            <p:cNvSpPr>
              <a:spLocks noChangeArrowheads="1"/>
            </p:cNvSpPr>
            <p:nvPr/>
          </p:nvSpPr>
          <p:spPr bwMode="auto">
            <a:xfrm>
              <a:off x="2640" y="1620"/>
              <a:ext cx="192" cy="19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524000" y="3230563"/>
            <a:ext cx="4041775" cy="579437"/>
            <a:chOff x="960" y="1968"/>
            <a:chExt cx="2546" cy="365"/>
          </a:xfrm>
        </p:grpSpPr>
        <p:sp>
          <p:nvSpPr>
            <p:cNvPr id="189460" name="Text Box 14"/>
            <p:cNvSpPr txBox="1">
              <a:spLocks noChangeArrowheads="1"/>
            </p:cNvSpPr>
            <p:nvPr/>
          </p:nvSpPr>
          <p:spPr bwMode="auto">
            <a:xfrm>
              <a:off x="960" y="1968"/>
              <a:ext cx="254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>
                  <a:latin typeface="Times New Roman" pitchFamily="18" charset="0"/>
                </a:rPr>
                <a:t>P</a:t>
              </a:r>
              <a:r>
                <a:rPr lang="en-US" altLang="zh-CN" sz="3200" baseline="-25000">
                  <a:latin typeface="Times New Roman" pitchFamily="18" charset="0"/>
                </a:rPr>
                <a:t>1 </a:t>
              </a:r>
              <a:r>
                <a:rPr lang="en-US" altLang="zh-CN" sz="3200">
                  <a:latin typeface="Times New Roman" pitchFamily="18" charset="0"/>
                </a:rPr>
                <a:t>= 1     3      5     7 = 0</a:t>
              </a:r>
            </a:p>
          </p:txBody>
        </p:sp>
        <p:sp>
          <p:nvSpPr>
            <p:cNvPr id="189461" name="AutoShape 15"/>
            <p:cNvSpPr>
              <a:spLocks noChangeArrowheads="1"/>
            </p:cNvSpPr>
            <p:nvPr/>
          </p:nvSpPr>
          <p:spPr bwMode="auto">
            <a:xfrm>
              <a:off x="1680" y="2052"/>
              <a:ext cx="192" cy="19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462" name="AutoShape 16"/>
            <p:cNvSpPr>
              <a:spLocks noChangeArrowheads="1"/>
            </p:cNvSpPr>
            <p:nvPr/>
          </p:nvSpPr>
          <p:spPr bwMode="auto">
            <a:xfrm>
              <a:off x="2160" y="2052"/>
              <a:ext cx="192" cy="19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463" name="AutoShape 17"/>
            <p:cNvSpPr>
              <a:spLocks noChangeArrowheads="1"/>
            </p:cNvSpPr>
            <p:nvPr/>
          </p:nvSpPr>
          <p:spPr bwMode="auto">
            <a:xfrm>
              <a:off x="2640" y="2052"/>
              <a:ext cx="192" cy="19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02834" name="Text Box 18"/>
          <p:cNvSpPr txBox="1">
            <a:spLocks noChangeArrowheads="1"/>
          </p:cNvSpPr>
          <p:nvPr/>
        </p:nvSpPr>
        <p:spPr bwMode="auto">
          <a:xfrm>
            <a:off x="914400" y="3886200"/>
            <a:ext cx="31162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∴  </a:t>
            </a:r>
            <a:r>
              <a:rPr lang="en-US" altLang="zh-CN" sz="3200">
                <a:latin typeface="Times New Roman" pitchFamily="18" charset="0"/>
              </a:rPr>
              <a:t>P</a:t>
            </a:r>
            <a:r>
              <a:rPr lang="en-US" altLang="zh-CN" sz="3200" baseline="-25000">
                <a:latin typeface="Times New Roman" pitchFamily="18" charset="0"/>
              </a:rPr>
              <a:t>4 </a:t>
            </a:r>
            <a:r>
              <a:rPr lang="en-US" altLang="zh-CN" sz="3200">
                <a:latin typeface="Times New Roman" pitchFamily="18" charset="0"/>
              </a:rPr>
              <a:t>P</a:t>
            </a:r>
            <a:r>
              <a:rPr lang="en-US" altLang="zh-CN" sz="3200" baseline="-25000">
                <a:latin typeface="Times New Roman" pitchFamily="18" charset="0"/>
              </a:rPr>
              <a:t>2 </a:t>
            </a:r>
            <a:r>
              <a:rPr lang="en-US" altLang="zh-CN" sz="3200">
                <a:latin typeface="Times New Roman" pitchFamily="18" charset="0"/>
              </a:rPr>
              <a:t>P</a:t>
            </a:r>
            <a:r>
              <a:rPr lang="en-US" altLang="zh-CN" sz="3200" baseline="-25000">
                <a:latin typeface="Times New Roman" pitchFamily="18" charset="0"/>
              </a:rPr>
              <a:t>1</a:t>
            </a:r>
            <a:r>
              <a:rPr lang="en-US" altLang="zh-CN" sz="3200">
                <a:latin typeface="Times New Roman" pitchFamily="18" charset="0"/>
              </a:rPr>
              <a:t> = 100</a:t>
            </a:r>
          </a:p>
        </p:txBody>
      </p:sp>
      <p:sp>
        <p:nvSpPr>
          <p:cNvPr id="802835" name="Text Box 19"/>
          <p:cNvSpPr txBox="1">
            <a:spLocks noChangeArrowheads="1"/>
          </p:cNvSpPr>
          <p:nvPr/>
        </p:nvSpPr>
        <p:spPr bwMode="auto">
          <a:xfrm>
            <a:off x="4495800" y="3835400"/>
            <a:ext cx="3471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solidFill>
                  <a:srgbClr val="0419E0"/>
                </a:solidFill>
                <a:latin typeface="Times New Roman" pitchFamily="18" charset="0"/>
              </a:rPr>
              <a:t>第 </a:t>
            </a:r>
            <a:r>
              <a:rPr lang="zh-CN" altLang="en-US" sz="3600">
                <a:solidFill>
                  <a:srgbClr val="0419E0"/>
                </a:solidFill>
                <a:latin typeface="Times New Roman" pitchFamily="18" charset="0"/>
              </a:rPr>
              <a:t>4</a:t>
            </a:r>
            <a:r>
              <a:rPr lang="zh-CN" altLang="en-US" sz="3200">
                <a:solidFill>
                  <a:srgbClr val="0419E0"/>
                </a:solidFill>
                <a:latin typeface="Times New Roman" pitchFamily="18" charset="0"/>
              </a:rPr>
              <a:t> 位错，可不纠</a:t>
            </a: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905000" y="509588"/>
            <a:ext cx="5080000" cy="1289050"/>
            <a:chOff x="1200" y="321"/>
            <a:chExt cx="3200" cy="812"/>
          </a:xfrm>
        </p:grpSpPr>
        <p:sp>
          <p:nvSpPr>
            <p:cNvPr id="189458" name="Text Box 21"/>
            <p:cNvSpPr txBox="1">
              <a:spLocks noChangeArrowheads="1"/>
            </p:cNvSpPr>
            <p:nvPr/>
          </p:nvSpPr>
          <p:spPr bwMode="auto">
            <a:xfrm>
              <a:off x="1200" y="321"/>
              <a:ext cx="32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写出按偶校验配置的汉明码</a:t>
              </a:r>
            </a:p>
          </p:txBody>
        </p:sp>
        <p:sp>
          <p:nvSpPr>
            <p:cNvPr id="189459" name="Text Box 22"/>
            <p:cNvSpPr txBox="1">
              <a:spLocks noChangeArrowheads="1"/>
            </p:cNvSpPr>
            <p:nvPr/>
          </p:nvSpPr>
          <p:spPr bwMode="auto">
            <a:xfrm>
              <a:off x="1287" y="768"/>
              <a:ext cx="236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0101101 的纠错过程</a:t>
              </a: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533400" y="4900613"/>
            <a:ext cx="7059613" cy="661987"/>
            <a:chOff x="432" y="2895"/>
            <a:chExt cx="4447" cy="417"/>
          </a:xfrm>
        </p:grpSpPr>
        <p:sp>
          <p:nvSpPr>
            <p:cNvPr id="189456" name="Text Box 24"/>
            <p:cNvSpPr txBox="1">
              <a:spLocks noChangeArrowheads="1"/>
            </p:cNvSpPr>
            <p:nvPr/>
          </p:nvSpPr>
          <p:spPr bwMode="auto">
            <a:xfrm>
              <a:off x="432" y="2895"/>
              <a:ext cx="83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600">
                  <a:latin typeface="Times New Roman" pitchFamily="18" charset="0"/>
                </a:rPr>
                <a:t>练习3</a:t>
              </a:r>
            </a:p>
          </p:txBody>
        </p:sp>
        <p:sp>
          <p:nvSpPr>
            <p:cNvPr id="189457" name="Text Box 25"/>
            <p:cNvSpPr txBox="1">
              <a:spLocks noChangeArrowheads="1"/>
            </p:cNvSpPr>
            <p:nvPr/>
          </p:nvSpPr>
          <p:spPr bwMode="auto">
            <a:xfrm>
              <a:off x="1296" y="2947"/>
              <a:ext cx="358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按配奇原则配置 0011 的汉明码</a:t>
              </a:r>
            </a:p>
          </p:txBody>
        </p:sp>
      </p:grpSp>
      <p:sp>
        <p:nvSpPr>
          <p:cNvPr id="802842" name="Text Box 26"/>
          <p:cNvSpPr txBox="1">
            <a:spLocks noChangeArrowheads="1"/>
          </p:cNvSpPr>
          <p:nvPr/>
        </p:nvSpPr>
        <p:spPr bwMode="auto">
          <a:xfrm>
            <a:off x="1905000" y="5683250"/>
            <a:ext cx="4741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配奇的汉明码为 </a:t>
            </a:r>
            <a:r>
              <a:rPr lang="zh-CN" altLang="en-US" sz="3600">
                <a:solidFill>
                  <a:srgbClr val="0419E0"/>
                </a:solidFill>
                <a:latin typeface="Times New Roman" pitchFamily="18" charset="0"/>
              </a:rPr>
              <a:t>01</a:t>
            </a:r>
            <a:r>
              <a:rPr lang="zh-CN" altLang="en-US" sz="3600">
                <a:latin typeface="Times New Roman" pitchFamily="18" charset="0"/>
              </a:rPr>
              <a:t>0</a:t>
            </a:r>
            <a:r>
              <a:rPr lang="zh-CN" altLang="en-US" sz="3600">
                <a:solidFill>
                  <a:srgbClr val="0419E0"/>
                </a:solidFill>
                <a:latin typeface="Times New Roman" pitchFamily="18" charset="0"/>
              </a:rPr>
              <a:t>1</a:t>
            </a:r>
            <a:r>
              <a:rPr lang="zh-CN" altLang="en-US" sz="3600">
                <a:latin typeface="Times New Roman" pitchFamily="18" charset="0"/>
              </a:rPr>
              <a:t>011</a:t>
            </a:r>
          </a:p>
        </p:txBody>
      </p:sp>
      <p:sp>
        <p:nvSpPr>
          <p:cNvPr id="802843" name="Rectangle 2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4.2</a:t>
            </a:r>
          </a:p>
        </p:txBody>
      </p:sp>
      <p:sp>
        <p:nvSpPr>
          <p:cNvPr id="29" name="日期占位符 2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FBB85F-C6F8-4E8F-AA32-AA25B6303374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D7B3E8-3A3A-42F2-A07D-FB527641EEFD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31" name="页脚占位符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0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02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2834" grpId="0" autoUpdateAnimBg="0"/>
      <p:bldP spid="802835" grpId="0" autoUpdateAnimBg="0"/>
      <p:bldP spid="80284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第</a:t>
            </a:r>
            <a:r>
              <a:rPr lang="zh-CN" altLang="en-US" b="1" smtClean="0">
                <a:latin typeface="Times New Roman" pitchFamily="18" charset="0"/>
              </a:rPr>
              <a:t>４</a:t>
            </a:r>
            <a:r>
              <a:rPr lang="zh-CN" altLang="en-US" b="1" smtClean="0"/>
              <a:t>章  存 储 器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724C6F-8005-4FF1-9FEE-42E0A46A3ACD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02B011-E19E-4859-98F8-8D3906C494D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2901950" y="2022475"/>
            <a:ext cx="25733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4.1  概述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2901950" y="3201988"/>
            <a:ext cx="38036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4.2  主存储器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2901950" y="4381500"/>
            <a:ext cx="56483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4.3  高速缓冲存储器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901950" y="5561013"/>
            <a:ext cx="44180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4.4  辅助存储器</a:t>
            </a:r>
            <a:endParaRPr lang="zh-CN" altLang="en-US" sz="32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Text Box 2"/>
          <p:cNvSpPr txBox="1">
            <a:spLocks noChangeArrowheads="1"/>
          </p:cNvSpPr>
          <p:nvPr/>
        </p:nvSpPr>
        <p:spPr bwMode="auto">
          <a:xfrm>
            <a:off x="1524000" y="1960563"/>
            <a:ext cx="7924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(1) 写出对应的二进制地址码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46100" y="547688"/>
            <a:ext cx="7986713" cy="1262062"/>
            <a:chOff x="344" y="345"/>
            <a:chExt cx="4386" cy="750"/>
          </a:xfrm>
        </p:grpSpPr>
        <p:sp>
          <p:nvSpPr>
            <p:cNvPr id="180238" name="Text Box 4"/>
            <p:cNvSpPr txBox="1">
              <a:spLocks noChangeArrowheads="1"/>
            </p:cNvSpPr>
            <p:nvPr/>
          </p:nvSpPr>
          <p:spPr bwMode="auto">
            <a:xfrm>
              <a:off x="344" y="345"/>
              <a:ext cx="4386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/>
                <a:t>例</a:t>
              </a:r>
              <a:r>
                <a:rPr lang="zh-CN" altLang="en-US" sz="3600">
                  <a:latin typeface="Times New Roman" pitchFamily="18" charset="0"/>
                </a:rPr>
                <a:t>4.2</a:t>
              </a:r>
              <a:r>
                <a:rPr lang="zh-CN" altLang="en-US" sz="3200">
                  <a:latin typeface="Times New Roman" pitchFamily="18" charset="0"/>
                </a:rPr>
                <a:t>  </a:t>
              </a:r>
              <a:r>
                <a:rPr lang="zh-CN" altLang="en-US" sz="1000">
                  <a:latin typeface="Times New Roman" pitchFamily="18" charset="0"/>
                </a:rPr>
                <a:t> </a:t>
              </a:r>
              <a:r>
                <a:rPr lang="zh-CN" altLang="en-US" sz="3200">
                  <a:latin typeface="Times New Roman" pitchFamily="18" charset="0"/>
                </a:rPr>
                <a:t>假设同前，要求最小 4</a:t>
              </a:r>
              <a:r>
                <a:rPr lang="en-US" altLang="zh-CN" sz="3200">
                  <a:latin typeface="Times New Roman" pitchFamily="18" charset="0"/>
                </a:rPr>
                <a:t>K</a:t>
              </a:r>
              <a:r>
                <a:rPr lang="zh-CN" altLang="en-US" sz="3200">
                  <a:latin typeface="Times New Roman" pitchFamily="18" charset="0"/>
                </a:rPr>
                <a:t>为系统</a:t>
              </a:r>
            </a:p>
          </p:txBody>
        </p:sp>
        <p:sp>
          <p:nvSpPr>
            <p:cNvPr id="180239" name="Text Box 5"/>
            <p:cNvSpPr txBox="1">
              <a:spLocks noChangeArrowheads="1"/>
            </p:cNvSpPr>
            <p:nvPr/>
          </p:nvSpPr>
          <p:spPr bwMode="auto">
            <a:xfrm>
              <a:off x="344" y="751"/>
              <a:ext cx="4386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             程序区，相邻 8</a:t>
              </a:r>
              <a:r>
                <a:rPr lang="en-US" altLang="zh-CN" sz="3200">
                  <a:latin typeface="Times New Roman" pitchFamily="18" charset="0"/>
                </a:rPr>
                <a:t>K</a:t>
              </a:r>
              <a:r>
                <a:rPr lang="zh-CN" altLang="en-US" sz="3200">
                  <a:latin typeface="Times New Roman" pitchFamily="18" charset="0"/>
                </a:rPr>
                <a:t>为用户程序区。</a:t>
              </a:r>
            </a:p>
          </p:txBody>
        </p:sp>
      </p:grpSp>
      <p:sp>
        <p:nvSpPr>
          <p:cNvPr id="264198" name="Text Box 6"/>
          <p:cNvSpPr txBox="1">
            <a:spLocks noChangeArrowheads="1"/>
          </p:cNvSpPr>
          <p:nvPr/>
        </p:nvSpPr>
        <p:spPr bwMode="auto">
          <a:xfrm>
            <a:off x="1524000" y="2751138"/>
            <a:ext cx="7924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(2) 确定芯片的数量及类型</a:t>
            </a:r>
          </a:p>
        </p:txBody>
      </p:sp>
      <p:sp>
        <p:nvSpPr>
          <p:cNvPr id="264199" name="Text Box 7"/>
          <p:cNvSpPr txBox="1">
            <a:spLocks noChangeArrowheads="1"/>
          </p:cNvSpPr>
          <p:nvPr/>
        </p:nvSpPr>
        <p:spPr bwMode="auto">
          <a:xfrm>
            <a:off x="1524000" y="4335463"/>
            <a:ext cx="7924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(3) 分配地址线</a:t>
            </a:r>
          </a:p>
        </p:txBody>
      </p:sp>
      <p:sp>
        <p:nvSpPr>
          <p:cNvPr id="264200" name="Rectangle 8"/>
          <p:cNvSpPr>
            <a:spLocks noChangeArrowheads="1"/>
          </p:cNvSpPr>
          <p:nvPr/>
        </p:nvSpPr>
        <p:spPr bwMode="auto">
          <a:xfrm>
            <a:off x="1524000" y="5919788"/>
            <a:ext cx="4089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(4) 确定片选信号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264201" name="Text Box 9"/>
          <p:cNvSpPr txBox="1">
            <a:spLocks noChangeArrowheads="1"/>
          </p:cNvSpPr>
          <p:nvPr/>
        </p:nvSpPr>
        <p:spPr bwMode="auto">
          <a:xfrm>
            <a:off x="2085975" y="3543300"/>
            <a:ext cx="7058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1片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4K</a:t>
            </a:r>
            <a:r>
              <a:rPr lang="en-US" altLang="zh-CN" sz="9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9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sz="2800">
                <a:latin typeface="Times New Roman" pitchFamily="18" charset="0"/>
              </a:rPr>
              <a:t>位 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ROM   </a:t>
            </a:r>
            <a:r>
              <a:rPr lang="en-US" altLang="zh-CN" sz="2800">
                <a:solidFill>
                  <a:srgbClr val="0419E0"/>
                </a:solidFill>
                <a:latin typeface="Times New Roman" pitchFamily="18" charset="0"/>
              </a:rPr>
              <a:t>2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片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4K</a:t>
            </a:r>
            <a:r>
              <a:rPr lang="en-US" altLang="zh-CN" sz="9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9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sz="2800">
                <a:latin typeface="Times New Roman" pitchFamily="18" charset="0"/>
              </a:rPr>
              <a:t>位 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RAM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64202" name="Text Box 10"/>
          <p:cNvSpPr txBox="1">
            <a:spLocks noChangeArrowheads="1"/>
          </p:cNvSpPr>
          <p:nvPr/>
        </p:nvSpPr>
        <p:spPr bwMode="auto">
          <a:xfrm>
            <a:off x="2085975" y="5127625"/>
            <a:ext cx="6753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A</a:t>
            </a:r>
            <a:r>
              <a:rPr lang="en-US" altLang="zh-CN" sz="2800" baseline="-25000">
                <a:latin typeface="Times New Roman" pitchFamily="18" charset="0"/>
              </a:rPr>
              <a:t>11</a:t>
            </a:r>
            <a:r>
              <a:rPr lang="en-US" altLang="zh-CN" sz="2800">
                <a:latin typeface="Times New Roman" pitchFamily="18" charset="0"/>
              </a:rPr>
              <a:t>~ A</a:t>
            </a:r>
            <a:r>
              <a:rPr lang="en-US" altLang="zh-CN" sz="2800" baseline="-25000">
                <a:latin typeface="Times New Roman" pitchFamily="18" charset="0"/>
              </a:rPr>
              <a:t>0    </a:t>
            </a:r>
            <a:r>
              <a:rPr lang="zh-CN" altLang="en-US" sz="2800">
                <a:latin typeface="Times New Roman" pitchFamily="18" charset="0"/>
              </a:rPr>
              <a:t>接  </a:t>
            </a:r>
            <a:r>
              <a:rPr lang="en-US" altLang="zh-CN" sz="2800">
                <a:latin typeface="Times New Roman" pitchFamily="18" charset="0"/>
              </a:rPr>
              <a:t>ROM </a:t>
            </a:r>
            <a:r>
              <a:rPr lang="zh-CN" altLang="en-US" sz="2800">
                <a:latin typeface="Times New Roman" pitchFamily="18" charset="0"/>
              </a:rPr>
              <a:t>和 </a:t>
            </a:r>
            <a:r>
              <a:rPr lang="en-US" altLang="zh-CN" sz="2800">
                <a:latin typeface="Times New Roman" pitchFamily="18" charset="0"/>
              </a:rPr>
              <a:t>RAM </a:t>
            </a:r>
            <a:r>
              <a:rPr lang="zh-CN" altLang="en-US" sz="2800">
                <a:latin typeface="Times New Roman" pitchFamily="18" charset="0"/>
              </a:rPr>
              <a:t>的地址线</a:t>
            </a:r>
          </a:p>
        </p:txBody>
      </p:sp>
      <p:sp>
        <p:nvSpPr>
          <p:cNvPr id="264203" name="Rectangle 1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13" name="日期占位符 1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8D9F7D0-1DBC-4126-9F3A-BBCCCD73131F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019B1-354A-4681-944B-D311937A9D20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4" grpId="0" autoUpdateAnimBg="0"/>
      <p:bldP spid="264198" grpId="0" autoUpdateAnimBg="0"/>
      <p:bldP spid="264199" grpId="0" autoUpdateAnimBg="0"/>
      <p:bldP spid="264200" grpId="0" autoUpdateAnimBg="0"/>
      <p:bldP spid="264201" grpId="0" autoUpdateAnimBg="0"/>
      <p:bldP spid="26420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6200" y="254000"/>
            <a:ext cx="8710613" cy="1922463"/>
            <a:chOff x="48" y="160"/>
            <a:chExt cx="5487" cy="1211"/>
          </a:xfrm>
        </p:grpSpPr>
        <p:sp>
          <p:nvSpPr>
            <p:cNvPr id="181291" name="Text Box 3"/>
            <p:cNvSpPr txBox="1">
              <a:spLocks noChangeArrowheads="1"/>
            </p:cNvSpPr>
            <p:nvPr/>
          </p:nvSpPr>
          <p:spPr bwMode="auto">
            <a:xfrm>
              <a:off x="48" y="160"/>
              <a:ext cx="5487" cy="1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600">
                  <a:latin typeface="Times New Roman" pitchFamily="18" charset="0"/>
                </a:rPr>
                <a:t>例 4.3</a:t>
              </a:r>
              <a:r>
                <a:rPr lang="zh-CN" altLang="en-US" sz="2800">
                  <a:latin typeface="Times New Roman" pitchFamily="18" charset="0"/>
                </a:rPr>
                <a:t>  </a:t>
              </a:r>
              <a:r>
                <a:rPr lang="zh-CN" altLang="en-US" sz="12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设 </a:t>
              </a:r>
              <a:r>
                <a:rPr lang="en-US" altLang="zh-CN" sz="2800">
                  <a:latin typeface="Times New Roman" pitchFamily="18" charset="0"/>
                </a:rPr>
                <a:t>CPU </a:t>
              </a:r>
              <a:r>
                <a:rPr lang="zh-CN" altLang="en-US" sz="2800">
                  <a:latin typeface="Times New Roman" pitchFamily="18" charset="0"/>
                </a:rPr>
                <a:t>有 20 根地址线，8 根数据线。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   并用</a:t>
              </a:r>
              <a:r>
                <a:rPr lang="en-US" altLang="zh-CN" sz="2800">
                  <a:latin typeface="Times New Roman" pitchFamily="18" charset="0"/>
                </a:rPr>
                <a:t> IO/M </a:t>
              </a:r>
              <a:r>
                <a:rPr lang="zh-CN" altLang="en-US" sz="2800">
                  <a:latin typeface="Times New Roman" pitchFamily="18" charset="0"/>
                </a:rPr>
                <a:t> 作访存控制信号。</a:t>
              </a:r>
              <a:r>
                <a:rPr lang="en-US" altLang="zh-CN" sz="2800">
                  <a:latin typeface="Times New Roman" pitchFamily="18" charset="0"/>
                </a:rPr>
                <a:t>RD </a:t>
              </a:r>
              <a:r>
                <a:rPr lang="zh-CN" altLang="en-US" sz="2800">
                  <a:latin typeface="Times New Roman" pitchFamily="18" charset="0"/>
                </a:rPr>
                <a:t>为读命令，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      WR </a:t>
              </a:r>
              <a:r>
                <a:rPr lang="zh-CN" altLang="en-US" sz="2800">
                  <a:latin typeface="Times New Roman" pitchFamily="18" charset="0"/>
                </a:rPr>
                <a:t>为写命令。现有  2764 </a:t>
              </a:r>
              <a:r>
                <a:rPr lang="en-US" altLang="zh-CN" sz="2800">
                  <a:latin typeface="Times New Roman" pitchFamily="18" charset="0"/>
                </a:rPr>
                <a:t>EPROM ( 8K 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×</a:t>
              </a:r>
              <a:r>
                <a:rPr lang="en-US" altLang="zh-CN" sz="2800">
                  <a:latin typeface="Times New Roman" pitchFamily="18" charset="0"/>
                </a:rPr>
                <a:t> 8</a:t>
              </a:r>
              <a:r>
                <a:rPr lang="zh-CN" altLang="en-US" sz="2800">
                  <a:latin typeface="Times New Roman" pitchFamily="18" charset="0"/>
                </a:rPr>
                <a:t>位 ), 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   外特性如下：</a:t>
              </a:r>
            </a:p>
          </p:txBody>
        </p:sp>
        <p:sp>
          <p:nvSpPr>
            <p:cNvPr id="181292" name="Line 4"/>
            <p:cNvSpPr>
              <a:spLocks noChangeShapeType="1"/>
            </p:cNvSpPr>
            <p:nvPr/>
          </p:nvSpPr>
          <p:spPr bwMode="auto">
            <a:xfrm>
              <a:off x="1296" y="563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1293" name="Line 5"/>
            <p:cNvSpPr>
              <a:spLocks noChangeShapeType="1"/>
            </p:cNvSpPr>
            <p:nvPr/>
          </p:nvSpPr>
          <p:spPr bwMode="auto">
            <a:xfrm>
              <a:off x="3377" y="55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1294" name="Line 6"/>
            <p:cNvSpPr>
              <a:spLocks noChangeShapeType="1"/>
            </p:cNvSpPr>
            <p:nvPr/>
          </p:nvSpPr>
          <p:spPr bwMode="auto">
            <a:xfrm>
              <a:off x="432" y="82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65223" name="Text Box 7"/>
          <p:cNvSpPr txBox="1">
            <a:spLocks noChangeArrowheads="1"/>
          </p:cNvSpPr>
          <p:nvPr/>
        </p:nvSpPr>
        <p:spPr bwMode="auto">
          <a:xfrm>
            <a:off x="530225" y="5257800"/>
            <a:ext cx="8689975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用 138 译码器及其他门电路（门电路自定）画出 </a:t>
            </a:r>
            <a:r>
              <a:rPr lang="en-US" altLang="zh-CN" sz="2800">
                <a:latin typeface="Times New Roman" pitchFamily="18" charset="0"/>
              </a:rPr>
              <a:t>CPU</a:t>
            </a:r>
            <a:r>
              <a:rPr lang="zh-CN" altLang="en-US" sz="2800">
                <a:latin typeface="Times New Roman" pitchFamily="18" charset="0"/>
              </a:rPr>
              <a:t>和 2764 的连接图。要求地址为 </a:t>
            </a:r>
            <a:r>
              <a:rPr lang="en-US" altLang="zh-CN" sz="2800">
                <a:latin typeface="Times New Roman" pitchFamily="18" charset="0"/>
              </a:rPr>
              <a:t>F0000H~FFFFFH , </a:t>
            </a:r>
            <a:r>
              <a:rPr lang="en-US" altLang="zh-CN" sz="12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并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写出每片 2764 的地址范围。</a:t>
            </a:r>
          </a:p>
        </p:txBody>
      </p:sp>
      <p:sp>
        <p:nvSpPr>
          <p:cNvPr id="265224" name="Rectangle 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216025" y="2247900"/>
            <a:ext cx="6496050" cy="2781300"/>
            <a:chOff x="766" y="1416"/>
            <a:chExt cx="4092" cy="1752"/>
          </a:xfrm>
        </p:grpSpPr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766" y="1416"/>
              <a:ext cx="4092" cy="1752"/>
              <a:chOff x="766" y="1416"/>
              <a:chExt cx="4092" cy="1752"/>
            </a:xfrm>
          </p:grpSpPr>
          <p:sp>
            <p:nvSpPr>
              <p:cNvPr id="181262" name="Text Box 11"/>
              <p:cNvSpPr txBox="1">
                <a:spLocks noChangeArrowheads="1"/>
              </p:cNvSpPr>
              <p:nvPr/>
            </p:nvSpPr>
            <p:spPr bwMode="auto">
              <a:xfrm>
                <a:off x="1647" y="1467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81263" name="Rectangle 12"/>
              <p:cNvSpPr>
                <a:spLocks noChangeArrowheads="1"/>
              </p:cNvSpPr>
              <p:nvPr/>
            </p:nvSpPr>
            <p:spPr bwMode="auto">
              <a:xfrm>
                <a:off x="1144" y="1827"/>
                <a:ext cx="1352" cy="9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1264" name="Line 13"/>
              <p:cNvSpPr>
                <a:spLocks noChangeShapeType="1"/>
              </p:cNvSpPr>
              <p:nvPr/>
            </p:nvSpPr>
            <p:spPr bwMode="auto">
              <a:xfrm>
                <a:off x="1513" y="1679"/>
                <a:ext cx="0" cy="14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1265" name="Line 14"/>
              <p:cNvSpPr>
                <a:spLocks noChangeShapeType="1"/>
              </p:cNvSpPr>
              <p:nvPr/>
            </p:nvSpPr>
            <p:spPr bwMode="auto">
              <a:xfrm>
                <a:off x="2153" y="1679"/>
                <a:ext cx="0" cy="14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1266" name="Line 15"/>
              <p:cNvSpPr>
                <a:spLocks noChangeShapeType="1"/>
              </p:cNvSpPr>
              <p:nvPr/>
            </p:nvSpPr>
            <p:spPr bwMode="auto">
              <a:xfrm>
                <a:off x="2153" y="2787"/>
                <a:ext cx="0" cy="14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1267" name="Line 16"/>
              <p:cNvSpPr>
                <a:spLocks noChangeShapeType="1"/>
              </p:cNvSpPr>
              <p:nvPr/>
            </p:nvSpPr>
            <p:spPr bwMode="auto">
              <a:xfrm>
                <a:off x="1513" y="2787"/>
                <a:ext cx="0" cy="14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1268" name="Line 17"/>
              <p:cNvSpPr>
                <a:spLocks noChangeShapeType="1"/>
              </p:cNvSpPr>
              <p:nvPr/>
            </p:nvSpPr>
            <p:spPr bwMode="auto">
              <a:xfrm>
                <a:off x="766" y="2067"/>
                <a:ext cx="3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1269" name="Line 18"/>
              <p:cNvSpPr>
                <a:spLocks noChangeShapeType="1"/>
              </p:cNvSpPr>
              <p:nvPr/>
            </p:nvSpPr>
            <p:spPr bwMode="auto">
              <a:xfrm>
                <a:off x="766" y="2467"/>
                <a:ext cx="3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1270" name="Text Box 19"/>
              <p:cNvSpPr txBox="1">
                <a:spLocks noChangeArrowheads="1"/>
              </p:cNvSpPr>
              <p:nvPr/>
            </p:nvSpPr>
            <p:spPr bwMode="auto">
              <a:xfrm>
                <a:off x="1374" y="2880"/>
                <a:ext cx="31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D</a:t>
                </a:r>
                <a:r>
                  <a:rPr lang="en-US" altLang="zh-CN" sz="2400" baseline="-25000"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181271" name="Text Box 20"/>
              <p:cNvSpPr txBox="1">
                <a:spLocks noChangeArrowheads="1"/>
              </p:cNvSpPr>
              <p:nvPr/>
            </p:nvSpPr>
            <p:spPr bwMode="auto">
              <a:xfrm>
                <a:off x="2040" y="2880"/>
                <a:ext cx="31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D</a:t>
                </a:r>
                <a:r>
                  <a:rPr lang="en-US" altLang="zh-CN" sz="2400" baseline="-25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81272" name="Text Box 21"/>
              <p:cNvSpPr txBox="1">
                <a:spLocks noChangeArrowheads="1"/>
              </p:cNvSpPr>
              <p:nvPr/>
            </p:nvSpPr>
            <p:spPr bwMode="auto">
              <a:xfrm>
                <a:off x="1151" y="2020"/>
                <a:ext cx="3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CE</a:t>
                </a:r>
              </a:p>
            </p:txBody>
          </p:sp>
          <p:sp>
            <p:nvSpPr>
              <p:cNvPr id="181273" name="Line 22"/>
              <p:cNvSpPr>
                <a:spLocks noChangeShapeType="1"/>
              </p:cNvSpPr>
              <p:nvPr/>
            </p:nvSpPr>
            <p:spPr bwMode="auto">
              <a:xfrm>
                <a:off x="1200" y="2064"/>
                <a:ext cx="28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1274" name="Text Box 23"/>
              <p:cNvSpPr txBox="1">
                <a:spLocks noChangeArrowheads="1"/>
              </p:cNvSpPr>
              <p:nvPr/>
            </p:nvSpPr>
            <p:spPr bwMode="auto">
              <a:xfrm>
                <a:off x="1176" y="2425"/>
                <a:ext cx="39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OE</a:t>
                </a:r>
              </a:p>
            </p:txBody>
          </p:sp>
          <p:sp>
            <p:nvSpPr>
              <p:cNvPr id="181275" name="Line 24"/>
              <p:cNvSpPr>
                <a:spLocks noChangeShapeType="1"/>
              </p:cNvSpPr>
              <p:nvPr/>
            </p:nvSpPr>
            <p:spPr bwMode="auto">
              <a:xfrm>
                <a:off x="1200" y="2463"/>
                <a:ext cx="28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1276" name="Text Box 25"/>
              <p:cNvSpPr txBox="1">
                <a:spLocks noChangeArrowheads="1"/>
              </p:cNvSpPr>
              <p:nvPr/>
            </p:nvSpPr>
            <p:spPr bwMode="auto">
              <a:xfrm>
                <a:off x="3254" y="1750"/>
                <a:ext cx="3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CE</a:t>
                </a:r>
              </a:p>
            </p:txBody>
          </p:sp>
          <p:sp>
            <p:nvSpPr>
              <p:cNvPr id="181277" name="Line 26"/>
              <p:cNvSpPr>
                <a:spLocks noChangeShapeType="1"/>
              </p:cNvSpPr>
              <p:nvPr/>
            </p:nvSpPr>
            <p:spPr bwMode="auto">
              <a:xfrm>
                <a:off x="3293" y="1776"/>
                <a:ext cx="28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1278" name="Text Box 27"/>
              <p:cNvSpPr txBox="1">
                <a:spLocks noChangeArrowheads="1"/>
              </p:cNvSpPr>
              <p:nvPr/>
            </p:nvSpPr>
            <p:spPr bwMode="auto">
              <a:xfrm>
                <a:off x="3974" y="1738"/>
                <a:ext cx="8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片选信号</a:t>
                </a:r>
              </a:p>
            </p:txBody>
          </p:sp>
          <p:sp>
            <p:nvSpPr>
              <p:cNvPr id="181279" name="Text Box 28"/>
              <p:cNvSpPr txBox="1">
                <a:spLocks noChangeArrowheads="1"/>
              </p:cNvSpPr>
              <p:nvPr/>
            </p:nvSpPr>
            <p:spPr bwMode="auto">
              <a:xfrm>
                <a:off x="3254" y="2139"/>
                <a:ext cx="39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OE</a:t>
                </a:r>
              </a:p>
            </p:txBody>
          </p:sp>
          <p:sp>
            <p:nvSpPr>
              <p:cNvPr id="181280" name="Line 29"/>
              <p:cNvSpPr>
                <a:spLocks noChangeShapeType="1"/>
              </p:cNvSpPr>
              <p:nvPr/>
            </p:nvSpPr>
            <p:spPr bwMode="auto">
              <a:xfrm>
                <a:off x="3293" y="2160"/>
                <a:ext cx="31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1281" name="Text Box 30"/>
              <p:cNvSpPr txBox="1">
                <a:spLocks noChangeArrowheads="1"/>
              </p:cNvSpPr>
              <p:nvPr/>
            </p:nvSpPr>
            <p:spPr bwMode="auto">
              <a:xfrm>
                <a:off x="3974" y="2127"/>
                <a:ext cx="8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允许输出</a:t>
                </a:r>
              </a:p>
            </p:txBody>
          </p:sp>
          <p:sp>
            <p:nvSpPr>
              <p:cNvPr id="181282" name="Text Box 31"/>
              <p:cNvSpPr txBox="1">
                <a:spLocks noChangeArrowheads="1"/>
              </p:cNvSpPr>
              <p:nvPr/>
            </p:nvSpPr>
            <p:spPr bwMode="auto">
              <a:xfrm>
                <a:off x="3254" y="2559"/>
                <a:ext cx="56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PGM</a:t>
                </a:r>
              </a:p>
            </p:txBody>
          </p:sp>
          <p:sp>
            <p:nvSpPr>
              <p:cNvPr id="181283" name="Line 32"/>
              <p:cNvSpPr>
                <a:spLocks noChangeShapeType="1"/>
              </p:cNvSpPr>
              <p:nvPr/>
            </p:nvSpPr>
            <p:spPr bwMode="auto">
              <a:xfrm>
                <a:off x="3264" y="2592"/>
                <a:ext cx="50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1284" name="Text Box 33"/>
              <p:cNvSpPr txBox="1">
                <a:spLocks noChangeArrowheads="1"/>
              </p:cNvSpPr>
              <p:nvPr/>
            </p:nvSpPr>
            <p:spPr bwMode="auto">
              <a:xfrm>
                <a:off x="3974" y="2547"/>
                <a:ext cx="8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可编程端</a:t>
                </a:r>
              </a:p>
            </p:txBody>
          </p:sp>
          <p:sp>
            <p:nvSpPr>
              <p:cNvPr id="181285" name="Line 34"/>
              <p:cNvSpPr>
                <a:spLocks noChangeShapeType="1"/>
              </p:cNvSpPr>
              <p:nvPr/>
            </p:nvSpPr>
            <p:spPr bwMode="auto">
              <a:xfrm>
                <a:off x="2552" y="2307"/>
                <a:ext cx="3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1286" name="Text Box 35"/>
              <p:cNvSpPr txBox="1">
                <a:spLocks noChangeArrowheads="1"/>
              </p:cNvSpPr>
              <p:nvPr/>
            </p:nvSpPr>
            <p:spPr bwMode="auto">
              <a:xfrm>
                <a:off x="1872" y="2195"/>
                <a:ext cx="56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PGM</a:t>
                </a:r>
              </a:p>
            </p:txBody>
          </p:sp>
          <p:sp>
            <p:nvSpPr>
              <p:cNvPr id="181287" name="Line 36"/>
              <p:cNvSpPr>
                <a:spLocks noChangeShapeType="1"/>
              </p:cNvSpPr>
              <p:nvPr/>
            </p:nvSpPr>
            <p:spPr bwMode="auto">
              <a:xfrm>
                <a:off x="1920" y="2232"/>
                <a:ext cx="50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1288" name="Text Box 37"/>
              <p:cNvSpPr txBox="1">
                <a:spLocks noChangeArrowheads="1"/>
              </p:cNvSpPr>
              <p:nvPr/>
            </p:nvSpPr>
            <p:spPr bwMode="auto">
              <a:xfrm>
                <a:off x="1647" y="264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81289" name="Text Box 38"/>
              <p:cNvSpPr txBox="1">
                <a:spLocks noChangeArrowheads="1"/>
              </p:cNvSpPr>
              <p:nvPr/>
            </p:nvSpPr>
            <p:spPr bwMode="auto">
              <a:xfrm>
                <a:off x="2040" y="1416"/>
                <a:ext cx="31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A</a:t>
                </a:r>
                <a:r>
                  <a:rPr lang="en-US" altLang="zh-CN" sz="2400" baseline="-25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81290" name="Text Box 39"/>
              <p:cNvSpPr txBox="1">
                <a:spLocks noChangeArrowheads="1"/>
              </p:cNvSpPr>
              <p:nvPr/>
            </p:nvSpPr>
            <p:spPr bwMode="auto">
              <a:xfrm>
                <a:off x="1393" y="1416"/>
                <a:ext cx="3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A</a:t>
                </a:r>
                <a:r>
                  <a:rPr lang="en-US" altLang="zh-CN" sz="2400" baseline="-25000">
                    <a:latin typeface="Times New Roman" pitchFamily="18" charset="0"/>
                  </a:rPr>
                  <a:t>12</a:t>
                </a:r>
              </a:p>
            </p:txBody>
          </p:sp>
        </p:grpSp>
        <p:sp>
          <p:nvSpPr>
            <p:cNvPr id="181259" name="Oval 40"/>
            <p:cNvSpPr>
              <a:spLocks noChangeArrowheads="1"/>
            </p:cNvSpPr>
            <p:nvPr/>
          </p:nvSpPr>
          <p:spPr bwMode="auto">
            <a:xfrm>
              <a:off x="2508" y="2288"/>
              <a:ext cx="45" cy="4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60" name="Oval 41"/>
            <p:cNvSpPr>
              <a:spLocks noChangeArrowheads="1"/>
            </p:cNvSpPr>
            <p:nvPr/>
          </p:nvSpPr>
          <p:spPr bwMode="auto">
            <a:xfrm>
              <a:off x="1093" y="2442"/>
              <a:ext cx="45" cy="4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61" name="Oval 42"/>
            <p:cNvSpPr>
              <a:spLocks noChangeArrowheads="1"/>
            </p:cNvSpPr>
            <p:nvPr/>
          </p:nvSpPr>
          <p:spPr bwMode="auto">
            <a:xfrm>
              <a:off x="1093" y="2042"/>
              <a:ext cx="45" cy="4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" name="日期占位符 4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B587289-CCE5-41D8-9F08-DD9B8BC9F7E8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63F71-6469-4B90-98A1-C9ED2C15E62C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46" name="页脚占位符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212725" y="152400"/>
            <a:ext cx="4435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六、存储器的校验</a:t>
            </a:r>
          </a:p>
        </p:txBody>
      </p:sp>
      <p:sp>
        <p:nvSpPr>
          <p:cNvPr id="266243" name="Text Box 3"/>
          <p:cNvSpPr txBox="1">
            <a:spLocks noChangeArrowheads="1"/>
          </p:cNvSpPr>
          <p:nvPr/>
        </p:nvSpPr>
        <p:spPr bwMode="auto">
          <a:xfrm>
            <a:off x="1041400" y="2286000"/>
            <a:ext cx="810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编码的纠错 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检错能力与编码的最小距离有关</a:t>
            </a:r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1689100" y="3810000"/>
            <a:ext cx="5473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L</a:t>
            </a:r>
            <a:r>
              <a:rPr lang="en-US" altLang="zh-CN" sz="2800">
                <a:latin typeface="Times New Roman" pitchFamily="18" charset="0"/>
              </a:rPr>
              <a:t> ——   </a:t>
            </a:r>
            <a:r>
              <a:rPr lang="zh-CN" altLang="en-US" sz="2800">
                <a:latin typeface="Times New Roman" pitchFamily="18" charset="0"/>
              </a:rPr>
              <a:t>编码的最小距离</a:t>
            </a:r>
          </a:p>
        </p:txBody>
      </p:sp>
      <p:sp>
        <p:nvSpPr>
          <p:cNvPr id="266245" name="Text Box 5"/>
          <p:cNvSpPr txBox="1">
            <a:spLocks noChangeArrowheads="1"/>
          </p:cNvSpPr>
          <p:nvPr/>
        </p:nvSpPr>
        <p:spPr bwMode="auto">
          <a:xfrm>
            <a:off x="1689100" y="4572000"/>
            <a:ext cx="4008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D</a:t>
            </a:r>
            <a:r>
              <a:rPr lang="en-US" altLang="zh-CN" sz="2800">
                <a:latin typeface="Times New Roman" pitchFamily="18" charset="0"/>
              </a:rPr>
              <a:t> ——   </a:t>
            </a:r>
            <a:r>
              <a:rPr lang="zh-CN" altLang="en-US" sz="2800">
                <a:latin typeface="Times New Roman" pitchFamily="18" charset="0"/>
              </a:rPr>
              <a:t>检测错误的位数</a:t>
            </a:r>
          </a:p>
        </p:txBody>
      </p:sp>
      <p:sp>
        <p:nvSpPr>
          <p:cNvPr id="266246" name="Text Box 6"/>
          <p:cNvSpPr txBox="1">
            <a:spLocks noChangeArrowheads="1"/>
          </p:cNvSpPr>
          <p:nvPr/>
        </p:nvSpPr>
        <p:spPr bwMode="auto">
          <a:xfrm>
            <a:off x="1689100" y="5334000"/>
            <a:ext cx="4178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C</a:t>
            </a:r>
            <a:r>
              <a:rPr lang="en-US" altLang="zh-CN" sz="2800">
                <a:latin typeface="Times New Roman" pitchFamily="18" charset="0"/>
              </a:rPr>
              <a:t> ——   </a:t>
            </a:r>
            <a:r>
              <a:rPr lang="zh-CN" altLang="en-US" sz="2800">
                <a:latin typeface="Times New Roman" pitchFamily="18" charset="0"/>
              </a:rPr>
              <a:t>纠正错误的位数</a:t>
            </a:r>
          </a:p>
        </p:txBody>
      </p:sp>
      <p:sp>
        <p:nvSpPr>
          <p:cNvPr id="266247" name="Text Box 7"/>
          <p:cNvSpPr txBox="1">
            <a:spLocks noChangeArrowheads="1"/>
          </p:cNvSpPr>
          <p:nvPr/>
        </p:nvSpPr>
        <p:spPr bwMode="auto">
          <a:xfrm>
            <a:off x="1041400" y="5957888"/>
            <a:ext cx="6502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汉明码是具有一位纠错能力的编码</a:t>
            </a:r>
          </a:p>
        </p:txBody>
      </p:sp>
      <p:sp>
        <p:nvSpPr>
          <p:cNvPr id="266248" name="Rectangle 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4.2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689100" y="3048000"/>
            <a:ext cx="4559300" cy="519113"/>
            <a:chOff x="1256" y="1578"/>
            <a:chExt cx="2872" cy="327"/>
          </a:xfrm>
        </p:grpSpPr>
        <p:sp>
          <p:nvSpPr>
            <p:cNvPr id="182291" name="Text Box 10"/>
            <p:cNvSpPr txBox="1">
              <a:spLocks noChangeArrowheads="1"/>
            </p:cNvSpPr>
            <p:nvPr/>
          </p:nvSpPr>
          <p:spPr bwMode="auto">
            <a:xfrm>
              <a:off x="1256" y="1578"/>
              <a:ext cx="28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L</a:t>
              </a:r>
              <a:r>
                <a:rPr lang="en-US" altLang="zh-CN" sz="2800">
                  <a:latin typeface="Times New Roman" pitchFamily="18" charset="0"/>
                </a:rPr>
                <a:t>    1 = </a:t>
              </a:r>
              <a:r>
                <a:rPr lang="en-US" altLang="zh-CN" sz="2800" i="1">
                  <a:latin typeface="Times New Roman" pitchFamily="18" charset="0"/>
                </a:rPr>
                <a:t>D</a:t>
              </a:r>
              <a:r>
                <a:rPr lang="en-US" altLang="zh-CN" sz="2800">
                  <a:latin typeface="Times New Roman" pitchFamily="18" charset="0"/>
                </a:rPr>
                <a:t> + </a:t>
              </a:r>
              <a:r>
                <a:rPr lang="en-US" altLang="zh-CN" sz="2800" i="1">
                  <a:latin typeface="Times New Roman" pitchFamily="18" charset="0"/>
                </a:rPr>
                <a:t>C</a:t>
              </a:r>
              <a:r>
                <a:rPr lang="en-US" altLang="zh-CN" sz="2800">
                  <a:latin typeface="Times New Roman" pitchFamily="18" charset="0"/>
                </a:rPr>
                <a:t> ( </a:t>
              </a:r>
              <a:r>
                <a:rPr lang="en-US" altLang="zh-CN" sz="2800" i="1">
                  <a:latin typeface="Times New Roman" pitchFamily="18" charset="0"/>
                </a:rPr>
                <a:t>D</a:t>
              </a:r>
              <a:r>
                <a:rPr lang="en-US" altLang="zh-CN" sz="2800">
                  <a:latin typeface="Times New Roman" pitchFamily="18" charset="0"/>
                </a:rPr>
                <a:t>≥</a:t>
              </a:r>
              <a:r>
                <a:rPr lang="en-US" altLang="zh-CN" sz="2800" i="1">
                  <a:latin typeface="Times New Roman" pitchFamily="18" charset="0"/>
                </a:rPr>
                <a:t>C</a:t>
              </a:r>
              <a:r>
                <a:rPr lang="en-US" altLang="zh-CN" sz="2800">
                  <a:latin typeface="Times New Roman" pitchFamily="18" charset="0"/>
                </a:rPr>
                <a:t> )</a:t>
              </a:r>
            </a:p>
          </p:txBody>
        </p:sp>
        <p:sp>
          <p:nvSpPr>
            <p:cNvPr id="182292" name="Line 11"/>
            <p:cNvSpPr>
              <a:spLocks noChangeShapeType="1"/>
            </p:cNvSpPr>
            <p:nvPr/>
          </p:nvSpPr>
          <p:spPr bwMode="auto">
            <a:xfrm>
              <a:off x="1507" y="1759"/>
              <a:ext cx="1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66252" name="Text Box 12"/>
          <p:cNvSpPr txBox="1">
            <a:spLocks noChangeArrowheads="1"/>
          </p:cNvSpPr>
          <p:nvPr/>
        </p:nvSpPr>
        <p:spPr bwMode="auto">
          <a:xfrm>
            <a:off x="625475" y="838200"/>
            <a:ext cx="647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1 . 编码的最小距离</a:t>
            </a: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041400" y="1614488"/>
            <a:ext cx="838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任意两组合法代码之间 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二进制位数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的 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最少差异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791200" y="3810000"/>
            <a:ext cx="3657600" cy="1281113"/>
            <a:chOff x="3648" y="2400"/>
            <a:chExt cx="2304" cy="807"/>
          </a:xfrm>
        </p:grpSpPr>
        <p:sp>
          <p:nvSpPr>
            <p:cNvPr id="182289" name="Text Box 15"/>
            <p:cNvSpPr txBox="1">
              <a:spLocks noChangeArrowheads="1"/>
            </p:cNvSpPr>
            <p:nvPr/>
          </p:nvSpPr>
          <p:spPr bwMode="auto">
            <a:xfrm>
              <a:off x="3648" y="2400"/>
              <a:ext cx="23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>
                  <a:latin typeface="Times New Roman" pitchFamily="18" charset="0"/>
                </a:rPr>
                <a:t>L</a:t>
              </a:r>
              <a:r>
                <a:rPr lang="en-US" altLang="zh-CN" sz="2800">
                  <a:latin typeface="Times New Roman" pitchFamily="18" charset="0"/>
                </a:rPr>
                <a:t> = 3   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82290" name="Text Box 16"/>
            <p:cNvSpPr txBox="1">
              <a:spLocks noChangeArrowheads="1"/>
            </p:cNvSpPr>
            <p:nvPr/>
          </p:nvSpPr>
          <p:spPr bwMode="auto">
            <a:xfrm>
              <a:off x="3648" y="2880"/>
              <a:ext cx="22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具有 </a:t>
              </a:r>
              <a:r>
                <a:rPr lang="zh-CN" altLang="en-US" sz="2800">
                  <a:solidFill>
                    <a:srgbClr val="0419E0"/>
                  </a:solidFill>
                  <a:latin typeface="Times New Roman" pitchFamily="18" charset="0"/>
                </a:rPr>
                <a:t>一位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纠错能力</a:t>
              </a:r>
            </a:p>
          </p:txBody>
        </p:sp>
      </p:grpSp>
      <p:sp>
        <p:nvSpPr>
          <p:cNvPr id="18" name="日期占位符 1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333AAB9-48D4-4A52-839B-E1999AAE5A00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455197-DB66-49C2-999D-5B82841BCE95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 autoUpdateAnimBg="0"/>
      <p:bldP spid="266244" grpId="0" autoUpdateAnimBg="0"/>
      <p:bldP spid="266245" grpId="0" autoUpdateAnimBg="0"/>
      <p:bldP spid="266246" grpId="0" autoUpdateAnimBg="0"/>
      <p:bldP spid="266247" grpId="0" autoUpdateAnimBg="0"/>
      <p:bldP spid="266252" grpId="0" autoUpdateAnimBg="0"/>
      <p:bldP spid="26625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Text Box 2"/>
          <p:cNvSpPr txBox="1">
            <a:spLocks noChangeArrowheads="1"/>
          </p:cNvSpPr>
          <p:nvPr/>
        </p:nvSpPr>
        <p:spPr bwMode="auto">
          <a:xfrm>
            <a:off x="995363" y="1828800"/>
            <a:ext cx="68087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汉明码的组成需增添 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？</a:t>
            </a:r>
            <a:r>
              <a:rPr lang="zh-CN" altLang="en-US" sz="2800">
                <a:latin typeface="Times New Roman" pitchFamily="18" charset="0"/>
              </a:rPr>
              <a:t>位检测位</a:t>
            </a:r>
          </a:p>
        </p:txBody>
      </p:sp>
      <p:sp>
        <p:nvSpPr>
          <p:cNvPr id="267267" name="Text Box 3"/>
          <p:cNvSpPr txBox="1">
            <a:spLocks noChangeArrowheads="1"/>
          </p:cNvSpPr>
          <p:nvPr/>
        </p:nvSpPr>
        <p:spPr bwMode="auto">
          <a:xfrm>
            <a:off x="995363" y="3238500"/>
            <a:ext cx="68087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检测位的位置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？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995363" y="4648200"/>
            <a:ext cx="68087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检测位的取值 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？</a:t>
            </a:r>
          </a:p>
        </p:txBody>
      </p:sp>
      <p:sp>
        <p:nvSpPr>
          <p:cNvPr id="267269" name="Text Box 5"/>
          <p:cNvSpPr txBox="1">
            <a:spLocks noChangeArrowheads="1"/>
          </p:cNvSpPr>
          <p:nvPr/>
        </p:nvSpPr>
        <p:spPr bwMode="auto">
          <a:xfrm>
            <a:off x="1835150" y="2438400"/>
            <a:ext cx="5797550" cy="5794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0419E0"/>
                </a:solidFill>
                <a:latin typeface="Times New Roman" pitchFamily="18" charset="0"/>
              </a:rPr>
              <a:t>2</a:t>
            </a:r>
            <a:r>
              <a:rPr lang="en-US" altLang="zh-CN" sz="3200" i="1" baseline="30000">
                <a:solidFill>
                  <a:srgbClr val="0419E0"/>
                </a:solidFill>
                <a:latin typeface="Times New Roman" pitchFamily="18" charset="0"/>
              </a:rPr>
              <a:t>k</a:t>
            </a:r>
            <a:r>
              <a:rPr lang="en-US" altLang="zh-CN" sz="3200" baseline="30000">
                <a:solidFill>
                  <a:srgbClr val="0419E0"/>
                </a:solidFill>
                <a:latin typeface="Times New Roman" pitchFamily="18" charset="0"/>
              </a:rPr>
              <a:t> </a:t>
            </a:r>
            <a:r>
              <a:rPr lang="en-US" altLang="zh-CN" sz="3200">
                <a:solidFill>
                  <a:srgbClr val="0419E0"/>
                </a:solidFill>
              </a:rPr>
              <a:t>≥</a:t>
            </a:r>
            <a:r>
              <a:rPr lang="en-US" altLang="zh-CN" sz="3200">
                <a:solidFill>
                  <a:srgbClr val="0419E0"/>
                </a:solidFill>
                <a:latin typeface="Times New Roman" pitchFamily="18" charset="0"/>
              </a:rPr>
              <a:t> </a:t>
            </a:r>
            <a:r>
              <a:rPr lang="en-US" altLang="zh-CN" sz="3200" i="1">
                <a:solidFill>
                  <a:srgbClr val="0419E0"/>
                </a:solidFill>
                <a:latin typeface="Times New Roman" pitchFamily="18" charset="0"/>
              </a:rPr>
              <a:t>n</a:t>
            </a:r>
            <a:r>
              <a:rPr lang="en-US" altLang="zh-CN" sz="3200">
                <a:solidFill>
                  <a:srgbClr val="0419E0"/>
                </a:solidFill>
                <a:latin typeface="Times New Roman" pitchFamily="18" charset="0"/>
              </a:rPr>
              <a:t> + </a:t>
            </a:r>
            <a:r>
              <a:rPr lang="en-US" altLang="zh-CN" sz="3200" i="1">
                <a:solidFill>
                  <a:srgbClr val="0419E0"/>
                </a:solidFill>
                <a:latin typeface="Times New Roman" pitchFamily="18" charset="0"/>
              </a:rPr>
              <a:t>k</a:t>
            </a:r>
            <a:r>
              <a:rPr lang="en-US" altLang="zh-CN" sz="3200">
                <a:solidFill>
                  <a:srgbClr val="0419E0"/>
                </a:solidFill>
                <a:latin typeface="Times New Roman" pitchFamily="18" charset="0"/>
              </a:rPr>
              <a:t> + 1</a:t>
            </a:r>
          </a:p>
        </p:txBody>
      </p:sp>
      <p:sp>
        <p:nvSpPr>
          <p:cNvPr id="267271" name="Text Box 7"/>
          <p:cNvSpPr txBox="1">
            <a:spLocks noChangeArrowheads="1"/>
          </p:cNvSpPr>
          <p:nvPr/>
        </p:nvSpPr>
        <p:spPr bwMode="auto">
          <a:xfrm>
            <a:off x="1752600" y="5337175"/>
            <a:ext cx="73088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检测位的取值与该位所在的检测“小组” 中</a:t>
            </a:r>
          </a:p>
          <a:p>
            <a:pPr>
              <a:spcBef>
                <a:spcPct val="0"/>
              </a:spcBef>
            </a:pP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承担的奇偶校验任务有关</a:t>
            </a:r>
          </a:p>
        </p:txBody>
      </p:sp>
      <p:sp>
        <p:nvSpPr>
          <p:cNvPr id="267272" name="Text Box 8"/>
          <p:cNvSpPr txBox="1">
            <a:spLocks noChangeArrowheads="1"/>
          </p:cNvSpPr>
          <p:nvPr/>
        </p:nvSpPr>
        <p:spPr bwMode="auto">
          <a:xfrm>
            <a:off x="995363" y="990600"/>
            <a:ext cx="530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组成汉明码的三要素</a:t>
            </a:r>
          </a:p>
        </p:txBody>
      </p:sp>
      <p:sp>
        <p:nvSpPr>
          <p:cNvPr id="267273" name="Rectangle 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4.2</a:t>
            </a:r>
          </a:p>
        </p:txBody>
      </p:sp>
      <p:sp>
        <p:nvSpPr>
          <p:cNvPr id="183305" name="Text Box 10"/>
          <p:cNvSpPr txBox="1">
            <a:spLocks noChangeArrowheads="1"/>
          </p:cNvSpPr>
          <p:nvPr/>
        </p:nvSpPr>
        <p:spPr bwMode="auto">
          <a:xfrm>
            <a:off x="457200" y="304800"/>
            <a:ext cx="5410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 . 汉明码的组成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835150" y="3786188"/>
            <a:ext cx="5797550" cy="681037"/>
            <a:chOff x="1156" y="2385"/>
            <a:chExt cx="3652" cy="429"/>
          </a:xfrm>
        </p:grpSpPr>
        <p:sp>
          <p:nvSpPr>
            <p:cNvPr id="183311" name="Text Box 6"/>
            <p:cNvSpPr txBox="1">
              <a:spLocks noChangeArrowheads="1"/>
            </p:cNvSpPr>
            <p:nvPr/>
          </p:nvSpPr>
          <p:spPr bwMode="auto">
            <a:xfrm>
              <a:off x="1156" y="2449"/>
              <a:ext cx="3652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ctr">
                <a:spcBef>
                  <a:spcPct val="50000"/>
                </a:spcBef>
              </a:pPr>
              <a:r>
                <a:rPr lang="zh-CN" altLang="en-US" sz="3200">
                  <a:solidFill>
                    <a:srgbClr val="0419E0"/>
                  </a:solidFill>
                  <a:latin typeface="Times New Roman" pitchFamily="18" charset="0"/>
                </a:rPr>
                <a:t>2</a:t>
              </a:r>
              <a:r>
                <a:rPr lang="en-US" altLang="zh-CN" sz="3200" i="1" baseline="30000">
                  <a:solidFill>
                    <a:srgbClr val="0419E0"/>
                  </a:solidFill>
                  <a:latin typeface="Times New Roman" pitchFamily="18" charset="0"/>
                </a:rPr>
                <a:t>i</a:t>
              </a:r>
              <a:r>
                <a:rPr lang="en-US" altLang="zh-CN" sz="3200" baseline="30000">
                  <a:solidFill>
                    <a:srgbClr val="0419E0"/>
                  </a:solidFill>
                  <a:latin typeface="Times New Roman" pitchFamily="18" charset="0"/>
                </a:rPr>
                <a:t> </a:t>
              </a:r>
              <a:r>
                <a:rPr lang="en-US" altLang="zh-CN" sz="3200">
                  <a:solidFill>
                    <a:srgbClr val="0419E0"/>
                  </a:solidFill>
                  <a:latin typeface="Times New Roman" pitchFamily="18" charset="0"/>
                </a:rPr>
                <a:t> ( </a:t>
              </a:r>
              <a:r>
                <a:rPr lang="en-US" altLang="zh-CN" sz="3200" i="1">
                  <a:solidFill>
                    <a:srgbClr val="0419E0"/>
                  </a:solidFill>
                  <a:latin typeface="Times New Roman" pitchFamily="18" charset="0"/>
                </a:rPr>
                <a:t>i</a:t>
              </a:r>
              <a:r>
                <a:rPr lang="en-US" altLang="zh-CN" sz="3200">
                  <a:solidFill>
                    <a:srgbClr val="0419E0"/>
                  </a:solidFill>
                  <a:latin typeface="Times New Roman" pitchFamily="18" charset="0"/>
                </a:rPr>
                <a:t> = 0</a:t>
              </a:r>
              <a:r>
                <a:rPr lang="zh-CN" altLang="en-US" sz="3200">
                  <a:solidFill>
                    <a:srgbClr val="0419E0"/>
                  </a:solidFill>
                  <a:latin typeface="Times New Roman" pitchFamily="18" charset="0"/>
                </a:rPr>
                <a:t>，</a:t>
              </a:r>
              <a:r>
                <a:rPr lang="en-US" altLang="zh-CN" sz="3200">
                  <a:solidFill>
                    <a:srgbClr val="0419E0"/>
                  </a:solidFill>
                  <a:latin typeface="Times New Roman" pitchFamily="18" charset="0"/>
                </a:rPr>
                <a:t>1</a:t>
              </a:r>
              <a:r>
                <a:rPr lang="zh-CN" altLang="en-US" sz="3200">
                  <a:solidFill>
                    <a:srgbClr val="0419E0"/>
                  </a:solidFill>
                  <a:latin typeface="Times New Roman" pitchFamily="18" charset="0"/>
                </a:rPr>
                <a:t>，</a:t>
              </a:r>
              <a:r>
                <a:rPr lang="en-US" altLang="zh-CN" sz="3200">
                  <a:solidFill>
                    <a:srgbClr val="0419E0"/>
                  </a:solidFill>
                  <a:latin typeface="Times New Roman" pitchFamily="18" charset="0"/>
                </a:rPr>
                <a:t>2 </a:t>
              </a:r>
              <a:r>
                <a:rPr lang="zh-CN" altLang="en-US" sz="3200">
                  <a:solidFill>
                    <a:srgbClr val="0419E0"/>
                  </a:solidFill>
                  <a:latin typeface="Times New Roman" pitchFamily="18" charset="0"/>
                </a:rPr>
                <a:t>，</a:t>
              </a:r>
              <a:r>
                <a:rPr lang="en-US" altLang="zh-CN" sz="3200">
                  <a:solidFill>
                    <a:srgbClr val="0419E0"/>
                  </a:solidFill>
                  <a:latin typeface="Times New Roman" pitchFamily="18" charset="0"/>
                </a:rPr>
                <a:t>3 </a:t>
              </a:r>
              <a:r>
                <a:rPr lang="zh-CN" altLang="en-US" sz="3200">
                  <a:solidFill>
                    <a:srgbClr val="0419E0"/>
                  </a:solidFill>
                  <a:latin typeface="Times New Roman" pitchFamily="18" charset="0"/>
                </a:rPr>
                <a:t>，    </a:t>
              </a:r>
              <a:r>
                <a:rPr lang="en-US" altLang="zh-CN" sz="3200">
                  <a:solidFill>
                    <a:srgbClr val="0419E0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183312" name="Text Box 13"/>
            <p:cNvSpPr txBox="1">
              <a:spLocks noChangeArrowheads="1"/>
            </p:cNvSpPr>
            <p:nvPr/>
          </p:nvSpPr>
          <p:spPr bwMode="auto">
            <a:xfrm>
              <a:off x="3515" y="2385"/>
              <a:ext cx="63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  <a:endParaRPr lang="zh-CN" altLang="en-US" sz="3200">
                <a:solidFill>
                  <a:schemeClr val="folHlink"/>
                </a:solidFill>
              </a:endParaRPr>
            </a:p>
          </p:txBody>
        </p:sp>
      </p:grpSp>
      <p:sp>
        <p:nvSpPr>
          <p:cNvPr id="14" name="日期占位符 1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6D93EC-D3DC-44DA-B43F-D752182DAF36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4DFE3-DDCB-44BE-A60F-B6E88CAEE021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9" dur="5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6" grpId="0" autoUpdateAnimBg="0"/>
      <p:bldP spid="267267" grpId="0" autoUpdateAnimBg="0"/>
      <p:bldP spid="267268" grpId="0" autoUpdateAnimBg="0"/>
      <p:bldP spid="267269" grpId="0" autoUpdateAnimBg="0"/>
      <p:bldP spid="267271" grpId="0" autoUpdateAnimBg="0"/>
      <p:bldP spid="26727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391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各检测位 </a:t>
            </a:r>
            <a:r>
              <a:rPr lang="en-US" altLang="zh-CN" sz="3200">
                <a:latin typeface="Times New Roman" pitchFamily="18" charset="0"/>
              </a:rPr>
              <a:t>C</a:t>
            </a:r>
            <a:r>
              <a:rPr lang="en-US" altLang="zh-CN" sz="3200" i="1" baseline="-25000">
                <a:latin typeface="Times New Roman" pitchFamily="18" charset="0"/>
              </a:rPr>
              <a:t>i</a:t>
            </a:r>
            <a:r>
              <a:rPr lang="en-US" altLang="zh-CN" sz="3200" baseline="-25000"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</a:rPr>
              <a:t>所承担的检测小组为</a:t>
            </a:r>
            <a:endParaRPr lang="zh-CN" altLang="en-US" sz="3200" baseline="-25000">
              <a:latin typeface="Times New Roman" pitchFamily="18" charset="0"/>
            </a:endParaRPr>
          </a:p>
        </p:txBody>
      </p:sp>
      <p:sp>
        <p:nvSpPr>
          <p:cNvPr id="268291" name="Text Box 3"/>
          <p:cNvSpPr txBox="1">
            <a:spLocks noChangeArrowheads="1"/>
          </p:cNvSpPr>
          <p:nvPr/>
        </p:nvSpPr>
        <p:spPr bwMode="auto">
          <a:xfrm>
            <a:off x="755650" y="4378325"/>
            <a:ext cx="2925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solidFill>
                  <a:srgbClr val="0419E0"/>
                </a:solidFill>
                <a:latin typeface="Times New Roman" pitchFamily="18" charset="0"/>
              </a:rPr>
              <a:t>g</a:t>
            </a:r>
            <a:r>
              <a:rPr lang="en-US" altLang="zh-CN" sz="2400" i="1" baseline="-25000">
                <a:solidFill>
                  <a:srgbClr val="0419E0"/>
                </a:solidFill>
                <a:latin typeface="Times New Roman" pitchFamily="18" charset="0"/>
              </a:rPr>
              <a:t>i</a:t>
            </a:r>
            <a:r>
              <a:rPr lang="en-US" altLang="zh-CN" sz="2400" baseline="-25000">
                <a:solidFill>
                  <a:srgbClr val="0419E0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小组独占第 </a:t>
            </a:r>
            <a:r>
              <a:rPr lang="zh-CN" altLang="en-US" sz="2400">
                <a:solidFill>
                  <a:srgbClr val="0419E0"/>
                </a:solidFill>
                <a:latin typeface="Times New Roman" pitchFamily="18" charset="0"/>
              </a:rPr>
              <a:t>2</a:t>
            </a:r>
            <a:r>
              <a:rPr lang="en-US" altLang="zh-CN" sz="2400" i="1" baseline="30000">
                <a:solidFill>
                  <a:srgbClr val="0419E0"/>
                </a:solidFill>
                <a:latin typeface="Times New Roman" pitchFamily="18" charset="0"/>
              </a:rPr>
              <a:t>i</a:t>
            </a:r>
            <a:r>
              <a:rPr lang="en-US" altLang="zh-CN" sz="2400" baseline="30000">
                <a:solidFill>
                  <a:srgbClr val="0419E0"/>
                </a:solidFill>
                <a:latin typeface="Times New Roman" pitchFamily="18" charset="0"/>
              </a:rPr>
              <a:t>－1 </a:t>
            </a:r>
            <a:r>
              <a:rPr lang="zh-CN" altLang="en-US" sz="2400">
                <a:latin typeface="Times New Roman" pitchFamily="18" charset="0"/>
              </a:rPr>
              <a:t>位</a:t>
            </a:r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755650" y="5086350"/>
            <a:ext cx="474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solidFill>
                  <a:srgbClr val="0419E0"/>
                </a:solidFill>
                <a:latin typeface="Times New Roman" pitchFamily="18" charset="0"/>
              </a:rPr>
              <a:t>g</a:t>
            </a:r>
            <a:r>
              <a:rPr lang="en-US" altLang="zh-CN" sz="2400" i="1" baseline="-25000">
                <a:solidFill>
                  <a:srgbClr val="0419E0"/>
                </a:solidFill>
                <a:latin typeface="Times New Roman" pitchFamily="18" charset="0"/>
              </a:rPr>
              <a:t>i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和 </a:t>
            </a:r>
            <a:r>
              <a:rPr lang="en-US" altLang="zh-CN" sz="2400">
                <a:solidFill>
                  <a:srgbClr val="0419E0"/>
                </a:solidFill>
                <a:latin typeface="Times New Roman" pitchFamily="18" charset="0"/>
              </a:rPr>
              <a:t>g</a:t>
            </a:r>
            <a:r>
              <a:rPr lang="en-US" altLang="zh-CN" sz="2400" i="1" baseline="-25000">
                <a:solidFill>
                  <a:srgbClr val="0419E0"/>
                </a:solidFill>
                <a:latin typeface="Times New Roman" pitchFamily="18" charset="0"/>
              </a:rPr>
              <a:t>j</a:t>
            </a:r>
            <a:r>
              <a:rPr lang="en-US" altLang="zh-CN" sz="2400">
                <a:solidFill>
                  <a:srgbClr val="0419E0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小组共同占第 </a:t>
            </a:r>
            <a:r>
              <a:rPr lang="zh-CN" altLang="en-US" sz="2400">
                <a:solidFill>
                  <a:srgbClr val="0419E0"/>
                </a:solidFill>
                <a:latin typeface="Times New Roman" pitchFamily="18" charset="0"/>
              </a:rPr>
              <a:t>2</a:t>
            </a:r>
            <a:r>
              <a:rPr lang="en-US" altLang="zh-CN" sz="2400" i="1" baseline="30000">
                <a:solidFill>
                  <a:srgbClr val="0419E0"/>
                </a:solidFill>
                <a:latin typeface="Times New Roman" pitchFamily="18" charset="0"/>
              </a:rPr>
              <a:t>i</a:t>
            </a:r>
            <a:r>
              <a:rPr lang="en-US" altLang="zh-CN" sz="2400" baseline="30000">
                <a:solidFill>
                  <a:srgbClr val="0419E0"/>
                </a:solidFill>
                <a:latin typeface="Times New Roman" pitchFamily="18" charset="0"/>
              </a:rPr>
              <a:t>－1 </a:t>
            </a:r>
            <a:r>
              <a:rPr lang="en-US" altLang="zh-CN" sz="2400">
                <a:solidFill>
                  <a:srgbClr val="0419E0"/>
                </a:solidFill>
                <a:latin typeface="Times New Roman" pitchFamily="18" charset="0"/>
              </a:rPr>
              <a:t>+ 2</a:t>
            </a:r>
            <a:r>
              <a:rPr lang="en-US" altLang="zh-CN" sz="2400" i="1" baseline="30000">
                <a:solidFill>
                  <a:srgbClr val="0419E0"/>
                </a:solidFill>
                <a:latin typeface="Times New Roman" pitchFamily="18" charset="0"/>
              </a:rPr>
              <a:t>j</a:t>
            </a:r>
            <a:r>
              <a:rPr lang="en-US" altLang="zh-CN" sz="2400" baseline="30000">
                <a:solidFill>
                  <a:srgbClr val="0419E0"/>
                </a:solidFill>
                <a:latin typeface="Times New Roman" pitchFamily="18" charset="0"/>
              </a:rPr>
              <a:t>－1 </a:t>
            </a:r>
            <a:r>
              <a:rPr lang="zh-CN" altLang="en-US" sz="2400">
                <a:latin typeface="Times New Roman" pitchFamily="18" charset="0"/>
              </a:rPr>
              <a:t>位</a:t>
            </a:r>
          </a:p>
        </p:txBody>
      </p:sp>
      <p:sp>
        <p:nvSpPr>
          <p:cNvPr id="268293" name="Text Box 5"/>
          <p:cNvSpPr txBox="1">
            <a:spLocks noChangeArrowheads="1"/>
          </p:cNvSpPr>
          <p:nvPr/>
        </p:nvSpPr>
        <p:spPr bwMode="auto">
          <a:xfrm>
            <a:off x="755650" y="5795963"/>
            <a:ext cx="602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solidFill>
                  <a:srgbClr val="0419E0"/>
                </a:solidFill>
                <a:latin typeface="Times New Roman" pitchFamily="18" charset="0"/>
              </a:rPr>
              <a:t>g</a:t>
            </a:r>
            <a:r>
              <a:rPr lang="en-US" altLang="zh-CN" sz="2400" i="1" baseline="-25000">
                <a:solidFill>
                  <a:srgbClr val="0419E0"/>
                </a:solidFill>
                <a:latin typeface="Times New Roman" pitchFamily="18" charset="0"/>
              </a:rPr>
              <a:t>i</a:t>
            </a:r>
            <a:r>
              <a:rPr lang="en-US" altLang="zh-CN" sz="2400" baseline="-25000">
                <a:solidFill>
                  <a:srgbClr val="0419E0"/>
                </a:solidFill>
                <a:latin typeface="Times New Roman" pitchFamily="18" charset="0"/>
              </a:rPr>
              <a:t>、</a:t>
            </a:r>
            <a:r>
              <a:rPr lang="en-US" altLang="zh-CN" sz="2400">
                <a:solidFill>
                  <a:srgbClr val="0419E0"/>
                </a:solidFill>
                <a:latin typeface="Times New Roman" pitchFamily="18" charset="0"/>
              </a:rPr>
              <a:t>g</a:t>
            </a:r>
            <a:r>
              <a:rPr lang="en-US" altLang="zh-CN" sz="2400" i="1" baseline="-25000">
                <a:solidFill>
                  <a:srgbClr val="0419E0"/>
                </a:solidFill>
                <a:latin typeface="Times New Roman" pitchFamily="18" charset="0"/>
              </a:rPr>
              <a:t>j</a:t>
            </a:r>
            <a:r>
              <a:rPr lang="en-US" altLang="zh-CN" sz="2400">
                <a:solidFill>
                  <a:srgbClr val="0419E0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和 </a:t>
            </a:r>
            <a:r>
              <a:rPr lang="en-US" altLang="zh-CN" sz="2400">
                <a:solidFill>
                  <a:srgbClr val="0419E0"/>
                </a:solidFill>
                <a:latin typeface="Times New Roman" pitchFamily="18" charset="0"/>
              </a:rPr>
              <a:t>g</a:t>
            </a:r>
            <a:r>
              <a:rPr lang="en-US" altLang="zh-CN" sz="2400" i="1" baseline="-25000">
                <a:solidFill>
                  <a:srgbClr val="0419E0"/>
                </a:solidFill>
                <a:latin typeface="Times New Roman" pitchFamily="18" charset="0"/>
              </a:rPr>
              <a:t>l</a:t>
            </a:r>
            <a:r>
              <a:rPr lang="en-US" altLang="zh-CN" sz="2400" baseline="-25000">
                <a:solidFill>
                  <a:srgbClr val="0419E0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小组共同占第 </a:t>
            </a:r>
            <a:r>
              <a:rPr lang="zh-CN" altLang="en-US" sz="2400">
                <a:solidFill>
                  <a:srgbClr val="0419E0"/>
                </a:solidFill>
                <a:latin typeface="Times New Roman" pitchFamily="18" charset="0"/>
              </a:rPr>
              <a:t>2</a:t>
            </a:r>
            <a:r>
              <a:rPr lang="en-US" altLang="zh-CN" sz="2400" i="1" baseline="30000">
                <a:solidFill>
                  <a:srgbClr val="0419E0"/>
                </a:solidFill>
                <a:latin typeface="Times New Roman" pitchFamily="18" charset="0"/>
              </a:rPr>
              <a:t>i</a:t>
            </a:r>
            <a:r>
              <a:rPr lang="en-US" altLang="zh-CN" sz="2400" baseline="30000">
                <a:solidFill>
                  <a:srgbClr val="0419E0"/>
                </a:solidFill>
                <a:latin typeface="Times New Roman" pitchFamily="18" charset="0"/>
              </a:rPr>
              <a:t>－1 </a:t>
            </a:r>
            <a:r>
              <a:rPr lang="en-US" altLang="zh-CN" sz="2400">
                <a:solidFill>
                  <a:srgbClr val="0419E0"/>
                </a:solidFill>
                <a:latin typeface="Times New Roman" pitchFamily="18" charset="0"/>
              </a:rPr>
              <a:t>+ 2</a:t>
            </a:r>
            <a:r>
              <a:rPr lang="en-US" altLang="zh-CN" sz="2400" i="1" baseline="30000">
                <a:solidFill>
                  <a:srgbClr val="0419E0"/>
                </a:solidFill>
                <a:latin typeface="Times New Roman" pitchFamily="18" charset="0"/>
              </a:rPr>
              <a:t>j</a:t>
            </a:r>
            <a:r>
              <a:rPr lang="en-US" altLang="zh-CN" sz="2400" baseline="30000">
                <a:solidFill>
                  <a:srgbClr val="0419E0"/>
                </a:solidFill>
                <a:latin typeface="Times New Roman" pitchFamily="18" charset="0"/>
              </a:rPr>
              <a:t>－1 </a:t>
            </a:r>
            <a:r>
              <a:rPr lang="en-US" altLang="zh-CN" sz="2400">
                <a:solidFill>
                  <a:srgbClr val="0419E0"/>
                </a:solidFill>
                <a:latin typeface="Times New Roman" pitchFamily="18" charset="0"/>
              </a:rPr>
              <a:t>+ 2</a:t>
            </a:r>
            <a:r>
              <a:rPr lang="en-US" altLang="zh-CN" sz="2400" i="1" baseline="30000">
                <a:solidFill>
                  <a:srgbClr val="0419E0"/>
                </a:solidFill>
                <a:latin typeface="Times New Roman" pitchFamily="18" charset="0"/>
              </a:rPr>
              <a:t>l</a:t>
            </a:r>
            <a:r>
              <a:rPr lang="en-US" altLang="zh-CN" sz="2400" baseline="30000">
                <a:solidFill>
                  <a:srgbClr val="0419E0"/>
                </a:solidFill>
                <a:latin typeface="Times New Roman" pitchFamily="18" charset="0"/>
              </a:rPr>
              <a:t>－1 </a:t>
            </a:r>
            <a:r>
              <a:rPr lang="zh-CN" altLang="en-US" sz="2400">
                <a:latin typeface="Times New Roman" pitchFamily="18" charset="0"/>
              </a:rPr>
              <a:t>位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8600" y="1157287"/>
            <a:ext cx="6788150" cy="587374"/>
            <a:chOff x="240" y="729"/>
            <a:chExt cx="4276" cy="370"/>
          </a:xfrm>
        </p:grpSpPr>
        <p:sp>
          <p:nvSpPr>
            <p:cNvPr id="184341" name="Text Box 7"/>
            <p:cNvSpPr txBox="1">
              <a:spLocks noChangeArrowheads="1"/>
            </p:cNvSpPr>
            <p:nvPr/>
          </p:nvSpPr>
          <p:spPr bwMode="auto">
            <a:xfrm>
              <a:off x="240" y="808"/>
              <a:ext cx="405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rgbClr val="0419E0"/>
                  </a:solidFill>
                  <a:latin typeface="Times New Roman" pitchFamily="18" charset="0"/>
                </a:rPr>
                <a:t>C</a:t>
              </a:r>
              <a:r>
                <a:rPr lang="en-US" altLang="zh-CN" sz="2400" baseline="-25000">
                  <a:solidFill>
                    <a:srgbClr val="0419E0"/>
                  </a:solidFill>
                  <a:latin typeface="Times New Roman" pitchFamily="18" charset="0"/>
                </a:rPr>
                <a:t>1</a:t>
              </a:r>
              <a:r>
                <a:rPr lang="en-US" altLang="zh-CN" sz="2400">
                  <a:latin typeface="Times New Roman" pitchFamily="18" charset="0"/>
                </a:rPr>
                <a:t> </a:t>
              </a:r>
              <a:r>
                <a:rPr lang="zh-CN" altLang="en-US" sz="2400">
                  <a:latin typeface="Times New Roman" pitchFamily="18" charset="0"/>
                </a:rPr>
                <a:t>检测的 </a:t>
              </a:r>
              <a:r>
                <a:rPr lang="en-US" altLang="zh-CN" sz="2400">
                  <a:latin typeface="Times New Roman" pitchFamily="18" charset="0"/>
                </a:rPr>
                <a:t>g</a:t>
              </a:r>
              <a:r>
                <a:rPr lang="en-US" altLang="zh-CN" sz="2400" baseline="-25000">
                  <a:latin typeface="Times New Roman" pitchFamily="18" charset="0"/>
                </a:rPr>
                <a:t>1 </a:t>
              </a:r>
              <a:r>
                <a:rPr lang="zh-CN" altLang="en-US" sz="2400">
                  <a:latin typeface="Times New Roman" pitchFamily="18" charset="0"/>
                </a:rPr>
                <a:t>小组包含第 1，3，5，7，9，11，</a:t>
              </a:r>
            </a:p>
          </p:txBody>
        </p:sp>
        <p:sp>
          <p:nvSpPr>
            <p:cNvPr id="184342" name="Text Box 8"/>
            <p:cNvSpPr txBox="1">
              <a:spLocks noChangeArrowheads="1"/>
            </p:cNvSpPr>
            <p:nvPr/>
          </p:nvSpPr>
          <p:spPr bwMode="auto">
            <a:xfrm>
              <a:off x="4176" y="729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28600" y="1873252"/>
            <a:ext cx="6788150" cy="581026"/>
            <a:chOff x="240" y="1152"/>
            <a:chExt cx="4276" cy="366"/>
          </a:xfrm>
        </p:grpSpPr>
        <p:sp>
          <p:nvSpPr>
            <p:cNvPr id="184339" name="Text Box 10"/>
            <p:cNvSpPr txBox="1">
              <a:spLocks noChangeArrowheads="1"/>
            </p:cNvSpPr>
            <p:nvPr/>
          </p:nvSpPr>
          <p:spPr bwMode="auto">
            <a:xfrm>
              <a:off x="240" y="1227"/>
              <a:ext cx="41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rgbClr val="0419E0"/>
                  </a:solidFill>
                  <a:latin typeface="Times New Roman" pitchFamily="18" charset="0"/>
                </a:rPr>
                <a:t>C</a:t>
              </a:r>
              <a:r>
                <a:rPr lang="en-US" altLang="zh-CN" sz="2400" baseline="-25000">
                  <a:solidFill>
                    <a:srgbClr val="0419E0"/>
                  </a:solidFill>
                  <a:latin typeface="Times New Roman" pitchFamily="18" charset="0"/>
                </a:rPr>
                <a:t>2</a:t>
              </a:r>
              <a:r>
                <a:rPr lang="en-US" altLang="zh-CN" sz="2400">
                  <a:latin typeface="Times New Roman" pitchFamily="18" charset="0"/>
                </a:rPr>
                <a:t> </a:t>
              </a:r>
              <a:r>
                <a:rPr lang="zh-CN" altLang="en-US" sz="2400">
                  <a:latin typeface="Times New Roman" pitchFamily="18" charset="0"/>
                </a:rPr>
                <a:t>检测的 </a:t>
              </a:r>
              <a:r>
                <a:rPr lang="en-US" altLang="zh-CN" sz="2400">
                  <a:latin typeface="Times New Roman" pitchFamily="18" charset="0"/>
                </a:rPr>
                <a:t>g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400">
                  <a:latin typeface="Times New Roman" pitchFamily="18" charset="0"/>
                </a:rPr>
                <a:t> </a:t>
              </a:r>
              <a:r>
                <a:rPr lang="zh-CN" altLang="en-US" sz="2400">
                  <a:latin typeface="Times New Roman" pitchFamily="18" charset="0"/>
                </a:rPr>
                <a:t>小组包含第 2，3，6，7，10，11，</a:t>
              </a:r>
            </a:p>
          </p:txBody>
        </p:sp>
        <p:sp>
          <p:nvSpPr>
            <p:cNvPr id="184340" name="Text Box 11"/>
            <p:cNvSpPr txBox="1">
              <a:spLocks noChangeArrowheads="1"/>
            </p:cNvSpPr>
            <p:nvPr/>
          </p:nvSpPr>
          <p:spPr bwMode="auto">
            <a:xfrm>
              <a:off x="4176" y="1152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28600" y="2584452"/>
            <a:ext cx="6788150" cy="614363"/>
            <a:chOff x="240" y="1536"/>
            <a:chExt cx="4276" cy="387"/>
          </a:xfrm>
        </p:grpSpPr>
        <p:sp>
          <p:nvSpPr>
            <p:cNvPr id="184337" name="Text Box 13"/>
            <p:cNvSpPr txBox="1">
              <a:spLocks noChangeArrowheads="1"/>
            </p:cNvSpPr>
            <p:nvPr/>
          </p:nvSpPr>
          <p:spPr bwMode="auto">
            <a:xfrm>
              <a:off x="240" y="1632"/>
              <a:ext cx="418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rgbClr val="0419E0"/>
                  </a:solidFill>
                  <a:latin typeface="Times New Roman" pitchFamily="18" charset="0"/>
                </a:rPr>
                <a:t>C</a:t>
              </a:r>
              <a:r>
                <a:rPr lang="en-US" altLang="zh-CN" sz="2400" baseline="-25000">
                  <a:solidFill>
                    <a:srgbClr val="0419E0"/>
                  </a:solidFill>
                  <a:latin typeface="Times New Roman" pitchFamily="18" charset="0"/>
                </a:rPr>
                <a:t>4</a:t>
              </a:r>
              <a:r>
                <a:rPr lang="en-US" altLang="zh-CN" sz="2400">
                  <a:latin typeface="Times New Roman" pitchFamily="18" charset="0"/>
                </a:rPr>
                <a:t> </a:t>
              </a:r>
              <a:r>
                <a:rPr lang="zh-CN" altLang="en-US" sz="2400">
                  <a:latin typeface="Times New Roman" pitchFamily="18" charset="0"/>
                </a:rPr>
                <a:t>检测的 </a:t>
              </a:r>
              <a:r>
                <a:rPr lang="en-US" altLang="zh-CN" sz="2400">
                  <a:latin typeface="Times New Roman" pitchFamily="18" charset="0"/>
                </a:rPr>
                <a:t>g</a:t>
              </a:r>
              <a:r>
                <a:rPr lang="en-US" altLang="zh-CN" sz="2400" baseline="-25000">
                  <a:latin typeface="Times New Roman" pitchFamily="18" charset="0"/>
                </a:rPr>
                <a:t>3</a:t>
              </a:r>
              <a:r>
                <a:rPr lang="en-US" altLang="zh-CN" sz="2400">
                  <a:latin typeface="Times New Roman" pitchFamily="18" charset="0"/>
                </a:rPr>
                <a:t> </a:t>
              </a:r>
              <a:r>
                <a:rPr lang="zh-CN" altLang="en-US" sz="2400">
                  <a:latin typeface="Times New Roman" pitchFamily="18" charset="0"/>
                </a:rPr>
                <a:t>小组包含第 4，5，6，7，12，13，</a:t>
              </a:r>
            </a:p>
          </p:txBody>
        </p:sp>
        <p:sp>
          <p:nvSpPr>
            <p:cNvPr id="184338" name="Text Box 14"/>
            <p:cNvSpPr txBox="1">
              <a:spLocks noChangeArrowheads="1"/>
            </p:cNvSpPr>
            <p:nvPr/>
          </p:nvSpPr>
          <p:spPr bwMode="auto">
            <a:xfrm>
              <a:off x="4176" y="1536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228600" y="3328991"/>
            <a:ext cx="8915400" cy="595313"/>
            <a:chOff x="144" y="2097"/>
            <a:chExt cx="5616" cy="375"/>
          </a:xfrm>
        </p:grpSpPr>
        <p:sp>
          <p:nvSpPr>
            <p:cNvPr id="184335" name="Text Box 16"/>
            <p:cNvSpPr txBox="1">
              <a:spLocks noChangeArrowheads="1"/>
            </p:cNvSpPr>
            <p:nvPr/>
          </p:nvSpPr>
          <p:spPr bwMode="auto">
            <a:xfrm>
              <a:off x="144" y="2181"/>
              <a:ext cx="55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rgbClr val="0419E0"/>
                  </a:solidFill>
                  <a:latin typeface="Times New Roman" pitchFamily="18" charset="0"/>
                </a:rPr>
                <a:t>C</a:t>
              </a:r>
              <a:r>
                <a:rPr lang="en-US" altLang="zh-CN" sz="2400" baseline="-25000">
                  <a:solidFill>
                    <a:srgbClr val="0419E0"/>
                  </a:solidFill>
                  <a:latin typeface="Times New Roman" pitchFamily="18" charset="0"/>
                </a:rPr>
                <a:t>8</a:t>
              </a:r>
              <a:r>
                <a:rPr lang="en-US" altLang="zh-CN" sz="2400">
                  <a:latin typeface="Times New Roman" pitchFamily="18" charset="0"/>
                </a:rPr>
                <a:t> </a:t>
              </a:r>
              <a:r>
                <a:rPr lang="zh-CN" altLang="en-US" sz="2400">
                  <a:latin typeface="Times New Roman" pitchFamily="18" charset="0"/>
                </a:rPr>
                <a:t>检测的 </a:t>
              </a:r>
              <a:r>
                <a:rPr lang="en-US" altLang="zh-CN" sz="2400">
                  <a:latin typeface="Times New Roman" pitchFamily="18" charset="0"/>
                </a:rPr>
                <a:t>g</a:t>
              </a:r>
              <a:r>
                <a:rPr lang="en-US" altLang="zh-CN" sz="2400" baseline="-25000">
                  <a:latin typeface="Times New Roman" pitchFamily="18" charset="0"/>
                </a:rPr>
                <a:t>4</a:t>
              </a:r>
              <a:r>
                <a:rPr lang="en-US" altLang="zh-CN" sz="2400">
                  <a:latin typeface="Times New Roman" pitchFamily="18" charset="0"/>
                </a:rPr>
                <a:t> </a:t>
              </a:r>
              <a:r>
                <a:rPr lang="zh-CN" altLang="en-US" sz="2400">
                  <a:latin typeface="Times New Roman" pitchFamily="18" charset="0"/>
                </a:rPr>
                <a:t>小组包含第 8，9，10，11，12，13，14，15，24，</a:t>
              </a:r>
            </a:p>
          </p:txBody>
        </p:sp>
        <p:sp>
          <p:nvSpPr>
            <p:cNvPr id="184336" name="Text Box 17"/>
            <p:cNvSpPr txBox="1">
              <a:spLocks noChangeArrowheads="1"/>
            </p:cNvSpPr>
            <p:nvPr/>
          </p:nvSpPr>
          <p:spPr bwMode="auto">
            <a:xfrm>
              <a:off x="5420" y="2097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268306" name="Rectangle 1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4.2</a:t>
            </a:r>
          </a:p>
        </p:txBody>
      </p:sp>
      <p:sp>
        <p:nvSpPr>
          <p:cNvPr id="20" name="日期占位符 1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13E5005-23F3-4781-A9F9-999754563C1E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FE16A-D086-4C2F-81B9-0CF4F4AA26F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autoUpdateAnimBg="0"/>
      <p:bldP spid="268292" grpId="0" autoUpdateAnimBg="0"/>
      <p:bldP spid="26829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255588" y="533400"/>
            <a:ext cx="13287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例4.4 </a:t>
            </a:r>
          </a:p>
        </p:txBody>
      </p:sp>
      <p:sp>
        <p:nvSpPr>
          <p:cNvPr id="800771" name="Text Box 3"/>
          <p:cNvSpPr txBox="1">
            <a:spLocks noChangeArrowheads="1"/>
          </p:cNvSpPr>
          <p:nvPr/>
        </p:nvSpPr>
        <p:spPr bwMode="auto">
          <a:xfrm>
            <a:off x="1474788" y="595313"/>
            <a:ext cx="62976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求 0101 按 “偶校验” 配置的汉明码</a:t>
            </a:r>
          </a:p>
        </p:txBody>
      </p:sp>
      <p:sp>
        <p:nvSpPr>
          <p:cNvPr id="800772" name="Text Box 4"/>
          <p:cNvSpPr txBox="1">
            <a:spLocks noChangeArrowheads="1"/>
          </p:cNvSpPr>
          <p:nvPr/>
        </p:nvSpPr>
        <p:spPr bwMode="auto">
          <a:xfrm>
            <a:off x="1050925" y="1295400"/>
            <a:ext cx="1000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解：</a:t>
            </a:r>
          </a:p>
        </p:txBody>
      </p:sp>
      <p:sp>
        <p:nvSpPr>
          <p:cNvPr id="800773" name="Text Box 5"/>
          <p:cNvSpPr txBox="1">
            <a:spLocks noChangeArrowheads="1"/>
          </p:cNvSpPr>
          <p:nvPr/>
        </p:nvSpPr>
        <p:spPr bwMode="auto">
          <a:xfrm>
            <a:off x="1828800" y="1295400"/>
            <a:ext cx="165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∵  </a:t>
            </a:r>
            <a:r>
              <a:rPr lang="en-US" altLang="zh-CN" sz="3200" i="1">
                <a:latin typeface="Times New Roman" pitchFamily="18" charset="0"/>
              </a:rPr>
              <a:t>n</a:t>
            </a:r>
            <a:r>
              <a:rPr lang="en-US" altLang="zh-CN" sz="3200">
                <a:latin typeface="Times New Roman" pitchFamily="18" charset="0"/>
              </a:rPr>
              <a:t> = 4</a:t>
            </a:r>
          </a:p>
        </p:txBody>
      </p:sp>
      <p:sp>
        <p:nvSpPr>
          <p:cNvPr id="800774" name="Text Box 6"/>
          <p:cNvSpPr txBox="1">
            <a:spLocks noChangeArrowheads="1"/>
          </p:cNvSpPr>
          <p:nvPr/>
        </p:nvSpPr>
        <p:spPr bwMode="auto">
          <a:xfrm>
            <a:off x="2422525" y="1981200"/>
            <a:ext cx="3511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根据 2</a:t>
            </a:r>
            <a:r>
              <a:rPr lang="en-US" altLang="zh-CN" sz="3200" i="1" baseline="30000">
                <a:latin typeface="Times New Roman" pitchFamily="18" charset="0"/>
              </a:rPr>
              <a:t>k</a:t>
            </a:r>
            <a:r>
              <a:rPr lang="en-US" altLang="zh-CN" sz="3200" baseline="30000">
                <a:latin typeface="Times New Roman" pitchFamily="18" charset="0"/>
              </a:rPr>
              <a:t> </a:t>
            </a:r>
            <a:r>
              <a:rPr lang="en-US" altLang="zh-CN" sz="3200">
                <a:latin typeface="Times New Roman" pitchFamily="18" charset="0"/>
              </a:rPr>
              <a:t>≥ </a:t>
            </a:r>
            <a:r>
              <a:rPr lang="en-US" altLang="zh-CN" sz="3200" i="1">
                <a:latin typeface="Times New Roman" pitchFamily="18" charset="0"/>
              </a:rPr>
              <a:t>n</a:t>
            </a:r>
            <a:r>
              <a:rPr lang="en-US" altLang="zh-CN" sz="3200">
                <a:latin typeface="Times New Roman" pitchFamily="18" charset="0"/>
              </a:rPr>
              <a:t> + </a:t>
            </a:r>
            <a:r>
              <a:rPr lang="en-US" altLang="zh-CN" sz="3200" i="1">
                <a:latin typeface="Times New Roman" pitchFamily="18" charset="0"/>
              </a:rPr>
              <a:t>k</a:t>
            </a:r>
            <a:r>
              <a:rPr lang="en-US" altLang="zh-CN" sz="3200">
                <a:latin typeface="Times New Roman" pitchFamily="18" charset="0"/>
              </a:rPr>
              <a:t> + 1</a:t>
            </a:r>
          </a:p>
        </p:txBody>
      </p:sp>
      <p:sp>
        <p:nvSpPr>
          <p:cNvPr id="800775" name="Text Box 7"/>
          <p:cNvSpPr txBox="1">
            <a:spLocks noChangeArrowheads="1"/>
          </p:cNvSpPr>
          <p:nvPr/>
        </p:nvSpPr>
        <p:spPr bwMode="auto">
          <a:xfrm>
            <a:off x="2422525" y="2590800"/>
            <a:ext cx="1997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得 </a:t>
            </a:r>
            <a:r>
              <a:rPr lang="en-US" altLang="zh-CN" sz="3200" i="1">
                <a:latin typeface="Times New Roman" pitchFamily="18" charset="0"/>
              </a:rPr>
              <a:t>k</a:t>
            </a:r>
            <a:r>
              <a:rPr lang="en-US" altLang="zh-CN" sz="3200">
                <a:latin typeface="Times New Roman" pitchFamily="18" charset="0"/>
              </a:rPr>
              <a:t> = 3</a:t>
            </a:r>
          </a:p>
        </p:txBody>
      </p:sp>
      <p:sp>
        <p:nvSpPr>
          <p:cNvPr id="800776" name="Text Box 8"/>
          <p:cNvSpPr txBox="1">
            <a:spLocks noChangeArrowheads="1"/>
          </p:cNvSpPr>
          <p:nvPr/>
        </p:nvSpPr>
        <p:spPr bwMode="auto">
          <a:xfrm>
            <a:off x="693738" y="3276600"/>
            <a:ext cx="317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汉明码排序如下: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09600" y="3962400"/>
            <a:ext cx="8153400" cy="1908175"/>
            <a:chOff x="384" y="2496"/>
            <a:chExt cx="5136" cy="1202"/>
          </a:xfrm>
        </p:grpSpPr>
        <p:sp>
          <p:nvSpPr>
            <p:cNvPr id="185367" name="Line 10"/>
            <p:cNvSpPr>
              <a:spLocks noChangeShapeType="1"/>
            </p:cNvSpPr>
            <p:nvPr/>
          </p:nvSpPr>
          <p:spPr bwMode="auto">
            <a:xfrm>
              <a:off x="384" y="2976"/>
              <a:ext cx="5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368" name="Line 11"/>
            <p:cNvSpPr>
              <a:spLocks noChangeShapeType="1"/>
            </p:cNvSpPr>
            <p:nvPr/>
          </p:nvSpPr>
          <p:spPr bwMode="auto">
            <a:xfrm>
              <a:off x="1920" y="2496"/>
              <a:ext cx="0" cy="1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369" name="Text Box 12"/>
            <p:cNvSpPr txBox="1">
              <a:spLocks noChangeArrowheads="1"/>
            </p:cNvSpPr>
            <p:nvPr/>
          </p:nvSpPr>
          <p:spPr bwMode="auto">
            <a:xfrm>
              <a:off x="535" y="2556"/>
              <a:ext cx="1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二进制序号</a:t>
              </a:r>
            </a:p>
          </p:txBody>
        </p:sp>
        <p:sp>
          <p:nvSpPr>
            <p:cNvPr id="185370" name="Text Box 13"/>
            <p:cNvSpPr txBox="1">
              <a:spLocks noChangeArrowheads="1"/>
            </p:cNvSpPr>
            <p:nvPr/>
          </p:nvSpPr>
          <p:spPr bwMode="auto">
            <a:xfrm>
              <a:off x="960" y="3024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名称</a:t>
              </a:r>
            </a:p>
          </p:txBody>
        </p:sp>
        <p:sp>
          <p:nvSpPr>
            <p:cNvPr id="185371" name="Text Box 14"/>
            <p:cNvSpPr txBox="1">
              <a:spLocks noChangeArrowheads="1"/>
            </p:cNvSpPr>
            <p:nvPr/>
          </p:nvSpPr>
          <p:spPr bwMode="auto">
            <a:xfrm>
              <a:off x="2101" y="2556"/>
              <a:ext cx="331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1      2      3      4      5      6      7</a:t>
              </a:r>
            </a:p>
          </p:txBody>
        </p:sp>
      </p:grpSp>
      <p:sp>
        <p:nvSpPr>
          <p:cNvPr id="800783" name="Text Box 15"/>
          <p:cNvSpPr txBox="1">
            <a:spLocks noChangeArrowheads="1"/>
          </p:cNvSpPr>
          <p:nvPr/>
        </p:nvSpPr>
        <p:spPr bwMode="auto">
          <a:xfrm>
            <a:off x="3335338" y="4800600"/>
            <a:ext cx="291938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>
                <a:solidFill>
                  <a:srgbClr val="0419E0"/>
                </a:solidFill>
                <a:latin typeface="Times New Roman" pitchFamily="18" charset="0"/>
              </a:rPr>
              <a:t>C</a:t>
            </a:r>
            <a:r>
              <a:rPr lang="en-US" altLang="zh-CN" sz="3200" baseline="-25000">
                <a:solidFill>
                  <a:srgbClr val="0419E0"/>
                </a:solidFill>
                <a:latin typeface="Times New Roman" pitchFamily="18" charset="0"/>
              </a:rPr>
              <a:t>1</a:t>
            </a:r>
            <a:r>
              <a:rPr lang="en-US" altLang="zh-CN" sz="3200">
                <a:solidFill>
                  <a:srgbClr val="0419E0"/>
                </a:solidFill>
                <a:latin typeface="Times New Roman" pitchFamily="18" charset="0"/>
              </a:rPr>
              <a:t>   C</a:t>
            </a:r>
            <a:r>
              <a:rPr lang="en-US" altLang="zh-CN" sz="3200" baseline="-25000">
                <a:solidFill>
                  <a:srgbClr val="0419E0"/>
                </a:solidFill>
                <a:latin typeface="Times New Roman" pitchFamily="18" charset="0"/>
              </a:rPr>
              <a:t>2</a:t>
            </a:r>
            <a:r>
              <a:rPr lang="en-US" altLang="zh-CN" sz="3200">
                <a:solidFill>
                  <a:schemeClr val="folHlink"/>
                </a:solidFill>
                <a:latin typeface="Times New Roman" pitchFamily="18" charset="0"/>
              </a:rPr>
              <a:t>           </a:t>
            </a:r>
            <a:r>
              <a:rPr lang="en-US" altLang="zh-CN" sz="3200">
                <a:solidFill>
                  <a:srgbClr val="0419E0"/>
                </a:solidFill>
                <a:latin typeface="Times New Roman" pitchFamily="18" charset="0"/>
              </a:rPr>
              <a:t>C</a:t>
            </a:r>
            <a:r>
              <a:rPr lang="en-US" altLang="zh-CN" sz="3200" baseline="-25000">
                <a:solidFill>
                  <a:srgbClr val="0419E0"/>
                </a:solidFill>
                <a:latin typeface="Times New Roman" pitchFamily="18" charset="0"/>
              </a:rPr>
              <a:t>4</a:t>
            </a:r>
            <a:endParaRPr lang="en-US" altLang="zh-CN" sz="3200">
              <a:solidFill>
                <a:srgbClr val="0419E0"/>
              </a:solidFill>
              <a:latin typeface="Times New Roman" pitchFamily="18" charset="0"/>
            </a:endParaRPr>
          </a:p>
        </p:txBody>
      </p:sp>
      <p:sp>
        <p:nvSpPr>
          <p:cNvPr id="800784" name="Text Box 16"/>
          <p:cNvSpPr txBox="1">
            <a:spLocks noChangeArrowheads="1"/>
          </p:cNvSpPr>
          <p:nvPr/>
        </p:nvSpPr>
        <p:spPr bwMode="auto">
          <a:xfrm>
            <a:off x="3411538" y="535305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0</a:t>
            </a:r>
          </a:p>
        </p:txBody>
      </p:sp>
      <p:sp>
        <p:nvSpPr>
          <p:cNvPr id="800785" name="Text Box 17"/>
          <p:cNvSpPr txBox="1">
            <a:spLocks noChangeArrowheads="1"/>
          </p:cNvSpPr>
          <p:nvPr/>
        </p:nvSpPr>
        <p:spPr bwMode="auto">
          <a:xfrm>
            <a:off x="1660525" y="5892800"/>
            <a:ext cx="5451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∴ 0101 的汉明码为</a:t>
            </a: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  </a:t>
            </a:r>
            <a:r>
              <a:rPr lang="zh-CN" altLang="en-US" sz="3600">
                <a:solidFill>
                  <a:srgbClr val="0419E0"/>
                </a:solidFill>
                <a:latin typeface="Times New Roman" pitchFamily="18" charset="0"/>
              </a:rPr>
              <a:t>0100101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946650" y="4819650"/>
            <a:ext cx="3587750" cy="579438"/>
            <a:chOff x="3116" y="3036"/>
            <a:chExt cx="2260" cy="365"/>
          </a:xfrm>
        </p:grpSpPr>
        <p:sp>
          <p:nvSpPr>
            <p:cNvPr id="185365" name="Text Box 19"/>
            <p:cNvSpPr txBox="1">
              <a:spLocks noChangeArrowheads="1"/>
            </p:cNvSpPr>
            <p:nvPr/>
          </p:nvSpPr>
          <p:spPr bwMode="auto">
            <a:xfrm>
              <a:off x="3116" y="3036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85366" name="Text Box 20"/>
            <p:cNvSpPr txBox="1">
              <a:spLocks noChangeArrowheads="1"/>
            </p:cNvSpPr>
            <p:nvPr/>
          </p:nvSpPr>
          <p:spPr bwMode="auto">
            <a:xfrm>
              <a:off x="4172" y="3036"/>
              <a:ext cx="120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>
                  <a:latin typeface="Times New Roman" pitchFamily="18" charset="0"/>
                </a:rPr>
                <a:t>1     0      1</a:t>
              </a:r>
              <a:endParaRPr lang="zh-CN" altLang="en-US" sz="3200">
                <a:latin typeface="Times New Roman" pitchFamily="18" charset="0"/>
              </a:endParaRPr>
            </a:p>
          </p:txBody>
        </p:sp>
      </p:grpSp>
      <p:sp>
        <p:nvSpPr>
          <p:cNvPr id="800789" name="Rectangle 2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4.2</a:t>
            </a:r>
          </a:p>
        </p:txBody>
      </p:sp>
      <p:sp>
        <p:nvSpPr>
          <p:cNvPr id="800790" name="Text Box 22"/>
          <p:cNvSpPr txBox="1">
            <a:spLocks noChangeArrowheads="1"/>
          </p:cNvSpPr>
          <p:nvPr/>
        </p:nvSpPr>
        <p:spPr bwMode="auto">
          <a:xfrm>
            <a:off x="4114800" y="535305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1</a:t>
            </a:r>
          </a:p>
        </p:txBody>
      </p:sp>
      <p:sp>
        <p:nvSpPr>
          <p:cNvPr id="800791" name="Text Box 23"/>
          <p:cNvSpPr txBox="1">
            <a:spLocks noChangeArrowheads="1"/>
          </p:cNvSpPr>
          <p:nvPr/>
        </p:nvSpPr>
        <p:spPr bwMode="auto">
          <a:xfrm>
            <a:off x="5715000" y="535305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0</a:t>
            </a:r>
          </a:p>
        </p:txBody>
      </p:sp>
      <p:sp>
        <p:nvSpPr>
          <p:cNvPr id="25" name="日期占位符 2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E7256BE-DD09-4704-84D7-F7BAC9043653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1DDE5-7E0A-42EF-8F29-5EEF8285C0A4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27" name="页脚占位符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0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0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0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0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0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0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771" grpId="0" autoUpdateAnimBg="0"/>
      <p:bldP spid="800772" grpId="0" autoUpdateAnimBg="0"/>
      <p:bldP spid="800773" grpId="0" autoUpdateAnimBg="0"/>
      <p:bldP spid="800774" grpId="0" autoUpdateAnimBg="0"/>
      <p:bldP spid="800775" grpId="0" autoUpdateAnimBg="0"/>
      <p:bldP spid="800776" grpId="0" autoUpdateAnimBg="0"/>
      <p:bldP spid="800783" grpId="0" autoUpdateAnimBg="0"/>
      <p:bldP spid="800784" grpId="0" autoUpdateAnimBg="0"/>
      <p:bldP spid="800785" grpId="0" autoUpdateAnimBg="0"/>
      <p:bldP spid="800790" grpId="0" autoUpdateAnimBg="0"/>
      <p:bldP spid="80079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Text Box 2"/>
          <p:cNvSpPr txBox="1">
            <a:spLocks noChangeArrowheads="1"/>
          </p:cNvSpPr>
          <p:nvPr/>
        </p:nvSpPr>
        <p:spPr bwMode="auto">
          <a:xfrm>
            <a:off x="2057400" y="290513"/>
            <a:ext cx="5791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按配偶原则配置 0011 的汉明码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95313" y="2286000"/>
            <a:ext cx="8167687" cy="1733550"/>
            <a:chOff x="375" y="1440"/>
            <a:chExt cx="5145" cy="1092"/>
          </a:xfrm>
        </p:grpSpPr>
        <p:sp>
          <p:nvSpPr>
            <p:cNvPr id="186399" name="Line 4"/>
            <p:cNvSpPr>
              <a:spLocks noChangeShapeType="1"/>
            </p:cNvSpPr>
            <p:nvPr/>
          </p:nvSpPr>
          <p:spPr bwMode="auto">
            <a:xfrm>
              <a:off x="384" y="1860"/>
              <a:ext cx="5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6400" name="Freeform 5"/>
            <p:cNvSpPr>
              <a:spLocks/>
            </p:cNvSpPr>
            <p:nvPr/>
          </p:nvSpPr>
          <p:spPr bwMode="auto">
            <a:xfrm>
              <a:off x="1920" y="1476"/>
              <a:ext cx="1" cy="1056"/>
            </a:xfrm>
            <a:custGeom>
              <a:avLst/>
              <a:gdLst>
                <a:gd name="T0" fmla="*/ 0 w 1"/>
                <a:gd name="T1" fmla="*/ 0 h 1056"/>
                <a:gd name="T2" fmla="*/ 0 w 1"/>
                <a:gd name="T3" fmla="*/ 1056 h 1056"/>
                <a:gd name="T4" fmla="*/ 0 60000 65536"/>
                <a:gd name="T5" fmla="*/ 0 60000 65536"/>
                <a:gd name="T6" fmla="*/ 0 w 1"/>
                <a:gd name="T7" fmla="*/ 0 h 1056"/>
                <a:gd name="T8" fmla="*/ 1 w 1"/>
                <a:gd name="T9" fmla="*/ 1056 h 10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056">
                  <a:moveTo>
                    <a:pt x="0" y="0"/>
                  </a:moveTo>
                  <a:lnTo>
                    <a:pt x="0" y="105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6401" name="Text Box 6"/>
            <p:cNvSpPr txBox="1">
              <a:spLocks noChangeArrowheads="1"/>
            </p:cNvSpPr>
            <p:nvPr/>
          </p:nvSpPr>
          <p:spPr bwMode="auto">
            <a:xfrm>
              <a:off x="375" y="1449"/>
              <a:ext cx="140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二进制序号</a:t>
              </a:r>
            </a:p>
          </p:txBody>
        </p:sp>
        <p:sp>
          <p:nvSpPr>
            <p:cNvPr id="186402" name="Text Box 7"/>
            <p:cNvSpPr txBox="1">
              <a:spLocks noChangeArrowheads="1"/>
            </p:cNvSpPr>
            <p:nvPr/>
          </p:nvSpPr>
          <p:spPr bwMode="auto">
            <a:xfrm>
              <a:off x="714" y="1929"/>
              <a:ext cx="73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名称</a:t>
              </a:r>
            </a:p>
          </p:txBody>
        </p:sp>
        <p:sp>
          <p:nvSpPr>
            <p:cNvPr id="186403" name="Text Box 8"/>
            <p:cNvSpPr txBox="1">
              <a:spLocks noChangeArrowheads="1"/>
            </p:cNvSpPr>
            <p:nvPr/>
          </p:nvSpPr>
          <p:spPr bwMode="auto">
            <a:xfrm>
              <a:off x="2101" y="1440"/>
              <a:ext cx="331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1      2      3      4      5      6      7</a:t>
              </a:r>
            </a:p>
          </p:txBody>
        </p:sp>
      </p:grpSp>
      <p:sp>
        <p:nvSpPr>
          <p:cNvPr id="801801" name="Text Box 9"/>
          <p:cNvSpPr txBox="1">
            <a:spLocks noChangeArrowheads="1"/>
          </p:cNvSpPr>
          <p:nvPr/>
        </p:nvSpPr>
        <p:spPr bwMode="auto">
          <a:xfrm>
            <a:off x="3335338" y="3048000"/>
            <a:ext cx="32178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>
                <a:solidFill>
                  <a:srgbClr val="0419E0"/>
                </a:solidFill>
                <a:latin typeface="Times New Roman" pitchFamily="18" charset="0"/>
              </a:rPr>
              <a:t>C</a:t>
            </a:r>
            <a:r>
              <a:rPr lang="en-US" altLang="zh-CN" sz="3200" baseline="-25000">
                <a:solidFill>
                  <a:srgbClr val="0419E0"/>
                </a:solidFill>
                <a:latin typeface="Times New Roman" pitchFamily="18" charset="0"/>
              </a:rPr>
              <a:t>1</a:t>
            </a:r>
            <a:r>
              <a:rPr lang="en-US" altLang="zh-CN" sz="3200">
                <a:solidFill>
                  <a:srgbClr val="0419E0"/>
                </a:solidFill>
                <a:latin typeface="Times New Roman" pitchFamily="18" charset="0"/>
              </a:rPr>
              <a:t>   C</a:t>
            </a:r>
            <a:r>
              <a:rPr lang="en-US" altLang="zh-CN" sz="3200" baseline="-25000">
                <a:solidFill>
                  <a:srgbClr val="0419E0"/>
                </a:solidFill>
                <a:latin typeface="Times New Roman" pitchFamily="18" charset="0"/>
              </a:rPr>
              <a:t>2</a:t>
            </a:r>
            <a:r>
              <a:rPr lang="en-US" altLang="zh-CN" sz="3200">
                <a:solidFill>
                  <a:schemeClr val="folHlink"/>
                </a:solidFill>
                <a:latin typeface="Times New Roman" pitchFamily="18" charset="0"/>
              </a:rPr>
              <a:t>            </a:t>
            </a:r>
            <a:r>
              <a:rPr lang="en-US" altLang="zh-CN" sz="3200">
                <a:solidFill>
                  <a:srgbClr val="0419E0"/>
                </a:solidFill>
                <a:latin typeface="Times New Roman" pitchFamily="18" charset="0"/>
              </a:rPr>
              <a:t>C</a:t>
            </a:r>
            <a:r>
              <a:rPr lang="en-US" altLang="zh-CN" sz="3200" baseline="-25000">
                <a:solidFill>
                  <a:srgbClr val="0419E0"/>
                </a:solidFill>
                <a:latin typeface="Times New Roman" pitchFamily="18" charset="0"/>
              </a:rPr>
              <a:t>4</a:t>
            </a:r>
            <a:endParaRPr lang="en-US" altLang="zh-CN" sz="3200">
              <a:solidFill>
                <a:srgbClr val="0419E0"/>
              </a:solidFill>
              <a:latin typeface="Times New Roman" pitchFamily="18" charset="0"/>
            </a:endParaRPr>
          </a:p>
        </p:txBody>
      </p:sp>
      <p:sp>
        <p:nvSpPr>
          <p:cNvPr id="801802" name="Text Box 10"/>
          <p:cNvSpPr txBox="1">
            <a:spLocks noChangeArrowheads="1"/>
          </p:cNvSpPr>
          <p:nvPr/>
        </p:nvSpPr>
        <p:spPr bwMode="auto">
          <a:xfrm>
            <a:off x="3411538" y="3581400"/>
            <a:ext cx="3065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1     0              0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876800" y="3048000"/>
            <a:ext cx="3657600" cy="579438"/>
            <a:chOff x="3072" y="2947"/>
            <a:chExt cx="2304" cy="365"/>
          </a:xfrm>
        </p:grpSpPr>
        <p:sp>
          <p:nvSpPr>
            <p:cNvPr id="186397" name="Text Box 12"/>
            <p:cNvSpPr txBox="1">
              <a:spLocks noChangeArrowheads="1"/>
            </p:cNvSpPr>
            <p:nvPr/>
          </p:nvSpPr>
          <p:spPr bwMode="auto">
            <a:xfrm>
              <a:off x="3072" y="2947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86398" name="Text Box 13"/>
            <p:cNvSpPr txBox="1">
              <a:spLocks noChangeArrowheads="1"/>
            </p:cNvSpPr>
            <p:nvPr/>
          </p:nvSpPr>
          <p:spPr bwMode="auto">
            <a:xfrm>
              <a:off x="4172" y="2947"/>
              <a:ext cx="120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>
                  <a:latin typeface="Times New Roman" pitchFamily="18" charset="0"/>
                </a:rPr>
                <a:t>0     1      1</a:t>
              </a:r>
              <a:endParaRPr lang="zh-CN" altLang="en-US" sz="3200">
                <a:latin typeface="Times New Roman" pitchFamily="18" charset="0"/>
              </a:endParaRPr>
            </a:p>
          </p:txBody>
        </p:sp>
      </p:grpSp>
      <p:sp>
        <p:nvSpPr>
          <p:cNvPr id="801806" name="Text Box 14"/>
          <p:cNvSpPr txBox="1">
            <a:spLocks noChangeArrowheads="1"/>
          </p:cNvSpPr>
          <p:nvPr/>
        </p:nvSpPr>
        <p:spPr bwMode="auto">
          <a:xfrm>
            <a:off x="1279525" y="990600"/>
            <a:ext cx="1000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解：</a:t>
            </a:r>
          </a:p>
        </p:txBody>
      </p:sp>
      <p:sp>
        <p:nvSpPr>
          <p:cNvPr id="801807" name="Text Box 15"/>
          <p:cNvSpPr txBox="1">
            <a:spLocks noChangeArrowheads="1"/>
          </p:cNvSpPr>
          <p:nvPr/>
        </p:nvSpPr>
        <p:spPr bwMode="auto">
          <a:xfrm>
            <a:off x="2438400" y="990600"/>
            <a:ext cx="5492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∵ </a:t>
            </a:r>
            <a:r>
              <a:rPr lang="en-US" altLang="zh-CN" sz="3200" i="1">
                <a:latin typeface="Times New Roman" pitchFamily="18" charset="0"/>
              </a:rPr>
              <a:t>n</a:t>
            </a:r>
            <a:r>
              <a:rPr lang="en-US" altLang="zh-CN" sz="3200">
                <a:latin typeface="Times New Roman" pitchFamily="18" charset="0"/>
              </a:rPr>
              <a:t> = 4      </a:t>
            </a:r>
            <a:r>
              <a:rPr lang="zh-CN" altLang="en-US" sz="3200">
                <a:latin typeface="Times New Roman" pitchFamily="18" charset="0"/>
              </a:rPr>
              <a:t>根据 2</a:t>
            </a:r>
            <a:r>
              <a:rPr lang="en-US" altLang="zh-CN" sz="3200" i="1" baseline="30000">
                <a:latin typeface="Times New Roman" pitchFamily="18" charset="0"/>
              </a:rPr>
              <a:t>k</a:t>
            </a:r>
            <a:r>
              <a:rPr lang="en-US" altLang="zh-CN" sz="3200" baseline="30000">
                <a:latin typeface="Times New Roman" pitchFamily="18" charset="0"/>
              </a:rPr>
              <a:t> </a:t>
            </a:r>
            <a:r>
              <a:rPr lang="en-US" altLang="zh-CN" sz="3200">
                <a:latin typeface="Times New Roman" pitchFamily="18" charset="0"/>
              </a:rPr>
              <a:t>≥ </a:t>
            </a:r>
            <a:r>
              <a:rPr lang="en-US" altLang="zh-CN" sz="3200" i="1">
                <a:latin typeface="Times New Roman" pitchFamily="18" charset="0"/>
              </a:rPr>
              <a:t>n</a:t>
            </a:r>
            <a:r>
              <a:rPr lang="en-US" altLang="zh-CN" sz="3200">
                <a:latin typeface="Times New Roman" pitchFamily="18" charset="0"/>
              </a:rPr>
              <a:t> + </a:t>
            </a:r>
            <a:r>
              <a:rPr lang="en-US" altLang="zh-CN" sz="3200" i="1">
                <a:latin typeface="Times New Roman" pitchFamily="18" charset="0"/>
              </a:rPr>
              <a:t>k</a:t>
            </a:r>
            <a:r>
              <a:rPr lang="en-US" altLang="zh-CN" sz="3200">
                <a:latin typeface="Times New Roman" pitchFamily="18" charset="0"/>
              </a:rPr>
              <a:t> + 1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801808" name="Text Box 16"/>
          <p:cNvSpPr txBox="1">
            <a:spLocks noChangeArrowheads="1"/>
          </p:cNvSpPr>
          <p:nvPr/>
        </p:nvSpPr>
        <p:spPr bwMode="auto">
          <a:xfrm>
            <a:off x="2938463" y="1600200"/>
            <a:ext cx="15335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取 </a:t>
            </a:r>
            <a:r>
              <a:rPr lang="en-US" altLang="zh-CN" sz="3200" i="1">
                <a:latin typeface="Times New Roman" pitchFamily="18" charset="0"/>
              </a:rPr>
              <a:t>k</a:t>
            </a:r>
            <a:r>
              <a:rPr lang="en-US" altLang="zh-CN" sz="3200">
                <a:latin typeface="Times New Roman" pitchFamily="18" charset="0"/>
              </a:rPr>
              <a:t> = 3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371600" y="4068763"/>
            <a:ext cx="3208338" cy="579437"/>
            <a:chOff x="864" y="2784"/>
            <a:chExt cx="2021" cy="365"/>
          </a:xfrm>
        </p:grpSpPr>
        <p:sp>
          <p:nvSpPr>
            <p:cNvPr id="186394" name="Text Box 18"/>
            <p:cNvSpPr txBox="1">
              <a:spLocks noChangeArrowheads="1"/>
            </p:cNvSpPr>
            <p:nvPr/>
          </p:nvSpPr>
          <p:spPr bwMode="auto">
            <a:xfrm>
              <a:off x="864" y="2784"/>
              <a:ext cx="202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>
                  <a:latin typeface="Times New Roman" pitchFamily="18" charset="0"/>
                </a:rPr>
                <a:t>C</a:t>
              </a:r>
              <a:r>
                <a:rPr lang="en-US" altLang="zh-CN" sz="3200" baseline="-25000">
                  <a:latin typeface="Times New Roman" pitchFamily="18" charset="0"/>
                </a:rPr>
                <a:t>1</a:t>
              </a:r>
              <a:r>
                <a:rPr lang="en-US" altLang="zh-CN" sz="3200">
                  <a:latin typeface="Times New Roman" pitchFamily="18" charset="0"/>
                </a:rPr>
                <a:t>= 3     5     7 = 1</a:t>
              </a:r>
            </a:p>
          </p:txBody>
        </p:sp>
        <p:sp>
          <p:nvSpPr>
            <p:cNvPr id="186395" name="AutoShape 19"/>
            <p:cNvSpPr>
              <a:spLocks noChangeArrowheads="1"/>
            </p:cNvSpPr>
            <p:nvPr/>
          </p:nvSpPr>
          <p:spPr bwMode="auto">
            <a:xfrm>
              <a:off x="1584" y="2868"/>
              <a:ext cx="192" cy="19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396" name="AutoShape 20"/>
            <p:cNvSpPr>
              <a:spLocks noChangeArrowheads="1"/>
            </p:cNvSpPr>
            <p:nvPr/>
          </p:nvSpPr>
          <p:spPr bwMode="auto">
            <a:xfrm>
              <a:off x="2064" y="2868"/>
              <a:ext cx="192" cy="19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371600" y="4738688"/>
            <a:ext cx="3208338" cy="579437"/>
            <a:chOff x="864" y="3216"/>
            <a:chExt cx="2021" cy="365"/>
          </a:xfrm>
        </p:grpSpPr>
        <p:sp>
          <p:nvSpPr>
            <p:cNvPr id="186391" name="Text Box 22"/>
            <p:cNvSpPr txBox="1">
              <a:spLocks noChangeArrowheads="1"/>
            </p:cNvSpPr>
            <p:nvPr/>
          </p:nvSpPr>
          <p:spPr bwMode="auto">
            <a:xfrm>
              <a:off x="864" y="3216"/>
              <a:ext cx="202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>
                  <a:latin typeface="Times New Roman" pitchFamily="18" charset="0"/>
                </a:rPr>
                <a:t>C</a:t>
              </a:r>
              <a:r>
                <a:rPr lang="en-US" altLang="zh-CN" sz="3200" baseline="-25000">
                  <a:latin typeface="Times New Roman" pitchFamily="18" charset="0"/>
                </a:rPr>
                <a:t>2</a:t>
              </a:r>
              <a:r>
                <a:rPr lang="en-US" altLang="zh-CN" sz="3200">
                  <a:latin typeface="Times New Roman" pitchFamily="18" charset="0"/>
                </a:rPr>
                <a:t>= 3     6     7 = 0</a:t>
              </a:r>
            </a:p>
          </p:txBody>
        </p:sp>
        <p:sp>
          <p:nvSpPr>
            <p:cNvPr id="186392" name="AutoShape 23"/>
            <p:cNvSpPr>
              <a:spLocks noChangeArrowheads="1"/>
            </p:cNvSpPr>
            <p:nvPr/>
          </p:nvSpPr>
          <p:spPr bwMode="auto">
            <a:xfrm>
              <a:off x="1584" y="3300"/>
              <a:ext cx="192" cy="19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393" name="AutoShape 24"/>
            <p:cNvSpPr>
              <a:spLocks noChangeArrowheads="1"/>
            </p:cNvSpPr>
            <p:nvPr/>
          </p:nvSpPr>
          <p:spPr bwMode="auto">
            <a:xfrm>
              <a:off x="2064" y="3300"/>
              <a:ext cx="192" cy="19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1371600" y="5364163"/>
            <a:ext cx="3208338" cy="579437"/>
            <a:chOff x="864" y="3648"/>
            <a:chExt cx="2021" cy="365"/>
          </a:xfrm>
        </p:grpSpPr>
        <p:sp>
          <p:nvSpPr>
            <p:cNvPr id="186388" name="Text Box 26"/>
            <p:cNvSpPr txBox="1">
              <a:spLocks noChangeArrowheads="1"/>
            </p:cNvSpPr>
            <p:nvPr/>
          </p:nvSpPr>
          <p:spPr bwMode="auto">
            <a:xfrm>
              <a:off x="864" y="3648"/>
              <a:ext cx="202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>
                  <a:latin typeface="Times New Roman" pitchFamily="18" charset="0"/>
                </a:rPr>
                <a:t>C</a:t>
              </a:r>
              <a:r>
                <a:rPr lang="en-US" altLang="zh-CN" sz="3200" baseline="-25000">
                  <a:latin typeface="Times New Roman" pitchFamily="18" charset="0"/>
                </a:rPr>
                <a:t>4</a:t>
              </a:r>
              <a:r>
                <a:rPr lang="en-US" altLang="zh-CN" sz="3200">
                  <a:latin typeface="Times New Roman" pitchFamily="18" charset="0"/>
                </a:rPr>
                <a:t>= 5     6     7 = 0</a:t>
              </a:r>
            </a:p>
          </p:txBody>
        </p:sp>
        <p:sp>
          <p:nvSpPr>
            <p:cNvPr id="186389" name="AutoShape 27"/>
            <p:cNvSpPr>
              <a:spLocks noChangeArrowheads="1"/>
            </p:cNvSpPr>
            <p:nvPr/>
          </p:nvSpPr>
          <p:spPr bwMode="auto">
            <a:xfrm>
              <a:off x="1584" y="3732"/>
              <a:ext cx="192" cy="19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390" name="AutoShape 28"/>
            <p:cNvSpPr>
              <a:spLocks noChangeArrowheads="1"/>
            </p:cNvSpPr>
            <p:nvPr/>
          </p:nvSpPr>
          <p:spPr bwMode="auto">
            <a:xfrm>
              <a:off x="2064" y="3732"/>
              <a:ext cx="192" cy="19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01821" name="Text Box 29"/>
          <p:cNvSpPr txBox="1">
            <a:spLocks noChangeArrowheads="1"/>
          </p:cNvSpPr>
          <p:nvPr/>
        </p:nvSpPr>
        <p:spPr bwMode="auto">
          <a:xfrm>
            <a:off x="762000" y="6019800"/>
            <a:ext cx="5553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∴  0011 的汉明码为</a:t>
            </a: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  </a:t>
            </a:r>
            <a:r>
              <a:rPr lang="zh-CN" altLang="en-US" sz="3600">
                <a:solidFill>
                  <a:srgbClr val="0419E0"/>
                </a:solidFill>
                <a:latin typeface="Times New Roman" pitchFamily="18" charset="0"/>
              </a:rPr>
              <a:t>1000011</a:t>
            </a:r>
            <a:endParaRPr lang="zh-CN" altLang="en-US" sz="3200">
              <a:solidFill>
                <a:srgbClr val="0419E0"/>
              </a:solidFill>
              <a:latin typeface="Times New Roman" pitchFamily="18" charset="0"/>
            </a:endParaRPr>
          </a:p>
        </p:txBody>
      </p:sp>
      <p:sp>
        <p:nvSpPr>
          <p:cNvPr id="186382" name="Text Box 30"/>
          <p:cNvSpPr txBox="1">
            <a:spLocks noChangeArrowheads="1"/>
          </p:cNvSpPr>
          <p:nvPr/>
        </p:nvSpPr>
        <p:spPr bwMode="auto">
          <a:xfrm>
            <a:off x="533400" y="228600"/>
            <a:ext cx="1330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练习1</a:t>
            </a:r>
          </a:p>
        </p:txBody>
      </p:sp>
      <p:sp>
        <p:nvSpPr>
          <p:cNvPr id="801823" name="Rectangle 3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4.2</a:t>
            </a:r>
          </a:p>
        </p:txBody>
      </p:sp>
      <p:sp>
        <p:nvSpPr>
          <p:cNvPr id="33" name="日期占位符 3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F9904B2-9ACD-44C7-B360-0BB38D125B8A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433BA1-A687-4A2F-9D0B-86592F82952C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35" name="页脚占位符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0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0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0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794" grpId="0" autoUpdateAnimBg="0"/>
      <p:bldP spid="801801" grpId="0" autoUpdateAnimBg="0"/>
      <p:bldP spid="801802" grpId="0" autoUpdateAnimBg="0"/>
      <p:bldP spid="801806" grpId="0" autoUpdateAnimBg="0"/>
      <p:bldP spid="801807" grpId="0" autoUpdateAnimBg="0"/>
      <p:bldP spid="801808" grpId="0" autoUpdateAnimBg="0"/>
      <p:bldP spid="801821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10430</TotalTime>
  <Words>993</Words>
  <Application>Microsoft Office PowerPoint</Application>
  <PresentationFormat>全屏显示(4:3)</PresentationFormat>
  <Paragraphs>198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计算机组成原理</vt:lpstr>
      <vt:lpstr>第４章  存 储 器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suzi</dc:creator>
  <cp:lastModifiedBy>lhw</cp:lastModifiedBy>
  <cp:revision>1609</cp:revision>
  <dcterms:created xsi:type="dcterms:W3CDTF">1601-01-01T00:00:00Z</dcterms:created>
  <dcterms:modified xsi:type="dcterms:W3CDTF">2013-06-05T07:26:38Z</dcterms:modified>
</cp:coreProperties>
</file>