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1000" r:id="rId3"/>
    <p:sldId id="1001" r:id="rId4"/>
    <p:sldId id="1002" r:id="rId5"/>
    <p:sldId id="870" r:id="rId6"/>
    <p:sldId id="864" r:id="rId7"/>
    <p:sldId id="295" r:id="rId8"/>
    <p:sldId id="1003" r:id="rId9"/>
    <p:sldId id="1004" r:id="rId10"/>
    <p:sldId id="257" r:id="rId11"/>
    <p:sldId id="324" r:id="rId12"/>
    <p:sldId id="311" r:id="rId13"/>
    <p:sldId id="308" r:id="rId14"/>
    <p:sldId id="278" r:id="rId15"/>
    <p:sldId id="260" r:id="rId16"/>
    <p:sldId id="325" r:id="rId17"/>
    <p:sldId id="261" r:id="rId18"/>
    <p:sldId id="310" r:id="rId19"/>
    <p:sldId id="326" r:id="rId20"/>
    <p:sldId id="272" r:id="rId21"/>
    <p:sldId id="282" r:id="rId22"/>
    <p:sldId id="283" r:id="rId23"/>
    <p:sldId id="328" r:id="rId24"/>
    <p:sldId id="294" r:id="rId25"/>
    <p:sldId id="333" r:id="rId26"/>
    <p:sldId id="331" r:id="rId27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2069" autoAdjust="0"/>
  </p:normalViewPr>
  <p:slideViewPr>
    <p:cSldViewPr>
      <p:cViewPr>
        <p:scale>
          <a:sx n="66" d="100"/>
          <a:sy n="66" d="100"/>
        </p:scale>
        <p:origin x="-208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907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8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27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70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29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88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42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91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C6A1-1316-46F5-9E8A-F5EF43EA9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9902-35BC-4C02-9D36-134A93C813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EEC34-B46B-4769-813D-3FDCF0CB2F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C14AC-9274-483E-87B8-E6A120D0C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E6C7E-AA8C-4404-ADC1-B2EDE507F8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37FC-0588-426A-8E6D-0A04E85984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7822-0FF4-42FC-A083-B5FAB3558B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755C-0607-4390-8109-F90D789B64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B7F49-19F3-412C-B886-5DA0C4053B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9DB0-A556-4049-80D1-8520C9578B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06917-35BA-49BE-91A9-A8F5E61A0F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7A6E6-EC62-4E5A-8ACC-2BF950DCD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2.verycd.com/c49137351fc97a880aa7ad4e6cf6b43686261/post-508986-1190382028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307181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1.1 计算机系统简介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144963" y="4819650"/>
            <a:ext cx="36274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000">
                <a:latin typeface="Times New Roman" pitchFamily="18" charset="0"/>
              </a:rPr>
              <a:t>由具有各类特殊功能</a:t>
            </a:r>
          </a:p>
          <a:p>
            <a:r>
              <a:rPr lang="zh-CN" altLang="en-US" sz="3000">
                <a:latin typeface="Times New Roman" pitchFamily="18" charset="0"/>
              </a:rPr>
              <a:t>的信息（程序）组成</a:t>
            </a:r>
            <a:endParaRPr lang="en-US" altLang="zh-CN" sz="3000">
              <a:latin typeface="Times New Roman" pitchFamily="18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219200" y="2163763"/>
            <a:ext cx="487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lang="zh-CN" altLang="en-US" sz="3200"/>
              <a:t>计算机系统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101850" y="2895600"/>
            <a:ext cx="6413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/>
              <a:t>计算机系统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4144963" y="3271838"/>
            <a:ext cx="42433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3000"/>
              <a:t>计算机的实体，</a:t>
            </a:r>
          </a:p>
          <a:p>
            <a:pPr eaLnBrk="0" hangingPunct="0">
              <a:spcBef>
                <a:spcPct val="0"/>
              </a:spcBef>
            </a:pPr>
            <a:r>
              <a:rPr lang="zh-CN" altLang="en-US" sz="3000"/>
              <a:t>如主机、外设等</a:t>
            </a:r>
            <a:endParaRPr lang="en-US" altLang="zh-CN" sz="3000"/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520700" y="1263650"/>
            <a:ext cx="822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一、 计算机的软硬件概念</a:t>
            </a:r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743200" y="3505200"/>
            <a:ext cx="304800" cy="1676400"/>
          </a:xfrm>
          <a:custGeom>
            <a:avLst/>
            <a:gdLst>
              <a:gd name="T0" fmla="*/ 304800 w 40"/>
              <a:gd name="T1" fmla="*/ 0 h 347"/>
              <a:gd name="T2" fmla="*/ 152400 w 40"/>
              <a:gd name="T3" fmla="*/ 140103 h 347"/>
              <a:gd name="T4" fmla="*/ 152400 w 40"/>
              <a:gd name="T5" fmla="*/ 700513 h 347"/>
              <a:gd name="T6" fmla="*/ 0 w 40"/>
              <a:gd name="T7" fmla="*/ 835784 h 347"/>
              <a:gd name="T8" fmla="*/ 152400 w 40"/>
              <a:gd name="T9" fmla="*/ 975887 h 347"/>
              <a:gd name="T10" fmla="*/ 152400 w 40"/>
              <a:gd name="T11" fmla="*/ 1536297 h 347"/>
              <a:gd name="T12" fmla="*/ 304800 w 40"/>
              <a:gd name="T13" fmla="*/ 167640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347"/>
              <a:gd name="T23" fmla="*/ 40 w 40"/>
              <a:gd name="T24" fmla="*/ 347 h 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108325" y="3271838"/>
            <a:ext cx="946150" cy="2097087"/>
            <a:chOff x="1958" y="2061"/>
            <a:chExt cx="596" cy="1321"/>
          </a:xfrm>
        </p:grpSpPr>
        <p:sp>
          <p:nvSpPr>
            <p:cNvPr id="8203" name="Text Box 46"/>
            <p:cNvSpPr txBox="1">
              <a:spLocks noChangeArrowheads="1"/>
            </p:cNvSpPr>
            <p:nvPr/>
          </p:nvSpPr>
          <p:spPr bwMode="auto">
            <a:xfrm>
              <a:off x="1958" y="2061"/>
              <a:ext cx="5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000">
                  <a:solidFill>
                    <a:schemeClr val="folHlink"/>
                  </a:solidFill>
                </a:rPr>
                <a:t>硬件</a:t>
              </a:r>
            </a:p>
          </p:txBody>
        </p:sp>
        <p:sp>
          <p:nvSpPr>
            <p:cNvPr id="8204" name="Text Box 47"/>
            <p:cNvSpPr txBox="1">
              <a:spLocks noChangeArrowheads="1"/>
            </p:cNvSpPr>
            <p:nvPr/>
          </p:nvSpPr>
          <p:spPr bwMode="auto">
            <a:xfrm>
              <a:off x="1958" y="3036"/>
              <a:ext cx="5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000">
                  <a:solidFill>
                    <a:schemeClr val="folHlink"/>
                  </a:solidFill>
                </a:rPr>
                <a:t>软件</a:t>
              </a:r>
            </a:p>
          </p:txBody>
        </p:sp>
      </p:grpSp>
      <p:sp>
        <p:nvSpPr>
          <p:cNvPr id="8202" name="AutoShape 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utoUpdateAnimBg="0"/>
      <p:bldP spid="6181" grpId="0" autoUpdateAnimBg="0"/>
      <p:bldP spid="6184" grpId="0" autoUpdateAnimBg="0"/>
      <p:bldP spid="6185" grpId="0" autoUpdateAnimBg="0"/>
      <p:bldP spid="6189" grpId="0" autoUpdateAnimBg="0"/>
      <p:bldP spid="61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98850" y="4845050"/>
            <a:ext cx="6407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按任务需要编制成的各种程序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498850" y="10668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用来管理整个计算机系统 </a:t>
            </a:r>
            <a:endParaRPr lang="zh-CN" altLang="en-US" sz="3200"/>
          </a:p>
        </p:txBody>
      </p:sp>
      <p:sp>
        <p:nvSpPr>
          <p:cNvPr id="100356" name="AutoShape 4"/>
          <p:cNvSpPr>
            <a:spLocks/>
          </p:cNvSpPr>
          <p:nvPr/>
        </p:nvSpPr>
        <p:spPr bwMode="auto">
          <a:xfrm>
            <a:off x="1066800" y="13716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066800"/>
            <a:ext cx="2286000" cy="4357688"/>
            <a:chOff x="864" y="672"/>
            <a:chExt cx="1440" cy="2745"/>
          </a:xfrm>
        </p:grpSpPr>
        <p:sp>
          <p:nvSpPr>
            <p:cNvPr id="9230" name="Text Box 6"/>
            <p:cNvSpPr txBox="1">
              <a:spLocks noChangeArrowheads="1"/>
            </p:cNvSpPr>
            <p:nvPr/>
          </p:nvSpPr>
          <p:spPr bwMode="auto">
            <a:xfrm>
              <a:off x="864" y="672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系统软件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9231" name="Text Box 7"/>
            <p:cNvSpPr txBox="1">
              <a:spLocks noChangeArrowheads="1"/>
            </p:cNvSpPr>
            <p:nvPr/>
          </p:nvSpPr>
          <p:spPr bwMode="auto">
            <a:xfrm>
              <a:off x="864" y="3052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应用软件</a:t>
              </a:r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810000" y="1782763"/>
            <a:ext cx="2798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语言处理程序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810000" y="2346325"/>
            <a:ext cx="214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操作系统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810000" y="29098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服务性程序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810000" y="347345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数据库管理系统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810000" y="40386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网络软件</a:t>
            </a:r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298450" y="2586038"/>
            <a:ext cx="642938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软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件</a:t>
            </a:r>
            <a:endParaRPr lang="zh-CN" altLang="en-US" sz="3600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9229" name="AutoShape 1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356" grpId="0" animBg="1"/>
      <p:bldP spid="100360" grpId="0" autoUpdateAnimBg="0"/>
      <p:bldP spid="100361" grpId="0" autoUpdateAnimBg="0"/>
      <p:bldP spid="100362" grpId="0" autoUpdateAnimBg="0"/>
      <p:bldP spid="100363" grpId="0" autoUpdateAnimBg="0"/>
      <p:bldP spid="1003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57400" y="1981200"/>
            <a:ext cx="5562600" cy="3932238"/>
            <a:chOff x="1296" y="1248"/>
            <a:chExt cx="3504" cy="2477"/>
          </a:xfrm>
        </p:grpSpPr>
        <p:sp>
          <p:nvSpPr>
            <p:cNvPr id="10263" name="Rectangle 3"/>
            <p:cNvSpPr>
              <a:spLocks noChangeArrowheads="1"/>
            </p:cNvSpPr>
            <p:nvPr/>
          </p:nvSpPr>
          <p:spPr bwMode="auto">
            <a:xfrm>
              <a:off x="1296" y="1248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Text Box 4"/>
            <p:cNvSpPr txBox="1">
              <a:spLocks noChangeArrowheads="1"/>
            </p:cNvSpPr>
            <p:nvPr/>
          </p:nvSpPr>
          <p:spPr bwMode="auto">
            <a:xfrm>
              <a:off x="2639" y="3360"/>
              <a:ext cx="8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计算机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09600" y="2941638"/>
            <a:ext cx="1905000" cy="1104900"/>
            <a:chOff x="384" y="1853"/>
            <a:chExt cx="1200" cy="696"/>
          </a:xfrm>
        </p:grpSpPr>
        <p:sp>
          <p:nvSpPr>
            <p:cNvPr id="10260" name="Rectangle 6"/>
            <p:cNvSpPr>
              <a:spLocks noChangeArrowheads="1"/>
            </p:cNvSpPr>
            <p:nvPr/>
          </p:nvSpPr>
          <p:spPr bwMode="auto">
            <a:xfrm>
              <a:off x="443" y="1853"/>
              <a:ext cx="7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/>
                <a:t>高级语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10261" name="Text Box 7"/>
            <p:cNvSpPr txBox="1">
              <a:spLocks noChangeArrowheads="1"/>
            </p:cNvSpPr>
            <p:nvPr/>
          </p:nvSpPr>
          <p:spPr bwMode="auto">
            <a:xfrm>
              <a:off x="385" y="2184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latin typeface="Times New Roman" pitchFamily="18" charset="0"/>
                </a:rPr>
                <a:t>言程序</a:t>
              </a:r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384" y="2210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67200" y="2941638"/>
            <a:ext cx="1162050" cy="1104900"/>
            <a:chOff x="2688" y="1853"/>
            <a:chExt cx="732" cy="696"/>
          </a:xfrm>
        </p:grpSpPr>
        <p:sp>
          <p:nvSpPr>
            <p:cNvPr id="10257" name="Rectangle 10"/>
            <p:cNvSpPr>
              <a:spLocks noChangeArrowheads="1"/>
            </p:cNvSpPr>
            <p:nvPr/>
          </p:nvSpPr>
          <p:spPr bwMode="auto">
            <a:xfrm>
              <a:off x="2772" y="1853"/>
              <a:ext cx="5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/>
                <a:t>目标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0258" name="Rectangle 11"/>
            <p:cNvSpPr>
              <a:spLocks noChangeArrowheads="1"/>
            </p:cNvSpPr>
            <p:nvPr/>
          </p:nvSpPr>
          <p:spPr bwMode="auto">
            <a:xfrm>
              <a:off x="2772" y="2242"/>
              <a:ext cx="5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/>
                <a:t>程序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0259" name="Freeform 12"/>
            <p:cNvSpPr>
              <a:spLocks/>
            </p:cNvSpPr>
            <p:nvPr/>
          </p:nvSpPr>
          <p:spPr bwMode="auto">
            <a:xfrm>
              <a:off x="2688" y="2209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110413" y="2941638"/>
            <a:ext cx="1838325" cy="566737"/>
            <a:chOff x="4479" y="1853"/>
            <a:chExt cx="1158" cy="357"/>
          </a:xfrm>
        </p:grpSpPr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4896" y="1853"/>
              <a:ext cx="57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3200"/>
                <a:t>结果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0256" name="Freeform 15"/>
            <p:cNvSpPr>
              <a:spLocks/>
            </p:cNvSpPr>
            <p:nvPr/>
          </p:nvSpPr>
          <p:spPr bwMode="auto">
            <a:xfrm>
              <a:off x="4479" y="2208"/>
              <a:ext cx="1158" cy="2"/>
            </a:xfrm>
            <a:custGeom>
              <a:avLst/>
              <a:gdLst>
                <a:gd name="T0" fmla="*/ 0 w 1158"/>
                <a:gd name="T1" fmla="*/ 0 h 2"/>
                <a:gd name="T2" fmla="*/ 1158 w 1158"/>
                <a:gd name="T3" fmla="*/ 2 h 2"/>
                <a:gd name="T4" fmla="*/ 0 60000 65536"/>
                <a:gd name="T5" fmla="*/ 0 60000 65536"/>
                <a:gd name="T6" fmla="*/ 0 w 1158"/>
                <a:gd name="T7" fmla="*/ 0 h 2"/>
                <a:gd name="T8" fmla="*/ 1158 w 115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546350" y="2971800"/>
            <a:ext cx="1703388" cy="1143000"/>
            <a:chOff x="1604" y="1872"/>
            <a:chExt cx="1073" cy="720"/>
          </a:xfrm>
        </p:grpSpPr>
        <p:sp>
          <p:nvSpPr>
            <p:cNvPr id="10253" name="Rectangle 17"/>
            <p:cNvSpPr>
              <a:spLocks noChangeArrowheads="1"/>
            </p:cNvSpPr>
            <p:nvPr/>
          </p:nvSpPr>
          <p:spPr bwMode="auto">
            <a:xfrm>
              <a:off x="1604" y="1872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Text Box 18"/>
            <p:cNvSpPr txBox="1">
              <a:spLocks noChangeArrowheads="1"/>
            </p:cNvSpPr>
            <p:nvPr/>
          </p:nvSpPr>
          <p:spPr bwMode="auto">
            <a:xfrm>
              <a:off x="1794" y="2030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翻译</a:t>
              </a:r>
              <a:endParaRPr lang="zh-CN" altLang="en-US" sz="3200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441950" y="2971800"/>
            <a:ext cx="1673225" cy="1219200"/>
            <a:chOff x="3428" y="1872"/>
            <a:chExt cx="1054" cy="768"/>
          </a:xfrm>
        </p:grpSpPr>
        <p:sp>
          <p:nvSpPr>
            <p:cNvPr id="10251" name="Rectangle 20"/>
            <p:cNvSpPr>
              <a:spLocks noChangeArrowheads="1"/>
            </p:cNvSpPr>
            <p:nvPr/>
          </p:nvSpPr>
          <p:spPr bwMode="auto">
            <a:xfrm>
              <a:off x="3428" y="1872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Text Box 21"/>
            <p:cNvSpPr txBox="1">
              <a:spLocks noChangeArrowheads="1"/>
            </p:cNvSpPr>
            <p:nvPr/>
          </p:nvSpPr>
          <p:spPr bwMode="auto">
            <a:xfrm>
              <a:off x="3600" y="2044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运行</a:t>
              </a:r>
            </a:p>
          </p:txBody>
        </p:sp>
      </p:grp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0249" name="Text Box 29"/>
          <p:cNvSpPr txBox="1">
            <a:spLocks noChangeArrowheads="1"/>
          </p:cNvSpPr>
          <p:nvPr/>
        </p:nvSpPr>
        <p:spPr bwMode="auto">
          <a:xfrm>
            <a:off x="730250" y="349250"/>
            <a:ext cx="582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2. 计算机的解题过程</a:t>
            </a:r>
          </a:p>
        </p:txBody>
      </p:sp>
      <p:sp>
        <p:nvSpPr>
          <p:cNvPr id="10250" name="AutoShape 3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>
            <a:spLocks/>
          </p:cNvSpPr>
          <p:nvPr/>
        </p:nvSpPr>
        <p:spPr bwMode="auto">
          <a:xfrm>
            <a:off x="6096000" y="3181350"/>
            <a:ext cx="1588" cy="1452563"/>
          </a:xfrm>
          <a:custGeom>
            <a:avLst/>
            <a:gdLst>
              <a:gd name="T0" fmla="*/ 0 w 1"/>
              <a:gd name="T1" fmla="*/ 0 h 915"/>
              <a:gd name="T2" fmla="*/ 0 w 1"/>
              <a:gd name="T3" fmla="*/ 1452563 h 915"/>
              <a:gd name="T4" fmla="*/ 0 60000 65536"/>
              <a:gd name="T5" fmla="*/ 0 60000 65536"/>
              <a:gd name="T6" fmla="*/ 0 w 1"/>
              <a:gd name="T7" fmla="*/ 0 h 915"/>
              <a:gd name="T8" fmla="*/ 1 w 1"/>
              <a:gd name="T9" fmla="*/ 915 h 9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>
            <a:off x="6091238" y="3181350"/>
            <a:ext cx="4762" cy="442913"/>
          </a:xfrm>
          <a:custGeom>
            <a:avLst/>
            <a:gdLst>
              <a:gd name="T0" fmla="*/ 4762 w 3"/>
              <a:gd name="T1" fmla="*/ 0 h 279"/>
              <a:gd name="T2" fmla="*/ 0 w 3"/>
              <a:gd name="T3" fmla="*/ 442913 h 279"/>
              <a:gd name="T4" fmla="*/ 0 60000 65536"/>
              <a:gd name="T5" fmla="*/ 0 60000 65536"/>
              <a:gd name="T6" fmla="*/ 0 w 3"/>
              <a:gd name="T7" fmla="*/ 0 h 279"/>
              <a:gd name="T8" fmla="*/ 3 w 3"/>
              <a:gd name="T9" fmla="*/ 279 h 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二、计算机系统的层次结构</a:t>
            </a:r>
            <a:endParaRPr lang="zh-CN" altLang="en-US" sz="36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71600" y="16002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高级语言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724400" y="16002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371600" y="260985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汇编语言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24400" y="26098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zh-CN" altLang="en-US" sz="2400" baseline="-2500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3643313"/>
            <a:ext cx="6096000" cy="617537"/>
            <a:chOff x="864" y="2280"/>
            <a:chExt cx="3840" cy="389"/>
          </a:xfrm>
        </p:grpSpPr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864" y="2280"/>
              <a:ext cx="1728" cy="389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/>
                <a:t>操作系统</a:t>
              </a:r>
            </a:p>
          </p:txBody>
        </p:sp>
        <p:sp>
          <p:nvSpPr>
            <p:cNvPr id="11283" name="Text Box 10"/>
            <p:cNvSpPr txBox="1">
              <a:spLocks noChangeArrowheads="1"/>
            </p:cNvSpPr>
            <p:nvPr/>
          </p:nvSpPr>
          <p:spPr bwMode="auto">
            <a:xfrm>
              <a:off x="2976" y="2280"/>
              <a:ext cx="1728" cy="35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</a:t>
              </a:r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371600" y="462915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机器语言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724400" y="46291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实际机器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371600" y="56388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微指令系统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微程序机器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47" name="Freeform 15"/>
          <p:cNvSpPr>
            <a:spLocks/>
          </p:cNvSpPr>
          <p:nvPr/>
        </p:nvSpPr>
        <p:spPr bwMode="auto">
          <a:xfrm>
            <a:off x="6096000" y="2181225"/>
            <a:ext cx="1588" cy="409575"/>
          </a:xfrm>
          <a:custGeom>
            <a:avLst/>
            <a:gdLst>
              <a:gd name="T0" fmla="*/ 0 w 1"/>
              <a:gd name="T1" fmla="*/ 0 h 258"/>
              <a:gd name="T2" fmla="*/ 1588 w 1"/>
              <a:gd name="T3" fmla="*/ 409575 h 258"/>
              <a:gd name="T4" fmla="*/ 0 60000 65536"/>
              <a:gd name="T5" fmla="*/ 0 60000 65536"/>
              <a:gd name="T6" fmla="*/ 0 w 1"/>
              <a:gd name="T7" fmla="*/ 0 h 258"/>
              <a:gd name="T8" fmla="*/ 1 w 1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8" name="Freeform 16"/>
          <p:cNvSpPr>
            <a:spLocks/>
          </p:cNvSpPr>
          <p:nvPr/>
        </p:nvSpPr>
        <p:spPr bwMode="auto">
          <a:xfrm>
            <a:off x="6096000" y="5191125"/>
            <a:ext cx="1588" cy="447675"/>
          </a:xfrm>
          <a:custGeom>
            <a:avLst/>
            <a:gdLst>
              <a:gd name="T0" fmla="*/ 0 w 1"/>
              <a:gd name="T1" fmla="*/ 0 h 282"/>
              <a:gd name="T2" fmla="*/ 1588 w 1"/>
              <a:gd name="T3" fmla="*/ 447675 h 282"/>
              <a:gd name="T4" fmla="*/ 0 60000 65536"/>
              <a:gd name="T5" fmla="*/ 0 60000 65536"/>
              <a:gd name="T6" fmla="*/ 0 w 1"/>
              <a:gd name="T7" fmla="*/ 0 h 282"/>
              <a:gd name="T8" fmla="*/ 1 w 1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1281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49" grpId="0" animBg="1"/>
      <p:bldP spid="69636" grpId="0" autoUpdateAnimBg="0"/>
      <p:bldP spid="69637" grpId="0" animBg="1" autoUpdateAnimBg="0"/>
      <p:bldP spid="69638" grpId="0" autoUpdateAnimBg="0"/>
      <p:bldP spid="69639" grpId="0" animBg="1" autoUpdateAnimBg="0"/>
      <p:bldP spid="69643" grpId="0" autoUpdateAnimBg="0"/>
      <p:bldP spid="69644" grpId="0" animBg="1" autoUpdateAnimBg="0"/>
      <p:bldP spid="69645" grpId="0" autoUpdateAnimBg="0"/>
      <p:bldP spid="69646" grpId="0" animBg="1" autoUpdateAnimBg="0"/>
      <p:bldP spid="69647" grpId="0" animBg="1"/>
      <p:bldP spid="696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7"/>
          <p:cNvSpPr txBox="1">
            <a:spLocks noChangeArrowheads="1"/>
          </p:cNvSpPr>
          <p:nvPr/>
        </p:nvSpPr>
        <p:spPr bwMode="auto">
          <a:xfrm>
            <a:off x="4722813" y="773113"/>
            <a:ext cx="23288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用编译程序翻译</a:t>
            </a:r>
          </a:p>
          <a:p>
            <a:pPr algn="ctr"/>
            <a:r>
              <a:rPr lang="zh-CN" altLang="en-US" sz="2400"/>
              <a:t>成汇编语言程序</a:t>
            </a:r>
          </a:p>
        </p:txBody>
      </p:sp>
      <p:sp>
        <p:nvSpPr>
          <p:cNvPr id="12291" name="Text Box 29"/>
          <p:cNvSpPr txBox="1">
            <a:spLocks noChangeArrowheads="1"/>
          </p:cNvSpPr>
          <p:nvPr/>
        </p:nvSpPr>
        <p:spPr bwMode="auto">
          <a:xfrm>
            <a:off x="4722813" y="2033588"/>
            <a:ext cx="23288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用汇编程序翻译</a:t>
            </a:r>
          </a:p>
          <a:p>
            <a:pPr algn="ctr"/>
            <a:r>
              <a:rPr lang="zh-CN" altLang="en-US" sz="2400"/>
              <a:t>成机器语言程序</a:t>
            </a:r>
          </a:p>
        </p:txBody>
      </p:sp>
      <p:sp>
        <p:nvSpPr>
          <p:cNvPr id="12292" name="Text Box 30"/>
          <p:cNvSpPr txBox="1">
            <a:spLocks noChangeArrowheads="1"/>
          </p:cNvSpPr>
          <p:nvPr/>
        </p:nvSpPr>
        <p:spPr bwMode="auto">
          <a:xfrm>
            <a:off x="4722813" y="3481388"/>
            <a:ext cx="355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用机器语言解释操作系统</a:t>
            </a:r>
          </a:p>
        </p:txBody>
      </p:sp>
      <p:sp>
        <p:nvSpPr>
          <p:cNvPr id="12293" name="Text Box 31"/>
          <p:cNvSpPr txBox="1">
            <a:spLocks noChangeArrowheads="1"/>
          </p:cNvSpPr>
          <p:nvPr/>
        </p:nvSpPr>
        <p:spPr bwMode="auto">
          <a:xfrm>
            <a:off x="4722813" y="471487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用微指令解释机器指令</a:t>
            </a:r>
          </a:p>
        </p:txBody>
      </p:sp>
      <p:sp>
        <p:nvSpPr>
          <p:cNvPr id="12294" name="Text Box 32"/>
          <p:cNvSpPr txBox="1">
            <a:spLocks noChangeArrowheads="1"/>
          </p:cNvSpPr>
          <p:nvPr/>
        </p:nvSpPr>
        <p:spPr bwMode="auto">
          <a:xfrm>
            <a:off x="4722813" y="593407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由硬件直接执行微指令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98450" y="2589213"/>
            <a:ext cx="8845550" cy="3354387"/>
            <a:chOff x="188" y="1631"/>
            <a:chExt cx="5572" cy="2113"/>
          </a:xfrm>
        </p:grpSpPr>
        <p:sp>
          <p:nvSpPr>
            <p:cNvPr id="12308" name="Line 33"/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Text Box 34"/>
            <p:cNvSpPr txBox="1">
              <a:spLocks noChangeArrowheads="1"/>
            </p:cNvSpPr>
            <p:nvPr/>
          </p:nvSpPr>
          <p:spPr bwMode="auto">
            <a:xfrm>
              <a:off x="192" y="1631"/>
              <a:ext cx="437" cy="904"/>
            </a:xfrm>
            <a:prstGeom prst="rect">
              <a:avLst/>
            </a:prstGeom>
            <a:noFill/>
            <a:ln w="9525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软</a:t>
              </a:r>
            </a:p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  <p:sp>
          <p:nvSpPr>
            <p:cNvPr id="12310" name="Text Box 35"/>
            <p:cNvSpPr txBox="1">
              <a:spLocks noChangeArrowheads="1"/>
            </p:cNvSpPr>
            <p:nvPr/>
          </p:nvSpPr>
          <p:spPr bwMode="auto">
            <a:xfrm>
              <a:off x="188" y="2841"/>
              <a:ext cx="437" cy="903"/>
            </a:xfrm>
            <a:prstGeom prst="rect">
              <a:avLst/>
            </a:prstGeom>
            <a:noFill/>
            <a:ln w="9525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硬</a:t>
              </a:r>
            </a:p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</p:grp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grpSp>
        <p:nvGrpSpPr>
          <p:cNvPr id="12297" name="Group 67"/>
          <p:cNvGrpSpPr>
            <a:grpSpLocks/>
          </p:cNvGrpSpPr>
          <p:nvPr/>
        </p:nvGrpSpPr>
        <p:grpSpPr bwMode="auto">
          <a:xfrm>
            <a:off x="1219200" y="914400"/>
            <a:ext cx="2743200" cy="5426075"/>
            <a:chOff x="768" y="576"/>
            <a:chExt cx="1728" cy="3418"/>
          </a:xfrm>
        </p:grpSpPr>
        <p:sp>
          <p:nvSpPr>
            <p:cNvPr id="12299" name="Text Box 54"/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0" name="Text Box 55"/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1" name="Text Box 56"/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2" name="Text Box 57"/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实际机器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3" name="Text Box 58"/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微程序机器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304" name="Line 63"/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Line 64"/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6" name="Line 65"/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7" name="Line 66"/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8" name="AutoShape 7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2208213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程序员所</a:t>
            </a:r>
            <a:r>
              <a:rPr lang="zh-CN" altLang="en-US" sz="2800" dirty="0">
                <a:latin typeface="Times New Roman" pitchFamily="18" charset="0"/>
              </a:rPr>
              <a:t>见到的计算机系统的属性</a:t>
            </a:r>
          </a:p>
          <a:p>
            <a:r>
              <a:rPr lang="zh-CN" altLang="en-US" sz="2800" dirty="0">
                <a:latin typeface="Times New Roman" pitchFamily="18" charset="0"/>
              </a:rPr>
              <a:t>概念性的结构与功能特性</a:t>
            </a:r>
            <a:endParaRPr lang="zh-CN" altLang="en-US" sz="28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1600" y="2147888"/>
            <a:ext cx="1822450" cy="3292475"/>
            <a:chOff x="64" y="1473"/>
            <a:chExt cx="1148" cy="2074"/>
          </a:xfrm>
        </p:grpSpPr>
        <p:sp>
          <p:nvSpPr>
            <p:cNvPr id="13324" name="Text Box 4"/>
            <p:cNvSpPr txBox="1">
              <a:spLocks noChangeArrowheads="1"/>
            </p:cNvSpPr>
            <p:nvPr/>
          </p:nvSpPr>
          <p:spPr bwMode="auto">
            <a:xfrm>
              <a:off x="64" y="1473"/>
              <a:ext cx="114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计算机</a:t>
              </a:r>
            </a:p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体系结构</a:t>
              </a:r>
              <a:endParaRPr lang="zh-CN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13325" name="Text Box 7"/>
            <p:cNvSpPr txBox="1">
              <a:spLocks noChangeArrowheads="1"/>
            </p:cNvSpPr>
            <p:nvPr/>
          </p:nvSpPr>
          <p:spPr bwMode="auto">
            <a:xfrm>
              <a:off x="185" y="2814"/>
              <a:ext cx="890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folHlink"/>
                  </a:solidFill>
                </a:rPr>
                <a:t>计算机</a:t>
              </a:r>
            </a:p>
            <a:p>
              <a:pPr algn="ctr"/>
              <a:r>
                <a:rPr lang="zh-CN" altLang="en-US" sz="3200">
                  <a:solidFill>
                    <a:schemeClr val="folHlink"/>
                  </a:solidFill>
                </a:rPr>
                <a:t>组成</a:t>
              </a:r>
            </a:p>
          </p:txBody>
        </p:sp>
      </p:grp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4303713"/>
            <a:ext cx="5565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实现计算机体系结构所体现的属性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1978025" y="1436688"/>
            <a:ext cx="2352675" cy="544512"/>
          </a:xfrm>
          <a:prstGeom prst="wedgeRoundRectCallout">
            <a:avLst>
              <a:gd name="adj1" fmla="val -55736"/>
              <a:gd name="adj2" fmla="val 12930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0" tIns="0" rIns="0" bIns="54000">
            <a:spAutoFit/>
          </a:bodyPr>
          <a:lstStyle/>
          <a:p>
            <a:pPr algn="ctr"/>
            <a:r>
              <a:rPr lang="zh-CN" altLang="en-US" sz="2800"/>
              <a:t>有无乘法指令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1978025" y="5884863"/>
            <a:ext cx="3127375" cy="544512"/>
          </a:xfrm>
          <a:prstGeom prst="wedgeRoundRectCallout">
            <a:avLst>
              <a:gd name="adj1" fmla="val -57463"/>
              <a:gd name="adj2" fmla="val -1535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0" tIns="0" rIns="0" bIns="54000">
            <a:spAutoFit/>
          </a:bodyPr>
          <a:lstStyle/>
          <a:p>
            <a:pPr algn="ctr"/>
            <a:r>
              <a:rPr lang="zh-CN" altLang="en-US" sz="2800"/>
              <a:t>如何实现乘法指令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785918" y="3403600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smtClean="0"/>
              <a:t>（</a:t>
            </a:r>
            <a:r>
              <a:rPr lang="zh-CN" altLang="en-US" sz="2400" smtClean="0">
                <a:solidFill>
                  <a:srgbClr val="FF0000"/>
                </a:solidFill>
              </a:rPr>
              <a:t>指令系统</a:t>
            </a:r>
            <a:r>
              <a:rPr lang="zh-CN" altLang="en-US" sz="2400" dirty="0"/>
              <a:t>、数据类型、寻址技术、</a:t>
            </a:r>
            <a:r>
              <a:rPr lang="en-US" altLang="zh-CN" sz="2400" dirty="0"/>
              <a:t>I/O</a:t>
            </a:r>
            <a:r>
              <a:rPr lang="zh-CN" altLang="en-US" sz="2400" dirty="0"/>
              <a:t>机理）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785918" y="4989513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（具体指令的实现）</a:t>
            </a:r>
            <a:endParaRPr lang="zh-CN" altLang="en-US" sz="2400" dirty="0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3322" name="Rectangle 20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4000">
                <a:latin typeface="Times New Roman" pitchFamily="18" charset="0"/>
              </a:rPr>
              <a:t>三、</a:t>
            </a:r>
            <a:r>
              <a:rPr lang="zh-CN" altLang="en-US" sz="3600">
                <a:latin typeface="Times New Roman" pitchFamily="18" charset="0"/>
              </a:rPr>
              <a:t>计算机体系结构和计算机组成</a:t>
            </a:r>
            <a:endParaRPr lang="zh-CN" altLang="en-US" sz="3600"/>
          </a:p>
        </p:txBody>
      </p:sp>
      <p:sp>
        <p:nvSpPr>
          <p:cNvPr id="13323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3" grpId="0" autoUpdateAnimBg="0"/>
      <p:bldP spid="11275" grpId="0" animBg="1" autoUpdateAnimBg="0"/>
      <p:bldP spid="11276" grpId="0" animBg="1" autoUpdateAnimBg="0"/>
      <p:bldP spid="11278" grpId="0" autoUpdateAnimBg="0"/>
      <p:bldP spid="112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1.2 计算机的基本组成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33513" y="2093913"/>
            <a:ext cx="5653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1.</a:t>
            </a:r>
            <a:r>
              <a:rPr lang="zh-CN" altLang="en-US" sz="2800"/>
              <a:t> 计算机由五大部件组成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433513" y="3952875"/>
            <a:ext cx="6567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3.</a:t>
            </a:r>
            <a:r>
              <a:rPr lang="zh-CN" altLang="en-US" sz="2800"/>
              <a:t> 指令和数据用二进制表示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33513" y="4576763"/>
            <a:ext cx="6415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4.</a:t>
            </a:r>
            <a:r>
              <a:rPr lang="zh-CN" altLang="en-US" sz="2800"/>
              <a:t> 指令由操作码和地址码组成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33513" y="5827713"/>
            <a:ext cx="5443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6.</a:t>
            </a:r>
            <a:r>
              <a:rPr lang="zh-CN" altLang="en-US" sz="2800"/>
              <a:t> 以运算器为中心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0813" y="2717800"/>
            <a:ext cx="6808787" cy="1106488"/>
            <a:chOff x="895" y="1712"/>
            <a:chExt cx="4289" cy="697"/>
          </a:xfrm>
        </p:grpSpPr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2.</a:t>
              </a:r>
              <a:r>
                <a:rPr lang="zh-CN" altLang="en-US" sz="2800"/>
                <a:t> 指令和数据以同等地位存于存储器，</a:t>
              </a:r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 </a:t>
              </a:r>
              <a:r>
                <a:rPr lang="zh-CN" altLang="en-US" sz="2000"/>
                <a:t> </a:t>
              </a:r>
              <a:r>
                <a:rPr lang="zh-CN" altLang="en-US" sz="2800"/>
                <a:t>可按地址寻访</a:t>
              </a:r>
            </a:p>
          </p:txBody>
        </p:sp>
      </p:grp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433513" y="5202238"/>
            <a:ext cx="3595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5.</a:t>
            </a:r>
            <a:r>
              <a:rPr lang="zh-CN" altLang="en-US" sz="2800"/>
              <a:t> 存储程序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982663" y="1289050"/>
            <a:ext cx="755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 b="0">
                <a:latin typeface="Times New Roman" pitchFamily="18" charset="0"/>
              </a:rPr>
              <a:t>一、</a:t>
            </a:r>
            <a:r>
              <a:rPr lang="zh-CN" altLang="en-US" sz="3600"/>
              <a:t>冯</a:t>
            </a:r>
            <a:r>
              <a:rPr lang="zh-CN" altLang="en-US" sz="3600">
                <a:latin typeface="Times New Roman" pitchFamily="18" charset="0"/>
              </a:rPr>
              <a:t>·</a:t>
            </a:r>
            <a:r>
              <a:rPr lang="zh-CN" altLang="en-US" sz="3600"/>
              <a:t>诺依曼计算机的特点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431925" y="520382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5.</a:t>
            </a:r>
            <a:r>
              <a:rPr lang="zh-CN" altLang="en-US" sz="2800">
                <a:solidFill>
                  <a:schemeClr val="folHlink"/>
                </a:solidFill>
              </a:rPr>
              <a:t> 存储程序</a:t>
            </a:r>
          </a:p>
        </p:txBody>
      </p:sp>
      <p:sp>
        <p:nvSpPr>
          <p:cNvPr id="14347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  <p:bldP spid="101381" grpId="0" autoUpdateAnimBg="0"/>
      <p:bldP spid="101382" grpId="0" autoUpdateAnimBg="0"/>
      <p:bldP spid="101386" grpId="0" autoUpdateAnimBg="0"/>
      <p:bldP spid="101387" grpId="0" autoUpdateAnimBg="0"/>
      <p:bldP spid="1013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AutoShape 131"/>
          <p:cNvSpPr>
            <a:spLocks noChangeArrowheads="1"/>
          </p:cNvSpPr>
          <p:nvPr/>
        </p:nvSpPr>
        <p:spPr bwMode="auto">
          <a:xfrm>
            <a:off x="6238875" y="1370013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算术运算</a:t>
            </a:r>
          </a:p>
          <a:p>
            <a:pPr algn="ctr"/>
            <a:r>
              <a:rPr lang="zh-CN" altLang="en-US" sz="2800"/>
              <a:t>逻辑运算</a:t>
            </a:r>
          </a:p>
        </p:txBody>
      </p:sp>
      <p:sp>
        <p:nvSpPr>
          <p:cNvPr id="12420" name="AutoShape 132"/>
          <p:cNvSpPr>
            <a:spLocks noChangeArrowheads="1"/>
          </p:cNvSpPr>
          <p:nvPr/>
        </p:nvSpPr>
        <p:spPr bwMode="auto">
          <a:xfrm>
            <a:off x="901700" y="1293813"/>
            <a:ext cx="1755775" cy="1136650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存放数据</a:t>
            </a:r>
          </a:p>
          <a:p>
            <a:pPr algn="ctr"/>
            <a:r>
              <a:rPr lang="zh-CN" altLang="en-US" sz="2800"/>
              <a:t>和程序</a:t>
            </a:r>
          </a:p>
        </p:txBody>
      </p:sp>
      <p:sp>
        <p:nvSpPr>
          <p:cNvPr id="12421" name="AutoShape 133"/>
          <p:cNvSpPr>
            <a:spLocks noChangeArrowheads="1"/>
          </p:cNvSpPr>
          <p:nvPr/>
        </p:nvSpPr>
        <p:spPr bwMode="auto">
          <a:xfrm>
            <a:off x="100013" y="1776413"/>
            <a:ext cx="2913062" cy="1136650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将信息转换成机</a:t>
            </a:r>
          </a:p>
          <a:p>
            <a:pPr algn="ctr"/>
            <a:r>
              <a:rPr lang="zh-CN" altLang="en-US" sz="2800"/>
              <a:t>器能识别的形式</a:t>
            </a:r>
          </a:p>
        </p:txBody>
      </p:sp>
      <p:sp>
        <p:nvSpPr>
          <p:cNvPr id="12422" name="AutoShape 134"/>
          <p:cNvSpPr>
            <a:spLocks noChangeArrowheads="1"/>
          </p:cNvSpPr>
          <p:nvPr/>
        </p:nvSpPr>
        <p:spPr bwMode="auto">
          <a:xfrm>
            <a:off x="6232525" y="1370013"/>
            <a:ext cx="2913063" cy="1136650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将结果转换成</a:t>
            </a:r>
          </a:p>
          <a:p>
            <a:pPr algn="ctr"/>
            <a:r>
              <a:rPr lang="zh-CN" altLang="en-US" sz="2800"/>
              <a:t>人们熟悉的形式</a:t>
            </a:r>
          </a:p>
        </p:txBody>
      </p:sp>
      <p:sp>
        <p:nvSpPr>
          <p:cNvPr id="12423" name="AutoShape 135"/>
          <p:cNvSpPr>
            <a:spLocks noChangeArrowheads="1"/>
          </p:cNvSpPr>
          <p:nvPr/>
        </p:nvSpPr>
        <p:spPr bwMode="auto">
          <a:xfrm>
            <a:off x="6299200" y="5484813"/>
            <a:ext cx="1801813" cy="1135062"/>
          </a:xfrm>
          <a:prstGeom prst="wedgeRoundRectCallout">
            <a:avLst>
              <a:gd name="adj1" fmla="val -116958"/>
              <a:gd name="adj2" fmla="val -5039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指挥程序</a:t>
            </a:r>
          </a:p>
          <a:p>
            <a:pPr algn="ctr"/>
            <a:r>
              <a:rPr lang="zh-CN" altLang="en-US" sz="2800"/>
              <a:t>运行</a:t>
            </a:r>
          </a:p>
        </p:txBody>
      </p:sp>
      <p:sp>
        <p:nvSpPr>
          <p:cNvPr id="12441" name="Rectangle 15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5368" name="Text Box 154"/>
          <p:cNvSpPr txBox="1">
            <a:spLocks noChangeArrowheads="1"/>
          </p:cNvSpPr>
          <p:nvPr/>
        </p:nvSpPr>
        <p:spPr bwMode="auto">
          <a:xfrm>
            <a:off x="996950" y="349250"/>
            <a:ext cx="532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/>
              <a:t>冯</a:t>
            </a:r>
            <a:r>
              <a:rPr lang="zh-CN" altLang="en-US" sz="3600">
                <a:latin typeface="Times New Roman" pitchFamily="18" charset="0"/>
              </a:rPr>
              <a:t>·</a:t>
            </a:r>
            <a:r>
              <a:rPr lang="zh-CN" altLang="en-US" sz="3600"/>
              <a:t>诺依曼计算机硬件框图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15371" name="Rectangle 6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Rectangle 7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存储器</a:t>
              </a:r>
            </a:p>
          </p:txBody>
        </p:sp>
        <p:sp>
          <p:nvSpPr>
            <p:cNvPr id="15373" name="Rectangle 8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Rectangle 9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输入设备</a:t>
              </a:r>
            </a:p>
          </p:txBody>
        </p:sp>
        <p:sp>
          <p:nvSpPr>
            <p:cNvPr id="15375" name="Rectangle 62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63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运算器</a:t>
              </a:r>
            </a:p>
          </p:txBody>
        </p:sp>
        <p:sp>
          <p:nvSpPr>
            <p:cNvPr id="15377" name="Rectangle 64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Rectangle 65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控制器</a:t>
              </a:r>
            </a:p>
          </p:txBody>
        </p:sp>
        <p:sp>
          <p:nvSpPr>
            <p:cNvPr id="15379" name="Rectangle 73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Rectangle 74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输出设备</a:t>
              </a:r>
            </a:p>
          </p:txBody>
        </p:sp>
        <p:sp>
          <p:nvSpPr>
            <p:cNvPr id="15381" name="Freeform 155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Freeform 156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Freeform 157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4" name="Freeform 158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Freeform 159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Freeform 160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Freeform 161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Freeform 162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Freeform 163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164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1" name="Freeform 165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70" name="AutoShape 17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 autoUpdateAnimBg="0"/>
      <p:bldP spid="12420" grpId="0" animBg="1" autoUpdateAnimBg="0"/>
      <p:bldP spid="12421" grpId="0" animBg="1" autoUpdateAnimBg="0"/>
      <p:bldP spid="12422" grpId="0" animBg="1" autoUpdateAnimBg="0"/>
      <p:bldP spid="124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6387" name="Text Box 25"/>
          <p:cNvSpPr txBox="1">
            <a:spLocks noChangeArrowheads="1"/>
          </p:cNvSpPr>
          <p:nvPr/>
        </p:nvSpPr>
        <p:spPr bwMode="auto">
          <a:xfrm>
            <a:off x="996950" y="349250"/>
            <a:ext cx="5951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冯</a:t>
            </a:r>
            <a:r>
              <a:rPr lang="zh-CN" altLang="en-US" sz="3600">
                <a:latin typeface="Times New Roman" pitchFamily="18" charset="0"/>
              </a:rPr>
              <a:t>·</a:t>
            </a:r>
            <a:r>
              <a:rPr lang="zh-CN" altLang="en-US" sz="3600"/>
              <a:t>诺依曼计算机硬件框图</a:t>
            </a:r>
          </a:p>
        </p:txBody>
      </p:sp>
      <p:grpSp>
        <p:nvGrpSpPr>
          <p:cNvPr id="16388" name="Group 26"/>
          <p:cNvGrpSpPr>
            <a:grpSpLocks/>
          </p:cNvGrpSpPr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16390" name="Rectangle 27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Rectangle 28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存储器</a:t>
              </a:r>
            </a:p>
          </p:txBody>
        </p:sp>
        <p:sp>
          <p:nvSpPr>
            <p:cNvPr id="16392" name="Rectangle 29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Rectangle 30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输入设备</a:t>
              </a:r>
            </a:p>
          </p:txBody>
        </p:sp>
        <p:sp>
          <p:nvSpPr>
            <p:cNvPr id="16394" name="Rectangle 31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Rectangle 32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运算器</a:t>
              </a:r>
            </a:p>
          </p:txBody>
        </p:sp>
        <p:sp>
          <p:nvSpPr>
            <p:cNvPr id="16396" name="Rectangle 33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Rectangle 34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控制器</a:t>
              </a:r>
            </a:p>
          </p:txBody>
        </p:sp>
        <p:sp>
          <p:nvSpPr>
            <p:cNvPr id="16398" name="Rectangle 35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Rectangle 36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输出设备</a:t>
              </a:r>
            </a:p>
          </p:txBody>
        </p:sp>
        <p:sp>
          <p:nvSpPr>
            <p:cNvPr id="16400" name="Freeform 37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Freeform 38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Freeform 39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3" name="Freeform 40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4" name="Freeform 41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5" name="Freeform 42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6" name="Freeform 43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Freeform 44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Freeform 45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Freeform 46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0" name="Freeform 47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89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87363" y="457200"/>
            <a:ext cx="6446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二、计算机硬件框图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98525" y="1390650"/>
            <a:ext cx="671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1. 以存储器为中心的计算机硬件框图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373313"/>
            <a:ext cx="8626475" cy="4114800"/>
            <a:chOff x="144" y="1495"/>
            <a:chExt cx="5434" cy="2592"/>
          </a:xfrm>
        </p:grpSpPr>
        <p:grpSp>
          <p:nvGrpSpPr>
            <p:cNvPr id="17415" name="Group 6"/>
            <p:cNvGrpSpPr>
              <a:grpSpLocks/>
            </p:cNvGrpSpPr>
            <p:nvPr/>
          </p:nvGrpSpPr>
          <p:grpSpPr bwMode="auto"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649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/>
                  <a:t>程序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存储器</a:t>
                </a:r>
              </a:p>
            </p:txBody>
          </p:sp>
          <p:sp>
            <p:nvSpPr>
              <p:cNvPr id="17421" name="Rectangle 1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输出设备</a:t>
                </a:r>
              </a:p>
            </p:txBody>
          </p:sp>
          <p:sp>
            <p:nvSpPr>
              <p:cNvPr id="17422" name="Rectangle 1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输入设备</a:t>
                </a:r>
              </a:p>
            </p:txBody>
          </p:sp>
          <p:sp>
            <p:nvSpPr>
              <p:cNvPr id="17423" name="Rectangle 13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运算器</a:t>
                </a:r>
              </a:p>
            </p:txBody>
          </p:sp>
          <p:sp>
            <p:nvSpPr>
              <p:cNvPr id="17424" name="Rectangle 14"/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控制器</a:t>
                </a:r>
              </a:p>
            </p:txBody>
          </p:sp>
          <p:sp>
            <p:nvSpPr>
              <p:cNvPr id="17425" name="AutoShape 15"/>
              <p:cNvSpPr>
                <a:spLocks noChangeArrowheads="1"/>
              </p:cNvSpPr>
              <p:nvPr/>
            </p:nvSpPr>
            <p:spPr bwMode="auto"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6" name="AutoShape 16"/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7" name="AutoShape 1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8" name="AutoShape 18"/>
              <p:cNvSpPr>
                <a:spLocks noChangeArrowheads="1"/>
              </p:cNvSpPr>
              <p:nvPr/>
            </p:nvSpPr>
            <p:spPr bwMode="auto"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29" name="Freeform 19"/>
              <p:cNvSpPr>
                <a:spLocks/>
              </p:cNvSpPr>
              <p:nvPr/>
            </p:nvSpPr>
            <p:spPr bwMode="auto">
              <a:xfrm>
                <a:off x="2016" y="1776"/>
                <a:ext cx="435" cy="768"/>
              </a:xfrm>
              <a:custGeom>
                <a:avLst/>
                <a:gdLst>
                  <a:gd name="T0" fmla="*/ 0 w 435"/>
                  <a:gd name="T1" fmla="*/ 768 h 742"/>
                  <a:gd name="T2" fmla="*/ 0 w 435"/>
                  <a:gd name="T3" fmla="*/ 1 h 742"/>
                  <a:gd name="T4" fmla="*/ 435 w 435"/>
                  <a:gd name="T5" fmla="*/ 0 h 742"/>
                  <a:gd name="T6" fmla="*/ 0 60000 65536"/>
                  <a:gd name="T7" fmla="*/ 0 60000 65536"/>
                  <a:gd name="T8" fmla="*/ 0 60000 65536"/>
                  <a:gd name="T9" fmla="*/ 0 w 435"/>
                  <a:gd name="T10" fmla="*/ 0 h 742"/>
                  <a:gd name="T11" fmla="*/ 435 w 435"/>
                  <a:gd name="T12" fmla="*/ 742 h 7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0" name="Line 20"/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1" name="Line 21"/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2" name="AutoShape 22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3" name="Freeform 23"/>
              <p:cNvSpPr>
                <a:spLocks/>
              </p:cNvSpPr>
              <p:nvPr/>
            </p:nvSpPr>
            <p:spPr bwMode="auto">
              <a:xfrm>
                <a:off x="2016" y="2640"/>
                <a:ext cx="432" cy="864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864 h 912"/>
                  <a:gd name="T4" fmla="*/ 432 w 432"/>
                  <a:gd name="T5" fmla="*/ 864 h 912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12"/>
                  <a:gd name="T11" fmla="*/ 432 w 432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4" name="AutoShape 24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5" name="AutoShape 25"/>
              <p:cNvSpPr>
                <a:spLocks noChangeArrowheads="1"/>
              </p:cNvSpPr>
              <p:nvPr/>
            </p:nvSpPr>
            <p:spPr bwMode="auto"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6" name="Freeform 26"/>
              <p:cNvSpPr>
                <a:spLocks/>
              </p:cNvSpPr>
              <p:nvPr/>
            </p:nvSpPr>
            <p:spPr bwMode="auto">
              <a:xfrm>
                <a:off x="3312" y="2640"/>
                <a:ext cx="288" cy="864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7" name="Freeform 27"/>
              <p:cNvSpPr>
                <a:spLocks/>
              </p:cNvSpPr>
              <p:nvPr/>
            </p:nvSpPr>
            <p:spPr bwMode="auto">
              <a:xfrm>
                <a:off x="3312" y="1776"/>
                <a:ext cx="288" cy="768"/>
              </a:xfrm>
              <a:custGeom>
                <a:avLst/>
                <a:gdLst>
                  <a:gd name="T0" fmla="*/ 288 w 288"/>
                  <a:gd name="T1" fmla="*/ 768 h 720"/>
                  <a:gd name="T2" fmla="*/ 288 w 288"/>
                  <a:gd name="T3" fmla="*/ 0 h 720"/>
                  <a:gd name="T4" fmla="*/ 0 w 288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720"/>
                  <a:gd name="T11" fmla="*/ 288 w 28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8" name="Freeform 28"/>
              <p:cNvSpPr>
                <a:spLocks/>
              </p:cNvSpPr>
              <p:nvPr/>
            </p:nvSpPr>
            <p:spPr bwMode="auto">
              <a:xfrm>
                <a:off x="1488" y="1680"/>
                <a:ext cx="960" cy="720"/>
              </a:xfrm>
              <a:custGeom>
                <a:avLst/>
                <a:gdLst>
                  <a:gd name="T0" fmla="*/ 0 w 960"/>
                  <a:gd name="T1" fmla="*/ 720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672"/>
                  <a:gd name="T11" fmla="*/ 960 w 960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9" name="Freeform 29"/>
              <p:cNvSpPr>
                <a:spLocks/>
              </p:cNvSpPr>
              <p:nvPr/>
            </p:nvSpPr>
            <p:spPr bwMode="auto">
              <a:xfrm>
                <a:off x="1104" y="1584"/>
                <a:ext cx="1344" cy="81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816 h 864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864"/>
                  <a:gd name="T11" fmla="*/ 1344 w 1344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0" name="Freeform 30"/>
              <p:cNvSpPr>
                <a:spLocks/>
              </p:cNvSpPr>
              <p:nvPr/>
            </p:nvSpPr>
            <p:spPr bwMode="auto">
              <a:xfrm>
                <a:off x="3312" y="1680"/>
                <a:ext cx="912" cy="720"/>
              </a:xfrm>
              <a:custGeom>
                <a:avLst/>
                <a:gdLst>
                  <a:gd name="T0" fmla="*/ 912 w 960"/>
                  <a:gd name="T1" fmla="*/ 720 h 720"/>
                  <a:gd name="T2" fmla="*/ 912 w 960"/>
                  <a:gd name="T3" fmla="*/ 0 h 720"/>
                  <a:gd name="T4" fmla="*/ 0 w 960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720"/>
                  <a:gd name="T11" fmla="*/ 960 w 960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1" name="Freeform 31"/>
              <p:cNvSpPr>
                <a:spLocks/>
              </p:cNvSpPr>
              <p:nvPr/>
            </p:nvSpPr>
            <p:spPr bwMode="auto">
              <a:xfrm>
                <a:off x="3312" y="1584"/>
                <a:ext cx="1296" cy="81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816"/>
                  <a:gd name="T11" fmla="*/ 1296 w 129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2" name="Text Box 32"/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数据</a:t>
                </a:r>
                <a:endParaRPr lang="zh-CN" altLang="en-US" sz="3200"/>
              </a:p>
            </p:txBody>
          </p:sp>
          <p:sp>
            <p:nvSpPr>
              <p:cNvPr id="17443" name="Text Box 33"/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结果</a:t>
                </a:r>
              </a:p>
            </p:txBody>
          </p:sp>
          <p:sp>
            <p:nvSpPr>
              <p:cNvPr id="17444" name="Text Box 34"/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计算</a:t>
                </a:r>
              </a:p>
            </p:txBody>
          </p:sp>
        </p:grpSp>
        <p:sp>
          <p:nvSpPr>
            <p:cNvPr id="17416" name="Freeform 35"/>
            <p:cNvSpPr>
              <a:spLocks/>
            </p:cNvSpPr>
            <p:nvPr/>
          </p:nvSpPr>
          <p:spPr bwMode="auto">
            <a:xfrm>
              <a:off x="183" y="2547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>
              <a:solidFill>
                <a:srgbClr val="0033D8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4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1438"/>
            <a:ext cx="7772400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课 程 概 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讲授内容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基本部件的结构和组织方式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基本运算的操作原理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基本部件和单元的设计思想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特色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计算机组成的一般原理，不以具体机型为依托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采用自顶向下的方式、层层细化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教材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唐朔飞</a:t>
            </a:r>
            <a:r>
              <a:rPr lang="en-US" altLang="zh-CN" b="1" smtClean="0"/>
              <a:t>. </a:t>
            </a:r>
            <a:r>
              <a:rPr lang="zh-CN" altLang="en-US" b="1" smtClean="0"/>
              <a:t>计算机组成原理（第</a:t>
            </a:r>
            <a:r>
              <a:rPr lang="en-US" altLang="zh-CN" b="1" smtClean="0"/>
              <a:t>2</a:t>
            </a:r>
            <a:r>
              <a:rPr lang="zh-CN" altLang="en-US" b="1" smtClean="0"/>
              <a:t>版）</a:t>
            </a:r>
            <a:r>
              <a:rPr lang="en-US" altLang="zh-CN" b="1" smtClean="0"/>
              <a:t>.</a:t>
            </a:r>
            <a:r>
              <a:rPr lang="zh-CN" altLang="en-US" b="1" smtClean="0"/>
              <a:t>高等教育出版社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09888" y="936625"/>
            <a:ext cx="935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ALU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232150" y="1981200"/>
            <a:ext cx="898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主存</a:t>
            </a:r>
          </a:p>
          <a:p>
            <a:r>
              <a:rPr lang="zh-CN" altLang="en-US" sz="2800" dirty="0"/>
              <a:t>辅存</a:t>
            </a:r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7" name="AutoShape 11"/>
          <p:cNvSpPr>
            <a:spLocks/>
          </p:cNvSpPr>
          <p:nvPr/>
        </p:nvSpPr>
        <p:spPr bwMode="auto">
          <a:xfrm>
            <a:off x="3762375" y="1143000"/>
            <a:ext cx="152400" cy="762000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79850" y="1241425"/>
            <a:ext cx="91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4953000" y="144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181600" y="16922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主机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181600" y="3122613"/>
            <a:ext cx="1766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I/O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设备</a:t>
            </a:r>
          </a:p>
        </p:txBody>
      </p:sp>
      <p:sp>
        <p:nvSpPr>
          <p:cNvPr id="24594" name="AutoShape 18"/>
          <p:cNvSpPr>
            <a:spLocks/>
          </p:cNvSpPr>
          <p:nvPr/>
        </p:nvSpPr>
        <p:spPr bwMode="auto">
          <a:xfrm>
            <a:off x="6580188" y="19812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769100" y="2362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硬件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003550" y="1560513"/>
            <a:ext cx="69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CU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8445" name="Text Box 75"/>
          <p:cNvSpPr txBox="1">
            <a:spLocks noChangeArrowheads="1"/>
          </p:cNvSpPr>
          <p:nvPr/>
        </p:nvSpPr>
        <p:spPr bwMode="auto">
          <a:xfrm>
            <a:off x="606425" y="301625"/>
            <a:ext cx="579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.现代计算机硬件框图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18466" name="Text Box 4"/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存储器</a:t>
              </a:r>
            </a:p>
          </p:txBody>
        </p:sp>
        <p:sp>
          <p:nvSpPr>
            <p:cNvPr id="18467" name="Text Box 5"/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输入设备</a:t>
              </a:r>
            </a:p>
          </p:txBody>
        </p:sp>
        <p:sp>
          <p:nvSpPr>
            <p:cNvPr id="18468" name="Text Box 8"/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运算器</a:t>
              </a:r>
            </a:p>
          </p:txBody>
        </p:sp>
        <p:sp>
          <p:nvSpPr>
            <p:cNvPr id="18469" name="Text Box 76"/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输出设备</a:t>
              </a:r>
            </a:p>
          </p:txBody>
        </p:sp>
        <p:sp>
          <p:nvSpPr>
            <p:cNvPr id="18470" name="Text Box 77"/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控制器</a:t>
              </a:r>
            </a:p>
          </p:txBody>
        </p:sp>
      </p:grp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400175" y="4200525"/>
            <a:ext cx="6448425" cy="2428875"/>
            <a:chOff x="882" y="2646"/>
            <a:chExt cx="4062" cy="1530"/>
          </a:xfrm>
        </p:grpSpPr>
        <p:sp>
          <p:nvSpPr>
            <p:cNvPr id="18451" name="Rectangle 23"/>
            <p:cNvSpPr>
              <a:spLocks noChangeArrowheads="1"/>
            </p:cNvSpPr>
            <p:nvPr/>
          </p:nvSpPr>
          <p:spPr bwMode="auto">
            <a:xfrm>
              <a:off x="2201" y="2838"/>
              <a:ext cx="1436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Rectangle 32"/>
            <p:cNvSpPr>
              <a:spLocks noChangeArrowheads="1"/>
            </p:cNvSpPr>
            <p:nvPr/>
          </p:nvSpPr>
          <p:spPr bwMode="auto">
            <a:xfrm>
              <a:off x="2389" y="3078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tIns="54000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18453" name="Rectangle 54"/>
            <p:cNvSpPr>
              <a:spLocks noChangeArrowheads="1"/>
            </p:cNvSpPr>
            <p:nvPr/>
          </p:nvSpPr>
          <p:spPr bwMode="auto">
            <a:xfrm>
              <a:off x="2710" y="2848"/>
              <a:ext cx="3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CPU</a:t>
              </a:r>
              <a:endParaRPr lang="en-US" altLang="zh-CN" sz="2400"/>
            </a:p>
          </p:txBody>
        </p:sp>
        <p:sp>
          <p:nvSpPr>
            <p:cNvPr id="18454" name="Rectangle 55"/>
            <p:cNvSpPr>
              <a:spLocks noChangeArrowheads="1"/>
            </p:cNvSpPr>
            <p:nvPr/>
          </p:nvSpPr>
          <p:spPr bwMode="auto">
            <a:xfrm>
              <a:off x="882" y="2646"/>
              <a:ext cx="2906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Rectangle 57"/>
            <p:cNvSpPr>
              <a:spLocks noChangeArrowheads="1"/>
            </p:cNvSpPr>
            <p:nvPr/>
          </p:nvSpPr>
          <p:spPr bwMode="auto">
            <a:xfrm>
              <a:off x="1722" y="2694"/>
              <a:ext cx="3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主机</a:t>
              </a:r>
            </a:p>
          </p:txBody>
        </p:sp>
        <p:sp>
          <p:nvSpPr>
            <p:cNvPr id="18456" name="Rectangle 38"/>
            <p:cNvSpPr>
              <a:spLocks noChangeArrowheads="1"/>
            </p:cNvSpPr>
            <p:nvPr/>
          </p:nvSpPr>
          <p:spPr bwMode="auto">
            <a:xfrm>
              <a:off x="4305" y="2646"/>
              <a:ext cx="639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Text Box 62"/>
            <p:cNvSpPr txBox="1">
              <a:spLocks noChangeArrowheads="1"/>
            </p:cNvSpPr>
            <p:nvPr/>
          </p:nvSpPr>
          <p:spPr bwMode="auto">
            <a:xfrm>
              <a:off x="4290" y="3031"/>
              <a:ext cx="624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>
                  <a:latin typeface="Times New Roman" pitchFamily="18" charset="0"/>
                </a:rPr>
                <a:t>I/O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18458" name="Rectangle 78"/>
            <p:cNvSpPr>
              <a:spLocks noChangeArrowheads="1"/>
            </p:cNvSpPr>
            <p:nvPr/>
          </p:nvSpPr>
          <p:spPr bwMode="auto">
            <a:xfrm>
              <a:off x="2389" y="3606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tIns="54000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18459" name="Freeform 80"/>
            <p:cNvSpPr>
              <a:spLocks/>
            </p:cNvSpPr>
            <p:nvPr/>
          </p:nvSpPr>
          <p:spPr bwMode="auto">
            <a:xfrm>
              <a:off x="2944" y="3460"/>
              <a:ext cx="1" cy="146"/>
            </a:xfrm>
            <a:custGeom>
              <a:avLst/>
              <a:gdLst>
                <a:gd name="T0" fmla="*/ 0 w 1"/>
                <a:gd name="T1" fmla="*/ 146 h 146"/>
                <a:gd name="T2" fmla="*/ 0 w 1"/>
                <a:gd name="T3" fmla="*/ 0 h 146"/>
                <a:gd name="T4" fmla="*/ 0 60000 65536"/>
                <a:gd name="T5" fmla="*/ 0 60000 65536"/>
                <a:gd name="T6" fmla="*/ 0 w 1"/>
                <a:gd name="T7" fmla="*/ 0 h 146"/>
                <a:gd name="T8" fmla="*/ 1 w 1"/>
                <a:gd name="T9" fmla="*/ 146 h 1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0" name="Rectangle 24"/>
            <p:cNvSpPr>
              <a:spLocks noChangeArrowheads="1"/>
            </p:cNvSpPr>
            <p:nvPr/>
          </p:nvSpPr>
          <p:spPr bwMode="auto">
            <a:xfrm>
              <a:off x="1026" y="2838"/>
              <a:ext cx="640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18461" name="Text Box 81"/>
            <p:cNvSpPr txBox="1">
              <a:spLocks noChangeArrowheads="1"/>
            </p:cNvSpPr>
            <p:nvPr/>
          </p:nvSpPr>
          <p:spPr bwMode="auto">
            <a:xfrm>
              <a:off x="1169" y="3081"/>
              <a:ext cx="341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主</a:t>
              </a:r>
            </a:p>
            <a:p>
              <a:pPr algn="ctr"/>
              <a:r>
                <a:rPr lang="zh-CN" altLang="en-US" sz="2800"/>
                <a:t>存</a:t>
              </a:r>
            </a:p>
          </p:txBody>
        </p:sp>
        <p:sp>
          <p:nvSpPr>
            <p:cNvPr id="18462" name="Freeform 88"/>
            <p:cNvSpPr>
              <a:spLocks/>
            </p:cNvSpPr>
            <p:nvPr/>
          </p:nvSpPr>
          <p:spPr bwMode="auto">
            <a:xfrm>
              <a:off x="3790" y="3889"/>
              <a:ext cx="514" cy="1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  <a:gd name="T4" fmla="*/ 0 60000 65536"/>
                <a:gd name="T5" fmla="*/ 0 60000 65536"/>
                <a:gd name="T6" fmla="*/ 0 w 514"/>
                <a:gd name="T7" fmla="*/ 0 h 1"/>
                <a:gd name="T8" fmla="*/ 514 w 5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3" name="Freeform 98"/>
            <p:cNvSpPr>
              <a:spLocks/>
            </p:cNvSpPr>
            <p:nvPr/>
          </p:nvSpPr>
          <p:spPr bwMode="auto">
            <a:xfrm>
              <a:off x="1669" y="3803"/>
              <a:ext cx="527" cy="1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  <a:gd name="T4" fmla="*/ 0 60000 65536"/>
                <a:gd name="T5" fmla="*/ 0 60000 65536"/>
                <a:gd name="T6" fmla="*/ 0 w 527"/>
                <a:gd name="T7" fmla="*/ 0 h 1"/>
                <a:gd name="T8" fmla="*/ 527 w 52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4" name="AutoShape 99"/>
            <p:cNvSpPr>
              <a:spLocks noChangeArrowheads="1"/>
            </p:cNvSpPr>
            <p:nvPr/>
          </p:nvSpPr>
          <p:spPr bwMode="auto"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5" name="AutoShape 100"/>
            <p:cNvSpPr>
              <a:spLocks noChangeArrowheads="1"/>
            </p:cNvSpPr>
            <p:nvPr/>
          </p:nvSpPr>
          <p:spPr bwMode="auto"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682" name="AutoShape 106"/>
          <p:cNvSpPr>
            <a:spLocks/>
          </p:cNvSpPr>
          <p:nvPr/>
        </p:nvSpPr>
        <p:spPr bwMode="auto">
          <a:xfrm>
            <a:off x="4953000" y="2971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50" name="AutoShape 10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2" grpId="0" autoUpdateAnimBg="0"/>
      <p:bldP spid="24586" grpId="0" animBg="1"/>
      <p:bldP spid="24587" grpId="0" animBg="1"/>
      <p:bldP spid="24588" grpId="0" autoUpdateAnimBg="0"/>
      <p:bldP spid="24589" grpId="0" animBg="1"/>
      <p:bldP spid="24590" grpId="0" autoUpdateAnimBg="0"/>
      <p:bldP spid="24592" grpId="0" autoUpdateAnimBg="0"/>
      <p:bldP spid="24594" grpId="0" animBg="1"/>
      <p:bldP spid="24595" grpId="0" autoUpdateAnimBg="0"/>
      <p:bldP spid="24644" grpId="0" autoUpdateAnimBg="0"/>
      <p:bldP spid="246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03300" y="1190625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</a:t>
            </a:r>
            <a:r>
              <a:rPr lang="zh-CN" altLang="en-US" sz="3200"/>
              <a:t>.上机前的准备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52575" y="1866900"/>
            <a:ext cx="3171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建立数学模型    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981200" y="3105150"/>
            <a:ext cx="5383213" cy="838200"/>
            <a:chOff x="1248" y="1956"/>
            <a:chExt cx="3391" cy="528"/>
          </a:xfrm>
        </p:grpSpPr>
        <p:sp>
          <p:nvSpPr>
            <p:cNvPr id="19489" name="Line 8"/>
            <p:cNvSpPr>
              <a:spLocks noChangeShapeType="1"/>
            </p:cNvSpPr>
            <p:nvPr/>
          </p:nvSpPr>
          <p:spPr bwMode="auto">
            <a:xfrm>
              <a:off x="2270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9"/>
            <p:cNvSpPr>
              <a:spLocks noChangeShapeType="1"/>
            </p:cNvSpPr>
            <p:nvPr/>
          </p:nvSpPr>
          <p:spPr bwMode="auto">
            <a:xfrm>
              <a:off x="2798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10"/>
            <p:cNvSpPr>
              <a:spLocks noChangeShapeType="1"/>
            </p:cNvSpPr>
            <p:nvPr/>
          </p:nvSpPr>
          <p:spPr bwMode="auto">
            <a:xfrm>
              <a:off x="3326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11"/>
            <p:cNvSpPr>
              <a:spLocks noChangeShapeType="1"/>
            </p:cNvSpPr>
            <p:nvPr/>
          </p:nvSpPr>
          <p:spPr bwMode="auto">
            <a:xfrm>
              <a:off x="3841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Rectangle 13"/>
            <p:cNvSpPr>
              <a:spLocks noChangeArrowheads="1"/>
            </p:cNvSpPr>
            <p:nvPr/>
          </p:nvSpPr>
          <p:spPr bwMode="auto">
            <a:xfrm>
              <a:off x="4170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9494" name="Rectangle 14"/>
            <p:cNvSpPr>
              <a:spLocks noChangeArrowheads="1"/>
            </p:cNvSpPr>
            <p:nvPr/>
          </p:nvSpPr>
          <p:spPr bwMode="auto">
            <a:xfrm>
              <a:off x="3654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9495" name="Rectangle 15"/>
            <p:cNvSpPr>
              <a:spLocks noChangeArrowheads="1"/>
            </p:cNvSpPr>
            <p:nvPr/>
          </p:nvSpPr>
          <p:spPr bwMode="auto">
            <a:xfrm>
              <a:off x="3114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9496" name="Rectangle 16"/>
            <p:cNvSpPr>
              <a:spLocks noChangeArrowheads="1"/>
            </p:cNvSpPr>
            <p:nvPr/>
          </p:nvSpPr>
          <p:spPr bwMode="auto">
            <a:xfrm>
              <a:off x="2598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19497" name="Rectangle 17"/>
            <p:cNvSpPr>
              <a:spLocks noChangeArrowheads="1"/>
            </p:cNvSpPr>
            <p:nvPr/>
          </p:nvSpPr>
          <p:spPr bwMode="auto">
            <a:xfrm>
              <a:off x="2070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19498" name="Rectangle 18"/>
            <p:cNvSpPr>
              <a:spLocks noChangeArrowheads="1"/>
            </p:cNvSpPr>
            <p:nvPr/>
          </p:nvSpPr>
          <p:spPr bwMode="auto">
            <a:xfrm>
              <a:off x="1699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dirty="0">
                  <a:latin typeface="Symbol" pitchFamily="18" charset="2"/>
                </a:rPr>
                <a:t>=</a:t>
              </a:r>
              <a:endParaRPr lang="zh-CN" altLang="en-US" sz="2800" dirty="0"/>
            </a:p>
          </p:txBody>
        </p:sp>
        <p:sp>
          <p:nvSpPr>
            <p:cNvPr id="19499" name="Rectangle 19"/>
            <p:cNvSpPr>
              <a:spLocks noChangeArrowheads="1"/>
            </p:cNvSpPr>
            <p:nvPr/>
          </p:nvSpPr>
          <p:spPr bwMode="auto">
            <a:xfrm>
              <a:off x="4026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9500" name="Rectangle 20"/>
            <p:cNvSpPr>
              <a:spLocks noChangeArrowheads="1"/>
            </p:cNvSpPr>
            <p:nvPr/>
          </p:nvSpPr>
          <p:spPr bwMode="auto">
            <a:xfrm>
              <a:off x="3923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9501" name="Rectangle 21"/>
            <p:cNvSpPr>
              <a:spLocks noChangeArrowheads="1"/>
            </p:cNvSpPr>
            <p:nvPr/>
          </p:nvSpPr>
          <p:spPr bwMode="auto">
            <a:xfrm>
              <a:off x="3492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9502" name="Rectangle 22"/>
            <p:cNvSpPr>
              <a:spLocks noChangeArrowheads="1"/>
            </p:cNvSpPr>
            <p:nvPr/>
          </p:nvSpPr>
          <p:spPr bwMode="auto">
            <a:xfrm>
              <a:off x="3408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9503" name="Rectangle 23"/>
            <p:cNvSpPr>
              <a:spLocks noChangeArrowheads="1"/>
            </p:cNvSpPr>
            <p:nvPr/>
          </p:nvSpPr>
          <p:spPr bwMode="auto">
            <a:xfrm>
              <a:off x="2981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9504" name="Rectangle 24"/>
            <p:cNvSpPr>
              <a:spLocks noChangeArrowheads="1"/>
            </p:cNvSpPr>
            <p:nvPr/>
          </p:nvSpPr>
          <p:spPr bwMode="auto">
            <a:xfrm>
              <a:off x="2880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9505" name="Rectangle 25"/>
            <p:cNvSpPr>
              <a:spLocks noChangeArrowheads="1"/>
            </p:cNvSpPr>
            <p:nvPr/>
          </p:nvSpPr>
          <p:spPr bwMode="auto">
            <a:xfrm>
              <a:off x="2449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19506" name="Rectangle 26"/>
            <p:cNvSpPr>
              <a:spLocks noChangeArrowheads="1"/>
            </p:cNvSpPr>
            <p:nvPr/>
          </p:nvSpPr>
          <p:spPr bwMode="auto">
            <a:xfrm>
              <a:off x="2352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507" name="Rectangle 27"/>
            <p:cNvSpPr>
              <a:spLocks noChangeArrowheads="1"/>
            </p:cNvSpPr>
            <p:nvPr/>
          </p:nvSpPr>
          <p:spPr bwMode="auto">
            <a:xfrm>
              <a:off x="1901" y="20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9508" name="Rectangle 28"/>
            <p:cNvSpPr>
              <a:spLocks noChangeArrowheads="1"/>
            </p:cNvSpPr>
            <p:nvPr/>
          </p:nvSpPr>
          <p:spPr bwMode="auto">
            <a:xfrm>
              <a:off x="1554" y="20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19509" name="Rectangle 29"/>
            <p:cNvSpPr>
              <a:spLocks noChangeArrowheads="1"/>
            </p:cNvSpPr>
            <p:nvPr/>
          </p:nvSpPr>
          <p:spPr bwMode="auto">
            <a:xfrm>
              <a:off x="3911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9</a:t>
              </a:r>
              <a:endParaRPr lang="zh-CN" altLang="en-US" sz="2800"/>
            </a:p>
          </p:txBody>
        </p:sp>
        <p:sp>
          <p:nvSpPr>
            <p:cNvPr id="19510" name="Rectangle 30"/>
            <p:cNvSpPr>
              <a:spLocks noChangeArrowheads="1"/>
            </p:cNvSpPr>
            <p:nvPr/>
          </p:nvSpPr>
          <p:spPr bwMode="auto">
            <a:xfrm>
              <a:off x="3397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7</a:t>
              </a:r>
              <a:endParaRPr lang="zh-CN" altLang="en-US" sz="2800"/>
            </a:p>
          </p:txBody>
        </p:sp>
        <p:sp>
          <p:nvSpPr>
            <p:cNvPr id="19511" name="Rectangle 31"/>
            <p:cNvSpPr>
              <a:spLocks noChangeArrowheads="1"/>
            </p:cNvSpPr>
            <p:nvPr/>
          </p:nvSpPr>
          <p:spPr bwMode="auto">
            <a:xfrm>
              <a:off x="2868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5</a:t>
              </a:r>
              <a:endParaRPr lang="zh-CN" altLang="en-US" sz="2800"/>
            </a:p>
          </p:txBody>
        </p:sp>
        <p:sp>
          <p:nvSpPr>
            <p:cNvPr id="19512" name="Rectangle 32"/>
            <p:cNvSpPr>
              <a:spLocks noChangeArrowheads="1"/>
            </p:cNvSpPr>
            <p:nvPr/>
          </p:nvSpPr>
          <p:spPr bwMode="auto">
            <a:xfrm>
              <a:off x="2340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3</a:t>
              </a:r>
              <a:endParaRPr lang="zh-CN" altLang="en-US" sz="2800"/>
            </a:p>
          </p:txBody>
        </p:sp>
        <p:sp>
          <p:nvSpPr>
            <p:cNvPr id="19513" name="Rectangle 33"/>
            <p:cNvSpPr>
              <a:spLocks noChangeArrowheads="1"/>
            </p:cNvSpPr>
            <p:nvPr/>
          </p:nvSpPr>
          <p:spPr bwMode="auto">
            <a:xfrm>
              <a:off x="1248" y="2064"/>
              <a:ext cx="2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</a:rPr>
                <a:t>sin</a:t>
              </a:r>
              <a:endParaRPr lang="en-US" altLang="zh-CN" sz="2800" dirty="0"/>
            </a:p>
          </p:txBody>
        </p:sp>
        <p:sp>
          <p:nvSpPr>
            <p:cNvPr id="19514" name="Text Box 39"/>
            <p:cNvSpPr txBox="1">
              <a:spLocks noChangeArrowheads="1"/>
            </p:cNvSpPr>
            <p:nvPr/>
          </p:nvSpPr>
          <p:spPr bwMode="auto">
            <a:xfrm>
              <a:off x="4299" y="198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20" name="Text Box 80"/>
          <p:cNvSpPr txBox="1">
            <a:spLocks noChangeArrowheads="1"/>
          </p:cNvSpPr>
          <p:nvPr/>
        </p:nvSpPr>
        <p:spPr bwMode="auto">
          <a:xfrm>
            <a:off x="1552575" y="4730750"/>
            <a:ext cx="261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编制解题程序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1552575" y="2597150"/>
            <a:ext cx="347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确定计算方法</a:t>
            </a:r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1905000" y="5272088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程序 </a:t>
            </a:r>
            <a:r>
              <a:rPr lang="en-US" altLang="zh-CN" sz="2400">
                <a:latin typeface="Times New Roman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运算的 </a:t>
            </a:r>
            <a:r>
              <a:rPr lang="zh-CN" altLang="en-US" sz="2400">
                <a:solidFill>
                  <a:schemeClr val="folHlink"/>
                </a:solidFill>
              </a:rPr>
              <a:t>全部步骤</a:t>
            </a:r>
          </a:p>
        </p:txBody>
      </p: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1905000" y="5729288"/>
            <a:ext cx="353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 </a:t>
            </a:r>
            <a:r>
              <a:rPr lang="en-US" altLang="zh-CN" sz="2400">
                <a:latin typeface="Times New Roman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每 </a:t>
            </a:r>
            <a:r>
              <a:rPr lang="zh-CN" altLang="en-US" sz="2400">
                <a:solidFill>
                  <a:schemeClr val="folHlink"/>
                </a:solidFill>
              </a:rPr>
              <a:t>一个步骤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9467" name="Text Box 97"/>
          <p:cNvSpPr txBox="1">
            <a:spLocks noChangeArrowheads="1"/>
          </p:cNvSpPr>
          <p:nvPr/>
        </p:nvSpPr>
        <p:spPr bwMode="auto">
          <a:xfrm>
            <a:off x="457200" y="265113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三、计算机的工作步骤</a:t>
            </a:r>
          </a:p>
        </p:txBody>
      </p:sp>
      <p:sp>
        <p:nvSpPr>
          <p:cNvPr id="19468" name="AutoShape 10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1995256" y="3844925"/>
            <a:ext cx="6577272" cy="869950"/>
            <a:chOff x="1995256" y="3844925"/>
            <a:chExt cx="6577272" cy="869950"/>
          </a:xfrm>
        </p:grpSpPr>
        <p:grpSp>
          <p:nvGrpSpPr>
            <p:cNvPr id="3" name="Group 101"/>
            <p:cNvGrpSpPr>
              <a:grpSpLocks/>
            </p:cNvGrpSpPr>
            <p:nvPr/>
          </p:nvGrpSpPr>
          <p:grpSpPr bwMode="auto">
            <a:xfrm>
              <a:off x="2743228" y="3844925"/>
              <a:ext cx="5829300" cy="869950"/>
              <a:chOff x="1272" y="2422"/>
              <a:chExt cx="3672" cy="548"/>
            </a:xfrm>
          </p:grpSpPr>
          <p:sp>
            <p:nvSpPr>
              <p:cNvPr id="19469" name="Text Box 89"/>
              <p:cNvSpPr txBox="1">
                <a:spLocks noChangeArrowheads="1"/>
              </p:cNvSpPr>
              <p:nvPr/>
            </p:nvSpPr>
            <p:spPr bwMode="auto">
              <a:xfrm>
                <a:off x="3386" y="2520"/>
                <a:ext cx="15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latin typeface="Times New Roman" pitchFamily="18" charset="0"/>
                  </a:rPr>
                  <a:t>0, 1, 2,</a:t>
                </a:r>
                <a:endParaRPr lang="zh-CN" altLang="en-US" sz="2400"/>
              </a:p>
            </p:txBody>
          </p:sp>
          <p:sp>
            <p:nvSpPr>
              <p:cNvPr id="19470" name="Freeform 46"/>
              <p:cNvSpPr>
                <a:spLocks/>
              </p:cNvSpPr>
              <p:nvPr/>
            </p:nvSpPr>
            <p:spPr bwMode="auto">
              <a:xfrm>
                <a:off x="1894" y="2700"/>
                <a:ext cx="186" cy="1"/>
              </a:xfrm>
              <a:custGeom>
                <a:avLst/>
                <a:gdLst>
                  <a:gd name="T0" fmla="*/ 0 w 186"/>
                  <a:gd name="T1" fmla="*/ 0 h 1"/>
                  <a:gd name="T2" fmla="*/ 186 w 186"/>
                  <a:gd name="T3" fmla="*/ 0 h 1"/>
                  <a:gd name="T4" fmla="*/ 0 60000 65536"/>
                  <a:gd name="T5" fmla="*/ 0 60000 65536"/>
                  <a:gd name="T6" fmla="*/ 0 w 186"/>
                  <a:gd name="T7" fmla="*/ 0 h 1"/>
                  <a:gd name="T8" fmla="*/ 186 w 18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1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Freeform 47"/>
              <p:cNvSpPr>
                <a:spLocks/>
              </p:cNvSpPr>
              <p:nvPr/>
            </p:nvSpPr>
            <p:spPr bwMode="auto">
              <a:xfrm>
                <a:off x="2602" y="2697"/>
                <a:ext cx="237" cy="3"/>
              </a:xfrm>
              <a:custGeom>
                <a:avLst/>
                <a:gdLst>
                  <a:gd name="T0" fmla="*/ 0 w 237"/>
                  <a:gd name="T1" fmla="*/ 3 h 3"/>
                  <a:gd name="T2" fmla="*/ 237 w 237"/>
                  <a:gd name="T3" fmla="*/ 0 h 3"/>
                  <a:gd name="T4" fmla="*/ 0 60000 65536"/>
                  <a:gd name="T5" fmla="*/ 0 60000 65536"/>
                  <a:gd name="T6" fmla="*/ 0 w 237"/>
                  <a:gd name="T7" fmla="*/ 0 h 3"/>
                  <a:gd name="T8" fmla="*/ 237 w 23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7" h="3">
                    <a:moveTo>
                      <a:pt x="0" y="3"/>
                    </a:moveTo>
                    <a:lnTo>
                      <a:pt x="237" y="0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Rectangle 48"/>
              <p:cNvSpPr>
                <a:spLocks noChangeArrowheads="1"/>
              </p:cNvSpPr>
              <p:nvPr/>
            </p:nvSpPr>
            <p:spPr bwMode="auto">
              <a:xfrm>
                <a:off x="4368" y="2520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)</a:t>
                </a:r>
                <a:endParaRPr lang="zh-CN" altLang="en-US" sz="2800"/>
              </a:p>
            </p:txBody>
          </p:sp>
          <p:sp>
            <p:nvSpPr>
              <p:cNvPr id="19473" name="Rectangle 52"/>
              <p:cNvSpPr>
                <a:spLocks noChangeArrowheads="1"/>
              </p:cNvSpPr>
              <p:nvPr/>
            </p:nvSpPr>
            <p:spPr bwMode="auto">
              <a:xfrm>
                <a:off x="2952" y="2520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(</a:t>
                </a:r>
                <a:endParaRPr lang="zh-CN" altLang="en-US" sz="2800"/>
              </a:p>
            </p:txBody>
          </p:sp>
          <p:sp>
            <p:nvSpPr>
              <p:cNvPr id="19474" name="Rectangle 53"/>
              <p:cNvSpPr>
                <a:spLocks noChangeArrowheads="1"/>
              </p:cNvSpPr>
              <p:nvPr/>
            </p:nvSpPr>
            <p:spPr bwMode="auto">
              <a:xfrm>
                <a:off x="2856" y="2520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)</a:t>
                </a:r>
                <a:endParaRPr lang="zh-CN" altLang="en-US" sz="2800"/>
              </a:p>
            </p:txBody>
          </p:sp>
          <p:sp>
            <p:nvSpPr>
              <p:cNvPr id="19475" name="Rectangle 54"/>
              <p:cNvSpPr>
                <a:spLocks noChangeArrowheads="1"/>
              </p:cNvSpPr>
              <p:nvPr/>
            </p:nvSpPr>
            <p:spPr bwMode="auto">
              <a:xfrm>
                <a:off x="2118" y="2520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Times New Roman" pitchFamily="18" charset="0"/>
                  </a:rPr>
                  <a:t>(</a:t>
                </a:r>
                <a:endParaRPr lang="zh-CN" altLang="en-US" sz="2800" dirty="0"/>
              </a:p>
            </p:txBody>
          </p:sp>
          <p:sp>
            <p:nvSpPr>
              <p:cNvPr id="19476" name="Rectangle 55"/>
              <p:cNvSpPr>
                <a:spLocks noChangeArrowheads="1"/>
              </p:cNvSpPr>
              <p:nvPr/>
            </p:nvSpPr>
            <p:spPr bwMode="auto">
              <a:xfrm>
                <a:off x="1927" y="2701"/>
                <a:ext cx="11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2</a:t>
                </a:r>
                <a:endParaRPr lang="zh-CN" altLang="en-US" sz="2800"/>
              </a:p>
            </p:txBody>
          </p:sp>
          <p:sp>
            <p:nvSpPr>
              <p:cNvPr id="19477" name="Rectangle 56"/>
              <p:cNvSpPr>
                <a:spLocks noChangeArrowheads="1"/>
              </p:cNvSpPr>
              <p:nvPr/>
            </p:nvSpPr>
            <p:spPr bwMode="auto">
              <a:xfrm>
                <a:off x="1927" y="2422"/>
                <a:ext cx="11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1</a:t>
                </a:r>
                <a:endParaRPr lang="zh-CN" altLang="en-US" sz="2800"/>
              </a:p>
            </p:txBody>
          </p:sp>
          <p:sp>
            <p:nvSpPr>
              <p:cNvPr id="19478" name="Rectangle 62"/>
              <p:cNvSpPr>
                <a:spLocks noChangeArrowheads="1"/>
              </p:cNvSpPr>
              <p:nvPr/>
            </p:nvSpPr>
            <p:spPr bwMode="auto">
              <a:xfrm>
                <a:off x="3090" y="2520"/>
                <a:ext cx="12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i="1">
                    <a:latin typeface="Times New Roman" pitchFamily="18" charset="0"/>
                  </a:rPr>
                  <a:t>n</a:t>
                </a:r>
                <a:endParaRPr lang="en-US" altLang="zh-CN" sz="2800"/>
              </a:p>
            </p:txBody>
          </p:sp>
          <p:sp>
            <p:nvSpPr>
              <p:cNvPr id="19479" name="Rectangle 63"/>
              <p:cNvSpPr>
                <a:spLocks noChangeArrowheads="1"/>
              </p:cNvSpPr>
              <p:nvPr/>
            </p:nvSpPr>
            <p:spPr bwMode="auto">
              <a:xfrm>
                <a:off x="2649" y="2647"/>
                <a:ext cx="18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 i="1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9480" name="Rectangle 64"/>
              <p:cNvSpPr>
                <a:spLocks noChangeArrowheads="1"/>
              </p:cNvSpPr>
              <p:nvPr/>
            </p:nvSpPr>
            <p:spPr bwMode="auto">
              <a:xfrm>
                <a:off x="2612" y="2429"/>
                <a:ext cx="1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i="1">
                    <a:latin typeface="Times New Roman" pitchFamily="18" charset="0"/>
                  </a:rPr>
                  <a:t> x</a:t>
                </a:r>
                <a:endParaRPr lang="en-US" altLang="zh-CN" sz="2800"/>
              </a:p>
            </p:txBody>
          </p:sp>
          <p:sp>
            <p:nvSpPr>
              <p:cNvPr id="19481" name="Rectangle 65"/>
              <p:cNvSpPr>
                <a:spLocks noChangeArrowheads="1"/>
              </p:cNvSpPr>
              <p:nvPr/>
            </p:nvSpPr>
            <p:spPr bwMode="auto">
              <a:xfrm>
                <a:off x="2238" y="2520"/>
                <a:ext cx="18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 i="1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9482" name="Rectangle 66"/>
              <p:cNvSpPr>
                <a:spLocks noChangeArrowheads="1"/>
              </p:cNvSpPr>
              <p:nvPr/>
            </p:nvSpPr>
            <p:spPr bwMode="auto">
              <a:xfrm>
                <a:off x="1492" y="2535"/>
                <a:ext cx="12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200" i="1">
                    <a:latin typeface="Times New Roman" pitchFamily="18" charset="0"/>
                  </a:rPr>
                  <a:t>x</a:t>
                </a:r>
                <a:endParaRPr lang="en-US" altLang="zh-CN" sz="2800"/>
              </a:p>
            </p:txBody>
          </p:sp>
          <p:sp>
            <p:nvSpPr>
              <p:cNvPr id="19483" name="Rectangle 71"/>
              <p:cNvSpPr>
                <a:spLocks noChangeArrowheads="1"/>
              </p:cNvSpPr>
              <p:nvPr/>
            </p:nvSpPr>
            <p:spPr bwMode="auto">
              <a:xfrm>
                <a:off x="3276" y="2520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Symbol" pitchFamily="18" charset="2"/>
                  </a:rPr>
                  <a:t>=</a:t>
                </a:r>
                <a:endParaRPr lang="zh-CN" altLang="en-US" sz="2800"/>
              </a:p>
            </p:txBody>
          </p:sp>
          <p:sp>
            <p:nvSpPr>
              <p:cNvPr id="19484" name="Rectangle 72"/>
              <p:cNvSpPr>
                <a:spLocks noChangeArrowheads="1"/>
              </p:cNvSpPr>
              <p:nvPr/>
            </p:nvSpPr>
            <p:spPr bwMode="auto">
              <a:xfrm>
                <a:off x="2439" y="2536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>
                    <a:latin typeface="Symbol" pitchFamily="18" charset="2"/>
                  </a:rPr>
                  <a:t>+</a:t>
                </a:r>
                <a:endParaRPr lang="zh-CN" altLang="en-US" sz="2800"/>
              </a:p>
            </p:txBody>
          </p:sp>
          <p:sp>
            <p:nvSpPr>
              <p:cNvPr id="19485" name="Rectangle 73"/>
              <p:cNvSpPr>
                <a:spLocks noChangeArrowheads="1"/>
              </p:cNvSpPr>
              <p:nvPr/>
            </p:nvSpPr>
            <p:spPr bwMode="auto">
              <a:xfrm>
                <a:off x="1693" y="2541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Symbol" pitchFamily="18" charset="2"/>
                  </a:rPr>
                  <a:t>=</a:t>
                </a:r>
                <a:endParaRPr lang="zh-CN" altLang="en-US" sz="2800" dirty="0"/>
              </a:p>
            </p:txBody>
          </p:sp>
          <p:sp>
            <p:nvSpPr>
              <p:cNvPr id="19486" name="Text Box 76"/>
              <p:cNvSpPr txBox="1">
                <a:spLocks noChangeArrowheads="1"/>
              </p:cNvSpPr>
              <p:nvPr/>
            </p:nvSpPr>
            <p:spPr bwMode="auto">
              <a:xfrm>
                <a:off x="1272" y="2551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dirty="0"/>
                  <a:t>√</a:t>
                </a:r>
              </a:p>
            </p:txBody>
          </p:sp>
          <p:sp>
            <p:nvSpPr>
              <p:cNvPr id="19487" name="Line 77"/>
              <p:cNvSpPr>
                <a:spLocks noChangeShapeType="1"/>
              </p:cNvSpPr>
              <p:nvPr/>
            </p:nvSpPr>
            <p:spPr bwMode="auto">
              <a:xfrm>
                <a:off x="1496" y="2649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8" name="Text Box 82"/>
              <p:cNvSpPr txBox="1">
                <a:spLocks noChangeArrowheads="1"/>
              </p:cNvSpPr>
              <p:nvPr/>
            </p:nvSpPr>
            <p:spPr bwMode="auto">
              <a:xfrm>
                <a:off x="4032" y="2448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…</a:t>
                </a:r>
                <a:endParaRPr lang="zh-CN" altLang="en-US" sz="2800"/>
              </a:p>
            </p:txBody>
          </p:sp>
        </p:grpSp>
        <p:sp>
          <p:nvSpPr>
            <p:cNvPr id="59" name="Text Box 76"/>
            <p:cNvSpPr txBox="1">
              <a:spLocks noChangeArrowheads="1"/>
            </p:cNvSpPr>
            <p:nvPr/>
          </p:nvSpPr>
          <p:spPr bwMode="auto">
            <a:xfrm>
              <a:off x="1995256" y="3976695"/>
              <a:ext cx="719356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i="1" dirty="0" smtClean="0">
                  <a:latin typeface="+mn-lt"/>
                </a:rPr>
                <a:t>y</a:t>
              </a:r>
              <a:r>
                <a:rPr lang="en-US" altLang="zh-CN" sz="2800" i="1" baseline="-25000" dirty="0" smtClean="0">
                  <a:latin typeface="+mn-lt"/>
                </a:rPr>
                <a:t>n</a:t>
              </a:r>
              <a:r>
                <a:rPr lang="en-US" altLang="zh-CN" sz="2800" baseline="-25000" dirty="0" smtClean="0">
                  <a:latin typeface="+mn-lt"/>
                </a:rPr>
                <a:t>+1</a:t>
              </a: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662225" y="4002094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dirty="0">
                  <a:latin typeface="Symbol" pitchFamily="18" charset="2"/>
                </a:rPr>
                <a:t>=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920" grpId="0" autoUpdateAnimBg="0"/>
      <p:bldP spid="35923" grpId="0" autoUpdateAnimBg="0"/>
      <p:bldP spid="35924" grpId="0" autoUpdateAnimBg="0"/>
      <p:bldP spid="359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216025" y="1881188"/>
            <a:ext cx="350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16025" y="2490788"/>
            <a:ext cx="3432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16025" y="31003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16025" y="3709988"/>
            <a:ext cx="3660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</a:rPr>
              <a:t>    </a:t>
            </a:r>
            <a:r>
              <a:rPr lang="zh-CN" altLang="en-US" sz="2800"/>
              <a:t>在存储器中</a:t>
            </a:r>
            <a:endParaRPr lang="en-US" altLang="zh-CN" sz="280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216025" y="43195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216025" y="4929188"/>
            <a:ext cx="3660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16025" y="55387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2800" baseline="30000">
                <a:latin typeface="Times New Roman" pitchFamily="18" charset="0"/>
              </a:rPr>
              <a:t>2</a:t>
            </a:r>
            <a:r>
              <a:rPr lang="zh-CN" altLang="en-US" sz="2800"/>
              <a:t> </a:t>
            </a:r>
            <a:r>
              <a:rPr lang="zh-CN" altLang="en-US" sz="10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216025" y="61483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648200" y="1143000"/>
            <a:ext cx="375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3200">
                <a:cs typeface="Times New Roman" pitchFamily="18" charset="0"/>
              </a:rPr>
              <a:t> (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3200">
                <a:cs typeface="Times New Roman" pitchFamily="18" charset="0"/>
              </a:rPr>
              <a:t>)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105400" y="1881188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105400" y="2490788"/>
            <a:ext cx="358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105400" y="3100388"/>
            <a:ext cx="358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105400" y="3709988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105400" y="4319588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685800" y="1143000"/>
            <a:ext cx="4132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latin typeface="Times New Roman" pitchFamily="18" charset="0"/>
              </a:rPr>
              <a:t>计算     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>
                <a:latin typeface="Times New Roman" pitchFamily="18" charset="0"/>
              </a:rPr>
              <a:t>bx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>
                <a:latin typeface="Times New Roman" pitchFamily="18" charset="0"/>
              </a:rPr>
              <a:t>c</a:t>
            </a:r>
            <a:endParaRPr lang="zh-CN" altLang="en-US" sz="3200" i="1">
              <a:latin typeface="Times New Roman" pitchFamily="18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0498" name="Text Box 26"/>
          <p:cNvSpPr txBox="1">
            <a:spLocks noChangeArrowheads="1"/>
          </p:cNvSpPr>
          <p:nvPr/>
        </p:nvSpPr>
        <p:spPr bwMode="auto">
          <a:xfrm>
            <a:off x="457200" y="2286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编程举例</a:t>
            </a:r>
          </a:p>
        </p:txBody>
      </p:sp>
      <p:sp>
        <p:nvSpPr>
          <p:cNvPr id="20499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utoUpdateAnimBg="0"/>
      <p:bldP spid="36876" grpId="0" autoUpdateAnimBg="0"/>
      <p:bldP spid="36877" grpId="0" autoUpdateAnimBg="0"/>
      <p:bldP spid="36878" grpId="0" autoUpdateAnimBg="0"/>
      <p:bldP spid="36880" grpId="0" autoUpdateAnimBg="0"/>
      <p:bldP spid="36881" grpId="0" autoUpdateAnimBg="0"/>
      <p:bldP spid="36882" grpId="0" autoUpdateAnimBg="0"/>
      <p:bldP spid="36883" grpId="0" autoUpdateAnimBg="0"/>
      <p:bldP spid="36884" grpId="0" autoUpdateAnimBg="0"/>
      <p:bldP spid="36885" grpId="0" autoUpdateAnimBg="0"/>
      <p:bldP spid="3688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27088" y="285591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000001 </a:t>
            </a:r>
            <a:r>
              <a:rPr lang="zh-CN" altLang="en-US" sz="2800"/>
              <a:t>  </a:t>
            </a:r>
            <a:r>
              <a:rPr lang="zh-CN" altLang="en-US" sz="2800">
                <a:latin typeface="Times New Roman" pitchFamily="18" charset="0"/>
              </a:rPr>
              <a:t>0000001000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53863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打印     </a:t>
            </a:r>
            <a:r>
              <a:rPr lang="zh-CN" altLang="en-US" sz="900"/>
              <a:t>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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62000" y="6026150"/>
            <a:ext cx="128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停机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取数     </a:t>
            </a:r>
            <a:r>
              <a:rPr lang="en-US" altLang="zh-CN" sz="2800">
                <a:latin typeface="Times New Roman" pitchFamily="18" charset="0"/>
              </a:rPr>
              <a:t>α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84863" y="2286000"/>
            <a:ext cx="2590800" cy="519113"/>
            <a:chOff x="3888" y="1488"/>
            <a:chExt cx="1632" cy="327"/>
          </a:xfrm>
        </p:grpSpPr>
        <p:sp>
          <p:nvSpPr>
            <p:cNvPr id="21534" name="Text Box 7"/>
            <p:cNvSpPr txBox="1">
              <a:spLocks noChangeArrowheads="1"/>
            </p:cNvSpPr>
            <p:nvPr/>
          </p:nvSpPr>
          <p:spPr bwMode="auto">
            <a:xfrm>
              <a:off x="3888" y="1488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α</a:t>
              </a:r>
              <a:r>
                <a:rPr lang="en-US" altLang="zh-CN" sz="2800"/>
                <a:t>] 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35" name="Line 8"/>
            <p:cNvSpPr>
              <a:spLocks noChangeShapeType="1"/>
            </p:cNvSpPr>
            <p:nvPr/>
          </p:nvSpPr>
          <p:spPr bwMode="auto">
            <a:xfrm>
              <a:off x="4560" y="16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存数     </a:t>
            </a:r>
            <a:r>
              <a:rPr lang="en-US" altLang="zh-CN" sz="2800">
                <a:latin typeface="Times New Roman" pitchFamily="18" charset="0"/>
              </a:rPr>
              <a:t>β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00713" y="3505200"/>
            <a:ext cx="4343400" cy="519113"/>
            <a:chOff x="3772" y="2256"/>
            <a:chExt cx="2736" cy="327"/>
          </a:xfrm>
        </p:grpSpPr>
        <p:sp>
          <p:nvSpPr>
            <p:cNvPr id="21532" name="Text Box 11"/>
            <p:cNvSpPr txBox="1">
              <a:spLocks noChangeArrowheads="1"/>
            </p:cNvSpPr>
            <p:nvPr/>
          </p:nvSpPr>
          <p:spPr bwMode="auto">
            <a:xfrm>
              <a:off x="3772" y="2256"/>
              <a:ext cx="2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   </a:t>
              </a:r>
              <a:r>
                <a:rPr lang="en-US" altLang="zh-CN" sz="1600"/>
                <a:t> </a:t>
              </a:r>
              <a:r>
                <a:rPr lang="en-US" altLang="zh-CN" sz="2800">
                  <a:latin typeface="Times New Roman" pitchFamily="18" charset="0"/>
                </a:rPr>
                <a:t>β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33" name="Line 12"/>
            <p:cNvSpPr>
              <a:spLocks noChangeShapeType="1"/>
            </p:cNvSpPr>
            <p:nvPr/>
          </p:nvSpPr>
          <p:spPr bwMode="auto">
            <a:xfrm>
              <a:off x="4560" y="24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762000" y="40909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       </a:t>
            </a:r>
            <a:r>
              <a:rPr lang="en-US" altLang="zh-CN" sz="2800">
                <a:latin typeface="Times New Roman" pitchFamily="18" charset="0"/>
              </a:rPr>
              <a:t>γ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94250" y="4090988"/>
            <a:ext cx="4495800" cy="519112"/>
            <a:chOff x="3201" y="2625"/>
            <a:chExt cx="2832" cy="327"/>
          </a:xfrm>
        </p:grpSpPr>
        <p:sp>
          <p:nvSpPr>
            <p:cNvPr id="21530" name="Text Box 15"/>
            <p:cNvSpPr txBox="1">
              <a:spLocks noChangeArrowheads="1"/>
            </p:cNvSpPr>
            <p:nvPr/>
          </p:nvSpPr>
          <p:spPr bwMode="auto">
            <a:xfrm>
              <a:off x="3201" y="2625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]+[</a:t>
              </a:r>
              <a:r>
                <a:rPr lang="en-US" altLang="zh-CN" sz="2800">
                  <a:latin typeface="Times New Roman" pitchFamily="18" charset="0"/>
                </a:rPr>
                <a:t>γ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31" name="Line 16"/>
            <p:cNvSpPr>
              <a:spLocks noChangeShapeType="1"/>
            </p:cNvSpPr>
            <p:nvPr/>
          </p:nvSpPr>
          <p:spPr bwMode="auto">
            <a:xfrm>
              <a:off x="4560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62000" y="47767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       </a:t>
            </a:r>
            <a:r>
              <a:rPr lang="en-US" altLang="zh-CN" sz="2800">
                <a:latin typeface="Times New Roman" pitchFamily="18" charset="0"/>
              </a:rPr>
              <a:t>δ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724400" y="4776788"/>
            <a:ext cx="4038600" cy="519112"/>
            <a:chOff x="3157" y="3057"/>
            <a:chExt cx="2544" cy="327"/>
          </a:xfrm>
        </p:grpSpPr>
        <p:sp>
          <p:nvSpPr>
            <p:cNvPr id="21528" name="Text Box 19"/>
            <p:cNvSpPr txBox="1">
              <a:spLocks noChangeArrowheads="1"/>
            </p:cNvSpPr>
            <p:nvPr/>
          </p:nvSpPr>
          <p:spPr bwMode="auto">
            <a:xfrm>
              <a:off x="3157" y="3057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</a:t>
              </a:r>
              <a:r>
                <a:rPr lang="en-US" altLang="zh-CN" sz="2000"/>
                <a:t>×</a:t>
              </a: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δ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1529" name="Line 20"/>
            <p:cNvSpPr>
              <a:spLocks noChangeShapeType="1"/>
            </p:cNvSpPr>
            <p:nvPr/>
          </p:nvSpPr>
          <p:spPr bwMode="auto">
            <a:xfrm>
              <a:off x="4560" y="32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7" name="Text Box 21"/>
          <p:cNvSpPr txBox="1">
            <a:spLocks noChangeArrowheads="1"/>
          </p:cNvSpPr>
          <p:nvPr/>
        </p:nvSpPr>
        <p:spPr bwMode="auto">
          <a:xfrm>
            <a:off x="523875" y="473075"/>
            <a:ext cx="3687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指令格式举例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68313" y="1447800"/>
            <a:ext cx="4173537" cy="617538"/>
            <a:chOff x="480" y="960"/>
            <a:chExt cx="2736" cy="389"/>
          </a:xfrm>
        </p:grpSpPr>
        <p:sp>
          <p:nvSpPr>
            <p:cNvPr id="21524" name="Rectangle 24"/>
            <p:cNvSpPr>
              <a:spLocks noChangeArrowheads="1"/>
            </p:cNvSpPr>
            <p:nvPr/>
          </p:nvSpPr>
          <p:spPr bwMode="auto">
            <a:xfrm>
              <a:off x="480" y="965"/>
              <a:ext cx="2736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Text Box 25"/>
            <p:cNvSpPr txBox="1">
              <a:spLocks noChangeArrowheads="1"/>
            </p:cNvSpPr>
            <p:nvPr/>
          </p:nvSpPr>
          <p:spPr bwMode="auto">
            <a:xfrm>
              <a:off x="532" y="974"/>
              <a:ext cx="9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/>
                <a:t>操作码</a:t>
              </a:r>
            </a:p>
          </p:txBody>
        </p:sp>
        <p:sp>
          <p:nvSpPr>
            <p:cNvPr id="21526" name="Text Box 26"/>
            <p:cNvSpPr txBox="1">
              <a:spLocks noChangeArrowheads="1"/>
            </p:cNvSpPr>
            <p:nvPr/>
          </p:nvSpPr>
          <p:spPr bwMode="auto">
            <a:xfrm>
              <a:off x="1960" y="974"/>
              <a:ext cx="8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地址码</a:t>
              </a:r>
            </a:p>
          </p:txBody>
        </p:sp>
        <p:sp>
          <p:nvSpPr>
            <p:cNvPr id="21527" name="Line 27"/>
            <p:cNvSpPr>
              <a:spLocks noChangeShapeType="1"/>
            </p:cNvSpPr>
            <p:nvPr/>
          </p:nvSpPr>
          <p:spPr bwMode="auto">
            <a:xfrm>
              <a:off x="1497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832350" y="5386388"/>
            <a:ext cx="4953000" cy="519112"/>
            <a:chOff x="3225" y="3441"/>
            <a:chExt cx="3120" cy="327"/>
          </a:xfrm>
        </p:grpSpPr>
        <p:sp>
          <p:nvSpPr>
            <p:cNvPr id="21522" name="Text Box 29"/>
            <p:cNvSpPr txBox="1">
              <a:spLocks noChangeArrowheads="1"/>
            </p:cNvSpPr>
            <p:nvPr/>
          </p:nvSpPr>
          <p:spPr bwMode="auto">
            <a:xfrm>
              <a:off x="3225" y="3441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     </a:t>
              </a:r>
              <a:r>
                <a:rPr lang="en-US" altLang="zh-CN" sz="900"/>
                <a:t>  </a:t>
              </a:r>
              <a:r>
                <a:rPr lang="en-US" altLang="zh-CN" sz="2800"/>
                <a:t>[</a:t>
              </a:r>
              <a:r>
                <a:rPr lang="en-US" altLang="zh-CN" sz="900"/>
                <a:t> </a:t>
              </a: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900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900">
                  <a:sym typeface="Symbol" pitchFamily="18" charset="2"/>
                </a:rPr>
                <a:t> </a:t>
              </a:r>
              <a:r>
                <a:rPr lang="en-US" altLang="zh-CN" sz="2800"/>
                <a:t>]     </a:t>
              </a:r>
              <a:r>
                <a:rPr lang="zh-CN" altLang="en-US" sz="2800"/>
                <a:t>打印机</a:t>
              </a:r>
            </a:p>
          </p:txBody>
        </p:sp>
        <p:sp>
          <p:nvSpPr>
            <p:cNvPr id="21523" name="Line 30"/>
            <p:cNvSpPr>
              <a:spLocks noChangeShapeType="1"/>
            </p:cNvSpPr>
            <p:nvPr/>
          </p:nvSpPr>
          <p:spPr bwMode="auto">
            <a:xfrm>
              <a:off x="4560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21" name="AutoShape 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3" grpId="0" autoUpdateAnimBg="0"/>
      <p:bldP spid="104457" grpId="0" autoUpdateAnimBg="0"/>
      <p:bldP spid="104461" grpId="0" autoUpdateAnimBg="0"/>
      <p:bldP spid="10446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09" name="Group 181"/>
          <p:cNvGraphicFramePr>
            <a:graphicFrameLocks noGrp="1"/>
          </p:cNvGraphicFramePr>
          <p:nvPr/>
        </p:nvGraphicFramePr>
        <p:xfrm>
          <a:off x="611188" y="838200"/>
          <a:ext cx="7920037" cy="5943600"/>
        </p:xfrm>
        <a:graphic>
          <a:graphicData uri="http://schemas.openxmlformats.org/drawingml/2006/table">
            <a:tbl>
              <a:tblPr/>
              <a:tblGrid>
                <a:gridCol w="2051050"/>
                <a:gridCol w="1023937"/>
                <a:gridCol w="1538288"/>
                <a:gridCol w="3306762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指令和数据存于主存单元的地址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注释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地址码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取数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至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存于主存单元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停机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存放结果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86" name="Rectangle 15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2605" name="Text Box 159"/>
          <p:cNvSpPr txBox="1">
            <a:spLocks noChangeArrowheads="1"/>
          </p:cNvSpPr>
          <p:nvPr/>
        </p:nvSpPr>
        <p:spPr bwMode="auto">
          <a:xfrm>
            <a:off x="288925" y="120650"/>
            <a:ext cx="552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计算 </a:t>
            </a:r>
            <a:r>
              <a:rPr lang="en-US" altLang="zh-CN" sz="3600" i="1">
                <a:latin typeface="Times New Roman" pitchFamily="18" charset="0"/>
              </a:rPr>
              <a:t>ax</a:t>
            </a:r>
            <a:r>
              <a:rPr lang="en-US" altLang="zh-CN" sz="3600" baseline="30000">
                <a:latin typeface="Times New Roman" pitchFamily="18" charset="0"/>
              </a:rPr>
              <a:t>2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bx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c</a:t>
            </a:r>
            <a:r>
              <a:rPr lang="en-US" altLang="zh-CN" sz="3600">
                <a:latin typeface="Times New Roman" pitchFamily="18" charset="0"/>
              </a:rPr>
              <a:t>  </a:t>
            </a:r>
            <a:r>
              <a:rPr lang="zh-CN" altLang="en-US" sz="3600">
                <a:latin typeface="Times New Roman" pitchFamily="18" charset="0"/>
              </a:rPr>
              <a:t>程序清单</a:t>
            </a:r>
          </a:p>
        </p:txBody>
      </p:sp>
      <p:sp>
        <p:nvSpPr>
          <p:cNvPr id="22606" name="AutoShape 18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124200" y="2598738"/>
            <a:ext cx="1160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大楼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971800" y="3259138"/>
            <a:ext cx="5789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存储单元 </a:t>
            </a:r>
            <a:r>
              <a:rPr lang="zh-CN" altLang="en-US" sz="2400"/>
              <a:t>存放一串二进制代码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971800" y="3963988"/>
            <a:ext cx="6975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存储字   </a:t>
            </a:r>
            <a:r>
              <a:rPr lang="zh-CN" altLang="en-US" sz="2400"/>
              <a:t>存储单元中二进制代码的组合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971800" y="4668838"/>
            <a:ext cx="662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存储字长 </a:t>
            </a:r>
            <a:r>
              <a:rPr lang="zh-CN" altLang="en-US" sz="2400"/>
              <a:t>存储单元中二进制代码的位数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613275" y="5373688"/>
            <a:ext cx="483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每个存储单元赋予一个地址号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968625" y="6016625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按地址寻访</a:t>
            </a:r>
            <a:endParaRPr lang="zh-CN" altLang="en-US" sz="2800"/>
          </a:p>
        </p:txBody>
      </p:sp>
      <p:grpSp>
        <p:nvGrpSpPr>
          <p:cNvPr id="29" name="组合 28"/>
          <p:cNvGrpSpPr/>
          <p:nvPr/>
        </p:nvGrpSpPr>
        <p:grpSpPr>
          <a:xfrm>
            <a:off x="2879725" y="1989138"/>
            <a:ext cx="6264275" cy="541337"/>
            <a:chOff x="2879725" y="1989138"/>
            <a:chExt cx="6264275" cy="541337"/>
          </a:xfrm>
        </p:grpSpPr>
        <p:sp>
          <p:nvSpPr>
            <p:cNvPr id="109578" name="Text Box 10"/>
            <p:cNvSpPr txBox="1">
              <a:spLocks noChangeArrowheads="1"/>
            </p:cNvSpPr>
            <p:nvPr/>
          </p:nvSpPr>
          <p:spPr bwMode="auto">
            <a:xfrm>
              <a:off x="5995988" y="2011363"/>
              <a:ext cx="22479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–</a:t>
              </a:r>
              <a:r>
                <a:rPr lang="zh-CN" altLang="en-US" sz="2800" dirty="0"/>
                <a:t> 存储元件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879725" y="1989138"/>
              <a:ext cx="6264275" cy="541337"/>
              <a:chOff x="2879725" y="1989138"/>
              <a:chExt cx="6264275" cy="541337"/>
            </a:xfrm>
          </p:grpSpPr>
          <p:sp>
            <p:nvSpPr>
              <p:cNvPr id="109570" name="Text Box 2"/>
              <p:cNvSpPr txBox="1">
                <a:spLocks noChangeArrowheads="1"/>
              </p:cNvSpPr>
              <p:nvPr/>
            </p:nvSpPr>
            <p:spPr bwMode="auto">
              <a:xfrm>
                <a:off x="2879725" y="1989138"/>
                <a:ext cx="1404938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/>
                  <a:t>存储体</a:t>
                </a:r>
              </a:p>
            </p:txBody>
          </p:sp>
          <p:sp>
            <p:nvSpPr>
              <p:cNvPr id="109577" name="Text Box 9"/>
              <p:cNvSpPr txBox="1">
                <a:spLocks noChangeArrowheads="1"/>
              </p:cNvSpPr>
              <p:nvPr/>
            </p:nvSpPr>
            <p:spPr bwMode="auto">
              <a:xfrm>
                <a:off x="4103688" y="2011363"/>
                <a:ext cx="2268537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>
                    <a:latin typeface="Times New Roman" pitchFamily="18" charset="0"/>
                  </a:rPr>
                  <a:t>–</a:t>
                </a:r>
                <a:r>
                  <a:rPr lang="zh-CN" altLang="en-US" sz="2800" dirty="0"/>
                  <a:t> 存储单元</a:t>
                </a:r>
              </a:p>
            </p:txBody>
          </p:sp>
          <p:sp>
            <p:nvSpPr>
              <p:cNvPr id="109579" name="Text Box 11"/>
              <p:cNvSpPr txBox="1">
                <a:spLocks noChangeArrowheads="1"/>
              </p:cNvSpPr>
              <p:nvPr/>
            </p:nvSpPr>
            <p:spPr bwMode="auto">
              <a:xfrm>
                <a:off x="7880350" y="2032000"/>
                <a:ext cx="126365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/>
                  <a:t>（</a:t>
                </a:r>
                <a:r>
                  <a:rPr lang="zh-CN" altLang="en-US" sz="2200">
                    <a:latin typeface="Times New Roman" pitchFamily="18" charset="0"/>
                  </a:rPr>
                  <a:t>0/1</a:t>
                </a:r>
                <a:r>
                  <a:rPr lang="zh-CN" altLang="en-US" sz="2200"/>
                  <a:t>）</a:t>
                </a:r>
              </a:p>
            </p:txBody>
          </p:sp>
        </p:grpSp>
      </p:grp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4103688" y="2598738"/>
            <a:ext cx="1692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2800"/>
              <a:t>  </a:t>
            </a:r>
            <a:r>
              <a:rPr lang="zh-CN" altLang="en-US" sz="900"/>
              <a:t> </a:t>
            </a:r>
            <a:r>
              <a:rPr lang="zh-CN" altLang="en-US" sz="2800"/>
              <a:t>房间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5995988" y="2598738"/>
            <a:ext cx="1700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2800"/>
              <a:t> </a:t>
            </a:r>
            <a:r>
              <a:rPr lang="zh-CN" altLang="en-US" sz="900"/>
              <a:t> </a:t>
            </a:r>
            <a:r>
              <a:rPr lang="zh-CN" altLang="en-US" sz="2800"/>
              <a:t>床位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7158038" y="2624138"/>
            <a:ext cx="25273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/>
              <a:t>（无人/</a:t>
            </a:r>
            <a:r>
              <a:rPr lang="zh-CN" altLang="en-US"/>
              <a:t> </a:t>
            </a:r>
            <a:r>
              <a:rPr lang="zh-CN" altLang="en-US" sz="2200"/>
              <a:t>有人）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793750" y="1058863"/>
            <a:ext cx="6226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(</a:t>
            </a:r>
            <a:r>
              <a:rPr lang="en-US" altLang="zh-CN" sz="3200">
                <a:latin typeface="Times New Roman" pitchFamily="18" charset="0"/>
              </a:rPr>
              <a:t>1</a:t>
            </a:r>
            <a:r>
              <a:rPr lang="en-US" altLang="zh-CN" sz="3200"/>
              <a:t>)</a:t>
            </a:r>
            <a:r>
              <a:rPr lang="zh-CN" altLang="en-US" sz="3200"/>
              <a:t>存储器的基本组成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2420938"/>
            <a:ext cx="2359025" cy="3324225"/>
            <a:chOff x="288" y="1200"/>
            <a:chExt cx="1486" cy="2094"/>
          </a:xfrm>
        </p:grpSpPr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1115" y="2327"/>
              <a:ext cx="65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23573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458" cy="20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Rectangle 20"/>
            <p:cNvSpPr>
              <a:spLocks noChangeArrowheads="1"/>
            </p:cNvSpPr>
            <p:nvPr/>
          </p:nvSpPr>
          <p:spPr bwMode="auto">
            <a:xfrm>
              <a:off x="639" y="2913"/>
              <a:ext cx="7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主存储器</a:t>
              </a:r>
            </a:p>
          </p:txBody>
        </p:sp>
        <p:sp>
          <p:nvSpPr>
            <p:cNvPr id="23575" name="Text Box 21"/>
            <p:cNvSpPr txBox="1">
              <a:spLocks noChangeArrowheads="1"/>
            </p:cNvSpPr>
            <p:nvPr/>
          </p:nvSpPr>
          <p:spPr bwMode="auto">
            <a:xfrm>
              <a:off x="609" y="1533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存储体</a:t>
              </a:r>
            </a:p>
          </p:txBody>
        </p:sp>
        <p:sp>
          <p:nvSpPr>
            <p:cNvPr id="23576" name="Rectangle 22"/>
            <p:cNvSpPr>
              <a:spLocks noChangeArrowheads="1"/>
            </p:cNvSpPr>
            <p:nvPr/>
          </p:nvSpPr>
          <p:spPr bwMode="auto">
            <a:xfrm>
              <a:off x="451" y="1390"/>
              <a:ext cx="1106" cy="66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Text Box 23"/>
            <p:cNvSpPr txBox="1">
              <a:spLocks noChangeArrowheads="1"/>
            </p:cNvSpPr>
            <p:nvPr/>
          </p:nvSpPr>
          <p:spPr bwMode="auto">
            <a:xfrm>
              <a:off x="426" y="2327"/>
              <a:ext cx="59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23578" name="Rectangle 24"/>
            <p:cNvSpPr>
              <a:spLocks noChangeArrowheads="1"/>
            </p:cNvSpPr>
            <p:nvPr/>
          </p:nvSpPr>
          <p:spPr bwMode="auto">
            <a:xfrm>
              <a:off x="385" y="2332"/>
              <a:ext cx="631" cy="33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9" name="Rectangle 25"/>
            <p:cNvSpPr>
              <a:spLocks noChangeArrowheads="1"/>
            </p:cNvSpPr>
            <p:nvPr/>
          </p:nvSpPr>
          <p:spPr bwMode="auto">
            <a:xfrm>
              <a:off x="1092" y="2332"/>
              <a:ext cx="590" cy="33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70" name="Text Box 26"/>
          <p:cNvSpPr txBox="1">
            <a:spLocks noChangeArrowheads="1"/>
          </p:cNvSpPr>
          <p:nvPr/>
        </p:nvSpPr>
        <p:spPr bwMode="auto">
          <a:xfrm>
            <a:off x="34925" y="225425"/>
            <a:ext cx="5113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ctr"/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.计算机的解题过程</a:t>
            </a:r>
          </a:p>
        </p:txBody>
      </p:sp>
      <p:sp>
        <p:nvSpPr>
          <p:cNvPr id="23571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2" grpId="0" autoUpdateAnimBg="0"/>
      <p:bldP spid="109573" grpId="0" autoUpdateAnimBg="0"/>
      <p:bldP spid="109574" grpId="0" autoUpdateAnimBg="0"/>
      <p:bldP spid="109575" grpId="0" autoUpdateAnimBg="0"/>
      <p:bldP spid="109576" grpId="0" autoUpdateAnimBg="0"/>
      <p:bldP spid="109580" grpId="0" autoUpdateAnimBg="0"/>
      <p:bldP spid="109581" grpId="0" autoUpdateAnimBg="0"/>
      <p:bldP spid="109582" grpId="0" autoUpdateAnimBg="0"/>
      <p:bldP spid="1095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390900" y="5456238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114800" y="1273175"/>
            <a:ext cx="139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MAR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114800" y="2489200"/>
            <a:ext cx="1249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MDR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48038" y="5084763"/>
            <a:ext cx="6477000" cy="1295400"/>
            <a:chOff x="2112" y="3211"/>
            <a:chExt cx="4080" cy="816"/>
          </a:xfrm>
        </p:grpSpPr>
        <p:grpSp>
          <p:nvGrpSpPr>
            <p:cNvPr id="24609" name="Group 6"/>
            <p:cNvGrpSpPr>
              <a:grpSpLocks/>
            </p:cNvGrpSpPr>
            <p:nvPr/>
          </p:nvGrpSpPr>
          <p:grpSpPr bwMode="auto">
            <a:xfrm>
              <a:off x="2112" y="3361"/>
              <a:ext cx="600" cy="666"/>
              <a:chOff x="2004" y="3277"/>
              <a:chExt cx="600" cy="666"/>
            </a:xfrm>
          </p:grpSpPr>
          <p:grpSp>
            <p:nvGrpSpPr>
              <p:cNvPr id="24611" name="Group 7"/>
              <p:cNvGrpSpPr>
                <a:grpSpLocks/>
              </p:cNvGrpSpPr>
              <p:nvPr/>
            </p:nvGrpSpPr>
            <p:grpSpPr bwMode="auto">
              <a:xfrm>
                <a:off x="2004" y="3277"/>
                <a:ext cx="600" cy="234"/>
                <a:chOff x="2052" y="3277"/>
                <a:chExt cx="600" cy="234"/>
              </a:xfrm>
            </p:grpSpPr>
            <p:sp>
              <p:nvSpPr>
                <p:cNvPr id="24627" name="AutoShape 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8" name="AutoShape 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9" name="AutoShape 1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0" name="AutoShape 1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2" name="Group 12"/>
              <p:cNvGrpSpPr>
                <a:grpSpLocks/>
              </p:cNvGrpSpPr>
              <p:nvPr/>
            </p:nvGrpSpPr>
            <p:grpSpPr bwMode="auto">
              <a:xfrm>
                <a:off x="2004" y="3565"/>
                <a:ext cx="600" cy="234"/>
                <a:chOff x="2052" y="3277"/>
                <a:chExt cx="600" cy="234"/>
              </a:xfrm>
            </p:grpSpPr>
            <p:sp>
              <p:nvSpPr>
                <p:cNvPr id="24623" name="AutoShape 1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4" name="AutoShape 1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5" name="AutoShape 1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6" name="AutoShape 1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3" name="Group 17"/>
              <p:cNvGrpSpPr>
                <a:grpSpLocks/>
              </p:cNvGrpSpPr>
              <p:nvPr/>
            </p:nvGrpSpPr>
            <p:grpSpPr bwMode="auto">
              <a:xfrm>
                <a:off x="2004" y="3421"/>
                <a:ext cx="600" cy="234"/>
                <a:chOff x="2052" y="3277"/>
                <a:chExt cx="600" cy="234"/>
              </a:xfrm>
            </p:grpSpPr>
            <p:sp>
              <p:nvSpPr>
                <p:cNvPr id="24619" name="AutoShape 1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0" name="AutoShape 1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1" name="AutoShape 2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22" name="AutoShape 2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4" name="Group 22"/>
              <p:cNvGrpSpPr>
                <a:grpSpLocks/>
              </p:cNvGrpSpPr>
              <p:nvPr/>
            </p:nvGrpSpPr>
            <p:grpSpPr bwMode="auto">
              <a:xfrm>
                <a:off x="2004" y="3709"/>
                <a:ext cx="600" cy="234"/>
                <a:chOff x="2052" y="3277"/>
                <a:chExt cx="600" cy="234"/>
              </a:xfrm>
            </p:grpSpPr>
            <p:sp>
              <p:nvSpPr>
                <p:cNvPr id="24615" name="AutoShape 2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6" name="AutoShape 2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7" name="AutoShape 2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8" name="AutoShape 2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610" name="Text Box 27"/>
            <p:cNvSpPr txBox="1">
              <a:spLocks noChangeArrowheads="1"/>
            </p:cNvSpPr>
            <p:nvPr/>
          </p:nvSpPr>
          <p:spPr bwMode="auto">
            <a:xfrm>
              <a:off x="3652" y="3211"/>
              <a:ext cx="2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 存储单元个数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itchFamily="18" charset="0"/>
                </a:rPr>
                <a:t>16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191000" y="4076700"/>
            <a:ext cx="5181600" cy="2232025"/>
            <a:chOff x="2640" y="2568"/>
            <a:chExt cx="3264" cy="1406"/>
          </a:xfrm>
        </p:grpSpPr>
        <p:grpSp>
          <p:nvGrpSpPr>
            <p:cNvPr id="24600" name="Group 29"/>
            <p:cNvGrpSpPr>
              <a:grpSpLocks/>
            </p:cNvGrpSpPr>
            <p:nvPr/>
          </p:nvGrpSpPr>
          <p:grpSpPr bwMode="auto">
            <a:xfrm>
              <a:off x="2640" y="2568"/>
              <a:ext cx="864" cy="954"/>
              <a:chOff x="4056" y="2640"/>
              <a:chExt cx="864" cy="954"/>
            </a:xfrm>
          </p:grpSpPr>
          <p:sp>
            <p:nvSpPr>
              <p:cNvPr id="24602" name="AutoShape 30"/>
              <p:cNvSpPr>
                <a:spLocks noChangeArrowheads="1"/>
              </p:cNvSpPr>
              <p:nvPr/>
            </p:nvSpPr>
            <p:spPr bwMode="auto">
              <a:xfrm>
                <a:off x="4056" y="336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3" name="AutoShape 31"/>
              <p:cNvSpPr>
                <a:spLocks noChangeArrowheads="1"/>
              </p:cNvSpPr>
              <p:nvPr/>
            </p:nvSpPr>
            <p:spPr bwMode="auto">
              <a:xfrm>
                <a:off x="4176" y="322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4" name="AutoShape 32"/>
              <p:cNvSpPr>
                <a:spLocks noChangeArrowheads="1"/>
              </p:cNvSpPr>
              <p:nvPr/>
            </p:nvSpPr>
            <p:spPr bwMode="auto">
              <a:xfrm>
                <a:off x="4296" y="312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5" name="AutoShape 33"/>
              <p:cNvSpPr>
                <a:spLocks noChangeArrowheads="1"/>
              </p:cNvSpPr>
              <p:nvPr/>
            </p:nvSpPr>
            <p:spPr bwMode="auto">
              <a:xfrm>
                <a:off x="4392" y="298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6" name="AutoShape 34"/>
              <p:cNvSpPr>
                <a:spLocks noChangeArrowheads="1"/>
              </p:cNvSpPr>
              <p:nvPr/>
            </p:nvSpPr>
            <p:spPr bwMode="auto">
              <a:xfrm>
                <a:off x="4632" y="2784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7" name="AutoShape 35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8" name="AutoShape 36"/>
              <p:cNvSpPr>
                <a:spLocks noChangeArrowheads="1"/>
              </p:cNvSpPr>
              <p:nvPr/>
            </p:nvSpPr>
            <p:spPr bwMode="auto">
              <a:xfrm>
                <a:off x="4512" y="2886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01" name="Text Box 37"/>
            <p:cNvSpPr txBox="1">
              <a:spLocks noChangeArrowheads="1"/>
            </p:cNvSpPr>
            <p:nvPr/>
          </p:nvSpPr>
          <p:spPr bwMode="auto">
            <a:xfrm>
              <a:off x="3797" y="3647"/>
              <a:ext cx="21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存储字长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638800" y="3905250"/>
            <a:ext cx="4191000" cy="1185863"/>
            <a:chOff x="3552" y="2460"/>
            <a:chExt cx="2640" cy="747"/>
          </a:xfrm>
        </p:grpSpPr>
        <p:sp>
          <p:nvSpPr>
            <p:cNvPr id="24598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26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 </a:t>
              </a:r>
              <a:endParaRPr lang="zh-CN" altLang="en-US" sz="2800"/>
            </a:p>
          </p:txBody>
        </p:sp>
        <p:sp>
          <p:nvSpPr>
            <p:cNvPr id="24599" name="Text Box 40"/>
            <p:cNvSpPr txBox="1">
              <a:spLocks noChangeArrowheads="1"/>
            </p:cNvSpPr>
            <p:nvPr/>
          </p:nvSpPr>
          <p:spPr bwMode="auto">
            <a:xfrm>
              <a:off x="3552" y="2460"/>
              <a:ext cx="220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/>
                <a:t> 设 </a:t>
              </a:r>
              <a:r>
                <a:rPr lang="en-US" altLang="zh-CN" sz="2800">
                  <a:latin typeface="Times New Roman" pitchFamily="18" charset="0"/>
                </a:rPr>
                <a:t>MAR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 sz="1200"/>
                <a:t> </a:t>
              </a:r>
              <a:r>
                <a:rPr lang="en-US" altLang="zh-CN" sz="2800">
                  <a:latin typeface="Times New Roman" pitchFamily="18" charset="0"/>
                </a:rPr>
                <a:t>4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zh-CN" altLang="en-US" sz="2800"/>
                <a:t>位 </a:t>
              </a:r>
            </a:p>
            <a:p>
              <a:r>
                <a:rPr lang="en-US" altLang="zh-CN"/>
                <a:t> </a:t>
              </a:r>
              <a:r>
                <a:rPr lang="en-US" altLang="zh-CN" sz="3200"/>
                <a:t>   </a:t>
              </a:r>
              <a:r>
                <a:rPr lang="en-US" altLang="zh-CN" sz="1000"/>
                <a:t> </a:t>
              </a:r>
              <a:r>
                <a:rPr lang="en-US" altLang="zh-CN" sz="1400"/>
                <a:t> </a:t>
              </a:r>
              <a:r>
                <a:rPr lang="en-US" altLang="zh-CN" sz="2800">
                  <a:latin typeface="Times New Roman" pitchFamily="18" charset="0"/>
                </a:rPr>
                <a:t>MDR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 sz="1200"/>
                <a:t> </a:t>
              </a:r>
              <a:r>
                <a:rPr lang="en-US" altLang="zh-CN" sz="2800">
                  <a:latin typeface="Times New Roman" pitchFamily="18" charset="0"/>
                </a:rPr>
                <a:t>8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zh-CN" altLang="en-US" sz="2800"/>
                <a:t>位</a:t>
              </a:r>
            </a:p>
          </p:txBody>
        </p:sp>
      </p:grp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5210175" y="1306513"/>
            <a:ext cx="339883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存储器地址寄存器</a:t>
            </a:r>
          </a:p>
          <a:p>
            <a:r>
              <a:rPr lang="zh-CN" altLang="en-US" sz="2800"/>
              <a:t>反映存储单元的个数</a:t>
            </a:r>
          </a:p>
        </p:txBody>
      </p:sp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5210175" y="2549525"/>
            <a:ext cx="30416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存储器数据寄存器</a:t>
            </a:r>
          </a:p>
          <a:p>
            <a:r>
              <a:rPr lang="zh-CN" altLang="en-US" sz="2800"/>
              <a:t>反映存储字长</a:t>
            </a:r>
          </a:p>
        </p:txBody>
      </p:sp>
      <p:sp>
        <p:nvSpPr>
          <p:cNvPr id="24587" name="Text Box 44"/>
          <p:cNvSpPr txBox="1">
            <a:spLocks noChangeArrowheads="1"/>
          </p:cNvSpPr>
          <p:nvPr/>
        </p:nvSpPr>
        <p:spPr bwMode="auto">
          <a:xfrm>
            <a:off x="793750" y="409575"/>
            <a:ext cx="5865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en-US" altLang="zh-CN" sz="3600">
                <a:latin typeface="Times New Roman" pitchFamily="18" charset="0"/>
              </a:rPr>
              <a:t>1</a:t>
            </a:r>
            <a:r>
              <a:rPr lang="en-US" altLang="zh-CN" sz="3600"/>
              <a:t>)</a:t>
            </a:r>
            <a:r>
              <a:rPr lang="zh-CN" altLang="en-US" sz="3600"/>
              <a:t>存储器的基本组成</a:t>
            </a:r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1066800" y="1905000"/>
            <a:ext cx="2209800" cy="3352800"/>
            <a:chOff x="672" y="1200"/>
            <a:chExt cx="1392" cy="2112"/>
          </a:xfrm>
        </p:grpSpPr>
        <p:sp>
          <p:nvSpPr>
            <p:cNvPr id="24590" name="Text Box 46"/>
            <p:cNvSpPr txBox="1">
              <a:spLocks noChangeArrowheads="1"/>
            </p:cNvSpPr>
            <p:nvPr/>
          </p:nvSpPr>
          <p:spPr bwMode="auto">
            <a:xfrm>
              <a:off x="1450" y="2337"/>
              <a:ext cx="53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dist"/>
              <a:r>
                <a:rPr lang="en-US" altLang="zh-CN" sz="28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24591" name="Rectangle 47"/>
            <p:cNvSpPr>
              <a:spLocks noChangeArrowheads="1"/>
            </p:cNvSpPr>
            <p:nvPr/>
          </p:nvSpPr>
          <p:spPr bwMode="auto">
            <a:xfrm>
              <a:off x="672" y="1200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Rectangle 48"/>
            <p:cNvSpPr>
              <a:spLocks noChangeArrowheads="1"/>
            </p:cNvSpPr>
            <p:nvPr/>
          </p:nvSpPr>
          <p:spPr bwMode="auto">
            <a:xfrm>
              <a:off x="990" y="2928"/>
              <a:ext cx="7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主存储器</a:t>
              </a:r>
            </a:p>
          </p:txBody>
        </p:sp>
        <p:sp>
          <p:nvSpPr>
            <p:cNvPr id="24593" name="Text Box 49"/>
            <p:cNvSpPr txBox="1">
              <a:spLocks noChangeArrowheads="1"/>
            </p:cNvSpPr>
            <p:nvPr/>
          </p:nvSpPr>
          <p:spPr bwMode="auto">
            <a:xfrm>
              <a:off x="960" y="153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存储体</a:t>
              </a:r>
            </a:p>
          </p:txBody>
        </p:sp>
        <p:sp>
          <p:nvSpPr>
            <p:cNvPr id="24594" name="Rectangle 50"/>
            <p:cNvSpPr>
              <a:spLocks noChangeArrowheads="1"/>
            </p:cNvSpPr>
            <p:nvPr/>
          </p:nvSpPr>
          <p:spPr bwMode="auto">
            <a:xfrm>
              <a:off x="828" y="1392"/>
              <a:ext cx="1056" cy="6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Text Box 51"/>
            <p:cNvSpPr txBox="1">
              <a:spLocks noChangeArrowheads="1"/>
            </p:cNvSpPr>
            <p:nvPr/>
          </p:nvSpPr>
          <p:spPr bwMode="auto">
            <a:xfrm>
              <a:off x="804" y="2337"/>
              <a:ext cx="53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dist"/>
              <a:r>
                <a:rPr lang="en-US" altLang="zh-CN" sz="28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24596" name="Rectangle 52"/>
            <p:cNvSpPr>
              <a:spLocks noChangeArrowheads="1"/>
            </p:cNvSpPr>
            <p:nvPr/>
          </p:nvSpPr>
          <p:spPr bwMode="auto">
            <a:xfrm>
              <a:off x="768" y="2342"/>
              <a:ext cx="568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7" name="Rectangle 53"/>
            <p:cNvSpPr>
              <a:spLocks noChangeArrowheads="1"/>
            </p:cNvSpPr>
            <p:nvPr/>
          </p:nvSpPr>
          <p:spPr bwMode="auto">
            <a:xfrm>
              <a:off x="1416" y="2342"/>
              <a:ext cx="593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89" name="AutoShape 5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107523" grpId="0" autoUpdateAnimBg="0"/>
      <p:bldP spid="107524" grpId="0" autoUpdateAnimBg="0"/>
      <p:bldP spid="107562" grpId="0" autoUpdateAnimBg="0"/>
      <p:bldP spid="107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8905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参考教材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85800" y="1500188"/>
            <a:ext cx="5243513" cy="1928812"/>
          </a:xfrm>
        </p:spPr>
        <p:txBody>
          <a:bodyPr/>
          <a:lstStyle/>
          <a:p>
            <a:pPr algn="just" eaLnBrk="1" hangingPunct="1"/>
            <a:r>
              <a:rPr lang="en-US" altLang="zh-CN" sz="2800" b="1" dirty="0" smtClean="0"/>
              <a:t>David </a:t>
            </a:r>
            <a:r>
              <a:rPr lang="en-US" altLang="zh-CN" sz="2800" b="1" dirty="0" err="1" smtClean="0"/>
              <a:t>A.Patterson</a:t>
            </a:r>
            <a:r>
              <a:rPr lang="en-US" altLang="zh-CN" sz="2800" b="1" dirty="0" smtClean="0"/>
              <a:t>. John </a:t>
            </a:r>
            <a:r>
              <a:rPr lang="en-US" altLang="zh-CN" sz="2800" b="1" dirty="0" err="1" smtClean="0"/>
              <a:t>L.Hennessy</a:t>
            </a:r>
            <a:r>
              <a:rPr lang="en-US" altLang="zh-CN" sz="2800" b="1" dirty="0" smtClean="0"/>
              <a:t>. Computer Organization &amp; Design: A Hardware/Software Interface </a:t>
            </a:r>
            <a:endParaRPr lang="zh-CN" altLang="en-US" sz="2800" b="1" dirty="0" smtClean="0"/>
          </a:p>
        </p:txBody>
      </p:sp>
      <p:pic>
        <p:nvPicPr>
          <p:cNvPr id="13316" name="Picture 2" descr="IPB Im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0" y="785813"/>
            <a:ext cx="2143125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5800" y="4357688"/>
            <a:ext cx="5243513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800" kern="0" dirty="0">
                <a:latin typeface="+mn-lt"/>
                <a:ea typeface="+mn-ea"/>
              </a:rPr>
              <a:t>William Stallings.  Computer Organization and Architecture – Design for Performance</a:t>
            </a:r>
            <a:endParaRPr lang="zh-CN" altLang="en-US" sz="2800" kern="0" dirty="0">
              <a:latin typeface="+mn-lt"/>
              <a:ea typeface="+mn-ea"/>
            </a:endParaRPr>
          </a:p>
        </p:txBody>
      </p:sp>
      <p:pic>
        <p:nvPicPr>
          <p:cNvPr id="13318" name="Picture 4" descr="http://img36.ddimg.cn/9/19/21098196-1_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13" y="3786188"/>
            <a:ext cx="2214562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E2B2E-7B76-4B4E-A713-83E6FECECD6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/>
              <a:t>本课程在课程体系中的地位</a:t>
            </a:r>
            <a:endParaRPr lang="zh-CN" altLang="en-US" b="1" dirty="0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1185866" y="3284538"/>
            <a:ext cx="4175125" cy="1008062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endParaRPr kumimoji="0" lang="zh-CN" altLang="en-US" sz="2000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3778250" y="1676400"/>
            <a:ext cx="1100138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244850" y="1676400"/>
            <a:ext cx="28575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1416050" y="1676400"/>
            <a:ext cx="1136650" cy="1608138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2165350" y="4221163"/>
            <a:ext cx="28575" cy="1490662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000" kern="0">
              <a:solidFill>
                <a:sysClr val="windowText" lastClr="000000"/>
              </a:solidFill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0253" y="1219200"/>
            <a:ext cx="4830763" cy="457200"/>
            <a:chOff x="317" y="864"/>
            <a:chExt cx="3043" cy="288"/>
          </a:xfrm>
          <a:solidFill>
            <a:schemeClr val="tx1"/>
          </a:solidFill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317" y="864"/>
              <a:ext cx="3043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>
                  <a:solidFill>
                    <a:srgbClr val="000000"/>
                  </a:solidFill>
                </a:rPr>
                <a:t>计算机基础    操作系统   编译技术</a:t>
              </a: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440" y="864"/>
              <a:ext cx="0" cy="288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2400" y="864"/>
              <a:ext cx="0" cy="288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6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806453" y="1989138"/>
            <a:ext cx="1336655" cy="9397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数据结构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应用基础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kern="0">
                <a:solidFill>
                  <a:srgbClr val="000000"/>
                </a:solidFill>
              </a:rPr>
              <a:t>C</a:t>
            </a:r>
            <a:r>
              <a:rPr kumimoji="0" lang="zh-CN" altLang="en-US" sz="2000" kern="0">
                <a:solidFill>
                  <a:srgbClr val="000000"/>
                </a:solidFill>
              </a:rPr>
              <a:t>语言编程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2573323" y="2000240"/>
            <a:ext cx="1357322" cy="92869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存储管理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调度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并发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311653" y="1989138"/>
            <a:ext cx="1143000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代码生成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优化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489328" y="3429000"/>
            <a:ext cx="1676400" cy="7191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计算机系统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结构</a:t>
            </a: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1041403" y="4581525"/>
            <a:ext cx="2232025" cy="7191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基本逻辑单元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处理器基本知识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1327153" y="5718175"/>
            <a:ext cx="1676400" cy="3746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数字逻辑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1381128" y="3429000"/>
            <a:ext cx="1676400" cy="7191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计算机组成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原理</a:t>
            </a:r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3484569" y="5013325"/>
            <a:ext cx="1944687" cy="1079500"/>
          </a:xfrm>
          <a:prstGeom prst="wedgeRoundRectCallout">
            <a:avLst>
              <a:gd name="adj1" fmla="val -77593"/>
              <a:gd name="adj2" fmla="val -127500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10800" rIns="54000" bIns="1080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如何实现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具体细节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－－知其然</a:t>
            </a:r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6286513" y="3214686"/>
            <a:ext cx="2071702" cy="1290218"/>
          </a:xfrm>
          <a:prstGeom prst="wedgeRoundRectCallout">
            <a:avLst>
              <a:gd name="adj1" fmla="val -111403"/>
              <a:gd name="adj2" fmla="val -1415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46800" rIns="0" bIns="1080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zh-CN" sz="2000" kern="0">
                <a:solidFill>
                  <a:sysClr val="windowText" lastClr="000000"/>
                </a:solidFill>
                <a:latin typeface="Tahoma" pitchFamily="34" charset="0"/>
              </a:rPr>
              <a:t>1.</a:t>
            </a: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分析＋评测－知其所以然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zh-CN" sz="2000" kern="0">
                <a:solidFill>
                  <a:sysClr val="windowText" lastClr="000000"/>
                </a:solidFill>
                <a:latin typeface="Tahoma" pitchFamily="34" charset="0"/>
              </a:rPr>
              <a:t>2.</a:t>
            </a: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并行计算机系统结构入门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教学模式与课程考核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教学模式：采用理论和实践相结合的方法进行教学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48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学时课堂教学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学时上机实验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tabLst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课程的考核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期末考试  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		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70%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上机实验  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		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20%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Char char="–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作业和设计实验 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	</a:t>
            </a: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10%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hlinkClick r:id="rId2" action="ppaction://hlinksldjump"/>
              </a:rPr>
              <a:t>第</a:t>
            </a:r>
            <a:r>
              <a:rPr lang="zh-CN" altLang="en-US" sz="2800" b="1" smtClean="0">
                <a:latin typeface="Times New Roman" pitchFamily="18" charset="0"/>
                <a:hlinkClick r:id="rId2" action="ppaction://hlinksldjump"/>
              </a:rPr>
              <a:t>１</a:t>
            </a:r>
            <a:r>
              <a:rPr lang="zh-CN" altLang="en-US" sz="2800" b="1" smtClean="0">
                <a:hlinkClick r:id="rId2" action="ppaction://hlinksldjump"/>
              </a:rPr>
              <a:t>章  计算机系统概论</a:t>
            </a: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5478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３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系统总线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39975" y="21637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４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存储器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５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输入输出系统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６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计算机的运算方法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７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指令系统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８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CPU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的结构和功能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９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2339975" y="5861050"/>
            <a:ext cx="525621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10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控制单元的设计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7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339975" y="9318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２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计算机的发展及应用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56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第</a:t>
            </a:r>
            <a:r>
              <a:rPr lang="zh-CN" altLang="en-US" b="1" dirty="0" smtClean="0">
                <a:latin typeface="Times New Roman" pitchFamily="18" charset="0"/>
              </a:rPr>
              <a:t>１</a:t>
            </a:r>
            <a:r>
              <a:rPr lang="zh-CN" altLang="en-US" b="1" dirty="0" smtClean="0"/>
              <a:t>章  计算机系统概论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930400" y="2098675"/>
            <a:ext cx="364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rId2" action="ppaction://hlinksldjump"/>
              </a:rPr>
              <a:t>1.1 计算机系统简介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930400" y="5592763"/>
            <a:ext cx="242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  <a:hlinkClick r:id="" action="ppaction://noaction"/>
              </a:rPr>
              <a:t>1.4 本书结构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1930400" y="4427538"/>
            <a:ext cx="568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  <a:hlinkClick r:id="" action="ppaction://noaction"/>
              </a:rPr>
              <a:t>1.3 计算机硬件的主要技术指标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1930400" y="3262313"/>
            <a:ext cx="4057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1.2 计算机的基本组成</a:t>
            </a:r>
            <a:endParaRPr lang="zh-CN" altLang="en-US" sz="3200"/>
          </a:p>
        </p:txBody>
      </p:sp>
      <p:sp>
        <p:nvSpPr>
          <p:cNvPr id="7175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1.1 </a:t>
            </a:r>
            <a:r>
              <a:rPr lang="zh-CN" altLang="en-US" b="1" smtClean="0"/>
              <a:t>计算机系统简介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75" y="1071563"/>
            <a:ext cx="5529263" cy="7143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现代计算机的多态性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1657350"/>
            <a:ext cx="735806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143375" y="5170488"/>
            <a:ext cx="4000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</a:rPr>
              <a:t>来自于国立台湾大学郭斯彦教授讲稿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747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1.1 </a:t>
            </a:r>
            <a:r>
              <a:rPr lang="zh-CN" altLang="en-US" b="1" smtClean="0"/>
              <a:t>计算机系统简介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214563"/>
            <a:ext cx="12144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4000500"/>
            <a:ext cx="1643063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43375"/>
            <a:ext cx="13319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857250"/>
            <a:ext cx="7747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278606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图片 8" descr="1600547_IBMSystemz10mainframe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05500" y="3571875"/>
            <a:ext cx="188118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图片 6" descr="天河一号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0750" y="1143000"/>
            <a:ext cx="3000375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图片 10" descr="n_5539805467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50" y="2428875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1571625" y="5691188"/>
            <a:ext cx="4143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基本结构都具有共性特征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8850</TotalTime>
  <Words>1170</Words>
  <Application>Microsoft Office PowerPoint</Application>
  <PresentationFormat>全屏显示(4:3)</PresentationFormat>
  <Paragraphs>390</Paragraphs>
  <Slides>26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Soaring</vt:lpstr>
      <vt:lpstr>计算机组成原理</vt:lpstr>
      <vt:lpstr>课 程 概 貌</vt:lpstr>
      <vt:lpstr>参考教材</vt:lpstr>
      <vt:lpstr>本课程在课程体系中的地位</vt:lpstr>
      <vt:lpstr>PowerPoint 演示文稿</vt:lpstr>
      <vt:lpstr>第１章  计算机系统概论</vt:lpstr>
      <vt:lpstr>第１章  计算机系统概论</vt:lpstr>
      <vt:lpstr>1.1 计算机系统简介</vt:lpstr>
      <vt:lpstr>1.1 计算机系统简介</vt:lpstr>
      <vt:lpstr>1.1 计算机系统简介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计算机的基本组成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1559</cp:revision>
  <dcterms:created xsi:type="dcterms:W3CDTF">1601-01-01T00:00:00Z</dcterms:created>
  <dcterms:modified xsi:type="dcterms:W3CDTF">2013-06-07T02:23:56Z</dcterms:modified>
</cp:coreProperties>
</file>