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1061" r:id="rId3"/>
    <p:sldId id="1062" r:id="rId4"/>
    <p:sldId id="344" r:id="rId5"/>
    <p:sldId id="345" r:id="rId6"/>
    <p:sldId id="1063" r:id="rId7"/>
    <p:sldId id="997" r:id="rId8"/>
    <p:sldId id="998" r:id="rId9"/>
    <p:sldId id="1001" r:id="rId10"/>
    <p:sldId id="1010" r:id="rId11"/>
    <p:sldId id="1011" r:id="rId12"/>
    <p:sldId id="1060" r:id="rId13"/>
    <p:sldId id="1020" r:id="rId14"/>
    <p:sldId id="1021" r:id="rId15"/>
    <p:sldId id="1022" r:id="rId16"/>
    <p:sldId id="1023" r:id="rId17"/>
    <p:sldId id="1024" r:id="rId18"/>
    <p:sldId id="1025" r:id="rId19"/>
    <p:sldId id="1026" r:id="rId20"/>
    <p:sldId id="1027" r:id="rId21"/>
    <p:sldId id="1028" r:id="rId22"/>
    <p:sldId id="1029" r:id="rId23"/>
    <p:sldId id="1030" r:id="rId24"/>
    <p:sldId id="1031" r:id="rId25"/>
    <p:sldId id="1032" r:id="rId26"/>
    <p:sldId id="1033" r:id="rId27"/>
    <p:sldId id="1034" r:id="rId28"/>
    <p:sldId id="1035" r:id="rId29"/>
    <p:sldId id="1036" r:id="rId30"/>
    <p:sldId id="1037" r:id="rId31"/>
    <p:sldId id="1038" r:id="rId32"/>
    <p:sldId id="1039" r:id="rId33"/>
    <p:sldId id="1040" r:id="rId34"/>
    <p:sldId id="1041" r:id="rId35"/>
    <p:sldId id="1042" r:id="rId36"/>
    <p:sldId id="1043" r:id="rId37"/>
    <p:sldId id="1044" r:id="rId3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82069" autoAdjust="0"/>
  </p:normalViewPr>
  <p:slideViewPr>
    <p:cSldViewPr>
      <p:cViewPr>
        <p:scale>
          <a:sx n="66" d="100"/>
          <a:sy n="66" d="100"/>
        </p:scale>
        <p:origin x="-208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00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2D618-0C6D-4FEE-871B-FD798EC30A6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7C010-9298-4FF4-BF96-8AE2DE74F78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总线的功能就是扩展机器，连接新型的外设。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E20EEE-134B-49DD-AFB1-C55B8EAE103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6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4C6A1-1316-46F5-9E8A-F5EF43EA9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9902-35BC-4C02-9D36-134A93C813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EEC34-B46B-4769-813D-3FDCF0CB2F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14AC-9274-483E-87B8-E6A120D0C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6C7E-AA8C-4404-ADC1-B2EDE507F8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237FC-0588-426A-8E6D-0A04E8598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7822-0FF4-42FC-A083-B5FAB3558B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755C-0607-4390-8109-F90D789B64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B7F49-19F3-412C-B886-5DA0C4053B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9DB0-A556-4049-80D1-8520C9578B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06917-35BA-49BE-91A9-A8F5E61A0F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7A6E6-EC62-4E5A-8ACC-2BF950DCD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二、微型计算机的出现和发展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685800" y="12715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微处理器芯片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4953000" y="12715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存储器芯片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200400" y="1266825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1971年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76388" y="1876425"/>
            <a:ext cx="2335212" cy="2254250"/>
            <a:chOff x="1100" y="1182"/>
            <a:chExt cx="1471" cy="1420"/>
          </a:xfrm>
        </p:grpSpPr>
        <p:sp>
          <p:nvSpPr>
            <p:cNvPr id="144391" name="Text Box 7"/>
            <p:cNvSpPr txBox="1">
              <a:spLocks noChangeArrowheads="1"/>
            </p:cNvSpPr>
            <p:nvPr/>
          </p:nvSpPr>
          <p:spPr bwMode="auto">
            <a:xfrm>
              <a:off x="1100" y="1468"/>
              <a:ext cx="565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8位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16位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32位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64位</a:t>
              </a:r>
            </a:p>
          </p:txBody>
        </p:sp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1220" y="1182"/>
              <a:ext cx="1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4位（4004）</a:t>
              </a:r>
            </a:p>
          </p:txBody>
        </p:sp>
      </p:grp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7053263" y="1266825"/>
            <a:ext cx="1252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1970年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94338" y="1800225"/>
            <a:ext cx="1439862" cy="4892675"/>
            <a:chOff x="3845" y="1134"/>
            <a:chExt cx="907" cy="3082"/>
          </a:xfrm>
        </p:grpSpPr>
        <p:sp>
          <p:nvSpPr>
            <p:cNvPr id="144395" name="Text Box 11"/>
            <p:cNvSpPr txBox="1">
              <a:spLocks noChangeArrowheads="1"/>
            </p:cNvSpPr>
            <p:nvPr/>
          </p:nvSpPr>
          <p:spPr bwMode="auto">
            <a:xfrm>
              <a:off x="4075" y="1134"/>
              <a:ext cx="6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256位</a:t>
              </a:r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3845" y="1441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1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4013" y="2053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013" y="2359"/>
              <a:ext cx="7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901" y="2665"/>
              <a:ext cx="8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256K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088" y="2971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3976" y="3582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16M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976" y="3889"/>
              <a:ext cx="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64M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4125" y="1747"/>
              <a:ext cx="6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4K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088" y="3258"/>
              <a:ext cx="6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4M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4407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2511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Moore </a:t>
            </a:r>
            <a:r>
              <a:rPr lang="zh-CN" altLang="en-US" sz="3600">
                <a:latin typeface="Times New Roman" pitchFamily="18" charset="0"/>
              </a:rPr>
              <a:t>定律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41550" y="1876425"/>
            <a:ext cx="3930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Intel </a:t>
            </a:r>
            <a:r>
              <a:rPr lang="zh-CN" altLang="en-US" sz="2800">
                <a:latin typeface="Times New Roman" pitchFamily="18" charset="0"/>
              </a:rPr>
              <a:t>公司的缔造者之一 </a:t>
            </a: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Gordon  Moore </a:t>
            </a:r>
            <a:r>
              <a:rPr lang="zh-CN" altLang="en-US" sz="2800">
                <a:latin typeface="Times New Roman" pitchFamily="18" charset="0"/>
              </a:rPr>
              <a:t>提出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31988" y="3276600"/>
            <a:ext cx="4468812" cy="1331913"/>
            <a:chOff x="1217" y="2064"/>
            <a:chExt cx="2815" cy="839"/>
          </a:xfrm>
        </p:grpSpPr>
        <p:sp>
          <p:nvSpPr>
            <p:cNvPr id="145413" name="Text Box 5"/>
            <p:cNvSpPr txBox="1">
              <a:spLocks noChangeArrowheads="1"/>
            </p:cNvSpPr>
            <p:nvPr/>
          </p:nvSpPr>
          <p:spPr bwMode="auto">
            <a:xfrm>
              <a:off x="1814" y="2064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微芯片上集成的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217" y="2576"/>
              <a:ext cx="2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晶体管数目每三年翻两番</a:t>
              </a:r>
            </a:p>
          </p:txBody>
        </p:sp>
      </p:grp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45417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/>
            <a:r>
              <a:rPr lang="zh-CN" altLang="en-US" sz="2800" b="1">
                <a:hlinkClick r:id="rId2" action="ppaction://hlinksldjump"/>
              </a:rPr>
              <a:t>第</a:t>
            </a:r>
            <a:r>
              <a:rPr lang="zh-CN" altLang="en-US" sz="2800" b="1">
                <a:latin typeface="Times New Roman" pitchFamily="18" charset="0"/>
                <a:hlinkClick r:id="rId2" action="ppaction://hlinksldjump"/>
              </a:rPr>
              <a:t>１</a:t>
            </a:r>
            <a:r>
              <a:rPr lang="zh-CN" altLang="en-US" sz="2800" b="1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sldjump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9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5" action="ppaction://hlinksldjump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6" action="ppaction://hlinksldjump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3" name="AutoShape 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1143000"/>
          </a:xfrm>
        </p:spPr>
        <p:txBody>
          <a:bodyPr/>
          <a:lstStyle/>
          <a:p>
            <a:r>
              <a:rPr lang="zh-CN" altLang="en-US" b="1"/>
              <a:t>3.1  总线的基本概念</a:t>
            </a:r>
            <a:endParaRPr lang="en-US" altLang="zh-CN" b="1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3725" y="1163638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一、为什么要用总线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93725" y="190500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二、什么是总线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93725" y="3962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三、总线上信息的传送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92238" y="2643188"/>
            <a:ext cx="6761162" cy="1158875"/>
            <a:chOff x="877" y="1665"/>
            <a:chExt cx="4259" cy="730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总线是连接各个部件的信息传输线，</a:t>
              </a:r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是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各个部件共享的传输介质</a:t>
              </a:r>
            </a:p>
          </p:txBody>
        </p:sp>
      </p:grp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505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3810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4114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4419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4724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Line 14"/>
          <p:cNvSpPr>
            <a:spLocks noChangeShapeType="1"/>
          </p:cNvSpPr>
          <p:nvPr/>
        </p:nvSpPr>
        <p:spPr bwMode="auto">
          <a:xfrm>
            <a:off x="50292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53340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56388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59436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>
            <a:off x="6248400" y="4876800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076450" y="46624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05200" y="5334000"/>
            <a:ext cx="228600" cy="990600"/>
            <a:chOff x="2016" y="1824"/>
            <a:chExt cx="144" cy="624"/>
          </a:xfrm>
        </p:grpSpPr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8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99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0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810000" y="5334000"/>
            <a:ext cx="228600" cy="990600"/>
            <a:chOff x="2016" y="1824"/>
            <a:chExt cx="144" cy="624"/>
          </a:xfrm>
        </p:grpSpPr>
        <p:sp>
          <p:nvSpPr>
            <p:cNvPr id="156702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3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4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5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8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09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114800" y="5334000"/>
            <a:ext cx="228600" cy="990600"/>
            <a:chOff x="2016" y="1824"/>
            <a:chExt cx="144" cy="624"/>
          </a:xfrm>
        </p:grpSpPr>
        <p:sp>
          <p:nvSpPr>
            <p:cNvPr id="156711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2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3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4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5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7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18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419600" y="5334000"/>
            <a:ext cx="228600" cy="990600"/>
            <a:chOff x="2016" y="1824"/>
            <a:chExt cx="144" cy="624"/>
          </a:xfrm>
        </p:grpSpPr>
        <p:sp>
          <p:nvSpPr>
            <p:cNvPr id="156720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1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2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3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4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5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6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27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724400" y="5334000"/>
            <a:ext cx="228600" cy="990600"/>
            <a:chOff x="2016" y="1824"/>
            <a:chExt cx="144" cy="624"/>
          </a:xfrm>
        </p:grpSpPr>
        <p:sp>
          <p:nvSpPr>
            <p:cNvPr id="156729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0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1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2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3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4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5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6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5029200" y="5334000"/>
            <a:ext cx="228600" cy="990600"/>
            <a:chOff x="2016" y="1824"/>
            <a:chExt cx="144" cy="624"/>
          </a:xfrm>
        </p:grpSpPr>
        <p:sp>
          <p:nvSpPr>
            <p:cNvPr id="156738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39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0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1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2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3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4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5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5334000" y="5334000"/>
            <a:ext cx="228600" cy="990600"/>
            <a:chOff x="2016" y="1824"/>
            <a:chExt cx="144" cy="624"/>
          </a:xfrm>
        </p:grpSpPr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8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49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1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2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4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5638800" y="5334000"/>
            <a:ext cx="228600" cy="990600"/>
            <a:chOff x="2016" y="1824"/>
            <a:chExt cx="144" cy="624"/>
          </a:xfrm>
        </p:grpSpPr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7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8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59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0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1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2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3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5943600" y="5334000"/>
            <a:ext cx="228600" cy="990600"/>
            <a:chOff x="2016" y="1824"/>
            <a:chExt cx="144" cy="624"/>
          </a:xfrm>
        </p:grpSpPr>
        <p:sp>
          <p:nvSpPr>
            <p:cNvPr id="156765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6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7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8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69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0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1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2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6248400" y="5334000"/>
            <a:ext cx="228600" cy="990600"/>
            <a:chOff x="2016" y="1824"/>
            <a:chExt cx="144" cy="624"/>
          </a:xfrm>
        </p:grpSpPr>
        <p:sp>
          <p:nvSpPr>
            <p:cNvPr id="156774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5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6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7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8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79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0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781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82" name="Text Box 110"/>
          <p:cNvSpPr txBox="1">
            <a:spLocks noChangeArrowheads="1"/>
          </p:cNvSpPr>
          <p:nvPr/>
        </p:nvSpPr>
        <p:spPr bwMode="auto">
          <a:xfrm>
            <a:off x="2076450" y="56530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</a:t>
            </a:r>
          </a:p>
        </p:txBody>
      </p:sp>
      <p:sp>
        <p:nvSpPr>
          <p:cNvPr id="156784" name="AutoShape 1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animBg="1"/>
      <p:bldP spid="156682" grpId="0" animBg="1"/>
      <p:bldP spid="156683" grpId="0" animBg="1"/>
      <p:bldP spid="156684" grpId="0" animBg="1"/>
      <p:bldP spid="156685" grpId="0" animBg="1"/>
      <p:bldP spid="156686" grpId="0" animBg="1"/>
      <p:bldP spid="156687" grpId="0" animBg="1"/>
      <p:bldP spid="156688" grpId="0" animBg="1"/>
      <p:bldP spid="156689" grpId="0" animBg="1"/>
      <p:bldP spid="156690" grpId="0" animBg="1"/>
      <p:bldP spid="156691" grpId="0" autoUpdateAnimBg="0"/>
      <p:bldP spid="1567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93725" y="228600"/>
            <a:ext cx="6354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四、总线结构的计算机举例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76338" y="1068388"/>
            <a:ext cx="636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面向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的双总线结构框图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762000" y="2303463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0" anchor="ctr" anchorCtr="1"/>
          <a:lstStyle/>
          <a:p>
            <a:pPr>
              <a:spcBef>
                <a:spcPct val="0"/>
              </a:spcBef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中央处理器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51125" y="2238375"/>
            <a:ext cx="5715000" cy="609600"/>
            <a:chOff x="1670" y="1410"/>
            <a:chExt cx="3600" cy="384"/>
          </a:xfrm>
        </p:grpSpPr>
        <p:sp>
          <p:nvSpPr>
            <p:cNvPr id="157702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7703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90613" y="3429000"/>
            <a:ext cx="661987" cy="1905000"/>
            <a:chOff x="687" y="2160"/>
            <a:chExt cx="417" cy="1200"/>
          </a:xfrm>
        </p:grpSpPr>
        <p:sp>
          <p:nvSpPr>
            <p:cNvPr id="157705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157706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849313" y="2819400"/>
            <a:ext cx="7532687" cy="3459163"/>
            <a:chOff x="535" y="1776"/>
            <a:chExt cx="4745" cy="2179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57710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tIns="262800"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主存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 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57712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3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4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设备1</a:t>
                </a:r>
              </a:p>
            </p:txBody>
          </p:sp>
          <p:sp>
            <p:nvSpPr>
              <p:cNvPr id="157715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   </a:t>
                </a:r>
                <a:r>
                  <a:rPr lang="en-US" altLang="zh-CN" sz="2400">
                    <a:latin typeface="Times New Roman" pitchFamily="18" charset="0"/>
                  </a:rPr>
                  <a:t>I/O</a:t>
                </a:r>
                <a:endParaRPr lang="zh-CN" altLang="en-US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设备2</a:t>
                </a:r>
              </a:p>
            </p:txBody>
          </p:sp>
          <p:sp>
            <p:nvSpPr>
              <p:cNvPr id="157716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7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8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719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9"/>
                  </a:cxn>
                  <a:cxn ang="0">
                    <a:pos x="104" y="99"/>
                  </a:cxn>
                  <a:cxn ang="0">
                    <a:pos x="104" y="396"/>
                  </a:cxn>
                  <a:cxn ang="0">
                    <a:pos x="139" y="396"/>
                  </a:cxn>
                  <a:cxn ang="0">
                    <a:pos x="71" y="495"/>
                  </a:cxn>
                  <a:cxn ang="0">
                    <a:pos x="0" y="396"/>
                  </a:cxn>
                  <a:cxn ang="0">
                    <a:pos x="35" y="396"/>
                  </a:cxn>
                  <a:cxn ang="0">
                    <a:pos x="35" y="99"/>
                  </a:cxn>
                  <a:cxn ang="0">
                    <a:pos x="0" y="99"/>
                  </a:cxn>
                  <a:cxn ang="0">
                    <a:pos x="71" y="0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139" y="94"/>
                  </a:cxn>
                  <a:cxn ang="0">
                    <a:pos x="104" y="94"/>
                  </a:cxn>
                  <a:cxn ang="0">
                    <a:pos x="104" y="374"/>
                  </a:cxn>
                  <a:cxn ang="0">
                    <a:pos x="139" y="374"/>
                  </a:cxn>
                  <a:cxn ang="0">
                    <a:pos x="71" y="467"/>
                  </a:cxn>
                  <a:cxn ang="0">
                    <a:pos x="0" y="374"/>
                  </a:cxn>
                  <a:cxn ang="0">
                    <a:pos x="35" y="374"/>
                  </a:cxn>
                  <a:cxn ang="0">
                    <a:pos x="35" y="94"/>
                  </a:cxn>
                  <a:cxn ang="0">
                    <a:pos x="0" y="94"/>
                  </a:cxn>
                  <a:cxn ang="0">
                    <a:pos x="71" y="0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/>
                  </a:rPr>
                  <a:t>…</a:t>
                </a:r>
                <a:endParaRPr lang="zh-CN" altLang="en-US" sz="24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722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57723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</p:grpSp>
        <p:sp>
          <p:nvSpPr>
            <p:cNvPr id="157724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Ctr="1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157726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8229600" cy="695325"/>
            <a:chOff x="384" y="1056"/>
            <a:chExt cx="5184" cy="438"/>
          </a:xfrm>
        </p:grpSpPr>
        <p:sp>
          <p:nvSpPr>
            <p:cNvPr id="158723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8724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593725" y="3048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单总线结构框图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2171700"/>
            <a:ext cx="7959725" cy="3819525"/>
            <a:chOff x="528" y="1368"/>
            <a:chExt cx="5014" cy="2406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58728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58729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58731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   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58732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34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5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36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58737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58738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39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0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1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8742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8744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5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746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58747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58749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52400" y="577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以存储器为中心的双总线结构框图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752600"/>
            <a:ext cx="8382000" cy="685800"/>
            <a:chOff x="288" y="1200"/>
            <a:chExt cx="5280" cy="432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9749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3886200" y="3608388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zh-CN" sz="3200">
              <a:latin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主存</a:t>
            </a:r>
          </a:p>
        </p:txBody>
      </p:sp>
      <p:sp>
        <p:nvSpPr>
          <p:cNvPr id="159751" name="Freeform 7"/>
          <p:cNvSpPr>
            <a:spLocks/>
          </p:cNvSpPr>
          <p:nvPr/>
        </p:nvSpPr>
        <p:spPr bwMode="auto">
          <a:xfrm>
            <a:off x="4267200" y="2411413"/>
            <a:ext cx="327025" cy="1169987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141" y="94"/>
              </a:cxn>
              <a:cxn ang="0">
                <a:pos x="106" y="94"/>
              </a:cxn>
              <a:cxn ang="0">
                <a:pos x="106" y="387"/>
              </a:cxn>
              <a:cxn ang="0">
                <a:pos x="141" y="387"/>
              </a:cxn>
              <a:cxn ang="0">
                <a:pos x="69" y="482"/>
              </a:cxn>
              <a:cxn ang="0">
                <a:pos x="0" y="387"/>
              </a:cxn>
              <a:cxn ang="0">
                <a:pos x="34" y="387"/>
              </a:cxn>
              <a:cxn ang="0">
                <a:pos x="34" y="94"/>
              </a:cxn>
              <a:cxn ang="0">
                <a:pos x="0" y="94"/>
              </a:cxn>
              <a:cxn ang="0">
                <a:pos x="69" y="0"/>
              </a:cxn>
            </a:cxnLst>
            <a:rect l="0" t="0" r="r" b="b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2438400"/>
            <a:ext cx="8229600" cy="3792538"/>
            <a:chOff x="384" y="1536"/>
            <a:chExt cx="5184" cy="2389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59755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9757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58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59761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9762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59763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64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2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52600" y="4267200"/>
            <a:ext cx="2133600" cy="785813"/>
            <a:chOff x="1152" y="2625"/>
            <a:chExt cx="1344" cy="495"/>
          </a:xfrm>
        </p:grpSpPr>
        <p:sp>
          <p:nvSpPr>
            <p:cNvPr id="159767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768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存储总线</a:t>
              </a:r>
            </a:p>
          </p:txBody>
        </p:sp>
      </p:grp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</a:t>
            </a:r>
          </a:p>
        </p:txBody>
      </p:sp>
      <p:sp>
        <p:nvSpPr>
          <p:cNvPr id="159772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  <p:bldP spid="1597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片内总线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芯片内部 </a:t>
            </a:r>
            <a:r>
              <a:rPr lang="zh-CN" altLang="en-US" sz="2800">
                <a:latin typeface="Times New Roman" pitchFamily="18" charset="0"/>
              </a:rPr>
              <a:t>的总线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控制总线</a:t>
              </a:r>
            </a:p>
          </p:txBody>
        </p:sp>
      </p:grpSp>
      <p:sp>
        <p:nvSpPr>
          <p:cNvPr id="160778" name="AutoShape 10"/>
          <p:cNvSpPr>
            <a:spLocks/>
          </p:cNvSpPr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双向</a:t>
            </a:r>
            <a:r>
              <a:rPr lang="zh-CN" altLang="en-US" sz="2800">
                <a:latin typeface="Times New Roman" pitchFamily="18" charset="0"/>
              </a:rPr>
              <a:t>  与机器字长、存储字长有关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单向</a:t>
            </a:r>
            <a:r>
              <a:rPr lang="zh-CN" altLang="en-US" sz="2800">
                <a:latin typeface="Times New Roman" pitchFamily="18" charset="0"/>
              </a:rPr>
              <a:t>  与存储地址、 </a:t>
            </a:r>
            <a:r>
              <a:rPr lang="en-US" altLang="zh-CN" sz="2800">
                <a:latin typeface="Times New Roman" pitchFamily="18" charset="0"/>
              </a:rPr>
              <a:t>I/O</a:t>
            </a:r>
            <a:r>
              <a:rPr lang="zh-CN" altLang="en-US" sz="2800">
                <a:latin typeface="Times New Roman" pitchFamily="18" charset="0"/>
              </a:rPr>
              <a:t>地址有关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有出  有入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</a:t>
            </a: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存储器读、存储器写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总线允许、中断确认</a:t>
            </a: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中断请求、总线请求</a:t>
            </a:r>
          </a:p>
        </p:txBody>
      </p:sp>
      <p:sp>
        <p:nvSpPr>
          <p:cNvPr id="160786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  <p:bldP spid="160773" grpId="0" autoUpdateAnimBg="0"/>
      <p:bldP spid="160778" grpId="0" animBg="1"/>
      <p:bldP spid="160779" grpId="0" autoUpdateAnimBg="0"/>
      <p:bldP spid="160780" grpId="0" autoUpdateAnimBg="0"/>
      <p:bldP spid="160781" grpId="0" autoUpdateAnimBg="0"/>
      <p:bldP spid="160782" grpId="0" autoUpdateAnimBg="0"/>
      <p:bldP spid="160783" grpId="0" animBg="1" autoUpdateAnimBg="0"/>
      <p:bldP spid="16078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通信总线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串行通信总线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并行通信总线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传输方式</a:t>
            </a: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用于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计算机系统之间</a:t>
              </a:r>
              <a:r>
                <a:rPr lang="zh-CN" altLang="en-US" sz="2800">
                  <a:latin typeface="Times New Roman" pitchFamily="18" charset="0"/>
                </a:rPr>
                <a:t> 或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计算机系统</a:t>
              </a:r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与其他系统</a:t>
              </a:r>
              <a:r>
                <a:rPr lang="zh-CN" altLang="en-US" sz="2800">
                  <a:latin typeface="Times New Roman" pitchFamily="18" charset="0"/>
                </a:rPr>
                <a:t>（如控制仪表、移动通信等）</a:t>
              </a: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之间的通信</a:t>
              </a:r>
            </a:p>
          </p:txBody>
        </p:sp>
      </p:grpSp>
      <p:sp>
        <p:nvSpPr>
          <p:cNvPr id="16180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  <p:bldP spid="1617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52950" y="4518025"/>
            <a:ext cx="1085850" cy="519113"/>
            <a:chOff x="2868" y="2846"/>
            <a:chExt cx="684" cy="327"/>
          </a:xfrm>
        </p:grpSpPr>
        <p:sp>
          <p:nvSpPr>
            <p:cNvPr id="32872" name="Freeform 3"/>
            <p:cNvSpPr>
              <a:spLocks/>
            </p:cNvSpPr>
            <p:nvPr/>
          </p:nvSpPr>
          <p:spPr bwMode="auto">
            <a:xfrm>
              <a:off x="2868" y="3150"/>
              <a:ext cx="684" cy="1"/>
            </a:xfrm>
            <a:custGeom>
              <a:avLst/>
              <a:gdLst>
                <a:gd name="T0" fmla="*/ 0 w 684"/>
                <a:gd name="T1" fmla="*/ 0 h 1"/>
                <a:gd name="T2" fmla="*/ 684 w 684"/>
                <a:gd name="T3" fmla="*/ 0 h 1"/>
                <a:gd name="T4" fmla="*/ 0 60000 65536"/>
                <a:gd name="T5" fmla="*/ 0 60000 65536"/>
                <a:gd name="T6" fmla="*/ 0 w 684"/>
                <a:gd name="T7" fmla="*/ 0 h 1"/>
                <a:gd name="T8" fmla="*/ 684 w 6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4" h="1">
                  <a:moveTo>
                    <a:pt x="0" y="0"/>
                  </a:moveTo>
                  <a:lnTo>
                    <a:pt x="684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3" name="Text Box 4"/>
            <p:cNvSpPr txBox="1">
              <a:spLocks noChangeArrowheads="1"/>
            </p:cNvSpPr>
            <p:nvPr/>
          </p:nvSpPr>
          <p:spPr bwMode="auto">
            <a:xfrm>
              <a:off x="3168" y="2846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10250" y="3581400"/>
            <a:ext cx="361950" cy="914400"/>
            <a:chOff x="3660" y="2256"/>
            <a:chExt cx="228" cy="576"/>
          </a:xfrm>
        </p:grpSpPr>
        <p:sp>
          <p:nvSpPr>
            <p:cNvPr id="32870" name="Line 6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1" name="Text Box 7"/>
            <p:cNvSpPr txBox="1">
              <a:spLocks noChangeArrowheads="1"/>
            </p:cNvSpPr>
            <p:nvPr/>
          </p:nvSpPr>
          <p:spPr bwMode="auto">
            <a:xfrm>
              <a:off x="3660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800850" y="3581400"/>
            <a:ext cx="361950" cy="914400"/>
            <a:chOff x="4284" y="2256"/>
            <a:chExt cx="228" cy="576"/>
          </a:xfrm>
        </p:grpSpPr>
        <p:sp>
          <p:nvSpPr>
            <p:cNvPr id="32868" name="Line 9"/>
            <p:cNvSpPr>
              <a:spLocks noChangeShapeType="1"/>
            </p:cNvSpPr>
            <p:nvPr/>
          </p:nvSpPr>
          <p:spPr bwMode="auto">
            <a:xfrm>
              <a:off x="4464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9" name="Text Box 10"/>
            <p:cNvSpPr txBox="1">
              <a:spLocks noChangeArrowheads="1"/>
            </p:cNvSpPr>
            <p:nvPr/>
          </p:nvSpPr>
          <p:spPr bwMode="auto">
            <a:xfrm>
              <a:off x="4284" y="237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038600" y="31242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29000" y="2627313"/>
            <a:ext cx="609600" cy="519112"/>
            <a:chOff x="2160" y="1655"/>
            <a:chExt cx="384" cy="327"/>
          </a:xfrm>
        </p:grpSpPr>
        <p:sp>
          <p:nvSpPr>
            <p:cNvPr id="32866" name="Line 13"/>
            <p:cNvSpPr>
              <a:spLocks noChangeShapeType="1"/>
            </p:cNvSpPr>
            <p:nvPr/>
          </p:nvSpPr>
          <p:spPr bwMode="auto">
            <a:xfrm flipH="1">
              <a:off x="2160" y="1968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7" name="Text Box 14"/>
            <p:cNvSpPr txBox="1">
              <a:spLocks noChangeArrowheads="1"/>
            </p:cNvSpPr>
            <p:nvPr/>
          </p:nvSpPr>
          <p:spPr bwMode="auto">
            <a:xfrm>
              <a:off x="2238" y="165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5791200" y="3733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67200" y="3236913"/>
            <a:ext cx="1524000" cy="519112"/>
            <a:chOff x="2688" y="2039"/>
            <a:chExt cx="960" cy="327"/>
          </a:xfrm>
        </p:grpSpPr>
        <p:sp>
          <p:nvSpPr>
            <p:cNvPr id="32864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9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5" name="Text Box 18"/>
            <p:cNvSpPr txBox="1">
              <a:spLocks noChangeArrowheads="1"/>
            </p:cNvSpPr>
            <p:nvPr/>
          </p:nvSpPr>
          <p:spPr bwMode="auto">
            <a:xfrm>
              <a:off x="3180" y="2039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115050" y="3581400"/>
            <a:ext cx="361950" cy="914400"/>
            <a:chOff x="3852" y="2256"/>
            <a:chExt cx="228" cy="576"/>
          </a:xfrm>
        </p:grpSpPr>
        <p:sp>
          <p:nvSpPr>
            <p:cNvPr id="32862" name="Line 20"/>
            <p:cNvSpPr>
              <a:spLocks noChangeShapeType="1"/>
            </p:cNvSpPr>
            <p:nvPr/>
          </p:nvSpPr>
          <p:spPr bwMode="auto">
            <a:xfrm flipV="1">
              <a:off x="403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3" name="Text Box 21"/>
            <p:cNvSpPr txBox="1">
              <a:spLocks noChangeArrowheads="1"/>
            </p:cNvSpPr>
            <p:nvPr/>
          </p:nvSpPr>
          <p:spPr bwMode="auto">
            <a:xfrm>
              <a:off x="3852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239000" y="3581400"/>
            <a:ext cx="361950" cy="914400"/>
            <a:chOff x="4560" y="2256"/>
            <a:chExt cx="228" cy="576"/>
          </a:xfrm>
        </p:grpSpPr>
        <p:sp>
          <p:nvSpPr>
            <p:cNvPr id="32860" name="Line 23"/>
            <p:cNvSpPr>
              <a:spLocks noChangeShapeType="1"/>
            </p:cNvSpPr>
            <p:nvPr/>
          </p:nvSpPr>
          <p:spPr bwMode="auto">
            <a:xfrm>
              <a:off x="4752" y="2256"/>
              <a:ext cx="0" cy="57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61" name="Text Box 24"/>
            <p:cNvSpPr txBox="1">
              <a:spLocks noChangeArrowheads="1"/>
            </p:cNvSpPr>
            <p:nvPr/>
          </p:nvSpPr>
          <p:spPr bwMode="auto">
            <a:xfrm>
              <a:off x="4560" y="237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9</a:t>
              </a:r>
            </a:p>
          </p:txBody>
        </p:sp>
      </p:grpSp>
      <p:sp>
        <p:nvSpPr>
          <p:cNvPr id="118809" name="Line 25"/>
          <p:cNvSpPr>
            <a:spLocks noChangeShapeType="1"/>
          </p:cNvSpPr>
          <p:nvPr/>
        </p:nvSpPr>
        <p:spPr bwMode="auto">
          <a:xfrm flipV="1">
            <a:off x="228600" y="3429000"/>
            <a:ext cx="0" cy="3200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>
            <a:off x="228600" y="3429000"/>
            <a:ext cx="609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7772400" y="4724400"/>
            <a:ext cx="304800" cy="1905000"/>
            <a:chOff x="4896" y="2976"/>
            <a:chExt cx="192" cy="1200"/>
          </a:xfrm>
        </p:grpSpPr>
        <p:sp>
          <p:nvSpPr>
            <p:cNvPr id="32858" name="Line 28"/>
            <p:cNvSpPr>
              <a:spLocks noChangeShapeType="1"/>
            </p:cNvSpPr>
            <p:nvPr/>
          </p:nvSpPr>
          <p:spPr bwMode="auto">
            <a:xfrm>
              <a:off x="5088" y="29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9" name="Line 29"/>
            <p:cNvSpPr>
              <a:spLocks noChangeShapeType="1"/>
            </p:cNvSpPr>
            <p:nvPr/>
          </p:nvSpPr>
          <p:spPr bwMode="auto">
            <a:xfrm flipH="1">
              <a:off x="4896" y="2976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228600" y="6118225"/>
            <a:ext cx="7848600" cy="519113"/>
            <a:chOff x="144" y="3854"/>
            <a:chExt cx="4944" cy="327"/>
          </a:xfrm>
        </p:grpSpPr>
        <p:sp>
          <p:nvSpPr>
            <p:cNvPr id="32855" name="Line 31"/>
            <p:cNvSpPr>
              <a:spLocks noChangeShapeType="1"/>
            </p:cNvSpPr>
            <p:nvPr/>
          </p:nvSpPr>
          <p:spPr bwMode="auto">
            <a:xfrm flipH="1">
              <a:off x="2496" y="4176"/>
              <a:ext cx="25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6" name="Line 32"/>
            <p:cNvSpPr>
              <a:spLocks noChangeShapeType="1"/>
            </p:cNvSpPr>
            <p:nvPr/>
          </p:nvSpPr>
          <p:spPr bwMode="auto">
            <a:xfrm flipH="1">
              <a:off x="144" y="4176"/>
              <a:ext cx="24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7" name="Text Box 33"/>
            <p:cNvSpPr txBox="1">
              <a:spLocks noChangeArrowheads="1"/>
            </p:cNvSpPr>
            <p:nvPr/>
          </p:nvSpPr>
          <p:spPr bwMode="auto">
            <a:xfrm>
              <a:off x="3180" y="3854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985838" y="1066800"/>
            <a:ext cx="4805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以存数指令为例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772400" y="5029200"/>
            <a:ext cx="76200" cy="685800"/>
            <a:chOff x="4944" y="4944"/>
            <a:chExt cx="48" cy="432"/>
          </a:xfrm>
        </p:grpSpPr>
        <p:sp>
          <p:nvSpPr>
            <p:cNvPr id="32853" name="Line 36"/>
            <p:cNvSpPr>
              <a:spLocks noChangeShapeType="1"/>
            </p:cNvSpPr>
            <p:nvPr/>
          </p:nvSpPr>
          <p:spPr bwMode="auto">
            <a:xfrm>
              <a:off x="4992" y="494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54" name="Line 37"/>
            <p:cNvSpPr>
              <a:spLocks noChangeShapeType="1"/>
            </p:cNvSpPr>
            <p:nvPr/>
          </p:nvSpPr>
          <p:spPr bwMode="auto">
            <a:xfrm>
              <a:off x="4944" y="4944"/>
              <a:ext cx="4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3690938" y="5218113"/>
            <a:ext cx="4157662" cy="519112"/>
            <a:chOff x="2325" y="3287"/>
            <a:chExt cx="2619" cy="327"/>
          </a:xfrm>
        </p:grpSpPr>
        <p:sp>
          <p:nvSpPr>
            <p:cNvPr id="32851" name="Text Box 39"/>
            <p:cNvSpPr txBox="1">
              <a:spLocks noChangeArrowheads="1"/>
            </p:cNvSpPr>
            <p:nvPr/>
          </p:nvSpPr>
          <p:spPr bwMode="auto">
            <a:xfrm>
              <a:off x="3168" y="3287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2852" name="Freeform 40"/>
            <p:cNvSpPr>
              <a:spLocks/>
            </p:cNvSpPr>
            <p:nvPr/>
          </p:nvSpPr>
          <p:spPr bwMode="auto">
            <a:xfrm>
              <a:off x="2325" y="3597"/>
              <a:ext cx="2619" cy="3"/>
            </a:xfrm>
            <a:custGeom>
              <a:avLst/>
              <a:gdLst>
                <a:gd name="T0" fmla="*/ 2619 w 2619"/>
                <a:gd name="T1" fmla="*/ 3 h 3"/>
                <a:gd name="T2" fmla="*/ 0 w 2619"/>
                <a:gd name="T3" fmla="*/ 0 h 3"/>
                <a:gd name="T4" fmla="*/ 0 60000 65536"/>
                <a:gd name="T5" fmla="*/ 0 60000 65536"/>
                <a:gd name="T6" fmla="*/ 0 w 2619"/>
                <a:gd name="T7" fmla="*/ 0 h 3"/>
                <a:gd name="T8" fmla="*/ 2619 w 261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9" h="3">
                  <a:moveTo>
                    <a:pt x="2619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32787" name="Rectangle 42"/>
          <p:cNvSpPr>
            <a:spLocks noChangeArrowheads="1"/>
          </p:cNvSpPr>
          <p:nvPr/>
        </p:nvSpPr>
        <p:spPr bwMode="auto">
          <a:xfrm>
            <a:off x="3205163" y="5410200"/>
            <a:ext cx="909637" cy="688975"/>
          </a:xfrm>
          <a:prstGeom prst="rect">
            <a:avLst/>
          </a:prstGeom>
          <a:noFill/>
          <a:ln w="20701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27" name="Line 43"/>
          <p:cNvSpPr>
            <a:spLocks noChangeShapeType="1"/>
          </p:cNvSpPr>
          <p:nvPr/>
        </p:nvSpPr>
        <p:spPr bwMode="auto">
          <a:xfrm>
            <a:off x="3429000" y="3124200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 flipV="1">
            <a:off x="4267200" y="3733800"/>
            <a:ext cx="0" cy="152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3706813" y="4114800"/>
            <a:ext cx="152400" cy="1600200"/>
            <a:chOff x="2352" y="2592"/>
            <a:chExt cx="96" cy="1008"/>
          </a:xfrm>
        </p:grpSpPr>
        <p:sp>
          <p:nvSpPr>
            <p:cNvPr id="32849" name="Line 46"/>
            <p:cNvSpPr>
              <a:spLocks noChangeShapeType="1"/>
            </p:cNvSpPr>
            <p:nvPr/>
          </p:nvSpPr>
          <p:spPr bwMode="auto">
            <a:xfrm>
              <a:off x="2352" y="2592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50" name="Line 47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00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91" name="Text Box 104"/>
          <p:cNvSpPr txBox="1">
            <a:spLocks noChangeArrowheads="1"/>
          </p:cNvSpPr>
          <p:nvPr/>
        </p:nvSpPr>
        <p:spPr bwMode="auto">
          <a:xfrm>
            <a:off x="381000" y="409575"/>
            <a:ext cx="662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4</a:t>
            </a:r>
            <a:r>
              <a:rPr lang="zh-CN" altLang="en-US" sz="3600"/>
              <a:t>)主机完成一条指令的过程</a:t>
            </a:r>
          </a:p>
        </p:txBody>
      </p:sp>
      <p:sp>
        <p:nvSpPr>
          <p:cNvPr id="32792" name="AutoShape 10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463550" y="1905000"/>
            <a:ext cx="8459788" cy="4495800"/>
            <a:chOff x="292" y="1200"/>
            <a:chExt cx="5329" cy="2832"/>
          </a:xfrm>
        </p:grpSpPr>
        <p:sp>
          <p:nvSpPr>
            <p:cNvPr id="32794" name="Rectangle 109"/>
            <p:cNvSpPr>
              <a:spLocks noChangeArrowheads="1"/>
            </p:cNvSpPr>
            <p:nvPr/>
          </p:nvSpPr>
          <p:spPr bwMode="auto">
            <a:xfrm>
              <a:off x="1876" y="2246"/>
              <a:ext cx="57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CU</a:t>
              </a:r>
              <a:endParaRPr lang="en-US" altLang="zh-CN" sz="2400"/>
            </a:p>
          </p:txBody>
        </p:sp>
        <p:sp>
          <p:nvSpPr>
            <p:cNvPr id="32795" name="Rectangle 110"/>
            <p:cNvSpPr>
              <a:spLocks noChangeArrowheads="1"/>
            </p:cNvSpPr>
            <p:nvPr/>
          </p:nvSpPr>
          <p:spPr bwMode="auto">
            <a:xfrm>
              <a:off x="1818" y="2636"/>
              <a:ext cx="5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控制</a:t>
              </a:r>
            </a:p>
          </p:txBody>
        </p:sp>
        <p:sp>
          <p:nvSpPr>
            <p:cNvPr id="32796" name="Rectangle 111"/>
            <p:cNvSpPr>
              <a:spLocks noChangeArrowheads="1"/>
            </p:cNvSpPr>
            <p:nvPr/>
          </p:nvSpPr>
          <p:spPr bwMode="auto">
            <a:xfrm>
              <a:off x="1818" y="3045"/>
              <a:ext cx="5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2400"/>
                <a:t>单元</a:t>
              </a:r>
            </a:p>
          </p:txBody>
        </p:sp>
        <p:grpSp>
          <p:nvGrpSpPr>
            <p:cNvPr id="32797" name="Group 112"/>
            <p:cNvGrpSpPr>
              <a:grpSpLocks/>
            </p:cNvGrpSpPr>
            <p:nvPr/>
          </p:nvGrpSpPr>
          <p:grpSpPr bwMode="auto">
            <a:xfrm>
              <a:off x="292" y="1200"/>
              <a:ext cx="5329" cy="2832"/>
              <a:chOff x="292" y="1200"/>
              <a:chExt cx="5329" cy="2832"/>
            </a:xfrm>
          </p:grpSpPr>
          <p:grpSp>
            <p:nvGrpSpPr>
              <p:cNvPr id="32798" name="Group 113"/>
              <p:cNvGrpSpPr>
                <a:grpSpLocks/>
              </p:cNvGrpSpPr>
              <p:nvPr/>
            </p:nvGrpSpPr>
            <p:grpSpPr bwMode="auto">
              <a:xfrm>
                <a:off x="3456" y="1200"/>
                <a:ext cx="1584" cy="2832"/>
                <a:chOff x="3456" y="1200"/>
                <a:chExt cx="1584" cy="2832"/>
              </a:xfrm>
            </p:grpSpPr>
            <p:sp>
              <p:nvSpPr>
                <p:cNvPr id="3283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56" y="1200"/>
                  <a:ext cx="15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838" name="Group 115"/>
                <p:cNvGrpSpPr>
                  <a:grpSpLocks/>
                </p:cNvGrpSpPr>
                <p:nvPr/>
              </p:nvGrpSpPr>
              <p:grpSpPr bwMode="auto">
                <a:xfrm>
                  <a:off x="3648" y="3667"/>
                  <a:ext cx="1216" cy="365"/>
                  <a:chOff x="3648" y="3667"/>
                  <a:chExt cx="1216" cy="365"/>
                </a:xfrm>
              </p:grpSpPr>
              <p:sp>
                <p:nvSpPr>
                  <p:cNvPr id="3284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667"/>
                    <a:ext cx="1200" cy="36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797" y="3686"/>
                    <a:ext cx="1067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800"/>
                      <a:t>主存储器</a:t>
                    </a:r>
                  </a:p>
                </p:txBody>
              </p:sp>
            </p:grpSp>
            <p:grpSp>
              <p:nvGrpSpPr>
                <p:cNvPr id="32839" name="Group 118"/>
                <p:cNvGrpSpPr>
                  <a:grpSpLocks/>
                </p:cNvGrpSpPr>
                <p:nvPr/>
              </p:nvGrpSpPr>
              <p:grpSpPr bwMode="auto">
                <a:xfrm>
                  <a:off x="3552" y="2832"/>
                  <a:ext cx="1376" cy="576"/>
                  <a:chOff x="3552" y="2832"/>
                  <a:chExt cx="1376" cy="576"/>
                </a:xfrm>
              </p:grpSpPr>
              <p:sp>
                <p:nvSpPr>
                  <p:cNvPr id="328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66" y="2832"/>
                    <a:ext cx="630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54" y="2985"/>
                    <a:ext cx="574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MDR</a:t>
                    </a:r>
                    <a:endParaRPr lang="en-US" altLang="zh-CN" sz="2400"/>
                  </a:p>
                </p:txBody>
              </p:sp>
              <p:sp>
                <p:nvSpPr>
                  <p:cNvPr id="328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832"/>
                    <a:ext cx="624" cy="576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631" y="2985"/>
                    <a:ext cx="628" cy="23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400">
                        <a:latin typeface="Times New Roman" pitchFamily="18" charset="0"/>
                      </a:rPr>
                      <a:t>MAR</a:t>
                    </a:r>
                    <a:endParaRPr lang="en-US" altLang="zh-CN" sz="2400"/>
                  </a:p>
                </p:txBody>
              </p:sp>
            </p:grpSp>
            <p:grpSp>
              <p:nvGrpSpPr>
                <p:cNvPr id="32840" name="Group 123"/>
                <p:cNvGrpSpPr>
                  <a:grpSpLocks/>
                </p:cNvGrpSpPr>
                <p:nvPr/>
              </p:nvGrpSpPr>
              <p:grpSpPr bwMode="auto">
                <a:xfrm>
                  <a:off x="3552" y="1344"/>
                  <a:ext cx="1392" cy="912"/>
                  <a:chOff x="3552" y="1344"/>
                  <a:chExt cx="1392" cy="912"/>
                </a:xfrm>
              </p:grpSpPr>
              <p:sp>
                <p:nvSpPr>
                  <p:cNvPr id="32841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1392" cy="91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42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20" y="1602"/>
                    <a:ext cx="88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zh-CN" altLang="en-US" sz="3200"/>
                      <a:t>存储体</a:t>
                    </a:r>
                  </a:p>
                </p:txBody>
              </p:sp>
            </p:grpSp>
          </p:grpSp>
          <p:grpSp>
            <p:nvGrpSpPr>
              <p:cNvPr id="32799" name="Group 126"/>
              <p:cNvGrpSpPr>
                <a:grpSpLocks/>
              </p:cNvGrpSpPr>
              <p:nvPr/>
            </p:nvGrpSpPr>
            <p:grpSpPr bwMode="auto">
              <a:xfrm>
                <a:off x="292" y="1200"/>
                <a:ext cx="2876" cy="2830"/>
                <a:chOff x="292" y="1200"/>
                <a:chExt cx="2876" cy="2830"/>
              </a:xfrm>
            </p:grpSpPr>
            <p:sp>
              <p:nvSpPr>
                <p:cNvPr id="3280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92" y="1200"/>
                  <a:ext cx="2828" cy="283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60" y="1248"/>
                  <a:ext cx="526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  <a:endParaRPr lang="en-US" altLang="zh-CN" sz="3200"/>
                </a:p>
              </p:txBody>
            </p:sp>
            <p:grpSp>
              <p:nvGrpSpPr>
                <p:cNvPr id="32807" name="Group 129"/>
                <p:cNvGrpSpPr>
                  <a:grpSpLocks/>
                </p:cNvGrpSpPr>
                <p:nvPr/>
              </p:nvGrpSpPr>
              <p:grpSpPr bwMode="auto">
                <a:xfrm>
                  <a:off x="1680" y="1584"/>
                  <a:ext cx="1488" cy="2352"/>
                  <a:chOff x="1680" y="1584"/>
                  <a:chExt cx="1488" cy="2352"/>
                </a:xfrm>
              </p:grpSpPr>
              <p:grpSp>
                <p:nvGrpSpPr>
                  <p:cNvPr id="3282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427" y="2980"/>
                    <a:ext cx="741" cy="284"/>
                    <a:chOff x="2427" y="2980"/>
                    <a:chExt cx="741" cy="284"/>
                  </a:xfrm>
                </p:grpSpPr>
                <p:sp>
                  <p:nvSpPr>
                    <p:cNvPr id="32835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980"/>
                      <a:ext cx="438" cy="284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6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1" y="2980"/>
                      <a:ext cx="657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PC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282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610"/>
                    <a:ext cx="81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控制器</a:t>
                    </a:r>
                  </a:p>
                </p:txBody>
              </p:sp>
              <p:sp>
                <p:nvSpPr>
                  <p:cNvPr id="32827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778" y="2160"/>
                    <a:ext cx="478" cy="1300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82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427" y="2453"/>
                    <a:ext cx="693" cy="283"/>
                    <a:chOff x="2427" y="2453"/>
                    <a:chExt cx="693" cy="283"/>
                  </a:xfrm>
                </p:grpSpPr>
                <p:sp>
                  <p:nvSpPr>
                    <p:cNvPr id="32833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7" y="2453"/>
                      <a:ext cx="438" cy="283"/>
                    </a:xfrm>
                    <a:prstGeom prst="rect">
                      <a:avLst/>
                    </a:prstGeom>
                    <a:noFill/>
                    <a:ln w="20701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4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2453"/>
                      <a:ext cx="600" cy="2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r>
                        <a:rPr lang="en-US" altLang="zh-CN" sz="2800">
                          <a:latin typeface="Times New Roman" pitchFamily="18" charset="0"/>
                        </a:rPr>
                        <a:t>IR</a:t>
                      </a:r>
                      <a:endParaRPr lang="en-US" altLang="zh-CN" sz="2800"/>
                    </a:p>
                  </p:txBody>
                </p:sp>
              </p:grpSp>
              <p:sp>
                <p:nvSpPr>
                  <p:cNvPr id="3282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584"/>
                    <a:ext cx="1296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48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1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584"/>
                    <a:ext cx="0" cy="576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2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4" y="1754"/>
                    <a:ext cx="3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…</a:t>
                    </a:r>
                    <a:endParaRPr lang="zh-CN" altLang="en-US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808" name="Group 142"/>
                <p:cNvGrpSpPr>
                  <a:grpSpLocks/>
                </p:cNvGrpSpPr>
                <p:nvPr/>
              </p:nvGrpSpPr>
              <p:grpSpPr bwMode="auto">
                <a:xfrm>
                  <a:off x="384" y="1584"/>
                  <a:ext cx="1209" cy="2352"/>
                  <a:chOff x="384" y="1584"/>
                  <a:chExt cx="1209" cy="2352"/>
                </a:xfrm>
              </p:grpSpPr>
              <p:sp>
                <p:nvSpPr>
                  <p:cNvPr id="3280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779" y="3486"/>
                    <a:ext cx="495" cy="375"/>
                  </a:xfrm>
                  <a:prstGeom prst="rect">
                    <a:avLst/>
                  </a:prstGeom>
                  <a:noFill/>
                  <a:ln w="1587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0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98" y="3601"/>
                    <a:ext cx="78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zh-CN" altLang="en-US" sz="2400"/>
                      <a:t>运算器</a:t>
                    </a:r>
                  </a:p>
                </p:txBody>
              </p:sp>
              <p:sp>
                <p:nvSpPr>
                  <p:cNvPr id="3281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17" y="1988"/>
                    <a:ext cx="374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78" y="2038"/>
                    <a:ext cx="415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MQ</a:t>
                    </a:r>
                    <a:endParaRPr lang="en-US" altLang="zh-CN" sz="4000"/>
                  </a:p>
                </p:txBody>
              </p:sp>
              <p:sp>
                <p:nvSpPr>
                  <p:cNvPr id="32813" name="Freeform 147"/>
                  <p:cNvSpPr>
                    <a:spLocks/>
                  </p:cNvSpPr>
                  <p:nvPr/>
                </p:nvSpPr>
                <p:spPr bwMode="auto">
                  <a:xfrm>
                    <a:off x="772" y="2272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1988"/>
                    <a:ext cx="373" cy="282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2039"/>
                    <a:ext cx="5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ACC</a:t>
                    </a:r>
                    <a:endParaRPr lang="en-US" altLang="zh-CN" sz="4000"/>
                  </a:p>
                </p:txBody>
              </p:sp>
              <p:sp>
                <p:nvSpPr>
                  <p:cNvPr id="3281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542" y="2591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575" y="2641"/>
                    <a:ext cx="304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1800">
                        <a:latin typeface="Times New Roman" pitchFamily="18" charset="0"/>
                      </a:rPr>
                      <a:t>ALU</a:t>
                    </a:r>
                    <a:endParaRPr lang="en-US" altLang="zh-CN" sz="4000"/>
                  </a:p>
                </p:txBody>
              </p:sp>
              <p:sp>
                <p:nvSpPr>
                  <p:cNvPr id="328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539" y="3198"/>
                    <a:ext cx="373" cy="281"/>
                  </a:xfrm>
                  <a:prstGeom prst="rect">
                    <a:avLst/>
                  </a:prstGeom>
                  <a:noFill/>
                  <a:ln w="20701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3246"/>
                    <a:ext cx="268" cy="1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1800">
                        <a:latin typeface="Times New Roman" pitchFamily="18" charset="0"/>
                      </a:rPr>
                      <a:t>X</a:t>
                    </a:r>
                    <a:endParaRPr lang="en-US" altLang="zh-CN" sz="4000"/>
                  </a:p>
                </p:txBody>
              </p:sp>
              <p:sp>
                <p:nvSpPr>
                  <p:cNvPr id="32820" name="Freeform 154"/>
                  <p:cNvSpPr>
                    <a:spLocks/>
                  </p:cNvSpPr>
                  <p:nvPr/>
                </p:nvSpPr>
                <p:spPr bwMode="auto">
                  <a:xfrm>
                    <a:off x="682" y="2880"/>
                    <a:ext cx="92" cy="316"/>
                  </a:xfrm>
                  <a:custGeom>
                    <a:avLst/>
                    <a:gdLst>
                      <a:gd name="T0" fmla="*/ 0 w 119"/>
                      <a:gd name="T1" fmla="*/ 78 h 313"/>
                      <a:gd name="T2" fmla="*/ 23 w 119"/>
                      <a:gd name="T3" fmla="*/ 78 h 313"/>
                      <a:gd name="T4" fmla="*/ 23 w 119"/>
                      <a:gd name="T5" fmla="*/ 316 h 313"/>
                      <a:gd name="T6" fmla="*/ 69 w 119"/>
                      <a:gd name="T7" fmla="*/ 316 h 313"/>
                      <a:gd name="T8" fmla="*/ 69 w 119"/>
                      <a:gd name="T9" fmla="*/ 78 h 313"/>
                      <a:gd name="T10" fmla="*/ 92 w 119"/>
                      <a:gd name="T11" fmla="*/ 78 h 313"/>
                      <a:gd name="T12" fmla="*/ 46 w 119"/>
                      <a:gd name="T13" fmla="*/ 0 h 313"/>
                      <a:gd name="T14" fmla="*/ 0 w 119"/>
                      <a:gd name="T15" fmla="*/ 78 h 3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9"/>
                      <a:gd name="T25" fmla="*/ 0 h 313"/>
                      <a:gd name="T26" fmla="*/ 119 w 119"/>
                      <a:gd name="T27" fmla="*/ 313 h 31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9" h="313">
                        <a:moveTo>
                          <a:pt x="0" y="77"/>
                        </a:moveTo>
                        <a:lnTo>
                          <a:pt x="30" y="77"/>
                        </a:lnTo>
                        <a:lnTo>
                          <a:pt x="30" y="313"/>
                        </a:lnTo>
                        <a:lnTo>
                          <a:pt x="89" y="313"/>
                        </a:lnTo>
                        <a:lnTo>
                          <a:pt x="89" y="77"/>
                        </a:lnTo>
                        <a:lnTo>
                          <a:pt x="119" y="77"/>
                        </a:lnTo>
                        <a:lnTo>
                          <a:pt x="60" y="0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1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84" y="1584"/>
                    <a:ext cx="1200" cy="2352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lgDashDot"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2" name="Freeform 156"/>
                  <p:cNvSpPr>
                    <a:spLocks/>
                  </p:cNvSpPr>
                  <p:nvPr/>
                </p:nvSpPr>
                <p:spPr bwMode="auto">
                  <a:xfrm rot="10800000">
                    <a:off x="576" y="2275"/>
                    <a:ext cx="94" cy="317"/>
                  </a:xfrm>
                  <a:custGeom>
                    <a:avLst/>
                    <a:gdLst>
                      <a:gd name="T0" fmla="*/ 0 w 120"/>
                      <a:gd name="T1" fmla="*/ 81 h 315"/>
                      <a:gd name="T2" fmla="*/ 24 w 120"/>
                      <a:gd name="T3" fmla="*/ 81 h 315"/>
                      <a:gd name="T4" fmla="*/ 24 w 120"/>
                      <a:gd name="T5" fmla="*/ 317 h 315"/>
                      <a:gd name="T6" fmla="*/ 70 w 120"/>
                      <a:gd name="T7" fmla="*/ 317 h 315"/>
                      <a:gd name="T8" fmla="*/ 70 w 120"/>
                      <a:gd name="T9" fmla="*/ 81 h 315"/>
                      <a:gd name="T10" fmla="*/ 94 w 120"/>
                      <a:gd name="T11" fmla="*/ 81 h 315"/>
                      <a:gd name="T12" fmla="*/ 46 w 120"/>
                      <a:gd name="T13" fmla="*/ 0 h 315"/>
                      <a:gd name="T14" fmla="*/ 0 w 120"/>
                      <a:gd name="T15" fmla="*/ 81 h 3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0"/>
                      <a:gd name="T25" fmla="*/ 0 h 315"/>
                      <a:gd name="T26" fmla="*/ 120 w 120"/>
                      <a:gd name="T27" fmla="*/ 315 h 31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0" h="315">
                        <a:moveTo>
                          <a:pt x="0" y="80"/>
                        </a:moveTo>
                        <a:lnTo>
                          <a:pt x="30" y="80"/>
                        </a:lnTo>
                        <a:lnTo>
                          <a:pt x="30" y="315"/>
                        </a:lnTo>
                        <a:lnTo>
                          <a:pt x="89" y="315"/>
                        </a:lnTo>
                        <a:lnTo>
                          <a:pt x="89" y="80"/>
                        </a:lnTo>
                        <a:lnTo>
                          <a:pt x="120" y="80"/>
                        </a:lnTo>
                        <a:lnTo>
                          <a:pt x="59" y="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158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3" name="Freeform 157"/>
                  <p:cNvSpPr>
                    <a:spLocks/>
                  </p:cNvSpPr>
                  <p:nvPr/>
                </p:nvSpPr>
                <p:spPr bwMode="auto">
                  <a:xfrm>
                    <a:off x="915" y="2064"/>
                    <a:ext cx="200" cy="1"/>
                  </a:xfrm>
                  <a:custGeom>
                    <a:avLst/>
                    <a:gdLst>
                      <a:gd name="T0" fmla="*/ 0 w 200"/>
                      <a:gd name="T1" fmla="*/ 0 h 1"/>
                      <a:gd name="T2" fmla="*/ 200 w 200"/>
                      <a:gd name="T3" fmla="*/ 0 h 1"/>
                      <a:gd name="T4" fmla="*/ 0 60000 65536"/>
                      <a:gd name="T5" fmla="*/ 0 60000 65536"/>
                      <a:gd name="T6" fmla="*/ 0 w 200"/>
                      <a:gd name="T7" fmla="*/ 0 h 1"/>
                      <a:gd name="T8" fmla="*/ 200 w 20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0" h="1">
                        <a:moveTo>
                          <a:pt x="0" y="0"/>
                        </a:moveTo>
                        <a:lnTo>
                          <a:pt x="2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4" name="Freeform 158"/>
                  <p:cNvSpPr>
                    <a:spLocks/>
                  </p:cNvSpPr>
                  <p:nvPr/>
                </p:nvSpPr>
                <p:spPr bwMode="auto">
                  <a:xfrm>
                    <a:off x="915" y="2184"/>
                    <a:ext cx="203" cy="1"/>
                  </a:xfrm>
                  <a:custGeom>
                    <a:avLst/>
                    <a:gdLst>
                      <a:gd name="T0" fmla="*/ 203 w 203"/>
                      <a:gd name="T1" fmla="*/ 0 h 1"/>
                      <a:gd name="T2" fmla="*/ 0 w 203"/>
                      <a:gd name="T3" fmla="*/ 0 h 1"/>
                      <a:gd name="T4" fmla="*/ 0 60000 65536"/>
                      <a:gd name="T5" fmla="*/ 0 60000 65536"/>
                      <a:gd name="T6" fmla="*/ 0 w 203"/>
                      <a:gd name="T7" fmla="*/ 0 h 1"/>
                      <a:gd name="T8" fmla="*/ 203 w 20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3" h="1">
                        <a:moveTo>
                          <a:pt x="203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800" name="Group 159"/>
              <p:cNvGrpSpPr>
                <a:grpSpLocks/>
              </p:cNvGrpSpPr>
              <p:nvPr/>
            </p:nvGrpSpPr>
            <p:grpSpPr bwMode="auto">
              <a:xfrm>
                <a:off x="5232" y="1200"/>
                <a:ext cx="389" cy="2832"/>
                <a:chOff x="5232" y="1200"/>
                <a:chExt cx="389" cy="2832"/>
              </a:xfrm>
            </p:grpSpPr>
            <p:grpSp>
              <p:nvGrpSpPr>
                <p:cNvPr id="32801" name="Group 160"/>
                <p:cNvGrpSpPr>
                  <a:grpSpLocks/>
                </p:cNvGrpSpPr>
                <p:nvPr/>
              </p:nvGrpSpPr>
              <p:grpSpPr bwMode="auto">
                <a:xfrm>
                  <a:off x="5232" y="1200"/>
                  <a:ext cx="389" cy="2832"/>
                  <a:chOff x="5232" y="1200"/>
                  <a:chExt cx="389" cy="2832"/>
                </a:xfrm>
              </p:grpSpPr>
              <p:sp>
                <p:nvSpPr>
                  <p:cNvPr id="32803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200"/>
                    <a:ext cx="389" cy="283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4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5324" y="2341"/>
                    <a:ext cx="243" cy="6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/>
                    <a:r>
                      <a:rPr lang="en-US" altLang="zh-CN" sz="2100">
                        <a:latin typeface="Times New Roman" pitchFamily="18" charset="0"/>
                      </a:rPr>
                      <a:t>I/O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设</a:t>
                    </a:r>
                  </a:p>
                  <a:p>
                    <a:pPr algn="ctr"/>
                    <a:r>
                      <a:rPr lang="zh-CN" altLang="en-US" sz="2100">
                        <a:latin typeface="Times New Roman" pitchFamily="18" charset="0"/>
                      </a:rPr>
                      <a:t>备</a:t>
                    </a:r>
                    <a:endParaRPr lang="zh-CN" altLang="en-US" sz="4000"/>
                  </a:p>
                </p:txBody>
              </p:sp>
            </p:grpSp>
            <p:sp>
              <p:nvSpPr>
                <p:cNvPr id="32802" name="Rectangle 163"/>
                <p:cNvSpPr>
                  <a:spLocks noChangeArrowheads="1"/>
                </p:cNvSpPr>
                <p:nvPr/>
              </p:nvSpPr>
              <p:spPr bwMode="auto">
                <a:xfrm>
                  <a:off x="5232" y="1200"/>
                  <a:ext cx="384" cy="283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4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5" grpId="0" animBg="1"/>
      <p:bldP spid="118799" grpId="0" animBg="1"/>
      <p:bldP spid="118809" grpId="0" animBg="1"/>
      <p:bldP spid="118810" grpId="0" animBg="1"/>
      <p:bldP spid="118818" grpId="0" autoUpdateAnimBg="0"/>
      <p:bldP spid="118827" grpId="0" animBg="1"/>
      <p:bldP spid="1188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3.3 总线特性及性能指标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62824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5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62829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0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2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62837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162841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162842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一、总线物理实现</a:t>
            </a:r>
          </a:p>
        </p:txBody>
      </p:sp>
      <p:sp>
        <p:nvSpPr>
          <p:cNvPr id="162853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539750" y="4981575"/>
            <a:ext cx="8213725" cy="944563"/>
            <a:chOff x="340" y="3138"/>
            <a:chExt cx="5174" cy="595"/>
          </a:xfrm>
        </p:grpSpPr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EBF010"/>
                    </a:solidFill>
                    <a:latin typeface="Times New Roman" pitchFamily="18" charset="0"/>
                  </a:rPr>
                  <a:t>BUS</a:t>
                </a:r>
              </a:p>
            </p:txBody>
          </p:sp>
          <p:sp>
            <p:nvSpPr>
              <p:cNvPr id="162847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48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49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0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1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62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EBF010"/>
                  </a:solidFill>
                  <a:latin typeface="Times New Roman" pitchFamily="18" charset="0"/>
                </a:rPr>
                <a:t>主板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8825" y="1771650"/>
            <a:ext cx="2222500" cy="4389438"/>
            <a:chOff x="384" y="1116"/>
            <a:chExt cx="1400" cy="2765"/>
          </a:xfrm>
        </p:grpSpPr>
        <p:sp>
          <p:nvSpPr>
            <p:cNvPr id="163843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机械特性</a:t>
              </a:r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电气特性</a:t>
              </a:r>
            </a:p>
          </p:txBody>
        </p:sp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功能特性</a:t>
              </a:r>
            </a:p>
          </p:txBody>
        </p:sp>
        <p:sp>
          <p:nvSpPr>
            <p:cNvPr id="163846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时间特性</a:t>
              </a:r>
            </a:p>
          </p:txBody>
        </p:sp>
      </p:grp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95288" y="457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二、总线特性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406775" y="1795463"/>
            <a:ext cx="5934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尺寸</a:t>
            </a:r>
            <a:r>
              <a:rPr lang="zh-CN" altLang="en-US" sz="2800">
                <a:latin typeface="Times New Roman" pitchFamily="18" charset="0"/>
              </a:rPr>
              <a:t>、形状、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及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排列顺序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406775" y="3062288"/>
            <a:ext cx="508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传输方向 </a:t>
            </a:r>
            <a:r>
              <a:rPr lang="zh-CN" altLang="en-US" sz="2800">
                <a:latin typeface="Times New Roman" pitchFamily="18" charset="0"/>
              </a:rPr>
              <a:t>和有效的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电平</a:t>
            </a:r>
            <a:r>
              <a:rPr lang="zh-CN" altLang="en-US" sz="2800">
                <a:latin typeface="Times New Roman" pitchFamily="18" charset="0"/>
              </a:rPr>
              <a:t> 范围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406775" y="4337050"/>
            <a:ext cx="355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每根传输线的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功能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406775" y="5638800"/>
            <a:ext cx="340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信号的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时序 </a:t>
            </a:r>
            <a:r>
              <a:rPr lang="zh-CN" altLang="en-US" sz="2800">
                <a:latin typeface="Times New Roman" pitchFamily="18" charset="0"/>
              </a:rPr>
              <a:t>关系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6854825" y="3733800"/>
            <a:ext cx="1820863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数据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控制</a:t>
            </a:r>
          </a:p>
        </p:txBody>
      </p:sp>
      <p:sp>
        <p:nvSpPr>
          <p:cNvPr id="163854" name="AutoShape 14"/>
          <p:cNvSpPr>
            <a:spLocks/>
          </p:cNvSpPr>
          <p:nvPr/>
        </p:nvSpPr>
        <p:spPr bwMode="auto">
          <a:xfrm>
            <a:off x="6657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6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  <p:bldP spid="1638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三、总线的性能指标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164868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总线宽度</a:t>
              </a:r>
            </a:p>
          </p:txBody>
        </p:sp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总线带宽</a:t>
              </a:r>
            </a:p>
          </p:txBody>
        </p:sp>
        <p:sp>
          <p:nvSpPr>
            <p:cNvPr id="164870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时钟同步/异步</a:t>
              </a:r>
            </a:p>
          </p:txBody>
        </p:sp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dist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总线复用</a:t>
              </a:r>
            </a:p>
          </p:txBody>
        </p:sp>
        <p:sp>
          <p:nvSpPr>
            <p:cNvPr id="164872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5. 信号线数</a:t>
              </a:r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6. 总线控制方式</a:t>
              </a:r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7. 其他指标</a:t>
              </a: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454400" y="1403350"/>
            <a:ext cx="416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数据线</a:t>
            </a:r>
            <a:r>
              <a:rPr lang="zh-CN" altLang="en-US" sz="2800">
                <a:latin typeface="Times New Roman" pitchFamily="18" charset="0"/>
              </a:rPr>
              <a:t> 的根数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3454400" y="2184400"/>
            <a:ext cx="537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MBps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454400" y="2900363"/>
            <a:ext cx="332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不同步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54400" y="3636963"/>
            <a:ext cx="462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地址线 </a:t>
            </a:r>
            <a:r>
              <a:rPr lang="zh-CN" altLang="en-US" sz="2800">
                <a:latin typeface="Times New Roman" pitchFamily="18" charset="0"/>
              </a:rPr>
              <a:t>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数据线 </a:t>
            </a:r>
            <a:r>
              <a:rPr lang="zh-CN" altLang="en-US" sz="2800">
                <a:latin typeface="Times New Roman" pitchFamily="18" charset="0"/>
              </a:rPr>
              <a:t>复用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54400" y="4367213"/>
            <a:ext cx="599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54400" y="5843588"/>
            <a:ext cx="233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负载能力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54400" y="5105400"/>
            <a:ext cx="568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并发、自动、仲裁、逻辑、计数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4884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361113" y="2060575"/>
            <a:ext cx="31956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EISA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VESA(LV-BUS)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PCI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AGP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RS-232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USB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2286000"/>
            <a:ext cx="1143000" cy="1143000"/>
            <a:chOff x="636" y="1440"/>
            <a:chExt cx="720" cy="720"/>
          </a:xfrm>
        </p:grpSpPr>
        <p:sp>
          <p:nvSpPr>
            <p:cNvPr id="166916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08400" y="4191000"/>
            <a:ext cx="1143000" cy="1143000"/>
            <a:chOff x="2412" y="2640"/>
            <a:chExt cx="720" cy="720"/>
          </a:xfrm>
        </p:grpSpPr>
        <p:sp>
          <p:nvSpPr>
            <p:cNvPr id="166919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sp>
        <p:nvSpPr>
          <p:cNvPr id="166921" name="AutoShape 9"/>
          <p:cNvSpPr>
            <a:spLocks/>
          </p:cNvSpPr>
          <p:nvPr/>
        </p:nvSpPr>
        <p:spPr bwMode="auto">
          <a:xfrm>
            <a:off x="5980113" y="2371725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32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64163" y="2986088"/>
            <a:ext cx="541337" cy="2041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总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线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标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准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23850" y="4343400"/>
            <a:ext cx="1676400" cy="914400"/>
            <a:chOff x="396" y="2736"/>
            <a:chExt cx="1056" cy="576"/>
          </a:xfrm>
        </p:grpSpPr>
        <p:sp>
          <p:nvSpPr>
            <p:cNvPr id="166925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71850" y="2362200"/>
            <a:ext cx="1676400" cy="914400"/>
            <a:chOff x="288" y="3504"/>
            <a:chExt cx="1056" cy="576"/>
          </a:xfrm>
        </p:grpSpPr>
        <p:sp>
          <p:nvSpPr>
            <p:cNvPr id="166928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152650" y="1981200"/>
            <a:ext cx="1066800" cy="3886200"/>
            <a:chOff x="1548" y="1248"/>
            <a:chExt cx="672" cy="2448"/>
          </a:xfrm>
        </p:grpSpPr>
        <p:sp>
          <p:nvSpPr>
            <p:cNvPr id="166932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标 准 界 面</a:t>
              </a:r>
            </a:p>
          </p:txBody>
        </p:sp>
      </p:grpSp>
      <p:sp>
        <p:nvSpPr>
          <p:cNvPr id="166935" name="AutoShape 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392"/>
        </p:xfrm>
        <a:graphic>
          <a:graphicData uri="http://schemas.openxmlformats.org/drawingml/2006/table">
            <a:tbl>
              <a:tblPr/>
              <a:tblGrid>
                <a:gridCol w="1798638"/>
                <a:gridCol w="1798637"/>
                <a:gridCol w="2268538"/>
                <a:gridCol w="226853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 MBps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7993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sp>
        <p:nvSpPr>
          <p:cNvPr id="168040" name="AutoShape 10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b="1"/>
              <a:t>3.4  总线结构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一、单总线结构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8966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68969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68970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68973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974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75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6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80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1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8983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85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6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68989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027113" y="1390650"/>
            <a:ext cx="2630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kumimoji="0" lang="zh-CN" altLang="en-US" sz="3200">
                <a:latin typeface="Times New Roman" pitchFamily="18" charset="0"/>
              </a:rPr>
              <a:t>双总线结构</a:t>
            </a:r>
          </a:p>
        </p:txBody>
      </p:sp>
      <p:sp>
        <p:nvSpPr>
          <p:cNvPr id="169987" name="AutoShape 3"/>
          <p:cNvSpPr>
            <a:spLocks noChangeArrowheads="1"/>
          </p:cNvSpPr>
          <p:nvPr/>
        </p:nvSpPr>
        <p:spPr bwMode="auto">
          <a:xfrm>
            <a:off x="395288" y="4581525"/>
            <a:ext cx="3246437" cy="777875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具有特殊功能的处理器，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由通道对</a:t>
            </a:r>
            <a:r>
              <a:rPr lang="en-US" altLang="zh-CN" sz="2000">
                <a:latin typeface="Times New Roman" pitchFamily="18" charset="0"/>
              </a:rPr>
              <a:t>I/O</a:t>
            </a:r>
            <a:r>
              <a:rPr lang="zh-CN" altLang="en-US" sz="2000">
                <a:latin typeface="Times New Roman" pitchFamily="18" charset="0"/>
              </a:rPr>
              <a:t>统一管理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35463" y="2589213"/>
            <a:ext cx="1379537" cy="1525587"/>
            <a:chOff x="2731" y="1631"/>
            <a:chExt cx="869" cy="961"/>
          </a:xfrm>
        </p:grpSpPr>
        <p:sp>
          <p:nvSpPr>
            <p:cNvPr id="169989" name="Rectangle 5"/>
            <p:cNvSpPr>
              <a:spLocks noChangeArrowheads="1"/>
            </p:cNvSpPr>
            <p:nvPr/>
          </p:nvSpPr>
          <p:spPr bwMode="auto">
            <a:xfrm>
              <a:off x="2974" y="1978"/>
              <a:ext cx="38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通道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69990" name="Freeform 6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142" y="55"/>
                </a:cxn>
                <a:cxn ang="0">
                  <a:pos x="107" y="55"/>
                </a:cxn>
                <a:cxn ang="0">
                  <a:pos x="107" y="230"/>
                </a:cxn>
                <a:cxn ang="0">
                  <a:pos x="142" y="230"/>
                </a:cxn>
                <a:cxn ang="0">
                  <a:pos x="69" y="289"/>
                </a:cxn>
                <a:cxn ang="0">
                  <a:pos x="0" y="230"/>
                </a:cxn>
                <a:cxn ang="0">
                  <a:pos x="34" y="230"/>
                </a:cxn>
                <a:cxn ang="0">
                  <a:pos x="34" y="55"/>
                </a:cxn>
                <a:cxn ang="0">
                  <a:pos x="0" y="55"/>
                </a:cxn>
                <a:cxn ang="0">
                  <a:pos x="69" y="0"/>
                </a:cxn>
              </a:cxnLst>
              <a:rect l="0" t="0" r="r" b="b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1" name="Freeform 7"/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2" y="63"/>
                </a:cxn>
                <a:cxn ang="0">
                  <a:pos x="107" y="63"/>
                </a:cxn>
                <a:cxn ang="0">
                  <a:pos x="107" y="248"/>
                </a:cxn>
                <a:cxn ang="0">
                  <a:pos x="142" y="248"/>
                </a:cxn>
                <a:cxn ang="0">
                  <a:pos x="73" y="310"/>
                </a:cxn>
                <a:cxn ang="0">
                  <a:pos x="0" y="248"/>
                </a:cxn>
                <a:cxn ang="0">
                  <a:pos x="34" y="248"/>
                </a:cxn>
                <a:cxn ang="0">
                  <a:pos x="34" y="63"/>
                </a:cxn>
                <a:cxn ang="0">
                  <a:pos x="0" y="63"/>
                </a:cxn>
                <a:cxn ang="0">
                  <a:pos x="73" y="0"/>
                </a:cxn>
              </a:cxnLst>
              <a:rect l="0" t="0" r="r" b="b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2" name="Rectangle 8"/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7863" y="2590800"/>
            <a:ext cx="7345362" cy="3698875"/>
            <a:chOff x="427" y="1632"/>
            <a:chExt cx="4627" cy="23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169995" name="Freeform 11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2" y="59"/>
                  </a:cxn>
                  <a:cxn ang="0">
                    <a:pos x="107" y="59"/>
                  </a:cxn>
                  <a:cxn ang="0">
                    <a:pos x="107" y="230"/>
                  </a:cxn>
                  <a:cxn ang="0">
                    <a:pos x="142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4" y="230"/>
                  </a:cxn>
                  <a:cxn ang="0">
                    <a:pos x="34" y="59"/>
                  </a:cxn>
                  <a:cxn ang="0">
                    <a:pos x="0" y="59"/>
                  </a:cxn>
                  <a:cxn ang="0">
                    <a:pos x="73" y="0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996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997" name="Freeform 13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2" y="59"/>
                  </a:cxn>
                  <a:cxn ang="0">
                    <a:pos x="108" y="59"/>
                  </a:cxn>
                  <a:cxn ang="0">
                    <a:pos x="108" y="230"/>
                  </a:cxn>
                  <a:cxn ang="0">
                    <a:pos x="142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5" y="230"/>
                  </a:cxn>
                  <a:cxn ang="0">
                    <a:pos x="35" y="59"/>
                  </a:cxn>
                  <a:cxn ang="0">
                    <a:pos x="0" y="59"/>
                  </a:cxn>
                  <a:cxn ang="0">
                    <a:pos x="73" y="0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998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69999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设备</a:t>
                </a:r>
                <a:r>
                  <a:rPr lang="en-US" altLang="zh-CN" sz="2400" i="1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70000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0001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0002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3" name="Freeform 19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2" y="59"/>
                  </a:cxn>
                  <a:cxn ang="0">
                    <a:pos x="107" y="59"/>
                  </a:cxn>
                  <a:cxn ang="0">
                    <a:pos x="107" y="230"/>
                  </a:cxn>
                  <a:cxn ang="0">
                    <a:pos x="142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4" y="230"/>
                  </a:cxn>
                  <a:cxn ang="0">
                    <a:pos x="34" y="59"/>
                  </a:cxn>
                  <a:cxn ang="0">
                    <a:pos x="0" y="59"/>
                  </a:cxn>
                  <a:cxn ang="0">
                    <a:pos x="73" y="0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4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5" name="Freeform 21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2" y="59"/>
                  </a:cxn>
                  <a:cxn ang="0">
                    <a:pos x="108" y="59"/>
                  </a:cxn>
                  <a:cxn ang="0">
                    <a:pos x="108" y="230"/>
                  </a:cxn>
                  <a:cxn ang="0">
                    <a:pos x="142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5" y="230"/>
                  </a:cxn>
                  <a:cxn ang="0">
                    <a:pos x="35" y="59"/>
                  </a:cxn>
                  <a:cxn ang="0">
                    <a:pos x="0" y="59"/>
                  </a:cxn>
                  <a:cxn ang="0">
                    <a:pos x="73" y="0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06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0007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设备</a:t>
                </a:r>
                <a:r>
                  <a:rPr lang="en-US" altLang="zh-CN" sz="24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70008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170010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70011" name="Freeform 27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2" y="55"/>
                  </a:cxn>
                  <a:cxn ang="0">
                    <a:pos x="107" y="55"/>
                  </a:cxn>
                  <a:cxn ang="0">
                    <a:pos x="107" y="230"/>
                  </a:cxn>
                  <a:cxn ang="0">
                    <a:pos x="142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4" y="230"/>
                  </a:cxn>
                  <a:cxn ang="0">
                    <a:pos x="34" y="55"/>
                  </a:cxn>
                  <a:cxn ang="0">
                    <a:pos x="0" y="55"/>
                  </a:cxn>
                  <a:cxn ang="0">
                    <a:pos x="73" y="0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EBF01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2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6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0013" name="Freeform 29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6" y="55"/>
                  </a:cxn>
                  <a:cxn ang="0">
                    <a:pos x="108" y="55"/>
                  </a:cxn>
                  <a:cxn ang="0">
                    <a:pos x="108" y="230"/>
                  </a:cxn>
                  <a:cxn ang="0">
                    <a:pos x="146" y="230"/>
                  </a:cxn>
                  <a:cxn ang="0">
                    <a:pos x="73" y="289"/>
                  </a:cxn>
                  <a:cxn ang="0">
                    <a:pos x="0" y="230"/>
                  </a:cxn>
                  <a:cxn ang="0">
                    <a:pos x="39" y="230"/>
                  </a:cxn>
                  <a:cxn ang="0">
                    <a:pos x="39" y="55"/>
                  </a:cxn>
                  <a:cxn ang="0">
                    <a:pos x="0" y="55"/>
                  </a:cxn>
                  <a:cxn ang="0">
                    <a:pos x="73" y="0"/>
                  </a:cxn>
                </a:cxnLst>
                <a:rect l="0" t="0" r="r" b="b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4" name="Rectangle 30"/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015" name="Rectangle 31"/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33400" y="1962150"/>
            <a:ext cx="8610600" cy="2305050"/>
            <a:chOff x="336" y="1236"/>
            <a:chExt cx="5424" cy="1452"/>
          </a:xfrm>
        </p:grpSpPr>
        <p:sp>
          <p:nvSpPr>
            <p:cNvPr id="170017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0018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19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总线</a:t>
              </a:r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21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517525" y="396875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二、多总线结构</a:t>
            </a:r>
          </a:p>
        </p:txBody>
      </p:sp>
      <p:sp>
        <p:nvSpPr>
          <p:cNvPr id="170023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0025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三总线结构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33350" y="2209800"/>
            <a:ext cx="8848725" cy="2514600"/>
            <a:chOff x="84" y="1392"/>
            <a:chExt cx="5574" cy="158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171013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014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71"/>
                  </a:cxn>
                  <a:cxn ang="0">
                    <a:pos x="94" y="71"/>
                  </a:cxn>
                  <a:cxn ang="0">
                    <a:pos x="94" y="291"/>
                  </a:cxn>
                  <a:cxn ang="0">
                    <a:pos x="124" y="291"/>
                  </a:cxn>
                  <a:cxn ang="0">
                    <a:pos x="64" y="362"/>
                  </a:cxn>
                  <a:cxn ang="0">
                    <a:pos x="0" y="291"/>
                  </a:cxn>
                  <a:cxn ang="0">
                    <a:pos x="30" y="291"/>
                  </a:cxn>
                  <a:cxn ang="0">
                    <a:pos x="30" y="71"/>
                  </a:cxn>
                  <a:cxn ang="0">
                    <a:pos x="0" y="71"/>
                  </a:cxn>
                  <a:cxn ang="0">
                    <a:pos x="64" y="0"/>
                  </a:cxn>
                </a:cxnLst>
                <a:rect l="0" t="0" r="r" b="b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171016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86" y="184"/>
                  </a:cxn>
                  <a:cxn ang="0">
                    <a:pos x="86" y="138"/>
                  </a:cxn>
                  <a:cxn ang="0">
                    <a:pos x="338" y="138"/>
                  </a:cxn>
                  <a:cxn ang="0">
                    <a:pos x="338" y="184"/>
                  </a:cxn>
                  <a:cxn ang="0">
                    <a:pos x="424" y="92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86" y="46"/>
                  </a:cxn>
                  <a:cxn ang="0">
                    <a:pos x="86" y="0"/>
                  </a:cxn>
                  <a:cxn ang="0">
                    <a:pos x="0" y="92"/>
                  </a:cxn>
                </a:cxnLst>
                <a:rect l="0" t="0" r="r" b="b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17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171019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71020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171023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4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71025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6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171028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9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1030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8"/>
                  </a:cxn>
                  <a:cxn ang="0">
                    <a:pos x="123" y="388"/>
                  </a:cxn>
                  <a:cxn ang="0">
                    <a:pos x="63" y="485"/>
                  </a:cxn>
                  <a:cxn ang="0">
                    <a:pos x="0" y="388"/>
                  </a:cxn>
                  <a:cxn ang="0">
                    <a:pos x="30" y="388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171032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033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171034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124" y="97"/>
                    </a:cxn>
                    <a:cxn ang="0">
                      <a:pos x="94" y="97"/>
                    </a:cxn>
                    <a:cxn ang="0">
                      <a:pos x="94" y="388"/>
                    </a:cxn>
                    <a:cxn ang="0">
                      <a:pos x="124" y="388"/>
                    </a:cxn>
                    <a:cxn ang="0">
                      <a:pos x="64" y="485"/>
                    </a:cxn>
                    <a:cxn ang="0">
                      <a:pos x="0" y="388"/>
                    </a:cxn>
                    <a:cxn ang="0">
                      <a:pos x="30" y="388"/>
                    </a:cxn>
                    <a:cxn ang="0">
                      <a:pos x="30" y="97"/>
                    </a:cxn>
                    <a:cxn ang="0">
                      <a:pos x="0" y="97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1035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6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1037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97"/>
                  </a:cxn>
                  <a:cxn ang="0">
                    <a:pos x="94" y="97"/>
                  </a:cxn>
                  <a:cxn ang="0">
                    <a:pos x="94" y="383"/>
                  </a:cxn>
                  <a:cxn ang="0">
                    <a:pos x="124" y="383"/>
                  </a:cxn>
                  <a:cxn ang="0">
                    <a:pos x="64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4" y="0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8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9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97"/>
                  </a:cxn>
                  <a:cxn ang="0">
                    <a:pos x="94" y="97"/>
                  </a:cxn>
                  <a:cxn ang="0">
                    <a:pos x="94" y="383"/>
                  </a:cxn>
                  <a:cxn ang="0">
                    <a:pos x="124" y="383"/>
                  </a:cxn>
                  <a:cxn ang="0">
                    <a:pos x="64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4" y="0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0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1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2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3"/>
                  </a:cxn>
                  <a:cxn ang="0">
                    <a:pos x="123" y="383"/>
                  </a:cxn>
                  <a:cxn ang="0">
                    <a:pos x="63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3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4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5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3"/>
                  </a:cxn>
                  <a:cxn ang="0">
                    <a:pos x="123" y="383"/>
                  </a:cxn>
                  <a:cxn ang="0">
                    <a:pos x="63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6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7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48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1051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三总线结构的又一形式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9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局域网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40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41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149" y="224"/>
                </a:cxn>
                <a:cxn ang="0">
                  <a:pos x="149" y="178"/>
                </a:cxn>
                <a:cxn ang="0">
                  <a:pos x="4544" y="178"/>
                </a:cxn>
                <a:cxn ang="0">
                  <a:pos x="4544" y="224"/>
                </a:cxn>
                <a:cxn ang="0">
                  <a:pos x="4695" y="113"/>
                </a:cxn>
                <a:cxn ang="0">
                  <a:pos x="4544" y="0"/>
                </a:cxn>
                <a:cxn ang="0">
                  <a:pos x="4544" y="46"/>
                </a:cxn>
                <a:cxn ang="0">
                  <a:pos x="149" y="46"/>
                </a:cxn>
                <a:cxn ang="0">
                  <a:pos x="149" y="0"/>
                </a:cxn>
                <a:cxn ang="0">
                  <a:pos x="0" y="113"/>
                </a:cxn>
              </a:cxnLst>
              <a:rect l="0" t="0" r="r" b="b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48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5" y="149"/>
                </a:cxn>
                <a:cxn ang="0">
                  <a:pos x="145" y="111"/>
                </a:cxn>
                <a:cxn ang="0">
                  <a:pos x="1264" y="111"/>
                </a:cxn>
                <a:cxn ang="0">
                  <a:pos x="1264" y="149"/>
                </a:cxn>
                <a:cxn ang="0">
                  <a:pos x="1409" y="74"/>
                </a:cxn>
                <a:cxn ang="0">
                  <a:pos x="1264" y="0"/>
                </a:cxn>
                <a:cxn ang="0">
                  <a:pos x="1264" y="38"/>
                </a:cxn>
                <a:cxn ang="0">
                  <a:pos x="145" y="38"/>
                </a:cxn>
                <a:cxn ang="0">
                  <a:pos x="145" y="0"/>
                </a:cxn>
                <a:cxn ang="0">
                  <a:pos x="0" y="74"/>
                </a:cxn>
              </a:cxnLst>
              <a:rect l="0" t="0" r="r" b="b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扩展总线接口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2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7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4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55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49" y="222"/>
                </a:cxn>
                <a:cxn ang="0">
                  <a:pos x="149" y="178"/>
                </a:cxn>
                <a:cxn ang="0">
                  <a:pos x="4546" y="178"/>
                </a:cxn>
                <a:cxn ang="0">
                  <a:pos x="4546" y="222"/>
                </a:cxn>
                <a:cxn ang="0">
                  <a:pos x="4695" y="111"/>
                </a:cxn>
                <a:cxn ang="0">
                  <a:pos x="4546" y="0"/>
                </a:cxn>
                <a:cxn ang="0">
                  <a:pos x="4546" y="44"/>
                </a:cxn>
                <a:cxn ang="0">
                  <a:pos x="149" y="44"/>
                </a:cxn>
                <a:cxn ang="0">
                  <a:pos x="149" y="0"/>
                </a:cxn>
                <a:cxn ang="0">
                  <a:pos x="0" y="111"/>
                </a:cxn>
              </a:cxnLst>
              <a:rect l="0" t="0" r="r" b="b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7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8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Modem</a:t>
              </a:r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0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1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串行接口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2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3"/>
                </a:cxn>
              </a:cxnLst>
              <a:rect l="0" t="0" r="r" b="b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3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4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</a:t>
              </a:r>
            </a:p>
          </p:txBody>
        </p:sp>
        <p:sp>
          <p:nvSpPr>
            <p:cNvPr id="172065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172067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8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主存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1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7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669925" y="4254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四总线结构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95400"/>
            <a:ext cx="8704263" cy="5029200"/>
            <a:chOff x="144" y="816"/>
            <a:chExt cx="5483" cy="3168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173069" name="Rectangle 13"/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0" name="Rectangle 14"/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多媒体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173087" name="Rectangle 31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97" name="Rectangle 41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173060" name="Rectangle 4"/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61" name="Rectangle 5"/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2" name="Rectangle 6"/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主存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73063" name="Rectangle 7"/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4" name="Rectangle 8"/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5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65" name="Rectangle 9"/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6" name="Rectangle 10"/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79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局域网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67" name="Rectangle 11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68" name="Rectangle 12"/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2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SCSI</a:t>
                </a:r>
              </a:p>
            </p:txBody>
          </p:sp>
          <p:sp>
            <p:nvSpPr>
              <p:cNvPr id="173071" name="Freeform 15"/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35"/>
                  </a:cxn>
                </a:cxnLst>
                <a:rect l="0" t="0" r="r" b="b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2" name="Freeform 16"/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125" y="189"/>
                  </a:cxn>
                  <a:cxn ang="0">
                    <a:pos x="125" y="146"/>
                  </a:cxn>
                  <a:cxn ang="0">
                    <a:pos x="5035" y="146"/>
                  </a:cxn>
                  <a:cxn ang="0">
                    <a:pos x="5035" y="189"/>
                  </a:cxn>
                  <a:cxn ang="0">
                    <a:pos x="5163" y="94"/>
                  </a:cxn>
                  <a:cxn ang="0">
                    <a:pos x="5035" y="0"/>
                  </a:cxn>
                  <a:cxn ang="0">
                    <a:pos x="5035" y="43"/>
                  </a:cxn>
                  <a:cxn ang="0">
                    <a:pos x="125" y="43"/>
                  </a:cxn>
                  <a:cxn ang="0">
                    <a:pos x="125" y="0"/>
                  </a:cxn>
                  <a:cxn ang="0">
                    <a:pos x="0" y="94"/>
                  </a:cxn>
                </a:cxnLst>
                <a:rect l="0" t="0" r="r" b="b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3" name="Line 17"/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4" name="Freeform 18"/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29"/>
                  </a:cxn>
                </a:cxnLst>
                <a:rect l="0" t="0" r="r" b="b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6" name="Line 20"/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0" name="Line 24"/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1" name="Freeform 25"/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46"/>
                  </a:cxn>
                </a:cxnLst>
                <a:rect l="0" t="0" r="r" b="b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2" name="Freeform 26"/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3" name="Freeform 27"/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127" y="189"/>
                  </a:cxn>
                  <a:cxn ang="0">
                    <a:pos x="127" y="140"/>
                  </a:cxn>
                  <a:cxn ang="0">
                    <a:pos x="2140" y="140"/>
                  </a:cxn>
                  <a:cxn ang="0">
                    <a:pos x="2140" y="189"/>
                  </a:cxn>
                  <a:cxn ang="0">
                    <a:pos x="2267" y="95"/>
                  </a:cxn>
                  <a:cxn ang="0">
                    <a:pos x="2140" y="0"/>
                  </a:cxn>
                  <a:cxn ang="0">
                    <a:pos x="2140" y="50"/>
                  </a:cxn>
                  <a:cxn ang="0">
                    <a:pos x="127" y="50"/>
                  </a:cxn>
                  <a:cxn ang="0">
                    <a:pos x="127" y="0"/>
                  </a:cxn>
                  <a:cxn ang="0">
                    <a:pos x="0" y="95"/>
                  </a:cxn>
                </a:cxnLst>
                <a:rect l="0" t="0" r="r" b="b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4" name="Rectangle 28"/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5" name="Rectangle 29"/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73086" name="Freeform 30"/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127" y="189"/>
                  </a:cxn>
                  <a:cxn ang="0">
                    <a:pos x="127" y="146"/>
                  </a:cxn>
                  <a:cxn ang="0">
                    <a:pos x="5038" y="146"/>
                  </a:cxn>
                  <a:cxn ang="0">
                    <a:pos x="5038" y="189"/>
                  </a:cxn>
                  <a:cxn ang="0">
                    <a:pos x="5165" y="95"/>
                  </a:cxn>
                  <a:cxn ang="0">
                    <a:pos x="5038" y="0"/>
                  </a:cxn>
                  <a:cxn ang="0">
                    <a:pos x="5038" y="44"/>
                  </a:cxn>
                  <a:cxn ang="0">
                    <a:pos x="127" y="44"/>
                  </a:cxn>
                  <a:cxn ang="0">
                    <a:pos x="127" y="0"/>
                  </a:cxn>
                  <a:cxn ang="0">
                    <a:pos x="0" y="95"/>
                  </a:cxn>
                </a:cxnLst>
                <a:rect l="0" t="0" r="r" b="b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88" name="Rectangle 32"/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2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串行接口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89" name="Rectangle 33"/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90" name="Rectangle 34"/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9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FAX</a:t>
                </a:r>
              </a:p>
            </p:txBody>
          </p:sp>
          <p:sp>
            <p:nvSpPr>
              <p:cNvPr id="173091" name="Rectangle 35"/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092" name="Rectangle 36"/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093" name="Rectangle 37"/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094" name="Rectangle 38"/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095" name="Rectangle 39"/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86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图形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3096" name="Rectangle 40"/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98" name="Rectangle 42"/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099" name="Text Box 43"/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Cache/</a:t>
                </a:r>
                <a:r>
                  <a:rPr lang="zh-CN" altLang="en-US" sz="24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173100" name="AutoShape 44"/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3103" name="AutoShape 4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409575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/>
              <a:t>(</a:t>
            </a:r>
            <a:r>
              <a:rPr lang="zh-CN" altLang="en-US" sz="3600">
                <a:latin typeface="Times New Roman" pitchFamily="18" charset="0"/>
              </a:rPr>
              <a:t>5</a:t>
            </a:r>
            <a:r>
              <a:rPr lang="zh-CN" altLang="en-US" sz="3600"/>
              <a:t>) </a:t>
            </a:r>
            <a:r>
              <a:rPr lang="en-US" altLang="zh-CN" sz="3600" i="1">
                <a:latin typeface="Times New Roman" pitchFamily="18" charset="0"/>
              </a:rPr>
              <a:t>ax</a:t>
            </a:r>
            <a:r>
              <a:rPr lang="en-US" altLang="zh-CN" sz="3600" baseline="30000">
                <a:latin typeface="Times New Roman" pitchFamily="18" charset="0"/>
              </a:rPr>
              <a:t>2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bx</a:t>
            </a:r>
            <a:r>
              <a:rPr lang="en-US" altLang="zh-CN" sz="36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3600" i="1">
                <a:latin typeface="Times New Roman" pitchFamily="18" charset="0"/>
              </a:rPr>
              <a:t>c</a:t>
            </a:r>
            <a:r>
              <a:rPr lang="en-US" altLang="zh-CN" sz="3600">
                <a:latin typeface="Times New Roman" pitchFamily="18" charset="0"/>
              </a:rPr>
              <a:t> </a:t>
            </a:r>
            <a:r>
              <a:rPr lang="zh-CN" altLang="en-US" sz="3600">
                <a:latin typeface="Times New Roman" pitchFamily="18" charset="0"/>
              </a:rPr>
              <a:t>程序的运行</a:t>
            </a:r>
            <a:r>
              <a:rPr lang="zh-CN" altLang="en-US" sz="3600"/>
              <a:t>过程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将程序通过输入设备送至计算机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程序首地址</a:t>
            </a:r>
            <a:endParaRPr lang="en-US" altLang="zh-CN" sz="2800"/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2843213" y="2209800"/>
            <a:ext cx="585787" cy="1588"/>
          </a:xfrm>
          <a:custGeom>
            <a:avLst/>
            <a:gdLst>
              <a:gd name="T0" fmla="*/ 0 w 369"/>
              <a:gd name="T1" fmla="*/ 0 h 1"/>
              <a:gd name="T2" fmla="*/ 585787 w 369"/>
              <a:gd name="T3" fmla="*/ 1588 h 1"/>
              <a:gd name="T4" fmla="*/ 0 60000 65536"/>
              <a:gd name="T5" fmla="*/ 0 60000 65536"/>
              <a:gd name="T6" fmla="*/ 0 w 369"/>
              <a:gd name="T7" fmla="*/ 0 h 1"/>
              <a:gd name="T8" fmla="*/ 369 w 36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9" h="1">
                <a:moveTo>
                  <a:pt x="0" y="0"/>
                </a:moveTo>
                <a:lnTo>
                  <a:pt x="369" y="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57200" y="5562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打印结果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分析指令</a:t>
            </a:r>
            <a:endParaRPr lang="en-US" altLang="zh-CN" sz="2800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取指令</a:t>
            </a:r>
            <a:endParaRPr lang="en-US" altLang="zh-CN" sz="2800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1127125" y="5029200"/>
            <a:ext cx="6111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  <a:endParaRPr lang="zh-CN" altLang="en-US" sz="2800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57200" y="60960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停机 </a:t>
            </a:r>
            <a:endParaRPr lang="en-US" altLang="zh-CN" sz="280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57200" y="25146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启动程序运行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400800" y="3124200"/>
            <a:ext cx="2971800" cy="519113"/>
            <a:chOff x="4032" y="1968"/>
            <a:chExt cx="1872" cy="327"/>
          </a:xfrm>
        </p:grpSpPr>
        <p:sp>
          <p:nvSpPr>
            <p:cNvPr id="33830" name="Text Box 13"/>
            <p:cNvSpPr txBox="1">
              <a:spLocks noChangeArrowheads="1"/>
            </p:cNvSpPr>
            <p:nvPr/>
          </p:nvSpPr>
          <p:spPr bwMode="auto">
            <a:xfrm>
              <a:off x="4032" y="1968"/>
              <a:ext cx="18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,(PC</a:t>
              </a:r>
              <a:r>
                <a:rPr lang="en-US" altLang="zh-CN" sz="1200"/>
                <a:t> </a:t>
              </a:r>
              <a:r>
                <a:rPr lang="en-US" altLang="zh-CN" sz="2800"/>
                <a:t>)+</a:t>
              </a:r>
              <a:r>
                <a:rPr lang="en-US" altLang="zh-CN" sz="1000"/>
                <a:t> </a:t>
              </a:r>
              <a:r>
                <a:rPr lang="en-US" altLang="zh-CN" sz="2800"/>
                <a:t>1   PC</a:t>
              </a:r>
            </a:p>
          </p:txBody>
        </p:sp>
        <p:sp>
          <p:nvSpPr>
            <p:cNvPr id="33831" name="Line 14"/>
            <p:cNvSpPr>
              <a:spLocks noChangeShapeType="1"/>
            </p:cNvSpPr>
            <p:nvPr/>
          </p:nvSpPr>
          <p:spPr bwMode="auto">
            <a:xfrm>
              <a:off x="5040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43434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/>
              <a:t> 执行指令             </a:t>
            </a:r>
            <a:r>
              <a:rPr lang="en-US" altLang="zh-CN" sz="2800"/>
              <a:t>             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</a:t>
            </a: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253365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819400" y="3124200"/>
            <a:ext cx="1247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3581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3914775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648200" y="3124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54102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715000" y="31242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IR</a:t>
            </a:r>
            <a:endParaRPr lang="zh-CN" altLang="en-US" sz="2800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981200" y="3124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581400" y="4038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886200" y="37338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CU</a:t>
            </a:r>
            <a:endParaRPr lang="zh-CN" altLang="en-US" sz="3200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362200" y="37338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OP(IR)</a:t>
            </a:r>
            <a:endParaRPr lang="zh-CN" altLang="en-US" sz="2800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362200" y="4343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Ad(IR)</a:t>
            </a:r>
            <a:endParaRPr lang="zh-CN" altLang="en-US" sz="2800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358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3886200" y="4343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MAR</a:t>
            </a:r>
            <a:endParaRPr lang="zh-CN" altLang="en-US" sz="2800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4648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5029200" y="4343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</a:t>
            </a:r>
            <a:endParaRPr lang="zh-CN" altLang="en-US" sz="2800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54102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5715000" y="4343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MDR</a:t>
            </a:r>
            <a:endParaRPr lang="zh-CN" altLang="en-US" sz="2800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>
            <a:off x="64770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6781800" y="43434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ACC</a:t>
            </a:r>
            <a:endParaRPr lang="zh-CN" altLang="en-US" sz="2800"/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3505200" y="1905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PC</a:t>
            </a:r>
            <a:endParaRPr lang="zh-CN" altLang="en-US" sz="2800"/>
          </a:p>
        </p:txBody>
      </p:sp>
      <p:sp>
        <p:nvSpPr>
          <p:cNvPr id="33829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kumimoji="0" lang="zh-CN" altLang="en-US" sz="3200">
                <a:latin typeface="Times New Roman" pitchFamily="18" charset="0"/>
              </a:rPr>
              <a:t>传</a:t>
            </a:r>
            <a:r>
              <a:rPr lang="zh-CN" altLang="en-US" sz="3200">
                <a:latin typeface="Times New Roman" pitchFamily="18" charset="0"/>
              </a:rPr>
              <a:t>统微型机总线结构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三、总线结构举例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4115" name="AutoShape 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4" name="Group 45"/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174085" name="Freeform 5"/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/>
                  <a:ahLst/>
                  <a:cxnLst>
                    <a:cxn ang="0">
                      <a:pos x="0" y="406"/>
                    </a:cxn>
                    <a:cxn ang="0">
                      <a:pos x="51" y="406"/>
                    </a:cxn>
                    <a:cxn ang="0">
                      <a:pos x="51" y="0"/>
                    </a:cxn>
                    <a:cxn ang="0">
                      <a:pos x="225" y="0"/>
                    </a:cxn>
                    <a:cxn ang="0">
                      <a:pos x="225" y="406"/>
                    </a:cxn>
                    <a:cxn ang="0">
                      <a:pos x="276" y="406"/>
                    </a:cxn>
                    <a:cxn ang="0">
                      <a:pos x="138" y="464"/>
                    </a:cxn>
                    <a:cxn ang="0">
                      <a:pos x="0" y="406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6" name="Rectangle 6"/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7" name="Rectangle 7"/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7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88" name="Rectangle 8"/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9" name="Rectangle 9"/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69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SCSI </a:t>
                  </a:r>
                  <a:r>
                    <a:rPr lang="en-US" altLang="en-US" sz="2400">
                      <a:latin typeface="Times New Roman" pitchFamily="18" charset="0"/>
                    </a:rPr>
                    <a:t>Ⅱ</a:t>
                  </a:r>
                  <a:endParaRPr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174090" name="Freeform 10"/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/>
                  <a:ahLst/>
                  <a:cxnLst>
                    <a:cxn ang="0">
                      <a:pos x="0" y="406"/>
                    </a:cxn>
                    <a:cxn ang="0">
                      <a:pos x="51" y="406"/>
                    </a:cxn>
                    <a:cxn ang="0">
                      <a:pos x="51" y="0"/>
                    </a:cxn>
                    <a:cxn ang="0">
                      <a:pos x="225" y="0"/>
                    </a:cxn>
                    <a:cxn ang="0">
                      <a:pos x="225" y="406"/>
                    </a:cxn>
                    <a:cxn ang="0">
                      <a:pos x="276" y="406"/>
                    </a:cxn>
                    <a:cxn ang="0">
                      <a:pos x="138" y="464"/>
                    </a:cxn>
                    <a:cxn ang="0">
                      <a:pos x="0" y="406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1" name="Freeform 11"/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/>
                  <a:ahLst/>
                  <a:cxnLst>
                    <a:cxn ang="0">
                      <a:pos x="0" y="182"/>
                    </a:cxn>
                    <a:cxn ang="0">
                      <a:pos x="91" y="365"/>
                    </a:cxn>
                    <a:cxn ang="0">
                      <a:pos x="91" y="282"/>
                    </a:cxn>
                    <a:cxn ang="0">
                      <a:pos x="3089" y="282"/>
                    </a:cxn>
                    <a:cxn ang="0">
                      <a:pos x="3089" y="365"/>
                    </a:cxn>
                    <a:cxn ang="0">
                      <a:pos x="3180" y="182"/>
                    </a:cxn>
                    <a:cxn ang="0">
                      <a:pos x="3089" y="0"/>
                    </a:cxn>
                    <a:cxn ang="0">
                      <a:pos x="3089" y="83"/>
                    </a:cxn>
                    <a:cxn ang="0">
                      <a:pos x="91" y="83"/>
                    </a:cxn>
                    <a:cxn ang="0">
                      <a:pos x="91" y="0"/>
                    </a:cxn>
                    <a:cxn ang="0">
                      <a:pos x="0" y="182"/>
                    </a:cxn>
                  </a:cxnLst>
                  <a:rect l="0" t="0" r="r" b="b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2" name="Freeform 12"/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/>
                  <a:ahLst/>
                  <a:cxnLst>
                    <a:cxn ang="0">
                      <a:pos x="0" y="174"/>
                    </a:cxn>
                    <a:cxn ang="0">
                      <a:pos x="87" y="344"/>
                    </a:cxn>
                    <a:cxn ang="0">
                      <a:pos x="87" y="261"/>
                    </a:cxn>
                    <a:cxn ang="0">
                      <a:pos x="4027" y="261"/>
                    </a:cxn>
                    <a:cxn ang="0">
                      <a:pos x="4027" y="344"/>
                    </a:cxn>
                    <a:cxn ang="0">
                      <a:pos x="4114" y="174"/>
                    </a:cxn>
                    <a:cxn ang="0">
                      <a:pos x="4027" y="0"/>
                    </a:cxn>
                    <a:cxn ang="0">
                      <a:pos x="4027" y="83"/>
                    </a:cxn>
                    <a:cxn ang="0">
                      <a:pos x="87" y="83"/>
                    </a:cxn>
                    <a:cxn ang="0">
                      <a:pos x="87" y="0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EISA </a:t>
                  </a:r>
                </a:p>
              </p:txBody>
            </p:sp>
            <p:sp>
              <p:nvSpPr>
                <p:cNvPr id="174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  <a:r>
                    <a:rPr lang="zh-CN" altLang="en-US" sz="2000">
                      <a:latin typeface="Times New Roman" pitchFamily="18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74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1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33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74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103" name="Freeform 23"/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/>
                  <a:ahLst/>
                  <a:cxnLst>
                    <a:cxn ang="0">
                      <a:pos x="77" y="0"/>
                    </a:cxn>
                    <a:cxn ang="0">
                      <a:pos x="159" y="82"/>
                    </a:cxn>
                    <a:cxn ang="0">
                      <a:pos x="120" y="82"/>
                    </a:cxn>
                    <a:cxn ang="0">
                      <a:pos x="120" y="329"/>
                    </a:cxn>
                    <a:cxn ang="0">
                      <a:pos x="159" y="329"/>
                    </a:cxn>
                    <a:cxn ang="0">
                      <a:pos x="77" y="411"/>
                    </a:cxn>
                    <a:cxn ang="0">
                      <a:pos x="0" y="329"/>
                    </a:cxn>
                    <a:cxn ang="0">
                      <a:pos x="39" y="329"/>
                    </a:cxn>
                    <a:cxn ang="0">
                      <a:pos x="39" y="82"/>
                    </a:cxn>
                    <a:cxn ang="0">
                      <a:pos x="0" y="82"/>
                    </a:cxn>
                    <a:cxn ang="0">
                      <a:pos x="77" y="0"/>
                    </a:cxn>
                  </a:cxnLst>
                  <a:rect l="0" t="0" r="r" b="b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多媒体</a:t>
                  </a:r>
                </a:p>
              </p:txBody>
            </p:sp>
            <p:sp>
              <p:nvSpPr>
                <p:cNvPr id="174106" name="Freeform 26"/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163" y="78"/>
                    </a:cxn>
                    <a:cxn ang="0">
                      <a:pos x="121" y="78"/>
                    </a:cxn>
                    <a:cxn ang="0">
                      <a:pos x="121" y="318"/>
                    </a:cxn>
                    <a:cxn ang="0">
                      <a:pos x="163" y="318"/>
                    </a:cxn>
                    <a:cxn ang="0">
                      <a:pos x="82" y="396"/>
                    </a:cxn>
                    <a:cxn ang="0">
                      <a:pos x="0" y="318"/>
                    </a:cxn>
                    <a:cxn ang="0">
                      <a:pos x="43" y="318"/>
                    </a:cxn>
                    <a:cxn ang="0">
                      <a:pos x="43" y="78"/>
                    </a:cxn>
                    <a:cxn ang="0">
                      <a:pos x="0" y="78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7" name="Freeform 27"/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/>
                  <a:ahLst/>
                  <a:cxnLst>
                    <a:cxn ang="0">
                      <a:pos x="81" y="0"/>
                    </a:cxn>
                    <a:cxn ang="0">
                      <a:pos x="163" y="78"/>
                    </a:cxn>
                    <a:cxn ang="0">
                      <a:pos x="120" y="78"/>
                    </a:cxn>
                    <a:cxn ang="0">
                      <a:pos x="120" y="318"/>
                    </a:cxn>
                    <a:cxn ang="0">
                      <a:pos x="163" y="318"/>
                    </a:cxn>
                    <a:cxn ang="0">
                      <a:pos x="81" y="396"/>
                    </a:cxn>
                    <a:cxn ang="0">
                      <a:pos x="0" y="318"/>
                    </a:cxn>
                    <a:cxn ang="0">
                      <a:pos x="43" y="318"/>
                    </a:cxn>
                    <a:cxn ang="0">
                      <a:pos x="43" y="78"/>
                    </a:cxn>
                    <a:cxn ang="0">
                      <a:pos x="0" y="78"/>
                    </a:cxn>
                    <a:cxn ang="0">
                      <a:pos x="81" y="0"/>
                    </a:cxn>
                  </a:cxnLst>
                  <a:rect l="0" t="0" r="r" b="b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8" name="Freeform 28"/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/>
                  <a:ahLst/>
                  <a:cxnLst>
                    <a:cxn ang="0">
                      <a:pos x="81" y="0"/>
                    </a:cxn>
                    <a:cxn ang="0">
                      <a:pos x="158" y="78"/>
                    </a:cxn>
                    <a:cxn ang="0">
                      <a:pos x="120" y="78"/>
                    </a:cxn>
                    <a:cxn ang="0">
                      <a:pos x="120" y="318"/>
                    </a:cxn>
                    <a:cxn ang="0">
                      <a:pos x="158" y="318"/>
                    </a:cxn>
                    <a:cxn ang="0">
                      <a:pos x="81" y="396"/>
                    </a:cxn>
                    <a:cxn ang="0">
                      <a:pos x="0" y="318"/>
                    </a:cxn>
                    <a:cxn ang="0">
                      <a:pos x="38" y="318"/>
                    </a:cxn>
                    <a:cxn ang="0">
                      <a:pos x="38" y="78"/>
                    </a:cxn>
                    <a:cxn ang="0">
                      <a:pos x="0" y="78"/>
                    </a:cxn>
                    <a:cxn ang="0">
                      <a:pos x="81" y="0"/>
                    </a:cxn>
                  </a:cxnLst>
                  <a:rect l="0" t="0" r="r" b="b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9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高速局域网</a:t>
                  </a:r>
                </a:p>
              </p:txBody>
            </p:sp>
            <p:sp>
              <p:nvSpPr>
                <p:cNvPr id="174110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高性能图形</a:t>
                  </a:r>
                </a:p>
              </p:txBody>
            </p:sp>
            <p:sp>
              <p:nvSpPr>
                <p:cNvPr id="174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CPU</a:t>
                  </a:r>
                </a:p>
              </p:txBody>
            </p:sp>
            <p:sp>
              <p:nvSpPr>
                <p:cNvPr id="1741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74116" name="Text Box 36"/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174122" name="Rectangle 42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23" name="Rectangle 43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746125" y="273050"/>
            <a:ext cx="506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2. VL-BUS</a:t>
            </a:r>
            <a:r>
              <a:rPr lang="zh-CN" altLang="en-US" sz="3600">
                <a:latin typeface="Times New Roman" pitchFamily="18" charset="0"/>
              </a:rPr>
              <a:t>局部总线结构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5147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23825" y="1265238"/>
            <a:ext cx="8791575" cy="4997450"/>
            <a:chOff x="78" y="797"/>
            <a:chExt cx="5538" cy="3148"/>
          </a:xfrm>
        </p:grpSpPr>
        <p:sp>
          <p:nvSpPr>
            <p:cNvPr id="175108" name="Rectangle 4"/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33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32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175109" name="Rectangle 5"/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672" y="2869"/>
              <a:ext cx="1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ISA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、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EISA</a:t>
              </a:r>
            </a:p>
          </p:txBody>
        </p:sp>
        <p:sp>
          <p:nvSpPr>
            <p:cNvPr id="175111" name="Freeform 7"/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50" y="87"/>
                </a:cxn>
                <a:cxn ang="0">
                  <a:pos x="114" y="87"/>
                </a:cxn>
                <a:cxn ang="0">
                  <a:pos x="114" y="352"/>
                </a:cxn>
                <a:cxn ang="0">
                  <a:pos x="150" y="352"/>
                </a:cxn>
                <a:cxn ang="0">
                  <a:pos x="76" y="440"/>
                </a:cxn>
                <a:cxn ang="0">
                  <a:pos x="0" y="352"/>
                </a:cxn>
                <a:cxn ang="0">
                  <a:pos x="38" y="352"/>
                </a:cxn>
                <a:cxn ang="0">
                  <a:pos x="38" y="87"/>
                </a:cxn>
                <a:cxn ang="0">
                  <a:pos x="0" y="87"/>
                </a:cxn>
                <a:cxn ang="0">
                  <a:pos x="76" y="0"/>
                </a:cxn>
              </a:cxnLst>
              <a:rect l="0" t="0" r="r" b="b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2" name="Rectangle 8"/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多媒体</a:t>
              </a:r>
            </a:p>
          </p:txBody>
        </p:sp>
        <p:sp>
          <p:nvSpPr>
            <p:cNvPr id="175113" name="Freeform 9"/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63" y="78"/>
                </a:cxn>
                <a:cxn ang="0">
                  <a:pos x="120" y="78"/>
                </a:cxn>
                <a:cxn ang="0">
                  <a:pos x="120" y="318"/>
                </a:cxn>
                <a:cxn ang="0">
                  <a:pos x="163" y="318"/>
                </a:cxn>
                <a:cxn ang="0">
                  <a:pos x="81" y="396"/>
                </a:cxn>
                <a:cxn ang="0">
                  <a:pos x="0" y="318"/>
                </a:cxn>
                <a:cxn ang="0">
                  <a:pos x="43" y="318"/>
                </a:cxn>
                <a:cxn ang="0">
                  <a:pos x="43" y="78"/>
                </a:cxn>
                <a:cxn ang="0">
                  <a:pos x="0" y="78"/>
                </a:cxn>
                <a:cxn ang="0">
                  <a:pos x="81" y="0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4" name="Rectangle 10"/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高速局域网</a:t>
              </a:r>
            </a:p>
          </p:txBody>
        </p:sp>
        <p:sp>
          <p:nvSpPr>
            <p:cNvPr id="175115" name="Rectangle 11"/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高性能图形</a:t>
              </a:r>
            </a:p>
          </p:txBody>
        </p:sp>
        <p:sp>
          <p:nvSpPr>
            <p:cNvPr id="175116" name="Freeform 12"/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59" y="82"/>
                </a:cxn>
                <a:cxn ang="0">
                  <a:pos x="121" y="82"/>
                </a:cxn>
                <a:cxn ang="0">
                  <a:pos x="121" y="329"/>
                </a:cxn>
                <a:cxn ang="0">
                  <a:pos x="159" y="329"/>
                </a:cxn>
                <a:cxn ang="0">
                  <a:pos x="82" y="411"/>
                </a:cxn>
                <a:cxn ang="0">
                  <a:pos x="0" y="329"/>
                </a:cxn>
                <a:cxn ang="0">
                  <a:pos x="39" y="329"/>
                </a:cxn>
                <a:cxn ang="0">
                  <a:pos x="39" y="82"/>
                </a:cxn>
                <a:cxn ang="0">
                  <a:pos x="0" y="82"/>
                </a:cxn>
                <a:cxn ang="0">
                  <a:pos x="82" y="0"/>
                </a:cxn>
              </a:cxnLst>
              <a:rect l="0" t="0" r="r" b="b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7" name="Freeform 13"/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59" y="82"/>
                </a:cxn>
                <a:cxn ang="0">
                  <a:pos x="120" y="82"/>
                </a:cxn>
                <a:cxn ang="0">
                  <a:pos x="120" y="329"/>
                </a:cxn>
                <a:cxn ang="0">
                  <a:pos x="159" y="329"/>
                </a:cxn>
                <a:cxn ang="0">
                  <a:pos x="77" y="411"/>
                </a:cxn>
                <a:cxn ang="0">
                  <a:pos x="0" y="329"/>
                </a:cxn>
                <a:cxn ang="0">
                  <a:pos x="39" y="329"/>
                </a:cxn>
                <a:cxn ang="0">
                  <a:pos x="39" y="82"/>
                </a:cxn>
                <a:cxn ang="0">
                  <a:pos x="0" y="82"/>
                </a:cxn>
                <a:cxn ang="0">
                  <a:pos x="77" y="0"/>
                </a:cxn>
              </a:cxnLst>
              <a:rect l="0" t="0" r="r" b="b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8" name="Rectangle 14"/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5119" name="Rectangle 15"/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图文传真</a:t>
              </a:r>
            </a:p>
          </p:txBody>
        </p:sp>
        <p:sp>
          <p:nvSpPr>
            <p:cNvPr id="175120" name="Text Box 16"/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8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itchFamily="18" charset="0"/>
                </a:rPr>
                <a:t>16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175121" name="Rectangle 17"/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44" y="2242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标准总线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24" name="Text Box 20"/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75125" name="Rectangle 21"/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5126" name="Text Box 22"/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主存控制器</a:t>
              </a:r>
            </a:p>
          </p:txBody>
        </p:sp>
        <p:sp>
          <p:nvSpPr>
            <p:cNvPr id="175127" name="Text Box 23"/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175128" name="Rectangle 24"/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5129" name="Text Box 25"/>
            <p:cNvSpPr txBox="1">
              <a:spLocks noChangeArrowheads="1"/>
            </p:cNvSpPr>
            <p:nvPr/>
          </p:nvSpPr>
          <p:spPr bwMode="auto">
            <a:xfrm>
              <a:off x="4620" y="1594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局部总线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控制器</a:t>
              </a:r>
            </a:p>
          </p:txBody>
        </p: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5131" name="Text Box 27"/>
            <p:cNvSpPr txBox="1">
              <a:spLocks noChangeArrowheads="1"/>
            </p:cNvSpPr>
            <p:nvPr/>
          </p:nvSpPr>
          <p:spPr bwMode="auto">
            <a:xfrm>
              <a:off x="4848" y="2213"/>
              <a:ext cx="73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SCSIⅡ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175132" name="Rectangle 28"/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75134" name="Text Box 30"/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VL   BUS</a:t>
              </a:r>
            </a:p>
          </p:txBody>
        </p:sp>
        <p:sp>
          <p:nvSpPr>
            <p:cNvPr id="175136" name="AutoShape 32"/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7" name="AutoShape 33"/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8" name="Rectangle 34"/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39" name="AutoShape 35"/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0" name="AutoShape 36"/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141" name="Text Box 37"/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5142" name="Text Box 38"/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5143" name="Freeform 39"/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63" y="78"/>
                </a:cxn>
                <a:cxn ang="0">
                  <a:pos x="120" y="78"/>
                </a:cxn>
                <a:cxn ang="0">
                  <a:pos x="120" y="318"/>
                </a:cxn>
                <a:cxn ang="0">
                  <a:pos x="163" y="318"/>
                </a:cxn>
                <a:cxn ang="0">
                  <a:pos x="81" y="396"/>
                </a:cxn>
                <a:cxn ang="0">
                  <a:pos x="0" y="318"/>
                </a:cxn>
                <a:cxn ang="0">
                  <a:pos x="43" y="318"/>
                </a:cxn>
                <a:cxn ang="0">
                  <a:pos x="43" y="78"/>
                </a:cxn>
                <a:cxn ang="0">
                  <a:pos x="0" y="78"/>
                </a:cxn>
                <a:cxn ang="0">
                  <a:pos x="81" y="0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44" name="Freeform 40"/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163" y="78"/>
                </a:cxn>
                <a:cxn ang="0">
                  <a:pos x="120" y="78"/>
                </a:cxn>
                <a:cxn ang="0">
                  <a:pos x="120" y="318"/>
                </a:cxn>
                <a:cxn ang="0">
                  <a:pos x="163" y="318"/>
                </a:cxn>
                <a:cxn ang="0">
                  <a:pos x="81" y="396"/>
                </a:cxn>
                <a:cxn ang="0">
                  <a:pos x="0" y="318"/>
                </a:cxn>
                <a:cxn ang="0">
                  <a:pos x="43" y="318"/>
                </a:cxn>
                <a:cxn ang="0">
                  <a:pos x="43" y="78"/>
                </a:cxn>
                <a:cxn ang="0">
                  <a:pos x="0" y="78"/>
                </a:cxn>
                <a:cxn ang="0">
                  <a:pos x="81" y="0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175150" name="Rectangle 46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5151" name="Rectangle 47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156" name="Line 52"/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3. 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6172" name="AutoShape 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96" y="912"/>
              <a:ext cx="5537" cy="3005"/>
              <a:chOff x="96" y="912"/>
              <a:chExt cx="5537" cy="3005"/>
            </a:xfrm>
          </p:grpSpPr>
          <p:sp>
            <p:nvSpPr>
              <p:cNvPr id="176132" name="Rectangle 4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76133" name="Rectangle 5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多媒体</a:t>
                </a:r>
              </a:p>
            </p:txBody>
          </p:sp>
          <p:sp>
            <p:nvSpPr>
              <p:cNvPr id="176134" name="Rectangle 6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176135" name="Freeform 7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3" y="78"/>
                  </a:cxn>
                  <a:cxn ang="0">
                    <a:pos x="121" y="78"/>
                  </a:cxn>
                  <a:cxn ang="0">
                    <a:pos x="121" y="318"/>
                  </a:cxn>
                  <a:cxn ang="0">
                    <a:pos x="163" y="318"/>
                  </a:cxn>
                  <a:cxn ang="0">
                    <a:pos x="82" y="396"/>
                  </a:cxn>
                  <a:cxn ang="0">
                    <a:pos x="0" y="318"/>
                  </a:cxn>
                  <a:cxn ang="0">
                    <a:pos x="43" y="318"/>
                  </a:cxn>
                  <a:cxn ang="0">
                    <a:pos x="43" y="78"/>
                  </a:cxn>
                  <a:cxn ang="0">
                    <a:pos x="0" y="78"/>
                  </a:cxn>
                  <a:cxn ang="0">
                    <a:pos x="82" y="0"/>
                  </a:cxn>
                </a:cxnLst>
                <a:rect l="0" t="0" r="r" b="b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6" name="Freeform 8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63" y="78"/>
                  </a:cxn>
                  <a:cxn ang="0">
                    <a:pos x="120" y="78"/>
                  </a:cxn>
                  <a:cxn ang="0">
                    <a:pos x="120" y="318"/>
                  </a:cxn>
                  <a:cxn ang="0">
                    <a:pos x="163" y="318"/>
                  </a:cxn>
                  <a:cxn ang="0">
                    <a:pos x="81" y="396"/>
                  </a:cxn>
                  <a:cxn ang="0">
                    <a:pos x="0" y="318"/>
                  </a:cxn>
                  <a:cxn ang="0">
                    <a:pos x="43" y="318"/>
                  </a:cxn>
                  <a:cxn ang="0">
                    <a:pos x="43" y="78"/>
                  </a:cxn>
                  <a:cxn ang="0">
                    <a:pos x="0" y="78"/>
                  </a:cxn>
                  <a:cxn ang="0">
                    <a:pos x="81" y="0"/>
                  </a:cxn>
                </a:cxnLst>
                <a:rect l="0" t="0" r="r" b="b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7" name="Freeform 9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58" y="78"/>
                  </a:cxn>
                  <a:cxn ang="0">
                    <a:pos x="120" y="78"/>
                  </a:cxn>
                  <a:cxn ang="0">
                    <a:pos x="120" y="318"/>
                  </a:cxn>
                  <a:cxn ang="0">
                    <a:pos x="158" y="318"/>
                  </a:cxn>
                  <a:cxn ang="0">
                    <a:pos x="81" y="396"/>
                  </a:cxn>
                  <a:cxn ang="0">
                    <a:pos x="0" y="318"/>
                  </a:cxn>
                  <a:cxn ang="0">
                    <a:pos x="38" y="318"/>
                  </a:cxn>
                  <a:cxn ang="0">
                    <a:pos x="38" y="78"/>
                  </a:cxn>
                  <a:cxn ang="0">
                    <a:pos x="0" y="78"/>
                  </a:cxn>
                  <a:cxn ang="0">
                    <a:pos x="81" y="0"/>
                  </a:cxn>
                </a:cxnLst>
                <a:rect l="0" t="0" r="r" b="b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8" name="Freeform 10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59" y="82"/>
                  </a:cxn>
                  <a:cxn ang="0">
                    <a:pos x="121" y="82"/>
                  </a:cxn>
                  <a:cxn ang="0">
                    <a:pos x="121" y="329"/>
                  </a:cxn>
                  <a:cxn ang="0">
                    <a:pos x="159" y="329"/>
                  </a:cxn>
                  <a:cxn ang="0">
                    <a:pos x="82" y="411"/>
                  </a:cxn>
                  <a:cxn ang="0">
                    <a:pos x="0" y="329"/>
                  </a:cxn>
                  <a:cxn ang="0">
                    <a:pos x="39" y="329"/>
                  </a:cxn>
                  <a:cxn ang="0">
                    <a:pos x="39" y="82"/>
                  </a:cxn>
                  <a:cxn ang="0">
                    <a:pos x="0" y="82"/>
                  </a:cxn>
                  <a:cxn ang="0">
                    <a:pos x="82" y="0"/>
                  </a:cxn>
                </a:cxnLst>
                <a:rect l="0" t="0" r="r" b="b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9" name="Freeform 11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59" y="82"/>
                  </a:cxn>
                  <a:cxn ang="0">
                    <a:pos x="120" y="82"/>
                  </a:cxn>
                  <a:cxn ang="0">
                    <a:pos x="120" y="329"/>
                  </a:cxn>
                  <a:cxn ang="0">
                    <a:pos x="159" y="329"/>
                  </a:cxn>
                  <a:cxn ang="0">
                    <a:pos x="77" y="411"/>
                  </a:cxn>
                  <a:cxn ang="0">
                    <a:pos x="0" y="329"/>
                  </a:cxn>
                  <a:cxn ang="0">
                    <a:pos x="39" y="329"/>
                  </a:cxn>
                  <a:cxn ang="0">
                    <a:pos x="39" y="82"/>
                  </a:cxn>
                  <a:cxn ang="0">
                    <a:pos x="0" y="82"/>
                  </a:cxn>
                  <a:cxn ang="0">
                    <a:pos x="77" y="0"/>
                  </a:cxn>
                </a:cxnLst>
                <a:rect l="0" t="0" r="r" b="b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0" name="Freeform 12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159" y="60"/>
                  </a:cxn>
                  <a:cxn ang="0">
                    <a:pos x="120" y="60"/>
                  </a:cxn>
                  <a:cxn ang="0">
                    <a:pos x="120" y="235"/>
                  </a:cxn>
                  <a:cxn ang="0">
                    <a:pos x="159" y="235"/>
                  </a:cxn>
                  <a:cxn ang="0">
                    <a:pos x="78" y="292"/>
                  </a:cxn>
                  <a:cxn ang="0">
                    <a:pos x="0" y="235"/>
                  </a:cxn>
                  <a:cxn ang="0">
                    <a:pos x="39" y="235"/>
                  </a:cxn>
                  <a:cxn ang="0">
                    <a:pos x="39" y="60"/>
                  </a:cxn>
                  <a:cxn ang="0">
                    <a:pos x="0" y="60"/>
                  </a:cxn>
                  <a:cxn ang="0">
                    <a:pos x="78" y="0"/>
                  </a:cxn>
                </a:cxnLst>
                <a:rect l="0" t="0" r="r" b="b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1" name="Rectangle 13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高速局域网</a:t>
                </a:r>
              </a:p>
            </p:txBody>
          </p:sp>
          <p:sp>
            <p:nvSpPr>
              <p:cNvPr id="176142" name="Rectangle 14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404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高性能图形</a:t>
                </a:r>
              </a:p>
            </p:txBody>
          </p:sp>
          <p:sp>
            <p:nvSpPr>
              <p:cNvPr id="176143" name="Rectangle 15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44" name="Rectangle 16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296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图文传真</a:t>
                </a:r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176146" name="Freeform 18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4" y="4"/>
                    </a:cxn>
                    <a:cxn ang="0">
                      <a:pos x="0" y="15"/>
                    </a:cxn>
                    <a:cxn ang="0">
                      <a:pos x="4" y="26"/>
                    </a:cxn>
                    <a:cxn ang="0">
                      <a:pos x="15" y="34"/>
                    </a:cxn>
                    <a:cxn ang="0">
                      <a:pos x="15" y="34"/>
                    </a:cxn>
                    <a:cxn ang="0">
                      <a:pos x="27" y="26"/>
                    </a:cxn>
                    <a:cxn ang="0">
                      <a:pos x="31" y="15"/>
                    </a:cxn>
                    <a:cxn ang="0">
                      <a:pos x="27" y="4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47" name="Freeform 19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48" name="Freeform 20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149" name="Text Box 21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76150" name="Text Box 22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系统总线</a:t>
                </a:r>
              </a:p>
            </p:txBody>
          </p:sp>
          <p:sp>
            <p:nvSpPr>
              <p:cNvPr id="176151" name="Text Box 23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33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的32位数据通路</a:t>
                </a:r>
              </a:p>
            </p:txBody>
          </p:sp>
          <p:sp>
            <p:nvSpPr>
              <p:cNvPr id="176152" name="Text Box 24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的16位数据通路</a:t>
                </a:r>
              </a:p>
            </p:txBody>
          </p:sp>
          <p:sp>
            <p:nvSpPr>
              <p:cNvPr id="176153" name="Text Box 25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EISA</a:t>
                </a:r>
              </a:p>
            </p:txBody>
          </p:sp>
          <p:sp>
            <p:nvSpPr>
              <p:cNvPr id="176154" name="Rectangle 26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55" name="Text Box 27"/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8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标准总线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控制器</a:t>
                </a:r>
              </a:p>
            </p:txBody>
          </p:sp>
          <p:sp>
            <p:nvSpPr>
              <p:cNvPr id="176156" name="Rectangle 28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57" name="Text Box 29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SCSIⅡ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控制器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176158" name="Rectangle 30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76159" name="Text Box 31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存储器</a:t>
                </a:r>
              </a:p>
            </p:txBody>
          </p: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176161" name="Freeform 33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4" y="4"/>
                    </a:cxn>
                    <a:cxn ang="0">
                      <a:pos x="0" y="15"/>
                    </a:cxn>
                    <a:cxn ang="0">
                      <a:pos x="4" y="26"/>
                    </a:cxn>
                    <a:cxn ang="0">
                      <a:pos x="15" y="34"/>
                    </a:cxn>
                    <a:cxn ang="0">
                      <a:pos x="15" y="34"/>
                    </a:cxn>
                    <a:cxn ang="0">
                      <a:pos x="27" y="26"/>
                    </a:cxn>
                    <a:cxn ang="0">
                      <a:pos x="31" y="15"/>
                    </a:cxn>
                    <a:cxn ang="0">
                      <a:pos x="27" y="4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62" name="Freeform 34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63" name="Freeform 35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164" name="AutoShape 36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5" name="AutoShape 37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6" name="AutoShape 38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7" name="Rectangle 39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8" name="AutoShape 40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176175" name="Rectangle 47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76" name="Rectangle 48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多层 </a:t>
            </a:r>
            <a:r>
              <a:rPr lang="en-US" altLang="zh-CN" sz="3600">
                <a:latin typeface="Times New Roman" pitchFamily="18" charset="0"/>
              </a:rPr>
              <a:t>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020763"/>
            <a:ext cx="8408988" cy="5684837"/>
            <a:chOff x="192" y="643"/>
            <a:chExt cx="5297" cy="3581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总线2</a:t>
              </a:r>
            </a:p>
          </p:txBody>
        </p:sp>
        <p:sp>
          <p:nvSpPr>
            <p:cNvPr id="177157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31" y="3"/>
                </a:cxn>
                <a:cxn ang="0">
                  <a:pos x="116" y="10"/>
                </a:cxn>
                <a:cxn ang="0">
                  <a:pos x="104" y="20"/>
                </a:cxn>
                <a:cxn ang="0">
                  <a:pos x="93" y="34"/>
                </a:cxn>
                <a:cxn ang="0">
                  <a:pos x="77" y="69"/>
                </a:cxn>
                <a:cxn ang="0">
                  <a:pos x="73" y="114"/>
                </a:cxn>
                <a:cxn ang="0">
                  <a:pos x="73" y="562"/>
                </a:cxn>
                <a:cxn ang="0">
                  <a:pos x="66" y="606"/>
                </a:cxn>
                <a:cxn ang="0">
                  <a:pos x="50" y="641"/>
                </a:cxn>
                <a:cxn ang="0">
                  <a:pos x="39" y="655"/>
                </a:cxn>
                <a:cxn ang="0">
                  <a:pos x="27" y="665"/>
                </a:cxn>
                <a:cxn ang="0">
                  <a:pos x="15" y="668"/>
                </a:cxn>
                <a:cxn ang="0">
                  <a:pos x="0" y="672"/>
                </a:cxn>
                <a:cxn ang="0">
                  <a:pos x="15" y="675"/>
                </a:cxn>
                <a:cxn ang="0">
                  <a:pos x="27" y="682"/>
                </a:cxn>
                <a:cxn ang="0">
                  <a:pos x="39" y="693"/>
                </a:cxn>
                <a:cxn ang="0">
                  <a:pos x="50" y="706"/>
                </a:cxn>
                <a:cxn ang="0">
                  <a:pos x="66" y="741"/>
                </a:cxn>
                <a:cxn ang="0">
                  <a:pos x="73" y="786"/>
                </a:cxn>
                <a:cxn ang="0">
                  <a:pos x="73" y="1234"/>
                </a:cxn>
                <a:cxn ang="0">
                  <a:pos x="77" y="1278"/>
                </a:cxn>
                <a:cxn ang="0">
                  <a:pos x="93" y="1313"/>
                </a:cxn>
                <a:cxn ang="0">
                  <a:pos x="104" y="1327"/>
                </a:cxn>
                <a:cxn ang="0">
                  <a:pos x="116" y="1337"/>
                </a:cxn>
                <a:cxn ang="0">
                  <a:pos x="131" y="1340"/>
                </a:cxn>
                <a:cxn ang="0">
                  <a:pos x="147" y="1344"/>
                </a:cxn>
              </a:cxnLst>
              <a:rect l="0" t="0" r="r" b="b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2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4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桥0</a:t>
              </a:r>
            </a:p>
          </p:txBody>
        </p:sp>
        <p:sp>
          <p:nvSpPr>
            <p:cNvPr id="177167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桥4</a:t>
              </a:r>
            </a:p>
          </p:txBody>
        </p:sp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PCI</a:t>
              </a: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桥5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总线桥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桥3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桥1</a:t>
              </a:r>
            </a:p>
          </p:txBody>
        </p:sp>
        <p:sp>
          <p:nvSpPr>
            <p:cNvPr id="177173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112" y="336"/>
                </a:cxn>
              </a:cxnLst>
              <a:rect l="0" t="0" r="r" b="b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4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296" y="192"/>
                </a:cxn>
              </a:cxnLst>
              <a:rect l="0" t="0" r="r" b="b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5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2832" y="528"/>
                </a:cxn>
              </a:cxnLst>
              <a:rect l="0" t="0" r="r" b="b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6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77177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桥2</a:t>
              </a:r>
            </a:p>
          </p:txBody>
        </p:sp>
        <p:sp>
          <p:nvSpPr>
            <p:cNvPr id="177178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9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104" y="240"/>
                </a:cxn>
              </a:cxnLst>
              <a:rect l="0" t="0" r="r" b="b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第一级桥</a:t>
              </a:r>
            </a:p>
          </p:txBody>
        </p:sp>
        <p:sp>
          <p:nvSpPr>
            <p:cNvPr id="177181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第二级桥</a:t>
              </a:r>
            </a:p>
          </p:txBody>
        </p:sp>
        <p:sp>
          <p:nvSpPr>
            <p:cNvPr id="177182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第三级桥</a:t>
              </a:r>
            </a:p>
          </p:txBody>
        </p:sp>
        <p:sp>
          <p:nvSpPr>
            <p:cNvPr id="177183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总线4</a:t>
              </a:r>
            </a:p>
          </p:txBody>
        </p:sp>
        <p:sp>
          <p:nvSpPr>
            <p:cNvPr id="177184" name="Text Box 32"/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总线5</a:t>
              </a:r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总线3</a:t>
              </a:r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总线1</a:t>
              </a:r>
            </a:p>
          </p:txBody>
        </p:sp>
        <p:sp>
          <p:nvSpPr>
            <p:cNvPr id="177187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016" y="144"/>
                </a:cxn>
              </a:cxnLst>
              <a:rect l="0" t="0" r="r" b="b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总线0</a:t>
              </a:r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存储器总线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7190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2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3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8"/>
                </a:cxn>
                <a:cxn ang="0">
                  <a:pos x="2976" y="1008"/>
                </a:cxn>
              </a:cxnLst>
              <a:rect l="0" t="0" r="r" b="b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4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5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6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7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标准总线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</p:grp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7203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b="1"/>
              <a:t>3.5  总线控制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一、总线判优控制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总线判优控制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分布式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集中式</a:t>
            </a:r>
          </a:p>
        </p:txBody>
      </p:sp>
      <p:sp>
        <p:nvSpPr>
          <p:cNvPr id="178183" name="AutoShape 7"/>
          <p:cNvSpPr>
            <a:spLocks/>
          </p:cNvSpPr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主设备(模块)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控制权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从设备(模块)</a:t>
              </a:r>
            </a:p>
          </p:txBody>
        </p:sp>
        <p:sp>
          <p:nvSpPr>
            <p:cNvPr id="178189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响应 </a:t>
              </a:r>
              <a:r>
                <a:rPr lang="zh-CN" altLang="en-US" sz="2800">
                  <a:latin typeface="Times New Roman" pitchFamily="18" charset="0"/>
                </a:rPr>
                <a:t>从主设备发来的总线命令</a:t>
              </a: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链式查询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计数器定时查询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独立请求方式</a:t>
            </a:r>
          </a:p>
        </p:txBody>
      </p:sp>
      <p:sp>
        <p:nvSpPr>
          <p:cNvPr id="178194" name="AutoShape 18"/>
          <p:cNvSpPr>
            <a:spLocks/>
          </p:cNvSpPr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6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1" grpId="0" autoUpdateAnimBg="0"/>
      <p:bldP spid="178182" grpId="0" autoUpdateAnimBg="0"/>
      <p:bldP spid="178183" grpId="0" animBg="1"/>
      <p:bldP spid="178190" grpId="0" autoUpdateAnimBg="0"/>
      <p:bldP spid="178191" grpId="0" autoUpdateAnimBg="0"/>
      <p:bldP spid="178192" grpId="0" autoUpdateAnimBg="0"/>
      <p:bldP spid="178193" grpId="0" autoUpdateAnimBg="0"/>
      <p:bldP spid="17819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41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链式查询方式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179204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79225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20" y="240"/>
                </a:cxn>
                <a:cxn ang="0">
                  <a:pos x="720" y="0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79228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9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20" y="240"/>
                </a:cxn>
                <a:cxn ang="0">
                  <a:pos x="720" y="0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37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179241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179242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179243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BS</a:t>
                </a: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zh-CN" altLang="en-US" sz="2400">
                    <a:latin typeface="Times New Roman" pitchFamily="18" charset="0"/>
                  </a:rPr>
                  <a:t>－总线忙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BR</a:t>
                </a:r>
                <a:r>
                  <a:rPr lang="zh-CN" altLang="en-US" sz="2400">
                    <a:latin typeface="Times New Roman" pitchFamily="18" charset="0"/>
                  </a:rPr>
                  <a:t>－总线请求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BG</a:t>
                </a:r>
                <a:r>
                  <a:rPr lang="zh-CN" altLang="en-US" sz="2400">
                    <a:latin typeface="Times New Roman" pitchFamily="18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179247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>
            <a:off x="2590800" y="5105400"/>
            <a:ext cx="1066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8" y="48"/>
              </a:cxn>
              <a:cxn ang="0">
                <a:pos x="288" y="0"/>
              </a:cxn>
              <a:cxn ang="0">
                <a:pos x="480" y="48"/>
              </a:cxn>
              <a:cxn ang="0">
                <a:pos x="528" y="144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79259" name="AutoShape 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180227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0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r>
                <a:rPr lang="en-US" altLang="zh-CN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－总线忙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8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80239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80242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设备地址</a:t>
              </a:r>
            </a:p>
          </p:txBody>
        </p:sp>
        <p:sp>
          <p:nvSpPr>
            <p:cNvPr id="180246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8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9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0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1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2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3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8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60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228600" y="42545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计数器定时查询方式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180264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65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66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67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70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71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72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73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180276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77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81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82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83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84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180289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grpSp>
          <p:nvGrpSpPr>
            <p:cNvPr id="12" name="Group 66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180291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计数器</a:t>
                </a:r>
              </a:p>
            </p:txBody>
          </p:sp>
          <p:sp>
            <p:nvSpPr>
              <p:cNvPr id="180292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2590800"/>
            <a:ext cx="16113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设备地址</a:t>
            </a:r>
          </a:p>
        </p:txBody>
      </p:sp>
      <p:grpSp>
        <p:nvGrpSpPr>
          <p:cNvPr id="13" name="Group 70"/>
          <p:cNvGrpSpPr>
            <a:grpSpLocks/>
          </p:cNvGrpSpPr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180295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80296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180298" name="AutoShape 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排队器</a:t>
              </a:r>
            </a:p>
          </p:txBody>
        </p:sp>
        <p:sp>
          <p:nvSpPr>
            <p:cNvPr id="181252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181254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81255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排队器</a:t>
              </a:r>
            </a:p>
          </p:txBody>
        </p:sp>
      </p:grp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365125" y="349250"/>
            <a:ext cx="420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独立请求方式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2100" y="442913"/>
            <a:ext cx="8699500" cy="5348287"/>
            <a:chOff x="184" y="279"/>
            <a:chExt cx="5480" cy="3369"/>
          </a:xfrm>
        </p:grpSpPr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81262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6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7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8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9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0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1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   BG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2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  <a:r>
                <a:rPr lang="zh-CN" altLang="en-US" sz="2400">
                  <a:latin typeface="Times New Roman" pitchFamily="18" charset="0"/>
                </a:rPr>
                <a:t>－总线同意</a:t>
              </a: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181287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8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9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/>
          <p:cNvSpPr>
            <a:spLocks/>
          </p:cNvSpPr>
          <p:nvPr/>
        </p:nvSpPr>
        <p:spPr bwMode="auto">
          <a:xfrm>
            <a:off x="1143000" y="2438400"/>
            <a:ext cx="5638800" cy="2514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52" y="0"/>
              </a:cxn>
              <a:cxn ang="0">
                <a:pos x="3552" y="1152"/>
              </a:cxn>
            </a:cxnLst>
            <a:rect l="0" t="0" r="r" b="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1293" name="AutoShape 4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1.3 计算机硬件的主要技术指标</a:t>
            </a:r>
            <a:endParaRPr lang="en-US" altLang="zh-CN" b="1" smtClean="0"/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36538" y="1450975"/>
            <a:ext cx="273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1</a:t>
            </a:r>
            <a:r>
              <a:rPr lang="zh-CN" altLang="en-US" sz="3200"/>
              <a:t>.机器字长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01613" y="4057650"/>
            <a:ext cx="2922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2</a:t>
            </a:r>
            <a:r>
              <a:rPr lang="zh-CN" altLang="en-US" sz="3200"/>
              <a:t>.运算速度</a:t>
            </a:r>
          </a:p>
        </p:txBody>
      </p:sp>
      <p:sp>
        <p:nvSpPr>
          <p:cNvPr id="120837" name="AutoShape 5"/>
          <p:cNvSpPr>
            <a:spLocks/>
          </p:cNvSpPr>
          <p:nvPr/>
        </p:nvSpPr>
        <p:spPr bwMode="auto">
          <a:xfrm>
            <a:off x="2438400" y="2971800"/>
            <a:ext cx="228600" cy="3124200"/>
          </a:xfrm>
          <a:prstGeom prst="leftBrace">
            <a:avLst>
              <a:gd name="adj1" fmla="val 113889"/>
              <a:gd name="adj2" fmla="val 4547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667000" y="1347788"/>
            <a:ext cx="57578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en-US" altLang="zh-CN" sz="1400"/>
              <a:t> </a:t>
            </a:r>
            <a:r>
              <a:rPr lang="zh-CN" altLang="en-US" sz="2800"/>
              <a:t>一次能处理数据的位数</a:t>
            </a:r>
          </a:p>
          <a:p>
            <a:r>
              <a:rPr lang="zh-CN" altLang="en-US" sz="2800"/>
              <a:t>与</a:t>
            </a:r>
            <a:r>
              <a:rPr lang="zh-CN" altLang="en-US" sz="1400"/>
              <a:t> </a:t>
            </a:r>
            <a:r>
              <a:rPr lang="en-US" altLang="zh-CN" sz="2800">
                <a:latin typeface="Times New Roman" pitchFamily="18" charset="0"/>
              </a:rPr>
              <a:t>CPU</a:t>
            </a:r>
            <a:r>
              <a:rPr lang="en-US" altLang="zh-CN" sz="1400"/>
              <a:t> </a:t>
            </a:r>
            <a:r>
              <a:rPr lang="zh-CN" altLang="en-US" sz="2800"/>
              <a:t>中的</a:t>
            </a:r>
            <a:r>
              <a:rPr lang="zh-CN" altLang="en-US" sz="1400"/>
              <a:t> </a:t>
            </a:r>
            <a:r>
              <a:rPr lang="zh-CN" altLang="en-US" sz="2800">
                <a:solidFill>
                  <a:schemeClr val="folHlink"/>
                </a:solidFill>
              </a:rPr>
              <a:t>寄存器位数</a:t>
            </a:r>
            <a:r>
              <a:rPr lang="zh-CN" altLang="en-US" sz="1400">
                <a:solidFill>
                  <a:schemeClr val="folHlink"/>
                </a:solidFill>
              </a:rPr>
              <a:t> </a:t>
            </a:r>
            <a:r>
              <a:rPr lang="zh-CN" altLang="en-US" sz="2800"/>
              <a:t>有关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3162300"/>
            <a:ext cx="4170363" cy="936625"/>
            <a:chOff x="1776" y="1992"/>
            <a:chExt cx="2627" cy="590"/>
          </a:xfrm>
        </p:grpSpPr>
        <p:grpSp>
          <p:nvGrpSpPr>
            <p:cNvPr id="34835" name="Group 8"/>
            <p:cNvGrpSpPr>
              <a:grpSpLocks/>
            </p:cNvGrpSpPr>
            <p:nvPr/>
          </p:nvGrpSpPr>
          <p:grpSpPr bwMode="auto">
            <a:xfrm>
              <a:off x="2880" y="1992"/>
              <a:ext cx="1523" cy="590"/>
              <a:chOff x="2880" y="1992"/>
              <a:chExt cx="1523" cy="590"/>
            </a:xfrm>
          </p:grpSpPr>
          <p:grpSp>
            <p:nvGrpSpPr>
              <p:cNvPr id="34837" name="Group 9"/>
              <p:cNvGrpSpPr>
                <a:grpSpLocks/>
              </p:cNvGrpSpPr>
              <p:nvPr/>
            </p:nvGrpSpPr>
            <p:grpSpPr bwMode="auto">
              <a:xfrm>
                <a:off x="2880" y="1992"/>
                <a:ext cx="1523" cy="590"/>
                <a:chOff x="2880" y="1992"/>
                <a:chExt cx="1523" cy="590"/>
              </a:xfrm>
            </p:grpSpPr>
            <p:sp>
              <p:nvSpPr>
                <p:cNvPr id="34839" name="Rectangle 10"/>
                <p:cNvSpPr>
                  <a:spLocks noChangeArrowheads="1"/>
                </p:cNvSpPr>
                <p:nvPr/>
              </p:nvSpPr>
              <p:spPr bwMode="auto">
                <a:xfrm>
                  <a:off x="3271" y="2128"/>
                  <a:ext cx="38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zh-CN" altLang="en-US" sz="3200">
                      <a:latin typeface="Symbol" pitchFamily="18" charset="2"/>
                    </a:rPr>
                    <a:t>=</a:t>
                  </a:r>
                  <a:endParaRPr lang="zh-CN" altLang="en-US" sz="3200"/>
                </a:p>
              </p:txBody>
            </p:sp>
            <p:sp>
              <p:nvSpPr>
                <p:cNvPr id="34840" name="Rectangle 11"/>
                <p:cNvSpPr>
                  <a:spLocks noChangeArrowheads="1"/>
                </p:cNvSpPr>
                <p:nvPr/>
              </p:nvSpPr>
              <p:spPr bwMode="auto">
                <a:xfrm>
                  <a:off x="3570" y="199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en-US" altLang="zh-CN" sz="2400" i="1"/>
                </a:p>
              </p:txBody>
            </p:sp>
            <p:sp>
              <p:nvSpPr>
                <p:cNvPr id="34841" name="Rectangle 12"/>
                <p:cNvSpPr>
                  <a:spLocks noChangeArrowheads="1"/>
                </p:cNvSpPr>
                <p:nvPr/>
              </p:nvSpPr>
              <p:spPr bwMode="auto">
                <a:xfrm>
                  <a:off x="3489" y="2352"/>
                  <a:ext cx="59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000" i="1">
                      <a:latin typeface="Times New Roman" pitchFamily="18" charset="0"/>
                    </a:rPr>
                    <a:t>i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400">
                      <a:latin typeface="Symbol" pitchFamily="18" charset="2"/>
                    </a:rPr>
                    <a:t>=</a:t>
                  </a:r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34842" name="Rectangle 13"/>
                <p:cNvSpPr>
                  <a:spLocks noChangeArrowheads="1"/>
                </p:cNvSpPr>
                <p:nvPr/>
              </p:nvSpPr>
              <p:spPr bwMode="auto">
                <a:xfrm>
                  <a:off x="3799" y="2145"/>
                  <a:ext cx="604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>
                      <a:latin typeface="Times New Roman" pitchFamily="18" charset="0"/>
                    </a:rPr>
                    <a:t>f</a:t>
                  </a:r>
                  <a:r>
                    <a:rPr lang="en-US" altLang="zh-CN" sz="3200" i="1" baseline="-30000">
                      <a:latin typeface="Times New Roman" pitchFamily="18" charset="0"/>
                    </a:rPr>
                    <a:t>i</a:t>
                  </a:r>
                  <a:r>
                    <a:rPr lang="en-US" altLang="zh-CN" sz="3200" baseline="-30000">
                      <a:latin typeface="Times New Roman" pitchFamily="18" charset="0"/>
                    </a:rPr>
                    <a:t> </a:t>
                  </a:r>
                  <a:r>
                    <a:rPr lang="en-US" altLang="zh-CN" sz="3200" i="1">
                      <a:latin typeface="Times New Roman" pitchFamily="18" charset="0"/>
                    </a:rPr>
                    <a:t>t</a:t>
                  </a:r>
                  <a:r>
                    <a:rPr lang="en-US" altLang="zh-CN" sz="3200" i="1" baseline="-30000">
                      <a:latin typeface="Times New Roman" pitchFamily="18" charset="0"/>
                    </a:rPr>
                    <a:t>i</a:t>
                  </a:r>
                </a:p>
              </p:txBody>
            </p:sp>
            <p:sp>
              <p:nvSpPr>
                <p:cNvPr id="34843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0" y="2145"/>
                  <a:ext cx="583" cy="3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3200" i="1">
                      <a:latin typeface="Times New Roman" pitchFamily="18" charset="0"/>
                    </a:rPr>
                    <a:t>T</a:t>
                  </a:r>
                  <a:r>
                    <a:rPr lang="en-US" altLang="zh-CN" sz="2800" baseline="-3000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34838" name="Rectangle 15"/>
              <p:cNvSpPr>
                <a:spLocks noChangeArrowheads="1"/>
              </p:cNvSpPr>
              <p:nvPr/>
            </p:nvSpPr>
            <p:spPr bwMode="auto">
              <a:xfrm>
                <a:off x="3497" y="2150"/>
                <a:ext cx="258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zh-CN" altLang="en-US" sz="3200">
                    <a:latin typeface="Symbol" pitchFamily="18" charset="2"/>
                  </a:rPr>
                  <a:t>∑</a:t>
                </a:r>
                <a:endParaRPr lang="zh-CN" altLang="en-US" sz="3200"/>
              </a:p>
            </p:txBody>
          </p:sp>
        </p:grp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1776" y="2141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吉普森法</a:t>
              </a:r>
            </a:p>
          </p:txBody>
        </p:sp>
      </p:grp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2667000" y="2667000"/>
            <a:ext cx="2266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主频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86050" y="4130675"/>
            <a:ext cx="5924550" cy="579438"/>
            <a:chOff x="1692" y="2602"/>
            <a:chExt cx="3732" cy="365"/>
          </a:xfrm>
        </p:grpSpPr>
        <p:sp>
          <p:nvSpPr>
            <p:cNvPr id="34833" name="Text Box 19"/>
            <p:cNvSpPr txBox="1">
              <a:spLocks noChangeArrowheads="1"/>
            </p:cNvSpPr>
            <p:nvPr/>
          </p:nvSpPr>
          <p:spPr bwMode="auto">
            <a:xfrm>
              <a:off x="2618" y="2617"/>
              <a:ext cx="2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每秒执行百万条指令</a:t>
              </a:r>
            </a:p>
          </p:txBody>
        </p:sp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1692" y="2602"/>
              <a:ext cx="8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MIPS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641600" y="4922838"/>
            <a:ext cx="6361113" cy="625475"/>
            <a:chOff x="1771" y="3129"/>
            <a:chExt cx="4007" cy="394"/>
          </a:xfrm>
        </p:grpSpPr>
        <p:sp>
          <p:nvSpPr>
            <p:cNvPr id="34831" name="Text Box 22"/>
            <p:cNvSpPr txBox="1">
              <a:spLocks noChangeArrowheads="1"/>
            </p:cNvSpPr>
            <p:nvPr/>
          </p:nvSpPr>
          <p:spPr bwMode="auto">
            <a:xfrm>
              <a:off x="2724" y="3129"/>
              <a:ext cx="30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/>
                <a:t>执行一条指令所需时钟周期数</a:t>
              </a:r>
            </a:p>
          </p:txBody>
        </p:sp>
        <p:sp>
          <p:nvSpPr>
            <p:cNvPr id="34832" name="Text Box 23"/>
            <p:cNvSpPr txBox="1">
              <a:spLocks noChangeArrowheads="1"/>
            </p:cNvSpPr>
            <p:nvPr/>
          </p:nvSpPr>
          <p:spPr bwMode="auto">
            <a:xfrm>
              <a:off x="1771" y="3158"/>
              <a:ext cx="5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CPI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686050" y="5735638"/>
            <a:ext cx="5695950" cy="588962"/>
            <a:chOff x="1692" y="3613"/>
            <a:chExt cx="3588" cy="371"/>
          </a:xfrm>
        </p:grpSpPr>
        <p:sp>
          <p:nvSpPr>
            <p:cNvPr id="34829" name="Text Box 25"/>
            <p:cNvSpPr txBox="1">
              <a:spLocks noChangeArrowheads="1"/>
            </p:cNvSpPr>
            <p:nvPr/>
          </p:nvSpPr>
          <p:spPr bwMode="auto">
            <a:xfrm>
              <a:off x="2610" y="3657"/>
              <a:ext cx="2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/>
                <a:t>每秒浮点运算次数</a:t>
              </a:r>
            </a:p>
          </p:txBody>
        </p:sp>
        <p:sp>
          <p:nvSpPr>
            <p:cNvPr id="34830" name="Text Box 26"/>
            <p:cNvSpPr txBox="1">
              <a:spLocks noChangeArrowheads="1"/>
            </p:cNvSpPr>
            <p:nvPr/>
          </p:nvSpPr>
          <p:spPr bwMode="auto">
            <a:xfrm>
              <a:off x="1692" y="3613"/>
              <a:ext cx="10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FLOPS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34828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594225" y="4821238"/>
            <a:ext cx="2597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800" baseline="45000">
                <a:latin typeface="Times New Roman" pitchFamily="18" charset="0"/>
              </a:rPr>
              <a:t>21</a:t>
            </a:r>
            <a:r>
              <a:rPr lang="en-US" altLang="zh-CN" sz="2800" baseline="30000">
                <a:latin typeface="Times New Roman" pitchFamily="18" charset="0"/>
              </a:rPr>
              <a:t>  </a:t>
            </a:r>
            <a:r>
              <a:rPr lang="zh-CN" altLang="en-US" sz="2800"/>
              <a:t>=</a:t>
            </a:r>
            <a:r>
              <a:rPr lang="zh-CN" altLang="en-US" sz="1000"/>
              <a:t> </a:t>
            </a:r>
            <a:r>
              <a:rPr lang="zh-CN" altLang="en-US" sz="2800">
                <a:latin typeface="Times New Roman" pitchFamily="18" charset="0"/>
              </a:rPr>
              <a:t>256</a:t>
            </a:r>
            <a:r>
              <a:rPr lang="zh-CN" altLang="en-US">
                <a:latin typeface="Times New Roman" pitchFamily="18" charset="0"/>
              </a:rPr>
              <a:t>    </a:t>
            </a:r>
            <a:r>
              <a:rPr lang="en-US" altLang="zh-CN" sz="2800">
                <a:latin typeface="Times New Roman" pitchFamily="18" charset="0"/>
              </a:rPr>
              <a:t>KB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57600" y="4267200"/>
            <a:ext cx="3505200" cy="585788"/>
            <a:chOff x="2304" y="2688"/>
            <a:chExt cx="2208" cy="369"/>
          </a:xfrm>
        </p:grpSpPr>
        <p:sp>
          <p:nvSpPr>
            <p:cNvPr id="35869" name="Text Box 4"/>
            <p:cNvSpPr txBox="1">
              <a:spLocks noChangeArrowheads="1"/>
            </p:cNvSpPr>
            <p:nvPr/>
          </p:nvSpPr>
          <p:spPr bwMode="auto">
            <a:xfrm>
              <a:off x="2894" y="2730"/>
              <a:ext cx="16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baseline="45000">
                  <a:latin typeface="Times New Roman" pitchFamily="18" charset="0"/>
                </a:rPr>
                <a:t>13</a:t>
              </a:r>
              <a:r>
                <a:rPr lang="en-US" altLang="zh-CN" sz="2800" baseline="40000">
                  <a:latin typeface="Times New Roman" pitchFamily="18" charset="0"/>
                </a:rPr>
                <a:t>  </a:t>
              </a:r>
              <a:r>
                <a:rPr lang="zh-CN" altLang="en-US" sz="2800"/>
                <a:t>=</a:t>
              </a:r>
              <a:r>
                <a:rPr lang="zh-CN" altLang="en-US" sz="1000"/>
                <a:t> </a:t>
              </a:r>
              <a:r>
                <a:rPr lang="zh-CN" altLang="en-US" sz="28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KB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5870" name="Text Box 5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</a:t>
              </a:r>
              <a:endParaRPr lang="zh-CN" altLang="en-US" sz="3200"/>
            </a:p>
          </p:txBody>
        </p:sp>
      </p:grp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474663" y="609600"/>
            <a:ext cx="3182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3</a:t>
            </a:r>
            <a:r>
              <a:rPr lang="zh-CN" altLang="en-US" sz="3200"/>
              <a:t>.存储容量</a:t>
            </a:r>
          </a:p>
        </p:txBody>
      </p:sp>
      <p:sp>
        <p:nvSpPr>
          <p:cNvPr id="121863" name="AutoShape 7"/>
          <p:cNvSpPr>
            <a:spLocks/>
          </p:cNvSpPr>
          <p:nvPr/>
        </p:nvSpPr>
        <p:spPr bwMode="auto">
          <a:xfrm>
            <a:off x="457200" y="30480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762000" y="2719388"/>
            <a:ext cx="2441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主存容量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62000" y="5507038"/>
            <a:ext cx="2297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辅存容量</a:t>
            </a:r>
          </a:p>
        </p:txBody>
      </p:sp>
      <p:sp>
        <p:nvSpPr>
          <p:cNvPr id="121866" name="AutoShape 10"/>
          <p:cNvSpPr>
            <a:spLocks/>
          </p:cNvSpPr>
          <p:nvPr/>
        </p:nvSpPr>
        <p:spPr bwMode="auto">
          <a:xfrm>
            <a:off x="2667000" y="184785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048000" y="1576388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存储单元个数</a:t>
            </a:r>
            <a:r>
              <a:rPr lang="zh-CN" altLang="en-US" sz="900"/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/>
              <a:t>存储字长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048000" y="3840163"/>
            <a:ext cx="2100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3048000" y="5508625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字节数    </a:t>
            </a:r>
            <a:r>
              <a:rPr lang="zh-CN" altLang="en-US" sz="2800">
                <a:latin typeface="Times New Roman" pitchFamily="18" charset="0"/>
              </a:rPr>
              <a:t>80 </a:t>
            </a:r>
            <a:r>
              <a:rPr lang="en-US" altLang="zh-CN" sz="2800">
                <a:latin typeface="Times New Roman" pitchFamily="18" charset="0"/>
              </a:rPr>
              <a:t>GB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048000" y="609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存放二进制信息的总位数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1.3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781800" y="3733800"/>
            <a:ext cx="1893888" cy="457200"/>
            <a:chOff x="4272" y="2352"/>
            <a:chExt cx="1248" cy="288"/>
          </a:xfrm>
        </p:grpSpPr>
        <p:sp>
          <p:nvSpPr>
            <p:cNvPr id="35867" name="AutoShape 20"/>
            <p:cNvSpPr>
              <a:spLocks noChangeArrowheads="1"/>
            </p:cNvSpPr>
            <p:nvPr/>
          </p:nvSpPr>
          <p:spPr bwMode="auto">
            <a:xfrm>
              <a:off x="4272" y="2352"/>
              <a:ext cx="912" cy="288"/>
            </a:xfrm>
            <a:prstGeom prst="wedgeRoundRectCallout">
              <a:avLst>
                <a:gd name="adj1" fmla="val -32894"/>
                <a:gd name="adj2" fmla="val -96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35868" name="Text Box 21"/>
            <p:cNvSpPr txBox="1">
              <a:spLocks noChangeArrowheads="1"/>
            </p:cNvSpPr>
            <p:nvPr/>
          </p:nvSpPr>
          <p:spPr bwMode="auto">
            <a:xfrm>
              <a:off x="4320" y="2352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K = 2</a:t>
              </a:r>
              <a:r>
                <a:rPr lang="en-US" altLang="zh-CN" sz="2000" baseline="45000">
                  <a:latin typeface="Times New Roman" pitchFamily="18" charset="0"/>
                </a:rPr>
                <a:t>10</a:t>
              </a:r>
              <a:endParaRPr lang="zh-CN" altLang="en-US" sz="2000" baseline="45000">
                <a:latin typeface="Times New Roman" pitchFamily="18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86575" y="4419600"/>
            <a:ext cx="2438400" cy="457200"/>
            <a:chOff x="4224" y="2880"/>
            <a:chExt cx="1536" cy="288"/>
          </a:xfrm>
        </p:grpSpPr>
        <p:sp>
          <p:nvSpPr>
            <p:cNvPr id="35865" name="Text Box 23"/>
            <p:cNvSpPr txBox="1">
              <a:spLocks noChangeArrowheads="1"/>
            </p:cNvSpPr>
            <p:nvPr/>
          </p:nvSpPr>
          <p:spPr bwMode="auto">
            <a:xfrm>
              <a:off x="4272" y="2880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B = 2</a:t>
              </a:r>
              <a:r>
                <a:rPr lang="en-US" altLang="zh-CN" sz="2000" baseline="4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b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5866" name="AutoShape 24"/>
            <p:cNvSpPr>
              <a:spLocks noChangeArrowheads="1"/>
            </p:cNvSpPr>
            <p:nvPr/>
          </p:nvSpPr>
          <p:spPr bwMode="auto">
            <a:xfrm>
              <a:off x="4224" y="2880"/>
              <a:ext cx="1008" cy="288"/>
            </a:xfrm>
            <a:prstGeom prst="wedgeRoundRectCallout">
              <a:avLst>
                <a:gd name="adj1" fmla="val -79764"/>
                <a:gd name="adj2" fmla="val 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867400" y="6096000"/>
            <a:ext cx="2376488" cy="457200"/>
            <a:chOff x="3552" y="3888"/>
            <a:chExt cx="1296" cy="288"/>
          </a:xfrm>
        </p:grpSpPr>
        <p:sp>
          <p:nvSpPr>
            <p:cNvPr id="35863" name="AutoShape 26"/>
            <p:cNvSpPr>
              <a:spLocks noChangeArrowheads="1"/>
            </p:cNvSpPr>
            <p:nvPr/>
          </p:nvSpPr>
          <p:spPr bwMode="auto">
            <a:xfrm>
              <a:off x="3552" y="3888"/>
              <a:ext cx="912" cy="288"/>
            </a:xfrm>
            <a:prstGeom prst="wedgeRoundRectCallout">
              <a:avLst>
                <a:gd name="adj1" fmla="val -72370"/>
                <a:gd name="adj2" fmla="val -71528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3200"/>
            </a:p>
          </p:txBody>
        </p:sp>
        <p:sp>
          <p:nvSpPr>
            <p:cNvPr id="35864" name="Text Box 27"/>
            <p:cNvSpPr txBox="1">
              <a:spLocks noChangeArrowheads="1"/>
            </p:cNvSpPr>
            <p:nvPr/>
          </p:nvSpPr>
          <p:spPr bwMode="auto">
            <a:xfrm>
              <a:off x="3648" y="388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</a:rPr>
                <a:t>GB = </a:t>
              </a:r>
              <a:r>
                <a:rPr lang="en-US" altLang="zh-CN" sz="2400" dirty="0" smtClean="0">
                  <a:latin typeface="Times New Roman" pitchFamily="18" charset="0"/>
                </a:rPr>
                <a:t>2</a:t>
              </a:r>
              <a:r>
                <a:rPr lang="en-US" altLang="zh-CN" sz="2000" baseline="45000" dirty="0" smtClean="0">
                  <a:latin typeface="Times New Roman" pitchFamily="18" charset="0"/>
                </a:rPr>
                <a:t>30</a:t>
              </a:r>
              <a:r>
                <a:rPr lang="en-US" altLang="zh-CN" sz="2000" dirty="0" smtClean="0">
                  <a:latin typeface="Times New Roman" pitchFamily="18" charset="0"/>
                </a:rPr>
                <a:t>B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89338" y="2133600"/>
            <a:ext cx="5249862" cy="1455738"/>
            <a:chOff x="3589338" y="2133600"/>
            <a:chExt cx="5249862" cy="1455738"/>
          </a:xfrm>
        </p:grpSpPr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3589338" y="2133600"/>
              <a:ext cx="524986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zh-CN" altLang="en-US" sz="2800" dirty="0"/>
                <a:t>如  </a:t>
              </a:r>
              <a:r>
                <a:rPr lang="en-US" altLang="zh-CN" sz="2800" dirty="0">
                  <a:latin typeface="Times New Roman" pitchFamily="18" charset="0"/>
                </a:rPr>
                <a:t>MAR   MDR</a:t>
              </a:r>
              <a:r>
                <a:rPr lang="en-US" altLang="zh-CN" sz="2800" dirty="0"/>
                <a:t>   </a:t>
              </a:r>
              <a:r>
                <a:rPr lang="zh-CN" altLang="en-US" sz="2800" dirty="0"/>
                <a:t>容量</a:t>
              </a:r>
              <a:endParaRPr lang="en-US" altLang="zh-CN" sz="2800" dirty="0"/>
            </a:p>
          </p:txBody>
        </p:sp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4267200" y="2590800"/>
              <a:ext cx="2286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</a:rPr>
                <a:t>   10</a:t>
              </a:r>
              <a:r>
                <a:rPr lang="zh-CN" altLang="en-US" sz="2800" dirty="0"/>
                <a:t>     </a:t>
              </a:r>
              <a:r>
                <a:rPr lang="zh-CN" altLang="en-US" sz="2800" dirty="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4267200" y="3070225"/>
              <a:ext cx="2286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itchFamily="18" charset="0"/>
                </a:rPr>
                <a:t>   16</a:t>
              </a:r>
              <a:r>
                <a:rPr lang="zh-CN" altLang="en-US" sz="2800"/>
                <a:t>    </a:t>
              </a:r>
              <a:r>
                <a:rPr lang="zh-CN" altLang="en-US"/>
                <a:t>  </a:t>
              </a:r>
              <a:r>
                <a:rPr lang="zh-CN" altLang="en-US" sz="28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21884" name="Text Box 28"/>
            <p:cNvSpPr txBox="1">
              <a:spLocks noChangeArrowheads="1"/>
            </p:cNvSpPr>
            <p:nvPr/>
          </p:nvSpPr>
          <p:spPr bwMode="auto">
            <a:xfrm>
              <a:off x="6580188" y="2590800"/>
              <a:ext cx="20574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  <a:r>
                <a:rPr lang="zh-CN" altLang="en-US">
                  <a:latin typeface="Times New Roman" pitchFamily="18" charset="0"/>
                </a:rPr>
                <a:t>   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121885" name="Text Box 29"/>
            <p:cNvSpPr txBox="1">
              <a:spLocks noChangeArrowheads="1"/>
            </p:cNvSpPr>
            <p:nvPr/>
          </p:nvSpPr>
          <p:spPr bwMode="auto">
            <a:xfrm>
              <a:off x="6400800" y="3070225"/>
              <a:ext cx="2133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64</a:t>
              </a:r>
              <a:r>
                <a:rPr lang="zh-CN" altLang="en-US" dirty="0">
                  <a:latin typeface="Times New Roman" pitchFamily="18" charset="0"/>
                </a:rPr>
                <a:t>   </a:t>
              </a:r>
              <a:r>
                <a:rPr lang="en-US" altLang="zh-CN" sz="2800" dirty="0">
                  <a:latin typeface="Times New Roman" pitchFamily="18" charset="0"/>
                </a:rPr>
                <a:t>K</a:t>
              </a:r>
              <a:r>
                <a:rPr lang="en-US" altLang="zh-CN" sz="900" dirty="0">
                  <a:latin typeface="Times New Roman" pitchFamily="18" charset="0"/>
                </a:rPr>
                <a:t> </a:t>
              </a:r>
              <a:r>
                <a:rPr lang="en-US" altLang="zh-CN" sz="26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dirty="0">
                  <a:latin typeface="Times New Roman" pitchFamily="18" charset="0"/>
                </a:rPr>
                <a:t>32</a:t>
              </a:r>
              <a:r>
                <a:rPr lang="zh-CN" altLang="en-US" sz="2800" dirty="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35862" name="AutoShape 3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1.4 本书结构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974975" y="1014413"/>
            <a:ext cx="1936750" cy="2346325"/>
            <a:chOff x="1874" y="639"/>
            <a:chExt cx="1220" cy="1478"/>
          </a:xfrm>
        </p:grpSpPr>
        <p:sp>
          <p:nvSpPr>
            <p:cNvPr id="39996" name="Rectangle 5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Rectangle 6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Rectangle 7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Rectangle 8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Rectangle 9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1074738" y="4179888"/>
            <a:ext cx="1938337" cy="2287587"/>
            <a:chOff x="677" y="2633"/>
            <a:chExt cx="1221" cy="1441"/>
          </a:xfrm>
        </p:grpSpPr>
        <p:sp>
          <p:nvSpPr>
            <p:cNvPr id="39991" name="Rectangle 11"/>
            <p:cNvSpPr>
              <a:spLocks noChangeArrowheads="1"/>
            </p:cNvSpPr>
            <p:nvPr/>
          </p:nvSpPr>
          <p:spPr bwMode="auto">
            <a:xfrm>
              <a:off x="1031" y="3369"/>
              <a:ext cx="53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Rectangle 12"/>
            <p:cNvSpPr>
              <a:spLocks noChangeArrowheads="1"/>
            </p:cNvSpPr>
            <p:nvPr/>
          </p:nvSpPr>
          <p:spPr bwMode="auto">
            <a:xfrm>
              <a:off x="677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Rectangle 13"/>
            <p:cNvSpPr>
              <a:spLocks noChangeArrowheads="1"/>
            </p:cNvSpPr>
            <p:nvPr/>
          </p:nvSpPr>
          <p:spPr bwMode="auto">
            <a:xfrm>
              <a:off x="1365" y="2995"/>
              <a:ext cx="53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Rectangle 14"/>
            <p:cNvSpPr>
              <a:spLocks noChangeArrowheads="1"/>
            </p:cNvSpPr>
            <p:nvPr/>
          </p:nvSpPr>
          <p:spPr bwMode="auto">
            <a:xfrm>
              <a:off x="1031" y="386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Rectangle 15"/>
            <p:cNvSpPr>
              <a:spLocks noChangeArrowheads="1"/>
            </p:cNvSpPr>
            <p:nvPr/>
          </p:nvSpPr>
          <p:spPr bwMode="auto">
            <a:xfrm>
              <a:off x="893" y="2633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2" name="Group 68"/>
          <p:cNvGrpSpPr>
            <a:grpSpLocks/>
          </p:cNvGrpSpPr>
          <p:nvPr/>
        </p:nvGrpSpPr>
        <p:grpSpPr bwMode="auto">
          <a:xfrm>
            <a:off x="533400" y="2874963"/>
            <a:ext cx="3952875" cy="3968750"/>
            <a:chOff x="336" y="1811"/>
            <a:chExt cx="2490" cy="2500"/>
          </a:xfrm>
        </p:grpSpPr>
        <p:sp>
          <p:nvSpPr>
            <p:cNvPr id="39977" name="Rectangle 17"/>
            <p:cNvSpPr>
              <a:spLocks noChangeArrowheads="1"/>
            </p:cNvSpPr>
            <p:nvPr/>
          </p:nvSpPr>
          <p:spPr bwMode="auto">
            <a:xfrm>
              <a:off x="1121" y="3307"/>
              <a:ext cx="8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>
                  <a:latin typeface="Times New Roman" pitchFamily="18" charset="0"/>
                </a:rPr>
                <a:t> </a:t>
              </a:r>
              <a:r>
                <a:rPr lang="en-US" altLang="zh-CN" sz="1600">
                  <a:latin typeface="Times New Roman" pitchFamily="18" charset="0"/>
                </a:rPr>
                <a:t>CPU</a:t>
              </a:r>
              <a:endParaRPr lang="zh-CN" altLang="en-US" sz="1600"/>
            </a:p>
          </p:txBody>
        </p:sp>
        <p:grpSp>
          <p:nvGrpSpPr>
            <p:cNvPr id="39978" name="Group 67"/>
            <p:cNvGrpSpPr>
              <a:grpSpLocks/>
            </p:cNvGrpSpPr>
            <p:nvPr/>
          </p:nvGrpSpPr>
          <p:grpSpPr bwMode="auto">
            <a:xfrm>
              <a:off x="336" y="1811"/>
              <a:ext cx="2490" cy="2500"/>
              <a:chOff x="336" y="1811"/>
              <a:chExt cx="2490" cy="2500"/>
            </a:xfrm>
          </p:grpSpPr>
          <p:sp>
            <p:nvSpPr>
              <p:cNvPr id="39979" name="Oval 19"/>
              <p:cNvSpPr>
                <a:spLocks noChangeArrowheads="1"/>
              </p:cNvSpPr>
              <p:nvPr/>
            </p:nvSpPr>
            <p:spPr bwMode="auto">
              <a:xfrm>
                <a:off x="963" y="3185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Rectangle 20"/>
              <p:cNvSpPr>
                <a:spLocks noChangeArrowheads="1"/>
              </p:cNvSpPr>
              <p:nvPr/>
            </p:nvSpPr>
            <p:spPr bwMode="auto">
              <a:xfrm>
                <a:off x="1029" y="3482"/>
                <a:ext cx="6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600"/>
                  <a:t>内部互连</a:t>
                </a:r>
              </a:p>
            </p:txBody>
          </p:sp>
          <p:sp>
            <p:nvSpPr>
              <p:cNvPr id="39981" name="Oval 21"/>
              <p:cNvSpPr>
                <a:spLocks noChangeArrowheads="1"/>
              </p:cNvSpPr>
              <p:nvPr/>
            </p:nvSpPr>
            <p:spPr bwMode="auto">
              <a:xfrm>
                <a:off x="610" y="2797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Rectangle 22"/>
              <p:cNvSpPr>
                <a:spLocks noChangeArrowheads="1"/>
              </p:cNvSpPr>
              <p:nvPr/>
            </p:nvSpPr>
            <p:spPr bwMode="auto">
              <a:xfrm>
                <a:off x="699" y="2928"/>
                <a:ext cx="47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ALU</a:t>
                </a:r>
                <a:endParaRPr lang="en-US" altLang="zh-CN" sz="2800"/>
              </a:p>
            </p:txBody>
          </p:sp>
          <p:sp>
            <p:nvSpPr>
              <p:cNvPr id="39983" name="Oval 23"/>
              <p:cNvSpPr>
                <a:spLocks noChangeArrowheads="1"/>
              </p:cNvSpPr>
              <p:nvPr/>
            </p:nvSpPr>
            <p:spPr bwMode="auto">
              <a:xfrm>
                <a:off x="1297" y="2797"/>
                <a:ext cx="669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Rectangle 24"/>
              <p:cNvSpPr>
                <a:spLocks noChangeArrowheads="1"/>
              </p:cNvSpPr>
              <p:nvPr/>
            </p:nvSpPr>
            <p:spPr bwMode="auto">
              <a:xfrm>
                <a:off x="1485" y="2928"/>
                <a:ext cx="3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CU</a:t>
                </a:r>
                <a:endParaRPr lang="en-US" altLang="zh-CN" sz="2800"/>
              </a:p>
            </p:txBody>
          </p:sp>
          <p:sp>
            <p:nvSpPr>
              <p:cNvPr id="39985" name="Oval 25"/>
              <p:cNvSpPr>
                <a:spLocks noChangeArrowheads="1"/>
              </p:cNvSpPr>
              <p:nvPr/>
            </p:nvSpPr>
            <p:spPr bwMode="auto">
              <a:xfrm>
                <a:off x="963" y="3670"/>
                <a:ext cx="668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Rectangle 26"/>
              <p:cNvSpPr>
                <a:spLocks noChangeArrowheads="1"/>
              </p:cNvSpPr>
              <p:nvPr/>
            </p:nvSpPr>
            <p:spPr bwMode="auto">
              <a:xfrm>
                <a:off x="1008" y="3906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寄存器</a:t>
                </a:r>
              </a:p>
            </p:txBody>
          </p:sp>
          <p:sp>
            <p:nvSpPr>
              <p:cNvPr id="39987" name="Rectangle 27"/>
              <p:cNvSpPr>
                <a:spLocks noChangeArrowheads="1"/>
              </p:cNvSpPr>
              <p:nvPr/>
            </p:nvSpPr>
            <p:spPr bwMode="auto">
              <a:xfrm>
                <a:off x="845" y="2631"/>
                <a:ext cx="15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中央处理器</a:t>
                </a:r>
              </a:p>
            </p:txBody>
          </p:sp>
          <p:sp>
            <p:nvSpPr>
              <p:cNvPr id="39988" name="Oval 28"/>
              <p:cNvSpPr>
                <a:spLocks noChangeArrowheads="1"/>
              </p:cNvSpPr>
              <p:nvPr/>
            </p:nvSpPr>
            <p:spPr bwMode="auto">
              <a:xfrm>
                <a:off x="336" y="2580"/>
                <a:ext cx="1921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9" name="Line 29"/>
              <p:cNvSpPr>
                <a:spLocks noChangeShapeType="1"/>
              </p:cNvSpPr>
              <p:nvPr/>
            </p:nvSpPr>
            <p:spPr bwMode="auto">
              <a:xfrm flipH="1">
                <a:off x="755" y="1811"/>
                <a:ext cx="1484" cy="923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0" name="Line 30"/>
              <p:cNvSpPr>
                <a:spLocks noChangeShapeType="1"/>
              </p:cNvSpPr>
              <p:nvPr/>
            </p:nvSpPr>
            <p:spPr bwMode="auto">
              <a:xfrm flipH="1">
                <a:off x="2221" y="2070"/>
                <a:ext cx="605" cy="1608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9943" name="Group 31"/>
          <p:cNvGrpSpPr>
            <a:grpSpLocks/>
          </p:cNvGrpSpPr>
          <p:nvPr/>
        </p:nvGrpSpPr>
        <p:grpSpPr bwMode="auto">
          <a:xfrm>
            <a:off x="5086350" y="4119563"/>
            <a:ext cx="2016125" cy="2239962"/>
            <a:chOff x="3204" y="2595"/>
            <a:chExt cx="1270" cy="1411"/>
          </a:xfrm>
        </p:grpSpPr>
        <p:sp>
          <p:nvSpPr>
            <p:cNvPr id="39973" name="Rectangle 32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Rectangle 33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Rectangle 34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Rectangle 35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433638" y="4095750"/>
            <a:ext cx="4953000" cy="2762250"/>
            <a:chOff x="1533" y="2580"/>
            <a:chExt cx="3120" cy="1740"/>
          </a:xfrm>
        </p:grpSpPr>
        <p:sp>
          <p:nvSpPr>
            <p:cNvPr id="39961" name="Rectangle 37"/>
            <p:cNvSpPr>
              <a:spLocks noChangeArrowheads="1"/>
            </p:cNvSpPr>
            <p:nvPr/>
          </p:nvSpPr>
          <p:spPr bwMode="auto">
            <a:xfrm>
              <a:off x="3935" y="3168"/>
              <a:ext cx="4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/>
                <a:t>寄存器</a:t>
              </a:r>
            </a:p>
          </p:txBody>
        </p:sp>
        <p:grpSp>
          <p:nvGrpSpPr>
            <p:cNvPr id="39962" name="Group 69"/>
            <p:cNvGrpSpPr>
              <a:grpSpLocks/>
            </p:cNvGrpSpPr>
            <p:nvPr/>
          </p:nvGrpSpPr>
          <p:grpSpPr bwMode="auto">
            <a:xfrm>
              <a:off x="1533" y="2580"/>
              <a:ext cx="3120" cy="1740"/>
              <a:chOff x="1533" y="2580"/>
              <a:chExt cx="3120" cy="1740"/>
            </a:xfrm>
          </p:grpSpPr>
          <p:sp>
            <p:nvSpPr>
              <p:cNvPr id="39963" name="Oval 39"/>
              <p:cNvSpPr>
                <a:spLocks noChangeArrowheads="1"/>
              </p:cNvSpPr>
              <p:nvPr/>
            </p:nvSpPr>
            <p:spPr bwMode="auto">
              <a:xfrm>
                <a:off x="3766" y="3036"/>
                <a:ext cx="824" cy="74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Rectangle 40"/>
              <p:cNvSpPr>
                <a:spLocks noChangeArrowheads="1"/>
              </p:cNvSpPr>
              <p:nvPr/>
            </p:nvSpPr>
            <p:spPr bwMode="auto">
              <a:xfrm>
                <a:off x="3878" y="3408"/>
                <a:ext cx="6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000"/>
                  <a:t>和解码器</a:t>
                </a:r>
              </a:p>
            </p:txBody>
          </p:sp>
          <p:sp>
            <p:nvSpPr>
              <p:cNvPr id="39965" name="Rectangle 41"/>
              <p:cNvSpPr>
                <a:spLocks noChangeArrowheads="1"/>
              </p:cNvSpPr>
              <p:nvPr/>
            </p:nvSpPr>
            <p:spPr bwMode="auto">
              <a:xfrm>
                <a:off x="3411" y="2602"/>
                <a:ext cx="8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1800"/>
                  <a:t>控制单元</a:t>
                </a:r>
              </a:p>
            </p:txBody>
          </p:sp>
          <p:sp>
            <p:nvSpPr>
              <p:cNvPr id="39966" name="Oval 42"/>
              <p:cNvSpPr>
                <a:spLocks noChangeArrowheads="1"/>
              </p:cNvSpPr>
              <p:nvPr/>
            </p:nvSpPr>
            <p:spPr bwMode="auto">
              <a:xfrm>
                <a:off x="2731" y="2580"/>
                <a:ext cx="1922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Oval 43"/>
              <p:cNvSpPr>
                <a:spLocks noChangeArrowheads="1"/>
              </p:cNvSpPr>
              <p:nvPr/>
            </p:nvSpPr>
            <p:spPr bwMode="auto">
              <a:xfrm>
                <a:off x="3086" y="2789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Rectangle 44"/>
              <p:cNvSpPr>
                <a:spLocks noChangeArrowheads="1"/>
              </p:cNvSpPr>
              <p:nvPr/>
            </p:nvSpPr>
            <p:spPr bwMode="auto">
              <a:xfrm>
                <a:off x="3116" y="2934"/>
                <a:ext cx="776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排队</a:t>
                </a:r>
              </a:p>
              <a:p>
                <a:pPr algn="ctr"/>
                <a:r>
                  <a:rPr lang="zh-CN" altLang="en-US" sz="2000"/>
                  <a:t>逻辑</a:t>
                </a:r>
              </a:p>
            </p:txBody>
          </p:sp>
          <p:sp>
            <p:nvSpPr>
              <p:cNvPr id="39969" name="Oval 45"/>
              <p:cNvSpPr>
                <a:spLocks noChangeArrowheads="1"/>
              </p:cNvSpPr>
              <p:nvPr/>
            </p:nvSpPr>
            <p:spPr bwMode="auto">
              <a:xfrm>
                <a:off x="3312" y="3577"/>
                <a:ext cx="824" cy="743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Rectangle 46"/>
              <p:cNvSpPr>
                <a:spLocks noChangeArrowheads="1"/>
              </p:cNvSpPr>
              <p:nvPr/>
            </p:nvSpPr>
            <p:spPr bwMode="auto">
              <a:xfrm>
                <a:off x="3390" y="3705"/>
                <a:ext cx="683" cy="4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zh-CN" altLang="en-US" sz="2000"/>
                  <a:t>控制</a:t>
                </a:r>
              </a:p>
              <a:p>
                <a:pPr algn="ctr"/>
                <a:r>
                  <a:rPr lang="zh-CN" altLang="en-US" sz="2000"/>
                  <a:t>存储器</a:t>
                </a:r>
              </a:p>
            </p:txBody>
          </p:sp>
          <p:sp>
            <p:nvSpPr>
              <p:cNvPr id="39971" name="Line 47"/>
              <p:cNvSpPr>
                <a:spLocks noChangeShapeType="1"/>
              </p:cNvSpPr>
              <p:nvPr/>
            </p:nvSpPr>
            <p:spPr bwMode="auto">
              <a:xfrm>
                <a:off x="1533" y="3387"/>
                <a:ext cx="1679" cy="811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Line 48"/>
              <p:cNvSpPr>
                <a:spLocks noChangeShapeType="1"/>
              </p:cNvSpPr>
              <p:nvPr/>
            </p:nvSpPr>
            <p:spPr bwMode="auto">
              <a:xfrm flipV="1">
                <a:off x="1576" y="2592"/>
                <a:ext cx="1963" cy="209"/>
              </a:xfrm>
              <a:prstGeom prst="lin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6172200" y="125412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第４篇 </a:t>
            </a:r>
            <a:r>
              <a:rPr lang="en-US" altLang="zh-CN" sz="2800">
                <a:latin typeface="Times New Roman" pitchFamily="18" charset="0"/>
              </a:rPr>
              <a:t>CU</a:t>
            </a:r>
          </a:p>
        </p:txBody>
      </p:sp>
      <p:grpSp>
        <p:nvGrpSpPr>
          <p:cNvPr id="39946" name="Group 50"/>
          <p:cNvGrpSpPr>
            <a:grpSpLocks/>
          </p:cNvGrpSpPr>
          <p:nvPr/>
        </p:nvGrpSpPr>
        <p:grpSpPr bwMode="auto">
          <a:xfrm>
            <a:off x="2433638" y="990600"/>
            <a:ext cx="3048000" cy="2747963"/>
            <a:chOff x="1533" y="624"/>
            <a:chExt cx="1920" cy="1731"/>
          </a:xfrm>
        </p:grpSpPr>
        <p:sp>
          <p:nvSpPr>
            <p:cNvPr id="39959" name="Rectangle 51"/>
            <p:cNvSpPr>
              <a:spLocks noChangeArrowheads="1"/>
            </p:cNvSpPr>
            <p:nvPr/>
          </p:nvSpPr>
          <p:spPr bwMode="auto">
            <a:xfrm>
              <a:off x="2306" y="679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800"/>
                <a:t>计算机</a:t>
              </a:r>
            </a:p>
          </p:txBody>
        </p:sp>
        <p:sp>
          <p:nvSpPr>
            <p:cNvPr id="39960" name="Oval 52"/>
            <p:cNvSpPr>
              <a:spLocks noChangeArrowheads="1"/>
            </p:cNvSpPr>
            <p:nvPr/>
          </p:nvSpPr>
          <p:spPr bwMode="auto">
            <a:xfrm>
              <a:off x="1533" y="624"/>
              <a:ext cx="1920" cy="1731"/>
            </a:xfrm>
            <a:prstGeom prst="ellipse">
              <a:avLst/>
            </a:prstGeom>
            <a:noFill/>
            <a:ln w="20638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7" name="Group 53"/>
          <p:cNvGrpSpPr>
            <a:grpSpLocks/>
          </p:cNvGrpSpPr>
          <p:nvPr/>
        </p:nvGrpSpPr>
        <p:grpSpPr bwMode="auto">
          <a:xfrm>
            <a:off x="2438400" y="990600"/>
            <a:ext cx="3048000" cy="2747963"/>
            <a:chOff x="1533" y="624"/>
            <a:chExt cx="1920" cy="1731"/>
          </a:xfrm>
        </p:grpSpPr>
        <p:sp>
          <p:nvSpPr>
            <p:cNvPr id="39949" name="Rectangle 54"/>
            <p:cNvSpPr>
              <a:spLocks noChangeArrowheads="1"/>
            </p:cNvSpPr>
            <p:nvPr/>
          </p:nvSpPr>
          <p:spPr bwMode="auto">
            <a:xfrm>
              <a:off x="2618" y="997"/>
              <a:ext cx="47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I/O</a:t>
              </a:r>
              <a:endParaRPr lang="en-US" altLang="zh-CN" sz="2800"/>
            </a:p>
          </p:txBody>
        </p:sp>
        <p:grpSp>
          <p:nvGrpSpPr>
            <p:cNvPr id="39950" name="Group 55"/>
            <p:cNvGrpSpPr>
              <a:grpSpLocks/>
            </p:cNvGrpSpPr>
            <p:nvPr/>
          </p:nvGrpSpPr>
          <p:grpSpPr bwMode="auto">
            <a:xfrm>
              <a:off x="1533" y="624"/>
              <a:ext cx="1920" cy="1731"/>
              <a:chOff x="1533" y="624"/>
              <a:chExt cx="1920" cy="1731"/>
            </a:xfrm>
          </p:grpSpPr>
          <p:sp>
            <p:nvSpPr>
              <p:cNvPr id="39951" name="Oval 56"/>
              <p:cNvSpPr>
                <a:spLocks noChangeArrowheads="1"/>
              </p:cNvSpPr>
              <p:nvPr/>
            </p:nvSpPr>
            <p:spPr bwMode="auto">
              <a:xfrm>
                <a:off x="2111" y="1200"/>
                <a:ext cx="817" cy="739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2" name="Rectangle 57"/>
              <p:cNvSpPr>
                <a:spLocks noChangeArrowheads="1"/>
              </p:cNvSpPr>
              <p:nvPr/>
            </p:nvSpPr>
            <p:spPr bwMode="auto">
              <a:xfrm>
                <a:off x="2122" y="1465"/>
                <a:ext cx="77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系统总线</a:t>
                </a:r>
              </a:p>
            </p:txBody>
          </p:sp>
          <p:sp>
            <p:nvSpPr>
              <p:cNvPr id="39953" name="Oval 58"/>
              <p:cNvSpPr>
                <a:spLocks noChangeArrowheads="1"/>
              </p:cNvSpPr>
              <p:nvPr/>
            </p:nvSpPr>
            <p:spPr bwMode="auto">
              <a:xfrm>
                <a:off x="1806" y="841"/>
                <a:ext cx="667" cy="60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Rectangle 59"/>
              <p:cNvSpPr>
                <a:spLocks noChangeArrowheads="1"/>
              </p:cNvSpPr>
              <p:nvPr/>
            </p:nvSpPr>
            <p:spPr bwMode="auto">
              <a:xfrm>
                <a:off x="1816" y="997"/>
                <a:ext cx="57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400"/>
                  <a:t>存储器</a:t>
                </a:r>
              </a:p>
            </p:txBody>
          </p:sp>
          <p:sp>
            <p:nvSpPr>
              <p:cNvPr id="39955" name="Oval 60"/>
              <p:cNvSpPr>
                <a:spLocks noChangeArrowheads="1"/>
              </p:cNvSpPr>
              <p:nvPr/>
            </p:nvSpPr>
            <p:spPr bwMode="auto">
              <a:xfrm>
                <a:off x="2494" y="872"/>
                <a:ext cx="667" cy="601"/>
              </a:xfrm>
              <a:prstGeom prst="ellipse">
                <a:avLst/>
              </a:prstGeom>
              <a:noFill/>
              <a:ln w="20701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Oval 61"/>
              <p:cNvSpPr>
                <a:spLocks noChangeArrowheads="1"/>
              </p:cNvSpPr>
              <p:nvPr/>
            </p:nvSpPr>
            <p:spPr bwMode="auto">
              <a:xfrm>
                <a:off x="2159" y="1714"/>
                <a:ext cx="667" cy="602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Rectangle 62"/>
              <p:cNvSpPr>
                <a:spLocks noChangeArrowheads="1"/>
              </p:cNvSpPr>
              <p:nvPr/>
            </p:nvSpPr>
            <p:spPr bwMode="auto">
              <a:xfrm>
                <a:off x="2284" y="1946"/>
                <a:ext cx="46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2800">
                    <a:latin typeface="Times New Roman" pitchFamily="18" charset="0"/>
                  </a:rPr>
                  <a:t>CPU</a:t>
                </a:r>
                <a:endParaRPr lang="en-US" altLang="zh-CN" sz="2800"/>
              </a:p>
            </p:txBody>
          </p:sp>
          <p:sp>
            <p:nvSpPr>
              <p:cNvPr id="39958" name="Oval 63"/>
              <p:cNvSpPr>
                <a:spLocks noChangeArrowheads="1"/>
              </p:cNvSpPr>
              <p:nvPr/>
            </p:nvSpPr>
            <p:spPr bwMode="auto">
              <a:xfrm>
                <a:off x="1533" y="624"/>
                <a:ext cx="1920" cy="1731"/>
              </a:xfrm>
              <a:prstGeom prst="ellipse">
                <a:avLst/>
              </a:prstGeom>
              <a:noFill/>
              <a:ln w="20638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948" name="AutoShape 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315913"/>
            <a:ext cx="5256213" cy="592137"/>
          </a:xfrm>
        </p:spPr>
        <p:txBody>
          <a:bodyPr/>
          <a:lstStyle/>
          <a:p>
            <a:pPr algn="l"/>
            <a:r>
              <a:rPr lang="zh-CN" altLang="en-US" sz="2800" b="1">
                <a:hlinkClick r:id="rId2" action="ppaction://hlinksldjump"/>
              </a:rPr>
              <a:t>第</a:t>
            </a:r>
            <a:r>
              <a:rPr lang="zh-CN" altLang="en-US" sz="2800" b="1">
                <a:latin typeface="Times New Roman" pitchFamily="18" charset="0"/>
                <a:hlinkClick r:id="rId2" action="ppaction://hlinksldjump"/>
              </a:rPr>
              <a:t>１</a:t>
            </a:r>
            <a:r>
              <a:rPr lang="zh-CN" altLang="en-US" sz="2800" b="1">
                <a:hlinkClick r:id="rId2" action="ppaction://hlinksldjump"/>
              </a:rPr>
              <a:t>章  计算机系统概论</a:t>
            </a: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5478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３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系统总线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39975" y="21637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４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存储器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27797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５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输入输出系统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3956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６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计算机的运算方法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0116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７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指令系统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6275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８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CPU 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的结构和功能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24351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９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控制单元的功能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6" name="Rectangle 14"/>
          <p:cNvSpPr>
            <a:spLocks noChangeArrowheads="1"/>
          </p:cNvSpPr>
          <p:nvPr/>
        </p:nvSpPr>
        <p:spPr bwMode="auto">
          <a:xfrm>
            <a:off x="2339975" y="5861050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第</a:t>
            </a: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" action="ppaction://noaction"/>
              </a:rPr>
              <a:t>10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" action="ppaction://noaction"/>
              </a:rPr>
              <a:t>章  控制单元的设计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7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39975" y="931863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第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hlinkClick r:id="rId3" action="ppaction://hlinksldjump"/>
              </a:rPr>
              <a:t>２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hlinkClick r:id="rId3" action="ppaction://hlinksldjump"/>
              </a:rPr>
              <a:t>章  计算机的发展及应用</a:t>
            </a: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9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第２章   计算机的发展及应用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127250" y="4800600"/>
            <a:ext cx="473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2.3 计算机的展望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2127250" y="3476625"/>
            <a:ext cx="4425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2.2 计算机的应用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2127250" y="2152650"/>
            <a:ext cx="450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2.1 计算机的发展史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3210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33363" y="381000"/>
            <a:ext cx="7434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硬件技术对计算机更新换代的影响</a:t>
            </a:r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1914525" y="1524000"/>
            <a:ext cx="2057400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850" y="1341438"/>
            <a:ext cx="8791575" cy="5297487"/>
            <a:chOff x="204" y="845"/>
            <a:chExt cx="5538" cy="3337"/>
          </a:xfrm>
        </p:grpSpPr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3996" y="3533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100 000 000</a:t>
              </a:r>
            </a:p>
          </p:txBody>
        </p:sp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2554" y="3375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超大规模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1112" y="3533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1978－现在</a:t>
              </a:r>
            </a:p>
          </p:txBody>
        </p:sp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248" y="350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五</a:t>
              </a:r>
            </a:p>
          </p:txBody>
        </p:sp>
        <p:sp>
          <p:nvSpPr>
            <p:cNvPr id="135177" name="Rectangle 9"/>
            <p:cNvSpPr>
              <a:spLocks noChangeArrowheads="1"/>
            </p:cNvSpPr>
            <p:nvPr/>
          </p:nvSpPr>
          <p:spPr bwMode="auto">
            <a:xfrm>
              <a:off x="3996" y="2932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10 000 000</a:t>
              </a:r>
            </a:p>
          </p:txBody>
        </p:sp>
        <p:sp>
          <p:nvSpPr>
            <p:cNvPr id="135178" name="Rectangle 10"/>
            <p:cNvSpPr>
              <a:spLocks noChangeArrowheads="1"/>
            </p:cNvSpPr>
            <p:nvPr/>
          </p:nvSpPr>
          <p:spPr bwMode="auto">
            <a:xfrm>
              <a:off x="2564" y="2726"/>
              <a:ext cx="1443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大规模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79" name="Rectangle 11"/>
            <p:cNvSpPr>
              <a:spLocks noChangeArrowheads="1"/>
            </p:cNvSpPr>
            <p:nvPr/>
          </p:nvSpPr>
          <p:spPr bwMode="auto">
            <a:xfrm>
              <a:off x="1112" y="2909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1972－1977</a:t>
              </a:r>
            </a:p>
          </p:txBody>
        </p:sp>
        <p:sp>
          <p:nvSpPr>
            <p:cNvPr id="135180" name="Rectangle 12"/>
            <p:cNvSpPr>
              <a:spLocks noChangeArrowheads="1"/>
            </p:cNvSpPr>
            <p:nvPr/>
          </p:nvSpPr>
          <p:spPr bwMode="auto">
            <a:xfrm>
              <a:off x="204" y="2726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5181" name="Rectangle 13"/>
            <p:cNvSpPr>
              <a:spLocks noChangeArrowheads="1"/>
            </p:cNvSpPr>
            <p:nvPr/>
          </p:nvSpPr>
          <p:spPr bwMode="auto">
            <a:xfrm>
              <a:off x="3996" y="2260"/>
              <a:ext cx="160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1 000 000</a:t>
              </a:r>
            </a:p>
          </p:txBody>
        </p:sp>
        <p:sp>
          <p:nvSpPr>
            <p:cNvPr id="135182" name="Rectangle 14"/>
            <p:cNvSpPr>
              <a:spLocks noChangeArrowheads="1"/>
            </p:cNvSpPr>
            <p:nvPr/>
          </p:nvSpPr>
          <p:spPr bwMode="auto">
            <a:xfrm>
              <a:off x="2554" y="207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中小规模</a:t>
              </a:r>
            </a:p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集成电路</a:t>
              </a:r>
            </a:p>
          </p:txBody>
        </p:sp>
        <p:sp>
          <p:nvSpPr>
            <p:cNvPr id="135183" name="Rectangle 15"/>
            <p:cNvSpPr>
              <a:spLocks noChangeArrowheads="1"/>
            </p:cNvSpPr>
            <p:nvPr/>
          </p:nvSpPr>
          <p:spPr bwMode="auto">
            <a:xfrm>
              <a:off x="1112" y="2237"/>
              <a:ext cx="1442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1965－</a:t>
              </a:r>
              <a:r>
                <a:rPr lang="en-US" altLang="zh-CN" sz="2800">
                  <a:latin typeface="Times New Roman" pitchFamily="18" charset="0"/>
                </a:rPr>
                <a:t>1971</a:t>
              </a:r>
            </a:p>
          </p:txBody>
        </p:sp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04" y="2077"/>
              <a:ext cx="908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35185" name="Rectangle 17"/>
            <p:cNvSpPr>
              <a:spLocks noChangeArrowheads="1"/>
            </p:cNvSpPr>
            <p:nvPr/>
          </p:nvSpPr>
          <p:spPr bwMode="auto">
            <a:xfrm>
              <a:off x="3996" y="1714"/>
              <a:ext cx="160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200 000</a:t>
              </a:r>
            </a:p>
          </p:txBody>
        </p:sp>
        <p:sp>
          <p:nvSpPr>
            <p:cNvPr id="135186" name="Rectangle 18"/>
            <p:cNvSpPr>
              <a:spLocks noChangeArrowheads="1"/>
            </p:cNvSpPr>
            <p:nvPr/>
          </p:nvSpPr>
          <p:spPr bwMode="auto">
            <a:xfrm>
              <a:off x="2554" y="1695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晶体管</a:t>
              </a:r>
            </a:p>
          </p:txBody>
        </p:sp>
        <p:sp>
          <p:nvSpPr>
            <p:cNvPr id="135187" name="Rectangle 19"/>
            <p:cNvSpPr>
              <a:spLocks noChangeArrowheads="1"/>
            </p:cNvSpPr>
            <p:nvPr/>
          </p:nvSpPr>
          <p:spPr bwMode="auto">
            <a:xfrm>
              <a:off x="1112" y="1714"/>
              <a:ext cx="1442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1958－1964</a:t>
              </a:r>
            </a:p>
          </p:txBody>
        </p:sp>
        <p:sp>
          <p:nvSpPr>
            <p:cNvPr id="135188" name="Rectangle 20"/>
            <p:cNvSpPr>
              <a:spLocks noChangeArrowheads="1"/>
            </p:cNvSpPr>
            <p:nvPr/>
          </p:nvSpPr>
          <p:spPr bwMode="auto">
            <a:xfrm>
              <a:off x="204" y="1650"/>
              <a:ext cx="90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35189" name="Rectangle 21"/>
            <p:cNvSpPr>
              <a:spLocks noChangeArrowheads="1"/>
            </p:cNvSpPr>
            <p:nvPr/>
          </p:nvSpPr>
          <p:spPr bwMode="auto">
            <a:xfrm>
              <a:off x="3996" y="1283"/>
              <a:ext cx="160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   40 000</a:t>
              </a:r>
            </a:p>
          </p:txBody>
        </p:sp>
        <p:sp>
          <p:nvSpPr>
            <p:cNvPr id="135190" name="Rectangle 22"/>
            <p:cNvSpPr>
              <a:spLocks noChangeArrowheads="1"/>
            </p:cNvSpPr>
            <p:nvPr/>
          </p:nvSpPr>
          <p:spPr bwMode="auto">
            <a:xfrm>
              <a:off x="2554" y="1287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电子管</a:t>
              </a:r>
            </a:p>
          </p:txBody>
        </p:sp>
        <p:sp>
          <p:nvSpPr>
            <p:cNvPr id="135191" name="Rectangle 23"/>
            <p:cNvSpPr>
              <a:spLocks noChangeArrowheads="1"/>
            </p:cNvSpPr>
            <p:nvPr/>
          </p:nvSpPr>
          <p:spPr bwMode="auto">
            <a:xfrm>
              <a:off x="1112" y="1283"/>
              <a:ext cx="1442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1946－1957</a:t>
              </a:r>
            </a:p>
          </p:txBody>
        </p:sp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204" y="1224"/>
              <a:ext cx="908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35193" name="Rectangle 25"/>
            <p:cNvSpPr>
              <a:spLocks noChangeArrowheads="1"/>
            </p:cNvSpPr>
            <p:nvPr/>
          </p:nvSpPr>
          <p:spPr bwMode="auto">
            <a:xfrm>
              <a:off x="3978" y="881"/>
              <a:ext cx="176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速度</a:t>
              </a: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（次/秒）</a:t>
              </a:r>
            </a:p>
          </p:txBody>
        </p:sp>
        <p:sp>
          <p:nvSpPr>
            <p:cNvPr id="135194" name="Rectangle 26"/>
            <p:cNvSpPr>
              <a:spLocks noChangeArrowheads="1"/>
            </p:cNvSpPr>
            <p:nvPr/>
          </p:nvSpPr>
          <p:spPr bwMode="auto">
            <a:xfrm>
              <a:off x="2554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硬件技术</a:t>
              </a:r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1112" y="881"/>
              <a:ext cx="144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  时间</a:t>
              </a:r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204" y="881"/>
              <a:ext cx="908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代</a:t>
              </a:r>
            </a:p>
          </p:txBody>
        </p:sp>
        <p:sp>
          <p:nvSpPr>
            <p:cNvPr id="135197" name="Line 29"/>
            <p:cNvSpPr>
              <a:spLocks noChangeShapeType="1"/>
            </p:cNvSpPr>
            <p:nvPr/>
          </p:nvSpPr>
          <p:spPr bwMode="auto">
            <a:xfrm>
              <a:off x="204" y="1224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>
              <a:off x="204" y="1650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>
              <a:off x="204" y="2077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0" name="Line 32"/>
            <p:cNvSpPr>
              <a:spLocks noChangeShapeType="1"/>
            </p:cNvSpPr>
            <p:nvPr/>
          </p:nvSpPr>
          <p:spPr bwMode="auto">
            <a:xfrm>
              <a:off x="204" y="2726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1" name="Line 33"/>
            <p:cNvSpPr>
              <a:spLocks noChangeShapeType="1"/>
            </p:cNvSpPr>
            <p:nvPr/>
          </p:nvSpPr>
          <p:spPr bwMode="auto">
            <a:xfrm>
              <a:off x="204" y="3375"/>
              <a:ext cx="53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2" name="Line 34"/>
            <p:cNvSpPr>
              <a:spLocks noChangeShapeType="1"/>
            </p:cNvSpPr>
            <p:nvPr/>
          </p:nvSpPr>
          <p:spPr bwMode="auto">
            <a:xfrm>
              <a:off x="204" y="4024"/>
              <a:ext cx="53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3" name="Line 35"/>
            <p:cNvSpPr>
              <a:spLocks noChangeShapeType="1"/>
            </p:cNvSpPr>
            <p:nvPr/>
          </p:nvSpPr>
          <p:spPr bwMode="auto">
            <a:xfrm>
              <a:off x="204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4" name="Line 36"/>
            <p:cNvSpPr>
              <a:spLocks noChangeShapeType="1"/>
            </p:cNvSpPr>
            <p:nvPr/>
          </p:nvSpPr>
          <p:spPr bwMode="auto">
            <a:xfrm>
              <a:off x="1112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5" name="Line 37"/>
            <p:cNvSpPr>
              <a:spLocks noChangeShapeType="1"/>
            </p:cNvSpPr>
            <p:nvPr/>
          </p:nvSpPr>
          <p:spPr bwMode="auto">
            <a:xfrm>
              <a:off x="2554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6" name="Line 38"/>
            <p:cNvSpPr>
              <a:spLocks noChangeShapeType="1"/>
            </p:cNvSpPr>
            <p:nvPr/>
          </p:nvSpPr>
          <p:spPr bwMode="auto">
            <a:xfrm>
              <a:off x="3996" y="845"/>
              <a:ext cx="0" cy="3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7" name="Line 39"/>
            <p:cNvSpPr>
              <a:spLocks noChangeShapeType="1"/>
            </p:cNvSpPr>
            <p:nvPr/>
          </p:nvSpPr>
          <p:spPr bwMode="auto">
            <a:xfrm>
              <a:off x="5598" y="845"/>
              <a:ext cx="0" cy="31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8" name="Line 40"/>
            <p:cNvSpPr>
              <a:spLocks noChangeShapeType="1"/>
            </p:cNvSpPr>
            <p:nvPr/>
          </p:nvSpPr>
          <p:spPr bwMode="auto">
            <a:xfrm>
              <a:off x="204" y="845"/>
              <a:ext cx="9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>
              <a:off x="2554" y="845"/>
              <a:ext cx="30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210" name="Text Box 42"/>
            <p:cNvSpPr txBox="1">
              <a:spLocks noChangeArrowheads="1"/>
            </p:cNvSpPr>
            <p:nvPr/>
          </p:nvSpPr>
          <p:spPr bwMode="auto">
            <a:xfrm>
              <a:off x="471" y="219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三</a:t>
              </a:r>
            </a:p>
          </p:txBody>
        </p:sp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471" y="28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四</a:t>
              </a:r>
            </a:p>
          </p:txBody>
        </p:sp>
        <p:sp>
          <p:nvSpPr>
            <p:cNvPr id="135212" name="Text Box 44"/>
            <p:cNvSpPr txBox="1">
              <a:spLocks noChangeArrowheads="1"/>
            </p:cNvSpPr>
            <p:nvPr/>
          </p:nvSpPr>
          <p:spPr bwMode="auto">
            <a:xfrm>
              <a:off x="471" y="166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二</a:t>
              </a:r>
            </a:p>
          </p:txBody>
        </p:sp>
        <p:sp>
          <p:nvSpPr>
            <p:cNvPr id="135213" name="Text Box 45"/>
            <p:cNvSpPr txBox="1">
              <a:spLocks noChangeArrowheads="1"/>
            </p:cNvSpPr>
            <p:nvPr/>
          </p:nvSpPr>
          <p:spPr bwMode="auto">
            <a:xfrm>
              <a:off x="471" y="127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一</a:t>
              </a:r>
            </a:p>
          </p:txBody>
        </p:sp>
        <p:sp>
          <p:nvSpPr>
            <p:cNvPr id="135214" name="Line 46"/>
            <p:cNvSpPr>
              <a:spLocks noChangeShapeType="1"/>
            </p:cNvSpPr>
            <p:nvPr/>
          </p:nvSpPr>
          <p:spPr bwMode="auto">
            <a:xfrm>
              <a:off x="1112" y="845"/>
              <a:ext cx="16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</a:t>
            </a:r>
          </a:p>
        </p:txBody>
      </p:sp>
      <p:sp>
        <p:nvSpPr>
          <p:cNvPr id="135218" name="AutoShape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9402</TotalTime>
  <Words>1810</Words>
  <Application>Microsoft Office PowerPoint</Application>
  <PresentationFormat>全屏显示(4:3)</PresentationFormat>
  <Paragraphs>657</Paragraphs>
  <Slides>37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Soaring</vt:lpstr>
      <vt:lpstr>计算机组成原理</vt:lpstr>
      <vt:lpstr>PowerPoint 演示文稿</vt:lpstr>
      <vt:lpstr>PowerPoint 演示文稿</vt:lpstr>
      <vt:lpstr>1.3 计算机硬件的主要技术指标</vt:lpstr>
      <vt:lpstr>PowerPoint 演示文稿</vt:lpstr>
      <vt:lpstr>1.4 本书结构</vt:lpstr>
      <vt:lpstr>第１章  计算机系统概论</vt:lpstr>
      <vt:lpstr>第２章   计算机的发展及应用</vt:lpstr>
      <vt:lpstr>PowerPoint 演示文稿</vt:lpstr>
      <vt:lpstr>PowerPoint 演示文稿</vt:lpstr>
      <vt:lpstr>PowerPoint 演示文稿</vt:lpstr>
      <vt:lpstr>第１章  计算机系统概论</vt:lpstr>
      <vt:lpstr>第３章  系统总线</vt:lpstr>
      <vt:lpstr>3.1  总线的基本概念</vt:lpstr>
      <vt:lpstr>PowerPoint 演示文稿</vt:lpstr>
      <vt:lpstr>PowerPoint 演示文稿</vt:lpstr>
      <vt:lpstr>PowerPoint 演示文稿</vt:lpstr>
      <vt:lpstr>3.2 总线的分类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1556</cp:revision>
  <dcterms:created xsi:type="dcterms:W3CDTF">1601-01-01T00:00:00Z</dcterms:created>
  <dcterms:modified xsi:type="dcterms:W3CDTF">2013-06-07T02:32:16Z</dcterms:modified>
</cp:coreProperties>
</file>