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9"/>
  </p:notesMasterIdLst>
  <p:sldIdLst>
    <p:sldId id="256" r:id="rId2"/>
    <p:sldId id="308" r:id="rId3"/>
    <p:sldId id="278" r:id="rId4"/>
    <p:sldId id="325" r:id="rId5"/>
    <p:sldId id="310" r:id="rId6"/>
    <p:sldId id="326" r:id="rId7"/>
    <p:sldId id="272" r:id="rId8"/>
    <p:sldId id="282" r:id="rId9"/>
    <p:sldId id="283" r:id="rId10"/>
    <p:sldId id="328" r:id="rId11"/>
    <p:sldId id="294" r:id="rId12"/>
    <p:sldId id="333" r:id="rId13"/>
    <p:sldId id="331" r:id="rId14"/>
    <p:sldId id="286" r:id="rId15"/>
    <p:sldId id="334" r:id="rId16"/>
    <p:sldId id="996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997" r:id="rId27"/>
    <p:sldId id="998" r:id="rId28"/>
    <p:sldId id="999" r:id="rId29"/>
    <p:sldId id="1000" r:id="rId30"/>
    <p:sldId id="1059" r:id="rId31"/>
    <p:sldId id="1001" r:id="rId32"/>
    <p:sldId id="1002" r:id="rId33"/>
    <p:sldId id="1003" r:id="rId34"/>
    <p:sldId id="1058" r:id="rId35"/>
    <p:sldId id="1005" r:id="rId36"/>
    <p:sldId id="1062" r:id="rId37"/>
    <p:sldId id="1061" r:id="rId38"/>
    <p:sldId id="1063" r:id="rId39"/>
    <p:sldId id="1006" r:id="rId40"/>
    <p:sldId id="1057" r:id="rId41"/>
    <p:sldId id="1009" r:id="rId42"/>
    <p:sldId id="1010" r:id="rId43"/>
    <p:sldId id="1011" r:id="rId44"/>
    <p:sldId id="1012" r:id="rId45"/>
    <p:sldId id="1013" r:id="rId46"/>
    <p:sldId id="1014" r:id="rId47"/>
    <p:sldId id="1015" r:id="rId48"/>
    <p:sldId id="1016" r:id="rId49"/>
    <p:sldId id="1017" r:id="rId50"/>
    <p:sldId id="1018" r:id="rId51"/>
    <p:sldId id="1019" r:id="rId52"/>
    <p:sldId id="1060" r:id="rId53"/>
    <p:sldId id="1020" r:id="rId54"/>
    <p:sldId id="1021" r:id="rId55"/>
    <p:sldId id="1064" r:id="rId56"/>
    <p:sldId id="1065" r:id="rId57"/>
    <p:sldId id="1066" r:id="rId58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3366FF"/>
    <a:srgbClr val="00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9" autoAdjust="0"/>
    <p:restoredTop sz="82069" autoAdjust="0"/>
  </p:normalViewPr>
  <p:slideViewPr>
    <p:cSldViewPr>
      <p:cViewPr varScale="1">
        <p:scale>
          <a:sx n="73" d="100"/>
          <a:sy n="73" d="100"/>
        </p:scale>
        <p:origin x="-18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DE20EEE-134B-49DD-AFB1-C55B8EAE10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037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781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2D618-0C6D-4FEE-871B-FD798EC30A62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45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4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4C6A1-1316-46F5-9E8A-F5EF43EA99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69902-35BC-4C02-9D36-134A93C813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EEC34-B46B-4769-813D-3FDCF0CB2F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C14AC-9274-483E-87B8-E6A120D0CA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E6C7E-AA8C-4404-ADC1-B2EDE507F8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237FC-0588-426A-8E6D-0A04E85984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87822-0FF4-42FC-A083-B5FAB3558B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755C-0607-4390-8109-F90D789B64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B7F49-19F3-412C-B886-5DA0C4053B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29DB0-A556-4049-80D1-8520C9578B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06917-35BA-49BE-91A9-A8F5E61A0F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7A6E6-EC62-4E5A-8ACC-2BF950DCD9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9219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0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pPr>
              <a:defRPr/>
            </a:pPr>
            <a:fld id="{D69BBE5F-2646-4304-B2B0-CB0F8C91F1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2012&#24180;11&#26376;&#26368;&#26032;TOP500&#35745;&#31639;&#26426;&#25490;&#21517;%20&#21069;10&#21517;.doc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062038"/>
            <a:ext cx="5673725" cy="1143000"/>
          </a:xfrm>
        </p:spPr>
        <p:txBody>
          <a:bodyPr/>
          <a:lstStyle/>
          <a:p>
            <a:pPr algn="dist" eaLnBrk="1" hangingPunct="1">
              <a:defRPr/>
            </a:pPr>
            <a:r>
              <a:rPr lang="zh-CN" altLang="en-US" sz="5400" b="1" dirty="0" smtClean="0"/>
              <a:t>计算机组成原理</a:t>
            </a: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3714744" y="5072074"/>
            <a:ext cx="2951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舒燕君</a:t>
            </a:r>
            <a:endParaRPr lang="zh-CN" altLang="en-US" sz="28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71736" y="4500570"/>
            <a:ext cx="4357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计算机科学与技术学院</a:t>
            </a:r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480" y="2786058"/>
            <a:ext cx="5673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第二讲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827088" y="2855913"/>
            <a:ext cx="4032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000001 </a:t>
            </a:r>
            <a:r>
              <a:rPr lang="zh-CN" altLang="en-US" sz="2800"/>
              <a:t>  </a:t>
            </a:r>
            <a:r>
              <a:rPr lang="zh-CN" altLang="en-US" sz="2800">
                <a:latin typeface="Times New Roman" pitchFamily="18" charset="0"/>
              </a:rPr>
              <a:t>0000001000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62000" y="5386388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打印     </a:t>
            </a:r>
            <a:r>
              <a:rPr lang="zh-CN" altLang="en-US" sz="900"/>
              <a:t> 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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762000" y="6026150"/>
            <a:ext cx="1289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停机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762000" y="22860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取数     </a:t>
            </a:r>
            <a:r>
              <a:rPr lang="en-US" altLang="zh-CN" sz="2800">
                <a:latin typeface="Times New Roman" pitchFamily="18" charset="0"/>
              </a:rPr>
              <a:t>α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84863" y="2286000"/>
            <a:ext cx="2590800" cy="519113"/>
            <a:chOff x="3888" y="1488"/>
            <a:chExt cx="1632" cy="327"/>
          </a:xfrm>
        </p:grpSpPr>
        <p:sp>
          <p:nvSpPr>
            <p:cNvPr id="21534" name="Text Box 7"/>
            <p:cNvSpPr txBox="1">
              <a:spLocks noChangeArrowheads="1"/>
            </p:cNvSpPr>
            <p:nvPr/>
          </p:nvSpPr>
          <p:spPr bwMode="auto">
            <a:xfrm>
              <a:off x="3888" y="1488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[</a:t>
              </a:r>
              <a:r>
                <a:rPr lang="en-US" altLang="zh-CN" sz="2800">
                  <a:latin typeface="Times New Roman" pitchFamily="18" charset="0"/>
                </a:rPr>
                <a:t>α</a:t>
              </a:r>
              <a:r>
                <a:rPr lang="en-US" altLang="zh-CN" sz="2800"/>
                <a:t>]     </a:t>
              </a:r>
              <a:r>
                <a:rPr lang="en-US" altLang="zh-CN" sz="2800">
                  <a:latin typeface="Times New Roman" pitchFamily="18" charset="0"/>
                </a:rPr>
                <a:t>ACC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1535" name="Line 8"/>
            <p:cNvSpPr>
              <a:spLocks noChangeShapeType="1"/>
            </p:cNvSpPr>
            <p:nvPr/>
          </p:nvSpPr>
          <p:spPr bwMode="auto">
            <a:xfrm>
              <a:off x="4560" y="165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762000" y="35052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存数     </a:t>
            </a:r>
            <a:r>
              <a:rPr lang="en-US" altLang="zh-CN" sz="2800">
                <a:latin typeface="Times New Roman" pitchFamily="18" charset="0"/>
              </a:rPr>
              <a:t>β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700713" y="3505200"/>
            <a:ext cx="4343400" cy="519113"/>
            <a:chOff x="3772" y="2256"/>
            <a:chExt cx="2736" cy="327"/>
          </a:xfrm>
        </p:grpSpPr>
        <p:sp>
          <p:nvSpPr>
            <p:cNvPr id="21532" name="Text Box 11"/>
            <p:cNvSpPr txBox="1">
              <a:spLocks noChangeArrowheads="1"/>
            </p:cNvSpPr>
            <p:nvPr/>
          </p:nvSpPr>
          <p:spPr bwMode="auto">
            <a:xfrm>
              <a:off x="3772" y="2256"/>
              <a:ext cx="27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[</a:t>
              </a:r>
              <a:r>
                <a:rPr lang="en-US" altLang="zh-CN" sz="2800">
                  <a:latin typeface="Times New Roman" pitchFamily="18" charset="0"/>
                </a:rPr>
                <a:t>ACC</a:t>
              </a:r>
              <a:r>
                <a:rPr lang="en-US" altLang="zh-CN" sz="2800"/>
                <a:t>]   </a:t>
              </a:r>
              <a:r>
                <a:rPr lang="en-US" altLang="zh-CN" sz="1600"/>
                <a:t> </a:t>
              </a:r>
              <a:r>
                <a:rPr lang="en-US" altLang="zh-CN" sz="2800">
                  <a:latin typeface="Times New Roman" pitchFamily="18" charset="0"/>
                </a:rPr>
                <a:t>β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1533" name="Line 12"/>
            <p:cNvSpPr>
              <a:spLocks noChangeShapeType="1"/>
            </p:cNvSpPr>
            <p:nvPr/>
          </p:nvSpPr>
          <p:spPr bwMode="auto">
            <a:xfrm>
              <a:off x="4560" y="243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762000" y="4090988"/>
            <a:ext cx="396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加       </a:t>
            </a:r>
            <a:r>
              <a:rPr lang="en-US" altLang="zh-CN" sz="2800">
                <a:latin typeface="Times New Roman" pitchFamily="18" charset="0"/>
              </a:rPr>
              <a:t>γ</a:t>
            </a: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794250" y="4090988"/>
            <a:ext cx="4495800" cy="519112"/>
            <a:chOff x="3201" y="2625"/>
            <a:chExt cx="2832" cy="327"/>
          </a:xfrm>
        </p:grpSpPr>
        <p:sp>
          <p:nvSpPr>
            <p:cNvPr id="21530" name="Text Box 15"/>
            <p:cNvSpPr txBox="1">
              <a:spLocks noChangeArrowheads="1"/>
            </p:cNvSpPr>
            <p:nvPr/>
          </p:nvSpPr>
          <p:spPr bwMode="auto">
            <a:xfrm>
              <a:off x="3201" y="2625"/>
              <a:ext cx="28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/>
                <a:t>[</a:t>
              </a:r>
              <a:r>
                <a:rPr lang="en-US" altLang="zh-CN" sz="2800">
                  <a:latin typeface="Times New Roman" pitchFamily="18" charset="0"/>
                </a:rPr>
                <a:t>ACC</a:t>
              </a:r>
              <a:r>
                <a:rPr lang="en-US" altLang="zh-CN" sz="2800"/>
                <a:t>]+[</a:t>
              </a:r>
              <a:r>
                <a:rPr lang="en-US" altLang="zh-CN" sz="2800">
                  <a:latin typeface="Times New Roman" pitchFamily="18" charset="0"/>
                </a:rPr>
                <a:t>γ</a:t>
              </a:r>
              <a:r>
                <a:rPr lang="en-US" altLang="zh-CN" sz="2800"/>
                <a:t>]    </a:t>
              </a:r>
              <a:r>
                <a:rPr lang="en-US" altLang="zh-CN" sz="2800">
                  <a:latin typeface="Times New Roman" pitchFamily="18" charset="0"/>
                </a:rPr>
                <a:t>ACC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1531" name="Line 16"/>
            <p:cNvSpPr>
              <a:spLocks noChangeShapeType="1"/>
            </p:cNvSpPr>
            <p:nvPr/>
          </p:nvSpPr>
          <p:spPr bwMode="auto">
            <a:xfrm>
              <a:off x="4560" y="28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4465" name="Text Box 17"/>
          <p:cNvSpPr txBox="1">
            <a:spLocks noChangeArrowheads="1"/>
          </p:cNvSpPr>
          <p:nvPr/>
        </p:nvSpPr>
        <p:spPr bwMode="auto">
          <a:xfrm>
            <a:off x="762000" y="4776788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乘       </a:t>
            </a:r>
            <a:r>
              <a:rPr lang="en-US" altLang="zh-CN" sz="2800">
                <a:latin typeface="Times New Roman" pitchFamily="18" charset="0"/>
              </a:rPr>
              <a:t>δ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724400" y="4776788"/>
            <a:ext cx="4038600" cy="519112"/>
            <a:chOff x="3157" y="3057"/>
            <a:chExt cx="2544" cy="327"/>
          </a:xfrm>
        </p:grpSpPr>
        <p:sp>
          <p:nvSpPr>
            <p:cNvPr id="21528" name="Text Box 19"/>
            <p:cNvSpPr txBox="1">
              <a:spLocks noChangeArrowheads="1"/>
            </p:cNvSpPr>
            <p:nvPr/>
          </p:nvSpPr>
          <p:spPr bwMode="auto">
            <a:xfrm>
              <a:off x="3157" y="3057"/>
              <a:ext cx="25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/>
                <a:t>[</a:t>
              </a:r>
              <a:r>
                <a:rPr lang="en-US" altLang="zh-CN" sz="2800">
                  <a:latin typeface="Times New Roman" pitchFamily="18" charset="0"/>
                </a:rPr>
                <a:t>ACC</a:t>
              </a:r>
              <a:r>
                <a:rPr lang="en-US" altLang="zh-CN" sz="2800"/>
                <a:t>]</a:t>
              </a:r>
              <a:r>
                <a:rPr lang="en-US" altLang="zh-CN" sz="2000"/>
                <a:t>×</a:t>
              </a:r>
              <a:r>
                <a:rPr lang="en-US" altLang="zh-CN" sz="2800"/>
                <a:t>[</a:t>
              </a:r>
              <a:r>
                <a:rPr lang="en-US" altLang="zh-CN" sz="2800">
                  <a:latin typeface="Times New Roman" pitchFamily="18" charset="0"/>
                </a:rPr>
                <a:t>δ</a:t>
              </a:r>
              <a:r>
                <a:rPr lang="en-US" altLang="zh-CN" sz="2800"/>
                <a:t>]    </a:t>
              </a:r>
              <a:r>
                <a:rPr lang="en-US" altLang="zh-CN" sz="2800">
                  <a:latin typeface="Times New Roman" pitchFamily="18" charset="0"/>
                </a:rPr>
                <a:t>ACC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1529" name="Line 20"/>
            <p:cNvSpPr>
              <a:spLocks noChangeShapeType="1"/>
            </p:cNvSpPr>
            <p:nvPr/>
          </p:nvSpPr>
          <p:spPr bwMode="auto">
            <a:xfrm>
              <a:off x="4560" y="324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17" name="Text Box 21"/>
          <p:cNvSpPr txBox="1">
            <a:spLocks noChangeArrowheads="1"/>
          </p:cNvSpPr>
          <p:nvPr/>
        </p:nvSpPr>
        <p:spPr bwMode="auto">
          <a:xfrm>
            <a:off x="523875" y="473075"/>
            <a:ext cx="3687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指令格式举例</a:t>
            </a:r>
          </a:p>
        </p:txBody>
      </p:sp>
      <p:sp>
        <p:nvSpPr>
          <p:cNvPr id="104470" name="Rectangle 2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68313" y="1447800"/>
            <a:ext cx="4173537" cy="617538"/>
            <a:chOff x="480" y="960"/>
            <a:chExt cx="2736" cy="389"/>
          </a:xfrm>
        </p:grpSpPr>
        <p:sp>
          <p:nvSpPr>
            <p:cNvPr id="21524" name="Rectangle 24"/>
            <p:cNvSpPr>
              <a:spLocks noChangeArrowheads="1"/>
            </p:cNvSpPr>
            <p:nvPr/>
          </p:nvSpPr>
          <p:spPr bwMode="auto">
            <a:xfrm>
              <a:off x="480" y="965"/>
              <a:ext cx="2736" cy="38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5" name="Text Box 25"/>
            <p:cNvSpPr txBox="1">
              <a:spLocks noChangeArrowheads="1"/>
            </p:cNvSpPr>
            <p:nvPr/>
          </p:nvSpPr>
          <p:spPr bwMode="auto">
            <a:xfrm>
              <a:off x="532" y="974"/>
              <a:ext cx="9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800"/>
                <a:t>操作码</a:t>
              </a:r>
            </a:p>
          </p:txBody>
        </p:sp>
        <p:sp>
          <p:nvSpPr>
            <p:cNvPr id="21526" name="Text Box 26"/>
            <p:cNvSpPr txBox="1">
              <a:spLocks noChangeArrowheads="1"/>
            </p:cNvSpPr>
            <p:nvPr/>
          </p:nvSpPr>
          <p:spPr bwMode="auto">
            <a:xfrm>
              <a:off x="1960" y="974"/>
              <a:ext cx="82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/>
                <a:t>地址码</a:t>
              </a:r>
            </a:p>
          </p:txBody>
        </p:sp>
        <p:sp>
          <p:nvSpPr>
            <p:cNvPr id="21527" name="Line 27"/>
            <p:cNvSpPr>
              <a:spLocks noChangeShapeType="1"/>
            </p:cNvSpPr>
            <p:nvPr/>
          </p:nvSpPr>
          <p:spPr bwMode="auto">
            <a:xfrm>
              <a:off x="1497" y="960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832350" y="5386388"/>
            <a:ext cx="4953000" cy="519112"/>
            <a:chOff x="3225" y="3441"/>
            <a:chExt cx="3120" cy="327"/>
          </a:xfrm>
        </p:grpSpPr>
        <p:sp>
          <p:nvSpPr>
            <p:cNvPr id="21522" name="Text Box 29"/>
            <p:cNvSpPr txBox="1">
              <a:spLocks noChangeArrowheads="1"/>
            </p:cNvSpPr>
            <p:nvPr/>
          </p:nvSpPr>
          <p:spPr bwMode="auto">
            <a:xfrm>
              <a:off x="3225" y="3441"/>
              <a:ext cx="31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/>
                <a:t>     </a:t>
              </a:r>
              <a:r>
                <a:rPr lang="en-US" altLang="zh-CN" sz="900"/>
                <a:t>  </a:t>
              </a:r>
              <a:r>
                <a:rPr lang="en-US" altLang="zh-CN" sz="2800"/>
                <a:t>[</a:t>
              </a:r>
              <a:r>
                <a:rPr lang="en-US" altLang="zh-CN" sz="900"/>
                <a:t> </a:t>
              </a:r>
              <a:r>
                <a:rPr lang="en-US" altLang="zh-CN" sz="2800">
                  <a:latin typeface="Times New Roman" pitchFamily="18" charset="0"/>
                  <a:sym typeface="Symbol" pitchFamily="18" charset="2"/>
                </a:rPr>
                <a:t></a:t>
              </a:r>
              <a:r>
                <a:rPr lang="en-US" altLang="zh-CN" sz="900"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900">
                  <a:sym typeface="Symbol" pitchFamily="18" charset="2"/>
                </a:rPr>
                <a:t> </a:t>
              </a:r>
              <a:r>
                <a:rPr lang="en-US" altLang="zh-CN" sz="2800"/>
                <a:t>]     </a:t>
              </a:r>
              <a:r>
                <a:rPr lang="zh-CN" altLang="en-US" sz="2800"/>
                <a:t>打印机</a:t>
              </a:r>
            </a:p>
          </p:txBody>
        </p:sp>
        <p:sp>
          <p:nvSpPr>
            <p:cNvPr id="21523" name="Line 30"/>
            <p:cNvSpPr>
              <a:spLocks noChangeShapeType="1"/>
            </p:cNvSpPr>
            <p:nvPr/>
          </p:nvSpPr>
          <p:spPr bwMode="auto">
            <a:xfrm>
              <a:off x="4560" y="36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21" name="AutoShape 3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09" name="Group 181"/>
          <p:cNvGraphicFramePr>
            <a:graphicFrameLocks noGrp="1"/>
          </p:cNvGraphicFramePr>
          <p:nvPr/>
        </p:nvGraphicFramePr>
        <p:xfrm>
          <a:off x="611188" y="838200"/>
          <a:ext cx="7920037" cy="5943600"/>
        </p:xfrm>
        <a:graphic>
          <a:graphicData uri="http://schemas.openxmlformats.org/drawingml/2006/table">
            <a:tbl>
              <a:tblPr/>
              <a:tblGrid>
                <a:gridCol w="2051050"/>
                <a:gridCol w="1023937"/>
                <a:gridCol w="1538288"/>
                <a:gridCol w="3306762"/>
              </a:tblGrid>
              <a:tr h="27146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指令和数据存于主存单元的地址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指令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注释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地址码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取数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至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乘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ax</a:t>
                      </a:r>
                      <a:r>
                        <a:rPr kumimoji="1" lang="en-US" altLang="zh-CN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乘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得（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bx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将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bx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存于主存单元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打印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停机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存放结果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286" name="Rectangle 15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22605" name="Text Box 159"/>
          <p:cNvSpPr txBox="1">
            <a:spLocks noChangeArrowheads="1"/>
          </p:cNvSpPr>
          <p:nvPr/>
        </p:nvSpPr>
        <p:spPr bwMode="auto">
          <a:xfrm>
            <a:off x="288925" y="120650"/>
            <a:ext cx="5527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latin typeface="Times New Roman" pitchFamily="18" charset="0"/>
              </a:rPr>
              <a:t>计算 </a:t>
            </a:r>
            <a:r>
              <a:rPr lang="en-US" altLang="zh-CN" sz="3600" i="1">
                <a:latin typeface="Times New Roman" pitchFamily="18" charset="0"/>
              </a:rPr>
              <a:t>ax</a:t>
            </a:r>
            <a:r>
              <a:rPr lang="en-US" altLang="zh-CN" sz="3600" baseline="30000">
                <a:latin typeface="Times New Roman" pitchFamily="18" charset="0"/>
              </a:rPr>
              <a:t>2</a:t>
            </a:r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600" i="1">
                <a:latin typeface="Times New Roman" pitchFamily="18" charset="0"/>
              </a:rPr>
              <a:t>bx</a:t>
            </a:r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600" i="1">
                <a:latin typeface="Times New Roman" pitchFamily="18" charset="0"/>
              </a:rPr>
              <a:t>c</a:t>
            </a:r>
            <a:r>
              <a:rPr lang="en-US" altLang="zh-CN" sz="3600">
                <a:latin typeface="Times New Roman" pitchFamily="18" charset="0"/>
              </a:rPr>
              <a:t>  </a:t>
            </a:r>
            <a:r>
              <a:rPr lang="zh-CN" altLang="en-US" sz="3600">
                <a:latin typeface="Times New Roman" pitchFamily="18" charset="0"/>
              </a:rPr>
              <a:t>程序清单</a:t>
            </a:r>
          </a:p>
        </p:txBody>
      </p:sp>
      <p:sp>
        <p:nvSpPr>
          <p:cNvPr id="22606" name="AutoShape 18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124200" y="2598738"/>
            <a:ext cx="1160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大楼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2971800" y="3259138"/>
            <a:ext cx="57896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</a:rPr>
              <a:t>存储单元 </a:t>
            </a:r>
            <a:r>
              <a:rPr lang="zh-CN" altLang="en-US" sz="2400"/>
              <a:t>存放一串二进制代码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2971800" y="3963988"/>
            <a:ext cx="6975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</a:rPr>
              <a:t>存储字   </a:t>
            </a:r>
            <a:r>
              <a:rPr lang="zh-CN" altLang="en-US" sz="2400"/>
              <a:t>存储单元中二进制代码的组合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971800" y="4668838"/>
            <a:ext cx="662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</a:rPr>
              <a:t>存储字长 </a:t>
            </a:r>
            <a:r>
              <a:rPr lang="zh-CN" altLang="en-US" sz="2400"/>
              <a:t>存储单元中二进制代码的位数</a:t>
            </a: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4613275" y="5373688"/>
            <a:ext cx="483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每个存储单元赋予一个地址号</a:t>
            </a:r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2968625" y="6016625"/>
            <a:ext cx="2682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</a:rPr>
              <a:t>按地址寻访</a:t>
            </a:r>
            <a:endParaRPr lang="zh-CN" altLang="en-US" sz="2800"/>
          </a:p>
        </p:txBody>
      </p:sp>
      <p:grpSp>
        <p:nvGrpSpPr>
          <p:cNvPr id="29" name="组合 28"/>
          <p:cNvGrpSpPr/>
          <p:nvPr/>
        </p:nvGrpSpPr>
        <p:grpSpPr>
          <a:xfrm>
            <a:off x="2879725" y="1989138"/>
            <a:ext cx="6264275" cy="541337"/>
            <a:chOff x="2879725" y="1989138"/>
            <a:chExt cx="6264275" cy="541337"/>
          </a:xfrm>
        </p:grpSpPr>
        <p:sp>
          <p:nvSpPr>
            <p:cNvPr id="109578" name="Text Box 10"/>
            <p:cNvSpPr txBox="1">
              <a:spLocks noChangeArrowheads="1"/>
            </p:cNvSpPr>
            <p:nvPr/>
          </p:nvSpPr>
          <p:spPr bwMode="auto">
            <a:xfrm>
              <a:off x="5995988" y="2011363"/>
              <a:ext cx="22479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</a:rPr>
                <a:t>–</a:t>
              </a:r>
              <a:r>
                <a:rPr lang="zh-CN" altLang="en-US" sz="2800" dirty="0"/>
                <a:t> 存储元件</a:t>
              </a: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879725" y="1989138"/>
              <a:ext cx="6264275" cy="541337"/>
              <a:chOff x="2879725" y="1989138"/>
              <a:chExt cx="6264275" cy="541337"/>
            </a:xfrm>
          </p:grpSpPr>
          <p:sp>
            <p:nvSpPr>
              <p:cNvPr id="109570" name="Text Box 2"/>
              <p:cNvSpPr txBox="1">
                <a:spLocks noChangeArrowheads="1"/>
              </p:cNvSpPr>
              <p:nvPr/>
            </p:nvSpPr>
            <p:spPr bwMode="auto">
              <a:xfrm>
                <a:off x="2879725" y="1989138"/>
                <a:ext cx="1404938" cy="519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 dirty="0"/>
                  <a:t>存储体</a:t>
                </a:r>
              </a:p>
            </p:txBody>
          </p:sp>
          <p:sp>
            <p:nvSpPr>
              <p:cNvPr id="109577" name="Text Box 9"/>
              <p:cNvSpPr txBox="1">
                <a:spLocks noChangeArrowheads="1"/>
              </p:cNvSpPr>
              <p:nvPr/>
            </p:nvSpPr>
            <p:spPr bwMode="auto">
              <a:xfrm>
                <a:off x="4103688" y="2011363"/>
                <a:ext cx="2268537" cy="519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 dirty="0">
                    <a:latin typeface="Times New Roman" pitchFamily="18" charset="0"/>
                  </a:rPr>
                  <a:t>–</a:t>
                </a:r>
                <a:r>
                  <a:rPr lang="zh-CN" altLang="en-US" sz="2800" dirty="0"/>
                  <a:t> 存储单元</a:t>
                </a:r>
              </a:p>
            </p:txBody>
          </p:sp>
          <p:sp>
            <p:nvSpPr>
              <p:cNvPr id="109579" name="Text Box 11"/>
              <p:cNvSpPr txBox="1">
                <a:spLocks noChangeArrowheads="1"/>
              </p:cNvSpPr>
              <p:nvPr/>
            </p:nvSpPr>
            <p:spPr bwMode="auto">
              <a:xfrm>
                <a:off x="7880350" y="2032000"/>
                <a:ext cx="1263650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200"/>
                  <a:t>（</a:t>
                </a:r>
                <a:r>
                  <a:rPr lang="zh-CN" altLang="en-US" sz="2200">
                    <a:latin typeface="Times New Roman" pitchFamily="18" charset="0"/>
                  </a:rPr>
                  <a:t>0/1</a:t>
                </a:r>
                <a:r>
                  <a:rPr lang="zh-CN" altLang="en-US" sz="2200"/>
                  <a:t>）</a:t>
                </a:r>
              </a:p>
            </p:txBody>
          </p:sp>
        </p:grpSp>
      </p:grp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4103688" y="2598738"/>
            <a:ext cx="1692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–</a:t>
            </a:r>
            <a:r>
              <a:rPr lang="zh-CN" altLang="en-US" sz="2800"/>
              <a:t>  </a:t>
            </a:r>
            <a:r>
              <a:rPr lang="zh-CN" altLang="en-US" sz="900"/>
              <a:t> </a:t>
            </a:r>
            <a:r>
              <a:rPr lang="zh-CN" altLang="en-US" sz="2800"/>
              <a:t>房间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5995988" y="2598738"/>
            <a:ext cx="1700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–</a:t>
            </a:r>
            <a:r>
              <a:rPr lang="zh-CN" altLang="en-US" sz="2800"/>
              <a:t> </a:t>
            </a:r>
            <a:r>
              <a:rPr lang="zh-CN" altLang="en-US" sz="900"/>
              <a:t> </a:t>
            </a:r>
            <a:r>
              <a:rPr lang="zh-CN" altLang="en-US" sz="2800"/>
              <a:t>床位</a:t>
            </a:r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7158038" y="2624138"/>
            <a:ext cx="25273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200"/>
              <a:t>（无人/</a:t>
            </a:r>
            <a:r>
              <a:rPr lang="zh-CN" altLang="en-US"/>
              <a:t> </a:t>
            </a:r>
            <a:r>
              <a:rPr lang="zh-CN" altLang="en-US" sz="2200"/>
              <a:t>有人）</a:t>
            </a:r>
          </a:p>
        </p:txBody>
      </p:sp>
      <p:sp>
        <p:nvSpPr>
          <p:cNvPr id="109583" name="Text Box 15"/>
          <p:cNvSpPr txBox="1">
            <a:spLocks noChangeArrowheads="1"/>
          </p:cNvSpPr>
          <p:nvPr/>
        </p:nvSpPr>
        <p:spPr bwMode="auto">
          <a:xfrm>
            <a:off x="793750" y="1058863"/>
            <a:ext cx="6226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(</a:t>
            </a:r>
            <a:r>
              <a:rPr lang="en-US" altLang="zh-CN" sz="3200">
                <a:latin typeface="Times New Roman" pitchFamily="18" charset="0"/>
              </a:rPr>
              <a:t>1</a:t>
            </a:r>
            <a:r>
              <a:rPr lang="en-US" altLang="zh-CN" sz="3200"/>
              <a:t>)</a:t>
            </a:r>
            <a:r>
              <a:rPr lang="zh-CN" altLang="en-US" sz="3200"/>
              <a:t>存储器的基本组成</a:t>
            </a:r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57200" y="2420938"/>
            <a:ext cx="2359025" cy="3324225"/>
            <a:chOff x="288" y="1200"/>
            <a:chExt cx="1486" cy="2094"/>
          </a:xfrm>
        </p:grpSpPr>
        <p:sp>
          <p:nvSpPr>
            <p:cNvPr id="23572" name="Text Box 18"/>
            <p:cNvSpPr txBox="1">
              <a:spLocks noChangeArrowheads="1"/>
            </p:cNvSpPr>
            <p:nvPr/>
          </p:nvSpPr>
          <p:spPr bwMode="auto">
            <a:xfrm>
              <a:off x="1115" y="2327"/>
              <a:ext cx="659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MDR</a:t>
              </a:r>
            </a:p>
          </p:txBody>
        </p:sp>
        <p:sp>
          <p:nvSpPr>
            <p:cNvPr id="23573" name="Rectangle 19"/>
            <p:cNvSpPr>
              <a:spLocks noChangeArrowheads="1"/>
            </p:cNvSpPr>
            <p:nvPr/>
          </p:nvSpPr>
          <p:spPr bwMode="auto">
            <a:xfrm>
              <a:off x="288" y="1200"/>
              <a:ext cx="1458" cy="20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Rectangle 20"/>
            <p:cNvSpPr>
              <a:spLocks noChangeArrowheads="1"/>
            </p:cNvSpPr>
            <p:nvPr/>
          </p:nvSpPr>
          <p:spPr bwMode="auto">
            <a:xfrm>
              <a:off x="639" y="2913"/>
              <a:ext cx="77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/>
                <a:t>主存储器</a:t>
              </a:r>
            </a:p>
          </p:txBody>
        </p:sp>
        <p:sp>
          <p:nvSpPr>
            <p:cNvPr id="23575" name="Text Box 21"/>
            <p:cNvSpPr txBox="1">
              <a:spLocks noChangeArrowheads="1"/>
            </p:cNvSpPr>
            <p:nvPr/>
          </p:nvSpPr>
          <p:spPr bwMode="auto">
            <a:xfrm>
              <a:off x="609" y="1533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存储体</a:t>
              </a:r>
            </a:p>
          </p:txBody>
        </p:sp>
        <p:sp>
          <p:nvSpPr>
            <p:cNvPr id="23576" name="Rectangle 22"/>
            <p:cNvSpPr>
              <a:spLocks noChangeArrowheads="1"/>
            </p:cNvSpPr>
            <p:nvPr/>
          </p:nvSpPr>
          <p:spPr bwMode="auto">
            <a:xfrm>
              <a:off x="451" y="1390"/>
              <a:ext cx="1106" cy="66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Text Box 23"/>
            <p:cNvSpPr txBox="1">
              <a:spLocks noChangeArrowheads="1"/>
            </p:cNvSpPr>
            <p:nvPr/>
          </p:nvSpPr>
          <p:spPr bwMode="auto">
            <a:xfrm>
              <a:off x="426" y="2327"/>
              <a:ext cx="593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MAR</a:t>
              </a:r>
            </a:p>
          </p:txBody>
        </p:sp>
        <p:sp>
          <p:nvSpPr>
            <p:cNvPr id="23578" name="Rectangle 24"/>
            <p:cNvSpPr>
              <a:spLocks noChangeArrowheads="1"/>
            </p:cNvSpPr>
            <p:nvPr/>
          </p:nvSpPr>
          <p:spPr bwMode="auto">
            <a:xfrm>
              <a:off x="385" y="2332"/>
              <a:ext cx="631" cy="33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9" name="Rectangle 25"/>
            <p:cNvSpPr>
              <a:spLocks noChangeArrowheads="1"/>
            </p:cNvSpPr>
            <p:nvPr/>
          </p:nvSpPr>
          <p:spPr bwMode="auto">
            <a:xfrm>
              <a:off x="1092" y="2332"/>
              <a:ext cx="590" cy="33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570" name="Text Box 26"/>
          <p:cNvSpPr txBox="1">
            <a:spLocks noChangeArrowheads="1"/>
          </p:cNvSpPr>
          <p:nvPr/>
        </p:nvSpPr>
        <p:spPr bwMode="auto">
          <a:xfrm>
            <a:off x="34925" y="225425"/>
            <a:ext cx="5113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 algn="ctr"/>
            <a:r>
              <a:rPr lang="zh-CN" altLang="en-US" sz="3600">
                <a:latin typeface="Times New Roman" pitchFamily="18" charset="0"/>
              </a:rPr>
              <a:t>2</a:t>
            </a:r>
            <a:r>
              <a:rPr lang="zh-CN" altLang="en-US" sz="3600"/>
              <a:t>.计算机的解题过程</a:t>
            </a:r>
          </a:p>
        </p:txBody>
      </p:sp>
      <p:sp>
        <p:nvSpPr>
          <p:cNvPr id="23571" name="AutoShape 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3390900" y="5456238"/>
            <a:ext cx="838200" cy="9144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36306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4114800" y="1273175"/>
            <a:ext cx="1393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MAR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4114800" y="2489200"/>
            <a:ext cx="1249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MDR</a:t>
            </a:r>
            <a:endParaRPr lang="en-US" altLang="zh-CN" sz="32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48038" y="5084763"/>
            <a:ext cx="6477000" cy="1295400"/>
            <a:chOff x="2112" y="3211"/>
            <a:chExt cx="4080" cy="816"/>
          </a:xfrm>
        </p:grpSpPr>
        <p:grpSp>
          <p:nvGrpSpPr>
            <p:cNvPr id="24609" name="Group 6"/>
            <p:cNvGrpSpPr>
              <a:grpSpLocks/>
            </p:cNvGrpSpPr>
            <p:nvPr/>
          </p:nvGrpSpPr>
          <p:grpSpPr bwMode="auto">
            <a:xfrm>
              <a:off x="2112" y="3361"/>
              <a:ext cx="600" cy="666"/>
              <a:chOff x="2004" y="3277"/>
              <a:chExt cx="600" cy="666"/>
            </a:xfrm>
          </p:grpSpPr>
          <p:grpSp>
            <p:nvGrpSpPr>
              <p:cNvPr id="24611" name="Group 7"/>
              <p:cNvGrpSpPr>
                <a:grpSpLocks/>
              </p:cNvGrpSpPr>
              <p:nvPr/>
            </p:nvGrpSpPr>
            <p:grpSpPr bwMode="auto">
              <a:xfrm>
                <a:off x="2004" y="3277"/>
                <a:ext cx="600" cy="234"/>
                <a:chOff x="2052" y="3277"/>
                <a:chExt cx="600" cy="234"/>
              </a:xfrm>
            </p:grpSpPr>
            <p:sp>
              <p:nvSpPr>
                <p:cNvPr id="24627" name="AutoShape 8"/>
                <p:cNvSpPr>
                  <a:spLocks noChangeArrowheads="1"/>
                </p:cNvSpPr>
                <p:nvPr/>
              </p:nvSpPr>
              <p:spPr bwMode="auto">
                <a:xfrm>
                  <a:off x="2052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28" name="AutoShape 9"/>
                <p:cNvSpPr>
                  <a:spLocks noChangeArrowheads="1"/>
                </p:cNvSpPr>
                <p:nvPr/>
              </p:nvSpPr>
              <p:spPr bwMode="auto">
                <a:xfrm>
                  <a:off x="2196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29" name="AutoShape 10"/>
                <p:cNvSpPr>
                  <a:spLocks noChangeArrowheads="1"/>
                </p:cNvSpPr>
                <p:nvPr/>
              </p:nvSpPr>
              <p:spPr bwMode="auto">
                <a:xfrm>
                  <a:off x="2340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30" name="AutoShape 11"/>
                <p:cNvSpPr>
                  <a:spLocks noChangeArrowheads="1"/>
                </p:cNvSpPr>
                <p:nvPr/>
              </p:nvSpPr>
              <p:spPr bwMode="auto">
                <a:xfrm>
                  <a:off x="2484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12" name="Group 12"/>
              <p:cNvGrpSpPr>
                <a:grpSpLocks/>
              </p:cNvGrpSpPr>
              <p:nvPr/>
            </p:nvGrpSpPr>
            <p:grpSpPr bwMode="auto">
              <a:xfrm>
                <a:off x="2004" y="3565"/>
                <a:ext cx="600" cy="234"/>
                <a:chOff x="2052" y="3277"/>
                <a:chExt cx="600" cy="234"/>
              </a:xfrm>
            </p:grpSpPr>
            <p:sp>
              <p:nvSpPr>
                <p:cNvPr id="24623" name="AutoShape 13"/>
                <p:cNvSpPr>
                  <a:spLocks noChangeArrowheads="1"/>
                </p:cNvSpPr>
                <p:nvPr/>
              </p:nvSpPr>
              <p:spPr bwMode="auto">
                <a:xfrm>
                  <a:off x="2052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24" name="AutoShape 14"/>
                <p:cNvSpPr>
                  <a:spLocks noChangeArrowheads="1"/>
                </p:cNvSpPr>
                <p:nvPr/>
              </p:nvSpPr>
              <p:spPr bwMode="auto">
                <a:xfrm>
                  <a:off x="2196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25" name="AutoShape 15"/>
                <p:cNvSpPr>
                  <a:spLocks noChangeArrowheads="1"/>
                </p:cNvSpPr>
                <p:nvPr/>
              </p:nvSpPr>
              <p:spPr bwMode="auto">
                <a:xfrm>
                  <a:off x="2340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26" name="AutoShape 16"/>
                <p:cNvSpPr>
                  <a:spLocks noChangeArrowheads="1"/>
                </p:cNvSpPr>
                <p:nvPr/>
              </p:nvSpPr>
              <p:spPr bwMode="auto">
                <a:xfrm>
                  <a:off x="2484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13" name="Group 17"/>
              <p:cNvGrpSpPr>
                <a:grpSpLocks/>
              </p:cNvGrpSpPr>
              <p:nvPr/>
            </p:nvGrpSpPr>
            <p:grpSpPr bwMode="auto">
              <a:xfrm>
                <a:off x="2004" y="3421"/>
                <a:ext cx="600" cy="234"/>
                <a:chOff x="2052" y="3277"/>
                <a:chExt cx="600" cy="234"/>
              </a:xfrm>
            </p:grpSpPr>
            <p:sp>
              <p:nvSpPr>
                <p:cNvPr id="24619" name="AutoShape 18"/>
                <p:cNvSpPr>
                  <a:spLocks noChangeArrowheads="1"/>
                </p:cNvSpPr>
                <p:nvPr/>
              </p:nvSpPr>
              <p:spPr bwMode="auto">
                <a:xfrm>
                  <a:off x="2052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20" name="AutoShape 19"/>
                <p:cNvSpPr>
                  <a:spLocks noChangeArrowheads="1"/>
                </p:cNvSpPr>
                <p:nvPr/>
              </p:nvSpPr>
              <p:spPr bwMode="auto">
                <a:xfrm>
                  <a:off x="2196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21" name="AutoShape 20"/>
                <p:cNvSpPr>
                  <a:spLocks noChangeArrowheads="1"/>
                </p:cNvSpPr>
                <p:nvPr/>
              </p:nvSpPr>
              <p:spPr bwMode="auto">
                <a:xfrm>
                  <a:off x="2340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22" name="AutoShape 21"/>
                <p:cNvSpPr>
                  <a:spLocks noChangeArrowheads="1"/>
                </p:cNvSpPr>
                <p:nvPr/>
              </p:nvSpPr>
              <p:spPr bwMode="auto">
                <a:xfrm>
                  <a:off x="2484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14" name="Group 22"/>
              <p:cNvGrpSpPr>
                <a:grpSpLocks/>
              </p:cNvGrpSpPr>
              <p:nvPr/>
            </p:nvGrpSpPr>
            <p:grpSpPr bwMode="auto">
              <a:xfrm>
                <a:off x="2004" y="3709"/>
                <a:ext cx="600" cy="234"/>
                <a:chOff x="2052" y="3277"/>
                <a:chExt cx="600" cy="234"/>
              </a:xfrm>
            </p:grpSpPr>
            <p:sp>
              <p:nvSpPr>
                <p:cNvPr id="24615" name="AutoShape 23"/>
                <p:cNvSpPr>
                  <a:spLocks noChangeArrowheads="1"/>
                </p:cNvSpPr>
                <p:nvPr/>
              </p:nvSpPr>
              <p:spPr bwMode="auto">
                <a:xfrm>
                  <a:off x="2052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16" name="AutoShape 24"/>
                <p:cNvSpPr>
                  <a:spLocks noChangeArrowheads="1"/>
                </p:cNvSpPr>
                <p:nvPr/>
              </p:nvSpPr>
              <p:spPr bwMode="auto">
                <a:xfrm>
                  <a:off x="2196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17" name="AutoShape 25"/>
                <p:cNvSpPr>
                  <a:spLocks noChangeArrowheads="1"/>
                </p:cNvSpPr>
                <p:nvPr/>
              </p:nvSpPr>
              <p:spPr bwMode="auto">
                <a:xfrm>
                  <a:off x="2340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18" name="AutoShape 26"/>
                <p:cNvSpPr>
                  <a:spLocks noChangeArrowheads="1"/>
                </p:cNvSpPr>
                <p:nvPr/>
              </p:nvSpPr>
              <p:spPr bwMode="auto">
                <a:xfrm>
                  <a:off x="2484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4610" name="Text Box 27"/>
            <p:cNvSpPr txBox="1">
              <a:spLocks noChangeArrowheads="1"/>
            </p:cNvSpPr>
            <p:nvPr/>
          </p:nvSpPr>
          <p:spPr bwMode="auto">
            <a:xfrm>
              <a:off x="3652" y="3211"/>
              <a:ext cx="25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/>
                <a:t> 存储单元个数</a:t>
              </a:r>
              <a:r>
                <a:rPr lang="zh-CN" altLang="en-US" sz="1800"/>
                <a:t> </a:t>
              </a:r>
              <a:r>
                <a:rPr lang="zh-CN" altLang="en-US" sz="2800">
                  <a:latin typeface="Times New Roman" pitchFamily="18" charset="0"/>
                </a:rPr>
                <a:t>16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4191000" y="4076700"/>
            <a:ext cx="5181600" cy="2232025"/>
            <a:chOff x="2640" y="2568"/>
            <a:chExt cx="3264" cy="1406"/>
          </a:xfrm>
        </p:grpSpPr>
        <p:grpSp>
          <p:nvGrpSpPr>
            <p:cNvPr id="24600" name="Group 29"/>
            <p:cNvGrpSpPr>
              <a:grpSpLocks/>
            </p:cNvGrpSpPr>
            <p:nvPr/>
          </p:nvGrpSpPr>
          <p:grpSpPr bwMode="auto">
            <a:xfrm>
              <a:off x="2640" y="2568"/>
              <a:ext cx="864" cy="954"/>
              <a:chOff x="4056" y="2640"/>
              <a:chExt cx="864" cy="954"/>
            </a:xfrm>
          </p:grpSpPr>
          <p:sp>
            <p:nvSpPr>
              <p:cNvPr id="24602" name="AutoShape 30"/>
              <p:cNvSpPr>
                <a:spLocks noChangeArrowheads="1"/>
              </p:cNvSpPr>
              <p:nvPr/>
            </p:nvSpPr>
            <p:spPr bwMode="auto">
              <a:xfrm>
                <a:off x="4056" y="3360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3" name="AutoShape 31"/>
              <p:cNvSpPr>
                <a:spLocks noChangeArrowheads="1"/>
              </p:cNvSpPr>
              <p:nvPr/>
            </p:nvSpPr>
            <p:spPr bwMode="auto">
              <a:xfrm>
                <a:off x="4176" y="3222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4" name="AutoShape 32"/>
              <p:cNvSpPr>
                <a:spLocks noChangeArrowheads="1"/>
              </p:cNvSpPr>
              <p:nvPr/>
            </p:nvSpPr>
            <p:spPr bwMode="auto">
              <a:xfrm>
                <a:off x="4296" y="3120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5" name="AutoShape 33"/>
              <p:cNvSpPr>
                <a:spLocks noChangeArrowheads="1"/>
              </p:cNvSpPr>
              <p:nvPr/>
            </p:nvSpPr>
            <p:spPr bwMode="auto">
              <a:xfrm>
                <a:off x="4392" y="2982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6" name="AutoShape 34"/>
              <p:cNvSpPr>
                <a:spLocks noChangeArrowheads="1"/>
              </p:cNvSpPr>
              <p:nvPr/>
            </p:nvSpPr>
            <p:spPr bwMode="auto">
              <a:xfrm>
                <a:off x="4632" y="2784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7" name="AutoShape 35"/>
              <p:cNvSpPr>
                <a:spLocks noChangeArrowheads="1"/>
              </p:cNvSpPr>
              <p:nvPr/>
            </p:nvSpPr>
            <p:spPr bwMode="auto">
              <a:xfrm>
                <a:off x="4752" y="2640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8" name="AutoShape 36"/>
              <p:cNvSpPr>
                <a:spLocks noChangeArrowheads="1"/>
              </p:cNvSpPr>
              <p:nvPr/>
            </p:nvSpPr>
            <p:spPr bwMode="auto">
              <a:xfrm>
                <a:off x="4512" y="2886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601" name="Text Box 37"/>
            <p:cNvSpPr txBox="1">
              <a:spLocks noChangeArrowheads="1"/>
            </p:cNvSpPr>
            <p:nvPr/>
          </p:nvSpPr>
          <p:spPr bwMode="auto">
            <a:xfrm>
              <a:off x="3797" y="3647"/>
              <a:ext cx="210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/>
                <a:t>存储字长</a:t>
              </a:r>
              <a:r>
                <a:rPr lang="zh-CN" altLang="en-US" sz="1800"/>
                <a:t> </a:t>
              </a:r>
              <a:r>
                <a:rPr lang="zh-CN" altLang="en-US" sz="2800"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5638800" y="3905250"/>
            <a:ext cx="4191000" cy="1185863"/>
            <a:chOff x="3552" y="2460"/>
            <a:chExt cx="2640" cy="747"/>
          </a:xfrm>
        </p:grpSpPr>
        <p:sp>
          <p:nvSpPr>
            <p:cNvPr id="24598" name="Text Box 39"/>
            <p:cNvSpPr txBox="1">
              <a:spLocks noChangeArrowheads="1"/>
            </p:cNvSpPr>
            <p:nvPr/>
          </p:nvSpPr>
          <p:spPr bwMode="auto">
            <a:xfrm>
              <a:off x="3552" y="2880"/>
              <a:ext cx="26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/>
                <a:t> </a:t>
              </a:r>
              <a:endParaRPr lang="zh-CN" altLang="en-US" sz="2800"/>
            </a:p>
          </p:txBody>
        </p:sp>
        <p:sp>
          <p:nvSpPr>
            <p:cNvPr id="24599" name="Text Box 40"/>
            <p:cNvSpPr txBox="1">
              <a:spLocks noChangeArrowheads="1"/>
            </p:cNvSpPr>
            <p:nvPr/>
          </p:nvSpPr>
          <p:spPr bwMode="auto">
            <a:xfrm>
              <a:off x="3552" y="2460"/>
              <a:ext cx="2208" cy="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/>
                <a:t> 设 </a:t>
              </a:r>
              <a:r>
                <a:rPr lang="en-US" altLang="zh-CN" sz="2800">
                  <a:latin typeface="Times New Roman" pitchFamily="18" charset="0"/>
                </a:rPr>
                <a:t>MAR</a:t>
              </a:r>
              <a:r>
                <a:rPr lang="en-US" altLang="zh-CN" sz="900"/>
                <a:t> </a:t>
              </a:r>
              <a:r>
                <a:rPr lang="en-US" altLang="zh-CN" sz="2800"/>
                <a:t>=</a:t>
              </a:r>
              <a:r>
                <a:rPr lang="en-US" altLang="zh-CN" sz="1200"/>
                <a:t> </a:t>
              </a:r>
              <a:r>
                <a:rPr lang="en-US" altLang="zh-CN" sz="2800">
                  <a:latin typeface="Times New Roman" pitchFamily="18" charset="0"/>
                </a:rPr>
                <a:t>4</a:t>
              </a:r>
              <a:r>
                <a:rPr lang="en-US" altLang="zh-CN" sz="1400">
                  <a:latin typeface="Times New Roman" pitchFamily="18" charset="0"/>
                </a:rPr>
                <a:t> </a:t>
              </a:r>
              <a:r>
                <a:rPr lang="zh-CN" altLang="en-US" sz="2800"/>
                <a:t>位 </a:t>
              </a:r>
            </a:p>
            <a:p>
              <a:r>
                <a:rPr lang="en-US" altLang="zh-CN"/>
                <a:t> </a:t>
              </a:r>
              <a:r>
                <a:rPr lang="en-US" altLang="zh-CN" sz="3200"/>
                <a:t>   </a:t>
              </a:r>
              <a:r>
                <a:rPr lang="en-US" altLang="zh-CN" sz="1000"/>
                <a:t> </a:t>
              </a:r>
              <a:r>
                <a:rPr lang="en-US" altLang="zh-CN" sz="1400"/>
                <a:t> </a:t>
              </a:r>
              <a:r>
                <a:rPr lang="en-US" altLang="zh-CN" sz="2800">
                  <a:latin typeface="Times New Roman" pitchFamily="18" charset="0"/>
                </a:rPr>
                <a:t>MDR</a:t>
              </a:r>
              <a:r>
                <a:rPr lang="en-US" altLang="zh-CN" sz="900"/>
                <a:t> </a:t>
              </a:r>
              <a:r>
                <a:rPr lang="en-US" altLang="zh-CN" sz="2800"/>
                <a:t>=</a:t>
              </a:r>
              <a:r>
                <a:rPr lang="en-US" altLang="zh-CN" sz="1200"/>
                <a:t> </a:t>
              </a:r>
              <a:r>
                <a:rPr lang="en-US" altLang="zh-CN" sz="2800">
                  <a:latin typeface="Times New Roman" pitchFamily="18" charset="0"/>
                </a:rPr>
                <a:t>8</a:t>
              </a:r>
              <a:r>
                <a:rPr lang="en-US" altLang="zh-CN" sz="1400">
                  <a:latin typeface="Times New Roman" pitchFamily="18" charset="0"/>
                </a:rPr>
                <a:t> </a:t>
              </a:r>
              <a:r>
                <a:rPr lang="zh-CN" altLang="en-US" sz="2800"/>
                <a:t>位</a:t>
              </a:r>
            </a:p>
          </p:txBody>
        </p:sp>
      </p:grpSp>
      <p:sp>
        <p:nvSpPr>
          <p:cNvPr id="107561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107562" name="Text Box 42"/>
          <p:cNvSpPr txBox="1">
            <a:spLocks noChangeArrowheads="1"/>
          </p:cNvSpPr>
          <p:nvPr/>
        </p:nvSpPr>
        <p:spPr bwMode="auto">
          <a:xfrm>
            <a:off x="5210175" y="1306513"/>
            <a:ext cx="3398838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存储器地址寄存器</a:t>
            </a:r>
          </a:p>
          <a:p>
            <a:r>
              <a:rPr lang="zh-CN" altLang="en-US" sz="2800"/>
              <a:t>反映存储单元的个数</a:t>
            </a:r>
          </a:p>
        </p:txBody>
      </p:sp>
      <p:sp>
        <p:nvSpPr>
          <p:cNvPr id="107563" name="Text Box 43"/>
          <p:cNvSpPr txBox="1">
            <a:spLocks noChangeArrowheads="1"/>
          </p:cNvSpPr>
          <p:nvPr/>
        </p:nvSpPr>
        <p:spPr bwMode="auto">
          <a:xfrm>
            <a:off x="5210175" y="2549525"/>
            <a:ext cx="30416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存储器数据寄存器</a:t>
            </a:r>
          </a:p>
          <a:p>
            <a:r>
              <a:rPr lang="zh-CN" altLang="en-US" sz="2800"/>
              <a:t>反映存储字长</a:t>
            </a:r>
          </a:p>
        </p:txBody>
      </p:sp>
      <p:sp>
        <p:nvSpPr>
          <p:cNvPr id="24587" name="Text Box 44"/>
          <p:cNvSpPr txBox="1">
            <a:spLocks noChangeArrowheads="1"/>
          </p:cNvSpPr>
          <p:nvPr/>
        </p:nvSpPr>
        <p:spPr bwMode="auto">
          <a:xfrm>
            <a:off x="793750" y="409575"/>
            <a:ext cx="58658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(</a:t>
            </a:r>
            <a:r>
              <a:rPr lang="en-US" altLang="zh-CN" sz="3600">
                <a:latin typeface="Times New Roman" pitchFamily="18" charset="0"/>
              </a:rPr>
              <a:t>1</a:t>
            </a:r>
            <a:r>
              <a:rPr lang="en-US" altLang="zh-CN" sz="3600"/>
              <a:t>)</a:t>
            </a:r>
            <a:r>
              <a:rPr lang="zh-CN" altLang="en-US" sz="3600"/>
              <a:t>存储器的基本组成</a:t>
            </a:r>
          </a:p>
        </p:txBody>
      </p: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1066800" y="1905000"/>
            <a:ext cx="2209800" cy="3352800"/>
            <a:chOff x="672" y="1200"/>
            <a:chExt cx="1392" cy="2112"/>
          </a:xfrm>
        </p:grpSpPr>
        <p:sp>
          <p:nvSpPr>
            <p:cNvPr id="24590" name="Text Box 46"/>
            <p:cNvSpPr txBox="1">
              <a:spLocks noChangeArrowheads="1"/>
            </p:cNvSpPr>
            <p:nvPr/>
          </p:nvSpPr>
          <p:spPr bwMode="auto">
            <a:xfrm>
              <a:off x="1450" y="2337"/>
              <a:ext cx="535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rIns="0">
              <a:spAutoFit/>
            </a:bodyPr>
            <a:lstStyle/>
            <a:p>
              <a:pPr algn="dist"/>
              <a:r>
                <a:rPr lang="en-US" altLang="zh-CN" sz="2800">
                  <a:latin typeface="Times New Roman" pitchFamily="18" charset="0"/>
                </a:rPr>
                <a:t>MDR</a:t>
              </a:r>
            </a:p>
          </p:txBody>
        </p:sp>
        <p:sp>
          <p:nvSpPr>
            <p:cNvPr id="24591" name="Rectangle 47"/>
            <p:cNvSpPr>
              <a:spLocks noChangeArrowheads="1"/>
            </p:cNvSpPr>
            <p:nvPr/>
          </p:nvSpPr>
          <p:spPr bwMode="auto">
            <a:xfrm>
              <a:off x="672" y="1200"/>
              <a:ext cx="1392" cy="211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Rectangle 48"/>
            <p:cNvSpPr>
              <a:spLocks noChangeArrowheads="1"/>
            </p:cNvSpPr>
            <p:nvPr/>
          </p:nvSpPr>
          <p:spPr bwMode="auto">
            <a:xfrm>
              <a:off x="990" y="2928"/>
              <a:ext cx="77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/>
                <a:t>主存储器</a:t>
              </a:r>
            </a:p>
          </p:txBody>
        </p:sp>
        <p:sp>
          <p:nvSpPr>
            <p:cNvPr id="24593" name="Text Box 49"/>
            <p:cNvSpPr txBox="1">
              <a:spLocks noChangeArrowheads="1"/>
            </p:cNvSpPr>
            <p:nvPr/>
          </p:nvSpPr>
          <p:spPr bwMode="auto">
            <a:xfrm>
              <a:off x="960" y="1536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存储体</a:t>
              </a:r>
            </a:p>
          </p:txBody>
        </p:sp>
        <p:sp>
          <p:nvSpPr>
            <p:cNvPr id="24594" name="Rectangle 50"/>
            <p:cNvSpPr>
              <a:spLocks noChangeArrowheads="1"/>
            </p:cNvSpPr>
            <p:nvPr/>
          </p:nvSpPr>
          <p:spPr bwMode="auto">
            <a:xfrm>
              <a:off x="828" y="1392"/>
              <a:ext cx="1056" cy="67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Text Box 51"/>
            <p:cNvSpPr txBox="1">
              <a:spLocks noChangeArrowheads="1"/>
            </p:cNvSpPr>
            <p:nvPr/>
          </p:nvSpPr>
          <p:spPr bwMode="auto">
            <a:xfrm>
              <a:off x="804" y="2337"/>
              <a:ext cx="535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rIns="0">
              <a:spAutoFit/>
            </a:bodyPr>
            <a:lstStyle/>
            <a:p>
              <a:pPr algn="dist"/>
              <a:r>
                <a:rPr lang="en-US" altLang="zh-CN" sz="2800">
                  <a:latin typeface="Times New Roman" pitchFamily="18" charset="0"/>
                </a:rPr>
                <a:t>MAR</a:t>
              </a:r>
            </a:p>
          </p:txBody>
        </p:sp>
        <p:sp>
          <p:nvSpPr>
            <p:cNvPr id="24596" name="Rectangle 52"/>
            <p:cNvSpPr>
              <a:spLocks noChangeArrowheads="1"/>
            </p:cNvSpPr>
            <p:nvPr/>
          </p:nvSpPr>
          <p:spPr bwMode="auto">
            <a:xfrm>
              <a:off x="768" y="2342"/>
              <a:ext cx="568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7" name="Rectangle 53"/>
            <p:cNvSpPr>
              <a:spLocks noChangeArrowheads="1"/>
            </p:cNvSpPr>
            <p:nvPr/>
          </p:nvSpPr>
          <p:spPr bwMode="auto">
            <a:xfrm>
              <a:off x="1416" y="2342"/>
              <a:ext cx="593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589" name="AutoShape 5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5" name="Group 209"/>
          <p:cNvGraphicFramePr>
            <a:graphicFrameLocks noGrp="1"/>
          </p:cNvGraphicFramePr>
          <p:nvPr/>
        </p:nvGraphicFramePr>
        <p:xfrm>
          <a:off x="3505200" y="1905000"/>
          <a:ext cx="5334000" cy="4267201"/>
        </p:xfrm>
        <a:graphic>
          <a:graphicData uri="http://schemas.openxmlformats.org/drawingml/2006/table">
            <a:tbl>
              <a:tblPr/>
              <a:tblGrid>
                <a:gridCol w="923925"/>
                <a:gridCol w="1565275"/>
                <a:gridCol w="1549400"/>
                <a:gridCol w="1295400"/>
              </a:tblGrid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ACC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MQ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4" name="Text Box 176"/>
          <p:cNvSpPr txBox="1">
            <a:spLocks noChangeArrowheads="1"/>
          </p:cNvSpPr>
          <p:nvPr/>
        </p:nvSpPr>
        <p:spPr bwMode="auto">
          <a:xfrm>
            <a:off x="576263" y="549275"/>
            <a:ext cx="7308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Times New Roman" pitchFamily="18" charset="0"/>
              </a:rPr>
              <a:t>(</a:t>
            </a:r>
            <a:r>
              <a:rPr lang="en-US" altLang="zh-CN" sz="3600">
                <a:latin typeface="Times New Roman" pitchFamily="18" charset="0"/>
              </a:rPr>
              <a:t>2)</a:t>
            </a:r>
            <a:r>
              <a:rPr lang="zh-CN" altLang="en-US" sz="3600">
                <a:latin typeface="Times New Roman" pitchFamily="18" charset="0"/>
              </a:rPr>
              <a:t>运算器的基本组成及操作过程</a:t>
            </a:r>
          </a:p>
        </p:txBody>
      </p:sp>
      <p:sp>
        <p:nvSpPr>
          <p:cNvPr id="40114" name="Rectangle 17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grpSp>
        <p:nvGrpSpPr>
          <p:cNvPr id="2" name="Group 191"/>
          <p:cNvGrpSpPr>
            <a:grpSpLocks/>
          </p:cNvGrpSpPr>
          <p:nvPr/>
        </p:nvGrpSpPr>
        <p:grpSpPr bwMode="auto">
          <a:xfrm>
            <a:off x="685800" y="1905000"/>
            <a:ext cx="2514600" cy="4343400"/>
            <a:chOff x="288" y="1200"/>
            <a:chExt cx="1584" cy="2736"/>
          </a:xfrm>
        </p:grpSpPr>
        <p:sp>
          <p:nvSpPr>
            <p:cNvPr id="25657" name="Rectangle 155"/>
            <p:cNvSpPr>
              <a:spLocks noChangeArrowheads="1"/>
            </p:cNvSpPr>
            <p:nvPr/>
          </p:nvSpPr>
          <p:spPr bwMode="auto">
            <a:xfrm>
              <a:off x="770" y="3575"/>
              <a:ext cx="57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/>
                <a:t>运算器</a:t>
              </a:r>
            </a:p>
          </p:txBody>
        </p:sp>
        <p:sp>
          <p:nvSpPr>
            <p:cNvPr id="25658" name="Rectangle 156"/>
            <p:cNvSpPr>
              <a:spLocks noChangeArrowheads="1"/>
            </p:cNvSpPr>
            <p:nvPr/>
          </p:nvSpPr>
          <p:spPr bwMode="auto">
            <a:xfrm>
              <a:off x="1236" y="1440"/>
              <a:ext cx="518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9" name="Rectangle 157"/>
            <p:cNvSpPr>
              <a:spLocks noChangeArrowheads="1"/>
            </p:cNvSpPr>
            <p:nvPr/>
          </p:nvSpPr>
          <p:spPr bwMode="auto">
            <a:xfrm>
              <a:off x="1296" y="1495"/>
              <a:ext cx="38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MQ</a:t>
              </a:r>
              <a:endParaRPr lang="en-US" altLang="zh-CN" sz="2800"/>
            </a:p>
          </p:txBody>
        </p:sp>
        <p:sp>
          <p:nvSpPr>
            <p:cNvPr id="25660" name="Rectangle 165"/>
            <p:cNvSpPr>
              <a:spLocks noChangeArrowheads="1"/>
            </p:cNvSpPr>
            <p:nvPr/>
          </p:nvSpPr>
          <p:spPr bwMode="auto">
            <a:xfrm>
              <a:off x="437" y="1440"/>
              <a:ext cx="517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1" name="Rectangle 166"/>
            <p:cNvSpPr>
              <a:spLocks noChangeArrowheads="1"/>
            </p:cNvSpPr>
            <p:nvPr/>
          </p:nvSpPr>
          <p:spPr bwMode="auto">
            <a:xfrm>
              <a:off x="448" y="1495"/>
              <a:ext cx="4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ACC</a:t>
              </a:r>
              <a:endParaRPr lang="en-US" altLang="zh-CN" sz="2800"/>
            </a:p>
          </p:txBody>
        </p:sp>
        <p:sp>
          <p:nvSpPr>
            <p:cNvPr id="25662" name="Rectangle 167"/>
            <p:cNvSpPr>
              <a:spLocks noChangeArrowheads="1"/>
            </p:cNvSpPr>
            <p:nvPr/>
          </p:nvSpPr>
          <p:spPr bwMode="auto">
            <a:xfrm>
              <a:off x="437" y="2237"/>
              <a:ext cx="517" cy="37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3" name="Rectangle 168"/>
            <p:cNvSpPr>
              <a:spLocks noChangeArrowheads="1"/>
            </p:cNvSpPr>
            <p:nvPr/>
          </p:nvSpPr>
          <p:spPr bwMode="auto">
            <a:xfrm>
              <a:off x="451" y="2276"/>
              <a:ext cx="47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ALU</a:t>
              </a:r>
              <a:endParaRPr lang="en-US" altLang="zh-CN" sz="2800"/>
            </a:p>
          </p:txBody>
        </p:sp>
        <p:sp>
          <p:nvSpPr>
            <p:cNvPr id="25664" name="Rectangle 169"/>
            <p:cNvSpPr>
              <a:spLocks noChangeArrowheads="1"/>
            </p:cNvSpPr>
            <p:nvPr/>
          </p:nvSpPr>
          <p:spPr bwMode="auto">
            <a:xfrm>
              <a:off x="437" y="3041"/>
              <a:ext cx="515" cy="37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665" name="Rectangle 170"/>
            <p:cNvSpPr>
              <a:spLocks noChangeArrowheads="1"/>
            </p:cNvSpPr>
            <p:nvPr/>
          </p:nvSpPr>
          <p:spPr bwMode="auto">
            <a:xfrm>
              <a:off x="624" y="309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25666" name="Rectangle 173"/>
            <p:cNvSpPr>
              <a:spLocks noChangeArrowheads="1"/>
            </p:cNvSpPr>
            <p:nvPr/>
          </p:nvSpPr>
          <p:spPr bwMode="auto">
            <a:xfrm>
              <a:off x="288" y="1200"/>
              <a:ext cx="1584" cy="27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7" name="AutoShape 181"/>
            <p:cNvSpPr>
              <a:spLocks noChangeArrowheads="1"/>
            </p:cNvSpPr>
            <p:nvPr/>
          </p:nvSpPr>
          <p:spPr bwMode="auto">
            <a:xfrm>
              <a:off x="768" y="1842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8" name="Freeform 183"/>
            <p:cNvSpPr>
              <a:spLocks/>
            </p:cNvSpPr>
            <p:nvPr/>
          </p:nvSpPr>
          <p:spPr bwMode="auto">
            <a:xfrm>
              <a:off x="960" y="1704"/>
              <a:ext cx="276" cy="3"/>
            </a:xfrm>
            <a:custGeom>
              <a:avLst/>
              <a:gdLst>
                <a:gd name="T0" fmla="*/ 276 w 276"/>
                <a:gd name="T1" fmla="*/ 0 h 3"/>
                <a:gd name="T2" fmla="*/ 0 w 276"/>
                <a:gd name="T3" fmla="*/ 3 h 3"/>
                <a:gd name="T4" fmla="*/ 0 60000 65536"/>
                <a:gd name="T5" fmla="*/ 0 60000 65536"/>
                <a:gd name="T6" fmla="*/ 0 w 276"/>
                <a:gd name="T7" fmla="*/ 0 h 3"/>
                <a:gd name="T8" fmla="*/ 276 w 276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3">
                  <a:moveTo>
                    <a:pt x="276" y="0"/>
                  </a:moveTo>
                  <a:lnTo>
                    <a:pt x="0" y="3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9" name="Freeform 185"/>
            <p:cNvSpPr>
              <a:spLocks/>
            </p:cNvSpPr>
            <p:nvPr/>
          </p:nvSpPr>
          <p:spPr bwMode="auto">
            <a:xfrm>
              <a:off x="959" y="1539"/>
              <a:ext cx="277" cy="1"/>
            </a:xfrm>
            <a:custGeom>
              <a:avLst/>
              <a:gdLst>
                <a:gd name="T0" fmla="*/ 0 w 277"/>
                <a:gd name="T1" fmla="*/ 0 h 1"/>
                <a:gd name="T2" fmla="*/ 277 w 277"/>
                <a:gd name="T3" fmla="*/ 0 h 1"/>
                <a:gd name="T4" fmla="*/ 0 60000 65536"/>
                <a:gd name="T5" fmla="*/ 0 60000 65536"/>
                <a:gd name="T6" fmla="*/ 0 w 277"/>
                <a:gd name="T7" fmla="*/ 0 h 1"/>
                <a:gd name="T8" fmla="*/ 277 w 27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0" name="AutoShape 187"/>
            <p:cNvSpPr>
              <a:spLocks noChangeArrowheads="1"/>
            </p:cNvSpPr>
            <p:nvPr/>
          </p:nvSpPr>
          <p:spPr bwMode="auto">
            <a:xfrm>
              <a:off x="649" y="2639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1" name="AutoShape 188"/>
            <p:cNvSpPr>
              <a:spLocks noChangeArrowheads="1"/>
            </p:cNvSpPr>
            <p:nvPr/>
          </p:nvSpPr>
          <p:spPr bwMode="auto">
            <a:xfrm rot="10800000">
              <a:off x="533" y="1812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0128" name="Text Box 192"/>
          <p:cNvSpPr txBox="1">
            <a:spLocks noChangeArrowheads="1"/>
          </p:cNvSpPr>
          <p:nvPr/>
        </p:nvSpPr>
        <p:spPr bwMode="auto">
          <a:xfrm>
            <a:off x="4495800" y="25146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被加数</a:t>
            </a:r>
            <a:endParaRPr lang="zh-CN" altLang="en-US" sz="3200"/>
          </a:p>
        </p:txBody>
      </p:sp>
      <p:sp>
        <p:nvSpPr>
          <p:cNvPr id="40129" name="Text Box 193"/>
          <p:cNvSpPr txBox="1">
            <a:spLocks noChangeArrowheads="1"/>
          </p:cNvSpPr>
          <p:nvPr/>
        </p:nvSpPr>
        <p:spPr bwMode="auto">
          <a:xfrm>
            <a:off x="4495800" y="34290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被减数</a:t>
            </a:r>
            <a:endParaRPr lang="zh-CN" altLang="en-US" sz="3200"/>
          </a:p>
        </p:txBody>
      </p:sp>
      <p:sp>
        <p:nvSpPr>
          <p:cNvPr id="40131" name="Text Box 195"/>
          <p:cNvSpPr txBox="1">
            <a:spLocks noChangeArrowheads="1"/>
          </p:cNvSpPr>
          <p:nvPr/>
        </p:nvSpPr>
        <p:spPr bwMode="auto">
          <a:xfrm>
            <a:off x="4495800" y="5257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被除数</a:t>
            </a:r>
            <a:endParaRPr lang="zh-CN" altLang="en-US" sz="3200"/>
          </a:p>
        </p:txBody>
      </p:sp>
      <p:sp>
        <p:nvSpPr>
          <p:cNvPr id="40132" name="Text Box 196"/>
          <p:cNvSpPr txBox="1">
            <a:spLocks noChangeArrowheads="1"/>
          </p:cNvSpPr>
          <p:nvPr/>
        </p:nvSpPr>
        <p:spPr bwMode="auto">
          <a:xfrm>
            <a:off x="6019800" y="4343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乘数</a:t>
            </a:r>
          </a:p>
        </p:txBody>
      </p:sp>
      <p:sp>
        <p:nvSpPr>
          <p:cNvPr id="40133" name="Text Box 197"/>
          <p:cNvSpPr txBox="1">
            <a:spLocks noChangeArrowheads="1"/>
          </p:cNvSpPr>
          <p:nvPr/>
        </p:nvSpPr>
        <p:spPr bwMode="auto">
          <a:xfrm>
            <a:off x="6019800" y="5486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商</a:t>
            </a:r>
          </a:p>
        </p:txBody>
      </p:sp>
      <p:sp>
        <p:nvSpPr>
          <p:cNvPr id="40134" name="Text Box 198"/>
          <p:cNvSpPr txBox="1">
            <a:spLocks noChangeArrowheads="1"/>
          </p:cNvSpPr>
          <p:nvPr/>
        </p:nvSpPr>
        <p:spPr bwMode="auto">
          <a:xfrm>
            <a:off x="7620000" y="2667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加数</a:t>
            </a:r>
          </a:p>
        </p:txBody>
      </p:sp>
      <p:sp>
        <p:nvSpPr>
          <p:cNvPr id="40135" name="Text Box 199"/>
          <p:cNvSpPr txBox="1">
            <a:spLocks noChangeArrowheads="1"/>
          </p:cNvSpPr>
          <p:nvPr/>
        </p:nvSpPr>
        <p:spPr bwMode="auto">
          <a:xfrm>
            <a:off x="7620000" y="3581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减数</a:t>
            </a:r>
          </a:p>
        </p:txBody>
      </p:sp>
      <p:sp>
        <p:nvSpPr>
          <p:cNvPr id="40136" name="Text Box 200"/>
          <p:cNvSpPr txBox="1">
            <a:spLocks noChangeArrowheads="1"/>
          </p:cNvSpPr>
          <p:nvPr/>
        </p:nvSpPr>
        <p:spPr bwMode="auto">
          <a:xfrm>
            <a:off x="7620000" y="45720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被乘数</a:t>
            </a:r>
          </a:p>
        </p:txBody>
      </p:sp>
      <p:sp>
        <p:nvSpPr>
          <p:cNvPr id="40137" name="Text Box 201"/>
          <p:cNvSpPr txBox="1">
            <a:spLocks noChangeArrowheads="1"/>
          </p:cNvSpPr>
          <p:nvPr/>
        </p:nvSpPr>
        <p:spPr bwMode="auto">
          <a:xfrm>
            <a:off x="7620000" y="5486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除数</a:t>
            </a:r>
          </a:p>
        </p:txBody>
      </p:sp>
      <p:sp>
        <p:nvSpPr>
          <p:cNvPr id="40138" name="Text Box 202"/>
          <p:cNvSpPr txBox="1">
            <a:spLocks noChangeArrowheads="1"/>
          </p:cNvSpPr>
          <p:nvPr/>
        </p:nvSpPr>
        <p:spPr bwMode="auto">
          <a:xfrm>
            <a:off x="3581400" y="26670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加法</a:t>
            </a:r>
          </a:p>
        </p:txBody>
      </p:sp>
      <p:sp>
        <p:nvSpPr>
          <p:cNvPr id="40139" name="Text Box 203"/>
          <p:cNvSpPr txBox="1">
            <a:spLocks noChangeArrowheads="1"/>
          </p:cNvSpPr>
          <p:nvPr/>
        </p:nvSpPr>
        <p:spPr bwMode="auto">
          <a:xfrm>
            <a:off x="3581400" y="3657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减法</a:t>
            </a:r>
          </a:p>
        </p:txBody>
      </p:sp>
      <p:sp>
        <p:nvSpPr>
          <p:cNvPr id="40140" name="Text Box 204"/>
          <p:cNvSpPr txBox="1">
            <a:spLocks noChangeArrowheads="1"/>
          </p:cNvSpPr>
          <p:nvPr/>
        </p:nvSpPr>
        <p:spPr bwMode="auto">
          <a:xfrm>
            <a:off x="3581400" y="4572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乘法</a:t>
            </a:r>
          </a:p>
        </p:txBody>
      </p:sp>
      <p:sp>
        <p:nvSpPr>
          <p:cNvPr id="40141" name="Text Box 205"/>
          <p:cNvSpPr txBox="1">
            <a:spLocks noChangeArrowheads="1"/>
          </p:cNvSpPr>
          <p:nvPr/>
        </p:nvSpPr>
        <p:spPr bwMode="auto">
          <a:xfrm>
            <a:off x="3581400" y="5486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除法</a:t>
            </a:r>
          </a:p>
        </p:txBody>
      </p:sp>
      <p:sp>
        <p:nvSpPr>
          <p:cNvPr id="40142" name="Text Box 206"/>
          <p:cNvSpPr txBox="1">
            <a:spLocks noChangeArrowheads="1"/>
          </p:cNvSpPr>
          <p:nvPr/>
        </p:nvSpPr>
        <p:spPr bwMode="auto">
          <a:xfrm>
            <a:off x="4495800" y="290353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和</a:t>
            </a:r>
          </a:p>
        </p:txBody>
      </p:sp>
      <p:sp>
        <p:nvSpPr>
          <p:cNvPr id="40143" name="Text Box 207"/>
          <p:cNvSpPr txBox="1">
            <a:spLocks noChangeArrowheads="1"/>
          </p:cNvSpPr>
          <p:nvPr/>
        </p:nvSpPr>
        <p:spPr bwMode="auto">
          <a:xfrm>
            <a:off x="4495800" y="38496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差</a:t>
            </a:r>
          </a:p>
        </p:txBody>
      </p:sp>
      <p:sp>
        <p:nvSpPr>
          <p:cNvPr id="40144" name="Text Box 208"/>
          <p:cNvSpPr txBox="1">
            <a:spLocks noChangeArrowheads="1"/>
          </p:cNvSpPr>
          <p:nvPr/>
        </p:nvSpPr>
        <p:spPr bwMode="auto">
          <a:xfrm>
            <a:off x="4495800" y="56388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余数</a:t>
            </a:r>
          </a:p>
        </p:txBody>
      </p:sp>
      <p:grpSp>
        <p:nvGrpSpPr>
          <p:cNvPr id="3" name="Group 211"/>
          <p:cNvGrpSpPr>
            <a:grpSpLocks/>
          </p:cNvGrpSpPr>
          <p:nvPr/>
        </p:nvGrpSpPr>
        <p:grpSpPr bwMode="auto">
          <a:xfrm>
            <a:off x="4495800" y="4551363"/>
            <a:ext cx="3429000" cy="630237"/>
            <a:chOff x="2832" y="2867"/>
            <a:chExt cx="2160" cy="397"/>
          </a:xfrm>
        </p:grpSpPr>
        <p:sp>
          <p:nvSpPr>
            <p:cNvPr id="25655" name="Text Box 194"/>
            <p:cNvSpPr txBox="1">
              <a:spLocks noChangeArrowheads="1"/>
            </p:cNvSpPr>
            <p:nvPr/>
          </p:nvSpPr>
          <p:spPr bwMode="auto">
            <a:xfrm>
              <a:off x="2832" y="2867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乘积高位</a:t>
              </a:r>
            </a:p>
          </p:txBody>
        </p:sp>
        <p:sp>
          <p:nvSpPr>
            <p:cNvPr id="25656" name="Text Box 210"/>
            <p:cNvSpPr txBox="1">
              <a:spLocks noChangeArrowheads="1"/>
            </p:cNvSpPr>
            <p:nvPr/>
          </p:nvSpPr>
          <p:spPr bwMode="auto">
            <a:xfrm>
              <a:off x="3792" y="2976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乘积低位</a:t>
              </a:r>
            </a:p>
          </p:txBody>
        </p:sp>
      </p:grpSp>
      <p:sp>
        <p:nvSpPr>
          <p:cNvPr id="25654" name="AutoShape 21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90600" y="1631950"/>
            <a:ext cx="2514600" cy="4343400"/>
            <a:chOff x="624" y="1028"/>
            <a:chExt cx="1584" cy="2736"/>
          </a:xfrm>
        </p:grpSpPr>
        <p:sp>
          <p:nvSpPr>
            <p:cNvPr id="26665" name="Rectangle 3"/>
            <p:cNvSpPr>
              <a:spLocks noChangeArrowheads="1"/>
            </p:cNvSpPr>
            <p:nvPr/>
          </p:nvSpPr>
          <p:spPr bwMode="auto">
            <a:xfrm>
              <a:off x="1105" y="3403"/>
              <a:ext cx="57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/>
                <a:t>运算器</a:t>
              </a:r>
            </a:p>
          </p:txBody>
        </p:sp>
        <p:sp>
          <p:nvSpPr>
            <p:cNvPr id="26666" name="Rectangle 4"/>
            <p:cNvSpPr>
              <a:spLocks noChangeArrowheads="1"/>
            </p:cNvSpPr>
            <p:nvPr/>
          </p:nvSpPr>
          <p:spPr bwMode="auto">
            <a:xfrm>
              <a:off x="1572" y="1268"/>
              <a:ext cx="518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Rectangle 5"/>
            <p:cNvSpPr>
              <a:spLocks noChangeArrowheads="1"/>
            </p:cNvSpPr>
            <p:nvPr/>
          </p:nvSpPr>
          <p:spPr bwMode="auto">
            <a:xfrm>
              <a:off x="1632" y="1323"/>
              <a:ext cx="38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MQ</a:t>
              </a:r>
              <a:endParaRPr lang="en-US" altLang="zh-CN" sz="2800"/>
            </a:p>
          </p:txBody>
        </p:sp>
        <p:sp>
          <p:nvSpPr>
            <p:cNvPr id="26668" name="Rectangle 6"/>
            <p:cNvSpPr>
              <a:spLocks noChangeArrowheads="1"/>
            </p:cNvSpPr>
            <p:nvPr/>
          </p:nvSpPr>
          <p:spPr bwMode="auto">
            <a:xfrm>
              <a:off x="773" y="1268"/>
              <a:ext cx="517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Rectangle 7"/>
            <p:cNvSpPr>
              <a:spLocks noChangeArrowheads="1"/>
            </p:cNvSpPr>
            <p:nvPr/>
          </p:nvSpPr>
          <p:spPr bwMode="auto">
            <a:xfrm>
              <a:off x="784" y="1323"/>
              <a:ext cx="4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ACC</a:t>
              </a:r>
              <a:endParaRPr lang="en-US" altLang="zh-CN" sz="2800"/>
            </a:p>
          </p:txBody>
        </p:sp>
        <p:sp>
          <p:nvSpPr>
            <p:cNvPr id="26670" name="Rectangle 8"/>
            <p:cNvSpPr>
              <a:spLocks noChangeArrowheads="1"/>
            </p:cNvSpPr>
            <p:nvPr/>
          </p:nvSpPr>
          <p:spPr bwMode="auto">
            <a:xfrm>
              <a:off x="773" y="2065"/>
              <a:ext cx="517" cy="37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Rectangle 9"/>
            <p:cNvSpPr>
              <a:spLocks noChangeArrowheads="1"/>
            </p:cNvSpPr>
            <p:nvPr/>
          </p:nvSpPr>
          <p:spPr bwMode="auto">
            <a:xfrm>
              <a:off x="787" y="2104"/>
              <a:ext cx="47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ALU</a:t>
              </a:r>
              <a:endParaRPr lang="en-US" altLang="zh-CN" sz="2800"/>
            </a:p>
          </p:txBody>
        </p:sp>
        <p:sp>
          <p:nvSpPr>
            <p:cNvPr id="26672" name="Rectangle 10"/>
            <p:cNvSpPr>
              <a:spLocks noChangeArrowheads="1"/>
            </p:cNvSpPr>
            <p:nvPr/>
          </p:nvSpPr>
          <p:spPr bwMode="auto">
            <a:xfrm>
              <a:off x="773" y="2869"/>
              <a:ext cx="515" cy="37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6673" name="Rectangle 11"/>
            <p:cNvSpPr>
              <a:spLocks noChangeArrowheads="1"/>
            </p:cNvSpPr>
            <p:nvPr/>
          </p:nvSpPr>
          <p:spPr bwMode="auto">
            <a:xfrm>
              <a:off x="942" y="290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26674" name="Rectangle 12"/>
            <p:cNvSpPr>
              <a:spLocks noChangeArrowheads="1"/>
            </p:cNvSpPr>
            <p:nvPr/>
          </p:nvSpPr>
          <p:spPr bwMode="auto">
            <a:xfrm>
              <a:off x="624" y="1028"/>
              <a:ext cx="1584" cy="27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5" name="AutoShape 13"/>
            <p:cNvSpPr>
              <a:spLocks noChangeArrowheads="1"/>
            </p:cNvSpPr>
            <p:nvPr/>
          </p:nvSpPr>
          <p:spPr bwMode="auto">
            <a:xfrm>
              <a:off x="1104" y="1670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6" name="Freeform 14"/>
            <p:cNvSpPr>
              <a:spLocks/>
            </p:cNvSpPr>
            <p:nvPr/>
          </p:nvSpPr>
          <p:spPr bwMode="auto">
            <a:xfrm>
              <a:off x="1296" y="1532"/>
              <a:ext cx="276" cy="3"/>
            </a:xfrm>
            <a:custGeom>
              <a:avLst/>
              <a:gdLst>
                <a:gd name="T0" fmla="*/ 276 w 276"/>
                <a:gd name="T1" fmla="*/ 0 h 3"/>
                <a:gd name="T2" fmla="*/ 0 w 276"/>
                <a:gd name="T3" fmla="*/ 3 h 3"/>
                <a:gd name="T4" fmla="*/ 0 60000 65536"/>
                <a:gd name="T5" fmla="*/ 0 60000 65536"/>
                <a:gd name="T6" fmla="*/ 0 w 276"/>
                <a:gd name="T7" fmla="*/ 0 h 3"/>
                <a:gd name="T8" fmla="*/ 276 w 276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3">
                  <a:moveTo>
                    <a:pt x="276" y="0"/>
                  </a:moveTo>
                  <a:lnTo>
                    <a:pt x="0" y="3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7" name="Freeform 15"/>
            <p:cNvSpPr>
              <a:spLocks/>
            </p:cNvSpPr>
            <p:nvPr/>
          </p:nvSpPr>
          <p:spPr bwMode="auto">
            <a:xfrm>
              <a:off x="1295" y="1367"/>
              <a:ext cx="277" cy="1"/>
            </a:xfrm>
            <a:custGeom>
              <a:avLst/>
              <a:gdLst>
                <a:gd name="T0" fmla="*/ 0 w 277"/>
                <a:gd name="T1" fmla="*/ 0 h 1"/>
                <a:gd name="T2" fmla="*/ 277 w 277"/>
                <a:gd name="T3" fmla="*/ 0 h 1"/>
                <a:gd name="T4" fmla="*/ 0 60000 65536"/>
                <a:gd name="T5" fmla="*/ 0 60000 65536"/>
                <a:gd name="T6" fmla="*/ 0 w 277"/>
                <a:gd name="T7" fmla="*/ 0 h 1"/>
                <a:gd name="T8" fmla="*/ 277 w 27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8" name="AutoShape 16"/>
            <p:cNvSpPr>
              <a:spLocks noChangeArrowheads="1"/>
            </p:cNvSpPr>
            <p:nvPr/>
          </p:nvSpPr>
          <p:spPr bwMode="auto">
            <a:xfrm>
              <a:off x="985" y="2467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9" name="AutoShape 17"/>
            <p:cNvSpPr>
              <a:spLocks noChangeArrowheads="1"/>
            </p:cNvSpPr>
            <p:nvPr/>
          </p:nvSpPr>
          <p:spPr bwMode="auto">
            <a:xfrm rot="10800000">
              <a:off x="869" y="1640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227138" y="2012950"/>
            <a:ext cx="7539037" cy="1236663"/>
            <a:chOff x="773" y="1268"/>
            <a:chExt cx="4749" cy="779"/>
          </a:xfrm>
        </p:grpSpPr>
        <p:grpSp>
          <p:nvGrpSpPr>
            <p:cNvPr id="26659" name="Group 19"/>
            <p:cNvGrpSpPr>
              <a:grpSpLocks/>
            </p:cNvGrpSpPr>
            <p:nvPr/>
          </p:nvGrpSpPr>
          <p:grpSpPr bwMode="auto">
            <a:xfrm>
              <a:off x="773" y="1268"/>
              <a:ext cx="4749" cy="779"/>
              <a:chOff x="773" y="1268"/>
              <a:chExt cx="4749" cy="779"/>
            </a:xfrm>
          </p:grpSpPr>
          <p:sp>
            <p:nvSpPr>
              <p:cNvPr id="26661" name="Text Box 20"/>
              <p:cNvSpPr txBox="1">
                <a:spLocks noChangeArrowheads="1"/>
              </p:cNvSpPr>
              <p:nvPr/>
            </p:nvSpPr>
            <p:spPr bwMode="auto">
              <a:xfrm>
                <a:off x="3306" y="1682"/>
                <a:ext cx="221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>
                    <a:latin typeface="Times New Roman" pitchFamily="18" charset="0"/>
                  </a:rPr>
                  <a:t>ACC</a:t>
                </a:r>
                <a:r>
                  <a:rPr lang="en-US" altLang="zh-CN" sz="3200"/>
                  <a:t>      </a:t>
                </a:r>
                <a:r>
                  <a:rPr lang="zh-CN" altLang="en-US" sz="3200"/>
                  <a:t>被加数</a:t>
                </a:r>
              </a:p>
            </p:txBody>
          </p:sp>
          <p:grpSp>
            <p:nvGrpSpPr>
              <p:cNvPr id="26662" name="Group 21"/>
              <p:cNvGrpSpPr>
                <a:grpSpLocks/>
              </p:cNvGrpSpPr>
              <p:nvPr/>
            </p:nvGrpSpPr>
            <p:grpSpPr bwMode="auto">
              <a:xfrm>
                <a:off x="773" y="1268"/>
                <a:ext cx="517" cy="371"/>
                <a:chOff x="773" y="1268"/>
                <a:chExt cx="517" cy="371"/>
              </a:xfrm>
            </p:grpSpPr>
            <p:sp>
              <p:nvSpPr>
                <p:cNvPr id="26663" name="Rectangle 22"/>
                <p:cNvSpPr>
                  <a:spLocks noChangeArrowheads="1"/>
                </p:cNvSpPr>
                <p:nvPr/>
              </p:nvSpPr>
              <p:spPr bwMode="auto">
                <a:xfrm>
                  <a:off x="773" y="1268"/>
                  <a:ext cx="517" cy="371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64" name="Rectangle 23"/>
                <p:cNvSpPr>
                  <a:spLocks noChangeArrowheads="1"/>
                </p:cNvSpPr>
                <p:nvPr/>
              </p:nvSpPr>
              <p:spPr bwMode="auto">
                <a:xfrm>
                  <a:off x="784" y="1323"/>
                  <a:ext cx="486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zh-CN" sz="2800">
                      <a:solidFill>
                        <a:schemeClr val="bg2"/>
                      </a:solidFill>
                      <a:latin typeface="Times New Roman" pitchFamily="18" charset="0"/>
                    </a:rPr>
                    <a:t>ACC</a:t>
                  </a:r>
                  <a:endParaRPr lang="en-US" altLang="zh-CN" sz="2800">
                    <a:solidFill>
                      <a:schemeClr val="bg2"/>
                    </a:solidFill>
                  </a:endParaRPr>
                </a:p>
              </p:txBody>
            </p:sp>
          </p:grpSp>
        </p:grpSp>
        <p:sp>
          <p:nvSpPr>
            <p:cNvPr id="26660" name="Text Box 24"/>
            <p:cNvSpPr txBox="1">
              <a:spLocks noChangeArrowheads="1"/>
            </p:cNvSpPr>
            <p:nvPr/>
          </p:nvSpPr>
          <p:spPr bwMode="auto">
            <a:xfrm>
              <a:off x="2580" y="1665"/>
              <a:ext cx="76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/>
                <a:t>初态 </a:t>
              </a:r>
            </a:p>
          </p:txBody>
        </p:sp>
      </p:grpSp>
      <p:sp>
        <p:nvSpPr>
          <p:cNvPr id="26628" name="Text Box 25"/>
          <p:cNvSpPr txBox="1">
            <a:spLocks noChangeArrowheads="1"/>
          </p:cNvSpPr>
          <p:nvPr/>
        </p:nvSpPr>
        <p:spPr bwMode="auto">
          <a:xfrm>
            <a:off x="381000" y="425450"/>
            <a:ext cx="487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① 加法操作过程</a:t>
            </a:r>
          </a:p>
        </p:txBody>
      </p:sp>
      <p:sp>
        <p:nvSpPr>
          <p:cNvPr id="110618" name="Rectangle 2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227138" y="2603500"/>
            <a:ext cx="5176837" cy="2322513"/>
            <a:chOff x="773" y="1640"/>
            <a:chExt cx="3261" cy="1463"/>
          </a:xfrm>
        </p:grpSpPr>
        <p:grpSp>
          <p:nvGrpSpPr>
            <p:cNvPr id="26652" name="Group 28"/>
            <p:cNvGrpSpPr>
              <a:grpSpLocks/>
            </p:cNvGrpSpPr>
            <p:nvPr/>
          </p:nvGrpSpPr>
          <p:grpSpPr bwMode="auto">
            <a:xfrm>
              <a:off x="869" y="1640"/>
              <a:ext cx="3165" cy="1463"/>
              <a:chOff x="869" y="1640"/>
              <a:chExt cx="3165" cy="1463"/>
            </a:xfrm>
          </p:grpSpPr>
          <p:sp>
            <p:nvSpPr>
              <p:cNvPr id="26656" name="Text Box 29"/>
              <p:cNvSpPr txBox="1">
                <a:spLocks noChangeArrowheads="1"/>
              </p:cNvSpPr>
              <p:nvPr/>
            </p:nvSpPr>
            <p:spPr bwMode="auto">
              <a:xfrm>
                <a:off x="2533" y="2738"/>
                <a:ext cx="150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3200"/>
                  <a:t>[</a:t>
                </a:r>
                <a:r>
                  <a:rPr lang="en-US" altLang="zh-CN" sz="3200">
                    <a:latin typeface="Times New Roman" pitchFamily="18" charset="0"/>
                  </a:rPr>
                  <a:t>ACC</a:t>
                </a:r>
                <a:r>
                  <a:rPr lang="en-US" altLang="zh-CN" sz="3200"/>
                  <a:t>]+[</a:t>
                </a:r>
                <a:r>
                  <a:rPr lang="en-US" altLang="zh-CN" sz="3200">
                    <a:latin typeface="Times New Roman" pitchFamily="18" charset="0"/>
                  </a:rPr>
                  <a:t>X</a:t>
                </a:r>
                <a:r>
                  <a:rPr lang="en-US" altLang="zh-CN" sz="3200"/>
                  <a:t>]</a:t>
                </a:r>
                <a:endParaRPr lang="zh-CN" altLang="en-US" sz="3200"/>
              </a:p>
            </p:txBody>
          </p:sp>
          <p:sp>
            <p:nvSpPr>
              <p:cNvPr id="26657" name="AutoShape 30"/>
              <p:cNvSpPr>
                <a:spLocks noChangeArrowheads="1"/>
              </p:cNvSpPr>
              <p:nvPr/>
            </p:nvSpPr>
            <p:spPr bwMode="auto">
              <a:xfrm>
                <a:off x="985" y="2467"/>
                <a:ext cx="91" cy="397"/>
              </a:xfrm>
              <a:prstGeom prst="upArrow">
                <a:avLst>
                  <a:gd name="adj1" fmla="val 49454"/>
                  <a:gd name="adj2" fmla="val 85718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58" name="AutoShape 31"/>
              <p:cNvSpPr>
                <a:spLocks noChangeArrowheads="1"/>
              </p:cNvSpPr>
              <p:nvPr/>
            </p:nvSpPr>
            <p:spPr bwMode="auto">
              <a:xfrm rot="10800000">
                <a:off x="869" y="1640"/>
                <a:ext cx="91" cy="397"/>
              </a:xfrm>
              <a:prstGeom prst="upArrow">
                <a:avLst>
                  <a:gd name="adj1" fmla="val 49454"/>
                  <a:gd name="adj2" fmla="val 85718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653" name="Group 32"/>
            <p:cNvGrpSpPr>
              <a:grpSpLocks/>
            </p:cNvGrpSpPr>
            <p:nvPr/>
          </p:nvGrpSpPr>
          <p:grpSpPr bwMode="auto">
            <a:xfrm>
              <a:off x="773" y="2065"/>
              <a:ext cx="517" cy="373"/>
              <a:chOff x="773" y="2065"/>
              <a:chExt cx="517" cy="373"/>
            </a:xfrm>
          </p:grpSpPr>
          <p:sp>
            <p:nvSpPr>
              <p:cNvPr id="26654" name="Rectangle 33"/>
              <p:cNvSpPr>
                <a:spLocks noChangeArrowheads="1"/>
              </p:cNvSpPr>
              <p:nvPr/>
            </p:nvSpPr>
            <p:spPr bwMode="auto">
              <a:xfrm>
                <a:off x="773" y="2065"/>
                <a:ext cx="517" cy="373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5" name="Rectangle 34"/>
              <p:cNvSpPr>
                <a:spLocks noChangeArrowheads="1"/>
              </p:cNvSpPr>
              <p:nvPr/>
            </p:nvSpPr>
            <p:spPr bwMode="auto">
              <a:xfrm>
                <a:off x="787" y="2104"/>
                <a:ext cx="47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solidFill>
                      <a:schemeClr val="bg2"/>
                    </a:solidFill>
                    <a:latin typeface="Times New Roman" pitchFamily="18" charset="0"/>
                  </a:rPr>
                  <a:t>ALU</a:t>
                </a:r>
                <a:endParaRPr lang="en-US" altLang="zh-CN" sz="280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1227138" y="3481388"/>
            <a:ext cx="7383462" cy="1663700"/>
            <a:chOff x="773" y="2193"/>
            <a:chExt cx="4651" cy="1048"/>
          </a:xfrm>
        </p:grpSpPr>
        <p:sp>
          <p:nvSpPr>
            <p:cNvPr id="26647" name="Text Box 36"/>
            <p:cNvSpPr txBox="1">
              <a:spLocks noChangeArrowheads="1"/>
            </p:cNvSpPr>
            <p:nvPr/>
          </p:nvSpPr>
          <p:spPr bwMode="auto">
            <a:xfrm>
              <a:off x="3422" y="2193"/>
              <a:ext cx="200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/>
                <a:t>[</a:t>
              </a:r>
              <a:r>
                <a:rPr lang="en-US" altLang="zh-CN" sz="3200">
                  <a:latin typeface="Times New Roman" pitchFamily="18" charset="0"/>
                </a:rPr>
                <a:t>M</a:t>
              </a:r>
              <a:r>
                <a:rPr lang="en-US" altLang="zh-CN" sz="3200"/>
                <a:t>]      </a:t>
              </a:r>
              <a:r>
                <a:rPr lang="en-US" altLang="zh-CN" sz="3200">
                  <a:latin typeface="Times New Roman" pitchFamily="18" charset="0"/>
                </a:rPr>
                <a:t>X</a:t>
              </a:r>
            </a:p>
          </p:txBody>
        </p:sp>
        <p:grpSp>
          <p:nvGrpSpPr>
            <p:cNvPr id="26648" name="Group 37"/>
            <p:cNvGrpSpPr>
              <a:grpSpLocks/>
            </p:cNvGrpSpPr>
            <p:nvPr/>
          </p:nvGrpSpPr>
          <p:grpSpPr bwMode="auto">
            <a:xfrm>
              <a:off x="773" y="2869"/>
              <a:ext cx="515" cy="372"/>
              <a:chOff x="773" y="2869"/>
              <a:chExt cx="515" cy="372"/>
            </a:xfrm>
          </p:grpSpPr>
          <p:sp>
            <p:nvSpPr>
              <p:cNvPr id="26650" name="Rectangle 38"/>
              <p:cNvSpPr>
                <a:spLocks noChangeArrowheads="1"/>
              </p:cNvSpPr>
              <p:nvPr/>
            </p:nvSpPr>
            <p:spPr bwMode="auto">
              <a:xfrm>
                <a:off x="773" y="2869"/>
                <a:ext cx="515" cy="372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3200">
                  <a:solidFill>
                    <a:schemeClr val="bg2"/>
                  </a:solidFill>
                </a:endParaRPr>
              </a:p>
            </p:txBody>
          </p:sp>
          <p:sp>
            <p:nvSpPr>
              <p:cNvPr id="26651" name="Rectangle 39"/>
              <p:cNvSpPr>
                <a:spLocks noChangeArrowheads="1"/>
              </p:cNvSpPr>
              <p:nvPr/>
            </p:nvSpPr>
            <p:spPr bwMode="auto">
              <a:xfrm>
                <a:off x="942" y="2900"/>
                <a:ext cx="16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solidFill>
                      <a:schemeClr val="bg2"/>
                    </a:solidFill>
                    <a:latin typeface="Times New Roman" pitchFamily="18" charset="0"/>
                  </a:rPr>
                  <a:t>X</a:t>
                </a:r>
                <a:endParaRPr lang="en-US" altLang="zh-CN" sz="28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6649" name="Line 40"/>
            <p:cNvSpPr>
              <a:spLocks noChangeShapeType="1"/>
            </p:cNvSpPr>
            <p:nvPr/>
          </p:nvSpPr>
          <p:spPr bwMode="auto">
            <a:xfrm>
              <a:off x="4032" y="240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1227138" y="2012950"/>
            <a:ext cx="7067550" cy="2913063"/>
            <a:chOff x="773" y="1268"/>
            <a:chExt cx="4452" cy="1835"/>
          </a:xfrm>
        </p:grpSpPr>
        <p:grpSp>
          <p:nvGrpSpPr>
            <p:cNvPr id="26640" name="Group 42"/>
            <p:cNvGrpSpPr>
              <a:grpSpLocks/>
            </p:cNvGrpSpPr>
            <p:nvPr/>
          </p:nvGrpSpPr>
          <p:grpSpPr bwMode="auto">
            <a:xfrm>
              <a:off x="4032" y="2738"/>
              <a:ext cx="1193" cy="365"/>
              <a:chOff x="4032" y="2738"/>
              <a:chExt cx="1193" cy="365"/>
            </a:xfrm>
          </p:grpSpPr>
          <p:sp>
            <p:nvSpPr>
              <p:cNvPr id="26645" name="Text Box 43"/>
              <p:cNvSpPr txBox="1">
                <a:spLocks noChangeArrowheads="1"/>
              </p:cNvSpPr>
              <p:nvPr/>
            </p:nvSpPr>
            <p:spPr bwMode="auto">
              <a:xfrm>
                <a:off x="4554" y="2738"/>
                <a:ext cx="67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>
                    <a:latin typeface="Times New Roman" pitchFamily="18" charset="0"/>
                  </a:rPr>
                  <a:t>ACC</a:t>
                </a:r>
              </a:p>
            </p:txBody>
          </p:sp>
          <p:sp>
            <p:nvSpPr>
              <p:cNvPr id="26646" name="Line 44"/>
              <p:cNvSpPr>
                <a:spLocks noChangeShapeType="1"/>
              </p:cNvSpPr>
              <p:nvPr/>
            </p:nvSpPr>
            <p:spPr bwMode="auto">
              <a:xfrm>
                <a:off x="4032" y="290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641" name="Group 45"/>
            <p:cNvGrpSpPr>
              <a:grpSpLocks/>
            </p:cNvGrpSpPr>
            <p:nvPr/>
          </p:nvGrpSpPr>
          <p:grpSpPr bwMode="auto">
            <a:xfrm>
              <a:off x="773" y="1268"/>
              <a:ext cx="517" cy="371"/>
              <a:chOff x="773" y="1268"/>
              <a:chExt cx="517" cy="371"/>
            </a:xfrm>
          </p:grpSpPr>
          <p:sp>
            <p:nvSpPr>
              <p:cNvPr id="26643" name="Rectangle 46"/>
              <p:cNvSpPr>
                <a:spLocks noChangeArrowheads="1"/>
              </p:cNvSpPr>
              <p:nvPr/>
            </p:nvSpPr>
            <p:spPr bwMode="auto">
              <a:xfrm>
                <a:off x="773" y="1268"/>
                <a:ext cx="517" cy="371"/>
              </a:xfrm>
              <a:prstGeom prst="rect">
                <a:avLst/>
              </a:prstGeom>
              <a:solidFill>
                <a:srgbClr val="CC9900"/>
              </a:solidFill>
              <a:ln w="38100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4" name="Rectangle 47"/>
              <p:cNvSpPr>
                <a:spLocks noChangeArrowheads="1"/>
              </p:cNvSpPr>
              <p:nvPr/>
            </p:nvSpPr>
            <p:spPr bwMode="auto">
              <a:xfrm>
                <a:off x="781" y="1323"/>
                <a:ext cx="492" cy="27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solidFill>
                      <a:schemeClr val="bg2"/>
                    </a:solidFill>
                    <a:latin typeface="Times New Roman" pitchFamily="18" charset="0"/>
                  </a:rPr>
                  <a:t>ACC</a:t>
                </a:r>
                <a:endParaRPr lang="en-US" altLang="zh-CN" sz="28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6642" name="AutoShape 48"/>
            <p:cNvSpPr>
              <a:spLocks noChangeArrowheads="1"/>
            </p:cNvSpPr>
            <p:nvPr/>
          </p:nvSpPr>
          <p:spPr bwMode="auto">
            <a:xfrm>
              <a:off x="1072" y="1632"/>
              <a:ext cx="144" cy="432"/>
            </a:xfrm>
            <a:prstGeom prst="upArrow">
              <a:avLst>
                <a:gd name="adj1" fmla="val 58333"/>
                <a:gd name="adj2" fmla="val 93750"/>
              </a:avLst>
            </a:prstGeom>
            <a:solidFill>
              <a:srgbClr val="CC9900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4098925" y="1622425"/>
            <a:ext cx="4206875" cy="654050"/>
            <a:chOff x="2582" y="1022"/>
            <a:chExt cx="2650" cy="412"/>
          </a:xfrm>
        </p:grpSpPr>
        <p:sp>
          <p:nvSpPr>
            <p:cNvPr id="26635" name="Text Box 50"/>
            <p:cNvSpPr txBox="1">
              <a:spLocks noChangeArrowheads="1"/>
            </p:cNvSpPr>
            <p:nvPr/>
          </p:nvSpPr>
          <p:spPr bwMode="auto">
            <a:xfrm>
              <a:off x="2582" y="1028"/>
              <a:ext cx="7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/>
                <a:t>指令 </a:t>
              </a:r>
            </a:p>
          </p:txBody>
        </p:sp>
        <p:sp>
          <p:nvSpPr>
            <p:cNvPr id="26636" name="Rectangle 51"/>
            <p:cNvSpPr>
              <a:spLocks noChangeArrowheads="1"/>
            </p:cNvSpPr>
            <p:nvPr/>
          </p:nvSpPr>
          <p:spPr bwMode="auto">
            <a:xfrm>
              <a:off x="3575" y="1028"/>
              <a:ext cx="1657" cy="40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7" name="Text Box 52"/>
            <p:cNvSpPr txBox="1">
              <a:spLocks noChangeArrowheads="1"/>
            </p:cNvSpPr>
            <p:nvPr/>
          </p:nvSpPr>
          <p:spPr bwMode="auto">
            <a:xfrm>
              <a:off x="3804" y="1035"/>
              <a:ext cx="37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/>
                <a:t>加</a:t>
              </a:r>
            </a:p>
          </p:txBody>
        </p:sp>
        <p:sp>
          <p:nvSpPr>
            <p:cNvPr id="26638" name="Text Box 53"/>
            <p:cNvSpPr txBox="1">
              <a:spLocks noChangeArrowheads="1"/>
            </p:cNvSpPr>
            <p:nvPr/>
          </p:nvSpPr>
          <p:spPr bwMode="auto">
            <a:xfrm>
              <a:off x="4574" y="1035"/>
              <a:ext cx="51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dist" fontAlgn="ctr"/>
              <a:r>
                <a:rPr lang="en-US" altLang="zh-CN" sz="3200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26639" name="Freeform 54"/>
            <p:cNvSpPr>
              <a:spLocks/>
            </p:cNvSpPr>
            <p:nvPr/>
          </p:nvSpPr>
          <p:spPr bwMode="auto">
            <a:xfrm>
              <a:off x="4416" y="1022"/>
              <a:ext cx="1" cy="412"/>
            </a:xfrm>
            <a:custGeom>
              <a:avLst/>
              <a:gdLst>
                <a:gd name="T0" fmla="*/ 0 w 1"/>
                <a:gd name="T1" fmla="*/ 0 h 412"/>
                <a:gd name="T2" fmla="*/ 0 w 1"/>
                <a:gd name="T3" fmla="*/ 412 h 412"/>
                <a:gd name="T4" fmla="*/ 0 60000 65536"/>
                <a:gd name="T5" fmla="*/ 0 60000 65536"/>
                <a:gd name="T6" fmla="*/ 0 w 1"/>
                <a:gd name="T7" fmla="*/ 0 h 412"/>
                <a:gd name="T8" fmla="*/ 1 w 1"/>
                <a:gd name="T9" fmla="*/ 412 h 4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12">
                  <a:moveTo>
                    <a:pt x="0" y="0"/>
                  </a:moveTo>
                  <a:lnTo>
                    <a:pt x="0" y="412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634" name="AutoShape 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Text Box 2"/>
          <p:cNvSpPr txBox="1">
            <a:spLocks noChangeArrowheads="1"/>
          </p:cNvSpPr>
          <p:nvPr/>
        </p:nvSpPr>
        <p:spPr bwMode="auto">
          <a:xfrm>
            <a:off x="4035425" y="1628775"/>
            <a:ext cx="1831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取指令</a:t>
            </a:r>
          </a:p>
        </p:txBody>
      </p:sp>
      <p:sp>
        <p:nvSpPr>
          <p:cNvPr id="821251" name="Text Box 3"/>
          <p:cNvSpPr txBox="1">
            <a:spLocks noChangeArrowheads="1"/>
          </p:cNvSpPr>
          <p:nvPr/>
        </p:nvSpPr>
        <p:spPr bwMode="auto">
          <a:xfrm>
            <a:off x="4035425" y="2252663"/>
            <a:ext cx="1943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分析指令</a:t>
            </a:r>
          </a:p>
        </p:txBody>
      </p:sp>
      <p:sp>
        <p:nvSpPr>
          <p:cNvPr id="821252" name="Text Box 4"/>
          <p:cNvSpPr txBox="1">
            <a:spLocks noChangeArrowheads="1"/>
          </p:cNvSpPr>
          <p:nvPr/>
        </p:nvSpPr>
        <p:spPr bwMode="auto">
          <a:xfrm>
            <a:off x="4035425" y="2847975"/>
            <a:ext cx="1866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执行指令</a:t>
            </a:r>
          </a:p>
        </p:txBody>
      </p:sp>
      <p:sp>
        <p:nvSpPr>
          <p:cNvPr id="821253" name="Text Box 5"/>
          <p:cNvSpPr txBox="1">
            <a:spLocks noChangeArrowheads="1"/>
          </p:cNvSpPr>
          <p:nvPr/>
        </p:nvSpPr>
        <p:spPr bwMode="auto">
          <a:xfrm>
            <a:off x="5911850" y="1651000"/>
            <a:ext cx="658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PC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821254" name="Text Box 6"/>
          <p:cNvSpPr txBox="1">
            <a:spLocks noChangeArrowheads="1"/>
          </p:cNvSpPr>
          <p:nvPr/>
        </p:nvSpPr>
        <p:spPr bwMode="auto">
          <a:xfrm>
            <a:off x="5949950" y="2274888"/>
            <a:ext cx="5794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IR</a:t>
            </a:r>
          </a:p>
        </p:txBody>
      </p:sp>
      <p:sp>
        <p:nvSpPr>
          <p:cNvPr id="821255" name="Text Box 7"/>
          <p:cNvSpPr txBox="1">
            <a:spLocks noChangeArrowheads="1"/>
          </p:cNvSpPr>
          <p:nvPr/>
        </p:nvSpPr>
        <p:spPr bwMode="auto">
          <a:xfrm>
            <a:off x="5891213" y="2870200"/>
            <a:ext cx="698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CU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821256" name="AutoShape 8"/>
          <p:cNvSpPr>
            <a:spLocks/>
          </p:cNvSpPr>
          <p:nvPr/>
        </p:nvSpPr>
        <p:spPr bwMode="auto">
          <a:xfrm>
            <a:off x="6705600" y="1811338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1257" name="Text Box 9"/>
          <p:cNvSpPr txBox="1">
            <a:spLocks noChangeArrowheads="1"/>
          </p:cNvSpPr>
          <p:nvPr/>
        </p:nvSpPr>
        <p:spPr bwMode="auto">
          <a:xfrm>
            <a:off x="6934200" y="1957388"/>
            <a:ext cx="1279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取指</a:t>
            </a:r>
          </a:p>
        </p:txBody>
      </p:sp>
      <p:sp>
        <p:nvSpPr>
          <p:cNvPr id="821258" name="Text Box 10"/>
          <p:cNvSpPr txBox="1">
            <a:spLocks noChangeArrowheads="1"/>
          </p:cNvSpPr>
          <p:nvPr/>
        </p:nvSpPr>
        <p:spPr bwMode="auto">
          <a:xfrm>
            <a:off x="6934200" y="2847975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执行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416300" y="3762375"/>
            <a:ext cx="6340475" cy="1031875"/>
            <a:chOff x="2198" y="2625"/>
            <a:chExt cx="3994" cy="650"/>
          </a:xfrm>
        </p:grpSpPr>
        <p:sp>
          <p:nvSpPr>
            <p:cNvPr id="30749" name="Text Box 12"/>
            <p:cNvSpPr txBox="1">
              <a:spLocks noChangeArrowheads="1"/>
            </p:cNvSpPr>
            <p:nvPr/>
          </p:nvSpPr>
          <p:spPr bwMode="auto">
            <a:xfrm>
              <a:off x="2198" y="2625"/>
              <a:ext cx="3994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PC</a:t>
              </a:r>
              <a:r>
                <a:rPr lang="en-US" altLang="zh-CN" sz="2800"/>
                <a:t> </a:t>
              </a:r>
              <a:r>
                <a:rPr lang="zh-CN" altLang="en-US" sz="2800"/>
                <a:t>存放当前欲执行指令的地址，</a:t>
              </a:r>
            </a:p>
            <a:p>
              <a:r>
                <a:rPr lang="zh-CN" altLang="en-US" sz="2800"/>
                <a:t>   </a:t>
              </a:r>
              <a:r>
                <a:rPr lang="zh-CN" altLang="en-US" sz="900"/>
                <a:t> </a:t>
              </a:r>
              <a:r>
                <a:rPr lang="zh-CN" altLang="en-US" sz="2800"/>
                <a:t>具有计数功能（</a:t>
              </a:r>
              <a:r>
                <a:rPr lang="en-US" altLang="zh-CN" sz="2800">
                  <a:latin typeface="Times New Roman" pitchFamily="18" charset="0"/>
                </a:rPr>
                <a:t>PC</a:t>
              </a:r>
              <a:r>
                <a:rPr lang="en-US" altLang="zh-CN" sz="2800"/>
                <a:t>）+</a:t>
              </a:r>
              <a:r>
                <a:rPr lang="en-US" altLang="zh-CN" sz="900"/>
                <a:t> </a:t>
              </a:r>
              <a:r>
                <a:rPr lang="en-US" altLang="zh-CN" sz="2800"/>
                <a:t>1   </a:t>
              </a:r>
              <a:r>
                <a:rPr lang="en-US" altLang="zh-CN" sz="2800"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30750" name="Line 13"/>
            <p:cNvSpPr>
              <a:spLocks noChangeShapeType="1"/>
            </p:cNvSpPr>
            <p:nvPr/>
          </p:nvSpPr>
          <p:spPr bwMode="auto">
            <a:xfrm>
              <a:off x="5028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21262" name="Text Box 14"/>
          <p:cNvSpPr txBox="1">
            <a:spLocks noChangeArrowheads="1"/>
          </p:cNvSpPr>
          <p:nvPr/>
        </p:nvSpPr>
        <p:spPr bwMode="auto">
          <a:xfrm>
            <a:off x="3416300" y="5049838"/>
            <a:ext cx="5118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itchFamily="18" charset="0"/>
              </a:rPr>
              <a:t>IR</a:t>
            </a:r>
            <a:r>
              <a:rPr lang="en-US" altLang="zh-CN" sz="2800"/>
              <a:t> </a:t>
            </a:r>
            <a:r>
              <a:rPr lang="zh-CN" altLang="en-US" sz="2800"/>
              <a:t>存放当前欲执行的指令</a:t>
            </a:r>
          </a:p>
        </p:txBody>
      </p:sp>
      <p:sp>
        <p:nvSpPr>
          <p:cNvPr id="821263" name="Text Box 15"/>
          <p:cNvSpPr txBox="1">
            <a:spLocks noChangeArrowheads="1"/>
          </p:cNvSpPr>
          <p:nvPr/>
        </p:nvSpPr>
        <p:spPr bwMode="auto">
          <a:xfrm>
            <a:off x="7861300" y="2847975"/>
            <a:ext cx="1282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访存</a:t>
            </a:r>
          </a:p>
        </p:txBody>
      </p:sp>
      <p:sp>
        <p:nvSpPr>
          <p:cNvPr id="821264" name="Text Box 16"/>
          <p:cNvSpPr txBox="1">
            <a:spLocks noChangeArrowheads="1"/>
          </p:cNvSpPr>
          <p:nvPr/>
        </p:nvSpPr>
        <p:spPr bwMode="auto">
          <a:xfrm>
            <a:off x="7861300" y="1957388"/>
            <a:ext cx="124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访存</a:t>
            </a:r>
          </a:p>
        </p:txBody>
      </p:sp>
      <p:sp>
        <p:nvSpPr>
          <p:cNvPr id="821265" name="AutoShape 17"/>
          <p:cNvSpPr>
            <a:spLocks/>
          </p:cNvSpPr>
          <p:nvPr/>
        </p:nvSpPr>
        <p:spPr bwMode="auto">
          <a:xfrm>
            <a:off x="3738563" y="1804988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1266" name="Text Box 18"/>
          <p:cNvSpPr txBox="1">
            <a:spLocks noChangeArrowheads="1"/>
          </p:cNvSpPr>
          <p:nvPr/>
        </p:nvSpPr>
        <p:spPr bwMode="auto">
          <a:xfrm>
            <a:off x="2860675" y="1628775"/>
            <a:ext cx="90170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dirty="0"/>
              <a:t>完成</a:t>
            </a:r>
          </a:p>
          <a:p>
            <a:pPr algn="ctr"/>
            <a:r>
              <a:rPr lang="zh-CN" altLang="en-US" sz="2800" dirty="0"/>
              <a:t>一条</a:t>
            </a:r>
          </a:p>
          <a:p>
            <a:pPr algn="ctr"/>
            <a:r>
              <a:rPr lang="zh-CN" altLang="en-US" sz="2800" dirty="0"/>
              <a:t>指令</a:t>
            </a:r>
          </a:p>
        </p:txBody>
      </p:sp>
      <p:sp>
        <p:nvSpPr>
          <p:cNvPr id="821267" name="Rectangle 1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30738" name="Text Box 20"/>
          <p:cNvSpPr txBox="1">
            <a:spLocks noChangeArrowheads="1"/>
          </p:cNvSpPr>
          <p:nvPr/>
        </p:nvSpPr>
        <p:spPr bwMode="auto">
          <a:xfrm>
            <a:off x="793750" y="409575"/>
            <a:ext cx="5911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(</a:t>
            </a:r>
            <a:r>
              <a:rPr lang="zh-CN" altLang="en-US" sz="3600">
                <a:latin typeface="Times New Roman" pitchFamily="18" charset="0"/>
              </a:rPr>
              <a:t>3</a:t>
            </a:r>
            <a:r>
              <a:rPr lang="zh-CN" altLang="en-US" sz="3600"/>
              <a:t>)控制器的基本组成</a:t>
            </a:r>
          </a:p>
        </p:txBody>
      </p:sp>
      <p:sp>
        <p:nvSpPr>
          <p:cNvPr id="821269" name="Text Box 21"/>
          <p:cNvSpPr txBox="1">
            <a:spLocks noChangeArrowheads="1"/>
          </p:cNvSpPr>
          <p:nvPr/>
        </p:nvSpPr>
        <p:spPr bwMode="auto">
          <a:xfrm>
            <a:off x="3416300" y="5832475"/>
            <a:ext cx="5118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itchFamily="18" charset="0"/>
              </a:rPr>
              <a:t>CU</a:t>
            </a:r>
            <a:r>
              <a:rPr lang="en-US" altLang="zh-CN" sz="2800"/>
              <a:t> </a:t>
            </a:r>
            <a:r>
              <a:rPr lang="zh-CN" altLang="en-US" sz="2800"/>
              <a:t>控制单元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57200" y="1868488"/>
            <a:ext cx="2286000" cy="3276600"/>
            <a:chOff x="288" y="1296"/>
            <a:chExt cx="1440" cy="2064"/>
          </a:xfrm>
        </p:grpSpPr>
        <p:sp>
          <p:nvSpPr>
            <p:cNvPr id="30742" name="Rectangle 23"/>
            <p:cNvSpPr>
              <a:spLocks noChangeArrowheads="1"/>
            </p:cNvSpPr>
            <p:nvPr/>
          </p:nvSpPr>
          <p:spPr bwMode="auto">
            <a:xfrm>
              <a:off x="1104" y="2688"/>
              <a:ext cx="486" cy="33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Rectangle 24"/>
            <p:cNvSpPr>
              <a:spLocks noChangeArrowheads="1"/>
            </p:cNvSpPr>
            <p:nvPr/>
          </p:nvSpPr>
          <p:spPr bwMode="auto">
            <a:xfrm>
              <a:off x="1200" y="2707"/>
              <a:ext cx="299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PC</a:t>
              </a:r>
              <a:endParaRPr lang="en-US" altLang="zh-CN" sz="2800"/>
            </a:p>
          </p:txBody>
        </p:sp>
        <p:sp>
          <p:nvSpPr>
            <p:cNvPr id="30744" name="Rectangle 25"/>
            <p:cNvSpPr>
              <a:spLocks noChangeArrowheads="1"/>
            </p:cNvSpPr>
            <p:nvPr/>
          </p:nvSpPr>
          <p:spPr bwMode="auto">
            <a:xfrm>
              <a:off x="432" y="2688"/>
              <a:ext cx="501" cy="33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Rectangle 26"/>
            <p:cNvSpPr>
              <a:spLocks noChangeArrowheads="1"/>
            </p:cNvSpPr>
            <p:nvPr/>
          </p:nvSpPr>
          <p:spPr bwMode="auto">
            <a:xfrm>
              <a:off x="558" y="2707"/>
              <a:ext cx="249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IR</a:t>
              </a:r>
              <a:endParaRPr lang="en-US" altLang="zh-CN" sz="2800"/>
            </a:p>
          </p:txBody>
        </p:sp>
        <p:sp>
          <p:nvSpPr>
            <p:cNvPr id="30746" name="Rectangle 27"/>
            <p:cNvSpPr>
              <a:spLocks noChangeArrowheads="1"/>
            </p:cNvSpPr>
            <p:nvPr/>
          </p:nvSpPr>
          <p:spPr bwMode="auto">
            <a:xfrm>
              <a:off x="288" y="1296"/>
              <a:ext cx="1440" cy="206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7" name="Rectangle 28"/>
            <p:cNvSpPr>
              <a:spLocks noChangeArrowheads="1"/>
            </p:cNvSpPr>
            <p:nvPr/>
          </p:nvSpPr>
          <p:spPr bwMode="auto">
            <a:xfrm>
              <a:off x="542" y="1680"/>
              <a:ext cx="88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8" name="Text Box 29"/>
            <p:cNvSpPr txBox="1">
              <a:spLocks noChangeArrowheads="1"/>
            </p:cNvSpPr>
            <p:nvPr/>
          </p:nvSpPr>
          <p:spPr bwMode="auto">
            <a:xfrm>
              <a:off x="566" y="1756"/>
              <a:ext cx="8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3200">
                  <a:latin typeface="Times New Roman" pitchFamily="18" charset="0"/>
                </a:rPr>
                <a:t>CU</a:t>
              </a:r>
            </a:p>
          </p:txBody>
        </p:sp>
      </p:grpSp>
      <p:sp>
        <p:nvSpPr>
          <p:cNvPr id="30741" name="AutoShape 3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62" grpId="0" autoUpdateAnimBg="0"/>
      <p:bldP spid="8212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52950" y="4518025"/>
            <a:ext cx="1085850" cy="519113"/>
            <a:chOff x="2868" y="2846"/>
            <a:chExt cx="684" cy="327"/>
          </a:xfrm>
        </p:grpSpPr>
        <p:sp>
          <p:nvSpPr>
            <p:cNvPr id="31848" name="Freeform 3"/>
            <p:cNvSpPr>
              <a:spLocks/>
            </p:cNvSpPr>
            <p:nvPr/>
          </p:nvSpPr>
          <p:spPr bwMode="auto">
            <a:xfrm>
              <a:off x="2868" y="3150"/>
              <a:ext cx="684" cy="1"/>
            </a:xfrm>
            <a:custGeom>
              <a:avLst/>
              <a:gdLst>
                <a:gd name="T0" fmla="*/ 0 w 684"/>
                <a:gd name="T1" fmla="*/ 0 h 1"/>
                <a:gd name="T2" fmla="*/ 684 w 684"/>
                <a:gd name="T3" fmla="*/ 0 h 1"/>
                <a:gd name="T4" fmla="*/ 0 60000 65536"/>
                <a:gd name="T5" fmla="*/ 0 60000 65536"/>
                <a:gd name="T6" fmla="*/ 0 w 684"/>
                <a:gd name="T7" fmla="*/ 0 h 1"/>
                <a:gd name="T8" fmla="*/ 684 w 68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4" h="1">
                  <a:moveTo>
                    <a:pt x="0" y="0"/>
                  </a:moveTo>
                  <a:lnTo>
                    <a:pt x="684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9" name="Text Box 4"/>
            <p:cNvSpPr txBox="1">
              <a:spLocks noChangeArrowheads="1"/>
            </p:cNvSpPr>
            <p:nvPr/>
          </p:nvSpPr>
          <p:spPr bwMode="auto">
            <a:xfrm>
              <a:off x="3168" y="2846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810250" y="3581400"/>
            <a:ext cx="361950" cy="914400"/>
            <a:chOff x="3660" y="2256"/>
            <a:chExt cx="228" cy="576"/>
          </a:xfrm>
        </p:grpSpPr>
        <p:sp>
          <p:nvSpPr>
            <p:cNvPr id="31846" name="Line 6"/>
            <p:cNvSpPr>
              <a:spLocks noChangeShapeType="1"/>
            </p:cNvSpPr>
            <p:nvPr/>
          </p:nvSpPr>
          <p:spPr bwMode="auto">
            <a:xfrm flipV="1">
              <a:off x="3840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7" name="Text Box 7"/>
            <p:cNvSpPr txBox="1">
              <a:spLocks noChangeArrowheads="1"/>
            </p:cNvSpPr>
            <p:nvPr/>
          </p:nvSpPr>
          <p:spPr bwMode="auto">
            <a:xfrm>
              <a:off x="3660" y="237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800850" y="3581400"/>
            <a:ext cx="361950" cy="914400"/>
            <a:chOff x="4284" y="2256"/>
            <a:chExt cx="228" cy="576"/>
          </a:xfrm>
        </p:grpSpPr>
        <p:sp>
          <p:nvSpPr>
            <p:cNvPr id="31844" name="Line 9"/>
            <p:cNvSpPr>
              <a:spLocks noChangeShapeType="1"/>
            </p:cNvSpPr>
            <p:nvPr/>
          </p:nvSpPr>
          <p:spPr bwMode="auto">
            <a:xfrm>
              <a:off x="4464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5" name="Text Box 10"/>
            <p:cNvSpPr txBox="1">
              <a:spLocks noChangeArrowheads="1"/>
            </p:cNvSpPr>
            <p:nvPr/>
          </p:nvSpPr>
          <p:spPr bwMode="auto">
            <a:xfrm>
              <a:off x="4284" y="237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117771" name="Line 11"/>
          <p:cNvSpPr>
            <a:spLocks noChangeShapeType="1"/>
          </p:cNvSpPr>
          <p:nvPr/>
        </p:nvSpPr>
        <p:spPr bwMode="auto">
          <a:xfrm flipV="1">
            <a:off x="4038600" y="3124200"/>
            <a:ext cx="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29000" y="2627313"/>
            <a:ext cx="609600" cy="519112"/>
            <a:chOff x="2160" y="1655"/>
            <a:chExt cx="384" cy="327"/>
          </a:xfrm>
        </p:grpSpPr>
        <p:sp>
          <p:nvSpPr>
            <p:cNvPr id="31842" name="Line 13"/>
            <p:cNvSpPr>
              <a:spLocks noChangeShapeType="1"/>
            </p:cNvSpPr>
            <p:nvPr/>
          </p:nvSpPr>
          <p:spPr bwMode="auto">
            <a:xfrm flipH="1">
              <a:off x="2160" y="1968"/>
              <a:ext cx="3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3" name="Text Box 14"/>
            <p:cNvSpPr txBox="1">
              <a:spLocks noChangeArrowheads="1"/>
            </p:cNvSpPr>
            <p:nvPr/>
          </p:nvSpPr>
          <p:spPr bwMode="auto">
            <a:xfrm>
              <a:off x="2238" y="1655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117775" name="Line 15"/>
          <p:cNvSpPr>
            <a:spLocks noChangeShapeType="1"/>
          </p:cNvSpPr>
          <p:nvPr/>
        </p:nvSpPr>
        <p:spPr bwMode="auto">
          <a:xfrm>
            <a:off x="5791200" y="3733800"/>
            <a:ext cx="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267200" y="3236913"/>
            <a:ext cx="1524000" cy="519112"/>
            <a:chOff x="2688" y="2039"/>
            <a:chExt cx="960" cy="327"/>
          </a:xfrm>
        </p:grpSpPr>
        <p:sp>
          <p:nvSpPr>
            <p:cNvPr id="31840" name="Line 17"/>
            <p:cNvSpPr>
              <a:spLocks noChangeShapeType="1"/>
            </p:cNvSpPr>
            <p:nvPr/>
          </p:nvSpPr>
          <p:spPr bwMode="auto">
            <a:xfrm>
              <a:off x="2688" y="2352"/>
              <a:ext cx="96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1" name="Text Box 18"/>
            <p:cNvSpPr txBox="1">
              <a:spLocks noChangeArrowheads="1"/>
            </p:cNvSpPr>
            <p:nvPr/>
          </p:nvSpPr>
          <p:spPr bwMode="auto">
            <a:xfrm>
              <a:off x="3180" y="2039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6115050" y="3581400"/>
            <a:ext cx="361950" cy="914400"/>
            <a:chOff x="3852" y="2256"/>
            <a:chExt cx="228" cy="576"/>
          </a:xfrm>
        </p:grpSpPr>
        <p:sp>
          <p:nvSpPr>
            <p:cNvPr id="31838" name="Line 20"/>
            <p:cNvSpPr>
              <a:spLocks noChangeShapeType="1"/>
            </p:cNvSpPr>
            <p:nvPr/>
          </p:nvSpPr>
          <p:spPr bwMode="auto">
            <a:xfrm flipV="1">
              <a:off x="4032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9" name="Text Box 21"/>
            <p:cNvSpPr txBox="1">
              <a:spLocks noChangeArrowheads="1"/>
            </p:cNvSpPr>
            <p:nvPr/>
          </p:nvSpPr>
          <p:spPr bwMode="auto">
            <a:xfrm>
              <a:off x="3852" y="2375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7239000" y="3581400"/>
            <a:ext cx="361950" cy="914400"/>
            <a:chOff x="4560" y="2256"/>
            <a:chExt cx="228" cy="576"/>
          </a:xfrm>
        </p:grpSpPr>
        <p:sp>
          <p:nvSpPr>
            <p:cNvPr id="31836" name="Line 23"/>
            <p:cNvSpPr>
              <a:spLocks noChangeShapeType="1"/>
            </p:cNvSpPr>
            <p:nvPr/>
          </p:nvSpPr>
          <p:spPr bwMode="auto">
            <a:xfrm>
              <a:off x="4752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7" name="Text Box 24"/>
            <p:cNvSpPr txBox="1">
              <a:spLocks noChangeArrowheads="1"/>
            </p:cNvSpPr>
            <p:nvPr/>
          </p:nvSpPr>
          <p:spPr bwMode="auto">
            <a:xfrm>
              <a:off x="4560" y="2375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117785" name="Line 25"/>
          <p:cNvSpPr>
            <a:spLocks noChangeShapeType="1"/>
          </p:cNvSpPr>
          <p:nvPr/>
        </p:nvSpPr>
        <p:spPr bwMode="auto">
          <a:xfrm flipV="1">
            <a:off x="228600" y="3429000"/>
            <a:ext cx="0" cy="3200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86" name="Line 26"/>
          <p:cNvSpPr>
            <a:spLocks noChangeShapeType="1"/>
          </p:cNvSpPr>
          <p:nvPr/>
        </p:nvSpPr>
        <p:spPr bwMode="auto">
          <a:xfrm>
            <a:off x="228600" y="3429000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7772400" y="4724400"/>
            <a:ext cx="304800" cy="1905000"/>
            <a:chOff x="4896" y="2976"/>
            <a:chExt cx="192" cy="1200"/>
          </a:xfrm>
        </p:grpSpPr>
        <p:sp>
          <p:nvSpPr>
            <p:cNvPr id="31834" name="Line 28"/>
            <p:cNvSpPr>
              <a:spLocks noChangeShapeType="1"/>
            </p:cNvSpPr>
            <p:nvPr/>
          </p:nvSpPr>
          <p:spPr bwMode="auto">
            <a:xfrm>
              <a:off x="5088" y="2976"/>
              <a:ext cx="0" cy="1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5" name="Line 29"/>
            <p:cNvSpPr>
              <a:spLocks noChangeShapeType="1"/>
            </p:cNvSpPr>
            <p:nvPr/>
          </p:nvSpPr>
          <p:spPr bwMode="auto">
            <a:xfrm flipH="1">
              <a:off x="4896" y="2976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228600" y="6118225"/>
            <a:ext cx="7848600" cy="519113"/>
            <a:chOff x="144" y="3854"/>
            <a:chExt cx="4944" cy="327"/>
          </a:xfrm>
        </p:grpSpPr>
        <p:sp>
          <p:nvSpPr>
            <p:cNvPr id="31831" name="Line 31"/>
            <p:cNvSpPr>
              <a:spLocks noChangeShapeType="1"/>
            </p:cNvSpPr>
            <p:nvPr/>
          </p:nvSpPr>
          <p:spPr bwMode="auto">
            <a:xfrm flipH="1">
              <a:off x="2496" y="4176"/>
              <a:ext cx="25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2" name="Line 32"/>
            <p:cNvSpPr>
              <a:spLocks noChangeShapeType="1"/>
            </p:cNvSpPr>
            <p:nvPr/>
          </p:nvSpPr>
          <p:spPr bwMode="auto">
            <a:xfrm flipH="1">
              <a:off x="144" y="4176"/>
              <a:ext cx="24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3" name="Text Box 33"/>
            <p:cNvSpPr txBox="1">
              <a:spLocks noChangeArrowheads="1"/>
            </p:cNvSpPr>
            <p:nvPr/>
          </p:nvSpPr>
          <p:spPr bwMode="auto">
            <a:xfrm>
              <a:off x="3180" y="3854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117794" name="Text Box 34"/>
          <p:cNvSpPr txBox="1">
            <a:spLocks noChangeArrowheads="1"/>
          </p:cNvSpPr>
          <p:nvPr/>
        </p:nvSpPr>
        <p:spPr bwMode="auto">
          <a:xfrm>
            <a:off x="1066800" y="1066800"/>
            <a:ext cx="388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以取数指令为例</a:t>
            </a:r>
          </a:p>
        </p:txBody>
      </p: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7772400" y="5029200"/>
            <a:ext cx="76200" cy="685800"/>
            <a:chOff x="4944" y="4944"/>
            <a:chExt cx="48" cy="432"/>
          </a:xfrm>
        </p:grpSpPr>
        <p:sp>
          <p:nvSpPr>
            <p:cNvPr id="31829" name="Line 36"/>
            <p:cNvSpPr>
              <a:spLocks noChangeShapeType="1"/>
            </p:cNvSpPr>
            <p:nvPr/>
          </p:nvSpPr>
          <p:spPr bwMode="auto">
            <a:xfrm>
              <a:off x="4992" y="4944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0" name="Line 37"/>
            <p:cNvSpPr>
              <a:spLocks noChangeShapeType="1"/>
            </p:cNvSpPr>
            <p:nvPr/>
          </p:nvSpPr>
          <p:spPr bwMode="auto">
            <a:xfrm>
              <a:off x="4944" y="4944"/>
              <a:ext cx="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3690938" y="5218113"/>
            <a:ext cx="4157662" cy="519112"/>
            <a:chOff x="2325" y="3287"/>
            <a:chExt cx="2619" cy="327"/>
          </a:xfrm>
        </p:grpSpPr>
        <p:sp>
          <p:nvSpPr>
            <p:cNvPr id="31827" name="Text Box 39"/>
            <p:cNvSpPr txBox="1">
              <a:spLocks noChangeArrowheads="1"/>
            </p:cNvSpPr>
            <p:nvPr/>
          </p:nvSpPr>
          <p:spPr bwMode="auto">
            <a:xfrm>
              <a:off x="3168" y="3287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1828" name="Freeform 40"/>
            <p:cNvSpPr>
              <a:spLocks/>
            </p:cNvSpPr>
            <p:nvPr/>
          </p:nvSpPr>
          <p:spPr bwMode="auto">
            <a:xfrm>
              <a:off x="2325" y="3597"/>
              <a:ext cx="2619" cy="3"/>
            </a:xfrm>
            <a:custGeom>
              <a:avLst/>
              <a:gdLst>
                <a:gd name="T0" fmla="*/ 2619 w 2619"/>
                <a:gd name="T1" fmla="*/ 3 h 3"/>
                <a:gd name="T2" fmla="*/ 0 w 2619"/>
                <a:gd name="T3" fmla="*/ 0 h 3"/>
                <a:gd name="T4" fmla="*/ 0 60000 65536"/>
                <a:gd name="T5" fmla="*/ 0 60000 65536"/>
                <a:gd name="T6" fmla="*/ 0 w 2619"/>
                <a:gd name="T7" fmla="*/ 0 h 3"/>
                <a:gd name="T8" fmla="*/ 2619 w 2619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19" h="3">
                  <a:moveTo>
                    <a:pt x="2619" y="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1762" name="Text Box 41"/>
          <p:cNvSpPr txBox="1">
            <a:spLocks noChangeArrowheads="1"/>
          </p:cNvSpPr>
          <p:nvPr/>
        </p:nvSpPr>
        <p:spPr bwMode="auto">
          <a:xfrm>
            <a:off x="381000" y="409575"/>
            <a:ext cx="6629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(</a:t>
            </a:r>
            <a:r>
              <a:rPr lang="zh-CN" altLang="en-US" sz="3600">
                <a:latin typeface="Times New Roman" pitchFamily="18" charset="0"/>
              </a:rPr>
              <a:t>4</a:t>
            </a:r>
            <a:r>
              <a:rPr lang="zh-CN" altLang="en-US" sz="3600"/>
              <a:t>)主机完成一条指令的过程</a:t>
            </a:r>
          </a:p>
        </p:txBody>
      </p:sp>
      <p:sp>
        <p:nvSpPr>
          <p:cNvPr id="117802" name="Rectangle 4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31764" name="Rectangle 43"/>
          <p:cNvSpPr>
            <a:spLocks noChangeArrowheads="1"/>
          </p:cNvSpPr>
          <p:nvPr/>
        </p:nvSpPr>
        <p:spPr bwMode="auto">
          <a:xfrm>
            <a:off x="3205163" y="5410200"/>
            <a:ext cx="909637" cy="688975"/>
          </a:xfrm>
          <a:prstGeom prst="rect">
            <a:avLst/>
          </a:prstGeom>
          <a:noFill/>
          <a:ln w="20701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04" name="Line 44"/>
          <p:cNvSpPr>
            <a:spLocks noChangeShapeType="1"/>
          </p:cNvSpPr>
          <p:nvPr/>
        </p:nvSpPr>
        <p:spPr bwMode="auto">
          <a:xfrm>
            <a:off x="3429000" y="3124200"/>
            <a:ext cx="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805" name="Line 45"/>
          <p:cNvSpPr>
            <a:spLocks noChangeShapeType="1"/>
          </p:cNvSpPr>
          <p:nvPr/>
        </p:nvSpPr>
        <p:spPr bwMode="auto">
          <a:xfrm flipV="1">
            <a:off x="4267200" y="3733800"/>
            <a:ext cx="0" cy="152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3706813" y="4114800"/>
            <a:ext cx="152400" cy="1600200"/>
            <a:chOff x="2352" y="2592"/>
            <a:chExt cx="96" cy="1008"/>
          </a:xfrm>
        </p:grpSpPr>
        <p:sp>
          <p:nvSpPr>
            <p:cNvPr id="31825" name="Line 47"/>
            <p:cNvSpPr>
              <a:spLocks noChangeShapeType="1"/>
            </p:cNvSpPr>
            <p:nvPr/>
          </p:nvSpPr>
          <p:spPr bwMode="auto">
            <a:xfrm>
              <a:off x="2352" y="2592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6" name="Line 48"/>
            <p:cNvSpPr>
              <a:spLocks noChangeShapeType="1"/>
            </p:cNvSpPr>
            <p:nvPr/>
          </p:nvSpPr>
          <p:spPr bwMode="auto">
            <a:xfrm flipV="1">
              <a:off x="2352" y="2592"/>
              <a:ext cx="0" cy="100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111"/>
          <p:cNvGrpSpPr>
            <a:grpSpLocks/>
          </p:cNvGrpSpPr>
          <p:nvPr/>
        </p:nvGrpSpPr>
        <p:grpSpPr bwMode="auto">
          <a:xfrm>
            <a:off x="463550" y="1905000"/>
            <a:ext cx="8459788" cy="4495800"/>
            <a:chOff x="292" y="1200"/>
            <a:chExt cx="5329" cy="2832"/>
          </a:xfrm>
        </p:grpSpPr>
        <p:sp>
          <p:nvSpPr>
            <p:cNvPr id="31770" name="Rectangle 50"/>
            <p:cNvSpPr>
              <a:spLocks noChangeArrowheads="1"/>
            </p:cNvSpPr>
            <p:nvPr/>
          </p:nvSpPr>
          <p:spPr bwMode="auto">
            <a:xfrm>
              <a:off x="1876" y="2246"/>
              <a:ext cx="57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CU</a:t>
              </a:r>
              <a:endParaRPr lang="en-US" altLang="zh-CN" sz="2400"/>
            </a:p>
          </p:txBody>
        </p:sp>
        <p:sp>
          <p:nvSpPr>
            <p:cNvPr id="31771" name="Rectangle 51"/>
            <p:cNvSpPr>
              <a:spLocks noChangeArrowheads="1"/>
            </p:cNvSpPr>
            <p:nvPr/>
          </p:nvSpPr>
          <p:spPr bwMode="auto">
            <a:xfrm>
              <a:off x="1818" y="2636"/>
              <a:ext cx="5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/>
                <a:t>控制</a:t>
              </a:r>
            </a:p>
          </p:txBody>
        </p:sp>
        <p:sp>
          <p:nvSpPr>
            <p:cNvPr id="31772" name="Rectangle 52"/>
            <p:cNvSpPr>
              <a:spLocks noChangeArrowheads="1"/>
            </p:cNvSpPr>
            <p:nvPr/>
          </p:nvSpPr>
          <p:spPr bwMode="auto">
            <a:xfrm>
              <a:off x="1818" y="3045"/>
              <a:ext cx="5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/>
                <a:t>单元</a:t>
              </a:r>
            </a:p>
          </p:txBody>
        </p:sp>
        <p:grpSp>
          <p:nvGrpSpPr>
            <p:cNvPr id="31773" name="Group 110"/>
            <p:cNvGrpSpPr>
              <a:grpSpLocks/>
            </p:cNvGrpSpPr>
            <p:nvPr/>
          </p:nvGrpSpPr>
          <p:grpSpPr bwMode="auto">
            <a:xfrm>
              <a:off x="292" y="1200"/>
              <a:ext cx="5329" cy="2832"/>
              <a:chOff x="292" y="1200"/>
              <a:chExt cx="5329" cy="2832"/>
            </a:xfrm>
          </p:grpSpPr>
          <p:grpSp>
            <p:nvGrpSpPr>
              <p:cNvPr id="31774" name="Group 54"/>
              <p:cNvGrpSpPr>
                <a:grpSpLocks/>
              </p:cNvGrpSpPr>
              <p:nvPr/>
            </p:nvGrpSpPr>
            <p:grpSpPr bwMode="auto">
              <a:xfrm>
                <a:off x="3456" y="1200"/>
                <a:ext cx="1584" cy="2832"/>
                <a:chOff x="3456" y="1200"/>
                <a:chExt cx="1584" cy="2832"/>
              </a:xfrm>
            </p:grpSpPr>
            <p:sp>
              <p:nvSpPr>
                <p:cNvPr id="31813" name="Rectangle 55"/>
                <p:cNvSpPr>
                  <a:spLocks noChangeArrowheads="1"/>
                </p:cNvSpPr>
                <p:nvPr/>
              </p:nvSpPr>
              <p:spPr bwMode="auto">
                <a:xfrm>
                  <a:off x="3456" y="1200"/>
                  <a:ext cx="1584" cy="2832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814" name="Group 56"/>
                <p:cNvGrpSpPr>
                  <a:grpSpLocks/>
                </p:cNvGrpSpPr>
                <p:nvPr/>
              </p:nvGrpSpPr>
              <p:grpSpPr bwMode="auto">
                <a:xfrm>
                  <a:off x="3648" y="3667"/>
                  <a:ext cx="1216" cy="365"/>
                  <a:chOff x="3648" y="3667"/>
                  <a:chExt cx="1216" cy="365"/>
                </a:xfrm>
              </p:grpSpPr>
              <p:sp>
                <p:nvSpPr>
                  <p:cNvPr id="31823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3667"/>
                    <a:ext cx="1200" cy="365"/>
                  </a:xfrm>
                  <a:prstGeom prst="rect">
                    <a:avLst/>
                  </a:prstGeom>
                  <a:noFill/>
                  <a:ln w="1587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24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3797" y="3686"/>
                    <a:ext cx="1067" cy="2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zh-CN" altLang="en-US" sz="2800"/>
                      <a:t>主存储器</a:t>
                    </a:r>
                  </a:p>
                </p:txBody>
              </p:sp>
            </p:grpSp>
            <p:grpSp>
              <p:nvGrpSpPr>
                <p:cNvPr id="31815" name="Group 59"/>
                <p:cNvGrpSpPr>
                  <a:grpSpLocks/>
                </p:cNvGrpSpPr>
                <p:nvPr/>
              </p:nvGrpSpPr>
              <p:grpSpPr bwMode="auto">
                <a:xfrm>
                  <a:off x="3552" y="2832"/>
                  <a:ext cx="1376" cy="576"/>
                  <a:chOff x="3552" y="2832"/>
                  <a:chExt cx="1376" cy="576"/>
                </a:xfrm>
              </p:grpSpPr>
              <p:sp>
                <p:nvSpPr>
                  <p:cNvPr id="31819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4266" y="2832"/>
                    <a:ext cx="630" cy="57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20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354" y="2985"/>
                    <a:ext cx="574" cy="23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2400">
                        <a:latin typeface="Times New Roman" pitchFamily="18" charset="0"/>
                      </a:rPr>
                      <a:t>MDR</a:t>
                    </a:r>
                    <a:endParaRPr lang="en-US" altLang="zh-CN" sz="2400"/>
                  </a:p>
                </p:txBody>
              </p:sp>
              <p:sp>
                <p:nvSpPr>
                  <p:cNvPr id="31821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832"/>
                    <a:ext cx="624" cy="57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22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3631" y="2985"/>
                    <a:ext cx="628" cy="23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2400">
                        <a:latin typeface="Times New Roman" pitchFamily="18" charset="0"/>
                      </a:rPr>
                      <a:t>MAR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31816" name="Group 64"/>
                <p:cNvGrpSpPr>
                  <a:grpSpLocks/>
                </p:cNvGrpSpPr>
                <p:nvPr/>
              </p:nvGrpSpPr>
              <p:grpSpPr bwMode="auto">
                <a:xfrm>
                  <a:off x="3552" y="1344"/>
                  <a:ext cx="1392" cy="912"/>
                  <a:chOff x="3552" y="1344"/>
                  <a:chExt cx="1392" cy="912"/>
                </a:xfrm>
              </p:grpSpPr>
              <p:sp>
                <p:nvSpPr>
                  <p:cNvPr id="31817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344"/>
                    <a:ext cx="1392" cy="91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18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20" y="1602"/>
                    <a:ext cx="884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zh-CN" altLang="en-US" sz="3200"/>
                      <a:t>存储体</a:t>
                    </a:r>
                  </a:p>
                </p:txBody>
              </p:sp>
            </p:grpSp>
          </p:grpSp>
          <p:grpSp>
            <p:nvGrpSpPr>
              <p:cNvPr id="31775" name="Group 67"/>
              <p:cNvGrpSpPr>
                <a:grpSpLocks/>
              </p:cNvGrpSpPr>
              <p:nvPr/>
            </p:nvGrpSpPr>
            <p:grpSpPr bwMode="auto">
              <a:xfrm>
                <a:off x="292" y="1200"/>
                <a:ext cx="2876" cy="2830"/>
                <a:chOff x="292" y="1200"/>
                <a:chExt cx="2876" cy="2830"/>
              </a:xfrm>
            </p:grpSpPr>
            <p:sp>
              <p:nvSpPr>
                <p:cNvPr id="31781" name="Rectangle 68"/>
                <p:cNvSpPr>
                  <a:spLocks noChangeArrowheads="1"/>
                </p:cNvSpPr>
                <p:nvPr/>
              </p:nvSpPr>
              <p:spPr bwMode="auto">
                <a:xfrm>
                  <a:off x="292" y="1200"/>
                  <a:ext cx="2828" cy="283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82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1248"/>
                  <a:ext cx="526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zh-CN" sz="3200">
                      <a:latin typeface="Times New Roman" pitchFamily="18" charset="0"/>
                    </a:rPr>
                    <a:t>CPU</a:t>
                  </a:r>
                  <a:endParaRPr lang="en-US" altLang="zh-CN" sz="3200"/>
                </a:p>
              </p:txBody>
            </p:sp>
            <p:grpSp>
              <p:nvGrpSpPr>
                <p:cNvPr id="31783" name="Group 70"/>
                <p:cNvGrpSpPr>
                  <a:grpSpLocks/>
                </p:cNvGrpSpPr>
                <p:nvPr/>
              </p:nvGrpSpPr>
              <p:grpSpPr bwMode="auto">
                <a:xfrm>
                  <a:off x="1680" y="1584"/>
                  <a:ext cx="1488" cy="2352"/>
                  <a:chOff x="1680" y="1584"/>
                  <a:chExt cx="1488" cy="2352"/>
                </a:xfrm>
              </p:grpSpPr>
              <p:grpSp>
                <p:nvGrpSpPr>
                  <p:cNvPr id="31801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2427" y="2980"/>
                    <a:ext cx="741" cy="284"/>
                    <a:chOff x="2427" y="2980"/>
                    <a:chExt cx="741" cy="284"/>
                  </a:xfrm>
                </p:grpSpPr>
                <p:sp>
                  <p:nvSpPr>
                    <p:cNvPr id="31811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7" y="2980"/>
                      <a:ext cx="438" cy="284"/>
                    </a:xfrm>
                    <a:prstGeom prst="rect">
                      <a:avLst/>
                    </a:prstGeom>
                    <a:noFill/>
                    <a:ln w="20701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12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1" y="2980"/>
                      <a:ext cx="657" cy="26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2800">
                          <a:latin typeface="Times New Roman" pitchFamily="18" charset="0"/>
                        </a:rPr>
                        <a:t>PC</a:t>
                      </a:r>
                      <a:endParaRPr lang="en-US" altLang="zh-CN" sz="2800"/>
                    </a:p>
                  </p:txBody>
                </p:sp>
              </p:grpSp>
              <p:sp>
                <p:nvSpPr>
                  <p:cNvPr id="3180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3610"/>
                    <a:ext cx="816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zh-CN" altLang="en-US" sz="2400"/>
                      <a:t>控制器</a:t>
                    </a:r>
                  </a:p>
                </p:txBody>
              </p:sp>
              <p:sp>
                <p:nvSpPr>
                  <p:cNvPr id="31803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778" y="2160"/>
                    <a:ext cx="478" cy="1300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1804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2427" y="2453"/>
                    <a:ext cx="693" cy="283"/>
                    <a:chOff x="2427" y="2453"/>
                    <a:chExt cx="693" cy="283"/>
                  </a:xfrm>
                </p:grpSpPr>
                <p:sp>
                  <p:nvSpPr>
                    <p:cNvPr id="31809" name="Rectangl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7" y="2453"/>
                      <a:ext cx="438" cy="283"/>
                    </a:xfrm>
                    <a:prstGeom prst="rect">
                      <a:avLst/>
                    </a:prstGeom>
                    <a:noFill/>
                    <a:ln w="20701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10" name="Rectangl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0" y="2453"/>
                      <a:ext cx="600" cy="26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2800">
                          <a:latin typeface="Times New Roman" pitchFamily="18" charset="0"/>
                        </a:rPr>
                        <a:t>IR</a:t>
                      </a:r>
                      <a:endParaRPr lang="en-US" altLang="zh-CN" sz="2800"/>
                    </a:p>
                  </p:txBody>
                </p:sp>
              </p:grpSp>
              <p:sp>
                <p:nvSpPr>
                  <p:cNvPr id="31805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584"/>
                    <a:ext cx="1296" cy="235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prstDash val="lgDashDot"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06" name="Line 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48" y="1584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07" name="Line 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584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08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4" y="1754"/>
                    <a:ext cx="30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4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…</a:t>
                    </a:r>
                    <a:endParaRPr lang="zh-CN" altLang="en-US" sz="2400">
                      <a:solidFill>
                        <a:schemeClr val="folHlink"/>
                      </a:solidFill>
                    </a:endParaRPr>
                  </a:p>
                </p:txBody>
              </p:sp>
            </p:grpSp>
            <p:grpSp>
              <p:nvGrpSpPr>
                <p:cNvPr id="31784" name="Group 83"/>
                <p:cNvGrpSpPr>
                  <a:grpSpLocks/>
                </p:cNvGrpSpPr>
                <p:nvPr/>
              </p:nvGrpSpPr>
              <p:grpSpPr bwMode="auto">
                <a:xfrm>
                  <a:off x="384" y="1584"/>
                  <a:ext cx="1209" cy="2352"/>
                  <a:chOff x="384" y="1584"/>
                  <a:chExt cx="1209" cy="2352"/>
                </a:xfrm>
              </p:grpSpPr>
              <p:sp>
                <p:nvSpPr>
                  <p:cNvPr id="31785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79" y="3486"/>
                    <a:ext cx="495" cy="375"/>
                  </a:xfrm>
                  <a:prstGeom prst="rect">
                    <a:avLst/>
                  </a:prstGeom>
                  <a:noFill/>
                  <a:ln w="1587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6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698" y="3601"/>
                    <a:ext cx="785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zh-CN" altLang="en-US" sz="2400"/>
                      <a:t>运算器</a:t>
                    </a:r>
                  </a:p>
                </p:txBody>
              </p:sp>
              <p:sp>
                <p:nvSpPr>
                  <p:cNvPr id="31787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1117" y="1988"/>
                    <a:ext cx="374" cy="282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8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178" y="2038"/>
                    <a:ext cx="415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>
                        <a:latin typeface="Times New Roman" pitchFamily="18" charset="0"/>
                      </a:rPr>
                      <a:t>MQ</a:t>
                    </a:r>
                    <a:endParaRPr lang="en-US" altLang="zh-CN" sz="4000"/>
                  </a:p>
                </p:txBody>
              </p:sp>
              <p:sp>
                <p:nvSpPr>
                  <p:cNvPr id="31789" name="Freeform 88"/>
                  <p:cNvSpPr>
                    <a:spLocks/>
                  </p:cNvSpPr>
                  <p:nvPr/>
                </p:nvSpPr>
                <p:spPr bwMode="auto">
                  <a:xfrm>
                    <a:off x="772" y="2272"/>
                    <a:ext cx="94" cy="317"/>
                  </a:xfrm>
                  <a:custGeom>
                    <a:avLst/>
                    <a:gdLst>
                      <a:gd name="T0" fmla="*/ 0 w 120"/>
                      <a:gd name="T1" fmla="*/ 81 h 315"/>
                      <a:gd name="T2" fmla="*/ 24 w 120"/>
                      <a:gd name="T3" fmla="*/ 81 h 315"/>
                      <a:gd name="T4" fmla="*/ 24 w 120"/>
                      <a:gd name="T5" fmla="*/ 317 h 315"/>
                      <a:gd name="T6" fmla="*/ 70 w 120"/>
                      <a:gd name="T7" fmla="*/ 317 h 315"/>
                      <a:gd name="T8" fmla="*/ 70 w 120"/>
                      <a:gd name="T9" fmla="*/ 81 h 315"/>
                      <a:gd name="T10" fmla="*/ 94 w 120"/>
                      <a:gd name="T11" fmla="*/ 81 h 315"/>
                      <a:gd name="T12" fmla="*/ 46 w 120"/>
                      <a:gd name="T13" fmla="*/ 0 h 315"/>
                      <a:gd name="T14" fmla="*/ 0 w 120"/>
                      <a:gd name="T15" fmla="*/ 81 h 31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0"/>
                      <a:gd name="T25" fmla="*/ 0 h 315"/>
                      <a:gd name="T26" fmla="*/ 120 w 120"/>
                      <a:gd name="T27" fmla="*/ 315 h 31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90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542" y="1988"/>
                    <a:ext cx="373" cy="282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91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78" y="2039"/>
                    <a:ext cx="536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>
                        <a:latin typeface="Times New Roman" pitchFamily="18" charset="0"/>
                      </a:rPr>
                      <a:t>ACC</a:t>
                    </a:r>
                    <a:endParaRPr lang="en-US" altLang="zh-CN" sz="4000"/>
                  </a:p>
                </p:txBody>
              </p:sp>
              <p:sp>
                <p:nvSpPr>
                  <p:cNvPr id="31792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542" y="2591"/>
                    <a:ext cx="373" cy="281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93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575" y="2641"/>
                    <a:ext cx="304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r>
                      <a:rPr lang="en-US" altLang="zh-CN" sz="1800">
                        <a:latin typeface="Times New Roman" pitchFamily="18" charset="0"/>
                      </a:rPr>
                      <a:t>ALU</a:t>
                    </a:r>
                    <a:endParaRPr lang="en-US" altLang="zh-CN" sz="4000"/>
                  </a:p>
                </p:txBody>
              </p:sp>
              <p:sp>
                <p:nvSpPr>
                  <p:cNvPr id="31794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539" y="3198"/>
                    <a:ext cx="373" cy="281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95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680" y="3246"/>
                    <a:ext cx="268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>
                        <a:latin typeface="Times New Roman" pitchFamily="18" charset="0"/>
                      </a:rPr>
                      <a:t>X</a:t>
                    </a:r>
                    <a:endParaRPr lang="en-US" altLang="zh-CN" sz="4000"/>
                  </a:p>
                </p:txBody>
              </p:sp>
              <p:sp>
                <p:nvSpPr>
                  <p:cNvPr id="31796" name="Freeform 95"/>
                  <p:cNvSpPr>
                    <a:spLocks/>
                  </p:cNvSpPr>
                  <p:nvPr/>
                </p:nvSpPr>
                <p:spPr bwMode="auto">
                  <a:xfrm>
                    <a:off x="682" y="2880"/>
                    <a:ext cx="92" cy="316"/>
                  </a:xfrm>
                  <a:custGeom>
                    <a:avLst/>
                    <a:gdLst>
                      <a:gd name="T0" fmla="*/ 0 w 119"/>
                      <a:gd name="T1" fmla="*/ 78 h 313"/>
                      <a:gd name="T2" fmla="*/ 23 w 119"/>
                      <a:gd name="T3" fmla="*/ 78 h 313"/>
                      <a:gd name="T4" fmla="*/ 23 w 119"/>
                      <a:gd name="T5" fmla="*/ 316 h 313"/>
                      <a:gd name="T6" fmla="*/ 69 w 119"/>
                      <a:gd name="T7" fmla="*/ 316 h 313"/>
                      <a:gd name="T8" fmla="*/ 69 w 119"/>
                      <a:gd name="T9" fmla="*/ 78 h 313"/>
                      <a:gd name="T10" fmla="*/ 92 w 119"/>
                      <a:gd name="T11" fmla="*/ 78 h 313"/>
                      <a:gd name="T12" fmla="*/ 46 w 119"/>
                      <a:gd name="T13" fmla="*/ 0 h 313"/>
                      <a:gd name="T14" fmla="*/ 0 w 119"/>
                      <a:gd name="T15" fmla="*/ 78 h 31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19"/>
                      <a:gd name="T25" fmla="*/ 0 h 313"/>
                      <a:gd name="T26" fmla="*/ 119 w 119"/>
                      <a:gd name="T27" fmla="*/ 313 h 31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19" h="313">
                        <a:moveTo>
                          <a:pt x="0" y="77"/>
                        </a:moveTo>
                        <a:lnTo>
                          <a:pt x="30" y="77"/>
                        </a:lnTo>
                        <a:lnTo>
                          <a:pt x="30" y="313"/>
                        </a:lnTo>
                        <a:lnTo>
                          <a:pt x="89" y="313"/>
                        </a:lnTo>
                        <a:lnTo>
                          <a:pt x="89" y="77"/>
                        </a:lnTo>
                        <a:lnTo>
                          <a:pt x="119" y="77"/>
                        </a:lnTo>
                        <a:lnTo>
                          <a:pt x="60" y="0"/>
                        </a:lnTo>
                        <a:lnTo>
                          <a:pt x="0" y="77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97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1584"/>
                    <a:ext cx="1200" cy="235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prstDash val="lgDashDot"/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98" name="Freeform 97"/>
                  <p:cNvSpPr>
                    <a:spLocks/>
                  </p:cNvSpPr>
                  <p:nvPr/>
                </p:nvSpPr>
                <p:spPr bwMode="auto">
                  <a:xfrm rot="10800000">
                    <a:off x="576" y="2275"/>
                    <a:ext cx="94" cy="317"/>
                  </a:xfrm>
                  <a:custGeom>
                    <a:avLst/>
                    <a:gdLst>
                      <a:gd name="T0" fmla="*/ 0 w 120"/>
                      <a:gd name="T1" fmla="*/ 81 h 315"/>
                      <a:gd name="T2" fmla="*/ 24 w 120"/>
                      <a:gd name="T3" fmla="*/ 81 h 315"/>
                      <a:gd name="T4" fmla="*/ 24 w 120"/>
                      <a:gd name="T5" fmla="*/ 317 h 315"/>
                      <a:gd name="T6" fmla="*/ 70 w 120"/>
                      <a:gd name="T7" fmla="*/ 317 h 315"/>
                      <a:gd name="T8" fmla="*/ 70 w 120"/>
                      <a:gd name="T9" fmla="*/ 81 h 315"/>
                      <a:gd name="T10" fmla="*/ 94 w 120"/>
                      <a:gd name="T11" fmla="*/ 81 h 315"/>
                      <a:gd name="T12" fmla="*/ 46 w 120"/>
                      <a:gd name="T13" fmla="*/ 0 h 315"/>
                      <a:gd name="T14" fmla="*/ 0 w 120"/>
                      <a:gd name="T15" fmla="*/ 81 h 31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0"/>
                      <a:gd name="T25" fmla="*/ 0 h 315"/>
                      <a:gd name="T26" fmla="*/ 120 w 120"/>
                      <a:gd name="T27" fmla="*/ 315 h 31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99" name="Freeform 98"/>
                  <p:cNvSpPr>
                    <a:spLocks/>
                  </p:cNvSpPr>
                  <p:nvPr/>
                </p:nvSpPr>
                <p:spPr bwMode="auto">
                  <a:xfrm>
                    <a:off x="915" y="2064"/>
                    <a:ext cx="200" cy="1"/>
                  </a:xfrm>
                  <a:custGeom>
                    <a:avLst/>
                    <a:gdLst>
                      <a:gd name="T0" fmla="*/ 0 w 200"/>
                      <a:gd name="T1" fmla="*/ 0 h 1"/>
                      <a:gd name="T2" fmla="*/ 200 w 200"/>
                      <a:gd name="T3" fmla="*/ 0 h 1"/>
                      <a:gd name="T4" fmla="*/ 0 60000 65536"/>
                      <a:gd name="T5" fmla="*/ 0 60000 65536"/>
                      <a:gd name="T6" fmla="*/ 0 w 200"/>
                      <a:gd name="T7" fmla="*/ 0 h 1"/>
                      <a:gd name="T8" fmla="*/ 200 w 200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0" h="1">
                        <a:moveTo>
                          <a:pt x="0" y="0"/>
                        </a:moveTo>
                        <a:lnTo>
                          <a:pt x="2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00" name="Freeform 99"/>
                  <p:cNvSpPr>
                    <a:spLocks/>
                  </p:cNvSpPr>
                  <p:nvPr/>
                </p:nvSpPr>
                <p:spPr bwMode="auto">
                  <a:xfrm>
                    <a:off x="915" y="2184"/>
                    <a:ext cx="203" cy="1"/>
                  </a:xfrm>
                  <a:custGeom>
                    <a:avLst/>
                    <a:gdLst>
                      <a:gd name="T0" fmla="*/ 203 w 203"/>
                      <a:gd name="T1" fmla="*/ 0 h 1"/>
                      <a:gd name="T2" fmla="*/ 0 w 203"/>
                      <a:gd name="T3" fmla="*/ 0 h 1"/>
                      <a:gd name="T4" fmla="*/ 0 60000 65536"/>
                      <a:gd name="T5" fmla="*/ 0 60000 65536"/>
                      <a:gd name="T6" fmla="*/ 0 w 203"/>
                      <a:gd name="T7" fmla="*/ 0 h 1"/>
                      <a:gd name="T8" fmla="*/ 203 w 203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3" h="1">
                        <a:moveTo>
                          <a:pt x="203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1776" name="Group 109"/>
              <p:cNvGrpSpPr>
                <a:grpSpLocks/>
              </p:cNvGrpSpPr>
              <p:nvPr/>
            </p:nvGrpSpPr>
            <p:grpSpPr bwMode="auto">
              <a:xfrm>
                <a:off x="5232" y="1200"/>
                <a:ext cx="389" cy="2832"/>
                <a:chOff x="5232" y="1200"/>
                <a:chExt cx="389" cy="2832"/>
              </a:xfrm>
            </p:grpSpPr>
            <p:grpSp>
              <p:nvGrpSpPr>
                <p:cNvPr id="31777" name="Group 108"/>
                <p:cNvGrpSpPr>
                  <a:grpSpLocks/>
                </p:cNvGrpSpPr>
                <p:nvPr/>
              </p:nvGrpSpPr>
              <p:grpSpPr bwMode="auto">
                <a:xfrm>
                  <a:off x="5232" y="1200"/>
                  <a:ext cx="389" cy="2832"/>
                  <a:chOff x="5232" y="1200"/>
                  <a:chExt cx="389" cy="2832"/>
                </a:xfrm>
              </p:grpSpPr>
              <p:sp>
                <p:nvSpPr>
                  <p:cNvPr id="31779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5232" y="1200"/>
                    <a:ext cx="389" cy="2832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0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5324" y="2341"/>
                    <a:ext cx="243" cy="686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r>
                      <a:rPr lang="en-US" altLang="zh-CN" sz="2100">
                        <a:latin typeface="Times New Roman" pitchFamily="18" charset="0"/>
                      </a:rPr>
                      <a:t>I/O</a:t>
                    </a:r>
                  </a:p>
                  <a:p>
                    <a:pPr algn="ctr"/>
                    <a:r>
                      <a:rPr lang="zh-CN" altLang="en-US" sz="2100">
                        <a:latin typeface="Times New Roman" pitchFamily="18" charset="0"/>
                      </a:rPr>
                      <a:t>设</a:t>
                    </a:r>
                  </a:p>
                  <a:p>
                    <a:pPr algn="ctr"/>
                    <a:r>
                      <a:rPr lang="zh-CN" altLang="en-US" sz="2100">
                        <a:latin typeface="Times New Roman" pitchFamily="18" charset="0"/>
                      </a:rPr>
                      <a:t>备</a:t>
                    </a:r>
                    <a:endParaRPr lang="zh-CN" altLang="en-US" sz="4000"/>
                  </a:p>
                </p:txBody>
              </p:sp>
            </p:grpSp>
            <p:sp>
              <p:nvSpPr>
                <p:cNvPr id="31778" name="Rectangle 104"/>
                <p:cNvSpPr>
                  <a:spLocks noChangeArrowheads="1"/>
                </p:cNvSpPr>
                <p:nvPr/>
              </p:nvSpPr>
              <p:spPr bwMode="auto">
                <a:xfrm>
                  <a:off x="5232" y="1200"/>
                  <a:ext cx="384" cy="2832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1769" name="AutoShape 10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9" dur="500"/>
                                        <p:tgtEl>
                                          <p:spTgt spid="11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11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1" grpId="0" animBg="1"/>
      <p:bldP spid="117775" grpId="0" animBg="1"/>
      <p:bldP spid="117785" grpId="0" animBg="1"/>
      <p:bldP spid="117786" grpId="0" animBg="1"/>
      <p:bldP spid="117794" grpId="0" autoUpdateAnimBg="0"/>
      <p:bldP spid="117804" grpId="0" animBg="1"/>
      <p:bldP spid="1178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52950" y="4518025"/>
            <a:ext cx="1085850" cy="519113"/>
            <a:chOff x="2868" y="2846"/>
            <a:chExt cx="684" cy="327"/>
          </a:xfrm>
        </p:grpSpPr>
        <p:sp>
          <p:nvSpPr>
            <p:cNvPr id="32872" name="Freeform 3"/>
            <p:cNvSpPr>
              <a:spLocks/>
            </p:cNvSpPr>
            <p:nvPr/>
          </p:nvSpPr>
          <p:spPr bwMode="auto">
            <a:xfrm>
              <a:off x="2868" y="3150"/>
              <a:ext cx="684" cy="1"/>
            </a:xfrm>
            <a:custGeom>
              <a:avLst/>
              <a:gdLst>
                <a:gd name="T0" fmla="*/ 0 w 684"/>
                <a:gd name="T1" fmla="*/ 0 h 1"/>
                <a:gd name="T2" fmla="*/ 684 w 684"/>
                <a:gd name="T3" fmla="*/ 0 h 1"/>
                <a:gd name="T4" fmla="*/ 0 60000 65536"/>
                <a:gd name="T5" fmla="*/ 0 60000 65536"/>
                <a:gd name="T6" fmla="*/ 0 w 684"/>
                <a:gd name="T7" fmla="*/ 0 h 1"/>
                <a:gd name="T8" fmla="*/ 684 w 68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4" h="1">
                  <a:moveTo>
                    <a:pt x="0" y="0"/>
                  </a:moveTo>
                  <a:lnTo>
                    <a:pt x="684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3" name="Text Box 4"/>
            <p:cNvSpPr txBox="1">
              <a:spLocks noChangeArrowheads="1"/>
            </p:cNvSpPr>
            <p:nvPr/>
          </p:nvSpPr>
          <p:spPr bwMode="auto">
            <a:xfrm>
              <a:off x="3168" y="2846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810250" y="3581400"/>
            <a:ext cx="361950" cy="914400"/>
            <a:chOff x="3660" y="2256"/>
            <a:chExt cx="228" cy="576"/>
          </a:xfrm>
        </p:grpSpPr>
        <p:sp>
          <p:nvSpPr>
            <p:cNvPr id="32870" name="Line 6"/>
            <p:cNvSpPr>
              <a:spLocks noChangeShapeType="1"/>
            </p:cNvSpPr>
            <p:nvPr/>
          </p:nvSpPr>
          <p:spPr bwMode="auto">
            <a:xfrm flipV="1">
              <a:off x="3840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1" name="Text Box 7"/>
            <p:cNvSpPr txBox="1">
              <a:spLocks noChangeArrowheads="1"/>
            </p:cNvSpPr>
            <p:nvPr/>
          </p:nvSpPr>
          <p:spPr bwMode="auto">
            <a:xfrm>
              <a:off x="3660" y="237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800850" y="3581400"/>
            <a:ext cx="361950" cy="914400"/>
            <a:chOff x="4284" y="2256"/>
            <a:chExt cx="228" cy="576"/>
          </a:xfrm>
        </p:grpSpPr>
        <p:sp>
          <p:nvSpPr>
            <p:cNvPr id="32868" name="Line 9"/>
            <p:cNvSpPr>
              <a:spLocks noChangeShapeType="1"/>
            </p:cNvSpPr>
            <p:nvPr/>
          </p:nvSpPr>
          <p:spPr bwMode="auto">
            <a:xfrm>
              <a:off x="4464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69" name="Text Box 10"/>
            <p:cNvSpPr txBox="1">
              <a:spLocks noChangeArrowheads="1"/>
            </p:cNvSpPr>
            <p:nvPr/>
          </p:nvSpPr>
          <p:spPr bwMode="auto">
            <a:xfrm>
              <a:off x="4284" y="237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118795" name="Line 11"/>
          <p:cNvSpPr>
            <a:spLocks noChangeShapeType="1"/>
          </p:cNvSpPr>
          <p:nvPr/>
        </p:nvSpPr>
        <p:spPr bwMode="auto">
          <a:xfrm flipV="1">
            <a:off x="4038600" y="3124200"/>
            <a:ext cx="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29000" y="2627313"/>
            <a:ext cx="609600" cy="519112"/>
            <a:chOff x="2160" y="1655"/>
            <a:chExt cx="384" cy="327"/>
          </a:xfrm>
        </p:grpSpPr>
        <p:sp>
          <p:nvSpPr>
            <p:cNvPr id="32866" name="Line 13"/>
            <p:cNvSpPr>
              <a:spLocks noChangeShapeType="1"/>
            </p:cNvSpPr>
            <p:nvPr/>
          </p:nvSpPr>
          <p:spPr bwMode="auto">
            <a:xfrm flipH="1">
              <a:off x="2160" y="1968"/>
              <a:ext cx="3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67" name="Text Box 14"/>
            <p:cNvSpPr txBox="1">
              <a:spLocks noChangeArrowheads="1"/>
            </p:cNvSpPr>
            <p:nvPr/>
          </p:nvSpPr>
          <p:spPr bwMode="auto">
            <a:xfrm>
              <a:off x="2238" y="1655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118799" name="Line 15"/>
          <p:cNvSpPr>
            <a:spLocks noChangeShapeType="1"/>
          </p:cNvSpPr>
          <p:nvPr/>
        </p:nvSpPr>
        <p:spPr bwMode="auto">
          <a:xfrm>
            <a:off x="5791200" y="3733800"/>
            <a:ext cx="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267200" y="3236913"/>
            <a:ext cx="1524000" cy="519112"/>
            <a:chOff x="2688" y="2039"/>
            <a:chExt cx="960" cy="327"/>
          </a:xfrm>
        </p:grpSpPr>
        <p:sp>
          <p:nvSpPr>
            <p:cNvPr id="32864" name="Line 17"/>
            <p:cNvSpPr>
              <a:spLocks noChangeShapeType="1"/>
            </p:cNvSpPr>
            <p:nvPr/>
          </p:nvSpPr>
          <p:spPr bwMode="auto">
            <a:xfrm>
              <a:off x="2688" y="2352"/>
              <a:ext cx="96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65" name="Text Box 18"/>
            <p:cNvSpPr txBox="1">
              <a:spLocks noChangeArrowheads="1"/>
            </p:cNvSpPr>
            <p:nvPr/>
          </p:nvSpPr>
          <p:spPr bwMode="auto">
            <a:xfrm>
              <a:off x="3180" y="2039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6115050" y="3581400"/>
            <a:ext cx="361950" cy="914400"/>
            <a:chOff x="3852" y="2256"/>
            <a:chExt cx="228" cy="576"/>
          </a:xfrm>
        </p:grpSpPr>
        <p:sp>
          <p:nvSpPr>
            <p:cNvPr id="32862" name="Line 20"/>
            <p:cNvSpPr>
              <a:spLocks noChangeShapeType="1"/>
            </p:cNvSpPr>
            <p:nvPr/>
          </p:nvSpPr>
          <p:spPr bwMode="auto">
            <a:xfrm flipV="1">
              <a:off x="4032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63" name="Text Box 21"/>
            <p:cNvSpPr txBox="1">
              <a:spLocks noChangeArrowheads="1"/>
            </p:cNvSpPr>
            <p:nvPr/>
          </p:nvSpPr>
          <p:spPr bwMode="auto">
            <a:xfrm>
              <a:off x="3852" y="2375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7239000" y="3581400"/>
            <a:ext cx="361950" cy="914400"/>
            <a:chOff x="4560" y="2256"/>
            <a:chExt cx="228" cy="576"/>
          </a:xfrm>
        </p:grpSpPr>
        <p:sp>
          <p:nvSpPr>
            <p:cNvPr id="32860" name="Line 23"/>
            <p:cNvSpPr>
              <a:spLocks noChangeShapeType="1"/>
            </p:cNvSpPr>
            <p:nvPr/>
          </p:nvSpPr>
          <p:spPr bwMode="auto">
            <a:xfrm>
              <a:off x="4752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stealth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61" name="Text Box 24"/>
            <p:cNvSpPr txBox="1">
              <a:spLocks noChangeArrowheads="1"/>
            </p:cNvSpPr>
            <p:nvPr/>
          </p:nvSpPr>
          <p:spPr bwMode="auto">
            <a:xfrm>
              <a:off x="4560" y="2375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118809" name="Line 25"/>
          <p:cNvSpPr>
            <a:spLocks noChangeShapeType="1"/>
          </p:cNvSpPr>
          <p:nvPr/>
        </p:nvSpPr>
        <p:spPr bwMode="auto">
          <a:xfrm flipV="1">
            <a:off x="228600" y="3429000"/>
            <a:ext cx="0" cy="3200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10" name="Line 26"/>
          <p:cNvSpPr>
            <a:spLocks noChangeShapeType="1"/>
          </p:cNvSpPr>
          <p:nvPr/>
        </p:nvSpPr>
        <p:spPr bwMode="auto">
          <a:xfrm>
            <a:off x="228600" y="3429000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7772400" y="4724400"/>
            <a:ext cx="304800" cy="1905000"/>
            <a:chOff x="4896" y="2976"/>
            <a:chExt cx="192" cy="1200"/>
          </a:xfrm>
        </p:grpSpPr>
        <p:sp>
          <p:nvSpPr>
            <p:cNvPr id="32858" name="Line 28"/>
            <p:cNvSpPr>
              <a:spLocks noChangeShapeType="1"/>
            </p:cNvSpPr>
            <p:nvPr/>
          </p:nvSpPr>
          <p:spPr bwMode="auto">
            <a:xfrm>
              <a:off x="5088" y="2976"/>
              <a:ext cx="0" cy="1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9" name="Line 29"/>
            <p:cNvSpPr>
              <a:spLocks noChangeShapeType="1"/>
            </p:cNvSpPr>
            <p:nvPr/>
          </p:nvSpPr>
          <p:spPr bwMode="auto">
            <a:xfrm flipH="1">
              <a:off x="4896" y="2976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228600" y="6118225"/>
            <a:ext cx="7848600" cy="519113"/>
            <a:chOff x="144" y="3854"/>
            <a:chExt cx="4944" cy="327"/>
          </a:xfrm>
        </p:grpSpPr>
        <p:sp>
          <p:nvSpPr>
            <p:cNvPr id="32855" name="Line 31"/>
            <p:cNvSpPr>
              <a:spLocks noChangeShapeType="1"/>
            </p:cNvSpPr>
            <p:nvPr/>
          </p:nvSpPr>
          <p:spPr bwMode="auto">
            <a:xfrm flipH="1">
              <a:off x="2496" y="4176"/>
              <a:ext cx="25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6" name="Line 32"/>
            <p:cNvSpPr>
              <a:spLocks noChangeShapeType="1"/>
            </p:cNvSpPr>
            <p:nvPr/>
          </p:nvSpPr>
          <p:spPr bwMode="auto">
            <a:xfrm flipH="1">
              <a:off x="144" y="4176"/>
              <a:ext cx="24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7" name="Text Box 33"/>
            <p:cNvSpPr txBox="1">
              <a:spLocks noChangeArrowheads="1"/>
            </p:cNvSpPr>
            <p:nvPr/>
          </p:nvSpPr>
          <p:spPr bwMode="auto">
            <a:xfrm>
              <a:off x="3180" y="3854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118818" name="Text Box 34"/>
          <p:cNvSpPr txBox="1">
            <a:spLocks noChangeArrowheads="1"/>
          </p:cNvSpPr>
          <p:nvPr/>
        </p:nvSpPr>
        <p:spPr bwMode="auto">
          <a:xfrm>
            <a:off x="985838" y="1066800"/>
            <a:ext cx="48053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以存数指令为例</a:t>
            </a:r>
          </a:p>
        </p:txBody>
      </p: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7772400" y="5029200"/>
            <a:ext cx="76200" cy="685800"/>
            <a:chOff x="4944" y="4944"/>
            <a:chExt cx="48" cy="432"/>
          </a:xfrm>
        </p:grpSpPr>
        <p:sp>
          <p:nvSpPr>
            <p:cNvPr id="32853" name="Line 36"/>
            <p:cNvSpPr>
              <a:spLocks noChangeShapeType="1"/>
            </p:cNvSpPr>
            <p:nvPr/>
          </p:nvSpPr>
          <p:spPr bwMode="auto">
            <a:xfrm>
              <a:off x="4992" y="4944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54" name="Line 37"/>
            <p:cNvSpPr>
              <a:spLocks noChangeShapeType="1"/>
            </p:cNvSpPr>
            <p:nvPr/>
          </p:nvSpPr>
          <p:spPr bwMode="auto">
            <a:xfrm>
              <a:off x="4944" y="4944"/>
              <a:ext cx="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3690938" y="5218113"/>
            <a:ext cx="4157662" cy="519112"/>
            <a:chOff x="2325" y="3287"/>
            <a:chExt cx="2619" cy="327"/>
          </a:xfrm>
        </p:grpSpPr>
        <p:sp>
          <p:nvSpPr>
            <p:cNvPr id="32851" name="Text Box 39"/>
            <p:cNvSpPr txBox="1">
              <a:spLocks noChangeArrowheads="1"/>
            </p:cNvSpPr>
            <p:nvPr/>
          </p:nvSpPr>
          <p:spPr bwMode="auto">
            <a:xfrm>
              <a:off x="3168" y="3287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2852" name="Freeform 40"/>
            <p:cNvSpPr>
              <a:spLocks/>
            </p:cNvSpPr>
            <p:nvPr/>
          </p:nvSpPr>
          <p:spPr bwMode="auto">
            <a:xfrm>
              <a:off x="2325" y="3597"/>
              <a:ext cx="2619" cy="3"/>
            </a:xfrm>
            <a:custGeom>
              <a:avLst/>
              <a:gdLst>
                <a:gd name="T0" fmla="*/ 2619 w 2619"/>
                <a:gd name="T1" fmla="*/ 3 h 3"/>
                <a:gd name="T2" fmla="*/ 0 w 2619"/>
                <a:gd name="T3" fmla="*/ 0 h 3"/>
                <a:gd name="T4" fmla="*/ 0 60000 65536"/>
                <a:gd name="T5" fmla="*/ 0 60000 65536"/>
                <a:gd name="T6" fmla="*/ 0 w 2619"/>
                <a:gd name="T7" fmla="*/ 0 h 3"/>
                <a:gd name="T8" fmla="*/ 2619 w 2619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19" h="3">
                  <a:moveTo>
                    <a:pt x="2619" y="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8825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32787" name="Rectangle 42"/>
          <p:cNvSpPr>
            <a:spLocks noChangeArrowheads="1"/>
          </p:cNvSpPr>
          <p:nvPr/>
        </p:nvSpPr>
        <p:spPr bwMode="auto">
          <a:xfrm>
            <a:off x="3205163" y="5410200"/>
            <a:ext cx="909637" cy="688975"/>
          </a:xfrm>
          <a:prstGeom prst="rect">
            <a:avLst/>
          </a:prstGeom>
          <a:noFill/>
          <a:ln w="20701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27" name="Line 43"/>
          <p:cNvSpPr>
            <a:spLocks noChangeShapeType="1"/>
          </p:cNvSpPr>
          <p:nvPr/>
        </p:nvSpPr>
        <p:spPr bwMode="auto">
          <a:xfrm>
            <a:off x="3429000" y="3124200"/>
            <a:ext cx="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28" name="Line 44"/>
          <p:cNvSpPr>
            <a:spLocks noChangeShapeType="1"/>
          </p:cNvSpPr>
          <p:nvPr/>
        </p:nvSpPr>
        <p:spPr bwMode="auto">
          <a:xfrm flipV="1">
            <a:off x="4267200" y="3733800"/>
            <a:ext cx="0" cy="152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3706813" y="4114800"/>
            <a:ext cx="152400" cy="1600200"/>
            <a:chOff x="2352" y="2592"/>
            <a:chExt cx="96" cy="1008"/>
          </a:xfrm>
        </p:grpSpPr>
        <p:sp>
          <p:nvSpPr>
            <p:cNvPr id="32849" name="Line 46"/>
            <p:cNvSpPr>
              <a:spLocks noChangeShapeType="1"/>
            </p:cNvSpPr>
            <p:nvPr/>
          </p:nvSpPr>
          <p:spPr bwMode="auto">
            <a:xfrm>
              <a:off x="2352" y="2592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0" name="Line 47"/>
            <p:cNvSpPr>
              <a:spLocks noChangeShapeType="1"/>
            </p:cNvSpPr>
            <p:nvPr/>
          </p:nvSpPr>
          <p:spPr bwMode="auto">
            <a:xfrm flipV="1">
              <a:off x="2352" y="2592"/>
              <a:ext cx="0" cy="100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2791" name="Text Box 104"/>
          <p:cNvSpPr txBox="1">
            <a:spLocks noChangeArrowheads="1"/>
          </p:cNvSpPr>
          <p:nvPr/>
        </p:nvSpPr>
        <p:spPr bwMode="auto">
          <a:xfrm>
            <a:off x="381000" y="409575"/>
            <a:ext cx="6629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(</a:t>
            </a:r>
            <a:r>
              <a:rPr lang="zh-CN" altLang="en-US" sz="3600">
                <a:latin typeface="Times New Roman" pitchFamily="18" charset="0"/>
              </a:rPr>
              <a:t>4</a:t>
            </a:r>
            <a:r>
              <a:rPr lang="zh-CN" altLang="en-US" sz="3600"/>
              <a:t>)主机完成一条指令的过程</a:t>
            </a:r>
          </a:p>
        </p:txBody>
      </p:sp>
      <p:sp>
        <p:nvSpPr>
          <p:cNvPr id="32792" name="AutoShape 10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4" name="Group 108"/>
          <p:cNvGrpSpPr>
            <a:grpSpLocks/>
          </p:cNvGrpSpPr>
          <p:nvPr/>
        </p:nvGrpSpPr>
        <p:grpSpPr bwMode="auto">
          <a:xfrm>
            <a:off x="463550" y="1905000"/>
            <a:ext cx="8459788" cy="4495800"/>
            <a:chOff x="292" y="1200"/>
            <a:chExt cx="5329" cy="2832"/>
          </a:xfrm>
        </p:grpSpPr>
        <p:sp>
          <p:nvSpPr>
            <p:cNvPr id="32794" name="Rectangle 109"/>
            <p:cNvSpPr>
              <a:spLocks noChangeArrowheads="1"/>
            </p:cNvSpPr>
            <p:nvPr/>
          </p:nvSpPr>
          <p:spPr bwMode="auto">
            <a:xfrm>
              <a:off x="1876" y="2246"/>
              <a:ext cx="57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CU</a:t>
              </a:r>
              <a:endParaRPr lang="en-US" altLang="zh-CN" sz="2400"/>
            </a:p>
          </p:txBody>
        </p:sp>
        <p:sp>
          <p:nvSpPr>
            <p:cNvPr id="32795" name="Rectangle 110"/>
            <p:cNvSpPr>
              <a:spLocks noChangeArrowheads="1"/>
            </p:cNvSpPr>
            <p:nvPr/>
          </p:nvSpPr>
          <p:spPr bwMode="auto">
            <a:xfrm>
              <a:off x="1818" y="2636"/>
              <a:ext cx="5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/>
                <a:t>控制</a:t>
              </a:r>
            </a:p>
          </p:txBody>
        </p:sp>
        <p:sp>
          <p:nvSpPr>
            <p:cNvPr id="32796" name="Rectangle 111"/>
            <p:cNvSpPr>
              <a:spLocks noChangeArrowheads="1"/>
            </p:cNvSpPr>
            <p:nvPr/>
          </p:nvSpPr>
          <p:spPr bwMode="auto">
            <a:xfrm>
              <a:off x="1818" y="3045"/>
              <a:ext cx="5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/>
                <a:t>单元</a:t>
              </a:r>
            </a:p>
          </p:txBody>
        </p:sp>
        <p:grpSp>
          <p:nvGrpSpPr>
            <p:cNvPr id="32797" name="Group 112"/>
            <p:cNvGrpSpPr>
              <a:grpSpLocks/>
            </p:cNvGrpSpPr>
            <p:nvPr/>
          </p:nvGrpSpPr>
          <p:grpSpPr bwMode="auto">
            <a:xfrm>
              <a:off x="292" y="1200"/>
              <a:ext cx="5329" cy="2832"/>
              <a:chOff x="292" y="1200"/>
              <a:chExt cx="5329" cy="2832"/>
            </a:xfrm>
          </p:grpSpPr>
          <p:grpSp>
            <p:nvGrpSpPr>
              <p:cNvPr id="32798" name="Group 113"/>
              <p:cNvGrpSpPr>
                <a:grpSpLocks/>
              </p:cNvGrpSpPr>
              <p:nvPr/>
            </p:nvGrpSpPr>
            <p:grpSpPr bwMode="auto">
              <a:xfrm>
                <a:off x="3456" y="1200"/>
                <a:ext cx="1584" cy="2832"/>
                <a:chOff x="3456" y="1200"/>
                <a:chExt cx="1584" cy="2832"/>
              </a:xfrm>
            </p:grpSpPr>
            <p:sp>
              <p:nvSpPr>
                <p:cNvPr id="32837" name="Rectangle 114"/>
                <p:cNvSpPr>
                  <a:spLocks noChangeArrowheads="1"/>
                </p:cNvSpPr>
                <p:nvPr/>
              </p:nvSpPr>
              <p:spPr bwMode="auto">
                <a:xfrm>
                  <a:off x="3456" y="1200"/>
                  <a:ext cx="1584" cy="2832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838" name="Group 115"/>
                <p:cNvGrpSpPr>
                  <a:grpSpLocks/>
                </p:cNvGrpSpPr>
                <p:nvPr/>
              </p:nvGrpSpPr>
              <p:grpSpPr bwMode="auto">
                <a:xfrm>
                  <a:off x="3648" y="3667"/>
                  <a:ext cx="1216" cy="365"/>
                  <a:chOff x="3648" y="3667"/>
                  <a:chExt cx="1216" cy="365"/>
                </a:xfrm>
              </p:grpSpPr>
              <p:sp>
                <p:nvSpPr>
                  <p:cNvPr id="3284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3667"/>
                    <a:ext cx="1200" cy="365"/>
                  </a:xfrm>
                  <a:prstGeom prst="rect">
                    <a:avLst/>
                  </a:prstGeom>
                  <a:noFill/>
                  <a:ln w="1587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48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797" y="3686"/>
                    <a:ext cx="1067" cy="2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zh-CN" altLang="en-US" sz="2800"/>
                      <a:t>主存储器</a:t>
                    </a:r>
                  </a:p>
                </p:txBody>
              </p:sp>
            </p:grpSp>
            <p:grpSp>
              <p:nvGrpSpPr>
                <p:cNvPr id="32839" name="Group 118"/>
                <p:cNvGrpSpPr>
                  <a:grpSpLocks/>
                </p:cNvGrpSpPr>
                <p:nvPr/>
              </p:nvGrpSpPr>
              <p:grpSpPr bwMode="auto">
                <a:xfrm>
                  <a:off x="3552" y="2832"/>
                  <a:ext cx="1376" cy="576"/>
                  <a:chOff x="3552" y="2832"/>
                  <a:chExt cx="1376" cy="576"/>
                </a:xfrm>
              </p:grpSpPr>
              <p:sp>
                <p:nvSpPr>
                  <p:cNvPr id="3284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266" y="2832"/>
                    <a:ext cx="630" cy="57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4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354" y="2985"/>
                    <a:ext cx="574" cy="23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2400">
                        <a:latin typeface="Times New Roman" pitchFamily="18" charset="0"/>
                      </a:rPr>
                      <a:t>MDR</a:t>
                    </a:r>
                    <a:endParaRPr lang="en-US" altLang="zh-CN" sz="2400"/>
                  </a:p>
                </p:txBody>
              </p:sp>
              <p:sp>
                <p:nvSpPr>
                  <p:cNvPr id="3284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832"/>
                    <a:ext cx="624" cy="57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46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631" y="2985"/>
                    <a:ext cx="628" cy="23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2400">
                        <a:latin typeface="Times New Roman" pitchFamily="18" charset="0"/>
                      </a:rPr>
                      <a:t>MAR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32840" name="Group 123"/>
                <p:cNvGrpSpPr>
                  <a:grpSpLocks/>
                </p:cNvGrpSpPr>
                <p:nvPr/>
              </p:nvGrpSpPr>
              <p:grpSpPr bwMode="auto">
                <a:xfrm>
                  <a:off x="3552" y="1344"/>
                  <a:ext cx="1392" cy="912"/>
                  <a:chOff x="3552" y="1344"/>
                  <a:chExt cx="1392" cy="912"/>
                </a:xfrm>
              </p:grpSpPr>
              <p:sp>
                <p:nvSpPr>
                  <p:cNvPr id="32841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344"/>
                    <a:ext cx="1392" cy="91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42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20" y="1602"/>
                    <a:ext cx="884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zh-CN" altLang="en-US" sz="3200"/>
                      <a:t>存储体</a:t>
                    </a:r>
                  </a:p>
                </p:txBody>
              </p:sp>
            </p:grpSp>
          </p:grpSp>
          <p:grpSp>
            <p:nvGrpSpPr>
              <p:cNvPr id="32799" name="Group 126"/>
              <p:cNvGrpSpPr>
                <a:grpSpLocks/>
              </p:cNvGrpSpPr>
              <p:nvPr/>
            </p:nvGrpSpPr>
            <p:grpSpPr bwMode="auto">
              <a:xfrm>
                <a:off x="292" y="1200"/>
                <a:ext cx="2876" cy="2830"/>
                <a:chOff x="292" y="1200"/>
                <a:chExt cx="2876" cy="2830"/>
              </a:xfrm>
            </p:grpSpPr>
            <p:sp>
              <p:nvSpPr>
                <p:cNvPr id="32805" name="Rectangle 127"/>
                <p:cNvSpPr>
                  <a:spLocks noChangeArrowheads="1"/>
                </p:cNvSpPr>
                <p:nvPr/>
              </p:nvSpPr>
              <p:spPr bwMode="auto">
                <a:xfrm>
                  <a:off x="292" y="1200"/>
                  <a:ext cx="2828" cy="283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6" name="Rectangle 128"/>
                <p:cNvSpPr>
                  <a:spLocks noChangeArrowheads="1"/>
                </p:cNvSpPr>
                <p:nvPr/>
              </p:nvSpPr>
              <p:spPr bwMode="auto">
                <a:xfrm>
                  <a:off x="1360" y="1248"/>
                  <a:ext cx="526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zh-CN" sz="3200">
                      <a:latin typeface="Times New Roman" pitchFamily="18" charset="0"/>
                    </a:rPr>
                    <a:t>CPU</a:t>
                  </a:r>
                  <a:endParaRPr lang="en-US" altLang="zh-CN" sz="3200"/>
                </a:p>
              </p:txBody>
            </p:sp>
            <p:grpSp>
              <p:nvGrpSpPr>
                <p:cNvPr id="32807" name="Group 129"/>
                <p:cNvGrpSpPr>
                  <a:grpSpLocks/>
                </p:cNvGrpSpPr>
                <p:nvPr/>
              </p:nvGrpSpPr>
              <p:grpSpPr bwMode="auto">
                <a:xfrm>
                  <a:off x="1680" y="1584"/>
                  <a:ext cx="1488" cy="2352"/>
                  <a:chOff x="1680" y="1584"/>
                  <a:chExt cx="1488" cy="2352"/>
                </a:xfrm>
              </p:grpSpPr>
              <p:grpSp>
                <p:nvGrpSpPr>
                  <p:cNvPr id="32825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2427" y="2980"/>
                    <a:ext cx="741" cy="284"/>
                    <a:chOff x="2427" y="2980"/>
                    <a:chExt cx="741" cy="284"/>
                  </a:xfrm>
                </p:grpSpPr>
                <p:sp>
                  <p:nvSpPr>
                    <p:cNvPr id="32835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7" y="2980"/>
                      <a:ext cx="438" cy="284"/>
                    </a:xfrm>
                    <a:prstGeom prst="rect">
                      <a:avLst/>
                    </a:prstGeom>
                    <a:noFill/>
                    <a:ln w="20701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36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1" y="2980"/>
                      <a:ext cx="657" cy="26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2800">
                          <a:latin typeface="Times New Roman" pitchFamily="18" charset="0"/>
                        </a:rPr>
                        <a:t>PC</a:t>
                      </a:r>
                      <a:endParaRPr lang="en-US" altLang="zh-CN" sz="2800"/>
                    </a:p>
                  </p:txBody>
                </p:sp>
              </p:grpSp>
              <p:sp>
                <p:nvSpPr>
                  <p:cNvPr id="32826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3610"/>
                    <a:ext cx="816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zh-CN" altLang="en-US" sz="2400"/>
                      <a:t>控制器</a:t>
                    </a:r>
                  </a:p>
                </p:txBody>
              </p:sp>
              <p:sp>
                <p:nvSpPr>
                  <p:cNvPr id="32827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1778" y="2160"/>
                    <a:ext cx="478" cy="1300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2828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427" y="2453"/>
                    <a:ext cx="693" cy="283"/>
                    <a:chOff x="2427" y="2453"/>
                    <a:chExt cx="693" cy="283"/>
                  </a:xfrm>
                </p:grpSpPr>
                <p:sp>
                  <p:nvSpPr>
                    <p:cNvPr id="32833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7" y="2453"/>
                      <a:ext cx="438" cy="283"/>
                    </a:xfrm>
                    <a:prstGeom prst="rect">
                      <a:avLst/>
                    </a:prstGeom>
                    <a:noFill/>
                    <a:ln w="20701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34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0" y="2453"/>
                      <a:ext cx="600" cy="26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2800">
                          <a:latin typeface="Times New Roman" pitchFamily="18" charset="0"/>
                        </a:rPr>
                        <a:t>IR</a:t>
                      </a:r>
                      <a:endParaRPr lang="en-US" altLang="zh-CN" sz="2800"/>
                    </a:p>
                  </p:txBody>
                </p:sp>
              </p:grpSp>
              <p:sp>
                <p:nvSpPr>
                  <p:cNvPr id="32829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584"/>
                    <a:ext cx="1296" cy="235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prstDash val="lgDashDot"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0" name="Line 1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48" y="1584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1" name="Line 1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584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2" name="Text Box 1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4" y="1754"/>
                    <a:ext cx="30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4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…</a:t>
                    </a:r>
                    <a:endParaRPr lang="zh-CN" altLang="en-US" sz="2400">
                      <a:solidFill>
                        <a:schemeClr val="folHlink"/>
                      </a:solidFill>
                    </a:endParaRPr>
                  </a:p>
                </p:txBody>
              </p:sp>
            </p:grpSp>
            <p:grpSp>
              <p:nvGrpSpPr>
                <p:cNvPr id="32808" name="Group 142"/>
                <p:cNvGrpSpPr>
                  <a:grpSpLocks/>
                </p:cNvGrpSpPr>
                <p:nvPr/>
              </p:nvGrpSpPr>
              <p:grpSpPr bwMode="auto">
                <a:xfrm>
                  <a:off x="384" y="1584"/>
                  <a:ext cx="1209" cy="2352"/>
                  <a:chOff x="384" y="1584"/>
                  <a:chExt cx="1209" cy="2352"/>
                </a:xfrm>
              </p:grpSpPr>
              <p:sp>
                <p:nvSpPr>
                  <p:cNvPr id="32809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779" y="3486"/>
                    <a:ext cx="495" cy="375"/>
                  </a:xfrm>
                  <a:prstGeom prst="rect">
                    <a:avLst/>
                  </a:prstGeom>
                  <a:noFill/>
                  <a:ln w="1587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0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698" y="3601"/>
                    <a:ext cx="785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zh-CN" altLang="en-US" sz="2400"/>
                      <a:t>运算器</a:t>
                    </a:r>
                  </a:p>
                </p:txBody>
              </p:sp>
              <p:sp>
                <p:nvSpPr>
                  <p:cNvPr id="32811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1117" y="1988"/>
                    <a:ext cx="374" cy="282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2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1178" y="2038"/>
                    <a:ext cx="415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>
                        <a:latin typeface="Times New Roman" pitchFamily="18" charset="0"/>
                      </a:rPr>
                      <a:t>MQ</a:t>
                    </a:r>
                    <a:endParaRPr lang="en-US" altLang="zh-CN" sz="4000"/>
                  </a:p>
                </p:txBody>
              </p:sp>
              <p:sp>
                <p:nvSpPr>
                  <p:cNvPr id="32813" name="Freeform 147"/>
                  <p:cNvSpPr>
                    <a:spLocks/>
                  </p:cNvSpPr>
                  <p:nvPr/>
                </p:nvSpPr>
                <p:spPr bwMode="auto">
                  <a:xfrm>
                    <a:off x="772" y="2272"/>
                    <a:ext cx="94" cy="317"/>
                  </a:xfrm>
                  <a:custGeom>
                    <a:avLst/>
                    <a:gdLst>
                      <a:gd name="T0" fmla="*/ 0 w 120"/>
                      <a:gd name="T1" fmla="*/ 81 h 315"/>
                      <a:gd name="T2" fmla="*/ 24 w 120"/>
                      <a:gd name="T3" fmla="*/ 81 h 315"/>
                      <a:gd name="T4" fmla="*/ 24 w 120"/>
                      <a:gd name="T5" fmla="*/ 317 h 315"/>
                      <a:gd name="T6" fmla="*/ 70 w 120"/>
                      <a:gd name="T7" fmla="*/ 317 h 315"/>
                      <a:gd name="T8" fmla="*/ 70 w 120"/>
                      <a:gd name="T9" fmla="*/ 81 h 315"/>
                      <a:gd name="T10" fmla="*/ 94 w 120"/>
                      <a:gd name="T11" fmla="*/ 81 h 315"/>
                      <a:gd name="T12" fmla="*/ 46 w 120"/>
                      <a:gd name="T13" fmla="*/ 0 h 315"/>
                      <a:gd name="T14" fmla="*/ 0 w 120"/>
                      <a:gd name="T15" fmla="*/ 81 h 31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0"/>
                      <a:gd name="T25" fmla="*/ 0 h 315"/>
                      <a:gd name="T26" fmla="*/ 120 w 120"/>
                      <a:gd name="T27" fmla="*/ 315 h 31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4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542" y="1988"/>
                    <a:ext cx="373" cy="282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578" y="2039"/>
                    <a:ext cx="536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>
                        <a:latin typeface="Times New Roman" pitchFamily="18" charset="0"/>
                      </a:rPr>
                      <a:t>ACC</a:t>
                    </a:r>
                    <a:endParaRPr lang="en-US" altLang="zh-CN" sz="4000"/>
                  </a:p>
                </p:txBody>
              </p:sp>
              <p:sp>
                <p:nvSpPr>
                  <p:cNvPr id="32816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542" y="2591"/>
                    <a:ext cx="373" cy="281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7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575" y="2641"/>
                    <a:ext cx="304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r>
                      <a:rPr lang="en-US" altLang="zh-CN" sz="1800">
                        <a:latin typeface="Times New Roman" pitchFamily="18" charset="0"/>
                      </a:rPr>
                      <a:t>ALU</a:t>
                    </a:r>
                    <a:endParaRPr lang="en-US" altLang="zh-CN" sz="4000"/>
                  </a:p>
                </p:txBody>
              </p:sp>
              <p:sp>
                <p:nvSpPr>
                  <p:cNvPr id="3281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539" y="3198"/>
                    <a:ext cx="373" cy="281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9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680" y="3246"/>
                    <a:ext cx="268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>
                        <a:latin typeface="Times New Roman" pitchFamily="18" charset="0"/>
                      </a:rPr>
                      <a:t>X</a:t>
                    </a:r>
                    <a:endParaRPr lang="en-US" altLang="zh-CN" sz="4000"/>
                  </a:p>
                </p:txBody>
              </p:sp>
              <p:sp>
                <p:nvSpPr>
                  <p:cNvPr id="32820" name="Freeform 154"/>
                  <p:cNvSpPr>
                    <a:spLocks/>
                  </p:cNvSpPr>
                  <p:nvPr/>
                </p:nvSpPr>
                <p:spPr bwMode="auto">
                  <a:xfrm>
                    <a:off x="682" y="2880"/>
                    <a:ext cx="92" cy="316"/>
                  </a:xfrm>
                  <a:custGeom>
                    <a:avLst/>
                    <a:gdLst>
                      <a:gd name="T0" fmla="*/ 0 w 119"/>
                      <a:gd name="T1" fmla="*/ 78 h 313"/>
                      <a:gd name="T2" fmla="*/ 23 w 119"/>
                      <a:gd name="T3" fmla="*/ 78 h 313"/>
                      <a:gd name="T4" fmla="*/ 23 w 119"/>
                      <a:gd name="T5" fmla="*/ 316 h 313"/>
                      <a:gd name="T6" fmla="*/ 69 w 119"/>
                      <a:gd name="T7" fmla="*/ 316 h 313"/>
                      <a:gd name="T8" fmla="*/ 69 w 119"/>
                      <a:gd name="T9" fmla="*/ 78 h 313"/>
                      <a:gd name="T10" fmla="*/ 92 w 119"/>
                      <a:gd name="T11" fmla="*/ 78 h 313"/>
                      <a:gd name="T12" fmla="*/ 46 w 119"/>
                      <a:gd name="T13" fmla="*/ 0 h 313"/>
                      <a:gd name="T14" fmla="*/ 0 w 119"/>
                      <a:gd name="T15" fmla="*/ 78 h 31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19"/>
                      <a:gd name="T25" fmla="*/ 0 h 313"/>
                      <a:gd name="T26" fmla="*/ 119 w 119"/>
                      <a:gd name="T27" fmla="*/ 313 h 31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19" h="313">
                        <a:moveTo>
                          <a:pt x="0" y="77"/>
                        </a:moveTo>
                        <a:lnTo>
                          <a:pt x="30" y="77"/>
                        </a:lnTo>
                        <a:lnTo>
                          <a:pt x="30" y="313"/>
                        </a:lnTo>
                        <a:lnTo>
                          <a:pt x="89" y="313"/>
                        </a:lnTo>
                        <a:lnTo>
                          <a:pt x="89" y="77"/>
                        </a:lnTo>
                        <a:lnTo>
                          <a:pt x="119" y="77"/>
                        </a:lnTo>
                        <a:lnTo>
                          <a:pt x="60" y="0"/>
                        </a:lnTo>
                        <a:lnTo>
                          <a:pt x="0" y="77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1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1584"/>
                    <a:ext cx="1200" cy="235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prstDash val="lgDashDot"/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2" name="Freeform 156"/>
                  <p:cNvSpPr>
                    <a:spLocks/>
                  </p:cNvSpPr>
                  <p:nvPr/>
                </p:nvSpPr>
                <p:spPr bwMode="auto">
                  <a:xfrm rot="10800000">
                    <a:off x="576" y="2275"/>
                    <a:ext cx="94" cy="317"/>
                  </a:xfrm>
                  <a:custGeom>
                    <a:avLst/>
                    <a:gdLst>
                      <a:gd name="T0" fmla="*/ 0 w 120"/>
                      <a:gd name="T1" fmla="*/ 81 h 315"/>
                      <a:gd name="T2" fmla="*/ 24 w 120"/>
                      <a:gd name="T3" fmla="*/ 81 h 315"/>
                      <a:gd name="T4" fmla="*/ 24 w 120"/>
                      <a:gd name="T5" fmla="*/ 317 h 315"/>
                      <a:gd name="T6" fmla="*/ 70 w 120"/>
                      <a:gd name="T7" fmla="*/ 317 h 315"/>
                      <a:gd name="T8" fmla="*/ 70 w 120"/>
                      <a:gd name="T9" fmla="*/ 81 h 315"/>
                      <a:gd name="T10" fmla="*/ 94 w 120"/>
                      <a:gd name="T11" fmla="*/ 81 h 315"/>
                      <a:gd name="T12" fmla="*/ 46 w 120"/>
                      <a:gd name="T13" fmla="*/ 0 h 315"/>
                      <a:gd name="T14" fmla="*/ 0 w 120"/>
                      <a:gd name="T15" fmla="*/ 81 h 31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0"/>
                      <a:gd name="T25" fmla="*/ 0 h 315"/>
                      <a:gd name="T26" fmla="*/ 120 w 120"/>
                      <a:gd name="T27" fmla="*/ 315 h 31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3" name="Freeform 157"/>
                  <p:cNvSpPr>
                    <a:spLocks/>
                  </p:cNvSpPr>
                  <p:nvPr/>
                </p:nvSpPr>
                <p:spPr bwMode="auto">
                  <a:xfrm>
                    <a:off x="915" y="2064"/>
                    <a:ext cx="200" cy="1"/>
                  </a:xfrm>
                  <a:custGeom>
                    <a:avLst/>
                    <a:gdLst>
                      <a:gd name="T0" fmla="*/ 0 w 200"/>
                      <a:gd name="T1" fmla="*/ 0 h 1"/>
                      <a:gd name="T2" fmla="*/ 200 w 200"/>
                      <a:gd name="T3" fmla="*/ 0 h 1"/>
                      <a:gd name="T4" fmla="*/ 0 60000 65536"/>
                      <a:gd name="T5" fmla="*/ 0 60000 65536"/>
                      <a:gd name="T6" fmla="*/ 0 w 200"/>
                      <a:gd name="T7" fmla="*/ 0 h 1"/>
                      <a:gd name="T8" fmla="*/ 200 w 200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0" h="1">
                        <a:moveTo>
                          <a:pt x="0" y="0"/>
                        </a:moveTo>
                        <a:lnTo>
                          <a:pt x="2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4" name="Freeform 158"/>
                  <p:cNvSpPr>
                    <a:spLocks/>
                  </p:cNvSpPr>
                  <p:nvPr/>
                </p:nvSpPr>
                <p:spPr bwMode="auto">
                  <a:xfrm>
                    <a:off x="915" y="2184"/>
                    <a:ext cx="203" cy="1"/>
                  </a:xfrm>
                  <a:custGeom>
                    <a:avLst/>
                    <a:gdLst>
                      <a:gd name="T0" fmla="*/ 203 w 203"/>
                      <a:gd name="T1" fmla="*/ 0 h 1"/>
                      <a:gd name="T2" fmla="*/ 0 w 203"/>
                      <a:gd name="T3" fmla="*/ 0 h 1"/>
                      <a:gd name="T4" fmla="*/ 0 60000 65536"/>
                      <a:gd name="T5" fmla="*/ 0 60000 65536"/>
                      <a:gd name="T6" fmla="*/ 0 w 203"/>
                      <a:gd name="T7" fmla="*/ 0 h 1"/>
                      <a:gd name="T8" fmla="*/ 203 w 203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3" h="1">
                        <a:moveTo>
                          <a:pt x="203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800" name="Group 159"/>
              <p:cNvGrpSpPr>
                <a:grpSpLocks/>
              </p:cNvGrpSpPr>
              <p:nvPr/>
            </p:nvGrpSpPr>
            <p:grpSpPr bwMode="auto">
              <a:xfrm>
                <a:off x="5232" y="1200"/>
                <a:ext cx="389" cy="2832"/>
                <a:chOff x="5232" y="1200"/>
                <a:chExt cx="389" cy="2832"/>
              </a:xfrm>
            </p:grpSpPr>
            <p:grpSp>
              <p:nvGrpSpPr>
                <p:cNvPr id="32801" name="Group 160"/>
                <p:cNvGrpSpPr>
                  <a:grpSpLocks/>
                </p:cNvGrpSpPr>
                <p:nvPr/>
              </p:nvGrpSpPr>
              <p:grpSpPr bwMode="auto">
                <a:xfrm>
                  <a:off x="5232" y="1200"/>
                  <a:ext cx="389" cy="2832"/>
                  <a:chOff x="5232" y="1200"/>
                  <a:chExt cx="389" cy="2832"/>
                </a:xfrm>
              </p:grpSpPr>
              <p:sp>
                <p:nvSpPr>
                  <p:cNvPr id="32803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5232" y="1200"/>
                    <a:ext cx="389" cy="2832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4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5324" y="2341"/>
                    <a:ext cx="243" cy="686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r>
                      <a:rPr lang="en-US" altLang="zh-CN" sz="2100">
                        <a:latin typeface="Times New Roman" pitchFamily="18" charset="0"/>
                      </a:rPr>
                      <a:t>I/O</a:t>
                    </a:r>
                  </a:p>
                  <a:p>
                    <a:pPr algn="ctr"/>
                    <a:r>
                      <a:rPr lang="zh-CN" altLang="en-US" sz="2100">
                        <a:latin typeface="Times New Roman" pitchFamily="18" charset="0"/>
                      </a:rPr>
                      <a:t>设</a:t>
                    </a:r>
                  </a:p>
                  <a:p>
                    <a:pPr algn="ctr"/>
                    <a:r>
                      <a:rPr lang="zh-CN" altLang="en-US" sz="2100">
                        <a:latin typeface="Times New Roman" pitchFamily="18" charset="0"/>
                      </a:rPr>
                      <a:t>备</a:t>
                    </a:r>
                    <a:endParaRPr lang="zh-CN" altLang="en-US" sz="4000"/>
                  </a:p>
                </p:txBody>
              </p:sp>
            </p:grpSp>
            <p:sp>
              <p:nvSpPr>
                <p:cNvPr id="32802" name="Rectangle 163"/>
                <p:cNvSpPr>
                  <a:spLocks noChangeArrowheads="1"/>
                </p:cNvSpPr>
                <p:nvPr/>
              </p:nvSpPr>
              <p:spPr bwMode="auto">
                <a:xfrm>
                  <a:off x="5232" y="1200"/>
                  <a:ext cx="384" cy="2832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6" dur="5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5" grpId="0" animBg="1"/>
      <p:bldP spid="118799" grpId="0" animBg="1"/>
      <p:bldP spid="118809" grpId="0" animBg="1"/>
      <p:bldP spid="118810" grpId="0" animBg="1"/>
      <p:bldP spid="118818" grpId="0" autoUpdateAnimBg="0"/>
      <p:bldP spid="118827" grpId="0" animBg="1"/>
      <p:bldP spid="1188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6200" y="409575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(</a:t>
            </a:r>
            <a:r>
              <a:rPr lang="zh-CN" altLang="en-US" sz="3600">
                <a:latin typeface="Times New Roman" pitchFamily="18" charset="0"/>
              </a:rPr>
              <a:t>5</a:t>
            </a:r>
            <a:r>
              <a:rPr lang="zh-CN" altLang="en-US" sz="3600"/>
              <a:t>) </a:t>
            </a:r>
            <a:r>
              <a:rPr lang="en-US" altLang="zh-CN" sz="3600" i="1">
                <a:latin typeface="Times New Roman" pitchFamily="18" charset="0"/>
              </a:rPr>
              <a:t>ax</a:t>
            </a:r>
            <a:r>
              <a:rPr lang="en-US" altLang="zh-CN" sz="3600" baseline="30000">
                <a:latin typeface="Times New Roman" pitchFamily="18" charset="0"/>
              </a:rPr>
              <a:t>2</a:t>
            </a:r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600" i="1">
                <a:latin typeface="Times New Roman" pitchFamily="18" charset="0"/>
              </a:rPr>
              <a:t>bx</a:t>
            </a:r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600" i="1">
                <a:latin typeface="Times New Roman" pitchFamily="18" charset="0"/>
              </a:rPr>
              <a:t>c</a:t>
            </a:r>
            <a:r>
              <a:rPr lang="en-US" altLang="zh-CN" sz="3600">
                <a:latin typeface="Times New Roman" pitchFamily="18" charset="0"/>
              </a:rPr>
              <a:t> </a:t>
            </a:r>
            <a:r>
              <a:rPr lang="zh-CN" altLang="en-US" sz="3600">
                <a:latin typeface="Times New Roman" pitchFamily="18" charset="0"/>
              </a:rPr>
              <a:t>程序的运行</a:t>
            </a:r>
            <a:r>
              <a:rPr lang="zh-CN" altLang="en-US" sz="3600"/>
              <a:t>过程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/>
              <a:t> 将程序通过输入设备送至计算机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457200" y="19050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/>
              <a:t> 程序首地址</a:t>
            </a:r>
            <a:endParaRPr lang="en-US" altLang="zh-CN" sz="2800"/>
          </a:p>
        </p:txBody>
      </p:sp>
      <p:sp>
        <p:nvSpPr>
          <p:cNvPr id="119813" name="Freeform 5"/>
          <p:cNvSpPr>
            <a:spLocks/>
          </p:cNvSpPr>
          <p:nvPr/>
        </p:nvSpPr>
        <p:spPr bwMode="auto">
          <a:xfrm>
            <a:off x="2843213" y="2209800"/>
            <a:ext cx="585787" cy="1588"/>
          </a:xfrm>
          <a:custGeom>
            <a:avLst/>
            <a:gdLst>
              <a:gd name="T0" fmla="*/ 0 w 369"/>
              <a:gd name="T1" fmla="*/ 0 h 1"/>
              <a:gd name="T2" fmla="*/ 585787 w 369"/>
              <a:gd name="T3" fmla="*/ 1588 h 1"/>
              <a:gd name="T4" fmla="*/ 0 60000 65536"/>
              <a:gd name="T5" fmla="*/ 0 60000 65536"/>
              <a:gd name="T6" fmla="*/ 0 w 369"/>
              <a:gd name="T7" fmla="*/ 0 h 1"/>
              <a:gd name="T8" fmla="*/ 369 w 36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9" h="1">
                <a:moveTo>
                  <a:pt x="0" y="0"/>
                </a:moveTo>
                <a:lnTo>
                  <a:pt x="369" y="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457200" y="556260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/>
              <a:t> 打印结果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457200" y="37338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/>
              <a:t> 分析指令</a:t>
            </a:r>
            <a:endParaRPr lang="en-US" altLang="zh-CN" sz="2800"/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457200" y="31242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/>
              <a:t> 取指令</a:t>
            </a:r>
            <a:endParaRPr lang="en-US" altLang="zh-CN" sz="2800"/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1127125" y="5029200"/>
            <a:ext cx="6111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…</a:t>
            </a:r>
            <a:endParaRPr lang="zh-CN" altLang="en-US" sz="2800"/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457200" y="609600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/>
              <a:t> 停机 </a:t>
            </a:r>
            <a:endParaRPr lang="en-US" altLang="zh-CN" sz="2800"/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457200" y="251460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/>
              <a:t> 启动程序运行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400800" y="3124200"/>
            <a:ext cx="2971800" cy="519113"/>
            <a:chOff x="4032" y="1968"/>
            <a:chExt cx="1872" cy="327"/>
          </a:xfrm>
        </p:grpSpPr>
        <p:sp>
          <p:nvSpPr>
            <p:cNvPr id="33830" name="Text Box 13"/>
            <p:cNvSpPr txBox="1">
              <a:spLocks noChangeArrowheads="1"/>
            </p:cNvSpPr>
            <p:nvPr/>
          </p:nvSpPr>
          <p:spPr bwMode="auto">
            <a:xfrm>
              <a:off x="4032" y="1968"/>
              <a:ext cx="18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,(PC</a:t>
              </a:r>
              <a:r>
                <a:rPr lang="en-US" altLang="zh-CN" sz="1200"/>
                <a:t> </a:t>
              </a:r>
              <a:r>
                <a:rPr lang="en-US" altLang="zh-CN" sz="2800"/>
                <a:t>)+</a:t>
              </a:r>
              <a:r>
                <a:rPr lang="en-US" altLang="zh-CN" sz="1000"/>
                <a:t> </a:t>
              </a:r>
              <a:r>
                <a:rPr lang="en-US" altLang="zh-CN" sz="2800"/>
                <a:t>1   PC</a:t>
              </a:r>
            </a:p>
          </p:txBody>
        </p:sp>
        <p:sp>
          <p:nvSpPr>
            <p:cNvPr id="33831" name="Line 14"/>
            <p:cNvSpPr>
              <a:spLocks noChangeShapeType="1"/>
            </p:cNvSpPr>
            <p:nvPr/>
          </p:nvSpPr>
          <p:spPr bwMode="auto">
            <a:xfrm>
              <a:off x="5040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457200" y="434340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/>
              <a:t> 执行指令             </a:t>
            </a:r>
            <a:r>
              <a:rPr lang="en-US" altLang="zh-CN" sz="2800"/>
              <a:t>             </a:t>
            </a:r>
          </a:p>
        </p:txBody>
      </p:sp>
      <p:sp>
        <p:nvSpPr>
          <p:cNvPr id="119824" name="Rectangle 1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119825" name="Line 17"/>
          <p:cNvSpPr>
            <a:spLocks noChangeShapeType="1"/>
          </p:cNvSpPr>
          <p:nvPr/>
        </p:nvSpPr>
        <p:spPr bwMode="auto">
          <a:xfrm>
            <a:off x="253365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26" name="Text Box 18"/>
          <p:cNvSpPr txBox="1">
            <a:spLocks noChangeArrowheads="1"/>
          </p:cNvSpPr>
          <p:nvPr/>
        </p:nvSpPr>
        <p:spPr bwMode="auto">
          <a:xfrm>
            <a:off x="2819400" y="3124200"/>
            <a:ext cx="1247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MAR</a:t>
            </a:r>
            <a:endParaRPr lang="zh-CN" altLang="en-US" sz="2800"/>
          </a:p>
        </p:txBody>
      </p:sp>
      <p:sp>
        <p:nvSpPr>
          <p:cNvPr id="119827" name="Line 19"/>
          <p:cNvSpPr>
            <a:spLocks noChangeShapeType="1"/>
          </p:cNvSpPr>
          <p:nvPr/>
        </p:nvSpPr>
        <p:spPr bwMode="auto">
          <a:xfrm>
            <a:off x="35814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3914775" y="31242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M</a:t>
            </a:r>
            <a:endParaRPr lang="zh-CN" altLang="en-US" sz="2800"/>
          </a:p>
        </p:txBody>
      </p:sp>
      <p:sp>
        <p:nvSpPr>
          <p:cNvPr id="119829" name="Line 21"/>
          <p:cNvSpPr>
            <a:spLocks noChangeShapeType="1"/>
          </p:cNvSpPr>
          <p:nvPr/>
        </p:nvSpPr>
        <p:spPr bwMode="auto">
          <a:xfrm>
            <a:off x="43434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4648200" y="31242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MDR</a:t>
            </a:r>
            <a:endParaRPr lang="zh-CN" altLang="en-US" sz="2800"/>
          </a:p>
        </p:txBody>
      </p:sp>
      <p:sp>
        <p:nvSpPr>
          <p:cNvPr id="119831" name="Line 23"/>
          <p:cNvSpPr>
            <a:spLocks noChangeShapeType="1"/>
          </p:cNvSpPr>
          <p:nvPr/>
        </p:nvSpPr>
        <p:spPr bwMode="auto">
          <a:xfrm>
            <a:off x="54102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5715000" y="31242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IR</a:t>
            </a:r>
            <a:endParaRPr lang="zh-CN" altLang="en-US" sz="2800"/>
          </a:p>
        </p:txBody>
      </p:sp>
      <p:sp>
        <p:nvSpPr>
          <p:cNvPr id="119833" name="Text Box 25"/>
          <p:cNvSpPr txBox="1">
            <a:spLocks noChangeArrowheads="1"/>
          </p:cNvSpPr>
          <p:nvPr/>
        </p:nvSpPr>
        <p:spPr bwMode="auto">
          <a:xfrm>
            <a:off x="1981200" y="3124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PC</a:t>
            </a:r>
            <a:endParaRPr lang="zh-CN" altLang="en-US" sz="2800"/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3581400" y="4038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3886200" y="37338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CU</a:t>
            </a:r>
            <a:endParaRPr lang="zh-CN" altLang="en-US" sz="3200"/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2362200" y="37338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OP(IR)</a:t>
            </a:r>
            <a:endParaRPr lang="zh-CN" altLang="en-US" sz="2800"/>
          </a:p>
        </p:txBody>
      </p:sp>
      <p:sp>
        <p:nvSpPr>
          <p:cNvPr id="119837" name="Text Box 29"/>
          <p:cNvSpPr txBox="1">
            <a:spLocks noChangeArrowheads="1"/>
          </p:cNvSpPr>
          <p:nvPr/>
        </p:nvSpPr>
        <p:spPr bwMode="auto">
          <a:xfrm>
            <a:off x="2362200" y="43434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Ad(IR)</a:t>
            </a:r>
            <a:endParaRPr lang="zh-CN" altLang="en-US" sz="2800"/>
          </a:p>
        </p:txBody>
      </p:sp>
      <p:sp>
        <p:nvSpPr>
          <p:cNvPr id="119838" name="Line 30"/>
          <p:cNvSpPr>
            <a:spLocks noChangeShapeType="1"/>
          </p:cNvSpPr>
          <p:nvPr/>
        </p:nvSpPr>
        <p:spPr bwMode="auto">
          <a:xfrm>
            <a:off x="35814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39" name="Text Box 31"/>
          <p:cNvSpPr txBox="1">
            <a:spLocks noChangeArrowheads="1"/>
          </p:cNvSpPr>
          <p:nvPr/>
        </p:nvSpPr>
        <p:spPr bwMode="auto">
          <a:xfrm>
            <a:off x="3886200" y="4343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MAR</a:t>
            </a:r>
            <a:endParaRPr lang="zh-CN" altLang="en-US" sz="2800"/>
          </a:p>
        </p:txBody>
      </p:sp>
      <p:sp>
        <p:nvSpPr>
          <p:cNvPr id="119840" name="Line 32"/>
          <p:cNvSpPr>
            <a:spLocks noChangeShapeType="1"/>
          </p:cNvSpPr>
          <p:nvPr/>
        </p:nvSpPr>
        <p:spPr bwMode="auto">
          <a:xfrm>
            <a:off x="46482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41" name="Text Box 33"/>
          <p:cNvSpPr txBox="1">
            <a:spLocks noChangeArrowheads="1"/>
          </p:cNvSpPr>
          <p:nvPr/>
        </p:nvSpPr>
        <p:spPr bwMode="auto">
          <a:xfrm>
            <a:off x="5029200" y="43434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M</a:t>
            </a:r>
            <a:endParaRPr lang="zh-CN" altLang="en-US" sz="2800"/>
          </a:p>
        </p:txBody>
      </p:sp>
      <p:sp>
        <p:nvSpPr>
          <p:cNvPr id="119842" name="Line 34"/>
          <p:cNvSpPr>
            <a:spLocks noChangeShapeType="1"/>
          </p:cNvSpPr>
          <p:nvPr/>
        </p:nvSpPr>
        <p:spPr bwMode="auto">
          <a:xfrm>
            <a:off x="54102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43" name="Text Box 35"/>
          <p:cNvSpPr txBox="1">
            <a:spLocks noChangeArrowheads="1"/>
          </p:cNvSpPr>
          <p:nvPr/>
        </p:nvSpPr>
        <p:spPr bwMode="auto">
          <a:xfrm>
            <a:off x="5715000" y="43434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MDR</a:t>
            </a:r>
            <a:endParaRPr lang="zh-CN" altLang="en-US" sz="2800"/>
          </a:p>
        </p:txBody>
      </p:sp>
      <p:sp>
        <p:nvSpPr>
          <p:cNvPr id="119844" name="Line 36"/>
          <p:cNvSpPr>
            <a:spLocks noChangeShapeType="1"/>
          </p:cNvSpPr>
          <p:nvPr/>
        </p:nvSpPr>
        <p:spPr bwMode="auto">
          <a:xfrm>
            <a:off x="64770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45" name="Text Box 37"/>
          <p:cNvSpPr txBox="1">
            <a:spLocks noChangeArrowheads="1"/>
          </p:cNvSpPr>
          <p:nvPr/>
        </p:nvSpPr>
        <p:spPr bwMode="auto">
          <a:xfrm>
            <a:off x="6781800" y="43434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ACC</a:t>
            </a:r>
            <a:endParaRPr lang="zh-CN" altLang="en-US" sz="2800"/>
          </a:p>
        </p:txBody>
      </p:sp>
      <p:sp>
        <p:nvSpPr>
          <p:cNvPr id="119846" name="Text Box 38"/>
          <p:cNvSpPr txBox="1">
            <a:spLocks noChangeArrowheads="1"/>
          </p:cNvSpPr>
          <p:nvPr/>
        </p:nvSpPr>
        <p:spPr bwMode="auto">
          <a:xfrm>
            <a:off x="3505200" y="19050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PC</a:t>
            </a:r>
            <a:endParaRPr lang="zh-CN" altLang="en-US" sz="2800"/>
          </a:p>
        </p:txBody>
      </p:sp>
      <p:sp>
        <p:nvSpPr>
          <p:cNvPr id="33829" name="AutoShape 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11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1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11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1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1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3" dur="500"/>
                                        <p:tgtEl>
                                          <p:spTgt spid="1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2" dur="500"/>
                                        <p:tgtEl>
                                          <p:spTgt spid="1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autoUpdateAnimBg="0"/>
      <p:bldP spid="119812" grpId="0" autoUpdateAnimBg="0"/>
      <p:bldP spid="119813" grpId="0" animBg="1"/>
      <p:bldP spid="119814" grpId="0" autoUpdateAnimBg="0"/>
      <p:bldP spid="119815" grpId="0" autoUpdateAnimBg="0"/>
      <p:bldP spid="119816" grpId="0" autoUpdateAnimBg="0"/>
      <p:bldP spid="119817" grpId="0" autoUpdateAnimBg="0"/>
      <p:bldP spid="119818" grpId="0" autoUpdateAnimBg="0"/>
      <p:bldP spid="119819" grpId="0" autoUpdateAnimBg="0"/>
      <p:bldP spid="119823" grpId="0" autoUpdateAnimBg="0"/>
      <p:bldP spid="119825" grpId="0" animBg="1"/>
      <p:bldP spid="119826" grpId="0" autoUpdateAnimBg="0"/>
      <p:bldP spid="119827" grpId="0" animBg="1"/>
      <p:bldP spid="119828" grpId="0" autoUpdateAnimBg="0"/>
      <p:bldP spid="119829" grpId="0" animBg="1"/>
      <p:bldP spid="119830" grpId="0" autoUpdateAnimBg="0"/>
      <p:bldP spid="119831" grpId="0" animBg="1"/>
      <p:bldP spid="119832" grpId="0" autoUpdateAnimBg="0"/>
      <p:bldP spid="119833" grpId="0" autoUpdateAnimBg="0"/>
      <p:bldP spid="119834" grpId="0" animBg="1"/>
      <p:bldP spid="119835" grpId="0" autoUpdateAnimBg="0"/>
      <p:bldP spid="119836" grpId="0" autoUpdateAnimBg="0"/>
      <p:bldP spid="119837" grpId="0" autoUpdateAnimBg="0"/>
      <p:bldP spid="119838" grpId="0" animBg="1"/>
      <p:bldP spid="119839" grpId="0" autoUpdateAnimBg="0"/>
      <p:bldP spid="119840" grpId="0" animBg="1"/>
      <p:bldP spid="119841" grpId="0" autoUpdateAnimBg="0"/>
      <p:bldP spid="119842" grpId="0" animBg="1"/>
      <p:bldP spid="119843" grpId="0" autoUpdateAnimBg="0"/>
      <p:bldP spid="119844" grpId="0" animBg="1"/>
      <p:bldP spid="119845" grpId="0" autoUpdateAnimBg="0"/>
      <p:bldP spid="11984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reeform 2"/>
          <p:cNvSpPr>
            <a:spLocks/>
          </p:cNvSpPr>
          <p:nvPr/>
        </p:nvSpPr>
        <p:spPr bwMode="auto">
          <a:xfrm>
            <a:off x="6096000" y="3181350"/>
            <a:ext cx="1588" cy="1452563"/>
          </a:xfrm>
          <a:custGeom>
            <a:avLst/>
            <a:gdLst>
              <a:gd name="T0" fmla="*/ 0 w 1"/>
              <a:gd name="T1" fmla="*/ 0 h 915"/>
              <a:gd name="T2" fmla="*/ 0 w 1"/>
              <a:gd name="T3" fmla="*/ 1452563 h 915"/>
              <a:gd name="T4" fmla="*/ 0 60000 65536"/>
              <a:gd name="T5" fmla="*/ 0 60000 65536"/>
              <a:gd name="T6" fmla="*/ 0 w 1"/>
              <a:gd name="T7" fmla="*/ 0 h 915"/>
              <a:gd name="T8" fmla="*/ 1 w 1"/>
              <a:gd name="T9" fmla="*/ 915 h 9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915">
                <a:moveTo>
                  <a:pt x="0" y="0"/>
                </a:moveTo>
                <a:lnTo>
                  <a:pt x="0" y="915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9649" name="Freeform 17"/>
          <p:cNvSpPr>
            <a:spLocks/>
          </p:cNvSpPr>
          <p:nvPr/>
        </p:nvSpPr>
        <p:spPr bwMode="auto">
          <a:xfrm>
            <a:off x="6091238" y="3181350"/>
            <a:ext cx="4762" cy="442913"/>
          </a:xfrm>
          <a:custGeom>
            <a:avLst/>
            <a:gdLst>
              <a:gd name="T0" fmla="*/ 4762 w 3"/>
              <a:gd name="T1" fmla="*/ 0 h 279"/>
              <a:gd name="T2" fmla="*/ 0 w 3"/>
              <a:gd name="T3" fmla="*/ 442913 h 279"/>
              <a:gd name="T4" fmla="*/ 0 60000 65536"/>
              <a:gd name="T5" fmla="*/ 0 60000 65536"/>
              <a:gd name="T6" fmla="*/ 0 w 3"/>
              <a:gd name="T7" fmla="*/ 0 h 279"/>
              <a:gd name="T8" fmla="*/ 3 w 3"/>
              <a:gd name="T9" fmla="*/ 279 h 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79">
                <a:moveTo>
                  <a:pt x="3" y="0"/>
                </a:moveTo>
                <a:lnTo>
                  <a:pt x="0" y="279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57200" y="381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>
                <a:latin typeface="Times New Roman" pitchFamily="18" charset="0"/>
              </a:rPr>
              <a:t>二、计算机系统的层次结构</a:t>
            </a:r>
            <a:endParaRPr lang="zh-CN" altLang="en-US" sz="3600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371600" y="1600200"/>
            <a:ext cx="274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/>
              <a:t>高级语言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724400" y="1600200"/>
            <a:ext cx="2743200" cy="5572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/>
              <a:t>虚拟机器 </a:t>
            </a:r>
            <a:r>
              <a:rPr lang="en-US" altLang="zh-CN" sz="2400">
                <a:latin typeface="Times New Roman" pitchFamily="18" charset="0"/>
              </a:rPr>
              <a:t>M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zh-CN" altLang="en-US" sz="2400" baseline="-25000">
              <a:latin typeface="Times New Roman" pitchFamily="18" charset="0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371600" y="2609850"/>
            <a:ext cx="274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/>
              <a:t>汇编语言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724400" y="2609850"/>
            <a:ext cx="2743200" cy="5572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/>
              <a:t>虚拟机器 </a:t>
            </a:r>
            <a:r>
              <a:rPr lang="en-US" altLang="zh-CN" sz="2400">
                <a:latin typeface="Times New Roman" pitchFamily="18" charset="0"/>
              </a:rPr>
              <a:t>M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zh-CN" altLang="en-US" sz="2400" baseline="-25000">
              <a:latin typeface="Times New Roman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371600" y="3643313"/>
            <a:ext cx="6096000" cy="617537"/>
            <a:chOff x="864" y="2280"/>
            <a:chExt cx="3840" cy="389"/>
          </a:xfrm>
        </p:grpSpPr>
        <p:sp>
          <p:nvSpPr>
            <p:cNvPr id="11282" name="Text Box 9"/>
            <p:cNvSpPr txBox="1">
              <a:spLocks noChangeArrowheads="1"/>
            </p:cNvSpPr>
            <p:nvPr/>
          </p:nvSpPr>
          <p:spPr bwMode="auto">
            <a:xfrm>
              <a:off x="864" y="2280"/>
              <a:ext cx="1728" cy="389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/>
                <a:t>操作系统</a:t>
              </a:r>
            </a:p>
          </p:txBody>
        </p:sp>
        <p:sp>
          <p:nvSpPr>
            <p:cNvPr id="11283" name="Text Box 10"/>
            <p:cNvSpPr txBox="1">
              <a:spLocks noChangeArrowheads="1"/>
            </p:cNvSpPr>
            <p:nvPr/>
          </p:nvSpPr>
          <p:spPr bwMode="auto">
            <a:xfrm>
              <a:off x="2976" y="2280"/>
              <a:ext cx="1728" cy="351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虚拟机器</a:t>
              </a:r>
            </a:p>
          </p:txBody>
        </p:sp>
      </p:grp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371600" y="4629150"/>
            <a:ext cx="274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/>
              <a:t>机器语言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4724400" y="4629150"/>
            <a:ext cx="2743200" cy="5572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/>
              <a:t>实际机器 </a:t>
            </a:r>
            <a:r>
              <a:rPr lang="en-US" altLang="zh-CN" sz="2400">
                <a:latin typeface="Times New Roman" pitchFamily="18" charset="0"/>
              </a:rPr>
              <a:t>M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zh-CN" altLang="en-US" sz="2400" baseline="-25000">
              <a:latin typeface="Times New Roman" pitchFamily="18" charset="0"/>
            </a:endParaRP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371600" y="5638800"/>
            <a:ext cx="274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/>
              <a:t>微指令系统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4724400" y="5638800"/>
            <a:ext cx="2743200" cy="5572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/>
              <a:t>微程序机器 </a:t>
            </a:r>
            <a:r>
              <a:rPr lang="en-US" altLang="zh-CN" sz="2400">
                <a:latin typeface="Times New Roman" pitchFamily="18" charset="0"/>
              </a:rPr>
              <a:t>M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endParaRPr lang="zh-CN" altLang="en-US" sz="2400" baseline="-25000">
              <a:latin typeface="Times New Roman" pitchFamily="18" charset="0"/>
            </a:endParaRPr>
          </a:p>
        </p:txBody>
      </p:sp>
      <p:sp>
        <p:nvSpPr>
          <p:cNvPr id="69647" name="Freeform 15"/>
          <p:cNvSpPr>
            <a:spLocks/>
          </p:cNvSpPr>
          <p:nvPr/>
        </p:nvSpPr>
        <p:spPr bwMode="auto">
          <a:xfrm>
            <a:off x="6096000" y="2181225"/>
            <a:ext cx="1588" cy="409575"/>
          </a:xfrm>
          <a:custGeom>
            <a:avLst/>
            <a:gdLst>
              <a:gd name="T0" fmla="*/ 0 w 1"/>
              <a:gd name="T1" fmla="*/ 0 h 258"/>
              <a:gd name="T2" fmla="*/ 1588 w 1"/>
              <a:gd name="T3" fmla="*/ 409575 h 258"/>
              <a:gd name="T4" fmla="*/ 0 60000 65536"/>
              <a:gd name="T5" fmla="*/ 0 60000 65536"/>
              <a:gd name="T6" fmla="*/ 0 w 1"/>
              <a:gd name="T7" fmla="*/ 0 h 258"/>
              <a:gd name="T8" fmla="*/ 1 w 1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58">
                <a:moveTo>
                  <a:pt x="0" y="0"/>
                </a:moveTo>
                <a:lnTo>
                  <a:pt x="1" y="258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9648" name="Freeform 16"/>
          <p:cNvSpPr>
            <a:spLocks/>
          </p:cNvSpPr>
          <p:nvPr/>
        </p:nvSpPr>
        <p:spPr bwMode="auto">
          <a:xfrm>
            <a:off x="6096000" y="5191125"/>
            <a:ext cx="1588" cy="447675"/>
          </a:xfrm>
          <a:custGeom>
            <a:avLst/>
            <a:gdLst>
              <a:gd name="T0" fmla="*/ 0 w 1"/>
              <a:gd name="T1" fmla="*/ 0 h 282"/>
              <a:gd name="T2" fmla="*/ 1588 w 1"/>
              <a:gd name="T3" fmla="*/ 447675 h 282"/>
              <a:gd name="T4" fmla="*/ 0 60000 65536"/>
              <a:gd name="T5" fmla="*/ 0 60000 65536"/>
              <a:gd name="T6" fmla="*/ 0 w 1"/>
              <a:gd name="T7" fmla="*/ 0 h 282"/>
              <a:gd name="T8" fmla="*/ 1 w 1"/>
              <a:gd name="T9" fmla="*/ 282 h 2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82">
                <a:moveTo>
                  <a:pt x="0" y="0"/>
                </a:moveTo>
                <a:lnTo>
                  <a:pt x="1" y="282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</a:t>
            </a:r>
          </a:p>
        </p:txBody>
      </p:sp>
      <p:sp>
        <p:nvSpPr>
          <p:cNvPr id="11281" name="AutoShape 2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1.3 计算机硬件的主要技术指标</a:t>
            </a:r>
            <a:endParaRPr lang="en-US" altLang="zh-CN" b="1" smtClean="0"/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236538" y="1450975"/>
            <a:ext cx="2735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Times New Roman" pitchFamily="18" charset="0"/>
              </a:rPr>
              <a:t>1</a:t>
            </a:r>
            <a:r>
              <a:rPr lang="zh-CN" altLang="en-US" sz="3200"/>
              <a:t>.机器字长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01613" y="4057650"/>
            <a:ext cx="2922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Times New Roman" pitchFamily="18" charset="0"/>
              </a:rPr>
              <a:t>2</a:t>
            </a:r>
            <a:r>
              <a:rPr lang="zh-CN" altLang="en-US" sz="3200"/>
              <a:t>.运算速度</a:t>
            </a:r>
          </a:p>
        </p:txBody>
      </p:sp>
      <p:sp>
        <p:nvSpPr>
          <p:cNvPr id="120837" name="AutoShape 5"/>
          <p:cNvSpPr>
            <a:spLocks/>
          </p:cNvSpPr>
          <p:nvPr/>
        </p:nvSpPr>
        <p:spPr bwMode="auto">
          <a:xfrm>
            <a:off x="2438400" y="2971800"/>
            <a:ext cx="228600" cy="3124200"/>
          </a:xfrm>
          <a:prstGeom prst="leftBrace">
            <a:avLst>
              <a:gd name="adj1" fmla="val 113889"/>
              <a:gd name="adj2" fmla="val 4547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2667000" y="1347788"/>
            <a:ext cx="5757863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</a:rPr>
              <a:t>CPU</a:t>
            </a:r>
            <a:r>
              <a:rPr lang="en-US" altLang="zh-CN" sz="1400" dirty="0" smtClean="0"/>
              <a:t> </a:t>
            </a:r>
            <a:r>
              <a:rPr lang="zh-CN" altLang="en-US" sz="2800" dirty="0" smtClean="0"/>
              <a:t>一次能处理数据的位数</a:t>
            </a:r>
            <a:endParaRPr lang="zh-CN" altLang="en-US" sz="2800" dirty="0"/>
          </a:p>
          <a:p>
            <a:r>
              <a:rPr lang="zh-CN" altLang="en-US" sz="2800" dirty="0"/>
              <a:t>与</a:t>
            </a:r>
            <a:r>
              <a:rPr lang="zh-CN" altLang="en-US" sz="1400" dirty="0"/>
              <a:t> </a:t>
            </a:r>
            <a:r>
              <a:rPr lang="en-US" altLang="zh-CN" sz="2800" dirty="0">
                <a:latin typeface="Times New Roman" pitchFamily="18" charset="0"/>
              </a:rPr>
              <a:t>CPU</a:t>
            </a:r>
            <a:r>
              <a:rPr lang="en-US" altLang="zh-CN" sz="1400" dirty="0"/>
              <a:t> </a:t>
            </a:r>
            <a:r>
              <a:rPr lang="zh-CN" altLang="en-US" sz="2800" dirty="0"/>
              <a:t>中的</a:t>
            </a:r>
            <a:r>
              <a:rPr lang="zh-CN" altLang="en-US" sz="1400" dirty="0"/>
              <a:t> </a:t>
            </a:r>
            <a:r>
              <a:rPr lang="zh-CN" altLang="en-US" sz="2800" dirty="0">
                <a:solidFill>
                  <a:schemeClr val="folHlink"/>
                </a:solidFill>
              </a:rPr>
              <a:t>寄存器位数</a:t>
            </a:r>
            <a:r>
              <a:rPr lang="zh-CN" altLang="en-US" sz="1400" dirty="0">
                <a:solidFill>
                  <a:schemeClr val="folHlink"/>
                </a:solidFill>
              </a:rPr>
              <a:t> </a:t>
            </a:r>
            <a:r>
              <a:rPr lang="zh-CN" altLang="en-US" sz="2800" dirty="0" smtClean="0"/>
              <a:t>有关</a:t>
            </a:r>
            <a:endParaRPr lang="zh-CN" altLang="en-US" sz="2800" dirty="0"/>
          </a:p>
        </p:txBody>
      </p:sp>
      <p:sp>
        <p:nvSpPr>
          <p:cNvPr id="34839" name="Rectangle 10"/>
          <p:cNvSpPr>
            <a:spLocks noChangeArrowheads="1"/>
          </p:cNvSpPr>
          <p:nvPr/>
        </p:nvSpPr>
        <p:spPr bwMode="auto">
          <a:xfrm>
            <a:off x="5040312" y="3378200"/>
            <a:ext cx="60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 sz="3200" dirty="0"/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2667000" y="2667000"/>
            <a:ext cx="2266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主频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686050" y="4130675"/>
            <a:ext cx="5924550" cy="579438"/>
            <a:chOff x="1692" y="2602"/>
            <a:chExt cx="3732" cy="365"/>
          </a:xfrm>
        </p:grpSpPr>
        <p:sp>
          <p:nvSpPr>
            <p:cNvPr id="34833" name="Text Box 19"/>
            <p:cNvSpPr txBox="1">
              <a:spLocks noChangeArrowheads="1"/>
            </p:cNvSpPr>
            <p:nvPr/>
          </p:nvSpPr>
          <p:spPr bwMode="auto">
            <a:xfrm>
              <a:off x="2618" y="2617"/>
              <a:ext cx="28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/>
                <a:t>每秒执行百万条指令</a:t>
              </a:r>
            </a:p>
          </p:txBody>
        </p:sp>
        <p:sp>
          <p:nvSpPr>
            <p:cNvPr id="34834" name="Text Box 20"/>
            <p:cNvSpPr txBox="1">
              <a:spLocks noChangeArrowheads="1"/>
            </p:cNvSpPr>
            <p:nvPr/>
          </p:nvSpPr>
          <p:spPr bwMode="auto">
            <a:xfrm>
              <a:off x="1692" y="2602"/>
              <a:ext cx="8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200" dirty="0">
                  <a:latin typeface="Times New Roman" pitchFamily="18" charset="0"/>
                </a:rPr>
                <a:t>MIPS</a:t>
              </a:r>
              <a:endParaRPr lang="zh-CN" altLang="en-US" sz="3200" dirty="0">
                <a:latin typeface="Times New Roman" pitchFamily="18" charset="0"/>
              </a:endParaRP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641600" y="4922838"/>
            <a:ext cx="6361113" cy="625475"/>
            <a:chOff x="1771" y="3129"/>
            <a:chExt cx="4007" cy="394"/>
          </a:xfrm>
        </p:grpSpPr>
        <p:sp>
          <p:nvSpPr>
            <p:cNvPr id="34831" name="Text Box 22"/>
            <p:cNvSpPr txBox="1">
              <a:spLocks noChangeArrowheads="1"/>
            </p:cNvSpPr>
            <p:nvPr/>
          </p:nvSpPr>
          <p:spPr bwMode="auto">
            <a:xfrm>
              <a:off x="2724" y="3129"/>
              <a:ext cx="30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/>
                <a:t>执行一条指令所需时钟周期数</a:t>
              </a:r>
            </a:p>
          </p:txBody>
        </p:sp>
        <p:sp>
          <p:nvSpPr>
            <p:cNvPr id="34832" name="Text Box 23"/>
            <p:cNvSpPr txBox="1">
              <a:spLocks noChangeArrowheads="1"/>
            </p:cNvSpPr>
            <p:nvPr/>
          </p:nvSpPr>
          <p:spPr bwMode="auto">
            <a:xfrm>
              <a:off x="1771" y="3158"/>
              <a:ext cx="55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>
                  <a:latin typeface="Times New Roman" pitchFamily="18" charset="0"/>
                </a:rPr>
                <a:t>CPI</a:t>
              </a:r>
              <a:endParaRPr lang="zh-CN" altLang="en-US" sz="3200">
                <a:latin typeface="Times New Roman" pitchFamily="18" charset="0"/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2686050" y="5735638"/>
            <a:ext cx="5695950" cy="588962"/>
            <a:chOff x="1692" y="3613"/>
            <a:chExt cx="3588" cy="371"/>
          </a:xfrm>
        </p:grpSpPr>
        <p:sp>
          <p:nvSpPr>
            <p:cNvPr id="34829" name="Text Box 25"/>
            <p:cNvSpPr txBox="1">
              <a:spLocks noChangeArrowheads="1"/>
            </p:cNvSpPr>
            <p:nvPr/>
          </p:nvSpPr>
          <p:spPr bwMode="auto">
            <a:xfrm>
              <a:off x="2610" y="3657"/>
              <a:ext cx="26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/>
                <a:t>每秒浮点运算次数</a:t>
              </a:r>
            </a:p>
          </p:txBody>
        </p:sp>
        <p:sp>
          <p:nvSpPr>
            <p:cNvPr id="34830" name="Text Box 26"/>
            <p:cNvSpPr txBox="1">
              <a:spLocks noChangeArrowheads="1"/>
            </p:cNvSpPr>
            <p:nvPr/>
          </p:nvSpPr>
          <p:spPr bwMode="auto">
            <a:xfrm>
              <a:off x="1692" y="3613"/>
              <a:ext cx="10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200">
                  <a:latin typeface="Times New Roman" pitchFamily="18" charset="0"/>
                </a:rPr>
                <a:t>FLOPS</a:t>
              </a:r>
              <a:endParaRPr lang="zh-CN" altLang="en-US" sz="3200">
                <a:latin typeface="Times New Roman" pitchFamily="18" charset="0"/>
              </a:endParaRPr>
            </a:p>
          </p:txBody>
        </p:sp>
      </p:grpSp>
      <p:sp>
        <p:nvSpPr>
          <p:cNvPr id="34828" name="AutoShape 2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2708746" y="3378200"/>
                <a:ext cx="5757863" cy="108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 dirty="0">
                    <a:latin typeface="Times New Roman" pitchFamily="18" charset="0"/>
                  </a:rPr>
                  <a:t>吉普</a:t>
                </a:r>
                <a:r>
                  <a:rPr lang="zh-CN" altLang="en-US" sz="2800" dirty="0" smtClean="0">
                    <a:latin typeface="Times New Roman" pitchFamily="18" charset="0"/>
                  </a:rPr>
                  <a:t>森法</a:t>
                </a:r>
                <a:r>
                  <a:rPr lang="en-US" altLang="zh-CN" sz="2800" dirty="0" smtClean="0">
                    <a:latin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zh-CN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zh-CN" altLang="zh-CN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8746" y="3378200"/>
                <a:ext cx="5757863" cy="1087092"/>
              </a:xfrm>
              <a:prstGeom prst="rect">
                <a:avLst/>
              </a:prstGeom>
              <a:blipFill rotWithShape="1">
                <a:blip r:embed="rId4"/>
                <a:stretch>
                  <a:fillRect l="-2116" t="-73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utoUpdateAnimBg="0"/>
      <p:bldP spid="120836" grpId="0" autoUpdateAnimBg="0"/>
      <p:bldP spid="120837" grpId="0" animBg="1"/>
      <p:bldP spid="120838" grpId="0" autoUpdateAnimBg="0"/>
      <p:bldP spid="120849" grpId="0" autoUpdateAnimBg="0"/>
      <p:bldP spid="3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4594225" y="4821238"/>
            <a:ext cx="2597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2</a:t>
            </a:r>
            <a:r>
              <a:rPr lang="en-US" altLang="zh-CN" sz="2800" baseline="45000">
                <a:latin typeface="Times New Roman" pitchFamily="18" charset="0"/>
              </a:rPr>
              <a:t>21</a:t>
            </a:r>
            <a:r>
              <a:rPr lang="en-US" altLang="zh-CN" sz="2800" baseline="30000">
                <a:latin typeface="Times New Roman" pitchFamily="18" charset="0"/>
              </a:rPr>
              <a:t>  </a:t>
            </a:r>
            <a:r>
              <a:rPr lang="zh-CN" altLang="en-US" sz="2800"/>
              <a:t>=</a:t>
            </a:r>
            <a:r>
              <a:rPr lang="zh-CN" altLang="en-US" sz="1000"/>
              <a:t> </a:t>
            </a:r>
            <a:r>
              <a:rPr lang="zh-CN" altLang="en-US" sz="2800">
                <a:latin typeface="Times New Roman" pitchFamily="18" charset="0"/>
              </a:rPr>
              <a:t>256</a:t>
            </a:r>
            <a:r>
              <a:rPr lang="zh-CN" altLang="en-US">
                <a:latin typeface="Times New Roman" pitchFamily="18" charset="0"/>
              </a:rPr>
              <a:t>    </a:t>
            </a:r>
            <a:r>
              <a:rPr lang="en-US" altLang="zh-CN" sz="2800">
                <a:latin typeface="Times New Roman" pitchFamily="18" charset="0"/>
              </a:rPr>
              <a:t>KB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657600" y="4267200"/>
            <a:ext cx="3505200" cy="585788"/>
            <a:chOff x="2304" y="2688"/>
            <a:chExt cx="2208" cy="369"/>
          </a:xfrm>
        </p:grpSpPr>
        <p:sp>
          <p:nvSpPr>
            <p:cNvPr id="35869" name="Text Box 4"/>
            <p:cNvSpPr txBox="1">
              <a:spLocks noChangeArrowheads="1"/>
            </p:cNvSpPr>
            <p:nvPr/>
          </p:nvSpPr>
          <p:spPr bwMode="auto">
            <a:xfrm>
              <a:off x="2894" y="2730"/>
              <a:ext cx="16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latin typeface="Times New Roman" pitchFamily="18" charset="0"/>
                </a:rPr>
                <a:t>13</a:t>
              </a:r>
              <a:r>
                <a:rPr lang="en-US" altLang="zh-CN" sz="2800" baseline="40000">
                  <a:latin typeface="Times New Roman" pitchFamily="18" charset="0"/>
                </a:rPr>
                <a:t>  </a:t>
              </a:r>
              <a:r>
                <a:rPr lang="zh-CN" altLang="en-US" sz="2800"/>
                <a:t>=</a:t>
              </a:r>
              <a:r>
                <a:rPr lang="zh-CN" altLang="en-US" sz="1000"/>
                <a:t> </a:t>
              </a:r>
              <a:r>
                <a:rPr lang="zh-CN" altLang="en-US" sz="2800">
                  <a:latin typeface="Times New Roman" pitchFamily="18" charset="0"/>
                </a:rPr>
                <a:t>1</a:t>
              </a:r>
              <a:r>
                <a:rPr lang="zh-CN" altLang="en-US">
                  <a:latin typeface="Times New Roman" pitchFamily="18" charset="0"/>
                </a:rPr>
                <a:t>    </a:t>
              </a:r>
              <a:r>
                <a:rPr lang="en-US" altLang="zh-CN" sz="2800">
                  <a:latin typeface="Times New Roman" pitchFamily="18" charset="0"/>
                </a:rPr>
                <a:t>KB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5870" name="Text Box 5"/>
            <p:cNvSpPr txBox="1">
              <a:spLocks noChangeArrowheads="1"/>
            </p:cNvSpPr>
            <p:nvPr/>
          </p:nvSpPr>
          <p:spPr bwMode="auto">
            <a:xfrm>
              <a:off x="2304" y="268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如</a:t>
              </a:r>
              <a:endParaRPr lang="zh-CN" altLang="en-US" sz="3200"/>
            </a:p>
          </p:txBody>
        </p:sp>
      </p:grp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474663" y="609600"/>
            <a:ext cx="31829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Times New Roman" pitchFamily="18" charset="0"/>
              </a:rPr>
              <a:t>3</a:t>
            </a:r>
            <a:r>
              <a:rPr lang="zh-CN" altLang="en-US" sz="3200"/>
              <a:t>.存储容量</a:t>
            </a:r>
          </a:p>
        </p:txBody>
      </p:sp>
      <p:sp>
        <p:nvSpPr>
          <p:cNvPr id="121863" name="AutoShape 7"/>
          <p:cNvSpPr>
            <a:spLocks/>
          </p:cNvSpPr>
          <p:nvPr/>
        </p:nvSpPr>
        <p:spPr bwMode="auto">
          <a:xfrm>
            <a:off x="457200" y="30480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762000" y="2719388"/>
            <a:ext cx="2441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主存容量</a:t>
            </a: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762000" y="5507038"/>
            <a:ext cx="22971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辅存容量</a:t>
            </a:r>
          </a:p>
        </p:txBody>
      </p:sp>
      <p:sp>
        <p:nvSpPr>
          <p:cNvPr id="121866" name="AutoShape 10"/>
          <p:cNvSpPr>
            <a:spLocks/>
          </p:cNvSpPr>
          <p:nvPr/>
        </p:nvSpPr>
        <p:spPr bwMode="auto">
          <a:xfrm>
            <a:off x="2667000" y="1847850"/>
            <a:ext cx="304800" cy="2286000"/>
          </a:xfrm>
          <a:prstGeom prst="leftBrace">
            <a:avLst>
              <a:gd name="adj1" fmla="val 62500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3048000" y="1576388"/>
            <a:ext cx="510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存储单元个数</a:t>
            </a:r>
            <a:r>
              <a:rPr lang="zh-CN" altLang="en-US" sz="900"/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/>
              <a:t>存储字长</a:t>
            </a:r>
          </a:p>
        </p:txBody>
      </p:sp>
      <p:sp>
        <p:nvSpPr>
          <p:cNvPr id="121868" name="Text Box 12"/>
          <p:cNvSpPr txBox="1">
            <a:spLocks noChangeArrowheads="1"/>
          </p:cNvSpPr>
          <p:nvPr/>
        </p:nvSpPr>
        <p:spPr bwMode="auto">
          <a:xfrm>
            <a:off x="3048000" y="3840163"/>
            <a:ext cx="2100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字节数</a:t>
            </a:r>
          </a:p>
        </p:txBody>
      </p:sp>
      <p:sp>
        <p:nvSpPr>
          <p:cNvPr id="121869" name="Text Box 13"/>
          <p:cNvSpPr txBox="1">
            <a:spLocks noChangeArrowheads="1"/>
          </p:cNvSpPr>
          <p:nvPr/>
        </p:nvSpPr>
        <p:spPr bwMode="auto">
          <a:xfrm>
            <a:off x="3048000" y="5508625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字节数    </a:t>
            </a:r>
            <a:r>
              <a:rPr lang="zh-CN" altLang="en-US" sz="2800">
                <a:latin typeface="Times New Roman" pitchFamily="18" charset="0"/>
              </a:rPr>
              <a:t>80 </a:t>
            </a:r>
            <a:r>
              <a:rPr lang="en-US" altLang="zh-CN" sz="2800">
                <a:latin typeface="Times New Roman" pitchFamily="18" charset="0"/>
              </a:rPr>
              <a:t>GB</a:t>
            </a:r>
          </a:p>
        </p:txBody>
      </p:sp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3589338" y="2133600"/>
            <a:ext cx="52498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/>
              <a:t>如  </a:t>
            </a:r>
            <a:r>
              <a:rPr lang="en-US" altLang="zh-CN" sz="2800">
                <a:latin typeface="Times New Roman" pitchFamily="18" charset="0"/>
              </a:rPr>
              <a:t>MAR   MDR</a:t>
            </a:r>
            <a:r>
              <a:rPr lang="en-US" altLang="zh-CN" sz="2800"/>
              <a:t>   </a:t>
            </a:r>
            <a:r>
              <a:rPr lang="zh-CN" altLang="en-US" sz="2800"/>
              <a:t>容量</a:t>
            </a:r>
            <a:endParaRPr lang="en-US" altLang="zh-CN" sz="2800"/>
          </a:p>
        </p:txBody>
      </p:sp>
      <p:sp>
        <p:nvSpPr>
          <p:cNvPr id="121871" name="Text Box 15"/>
          <p:cNvSpPr txBox="1">
            <a:spLocks noChangeArrowheads="1"/>
          </p:cNvSpPr>
          <p:nvPr/>
        </p:nvSpPr>
        <p:spPr bwMode="auto">
          <a:xfrm>
            <a:off x="4267200" y="259080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   10</a:t>
            </a:r>
            <a:r>
              <a:rPr lang="zh-CN" altLang="en-US" sz="2800"/>
              <a:t>     </a:t>
            </a:r>
            <a:r>
              <a:rPr lang="zh-CN" altLang="en-US" sz="2800">
                <a:latin typeface="Times New Roman" pitchFamily="18" charset="0"/>
              </a:rPr>
              <a:t>8</a:t>
            </a:r>
          </a:p>
        </p:txBody>
      </p:sp>
      <p:sp>
        <p:nvSpPr>
          <p:cNvPr id="121872" name="Text Box 16"/>
          <p:cNvSpPr txBox="1">
            <a:spLocks noChangeArrowheads="1"/>
          </p:cNvSpPr>
          <p:nvPr/>
        </p:nvSpPr>
        <p:spPr bwMode="auto">
          <a:xfrm>
            <a:off x="4267200" y="3070225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   16</a:t>
            </a:r>
            <a:r>
              <a:rPr lang="zh-CN" altLang="en-US" sz="2800"/>
              <a:t>    </a:t>
            </a:r>
            <a:r>
              <a:rPr lang="zh-CN" altLang="en-US"/>
              <a:t>  </a:t>
            </a:r>
            <a:r>
              <a:rPr lang="zh-CN" altLang="en-US" sz="2800">
                <a:latin typeface="Times New Roman" pitchFamily="18" charset="0"/>
              </a:rPr>
              <a:t>32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3048000" y="6096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存放二进制信息的总位数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1.3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781800" y="3733800"/>
            <a:ext cx="1893888" cy="457200"/>
            <a:chOff x="4272" y="2352"/>
            <a:chExt cx="1248" cy="288"/>
          </a:xfrm>
        </p:grpSpPr>
        <p:sp>
          <p:nvSpPr>
            <p:cNvPr id="35867" name="AutoShape 20"/>
            <p:cNvSpPr>
              <a:spLocks noChangeArrowheads="1"/>
            </p:cNvSpPr>
            <p:nvPr/>
          </p:nvSpPr>
          <p:spPr bwMode="auto">
            <a:xfrm>
              <a:off x="4272" y="2352"/>
              <a:ext cx="912" cy="288"/>
            </a:xfrm>
            <a:prstGeom prst="wedgeRoundRectCallout">
              <a:avLst>
                <a:gd name="adj1" fmla="val -32894"/>
                <a:gd name="adj2" fmla="val -96528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3200"/>
            </a:p>
          </p:txBody>
        </p:sp>
        <p:sp>
          <p:nvSpPr>
            <p:cNvPr id="35868" name="Text Box 21"/>
            <p:cNvSpPr txBox="1">
              <a:spLocks noChangeArrowheads="1"/>
            </p:cNvSpPr>
            <p:nvPr/>
          </p:nvSpPr>
          <p:spPr bwMode="auto">
            <a:xfrm>
              <a:off x="4320" y="2352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K = 2</a:t>
              </a:r>
              <a:r>
                <a:rPr lang="en-US" altLang="zh-CN" sz="2000" baseline="45000">
                  <a:latin typeface="Times New Roman" pitchFamily="18" charset="0"/>
                </a:rPr>
                <a:t>10</a:t>
              </a:r>
              <a:endParaRPr lang="zh-CN" altLang="en-US" sz="2000" baseline="45000">
                <a:latin typeface="Times New Roman" pitchFamily="18" charset="0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886575" y="4419600"/>
            <a:ext cx="2438400" cy="457200"/>
            <a:chOff x="4224" y="2880"/>
            <a:chExt cx="1536" cy="288"/>
          </a:xfrm>
        </p:grpSpPr>
        <p:sp>
          <p:nvSpPr>
            <p:cNvPr id="35865" name="Text Box 23"/>
            <p:cNvSpPr txBox="1">
              <a:spLocks noChangeArrowheads="1"/>
            </p:cNvSpPr>
            <p:nvPr/>
          </p:nvSpPr>
          <p:spPr bwMode="auto">
            <a:xfrm>
              <a:off x="4272" y="2880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Times New Roman" pitchFamily="18" charset="0"/>
                </a:rPr>
                <a:t>    </a:t>
              </a:r>
              <a:r>
                <a:rPr lang="zh-CN" altLang="en-US" sz="24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B = 2</a:t>
              </a:r>
              <a:r>
                <a:rPr lang="en-US" altLang="zh-CN" sz="2000" baseline="45000">
                  <a:latin typeface="Times New Roman" pitchFamily="18" charset="0"/>
                </a:rPr>
                <a:t>3</a:t>
              </a:r>
              <a:r>
                <a:rPr lang="en-US" altLang="zh-CN" sz="2000">
                  <a:latin typeface="Times New Roman" pitchFamily="18" charset="0"/>
                </a:rPr>
                <a:t>b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35866" name="AutoShape 24"/>
            <p:cNvSpPr>
              <a:spLocks noChangeArrowheads="1"/>
            </p:cNvSpPr>
            <p:nvPr/>
          </p:nvSpPr>
          <p:spPr bwMode="auto">
            <a:xfrm>
              <a:off x="4224" y="2880"/>
              <a:ext cx="1008" cy="288"/>
            </a:xfrm>
            <a:prstGeom prst="wedgeRoundRectCallout">
              <a:avLst>
                <a:gd name="adj1" fmla="val -79764"/>
                <a:gd name="adj2" fmla="val 3472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3200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867400" y="6096000"/>
            <a:ext cx="2376488" cy="457200"/>
            <a:chOff x="3552" y="3888"/>
            <a:chExt cx="1296" cy="288"/>
          </a:xfrm>
        </p:grpSpPr>
        <p:sp>
          <p:nvSpPr>
            <p:cNvPr id="35863" name="AutoShape 26"/>
            <p:cNvSpPr>
              <a:spLocks noChangeArrowheads="1"/>
            </p:cNvSpPr>
            <p:nvPr/>
          </p:nvSpPr>
          <p:spPr bwMode="auto">
            <a:xfrm>
              <a:off x="3552" y="3888"/>
              <a:ext cx="912" cy="288"/>
            </a:xfrm>
            <a:prstGeom prst="wedgeRoundRectCallout">
              <a:avLst>
                <a:gd name="adj1" fmla="val -72370"/>
                <a:gd name="adj2" fmla="val -71528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3200"/>
            </a:p>
          </p:txBody>
        </p:sp>
        <p:sp>
          <p:nvSpPr>
            <p:cNvPr id="35864" name="Text Box 27"/>
            <p:cNvSpPr txBox="1">
              <a:spLocks noChangeArrowheads="1"/>
            </p:cNvSpPr>
            <p:nvPr/>
          </p:nvSpPr>
          <p:spPr bwMode="auto">
            <a:xfrm>
              <a:off x="3648" y="3888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itchFamily="18" charset="0"/>
                </a:rPr>
                <a:t>1</a:t>
              </a:r>
              <a:r>
                <a:rPr lang="en-US" altLang="zh-CN" sz="2400" dirty="0">
                  <a:latin typeface="Times New Roman" pitchFamily="18" charset="0"/>
                </a:rPr>
                <a:t>GB = </a:t>
              </a:r>
              <a:r>
                <a:rPr lang="en-US" altLang="zh-CN" sz="2400" dirty="0" smtClean="0">
                  <a:latin typeface="Times New Roman" pitchFamily="18" charset="0"/>
                </a:rPr>
                <a:t>2</a:t>
              </a:r>
              <a:r>
                <a:rPr lang="en-US" altLang="zh-CN" sz="2000" baseline="45000" dirty="0" smtClean="0">
                  <a:latin typeface="Times New Roman" pitchFamily="18" charset="0"/>
                </a:rPr>
                <a:t>30</a:t>
              </a:r>
              <a:r>
                <a:rPr lang="en-US" altLang="zh-CN" sz="2000" dirty="0" smtClean="0">
                  <a:latin typeface="Times New Roman" pitchFamily="18" charset="0"/>
                </a:rPr>
                <a:t>B</a:t>
              </a:r>
              <a:endParaRPr lang="zh-CN" altLang="en-US" sz="2000" dirty="0">
                <a:latin typeface="Times New Roman" pitchFamily="18" charset="0"/>
              </a:endParaRPr>
            </a:p>
          </p:txBody>
        </p:sp>
      </p:grpSp>
      <p:sp>
        <p:nvSpPr>
          <p:cNvPr id="121884" name="Text Box 28"/>
          <p:cNvSpPr txBox="1">
            <a:spLocks noChangeArrowheads="1"/>
          </p:cNvSpPr>
          <p:nvPr/>
        </p:nvSpPr>
        <p:spPr bwMode="auto">
          <a:xfrm>
            <a:off x="6580188" y="25908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   </a:t>
            </a:r>
            <a:r>
              <a:rPr lang="en-US" altLang="zh-CN" sz="2800">
                <a:latin typeface="Times New Roman" pitchFamily="18" charset="0"/>
              </a:rPr>
              <a:t>K</a:t>
            </a:r>
            <a:r>
              <a:rPr lang="en-US" altLang="zh-CN" sz="900">
                <a:latin typeface="Times New Roman" pitchFamily="18" charset="0"/>
              </a:rPr>
              <a:t> 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8</a:t>
            </a:r>
            <a:r>
              <a:rPr lang="zh-CN" altLang="en-US" sz="2800">
                <a:latin typeface="Times New Roman" pitchFamily="18" charset="0"/>
              </a:rPr>
              <a:t>位</a:t>
            </a:r>
          </a:p>
        </p:txBody>
      </p:sp>
      <p:sp>
        <p:nvSpPr>
          <p:cNvPr id="121885" name="Text Box 29"/>
          <p:cNvSpPr txBox="1">
            <a:spLocks noChangeArrowheads="1"/>
          </p:cNvSpPr>
          <p:nvPr/>
        </p:nvSpPr>
        <p:spPr bwMode="auto">
          <a:xfrm>
            <a:off x="6400800" y="3070225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64</a:t>
            </a:r>
            <a:r>
              <a:rPr lang="zh-CN" altLang="en-US">
                <a:latin typeface="Times New Roman" pitchFamily="18" charset="0"/>
              </a:rPr>
              <a:t>   </a:t>
            </a:r>
            <a:r>
              <a:rPr lang="en-US" altLang="zh-CN" sz="2800">
                <a:latin typeface="Times New Roman" pitchFamily="18" charset="0"/>
              </a:rPr>
              <a:t>K</a:t>
            </a:r>
            <a:r>
              <a:rPr lang="en-US" altLang="zh-CN" sz="900">
                <a:latin typeface="Times New Roman" pitchFamily="18" charset="0"/>
              </a:rPr>
              <a:t> 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32</a:t>
            </a:r>
            <a:r>
              <a:rPr lang="zh-CN" altLang="en-US" sz="2800">
                <a:latin typeface="Times New Roman" pitchFamily="18" charset="0"/>
              </a:rPr>
              <a:t>位</a:t>
            </a:r>
          </a:p>
        </p:txBody>
      </p:sp>
      <p:sp>
        <p:nvSpPr>
          <p:cNvPr id="35862" name="AutoShape 3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/>
      <p:bldP spid="121863" grpId="0" animBg="1"/>
      <p:bldP spid="121864" grpId="0" autoUpdateAnimBg="0"/>
      <p:bldP spid="121865" grpId="0" autoUpdateAnimBg="0"/>
      <p:bldP spid="121866" grpId="0" animBg="1"/>
      <p:bldP spid="121867" grpId="0" autoUpdateAnimBg="0"/>
      <p:bldP spid="121868" grpId="0" autoUpdateAnimBg="0"/>
      <p:bldP spid="121869" grpId="0" autoUpdateAnimBg="0"/>
      <p:bldP spid="121870" grpId="0" autoUpdateAnimBg="0"/>
      <p:bldP spid="121871" grpId="0" autoUpdateAnimBg="0"/>
      <p:bldP spid="121872" grpId="0" autoUpdateAnimBg="0"/>
      <p:bldP spid="121873" grpId="0" autoUpdateAnimBg="0"/>
      <p:bldP spid="121884" grpId="0" autoUpdateAnimBg="0"/>
      <p:bldP spid="12188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5945188" y="1309688"/>
            <a:ext cx="2635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/>
              <a:t>第</a:t>
            </a:r>
            <a:r>
              <a:rPr lang="zh-CN" altLang="en-US" sz="2800">
                <a:latin typeface="Times New Roman" pitchFamily="18" charset="0"/>
              </a:rPr>
              <a:t>１</a:t>
            </a:r>
            <a:r>
              <a:rPr lang="zh-CN" altLang="en-US" sz="2800"/>
              <a:t>篇 概论</a:t>
            </a:r>
            <a:endParaRPr lang="en-US" altLang="zh-CN" sz="280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1.4 本书结构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586038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2974975" y="1014413"/>
            <a:ext cx="1936750" cy="2346325"/>
            <a:chOff x="1874" y="639"/>
            <a:chExt cx="1220" cy="1478"/>
          </a:xfrm>
        </p:grpSpPr>
        <p:sp>
          <p:nvSpPr>
            <p:cNvPr id="36885" name="Rectangle 6"/>
            <p:cNvSpPr>
              <a:spLocks noChangeArrowheads="1"/>
            </p:cNvSpPr>
            <p:nvPr/>
          </p:nvSpPr>
          <p:spPr bwMode="auto">
            <a:xfrm>
              <a:off x="2226" y="1427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Rectangle 7"/>
            <p:cNvSpPr>
              <a:spLocks noChangeArrowheads="1"/>
            </p:cNvSpPr>
            <p:nvPr/>
          </p:nvSpPr>
          <p:spPr bwMode="auto">
            <a:xfrm>
              <a:off x="1874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7" name="Rectangle 8"/>
            <p:cNvSpPr>
              <a:spLocks noChangeArrowheads="1"/>
            </p:cNvSpPr>
            <p:nvPr/>
          </p:nvSpPr>
          <p:spPr bwMode="auto">
            <a:xfrm>
              <a:off x="2562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8" name="Rectangle 9"/>
            <p:cNvSpPr>
              <a:spLocks noChangeArrowheads="1"/>
            </p:cNvSpPr>
            <p:nvPr/>
          </p:nvSpPr>
          <p:spPr bwMode="auto">
            <a:xfrm>
              <a:off x="2226" y="1913"/>
              <a:ext cx="53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Rectangle 10"/>
            <p:cNvSpPr>
              <a:spLocks noChangeArrowheads="1"/>
            </p:cNvSpPr>
            <p:nvPr/>
          </p:nvSpPr>
          <p:spPr bwMode="auto">
            <a:xfrm>
              <a:off x="2181" y="639"/>
              <a:ext cx="62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70" name="Group 11"/>
          <p:cNvGrpSpPr>
            <a:grpSpLocks/>
          </p:cNvGrpSpPr>
          <p:nvPr/>
        </p:nvGrpSpPr>
        <p:grpSpPr bwMode="auto">
          <a:xfrm>
            <a:off x="1074738" y="4179888"/>
            <a:ext cx="1938337" cy="2287587"/>
            <a:chOff x="677" y="2633"/>
            <a:chExt cx="1221" cy="1441"/>
          </a:xfrm>
        </p:grpSpPr>
        <p:sp>
          <p:nvSpPr>
            <p:cNvPr id="36880" name="Rectangle 12"/>
            <p:cNvSpPr>
              <a:spLocks noChangeArrowheads="1"/>
            </p:cNvSpPr>
            <p:nvPr/>
          </p:nvSpPr>
          <p:spPr bwMode="auto">
            <a:xfrm>
              <a:off x="1031" y="3369"/>
              <a:ext cx="53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Rectangle 13"/>
            <p:cNvSpPr>
              <a:spLocks noChangeArrowheads="1"/>
            </p:cNvSpPr>
            <p:nvPr/>
          </p:nvSpPr>
          <p:spPr bwMode="auto">
            <a:xfrm>
              <a:off x="677" y="2995"/>
              <a:ext cx="53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Rectangle 14"/>
            <p:cNvSpPr>
              <a:spLocks noChangeArrowheads="1"/>
            </p:cNvSpPr>
            <p:nvPr/>
          </p:nvSpPr>
          <p:spPr bwMode="auto">
            <a:xfrm>
              <a:off x="1365" y="2995"/>
              <a:ext cx="53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3" name="Rectangle 15"/>
            <p:cNvSpPr>
              <a:spLocks noChangeArrowheads="1"/>
            </p:cNvSpPr>
            <p:nvPr/>
          </p:nvSpPr>
          <p:spPr bwMode="auto">
            <a:xfrm>
              <a:off x="1031" y="386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4" name="Rectangle 16"/>
            <p:cNvSpPr>
              <a:spLocks noChangeArrowheads="1"/>
            </p:cNvSpPr>
            <p:nvPr/>
          </p:nvSpPr>
          <p:spPr bwMode="auto">
            <a:xfrm>
              <a:off x="893" y="2633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71" name="Group 17"/>
          <p:cNvGrpSpPr>
            <a:grpSpLocks/>
          </p:cNvGrpSpPr>
          <p:nvPr/>
        </p:nvGrpSpPr>
        <p:grpSpPr bwMode="auto">
          <a:xfrm>
            <a:off x="5086350" y="4119563"/>
            <a:ext cx="2016125" cy="2239962"/>
            <a:chOff x="3204" y="2595"/>
            <a:chExt cx="1270" cy="1411"/>
          </a:xfrm>
        </p:grpSpPr>
        <p:sp>
          <p:nvSpPr>
            <p:cNvPr id="36876" name="Rectangle 18"/>
            <p:cNvSpPr>
              <a:spLocks noChangeArrowheads="1"/>
            </p:cNvSpPr>
            <p:nvPr/>
          </p:nvSpPr>
          <p:spPr bwMode="auto">
            <a:xfrm>
              <a:off x="3884" y="3193"/>
              <a:ext cx="590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Rectangle 19"/>
            <p:cNvSpPr>
              <a:spLocks noChangeArrowheads="1"/>
            </p:cNvSpPr>
            <p:nvPr/>
          </p:nvSpPr>
          <p:spPr bwMode="auto">
            <a:xfrm>
              <a:off x="3288" y="2595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Rectangle 20"/>
            <p:cNvSpPr>
              <a:spLocks noChangeArrowheads="1"/>
            </p:cNvSpPr>
            <p:nvPr/>
          </p:nvSpPr>
          <p:spPr bwMode="auto">
            <a:xfrm>
              <a:off x="3204" y="3069"/>
              <a:ext cx="59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Rectangle 21"/>
            <p:cNvSpPr>
              <a:spLocks noChangeArrowheads="1"/>
            </p:cNvSpPr>
            <p:nvPr/>
          </p:nvSpPr>
          <p:spPr bwMode="auto">
            <a:xfrm>
              <a:off x="3390" y="3823"/>
              <a:ext cx="66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433638" y="990600"/>
            <a:ext cx="3048000" cy="2747963"/>
            <a:chOff x="1533" y="624"/>
            <a:chExt cx="1920" cy="1731"/>
          </a:xfrm>
        </p:grpSpPr>
        <p:sp>
          <p:nvSpPr>
            <p:cNvPr id="36874" name="Rectangle 23"/>
            <p:cNvSpPr>
              <a:spLocks noChangeArrowheads="1"/>
            </p:cNvSpPr>
            <p:nvPr/>
          </p:nvSpPr>
          <p:spPr bwMode="auto">
            <a:xfrm>
              <a:off x="2306" y="679"/>
              <a:ext cx="43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800"/>
                <a:t>计算机</a:t>
              </a:r>
            </a:p>
          </p:txBody>
        </p:sp>
        <p:sp>
          <p:nvSpPr>
            <p:cNvPr id="36875" name="Oval 24"/>
            <p:cNvSpPr>
              <a:spLocks noChangeArrowheads="1"/>
            </p:cNvSpPr>
            <p:nvPr/>
          </p:nvSpPr>
          <p:spPr bwMode="auto">
            <a:xfrm>
              <a:off x="1533" y="624"/>
              <a:ext cx="1920" cy="1731"/>
            </a:xfrm>
            <a:prstGeom prst="ellipse">
              <a:avLst/>
            </a:prstGeom>
            <a:noFill/>
            <a:ln w="20638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73" name="AutoShape 2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1.4 本书结构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586038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2974975" y="1014413"/>
            <a:ext cx="1936750" cy="2346325"/>
            <a:chOff x="1874" y="639"/>
            <a:chExt cx="1220" cy="1478"/>
          </a:xfrm>
        </p:grpSpPr>
        <p:sp>
          <p:nvSpPr>
            <p:cNvPr id="37920" name="Rectangle 5"/>
            <p:cNvSpPr>
              <a:spLocks noChangeArrowheads="1"/>
            </p:cNvSpPr>
            <p:nvPr/>
          </p:nvSpPr>
          <p:spPr bwMode="auto">
            <a:xfrm>
              <a:off x="2226" y="1427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Rectangle 6"/>
            <p:cNvSpPr>
              <a:spLocks noChangeArrowheads="1"/>
            </p:cNvSpPr>
            <p:nvPr/>
          </p:nvSpPr>
          <p:spPr bwMode="auto">
            <a:xfrm>
              <a:off x="1874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Rectangle 7"/>
            <p:cNvSpPr>
              <a:spLocks noChangeArrowheads="1"/>
            </p:cNvSpPr>
            <p:nvPr/>
          </p:nvSpPr>
          <p:spPr bwMode="auto">
            <a:xfrm>
              <a:off x="2562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Rectangle 8"/>
            <p:cNvSpPr>
              <a:spLocks noChangeArrowheads="1"/>
            </p:cNvSpPr>
            <p:nvPr/>
          </p:nvSpPr>
          <p:spPr bwMode="auto">
            <a:xfrm>
              <a:off x="2226" y="1913"/>
              <a:ext cx="53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Rectangle 9"/>
            <p:cNvSpPr>
              <a:spLocks noChangeArrowheads="1"/>
            </p:cNvSpPr>
            <p:nvPr/>
          </p:nvSpPr>
          <p:spPr bwMode="auto">
            <a:xfrm>
              <a:off x="2181" y="639"/>
              <a:ext cx="62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3" name="Group 10"/>
          <p:cNvGrpSpPr>
            <a:grpSpLocks/>
          </p:cNvGrpSpPr>
          <p:nvPr/>
        </p:nvGrpSpPr>
        <p:grpSpPr bwMode="auto">
          <a:xfrm>
            <a:off x="1074738" y="4179888"/>
            <a:ext cx="1938337" cy="2287587"/>
            <a:chOff x="677" y="2633"/>
            <a:chExt cx="1221" cy="1441"/>
          </a:xfrm>
        </p:grpSpPr>
        <p:sp>
          <p:nvSpPr>
            <p:cNvPr id="37915" name="Rectangle 11"/>
            <p:cNvSpPr>
              <a:spLocks noChangeArrowheads="1"/>
            </p:cNvSpPr>
            <p:nvPr/>
          </p:nvSpPr>
          <p:spPr bwMode="auto">
            <a:xfrm>
              <a:off x="1031" y="3369"/>
              <a:ext cx="53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Rectangle 12"/>
            <p:cNvSpPr>
              <a:spLocks noChangeArrowheads="1"/>
            </p:cNvSpPr>
            <p:nvPr/>
          </p:nvSpPr>
          <p:spPr bwMode="auto">
            <a:xfrm>
              <a:off x="677" y="2995"/>
              <a:ext cx="53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Rectangle 13"/>
            <p:cNvSpPr>
              <a:spLocks noChangeArrowheads="1"/>
            </p:cNvSpPr>
            <p:nvPr/>
          </p:nvSpPr>
          <p:spPr bwMode="auto">
            <a:xfrm>
              <a:off x="1365" y="2995"/>
              <a:ext cx="53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Rectangle 14"/>
            <p:cNvSpPr>
              <a:spLocks noChangeArrowheads="1"/>
            </p:cNvSpPr>
            <p:nvPr/>
          </p:nvSpPr>
          <p:spPr bwMode="auto">
            <a:xfrm>
              <a:off x="1031" y="386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Rectangle 15"/>
            <p:cNvSpPr>
              <a:spLocks noChangeArrowheads="1"/>
            </p:cNvSpPr>
            <p:nvPr/>
          </p:nvSpPr>
          <p:spPr bwMode="auto">
            <a:xfrm>
              <a:off x="893" y="2633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4" name="Group 16"/>
          <p:cNvGrpSpPr>
            <a:grpSpLocks/>
          </p:cNvGrpSpPr>
          <p:nvPr/>
        </p:nvGrpSpPr>
        <p:grpSpPr bwMode="auto">
          <a:xfrm>
            <a:off x="5086350" y="4119563"/>
            <a:ext cx="2016125" cy="2239962"/>
            <a:chOff x="3204" y="2595"/>
            <a:chExt cx="1270" cy="1411"/>
          </a:xfrm>
        </p:grpSpPr>
        <p:sp>
          <p:nvSpPr>
            <p:cNvPr id="37911" name="Rectangle 17"/>
            <p:cNvSpPr>
              <a:spLocks noChangeArrowheads="1"/>
            </p:cNvSpPr>
            <p:nvPr/>
          </p:nvSpPr>
          <p:spPr bwMode="auto">
            <a:xfrm>
              <a:off x="3884" y="3193"/>
              <a:ext cx="590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Rectangle 18"/>
            <p:cNvSpPr>
              <a:spLocks noChangeArrowheads="1"/>
            </p:cNvSpPr>
            <p:nvPr/>
          </p:nvSpPr>
          <p:spPr bwMode="auto">
            <a:xfrm>
              <a:off x="3288" y="2595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3" name="Rectangle 19"/>
            <p:cNvSpPr>
              <a:spLocks noChangeArrowheads="1"/>
            </p:cNvSpPr>
            <p:nvPr/>
          </p:nvSpPr>
          <p:spPr bwMode="auto">
            <a:xfrm>
              <a:off x="3204" y="3069"/>
              <a:ext cx="59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4" name="Rectangle 20"/>
            <p:cNvSpPr>
              <a:spLocks noChangeArrowheads="1"/>
            </p:cNvSpPr>
            <p:nvPr/>
          </p:nvSpPr>
          <p:spPr bwMode="auto">
            <a:xfrm>
              <a:off x="3390" y="3823"/>
              <a:ext cx="66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5402263" y="1268413"/>
            <a:ext cx="37401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第２篇</a:t>
            </a:r>
          </a:p>
          <a:p>
            <a:pPr algn="ctr"/>
            <a:r>
              <a:rPr lang="zh-CN" altLang="en-US" sz="2800"/>
              <a:t>计算机系统的硬件结构</a:t>
            </a:r>
          </a:p>
        </p:txBody>
      </p:sp>
      <p:grpSp>
        <p:nvGrpSpPr>
          <p:cNvPr id="37896" name="Group 22"/>
          <p:cNvGrpSpPr>
            <a:grpSpLocks/>
          </p:cNvGrpSpPr>
          <p:nvPr/>
        </p:nvGrpSpPr>
        <p:grpSpPr bwMode="auto">
          <a:xfrm>
            <a:off x="2433638" y="990600"/>
            <a:ext cx="3048000" cy="2747963"/>
            <a:chOff x="1533" y="624"/>
            <a:chExt cx="1920" cy="1731"/>
          </a:xfrm>
        </p:grpSpPr>
        <p:sp>
          <p:nvSpPr>
            <p:cNvPr id="37909" name="Rectangle 23"/>
            <p:cNvSpPr>
              <a:spLocks noChangeArrowheads="1"/>
            </p:cNvSpPr>
            <p:nvPr/>
          </p:nvSpPr>
          <p:spPr bwMode="auto">
            <a:xfrm>
              <a:off x="2306" y="679"/>
              <a:ext cx="43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800"/>
                <a:t>计算机</a:t>
              </a:r>
            </a:p>
          </p:txBody>
        </p:sp>
        <p:sp>
          <p:nvSpPr>
            <p:cNvPr id="37910" name="Oval 24"/>
            <p:cNvSpPr>
              <a:spLocks noChangeArrowheads="1"/>
            </p:cNvSpPr>
            <p:nvPr/>
          </p:nvSpPr>
          <p:spPr bwMode="auto">
            <a:xfrm>
              <a:off x="1533" y="624"/>
              <a:ext cx="1920" cy="1731"/>
            </a:xfrm>
            <a:prstGeom prst="ellipse">
              <a:avLst/>
            </a:prstGeom>
            <a:noFill/>
            <a:ln w="20638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438400" y="990600"/>
            <a:ext cx="3048000" cy="2747963"/>
            <a:chOff x="1533" y="624"/>
            <a:chExt cx="1920" cy="1731"/>
          </a:xfrm>
        </p:grpSpPr>
        <p:sp>
          <p:nvSpPr>
            <p:cNvPr id="37899" name="Rectangle 26"/>
            <p:cNvSpPr>
              <a:spLocks noChangeArrowheads="1"/>
            </p:cNvSpPr>
            <p:nvPr/>
          </p:nvSpPr>
          <p:spPr bwMode="auto">
            <a:xfrm>
              <a:off x="2618" y="997"/>
              <a:ext cx="47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I/O</a:t>
              </a:r>
              <a:endParaRPr lang="en-US" altLang="zh-CN" sz="2800"/>
            </a:p>
          </p:txBody>
        </p:sp>
        <p:grpSp>
          <p:nvGrpSpPr>
            <p:cNvPr id="37900" name="Group 27"/>
            <p:cNvGrpSpPr>
              <a:grpSpLocks/>
            </p:cNvGrpSpPr>
            <p:nvPr/>
          </p:nvGrpSpPr>
          <p:grpSpPr bwMode="auto">
            <a:xfrm>
              <a:off x="1533" y="624"/>
              <a:ext cx="1920" cy="1731"/>
              <a:chOff x="1533" y="624"/>
              <a:chExt cx="1920" cy="1731"/>
            </a:xfrm>
          </p:grpSpPr>
          <p:sp>
            <p:nvSpPr>
              <p:cNvPr id="37901" name="Oval 28"/>
              <p:cNvSpPr>
                <a:spLocks noChangeArrowheads="1"/>
              </p:cNvSpPr>
              <p:nvPr/>
            </p:nvSpPr>
            <p:spPr bwMode="auto">
              <a:xfrm>
                <a:off x="2111" y="1200"/>
                <a:ext cx="817" cy="739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2" name="Rectangle 29"/>
              <p:cNvSpPr>
                <a:spLocks noChangeArrowheads="1"/>
              </p:cNvSpPr>
              <p:nvPr/>
            </p:nvSpPr>
            <p:spPr bwMode="auto">
              <a:xfrm>
                <a:off x="2118" y="1465"/>
                <a:ext cx="77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400"/>
                  <a:t>系统总线</a:t>
                </a:r>
              </a:p>
            </p:txBody>
          </p:sp>
          <p:sp>
            <p:nvSpPr>
              <p:cNvPr id="37903" name="Oval 30"/>
              <p:cNvSpPr>
                <a:spLocks noChangeArrowheads="1"/>
              </p:cNvSpPr>
              <p:nvPr/>
            </p:nvSpPr>
            <p:spPr bwMode="auto">
              <a:xfrm>
                <a:off x="1806" y="841"/>
                <a:ext cx="667" cy="60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4" name="Rectangle 31"/>
              <p:cNvSpPr>
                <a:spLocks noChangeArrowheads="1"/>
              </p:cNvSpPr>
              <p:nvPr/>
            </p:nvSpPr>
            <p:spPr bwMode="auto">
              <a:xfrm>
                <a:off x="1816" y="997"/>
                <a:ext cx="57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400"/>
                  <a:t>存储器</a:t>
                </a:r>
              </a:p>
            </p:txBody>
          </p:sp>
          <p:sp>
            <p:nvSpPr>
              <p:cNvPr id="37905" name="Oval 32"/>
              <p:cNvSpPr>
                <a:spLocks noChangeArrowheads="1"/>
              </p:cNvSpPr>
              <p:nvPr/>
            </p:nvSpPr>
            <p:spPr bwMode="auto">
              <a:xfrm>
                <a:off x="2494" y="872"/>
                <a:ext cx="667" cy="601"/>
              </a:xfrm>
              <a:prstGeom prst="ellipse">
                <a:avLst/>
              </a:prstGeom>
              <a:noFill/>
              <a:ln w="20701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6" name="Oval 33"/>
              <p:cNvSpPr>
                <a:spLocks noChangeArrowheads="1"/>
              </p:cNvSpPr>
              <p:nvPr/>
            </p:nvSpPr>
            <p:spPr bwMode="auto">
              <a:xfrm>
                <a:off x="2159" y="1714"/>
                <a:ext cx="667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7" name="Rectangle 34"/>
              <p:cNvSpPr>
                <a:spLocks noChangeArrowheads="1"/>
              </p:cNvSpPr>
              <p:nvPr/>
            </p:nvSpPr>
            <p:spPr bwMode="auto">
              <a:xfrm>
                <a:off x="2284" y="1946"/>
                <a:ext cx="46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CPU</a:t>
                </a:r>
                <a:endParaRPr lang="en-US" altLang="zh-CN" sz="2800"/>
              </a:p>
            </p:txBody>
          </p:sp>
          <p:sp>
            <p:nvSpPr>
              <p:cNvPr id="37908" name="Oval 35"/>
              <p:cNvSpPr>
                <a:spLocks noChangeArrowheads="1"/>
              </p:cNvSpPr>
              <p:nvPr/>
            </p:nvSpPr>
            <p:spPr bwMode="auto">
              <a:xfrm>
                <a:off x="1533" y="624"/>
                <a:ext cx="1920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7898" name="AutoShape 3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1.4 本书结构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586038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2974975" y="1014413"/>
            <a:ext cx="1936750" cy="2346325"/>
            <a:chOff x="1874" y="639"/>
            <a:chExt cx="1220" cy="1478"/>
          </a:xfrm>
        </p:grpSpPr>
        <p:sp>
          <p:nvSpPr>
            <p:cNvPr id="38959" name="Rectangle 5"/>
            <p:cNvSpPr>
              <a:spLocks noChangeArrowheads="1"/>
            </p:cNvSpPr>
            <p:nvPr/>
          </p:nvSpPr>
          <p:spPr bwMode="auto">
            <a:xfrm>
              <a:off x="2226" y="1427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0" name="Rectangle 6"/>
            <p:cNvSpPr>
              <a:spLocks noChangeArrowheads="1"/>
            </p:cNvSpPr>
            <p:nvPr/>
          </p:nvSpPr>
          <p:spPr bwMode="auto">
            <a:xfrm>
              <a:off x="1874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1" name="Rectangle 7"/>
            <p:cNvSpPr>
              <a:spLocks noChangeArrowheads="1"/>
            </p:cNvSpPr>
            <p:nvPr/>
          </p:nvSpPr>
          <p:spPr bwMode="auto">
            <a:xfrm>
              <a:off x="2562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2" name="Rectangle 8"/>
            <p:cNvSpPr>
              <a:spLocks noChangeArrowheads="1"/>
            </p:cNvSpPr>
            <p:nvPr/>
          </p:nvSpPr>
          <p:spPr bwMode="auto">
            <a:xfrm>
              <a:off x="2226" y="1913"/>
              <a:ext cx="53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3" name="Rectangle 9"/>
            <p:cNvSpPr>
              <a:spLocks noChangeArrowheads="1"/>
            </p:cNvSpPr>
            <p:nvPr/>
          </p:nvSpPr>
          <p:spPr bwMode="auto">
            <a:xfrm>
              <a:off x="2181" y="639"/>
              <a:ext cx="62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17" name="Group 10"/>
          <p:cNvGrpSpPr>
            <a:grpSpLocks/>
          </p:cNvGrpSpPr>
          <p:nvPr/>
        </p:nvGrpSpPr>
        <p:grpSpPr bwMode="auto">
          <a:xfrm>
            <a:off x="1074738" y="4179888"/>
            <a:ext cx="1938337" cy="2287587"/>
            <a:chOff x="677" y="2633"/>
            <a:chExt cx="1221" cy="1441"/>
          </a:xfrm>
        </p:grpSpPr>
        <p:sp>
          <p:nvSpPr>
            <p:cNvPr id="38954" name="Rectangle 11"/>
            <p:cNvSpPr>
              <a:spLocks noChangeArrowheads="1"/>
            </p:cNvSpPr>
            <p:nvPr/>
          </p:nvSpPr>
          <p:spPr bwMode="auto">
            <a:xfrm>
              <a:off x="1031" y="3369"/>
              <a:ext cx="53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Rectangle 12"/>
            <p:cNvSpPr>
              <a:spLocks noChangeArrowheads="1"/>
            </p:cNvSpPr>
            <p:nvPr/>
          </p:nvSpPr>
          <p:spPr bwMode="auto">
            <a:xfrm>
              <a:off x="677" y="2995"/>
              <a:ext cx="53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6" name="Rectangle 13"/>
            <p:cNvSpPr>
              <a:spLocks noChangeArrowheads="1"/>
            </p:cNvSpPr>
            <p:nvPr/>
          </p:nvSpPr>
          <p:spPr bwMode="auto">
            <a:xfrm>
              <a:off x="1365" y="2995"/>
              <a:ext cx="53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7" name="Rectangle 14"/>
            <p:cNvSpPr>
              <a:spLocks noChangeArrowheads="1"/>
            </p:cNvSpPr>
            <p:nvPr/>
          </p:nvSpPr>
          <p:spPr bwMode="auto">
            <a:xfrm>
              <a:off x="1031" y="386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8" name="Rectangle 15"/>
            <p:cNvSpPr>
              <a:spLocks noChangeArrowheads="1"/>
            </p:cNvSpPr>
            <p:nvPr/>
          </p:nvSpPr>
          <p:spPr bwMode="auto">
            <a:xfrm>
              <a:off x="893" y="2633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533400" y="2874963"/>
            <a:ext cx="3952875" cy="3968750"/>
            <a:chOff x="336" y="1811"/>
            <a:chExt cx="2490" cy="2500"/>
          </a:xfrm>
        </p:grpSpPr>
        <p:sp>
          <p:nvSpPr>
            <p:cNvPr id="38940" name="Rectangle 17"/>
            <p:cNvSpPr>
              <a:spLocks noChangeArrowheads="1"/>
            </p:cNvSpPr>
            <p:nvPr/>
          </p:nvSpPr>
          <p:spPr bwMode="auto">
            <a:xfrm>
              <a:off x="1121" y="3307"/>
              <a:ext cx="84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/>
                <a:t> </a:t>
              </a:r>
              <a:r>
                <a:rPr lang="en-US" altLang="zh-CN" sz="1600">
                  <a:latin typeface="Times New Roman" pitchFamily="18" charset="0"/>
                </a:rPr>
                <a:t>CPU</a:t>
              </a:r>
              <a:endParaRPr lang="zh-CN" altLang="en-US" sz="1600">
                <a:latin typeface="Times New Roman" pitchFamily="18" charset="0"/>
              </a:endParaRPr>
            </a:p>
          </p:txBody>
        </p:sp>
        <p:grpSp>
          <p:nvGrpSpPr>
            <p:cNvPr id="38941" name="Group 54"/>
            <p:cNvGrpSpPr>
              <a:grpSpLocks/>
            </p:cNvGrpSpPr>
            <p:nvPr/>
          </p:nvGrpSpPr>
          <p:grpSpPr bwMode="auto">
            <a:xfrm>
              <a:off x="336" y="1811"/>
              <a:ext cx="2490" cy="2500"/>
              <a:chOff x="336" y="1811"/>
              <a:chExt cx="2490" cy="2500"/>
            </a:xfrm>
          </p:grpSpPr>
          <p:sp>
            <p:nvSpPr>
              <p:cNvPr id="38942" name="Oval 19"/>
              <p:cNvSpPr>
                <a:spLocks noChangeArrowheads="1"/>
              </p:cNvSpPr>
              <p:nvPr/>
            </p:nvSpPr>
            <p:spPr bwMode="auto">
              <a:xfrm>
                <a:off x="963" y="3185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3" name="Rectangle 20"/>
              <p:cNvSpPr>
                <a:spLocks noChangeArrowheads="1"/>
              </p:cNvSpPr>
              <p:nvPr/>
            </p:nvSpPr>
            <p:spPr bwMode="auto">
              <a:xfrm>
                <a:off x="1020" y="3482"/>
                <a:ext cx="60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1600"/>
                  <a:t>内部互连</a:t>
                </a:r>
              </a:p>
            </p:txBody>
          </p:sp>
          <p:sp>
            <p:nvSpPr>
              <p:cNvPr id="38944" name="Oval 21"/>
              <p:cNvSpPr>
                <a:spLocks noChangeArrowheads="1"/>
              </p:cNvSpPr>
              <p:nvPr/>
            </p:nvSpPr>
            <p:spPr bwMode="auto">
              <a:xfrm>
                <a:off x="610" y="2797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5" name="Rectangle 22"/>
              <p:cNvSpPr>
                <a:spLocks noChangeArrowheads="1"/>
              </p:cNvSpPr>
              <p:nvPr/>
            </p:nvSpPr>
            <p:spPr bwMode="auto">
              <a:xfrm>
                <a:off x="699" y="2928"/>
                <a:ext cx="47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ALU</a:t>
                </a:r>
                <a:endParaRPr lang="en-US" altLang="zh-CN" sz="2800"/>
              </a:p>
            </p:txBody>
          </p:sp>
          <p:sp>
            <p:nvSpPr>
              <p:cNvPr id="38946" name="Oval 23"/>
              <p:cNvSpPr>
                <a:spLocks noChangeArrowheads="1"/>
              </p:cNvSpPr>
              <p:nvPr/>
            </p:nvSpPr>
            <p:spPr bwMode="auto">
              <a:xfrm>
                <a:off x="1297" y="2797"/>
                <a:ext cx="669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7" name="Rectangle 24"/>
              <p:cNvSpPr>
                <a:spLocks noChangeArrowheads="1"/>
              </p:cNvSpPr>
              <p:nvPr/>
            </p:nvSpPr>
            <p:spPr bwMode="auto">
              <a:xfrm>
                <a:off x="1485" y="2928"/>
                <a:ext cx="32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CU</a:t>
                </a:r>
                <a:endParaRPr lang="en-US" altLang="zh-CN" sz="2800"/>
              </a:p>
            </p:txBody>
          </p:sp>
          <p:sp>
            <p:nvSpPr>
              <p:cNvPr id="38948" name="Oval 25"/>
              <p:cNvSpPr>
                <a:spLocks noChangeArrowheads="1"/>
              </p:cNvSpPr>
              <p:nvPr/>
            </p:nvSpPr>
            <p:spPr bwMode="auto">
              <a:xfrm>
                <a:off x="963" y="3670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9" name="Rectangle 26"/>
              <p:cNvSpPr>
                <a:spLocks noChangeArrowheads="1"/>
              </p:cNvSpPr>
              <p:nvPr/>
            </p:nvSpPr>
            <p:spPr bwMode="auto">
              <a:xfrm>
                <a:off x="1008" y="3906"/>
                <a:ext cx="57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400"/>
                  <a:t>寄存器</a:t>
                </a:r>
              </a:p>
            </p:txBody>
          </p:sp>
          <p:sp>
            <p:nvSpPr>
              <p:cNvPr id="38950" name="Rectangle 27"/>
              <p:cNvSpPr>
                <a:spLocks noChangeArrowheads="1"/>
              </p:cNvSpPr>
              <p:nvPr/>
            </p:nvSpPr>
            <p:spPr bwMode="auto">
              <a:xfrm>
                <a:off x="845" y="2631"/>
                <a:ext cx="150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1800"/>
                  <a:t>中央处理器</a:t>
                </a:r>
              </a:p>
            </p:txBody>
          </p:sp>
          <p:sp>
            <p:nvSpPr>
              <p:cNvPr id="38951" name="Oval 28"/>
              <p:cNvSpPr>
                <a:spLocks noChangeArrowheads="1"/>
              </p:cNvSpPr>
              <p:nvPr/>
            </p:nvSpPr>
            <p:spPr bwMode="auto">
              <a:xfrm>
                <a:off x="336" y="2580"/>
                <a:ext cx="1921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2" name="Line 29"/>
              <p:cNvSpPr>
                <a:spLocks noChangeShapeType="1"/>
              </p:cNvSpPr>
              <p:nvPr/>
            </p:nvSpPr>
            <p:spPr bwMode="auto">
              <a:xfrm flipH="1">
                <a:off x="755" y="1811"/>
                <a:ext cx="1484" cy="923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3" name="Line 30"/>
              <p:cNvSpPr>
                <a:spLocks noChangeShapeType="1"/>
              </p:cNvSpPr>
              <p:nvPr/>
            </p:nvSpPr>
            <p:spPr bwMode="auto">
              <a:xfrm flipH="1">
                <a:off x="2221" y="2070"/>
                <a:ext cx="605" cy="1608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8919" name="Group 31"/>
          <p:cNvGrpSpPr>
            <a:grpSpLocks/>
          </p:cNvGrpSpPr>
          <p:nvPr/>
        </p:nvGrpSpPr>
        <p:grpSpPr bwMode="auto">
          <a:xfrm>
            <a:off x="5086350" y="4119563"/>
            <a:ext cx="2016125" cy="2239962"/>
            <a:chOff x="3204" y="2595"/>
            <a:chExt cx="1270" cy="1411"/>
          </a:xfrm>
        </p:grpSpPr>
        <p:sp>
          <p:nvSpPr>
            <p:cNvPr id="38936" name="Rectangle 32"/>
            <p:cNvSpPr>
              <a:spLocks noChangeArrowheads="1"/>
            </p:cNvSpPr>
            <p:nvPr/>
          </p:nvSpPr>
          <p:spPr bwMode="auto">
            <a:xfrm>
              <a:off x="3884" y="3193"/>
              <a:ext cx="590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Rectangle 33"/>
            <p:cNvSpPr>
              <a:spLocks noChangeArrowheads="1"/>
            </p:cNvSpPr>
            <p:nvPr/>
          </p:nvSpPr>
          <p:spPr bwMode="auto">
            <a:xfrm>
              <a:off x="3288" y="2595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8" name="Rectangle 34"/>
            <p:cNvSpPr>
              <a:spLocks noChangeArrowheads="1"/>
            </p:cNvSpPr>
            <p:nvPr/>
          </p:nvSpPr>
          <p:spPr bwMode="auto">
            <a:xfrm>
              <a:off x="3204" y="3069"/>
              <a:ext cx="59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9" name="Rectangle 35"/>
            <p:cNvSpPr>
              <a:spLocks noChangeArrowheads="1"/>
            </p:cNvSpPr>
            <p:nvPr/>
          </p:nvSpPr>
          <p:spPr bwMode="auto">
            <a:xfrm>
              <a:off x="3390" y="3823"/>
              <a:ext cx="66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4964" name="Text Box 36"/>
          <p:cNvSpPr txBox="1">
            <a:spLocks noChangeArrowheads="1"/>
          </p:cNvSpPr>
          <p:nvPr/>
        </p:nvSpPr>
        <p:spPr bwMode="auto">
          <a:xfrm>
            <a:off x="6110288" y="1295400"/>
            <a:ext cx="3033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/>
              <a:t>第</a:t>
            </a:r>
            <a:r>
              <a:rPr lang="zh-CN" altLang="en-US" sz="2800">
                <a:latin typeface="Times New Roman" pitchFamily="18" charset="0"/>
              </a:rPr>
              <a:t>３</a:t>
            </a:r>
            <a:r>
              <a:rPr lang="zh-CN" altLang="en-US" sz="2800"/>
              <a:t>篇 </a:t>
            </a:r>
            <a:r>
              <a:rPr lang="en-US" altLang="zh-CN" sz="2800">
                <a:latin typeface="Times New Roman" pitchFamily="18" charset="0"/>
              </a:rPr>
              <a:t>CPU</a:t>
            </a:r>
          </a:p>
        </p:txBody>
      </p:sp>
      <p:grpSp>
        <p:nvGrpSpPr>
          <p:cNvPr id="38921" name="Group 37"/>
          <p:cNvGrpSpPr>
            <a:grpSpLocks/>
          </p:cNvGrpSpPr>
          <p:nvPr/>
        </p:nvGrpSpPr>
        <p:grpSpPr bwMode="auto">
          <a:xfrm>
            <a:off x="2433638" y="990600"/>
            <a:ext cx="3048000" cy="2747963"/>
            <a:chOff x="1533" y="624"/>
            <a:chExt cx="1920" cy="1731"/>
          </a:xfrm>
        </p:grpSpPr>
        <p:sp>
          <p:nvSpPr>
            <p:cNvPr id="38934" name="Rectangle 38"/>
            <p:cNvSpPr>
              <a:spLocks noChangeArrowheads="1"/>
            </p:cNvSpPr>
            <p:nvPr/>
          </p:nvSpPr>
          <p:spPr bwMode="auto">
            <a:xfrm>
              <a:off x="2306" y="679"/>
              <a:ext cx="43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800"/>
                <a:t>计算机</a:t>
              </a:r>
            </a:p>
          </p:txBody>
        </p:sp>
        <p:sp>
          <p:nvSpPr>
            <p:cNvPr id="38935" name="Oval 39"/>
            <p:cNvSpPr>
              <a:spLocks noChangeArrowheads="1"/>
            </p:cNvSpPr>
            <p:nvPr/>
          </p:nvSpPr>
          <p:spPr bwMode="auto">
            <a:xfrm>
              <a:off x="1533" y="624"/>
              <a:ext cx="1920" cy="1731"/>
            </a:xfrm>
            <a:prstGeom prst="ellipse">
              <a:avLst/>
            </a:prstGeom>
            <a:noFill/>
            <a:ln w="20638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2" name="Group 40"/>
          <p:cNvGrpSpPr>
            <a:grpSpLocks/>
          </p:cNvGrpSpPr>
          <p:nvPr/>
        </p:nvGrpSpPr>
        <p:grpSpPr bwMode="auto">
          <a:xfrm>
            <a:off x="2438400" y="990600"/>
            <a:ext cx="3048000" cy="2747963"/>
            <a:chOff x="1533" y="624"/>
            <a:chExt cx="1920" cy="1731"/>
          </a:xfrm>
        </p:grpSpPr>
        <p:sp>
          <p:nvSpPr>
            <p:cNvPr id="38924" name="Rectangle 41"/>
            <p:cNvSpPr>
              <a:spLocks noChangeArrowheads="1"/>
            </p:cNvSpPr>
            <p:nvPr/>
          </p:nvSpPr>
          <p:spPr bwMode="auto">
            <a:xfrm>
              <a:off x="2618" y="997"/>
              <a:ext cx="47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I/O</a:t>
              </a:r>
              <a:endParaRPr lang="en-US" altLang="zh-CN" sz="2800"/>
            </a:p>
          </p:txBody>
        </p:sp>
        <p:grpSp>
          <p:nvGrpSpPr>
            <p:cNvPr id="38925" name="Group 42"/>
            <p:cNvGrpSpPr>
              <a:grpSpLocks/>
            </p:cNvGrpSpPr>
            <p:nvPr/>
          </p:nvGrpSpPr>
          <p:grpSpPr bwMode="auto">
            <a:xfrm>
              <a:off x="1533" y="624"/>
              <a:ext cx="1920" cy="1731"/>
              <a:chOff x="1533" y="624"/>
              <a:chExt cx="1920" cy="1731"/>
            </a:xfrm>
          </p:grpSpPr>
          <p:sp>
            <p:nvSpPr>
              <p:cNvPr id="38926" name="Oval 43"/>
              <p:cNvSpPr>
                <a:spLocks noChangeArrowheads="1"/>
              </p:cNvSpPr>
              <p:nvPr/>
            </p:nvSpPr>
            <p:spPr bwMode="auto">
              <a:xfrm>
                <a:off x="2111" y="1200"/>
                <a:ext cx="817" cy="739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7" name="Rectangle 44"/>
              <p:cNvSpPr>
                <a:spLocks noChangeArrowheads="1"/>
              </p:cNvSpPr>
              <p:nvPr/>
            </p:nvSpPr>
            <p:spPr bwMode="auto">
              <a:xfrm>
                <a:off x="2118" y="1465"/>
                <a:ext cx="77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400"/>
                  <a:t>系统总线</a:t>
                </a:r>
              </a:p>
            </p:txBody>
          </p:sp>
          <p:sp>
            <p:nvSpPr>
              <p:cNvPr id="38928" name="Oval 45"/>
              <p:cNvSpPr>
                <a:spLocks noChangeArrowheads="1"/>
              </p:cNvSpPr>
              <p:nvPr/>
            </p:nvSpPr>
            <p:spPr bwMode="auto">
              <a:xfrm>
                <a:off x="1806" y="841"/>
                <a:ext cx="667" cy="60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9" name="Rectangle 46"/>
              <p:cNvSpPr>
                <a:spLocks noChangeArrowheads="1"/>
              </p:cNvSpPr>
              <p:nvPr/>
            </p:nvSpPr>
            <p:spPr bwMode="auto">
              <a:xfrm>
                <a:off x="1813" y="997"/>
                <a:ext cx="58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400"/>
                  <a:t>存储器</a:t>
                </a:r>
              </a:p>
            </p:txBody>
          </p:sp>
          <p:sp>
            <p:nvSpPr>
              <p:cNvPr id="38930" name="Oval 47"/>
              <p:cNvSpPr>
                <a:spLocks noChangeArrowheads="1"/>
              </p:cNvSpPr>
              <p:nvPr/>
            </p:nvSpPr>
            <p:spPr bwMode="auto">
              <a:xfrm>
                <a:off x="2494" y="872"/>
                <a:ext cx="667" cy="601"/>
              </a:xfrm>
              <a:prstGeom prst="ellipse">
                <a:avLst/>
              </a:prstGeom>
              <a:noFill/>
              <a:ln w="20701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1" name="Oval 48"/>
              <p:cNvSpPr>
                <a:spLocks noChangeArrowheads="1"/>
              </p:cNvSpPr>
              <p:nvPr/>
            </p:nvSpPr>
            <p:spPr bwMode="auto">
              <a:xfrm>
                <a:off x="2159" y="1714"/>
                <a:ext cx="667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2" name="Rectangle 49"/>
              <p:cNvSpPr>
                <a:spLocks noChangeArrowheads="1"/>
              </p:cNvSpPr>
              <p:nvPr/>
            </p:nvSpPr>
            <p:spPr bwMode="auto">
              <a:xfrm>
                <a:off x="2284" y="1946"/>
                <a:ext cx="46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CPU</a:t>
                </a:r>
                <a:endParaRPr lang="en-US" altLang="zh-CN" sz="2800"/>
              </a:p>
            </p:txBody>
          </p:sp>
          <p:sp>
            <p:nvSpPr>
              <p:cNvPr id="38933" name="Oval 50"/>
              <p:cNvSpPr>
                <a:spLocks noChangeArrowheads="1"/>
              </p:cNvSpPr>
              <p:nvPr/>
            </p:nvSpPr>
            <p:spPr bwMode="auto">
              <a:xfrm>
                <a:off x="1533" y="624"/>
                <a:ext cx="1920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8923" name="AutoShape 5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1.4 本书结构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586038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2974975" y="1014413"/>
            <a:ext cx="1936750" cy="2346325"/>
            <a:chOff x="1874" y="639"/>
            <a:chExt cx="1220" cy="1478"/>
          </a:xfrm>
        </p:grpSpPr>
        <p:sp>
          <p:nvSpPr>
            <p:cNvPr id="39996" name="Rectangle 5"/>
            <p:cNvSpPr>
              <a:spLocks noChangeArrowheads="1"/>
            </p:cNvSpPr>
            <p:nvPr/>
          </p:nvSpPr>
          <p:spPr bwMode="auto">
            <a:xfrm>
              <a:off x="2226" y="1427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7" name="Rectangle 6"/>
            <p:cNvSpPr>
              <a:spLocks noChangeArrowheads="1"/>
            </p:cNvSpPr>
            <p:nvPr/>
          </p:nvSpPr>
          <p:spPr bwMode="auto">
            <a:xfrm>
              <a:off x="1874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8" name="Rectangle 7"/>
            <p:cNvSpPr>
              <a:spLocks noChangeArrowheads="1"/>
            </p:cNvSpPr>
            <p:nvPr/>
          </p:nvSpPr>
          <p:spPr bwMode="auto">
            <a:xfrm>
              <a:off x="2562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9" name="Rectangle 8"/>
            <p:cNvSpPr>
              <a:spLocks noChangeArrowheads="1"/>
            </p:cNvSpPr>
            <p:nvPr/>
          </p:nvSpPr>
          <p:spPr bwMode="auto">
            <a:xfrm>
              <a:off x="2226" y="1913"/>
              <a:ext cx="53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0" name="Rectangle 9"/>
            <p:cNvSpPr>
              <a:spLocks noChangeArrowheads="1"/>
            </p:cNvSpPr>
            <p:nvPr/>
          </p:nvSpPr>
          <p:spPr bwMode="auto">
            <a:xfrm>
              <a:off x="2181" y="639"/>
              <a:ext cx="62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41" name="Group 10"/>
          <p:cNvGrpSpPr>
            <a:grpSpLocks/>
          </p:cNvGrpSpPr>
          <p:nvPr/>
        </p:nvGrpSpPr>
        <p:grpSpPr bwMode="auto">
          <a:xfrm>
            <a:off x="1074738" y="4179888"/>
            <a:ext cx="1938337" cy="2287587"/>
            <a:chOff x="677" y="2633"/>
            <a:chExt cx="1221" cy="1441"/>
          </a:xfrm>
        </p:grpSpPr>
        <p:sp>
          <p:nvSpPr>
            <p:cNvPr id="39991" name="Rectangle 11"/>
            <p:cNvSpPr>
              <a:spLocks noChangeArrowheads="1"/>
            </p:cNvSpPr>
            <p:nvPr/>
          </p:nvSpPr>
          <p:spPr bwMode="auto">
            <a:xfrm>
              <a:off x="1031" y="3369"/>
              <a:ext cx="53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2" name="Rectangle 12"/>
            <p:cNvSpPr>
              <a:spLocks noChangeArrowheads="1"/>
            </p:cNvSpPr>
            <p:nvPr/>
          </p:nvSpPr>
          <p:spPr bwMode="auto">
            <a:xfrm>
              <a:off x="677" y="2995"/>
              <a:ext cx="53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3" name="Rectangle 13"/>
            <p:cNvSpPr>
              <a:spLocks noChangeArrowheads="1"/>
            </p:cNvSpPr>
            <p:nvPr/>
          </p:nvSpPr>
          <p:spPr bwMode="auto">
            <a:xfrm>
              <a:off x="1365" y="2995"/>
              <a:ext cx="53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4" name="Rectangle 14"/>
            <p:cNvSpPr>
              <a:spLocks noChangeArrowheads="1"/>
            </p:cNvSpPr>
            <p:nvPr/>
          </p:nvSpPr>
          <p:spPr bwMode="auto">
            <a:xfrm>
              <a:off x="1031" y="386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5" name="Rectangle 15"/>
            <p:cNvSpPr>
              <a:spLocks noChangeArrowheads="1"/>
            </p:cNvSpPr>
            <p:nvPr/>
          </p:nvSpPr>
          <p:spPr bwMode="auto">
            <a:xfrm>
              <a:off x="893" y="2633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42" name="Group 68"/>
          <p:cNvGrpSpPr>
            <a:grpSpLocks/>
          </p:cNvGrpSpPr>
          <p:nvPr/>
        </p:nvGrpSpPr>
        <p:grpSpPr bwMode="auto">
          <a:xfrm>
            <a:off x="533400" y="2874963"/>
            <a:ext cx="3952875" cy="3968750"/>
            <a:chOff x="336" y="1811"/>
            <a:chExt cx="2490" cy="2500"/>
          </a:xfrm>
        </p:grpSpPr>
        <p:sp>
          <p:nvSpPr>
            <p:cNvPr id="39977" name="Rectangle 17"/>
            <p:cNvSpPr>
              <a:spLocks noChangeArrowheads="1"/>
            </p:cNvSpPr>
            <p:nvPr/>
          </p:nvSpPr>
          <p:spPr bwMode="auto">
            <a:xfrm>
              <a:off x="1121" y="3307"/>
              <a:ext cx="84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1600">
                  <a:latin typeface="Times New Roman" pitchFamily="18" charset="0"/>
                </a:rPr>
                <a:t> </a:t>
              </a:r>
              <a:r>
                <a:rPr lang="en-US" altLang="zh-CN" sz="1600">
                  <a:latin typeface="Times New Roman" pitchFamily="18" charset="0"/>
                </a:rPr>
                <a:t>CPU</a:t>
              </a:r>
              <a:endParaRPr lang="zh-CN" altLang="en-US" sz="1600"/>
            </a:p>
          </p:txBody>
        </p:sp>
        <p:grpSp>
          <p:nvGrpSpPr>
            <p:cNvPr id="39978" name="Group 67"/>
            <p:cNvGrpSpPr>
              <a:grpSpLocks/>
            </p:cNvGrpSpPr>
            <p:nvPr/>
          </p:nvGrpSpPr>
          <p:grpSpPr bwMode="auto">
            <a:xfrm>
              <a:off x="336" y="1811"/>
              <a:ext cx="2490" cy="2500"/>
              <a:chOff x="336" y="1811"/>
              <a:chExt cx="2490" cy="2500"/>
            </a:xfrm>
          </p:grpSpPr>
          <p:sp>
            <p:nvSpPr>
              <p:cNvPr id="39979" name="Oval 19"/>
              <p:cNvSpPr>
                <a:spLocks noChangeArrowheads="1"/>
              </p:cNvSpPr>
              <p:nvPr/>
            </p:nvSpPr>
            <p:spPr bwMode="auto">
              <a:xfrm>
                <a:off x="963" y="3185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0" name="Rectangle 20"/>
              <p:cNvSpPr>
                <a:spLocks noChangeArrowheads="1"/>
              </p:cNvSpPr>
              <p:nvPr/>
            </p:nvSpPr>
            <p:spPr bwMode="auto">
              <a:xfrm>
                <a:off x="1029" y="3482"/>
                <a:ext cx="60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1600"/>
                  <a:t>内部互连</a:t>
                </a:r>
              </a:p>
            </p:txBody>
          </p:sp>
          <p:sp>
            <p:nvSpPr>
              <p:cNvPr id="39981" name="Oval 21"/>
              <p:cNvSpPr>
                <a:spLocks noChangeArrowheads="1"/>
              </p:cNvSpPr>
              <p:nvPr/>
            </p:nvSpPr>
            <p:spPr bwMode="auto">
              <a:xfrm>
                <a:off x="610" y="2797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2" name="Rectangle 22"/>
              <p:cNvSpPr>
                <a:spLocks noChangeArrowheads="1"/>
              </p:cNvSpPr>
              <p:nvPr/>
            </p:nvSpPr>
            <p:spPr bwMode="auto">
              <a:xfrm>
                <a:off x="699" y="2928"/>
                <a:ext cx="47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ALU</a:t>
                </a:r>
                <a:endParaRPr lang="en-US" altLang="zh-CN" sz="2800"/>
              </a:p>
            </p:txBody>
          </p:sp>
          <p:sp>
            <p:nvSpPr>
              <p:cNvPr id="39983" name="Oval 23"/>
              <p:cNvSpPr>
                <a:spLocks noChangeArrowheads="1"/>
              </p:cNvSpPr>
              <p:nvPr/>
            </p:nvSpPr>
            <p:spPr bwMode="auto">
              <a:xfrm>
                <a:off x="1297" y="2797"/>
                <a:ext cx="669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4" name="Rectangle 24"/>
              <p:cNvSpPr>
                <a:spLocks noChangeArrowheads="1"/>
              </p:cNvSpPr>
              <p:nvPr/>
            </p:nvSpPr>
            <p:spPr bwMode="auto">
              <a:xfrm>
                <a:off x="1485" y="2928"/>
                <a:ext cx="32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CU</a:t>
                </a:r>
                <a:endParaRPr lang="en-US" altLang="zh-CN" sz="2800"/>
              </a:p>
            </p:txBody>
          </p:sp>
          <p:sp>
            <p:nvSpPr>
              <p:cNvPr id="39985" name="Oval 25"/>
              <p:cNvSpPr>
                <a:spLocks noChangeArrowheads="1"/>
              </p:cNvSpPr>
              <p:nvPr/>
            </p:nvSpPr>
            <p:spPr bwMode="auto">
              <a:xfrm>
                <a:off x="963" y="3670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6" name="Rectangle 26"/>
              <p:cNvSpPr>
                <a:spLocks noChangeArrowheads="1"/>
              </p:cNvSpPr>
              <p:nvPr/>
            </p:nvSpPr>
            <p:spPr bwMode="auto">
              <a:xfrm>
                <a:off x="1008" y="3906"/>
                <a:ext cx="57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400"/>
                  <a:t>寄存器</a:t>
                </a:r>
              </a:p>
            </p:txBody>
          </p:sp>
          <p:sp>
            <p:nvSpPr>
              <p:cNvPr id="39987" name="Rectangle 27"/>
              <p:cNvSpPr>
                <a:spLocks noChangeArrowheads="1"/>
              </p:cNvSpPr>
              <p:nvPr/>
            </p:nvSpPr>
            <p:spPr bwMode="auto">
              <a:xfrm>
                <a:off x="845" y="2631"/>
                <a:ext cx="150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1800"/>
                  <a:t>中央处理器</a:t>
                </a:r>
              </a:p>
            </p:txBody>
          </p:sp>
          <p:sp>
            <p:nvSpPr>
              <p:cNvPr id="39988" name="Oval 28"/>
              <p:cNvSpPr>
                <a:spLocks noChangeArrowheads="1"/>
              </p:cNvSpPr>
              <p:nvPr/>
            </p:nvSpPr>
            <p:spPr bwMode="auto">
              <a:xfrm>
                <a:off x="336" y="2580"/>
                <a:ext cx="1921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9" name="Line 29"/>
              <p:cNvSpPr>
                <a:spLocks noChangeShapeType="1"/>
              </p:cNvSpPr>
              <p:nvPr/>
            </p:nvSpPr>
            <p:spPr bwMode="auto">
              <a:xfrm flipH="1">
                <a:off x="755" y="1811"/>
                <a:ext cx="1484" cy="923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0" name="Line 30"/>
              <p:cNvSpPr>
                <a:spLocks noChangeShapeType="1"/>
              </p:cNvSpPr>
              <p:nvPr/>
            </p:nvSpPr>
            <p:spPr bwMode="auto">
              <a:xfrm flipH="1">
                <a:off x="2221" y="2070"/>
                <a:ext cx="605" cy="1608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9943" name="Group 31"/>
          <p:cNvGrpSpPr>
            <a:grpSpLocks/>
          </p:cNvGrpSpPr>
          <p:nvPr/>
        </p:nvGrpSpPr>
        <p:grpSpPr bwMode="auto">
          <a:xfrm>
            <a:off x="5086350" y="4119563"/>
            <a:ext cx="2016125" cy="2239962"/>
            <a:chOff x="3204" y="2595"/>
            <a:chExt cx="1270" cy="1411"/>
          </a:xfrm>
        </p:grpSpPr>
        <p:sp>
          <p:nvSpPr>
            <p:cNvPr id="39973" name="Rectangle 32"/>
            <p:cNvSpPr>
              <a:spLocks noChangeArrowheads="1"/>
            </p:cNvSpPr>
            <p:nvPr/>
          </p:nvSpPr>
          <p:spPr bwMode="auto">
            <a:xfrm>
              <a:off x="3884" y="3193"/>
              <a:ext cx="590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4" name="Rectangle 33"/>
            <p:cNvSpPr>
              <a:spLocks noChangeArrowheads="1"/>
            </p:cNvSpPr>
            <p:nvPr/>
          </p:nvSpPr>
          <p:spPr bwMode="auto">
            <a:xfrm>
              <a:off x="3288" y="2595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5" name="Rectangle 34"/>
            <p:cNvSpPr>
              <a:spLocks noChangeArrowheads="1"/>
            </p:cNvSpPr>
            <p:nvPr/>
          </p:nvSpPr>
          <p:spPr bwMode="auto">
            <a:xfrm>
              <a:off x="3204" y="3069"/>
              <a:ext cx="59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6" name="Rectangle 35"/>
            <p:cNvSpPr>
              <a:spLocks noChangeArrowheads="1"/>
            </p:cNvSpPr>
            <p:nvPr/>
          </p:nvSpPr>
          <p:spPr bwMode="auto">
            <a:xfrm>
              <a:off x="3390" y="3823"/>
              <a:ext cx="66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2433638" y="4095750"/>
            <a:ext cx="4953000" cy="2762250"/>
            <a:chOff x="1533" y="2580"/>
            <a:chExt cx="3120" cy="1740"/>
          </a:xfrm>
        </p:grpSpPr>
        <p:sp>
          <p:nvSpPr>
            <p:cNvPr id="39961" name="Rectangle 37"/>
            <p:cNvSpPr>
              <a:spLocks noChangeArrowheads="1"/>
            </p:cNvSpPr>
            <p:nvPr/>
          </p:nvSpPr>
          <p:spPr bwMode="auto">
            <a:xfrm>
              <a:off x="3935" y="3168"/>
              <a:ext cx="4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/>
                <a:t>寄存器</a:t>
              </a:r>
            </a:p>
          </p:txBody>
        </p:sp>
        <p:grpSp>
          <p:nvGrpSpPr>
            <p:cNvPr id="39962" name="Group 69"/>
            <p:cNvGrpSpPr>
              <a:grpSpLocks/>
            </p:cNvGrpSpPr>
            <p:nvPr/>
          </p:nvGrpSpPr>
          <p:grpSpPr bwMode="auto">
            <a:xfrm>
              <a:off x="1533" y="2580"/>
              <a:ext cx="3120" cy="1740"/>
              <a:chOff x="1533" y="2580"/>
              <a:chExt cx="3120" cy="1740"/>
            </a:xfrm>
          </p:grpSpPr>
          <p:sp>
            <p:nvSpPr>
              <p:cNvPr id="39963" name="Oval 39"/>
              <p:cNvSpPr>
                <a:spLocks noChangeArrowheads="1"/>
              </p:cNvSpPr>
              <p:nvPr/>
            </p:nvSpPr>
            <p:spPr bwMode="auto">
              <a:xfrm>
                <a:off x="3766" y="3036"/>
                <a:ext cx="824" cy="74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4" name="Rectangle 40"/>
              <p:cNvSpPr>
                <a:spLocks noChangeArrowheads="1"/>
              </p:cNvSpPr>
              <p:nvPr/>
            </p:nvSpPr>
            <p:spPr bwMode="auto">
              <a:xfrm>
                <a:off x="3878" y="3408"/>
                <a:ext cx="6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000"/>
                  <a:t>和解码器</a:t>
                </a:r>
              </a:p>
            </p:txBody>
          </p:sp>
          <p:sp>
            <p:nvSpPr>
              <p:cNvPr id="39965" name="Rectangle 41"/>
              <p:cNvSpPr>
                <a:spLocks noChangeArrowheads="1"/>
              </p:cNvSpPr>
              <p:nvPr/>
            </p:nvSpPr>
            <p:spPr bwMode="auto">
              <a:xfrm>
                <a:off x="3411" y="2602"/>
                <a:ext cx="83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1800"/>
                  <a:t>控制单元</a:t>
                </a:r>
              </a:p>
            </p:txBody>
          </p:sp>
          <p:sp>
            <p:nvSpPr>
              <p:cNvPr id="39966" name="Oval 42"/>
              <p:cNvSpPr>
                <a:spLocks noChangeArrowheads="1"/>
              </p:cNvSpPr>
              <p:nvPr/>
            </p:nvSpPr>
            <p:spPr bwMode="auto">
              <a:xfrm>
                <a:off x="2731" y="2580"/>
                <a:ext cx="1922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7" name="Oval 43"/>
              <p:cNvSpPr>
                <a:spLocks noChangeArrowheads="1"/>
              </p:cNvSpPr>
              <p:nvPr/>
            </p:nvSpPr>
            <p:spPr bwMode="auto">
              <a:xfrm>
                <a:off x="3086" y="2789"/>
                <a:ext cx="824" cy="743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8" name="Rectangle 44"/>
              <p:cNvSpPr>
                <a:spLocks noChangeArrowheads="1"/>
              </p:cNvSpPr>
              <p:nvPr/>
            </p:nvSpPr>
            <p:spPr bwMode="auto">
              <a:xfrm>
                <a:off x="3116" y="2934"/>
                <a:ext cx="776" cy="4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zh-CN" altLang="en-US" sz="2000"/>
                  <a:t>排队</a:t>
                </a:r>
              </a:p>
              <a:p>
                <a:pPr algn="ctr"/>
                <a:r>
                  <a:rPr lang="zh-CN" altLang="en-US" sz="2000"/>
                  <a:t>逻辑</a:t>
                </a:r>
              </a:p>
            </p:txBody>
          </p:sp>
          <p:sp>
            <p:nvSpPr>
              <p:cNvPr id="39969" name="Oval 45"/>
              <p:cNvSpPr>
                <a:spLocks noChangeArrowheads="1"/>
              </p:cNvSpPr>
              <p:nvPr/>
            </p:nvSpPr>
            <p:spPr bwMode="auto">
              <a:xfrm>
                <a:off x="3312" y="3577"/>
                <a:ext cx="824" cy="743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0" name="Rectangle 46"/>
              <p:cNvSpPr>
                <a:spLocks noChangeArrowheads="1"/>
              </p:cNvSpPr>
              <p:nvPr/>
            </p:nvSpPr>
            <p:spPr bwMode="auto">
              <a:xfrm>
                <a:off x="3390" y="3705"/>
                <a:ext cx="683" cy="4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zh-CN" altLang="en-US" sz="2000"/>
                  <a:t>控制</a:t>
                </a:r>
              </a:p>
              <a:p>
                <a:pPr algn="ctr"/>
                <a:r>
                  <a:rPr lang="zh-CN" altLang="en-US" sz="2000"/>
                  <a:t>存储器</a:t>
                </a:r>
              </a:p>
            </p:txBody>
          </p:sp>
          <p:sp>
            <p:nvSpPr>
              <p:cNvPr id="39971" name="Line 47"/>
              <p:cNvSpPr>
                <a:spLocks noChangeShapeType="1"/>
              </p:cNvSpPr>
              <p:nvPr/>
            </p:nvSpPr>
            <p:spPr bwMode="auto">
              <a:xfrm>
                <a:off x="1533" y="3387"/>
                <a:ext cx="1679" cy="811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2" name="Line 48"/>
              <p:cNvSpPr>
                <a:spLocks noChangeShapeType="1"/>
              </p:cNvSpPr>
              <p:nvPr/>
            </p:nvSpPr>
            <p:spPr bwMode="auto">
              <a:xfrm flipV="1">
                <a:off x="1576" y="2592"/>
                <a:ext cx="1963" cy="209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6001" name="Text Box 49"/>
          <p:cNvSpPr txBox="1">
            <a:spLocks noChangeArrowheads="1"/>
          </p:cNvSpPr>
          <p:nvPr/>
        </p:nvSpPr>
        <p:spPr bwMode="auto">
          <a:xfrm>
            <a:off x="6172200" y="1254125"/>
            <a:ext cx="2720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第４篇 </a:t>
            </a:r>
            <a:r>
              <a:rPr lang="en-US" altLang="zh-CN" sz="2800">
                <a:latin typeface="Times New Roman" pitchFamily="18" charset="0"/>
              </a:rPr>
              <a:t>CU</a:t>
            </a:r>
          </a:p>
        </p:txBody>
      </p:sp>
      <p:grpSp>
        <p:nvGrpSpPr>
          <p:cNvPr id="39946" name="Group 50"/>
          <p:cNvGrpSpPr>
            <a:grpSpLocks/>
          </p:cNvGrpSpPr>
          <p:nvPr/>
        </p:nvGrpSpPr>
        <p:grpSpPr bwMode="auto">
          <a:xfrm>
            <a:off x="2433638" y="990600"/>
            <a:ext cx="3048000" cy="2747963"/>
            <a:chOff x="1533" y="624"/>
            <a:chExt cx="1920" cy="1731"/>
          </a:xfrm>
        </p:grpSpPr>
        <p:sp>
          <p:nvSpPr>
            <p:cNvPr id="39959" name="Rectangle 51"/>
            <p:cNvSpPr>
              <a:spLocks noChangeArrowheads="1"/>
            </p:cNvSpPr>
            <p:nvPr/>
          </p:nvSpPr>
          <p:spPr bwMode="auto">
            <a:xfrm>
              <a:off x="2306" y="679"/>
              <a:ext cx="43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800"/>
                <a:t>计算机</a:t>
              </a:r>
            </a:p>
          </p:txBody>
        </p:sp>
        <p:sp>
          <p:nvSpPr>
            <p:cNvPr id="39960" name="Oval 52"/>
            <p:cNvSpPr>
              <a:spLocks noChangeArrowheads="1"/>
            </p:cNvSpPr>
            <p:nvPr/>
          </p:nvSpPr>
          <p:spPr bwMode="auto">
            <a:xfrm>
              <a:off x="1533" y="624"/>
              <a:ext cx="1920" cy="1731"/>
            </a:xfrm>
            <a:prstGeom prst="ellipse">
              <a:avLst/>
            </a:prstGeom>
            <a:noFill/>
            <a:ln w="20638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47" name="Group 53"/>
          <p:cNvGrpSpPr>
            <a:grpSpLocks/>
          </p:cNvGrpSpPr>
          <p:nvPr/>
        </p:nvGrpSpPr>
        <p:grpSpPr bwMode="auto">
          <a:xfrm>
            <a:off x="2438400" y="990600"/>
            <a:ext cx="3048000" cy="2747963"/>
            <a:chOff x="1533" y="624"/>
            <a:chExt cx="1920" cy="1731"/>
          </a:xfrm>
        </p:grpSpPr>
        <p:sp>
          <p:nvSpPr>
            <p:cNvPr id="39949" name="Rectangle 54"/>
            <p:cNvSpPr>
              <a:spLocks noChangeArrowheads="1"/>
            </p:cNvSpPr>
            <p:nvPr/>
          </p:nvSpPr>
          <p:spPr bwMode="auto">
            <a:xfrm>
              <a:off x="2618" y="997"/>
              <a:ext cx="47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I/O</a:t>
              </a:r>
              <a:endParaRPr lang="en-US" altLang="zh-CN" sz="2800"/>
            </a:p>
          </p:txBody>
        </p:sp>
        <p:grpSp>
          <p:nvGrpSpPr>
            <p:cNvPr id="39950" name="Group 55"/>
            <p:cNvGrpSpPr>
              <a:grpSpLocks/>
            </p:cNvGrpSpPr>
            <p:nvPr/>
          </p:nvGrpSpPr>
          <p:grpSpPr bwMode="auto">
            <a:xfrm>
              <a:off x="1533" y="624"/>
              <a:ext cx="1920" cy="1731"/>
              <a:chOff x="1533" y="624"/>
              <a:chExt cx="1920" cy="1731"/>
            </a:xfrm>
          </p:grpSpPr>
          <p:sp>
            <p:nvSpPr>
              <p:cNvPr id="39951" name="Oval 56"/>
              <p:cNvSpPr>
                <a:spLocks noChangeArrowheads="1"/>
              </p:cNvSpPr>
              <p:nvPr/>
            </p:nvSpPr>
            <p:spPr bwMode="auto">
              <a:xfrm>
                <a:off x="2111" y="1200"/>
                <a:ext cx="817" cy="739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2" name="Rectangle 57"/>
              <p:cNvSpPr>
                <a:spLocks noChangeArrowheads="1"/>
              </p:cNvSpPr>
              <p:nvPr/>
            </p:nvSpPr>
            <p:spPr bwMode="auto">
              <a:xfrm>
                <a:off x="2122" y="1465"/>
                <a:ext cx="77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400"/>
                  <a:t>系统总线</a:t>
                </a:r>
              </a:p>
            </p:txBody>
          </p:sp>
          <p:sp>
            <p:nvSpPr>
              <p:cNvPr id="39953" name="Oval 58"/>
              <p:cNvSpPr>
                <a:spLocks noChangeArrowheads="1"/>
              </p:cNvSpPr>
              <p:nvPr/>
            </p:nvSpPr>
            <p:spPr bwMode="auto">
              <a:xfrm>
                <a:off x="1806" y="841"/>
                <a:ext cx="667" cy="60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4" name="Rectangle 59"/>
              <p:cNvSpPr>
                <a:spLocks noChangeArrowheads="1"/>
              </p:cNvSpPr>
              <p:nvPr/>
            </p:nvSpPr>
            <p:spPr bwMode="auto">
              <a:xfrm>
                <a:off x="1816" y="997"/>
                <a:ext cx="57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400"/>
                  <a:t>存储器</a:t>
                </a:r>
              </a:p>
            </p:txBody>
          </p:sp>
          <p:sp>
            <p:nvSpPr>
              <p:cNvPr id="39955" name="Oval 60"/>
              <p:cNvSpPr>
                <a:spLocks noChangeArrowheads="1"/>
              </p:cNvSpPr>
              <p:nvPr/>
            </p:nvSpPr>
            <p:spPr bwMode="auto">
              <a:xfrm>
                <a:off x="2494" y="872"/>
                <a:ext cx="667" cy="601"/>
              </a:xfrm>
              <a:prstGeom prst="ellipse">
                <a:avLst/>
              </a:prstGeom>
              <a:noFill/>
              <a:ln w="20701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6" name="Oval 61"/>
              <p:cNvSpPr>
                <a:spLocks noChangeArrowheads="1"/>
              </p:cNvSpPr>
              <p:nvPr/>
            </p:nvSpPr>
            <p:spPr bwMode="auto">
              <a:xfrm>
                <a:off x="2159" y="1714"/>
                <a:ext cx="667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7" name="Rectangle 62"/>
              <p:cNvSpPr>
                <a:spLocks noChangeArrowheads="1"/>
              </p:cNvSpPr>
              <p:nvPr/>
            </p:nvSpPr>
            <p:spPr bwMode="auto">
              <a:xfrm>
                <a:off x="2284" y="1946"/>
                <a:ext cx="46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CPU</a:t>
                </a:r>
                <a:endParaRPr lang="en-US" altLang="zh-CN" sz="2800"/>
              </a:p>
            </p:txBody>
          </p:sp>
          <p:sp>
            <p:nvSpPr>
              <p:cNvPr id="39958" name="Oval 63"/>
              <p:cNvSpPr>
                <a:spLocks noChangeArrowheads="1"/>
              </p:cNvSpPr>
              <p:nvPr/>
            </p:nvSpPr>
            <p:spPr bwMode="auto">
              <a:xfrm>
                <a:off x="1533" y="624"/>
                <a:ext cx="1920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9948" name="AutoShape 6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0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75" y="315913"/>
            <a:ext cx="5256213" cy="592137"/>
          </a:xfrm>
        </p:spPr>
        <p:txBody>
          <a:bodyPr/>
          <a:lstStyle/>
          <a:p>
            <a:pPr algn="l"/>
            <a:r>
              <a:rPr lang="zh-CN" altLang="en-US" sz="2800" b="1">
                <a:hlinkClick r:id="rId2" action="ppaction://hlinksldjump"/>
              </a:rPr>
              <a:t>第</a:t>
            </a:r>
            <a:r>
              <a:rPr lang="zh-CN" altLang="en-US" sz="2800" b="1">
                <a:latin typeface="Times New Roman" pitchFamily="18" charset="0"/>
                <a:hlinkClick r:id="rId2" action="ppaction://hlinksldjump"/>
              </a:rPr>
              <a:t>１</a:t>
            </a:r>
            <a:r>
              <a:rPr lang="zh-CN" altLang="en-US" sz="2800" b="1">
                <a:hlinkClick r:id="rId2" action="ppaction://hlinksldjump"/>
              </a:rPr>
              <a:t>章  计算机系统概论</a:t>
            </a:r>
          </a:p>
        </p:txBody>
      </p:sp>
      <p:sp>
        <p:nvSpPr>
          <p:cNvPr id="658439" name="Rectangle 7"/>
          <p:cNvSpPr>
            <a:spLocks noChangeArrowheads="1"/>
          </p:cNvSpPr>
          <p:nvPr/>
        </p:nvSpPr>
        <p:spPr bwMode="auto">
          <a:xfrm>
            <a:off x="2339975" y="15478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３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系统总线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0" name="Rectangle 8"/>
          <p:cNvSpPr>
            <a:spLocks noChangeArrowheads="1"/>
          </p:cNvSpPr>
          <p:nvPr/>
        </p:nvSpPr>
        <p:spPr bwMode="auto">
          <a:xfrm>
            <a:off x="2339975" y="21637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４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存储器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1" name="Rectangle 9"/>
          <p:cNvSpPr>
            <a:spLocks noChangeArrowheads="1"/>
          </p:cNvSpPr>
          <p:nvPr/>
        </p:nvSpPr>
        <p:spPr bwMode="auto">
          <a:xfrm>
            <a:off x="2339975" y="27797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５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输入输出系统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2" name="Rectangle 10"/>
          <p:cNvSpPr>
            <a:spLocks noChangeArrowheads="1"/>
          </p:cNvSpPr>
          <p:nvPr/>
        </p:nvSpPr>
        <p:spPr bwMode="auto">
          <a:xfrm>
            <a:off x="2339975" y="33956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６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计算机的运算方法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3" name="Rectangle 11"/>
          <p:cNvSpPr>
            <a:spLocks noChangeArrowheads="1"/>
          </p:cNvSpPr>
          <p:nvPr/>
        </p:nvSpPr>
        <p:spPr bwMode="auto">
          <a:xfrm>
            <a:off x="2339975" y="40116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７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指令系统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4" name="Rectangle 12"/>
          <p:cNvSpPr>
            <a:spLocks noChangeArrowheads="1"/>
          </p:cNvSpPr>
          <p:nvPr/>
        </p:nvSpPr>
        <p:spPr bwMode="auto">
          <a:xfrm>
            <a:off x="2339975" y="46275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８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CPU 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的结构和功能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58445" name="Rectangle 13"/>
          <p:cNvSpPr>
            <a:spLocks noChangeArrowheads="1"/>
          </p:cNvSpPr>
          <p:nvPr/>
        </p:nvSpPr>
        <p:spPr bwMode="auto">
          <a:xfrm>
            <a:off x="2339975" y="52435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９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控制单元的功能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6" name="Rectangle 14"/>
          <p:cNvSpPr>
            <a:spLocks noChangeArrowheads="1"/>
          </p:cNvSpPr>
          <p:nvPr/>
        </p:nvSpPr>
        <p:spPr bwMode="auto">
          <a:xfrm>
            <a:off x="2339975" y="5861050"/>
            <a:ext cx="5256213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10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控制单元的设计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7" name="Rectangle 1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39975" y="9318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rId3" action="ppaction://hlinksldjump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rId3" action="ppaction://hlinksldjump"/>
              </a:rPr>
              <a:t>２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rId3" action="ppaction://hlinksldjump"/>
              </a:rPr>
              <a:t>章  计算机的发展及应用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9" name="AutoShape 1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第２章   计算机的发展及应用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2127250" y="4800600"/>
            <a:ext cx="4730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rId2" action="ppaction://hlinksldjump"/>
              </a:rPr>
              <a:t>2.3 计算机的展望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2127250" y="3476625"/>
            <a:ext cx="4425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rId3" action="ppaction://hlinksldjump"/>
              </a:rPr>
              <a:t>2.2 计算机的应用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2127250" y="2152650"/>
            <a:ext cx="4502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rId4" action="ppaction://hlinksldjump"/>
              </a:rPr>
              <a:t>2.1 计算机的发展史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32105" name="AutoShape 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zh-CN" altLang="en-US" b="1"/>
              <a:t>2.1 计算机的发展史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4672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一、计算机的产生和发展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766888" y="1800225"/>
            <a:ext cx="4100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1946年  美国  </a:t>
            </a:r>
            <a:r>
              <a:rPr lang="en-US" altLang="zh-CN" sz="2800">
                <a:latin typeface="Times New Roman" pitchFamily="18" charset="0"/>
              </a:rPr>
              <a:t>ENIAC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5424488" y="1800225"/>
            <a:ext cx="2576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1955年退役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66888" y="2349500"/>
            <a:ext cx="5319712" cy="3670300"/>
            <a:chOff x="1113" y="1480"/>
            <a:chExt cx="3351" cy="2312"/>
          </a:xfrm>
        </p:grpSpPr>
        <p:sp>
          <p:nvSpPr>
            <p:cNvPr id="133127" name="Text Box 7"/>
            <p:cNvSpPr txBox="1">
              <a:spLocks noChangeArrowheads="1"/>
            </p:cNvSpPr>
            <p:nvPr/>
          </p:nvSpPr>
          <p:spPr bwMode="auto">
            <a:xfrm>
              <a:off x="1113" y="1480"/>
              <a:ext cx="27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十进制运算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113" y="1863"/>
              <a:ext cx="3351" cy="1929"/>
              <a:chOff x="1113" y="1863"/>
              <a:chExt cx="3351" cy="1929"/>
            </a:xfrm>
          </p:grpSpPr>
          <p:sp>
            <p:nvSpPr>
              <p:cNvPr id="133129" name="Text Box 9"/>
              <p:cNvSpPr txBox="1">
                <a:spLocks noChangeArrowheads="1"/>
              </p:cNvSpPr>
              <p:nvPr/>
            </p:nvSpPr>
            <p:spPr bwMode="auto">
              <a:xfrm>
                <a:off x="1113" y="1863"/>
                <a:ext cx="171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18 000</a:t>
                </a:r>
              </a:p>
            </p:txBody>
          </p:sp>
          <p:sp>
            <p:nvSpPr>
              <p:cNvPr id="133130" name="Text Box 10"/>
              <p:cNvSpPr txBox="1">
                <a:spLocks noChangeArrowheads="1"/>
              </p:cNvSpPr>
              <p:nvPr/>
            </p:nvSpPr>
            <p:spPr bwMode="auto">
              <a:xfrm>
                <a:off x="1113" y="2191"/>
                <a:ext cx="16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1 500</a:t>
                </a:r>
              </a:p>
            </p:txBody>
          </p:sp>
          <p:sp>
            <p:nvSpPr>
              <p:cNvPr id="133131" name="Text Box 11"/>
              <p:cNvSpPr txBox="1">
                <a:spLocks noChangeArrowheads="1"/>
              </p:cNvSpPr>
              <p:nvPr/>
            </p:nvSpPr>
            <p:spPr bwMode="auto">
              <a:xfrm>
                <a:off x="1113" y="2519"/>
                <a:ext cx="9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150</a:t>
                </a:r>
              </a:p>
            </p:txBody>
          </p:sp>
          <p:sp>
            <p:nvSpPr>
              <p:cNvPr id="133132" name="Text Box 12"/>
              <p:cNvSpPr txBox="1">
                <a:spLocks noChangeArrowheads="1"/>
              </p:cNvSpPr>
              <p:nvPr/>
            </p:nvSpPr>
            <p:spPr bwMode="auto">
              <a:xfrm>
                <a:off x="1113" y="2847"/>
                <a:ext cx="109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30</a:t>
                </a:r>
              </a:p>
            </p:txBody>
          </p:sp>
          <p:sp>
            <p:nvSpPr>
              <p:cNvPr id="133133" name="Text Box 13"/>
              <p:cNvSpPr txBox="1">
                <a:spLocks noChangeArrowheads="1"/>
              </p:cNvSpPr>
              <p:nvPr/>
            </p:nvSpPr>
            <p:spPr bwMode="auto">
              <a:xfrm>
                <a:off x="1113" y="3175"/>
                <a:ext cx="119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1 500</a:t>
                </a:r>
              </a:p>
            </p:txBody>
          </p:sp>
          <p:sp>
            <p:nvSpPr>
              <p:cNvPr id="133134" name="Text Box 14"/>
              <p:cNvSpPr txBox="1">
                <a:spLocks noChangeArrowheads="1"/>
              </p:cNvSpPr>
              <p:nvPr/>
            </p:nvSpPr>
            <p:spPr bwMode="auto">
              <a:xfrm>
                <a:off x="2160" y="1864"/>
                <a:ext cx="230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多个电子管</a:t>
                </a:r>
              </a:p>
            </p:txBody>
          </p:sp>
          <p:sp>
            <p:nvSpPr>
              <p:cNvPr id="133135" name="Text Box 15"/>
              <p:cNvSpPr txBox="1">
                <a:spLocks noChangeArrowheads="1"/>
              </p:cNvSpPr>
              <p:nvPr/>
            </p:nvSpPr>
            <p:spPr bwMode="auto">
              <a:xfrm>
                <a:off x="2160" y="2192"/>
                <a:ext cx="21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多个继电器</a:t>
                </a:r>
              </a:p>
            </p:txBody>
          </p:sp>
          <p:sp>
            <p:nvSpPr>
              <p:cNvPr id="133136" name="Text Box 16"/>
              <p:cNvSpPr txBox="1">
                <a:spLocks noChangeArrowheads="1"/>
              </p:cNvSpPr>
              <p:nvPr/>
            </p:nvSpPr>
            <p:spPr bwMode="auto">
              <a:xfrm>
                <a:off x="2160" y="2520"/>
                <a:ext cx="14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千瓦</a:t>
                </a:r>
              </a:p>
            </p:txBody>
          </p:sp>
          <p:sp>
            <p:nvSpPr>
              <p:cNvPr id="133137" name="Text Box 17"/>
              <p:cNvSpPr txBox="1">
                <a:spLocks noChangeArrowheads="1"/>
              </p:cNvSpPr>
              <p:nvPr/>
            </p:nvSpPr>
            <p:spPr bwMode="auto">
              <a:xfrm>
                <a:off x="2160" y="2848"/>
                <a:ext cx="10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吨</a:t>
                </a:r>
              </a:p>
            </p:txBody>
          </p:sp>
          <p:sp>
            <p:nvSpPr>
              <p:cNvPr id="133138" name="Text Box 18"/>
              <p:cNvSpPr txBox="1">
                <a:spLocks noChangeArrowheads="1"/>
              </p:cNvSpPr>
              <p:nvPr/>
            </p:nvSpPr>
            <p:spPr bwMode="auto">
              <a:xfrm>
                <a:off x="2160" y="3176"/>
                <a:ext cx="19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平方英尺</a:t>
                </a:r>
              </a:p>
            </p:txBody>
          </p:sp>
          <p:sp>
            <p:nvSpPr>
              <p:cNvPr id="133139" name="Text Box 19"/>
              <p:cNvSpPr txBox="1">
                <a:spLocks noChangeArrowheads="1"/>
              </p:cNvSpPr>
              <p:nvPr/>
            </p:nvSpPr>
            <p:spPr bwMode="auto">
              <a:xfrm>
                <a:off x="1113" y="3504"/>
                <a:ext cx="33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5 000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140" name="Text Box 20"/>
              <p:cNvSpPr txBox="1">
                <a:spLocks noChangeArrowheads="1"/>
              </p:cNvSpPr>
              <p:nvPr/>
            </p:nvSpPr>
            <p:spPr bwMode="auto">
              <a:xfrm>
                <a:off x="2160" y="3504"/>
                <a:ext cx="19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次加法／秒</a:t>
                </a:r>
              </a:p>
            </p:txBody>
          </p:sp>
        </p:grpSp>
      </p:grp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1766888" y="60960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用手工搬动开关和拔插电缆来编程</a:t>
            </a:r>
          </a:p>
        </p:txBody>
      </p:sp>
      <p:sp>
        <p:nvSpPr>
          <p:cNvPr id="133143" name="AutoShape 2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autoUpdateAnimBg="0"/>
      <p:bldP spid="133124" grpId="0" autoUpdateAnimBg="0"/>
      <p:bldP spid="133125" grpId="0" autoUpdateAnimBg="0"/>
      <p:bldP spid="13314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ENIAC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90600"/>
            <a:ext cx="6629400" cy="4191000"/>
          </a:xfrm>
          <a:prstGeom prst="rect">
            <a:avLst/>
          </a:prstGeom>
          <a:noFill/>
        </p:spPr>
      </p:pic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611560" y="5715000"/>
            <a:ext cx="754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 dirty="0"/>
              <a:t>世界上第一台电子计算机 </a:t>
            </a:r>
            <a:r>
              <a:rPr kumimoji="0" lang="en-US" altLang="zh-CN" sz="3200" dirty="0">
                <a:latin typeface="Times New Roman" pitchFamily="18" charset="0"/>
              </a:rPr>
              <a:t>ENIAC(1946)</a:t>
            </a:r>
            <a:endParaRPr kumimoji="0" lang="zh-CN" altLang="en-US" sz="3200" dirty="0">
              <a:latin typeface="Times New Roman" pitchFamily="18" charset="0"/>
            </a:endParaRP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2.1</a:t>
            </a:r>
          </a:p>
        </p:txBody>
      </p:sp>
      <p:sp>
        <p:nvSpPr>
          <p:cNvPr id="134150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7"/>
          <p:cNvSpPr txBox="1">
            <a:spLocks noChangeArrowheads="1"/>
          </p:cNvSpPr>
          <p:nvPr/>
        </p:nvSpPr>
        <p:spPr bwMode="auto">
          <a:xfrm>
            <a:off x="4722813" y="773113"/>
            <a:ext cx="2328862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/>
              <a:t>用编译程序翻译</a:t>
            </a:r>
          </a:p>
          <a:p>
            <a:pPr algn="ctr"/>
            <a:r>
              <a:rPr lang="zh-CN" altLang="en-US" sz="2400"/>
              <a:t>成汇编语言程序</a:t>
            </a:r>
          </a:p>
        </p:txBody>
      </p:sp>
      <p:sp>
        <p:nvSpPr>
          <p:cNvPr id="12291" name="Text Box 29"/>
          <p:cNvSpPr txBox="1">
            <a:spLocks noChangeArrowheads="1"/>
          </p:cNvSpPr>
          <p:nvPr/>
        </p:nvSpPr>
        <p:spPr bwMode="auto">
          <a:xfrm>
            <a:off x="4722813" y="2033588"/>
            <a:ext cx="2328862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/>
              <a:t>用汇编程序翻译</a:t>
            </a:r>
          </a:p>
          <a:p>
            <a:pPr algn="ctr"/>
            <a:r>
              <a:rPr lang="zh-CN" altLang="en-US" sz="2400"/>
              <a:t>成机器语言程序</a:t>
            </a:r>
          </a:p>
        </p:txBody>
      </p:sp>
      <p:sp>
        <p:nvSpPr>
          <p:cNvPr id="12292" name="Text Box 30"/>
          <p:cNvSpPr txBox="1">
            <a:spLocks noChangeArrowheads="1"/>
          </p:cNvSpPr>
          <p:nvPr/>
        </p:nvSpPr>
        <p:spPr bwMode="auto">
          <a:xfrm>
            <a:off x="4722813" y="3481388"/>
            <a:ext cx="355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/>
              <a:t>用机器语言解释操作系统</a:t>
            </a:r>
          </a:p>
        </p:txBody>
      </p:sp>
      <p:sp>
        <p:nvSpPr>
          <p:cNvPr id="12293" name="Text Box 31"/>
          <p:cNvSpPr txBox="1">
            <a:spLocks noChangeArrowheads="1"/>
          </p:cNvSpPr>
          <p:nvPr/>
        </p:nvSpPr>
        <p:spPr bwMode="auto">
          <a:xfrm>
            <a:off x="4722813" y="4714875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/>
              <a:t>用微指令解释机器指令</a:t>
            </a:r>
          </a:p>
        </p:txBody>
      </p:sp>
      <p:sp>
        <p:nvSpPr>
          <p:cNvPr id="12294" name="Text Box 32"/>
          <p:cNvSpPr txBox="1">
            <a:spLocks noChangeArrowheads="1"/>
          </p:cNvSpPr>
          <p:nvPr/>
        </p:nvSpPr>
        <p:spPr bwMode="auto">
          <a:xfrm>
            <a:off x="4722813" y="5934075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/>
              <a:t>由硬件直接执行微指令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98450" y="2589213"/>
            <a:ext cx="8845550" cy="3354387"/>
            <a:chOff x="188" y="1631"/>
            <a:chExt cx="5572" cy="2113"/>
          </a:xfrm>
        </p:grpSpPr>
        <p:sp>
          <p:nvSpPr>
            <p:cNvPr id="12308" name="Line 33"/>
            <p:cNvSpPr>
              <a:spLocks noChangeShapeType="1"/>
            </p:cNvSpPr>
            <p:nvPr/>
          </p:nvSpPr>
          <p:spPr bwMode="auto">
            <a:xfrm>
              <a:off x="192" y="2685"/>
              <a:ext cx="556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Dot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9" name="Text Box 34"/>
            <p:cNvSpPr txBox="1">
              <a:spLocks noChangeArrowheads="1"/>
            </p:cNvSpPr>
            <p:nvPr/>
          </p:nvSpPr>
          <p:spPr bwMode="auto">
            <a:xfrm>
              <a:off x="192" y="1631"/>
              <a:ext cx="437" cy="904"/>
            </a:xfrm>
            <a:prstGeom prst="rect">
              <a:avLst/>
            </a:prstGeom>
            <a:noFill/>
            <a:ln w="9525">
              <a:noFill/>
              <a:prstDash val="lgDash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000">
                  <a:solidFill>
                    <a:schemeClr val="folHlink"/>
                  </a:solidFill>
                </a:rPr>
                <a:t>软</a:t>
              </a:r>
            </a:p>
            <a:p>
              <a:pPr algn="ctr"/>
              <a:r>
                <a:rPr lang="zh-CN" altLang="en-US" sz="4000">
                  <a:solidFill>
                    <a:schemeClr val="folHlink"/>
                  </a:solidFill>
                </a:rPr>
                <a:t>件</a:t>
              </a:r>
            </a:p>
          </p:txBody>
        </p:sp>
        <p:sp>
          <p:nvSpPr>
            <p:cNvPr id="12310" name="Text Box 35"/>
            <p:cNvSpPr txBox="1">
              <a:spLocks noChangeArrowheads="1"/>
            </p:cNvSpPr>
            <p:nvPr/>
          </p:nvSpPr>
          <p:spPr bwMode="auto">
            <a:xfrm>
              <a:off x="188" y="2841"/>
              <a:ext cx="437" cy="903"/>
            </a:xfrm>
            <a:prstGeom prst="rect">
              <a:avLst/>
            </a:prstGeom>
            <a:noFill/>
            <a:ln w="9525">
              <a:noFill/>
              <a:prstDash val="lgDash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000">
                  <a:solidFill>
                    <a:schemeClr val="folHlink"/>
                  </a:solidFill>
                </a:rPr>
                <a:t>硬</a:t>
              </a:r>
            </a:p>
            <a:p>
              <a:pPr algn="ctr"/>
              <a:r>
                <a:rPr lang="zh-CN" altLang="en-US" sz="4000">
                  <a:solidFill>
                    <a:schemeClr val="folHlink"/>
                  </a:solidFill>
                </a:rPr>
                <a:t>件</a:t>
              </a:r>
            </a:p>
          </p:txBody>
        </p:sp>
      </p:grpSp>
      <p:sp>
        <p:nvSpPr>
          <p:cNvPr id="30763" name="Rectangle 4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</a:t>
            </a:r>
          </a:p>
        </p:txBody>
      </p:sp>
      <p:grpSp>
        <p:nvGrpSpPr>
          <p:cNvPr id="12297" name="Group 67"/>
          <p:cNvGrpSpPr>
            <a:grpSpLocks/>
          </p:cNvGrpSpPr>
          <p:nvPr/>
        </p:nvGrpSpPr>
        <p:grpSpPr bwMode="auto">
          <a:xfrm>
            <a:off x="1219200" y="914400"/>
            <a:ext cx="2743200" cy="5426075"/>
            <a:chOff x="768" y="576"/>
            <a:chExt cx="1728" cy="3418"/>
          </a:xfrm>
        </p:grpSpPr>
        <p:sp>
          <p:nvSpPr>
            <p:cNvPr id="12299" name="Text Box 54"/>
            <p:cNvSpPr txBox="1">
              <a:spLocks noChangeArrowheads="1"/>
            </p:cNvSpPr>
            <p:nvPr/>
          </p:nvSpPr>
          <p:spPr bwMode="auto">
            <a:xfrm>
              <a:off x="768" y="576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虚拟机器 </a:t>
              </a:r>
              <a:r>
                <a:rPr lang="en-US" altLang="zh-CN" sz="2400">
                  <a:latin typeface="Times New Roman" pitchFamily="18" charset="0"/>
                </a:rPr>
                <a:t>M</a:t>
              </a:r>
              <a:r>
                <a:rPr lang="en-US" altLang="zh-CN" sz="2400" baseline="-25000">
                  <a:latin typeface="Times New Roman" pitchFamily="18" charset="0"/>
                </a:rPr>
                <a:t>4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  <p:sp>
          <p:nvSpPr>
            <p:cNvPr id="12300" name="Text Box 55"/>
            <p:cNvSpPr txBox="1">
              <a:spLocks noChangeArrowheads="1"/>
            </p:cNvSpPr>
            <p:nvPr/>
          </p:nvSpPr>
          <p:spPr bwMode="auto">
            <a:xfrm>
              <a:off x="768" y="1342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虚拟机器 </a:t>
              </a:r>
              <a:r>
                <a:rPr lang="en-US" altLang="zh-CN" sz="2400">
                  <a:latin typeface="Times New Roman" pitchFamily="18" charset="0"/>
                </a:rPr>
                <a:t>M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  <p:sp>
          <p:nvSpPr>
            <p:cNvPr id="12301" name="Text Box 56"/>
            <p:cNvSpPr txBox="1">
              <a:spLocks noChangeArrowheads="1"/>
            </p:cNvSpPr>
            <p:nvPr/>
          </p:nvSpPr>
          <p:spPr bwMode="auto">
            <a:xfrm>
              <a:off x="768" y="2109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虚拟机器 </a:t>
              </a:r>
              <a:r>
                <a:rPr lang="en-US" altLang="zh-CN" sz="2400">
                  <a:latin typeface="Times New Roman" pitchFamily="18" charset="0"/>
                </a:rPr>
                <a:t>M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  <p:sp>
          <p:nvSpPr>
            <p:cNvPr id="12302" name="Text Box 57"/>
            <p:cNvSpPr txBox="1">
              <a:spLocks noChangeArrowheads="1"/>
            </p:cNvSpPr>
            <p:nvPr/>
          </p:nvSpPr>
          <p:spPr bwMode="auto">
            <a:xfrm>
              <a:off x="768" y="2876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实际机器 </a:t>
              </a:r>
              <a:r>
                <a:rPr lang="en-US" altLang="zh-CN" sz="2400">
                  <a:latin typeface="Times New Roman" pitchFamily="18" charset="0"/>
                </a:rPr>
                <a:t>M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  <p:sp>
          <p:nvSpPr>
            <p:cNvPr id="12303" name="Text Box 58"/>
            <p:cNvSpPr txBox="1">
              <a:spLocks noChangeArrowheads="1"/>
            </p:cNvSpPr>
            <p:nvPr/>
          </p:nvSpPr>
          <p:spPr bwMode="auto">
            <a:xfrm>
              <a:off x="768" y="3643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微程序机器 </a:t>
              </a:r>
              <a:r>
                <a:rPr lang="en-US" altLang="zh-CN" sz="2400">
                  <a:latin typeface="Times New Roman" pitchFamily="18" charset="0"/>
                </a:rPr>
                <a:t>M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  <p:sp>
          <p:nvSpPr>
            <p:cNvPr id="12304" name="Line 63"/>
            <p:cNvSpPr>
              <a:spLocks noChangeShapeType="1"/>
            </p:cNvSpPr>
            <p:nvPr/>
          </p:nvSpPr>
          <p:spPr bwMode="auto">
            <a:xfrm>
              <a:off x="1584" y="960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5" name="Line 64"/>
            <p:cNvSpPr>
              <a:spLocks noChangeShapeType="1"/>
            </p:cNvSpPr>
            <p:nvPr/>
          </p:nvSpPr>
          <p:spPr bwMode="auto">
            <a:xfrm>
              <a:off x="1584" y="1728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6" name="Line 65"/>
            <p:cNvSpPr>
              <a:spLocks noChangeShapeType="1"/>
            </p:cNvSpPr>
            <p:nvPr/>
          </p:nvSpPr>
          <p:spPr bwMode="auto">
            <a:xfrm>
              <a:off x="1584" y="2496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7" name="Line 66"/>
            <p:cNvSpPr>
              <a:spLocks noChangeShapeType="1"/>
            </p:cNvSpPr>
            <p:nvPr/>
          </p:nvSpPr>
          <p:spPr bwMode="auto">
            <a:xfrm>
              <a:off x="1584" y="3264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298" name="AutoShape 7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0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184731" cy="215444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895350" y="1071563"/>
          <a:ext cx="2979738" cy="397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Photo Editor 照片" r:id="rId4" imgW="1142857" imgH="1523810" progId="">
                  <p:embed/>
                </p:oleObj>
              </mc:Choice>
              <mc:Fallback>
                <p:oleObj name="Photo Editor 照片" r:id="rId4" imgW="1142857" imgH="152381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071563"/>
                        <a:ext cx="2979738" cy="397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648200" y="1481328"/>
            <a:ext cx="4038600" cy="45259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zh-CN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 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709642" y="247632"/>
            <a:ext cx="8077200" cy="609600"/>
          </a:xfrm>
          <a:prstGeom prst="rect">
            <a:avLst/>
          </a:prstGeom>
        </p:spPr>
        <p:txBody>
          <a:bodyPr rtlCol="0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两位杰出的计算机科学家</a:t>
            </a:r>
          </a:p>
        </p:txBody>
      </p:sp>
      <p:pic>
        <p:nvPicPr>
          <p:cNvPr id="9" name="Picture 3" descr="nym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43450" y="1109663"/>
            <a:ext cx="3786188" cy="391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9950" y="5326063"/>
            <a:ext cx="335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图灵（</a:t>
            </a:r>
            <a:r>
              <a:rPr lang="en-US" altLang="zh-CN" sz="2800" dirty="0">
                <a:latin typeface="Times New Roman" pitchFamily="18" charset="0"/>
              </a:rPr>
              <a:t>Turing</a:t>
            </a:r>
            <a:r>
              <a:rPr lang="zh-CN" altLang="en-US" sz="2800" dirty="0">
                <a:latin typeface="Times New Roman" pitchFamily="18" charset="0"/>
              </a:rPr>
              <a:t>）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702175" y="5167313"/>
            <a:ext cx="3962400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冯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zh-CN" altLang="en-US" sz="2800" dirty="0">
                <a:latin typeface="Times New Roman" pitchFamily="18" charset="0"/>
              </a:rPr>
              <a:t>诺依曼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（</a:t>
            </a:r>
            <a:r>
              <a:rPr lang="en-US" altLang="zh-CN" sz="2800" dirty="0">
                <a:latin typeface="Times New Roman" pitchFamily="18" charset="0"/>
              </a:rPr>
              <a:t>John Von </a:t>
            </a:r>
            <a:r>
              <a:rPr lang="en-US" altLang="zh-CN" sz="2800" dirty="0" err="1">
                <a:latin typeface="Times New Roman" pitchFamily="18" charset="0"/>
              </a:rPr>
              <a:t>Neuman</a:t>
            </a:r>
            <a:r>
              <a:rPr lang="zh-CN" altLang="en-US" sz="2800" dirty="0">
                <a:latin typeface="Times New Roman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233363" y="381000"/>
            <a:ext cx="7434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硬件技术对计算机更新换代的影响</a:t>
            </a:r>
          </a:p>
        </p:txBody>
      </p:sp>
      <p:sp>
        <p:nvSpPr>
          <p:cNvPr id="135171" name="Line 3"/>
          <p:cNvSpPr>
            <a:spLocks noChangeShapeType="1"/>
          </p:cNvSpPr>
          <p:nvPr/>
        </p:nvSpPr>
        <p:spPr bwMode="auto">
          <a:xfrm>
            <a:off x="1914525" y="1524000"/>
            <a:ext cx="2057400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23850" y="1341438"/>
            <a:ext cx="8791575" cy="5297487"/>
            <a:chOff x="204" y="845"/>
            <a:chExt cx="5538" cy="3337"/>
          </a:xfrm>
        </p:grpSpPr>
        <p:sp>
          <p:nvSpPr>
            <p:cNvPr id="135173" name="Rectangle 5"/>
            <p:cNvSpPr>
              <a:spLocks noChangeArrowheads="1"/>
            </p:cNvSpPr>
            <p:nvPr/>
          </p:nvSpPr>
          <p:spPr bwMode="auto">
            <a:xfrm>
              <a:off x="3996" y="3533"/>
              <a:ext cx="160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100 000 000</a:t>
              </a:r>
            </a:p>
          </p:txBody>
        </p:sp>
        <p:sp>
          <p:nvSpPr>
            <p:cNvPr id="135174" name="Rectangle 6"/>
            <p:cNvSpPr>
              <a:spLocks noChangeArrowheads="1"/>
            </p:cNvSpPr>
            <p:nvPr/>
          </p:nvSpPr>
          <p:spPr bwMode="auto">
            <a:xfrm>
              <a:off x="2554" y="3375"/>
              <a:ext cx="144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超大规模</a:t>
              </a:r>
            </a:p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集成电路</a:t>
              </a:r>
            </a:p>
          </p:txBody>
        </p:sp>
        <p:sp>
          <p:nvSpPr>
            <p:cNvPr id="135175" name="Rectangle 7"/>
            <p:cNvSpPr>
              <a:spLocks noChangeArrowheads="1"/>
            </p:cNvSpPr>
            <p:nvPr/>
          </p:nvSpPr>
          <p:spPr bwMode="auto">
            <a:xfrm>
              <a:off x="1112" y="3533"/>
              <a:ext cx="144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1978－现在</a:t>
              </a:r>
            </a:p>
          </p:txBody>
        </p:sp>
        <p:sp>
          <p:nvSpPr>
            <p:cNvPr id="135176" name="Rectangle 8"/>
            <p:cNvSpPr>
              <a:spLocks noChangeArrowheads="1"/>
            </p:cNvSpPr>
            <p:nvPr/>
          </p:nvSpPr>
          <p:spPr bwMode="auto">
            <a:xfrm>
              <a:off x="248" y="3507"/>
              <a:ext cx="908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　五</a:t>
              </a:r>
            </a:p>
          </p:txBody>
        </p:sp>
        <p:sp>
          <p:nvSpPr>
            <p:cNvPr id="135177" name="Rectangle 9"/>
            <p:cNvSpPr>
              <a:spLocks noChangeArrowheads="1"/>
            </p:cNvSpPr>
            <p:nvPr/>
          </p:nvSpPr>
          <p:spPr bwMode="auto">
            <a:xfrm>
              <a:off x="3996" y="2932"/>
              <a:ext cx="160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10 000 000</a:t>
              </a:r>
            </a:p>
          </p:txBody>
        </p:sp>
        <p:sp>
          <p:nvSpPr>
            <p:cNvPr id="135178" name="Rectangle 10"/>
            <p:cNvSpPr>
              <a:spLocks noChangeArrowheads="1"/>
            </p:cNvSpPr>
            <p:nvPr/>
          </p:nvSpPr>
          <p:spPr bwMode="auto">
            <a:xfrm>
              <a:off x="2564" y="2726"/>
              <a:ext cx="1443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 大规模</a:t>
              </a:r>
            </a:p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集成电路</a:t>
              </a:r>
            </a:p>
          </p:txBody>
        </p:sp>
        <p:sp>
          <p:nvSpPr>
            <p:cNvPr id="135179" name="Rectangle 11"/>
            <p:cNvSpPr>
              <a:spLocks noChangeArrowheads="1"/>
            </p:cNvSpPr>
            <p:nvPr/>
          </p:nvSpPr>
          <p:spPr bwMode="auto">
            <a:xfrm>
              <a:off x="1112" y="2909"/>
              <a:ext cx="144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1972－1977</a:t>
              </a:r>
            </a:p>
          </p:txBody>
        </p:sp>
        <p:sp>
          <p:nvSpPr>
            <p:cNvPr id="135180" name="Rectangle 12"/>
            <p:cNvSpPr>
              <a:spLocks noChangeArrowheads="1"/>
            </p:cNvSpPr>
            <p:nvPr/>
          </p:nvSpPr>
          <p:spPr bwMode="auto">
            <a:xfrm>
              <a:off x="204" y="2726"/>
              <a:ext cx="908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35181" name="Rectangle 13"/>
            <p:cNvSpPr>
              <a:spLocks noChangeArrowheads="1"/>
            </p:cNvSpPr>
            <p:nvPr/>
          </p:nvSpPr>
          <p:spPr bwMode="auto">
            <a:xfrm>
              <a:off x="3996" y="2260"/>
              <a:ext cx="160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1 000 000</a:t>
              </a:r>
            </a:p>
          </p:txBody>
        </p:sp>
        <p:sp>
          <p:nvSpPr>
            <p:cNvPr id="135182" name="Rectangle 14"/>
            <p:cNvSpPr>
              <a:spLocks noChangeArrowheads="1"/>
            </p:cNvSpPr>
            <p:nvPr/>
          </p:nvSpPr>
          <p:spPr bwMode="auto">
            <a:xfrm>
              <a:off x="2554" y="2077"/>
              <a:ext cx="144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中小规模</a:t>
              </a:r>
            </a:p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集成电路</a:t>
              </a:r>
            </a:p>
          </p:txBody>
        </p:sp>
        <p:sp>
          <p:nvSpPr>
            <p:cNvPr id="135183" name="Rectangle 15"/>
            <p:cNvSpPr>
              <a:spLocks noChangeArrowheads="1"/>
            </p:cNvSpPr>
            <p:nvPr/>
          </p:nvSpPr>
          <p:spPr bwMode="auto">
            <a:xfrm>
              <a:off x="1112" y="2237"/>
              <a:ext cx="144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1965－</a:t>
              </a:r>
              <a:r>
                <a:rPr lang="en-US" altLang="zh-CN" sz="2800">
                  <a:latin typeface="Times New Roman" pitchFamily="18" charset="0"/>
                </a:rPr>
                <a:t>1971</a:t>
              </a:r>
            </a:p>
          </p:txBody>
        </p:sp>
        <p:sp>
          <p:nvSpPr>
            <p:cNvPr id="135184" name="Rectangle 16"/>
            <p:cNvSpPr>
              <a:spLocks noChangeArrowheads="1"/>
            </p:cNvSpPr>
            <p:nvPr/>
          </p:nvSpPr>
          <p:spPr bwMode="auto">
            <a:xfrm>
              <a:off x="204" y="2077"/>
              <a:ext cx="908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</a:t>
              </a:r>
            </a:p>
          </p:txBody>
        </p:sp>
        <p:sp>
          <p:nvSpPr>
            <p:cNvPr id="135185" name="Rectangle 17"/>
            <p:cNvSpPr>
              <a:spLocks noChangeArrowheads="1"/>
            </p:cNvSpPr>
            <p:nvPr/>
          </p:nvSpPr>
          <p:spPr bwMode="auto">
            <a:xfrm>
              <a:off x="3996" y="1714"/>
              <a:ext cx="1602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   200 000</a:t>
              </a:r>
            </a:p>
          </p:txBody>
        </p:sp>
        <p:sp>
          <p:nvSpPr>
            <p:cNvPr id="135186" name="Rectangle 18"/>
            <p:cNvSpPr>
              <a:spLocks noChangeArrowheads="1"/>
            </p:cNvSpPr>
            <p:nvPr/>
          </p:nvSpPr>
          <p:spPr bwMode="auto">
            <a:xfrm>
              <a:off x="2554" y="1695"/>
              <a:ext cx="1442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 晶体管</a:t>
              </a:r>
            </a:p>
          </p:txBody>
        </p:sp>
        <p:sp>
          <p:nvSpPr>
            <p:cNvPr id="135187" name="Rectangle 19"/>
            <p:cNvSpPr>
              <a:spLocks noChangeArrowheads="1"/>
            </p:cNvSpPr>
            <p:nvPr/>
          </p:nvSpPr>
          <p:spPr bwMode="auto">
            <a:xfrm>
              <a:off x="1112" y="1714"/>
              <a:ext cx="1442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1958－1964</a:t>
              </a:r>
            </a:p>
          </p:txBody>
        </p:sp>
        <p:sp>
          <p:nvSpPr>
            <p:cNvPr id="135188" name="Rectangle 20"/>
            <p:cNvSpPr>
              <a:spLocks noChangeArrowheads="1"/>
            </p:cNvSpPr>
            <p:nvPr/>
          </p:nvSpPr>
          <p:spPr bwMode="auto">
            <a:xfrm>
              <a:off x="204" y="1650"/>
              <a:ext cx="908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</a:t>
              </a:r>
            </a:p>
          </p:txBody>
        </p:sp>
        <p:sp>
          <p:nvSpPr>
            <p:cNvPr id="135189" name="Rectangle 21"/>
            <p:cNvSpPr>
              <a:spLocks noChangeArrowheads="1"/>
            </p:cNvSpPr>
            <p:nvPr/>
          </p:nvSpPr>
          <p:spPr bwMode="auto">
            <a:xfrm>
              <a:off x="3996" y="1283"/>
              <a:ext cx="1602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     40 000</a:t>
              </a:r>
            </a:p>
          </p:txBody>
        </p:sp>
        <p:sp>
          <p:nvSpPr>
            <p:cNvPr id="135190" name="Rectangle 22"/>
            <p:cNvSpPr>
              <a:spLocks noChangeArrowheads="1"/>
            </p:cNvSpPr>
            <p:nvPr/>
          </p:nvSpPr>
          <p:spPr bwMode="auto">
            <a:xfrm>
              <a:off x="2554" y="1287"/>
              <a:ext cx="1442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 电子管</a:t>
              </a:r>
            </a:p>
          </p:txBody>
        </p:sp>
        <p:sp>
          <p:nvSpPr>
            <p:cNvPr id="135191" name="Rectangle 23"/>
            <p:cNvSpPr>
              <a:spLocks noChangeArrowheads="1"/>
            </p:cNvSpPr>
            <p:nvPr/>
          </p:nvSpPr>
          <p:spPr bwMode="auto">
            <a:xfrm>
              <a:off x="1112" y="1283"/>
              <a:ext cx="1442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1946－1957</a:t>
              </a:r>
            </a:p>
          </p:txBody>
        </p:sp>
        <p:sp>
          <p:nvSpPr>
            <p:cNvPr id="135192" name="Rectangle 24"/>
            <p:cNvSpPr>
              <a:spLocks noChangeArrowheads="1"/>
            </p:cNvSpPr>
            <p:nvPr/>
          </p:nvSpPr>
          <p:spPr bwMode="auto">
            <a:xfrm>
              <a:off x="204" y="1224"/>
              <a:ext cx="908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35193" name="Rectangle 25"/>
            <p:cNvSpPr>
              <a:spLocks noChangeArrowheads="1"/>
            </p:cNvSpPr>
            <p:nvPr/>
          </p:nvSpPr>
          <p:spPr bwMode="auto">
            <a:xfrm>
              <a:off x="3978" y="881"/>
              <a:ext cx="1764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速度</a:t>
              </a:r>
              <a:r>
                <a:rPr lang="zh-CN" altLang="en-US">
                  <a:latin typeface="Times New Roman" pitchFamily="18" charset="0"/>
                </a:rPr>
                <a:t>    </a:t>
              </a:r>
              <a:r>
                <a:rPr lang="en-US" altLang="zh-CN" sz="2800">
                  <a:latin typeface="Times New Roman" pitchFamily="18" charset="0"/>
                </a:rPr>
                <a:t>/</a:t>
              </a:r>
              <a:r>
                <a:rPr lang="zh-CN" altLang="en-US" sz="2800">
                  <a:latin typeface="Times New Roman" pitchFamily="18" charset="0"/>
                </a:rPr>
                <a:t>（次/秒）</a:t>
              </a:r>
            </a:p>
          </p:txBody>
        </p:sp>
        <p:sp>
          <p:nvSpPr>
            <p:cNvPr id="135194" name="Rectangle 26"/>
            <p:cNvSpPr>
              <a:spLocks noChangeArrowheads="1"/>
            </p:cNvSpPr>
            <p:nvPr/>
          </p:nvSpPr>
          <p:spPr bwMode="auto">
            <a:xfrm>
              <a:off x="2554" y="881"/>
              <a:ext cx="1442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硬件技术</a:t>
              </a:r>
            </a:p>
          </p:txBody>
        </p:sp>
        <p:sp>
          <p:nvSpPr>
            <p:cNvPr id="135195" name="Rectangle 27"/>
            <p:cNvSpPr>
              <a:spLocks noChangeArrowheads="1"/>
            </p:cNvSpPr>
            <p:nvPr/>
          </p:nvSpPr>
          <p:spPr bwMode="auto">
            <a:xfrm>
              <a:off x="1112" y="881"/>
              <a:ext cx="1442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  时间</a:t>
              </a:r>
            </a:p>
          </p:txBody>
        </p:sp>
        <p:sp>
          <p:nvSpPr>
            <p:cNvPr id="135196" name="Rectangle 28"/>
            <p:cNvSpPr>
              <a:spLocks noChangeArrowheads="1"/>
            </p:cNvSpPr>
            <p:nvPr/>
          </p:nvSpPr>
          <p:spPr bwMode="auto">
            <a:xfrm>
              <a:off x="204" y="881"/>
              <a:ext cx="908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代</a:t>
              </a:r>
            </a:p>
          </p:txBody>
        </p:sp>
        <p:sp>
          <p:nvSpPr>
            <p:cNvPr id="135197" name="Line 29"/>
            <p:cNvSpPr>
              <a:spLocks noChangeShapeType="1"/>
            </p:cNvSpPr>
            <p:nvPr/>
          </p:nvSpPr>
          <p:spPr bwMode="auto">
            <a:xfrm>
              <a:off x="204" y="1224"/>
              <a:ext cx="53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198" name="Line 30"/>
            <p:cNvSpPr>
              <a:spLocks noChangeShapeType="1"/>
            </p:cNvSpPr>
            <p:nvPr/>
          </p:nvSpPr>
          <p:spPr bwMode="auto">
            <a:xfrm>
              <a:off x="204" y="1650"/>
              <a:ext cx="53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199" name="Line 31"/>
            <p:cNvSpPr>
              <a:spLocks noChangeShapeType="1"/>
            </p:cNvSpPr>
            <p:nvPr/>
          </p:nvSpPr>
          <p:spPr bwMode="auto">
            <a:xfrm>
              <a:off x="204" y="2077"/>
              <a:ext cx="53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00" name="Line 32"/>
            <p:cNvSpPr>
              <a:spLocks noChangeShapeType="1"/>
            </p:cNvSpPr>
            <p:nvPr/>
          </p:nvSpPr>
          <p:spPr bwMode="auto">
            <a:xfrm>
              <a:off x="204" y="2726"/>
              <a:ext cx="53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01" name="Line 33"/>
            <p:cNvSpPr>
              <a:spLocks noChangeShapeType="1"/>
            </p:cNvSpPr>
            <p:nvPr/>
          </p:nvSpPr>
          <p:spPr bwMode="auto">
            <a:xfrm>
              <a:off x="204" y="3375"/>
              <a:ext cx="53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02" name="Line 34"/>
            <p:cNvSpPr>
              <a:spLocks noChangeShapeType="1"/>
            </p:cNvSpPr>
            <p:nvPr/>
          </p:nvSpPr>
          <p:spPr bwMode="auto">
            <a:xfrm>
              <a:off x="204" y="4024"/>
              <a:ext cx="539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03" name="Line 35"/>
            <p:cNvSpPr>
              <a:spLocks noChangeShapeType="1"/>
            </p:cNvSpPr>
            <p:nvPr/>
          </p:nvSpPr>
          <p:spPr bwMode="auto">
            <a:xfrm>
              <a:off x="204" y="845"/>
              <a:ext cx="0" cy="317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04" name="Line 36"/>
            <p:cNvSpPr>
              <a:spLocks noChangeShapeType="1"/>
            </p:cNvSpPr>
            <p:nvPr/>
          </p:nvSpPr>
          <p:spPr bwMode="auto">
            <a:xfrm>
              <a:off x="1112" y="845"/>
              <a:ext cx="0" cy="3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05" name="Line 37"/>
            <p:cNvSpPr>
              <a:spLocks noChangeShapeType="1"/>
            </p:cNvSpPr>
            <p:nvPr/>
          </p:nvSpPr>
          <p:spPr bwMode="auto">
            <a:xfrm>
              <a:off x="2554" y="845"/>
              <a:ext cx="0" cy="3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06" name="Line 38"/>
            <p:cNvSpPr>
              <a:spLocks noChangeShapeType="1"/>
            </p:cNvSpPr>
            <p:nvPr/>
          </p:nvSpPr>
          <p:spPr bwMode="auto">
            <a:xfrm>
              <a:off x="3996" y="845"/>
              <a:ext cx="0" cy="3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07" name="Line 39"/>
            <p:cNvSpPr>
              <a:spLocks noChangeShapeType="1"/>
            </p:cNvSpPr>
            <p:nvPr/>
          </p:nvSpPr>
          <p:spPr bwMode="auto">
            <a:xfrm>
              <a:off x="5598" y="845"/>
              <a:ext cx="0" cy="317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08" name="Line 40"/>
            <p:cNvSpPr>
              <a:spLocks noChangeShapeType="1"/>
            </p:cNvSpPr>
            <p:nvPr/>
          </p:nvSpPr>
          <p:spPr bwMode="auto">
            <a:xfrm>
              <a:off x="204" y="845"/>
              <a:ext cx="9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09" name="Line 41"/>
            <p:cNvSpPr>
              <a:spLocks noChangeShapeType="1"/>
            </p:cNvSpPr>
            <p:nvPr/>
          </p:nvSpPr>
          <p:spPr bwMode="auto">
            <a:xfrm>
              <a:off x="2554" y="845"/>
              <a:ext cx="30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10" name="Text Box 42"/>
            <p:cNvSpPr txBox="1">
              <a:spLocks noChangeArrowheads="1"/>
            </p:cNvSpPr>
            <p:nvPr/>
          </p:nvSpPr>
          <p:spPr bwMode="auto">
            <a:xfrm>
              <a:off x="471" y="219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三</a:t>
              </a:r>
            </a:p>
          </p:txBody>
        </p:sp>
        <p:sp>
          <p:nvSpPr>
            <p:cNvPr id="135211" name="Text Box 43"/>
            <p:cNvSpPr txBox="1">
              <a:spLocks noChangeArrowheads="1"/>
            </p:cNvSpPr>
            <p:nvPr/>
          </p:nvSpPr>
          <p:spPr bwMode="auto">
            <a:xfrm>
              <a:off x="471" y="2861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四</a:t>
              </a:r>
            </a:p>
          </p:txBody>
        </p:sp>
        <p:sp>
          <p:nvSpPr>
            <p:cNvPr id="135212" name="Text Box 44"/>
            <p:cNvSpPr txBox="1">
              <a:spLocks noChangeArrowheads="1"/>
            </p:cNvSpPr>
            <p:nvPr/>
          </p:nvSpPr>
          <p:spPr bwMode="auto">
            <a:xfrm>
              <a:off x="471" y="1661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二</a:t>
              </a:r>
            </a:p>
          </p:txBody>
        </p:sp>
        <p:sp>
          <p:nvSpPr>
            <p:cNvPr id="135213" name="Text Box 45"/>
            <p:cNvSpPr txBox="1">
              <a:spLocks noChangeArrowheads="1"/>
            </p:cNvSpPr>
            <p:nvPr/>
          </p:nvSpPr>
          <p:spPr bwMode="auto">
            <a:xfrm>
              <a:off x="471" y="127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一</a:t>
              </a:r>
            </a:p>
          </p:txBody>
        </p:sp>
        <p:sp>
          <p:nvSpPr>
            <p:cNvPr id="135214" name="Line 46"/>
            <p:cNvSpPr>
              <a:spLocks noChangeShapeType="1"/>
            </p:cNvSpPr>
            <p:nvPr/>
          </p:nvSpPr>
          <p:spPr bwMode="auto">
            <a:xfrm>
              <a:off x="1112" y="845"/>
              <a:ext cx="16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5215" name="Rectangle 4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2.1</a:t>
            </a:r>
          </a:p>
        </p:txBody>
      </p:sp>
      <p:sp>
        <p:nvSpPr>
          <p:cNvPr id="135218" name="AutoShape 5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 descr="i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7086600" cy="3465513"/>
          </a:xfrm>
          <a:prstGeom prst="rect">
            <a:avLst/>
          </a:prstGeom>
          <a:noFill/>
        </p:spPr>
      </p:pic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381000" y="533400"/>
            <a:ext cx="7450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>
                <a:latin typeface="Arial" charset="0"/>
              </a:rPr>
              <a:t>第一台</a:t>
            </a:r>
            <a:r>
              <a:rPr kumimoji="0" lang="en-US" altLang="zh-CN" sz="3200">
                <a:latin typeface="Arial" charset="0"/>
              </a:rPr>
              <a:t>von Neumann </a:t>
            </a:r>
            <a:r>
              <a:rPr kumimoji="0" lang="zh-CN" altLang="en-US" sz="3200">
                <a:latin typeface="Arial" charset="0"/>
              </a:rPr>
              <a:t>系统结构的计算机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2.1</a:t>
            </a:r>
          </a:p>
        </p:txBody>
      </p:sp>
      <p:sp>
        <p:nvSpPr>
          <p:cNvPr id="136198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 descr="ibm360"/>
          <p:cNvPicPr>
            <a:picLocks noChangeAspect="1" noChangeArrowheads="1"/>
          </p:cNvPicPr>
          <p:nvPr/>
        </p:nvPicPr>
        <p:blipFill>
          <a:blip r:embed="rId2"/>
          <a:srcRect b="4900"/>
          <a:stretch>
            <a:fillRect/>
          </a:stretch>
        </p:blipFill>
        <p:spPr bwMode="auto">
          <a:xfrm>
            <a:off x="1371600" y="1676400"/>
            <a:ext cx="6400800" cy="4057650"/>
          </a:xfrm>
          <a:prstGeom prst="rect">
            <a:avLst/>
          </a:prstGeom>
          <a:noFill/>
        </p:spPr>
      </p:pic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419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>
                <a:latin typeface="Times New Roman" pitchFamily="18" charset="0"/>
              </a:rPr>
              <a:t>IBM  System／360</a:t>
            </a:r>
            <a:r>
              <a:rPr lang="en-US" altLang="zh-CN" sz="3200">
                <a:latin typeface="Times New Roman" pitchFamily="18" charset="0"/>
              </a:rPr>
              <a:t> 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2.1</a:t>
            </a:r>
          </a:p>
        </p:txBody>
      </p:sp>
      <p:sp>
        <p:nvSpPr>
          <p:cNvPr id="137222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5800" y="71414"/>
            <a:ext cx="7772400" cy="1143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FFFFFF"/>
                </a:solidFill>
                <a:latin typeface="Times New Roman" pitchFamily="18" charset="0"/>
              </a:rPr>
              <a:t>最快的五台超级计算机（截止到 </a:t>
            </a:r>
            <a:r>
              <a:rPr lang="en-US" altLang="zh-CN" sz="3200" dirty="0" smtClean="0">
                <a:solidFill>
                  <a:srgbClr val="FFFFFF"/>
                </a:solidFill>
                <a:latin typeface="Times New Roman" pitchFamily="18" charset="0"/>
              </a:rPr>
              <a:t>2012.11</a:t>
            </a:r>
            <a:r>
              <a:rPr lang="zh-CN" altLang="en-US" sz="3200" dirty="0" smtClean="0">
                <a:solidFill>
                  <a:srgbClr val="FFFFFF"/>
                </a:solidFill>
                <a:latin typeface="Times New Roman" pitchFamily="18" charset="0"/>
              </a:rPr>
              <a:t>）</a:t>
            </a:r>
            <a:endParaRPr lang="zh-CN" altLang="en-US" sz="3200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395288" y="4799033"/>
            <a:ext cx="83534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2012</a:t>
            </a:r>
            <a:r>
              <a:rPr lang="zh-CN" altLang="zh-CN" sz="2000" dirty="0"/>
              <a:t>年</a:t>
            </a:r>
            <a:r>
              <a:rPr lang="en-US" altLang="zh-CN" sz="2000" dirty="0"/>
              <a:t>11</a:t>
            </a:r>
            <a:r>
              <a:rPr lang="zh-CN" altLang="zh-CN" sz="2000" dirty="0"/>
              <a:t>月，美国能源部</a:t>
            </a:r>
            <a:r>
              <a:rPr lang="en-US" altLang="zh-CN" sz="2000" dirty="0"/>
              <a:t>Oak Ridge</a:t>
            </a:r>
            <a:r>
              <a:rPr lang="zh-CN" altLang="zh-CN" sz="2000" dirty="0"/>
              <a:t>国家实验室（</a:t>
            </a:r>
            <a:r>
              <a:rPr lang="en-US" altLang="zh-CN" sz="2000" dirty="0"/>
              <a:t>ORNL)</a:t>
            </a:r>
            <a:r>
              <a:rPr lang="zh-CN" altLang="zh-CN" sz="2000" dirty="0"/>
              <a:t>近日发布了世界上最强大超级计算机</a:t>
            </a:r>
            <a:r>
              <a:rPr lang="en-US" altLang="zh-CN" sz="2000" dirty="0"/>
              <a:t>——Titan</a:t>
            </a:r>
            <a:r>
              <a:rPr lang="zh-CN" altLang="zh-CN" sz="2000" dirty="0"/>
              <a:t>。这个超级计算机大如篮球场，它的水冷式电路可以进行每秒</a:t>
            </a:r>
            <a:r>
              <a:rPr lang="en-US" altLang="zh-CN" sz="2000" dirty="0"/>
              <a:t>20</a:t>
            </a:r>
            <a:r>
              <a:rPr lang="zh-CN" altLang="zh-CN" sz="2000" dirty="0"/>
              <a:t>千万亿次浮点运算。该运算能力是前一辈超级计算机</a:t>
            </a:r>
            <a:r>
              <a:rPr lang="en-US" altLang="zh-CN" sz="2000" dirty="0"/>
              <a:t>Jaguar </a:t>
            </a:r>
            <a:r>
              <a:rPr lang="zh-CN" altLang="zh-CN" sz="2000" dirty="0"/>
              <a:t>的十倍，是普通计算机的</a:t>
            </a:r>
            <a:r>
              <a:rPr lang="en-US" altLang="zh-CN" sz="2000" dirty="0"/>
              <a:t>20</a:t>
            </a:r>
            <a:r>
              <a:rPr lang="zh-CN" altLang="zh-CN" sz="2000" dirty="0"/>
              <a:t>万亿倍。值得一提的是，该计算机的部分部件原本是打算应用在游戏型计算机上。</a:t>
            </a:r>
          </a:p>
        </p:txBody>
      </p:sp>
      <p:sp>
        <p:nvSpPr>
          <p:cNvPr id="7" name="矩形 6"/>
          <p:cNvSpPr/>
          <p:nvPr/>
        </p:nvSpPr>
        <p:spPr>
          <a:xfrm>
            <a:off x="642910" y="1357298"/>
            <a:ext cx="3751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hlinkClick r:id="rId2" action="ppaction://hlinkfile"/>
              </a:rPr>
              <a:t>2012</a:t>
            </a:r>
            <a:r>
              <a:rPr lang="zh-CN" altLang="en-US" sz="2400" dirty="0" smtClean="0">
                <a:hlinkClick r:id="rId2" action="ppaction://hlinkfile"/>
              </a:rPr>
              <a:t>超级计算机</a:t>
            </a:r>
            <a:r>
              <a:rPr lang="en-US" altLang="zh-CN" sz="2400" dirty="0" smtClean="0">
                <a:hlinkClick r:id="rId2" action="ppaction://hlinkfile"/>
              </a:rPr>
              <a:t>500</a:t>
            </a:r>
            <a:r>
              <a:rPr lang="zh-CN" altLang="en-US" sz="2400" dirty="0" smtClean="0">
                <a:hlinkClick r:id="rId2" action="ppaction://hlinkfile"/>
              </a:rPr>
              <a:t>强</a:t>
            </a:r>
            <a:r>
              <a:rPr lang="en-US" altLang="zh-CN" sz="2400" dirty="0" smtClean="0">
                <a:hlinkClick r:id="rId2" action="ppaction://hlinkfile"/>
              </a:rPr>
              <a:t>.</a:t>
            </a:r>
            <a:r>
              <a:rPr lang="en-US" altLang="zh-CN" sz="2400" dirty="0" err="1" smtClean="0">
                <a:hlinkClick r:id="rId2" action="ppaction://hlinkfile"/>
              </a:rPr>
              <a:t>xls</a:t>
            </a:r>
            <a:endParaRPr lang="zh-CN" altLang="en-US" sz="2400" dirty="0"/>
          </a:p>
        </p:txBody>
      </p:sp>
      <p:pic>
        <p:nvPicPr>
          <p:cNvPr id="3074" name="Picture 2" descr="C:\Users\think\Desktop\ori_5091f130a3ef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693341" cy="287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4386" y="558784"/>
            <a:ext cx="7315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dirty="0" smtClean="0">
                <a:solidFill>
                  <a:srgbClr val="FFFFFF"/>
                </a:solidFill>
                <a:latin typeface="Times New Roman" pitchFamily="18" charset="0"/>
              </a:rPr>
              <a:t>Cray </a:t>
            </a:r>
            <a:r>
              <a:rPr lang="en-US" altLang="zh-CN" sz="3200" dirty="0">
                <a:solidFill>
                  <a:srgbClr val="FFFFFF"/>
                </a:solidFill>
                <a:latin typeface="Times New Roman" pitchFamily="18" charset="0"/>
              </a:rPr>
              <a:t>XT5 Jaguar</a:t>
            </a:r>
            <a:r>
              <a:rPr lang="zh-CN" altLang="en-US" sz="3200" dirty="0">
                <a:solidFill>
                  <a:srgbClr val="FFFFFF"/>
                </a:solidFill>
                <a:latin typeface="Times New Roman" pitchFamily="18" charset="0"/>
              </a:rPr>
              <a:t>（美洲虎）</a:t>
            </a:r>
            <a:endParaRPr kumimoji="0" lang="zh-CN" altLang="en-US" sz="3200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830467" name="Text Box 5"/>
          <p:cNvSpPr txBox="1">
            <a:spLocks noChangeArrowheads="1"/>
          </p:cNvSpPr>
          <p:nvPr/>
        </p:nvSpPr>
        <p:spPr bwMode="auto">
          <a:xfrm>
            <a:off x="250825" y="5791200"/>
            <a:ext cx="9793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</a:rPr>
              <a:t>150</a:t>
            </a:r>
            <a:r>
              <a:rPr lang="en-US" altLang="zh-CN" sz="2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800" dirty="0">
                <a:solidFill>
                  <a:srgbClr val="FFFFFF"/>
                </a:solidFill>
                <a:latin typeface="Times New Roman" pitchFamily="18" charset="0"/>
              </a:rPr>
              <a:t>152</a:t>
            </a:r>
            <a:r>
              <a:rPr lang="en-US" altLang="zh-CN" sz="28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FFFFFF"/>
                </a:solidFill>
                <a:latin typeface="Times New Roman" pitchFamily="18" charset="0"/>
              </a:rPr>
              <a:t>个计算核心    最大平均速度 </a:t>
            </a:r>
            <a:r>
              <a:rPr kumimoji="0" lang="en-US" altLang="en-US" sz="2800" dirty="0">
                <a:latin typeface="Times New Roman" pitchFamily="18" charset="0"/>
                <a:ea typeface="华文仿宋" pitchFamily="2" charset="-122"/>
              </a:rPr>
              <a:t>1</a:t>
            </a:r>
            <a:r>
              <a:rPr kumimoji="0" lang="en-US" altLang="zh-CN" sz="2800" dirty="0">
                <a:latin typeface="Times New Roman" pitchFamily="18" charset="0"/>
                <a:ea typeface="华文仿宋" pitchFamily="2" charset="-122"/>
              </a:rPr>
              <a:t> </a:t>
            </a:r>
            <a:r>
              <a:rPr kumimoji="0" lang="en-US" altLang="en-US" sz="2800" dirty="0">
                <a:latin typeface="Times New Roman" pitchFamily="18" charset="0"/>
                <a:ea typeface="华文仿宋" pitchFamily="2" charset="-122"/>
              </a:rPr>
              <a:t>059</a:t>
            </a:r>
            <a:r>
              <a:rPr kumimoji="0" lang="en-US" altLang="zh-CN" sz="2800" dirty="0">
                <a:latin typeface="Times New Roman" pitchFamily="18" charset="0"/>
                <a:ea typeface="华文仿宋" pitchFamily="2" charset="-122"/>
              </a:rPr>
              <a:t> </a:t>
            </a:r>
            <a:r>
              <a:rPr kumimoji="0" lang="en-US" altLang="en-US" sz="2800" dirty="0">
                <a:latin typeface="Times New Roman" pitchFamily="18" charset="0"/>
                <a:ea typeface="华文仿宋" pitchFamily="2" charset="-122"/>
              </a:rPr>
              <a:t>000</a:t>
            </a:r>
            <a:r>
              <a:rPr kumimoji="0" lang="en-US" altLang="zh-CN" sz="2800" b="0" dirty="0">
                <a:latin typeface="Times New Roman" pitchFamily="18" charset="0"/>
                <a:ea typeface="华文仿宋" pitchFamily="2" charset="-122"/>
              </a:rPr>
              <a:t> </a:t>
            </a:r>
            <a:r>
              <a:rPr kumimoji="0" lang="en-US" altLang="zh-CN" sz="2800" dirty="0">
                <a:latin typeface="Times New Roman" pitchFamily="18" charset="0"/>
                <a:ea typeface="华文仿宋" pitchFamily="2" charset="-122"/>
              </a:rPr>
              <a:t>GFLOPS</a:t>
            </a:r>
            <a:endParaRPr kumimoji="0" lang="zh-CN" altLang="en-US" sz="2800" dirty="0">
              <a:latin typeface="Times New Roman" pitchFamily="18" charset="0"/>
              <a:ea typeface="华文仿宋" pitchFamily="2" charset="-122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rPr>
              <a:t>2.1</a:t>
            </a:r>
          </a:p>
        </p:txBody>
      </p:sp>
      <p:pic>
        <p:nvPicPr>
          <p:cNvPr id="830470" name="Picture 4" descr="http://blogs.knoxnews.com/knx/munger/jaguartes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5244" y="1571612"/>
            <a:ext cx="61214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0474" name="AutoShape 1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5800" y="71414"/>
            <a:ext cx="7772400" cy="1143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FFFFFF"/>
                </a:solidFill>
                <a:latin typeface="Times New Roman" pitchFamily="18" charset="0"/>
              </a:rPr>
              <a:t>最快的五台超级计算机（截止到 </a:t>
            </a:r>
            <a:r>
              <a:rPr lang="en-US" altLang="zh-CN" sz="3200" dirty="0" smtClean="0">
                <a:solidFill>
                  <a:srgbClr val="FFFFFF"/>
                </a:solidFill>
                <a:latin typeface="Times New Roman" pitchFamily="18" charset="0"/>
              </a:rPr>
              <a:t>2012.11</a:t>
            </a:r>
            <a:r>
              <a:rPr lang="zh-CN" altLang="en-US" sz="3200" dirty="0" smtClean="0">
                <a:solidFill>
                  <a:srgbClr val="FFFFFF"/>
                </a:solidFill>
                <a:latin typeface="Times New Roman" pitchFamily="18" charset="0"/>
              </a:rPr>
              <a:t>）</a:t>
            </a:r>
            <a:endParaRPr lang="zh-CN" altLang="en-US" sz="3200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395288" y="4894128"/>
            <a:ext cx="83534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smtClean="0"/>
              <a:t>IBM</a:t>
            </a:r>
            <a:r>
              <a:rPr lang="zh-CN" altLang="en-US" sz="2000" dirty="0" smtClean="0"/>
              <a:t>公司</a:t>
            </a:r>
            <a:r>
              <a:rPr lang="zh-CN" altLang="en-US" sz="2000" dirty="0"/>
              <a:t>打造的</a:t>
            </a:r>
            <a:r>
              <a:rPr lang="en-US" altLang="zh-CN" sz="2000" dirty="0"/>
              <a:t>Sequoia</a:t>
            </a:r>
            <a:r>
              <a:rPr lang="zh-CN" altLang="en-US" sz="2000" dirty="0"/>
              <a:t> </a:t>
            </a:r>
            <a:r>
              <a:rPr lang="en-US" altLang="zh-CN" sz="2000" dirty="0" err="1"/>
              <a:t>BlueGene</a:t>
            </a:r>
            <a:r>
              <a:rPr lang="en-US" altLang="zh-CN" sz="2000" dirty="0"/>
              <a:t>/Q</a:t>
            </a:r>
            <a:r>
              <a:rPr lang="zh-CN" altLang="en-US" sz="2000" dirty="0"/>
              <a:t>超级计算机</a:t>
            </a:r>
            <a:r>
              <a:rPr lang="zh-CN" altLang="en-US" sz="2000" dirty="0" smtClean="0"/>
              <a:t>正在</a:t>
            </a:r>
            <a:r>
              <a:rPr lang="zh-CN" altLang="en-US" sz="2000" dirty="0"/>
              <a:t>美国劳伦斯利弗</a:t>
            </a:r>
            <a:r>
              <a:rPr lang="zh-CN" altLang="en-US" sz="2000" dirty="0" smtClean="0"/>
              <a:t>莫尔</a:t>
            </a:r>
            <a:r>
              <a:rPr lang="zh-CN" altLang="en-US" sz="2000" dirty="0"/>
              <a:t>国家</a:t>
            </a:r>
            <a:r>
              <a:rPr lang="zh-CN" altLang="en-US" sz="2000" dirty="0" smtClean="0"/>
              <a:t>实验室</a:t>
            </a:r>
            <a:r>
              <a:rPr lang="zh-CN" altLang="zh-CN" sz="2000" dirty="0" smtClean="0"/>
              <a:t>发布</a:t>
            </a:r>
            <a:r>
              <a:rPr lang="zh-CN" altLang="en-US" sz="2000" dirty="0" smtClean="0"/>
              <a:t>，它是</a:t>
            </a:r>
            <a:r>
              <a:rPr lang="en-US" altLang="zh-CN" sz="2000" dirty="0"/>
              <a:t>IBM</a:t>
            </a:r>
            <a:r>
              <a:rPr lang="zh-CN" altLang="en-US" sz="2000" dirty="0"/>
              <a:t>为</a:t>
            </a:r>
            <a:r>
              <a:rPr lang="en-US" altLang="zh-CN" sz="2000" dirty="0"/>
              <a:t>NNSA</a:t>
            </a:r>
            <a:r>
              <a:rPr lang="zh-CN" altLang="en-US" sz="2000" dirty="0"/>
              <a:t>（</a:t>
            </a:r>
            <a:r>
              <a:rPr lang="en-US" altLang="zh-CN" sz="2000" dirty="0"/>
              <a:t>National Nuclear Security </a:t>
            </a:r>
            <a:r>
              <a:rPr lang="en-US" altLang="zh-CN" sz="2000" dirty="0" smtClean="0"/>
              <a:t>Administration</a:t>
            </a:r>
            <a:r>
              <a:rPr lang="zh-CN" altLang="en-US" sz="2000" dirty="0" smtClean="0"/>
              <a:t>，美国核能安全局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研制，将</a:t>
            </a:r>
            <a:r>
              <a:rPr lang="zh-CN" altLang="en-US" sz="2000" dirty="0"/>
              <a:t>用于核武器的实验模拟</a:t>
            </a:r>
            <a:r>
              <a:rPr lang="zh-CN" altLang="en-US" sz="2000" dirty="0" smtClean="0"/>
              <a:t>。</a:t>
            </a:r>
            <a:r>
              <a:rPr lang="en-US" altLang="zh-CN" sz="2000" dirty="0"/>
              <a:t> Sequoia</a:t>
            </a:r>
            <a:r>
              <a:rPr lang="zh-CN" altLang="en-US" sz="2000" dirty="0"/>
              <a:t> </a:t>
            </a:r>
            <a:r>
              <a:rPr lang="en-US" altLang="zh-CN" sz="2000" dirty="0" err="1"/>
              <a:t>BlueGene</a:t>
            </a:r>
            <a:r>
              <a:rPr lang="en-US" altLang="zh-CN" sz="2000" dirty="0"/>
              <a:t>/Q</a:t>
            </a:r>
            <a:r>
              <a:rPr lang="zh-CN" altLang="en-US" sz="2000" dirty="0" smtClean="0"/>
              <a:t>由</a:t>
            </a:r>
            <a:r>
              <a:rPr lang="en-US" altLang="zh-CN" sz="2000" dirty="0"/>
              <a:t>157</a:t>
            </a:r>
            <a:r>
              <a:rPr lang="zh-CN" altLang="en-US" sz="2000" dirty="0"/>
              <a:t>万个</a:t>
            </a:r>
            <a:r>
              <a:rPr lang="en-US" altLang="zh-CN" sz="2000" dirty="0"/>
              <a:t>PowerPC</a:t>
            </a:r>
            <a:r>
              <a:rPr lang="zh-CN" altLang="en-US" sz="2000" dirty="0"/>
              <a:t>核心</a:t>
            </a:r>
            <a:r>
              <a:rPr lang="zh-CN" altLang="en-US" sz="2000" dirty="0" smtClean="0"/>
              <a:t>构成，一个小时</a:t>
            </a:r>
            <a:r>
              <a:rPr lang="zh-CN" altLang="en-US" sz="2000" dirty="0"/>
              <a:t>的运算量需要我们全地球</a:t>
            </a:r>
            <a:r>
              <a:rPr lang="en-US" altLang="zh-CN" sz="2000" dirty="0"/>
              <a:t>67</a:t>
            </a:r>
            <a:r>
              <a:rPr lang="zh-CN" altLang="en-US" sz="2000" dirty="0"/>
              <a:t>亿人夜以继日工作</a:t>
            </a:r>
            <a:r>
              <a:rPr lang="en-US" altLang="zh-CN" sz="2000" dirty="0"/>
              <a:t>320</a:t>
            </a:r>
            <a:r>
              <a:rPr lang="zh-CN" altLang="en-US" sz="2000" dirty="0"/>
              <a:t>年才能</a:t>
            </a:r>
            <a:r>
              <a:rPr lang="zh-CN" altLang="en-US" sz="2000" dirty="0" smtClean="0"/>
              <a:t>完成。</a:t>
            </a:r>
            <a:endParaRPr lang="zh-CN" altLang="zh-CN" sz="2000" dirty="0"/>
          </a:p>
        </p:txBody>
      </p:sp>
      <p:pic>
        <p:nvPicPr>
          <p:cNvPr id="4098" name="Picture 2" descr="C:\Users\think\Desktop\23702_sequoia6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000250"/>
            <a:ext cx="619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018002" y="3321278"/>
            <a:ext cx="1107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Sequoia</a:t>
            </a:r>
            <a:r>
              <a:rPr lang="zh-CN" altLang="en-US" dirty="0"/>
              <a:t> </a:t>
            </a:r>
            <a:r>
              <a:rPr lang="en-US" altLang="zh-CN" dirty="0" err="1"/>
              <a:t>BlueGene</a:t>
            </a:r>
            <a:r>
              <a:rPr lang="en-US" altLang="zh-CN" dirty="0"/>
              <a:t>/Q</a:t>
            </a:r>
            <a:endParaRPr lang="zh-CN" altLang="en-US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28596" y="126876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kumimoji="0" lang="en-US" altLang="zh-CN" sz="3200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kumimoji="0" lang="en-US" altLang="en-US" sz="3200" dirty="0">
                <a:solidFill>
                  <a:srgbClr val="FFFFFF"/>
                </a:solidFill>
                <a:latin typeface="Times New Roman" pitchFamily="18" charset="0"/>
              </a:rPr>
              <a:t>IBM </a:t>
            </a:r>
            <a:r>
              <a:rPr lang="en-US" altLang="zh-CN" sz="3200" dirty="0" smtClean="0">
                <a:latin typeface="+mn-lt"/>
              </a:rPr>
              <a:t>Sequoia</a:t>
            </a:r>
            <a:r>
              <a:rPr lang="en-US" altLang="zh-CN" sz="3200" dirty="0" smtClean="0"/>
              <a:t> </a:t>
            </a:r>
            <a:r>
              <a:rPr kumimoji="0" lang="en-US" altLang="en-US" sz="3200" dirty="0" smtClean="0">
                <a:solidFill>
                  <a:srgbClr val="FFFFFF"/>
                </a:solidFill>
                <a:latin typeface="Times New Roman" pitchFamily="18" charset="0"/>
              </a:rPr>
              <a:t>- </a:t>
            </a:r>
            <a:r>
              <a:rPr kumimoji="0" lang="en-US" altLang="en-US" sz="3200" dirty="0" err="1" smtClean="0">
                <a:solidFill>
                  <a:srgbClr val="FFFFFF"/>
                </a:solidFill>
                <a:latin typeface="Times New Roman" pitchFamily="18" charset="0"/>
              </a:rPr>
              <a:t>BlueGene</a:t>
            </a:r>
            <a:r>
              <a:rPr kumimoji="0" lang="en-US" altLang="en-US" sz="3200" dirty="0" smtClean="0">
                <a:solidFill>
                  <a:srgbClr val="FFFFFF"/>
                </a:solidFill>
                <a:latin typeface="Times New Roman" pitchFamily="18" charset="0"/>
              </a:rPr>
              <a:t>/Q</a:t>
            </a:r>
            <a:endParaRPr kumimoji="0" lang="zh-CN" altLang="en-US" sz="3200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5800" y="71414"/>
            <a:ext cx="7772400" cy="1143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FFFFFF"/>
                </a:solidFill>
                <a:latin typeface="Times New Roman" pitchFamily="18" charset="0"/>
              </a:rPr>
              <a:t>最快的五台超级计算机（截止到 </a:t>
            </a:r>
            <a:r>
              <a:rPr lang="en-US" altLang="zh-CN" sz="3200" dirty="0" smtClean="0">
                <a:solidFill>
                  <a:srgbClr val="FFFFFF"/>
                </a:solidFill>
                <a:latin typeface="Times New Roman" pitchFamily="18" charset="0"/>
              </a:rPr>
              <a:t>2012.11</a:t>
            </a:r>
            <a:r>
              <a:rPr lang="zh-CN" altLang="en-US" sz="3200" dirty="0" smtClean="0">
                <a:solidFill>
                  <a:srgbClr val="FFFFFF"/>
                </a:solidFill>
                <a:latin typeface="Times New Roman" pitchFamily="18" charset="0"/>
              </a:rPr>
              <a:t>）</a:t>
            </a:r>
            <a:endParaRPr lang="zh-CN" altLang="en-US" sz="3200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395288" y="4799033"/>
            <a:ext cx="83534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日本政府出资、富士通制造的巨型计算机“</a:t>
            </a:r>
            <a:r>
              <a:rPr lang="en-US" altLang="zh-CN" sz="2000" b="1" dirty="0">
                <a:solidFill>
                  <a:schemeClr val="tx1"/>
                </a:solidFill>
              </a:rPr>
              <a:t>K Computer”</a:t>
            </a:r>
            <a:r>
              <a:rPr lang="zh-CN" altLang="en-US" sz="2000" b="1" dirty="0">
                <a:solidFill>
                  <a:schemeClr val="tx1"/>
                </a:solidFill>
              </a:rPr>
              <a:t> 落户于日本理化研究所。超级计算机“京”的运行速度为每秒</a:t>
            </a:r>
            <a:r>
              <a:rPr lang="en-US" altLang="zh-CN" sz="2000" b="1" dirty="0">
                <a:solidFill>
                  <a:schemeClr val="tx1"/>
                </a:solidFill>
              </a:rPr>
              <a:t>8.16</a:t>
            </a:r>
            <a:r>
              <a:rPr lang="zh-CN" altLang="en-US" sz="2000" b="1" dirty="0">
                <a:solidFill>
                  <a:schemeClr val="tx1"/>
                </a:solidFill>
              </a:rPr>
              <a:t>千万亿次浮点计算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</a:rPr>
              <a:t>Petaflops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</a:rPr>
              <a:t>，由</a:t>
            </a:r>
            <a:r>
              <a:rPr lang="en-US" altLang="zh-CN" sz="2000" b="1" dirty="0">
                <a:solidFill>
                  <a:schemeClr val="tx1"/>
                </a:solidFill>
              </a:rPr>
              <a:t>68544</a:t>
            </a:r>
            <a:r>
              <a:rPr lang="zh-CN" altLang="en-US" sz="2000" b="1" dirty="0">
                <a:solidFill>
                  <a:schemeClr val="tx1"/>
                </a:solidFill>
              </a:rPr>
              <a:t>个</a:t>
            </a:r>
            <a:r>
              <a:rPr lang="en-US" altLang="zh-CN" sz="2000" b="1" dirty="0">
                <a:solidFill>
                  <a:schemeClr val="tx1"/>
                </a:solidFill>
              </a:rPr>
              <a:t>SPARC64 </a:t>
            </a:r>
            <a:r>
              <a:rPr lang="en-US" altLang="zh-CN" sz="2000" b="1" dirty="0" err="1">
                <a:solidFill>
                  <a:schemeClr val="tx1"/>
                </a:solidFill>
              </a:rPr>
              <a:t>VIIIfx</a:t>
            </a:r>
            <a:r>
              <a:rPr lang="zh-CN" altLang="en-US" sz="2000" b="1" dirty="0">
                <a:solidFill>
                  <a:schemeClr val="tx1"/>
                </a:solidFill>
              </a:rPr>
              <a:t>处理器组成，每个处理器均内置</a:t>
            </a:r>
            <a:r>
              <a:rPr lang="en-US" altLang="zh-CN" sz="2000" b="1" dirty="0">
                <a:solidFill>
                  <a:schemeClr val="tx1"/>
                </a:solidFill>
              </a:rPr>
              <a:t>8</a:t>
            </a:r>
            <a:r>
              <a:rPr lang="zh-CN" altLang="en-US" sz="2000" b="1" dirty="0">
                <a:solidFill>
                  <a:schemeClr val="tx1"/>
                </a:solidFill>
              </a:rPr>
              <a:t>个内核，总内核数量为</a:t>
            </a:r>
            <a:r>
              <a:rPr lang="en-US" altLang="zh-CN" sz="2000" b="1" dirty="0">
                <a:solidFill>
                  <a:schemeClr val="tx1"/>
                </a:solidFill>
              </a:rPr>
              <a:t>548352</a:t>
            </a:r>
            <a:r>
              <a:rPr lang="zh-CN" altLang="en-US" sz="2000" b="1" dirty="0">
                <a:solidFill>
                  <a:schemeClr val="tx1"/>
                </a:solidFill>
              </a:rPr>
              <a:t>个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。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45061" name="图片 6" descr="k computer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212983"/>
            <a:ext cx="7991475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28596" y="126876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3200" dirty="0" smtClean="0"/>
              <a:t>富士通 </a:t>
            </a:r>
            <a:r>
              <a:rPr lang="en-US" altLang="zh-CN" sz="3200" dirty="0" smtClean="0">
                <a:latin typeface="+mn-lt"/>
              </a:rPr>
              <a:t>K </a:t>
            </a:r>
            <a:r>
              <a:rPr lang="en-US" altLang="zh-CN" sz="3200" dirty="0">
                <a:latin typeface="+mn-lt"/>
              </a:rPr>
              <a:t>Computer</a:t>
            </a:r>
            <a:endParaRPr kumimoji="0" lang="zh-CN" altLang="en-US" sz="32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2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428596" y="16288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kumimoji="0" lang="en-US" altLang="zh-CN" sz="3200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kumimoji="0" lang="en-US" altLang="en-US" sz="3200" dirty="0">
                <a:solidFill>
                  <a:srgbClr val="FFFFFF"/>
                </a:solidFill>
                <a:latin typeface="Times New Roman" pitchFamily="18" charset="0"/>
              </a:rPr>
              <a:t>IBM Mira- </a:t>
            </a:r>
            <a:r>
              <a:rPr kumimoji="0" lang="en-US" altLang="en-US" sz="3200" dirty="0" err="1" smtClean="0">
                <a:solidFill>
                  <a:srgbClr val="FFFFFF"/>
                </a:solidFill>
                <a:latin typeface="Times New Roman" pitchFamily="18" charset="0"/>
              </a:rPr>
              <a:t>BlueGene</a:t>
            </a:r>
            <a:r>
              <a:rPr kumimoji="0" lang="en-US" altLang="en-US" sz="3200" dirty="0" smtClean="0">
                <a:solidFill>
                  <a:srgbClr val="FFFFFF"/>
                </a:solidFill>
                <a:latin typeface="Times New Roman" pitchFamily="18" charset="0"/>
              </a:rPr>
              <a:t>/Q</a:t>
            </a:r>
            <a:endParaRPr kumimoji="0" lang="zh-CN" altLang="en-US" sz="3200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831495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96562" y="476672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FFFFFF"/>
                </a:solidFill>
                <a:latin typeface="Times New Roman" pitchFamily="18" charset="0"/>
              </a:rPr>
              <a:t>最快的五台超级计算机（截止到 </a:t>
            </a:r>
            <a:r>
              <a:rPr lang="en-US" altLang="zh-CN" sz="3200" dirty="0" smtClean="0">
                <a:solidFill>
                  <a:srgbClr val="FFFFFF"/>
                </a:solidFill>
                <a:latin typeface="Times New Roman" pitchFamily="18" charset="0"/>
              </a:rPr>
              <a:t>2012.11</a:t>
            </a:r>
            <a:r>
              <a:rPr lang="zh-CN" altLang="en-US" sz="3200" dirty="0" smtClean="0">
                <a:solidFill>
                  <a:srgbClr val="FFFFFF"/>
                </a:solidFill>
                <a:latin typeface="Times New Roman" pitchFamily="18" charset="0"/>
              </a:rPr>
              <a:t>）</a:t>
            </a:r>
            <a:endParaRPr lang="zh-CN" altLang="en-US" sz="3200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pic>
        <p:nvPicPr>
          <p:cNvPr id="5122" name="Picture 2" descr="C:\Users\think\Desktop\untitled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64" y="2780928"/>
            <a:ext cx="633112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7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428596" y="1553418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kumimoji="0" lang="en-US" altLang="zh-CN" sz="3200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kumimoji="0" lang="en-US" altLang="en-US" sz="3200" dirty="0">
                <a:solidFill>
                  <a:srgbClr val="FFFFFF"/>
                </a:solidFill>
                <a:latin typeface="Times New Roman" pitchFamily="18" charset="0"/>
              </a:rPr>
              <a:t>IBM JUGENE-Blue </a:t>
            </a:r>
            <a:r>
              <a:rPr kumimoji="0" lang="en-US" altLang="en-US" sz="3200" dirty="0" smtClean="0">
                <a:solidFill>
                  <a:srgbClr val="FFFFFF"/>
                </a:solidFill>
                <a:latin typeface="Times New Roman" pitchFamily="18" charset="0"/>
              </a:rPr>
              <a:t>Gene/</a:t>
            </a:r>
            <a:r>
              <a:rPr kumimoji="0" lang="en-US" altLang="zh-CN" sz="3200" dirty="0" smtClean="0">
                <a:solidFill>
                  <a:srgbClr val="FFFFFF"/>
                </a:solidFill>
                <a:latin typeface="Times New Roman" pitchFamily="18" charset="0"/>
              </a:rPr>
              <a:t>Q</a:t>
            </a:r>
            <a:r>
              <a:rPr kumimoji="0" lang="en-US" altLang="en-US" sz="3200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endParaRPr kumimoji="0" lang="zh-CN" altLang="en-US" sz="3200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pic>
        <p:nvPicPr>
          <p:cNvPr id="831494" name="Picture 2" descr="http://www.anl.gov/Media_Center/ArgonneNow/Spring_2008/images/Bthrough_BJP2-hire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2527895"/>
            <a:ext cx="57150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1495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96562" y="476672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FFFFFF"/>
                </a:solidFill>
                <a:latin typeface="Times New Roman" pitchFamily="18" charset="0"/>
              </a:rPr>
              <a:t>最快的五台超级计算机（截止到 </a:t>
            </a:r>
            <a:r>
              <a:rPr lang="en-US" altLang="zh-CN" sz="3200" dirty="0" smtClean="0">
                <a:solidFill>
                  <a:srgbClr val="FFFFFF"/>
                </a:solidFill>
                <a:latin typeface="Times New Roman" pitchFamily="18" charset="0"/>
              </a:rPr>
              <a:t>2012.11</a:t>
            </a:r>
            <a:r>
              <a:rPr lang="zh-CN" altLang="en-US" sz="3200" dirty="0" smtClean="0">
                <a:solidFill>
                  <a:srgbClr val="FFFFFF"/>
                </a:solidFill>
                <a:latin typeface="Times New Roman" pitchFamily="18" charset="0"/>
              </a:rPr>
              <a:t>）</a:t>
            </a:r>
            <a:endParaRPr lang="zh-CN" altLang="en-US" sz="3200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1.2 计算机的基本组成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433513" y="2093913"/>
            <a:ext cx="5653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1.</a:t>
            </a:r>
            <a:r>
              <a:rPr lang="zh-CN" altLang="en-US" sz="2800"/>
              <a:t> 计算机由五大部件组成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1433513" y="3952875"/>
            <a:ext cx="6567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3.</a:t>
            </a:r>
            <a:r>
              <a:rPr lang="zh-CN" altLang="en-US" sz="2800"/>
              <a:t> 指令和数据用二进制表示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433513" y="4576763"/>
            <a:ext cx="6415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4.</a:t>
            </a:r>
            <a:r>
              <a:rPr lang="zh-CN" altLang="en-US" sz="2800"/>
              <a:t> 指令由操作码和地址码组成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433513" y="5827713"/>
            <a:ext cx="5443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6.</a:t>
            </a:r>
            <a:r>
              <a:rPr lang="zh-CN" altLang="en-US" sz="2800"/>
              <a:t> 以运算器为中心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20813" y="2717800"/>
            <a:ext cx="6808787" cy="1106488"/>
            <a:chOff x="895" y="1712"/>
            <a:chExt cx="4289" cy="697"/>
          </a:xfrm>
        </p:grpSpPr>
        <p:sp>
          <p:nvSpPr>
            <p:cNvPr id="14348" name="Text Box 8"/>
            <p:cNvSpPr txBox="1">
              <a:spLocks noChangeArrowheads="1"/>
            </p:cNvSpPr>
            <p:nvPr/>
          </p:nvSpPr>
          <p:spPr bwMode="auto">
            <a:xfrm>
              <a:off x="895" y="1712"/>
              <a:ext cx="42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Times New Roman" pitchFamily="18" charset="0"/>
                </a:rPr>
                <a:t>2.</a:t>
              </a:r>
              <a:r>
                <a:rPr lang="zh-CN" altLang="en-US" sz="2800"/>
                <a:t> 指令和数据以同等地位存于存储器，</a:t>
              </a:r>
            </a:p>
          </p:txBody>
        </p:sp>
        <p:sp>
          <p:nvSpPr>
            <p:cNvPr id="14349" name="Text Box 9"/>
            <p:cNvSpPr txBox="1">
              <a:spLocks noChangeArrowheads="1"/>
            </p:cNvSpPr>
            <p:nvPr/>
          </p:nvSpPr>
          <p:spPr bwMode="auto">
            <a:xfrm>
              <a:off x="981" y="2082"/>
              <a:ext cx="319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/>
                <a:t> </a:t>
              </a:r>
              <a:r>
                <a:rPr lang="zh-CN" altLang="en-US" sz="2000"/>
                <a:t> </a:t>
              </a:r>
              <a:r>
                <a:rPr lang="zh-CN" altLang="en-US" sz="2800"/>
                <a:t>可按地址寻访</a:t>
              </a:r>
            </a:p>
          </p:txBody>
        </p:sp>
      </p:grp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1433513" y="5202238"/>
            <a:ext cx="3595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5.</a:t>
            </a:r>
            <a:r>
              <a:rPr lang="zh-CN" altLang="en-US" sz="2800"/>
              <a:t> 存储程序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982663" y="1289050"/>
            <a:ext cx="755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 b="0">
                <a:latin typeface="Times New Roman" pitchFamily="18" charset="0"/>
              </a:rPr>
              <a:t>一、</a:t>
            </a:r>
            <a:r>
              <a:rPr lang="zh-CN" altLang="en-US" sz="3600"/>
              <a:t>冯</a:t>
            </a:r>
            <a:r>
              <a:rPr lang="zh-CN" altLang="en-US" sz="3600">
                <a:latin typeface="Times New Roman" pitchFamily="18" charset="0"/>
              </a:rPr>
              <a:t>·</a:t>
            </a:r>
            <a:r>
              <a:rPr lang="zh-CN" altLang="en-US" sz="3600"/>
              <a:t>诺依曼计算机的特点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431925" y="5203825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itchFamily="18" charset="0"/>
              </a:rPr>
              <a:t>5.</a:t>
            </a:r>
            <a:r>
              <a:rPr lang="zh-CN" altLang="en-US" sz="2800" dirty="0"/>
              <a:t> 存储程序</a:t>
            </a:r>
          </a:p>
        </p:txBody>
      </p:sp>
      <p:sp>
        <p:nvSpPr>
          <p:cNvPr id="14347" name="AutoShape 1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内容占位符 3" descr="天河计算机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5720" y="1500174"/>
            <a:ext cx="5113337" cy="367030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5800" y="21429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天河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号超级计算机</a:t>
            </a:r>
            <a:endParaRPr lang="zh-CN" altLang="en-US" dirty="0"/>
          </a:p>
        </p:txBody>
      </p:sp>
      <p:sp>
        <p:nvSpPr>
          <p:cNvPr id="44036" name="TextBox 4"/>
          <p:cNvSpPr txBox="1">
            <a:spLocks noChangeArrowheads="1"/>
          </p:cNvSpPr>
          <p:nvPr/>
        </p:nvSpPr>
        <p:spPr bwMode="auto">
          <a:xfrm>
            <a:off x="5688044" y="1357298"/>
            <a:ext cx="331311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 dirty="0">
                <a:solidFill>
                  <a:schemeClr val="tx1"/>
                </a:solidFill>
              </a:rPr>
              <a:t>天河一号</a:t>
            </a:r>
            <a:r>
              <a:rPr lang="en-US" altLang="zh-CN" sz="2000" b="1" dirty="0">
                <a:solidFill>
                  <a:schemeClr val="tx1"/>
                </a:solidFill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</a:rPr>
              <a:t>采用了</a:t>
            </a:r>
            <a:r>
              <a:rPr lang="en-US" altLang="zh-CN" sz="2000" b="1" dirty="0">
                <a:solidFill>
                  <a:schemeClr val="tx1"/>
                </a:solidFill>
              </a:rPr>
              <a:t>CPU+GPU</a:t>
            </a:r>
            <a:r>
              <a:rPr lang="zh-CN" altLang="en-US" sz="2000" b="1" dirty="0">
                <a:solidFill>
                  <a:schemeClr val="tx1"/>
                </a:solidFill>
              </a:rPr>
              <a:t>的混合架构，系统效率有很大提升。配有</a:t>
            </a:r>
            <a:r>
              <a:rPr lang="en-US" altLang="zh-CN" sz="2000" b="1" dirty="0">
                <a:solidFill>
                  <a:schemeClr val="tx1"/>
                </a:solidFill>
              </a:rPr>
              <a:t>14336</a:t>
            </a:r>
            <a:r>
              <a:rPr lang="zh-CN" altLang="en-US" sz="2000" b="1" dirty="0">
                <a:solidFill>
                  <a:schemeClr val="tx1"/>
                </a:solidFill>
              </a:rPr>
              <a:t>颗</a:t>
            </a:r>
            <a:r>
              <a:rPr lang="en-US" altLang="zh-CN" sz="2000" b="1" dirty="0">
                <a:solidFill>
                  <a:schemeClr val="tx1"/>
                </a:solidFill>
              </a:rPr>
              <a:t>Intel Xeon X5670 2.93GHz</a:t>
            </a:r>
            <a:r>
              <a:rPr lang="zh-CN" altLang="en-US" sz="2000" b="1" dirty="0">
                <a:solidFill>
                  <a:schemeClr val="tx1"/>
                </a:solidFill>
              </a:rPr>
              <a:t>六核心处理器、</a:t>
            </a:r>
            <a:r>
              <a:rPr lang="en-US" altLang="zh-CN" sz="2000" b="1" dirty="0">
                <a:solidFill>
                  <a:schemeClr val="tx1"/>
                </a:solidFill>
              </a:rPr>
              <a:t>7168</a:t>
            </a:r>
            <a:r>
              <a:rPr lang="zh-CN" altLang="en-US" sz="2000" b="1" dirty="0">
                <a:solidFill>
                  <a:schemeClr val="tx1"/>
                </a:solidFill>
              </a:rPr>
              <a:t>块</a:t>
            </a:r>
            <a:r>
              <a:rPr lang="en-US" altLang="zh-CN" sz="2000" b="1" dirty="0">
                <a:solidFill>
                  <a:schemeClr val="tx1"/>
                </a:solidFill>
              </a:rPr>
              <a:t>NVIDIA Tesla M2050</a:t>
            </a:r>
            <a:r>
              <a:rPr lang="zh-CN" altLang="en-US" sz="2000" b="1" dirty="0">
                <a:solidFill>
                  <a:schemeClr val="tx1"/>
                </a:solidFill>
              </a:rPr>
              <a:t>高性能计算卡，以及</a:t>
            </a:r>
            <a:r>
              <a:rPr lang="en-US" altLang="zh-CN" sz="2000" b="1" dirty="0">
                <a:solidFill>
                  <a:schemeClr val="tx1"/>
                </a:solidFill>
              </a:rPr>
              <a:t>2048</a:t>
            </a:r>
            <a:r>
              <a:rPr lang="zh-CN" altLang="en-US" sz="2000" b="1" dirty="0">
                <a:solidFill>
                  <a:schemeClr val="tx1"/>
                </a:solidFill>
              </a:rPr>
              <a:t>颗我国自主研发的飞腾</a:t>
            </a:r>
            <a:r>
              <a:rPr lang="en-US" altLang="zh-CN" sz="2000" b="1" dirty="0">
                <a:solidFill>
                  <a:schemeClr val="tx1"/>
                </a:solidFill>
              </a:rPr>
              <a:t>FT-1000</a:t>
            </a:r>
            <a:r>
              <a:rPr lang="zh-CN" altLang="en-US" sz="2000" b="1" dirty="0">
                <a:solidFill>
                  <a:schemeClr val="tx1"/>
                </a:solidFill>
              </a:rPr>
              <a:t>八核心处理器，总计</a:t>
            </a:r>
            <a:r>
              <a:rPr lang="en-US" altLang="zh-CN" sz="2000" b="1" dirty="0">
                <a:solidFill>
                  <a:schemeClr val="tx1"/>
                </a:solidFill>
              </a:rPr>
              <a:t>20</a:t>
            </a:r>
            <a:r>
              <a:rPr lang="zh-CN" altLang="en-US" sz="2000" b="1" dirty="0">
                <a:solidFill>
                  <a:schemeClr val="tx1"/>
                </a:solidFill>
              </a:rPr>
              <a:t>多万颗处理器核心，同时还配有专有互联网络。它的峰值性能高达</a:t>
            </a:r>
            <a:r>
              <a:rPr lang="en-US" altLang="zh-CN" sz="2000" b="1" dirty="0">
                <a:solidFill>
                  <a:schemeClr val="tx1"/>
                </a:solidFill>
              </a:rPr>
              <a:t>4.7 </a:t>
            </a:r>
            <a:r>
              <a:rPr lang="en-US" altLang="zh-CN" sz="2000" b="1" dirty="0" err="1">
                <a:solidFill>
                  <a:schemeClr val="tx1"/>
                </a:solidFill>
              </a:rPr>
              <a:t>PFlops</a:t>
            </a:r>
            <a:r>
              <a:rPr lang="zh-CN" altLang="en-US" sz="2000" b="1" dirty="0">
                <a:solidFill>
                  <a:schemeClr val="tx1"/>
                </a:solidFill>
              </a:rPr>
              <a:t>。造价在</a:t>
            </a:r>
            <a:r>
              <a:rPr lang="en-US" altLang="zh-CN" sz="2000" b="1" dirty="0">
                <a:solidFill>
                  <a:schemeClr val="tx1"/>
                </a:solidFill>
              </a:rPr>
              <a:t>6</a:t>
            </a:r>
            <a:r>
              <a:rPr lang="zh-CN" altLang="en-US" sz="2000" b="1" dirty="0">
                <a:solidFill>
                  <a:schemeClr val="tx1"/>
                </a:solidFill>
              </a:rPr>
              <a:t>亿人民币以上。</a:t>
            </a:r>
          </a:p>
        </p:txBody>
      </p:sp>
      <p:sp>
        <p:nvSpPr>
          <p:cNvPr id="44037" name="TextBox 5"/>
          <p:cNvSpPr txBox="1">
            <a:spLocks noChangeArrowheads="1"/>
          </p:cNvSpPr>
          <p:nvPr/>
        </p:nvSpPr>
        <p:spPr bwMode="auto">
          <a:xfrm>
            <a:off x="250825" y="5637930"/>
            <a:ext cx="856932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2010</a:t>
            </a:r>
            <a:r>
              <a:rPr lang="zh-CN" altLang="en-US" sz="2000" b="1" dirty="0">
                <a:solidFill>
                  <a:schemeClr val="tx1"/>
                </a:solidFill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</a:rPr>
              <a:t>11</a:t>
            </a:r>
            <a:r>
              <a:rPr lang="zh-CN" altLang="en-US" sz="2000" b="1" dirty="0">
                <a:solidFill>
                  <a:schemeClr val="tx1"/>
                </a:solidFill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</a:rPr>
              <a:t>14</a:t>
            </a:r>
            <a:r>
              <a:rPr lang="zh-CN" altLang="en-US" sz="2000" b="1" dirty="0">
                <a:solidFill>
                  <a:schemeClr val="tx1"/>
                </a:solidFill>
              </a:rPr>
              <a:t>日全球超级计算机前</a:t>
            </a:r>
            <a:r>
              <a:rPr lang="en-US" altLang="zh-CN" sz="2000" b="1" dirty="0">
                <a:solidFill>
                  <a:schemeClr val="tx1"/>
                </a:solidFill>
              </a:rPr>
              <a:t>500</a:t>
            </a:r>
            <a:r>
              <a:rPr lang="zh-CN" altLang="en-US" sz="2000" b="1" dirty="0">
                <a:solidFill>
                  <a:schemeClr val="tx1"/>
                </a:solidFill>
              </a:rPr>
              <a:t>强排行榜榜首，成为地球上最快的超级电脑，</a:t>
            </a:r>
            <a:r>
              <a:rPr lang="en-US" altLang="zh-CN" sz="2000" b="1" dirty="0">
                <a:solidFill>
                  <a:schemeClr val="tx1"/>
                </a:solidFill>
              </a:rPr>
              <a:t>2011</a:t>
            </a:r>
            <a:r>
              <a:rPr lang="zh-CN" altLang="en-US" sz="2000" b="1" dirty="0">
                <a:solidFill>
                  <a:schemeClr val="tx1"/>
                </a:solidFill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</a:rPr>
              <a:t>6</a:t>
            </a:r>
            <a:r>
              <a:rPr lang="zh-CN" altLang="en-US" sz="2000" b="1" dirty="0">
                <a:solidFill>
                  <a:schemeClr val="tx1"/>
                </a:solidFill>
              </a:rPr>
              <a:t>月被日本</a:t>
            </a:r>
            <a:r>
              <a:rPr lang="en-US" altLang="zh-CN" sz="2000" b="1" dirty="0">
                <a:solidFill>
                  <a:schemeClr val="tx1"/>
                </a:solidFill>
              </a:rPr>
              <a:t>”K Computer”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超越，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在最新的</a:t>
            </a:r>
            <a:r>
              <a:rPr lang="en-US" altLang="zh-CN" sz="2000" dirty="0" smtClean="0"/>
              <a:t>2012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11</a:t>
            </a:r>
            <a:r>
              <a:rPr lang="zh-CN" altLang="en-US" sz="2000" dirty="0" smtClean="0"/>
              <a:t>月</a:t>
            </a:r>
            <a:r>
              <a:rPr lang="zh-CN" altLang="en-US" sz="2000" dirty="0"/>
              <a:t>排名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8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。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2.1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1123950" y="2205038"/>
            <a:ext cx="7480300" cy="213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/>
              <a:t>最权威的超级计算机排名的参考网址</a:t>
            </a:r>
          </a:p>
          <a:p>
            <a:pPr>
              <a:spcBef>
                <a:spcPct val="50000"/>
              </a:spcBef>
            </a:pPr>
            <a:endParaRPr lang="en-US" altLang="zh-CN" sz="3200" dirty="0">
              <a:solidFill>
                <a:schemeClr val="folHlink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folHlink"/>
                </a:solidFill>
              </a:rPr>
              <a:t>     </a:t>
            </a:r>
            <a:r>
              <a:rPr lang="en-US" altLang="zh-CN" sz="3600" dirty="0">
                <a:solidFill>
                  <a:schemeClr val="folHlink"/>
                </a:solidFill>
                <a:latin typeface="Times New Roman" pitchFamily="18" charset="0"/>
              </a:rPr>
              <a:t>http://www.top500.org</a:t>
            </a:r>
            <a:endParaRPr lang="zh-CN" altLang="en-US" sz="3600" dirty="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4336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678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二、微型计算机的出现和发展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685800" y="1271588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微处理器芯片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4953000" y="1271588"/>
            <a:ext cx="197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存储器芯片</a:t>
            </a: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3200400" y="1266825"/>
            <a:ext cx="1252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1971年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76388" y="1876425"/>
            <a:ext cx="2335212" cy="2254250"/>
            <a:chOff x="1100" y="1182"/>
            <a:chExt cx="1471" cy="1420"/>
          </a:xfrm>
        </p:grpSpPr>
        <p:sp>
          <p:nvSpPr>
            <p:cNvPr id="144391" name="Text Box 7"/>
            <p:cNvSpPr txBox="1">
              <a:spLocks noChangeArrowheads="1"/>
            </p:cNvSpPr>
            <p:nvPr/>
          </p:nvSpPr>
          <p:spPr bwMode="auto">
            <a:xfrm>
              <a:off x="1100" y="1468"/>
              <a:ext cx="565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8位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16位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32位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64位</a:t>
              </a:r>
            </a:p>
          </p:txBody>
        </p:sp>
        <p:sp>
          <p:nvSpPr>
            <p:cNvPr id="144392" name="Text Box 8"/>
            <p:cNvSpPr txBox="1">
              <a:spLocks noChangeArrowheads="1"/>
            </p:cNvSpPr>
            <p:nvPr/>
          </p:nvSpPr>
          <p:spPr bwMode="auto">
            <a:xfrm>
              <a:off x="1220" y="1182"/>
              <a:ext cx="1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4位（4004）</a:t>
              </a:r>
            </a:p>
          </p:txBody>
        </p:sp>
      </p:grp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7053263" y="1266825"/>
            <a:ext cx="12525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1970年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494338" y="1800225"/>
            <a:ext cx="1439862" cy="4892675"/>
            <a:chOff x="3845" y="1134"/>
            <a:chExt cx="907" cy="3082"/>
          </a:xfrm>
        </p:grpSpPr>
        <p:sp>
          <p:nvSpPr>
            <p:cNvPr id="144395" name="Text Box 11"/>
            <p:cNvSpPr txBox="1">
              <a:spLocks noChangeArrowheads="1"/>
            </p:cNvSpPr>
            <p:nvPr/>
          </p:nvSpPr>
          <p:spPr bwMode="auto">
            <a:xfrm>
              <a:off x="4075" y="1134"/>
              <a:ext cx="6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256位</a:t>
              </a:r>
            </a:p>
          </p:txBody>
        </p:sp>
        <p:sp>
          <p:nvSpPr>
            <p:cNvPr id="144396" name="Text Box 12"/>
            <p:cNvSpPr txBox="1">
              <a:spLocks noChangeArrowheads="1"/>
            </p:cNvSpPr>
            <p:nvPr/>
          </p:nvSpPr>
          <p:spPr bwMode="auto">
            <a:xfrm>
              <a:off x="3845" y="1441"/>
              <a:ext cx="90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  1</a:t>
              </a:r>
              <a:r>
                <a:rPr lang="en-US" altLang="zh-CN" sz="2800">
                  <a:latin typeface="Times New Roman" pitchFamily="18" charset="0"/>
                </a:rPr>
                <a:t>K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44397" name="Text Box 13"/>
            <p:cNvSpPr txBox="1">
              <a:spLocks noChangeArrowheads="1"/>
            </p:cNvSpPr>
            <p:nvPr/>
          </p:nvSpPr>
          <p:spPr bwMode="auto">
            <a:xfrm>
              <a:off x="4013" y="2053"/>
              <a:ext cx="7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16K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013" y="2359"/>
              <a:ext cx="7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64K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3901" y="2665"/>
              <a:ext cx="8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256K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4088" y="2971"/>
              <a:ext cx="6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1M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3976" y="3582"/>
              <a:ext cx="7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16M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3976" y="3889"/>
              <a:ext cx="7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64M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4125" y="1747"/>
              <a:ext cx="6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4K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4088" y="3258"/>
              <a:ext cx="6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4M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</p:grpSp>
      <p:sp>
        <p:nvSpPr>
          <p:cNvPr id="144405" name="Rectangle 2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2.1</a:t>
            </a:r>
          </a:p>
        </p:txBody>
      </p:sp>
      <p:sp>
        <p:nvSpPr>
          <p:cNvPr id="144407" name="AutoShape 2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autoUpdateAnimBg="0"/>
      <p:bldP spid="144388" grpId="0" autoUpdateAnimBg="0"/>
      <p:bldP spid="144389" grpId="0" autoUpdateAnimBg="0"/>
      <p:bldP spid="14439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2511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>
                <a:latin typeface="Times New Roman" pitchFamily="18" charset="0"/>
              </a:rPr>
              <a:t>Moore </a:t>
            </a:r>
            <a:r>
              <a:rPr lang="zh-CN" altLang="en-US" sz="3600">
                <a:latin typeface="Times New Roman" pitchFamily="18" charset="0"/>
              </a:rPr>
              <a:t>定律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2241550" y="1876425"/>
            <a:ext cx="39306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Intel </a:t>
            </a:r>
            <a:r>
              <a:rPr lang="zh-CN" altLang="en-US" sz="2800">
                <a:latin typeface="Times New Roman" pitchFamily="18" charset="0"/>
              </a:rPr>
              <a:t>公司的缔造者之一 </a:t>
            </a:r>
          </a:p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Gordon  Moore </a:t>
            </a:r>
            <a:r>
              <a:rPr lang="zh-CN" altLang="en-US" sz="2800">
                <a:latin typeface="Times New Roman" pitchFamily="18" charset="0"/>
              </a:rPr>
              <a:t>提出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31988" y="3276600"/>
            <a:ext cx="4468812" cy="1331913"/>
            <a:chOff x="1217" y="2064"/>
            <a:chExt cx="2815" cy="839"/>
          </a:xfrm>
        </p:grpSpPr>
        <p:sp>
          <p:nvSpPr>
            <p:cNvPr id="145413" name="Text Box 5"/>
            <p:cNvSpPr txBox="1">
              <a:spLocks noChangeArrowheads="1"/>
            </p:cNvSpPr>
            <p:nvPr/>
          </p:nvSpPr>
          <p:spPr bwMode="auto">
            <a:xfrm>
              <a:off x="1814" y="2064"/>
              <a:ext cx="16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微芯片上集成的</a:t>
              </a:r>
            </a:p>
          </p:txBody>
        </p:sp>
        <p:sp>
          <p:nvSpPr>
            <p:cNvPr id="145414" name="Text Box 6"/>
            <p:cNvSpPr txBox="1">
              <a:spLocks noChangeArrowheads="1"/>
            </p:cNvSpPr>
            <p:nvPr/>
          </p:nvSpPr>
          <p:spPr bwMode="auto">
            <a:xfrm>
              <a:off x="1217" y="2576"/>
              <a:ext cx="28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   晶体管数目每三年翻两番</a:t>
              </a:r>
            </a:p>
          </p:txBody>
        </p:sp>
      </p:grp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2.1</a:t>
            </a:r>
          </a:p>
        </p:txBody>
      </p:sp>
      <p:sp>
        <p:nvSpPr>
          <p:cNvPr id="145417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6797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>
                <a:latin typeface="Times New Roman" pitchFamily="18" charset="0"/>
              </a:rPr>
              <a:t>Intel </a:t>
            </a:r>
            <a:r>
              <a:rPr lang="zh-CN" altLang="en-US" sz="3600">
                <a:latin typeface="Times New Roman" pitchFamily="18" charset="0"/>
              </a:rPr>
              <a:t>公司的典型微处理器产品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611188" y="971550"/>
            <a:ext cx="8610600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8080                      8位                1974年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8086                    16位                1979年               2.9 万个晶体管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80286                  16位                1982年             13.4 万个晶体管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80386                  32位                1985年             27.5 万个晶体管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80486                  32位                1989年           120.0 万个晶体管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itchFamily="18" charset="0"/>
              </a:rPr>
              <a:t>Pentium             64</a:t>
            </a:r>
            <a:r>
              <a:rPr lang="zh-CN" altLang="en-US" sz="2400" dirty="0">
                <a:latin typeface="Times New Roman" pitchFamily="18" charset="0"/>
              </a:rPr>
              <a:t>位（准）    1993年            310.0 万个晶体管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itchFamily="18" charset="0"/>
              </a:rPr>
              <a:t>Pentium Pro      64</a:t>
            </a:r>
            <a:r>
              <a:rPr lang="zh-CN" altLang="en-US" sz="2400" dirty="0">
                <a:latin typeface="Times New Roman" pitchFamily="18" charset="0"/>
              </a:rPr>
              <a:t>位（准）    1995年            550.0 万个晶体管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itchFamily="18" charset="0"/>
              </a:rPr>
              <a:t>Pentium Ⅱ        64</a:t>
            </a:r>
            <a:r>
              <a:rPr lang="zh-CN" altLang="en-US" sz="2400" dirty="0">
                <a:latin typeface="Times New Roman" pitchFamily="18" charset="0"/>
              </a:rPr>
              <a:t>位（准）    1997年            </a:t>
            </a:r>
            <a:r>
              <a:rPr lang="en-US" altLang="zh-CN" sz="2400" dirty="0">
                <a:latin typeface="Times New Roman" pitchFamily="18" charset="0"/>
              </a:rPr>
              <a:t>750.0 </a:t>
            </a:r>
            <a:r>
              <a:rPr lang="zh-CN" altLang="en-US" sz="2400" dirty="0">
                <a:latin typeface="Times New Roman" pitchFamily="18" charset="0"/>
              </a:rPr>
              <a:t>万个晶体管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itchFamily="18" charset="0"/>
              </a:rPr>
              <a:t>Pentium Ⅲ        64</a:t>
            </a:r>
            <a:r>
              <a:rPr lang="zh-CN" altLang="en-US" sz="2400" dirty="0">
                <a:latin typeface="Times New Roman" pitchFamily="18" charset="0"/>
              </a:rPr>
              <a:t>位（准）    1999年            </a:t>
            </a:r>
            <a:r>
              <a:rPr lang="en-US" altLang="zh-CN" sz="2400" dirty="0">
                <a:latin typeface="Times New Roman" pitchFamily="18" charset="0"/>
              </a:rPr>
              <a:t>950.0 </a:t>
            </a:r>
            <a:r>
              <a:rPr lang="zh-CN" altLang="en-US" sz="2400" dirty="0">
                <a:latin typeface="Times New Roman" pitchFamily="18" charset="0"/>
              </a:rPr>
              <a:t>万个晶体管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itchFamily="18" charset="0"/>
              </a:rPr>
              <a:t>Pentium Ⅳ        64</a:t>
            </a:r>
            <a:r>
              <a:rPr lang="zh-CN" altLang="en-US" sz="2400" dirty="0">
                <a:latin typeface="Times New Roman" pitchFamily="18" charset="0"/>
              </a:rPr>
              <a:t>位                2000年         4 200.0 万个晶体管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2.1</a:t>
            </a: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611188" y="6019800"/>
            <a:ext cx="835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dirty="0">
                <a:latin typeface="Times New Roman" pitchFamily="18" charset="0"/>
              </a:rPr>
              <a:t>　</a:t>
            </a:r>
            <a:r>
              <a:rPr lang="zh-CN" altLang="en-US" sz="2400" dirty="0">
                <a:latin typeface="Times New Roman" pitchFamily="18" charset="0"/>
              </a:rPr>
              <a:t>2010 年      芯片上可集成                  </a:t>
            </a:r>
            <a:r>
              <a:rPr lang="zh-CN" altLang="en-US" sz="2400" dirty="0">
                <a:solidFill>
                  <a:schemeClr val="folHlink"/>
                </a:solidFill>
                <a:latin typeface="Times New Roman" pitchFamily="18" charset="0"/>
              </a:rPr>
              <a:t>8</a:t>
            </a:r>
            <a:r>
              <a:rPr lang="zh-CN" altLang="en-US" sz="12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 dirty="0">
                <a:solidFill>
                  <a:schemeClr val="folHlink"/>
                </a:solidFill>
                <a:latin typeface="Times New Roman" pitchFamily="18" charset="0"/>
              </a:rPr>
              <a:t>亿</a:t>
            </a:r>
            <a:r>
              <a:rPr lang="zh-CN" altLang="en-US" dirty="0">
                <a:solidFill>
                  <a:schemeClr val="folHlink"/>
                </a:solidFill>
                <a:latin typeface="Times New Roman" pitchFamily="18" charset="0"/>
              </a:rPr>
              <a:t>          </a:t>
            </a:r>
            <a:r>
              <a:rPr lang="zh-CN" altLang="en-US" sz="2400" dirty="0">
                <a:latin typeface="Times New Roman" pitchFamily="18" charset="0"/>
              </a:rPr>
              <a:t>个晶体管</a:t>
            </a:r>
          </a:p>
        </p:txBody>
      </p:sp>
      <p:sp>
        <p:nvSpPr>
          <p:cNvPr id="146440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autoUpdateAnimBg="0"/>
      <p:bldP spid="14643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457200" y="358775"/>
            <a:ext cx="632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三、软件技术的兴起和发展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339850" y="2017713"/>
            <a:ext cx="3308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机器语言   面向机器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1339850" y="2682875"/>
            <a:ext cx="3308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汇编语言   面向机器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1339850" y="3348038"/>
            <a:ext cx="3308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高级语言   面向问题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2119313" y="4013200"/>
            <a:ext cx="5424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FORTRAN   </a:t>
            </a:r>
            <a:r>
              <a:rPr lang="zh-CN" altLang="en-US" sz="2800">
                <a:latin typeface="Times New Roman" pitchFamily="18" charset="0"/>
              </a:rPr>
              <a:t>科学计算和工程计算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2119313" y="4678363"/>
            <a:ext cx="4730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PASCAL       </a:t>
            </a:r>
            <a:r>
              <a:rPr lang="zh-CN" altLang="en-US" sz="2800">
                <a:latin typeface="Times New Roman" pitchFamily="18" charset="0"/>
              </a:rPr>
              <a:t>结构化程序设计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2119313" y="5343525"/>
            <a:ext cx="3651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C＋＋            </a:t>
            </a:r>
            <a:r>
              <a:rPr lang="zh-CN" altLang="en-US" sz="2800">
                <a:latin typeface="Times New Roman" pitchFamily="18" charset="0"/>
              </a:rPr>
              <a:t>面向对象</a:t>
            </a: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2119313" y="6010275"/>
            <a:ext cx="4371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Java               </a:t>
            </a:r>
            <a:r>
              <a:rPr lang="zh-CN" altLang="en-US" sz="2800">
                <a:latin typeface="Times New Roman" pitchFamily="18" charset="0"/>
              </a:rPr>
              <a:t>适应网络环境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669925" y="1173163"/>
            <a:ext cx="2425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1.  各种语言</a:t>
            </a:r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2.1</a:t>
            </a:r>
          </a:p>
        </p:txBody>
      </p:sp>
      <p:sp>
        <p:nvSpPr>
          <p:cNvPr id="147469" name="AutoShape 1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autoUpdateAnimBg="0"/>
      <p:bldP spid="147460" grpId="0" autoUpdateAnimBg="0"/>
      <p:bldP spid="147461" grpId="0" autoUpdateAnimBg="0"/>
      <p:bldP spid="147462" grpId="0" autoUpdateAnimBg="0"/>
      <p:bldP spid="147463" grpId="0" autoUpdateAnimBg="0"/>
      <p:bldP spid="147464" grpId="0" autoUpdateAnimBg="0"/>
      <p:bldP spid="147465" grpId="0" autoUpdateAnimBg="0"/>
      <p:bldP spid="14746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228600" y="609600"/>
            <a:ext cx="3849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系统软件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838200" y="16002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语言处理程序</a:t>
            </a:r>
            <a:r>
              <a:rPr lang="zh-CN" altLang="en-US" sz="3200">
                <a:latin typeface="Times New Roman" pitchFamily="18" charset="0"/>
              </a:rPr>
              <a:t>      </a:t>
            </a:r>
            <a:r>
              <a:rPr lang="zh-CN" altLang="en-US" sz="2800">
                <a:latin typeface="Times New Roman" pitchFamily="18" charset="0"/>
              </a:rPr>
              <a:t>汇编程序  编译程序  解释程序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838200" y="2514600"/>
            <a:ext cx="7065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操作系统</a:t>
            </a:r>
            <a:r>
              <a:rPr lang="zh-CN" altLang="en-US" sz="3200">
                <a:latin typeface="Times New Roman" pitchFamily="18" charset="0"/>
              </a:rPr>
              <a:t>              </a:t>
            </a:r>
            <a:r>
              <a:rPr lang="en-US" altLang="zh-CN" sz="2800">
                <a:latin typeface="Times New Roman" pitchFamily="18" charset="0"/>
              </a:rPr>
              <a:t>DOS  UNIX  Windows</a:t>
            </a:r>
            <a:r>
              <a:rPr lang="en-US" altLang="zh-CN" sz="3200">
                <a:latin typeface="Times New Roman" pitchFamily="18" charset="0"/>
              </a:rPr>
              <a:t>    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838200" y="3429000"/>
            <a:ext cx="769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服务性程序</a:t>
            </a:r>
            <a:r>
              <a:rPr lang="zh-CN" altLang="en-US" sz="3200">
                <a:latin typeface="Times New Roman" pitchFamily="18" charset="0"/>
              </a:rPr>
              <a:t>          </a:t>
            </a:r>
            <a:r>
              <a:rPr lang="zh-CN" altLang="en-US" sz="2800">
                <a:latin typeface="Times New Roman" pitchFamily="18" charset="0"/>
              </a:rPr>
              <a:t>装配  调试  诊断  排错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838200" y="4343400"/>
            <a:ext cx="838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数据库管理系统</a:t>
            </a:r>
            <a:r>
              <a:rPr lang="zh-CN" altLang="en-US" sz="3200">
                <a:latin typeface="Times New Roman" pitchFamily="18" charset="0"/>
              </a:rPr>
              <a:t>  </a:t>
            </a:r>
            <a:r>
              <a:rPr lang="zh-CN" altLang="en-US" sz="2800">
                <a:latin typeface="Times New Roman" pitchFamily="18" charset="0"/>
              </a:rPr>
              <a:t>数据库和数据库管理软件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838200" y="525780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网络软件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2.1</a:t>
            </a:r>
          </a:p>
        </p:txBody>
      </p:sp>
      <p:sp>
        <p:nvSpPr>
          <p:cNvPr id="148490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autoUpdateAnimBg="0"/>
      <p:bldP spid="148484" grpId="0" autoUpdateAnimBg="0"/>
      <p:bldP spid="148485" grpId="0" autoUpdateAnimBg="0"/>
      <p:bldP spid="148486" grpId="0" autoUpdateAnimBg="0"/>
      <p:bldP spid="14848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528638" y="577850"/>
            <a:ext cx="3852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软件发展的特点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1066800" y="1647825"/>
            <a:ext cx="358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⑴  开发周期长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1066800" y="2527300"/>
            <a:ext cx="434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⑵  制作成本昂贵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1066800" y="3408363"/>
            <a:ext cx="693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⑶  检测软件产品质量的特殊性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4441825"/>
            <a:ext cx="7010400" cy="1296988"/>
            <a:chOff x="1056" y="2798"/>
            <a:chExt cx="4416" cy="817"/>
          </a:xfrm>
        </p:grpSpPr>
        <p:sp>
          <p:nvSpPr>
            <p:cNvPr id="149511" name="Text Box 7"/>
            <p:cNvSpPr txBox="1">
              <a:spLocks noChangeArrowheads="1"/>
            </p:cNvSpPr>
            <p:nvPr/>
          </p:nvSpPr>
          <p:spPr bwMode="auto">
            <a:xfrm>
              <a:off x="1056" y="2798"/>
              <a:ext cx="43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软件是程序以及开发、使用和</a:t>
              </a:r>
            </a:p>
          </p:txBody>
        </p:sp>
        <p:sp>
          <p:nvSpPr>
            <p:cNvPr id="149512" name="Text Box 8"/>
            <p:cNvSpPr txBox="1">
              <a:spLocks noChangeArrowheads="1"/>
            </p:cNvSpPr>
            <p:nvPr/>
          </p:nvSpPr>
          <p:spPr bwMode="auto">
            <a:xfrm>
              <a:off x="1056" y="3288"/>
              <a:ext cx="44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维护程序所需要的所有文档</a:t>
              </a:r>
            </a:p>
          </p:txBody>
        </p:sp>
      </p:grp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2.1</a:t>
            </a:r>
          </a:p>
        </p:txBody>
      </p:sp>
      <p:sp>
        <p:nvSpPr>
          <p:cNvPr id="149516" name="AutoShape 1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autoUpdateAnimBg="0"/>
      <p:bldP spid="149508" grpId="0" autoUpdateAnimBg="0"/>
      <p:bldP spid="149509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b="1"/>
              <a:t>2.2 计算机的应用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1347788" y="1668463"/>
            <a:ext cx="46720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一、科学计算和数据处理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1347788" y="2586038"/>
            <a:ext cx="46720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二、工业控制和实时控制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1347788" y="3505200"/>
            <a:ext cx="2632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三、网络技术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1897063" y="4467225"/>
            <a:ext cx="1968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电子商务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1897063" y="5114925"/>
            <a:ext cx="1968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2. 网络教育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1897063" y="5762625"/>
            <a:ext cx="1968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3. 敏捷制造</a:t>
            </a:r>
          </a:p>
        </p:txBody>
      </p:sp>
      <p:sp>
        <p:nvSpPr>
          <p:cNvPr id="150538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utoUpdateAnimBg="0"/>
      <p:bldP spid="150532" grpId="0" autoUpdateAnimBg="0"/>
      <p:bldP spid="150533" grpId="0" autoUpdateAnimBg="0"/>
      <p:bldP spid="150534" grpId="0" autoUpdateAnimBg="0"/>
      <p:bldP spid="150535" grpId="0" autoUpdateAnimBg="0"/>
      <p:bldP spid="15053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974725" y="1119188"/>
            <a:ext cx="2632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四、虚拟现实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974725" y="2109788"/>
            <a:ext cx="6981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五、办公自动化和管理信息系统</a:t>
            </a: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974725" y="3098800"/>
            <a:ext cx="6118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六、</a:t>
            </a:r>
            <a:r>
              <a:rPr lang="en-US" altLang="zh-CN" sz="3200">
                <a:latin typeface="Times New Roman" pitchFamily="18" charset="0"/>
              </a:rPr>
              <a:t>CAD/CAM/CIMS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974725" y="4090988"/>
            <a:ext cx="647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七、多媒体技术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974725" y="5081588"/>
            <a:ext cx="647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八、人工智能</a:t>
            </a: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2.2</a:t>
            </a:r>
          </a:p>
        </p:txBody>
      </p:sp>
      <p:sp>
        <p:nvSpPr>
          <p:cNvPr id="151562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autoUpdateAnimBg="0"/>
      <p:bldP spid="151556" grpId="0" autoUpdateAnimBg="0"/>
      <p:bldP spid="151557" grpId="0" autoUpdateAnimBg="0"/>
      <p:bldP spid="15155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16387" name="Text Box 25"/>
          <p:cNvSpPr txBox="1">
            <a:spLocks noChangeArrowheads="1"/>
          </p:cNvSpPr>
          <p:nvPr/>
        </p:nvSpPr>
        <p:spPr bwMode="auto">
          <a:xfrm>
            <a:off x="996950" y="349250"/>
            <a:ext cx="5951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冯</a:t>
            </a:r>
            <a:r>
              <a:rPr lang="zh-CN" altLang="en-US" sz="3600">
                <a:latin typeface="Times New Roman" pitchFamily="18" charset="0"/>
              </a:rPr>
              <a:t>·</a:t>
            </a:r>
            <a:r>
              <a:rPr lang="zh-CN" altLang="en-US" sz="3600"/>
              <a:t>诺依曼计算机硬件框图</a:t>
            </a:r>
          </a:p>
        </p:txBody>
      </p:sp>
      <p:grpSp>
        <p:nvGrpSpPr>
          <p:cNvPr id="16388" name="Group 26"/>
          <p:cNvGrpSpPr>
            <a:grpSpLocks/>
          </p:cNvGrpSpPr>
          <p:nvPr/>
        </p:nvGrpSpPr>
        <p:grpSpPr bwMode="auto">
          <a:xfrm>
            <a:off x="457200" y="1989138"/>
            <a:ext cx="7805738" cy="3509962"/>
            <a:chOff x="288" y="1253"/>
            <a:chExt cx="4917" cy="2211"/>
          </a:xfrm>
        </p:grpSpPr>
        <p:sp>
          <p:nvSpPr>
            <p:cNvPr id="16390" name="Rectangle 27"/>
            <p:cNvSpPr>
              <a:spLocks noChangeArrowheads="1"/>
            </p:cNvSpPr>
            <p:nvPr/>
          </p:nvSpPr>
          <p:spPr bwMode="auto">
            <a:xfrm>
              <a:off x="2438" y="1253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" name="Rectangle 28"/>
            <p:cNvSpPr>
              <a:spLocks noChangeArrowheads="1"/>
            </p:cNvSpPr>
            <p:nvPr/>
          </p:nvSpPr>
          <p:spPr bwMode="auto">
            <a:xfrm>
              <a:off x="2494" y="1314"/>
              <a:ext cx="67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存储器</a:t>
              </a:r>
            </a:p>
          </p:txBody>
        </p:sp>
        <p:sp>
          <p:nvSpPr>
            <p:cNvPr id="16392" name="Rectangle 29"/>
            <p:cNvSpPr>
              <a:spLocks noChangeArrowheads="1"/>
            </p:cNvSpPr>
            <p:nvPr/>
          </p:nvSpPr>
          <p:spPr bwMode="auto">
            <a:xfrm>
              <a:off x="828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Rectangle 30"/>
            <p:cNvSpPr>
              <a:spLocks noChangeArrowheads="1"/>
            </p:cNvSpPr>
            <p:nvPr/>
          </p:nvSpPr>
          <p:spPr bwMode="auto">
            <a:xfrm>
              <a:off x="860" y="2179"/>
              <a:ext cx="9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输入设备</a:t>
              </a:r>
            </a:p>
          </p:txBody>
        </p:sp>
        <p:sp>
          <p:nvSpPr>
            <p:cNvPr id="16394" name="Rectangle 31"/>
            <p:cNvSpPr>
              <a:spLocks noChangeArrowheads="1"/>
            </p:cNvSpPr>
            <p:nvPr/>
          </p:nvSpPr>
          <p:spPr bwMode="auto">
            <a:xfrm>
              <a:off x="2425" y="2115"/>
              <a:ext cx="795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Rectangle 32"/>
            <p:cNvSpPr>
              <a:spLocks noChangeArrowheads="1"/>
            </p:cNvSpPr>
            <p:nvPr/>
          </p:nvSpPr>
          <p:spPr bwMode="auto">
            <a:xfrm>
              <a:off x="2494" y="2179"/>
              <a:ext cx="67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运算器</a:t>
              </a:r>
            </a:p>
          </p:txBody>
        </p:sp>
        <p:sp>
          <p:nvSpPr>
            <p:cNvPr id="16396" name="Rectangle 33"/>
            <p:cNvSpPr>
              <a:spLocks noChangeArrowheads="1"/>
            </p:cNvSpPr>
            <p:nvPr/>
          </p:nvSpPr>
          <p:spPr bwMode="auto">
            <a:xfrm>
              <a:off x="2413" y="3038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Rectangle 34"/>
            <p:cNvSpPr>
              <a:spLocks noChangeArrowheads="1"/>
            </p:cNvSpPr>
            <p:nvPr/>
          </p:nvSpPr>
          <p:spPr bwMode="auto">
            <a:xfrm>
              <a:off x="2459" y="3094"/>
              <a:ext cx="67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控制器</a:t>
              </a:r>
            </a:p>
          </p:txBody>
        </p:sp>
        <p:sp>
          <p:nvSpPr>
            <p:cNvPr id="16398" name="Rectangle 35"/>
            <p:cNvSpPr>
              <a:spLocks noChangeArrowheads="1"/>
            </p:cNvSpPr>
            <p:nvPr/>
          </p:nvSpPr>
          <p:spPr bwMode="auto">
            <a:xfrm>
              <a:off x="3879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Rectangle 36"/>
            <p:cNvSpPr>
              <a:spLocks noChangeArrowheads="1"/>
            </p:cNvSpPr>
            <p:nvPr/>
          </p:nvSpPr>
          <p:spPr bwMode="auto">
            <a:xfrm>
              <a:off x="3900" y="2179"/>
              <a:ext cx="9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输出设备</a:t>
              </a:r>
            </a:p>
          </p:txBody>
        </p:sp>
        <p:sp>
          <p:nvSpPr>
            <p:cNvPr id="16400" name="Freeform 37"/>
            <p:cNvSpPr>
              <a:spLocks/>
            </p:cNvSpPr>
            <p:nvPr/>
          </p:nvSpPr>
          <p:spPr bwMode="auto">
            <a:xfrm>
              <a:off x="1296" y="2543"/>
              <a:ext cx="1104" cy="721"/>
            </a:xfrm>
            <a:custGeom>
              <a:avLst/>
              <a:gdLst>
                <a:gd name="T0" fmla="*/ 0 w 1104"/>
                <a:gd name="T1" fmla="*/ 0 h 721"/>
                <a:gd name="T2" fmla="*/ 0 w 1104"/>
                <a:gd name="T3" fmla="*/ 721 h 721"/>
                <a:gd name="T4" fmla="*/ 1104 w 1104"/>
                <a:gd name="T5" fmla="*/ 721 h 721"/>
                <a:gd name="T6" fmla="*/ 0 60000 65536"/>
                <a:gd name="T7" fmla="*/ 0 60000 65536"/>
                <a:gd name="T8" fmla="*/ 0 60000 65536"/>
                <a:gd name="T9" fmla="*/ 0 w 1104"/>
                <a:gd name="T10" fmla="*/ 0 h 721"/>
                <a:gd name="T11" fmla="*/ 1104 w 1104"/>
                <a:gd name="T12" fmla="*/ 721 h 7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21">
                  <a:moveTo>
                    <a:pt x="0" y="0"/>
                  </a:moveTo>
                  <a:lnTo>
                    <a:pt x="0" y="721"/>
                  </a:lnTo>
                  <a:lnTo>
                    <a:pt x="1104" y="721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1" name="Freeform 38"/>
            <p:cNvSpPr>
              <a:spLocks/>
            </p:cNvSpPr>
            <p:nvPr/>
          </p:nvSpPr>
          <p:spPr bwMode="auto">
            <a:xfrm>
              <a:off x="2194" y="1439"/>
              <a:ext cx="478" cy="1597"/>
            </a:xfrm>
            <a:custGeom>
              <a:avLst/>
              <a:gdLst>
                <a:gd name="T0" fmla="*/ 254 w 478"/>
                <a:gd name="T1" fmla="*/ 1 h 1597"/>
                <a:gd name="T2" fmla="*/ 4 w 478"/>
                <a:gd name="T3" fmla="*/ 0 h 1597"/>
                <a:gd name="T4" fmla="*/ 0 w 478"/>
                <a:gd name="T5" fmla="*/ 1355 h 1597"/>
                <a:gd name="T6" fmla="*/ 478 w 478"/>
                <a:gd name="T7" fmla="*/ 1355 h 1597"/>
                <a:gd name="T8" fmla="*/ 476 w 478"/>
                <a:gd name="T9" fmla="*/ 159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597"/>
                <a:gd name="T17" fmla="*/ 478 w 478"/>
                <a:gd name="T18" fmla="*/ 1597 h 1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597">
                  <a:moveTo>
                    <a:pt x="254" y="1"/>
                  </a:moveTo>
                  <a:lnTo>
                    <a:pt x="4" y="0"/>
                  </a:lnTo>
                  <a:lnTo>
                    <a:pt x="0" y="1355"/>
                  </a:lnTo>
                  <a:lnTo>
                    <a:pt x="478" y="1355"/>
                  </a:lnTo>
                  <a:lnTo>
                    <a:pt x="476" y="1597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2" name="Freeform 39"/>
            <p:cNvSpPr>
              <a:spLocks/>
            </p:cNvSpPr>
            <p:nvPr/>
          </p:nvSpPr>
          <p:spPr bwMode="auto">
            <a:xfrm>
              <a:off x="2928" y="2544"/>
              <a:ext cx="1" cy="494"/>
            </a:xfrm>
            <a:custGeom>
              <a:avLst/>
              <a:gdLst>
                <a:gd name="T0" fmla="*/ 0 w 1"/>
                <a:gd name="T1" fmla="*/ 0 h 494"/>
                <a:gd name="T2" fmla="*/ 0 w 1"/>
                <a:gd name="T3" fmla="*/ 494 h 494"/>
                <a:gd name="T4" fmla="*/ 0 60000 65536"/>
                <a:gd name="T5" fmla="*/ 0 60000 65536"/>
                <a:gd name="T6" fmla="*/ 0 w 1"/>
                <a:gd name="T7" fmla="*/ 0 h 494"/>
                <a:gd name="T8" fmla="*/ 1 w 1"/>
                <a:gd name="T9" fmla="*/ 494 h 4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94">
                  <a:moveTo>
                    <a:pt x="0" y="0"/>
                  </a:moveTo>
                  <a:lnTo>
                    <a:pt x="0" y="494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3" name="Freeform 40"/>
            <p:cNvSpPr>
              <a:spLocks/>
            </p:cNvSpPr>
            <p:nvPr/>
          </p:nvSpPr>
          <p:spPr bwMode="auto">
            <a:xfrm>
              <a:off x="3210" y="2544"/>
              <a:ext cx="1110" cy="816"/>
            </a:xfrm>
            <a:custGeom>
              <a:avLst/>
              <a:gdLst>
                <a:gd name="T0" fmla="*/ 1110 w 1110"/>
                <a:gd name="T1" fmla="*/ 0 h 816"/>
                <a:gd name="T2" fmla="*/ 1110 w 1110"/>
                <a:gd name="T3" fmla="*/ 816 h 816"/>
                <a:gd name="T4" fmla="*/ 0 w 1110"/>
                <a:gd name="T5" fmla="*/ 816 h 816"/>
                <a:gd name="T6" fmla="*/ 0 60000 65536"/>
                <a:gd name="T7" fmla="*/ 0 60000 65536"/>
                <a:gd name="T8" fmla="*/ 0 60000 65536"/>
                <a:gd name="T9" fmla="*/ 0 w 1110"/>
                <a:gd name="T10" fmla="*/ 0 h 816"/>
                <a:gd name="T11" fmla="*/ 1110 w 1110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0" h="816">
                  <a:moveTo>
                    <a:pt x="1110" y="0"/>
                  </a:moveTo>
                  <a:lnTo>
                    <a:pt x="1110" y="816"/>
                  </a:lnTo>
                  <a:lnTo>
                    <a:pt x="0" y="81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4" name="Freeform 41"/>
            <p:cNvSpPr>
              <a:spLocks/>
            </p:cNvSpPr>
            <p:nvPr/>
          </p:nvSpPr>
          <p:spPr bwMode="auto">
            <a:xfrm>
              <a:off x="2682" y="1677"/>
              <a:ext cx="1" cy="435"/>
            </a:xfrm>
            <a:custGeom>
              <a:avLst/>
              <a:gdLst>
                <a:gd name="T0" fmla="*/ 0 w 1"/>
                <a:gd name="T1" fmla="*/ 435 h 435"/>
                <a:gd name="T2" fmla="*/ 0 w 1"/>
                <a:gd name="T3" fmla="*/ 0 h 435"/>
                <a:gd name="T4" fmla="*/ 0 60000 65536"/>
                <a:gd name="T5" fmla="*/ 0 60000 65536"/>
                <a:gd name="T6" fmla="*/ 0 w 1"/>
                <a:gd name="T7" fmla="*/ 0 h 435"/>
                <a:gd name="T8" fmla="*/ 1 w 1"/>
                <a:gd name="T9" fmla="*/ 435 h 4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35">
                  <a:moveTo>
                    <a:pt x="0" y="43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5" name="Freeform 42"/>
            <p:cNvSpPr>
              <a:spLocks/>
            </p:cNvSpPr>
            <p:nvPr/>
          </p:nvSpPr>
          <p:spPr bwMode="auto">
            <a:xfrm>
              <a:off x="2923" y="1680"/>
              <a:ext cx="1" cy="429"/>
            </a:xfrm>
            <a:custGeom>
              <a:avLst/>
              <a:gdLst>
                <a:gd name="T0" fmla="*/ 0 w 1"/>
                <a:gd name="T1" fmla="*/ 0 h 429"/>
                <a:gd name="T2" fmla="*/ 1 w 1"/>
                <a:gd name="T3" fmla="*/ 429 h 429"/>
                <a:gd name="T4" fmla="*/ 0 60000 65536"/>
                <a:gd name="T5" fmla="*/ 0 60000 65536"/>
                <a:gd name="T6" fmla="*/ 0 w 1"/>
                <a:gd name="T7" fmla="*/ 0 h 429"/>
                <a:gd name="T8" fmla="*/ 1 w 1"/>
                <a:gd name="T9" fmla="*/ 429 h 4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29">
                  <a:moveTo>
                    <a:pt x="0" y="0"/>
                  </a:moveTo>
                  <a:lnTo>
                    <a:pt x="1" y="429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6" name="Freeform 43"/>
            <p:cNvSpPr>
              <a:spLocks/>
            </p:cNvSpPr>
            <p:nvPr/>
          </p:nvSpPr>
          <p:spPr bwMode="auto">
            <a:xfrm>
              <a:off x="2921" y="1872"/>
              <a:ext cx="583" cy="1299"/>
            </a:xfrm>
            <a:custGeom>
              <a:avLst/>
              <a:gdLst>
                <a:gd name="T0" fmla="*/ 0 w 583"/>
                <a:gd name="T1" fmla="*/ 0 h 1299"/>
                <a:gd name="T2" fmla="*/ 583 w 583"/>
                <a:gd name="T3" fmla="*/ 0 h 1299"/>
                <a:gd name="T4" fmla="*/ 583 w 583"/>
                <a:gd name="T5" fmla="*/ 1296 h 1299"/>
                <a:gd name="T6" fmla="*/ 286 w 583"/>
                <a:gd name="T7" fmla="*/ 1299 h 1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1299"/>
                <a:gd name="T14" fmla="*/ 583 w 583"/>
                <a:gd name="T15" fmla="*/ 1299 h 1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1299">
                  <a:moveTo>
                    <a:pt x="0" y="0"/>
                  </a:moveTo>
                  <a:lnTo>
                    <a:pt x="583" y="0"/>
                  </a:lnTo>
                  <a:lnTo>
                    <a:pt x="583" y="1296"/>
                  </a:lnTo>
                  <a:lnTo>
                    <a:pt x="286" y="1299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 type="oval" w="sm" len="sm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7" name="Freeform 44"/>
            <p:cNvSpPr>
              <a:spLocks/>
            </p:cNvSpPr>
            <p:nvPr/>
          </p:nvSpPr>
          <p:spPr bwMode="auto">
            <a:xfrm>
              <a:off x="288" y="2303"/>
              <a:ext cx="536" cy="1"/>
            </a:xfrm>
            <a:custGeom>
              <a:avLst/>
              <a:gdLst>
                <a:gd name="T0" fmla="*/ 0 w 536"/>
                <a:gd name="T1" fmla="*/ 1 h 1"/>
                <a:gd name="T2" fmla="*/ 536 w 536"/>
                <a:gd name="T3" fmla="*/ 0 h 1"/>
                <a:gd name="T4" fmla="*/ 0 60000 65536"/>
                <a:gd name="T5" fmla="*/ 0 60000 65536"/>
                <a:gd name="T6" fmla="*/ 0 w 536"/>
                <a:gd name="T7" fmla="*/ 0 h 1"/>
                <a:gd name="T8" fmla="*/ 536 w 5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6" h="1">
                  <a:moveTo>
                    <a:pt x="0" y="1"/>
                  </a:moveTo>
                  <a:lnTo>
                    <a:pt x="536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8" name="Freeform 45"/>
            <p:cNvSpPr>
              <a:spLocks/>
            </p:cNvSpPr>
            <p:nvPr/>
          </p:nvSpPr>
          <p:spPr bwMode="auto">
            <a:xfrm>
              <a:off x="1776" y="2304"/>
              <a:ext cx="650" cy="1"/>
            </a:xfrm>
            <a:custGeom>
              <a:avLst/>
              <a:gdLst>
                <a:gd name="T0" fmla="*/ 0 w 650"/>
                <a:gd name="T1" fmla="*/ 0 h 1"/>
                <a:gd name="T2" fmla="*/ 650 w 650"/>
                <a:gd name="T3" fmla="*/ 0 h 1"/>
                <a:gd name="T4" fmla="*/ 0 60000 65536"/>
                <a:gd name="T5" fmla="*/ 0 60000 65536"/>
                <a:gd name="T6" fmla="*/ 0 w 650"/>
                <a:gd name="T7" fmla="*/ 0 h 1"/>
                <a:gd name="T8" fmla="*/ 650 w 65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0" h="1">
                  <a:moveTo>
                    <a:pt x="0" y="0"/>
                  </a:moveTo>
                  <a:lnTo>
                    <a:pt x="65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9" name="Freeform 46"/>
            <p:cNvSpPr>
              <a:spLocks/>
            </p:cNvSpPr>
            <p:nvPr/>
          </p:nvSpPr>
          <p:spPr bwMode="auto">
            <a:xfrm>
              <a:off x="3216" y="2304"/>
              <a:ext cx="660" cy="1"/>
            </a:xfrm>
            <a:custGeom>
              <a:avLst/>
              <a:gdLst>
                <a:gd name="T0" fmla="*/ 0 w 660"/>
                <a:gd name="T1" fmla="*/ 0 h 1"/>
                <a:gd name="T2" fmla="*/ 660 w 660"/>
                <a:gd name="T3" fmla="*/ 0 h 1"/>
                <a:gd name="T4" fmla="*/ 0 60000 65536"/>
                <a:gd name="T5" fmla="*/ 0 60000 65536"/>
                <a:gd name="T6" fmla="*/ 0 w 660"/>
                <a:gd name="T7" fmla="*/ 0 h 1"/>
                <a:gd name="T8" fmla="*/ 660 w 66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0" h="1">
                  <a:moveTo>
                    <a:pt x="0" y="0"/>
                  </a:moveTo>
                  <a:lnTo>
                    <a:pt x="66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10" name="Freeform 47"/>
            <p:cNvSpPr>
              <a:spLocks/>
            </p:cNvSpPr>
            <p:nvPr/>
          </p:nvSpPr>
          <p:spPr bwMode="auto">
            <a:xfrm>
              <a:off x="4837" y="2304"/>
              <a:ext cx="368" cy="1"/>
            </a:xfrm>
            <a:custGeom>
              <a:avLst/>
              <a:gdLst>
                <a:gd name="T0" fmla="*/ 0 w 368"/>
                <a:gd name="T1" fmla="*/ 0 h 1"/>
                <a:gd name="T2" fmla="*/ 368 w 368"/>
                <a:gd name="T3" fmla="*/ 0 h 1"/>
                <a:gd name="T4" fmla="*/ 0 60000 65536"/>
                <a:gd name="T5" fmla="*/ 0 60000 65536"/>
                <a:gd name="T6" fmla="*/ 0 w 368"/>
                <a:gd name="T7" fmla="*/ 0 h 1"/>
                <a:gd name="T8" fmla="*/ 368 w 36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8" h="1">
                  <a:moveTo>
                    <a:pt x="0" y="0"/>
                  </a:moveTo>
                  <a:lnTo>
                    <a:pt x="368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89" name="AutoShape 5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2.3 计算机的展望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719138" y="1668463"/>
            <a:ext cx="8532812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一、计算机具有类似人脑的一些超级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       </a:t>
            </a:r>
            <a:r>
              <a:rPr lang="zh-CN" altLang="en-US">
                <a:latin typeface="Times New Roman" pitchFamily="18" charset="0"/>
              </a:rPr>
              <a:t>  </a:t>
            </a:r>
            <a:r>
              <a:rPr lang="zh-CN" altLang="en-US" sz="3200">
                <a:latin typeface="Times New Roman" pitchFamily="18" charset="0"/>
              </a:rPr>
              <a:t>智能功能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1601788" y="2994025"/>
            <a:ext cx="7000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要求计算机的速度达</a:t>
            </a:r>
            <a:r>
              <a:rPr lang="en-US" altLang="zh-CN" sz="3200">
                <a:latin typeface="Times New Roman" pitchFamily="18" charset="0"/>
              </a:rPr>
              <a:t>10</a:t>
            </a:r>
            <a:r>
              <a:rPr lang="en-US" altLang="zh-CN" sz="2800" baseline="50000">
                <a:latin typeface="Times New Roman" pitchFamily="18" charset="0"/>
              </a:rPr>
              <a:t>15</a:t>
            </a:r>
            <a:r>
              <a:rPr lang="en-US" altLang="zh-CN" sz="3200">
                <a:latin typeface="Times New Roman" pitchFamily="18" charset="0"/>
              </a:rPr>
              <a:t>/</a:t>
            </a:r>
            <a:r>
              <a:rPr lang="zh-CN" altLang="en-US" sz="3200">
                <a:latin typeface="Times New Roman" pitchFamily="18" charset="0"/>
              </a:rPr>
              <a:t>秒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719138" y="3892550"/>
            <a:ext cx="82089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二、芯片集成度的提高受以下三方面的限制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1655763" y="4854575"/>
            <a:ext cx="64912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芯片集成度受物理极限的制约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1655763" y="5502275"/>
            <a:ext cx="6707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按几何级数递增的制作成本</a:t>
            </a: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1655763" y="6149975"/>
            <a:ext cx="4979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芯片的功耗、散热、线延迟</a:t>
            </a:r>
          </a:p>
        </p:txBody>
      </p:sp>
      <p:sp>
        <p:nvSpPr>
          <p:cNvPr id="152586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autoUpdateAnimBg="0"/>
      <p:bldP spid="152580" grpId="0" autoUpdateAnimBg="0"/>
      <p:bldP spid="152581" grpId="0" autoUpdateAnimBg="0"/>
      <p:bldP spid="152582" grpId="0" autoUpdateAnimBg="0"/>
      <p:bldP spid="152583" grpId="0" autoUpdateAnimBg="0"/>
      <p:bldP spid="152584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971550" y="549275"/>
            <a:ext cx="8532813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三、？替代传统的硅芯片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1800225" y="1517650"/>
            <a:ext cx="5699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光计算机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1800225" y="3111500"/>
            <a:ext cx="4187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2. </a:t>
            </a:r>
            <a:r>
              <a:rPr lang="en-US" altLang="zh-CN" sz="2800">
                <a:latin typeface="Times New Roman" pitchFamily="18" charset="0"/>
              </a:rPr>
              <a:t>DNA</a:t>
            </a:r>
            <a:r>
              <a:rPr lang="zh-CN" altLang="en-US" sz="2800">
                <a:latin typeface="Times New Roman" pitchFamily="18" charset="0"/>
              </a:rPr>
              <a:t>生物计算机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1800225" y="4705350"/>
            <a:ext cx="4187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3. 量子计算机</a:t>
            </a: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2160588" y="2314575"/>
            <a:ext cx="5699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利用光子取代电子进行运算和存储</a:t>
            </a: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2160588" y="3908425"/>
            <a:ext cx="6480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通过控制</a:t>
            </a:r>
            <a:r>
              <a:rPr lang="en-US" altLang="zh-CN" sz="2800">
                <a:latin typeface="Times New Roman" pitchFamily="18" charset="0"/>
              </a:rPr>
              <a:t>DNA</a:t>
            </a:r>
            <a:r>
              <a:rPr lang="zh-CN" altLang="en-US" sz="2800">
                <a:latin typeface="Times New Roman" pitchFamily="18" charset="0"/>
              </a:rPr>
              <a:t>分子间的生化反应</a:t>
            </a: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2160588" y="5502275"/>
            <a:ext cx="6480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利用原子所具有的量子特性</a:t>
            </a: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</a:t>
            </a:r>
            <a:r>
              <a:rPr lang="en-US" altLang="zh-CN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</a:p>
        </p:txBody>
      </p:sp>
      <p:sp>
        <p:nvSpPr>
          <p:cNvPr id="153612" name="AutoShape 1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utoUpdateAnimBg="0"/>
      <p:bldP spid="153604" grpId="0" autoUpdateAnimBg="0"/>
      <p:bldP spid="153605" grpId="0" autoUpdateAnimBg="0"/>
      <p:bldP spid="153606" grpId="0" autoUpdateAnimBg="0"/>
      <p:bldP spid="153607" grpId="0" autoUpdateAnimBg="0"/>
      <p:bldP spid="153608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75" y="315913"/>
            <a:ext cx="5256213" cy="592137"/>
          </a:xfrm>
        </p:spPr>
        <p:txBody>
          <a:bodyPr/>
          <a:lstStyle/>
          <a:p>
            <a:pPr algn="l"/>
            <a:r>
              <a:rPr lang="zh-CN" altLang="en-US" sz="2800" b="1">
                <a:hlinkClick r:id="rId2" action="ppaction://hlinksldjump"/>
              </a:rPr>
              <a:t>第</a:t>
            </a:r>
            <a:r>
              <a:rPr lang="zh-CN" altLang="en-US" sz="2800" b="1">
                <a:latin typeface="Times New Roman" pitchFamily="18" charset="0"/>
                <a:hlinkClick r:id="rId2" action="ppaction://hlinksldjump"/>
              </a:rPr>
              <a:t>１</a:t>
            </a:r>
            <a:r>
              <a:rPr lang="zh-CN" altLang="en-US" sz="2800" b="1">
                <a:hlinkClick r:id="rId2" action="ppaction://hlinksldjump"/>
              </a:rPr>
              <a:t>章  计算机系统概论</a:t>
            </a:r>
          </a:p>
        </p:txBody>
      </p:sp>
      <p:sp>
        <p:nvSpPr>
          <p:cNvPr id="658439" name="Rectangle 7"/>
          <p:cNvSpPr>
            <a:spLocks noChangeArrowheads="1"/>
          </p:cNvSpPr>
          <p:nvPr/>
        </p:nvSpPr>
        <p:spPr bwMode="auto">
          <a:xfrm>
            <a:off x="2339975" y="15478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３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系统总线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0" name="Rectangle 8"/>
          <p:cNvSpPr>
            <a:spLocks noChangeArrowheads="1"/>
          </p:cNvSpPr>
          <p:nvPr/>
        </p:nvSpPr>
        <p:spPr bwMode="auto">
          <a:xfrm>
            <a:off x="2339975" y="21637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４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存储器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1" name="Rectangle 9"/>
          <p:cNvSpPr>
            <a:spLocks noChangeArrowheads="1"/>
          </p:cNvSpPr>
          <p:nvPr/>
        </p:nvSpPr>
        <p:spPr bwMode="auto">
          <a:xfrm>
            <a:off x="2339975" y="27797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５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输入输出系统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2" name="Rectangle 10"/>
          <p:cNvSpPr>
            <a:spLocks noChangeArrowheads="1"/>
          </p:cNvSpPr>
          <p:nvPr/>
        </p:nvSpPr>
        <p:spPr bwMode="auto">
          <a:xfrm>
            <a:off x="2339975" y="33956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６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计算机的运算方法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3" name="Rectangle 11"/>
          <p:cNvSpPr>
            <a:spLocks noChangeArrowheads="1"/>
          </p:cNvSpPr>
          <p:nvPr/>
        </p:nvSpPr>
        <p:spPr bwMode="auto">
          <a:xfrm>
            <a:off x="2339975" y="40116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７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指令系统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4" name="Rectangle 12"/>
          <p:cNvSpPr>
            <a:spLocks noChangeArrowheads="1"/>
          </p:cNvSpPr>
          <p:nvPr/>
        </p:nvSpPr>
        <p:spPr bwMode="auto">
          <a:xfrm>
            <a:off x="2339975" y="46275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８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CPU 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的结构和功能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58445" name="Rectangle 13"/>
          <p:cNvSpPr>
            <a:spLocks noChangeArrowheads="1"/>
          </p:cNvSpPr>
          <p:nvPr/>
        </p:nvSpPr>
        <p:spPr bwMode="auto">
          <a:xfrm>
            <a:off x="2339975" y="52435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９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控制单元的功能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6" name="Rectangle 14"/>
          <p:cNvSpPr>
            <a:spLocks noChangeArrowheads="1"/>
          </p:cNvSpPr>
          <p:nvPr/>
        </p:nvSpPr>
        <p:spPr bwMode="auto">
          <a:xfrm>
            <a:off x="2339975" y="5861050"/>
            <a:ext cx="5256213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10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控制单元的设计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7" name="Rectangle 1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39975" y="9318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rId3" action="ppaction://hlinksldjump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rId3" action="ppaction://hlinksldjump"/>
              </a:rPr>
              <a:t>２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rId3" action="ppaction://hlinksldjump"/>
              </a:rPr>
              <a:t>章  计算机的发展及应用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9" name="AutoShape 1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第３章  系统总线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2620963" y="1981200"/>
            <a:ext cx="36496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3.1 总线的基本概念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2620963" y="2819400"/>
            <a:ext cx="2833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3.2 总线的分类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2620963" y="3657600"/>
            <a:ext cx="44656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3.3 总线特性及性能指标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2620963" y="4495800"/>
            <a:ext cx="2425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3.4 总线结构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2620963" y="5334000"/>
            <a:ext cx="2425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3.5 总线控制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4633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02400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239000" cy="1143000"/>
          </a:xfrm>
        </p:spPr>
        <p:txBody>
          <a:bodyPr/>
          <a:lstStyle/>
          <a:p>
            <a:r>
              <a:rPr lang="zh-CN" altLang="en-US" b="1"/>
              <a:t>3.1  总线的基本概念</a:t>
            </a:r>
            <a:endParaRPr lang="en-US" altLang="zh-CN" b="1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593725" y="1163638"/>
            <a:ext cx="38560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一、为什么要用总线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593725" y="1905000"/>
            <a:ext cx="3040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二、什么是总线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593725" y="3962400"/>
            <a:ext cx="4264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三、总线上信息的传送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92238" y="2643188"/>
            <a:ext cx="6761162" cy="1158875"/>
            <a:chOff x="877" y="1665"/>
            <a:chExt cx="4259" cy="730"/>
          </a:xfrm>
        </p:grpSpPr>
        <p:sp>
          <p:nvSpPr>
            <p:cNvPr id="156679" name="Text Box 7"/>
            <p:cNvSpPr txBox="1">
              <a:spLocks noChangeArrowheads="1"/>
            </p:cNvSpPr>
            <p:nvPr/>
          </p:nvSpPr>
          <p:spPr bwMode="auto">
            <a:xfrm>
              <a:off x="877" y="1665"/>
              <a:ext cx="42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总线是连接各个部件的信息传输线，</a:t>
              </a:r>
            </a:p>
          </p:txBody>
        </p:sp>
        <p:sp>
          <p:nvSpPr>
            <p:cNvPr id="156680" name="Text Box 8"/>
            <p:cNvSpPr txBox="1">
              <a:spLocks noChangeArrowheads="1"/>
            </p:cNvSpPr>
            <p:nvPr/>
          </p:nvSpPr>
          <p:spPr bwMode="auto">
            <a:xfrm>
              <a:off x="893" y="2068"/>
              <a:ext cx="39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是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各个部件共享的传输介质</a:t>
              </a:r>
            </a:p>
          </p:txBody>
        </p:sp>
      </p:grpSp>
      <p:sp>
        <p:nvSpPr>
          <p:cNvPr id="156681" name="Line 9"/>
          <p:cNvSpPr>
            <a:spLocks noChangeShapeType="1"/>
          </p:cNvSpPr>
          <p:nvPr/>
        </p:nvSpPr>
        <p:spPr bwMode="auto">
          <a:xfrm>
            <a:off x="35052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>
            <a:off x="38100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>
            <a:off x="41148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4" name="Line 12"/>
          <p:cNvSpPr>
            <a:spLocks noChangeShapeType="1"/>
          </p:cNvSpPr>
          <p:nvPr/>
        </p:nvSpPr>
        <p:spPr bwMode="auto">
          <a:xfrm>
            <a:off x="44196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>
            <a:off x="47244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6" name="Line 14"/>
          <p:cNvSpPr>
            <a:spLocks noChangeShapeType="1"/>
          </p:cNvSpPr>
          <p:nvPr/>
        </p:nvSpPr>
        <p:spPr bwMode="auto">
          <a:xfrm>
            <a:off x="50292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7" name="Line 15"/>
          <p:cNvSpPr>
            <a:spLocks noChangeShapeType="1"/>
          </p:cNvSpPr>
          <p:nvPr/>
        </p:nvSpPr>
        <p:spPr bwMode="auto">
          <a:xfrm>
            <a:off x="53340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8" name="Line 16"/>
          <p:cNvSpPr>
            <a:spLocks noChangeShapeType="1"/>
          </p:cNvSpPr>
          <p:nvPr/>
        </p:nvSpPr>
        <p:spPr bwMode="auto">
          <a:xfrm>
            <a:off x="56388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9" name="Line 17"/>
          <p:cNvSpPr>
            <a:spLocks noChangeShapeType="1"/>
          </p:cNvSpPr>
          <p:nvPr/>
        </p:nvSpPr>
        <p:spPr bwMode="auto">
          <a:xfrm>
            <a:off x="59436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>
            <a:off x="62484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2076450" y="4662488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串行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505200" y="5334000"/>
            <a:ext cx="228600" cy="990600"/>
            <a:chOff x="2016" y="1824"/>
            <a:chExt cx="144" cy="624"/>
          </a:xfrm>
        </p:grpSpPr>
        <p:sp>
          <p:nvSpPr>
            <p:cNvPr id="156693" name="Line 21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94" name="Line 22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95" name="Line 23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96" name="Line 24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97" name="Line 25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98" name="Line 26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99" name="Line 27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0" name="Line 28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810000" y="5334000"/>
            <a:ext cx="228600" cy="990600"/>
            <a:chOff x="2016" y="1824"/>
            <a:chExt cx="144" cy="624"/>
          </a:xfrm>
        </p:grpSpPr>
        <p:sp>
          <p:nvSpPr>
            <p:cNvPr id="156702" name="Line 30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3" name="Line 31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4" name="Line 32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5" name="Line 33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6" name="Line 34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7" name="Line 35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8" name="Line 36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9" name="Line 37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4114800" y="5334000"/>
            <a:ext cx="228600" cy="990600"/>
            <a:chOff x="2016" y="1824"/>
            <a:chExt cx="144" cy="624"/>
          </a:xfrm>
        </p:grpSpPr>
        <p:sp>
          <p:nvSpPr>
            <p:cNvPr id="156711" name="Line 39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12" name="Line 40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13" name="Line 41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14" name="Line 42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15" name="Line 43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16" name="Line 44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17" name="Line 45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18" name="Line 46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419600" y="5334000"/>
            <a:ext cx="228600" cy="990600"/>
            <a:chOff x="2016" y="1824"/>
            <a:chExt cx="144" cy="624"/>
          </a:xfrm>
        </p:grpSpPr>
        <p:sp>
          <p:nvSpPr>
            <p:cNvPr id="156720" name="Line 48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21" name="Line 49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22" name="Line 50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23" name="Line 51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24" name="Line 52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25" name="Line 53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26" name="Line 54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27" name="Line 55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4724400" y="5334000"/>
            <a:ext cx="228600" cy="990600"/>
            <a:chOff x="2016" y="1824"/>
            <a:chExt cx="144" cy="624"/>
          </a:xfrm>
        </p:grpSpPr>
        <p:sp>
          <p:nvSpPr>
            <p:cNvPr id="156729" name="Line 57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30" name="Line 58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31" name="Line 59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32" name="Line 60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33" name="Line 61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34" name="Line 62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35" name="Line 63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36" name="Line 64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5029200" y="5334000"/>
            <a:ext cx="228600" cy="990600"/>
            <a:chOff x="2016" y="1824"/>
            <a:chExt cx="144" cy="624"/>
          </a:xfrm>
        </p:grpSpPr>
        <p:sp>
          <p:nvSpPr>
            <p:cNvPr id="156738" name="Line 66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39" name="Line 67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40" name="Line 68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41" name="Line 69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42" name="Line 70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43" name="Line 71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44" name="Line 72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45" name="Line 73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5334000" y="5334000"/>
            <a:ext cx="228600" cy="990600"/>
            <a:chOff x="2016" y="1824"/>
            <a:chExt cx="144" cy="624"/>
          </a:xfrm>
        </p:grpSpPr>
        <p:sp>
          <p:nvSpPr>
            <p:cNvPr id="156747" name="Line 75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48" name="Line 76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49" name="Line 77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50" name="Line 78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51" name="Line 79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52" name="Line 80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53" name="Line 81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54" name="Line 82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5638800" y="5334000"/>
            <a:ext cx="228600" cy="990600"/>
            <a:chOff x="2016" y="1824"/>
            <a:chExt cx="144" cy="624"/>
          </a:xfrm>
        </p:grpSpPr>
        <p:sp>
          <p:nvSpPr>
            <p:cNvPr id="156756" name="Line 84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57" name="Line 85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58" name="Line 86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59" name="Line 87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60" name="Line 88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61" name="Line 89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62" name="Line 90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63" name="Line 91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5943600" y="5334000"/>
            <a:ext cx="228600" cy="990600"/>
            <a:chOff x="2016" y="1824"/>
            <a:chExt cx="144" cy="624"/>
          </a:xfrm>
        </p:grpSpPr>
        <p:sp>
          <p:nvSpPr>
            <p:cNvPr id="156765" name="Line 93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66" name="Line 94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67" name="Line 95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68" name="Line 96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69" name="Line 97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70" name="Line 98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71" name="Line 99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72" name="Line 100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101"/>
          <p:cNvGrpSpPr>
            <a:grpSpLocks/>
          </p:cNvGrpSpPr>
          <p:nvPr/>
        </p:nvGrpSpPr>
        <p:grpSpPr bwMode="auto">
          <a:xfrm>
            <a:off x="6248400" y="5334000"/>
            <a:ext cx="228600" cy="990600"/>
            <a:chOff x="2016" y="1824"/>
            <a:chExt cx="144" cy="624"/>
          </a:xfrm>
        </p:grpSpPr>
        <p:sp>
          <p:nvSpPr>
            <p:cNvPr id="156774" name="Line 102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75" name="Line 103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76" name="Line 104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77" name="Line 105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78" name="Line 106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79" name="Line 107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80" name="Line 108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81" name="Line 109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6782" name="Text Box 110"/>
          <p:cNvSpPr txBox="1">
            <a:spLocks noChangeArrowheads="1"/>
          </p:cNvSpPr>
          <p:nvPr/>
        </p:nvSpPr>
        <p:spPr bwMode="auto">
          <a:xfrm>
            <a:off x="2076450" y="5653088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并行</a:t>
            </a:r>
          </a:p>
        </p:txBody>
      </p:sp>
      <p:sp>
        <p:nvSpPr>
          <p:cNvPr id="156784" name="AutoShape 1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5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autoUpdateAnimBg="0"/>
      <p:bldP spid="156676" grpId="0" autoUpdateAnimBg="0"/>
      <p:bldP spid="156677" grpId="0" autoUpdateAnimBg="0"/>
      <p:bldP spid="156681" grpId="0" animBg="1"/>
      <p:bldP spid="156682" grpId="0" animBg="1"/>
      <p:bldP spid="156683" grpId="0" animBg="1"/>
      <p:bldP spid="156684" grpId="0" animBg="1"/>
      <p:bldP spid="156685" grpId="0" animBg="1"/>
      <p:bldP spid="156686" grpId="0" animBg="1"/>
      <p:bldP spid="156687" grpId="0" animBg="1"/>
      <p:bldP spid="156688" grpId="0" animBg="1"/>
      <p:bldP spid="156689" grpId="0" animBg="1"/>
      <p:bldP spid="156690" grpId="0" animBg="1"/>
      <p:bldP spid="156691" grpId="0" autoUpdateAnimBg="0"/>
      <p:bldP spid="15678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593725" y="228600"/>
            <a:ext cx="6354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四、总线结构的计算机举例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1176338" y="1068388"/>
            <a:ext cx="6367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面向 </a:t>
            </a:r>
            <a:r>
              <a:rPr lang="en-US" altLang="zh-CN" sz="3200">
                <a:latin typeface="Times New Roman" pitchFamily="18" charset="0"/>
              </a:rPr>
              <a:t>CPU </a:t>
            </a:r>
            <a:r>
              <a:rPr lang="zh-CN" altLang="en-US" sz="3200">
                <a:latin typeface="Times New Roman" pitchFamily="18" charset="0"/>
              </a:rPr>
              <a:t>的双总线结构框图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762000" y="2303463"/>
            <a:ext cx="1854200" cy="112553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lIns="0" anchor="ctr" anchorCtr="1"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  </a:t>
            </a:r>
            <a:r>
              <a:rPr lang="zh-CN" altLang="en-US" sz="2400">
                <a:latin typeface="Times New Roman" pitchFamily="18" charset="0"/>
              </a:rPr>
              <a:t>中央处理器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       </a:t>
            </a:r>
            <a:r>
              <a:rPr lang="en-US" altLang="zh-CN" sz="2400">
                <a:latin typeface="Times New Roman" pitchFamily="18" charset="0"/>
              </a:rPr>
              <a:t>CPU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51125" y="2238375"/>
            <a:ext cx="5715000" cy="609600"/>
            <a:chOff x="1670" y="1410"/>
            <a:chExt cx="3600" cy="384"/>
          </a:xfrm>
        </p:grpSpPr>
        <p:sp>
          <p:nvSpPr>
            <p:cNvPr id="157702" name="Rectangle 6"/>
            <p:cNvSpPr>
              <a:spLocks noChangeArrowheads="1"/>
            </p:cNvSpPr>
            <p:nvPr/>
          </p:nvSpPr>
          <p:spPr bwMode="auto">
            <a:xfrm>
              <a:off x="2941" y="1410"/>
              <a:ext cx="113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I/O</a:t>
              </a:r>
              <a:r>
                <a:rPr lang="zh-CN" altLang="en-US" sz="2800">
                  <a:solidFill>
                    <a:schemeClr val="folHlink"/>
                  </a:solidFill>
                </a:rPr>
                <a:t>总线</a:t>
              </a:r>
              <a:endParaRPr lang="en-US" altLang="zh-CN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57703" name="AutoShape 7"/>
            <p:cNvSpPr>
              <a:spLocks noChangeArrowheads="1"/>
            </p:cNvSpPr>
            <p:nvPr/>
          </p:nvSpPr>
          <p:spPr bwMode="auto">
            <a:xfrm>
              <a:off x="1670" y="1657"/>
              <a:ext cx="3600" cy="137"/>
            </a:xfrm>
            <a:prstGeom prst="leftRightArrow">
              <a:avLst>
                <a:gd name="adj1" fmla="val 50000"/>
                <a:gd name="adj2" fmla="val 77251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90613" y="3429000"/>
            <a:ext cx="661987" cy="1905000"/>
            <a:chOff x="687" y="2160"/>
            <a:chExt cx="417" cy="1200"/>
          </a:xfrm>
        </p:grpSpPr>
        <p:sp>
          <p:nvSpPr>
            <p:cNvPr id="157705" name="Rectangle 9"/>
            <p:cNvSpPr>
              <a:spLocks noChangeArrowheads="1"/>
            </p:cNvSpPr>
            <p:nvPr/>
          </p:nvSpPr>
          <p:spPr bwMode="auto">
            <a:xfrm>
              <a:off x="687" y="2313"/>
              <a:ext cx="273" cy="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M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总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线</a:t>
              </a:r>
            </a:p>
          </p:txBody>
        </p:sp>
        <p:sp>
          <p:nvSpPr>
            <p:cNvPr id="157706" name="AutoShape 10"/>
            <p:cNvSpPr>
              <a:spLocks noChangeArrowheads="1"/>
            </p:cNvSpPr>
            <p:nvPr/>
          </p:nvSpPr>
          <p:spPr bwMode="auto">
            <a:xfrm>
              <a:off x="960" y="2160"/>
              <a:ext cx="144" cy="1200"/>
            </a:xfrm>
            <a:prstGeom prst="upDownArrow">
              <a:avLst>
                <a:gd name="adj1" fmla="val 50000"/>
                <a:gd name="adj2" fmla="val 97955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3.1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849313" y="2819400"/>
            <a:ext cx="7532687" cy="3459163"/>
            <a:chOff x="535" y="1776"/>
            <a:chExt cx="4745" cy="2179"/>
          </a:xfrm>
        </p:grpSpPr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535" y="1776"/>
              <a:ext cx="4745" cy="2179"/>
              <a:chOff x="535" y="1776"/>
              <a:chExt cx="4745" cy="2179"/>
            </a:xfrm>
          </p:grpSpPr>
          <p:sp>
            <p:nvSpPr>
              <p:cNvPr id="157710" name="Rectangle 14"/>
              <p:cNvSpPr>
                <a:spLocks noChangeArrowheads="1"/>
              </p:cNvSpPr>
              <p:nvPr/>
            </p:nvSpPr>
            <p:spPr bwMode="auto">
              <a:xfrm>
                <a:off x="535" y="3360"/>
                <a:ext cx="1059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tIns="262800" anchorCtr="1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主存 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  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7711" name="Rectangle 15"/>
              <p:cNvSpPr>
                <a:spLocks noChangeArrowheads="1"/>
              </p:cNvSpPr>
              <p:nvPr/>
            </p:nvSpPr>
            <p:spPr bwMode="auto">
              <a:xfrm>
                <a:off x="1779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157712" name="Freeform 16"/>
              <p:cNvSpPr>
                <a:spLocks/>
              </p:cNvSpPr>
              <p:nvPr/>
            </p:nvSpPr>
            <p:spPr bwMode="auto">
              <a:xfrm>
                <a:off x="2205" y="1776"/>
                <a:ext cx="147" cy="672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139" y="99"/>
                  </a:cxn>
                  <a:cxn ang="0">
                    <a:pos x="104" y="99"/>
                  </a:cxn>
                  <a:cxn ang="0">
                    <a:pos x="104" y="396"/>
                  </a:cxn>
                  <a:cxn ang="0">
                    <a:pos x="139" y="396"/>
                  </a:cxn>
                  <a:cxn ang="0">
                    <a:pos x="71" y="495"/>
                  </a:cxn>
                  <a:cxn ang="0">
                    <a:pos x="0" y="396"/>
                  </a:cxn>
                  <a:cxn ang="0">
                    <a:pos x="35" y="396"/>
                  </a:cxn>
                  <a:cxn ang="0">
                    <a:pos x="35" y="99"/>
                  </a:cxn>
                  <a:cxn ang="0">
                    <a:pos x="0" y="99"/>
                  </a:cxn>
                  <a:cxn ang="0">
                    <a:pos x="71" y="0"/>
                  </a:cxn>
                </a:cxnLst>
                <a:rect l="0" t="0" r="r" b="b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3" name="Freeform 17"/>
              <p:cNvSpPr>
                <a:spLocks/>
              </p:cNvSpPr>
              <p:nvPr/>
            </p:nvSpPr>
            <p:spPr bwMode="auto">
              <a:xfrm>
                <a:off x="2205" y="2784"/>
                <a:ext cx="147" cy="576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139" y="94"/>
                  </a:cxn>
                  <a:cxn ang="0">
                    <a:pos x="104" y="94"/>
                  </a:cxn>
                  <a:cxn ang="0">
                    <a:pos x="104" y="374"/>
                  </a:cxn>
                  <a:cxn ang="0">
                    <a:pos x="139" y="374"/>
                  </a:cxn>
                  <a:cxn ang="0">
                    <a:pos x="71" y="467"/>
                  </a:cxn>
                  <a:cxn ang="0">
                    <a:pos x="0" y="374"/>
                  </a:cxn>
                  <a:cxn ang="0">
                    <a:pos x="35" y="374"/>
                  </a:cxn>
                  <a:cxn ang="0">
                    <a:pos x="35" y="94"/>
                  </a:cxn>
                  <a:cxn ang="0">
                    <a:pos x="0" y="94"/>
                  </a:cxn>
                  <a:cxn ang="0">
                    <a:pos x="71" y="0"/>
                  </a:cxn>
                </a:cxnLst>
                <a:rect l="0" t="0" r="r" b="b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4" name="Rectangle 18"/>
              <p:cNvSpPr>
                <a:spLocks noChangeArrowheads="1"/>
              </p:cNvSpPr>
              <p:nvPr/>
            </p:nvSpPr>
            <p:spPr bwMode="auto">
              <a:xfrm>
                <a:off x="1779" y="3360"/>
                <a:ext cx="934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 </a:t>
                </a:r>
                <a:r>
                  <a:rPr lang="zh-CN" altLang="en-US" sz="1000">
                    <a:latin typeface="Times New Roman" pitchFamily="18" charset="0"/>
                  </a:rPr>
                  <a:t>     </a:t>
                </a:r>
                <a:r>
                  <a:rPr lang="en-US" altLang="zh-CN" sz="2400">
                    <a:latin typeface="Times New Roman" pitchFamily="18" charset="0"/>
                  </a:rPr>
                  <a:t>I/O</a:t>
                </a:r>
                <a:endParaRPr lang="zh-CN" altLang="en-US" sz="24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设备1</a:t>
                </a:r>
              </a:p>
            </p:txBody>
          </p:sp>
          <p:sp>
            <p:nvSpPr>
              <p:cNvPr id="157715" name="Rectangle 19"/>
              <p:cNvSpPr>
                <a:spLocks noChangeArrowheads="1"/>
              </p:cNvSpPr>
              <p:nvPr/>
            </p:nvSpPr>
            <p:spPr bwMode="auto">
              <a:xfrm>
                <a:off x="2954" y="3360"/>
                <a:ext cx="934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 </a:t>
                </a:r>
                <a:r>
                  <a:rPr lang="zh-CN" altLang="en-US" sz="1000">
                    <a:latin typeface="Times New Roman" pitchFamily="18" charset="0"/>
                  </a:rPr>
                  <a:t>    </a:t>
                </a:r>
                <a:r>
                  <a:rPr lang="en-US" altLang="zh-CN" sz="2400">
                    <a:latin typeface="Times New Roman" pitchFamily="18" charset="0"/>
                  </a:rPr>
                  <a:t>I/O</a:t>
                </a:r>
                <a:endParaRPr lang="zh-CN" altLang="en-US" sz="24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设备2</a:t>
                </a:r>
              </a:p>
            </p:txBody>
          </p:sp>
          <p:sp>
            <p:nvSpPr>
              <p:cNvPr id="157716" name="Freeform 20"/>
              <p:cNvSpPr>
                <a:spLocks/>
              </p:cNvSpPr>
              <p:nvPr/>
            </p:nvSpPr>
            <p:spPr bwMode="auto">
              <a:xfrm>
                <a:off x="3357" y="1776"/>
                <a:ext cx="147" cy="672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139" y="99"/>
                  </a:cxn>
                  <a:cxn ang="0">
                    <a:pos x="104" y="99"/>
                  </a:cxn>
                  <a:cxn ang="0">
                    <a:pos x="104" y="396"/>
                  </a:cxn>
                  <a:cxn ang="0">
                    <a:pos x="139" y="396"/>
                  </a:cxn>
                  <a:cxn ang="0">
                    <a:pos x="71" y="495"/>
                  </a:cxn>
                  <a:cxn ang="0">
                    <a:pos x="0" y="396"/>
                  </a:cxn>
                  <a:cxn ang="0">
                    <a:pos x="35" y="396"/>
                  </a:cxn>
                  <a:cxn ang="0">
                    <a:pos x="35" y="99"/>
                  </a:cxn>
                  <a:cxn ang="0">
                    <a:pos x="0" y="99"/>
                  </a:cxn>
                  <a:cxn ang="0">
                    <a:pos x="71" y="0"/>
                  </a:cxn>
                </a:cxnLst>
                <a:rect l="0" t="0" r="r" b="b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7" name="Freeform 21"/>
              <p:cNvSpPr>
                <a:spLocks/>
              </p:cNvSpPr>
              <p:nvPr/>
            </p:nvSpPr>
            <p:spPr bwMode="auto">
              <a:xfrm>
                <a:off x="3357" y="2784"/>
                <a:ext cx="147" cy="576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139" y="94"/>
                  </a:cxn>
                  <a:cxn ang="0">
                    <a:pos x="104" y="94"/>
                  </a:cxn>
                  <a:cxn ang="0">
                    <a:pos x="104" y="374"/>
                  </a:cxn>
                  <a:cxn ang="0">
                    <a:pos x="139" y="374"/>
                  </a:cxn>
                  <a:cxn ang="0">
                    <a:pos x="71" y="467"/>
                  </a:cxn>
                  <a:cxn ang="0">
                    <a:pos x="0" y="374"/>
                  </a:cxn>
                  <a:cxn ang="0">
                    <a:pos x="35" y="374"/>
                  </a:cxn>
                  <a:cxn ang="0">
                    <a:pos x="35" y="94"/>
                  </a:cxn>
                  <a:cxn ang="0">
                    <a:pos x="0" y="94"/>
                  </a:cxn>
                  <a:cxn ang="0">
                    <a:pos x="71" y="0"/>
                  </a:cxn>
                </a:cxnLst>
                <a:rect l="0" t="0" r="r" b="b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8" name="Rectangle 22"/>
              <p:cNvSpPr>
                <a:spLocks noChangeArrowheads="1"/>
              </p:cNvSpPr>
              <p:nvPr/>
            </p:nvSpPr>
            <p:spPr bwMode="auto">
              <a:xfrm>
                <a:off x="4035" y="2448"/>
                <a:ext cx="237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/>
                  </a:rPr>
                  <a:t>…</a:t>
                </a:r>
                <a:endParaRPr lang="zh-CN" altLang="en-US" sz="24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7719" name="Freeform 23"/>
              <p:cNvSpPr>
                <a:spLocks/>
              </p:cNvSpPr>
              <p:nvPr/>
            </p:nvSpPr>
            <p:spPr bwMode="auto">
              <a:xfrm>
                <a:off x="4749" y="1776"/>
                <a:ext cx="147" cy="672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139" y="99"/>
                  </a:cxn>
                  <a:cxn ang="0">
                    <a:pos x="104" y="99"/>
                  </a:cxn>
                  <a:cxn ang="0">
                    <a:pos x="104" y="396"/>
                  </a:cxn>
                  <a:cxn ang="0">
                    <a:pos x="139" y="396"/>
                  </a:cxn>
                  <a:cxn ang="0">
                    <a:pos x="71" y="495"/>
                  </a:cxn>
                  <a:cxn ang="0">
                    <a:pos x="0" y="396"/>
                  </a:cxn>
                  <a:cxn ang="0">
                    <a:pos x="35" y="396"/>
                  </a:cxn>
                  <a:cxn ang="0">
                    <a:pos x="35" y="99"/>
                  </a:cxn>
                  <a:cxn ang="0">
                    <a:pos x="0" y="99"/>
                  </a:cxn>
                  <a:cxn ang="0">
                    <a:pos x="71" y="0"/>
                  </a:cxn>
                </a:cxnLst>
                <a:rect l="0" t="0" r="r" b="b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0" name="Freeform 24"/>
              <p:cNvSpPr>
                <a:spLocks/>
              </p:cNvSpPr>
              <p:nvPr/>
            </p:nvSpPr>
            <p:spPr bwMode="auto">
              <a:xfrm>
                <a:off x="4749" y="2784"/>
                <a:ext cx="147" cy="576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139" y="94"/>
                  </a:cxn>
                  <a:cxn ang="0">
                    <a:pos x="104" y="94"/>
                  </a:cxn>
                  <a:cxn ang="0">
                    <a:pos x="104" y="374"/>
                  </a:cxn>
                  <a:cxn ang="0">
                    <a:pos x="139" y="374"/>
                  </a:cxn>
                  <a:cxn ang="0">
                    <a:pos x="71" y="467"/>
                  </a:cxn>
                  <a:cxn ang="0">
                    <a:pos x="0" y="374"/>
                  </a:cxn>
                  <a:cxn ang="0">
                    <a:pos x="35" y="374"/>
                  </a:cxn>
                  <a:cxn ang="0">
                    <a:pos x="35" y="94"/>
                  </a:cxn>
                  <a:cxn ang="0">
                    <a:pos x="0" y="94"/>
                  </a:cxn>
                  <a:cxn ang="0">
                    <a:pos x="71" y="0"/>
                  </a:cxn>
                </a:cxnLst>
                <a:rect l="0" t="0" r="r" b="b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1" name="Rectangle 25"/>
              <p:cNvSpPr>
                <a:spLocks noChangeArrowheads="1"/>
              </p:cNvSpPr>
              <p:nvPr/>
            </p:nvSpPr>
            <p:spPr bwMode="auto">
              <a:xfrm>
                <a:off x="4035" y="3523"/>
                <a:ext cx="237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/>
                  </a:rPr>
                  <a:t>…</a:t>
                </a:r>
                <a:endParaRPr lang="zh-CN" altLang="en-US" sz="24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7722" name="Rectangle 26"/>
              <p:cNvSpPr>
                <a:spLocks noChangeArrowheads="1"/>
              </p:cNvSpPr>
              <p:nvPr/>
            </p:nvSpPr>
            <p:spPr bwMode="auto">
              <a:xfrm>
                <a:off x="2954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157723" name="Rectangle 27"/>
              <p:cNvSpPr>
                <a:spLocks noChangeArrowheads="1"/>
              </p:cNvSpPr>
              <p:nvPr/>
            </p:nvSpPr>
            <p:spPr bwMode="auto">
              <a:xfrm>
                <a:off x="4346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</p:grpSp>
        <p:sp>
          <p:nvSpPr>
            <p:cNvPr id="157724" name="Rectangle 28"/>
            <p:cNvSpPr>
              <a:spLocks noChangeArrowheads="1"/>
            </p:cNvSpPr>
            <p:nvPr/>
          </p:nvSpPr>
          <p:spPr bwMode="auto">
            <a:xfrm>
              <a:off x="4346" y="3360"/>
              <a:ext cx="934" cy="595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Ctr="1"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zh-CN" altLang="en-US" sz="1000">
                  <a:latin typeface="Times New Roman" pitchFamily="18" charset="0"/>
                </a:rPr>
                <a:t>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设备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157726" name="AutoShape 3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7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autoUpdateAnimBg="0"/>
      <p:bldP spid="157700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524000"/>
            <a:ext cx="8229600" cy="695325"/>
            <a:chOff x="384" y="1056"/>
            <a:chExt cx="5184" cy="438"/>
          </a:xfrm>
        </p:grpSpPr>
        <p:sp>
          <p:nvSpPr>
            <p:cNvPr id="158723" name="Rectangle 3"/>
            <p:cNvSpPr>
              <a:spLocks noChangeArrowheads="1"/>
            </p:cNvSpPr>
            <p:nvPr/>
          </p:nvSpPr>
          <p:spPr bwMode="auto">
            <a:xfrm>
              <a:off x="2046" y="1056"/>
              <a:ext cx="20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单总线（系统总线）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58724" name="Freeform 4"/>
            <p:cNvSpPr>
              <a:spLocks/>
            </p:cNvSpPr>
            <p:nvPr/>
          </p:nvSpPr>
          <p:spPr bwMode="auto">
            <a:xfrm>
              <a:off x="384" y="1350"/>
              <a:ext cx="5184" cy="144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208" y="148"/>
                </a:cxn>
                <a:cxn ang="0">
                  <a:pos x="208" y="124"/>
                </a:cxn>
                <a:cxn ang="0">
                  <a:pos x="4364" y="124"/>
                </a:cxn>
                <a:cxn ang="0">
                  <a:pos x="4364" y="148"/>
                </a:cxn>
                <a:cxn ang="0">
                  <a:pos x="4569" y="74"/>
                </a:cxn>
                <a:cxn ang="0">
                  <a:pos x="4364" y="0"/>
                </a:cxn>
                <a:cxn ang="0">
                  <a:pos x="4364" y="25"/>
                </a:cxn>
                <a:cxn ang="0">
                  <a:pos x="208" y="25"/>
                </a:cxn>
                <a:cxn ang="0">
                  <a:pos x="208" y="0"/>
                </a:cxn>
                <a:cxn ang="0">
                  <a:pos x="0" y="74"/>
                </a:cxn>
              </a:cxnLst>
              <a:rect l="0" t="0" r="r" b="b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593725" y="304800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单总线结构框图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38200" y="2171700"/>
            <a:ext cx="7959725" cy="3819525"/>
            <a:chOff x="528" y="1368"/>
            <a:chExt cx="5014" cy="2406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28" y="1368"/>
              <a:ext cx="719" cy="2389"/>
              <a:chOff x="528" y="1615"/>
              <a:chExt cx="719" cy="2389"/>
            </a:xfrm>
          </p:grpSpPr>
          <p:sp>
            <p:nvSpPr>
              <p:cNvPr id="158728" name="Rectangle 8"/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 CPU</a:t>
                </a:r>
              </a:p>
            </p:txBody>
          </p:sp>
          <p:sp>
            <p:nvSpPr>
              <p:cNvPr id="158729" name="Freeform 9"/>
              <p:cNvSpPr>
                <a:spLocks/>
              </p:cNvSpPr>
              <p:nvPr/>
            </p:nvSpPr>
            <p:spPr bwMode="auto">
              <a:xfrm>
                <a:off x="802" y="1615"/>
                <a:ext cx="206" cy="73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141" y="94"/>
                  </a:cxn>
                  <a:cxn ang="0">
                    <a:pos x="106" y="94"/>
                  </a:cxn>
                  <a:cxn ang="0">
                    <a:pos x="106" y="387"/>
                  </a:cxn>
                  <a:cxn ang="0">
                    <a:pos x="141" y="387"/>
                  </a:cxn>
                  <a:cxn ang="0">
                    <a:pos x="69" y="482"/>
                  </a:cxn>
                  <a:cxn ang="0">
                    <a:pos x="0" y="387"/>
                  </a:cxn>
                  <a:cxn ang="0">
                    <a:pos x="34" y="387"/>
                  </a:cxn>
                  <a:cxn ang="0">
                    <a:pos x="34" y="94"/>
                  </a:cxn>
                  <a:cxn ang="0">
                    <a:pos x="0" y="94"/>
                  </a:cxn>
                  <a:cxn ang="0">
                    <a:pos x="69" y="0"/>
                  </a:cxn>
                </a:cxnLst>
                <a:rect l="0" t="0" r="r" b="b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392" y="1385"/>
              <a:ext cx="720" cy="2389"/>
              <a:chOff x="1392" y="1632"/>
              <a:chExt cx="720" cy="2389"/>
            </a:xfrm>
          </p:grpSpPr>
          <p:sp>
            <p:nvSpPr>
              <p:cNvPr id="158731" name="Rectangle 11"/>
              <p:cNvSpPr>
                <a:spLocks noChangeArrowheads="1"/>
              </p:cNvSpPr>
              <p:nvPr/>
            </p:nvSpPr>
            <p:spPr bwMode="auto">
              <a:xfrm>
                <a:off x="1392" y="2369"/>
                <a:ext cx="720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altLang="zh-CN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>
                    <a:latin typeface="Times New Roman" pitchFamily="18" charset="0"/>
                  </a:rPr>
                  <a:t>    </a:t>
                </a:r>
                <a:r>
                  <a:rPr lang="zh-CN" altLang="en-US" sz="2800">
                    <a:latin typeface="Times New Roman" pitchFamily="18" charset="0"/>
                  </a:rPr>
                  <a:t>主存</a:t>
                </a:r>
              </a:p>
            </p:txBody>
          </p:sp>
          <p:sp>
            <p:nvSpPr>
              <p:cNvPr id="158732" name="Freeform 12"/>
              <p:cNvSpPr>
                <a:spLocks/>
              </p:cNvSpPr>
              <p:nvPr/>
            </p:nvSpPr>
            <p:spPr bwMode="auto">
              <a:xfrm>
                <a:off x="1619" y="1632"/>
                <a:ext cx="206" cy="73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141" y="94"/>
                  </a:cxn>
                  <a:cxn ang="0">
                    <a:pos x="106" y="94"/>
                  </a:cxn>
                  <a:cxn ang="0">
                    <a:pos x="106" y="387"/>
                  </a:cxn>
                  <a:cxn ang="0">
                    <a:pos x="141" y="387"/>
                  </a:cxn>
                  <a:cxn ang="0">
                    <a:pos x="69" y="482"/>
                  </a:cxn>
                  <a:cxn ang="0">
                    <a:pos x="0" y="387"/>
                  </a:cxn>
                  <a:cxn ang="0">
                    <a:pos x="34" y="387"/>
                  </a:cxn>
                  <a:cxn ang="0">
                    <a:pos x="34" y="94"/>
                  </a:cxn>
                  <a:cxn ang="0">
                    <a:pos x="0" y="94"/>
                  </a:cxn>
                  <a:cxn ang="0">
                    <a:pos x="69" y="0"/>
                  </a:cxn>
                </a:cxnLst>
                <a:rect l="0" t="0" r="r" b="b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8733" name="Rectangle 13"/>
            <p:cNvSpPr>
              <a:spLocks noChangeArrowheads="1"/>
            </p:cNvSpPr>
            <p:nvPr/>
          </p:nvSpPr>
          <p:spPr bwMode="auto">
            <a:xfrm>
              <a:off x="22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58734" name="Freeform 14"/>
            <p:cNvSpPr>
              <a:spLocks/>
            </p:cNvSpPr>
            <p:nvPr/>
          </p:nvSpPr>
          <p:spPr bwMode="auto">
            <a:xfrm>
              <a:off x="2592" y="1391"/>
              <a:ext cx="192" cy="725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9"/>
                </a:cxn>
                <a:cxn ang="0">
                  <a:pos x="104" y="99"/>
                </a:cxn>
                <a:cxn ang="0">
                  <a:pos x="104" y="396"/>
                </a:cxn>
                <a:cxn ang="0">
                  <a:pos x="139" y="396"/>
                </a:cxn>
                <a:cxn ang="0">
                  <a:pos x="71" y="495"/>
                </a:cxn>
                <a:cxn ang="0">
                  <a:pos x="0" y="396"/>
                </a:cxn>
                <a:cxn ang="0">
                  <a:pos x="35" y="396"/>
                </a:cxn>
                <a:cxn ang="0">
                  <a:pos x="35" y="99"/>
                </a:cxn>
                <a:cxn ang="0">
                  <a:pos x="0" y="99"/>
                </a:cxn>
                <a:cxn ang="0">
                  <a:pos x="71" y="0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35" name="Freeform 15"/>
            <p:cNvSpPr>
              <a:spLocks/>
            </p:cNvSpPr>
            <p:nvPr/>
          </p:nvSpPr>
          <p:spPr bwMode="auto">
            <a:xfrm>
              <a:off x="2609" y="2479"/>
              <a:ext cx="175" cy="671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4"/>
                </a:cxn>
                <a:cxn ang="0">
                  <a:pos x="104" y="94"/>
                </a:cxn>
                <a:cxn ang="0">
                  <a:pos x="104" y="374"/>
                </a:cxn>
                <a:cxn ang="0">
                  <a:pos x="139" y="374"/>
                </a:cxn>
                <a:cxn ang="0">
                  <a:pos x="71" y="467"/>
                </a:cxn>
                <a:cxn ang="0">
                  <a:pos x="0" y="374"/>
                </a:cxn>
                <a:cxn ang="0">
                  <a:pos x="35" y="374"/>
                </a:cxn>
                <a:cxn ang="0">
                  <a:pos x="35" y="94"/>
                </a:cxn>
                <a:cxn ang="0">
                  <a:pos x="0" y="94"/>
                </a:cxn>
                <a:cxn ang="0">
                  <a:pos x="71" y="0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36" name="Rectangle 16"/>
            <p:cNvSpPr>
              <a:spLocks noChangeArrowheads="1"/>
            </p:cNvSpPr>
            <p:nvPr/>
          </p:nvSpPr>
          <p:spPr bwMode="auto">
            <a:xfrm>
              <a:off x="22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设备1</a:t>
              </a:r>
            </a:p>
          </p:txBody>
        </p:sp>
        <p:sp>
          <p:nvSpPr>
            <p:cNvPr id="158737" name="Rectangle 17"/>
            <p:cNvSpPr>
              <a:spLocks noChangeArrowheads="1"/>
            </p:cNvSpPr>
            <p:nvPr/>
          </p:nvSpPr>
          <p:spPr bwMode="auto">
            <a:xfrm>
              <a:off x="3360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设备2</a:t>
              </a:r>
            </a:p>
          </p:txBody>
        </p:sp>
        <p:sp>
          <p:nvSpPr>
            <p:cNvPr id="158738" name="Rectangle 18"/>
            <p:cNvSpPr>
              <a:spLocks noChangeArrowheads="1"/>
            </p:cNvSpPr>
            <p:nvPr/>
          </p:nvSpPr>
          <p:spPr bwMode="auto">
            <a:xfrm>
              <a:off x="3360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58739" name="Freeform 19"/>
            <p:cNvSpPr>
              <a:spLocks/>
            </p:cNvSpPr>
            <p:nvPr/>
          </p:nvSpPr>
          <p:spPr bwMode="auto">
            <a:xfrm>
              <a:off x="3696" y="1391"/>
              <a:ext cx="192" cy="725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9"/>
                </a:cxn>
                <a:cxn ang="0">
                  <a:pos x="104" y="99"/>
                </a:cxn>
                <a:cxn ang="0">
                  <a:pos x="104" y="396"/>
                </a:cxn>
                <a:cxn ang="0">
                  <a:pos x="139" y="396"/>
                </a:cxn>
                <a:cxn ang="0">
                  <a:pos x="71" y="495"/>
                </a:cxn>
                <a:cxn ang="0">
                  <a:pos x="0" y="396"/>
                </a:cxn>
                <a:cxn ang="0">
                  <a:pos x="35" y="396"/>
                </a:cxn>
                <a:cxn ang="0">
                  <a:pos x="35" y="99"/>
                </a:cxn>
                <a:cxn ang="0">
                  <a:pos x="0" y="99"/>
                </a:cxn>
                <a:cxn ang="0">
                  <a:pos x="71" y="0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40" name="Freeform 20"/>
            <p:cNvSpPr>
              <a:spLocks/>
            </p:cNvSpPr>
            <p:nvPr/>
          </p:nvSpPr>
          <p:spPr bwMode="auto">
            <a:xfrm>
              <a:off x="3696" y="2479"/>
              <a:ext cx="192" cy="671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4"/>
                </a:cxn>
                <a:cxn ang="0">
                  <a:pos x="104" y="94"/>
                </a:cxn>
                <a:cxn ang="0">
                  <a:pos x="104" y="374"/>
                </a:cxn>
                <a:cxn ang="0">
                  <a:pos x="139" y="374"/>
                </a:cxn>
                <a:cxn ang="0">
                  <a:pos x="71" y="467"/>
                </a:cxn>
                <a:cxn ang="0">
                  <a:pos x="0" y="374"/>
                </a:cxn>
                <a:cxn ang="0">
                  <a:pos x="35" y="374"/>
                </a:cxn>
                <a:cxn ang="0">
                  <a:pos x="35" y="94"/>
                </a:cxn>
                <a:cxn ang="0">
                  <a:pos x="0" y="94"/>
                </a:cxn>
                <a:cxn ang="0">
                  <a:pos x="71" y="0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41" name="Rectangle 21"/>
            <p:cNvSpPr>
              <a:spLocks noChangeArrowheads="1"/>
            </p:cNvSpPr>
            <p:nvPr/>
          </p:nvSpPr>
          <p:spPr bwMode="auto">
            <a:xfrm>
              <a:off x="4368" y="2116"/>
              <a:ext cx="240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/>
                </a:rPr>
                <a:t>…</a:t>
              </a:r>
              <a:endParaRPr lang="zh-CN" altLang="en-US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58742" name="Rectangle 22"/>
            <p:cNvSpPr>
              <a:spLocks noChangeArrowheads="1"/>
            </p:cNvSpPr>
            <p:nvPr/>
          </p:nvSpPr>
          <p:spPr bwMode="auto">
            <a:xfrm>
              <a:off x="46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58743" name="Rectangle 23"/>
            <p:cNvSpPr>
              <a:spLocks noChangeArrowheads="1"/>
            </p:cNvSpPr>
            <p:nvPr/>
          </p:nvSpPr>
          <p:spPr bwMode="auto">
            <a:xfrm>
              <a:off x="46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58744" name="Freeform 24"/>
            <p:cNvSpPr>
              <a:spLocks/>
            </p:cNvSpPr>
            <p:nvPr/>
          </p:nvSpPr>
          <p:spPr bwMode="auto">
            <a:xfrm>
              <a:off x="4992" y="1374"/>
              <a:ext cx="192" cy="740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9"/>
                </a:cxn>
                <a:cxn ang="0">
                  <a:pos x="104" y="99"/>
                </a:cxn>
                <a:cxn ang="0">
                  <a:pos x="104" y="396"/>
                </a:cxn>
                <a:cxn ang="0">
                  <a:pos x="139" y="396"/>
                </a:cxn>
                <a:cxn ang="0">
                  <a:pos x="71" y="495"/>
                </a:cxn>
                <a:cxn ang="0">
                  <a:pos x="0" y="396"/>
                </a:cxn>
                <a:cxn ang="0">
                  <a:pos x="35" y="396"/>
                </a:cxn>
                <a:cxn ang="0">
                  <a:pos x="35" y="99"/>
                </a:cxn>
                <a:cxn ang="0">
                  <a:pos x="0" y="99"/>
                </a:cxn>
                <a:cxn ang="0">
                  <a:pos x="71" y="0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45" name="Freeform 25"/>
            <p:cNvSpPr>
              <a:spLocks/>
            </p:cNvSpPr>
            <p:nvPr/>
          </p:nvSpPr>
          <p:spPr bwMode="auto">
            <a:xfrm>
              <a:off x="4993" y="2478"/>
              <a:ext cx="191" cy="672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4"/>
                </a:cxn>
                <a:cxn ang="0">
                  <a:pos x="104" y="94"/>
                </a:cxn>
                <a:cxn ang="0">
                  <a:pos x="104" y="374"/>
                </a:cxn>
                <a:cxn ang="0">
                  <a:pos x="139" y="374"/>
                </a:cxn>
                <a:cxn ang="0">
                  <a:pos x="71" y="467"/>
                </a:cxn>
                <a:cxn ang="0">
                  <a:pos x="0" y="374"/>
                </a:cxn>
                <a:cxn ang="0">
                  <a:pos x="35" y="374"/>
                </a:cxn>
                <a:cxn ang="0">
                  <a:pos x="35" y="94"/>
                </a:cxn>
                <a:cxn ang="0">
                  <a:pos x="0" y="94"/>
                </a:cxn>
                <a:cxn ang="0">
                  <a:pos x="71" y="0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46" name="Rectangle 26"/>
            <p:cNvSpPr>
              <a:spLocks noChangeArrowheads="1"/>
            </p:cNvSpPr>
            <p:nvPr/>
          </p:nvSpPr>
          <p:spPr bwMode="auto">
            <a:xfrm>
              <a:off x="4368" y="3294"/>
              <a:ext cx="336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/>
                </a:rPr>
                <a:t>…</a:t>
              </a:r>
              <a:endParaRPr lang="zh-CN" altLang="en-US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158747" name="Rectangle 2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3.1</a:t>
            </a:r>
          </a:p>
        </p:txBody>
      </p:sp>
      <p:sp>
        <p:nvSpPr>
          <p:cNvPr id="158749" name="AutoShape 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152400" y="577850"/>
            <a:ext cx="792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以存储器为中心的双总线结构框图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1752600"/>
            <a:ext cx="8382000" cy="685800"/>
            <a:chOff x="288" y="1200"/>
            <a:chExt cx="5280" cy="432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2526" y="1200"/>
              <a:ext cx="145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系统总线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59749" name="Freeform 5"/>
            <p:cNvSpPr>
              <a:spLocks/>
            </p:cNvSpPr>
            <p:nvPr/>
          </p:nvSpPr>
          <p:spPr bwMode="auto">
            <a:xfrm>
              <a:off x="288" y="1488"/>
              <a:ext cx="5280" cy="144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208" y="148"/>
                </a:cxn>
                <a:cxn ang="0">
                  <a:pos x="208" y="124"/>
                </a:cxn>
                <a:cxn ang="0">
                  <a:pos x="4364" y="124"/>
                </a:cxn>
                <a:cxn ang="0">
                  <a:pos x="4364" y="148"/>
                </a:cxn>
                <a:cxn ang="0">
                  <a:pos x="4569" y="74"/>
                </a:cxn>
                <a:cxn ang="0">
                  <a:pos x="4364" y="0"/>
                </a:cxn>
                <a:cxn ang="0">
                  <a:pos x="4364" y="25"/>
                </a:cxn>
                <a:cxn ang="0">
                  <a:pos x="208" y="25"/>
                </a:cxn>
                <a:cxn ang="0">
                  <a:pos x="208" y="0"/>
                </a:cxn>
                <a:cxn ang="0">
                  <a:pos x="0" y="74"/>
                </a:cxn>
              </a:cxnLst>
              <a:rect l="0" t="0" r="r" b="b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3886200" y="3608388"/>
            <a:ext cx="1143000" cy="26225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32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zh-CN" sz="32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主存</a:t>
            </a:r>
          </a:p>
        </p:txBody>
      </p:sp>
      <p:sp>
        <p:nvSpPr>
          <p:cNvPr id="159751" name="Freeform 7"/>
          <p:cNvSpPr>
            <a:spLocks/>
          </p:cNvSpPr>
          <p:nvPr/>
        </p:nvSpPr>
        <p:spPr bwMode="auto">
          <a:xfrm>
            <a:off x="4267200" y="2411413"/>
            <a:ext cx="327025" cy="1169987"/>
          </a:xfrm>
          <a:custGeom>
            <a:avLst/>
            <a:gdLst/>
            <a:ahLst/>
            <a:cxnLst>
              <a:cxn ang="0">
                <a:pos x="69" y="0"/>
              </a:cxn>
              <a:cxn ang="0">
                <a:pos x="141" y="94"/>
              </a:cxn>
              <a:cxn ang="0">
                <a:pos x="106" y="94"/>
              </a:cxn>
              <a:cxn ang="0">
                <a:pos x="106" y="387"/>
              </a:cxn>
              <a:cxn ang="0">
                <a:pos x="141" y="387"/>
              </a:cxn>
              <a:cxn ang="0">
                <a:pos x="69" y="482"/>
              </a:cxn>
              <a:cxn ang="0">
                <a:pos x="0" y="387"/>
              </a:cxn>
              <a:cxn ang="0">
                <a:pos x="34" y="387"/>
              </a:cxn>
              <a:cxn ang="0">
                <a:pos x="34" y="94"/>
              </a:cxn>
              <a:cxn ang="0">
                <a:pos x="0" y="94"/>
              </a:cxn>
              <a:cxn ang="0">
                <a:pos x="69" y="0"/>
              </a:cxn>
            </a:cxnLst>
            <a:rect l="0" t="0" r="r" b="b"/>
            <a:pathLst>
              <a:path w="141" h="482">
                <a:moveTo>
                  <a:pt x="69" y="0"/>
                </a:moveTo>
                <a:lnTo>
                  <a:pt x="141" y="94"/>
                </a:lnTo>
                <a:lnTo>
                  <a:pt x="106" y="94"/>
                </a:lnTo>
                <a:lnTo>
                  <a:pt x="106" y="387"/>
                </a:lnTo>
                <a:lnTo>
                  <a:pt x="141" y="387"/>
                </a:lnTo>
                <a:lnTo>
                  <a:pt x="69" y="482"/>
                </a:lnTo>
                <a:lnTo>
                  <a:pt x="0" y="387"/>
                </a:lnTo>
                <a:lnTo>
                  <a:pt x="34" y="387"/>
                </a:lnTo>
                <a:lnTo>
                  <a:pt x="34" y="94"/>
                </a:lnTo>
                <a:lnTo>
                  <a:pt x="0" y="94"/>
                </a:lnTo>
                <a:lnTo>
                  <a:pt x="69" y="0"/>
                </a:lnTo>
                <a:close/>
              </a:path>
            </a:pathLst>
          </a:custGeom>
          <a:noFill/>
          <a:ln w="38100" cmpd="sng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9600" y="2438400"/>
            <a:ext cx="8229600" cy="3792538"/>
            <a:chOff x="384" y="1536"/>
            <a:chExt cx="5184" cy="2389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84" y="1536"/>
              <a:ext cx="719" cy="2389"/>
              <a:chOff x="432" y="1632"/>
              <a:chExt cx="719" cy="2389"/>
            </a:xfrm>
          </p:grpSpPr>
          <p:sp>
            <p:nvSpPr>
              <p:cNvPr id="159754" name="Rectangle 10"/>
              <p:cNvSpPr>
                <a:spLocks noChangeArrowheads="1"/>
              </p:cNvSpPr>
              <p:nvPr/>
            </p:nvSpPr>
            <p:spPr bwMode="auto">
              <a:xfrm>
                <a:off x="432" y="2369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 CPU</a:t>
                </a:r>
              </a:p>
            </p:txBody>
          </p:sp>
          <p:sp>
            <p:nvSpPr>
              <p:cNvPr id="159755" name="Freeform 11"/>
              <p:cNvSpPr>
                <a:spLocks/>
              </p:cNvSpPr>
              <p:nvPr/>
            </p:nvSpPr>
            <p:spPr bwMode="auto">
              <a:xfrm>
                <a:off x="672" y="1632"/>
                <a:ext cx="206" cy="73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141" y="94"/>
                  </a:cxn>
                  <a:cxn ang="0">
                    <a:pos x="106" y="94"/>
                  </a:cxn>
                  <a:cxn ang="0">
                    <a:pos x="106" y="387"/>
                  </a:cxn>
                  <a:cxn ang="0">
                    <a:pos x="141" y="387"/>
                  </a:cxn>
                  <a:cxn ang="0">
                    <a:pos x="69" y="482"/>
                  </a:cxn>
                  <a:cxn ang="0">
                    <a:pos x="0" y="387"/>
                  </a:cxn>
                  <a:cxn ang="0">
                    <a:pos x="34" y="387"/>
                  </a:cxn>
                  <a:cxn ang="0">
                    <a:pos x="34" y="94"/>
                  </a:cxn>
                  <a:cxn ang="0">
                    <a:pos x="0" y="94"/>
                  </a:cxn>
                  <a:cxn ang="0">
                    <a:pos x="69" y="0"/>
                  </a:cxn>
                </a:cxnLst>
                <a:rect l="0" t="0" r="r" b="b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9756" name="Rectangle 12"/>
            <p:cNvSpPr>
              <a:spLocks noChangeArrowheads="1"/>
            </p:cNvSpPr>
            <p:nvPr/>
          </p:nvSpPr>
          <p:spPr bwMode="auto">
            <a:xfrm>
              <a:off x="3360" y="226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59757" name="Freeform 13"/>
            <p:cNvSpPr>
              <a:spLocks/>
            </p:cNvSpPr>
            <p:nvPr/>
          </p:nvSpPr>
          <p:spPr bwMode="auto">
            <a:xfrm>
              <a:off x="3744" y="1536"/>
              <a:ext cx="192" cy="730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9"/>
                </a:cxn>
                <a:cxn ang="0">
                  <a:pos x="104" y="99"/>
                </a:cxn>
                <a:cxn ang="0">
                  <a:pos x="104" y="396"/>
                </a:cxn>
                <a:cxn ang="0">
                  <a:pos x="139" y="396"/>
                </a:cxn>
                <a:cxn ang="0">
                  <a:pos x="71" y="495"/>
                </a:cxn>
                <a:cxn ang="0">
                  <a:pos x="0" y="396"/>
                </a:cxn>
                <a:cxn ang="0">
                  <a:pos x="35" y="396"/>
                </a:cxn>
                <a:cxn ang="0">
                  <a:pos x="35" y="99"/>
                </a:cxn>
                <a:cxn ang="0">
                  <a:pos x="0" y="99"/>
                </a:cxn>
                <a:cxn ang="0">
                  <a:pos x="71" y="0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758" name="Freeform 14"/>
            <p:cNvSpPr>
              <a:spLocks/>
            </p:cNvSpPr>
            <p:nvPr/>
          </p:nvSpPr>
          <p:spPr bwMode="auto">
            <a:xfrm>
              <a:off x="3761" y="2632"/>
              <a:ext cx="175" cy="626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4"/>
                </a:cxn>
                <a:cxn ang="0">
                  <a:pos x="104" y="94"/>
                </a:cxn>
                <a:cxn ang="0">
                  <a:pos x="104" y="374"/>
                </a:cxn>
                <a:cxn ang="0">
                  <a:pos x="139" y="374"/>
                </a:cxn>
                <a:cxn ang="0">
                  <a:pos x="71" y="467"/>
                </a:cxn>
                <a:cxn ang="0">
                  <a:pos x="0" y="374"/>
                </a:cxn>
                <a:cxn ang="0">
                  <a:pos x="35" y="374"/>
                </a:cxn>
                <a:cxn ang="0">
                  <a:pos x="35" y="94"/>
                </a:cxn>
                <a:cxn ang="0">
                  <a:pos x="0" y="94"/>
                </a:cxn>
                <a:cxn ang="0">
                  <a:pos x="71" y="0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759" name="Rectangle 15"/>
            <p:cNvSpPr>
              <a:spLocks noChangeArrowheads="1"/>
            </p:cNvSpPr>
            <p:nvPr/>
          </p:nvSpPr>
          <p:spPr bwMode="auto">
            <a:xfrm>
              <a:off x="3360" y="3289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设备1</a:t>
              </a:r>
            </a:p>
          </p:txBody>
        </p:sp>
        <p:sp>
          <p:nvSpPr>
            <p:cNvPr id="159760" name="Rectangle 16"/>
            <p:cNvSpPr>
              <a:spLocks noChangeArrowheads="1"/>
            </p:cNvSpPr>
            <p:nvPr/>
          </p:nvSpPr>
          <p:spPr bwMode="auto">
            <a:xfrm>
              <a:off x="4368" y="2266"/>
              <a:ext cx="192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/>
                </a:rPr>
                <a:t>…</a:t>
              </a:r>
              <a:endParaRPr lang="zh-CN" altLang="en-US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59761" name="Rectangle 17"/>
            <p:cNvSpPr>
              <a:spLocks noChangeArrowheads="1"/>
            </p:cNvSpPr>
            <p:nvPr/>
          </p:nvSpPr>
          <p:spPr bwMode="auto">
            <a:xfrm>
              <a:off x="4634" y="3289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59762" name="Rectangle 18"/>
            <p:cNvSpPr>
              <a:spLocks noChangeArrowheads="1"/>
            </p:cNvSpPr>
            <p:nvPr/>
          </p:nvSpPr>
          <p:spPr bwMode="auto">
            <a:xfrm>
              <a:off x="4634" y="226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59763" name="Freeform 19"/>
            <p:cNvSpPr>
              <a:spLocks/>
            </p:cNvSpPr>
            <p:nvPr/>
          </p:nvSpPr>
          <p:spPr bwMode="auto">
            <a:xfrm>
              <a:off x="4987" y="1536"/>
              <a:ext cx="197" cy="730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9"/>
                </a:cxn>
                <a:cxn ang="0">
                  <a:pos x="104" y="99"/>
                </a:cxn>
                <a:cxn ang="0">
                  <a:pos x="104" y="396"/>
                </a:cxn>
                <a:cxn ang="0">
                  <a:pos x="139" y="396"/>
                </a:cxn>
                <a:cxn ang="0">
                  <a:pos x="71" y="495"/>
                </a:cxn>
                <a:cxn ang="0">
                  <a:pos x="0" y="396"/>
                </a:cxn>
                <a:cxn ang="0">
                  <a:pos x="35" y="396"/>
                </a:cxn>
                <a:cxn ang="0">
                  <a:pos x="35" y="99"/>
                </a:cxn>
                <a:cxn ang="0">
                  <a:pos x="0" y="99"/>
                </a:cxn>
                <a:cxn ang="0">
                  <a:pos x="71" y="0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764" name="Freeform 20"/>
            <p:cNvSpPr>
              <a:spLocks/>
            </p:cNvSpPr>
            <p:nvPr/>
          </p:nvSpPr>
          <p:spPr bwMode="auto">
            <a:xfrm>
              <a:off x="5004" y="2632"/>
              <a:ext cx="180" cy="626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4"/>
                </a:cxn>
                <a:cxn ang="0">
                  <a:pos x="104" y="94"/>
                </a:cxn>
                <a:cxn ang="0">
                  <a:pos x="104" y="374"/>
                </a:cxn>
                <a:cxn ang="0">
                  <a:pos x="139" y="374"/>
                </a:cxn>
                <a:cxn ang="0">
                  <a:pos x="71" y="467"/>
                </a:cxn>
                <a:cxn ang="0">
                  <a:pos x="0" y="374"/>
                </a:cxn>
                <a:cxn ang="0">
                  <a:pos x="35" y="374"/>
                </a:cxn>
                <a:cxn ang="0">
                  <a:pos x="35" y="94"/>
                </a:cxn>
                <a:cxn ang="0">
                  <a:pos x="0" y="94"/>
                </a:cxn>
                <a:cxn ang="0">
                  <a:pos x="71" y="0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765" name="Rectangle 21"/>
            <p:cNvSpPr>
              <a:spLocks noChangeArrowheads="1"/>
            </p:cNvSpPr>
            <p:nvPr/>
          </p:nvSpPr>
          <p:spPr bwMode="auto">
            <a:xfrm>
              <a:off x="4368" y="3466"/>
              <a:ext cx="192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/>
                </a:rPr>
                <a:t>…</a:t>
              </a:r>
              <a:endParaRPr lang="zh-CN" altLang="en-US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752600" y="4267200"/>
            <a:ext cx="2133600" cy="785813"/>
            <a:chOff x="1152" y="2625"/>
            <a:chExt cx="1344" cy="495"/>
          </a:xfrm>
        </p:grpSpPr>
        <p:sp>
          <p:nvSpPr>
            <p:cNvPr id="159767" name="AutoShape 23"/>
            <p:cNvSpPr>
              <a:spLocks noChangeArrowheads="1"/>
            </p:cNvSpPr>
            <p:nvPr/>
          </p:nvSpPr>
          <p:spPr bwMode="auto">
            <a:xfrm>
              <a:off x="1152" y="2957"/>
              <a:ext cx="1344" cy="163"/>
            </a:xfrm>
            <a:prstGeom prst="leftRightArrow">
              <a:avLst>
                <a:gd name="adj1" fmla="val 49759"/>
                <a:gd name="adj2" fmla="val 1141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68" name="Text Box 24"/>
            <p:cNvSpPr txBox="1">
              <a:spLocks noChangeArrowheads="1"/>
            </p:cNvSpPr>
            <p:nvPr/>
          </p:nvSpPr>
          <p:spPr bwMode="auto">
            <a:xfrm>
              <a:off x="1316" y="2625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存储总线</a:t>
              </a:r>
            </a:p>
          </p:txBody>
        </p:sp>
      </p:grpSp>
      <p:sp>
        <p:nvSpPr>
          <p:cNvPr id="159769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3.1</a:t>
            </a:r>
          </a:p>
        </p:txBody>
      </p:sp>
      <p:sp>
        <p:nvSpPr>
          <p:cNvPr id="159772" name="AutoShape 2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1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 autoUpdateAnimBg="0"/>
      <p:bldP spid="1597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87363" y="457200"/>
            <a:ext cx="6446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二、计算机硬件框图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898525" y="1390650"/>
            <a:ext cx="6710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latin typeface="Times New Roman" pitchFamily="18" charset="0"/>
              </a:rPr>
              <a:t>1. 以存储器为中心的计算机硬件框图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2373313"/>
            <a:ext cx="8626475" cy="4114800"/>
            <a:chOff x="144" y="1495"/>
            <a:chExt cx="5434" cy="2592"/>
          </a:xfrm>
        </p:grpSpPr>
        <p:grpSp>
          <p:nvGrpSpPr>
            <p:cNvPr id="17415" name="Group 6"/>
            <p:cNvGrpSpPr>
              <a:grpSpLocks/>
            </p:cNvGrpSpPr>
            <p:nvPr/>
          </p:nvGrpSpPr>
          <p:grpSpPr bwMode="auto">
            <a:xfrm>
              <a:off x="144" y="1495"/>
              <a:ext cx="5434" cy="2592"/>
              <a:chOff x="144" y="1495"/>
              <a:chExt cx="5434" cy="2592"/>
            </a:xfrm>
          </p:grpSpPr>
          <p:sp>
            <p:nvSpPr>
              <p:cNvPr id="17417" name="Rectangle 7"/>
              <p:cNvSpPr>
                <a:spLocks noChangeArrowheads="1"/>
              </p:cNvSpPr>
              <p:nvPr/>
            </p:nvSpPr>
            <p:spPr bwMode="auto">
              <a:xfrm>
                <a:off x="2205" y="3979"/>
                <a:ext cx="20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8" name="Text Box 8"/>
              <p:cNvSpPr txBox="1">
                <a:spLocks noChangeArrowheads="1"/>
              </p:cNvSpPr>
              <p:nvPr/>
            </p:nvSpPr>
            <p:spPr bwMode="auto">
              <a:xfrm>
                <a:off x="144" y="2649"/>
                <a:ext cx="56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800"/>
                  <a:t>程序</a:t>
                </a:r>
              </a:p>
            </p:txBody>
          </p:sp>
          <p:sp>
            <p:nvSpPr>
              <p:cNvPr id="17419" name="Rectangle 9"/>
              <p:cNvSpPr>
                <a:spLocks noChangeArrowheads="1"/>
              </p:cNvSpPr>
              <p:nvPr/>
            </p:nvSpPr>
            <p:spPr bwMode="auto">
              <a:xfrm>
                <a:off x="4721" y="2748"/>
                <a:ext cx="857" cy="50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0" name="Rectangle 10"/>
              <p:cNvSpPr>
                <a:spLocks noChangeArrowheads="1"/>
              </p:cNvSpPr>
              <p:nvPr/>
            </p:nvSpPr>
            <p:spPr bwMode="auto">
              <a:xfrm>
                <a:off x="2448" y="2407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/>
                  <a:t>存储器</a:t>
                </a:r>
              </a:p>
            </p:txBody>
          </p:sp>
          <p:sp>
            <p:nvSpPr>
              <p:cNvPr id="17421" name="Rectangle 11"/>
              <p:cNvSpPr>
                <a:spLocks noChangeArrowheads="1"/>
              </p:cNvSpPr>
              <p:nvPr/>
            </p:nvSpPr>
            <p:spPr bwMode="auto">
              <a:xfrm>
                <a:off x="3936" y="2400"/>
                <a:ext cx="1056" cy="384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/>
                  <a:t>输出设备</a:t>
                </a:r>
              </a:p>
            </p:txBody>
          </p:sp>
          <p:sp>
            <p:nvSpPr>
              <p:cNvPr id="17422" name="Rectangle 12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056" cy="384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/>
                  <a:t>输入设备</a:t>
                </a:r>
              </a:p>
            </p:txBody>
          </p:sp>
          <p:sp>
            <p:nvSpPr>
              <p:cNvPr id="17423" name="Rectangle 13"/>
              <p:cNvSpPr>
                <a:spLocks noChangeArrowheads="1"/>
              </p:cNvSpPr>
              <p:nvPr/>
            </p:nvSpPr>
            <p:spPr bwMode="auto">
              <a:xfrm>
                <a:off x="2448" y="3312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/>
                  <a:t>运算器</a:t>
                </a:r>
              </a:p>
            </p:txBody>
          </p:sp>
          <p:sp>
            <p:nvSpPr>
              <p:cNvPr id="17424" name="Rectangle 14"/>
              <p:cNvSpPr>
                <a:spLocks noChangeArrowheads="1"/>
              </p:cNvSpPr>
              <p:nvPr/>
            </p:nvSpPr>
            <p:spPr bwMode="auto">
              <a:xfrm>
                <a:off x="2448" y="1495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/>
                  <a:t>控制器</a:t>
                </a:r>
              </a:p>
            </p:txBody>
          </p:sp>
          <p:sp>
            <p:nvSpPr>
              <p:cNvPr id="17425" name="AutoShape 15"/>
              <p:cNvSpPr>
                <a:spLocks noChangeArrowheads="1"/>
              </p:cNvSpPr>
              <p:nvPr/>
            </p:nvSpPr>
            <p:spPr bwMode="auto">
              <a:xfrm>
                <a:off x="185" y="2491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26" name="AutoShape 16"/>
              <p:cNvSpPr>
                <a:spLocks noChangeArrowheads="1"/>
              </p:cNvSpPr>
              <p:nvPr/>
            </p:nvSpPr>
            <p:spPr bwMode="auto">
              <a:xfrm>
                <a:off x="1824" y="2496"/>
                <a:ext cx="613" cy="192"/>
              </a:xfrm>
              <a:prstGeom prst="rightArrow">
                <a:avLst>
                  <a:gd name="adj1" fmla="val 50000"/>
                  <a:gd name="adj2" fmla="val 79818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27" name="AutoShape 17"/>
              <p:cNvSpPr>
                <a:spLocks noChangeArrowheads="1"/>
              </p:cNvSpPr>
              <p:nvPr/>
            </p:nvSpPr>
            <p:spPr bwMode="auto">
              <a:xfrm>
                <a:off x="3312" y="2496"/>
                <a:ext cx="615" cy="192"/>
              </a:xfrm>
              <a:prstGeom prst="rightArrow">
                <a:avLst>
                  <a:gd name="adj1" fmla="val 50000"/>
                  <a:gd name="adj2" fmla="val 80078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28" name="AutoShape 18"/>
              <p:cNvSpPr>
                <a:spLocks noChangeArrowheads="1"/>
              </p:cNvSpPr>
              <p:nvPr/>
            </p:nvSpPr>
            <p:spPr bwMode="auto">
              <a:xfrm>
                <a:off x="4992" y="2496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29" name="Freeform 19"/>
              <p:cNvSpPr>
                <a:spLocks/>
              </p:cNvSpPr>
              <p:nvPr/>
            </p:nvSpPr>
            <p:spPr bwMode="auto">
              <a:xfrm>
                <a:off x="2016" y="1776"/>
                <a:ext cx="435" cy="768"/>
              </a:xfrm>
              <a:custGeom>
                <a:avLst/>
                <a:gdLst>
                  <a:gd name="T0" fmla="*/ 0 w 435"/>
                  <a:gd name="T1" fmla="*/ 768 h 742"/>
                  <a:gd name="T2" fmla="*/ 0 w 435"/>
                  <a:gd name="T3" fmla="*/ 1 h 742"/>
                  <a:gd name="T4" fmla="*/ 435 w 435"/>
                  <a:gd name="T5" fmla="*/ 0 h 742"/>
                  <a:gd name="T6" fmla="*/ 0 60000 65536"/>
                  <a:gd name="T7" fmla="*/ 0 60000 65536"/>
                  <a:gd name="T8" fmla="*/ 0 60000 65536"/>
                  <a:gd name="T9" fmla="*/ 0 w 435"/>
                  <a:gd name="T10" fmla="*/ 0 h 742"/>
                  <a:gd name="T11" fmla="*/ 435 w 435"/>
                  <a:gd name="T12" fmla="*/ 742 h 7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5" h="742">
                    <a:moveTo>
                      <a:pt x="0" y="742"/>
                    </a:moveTo>
                    <a:lnTo>
                      <a:pt x="0" y="1"/>
                    </a:lnTo>
                    <a:lnTo>
                      <a:pt x="435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30" name="Line 20"/>
              <p:cNvSpPr>
                <a:spLocks noChangeShapeType="1"/>
              </p:cNvSpPr>
              <p:nvPr/>
            </p:nvSpPr>
            <p:spPr bwMode="auto">
              <a:xfrm flipV="1">
                <a:off x="2640" y="1872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31" name="Line 21"/>
              <p:cNvSpPr>
                <a:spLocks noChangeShapeType="1"/>
              </p:cNvSpPr>
              <p:nvPr/>
            </p:nvSpPr>
            <p:spPr bwMode="auto">
              <a:xfrm rot="10800000" flipV="1">
                <a:off x="3072" y="1872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32" name="AutoShape 22"/>
              <p:cNvSpPr>
                <a:spLocks noChangeArrowheads="1"/>
              </p:cNvSpPr>
              <p:nvPr/>
            </p:nvSpPr>
            <p:spPr bwMode="auto">
              <a:xfrm>
                <a:off x="2784" y="1872"/>
                <a:ext cx="144" cy="528"/>
              </a:xfrm>
              <a:prstGeom prst="upArrow">
                <a:avLst>
                  <a:gd name="adj1" fmla="val 50000"/>
                  <a:gd name="adj2" fmla="val 91667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33" name="Freeform 23"/>
              <p:cNvSpPr>
                <a:spLocks/>
              </p:cNvSpPr>
              <p:nvPr/>
            </p:nvSpPr>
            <p:spPr bwMode="auto">
              <a:xfrm>
                <a:off x="2016" y="2640"/>
                <a:ext cx="432" cy="864"/>
              </a:xfrm>
              <a:custGeom>
                <a:avLst/>
                <a:gdLst>
                  <a:gd name="T0" fmla="*/ 0 w 432"/>
                  <a:gd name="T1" fmla="*/ 0 h 912"/>
                  <a:gd name="T2" fmla="*/ 0 w 432"/>
                  <a:gd name="T3" fmla="*/ 864 h 912"/>
                  <a:gd name="T4" fmla="*/ 432 w 432"/>
                  <a:gd name="T5" fmla="*/ 864 h 912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912"/>
                  <a:gd name="T11" fmla="*/ 432 w 432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912">
                    <a:moveTo>
                      <a:pt x="0" y="0"/>
                    </a:moveTo>
                    <a:lnTo>
                      <a:pt x="0" y="912"/>
                    </a:lnTo>
                    <a:lnTo>
                      <a:pt x="432" y="912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34" name="AutoShape 24"/>
              <p:cNvSpPr>
                <a:spLocks noChangeArrowheads="1"/>
              </p:cNvSpPr>
              <p:nvPr/>
            </p:nvSpPr>
            <p:spPr bwMode="auto">
              <a:xfrm>
                <a:off x="2976" y="2784"/>
                <a:ext cx="144" cy="528"/>
              </a:xfrm>
              <a:prstGeom prst="upArrow">
                <a:avLst>
                  <a:gd name="adj1" fmla="val 50000"/>
                  <a:gd name="adj2" fmla="val 91667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35" name="AutoShape 25"/>
              <p:cNvSpPr>
                <a:spLocks noChangeArrowheads="1"/>
              </p:cNvSpPr>
              <p:nvPr/>
            </p:nvSpPr>
            <p:spPr bwMode="auto">
              <a:xfrm rot="10800000">
                <a:off x="2592" y="2784"/>
                <a:ext cx="144" cy="521"/>
              </a:xfrm>
              <a:prstGeom prst="upArrow">
                <a:avLst>
                  <a:gd name="adj1" fmla="val 50000"/>
                  <a:gd name="adj2" fmla="val 90451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36" name="Freeform 26"/>
              <p:cNvSpPr>
                <a:spLocks/>
              </p:cNvSpPr>
              <p:nvPr/>
            </p:nvSpPr>
            <p:spPr bwMode="auto">
              <a:xfrm>
                <a:off x="3312" y="2640"/>
                <a:ext cx="288" cy="864"/>
              </a:xfrm>
              <a:custGeom>
                <a:avLst/>
                <a:gdLst>
                  <a:gd name="T0" fmla="*/ 0 w 288"/>
                  <a:gd name="T1" fmla="*/ 864 h 864"/>
                  <a:gd name="T2" fmla="*/ 288 w 288"/>
                  <a:gd name="T3" fmla="*/ 864 h 864"/>
                  <a:gd name="T4" fmla="*/ 288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864"/>
                    </a:moveTo>
                    <a:lnTo>
                      <a:pt x="288" y="864"/>
                    </a:lnTo>
                    <a:lnTo>
                      <a:pt x="288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37" name="Freeform 27"/>
              <p:cNvSpPr>
                <a:spLocks/>
              </p:cNvSpPr>
              <p:nvPr/>
            </p:nvSpPr>
            <p:spPr bwMode="auto">
              <a:xfrm>
                <a:off x="3312" y="1776"/>
                <a:ext cx="288" cy="768"/>
              </a:xfrm>
              <a:custGeom>
                <a:avLst/>
                <a:gdLst>
                  <a:gd name="T0" fmla="*/ 288 w 288"/>
                  <a:gd name="T1" fmla="*/ 768 h 720"/>
                  <a:gd name="T2" fmla="*/ 288 w 288"/>
                  <a:gd name="T3" fmla="*/ 0 h 720"/>
                  <a:gd name="T4" fmla="*/ 0 w 288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720"/>
                  <a:gd name="T11" fmla="*/ 288 w 288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720">
                    <a:moveTo>
                      <a:pt x="288" y="720"/>
                    </a:moveTo>
                    <a:lnTo>
                      <a:pt x="288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38" name="Freeform 28"/>
              <p:cNvSpPr>
                <a:spLocks/>
              </p:cNvSpPr>
              <p:nvPr/>
            </p:nvSpPr>
            <p:spPr bwMode="auto">
              <a:xfrm>
                <a:off x="1488" y="1680"/>
                <a:ext cx="960" cy="720"/>
              </a:xfrm>
              <a:custGeom>
                <a:avLst/>
                <a:gdLst>
                  <a:gd name="T0" fmla="*/ 0 w 960"/>
                  <a:gd name="T1" fmla="*/ 720 h 672"/>
                  <a:gd name="T2" fmla="*/ 0 w 960"/>
                  <a:gd name="T3" fmla="*/ 0 h 672"/>
                  <a:gd name="T4" fmla="*/ 960 w 960"/>
                  <a:gd name="T5" fmla="*/ 0 h 672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672"/>
                  <a:gd name="T11" fmla="*/ 960 w 960"/>
                  <a:gd name="T12" fmla="*/ 672 h 6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672">
                    <a:moveTo>
                      <a:pt x="0" y="672"/>
                    </a:moveTo>
                    <a:lnTo>
                      <a:pt x="0" y="0"/>
                    </a:lnTo>
                    <a:lnTo>
                      <a:pt x="960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39" name="Freeform 29"/>
              <p:cNvSpPr>
                <a:spLocks/>
              </p:cNvSpPr>
              <p:nvPr/>
            </p:nvSpPr>
            <p:spPr bwMode="auto">
              <a:xfrm>
                <a:off x="1104" y="1584"/>
                <a:ext cx="1344" cy="816"/>
              </a:xfrm>
              <a:custGeom>
                <a:avLst/>
                <a:gdLst>
                  <a:gd name="T0" fmla="*/ 1344 w 1344"/>
                  <a:gd name="T1" fmla="*/ 0 h 864"/>
                  <a:gd name="T2" fmla="*/ 0 w 1344"/>
                  <a:gd name="T3" fmla="*/ 0 h 864"/>
                  <a:gd name="T4" fmla="*/ 0 w 1344"/>
                  <a:gd name="T5" fmla="*/ 816 h 864"/>
                  <a:gd name="T6" fmla="*/ 0 60000 65536"/>
                  <a:gd name="T7" fmla="*/ 0 60000 65536"/>
                  <a:gd name="T8" fmla="*/ 0 60000 65536"/>
                  <a:gd name="T9" fmla="*/ 0 w 1344"/>
                  <a:gd name="T10" fmla="*/ 0 h 864"/>
                  <a:gd name="T11" fmla="*/ 1344 w 1344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44" h="864">
                    <a:moveTo>
                      <a:pt x="1344" y="0"/>
                    </a:moveTo>
                    <a:lnTo>
                      <a:pt x="0" y="0"/>
                    </a:lnTo>
                    <a:lnTo>
                      <a:pt x="0" y="864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40" name="Freeform 30"/>
              <p:cNvSpPr>
                <a:spLocks/>
              </p:cNvSpPr>
              <p:nvPr/>
            </p:nvSpPr>
            <p:spPr bwMode="auto">
              <a:xfrm>
                <a:off x="3312" y="1680"/>
                <a:ext cx="912" cy="720"/>
              </a:xfrm>
              <a:custGeom>
                <a:avLst/>
                <a:gdLst>
                  <a:gd name="T0" fmla="*/ 912 w 960"/>
                  <a:gd name="T1" fmla="*/ 720 h 720"/>
                  <a:gd name="T2" fmla="*/ 912 w 960"/>
                  <a:gd name="T3" fmla="*/ 0 h 720"/>
                  <a:gd name="T4" fmla="*/ 0 w 960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720"/>
                  <a:gd name="T11" fmla="*/ 960 w 960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720">
                    <a:moveTo>
                      <a:pt x="960" y="720"/>
                    </a:moveTo>
                    <a:lnTo>
                      <a:pt x="960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41" name="Freeform 31"/>
              <p:cNvSpPr>
                <a:spLocks/>
              </p:cNvSpPr>
              <p:nvPr/>
            </p:nvSpPr>
            <p:spPr bwMode="auto">
              <a:xfrm>
                <a:off x="3312" y="1584"/>
                <a:ext cx="1296" cy="816"/>
              </a:xfrm>
              <a:custGeom>
                <a:avLst/>
                <a:gdLst>
                  <a:gd name="T0" fmla="*/ 0 w 1296"/>
                  <a:gd name="T1" fmla="*/ 0 h 816"/>
                  <a:gd name="T2" fmla="*/ 1296 w 1296"/>
                  <a:gd name="T3" fmla="*/ 0 h 816"/>
                  <a:gd name="T4" fmla="*/ 1296 w 1296"/>
                  <a:gd name="T5" fmla="*/ 816 h 816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816"/>
                  <a:gd name="T11" fmla="*/ 1296 w 1296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816">
                    <a:moveTo>
                      <a:pt x="0" y="0"/>
                    </a:moveTo>
                    <a:lnTo>
                      <a:pt x="1296" y="0"/>
                    </a:lnTo>
                    <a:lnTo>
                      <a:pt x="1296" y="816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42" name="Text Box 32"/>
              <p:cNvSpPr txBox="1">
                <a:spLocks noChangeArrowheads="1"/>
              </p:cNvSpPr>
              <p:nvPr/>
            </p:nvSpPr>
            <p:spPr bwMode="auto">
              <a:xfrm>
                <a:off x="144" y="2172"/>
                <a:ext cx="5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/>
                  <a:t>数据</a:t>
                </a:r>
                <a:endParaRPr lang="zh-CN" altLang="en-US" sz="3200"/>
              </a:p>
            </p:txBody>
          </p:sp>
          <p:sp>
            <p:nvSpPr>
              <p:cNvPr id="17443" name="Text Box 33"/>
              <p:cNvSpPr txBox="1">
                <a:spLocks noChangeArrowheads="1"/>
              </p:cNvSpPr>
              <p:nvPr/>
            </p:nvSpPr>
            <p:spPr bwMode="auto">
              <a:xfrm>
                <a:off x="4944" y="2649"/>
                <a:ext cx="5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/>
                  <a:t>结果</a:t>
                </a:r>
              </a:p>
            </p:txBody>
          </p:sp>
          <p:sp>
            <p:nvSpPr>
              <p:cNvPr id="17444" name="Text Box 34"/>
              <p:cNvSpPr txBox="1">
                <a:spLocks noChangeArrowheads="1"/>
              </p:cNvSpPr>
              <p:nvPr/>
            </p:nvSpPr>
            <p:spPr bwMode="auto">
              <a:xfrm>
                <a:off x="4944" y="2172"/>
                <a:ext cx="5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/>
                  <a:t>计算</a:t>
                </a:r>
              </a:p>
            </p:txBody>
          </p:sp>
        </p:grpSp>
        <p:sp>
          <p:nvSpPr>
            <p:cNvPr id="17416" name="Freeform 35"/>
            <p:cNvSpPr>
              <a:spLocks/>
            </p:cNvSpPr>
            <p:nvPr/>
          </p:nvSpPr>
          <p:spPr bwMode="auto">
            <a:xfrm>
              <a:off x="183" y="2547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8 h 78"/>
                <a:gd name="T4" fmla="*/ 0 60000 65536"/>
                <a:gd name="T5" fmla="*/ 0 60000 65536"/>
                <a:gd name="T6" fmla="*/ 0 w 1"/>
                <a:gd name="T7" fmla="*/ 0 h 78"/>
                <a:gd name="T8" fmla="*/ 1 w 1"/>
                <a:gd name="T9" fmla="*/ 78 h 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8">
                  <a:moveTo>
                    <a:pt x="0" y="0"/>
                  </a:moveTo>
                  <a:lnTo>
                    <a:pt x="0" y="78"/>
                  </a:lnTo>
                </a:path>
              </a:pathLst>
            </a:custGeom>
            <a:noFill/>
            <a:ln w="38100">
              <a:solidFill>
                <a:srgbClr val="0033D8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14" name="AutoShape 3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909888" y="936625"/>
            <a:ext cx="935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ALU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232150" y="1981200"/>
            <a:ext cx="8985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/>
              <a:t>主存</a:t>
            </a:r>
          </a:p>
          <a:p>
            <a:r>
              <a:rPr lang="zh-CN" altLang="en-US" sz="2800" dirty="0"/>
              <a:t>辅存</a:t>
            </a:r>
          </a:p>
        </p:txBody>
      </p:sp>
      <p:sp>
        <p:nvSpPr>
          <p:cNvPr id="24586" name="AutoShape 10"/>
          <p:cNvSpPr>
            <a:spLocks/>
          </p:cNvSpPr>
          <p:nvPr/>
        </p:nvSpPr>
        <p:spPr bwMode="auto">
          <a:xfrm>
            <a:off x="2987675" y="2149475"/>
            <a:ext cx="152400" cy="765175"/>
          </a:xfrm>
          <a:prstGeom prst="leftBrace">
            <a:avLst>
              <a:gd name="adj1" fmla="val 4184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587" name="AutoShape 11"/>
          <p:cNvSpPr>
            <a:spLocks/>
          </p:cNvSpPr>
          <p:nvPr/>
        </p:nvSpPr>
        <p:spPr bwMode="auto">
          <a:xfrm>
            <a:off x="3762375" y="1143000"/>
            <a:ext cx="152400" cy="762000"/>
          </a:xfrm>
          <a:prstGeom prst="rightBrace">
            <a:avLst>
              <a:gd name="adj1" fmla="val 41667"/>
              <a:gd name="adj2" fmla="val 47454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879850" y="1241425"/>
            <a:ext cx="915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24589" name="AutoShape 13"/>
          <p:cNvSpPr>
            <a:spLocks/>
          </p:cNvSpPr>
          <p:nvPr/>
        </p:nvSpPr>
        <p:spPr bwMode="auto">
          <a:xfrm>
            <a:off x="4953000" y="14478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181600" y="169227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</a:rPr>
              <a:t>主机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181600" y="3122613"/>
            <a:ext cx="1766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I/O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设备</a:t>
            </a:r>
          </a:p>
        </p:txBody>
      </p:sp>
      <p:sp>
        <p:nvSpPr>
          <p:cNvPr id="24594" name="AutoShape 18"/>
          <p:cNvSpPr>
            <a:spLocks/>
          </p:cNvSpPr>
          <p:nvPr/>
        </p:nvSpPr>
        <p:spPr bwMode="auto">
          <a:xfrm>
            <a:off x="6580188" y="1981200"/>
            <a:ext cx="152400" cy="1447800"/>
          </a:xfrm>
          <a:prstGeom prst="rightBrace">
            <a:avLst>
              <a:gd name="adj1" fmla="val 7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6769100" y="23622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</a:rPr>
              <a:t>硬件</a:t>
            </a:r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3003550" y="1560513"/>
            <a:ext cx="698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</a:rPr>
              <a:t>CU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8445" name="Text Box 75"/>
          <p:cNvSpPr txBox="1">
            <a:spLocks noChangeArrowheads="1"/>
          </p:cNvSpPr>
          <p:nvPr/>
        </p:nvSpPr>
        <p:spPr bwMode="auto">
          <a:xfrm>
            <a:off x="606425" y="301625"/>
            <a:ext cx="5794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Times New Roman" pitchFamily="18" charset="0"/>
              </a:rPr>
              <a:t>2</a:t>
            </a:r>
            <a:r>
              <a:rPr lang="zh-CN" altLang="en-US" sz="3600"/>
              <a:t>.现代计算机硬件框图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323975" y="914400"/>
            <a:ext cx="2867025" cy="3140075"/>
            <a:chOff x="834" y="576"/>
            <a:chExt cx="1806" cy="1978"/>
          </a:xfrm>
        </p:grpSpPr>
        <p:sp>
          <p:nvSpPr>
            <p:cNvPr id="18466" name="Text Box 4"/>
            <p:cNvSpPr txBox="1">
              <a:spLocks noChangeArrowheads="1"/>
            </p:cNvSpPr>
            <p:nvPr/>
          </p:nvSpPr>
          <p:spPr bwMode="auto">
            <a:xfrm>
              <a:off x="834" y="1392"/>
              <a:ext cx="113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/>
                <a:t>存储器</a:t>
              </a:r>
            </a:p>
          </p:txBody>
        </p:sp>
        <p:sp>
          <p:nvSpPr>
            <p:cNvPr id="18467" name="Text Box 5"/>
            <p:cNvSpPr txBox="1">
              <a:spLocks noChangeArrowheads="1"/>
            </p:cNvSpPr>
            <p:nvPr/>
          </p:nvSpPr>
          <p:spPr bwMode="auto">
            <a:xfrm>
              <a:off x="834" y="1824"/>
              <a:ext cx="1758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/>
                <a:t>输入设备</a:t>
              </a:r>
            </a:p>
          </p:txBody>
        </p:sp>
        <p:sp>
          <p:nvSpPr>
            <p:cNvPr id="18468" name="Text Box 8"/>
            <p:cNvSpPr txBox="1">
              <a:spLocks noChangeArrowheads="1"/>
            </p:cNvSpPr>
            <p:nvPr/>
          </p:nvSpPr>
          <p:spPr bwMode="auto">
            <a:xfrm>
              <a:off x="834" y="576"/>
              <a:ext cx="133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/>
                <a:t>运算器</a:t>
              </a:r>
            </a:p>
          </p:txBody>
        </p:sp>
        <p:sp>
          <p:nvSpPr>
            <p:cNvPr id="18469" name="Text Box 76"/>
            <p:cNvSpPr txBox="1">
              <a:spLocks noChangeArrowheads="1"/>
            </p:cNvSpPr>
            <p:nvPr/>
          </p:nvSpPr>
          <p:spPr bwMode="auto">
            <a:xfrm>
              <a:off x="834" y="2208"/>
              <a:ext cx="180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/>
                <a:t>输出设备</a:t>
              </a:r>
            </a:p>
          </p:txBody>
        </p:sp>
        <p:sp>
          <p:nvSpPr>
            <p:cNvPr id="18470" name="Text Box 77"/>
            <p:cNvSpPr txBox="1">
              <a:spLocks noChangeArrowheads="1"/>
            </p:cNvSpPr>
            <p:nvPr/>
          </p:nvSpPr>
          <p:spPr bwMode="auto">
            <a:xfrm>
              <a:off x="834" y="960"/>
              <a:ext cx="118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/>
                <a:t>控制器</a:t>
              </a:r>
            </a:p>
          </p:txBody>
        </p:sp>
      </p:grpSp>
      <p:sp>
        <p:nvSpPr>
          <p:cNvPr id="24668" name="Rectangle 9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grpSp>
        <p:nvGrpSpPr>
          <p:cNvPr id="3" name="Group 110"/>
          <p:cNvGrpSpPr>
            <a:grpSpLocks/>
          </p:cNvGrpSpPr>
          <p:nvPr/>
        </p:nvGrpSpPr>
        <p:grpSpPr bwMode="auto">
          <a:xfrm>
            <a:off x="1400175" y="4200525"/>
            <a:ext cx="6448425" cy="2428875"/>
            <a:chOff x="882" y="2646"/>
            <a:chExt cx="4062" cy="1530"/>
          </a:xfrm>
        </p:grpSpPr>
        <p:sp>
          <p:nvSpPr>
            <p:cNvPr id="18451" name="Rectangle 23"/>
            <p:cNvSpPr>
              <a:spLocks noChangeArrowheads="1"/>
            </p:cNvSpPr>
            <p:nvPr/>
          </p:nvSpPr>
          <p:spPr bwMode="auto">
            <a:xfrm>
              <a:off x="2201" y="2838"/>
              <a:ext cx="1436" cy="1247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Rectangle 32"/>
            <p:cNvSpPr>
              <a:spLocks noChangeArrowheads="1"/>
            </p:cNvSpPr>
            <p:nvPr/>
          </p:nvSpPr>
          <p:spPr bwMode="auto">
            <a:xfrm>
              <a:off x="2389" y="3078"/>
              <a:ext cx="1133" cy="384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tIns="54000"/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ALU</a:t>
              </a:r>
            </a:p>
          </p:txBody>
        </p:sp>
        <p:sp>
          <p:nvSpPr>
            <p:cNvPr id="18453" name="Rectangle 54"/>
            <p:cNvSpPr>
              <a:spLocks noChangeArrowheads="1"/>
            </p:cNvSpPr>
            <p:nvPr/>
          </p:nvSpPr>
          <p:spPr bwMode="auto">
            <a:xfrm>
              <a:off x="2710" y="2848"/>
              <a:ext cx="39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CPU</a:t>
              </a:r>
              <a:endParaRPr lang="en-US" altLang="zh-CN" sz="2400"/>
            </a:p>
          </p:txBody>
        </p:sp>
        <p:sp>
          <p:nvSpPr>
            <p:cNvPr id="18454" name="Rectangle 55"/>
            <p:cNvSpPr>
              <a:spLocks noChangeArrowheads="1"/>
            </p:cNvSpPr>
            <p:nvPr/>
          </p:nvSpPr>
          <p:spPr bwMode="auto">
            <a:xfrm>
              <a:off x="882" y="2646"/>
              <a:ext cx="2906" cy="1530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Rectangle 57"/>
            <p:cNvSpPr>
              <a:spLocks noChangeArrowheads="1"/>
            </p:cNvSpPr>
            <p:nvPr/>
          </p:nvSpPr>
          <p:spPr bwMode="auto">
            <a:xfrm>
              <a:off x="1722" y="2694"/>
              <a:ext cx="3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/>
                <a:t>主机</a:t>
              </a:r>
            </a:p>
          </p:txBody>
        </p:sp>
        <p:sp>
          <p:nvSpPr>
            <p:cNvPr id="18456" name="Rectangle 38"/>
            <p:cNvSpPr>
              <a:spLocks noChangeArrowheads="1"/>
            </p:cNvSpPr>
            <p:nvPr/>
          </p:nvSpPr>
          <p:spPr bwMode="auto">
            <a:xfrm>
              <a:off x="4305" y="2646"/>
              <a:ext cx="639" cy="1530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Text Box 62"/>
            <p:cNvSpPr txBox="1">
              <a:spLocks noChangeArrowheads="1"/>
            </p:cNvSpPr>
            <p:nvPr/>
          </p:nvSpPr>
          <p:spPr bwMode="auto">
            <a:xfrm>
              <a:off x="4290" y="3031"/>
              <a:ext cx="624" cy="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>
                  <a:latin typeface="Times New Roman" pitchFamily="18" charset="0"/>
                </a:rPr>
                <a:t>I/O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设备</a:t>
              </a:r>
            </a:p>
          </p:txBody>
        </p:sp>
        <p:sp>
          <p:nvSpPr>
            <p:cNvPr id="18458" name="Rectangle 78"/>
            <p:cNvSpPr>
              <a:spLocks noChangeArrowheads="1"/>
            </p:cNvSpPr>
            <p:nvPr/>
          </p:nvSpPr>
          <p:spPr bwMode="auto">
            <a:xfrm>
              <a:off x="2389" y="3606"/>
              <a:ext cx="1133" cy="384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tIns="54000"/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CU</a:t>
              </a:r>
            </a:p>
          </p:txBody>
        </p:sp>
        <p:sp>
          <p:nvSpPr>
            <p:cNvPr id="18459" name="Freeform 80"/>
            <p:cNvSpPr>
              <a:spLocks/>
            </p:cNvSpPr>
            <p:nvPr/>
          </p:nvSpPr>
          <p:spPr bwMode="auto">
            <a:xfrm>
              <a:off x="2944" y="3460"/>
              <a:ext cx="1" cy="146"/>
            </a:xfrm>
            <a:custGeom>
              <a:avLst/>
              <a:gdLst>
                <a:gd name="T0" fmla="*/ 0 w 1"/>
                <a:gd name="T1" fmla="*/ 146 h 146"/>
                <a:gd name="T2" fmla="*/ 0 w 1"/>
                <a:gd name="T3" fmla="*/ 0 h 146"/>
                <a:gd name="T4" fmla="*/ 0 60000 65536"/>
                <a:gd name="T5" fmla="*/ 0 60000 65536"/>
                <a:gd name="T6" fmla="*/ 0 w 1"/>
                <a:gd name="T7" fmla="*/ 0 h 146"/>
                <a:gd name="T8" fmla="*/ 1 w 1"/>
                <a:gd name="T9" fmla="*/ 146 h 1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6">
                  <a:moveTo>
                    <a:pt x="0" y="146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0" name="Rectangle 24"/>
            <p:cNvSpPr>
              <a:spLocks noChangeArrowheads="1"/>
            </p:cNvSpPr>
            <p:nvPr/>
          </p:nvSpPr>
          <p:spPr bwMode="auto">
            <a:xfrm>
              <a:off x="1026" y="2838"/>
              <a:ext cx="640" cy="1247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3200"/>
            </a:p>
          </p:txBody>
        </p:sp>
        <p:sp>
          <p:nvSpPr>
            <p:cNvPr id="18461" name="Text Box 81"/>
            <p:cNvSpPr txBox="1">
              <a:spLocks noChangeArrowheads="1"/>
            </p:cNvSpPr>
            <p:nvPr/>
          </p:nvSpPr>
          <p:spPr bwMode="auto">
            <a:xfrm>
              <a:off x="1169" y="3081"/>
              <a:ext cx="341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/>
                <a:t>主</a:t>
              </a:r>
            </a:p>
            <a:p>
              <a:pPr algn="ctr"/>
              <a:r>
                <a:rPr lang="zh-CN" altLang="en-US" sz="2800"/>
                <a:t>存</a:t>
              </a:r>
            </a:p>
          </p:txBody>
        </p:sp>
        <p:sp>
          <p:nvSpPr>
            <p:cNvPr id="18462" name="Freeform 88"/>
            <p:cNvSpPr>
              <a:spLocks/>
            </p:cNvSpPr>
            <p:nvPr/>
          </p:nvSpPr>
          <p:spPr bwMode="auto">
            <a:xfrm>
              <a:off x="3790" y="3889"/>
              <a:ext cx="514" cy="1"/>
            </a:xfrm>
            <a:custGeom>
              <a:avLst/>
              <a:gdLst>
                <a:gd name="T0" fmla="*/ 0 w 514"/>
                <a:gd name="T1" fmla="*/ 0 h 1"/>
                <a:gd name="T2" fmla="*/ 514 w 514"/>
                <a:gd name="T3" fmla="*/ 0 h 1"/>
                <a:gd name="T4" fmla="*/ 0 60000 65536"/>
                <a:gd name="T5" fmla="*/ 0 60000 65536"/>
                <a:gd name="T6" fmla="*/ 0 w 514"/>
                <a:gd name="T7" fmla="*/ 0 h 1"/>
                <a:gd name="T8" fmla="*/ 514 w 51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4" h="1">
                  <a:moveTo>
                    <a:pt x="0" y="0"/>
                  </a:moveTo>
                  <a:lnTo>
                    <a:pt x="514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3" name="Freeform 98"/>
            <p:cNvSpPr>
              <a:spLocks/>
            </p:cNvSpPr>
            <p:nvPr/>
          </p:nvSpPr>
          <p:spPr bwMode="auto">
            <a:xfrm>
              <a:off x="1669" y="3803"/>
              <a:ext cx="527" cy="1"/>
            </a:xfrm>
            <a:custGeom>
              <a:avLst/>
              <a:gdLst>
                <a:gd name="T0" fmla="*/ 527 w 527"/>
                <a:gd name="T1" fmla="*/ 0 h 1"/>
                <a:gd name="T2" fmla="*/ 0 w 527"/>
                <a:gd name="T3" fmla="*/ 0 h 1"/>
                <a:gd name="T4" fmla="*/ 0 60000 65536"/>
                <a:gd name="T5" fmla="*/ 0 60000 65536"/>
                <a:gd name="T6" fmla="*/ 0 w 527"/>
                <a:gd name="T7" fmla="*/ 0 h 1"/>
                <a:gd name="T8" fmla="*/ 527 w 52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27" h="1">
                  <a:moveTo>
                    <a:pt x="527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4" name="AutoShape 99"/>
            <p:cNvSpPr>
              <a:spLocks noChangeArrowheads="1"/>
            </p:cNvSpPr>
            <p:nvPr/>
          </p:nvSpPr>
          <p:spPr bwMode="auto">
            <a:xfrm>
              <a:off x="1686" y="3222"/>
              <a:ext cx="492" cy="144"/>
            </a:xfrm>
            <a:prstGeom prst="leftRightArrow">
              <a:avLst>
                <a:gd name="adj1" fmla="val 50000"/>
                <a:gd name="adj2" fmla="val 68333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5" name="AutoShape 100"/>
            <p:cNvSpPr>
              <a:spLocks noChangeArrowheads="1"/>
            </p:cNvSpPr>
            <p:nvPr/>
          </p:nvSpPr>
          <p:spPr bwMode="auto">
            <a:xfrm>
              <a:off x="3810" y="3222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682" name="AutoShape 106"/>
          <p:cNvSpPr>
            <a:spLocks/>
          </p:cNvSpPr>
          <p:nvPr/>
        </p:nvSpPr>
        <p:spPr bwMode="auto">
          <a:xfrm>
            <a:off x="4953000" y="29718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450" name="AutoShape 10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003300" y="1190625"/>
            <a:ext cx="4787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Times New Roman" pitchFamily="18" charset="0"/>
              </a:rPr>
              <a:t>1</a:t>
            </a:r>
            <a:r>
              <a:rPr lang="zh-CN" altLang="en-US" sz="3200"/>
              <a:t>.上机前的准备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552575" y="1866900"/>
            <a:ext cx="3171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800"/>
              <a:t> 建立数学模型     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981200" y="3105150"/>
            <a:ext cx="5383213" cy="838200"/>
            <a:chOff x="1248" y="1956"/>
            <a:chExt cx="3391" cy="528"/>
          </a:xfrm>
        </p:grpSpPr>
        <p:sp>
          <p:nvSpPr>
            <p:cNvPr id="19489" name="Line 8"/>
            <p:cNvSpPr>
              <a:spLocks noChangeShapeType="1"/>
            </p:cNvSpPr>
            <p:nvPr/>
          </p:nvSpPr>
          <p:spPr bwMode="auto">
            <a:xfrm>
              <a:off x="2270" y="2208"/>
              <a:ext cx="222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0" name="Line 9"/>
            <p:cNvSpPr>
              <a:spLocks noChangeShapeType="1"/>
            </p:cNvSpPr>
            <p:nvPr/>
          </p:nvSpPr>
          <p:spPr bwMode="auto">
            <a:xfrm>
              <a:off x="2798" y="2207"/>
              <a:ext cx="225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1" name="Line 10"/>
            <p:cNvSpPr>
              <a:spLocks noChangeShapeType="1"/>
            </p:cNvSpPr>
            <p:nvPr/>
          </p:nvSpPr>
          <p:spPr bwMode="auto">
            <a:xfrm>
              <a:off x="3326" y="2207"/>
              <a:ext cx="232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Line 11"/>
            <p:cNvSpPr>
              <a:spLocks noChangeShapeType="1"/>
            </p:cNvSpPr>
            <p:nvPr/>
          </p:nvSpPr>
          <p:spPr bwMode="auto">
            <a:xfrm>
              <a:off x="3841" y="2207"/>
              <a:ext cx="228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3" name="Rectangle 13"/>
            <p:cNvSpPr>
              <a:spLocks noChangeArrowheads="1"/>
            </p:cNvSpPr>
            <p:nvPr/>
          </p:nvSpPr>
          <p:spPr bwMode="auto">
            <a:xfrm>
              <a:off x="4170" y="20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-</a:t>
              </a:r>
              <a:endParaRPr lang="zh-CN" altLang="en-US" sz="2800"/>
            </a:p>
          </p:txBody>
        </p:sp>
        <p:sp>
          <p:nvSpPr>
            <p:cNvPr id="19494" name="Rectangle 14"/>
            <p:cNvSpPr>
              <a:spLocks noChangeArrowheads="1"/>
            </p:cNvSpPr>
            <p:nvPr/>
          </p:nvSpPr>
          <p:spPr bwMode="auto">
            <a:xfrm>
              <a:off x="3654" y="20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+</a:t>
              </a:r>
              <a:endParaRPr lang="zh-CN" altLang="en-US" sz="2800"/>
            </a:p>
          </p:txBody>
        </p:sp>
        <p:sp>
          <p:nvSpPr>
            <p:cNvPr id="19495" name="Rectangle 15"/>
            <p:cNvSpPr>
              <a:spLocks noChangeArrowheads="1"/>
            </p:cNvSpPr>
            <p:nvPr/>
          </p:nvSpPr>
          <p:spPr bwMode="auto">
            <a:xfrm>
              <a:off x="3114" y="20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-</a:t>
              </a:r>
              <a:endParaRPr lang="zh-CN" altLang="en-US" sz="2800"/>
            </a:p>
          </p:txBody>
        </p:sp>
        <p:sp>
          <p:nvSpPr>
            <p:cNvPr id="19496" name="Rectangle 16"/>
            <p:cNvSpPr>
              <a:spLocks noChangeArrowheads="1"/>
            </p:cNvSpPr>
            <p:nvPr/>
          </p:nvSpPr>
          <p:spPr bwMode="auto">
            <a:xfrm>
              <a:off x="2598" y="20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+</a:t>
              </a:r>
              <a:endParaRPr lang="zh-CN" altLang="en-US" sz="2800"/>
            </a:p>
          </p:txBody>
        </p:sp>
        <p:sp>
          <p:nvSpPr>
            <p:cNvPr id="19497" name="Rectangle 17"/>
            <p:cNvSpPr>
              <a:spLocks noChangeArrowheads="1"/>
            </p:cNvSpPr>
            <p:nvPr/>
          </p:nvSpPr>
          <p:spPr bwMode="auto">
            <a:xfrm>
              <a:off x="2070" y="20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-</a:t>
              </a:r>
              <a:endParaRPr lang="zh-CN" altLang="en-US" sz="2800"/>
            </a:p>
          </p:txBody>
        </p:sp>
        <p:sp>
          <p:nvSpPr>
            <p:cNvPr id="19498" name="Rectangle 18"/>
            <p:cNvSpPr>
              <a:spLocks noChangeArrowheads="1"/>
            </p:cNvSpPr>
            <p:nvPr/>
          </p:nvSpPr>
          <p:spPr bwMode="auto">
            <a:xfrm>
              <a:off x="1699" y="20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 dirty="0">
                  <a:latin typeface="Symbol" pitchFamily="18" charset="2"/>
                </a:rPr>
                <a:t>=</a:t>
              </a:r>
              <a:endParaRPr lang="zh-CN" altLang="en-US" sz="2800" dirty="0"/>
            </a:p>
          </p:txBody>
        </p:sp>
        <p:sp>
          <p:nvSpPr>
            <p:cNvPr id="19499" name="Rectangle 19"/>
            <p:cNvSpPr>
              <a:spLocks noChangeArrowheads="1"/>
            </p:cNvSpPr>
            <p:nvPr/>
          </p:nvSpPr>
          <p:spPr bwMode="auto">
            <a:xfrm>
              <a:off x="4026" y="2215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19500" name="Rectangle 20"/>
            <p:cNvSpPr>
              <a:spLocks noChangeArrowheads="1"/>
            </p:cNvSpPr>
            <p:nvPr/>
          </p:nvSpPr>
          <p:spPr bwMode="auto">
            <a:xfrm>
              <a:off x="3923" y="1956"/>
              <a:ext cx="1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 baseline="30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9501" name="Rectangle 21"/>
            <p:cNvSpPr>
              <a:spLocks noChangeArrowheads="1"/>
            </p:cNvSpPr>
            <p:nvPr/>
          </p:nvSpPr>
          <p:spPr bwMode="auto">
            <a:xfrm>
              <a:off x="3492" y="2215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19502" name="Rectangle 22"/>
            <p:cNvSpPr>
              <a:spLocks noChangeArrowheads="1"/>
            </p:cNvSpPr>
            <p:nvPr/>
          </p:nvSpPr>
          <p:spPr bwMode="auto">
            <a:xfrm>
              <a:off x="3408" y="1956"/>
              <a:ext cx="1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 baseline="30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9503" name="Rectangle 23"/>
            <p:cNvSpPr>
              <a:spLocks noChangeArrowheads="1"/>
            </p:cNvSpPr>
            <p:nvPr/>
          </p:nvSpPr>
          <p:spPr bwMode="auto">
            <a:xfrm>
              <a:off x="2981" y="2215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19504" name="Rectangle 24"/>
            <p:cNvSpPr>
              <a:spLocks noChangeArrowheads="1"/>
            </p:cNvSpPr>
            <p:nvPr/>
          </p:nvSpPr>
          <p:spPr bwMode="auto">
            <a:xfrm>
              <a:off x="2880" y="1956"/>
              <a:ext cx="1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 baseline="30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9505" name="Rectangle 25"/>
            <p:cNvSpPr>
              <a:spLocks noChangeArrowheads="1"/>
            </p:cNvSpPr>
            <p:nvPr/>
          </p:nvSpPr>
          <p:spPr bwMode="auto">
            <a:xfrm>
              <a:off x="2449" y="2215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19506" name="Rectangle 26"/>
            <p:cNvSpPr>
              <a:spLocks noChangeArrowheads="1"/>
            </p:cNvSpPr>
            <p:nvPr/>
          </p:nvSpPr>
          <p:spPr bwMode="auto">
            <a:xfrm>
              <a:off x="2352" y="1956"/>
              <a:ext cx="1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 baseline="30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9507" name="Rectangle 27"/>
            <p:cNvSpPr>
              <a:spLocks noChangeArrowheads="1"/>
            </p:cNvSpPr>
            <p:nvPr/>
          </p:nvSpPr>
          <p:spPr bwMode="auto">
            <a:xfrm>
              <a:off x="1901" y="2064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19508" name="Rectangle 28"/>
            <p:cNvSpPr>
              <a:spLocks noChangeArrowheads="1"/>
            </p:cNvSpPr>
            <p:nvPr/>
          </p:nvSpPr>
          <p:spPr bwMode="auto">
            <a:xfrm>
              <a:off x="1554" y="2064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19509" name="Rectangle 29"/>
            <p:cNvSpPr>
              <a:spLocks noChangeArrowheads="1"/>
            </p:cNvSpPr>
            <p:nvPr/>
          </p:nvSpPr>
          <p:spPr bwMode="auto">
            <a:xfrm>
              <a:off x="3911" y="220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9</a:t>
              </a:r>
              <a:endParaRPr lang="zh-CN" altLang="en-US" sz="2800"/>
            </a:p>
          </p:txBody>
        </p:sp>
        <p:sp>
          <p:nvSpPr>
            <p:cNvPr id="19510" name="Rectangle 30"/>
            <p:cNvSpPr>
              <a:spLocks noChangeArrowheads="1"/>
            </p:cNvSpPr>
            <p:nvPr/>
          </p:nvSpPr>
          <p:spPr bwMode="auto">
            <a:xfrm>
              <a:off x="3397" y="220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7</a:t>
              </a:r>
              <a:endParaRPr lang="zh-CN" altLang="en-US" sz="2800"/>
            </a:p>
          </p:txBody>
        </p:sp>
        <p:sp>
          <p:nvSpPr>
            <p:cNvPr id="19511" name="Rectangle 31"/>
            <p:cNvSpPr>
              <a:spLocks noChangeArrowheads="1"/>
            </p:cNvSpPr>
            <p:nvPr/>
          </p:nvSpPr>
          <p:spPr bwMode="auto">
            <a:xfrm>
              <a:off x="2868" y="220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5</a:t>
              </a:r>
              <a:endParaRPr lang="zh-CN" altLang="en-US" sz="2800"/>
            </a:p>
          </p:txBody>
        </p:sp>
        <p:sp>
          <p:nvSpPr>
            <p:cNvPr id="19512" name="Rectangle 32"/>
            <p:cNvSpPr>
              <a:spLocks noChangeArrowheads="1"/>
            </p:cNvSpPr>
            <p:nvPr/>
          </p:nvSpPr>
          <p:spPr bwMode="auto">
            <a:xfrm>
              <a:off x="2340" y="220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3</a:t>
              </a:r>
              <a:endParaRPr lang="zh-CN" altLang="en-US" sz="2800"/>
            </a:p>
          </p:txBody>
        </p:sp>
        <p:sp>
          <p:nvSpPr>
            <p:cNvPr id="19513" name="Rectangle 33"/>
            <p:cNvSpPr>
              <a:spLocks noChangeArrowheads="1"/>
            </p:cNvSpPr>
            <p:nvPr/>
          </p:nvSpPr>
          <p:spPr bwMode="auto">
            <a:xfrm>
              <a:off x="1248" y="2064"/>
              <a:ext cx="2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itchFamily="18" charset="0"/>
                </a:rPr>
                <a:t>sin</a:t>
              </a:r>
              <a:endParaRPr lang="en-US" altLang="zh-CN" sz="2800" dirty="0"/>
            </a:p>
          </p:txBody>
        </p:sp>
        <p:sp>
          <p:nvSpPr>
            <p:cNvPr id="19514" name="Text Box 39"/>
            <p:cNvSpPr txBox="1">
              <a:spLocks noChangeArrowheads="1"/>
            </p:cNvSpPr>
            <p:nvPr/>
          </p:nvSpPr>
          <p:spPr bwMode="auto">
            <a:xfrm>
              <a:off x="4299" y="198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…</a:t>
              </a:r>
              <a:endParaRPr lang="zh-CN" altLang="en-US" sz="2800"/>
            </a:p>
          </p:txBody>
        </p:sp>
      </p:grpSp>
      <p:sp>
        <p:nvSpPr>
          <p:cNvPr id="35920" name="Text Box 80"/>
          <p:cNvSpPr txBox="1">
            <a:spLocks noChangeArrowheads="1"/>
          </p:cNvSpPr>
          <p:nvPr/>
        </p:nvSpPr>
        <p:spPr bwMode="auto">
          <a:xfrm>
            <a:off x="1552575" y="4730750"/>
            <a:ext cx="261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800"/>
              <a:t> 编制解题程序</a:t>
            </a:r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1552575" y="2597150"/>
            <a:ext cx="3476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800"/>
              <a:t> 确定计算方法</a:t>
            </a:r>
          </a:p>
        </p:txBody>
      </p:sp>
      <p:sp>
        <p:nvSpPr>
          <p:cNvPr id="35924" name="Text Box 84"/>
          <p:cNvSpPr txBox="1">
            <a:spLocks noChangeArrowheads="1"/>
          </p:cNvSpPr>
          <p:nvPr/>
        </p:nvSpPr>
        <p:spPr bwMode="auto">
          <a:xfrm>
            <a:off x="1905000" y="5272088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程序 </a:t>
            </a:r>
            <a:r>
              <a:rPr lang="en-US" altLang="zh-CN" sz="2400">
                <a:latin typeface="Times New Roman" pitchFamily="18" charset="0"/>
              </a:rPr>
              <a:t>——</a:t>
            </a:r>
            <a:r>
              <a:rPr lang="en-US" altLang="zh-CN" sz="2400"/>
              <a:t> </a:t>
            </a:r>
            <a:r>
              <a:rPr lang="zh-CN" altLang="en-US" sz="2400"/>
              <a:t>运算的 </a:t>
            </a:r>
            <a:r>
              <a:rPr lang="zh-CN" altLang="en-US" sz="2400">
                <a:solidFill>
                  <a:schemeClr val="folHlink"/>
                </a:solidFill>
              </a:rPr>
              <a:t>全部步骤</a:t>
            </a:r>
          </a:p>
        </p:txBody>
      </p:sp>
      <p:sp>
        <p:nvSpPr>
          <p:cNvPr id="35934" name="Text Box 94"/>
          <p:cNvSpPr txBox="1">
            <a:spLocks noChangeArrowheads="1"/>
          </p:cNvSpPr>
          <p:nvPr/>
        </p:nvSpPr>
        <p:spPr bwMode="auto">
          <a:xfrm>
            <a:off x="1905000" y="5729288"/>
            <a:ext cx="3532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指令 </a:t>
            </a:r>
            <a:r>
              <a:rPr lang="en-US" altLang="zh-CN" sz="2400">
                <a:latin typeface="Times New Roman" pitchFamily="18" charset="0"/>
              </a:rPr>
              <a:t>——</a:t>
            </a:r>
            <a:r>
              <a:rPr lang="en-US" altLang="zh-CN" sz="2400"/>
              <a:t> </a:t>
            </a:r>
            <a:r>
              <a:rPr lang="zh-CN" altLang="en-US" sz="2400"/>
              <a:t>每 </a:t>
            </a:r>
            <a:r>
              <a:rPr lang="zh-CN" altLang="en-US" sz="2400">
                <a:solidFill>
                  <a:schemeClr val="folHlink"/>
                </a:solidFill>
              </a:rPr>
              <a:t>一个步骤</a:t>
            </a:r>
          </a:p>
        </p:txBody>
      </p:sp>
      <p:sp>
        <p:nvSpPr>
          <p:cNvPr id="35936" name="Rectangle 9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19467" name="Text Box 97"/>
          <p:cNvSpPr txBox="1">
            <a:spLocks noChangeArrowheads="1"/>
          </p:cNvSpPr>
          <p:nvPr/>
        </p:nvSpPr>
        <p:spPr bwMode="auto">
          <a:xfrm>
            <a:off x="457200" y="265113"/>
            <a:ext cx="655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Times New Roman" pitchFamily="18" charset="0"/>
              </a:rPr>
              <a:t>三、计算机的工作步骤</a:t>
            </a:r>
          </a:p>
        </p:txBody>
      </p:sp>
      <p:sp>
        <p:nvSpPr>
          <p:cNvPr id="19468" name="AutoShape 10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1995256" y="3844925"/>
            <a:ext cx="6577272" cy="869950"/>
            <a:chOff x="1995256" y="3844925"/>
            <a:chExt cx="6577272" cy="869950"/>
          </a:xfrm>
        </p:grpSpPr>
        <p:grpSp>
          <p:nvGrpSpPr>
            <p:cNvPr id="3" name="Group 101"/>
            <p:cNvGrpSpPr>
              <a:grpSpLocks/>
            </p:cNvGrpSpPr>
            <p:nvPr/>
          </p:nvGrpSpPr>
          <p:grpSpPr bwMode="auto">
            <a:xfrm>
              <a:off x="2743228" y="3844925"/>
              <a:ext cx="5829300" cy="869950"/>
              <a:chOff x="1272" y="2422"/>
              <a:chExt cx="3672" cy="548"/>
            </a:xfrm>
          </p:grpSpPr>
          <p:sp>
            <p:nvSpPr>
              <p:cNvPr id="19469" name="Text Box 89"/>
              <p:cNvSpPr txBox="1">
                <a:spLocks noChangeArrowheads="1"/>
              </p:cNvSpPr>
              <p:nvPr/>
            </p:nvSpPr>
            <p:spPr bwMode="auto">
              <a:xfrm>
                <a:off x="3386" y="2520"/>
                <a:ext cx="155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400">
                    <a:latin typeface="Times New Roman" pitchFamily="18" charset="0"/>
                  </a:rPr>
                  <a:t>0, 1, 2,</a:t>
                </a:r>
                <a:endParaRPr lang="zh-CN" altLang="en-US" sz="2400"/>
              </a:p>
            </p:txBody>
          </p:sp>
          <p:sp>
            <p:nvSpPr>
              <p:cNvPr id="19470" name="Freeform 46"/>
              <p:cNvSpPr>
                <a:spLocks/>
              </p:cNvSpPr>
              <p:nvPr/>
            </p:nvSpPr>
            <p:spPr bwMode="auto">
              <a:xfrm>
                <a:off x="1894" y="2700"/>
                <a:ext cx="186" cy="1"/>
              </a:xfrm>
              <a:custGeom>
                <a:avLst/>
                <a:gdLst>
                  <a:gd name="T0" fmla="*/ 0 w 186"/>
                  <a:gd name="T1" fmla="*/ 0 h 1"/>
                  <a:gd name="T2" fmla="*/ 186 w 186"/>
                  <a:gd name="T3" fmla="*/ 0 h 1"/>
                  <a:gd name="T4" fmla="*/ 0 60000 65536"/>
                  <a:gd name="T5" fmla="*/ 0 60000 65536"/>
                  <a:gd name="T6" fmla="*/ 0 w 186"/>
                  <a:gd name="T7" fmla="*/ 0 h 1"/>
                  <a:gd name="T8" fmla="*/ 186 w 18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6" h="1">
                    <a:moveTo>
                      <a:pt x="0" y="0"/>
                    </a:moveTo>
                    <a:lnTo>
                      <a:pt x="186" y="0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1" name="Freeform 47"/>
              <p:cNvSpPr>
                <a:spLocks/>
              </p:cNvSpPr>
              <p:nvPr/>
            </p:nvSpPr>
            <p:spPr bwMode="auto">
              <a:xfrm>
                <a:off x="2602" y="2697"/>
                <a:ext cx="237" cy="3"/>
              </a:xfrm>
              <a:custGeom>
                <a:avLst/>
                <a:gdLst>
                  <a:gd name="T0" fmla="*/ 0 w 237"/>
                  <a:gd name="T1" fmla="*/ 3 h 3"/>
                  <a:gd name="T2" fmla="*/ 237 w 237"/>
                  <a:gd name="T3" fmla="*/ 0 h 3"/>
                  <a:gd name="T4" fmla="*/ 0 60000 65536"/>
                  <a:gd name="T5" fmla="*/ 0 60000 65536"/>
                  <a:gd name="T6" fmla="*/ 0 w 237"/>
                  <a:gd name="T7" fmla="*/ 0 h 3"/>
                  <a:gd name="T8" fmla="*/ 237 w 23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7" h="3">
                    <a:moveTo>
                      <a:pt x="0" y="3"/>
                    </a:moveTo>
                    <a:lnTo>
                      <a:pt x="237" y="0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2" name="Rectangle 48"/>
              <p:cNvSpPr>
                <a:spLocks noChangeArrowheads="1"/>
              </p:cNvSpPr>
              <p:nvPr/>
            </p:nvSpPr>
            <p:spPr bwMode="auto">
              <a:xfrm>
                <a:off x="4368" y="2520"/>
                <a:ext cx="75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)</a:t>
                </a:r>
                <a:endParaRPr lang="zh-CN" altLang="en-US" sz="2800"/>
              </a:p>
            </p:txBody>
          </p:sp>
          <p:sp>
            <p:nvSpPr>
              <p:cNvPr id="19473" name="Rectangle 52"/>
              <p:cNvSpPr>
                <a:spLocks noChangeArrowheads="1"/>
              </p:cNvSpPr>
              <p:nvPr/>
            </p:nvSpPr>
            <p:spPr bwMode="auto">
              <a:xfrm>
                <a:off x="2952" y="2520"/>
                <a:ext cx="75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(</a:t>
                </a:r>
                <a:endParaRPr lang="zh-CN" altLang="en-US" sz="2800"/>
              </a:p>
            </p:txBody>
          </p:sp>
          <p:sp>
            <p:nvSpPr>
              <p:cNvPr id="19474" name="Rectangle 53"/>
              <p:cNvSpPr>
                <a:spLocks noChangeArrowheads="1"/>
              </p:cNvSpPr>
              <p:nvPr/>
            </p:nvSpPr>
            <p:spPr bwMode="auto">
              <a:xfrm>
                <a:off x="2856" y="2520"/>
                <a:ext cx="75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)</a:t>
                </a:r>
                <a:endParaRPr lang="zh-CN" altLang="en-US" sz="2800"/>
              </a:p>
            </p:txBody>
          </p:sp>
          <p:sp>
            <p:nvSpPr>
              <p:cNvPr id="19475" name="Rectangle 54"/>
              <p:cNvSpPr>
                <a:spLocks noChangeArrowheads="1"/>
              </p:cNvSpPr>
              <p:nvPr/>
            </p:nvSpPr>
            <p:spPr bwMode="auto">
              <a:xfrm>
                <a:off x="2118" y="2520"/>
                <a:ext cx="75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800" dirty="0">
                    <a:latin typeface="Times New Roman" pitchFamily="18" charset="0"/>
                  </a:rPr>
                  <a:t>(</a:t>
                </a:r>
                <a:endParaRPr lang="zh-CN" altLang="en-US" sz="2800" dirty="0"/>
              </a:p>
            </p:txBody>
          </p:sp>
          <p:sp>
            <p:nvSpPr>
              <p:cNvPr id="19476" name="Rectangle 55"/>
              <p:cNvSpPr>
                <a:spLocks noChangeArrowheads="1"/>
              </p:cNvSpPr>
              <p:nvPr/>
            </p:nvSpPr>
            <p:spPr bwMode="auto">
              <a:xfrm>
                <a:off x="1927" y="2701"/>
                <a:ext cx="11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2</a:t>
                </a:r>
                <a:endParaRPr lang="zh-CN" altLang="en-US" sz="2800"/>
              </a:p>
            </p:txBody>
          </p:sp>
          <p:sp>
            <p:nvSpPr>
              <p:cNvPr id="19477" name="Rectangle 56"/>
              <p:cNvSpPr>
                <a:spLocks noChangeArrowheads="1"/>
              </p:cNvSpPr>
              <p:nvPr/>
            </p:nvSpPr>
            <p:spPr bwMode="auto">
              <a:xfrm>
                <a:off x="1927" y="2422"/>
                <a:ext cx="11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1</a:t>
                </a:r>
                <a:endParaRPr lang="zh-CN" altLang="en-US" sz="2800"/>
              </a:p>
            </p:txBody>
          </p:sp>
          <p:sp>
            <p:nvSpPr>
              <p:cNvPr id="19478" name="Rectangle 62"/>
              <p:cNvSpPr>
                <a:spLocks noChangeArrowheads="1"/>
              </p:cNvSpPr>
              <p:nvPr/>
            </p:nvSpPr>
            <p:spPr bwMode="auto">
              <a:xfrm>
                <a:off x="3090" y="2520"/>
                <a:ext cx="125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 i="1">
                    <a:latin typeface="Times New Roman" pitchFamily="18" charset="0"/>
                  </a:rPr>
                  <a:t>n</a:t>
                </a:r>
                <a:endParaRPr lang="en-US" altLang="zh-CN" sz="2800"/>
              </a:p>
            </p:txBody>
          </p:sp>
          <p:sp>
            <p:nvSpPr>
              <p:cNvPr id="19479" name="Rectangle 63"/>
              <p:cNvSpPr>
                <a:spLocks noChangeArrowheads="1"/>
              </p:cNvSpPr>
              <p:nvPr/>
            </p:nvSpPr>
            <p:spPr bwMode="auto">
              <a:xfrm>
                <a:off x="2649" y="2647"/>
                <a:ext cx="18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800" i="1" baseline="-25000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19480" name="Rectangle 64"/>
              <p:cNvSpPr>
                <a:spLocks noChangeArrowheads="1"/>
              </p:cNvSpPr>
              <p:nvPr/>
            </p:nvSpPr>
            <p:spPr bwMode="auto">
              <a:xfrm>
                <a:off x="2612" y="2429"/>
                <a:ext cx="16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 i="1">
                    <a:latin typeface="Times New Roman" pitchFamily="18" charset="0"/>
                  </a:rPr>
                  <a:t> x</a:t>
                </a:r>
                <a:endParaRPr lang="en-US" altLang="zh-CN" sz="2800"/>
              </a:p>
            </p:txBody>
          </p:sp>
          <p:sp>
            <p:nvSpPr>
              <p:cNvPr id="19481" name="Rectangle 65"/>
              <p:cNvSpPr>
                <a:spLocks noChangeArrowheads="1"/>
              </p:cNvSpPr>
              <p:nvPr/>
            </p:nvSpPr>
            <p:spPr bwMode="auto">
              <a:xfrm>
                <a:off x="2238" y="2520"/>
                <a:ext cx="18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800" i="1" baseline="-25000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19482" name="Rectangle 66"/>
              <p:cNvSpPr>
                <a:spLocks noChangeArrowheads="1"/>
              </p:cNvSpPr>
              <p:nvPr/>
            </p:nvSpPr>
            <p:spPr bwMode="auto">
              <a:xfrm>
                <a:off x="1492" y="2535"/>
                <a:ext cx="128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3200" i="1">
                    <a:latin typeface="Times New Roman" pitchFamily="18" charset="0"/>
                  </a:rPr>
                  <a:t>x</a:t>
                </a:r>
                <a:endParaRPr lang="en-US" altLang="zh-CN" sz="2800"/>
              </a:p>
            </p:txBody>
          </p:sp>
          <p:sp>
            <p:nvSpPr>
              <p:cNvPr id="19483" name="Rectangle 71"/>
              <p:cNvSpPr>
                <a:spLocks noChangeArrowheads="1"/>
              </p:cNvSpPr>
              <p:nvPr/>
            </p:nvSpPr>
            <p:spPr bwMode="auto">
              <a:xfrm>
                <a:off x="3276" y="2520"/>
                <a:ext cx="12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800">
                    <a:latin typeface="Symbol" pitchFamily="18" charset="2"/>
                  </a:rPr>
                  <a:t>=</a:t>
                </a:r>
                <a:endParaRPr lang="zh-CN" altLang="en-US" sz="2800"/>
              </a:p>
            </p:txBody>
          </p:sp>
          <p:sp>
            <p:nvSpPr>
              <p:cNvPr id="19484" name="Rectangle 72"/>
              <p:cNvSpPr>
                <a:spLocks noChangeArrowheads="1"/>
              </p:cNvSpPr>
              <p:nvPr/>
            </p:nvSpPr>
            <p:spPr bwMode="auto">
              <a:xfrm>
                <a:off x="2439" y="2536"/>
                <a:ext cx="12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800">
                    <a:latin typeface="Symbol" pitchFamily="18" charset="2"/>
                  </a:rPr>
                  <a:t>+</a:t>
                </a:r>
                <a:endParaRPr lang="zh-CN" altLang="en-US" sz="2800"/>
              </a:p>
            </p:txBody>
          </p:sp>
          <p:sp>
            <p:nvSpPr>
              <p:cNvPr id="19485" name="Rectangle 73"/>
              <p:cNvSpPr>
                <a:spLocks noChangeArrowheads="1"/>
              </p:cNvSpPr>
              <p:nvPr/>
            </p:nvSpPr>
            <p:spPr bwMode="auto">
              <a:xfrm>
                <a:off x="1693" y="2541"/>
                <a:ext cx="12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800" dirty="0">
                    <a:latin typeface="Symbol" pitchFamily="18" charset="2"/>
                  </a:rPr>
                  <a:t>=</a:t>
                </a:r>
                <a:endParaRPr lang="zh-CN" altLang="en-US" sz="2800" dirty="0"/>
              </a:p>
            </p:txBody>
          </p:sp>
          <p:sp>
            <p:nvSpPr>
              <p:cNvPr id="19486" name="Text Box 76"/>
              <p:cNvSpPr txBox="1">
                <a:spLocks noChangeArrowheads="1"/>
              </p:cNvSpPr>
              <p:nvPr/>
            </p:nvSpPr>
            <p:spPr bwMode="auto">
              <a:xfrm>
                <a:off x="1272" y="2551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800" dirty="0"/>
                  <a:t>√</a:t>
                </a:r>
              </a:p>
            </p:txBody>
          </p:sp>
          <p:sp>
            <p:nvSpPr>
              <p:cNvPr id="19487" name="Line 77"/>
              <p:cNvSpPr>
                <a:spLocks noChangeShapeType="1"/>
              </p:cNvSpPr>
              <p:nvPr/>
            </p:nvSpPr>
            <p:spPr bwMode="auto">
              <a:xfrm>
                <a:off x="1496" y="2649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88" name="Text Box 82"/>
              <p:cNvSpPr txBox="1">
                <a:spLocks noChangeArrowheads="1"/>
              </p:cNvSpPr>
              <p:nvPr/>
            </p:nvSpPr>
            <p:spPr bwMode="auto">
              <a:xfrm>
                <a:off x="4032" y="2448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…</a:t>
                </a:r>
                <a:endParaRPr lang="zh-CN" altLang="en-US" sz="2800"/>
              </a:p>
            </p:txBody>
          </p:sp>
        </p:grpSp>
        <p:sp>
          <p:nvSpPr>
            <p:cNvPr id="59" name="Text Box 76"/>
            <p:cNvSpPr txBox="1">
              <a:spLocks noChangeArrowheads="1"/>
            </p:cNvSpPr>
            <p:nvPr/>
          </p:nvSpPr>
          <p:spPr bwMode="auto">
            <a:xfrm>
              <a:off x="1995256" y="3976695"/>
              <a:ext cx="719356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i="1" dirty="0" smtClean="0">
                  <a:latin typeface="+mn-lt"/>
                </a:rPr>
                <a:t>y</a:t>
              </a:r>
              <a:r>
                <a:rPr lang="en-US" altLang="zh-CN" sz="2800" i="1" baseline="-25000" dirty="0" smtClean="0">
                  <a:latin typeface="+mn-lt"/>
                </a:rPr>
                <a:t>n</a:t>
              </a:r>
              <a:r>
                <a:rPr lang="en-US" altLang="zh-CN" sz="2800" baseline="-25000" dirty="0" smtClean="0">
                  <a:latin typeface="+mn-lt"/>
                </a:rPr>
                <a:t>+1</a:t>
              </a:r>
            </a:p>
          </p:txBody>
        </p:sp>
        <p:sp>
          <p:nvSpPr>
            <p:cNvPr id="60" name="Rectangle 18"/>
            <p:cNvSpPr>
              <a:spLocks noChangeArrowheads="1"/>
            </p:cNvSpPr>
            <p:nvPr/>
          </p:nvSpPr>
          <p:spPr bwMode="auto">
            <a:xfrm>
              <a:off x="2662225" y="4002094"/>
              <a:ext cx="1952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 dirty="0">
                  <a:latin typeface="Symbol" pitchFamily="18" charset="2"/>
                </a:rPr>
                <a:t>=</a:t>
              </a:r>
              <a:endParaRPr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216025" y="1881188"/>
            <a:ext cx="35083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取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2800"/>
              <a:t>   </a:t>
            </a:r>
            <a:r>
              <a:rPr lang="zh-CN" altLang="en-US" sz="2800"/>
              <a:t>至运算器中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1216025" y="2490788"/>
            <a:ext cx="3432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乘以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216025" y="3100388"/>
            <a:ext cx="3584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乘以</a:t>
            </a:r>
            <a:r>
              <a:rPr lang="en-US" altLang="zh-CN" sz="3200" i="1">
                <a:latin typeface="Times New Roman" pitchFamily="18" charset="0"/>
              </a:rPr>
              <a:t>a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216025" y="3709988"/>
            <a:ext cx="36607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存</a:t>
            </a:r>
            <a:r>
              <a:rPr lang="en-US" altLang="zh-CN" sz="3200" i="1">
                <a:latin typeface="Times New Roman" pitchFamily="18" charset="0"/>
              </a:rPr>
              <a:t>ax</a:t>
            </a:r>
            <a:r>
              <a:rPr lang="en-US" altLang="zh-CN" sz="3200" baseline="30000">
                <a:latin typeface="Times New Roman" pitchFamily="18" charset="0"/>
              </a:rPr>
              <a:t>2</a:t>
            </a:r>
            <a:r>
              <a:rPr lang="en-US" altLang="zh-CN" sz="2800" baseline="30000">
                <a:latin typeface="Times New Roman" pitchFamily="18" charset="0"/>
              </a:rPr>
              <a:t>    </a:t>
            </a:r>
            <a:r>
              <a:rPr lang="zh-CN" altLang="en-US" sz="2800"/>
              <a:t>在存储器中</a:t>
            </a:r>
            <a:endParaRPr lang="en-US" altLang="zh-CN" sz="2800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1216025" y="4319588"/>
            <a:ext cx="3584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取</a:t>
            </a:r>
            <a:r>
              <a:rPr lang="en-US" altLang="zh-CN" sz="3200" i="1">
                <a:latin typeface="Times New Roman" pitchFamily="18" charset="0"/>
              </a:rPr>
              <a:t>b</a:t>
            </a:r>
            <a:r>
              <a:rPr lang="en-US" altLang="zh-CN" sz="2800"/>
              <a:t>   </a:t>
            </a:r>
            <a:r>
              <a:rPr lang="zh-CN" altLang="en-US" sz="2800"/>
              <a:t>至运算器中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216025" y="4929188"/>
            <a:ext cx="36607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乘以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216025" y="5538788"/>
            <a:ext cx="3584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加</a:t>
            </a:r>
            <a:r>
              <a:rPr lang="en-US" altLang="zh-CN" sz="3200" i="1">
                <a:latin typeface="Times New Roman" pitchFamily="18" charset="0"/>
              </a:rPr>
              <a:t>ax</a:t>
            </a:r>
            <a:r>
              <a:rPr lang="en-US" altLang="zh-CN" sz="2800" baseline="30000">
                <a:latin typeface="Times New Roman" pitchFamily="18" charset="0"/>
              </a:rPr>
              <a:t>2</a:t>
            </a:r>
            <a:r>
              <a:rPr lang="zh-CN" altLang="en-US" sz="2800"/>
              <a:t> </a:t>
            </a:r>
            <a:r>
              <a:rPr lang="zh-CN" altLang="en-US" sz="10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216025" y="6148388"/>
            <a:ext cx="3584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加</a:t>
            </a:r>
            <a:r>
              <a:rPr lang="en-US" altLang="zh-CN" sz="3200" i="1">
                <a:latin typeface="Times New Roman" pitchFamily="18" charset="0"/>
              </a:rPr>
              <a:t>c</a:t>
            </a:r>
            <a:r>
              <a:rPr lang="en-US" altLang="zh-CN" sz="2800"/>
              <a:t>   </a:t>
            </a:r>
            <a:r>
              <a:rPr lang="zh-CN" altLang="en-US" sz="2800"/>
              <a:t>在运算器中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4648200" y="1143000"/>
            <a:ext cx="375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3200">
                <a:cs typeface="Times New Roman" pitchFamily="18" charset="0"/>
              </a:rPr>
              <a:t> (</a:t>
            </a:r>
            <a:r>
              <a:rPr lang="en-US" altLang="zh-CN" sz="3200" i="1">
                <a:latin typeface="Times New Roman" pitchFamily="18" charset="0"/>
              </a:rPr>
              <a:t>ax</a:t>
            </a:r>
            <a:r>
              <a:rPr lang="en-US" altLang="zh-CN" sz="3200">
                <a:cs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3200">
                <a:cs typeface="Times New Roman" pitchFamily="18" charset="0"/>
              </a:rPr>
              <a:t> </a:t>
            </a:r>
            <a:r>
              <a:rPr lang="en-US" altLang="zh-CN" sz="3200" i="1">
                <a:latin typeface="Times New Roman" pitchFamily="18" charset="0"/>
              </a:rPr>
              <a:t>b</a:t>
            </a:r>
            <a:r>
              <a:rPr lang="en-US" altLang="zh-CN" sz="3200">
                <a:cs typeface="Times New Roman" pitchFamily="18" charset="0"/>
              </a:rPr>
              <a:t>)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cs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3200">
                <a:cs typeface="Times New Roman" pitchFamily="18" charset="0"/>
              </a:rPr>
              <a:t> </a:t>
            </a:r>
            <a:r>
              <a:rPr lang="en-US" altLang="zh-CN" sz="3200" i="1">
                <a:latin typeface="Times New Roman" pitchFamily="18" charset="0"/>
              </a:rPr>
              <a:t>c</a:t>
            </a:r>
            <a:r>
              <a:rPr lang="en-US" altLang="zh-CN" sz="3200"/>
              <a:t> </a:t>
            </a:r>
            <a:endParaRPr lang="zh-CN" altLang="en-US" sz="3200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5105400" y="1881188"/>
            <a:ext cx="3733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取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2800"/>
              <a:t>   </a:t>
            </a:r>
            <a:r>
              <a:rPr lang="zh-CN" altLang="en-US" sz="2800"/>
              <a:t>至运算器中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105400" y="2490788"/>
            <a:ext cx="3581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乘以</a:t>
            </a:r>
            <a:r>
              <a:rPr lang="en-US" altLang="zh-CN" sz="3200" i="1">
                <a:latin typeface="Times New Roman" pitchFamily="18" charset="0"/>
              </a:rPr>
              <a:t>a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5105400" y="3100388"/>
            <a:ext cx="3581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加</a:t>
            </a:r>
            <a:r>
              <a:rPr lang="en-US" altLang="zh-CN" sz="3200" i="1">
                <a:latin typeface="Times New Roman" pitchFamily="18" charset="0"/>
              </a:rPr>
              <a:t>b</a:t>
            </a:r>
            <a:r>
              <a:rPr lang="en-US" altLang="zh-CN" sz="2800"/>
              <a:t>   </a:t>
            </a:r>
            <a:r>
              <a:rPr lang="zh-CN" altLang="en-US" sz="2800"/>
              <a:t>在运算器中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5105400" y="3709988"/>
            <a:ext cx="381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乘以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5105400" y="4319588"/>
            <a:ext cx="365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加</a:t>
            </a:r>
            <a:r>
              <a:rPr lang="en-US" altLang="zh-CN" sz="3200" i="1">
                <a:latin typeface="Times New Roman" pitchFamily="18" charset="0"/>
              </a:rPr>
              <a:t>c</a:t>
            </a:r>
            <a:r>
              <a:rPr lang="en-US" altLang="zh-CN" sz="2800"/>
              <a:t>   </a:t>
            </a:r>
            <a:r>
              <a:rPr lang="zh-CN" altLang="en-US" sz="2800"/>
              <a:t>在运算器中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685800" y="1143000"/>
            <a:ext cx="4132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>
                <a:latin typeface="Times New Roman" pitchFamily="18" charset="0"/>
              </a:rPr>
              <a:t>计算     </a:t>
            </a:r>
            <a:r>
              <a:rPr lang="en-US" altLang="zh-CN" sz="3200" i="1">
                <a:latin typeface="Times New Roman" pitchFamily="18" charset="0"/>
              </a:rPr>
              <a:t>ax</a:t>
            </a:r>
            <a:r>
              <a:rPr lang="en-US" altLang="zh-CN" sz="3200" baseline="30000">
                <a:latin typeface="Times New Roman" pitchFamily="18" charset="0"/>
              </a:rPr>
              <a:t>2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200" i="1">
                <a:latin typeface="Times New Roman" pitchFamily="18" charset="0"/>
              </a:rPr>
              <a:t>bx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200" i="1">
                <a:latin typeface="Times New Roman" pitchFamily="18" charset="0"/>
              </a:rPr>
              <a:t>c</a:t>
            </a:r>
            <a:endParaRPr lang="zh-CN" altLang="en-US" sz="3200" i="1">
              <a:latin typeface="Times New Roman" pitchFamily="18" charset="0"/>
            </a:endParaRP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20498" name="Text Box 26"/>
          <p:cNvSpPr txBox="1">
            <a:spLocks noChangeArrowheads="1"/>
          </p:cNvSpPr>
          <p:nvPr/>
        </p:nvSpPr>
        <p:spPr bwMode="auto">
          <a:xfrm>
            <a:off x="457200" y="228600"/>
            <a:ext cx="381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Times New Roman" pitchFamily="18" charset="0"/>
              </a:rPr>
              <a:t>编程举例</a:t>
            </a:r>
          </a:p>
        </p:txBody>
      </p:sp>
      <p:sp>
        <p:nvSpPr>
          <p:cNvPr id="20499" name="AutoShape 3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6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FFFF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9026</TotalTime>
  <Words>2620</Words>
  <Application>Microsoft Office PowerPoint</Application>
  <PresentationFormat>全屏显示(4:3)</PresentationFormat>
  <Paragraphs>768</Paragraphs>
  <Slides>57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9" baseType="lpstr">
      <vt:lpstr>Soaring</vt:lpstr>
      <vt:lpstr>Photo Editor 照片</vt:lpstr>
      <vt:lpstr>计算机组成原理</vt:lpstr>
      <vt:lpstr>PowerPoint 演示文稿</vt:lpstr>
      <vt:lpstr>PowerPoint 演示文稿</vt:lpstr>
      <vt:lpstr>1.2 计算机的基本组成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1.3 计算机硬件的主要技术指标</vt:lpstr>
      <vt:lpstr>PowerPoint 演示文稿</vt:lpstr>
      <vt:lpstr>1.4 本书结构</vt:lpstr>
      <vt:lpstr>1.4 本书结构</vt:lpstr>
      <vt:lpstr>1.4 本书结构</vt:lpstr>
      <vt:lpstr>1.4 本书结构</vt:lpstr>
      <vt:lpstr>第１章  计算机系统概论</vt:lpstr>
      <vt:lpstr>第２章   计算机的发展及应用</vt:lpstr>
      <vt:lpstr>2.1 计算机的发展史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最快的五台超级计算机（截止到 2012.11）</vt:lpstr>
      <vt:lpstr>PowerPoint 演示文稿</vt:lpstr>
      <vt:lpstr>最快的五台超级计算机（截止到 2012.11）</vt:lpstr>
      <vt:lpstr>最快的五台超级计算机（截止到 2012.11）</vt:lpstr>
      <vt:lpstr>PowerPoint 演示文稿</vt:lpstr>
      <vt:lpstr>PowerPoint 演示文稿</vt:lpstr>
      <vt:lpstr>天河1号超级计算机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 计算机的应用</vt:lpstr>
      <vt:lpstr>PowerPoint 演示文稿</vt:lpstr>
      <vt:lpstr>PowerPoint 演示文稿</vt:lpstr>
      <vt:lpstr>PowerPoint 演示文稿</vt:lpstr>
      <vt:lpstr>第１章  计算机系统概论</vt:lpstr>
      <vt:lpstr>第３章  系统总线</vt:lpstr>
      <vt:lpstr>3.1  总线的基本概念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think</cp:lastModifiedBy>
  <cp:revision>1563</cp:revision>
  <dcterms:created xsi:type="dcterms:W3CDTF">1601-01-01T00:00:00Z</dcterms:created>
  <dcterms:modified xsi:type="dcterms:W3CDTF">2013-06-07T02:29:54Z</dcterms:modified>
</cp:coreProperties>
</file>